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6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599" autoAdjust="0"/>
  </p:normalViewPr>
  <p:slideViewPr>
    <p:cSldViewPr>
      <p:cViewPr varScale="1">
        <p:scale>
          <a:sx n="112" d="100"/>
          <a:sy n="112" d="100"/>
        </p:scale>
        <p:origin x="7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7A704-9F1C-4FD3-85D1-57AF2D7FD0E8}" type="datetimeFigureOut">
              <a:rPr lang="en-US" smtClean="0"/>
              <a:pPr/>
              <a:t>1/2/2017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FB8C-BBFF-4397-A51C-1E92596422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5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Tip: Sem přidejte vlastní poznámky k prezentaci.</a:t>
            </a:r>
            <a:endParaRPr lang="cs-CZ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72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Tip: Sem přidejte vlastní poznámky k prezentaci.</a:t>
            </a:r>
            <a:endParaRPr lang="cs-CZ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7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Tip: Sem přidejte vlastní poznámky k prezentaci.</a:t>
            </a:r>
            <a:endParaRPr lang="cs-CZ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1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Tip: Sem přidejte vlastní poznámky k prezentaci.</a:t>
            </a:r>
            <a:endParaRPr lang="cs-CZ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9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Tip: Sem přidejte vlastní poznámky k prezentaci.</a:t>
            </a:r>
            <a:endParaRPr lang="cs-CZ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5608" y="435936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cs-CZ" noProof="1" smtClean="0"/>
              <a:t>Kliknutím lze upravit styl.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/>
          <a:lstStyle>
            <a:lvl1pPr marL="7315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noProof="1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9D659-E9CC-4885-A645-CC05B4F7C8BB}" type="datetime1">
              <a:rPr lang="en-US" smtClean="0"/>
              <a:t>1/2/2017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9D26-58AC-4210-9F6E-56B160D24D34}" type="datetime1">
              <a:rPr lang="en-US" smtClean="0"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FDE1-4E11-4D6B-BD04-3BBF6C8E6CDB}" type="datetime1">
              <a:rPr lang="en-US" smtClean="0"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001-CDC3-4009-9C82-268B131CF1AC}" type="datetime1">
              <a:rPr lang="en-US" smtClean="0"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100138"/>
            <a:ext cx="6400800" cy="1509712"/>
          </a:xfrm>
        </p:spPr>
        <p:txBody>
          <a:bodyPr anchor="b"/>
          <a:lstStyle>
            <a:lvl1pPr marL="27432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D4BFA-ED49-407C-BC34-CFC8A17A3E49}" type="datetime1">
              <a:rPr lang="en-US" smtClean="0"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339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200" baseline="0"/>
            </a:lvl1pPr>
            <a:lvl2pPr>
              <a:defRPr sz="1900" baseline="0"/>
            </a:lvl2pPr>
            <a:lvl3pPr>
              <a:defRPr sz="1900" baseline="0"/>
            </a:lvl3pPr>
            <a:lvl4pPr>
              <a:defRPr sz="1900" baseline="0"/>
            </a:lvl4pPr>
            <a:lvl5pPr>
              <a:defRPr sz="1900" baseline="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200" baseline="0"/>
            </a:lvl1pPr>
            <a:lvl2pPr>
              <a:defRPr sz="1900" baseline="0"/>
            </a:lvl2pPr>
            <a:lvl3pPr>
              <a:defRPr sz="1900" baseline="0"/>
            </a:lvl3pPr>
            <a:lvl4pPr>
              <a:defRPr sz="1900" baseline="0"/>
            </a:lvl4pPr>
            <a:lvl5pPr>
              <a:defRPr sz="1900" baseline="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D47A-4D53-4E92-9F97-D87F5AB7EE77}" type="datetime1">
              <a:rPr lang="en-US" smtClean="0"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5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50000"/>
              </a:lnSpc>
              <a:spcBef>
                <a:spcPts val="700"/>
              </a:spcBef>
              <a:defRPr sz="2200" baseline="0"/>
            </a:lvl1pPr>
            <a:lvl2pPr>
              <a:lnSpc>
                <a:spcPct val="150000"/>
              </a:lnSpc>
              <a:spcBef>
                <a:spcPts val="700"/>
              </a:spcBef>
              <a:defRPr sz="1900" baseline="0"/>
            </a:lvl2pPr>
            <a:lvl3pPr>
              <a:lnSpc>
                <a:spcPct val="150000"/>
              </a:lnSpc>
              <a:spcBef>
                <a:spcPts val="700"/>
              </a:spcBef>
              <a:defRPr sz="1900" baseline="0"/>
            </a:lvl3pPr>
            <a:lvl4pPr>
              <a:lnSpc>
                <a:spcPct val="150000"/>
              </a:lnSpc>
              <a:spcBef>
                <a:spcPts val="700"/>
              </a:spcBef>
              <a:defRPr sz="1900" baseline="0"/>
            </a:lvl4pPr>
            <a:lvl5pPr>
              <a:lnSpc>
                <a:spcPct val="150000"/>
              </a:lnSpc>
              <a:spcBef>
                <a:spcPts val="700"/>
              </a:spcBef>
              <a:defRPr sz="1900" baseline="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50000"/>
              </a:lnSpc>
              <a:spcBef>
                <a:spcPts val="700"/>
              </a:spcBef>
              <a:defRPr sz="2200" baseline="0"/>
            </a:lvl1pPr>
            <a:lvl2pPr>
              <a:lnSpc>
                <a:spcPct val="150000"/>
              </a:lnSpc>
              <a:spcBef>
                <a:spcPts val="700"/>
              </a:spcBef>
              <a:defRPr sz="1900" baseline="0"/>
            </a:lvl2pPr>
            <a:lvl3pPr>
              <a:lnSpc>
                <a:spcPct val="150000"/>
              </a:lnSpc>
              <a:spcBef>
                <a:spcPts val="700"/>
              </a:spcBef>
              <a:defRPr sz="1900" baseline="0"/>
            </a:lvl3pPr>
            <a:lvl4pPr>
              <a:lnSpc>
                <a:spcPct val="150000"/>
              </a:lnSpc>
              <a:spcBef>
                <a:spcPts val="700"/>
              </a:spcBef>
              <a:defRPr sz="1900" baseline="0"/>
            </a:lvl4pPr>
            <a:lvl5pPr>
              <a:lnSpc>
                <a:spcPct val="150000"/>
              </a:lnSpc>
              <a:spcBef>
                <a:spcPts val="700"/>
              </a:spcBef>
              <a:defRPr sz="1900" baseline="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8E10-5DC0-4CC4-A6A6-7C7E92BCCF46}" type="datetime1">
              <a:rPr lang="en-US" smtClean="0"/>
              <a:t>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135F8-056B-47CE-B2D0-F7DF591DBDB2}" type="datetime1">
              <a:rPr lang="en-US" smtClean="0"/>
              <a:t>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6FAB-F266-4580-BB9C-27C34F594B8E}" type="datetime1">
              <a:rPr lang="en-US" smtClean="0"/>
              <a:t>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810000" cy="6985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2200" baseline="0"/>
            </a:lvl1pPr>
            <a:lvl2pPr>
              <a:defRPr sz="1900" baseline="0"/>
            </a:lvl2pPr>
            <a:lvl3pPr>
              <a:defRPr sz="1900" baseline="0"/>
            </a:lvl3pPr>
            <a:lvl4pPr>
              <a:defRPr sz="1900" baseline="0"/>
            </a:lvl4pPr>
            <a:lvl5pPr>
              <a:defRPr sz="1900" baseline="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91366-E78A-4BA9-B2BA-C5071CD82569}" type="datetime1">
              <a:rPr lang="en-US" smtClean="0"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EBCE-A657-4639-9EC3-488928BAF365}" type="datetime1">
              <a:rPr lang="en-US" smtClean="0"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0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latinLnBrk="0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/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1500" sy="115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noProof="1" smtClean="0"/>
              <a:t>Kliknutím lze upravit styl.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noProof="1" smtClean="0"/>
              <a:t>Kliknutím lze upravit styly předlohy textu.</a:t>
            </a:r>
          </a:p>
          <a:p>
            <a:pPr lvl="1"/>
            <a:r>
              <a:rPr lang="cs-CZ" noProof="1" smtClean="0"/>
              <a:t>Druhá úroveň</a:t>
            </a:r>
          </a:p>
          <a:p>
            <a:pPr lvl="2"/>
            <a:r>
              <a:rPr lang="cs-CZ" noProof="1" smtClean="0"/>
              <a:t>Třetí úroveň</a:t>
            </a:r>
          </a:p>
          <a:p>
            <a:pPr lvl="3"/>
            <a:r>
              <a:rPr lang="cs-CZ" noProof="1" smtClean="0"/>
              <a:t>Čtvrtá úroveň</a:t>
            </a:r>
          </a:p>
          <a:p>
            <a:pPr lvl="4"/>
            <a:r>
              <a:rPr lang="cs-CZ" noProof="1" smtClean="0"/>
              <a:t>Pátá úroveň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/>
            <a:fld id="{D899700F-E5ED-4301-BBA0-8BA0B322D316}" type="datetime1">
              <a:rPr lang="en-US" smtClean="0"/>
              <a:t>1/2/2017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sz="1200" smtClean="0">
                <a:solidFill>
                  <a:schemeClr val="bg2">
                    <a:shade val="50000"/>
                  </a:schemeClr>
                </a:solidFill>
                <a:effectLst/>
              </a:rPr>
              <a:t>Verze 1.0</a:t>
            </a:r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5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50000"/>
        </a:lnSpc>
        <a:spcBef>
          <a:spcPts val="550"/>
        </a:spcBef>
        <a:buClr>
          <a:schemeClr val="accent1"/>
        </a:buClr>
        <a:buFont typeface="Verdana"/>
        <a:buChar char="◦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50000"/>
        </a:lnSpc>
        <a:spcBef>
          <a:spcPct val="20000"/>
        </a:spcBef>
        <a:buClr>
          <a:schemeClr val="accent2"/>
        </a:buClr>
        <a:buFont typeface="Wingdings 2"/>
        <a:buChar char="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50000"/>
        </a:lnSpc>
        <a:spcBef>
          <a:spcPct val="20000"/>
        </a:spcBef>
        <a:buClr>
          <a:schemeClr val="accent3"/>
        </a:buClr>
        <a:buFont typeface="Wingdings 2"/>
        <a:buChar char="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50000"/>
        </a:lnSpc>
        <a:spcBef>
          <a:spcPct val="20000"/>
        </a:spcBef>
        <a:buClr>
          <a:schemeClr val="accent4"/>
        </a:buClr>
        <a:buFont typeface="Wingdings 2"/>
        <a:buChar char="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608" y="435936"/>
            <a:ext cx="7406640" cy="248900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Výpočet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</a:t>
            </a:r>
            <a:r>
              <a:rPr lang="en-US" dirty="0" err="1"/>
              <a:t>glukózy</a:t>
            </a:r>
            <a:r>
              <a:rPr lang="en-US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v </a:t>
            </a:r>
            <a:r>
              <a:rPr lang="en-US" dirty="0" err="1"/>
              <a:t>krvi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z </a:t>
            </a:r>
            <a:r>
              <a:rPr lang="en-US" dirty="0" err="1"/>
              <a:t>hodnot</a:t>
            </a:r>
            <a:r>
              <a:rPr lang="en-US" dirty="0"/>
              <a:t> CGMS,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bez </a:t>
            </a:r>
            <a:r>
              <a:rPr lang="en-US" dirty="0" err="1"/>
              <a:t>referenčních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v </a:t>
            </a:r>
            <a:r>
              <a:rPr lang="en-US" dirty="0" err="1"/>
              <a:t>krvi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608" y="3212976"/>
            <a:ext cx="7406640" cy="3235120"/>
          </a:xfrm>
        </p:spPr>
        <p:txBody>
          <a:bodyPr>
            <a:normAutofit/>
          </a:bodyPr>
          <a:lstStyle/>
          <a:p>
            <a:r>
              <a:rPr lang="en-US" dirty="0" smtClean="0"/>
              <a:t>Tom</a:t>
            </a:r>
            <a:r>
              <a:rPr lang="cs-CZ" dirty="0" err="1" smtClean="0"/>
              <a:t>áš</a:t>
            </a:r>
            <a:r>
              <a:rPr lang="cs-CZ" dirty="0" smtClean="0"/>
              <a:t> Koutný et al.</a:t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en-US" sz="1500" dirty="0" smtClean="0"/>
              <a:t>This </a:t>
            </a:r>
            <a:r>
              <a:rPr lang="en-US" sz="1500" dirty="0"/>
              <a:t>research was supported by the </a:t>
            </a:r>
            <a:r>
              <a:rPr lang="cs-CZ" sz="1500" dirty="0" smtClean="0"/>
              <a:t>2</a:t>
            </a:r>
            <a:r>
              <a:rPr lang="cs-CZ" sz="1500" baseline="30000" dirty="0" smtClean="0"/>
              <a:t>nd</a:t>
            </a:r>
            <a:r>
              <a:rPr lang="en-US" sz="1500" dirty="0" smtClean="0"/>
              <a:t> </a:t>
            </a:r>
            <a:r>
              <a:rPr lang="en-US" sz="1500" dirty="0"/>
              <a:t>Internal grant scheme of DCSE+P2, </a:t>
            </a:r>
            <a:r>
              <a:rPr lang="en-US" sz="1500" dirty="0" smtClean="0"/>
              <a:t>201</a:t>
            </a:r>
            <a:r>
              <a:rPr lang="cs-CZ" sz="1500" dirty="0" smtClean="0"/>
              <a:t>6</a:t>
            </a:r>
            <a:endParaRPr lang="cs-CZ" sz="150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7448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kern="1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Cíl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Výpočet koncentrac</a:t>
            </a:r>
            <a:r>
              <a:rPr lang="cs-CZ" sz="3200" dirty="0" smtClean="0"/>
              <a:t>e glukózy z krvi </a:t>
            </a:r>
            <a:br>
              <a:rPr lang="cs-CZ" sz="3200" dirty="0" smtClean="0"/>
            </a:br>
            <a:r>
              <a:rPr lang="cs-CZ" sz="3200" dirty="0" smtClean="0"/>
              <a:t>ze senzoru kontinuální monitorace koncentrace glukózy v podkoží</a:t>
            </a:r>
          </a:p>
          <a:p>
            <a:pPr lvl="1"/>
            <a:r>
              <a:rPr lang="cs-CZ" dirty="0" smtClean="0"/>
              <a:t>Zvýšení přesnosti měření</a:t>
            </a:r>
          </a:p>
          <a:p>
            <a:pPr lvl="1"/>
            <a:r>
              <a:rPr lang="cs-CZ" dirty="0" smtClean="0"/>
              <a:t>Eliminace bolesti měření</a:t>
            </a:r>
          </a:p>
          <a:p>
            <a:pPr lvl="1"/>
            <a:r>
              <a:rPr lang="cs-CZ" dirty="0" smtClean="0"/>
              <a:t>Zatím to nikdo ještě neumí</a:t>
            </a:r>
          </a:p>
          <a:p>
            <a:pPr lvl="2"/>
            <a:r>
              <a:rPr lang="cs-CZ" dirty="0" smtClean="0"/>
              <a:t>Riziko, že celý výpočet selže a nepovede se to ani nám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224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kern="1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Tým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Doc. Ing. Tomáš Koutný, Ph.D.</a:t>
            </a:r>
          </a:p>
          <a:p>
            <a:pPr lvl="1"/>
            <a:r>
              <a:rPr lang="cs-CZ" dirty="0" smtClean="0"/>
              <a:t>vedení </a:t>
            </a:r>
            <a:r>
              <a:rPr lang="cs-CZ" dirty="0"/>
              <a:t>týmu, </a:t>
            </a:r>
            <a:r>
              <a:rPr lang="cs-CZ" dirty="0" smtClean="0"/>
              <a:t>PR, konference</a:t>
            </a:r>
            <a:r>
              <a:rPr lang="cs-CZ" dirty="0"/>
              <a:t>, </a:t>
            </a:r>
            <a:r>
              <a:rPr lang="cs-CZ" dirty="0" smtClean="0"/>
              <a:t>kombinace několika senzorů a </a:t>
            </a:r>
            <a:r>
              <a:rPr lang="cs-CZ" dirty="0"/>
              <a:t>z části kombinování různých modelů</a:t>
            </a:r>
          </a:p>
          <a:p>
            <a:r>
              <a:rPr lang="cs-CZ" dirty="0" smtClean="0"/>
              <a:t>MUDr</a:t>
            </a:r>
            <a:r>
              <a:rPr lang="cs-CZ" dirty="0"/>
              <a:t>. Michal Krčma, </a:t>
            </a:r>
            <a:r>
              <a:rPr lang="cs-CZ" dirty="0" smtClean="0"/>
              <a:t>Ph.D.</a:t>
            </a:r>
          </a:p>
          <a:p>
            <a:pPr lvl="1"/>
            <a:r>
              <a:rPr lang="cs-CZ" dirty="0"/>
              <a:t>Realizace </a:t>
            </a:r>
            <a:r>
              <a:rPr lang="cs-CZ" dirty="0" smtClean="0"/>
              <a:t>společné ověřovací </a:t>
            </a:r>
            <a:r>
              <a:rPr lang="cs-CZ" dirty="0"/>
              <a:t>studie s FN Plzeň</a:t>
            </a:r>
          </a:p>
          <a:p>
            <a:r>
              <a:rPr lang="cs-CZ" dirty="0" smtClean="0"/>
              <a:t>Doc</a:t>
            </a:r>
            <a:r>
              <a:rPr lang="cs-CZ" dirty="0"/>
              <a:t>. Ing. Josef </a:t>
            </a:r>
            <a:r>
              <a:rPr lang="cs-CZ" dirty="0" smtClean="0"/>
              <a:t>Daněk , </a:t>
            </a:r>
            <a:r>
              <a:rPr lang="cs-CZ" dirty="0"/>
              <a:t>Ph.D.</a:t>
            </a:r>
          </a:p>
          <a:p>
            <a:pPr lvl="1"/>
            <a:r>
              <a:rPr lang="cs-CZ" dirty="0" smtClean="0"/>
              <a:t>Konzultace užitých matematických postupů</a:t>
            </a:r>
          </a:p>
          <a:p>
            <a:r>
              <a:rPr lang="cs-CZ" dirty="0"/>
              <a:t>Bc. Jakub </a:t>
            </a:r>
            <a:r>
              <a:rPr lang="cs-CZ" dirty="0" err="1"/>
              <a:t>Hain</a:t>
            </a:r>
            <a:endParaRPr lang="cs-CZ" dirty="0"/>
          </a:p>
          <a:p>
            <a:pPr lvl="1"/>
            <a:r>
              <a:rPr lang="cs-CZ" dirty="0" err="1"/>
              <a:t>Proof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concept</a:t>
            </a:r>
            <a:r>
              <a:rPr lang="cs-CZ" dirty="0"/>
              <a:t> výpočty pro kombinovaní několika modelů dynamiky glukózy</a:t>
            </a:r>
          </a:p>
          <a:p>
            <a:r>
              <a:rPr lang="cs-CZ" dirty="0"/>
              <a:t>Bc. Marek Rasocha</a:t>
            </a:r>
          </a:p>
          <a:p>
            <a:pPr lvl="1"/>
            <a:r>
              <a:rPr lang="cs-CZ" dirty="0"/>
              <a:t>Rozšiřování </a:t>
            </a:r>
            <a:r>
              <a:rPr lang="cs-CZ" dirty="0" smtClean="0"/>
              <a:t>sw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5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8091" y="623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kern="1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Slíbené vs. dosažené výsledky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Podán grant pro MZ spolu s FN Plzeň</a:t>
            </a:r>
          </a:p>
          <a:p>
            <a:r>
              <a:rPr lang="cs-CZ" dirty="0" smtClean="0"/>
              <a:t>Prezentace na konferenci FN Plzeň</a:t>
            </a:r>
          </a:p>
          <a:p>
            <a:r>
              <a:rPr lang="cs-CZ" dirty="0" smtClean="0"/>
              <a:t>Přijatý </a:t>
            </a:r>
            <a:r>
              <a:rPr lang="cs-CZ" dirty="0" err="1"/>
              <a:t>i</a:t>
            </a:r>
            <a:r>
              <a:rPr lang="cs-CZ" dirty="0" err="1" smtClean="0"/>
              <a:t>nvited</a:t>
            </a:r>
            <a:r>
              <a:rPr lang="cs-CZ" dirty="0" smtClean="0"/>
              <a:t> talk na ISI konferenci ICBEB 2017</a:t>
            </a:r>
          </a:p>
          <a:p>
            <a:pPr lvl="1"/>
            <a:r>
              <a:rPr lang="cs-CZ" dirty="0" err="1" smtClean="0"/>
              <a:t>Jimp</a:t>
            </a:r>
            <a:r>
              <a:rPr lang="cs-CZ" dirty="0" smtClean="0"/>
              <a:t>, bude </a:t>
            </a:r>
            <a:r>
              <a:rPr lang="cs-CZ" dirty="0" smtClean="0"/>
              <a:t>i o věcech z druhé </a:t>
            </a:r>
            <a:r>
              <a:rPr lang="cs-CZ" dirty="0" smtClean="0"/>
              <a:t>IG</a:t>
            </a:r>
          </a:p>
          <a:p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Section</a:t>
            </a:r>
            <a:r>
              <a:rPr lang="cs-CZ" dirty="0" smtClean="0"/>
              <a:t> vč. článku na ISI konferenci IWBBIO 2017</a:t>
            </a:r>
            <a:endParaRPr lang="cs-CZ" dirty="0" smtClean="0"/>
          </a:p>
          <a:p>
            <a:r>
              <a:rPr lang="cs-CZ" dirty="0" smtClean="0"/>
              <a:t>Dále bude odeslán článek do </a:t>
            </a:r>
            <a:r>
              <a:rPr lang="en-US" dirty="0"/>
              <a:t>Proceedings of the National Academy of </a:t>
            </a:r>
            <a:r>
              <a:rPr lang="en-US" dirty="0" smtClean="0"/>
              <a:t>Sciences</a:t>
            </a:r>
            <a:r>
              <a:rPr lang="cs-CZ" dirty="0" smtClean="0"/>
              <a:t> – prestižní </a:t>
            </a:r>
            <a:r>
              <a:rPr lang="cs-CZ" dirty="0" err="1" smtClean="0"/>
              <a:t>Jimp</a:t>
            </a:r>
            <a:endParaRPr lang="cs-CZ" dirty="0" smtClean="0"/>
          </a:p>
          <a:p>
            <a:r>
              <a:rPr lang="cs-CZ" dirty="0" smtClean="0"/>
              <a:t>Nebyla realizována ověřující studie s FN Plzeň</a:t>
            </a:r>
          </a:p>
          <a:p>
            <a:pPr lvl="1"/>
            <a:r>
              <a:rPr lang="cs-CZ" dirty="0" smtClean="0"/>
              <a:t>Z pozice IG nelze ovlivnit pracovní náplň lékaře FN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5362" y="6278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Lessons Learned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Rizikový projekt s předpokládaným J nebo D</a:t>
            </a:r>
          </a:p>
          <a:p>
            <a:r>
              <a:rPr lang="en-US" dirty="0" smtClean="0"/>
              <a:t>D</a:t>
            </a:r>
            <a:r>
              <a:rPr lang="cs-CZ" dirty="0" err="1" smtClean="0"/>
              <a:t>ůvod</a:t>
            </a:r>
            <a:r>
              <a:rPr lang="cs-CZ" dirty="0" smtClean="0"/>
              <a:t> pokusit se o prestižní </a:t>
            </a:r>
            <a:r>
              <a:rPr lang="cs-CZ" dirty="0" err="1" smtClean="0"/>
              <a:t>Jimp</a:t>
            </a:r>
            <a:endParaRPr lang="cs-CZ" dirty="0" smtClean="0"/>
          </a:p>
          <a:p>
            <a:r>
              <a:rPr lang="cs-CZ" dirty="0"/>
              <a:t>Č</a:t>
            </a:r>
            <a:r>
              <a:rPr lang="cs-CZ" dirty="0" smtClean="0"/>
              <a:t>asově náročné ověři</a:t>
            </a:r>
            <a:r>
              <a:rPr lang="cs-CZ" dirty="0" smtClean="0"/>
              <a:t>t dosažené výsledky pro prestižní </a:t>
            </a:r>
            <a:r>
              <a:rPr lang="cs-CZ" dirty="0" err="1" smtClean="0"/>
              <a:t>Jimp</a:t>
            </a:r>
            <a:endParaRPr lang="en-US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5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4404" y="6238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127000" ty="0" sx="78000" sy="7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kern="1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Poster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Podrobnější popis proč to děláme</a:t>
            </a:r>
          </a:p>
          <a:p>
            <a:r>
              <a:rPr lang="cs-CZ" dirty="0" smtClean="0"/>
              <a:t>Ukázka dosažených výsledků grafem i tabulkou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Verze 1.0</a:t>
            </a:r>
            <a:endParaRPr lang="en-US"/>
          </a:p>
        </p:txBody>
      </p:sp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0604" y="625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 prednasky" id="{3D65CE2D-B2C0-412C-8B5D-EABFD9239D4D}" vid="{06703505-F3F3-4AEE-8929-814E5F6913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B80878F-5308-4F84-9C07-20F7937C45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sablona</Template>
  <TotalTime>0</TotalTime>
  <Words>264</Words>
  <Application>Microsoft Office PowerPoint</Application>
  <PresentationFormat>Předvádění na obrazovce (4:3)</PresentationFormat>
  <Paragraphs>55</Paragraphs>
  <Slides>6</Slides>
  <Notes>6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Calibri</vt:lpstr>
      <vt:lpstr>Gill Sans MT</vt:lpstr>
      <vt:lpstr>Verdana</vt:lpstr>
      <vt:lpstr>Wingdings 2</vt:lpstr>
      <vt:lpstr>Slunovrat</vt:lpstr>
      <vt:lpstr>Výpočet koncentrace glukózy  v krvi pouze z hodnot CGMS,  bez referenčních hodnot koncentrace v krvi</vt:lpstr>
      <vt:lpstr>Cíl</vt:lpstr>
      <vt:lpstr>Tým</vt:lpstr>
      <vt:lpstr>Slíbené vs. dosažené výsledky</vt:lpstr>
      <vt:lpstr>Lessons Learned</vt:lpstr>
      <vt:lpstr>Poster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2016-01-10T11:12:58Z</dcterms:created>
  <dcterms:modified xsi:type="dcterms:W3CDTF">2017-01-02T11:29:19Z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