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103E8-40B7-4EB3-B53F-623A12B85842}" type="datetimeFigureOut">
              <a:rPr lang="cs-CZ" smtClean="0"/>
              <a:pPr/>
              <a:t>9.3.2011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A74CD-F7E0-49A8-BB50-A1F88DD627B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.gif"/><Relationship Id="rId7" Type="http://schemas.openxmlformats.org/officeDocument/2006/relationships/hyperlink" Target="http://homepages.inf.ed.ac.uk/rbf/HIPR2/images/wom1str1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hyperlink" Target="http://homepages.inf.ed.ac.uk/rbf/HIPR2/images/wom1hst1.gif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homepages.inf.ed.ac.uk/rbf/HIPR2/images/bld1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hyperlink" Target="http://homepages.inf.ed.ac.uk/rbf/HIPR2/images/soi1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Operace s histogramem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43494" cy="1143000"/>
          </a:xfrm>
        </p:spPr>
        <p:txBody>
          <a:bodyPr/>
          <a:lstStyle/>
          <a:p>
            <a:pPr algn="l"/>
            <a:r>
              <a:rPr lang="cs-CZ" dirty="0" smtClean="0"/>
              <a:t>Roztažení histogramu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28604"/>
            <a:ext cx="2495550" cy="147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qn:eqnst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71612"/>
            <a:ext cx="4339848" cy="785818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785786" y="2857496"/>
            <a:ext cx="597913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/>
              <a:t>a -  dolní limit jasu ve výstupním obraze  (obvykle 0) </a:t>
            </a:r>
          </a:p>
          <a:p>
            <a:r>
              <a:rPr lang="cs-CZ" sz="2000" b="1" dirty="0" smtClean="0"/>
              <a:t>b – horní limit jasu ve výstupním obraze  (obvykle 255)</a:t>
            </a:r>
          </a:p>
          <a:p>
            <a:r>
              <a:rPr lang="cs-CZ" sz="2000" b="1" dirty="0"/>
              <a:t>c</a:t>
            </a:r>
            <a:r>
              <a:rPr lang="cs-CZ" sz="2000" b="1" dirty="0" smtClean="0"/>
              <a:t> -  nejnižší hodnota jasu ve vstupním obraze</a:t>
            </a:r>
          </a:p>
          <a:p>
            <a:r>
              <a:rPr lang="cs-CZ" sz="2000" b="1" dirty="0"/>
              <a:t>d</a:t>
            </a:r>
            <a:r>
              <a:rPr lang="cs-CZ" sz="2000" b="1" dirty="0" smtClean="0"/>
              <a:t> – nejvyšší hodnota jasu ve vstupním obraze</a:t>
            </a:r>
          </a:p>
          <a:p>
            <a:endParaRPr lang="cs-CZ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714348" y="4286256"/>
            <a:ext cx="2891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000" b="1" dirty="0" smtClean="0"/>
              <a:t> zvyšuje kontrast obrazu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000636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wom1hst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5000636"/>
            <a:ext cx="1651781" cy="857256"/>
          </a:xfrm>
          <a:prstGeom prst="rect">
            <a:avLst/>
          </a:prstGeom>
          <a:noFill/>
        </p:spPr>
      </p:pic>
      <p:pic>
        <p:nvPicPr>
          <p:cNvPr id="1033" name="Picture 9" descr="wom1str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4929198"/>
            <a:ext cx="857256" cy="857256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4857760"/>
            <a:ext cx="1714512" cy="88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Přímá spojovací šipka 12"/>
          <p:cNvCxnSpPr/>
          <p:nvPr/>
        </p:nvCxnSpPr>
        <p:spPr>
          <a:xfrm>
            <a:off x="4000496" y="550070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4143372" y="5000636"/>
            <a:ext cx="1129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Roztažení 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Ekvalizace</a:t>
            </a:r>
            <a:r>
              <a:rPr lang="cs-CZ" dirty="0" smtClean="0"/>
              <a:t> histogramu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71610"/>
          </a:xfrm>
        </p:spPr>
        <p:txBody>
          <a:bodyPr>
            <a:normAutofit/>
          </a:bodyPr>
          <a:lstStyle/>
          <a:p>
            <a:r>
              <a:rPr lang="cs-CZ" sz="2000" b="1" dirty="0"/>
              <a:t>l</a:t>
            </a:r>
            <a:r>
              <a:rPr lang="cs-CZ" sz="2000" b="1" dirty="0" smtClean="0"/>
              <a:t>okální  (</a:t>
            </a:r>
            <a:r>
              <a:rPr lang="cs-CZ" sz="2000" b="1" dirty="0" err="1" smtClean="0"/>
              <a:t>ekvalizace</a:t>
            </a:r>
            <a:r>
              <a:rPr lang="cs-CZ" sz="2000" b="1" dirty="0" smtClean="0"/>
              <a:t> v oknech) </a:t>
            </a:r>
          </a:p>
          <a:p>
            <a:r>
              <a:rPr lang="cs-CZ" sz="2000" b="1" dirty="0" smtClean="0"/>
              <a:t>globální – </a:t>
            </a:r>
            <a:r>
              <a:rPr lang="cs-CZ" sz="2000" b="1" dirty="0" err="1" smtClean="0"/>
              <a:t>ekvalizace</a:t>
            </a:r>
            <a:r>
              <a:rPr lang="cs-CZ" sz="2000" b="1" dirty="0" smtClean="0"/>
              <a:t> v celém obraze </a:t>
            </a:r>
          </a:p>
          <a:p>
            <a:r>
              <a:rPr lang="cs-CZ" sz="2000" b="1" dirty="0" err="1" smtClean="0"/>
              <a:t>Ekvalizaci</a:t>
            </a:r>
            <a:r>
              <a:rPr lang="cs-CZ" sz="2000" b="1" dirty="0" smtClean="0"/>
              <a:t> lze použít i v případě transformace jasů z  jednoho rozsahu </a:t>
            </a:r>
            <a:r>
              <a:rPr lang="cs-CZ" sz="2000" b="1" dirty="0"/>
              <a:t>ú</a:t>
            </a:r>
            <a:r>
              <a:rPr lang="cs-CZ" sz="2000" b="1" dirty="0" smtClean="0"/>
              <a:t>rovní jasu do jiného </a:t>
            </a:r>
            <a:endParaRPr lang="cs-CZ" sz="2000" b="1" dirty="0"/>
          </a:p>
        </p:txBody>
      </p:sp>
      <p:pic>
        <p:nvPicPr>
          <p:cNvPr id="15362" name="Picture 2" descr="bld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214686"/>
            <a:ext cx="930845" cy="1500198"/>
          </a:xfrm>
          <a:prstGeom prst="rect">
            <a:avLst/>
          </a:prstGeom>
          <a:noFill/>
        </p:spPr>
      </p:pic>
      <p:pic>
        <p:nvPicPr>
          <p:cNvPr id="15366" name="Picture 6" descr="soi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5143512"/>
            <a:ext cx="1219200" cy="1219201"/>
          </a:xfrm>
          <a:prstGeom prst="rect">
            <a:avLst/>
          </a:prstGeom>
          <a:noFill/>
        </p:spPr>
      </p:pic>
      <p:cxnSp>
        <p:nvCxnSpPr>
          <p:cNvPr id="8" name="Přímá spojovací šipka 7"/>
          <p:cNvCxnSpPr/>
          <p:nvPr/>
        </p:nvCxnSpPr>
        <p:spPr>
          <a:xfrm>
            <a:off x="2714612" y="4000504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šipka 9"/>
          <p:cNvCxnSpPr/>
          <p:nvPr/>
        </p:nvCxnSpPr>
        <p:spPr>
          <a:xfrm>
            <a:off x="2857488" y="5715016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2786050" y="3500438"/>
            <a:ext cx="113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ekvalizace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857488" y="5214950"/>
            <a:ext cx="113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ekvalizace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29256" y="4143380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?</a:t>
            </a:r>
            <a:endParaRPr lang="cs-CZ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Adaptivní kontrast  </a:t>
            </a:r>
            <a:br>
              <a:rPr lang="cs-CZ" dirty="0" smtClean="0"/>
            </a:br>
            <a:r>
              <a:rPr lang="cs-CZ" dirty="0" smtClean="0"/>
              <a:t>(ACE v </a:t>
            </a:r>
            <a:r>
              <a:rPr lang="cs-CZ" dirty="0" err="1" smtClean="0"/>
              <a:t>CVIPtools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ACE: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Rovnice" r:id="rId3" imgW="114120" imgH="21564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2195736" y="1556792"/>
          <a:ext cx="5540375" cy="860425"/>
        </p:xfrm>
        <a:graphic>
          <a:graphicData uri="http://schemas.openxmlformats.org/presentationml/2006/ole">
            <p:oleObj spid="_x0000_s1028" name="Rovnice" r:id="rId4" imgW="3111480" imgH="482400" progId="Equation.3">
              <p:embed/>
            </p:oleObj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971600" y="2780928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m</a:t>
            </a:r>
            <a:r>
              <a:rPr lang="cs-CZ" baseline="-25000" dirty="0" err="1" smtClean="0"/>
              <a:t>I</a:t>
            </a:r>
            <a:r>
              <a:rPr lang="cs-CZ" baseline="-25000" dirty="0" smtClean="0"/>
              <a:t>(r,c)</a:t>
            </a:r>
            <a:r>
              <a:rPr lang="cs-CZ" dirty="0" smtClean="0"/>
              <a:t> – průměrná hodnota jasu celého obrazu I(r,c)</a:t>
            </a:r>
          </a:p>
          <a:p>
            <a:endParaRPr lang="cs-CZ" dirty="0" smtClean="0"/>
          </a:p>
          <a:p>
            <a:r>
              <a:rPr lang="cs-CZ" dirty="0" smtClean="0">
                <a:sym typeface="Symbol"/>
              </a:rPr>
              <a:t></a:t>
            </a:r>
            <a:r>
              <a:rPr lang="cs-CZ" baseline="-25000" dirty="0" smtClean="0">
                <a:sym typeface="Symbol"/>
              </a:rPr>
              <a:t>l</a:t>
            </a:r>
            <a:r>
              <a:rPr lang="cs-CZ" dirty="0" smtClean="0">
                <a:sym typeface="Symbol"/>
              </a:rPr>
              <a:t> – lokální směrodatná odchylka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k1 – lokální zisk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gain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/>
              <a:t>k</a:t>
            </a:r>
            <a:r>
              <a:rPr lang="en-US" dirty="0" smtClean="0"/>
              <a:t>2 – </a:t>
            </a:r>
            <a:r>
              <a:rPr lang="en-US" dirty="0" err="1" smtClean="0"/>
              <a:t>lok</a:t>
            </a:r>
            <a:r>
              <a:rPr lang="cs-CZ" dirty="0" err="1" smtClean="0"/>
              <a:t>ální</a:t>
            </a:r>
            <a:r>
              <a:rPr lang="cs-CZ" dirty="0" smtClean="0"/>
              <a:t> faktor pro střední hodnotu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mean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),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dirty="0" err="1" smtClean="0"/>
              <a:t>gain</a:t>
            </a:r>
            <a:r>
              <a:rPr lang="cs-CZ" dirty="0" smtClean="0"/>
              <a:t> Min, Max – omezující hodnoty zisku pro  term lokálního zisku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ACEII 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log(ACE):  </a:t>
            </a:r>
            <a:endParaRPr lang="cs-CZ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23728" y="404664"/>
          <a:ext cx="4454525" cy="407988"/>
        </p:xfrm>
        <a:graphic>
          <a:graphicData uri="http://schemas.openxmlformats.org/presentationml/2006/ole">
            <p:oleObj spid="_x0000_s2050" name="Rovnice" r:id="rId3" imgW="2501640" imgH="228600" progId="Equation.3">
              <p:embed/>
            </p:oleObj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971600" y="1124744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m</a:t>
            </a:r>
            <a:r>
              <a:rPr lang="cs-CZ" baseline="-25000" dirty="0" smtClean="0">
                <a:sym typeface="Symbol"/>
              </a:rPr>
              <a:t>l</a:t>
            </a:r>
            <a:r>
              <a:rPr lang="cs-CZ" dirty="0" smtClean="0">
                <a:sym typeface="Symbol"/>
              </a:rPr>
              <a:t> – lokální průměrná hodnota jasu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k1 – lokální zisk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gain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/>
              <a:t>k</a:t>
            </a:r>
            <a:r>
              <a:rPr lang="en-US" dirty="0" smtClean="0"/>
              <a:t>2 – </a:t>
            </a:r>
            <a:r>
              <a:rPr lang="en-US" dirty="0" err="1" smtClean="0"/>
              <a:t>lok</a:t>
            </a:r>
            <a:r>
              <a:rPr lang="cs-CZ" dirty="0" err="1" smtClean="0"/>
              <a:t>ální</a:t>
            </a:r>
            <a:r>
              <a:rPr lang="cs-CZ" dirty="0" smtClean="0"/>
              <a:t> faktor pro střední hodnotu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mean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),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339752" y="2780928"/>
          <a:ext cx="5472112" cy="407987"/>
        </p:xfrm>
        <a:graphic>
          <a:graphicData uri="http://schemas.openxmlformats.org/presentationml/2006/ole">
            <p:oleObj spid="_x0000_s2051" name="Rovnice" r:id="rId4" imgW="3073320" imgH="228600" progId="Equation.3">
              <p:embed/>
            </p:oleObj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467544" y="3356992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sym typeface="Symbol"/>
              </a:rPr>
              <a:t>m</a:t>
            </a:r>
            <a:r>
              <a:rPr lang="cs-CZ" baseline="-25000" dirty="0" err="1" smtClean="0">
                <a:sym typeface="Symbol"/>
              </a:rPr>
              <a:t>lbar</a:t>
            </a:r>
            <a:r>
              <a:rPr lang="cs-CZ" dirty="0" smtClean="0">
                <a:sym typeface="Symbol"/>
              </a:rPr>
              <a:t> =  1-m</a:t>
            </a:r>
            <a:r>
              <a:rPr lang="cs-CZ" baseline="-25000" dirty="0" smtClean="0">
                <a:sym typeface="Symbol"/>
              </a:rPr>
              <a:t>l</a:t>
            </a:r>
            <a:r>
              <a:rPr lang="cs-CZ" dirty="0" smtClean="0">
                <a:sym typeface="Symbol"/>
              </a:rPr>
              <a:t>(r,c)</a:t>
            </a:r>
            <a:r>
              <a:rPr lang="en-US" dirty="0" smtClean="0">
                <a:sym typeface="Symbol"/>
              </a:rPr>
              <a:t>/M  -  </a:t>
            </a:r>
            <a:r>
              <a:rPr lang="en-US" dirty="0" err="1" smtClean="0">
                <a:sym typeface="Symbol"/>
              </a:rPr>
              <a:t>normalizovan</a:t>
            </a:r>
            <a:r>
              <a:rPr lang="cs-CZ" dirty="0" smtClean="0">
                <a:sym typeface="Symbol"/>
              </a:rPr>
              <a:t>ý doplněk lokálního průměru 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err="1" smtClean="0">
                <a:sym typeface="Symbol"/>
              </a:rPr>
              <a:t>I</a:t>
            </a:r>
            <a:r>
              <a:rPr lang="cs-CZ" baseline="-25000" dirty="0" err="1" smtClean="0">
                <a:sym typeface="Symbol"/>
              </a:rPr>
              <a:t>bar</a:t>
            </a:r>
            <a:r>
              <a:rPr lang="cs-CZ" dirty="0" smtClean="0">
                <a:sym typeface="Symbol"/>
              </a:rPr>
              <a:t>    = 1-I(r,c)/M  -  normalizovaný doplněk obrazu</a:t>
            </a:r>
            <a:endParaRPr lang="cs-CZ" baseline="-25000" dirty="0" smtClean="0">
              <a:sym typeface="Symbol"/>
            </a:endParaRP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M je počet úrovní jasu :  255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k1 – lokální zisk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gain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/>
              <a:t>k</a:t>
            </a:r>
            <a:r>
              <a:rPr lang="en-US" dirty="0" smtClean="0"/>
              <a:t>2 – </a:t>
            </a:r>
            <a:r>
              <a:rPr lang="en-US" dirty="0" err="1" smtClean="0"/>
              <a:t>lok</a:t>
            </a:r>
            <a:r>
              <a:rPr lang="cs-CZ" dirty="0" err="1" smtClean="0"/>
              <a:t>ální</a:t>
            </a:r>
            <a:r>
              <a:rPr lang="cs-CZ" dirty="0" smtClean="0"/>
              <a:t> faktor pro střední hodnotu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mean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),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err="1" smtClean="0">
                <a:sym typeface="Symbol"/>
              </a:rPr>
              <a:t>kernel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size</a:t>
            </a:r>
            <a:r>
              <a:rPr lang="cs-CZ" dirty="0" smtClean="0">
                <a:sym typeface="Symbol"/>
              </a:rPr>
              <a:t>  – velikost lokální oblasti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exp(ACE):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Lineární  modifikace obrazu</a:t>
            </a:r>
          </a:p>
          <a:p>
            <a:r>
              <a:rPr lang="cs-CZ" sz="2400" dirty="0" smtClean="0"/>
              <a:t>Umožňuje modifikovat pouze určitou oblast obrazu lineární transformací </a:t>
            </a:r>
            <a:endParaRPr lang="cs-CZ" sz="24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886075" y="382588"/>
          <a:ext cx="4953000" cy="454025"/>
        </p:xfrm>
        <a:graphic>
          <a:graphicData uri="http://schemas.openxmlformats.org/presentationml/2006/ole">
            <p:oleObj spid="_x0000_s3074" name="Rovnice" r:id="rId3" imgW="2781000" imgH="253800" progId="Equation.3">
              <p:embed/>
            </p:oleObj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95536" y="1340768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ym typeface="Symbol"/>
              </a:rPr>
              <a:t>M je počet úrovní jasu :  255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m</a:t>
            </a:r>
            <a:r>
              <a:rPr lang="cs-CZ" baseline="-25000" dirty="0" smtClean="0">
                <a:sym typeface="Symbol"/>
              </a:rPr>
              <a:t>l</a:t>
            </a:r>
            <a:r>
              <a:rPr lang="cs-CZ" dirty="0" smtClean="0">
                <a:sym typeface="Symbol"/>
              </a:rPr>
              <a:t> – lokální průměrná hodnota jasu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>
                <a:sym typeface="Symbol"/>
              </a:rPr>
              <a:t>k1 – lokální zisk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gain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smtClean="0"/>
              <a:t>k</a:t>
            </a:r>
            <a:r>
              <a:rPr lang="en-US" dirty="0" smtClean="0"/>
              <a:t>2 – </a:t>
            </a:r>
            <a:r>
              <a:rPr lang="en-US" dirty="0" err="1" smtClean="0"/>
              <a:t>lok</a:t>
            </a:r>
            <a:r>
              <a:rPr lang="cs-CZ" dirty="0" err="1" smtClean="0"/>
              <a:t>ální</a:t>
            </a:r>
            <a:r>
              <a:rPr lang="cs-CZ" dirty="0" smtClean="0"/>
              <a:t> faktor pro střední hodnotu </a:t>
            </a:r>
            <a:r>
              <a:rPr lang="en-US" dirty="0" smtClean="0">
                <a:sym typeface="Symbol"/>
              </a:rPr>
              <a:t>&lt;</a:t>
            </a:r>
            <a:r>
              <a:rPr lang="cs-CZ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&gt;</a:t>
            </a:r>
            <a:r>
              <a:rPr lang="cs-CZ" dirty="0" smtClean="0">
                <a:sym typeface="Symbol"/>
              </a:rPr>
              <a:t>    (</a:t>
            </a:r>
            <a:r>
              <a:rPr lang="cs-CZ" dirty="0" err="1" smtClean="0">
                <a:sym typeface="Symbol"/>
              </a:rPr>
              <a:t>local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mean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factor</a:t>
            </a:r>
            <a:r>
              <a:rPr lang="cs-CZ" dirty="0" smtClean="0">
                <a:sym typeface="Symbol"/>
              </a:rPr>
              <a:t>),</a:t>
            </a:r>
          </a:p>
          <a:p>
            <a:endParaRPr lang="cs-CZ" dirty="0" smtClean="0">
              <a:sym typeface="Symbol"/>
            </a:endParaRPr>
          </a:p>
          <a:p>
            <a:r>
              <a:rPr lang="cs-CZ" dirty="0" err="1" smtClean="0">
                <a:sym typeface="Symbol"/>
              </a:rPr>
              <a:t>kernel</a:t>
            </a:r>
            <a:r>
              <a:rPr lang="cs-CZ" dirty="0" smtClean="0">
                <a:sym typeface="Symbol"/>
              </a:rPr>
              <a:t> </a:t>
            </a:r>
            <a:r>
              <a:rPr lang="cs-CZ" dirty="0" err="1" smtClean="0">
                <a:sym typeface="Symbol"/>
              </a:rPr>
              <a:t>size</a:t>
            </a:r>
            <a:r>
              <a:rPr lang="cs-CZ" dirty="0" smtClean="0">
                <a:sym typeface="Symbol"/>
              </a:rPr>
              <a:t>  – velikost lokální oblasti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307</Words>
  <Application>Microsoft Office PowerPoint</Application>
  <PresentationFormat>Předvádění na obrazovce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8" baseType="lpstr">
      <vt:lpstr>Motiv sady Office</vt:lpstr>
      <vt:lpstr>Rovnice</vt:lpstr>
      <vt:lpstr>Operace s histogramem</vt:lpstr>
      <vt:lpstr>Roztažení histogramu</vt:lpstr>
      <vt:lpstr>Ekvalizace histogramu </vt:lpstr>
      <vt:lpstr>Adaptivní kontrast   (ACE v CVIPtools)</vt:lpstr>
      <vt:lpstr>Snímek 5</vt:lpstr>
      <vt:lpstr>Snímek 6</vt:lpstr>
    </vt:vector>
  </TitlesOfParts>
  <Company>ZCU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Operace s histogramem</dc:title>
  <dc:creator>KIV</dc:creator>
  <cp:lastModifiedBy>Pavel Mautner</cp:lastModifiedBy>
  <cp:revision>31</cp:revision>
  <dcterms:created xsi:type="dcterms:W3CDTF">2010-03-09T22:13:55Z</dcterms:created>
  <dcterms:modified xsi:type="dcterms:W3CDTF">2011-03-09T09:46:35Z</dcterms:modified>
</cp:coreProperties>
</file>