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69" r:id="rId16"/>
    <p:sldId id="270" r:id="rId17"/>
    <p:sldId id="271" r:id="rId18"/>
    <p:sldId id="273" r:id="rId19"/>
    <p:sldId id="272" r:id="rId20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0300" autoAdjust="0"/>
  </p:normalViewPr>
  <p:slideViewPr>
    <p:cSldViewPr>
      <p:cViewPr varScale="1">
        <p:scale>
          <a:sx n="71" d="100"/>
          <a:sy n="71" d="100"/>
        </p:scale>
        <p:origin x="7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6F0927F3-7D85-40EB-9293-BBC900F8741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160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69F03-1D77-4A57-9347-34A01C74AA5F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2E3C5B35-40B7-48EC-A483-6BC05B0430D0}" type="datetime1">
              <a:rPr lang="cs-CZ" smtClean="0"/>
              <a:t>10.06.2020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4F2445-BD37-4585-91E6-77868BE6D98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D9A6D3-FB45-400D-ACE2-797EF050ABE8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8D03D-4CD8-4E7C-A4F4-CD6A1D96D01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91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04E163-3391-4894-87B3-877A1C31EA8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426D5-9521-4FFB-9B0E-F95F20D1017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30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E7CEF-220F-4EA8-95D3-6ECE3554FD1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020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4D1F21-BC27-4863-9892-94311C2923A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30981-468F-4FE0-8A28-41B2D544DAF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0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38006D-8709-41DA-8226-2F9FAF4E9CE0}" type="datetime1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32141-DD8F-469A-A718-554956D2F29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6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B8F1F6-3BC8-44FF-857E-6FF57F50F10D}" type="datetime1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BC510-8BBF-4F31-AFF3-B2FF5A87DF7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00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01EB3D-E3A1-4B3A-B1E5-2B0B5A25434F}" type="datetime1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62610-70E0-4ABD-A069-F8E8810735A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50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755550-2516-436B-BB86-265F5DEE4D4C}" type="datetime1">
              <a:rPr lang="cs-CZ" smtClean="0"/>
              <a:t>10.06.2020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05A57-E5E9-422C-B7EF-3F6AB67853A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65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A4EA68-95E5-42A1-96F4-468E922A4DF4}" type="datetime1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F0036-591F-4BB0-85AB-8C4FDFFA25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19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31728D-585E-4770-850C-9FB2B37BFD93}" type="datetime1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46955-1AE0-4760-97F0-F655A38B3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34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D6313C43-0247-45C2-9D3F-0EDD9420F5BD}" type="datetime1">
              <a:rPr lang="cs-CZ" smtClean="0"/>
              <a:t>10.06.2020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5B69E49-61C8-4738-ACBD-937A22D838C6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cu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r>
              <a:rPr lang="cs-CZ" dirty="0" smtClean="0">
                <a:latin typeface="Palatino Linotype" panose="02040502050505030304" pitchFamily="18" charset="0"/>
              </a:rPr>
              <a:t>Jmenné služby</a:t>
            </a:r>
            <a:endParaRPr lang="cs-CZ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  <a:p>
            <a:r>
              <a:rPr lang="cs-CZ"/>
              <a:t>Ing. Jiří Ledvina, CSc.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706" y="1435945"/>
            <a:ext cx="8229600" cy="4411662"/>
          </a:xfrm>
        </p:spPr>
        <p:txBody>
          <a:bodyPr/>
          <a:lstStyle/>
          <a:p>
            <a:r>
              <a:rPr lang="en-US" sz="2000" dirty="0" err="1" smtClean="0"/>
              <a:t>Identifikátor</a:t>
            </a:r>
            <a:endParaRPr lang="cs-CZ" sz="2000" dirty="0"/>
          </a:p>
          <a:p>
            <a:pPr lvl="1"/>
            <a:r>
              <a:rPr lang="en-US" sz="1800" dirty="0" err="1" smtClean="0"/>
              <a:t>nastaven</a:t>
            </a:r>
            <a:r>
              <a:rPr lang="en-US" sz="1800" dirty="0" smtClean="0"/>
              <a:t> </a:t>
            </a:r>
            <a:r>
              <a:rPr lang="en-US" sz="1800" dirty="0" err="1" smtClean="0"/>
              <a:t>klientem</a:t>
            </a:r>
            <a:endParaRPr lang="cs-CZ" sz="1800" dirty="0" smtClean="0"/>
          </a:p>
          <a:p>
            <a:pPr lvl="1"/>
            <a:r>
              <a:rPr lang="en-US" sz="1800" dirty="0" err="1" smtClean="0"/>
              <a:t>párování</a:t>
            </a:r>
            <a:r>
              <a:rPr lang="en-US" sz="1800" dirty="0" smtClean="0"/>
              <a:t> </a:t>
            </a:r>
            <a:r>
              <a:rPr lang="en-US" sz="1800" dirty="0" err="1" smtClean="0"/>
              <a:t>dotaz</a:t>
            </a:r>
            <a:r>
              <a:rPr lang="en-US" sz="1800" dirty="0" smtClean="0"/>
              <a:t>/</a:t>
            </a:r>
            <a:r>
              <a:rPr lang="en-US" sz="1800" dirty="0" err="1" smtClean="0"/>
              <a:t>odpověď</a:t>
            </a:r>
            <a:endParaRPr lang="cs-CZ" sz="1800" dirty="0" smtClean="0"/>
          </a:p>
          <a:p>
            <a:r>
              <a:rPr lang="en-US" sz="2000" dirty="0" err="1"/>
              <a:t>Počet</a:t>
            </a:r>
            <a:r>
              <a:rPr lang="en-US" sz="2000" dirty="0"/>
              <a:t> </a:t>
            </a:r>
            <a:r>
              <a:rPr lang="en-US" sz="2000" dirty="0" err="1"/>
              <a:t>záznamů</a:t>
            </a:r>
            <a:r>
              <a:rPr lang="en-US" sz="2000" dirty="0"/>
              <a:t> v </a:t>
            </a:r>
            <a:r>
              <a:rPr lang="en-US" sz="2000" dirty="0" err="1"/>
              <a:t>sekci</a:t>
            </a:r>
            <a:r>
              <a:rPr lang="en-US" sz="2000" dirty="0"/>
              <a:t> </a:t>
            </a:r>
            <a:r>
              <a:rPr lang="en-US" sz="2000" dirty="0" err="1" smtClean="0"/>
              <a:t>dotazů</a:t>
            </a:r>
            <a:endParaRPr lang="cs-CZ" sz="2000" dirty="0"/>
          </a:p>
          <a:p>
            <a:pPr lvl="1"/>
            <a:r>
              <a:rPr lang="en-US" sz="1800" dirty="0" err="1" smtClean="0"/>
              <a:t>klient</a:t>
            </a:r>
            <a:r>
              <a:rPr lang="en-US" sz="1800" dirty="0" smtClean="0"/>
              <a:t> </a:t>
            </a:r>
            <a:r>
              <a:rPr lang="en-US" sz="1800" dirty="0" err="1"/>
              <a:t>může</a:t>
            </a:r>
            <a:r>
              <a:rPr lang="en-US" sz="1800" dirty="0"/>
              <a:t> </a:t>
            </a:r>
            <a:r>
              <a:rPr lang="en-US" sz="1800" dirty="0" err="1"/>
              <a:t>posílat</a:t>
            </a:r>
            <a:r>
              <a:rPr lang="en-US" sz="1800" dirty="0"/>
              <a:t> vice </a:t>
            </a:r>
            <a:r>
              <a:rPr lang="en-US" sz="1800" dirty="0" err="1"/>
              <a:t>dotazů</a:t>
            </a:r>
            <a:r>
              <a:rPr lang="en-US" sz="1800" dirty="0"/>
              <a:t> </a:t>
            </a:r>
            <a:r>
              <a:rPr lang="en-US" sz="1800" dirty="0" err="1"/>
              <a:t>najednou</a:t>
            </a:r>
            <a:endParaRPr lang="cs-CZ" sz="1800" dirty="0"/>
          </a:p>
          <a:p>
            <a:r>
              <a:rPr lang="en-US" sz="2000" dirty="0" err="1"/>
              <a:t>Počet</a:t>
            </a:r>
            <a:r>
              <a:rPr lang="en-US" sz="2000" dirty="0"/>
              <a:t> </a:t>
            </a:r>
            <a:r>
              <a:rPr lang="en-US" sz="2000" dirty="0" err="1"/>
              <a:t>záznamů</a:t>
            </a:r>
            <a:r>
              <a:rPr lang="en-US" sz="2000" dirty="0"/>
              <a:t> v </a:t>
            </a:r>
            <a:r>
              <a:rPr lang="en-US" sz="2000" dirty="0" err="1"/>
              <a:t>sekci</a:t>
            </a:r>
            <a:r>
              <a:rPr lang="en-US" sz="2000" dirty="0"/>
              <a:t> </a:t>
            </a:r>
            <a:r>
              <a:rPr lang="en-US" sz="2000" dirty="0" err="1"/>
              <a:t>odpověď</a:t>
            </a:r>
            <a:endParaRPr lang="cs-CZ" sz="2000" dirty="0"/>
          </a:p>
          <a:p>
            <a:r>
              <a:rPr lang="en-US" sz="2000" dirty="0" err="1"/>
              <a:t>Počet</a:t>
            </a:r>
            <a:r>
              <a:rPr lang="en-US" sz="2000" dirty="0"/>
              <a:t> </a:t>
            </a:r>
            <a:r>
              <a:rPr lang="en-US" sz="2000" dirty="0" err="1"/>
              <a:t>záznamů</a:t>
            </a:r>
            <a:r>
              <a:rPr lang="en-US" sz="2000" dirty="0"/>
              <a:t> v </a:t>
            </a:r>
            <a:r>
              <a:rPr lang="en-US" sz="2000" dirty="0" err="1"/>
              <a:t>sekci</a:t>
            </a:r>
            <a:r>
              <a:rPr lang="en-US" sz="2000" dirty="0"/>
              <a:t> </a:t>
            </a:r>
            <a:r>
              <a:rPr lang="en-US" sz="2000" dirty="0" smtClean="0"/>
              <a:t>authority</a:t>
            </a:r>
            <a:endParaRPr lang="cs-CZ" sz="2000" dirty="0" smtClean="0"/>
          </a:p>
          <a:p>
            <a:pPr lvl="1"/>
            <a:r>
              <a:rPr lang="en-US" sz="1800" dirty="0" err="1" smtClean="0"/>
              <a:t>posílá</a:t>
            </a:r>
            <a:r>
              <a:rPr lang="en-US" sz="1800" dirty="0" smtClean="0"/>
              <a:t> </a:t>
            </a:r>
            <a:r>
              <a:rPr lang="en-US" sz="1800" dirty="0" err="1"/>
              <a:t>adresy</a:t>
            </a:r>
            <a:r>
              <a:rPr lang="en-US" sz="1800" dirty="0"/>
              <a:t> </a:t>
            </a:r>
            <a:r>
              <a:rPr lang="en-US" sz="1800" dirty="0" err="1"/>
              <a:t>jmenných</a:t>
            </a:r>
            <a:r>
              <a:rPr lang="en-US" sz="1800" dirty="0"/>
              <a:t> </a:t>
            </a:r>
            <a:r>
              <a:rPr lang="en-US" sz="1800" dirty="0" err="1"/>
              <a:t>serverů</a:t>
            </a:r>
            <a:endParaRPr lang="cs-CZ" sz="1800" dirty="0"/>
          </a:p>
          <a:p>
            <a:r>
              <a:rPr lang="en-US" sz="2000" dirty="0" err="1"/>
              <a:t>Počet</a:t>
            </a:r>
            <a:r>
              <a:rPr lang="en-US" sz="2000" dirty="0"/>
              <a:t> </a:t>
            </a:r>
            <a:r>
              <a:rPr lang="en-US" sz="2000" dirty="0" err="1"/>
              <a:t>záznamů</a:t>
            </a:r>
            <a:r>
              <a:rPr lang="en-US" sz="2000" dirty="0"/>
              <a:t> v </a:t>
            </a:r>
            <a:r>
              <a:rPr lang="en-US" sz="2000" dirty="0" err="1"/>
              <a:t>sekci</a:t>
            </a:r>
            <a:r>
              <a:rPr lang="en-US" sz="2000" dirty="0"/>
              <a:t> </a:t>
            </a:r>
            <a:r>
              <a:rPr lang="en-US" sz="2000" dirty="0" err="1"/>
              <a:t>dodatečné</a:t>
            </a:r>
            <a:r>
              <a:rPr lang="en-US" sz="2000" dirty="0"/>
              <a:t> </a:t>
            </a:r>
            <a:r>
              <a:rPr lang="en-US" sz="2000" dirty="0" err="1" smtClean="0"/>
              <a:t>informace</a:t>
            </a:r>
            <a:endParaRPr lang="cs-CZ" sz="2000" dirty="0"/>
          </a:p>
          <a:p>
            <a:pPr lvl="1"/>
            <a:r>
              <a:rPr lang="en-US" sz="1800" dirty="0" err="1" smtClean="0"/>
              <a:t>informace</a:t>
            </a:r>
            <a:r>
              <a:rPr lang="en-US" sz="1800" dirty="0"/>
              <a:t>, </a:t>
            </a:r>
            <a:r>
              <a:rPr lang="en-US" sz="1800" dirty="0" err="1"/>
              <a:t>kteréby</a:t>
            </a:r>
            <a:r>
              <a:rPr lang="en-US" sz="1800" dirty="0"/>
              <a:t> se </a:t>
            </a:r>
            <a:r>
              <a:rPr lang="en-US" sz="1800" dirty="0" err="1"/>
              <a:t>mohly</a:t>
            </a:r>
            <a:r>
              <a:rPr lang="en-US" sz="1800" dirty="0"/>
              <a:t> </a:t>
            </a:r>
            <a:r>
              <a:rPr lang="en-US" sz="1800" dirty="0" err="1"/>
              <a:t>hodit</a:t>
            </a:r>
            <a:endParaRPr lang="cs-CZ" sz="1800" dirty="0"/>
          </a:p>
          <a:p>
            <a:pPr lvl="1"/>
            <a:r>
              <a:rPr lang="en-US" sz="1600" dirty="0" err="1"/>
              <a:t>Např</a:t>
            </a:r>
            <a:r>
              <a:rPr lang="en-US" sz="1600" dirty="0"/>
              <a:t>. </a:t>
            </a:r>
            <a:r>
              <a:rPr lang="en-US" sz="1600" dirty="0" err="1"/>
              <a:t>Dotaz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jjmenné</a:t>
            </a:r>
            <a:r>
              <a:rPr lang="en-US" sz="1600" dirty="0"/>
              <a:t> server </a:t>
            </a:r>
            <a:r>
              <a:rPr lang="en-US" sz="1600" dirty="0" err="1"/>
              <a:t>vrátí</a:t>
            </a:r>
            <a:r>
              <a:rPr lang="en-US" sz="1600" dirty="0"/>
              <a:t> </a:t>
            </a:r>
            <a:r>
              <a:rPr lang="en-US" sz="1600" dirty="0" err="1"/>
              <a:t>jejich</a:t>
            </a:r>
            <a:r>
              <a:rPr lang="en-US" sz="1600" dirty="0"/>
              <a:t> </a:t>
            </a:r>
            <a:r>
              <a:rPr lang="en-US" sz="1600" dirty="0" err="1"/>
              <a:t>jména</a:t>
            </a:r>
            <a:r>
              <a:rPr lang="en-US" sz="1600" dirty="0"/>
              <a:t>, v </a:t>
            </a:r>
            <a:r>
              <a:rPr lang="en-US" sz="1600" dirty="0" err="1"/>
              <a:t>této</a:t>
            </a:r>
            <a:r>
              <a:rPr lang="en-US" sz="1600" dirty="0"/>
              <a:t> </a:t>
            </a:r>
            <a:r>
              <a:rPr lang="en-US" sz="1600" dirty="0" err="1"/>
              <a:t>sekci</a:t>
            </a:r>
            <a:r>
              <a:rPr lang="en-US" sz="1600" dirty="0"/>
              <a:t> </a:t>
            </a:r>
            <a:r>
              <a:rPr lang="en-US" sz="1600" dirty="0" err="1"/>
              <a:t>budou</a:t>
            </a:r>
            <a:r>
              <a:rPr lang="en-US" sz="1600" dirty="0"/>
              <a:t> </a:t>
            </a:r>
            <a:r>
              <a:rPr lang="en-US" sz="1600" dirty="0" err="1"/>
              <a:t>jejich</a:t>
            </a:r>
            <a:r>
              <a:rPr lang="en-US" sz="1600" dirty="0"/>
              <a:t> </a:t>
            </a:r>
            <a:r>
              <a:rPr lang="en-US" sz="1600" dirty="0" err="1"/>
              <a:t>adresy</a:t>
            </a:r>
            <a:endParaRPr lang="cs-CZ" sz="1600" dirty="0"/>
          </a:p>
          <a:p>
            <a:r>
              <a:rPr lang="en-US" sz="2000" dirty="0"/>
              <a:t>Pole </a:t>
            </a:r>
            <a:r>
              <a:rPr lang="en-US" sz="2000" dirty="0" err="1"/>
              <a:t>dotazů</a:t>
            </a:r>
            <a:r>
              <a:rPr lang="en-US" sz="2000" dirty="0"/>
              <a:t> – </a:t>
            </a:r>
            <a:r>
              <a:rPr lang="en-US" sz="2000" dirty="0" err="1"/>
              <a:t>posílá</a:t>
            </a:r>
            <a:r>
              <a:rPr lang="en-US" sz="2000" dirty="0"/>
              <a:t> </a:t>
            </a:r>
            <a:r>
              <a:rPr lang="en-US" sz="2000" dirty="0" err="1"/>
              <a:t>klient</a:t>
            </a:r>
            <a:endParaRPr lang="cs-CZ" sz="2000" dirty="0"/>
          </a:p>
          <a:p>
            <a:pPr lvl="1"/>
            <a:r>
              <a:rPr lang="en-US" sz="1600" dirty="0" err="1"/>
              <a:t>Obsahuje</a:t>
            </a:r>
            <a:r>
              <a:rPr lang="en-US" sz="1600" dirty="0"/>
              <a:t> </a:t>
            </a:r>
            <a:r>
              <a:rPr lang="en-US" sz="1600" dirty="0" err="1"/>
              <a:t>jméno</a:t>
            </a:r>
            <a:r>
              <a:rPr lang="en-US" sz="1600" dirty="0"/>
              <a:t> </a:t>
            </a:r>
            <a:r>
              <a:rPr lang="en-US" sz="1600" dirty="0" err="1"/>
              <a:t>domény</a:t>
            </a:r>
            <a:r>
              <a:rPr lang="en-US" sz="1600" dirty="0"/>
              <a:t>, </a:t>
            </a:r>
            <a:r>
              <a:rPr lang="en-US" sz="1600" dirty="0" err="1"/>
              <a:t>typ</a:t>
            </a:r>
            <a:r>
              <a:rPr lang="en-US" sz="1600" dirty="0"/>
              <a:t> </a:t>
            </a:r>
            <a:r>
              <a:rPr lang="en-US" sz="1600" dirty="0" err="1"/>
              <a:t>dotazu</a:t>
            </a:r>
            <a:r>
              <a:rPr lang="en-US" sz="1600" dirty="0"/>
              <a:t>, </a:t>
            </a:r>
            <a:r>
              <a:rPr lang="en-US" sz="1600" dirty="0" err="1"/>
              <a:t>třídu</a:t>
            </a:r>
            <a:r>
              <a:rPr lang="en-US" sz="1600" dirty="0"/>
              <a:t> </a:t>
            </a:r>
            <a:r>
              <a:rPr lang="en-US" sz="1600" dirty="0" err="1"/>
              <a:t>dotazu</a:t>
            </a:r>
            <a:endParaRPr lang="cs-CZ" sz="1600" dirty="0"/>
          </a:p>
          <a:p>
            <a:r>
              <a:rPr lang="en-US" sz="2000" dirty="0"/>
              <a:t>Pole </a:t>
            </a:r>
            <a:r>
              <a:rPr lang="en-US" sz="2000" dirty="0" err="1"/>
              <a:t>odpovědí</a:t>
            </a:r>
            <a:r>
              <a:rPr lang="en-US" sz="2000" dirty="0"/>
              <a:t> – </a:t>
            </a:r>
            <a:r>
              <a:rPr lang="en-US" sz="2000" dirty="0" err="1"/>
              <a:t>posílá</a:t>
            </a:r>
            <a:r>
              <a:rPr lang="en-US" sz="2000" dirty="0"/>
              <a:t> server</a:t>
            </a:r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318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Příznaky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68976"/>
              </p:ext>
            </p:extLst>
          </p:nvPr>
        </p:nvGraphicFramePr>
        <p:xfrm>
          <a:off x="0" y="2164874"/>
          <a:ext cx="7992888" cy="4121337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125715560"/>
                    </a:ext>
                  </a:extLst>
                </a:gridCol>
                <a:gridCol w="899592">
                  <a:extLst>
                    <a:ext uri="{9D8B030D-6E8A-4147-A177-3AD203B41FA5}">
                      <a16:colId xmlns:a16="http://schemas.microsoft.com/office/drawing/2014/main" val="1847688520"/>
                    </a:ext>
                  </a:extLst>
                </a:gridCol>
                <a:gridCol w="3324562">
                  <a:extLst>
                    <a:ext uri="{9D8B030D-6E8A-4147-A177-3AD203B41FA5}">
                      <a16:colId xmlns:a16="http://schemas.microsoft.com/office/drawing/2014/main" val="3614671488"/>
                    </a:ext>
                  </a:extLst>
                </a:gridCol>
                <a:gridCol w="3120662">
                  <a:extLst>
                    <a:ext uri="{9D8B030D-6E8A-4147-A177-3AD203B41FA5}">
                      <a16:colId xmlns:a16="http://schemas.microsoft.com/office/drawing/2014/main" val="838567906"/>
                    </a:ext>
                  </a:extLst>
                </a:gridCol>
              </a:tblGrid>
              <a:tr h="388907">
                <a:tc>
                  <a:txBody>
                    <a:bodyPr/>
                    <a:lstStyle/>
                    <a:p>
                      <a:pPr indent="0" algn="ctr"/>
                      <a:r>
                        <a:rPr lang="en-US" sz="1800" b="0" dirty="0">
                          <a:effectLst/>
                        </a:rPr>
                        <a:t>0</a:t>
                      </a:r>
                      <a:endParaRPr lang="cs-CZ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cs-CZ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QR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ctr"/>
                      <a:r>
                        <a:rPr lang="en-US" sz="1800" b="0" dirty="0" err="1">
                          <a:effectLst/>
                        </a:rPr>
                        <a:t>Dotaz</a:t>
                      </a:r>
                      <a:r>
                        <a:rPr lang="en-US" sz="1800" b="0" dirty="0">
                          <a:effectLst/>
                        </a:rPr>
                        <a:t>/</a:t>
                      </a:r>
                      <a:r>
                        <a:rPr lang="en-US" sz="1800" b="0" dirty="0" err="1">
                          <a:effectLst/>
                        </a:rPr>
                        <a:t>odpověď</a:t>
                      </a:r>
                      <a:r>
                        <a:rPr lang="en-US" sz="1800" b="0" dirty="0">
                          <a:effectLst/>
                        </a:rPr>
                        <a:t> (0/1)</a:t>
                      </a:r>
                      <a:endParaRPr lang="cs-CZ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100507"/>
                  </a:ext>
                </a:extLst>
              </a:tr>
              <a:tr h="1361175"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0" dirty="0">
                          <a:effectLst/>
                        </a:rPr>
                        <a:t>1 – 4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1" dirty="0">
                          <a:effectLst/>
                        </a:rPr>
                        <a:t>OPCODE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l"/>
                      <a:r>
                        <a:rPr lang="en-US" sz="1400" dirty="0">
                          <a:effectLst/>
                        </a:rPr>
                        <a:t>0 – </a:t>
                      </a:r>
                      <a:r>
                        <a:rPr lang="en-US" sz="1400" dirty="0" err="1">
                          <a:effectLst/>
                        </a:rPr>
                        <a:t>standardní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dotaz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1 – </a:t>
                      </a:r>
                      <a:r>
                        <a:rPr lang="en-US" sz="1400" dirty="0" err="1">
                          <a:effectLst/>
                        </a:rPr>
                        <a:t>inverzní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dotaz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2 – </a:t>
                      </a:r>
                      <a:r>
                        <a:rPr lang="en-US" sz="1400" dirty="0" err="1">
                          <a:effectLst/>
                        </a:rPr>
                        <a:t>dotaz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stav</a:t>
                      </a:r>
                      <a:r>
                        <a:rPr lang="en-US" sz="1400" dirty="0">
                          <a:effectLst/>
                        </a:rPr>
                        <a:t> server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3 – </a:t>
                      </a:r>
                      <a:r>
                        <a:rPr lang="en-US" sz="1400" dirty="0" err="1">
                          <a:effectLst/>
                        </a:rPr>
                        <a:t>rezerva</a:t>
                      </a: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4 – NOTIFY – primary -&gt; </a:t>
                      </a:r>
                      <a:r>
                        <a:rPr lang="cs-CZ" sz="1400" dirty="0" err="1">
                          <a:effectLst/>
                        </a:rPr>
                        <a:t>secondary</a:t>
                      </a:r>
                      <a:r>
                        <a:rPr lang="cs-CZ" sz="1400" dirty="0">
                          <a:effectLst/>
                        </a:rPr>
                        <a:t> – data změněna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dirty="0">
                          <a:effectLst/>
                        </a:rPr>
                        <a:t>5 – UPDATE - </a:t>
                      </a:r>
                      <a:r>
                        <a:rPr lang="en-US" sz="1400" dirty="0">
                          <a:effectLst/>
                        </a:rPr>
                        <a:t>pro dynamic DNS (</a:t>
                      </a:r>
                      <a:r>
                        <a:rPr lang="en-US" sz="1400" dirty="0" err="1">
                          <a:effectLst/>
                        </a:rPr>
                        <a:t>přidat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odebrat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změnit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záznam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060943"/>
                  </a:ext>
                </a:extLst>
              </a:tr>
              <a:tr h="388907"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0" dirty="0">
                          <a:effectLst/>
                        </a:rPr>
                        <a:t>5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1" dirty="0">
                          <a:effectLst/>
                        </a:rPr>
                        <a:t>AA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l"/>
                      <a:r>
                        <a:rPr lang="en-US" sz="1400" dirty="0" err="1">
                          <a:effectLst/>
                        </a:rPr>
                        <a:t>Odpověď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autorativního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serveru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370326"/>
                  </a:ext>
                </a:extLst>
              </a:tr>
              <a:tr h="388907"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0" dirty="0">
                          <a:effectLst/>
                        </a:rPr>
                        <a:t>6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1" dirty="0">
                          <a:effectLst/>
                        </a:rPr>
                        <a:t>TC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l"/>
                      <a:r>
                        <a:rPr lang="en-US" sz="1400" dirty="0" err="1">
                          <a:effectLst/>
                        </a:rPr>
                        <a:t>Zkrácená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odpověď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na</a:t>
                      </a:r>
                      <a:r>
                        <a:rPr lang="en-US" sz="1400" dirty="0">
                          <a:effectLst/>
                        </a:rPr>
                        <a:t> 512B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004392"/>
                  </a:ext>
                </a:extLst>
              </a:tr>
              <a:tr h="388907"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0" dirty="0">
                          <a:effectLst/>
                        </a:rPr>
                        <a:t>7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1" dirty="0">
                          <a:effectLst/>
                        </a:rPr>
                        <a:t>RD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l"/>
                      <a:r>
                        <a:rPr lang="en-US" sz="1400" dirty="0" err="1">
                          <a:effectLst/>
                        </a:rPr>
                        <a:t>Požadována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rekurse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11991"/>
                  </a:ext>
                </a:extLst>
              </a:tr>
              <a:tr h="388907"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0" dirty="0">
                          <a:effectLst/>
                        </a:rPr>
                        <a:t>8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1" dirty="0">
                          <a:effectLst/>
                        </a:rPr>
                        <a:t>RA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l"/>
                      <a:r>
                        <a:rPr lang="en-US" sz="1400" dirty="0" err="1">
                          <a:effectLst/>
                        </a:rPr>
                        <a:t>Rekurze</a:t>
                      </a:r>
                      <a:r>
                        <a:rPr lang="en-US" sz="1400" dirty="0">
                          <a:effectLst/>
                        </a:rPr>
                        <a:t> je </a:t>
                      </a:r>
                      <a:r>
                        <a:rPr lang="en-US" sz="1400" dirty="0" err="1">
                          <a:effectLst/>
                        </a:rPr>
                        <a:t>dostupná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875481"/>
                  </a:ext>
                </a:extLst>
              </a:tr>
              <a:tr h="194454"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0" dirty="0">
                          <a:effectLst/>
                        </a:rPr>
                        <a:t>9 -11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b="1" dirty="0">
                          <a:effectLst/>
                        </a:rPr>
                        <a:t>Z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0" algn="l"/>
                      <a:r>
                        <a:rPr lang="en-US" sz="1400" dirty="0" err="1">
                          <a:effectLst/>
                        </a:rPr>
                        <a:t>Tři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nulové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byty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122720"/>
                  </a:ext>
                </a:extLst>
              </a:tr>
              <a:tr h="194454">
                <a:tc rowSpan="2">
                  <a:txBody>
                    <a:bodyPr/>
                    <a:lstStyle/>
                    <a:p>
                      <a:pPr indent="0" algn="ctr"/>
                      <a:r>
                        <a:rPr lang="en-US" sz="1400" b="0" dirty="0">
                          <a:effectLst/>
                        </a:rPr>
                        <a:t>12 - 15</a:t>
                      </a:r>
                      <a:endParaRPr lang="cs-CZ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en-US" sz="1400" b="1" dirty="0" err="1">
                          <a:effectLst/>
                        </a:rPr>
                        <a:t>Rcode</a:t>
                      </a:r>
                      <a:endParaRPr lang="cs-CZ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l"/>
                      <a:r>
                        <a:rPr lang="en-US" sz="1400" dirty="0" err="1">
                          <a:effectLst/>
                        </a:rPr>
                        <a:t>Návratový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kód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(0 </a:t>
                      </a:r>
                      <a:r>
                        <a:rPr lang="en-US" sz="1400" dirty="0" err="1">
                          <a:effectLst/>
                        </a:rPr>
                        <a:t>až</a:t>
                      </a:r>
                      <a:r>
                        <a:rPr lang="en-US" sz="1400" dirty="0">
                          <a:effectLst/>
                        </a:rPr>
                        <a:t> 10)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400" dirty="0">
                          <a:effectLst/>
                        </a:rPr>
                        <a:t>0 – bez </a:t>
                      </a:r>
                      <a:r>
                        <a:rPr lang="en-US" sz="1400" dirty="0" err="1">
                          <a:effectLst/>
                        </a:rPr>
                        <a:t>chyb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3649092"/>
                  </a:ext>
                </a:extLst>
              </a:tr>
              <a:tr h="3889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9410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25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jménu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02" y="1700808"/>
            <a:ext cx="8229600" cy="4411662"/>
          </a:xfrm>
        </p:spPr>
        <p:txBody>
          <a:bodyPr/>
          <a:lstStyle/>
          <a:p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záznam</a:t>
            </a:r>
            <a:r>
              <a:rPr lang="en-US" dirty="0"/>
              <a:t>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o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jménu</a:t>
            </a:r>
            <a:endParaRPr lang="cs-CZ" dirty="0"/>
          </a:p>
          <a:p>
            <a:r>
              <a:rPr lang="cs-CZ" dirty="0" smtClean="0"/>
              <a:t>V sekci může být více záznamů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12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366986"/>
              </p:ext>
            </p:extLst>
          </p:nvPr>
        </p:nvGraphicFramePr>
        <p:xfrm>
          <a:off x="611560" y="2636910"/>
          <a:ext cx="7848872" cy="2592292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924905">
                  <a:extLst>
                    <a:ext uri="{9D8B030D-6E8A-4147-A177-3AD203B41FA5}">
                      <a16:colId xmlns:a16="http://schemas.microsoft.com/office/drawing/2014/main" val="998429201"/>
                    </a:ext>
                  </a:extLst>
                </a:gridCol>
                <a:gridCol w="3923967">
                  <a:extLst>
                    <a:ext uri="{9D8B030D-6E8A-4147-A177-3AD203B41FA5}">
                      <a16:colId xmlns:a16="http://schemas.microsoft.com/office/drawing/2014/main" val="3441368650"/>
                    </a:ext>
                  </a:extLst>
                </a:gridCol>
              </a:tblGrid>
              <a:tr h="648073">
                <a:tc gridSpan="2">
                  <a:txBody>
                    <a:bodyPr/>
                    <a:lstStyle/>
                    <a:p>
                      <a:pPr indent="450215" algn="ctr"/>
                      <a:r>
                        <a:rPr lang="en-US" sz="2000" dirty="0">
                          <a:effectLst/>
                        </a:rPr>
                        <a:t>RESOURCE DAMAIN NAME</a:t>
                      </a:r>
                      <a:endParaRPr lang="cs-CZ" sz="2000" b="1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524466"/>
                  </a:ext>
                </a:extLst>
              </a:tr>
              <a:tr h="648073"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2000">
                          <a:effectLst/>
                        </a:rPr>
                        <a:t>TYPE</a:t>
                      </a:r>
                      <a:endParaRPr lang="cs-CZ" sz="2000" b="1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2000" dirty="0">
                          <a:effectLst/>
                        </a:rPr>
                        <a:t>CLASS</a:t>
                      </a:r>
                      <a:endParaRPr lang="cs-CZ" sz="2000" b="1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1186689"/>
                  </a:ext>
                </a:extLst>
              </a:tr>
              <a:tr h="648073"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2000">
                          <a:effectLst/>
                        </a:rPr>
                        <a:t>TTL</a:t>
                      </a:r>
                      <a:endParaRPr lang="cs-CZ" sz="2000" b="1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2000" dirty="0" err="1">
                          <a:effectLst/>
                        </a:rPr>
                        <a:t>Délka</a:t>
                      </a:r>
                      <a:r>
                        <a:rPr lang="en-US" sz="2000" dirty="0">
                          <a:effectLst/>
                        </a:rPr>
                        <a:t> pole RESOURCE DATA</a:t>
                      </a:r>
                      <a:endParaRPr lang="cs-CZ" sz="2000" b="1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0383405"/>
                  </a:ext>
                </a:extLst>
              </a:tr>
              <a:tr h="648073">
                <a:tc gridSpan="2">
                  <a:txBody>
                    <a:bodyPr/>
                    <a:lstStyle/>
                    <a:p>
                      <a:pPr indent="450215" algn="ctr"/>
                      <a:r>
                        <a:rPr lang="en-US" sz="2000" dirty="0">
                          <a:effectLst/>
                        </a:rPr>
                        <a:t>RESOURCE DATA</a:t>
                      </a:r>
                      <a:endParaRPr lang="cs-CZ" sz="2000" b="1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184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112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jménu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556792"/>
            <a:ext cx="8229600" cy="4411662"/>
          </a:xfrm>
        </p:spPr>
        <p:txBody>
          <a:bodyPr/>
          <a:lstStyle/>
          <a:p>
            <a:r>
              <a:rPr lang="en-US" sz="2000" dirty="0"/>
              <a:t>RESOURCE DOMAIN NAME (</a:t>
            </a:r>
            <a:r>
              <a:rPr lang="en-US" sz="2000" dirty="0" err="1"/>
              <a:t>jméno</a:t>
            </a:r>
            <a:r>
              <a:rPr lang="en-US" sz="2000" dirty="0"/>
              <a:t> </a:t>
            </a:r>
            <a:r>
              <a:rPr lang="en-US" sz="2000" dirty="0" err="1" smtClean="0"/>
              <a:t>domény</a:t>
            </a:r>
            <a:r>
              <a:rPr lang="en-US" sz="2000" dirty="0" smtClean="0"/>
              <a:t>)</a:t>
            </a:r>
            <a:endParaRPr lang="cs-CZ" sz="2000" dirty="0" smtClean="0"/>
          </a:p>
          <a:p>
            <a:pPr lvl="1"/>
            <a:r>
              <a:rPr lang="en-US" sz="1800" dirty="0" err="1" smtClean="0"/>
              <a:t>Obsahuje</a:t>
            </a:r>
            <a:r>
              <a:rPr lang="en-US" sz="1800" dirty="0" smtClean="0"/>
              <a:t> </a:t>
            </a:r>
            <a:r>
              <a:rPr lang="en-US" sz="1800" dirty="0" err="1"/>
              <a:t>jméno</a:t>
            </a:r>
            <a:r>
              <a:rPr lang="en-US" sz="1800" dirty="0"/>
              <a:t> </a:t>
            </a:r>
            <a:r>
              <a:rPr lang="en-US" sz="1800" dirty="0" err="1" smtClean="0"/>
              <a:t>cíl</a:t>
            </a:r>
            <a:r>
              <a:rPr lang="cs-CZ" sz="1800" dirty="0" err="1" smtClean="0"/>
              <a:t>ové</a:t>
            </a:r>
            <a:r>
              <a:rPr lang="cs-CZ" sz="1800" dirty="0" smtClean="0"/>
              <a:t> domény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13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625260"/>
              </p:ext>
            </p:extLst>
          </p:nvPr>
        </p:nvGraphicFramePr>
        <p:xfrm>
          <a:off x="457199" y="2276873"/>
          <a:ext cx="8229600" cy="410163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972419">
                  <a:extLst>
                    <a:ext uri="{9D8B030D-6E8A-4147-A177-3AD203B41FA5}">
                      <a16:colId xmlns:a16="http://schemas.microsoft.com/office/drawing/2014/main" val="1944753234"/>
                    </a:ext>
                  </a:extLst>
                </a:gridCol>
                <a:gridCol w="1536954">
                  <a:extLst>
                    <a:ext uri="{9D8B030D-6E8A-4147-A177-3AD203B41FA5}">
                      <a16:colId xmlns:a16="http://schemas.microsoft.com/office/drawing/2014/main" val="3841022409"/>
                    </a:ext>
                  </a:extLst>
                </a:gridCol>
                <a:gridCol w="5720227">
                  <a:extLst>
                    <a:ext uri="{9D8B030D-6E8A-4147-A177-3AD203B41FA5}">
                      <a16:colId xmlns:a16="http://schemas.microsoft.com/office/drawing/2014/main" val="3872843271"/>
                    </a:ext>
                  </a:extLst>
                </a:gridCol>
              </a:tblGrid>
              <a:tr h="248197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TYPE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 err="1">
                          <a:effectLst/>
                        </a:rPr>
                        <a:t>Význam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 err="1">
                          <a:effectLst/>
                        </a:rPr>
                        <a:t>Obsah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6715057"/>
                  </a:ext>
                </a:extLst>
              </a:tr>
              <a:tr h="248197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Jméno</a:t>
                      </a:r>
                      <a:r>
                        <a:rPr lang="en-US" sz="1600" dirty="0">
                          <a:effectLst/>
                        </a:rPr>
                        <a:t> IPv4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Převod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jména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počítače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adresu</a:t>
                      </a:r>
                      <a:r>
                        <a:rPr lang="en-US" sz="1600" dirty="0">
                          <a:effectLst/>
                        </a:rPr>
                        <a:t> IPv4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5724280"/>
                  </a:ext>
                </a:extLst>
              </a:tr>
              <a:tr h="466965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CNAME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Přezdívka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Přezdívka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8919061"/>
                  </a:ext>
                </a:extLst>
              </a:tr>
              <a:tr h="466965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HINFO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>
                          <a:effectLst/>
                        </a:rPr>
                        <a:t>CPU a OS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Typ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počítače</a:t>
                      </a:r>
                      <a:r>
                        <a:rPr lang="en-US" sz="1600" dirty="0">
                          <a:effectLst/>
                        </a:rPr>
                        <a:t> a </a:t>
                      </a:r>
                      <a:r>
                        <a:rPr lang="en-US" sz="1600" dirty="0" err="1">
                          <a:effectLst/>
                        </a:rPr>
                        <a:t>typ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operačního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systému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6424128"/>
                  </a:ext>
                </a:extLst>
              </a:tr>
              <a:tr h="466965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MINFO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>
                          <a:effectLst/>
                        </a:rPr>
                        <a:t>Mailbox Info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Informace</a:t>
                      </a:r>
                      <a:r>
                        <a:rPr lang="en-US" sz="1600" dirty="0">
                          <a:effectLst/>
                        </a:rPr>
                        <a:t> o </a:t>
                      </a:r>
                      <a:r>
                        <a:rPr lang="en-US" sz="1600" dirty="0" err="1">
                          <a:effectLst/>
                        </a:rPr>
                        <a:t>poštovním</a:t>
                      </a:r>
                      <a:r>
                        <a:rPr lang="en-US" sz="1600" dirty="0">
                          <a:effectLst/>
                        </a:rPr>
                        <a:t> server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0643093"/>
                  </a:ext>
                </a:extLst>
              </a:tr>
              <a:tr h="496395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MX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Poštovní</a:t>
                      </a:r>
                      <a:r>
                        <a:rPr lang="en-US" sz="1600" dirty="0">
                          <a:effectLst/>
                        </a:rPr>
                        <a:t> server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>
                          <a:effectLst/>
                        </a:rPr>
                        <a:t>16 </a:t>
                      </a:r>
                      <a:r>
                        <a:rPr lang="en-US" sz="1600" dirty="0" err="1">
                          <a:effectLst/>
                        </a:rPr>
                        <a:t>bitová</a:t>
                      </a:r>
                      <a:r>
                        <a:rPr lang="en-US" sz="1600" dirty="0">
                          <a:effectLst/>
                        </a:rPr>
                        <a:t> preference a </a:t>
                      </a:r>
                      <a:r>
                        <a:rPr lang="en-US" sz="1600" dirty="0" err="1">
                          <a:effectLst/>
                        </a:rPr>
                        <a:t>jméno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poštovního</a:t>
                      </a:r>
                      <a:r>
                        <a:rPr lang="en-US" sz="1600" dirty="0">
                          <a:effectLst/>
                        </a:rPr>
                        <a:t> server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2203261"/>
                  </a:ext>
                </a:extLst>
              </a:tr>
              <a:tr h="248197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NS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Jmenný</a:t>
                      </a:r>
                      <a:r>
                        <a:rPr lang="en-US" sz="1600" dirty="0">
                          <a:effectLst/>
                        </a:rPr>
                        <a:t> server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Jméno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autoritaticního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jmenného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serveru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255267"/>
                  </a:ext>
                </a:extLst>
              </a:tr>
              <a:tr h="248197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PTR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Odkaz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Převod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adresy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jméno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počítače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7077402"/>
                  </a:ext>
                </a:extLst>
              </a:tr>
              <a:tr h="496395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SOA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>
                          <a:effectLst/>
                        </a:rPr>
                        <a:t>Start of Authority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smtClean="0">
                          <a:effectLst/>
                        </a:rPr>
                        <a:t>NS</a:t>
                      </a:r>
                      <a:r>
                        <a:rPr lang="en-US" sz="1600" dirty="0">
                          <a:effectLst/>
                        </a:rPr>
                        <a:t>, e-mail, </a:t>
                      </a:r>
                      <a:r>
                        <a:rPr lang="en-US" sz="1600" dirty="0" err="1">
                          <a:effectLst/>
                        </a:rPr>
                        <a:t>pořadové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číslo</a:t>
                      </a:r>
                      <a:r>
                        <a:rPr lang="en-US" sz="1600" dirty="0">
                          <a:effectLst/>
                        </a:rPr>
                        <a:t> (id), refresh, retry, expire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5671946"/>
                  </a:ext>
                </a:extLst>
              </a:tr>
              <a:tr h="248197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TXT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Nějaký</a:t>
                      </a:r>
                      <a:r>
                        <a:rPr lang="en-US" sz="1600" dirty="0">
                          <a:effectLst/>
                        </a:rPr>
                        <a:t> text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1501178"/>
                  </a:ext>
                </a:extLst>
              </a:tr>
              <a:tr h="466965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AAAA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Jméno</a:t>
                      </a:r>
                      <a:r>
                        <a:rPr lang="en-US" sz="1600" dirty="0">
                          <a:effectLst/>
                        </a:rPr>
                        <a:t> IPv6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en-US" sz="1600" dirty="0" err="1">
                          <a:effectLst/>
                        </a:rPr>
                        <a:t>Převod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jména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počítače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na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adresu</a:t>
                      </a:r>
                      <a:r>
                        <a:rPr lang="en-US" sz="1600" dirty="0">
                          <a:effectLst/>
                        </a:rPr>
                        <a:t> IPv6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749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791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jménu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556792"/>
            <a:ext cx="8229600" cy="441166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14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17627"/>
              </p:ext>
            </p:extLst>
          </p:nvPr>
        </p:nvGraphicFramePr>
        <p:xfrm>
          <a:off x="457199" y="1556794"/>
          <a:ext cx="8229600" cy="1250823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972419">
                  <a:extLst>
                    <a:ext uri="{9D8B030D-6E8A-4147-A177-3AD203B41FA5}">
                      <a16:colId xmlns:a16="http://schemas.microsoft.com/office/drawing/2014/main" val="1944753234"/>
                    </a:ext>
                  </a:extLst>
                </a:gridCol>
                <a:gridCol w="1536954">
                  <a:extLst>
                    <a:ext uri="{9D8B030D-6E8A-4147-A177-3AD203B41FA5}">
                      <a16:colId xmlns:a16="http://schemas.microsoft.com/office/drawing/2014/main" val="3841022409"/>
                    </a:ext>
                  </a:extLst>
                </a:gridCol>
                <a:gridCol w="5720227">
                  <a:extLst>
                    <a:ext uri="{9D8B030D-6E8A-4147-A177-3AD203B41FA5}">
                      <a16:colId xmlns:a16="http://schemas.microsoft.com/office/drawing/2014/main" val="3872843271"/>
                    </a:ext>
                  </a:extLst>
                </a:gridCol>
              </a:tblGrid>
              <a:tr h="621379"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>
                          <a:effectLst/>
                        </a:rPr>
                        <a:t>TYPE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 err="1">
                          <a:effectLst/>
                        </a:rPr>
                        <a:t>Význam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600" dirty="0" err="1">
                          <a:effectLst/>
                        </a:rPr>
                        <a:t>Obsah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6715057"/>
                  </a:ext>
                </a:extLst>
              </a:tr>
              <a:tr h="314722">
                <a:tc>
                  <a:txBody>
                    <a:bodyPr/>
                    <a:lstStyle/>
                    <a:p>
                      <a:pPr indent="0" algn="ctr"/>
                      <a:r>
                        <a:rPr lang="cs-C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AXFR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cs-C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 = 252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cs-C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Přenos celé zóny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5724280"/>
                  </a:ext>
                </a:extLst>
              </a:tr>
              <a:tr h="314722">
                <a:tc>
                  <a:txBody>
                    <a:bodyPr/>
                    <a:lstStyle/>
                    <a:p>
                      <a:pPr indent="0" algn="ctr"/>
                      <a:r>
                        <a:rPr lang="cs-C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IXFR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cs-C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 = 251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cs-C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Přenos změn v zóně od posledního přenosu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372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204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jménu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– </a:t>
            </a:r>
            <a:r>
              <a:rPr lang="en-US" dirty="0" err="1"/>
              <a:t>specifikuje</a:t>
            </a:r>
            <a:r>
              <a:rPr lang="en-US" dirty="0"/>
              <a:t> </a:t>
            </a:r>
            <a:r>
              <a:rPr lang="en-US" dirty="0" err="1"/>
              <a:t>třídu</a:t>
            </a:r>
            <a:r>
              <a:rPr lang="en-US" dirty="0"/>
              <a:t> (IN – Internet)</a:t>
            </a:r>
            <a:endParaRPr lang="cs-CZ" dirty="0"/>
          </a:p>
          <a:p>
            <a:r>
              <a:rPr lang="en-US" dirty="0"/>
              <a:t>TTL –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sekund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které</a:t>
            </a:r>
            <a:r>
              <a:rPr lang="en-US" dirty="0"/>
              <a:t> je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uložené</a:t>
            </a:r>
            <a:r>
              <a:rPr lang="en-US" dirty="0"/>
              <a:t> v cache </a:t>
            </a:r>
            <a:r>
              <a:rPr lang="en-US" dirty="0" err="1"/>
              <a:t>paměti</a:t>
            </a:r>
            <a:endParaRPr lang="cs-CZ" dirty="0"/>
          </a:p>
          <a:p>
            <a:r>
              <a:rPr lang="en-US" dirty="0"/>
              <a:t>RESOURCE DATA LENGTH – </a:t>
            </a:r>
            <a:r>
              <a:rPr lang="en-US" dirty="0" err="1"/>
              <a:t>délka</a:t>
            </a:r>
            <a:r>
              <a:rPr lang="en-US" dirty="0"/>
              <a:t> pole RESOURCE DATA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279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Komprese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Komprese</a:t>
            </a:r>
            <a:r>
              <a:rPr lang="en-US" dirty="0"/>
              <a:t> </a:t>
            </a:r>
            <a:r>
              <a:rPr lang="en-US" dirty="0" err="1" smtClean="0"/>
              <a:t>jména</a:t>
            </a:r>
            <a:endParaRPr lang="cs-CZ" dirty="0" smtClean="0"/>
          </a:p>
          <a:p>
            <a:r>
              <a:rPr lang="cs-CZ" dirty="0" smtClean="0"/>
              <a:t>Jméno je ukončeno bytem s hodnotou 0</a:t>
            </a:r>
            <a:endParaRPr lang="cs-CZ" dirty="0"/>
          </a:p>
          <a:p>
            <a:r>
              <a:rPr lang="en-US" dirty="0" err="1"/>
              <a:t>Doménová</a:t>
            </a:r>
            <a:r>
              <a:rPr lang="en-US" dirty="0"/>
              <a:t> </a:t>
            </a:r>
            <a:r>
              <a:rPr lang="en-US" dirty="0" err="1"/>
              <a:t>jména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uložena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sekvence</a:t>
            </a:r>
            <a:r>
              <a:rPr lang="en-US" dirty="0"/>
              <a:t> </a:t>
            </a:r>
            <a:r>
              <a:rPr lang="en-US" dirty="0" err="1"/>
              <a:t>návěští</a:t>
            </a:r>
            <a:endParaRPr lang="cs-CZ" dirty="0"/>
          </a:p>
          <a:p>
            <a:r>
              <a:rPr lang="en-US" dirty="0" err="1"/>
              <a:t>Návěští</a:t>
            </a:r>
            <a:r>
              <a:rPr lang="en-US" dirty="0"/>
              <a:t> – </a:t>
            </a:r>
            <a:r>
              <a:rPr lang="en-US" dirty="0" err="1"/>
              <a:t>začíná</a:t>
            </a:r>
            <a:r>
              <a:rPr lang="en-US" dirty="0"/>
              <a:t> </a:t>
            </a:r>
            <a:r>
              <a:rPr lang="en-US" dirty="0" err="1"/>
              <a:t>bytem</a:t>
            </a:r>
            <a:r>
              <a:rPr lang="en-US" dirty="0"/>
              <a:t> </a:t>
            </a:r>
            <a:r>
              <a:rPr lang="en-US" dirty="0" err="1"/>
              <a:t>obsahujícím</a:t>
            </a:r>
            <a:r>
              <a:rPr lang="en-US" dirty="0"/>
              <a:t> </a:t>
            </a:r>
            <a:r>
              <a:rPr lang="en-US" dirty="0" err="1"/>
              <a:t>délku</a:t>
            </a:r>
            <a:r>
              <a:rPr lang="en-US" dirty="0"/>
              <a:t> </a:t>
            </a:r>
            <a:r>
              <a:rPr lang="en-US" dirty="0" err="1"/>
              <a:t>záznamu</a:t>
            </a:r>
            <a:endParaRPr lang="cs-CZ" dirty="0"/>
          </a:p>
          <a:p>
            <a:r>
              <a:rPr lang="en-US" dirty="0" err="1"/>
              <a:t>Každá</a:t>
            </a:r>
            <a:r>
              <a:rPr lang="en-US" dirty="0"/>
              <a:t> </a:t>
            </a:r>
            <a:r>
              <a:rPr lang="en-US" dirty="0" err="1"/>
              <a:t>složka</a:t>
            </a:r>
            <a:r>
              <a:rPr lang="en-US" dirty="0"/>
              <a:t> </a:t>
            </a:r>
            <a:r>
              <a:rPr lang="en-US" dirty="0" err="1"/>
              <a:t>jména</a:t>
            </a:r>
            <a:r>
              <a:rPr lang="en-US" dirty="0"/>
              <a:t> </a:t>
            </a:r>
            <a:r>
              <a:rPr lang="en-US" dirty="0" err="1"/>
              <a:t>začíná</a:t>
            </a:r>
            <a:r>
              <a:rPr lang="en-US" dirty="0"/>
              <a:t> </a:t>
            </a:r>
            <a:r>
              <a:rPr lang="en-US" dirty="0" err="1"/>
              <a:t>délkou</a:t>
            </a:r>
            <a:r>
              <a:rPr lang="en-US" dirty="0"/>
              <a:t> </a:t>
            </a:r>
            <a:r>
              <a:rPr lang="en-US" dirty="0" err="1"/>
              <a:t>složky</a:t>
            </a:r>
            <a:endParaRPr lang="cs-CZ" dirty="0"/>
          </a:p>
          <a:p>
            <a:r>
              <a:rPr lang="en-US" dirty="0" err="1"/>
              <a:t>Jména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omezena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64B</a:t>
            </a:r>
            <a:endParaRPr lang="cs-CZ" dirty="0"/>
          </a:p>
          <a:p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u="sng" dirty="0">
                <a:hlinkClick r:id="rId2"/>
              </a:rPr>
              <a:t>www.zcu.cz</a:t>
            </a:r>
            <a:r>
              <a:rPr lang="en-US" dirty="0"/>
              <a:t> se </a:t>
            </a:r>
            <a:r>
              <a:rPr lang="en-US" dirty="0" err="1"/>
              <a:t>zakóduje</a:t>
            </a:r>
            <a:r>
              <a:rPr lang="en-US" dirty="0"/>
              <a:t> 3www3zcu2cz0</a:t>
            </a:r>
            <a:endParaRPr lang="cs-CZ" dirty="0"/>
          </a:p>
          <a:p>
            <a:r>
              <a:rPr lang="en-US" dirty="0" err="1"/>
              <a:t>Kód</a:t>
            </a:r>
            <a:r>
              <a:rPr lang="en-US" dirty="0"/>
              <a:t> 192 je </a:t>
            </a:r>
            <a:r>
              <a:rPr lang="en-US" dirty="0" err="1"/>
              <a:t>odkaz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cs-CZ" dirty="0" smtClean="0"/>
              <a:t>plus </a:t>
            </a:r>
            <a:r>
              <a:rPr lang="en-US" dirty="0" err="1" smtClean="0"/>
              <a:t>pozice</a:t>
            </a:r>
            <a:r>
              <a:rPr lang="cs-CZ" dirty="0" smtClean="0"/>
              <a:t> od </a:t>
            </a:r>
            <a:r>
              <a:rPr lang="cs-CZ" smtClean="0"/>
              <a:t>počátku záznamu</a:t>
            </a:r>
            <a:r>
              <a:rPr lang="en-US" smtClean="0"/>
              <a:t>)</a:t>
            </a:r>
            <a:endParaRPr lang="cs-CZ" dirty="0"/>
          </a:p>
          <a:p>
            <a:r>
              <a:rPr lang="cs-CZ" dirty="0" smtClean="0"/>
              <a:t>Používá se pro opakující se texty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83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DNSsec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Zabezpečení proti možnosti útoku typu DNS </a:t>
            </a:r>
            <a:r>
              <a:rPr lang="cs-CZ" dirty="0" err="1" smtClean="0"/>
              <a:t>spoofing</a:t>
            </a:r>
            <a:r>
              <a:rPr lang="cs-CZ" dirty="0"/>
              <a:t> </a:t>
            </a:r>
            <a:r>
              <a:rPr lang="cs-CZ" dirty="0" smtClean="0"/>
              <a:t>(DNS </a:t>
            </a:r>
            <a:r>
              <a:rPr lang="cs-CZ" dirty="0" err="1"/>
              <a:t>cache</a:t>
            </a:r>
            <a:r>
              <a:rPr lang="cs-CZ" dirty="0"/>
              <a:t> </a:t>
            </a:r>
            <a:r>
              <a:rPr lang="cs-CZ" dirty="0" err="1" smtClean="0"/>
              <a:t>poisoning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Spočívá v možnosti ověření pravosti záznamů DNS serveru</a:t>
            </a:r>
          </a:p>
          <a:p>
            <a:r>
              <a:rPr lang="cs-CZ" dirty="0" smtClean="0"/>
              <a:t>Využívá asymetrické kryptografie</a:t>
            </a:r>
          </a:p>
          <a:p>
            <a:pPr lvl="1"/>
            <a:r>
              <a:rPr lang="cs-CZ" dirty="0" smtClean="0"/>
              <a:t>Administrátor vygeneruje tajný a veřejný klíč</a:t>
            </a:r>
          </a:p>
          <a:p>
            <a:pPr lvl="1"/>
            <a:r>
              <a:rPr lang="cs-CZ" dirty="0" smtClean="0"/>
              <a:t>Tajným klíčem podepíše cosi na serveru (SOA, NS)</a:t>
            </a:r>
          </a:p>
          <a:p>
            <a:pPr lvl="1"/>
            <a:r>
              <a:rPr lang="cs-CZ" dirty="0" smtClean="0"/>
              <a:t>Záznam RRSIG – otisk pro záznamy daného typu</a:t>
            </a:r>
          </a:p>
          <a:p>
            <a:pPr lvl="1"/>
            <a:r>
              <a:rPr lang="cs-CZ" dirty="0" smtClean="0"/>
              <a:t>Veřejný klíč uloží v nadřazené doméně nebo v registru domén</a:t>
            </a:r>
          </a:p>
          <a:p>
            <a:pPr lvl="1"/>
            <a:r>
              <a:rPr lang="cs-CZ" dirty="0" smtClean="0"/>
              <a:t>Typ informace je DS (</a:t>
            </a:r>
            <a:r>
              <a:rPr lang="cs-CZ" dirty="0" err="1" smtClean="0"/>
              <a:t>Delegation</a:t>
            </a:r>
            <a:r>
              <a:rPr lang="cs-CZ" dirty="0" smtClean="0"/>
              <a:t> </a:t>
            </a:r>
            <a:r>
              <a:rPr lang="cs-CZ" dirty="0" err="1" smtClean="0"/>
              <a:t>Signer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Veřejný klíč je podepsán tajným klíčem nadřazené domény.</a:t>
            </a:r>
          </a:p>
          <a:p>
            <a:pPr lvl="1"/>
            <a:r>
              <a:rPr lang="cs-CZ" dirty="0" smtClean="0"/>
              <a:t>Atd. až doména nejvyšší úrovně si klíč podepíše sama.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039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DNSsec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19263"/>
            <a:ext cx="8856984" cy="4411662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Pct val="80000"/>
            </a:pPr>
            <a:r>
              <a:rPr lang="cs-CZ" altLang="cs-CZ" sz="2800" dirty="0"/>
              <a:t>DS záznam</a:t>
            </a:r>
          </a:p>
          <a:p>
            <a:pPr lvl="1" eaLnBrk="0" hangingPunct="0">
              <a:spcBef>
                <a:spcPct val="0"/>
              </a:spcBef>
              <a:buClrTx/>
              <a:buSzPct val="80000"/>
            </a:pPr>
            <a:r>
              <a:rPr lang="cs-CZ" altLang="cs-CZ" dirty="0"/>
              <a:t>Obsahuje klíč, typ podpisu, algoritmus podpisu, </a:t>
            </a:r>
            <a:r>
              <a:rPr lang="cs-CZ" altLang="cs-CZ" dirty="0" smtClean="0"/>
              <a:t>podpis</a:t>
            </a:r>
          </a:p>
          <a:p>
            <a:pPr lvl="1" eaLnBrk="0" hangingPunct="0">
              <a:spcBef>
                <a:spcPct val="0"/>
              </a:spcBef>
              <a:buClrTx/>
              <a:buSzPct val="80000"/>
            </a:pPr>
            <a:r>
              <a:rPr lang="cs-CZ" altLang="cs-CZ" dirty="0" smtClean="0"/>
              <a:t>DS </a:t>
            </a:r>
            <a:r>
              <a:rPr lang="cs-CZ" altLang="cs-CZ" dirty="0"/>
              <a:t>12345 3 1 123456789abcdef67890123456789abcdef67890</a:t>
            </a:r>
            <a:r>
              <a:rPr lang="cs-CZ" altLang="cs-CZ" sz="1050" dirty="0"/>
              <a:t> </a:t>
            </a:r>
            <a:endParaRPr lang="cs-CZ" altLang="cs-CZ" sz="48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583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DDNS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Dynamic</a:t>
            </a:r>
            <a:r>
              <a:rPr lang="cs-CZ" dirty="0" smtClean="0"/>
              <a:t> DNS</a:t>
            </a:r>
          </a:p>
          <a:p>
            <a:r>
              <a:rPr lang="cs-CZ" dirty="0" smtClean="0"/>
              <a:t>Dovoluje do DNS přidávat/ubírat/modifikovat jména</a:t>
            </a:r>
          </a:p>
          <a:p>
            <a:r>
              <a:rPr lang="cs-CZ" dirty="0" smtClean="0"/>
              <a:t>Použití ve spolupráci s DHCP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11D4-E057-4D88-AA08-C1F27052CE05}" type="datetime1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1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0220"/>
            <a:ext cx="8229600" cy="441166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2000" dirty="0"/>
              <a:t>DNS – </a:t>
            </a:r>
            <a:r>
              <a:rPr lang="cs-CZ" sz="2000" dirty="0" err="1"/>
              <a:t>Domain</a:t>
            </a:r>
            <a:r>
              <a:rPr lang="cs-CZ" sz="2000" dirty="0"/>
              <a:t> </a:t>
            </a:r>
            <a:r>
              <a:rPr lang="cs-CZ" sz="2000" dirty="0" err="1"/>
              <a:t>Name</a:t>
            </a:r>
            <a:r>
              <a:rPr lang="cs-CZ" sz="2000" dirty="0"/>
              <a:t> Systém</a:t>
            </a:r>
          </a:p>
          <a:p>
            <a:pPr>
              <a:spcBef>
                <a:spcPts val="1000"/>
              </a:spcBef>
            </a:pPr>
            <a:r>
              <a:rPr lang="cs-CZ" sz="2000" dirty="0"/>
              <a:t>Používá protokol TCP/53 i UDP/53</a:t>
            </a:r>
          </a:p>
          <a:p>
            <a:pPr>
              <a:spcBef>
                <a:spcPts val="1000"/>
              </a:spcBef>
            </a:pPr>
            <a:r>
              <a:rPr lang="cs-CZ" sz="2000" dirty="0"/>
              <a:t>Dotazy uživatele – UDP/53, maximální délka 512B</a:t>
            </a:r>
          </a:p>
          <a:p>
            <a:pPr>
              <a:spcBef>
                <a:spcPts val="1000"/>
              </a:spcBef>
            </a:pPr>
            <a:r>
              <a:rPr lang="cs-CZ" sz="2000" dirty="0"/>
              <a:t>Zónové přesuny – TCP/53</a:t>
            </a:r>
          </a:p>
          <a:p>
            <a:pPr>
              <a:spcBef>
                <a:spcPts val="1000"/>
              </a:spcBef>
            </a:pPr>
            <a:r>
              <a:rPr lang="cs-CZ" sz="2000" dirty="0"/>
              <a:t>Síť je rozdělena na oblasti</a:t>
            </a:r>
          </a:p>
          <a:p>
            <a:pPr>
              <a:spcBef>
                <a:spcPts val="1000"/>
              </a:spcBef>
            </a:pPr>
            <a:r>
              <a:rPr lang="cs-CZ" sz="2000" dirty="0"/>
              <a:t>Oblast spravuje </a:t>
            </a:r>
            <a:r>
              <a:rPr lang="cs-CZ" sz="2000" dirty="0" smtClean="0"/>
              <a:t>administrátor</a:t>
            </a:r>
          </a:p>
          <a:p>
            <a:pPr lvl="1">
              <a:spcBef>
                <a:spcPts val="1000"/>
              </a:spcBef>
            </a:pPr>
            <a:r>
              <a:rPr lang="cs-CZ" sz="1800" dirty="0" smtClean="0"/>
              <a:t>Hierarchické vytváření oblastí</a:t>
            </a:r>
          </a:p>
          <a:p>
            <a:pPr lvl="1">
              <a:spcBef>
                <a:spcPts val="1000"/>
              </a:spcBef>
            </a:pPr>
            <a:r>
              <a:rPr lang="cs-CZ" sz="1800" dirty="0" smtClean="0"/>
              <a:t>Např. (teoreticky) </a:t>
            </a:r>
          </a:p>
          <a:p>
            <a:pPr lvl="2">
              <a:spcBef>
                <a:spcPts val="1000"/>
              </a:spcBef>
            </a:pPr>
            <a:r>
              <a:rPr lang="cs-CZ" sz="1800" dirty="0" smtClean="0"/>
              <a:t>zcu.cz, </a:t>
            </a:r>
          </a:p>
          <a:p>
            <a:pPr lvl="2">
              <a:spcBef>
                <a:spcPts val="1000"/>
              </a:spcBef>
            </a:pPr>
            <a:r>
              <a:rPr lang="cs-CZ" sz="1800" dirty="0" smtClean="0"/>
              <a:t>fav.zcu.cz, </a:t>
            </a:r>
          </a:p>
          <a:p>
            <a:pPr lvl="2">
              <a:spcBef>
                <a:spcPts val="1000"/>
              </a:spcBef>
            </a:pPr>
            <a:r>
              <a:rPr lang="cs-CZ" sz="1800" dirty="0" smtClean="0"/>
              <a:t>kiv.fav.zcu.cz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91B7-62B9-4CBA-984E-87C5275A67E3}" type="datetime1">
              <a:rPr lang="cs-CZ" smtClean="0"/>
              <a:t>10.06.2020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75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0220"/>
            <a:ext cx="8229600" cy="4411662"/>
          </a:xfrm>
        </p:spPr>
        <p:txBody>
          <a:bodyPr/>
          <a:lstStyle/>
          <a:p>
            <a:r>
              <a:rPr lang="cs-CZ" dirty="0"/>
              <a:t>Ke správě oblasti má k dispozici jmenný server</a:t>
            </a:r>
          </a:p>
          <a:p>
            <a:r>
              <a:rPr lang="cs-CZ" dirty="0"/>
              <a:t>Jmenný server umožňuje</a:t>
            </a:r>
          </a:p>
          <a:p>
            <a:pPr lvl="1"/>
            <a:r>
              <a:rPr lang="cs-CZ" dirty="0"/>
              <a:t>Převod jména na adresu</a:t>
            </a:r>
          </a:p>
          <a:p>
            <a:pPr lvl="1"/>
            <a:r>
              <a:rPr lang="cs-CZ" dirty="0"/>
              <a:t>Převod adresy na jméno</a:t>
            </a:r>
          </a:p>
          <a:p>
            <a:pPr lvl="1"/>
            <a:r>
              <a:rPr lang="cs-CZ" dirty="0"/>
              <a:t>Vyhledání adresy jmenného serveru domény</a:t>
            </a:r>
          </a:p>
          <a:p>
            <a:pPr lvl="1"/>
            <a:r>
              <a:rPr lang="cs-CZ" dirty="0"/>
              <a:t>Vyhledání poštovního serveru doména</a:t>
            </a:r>
          </a:p>
          <a:p>
            <a:pPr lvl="1"/>
            <a:r>
              <a:rPr lang="cs-CZ" dirty="0"/>
              <a:t>Vypsání všech položek podle zadaného kritéria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91B7-62B9-4CBA-984E-87C5275A67E3}" type="datetime1">
              <a:rPr lang="cs-CZ" smtClean="0"/>
              <a:t>10.06.2020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04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Doménová jména</a:t>
            </a:r>
            <a:br>
              <a:rPr lang="cs-CZ" dirty="0" smtClean="0"/>
            </a:br>
            <a:r>
              <a:rPr lang="en-US" sz="2000" dirty="0"/>
              <a:t>https://</a:t>
            </a:r>
            <a:r>
              <a:rPr lang="en-US" sz="2000" dirty="0" smtClean="0"/>
              <a:t>en.wikipedia.org/wiki/Generic_top-level_domain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0220"/>
            <a:ext cx="8229600" cy="4411662"/>
          </a:xfrm>
        </p:spPr>
        <p:txBody>
          <a:bodyPr/>
          <a:lstStyle/>
          <a:p>
            <a:r>
              <a:rPr lang="cs-CZ" sz="2200" b="1" dirty="0"/>
              <a:t>Doménová jména jsou tvořena hierarchicky</a:t>
            </a:r>
            <a:endParaRPr lang="cs-CZ" sz="2200" dirty="0"/>
          </a:p>
          <a:p>
            <a:r>
              <a:rPr lang="cs-CZ" sz="2200" dirty="0"/>
              <a:t>Nejvyšší úroveň – jméno nejvyšší úrovně</a:t>
            </a:r>
          </a:p>
          <a:p>
            <a:r>
              <a:rPr lang="cs-CZ" sz="2200" dirty="0"/>
              <a:t>Jména podle oblastí činnosti</a:t>
            </a:r>
          </a:p>
          <a:p>
            <a:r>
              <a:rPr lang="cs-CZ" sz="2200" dirty="0"/>
              <a:t>Původně .</a:t>
            </a:r>
            <a:r>
              <a:rPr lang="cs-CZ" sz="2200" dirty="0" err="1"/>
              <a:t>com</a:t>
            </a:r>
            <a:r>
              <a:rPr lang="cs-CZ" sz="2200" dirty="0"/>
              <a:t> .</a:t>
            </a:r>
            <a:r>
              <a:rPr lang="cs-CZ" sz="2200" dirty="0" err="1"/>
              <a:t>org</a:t>
            </a:r>
            <a:r>
              <a:rPr lang="cs-CZ" sz="2200" dirty="0"/>
              <a:t> .net .</a:t>
            </a:r>
            <a:r>
              <a:rPr lang="cs-CZ" sz="2200" dirty="0" err="1"/>
              <a:t>edu</a:t>
            </a:r>
            <a:r>
              <a:rPr lang="cs-CZ" sz="2200" dirty="0"/>
              <a:t> .</a:t>
            </a:r>
            <a:r>
              <a:rPr lang="cs-CZ" sz="2200" dirty="0" err="1"/>
              <a:t>gov</a:t>
            </a:r>
            <a:r>
              <a:rPr lang="cs-CZ" sz="2200" dirty="0"/>
              <a:t> .mil .</a:t>
            </a:r>
            <a:r>
              <a:rPr lang="cs-CZ" sz="2200" dirty="0" err="1"/>
              <a:t>arpa</a:t>
            </a:r>
            <a:r>
              <a:rPr lang="cs-CZ" sz="2200" dirty="0"/>
              <a:t> </a:t>
            </a:r>
          </a:p>
          <a:p>
            <a:pPr lvl="1"/>
            <a:r>
              <a:rPr lang="cs-CZ" sz="1800" dirty="0"/>
              <a:t>Domény podle států</a:t>
            </a:r>
          </a:p>
          <a:p>
            <a:pPr lvl="1"/>
            <a:r>
              <a:rPr lang="cs-CZ" sz="1800" dirty="0"/>
              <a:t>.</a:t>
            </a:r>
            <a:r>
              <a:rPr lang="cs-CZ" sz="1800" dirty="0" err="1"/>
              <a:t>cz</a:t>
            </a:r>
            <a:r>
              <a:rPr lang="cs-CZ" sz="1800" dirty="0"/>
              <a:t> .</a:t>
            </a:r>
            <a:r>
              <a:rPr lang="cs-CZ" sz="1800" dirty="0" err="1"/>
              <a:t>sk</a:t>
            </a:r>
            <a:r>
              <a:rPr lang="cs-CZ" sz="1800" dirty="0"/>
              <a:t> .de .</a:t>
            </a:r>
            <a:r>
              <a:rPr lang="cs-CZ" sz="1800" dirty="0" err="1"/>
              <a:t>at</a:t>
            </a:r>
            <a:r>
              <a:rPr lang="cs-CZ" sz="1800" dirty="0"/>
              <a:t> .</a:t>
            </a:r>
            <a:r>
              <a:rPr lang="cs-CZ" sz="1800" dirty="0" err="1"/>
              <a:t>it</a:t>
            </a:r>
            <a:r>
              <a:rPr lang="cs-CZ" sz="1800" dirty="0"/>
              <a:t> .</a:t>
            </a:r>
            <a:r>
              <a:rPr lang="cs-CZ" sz="1800" dirty="0" err="1"/>
              <a:t>pl</a:t>
            </a:r>
            <a:r>
              <a:rPr lang="cs-CZ" sz="1800" dirty="0"/>
              <a:t> .</a:t>
            </a:r>
            <a:r>
              <a:rPr lang="cs-CZ" sz="1800" dirty="0" err="1"/>
              <a:t>ru</a:t>
            </a:r>
            <a:r>
              <a:rPr lang="cs-CZ" sz="1800" dirty="0"/>
              <a:t> .</a:t>
            </a:r>
            <a:r>
              <a:rPr lang="cs-CZ" sz="1800" dirty="0" err="1"/>
              <a:t>hu</a:t>
            </a:r>
            <a:r>
              <a:rPr lang="cs-CZ" sz="1800" dirty="0"/>
              <a:t> .</a:t>
            </a:r>
            <a:r>
              <a:rPr lang="cs-CZ" sz="1800" dirty="0" err="1"/>
              <a:t>us</a:t>
            </a:r>
            <a:endParaRPr lang="cs-CZ" sz="1800" dirty="0"/>
          </a:p>
          <a:p>
            <a:r>
              <a:rPr lang="cs-CZ" sz="2200" dirty="0"/>
              <a:t>Geografické domény</a:t>
            </a:r>
          </a:p>
          <a:p>
            <a:pPr lvl="1"/>
            <a:r>
              <a:rPr lang="cs-CZ" sz="1800" dirty="0"/>
              <a:t>.</a:t>
            </a:r>
            <a:r>
              <a:rPr lang="cs-CZ" sz="1800" dirty="0" err="1"/>
              <a:t>cat</a:t>
            </a:r>
            <a:r>
              <a:rPr lang="cs-CZ" sz="1800" dirty="0"/>
              <a:t> .</a:t>
            </a:r>
            <a:r>
              <a:rPr lang="cs-CZ" sz="1800" dirty="0" err="1"/>
              <a:t>asia</a:t>
            </a:r>
            <a:r>
              <a:rPr lang="cs-CZ" sz="1800" dirty="0"/>
              <a:t> .kiwi .</a:t>
            </a:r>
            <a:r>
              <a:rPr lang="cs-CZ" sz="1800" dirty="0" err="1"/>
              <a:t>paris</a:t>
            </a:r>
            <a:r>
              <a:rPr lang="cs-CZ" sz="1800" dirty="0"/>
              <a:t> .</a:t>
            </a:r>
            <a:r>
              <a:rPr lang="cs-CZ" sz="1800" dirty="0" err="1"/>
              <a:t>scot</a:t>
            </a:r>
            <a:r>
              <a:rPr lang="cs-CZ" sz="1800" dirty="0"/>
              <a:t> .</a:t>
            </a:r>
            <a:r>
              <a:rPr lang="cs-CZ" sz="1800" dirty="0" err="1"/>
              <a:t>gal</a:t>
            </a:r>
            <a:endParaRPr lang="cs-CZ" sz="1800" dirty="0"/>
          </a:p>
          <a:p>
            <a:r>
              <a:rPr lang="cs-CZ" sz="2200" dirty="0"/>
              <a:t>Domény podle názvů měst</a:t>
            </a:r>
          </a:p>
          <a:p>
            <a:pPr lvl="1"/>
            <a:r>
              <a:rPr lang="cs-CZ" sz="1800" dirty="0"/>
              <a:t>.</a:t>
            </a:r>
            <a:r>
              <a:rPr lang="cs-CZ" sz="1800" dirty="0" err="1"/>
              <a:t>tokio</a:t>
            </a:r>
            <a:r>
              <a:rPr lang="cs-CZ" sz="1800" dirty="0"/>
              <a:t> .</a:t>
            </a:r>
            <a:r>
              <a:rPr lang="cs-CZ" sz="1800" dirty="0" err="1"/>
              <a:t>london</a:t>
            </a:r>
            <a:r>
              <a:rPr lang="cs-CZ" sz="1800" dirty="0"/>
              <a:t> .</a:t>
            </a:r>
            <a:r>
              <a:rPr lang="cs-CZ" sz="1800" dirty="0" err="1"/>
              <a:t>nyc</a:t>
            </a:r>
            <a:r>
              <a:rPr lang="cs-CZ" sz="1800" dirty="0"/>
              <a:t> .</a:t>
            </a:r>
            <a:r>
              <a:rPr lang="cs-CZ" sz="1800" dirty="0" err="1"/>
              <a:t>berlin</a:t>
            </a:r>
            <a:r>
              <a:rPr lang="cs-CZ" sz="1800" dirty="0"/>
              <a:t> .</a:t>
            </a:r>
            <a:r>
              <a:rPr lang="cs-CZ" sz="1800" dirty="0" err="1"/>
              <a:t>amsterodam</a:t>
            </a:r>
            <a:r>
              <a:rPr lang="cs-CZ" sz="1800" dirty="0"/>
              <a:t> .</a:t>
            </a:r>
            <a:r>
              <a:rPr lang="cs-CZ" sz="1800" dirty="0" err="1"/>
              <a:t>hamburg</a:t>
            </a:r>
            <a:r>
              <a:rPr lang="cs-CZ" sz="1800" dirty="0"/>
              <a:t> .</a:t>
            </a:r>
            <a:r>
              <a:rPr lang="cs-CZ" sz="1800" dirty="0" err="1"/>
              <a:t>boston</a:t>
            </a:r>
            <a:r>
              <a:rPr lang="cs-CZ" sz="1800" dirty="0"/>
              <a:t> .</a:t>
            </a:r>
            <a:r>
              <a:rPr lang="cs-CZ" sz="1800" dirty="0" err="1"/>
              <a:t>paris</a:t>
            </a:r>
            <a:endParaRPr lang="cs-CZ" sz="1800" dirty="0"/>
          </a:p>
          <a:p>
            <a:r>
              <a:rPr lang="cs-CZ" sz="2200" dirty="0" err="1"/>
              <a:t>Pseudodomény</a:t>
            </a:r>
            <a:endParaRPr lang="cs-CZ" sz="2200" dirty="0"/>
          </a:p>
          <a:p>
            <a:pPr lvl="1"/>
            <a:r>
              <a:rPr lang="en-US" sz="1800" dirty="0"/>
              <a:t>.</a:t>
            </a:r>
            <a:r>
              <a:rPr lang="en-US" sz="1800" dirty="0" err="1"/>
              <a:t>bitnet</a:t>
            </a:r>
            <a:r>
              <a:rPr lang="en-US" sz="1800" dirty="0"/>
              <a:t> .</a:t>
            </a:r>
            <a:r>
              <a:rPr lang="en-US" sz="1800" dirty="0" err="1"/>
              <a:t>uucp</a:t>
            </a:r>
            <a:r>
              <a:rPr lang="en-US" sz="1800" dirty="0"/>
              <a:t> .</a:t>
            </a:r>
            <a:r>
              <a:rPr lang="en-US" sz="1800" dirty="0" err="1"/>
              <a:t>csnet</a:t>
            </a:r>
            <a:r>
              <a:rPr lang="en-US" sz="1800" dirty="0"/>
              <a:t> .</a:t>
            </a:r>
            <a:r>
              <a:rPr lang="en-US" sz="1800" dirty="0" err="1"/>
              <a:t>oz</a:t>
            </a:r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91B7-62B9-4CBA-984E-87C5275A67E3}" type="datetime1">
              <a:rPr lang="cs-CZ" smtClean="0"/>
              <a:t>10.06.2020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71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Doménová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0220"/>
            <a:ext cx="8229600" cy="4411662"/>
          </a:xfrm>
        </p:spPr>
        <p:txBody>
          <a:bodyPr/>
          <a:lstStyle/>
          <a:p>
            <a:r>
              <a:rPr lang="en-US" dirty="0" err="1"/>
              <a:t>Reverzní</a:t>
            </a:r>
            <a:r>
              <a:rPr lang="en-US" dirty="0"/>
              <a:t> </a:t>
            </a:r>
            <a:r>
              <a:rPr lang="en-US" dirty="0" err="1"/>
              <a:t>domény</a:t>
            </a:r>
            <a:r>
              <a:rPr lang="en-US" dirty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zrušeny</a:t>
            </a:r>
            <a:r>
              <a:rPr lang="en-US" dirty="0" smtClean="0"/>
              <a:t> </a:t>
            </a:r>
            <a:r>
              <a:rPr lang="en-US" dirty="0" err="1"/>
              <a:t>inverzní</a:t>
            </a:r>
            <a:r>
              <a:rPr lang="en-US" dirty="0"/>
              <a:t> </a:t>
            </a:r>
            <a:r>
              <a:rPr lang="en-US" dirty="0" err="1"/>
              <a:t>dotazy</a:t>
            </a:r>
            <a:r>
              <a:rPr lang="en-US" dirty="0"/>
              <a:t> </a:t>
            </a:r>
            <a:endParaRPr lang="cs-CZ" dirty="0" smtClean="0"/>
          </a:p>
          <a:p>
            <a:pPr lvl="1"/>
            <a:r>
              <a:rPr lang="en-US" dirty="0" smtClean="0"/>
              <a:t>problem </a:t>
            </a:r>
            <a:r>
              <a:rPr lang="en-US" dirty="0" err="1"/>
              <a:t>najít</a:t>
            </a:r>
            <a:r>
              <a:rPr lang="en-US" dirty="0"/>
              <a:t> </a:t>
            </a:r>
            <a:r>
              <a:rPr lang="en-US" dirty="0" err="1"/>
              <a:t>správný</a:t>
            </a:r>
            <a:r>
              <a:rPr lang="en-US" dirty="0"/>
              <a:t> </a:t>
            </a:r>
            <a:r>
              <a:rPr lang="en-US" dirty="0" err="1"/>
              <a:t>jmenný</a:t>
            </a:r>
            <a:r>
              <a:rPr lang="en-US" dirty="0"/>
              <a:t> server (RFC3425)</a:t>
            </a:r>
            <a:endParaRPr lang="cs-CZ" dirty="0"/>
          </a:p>
          <a:p>
            <a:r>
              <a:rPr lang="en-US" dirty="0"/>
              <a:t>in-</a:t>
            </a:r>
            <a:r>
              <a:rPr lang="en-US" dirty="0" err="1"/>
              <a:t>addr.arpa</a:t>
            </a:r>
            <a:r>
              <a:rPr lang="en-US" dirty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Např</a:t>
            </a:r>
            <a:r>
              <a:rPr lang="en-US" dirty="0"/>
              <a:t>. 147.228.67.1 – </a:t>
            </a:r>
            <a:r>
              <a:rPr lang="en-US" dirty="0" smtClean="0"/>
              <a:t>1.67.228.147.in-addr.arpa</a:t>
            </a:r>
            <a:endParaRPr lang="cs-CZ" dirty="0"/>
          </a:p>
          <a:p>
            <a:r>
              <a:rPr lang="en-US" dirty="0"/>
              <a:t>ipv6.arpa</a:t>
            </a:r>
            <a:endParaRPr lang="cs-CZ" dirty="0"/>
          </a:p>
          <a:p>
            <a:pPr lvl="1"/>
            <a:r>
              <a:rPr lang="cs-CZ" dirty="0"/>
              <a:t>Např. </a:t>
            </a:r>
            <a:r>
              <a:rPr lang="cs-CZ" dirty="0" smtClean="0"/>
              <a:t>2a00:1028:96d2:7cda:d93a:bdb7:f79e:8308</a:t>
            </a:r>
          </a:p>
          <a:p>
            <a:pPr lvl="1"/>
            <a:r>
              <a:rPr lang="en-US" dirty="0" smtClean="0"/>
              <a:t>8.0.3.8.e.9.7.f.7.b.d.b.a.3.9.d.a.d.c.7.2.d.6.9.8.2.0.1.0.0.a.2.ipv6.arpa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91B7-62B9-4CBA-984E-87C5275A67E3}" type="datetime1">
              <a:rPr lang="cs-CZ" smtClean="0"/>
              <a:t>10.06.2020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96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Elekt</a:t>
            </a:r>
            <a:r>
              <a:rPr lang="cs-CZ" dirty="0" err="1" smtClean="0"/>
              <a:t>ronická</a:t>
            </a:r>
            <a:r>
              <a:rPr lang="cs-CZ" dirty="0" smtClean="0"/>
              <a:t> pošta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0220"/>
            <a:ext cx="8229600" cy="4411662"/>
          </a:xfrm>
        </p:spPr>
        <p:txBody>
          <a:bodyPr/>
          <a:lstStyle/>
          <a:p>
            <a:r>
              <a:rPr lang="en-US" dirty="0" err="1"/>
              <a:t>Běžné</a:t>
            </a:r>
            <a:r>
              <a:rPr lang="en-US" dirty="0"/>
              <a:t> server se </a:t>
            </a:r>
            <a:r>
              <a:rPr lang="en-US" dirty="0" err="1"/>
              <a:t>hledají</a:t>
            </a:r>
            <a:r>
              <a:rPr lang="en-US" dirty="0"/>
              <a:t> </a:t>
            </a:r>
            <a:r>
              <a:rPr lang="en-US" dirty="0" err="1"/>
              <a:t>přes</a:t>
            </a:r>
            <a:r>
              <a:rPr lang="en-US" dirty="0"/>
              <a:t> </a:t>
            </a:r>
            <a:r>
              <a:rPr lang="en-US" dirty="0" err="1"/>
              <a:t>záznam</a:t>
            </a:r>
            <a:r>
              <a:rPr lang="en-US" dirty="0"/>
              <a:t> A – </a:t>
            </a:r>
            <a:r>
              <a:rPr lang="en-US" dirty="0" err="1"/>
              <a:t>převod</a:t>
            </a:r>
            <a:r>
              <a:rPr lang="en-US" dirty="0"/>
              <a:t> </a:t>
            </a:r>
            <a:r>
              <a:rPr lang="en-US" dirty="0" err="1"/>
              <a:t>jména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adresu</a:t>
            </a:r>
            <a:endParaRPr lang="cs-CZ" dirty="0"/>
          </a:p>
          <a:p>
            <a:r>
              <a:rPr lang="en-US" dirty="0"/>
              <a:t>V </a:t>
            </a:r>
            <a:r>
              <a:rPr lang="en-US" dirty="0" err="1"/>
              <a:t>elektronické</a:t>
            </a:r>
            <a:r>
              <a:rPr lang="en-US" dirty="0"/>
              <a:t> </a:t>
            </a:r>
            <a:r>
              <a:rPr lang="en-US" dirty="0" err="1"/>
              <a:t>poště</a:t>
            </a:r>
            <a:r>
              <a:rPr lang="en-US" dirty="0"/>
              <a:t> je to </a:t>
            </a:r>
            <a:r>
              <a:rPr lang="en-US" dirty="0" err="1"/>
              <a:t>jinak</a:t>
            </a:r>
            <a:r>
              <a:rPr lang="en-US" dirty="0"/>
              <a:t> – e-mail </a:t>
            </a:r>
            <a:r>
              <a:rPr lang="en-US" dirty="0" err="1"/>
              <a:t>neobsahuje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 </a:t>
            </a:r>
            <a:r>
              <a:rPr lang="en-US" dirty="0" err="1"/>
              <a:t>stroje</a:t>
            </a:r>
            <a:endParaRPr lang="cs-CZ" dirty="0"/>
          </a:p>
          <a:p>
            <a:r>
              <a:rPr lang="en-US" dirty="0" err="1"/>
              <a:t>Potřeba</a:t>
            </a:r>
            <a:r>
              <a:rPr lang="en-US" dirty="0"/>
              <a:t> </a:t>
            </a:r>
            <a:r>
              <a:rPr lang="en-US" dirty="0" err="1"/>
              <a:t>měnit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 server </a:t>
            </a:r>
            <a:r>
              <a:rPr lang="en-US" dirty="0" err="1"/>
              <a:t>beze</a:t>
            </a:r>
            <a:r>
              <a:rPr lang="en-US" dirty="0"/>
              <a:t> </a:t>
            </a:r>
            <a:r>
              <a:rPr lang="en-US" dirty="0" err="1"/>
              <a:t>změna</a:t>
            </a:r>
            <a:r>
              <a:rPr lang="en-US" dirty="0"/>
              <a:t> </a:t>
            </a:r>
            <a:r>
              <a:rPr lang="en-US" dirty="0" err="1"/>
              <a:t>adresy</a:t>
            </a:r>
            <a:endParaRPr lang="cs-CZ" dirty="0"/>
          </a:p>
          <a:p>
            <a:r>
              <a:rPr lang="en-US" dirty="0" err="1"/>
              <a:t>Podpora</a:t>
            </a:r>
            <a:r>
              <a:rPr lang="en-US" dirty="0"/>
              <a:t> vice server – MX </a:t>
            </a:r>
            <a:r>
              <a:rPr lang="en-US" dirty="0" err="1"/>
              <a:t>záznam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91B7-62B9-4CBA-984E-87C5275A67E3}" type="datetime1">
              <a:rPr lang="cs-CZ" smtClean="0"/>
              <a:t>10.06.2020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03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Jmenné servery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0220"/>
            <a:ext cx="8229600" cy="4411662"/>
          </a:xfrm>
        </p:spPr>
        <p:txBody>
          <a:bodyPr/>
          <a:lstStyle/>
          <a:p>
            <a:r>
              <a:rPr lang="en-US" dirty="0" err="1"/>
              <a:t>vztah</a:t>
            </a:r>
            <a:r>
              <a:rPr lang="en-US" dirty="0"/>
              <a:t> </a:t>
            </a:r>
            <a:r>
              <a:rPr lang="en-US" dirty="0" err="1" smtClean="0"/>
              <a:t>klient</a:t>
            </a:r>
            <a:r>
              <a:rPr lang="en-US" dirty="0" smtClean="0"/>
              <a:t>/</a:t>
            </a:r>
            <a:r>
              <a:rPr lang="cs-CZ" dirty="0" smtClean="0"/>
              <a:t>s</a:t>
            </a:r>
            <a:r>
              <a:rPr lang="en-US" dirty="0" err="1" smtClean="0"/>
              <a:t>erver</a:t>
            </a:r>
            <a:endParaRPr lang="cs-CZ" dirty="0"/>
          </a:p>
          <a:p>
            <a:pPr lvl="1"/>
            <a:r>
              <a:rPr lang="en-US" dirty="0" err="1"/>
              <a:t>klient</a:t>
            </a:r>
            <a:r>
              <a:rPr lang="en-US" dirty="0"/>
              <a:t>  - </a:t>
            </a:r>
            <a:r>
              <a:rPr lang="en-US" dirty="0" smtClean="0"/>
              <a:t>resolver</a:t>
            </a:r>
            <a:r>
              <a:rPr lang="cs-CZ" dirty="0" smtClean="0"/>
              <a:t> (jeden v celém počítači – využívají jej ostatní programy (aplikační servery i klienti)</a:t>
            </a:r>
            <a:endParaRPr lang="cs-CZ" dirty="0"/>
          </a:p>
          <a:p>
            <a:pPr lvl="1"/>
            <a:r>
              <a:rPr lang="en-US" dirty="0"/>
              <a:t>server – </a:t>
            </a:r>
            <a:r>
              <a:rPr lang="en-US" dirty="0" err="1"/>
              <a:t>jmenný</a:t>
            </a:r>
            <a:r>
              <a:rPr lang="en-US" dirty="0"/>
              <a:t> </a:t>
            </a:r>
            <a:r>
              <a:rPr lang="en-US" dirty="0" smtClean="0"/>
              <a:t>server</a:t>
            </a:r>
            <a:r>
              <a:rPr lang="cs-CZ" dirty="0" smtClean="0"/>
              <a:t> – často vyhrazený počítač</a:t>
            </a:r>
            <a:endParaRPr lang="cs-CZ" dirty="0"/>
          </a:p>
          <a:p>
            <a:pPr lvl="1"/>
            <a:r>
              <a:rPr lang="en-US" dirty="0"/>
              <a:t>cache – </a:t>
            </a:r>
            <a:r>
              <a:rPr lang="en-US" dirty="0" err="1"/>
              <a:t>ukládání</a:t>
            </a:r>
            <a:r>
              <a:rPr lang="en-US" dirty="0"/>
              <a:t> </a:t>
            </a:r>
            <a:r>
              <a:rPr lang="en-US" dirty="0" err="1"/>
              <a:t>odpovědí</a:t>
            </a:r>
            <a:r>
              <a:rPr lang="en-US" dirty="0"/>
              <a:t> do </a:t>
            </a:r>
            <a:r>
              <a:rPr lang="en-US" dirty="0" err="1"/>
              <a:t>vyrovnávací</a:t>
            </a:r>
            <a:r>
              <a:rPr lang="en-US" dirty="0"/>
              <a:t> </a:t>
            </a:r>
            <a:r>
              <a:rPr lang="en-US" dirty="0" err="1" smtClean="0"/>
              <a:t>paměti</a:t>
            </a:r>
            <a:r>
              <a:rPr lang="cs-CZ" dirty="0" smtClean="0"/>
              <a:t> </a:t>
            </a:r>
            <a:endParaRPr lang="cs-CZ" dirty="0"/>
          </a:p>
          <a:p>
            <a:r>
              <a:rPr lang="en-US" dirty="0" err="1" smtClean="0"/>
              <a:t>primární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sekundární</a:t>
            </a:r>
            <a:r>
              <a:rPr lang="en-US" dirty="0"/>
              <a:t> </a:t>
            </a:r>
            <a:r>
              <a:rPr lang="en-US" dirty="0" err="1"/>
              <a:t>jmenný</a:t>
            </a:r>
            <a:r>
              <a:rPr lang="en-US" dirty="0"/>
              <a:t> server</a:t>
            </a:r>
            <a:endParaRPr lang="cs-CZ" dirty="0"/>
          </a:p>
          <a:p>
            <a:pPr lvl="1"/>
            <a:r>
              <a:rPr lang="en-US" dirty="0" err="1"/>
              <a:t>primární</a:t>
            </a:r>
            <a:r>
              <a:rPr lang="en-US" dirty="0"/>
              <a:t> - </a:t>
            </a:r>
            <a:r>
              <a:rPr lang="en-US" dirty="0" err="1"/>
              <a:t>zónový</a:t>
            </a:r>
            <a:r>
              <a:rPr lang="en-US" dirty="0"/>
              <a:t> </a:t>
            </a:r>
            <a:r>
              <a:rPr lang="en-US" dirty="0" err="1"/>
              <a:t>soubor</a:t>
            </a:r>
            <a:r>
              <a:rPr lang="en-US" dirty="0"/>
              <a:t> (</a:t>
            </a:r>
            <a:r>
              <a:rPr lang="en-US" dirty="0" err="1"/>
              <a:t>soubory</a:t>
            </a:r>
            <a:r>
              <a:rPr lang="en-US" dirty="0"/>
              <a:t>) – </a:t>
            </a:r>
            <a:r>
              <a:rPr lang="en-US" dirty="0" err="1"/>
              <a:t>konfigurační</a:t>
            </a:r>
            <a:r>
              <a:rPr lang="en-US" dirty="0"/>
              <a:t> </a:t>
            </a:r>
            <a:r>
              <a:rPr lang="en-US" dirty="0" err="1"/>
              <a:t>soubory</a:t>
            </a:r>
            <a:endParaRPr lang="cs-CZ" dirty="0"/>
          </a:p>
          <a:p>
            <a:pPr lvl="1"/>
            <a:r>
              <a:rPr lang="en-US" dirty="0" err="1"/>
              <a:t>sekundární</a:t>
            </a:r>
            <a:r>
              <a:rPr lang="en-US" dirty="0"/>
              <a:t> –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dat</a:t>
            </a:r>
            <a:endParaRPr lang="cs-CZ" dirty="0"/>
          </a:p>
          <a:p>
            <a:r>
              <a:rPr lang="cs-CZ" dirty="0" smtClean="0"/>
              <a:t>Dotazy a odpovědi</a:t>
            </a:r>
          </a:p>
          <a:p>
            <a:pPr lvl="1"/>
            <a:r>
              <a:rPr lang="en-US" dirty="0" err="1" smtClean="0"/>
              <a:t>autoritativní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neautorativní</a:t>
            </a:r>
            <a:r>
              <a:rPr lang="en-US" dirty="0"/>
              <a:t> </a:t>
            </a:r>
            <a:r>
              <a:rPr lang="en-US" dirty="0" err="1"/>
              <a:t>odpovědi</a:t>
            </a:r>
            <a:endParaRPr lang="cs-CZ" dirty="0"/>
          </a:p>
          <a:p>
            <a:pPr lvl="1"/>
            <a:r>
              <a:rPr lang="en-US" dirty="0" err="1" smtClean="0"/>
              <a:t>rekurzivní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nerekurzivní</a:t>
            </a:r>
            <a:r>
              <a:rPr lang="en-US" dirty="0"/>
              <a:t> </a:t>
            </a:r>
            <a:r>
              <a:rPr lang="en-US" dirty="0" err="1"/>
              <a:t>dotazy</a:t>
            </a:r>
            <a:r>
              <a:rPr lang="en-US" dirty="0"/>
              <a:t> (</a:t>
            </a:r>
            <a:r>
              <a:rPr lang="en-US" dirty="0" err="1"/>
              <a:t>interaktivní</a:t>
            </a:r>
            <a:r>
              <a:rPr lang="en-US" dirty="0"/>
              <a:t> </a:t>
            </a:r>
            <a:r>
              <a:rPr lang="en-US" dirty="0" err="1"/>
              <a:t>dotazy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91B7-62B9-4CBA-984E-87C5275A67E3}" type="datetime1">
              <a:rPr lang="cs-CZ" smtClean="0"/>
              <a:t>10.06.2020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14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Databáze jmenného serveru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0220"/>
            <a:ext cx="8229600" cy="4411662"/>
          </a:xfrm>
        </p:spPr>
        <p:txBody>
          <a:bodyPr/>
          <a:lstStyle/>
          <a:p>
            <a:r>
              <a:rPr lang="en-US" dirty="0" err="1"/>
              <a:t>základem</a:t>
            </a:r>
            <a:r>
              <a:rPr lang="en-US" dirty="0"/>
              <a:t> database je resource record (RR)</a:t>
            </a:r>
            <a:endParaRPr lang="cs-CZ" dirty="0"/>
          </a:p>
          <a:p>
            <a:pPr lvl="1"/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 smtClean="0"/>
              <a:t>klíče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třída</a:t>
            </a:r>
            <a:r>
              <a:rPr lang="en-US" dirty="0"/>
              <a:t> </a:t>
            </a:r>
            <a:r>
              <a:rPr lang="en-US" dirty="0" err="1"/>
              <a:t>dotazu</a:t>
            </a:r>
            <a:r>
              <a:rPr lang="en-US" dirty="0"/>
              <a:t>, name, value, type, </a:t>
            </a:r>
            <a:r>
              <a:rPr lang="en-US" dirty="0" err="1"/>
              <a:t>ttl</a:t>
            </a:r>
            <a:endParaRPr lang="cs-CZ" dirty="0"/>
          </a:p>
          <a:p>
            <a:r>
              <a:rPr lang="en-US" dirty="0" err="1"/>
              <a:t>záznamy</a:t>
            </a:r>
            <a:r>
              <a:rPr lang="en-US" dirty="0"/>
              <a:t> SOA, NS, A, PTR, CNAME, MX, TXT, HINFO</a:t>
            </a:r>
            <a:endParaRPr lang="cs-CZ" dirty="0"/>
          </a:p>
          <a:p>
            <a:pPr lvl="1"/>
            <a:r>
              <a:rPr lang="en-US" dirty="0"/>
              <a:t>SOA</a:t>
            </a:r>
            <a:endParaRPr lang="cs-CZ" dirty="0"/>
          </a:p>
          <a:p>
            <a:pPr lvl="2"/>
            <a:r>
              <a:rPr lang="en-US" dirty="0" err="1"/>
              <a:t>Zóna</a:t>
            </a:r>
            <a:r>
              <a:rPr lang="en-US" dirty="0"/>
              <a:t> NS, e-mail, </a:t>
            </a:r>
            <a:r>
              <a:rPr lang="en-US" dirty="0" err="1"/>
              <a:t>pořadové</a:t>
            </a:r>
            <a:r>
              <a:rPr lang="en-US" dirty="0"/>
              <a:t> </a:t>
            </a:r>
            <a:r>
              <a:rPr lang="en-US" dirty="0" err="1"/>
              <a:t>číslo</a:t>
            </a:r>
            <a:r>
              <a:rPr lang="en-US" dirty="0"/>
              <a:t> (id), refresh, retry, expire</a:t>
            </a:r>
            <a:endParaRPr lang="cs-CZ" dirty="0"/>
          </a:p>
          <a:p>
            <a:pPr lvl="1"/>
            <a:r>
              <a:rPr lang="en-US" dirty="0"/>
              <a:t>NS – </a:t>
            </a:r>
            <a:r>
              <a:rPr lang="cs-CZ" dirty="0" smtClean="0"/>
              <a:t>jmenný server pro danou oblast</a:t>
            </a:r>
            <a:endParaRPr lang="cs-CZ" dirty="0"/>
          </a:p>
          <a:p>
            <a:pPr lvl="1"/>
            <a:r>
              <a:rPr lang="en-US" dirty="0"/>
              <a:t>A – </a:t>
            </a:r>
            <a:r>
              <a:rPr lang="cs-CZ" dirty="0" smtClean="0"/>
              <a:t>převod jméno -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en-US" dirty="0" err="1" smtClean="0"/>
              <a:t>addres</a:t>
            </a:r>
            <a:r>
              <a:rPr lang="cs-CZ" dirty="0" smtClean="0"/>
              <a:t>a</a:t>
            </a:r>
            <a:endParaRPr lang="cs-CZ" dirty="0"/>
          </a:p>
          <a:p>
            <a:pPr lvl="1"/>
            <a:r>
              <a:rPr lang="en-US" dirty="0"/>
              <a:t>PTR – </a:t>
            </a:r>
            <a:r>
              <a:rPr lang="cs-CZ" dirty="0" smtClean="0"/>
              <a:t>převod adresa -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en-US" dirty="0" err="1" smtClean="0"/>
              <a:t>jméno</a:t>
            </a:r>
            <a:endParaRPr lang="cs-CZ" dirty="0"/>
          </a:p>
          <a:p>
            <a:pPr lvl="1"/>
            <a:r>
              <a:rPr lang="en-US" dirty="0"/>
              <a:t>CNAME – </a:t>
            </a:r>
            <a:r>
              <a:rPr lang="cs-CZ" dirty="0" smtClean="0"/>
              <a:t>převod alias -</a:t>
            </a:r>
            <a:r>
              <a:rPr lang="en-US" dirty="0" smtClean="0"/>
              <a:t>&gt; </a:t>
            </a:r>
            <a:r>
              <a:rPr lang="en-US" dirty="0" err="1" smtClean="0"/>
              <a:t>jm</a:t>
            </a:r>
            <a:r>
              <a:rPr lang="cs-CZ" dirty="0" err="1" smtClean="0"/>
              <a:t>éno</a:t>
            </a:r>
            <a:endParaRPr lang="cs-CZ" dirty="0"/>
          </a:p>
          <a:p>
            <a:pPr lvl="1"/>
            <a:r>
              <a:rPr lang="en-US" dirty="0"/>
              <a:t>MX – </a:t>
            </a:r>
            <a:r>
              <a:rPr lang="en-US" dirty="0" err="1"/>
              <a:t>poštovní</a:t>
            </a:r>
            <a:r>
              <a:rPr lang="en-US" dirty="0"/>
              <a:t> </a:t>
            </a:r>
            <a:r>
              <a:rPr lang="en-US" dirty="0" smtClean="0"/>
              <a:t>server</a:t>
            </a:r>
            <a:r>
              <a:rPr lang="cs-CZ" dirty="0" smtClean="0"/>
              <a:t> dané oblasti</a:t>
            </a:r>
            <a:endParaRPr lang="cs-CZ" dirty="0"/>
          </a:p>
          <a:p>
            <a:pPr lvl="1"/>
            <a:r>
              <a:rPr lang="en-US" dirty="0"/>
              <a:t>TXT – </a:t>
            </a:r>
            <a:r>
              <a:rPr lang="en-US" dirty="0" err="1"/>
              <a:t>nějaká</a:t>
            </a:r>
            <a:r>
              <a:rPr lang="en-US" dirty="0"/>
              <a:t> </a:t>
            </a:r>
            <a:r>
              <a:rPr lang="en-US" dirty="0" err="1"/>
              <a:t>testová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– </a:t>
            </a:r>
            <a:r>
              <a:rPr lang="en-US" dirty="0" err="1"/>
              <a:t>popis</a:t>
            </a:r>
            <a:r>
              <a:rPr lang="en-US" dirty="0"/>
              <a:t> </a:t>
            </a:r>
            <a:r>
              <a:rPr lang="en-US" dirty="0" smtClean="0"/>
              <a:t>server</a:t>
            </a:r>
            <a:r>
              <a:rPr lang="cs-CZ" dirty="0" smtClean="0"/>
              <a:t>u</a:t>
            </a:r>
            <a:endParaRPr lang="cs-CZ" dirty="0"/>
          </a:p>
          <a:p>
            <a:pPr lvl="1"/>
            <a:r>
              <a:rPr lang="en-US" dirty="0"/>
              <a:t>HINFO –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informaci</a:t>
            </a:r>
            <a:r>
              <a:rPr lang="en-US" dirty="0"/>
              <a:t> o hardware a software </a:t>
            </a:r>
            <a:r>
              <a:rPr lang="en-US" dirty="0" smtClean="0"/>
              <a:t>(</a:t>
            </a:r>
            <a:r>
              <a:rPr lang="cs-CZ" dirty="0" smtClean="0"/>
              <a:t>HW </a:t>
            </a:r>
            <a:r>
              <a:rPr lang="en-US" dirty="0" smtClean="0"/>
              <a:t>OS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91B7-62B9-4CBA-984E-87C5275A67E3}" type="datetime1">
              <a:rPr lang="cs-CZ" smtClean="0"/>
              <a:t>10.06.2020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037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Přenášené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0220"/>
            <a:ext cx="8229600" cy="4411662"/>
          </a:xfrm>
        </p:spPr>
        <p:txBody>
          <a:bodyPr/>
          <a:lstStyle/>
          <a:p>
            <a:r>
              <a:rPr lang="cs-CZ" dirty="0" smtClean="0"/>
              <a:t>Formát zprávy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C91B7-62B9-4CBA-984E-87C5275A67E3}" type="datetime1">
              <a:rPr lang="cs-CZ" smtClean="0"/>
              <a:t>10.06.2020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7CEF-220F-4EA8-95D3-6ECE3554FD17}" type="slidenum">
              <a:rPr lang="cs-CZ" smtClean="0"/>
              <a:pPr/>
              <a:t>9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127577"/>
              </p:ext>
            </p:extLst>
          </p:nvPr>
        </p:nvGraphicFramePr>
        <p:xfrm>
          <a:off x="827584" y="2132854"/>
          <a:ext cx="7488832" cy="3960292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753830">
                  <a:extLst>
                    <a:ext uri="{9D8B030D-6E8A-4147-A177-3AD203B41FA5}">
                      <a16:colId xmlns:a16="http://schemas.microsoft.com/office/drawing/2014/main" val="4112490987"/>
                    </a:ext>
                  </a:extLst>
                </a:gridCol>
                <a:gridCol w="3735002">
                  <a:extLst>
                    <a:ext uri="{9D8B030D-6E8A-4147-A177-3AD203B41FA5}">
                      <a16:colId xmlns:a16="http://schemas.microsoft.com/office/drawing/2014/main" val="2440563010"/>
                    </a:ext>
                  </a:extLst>
                </a:gridCol>
              </a:tblGrid>
              <a:tr h="487379"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1800" dirty="0" err="1">
                          <a:effectLst/>
                        </a:rPr>
                        <a:t>identifikátor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1800" dirty="0" err="1">
                          <a:effectLst/>
                        </a:rPr>
                        <a:t>příznaky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0718496"/>
                  </a:ext>
                </a:extLst>
              </a:tr>
              <a:tr h="487379"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1800">
                          <a:effectLst/>
                        </a:rPr>
                        <a:t>Počet záznamů v sekci dotazů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1800" dirty="0" err="1">
                          <a:effectLst/>
                        </a:rPr>
                        <a:t>Počet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záznamů</a:t>
                      </a:r>
                      <a:r>
                        <a:rPr lang="en-US" sz="1800" dirty="0">
                          <a:effectLst/>
                        </a:rPr>
                        <a:t> v </a:t>
                      </a:r>
                      <a:r>
                        <a:rPr lang="en-US" sz="1800" dirty="0" err="1">
                          <a:effectLst/>
                        </a:rPr>
                        <a:t>sekci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odpovědi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614886"/>
                  </a:ext>
                </a:extLst>
              </a:tr>
              <a:tr h="974757"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1800" dirty="0" err="1">
                          <a:effectLst/>
                        </a:rPr>
                        <a:t>Počet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záznamů</a:t>
                      </a:r>
                      <a:r>
                        <a:rPr lang="en-US" sz="1800" dirty="0">
                          <a:effectLst/>
                        </a:rPr>
                        <a:t> v authority records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/>
                      <a:r>
                        <a:rPr lang="en-US" sz="1800" dirty="0" err="1">
                          <a:effectLst/>
                        </a:rPr>
                        <a:t>Počet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záznamů</a:t>
                      </a:r>
                      <a:r>
                        <a:rPr lang="en-US" sz="1800" dirty="0">
                          <a:effectLst/>
                        </a:rPr>
                        <a:t> v </a:t>
                      </a:r>
                      <a:r>
                        <a:rPr lang="en-US" sz="1800" dirty="0" err="1">
                          <a:effectLst/>
                        </a:rPr>
                        <a:t>sekci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další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informace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872481"/>
                  </a:ext>
                </a:extLst>
              </a:tr>
              <a:tr h="487379">
                <a:tc gridSpan="2">
                  <a:txBody>
                    <a:bodyPr/>
                    <a:lstStyle/>
                    <a:p>
                      <a:pPr indent="450215" algn="ctr"/>
                      <a:r>
                        <a:rPr lang="en-US" sz="1800" dirty="0" err="1">
                          <a:effectLst/>
                        </a:rPr>
                        <a:t>Záznamy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dotazy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617318"/>
                  </a:ext>
                </a:extLst>
              </a:tr>
              <a:tr h="487379">
                <a:tc gridSpan="2">
                  <a:txBody>
                    <a:bodyPr/>
                    <a:lstStyle/>
                    <a:p>
                      <a:pPr indent="450215" algn="ctr"/>
                      <a:r>
                        <a:rPr lang="en-US" sz="1800" dirty="0" err="1">
                          <a:effectLst/>
                        </a:rPr>
                        <a:t>Záznamy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odpovědi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646266"/>
                  </a:ext>
                </a:extLst>
              </a:tr>
              <a:tr h="487379">
                <a:tc gridSpan="2">
                  <a:txBody>
                    <a:bodyPr/>
                    <a:lstStyle/>
                    <a:p>
                      <a:pPr indent="450215" algn="ctr"/>
                      <a:r>
                        <a:rPr lang="en-US" sz="1800" dirty="0" err="1">
                          <a:effectLst/>
                        </a:rPr>
                        <a:t>Záznamy</a:t>
                      </a:r>
                      <a:r>
                        <a:rPr lang="en-US" sz="1800" dirty="0">
                          <a:effectLst/>
                        </a:rPr>
                        <a:t> authority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130429"/>
                  </a:ext>
                </a:extLst>
              </a:tr>
              <a:tr h="487379">
                <a:tc gridSpan="2">
                  <a:txBody>
                    <a:bodyPr/>
                    <a:lstStyle/>
                    <a:p>
                      <a:pPr indent="450215" algn="ctr"/>
                      <a:r>
                        <a:rPr lang="en-US" sz="1800" dirty="0" err="1">
                          <a:effectLst/>
                        </a:rPr>
                        <a:t>Záznamy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dodatečné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informace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726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163355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333</TotalTime>
  <Words>1109</Words>
  <Application>Microsoft Office PowerPoint</Application>
  <PresentationFormat>Předvádění na obrazovce (4:3)</PresentationFormat>
  <Paragraphs>274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Palatino Linotype</vt:lpstr>
      <vt:lpstr>Times New Roman</vt:lpstr>
      <vt:lpstr>Wingdings</vt:lpstr>
      <vt:lpstr>06088808</vt:lpstr>
      <vt:lpstr>Jmenné služby</vt:lpstr>
      <vt:lpstr>Jmenné služby</vt:lpstr>
      <vt:lpstr>Jmenné služby</vt:lpstr>
      <vt:lpstr>Doménová jména https://en.wikipedia.org/wiki/Generic_top-level_domain</vt:lpstr>
      <vt:lpstr>Doménová jména</vt:lpstr>
      <vt:lpstr>Elektronická pošta</vt:lpstr>
      <vt:lpstr>Jmenné servery</vt:lpstr>
      <vt:lpstr>Databáze jmenného serveru</vt:lpstr>
      <vt:lpstr>Přenášené zprávy</vt:lpstr>
      <vt:lpstr>Formát zprávy</vt:lpstr>
      <vt:lpstr>Formát zprávy</vt:lpstr>
      <vt:lpstr>Informace o jménu</vt:lpstr>
      <vt:lpstr>Informace o jménu</vt:lpstr>
      <vt:lpstr>Informace o jménu</vt:lpstr>
      <vt:lpstr>Informace o jménu</vt:lpstr>
      <vt:lpstr>Komprese jména</vt:lpstr>
      <vt:lpstr>DNSsec</vt:lpstr>
      <vt:lpstr>DNSsec</vt:lpstr>
      <vt:lpstr>DDNS</vt:lpstr>
    </vt:vector>
  </TitlesOfParts>
  <Manager/>
  <Company>ZČU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protocol </dc:title>
  <dc:subject/>
  <dc:creator>KIV</dc:creator>
  <cp:keywords/>
  <dc:description/>
  <cp:lastModifiedBy>JL</cp:lastModifiedBy>
  <cp:revision>18</cp:revision>
  <dcterms:created xsi:type="dcterms:W3CDTF">2009-02-25T10:57:08Z</dcterms:created>
  <dcterms:modified xsi:type="dcterms:W3CDTF">2020-06-10T14:24:11Z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