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51"/>
  </p:notesMasterIdLst>
  <p:sldIdLst>
    <p:sldId id="256" r:id="rId2"/>
    <p:sldId id="282" r:id="rId3"/>
    <p:sldId id="283" r:id="rId4"/>
    <p:sldId id="284" r:id="rId5"/>
    <p:sldId id="305" r:id="rId6"/>
    <p:sldId id="285" r:id="rId7"/>
    <p:sldId id="286" r:id="rId8"/>
    <p:sldId id="257" r:id="rId9"/>
    <p:sldId id="298" r:id="rId10"/>
    <p:sldId id="259" r:id="rId11"/>
    <p:sldId id="291" r:id="rId12"/>
    <p:sldId id="258" r:id="rId13"/>
    <p:sldId id="260" r:id="rId14"/>
    <p:sldId id="293" r:id="rId15"/>
    <p:sldId id="292" r:id="rId16"/>
    <p:sldId id="297" r:id="rId17"/>
    <p:sldId id="299" r:id="rId18"/>
    <p:sldId id="301" r:id="rId19"/>
    <p:sldId id="287" r:id="rId20"/>
    <p:sldId id="303" r:id="rId21"/>
    <p:sldId id="288" r:id="rId22"/>
    <p:sldId id="289" r:id="rId23"/>
    <p:sldId id="290" r:id="rId24"/>
    <p:sldId id="262" r:id="rId25"/>
    <p:sldId id="304" r:id="rId26"/>
    <p:sldId id="30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300" r:id="rId38"/>
    <p:sldId id="306" r:id="rId39"/>
    <p:sldId id="273" r:id="rId40"/>
    <p:sldId id="274" r:id="rId41"/>
    <p:sldId id="275" r:id="rId42"/>
    <p:sldId id="294" r:id="rId43"/>
    <p:sldId id="295" r:id="rId44"/>
    <p:sldId id="276" r:id="rId45"/>
    <p:sldId id="277" r:id="rId46"/>
    <p:sldId id="278" r:id="rId47"/>
    <p:sldId id="279" r:id="rId48"/>
    <p:sldId id="280" r:id="rId49"/>
    <p:sldId id="281" r:id="rId50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0241" autoAdjust="0"/>
  </p:normalViewPr>
  <p:slideViewPr>
    <p:cSldViewPr showGuides="1">
      <p:cViewPr varScale="1">
        <p:scale>
          <a:sx n="95" d="100"/>
          <a:sy n="95" d="100"/>
        </p:scale>
        <p:origin x="-9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fld id="{A6DE7E79-9E1B-4C6B-975F-14D913DD3C1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28827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DA81A-9641-42DE-AF2D-3C861B6BA555}" type="slidenum">
              <a:rPr lang="cs-CZ"/>
              <a:pPr/>
              <a:t>1</a:t>
            </a:fld>
            <a:endParaRPr lang="cs-CZ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Klepněte a vložte poznámky.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E42FB-8E32-4E44-9041-AB4EE404A39A}" type="slidenum">
              <a:rPr lang="cs-CZ"/>
              <a:pPr/>
              <a:t>8</a:t>
            </a:fld>
            <a:endParaRPr lang="cs-CZ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6389688" cy="213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Kliknutím lze upravit styl předlohy.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F9F1A94-A5DB-44B3-9D20-83A7A61D04D5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Po</a:t>
            </a:r>
            <a:r>
              <a:rPr lang="cs-CZ" dirty="0" smtClean="0"/>
              <a:t>čítačové sítě</a:t>
            </a:r>
            <a:endParaRPr lang="cs-CZ" dirty="0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5329A2A-8BF4-463F-B7E1-4BD143DD36D2}" type="slidenum">
              <a:rPr lang="cs-CZ" smtClean="0"/>
              <a:pPr/>
              <a:t>‹#›</a:t>
            </a:fld>
            <a:r>
              <a:rPr lang="cs-CZ" smtClean="0"/>
              <a:t> z 66</a:t>
            </a:r>
            <a:endParaRPr lang="cs-CZ" dirty="0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66569" name="Group 9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1" name="Oval 11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2" name="Oval 12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3" name="Oval 13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4" name="Oval 14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5" name="Oval 15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6" name="Oval 16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7" name="Oval 17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8" name="Oval 18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9" name="Oval 19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0" name="Oval 20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1" name="Oval 21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2" name="Oval 22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3" name="Oval 23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4" name="Oval 24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5" name="Oval 25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6" name="Oval 26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7" name="Oval 27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8" name="Oval 28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9" name="Oval 29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0" name="Oval 30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1" name="Oval 31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2" name="Oval 32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3" name="Oval 33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4" name="Oval 34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5" name="Oval 35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6" name="Oval 36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7" name="Oval 37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8" name="Oval 38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9" name="Oval 39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0" name="Oval 40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6601" name="Group 41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602" name="Oval 42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3" name="Oval 43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4" name="Oval 44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6" name="Oval 46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7" name="Oval 47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8" name="Oval 48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9" name="Oval 49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0" name="Oval 50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1" name="Oval 51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2" name="Oval 52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3" name="Oval 53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4" name="Oval 54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5" name="Oval 55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6" name="Oval 56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7" name="Oval 57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8" name="Oval 58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9" name="Oval 59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0" name="Oval 60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1" name="Oval 61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2" name="Oval 62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3" name="Oval 63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4" name="Oval 64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5" name="Oval 65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6" name="Oval 66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7" name="Oval 67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8" name="Oval 68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9" name="Oval 69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0" name="Oval 70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1" name="Oval 71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2" name="Oval 72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61925-D027-480C-8CB2-8100CF9842D3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A4BF2-CA8D-4800-9B9E-3EA48FCB7FB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5538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0DB13F-720B-422B-9C88-C46F2BA0C6B7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8123D-821B-492F-B9E6-E8DA22E946C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45095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6AD2CBA-3289-4316-9197-C4CB46944416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Počítačové sítě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754ED3A-27F3-42BF-94CF-C5B015A44F6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0892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Po</a:t>
            </a:r>
            <a:r>
              <a:rPr lang="cs-CZ" dirty="0" smtClean="0"/>
              <a:t>čítačové sítě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B87D9-9FF2-47CD-B9B9-80F4D380F4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9335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16C6F-9450-4B94-801A-9566947F943B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Počítačové sítě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38509-4E5D-4968-896D-1E76473E30C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4669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AB5FB1-FE45-4091-A415-04699921DE8D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Počítačové sítě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9BCD0-EA33-4F72-B858-EDCEBAEE45C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9539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2C5CD1-7959-4919-8995-83E328F08FAE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Počítačové sítě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1F36C-B5E0-4FED-982A-E15C1986EDA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9768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BF46B-2CB7-4752-81BA-6C59AC9D0B44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99E3-CF39-4FA0-A4EE-2489BD2849D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8573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2C84B9-17B8-46B1-AE41-8F0225FCDD58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DA43C-04C9-470B-9031-26B037ACA33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1805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492744-0D6B-43DD-B927-333A0D77059F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79AB7-6A89-40C3-81AE-7E26F204BC7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578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DB375-038F-4DFB-961E-11A5E013E744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Počítačové sítě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471A4-A861-4056-A74A-BF2FDD3196E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4598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EF328D51-FEFC-452C-B9EF-9B2D3CD71C82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cs-CZ" dirty="0" smtClean="0"/>
              <a:t>Počítačové sítě</a:t>
            </a:r>
            <a:endParaRPr lang="cs-CZ" dirty="0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CAF1C22-4A48-496A-AB95-29BFE4D94AD7}" type="slidenum">
              <a:rPr lang="cs-CZ" smtClean="0"/>
              <a:pPr/>
              <a:t>‹#›</a:t>
            </a:fld>
            <a:r>
              <a:rPr lang="cs-CZ" dirty="0" smtClean="0"/>
              <a:t> z  66</a:t>
            </a:r>
            <a:endParaRPr lang="cs-CZ" dirty="0"/>
          </a:p>
        </p:txBody>
      </p:sp>
      <p:grpSp>
        <p:nvGrpSpPr>
          <p:cNvPr id="65544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55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65576" name="Line 40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57200"/>
            <a:ext cx="6624736" cy="2323728"/>
          </a:xfrm>
        </p:spPr>
        <p:txBody>
          <a:bodyPr/>
          <a:lstStyle/>
          <a:p>
            <a:r>
              <a:rPr lang="cs-CZ" dirty="0" smtClean="0"/>
              <a:t>Bezdrátové počítačové sítě</a:t>
            </a:r>
            <a:endParaRPr 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049588"/>
            <a:ext cx="6696743" cy="2362200"/>
          </a:xfrm>
        </p:spPr>
        <p:txBody>
          <a:bodyPr/>
          <a:lstStyle/>
          <a:p>
            <a:r>
              <a:rPr lang="cs-CZ" sz="2400" dirty="0"/>
              <a:t>Počítačové sítě 20</a:t>
            </a:r>
            <a:r>
              <a:rPr lang="en-US" sz="2400" dirty="0" smtClean="0"/>
              <a:t>12</a:t>
            </a:r>
            <a:endParaRPr lang="cs-CZ" sz="2400" dirty="0"/>
          </a:p>
          <a:p>
            <a:r>
              <a:rPr lang="cs-CZ" sz="2400" dirty="0"/>
              <a:t>Ing. Jiří Ledvina, CSc.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Proprietární sítě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Area </a:t>
            </a:r>
            <a:r>
              <a:rPr lang="cs-CZ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Networks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(HAN)</a:t>
            </a:r>
          </a:p>
          <a:p>
            <a:r>
              <a:rPr lang="cs-CZ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ZigBee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cs-CZ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ZigBee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Aliance</a:t>
            </a:r>
          </a:p>
          <a:p>
            <a:r>
              <a:rPr lang="cs-CZ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Bluetooth</a:t>
            </a:r>
            <a:endParaRPr lang="cs-CZ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Wibree</a:t>
            </a:r>
            <a:endParaRPr lang="cs-CZ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Wimedia</a:t>
            </a:r>
            <a:endParaRPr lang="cs-CZ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WiHART</a:t>
            </a:r>
            <a:endParaRPr lang="cs-CZ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ISA100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5D2D-4294-4C80-ADDF-7F60C6E00DD0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478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IEEE </a:t>
            </a:r>
            <a:r>
              <a:rPr lang="cs-CZ" sz="3600" dirty="0" smtClean="0"/>
              <a:t>802.11 </a:t>
            </a:r>
            <a:r>
              <a:rPr lang="cs-CZ" sz="3600" dirty="0"/>
              <a:t>– </a:t>
            </a:r>
            <a:r>
              <a:rPr lang="cs-CZ" sz="3600" dirty="0" err="1"/>
              <a:t>Wireless</a:t>
            </a:r>
            <a:r>
              <a:rPr lang="cs-CZ" sz="3600" dirty="0"/>
              <a:t> </a:t>
            </a:r>
            <a:r>
              <a:rPr lang="cs-CZ" sz="3600" dirty="0" smtClean="0"/>
              <a:t>LAN </a:t>
            </a:r>
            <a:r>
              <a:rPr lang="cs-CZ" sz="3600" dirty="0"/>
              <a:t>(</a:t>
            </a:r>
            <a:r>
              <a:rPr lang="cs-CZ" sz="3600" dirty="0" smtClean="0"/>
              <a:t>WLAN</a:t>
            </a:r>
            <a:r>
              <a:rPr lang="cs-CZ" sz="36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802.11 – původní síť, ISM pásmo 2,4GHz, 2Mb/s, DSSS, FHSS</a:t>
            </a:r>
          </a:p>
          <a:p>
            <a:pPr lvl="0"/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802.11a – 5GHz, 54Mb/s, OFDM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802.11b – 2,4GHz, 11Mb/s, DSSS, až 12km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802.11g – 2,4GHz, 54Mb/s, OFDM</a:t>
            </a:r>
          </a:p>
          <a:p>
            <a:pPr lvl="0"/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802.11n – 2,4 nebo 5GHz, 600Mb/s, MIMO OFDM</a:t>
            </a:r>
          </a:p>
          <a:p>
            <a:pPr lvl="0"/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802.11y – 3,7GHz, 54Mb/s (USA)</a:t>
            </a:r>
          </a:p>
          <a:p>
            <a:pPr lvl="0"/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802.11ac – 2,4 a zároveň 5GHz, 1Gb/s, MU-MIMO, OFDM</a:t>
            </a:r>
          </a:p>
          <a:p>
            <a:endParaRPr lang="cs-CZ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BCB-77DD-4C7F-A159-D3C1C529B685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999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IEEE 802.15 – </a:t>
            </a:r>
            <a:r>
              <a:rPr lang="cs-CZ" sz="3600" dirty="0" err="1"/>
              <a:t>Wireless</a:t>
            </a:r>
            <a:r>
              <a:rPr lang="cs-CZ" sz="3600" dirty="0"/>
              <a:t> PAN (WPAN)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802.15.1 -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Bluetooth</a:t>
            </a:r>
            <a:endParaRPr 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802.15.2 – koexistence WPAN (802.15) a WLAN (802.11) </a:t>
            </a:r>
          </a:p>
          <a:p>
            <a:pPr lvl="0"/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802.15.3 – HR WPAN – vysokorychlostní WPAN</a:t>
            </a:r>
          </a:p>
          <a:p>
            <a:pPr lvl="0"/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802.15.4 – LR WPAN – </a:t>
            </a:r>
            <a:r>
              <a:rPr 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nízkorychlostní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WPAN</a:t>
            </a:r>
          </a:p>
          <a:p>
            <a:pPr lvl="0"/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802.15.5 – rozšíření pro smyčkové 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sítě</a:t>
            </a:r>
          </a:p>
          <a:p>
            <a:pPr lvl="0"/>
            <a:r>
              <a:rPr lang="cs-CZ" sz="2400" dirty="0" smtClean="0"/>
              <a:t>IEEE 802.15.5e – MBAN – </a:t>
            </a:r>
            <a:r>
              <a:rPr lang="cs-CZ" sz="2400" dirty="0" err="1" smtClean="0"/>
              <a:t>Medical</a:t>
            </a:r>
            <a:r>
              <a:rPr lang="cs-CZ" sz="2400" dirty="0" smtClean="0"/>
              <a:t> BAN</a:t>
            </a:r>
            <a:endParaRPr 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802.15.6 – 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WBAN 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Body Area </a:t>
            </a:r>
            <a:r>
              <a:rPr 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Networks</a:t>
            </a:r>
            <a:endParaRPr 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802.15.7 – VLC – </a:t>
            </a:r>
            <a:r>
              <a:rPr 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Visible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Communications</a:t>
            </a:r>
          </a:p>
          <a:p>
            <a:pPr lvl="0"/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802.15.8 – PCS – </a:t>
            </a:r>
            <a:r>
              <a:rPr 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Communication</a:t>
            </a:r>
            <a:endParaRPr 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BCB-77DD-4C7F-A159-D3C1C529B685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940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IEEE </a:t>
            </a:r>
            <a:r>
              <a:rPr lang="cs-CZ" dirty="0" smtClean="0"/>
              <a:t>802.15.1 </a:t>
            </a:r>
            <a:r>
              <a:rPr lang="cs-CZ" dirty="0"/>
              <a:t>– </a:t>
            </a:r>
            <a:r>
              <a:rPr lang="cs-CZ" dirty="0" err="1" smtClean="0"/>
              <a:t>Bluetooth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Laciná síť použitelná pro malé vzdálenosti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ropojení PC s telefony a dalšími zařízeními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řenos dat i multimédií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aloženo na </a:t>
            </a:r>
            <a:r>
              <a:rPr lang="cs-CZ" sz="2400" dirty="0" err="1" smtClean="0"/>
              <a:t>Piconet</a:t>
            </a:r>
            <a:r>
              <a:rPr lang="cs-CZ" sz="2400" dirty="0" smtClean="0"/>
              <a:t> – 1 master, 7 </a:t>
            </a:r>
            <a:r>
              <a:rPr lang="cs-CZ" sz="2400" dirty="0" err="1" smtClean="0"/>
              <a:t>slave</a:t>
            </a:r>
            <a:r>
              <a:rPr lang="cs-CZ" sz="2400" dirty="0" smtClean="0"/>
              <a:t>, jeden kanál</a:t>
            </a:r>
          </a:p>
          <a:p>
            <a:r>
              <a:rPr lang="cs-CZ" sz="2400" dirty="0" err="1" smtClean="0"/>
              <a:t>Scatternet</a:t>
            </a:r>
            <a:r>
              <a:rPr lang="cs-CZ" sz="2400" dirty="0" smtClean="0"/>
              <a:t> – propojení sítí </a:t>
            </a:r>
            <a:r>
              <a:rPr lang="cs-CZ" sz="2400" dirty="0" err="1" smtClean="0"/>
              <a:t>Piconet</a:t>
            </a:r>
            <a:endParaRPr lang="cs-CZ" sz="2400" dirty="0" smtClean="0"/>
          </a:p>
          <a:p>
            <a:r>
              <a:rPr lang="cs-CZ" sz="2400" dirty="0" err="1" smtClean="0"/>
              <a:t>Add</a:t>
            </a:r>
            <a:r>
              <a:rPr lang="cs-CZ" sz="2400" dirty="0"/>
              <a:t>-</a:t>
            </a:r>
            <a:r>
              <a:rPr lang="cs-CZ" sz="2400" dirty="0" smtClean="0"/>
              <a:t>hoc síť, šifrování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ACAA-B074-4B33-ACD4-5530B7E41F62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500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IEEE </a:t>
            </a:r>
            <a:r>
              <a:rPr lang="cs-CZ" dirty="0" smtClean="0"/>
              <a:t>802.15.2 </a:t>
            </a:r>
            <a:br>
              <a:rPr lang="cs-CZ" dirty="0" smtClean="0"/>
            </a:br>
            <a:r>
              <a:rPr lang="cs-CZ" dirty="0" smtClean="0"/>
              <a:t>koexistence 802.15.4 a 802.11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ACAA-B074-4B33-ACD4-5530B7E41F62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457" y="1698940"/>
            <a:ext cx="724308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28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IEEE 802.15.3 – HR </a:t>
            </a:r>
            <a:r>
              <a:rPr lang="cs-CZ" dirty="0" smtClean="0"/>
              <a:t>WPAN Vysokorychlostní WPAN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802.15.3a UWB, Ultra </a:t>
            </a:r>
            <a:r>
              <a:rPr 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Band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3,1GHZ až 10,6 GHz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Vysílání v rozprostřeném pásmu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Nízká energetická hustota, velká šířka pásma</a:t>
            </a:r>
          </a:p>
          <a:p>
            <a:pPr lvl="2"/>
            <a:r>
              <a:rPr lang="cs-CZ" sz="1800" dirty="0">
                <a:solidFill>
                  <a:schemeClr val="tx1"/>
                </a:solidFill>
                <a:latin typeface="+mn-lt"/>
              </a:rPr>
              <a:t>2(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f</a:t>
            </a:r>
            <a:r>
              <a:rPr lang="cs-CZ" sz="1800" baseline="-25000" dirty="0" err="1">
                <a:solidFill>
                  <a:schemeClr val="tx1"/>
                </a:solidFill>
                <a:latin typeface="+mn-lt"/>
              </a:rPr>
              <a:t>H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f</a:t>
            </a:r>
            <a:r>
              <a:rPr lang="cs-CZ" sz="1800" baseline="-25000" dirty="0" err="1">
                <a:solidFill>
                  <a:schemeClr val="tx1"/>
                </a:solidFill>
                <a:latin typeface="+mn-lt"/>
              </a:rPr>
              <a:t>L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)/(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f</a:t>
            </a:r>
            <a:r>
              <a:rPr lang="cs-CZ" sz="1800" baseline="-25000" dirty="0" err="1">
                <a:solidFill>
                  <a:schemeClr val="tx1"/>
                </a:solidFill>
                <a:latin typeface="+mn-lt"/>
              </a:rPr>
              <a:t>H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+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f</a:t>
            </a:r>
            <a:r>
              <a:rPr lang="cs-CZ" sz="1800" baseline="-25000" dirty="0" err="1">
                <a:solidFill>
                  <a:schemeClr val="tx1"/>
                </a:solidFill>
                <a:latin typeface="+mn-lt"/>
              </a:rPr>
              <a:t>L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) &gt; 0,2, nebo více než 500MHz¨</a:t>
            </a:r>
          </a:p>
          <a:p>
            <a:pPr lvl="2"/>
            <a:r>
              <a:rPr lang="cs-CZ" sz="1800" dirty="0">
                <a:solidFill>
                  <a:schemeClr val="tx1"/>
                </a:solidFill>
                <a:latin typeface="+mn-lt"/>
              </a:rPr>
              <a:t>Jednoduché vysílače (impulzní modulace)</a:t>
            </a:r>
          </a:p>
          <a:p>
            <a:pPr lvl="2"/>
            <a:r>
              <a:rPr lang="cs-CZ" sz="1800" dirty="0">
                <a:solidFill>
                  <a:schemeClr val="tx1"/>
                </a:solidFill>
                <a:latin typeface="+mn-lt"/>
              </a:rPr>
              <a:t>Velmi úzký impulz (sub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ns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) –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Dirakův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impulz, mnoho frekvencí, široké pásmo</a:t>
            </a:r>
          </a:p>
          <a:p>
            <a:pPr lvl="2"/>
            <a:r>
              <a:rPr lang="cs-CZ" sz="1800" dirty="0">
                <a:solidFill>
                  <a:schemeClr val="tx1"/>
                </a:solidFill>
                <a:latin typeface="+mn-lt"/>
              </a:rPr>
              <a:t>Praktické řešení velké množství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subnosných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kmitočtů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Pásmo rozděleno do 14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subpásem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, každé pásmo 122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subnisných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kmitočtů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Přenosová rychlost 55 až 480Mb/s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Síť rozdělena do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pikonetů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(4 až 16)</a:t>
            </a:r>
          </a:p>
          <a:p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ACAA-B074-4B33-ACD4-5530B7E41F62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164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IEEE 802.15.3c </a:t>
            </a:r>
            <a:r>
              <a:rPr lang="cs-CZ" dirty="0" smtClean="0"/>
              <a:t>UWB</a:t>
            </a:r>
            <a:br>
              <a:rPr lang="cs-CZ" dirty="0" smtClean="0"/>
            </a:br>
            <a:r>
              <a:rPr lang="cs-CZ" dirty="0" smtClean="0"/>
              <a:t>Ultra </a:t>
            </a:r>
            <a:r>
              <a:rPr lang="cs-CZ" dirty="0" err="1"/>
              <a:t>Wide</a:t>
            </a:r>
            <a:r>
              <a:rPr lang="cs-CZ" dirty="0"/>
              <a:t> Band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+mn-lt"/>
              </a:rPr>
              <a:t>Milimetrové vlny</a:t>
            </a:r>
          </a:p>
          <a:p>
            <a:r>
              <a:rPr lang="cs-CZ" dirty="0">
                <a:solidFill>
                  <a:schemeClr val="tx1"/>
                </a:solidFill>
                <a:latin typeface="+mn-lt"/>
              </a:rPr>
              <a:t>57 až 64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GHz</a:t>
            </a:r>
          </a:p>
          <a:p>
            <a:r>
              <a:rPr lang="cs-CZ" dirty="0" smtClean="0"/>
              <a:t>Spektrální maska – omezení výkonu (licencované spektrum)</a:t>
            </a:r>
            <a:endParaRPr lang="cs-CZ" dirty="0">
              <a:solidFill>
                <a:schemeClr val="tx1"/>
              </a:solidFill>
              <a:latin typeface="+mn-lt"/>
            </a:endParaRPr>
          </a:p>
          <a:p>
            <a:r>
              <a:rPr lang="cs-CZ" dirty="0">
                <a:solidFill>
                  <a:schemeClr val="tx1"/>
                </a:solidFill>
                <a:latin typeface="+mn-lt"/>
              </a:rPr>
              <a:t>Rychlost přenosu 1Gb/s a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více na malé vzdálenosti (1000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Mb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/s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* m)</a:t>
            </a:r>
            <a:endParaRPr lang="cs-CZ" dirty="0">
              <a:solidFill>
                <a:schemeClr val="tx1"/>
              </a:solidFill>
              <a:latin typeface="+mn-lt"/>
            </a:endParaRPr>
          </a:p>
          <a:p>
            <a:r>
              <a:rPr lang="cs-CZ" dirty="0">
                <a:solidFill>
                  <a:schemeClr val="tx1"/>
                </a:solidFill>
                <a:latin typeface="+mn-lt"/>
              </a:rPr>
              <a:t>Použití video on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demand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, domácí divadlo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89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IEEE </a:t>
            </a:r>
            <a:r>
              <a:rPr lang="cs-CZ" dirty="0" smtClean="0"/>
              <a:t>802.15.</a:t>
            </a:r>
            <a:r>
              <a:rPr lang="en-US" dirty="0" smtClean="0"/>
              <a:t>4</a:t>
            </a:r>
            <a:br>
              <a:rPr lang="en-US" dirty="0" smtClean="0"/>
            </a:br>
            <a:r>
              <a:rPr lang="en-US" dirty="0" smtClean="0"/>
              <a:t>Low Rate WPAN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Fyzická a linková úroveň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</a:rPr>
              <a:t>požadavky na malou spotřebu, malý výkon</a:t>
            </a:r>
          </a:p>
          <a:p>
            <a:r>
              <a:rPr lang="cs-CZ" dirty="0" smtClean="0"/>
              <a:t>ISM pásma, 2,4GHz, 16 kanálů po 250kb/s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</a:rPr>
              <a:t>DSSS, 4 bity, 32bitové ortogonální sekvence (modulační rychlost 2Mb/s)</a:t>
            </a:r>
          </a:p>
          <a:p>
            <a:r>
              <a:rPr lang="cs-CZ" dirty="0" smtClean="0"/>
              <a:t>rozdělování pásma – </a:t>
            </a:r>
            <a:r>
              <a:rPr lang="cs-CZ" dirty="0" err="1" smtClean="0"/>
              <a:t>beecon</a:t>
            </a:r>
            <a:r>
              <a:rPr lang="cs-CZ" dirty="0" smtClean="0"/>
              <a:t> rámec</a:t>
            </a:r>
          </a:p>
          <a:p>
            <a:endParaRPr lang="cs-CZ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684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IEEE </a:t>
            </a:r>
            <a:r>
              <a:rPr lang="cs-CZ" dirty="0" smtClean="0"/>
              <a:t>802.15.5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Smyčkové sítě</a:t>
            </a:r>
          </a:p>
          <a:p>
            <a:endParaRPr lang="cs-CZ" dirty="0" smtClean="0"/>
          </a:p>
          <a:p>
            <a:endParaRPr lang="cs-CZ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0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IEEE </a:t>
            </a:r>
            <a:r>
              <a:rPr lang="cs-CZ" dirty="0" smtClean="0"/>
              <a:t>802.15.5e </a:t>
            </a:r>
            <a:r>
              <a:rPr lang="cs-CZ" dirty="0"/>
              <a:t>– </a:t>
            </a:r>
            <a:r>
              <a:rPr lang="cs-CZ" dirty="0" smtClean="0"/>
              <a:t>MBAN</a:t>
            </a:r>
            <a:br>
              <a:rPr lang="cs-CZ" dirty="0" smtClean="0"/>
            </a:br>
            <a:r>
              <a:rPr lang="cs-CZ" dirty="0" err="1" smtClean="0"/>
              <a:t>Medical</a:t>
            </a:r>
            <a:r>
              <a:rPr lang="cs-CZ" dirty="0" smtClean="0"/>
              <a:t> BAN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Nositelné aplikace</a:t>
            </a:r>
          </a:p>
          <a:p>
            <a:pPr lvl="1"/>
            <a:r>
              <a:rPr lang="cs-CZ" dirty="0" smtClean="0"/>
              <a:t>starost o zdraví</a:t>
            </a:r>
          </a:p>
          <a:p>
            <a:pPr lvl="2"/>
            <a:r>
              <a:rPr lang="cs-CZ" sz="1800" dirty="0" smtClean="0"/>
              <a:t>EEG, teplota, ...</a:t>
            </a:r>
          </a:p>
          <a:p>
            <a:r>
              <a:rPr lang="cs-CZ" dirty="0" err="1" smtClean="0"/>
              <a:t>Implantovatelné</a:t>
            </a:r>
            <a:r>
              <a:rPr lang="cs-CZ" dirty="0" smtClean="0"/>
              <a:t> aplikace</a:t>
            </a:r>
          </a:p>
          <a:p>
            <a:pPr lvl="1"/>
            <a:r>
              <a:rPr lang="cs-CZ" dirty="0" err="1" smtClean="0"/>
              <a:t>neurostimulátory</a:t>
            </a:r>
            <a:endParaRPr lang="cs-CZ" dirty="0" smtClean="0"/>
          </a:p>
          <a:p>
            <a:pPr lvl="1"/>
            <a:r>
              <a:rPr lang="cs-CZ" dirty="0" smtClean="0"/>
              <a:t>pacemaker, čerpadlo na léky, měření cukru</a:t>
            </a:r>
          </a:p>
          <a:p>
            <a:pPr lvl="1"/>
            <a:r>
              <a:rPr lang="cs-CZ" dirty="0" smtClean="0"/>
              <a:t>kapsulární endoskopie</a:t>
            </a:r>
          </a:p>
          <a:p>
            <a:r>
              <a:rPr lang="cs-CZ" dirty="0"/>
              <a:t>V</a:t>
            </a:r>
            <a:r>
              <a:rPr lang="cs-CZ" dirty="0" smtClean="0"/>
              <a:t>lastnosti</a:t>
            </a:r>
          </a:p>
          <a:p>
            <a:pPr lvl="1"/>
            <a:r>
              <a:rPr lang="cs-CZ" dirty="0" smtClean="0"/>
              <a:t>malý výkon, malý dosah (do 3m)</a:t>
            </a:r>
          </a:p>
          <a:p>
            <a:pPr lvl="1"/>
            <a:r>
              <a:rPr lang="cs-CZ" dirty="0" smtClean="0"/>
              <a:t>v okolí těla jedno nebo více zařízení 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ACAA-B074-4B33-ACD4-5530B7E41F62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381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Šíření datového signálu </a:t>
            </a:r>
          </a:p>
          <a:p>
            <a:pPr lvl="1"/>
            <a:r>
              <a:rPr lang="cs-CZ" dirty="0" smtClean="0"/>
              <a:t>kódování datového signálu na nosnou vlnu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key</a:t>
            </a:r>
            <a:r>
              <a:rPr lang="cs-CZ" dirty="0" smtClean="0"/>
              <a:t> shift“ – modulace, ale nabývá pouze diskrétních hodnot</a:t>
            </a:r>
          </a:p>
          <a:p>
            <a:r>
              <a:rPr lang="cs-CZ" dirty="0"/>
              <a:t>S</a:t>
            </a:r>
            <a:r>
              <a:rPr lang="cs-CZ" dirty="0" smtClean="0"/>
              <a:t>ystémy</a:t>
            </a:r>
          </a:p>
          <a:p>
            <a:pPr lvl="1"/>
            <a:r>
              <a:rPr lang="cs-CZ" dirty="0" smtClean="0"/>
              <a:t>úzkopásmové</a:t>
            </a:r>
          </a:p>
          <a:p>
            <a:pPr lvl="2"/>
            <a:r>
              <a:rPr lang="cs-CZ" dirty="0" smtClean="0"/>
              <a:t>výsledkem je změna frekvence při modulaci v „malém“ rozsahu</a:t>
            </a:r>
          </a:p>
          <a:p>
            <a:pPr lvl="2"/>
            <a:r>
              <a:rPr lang="cs-CZ" dirty="0" smtClean="0"/>
              <a:t>velká hustota energie</a:t>
            </a:r>
          </a:p>
          <a:p>
            <a:pPr lvl="2"/>
            <a:r>
              <a:rPr lang="cs-CZ" dirty="0" smtClean="0"/>
              <a:t>málo odolné vůči rušení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Počítačové sítě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684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IEEE 802.15.5e – MBAN</a:t>
            </a:r>
            <a:br>
              <a:rPr lang="cs-CZ" dirty="0"/>
            </a:br>
            <a:r>
              <a:rPr lang="cs-CZ" dirty="0" err="1"/>
              <a:t>Medical</a:t>
            </a:r>
            <a:r>
              <a:rPr lang="cs-CZ" dirty="0"/>
              <a:t> BAN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46B-2CB7-4752-81BA-6C59AC9D0B44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99E3-CF39-4FA0-A4EE-2489BD2849DE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51497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25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IEEE </a:t>
            </a:r>
            <a:r>
              <a:rPr lang="cs-CZ" dirty="0" smtClean="0"/>
              <a:t>802.15.5e </a:t>
            </a:r>
            <a:r>
              <a:rPr lang="cs-CZ" dirty="0"/>
              <a:t>– </a:t>
            </a:r>
            <a:r>
              <a:rPr lang="cs-CZ" dirty="0" smtClean="0"/>
              <a:t>MBAN</a:t>
            </a:r>
            <a:br>
              <a:rPr lang="cs-CZ" dirty="0" smtClean="0"/>
            </a:br>
            <a:r>
              <a:rPr lang="cs-CZ" dirty="0" err="1" smtClean="0"/>
              <a:t>Medical</a:t>
            </a:r>
            <a:r>
              <a:rPr lang="cs-CZ" dirty="0" smtClean="0"/>
              <a:t> BAN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629617"/>
          </a:xfrm>
        </p:spPr>
        <p:txBody>
          <a:bodyPr/>
          <a:lstStyle/>
          <a:p>
            <a:r>
              <a:rPr lang="cs-CZ" dirty="0" smtClean="0"/>
              <a:t>Základní požadavky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ACAA-B074-4B33-ACD4-5530B7E41F62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21</a:t>
            </a:fld>
            <a:endParaRPr lang="cs-CZ"/>
          </a:p>
        </p:txBody>
      </p:sp>
      <p:graphicFrame>
        <p:nvGraphicFramePr>
          <p:cNvPr id="7" name="Group 1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9674905"/>
              </p:ext>
            </p:extLst>
          </p:nvPr>
        </p:nvGraphicFramePr>
        <p:xfrm>
          <a:off x="606388" y="2348880"/>
          <a:ext cx="7931224" cy="3712631"/>
        </p:xfrm>
        <a:graphic>
          <a:graphicData uri="http://schemas.openxmlformats.org/drawingml/2006/table">
            <a:tbl>
              <a:tblPr/>
              <a:tblGrid>
                <a:gridCol w="2496867"/>
                <a:gridCol w="2790616"/>
                <a:gridCol w="2643741"/>
              </a:tblGrid>
              <a:tr h="3367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Wearable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Implantable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4040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Traffics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Video, audio and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Data, image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0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Radio range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&lt;2m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0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Application dependent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5~10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10kbps ~ 10Mbps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10kbps ~ 3Mbps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(distant dependent)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0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Duty cycle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1% ~ 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0.1% ~ 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Interference level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6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Simultaneous operating piconets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287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IEEE </a:t>
            </a:r>
            <a:r>
              <a:rPr lang="cs-CZ" dirty="0" smtClean="0"/>
              <a:t>802.15.5e </a:t>
            </a:r>
            <a:r>
              <a:rPr lang="cs-CZ" dirty="0"/>
              <a:t>– </a:t>
            </a:r>
            <a:r>
              <a:rPr lang="cs-CZ" dirty="0" smtClean="0"/>
              <a:t>MBAN</a:t>
            </a:r>
            <a:br>
              <a:rPr lang="cs-CZ" dirty="0" smtClean="0"/>
            </a:br>
            <a:r>
              <a:rPr lang="cs-CZ" dirty="0" err="1" smtClean="0"/>
              <a:t>Medical</a:t>
            </a:r>
            <a:r>
              <a:rPr lang="cs-CZ" dirty="0" smtClean="0"/>
              <a:t> BAN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Rádiové rozhraní</a:t>
            </a:r>
          </a:p>
          <a:p>
            <a:r>
              <a:rPr lang="cs-CZ" sz="2000" dirty="0" smtClean="0"/>
              <a:t>Základní </a:t>
            </a:r>
            <a:r>
              <a:rPr lang="cs-CZ" sz="2000" dirty="0" err="1" smtClean="0"/>
              <a:t>nízkovýkonový</a:t>
            </a:r>
            <a:r>
              <a:rPr lang="cs-CZ" sz="2000" dirty="0"/>
              <a:t> </a:t>
            </a:r>
            <a:r>
              <a:rPr lang="cs-CZ" sz="2000" dirty="0" smtClean="0"/>
              <a:t>rádiový přenos</a:t>
            </a:r>
            <a:endParaRPr lang="en-US" sz="2400" dirty="0" smtClean="0"/>
          </a:p>
          <a:p>
            <a:pPr lvl="1"/>
            <a:r>
              <a:rPr lang="en-US" sz="2000" dirty="0" smtClean="0"/>
              <a:t>ISM band </a:t>
            </a:r>
          </a:p>
          <a:p>
            <a:pPr lvl="1"/>
            <a:r>
              <a:rPr lang="en-US" sz="2000" dirty="0" smtClean="0"/>
              <a:t>UWB band</a:t>
            </a:r>
          </a:p>
          <a:p>
            <a:r>
              <a:rPr lang="cs-CZ" sz="2000" dirty="0" smtClean="0"/>
              <a:t>Rádiový přenos v medicínských pásme</a:t>
            </a:r>
            <a:r>
              <a:rPr lang="cs-CZ" sz="2400" dirty="0" smtClean="0"/>
              <a:t>ch</a:t>
            </a:r>
            <a:endParaRPr lang="en-US" sz="2400" dirty="0" smtClean="0"/>
          </a:p>
          <a:p>
            <a:pPr lvl="1"/>
            <a:r>
              <a:rPr lang="en-US" sz="2000" dirty="0" smtClean="0"/>
              <a:t>MICS (medical implant communication service) band</a:t>
            </a:r>
            <a:endParaRPr lang="cs-CZ" sz="2000" dirty="0" smtClean="0"/>
          </a:p>
          <a:p>
            <a:pPr lvl="2"/>
            <a:r>
              <a:rPr lang="cs-CZ" sz="1800" dirty="0" smtClean="0"/>
              <a:t>402 až 405 MHz, kanál </a:t>
            </a:r>
            <a:r>
              <a:rPr lang="en-US" sz="1800" dirty="0" smtClean="0"/>
              <a:t>&lt; 300kHz, </a:t>
            </a:r>
            <a:r>
              <a:rPr lang="cs-CZ" sz="1800" dirty="0" smtClean="0"/>
              <a:t> </a:t>
            </a:r>
            <a:r>
              <a:rPr lang="cs-CZ" sz="1800" dirty="0" err="1" smtClean="0"/>
              <a:t>max</a:t>
            </a:r>
            <a:r>
              <a:rPr lang="cs-CZ" sz="1800" dirty="0" smtClean="0"/>
              <a:t> EIRP výkon 25</a:t>
            </a:r>
            <a:r>
              <a:rPr lang="cs-CZ" sz="1800" dirty="0" smtClean="0">
                <a:sym typeface="Symbol"/>
              </a:rPr>
              <a:t>W</a:t>
            </a:r>
            <a:endParaRPr lang="en-US" sz="1800" dirty="0" smtClean="0"/>
          </a:p>
          <a:p>
            <a:pPr lvl="1"/>
            <a:r>
              <a:rPr lang="en-US" sz="2000" dirty="0" smtClean="0"/>
              <a:t>WMTS (wireless medical telemetry service) band</a:t>
            </a:r>
            <a:endParaRPr lang="cs-CZ" sz="2000" dirty="0" smtClean="0"/>
          </a:p>
          <a:p>
            <a:pPr lvl="2"/>
            <a:r>
              <a:rPr lang="cs-CZ" sz="1600" dirty="0" smtClean="0"/>
              <a:t>608 až 614MHz (kanál 1,5MHz), 1395 až 1400MHz a 1427 až 1429,5MHz, </a:t>
            </a:r>
            <a:r>
              <a:rPr lang="cs-CZ" sz="1600" dirty="0" err="1" smtClean="0"/>
              <a:t>voice</a:t>
            </a:r>
            <a:r>
              <a:rPr lang="cs-CZ" sz="1600" dirty="0" smtClean="0"/>
              <a:t> a video, oběma směry</a:t>
            </a:r>
            <a:endParaRPr lang="en-US" sz="1600" dirty="0" smtClean="0"/>
          </a:p>
          <a:p>
            <a:pPr lvl="1"/>
            <a:r>
              <a:rPr lang="en-US" sz="2000" dirty="0" smtClean="0"/>
              <a:t>MEDS (medical data service) band</a:t>
            </a:r>
            <a:endParaRPr lang="cs-CZ" sz="2000" dirty="0" smtClean="0"/>
          </a:p>
          <a:p>
            <a:pPr lvl="2"/>
            <a:r>
              <a:rPr lang="cs-CZ" sz="1600" dirty="0" smtClean="0"/>
              <a:t>401 až 402 MHz a 405 až 406 MHz, kanál 100kHz , 250nW/25</a:t>
            </a:r>
            <a:r>
              <a:rPr lang="cs-CZ" sz="1600" dirty="0" smtClean="0">
                <a:sym typeface="Symbol"/>
              </a:rPr>
              <a:t> W</a:t>
            </a:r>
            <a:endParaRPr lang="cs-CZ" sz="1600" dirty="0" smtClean="0"/>
          </a:p>
          <a:p>
            <a:pPr marL="0" indent="0">
              <a:buNone/>
            </a:pPr>
            <a:endParaRPr lang="en-US" sz="2000" dirty="0" smtClean="0"/>
          </a:p>
          <a:p>
            <a:pPr lvl="1"/>
            <a:endParaRPr lang="cs-CZ" sz="1800" dirty="0" smtClean="0"/>
          </a:p>
          <a:p>
            <a:pPr lvl="1"/>
            <a:endParaRPr lang="cs-CZ" sz="1800" dirty="0" smtClean="0"/>
          </a:p>
          <a:p>
            <a:pPr lvl="1"/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ACAA-B074-4B33-ACD4-5530B7E41F62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958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IEEE </a:t>
            </a:r>
            <a:r>
              <a:rPr lang="cs-CZ" dirty="0" smtClean="0"/>
              <a:t>802.15.5e </a:t>
            </a:r>
            <a:r>
              <a:rPr lang="cs-CZ" dirty="0"/>
              <a:t>– </a:t>
            </a:r>
            <a:r>
              <a:rPr lang="cs-CZ" dirty="0" smtClean="0"/>
              <a:t>MBAN</a:t>
            </a:r>
            <a:br>
              <a:rPr lang="cs-CZ" dirty="0" smtClean="0"/>
            </a:br>
            <a:r>
              <a:rPr lang="cs-CZ" dirty="0" err="1" smtClean="0"/>
              <a:t>Medical</a:t>
            </a:r>
            <a:r>
              <a:rPr lang="cs-CZ" dirty="0" smtClean="0"/>
              <a:t> BAN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Tvrdí, že 802.11 ani 802.15 nejsou navrženy pro životně kritické aplikace</a:t>
            </a:r>
          </a:p>
          <a:p>
            <a:pPr lvl="1"/>
            <a:r>
              <a:rPr lang="cs-CZ" sz="2000" dirty="0" smtClean="0"/>
              <a:t>pacemaker, </a:t>
            </a:r>
            <a:r>
              <a:rPr lang="cs-CZ" sz="2000" dirty="0" err="1" smtClean="0"/>
              <a:t>implantovatelný</a:t>
            </a:r>
            <a:r>
              <a:rPr lang="cs-CZ" sz="2000" dirty="0" smtClean="0"/>
              <a:t> </a:t>
            </a:r>
            <a:r>
              <a:rPr lang="cs-CZ" sz="2000" dirty="0" err="1" smtClean="0"/>
              <a:t>defibrillator</a:t>
            </a:r>
            <a:r>
              <a:rPr lang="cs-CZ" sz="2000" dirty="0" smtClean="0"/>
              <a:t>, ECG (detekce anginy pectoris)</a:t>
            </a:r>
            <a:endParaRPr lang="en-US" sz="2000" dirty="0" smtClean="0"/>
          </a:p>
          <a:p>
            <a:pPr lvl="1"/>
            <a:r>
              <a:rPr lang="cs-CZ" sz="2000" dirty="0" smtClean="0"/>
              <a:t>mozkový </a:t>
            </a:r>
            <a:r>
              <a:rPr lang="cs-CZ" sz="2000" dirty="0" err="1" smtClean="0"/>
              <a:t>pacemarker</a:t>
            </a:r>
            <a:endParaRPr lang="cs-CZ" sz="2000" dirty="0" smtClean="0"/>
          </a:p>
          <a:p>
            <a:pPr lvl="1"/>
            <a:r>
              <a:rPr lang="cs-CZ" sz="2000" dirty="0" smtClean="0"/>
              <a:t>léková pumpa</a:t>
            </a:r>
          </a:p>
          <a:p>
            <a:pPr lvl="1"/>
            <a:r>
              <a:rPr lang="cs-CZ" sz="2000" dirty="0" smtClean="0"/>
              <a:t>nebezpečné operace související s</a:t>
            </a:r>
          </a:p>
          <a:p>
            <a:pPr lvl="2"/>
            <a:r>
              <a:rPr lang="cs-CZ" sz="1600" dirty="0" smtClean="0"/>
              <a:t>vojenstvím</a:t>
            </a:r>
          </a:p>
          <a:p>
            <a:pPr lvl="2"/>
            <a:r>
              <a:rPr lang="cs-CZ" sz="1600" dirty="0" smtClean="0"/>
              <a:t>hasiči</a:t>
            </a:r>
          </a:p>
          <a:p>
            <a:pPr lvl="2"/>
            <a:r>
              <a:rPr lang="cs-CZ" sz="1600" dirty="0" smtClean="0"/>
              <a:t>zemětřesením</a:t>
            </a:r>
          </a:p>
          <a:p>
            <a:pPr lvl="1"/>
            <a:endParaRPr lang="cs-CZ" sz="2000" dirty="0" smtClean="0"/>
          </a:p>
          <a:p>
            <a:pPr lvl="1"/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ACAA-B074-4B33-ACD4-5530B7E41F62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0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IEEE 802.15.6 – </a:t>
            </a:r>
            <a:r>
              <a:rPr lang="cs-CZ" dirty="0" smtClean="0"/>
              <a:t>BAN</a:t>
            </a:r>
            <a:br>
              <a:rPr lang="cs-CZ" dirty="0" smtClean="0"/>
            </a:br>
            <a:r>
              <a:rPr lang="cs-CZ" dirty="0" smtClean="0"/>
              <a:t>Body </a:t>
            </a:r>
            <a:r>
              <a:rPr lang="cs-CZ" dirty="0"/>
              <a:t>Area </a:t>
            </a:r>
            <a:r>
              <a:rPr lang="cs-CZ" dirty="0" err="1"/>
              <a:t>Networks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Použití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Medicína, sport, zábava</a:t>
            </a:r>
          </a:p>
          <a:p>
            <a:pPr lvl="0"/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Nízké přenosové rychlosti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Snímání dat s velkou periodou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Snímání proudu dat</a:t>
            </a:r>
          </a:p>
          <a:p>
            <a:pPr lvl="0"/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Zařízení s 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minimální 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spotřebou</a:t>
            </a:r>
          </a:p>
          <a:p>
            <a:pPr lvl="0"/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Topologie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Rozdělení do clusterů (kanál X, kanál Y)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Base station,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terminal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station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Komunikace </a:t>
            </a:r>
            <a:r>
              <a:rPr lang="cs-CZ" sz="2000" dirty="0" err="1" smtClean="0">
                <a:solidFill>
                  <a:schemeClr val="tx1"/>
                </a:solidFill>
                <a:latin typeface="+mn-lt"/>
              </a:rPr>
              <a:t>komunikace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 BS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– BS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Podpora až 256 nebo více uzlů</a:t>
            </a:r>
          </a:p>
          <a:p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549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IEEE 802.15.6 – BAN</a:t>
            </a:r>
            <a:br>
              <a:rPr lang="cs-CZ" dirty="0"/>
            </a:br>
            <a:r>
              <a:rPr lang="cs-CZ" dirty="0"/>
              <a:t>Body Area </a:t>
            </a:r>
            <a:r>
              <a:rPr lang="cs-CZ" dirty="0" err="1"/>
              <a:t>Networks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rozlehlost 2 až 5m</a:t>
            </a:r>
          </a:p>
          <a:p>
            <a:r>
              <a:rPr lang="cs-CZ" sz="2400" dirty="0" smtClean="0"/>
              <a:t>hustota sítí 2 až 4 na m</a:t>
            </a:r>
            <a:r>
              <a:rPr lang="cs-CZ" sz="2400" baseline="30000" dirty="0" smtClean="0"/>
              <a:t>2</a:t>
            </a:r>
          </a:p>
          <a:p>
            <a:r>
              <a:rPr lang="cs-CZ" sz="2400" dirty="0" smtClean="0"/>
              <a:t>počet zařízení </a:t>
            </a:r>
            <a:r>
              <a:rPr lang="cs-CZ" sz="2400" dirty="0" err="1" smtClean="0"/>
              <a:t>max</a:t>
            </a:r>
            <a:r>
              <a:rPr lang="cs-CZ" sz="2400" dirty="0" smtClean="0"/>
              <a:t> 100</a:t>
            </a:r>
          </a:p>
          <a:p>
            <a:r>
              <a:rPr lang="cs-CZ" sz="2400" dirty="0" smtClean="0"/>
              <a:t>propustnost </a:t>
            </a:r>
            <a:r>
              <a:rPr lang="cs-CZ" sz="2400" dirty="0" err="1" smtClean="0"/>
              <a:t>max</a:t>
            </a:r>
            <a:r>
              <a:rPr lang="cs-CZ" sz="2400" dirty="0" smtClean="0"/>
              <a:t> 100Mb/s</a:t>
            </a:r>
          </a:p>
          <a:p>
            <a:r>
              <a:rPr lang="cs-CZ" sz="2400" dirty="0" smtClean="0"/>
              <a:t>výkon 1mW na </a:t>
            </a:r>
            <a:r>
              <a:rPr lang="cs-CZ" sz="2400" dirty="0" err="1" smtClean="0"/>
              <a:t>Mb</a:t>
            </a:r>
            <a:r>
              <a:rPr lang="cs-CZ" sz="2400" dirty="0" smtClean="0"/>
              <a:t>/s a vzdálenost 1m</a:t>
            </a:r>
          </a:p>
          <a:p>
            <a:r>
              <a:rPr lang="cs-CZ" sz="2400" dirty="0" smtClean="0"/>
              <a:t>výkonné režimy uspání</a:t>
            </a:r>
          </a:p>
          <a:p>
            <a:r>
              <a:rPr lang="cs-CZ" sz="2400" dirty="0" smtClean="0"/>
              <a:t>vzdálené buzení</a:t>
            </a:r>
          </a:p>
          <a:p>
            <a:r>
              <a:rPr lang="cs-CZ" sz="2400" dirty="0" smtClean="0"/>
              <a:t>bezpečnost</a:t>
            </a:r>
          </a:p>
          <a:p>
            <a:r>
              <a:rPr lang="cs-CZ" sz="2400" dirty="0" smtClean="0"/>
              <a:t>komunikace bod-bod i bod-</a:t>
            </a:r>
            <a:r>
              <a:rPr lang="cs-CZ" sz="2400" dirty="0" err="1" smtClean="0"/>
              <a:t>multibod</a:t>
            </a:r>
            <a:endParaRPr lang="cs-CZ" sz="2400" dirty="0"/>
          </a:p>
          <a:p>
            <a:r>
              <a:rPr lang="cs-CZ" sz="2400" dirty="0" smtClean="0"/>
              <a:t>zajištění </a:t>
            </a:r>
            <a:r>
              <a:rPr lang="cs-CZ" sz="2400" dirty="0" err="1" smtClean="0"/>
              <a:t>QoS</a:t>
            </a:r>
            <a:r>
              <a:rPr lang="cs-CZ" sz="2400" dirty="0" smtClean="0"/>
              <a:t>, garantovaná šířka pásma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206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IEEE 802.15.6 – BAN</a:t>
            </a:r>
            <a:br>
              <a:rPr lang="cs-CZ" dirty="0"/>
            </a:br>
            <a:r>
              <a:rPr lang="cs-CZ" dirty="0"/>
              <a:t>Body Area </a:t>
            </a:r>
            <a:r>
              <a:rPr lang="cs-CZ" dirty="0" err="1"/>
              <a:t>Networks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46B-2CB7-4752-81BA-6C59AC9D0B44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99E3-CF39-4FA0-A4EE-2489BD2849DE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6" name="AutoShape 1026"/>
          <p:cNvSpPr>
            <a:spLocks noChangeArrowheads="1"/>
          </p:cNvSpPr>
          <p:nvPr/>
        </p:nvSpPr>
        <p:spPr bwMode="auto">
          <a:xfrm>
            <a:off x="759208" y="2130425"/>
            <a:ext cx="71628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2431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" name="AutoShape 1027"/>
          <p:cNvSpPr>
            <a:spLocks noChangeArrowheads="1"/>
          </p:cNvSpPr>
          <p:nvPr/>
        </p:nvSpPr>
        <p:spPr bwMode="auto">
          <a:xfrm>
            <a:off x="759208" y="3197225"/>
            <a:ext cx="71628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hlink">
                  <a:gamma/>
                  <a:tint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AutoShape 1028"/>
          <p:cNvSpPr>
            <a:spLocks noChangeArrowheads="1"/>
          </p:cNvSpPr>
          <p:nvPr/>
        </p:nvSpPr>
        <p:spPr bwMode="auto">
          <a:xfrm>
            <a:off x="759208" y="4340225"/>
            <a:ext cx="71628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2431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9" name="Text Box 1032"/>
          <p:cNvSpPr txBox="1">
            <a:spLocks noChangeArrowheads="1"/>
          </p:cNvSpPr>
          <p:nvPr/>
        </p:nvSpPr>
        <p:spPr bwMode="auto">
          <a:xfrm>
            <a:off x="7207633" y="5926137"/>
            <a:ext cx="887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latin typeface="Gill Sans MT" pitchFamily="34" charset="0"/>
              </a:rPr>
              <a:t>1000 mW</a:t>
            </a:r>
          </a:p>
        </p:txBody>
      </p:sp>
      <p:sp>
        <p:nvSpPr>
          <p:cNvPr id="10" name="Text Box 1033"/>
          <p:cNvSpPr txBox="1">
            <a:spLocks noChangeArrowheads="1"/>
          </p:cNvSpPr>
          <p:nvPr/>
        </p:nvSpPr>
        <p:spPr bwMode="auto">
          <a:xfrm>
            <a:off x="6340858" y="5926137"/>
            <a:ext cx="803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latin typeface="Gill Sans MT" pitchFamily="34" charset="0"/>
              </a:rPr>
              <a:t>500 mW</a:t>
            </a:r>
          </a:p>
        </p:txBody>
      </p:sp>
      <p:sp>
        <p:nvSpPr>
          <p:cNvPr id="11" name="Text Box 1034"/>
          <p:cNvSpPr txBox="1">
            <a:spLocks noChangeArrowheads="1"/>
          </p:cNvSpPr>
          <p:nvPr/>
        </p:nvSpPr>
        <p:spPr bwMode="auto">
          <a:xfrm>
            <a:off x="4564445" y="5926137"/>
            <a:ext cx="803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latin typeface="Gill Sans MT" pitchFamily="34" charset="0"/>
              </a:rPr>
              <a:t>100 mW</a:t>
            </a:r>
          </a:p>
        </p:txBody>
      </p:sp>
      <p:sp>
        <p:nvSpPr>
          <p:cNvPr id="12" name="Text Box 1035"/>
          <p:cNvSpPr txBox="1">
            <a:spLocks noChangeArrowheads="1"/>
          </p:cNvSpPr>
          <p:nvPr/>
        </p:nvSpPr>
        <p:spPr bwMode="auto">
          <a:xfrm>
            <a:off x="3738945" y="5927725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latin typeface="Gill Sans MT" pitchFamily="34" charset="0"/>
              </a:rPr>
              <a:t> 50 mW</a:t>
            </a:r>
          </a:p>
        </p:txBody>
      </p:sp>
      <p:sp>
        <p:nvSpPr>
          <p:cNvPr id="13" name="Text Box 1036"/>
          <p:cNvSpPr txBox="1">
            <a:spLocks noChangeArrowheads="1"/>
          </p:cNvSpPr>
          <p:nvPr/>
        </p:nvSpPr>
        <p:spPr bwMode="auto">
          <a:xfrm>
            <a:off x="2087945" y="5927725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latin typeface="Gill Sans MT" pitchFamily="34" charset="0"/>
              </a:rPr>
              <a:t> 10 mW</a:t>
            </a:r>
          </a:p>
        </p:txBody>
      </p:sp>
      <p:sp>
        <p:nvSpPr>
          <p:cNvPr id="14" name="Oval 1044"/>
          <p:cNvSpPr>
            <a:spLocks noChangeArrowheads="1"/>
          </p:cNvSpPr>
          <p:nvPr/>
        </p:nvSpPr>
        <p:spPr bwMode="auto">
          <a:xfrm>
            <a:off x="5102608" y="2211387"/>
            <a:ext cx="1676400" cy="590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Gill Sans MT" pitchFamily="34" charset="0"/>
              </a:rPr>
              <a:t>Wireless USB</a:t>
            </a:r>
          </a:p>
        </p:txBody>
      </p:sp>
      <p:sp>
        <p:nvSpPr>
          <p:cNvPr id="15" name="Oval 1045"/>
          <p:cNvSpPr>
            <a:spLocks noChangeArrowheads="1"/>
          </p:cNvSpPr>
          <p:nvPr/>
        </p:nvSpPr>
        <p:spPr bwMode="auto">
          <a:xfrm>
            <a:off x="5712208" y="2840037"/>
            <a:ext cx="2389187" cy="841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Gill Sans MT" pitchFamily="34" charset="0"/>
              </a:rPr>
              <a:t>IEEE 802.11 a/b/g</a:t>
            </a:r>
          </a:p>
        </p:txBody>
      </p:sp>
      <p:sp>
        <p:nvSpPr>
          <p:cNvPr id="16" name="Oval 1046"/>
          <p:cNvSpPr>
            <a:spLocks noChangeArrowheads="1"/>
          </p:cNvSpPr>
          <p:nvPr/>
        </p:nvSpPr>
        <p:spPr bwMode="auto">
          <a:xfrm>
            <a:off x="4416808" y="3462337"/>
            <a:ext cx="1698625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Gill Sans MT" pitchFamily="34" charset="0"/>
              </a:rPr>
              <a:t>Bluetooth</a:t>
            </a:r>
          </a:p>
        </p:txBody>
      </p:sp>
      <p:sp>
        <p:nvSpPr>
          <p:cNvPr id="17" name="Oval 1047"/>
          <p:cNvSpPr>
            <a:spLocks noChangeArrowheads="1"/>
          </p:cNvSpPr>
          <p:nvPr/>
        </p:nvSpPr>
        <p:spPr bwMode="auto">
          <a:xfrm>
            <a:off x="3197608" y="4067175"/>
            <a:ext cx="1566862" cy="552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Gill Sans MT" pitchFamily="34" charset="0"/>
              </a:rPr>
              <a:t>ZigBee </a:t>
            </a:r>
          </a:p>
        </p:txBody>
      </p:sp>
      <p:sp>
        <p:nvSpPr>
          <p:cNvPr id="18" name="Text Box 1048"/>
          <p:cNvSpPr txBox="1">
            <a:spLocks noChangeArrowheads="1"/>
          </p:cNvSpPr>
          <p:nvPr/>
        </p:nvSpPr>
        <p:spPr bwMode="auto">
          <a:xfrm>
            <a:off x="5431220" y="5926137"/>
            <a:ext cx="846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latin typeface="Gill Sans MT" pitchFamily="34" charset="0"/>
              </a:rPr>
              <a:t> 200 mW</a:t>
            </a:r>
          </a:p>
        </p:txBody>
      </p:sp>
      <p:sp>
        <p:nvSpPr>
          <p:cNvPr id="19" name="Text Box 1049"/>
          <p:cNvSpPr txBox="1">
            <a:spLocks noChangeArrowheads="1"/>
          </p:cNvSpPr>
          <p:nvPr/>
        </p:nvSpPr>
        <p:spPr bwMode="auto">
          <a:xfrm>
            <a:off x="2913445" y="5927725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latin typeface="Gill Sans MT" pitchFamily="34" charset="0"/>
              </a:rPr>
              <a:t> 20 mW</a:t>
            </a:r>
          </a:p>
        </p:txBody>
      </p:sp>
      <p:sp>
        <p:nvSpPr>
          <p:cNvPr id="20" name="Line 1051"/>
          <p:cNvSpPr>
            <a:spLocks noChangeShapeType="1"/>
          </p:cNvSpPr>
          <p:nvPr/>
        </p:nvSpPr>
        <p:spPr bwMode="auto">
          <a:xfrm>
            <a:off x="530608" y="5864225"/>
            <a:ext cx="754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" name="Oval 1054"/>
          <p:cNvSpPr>
            <a:spLocks noChangeArrowheads="1"/>
          </p:cNvSpPr>
          <p:nvPr/>
        </p:nvSpPr>
        <p:spPr bwMode="auto">
          <a:xfrm rot="14329277" flipH="1">
            <a:off x="1686308" y="1617662"/>
            <a:ext cx="1150938" cy="4510087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3399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1400" b="1">
                <a:latin typeface="Gill Sans MT" pitchFamily="34" charset="0"/>
              </a:rPr>
              <a:t>Body Area Network</a:t>
            </a:r>
            <a:endParaRPr lang="en-GB" sz="1400" b="1">
              <a:latin typeface="Gill Sans MT" pitchFamily="34" charset="0"/>
            </a:endParaRPr>
          </a:p>
        </p:txBody>
      </p:sp>
      <p:sp>
        <p:nvSpPr>
          <p:cNvPr id="22" name="Text Box 1052"/>
          <p:cNvSpPr txBox="1">
            <a:spLocks noChangeArrowheads="1"/>
          </p:cNvSpPr>
          <p:nvPr/>
        </p:nvSpPr>
        <p:spPr bwMode="auto">
          <a:xfrm>
            <a:off x="1346583" y="5927725"/>
            <a:ext cx="6778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latin typeface="Gill Sans MT" pitchFamily="34" charset="0"/>
              </a:rPr>
              <a:t> 5 mW</a:t>
            </a:r>
          </a:p>
        </p:txBody>
      </p:sp>
      <p:sp>
        <p:nvSpPr>
          <p:cNvPr id="23" name="Text Box 1053"/>
          <p:cNvSpPr txBox="1">
            <a:spLocks noChangeArrowheads="1"/>
          </p:cNvSpPr>
          <p:nvPr/>
        </p:nvSpPr>
        <p:spPr bwMode="auto">
          <a:xfrm>
            <a:off x="606808" y="5927725"/>
            <a:ext cx="6778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latin typeface="Gill Sans MT" pitchFamily="34" charset="0"/>
              </a:rPr>
              <a:t> 2 mW</a:t>
            </a:r>
          </a:p>
        </p:txBody>
      </p:sp>
      <p:sp>
        <p:nvSpPr>
          <p:cNvPr id="24" name="Line 1030"/>
          <p:cNvSpPr>
            <a:spLocks noChangeShapeType="1"/>
          </p:cNvSpPr>
          <p:nvPr/>
        </p:nvSpPr>
        <p:spPr bwMode="auto">
          <a:xfrm>
            <a:off x="641733" y="1633537"/>
            <a:ext cx="0" cy="432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850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IEEE 802.15.7 – </a:t>
            </a:r>
            <a:r>
              <a:rPr lang="cs-CZ" dirty="0" smtClean="0"/>
              <a:t>VLC</a:t>
            </a:r>
            <a:br>
              <a:rPr lang="cs-CZ" dirty="0" smtClean="0"/>
            </a:br>
            <a:r>
              <a:rPr lang="cs-CZ" dirty="0" err="1" smtClean="0"/>
              <a:t>Visible</a:t>
            </a:r>
            <a:r>
              <a:rPr lang="cs-CZ" dirty="0" smtClean="0"/>
              <a:t> </a:t>
            </a:r>
            <a:r>
              <a:rPr lang="cs-CZ" dirty="0" err="1"/>
              <a:t>Light</a:t>
            </a:r>
            <a:r>
              <a:rPr lang="cs-CZ" dirty="0"/>
              <a:t> </a:t>
            </a:r>
            <a:r>
              <a:rPr lang="cs-CZ" dirty="0" smtClean="0"/>
              <a:t>Communications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Historie</a:t>
            </a:r>
          </a:p>
          <a:p>
            <a:pPr lvl="1"/>
            <a:r>
              <a:rPr lang="cs-CZ" dirty="0" err="1">
                <a:solidFill>
                  <a:schemeClr val="tx1"/>
                </a:solidFill>
                <a:latin typeface="+mn-lt"/>
              </a:rPr>
              <a:t>Nizkorychlostní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přenosy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Odraz zrcadlem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Použití ohně, lampy, Morseův kód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Světelná signalizace (RGB)</a:t>
            </a:r>
          </a:p>
          <a:p>
            <a:pPr lvl="1"/>
            <a:r>
              <a:rPr lang="cs-CZ" dirty="0" err="1">
                <a:solidFill>
                  <a:schemeClr val="tx1"/>
                </a:solidFill>
                <a:latin typeface="+mn-lt"/>
              </a:rPr>
              <a:t>Photophone</a:t>
            </a:r>
            <a:endParaRPr lang="cs-CZ" dirty="0">
              <a:solidFill>
                <a:schemeClr val="tx1"/>
              </a:solidFill>
              <a:latin typeface="+mn-lt"/>
            </a:endParaRP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Bell,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photophone</a:t>
            </a:r>
            <a:endParaRPr lang="cs-CZ" dirty="0">
              <a:solidFill>
                <a:schemeClr val="tx1"/>
              </a:solidFill>
              <a:latin typeface="+mn-lt"/>
            </a:endParaRP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Zdroj – sluneční světlo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Modulace – vibrující zrcadlo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Přijímač – parabolické zrcadlo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Vzdálenost – 700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stop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526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IEEE 802.15.7 – </a:t>
            </a:r>
            <a:r>
              <a:rPr lang="cs-CZ" dirty="0" smtClean="0"/>
              <a:t>VLC</a:t>
            </a:r>
            <a:br>
              <a:rPr lang="cs-CZ" dirty="0" smtClean="0"/>
            </a:br>
            <a:r>
              <a:rPr lang="cs-CZ" dirty="0" err="1" smtClean="0"/>
              <a:t>Visible</a:t>
            </a:r>
            <a:r>
              <a:rPr lang="cs-CZ" dirty="0" smtClean="0"/>
              <a:t> </a:t>
            </a:r>
            <a:r>
              <a:rPr lang="cs-CZ" dirty="0" err="1"/>
              <a:t>Light</a:t>
            </a:r>
            <a:r>
              <a:rPr lang="cs-CZ" dirty="0"/>
              <a:t> </a:t>
            </a:r>
            <a:r>
              <a:rPr lang="cs-CZ" dirty="0" smtClean="0"/>
              <a:t>Communications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400nm až 700nm (428THz až 750THz)</a:t>
            </a:r>
          </a:p>
          <a:p>
            <a:r>
              <a:rPr lang="cs-CZ" sz="2400" dirty="0">
                <a:solidFill>
                  <a:schemeClr val="tx1"/>
                </a:solidFill>
                <a:latin typeface="+mn-lt"/>
              </a:rPr>
              <a:t>Použití LED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40Mb/s až 500Mb/s (RCLED)</a:t>
            </a:r>
          </a:p>
          <a:p>
            <a:pPr lvl="0"/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Použití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Mobil – to – mobil (100Mb/s)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Vysílání hudby (10Mb/s)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Vysílání zvuku(100kb/s)</a:t>
            </a:r>
          </a:p>
          <a:p>
            <a:pPr lvl="0"/>
            <a:r>
              <a:rPr lang="cs-CZ" sz="2400" dirty="0">
                <a:solidFill>
                  <a:schemeClr val="tx1"/>
                </a:solidFill>
              </a:rPr>
              <a:t>Využití světla k osvětlení i přenosu </a:t>
            </a:r>
            <a:r>
              <a:rPr lang="cs-CZ" sz="2400" dirty="0" smtClean="0">
                <a:solidFill>
                  <a:schemeClr val="tx1"/>
                </a:solidFill>
              </a:rPr>
              <a:t>informací</a:t>
            </a:r>
            <a:endParaRPr lang="cs-CZ" sz="2400" dirty="0" smtClean="0"/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Identifikace v obchodech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Sledování pohybu</a:t>
            </a:r>
          </a:p>
          <a:p>
            <a:pPr marL="344487" lvl="1" indent="0">
              <a:buNone/>
            </a:pPr>
            <a:endParaRPr lang="cs-CZ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568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IEEE 802.15.8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 smtClean="0"/>
              <a:t>Communication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100" dirty="0">
                <a:solidFill>
                  <a:schemeClr val="tx1"/>
                </a:solidFill>
              </a:rPr>
              <a:t>Založeno 1/2010</a:t>
            </a:r>
          </a:p>
          <a:p>
            <a:pPr lvl="0"/>
            <a:r>
              <a:rPr lang="cs-CZ" sz="2100" dirty="0" err="1">
                <a:solidFill>
                  <a:schemeClr val="tx1"/>
                </a:solidFill>
              </a:rPr>
              <a:t>Personal</a:t>
            </a:r>
            <a:r>
              <a:rPr lang="cs-CZ" sz="2100" dirty="0">
                <a:solidFill>
                  <a:schemeClr val="tx1"/>
                </a:solidFill>
              </a:rPr>
              <a:t> </a:t>
            </a:r>
            <a:r>
              <a:rPr lang="cs-CZ" sz="2100" dirty="0" err="1">
                <a:solidFill>
                  <a:schemeClr val="tx1"/>
                </a:solidFill>
              </a:rPr>
              <a:t>Space</a:t>
            </a:r>
            <a:r>
              <a:rPr lang="cs-CZ" sz="2100" dirty="0">
                <a:solidFill>
                  <a:schemeClr val="tx1"/>
                </a:solidFill>
              </a:rPr>
              <a:t> (osobní prostor) je definován jako fyzický nebo virtuální prostor, který člověk považuje psychologicky za svůj</a:t>
            </a:r>
          </a:p>
          <a:p>
            <a:pPr lvl="0"/>
            <a:r>
              <a:rPr lang="cs-CZ" sz="2100" dirty="0">
                <a:solidFill>
                  <a:schemeClr val="tx1"/>
                </a:solidFill>
              </a:rPr>
              <a:t>Pro tento standard je definován jako fyzický prostor, ve kterém jsou zařízení ovládána osobou nebo pro osobu a nebo komunikace mezi zařízeními v tomto prostoru.</a:t>
            </a:r>
          </a:p>
          <a:p>
            <a:pPr lvl="0"/>
            <a:r>
              <a:rPr lang="cs-CZ" sz="2100" dirty="0" smtClean="0"/>
              <a:t>S</a:t>
            </a:r>
            <a:r>
              <a:rPr lang="cs-CZ" sz="2100" dirty="0" smtClean="0">
                <a:solidFill>
                  <a:schemeClr val="tx1"/>
                </a:solidFill>
              </a:rPr>
              <a:t>pojení </a:t>
            </a:r>
            <a:r>
              <a:rPr lang="cs-CZ" sz="2100" dirty="0">
                <a:solidFill>
                  <a:schemeClr val="tx1"/>
                </a:solidFill>
              </a:rPr>
              <a:t>mezi osobou a zařízením nebo mezi zařízeními v osobním prostoru jsou spojená s osobou.</a:t>
            </a:r>
          </a:p>
          <a:p>
            <a:pPr lvl="0"/>
            <a:r>
              <a:rPr lang="cs-CZ" sz="2100" dirty="0">
                <a:solidFill>
                  <a:schemeClr val="tx1"/>
                </a:solidFill>
              </a:rPr>
              <a:t>Probíhají bez intervence člověka</a:t>
            </a:r>
          </a:p>
          <a:p>
            <a:pPr lvl="0"/>
            <a:r>
              <a:rPr lang="cs-CZ" sz="2100" dirty="0">
                <a:solidFill>
                  <a:schemeClr val="tx1"/>
                </a:solidFill>
              </a:rPr>
              <a:t>Veřejný prostor obsazený jednou osobou (jeden osobní prostor)</a:t>
            </a:r>
          </a:p>
          <a:p>
            <a:pPr lvl="0"/>
            <a:r>
              <a:rPr lang="cs-CZ" sz="2100" dirty="0">
                <a:solidFill>
                  <a:schemeClr val="tx1"/>
                </a:solidFill>
              </a:rPr>
              <a:t>Veřejný prostor obsazený více </a:t>
            </a:r>
            <a:r>
              <a:rPr lang="cs-CZ" sz="2100" dirty="0" err="1">
                <a:solidFill>
                  <a:schemeClr val="tx1"/>
                </a:solidFill>
              </a:rPr>
              <a:t>osabami</a:t>
            </a:r>
            <a:r>
              <a:rPr lang="cs-CZ" sz="2100" dirty="0">
                <a:solidFill>
                  <a:schemeClr val="tx1"/>
                </a:solidFill>
              </a:rPr>
              <a:t> (více osobních prostorů)</a:t>
            </a:r>
          </a:p>
          <a:p>
            <a:endParaRPr lang="cs-CZ" sz="21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122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Systémy</a:t>
            </a:r>
          </a:p>
          <a:p>
            <a:pPr lvl="1"/>
            <a:r>
              <a:rPr lang="cs-CZ" dirty="0" smtClean="0"/>
              <a:t>širokopásmové</a:t>
            </a:r>
          </a:p>
          <a:p>
            <a:pPr lvl="2"/>
            <a:r>
              <a:rPr lang="cs-CZ" dirty="0" smtClean="0"/>
              <a:t>výsledkem je změna frekvence při modulaci ve „velkém“ rozsahu</a:t>
            </a:r>
          </a:p>
          <a:p>
            <a:pPr lvl="2"/>
            <a:r>
              <a:rPr lang="cs-CZ" dirty="0" smtClean="0"/>
              <a:t>malá hustota energie</a:t>
            </a:r>
          </a:p>
          <a:p>
            <a:pPr lvl="2"/>
            <a:r>
              <a:rPr lang="cs-CZ" dirty="0" smtClean="0"/>
              <a:t>podle způsobu modulace větší odolnost proti rušení</a:t>
            </a:r>
          </a:p>
          <a:p>
            <a:r>
              <a:rPr lang="cs-CZ" dirty="0" smtClean="0"/>
              <a:t>Systémy pracující v rozprostřeném pásmu</a:t>
            </a:r>
          </a:p>
          <a:p>
            <a:pPr lvl="1"/>
            <a:r>
              <a:rPr lang="cs-CZ" dirty="0" smtClean="0"/>
              <a:t>přeskakování mezi frekvencemi (FHSS – </a:t>
            </a:r>
            <a:r>
              <a:rPr lang="cs-CZ" dirty="0" err="1" smtClean="0"/>
              <a:t>Frequency</a:t>
            </a:r>
            <a:r>
              <a:rPr lang="cs-CZ" dirty="0" smtClean="0"/>
              <a:t> </a:t>
            </a:r>
            <a:r>
              <a:rPr lang="cs-CZ" dirty="0" err="1" smtClean="0"/>
              <a:t>Hopping</a:t>
            </a:r>
            <a:r>
              <a:rPr lang="cs-CZ" dirty="0" smtClean="0"/>
              <a:t> </a:t>
            </a:r>
            <a:r>
              <a:rPr lang="cs-CZ" dirty="0" err="1" smtClean="0"/>
              <a:t>Spread</a:t>
            </a:r>
            <a:r>
              <a:rPr lang="cs-CZ" dirty="0" smtClean="0"/>
              <a:t> </a:t>
            </a:r>
            <a:r>
              <a:rPr lang="cs-CZ" dirty="0" err="1" smtClean="0"/>
              <a:t>Spectrum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modulace jednotlivých bitů sekvencí změn signálu (DSSS – Direct </a:t>
            </a:r>
            <a:r>
              <a:rPr lang="cs-CZ" dirty="0" err="1" smtClean="0"/>
              <a:t>Sequence</a:t>
            </a:r>
            <a:r>
              <a:rPr lang="cs-CZ" dirty="0" smtClean="0"/>
              <a:t> </a:t>
            </a:r>
            <a:r>
              <a:rPr lang="cs-CZ" dirty="0" err="1" smtClean="0"/>
              <a:t>Spread</a:t>
            </a:r>
            <a:r>
              <a:rPr lang="cs-CZ" dirty="0" smtClean="0"/>
              <a:t> </a:t>
            </a:r>
            <a:r>
              <a:rPr lang="cs-CZ" dirty="0" err="1" smtClean="0"/>
              <a:t>Spectrum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806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IEEE 802.15.8 </a:t>
            </a:r>
            <a:br>
              <a:rPr lang="cs-CZ" dirty="0" smtClean="0"/>
            </a:br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Space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PCS aplikace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PCS přizpůsobení pro Smart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Phone</a:t>
            </a:r>
            <a:endParaRPr lang="cs-CZ" dirty="0" smtClean="0">
              <a:solidFill>
                <a:schemeClr val="tx1"/>
              </a:solidFill>
              <a:latin typeface="+mn-lt"/>
            </a:endParaRP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Načítání dat z přístupových bodů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Lokalizační služby</a:t>
            </a:r>
          </a:p>
          <a:p>
            <a:pPr lvl="3"/>
            <a:r>
              <a:rPr lang="cs-CZ" dirty="0">
                <a:solidFill>
                  <a:schemeClr val="tx1"/>
                </a:solidFill>
                <a:latin typeface="+mn-lt"/>
              </a:rPr>
              <a:t>Navigační služby uvnitř budov</a:t>
            </a:r>
          </a:p>
          <a:p>
            <a:pPr lvl="3"/>
            <a:r>
              <a:rPr lang="cs-CZ" dirty="0">
                <a:solidFill>
                  <a:schemeClr val="tx1"/>
                </a:solidFill>
                <a:latin typeface="+mn-lt"/>
              </a:rPr>
              <a:t>Kiosky, muzea</a:t>
            </a:r>
          </a:p>
          <a:p>
            <a:pPr lvl="3"/>
            <a:r>
              <a:rPr lang="cs-CZ" dirty="0">
                <a:solidFill>
                  <a:schemeClr val="tx1"/>
                </a:solidFill>
                <a:latin typeface="+mn-lt"/>
              </a:rPr>
              <a:t>Sledování pohybu osob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Rozšíření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pokrytí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43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IEEE 802.15.8 </a:t>
            </a:r>
            <a:br>
              <a:rPr lang="cs-CZ" dirty="0" smtClean="0"/>
            </a:br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Space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PCS aplikace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Bezdrátová interakce se všemi zařízeními v osobním prostoru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Zvuk/video přes PCS</a:t>
            </a:r>
          </a:p>
          <a:p>
            <a:pPr lvl="3"/>
            <a:r>
              <a:rPr lang="cs-CZ" dirty="0" err="1">
                <a:solidFill>
                  <a:schemeClr val="tx1"/>
                </a:solidFill>
                <a:latin typeface="+mn-lt"/>
              </a:rPr>
              <a:t>VoIP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, IPTV, Internet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Radio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WebCam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, Smart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camera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speaker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microphone</a:t>
            </a:r>
            <a:endParaRPr lang="cs-CZ" dirty="0">
              <a:solidFill>
                <a:schemeClr val="tx1"/>
              </a:solidFill>
              <a:latin typeface="+mn-lt"/>
            </a:endParaRPr>
          </a:p>
          <a:p>
            <a:pPr lvl="3"/>
            <a:r>
              <a:rPr lang="cs-CZ" dirty="0" err="1">
                <a:solidFill>
                  <a:schemeClr val="tx1"/>
                </a:solidFill>
                <a:latin typeface="+mn-lt"/>
              </a:rPr>
              <a:t>Multijazykový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interpretační systém</a:t>
            </a:r>
          </a:p>
          <a:p>
            <a:pPr lvl="3"/>
            <a:r>
              <a:rPr lang="cs-CZ" dirty="0">
                <a:solidFill>
                  <a:schemeClr val="tx1"/>
                </a:solidFill>
                <a:latin typeface="+mn-lt"/>
              </a:rPr>
              <a:t>Audio v 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autorestauracích</a:t>
            </a:r>
            <a:endParaRPr lang="cs-CZ" dirty="0">
              <a:solidFill>
                <a:schemeClr val="tx1"/>
              </a:solidFill>
              <a:latin typeface="+mn-lt"/>
            </a:endParaRPr>
          </a:p>
          <a:p>
            <a:pPr lvl="3"/>
            <a:r>
              <a:rPr lang="cs-CZ" dirty="0">
                <a:solidFill>
                  <a:schemeClr val="tx1"/>
                </a:solidFill>
                <a:latin typeface="+mn-lt"/>
              </a:rPr>
              <a:t>Bezdrátový průvodce</a:t>
            </a:r>
          </a:p>
          <a:p>
            <a:pPr lvl="3"/>
            <a:r>
              <a:rPr lang="cs-CZ" dirty="0">
                <a:solidFill>
                  <a:schemeClr val="tx1"/>
                </a:solidFill>
                <a:latin typeface="+mn-lt"/>
              </a:rPr>
              <a:t>Stereo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karaoke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186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IEEE 802.15.8 </a:t>
            </a:r>
            <a:br>
              <a:rPr lang="cs-CZ" dirty="0" smtClean="0"/>
            </a:br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Space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PCS aplikace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Bezdrátová interakce se všemi zařízeními v osobním prostoru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Interakce se zařízeními</a:t>
            </a:r>
          </a:p>
          <a:p>
            <a:pPr lvl="3"/>
            <a:r>
              <a:rPr lang="cs-CZ" dirty="0">
                <a:solidFill>
                  <a:schemeClr val="tx1"/>
                </a:solidFill>
                <a:latin typeface="+mn-lt"/>
              </a:rPr>
              <a:t>Domácí automatizace, chytré budovy, kontrola cen, sledování provozu, navigace</a:t>
            </a:r>
          </a:p>
          <a:p>
            <a:pPr lvl="3"/>
            <a:r>
              <a:rPr lang="cs-CZ" dirty="0">
                <a:solidFill>
                  <a:schemeClr val="tx1"/>
                </a:solidFill>
                <a:latin typeface="+mn-lt"/>
              </a:rPr>
              <a:t>Použití periferií počítače</a:t>
            </a:r>
          </a:p>
          <a:p>
            <a:pPr lvl="3"/>
            <a:r>
              <a:rPr lang="cs-CZ" dirty="0">
                <a:solidFill>
                  <a:schemeClr val="tx1"/>
                </a:solidFill>
                <a:latin typeface="+mn-lt"/>
              </a:rPr>
              <a:t>Dálkové ovládání</a:t>
            </a:r>
          </a:p>
          <a:p>
            <a:pPr lvl="3"/>
            <a:r>
              <a:rPr lang="cs-CZ" dirty="0" smtClean="0">
                <a:solidFill>
                  <a:schemeClr val="tx1"/>
                </a:solidFill>
                <a:latin typeface="+mn-lt"/>
              </a:rPr>
              <a:t>Hry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PCS zajišťuje pomalou i rychlou komunikaci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Ovládání a řízení + prohlížení videa</a:t>
            </a:r>
          </a:p>
          <a:p>
            <a:pPr marL="344487" lvl="1" indent="0">
              <a:buNone/>
            </a:pP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617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IEEE 802.15.8 </a:t>
            </a:r>
            <a:br>
              <a:rPr lang="cs-CZ" dirty="0" smtClean="0"/>
            </a:br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Space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Napojení na 3G sítě</a:t>
            </a:r>
          </a:p>
          <a:p>
            <a:pPr lvl="0"/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Hlavní vlastnosti pro podporu aplikací PCS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Čisté řešení, není třeba kombinovaná řešení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Dynamické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škálování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velkého rozsahu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100kb/s až 50Mb/s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Velký rozsah spotřeby energie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Dosah do 30m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Zpoždění menší než 20ms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Lokalizace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Použití nelicencovaných pásem včetně 2,4GHz a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60GHz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987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IEEE 802.15.8 </a:t>
            </a:r>
            <a:br>
              <a:rPr lang="cs-CZ" dirty="0" smtClean="0"/>
            </a:br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Space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Hlavní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vlastnosti pro podporu aplikací PCS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Rychlá synchronizace a připojování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Rychlé vyhledávání sousedů a odpojování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Redukovaná výměna zpráv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Výrazné šetření energií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Bezpečnost a soukromí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Více komunikačních režimů – individuální, skupinová komunikace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Asymetrické připojení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392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IEEE 802.15.8 </a:t>
            </a:r>
            <a:br>
              <a:rPr lang="cs-CZ" dirty="0" smtClean="0"/>
            </a:br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Space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Hlavní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vlastnosti pro podporu aplikací PCS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Zajištění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QoS</a:t>
            </a:r>
            <a:endParaRPr lang="cs-CZ" dirty="0">
              <a:solidFill>
                <a:schemeClr val="tx1"/>
              </a:solidFill>
              <a:latin typeface="+mn-lt"/>
            </a:endParaRP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Periodický přístup</a:t>
            </a:r>
          </a:p>
          <a:p>
            <a:pPr lvl="2"/>
            <a:r>
              <a:rPr lang="cs-CZ" dirty="0" err="1">
                <a:solidFill>
                  <a:schemeClr val="tx1"/>
                </a:solidFill>
                <a:latin typeface="+mn-lt"/>
              </a:rPr>
              <a:t>Realtime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streaming</a:t>
            </a:r>
            <a:endParaRPr lang="cs-CZ" dirty="0">
              <a:solidFill>
                <a:schemeClr val="tx1"/>
              </a:solidFill>
              <a:latin typeface="+mn-lt"/>
            </a:endParaRP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Spolehlivý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broadcast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, aplikace citlivé na dobu odezvy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Lokalizace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Vnitřní lokalizace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Služby založené na lokalizaci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Sledování pohybu – průvodce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Ukládání informace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Reklama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77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IEEE 802.15.8 </a:t>
            </a:r>
            <a:br>
              <a:rPr lang="cs-CZ" dirty="0" smtClean="0"/>
            </a:br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Space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Hlavní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vlastnosti pro podporu aplikací PCS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Koexistence a kooperace s ostatními PCS sítěmi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Dynamická skupinová komunikace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Rozšíření pokrytí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084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IEEE 802.</a:t>
            </a:r>
            <a:r>
              <a:rPr lang="en-US" dirty="0" smtClean="0"/>
              <a:t>16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en-US" dirty="0" smtClean="0"/>
              <a:t>Wireless MAN - </a:t>
            </a:r>
            <a:r>
              <a:rPr lang="cs-CZ" dirty="0" err="1" smtClean="0"/>
              <a:t>WiMAX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WiMAX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forum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(jako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WiFi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cs-CZ" sz="2400" dirty="0" smtClean="0"/>
              <a:t>technika širokopásmového bezdrátového přístupu</a:t>
            </a:r>
          </a:p>
          <a:p>
            <a:pPr lvl="0"/>
            <a:r>
              <a:rPr lang="cs-CZ" sz="2400" dirty="0" smtClean="0">
                <a:solidFill>
                  <a:schemeClr val="tx1"/>
                </a:solidFill>
                <a:latin typeface="+mn-lt"/>
              </a:rPr>
              <a:t>10 až 66GHz</a:t>
            </a:r>
          </a:p>
          <a:p>
            <a:pPr lvl="0"/>
            <a:r>
              <a:rPr lang="cs-CZ" sz="2400" dirty="0" smtClean="0"/>
              <a:t>IEEE 802.16a – 2 až 11GHz</a:t>
            </a:r>
          </a:p>
          <a:p>
            <a:pPr lvl="0"/>
            <a:r>
              <a:rPr lang="cs-CZ" sz="2400" dirty="0" smtClean="0">
                <a:solidFill>
                  <a:schemeClr val="tx1"/>
                </a:solidFill>
                <a:latin typeface="+mn-lt"/>
              </a:rPr>
              <a:t>IEEE 802.16e – mobilní klienti</a:t>
            </a:r>
          </a:p>
          <a:p>
            <a:pPr lvl="0"/>
            <a:r>
              <a:rPr lang="cs-CZ" sz="2400" dirty="0" smtClean="0"/>
              <a:t>7 až 10km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966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IEEE 802.20 - Mobile </a:t>
            </a:r>
            <a:r>
              <a:rPr lang="cs-CZ" dirty="0" err="1" smtClean="0"/>
              <a:t>Broadband</a:t>
            </a:r>
            <a:r>
              <a:rPr lang="cs-CZ" dirty="0" smtClean="0"/>
              <a:t> </a:t>
            </a:r>
            <a:r>
              <a:rPr lang="cs-CZ" dirty="0" err="1" smtClean="0"/>
              <a:t>Wireless</a:t>
            </a:r>
            <a:r>
              <a:rPr lang="cs-CZ" dirty="0" smtClean="0"/>
              <a:t> Access (MBWA)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šířka pásma 5, 10 a 20MHz</a:t>
            </a:r>
          </a:p>
          <a:p>
            <a:pPr lvl="0"/>
            <a:r>
              <a:rPr lang="cs-CZ" sz="2400" dirty="0" err="1" smtClean="0"/>
              <a:t>max</a:t>
            </a:r>
            <a:r>
              <a:rPr lang="cs-CZ" sz="2400" dirty="0" smtClean="0"/>
              <a:t> přenosová rychlost 80Mb/s</a:t>
            </a:r>
          </a:p>
          <a:p>
            <a:pPr lvl="0"/>
            <a:r>
              <a:rPr lang="cs-CZ" sz="2400" dirty="0" smtClean="0"/>
              <a:t>podporuje </a:t>
            </a:r>
            <a:r>
              <a:rPr lang="cs-CZ" sz="2400" dirty="0" err="1" smtClean="0"/>
              <a:t>max</a:t>
            </a:r>
            <a:r>
              <a:rPr lang="cs-CZ" sz="2400" dirty="0" smtClean="0"/>
              <a:t> přenosovou rychlost na uživatele nad 1Mb/s</a:t>
            </a:r>
          </a:p>
          <a:p>
            <a:pPr lvl="0"/>
            <a:r>
              <a:rPr lang="cs-CZ" sz="2400" dirty="0" smtClean="0">
                <a:solidFill>
                  <a:schemeClr val="tx1"/>
                </a:solidFill>
              </a:rPr>
              <a:t>FHSS</a:t>
            </a:r>
          </a:p>
          <a:p>
            <a:pPr lvl="0"/>
            <a:r>
              <a:rPr lang="cs-CZ" sz="2400" dirty="0" smtClean="0"/>
              <a:t>optimalizováno pro mobilitu (250km/h)</a:t>
            </a:r>
            <a:endParaRPr lang="cs-CZ" sz="2400" dirty="0"/>
          </a:p>
          <a:p>
            <a:pPr lvl="0"/>
            <a:r>
              <a:rPr lang="cs-CZ" sz="2400" dirty="0" smtClean="0">
                <a:solidFill>
                  <a:schemeClr val="tx1"/>
                </a:solidFill>
              </a:rPr>
              <a:t>3/2011 standard </a:t>
            </a:r>
            <a:r>
              <a:rPr lang="cs-CZ" sz="2400" dirty="0" err="1" smtClean="0">
                <a:solidFill>
                  <a:schemeClr val="tx1"/>
                </a:solidFill>
              </a:rPr>
              <a:t>hybernován</a:t>
            </a:r>
            <a:endParaRPr lang="cs-CZ" sz="2400" dirty="0" smtClean="0">
              <a:solidFill>
                <a:schemeClr val="tx1"/>
              </a:solidFill>
            </a:endParaRPr>
          </a:p>
          <a:p>
            <a:pPr lvl="0"/>
            <a:r>
              <a:rPr lang="cs-CZ" sz="2400" dirty="0" smtClean="0"/>
              <a:t>licenční pásmo do 3,5GHz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250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ZigBee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Levné, malá spotřeba</a:t>
            </a:r>
          </a:p>
          <a:p>
            <a:pPr lvl="0"/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LR 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WPAN (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WPAN)</a:t>
            </a:r>
            <a:endParaRPr 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ZigBee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aliance</a:t>
            </a:r>
          </a:p>
          <a:p>
            <a:pPr lvl="0"/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Sdružuje mnoho výrobců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TI, Sony, Philips, Panasonic, Samsung,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Freescale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, OKI</a:t>
            </a:r>
          </a:p>
          <a:p>
            <a:pPr lvl="0"/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Využívá IEEE 802.15.4 – 2003, IEEE 802.15.4 – 2006</a:t>
            </a:r>
          </a:p>
          <a:p>
            <a:pPr lvl="0"/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Tři frekvenční pásma, mimo jiné 2,4GHz ISM (</a:t>
            </a:r>
            <a:r>
              <a:rPr 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Industrial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Scientific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Medical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Dosah 10 až 100m, </a:t>
            </a:r>
            <a:r>
              <a:rPr 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Vybavení až 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400m</a:t>
            </a:r>
          </a:p>
          <a:p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Rychlost přenosu 20 až 250kb/s</a:t>
            </a:r>
          </a:p>
          <a:p>
            <a:pPr marL="0" lvl="0" indent="0">
              <a:buNone/>
            </a:pPr>
            <a:endParaRPr 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836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Systémy pracující v rozprostřeném pásmu</a:t>
            </a:r>
          </a:p>
          <a:p>
            <a:pPr lvl="1"/>
            <a:r>
              <a:rPr lang="cs-CZ" dirty="0" smtClean="0"/>
              <a:t>přeskakování mezi frekvencemi (FHSS – </a:t>
            </a:r>
            <a:r>
              <a:rPr lang="cs-CZ" dirty="0" err="1" smtClean="0"/>
              <a:t>Frequency</a:t>
            </a:r>
            <a:r>
              <a:rPr lang="cs-CZ" dirty="0" smtClean="0"/>
              <a:t> </a:t>
            </a:r>
            <a:r>
              <a:rPr lang="cs-CZ" dirty="0" err="1" smtClean="0"/>
              <a:t>Hopping</a:t>
            </a:r>
            <a:r>
              <a:rPr lang="cs-CZ" dirty="0" smtClean="0"/>
              <a:t> </a:t>
            </a:r>
            <a:r>
              <a:rPr lang="cs-CZ" dirty="0" err="1" smtClean="0"/>
              <a:t>Spread</a:t>
            </a:r>
            <a:r>
              <a:rPr lang="cs-CZ" dirty="0" smtClean="0"/>
              <a:t> </a:t>
            </a:r>
            <a:r>
              <a:rPr lang="cs-CZ" dirty="0" err="1" smtClean="0"/>
              <a:t>Spectrum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Hedy </a:t>
            </a:r>
            <a:r>
              <a:rPr lang="cs-CZ" dirty="0" err="1" smtClean="0"/>
              <a:t>Lamarr</a:t>
            </a:r>
            <a:r>
              <a:rPr lang="cs-CZ" dirty="0" smtClean="0"/>
              <a:t>, George </a:t>
            </a:r>
            <a:r>
              <a:rPr lang="cs-CZ" dirty="0" err="1" smtClean="0"/>
              <a:t>Antheil</a:t>
            </a:r>
            <a:r>
              <a:rPr lang="cs-CZ" dirty="0" smtClean="0"/>
              <a:t> (1942) – </a:t>
            </a:r>
            <a:r>
              <a:rPr lang="cs-CZ" dirty="0" err="1" smtClean="0"/>
              <a:t>secret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.</a:t>
            </a:r>
          </a:p>
          <a:p>
            <a:pPr lvl="2"/>
            <a:r>
              <a:rPr lang="cs-CZ" dirty="0" smtClean="0"/>
              <a:t>lepší odolnost proti rušení – výběr kanálu, menší vliv šumu, lepší odolnost vůči odrazům</a:t>
            </a:r>
          </a:p>
          <a:p>
            <a:pPr lvl="1"/>
            <a:r>
              <a:rPr lang="cs-CZ" dirty="0" smtClean="0"/>
              <a:t>změna kanálu je pseudonáhodná (použití při utajení)</a:t>
            </a:r>
          </a:p>
          <a:p>
            <a:pPr lvl="1"/>
            <a:r>
              <a:rPr lang="cs-CZ" dirty="0" smtClean="0"/>
              <a:t>dále se dělí na systémy</a:t>
            </a:r>
          </a:p>
          <a:p>
            <a:pPr lvl="2"/>
            <a:r>
              <a:rPr lang="cs-CZ" dirty="0" smtClean="0"/>
              <a:t>s rychlou změnou kanálu (bit se přenáší na více kanálech)</a:t>
            </a:r>
          </a:p>
          <a:p>
            <a:pPr lvl="2"/>
            <a:r>
              <a:rPr lang="cs-CZ" dirty="0" smtClean="0"/>
              <a:t>s pomalou změnou kanálu (na jednom kanále se přenáší několik bitů)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481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ZigBee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Zpoždění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Připojení 30ms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Nový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slave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30ms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Aktivace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slave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15ms</a:t>
            </a:r>
          </a:p>
          <a:p>
            <a:pPr lvl="0"/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Topologie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Ad-hoc, hvězda, smyčka, hybridní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Počet zařízení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&lt;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65000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Bezpečnost 128b AES</a:t>
            </a:r>
          </a:p>
          <a:p>
            <a:pPr lvl="0"/>
            <a:r>
              <a:rPr 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ZigBee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zařízení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FFD Full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function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devices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RFD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reduced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function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devices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0" lvl="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674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ZigBee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Architektura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NWK – network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layer</a:t>
            </a:r>
            <a:endParaRPr lang="cs-CZ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APS –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application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layer</a:t>
            </a:r>
            <a:endParaRPr lang="cs-CZ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  <a:latin typeface="+mn-lt"/>
              </a:rPr>
              <a:t>ZigBee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device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object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application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object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0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–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device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management</a:t>
            </a:r>
          </a:p>
          <a:p>
            <a:pPr lvl="1"/>
            <a:r>
              <a:rPr lang="cs-CZ" dirty="0" err="1">
                <a:solidFill>
                  <a:schemeClr val="tx1"/>
                </a:solidFill>
                <a:latin typeface="+mn-lt"/>
              </a:rPr>
              <a:t>Security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services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– pro APS, NWK i MAC</a:t>
            </a:r>
          </a:p>
          <a:p>
            <a:pPr marL="0" lvl="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999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ZigBee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46B-2CB7-4752-81BA-6C59AC9D0B44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99E3-CF39-4FA0-A4EE-2489BD2849DE}" type="slidenum">
              <a:rPr lang="cs-CZ" smtClean="0"/>
              <a:pPr/>
              <a:t>42</a:t>
            </a:fld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650596" cy="320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38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ZigBee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46B-2CB7-4752-81BA-6C59AC9D0B44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99E3-CF39-4FA0-A4EE-2489BD2849DE}" type="slidenum">
              <a:rPr lang="cs-CZ" smtClean="0"/>
              <a:pPr/>
              <a:t>43</a:t>
            </a:fld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6984776" cy="4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78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ZigBee</a:t>
            </a:r>
            <a:r>
              <a:rPr lang="cs-CZ" dirty="0" smtClean="0"/>
              <a:t> profily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tx1"/>
                </a:solidFill>
                <a:latin typeface="+mn-lt"/>
              </a:rPr>
              <a:t>Smart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Energy</a:t>
            </a:r>
            <a:endParaRPr lang="cs-CZ" sz="2400" dirty="0" smtClean="0">
              <a:solidFill>
                <a:schemeClr val="tx1"/>
              </a:solidFill>
              <a:latin typeface="+mn-lt"/>
            </a:endParaRPr>
          </a:p>
          <a:p>
            <a:r>
              <a:rPr lang="cs-CZ" sz="2400" dirty="0" err="1">
                <a:solidFill>
                  <a:schemeClr val="tx1"/>
                </a:solidFill>
                <a:latin typeface="+mn-lt"/>
              </a:rPr>
              <a:t>Building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n-lt"/>
              </a:rPr>
              <a:t>Automation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Remote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n-lt"/>
              </a:rPr>
              <a:t>Control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Health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Care</a:t>
            </a:r>
          </a:p>
          <a:p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Home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n-lt"/>
              </a:rPr>
              <a:t>Automation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Input </a:t>
            </a:r>
            <a:r>
              <a:rPr lang="cs-CZ" sz="2400" dirty="0" err="1">
                <a:solidFill>
                  <a:schemeClr val="tx1"/>
                </a:solidFill>
                <a:latin typeface="+mn-lt"/>
              </a:rPr>
              <a:t>Device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Retail </a:t>
            </a:r>
            <a:r>
              <a:rPr lang="cs-CZ" sz="2400" dirty="0" err="1">
                <a:solidFill>
                  <a:schemeClr val="tx1"/>
                </a:solidFill>
                <a:latin typeface="+mn-lt"/>
              </a:rPr>
              <a:t>Services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Telecom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Services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r>
              <a:rPr lang="cs-CZ" sz="2400" dirty="0">
                <a:solidFill>
                  <a:schemeClr val="tx1"/>
                </a:solidFill>
                <a:latin typeface="+mn-lt"/>
              </a:rPr>
              <a:t>3D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Sync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pPr marL="0" lv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334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ZigBee</a:t>
            </a:r>
            <a:r>
              <a:rPr lang="cs-CZ" dirty="0" smtClean="0"/>
              <a:t> profily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411662"/>
          </a:xfrm>
        </p:spPr>
        <p:txBody>
          <a:bodyPr/>
          <a:lstStyle/>
          <a:p>
            <a:r>
              <a:rPr lang="cs-CZ" sz="2400" dirty="0">
                <a:solidFill>
                  <a:schemeClr val="tx1"/>
                </a:solidFill>
                <a:latin typeface="+mn-lt"/>
              </a:rPr>
              <a:t>Smart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Energy</a:t>
            </a:r>
            <a:endParaRPr lang="cs-CZ" sz="24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cs-CZ" sz="2000" dirty="0">
                <a:solidFill>
                  <a:schemeClr val="tx1"/>
                </a:solidFill>
                <a:latin typeface="+mn-lt"/>
              </a:rPr>
              <a:t>Standard pro monitorování, řízení, informování a automatizaci dodávek a využití vody a 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energií</a:t>
            </a:r>
          </a:p>
          <a:p>
            <a:r>
              <a:rPr lang="cs-CZ" sz="2400" dirty="0" err="1">
                <a:solidFill>
                  <a:schemeClr val="tx1"/>
                </a:solidFill>
                <a:latin typeface="+mn-lt"/>
              </a:rPr>
              <a:t>Building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Automation</a:t>
            </a:r>
            <a:endParaRPr lang="cs-CZ" sz="24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Bezpečné a spolehlivé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mnitorování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a řízení systémů komerčních budov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Náhrada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BACnet</a:t>
            </a:r>
            <a:endParaRPr lang="cs-CZ" dirty="0">
              <a:solidFill>
                <a:schemeClr val="tx1"/>
              </a:solidFill>
              <a:latin typeface="+mn-lt"/>
            </a:endParaRPr>
          </a:p>
          <a:p>
            <a:pPr lvl="2"/>
            <a:r>
              <a:rPr lang="cs-CZ" dirty="0" err="1">
                <a:solidFill>
                  <a:schemeClr val="tx1"/>
                </a:solidFill>
                <a:latin typeface="+mn-lt"/>
              </a:rPr>
              <a:t>Building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Automation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Control</a:t>
            </a:r>
            <a:endParaRPr lang="cs-CZ" dirty="0">
              <a:solidFill>
                <a:schemeClr val="tx1"/>
              </a:solidFill>
              <a:latin typeface="+mn-lt"/>
            </a:endParaRPr>
          </a:p>
          <a:p>
            <a:pPr lvl="2"/>
            <a:r>
              <a:rPr lang="cs-CZ" dirty="0">
                <a:solidFill>
                  <a:schemeClr val="tx1"/>
                </a:solidFill>
                <a:latin typeface="+mn-lt"/>
              </a:rPr>
              <a:t>Drátová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síť</a:t>
            </a:r>
            <a:endParaRPr lang="cs-CZ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995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ZigBee</a:t>
            </a:r>
            <a:r>
              <a:rPr lang="cs-CZ" dirty="0" smtClean="0"/>
              <a:t> profily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411662"/>
          </a:xfrm>
        </p:spPr>
        <p:txBody>
          <a:bodyPr/>
          <a:lstStyle/>
          <a:p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Remote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Control</a:t>
            </a:r>
            <a:endParaRPr lang="cs-CZ" sz="24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+mn-lt"/>
              </a:rPr>
              <a:t>Náhrada infračervené technologie pro dálkové ovládání přístrojů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+mn-lt"/>
              </a:rPr>
              <a:t>Použití RF4CE standardu</a:t>
            </a:r>
            <a:endParaRPr lang="cs-CZ" sz="1800" dirty="0" smtClean="0"/>
          </a:p>
          <a:p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Health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Care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Bezpečné a spolehlivé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minitorování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a řízení nekritických nedůležitých služeb zdravotní péče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Zaměřeno na chronické nemoci, samostatnost stárnutí, péče o zdraví, relaxaci a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fitness</a:t>
            </a:r>
            <a:endParaRPr lang="cs-CZ" sz="2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302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ZigBee</a:t>
            </a:r>
            <a:r>
              <a:rPr lang="cs-CZ" dirty="0" smtClean="0"/>
              <a:t> profily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435280" cy="4411662"/>
          </a:xfrm>
        </p:spPr>
        <p:txBody>
          <a:bodyPr/>
          <a:lstStyle/>
          <a:p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Home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Automation</a:t>
            </a:r>
            <a:endParaRPr lang="cs-CZ" sz="24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Domácí automatizace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Inteligentní domácnost, ovládání spotřebičů, ovládání světel, životní prostředí, hospodaření s energií, bezpečnost (EZS, EPS)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</a:rPr>
              <a:t>Input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Device</a:t>
            </a:r>
            <a:endParaRPr lang="cs-CZ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Vstupní zařízení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Ovládání myši, klávesnice,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touchepad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, ...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Zvětšení vzdálenosti pro ovládání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Určeno pro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RF4CE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834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ZigBee</a:t>
            </a:r>
            <a:r>
              <a:rPr lang="cs-CZ" dirty="0" smtClean="0"/>
              <a:t> profily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435280" cy="4411662"/>
          </a:xfrm>
        </p:spPr>
        <p:txBody>
          <a:bodyPr/>
          <a:lstStyle/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Retail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Services</a:t>
            </a:r>
            <a:endParaRPr lang="cs-CZ" sz="24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Nakupování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Sledování, kontrola a automatizace nákupu a doručování zboží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Řízení dodavatelských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řetězců</a:t>
            </a:r>
            <a:endParaRPr lang="cs-CZ" sz="2400" dirty="0" smtClean="0">
              <a:solidFill>
                <a:schemeClr val="tx1"/>
              </a:solidFill>
              <a:latin typeface="+mn-lt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Telecom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Services</a:t>
            </a:r>
            <a:endParaRPr lang="cs-CZ" sz="24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Služby s přidanou hodnotou, doručování informací, hry, služby podle umístění, mobilní platby, mobilní reklama, fakturace, řízení přístupu k mobilní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kamceláři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, sdílení dat v p2p sítích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Použití mobilních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telefonů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Projektování distribuovaných systémů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98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ZigBee</a:t>
            </a:r>
            <a:r>
              <a:rPr lang="cs-CZ" dirty="0" smtClean="0"/>
              <a:t> profily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435280" cy="4411662"/>
          </a:xfrm>
        </p:spPr>
        <p:txBody>
          <a:bodyPr/>
          <a:lstStyle/>
          <a:p>
            <a:r>
              <a:rPr lang="cs-CZ" sz="2400" dirty="0" smtClean="0">
                <a:solidFill>
                  <a:schemeClr val="tx1"/>
                </a:solidFill>
                <a:latin typeface="+mn-lt"/>
              </a:rPr>
              <a:t>3D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Sync</a:t>
            </a:r>
            <a:endParaRPr lang="cs-CZ" sz="24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Komunikace s 3DHD TV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3D brýle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Eliminace narušení obrazu při pohybu hlavy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+mn-lt"/>
              </a:rPr>
              <a:t>Minimalizace rušení okolním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světlem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Projektování distribuovaných systémů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153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46B-2CB7-4752-81BA-6C59AC9D0B44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99E3-CF39-4FA0-A4EE-2489BD2849DE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58752"/>
            <a:ext cx="337519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 descr="Patent Graphic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038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69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Systémy pracující v rozprostřeném pásmu</a:t>
            </a:r>
          </a:p>
          <a:p>
            <a:pPr lvl="1"/>
            <a:r>
              <a:rPr lang="cs-CZ" dirty="0" smtClean="0"/>
              <a:t>modulace jednotlivých bitů sekvencí změn signálu (DSSS – Direct </a:t>
            </a:r>
            <a:r>
              <a:rPr lang="cs-CZ" dirty="0" err="1" smtClean="0"/>
              <a:t>Sequence</a:t>
            </a:r>
            <a:r>
              <a:rPr lang="cs-CZ" dirty="0" smtClean="0"/>
              <a:t> </a:t>
            </a:r>
            <a:r>
              <a:rPr lang="cs-CZ" dirty="0" err="1" smtClean="0"/>
              <a:t>Spread</a:t>
            </a:r>
            <a:r>
              <a:rPr lang="cs-CZ" dirty="0" smtClean="0"/>
              <a:t> </a:t>
            </a:r>
            <a:r>
              <a:rPr lang="cs-CZ" dirty="0" err="1" smtClean="0"/>
              <a:t>Spectrum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větší vnímavost k odrazům a šumu</a:t>
            </a:r>
          </a:p>
          <a:p>
            <a:pPr lvl="1"/>
            <a:r>
              <a:rPr lang="cs-CZ" dirty="0" smtClean="0"/>
              <a:t>menší odolnost vůči šumu a interferencím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4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Metody sdílení kanálu</a:t>
            </a:r>
          </a:p>
          <a:p>
            <a:pPr lvl="1"/>
            <a:r>
              <a:rPr lang="cs-CZ" dirty="0" smtClean="0"/>
              <a:t>TDMA –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Division</a:t>
            </a:r>
            <a:r>
              <a:rPr lang="cs-CZ" dirty="0" smtClean="0"/>
              <a:t> </a:t>
            </a:r>
            <a:r>
              <a:rPr lang="cs-CZ" dirty="0" err="1" smtClean="0"/>
              <a:t>Multiple</a:t>
            </a:r>
            <a:r>
              <a:rPr lang="cs-CZ" dirty="0" smtClean="0"/>
              <a:t> Access</a:t>
            </a:r>
          </a:p>
          <a:p>
            <a:pPr lvl="1"/>
            <a:r>
              <a:rPr lang="cs-CZ" dirty="0" smtClean="0"/>
              <a:t>FDMA – </a:t>
            </a:r>
            <a:r>
              <a:rPr lang="cs-CZ" dirty="0" err="1" smtClean="0"/>
              <a:t>Ferquency</a:t>
            </a:r>
            <a:r>
              <a:rPr lang="cs-CZ" dirty="0" smtClean="0"/>
              <a:t> </a:t>
            </a:r>
            <a:r>
              <a:rPr lang="cs-CZ" dirty="0" err="1" smtClean="0"/>
              <a:t>Division</a:t>
            </a:r>
            <a:r>
              <a:rPr lang="cs-CZ" dirty="0" smtClean="0"/>
              <a:t> </a:t>
            </a:r>
            <a:r>
              <a:rPr lang="cs-CZ" dirty="0" err="1" smtClean="0"/>
              <a:t>Multiple</a:t>
            </a:r>
            <a:r>
              <a:rPr lang="cs-CZ" dirty="0" smtClean="0"/>
              <a:t> Access</a:t>
            </a:r>
          </a:p>
          <a:p>
            <a:pPr lvl="1"/>
            <a:r>
              <a:rPr lang="cs-CZ" dirty="0" smtClean="0"/>
              <a:t>CDMA – </a:t>
            </a:r>
            <a:r>
              <a:rPr lang="cs-CZ" dirty="0" err="1" smtClean="0"/>
              <a:t>Code</a:t>
            </a:r>
            <a:r>
              <a:rPr lang="cs-CZ" dirty="0" smtClean="0"/>
              <a:t> </a:t>
            </a:r>
            <a:r>
              <a:rPr lang="cs-CZ" dirty="0" err="1" smtClean="0"/>
              <a:t>Division</a:t>
            </a:r>
            <a:r>
              <a:rPr lang="cs-CZ" dirty="0" smtClean="0"/>
              <a:t> </a:t>
            </a:r>
            <a:r>
              <a:rPr lang="cs-CZ" dirty="0" err="1" smtClean="0"/>
              <a:t>Multiple</a:t>
            </a:r>
            <a:r>
              <a:rPr lang="cs-CZ" dirty="0" smtClean="0"/>
              <a:t> Access</a:t>
            </a:r>
          </a:p>
          <a:p>
            <a:pPr lvl="2"/>
            <a:r>
              <a:rPr lang="cs-CZ" dirty="0" smtClean="0"/>
              <a:t>synchronní CDMA, ortogonální vektory (a</a:t>
            </a:r>
            <a:r>
              <a:rPr lang="en-US" dirty="0" smtClean="0"/>
              <a:t>*b = 0)</a:t>
            </a:r>
            <a:endParaRPr lang="cs-CZ" dirty="0" smtClean="0"/>
          </a:p>
          <a:p>
            <a:pPr lvl="2"/>
            <a:r>
              <a:rPr lang="cs-CZ" dirty="0" smtClean="0"/>
              <a:t>asynchronní CDMA, pseudonáhodné kódy (</a:t>
            </a:r>
            <a:r>
              <a:rPr lang="cs-CZ" dirty="0" err="1" smtClean="0"/>
              <a:t>pseudošum</a:t>
            </a:r>
            <a:r>
              <a:rPr lang="cs-CZ" dirty="0" smtClean="0"/>
              <a:t>) PN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857-CA2F-4858-B275-A89DF78A0829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49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Standardy IEEE802.x</a:t>
            </a:r>
            <a:endParaRPr lang="cs-CZ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802.11 – Wireless LAN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(WLAN)</a:t>
            </a:r>
          </a:p>
          <a:p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802.15 – </a:t>
            </a:r>
            <a:r>
              <a:rPr lang="cs-CZ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 (WPAN)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802.16 – </a:t>
            </a:r>
            <a:r>
              <a:rPr lang="cs-CZ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 (WMAN)</a:t>
            </a:r>
          </a:p>
          <a:p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802.18 – 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RR-TAG (</a:t>
            </a:r>
            <a:r>
              <a:rPr lang="cs-CZ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Regulatory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cs-CZ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802.19 – koexistence </a:t>
            </a:r>
          </a:p>
          <a:p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802.20 – </a:t>
            </a:r>
            <a:r>
              <a:rPr lang="cs-CZ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mobility </a:t>
            </a:r>
          </a:p>
          <a:p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 802.22 – </a:t>
            </a:r>
            <a:r>
              <a:rPr lang="cs-CZ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Regional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Area </a:t>
            </a:r>
            <a:r>
              <a:rPr lang="cs-CZ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networks</a:t>
            </a: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(WRAN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cs-CZ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8419-A8FA-4B1A-A8B8-D617A5358406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87D9-9FF2-47CD-B9B9-80F4D380F43F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46B-2CB7-4752-81BA-6C59AC9D0B44}" type="datetime1">
              <a:rPr lang="cs-CZ" smtClean="0"/>
              <a:pPr/>
              <a:t>21.5.2012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99E3-CF39-4FA0-A4EE-2489BD2849DE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14175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92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6088808">
  <a:themeElements>
    <a:clrScheme name="1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06088808</Template>
  <TotalTime>490</TotalTime>
  <Words>1879</Words>
  <Application>Microsoft Office PowerPoint</Application>
  <PresentationFormat>Předvádění na obrazovce (4:3)</PresentationFormat>
  <Paragraphs>545</Paragraphs>
  <Slides>49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0" baseType="lpstr">
      <vt:lpstr>06088808</vt:lpstr>
      <vt:lpstr>Bezdrátové počítačové sítě</vt:lpstr>
      <vt:lpstr>Úvod</vt:lpstr>
      <vt:lpstr>Úvod</vt:lpstr>
      <vt:lpstr>Úvod</vt:lpstr>
      <vt:lpstr>Úvod</vt:lpstr>
      <vt:lpstr>Úvod</vt:lpstr>
      <vt:lpstr>Úvod</vt:lpstr>
      <vt:lpstr>Standardy IEEE802.x</vt:lpstr>
      <vt:lpstr>Snímek 9</vt:lpstr>
      <vt:lpstr>Proprietární sítě</vt:lpstr>
      <vt:lpstr>IEEE 802.11 – Wireless LAN (WLAN)</vt:lpstr>
      <vt:lpstr>IEEE 802.15 – Wireless PAN (WPAN)</vt:lpstr>
      <vt:lpstr>IEEE 802.15.1 – Bluetooth</vt:lpstr>
      <vt:lpstr>IEEE 802.15.2  koexistence 802.15.4 a 802.11</vt:lpstr>
      <vt:lpstr>IEEE 802.15.3 – HR WPAN Vysokorychlostní WPAN</vt:lpstr>
      <vt:lpstr>IEEE 802.15.3c UWB Ultra Wide Band</vt:lpstr>
      <vt:lpstr>IEEE 802.15.4 Low Rate WPAN</vt:lpstr>
      <vt:lpstr>IEEE 802.15.5</vt:lpstr>
      <vt:lpstr>IEEE 802.15.5e – MBAN Medical BAN</vt:lpstr>
      <vt:lpstr>IEEE 802.15.5e – MBAN Medical BAN</vt:lpstr>
      <vt:lpstr>IEEE 802.15.5e – MBAN Medical BAN</vt:lpstr>
      <vt:lpstr>IEEE 802.15.5e – MBAN Medical BAN</vt:lpstr>
      <vt:lpstr>IEEE 802.15.5e – MBAN Medical BAN</vt:lpstr>
      <vt:lpstr>IEEE 802.15.6 – BAN Body Area Networks</vt:lpstr>
      <vt:lpstr>IEEE 802.15.6 – BAN Body Area Networks</vt:lpstr>
      <vt:lpstr>IEEE 802.15.6 – BAN Body Area Networks</vt:lpstr>
      <vt:lpstr>IEEE 802.15.7 – VLC Visible Light Communications</vt:lpstr>
      <vt:lpstr>IEEE 802.15.7 – VLC Visible Light Communications</vt:lpstr>
      <vt:lpstr>IEEE 802.15.8  Personal Space Communication</vt:lpstr>
      <vt:lpstr>IEEE 802.15.8  Personal Space Communication</vt:lpstr>
      <vt:lpstr>IEEE 802.15.8  Personal Space Communication</vt:lpstr>
      <vt:lpstr>IEEE 802.15.8  Personal Space Communication</vt:lpstr>
      <vt:lpstr>IEEE 802.15.8  Personal Space Communication</vt:lpstr>
      <vt:lpstr>IEEE 802.15.8  Personal Space Communication</vt:lpstr>
      <vt:lpstr>IEEE 802.15.8  Personal Space Communication</vt:lpstr>
      <vt:lpstr>IEEE 802.15.8  Personal Space Communication</vt:lpstr>
      <vt:lpstr>IEEE 802.16  Wireless MAN - WiMAX</vt:lpstr>
      <vt:lpstr>IEEE 802.20 - Mobile Broadband Wireless Access (MBWA)</vt:lpstr>
      <vt:lpstr>ZigBee</vt:lpstr>
      <vt:lpstr>ZigBee</vt:lpstr>
      <vt:lpstr>ZigBee</vt:lpstr>
      <vt:lpstr>ZigBee</vt:lpstr>
      <vt:lpstr>ZigBee</vt:lpstr>
      <vt:lpstr>ZigBee profily</vt:lpstr>
      <vt:lpstr>ZigBee profily</vt:lpstr>
      <vt:lpstr>ZigBee profily</vt:lpstr>
      <vt:lpstr>ZigBee profily</vt:lpstr>
      <vt:lpstr>ZigBee profily</vt:lpstr>
      <vt:lpstr>ZigBee profily</vt:lpstr>
    </vt:vector>
  </TitlesOfParts>
  <Manager/>
  <Company>UWB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školicí prezentace </dc:title>
  <dc:subject/>
  <dc:creator>ledvina</dc:creator>
  <cp:keywords/>
  <dc:description/>
  <cp:lastModifiedBy>kiv</cp:lastModifiedBy>
  <cp:revision>6</cp:revision>
  <dcterms:created xsi:type="dcterms:W3CDTF">2011-05-03T04:12:24Z</dcterms:created>
  <dcterms:modified xsi:type="dcterms:W3CDTF">2012-05-21T15:36:37Z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TC060888081029</vt:lpwstr>
  </property>
</Properties>
</file>