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68"/>
  </p:notesMasterIdLst>
  <p:handoutMasterIdLst>
    <p:handoutMasterId r:id="rId69"/>
  </p:handoutMasterIdLst>
  <p:sldIdLst>
    <p:sldId id="258" r:id="rId2"/>
    <p:sldId id="1437" r:id="rId3"/>
    <p:sldId id="1464" r:id="rId4"/>
    <p:sldId id="1465" r:id="rId5"/>
    <p:sldId id="1466" r:id="rId6"/>
    <p:sldId id="1467" r:id="rId7"/>
    <p:sldId id="1439" r:id="rId8"/>
    <p:sldId id="1440" r:id="rId9"/>
    <p:sldId id="1441" r:id="rId10"/>
    <p:sldId id="1442" r:id="rId11"/>
    <p:sldId id="1443" r:id="rId12"/>
    <p:sldId id="1444" r:id="rId13"/>
    <p:sldId id="1445" r:id="rId14"/>
    <p:sldId id="1446" r:id="rId15"/>
    <p:sldId id="1447" r:id="rId16"/>
    <p:sldId id="1448" r:id="rId17"/>
    <p:sldId id="1449" r:id="rId18"/>
    <p:sldId id="1450" r:id="rId19"/>
    <p:sldId id="1451" r:id="rId20"/>
    <p:sldId id="1452" r:id="rId21"/>
    <p:sldId id="1453" r:id="rId22"/>
    <p:sldId id="1454" r:id="rId23"/>
    <p:sldId id="1455" r:id="rId24"/>
    <p:sldId id="1456" r:id="rId25"/>
    <p:sldId id="1457" r:id="rId26"/>
    <p:sldId id="1458" r:id="rId27"/>
    <p:sldId id="1459" r:id="rId28"/>
    <p:sldId id="1460" r:id="rId29"/>
    <p:sldId id="1461" r:id="rId30"/>
    <p:sldId id="1462" r:id="rId31"/>
    <p:sldId id="1463" r:id="rId32"/>
    <p:sldId id="1378" r:id="rId33"/>
    <p:sldId id="1408" r:id="rId34"/>
    <p:sldId id="1409" r:id="rId35"/>
    <p:sldId id="1410" r:id="rId36"/>
    <p:sldId id="1468" r:id="rId37"/>
    <p:sldId id="1411" r:id="rId38"/>
    <p:sldId id="1412" r:id="rId39"/>
    <p:sldId id="1398" r:id="rId40"/>
    <p:sldId id="1379" r:id="rId41"/>
    <p:sldId id="1413" r:id="rId42"/>
    <p:sldId id="1414" r:id="rId43"/>
    <p:sldId id="1415" r:id="rId44"/>
    <p:sldId id="1416" r:id="rId45"/>
    <p:sldId id="1417" r:id="rId46"/>
    <p:sldId id="1418" r:id="rId47"/>
    <p:sldId id="1419" r:id="rId48"/>
    <p:sldId id="1400" r:id="rId49"/>
    <p:sldId id="1420" r:id="rId50"/>
    <p:sldId id="1469" r:id="rId51"/>
    <p:sldId id="1436" r:id="rId52"/>
    <p:sldId id="1421" r:id="rId53"/>
    <p:sldId id="1422" r:id="rId54"/>
    <p:sldId id="1423" r:id="rId55"/>
    <p:sldId id="1424" r:id="rId56"/>
    <p:sldId id="1406" r:id="rId57"/>
    <p:sldId id="1428" r:id="rId58"/>
    <p:sldId id="1429" r:id="rId59"/>
    <p:sldId id="1430" r:id="rId60"/>
    <p:sldId id="1431" r:id="rId61"/>
    <p:sldId id="1432" r:id="rId62"/>
    <p:sldId id="1397" r:id="rId63"/>
    <p:sldId id="1435" r:id="rId64"/>
    <p:sldId id="1434" r:id="rId65"/>
    <p:sldId id="1433" r:id="rId66"/>
    <p:sldId id="1407" r:id="rId67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0300" autoAdjust="0"/>
  </p:normalViewPr>
  <p:slideViewPr>
    <p:cSldViewPr showGuides="1">
      <p:cViewPr varScale="1">
        <p:scale>
          <a:sx n="76" d="100"/>
          <a:sy n="76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F18FEC-6F8D-4D0C-8CDB-10F1F72E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E29606-543C-41D6-AA67-71FE385CBD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558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100512-E038-4706-B0C4-B7B6B15B3D4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F8E3F-7427-4D5C-B3E7-E8AA9ACA0627}" type="slidenum">
              <a:rPr lang="cs-CZ"/>
              <a:pPr/>
              <a:t>17</a:t>
            </a:fld>
            <a:endParaRPr lang="cs-CZ"/>
          </a:p>
        </p:txBody>
      </p:sp>
      <p:sp>
        <p:nvSpPr>
          <p:cNvPr id="135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BF218-BCCB-40ED-A971-461D9C12A044}" type="slidenum">
              <a:rPr lang="cs-CZ"/>
              <a:pPr/>
              <a:t>18</a:t>
            </a:fld>
            <a:endParaRPr lang="cs-CZ"/>
          </a:p>
        </p:txBody>
      </p:sp>
      <p:sp>
        <p:nvSpPr>
          <p:cNvPr id="137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574D3-595F-47A8-9E93-BC32F6046889}" type="slidenum">
              <a:rPr lang="cs-CZ"/>
              <a:pPr/>
              <a:t>19</a:t>
            </a:fld>
            <a:endParaRPr lang="cs-CZ"/>
          </a:p>
        </p:txBody>
      </p:sp>
      <p:sp>
        <p:nvSpPr>
          <p:cNvPr id="137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69CC-2C52-4E21-95D8-0DF924AA282F}" type="slidenum">
              <a:rPr lang="cs-CZ"/>
              <a:pPr/>
              <a:t>20</a:t>
            </a:fld>
            <a:endParaRPr lang="cs-CZ"/>
          </a:p>
        </p:txBody>
      </p:sp>
      <p:sp>
        <p:nvSpPr>
          <p:cNvPr id="136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654AB-713C-4B1F-AF1B-4882321448AF}" type="slidenum">
              <a:rPr lang="cs-CZ"/>
              <a:pPr/>
              <a:t>21</a:t>
            </a:fld>
            <a:endParaRPr lang="cs-CZ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691802"/>
            <a:ext cx="5438748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DBBA0-B558-42B2-8EA6-F1B1A14D3806}" type="slidenum">
              <a:rPr lang="cs-CZ"/>
              <a:pPr/>
              <a:t>22</a:t>
            </a:fld>
            <a:endParaRPr lang="cs-CZ"/>
          </a:p>
        </p:txBody>
      </p:sp>
      <p:sp>
        <p:nvSpPr>
          <p:cNvPr id="136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3F8C2-B3B2-4BF5-9080-ECDF24B8FEF9}" type="slidenum">
              <a:rPr lang="cs-CZ"/>
              <a:pPr/>
              <a:t>23</a:t>
            </a:fld>
            <a:endParaRPr lang="cs-CZ"/>
          </a:p>
        </p:txBody>
      </p:sp>
      <p:sp>
        <p:nvSpPr>
          <p:cNvPr id="136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49D17-F442-4D75-972A-AC9A7FDA8E12}" type="slidenum">
              <a:rPr lang="cs-CZ"/>
              <a:pPr/>
              <a:t>24</a:t>
            </a:fld>
            <a:endParaRPr lang="cs-CZ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691802"/>
            <a:ext cx="5438748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66725-6861-4C5A-8443-9386A41FF8E1}" type="slidenum">
              <a:rPr lang="cs-CZ"/>
              <a:pPr/>
              <a:t>25</a:t>
            </a:fld>
            <a:endParaRPr lang="cs-CZ"/>
          </a:p>
        </p:txBody>
      </p:sp>
      <p:sp>
        <p:nvSpPr>
          <p:cNvPr id="137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691802"/>
            <a:ext cx="5438748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A87A0-D3F6-490E-97B4-749DD6E92138}" type="slidenum">
              <a:rPr lang="cs-CZ"/>
              <a:pPr/>
              <a:t>26</a:t>
            </a:fld>
            <a:endParaRPr lang="cs-CZ"/>
          </a:p>
        </p:txBody>
      </p:sp>
      <p:sp>
        <p:nvSpPr>
          <p:cNvPr id="138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691802"/>
            <a:ext cx="5438748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7E217-D5D3-43D4-8AA8-24EB67048462}" type="slidenum">
              <a:rPr lang="cs-CZ"/>
              <a:pPr/>
              <a:t>2</a:t>
            </a:fld>
            <a:endParaRPr lang="cs-CZ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691802"/>
            <a:ext cx="5438748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8D292-2495-4B06-A1D3-24809B559879}" type="slidenum">
              <a:rPr lang="cs-CZ"/>
              <a:pPr/>
              <a:t>27</a:t>
            </a:fld>
            <a:endParaRPr lang="cs-CZ"/>
          </a:p>
        </p:txBody>
      </p:sp>
      <p:sp>
        <p:nvSpPr>
          <p:cNvPr id="138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C1C71-467A-4C0C-9839-AE563EF1EA4D}" type="slidenum">
              <a:rPr lang="cs-CZ"/>
              <a:pPr/>
              <a:t>28</a:t>
            </a:fld>
            <a:endParaRPr lang="cs-CZ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1802"/>
            <a:ext cx="4985772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60477-7E39-477A-8FAD-DAA40915A923}" type="slidenum">
              <a:rPr lang="cs-CZ"/>
              <a:pPr/>
              <a:t>29</a:t>
            </a:fld>
            <a:endParaRPr lang="cs-CZ"/>
          </a:p>
        </p:txBody>
      </p:sp>
      <p:sp>
        <p:nvSpPr>
          <p:cNvPr id="137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4FB2A-941B-4952-B6E7-C0DB0BF64EA2}" type="slidenum">
              <a:rPr lang="cs-CZ"/>
              <a:pPr/>
              <a:t>30</a:t>
            </a:fld>
            <a:endParaRPr lang="cs-CZ"/>
          </a:p>
        </p:txBody>
      </p:sp>
      <p:sp>
        <p:nvSpPr>
          <p:cNvPr id="140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3AE7C-9588-4B64-A5E1-DC1E25DEA4DA}" type="slidenum">
              <a:rPr lang="cs-CZ"/>
              <a:pPr/>
              <a:t>31</a:t>
            </a:fld>
            <a:endParaRPr lang="cs-CZ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1802"/>
            <a:ext cx="4985772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D7E25F-C3F6-4172-BBE7-E501AD2995CE}" type="slidenum">
              <a:rPr lang="cs-CZ" smtClean="0"/>
              <a:pPr/>
              <a:t>66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79ECB-EB81-4F26-9EC9-6B3C684B9A13}" type="slidenum">
              <a:rPr lang="cs-CZ"/>
              <a:pPr/>
              <a:t>7</a:t>
            </a:fld>
            <a:endParaRPr lang="cs-CZ"/>
          </a:p>
        </p:txBody>
      </p:sp>
      <p:sp>
        <p:nvSpPr>
          <p:cNvPr id="139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96623-AF2A-4429-9387-3152DC4356B3}" type="slidenum">
              <a:rPr lang="cs-CZ"/>
              <a:pPr/>
              <a:t>11</a:t>
            </a:fld>
            <a:endParaRPr lang="cs-CZ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691802"/>
            <a:ext cx="5438748" cy="44434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BE478-C21C-41F0-89B9-FBCE78B2AB24}" type="slidenum">
              <a:rPr lang="cs-CZ"/>
              <a:pPr/>
              <a:t>12</a:t>
            </a:fld>
            <a:endParaRPr lang="cs-CZ"/>
          </a:p>
        </p:txBody>
      </p:sp>
      <p:sp>
        <p:nvSpPr>
          <p:cNvPr id="134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7DD34-C8B9-48C0-8366-1D13F73A09C7}" type="slidenum">
              <a:rPr lang="cs-CZ"/>
              <a:pPr/>
              <a:t>13</a:t>
            </a:fld>
            <a:endParaRPr lang="cs-CZ"/>
          </a:p>
        </p:txBody>
      </p:sp>
      <p:sp>
        <p:nvSpPr>
          <p:cNvPr id="134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7408E-DFAC-42F2-8243-0653161BFDDD}" type="slidenum">
              <a:rPr lang="cs-CZ"/>
              <a:pPr/>
              <a:t>14</a:t>
            </a:fld>
            <a:endParaRPr lang="cs-CZ"/>
          </a:p>
        </p:txBody>
      </p:sp>
      <p:sp>
        <p:nvSpPr>
          <p:cNvPr id="134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475EB-4CBA-4AC5-AC33-08344B1FCAB2}" type="slidenum">
              <a:rPr lang="cs-CZ"/>
              <a:pPr/>
              <a:t>15</a:t>
            </a:fld>
            <a:endParaRPr lang="cs-CZ"/>
          </a:p>
        </p:txBody>
      </p:sp>
      <p:sp>
        <p:nvSpPr>
          <p:cNvPr id="134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03767-676B-4D23-A78A-D92DF9883156}" type="slidenum">
              <a:rPr lang="cs-CZ"/>
              <a:pPr/>
              <a:t>16</a:t>
            </a:fld>
            <a:endParaRPr lang="cs-CZ"/>
          </a:p>
        </p:txBody>
      </p:sp>
      <p:sp>
        <p:nvSpPr>
          <p:cNvPr id="135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21AC43-7AC1-47C6-9147-EDB70407D235}" type="datetime1">
              <a:rPr lang="cs-CZ" smtClean="0"/>
              <a:t>4.5.2011</a:t>
            </a:fld>
            <a:endParaRPr lang="cs-CZ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D85A-B0DD-47C6-8A81-B6B2D37216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10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D578-557E-45BB-9B6A-6AF4323411F9}" type="datetime1">
              <a:rPr lang="cs-CZ" smtClean="0"/>
              <a:t>4.5.2011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E588-7771-4964-B42E-AB25E1DFDC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3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45B0-0CFF-48BE-BA79-B2AD2BC689B3}" type="datetime1">
              <a:rPr lang="cs-CZ" smtClean="0"/>
              <a:t>4.5.2011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4F9B5-F6CD-4FD7-81BB-BC06390516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01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039D-B2AA-40C3-BCD5-66275EC98BA8}" type="datetime1">
              <a:rPr lang="cs-CZ" smtClean="0"/>
              <a:t>4.5.2011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DF1F-EEEE-4927-B518-8C92C28E9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8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B5D7-16B4-42F5-B702-77655DC3A408}" type="datetime1">
              <a:rPr lang="cs-CZ" smtClean="0"/>
              <a:t>4.5.2011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87B4-4576-49FA-AFCA-AC80DAFDBB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6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3822-47A3-4422-9657-D2D8E45C071D}" type="datetime1">
              <a:rPr lang="cs-CZ" smtClean="0"/>
              <a:t>4.5.2011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8A3E-EFB5-43D0-B2FC-FA668A4CFD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3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85F4-C396-48F3-84A1-837D7BEDB8FA}" type="datetime1">
              <a:rPr lang="cs-CZ" smtClean="0"/>
              <a:t>4.5.2011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304C-60C0-4695-9AA5-B35E908C73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4664-7ACE-477F-A786-A11B97311E3F}" type="datetime1">
              <a:rPr lang="cs-CZ" smtClean="0"/>
              <a:t>4.5.2011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DC71-2795-4858-BCB2-5253163701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D63C-31A6-410A-950D-D095287212F7}" type="datetime1">
              <a:rPr lang="cs-CZ" smtClean="0"/>
              <a:t>4.5.2011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A096-3315-4A94-9D96-7B3FB8565D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67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0037-E195-4283-B7DE-582C7E80E3E0}" type="datetime1">
              <a:rPr lang="cs-CZ" smtClean="0"/>
              <a:t>4.5.2011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A884-3950-4D87-97E3-6D52023E9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72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23F9-CBF5-413F-95FA-804E0649A2A3}" type="datetime1">
              <a:rPr lang="cs-CZ" smtClean="0"/>
              <a:t>4.5.2011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06DB-7EA1-4CD0-98A3-3665A7B11D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1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DCE4-3EC0-4B64-BF89-A030D56A334D}" type="datetime1">
              <a:rPr lang="cs-CZ" smtClean="0"/>
              <a:t>4.5.2011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A66A3-53CC-44B1-9F7E-3FE55D8D3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1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7AC67F3-E411-4CB2-BBCC-7C89B40013EC}" type="datetime1">
              <a:rPr lang="cs-CZ" smtClean="0"/>
              <a:t>4.5.2011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55F6F6E4-7242-416F-8D83-BD13F0997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zh-CN" sz="3600" smtClean="0"/>
              <a:t>Senzorické sítě</a:t>
            </a:r>
            <a:endParaRPr lang="cs-CZ" sz="36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437312" cy="23622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Počítačové sítě 20</a:t>
            </a:r>
            <a:r>
              <a:rPr lang="en-US" sz="2800" dirty="0" smtClean="0"/>
              <a:t>1</a:t>
            </a:r>
            <a:r>
              <a:rPr lang="cs-CZ" sz="2800" dirty="0"/>
              <a:t>1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Ing. Jiří Ledvina, CSc.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DAE-27BC-41A2-85CB-92F72818756C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889-E10A-4860-BBA2-607E3DC0C084}" type="slidenum">
              <a:rPr lang="cs-CZ"/>
              <a:pPr/>
              <a:t>10</a:t>
            </a:fld>
            <a:endParaRPr lang="cs-CZ"/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eZ430-RF2480 (rub)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1719263"/>
            <a:ext cx="2952750" cy="4411662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cs-CZ"/>
              <a:t>Procesor (MSP430F2274)</a:t>
            </a:r>
          </a:p>
          <a:p>
            <a:pPr>
              <a:buFont typeface="Wingdings" pitchFamily="1" charset="2"/>
              <a:buNone/>
            </a:pPr>
            <a:endParaRPr lang="cs-CZ"/>
          </a:p>
          <a:p>
            <a:pPr>
              <a:buFont typeface="Wingdings" pitchFamily="1" charset="2"/>
              <a:buNone/>
            </a:pPr>
            <a:endParaRPr lang="cs-CZ"/>
          </a:p>
          <a:p>
            <a:pPr>
              <a:buFont typeface="Wingdings" pitchFamily="1" charset="2"/>
              <a:buNone/>
            </a:pPr>
            <a:r>
              <a:rPr lang="cs-CZ"/>
              <a:t>Integrovaná anténa</a:t>
            </a:r>
          </a:p>
          <a:p>
            <a:pPr>
              <a:buFont typeface="Wingdings" pitchFamily="1" charset="2"/>
              <a:buNone/>
            </a:pPr>
            <a:endParaRPr lang="cs-CZ"/>
          </a:p>
          <a:p>
            <a:pPr>
              <a:buFont typeface="Wingdings" pitchFamily="1" charset="2"/>
              <a:buNone/>
            </a:pPr>
            <a:endParaRPr lang="cs-CZ"/>
          </a:p>
          <a:p>
            <a:pPr>
              <a:buFont typeface="Wingdings" pitchFamily="1" charset="2"/>
              <a:buNone/>
            </a:pPr>
            <a:r>
              <a:rPr lang="cs-CZ"/>
              <a:t>Krystal</a:t>
            </a:r>
          </a:p>
          <a:p>
            <a:pPr>
              <a:buFont typeface="Wingdings" pitchFamily="1" charset="2"/>
              <a:buNone/>
            </a:pPr>
            <a:endParaRPr lang="cs-CZ"/>
          </a:p>
        </p:txBody>
      </p:sp>
      <p:pic>
        <p:nvPicPr>
          <p:cNvPr id="1410053" name="Picture 5" descr="IMG_199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0054" name="Line 6"/>
          <p:cNvSpPr>
            <a:spLocks noChangeShapeType="1"/>
          </p:cNvSpPr>
          <p:nvPr/>
        </p:nvSpPr>
        <p:spPr bwMode="auto">
          <a:xfrm flipV="1">
            <a:off x="3348038" y="1989138"/>
            <a:ext cx="2519362" cy="172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0055" name="Line 7"/>
          <p:cNvSpPr>
            <a:spLocks noChangeShapeType="1"/>
          </p:cNvSpPr>
          <p:nvPr/>
        </p:nvSpPr>
        <p:spPr bwMode="auto">
          <a:xfrm flipH="1">
            <a:off x="4572000" y="3644900"/>
            <a:ext cx="1295400" cy="71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0056" name="Line 8"/>
          <p:cNvSpPr>
            <a:spLocks noChangeShapeType="1"/>
          </p:cNvSpPr>
          <p:nvPr/>
        </p:nvSpPr>
        <p:spPr bwMode="auto">
          <a:xfrm flipH="1" flipV="1">
            <a:off x="3276600" y="4724400"/>
            <a:ext cx="2590800" cy="2174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63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DA09-DB89-405B-BBCC-414E69B0D568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B103-A818-4C44-B01F-3A9AE875419E}" type="slidenum">
              <a:rPr lang="cs-CZ"/>
              <a:pPr/>
              <a:t>11</a:t>
            </a:fld>
            <a:endParaRPr lang="cs-CZ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sz="3200"/>
              <a:t>Nevýhody tradičních senzorů</a:t>
            </a:r>
            <a:endParaRPr lang="en-US" sz="320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ko-KR"/>
              <a:t>Rozměrné, propojené vodiči</a:t>
            </a:r>
          </a:p>
          <a:p>
            <a:r>
              <a:rPr lang="cs-CZ" altLang="ko-KR"/>
              <a:t>Drahé, nevýkonné, těžko rozmístitelné, energeticky náročné</a:t>
            </a:r>
          </a:p>
          <a:p>
            <a:r>
              <a:rPr lang="cs-CZ" altLang="ko-KR"/>
              <a:t>Nevhodný pro sledování dějů v „čisté“ přírodě – rozmisťování rozměrných senzorů (monitorování životního prostředí, pohybu zvířat)</a:t>
            </a:r>
          </a:p>
          <a:p>
            <a:r>
              <a:rPr lang="cs-CZ" altLang="ko-KR"/>
              <a:t>Nevhodný pro rozmisťování v nebezpečném prostředí (vojenství, sopka, vesmír, … )</a:t>
            </a:r>
          </a:p>
        </p:txBody>
      </p:sp>
    </p:spTree>
    <p:extLst>
      <p:ext uri="{BB962C8B-B14F-4D97-AF65-F5344CB8AC3E}">
        <p14:creationId xmlns:p14="http://schemas.microsoft.com/office/powerpoint/2010/main" val="7261352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5C4-D5FB-480E-9C81-45581E2AD03E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F566-51A4-49B6-B0E2-C508499440F8}" type="slidenum">
              <a:rPr lang="cs-CZ"/>
              <a:pPr/>
              <a:t>12</a:t>
            </a:fld>
            <a:endParaRPr lang="cs-CZ"/>
          </a:p>
        </p:txBody>
      </p:sp>
      <p:sp>
        <p:nvSpPr>
          <p:cNvPr id="134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414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Monitorování seismických aktivit</a:t>
            </a:r>
          </a:p>
        </p:txBody>
      </p:sp>
      <p:pic>
        <p:nvPicPr>
          <p:cNvPr id="1341445" name="Picture 5" descr="apartment_5_044_4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5451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664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AA05-D541-4BDD-A2C6-E80392E02443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D6B1-FCED-4DCD-AC4C-FB22FE8A8BB6}" type="slidenum">
              <a:rPr lang="cs-CZ"/>
              <a:pPr/>
              <a:t>13</a:t>
            </a:fld>
            <a:endParaRPr lang="cs-CZ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4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Monitorování mořských mikroorganizmů</a:t>
            </a:r>
          </a:p>
        </p:txBody>
      </p:sp>
      <p:pic>
        <p:nvPicPr>
          <p:cNvPr id="1344516" name="Picture 4" descr="noctilu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>
            <a:fillRect/>
          </a:stretch>
        </p:blipFill>
        <p:spPr bwMode="auto">
          <a:xfrm>
            <a:off x="1692275" y="2565400"/>
            <a:ext cx="5543550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314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DFE-CF4F-47E8-82B5-100485B69D21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4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4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442-BE1D-4153-80EB-14FF6F5EE51F}" type="slidenum">
              <a:rPr lang="cs-CZ"/>
              <a:pPr/>
              <a:t>14</a:t>
            </a:fld>
            <a:endParaRPr lang="cs-CZ"/>
          </a:p>
        </p:txBody>
      </p:sp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46603" name="Rectangle 4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Monitorování kontaminace moří</a:t>
            </a:r>
          </a:p>
        </p:txBody>
      </p:sp>
      <p:grpSp>
        <p:nvGrpSpPr>
          <p:cNvPr id="1346564" name="Group 4"/>
          <p:cNvGrpSpPr>
            <a:grpSpLocks/>
          </p:cNvGrpSpPr>
          <p:nvPr/>
        </p:nvGrpSpPr>
        <p:grpSpPr bwMode="auto">
          <a:xfrm>
            <a:off x="1547813" y="2492375"/>
            <a:ext cx="5905500" cy="3484563"/>
            <a:chOff x="1488" y="2880"/>
            <a:chExt cx="1728" cy="1152"/>
          </a:xfrm>
        </p:grpSpPr>
        <p:sp>
          <p:nvSpPr>
            <p:cNvPr id="1346565" name="Freeform 5" descr="Granite"/>
            <p:cNvSpPr>
              <a:spLocks/>
            </p:cNvSpPr>
            <p:nvPr/>
          </p:nvSpPr>
          <p:spPr bwMode="auto">
            <a:xfrm>
              <a:off x="1488" y="3984"/>
              <a:ext cx="1728" cy="48"/>
            </a:xfrm>
            <a:custGeom>
              <a:avLst/>
              <a:gdLst>
                <a:gd name="T0" fmla="*/ 112 w 3155"/>
                <a:gd name="T1" fmla="*/ 73 h 246"/>
                <a:gd name="T2" fmla="*/ 223 w 3155"/>
                <a:gd name="T3" fmla="*/ 93 h 246"/>
                <a:gd name="T4" fmla="*/ 293 w 3155"/>
                <a:gd name="T5" fmla="*/ 80 h 246"/>
                <a:gd name="T6" fmla="*/ 432 w 3155"/>
                <a:gd name="T7" fmla="*/ 86 h 246"/>
                <a:gd name="T8" fmla="*/ 509 w 3155"/>
                <a:gd name="T9" fmla="*/ 80 h 246"/>
                <a:gd name="T10" fmla="*/ 592 w 3155"/>
                <a:gd name="T11" fmla="*/ 73 h 246"/>
                <a:gd name="T12" fmla="*/ 711 w 3155"/>
                <a:gd name="T13" fmla="*/ 66 h 246"/>
                <a:gd name="T14" fmla="*/ 808 w 3155"/>
                <a:gd name="T15" fmla="*/ 80 h 246"/>
                <a:gd name="T16" fmla="*/ 898 w 3155"/>
                <a:gd name="T17" fmla="*/ 60 h 246"/>
                <a:gd name="T18" fmla="*/ 989 w 3155"/>
                <a:gd name="T19" fmla="*/ 73 h 246"/>
                <a:gd name="T20" fmla="*/ 1079 w 3155"/>
                <a:gd name="T21" fmla="*/ 80 h 246"/>
                <a:gd name="T22" fmla="*/ 1156 w 3155"/>
                <a:gd name="T23" fmla="*/ 86 h 246"/>
                <a:gd name="T24" fmla="*/ 1295 w 3155"/>
                <a:gd name="T25" fmla="*/ 80 h 246"/>
                <a:gd name="T26" fmla="*/ 1428 w 3155"/>
                <a:gd name="T27" fmla="*/ 80 h 246"/>
                <a:gd name="T28" fmla="*/ 1490 w 3155"/>
                <a:gd name="T29" fmla="*/ 66 h 246"/>
                <a:gd name="T30" fmla="*/ 1595 w 3155"/>
                <a:gd name="T31" fmla="*/ 66 h 246"/>
                <a:gd name="T32" fmla="*/ 1706 w 3155"/>
                <a:gd name="T33" fmla="*/ 53 h 246"/>
                <a:gd name="T34" fmla="*/ 1824 w 3155"/>
                <a:gd name="T35" fmla="*/ 27 h 246"/>
                <a:gd name="T36" fmla="*/ 1859 w 3155"/>
                <a:gd name="T37" fmla="*/ 0 h 246"/>
                <a:gd name="T38" fmla="*/ 1922 w 3155"/>
                <a:gd name="T39" fmla="*/ 13 h 246"/>
                <a:gd name="T40" fmla="*/ 1984 w 3155"/>
                <a:gd name="T41" fmla="*/ 33 h 246"/>
                <a:gd name="T42" fmla="*/ 2117 w 3155"/>
                <a:gd name="T43" fmla="*/ 73 h 246"/>
                <a:gd name="T44" fmla="*/ 2305 w 3155"/>
                <a:gd name="T45" fmla="*/ 99 h 246"/>
                <a:gd name="T46" fmla="*/ 2402 w 3155"/>
                <a:gd name="T47" fmla="*/ 86 h 246"/>
                <a:gd name="T48" fmla="*/ 2437 w 3155"/>
                <a:gd name="T49" fmla="*/ 86 h 246"/>
                <a:gd name="T50" fmla="*/ 2500 w 3155"/>
                <a:gd name="T51" fmla="*/ 86 h 246"/>
                <a:gd name="T52" fmla="*/ 2541 w 3155"/>
                <a:gd name="T53" fmla="*/ 73 h 246"/>
                <a:gd name="T54" fmla="*/ 2792 w 3155"/>
                <a:gd name="T55" fmla="*/ 73 h 246"/>
                <a:gd name="T56" fmla="*/ 2834 w 3155"/>
                <a:gd name="T57" fmla="*/ 60 h 246"/>
                <a:gd name="T58" fmla="*/ 2869 w 3155"/>
                <a:gd name="T59" fmla="*/ 73 h 246"/>
                <a:gd name="T60" fmla="*/ 2931 w 3155"/>
                <a:gd name="T61" fmla="*/ 73 h 246"/>
                <a:gd name="T62" fmla="*/ 2973 w 3155"/>
                <a:gd name="T63" fmla="*/ 86 h 246"/>
                <a:gd name="T64" fmla="*/ 3105 w 3155"/>
                <a:gd name="T65" fmla="*/ 80 h 246"/>
                <a:gd name="T66" fmla="*/ 3154 w 3155"/>
                <a:gd name="T67" fmla="*/ 146 h 246"/>
                <a:gd name="T68" fmla="*/ 3119 w 3155"/>
                <a:gd name="T69" fmla="*/ 219 h 246"/>
                <a:gd name="T70" fmla="*/ 3043 w 3155"/>
                <a:gd name="T71" fmla="*/ 205 h 246"/>
                <a:gd name="T72" fmla="*/ 2695 w 3155"/>
                <a:gd name="T73" fmla="*/ 185 h 246"/>
                <a:gd name="T74" fmla="*/ 2590 w 3155"/>
                <a:gd name="T75" fmla="*/ 199 h 246"/>
                <a:gd name="T76" fmla="*/ 2500 w 3155"/>
                <a:gd name="T77" fmla="*/ 205 h 246"/>
                <a:gd name="T78" fmla="*/ 2395 w 3155"/>
                <a:gd name="T79" fmla="*/ 205 h 246"/>
                <a:gd name="T80" fmla="*/ 2263 w 3155"/>
                <a:gd name="T81" fmla="*/ 232 h 246"/>
                <a:gd name="T82" fmla="*/ 1880 w 3155"/>
                <a:gd name="T83" fmla="*/ 225 h 246"/>
                <a:gd name="T84" fmla="*/ 1643 w 3155"/>
                <a:gd name="T85" fmla="*/ 219 h 246"/>
                <a:gd name="T86" fmla="*/ 1504 w 3155"/>
                <a:gd name="T87" fmla="*/ 245 h 246"/>
                <a:gd name="T88" fmla="*/ 1400 w 3155"/>
                <a:gd name="T89" fmla="*/ 238 h 246"/>
                <a:gd name="T90" fmla="*/ 1330 w 3155"/>
                <a:gd name="T91" fmla="*/ 225 h 246"/>
                <a:gd name="T92" fmla="*/ 1170 w 3155"/>
                <a:gd name="T93" fmla="*/ 225 h 246"/>
                <a:gd name="T94" fmla="*/ 794 w 3155"/>
                <a:gd name="T95" fmla="*/ 219 h 246"/>
                <a:gd name="T96" fmla="*/ 516 w 3155"/>
                <a:gd name="T97" fmla="*/ 199 h 246"/>
                <a:gd name="T98" fmla="*/ 342 w 3155"/>
                <a:gd name="T99" fmla="*/ 199 h 246"/>
                <a:gd name="T100" fmla="*/ 168 w 3155"/>
                <a:gd name="T101" fmla="*/ 219 h 246"/>
                <a:gd name="T102" fmla="*/ 70 w 3155"/>
                <a:gd name="T103" fmla="*/ 199 h 246"/>
                <a:gd name="T104" fmla="*/ 0 w 3155"/>
                <a:gd name="T105" fmla="*/ 199 h 246"/>
                <a:gd name="T106" fmla="*/ 7 w 3155"/>
                <a:gd name="T107" fmla="*/ 133 h 246"/>
                <a:gd name="T108" fmla="*/ 7 w 3155"/>
                <a:gd name="T109" fmla="*/ 9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5" h="246">
                  <a:moveTo>
                    <a:pt x="7" y="86"/>
                  </a:moveTo>
                  <a:lnTo>
                    <a:pt x="63" y="80"/>
                  </a:lnTo>
                  <a:lnTo>
                    <a:pt x="112" y="73"/>
                  </a:lnTo>
                  <a:lnTo>
                    <a:pt x="154" y="80"/>
                  </a:lnTo>
                  <a:lnTo>
                    <a:pt x="188" y="86"/>
                  </a:lnTo>
                  <a:lnTo>
                    <a:pt x="223" y="93"/>
                  </a:lnTo>
                  <a:lnTo>
                    <a:pt x="244" y="86"/>
                  </a:lnTo>
                  <a:lnTo>
                    <a:pt x="258" y="73"/>
                  </a:lnTo>
                  <a:lnTo>
                    <a:pt x="293" y="80"/>
                  </a:lnTo>
                  <a:lnTo>
                    <a:pt x="328" y="80"/>
                  </a:lnTo>
                  <a:lnTo>
                    <a:pt x="397" y="80"/>
                  </a:lnTo>
                  <a:lnTo>
                    <a:pt x="432" y="86"/>
                  </a:lnTo>
                  <a:lnTo>
                    <a:pt x="460" y="73"/>
                  </a:lnTo>
                  <a:lnTo>
                    <a:pt x="488" y="80"/>
                  </a:lnTo>
                  <a:lnTo>
                    <a:pt x="509" y="80"/>
                  </a:lnTo>
                  <a:lnTo>
                    <a:pt x="536" y="80"/>
                  </a:lnTo>
                  <a:lnTo>
                    <a:pt x="557" y="66"/>
                  </a:lnTo>
                  <a:lnTo>
                    <a:pt x="592" y="73"/>
                  </a:lnTo>
                  <a:lnTo>
                    <a:pt x="620" y="73"/>
                  </a:lnTo>
                  <a:lnTo>
                    <a:pt x="676" y="73"/>
                  </a:lnTo>
                  <a:lnTo>
                    <a:pt x="711" y="66"/>
                  </a:lnTo>
                  <a:lnTo>
                    <a:pt x="738" y="80"/>
                  </a:lnTo>
                  <a:lnTo>
                    <a:pt x="773" y="80"/>
                  </a:lnTo>
                  <a:lnTo>
                    <a:pt x="808" y="80"/>
                  </a:lnTo>
                  <a:lnTo>
                    <a:pt x="843" y="73"/>
                  </a:lnTo>
                  <a:lnTo>
                    <a:pt x="864" y="53"/>
                  </a:lnTo>
                  <a:lnTo>
                    <a:pt x="898" y="60"/>
                  </a:lnTo>
                  <a:lnTo>
                    <a:pt x="926" y="66"/>
                  </a:lnTo>
                  <a:lnTo>
                    <a:pt x="954" y="73"/>
                  </a:lnTo>
                  <a:lnTo>
                    <a:pt x="989" y="73"/>
                  </a:lnTo>
                  <a:lnTo>
                    <a:pt x="1017" y="80"/>
                  </a:lnTo>
                  <a:lnTo>
                    <a:pt x="1052" y="80"/>
                  </a:lnTo>
                  <a:lnTo>
                    <a:pt x="1079" y="80"/>
                  </a:lnTo>
                  <a:lnTo>
                    <a:pt x="1107" y="80"/>
                  </a:lnTo>
                  <a:lnTo>
                    <a:pt x="1135" y="86"/>
                  </a:lnTo>
                  <a:lnTo>
                    <a:pt x="1156" y="86"/>
                  </a:lnTo>
                  <a:lnTo>
                    <a:pt x="1198" y="73"/>
                  </a:lnTo>
                  <a:lnTo>
                    <a:pt x="1247" y="73"/>
                  </a:lnTo>
                  <a:lnTo>
                    <a:pt x="1295" y="80"/>
                  </a:lnTo>
                  <a:lnTo>
                    <a:pt x="1344" y="80"/>
                  </a:lnTo>
                  <a:lnTo>
                    <a:pt x="1393" y="73"/>
                  </a:lnTo>
                  <a:lnTo>
                    <a:pt x="1428" y="80"/>
                  </a:lnTo>
                  <a:lnTo>
                    <a:pt x="1441" y="80"/>
                  </a:lnTo>
                  <a:lnTo>
                    <a:pt x="1462" y="80"/>
                  </a:lnTo>
                  <a:lnTo>
                    <a:pt x="1490" y="66"/>
                  </a:lnTo>
                  <a:lnTo>
                    <a:pt x="1511" y="73"/>
                  </a:lnTo>
                  <a:lnTo>
                    <a:pt x="1553" y="66"/>
                  </a:lnTo>
                  <a:lnTo>
                    <a:pt x="1595" y="66"/>
                  </a:lnTo>
                  <a:lnTo>
                    <a:pt x="1629" y="60"/>
                  </a:lnTo>
                  <a:lnTo>
                    <a:pt x="1671" y="46"/>
                  </a:lnTo>
                  <a:lnTo>
                    <a:pt x="1706" y="53"/>
                  </a:lnTo>
                  <a:lnTo>
                    <a:pt x="1748" y="46"/>
                  </a:lnTo>
                  <a:lnTo>
                    <a:pt x="1783" y="33"/>
                  </a:lnTo>
                  <a:lnTo>
                    <a:pt x="1824" y="27"/>
                  </a:lnTo>
                  <a:lnTo>
                    <a:pt x="1831" y="7"/>
                  </a:lnTo>
                  <a:lnTo>
                    <a:pt x="1845" y="0"/>
                  </a:lnTo>
                  <a:lnTo>
                    <a:pt x="1859" y="0"/>
                  </a:lnTo>
                  <a:lnTo>
                    <a:pt x="1880" y="7"/>
                  </a:lnTo>
                  <a:lnTo>
                    <a:pt x="1901" y="13"/>
                  </a:lnTo>
                  <a:lnTo>
                    <a:pt x="1922" y="13"/>
                  </a:lnTo>
                  <a:lnTo>
                    <a:pt x="1943" y="20"/>
                  </a:lnTo>
                  <a:lnTo>
                    <a:pt x="1964" y="20"/>
                  </a:lnTo>
                  <a:lnTo>
                    <a:pt x="1984" y="33"/>
                  </a:lnTo>
                  <a:lnTo>
                    <a:pt x="2012" y="40"/>
                  </a:lnTo>
                  <a:lnTo>
                    <a:pt x="2061" y="60"/>
                  </a:lnTo>
                  <a:lnTo>
                    <a:pt x="2117" y="73"/>
                  </a:lnTo>
                  <a:lnTo>
                    <a:pt x="2172" y="86"/>
                  </a:lnTo>
                  <a:lnTo>
                    <a:pt x="2242" y="93"/>
                  </a:lnTo>
                  <a:lnTo>
                    <a:pt x="2305" y="99"/>
                  </a:lnTo>
                  <a:lnTo>
                    <a:pt x="2360" y="99"/>
                  </a:lnTo>
                  <a:lnTo>
                    <a:pt x="2381" y="93"/>
                  </a:lnTo>
                  <a:lnTo>
                    <a:pt x="2402" y="86"/>
                  </a:lnTo>
                  <a:lnTo>
                    <a:pt x="2409" y="86"/>
                  </a:lnTo>
                  <a:lnTo>
                    <a:pt x="2416" y="80"/>
                  </a:lnTo>
                  <a:lnTo>
                    <a:pt x="2437" y="86"/>
                  </a:lnTo>
                  <a:lnTo>
                    <a:pt x="2458" y="86"/>
                  </a:lnTo>
                  <a:lnTo>
                    <a:pt x="2479" y="86"/>
                  </a:lnTo>
                  <a:lnTo>
                    <a:pt x="2500" y="86"/>
                  </a:lnTo>
                  <a:lnTo>
                    <a:pt x="2527" y="80"/>
                  </a:lnTo>
                  <a:lnTo>
                    <a:pt x="2534" y="73"/>
                  </a:lnTo>
                  <a:lnTo>
                    <a:pt x="2541" y="73"/>
                  </a:lnTo>
                  <a:lnTo>
                    <a:pt x="2604" y="86"/>
                  </a:lnTo>
                  <a:lnTo>
                    <a:pt x="2667" y="86"/>
                  </a:lnTo>
                  <a:lnTo>
                    <a:pt x="2792" y="73"/>
                  </a:lnTo>
                  <a:lnTo>
                    <a:pt x="2806" y="60"/>
                  </a:lnTo>
                  <a:lnTo>
                    <a:pt x="2820" y="60"/>
                  </a:lnTo>
                  <a:lnTo>
                    <a:pt x="2834" y="60"/>
                  </a:lnTo>
                  <a:lnTo>
                    <a:pt x="2848" y="60"/>
                  </a:lnTo>
                  <a:lnTo>
                    <a:pt x="2862" y="73"/>
                  </a:lnTo>
                  <a:lnTo>
                    <a:pt x="2869" y="73"/>
                  </a:lnTo>
                  <a:lnTo>
                    <a:pt x="2889" y="66"/>
                  </a:lnTo>
                  <a:lnTo>
                    <a:pt x="2903" y="73"/>
                  </a:lnTo>
                  <a:lnTo>
                    <a:pt x="2931" y="73"/>
                  </a:lnTo>
                  <a:lnTo>
                    <a:pt x="2959" y="80"/>
                  </a:lnTo>
                  <a:lnTo>
                    <a:pt x="2966" y="86"/>
                  </a:lnTo>
                  <a:lnTo>
                    <a:pt x="2973" y="86"/>
                  </a:lnTo>
                  <a:lnTo>
                    <a:pt x="3015" y="80"/>
                  </a:lnTo>
                  <a:lnTo>
                    <a:pt x="3057" y="80"/>
                  </a:lnTo>
                  <a:lnTo>
                    <a:pt x="3105" y="80"/>
                  </a:lnTo>
                  <a:lnTo>
                    <a:pt x="3133" y="86"/>
                  </a:lnTo>
                  <a:lnTo>
                    <a:pt x="3147" y="113"/>
                  </a:lnTo>
                  <a:lnTo>
                    <a:pt x="3154" y="146"/>
                  </a:lnTo>
                  <a:lnTo>
                    <a:pt x="3147" y="185"/>
                  </a:lnTo>
                  <a:lnTo>
                    <a:pt x="3133" y="212"/>
                  </a:lnTo>
                  <a:lnTo>
                    <a:pt x="3119" y="219"/>
                  </a:lnTo>
                  <a:lnTo>
                    <a:pt x="3098" y="219"/>
                  </a:lnTo>
                  <a:lnTo>
                    <a:pt x="3070" y="212"/>
                  </a:lnTo>
                  <a:lnTo>
                    <a:pt x="3043" y="205"/>
                  </a:lnTo>
                  <a:lnTo>
                    <a:pt x="2869" y="205"/>
                  </a:lnTo>
                  <a:lnTo>
                    <a:pt x="2785" y="199"/>
                  </a:lnTo>
                  <a:lnTo>
                    <a:pt x="2695" y="185"/>
                  </a:lnTo>
                  <a:lnTo>
                    <a:pt x="2660" y="192"/>
                  </a:lnTo>
                  <a:lnTo>
                    <a:pt x="2625" y="192"/>
                  </a:lnTo>
                  <a:lnTo>
                    <a:pt x="2590" y="199"/>
                  </a:lnTo>
                  <a:lnTo>
                    <a:pt x="2555" y="212"/>
                  </a:lnTo>
                  <a:lnTo>
                    <a:pt x="2527" y="212"/>
                  </a:lnTo>
                  <a:lnTo>
                    <a:pt x="2500" y="205"/>
                  </a:lnTo>
                  <a:lnTo>
                    <a:pt x="2465" y="205"/>
                  </a:lnTo>
                  <a:lnTo>
                    <a:pt x="2423" y="205"/>
                  </a:lnTo>
                  <a:lnTo>
                    <a:pt x="2395" y="205"/>
                  </a:lnTo>
                  <a:lnTo>
                    <a:pt x="2360" y="212"/>
                  </a:lnTo>
                  <a:lnTo>
                    <a:pt x="2312" y="219"/>
                  </a:lnTo>
                  <a:lnTo>
                    <a:pt x="2263" y="232"/>
                  </a:lnTo>
                  <a:lnTo>
                    <a:pt x="2103" y="225"/>
                  </a:lnTo>
                  <a:lnTo>
                    <a:pt x="1943" y="232"/>
                  </a:lnTo>
                  <a:lnTo>
                    <a:pt x="1880" y="225"/>
                  </a:lnTo>
                  <a:lnTo>
                    <a:pt x="1817" y="225"/>
                  </a:lnTo>
                  <a:lnTo>
                    <a:pt x="1699" y="212"/>
                  </a:lnTo>
                  <a:lnTo>
                    <a:pt x="1643" y="219"/>
                  </a:lnTo>
                  <a:lnTo>
                    <a:pt x="1602" y="225"/>
                  </a:lnTo>
                  <a:lnTo>
                    <a:pt x="1553" y="232"/>
                  </a:lnTo>
                  <a:lnTo>
                    <a:pt x="1504" y="245"/>
                  </a:lnTo>
                  <a:lnTo>
                    <a:pt x="1455" y="245"/>
                  </a:lnTo>
                  <a:lnTo>
                    <a:pt x="1421" y="245"/>
                  </a:lnTo>
                  <a:lnTo>
                    <a:pt x="1400" y="238"/>
                  </a:lnTo>
                  <a:lnTo>
                    <a:pt x="1379" y="238"/>
                  </a:lnTo>
                  <a:lnTo>
                    <a:pt x="1351" y="232"/>
                  </a:lnTo>
                  <a:lnTo>
                    <a:pt x="1330" y="225"/>
                  </a:lnTo>
                  <a:lnTo>
                    <a:pt x="1302" y="212"/>
                  </a:lnTo>
                  <a:lnTo>
                    <a:pt x="1233" y="219"/>
                  </a:lnTo>
                  <a:lnTo>
                    <a:pt x="1170" y="225"/>
                  </a:lnTo>
                  <a:lnTo>
                    <a:pt x="1100" y="225"/>
                  </a:lnTo>
                  <a:lnTo>
                    <a:pt x="1031" y="232"/>
                  </a:lnTo>
                  <a:lnTo>
                    <a:pt x="794" y="219"/>
                  </a:lnTo>
                  <a:lnTo>
                    <a:pt x="683" y="212"/>
                  </a:lnTo>
                  <a:lnTo>
                    <a:pt x="557" y="212"/>
                  </a:lnTo>
                  <a:lnTo>
                    <a:pt x="516" y="199"/>
                  </a:lnTo>
                  <a:lnTo>
                    <a:pt x="467" y="185"/>
                  </a:lnTo>
                  <a:lnTo>
                    <a:pt x="404" y="192"/>
                  </a:lnTo>
                  <a:lnTo>
                    <a:pt x="342" y="199"/>
                  </a:lnTo>
                  <a:lnTo>
                    <a:pt x="272" y="212"/>
                  </a:lnTo>
                  <a:lnTo>
                    <a:pt x="209" y="219"/>
                  </a:lnTo>
                  <a:lnTo>
                    <a:pt x="168" y="219"/>
                  </a:lnTo>
                  <a:lnTo>
                    <a:pt x="133" y="212"/>
                  </a:lnTo>
                  <a:lnTo>
                    <a:pt x="105" y="205"/>
                  </a:lnTo>
                  <a:lnTo>
                    <a:pt x="70" y="199"/>
                  </a:lnTo>
                  <a:lnTo>
                    <a:pt x="42" y="205"/>
                  </a:lnTo>
                  <a:lnTo>
                    <a:pt x="14" y="205"/>
                  </a:lnTo>
                  <a:lnTo>
                    <a:pt x="0" y="199"/>
                  </a:lnTo>
                  <a:lnTo>
                    <a:pt x="7" y="172"/>
                  </a:lnTo>
                  <a:lnTo>
                    <a:pt x="7" y="146"/>
                  </a:lnTo>
                  <a:lnTo>
                    <a:pt x="7" y="133"/>
                  </a:lnTo>
                  <a:lnTo>
                    <a:pt x="7" y="113"/>
                  </a:lnTo>
                  <a:lnTo>
                    <a:pt x="7" y="106"/>
                  </a:lnTo>
                  <a:lnTo>
                    <a:pt x="7" y="99"/>
                  </a:lnTo>
                  <a:lnTo>
                    <a:pt x="7" y="8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46566" name="Group 6"/>
            <p:cNvGrpSpPr>
              <a:grpSpLocks/>
            </p:cNvGrpSpPr>
            <p:nvPr/>
          </p:nvGrpSpPr>
          <p:grpSpPr bwMode="auto">
            <a:xfrm>
              <a:off x="1488" y="2880"/>
              <a:ext cx="1728" cy="1152"/>
              <a:chOff x="3024" y="624"/>
              <a:chExt cx="2242" cy="1375"/>
            </a:xfrm>
          </p:grpSpPr>
          <p:sp>
            <p:nvSpPr>
              <p:cNvPr id="1346567" name="Rectangle 7"/>
              <p:cNvSpPr>
                <a:spLocks noChangeArrowheads="1"/>
              </p:cNvSpPr>
              <p:nvPr/>
            </p:nvSpPr>
            <p:spPr bwMode="auto">
              <a:xfrm>
                <a:off x="3035" y="806"/>
                <a:ext cx="2231" cy="593"/>
              </a:xfrm>
              <a:prstGeom prst="rect">
                <a:avLst/>
              </a:prstGeom>
              <a:solidFill>
                <a:srgbClr val="AC72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" charset="0"/>
                </a:endParaRPr>
              </a:p>
            </p:txBody>
          </p:sp>
          <p:grpSp>
            <p:nvGrpSpPr>
              <p:cNvPr id="1346568" name="Group 8"/>
              <p:cNvGrpSpPr>
                <a:grpSpLocks/>
              </p:cNvGrpSpPr>
              <p:nvPr/>
            </p:nvGrpSpPr>
            <p:grpSpPr bwMode="auto">
              <a:xfrm>
                <a:off x="3024" y="1296"/>
                <a:ext cx="2236" cy="686"/>
                <a:chOff x="1192" y="2561"/>
                <a:chExt cx="3133" cy="1428"/>
              </a:xfrm>
            </p:grpSpPr>
            <p:sp>
              <p:nvSpPr>
                <p:cNvPr id="1346569" name="Rectangle 9"/>
                <p:cNvSpPr>
                  <a:spLocks noChangeArrowheads="1"/>
                </p:cNvSpPr>
                <p:nvPr/>
              </p:nvSpPr>
              <p:spPr bwMode="auto">
                <a:xfrm>
                  <a:off x="1200" y="2688"/>
                  <a:ext cx="3125" cy="1301"/>
                </a:xfrm>
                <a:prstGeom prst="rect">
                  <a:avLst/>
                </a:pr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346570" name="Freeform 10"/>
                <p:cNvSpPr>
                  <a:spLocks/>
                </p:cNvSpPr>
                <p:nvPr/>
              </p:nvSpPr>
              <p:spPr bwMode="auto">
                <a:xfrm>
                  <a:off x="1192" y="2561"/>
                  <a:ext cx="3128" cy="352"/>
                </a:xfrm>
                <a:custGeom>
                  <a:avLst/>
                  <a:gdLst>
                    <a:gd name="T0" fmla="*/ 0 w 3128"/>
                    <a:gd name="T1" fmla="*/ 70 h 352"/>
                    <a:gd name="T2" fmla="*/ 14 w 3128"/>
                    <a:gd name="T3" fmla="*/ 5 h 352"/>
                    <a:gd name="T4" fmla="*/ 125 w 3128"/>
                    <a:gd name="T5" fmla="*/ 9 h 352"/>
                    <a:gd name="T6" fmla="*/ 257 w 3128"/>
                    <a:gd name="T7" fmla="*/ 37 h 352"/>
                    <a:gd name="T8" fmla="*/ 534 w 3128"/>
                    <a:gd name="T9" fmla="*/ 47 h 352"/>
                    <a:gd name="T10" fmla="*/ 604 w 3128"/>
                    <a:gd name="T11" fmla="*/ 56 h 352"/>
                    <a:gd name="T12" fmla="*/ 687 w 3128"/>
                    <a:gd name="T13" fmla="*/ 56 h 352"/>
                    <a:gd name="T14" fmla="*/ 839 w 3128"/>
                    <a:gd name="T15" fmla="*/ 56 h 352"/>
                    <a:gd name="T16" fmla="*/ 902 w 3128"/>
                    <a:gd name="T17" fmla="*/ 65 h 352"/>
                    <a:gd name="T18" fmla="*/ 1026 w 3128"/>
                    <a:gd name="T19" fmla="*/ 70 h 352"/>
                    <a:gd name="T20" fmla="*/ 1089 w 3128"/>
                    <a:gd name="T21" fmla="*/ 75 h 352"/>
                    <a:gd name="T22" fmla="*/ 1186 w 3128"/>
                    <a:gd name="T23" fmla="*/ 79 h 352"/>
                    <a:gd name="T24" fmla="*/ 1373 w 3128"/>
                    <a:gd name="T25" fmla="*/ 75 h 352"/>
                    <a:gd name="T26" fmla="*/ 1491 w 3128"/>
                    <a:gd name="T27" fmla="*/ 108 h 352"/>
                    <a:gd name="T28" fmla="*/ 1623 w 3128"/>
                    <a:gd name="T29" fmla="*/ 103 h 352"/>
                    <a:gd name="T30" fmla="*/ 1741 w 3128"/>
                    <a:gd name="T31" fmla="*/ 89 h 352"/>
                    <a:gd name="T32" fmla="*/ 1817 w 3128"/>
                    <a:gd name="T33" fmla="*/ 108 h 352"/>
                    <a:gd name="T34" fmla="*/ 1851 w 3128"/>
                    <a:gd name="T35" fmla="*/ 108 h 352"/>
                    <a:gd name="T36" fmla="*/ 1921 w 3128"/>
                    <a:gd name="T37" fmla="*/ 112 h 352"/>
                    <a:gd name="T38" fmla="*/ 1942 w 3128"/>
                    <a:gd name="T39" fmla="*/ 122 h 352"/>
                    <a:gd name="T40" fmla="*/ 1997 w 3128"/>
                    <a:gd name="T41" fmla="*/ 126 h 352"/>
                    <a:gd name="T42" fmla="*/ 2066 w 3128"/>
                    <a:gd name="T43" fmla="*/ 131 h 352"/>
                    <a:gd name="T44" fmla="*/ 2115 w 3128"/>
                    <a:gd name="T45" fmla="*/ 159 h 352"/>
                    <a:gd name="T46" fmla="*/ 2261 w 3128"/>
                    <a:gd name="T47" fmla="*/ 164 h 352"/>
                    <a:gd name="T48" fmla="*/ 2385 w 3128"/>
                    <a:gd name="T49" fmla="*/ 145 h 352"/>
                    <a:gd name="T50" fmla="*/ 2538 w 3128"/>
                    <a:gd name="T51" fmla="*/ 140 h 352"/>
                    <a:gd name="T52" fmla="*/ 2649 w 3128"/>
                    <a:gd name="T53" fmla="*/ 159 h 352"/>
                    <a:gd name="T54" fmla="*/ 2683 w 3128"/>
                    <a:gd name="T55" fmla="*/ 168 h 352"/>
                    <a:gd name="T56" fmla="*/ 2732 w 3128"/>
                    <a:gd name="T57" fmla="*/ 173 h 352"/>
                    <a:gd name="T58" fmla="*/ 2753 w 3128"/>
                    <a:gd name="T59" fmla="*/ 178 h 352"/>
                    <a:gd name="T60" fmla="*/ 2822 w 3128"/>
                    <a:gd name="T61" fmla="*/ 178 h 352"/>
                    <a:gd name="T62" fmla="*/ 2933 w 3128"/>
                    <a:gd name="T63" fmla="*/ 201 h 352"/>
                    <a:gd name="T64" fmla="*/ 3016 w 3128"/>
                    <a:gd name="T65" fmla="*/ 201 h 352"/>
                    <a:gd name="T66" fmla="*/ 3072 w 3128"/>
                    <a:gd name="T67" fmla="*/ 211 h 352"/>
                    <a:gd name="T68" fmla="*/ 3120 w 3128"/>
                    <a:gd name="T69" fmla="*/ 234 h 352"/>
                    <a:gd name="T70" fmla="*/ 3127 w 3128"/>
                    <a:gd name="T71" fmla="*/ 318 h 352"/>
                    <a:gd name="T72" fmla="*/ 3086 w 3128"/>
                    <a:gd name="T73" fmla="*/ 351 h 352"/>
                    <a:gd name="T74" fmla="*/ 2995 w 3128"/>
                    <a:gd name="T75" fmla="*/ 337 h 352"/>
                    <a:gd name="T76" fmla="*/ 2746 w 3128"/>
                    <a:gd name="T77" fmla="*/ 290 h 352"/>
                    <a:gd name="T78" fmla="*/ 1914 w 3128"/>
                    <a:gd name="T79" fmla="*/ 276 h 352"/>
                    <a:gd name="T80" fmla="*/ 1137 w 3128"/>
                    <a:gd name="T81" fmla="*/ 234 h 352"/>
                    <a:gd name="T82" fmla="*/ 902 w 3128"/>
                    <a:gd name="T83" fmla="*/ 201 h 352"/>
                    <a:gd name="T84" fmla="*/ 763 w 3128"/>
                    <a:gd name="T85" fmla="*/ 173 h 352"/>
                    <a:gd name="T86" fmla="*/ 569 w 3128"/>
                    <a:gd name="T87" fmla="*/ 154 h 352"/>
                    <a:gd name="T88" fmla="*/ 278 w 3128"/>
                    <a:gd name="T89" fmla="*/ 140 h 352"/>
                    <a:gd name="T90" fmla="*/ 70 w 3128"/>
                    <a:gd name="T91" fmla="*/ 12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128" h="352">
                      <a:moveTo>
                        <a:pt x="0" y="126"/>
                      </a:moveTo>
                      <a:lnTo>
                        <a:pt x="0" y="98"/>
                      </a:lnTo>
                      <a:lnTo>
                        <a:pt x="0" y="70"/>
                      </a:lnTo>
                      <a:lnTo>
                        <a:pt x="0" y="37"/>
                      </a:lnTo>
                      <a:lnTo>
                        <a:pt x="7" y="9"/>
                      </a:lnTo>
                      <a:lnTo>
                        <a:pt x="14" y="5"/>
                      </a:lnTo>
                      <a:lnTo>
                        <a:pt x="28" y="0"/>
                      </a:lnTo>
                      <a:lnTo>
                        <a:pt x="63" y="5"/>
                      </a:lnTo>
                      <a:lnTo>
                        <a:pt x="125" y="9"/>
                      </a:lnTo>
                      <a:lnTo>
                        <a:pt x="188" y="19"/>
                      </a:lnTo>
                      <a:lnTo>
                        <a:pt x="222" y="28"/>
                      </a:lnTo>
                      <a:lnTo>
                        <a:pt x="257" y="37"/>
                      </a:lnTo>
                      <a:lnTo>
                        <a:pt x="326" y="33"/>
                      </a:lnTo>
                      <a:lnTo>
                        <a:pt x="396" y="37"/>
                      </a:lnTo>
                      <a:lnTo>
                        <a:pt x="534" y="47"/>
                      </a:lnTo>
                      <a:lnTo>
                        <a:pt x="562" y="56"/>
                      </a:lnTo>
                      <a:lnTo>
                        <a:pt x="583" y="56"/>
                      </a:lnTo>
                      <a:lnTo>
                        <a:pt x="604" y="56"/>
                      </a:lnTo>
                      <a:lnTo>
                        <a:pt x="624" y="51"/>
                      </a:lnTo>
                      <a:lnTo>
                        <a:pt x="645" y="51"/>
                      </a:lnTo>
                      <a:lnTo>
                        <a:pt x="687" y="56"/>
                      </a:lnTo>
                      <a:lnTo>
                        <a:pt x="735" y="61"/>
                      </a:lnTo>
                      <a:lnTo>
                        <a:pt x="791" y="61"/>
                      </a:lnTo>
                      <a:lnTo>
                        <a:pt x="839" y="56"/>
                      </a:lnTo>
                      <a:lnTo>
                        <a:pt x="860" y="56"/>
                      </a:lnTo>
                      <a:lnTo>
                        <a:pt x="881" y="56"/>
                      </a:lnTo>
                      <a:lnTo>
                        <a:pt x="902" y="65"/>
                      </a:lnTo>
                      <a:lnTo>
                        <a:pt x="923" y="70"/>
                      </a:lnTo>
                      <a:lnTo>
                        <a:pt x="985" y="70"/>
                      </a:lnTo>
                      <a:lnTo>
                        <a:pt x="1026" y="70"/>
                      </a:lnTo>
                      <a:lnTo>
                        <a:pt x="1054" y="75"/>
                      </a:lnTo>
                      <a:lnTo>
                        <a:pt x="1068" y="75"/>
                      </a:lnTo>
                      <a:lnTo>
                        <a:pt x="1089" y="75"/>
                      </a:lnTo>
                      <a:lnTo>
                        <a:pt x="1110" y="75"/>
                      </a:lnTo>
                      <a:lnTo>
                        <a:pt x="1137" y="75"/>
                      </a:lnTo>
                      <a:lnTo>
                        <a:pt x="1186" y="79"/>
                      </a:lnTo>
                      <a:lnTo>
                        <a:pt x="1241" y="75"/>
                      </a:lnTo>
                      <a:lnTo>
                        <a:pt x="1311" y="70"/>
                      </a:lnTo>
                      <a:lnTo>
                        <a:pt x="1373" y="75"/>
                      </a:lnTo>
                      <a:lnTo>
                        <a:pt x="1436" y="84"/>
                      </a:lnTo>
                      <a:lnTo>
                        <a:pt x="1463" y="98"/>
                      </a:lnTo>
                      <a:lnTo>
                        <a:pt x="1491" y="108"/>
                      </a:lnTo>
                      <a:lnTo>
                        <a:pt x="1526" y="112"/>
                      </a:lnTo>
                      <a:lnTo>
                        <a:pt x="1553" y="112"/>
                      </a:lnTo>
                      <a:lnTo>
                        <a:pt x="1623" y="103"/>
                      </a:lnTo>
                      <a:lnTo>
                        <a:pt x="1685" y="93"/>
                      </a:lnTo>
                      <a:lnTo>
                        <a:pt x="1713" y="89"/>
                      </a:lnTo>
                      <a:lnTo>
                        <a:pt x="1741" y="89"/>
                      </a:lnTo>
                      <a:lnTo>
                        <a:pt x="1796" y="98"/>
                      </a:lnTo>
                      <a:lnTo>
                        <a:pt x="1810" y="103"/>
                      </a:lnTo>
                      <a:lnTo>
                        <a:pt x="1817" y="108"/>
                      </a:lnTo>
                      <a:lnTo>
                        <a:pt x="1824" y="108"/>
                      </a:lnTo>
                      <a:lnTo>
                        <a:pt x="1838" y="108"/>
                      </a:lnTo>
                      <a:lnTo>
                        <a:pt x="1851" y="108"/>
                      </a:lnTo>
                      <a:lnTo>
                        <a:pt x="1872" y="108"/>
                      </a:lnTo>
                      <a:lnTo>
                        <a:pt x="1914" y="112"/>
                      </a:lnTo>
                      <a:lnTo>
                        <a:pt x="1921" y="112"/>
                      </a:lnTo>
                      <a:lnTo>
                        <a:pt x="1928" y="117"/>
                      </a:lnTo>
                      <a:lnTo>
                        <a:pt x="1935" y="122"/>
                      </a:lnTo>
                      <a:lnTo>
                        <a:pt x="1942" y="122"/>
                      </a:lnTo>
                      <a:lnTo>
                        <a:pt x="1962" y="126"/>
                      </a:lnTo>
                      <a:lnTo>
                        <a:pt x="1976" y="131"/>
                      </a:lnTo>
                      <a:lnTo>
                        <a:pt x="1997" y="126"/>
                      </a:lnTo>
                      <a:lnTo>
                        <a:pt x="2018" y="126"/>
                      </a:lnTo>
                      <a:lnTo>
                        <a:pt x="2039" y="126"/>
                      </a:lnTo>
                      <a:lnTo>
                        <a:pt x="2066" y="131"/>
                      </a:lnTo>
                      <a:lnTo>
                        <a:pt x="2087" y="140"/>
                      </a:lnTo>
                      <a:lnTo>
                        <a:pt x="2101" y="154"/>
                      </a:lnTo>
                      <a:lnTo>
                        <a:pt x="2115" y="159"/>
                      </a:lnTo>
                      <a:lnTo>
                        <a:pt x="2129" y="164"/>
                      </a:lnTo>
                      <a:lnTo>
                        <a:pt x="2198" y="159"/>
                      </a:lnTo>
                      <a:lnTo>
                        <a:pt x="2261" y="164"/>
                      </a:lnTo>
                      <a:lnTo>
                        <a:pt x="2295" y="154"/>
                      </a:lnTo>
                      <a:lnTo>
                        <a:pt x="2323" y="150"/>
                      </a:lnTo>
                      <a:lnTo>
                        <a:pt x="2385" y="145"/>
                      </a:lnTo>
                      <a:lnTo>
                        <a:pt x="2462" y="150"/>
                      </a:lnTo>
                      <a:lnTo>
                        <a:pt x="2503" y="145"/>
                      </a:lnTo>
                      <a:lnTo>
                        <a:pt x="2538" y="140"/>
                      </a:lnTo>
                      <a:lnTo>
                        <a:pt x="2586" y="150"/>
                      </a:lnTo>
                      <a:lnTo>
                        <a:pt x="2635" y="154"/>
                      </a:lnTo>
                      <a:lnTo>
                        <a:pt x="2649" y="159"/>
                      </a:lnTo>
                      <a:lnTo>
                        <a:pt x="2663" y="164"/>
                      </a:lnTo>
                      <a:lnTo>
                        <a:pt x="2670" y="164"/>
                      </a:lnTo>
                      <a:lnTo>
                        <a:pt x="2683" y="168"/>
                      </a:lnTo>
                      <a:lnTo>
                        <a:pt x="2697" y="168"/>
                      </a:lnTo>
                      <a:lnTo>
                        <a:pt x="2718" y="168"/>
                      </a:lnTo>
                      <a:lnTo>
                        <a:pt x="2732" y="173"/>
                      </a:lnTo>
                      <a:lnTo>
                        <a:pt x="2739" y="178"/>
                      </a:lnTo>
                      <a:lnTo>
                        <a:pt x="2746" y="178"/>
                      </a:lnTo>
                      <a:lnTo>
                        <a:pt x="2753" y="178"/>
                      </a:lnTo>
                      <a:lnTo>
                        <a:pt x="2767" y="173"/>
                      </a:lnTo>
                      <a:lnTo>
                        <a:pt x="2787" y="178"/>
                      </a:lnTo>
                      <a:lnTo>
                        <a:pt x="2822" y="178"/>
                      </a:lnTo>
                      <a:lnTo>
                        <a:pt x="2864" y="187"/>
                      </a:lnTo>
                      <a:lnTo>
                        <a:pt x="2905" y="196"/>
                      </a:lnTo>
                      <a:lnTo>
                        <a:pt x="2933" y="201"/>
                      </a:lnTo>
                      <a:lnTo>
                        <a:pt x="2961" y="201"/>
                      </a:lnTo>
                      <a:lnTo>
                        <a:pt x="2988" y="201"/>
                      </a:lnTo>
                      <a:lnTo>
                        <a:pt x="3016" y="201"/>
                      </a:lnTo>
                      <a:lnTo>
                        <a:pt x="3030" y="206"/>
                      </a:lnTo>
                      <a:lnTo>
                        <a:pt x="3044" y="211"/>
                      </a:lnTo>
                      <a:lnTo>
                        <a:pt x="3072" y="211"/>
                      </a:lnTo>
                      <a:lnTo>
                        <a:pt x="3099" y="215"/>
                      </a:lnTo>
                      <a:lnTo>
                        <a:pt x="3113" y="225"/>
                      </a:lnTo>
                      <a:lnTo>
                        <a:pt x="3120" y="234"/>
                      </a:lnTo>
                      <a:lnTo>
                        <a:pt x="3120" y="262"/>
                      </a:lnTo>
                      <a:lnTo>
                        <a:pt x="3127" y="290"/>
                      </a:lnTo>
                      <a:lnTo>
                        <a:pt x="3127" y="318"/>
                      </a:lnTo>
                      <a:lnTo>
                        <a:pt x="3113" y="342"/>
                      </a:lnTo>
                      <a:lnTo>
                        <a:pt x="3099" y="346"/>
                      </a:lnTo>
                      <a:lnTo>
                        <a:pt x="3086" y="351"/>
                      </a:lnTo>
                      <a:lnTo>
                        <a:pt x="3058" y="346"/>
                      </a:lnTo>
                      <a:lnTo>
                        <a:pt x="3030" y="342"/>
                      </a:lnTo>
                      <a:lnTo>
                        <a:pt x="2995" y="337"/>
                      </a:lnTo>
                      <a:lnTo>
                        <a:pt x="2912" y="323"/>
                      </a:lnTo>
                      <a:lnTo>
                        <a:pt x="2829" y="304"/>
                      </a:lnTo>
                      <a:lnTo>
                        <a:pt x="2746" y="290"/>
                      </a:lnTo>
                      <a:lnTo>
                        <a:pt x="2663" y="281"/>
                      </a:lnTo>
                      <a:lnTo>
                        <a:pt x="2288" y="281"/>
                      </a:lnTo>
                      <a:lnTo>
                        <a:pt x="1914" y="276"/>
                      </a:lnTo>
                      <a:lnTo>
                        <a:pt x="1567" y="257"/>
                      </a:lnTo>
                      <a:lnTo>
                        <a:pt x="1221" y="239"/>
                      </a:lnTo>
                      <a:lnTo>
                        <a:pt x="1137" y="234"/>
                      </a:lnTo>
                      <a:lnTo>
                        <a:pt x="1047" y="225"/>
                      </a:lnTo>
                      <a:lnTo>
                        <a:pt x="978" y="211"/>
                      </a:lnTo>
                      <a:lnTo>
                        <a:pt x="902" y="201"/>
                      </a:lnTo>
                      <a:lnTo>
                        <a:pt x="853" y="196"/>
                      </a:lnTo>
                      <a:lnTo>
                        <a:pt x="812" y="187"/>
                      </a:lnTo>
                      <a:lnTo>
                        <a:pt x="763" y="173"/>
                      </a:lnTo>
                      <a:lnTo>
                        <a:pt x="715" y="168"/>
                      </a:lnTo>
                      <a:lnTo>
                        <a:pt x="645" y="159"/>
                      </a:lnTo>
                      <a:lnTo>
                        <a:pt x="569" y="154"/>
                      </a:lnTo>
                      <a:lnTo>
                        <a:pt x="486" y="154"/>
                      </a:lnTo>
                      <a:lnTo>
                        <a:pt x="416" y="154"/>
                      </a:lnTo>
                      <a:lnTo>
                        <a:pt x="278" y="140"/>
                      </a:lnTo>
                      <a:lnTo>
                        <a:pt x="208" y="136"/>
                      </a:lnTo>
                      <a:lnTo>
                        <a:pt x="132" y="131"/>
                      </a:lnTo>
                      <a:lnTo>
                        <a:pt x="70" y="122"/>
                      </a:lnTo>
                      <a:lnTo>
                        <a:pt x="35" y="122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46571" name="AutoShape 11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960" cy="96"/>
                </a:xfrm>
                <a:prstGeom prst="rtTriangle">
                  <a:avLst/>
                </a:pr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346572" name="Group 12"/>
              <p:cNvGrpSpPr>
                <a:grpSpLocks/>
              </p:cNvGrpSpPr>
              <p:nvPr/>
            </p:nvGrpSpPr>
            <p:grpSpPr bwMode="auto">
              <a:xfrm>
                <a:off x="3025" y="1523"/>
                <a:ext cx="2240" cy="128"/>
                <a:chOff x="1185" y="2997"/>
                <a:chExt cx="3139" cy="270"/>
              </a:xfrm>
            </p:grpSpPr>
            <p:sp>
              <p:nvSpPr>
                <p:cNvPr id="1346573" name="Freeform 13"/>
                <p:cNvSpPr>
                  <a:spLocks/>
                </p:cNvSpPr>
                <p:nvPr/>
              </p:nvSpPr>
              <p:spPr bwMode="auto">
                <a:xfrm>
                  <a:off x="1185" y="2999"/>
                  <a:ext cx="3139" cy="268"/>
                </a:xfrm>
                <a:custGeom>
                  <a:avLst/>
                  <a:gdLst>
                    <a:gd name="T0" fmla="*/ 83 w 3139"/>
                    <a:gd name="T1" fmla="*/ 0 h 268"/>
                    <a:gd name="T2" fmla="*/ 194 w 3139"/>
                    <a:gd name="T3" fmla="*/ 10 h 268"/>
                    <a:gd name="T4" fmla="*/ 270 w 3139"/>
                    <a:gd name="T5" fmla="*/ 31 h 268"/>
                    <a:gd name="T6" fmla="*/ 554 w 3139"/>
                    <a:gd name="T7" fmla="*/ 73 h 268"/>
                    <a:gd name="T8" fmla="*/ 886 w 3139"/>
                    <a:gd name="T9" fmla="*/ 57 h 268"/>
                    <a:gd name="T10" fmla="*/ 997 w 3139"/>
                    <a:gd name="T11" fmla="*/ 73 h 268"/>
                    <a:gd name="T12" fmla="*/ 1108 w 3139"/>
                    <a:gd name="T13" fmla="*/ 47 h 268"/>
                    <a:gd name="T14" fmla="*/ 1295 w 3139"/>
                    <a:gd name="T15" fmla="*/ 10 h 268"/>
                    <a:gd name="T16" fmla="*/ 1434 w 3139"/>
                    <a:gd name="T17" fmla="*/ 36 h 268"/>
                    <a:gd name="T18" fmla="*/ 1607 w 3139"/>
                    <a:gd name="T19" fmla="*/ 78 h 268"/>
                    <a:gd name="T20" fmla="*/ 1759 w 3139"/>
                    <a:gd name="T21" fmla="*/ 89 h 268"/>
                    <a:gd name="T22" fmla="*/ 1870 w 3139"/>
                    <a:gd name="T23" fmla="*/ 99 h 268"/>
                    <a:gd name="T24" fmla="*/ 2037 w 3139"/>
                    <a:gd name="T25" fmla="*/ 125 h 268"/>
                    <a:gd name="T26" fmla="*/ 2203 w 3139"/>
                    <a:gd name="T27" fmla="*/ 120 h 268"/>
                    <a:gd name="T28" fmla="*/ 2369 w 3139"/>
                    <a:gd name="T29" fmla="*/ 115 h 268"/>
                    <a:gd name="T30" fmla="*/ 2605 w 3139"/>
                    <a:gd name="T31" fmla="*/ 146 h 268"/>
                    <a:gd name="T32" fmla="*/ 2854 w 3139"/>
                    <a:gd name="T33" fmla="*/ 146 h 268"/>
                    <a:gd name="T34" fmla="*/ 3083 w 3139"/>
                    <a:gd name="T35" fmla="*/ 152 h 268"/>
                    <a:gd name="T36" fmla="*/ 3131 w 3139"/>
                    <a:gd name="T37" fmla="*/ 267 h 268"/>
                    <a:gd name="T38" fmla="*/ 3110 w 3139"/>
                    <a:gd name="T39" fmla="*/ 220 h 268"/>
                    <a:gd name="T40" fmla="*/ 2972 w 3139"/>
                    <a:gd name="T41" fmla="*/ 214 h 268"/>
                    <a:gd name="T42" fmla="*/ 2889 w 3139"/>
                    <a:gd name="T43" fmla="*/ 209 h 268"/>
                    <a:gd name="T44" fmla="*/ 2854 w 3139"/>
                    <a:gd name="T45" fmla="*/ 193 h 268"/>
                    <a:gd name="T46" fmla="*/ 2605 w 3139"/>
                    <a:gd name="T47" fmla="*/ 183 h 268"/>
                    <a:gd name="T48" fmla="*/ 2445 w 3139"/>
                    <a:gd name="T49" fmla="*/ 178 h 268"/>
                    <a:gd name="T50" fmla="*/ 2390 w 3139"/>
                    <a:gd name="T51" fmla="*/ 178 h 268"/>
                    <a:gd name="T52" fmla="*/ 2321 w 3139"/>
                    <a:gd name="T53" fmla="*/ 162 h 268"/>
                    <a:gd name="T54" fmla="*/ 2182 w 3139"/>
                    <a:gd name="T55" fmla="*/ 183 h 268"/>
                    <a:gd name="T56" fmla="*/ 2099 w 3139"/>
                    <a:gd name="T57" fmla="*/ 199 h 268"/>
                    <a:gd name="T58" fmla="*/ 1953 w 3139"/>
                    <a:gd name="T59" fmla="*/ 204 h 268"/>
                    <a:gd name="T60" fmla="*/ 1933 w 3139"/>
                    <a:gd name="T61" fmla="*/ 193 h 268"/>
                    <a:gd name="T62" fmla="*/ 1919 w 3139"/>
                    <a:gd name="T63" fmla="*/ 162 h 268"/>
                    <a:gd name="T64" fmla="*/ 1843 w 3139"/>
                    <a:gd name="T65" fmla="*/ 146 h 268"/>
                    <a:gd name="T66" fmla="*/ 1690 w 3139"/>
                    <a:gd name="T67" fmla="*/ 152 h 268"/>
                    <a:gd name="T68" fmla="*/ 1593 w 3139"/>
                    <a:gd name="T69" fmla="*/ 146 h 268"/>
                    <a:gd name="T70" fmla="*/ 1524 w 3139"/>
                    <a:gd name="T71" fmla="*/ 162 h 268"/>
                    <a:gd name="T72" fmla="*/ 1441 w 3139"/>
                    <a:gd name="T73" fmla="*/ 152 h 268"/>
                    <a:gd name="T74" fmla="*/ 1302 w 3139"/>
                    <a:gd name="T75" fmla="*/ 146 h 268"/>
                    <a:gd name="T76" fmla="*/ 1171 w 3139"/>
                    <a:gd name="T77" fmla="*/ 136 h 268"/>
                    <a:gd name="T78" fmla="*/ 1018 w 3139"/>
                    <a:gd name="T79" fmla="*/ 141 h 268"/>
                    <a:gd name="T80" fmla="*/ 748 w 3139"/>
                    <a:gd name="T81" fmla="*/ 120 h 268"/>
                    <a:gd name="T82" fmla="*/ 637 w 3139"/>
                    <a:gd name="T83" fmla="*/ 141 h 268"/>
                    <a:gd name="T84" fmla="*/ 561 w 3139"/>
                    <a:gd name="T85" fmla="*/ 141 h 268"/>
                    <a:gd name="T86" fmla="*/ 443 w 3139"/>
                    <a:gd name="T87" fmla="*/ 136 h 268"/>
                    <a:gd name="T88" fmla="*/ 104 w 3139"/>
                    <a:gd name="T89" fmla="*/ 94 h 268"/>
                    <a:gd name="T90" fmla="*/ 7 w 3139"/>
                    <a:gd name="T91" fmla="*/ 94 h 268"/>
                    <a:gd name="T92" fmla="*/ 0 w 3139"/>
                    <a:gd name="T93" fmla="*/ 42 h 268"/>
                    <a:gd name="T94" fmla="*/ 14 w 3139"/>
                    <a:gd name="T95" fmla="*/ 1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139" h="268">
                      <a:moveTo>
                        <a:pt x="14" y="10"/>
                      </a:moveTo>
                      <a:lnTo>
                        <a:pt x="34" y="5"/>
                      </a:lnTo>
                      <a:lnTo>
                        <a:pt x="55" y="0"/>
                      </a:lnTo>
                      <a:lnTo>
                        <a:pt x="83" y="0"/>
                      </a:lnTo>
                      <a:lnTo>
                        <a:pt x="97" y="0"/>
                      </a:lnTo>
                      <a:lnTo>
                        <a:pt x="117" y="5"/>
                      </a:lnTo>
                      <a:lnTo>
                        <a:pt x="152" y="5"/>
                      </a:lnTo>
                      <a:lnTo>
                        <a:pt x="194" y="10"/>
                      </a:lnTo>
                      <a:lnTo>
                        <a:pt x="214" y="16"/>
                      </a:lnTo>
                      <a:lnTo>
                        <a:pt x="235" y="21"/>
                      </a:lnTo>
                      <a:lnTo>
                        <a:pt x="249" y="26"/>
                      </a:lnTo>
                      <a:lnTo>
                        <a:pt x="270" y="31"/>
                      </a:lnTo>
                      <a:lnTo>
                        <a:pt x="360" y="36"/>
                      </a:lnTo>
                      <a:lnTo>
                        <a:pt x="450" y="36"/>
                      </a:lnTo>
                      <a:lnTo>
                        <a:pt x="499" y="57"/>
                      </a:lnTo>
                      <a:lnTo>
                        <a:pt x="554" y="73"/>
                      </a:lnTo>
                      <a:lnTo>
                        <a:pt x="602" y="73"/>
                      </a:lnTo>
                      <a:lnTo>
                        <a:pt x="658" y="73"/>
                      </a:lnTo>
                      <a:lnTo>
                        <a:pt x="776" y="63"/>
                      </a:lnTo>
                      <a:lnTo>
                        <a:pt x="886" y="57"/>
                      </a:lnTo>
                      <a:lnTo>
                        <a:pt x="907" y="68"/>
                      </a:lnTo>
                      <a:lnTo>
                        <a:pt x="921" y="73"/>
                      </a:lnTo>
                      <a:lnTo>
                        <a:pt x="956" y="78"/>
                      </a:lnTo>
                      <a:lnTo>
                        <a:pt x="997" y="73"/>
                      </a:lnTo>
                      <a:lnTo>
                        <a:pt x="1053" y="68"/>
                      </a:lnTo>
                      <a:lnTo>
                        <a:pt x="1074" y="57"/>
                      </a:lnTo>
                      <a:lnTo>
                        <a:pt x="1087" y="52"/>
                      </a:lnTo>
                      <a:lnTo>
                        <a:pt x="1108" y="47"/>
                      </a:lnTo>
                      <a:lnTo>
                        <a:pt x="1136" y="47"/>
                      </a:lnTo>
                      <a:lnTo>
                        <a:pt x="1164" y="42"/>
                      </a:lnTo>
                      <a:lnTo>
                        <a:pt x="1191" y="42"/>
                      </a:lnTo>
                      <a:lnTo>
                        <a:pt x="1295" y="10"/>
                      </a:lnTo>
                      <a:lnTo>
                        <a:pt x="1323" y="21"/>
                      </a:lnTo>
                      <a:lnTo>
                        <a:pt x="1351" y="31"/>
                      </a:lnTo>
                      <a:lnTo>
                        <a:pt x="1392" y="36"/>
                      </a:lnTo>
                      <a:lnTo>
                        <a:pt x="1434" y="36"/>
                      </a:lnTo>
                      <a:lnTo>
                        <a:pt x="1461" y="52"/>
                      </a:lnTo>
                      <a:lnTo>
                        <a:pt x="1489" y="63"/>
                      </a:lnTo>
                      <a:lnTo>
                        <a:pt x="1545" y="73"/>
                      </a:lnTo>
                      <a:lnTo>
                        <a:pt x="1607" y="78"/>
                      </a:lnTo>
                      <a:lnTo>
                        <a:pt x="1669" y="78"/>
                      </a:lnTo>
                      <a:lnTo>
                        <a:pt x="1704" y="89"/>
                      </a:lnTo>
                      <a:lnTo>
                        <a:pt x="1732" y="89"/>
                      </a:lnTo>
                      <a:lnTo>
                        <a:pt x="1759" y="89"/>
                      </a:lnTo>
                      <a:lnTo>
                        <a:pt x="1787" y="84"/>
                      </a:lnTo>
                      <a:lnTo>
                        <a:pt x="1815" y="84"/>
                      </a:lnTo>
                      <a:lnTo>
                        <a:pt x="1843" y="94"/>
                      </a:lnTo>
                      <a:lnTo>
                        <a:pt x="1870" y="99"/>
                      </a:lnTo>
                      <a:lnTo>
                        <a:pt x="1898" y="99"/>
                      </a:lnTo>
                      <a:lnTo>
                        <a:pt x="1933" y="105"/>
                      </a:lnTo>
                      <a:lnTo>
                        <a:pt x="1981" y="115"/>
                      </a:lnTo>
                      <a:lnTo>
                        <a:pt x="2037" y="125"/>
                      </a:lnTo>
                      <a:lnTo>
                        <a:pt x="2092" y="125"/>
                      </a:lnTo>
                      <a:lnTo>
                        <a:pt x="2140" y="125"/>
                      </a:lnTo>
                      <a:lnTo>
                        <a:pt x="2182" y="120"/>
                      </a:lnTo>
                      <a:lnTo>
                        <a:pt x="2203" y="120"/>
                      </a:lnTo>
                      <a:lnTo>
                        <a:pt x="2224" y="120"/>
                      </a:lnTo>
                      <a:lnTo>
                        <a:pt x="2258" y="115"/>
                      </a:lnTo>
                      <a:lnTo>
                        <a:pt x="2300" y="110"/>
                      </a:lnTo>
                      <a:lnTo>
                        <a:pt x="2369" y="115"/>
                      </a:lnTo>
                      <a:lnTo>
                        <a:pt x="2431" y="125"/>
                      </a:lnTo>
                      <a:lnTo>
                        <a:pt x="2508" y="131"/>
                      </a:lnTo>
                      <a:lnTo>
                        <a:pt x="2556" y="141"/>
                      </a:lnTo>
                      <a:lnTo>
                        <a:pt x="2605" y="146"/>
                      </a:lnTo>
                      <a:lnTo>
                        <a:pt x="2653" y="146"/>
                      </a:lnTo>
                      <a:lnTo>
                        <a:pt x="2695" y="146"/>
                      </a:lnTo>
                      <a:lnTo>
                        <a:pt x="2806" y="146"/>
                      </a:lnTo>
                      <a:lnTo>
                        <a:pt x="2854" y="146"/>
                      </a:lnTo>
                      <a:lnTo>
                        <a:pt x="2909" y="152"/>
                      </a:lnTo>
                      <a:lnTo>
                        <a:pt x="2972" y="152"/>
                      </a:lnTo>
                      <a:lnTo>
                        <a:pt x="3027" y="152"/>
                      </a:lnTo>
                      <a:lnTo>
                        <a:pt x="3083" y="152"/>
                      </a:lnTo>
                      <a:lnTo>
                        <a:pt x="3138" y="157"/>
                      </a:lnTo>
                      <a:lnTo>
                        <a:pt x="3138" y="214"/>
                      </a:lnTo>
                      <a:lnTo>
                        <a:pt x="3138" y="267"/>
                      </a:lnTo>
                      <a:lnTo>
                        <a:pt x="3131" y="267"/>
                      </a:lnTo>
                      <a:lnTo>
                        <a:pt x="3124" y="256"/>
                      </a:lnTo>
                      <a:lnTo>
                        <a:pt x="3117" y="241"/>
                      </a:lnTo>
                      <a:lnTo>
                        <a:pt x="3117" y="230"/>
                      </a:lnTo>
                      <a:lnTo>
                        <a:pt x="3110" y="220"/>
                      </a:lnTo>
                      <a:lnTo>
                        <a:pt x="3103" y="214"/>
                      </a:lnTo>
                      <a:lnTo>
                        <a:pt x="3090" y="214"/>
                      </a:lnTo>
                      <a:lnTo>
                        <a:pt x="3006" y="214"/>
                      </a:lnTo>
                      <a:lnTo>
                        <a:pt x="2972" y="214"/>
                      </a:lnTo>
                      <a:lnTo>
                        <a:pt x="2951" y="214"/>
                      </a:lnTo>
                      <a:lnTo>
                        <a:pt x="2930" y="214"/>
                      </a:lnTo>
                      <a:lnTo>
                        <a:pt x="2903" y="214"/>
                      </a:lnTo>
                      <a:lnTo>
                        <a:pt x="2889" y="209"/>
                      </a:lnTo>
                      <a:lnTo>
                        <a:pt x="2882" y="204"/>
                      </a:lnTo>
                      <a:lnTo>
                        <a:pt x="2875" y="199"/>
                      </a:lnTo>
                      <a:lnTo>
                        <a:pt x="2868" y="193"/>
                      </a:lnTo>
                      <a:lnTo>
                        <a:pt x="2854" y="193"/>
                      </a:lnTo>
                      <a:lnTo>
                        <a:pt x="2792" y="193"/>
                      </a:lnTo>
                      <a:lnTo>
                        <a:pt x="2736" y="188"/>
                      </a:lnTo>
                      <a:lnTo>
                        <a:pt x="2674" y="178"/>
                      </a:lnTo>
                      <a:lnTo>
                        <a:pt x="2605" y="183"/>
                      </a:lnTo>
                      <a:lnTo>
                        <a:pt x="2535" y="183"/>
                      </a:lnTo>
                      <a:lnTo>
                        <a:pt x="2466" y="183"/>
                      </a:lnTo>
                      <a:lnTo>
                        <a:pt x="2452" y="178"/>
                      </a:lnTo>
                      <a:lnTo>
                        <a:pt x="2445" y="178"/>
                      </a:lnTo>
                      <a:lnTo>
                        <a:pt x="2438" y="178"/>
                      </a:lnTo>
                      <a:lnTo>
                        <a:pt x="2438" y="183"/>
                      </a:lnTo>
                      <a:lnTo>
                        <a:pt x="2418" y="183"/>
                      </a:lnTo>
                      <a:lnTo>
                        <a:pt x="2390" y="178"/>
                      </a:lnTo>
                      <a:lnTo>
                        <a:pt x="2348" y="173"/>
                      </a:lnTo>
                      <a:lnTo>
                        <a:pt x="2334" y="167"/>
                      </a:lnTo>
                      <a:lnTo>
                        <a:pt x="2327" y="162"/>
                      </a:lnTo>
                      <a:lnTo>
                        <a:pt x="2321" y="162"/>
                      </a:lnTo>
                      <a:lnTo>
                        <a:pt x="2279" y="167"/>
                      </a:lnTo>
                      <a:lnTo>
                        <a:pt x="2251" y="173"/>
                      </a:lnTo>
                      <a:lnTo>
                        <a:pt x="2217" y="178"/>
                      </a:lnTo>
                      <a:lnTo>
                        <a:pt x="2182" y="183"/>
                      </a:lnTo>
                      <a:lnTo>
                        <a:pt x="2161" y="188"/>
                      </a:lnTo>
                      <a:lnTo>
                        <a:pt x="2140" y="193"/>
                      </a:lnTo>
                      <a:lnTo>
                        <a:pt x="2120" y="199"/>
                      </a:lnTo>
                      <a:lnTo>
                        <a:pt x="2099" y="199"/>
                      </a:lnTo>
                      <a:lnTo>
                        <a:pt x="2064" y="204"/>
                      </a:lnTo>
                      <a:lnTo>
                        <a:pt x="2030" y="204"/>
                      </a:lnTo>
                      <a:lnTo>
                        <a:pt x="1988" y="204"/>
                      </a:lnTo>
                      <a:lnTo>
                        <a:pt x="1953" y="204"/>
                      </a:lnTo>
                      <a:lnTo>
                        <a:pt x="1940" y="204"/>
                      </a:lnTo>
                      <a:lnTo>
                        <a:pt x="1933" y="204"/>
                      </a:lnTo>
                      <a:lnTo>
                        <a:pt x="1933" y="199"/>
                      </a:lnTo>
                      <a:lnTo>
                        <a:pt x="1933" y="193"/>
                      </a:lnTo>
                      <a:lnTo>
                        <a:pt x="1933" y="183"/>
                      </a:lnTo>
                      <a:lnTo>
                        <a:pt x="1933" y="173"/>
                      </a:lnTo>
                      <a:lnTo>
                        <a:pt x="1933" y="162"/>
                      </a:lnTo>
                      <a:lnTo>
                        <a:pt x="1919" y="162"/>
                      </a:lnTo>
                      <a:lnTo>
                        <a:pt x="1905" y="157"/>
                      </a:lnTo>
                      <a:lnTo>
                        <a:pt x="1884" y="152"/>
                      </a:lnTo>
                      <a:lnTo>
                        <a:pt x="1863" y="146"/>
                      </a:lnTo>
                      <a:lnTo>
                        <a:pt x="1843" y="146"/>
                      </a:lnTo>
                      <a:lnTo>
                        <a:pt x="1815" y="146"/>
                      </a:lnTo>
                      <a:lnTo>
                        <a:pt x="1766" y="152"/>
                      </a:lnTo>
                      <a:lnTo>
                        <a:pt x="1732" y="152"/>
                      </a:lnTo>
                      <a:lnTo>
                        <a:pt x="1690" y="152"/>
                      </a:lnTo>
                      <a:lnTo>
                        <a:pt x="1642" y="152"/>
                      </a:lnTo>
                      <a:lnTo>
                        <a:pt x="1621" y="146"/>
                      </a:lnTo>
                      <a:lnTo>
                        <a:pt x="1607" y="146"/>
                      </a:lnTo>
                      <a:lnTo>
                        <a:pt x="1593" y="146"/>
                      </a:lnTo>
                      <a:lnTo>
                        <a:pt x="1572" y="146"/>
                      </a:lnTo>
                      <a:lnTo>
                        <a:pt x="1552" y="152"/>
                      </a:lnTo>
                      <a:lnTo>
                        <a:pt x="1531" y="157"/>
                      </a:lnTo>
                      <a:lnTo>
                        <a:pt x="1524" y="162"/>
                      </a:lnTo>
                      <a:lnTo>
                        <a:pt x="1517" y="162"/>
                      </a:lnTo>
                      <a:lnTo>
                        <a:pt x="1489" y="162"/>
                      </a:lnTo>
                      <a:lnTo>
                        <a:pt x="1461" y="162"/>
                      </a:lnTo>
                      <a:lnTo>
                        <a:pt x="1441" y="152"/>
                      </a:lnTo>
                      <a:lnTo>
                        <a:pt x="1420" y="141"/>
                      </a:lnTo>
                      <a:lnTo>
                        <a:pt x="1378" y="146"/>
                      </a:lnTo>
                      <a:lnTo>
                        <a:pt x="1344" y="146"/>
                      </a:lnTo>
                      <a:lnTo>
                        <a:pt x="1302" y="146"/>
                      </a:lnTo>
                      <a:lnTo>
                        <a:pt x="1261" y="146"/>
                      </a:lnTo>
                      <a:lnTo>
                        <a:pt x="1233" y="136"/>
                      </a:lnTo>
                      <a:lnTo>
                        <a:pt x="1205" y="136"/>
                      </a:lnTo>
                      <a:lnTo>
                        <a:pt x="1171" y="136"/>
                      </a:lnTo>
                      <a:lnTo>
                        <a:pt x="1129" y="131"/>
                      </a:lnTo>
                      <a:lnTo>
                        <a:pt x="1101" y="125"/>
                      </a:lnTo>
                      <a:lnTo>
                        <a:pt x="1074" y="131"/>
                      </a:lnTo>
                      <a:lnTo>
                        <a:pt x="1018" y="141"/>
                      </a:lnTo>
                      <a:lnTo>
                        <a:pt x="914" y="141"/>
                      </a:lnTo>
                      <a:lnTo>
                        <a:pt x="810" y="136"/>
                      </a:lnTo>
                      <a:lnTo>
                        <a:pt x="776" y="120"/>
                      </a:lnTo>
                      <a:lnTo>
                        <a:pt x="748" y="120"/>
                      </a:lnTo>
                      <a:lnTo>
                        <a:pt x="713" y="125"/>
                      </a:lnTo>
                      <a:lnTo>
                        <a:pt x="672" y="125"/>
                      </a:lnTo>
                      <a:lnTo>
                        <a:pt x="658" y="136"/>
                      </a:lnTo>
                      <a:lnTo>
                        <a:pt x="637" y="141"/>
                      </a:lnTo>
                      <a:lnTo>
                        <a:pt x="623" y="146"/>
                      </a:lnTo>
                      <a:lnTo>
                        <a:pt x="616" y="146"/>
                      </a:lnTo>
                      <a:lnTo>
                        <a:pt x="589" y="146"/>
                      </a:lnTo>
                      <a:lnTo>
                        <a:pt x="561" y="141"/>
                      </a:lnTo>
                      <a:lnTo>
                        <a:pt x="547" y="136"/>
                      </a:lnTo>
                      <a:lnTo>
                        <a:pt x="540" y="131"/>
                      </a:lnTo>
                      <a:lnTo>
                        <a:pt x="533" y="131"/>
                      </a:lnTo>
                      <a:lnTo>
                        <a:pt x="443" y="136"/>
                      </a:lnTo>
                      <a:lnTo>
                        <a:pt x="353" y="131"/>
                      </a:lnTo>
                      <a:lnTo>
                        <a:pt x="173" y="120"/>
                      </a:lnTo>
                      <a:lnTo>
                        <a:pt x="138" y="110"/>
                      </a:lnTo>
                      <a:lnTo>
                        <a:pt x="104" y="94"/>
                      </a:lnTo>
                      <a:lnTo>
                        <a:pt x="83" y="99"/>
                      </a:lnTo>
                      <a:lnTo>
                        <a:pt x="55" y="99"/>
                      </a:lnTo>
                      <a:lnTo>
                        <a:pt x="27" y="99"/>
                      </a:lnTo>
                      <a:lnTo>
                        <a:pt x="7" y="94"/>
                      </a:lnTo>
                      <a:lnTo>
                        <a:pt x="7" y="89"/>
                      </a:lnTo>
                      <a:lnTo>
                        <a:pt x="7" y="73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14" y="36"/>
                      </a:lnTo>
                      <a:lnTo>
                        <a:pt x="20" y="26"/>
                      </a:lnTo>
                      <a:lnTo>
                        <a:pt x="27" y="21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46574" name="Rectangle 14"/>
                <p:cNvSpPr>
                  <a:spLocks noChangeArrowheads="1"/>
                </p:cNvSpPr>
                <p:nvPr/>
              </p:nvSpPr>
              <p:spPr bwMode="auto">
                <a:xfrm>
                  <a:off x="1195" y="2997"/>
                  <a:ext cx="47" cy="86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346575" name="Rectangle 15"/>
              <p:cNvSpPr>
                <a:spLocks noChangeArrowheads="1"/>
              </p:cNvSpPr>
              <p:nvPr/>
            </p:nvSpPr>
            <p:spPr bwMode="auto">
              <a:xfrm>
                <a:off x="3241" y="670"/>
                <a:ext cx="529" cy="1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76" name="Rectangle 16"/>
              <p:cNvSpPr>
                <a:spLocks noChangeArrowheads="1"/>
              </p:cNvSpPr>
              <p:nvPr/>
            </p:nvSpPr>
            <p:spPr bwMode="auto">
              <a:xfrm>
                <a:off x="3652" y="624"/>
                <a:ext cx="34" cy="4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77" name="Rectangle 17"/>
              <p:cNvSpPr>
                <a:spLocks noChangeArrowheads="1"/>
              </p:cNvSpPr>
              <p:nvPr/>
            </p:nvSpPr>
            <p:spPr bwMode="auto">
              <a:xfrm>
                <a:off x="3481" y="761"/>
                <a:ext cx="60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78" name="Rectangle 18"/>
              <p:cNvSpPr>
                <a:spLocks noChangeArrowheads="1"/>
              </p:cNvSpPr>
              <p:nvPr/>
            </p:nvSpPr>
            <p:spPr bwMode="auto">
              <a:xfrm>
                <a:off x="3618" y="738"/>
                <a:ext cx="68" cy="68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79" name="Rectangle 19"/>
              <p:cNvSpPr>
                <a:spLocks noChangeArrowheads="1"/>
              </p:cNvSpPr>
              <p:nvPr/>
            </p:nvSpPr>
            <p:spPr bwMode="auto">
              <a:xfrm>
                <a:off x="3378" y="761"/>
                <a:ext cx="61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0" name="Rectangle 20"/>
              <p:cNvSpPr>
                <a:spLocks noChangeArrowheads="1"/>
              </p:cNvSpPr>
              <p:nvPr/>
            </p:nvSpPr>
            <p:spPr bwMode="auto">
              <a:xfrm>
                <a:off x="3275" y="761"/>
                <a:ext cx="61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1" name="Rectangle 21"/>
              <p:cNvSpPr>
                <a:spLocks noChangeArrowheads="1"/>
              </p:cNvSpPr>
              <p:nvPr/>
            </p:nvSpPr>
            <p:spPr bwMode="auto">
              <a:xfrm>
                <a:off x="3686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2" name="Rectangle 22"/>
              <p:cNvSpPr>
                <a:spLocks noChangeArrowheads="1"/>
              </p:cNvSpPr>
              <p:nvPr/>
            </p:nvSpPr>
            <p:spPr bwMode="auto">
              <a:xfrm>
                <a:off x="3584" y="693"/>
                <a:ext cx="60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3" name="Rectangle 23"/>
              <p:cNvSpPr>
                <a:spLocks noChangeArrowheads="1"/>
              </p:cNvSpPr>
              <p:nvPr/>
            </p:nvSpPr>
            <p:spPr bwMode="auto">
              <a:xfrm>
                <a:off x="3481" y="693"/>
                <a:ext cx="60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4" name="Rectangle 24"/>
              <p:cNvSpPr>
                <a:spLocks noChangeArrowheads="1"/>
              </p:cNvSpPr>
              <p:nvPr/>
            </p:nvSpPr>
            <p:spPr bwMode="auto">
              <a:xfrm>
                <a:off x="3378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5" name="Rectangle 25"/>
              <p:cNvSpPr>
                <a:spLocks noChangeArrowheads="1"/>
              </p:cNvSpPr>
              <p:nvPr/>
            </p:nvSpPr>
            <p:spPr bwMode="auto">
              <a:xfrm>
                <a:off x="3275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586" name="Rectangle 26"/>
              <p:cNvSpPr>
                <a:spLocks noChangeArrowheads="1"/>
              </p:cNvSpPr>
              <p:nvPr/>
            </p:nvSpPr>
            <p:spPr bwMode="auto">
              <a:xfrm>
                <a:off x="3789" y="806"/>
                <a:ext cx="34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pic>
            <p:nvPicPr>
              <p:cNvPr id="1346587" name="Picture 27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" y="873"/>
                <a:ext cx="43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46588" name="Group 28"/>
              <p:cNvGrpSpPr>
                <a:grpSpLocks/>
              </p:cNvGrpSpPr>
              <p:nvPr/>
            </p:nvGrpSpPr>
            <p:grpSpPr bwMode="auto">
              <a:xfrm>
                <a:off x="3366" y="875"/>
                <a:ext cx="1187" cy="502"/>
                <a:chOff x="2021" y="1682"/>
                <a:chExt cx="1662" cy="1058"/>
              </a:xfrm>
            </p:grpSpPr>
            <p:grpSp>
              <p:nvGrpSpPr>
                <p:cNvPr id="1346589" name="Group 29"/>
                <p:cNvGrpSpPr>
                  <a:grpSpLocks/>
                </p:cNvGrpSpPr>
                <p:nvPr/>
              </p:nvGrpSpPr>
              <p:grpSpPr bwMode="auto">
                <a:xfrm>
                  <a:off x="2021" y="1682"/>
                  <a:ext cx="1662" cy="1058"/>
                  <a:chOff x="2021" y="1682"/>
                  <a:chExt cx="1662" cy="1058"/>
                </a:xfrm>
              </p:grpSpPr>
              <p:sp>
                <p:nvSpPr>
                  <p:cNvPr id="1346590" name="Freeform 30"/>
                  <p:cNvSpPr>
                    <a:spLocks/>
                  </p:cNvSpPr>
                  <p:nvPr/>
                </p:nvSpPr>
                <p:spPr bwMode="auto">
                  <a:xfrm>
                    <a:off x="2449" y="1682"/>
                    <a:ext cx="45" cy="620"/>
                  </a:xfrm>
                  <a:custGeom>
                    <a:avLst/>
                    <a:gdLst>
                      <a:gd name="T0" fmla="*/ 32 w 45"/>
                      <a:gd name="T1" fmla="*/ 0 h 620"/>
                      <a:gd name="T2" fmla="*/ 28 w 45"/>
                      <a:gd name="T3" fmla="*/ 73 h 620"/>
                      <a:gd name="T4" fmla="*/ 20 w 45"/>
                      <a:gd name="T5" fmla="*/ 144 h 620"/>
                      <a:gd name="T6" fmla="*/ 20 w 45"/>
                      <a:gd name="T7" fmla="*/ 177 h 620"/>
                      <a:gd name="T8" fmla="*/ 16 w 45"/>
                      <a:gd name="T9" fmla="*/ 206 h 620"/>
                      <a:gd name="T10" fmla="*/ 12 w 45"/>
                      <a:gd name="T11" fmla="*/ 217 h 620"/>
                      <a:gd name="T12" fmla="*/ 12 w 45"/>
                      <a:gd name="T13" fmla="*/ 232 h 620"/>
                      <a:gd name="T14" fmla="*/ 12 w 45"/>
                      <a:gd name="T15" fmla="*/ 243 h 620"/>
                      <a:gd name="T16" fmla="*/ 12 w 45"/>
                      <a:gd name="T17" fmla="*/ 247 h 620"/>
                      <a:gd name="T18" fmla="*/ 12 w 45"/>
                      <a:gd name="T19" fmla="*/ 287 h 620"/>
                      <a:gd name="T20" fmla="*/ 8 w 45"/>
                      <a:gd name="T21" fmla="*/ 324 h 620"/>
                      <a:gd name="T22" fmla="*/ 8 w 45"/>
                      <a:gd name="T23" fmla="*/ 365 h 620"/>
                      <a:gd name="T24" fmla="*/ 4 w 45"/>
                      <a:gd name="T25" fmla="*/ 405 h 620"/>
                      <a:gd name="T26" fmla="*/ 4 w 45"/>
                      <a:gd name="T27" fmla="*/ 428 h 620"/>
                      <a:gd name="T28" fmla="*/ 4 w 45"/>
                      <a:gd name="T29" fmla="*/ 453 h 620"/>
                      <a:gd name="T30" fmla="*/ 4 w 45"/>
                      <a:gd name="T31" fmla="*/ 501 h 620"/>
                      <a:gd name="T32" fmla="*/ 0 w 45"/>
                      <a:gd name="T33" fmla="*/ 523 h 620"/>
                      <a:gd name="T34" fmla="*/ 0 w 45"/>
                      <a:gd name="T35" fmla="*/ 542 h 620"/>
                      <a:gd name="T36" fmla="*/ 0 w 45"/>
                      <a:gd name="T37" fmla="*/ 557 h 620"/>
                      <a:gd name="T38" fmla="*/ 0 w 45"/>
                      <a:gd name="T39" fmla="*/ 560 h 620"/>
                      <a:gd name="T40" fmla="*/ 0 w 45"/>
                      <a:gd name="T41" fmla="*/ 590 h 620"/>
                      <a:gd name="T42" fmla="*/ 4 w 45"/>
                      <a:gd name="T43" fmla="*/ 616 h 620"/>
                      <a:gd name="T44" fmla="*/ 4 w 45"/>
                      <a:gd name="T45" fmla="*/ 619 h 620"/>
                      <a:gd name="T46" fmla="*/ 8 w 45"/>
                      <a:gd name="T47" fmla="*/ 616 h 620"/>
                      <a:gd name="T48" fmla="*/ 8 w 45"/>
                      <a:gd name="T49" fmla="*/ 608 h 620"/>
                      <a:gd name="T50" fmla="*/ 12 w 45"/>
                      <a:gd name="T51" fmla="*/ 605 h 620"/>
                      <a:gd name="T52" fmla="*/ 16 w 45"/>
                      <a:gd name="T53" fmla="*/ 593 h 620"/>
                      <a:gd name="T54" fmla="*/ 24 w 45"/>
                      <a:gd name="T55" fmla="*/ 579 h 620"/>
                      <a:gd name="T56" fmla="*/ 28 w 45"/>
                      <a:gd name="T57" fmla="*/ 564 h 620"/>
                      <a:gd name="T58" fmla="*/ 32 w 45"/>
                      <a:gd name="T59" fmla="*/ 560 h 620"/>
                      <a:gd name="T60" fmla="*/ 36 w 45"/>
                      <a:gd name="T61" fmla="*/ 568 h 620"/>
                      <a:gd name="T62" fmla="*/ 40 w 45"/>
                      <a:gd name="T63" fmla="*/ 568 h 620"/>
                      <a:gd name="T64" fmla="*/ 44 w 45"/>
                      <a:gd name="T65" fmla="*/ 560 h 620"/>
                      <a:gd name="T66" fmla="*/ 44 w 45"/>
                      <a:gd name="T67" fmla="*/ 542 h 620"/>
                      <a:gd name="T68" fmla="*/ 44 w 45"/>
                      <a:gd name="T69" fmla="*/ 512 h 620"/>
                      <a:gd name="T70" fmla="*/ 40 w 45"/>
                      <a:gd name="T71" fmla="*/ 391 h 620"/>
                      <a:gd name="T72" fmla="*/ 32 w 45"/>
                      <a:gd name="T73" fmla="*/ 269 h 620"/>
                      <a:gd name="T74" fmla="*/ 32 w 45"/>
                      <a:gd name="T75" fmla="*/ 132 h 620"/>
                      <a:gd name="T76" fmla="*/ 32 w 45"/>
                      <a:gd name="T77" fmla="*/ 0 h 6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5" h="620">
                        <a:moveTo>
                          <a:pt x="32" y="0"/>
                        </a:moveTo>
                        <a:lnTo>
                          <a:pt x="28" y="73"/>
                        </a:lnTo>
                        <a:lnTo>
                          <a:pt x="20" y="144"/>
                        </a:lnTo>
                        <a:lnTo>
                          <a:pt x="20" y="177"/>
                        </a:lnTo>
                        <a:lnTo>
                          <a:pt x="16" y="206"/>
                        </a:lnTo>
                        <a:lnTo>
                          <a:pt x="12" y="217"/>
                        </a:lnTo>
                        <a:lnTo>
                          <a:pt x="12" y="232"/>
                        </a:lnTo>
                        <a:lnTo>
                          <a:pt x="12" y="243"/>
                        </a:lnTo>
                        <a:lnTo>
                          <a:pt x="12" y="247"/>
                        </a:lnTo>
                        <a:lnTo>
                          <a:pt x="12" y="287"/>
                        </a:lnTo>
                        <a:lnTo>
                          <a:pt x="8" y="324"/>
                        </a:lnTo>
                        <a:lnTo>
                          <a:pt x="8" y="365"/>
                        </a:lnTo>
                        <a:lnTo>
                          <a:pt x="4" y="405"/>
                        </a:lnTo>
                        <a:lnTo>
                          <a:pt x="4" y="428"/>
                        </a:lnTo>
                        <a:lnTo>
                          <a:pt x="4" y="453"/>
                        </a:lnTo>
                        <a:lnTo>
                          <a:pt x="4" y="501"/>
                        </a:lnTo>
                        <a:lnTo>
                          <a:pt x="0" y="523"/>
                        </a:lnTo>
                        <a:lnTo>
                          <a:pt x="0" y="542"/>
                        </a:lnTo>
                        <a:lnTo>
                          <a:pt x="0" y="557"/>
                        </a:lnTo>
                        <a:lnTo>
                          <a:pt x="0" y="560"/>
                        </a:lnTo>
                        <a:lnTo>
                          <a:pt x="0" y="590"/>
                        </a:lnTo>
                        <a:lnTo>
                          <a:pt x="4" y="616"/>
                        </a:lnTo>
                        <a:lnTo>
                          <a:pt x="4" y="619"/>
                        </a:lnTo>
                        <a:lnTo>
                          <a:pt x="8" y="616"/>
                        </a:lnTo>
                        <a:lnTo>
                          <a:pt x="8" y="608"/>
                        </a:lnTo>
                        <a:lnTo>
                          <a:pt x="12" y="605"/>
                        </a:lnTo>
                        <a:lnTo>
                          <a:pt x="16" y="593"/>
                        </a:lnTo>
                        <a:lnTo>
                          <a:pt x="24" y="579"/>
                        </a:lnTo>
                        <a:lnTo>
                          <a:pt x="28" y="564"/>
                        </a:lnTo>
                        <a:lnTo>
                          <a:pt x="32" y="560"/>
                        </a:lnTo>
                        <a:lnTo>
                          <a:pt x="36" y="568"/>
                        </a:lnTo>
                        <a:lnTo>
                          <a:pt x="40" y="568"/>
                        </a:lnTo>
                        <a:lnTo>
                          <a:pt x="44" y="560"/>
                        </a:lnTo>
                        <a:lnTo>
                          <a:pt x="44" y="542"/>
                        </a:lnTo>
                        <a:lnTo>
                          <a:pt x="44" y="512"/>
                        </a:lnTo>
                        <a:lnTo>
                          <a:pt x="40" y="391"/>
                        </a:lnTo>
                        <a:lnTo>
                          <a:pt x="32" y="269"/>
                        </a:lnTo>
                        <a:lnTo>
                          <a:pt x="32" y="132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346591" name="Freeform 31"/>
                  <p:cNvSpPr>
                    <a:spLocks/>
                  </p:cNvSpPr>
                  <p:nvPr/>
                </p:nvSpPr>
                <p:spPr bwMode="auto">
                  <a:xfrm>
                    <a:off x="2021" y="2181"/>
                    <a:ext cx="1662" cy="559"/>
                  </a:xfrm>
                  <a:custGeom>
                    <a:avLst/>
                    <a:gdLst>
                      <a:gd name="T0" fmla="*/ 426 w 1662"/>
                      <a:gd name="T1" fmla="*/ 53 h 559"/>
                      <a:gd name="T2" fmla="*/ 402 w 1662"/>
                      <a:gd name="T3" fmla="*/ 119 h 559"/>
                      <a:gd name="T4" fmla="*/ 390 w 1662"/>
                      <a:gd name="T5" fmla="*/ 193 h 559"/>
                      <a:gd name="T6" fmla="*/ 343 w 1662"/>
                      <a:gd name="T7" fmla="*/ 255 h 559"/>
                      <a:gd name="T8" fmla="*/ 213 w 1662"/>
                      <a:gd name="T9" fmla="*/ 294 h 559"/>
                      <a:gd name="T10" fmla="*/ 124 w 1662"/>
                      <a:gd name="T11" fmla="*/ 347 h 559"/>
                      <a:gd name="T12" fmla="*/ 160 w 1662"/>
                      <a:gd name="T13" fmla="*/ 356 h 559"/>
                      <a:gd name="T14" fmla="*/ 231 w 1662"/>
                      <a:gd name="T15" fmla="*/ 347 h 559"/>
                      <a:gd name="T16" fmla="*/ 296 w 1662"/>
                      <a:gd name="T17" fmla="*/ 329 h 559"/>
                      <a:gd name="T18" fmla="*/ 314 w 1662"/>
                      <a:gd name="T19" fmla="*/ 347 h 559"/>
                      <a:gd name="T20" fmla="*/ 337 w 1662"/>
                      <a:gd name="T21" fmla="*/ 382 h 559"/>
                      <a:gd name="T22" fmla="*/ 290 w 1662"/>
                      <a:gd name="T23" fmla="*/ 391 h 559"/>
                      <a:gd name="T24" fmla="*/ 302 w 1662"/>
                      <a:gd name="T25" fmla="*/ 356 h 559"/>
                      <a:gd name="T26" fmla="*/ 266 w 1662"/>
                      <a:gd name="T27" fmla="*/ 338 h 559"/>
                      <a:gd name="T28" fmla="*/ 231 w 1662"/>
                      <a:gd name="T29" fmla="*/ 351 h 559"/>
                      <a:gd name="T30" fmla="*/ 207 w 1662"/>
                      <a:gd name="T31" fmla="*/ 378 h 559"/>
                      <a:gd name="T32" fmla="*/ 166 w 1662"/>
                      <a:gd name="T33" fmla="*/ 382 h 559"/>
                      <a:gd name="T34" fmla="*/ 83 w 1662"/>
                      <a:gd name="T35" fmla="*/ 404 h 559"/>
                      <a:gd name="T36" fmla="*/ 36 w 1662"/>
                      <a:gd name="T37" fmla="*/ 413 h 559"/>
                      <a:gd name="T38" fmla="*/ 0 w 1662"/>
                      <a:gd name="T39" fmla="*/ 422 h 559"/>
                      <a:gd name="T40" fmla="*/ 119 w 1662"/>
                      <a:gd name="T41" fmla="*/ 448 h 559"/>
                      <a:gd name="T42" fmla="*/ 225 w 1662"/>
                      <a:gd name="T43" fmla="*/ 448 h 559"/>
                      <a:gd name="T44" fmla="*/ 290 w 1662"/>
                      <a:gd name="T45" fmla="*/ 461 h 559"/>
                      <a:gd name="T46" fmla="*/ 385 w 1662"/>
                      <a:gd name="T47" fmla="*/ 492 h 559"/>
                      <a:gd name="T48" fmla="*/ 526 w 1662"/>
                      <a:gd name="T49" fmla="*/ 496 h 559"/>
                      <a:gd name="T50" fmla="*/ 686 w 1662"/>
                      <a:gd name="T51" fmla="*/ 492 h 559"/>
                      <a:gd name="T52" fmla="*/ 792 w 1662"/>
                      <a:gd name="T53" fmla="*/ 527 h 559"/>
                      <a:gd name="T54" fmla="*/ 875 w 1662"/>
                      <a:gd name="T55" fmla="*/ 509 h 559"/>
                      <a:gd name="T56" fmla="*/ 958 w 1662"/>
                      <a:gd name="T57" fmla="*/ 514 h 559"/>
                      <a:gd name="T58" fmla="*/ 999 w 1662"/>
                      <a:gd name="T59" fmla="*/ 527 h 559"/>
                      <a:gd name="T60" fmla="*/ 1076 w 1662"/>
                      <a:gd name="T61" fmla="*/ 523 h 559"/>
                      <a:gd name="T62" fmla="*/ 1171 w 1662"/>
                      <a:gd name="T63" fmla="*/ 531 h 559"/>
                      <a:gd name="T64" fmla="*/ 1206 w 1662"/>
                      <a:gd name="T65" fmla="*/ 544 h 559"/>
                      <a:gd name="T66" fmla="*/ 1265 w 1662"/>
                      <a:gd name="T67" fmla="*/ 544 h 559"/>
                      <a:gd name="T68" fmla="*/ 1354 w 1662"/>
                      <a:gd name="T69" fmla="*/ 558 h 559"/>
                      <a:gd name="T70" fmla="*/ 1425 w 1662"/>
                      <a:gd name="T71" fmla="*/ 553 h 559"/>
                      <a:gd name="T72" fmla="*/ 1502 w 1662"/>
                      <a:gd name="T73" fmla="*/ 531 h 559"/>
                      <a:gd name="T74" fmla="*/ 1661 w 1662"/>
                      <a:gd name="T75" fmla="*/ 518 h 559"/>
                      <a:gd name="T76" fmla="*/ 1638 w 1662"/>
                      <a:gd name="T77" fmla="*/ 518 h 559"/>
                      <a:gd name="T78" fmla="*/ 1442 w 1662"/>
                      <a:gd name="T79" fmla="*/ 518 h 559"/>
                      <a:gd name="T80" fmla="*/ 1218 w 1662"/>
                      <a:gd name="T81" fmla="*/ 483 h 559"/>
                      <a:gd name="T82" fmla="*/ 1100 w 1662"/>
                      <a:gd name="T83" fmla="*/ 465 h 559"/>
                      <a:gd name="T84" fmla="*/ 1005 w 1662"/>
                      <a:gd name="T85" fmla="*/ 452 h 559"/>
                      <a:gd name="T86" fmla="*/ 928 w 1662"/>
                      <a:gd name="T87" fmla="*/ 444 h 559"/>
                      <a:gd name="T88" fmla="*/ 816 w 1662"/>
                      <a:gd name="T89" fmla="*/ 435 h 559"/>
                      <a:gd name="T90" fmla="*/ 769 w 1662"/>
                      <a:gd name="T91" fmla="*/ 426 h 559"/>
                      <a:gd name="T92" fmla="*/ 710 w 1662"/>
                      <a:gd name="T93" fmla="*/ 422 h 559"/>
                      <a:gd name="T94" fmla="*/ 739 w 1662"/>
                      <a:gd name="T95" fmla="*/ 404 h 559"/>
                      <a:gd name="T96" fmla="*/ 775 w 1662"/>
                      <a:gd name="T97" fmla="*/ 369 h 559"/>
                      <a:gd name="T98" fmla="*/ 704 w 1662"/>
                      <a:gd name="T99" fmla="*/ 360 h 559"/>
                      <a:gd name="T100" fmla="*/ 651 w 1662"/>
                      <a:gd name="T101" fmla="*/ 360 h 559"/>
                      <a:gd name="T102" fmla="*/ 627 w 1662"/>
                      <a:gd name="T103" fmla="*/ 343 h 559"/>
                      <a:gd name="T104" fmla="*/ 597 w 1662"/>
                      <a:gd name="T105" fmla="*/ 299 h 559"/>
                      <a:gd name="T106" fmla="*/ 544 w 1662"/>
                      <a:gd name="T107" fmla="*/ 237 h 559"/>
                      <a:gd name="T108" fmla="*/ 526 w 1662"/>
                      <a:gd name="T109" fmla="*/ 171 h 559"/>
                      <a:gd name="T110" fmla="*/ 509 w 1662"/>
                      <a:gd name="T111" fmla="*/ 106 h 559"/>
                      <a:gd name="T112" fmla="*/ 485 w 1662"/>
                      <a:gd name="T113" fmla="*/ 70 h 559"/>
                      <a:gd name="T114" fmla="*/ 461 w 1662"/>
                      <a:gd name="T115" fmla="*/ 27 h 559"/>
                      <a:gd name="T116" fmla="*/ 426 w 1662"/>
                      <a:gd name="T117" fmla="*/ 5 h 5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662" h="559">
                        <a:moveTo>
                          <a:pt x="432" y="0"/>
                        </a:moveTo>
                        <a:lnTo>
                          <a:pt x="432" y="31"/>
                        </a:lnTo>
                        <a:lnTo>
                          <a:pt x="426" y="53"/>
                        </a:lnTo>
                        <a:lnTo>
                          <a:pt x="420" y="70"/>
                        </a:lnTo>
                        <a:lnTo>
                          <a:pt x="408" y="92"/>
                        </a:lnTo>
                        <a:lnTo>
                          <a:pt x="402" y="119"/>
                        </a:lnTo>
                        <a:lnTo>
                          <a:pt x="396" y="145"/>
                        </a:lnTo>
                        <a:lnTo>
                          <a:pt x="390" y="167"/>
                        </a:lnTo>
                        <a:lnTo>
                          <a:pt x="390" y="193"/>
                        </a:lnTo>
                        <a:lnTo>
                          <a:pt x="385" y="220"/>
                        </a:lnTo>
                        <a:lnTo>
                          <a:pt x="367" y="237"/>
                        </a:lnTo>
                        <a:lnTo>
                          <a:pt x="343" y="255"/>
                        </a:lnTo>
                        <a:lnTo>
                          <a:pt x="320" y="264"/>
                        </a:lnTo>
                        <a:lnTo>
                          <a:pt x="266" y="277"/>
                        </a:lnTo>
                        <a:lnTo>
                          <a:pt x="213" y="294"/>
                        </a:lnTo>
                        <a:lnTo>
                          <a:pt x="178" y="316"/>
                        </a:lnTo>
                        <a:lnTo>
                          <a:pt x="136" y="338"/>
                        </a:lnTo>
                        <a:lnTo>
                          <a:pt x="124" y="347"/>
                        </a:lnTo>
                        <a:lnTo>
                          <a:pt x="124" y="356"/>
                        </a:lnTo>
                        <a:lnTo>
                          <a:pt x="136" y="356"/>
                        </a:lnTo>
                        <a:lnTo>
                          <a:pt x="160" y="356"/>
                        </a:lnTo>
                        <a:lnTo>
                          <a:pt x="201" y="351"/>
                        </a:lnTo>
                        <a:lnTo>
                          <a:pt x="219" y="347"/>
                        </a:lnTo>
                        <a:lnTo>
                          <a:pt x="231" y="347"/>
                        </a:lnTo>
                        <a:lnTo>
                          <a:pt x="255" y="338"/>
                        </a:lnTo>
                        <a:lnTo>
                          <a:pt x="278" y="325"/>
                        </a:lnTo>
                        <a:lnTo>
                          <a:pt x="296" y="329"/>
                        </a:lnTo>
                        <a:lnTo>
                          <a:pt x="302" y="329"/>
                        </a:lnTo>
                        <a:lnTo>
                          <a:pt x="314" y="338"/>
                        </a:lnTo>
                        <a:lnTo>
                          <a:pt x="314" y="347"/>
                        </a:lnTo>
                        <a:lnTo>
                          <a:pt x="320" y="351"/>
                        </a:lnTo>
                        <a:lnTo>
                          <a:pt x="331" y="360"/>
                        </a:lnTo>
                        <a:lnTo>
                          <a:pt x="337" y="382"/>
                        </a:lnTo>
                        <a:lnTo>
                          <a:pt x="331" y="391"/>
                        </a:lnTo>
                        <a:lnTo>
                          <a:pt x="314" y="395"/>
                        </a:lnTo>
                        <a:lnTo>
                          <a:pt x="290" y="391"/>
                        </a:lnTo>
                        <a:lnTo>
                          <a:pt x="290" y="378"/>
                        </a:lnTo>
                        <a:lnTo>
                          <a:pt x="296" y="365"/>
                        </a:lnTo>
                        <a:lnTo>
                          <a:pt x="302" y="356"/>
                        </a:lnTo>
                        <a:lnTo>
                          <a:pt x="302" y="347"/>
                        </a:lnTo>
                        <a:lnTo>
                          <a:pt x="284" y="338"/>
                        </a:lnTo>
                        <a:lnTo>
                          <a:pt x="266" y="338"/>
                        </a:lnTo>
                        <a:lnTo>
                          <a:pt x="249" y="343"/>
                        </a:lnTo>
                        <a:lnTo>
                          <a:pt x="237" y="343"/>
                        </a:lnTo>
                        <a:lnTo>
                          <a:pt x="231" y="351"/>
                        </a:lnTo>
                        <a:lnTo>
                          <a:pt x="225" y="360"/>
                        </a:lnTo>
                        <a:lnTo>
                          <a:pt x="219" y="373"/>
                        </a:lnTo>
                        <a:lnTo>
                          <a:pt x="207" y="378"/>
                        </a:lnTo>
                        <a:lnTo>
                          <a:pt x="195" y="378"/>
                        </a:lnTo>
                        <a:lnTo>
                          <a:pt x="178" y="382"/>
                        </a:lnTo>
                        <a:lnTo>
                          <a:pt x="166" y="382"/>
                        </a:lnTo>
                        <a:lnTo>
                          <a:pt x="136" y="395"/>
                        </a:lnTo>
                        <a:lnTo>
                          <a:pt x="113" y="400"/>
                        </a:lnTo>
                        <a:lnTo>
                          <a:pt x="83" y="404"/>
                        </a:lnTo>
                        <a:lnTo>
                          <a:pt x="54" y="404"/>
                        </a:lnTo>
                        <a:lnTo>
                          <a:pt x="42" y="408"/>
                        </a:lnTo>
                        <a:lnTo>
                          <a:pt x="36" y="413"/>
                        </a:lnTo>
                        <a:lnTo>
                          <a:pt x="24" y="413"/>
                        </a:lnTo>
                        <a:lnTo>
                          <a:pt x="18" y="417"/>
                        </a:lnTo>
                        <a:lnTo>
                          <a:pt x="0" y="422"/>
                        </a:lnTo>
                        <a:lnTo>
                          <a:pt x="24" y="435"/>
                        </a:lnTo>
                        <a:lnTo>
                          <a:pt x="54" y="439"/>
                        </a:lnTo>
                        <a:lnTo>
                          <a:pt x="119" y="448"/>
                        </a:lnTo>
                        <a:lnTo>
                          <a:pt x="178" y="448"/>
                        </a:lnTo>
                        <a:lnTo>
                          <a:pt x="207" y="448"/>
                        </a:lnTo>
                        <a:lnTo>
                          <a:pt x="225" y="448"/>
                        </a:lnTo>
                        <a:lnTo>
                          <a:pt x="249" y="457"/>
                        </a:lnTo>
                        <a:lnTo>
                          <a:pt x="272" y="457"/>
                        </a:lnTo>
                        <a:lnTo>
                          <a:pt x="290" y="461"/>
                        </a:lnTo>
                        <a:lnTo>
                          <a:pt x="314" y="465"/>
                        </a:lnTo>
                        <a:lnTo>
                          <a:pt x="349" y="479"/>
                        </a:lnTo>
                        <a:lnTo>
                          <a:pt x="385" y="492"/>
                        </a:lnTo>
                        <a:lnTo>
                          <a:pt x="455" y="487"/>
                        </a:lnTo>
                        <a:lnTo>
                          <a:pt x="491" y="487"/>
                        </a:lnTo>
                        <a:lnTo>
                          <a:pt x="526" y="496"/>
                        </a:lnTo>
                        <a:lnTo>
                          <a:pt x="609" y="487"/>
                        </a:lnTo>
                        <a:lnTo>
                          <a:pt x="645" y="487"/>
                        </a:lnTo>
                        <a:lnTo>
                          <a:pt x="686" y="492"/>
                        </a:lnTo>
                        <a:lnTo>
                          <a:pt x="710" y="505"/>
                        </a:lnTo>
                        <a:lnTo>
                          <a:pt x="739" y="509"/>
                        </a:lnTo>
                        <a:lnTo>
                          <a:pt x="792" y="527"/>
                        </a:lnTo>
                        <a:lnTo>
                          <a:pt x="822" y="523"/>
                        </a:lnTo>
                        <a:lnTo>
                          <a:pt x="851" y="518"/>
                        </a:lnTo>
                        <a:lnTo>
                          <a:pt x="875" y="509"/>
                        </a:lnTo>
                        <a:lnTo>
                          <a:pt x="905" y="501"/>
                        </a:lnTo>
                        <a:lnTo>
                          <a:pt x="928" y="509"/>
                        </a:lnTo>
                        <a:lnTo>
                          <a:pt x="958" y="514"/>
                        </a:lnTo>
                        <a:lnTo>
                          <a:pt x="976" y="518"/>
                        </a:lnTo>
                        <a:lnTo>
                          <a:pt x="993" y="523"/>
                        </a:lnTo>
                        <a:lnTo>
                          <a:pt x="999" y="527"/>
                        </a:lnTo>
                        <a:lnTo>
                          <a:pt x="1005" y="527"/>
                        </a:lnTo>
                        <a:lnTo>
                          <a:pt x="1046" y="523"/>
                        </a:lnTo>
                        <a:lnTo>
                          <a:pt x="1076" y="523"/>
                        </a:lnTo>
                        <a:lnTo>
                          <a:pt x="1112" y="523"/>
                        </a:lnTo>
                        <a:lnTo>
                          <a:pt x="1147" y="523"/>
                        </a:lnTo>
                        <a:lnTo>
                          <a:pt x="1171" y="531"/>
                        </a:lnTo>
                        <a:lnTo>
                          <a:pt x="1188" y="536"/>
                        </a:lnTo>
                        <a:lnTo>
                          <a:pt x="1194" y="540"/>
                        </a:lnTo>
                        <a:lnTo>
                          <a:pt x="1206" y="544"/>
                        </a:lnTo>
                        <a:lnTo>
                          <a:pt x="1218" y="544"/>
                        </a:lnTo>
                        <a:lnTo>
                          <a:pt x="1236" y="544"/>
                        </a:lnTo>
                        <a:lnTo>
                          <a:pt x="1265" y="544"/>
                        </a:lnTo>
                        <a:lnTo>
                          <a:pt x="1318" y="549"/>
                        </a:lnTo>
                        <a:lnTo>
                          <a:pt x="1336" y="553"/>
                        </a:lnTo>
                        <a:lnTo>
                          <a:pt x="1354" y="558"/>
                        </a:lnTo>
                        <a:lnTo>
                          <a:pt x="1377" y="558"/>
                        </a:lnTo>
                        <a:lnTo>
                          <a:pt x="1407" y="558"/>
                        </a:lnTo>
                        <a:lnTo>
                          <a:pt x="1425" y="553"/>
                        </a:lnTo>
                        <a:lnTo>
                          <a:pt x="1454" y="553"/>
                        </a:lnTo>
                        <a:lnTo>
                          <a:pt x="1478" y="540"/>
                        </a:lnTo>
                        <a:lnTo>
                          <a:pt x="1502" y="531"/>
                        </a:lnTo>
                        <a:lnTo>
                          <a:pt x="1561" y="523"/>
                        </a:lnTo>
                        <a:lnTo>
                          <a:pt x="1614" y="518"/>
                        </a:lnTo>
                        <a:lnTo>
                          <a:pt x="1661" y="518"/>
                        </a:lnTo>
                        <a:lnTo>
                          <a:pt x="1649" y="514"/>
                        </a:lnTo>
                        <a:lnTo>
                          <a:pt x="1643" y="514"/>
                        </a:lnTo>
                        <a:lnTo>
                          <a:pt x="1638" y="518"/>
                        </a:lnTo>
                        <a:lnTo>
                          <a:pt x="1626" y="518"/>
                        </a:lnTo>
                        <a:lnTo>
                          <a:pt x="1608" y="518"/>
                        </a:lnTo>
                        <a:lnTo>
                          <a:pt x="1442" y="518"/>
                        </a:lnTo>
                        <a:lnTo>
                          <a:pt x="1271" y="514"/>
                        </a:lnTo>
                        <a:lnTo>
                          <a:pt x="1242" y="496"/>
                        </a:lnTo>
                        <a:lnTo>
                          <a:pt x="1218" y="483"/>
                        </a:lnTo>
                        <a:lnTo>
                          <a:pt x="1177" y="470"/>
                        </a:lnTo>
                        <a:lnTo>
                          <a:pt x="1129" y="465"/>
                        </a:lnTo>
                        <a:lnTo>
                          <a:pt x="1100" y="465"/>
                        </a:lnTo>
                        <a:lnTo>
                          <a:pt x="1064" y="465"/>
                        </a:lnTo>
                        <a:lnTo>
                          <a:pt x="1029" y="457"/>
                        </a:lnTo>
                        <a:lnTo>
                          <a:pt x="1005" y="452"/>
                        </a:lnTo>
                        <a:lnTo>
                          <a:pt x="970" y="448"/>
                        </a:lnTo>
                        <a:lnTo>
                          <a:pt x="952" y="444"/>
                        </a:lnTo>
                        <a:lnTo>
                          <a:pt x="928" y="444"/>
                        </a:lnTo>
                        <a:lnTo>
                          <a:pt x="893" y="439"/>
                        </a:lnTo>
                        <a:lnTo>
                          <a:pt x="846" y="439"/>
                        </a:lnTo>
                        <a:lnTo>
                          <a:pt x="816" y="435"/>
                        </a:lnTo>
                        <a:lnTo>
                          <a:pt x="792" y="430"/>
                        </a:lnTo>
                        <a:lnTo>
                          <a:pt x="781" y="426"/>
                        </a:lnTo>
                        <a:lnTo>
                          <a:pt x="769" y="426"/>
                        </a:lnTo>
                        <a:lnTo>
                          <a:pt x="757" y="426"/>
                        </a:lnTo>
                        <a:lnTo>
                          <a:pt x="739" y="426"/>
                        </a:lnTo>
                        <a:lnTo>
                          <a:pt x="710" y="422"/>
                        </a:lnTo>
                        <a:lnTo>
                          <a:pt x="668" y="422"/>
                        </a:lnTo>
                        <a:lnTo>
                          <a:pt x="716" y="408"/>
                        </a:lnTo>
                        <a:lnTo>
                          <a:pt x="739" y="404"/>
                        </a:lnTo>
                        <a:lnTo>
                          <a:pt x="769" y="400"/>
                        </a:lnTo>
                        <a:lnTo>
                          <a:pt x="781" y="382"/>
                        </a:lnTo>
                        <a:lnTo>
                          <a:pt x="775" y="369"/>
                        </a:lnTo>
                        <a:lnTo>
                          <a:pt x="763" y="360"/>
                        </a:lnTo>
                        <a:lnTo>
                          <a:pt x="745" y="360"/>
                        </a:lnTo>
                        <a:lnTo>
                          <a:pt x="704" y="360"/>
                        </a:lnTo>
                        <a:lnTo>
                          <a:pt x="680" y="365"/>
                        </a:lnTo>
                        <a:lnTo>
                          <a:pt x="662" y="365"/>
                        </a:lnTo>
                        <a:lnTo>
                          <a:pt x="651" y="360"/>
                        </a:lnTo>
                        <a:lnTo>
                          <a:pt x="639" y="360"/>
                        </a:lnTo>
                        <a:lnTo>
                          <a:pt x="633" y="351"/>
                        </a:lnTo>
                        <a:lnTo>
                          <a:pt x="627" y="343"/>
                        </a:lnTo>
                        <a:lnTo>
                          <a:pt x="615" y="329"/>
                        </a:lnTo>
                        <a:lnTo>
                          <a:pt x="609" y="312"/>
                        </a:lnTo>
                        <a:lnTo>
                          <a:pt x="597" y="299"/>
                        </a:lnTo>
                        <a:lnTo>
                          <a:pt x="568" y="281"/>
                        </a:lnTo>
                        <a:lnTo>
                          <a:pt x="556" y="250"/>
                        </a:lnTo>
                        <a:lnTo>
                          <a:pt x="544" y="237"/>
                        </a:lnTo>
                        <a:lnTo>
                          <a:pt x="526" y="228"/>
                        </a:lnTo>
                        <a:lnTo>
                          <a:pt x="526" y="198"/>
                        </a:lnTo>
                        <a:lnTo>
                          <a:pt x="526" y="171"/>
                        </a:lnTo>
                        <a:lnTo>
                          <a:pt x="520" y="149"/>
                        </a:lnTo>
                        <a:lnTo>
                          <a:pt x="509" y="128"/>
                        </a:lnTo>
                        <a:lnTo>
                          <a:pt x="509" y="106"/>
                        </a:lnTo>
                        <a:lnTo>
                          <a:pt x="503" y="79"/>
                        </a:lnTo>
                        <a:lnTo>
                          <a:pt x="497" y="75"/>
                        </a:lnTo>
                        <a:lnTo>
                          <a:pt x="485" y="70"/>
                        </a:lnTo>
                        <a:lnTo>
                          <a:pt x="479" y="57"/>
                        </a:lnTo>
                        <a:lnTo>
                          <a:pt x="473" y="40"/>
                        </a:lnTo>
                        <a:lnTo>
                          <a:pt x="461" y="27"/>
                        </a:lnTo>
                        <a:lnTo>
                          <a:pt x="450" y="18"/>
                        </a:lnTo>
                        <a:lnTo>
                          <a:pt x="438" y="13"/>
                        </a:lnTo>
                        <a:lnTo>
                          <a:pt x="426" y="5"/>
                        </a:lnTo>
                        <a:lnTo>
                          <a:pt x="432" y="5"/>
                        </a:lnTo>
                        <a:lnTo>
                          <a:pt x="432" y="0"/>
                        </a:lnTo>
                      </a:path>
                    </a:pathLst>
                  </a:cu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346592" name="Freeform 32"/>
                <p:cNvSpPr>
                  <a:spLocks/>
                </p:cNvSpPr>
                <p:nvPr/>
              </p:nvSpPr>
              <p:spPr bwMode="auto">
                <a:xfrm>
                  <a:off x="3205" y="2656"/>
                  <a:ext cx="472" cy="66"/>
                </a:xfrm>
                <a:custGeom>
                  <a:avLst/>
                  <a:gdLst>
                    <a:gd name="T0" fmla="*/ 0 w 472"/>
                    <a:gd name="T1" fmla="*/ 17 h 66"/>
                    <a:gd name="T2" fmla="*/ 30 w 472"/>
                    <a:gd name="T3" fmla="*/ 13 h 66"/>
                    <a:gd name="T4" fmla="*/ 59 w 472"/>
                    <a:gd name="T5" fmla="*/ 8 h 66"/>
                    <a:gd name="T6" fmla="*/ 95 w 472"/>
                    <a:gd name="T7" fmla="*/ 4 h 66"/>
                    <a:gd name="T8" fmla="*/ 130 w 472"/>
                    <a:gd name="T9" fmla="*/ 0 h 66"/>
                    <a:gd name="T10" fmla="*/ 165 w 472"/>
                    <a:gd name="T11" fmla="*/ 4 h 66"/>
                    <a:gd name="T12" fmla="*/ 195 w 472"/>
                    <a:gd name="T13" fmla="*/ 8 h 66"/>
                    <a:gd name="T14" fmla="*/ 230 w 472"/>
                    <a:gd name="T15" fmla="*/ 13 h 66"/>
                    <a:gd name="T16" fmla="*/ 271 w 472"/>
                    <a:gd name="T17" fmla="*/ 17 h 66"/>
                    <a:gd name="T18" fmla="*/ 300 w 472"/>
                    <a:gd name="T19" fmla="*/ 26 h 66"/>
                    <a:gd name="T20" fmla="*/ 318 w 472"/>
                    <a:gd name="T21" fmla="*/ 30 h 66"/>
                    <a:gd name="T22" fmla="*/ 347 w 472"/>
                    <a:gd name="T23" fmla="*/ 30 h 66"/>
                    <a:gd name="T24" fmla="*/ 365 w 472"/>
                    <a:gd name="T25" fmla="*/ 26 h 66"/>
                    <a:gd name="T26" fmla="*/ 389 w 472"/>
                    <a:gd name="T27" fmla="*/ 26 h 66"/>
                    <a:gd name="T28" fmla="*/ 400 w 472"/>
                    <a:gd name="T29" fmla="*/ 26 h 66"/>
                    <a:gd name="T30" fmla="*/ 412 w 472"/>
                    <a:gd name="T31" fmla="*/ 21 h 66"/>
                    <a:gd name="T32" fmla="*/ 424 w 472"/>
                    <a:gd name="T33" fmla="*/ 17 h 66"/>
                    <a:gd name="T34" fmla="*/ 430 w 472"/>
                    <a:gd name="T35" fmla="*/ 17 h 66"/>
                    <a:gd name="T36" fmla="*/ 442 w 472"/>
                    <a:gd name="T37" fmla="*/ 17 h 66"/>
                    <a:gd name="T38" fmla="*/ 453 w 472"/>
                    <a:gd name="T39" fmla="*/ 21 h 66"/>
                    <a:gd name="T40" fmla="*/ 465 w 472"/>
                    <a:gd name="T41" fmla="*/ 26 h 66"/>
                    <a:gd name="T42" fmla="*/ 471 w 472"/>
                    <a:gd name="T43" fmla="*/ 39 h 66"/>
                    <a:gd name="T44" fmla="*/ 465 w 472"/>
                    <a:gd name="T45" fmla="*/ 43 h 66"/>
                    <a:gd name="T46" fmla="*/ 453 w 472"/>
                    <a:gd name="T47" fmla="*/ 43 h 66"/>
                    <a:gd name="T48" fmla="*/ 436 w 472"/>
                    <a:gd name="T49" fmla="*/ 48 h 66"/>
                    <a:gd name="T50" fmla="*/ 430 w 472"/>
                    <a:gd name="T51" fmla="*/ 52 h 66"/>
                    <a:gd name="T52" fmla="*/ 424 w 472"/>
                    <a:gd name="T53" fmla="*/ 52 h 66"/>
                    <a:gd name="T54" fmla="*/ 359 w 472"/>
                    <a:gd name="T55" fmla="*/ 52 h 66"/>
                    <a:gd name="T56" fmla="*/ 295 w 472"/>
                    <a:gd name="T57" fmla="*/ 56 h 66"/>
                    <a:gd name="T58" fmla="*/ 159 w 472"/>
                    <a:gd name="T59" fmla="*/ 65 h 66"/>
                    <a:gd name="T60" fmla="*/ 124 w 472"/>
                    <a:gd name="T61" fmla="*/ 61 h 66"/>
                    <a:gd name="T62" fmla="*/ 95 w 472"/>
                    <a:gd name="T63" fmla="*/ 52 h 66"/>
                    <a:gd name="T64" fmla="*/ 59 w 472"/>
                    <a:gd name="T65" fmla="*/ 43 h 66"/>
                    <a:gd name="T66" fmla="*/ 24 w 472"/>
                    <a:gd name="T67" fmla="*/ 39 h 66"/>
                    <a:gd name="T68" fmla="*/ 12 w 472"/>
                    <a:gd name="T69" fmla="*/ 35 h 66"/>
                    <a:gd name="T70" fmla="*/ 6 w 472"/>
                    <a:gd name="T71" fmla="*/ 35 h 66"/>
                    <a:gd name="T72" fmla="*/ 6 w 472"/>
                    <a:gd name="T73" fmla="*/ 30 h 66"/>
                    <a:gd name="T74" fmla="*/ 0 w 472"/>
                    <a:gd name="T75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2" h="66">
                      <a:moveTo>
                        <a:pt x="0" y="17"/>
                      </a:moveTo>
                      <a:lnTo>
                        <a:pt x="30" y="13"/>
                      </a:lnTo>
                      <a:lnTo>
                        <a:pt x="59" y="8"/>
                      </a:lnTo>
                      <a:lnTo>
                        <a:pt x="95" y="4"/>
                      </a:lnTo>
                      <a:lnTo>
                        <a:pt x="130" y="0"/>
                      </a:lnTo>
                      <a:lnTo>
                        <a:pt x="165" y="4"/>
                      </a:lnTo>
                      <a:lnTo>
                        <a:pt x="195" y="8"/>
                      </a:lnTo>
                      <a:lnTo>
                        <a:pt x="230" y="13"/>
                      </a:lnTo>
                      <a:lnTo>
                        <a:pt x="271" y="17"/>
                      </a:lnTo>
                      <a:lnTo>
                        <a:pt x="300" y="26"/>
                      </a:lnTo>
                      <a:lnTo>
                        <a:pt x="318" y="30"/>
                      </a:lnTo>
                      <a:lnTo>
                        <a:pt x="347" y="30"/>
                      </a:lnTo>
                      <a:lnTo>
                        <a:pt x="365" y="26"/>
                      </a:lnTo>
                      <a:lnTo>
                        <a:pt x="389" y="26"/>
                      </a:lnTo>
                      <a:lnTo>
                        <a:pt x="400" y="26"/>
                      </a:lnTo>
                      <a:lnTo>
                        <a:pt x="412" y="21"/>
                      </a:lnTo>
                      <a:lnTo>
                        <a:pt x="424" y="17"/>
                      </a:lnTo>
                      <a:lnTo>
                        <a:pt x="430" y="17"/>
                      </a:lnTo>
                      <a:lnTo>
                        <a:pt x="442" y="17"/>
                      </a:lnTo>
                      <a:lnTo>
                        <a:pt x="453" y="21"/>
                      </a:lnTo>
                      <a:lnTo>
                        <a:pt x="465" y="26"/>
                      </a:lnTo>
                      <a:lnTo>
                        <a:pt x="471" y="39"/>
                      </a:lnTo>
                      <a:lnTo>
                        <a:pt x="465" y="43"/>
                      </a:lnTo>
                      <a:lnTo>
                        <a:pt x="453" y="43"/>
                      </a:lnTo>
                      <a:lnTo>
                        <a:pt x="436" y="48"/>
                      </a:lnTo>
                      <a:lnTo>
                        <a:pt x="430" y="52"/>
                      </a:lnTo>
                      <a:lnTo>
                        <a:pt x="424" y="52"/>
                      </a:lnTo>
                      <a:lnTo>
                        <a:pt x="359" y="52"/>
                      </a:lnTo>
                      <a:lnTo>
                        <a:pt x="295" y="56"/>
                      </a:lnTo>
                      <a:lnTo>
                        <a:pt x="159" y="65"/>
                      </a:lnTo>
                      <a:lnTo>
                        <a:pt x="124" y="61"/>
                      </a:lnTo>
                      <a:lnTo>
                        <a:pt x="95" y="52"/>
                      </a:lnTo>
                      <a:lnTo>
                        <a:pt x="59" y="43"/>
                      </a:lnTo>
                      <a:lnTo>
                        <a:pt x="24" y="39"/>
                      </a:lnTo>
                      <a:lnTo>
                        <a:pt x="12" y="35"/>
                      </a:lnTo>
                      <a:lnTo>
                        <a:pt x="6" y="35"/>
                      </a:lnTo>
                      <a:lnTo>
                        <a:pt x="6" y="3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46593" name="Freeform 33"/>
                <p:cNvSpPr>
                  <a:spLocks/>
                </p:cNvSpPr>
                <p:nvPr/>
              </p:nvSpPr>
              <p:spPr bwMode="auto">
                <a:xfrm>
                  <a:off x="2399" y="1769"/>
                  <a:ext cx="80" cy="18"/>
                </a:xfrm>
                <a:custGeom>
                  <a:avLst/>
                  <a:gdLst>
                    <a:gd name="T0" fmla="*/ 0 w 80"/>
                    <a:gd name="T1" fmla="*/ 0 h 18"/>
                    <a:gd name="T2" fmla="*/ 39 w 80"/>
                    <a:gd name="T3" fmla="*/ 3 h 18"/>
                    <a:gd name="T4" fmla="*/ 59 w 80"/>
                    <a:gd name="T5" fmla="*/ 3 h 18"/>
                    <a:gd name="T6" fmla="*/ 75 w 80"/>
                    <a:gd name="T7" fmla="*/ 6 h 18"/>
                    <a:gd name="T8" fmla="*/ 79 w 80"/>
                    <a:gd name="T9" fmla="*/ 9 h 18"/>
                    <a:gd name="T10" fmla="*/ 75 w 80"/>
                    <a:gd name="T11" fmla="*/ 11 h 18"/>
                    <a:gd name="T12" fmla="*/ 67 w 80"/>
                    <a:gd name="T13" fmla="*/ 17 h 18"/>
                    <a:gd name="T14" fmla="*/ 59 w 80"/>
                    <a:gd name="T15" fmla="*/ 17 h 18"/>
                    <a:gd name="T16" fmla="*/ 47 w 80"/>
                    <a:gd name="T17" fmla="*/ 17 h 18"/>
                    <a:gd name="T18" fmla="*/ 31 w 80"/>
                    <a:gd name="T19" fmla="*/ 14 h 18"/>
                    <a:gd name="T20" fmla="*/ 12 w 80"/>
                    <a:gd name="T21" fmla="*/ 9 h 18"/>
                    <a:gd name="T22" fmla="*/ 0 w 8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0" h="18">
                      <a:moveTo>
                        <a:pt x="0" y="0"/>
                      </a:moveTo>
                      <a:lnTo>
                        <a:pt x="39" y="3"/>
                      </a:lnTo>
                      <a:lnTo>
                        <a:pt x="59" y="3"/>
                      </a:lnTo>
                      <a:lnTo>
                        <a:pt x="75" y="6"/>
                      </a:lnTo>
                      <a:lnTo>
                        <a:pt x="79" y="9"/>
                      </a:lnTo>
                      <a:lnTo>
                        <a:pt x="75" y="11"/>
                      </a:lnTo>
                      <a:lnTo>
                        <a:pt x="67" y="17"/>
                      </a:lnTo>
                      <a:lnTo>
                        <a:pt x="59" y="17"/>
                      </a:lnTo>
                      <a:lnTo>
                        <a:pt x="47" y="17"/>
                      </a:lnTo>
                      <a:lnTo>
                        <a:pt x="31" y="14"/>
                      </a:lnTo>
                      <a:lnTo>
                        <a:pt x="12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346594" name="Group 34"/>
              <p:cNvGrpSpPr>
                <a:grpSpLocks/>
              </p:cNvGrpSpPr>
              <p:nvPr/>
            </p:nvGrpSpPr>
            <p:grpSpPr bwMode="auto">
              <a:xfrm>
                <a:off x="3538" y="944"/>
                <a:ext cx="902" cy="1055"/>
                <a:chOff x="2183" y="1768"/>
                <a:chExt cx="1264" cy="2223"/>
              </a:xfrm>
            </p:grpSpPr>
            <p:sp>
              <p:nvSpPr>
                <p:cNvPr id="1346595" name="Freeform 35"/>
                <p:cNvSpPr>
                  <a:spLocks/>
                </p:cNvSpPr>
                <p:nvPr/>
              </p:nvSpPr>
              <p:spPr bwMode="auto">
                <a:xfrm>
                  <a:off x="2382" y="1768"/>
                  <a:ext cx="151" cy="39"/>
                </a:xfrm>
                <a:custGeom>
                  <a:avLst/>
                  <a:gdLst>
                    <a:gd name="T0" fmla="*/ 33 w 151"/>
                    <a:gd name="T1" fmla="*/ 38 h 39"/>
                    <a:gd name="T2" fmla="*/ 93 w 151"/>
                    <a:gd name="T3" fmla="*/ 26 h 39"/>
                    <a:gd name="T4" fmla="*/ 150 w 151"/>
                    <a:gd name="T5" fmla="*/ 15 h 39"/>
                    <a:gd name="T6" fmla="*/ 130 w 151"/>
                    <a:gd name="T7" fmla="*/ 9 h 39"/>
                    <a:gd name="T8" fmla="*/ 101 w 151"/>
                    <a:gd name="T9" fmla="*/ 3 h 39"/>
                    <a:gd name="T10" fmla="*/ 69 w 151"/>
                    <a:gd name="T11" fmla="*/ 0 h 39"/>
                    <a:gd name="T12" fmla="*/ 37 w 151"/>
                    <a:gd name="T13" fmla="*/ 0 h 39"/>
                    <a:gd name="T14" fmla="*/ 12 w 151"/>
                    <a:gd name="T15" fmla="*/ 3 h 39"/>
                    <a:gd name="T16" fmla="*/ 4 w 151"/>
                    <a:gd name="T17" fmla="*/ 6 h 39"/>
                    <a:gd name="T18" fmla="*/ 0 w 151"/>
                    <a:gd name="T19" fmla="*/ 12 h 39"/>
                    <a:gd name="T20" fmla="*/ 0 w 151"/>
                    <a:gd name="T21" fmla="*/ 15 h 39"/>
                    <a:gd name="T22" fmla="*/ 4 w 151"/>
                    <a:gd name="T23" fmla="*/ 24 h 39"/>
                    <a:gd name="T24" fmla="*/ 16 w 151"/>
                    <a:gd name="T25" fmla="*/ 29 h 39"/>
                    <a:gd name="T26" fmla="*/ 33 w 151"/>
                    <a:gd name="T27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1" h="39">
                      <a:moveTo>
                        <a:pt x="33" y="38"/>
                      </a:moveTo>
                      <a:lnTo>
                        <a:pt x="93" y="26"/>
                      </a:lnTo>
                      <a:lnTo>
                        <a:pt x="150" y="15"/>
                      </a:lnTo>
                      <a:lnTo>
                        <a:pt x="130" y="9"/>
                      </a:lnTo>
                      <a:lnTo>
                        <a:pt x="101" y="3"/>
                      </a:lnTo>
                      <a:lnTo>
                        <a:pt x="69" y="0"/>
                      </a:lnTo>
                      <a:lnTo>
                        <a:pt x="37" y="0"/>
                      </a:lnTo>
                      <a:lnTo>
                        <a:pt x="12" y="3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16" y="29"/>
                      </a:lnTo>
                      <a:lnTo>
                        <a:pt x="33" y="38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1346596" name="Group 36"/>
                <p:cNvGrpSpPr>
                  <a:grpSpLocks/>
                </p:cNvGrpSpPr>
                <p:nvPr/>
              </p:nvGrpSpPr>
              <p:grpSpPr bwMode="auto">
                <a:xfrm>
                  <a:off x="2183" y="1790"/>
                  <a:ext cx="1264" cy="2201"/>
                  <a:chOff x="2183" y="1790"/>
                  <a:chExt cx="1264" cy="2201"/>
                </a:xfrm>
              </p:grpSpPr>
              <p:grpSp>
                <p:nvGrpSpPr>
                  <p:cNvPr id="1346597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183" y="1790"/>
                    <a:ext cx="1264" cy="2201"/>
                    <a:chOff x="2183" y="1790"/>
                    <a:chExt cx="1264" cy="2201"/>
                  </a:xfrm>
                </p:grpSpPr>
                <p:sp>
                  <p:nvSpPr>
                    <p:cNvPr id="134659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183" y="2324"/>
                      <a:ext cx="1264" cy="1667"/>
                    </a:xfrm>
                    <a:custGeom>
                      <a:avLst/>
                      <a:gdLst>
                        <a:gd name="T0" fmla="*/ 226 w 1264"/>
                        <a:gd name="T1" fmla="*/ 102 h 1667"/>
                        <a:gd name="T2" fmla="*/ 127 w 1264"/>
                        <a:gd name="T3" fmla="*/ 140 h 1667"/>
                        <a:gd name="T4" fmla="*/ 39 w 1264"/>
                        <a:gd name="T5" fmla="*/ 185 h 1667"/>
                        <a:gd name="T6" fmla="*/ 155 w 1264"/>
                        <a:gd name="T7" fmla="*/ 179 h 1667"/>
                        <a:gd name="T8" fmla="*/ 221 w 1264"/>
                        <a:gd name="T9" fmla="*/ 230 h 1667"/>
                        <a:gd name="T10" fmla="*/ 89 w 1264"/>
                        <a:gd name="T11" fmla="*/ 230 h 1667"/>
                        <a:gd name="T12" fmla="*/ 28 w 1264"/>
                        <a:gd name="T13" fmla="*/ 274 h 1667"/>
                        <a:gd name="T14" fmla="*/ 188 w 1264"/>
                        <a:gd name="T15" fmla="*/ 300 h 1667"/>
                        <a:gd name="T16" fmla="*/ 215 w 1264"/>
                        <a:gd name="T17" fmla="*/ 408 h 1667"/>
                        <a:gd name="T18" fmla="*/ 193 w 1264"/>
                        <a:gd name="T19" fmla="*/ 523 h 1667"/>
                        <a:gd name="T20" fmla="*/ 232 w 1264"/>
                        <a:gd name="T21" fmla="*/ 472 h 1667"/>
                        <a:gd name="T22" fmla="*/ 248 w 1264"/>
                        <a:gd name="T23" fmla="*/ 376 h 1667"/>
                        <a:gd name="T24" fmla="*/ 293 w 1264"/>
                        <a:gd name="T25" fmla="*/ 530 h 1667"/>
                        <a:gd name="T26" fmla="*/ 221 w 1264"/>
                        <a:gd name="T27" fmla="*/ 638 h 1667"/>
                        <a:gd name="T28" fmla="*/ 193 w 1264"/>
                        <a:gd name="T29" fmla="*/ 715 h 1667"/>
                        <a:gd name="T30" fmla="*/ 326 w 1264"/>
                        <a:gd name="T31" fmla="*/ 708 h 1667"/>
                        <a:gd name="T32" fmla="*/ 458 w 1264"/>
                        <a:gd name="T33" fmla="*/ 772 h 1667"/>
                        <a:gd name="T34" fmla="*/ 612 w 1264"/>
                        <a:gd name="T35" fmla="*/ 772 h 1667"/>
                        <a:gd name="T36" fmla="*/ 728 w 1264"/>
                        <a:gd name="T37" fmla="*/ 798 h 1667"/>
                        <a:gd name="T38" fmla="*/ 883 w 1264"/>
                        <a:gd name="T39" fmla="*/ 817 h 1667"/>
                        <a:gd name="T40" fmla="*/ 767 w 1264"/>
                        <a:gd name="T41" fmla="*/ 919 h 1667"/>
                        <a:gd name="T42" fmla="*/ 734 w 1264"/>
                        <a:gd name="T43" fmla="*/ 1136 h 1667"/>
                        <a:gd name="T44" fmla="*/ 717 w 1264"/>
                        <a:gd name="T45" fmla="*/ 1404 h 1667"/>
                        <a:gd name="T46" fmla="*/ 734 w 1264"/>
                        <a:gd name="T47" fmla="*/ 1315 h 1667"/>
                        <a:gd name="T48" fmla="*/ 778 w 1264"/>
                        <a:gd name="T49" fmla="*/ 1047 h 1667"/>
                        <a:gd name="T50" fmla="*/ 827 w 1264"/>
                        <a:gd name="T51" fmla="*/ 951 h 1667"/>
                        <a:gd name="T52" fmla="*/ 910 w 1264"/>
                        <a:gd name="T53" fmla="*/ 900 h 1667"/>
                        <a:gd name="T54" fmla="*/ 883 w 1264"/>
                        <a:gd name="T55" fmla="*/ 1028 h 1667"/>
                        <a:gd name="T56" fmla="*/ 861 w 1264"/>
                        <a:gd name="T57" fmla="*/ 1455 h 1667"/>
                        <a:gd name="T58" fmla="*/ 827 w 1264"/>
                        <a:gd name="T59" fmla="*/ 1557 h 1667"/>
                        <a:gd name="T60" fmla="*/ 662 w 1264"/>
                        <a:gd name="T61" fmla="*/ 1602 h 1667"/>
                        <a:gd name="T62" fmla="*/ 585 w 1264"/>
                        <a:gd name="T63" fmla="*/ 1647 h 1667"/>
                        <a:gd name="T64" fmla="*/ 629 w 1264"/>
                        <a:gd name="T65" fmla="*/ 1640 h 1667"/>
                        <a:gd name="T66" fmla="*/ 756 w 1264"/>
                        <a:gd name="T67" fmla="*/ 1628 h 1667"/>
                        <a:gd name="T68" fmla="*/ 827 w 1264"/>
                        <a:gd name="T69" fmla="*/ 1615 h 1667"/>
                        <a:gd name="T70" fmla="*/ 883 w 1264"/>
                        <a:gd name="T71" fmla="*/ 1634 h 1667"/>
                        <a:gd name="T72" fmla="*/ 1059 w 1264"/>
                        <a:gd name="T73" fmla="*/ 1653 h 1667"/>
                        <a:gd name="T74" fmla="*/ 1175 w 1264"/>
                        <a:gd name="T75" fmla="*/ 1653 h 1667"/>
                        <a:gd name="T76" fmla="*/ 1009 w 1264"/>
                        <a:gd name="T77" fmla="*/ 1577 h 1667"/>
                        <a:gd name="T78" fmla="*/ 965 w 1264"/>
                        <a:gd name="T79" fmla="*/ 1474 h 1667"/>
                        <a:gd name="T80" fmla="*/ 932 w 1264"/>
                        <a:gd name="T81" fmla="*/ 1072 h 1667"/>
                        <a:gd name="T82" fmla="*/ 982 w 1264"/>
                        <a:gd name="T83" fmla="*/ 1002 h 1667"/>
                        <a:gd name="T84" fmla="*/ 1009 w 1264"/>
                        <a:gd name="T85" fmla="*/ 1143 h 1667"/>
                        <a:gd name="T86" fmla="*/ 1053 w 1264"/>
                        <a:gd name="T87" fmla="*/ 1366 h 1667"/>
                        <a:gd name="T88" fmla="*/ 1081 w 1264"/>
                        <a:gd name="T89" fmla="*/ 1564 h 1667"/>
                        <a:gd name="T90" fmla="*/ 1098 w 1264"/>
                        <a:gd name="T91" fmla="*/ 1564 h 1667"/>
                        <a:gd name="T92" fmla="*/ 1098 w 1264"/>
                        <a:gd name="T93" fmla="*/ 1226 h 1667"/>
                        <a:gd name="T94" fmla="*/ 1042 w 1264"/>
                        <a:gd name="T95" fmla="*/ 1066 h 1667"/>
                        <a:gd name="T96" fmla="*/ 1009 w 1264"/>
                        <a:gd name="T97" fmla="*/ 938 h 1667"/>
                        <a:gd name="T98" fmla="*/ 938 w 1264"/>
                        <a:gd name="T99" fmla="*/ 849 h 1667"/>
                        <a:gd name="T100" fmla="*/ 1147 w 1264"/>
                        <a:gd name="T101" fmla="*/ 823 h 1667"/>
                        <a:gd name="T102" fmla="*/ 1263 w 1264"/>
                        <a:gd name="T103" fmla="*/ 785 h 1667"/>
                        <a:gd name="T104" fmla="*/ 1098 w 1264"/>
                        <a:gd name="T105" fmla="*/ 785 h 1667"/>
                        <a:gd name="T106" fmla="*/ 866 w 1264"/>
                        <a:gd name="T107" fmla="*/ 721 h 1667"/>
                        <a:gd name="T108" fmla="*/ 596 w 1264"/>
                        <a:gd name="T109" fmla="*/ 676 h 1667"/>
                        <a:gd name="T110" fmla="*/ 464 w 1264"/>
                        <a:gd name="T111" fmla="*/ 664 h 1667"/>
                        <a:gd name="T112" fmla="*/ 425 w 1264"/>
                        <a:gd name="T113" fmla="*/ 606 h 1667"/>
                        <a:gd name="T114" fmla="*/ 386 w 1264"/>
                        <a:gd name="T115" fmla="*/ 504 h 1667"/>
                        <a:gd name="T116" fmla="*/ 375 w 1264"/>
                        <a:gd name="T117" fmla="*/ 319 h 1667"/>
                        <a:gd name="T118" fmla="*/ 519 w 1264"/>
                        <a:gd name="T119" fmla="*/ 249 h 1667"/>
                        <a:gd name="T120" fmla="*/ 464 w 1264"/>
                        <a:gd name="T121" fmla="*/ 230 h 1667"/>
                        <a:gd name="T122" fmla="*/ 364 w 1264"/>
                        <a:gd name="T123" fmla="*/ 134 h 1667"/>
                        <a:gd name="T124" fmla="*/ 309 w 1264"/>
                        <a:gd name="T125" fmla="*/ 32 h 16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264" h="1667">
                          <a:moveTo>
                            <a:pt x="271" y="0"/>
                          </a:moveTo>
                          <a:lnTo>
                            <a:pt x="265" y="32"/>
                          </a:lnTo>
                          <a:lnTo>
                            <a:pt x="260" y="51"/>
                          </a:lnTo>
                          <a:lnTo>
                            <a:pt x="248" y="76"/>
                          </a:lnTo>
                          <a:lnTo>
                            <a:pt x="226" y="96"/>
                          </a:lnTo>
                          <a:lnTo>
                            <a:pt x="226" y="102"/>
                          </a:lnTo>
                          <a:lnTo>
                            <a:pt x="221" y="108"/>
                          </a:lnTo>
                          <a:lnTo>
                            <a:pt x="204" y="115"/>
                          </a:lnTo>
                          <a:lnTo>
                            <a:pt x="182" y="121"/>
                          </a:lnTo>
                          <a:lnTo>
                            <a:pt x="160" y="127"/>
                          </a:lnTo>
                          <a:lnTo>
                            <a:pt x="144" y="134"/>
                          </a:lnTo>
                          <a:lnTo>
                            <a:pt x="127" y="140"/>
                          </a:lnTo>
                          <a:lnTo>
                            <a:pt x="111" y="147"/>
                          </a:lnTo>
                          <a:lnTo>
                            <a:pt x="100" y="153"/>
                          </a:lnTo>
                          <a:lnTo>
                            <a:pt x="94" y="153"/>
                          </a:lnTo>
                          <a:lnTo>
                            <a:pt x="72" y="166"/>
                          </a:lnTo>
                          <a:lnTo>
                            <a:pt x="44" y="172"/>
                          </a:lnTo>
                          <a:lnTo>
                            <a:pt x="39" y="185"/>
                          </a:lnTo>
                          <a:lnTo>
                            <a:pt x="44" y="191"/>
                          </a:lnTo>
                          <a:lnTo>
                            <a:pt x="61" y="198"/>
                          </a:lnTo>
                          <a:lnTo>
                            <a:pt x="83" y="191"/>
                          </a:lnTo>
                          <a:lnTo>
                            <a:pt x="111" y="191"/>
                          </a:lnTo>
                          <a:lnTo>
                            <a:pt x="138" y="179"/>
                          </a:lnTo>
                          <a:lnTo>
                            <a:pt x="155" y="179"/>
                          </a:lnTo>
                          <a:lnTo>
                            <a:pt x="171" y="185"/>
                          </a:lnTo>
                          <a:lnTo>
                            <a:pt x="210" y="191"/>
                          </a:lnTo>
                          <a:lnTo>
                            <a:pt x="226" y="198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1" y="230"/>
                          </a:lnTo>
                          <a:lnTo>
                            <a:pt x="215" y="223"/>
                          </a:lnTo>
                          <a:lnTo>
                            <a:pt x="199" y="210"/>
                          </a:lnTo>
                          <a:lnTo>
                            <a:pt x="160" y="210"/>
                          </a:lnTo>
                          <a:lnTo>
                            <a:pt x="122" y="217"/>
                          </a:lnTo>
                          <a:lnTo>
                            <a:pt x="105" y="223"/>
                          </a:lnTo>
                          <a:lnTo>
                            <a:pt x="89" y="230"/>
                          </a:lnTo>
                          <a:lnTo>
                            <a:pt x="56" y="249"/>
                          </a:lnTo>
                          <a:lnTo>
                            <a:pt x="28" y="262"/>
                          </a:lnTo>
                          <a:lnTo>
                            <a:pt x="0" y="268"/>
                          </a:lnTo>
                          <a:lnTo>
                            <a:pt x="11" y="274"/>
                          </a:lnTo>
                          <a:lnTo>
                            <a:pt x="22" y="274"/>
                          </a:lnTo>
                          <a:lnTo>
                            <a:pt x="28" y="274"/>
                          </a:lnTo>
                          <a:lnTo>
                            <a:pt x="33" y="274"/>
                          </a:lnTo>
                          <a:lnTo>
                            <a:pt x="50" y="274"/>
                          </a:lnTo>
                          <a:lnTo>
                            <a:pt x="72" y="274"/>
                          </a:lnTo>
                          <a:lnTo>
                            <a:pt x="105" y="274"/>
                          </a:lnTo>
                          <a:lnTo>
                            <a:pt x="149" y="287"/>
                          </a:lnTo>
                          <a:lnTo>
                            <a:pt x="188" y="300"/>
                          </a:lnTo>
                          <a:lnTo>
                            <a:pt x="199" y="306"/>
                          </a:lnTo>
                          <a:lnTo>
                            <a:pt x="210" y="319"/>
                          </a:lnTo>
                          <a:lnTo>
                            <a:pt x="210" y="332"/>
                          </a:lnTo>
                          <a:lnTo>
                            <a:pt x="215" y="345"/>
                          </a:lnTo>
                          <a:lnTo>
                            <a:pt x="215" y="376"/>
                          </a:lnTo>
                          <a:lnTo>
                            <a:pt x="215" y="408"/>
                          </a:lnTo>
                          <a:lnTo>
                            <a:pt x="215" y="447"/>
                          </a:lnTo>
                          <a:lnTo>
                            <a:pt x="215" y="466"/>
                          </a:lnTo>
                          <a:lnTo>
                            <a:pt x="215" y="479"/>
                          </a:lnTo>
                          <a:lnTo>
                            <a:pt x="210" y="491"/>
                          </a:lnTo>
                          <a:lnTo>
                            <a:pt x="204" y="498"/>
                          </a:lnTo>
                          <a:lnTo>
                            <a:pt x="193" y="523"/>
                          </a:lnTo>
                          <a:lnTo>
                            <a:pt x="204" y="530"/>
                          </a:lnTo>
                          <a:lnTo>
                            <a:pt x="210" y="536"/>
                          </a:lnTo>
                          <a:lnTo>
                            <a:pt x="215" y="523"/>
                          </a:lnTo>
                          <a:lnTo>
                            <a:pt x="221" y="504"/>
                          </a:lnTo>
                          <a:lnTo>
                            <a:pt x="232" y="485"/>
                          </a:lnTo>
                          <a:lnTo>
                            <a:pt x="232" y="472"/>
                          </a:lnTo>
                          <a:lnTo>
                            <a:pt x="232" y="440"/>
                          </a:lnTo>
                          <a:lnTo>
                            <a:pt x="237" y="415"/>
                          </a:lnTo>
                          <a:lnTo>
                            <a:pt x="232" y="396"/>
                          </a:lnTo>
                          <a:lnTo>
                            <a:pt x="232" y="383"/>
                          </a:lnTo>
                          <a:lnTo>
                            <a:pt x="237" y="376"/>
                          </a:lnTo>
                          <a:lnTo>
                            <a:pt x="248" y="376"/>
                          </a:lnTo>
                          <a:lnTo>
                            <a:pt x="260" y="370"/>
                          </a:lnTo>
                          <a:lnTo>
                            <a:pt x="276" y="383"/>
                          </a:lnTo>
                          <a:lnTo>
                            <a:pt x="287" y="402"/>
                          </a:lnTo>
                          <a:lnTo>
                            <a:pt x="298" y="447"/>
                          </a:lnTo>
                          <a:lnTo>
                            <a:pt x="298" y="491"/>
                          </a:lnTo>
                          <a:lnTo>
                            <a:pt x="293" y="530"/>
                          </a:lnTo>
                          <a:lnTo>
                            <a:pt x="282" y="549"/>
                          </a:lnTo>
                          <a:lnTo>
                            <a:pt x="276" y="562"/>
                          </a:lnTo>
                          <a:lnTo>
                            <a:pt x="271" y="562"/>
                          </a:lnTo>
                          <a:lnTo>
                            <a:pt x="260" y="587"/>
                          </a:lnTo>
                          <a:lnTo>
                            <a:pt x="237" y="606"/>
                          </a:lnTo>
                          <a:lnTo>
                            <a:pt x="221" y="638"/>
                          </a:lnTo>
                          <a:lnTo>
                            <a:pt x="204" y="664"/>
                          </a:lnTo>
                          <a:lnTo>
                            <a:pt x="188" y="689"/>
                          </a:lnTo>
                          <a:lnTo>
                            <a:pt x="166" y="715"/>
                          </a:lnTo>
                          <a:lnTo>
                            <a:pt x="166" y="721"/>
                          </a:lnTo>
                          <a:lnTo>
                            <a:pt x="177" y="721"/>
                          </a:lnTo>
                          <a:lnTo>
                            <a:pt x="193" y="715"/>
                          </a:lnTo>
                          <a:lnTo>
                            <a:pt x="210" y="708"/>
                          </a:lnTo>
                          <a:lnTo>
                            <a:pt x="237" y="702"/>
                          </a:lnTo>
                          <a:lnTo>
                            <a:pt x="260" y="696"/>
                          </a:lnTo>
                          <a:lnTo>
                            <a:pt x="287" y="702"/>
                          </a:lnTo>
                          <a:lnTo>
                            <a:pt x="304" y="708"/>
                          </a:lnTo>
                          <a:lnTo>
                            <a:pt x="326" y="708"/>
                          </a:lnTo>
                          <a:lnTo>
                            <a:pt x="353" y="708"/>
                          </a:lnTo>
                          <a:lnTo>
                            <a:pt x="375" y="721"/>
                          </a:lnTo>
                          <a:lnTo>
                            <a:pt x="392" y="740"/>
                          </a:lnTo>
                          <a:lnTo>
                            <a:pt x="408" y="759"/>
                          </a:lnTo>
                          <a:lnTo>
                            <a:pt x="430" y="772"/>
                          </a:lnTo>
                          <a:lnTo>
                            <a:pt x="458" y="772"/>
                          </a:lnTo>
                          <a:lnTo>
                            <a:pt x="475" y="766"/>
                          </a:lnTo>
                          <a:lnTo>
                            <a:pt x="497" y="766"/>
                          </a:lnTo>
                          <a:lnTo>
                            <a:pt x="519" y="759"/>
                          </a:lnTo>
                          <a:lnTo>
                            <a:pt x="563" y="759"/>
                          </a:lnTo>
                          <a:lnTo>
                            <a:pt x="601" y="766"/>
                          </a:lnTo>
                          <a:lnTo>
                            <a:pt x="612" y="772"/>
                          </a:lnTo>
                          <a:lnTo>
                            <a:pt x="623" y="779"/>
                          </a:lnTo>
                          <a:lnTo>
                            <a:pt x="634" y="791"/>
                          </a:lnTo>
                          <a:lnTo>
                            <a:pt x="645" y="798"/>
                          </a:lnTo>
                          <a:lnTo>
                            <a:pt x="662" y="798"/>
                          </a:lnTo>
                          <a:lnTo>
                            <a:pt x="690" y="798"/>
                          </a:lnTo>
                          <a:lnTo>
                            <a:pt x="728" y="798"/>
                          </a:lnTo>
                          <a:lnTo>
                            <a:pt x="767" y="804"/>
                          </a:lnTo>
                          <a:lnTo>
                            <a:pt x="805" y="804"/>
                          </a:lnTo>
                          <a:lnTo>
                            <a:pt x="844" y="804"/>
                          </a:lnTo>
                          <a:lnTo>
                            <a:pt x="866" y="804"/>
                          </a:lnTo>
                          <a:lnTo>
                            <a:pt x="883" y="804"/>
                          </a:lnTo>
                          <a:lnTo>
                            <a:pt x="883" y="817"/>
                          </a:lnTo>
                          <a:lnTo>
                            <a:pt x="877" y="823"/>
                          </a:lnTo>
                          <a:lnTo>
                            <a:pt x="855" y="830"/>
                          </a:lnTo>
                          <a:lnTo>
                            <a:pt x="827" y="836"/>
                          </a:lnTo>
                          <a:lnTo>
                            <a:pt x="805" y="855"/>
                          </a:lnTo>
                          <a:lnTo>
                            <a:pt x="783" y="868"/>
                          </a:lnTo>
                          <a:lnTo>
                            <a:pt x="767" y="919"/>
                          </a:lnTo>
                          <a:lnTo>
                            <a:pt x="756" y="970"/>
                          </a:lnTo>
                          <a:lnTo>
                            <a:pt x="756" y="1015"/>
                          </a:lnTo>
                          <a:lnTo>
                            <a:pt x="750" y="1060"/>
                          </a:lnTo>
                          <a:lnTo>
                            <a:pt x="745" y="1079"/>
                          </a:lnTo>
                          <a:lnTo>
                            <a:pt x="739" y="1091"/>
                          </a:lnTo>
                          <a:lnTo>
                            <a:pt x="734" y="1136"/>
                          </a:lnTo>
                          <a:lnTo>
                            <a:pt x="734" y="1181"/>
                          </a:lnTo>
                          <a:lnTo>
                            <a:pt x="728" y="1219"/>
                          </a:lnTo>
                          <a:lnTo>
                            <a:pt x="723" y="1257"/>
                          </a:lnTo>
                          <a:lnTo>
                            <a:pt x="723" y="1321"/>
                          </a:lnTo>
                          <a:lnTo>
                            <a:pt x="717" y="1385"/>
                          </a:lnTo>
                          <a:lnTo>
                            <a:pt x="717" y="1404"/>
                          </a:lnTo>
                          <a:lnTo>
                            <a:pt x="717" y="1411"/>
                          </a:lnTo>
                          <a:lnTo>
                            <a:pt x="723" y="1417"/>
                          </a:lnTo>
                          <a:lnTo>
                            <a:pt x="728" y="1411"/>
                          </a:lnTo>
                          <a:lnTo>
                            <a:pt x="728" y="1398"/>
                          </a:lnTo>
                          <a:lnTo>
                            <a:pt x="734" y="1353"/>
                          </a:lnTo>
                          <a:lnTo>
                            <a:pt x="734" y="1315"/>
                          </a:lnTo>
                          <a:lnTo>
                            <a:pt x="745" y="1277"/>
                          </a:lnTo>
                          <a:lnTo>
                            <a:pt x="756" y="1238"/>
                          </a:lnTo>
                          <a:lnTo>
                            <a:pt x="761" y="1162"/>
                          </a:lnTo>
                          <a:lnTo>
                            <a:pt x="767" y="1123"/>
                          </a:lnTo>
                          <a:lnTo>
                            <a:pt x="778" y="1079"/>
                          </a:lnTo>
                          <a:lnTo>
                            <a:pt x="778" y="1047"/>
                          </a:lnTo>
                          <a:lnTo>
                            <a:pt x="778" y="1021"/>
                          </a:lnTo>
                          <a:lnTo>
                            <a:pt x="783" y="1008"/>
                          </a:lnTo>
                          <a:lnTo>
                            <a:pt x="783" y="996"/>
                          </a:lnTo>
                          <a:lnTo>
                            <a:pt x="800" y="983"/>
                          </a:lnTo>
                          <a:lnTo>
                            <a:pt x="811" y="970"/>
                          </a:lnTo>
                          <a:lnTo>
                            <a:pt x="827" y="951"/>
                          </a:lnTo>
                          <a:lnTo>
                            <a:pt x="838" y="925"/>
                          </a:lnTo>
                          <a:lnTo>
                            <a:pt x="838" y="919"/>
                          </a:lnTo>
                          <a:lnTo>
                            <a:pt x="844" y="913"/>
                          </a:lnTo>
                          <a:lnTo>
                            <a:pt x="844" y="894"/>
                          </a:lnTo>
                          <a:lnTo>
                            <a:pt x="877" y="894"/>
                          </a:lnTo>
                          <a:lnTo>
                            <a:pt x="910" y="900"/>
                          </a:lnTo>
                          <a:lnTo>
                            <a:pt x="916" y="906"/>
                          </a:lnTo>
                          <a:lnTo>
                            <a:pt x="916" y="919"/>
                          </a:lnTo>
                          <a:lnTo>
                            <a:pt x="910" y="932"/>
                          </a:lnTo>
                          <a:lnTo>
                            <a:pt x="910" y="938"/>
                          </a:lnTo>
                          <a:lnTo>
                            <a:pt x="899" y="983"/>
                          </a:lnTo>
                          <a:lnTo>
                            <a:pt x="883" y="1028"/>
                          </a:lnTo>
                          <a:lnTo>
                            <a:pt x="888" y="1213"/>
                          </a:lnTo>
                          <a:lnTo>
                            <a:pt x="888" y="1391"/>
                          </a:lnTo>
                          <a:lnTo>
                            <a:pt x="888" y="1411"/>
                          </a:lnTo>
                          <a:lnTo>
                            <a:pt x="883" y="1430"/>
                          </a:lnTo>
                          <a:lnTo>
                            <a:pt x="877" y="1443"/>
                          </a:lnTo>
                          <a:lnTo>
                            <a:pt x="861" y="1455"/>
                          </a:lnTo>
                          <a:lnTo>
                            <a:pt x="849" y="1474"/>
                          </a:lnTo>
                          <a:lnTo>
                            <a:pt x="844" y="1494"/>
                          </a:lnTo>
                          <a:lnTo>
                            <a:pt x="833" y="1513"/>
                          </a:lnTo>
                          <a:lnTo>
                            <a:pt x="827" y="1538"/>
                          </a:lnTo>
                          <a:lnTo>
                            <a:pt x="827" y="1551"/>
                          </a:lnTo>
                          <a:lnTo>
                            <a:pt x="827" y="1557"/>
                          </a:lnTo>
                          <a:lnTo>
                            <a:pt x="794" y="1564"/>
                          </a:lnTo>
                          <a:lnTo>
                            <a:pt x="756" y="1564"/>
                          </a:lnTo>
                          <a:lnTo>
                            <a:pt x="734" y="1570"/>
                          </a:lnTo>
                          <a:lnTo>
                            <a:pt x="706" y="1577"/>
                          </a:lnTo>
                          <a:lnTo>
                            <a:pt x="684" y="1596"/>
                          </a:lnTo>
                          <a:lnTo>
                            <a:pt x="662" y="1602"/>
                          </a:lnTo>
                          <a:lnTo>
                            <a:pt x="634" y="1609"/>
                          </a:lnTo>
                          <a:lnTo>
                            <a:pt x="607" y="1615"/>
                          </a:lnTo>
                          <a:lnTo>
                            <a:pt x="601" y="1621"/>
                          </a:lnTo>
                          <a:lnTo>
                            <a:pt x="590" y="1628"/>
                          </a:lnTo>
                          <a:lnTo>
                            <a:pt x="590" y="1640"/>
                          </a:lnTo>
                          <a:lnTo>
                            <a:pt x="585" y="1647"/>
                          </a:lnTo>
                          <a:lnTo>
                            <a:pt x="574" y="1647"/>
                          </a:lnTo>
                          <a:lnTo>
                            <a:pt x="568" y="1647"/>
                          </a:lnTo>
                          <a:lnTo>
                            <a:pt x="590" y="1647"/>
                          </a:lnTo>
                          <a:lnTo>
                            <a:pt x="607" y="1647"/>
                          </a:lnTo>
                          <a:lnTo>
                            <a:pt x="623" y="1640"/>
                          </a:lnTo>
                          <a:lnTo>
                            <a:pt x="629" y="1640"/>
                          </a:lnTo>
                          <a:lnTo>
                            <a:pt x="640" y="1640"/>
                          </a:lnTo>
                          <a:lnTo>
                            <a:pt x="651" y="1640"/>
                          </a:lnTo>
                          <a:lnTo>
                            <a:pt x="668" y="1640"/>
                          </a:lnTo>
                          <a:lnTo>
                            <a:pt x="695" y="1640"/>
                          </a:lnTo>
                          <a:lnTo>
                            <a:pt x="734" y="1634"/>
                          </a:lnTo>
                          <a:lnTo>
                            <a:pt x="756" y="1628"/>
                          </a:lnTo>
                          <a:lnTo>
                            <a:pt x="772" y="1621"/>
                          </a:lnTo>
                          <a:lnTo>
                            <a:pt x="783" y="1621"/>
                          </a:lnTo>
                          <a:lnTo>
                            <a:pt x="794" y="1621"/>
                          </a:lnTo>
                          <a:lnTo>
                            <a:pt x="805" y="1615"/>
                          </a:lnTo>
                          <a:lnTo>
                            <a:pt x="811" y="1615"/>
                          </a:lnTo>
                          <a:lnTo>
                            <a:pt x="827" y="1615"/>
                          </a:lnTo>
                          <a:lnTo>
                            <a:pt x="833" y="1615"/>
                          </a:lnTo>
                          <a:lnTo>
                            <a:pt x="844" y="1621"/>
                          </a:lnTo>
                          <a:lnTo>
                            <a:pt x="849" y="1621"/>
                          </a:lnTo>
                          <a:lnTo>
                            <a:pt x="855" y="1621"/>
                          </a:lnTo>
                          <a:lnTo>
                            <a:pt x="877" y="1628"/>
                          </a:lnTo>
                          <a:lnTo>
                            <a:pt x="883" y="1634"/>
                          </a:lnTo>
                          <a:lnTo>
                            <a:pt x="888" y="1634"/>
                          </a:lnTo>
                          <a:lnTo>
                            <a:pt x="921" y="1628"/>
                          </a:lnTo>
                          <a:lnTo>
                            <a:pt x="943" y="1628"/>
                          </a:lnTo>
                          <a:lnTo>
                            <a:pt x="965" y="1628"/>
                          </a:lnTo>
                          <a:lnTo>
                            <a:pt x="998" y="1634"/>
                          </a:lnTo>
                          <a:lnTo>
                            <a:pt x="1059" y="1653"/>
                          </a:lnTo>
                          <a:lnTo>
                            <a:pt x="1114" y="1666"/>
                          </a:lnTo>
                          <a:lnTo>
                            <a:pt x="1158" y="1666"/>
                          </a:lnTo>
                          <a:lnTo>
                            <a:pt x="1202" y="1660"/>
                          </a:lnTo>
                          <a:lnTo>
                            <a:pt x="1197" y="1660"/>
                          </a:lnTo>
                          <a:lnTo>
                            <a:pt x="1186" y="1660"/>
                          </a:lnTo>
                          <a:lnTo>
                            <a:pt x="1175" y="1653"/>
                          </a:lnTo>
                          <a:lnTo>
                            <a:pt x="1153" y="1647"/>
                          </a:lnTo>
                          <a:lnTo>
                            <a:pt x="1125" y="1640"/>
                          </a:lnTo>
                          <a:lnTo>
                            <a:pt x="1087" y="1615"/>
                          </a:lnTo>
                          <a:lnTo>
                            <a:pt x="1042" y="1596"/>
                          </a:lnTo>
                          <a:lnTo>
                            <a:pt x="1026" y="1589"/>
                          </a:lnTo>
                          <a:lnTo>
                            <a:pt x="1009" y="1577"/>
                          </a:lnTo>
                          <a:lnTo>
                            <a:pt x="1009" y="1570"/>
                          </a:lnTo>
                          <a:lnTo>
                            <a:pt x="1004" y="1564"/>
                          </a:lnTo>
                          <a:lnTo>
                            <a:pt x="993" y="1551"/>
                          </a:lnTo>
                          <a:lnTo>
                            <a:pt x="976" y="1538"/>
                          </a:lnTo>
                          <a:lnTo>
                            <a:pt x="971" y="1494"/>
                          </a:lnTo>
                          <a:lnTo>
                            <a:pt x="965" y="1474"/>
                          </a:lnTo>
                          <a:lnTo>
                            <a:pt x="954" y="1455"/>
                          </a:lnTo>
                          <a:lnTo>
                            <a:pt x="943" y="1411"/>
                          </a:lnTo>
                          <a:lnTo>
                            <a:pt x="927" y="1366"/>
                          </a:lnTo>
                          <a:lnTo>
                            <a:pt x="921" y="1296"/>
                          </a:lnTo>
                          <a:lnTo>
                            <a:pt x="921" y="1219"/>
                          </a:lnTo>
                          <a:lnTo>
                            <a:pt x="932" y="1072"/>
                          </a:lnTo>
                          <a:lnTo>
                            <a:pt x="932" y="1053"/>
                          </a:lnTo>
                          <a:lnTo>
                            <a:pt x="932" y="1028"/>
                          </a:lnTo>
                          <a:lnTo>
                            <a:pt x="943" y="1008"/>
                          </a:lnTo>
                          <a:lnTo>
                            <a:pt x="960" y="996"/>
                          </a:lnTo>
                          <a:lnTo>
                            <a:pt x="971" y="996"/>
                          </a:lnTo>
                          <a:lnTo>
                            <a:pt x="982" y="1002"/>
                          </a:lnTo>
                          <a:lnTo>
                            <a:pt x="987" y="1008"/>
                          </a:lnTo>
                          <a:lnTo>
                            <a:pt x="993" y="1034"/>
                          </a:lnTo>
                          <a:lnTo>
                            <a:pt x="998" y="1053"/>
                          </a:lnTo>
                          <a:lnTo>
                            <a:pt x="998" y="1066"/>
                          </a:lnTo>
                          <a:lnTo>
                            <a:pt x="1004" y="1111"/>
                          </a:lnTo>
                          <a:lnTo>
                            <a:pt x="1009" y="1143"/>
                          </a:lnTo>
                          <a:lnTo>
                            <a:pt x="1015" y="1174"/>
                          </a:lnTo>
                          <a:lnTo>
                            <a:pt x="1026" y="1213"/>
                          </a:lnTo>
                          <a:lnTo>
                            <a:pt x="1037" y="1264"/>
                          </a:lnTo>
                          <a:lnTo>
                            <a:pt x="1048" y="1308"/>
                          </a:lnTo>
                          <a:lnTo>
                            <a:pt x="1053" y="1340"/>
                          </a:lnTo>
                          <a:lnTo>
                            <a:pt x="1053" y="1366"/>
                          </a:lnTo>
                          <a:lnTo>
                            <a:pt x="1059" y="1372"/>
                          </a:lnTo>
                          <a:lnTo>
                            <a:pt x="1059" y="1379"/>
                          </a:lnTo>
                          <a:lnTo>
                            <a:pt x="1065" y="1449"/>
                          </a:lnTo>
                          <a:lnTo>
                            <a:pt x="1065" y="1487"/>
                          </a:lnTo>
                          <a:lnTo>
                            <a:pt x="1076" y="1519"/>
                          </a:lnTo>
                          <a:lnTo>
                            <a:pt x="1081" y="1564"/>
                          </a:lnTo>
                          <a:lnTo>
                            <a:pt x="1081" y="1596"/>
                          </a:lnTo>
                          <a:lnTo>
                            <a:pt x="1081" y="1609"/>
                          </a:lnTo>
                          <a:lnTo>
                            <a:pt x="1087" y="1615"/>
                          </a:lnTo>
                          <a:lnTo>
                            <a:pt x="1087" y="1609"/>
                          </a:lnTo>
                          <a:lnTo>
                            <a:pt x="1087" y="1596"/>
                          </a:lnTo>
                          <a:lnTo>
                            <a:pt x="1098" y="1564"/>
                          </a:lnTo>
                          <a:lnTo>
                            <a:pt x="1098" y="1532"/>
                          </a:lnTo>
                          <a:lnTo>
                            <a:pt x="1103" y="1487"/>
                          </a:lnTo>
                          <a:lnTo>
                            <a:pt x="1103" y="1430"/>
                          </a:lnTo>
                          <a:lnTo>
                            <a:pt x="1103" y="1360"/>
                          </a:lnTo>
                          <a:lnTo>
                            <a:pt x="1103" y="1296"/>
                          </a:lnTo>
                          <a:lnTo>
                            <a:pt x="1098" y="1226"/>
                          </a:lnTo>
                          <a:lnTo>
                            <a:pt x="1081" y="1168"/>
                          </a:lnTo>
                          <a:lnTo>
                            <a:pt x="1059" y="1117"/>
                          </a:lnTo>
                          <a:lnTo>
                            <a:pt x="1053" y="1098"/>
                          </a:lnTo>
                          <a:lnTo>
                            <a:pt x="1048" y="1079"/>
                          </a:lnTo>
                          <a:lnTo>
                            <a:pt x="1048" y="1072"/>
                          </a:lnTo>
                          <a:lnTo>
                            <a:pt x="1042" y="1066"/>
                          </a:lnTo>
                          <a:lnTo>
                            <a:pt x="1042" y="1040"/>
                          </a:lnTo>
                          <a:lnTo>
                            <a:pt x="1037" y="1021"/>
                          </a:lnTo>
                          <a:lnTo>
                            <a:pt x="1031" y="1008"/>
                          </a:lnTo>
                          <a:lnTo>
                            <a:pt x="1020" y="989"/>
                          </a:lnTo>
                          <a:lnTo>
                            <a:pt x="1015" y="957"/>
                          </a:lnTo>
                          <a:lnTo>
                            <a:pt x="1009" y="938"/>
                          </a:lnTo>
                          <a:lnTo>
                            <a:pt x="993" y="932"/>
                          </a:lnTo>
                          <a:lnTo>
                            <a:pt x="976" y="925"/>
                          </a:lnTo>
                          <a:lnTo>
                            <a:pt x="960" y="925"/>
                          </a:lnTo>
                          <a:lnTo>
                            <a:pt x="949" y="900"/>
                          </a:lnTo>
                          <a:lnTo>
                            <a:pt x="932" y="874"/>
                          </a:lnTo>
                          <a:lnTo>
                            <a:pt x="938" y="849"/>
                          </a:lnTo>
                          <a:lnTo>
                            <a:pt x="943" y="842"/>
                          </a:lnTo>
                          <a:lnTo>
                            <a:pt x="954" y="836"/>
                          </a:lnTo>
                          <a:lnTo>
                            <a:pt x="971" y="823"/>
                          </a:lnTo>
                          <a:lnTo>
                            <a:pt x="1059" y="830"/>
                          </a:lnTo>
                          <a:lnTo>
                            <a:pt x="1103" y="830"/>
                          </a:lnTo>
                          <a:lnTo>
                            <a:pt x="1147" y="823"/>
                          </a:lnTo>
                          <a:lnTo>
                            <a:pt x="1153" y="817"/>
                          </a:lnTo>
                          <a:lnTo>
                            <a:pt x="1164" y="811"/>
                          </a:lnTo>
                          <a:lnTo>
                            <a:pt x="1202" y="798"/>
                          </a:lnTo>
                          <a:lnTo>
                            <a:pt x="1246" y="791"/>
                          </a:lnTo>
                          <a:lnTo>
                            <a:pt x="1257" y="791"/>
                          </a:lnTo>
                          <a:lnTo>
                            <a:pt x="1263" y="785"/>
                          </a:lnTo>
                          <a:lnTo>
                            <a:pt x="1257" y="779"/>
                          </a:lnTo>
                          <a:lnTo>
                            <a:pt x="1246" y="772"/>
                          </a:lnTo>
                          <a:lnTo>
                            <a:pt x="1197" y="779"/>
                          </a:lnTo>
                          <a:lnTo>
                            <a:pt x="1147" y="779"/>
                          </a:lnTo>
                          <a:lnTo>
                            <a:pt x="1120" y="785"/>
                          </a:lnTo>
                          <a:lnTo>
                            <a:pt x="1098" y="785"/>
                          </a:lnTo>
                          <a:lnTo>
                            <a:pt x="1042" y="772"/>
                          </a:lnTo>
                          <a:lnTo>
                            <a:pt x="1004" y="759"/>
                          </a:lnTo>
                          <a:lnTo>
                            <a:pt x="960" y="747"/>
                          </a:lnTo>
                          <a:lnTo>
                            <a:pt x="932" y="728"/>
                          </a:lnTo>
                          <a:lnTo>
                            <a:pt x="905" y="721"/>
                          </a:lnTo>
                          <a:lnTo>
                            <a:pt x="866" y="721"/>
                          </a:lnTo>
                          <a:lnTo>
                            <a:pt x="827" y="721"/>
                          </a:lnTo>
                          <a:lnTo>
                            <a:pt x="778" y="708"/>
                          </a:lnTo>
                          <a:lnTo>
                            <a:pt x="734" y="696"/>
                          </a:lnTo>
                          <a:lnTo>
                            <a:pt x="634" y="689"/>
                          </a:lnTo>
                          <a:lnTo>
                            <a:pt x="612" y="683"/>
                          </a:lnTo>
                          <a:lnTo>
                            <a:pt x="596" y="676"/>
                          </a:lnTo>
                          <a:lnTo>
                            <a:pt x="568" y="670"/>
                          </a:lnTo>
                          <a:lnTo>
                            <a:pt x="552" y="670"/>
                          </a:lnTo>
                          <a:lnTo>
                            <a:pt x="535" y="670"/>
                          </a:lnTo>
                          <a:lnTo>
                            <a:pt x="508" y="664"/>
                          </a:lnTo>
                          <a:lnTo>
                            <a:pt x="469" y="664"/>
                          </a:lnTo>
                          <a:lnTo>
                            <a:pt x="464" y="664"/>
                          </a:lnTo>
                          <a:lnTo>
                            <a:pt x="453" y="657"/>
                          </a:lnTo>
                          <a:lnTo>
                            <a:pt x="447" y="651"/>
                          </a:lnTo>
                          <a:lnTo>
                            <a:pt x="436" y="638"/>
                          </a:lnTo>
                          <a:lnTo>
                            <a:pt x="430" y="632"/>
                          </a:lnTo>
                          <a:lnTo>
                            <a:pt x="430" y="625"/>
                          </a:lnTo>
                          <a:lnTo>
                            <a:pt x="425" y="606"/>
                          </a:lnTo>
                          <a:lnTo>
                            <a:pt x="425" y="593"/>
                          </a:lnTo>
                          <a:lnTo>
                            <a:pt x="419" y="587"/>
                          </a:lnTo>
                          <a:lnTo>
                            <a:pt x="403" y="574"/>
                          </a:lnTo>
                          <a:lnTo>
                            <a:pt x="397" y="549"/>
                          </a:lnTo>
                          <a:lnTo>
                            <a:pt x="392" y="530"/>
                          </a:lnTo>
                          <a:lnTo>
                            <a:pt x="386" y="504"/>
                          </a:lnTo>
                          <a:lnTo>
                            <a:pt x="375" y="485"/>
                          </a:lnTo>
                          <a:lnTo>
                            <a:pt x="370" y="472"/>
                          </a:lnTo>
                          <a:lnTo>
                            <a:pt x="364" y="453"/>
                          </a:lnTo>
                          <a:lnTo>
                            <a:pt x="370" y="402"/>
                          </a:lnTo>
                          <a:lnTo>
                            <a:pt x="370" y="345"/>
                          </a:lnTo>
                          <a:lnTo>
                            <a:pt x="375" y="319"/>
                          </a:lnTo>
                          <a:lnTo>
                            <a:pt x="386" y="306"/>
                          </a:lnTo>
                          <a:lnTo>
                            <a:pt x="419" y="281"/>
                          </a:lnTo>
                          <a:lnTo>
                            <a:pt x="458" y="274"/>
                          </a:lnTo>
                          <a:lnTo>
                            <a:pt x="502" y="268"/>
                          </a:lnTo>
                          <a:lnTo>
                            <a:pt x="519" y="268"/>
                          </a:lnTo>
                          <a:lnTo>
                            <a:pt x="519" y="249"/>
                          </a:lnTo>
                          <a:lnTo>
                            <a:pt x="546" y="242"/>
                          </a:lnTo>
                          <a:lnTo>
                            <a:pt x="568" y="236"/>
                          </a:lnTo>
                          <a:lnTo>
                            <a:pt x="541" y="230"/>
                          </a:lnTo>
                          <a:lnTo>
                            <a:pt x="519" y="230"/>
                          </a:lnTo>
                          <a:lnTo>
                            <a:pt x="491" y="230"/>
                          </a:lnTo>
                          <a:lnTo>
                            <a:pt x="464" y="230"/>
                          </a:lnTo>
                          <a:lnTo>
                            <a:pt x="441" y="217"/>
                          </a:lnTo>
                          <a:lnTo>
                            <a:pt x="414" y="204"/>
                          </a:lnTo>
                          <a:lnTo>
                            <a:pt x="403" y="185"/>
                          </a:lnTo>
                          <a:lnTo>
                            <a:pt x="397" y="166"/>
                          </a:lnTo>
                          <a:lnTo>
                            <a:pt x="386" y="147"/>
                          </a:lnTo>
                          <a:lnTo>
                            <a:pt x="364" y="134"/>
                          </a:lnTo>
                          <a:lnTo>
                            <a:pt x="353" y="83"/>
                          </a:lnTo>
                          <a:lnTo>
                            <a:pt x="348" y="64"/>
                          </a:lnTo>
                          <a:lnTo>
                            <a:pt x="331" y="51"/>
                          </a:lnTo>
                          <a:lnTo>
                            <a:pt x="326" y="38"/>
                          </a:lnTo>
                          <a:lnTo>
                            <a:pt x="320" y="38"/>
                          </a:lnTo>
                          <a:lnTo>
                            <a:pt x="309" y="32"/>
                          </a:lnTo>
                          <a:lnTo>
                            <a:pt x="304" y="25"/>
                          </a:lnTo>
                          <a:lnTo>
                            <a:pt x="298" y="13"/>
                          </a:lnTo>
                          <a:lnTo>
                            <a:pt x="287" y="6"/>
                          </a:lnTo>
                          <a:lnTo>
                            <a:pt x="271" y="0"/>
                          </a:lnTo>
                        </a:path>
                      </a:pathLst>
                    </a:custGeom>
                    <a:solidFill>
                      <a:srgbClr val="99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346599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2437" y="1790"/>
                      <a:ext cx="61" cy="612"/>
                    </a:xfrm>
                    <a:custGeom>
                      <a:avLst/>
                      <a:gdLst>
                        <a:gd name="T0" fmla="*/ 32 w 61"/>
                        <a:gd name="T1" fmla="*/ 0 h 612"/>
                        <a:gd name="T2" fmla="*/ 28 w 61"/>
                        <a:gd name="T3" fmla="*/ 27 h 612"/>
                        <a:gd name="T4" fmla="*/ 24 w 61"/>
                        <a:gd name="T5" fmla="*/ 54 h 612"/>
                        <a:gd name="T6" fmla="*/ 24 w 61"/>
                        <a:gd name="T7" fmla="*/ 73 h 612"/>
                        <a:gd name="T8" fmla="*/ 20 w 61"/>
                        <a:gd name="T9" fmla="*/ 96 h 612"/>
                        <a:gd name="T10" fmla="*/ 16 w 61"/>
                        <a:gd name="T11" fmla="*/ 115 h 612"/>
                        <a:gd name="T12" fmla="*/ 16 w 61"/>
                        <a:gd name="T13" fmla="*/ 123 h 612"/>
                        <a:gd name="T14" fmla="*/ 16 w 61"/>
                        <a:gd name="T15" fmla="*/ 150 h 612"/>
                        <a:gd name="T16" fmla="*/ 20 w 61"/>
                        <a:gd name="T17" fmla="*/ 169 h 612"/>
                        <a:gd name="T18" fmla="*/ 20 w 61"/>
                        <a:gd name="T19" fmla="*/ 200 h 612"/>
                        <a:gd name="T20" fmla="*/ 24 w 61"/>
                        <a:gd name="T21" fmla="*/ 231 h 612"/>
                        <a:gd name="T22" fmla="*/ 32 w 61"/>
                        <a:gd name="T23" fmla="*/ 265 h 612"/>
                        <a:gd name="T24" fmla="*/ 8 w 61"/>
                        <a:gd name="T25" fmla="*/ 450 h 612"/>
                        <a:gd name="T26" fmla="*/ 8 w 61"/>
                        <a:gd name="T27" fmla="*/ 515 h 612"/>
                        <a:gd name="T28" fmla="*/ 4 w 61"/>
                        <a:gd name="T29" fmla="*/ 576 h 612"/>
                        <a:gd name="T30" fmla="*/ 0 w 61"/>
                        <a:gd name="T31" fmla="*/ 584 h 612"/>
                        <a:gd name="T32" fmla="*/ 0 w 61"/>
                        <a:gd name="T33" fmla="*/ 588 h 612"/>
                        <a:gd name="T34" fmla="*/ 0 w 61"/>
                        <a:gd name="T35" fmla="*/ 592 h 612"/>
                        <a:gd name="T36" fmla="*/ 0 w 61"/>
                        <a:gd name="T37" fmla="*/ 596 h 612"/>
                        <a:gd name="T38" fmla="*/ 4 w 61"/>
                        <a:gd name="T39" fmla="*/ 596 h 612"/>
                        <a:gd name="T40" fmla="*/ 12 w 61"/>
                        <a:gd name="T41" fmla="*/ 599 h 612"/>
                        <a:gd name="T42" fmla="*/ 24 w 61"/>
                        <a:gd name="T43" fmla="*/ 596 h 612"/>
                        <a:gd name="T44" fmla="*/ 32 w 61"/>
                        <a:gd name="T45" fmla="*/ 596 h 612"/>
                        <a:gd name="T46" fmla="*/ 40 w 61"/>
                        <a:gd name="T47" fmla="*/ 603 h 612"/>
                        <a:gd name="T48" fmla="*/ 52 w 61"/>
                        <a:gd name="T49" fmla="*/ 611 h 612"/>
                        <a:gd name="T50" fmla="*/ 56 w 61"/>
                        <a:gd name="T51" fmla="*/ 603 h 612"/>
                        <a:gd name="T52" fmla="*/ 56 w 61"/>
                        <a:gd name="T53" fmla="*/ 599 h 612"/>
                        <a:gd name="T54" fmla="*/ 60 w 61"/>
                        <a:gd name="T55" fmla="*/ 592 h 612"/>
                        <a:gd name="T56" fmla="*/ 56 w 61"/>
                        <a:gd name="T57" fmla="*/ 588 h 612"/>
                        <a:gd name="T58" fmla="*/ 52 w 61"/>
                        <a:gd name="T59" fmla="*/ 576 h 612"/>
                        <a:gd name="T60" fmla="*/ 48 w 61"/>
                        <a:gd name="T61" fmla="*/ 565 h 612"/>
                        <a:gd name="T62" fmla="*/ 48 w 61"/>
                        <a:gd name="T63" fmla="*/ 553 h 612"/>
                        <a:gd name="T64" fmla="*/ 44 w 61"/>
                        <a:gd name="T65" fmla="*/ 546 h 612"/>
                        <a:gd name="T66" fmla="*/ 44 w 61"/>
                        <a:gd name="T67" fmla="*/ 542 h 612"/>
                        <a:gd name="T68" fmla="*/ 40 w 61"/>
                        <a:gd name="T69" fmla="*/ 507 h 612"/>
                        <a:gd name="T70" fmla="*/ 40 w 61"/>
                        <a:gd name="T71" fmla="*/ 480 h 612"/>
                        <a:gd name="T72" fmla="*/ 36 w 61"/>
                        <a:gd name="T73" fmla="*/ 427 h 612"/>
                        <a:gd name="T74" fmla="*/ 36 w 61"/>
                        <a:gd name="T75" fmla="*/ 400 h 612"/>
                        <a:gd name="T76" fmla="*/ 36 w 61"/>
                        <a:gd name="T77" fmla="*/ 373 h 612"/>
                        <a:gd name="T78" fmla="*/ 40 w 61"/>
                        <a:gd name="T79" fmla="*/ 338 h 612"/>
                        <a:gd name="T80" fmla="*/ 40 w 61"/>
                        <a:gd name="T81" fmla="*/ 296 h 612"/>
                        <a:gd name="T82" fmla="*/ 36 w 61"/>
                        <a:gd name="T83" fmla="*/ 273 h 612"/>
                        <a:gd name="T84" fmla="*/ 36 w 61"/>
                        <a:gd name="T85" fmla="*/ 254 h 612"/>
                        <a:gd name="T86" fmla="*/ 28 w 61"/>
                        <a:gd name="T87" fmla="*/ 238 h 612"/>
                        <a:gd name="T88" fmla="*/ 20 w 61"/>
                        <a:gd name="T89" fmla="*/ 219 h 612"/>
                        <a:gd name="T90" fmla="*/ 24 w 61"/>
                        <a:gd name="T91" fmla="*/ 185 h 612"/>
                        <a:gd name="T92" fmla="*/ 24 w 61"/>
                        <a:gd name="T93" fmla="*/ 154 h 612"/>
                        <a:gd name="T94" fmla="*/ 28 w 61"/>
                        <a:gd name="T95" fmla="*/ 146 h 612"/>
                        <a:gd name="T96" fmla="*/ 32 w 61"/>
                        <a:gd name="T97" fmla="*/ 142 h 612"/>
                        <a:gd name="T98" fmla="*/ 40 w 61"/>
                        <a:gd name="T99" fmla="*/ 135 h 612"/>
                        <a:gd name="T100" fmla="*/ 36 w 61"/>
                        <a:gd name="T101" fmla="*/ 115 h 612"/>
                        <a:gd name="T102" fmla="*/ 32 w 61"/>
                        <a:gd name="T103" fmla="*/ 92 h 612"/>
                        <a:gd name="T104" fmla="*/ 32 w 61"/>
                        <a:gd name="T105" fmla="*/ 46 h 612"/>
                        <a:gd name="T106" fmla="*/ 32 w 61"/>
                        <a:gd name="T107" fmla="*/ 0 h 6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61" h="612">
                          <a:moveTo>
                            <a:pt x="32" y="0"/>
                          </a:moveTo>
                          <a:lnTo>
                            <a:pt x="28" y="27"/>
                          </a:lnTo>
                          <a:lnTo>
                            <a:pt x="24" y="54"/>
                          </a:lnTo>
                          <a:lnTo>
                            <a:pt x="24" y="73"/>
                          </a:lnTo>
                          <a:lnTo>
                            <a:pt x="20" y="96"/>
                          </a:lnTo>
                          <a:lnTo>
                            <a:pt x="16" y="115"/>
                          </a:lnTo>
                          <a:lnTo>
                            <a:pt x="16" y="123"/>
                          </a:lnTo>
                          <a:lnTo>
                            <a:pt x="16" y="150"/>
                          </a:lnTo>
                          <a:lnTo>
                            <a:pt x="20" y="169"/>
                          </a:lnTo>
                          <a:lnTo>
                            <a:pt x="20" y="200"/>
                          </a:lnTo>
                          <a:lnTo>
                            <a:pt x="24" y="231"/>
                          </a:lnTo>
                          <a:lnTo>
                            <a:pt x="32" y="265"/>
                          </a:lnTo>
                          <a:lnTo>
                            <a:pt x="8" y="450"/>
                          </a:lnTo>
                          <a:lnTo>
                            <a:pt x="8" y="515"/>
                          </a:lnTo>
                          <a:lnTo>
                            <a:pt x="4" y="576"/>
                          </a:lnTo>
                          <a:lnTo>
                            <a:pt x="0" y="584"/>
                          </a:lnTo>
                          <a:lnTo>
                            <a:pt x="0" y="588"/>
                          </a:lnTo>
                          <a:lnTo>
                            <a:pt x="0" y="592"/>
                          </a:lnTo>
                          <a:lnTo>
                            <a:pt x="0" y="596"/>
                          </a:lnTo>
                          <a:lnTo>
                            <a:pt x="4" y="596"/>
                          </a:lnTo>
                          <a:lnTo>
                            <a:pt x="12" y="599"/>
                          </a:lnTo>
                          <a:lnTo>
                            <a:pt x="24" y="596"/>
                          </a:lnTo>
                          <a:lnTo>
                            <a:pt x="32" y="596"/>
                          </a:lnTo>
                          <a:lnTo>
                            <a:pt x="40" y="603"/>
                          </a:lnTo>
                          <a:lnTo>
                            <a:pt x="52" y="611"/>
                          </a:lnTo>
                          <a:lnTo>
                            <a:pt x="56" y="603"/>
                          </a:lnTo>
                          <a:lnTo>
                            <a:pt x="56" y="599"/>
                          </a:lnTo>
                          <a:lnTo>
                            <a:pt x="60" y="592"/>
                          </a:lnTo>
                          <a:lnTo>
                            <a:pt x="56" y="588"/>
                          </a:lnTo>
                          <a:lnTo>
                            <a:pt x="52" y="576"/>
                          </a:lnTo>
                          <a:lnTo>
                            <a:pt x="48" y="565"/>
                          </a:lnTo>
                          <a:lnTo>
                            <a:pt x="48" y="553"/>
                          </a:lnTo>
                          <a:lnTo>
                            <a:pt x="44" y="546"/>
                          </a:lnTo>
                          <a:lnTo>
                            <a:pt x="44" y="542"/>
                          </a:lnTo>
                          <a:lnTo>
                            <a:pt x="40" y="507"/>
                          </a:lnTo>
                          <a:lnTo>
                            <a:pt x="40" y="480"/>
                          </a:lnTo>
                          <a:lnTo>
                            <a:pt x="36" y="427"/>
                          </a:lnTo>
                          <a:lnTo>
                            <a:pt x="36" y="400"/>
                          </a:lnTo>
                          <a:lnTo>
                            <a:pt x="36" y="373"/>
                          </a:lnTo>
                          <a:lnTo>
                            <a:pt x="40" y="338"/>
                          </a:lnTo>
                          <a:lnTo>
                            <a:pt x="40" y="296"/>
                          </a:lnTo>
                          <a:lnTo>
                            <a:pt x="36" y="273"/>
                          </a:lnTo>
                          <a:lnTo>
                            <a:pt x="36" y="254"/>
                          </a:lnTo>
                          <a:lnTo>
                            <a:pt x="28" y="238"/>
                          </a:lnTo>
                          <a:lnTo>
                            <a:pt x="20" y="219"/>
                          </a:lnTo>
                          <a:lnTo>
                            <a:pt x="24" y="185"/>
                          </a:lnTo>
                          <a:lnTo>
                            <a:pt x="24" y="154"/>
                          </a:lnTo>
                          <a:lnTo>
                            <a:pt x="28" y="146"/>
                          </a:lnTo>
                          <a:lnTo>
                            <a:pt x="32" y="142"/>
                          </a:lnTo>
                          <a:lnTo>
                            <a:pt x="40" y="135"/>
                          </a:lnTo>
                          <a:lnTo>
                            <a:pt x="36" y="115"/>
                          </a:lnTo>
                          <a:lnTo>
                            <a:pt x="32" y="92"/>
                          </a:lnTo>
                          <a:lnTo>
                            <a:pt x="32" y="46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solidFill>
                      <a:srgbClr val="99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1346600" name="Freeform 40"/>
                  <p:cNvSpPr>
                    <a:spLocks/>
                  </p:cNvSpPr>
                  <p:nvPr/>
                </p:nvSpPr>
                <p:spPr bwMode="auto">
                  <a:xfrm>
                    <a:off x="2896" y="3294"/>
                    <a:ext cx="53" cy="628"/>
                  </a:xfrm>
                  <a:custGeom>
                    <a:avLst/>
                    <a:gdLst>
                      <a:gd name="T0" fmla="*/ 48 w 53"/>
                      <a:gd name="T1" fmla="*/ 0 h 628"/>
                      <a:gd name="T2" fmla="*/ 43 w 53"/>
                      <a:gd name="T3" fmla="*/ 31 h 628"/>
                      <a:gd name="T4" fmla="*/ 38 w 53"/>
                      <a:gd name="T5" fmla="*/ 69 h 628"/>
                      <a:gd name="T6" fmla="*/ 33 w 53"/>
                      <a:gd name="T7" fmla="*/ 94 h 628"/>
                      <a:gd name="T8" fmla="*/ 33 w 53"/>
                      <a:gd name="T9" fmla="*/ 113 h 628"/>
                      <a:gd name="T10" fmla="*/ 33 w 53"/>
                      <a:gd name="T11" fmla="*/ 144 h 628"/>
                      <a:gd name="T12" fmla="*/ 29 w 53"/>
                      <a:gd name="T13" fmla="*/ 169 h 628"/>
                      <a:gd name="T14" fmla="*/ 19 w 53"/>
                      <a:gd name="T15" fmla="*/ 207 h 628"/>
                      <a:gd name="T16" fmla="*/ 24 w 53"/>
                      <a:gd name="T17" fmla="*/ 225 h 628"/>
                      <a:gd name="T18" fmla="*/ 29 w 53"/>
                      <a:gd name="T19" fmla="*/ 232 h 628"/>
                      <a:gd name="T20" fmla="*/ 24 w 53"/>
                      <a:gd name="T21" fmla="*/ 244 h 628"/>
                      <a:gd name="T22" fmla="*/ 19 w 53"/>
                      <a:gd name="T23" fmla="*/ 269 h 628"/>
                      <a:gd name="T24" fmla="*/ 14 w 53"/>
                      <a:gd name="T25" fmla="*/ 288 h 628"/>
                      <a:gd name="T26" fmla="*/ 10 w 53"/>
                      <a:gd name="T27" fmla="*/ 301 h 628"/>
                      <a:gd name="T28" fmla="*/ 5 w 53"/>
                      <a:gd name="T29" fmla="*/ 345 h 628"/>
                      <a:gd name="T30" fmla="*/ 5 w 53"/>
                      <a:gd name="T31" fmla="*/ 382 h 628"/>
                      <a:gd name="T32" fmla="*/ 5 w 53"/>
                      <a:gd name="T33" fmla="*/ 420 h 628"/>
                      <a:gd name="T34" fmla="*/ 5 w 53"/>
                      <a:gd name="T35" fmla="*/ 458 h 628"/>
                      <a:gd name="T36" fmla="*/ 0 w 53"/>
                      <a:gd name="T37" fmla="*/ 545 h 628"/>
                      <a:gd name="T38" fmla="*/ 0 w 53"/>
                      <a:gd name="T39" fmla="*/ 627 h 628"/>
                      <a:gd name="T40" fmla="*/ 10 w 53"/>
                      <a:gd name="T41" fmla="*/ 589 h 628"/>
                      <a:gd name="T42" fmla="*/ 19 w 53"/>
                      <a:gd name="T43" fmla="*/ 545 h 628"/>
                      <a:gd name="T44" fmla="*/ 24 w 53"/>
                      <a:gd name="T45" fmla="*/ 527 h 628"/>
                      <a:gd name="T46" fmla="*/ 29 w 53"/>
                      <a:gd name="T47" fmla="*/ 508 h 628"/>
                      <a:gd name="T48" fmla="*/ 33 w 53"/>
                      <a:gd name="T49" fmla="*/ 495 h 628"/>
                      <a:gd name="T50" fmla="*/ 33 w 53"/>
                      <a:gd name="T51" fmla="*/ 489 h 628"/>
                      <a:gd name="T52" fmla="*/ 38 w 53"/>
                      <a:gd name="T53" fmla="*/ 364 h 628"/>
                      <a:gd name="T54" fmla="*/ 48 w 53"/>
                      <a:gd name="T55" fmla="*/ 244 h 628"/>
                      <a:gd name="T56" fmla="*/ 52 w 53"/>
                      <a:gd name="T57" fmla="*/ 119 h 628"/>
                      <a:gd name="T58" fmla="*/ 48 w 53"/>
                      <a:gd name="T59" fmla="*/ 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3" h="628">
                        <a:moveTo>
                          <a:pt x="48" y="0"/>
                        </a:moveTo>
                        <a:lnTo>
                          <a:pt x="43" y="31"/>
                        </a:lnTo>
                        <a:lnTo>
                          <a:pt x="38" y="69"/>
                        </a:lnTo>
                        <a:lnTo>
                          <a:pt x="33" y="94"/>
                        </a:lnTo>
                        <a:lnTo>
                          <a:pt x="33" y="113"/>
                        </a:lnTo>
                        <a:lnTo>
                          <a:pt x="33" y="144"/>
                        </a:lnTo>
                        <a:lnTo>
                          <a:pt x="29" y="169"/>
                        </a:lnTo>
                        <a:lnTo>
                          <a:pt x="19" y="207"/>
                        </a:lnTo>
                        <a:lnTo>
                          <a:pt x="24" y="225"/>
                        </a:lnTo>
                        <a:lnTo>
                          <a:pt x="29" y="232"/>
                        </a:lnTo>
                        <a:lnTo>
                          <a:pt x="24" y="244"/>
                        </a:lnTo>
                        <a:lnTo>
                          <a:pt x="19" y="269"/>
                        </a:lnTo>
                        <a:lnTo>
                          <a:pt x="14" y="288"/>
                        </a:lnTo>
                        <a:lnTo>
                          <a:pt x="10" y="301"/>
                        </a:lnTo>
                        <a:lnTo>
                          <a:pt x="5" y="345"/>
                        </a:lnTo>
                        <a:lnTo>
                          <a:pt x="5" y="382"/>
                        </a:lnTo>
                        <a:lnTo>
                          <a:pt x="5" y="420"/>
                        </a:lnTo>
                        <a:lnTo>
                          <a:pt x="5" y="458"/>
                        </a:lnTo>
                        <a:lnTo>
                          <a:pt x="0" y="545"/>
                        </a:lnTo>
                        <a:lnTo>
                          <a:pt x="0" y="627"/>
                        </a:lnTo>
                        <a:lnTo>
                          <a:pt x="10" y="589"/>
                        </a:lnTo>
                        <a:lnTo>
                          <a:pt x="19" y="545"/>
                        </a:lnTo>
                        <a:lnTo>
                          <a:pt x="24" y="527"/>
                        </a:lnTo>
                        <a:lnTo>
                          <a:pt x="29" y="508"/>
                        </a:lnTo>
                        <a:lnTo>
                          <a:pt x="33" y="495"/>
                        </a:lnTo>
                        <a:lnTo>
                          <a:pt x="33" y="489"/>
                        </a:lnTo>
                        <a:lnTo>
                          <a:pt x="38" y="364"/>
                        </a:lnTo>
                        <a:lnTo>
                          <a:pt x="48" y="244"/>
                        </a:lnTo>
                        <a:lnTo>
                          <a:pt x="52" y="11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346601" name="AutoShape 41"/>
              <p:cNvSpPr>
                <a:spLocks noChangeArrowheads="1"/>
              </p:cNvSpPr>
              <p:nvPr/>
            </p:nvSpPr>
            <p:spPr bwMode="auto">
              <a:xfrm rot="-2037246">
                <a:off x="4154" y="1148"/>
                <a:ext cx="240" cy="9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602" name="AutoShape 42"/>
              <p:cNvSpPr>
                <a:spLocks noChangeArrowheads="1"/>
              </p:cNvSpPr>
              <p:nvPr/>
            </p:nvSpPr>
            <p:spPr bwMode="auto">
              <a:xfrm>
                <a:off x="4394" y="1673"/>
                <a:ext cx="240" cy="9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ahoma" pitchFamily="1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1947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07FB-5D8C-4BC8-B699-A7638B98CB7A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2B40-36CE-4174-ADF6-B714F12E3569}" type="slidenum">
              <a:rPr lang="cs-CZ"/>
              <a:pPr/>
              <a:t>15</a:t>
            </a:fld>
            <a:endParaRPr lang="cs-CZ"/>
          </a:p>
        </p:txBody>
      </p:sp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4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Komplexní monitorování přírody</a:t>
            </a:r>
          </a:p>
        </p:txBody>
      </p:sp>
      <p:pic>
        <p:nvPicPr>
          <p:cNvPr id="1348612" name="Picture 4" descr="HabitatSensingNod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7594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608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F06-C39D-4D93-A0A8-78014B6CE455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DA0A-DA95-4314-AE8A-6DC2ED833911}" type="slidenum">
              <a:rPr lang="cs-CZ"/>
              <a:pPr/>
              <a:t>16</a:t>
            </a:fld>
            <a:endParaRPr lang="cs-CZ"/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Medicínské aplikace</a:t>
            </a:r>
          </a:p>
        </p:txBody>
      </p:sp>
      <p:pic>
        <p:nvPicPr>
          <p:cNvPr id="13568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4968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338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833-E125-474E-99B4-F1D1E40F5759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BB33-6361-42B5-87D5-308E4423AE35}" type="slidenum">
              <a:rPr lang="cs-CZ"/>
              <a:pPr/>
              <a:t>17</a:t>
            </a:fld>
            <a:endParaRPr lang="cs-CZ"/>
          </a:p>
        </p:txBody>
      </p:sp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Monitorování namáhaných konstrukcí (mosty)</a:t>
            </a:r>
          </a:p>
        </p:txBody>
      </p:sp>
      <p:pic>
        <p:nvPicPr>
          <p:cNvPr id="135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5832475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673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7E7F-30FB-4816-9509-F224A44A5C42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43FE-7DA0-453F-AE8A-9971A28F0D96}" type="slidenum">
              <a:rPr lang="cs-CZ"/>
              <a:pPr/>
              <a:t>18</a:t>
            </a:fld>
            <a:endParaRPr lang="cs-CZ"/>
          </a:p>
        </p:txBody>
      </p:sp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711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Aplikace související s životem v civilizaci</a:t>
            </a:r>
          </a:p>
          <a:p>
            <a:pPr lvl="1"/>
            <a:r>
              <a:rPr lang="cs-CZ" sz="2400"/>
              <a:t>„chytré budovy“ – EZS, EPS</a:t>
            </a:r>
          </a:p>
          <a:p>
            <a:pPr lvl="1"/>
            <a:r>
              <a:rPr lang="cs-CZ" sz="2400"/>
              <a:t>Průmyslová automatizace, aplikace v energetice</a:t>
            </a:r>
          </a:p>
          <a:p>
            <a:pPr lvl="1"/>
            <a:r>
              <a:rPr lang="cs-CZ" sz="2400"/>
              <a:t>Řízení provozu na komunikacích, monitorování polohy</a:t>
            </a:r>
          </a:p>
          <a:p>
            <a:pPr lvl="1"/>
            <a:r>
              <a:rPr lang="cs-CZ" sz="2400"/>
              <a:t>Udržování komunikační a jiné infrastruktury (mosty, budovy, …), seismické monitorování</a:t>
            </a:r>
          </a:p>
          <a:p>
            <a:pPr lvl="1"/>
            <a:r>
              <a:rPr lang="cs-CZ" sz="2400"/>
              <a:t>Medicínské aplikace, monitorování zdraví</a:t>
            </a:r>
          </a:p>
          <a:p>
            <a:pPr lvl="1"/>
            <a:r>
              <a:rPr lang="cs-CZ" sz="2400"/>
              <a:t>Monitorování  vnitřního i vnějšího prostředí, ekologie</a:t>
            </a:r>
          </a:p>
          <a:p>
            <a:pPr lvl="1"/>
            <a:r>
              <a:rPr lang="cs-CZ" sz="2400"/>
              <a:t>Monitorování pohybu zvířat</a:t>
            </a:r>
          </a:p>
          <a:p>
            <a:pPr lvl="1"/>
            <a:r>
              <a:rPr lang="cs-CZ" sz="2400"/>
              <a:t>Vojenství a bezpečnost</a:t>
            </a:r>
          </a:p>
        </p:txBody>
      </p:sp>
    </p:spTree>
    <p:extLst>
      <p:ext uri="{BB962C8B-B14F-4D97-AF65-F5344CB8AC3E}">
        <p14:creationId xmlns:p14="http://schemas.microsoft.com/office/powerpoint/2010/main" val="11993890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7C8-0F88-4B70-A149-88E7F75E1478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436F-AC81-484D-94F1-1F70AA62C2F2}" type="slidenum">
              <a:rPr lang="cs-CZ"/>
              <a:pPr/>
              <a:t>19</a:t>
            </a:fld>
            <a:endParaRPr lang="cs-CZ"/>
          </a:p>
        </p:txBody>
      </p:sp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bezdrátových senzorů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Obecně převod (neelektrických) veličin do číselného  tvaru</a:t>
            </a:r>
          </a:p>
          <a:p>
            <a:pPr lvl="1"/>
            <a:r>
              <a:rPr lang="cs-CZ" sz="2400"/>
              <a:t>Teplota, osvětlení, hluk, vibrace, namáhání konstrukcí, vlhkost, kyselost, výška hladiny, magnetické pole, …</a:t>
            </a:r>
          </a:p>
          <a:p>
            <a:pPr lvl="1"/>
            <a:r>
              <a:rPr lang="cs-CZ" sz="2400"/>
              <a:t>Sledování chodu zařízení (otáčky, tlak, napětí)</a:t>
            </a:r>
          </a:p>
          <a:p>
            <a:r>
              <a:rPr lang="cs-CZ" sz="2800"/>
              <a:t>Nové možnosti</a:t>
            </a:r>
          </a:p>
          <a:p>
            <a:pPr lvl="1"/>
            <a:r>
              <a:rPr lang="cs-CZ" sz="2400"/>
              <a:t>Sledování pohybu</a:t>
            </a:r>
            <a:endParaRPr lang="en-US" sz="2400"/>
          </a:p>
          <a:p>
            <a:pPr lvl="1"/>
            <a:r>
              <a:rPr lang="cs-CZ" sz="2400"/>
              <a:t>Předpověď počasí</a:t>
            </a:r>
            <a:endParaRPr lang="en-US" sz="2400"/>
          </a:p>
          <a:p>
            <a:pPr lvl="1"/>
            <a:r>
              <a:rPr lang="cs-CZ" sz="2400"/>
              <a:t>Nepřímé monitorování</a:t>
            </a:r>
            <a:endParaRPr lang="en-US" sz="2400"/>
          </a:p>
          <a:p>
            <a:pPr lvl="1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2932948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0C27-6075-49D8-AAB6-209A0360836B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7A2F-EE52-4DD4-98E5-53C719368162}" type="slidenum">
              <a:rPr lang="cs-CZ"/>
              <a:pPr/>
              <a:t>2</a:t>
            </a:fld>
            <a:endParaRPr lang="cs-CZ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Co jsou to senzorické sítě</a:t>
            </a: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ko-KR"/>
              <a:t>Mikrosenzor - Mote – malý, bezdrátový, napájený z baterií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2762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900113" y="24923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ko-KR">
                <a:latin typeface="Comic Sans MS" pitchFamily="66" charset="0"/>
                <a:ea typeface="Gulim" pitchFamily="34" charset="-127"/>
              </a:rPr>
              <a:t>MICA2 mote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350361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5219700" y="2492375"/>
            <a:ext cx="142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ko-KR">
                <a:latin typeface="Comic Sans MS" pitchFamily="66" charset="0"/>
                <a:ea typeface="Gulim" pitchFamily="34" charset="-127"/>
              </a:rPr>
              <a:t>Smart Dust</a:t>
            </a:r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367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9744-4FC1-4B57-9F62-0FA8292722F1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EFE8-C999-40B6-9753-8AA3D1708DB4}" type="slidenum">
              <a:rPr lang="cs-CZ"/>
              <a:pPr/>
              <a:t>20</a:t>
            </a:fld>
            <a:endParaRPr lang="cs-CZ"/>
          </a:p>
        </p:txBody>
      </p:sp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Požadované vlastnosti mikrosenzorů</a:t>
            </a:r>
          </a:p>
        </p:txBody>
      </p:sp>
      <p:sp>
        <p:nvSpPr>
          <p:cNvPr id="136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ko-KR"/>
              <a:t>Laciné mikrosenzory, umožňující zpracování dat, shromažďování dat, vzájemná komunikace</a:t>
            </a:r>
            <a:endParaRPr lang="en-US" altLang="ko-KR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>
                <a:ea typeface="Gulim" pitchFamily="34" charset="-127"/>
              </a:rPr>
              <a:t>Ad-hoc </a:t>
            </a:r>
            <a:r>
              <a:rPr lang="cs-CZ" altLang="ko-KR"/>
              <a:t>rozmisťování umožněné bezdrátovou komunikací, nevyžadují speciální komunikační infrastrukturu</a:t>
            </a:r>
          </a:p>
          <a:p>
            <a:pPr>
              <a:lnSpc>
                <a:spcPct val="80000"/>
              </a:lnSpc>
            </a:pPr>
            <a:r>
              <a:rPr lang="cs-CZ" altLang="ko-KR"/>
              <a:t>Možnost monitorování v „polních“ podmínkách</a:t>
            </a:r>
          </a:p>
          <a:p>
            <a:pPr>
              <a:lnSpc>
                <a:spcPct val="80000"/>
              </a:lnSpc>
            </a:pPr>
            <a:r>
              <a:rPr lang="cs-CZ" altLang="ko-KR"/>
              <a:t>Možnost mobilního monitorování</a:t>
            </a:r>
          </a:p>
          <a:p>
            <a:pPr>
              <a:lnSpc>
                <a:spcPct val="80000"/>
              </a:lnSpc>
            </a:pPr>
            <a:r>
              <a:rPr lang="cs-CZ" altLang="ko-KR"/>
              <a:t>Možnost „hustého“ monitorování</a:t>
            </a:r>
          </a:p>
          <a:p>
            <a:pPr>
              <a:lnSpc>
                <a:spcPct val="80000"/>
              </a:lnSpc>
            </a:pPr>
            <a:r>
              <a:rPr lang="cs-CZ" altLang="ko-KR"/>
              <a:t>Odolnost proti poruchám</a:t>
            </a:r>
          </a:p>
          <a:p>
            <a:pPr>
              <a:lnSpc>
                <a:spcPct val="80000"/>
              </a:lnSpc>
            </a:pPr>
            <a:r>
              <a:rPr lang="cs-CZ" altLang="ko-KR"/>
              <a:t>Cíl – monitorování dříve nemonitorovatelných objektů a událostí</a:t>
            </a:r>
          </a:p>
          <a:p>
            <a:pPr>
              <a:lnSpc>
                <a:spcPct val="8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8586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E516-4159-415F-9ED7-46881129AB6E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A94A-D0AC-4792-8A7F-3EE5F4F89F4B}" type="slidenum">
              <a:rPr lang="cs-CZ"/>
              <a:pPr/>
              <a:t>21</a:t>
            </a:fld>
            <a:endParaRPr lang="cs-CZ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Bezdrátové senzorické sítě</a:t>
            </a: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Velmi odlišné požadavky na senzorické sítě (v porovnání s klasickými sítěmi)</a:t>
            </a:r>
          </a:p>
          <a:p>
            <a:r>
              <a:rPr lang="cs-CZ"/>
              <a:t>Nové požadavky na strukturu mikrosenzorů</a:t>
            </a:r>
          </a:p>
          <a:p>
            <a:pPr lvl="1"/>
            <a:r>
              <a:rPr lang="cs-CZ"/>
              <a:t>Procesor s minimální spotřebou, schopný rychle přejít do neaktivního stavu</a:t>
            </a:r>
          </a:p>
          <a:p>
            <a:pPr lvl="1"/>
            <a:r>
              <a:rPr lang="cs-CZ"/>
              <a:t>Přítomnost dostatečného paměťového prostoru pro ukládání dat (s minimálními nároky na napájení)</a:t>
            </a:r>
          </a:p>
          <a:p>
            <a:pPr lvl="1"/>
            <a:r>
              <a:rPr lang="cs-CZ"/>
              <a:t>Zabudované senzory s minimálními požadavky na napájení</a:t>
            </a:r>
          </a:p>
          <a:p>
            <a:pPr lvl="1"/>
            <a:r>
              <a:rPr lang="cs-CZ"/>
              <a:t>Speciální požadavky na bezdrátový přenos dat (malé vzdálenosti, rychlé přenosy</a:t>
            </a:r>
          </a:p>
        </p:txBody>
      </p:sp>
    </p:spTree>
    <p:extLst>
      <p:ext uri="{BB962C8B-B14F-4D97-AF65-F5344CB8AC3E}">
        <p14:creationId xmlns:p14="http://schemas.microsoft.com/office/powerpoint/2010/main" val="4502234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3866-BAA6-4CD4-9EB7-2A32665CE03C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D604-4D17-4136-B3E8-D8EC56A0E33D}" type="slidenum">
              <a:rPr lang="cs-CZ"/>
              <a:pPr/>
              <a:t>22</a:t>
            </a:fld>
            <a:endParaRPr lang="cs-CZ"/>
          </a:p>
        </p:txBody>
      </p:sp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Bezdrátové senzorické sítě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Nové požadavky na topologii sítě (propojení)</a:t>
            </a:r>
          </a:p>
          <a:p>
            <a:pPr lvl="1"/>
            <a:r>
              <a:rPr lang="cs-CZ"/>
              <a:t>Nové směrovací algoritmy</a:t>
            </a:r>
          </a:p>
          <a:p>
            <a:pPr lvl="1"/>
            <a:r>
              <a:rPr lang="cs-CZ"/>
              <a:t>Odolnost proti výpadkům a poruchám senzorů</a:t>
            </a:r>
          </a:p>
          <a:p>
            <a:pPr lvl="1"/>
            <a:r>
              <a:rPr lang="cs-CZ"/>
              <a:t>Odolnost proti rušení při přenosu dat</a:t>
            </a:r>
          </a:p>
          <a:p>
            <a:r>
              <a:rPr lang="cs-CZ"/>
              <a:t>Požadavky na lokalizaci mikrosenzorů</a:t>
            </a:r>
          </a:p>
          <a:p>
            <a:pPr lvl="1"/>
            <a:r>
              <a:rPr lang="cs-CZ"/>
              <a:t>Pozice záleží na tom, kam se „zahodí“</a:t>
            </a:r>
          </a:p>
          <a:p>
            <a:pPr lvl="1"/>
            <a:r>
              <a:rPr lang="cs-CZ"/>
              <a:t>Použití GPS nereálné (rozměry, cena)</a:t>
            </a:r>
          </a:p>
          <a:p>
            <a:r>
              <a:rPr lang="cs-CZ"/>
              <a:t>Nové požadavky na získávání dat</a:t>
            </a:r>
          </a:p>
          <a:p>
            <a:pPr lvl="1"/>
            <a:r>
              <a:rPr lang="cs-CZ"/>
              <a:t>Nemožnost adresovat jednotlivé mikrosenzory</a:t>
            </a:r>
          </a:p>
          <a:p>
            <a:pPr lvl="1"/>
            <a:r>
              <a:rPr lang="cs-CZ"/>
              <a:t>Analogie s databázemi – vyhledání dat podle klíče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21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DAFC-95CA-484A-B582-46C5283B50DA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0C2-1FC7-477C-BD43-0AE29544F9B2}" type="slidenum">
              <a:rPr lang="cs-CZ"/>
              <a:pPr/>
              <a:t>23</a:t>
            </a:fld>
            <a:endParaRPr lang="cs-CZ"/>
          </a:p>
        </p:txBody>
      </p:sp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Bezdrátové senzorické sítě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Nové požadavky na rozměry mikrosenzorů</a:t>
            </a:r>
          </a:p>
          <a:p>
            <a:pPr lvl="1"/>
            <a:r>
              <a:rPr lang="cs-CZ"/>
              <a:t>Požadavek malých rozměrů</a:t>
            </a:r>
          </a:p>
          <a:p>
            <a:r>
              <a:rPr lang="cs-CZ"/>
              <a:t>Nové požadavky na napájení</a:t>
            </a:r>
          </a:p>
          <a:p>
            <a:pPr lvl="1"/>
            <a:r>
              <a:rPr lang="cs-CZ"/>
              <a:t>Minimalizace odběru energie</a:t>
            </a:r>
          </a:p>
          <a:p>
            <a:pPr lvl="1"/>
            <a:r>
              <a:rPr lang="cs-CZ"/>
              <a:t>Samostatné napájení – možnost rozmístit na několik let</a:t>
            </a:r>
          </a:p>
          <a:p>
            <a:r>
              <a:rPr lang="cs-CZ"/>
              <a:t>Nové požadavky na počet mikrosenzorů v síti</a:t>
            </a:r>
          </a:p>
          <a:p>
            <a:pPr lvl="1"/>
            <a:r>
              <a:rPr lang="cs-CZ"/>
              <a:t>Desítky, stovky a tisíce podle aplikace</a:t>
            </a:r>
          </a:p>
          <a:p>
            <a:pPr lvl="1"/>
            <a:r>
              <a:rPr lang="cs-CZ"/>
              <a:t>Požadavek nízké ceny</a:t>
            </a:r>
          </a:p>
        </p:txBody>
      </p:sp>
    </p:spTree>
    <p:extLst>
      <p:ext uri="{BB962C8B-B14F-4D97-AF65-F5344CB8AC3E}">
        <p14:creationId xmlns:p14="http://schemas.microsoft.com/office/powerpoint/2010/main" val="217543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8B78-7CDF-4E4A-8D2C-DB3E70F19BCC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FAF8-5478-4CEC-911C-899FAAD5F628}" type="slidenum">
              <a:rPr lang="cs-CZ"/>
              <a:pPr/>
              <a:t>24</a:t>
            </a:fld>
            <a:endParaRPr lang="cs-CZ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Architektura systému</a:t>
            </a: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Vychází z úrovňového modelu ISO/OSI</a:t>
            </a:r>
          </a:p>
          <a:p>
            <a:r>
              <a:rPr lang="cs-CZ"/>
              <a:t>Fyzická úroveň</a:t>
            </a:r>
          </a:p>
          <a:p>
            <a:pPr lvl="1"/>
            <a:r>
              <a:rPr lang="cs-CZ"/>
              <a:t>Výběr vhodné bezdrátové sítě (Zigbee, Bluetooth, …)</a:t>
            </a:r>
          </a:p>
          <a:p>
            <a:r>
              <a:rPr lang="cs-CZ"/>
              <a:t>Přístupová úroveň</a:t>
            </a:r>
          </a:p>
          <a:p>
            <a:pPr lvl="1"/>
            <a:r>
              <a:rPr lang="cs-CZ"/>
              <a:t>Výběr vhodné přístupové metody (CSMA/CA)</a:t>
            </a:r>
          </a:p>
          <a:p>
            <a:pPr lvl="1"/>
            <a:r>
              <a:rPr lang="cs-CZ"/>
              <a:t>Minimalizace doby naslouchání</a:t>
            </a:r>
          </a:p>
          <a:p>
            <a:pPr lvl="1"/>
            <a:r>
              <a:rPr lang="cs-CZ"/>
              <a:t>Minimalizace kolizí</a:t>
            </a:r>
          </a:p>
          <a:p>
            <a:pPr lvl="1"/>
            <a:r>
              <a:rPr lang="cs-CZ"/>
              <a:t>Distribuovaná metoda, minimální znalost okolí</a:t>
            </a:r>
          </a:p>
          <a:p>
            <a:r>
              <a:rPr lang="cs-CZ"/>
              <a:t>Linková úroveň</a:t>
            </a:r>
          </a:p>
          <a:p>
            <a:pPr lvl="1"/>
            <a:r>
              <a:rPr lang="cs-CZ"/>
              <a:t>Minimalizace doby přenosu</a:t>
            </a:r>
          </a:p>
          <a:p>
            <a:pPr lvl="1"/>
            <a:r>
              <a:rPr lang="cs-CZ"/>
              <a:t>Předpoklad přenosu krátkých samostatných zpráv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7071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3DA-8E9F-4A77-A16A-43694790D04D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743-BF6F-4B6D-BB59-934FE82249D2}" type="slidenum">
              <a:rPr lang="cs-CZ"/>
              <a:pPr/>
              <a:t>25</a:t>
            </a:fld>
            <a:endParaRPr lang="cs-CZ"/>
          </a:p>
        </p:txBody>
      </p:sp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Architektura systému</a:t>
            </a:r>
            <a:endParaRPr lang="en-US"/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Síťová úroveň</a:t>
            </a:r>
          </a:p>
          <a:p>
            <a:pPr lvl="1">
              <a:lnSpc>
                <a:spcPct val="90000"/>
              </a:lnSpc>
            </a:pPr>
            <a:r>
              <a:rPr lang="cs-CZ"/>
              <a:t>Mechanizmus adresování</a:t>
            </a:r>
          </a:p>
          <a:p>
            <a:pPr lvl="1">
              <a:lnSpc>
                <a:spcPct val="90000"/>
              </a:lnSpc>
            </a:pPr>
            <a:r>
              <a:rPr lang="cs-CZ"/>
              <a:t>Mechanizmus směrování</a:t>
            </a:r>
          </a:p>
          <a:p>
            <a:pPr>
              <a:lnSpc>
                <a:spcPct val="90000"/>
              </a:lnSpc>
            </a:pPr>
            <a:r>
              <a:rPr lang="cs-CZ"/>
              <a:t>Transportní úroveň</a:t>
            </a:r>
          </a:p>
          <a:p>
            <a:pPr>
              <a:lnSpc>
                <a:spcPct val="90000"/>
              </a:lnSpc>
            </a:pPr>
            <a:r>
              <a:rPr lang="cs-CZ"/>
              <a:t>Distribuční síť</a:t>
            </a:r>
          </a:p>
          <a:p>
            <a:pPr lvl="1">
              <a:lnSpc>
                <a:spcPct val="90000"/>
              </a:lnSpc>
            </a:pPr>
            <a:r>
              <a:rPr lang="cs-CZ"/>
              <a:t>Algoritmy určení polohy mikrosenzoru</a:t>
            </a:r>
          </a:p>
          <a:p>
            <a:pPr lvl="1">
              <a:lnSpc>
                <a:spcPct val="90000"/>
              </a:lnSpc>
            </a:pPr>
            <a:r>
              <a:rPr lang="cs-CZ"/>
              <a:t>Algoritmy pro určení topologie</a:t>
            </a:r>
          </a:p>
          <a:p>
            <a:pPr lvl="1">
              <a:lnSpc>
                <a:spcPct val="90000"/>
              </a:lnSpc>
            </a:pPr>
            <a:r>
              <a:rPr lang="cs-CZ"/>
              <a:t>Časová synchronizace</a:t>
            </a:r>
          </a:p>
          <a:p>
            <a:pPr>
              <a:lnSpc>
                <a:spcPct val="90000"/>
              </a:lnSpc>
            </a:pPr>
            <a:r>
              <a:rPr lang="cs-CZ"/>
              <a:t>Aplikační úroveň</a:t>
            </a:r>
          </a:p>
          <a:p>
            <a:pPr lvl="1">
              <a:lnSpc>
                <a:spcPct val="90000"/>
              </a:lnSpc>
            </a:pPr>
            <a:r>
              <a:rPr lang="cs-CZ"/>
              <a:t>Mechanizmy vyhledávání informace</a:t>
            </a:r>
          </a:p>
          <a:p>
            <a:pPr lvl="1">
              <a:lnSpc>
                <a:spcPct val="90000"/>
              </a:lnSpc>
            </a:pPr>
            <a:r>
              <a:rPr lang="cs-CZ"/>
              <a:t>Zpracování dotazů</a:t>
            </a:r>
          </a:p>
          <a:p>
            <a:pPr>
              <a:lnSpc>
                <a:spcPct val="90000"/>
              </a:lnSpc>
            </a:pPr>
            <a:r>
              <a:rPr lang="cs-CZ"/>
              <a:t>Operační systém (TinyOS)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976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556-6636-4EE1-ACB1-ED5F4417F251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FE0A-53D0-4AB5-B60C-ACF8CA303723}" type="slidenum">
              <a:rPr lang="cs-CZ"/>
              <a:pPr/>
              <a:t>26</a:t>
            </a:fld>
            <a:endParaRPr lang="cs-CZ"/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Architektura systému</a:t>
            </a:r>
            <a:endParaRPr lang="en-US"/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procesy (zásobník procesů)</a:t>
            </a:r>
          </a:p>
          <a:p>
            <a:pPr lvl="1"/>
            <a:r>
              <a:rPr lang="cs-CZ" sz="2400"/>
              <a:t>Procesy pro zpracování aplikací</a:t>
            </a:r>
          </a:p>
          <a:p>
            <a:pPr lvl="1"/>
            <a:r>
              <a:rPr lang="cs-CZ" sz="2400"/>
              <a:t>Proces pro určení polohy (mobilita)</a:t>
            </a:r>
          </a:p>
          <a:p>
            <a:pPr lvl="1"/>
            <a:r>
              <a:rPr lang="cs-CZ" sz="2400"/>
              <a:t>Proces pro řízení spotřeby</a:t>
            </a:r>
          </a:p>
          <a:p>
            <a:pPr lvl="1"/>
            <a:endParaRPr lang="cs-CZ" sz="2400"/>
          </a:p>
          <a:p>
            <a:pPr lvl="1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494474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B81-5E31-4305-AA77-6464788B0E2D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F853-5A16-4408-A27C-D4608CA0D4F7}" type="slidenum">
              <a:rPr lang="cs-CZ"/>
              <a:pPr/>
              <a:t>27</a:t>
            </a:fld>
            <a:endParaRPr lang="cs-CZ"/>
          </a:p>
        </p:txBody>
      </p:sp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systému (úrovně)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Společné zpracování událostí</a:t>
            </a:r>
          </a:p>
          <a:p>
            <a:r>
              <a:rPr lang="cs-CZ"/>
              <a:t>Organizace front a spouštění úloh</a:t>
            </a:r>
          </a:p>
          <a:p>
            <a:r>
              <a:rPr lang="cs-CZ"/>
              <a:t>Zpracování dat</a:t>
            </a:r>
          </a:p>
          <a:p>
            <a:pPr lvl="1"/>
            <a:r>
              <a:rPr lang="cs-CZ"/>
              <a:t>Směrování (data centric), agregace a komprese dat, ukládání dat</a:t>
            </a:r>
          </a:p>
          <a:p>
            <a:r>
              <a:rPr lang="cs-CZ"/>
              <a:t>Společné zpracování signálů</a:t>
            </a:r>
          </a:p>
          <a:p>
            <a:pPr lvl="1"/>
            <a:r>
              <a:rPr lang="cs-CZ"/>
              <a:t>Lokalizace polohy, časová synchronizace, kalibrace, řízení přístupu k médiu</a:t>
            </a:r>
          </a:p>
          <a:p>
            <a:r>
              <a:rPr lang="cs-CZ"/>
              <a:t>Operační systém</a:t>
            </a:r>
          </a:p>
          <a:p>
            <a:r>
              <a:rPr lang="cs-CZ"/>
              <a:t> Hardware</a:t>
            </a:r>
          </a:p>
          <a:p>
            <a:pPr lvl="1"/>
            <a:r>
              <a:rPr lang="cs-CZ"/>
              <a:t>Mikrokontrolér, vysílač/přijímač, senzory</a:t>
            </a:r>
          </a:p>
        </p:txBody>
      </p:sp>
    </p:spTree>
    <p:extLst>
      <p:ext uri="{BB962C8B-B14F-4D97-AF65-F5344CB8AC3E}">
        <p14:creationId xmlns:p14="http://schemas.microsoft.com/office/powerpoint/2010/main" val="338870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0F5-20D1-4DAD-BF99-FF95A136243D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F0F4-09B9-49B5-B9A4-64DAF7823224}" type="slidenum">
              <a:rPr lang="cs-CZ"/>
              <a:pPr/>
              <a:t>28</a:t>
            </a:fld>
            <a:endParaRPr lang="cs-CZ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Parametry mikrosenzorů</a:t>
            </a:r>
            <a:endParaRPr lang="en-US" sz="320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4248150" cy="2951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Zabudovaný 8 bitový mikroprocesor (ATmega128, Freescale, … )</a:t>
            </a:r>
          </a:p>
          <a:p>
            <a:pPr>
              <a:lnSpc>
                <a:spcPct val="90000"/>
              </a:lnSpc>
            </a:pPr>
            <a:r>
              <a:rPr lang="cs-CZ" sz="2000"/>
              <a:t>Paměť na data (RAM KiB)</a:t>
            </a:r>
          </a:p>
          <a:p>
            <a:pPr>
              <a:lnSpc>
                <a:spcPct val="90000"/>
              </a:lnSpc>
            </a:pPr>
            <a:r>
              <a:rPr lang="cs-CZ" sz="2000"/>
              <a:t>Paměť na program (FLASH MiB)</a:t>
            </a:r>
          </a:p>
          <a:p>
            <a:pPr>
              <a:lnSpc>
                <a:spcPct val="90000"/>
              </a:lnSpc>
            </a:pPr>
            <a:r>
              <a:rPr lang="cs-CZ" sz="2000"/>
              <a:t>Úložiště dat (MiB)</a:t>
            </a:r>
          </a:p>
          <a:p>
            <a:pPr>
              <a:lnSpc>
                <a:spcPct val="90000"/>
              </a:lnSpc>
            </a:pPr>
            <a:r>
              <a:rPr lang="cs-CZ" sz="2000"/>
              <a:t>Radio (dosah desítky metrů, rychlost přenosu kb/s až Mb/s)</a:t>
            </a:r>
          </a:p>
          <a:p>
            <a:pPr>
              <a:lnSpc>
                <a:spcPct val="90000"/>
              </a:lnSpc>
            </a:pPr>
            <a:r>
              <a:rPr lang="cs-CZ" sz="2000"/>
              <a:t>Napájení z baterie</a:t>
            </a: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240088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1670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2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762-E7D8-414C-A330-5C06C4A20970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747-1B58-4437-9A60-1DBBF435AEA7}" type="slidenum">
              <a:rPr lang="cs-CZ"/>
              <a:pPr/>
              <a:t>29</a:t>
            </a:fld>
            <a:endParaRPr lang="cs-CZ"/>
          </a:p>
        </p:txBody>
      </p:sp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Parametry mikrosenzorů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Příklad - Mica2</a:t>
            </a:r>
          </a:p>
          <a:p>
            <a:pPr lvl="1"/>
            <a:r>
              <a:rPr lang="cs-CZ"/>
              <a:t>ATmega 128L, 7.3827MHz</a:t>
            </a:r>
          </a:p>
          <a:p>
            <a:pPr lvl="1"/>
            <a:r>
              <a:rPr lang="cs-CZ"/>
              <a:t>128 KiB EEPROM</a:t>
            </a:r>
          </a:p>
          <a:p>
            <a:pPr lvl="1"/>
            <a:r>
              <a:rPr lang="cs-CZ"/>
              <a:t>4 KiB RAM</a:t>
            </a:r>
          </a:p>
          <a:p>
            <a:pPr lvl="1"/>
            <a:r>
              <a:rPr lang="cs-CZ"/>
              <a:t>128KiB FLASH</a:t>
            </a:r>
          </a:p>
          <a:p>
            <a:pPr lvl="1"/>
            <a:r>
              <a:rPr lang="cs-CZ"/>
              <a:t>UART</a:t>
            </a:r>
          </a:p>
          <a:p>
            <a:pPr lvl="1"/>
            <a:r>
              <a:rPr lang="cs-CZ"/>
              <a:t>ADC</a:t>
            </a:r>
          </a:p>
          <a:p>
            <a:pPr lvl="1"/>
            <a:r>
              <a:rPr lang="en-US"/>
              <a:t>Chipcorn</a:t>
            </a:r>
            <a:r>
              <a:rPr lang="cs-CZ"/>
              <a:t> </a:t>
            </a:r>
            <a:r>
              <a:rPr lang="en-US"/>
              <a:t>CC1000</a:t>
            </a:r>
            <a:r>
              <a:rPr lang="cs-CZ"/>
              <a:t> </a:t>
            </a:r>
            <a:r>
              <a:rPr lang="en-US"/>
              <a:t>Radio Transciever</a:t>
            </a:r>
            <a:endParaRPr lang="cs-CZ"/>
          </a:p>
          <a:p>
            <a:pPr lvl="1"/>
            <a:r>
              <a:rPr lang="cs-CZ"/>
              <a:t>Rychlost přenosu 38 kb/s</a:t>
            </a:r>
          </a:p>
          <a:p>
            <a:pPr lvl="1"/>
            <a:r>
              <a:rPr lang="cs-CZ"/>
              <a:t>Napájení 2AA</a:t>
            </a:r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02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Telos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4D63C-31A6-410A-950D-D095287212F7}" type="datetime1">
              <a:rPr lang="cs-CZ" smtClean="0"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0A096-3315-4A94-9D96-7B3FB8565D9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24578" name="Picture 2" descr="http://www.wsnblog.com/wp-content/uploads/2010/08/Z1-vs.-TelosB_html_1281cc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8103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31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C485-BC52-450D-BF9F-78AEFDC084CD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FA23-2D5F-403A-B195-7CF95FED5894}" type="slidenum">
              <a:rPr lang="cs-CZ"/>
              <a:pPr/>
              <a:t>30</a:t>
            </a:fld>
            <a:endParaRPr lang="cs-CZ"/>
          </a:p>
        </p:txBody>
      </p:sp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Čidla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  <a:cs typeface="Arial" charset="0"/>
              </a:rPr>
              <a:t>Mikrosenzory mechanické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pPr lvl="1"/>
            <a:r>
              <a:rPr lang="cs-CZ">
                <a:solidFill>
                  <a:srgbClr val="000000"/>
                </a:solidFill>
                <a:cs typeface="Arial" charset="0"/>
              </a:rPr>
              <a:t>Akcelerace, vibrace, gyroskop, náklonu, magnetická, tepelná, pohybu, tlaku, rychlosti, světla, deště, vlhkosti, tlaku, zvuku</a:t>
            </a:r>
            <a:endParaRPr lang="en-US">
              <a:solidFill>
                <a:srgbClr val="000000"/>
              </a:solidFill>
              <a:cs typeface="Times New Roman" pitchFamily="1" charset="0"/>
            </a:endParaRPr>
          </a:p>
          <a:p>
            <a:r>
              <a:rPr lang="en-US">
                <a:solidFill>
                  <a:srgbClr val="000000"/>
                </a:solidFill>
                <a:cs typeface="Arial" charset="0"/>
              </a:rPr>
              <a:t>C</a:t>
            </a:r>
            <a:r>
              <a:rPr lang="cs-CZ">
                <a:solidFill>
                  <a:srgbClr val="000000"/>
                </a:solidFill>
                <a:cs typeface="Arial" charset="0"/>
              </a:rPr>
              <a:t>hemické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pPr lvl="1"/>
            <a:r>
              <a:rPr lang="en-US">
                <a:solidFill>
                  <a:srgbClr val="000000"/>
                </a:solidFill>
                <a:cs typeface="Arial" charset="0"/>
              </a:rPr>
              <a:t>CO, CO</a:t>
            </a:r>
            <a:r>
              <a:rPr lang="en-US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radon</a:t>
            </a:r>
            <a:r>
              <a:rPr lang="cs-CZ">
                <a:solidFill>
                  <a:srgbClr val="000000"/>
                </a:solidFill>
                <a:cs typeface="Arial" charset="0"/>
              </a:rPr>
              <a:t>, PB, O</a:t>
            </a:r>
            <a:r>
              <a:rPr lang="cs-CZ" baseline="-25000">
                <a:solidFill>
                  <a:srgbClr val="000000"/>
                </a:solidFill>
                <a:cs typeface="Arial" charset="0"/>
              </a:rPr>
              <a:t>2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r>
              <a:rPr lang="cs-CZ">
                <a:solidFill>
                  <a:srgbClr val="000000"/>
                </a:solidFill>
                <a:cs typeface="Arial" charset="0"/>
              </a:rPr>
              <a:t>Biologické 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pPr lvl="1"/>
            <a:r>
              <a:rPr lang="cs-CZ">
                <a:solidFill>
                  <a:srgbClr val="000000"/>
                </a:solidFill>
                <a:cs typeface="Arial" charset="0"/>
              </a:rPr>
              <a:t>Patogenní detektory</a:t>
            </a:r>
          </a:p>
          <a:p>
            <a:r>
              <a:rPr lang="cs-CZ">
                <a:solidFill>
                  <a:srgbClr val="000000"/>
                </a:solidFill>
                <a:cs typeface="Times New Roman" pitchFamily="1" charset="0"/>
              </a:rPr>
              <a:t>Multimediální</a:t>
            </a:r>
          </a:p>
          <a:p>
            <a:pPr lvl="1"/>
            <a:r>
              <a:rPr lang="cs-CZ">
                <a:solidFill>
                  <a:srgbClr val="000000"/>
                </a:solidFill>
                <a:cs typeface="Times New Roman" pitchFamily="1" charset="0"/>
              </a:rPr>
              <a:t>CCD kamery (90x90)</a:t>
            </a:r>
            <a:endParaRPr lang="en-US">
              <a:solidFill>
                <a:srgbClr val="000000"/>
              </a:solidFill>
              <a:cs typeface="Times New Roman" pitchFamily="1" charset="0"/>
            </a:endParaRPr>
          </a:p>
          <a:p>
            <a:r>
              <a:rPr lang="cs-CZ">
                <a:solidFill>
                  <a:srgbClr val="000000"/>
                </a:solidFill>
                <a:cs typeface="Arial" charset="0"/>
              </a:rPr>
              <a:t>Akční prvky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(</a:t>
            </a:r>
            <a:r>
              <a:rPr lang="cs-CZ">
                <a:solidFill>
                  <a:srgbClr val="000000"/>
                </a:solidFill>
                <a:cs typeface="Arial" charset="0"/>
              </a:rPr>
              <a:t>zrcadla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>
                <a:solidFill>
                  <a:srgbClr val="000000"/>
                </a:solidFill>
                <a:cs typeface="Arial" charset="0"/>
              </a:rPr>
              <a:t>motory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>
                <a:solidFill>
                  <a:srgbClr val="000000"/>
                </a:solidFill>
                <a:cs typeface="Arial" charset="0"/>
              </a:rPr>
              <a:t>chytré povrchy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>
                <a:solidFill>
                  <a:srgbClr val="000000"/>
                </a:solidFill>
                <a:cs typeface="Arial" charset="0"/>
              </a:rPr>
              <a:t>mikroroboti, magnety, zdroje světla, … </a:t>
            </a:r>
            <a:endParaRPr lang="en-US">
              <a:solidFill>
                <a:srgbClr val="000000"/>
              </a:solidFill>
              <a:cs typeface="Times New Roman" pitchFamily="1" charset="0"/>
            </a:endParaRPr>
          </a:p>
          <a:p>
            <a:endParaRPr lang="en-US">
              <a:solidFill>
                <a:srgbClr val="000000"/>
              </a:solidFill>
              <a:cs typeface="Times New Roman" pitchFamily="1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016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BA2C-C913-4422-B577-D2A34F3A1907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5342-4A01-48A2-B46E-223C6983D860}" type="slidenum">
              <a:rPr lang="cs-CZ"/>
              <a:pPr/>
              <a:t>31</a:t>
            </a:fld>
            <a:endParaRPr lang="cs-CZ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Varianty monitorování</a:t>
            </a: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Mobilní nebo nemobilní mikrosenzory</a:t>
            </a:r>
          </a:p>
          <a:p>
            <a:pPr lvl="1">
              <a:lnSpc>
                <a:spcPct val="90000"/>
              </a:lnSpc>
            </a:pPr>
            <a:r>
              <a:rPr lang="cs-CZ"/>
              <a:t>Problém polohy</a:t>
            </a:r>
            <a:endParaRPr lang="en-US"/>
          </a:p>
          <a:p>
            <a:pPr>
              <a:lnSpc>
                <a:spcPct val="90000"/>
              </a:lnSpc>
            </a:pPr>
            <a:r>
              <a:rPr lang="cs-CZ"/>
              <a:t>Diskrétní nebo kontinuální monitorování</a:t>
            </a:r>
          </a:p>
          <a:p>
            <a:pPr lvl="1">
              <a:lnSpc>
                <a:spcPct val="90000"/>
              </a:lnSpc>
            </a:pPr>
            <a:r>
              <a:rPr lang="cs-CZ"/>
              <a:t>Problém vzorkování, shromažďování dat</a:t>
            </a:r>
            <a:endParaRPr lang="en-US"/>
          </a:p>
          <a:p>
            <a:pPr>
              <a:lnSpc>
                <a:spcPct val="90000"/>
              </a:lnSpc>
            </a:pPr>
            <a:r>
              <a:rPr lang="cs-CZ"/>
              <a:t>Monitorování v RT nebo monitorování pro pozdější analýzu</a:t>
            </a:r>
          </a:p>
          <a:p>
            <a:pPr lvl="1">
              <a:lnSpc>
                <a:spcPct val="90000"/>
              </a:lnSpc>
            </a:pPr>
            <a:r>
              <a:rPr lang="cs-CZ"/>
              <a:t>Synchronizace měření a přenosu</a:t>
            </a:r>
          </a:p>
          <a:p>
            <a:pPr lvl="1">
              <a:lnSpc>
                <a:spcPct val="90000"/>
              </a:lnSpc>
            </a:pPr>
            <a:r>
              <a:rPr lang="cs-CZ"/>
              <a:t>Zpracování nahromaděných dat, jejich výběr</a:t>
            </a:r>
          </a:p>
          <a:p>
            <a:pPr>
              <a:lnSpc>
                <a:spcPct val="90000"/>
              </a:lnSpc>
            </a:pPr>
            <a:r>
              <a:rPr lang="cs-CZ"/>
              <a:t>Náhodné dotazování nebo periodické (kontinuální) dotazování</a:t>
            </a:r>
          </a:p>
          <a:p>
            <a:pPr lvl="1">
              <a:lnSpc>
                <a:spcPct val="90000"/>
              </a:lnSpc>
            </a:pPr>
            <a:r>
              <a:rPr lang="cs-CZ"/>
              <a:t>Detekování událost</a:t>
            </a:r>
          </a:p>
          <a:p>
            <a:pPr lvl="1">
              <a:lnSpc>
                <a:spcPct val="90000"/>
              </a:lnSpc>
            </a:pPr>
            <a:r>
              <a:rPr lang="cs-CZ"/>
              <a:t>Zatížení sítě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4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Fyzická vrstva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6491288" cy="4411662"/>
          </a:xfrm>
        </p:spPr>
        <p:txBody>
          <a:bodyPr/>
          <a:lstStyle/>
          <a:p>
            <a:r>
              <a:rPr lang="cs-CZ" sz="2000" smtClean="0"/>
              <a:t>Bezdrátové propojení senzorických uzlů</a:t>
            </a:r>
          </a:p>
          <a:p>
            <a:pPr lvl="1"/>
            <a:r>
              <a:rPr lang="cs-CZ" sz="1400" smtClean="0"/>
              <a:t>Rádiové vlny, zvuk (ultrazvuk), světlo (infračervené záření)</a:t>
            </a:r>
          </a:p>
          <a:p>
            <a:r>
              <a:rPr lang="cs-CZ" sz="1800" smtClean="0"/>
              <a:t>Rádiové propojení</a:t>
            </a:r>
          </a:p>
          <a:p>
            <a:r>
              <a:rPr lang="cs-CZ" sz="1800" smtClean="0"/>
              <a:t>Nelicencovaná pásma ISM (Industrial, Science, Medical)</a:t>
            </a:r>
          </a:p>
          <a:p>
            <a:pPr lvl="1"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6,780MHz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13,560MHz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27,120MHz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40,68MHz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433,92MHz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868,4MHz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915MHz (USA)</a:t>
            </a:r>
          </a:p>
        </p:txBody>
      </p:sp>
      <p:sp>
        <p:nvSpPr>
          <p:cNvPr id="819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EEE6EE-0C18-418A-B78E-455C969696E7}" type="datetime1">
              <a:rPr lang="cs-CZ" smtClean="0"/>
              <a:t>4.5.2011</a:t>
            </a:fld>
            <a:endParaRPr lang="cs-CZ"/>
          </a:p>
        </p:txBody>
      </p:sp>
      <p:sp>
        <p:nvSpPr>
          <p:cNvPr id="819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81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12185C-35F5-4313-8C31-F67188E40952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8199" name="Zástupný symbol pro obsah 2"/>
          <p:cNvSpPr txBox="1">
            <a:spLocks/>
          </p:cNvSpPr>
          <p:nvPr/>
        </p:nvSpPr>
        <p:spPr bwMode="auto">
          <a:xfrm>
            <a:off x="2987675" y="3357563"/>
            <a:ext cx="3529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>
                <a:latin typeface="Calibri" pitchFamily="34" charset="0"/>
                <a:ea typeface="Calibri" pitchFamily="34" charset="0"/>
                <a:cs typeface="Times New Roman" pitchFamily="18" charset="0"/>
              </a:rPr>
              <a:t>2,450GHz (WLAN, WPAN)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>
                <a:latin typeface="Calibri" pitchFamily="34" charset="0"/>
                <a:ea typeface="Calibri" pitchFamily="34" charset="0"/>
                <a:cs typeface="Times New Roman" pitchFamily="18" charset="0"/>
              </a:rPr>
              <a:t>5,800GHz (WLAN)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>
                <a:latin typeface="Calibri" pitchFamily="34" charset="0"/>
                <a:ea typeface="Calibri" pitchFamily="34" charset="0"/>
                <a:cs typeface="Times New Roman" pitchFamily="18" charset="0"/>
              </a:rPr>
              <a:t>24,125GHz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>
                <a:latin typeface="Calibri" pitchFamily="34" charset="0"/>
                <a:ea typeface="Calibri" pitchFamily="34" charset="0"/>
                <a:cs typeface="Times New Roman" pitchFamily="18" charset="0"/>
              </a:rPr>
              <a:t>61,25GHz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>
                <a:latin typeface="Calibri" pitchFamily="34" charset="0"/>
                <a:ea typeface="Calibri" pitchFamily="34" charset="0"/>
                <a:cs typeface="Times New Roman" pitchFamily="18" charset="0"/>
              </a:rPr>
              <a:t>122,5GHz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>
                <a:latin typeface="Calibri" pitchFamily="34" charset="0"/>
                <a:ea typeface="Calibri" pitchFamily="34" charset="0"/>
                <a:cs typeface="Times New Roman" pitchFamily="18" charset="0"/>
              </a:rPr>
              <a:t>245GHz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Fyzická vrstva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6491288" cy="441166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Standardy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IEEE802.11 (WLAN)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 (WPAN)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IEEE802.15.1 (BlueTooth, Wibree)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IEEE802.15.2 koexistence WPAN, WLAN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IEEE802.15.3 HR-WPAN (11 až 55Mb/s)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IEEE802.15.4 LR-WPAN (868,4MHz, 915MHz, 2,45GHz, ZigBee, WirelessHART, 6LoWPAN)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IEEE802.15.6 BAN – Body Area Network</a:t>
            </a:r>
          </a:p>
        </p:txBody>
      </p:sp>
      <p:sp>
        <p:nvSpPr>
          <p:cNvPr id="922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BCFBC6-8912-4383-BDFF-BABDF8659D92}" type="datetime1">
              <a:rPr lang="cs-CZ" smtClean="0"/>
              <a:t>4.5.2011</a:t>
            </a:fld>
            <a:endParaRPr lang="cs-CZ"/>
          </a:p>
        </p:txBody>
      </p:sp>
      <p:sp>
        <p:nvSpPr>
          <p:cNvPr id="922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45FF2-2C96-46B3-996D-0E413986F011}" type="slidenum">
              <a:rPr lang="cs-CZ" smtClean="0"/>
              <a:pPr/>
              <a:t>33</a:t>
            </a:fld>
            <a:endParaRPr lang="cs-CZ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Fyzická vrstva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6491288" cy="441166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Modulace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FSK (frekvenční), 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PSK (fázová)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Sdílení komunikačního kanálu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FDMA (Frequency Division Multiple Access), 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TDMA (Time Division Multiple Access), 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CDMA (Code Division Multiple Access)</a:t>
            </a:r>
            <a:endParaRPr lang="cs-CZ" smtClean="0"/>
          </a:p>
          <a:p>
            <a:pPr>
              <a:spcBef>
                <a:spcPts val="600"/>
              </a:spcBef>
            </a:pPr>
            <a:endParaRPr lang="cs-CZ" smtClean="0"/>
          </a:p>
        </p:txBody>
      </p:sp>
      <p:sp>
        <p:nvSpPr>
          <p:cNvPr id="1024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E2A608-097C-48A7-BB10-8E162D933768}" type="datetime1">
              <a:rPr lang="cs-CZ" smtClean="0"/>
              <a:t>4.5.2011</a:t>
            </a:fld>
            <a:endParaRPr lang="cs-CZ"/>
          </a:p>
        </p:txBody>
      </p:sp>
      <p:sp>
        <p:nvSpPr>
          <p:cNvPr id="1024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99AFD-4038-4B8F-B9CD-9F8CDA31DE6E}" type="slidenum">
              <a:rPr lang="cs-CZ" smtClean="0"/>
              <a:pPr/>
              <a:t>34</a:t>
            </a:fld>
            <a:endParaRPr lang="cs-CZ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Fyzická vrstva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6491288" cy="44116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Přenos v rozprostřeném pásmu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Větší odolnost proti rušení oproti úzkopásmovému vysílání.</a:t>
            </a:r>
          </a:p>
          <a:p>
            <a:pPr lvl="1"/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FHSS (Frequency Hopping Spread Spectrum), IEEE802.15.1 79 kanálů, 1MHz, 1600 přeskoků/s</a:t>
            </a:r>
          </a:p>
          <a:p>
            <a:pPr lvl="1"/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DSSS (Direct Sequence Spread Spectrum), čipové sekvence, IEEE802.15.4 16 ortogonálních čipových sekvencí délky 32 bitů, rychlost 2Mb/s, přenosová rychlost 250kb/s (62,5 kBaud), odstup kanálů 5MHz</a:t>
            </a:r>
          </a:p>
        </p:txBody>
      </p:sp>
      <p:sp>
        <p:nvSpPr>
          <p:cNvPr id="1126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7D428B-8971-4249-AF17-529596DF3375}" type="datetime1">
              <a:rPr lang="cs-CZ" smtClean="0"/>
              <a:t>4.5.2011</a:t>
            </a:fld>
            <a:endParaRPr lang="cs-CZ"/>
          </a:p>
        </p:txBody>
      </p:sp>
      <p:sp>
        <p:nvSpPr>
          <p:cNvPr id="1126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339868-3036-4980-8C0F-500E94CB9394}" type="slidenum">
              <a:rPr lang="cs-CZ" smtClean="0"/>
              <a:pPr/>
              <a:t>35</a:t>
            </a:fld>
            <a:endParaRPr 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Hedi</a:t>
            </a:r>
            <a:r>
              <a:rPr lang="cs-CZ" dirty="0" smtClean="0"/>
              <a:t> </a:t>
            </a:r>
            <a:r>
              <a:rPr lang="cs-CZ" dirty="0" err="1" smtClean="0"/>
              <a:t>Lamarr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8752"/>
            <a:ext cx="337519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Patent 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3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Fyzická vrstva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6491288" cy="44116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Bluetooth, Wibree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2,48GHz, 79 kanálů po 1MHz, FHSS 1600 přeskoků/s (20</a:t>
            </a: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s), -6dBm až 20dBm (0,25mW až 100mW), 10m až 100m. Master/slave, max 7 zařízení.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Wibree (Wireless Bree)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Nokia, 2,48GHz, 1Mb/s, 10mW, 10m, baterie 1 až 2 roky, dvoubodové a hvězdicové sítě, dva režimy – samostatný (v senzorech), duální (přidán k Bluetooth)</a:t>
            </a:r>
          </a:p>
        </p:txBody>
      </p:sp>
      <p:sp>
        <p:nvSpPr>
          <p:cNvPr id="1229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0F7B4D-EF4F-477B-B2BD-6B54E2129F4C}" type="datetime1">
              <a:rPr lang="cs-CZ" smtClean="0"/>
              <a:t>4.5.2011</a:t>
            </a:fld>
            <a:endParaRPr lang="cs-CZ"/>
          </a:p>
        </p:txBody>
      </p:sp>
      <p:sp>
        <p:nvSpPr>
          <p:cNvPr id="1229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6B5B46-D827-45C7-ADE9-1D55662D0344}" type="slidenum">
              <a:rPr lang="cs-CZ" smtClean="0"/>
              <a:pPr/>
              <a:t>37</a:t>
            </a:fld>
            <a:endParaRPr lang="cs-CZ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Fyzická vrstva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6491288" cy="44116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IEEE802.15.4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868MHz (jeden kanál 20kb/s),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915MHz (10 kanálů, odstup 2MHz, 40kb/s),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2,48GHz (16 kanálů, odstup 5MHz, 250kb/s)</a:t>
            </a:r>
          </a:p>
        </p:txBody>
      </p:sp>
      <p:sp>
        <p:nvSpPr>
          <p:cNvPr id="1331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EE44F8-CFB5-4A76-84EF-83D5B7B93274}" type="datetime1">
              <a:rPr lang="cs-CZ" smtClean="0"/>
              <a:t>4.5.2011</a:t>
            </a:fld>
            <a:endParaRPr lang="cs-CZ"/>
          </a:p>
        </p:txBody>
      </p:sp>
      <p:sp>
        <p:nvSpPr>
          <p:cNvPr id="1331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7C0048-CC72-46D8-9342-D9CDF0A88CAF}" type="slidenum">
              <a:rPr lang="cs-CZ" smtClean="0"/>
              <a:pPr/>
              <a:t>38</a:t>
            </a:fld>
            <a:endParaRPr lang="cs-CZ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Přístupové metody</a:t>
            </a:r>
          </a:p>
        </p:txBody>
      </p:sp>
      <p:sp>
        <p:nvSpPr>
          <p:cNvPr id="14339" name="Zástupný symbol pro datum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2C8C88-93AB-4B83-A434-6FEBE12F078C}" type="datetime1">
              <a:rPr lang="cs-CZ" smtClean="0"/>
              <a:t>4.5.2011</a:t>
            </a:fld>
            <a:endParaRPr lang="cs-CZ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4341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D3602C-1530-41E4-90EE-260D868F64E2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536950" y="1662113"/>
            <a:ext cx="2108200" cy="369887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Přístupové metody</a:t>
            </a:r>
            <a:endParaRPr lang="en-US"/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2428875" y="2786063"/>
            <a:ext cx="1671638" cy="369887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centralizované</a:t>
            </a:r>
            <a:endParaRPr lang="en-US"/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5572125" y="2786063"/>
            <a:ext cx="1557338" cy="369887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distribuované</a:t>
            </a:r>
            <a:endParaRPr lang="en-US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7286625" y="3786188"/>
            <a:ext cx="1504950" cy="369887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neplánované</a:t>
            </a:r>
            <a:endParaRPr lang="en-US"/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5072063" y="4429125"/>
            <a:ext cx="1249362" cy="369888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plánované</a:t>
            </a:r>
            <a:endParaRPr lang="en-US"/>
          </a:p>
        </p:txBody>
      </p:sp>
      <p:cxnSp>
        <p:nvCxnSpPr>
          <p:cNvPr id="14347" name="AutoShape 9"/>
          <p:cNvCxnSpPr>
            <a:cxnSpLocks noChangeShapeType="1"/>
            <a:stCxn id="14342" idx="2"/>
            <a:endCxn id="14343" idx="0"/>
          </p:cNvCxnSpPr>
          <p:nvPr/>
        </p:nvCxnSpPr>
        <p:spPr bwMode="auto">
          <a:xfrm rot="5400000">
            <a:off x="3551237" y="1746251"/>
            <a:ext cx="754063" cy="1325562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10"/>
          <p:cNvCxnSpPr>
            <a:cxnSpLocks noChangeShapeType="1"/>
            <a:stCxn id="14342" idx="2"/>
            <a:endCxn id="14344" idx="0"/>
          </p:cNvCxnSpPr>
          <p:nvPr/>
        </p:nvCxnSpPr>
        <p:spPr bwMode="auto">
          <a:xfrm rot="16200000" flipH="1">
            <a:off x="5093493" y="1529557"/>
            <a:ext cx="754063" cy="175895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AutoShape 11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16200000" flipH="1">
            <a:off x="6879431" y="2626519"/>
            <a:ext cx="630238" cy="168910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2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5400000">
            <a:off x="5386387" y="3465513"/>
            <a:ext cx="1273175" cy="65405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071938" y="5500688"/>
            <a:ext cx="1787525" cy="369887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Pevné přidělení</a:t>
            </a:r>
            <a:endParaRPr lang="en-US"/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6715125" y="5286375"/>
            <a:ext cx="1671638" cy="923925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cs-CZ"/>
              <a:t>Přidělení podle </a:t>
            </a:r>
          </a:p>
          <a:p>
            <a:r>
              <a:rPr lang="cs-CZ"/>
              <a:t>požadavku</a:t>
            </a:r>
            <a:endParaRPr lang="en-US"/>
          </a:p>
        </p:txBody>
      </p:sp>
      <p:cxnSp>
        <p:nvCxnSpPr>
          <p:cNvPr id="14353" name="AutoShape 15"/>
          <p:cNvCxnSpPr>
            <a:cxnSpLocks noChangeShapeType="1"/>
            <a:stCxn id="14346" idx="2"/>
            <a:endCxn id="15" idx="0"/>
          </p:cNvCxnSpPr>
          <p:nvPr/>
        </p:nvCxnSpPr>
        <p:spPr bwMode="auto">
          <a:xfrm rot="5400000">
            <a:off x="4979987" y="4784726"/>
            <a:ext cx="701675" cy="73025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6"/>
          <p:cNvCxnSpPr>
            <a:cxnSpLocks noChangeShapeType="1"/>
            <a:stCxn id="14346" idx="2"/>
            <a:endCxn id="14352" idx="0"/>
          </p:cNvCxnSpPr>
          <p:nvPr/>
        </p:nvCxnSpPr>
        <p:spPr bwMode="auto">
          <a:xfrm rot="16200000" flipH="1">
            <a:off x="6380163" y="4114800"/>
            <a:ext cx="487362" cy="1855788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3643313" y="3786188"/>
            <a:ext cx="1509712" cy="369887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cs-CZ"/>
              <a:t>neplánované</a:t>
            </a:r>
            <a:endParaRPr lang="en-US"/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1127125" y="3924300"/>
            <a:ext cx="1341438" cy="369888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cs-CZ"/>
              <a:t>plánované</a:t>
            </a:r>
            <a:endParaRPr lang="en-US"/>
          </a:p>
        </p:txBody>
      </p:sp>
      <p:cxnSp>
        <p:nvCxnSpPr>
          <p:cNvPr id="14357" name="AutoShape 19"/>
          <p:cNvCxnSpPr>
            <a:cxnSpLocks noChangeShapeType="1"/>
            <a:stCxn id="14343" idx="2"/>
            <a:endCxn id="14355" idx="0"/>
          </p:cNvCxnSpPr>
          <p:nvPr/>
        </p:nvCxnSpPr>
        <p:spPr bwMode="auto">
          <a:xfrm rot="16200000" flipH="1">
            <a:off x="3516313" y="2905125"/>
            <a:ext cx="630238" cy="1131887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AutoShape 20"/>
          <p:cNvCxnSpPr>
            <a:cxnSpLocks noChangeShapeType="1"/>
            <a:stCxn id="14343" idx="2"/>
            <a:endCxn id="14356" idx="0"/>
          </p:cNvCxnSpPr>
          <p:nvPr/>
        </p:nvCxnSpPr>
        <p:spPr bwMode="auto">
          <a:xfrm rot="5400000">
            <a:off x="2147888" y="2806700"/>
            <a:ext cx="768350" cy="146685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231775" y="5124450"/>
            <a:ext cx="1495425" cy="646113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cs-CZ"/>
              <a:t>Pevné přidělení</a:t>
            </a:r>
            <a:endParaRPr lang="en-US"/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1949450" y="5124450"/>
            <a:ext cx="1495425" cy="646113"/>
          </a:xfrm>
          <a:prstGeom prst="rect">
            <a:avLst/>
          </a:prstGeom>
          <a:noFill/>
          <a:ln w="12700" algn="ctr">
            <a:solidFill>
              <a:srgbClr val="003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cs-CZ"/>
              <a:t>Přidělení dle požadavku</a:t>
            </a:r>
            <a:endParaRPr lang="en-US"/>
          </a:p>
        </p:txBody>
      </p:sp>
      <p:cxnSp>
        <p:nvCxnSpPr>
          <p:cNvPr id="14361" name="AutoShape 23"/>
          <p:cNvCxnSpPr>
            <a:cxnSpLocks noChangeShapeType="1"/>
            <a:stCxn id="14356" idx="2"/>
            <a:endCxn id="14359" idx="0"/>
          </p:cNvCxnSpPr>
          <p:nvPr/>
        </p:nvCxnSpPr>
        <p:spPr bwMode="auto">
          <a:xfrm rot="5400000">
            <a:off x="973932" y="4299744"/>
            <a:ext cx="830262" cy="81915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2" name="AutoShape 24"/>
          <p:cNvCxnSpPr>
            <a:cxnSpLocks noChangeShapeType="1"/>
            <a:stCxn id="14356" idx="2"/>
            <a:endCxn id="14360" idx="0"/>
          </p:cNvCxnSpPr>
          <p:nvPr/>
        </p:nvCxnSpPr>
        <p:spPr bwMode="auto">
          <a:xfrm rot="16200000" flipH="1">
            <a:off x="1831976" y="4259262"/>
            <a:ext cx="830262" cy="900113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WiSe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4D63C-31A6-410A-950D-D095287212F7}" type="datetime1">
              <a:rPr lang="cs-CZ" smtClean="0"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0A096-3315-4A94-9D96-7B3FB8565D99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76806" name="Picture 6" descr="http://www.cs.wmich.edu/wsn/images/m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3714"/>
            <a:ext cx="6840760" cy="39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37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Přístupová vrstva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Nadstavbové protokoly MAC úrovně</a:t>
            </a:r>
          </a:p>
          <a:p>
            <a:r>
              <a:rPr lang="cs-CZ" smtClean="0"/>
              <a:t>Vychází z metod náhodného přístupu a metod rovnoměrného přístupu (časové okénko)</a:t>
            </a:r>
          </a:p>
          <a:p>
            <a:r>
              <a:rPr lang="cs-CZ" smtClean="0"/>
              <a:t>Obecně na principu MACA (MAC Collision Avoidance)</a:t>
            </a:r>
          </a:p>
          <a:p>
            <a:pPr lvl="1"/>
            <a:r>
              <a:rPr lang="cs-CZ" smtClean="0"/>
              <a:t>Používá IEEE802.11 (</a:t>
            </a:r>
            <a:r>
              <a:rPr lang="cs-CZ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třífázové navazování spojení RTS/CTS)</a:t>
            </a:r>
          </a:p>
          <a:p>
            <a:r>
              <a:rPr lang="cs-CZ" smtClean="0">
                <a:latin typeface="Calibri" pitchFamily="34" charset="0"/>
                <a:cs typeface="Times New Roman" pitchFamily="18" charset="0"/>
              </a:rPr>
              <a:t>Hlavní požadavek je úspora energie</a:t>
            </a:r>
          </a:p>
          <a:p>
            <a:r>
              <a:rPr lang="cs-CZ" smtClean="0">
                <a:latin typeface="Calibri" pitchFamily="34" charset="0"/>
                <a:cs typeface="Times New Roman" pitchFamily="18" charset="0"/>
              </a:rPr>
              <a:t>Tři stavy</a:t>
            </a:r>
          </a:p>
          <a:p>
            <a:pPr lvl="1"/>
            <a:r>
              <a:rPr lang="cs-CZ" smtClean="0">
                <a:latin typeface="Calibri" pitchFamily="34" charset="0"/>
                <a:cs typeface="Times New Roman" pitchFamily="18" charset="0"/>
              </a:rPr>
              <a:t>Naslouchání (velká spotřeba)</a:t>
            </a:r>
          </a:p>
          <a:p>
            <a:pPr lvl="1"/>
            <a:r>
              <a:rPr lang="cs-CZ" smtClean="0">
                <a:latin typeface="Calibri" pitchFamily="34" charset="0"/>
                <a:cs typeface="Times New Roman" pitchFamily="18" charset="0"/>
              </a:rPr>
              <a:t>Vysílání (spotřeba podle výkonu – srovnatelná s nasloucháním)</a:t>
            </a:r>
          </a:p>
          <a:p>
            <a:pPr lvl="1"/>
            <a:r>
              <a:rPr lang="cs-CZ" smtClean="0">
                <a:latin typeface="Calibri" pitchFamily="34" charset="0"/>
                <a:cs typeface="Times New Roman" pitchFamily="18" charset="0"/>
              </a:rPr>
              <a:t>Neaktivní (minimální spotřeba, ale nic neslyší)</a:t>
            </a:r>
            <a:endParaRPr lang="cs-CZ" smtClean="0"/>
          </a:p>
        </p:txBody>
      </p:sp>
      <p:sp>
        <p:nvSpPr>
          <p:cNvPr id="1536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C32A36-EF3C-48AB-B2E6-CD1C662B9CAD}" type="datetime1">
              <a:rPr lang="cs-CZ" smtClean="0"/>
              <a:t>4.5.2011</a:t>
            </a:fld>
            <a:endParaRPr lang="cs-CZ"/>
          </a:p>
        </p:txBody>
      </p:sp>
      <p:sp>
        <p:nvSpPr>
          <p:cNvPr id="1536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53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273B8B-390E-49EF-9421-C67294E1D278}" type="slidenum">
              <a:rPr lang="cs-CZ" smtClean="0"/>
              <a:pPr/>
              <a:t>40</a:t>
            </a:fld>
            <a:endParaRPr lang="cs-CZ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Přístupová vrstva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141537"/>
          </a:xfrm>
        </p:spPr>
        <p:txBody>
          <a:bodyPr/>
          <a:lstStyle/>
          <a:p>
            <a:r>
              <a:rPr lang="cs-CZ" smtClean="0"/>
              <a:t>Příklady nadstavbových protokolů MAC úrovně</a:t>
            </a:r>
          </a:p>
          <a:p>
            <a:pPr lvl="1"/>
            <a:r>
              <a:rPr lang="cs-CZ" smtClean="0"/>
              <a:t>S-MAC, T-MAC, B-MAC, ER-MAC, LEARCH, TRAMA, E-MAC</a:t>
            </a:r>
          </a:p>
          <a:p>
            <a:r>
              <a:rPr lang="cs-CZ" smtClean="0"/>
              <a:t>S-MAC (Sensor MAC)</a:t>
            </a:r>
          </a:p>
          <a:p>
            <a:pPr lvl="1"/>
            <a:r>
              <a:rPr lang="cs-CZ" smtClean="0"/>
              <a:t>Časové sloty pro (Carrier Sence + synchronizaci), (CS + RTS), CTS</a:t>
            </a:r>
          </a:p>
        </p:txBody>
      </p:sp>
      <p:sp>
        <p:nvSpPr>
          <p:cNvPr id="1638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E991D3-9038-4913-A505-75AB39BB1531}" type="datetime1">
              <a:rPr lang="cs-CZ" smtClean="0"/>
              <a:t>4.5.2011</a:t>
            </a:fld>
            <a:endParaRPr lang="cs-CZ"/>
          </a:p>
        </p:txBody>
      </p:sp>
      <p:sp>
        <p:nvSpPr>
          <p:cNvPr id="1638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63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02842B-2951-455F-AD68-208EB8943ADF}" type="slidenum">
              <a:rPr lang="cs-CZ" smtClean="0"/>
              <a:pPr/>
              <a:t>41</a:t>
            </a:fld>
            <a:endParaRPr lang="cs-CZ" smtClean="0"/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29000"/>
            <a:ext cx="60499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Přístupová vrstva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141537"/>
          </a:xfrm>
        </p:spPr>
        <p:txBody>
          <a:bodyPr/>
          <a:lstStyle/>
          <a:p>
            <a:r>
              <a:rPr lang="cs-CZ" smtClean="0"/>
              <a:t>S-MAC (Sensor MAC)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Pro: časová synchronizace, nutnost naslouchání (redukce úsporným režimem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Proti: broadcast nepoužívá RTS/CTS (kolize), pevné nastavení periody naslouchání, příjem zpráv, které patří jinému.</a:t>
            </a:r>
            <a:endParaRPr lang="cs-CZ" smtClean="0"/>
          </a:p>
        </p:txBody>
      </p:sp>
      <p:sp>
        <p:nvSpPr>
          <p:cNvPr id="1741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82A741-E1A8-4C5D-8B4B-1713B46B104F}" type="datetime1">
              <a:rPr lang="cs-CZ" smtClean="0"/>
              <a:t>4.5.2011</a:t>
            </a:fld>
            <a:endParaRPr lang="cs-CZ"/>
          </a:p>
        </p:txBody>
      </p:sp>
      <p:sp>
        <p:nvSpPr>
          <p:cNvPr id="1741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74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3A7991-CD54-4AF5-8DF6-051A98331E24}" type="slidenum">
              <a:rPr lang="cs-CZ" smtClean="0"/>
              <a:pPr/>
              <a:t>42</a:t>
            </a:fld>
            <a:endParaRPr lang="cs-CZ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Přístupová vrstva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79388" y="1700213"/>
            <a:ext cx="3035300" cy="4375150"/>
          </a:xfrm>
        </p:spPr>
        <p:txBody>
          <a:bodyPr/>
          <a:lstStyle/>
          <a:p>
            <a:r>
              <a:rPr lang="cs-CZ" smtClean="0"/>
              <a:t>WiseMAC</a:t>
            </a:r>
          </a:p>
          <a:p>
            <a:pPr lvl="1"/>
            <a:r>
              <a:rPr lang="cs-CZ" smtClean="0"/>
              <a:t>Pro data TDMA, pro řízení nenaléhající CSMA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Pro: lepší než S-MAC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Proti: problém s broadcastem – různé peridy aktivace uzlů</a:t>
            </a:r>
          </a:p>
          <a:p>
            <a:pPr lvl="1"/>
            <a:endParaRPr lang="cs-CZ" smtClean="0"/>
          </a:p>
        </p:txBody>
      </p:sp>
      <p:sp>
        <p:nvSpPr>
          <p:cNvPr id="1843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CACF14-8E0D-47E8-95F9-33EF1D907AB6}" type="datetime1">
              <a:rPr lang="cs-CZ" smtClean="0"/>
              <a:t>4.5.2011</a:t>
            </a:fld>
            <a:endParaRPr lang="cs-CZ"/>
          </a:p>
        </p:txBody>
      </p:sp>
      <p:sp>
        <p:nvSpPr>
          <p:cNvPr id="1843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84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B7A6C-4B64-4778-BDE4-4746296FE7BC}" type="slidenum">
              <a:rPr lang="cs-CZ" smtClean="0"/>
              <a:pPr/>
              <a:t>43</a:t>
            </a:fld>
            <a:endParaRPr lang="cs-CZ" smtClean="0"/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5543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Přístupová vrstva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250825" y="1700213"/>
            <a:ext cx="3322638" cy="3798887"/>
          </a:xfrm>
        </p:spPr>
        <p:txBody>
          <a:bodyPr/>
          <a:lstStyle/>
          <a:p>
            <a:r>
              <a:rPr lang="cs-CZ" smtClean="0"/>
              <a:t>TRAMA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Traffic-Adaptive MAC protocol</a:t>
            </a:r>
            <a:endParaRPr lang="cs-CZ" smtClean="0"/>
          </a:p>
          <a:p>
            <a:pPr lvl="1"/>
            <a:r>
              <a:rPr lang="cs-CZ" smtClean="0">
                <a:cs typeface="Calibri" pitchFamily="34" charset="0"/>
              </a:rPr>
              <a:t>Založený na TDMA, počet slotů odpovídá počtu sousedů</a:t>
            </a:r>
            <a:endParaRPr lang="cs-CZ" smtClean="0"/>
          </a:p>
        </p:txBody>
      </p:sp>
      <p:sp>
        <p:nvSpPr>
          <p:cNvPr id="1946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9ED39A-5C2A-418A-BFBA-23927111E51C}" type="datetime1">
              <a:rPr lang="cs-CZ" smtClean="0"/>
              <a:t>4.5.2011</a:t>
            </a:fld>
            <a:endParaRPr lang="cs-CZ"/>
          </a:p>
        </p:txBody>
      </p:sp>
      <p:sp>
        <p:nvSpPr>
          <p:cNvPr id="1946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194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54D537-0093-42C3-AC73-B18EE1AD2AD8}" type="slidenum">
              <a:rPr lang="cs-CZ" smtClean="0"/>
              <a:pPr/>
              <a:t>44</a:t>
            </a:fld>
            <a:endParaRPr lang="cs-CZ" smtClean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54038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Složitější protokoly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pPr>
              <a:defRPr/>
            </a:pPr>
            <a:r>
              <a:rPr lang="cs-CZ" sz="2200" dirty="0" smtClean="0">
                <a:ea typeface="Calibri"/>
                <a:cs typeface="Times New Roman"/>
              </a:rPr>
              <a:t>ZigBee (standard, domácí sítě)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cs-CZ" sz="2200" dirty="0" smtClean="0"/>
              <a:t>BACnet - </a:t>
            </a:r>
            <a:r>
              <a:rPr lang="en-US" sz="2200" dirty="0" smtClean="0"/>
              <a:t>A Data Communication Protocol for Building Automation and Control Networks</a:t>
            </a:r>
            <a:endParaRPr lang="cs-CZ" sz="2200" dirty="0" smtClean="0">
              <a:ea typeface="Calibri"/>
              <a:cs typeface="Times New Roman"/>
            </a:endParaRPr>
          </a:p>
          <a:p>
            <a:pPr>
              <a:defRPr/>
            </a:pPr>
            <a:r>
              <a:rPr lang="cs-CZ" sz="2200" dirty="0" smtClean="0">
                <a:ea typeface="Calibri"/>
                <a:cs typeface="Times New Roman"/>
              </a:rPr>
              <a:t>MiWi (Microchip Techology, průmyslové a domácí sítě), 6LoWPAN (standard IETF, implementace IPv6 pro WPAN sítě), </a:t>
            </a:r>
          </a:p>
          <a:p>
            <a:pPr>
              <a:defRPr/>
            </a:pPr>
            <a:r>
              <a:rPr lang="cs-CZ" sz="2200" dirty="0" smtClean="0">
                <a:ea typeface="Calibri"/>
                <a:cs typeface="Times New Roman"/>
              </a:rPr>
              <a:t>WirelessHART (Highway Adresable Remote Transducer, protokol pro přenos v průmyslových sítích)</a:t>
            </a:r>
          </a:p>
          <a:p>
            <a:pPr>
              <a:defRPr/>
            </a:pPr>
            <a:r>
              <a:rPr lang="cs-CZ" sz="2200" dirty="0" smtClean="0"/>
              <a:t>Různé „fieldbus“ – aplikační sběrnicové systémy pro automatizaci výroby</a:t>
            </a:r>
          </a:p>
          <a:p>
            <a:pPr lvl="1">
              <a:defRPr/>
            </a:pPr>
            <a:r>
              <a:rPr lang="cs-CZ" dirty="0" smtClean="0"/>
              <a:t>Pracují v reálném čase</a:t>
            </a:r>
          </a:p>
          <a:p>
            <a:pPr lvl="1">
              <a:defRPr/>
            </a:pPr>
            <a:r>
              <a:rPr lang="cs-CZ" dirty="0" smtClean="0"/>
              <a:t>Jsou uspořádané (mají adresy)</a:t>
            </a:r>
          </a:p>
          <a:p>
            <a:pPr lvl="1">
              <a:defRPr/>
            </a:pPr>
            <a:r>
              <a:rPr lang="cs-CZ" dirty="0" smtClean="0"/>
              <a:t>Není jich moc (na rozdíl od uzlů WSN)</a:t>
            </a:r>
          </a:p>
        </p:txBody>
      </p:sp>
      <p:sp>
        <p:nvSpPr>
          <p:cNvPr id="2048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6C215F-F69D-401D-A516-53A00926748E}" type="datetime1">
              <a:rPr lang="cs-CZ" smtClean="0"/>
              <a:t>4.5.2011</a:t>
            </a:fld>
            <a:endParaRPr lang="cs-CZ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2AC4-872C-4ED6-AD7E-8DB53C2CA5F6}" type="slidenum">
              <a:rPr lang="cs-CZ" smtClean="0"/>
              <a:pPr/>
              <a:t>45</a:t>
            </a:fld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Protokol IEEE802.15.4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539750" y="1700213"/>
            <a:ext cx="7993063" cy="4321175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Low-Rate Wireless Personal Area Network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Fyzická a linková vrstva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Typy zařízení – FFD (Full Function Devices, koordinátor, router sítě), RFD (Reduced Function Devices, jednoduché zařízení, komunikuje s FFD, není schopný procovat jako mezilehlý uzel)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Topologie sítě – hvězdicová, peer-to-peer, kombinace obou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Komunikace – pomocí super-rámců, nebo bez nich</a:t>
            </a:r>
          </a:p>
        </p:txBody>
      </p:sp>
      <p:sp>
        <p:nvSpPr>
          <p:cNvPr id="2150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70B8D0-91C0-4EFB-8A78-4FB18924ACBB}" type="datetime1">
              <a:rPr lang="cs-CZ" smtClean="0"/>
              <a:t>4.5.2011</a:t>
            </a:fld>
            <a:endParaRPr lang="cs-CZ"/>
          </a:p>
        </p:txBody>
      </p:sp>
      <p:sp>
        <p:nvSpPr>
          <p:cNvPr id="2150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15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92F319-A60E-41AB-8AC7-0DAF40EB411E}" type="slidenum">
              <a:rPr lang="cs-CZ" smtClean="0"/>
              <a:pPr/>
              <a:t>46</a:t>
            </a:fld>
            <a:endParaRPr lang="cs-CZ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Protokol IEEE802.15.4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539750" y="1700213"/>
            <a:ext cx="7993063" cy="4321175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Super-rámec – sdružení rámců do jednoho celku, začíná beacon rámcem (signalizace), následuje 15 slotů, může mít část aktivní a neaktivní (přechod do úsporného režimu)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Sloty super-rámce – rezervované (pro koordinátor, zajištění bezkolizního vysílání), nerezervované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Adresa 16bitů nebo 64bitů</a:t>
            </a:r>
          </a:p>
        </p:txBody>
      </p:sp>
      <p:sp>
        <p:nvSpPr>
          <p:cNvPr id="2253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766BAB-8EE2-4CA8-8989-4C387908263E}" type="datetime1">
              <a:rPr lang="cs-CZ" smtClean="0"/>
              <a:t>4.5.2011</a:t>
            </a:fld>
            <a:endParaRPr lang="cs-CZ"/>
          </a:p>
        </p:txBody>
      </p:sp>
      <p:sp>
        <p:nvSpPr>
          <p:cNvPr id="2253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25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CA22A-0473-400A-82C0-7C991A0524D1}" type="slidenum">
              <a:rPr lang="cs-CZ" smtClean="0"/>
              <a:pPr/>
              <a:t>47</a:t>
            </a:fld>
            <a:endParaRPr lang="cs-CZ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802.15.4</a:t>
            </a:r>
            <a:endParaRPr 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281112"/>
          </a:xfrm>
        </p:spPr>
        <p:txBody>
          <a:bodyPr/>
          <a:lstStyle/>
          <a:p>
            <a:r>
              <a:rPr lang="cs-CZ" smtClean="0"/>
              <a:t>Hvězdicová síť</a:t>
            </a:r>
          </a:p>
          <a:p>
            <a:r>
              <a:rPr lang="cs-CZ" smtClean="0"/>
              <a:t>Koordinátor- kořen stromu</a:t>
            </a:r>
          </a:p>
          <a:p>
            <a:r>
              <a:rPr lang="cs-CZ" smtClean="0"/>
              <a:t>Beacon režim</a:t>
            </a:r>
          </a:p>
          <a:p>
            <a:r>
              <a:rPr lang="cs-CZ" smtClean="0"/>
              <a:t>Normální režim</a:t>
            </a:r>
          </a:p>
        </p:txBody>
      </p:sp>
      <p:sp>
        <p:nvSpPr>
          <p:cNvPr id="2355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231A79-1FFF-4F1E-AEA5-95D2051E4C82}" type="datetime1">
              <a:rPr lang="cs-CZ" smtClean="0"/>
              <a:t>4.5.2011</a:t>
            </a:fld>
            <a:endParaRPr lang="cs-CZ"/>
          </a:p>
        </p:txBody>
      </p:sp>
      <p:sp>
        <p:nvSpPr>
          <p:cNvPr id="2355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35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479071-707B-4A23-8995-E69B09C6D7DF}" type="slidenum">
              <a:rPr lang="cs-CZ" smtClean="0"/>
              <a:pPr/>
              <a:t>48</a:t>
            </a:fld>
            <a:endParaRPr lang="cs-CZ" smtClean="0"/>
          </a:p>
        </p:txBody>
      </p:sp>
      <p:graphicFrame>
        <p:nvGraphicFramePr>
          <p:cNvPr id="23559" name="Object 2"/>
          <p:cNvGraphicFramePr>
            <a:graphicFrameLocks noChangeAspect="1"/>
          </p:cNvGraphicFramePr>
          <p:nvPr/>
        </p:nvGraphicFramePr>
        <p:xfrm>
          <a:off x="428625" y="4000500"/>
          <a:ext cx="47402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Visio" r:id="rId3" imgW="6798516" imgH="3000837" progId="Visio.Drawing.11">
                  <p:embed/>
                </p:oleObj>
              </mc:Choice>
              <mc:Fallback>
                <p:oleObj name="Visio" r:id="rId3" imgW="6798516" imgH="300083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000500"/>
                        <a:ext cx="4740275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rgbClr val="00306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3"/>
          <p:cNvGraphicFramePr>
            <a:graphicFrameLocks noChangeAspect="1"/>
          </p:cNvGraphicFramePr>
          <p:nvPr/>
        </p:nvGraphicFramePr>
        <p:xfrm>
          <a:off x="5572125" y="1857375"/>
          <a:ext cx="2857500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Visio" r:id="rId5" imgW="3646820" imgH="5179602" progId="Visio.Drawing.11">
                  <p:embed/>
                </p:oleObj>
              </mc:Choice>
              <mc:Fallback>
                <p:oleObj name="Visio" r:id="rId5" imgW="3646820" imgH="517960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1857375"/>
                        <a:ext cx="2857500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rgbClr val="003065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ZigBee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Propracovaný standard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Využívá IEEE802.15.4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Rozeznává </a:t>
            </a:r>
          </a:p>
          <a:p>
            <a:pPr lvl="2"/>
            <a:r>
              <a:rPr lang="cs-CZ" smtClean="0">
                <a:ea typeface="Calibri" pitchFamily="34" charset="0"/>
                <a:cs typeface="Times New Roman" pitchFamily="18" charset="0"/>
              </a:rPr>
              <a:t>Koordinátor (FFD)</a:t>
            </a:r>
          </a:p>
          <a:p>
            <a:pPr lvl="2"/>
            <a:r>
              <a:rPr lang="cs-CZ" smtClean="0">
                <a:ea typeface="Calibri" pitchFamily="34" charset="0"/>
                <a:cs typeface="Times New Roman" pitchFamily="18" charset="0"/>
              </a:rPr>
              <a:t>Router (FFD)</a:t>
            </a:r>
          </a:p>
          <a:p>
            <a:pPr lvl="2"/>
            <a:r>
              <a:rPr lang="cs-CZ" smtClean="0">
                <a:ea typeface="Calibri" pitchFamily="34" charset="0"/>
                <a:cs typeface="Times New Roman" pitchFamily="18" charset="0"/>
              </a:rPr>
              <a:t>Koncový uzel (RFD)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Vytváří doručovací stromy směrem ke koordinátoru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Asociace uzlu, přenos dat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Režim beacon i bez něj</a:t>
            </a:r>
          </a:p>
        </p:txBody>
      </p:sp>
      <p:sp>
        <p:nvSpPr>
          <p:cNvPr id="2458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21B49C-7F32-403F-8B4B-897E4941933A}" type="datetime1">
              <a:rPr lang="cs-CZ" smtClean="0"/>
              <a:t>4.5.2011</a:t>
            </a:fld>
            <a:endParaRPr lang="cs-CZ"/>
          </a:p>
        </p:txBody>
      </p:sp>
      <p:sp>
        <p:nvSpPr>
          <p:cNvPr id="2458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45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A26407-B8A8-41EF-8642-D4A2B4FBB837}" type="slidenum">
              <a:rPr lang="cs-CZ" smtClean="0"/>
              <a:pPr/>
              <a:t>49</a:t>
            </a:fld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122238"/>
            <a:ext cx="2780928" cy="1295400"/>
          </a:xfrm>
        </p:spPr>
        <p:txBody>
          <a:bodyPr/>
          <a:lstStyle/>
          <a:p>
            <a:r>
              <a:rPr lang="cs-CZ" dirty="0" smtClean="0"/>
              <a:t>Pohybový senzor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4D63C-31A6-410A-950D-D095287212F7}" type="datetime1">
              <a:rPr lang="cs-CZ" smtClean="0"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0A096-3315-4A94-9D96-7B3FB8565D99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77826" name="Picture 2" descr="http://www.cs.virginia.edu/wsn/medical/wp-content/uploads/2009/07/motion-mote-l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47625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00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Smart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Energy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err="1">
                <a:solidFill>
                  <a:schemeClr val="tx1"/>
                </a:solidFill>
                <a:latin typeface="+mn-lt"/>
              </a:rPr>
              <a:t>Building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Automation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Remote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Control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Care</a:t>
            </a:r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Home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Automation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Input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Device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Retail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Services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Telecom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Services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3D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Sync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6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Síťová vrstva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Používá specifické protokoly směrování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Uzly nemusí mít adresu (adresování se nemusí používat)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Řízení toku dat je realizováno minimálně (obrana proti zahlcení)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Příklad - Řízené šíření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dotaz posílá koordinátor, první krok řízené zaplavení, druhý krok optimalizace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zaznamenává se požadavek a směr odkud přišel (minimalizace cesty ke zdroji), vytváří minimální doručovací strom (podle gradiendu)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ve druhé fázi koordinátor posílá požadavky cíleně k optimálnímu uzlu</a:t>
            </a:r>
          </a:p>
          <a:p>
            <a:pPr lvl="1"/>
            <a:endParaRPr lang="cs-CZ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682705-F5A3-4408-B4BC-78152908928A}" type="datetime1">
              <a:rPr lang="cs-CZ" smtClean="0"/>
              <a:t>4.5.2011</a:t>
            </a:fld>
            <a:endParaRPr lang="cs-CZ"/>
          </a:p>
        </p:txBody>
      </p:sp>
      <p:sp>
        <p:nvSpPr>
          <p:cNvPr id="2560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56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288F41-6376-4729-9920-DE3872A8927E}" type="slidenum">
              <a:rPr lang="cs-CZ" smtClean="0"/>
              <a:pPr/>
              <a:t>51</a:t>
            </a:fld>
            <a:endParaRPr lang="cs-CZ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Síťová vrstva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Příklad - Rumor routing (šeptanda) 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do sítě se posílají „červi“, kteří se šíří náhodnými směry a v uzlech zanechávají informaci o události, kterou šíří. Po určitém počtu kroků zaniknou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Pokud se objeví událostí více, posílají uzly informaci obdobným způsobem.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Pokud se cesty červů skříží, spojí se informace a červ pokračuje po vyšlapané cestě.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Pokud uzel hledá informaci, pošle červa a ten se pohybuje sítí dokud nenarazí na cestu „červa“ s hledanou událostí. 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Pokud na ni narazí, pokračuje dále po této cestě až do uzlu, kde událost vznikla.</a:t>
            </a:r>
          </a:p>
        </p:txBody>
      </p:sp>
      <p:sp>
        <p:nvSpPr>
          <p:cNvPr id="2662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07A83F-F006-416C-ACC2-9253AAD85B2A}" type="datetime1">
              <a:rPr lang="cs-CZ" smtClean="0"/>
              <a:t>4.5.2011</a:t>
            </a:fld>
            <a:endParaRPr lang="cs-CZ"/>
          </a:p>
        </p:txBody>
      </p:sp>
      <p:sp>
        <p:nvSpPr>
          <p:cNvPr id="2662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66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C8CACF-7372-4633-9D07-3F1F01689164}" type="slidenum">
              <a:rPr lang="cs-CZ" smtClean="0"/>
              <a:pPr/>
              <a:t>52</a:t>
            </a:fld>
            <a:endParaRPr lang="cs-CZ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Síťová vrstva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Příklad – Geografické směrování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Směrování na základě znalosti polohy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Šíření informace optimální cesou směrem ke koordinátoru, obcházení překážek. 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Síť se jeví jako bludiště, nemusíme znát polohu</a:t>
            </a:r>
          </a:p>
        </p:txBody>
      </p:sp>
      <p:sp>
        <p:nvSpPr>
          <p:cNvPr id="2765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64A73C-1EA4-4EC4-8AED-EBFFE14B1E36}" type="datetime1">
              <a:rPr lang="cs-CZ" smtClean="0"/>
              <a:t>4.5.2011</a:t>
            </a:fld>
            <a:endParaRPr lang="cs-CZ"/>
          </a:p>
        </p:txBody>
      </p:sp>
      <p:sp>
        <p:nvSpPr>
          <p:cNvPr id="2765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76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F4966F-C5CB-4E71-B691-E809A6442252}" type="slidenum">
              <a:rPr lang="cs-CZ" smtClean="0"/>
              <a:pPr/>
              <a:t>53</a:t>
            </a:fld>
            <a:endParaRPr lang="cs-CZ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r>
              <a:rPr lang="cs-CZ" smtClean="0"/>
              <a:t>Transportní protokoly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WSN se od „normálních“ sítí velmi liší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Informace je přenášena přes velké množství mezilehlých uzlů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Dochází k agregaci dat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Nedají se použít mechanizmy známé z TCP (RTT, detekce ztrát, nastavení velikosti okénka)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Většinou se problém přenáší na aplikaci – aplikačně orientované protokoly – aplikace „ví“, jaká data a s jakými požadavky se přenáší</a:t>
            </a:r>
          </a:p>
        </p:txBody>
      </p:sp>
      <p:sp>
        <p:nvSpPr>
          <p:cNvPr id="2867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9D4BF1-26DC-40AB-81BB-D701EBBE0BAC}" type="datetime1">
              <a:rPr lang="cs-CZ" smtClean="0"/>
              <a:t>4.5.2011</a:t>
            </a:fld>
            <a:endParaRPr lang="cs-CZ"/>
          </a:p>
        </p:txBody>
      </p:sp>
      <p:sp>
        <p:nvSpPr>
          <p:cNvPr id="2867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86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D4A0D8-B88D-4515-A1E8-CE6B0FA0F4DF}" type="slidenum">
              <a:rPr lang="cs-CZ" smtClean="0"/>
              <a:pPr/>
              <a:t>54</a:t>
            </a:fld>
            <a:endParaRPr lang="cs-CZ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r>
              <a:rPr lang="cs-CZ" smtClean="0"/>
              <a:t>Transportní protokoly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993063" cy="4319587"/>
          </a:xfrm>
        </p:spPr>
        <p:txBody>
          <a:bodyPr/>
          <a:lstStyle/>
          <a:p>
            <a:r>
              <a:rPr lang="cs-CZ" smtClean="0">
                <a:ea typeface="Calibri" pitchFamily="34" charset="0"/>
                <a:cs typeface="Times New Roman" pitchFamily="18" charset="0"/>
              </a:rPr>
              <a:t>Protokoly orientované na TCP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lwIP, nanoUDP, nanoTCP,</a:t>
            </a:r>
            <a:r>
              <a:rPr lang="cs-CZ" smtClean="0"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cs-CZ" smtClean="0">
                <a:ea typeface="Calibri" pitchFamily="34" charset="0"/>
                <a:cs typeface="Times New Roman" pitchFamily="18" charset="0"/>
              </a:rPr>
              <a:t>IP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Aplikačně orientované protokoly, obrana proti zahlcení 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STCP, CODA, CCF, PCCP, ARC, Fusion, Siphon, Trickle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Aplikačně orientované, downstream spolehlivý přenos 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PSFQ, GARUDA, Deluge</a:t>
            </a:r>
          </a:p>
          <a:p>
            <a:r>
              <a:rPr lang="cs-CZ" smtClean="0">
                <a:ea typeface="Calibri" pitchFamily="34" charset="0"/>
                <a:cs typeface="Times New Roman" pitchFamily="18" charset="0"/>
              </a:rPr>
              <a:t>Aplikačně orientované. upstream  spolehlivý přenos </a:t>
            </a:r>
          </a:p>
          <a:p>
            <a:pPr lvl="1"/>
            <a:r>
              <a:rPr lang="cs-CZ" smtClean="0">
                <a:ea typeface="Calibri" pitchFamily="34" charset="0"/>
                <a:cs typeface="Times New Roman" pitchFamily="18" charset="0"/>
              </a:rPr>
              <a:t>ART, DTC, TRTP</a:t>
            </a:r>
          </a:p>
          <a:p>
            <a:pPr lvl="1"/>
            <a:endParaRPr lang="cs-CZ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249E4B-F1AC-43EB-929F-D08BF836244D}" type="datetime1">
              <a:rPr lang="cs-CZ" smtClean="0"/>
              <a:t>4.5.2011</a:t>
            </a:fld>
            <a:endParaRPr lang="cs-CZ"/>
          </a:p>
        </p:txBody>
      </p:sp>
      <p:sp>
        <p:nvSpPr>
          <p:cNvPr id="2970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297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3DDBAE-1CF1-403E-BC37-222A53D1F3B4}" type="slidenum">
              <a:rPr lang="cs-CZ" smtClean="0"/>
              <a:pPr/>
              <a:t>55</a:t>
            </a:fld>
            <a:endParaRPr lang="cs-CZ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Časová synchronizace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RTC v uzlu</a:t>
            </a:r>
          </a:p>
          <a:p>
            <a:pPr lvl="1"/>
            <a:r>
              <a:rPr lang="cs-CZ" smtClean="0"/>
              <a:t>Nutnost nastavit přesný čas</a:t>
            </a:r>
          </a:p>
          <a:p>
            <a:pPr lvl="1"/>
            <a:r>
              <a:rPr lang="cs-CZ" smtClean="0"/>
              <a:t>Externí a interní synchronizace</a:t>
            </a:r>
          </a:p>
          <a:p>
            <a:pPr lvl="1"/>
            <a:r>
              <a:rPr lang="cs-CZ" smtClean="0"/>
              <a:t>NTP</a:t>
            </a:r>
          </a:p>
          <a:p>
            <a:pPr lvl="1"/>
            <a:r>
              <a:rPr lang="cs-CZ" smtClean="0"/>
              <a:t>GPS</a:t>
            </a:r>
          </a:p>
          <a:p>
            <a:pPr lvl="1"/>
            <a:r>
              <a:rPr lang="en-US" smtClean="0"/>
              <a:t>TPSN (Timing-Sync Protocol for Sensor Nets)</a:t>
            </a:r>
            <a:endParaRPr lang="cs-CZ" smtClean="0"/>
          </a:p>
          <a:p>
            <a:pPr lvl="2"/>
            <a:r>
              <a:rPr lang="cs-CZ" smtClean="0"/>
              <a:t>Rozesílání času podle hran stromu</a:t>
            </a:r>
          </a:p>
          <a:p>
            <a:pPr lvl="2"/>
            <a:r>
              <a:rPr lang="cs-CZ" smtClean="0"/>
              <a:t>Rozlišuje úroveň vnoření</a:t>
            </a:r>
          </a:p>
          <a:p>
            <a:pPr lvl="2"/>
            <a:endParaRPr lang="cs-CZ" smtClean="0"/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sp>
        <p:nvSpPr>
          <p:cNvPr id="3072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58B4F5-54B3-4D25-BCAC-564408983E16}" type="datetime1">
              <a:rPr lang="cs-CZ" smtClean="0"/>
              <a:t>4.5.2011</a:t>
            </a:fld>
            <a:endParaRPr lang="cs-CZ"/>
          </a:p>
        </p:txBody>
      </p:sp>
      <p:sp>
        <p:nvSpPr>
          <p:cNvPr id="3072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07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3A9602-E0EE-4237-8FF4-DE4C5DCFD5F5}" type="slidenum">
              <a:rPr lang="cs-CZ" smtClean="0"/>
              <a:pPr/>
              <a:t>56</a:t>
            </a:fld>
            <a:endParaRPr lang="cs-CZ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Cíl zabezpečení</a:t>
            </a:r>
          </a:p>
          <a:p>
            <a:pPr lvl="1"/>
            <a:r>
              <a:rPr lang="cs-CZ" smtClean="0"/>
              <a:t>Důvernost dat, </a:t>
            </a:r>
          </a:p>
          <a:p>
            <a:pPr lvl="1"/>
            <a:r>
              <a:rPr lang="cs-CZ" smtClean="0"/>
              <a:t>celistvost dat, </a:t>
            </a:r>
          </a:p>
          <a:p>
            <a:pPr lvl="1"/>
            <a:r>
              <a:rPr lang="cs-CZ" smtClean="0"/>
              <a:t>pravost dat</a:t>
            </a:r>
          </a:p>
          <a:p>
            <a:r>
              <a:rPr lang="cs-CZ" smtClean="0"/>
              <a:t>Ochrana proti napadení</a:t>
            </a:r>
          </a:p>
          <a:p>
            <a:pPr lvl="1"/>
            <a:r>
              <a:rPr lang="cs-CZ" smtClean="0"/>
              <a:t>Výpočetní výkon</a:t>
            </a:r>
          </a:p>
          <a:p>
            <a:pPr lvl="1"/>
            <a:r>
              <a:rPr lang="cs-CZ" smtClean="0"/>
              <a:t>Velikost paměti</a:t>
            </a:r>
          </a:p>
          <a:p>
            <a:pPr lvl="1"/>
            <a:r>
              <a:rPr lang="cs-CZ" smtClean="0"/>
              <a:t>Šířka pásma a dosah vysílače</a:t>
            </a:r>
          </a:p>
          <a:p>
            <a:pPr lvl="1"/>
            <a:r>
              <a:rPr lang="cs-CZ" smtClean="0"/>
              <a:t>Kapacita napájecího zdroje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sp>
        <p:nvSpPr>
          <p:cNvPr id="317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5E875B-450E-406E-BBA4-CE0C77C37C97}" type="datetime1">
              <a:rPr lang="cs-CZ" smtClean="0"/>
              <a:t>4.5.2011</a:t>
            </a:fld>
            <a:endParaRPr lang="cs-CZ"/>
          </a:p>
        </p:txBody>
      </p:sp>
      <p:sp>
        <p:nvSpPr>
          <p:cNvPr id="3174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17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A65D72-DB02-4F9A-9F87-1B6D2845C887}" type="slidenum">
              <a:rPr lang="cs-CZ" smtClean="0"/>
              <a:pPr/>
              <a:t>57</a:t>
            </a:fld>
            <a:endParaRPr lang="cs-CZ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Útoky</a:t>
            </a:r>
          </a:p>
          <a:p>
            <a:pPr lvl="1"/>
            <a:r>
              <a:rPr lang="cs-CZ" smtClean="0"/>
              <a:t>Modifikovaným legitimním uzlem</a:t>
            </a:r>
          </a:p>
          <a:p>
            <a:pPr lvl="2"/>
            <a:r>
              <a:rPr lang="cs-CZ" smtClean="0"/>
              <a:t>modifikované původní služby</a:t>
            </a:r>
          </a:p>
          <a:p>
            <a:pPr lvl="1"/>
            <a:r>
              <a:rPr lang="cs-CZ" smtClean="0"/>
              <a:t>Falešným uzlem</a:t>
            </a:r>
          </a:p>
          <a:p>
            <a:pPr lvl="2"/>
            <a:r>
              <a:rPr lang="cs-CZ" smtClean="0"/>
              <a:t>Vytvořen na základě znalosti kompromitovaného uzlu</a:t>
            </a:r>
          </a:p>
          <a:p>
            <a:pPr lvl="1"/>
            <a:r>
              <a:rPr lang="cs-CZ" smtClean="0"/>
              <a:t>Využití cizí identity</a:t>
            </a:r>
          </a:p>
          <a:p>
            <a:pPr lvl="2"/>
            <a:r>
              <a:rPr lang="cs-CZ" smtClean="0"/>
              <a:t>Simulovaný hardware i software (notebook)</a:t>
            </a:r>
          </a:p>
          <a:p>
            <a:r>
              <a:rPr lang="cs-CZ" smtClean="0"/>
              <a:t>Útoky na základě kompromitace uzlu</a:t>
            </a:r>
          </a:p>
          <a:p>
            <a:pPr lvl="1"/>
            <a:r>
              <a:rPr lang="cs-CZ" smtClean="0"/>
              <a:t>Útok replikací</a:t>
            </a:r>
          </a:p>
          <a:p>
            <a:pPr lvl="2"/>
            <a:r>
              <a:rPr lang="cs-CZ" smtClean="0"/>
              <a:t>Replikace uzlu nebo jeho identity</a:t>
            </a:r>
          </a:p>
          <a:p>
            <a:pPr lvl="1"/>
            <a:r>
              <a:rPr lang="cs-CZ" smtClean="0"/>
              <a:t>Sybil attack</a:t>
            </a:r>
          </a:p>
          <a:p>
            <a:pPr lvl="2"/>
            <a:r>
              <a:rPr lang="cs-CZ" smtClean="0"/>
              <a:t>Jeden uzel předstírá více identit</a:t>
            </a:r>
          </a:p>
        </p:txBody>
      </p:sp>
      <p:sp>
        <p:nvSpPr>
          <p:cNvPr id="327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6891A2-A436-4DAD-89CE-8868A046FE17}" type="datetime1">
              <a:rPr lang="cs-CZ" smtClean="0"/>
              <a:t>4.5.2011</a:t>
            </a:fld>
            <a:endParaRPr lang="cs-CZ"/>
          </a:p>
        </p:txBody>
      </p:sp>
      <p:sp>
        <p:nvSpPr>
          <p:cNvPr id="3277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27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54D760-B569-4235-841D-48156FCBE70D}" type="slidenum">
              <a:rPr lang="cs-CZ" smtClean="0"/>
              <a:pPr/>
              <a:t>58</a:t>
            </a:fld>
            <a:endParaRPr lang="cs-CZ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Útoky na síťové protokoly</a:t>
            </a:r>
          </a:p>
          <a:p>
            <a:pPr lvl="1"/>
            <a:r>
              <a:rPr lang="cs-CZ" smtClean="0"/>
              <a:t>Směrování, agragace dat, časová synchronizace</a:t>
            </a:r>
          </a:p>
          <a:p>
            <a:r>
              <a:rPr lang="cs-CZ" smtClean="0"/>
              <a:t>Útoky na směrovací protokoly</a:t>
            </a:r>
          </a:p>
          <a:p>
            <a:pPr lvl="1"/>
            <a:r>
              <a:rPr lang="cs-CZ" smtClean="0"/>
              <a:t>Spoofed routing information – napadení vnitřních směrovacích tabulek – vytvoření smyček</a:t>
            </a:r>
          </a:p>
          <a:p>
            <a:pPr lvl="1"/>
            <a:r>
              <a:rPr lang="cs-CZ" smtClean="0"/>
              <a:t>Selective forwarding – přenos přes napadený uzel – kontrola nad daty</a:t>
            </a:r>
          </a:p>
          <a:p>
            <a:pPr lvl="1"/>
            <a:r>
              <a:rPr lang="cs-CZ" smtClean="0"/>
              <a:t>Wormhole attack – vytvoření „červí díry“ – vyloučení mezilehlých uzlů</a:t>
            </a:r>
          </a:p>
          <a:p>
            <a:pPr lvl="1"/>
            <a:r>
              <a:rPr lang="cs-CZ" smtClean="0"/>
              <a:t>Sinkhole attack – vytvoření „červí díry“ – vypoštění pozměněné informace</a:t>
            </a:r>
          </a:p>
          <a:p>
            <a:pPr lvl="1"/>
            <a:r>
              <a:rPr lang="cs-CZ" smtClean="0"/>
              <a:t>Blackhole attack – vytvoření „černé díry“</a:t>
            </a:r>
          </a:p>
          <a:p>
            <a:pPr lvl="1"/>
            <a:endParaRPr lang="cs-CZ" smtClean="0"/>
          </a:p>
        </p:txBody>
      </p:sp>
      <p:sp>
        <p:nvSpPr>
          <p:cNvPr id="3379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948BE-93CA-44B6-B2CC-9A32852F5D73}" type="datetime1">
              <a:rPr lang="cs-CZ" smtClean="0"/>
              <a:t>4.5.2011</a:t>
            </a:fld>
            <a:endParaRPr lang="cs-CZ"/>
          </a:p>
        </p:txBody>
      </p:sp>
      <p:sp>
        <p:nvSpPr>
          <p:cNvPr id="3379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37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B2C3EF-DE7F-4DF4-95BF-ED2E6D809049}" type="slidenum">
              <a:rPr lang="cs-CZ" smtClean="0"/>
              <a:pPr/>
              <a:t>59</a:t>
            </a:fld>
            <a:endParaRPr 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Univerzální </a:t>
            </a:r>
            <a:r>
              <a:rPr lang="cs-CZ" dirty="0" err="1" smtClean="0"/>
              <a:t>mote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4D63C-31A6-410A-950D-D095287212F7}" type="datetime1">
              <a:rPr lang="cs-CZ" smtClean="0"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0A096-3315-4A94-9D96-7B3FB8565D9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78852" name="Picture 4" descr="http://www.rfm.com/products/images/case/wsn80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680520" cy="41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78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Útoky na směrovací protokoly</a:t>
            </a:r>
          </a:p>
          <a:p>
            <a:pPr lvl="1"/>
            <a:r>
              <a:rPr lang="cs-CZ" smtClean="0"/>
              <a:t>Hello Flood attack – napadený uzle využívá zvýšeného vysílacího výkonu k vytvoření falešných Hello zpráv. Narušení sousedství v síti</a:t>
            </a:r>
          </a:p>
          <a:p>
            <a:pPr lvl="1"/>
            <a:r>
              <a:rPr lang="cs-CZ" smtClean="0"/>
              <a:t>Acknowledgement spoofing – vysílá falešnou potvrzovací informaci o kvalitě linek – špatná linka je považována za kvalitní</a:t>
            </a:r>
          </a:p>
        </p:txBody>
      </p:sp>
      <p:sp>
        <p:nvSpPr>
          <p:cNvPr id="3482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94A1B-F599-486D-9A9E-79DB83FEB7E2}" type="datetime1">
              <a:rPr lang="cs-CZ" smtClean="0"/>
              <a:t>4.5.2011</a:t>
            </a:fld>
            <a:endParaRPr lang="cs-CZ"/>
          </a:p>
        </p:txBody>
      </p:sp>
      <p:sp>
        <p:nvSpPr>
          <p:cNvPr id="3482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48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02B84D-36E2-4780-9D37-7D60638E928D}" type="slidenum">
              <a:rPr lang="cs-CZ" smtClean="0"/>
              <a:pPr/>
              <a:t>60</a:t>
            </a:fld>
            <a:endParaRPr lang="cs-CZ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Metody obrany</a:t>
            </a:r>
          </a:p>
          <a:p>
            <a:pPr lvl="1"/>
            <a:r>
              <a:rPr lang="cs-CZ" sz="1800" smtClean="0"/>
              <a:t>Symetrické šifrování</a:t>
            </a:r>
          </a:p>
          <a:p>
            <a:pPr lvl="1"/>
            <a:r>
              <a:rPr lang="cs-CZ" sz="1800" smtClean="0"/>
              <a:t>Asymetrické šifrování</a:t>
            </a:r>
          </a:p>
          <a:p>
            <a:pPr lvl="1"/>
            <a:r>
              <a:rPr lang="cs-CZ" sz="1800" smtClean="0"/>
              <a:t>Hashovací funkce</a:t>
            </a:r>
          </a:p>
          <a:p>
            <a:r>
              <a:rPr lang="cs-CZ" sz="2000" smtClean="0"/>
              <a:t>Key management Systém</a:t>
            </a:r>
          </a:p>
          <a:p>
            <a:pPr lvl="1"/>
            <a:r>
              <a:rPr lang="cs-CZ" sz="1800" smtClean="0"/>
              <a:t>Existence globálního klíče</a:t>
            </a:r>
          </a:p>
          <a:p>
            <a:pPr lvl="1"/>
            <a:r>
              <a:rPr lang="cs-CZ" sz="1800" smtClean="0"/>
              <a:t>Existence párových klíčů, key pool</a:t>
            </a:r>
          </a:p>
          <a:p>
            <a:pPr lvl="1"/>
            <a:r>
              <a:rPr lang="cs-CZ" sz="1800" smtClean="0"/>
              <a:t>Public key framework</a:t>
            </a:r>
          </a:p>
          <a:p>
            <a:r>
              <a:rPr lang="cs-CZ" sz="2000" smtClean="0"/>
              <a:t>TPM (Trusted Platform Module) – integrovaný obvod</a:t>
            </a:r>
          </a:p>
          <a:p>
            <a:pPr lvl="1"/>
            <a:r>
              <a:rPr lang="cs-CZ" sz="1800" smtClean="0"/>
              <a:t>Obsahuje hashovací algoritmus</a:t>
            </a:r>
          </a:p>
          <a:p>
            <a:pPr lvl="1"/>
            <a:r>
              <a:rPr lang="cs-CZ" sz="1800" smtClean="0"/>
              <a:t>Generátor náhodných čísel</a:t>
            </a:r>
          </a:p>
          <a:p>
            <a:pPr lvl="1"/>
            <a:r>
              <a:rPr lang="cs-CZ" sz="1800" smtClean="0"/>
              <a:t>Algoritmus asymetrického šifrování</a:t>
            </a:r>
          </a:p>
          <a:p>
            <a:pPr lvl="1"/>
            <a:r>
              <a:rPr lang="cs-CZ" sz="1800" smtClean="0"/>
              <a:t>Prostor pro úschovu klíčů a otisků</a:t>
            </a:r>
          </a:p>
        </p:txBody>
      </p:sp>
      <p:sp>
        <p:nvSpPr>
          <p:cNvPr id="3584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EDF92-2CA9-4D0C-9DC4-2F3FD52EF0CB}" type="datetime1">
              <a:rPr lang="cs-CZ" smtClean="0"/>
              <a:t>4.5.2011</a:t>
            </a:fld>
            <a:endParaRPr lang="cs-CZ"/>
          </a:p>
        </p:txBody>
      </p:sp>
      <p:sp>
        <p:nvSpPr>
          <p:cNvPr id="3584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58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875976-0DC8-48CD-AE88-3DA3B09B802D}" type="slidenum">
              <a:rPr lang="cs-CZ" smtClean="0"/>
              <a:pPr/>
              <a:t>61</a:t>
            </a:fld>
            <a:endParaRPr lang="cs-CZ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Operační systém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Architektura</a:t>
            </a:r>
          </a:p>
          <a:p>
            <a:pPr lvl="1"/>
            <a:r>
              <a:rPr lang="cs-CZ" sz="1800" smtClean="0"/>
              <a:t>Monolitická</a:t>
            </a:r>
          </a:p>
          <a:p>
            <a:pPr lvl="1"/>
            <a:r>
              <a:rPr lang="cs-CZ" sz="1800" smtClean="0"/>
              <a:t>Modulární nebo komponentová</a:t>
            </a:r>
          </a:p>
          <a:p>
            <a:pPr lvl="1"/>
            <a:r>
              <a:rPr lang="cs-CZ" sz="1800" smtClean="0"/>
              <a:t>Virtuální stroj</a:t>
            </a:r>
          </a:p>
          <a:p>
            <a:r>
              <a:rPr lang="cs-CZ" sz="2000" smtClean="0"/>
              <a:t>Výpočetní model</a:t>
            </a:r>
          </a:p>
          <a:p>
            <a:pPr lvl="1"/>
            <a:r>
              <a:rPr lang="cs-CZ" sz="1800" smtClean="0"/>
              <a:t>Založený na událostech</a:t>
            </a:r>
          </a:p>
          <a:p>
            <a:pPr lvl="1"/>
            <a:r>
              <a:rPr lang="cs-CZ" sz="1800" smtClean="0"/>
              <a:t>Založený na vláknech</a:t>
            </a:r>
          </a:p>
          <a:p>
            <a:pPr lvl="1"/>
            <a:r>
              <a:rPr lang="cs-CZ" sz="1800" smtClean="0"/>
              <a:t>Hybridní</a:t>
            </a:r>
          </a:p>
          <a:p>
            <a:r>
              <a:rPr lang="cs-CZ" sz="2000" smtClean="0"/>
              <a:t>Přeprogramování</a:t>
            </a:r>
          </a:p>
          <a:p>
            <a:pPr lvl="1"/>
            <a:r>
              <a:rPr lang="cs-CZ" sz="1800" smtClean="0"/>
              <a:t>Na aplikační úrovni</a:t>
            </a:r>
          </a:p>
          <a:p>
            <a:pPr lvl="1"/>
            <a:r>
              <a:rPr lang="cs-CZ" sz="1800" smtClean="0"/>
              <a:t>Na úrovni modulů nebo komponent</a:t>
            </a:r>
          </a:p>
          <a:p>
            <a:pPr lvl="1"/>
            <a:r>
              <a:rPr lang="cs-CZ" sz="1800" smtClean="0"/>
              <a:t>Na úrovni instrukcí</a:t>
            </a:r>
          </a:p>
          <a:p>
            <a:pPr lvl="1"/>
            <a:r>
              <a:rPr lang="cs-CZ" sz="1800" smtClean="0"/>
              <a:t>Na volitelné úrovni</a:t>
            </a:r>
          </a:p>
        </p:txBody>
      </p:sp>
      <p:sp>
        <p:nvSpPr>
          <p:cNvPr id="3686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FEC7ED-F022-47BA-81BD-CE53FEFAF8DD}" type="datetime1">
              <a:rPr lang="cs-CZ" smtClean="0"/>
              <a:t>4.5.2011</a:t>
            </a:fld>
            <a:endParaRPr lang="cs-CZ"/>
          </a:p>
        </p:txBody>
      </p:sp>
      <p:sp>
        <p:nvSpPr>
          <p:cNvPr id="3686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68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2A9EE-4EEE-430F-BCD4-A0FCE2098E52}" type="slidenum">
              <a:rPr lang="cs-CZ" smtClean="0"/>
              <a:pPr/>
              <a:t>62</a:t>
            </a:fld>
            <a:endParaRPr lang="cs-CZ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Operační systém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Plánování</a:t>
            </a:r>
          </a:p>
          <a:p>
            <a:pPr lvl="1"/>
            <a:r>
              <a:rPr lang="cs-CZ" smtClean="0"/>
              <a:t>Plánování v reálném čase (RT systémy)</a:t>
            </a:r>
          </a:p>
          <a:p>
            <a:pPr lvl="1"/>
            <a:r>
              <a:rPr lang="cs-CZ" smtClean="0"/>
              <a:t>Bez plánování v reálném čase (non RT systémy)</a:t>
            </a:r>
          </a:p>
          <a:p>
            <a:r>
              <a:rPr lang="cs-CZ" smtClean="0"/>
              <a:t>Řízení spotřeby</a:t>
            </a:r>
          </a:p>
          <a:p>
            <a:r>
              <a:rPr lang="cs-CZ" smtClean="0"/>
              <a:t>Další aspekty</a:t>
            </a:r>
          </a:p>
          <a:p>
            <a:pPr lvl="1"/>
            <a:r>
              <a:rPr lang="cs-CZ" smtClean="0"/>
              <a:t>Přenositelnost</a:t>
            </a:r>
          </a:p>
          <a:p>
            <a:pPr lvl="1"/>
            <a:r>
              <a:rPr lang="cs-CZ" smtClean="0"/>
              <a:t>Podpora simulátorů</a:t>
            </a:r>
          </a:p>
        </p:txBody>
      </p:sp>
      <p:sp>
        <p:nvSpPr>
          <p:cNvPr id="3789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F855F6-706F-4FF5-9C6A-DC1F9B43FAA0}" type="datetime1">
              <a:rPr lang="cs-CZ" smtClean="0"/>
              <a:t>4.5.2011</a:t>
            </a:fld>
            <a:endParaRPr lang="cs-CZ"/>
          </a:p>
        </p:txBody>
      </p:sp>
      <p:sp>
        <p:nvSpPr>
          <p:cNvPr id="3789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78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0F07CD-9A29-4EF8-A998-EA49E631003D}" type="slidenum">
              <a:rPr lang="cs-CZ" smtClean="0"/>
              <a:pPr/>
              <a:t>63</a:t>
            </a:fld>
            <a:endParaRPr lang="cs-CZ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Operační systém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TinyOS + NesC (nes-see)</a:t>
            </a:r>
          </a:p>
          <a:p>
            <a:pPr lvl="1"/>
            <a:r>
              <a:rPr lang="cs-CZ" sz="1800" smtClean="0"/>
              <a:t>Událostmi řízený operační systém pro embedded zařízení</a:t>
            </a:r>
          </a:p>
          <a:p>
            <a:pPr lvl="1"/>
            <a:r>
              <a:rPr lang="cs-CZ" sz="1800" smtClean="0"/>
              <a:t>nesC je prostředek pro programování aplikací pod TinyOS</a:t>
            </a:r>
          </a:p>
          <a:p>
            <a:pPr lvl="2"/>
            <a:r>
              <a:rPr lang="cs-CZ" sz="1800" smtClean="0"/>
              <a:t>Založeno na komponentách</a:t>
            </a:r>
          </a:p>
          <a:p>
            <a:pPr lvl="2"/>
            <a:r>
              <a:rPr lang="cs-CZ" sz="1800" smtClean="0"/>
              <a:t>Okolí komponent je specifikováno rozhraním</a:t>
            </a:r>
          </a:p>
          <a:p>
            <a:pPr lvl="2"/>
            <a:r>
              <a:rPr lang="cs-CZ" sz="1800" smtClean="0"/>
              <a:t>Komponenty jsou staticky vzájemně propojeny</a:t>
            </a:r>
          </a:p>
          <a:p>
            <a:pPr lvl="1"/>
            <a:r>
              <a:rPr lang="cs-CZ" sz="1800" smtClean="0"/>
              <a:t>Univerzální prostředek, nezávislý na prostředí</a:t>
            </a:r>
          </a:p>
          <a:p>
            <a:r>
              <a:rPr lang="cs-CZ" sz="2000" smtClean="0"/>
              <a:t>Contiki OS</a:t>
            </a:r>
          </a:p>
          <a:p>
            <a:pPr lvl="1"/>
            <a:r>
              <a:rPr lang="cs-CZ" sz="1800" smtClean="0"/>
              <a:t>Řízený událostmi</a:t>
            </a:r>
          </a:p>
          <a:p>
            <a:pPr lvl="1"/>
            <a:r>
              <a:rPr lang="cs-CZ" sz="1800" smtClean="0"/>
              <a:t>Multivláknový, TCP/IP stack (včetně IPv6)</a:t>
            </a:r>
          </a:p>
          <a:p>
            <a:pPr lvl="1"/>
            <a:r>
              <a:rPr lang="cs-CZ" sz="1800" smtClean="0"/>
              <a:t>Několik kB kódu, stovky B v RAM</a:t>
            </a:r>
          </a:p>
        </p:txBody>
      </p:sp>
      <p:sp>
        <p:nvSpPr>
          <p:cNvPr id="3891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2F11D-AD27-4335-B280-CF1B965ECAA5}" type="datetime1">
              <a:rPr lang="cs-CZ" smtClean="0"/>
              <a:t>4.5.2011</a:t>
            </a:fld>
            <a:endParaRPr lang="cs-CZ"/>
          </a:p>
        </p:txBody>
      </p:sp>
      <p:sp>
        <p:nvSpPr>
          <p:cNvPr id="3891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89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9EDC63-AC21-43B6-A6DB-1B4B59F375A1}" type="slidenum">
              <a:rPr lang="cs-CZ" smtClean="0"/>
              <a:pPr/>
              <a:t>64</a:t>
            </a:fld>
            <a:endParaRPr lang="cs-CZ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Operační systém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MantisOS</a:t>
            </a:r>
          </a:p>
          <a:p>
            <a:pPr lvl="1"/>
            <a:r>
              <a:rPr lang="cs-CZ" smtClean="0"/>
              <a:t>Preemtivní multitasking</a:t>
            </a:r>
          </a:p>
          <a:p>
            <a:pPr lvl="1"/>
            <a:r>
              <a:rPr lang="cs-CZ" smtClean="0"/>
              <a:t>Vzdálené programování</a:t>
            </a:r>
          </a:p>
          <a:p>
            <a:pPr lvl="1"/>
            <a:r>
              <a:rPr lang="cs-CZ" smtClean="0"/>
              <a:t>Implementuje podmnožinu POSIX vláken</a:t>
            </a:r>
          </a:p>
          <a:p>
            <a:pPr lvl="1"/>
            <a:r>
              <a:rPr lang="cs-CZ" smtClean="0"/>
              <a:t>HAL – Hardware Abstraction Layer</a:t>
            </a:r>
          </a:p>
          <a:p>
            <a:r>
              <a:rPr lang="cs-CZ" smtClean="0"/>
              <a:t>Nano-RK</a:t>
            </a:r>
          </a:p>
          <a:p>
            <a:pPr lvl="1"/>
            <a:r>
              <a:rPr lang="cs-CZ" smtClean="0"/>
              <a:t>Preemprivní multitasking</a:t>
            </a:r>
          </a:p>
          <a:p>
            <a:pPr lvl="1"/>
            <a:r>
              <a:rPr lang="cs-CZ" smtClean="0"/>
              <a:t>Fixní priorita procesů</a:t>
            </a:r>
          </a:p>
          <a:p>
            <a:pPr lvl="1"/>
            <a:r>
              <a:rPr lang="cs-CZ" smtClean="0"/>
              <a:t>Jádro zajišťuje multiplexování vláken a časování</a:t>
            </a:r>
          </a:p>
          <a:p>
            <a:r>
              <a:rPr lang="cs-CZ" smtClean="0"/>
              <a:t>Java SUN SPOT</a:t>
            </a:r>
          </a:p>
          <a:p>
            <a:pPr lvl="1"/>
            <a:r>
              <a:rPr lang="cs-CZ" smtClean="0"/>
              <a:t>Virtuální stroj Squawk</a:t>
            </a:r>
          </a:p>
          <a:p>
            <a:pPr lvl="1"/>
            <a:endParaRPr lang="cs-CZ" smtClean="0"/>
          </a:p>
        </p:txBody>
      </p:sp>
      <p:sp>
        <p:nvSpPr>
          <p:cNvPr id="3994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5459D7-65C5-429B-AF43-CAC05D2BAF70}" type="datetime1">
              <a:rPr lang="cs-CZ" smtClean="0"/>
              <a:t>4.5.2011</a:t>
            </a:fld>
            <a:endParaRPr lang="cs-CZ"/>
          </a:p>
        </p:txBody>
      </p:sp>
      <p:sp>
        <p:nvSpPr>
          <p:cNvPr id="3994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399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97ACCB-2498-49C4-8951-70B3FCEE3818}" type="slidenum">
              <a:rPr lang="cs-CZ" smtClean="0"/>
              <a:pPr/>
              <a:t>65</a:t>
            </a:fld>
            <a:endParaRPr lang="cs-CZ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622F2C-0EF3-4087-B3C1-318BDE70225B}" type="datetime1">
              <a:rPr lang="cs-CZ" smtClean="0"/>
              <a:t>4.5.2011</a:t>
            </a:fld>
            <a:endParaRPr lang="cs-CZ"/>
          </a:p>
        </p:txBody>
      </p:sp>
      <p:sp>
        <p:nvSpPr>
          <p:cNvPr id="409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mtClean="0"/>
              <a:t>Počítačové sítě</a:t>
            </a:r>
            <a:endParaRPr lang="cs-CZ" smtClean="0"/>
          </a:p>
        </p:txBody>
      </p:sp>
      <p:sp>
        <p:nvSpPr>
          <p:cNvPr id="409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43C45F-3B51-43E5-BB95-9D2D7D4DCDC3}" type="slidenum">
              <a:rPr lang="cs-CZ" smtClean="0"/>
              <a:pPr/>
              <a:t>66</a:t>
            </a:fld>
            <a:endParaRPr lang="cs-CZ" smtClean="0"/>
          </a:p>
        </p:txBody>
      </p:sp>
      <p:sp>
        <p:nvSpPr>
          <p:cNvPr id="40965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TinyOS měření spotřeby</a:t>
            </a:r>
          </a:p>
        </p:txBody>
      </p:sp>
      <p:graphicFrame>
        <p:nvGraphicFramePr>
          <p:cNvPr id="1401861" name="Group 5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4"/>
        </p:xfrm>
        <a:graphic>
          <a:graphicData uri="http://schemas.openxmlformats.org/drawingml/2006/table">
            <a:tbl>
              <a:tblPr/>
              <a:tblGrid>
                <a:gridCol w="2141538"/>
                <a:gridCol w="1220787"/>
                <a:gridCol w="2232025"/>
                <a:gridCol w="26352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Startup time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consumption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Active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Idle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Suspend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kHz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uA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 Transmit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kHz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 Receive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kHz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Photo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1.235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I2C Temp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0.150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 Temp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Humidity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0.775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Thermopile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0.170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Thermistor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0.126 mA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A851-353D-40D0-967E-777194061E3D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C46-59CA-4F4F-8DF7-B2E2A3C4417A}" type="slidenum">
              <a:rPr lang="cs-CZ"/>
              <a:pPr/>
              <a:t>7</a:t>
            </a:fld>
            <a:endParaRPr lang="cs-CZ"/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r>
              <a:rPr lang="cs-CZ"/>
              <a:t>Vývoj mikrosenzorů </a:t>
            </a:r>
          </a:p>
        </p:txBody>
      </p:sp>
      <p:pic>
        <p:nvPicPr>
          <p:cNvPr id="139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9015413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3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59F1-D47D-4526-8BC5-711279220600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7687-7187-47E4-9D1D-83C56BD7C0FD}" type="slidenum">
              <a:rPr lang="cs-CZ"/>
              <a:pPr/>
              <a:t>8</a:t>
            </a:fld>
            <a:endParaRPr lang="cs-CZ"/>
          </a:p>
        </p:txBody>
      </p:sp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</a:t>
            </a:r>
            <a:r>
              <a:rPr lang="cs-CZ"/>
              <a:t>- eZ430U + eZ430-RF2480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719263"/>
            <a:ext cx="3563937" cy="4411662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cs-CZ"/>
              <a:t>USB Flash programátor</a:t>
            </a:r>
          </a:p>
          <a:p>
            <a:pPr lvl="1"/>
            <a:r>
              <a:rPr lang="cs-CZ"/>
              <a:t>MSP430F1612</a:t>
            </a:r>
          </a:p>
          <a:p>
            <a:pPr lvl="1"/>
            <a:r>
              <a:rPr lang="cs-CZ"/>
              <a:t>USB</a:t>
            </a:r>
          </a:p>
          <a:p>
            <a:pPr>
              <a:buFont typeface="Wingdings" pitchFamily="1" charset="2"/>
              <a:buNone/>
            </a:pPr>
            <a:endParaRPr lang="cs-CZ"/>
          </a:p>
          <a:p>
            <a:pPr>
              <a:buFont typeface="Wingdings" pitchFamily="1" charset="2"/>
              <a:buNone/>
            </a:pPr>
            <a:endParaRPr lang="cs-CZ"/>
          </a:p>
          <a:p>
            <a:pPr>
              <a:buFont typeface="Wingdings" pitchFamily="1" charset="2"/>
              <a:buNone/>
            </a:pPr>
            <a:r>
              <a:rPr lang="cs-CZ"/>
              <a:t>eZ430-RF2480</a:t>
            </a:r>
          </a:p>
          <a:p>
            <a:pPr lvl="1"/>
            <a:r>
              <a:rPr lang="cs-CZ"/>
              <a:t>CC2480 – ZigBee</a:t>
            </a:r>
          </a:p>
          <a:p>
            <a:pPr lvl="1"/>
            <a:r>
              <a:rPr lang="cs-CZ"/>
              <a:t>MSP430F2274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  <p:pic>
        <p:nvPicPr>
          <p:cNvPr id="1406980" name="Picture 4" descr="IMG_1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4640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6981" name="Line 5"/>
          <p:cNvSpPr>
            <a:spLocks noChangeShapeType="1"/>
          </p:cNvSpPr>
          <p:nvPr/>
        </p:nvSpPr>
        <p:spPr bwMode="auto">
          <a:xfrm flipV="1">
            <a:off x="2195513" y="1989138"/>
            <a:ext cx="3384550" cy="1871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6982" name="Line 6"/>
          <p:cNvSpPr>
            <a:spLocks noChangeShapeType="1"/>
          </p:cNvSpPr>
          <p:nvPr/>
        </p:nvSpPr>
        <p:spPr bwMode="auto">
          <a:xfrm>
            <a:off x="3779838" y="3860800"/>
            <a:ext cx="1800225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6983" name="Line 7"/>
          <p:cNvSpPr>
            <a:spLocks noChangeShapeType="1"/>
          </p:cNvSpPr>
          <p:nvPr/>
        </p:nvSpPr>
        <p:spPr bwMode="auto">
          <a:xfrm flipV="1">
            <a:off x="3708400" y="4797425"/>
            <a:ext cx="2232025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6984" name="Line 8"/>
          <p:cNvSpPr>
            <a:spLocks noChangeShapeType="1"/>
          </p:cNvSpPr>
          <p:nvPr/>
        </p:nvSpPr>
        <p:spPr bwMode="auto">
          <a:xfrm flipV="1">
            <a:off x="1692275" y="4437063"/>
            <a:ext cx="4248150" cy="720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90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C50A-FB27-4413-837F-58811E01770F}" type="datetime1">
              <a:rPr lang="cs-CZ"/>
              <a:pPr/>
              <a:t>4.5.2011</a:t>
            </a:fld>
            <a:endParaRPr lang="cs-CZ"/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Distribuované systémy</a:t>
            </a:r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A31C-CFDF-499C-8AE7-F47B17399062}" type="slidenum">
              <a:rPr lang="cs-CZ"/>
              <a:pPr/>
              <a:t>9</a:t>
            </a:fld>
            <a:endParaRPr lang="cs-CZ"/>
          </a:p>
        </p:txBody>
      </p:sp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eZ430-RF2480 (líc)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719263"/>
            <a:ext cx="3313113" cy="4411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Konektor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LED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ZigBee procesor (CC2480)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Optické čidlo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Stabilizátor napětí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Tlačítko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cs-CZ" sz="20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cs-CZ" sz="2000"/>
              <a:t>Konektor</a:t>
            </a:r>
          </a:p>
        </p:txBody>
      </p:sp>
      <p:pic>
        <p:nvPicPr>
          <p:cNvPr id="1408006" name="Picture 6" descr="IMG_19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45370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8008" name="Line 8"/>
          <p:cNvSpPr>
            <a:spLocks noChangeShapeType="1"/>
          </p:cNvSpPr>
          <p:nvPr/>
        </p:nvSpPr>
        <p:spPr bwMode="auto">
          <a:xfrm flipV="1">
            <a:off x="2195513" y="1916113"/>
            <a:ext cx="3455987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8009" name="Line 9"/>
          <p:cNvSpPr>
            <a:spLocks noChangeShapeType="1"/>
          </p:cNvSpPr>
          <p:nvPr/>
        </p:nvSpPr>
        <p:spPr bwMode="auto">
          <a:xfrm flipV="1">
            <a:off x="4067175" y="2565400"/>
            <a:ext cx="15843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8010" name="Line 10"/>
          <p:cNvSpPr>
            <a:spLocks noChangeShapeType="1"/>
          </p:cNvSpPr>
          <p:nvPr/>
        </p:nvSpPr>
        <p:spPr bwMode="auto">
          <a:xfrm>
            <a:off x="2268538" y="3357563"/>
            <a:ext cx="3382962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8011" name="Line 11"/>
          <p:cNvSpPr>
            <a:spLocks noChangeShapeType="1"/>
          </p:cNvSpPr>
          <p:nvPr/>
        </p:nvSpPr>
        <p:spPr bwMode="auto">
          <a:xfrm flipV="1">
            <a:off x="3276600" y="3213100"/>
            <a:ext cx="2303463" cy="7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8012" name="Line 12"/>
          <p:cNvSpPr>
            <a:spLocks noChangeShapeType="1"/>
          </p:cNvSpPr>
          <p:nvPr/>
        </p:nvSpPr>
        <p:spPr bwMode="auto">
          <a:xfrm>
            <a:off x="3563938" y="4294188"/>
            <a:ext cx="20161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8013" name="Line 13"/>
          <p:cNvSpPr>
            <a:spLocks noChangeShapeType="1"/>
          </p:cNvSpPr>
          <p:nvPr/>
        </p:nvSpPr>
        <p:spPr bwMode="auto">
          <a:xfrm>
            <a:off x="2700338" y="4510088"/>
            <a:ext cx="2951162" cy="719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8014" name="Line 14"/>
          <p:cNvSpPr>
            <a:spLocks noChangeShapeType="1"/>
          </p:cNvSpPr>
          <p:nvPr/>
        </p:nvSpPr>
        <p:spPr bwMode="auto">
          <a:xfrm>
            <a:off x="2051050" y="4654550"/>
            <a:ext cx="3600450" cy="1222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44599"/>
      </p:ext>
    </p:extLst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653</TotalTime>
  <Words>2615</Words>
  <Application>Microsoft Office PowerPoint</Application>
  <PresentationFormat>Předvádění na obrazovce (4:3)</PresentationFormat>
  <Paragraphs>743</Paragraphs>
  <Slides>66</Slides>
  <Notes>25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8" baseType="lpstr">
      <vt:lpstr>06088808</vt:lpstr>
      <vt:lpstr>Visio</vt:lpstr>
      <vt:lpstr>Senzorické sítě</vt:lpstr>
      <vt:lpstr>Co jsou to senzorické sítě</vt:lpstr>
      <vt:lpstr>Telos</vt:lpstr>
      <vt:lpstr>WiSe Laboratory</vt:lpstr>
      <vt:lpstr>Pohybový senzor</vt:lpstr>
      <vt:lpstr>Univerzální mote</vt:lpstr>
      <vt:lpstr>Vývoj mikrosenzorů </vt:lpstr>
      <vt:lpstr>MSP- eZ430U + eZ430-RF2480</vt:lpstr>
      <vt:lpstr>eZ430-RF2480 (líc)</vt:lpstr>
      <vt:lpstr>eZ430-RF2480 (rub)</vt:lpstr>
      <vt:lpstr>Nevýhody tradičních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Požadované vlastnosti mikrosenzorů</vt:lpstr>
      <vt:lpstr>Bezdrátové senzorické sítě</vt:lpstr>
      <vt:lpstr>Bezdrátové senzorické sítě</vt:lpstr>
      <vt:lpstr>Bezdrátové senzorické sítě</vt:lpstr>
      <vt:lpstr>Architektura systému</vt:lpstr>
      <vt:lpstr>Architektura systému</vt:lpstr>
      <vt:lpstr>Architektura systému</vt:lpstr>
      <vt:lpstr>Architektura systému (úrovně)</vt:lpstr>
      <vt:lpstr>Parametry mikrosenzorů</vt:lpstr>
      <vt:lpstr>Parametry mikrosenzorů</vt:lpstr>
      <vt:lpstr>Čidla</vt:lpstr>
      <vt:lpstr>Varianty monitorování</vt:lpstr>
      <vt:lpstr>Fyzická vrstva</vt:lpstr>
      <vt:lpstr>Fyzická vrstva</vt:lpstr>
      <vt:lpstr>Fyzická vrstva</vt:lpstr>
      <vt:lpstr>Fyzická vrstva</vt:lpstr>
      <vt:lpstr>Hedi Lamarr</vt:lpstr>
      <vt:lpstr>Fyzická vrstva</vt:lpstr>
      <vt:lpstr>Fyzická vrstva</vt:lpstr>
      <vt:lpstr>Přístupové metody</vt:lpstr>
      <vt:lpstr>Přístupová vrstva</vt:lpstr>
      <vt:lpstr>Přístupová vrstva</vt:lpstr>
      <vt:lpstr>Přístupová vrstva</vt:lpstr>
      <vt:lpstr>Přístupová vrstva</vt:lpstr>
      <vt:lpstr>Přístupová vrstva</vt:lpstr>
      <vt:lpstr>Složitější protokoly</vt:lpstr>
      <vt:lpstr>Protokol IEEE802.15.4</vt:lpstr>
      <vt:lpstr>Protokol IEEE802.15.4</vt:lpstr>
      <vt:lpstr>IEEE 802.15.4</vt:lpstr>
      <vt:lpstr>ZigBee</vt:lpstr>
      <vt:lpstr>ZigBee profily</vt:lpstr>
      <vt:lpstr>Síťová vrstva</vt:lpstr>
      <vt:lpstr>Síťová vrstva</vt:lpstr>
      <vt:lpstr>Síťová vrstva</vt:lpstr>
      <vt:lpstr>Transportní protokoly</vt:lpstr>
      <vt:lpstr>Transportní protokoly</vt:lpstr>
      <vt:lpstr>Časová synchronizace</vt:lpstr>
      <vt:lpstr>Bezpečnost</vt:lpstr>
      <vt:lpstr>Bezpečnost</vt:lpstr>
      <vt:lpstr>Bezpečnost</vt:lpstr>
      <vt:lpstr>Bezpečnost</vt:lpstr>
      <vt:lpstr>Bezpečnost</vt:lpstr>
      <vt:lpstr>Operační systém</vt:lpstr>
      <vt:lpstr>Operační systém</vt:lpstr>
      <vt:lpstr>Operační systém</vt:lpstr>
      <vt:lpstr>Operační systém</vt:lpstr>
      <vt:lpstr>TinyOS měření spotřeby</vt:lpstr>
    </vt:vector>
  </TitlesOfParts>
  <Manager/>
  <Company>ZČU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senzorických sítí</dc:title>
  <dc:subject>PSI</dc:subject>
  <dc:creator>kiv</dc:creator>
  <cp:keywords/>
  <dc:description/>
  <cp:lastModifiedBy>ledvina</cp:lastModifiedBy>
  <cp:revision>69</cp:revision>
  <dcterms:created xsi:type="dcterms:W3CDTF">2006-12-11T06:01:19Z</dcterms:created>
  <dcterms:modified xsi:type="dcterms:W3CDTF">2011-05-04T12:30:57Z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