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73"/>
  </p:notesMasterIdLst>
  <p:handoutMasterIdLst>
    <p:handoutMasterId r:id="rId74"/>
  </p:handoutMasterIdLst>
  <p:sldIdLst>
    <p:sldId id="256" r:id="rId2"/>
    <p:sldId id="312" r:id="rId3"/>
    <p:sldId id="271" r:id="rId4"/>
    <p:sldId id="272" r:id="rId5"/>
    <p:sldId id="273" r:id="rId6"/>
    <p:sldId id="274" r:id="rId7"/>
    <p:sldId id="277" r:id="rId8"/>
    <p:sldId id="278" r:id="rId9"/>
    <p:sldId id="279" r:id="rId10"/>
    <p:sldId id="385" r:id="rId11"/>
    <p:sldId id="280" r:id="rId12"/>
    <p:sldId id="281" r:id="rId13"/>
    <p:sldId id="282" r:id="rId14"/>
    <p:sldId id="283" r:id="rId15"/>
    <p:sldId id="285" r:id="rId16"/>
    <p:sldId id="286" r:id="rId17"/>
    <p:sldId id="287" r:id="rId18"/>
    <p:sldId id="38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289" r:id="rId27"/>
    <p:sldId id="290" r:id="rId28"/>
    <p:sldId id="311" r:id="rId29"/>
    <p:sldId id="292" r:id="rId30"/>
    <p:sldId id="293" r:id="rId31"/>
    <p:sldId id="362" r:id="rId32"/>
    <p:sldId id="363" r:id="rId33"/>
    <p:sldId id="350" r:id="rId34"/>
    <p:sldId id="360" r:id="rId35"/>
    <p:sldId id="317" r:id="rId36"/>
    <p:sldId id="296" r:id="rId37"/>
    <p:sldId id="359" r:id="rId38"/>
    <p:sldId id="300" r:id="rId39"/>
    <p:sldId id="361" r:id="rId40"/>
    <p:sldId id="303" r:id="rId41"/>
    <p:sldId id="304" r:id="rId42"/>
    <p:sldId id="305" r:id="rId43"/>
    <p:sldId id="351" r:id="rId44"/>
    <p:sldId id="355" r:id="rId45"/>
    <p:sldId id="291" r:id="rId46"/>
    <p:sldId id="352" r:id="rId47"/>
    <p:sldId id="378" r:id="rId48"/>
    <p:sldId id="379" r:id="rId49"/>
    <p:sldId id="353" r:id="rId50"/>
    <p:sldId id="367" r:id="rId51"/>
    <p:sldId id="389" r:id="rId52"/>
    <p:sldId id="392" r:id="rId53"/>
    <p:sldId id="391" r:id="rId54"/>
    <p:sldId id="390" r:id="rId55"/>
    <p:sldId id="354" r:id="rId56"/>
    <p:sldId id="356" r:id="rId57"/>
    <p:sldId id="357" r:id="rId58"/>
    <p:sldId id="393" r:id="rId59"/>
    <p:sldId id="380" r:id="rId60"/>
    <p:sldId id="381" r:id="rId61"/>
    <p:sldId id="382" r:id="rId62"/>
    <p:sldId id="383" r:id="rId63"/>
    <p:sldId id="384" r:id="rId64"/>
    <p:sldId id="364" r:id="rId65"/>
    <p:sldId id="365" r:id="rId66"/>
    <p:sldId id="366" r:id="rId67"/>
    <p:sldId id="306" r:id="rId68"/>
    <p:sldId id="307" r:id="rId69"/>
    <p:sldId id="308" r:id="rId70"/>
    <p:sldId id="309" r:id="rId71"/>
    <p:sldId id="310" r:id="rId72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0300" autoAdjust="0"/>
  </p:normalViewPr>
  <p:slideViewPr>
    <p:cSldViewPr showGuides="1">
      <p:cViewPr varScale="1">
        <p:scale>
          <a:sx n="75" d="100"/>
          <a:sy n="75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dirty="0"/>
              <a:t>UDP</a:t>
            </a:r>
            <a:r>
              <a:rPr lang="cs-CZ" baseline="0" dirty="0"/>
              <a:t> Flood: počet paketů</a:t>
            </a:r>
            <a:endParaRPr lang="en-US" dirty="0"/>
          </a:p>
        </c:rich>
      </c:tx>
      <c:layout/>
      <c:overlay val="1"/>
    </c:title>
    <c:autoTitleDeleted val="0"/>
    <c:plotArea>
      <c:layout/>
      <c:lineChart>
        <c:grouping val="standard"/>
        <c:varyColors val="1"/>
        <c:ser>
          <c:idx val="0"/>
          <c:order val="0"/>
          <c:spPr>
            <a:ln>
              <a:gradFill>
                <a:gsLst>
                  <a:gs pos="0">
                    <a:srgbClr val="FF0000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  <a:tailEnd type="diamon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val>
            <c:numRef>
              <c:f>List1!$A$8:$A$44</c:f>
              <c:numCache>
                <c:formatCode>General</c:formatCode>
                <c:ptCount val="37"/>
                <c:pt idx="0">
                  <c:v>4266</c:v>
                </c:pt>
                <c:pt idx="1">
                  <c:v>6140</c:v>
                </c:pt>
                <c:pt idx="2">
                  <c:v>5358</c:v>
                </c:pt>
                <c:pt idx="3">
                  <c:v>5089</c:v>
                </c:pt>
                <c:pt idx="4">
                  <c:v>5114</c:v>
                </c:pt>
                <c:pt idx="5">
                  <c:v>5128</c:v>
                </c:pt>
                <c:pt idx="6">
                  <c:v>5132</c:v>
                </c:pt>
                <c:pt idx="7">
                  <c:v>4837</c:v>
                </c:pt>
                <c:pt idx="8">
                  <c:v>5830</c:v>
                </c:pt>
                <c:pt idx="9">
                  <c:v>5519</c:v>
                </c:pt>
                <c:pt idx="10">
                  <c:v>5182</c:v>
                </c:pt>
                <c:pt idx="11">
                  <c:v>5357</c:v>
                </c:pt>
                <c:pt idx="12">
                  <c:v>4785</c:v>
                </c:pt>
                <c:pt idx="13">
                  <c:v>3460</c:v>
                </c:pt>
                <c:pt idx="14">
                  <c:v>7422</c:v>
                </c:pt>
                <c:pt idx="15">
                  <c:v>8627</c:v>
                </c:pt>
                <c:pt idx="16">
                  <c:v>9248</c:v>
                </c:pt>
                <c:pt idx="17">
                  <c:v>8420</c:v>
                </c:pt>
                <c:pt idx="18">
                  <c:v>8632</c:v>
                </c:pt>
                <c:pt idx="19">
                  <c:v>8549</c:v>
                </c:pt>
                <c:pt idx="20">
                  <c:v>9018</c:v>
                </c:pt>
                <c:pt idx="21">
                  <c:v>9169</c:v>
                </c:pt>
                <c:pt idx="22">
                  <c:v>8662</c:v>
                </c:pt>
                <c:pt idx="23">
                  <c:v>8220</c:v>
                </c:pt>
                <c:pt idx="24">
                  <c:v>8806</c:v>
                </c:pt>
                <c:pt idx="25">
                  <c:v>9040</c:v>
                </c:pt>
                <c:pt idx="26">
                  <c:v>9248</c:v>
                </c:pt>
                <c:pt idx="27">
                  <c:v>8715</c:v>
                </c:pt>
                <c:pt idx="28">
                  <c:v>8834</c:v>
                </c:pt>
                <c:pt idx="29">
                  <c:v>9344</c:v>
                </c:pt>
                <c:pt idx="30">
                  <c:v>7433</c:v>
                </c:pt>
                <c:pt idx="31">
                  <c:v>5943</c:v>
                </c:pt>
                <c:pt idx="32">
                  <c:v>6709</c:v>
                </c:pt>
                <c:pt idx="33">
                  <c:v>6129</c:v>
                </c:pt>
                <c:pt idx="34">
                  <c:v>6312</c:v>
                </c:pt>
                <c:pt idx="35">
                  <c:v>4672</c:v>
                </c:pt>
                <c:pt idx="36">
                  <c:v>6377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447936"/>
        <c:axId val="163449472"/>
      </c:lineChart>
      <c:catAx>
        <c:axId val="163447936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63449472"/>
        <c:crosses val="autoZero"/>
        <c:auto val="1"/>
        <c:lblAlgn val="ctr"/>
        <c:lblOffset val="100"/>
        <c:noMultiLvlLbl val="1"/>
      </c:catAx>
      <c:valAx>
        <c:axId val="16344947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63447936"/>
        <c:crosses val="autoZero"/>
        <c:crossBetween val="between"/>
      </c:valAx>
    </c:plotArea>
    <c:plotVisOnly val="1"/>
    <c:dispBlanksAs val="zero"/>
    <c:showDLblsOverMax val="1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dirty="0"/>
              <a:t>UDP Flood: Statistický parametr</a:t>
            </a:r>
            <a:r>
              <a:rPr lang="cs-CZ" baseline="0" dirty="0"/>
              <a:t> S</a:t>
            </a:r>
            <a:r>
              <a:rPr lang="cs-CZ" baseline="-25000" dirty="0"/>
              <a:t>UDP</a:t>
            </a:r>
            <a:endParaRPr lang="en-US" dirty="0"/>
          </a:p>
        </c:rich>
      </c:tx>
      <c:layout>
        <c:manualLayout>
          <c:xMode val="edge"/>
          <c:yMode val="edge"/>
          <c:x val="0.18093602655685409"/>
          <c:y val="4.444413337439457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735901255586285"/>
          <c:y val="0.20475697837040444"/>
          <c:w val="0.87061896542211503"/>
          <c:h val="0.65078606050156163"/>
        </c:manualLayout>
      </c:layout>
      <c:lineChart>
        <c:grouping val="stacked"/>
        <c:varyColors val="1"/>
        <c:ser>
          <c:idx val="0"/>
          <c:order val="0"/>
          <c:spPr>
            <a:ln>
              <a:gradFill>
                <a:gsLst>
                  <a:gs pos="0">
                    <a:srgbClr val="FF0000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  <a:tailEnd type="diamon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val>
            <c:numRef>
              <c:f>List1!$C$8:$C$44</c:f>
              <c:numCache>
                <c:formatCode>General</c:formatCode>
                <c:ptCount val="37"/>
                <c:pt idx="0">
                  <c:v>3</c:v>
                </c:pt>
                <c:pt idx="1">
                  <c:v>178.2</c:v>
                </c:pt>
                <c:pt idx="2">
                  <c:v>3</c:v>
                </c:pt>
                <c:pt idx="3">
                  <c:v>5</c:v>
                </c:pt>
                <c:pt idx="4" formatCode="d\-mmm">
                  <c:v>0</c:v>
                </c:pt>
                <c:pt idx="5">
                  <c:v>22.400001999999986</c:v>
                </c:pt>
                <c:pt idx="6">
                  <c:v>24.000001999999999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6062.4</c:v>
                </c:pt>
                <c:pt idx="15">
                  <c:v>12674.8</c:v>
                </c:pt>
                <c:pt idx="16">
                  <c:v>18819.599999999897</c:v>
                </c:pt>
                <c:pt idx="17">
                  <c:v>23110.398000000001</c:v>
                </c:pt>
                <c:pt idx="18">
                  <c:v>26600.998000000021</c:v>
                </c:pt>
                <c:pt idx="19">
                  <c:v>29014.798999999999</c:v>
                </c:pt>
                <c:pt idx="20">
                  <c:v>30902.998000000021</c:v>
                </c:pt>
                <c:pt idx="21">
                  <c:v>31861.598000000005</c:v>
                </c:pt>
                <c:pt idx="22">
                  <c:v>29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5</c:v>
                </c:pt>
                <c:pt idx="28">
                  <c:v>6</c:v>
                </c:pt>
                <c:pt idx="29">
                  <c:v>6</c:v>
                </c:pt>
                <c:pt idx="30">
                  <c:v>1185</c:v>
                </c:pt>
                <c:pt idx="31">
                  <c:v>2987.8</c:v>
                </c:pt>
                <c:pt idx="32">
                  <c:v>4780.4003999999995</c:v>
                </c:pt>
                <c:pt idx="33">
                  <c:v>6080</c:v>
                </c:pt>
                <c:pt idx="34">
                  <c:v>7195</c:v>
                </c:pt>
                <c:pt idx="35">
                  <c:v>7403.2</c:v>
                </c:pt>
                <c:pt idx="36">
                  <c:v>7994.4003999999995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845248"/>
        <c:axId val="165851520"/>
      </c:lineChart>
      <c:catAx>
        <c:axId val="16584524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n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97573652392550025"/>
              <c:y val="0.88221392034024793"/>
            </c:manualLayout>
          </c:layout>
          <c:overlay val="1"/>
        </c:title>
        <c:majorTickMark val="cross"/>
        <c:minorTickMark val="cross"/>
        <c:tickLblPos val="nextTo"/>
        <c:crossAx val="165851520"/>
        <c:crosses val="autoZero"/>
        <c:auto val="1"/>
        <c:lblAlgn val="ctr"/>
        <c:lblOffset val="100"/>
        <c:noMultiLvlLbl val="1"/>
      </c:catAx>
      <c:valAx>
        <c:axId val="165851520"/>
        <c:scaling>
          <c:orientation val="minMax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S</a:t>
                </a:r>
                <a:r>
                  <a:rPr lang="cs-CZ" baseline="-25000"/>
                  <a:t>UDP</a:t>
                </a:r>
                <a:endParaRPr lang="en-US"/>
              </a:p>
            </c:rich>
          </c:tx>
          <c:layout/>
          <c:overlay val="1"/>
        </c:title>
        <c:numFmt formatCode="General" sourceLinked="1"/>
        <c:majorTickMark val="cross"/>
        <c:minorTickMark val="cross"/>
        <c:tickLblPos val="nextTo"/>
        <c:crossAx val="165845248"/>
        <c:crosses val="autoZero"/>
        <c:crossBetween val="between"/>
      </c:valAx>
    </c:plotArea>
    <c:plotVisOnly val="1"/>
    <c:dispBlanksAs val="zero"/>
    <c:showDLblsOverMax val="1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dirty="0"/>
              <a:t>UDP Flood: poměr</a:t>
            </a:r>
            <a:endParaRPr lang="en-US" dirty="0"/>
          </a:p>
        </c:rich>
      </c:tx>
      <c:layout/>
      <c:overlay val="1"/>
    </c:title>
    <c:autoTitleDeleted val="0"/>
    <c:plotArea>
      <c:layout/>
      <c:lineChart>
        <c:grouping val="stacked"/>
        <c:varyColors val="1"/>
        <c:ser>
          <c:idx val="0"/>
          <c:order val="0"/>
          <c:spPr>
            <a:ln>
              <a:gradFill>
                <a:gsLst>
                  <a:gs pos="0">
                    <a:srgbClr val="FF0000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  <a:tailEnd type="diamon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val>
            <c:numRef>
              <c:f>List1!$D$8:$D$44</c:f>
              <c:numCache>
                <c:formatCode>General</c:formatCode>
                <c:ptCount val="37"/>
                <c:pt idx="0">
                  <c:v>5.7317215721524534E-3</c:v>
                </c:pt>
                <c:pt idx="1">
                  <c:v>5.6818760185040514E-3</c:v>
                </c:pt>
                <c:pt idx="2">
                  <c:v>5.7150658864539034E-3</c:v>
                </c:pt>
                <c:pt idx="3">
                  <c:v>5.7234952347319104E-3</c:v>
                </c:pt>
                <c:pt idx="4">
                  <c:v>5.6666640811727838E-3</c:v>
                </c:pt>
                <c:pt idx="5">
                  <c:v>5.7437726326259424E-3</c:v>
                </c:pt>
                <c:pt idx="6">
                  <c:v>5.6712696925227887E-3</c:v>
                </c:pt>
                <c:pt idx="7">
                  <c:v>5.6664425237400104E-3</c:v>
                </c:pt>
                <c:pt idx="8">
                  <c:v>5.7184109291289701E-3</c:v>
                </c:pt>
                <c:pt idx="9">
                  <c:v>5.6504636881689434E-3</c:v>
                </c:pt>
                <c:pt idx="10">
                  <c:v>5.5894424040428643E-3</c:v>
                </c:pt>
                <c:pt idx="11">
                  <c:v>5.6655456141464075E-3</c:v>
                </c:pt>
                <c:pt idx="12">
                  <c:v>5.6089029759420804E-3</c:v>
                </c:pt>
                <c:pt idx="13">
                  <c:v>5.6753502806509903E-3</c:v>
                </c:pt>
                <c:pt idx="14">
                  <c:v>4.3627770821944314E-2</c:v>
                </c:pt>
                <c:pt idx="15">
                  <c:v>7.3902428577547419E-2</c:v>
                </c:pt>
                <c:pt idx="16">
                  <c:v>8.0884410859221906E-2</c:v>
                </c:pt>
                <c:pt idx="17">
                  <c:v>7.7515097952571818E-2</c:v>
                </c:pt>
                <c:pt idx="18">
                  <c:v>6.8675810711898905E-2</c:v>
                </c:pt>
                <c:pt idx="19">
                  <c:v>7.39347395549559E-2</c:v>
                </c:pt>
                <c:pt idx="20">
                  <c:v>9.204576771151228E-2</c:v>
                </c:pt>
                <c:pt idx="21">
                  <c:v>7.5345955362718986E-2</c:v>
                </c:pt>
                <c:pt idx="22">
                  <c:v>4.3421375829001303E-2</c:v>
                </c:pt>
                <c:pt idx="23">
                  <c:v>7.8497283153644237E-2</c:v>
                </c:pt>
                <c:pt idx="24">
                  <c:v>7.5979948058223098E-2</c:v>
                </c:pt>
                <c:pt idx="25">
                  <c:v>8.8401247787523993E-2</c:v>
                </c:pt>
                <c:pt idx="26">
                  <c:v>7.9894257600234914E-2</c:v>
                </c:pt>
                <c:pt idx="27">
                  <c:v>6.7997752914189413E-2</c:v>
                </c:pt>
                <c:pt idx="28">
                  <c:v>7.4130017034632803E-2</c:v>
                </c:pt>
                <c:pt idx="29">
                  <c:v>7.3164047512782507E-2</c:v>
                </c:pt>
                <c:pt idx="30">
                  <c:v>1.0867864719720876E-2</c:v>
                </c:pt>
                <c:pt idx="31">
                  <c:v>5.5931538216119903E-3</c:v>
                </c:pt>
                <c:pt idx="32">
                  <c:v>5.6686066161063097E-3</c:v>
                </c:pt>
                <c:pt idx="33">
                  <c:v>5.6487490080819134E-3</c:v>
                </c:pt>
                <c:pt idx="34">
                  <c:v>5.6223261216371313E-3</c:v>
                </c:pt>
                <c:pt idx="35">
                  <c:v>5.6593945707606001E-3</c:v>
                </c:pt>
                <c:pt idx="36">
                  <c:v>5.6416304019917202E-3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41632"/>
        <c:axId val="165943168"/>
      </c:lineChart>
      <c:catAx>
        <c:axId val="165941632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65943168"/>
        <c:crosses val="autoZero"/>
        <c:auto val="1"/>
        <c:lblAlgn val="ctr"/>
        <c:lblOffset val="100"/>
        <c:noMultiLvlLbl val="1"/>
      </c:catAx>
      <c:valAx>
        <c:axId val="16594316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65941632"/>
        <c:crosses val="autoZero"/>
        <c:crossBetween val="between"/>
      </c:valAx>
    </c:plotArea>
    <c:plotVisOnly val="1"/>
    <c:dispBlanksAs val="zero"/>
    <c:showDLblsOverMax val="1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dirty="0"/>
              <a:t>UDP Flood: rozptyl</a:t>
            </a:r>
            <a:r>
              <a:rPr lang="cs-CZ" baseline="0" dirty="0"/>
              <a:t> D</a:t>
            </a:r>
            <a:endParaRPr lang="en-US" dirty="0"/>
          </a:p>
        </c:rich>
      </c:tx>
      <c:layout/>
      <c:overlay val="1"/>
    </c:title>
    <c:autoTitleDeleted val="0"/>
    <c:plotArea>
      <c:layout/>
      <c:lineChart>
        <c:grouping val="stacked"/>
        <c:varyColors val="1"/>
        <c:ser>
          <c:idx val="0"/>
          <c:order val="0"/>
          <c:spPr>
            <a:ln>
              <a:gradFill>
                <a:gsLst>
                  <a:gs pos="0">
                    <a:srgbClr val="FF0000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  <a:tailEnd type="diamon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val>
            <c:numRef>
              <c:f>List1!$E$8:$E$44</c:f>
              <c:numCache>
                <c:formatCode>General</c:formatCode>
                <c:ptCount val="37"/>
                <c:pt idx="0">
                  <c:v>138331.53</c:v>
                </c:pt>
                <c:pt idx="1">
                  <c:v>140077.94</c:v>
                </c:pt>
                <c:pt idx="2">
                  <c:v>137431.69</c:v>
                </c:pt>
                <c:pt idx="3">
                  <c:v>140098.6</c:v>
                </c:pt>
                <c:pt idx="4">
                  <c:v>142710.38999999868</c:v>
                </c:pt>
                <c:pt idx="5">
                  <c:v>143789.56</c:v>
                </c:pt>
                <c:pt idx="6">
                  <c:v>144108.35999999868</c:v>
                </c:pt>
                <c:pt idx="7">
                  <c:v>140420.32999999868</c:v>
                </c:pt>
                <c:pt idx="8">
                  <c:v>141335.04999999999</c:v>
                </c:pt>
                <c:pt idx="9">
                  <c:v>141270.37999999998</c:v>
                </c:pt>
                <c:pt idx="10">
                  <c:v>143578.44</c:v>
                </c:pt>
                <c:pt idx="11">
                  <c:v>138542.38999999868</c:v>
                </c:pt>
                <c:pt idx="12">
                  <c:v>142154.23000000001</c:v>
                </c:pt>
                <c:pt idx="13">
                  <c:v>140763.4</c:v>
                </c:pt>
                <c:pt idx="14">
                  <c:v>54537.574000000001</c:v>
                </c:pt>
                <c:pt idx="15">
                  <c:v>17165.740000000005</c:v>
                </c:pt>
                <c:pt idx="16">
                  <c:v>13477.958000000001</c:v>
                </c:pt>
                <c:pt idx="17">
                  <c:v>19424.484000000029</c:v>
                </c:pt>
                <c:pt idx="18">
                  <c:v>20103.896000000001</c:v>
                </c:pt>
                <c:pt idx="19">
                  <c:v>21426.905999999999</c:v>
                </c:pt>
                <c:pt idx="20">
                  <c:v>13170.057000000001</c:v>
                </c:pt>
                <c:pt idx="21">
                  <c:v>13013.08</c:v>
                </c:pt>
                <c:pt idx="22">
                  <c:v>69692.009999999995</c:v>
                </c:pt>
                <c:pt idx="23">
                  <c:v>16709.59</c:v>
                </c:pt>
                <c:pt idx="24">
                  <c:v>22607.023000000001</c:v>
                </c:pt>
                <c:pt idx="25">
                  <c:v>9855.9310000000005</c:v>
                </c:pt>
                <c:pt idx="26">
                  <c:v>16035.793000000012</c:v>
                </c:pt>
                <c:pt idx="27">
                  <c:v>22698.407999999999</c:v>
                </c:pt>
                <c:pt idx="28">
                  <c:v>20105.238000000001</c:v>
                </c:pt>
                <c:pt idx="29">
                  <c:v>10859.33</c:v>
                </c:pt>
                <c:pt idx="30">
                  <c:v>241944.37999999998</c:v>
                </c:pt>
                <c:pt idx="31">
                  <c:v>139412.03</c:v>
                </c:pt>
                <c:pt idx="32">
                  <c:v>140483.47</c:v>
                </c:pt>
                <c:pt idx="33">
                  <c:v>140924.41999999998</c:v>
                </c:pt>
                <c:pt idx="34">
                  <c:v>139317.16</c:v>
                </c:pt>
                <c:pt idx="35">
                  <c:v>139162.76999999999</c:v>
                </c:pt>
                <c:pt idx="36">
                  <c:v>141178.94999999998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55072"/>
        <c:axId val="165956608"/>
      </c:lineChart>
      <c:catAx>
        <c:axId val="165955072"/>
        <c:scaling>
          <c:orientation val="minMax"/>
        </c:scaling>
        <c:delete val="1"/>
        <c:axPos val="b"/>
        <c:majorTickMark val="cross"/>
        <c:minorTickMark val="cross"/>
        <c:tickLblPos val="nextTo"/>
        <c:crossAx val="165956608"/>
        <c:crosses val="autoZero"/>
        <c:auto val="1"/>
        <c:lblAlgn val="ctr"/>
        <c:lblOffset val="100"/>
        <c:noMultiLvlLbl val="1"/>
      </c:catAx>
      <c:valAx>
        <c:axId val="16595660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165955072"/>
        <c:crosses val="autoZero"/>
        <c:crossBetween val="between"/>
      </c:valAx>
    </c:plotArea>
    <c:plotVisOnly val="1"/>
    <c:dispBlanksAs val="zero"/>
    <c:showDLblsOverMax val="1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5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5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632DA7-EEC9-4EA7-BF68-2CB52A0C9C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820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323CC781-A3FC-4DCB-BADF-BB447ECC82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209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F2CEAC-6A24-4394-9CB5-59B705109E03}" type="slidenum">
              <a:rPr lang="cs-CZ" smtClean="0"/>
              <a:pPr eaLnBrk="1" hangingPunct="1"/>
              <a:t>1</a:t>
            </a:fld>
            <a:endParaRPr lang="cs-CZ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/>
              <a:t>Klepněte a vložte poznámky.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BD1B87-BF73-48C2-A762-EF1BCDD66382}" type="slidenum">
              <a:rPr lang="cs-CZ" smtClean="0"/>
              <a:pPr eaLnBrk="1" hangingPunct="1"/>
              <a:t>10</a:t>
            </a:fld>
            <a:endParaRPr lang="cs-CZ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7B7CBB-7524-419D-BB84-D2B8BB959C19}" type="slidenum">
              <a:rPr lang="cs-CZ" smtClean="0"/>
              <a:pPr eaLnBrk="1" hangingPunct="1"/>
              <a:t>11</a:t>
            </a:fld>
            <a:endParaRPr lang="cs-CZ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0110C1-4C2C-486D-8DCD-65E81319AC11}" type="slidenum">
              <a:rPr lang="cs-CZ" smtClean="0"/>
              <a:pPr eaLnBrk="1" hangingPunct="1"/>
              <a:t>12</a:t>
            </a:fld>
            <a:endParaRPr lang="cs-CZ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14049A-D7D1-43C2-AAF1-C98068981F4C}" type="slidenum">
              <a:rPr lang="cs-CZ" smtClean="0"/>
              <a:pPr eaLnBrk="1" hangingPunct="1"/>
              <a:t>13</a:t>
            </a:fld>
            <a:endParaRPr lang="cs-CZ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676520-D3DA-40E6-BFBE-3C108B19AEB1}" type="slidenum">
              <a:rPr lang="cs-CZ" smtClean="0"/>
              <a:pPr eaLnBrk="1" hangingPunct="1"/>
              <a:t>14</a:t>
            </a:fld>
            <a:endParaRPr lang="cs-CZ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E71FE1-4E16-431C-AD7C-D13726312B63}" type="slidenum">
              <a:rPr lang="cs-CZ" smtClean="0"/>
              <a:pPr eaLnBrk="1" hangingPunct="1"/>
              <a:t>15</a:t>
            </a:fld>
            <a:endParaRPr lang="cs-CZ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39D0D5-D687-43A7-A392-470DF68A67B8}" type="slidenum">
              <a:rPr lang="cs-CZ" smtClean="0"/>
              <a:pPr eaLnBrk="1" hangingPunct="1"/>
              <a:t>16</a:t>
            </a:fld>
            <a:endParaRPr lang="cs-CZ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1A7BB5-A83B-45E5-8815-AF9AFE9509D8}" type="slidenum">
              <a:rPr lang="cs-CZ" smtClean="0"/>
              <a:pPr eaLnBrk="1" hangingPunct="1"/>
              <a:t>17</a:t>
            </a:fld>
            <a:endParaRPr lang="cs-CZ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3CB806-62EF-40E6-9194-3F3D1F5A7238}" type="slidenum">
              <a:rPr lang="cs-CZ" smtClean="0"/>
              <a:pPr eaLnBrk="1" hangingPunct="1"/>
              <a:t>19</a:t>
            </a:fld>
            <a:endParaRPr lang="cs-CZ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3950" cy="3700462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B1BBBD-4E8C-4C7B-A618-E21B003FF46F}" type="slidenum">
              <a:rPr lang="cs-CZ" smtClean="0"/>
              <a:pPr eaLnBrk="1" hangingPunct="1"/>
              <a:t>20</a:t>
            </a:fld>
            <a:endParaRPr lang="cs-CZ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3950" cy="3700462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0B529E-139B-4DFC-BF7B-ECA1C071D71F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56826E-C2C6-4A1E-B08A-71B0439FEBC0}" type="slidenum">
              <a:rPr lang="cs-CZ" smtClean="0"/>
              <a:pPr eaLnBrk="1" hangingPunct="1"/>
              <a:t>21</a:t>
            </a:fld>
            <a:endParaRPr lang="cs-CZ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3950" cy="3700462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789E87-8FE2-4213-BC29-A7F9E14A849C}" type="slidenum">
              <a:rPr lang="cs-CZ" smtClean="0"/>
              <a:pPr eaLnBrk="1" hangingPunct="1"/>
              <a:t>22</a:t>
            </a:fld>
            <a:endParaRPr lang="cs-CZ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3950" cy="3700462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4033B5-2E3B-4F03-8186-70FB8A8189E1}" type="slidenum">
              <a:rPr lang="cs-CZ" smtClean="0"/>
              <a:pPr eaLnBrk="1" hangingPunct="1"/>
              <a:t>23</a:t>
            </a:fld>
            <a:endParaRPr lang="cs-CZ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3950" cy="3700462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EFD2B5-D6BE-440E-A2EE-F0440C20132D}" type="slidenum">
              <a:rPr lang="cs-CZ" smtClean="0"/>
              <a:pPr eaLnBrk="1" hangingPunct="1"/>
              <a:t>24</a:t>
            </a:fld>
            <a:endParaRPr lang="cs-CZ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3950" cy="3700462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90D41E-7B12-42EC-B75D-F9E3118DE355}" type="slidenum">
              <a:rPr lang="cs-CZ" smtClean="0"/>
              <a:pPr eaLnBrk="1" hangingPunct="1"/>
              <a:t>25</a:t>
            </a:fld>
            <a:endParaRPr lang="cs-CZ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3950" cy="3700462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A95934-F8C3-49E4-A779-F612FCAC54B6}" type="slidenum">
              <a:rPr lang="cs-CZ" smtClean="0"/>
              <a:pPr eaLnBrk="1" hangingPunct="1"/>
              <a:t>26</a:t>
            </a:fld>
            <a:endParaRPr lang="cs-CZ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1A063F-1C45-4C46-A5AE-485D54E5A802}" type="slidenum">
              <a:rPr lang="cs-CZ" smtClean="0"/>
              <a:pPr eaLnBrk="1" hangingPunct="1"/>
              <a:t>27</a:t>
            </a:fld>
            <a:endParaRPr lang="cs-CZ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3AB944-5770-4BCF-AD6B-DEC598E6CC13}" type="slidenum">
              <a:rPr lang="cs-CZ" smtClean="0"/>
              <a:pPr eaLnBrk="1" hangingPunct="1"/>
              <a:t>28</a:t>
            </a:fld>
            <a:endParaRPr lang="cs-CZ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5A05BC-A9BB-472F-9EF8-478A65877753}" type="slidenum">
              <a:rPr lang="cs-CZ" smtClean="0"/>
              <a:pPr eaLnBrk="1" hangingPunct="1"/>
              <a:t>29</a:t>
            </a:fld>
            <a:endParaRPr lang="cs-CZ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AD9EEB-E9FB-4D20-806B-42824FF2D560}" type="slidenum">
              <a:rPr lang="cs-CZ" smtClean="0"/>
              <a:pPr eaLnBrk="1" hangingPunct="1"/>
              <a:t>30</a:t>
            </a:fld>
            <a:endParaRPr lang="cs-CZ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805F79-AAD1-4B1E-BDAC-280855FD366B}" type="slidenum">
              <a:rPr lang="cs-CZ" smtClean="0"/>
              <a:pPr eaLnBrk="1" hangingPunct="1"/>
              <a:t>3</a:t>
            </a:fld>
            <a:endParaRPr lang="cs-CZ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73C378-D685-4217-92FB-9693F255F667}" type="slidenum">
              <a:rPr lang="cs-CZ" smtClean="0"/>
              <a:pPr eaLnBrk="1" hangingPunct="1"/>
              <a:t>31</a:t>
            </a:fld>
            <a:endParaRPr lang="cs-CZ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E492F8-7B4F-46EA-AD53-BC3218334F3A}" type="slidenum">
              <a:rPr lang="cs-CZ" smtClean="0"/>
              <a:pPr eaLnBrk="1" hangingPunct="1"/>
              <a:t>32</a:t>
            </a:fld>
            <a:endParaRPr lang="cs-CZ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F2C434-ED27-4686-B432-EED206800211}" type="slidenum">
              <a:rPr lang="cs-CZ" smtClean="0"/>
              <a:pPr eaLnBrk="1" hangingPunct="1"/>
              <a:t>33</a:t>
            </a:fld>
            <a:endParaRPr lang="cs-CZ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5DFDEC-6BDC-4686-B5EF-60C170464010}" type="slidenum">
              <a:rPr lang="cs-CZ" smtClean="0"/>
              <a:pPr eaLnBrk="1" hangingPunct="1"/>
              <a:t>34</a:t>
            </a:fld>
            <a:endParaRPr lang="cs-CZ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949620-B9EA-4CF6-A3E4-66A4CF159349}" type="slidenum">
              <a:rPr lang="cs-CZ" smtClean="0"/>
              <a:pPr eaLnBrk="1" hangingPunct="1"/>
              <a:t>35</a:t>
            </a:fld>
            <a:endParaRPr lang="cs-CZ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5DA61D-D462-4BDC-A702-3C50D4EDE72B}" type="slidenum">
              <a:rPr lang="cs-CZ" smtClean="0"/>
              <a:pPr eaLnBrk="1" hangingPunct="1"/>
              <a:t>36</a:t>
            </a:fld>
            <a:endParaRPr lang="cs-CZ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BB441A-3156-427A-9C7B-62BC43487385}" type="slidenum">
              <a:rPr lang="cs-CZ" smtClean="0"/>
              <a:pPr eaLnBrk="1" hangingPunct="1"/>
              <a:t>37</a:t>
            </a:fld>
            <a:endParaRPr lang="cs-CZ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D32815-AAD7-4BD6-A0E7-031BD438173F}" type="slidenum">
              <a:rPr lang="cs-CZ" smtClean="0"/>
              <a:pPr eaLnBrk="1" hangingPunct="1"/>
              <a:t>38</a:t>
            </a:fld>
            <a:endParaRPr lang="cs-CZ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C607AC-7F40-4420-959D-4ED8576FE5E0}" type="slidenum">
              <a:rPr lang="cs-CZ" smtClean="0"/>
              <a:pPr eaLnBrk="1" hangingPunct="1"/>
              <a:t>39</a:t>
            </a:fld>
            <a:endParaRPr lang="cs-CZ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FCC6F8-0ACC-4A52-9F0F-1399DC452DD3}" type="slidenum">
              <a:rPr lang="cs-CZ" smtClean="0"/>
              <a:pPr eaLnBrk="1" hangingPunct="1"/>
              <a:t>40</a:t>
            </a:fld>
            <a:endParaRPr lang="cs-CZ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969758-598A-4899-BAD7-C01939DA919B}" type="slidenum">
              <a:rPr lang="cs-CZ" smtClean="0"/>
              <a:pPr eaLnBrk="1" hangingPunct="1"/>
              <a:t>4</a:t>
            </a:fld>
            <a:endParaRPr lang="cs-CZ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6C73A2-BA01-4B48-A4D2-4F2B3B1DEED8}" type="slidenum">
              <a:rPr lang="cs-CZ" smtClean="0"/>
              <a:pPr eaLnBrk="1" hangingPunct="1"/>
              <a:t>41</a:t>
            </a:fld>
            <a:endParaRPr lang="cs-CZ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3AA9BA-AD2C-49FC-8549-64C635DAFC5A}" type="slidenum">
              <a:rPr lang="cs-CZ" smtClean="0"/>
              <a:pPr eaLnBrk="1" hangingPunct="1"/>
              <a:t>42</a:t>
            </a:fld>
            <a:endParaRPr lang="cs-CZ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394006-2F25-4A64-9279-A9F94AE189A7}" type="slidenum">
              <a:rPr lang="cs-CZ" smtClean="0"/>
              <a:pPr eaLnBrk="1" hangingPunct="1"/>
              <a:t>43</a:t>
            </a:fld>
            <a:endParaRPr lang="cs-CZ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547987-8FDD-4519-8FD3-8C6544C1D506}" type="slidenum">
              <a:rPr lang="cs-CZ" smtClean="0"/>
              <a:pPr eaLnBrk="1" hangingPunct="1"/>
              <a:t>44</a:t>
            </a:fld>
            <a:endParaRPr lang="cs-CZ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124586-61D6-4481-A165-02897E32A689}" type="slidenum">
              <a:rPr lang="cs-CZ" smtClean="0"/>
              <a:pPr eaLnBrk="1" hangingPunct="1"/>
              <a:t>45</a:t>
            </a:fld>
            <a:endParaRPr lang="cs-CZ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52745D-DAD9-4BCF-8020-5497EE9FFDD8}" type="slidenum">
              <a:rPr lang="cs-CZ" smtClean="0"/>
              <a:pPr eaLnBrk="1" hangingPunct="1"/>
              <a:t>46</a:t>
            </a:fld>
            <a:endParaRPr lang="cs-CZ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C08542-BEE2-4FAB-A2DF-82582DD4A621}" type="slidenum">
              <a:rPr lang="cs-CZ" smtClean="0"/>
              <a:pPr eaLnBrk="1" hangingPunct="1"/>
              <a:t>47</a:t>
            </a:fld>
            <a:endParaRPr lang="cs-CZ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8C5226-255E-444F-8E14-051D92E62375}" type="slidenum">
              <a:rPr lang="cs-CZ" smtClean="0"/>
              <a:pPr eaLnBrk="1" hangingPunct="1"/>
              <a:t>48</a:t>
            </a:fld>
            <a:endParaRPr lang="cs-CZ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202D52-4764-4729-AA11-CE98383C980A}" type="slidenum">
              <a:rPr lang="cs-CZ" smtClean="0"/>
              <a:pPr eaLnBrk="1" hangingPunct="1"/>
              <a:t>49</a:t>
            </a:fld>
            <a:endParaRPr lang="cs-CZ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00D499-58CF-4941-94A3-2BB0DFB21400}" type="slidenum">
              <a:rPr lang="cs-CZ" smtClean="0"/>
              <a:pPr eaLnBrk="1" hangingPunct="1"/>
              <a:t>50</a:t>
            </a:fld>
            <a:endParaRPr lang="cs-CZ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3950" cy="3700462"/>
          </a:xfrm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D5D371-2E45-47FA-B488-FA930772E9B9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AD27FA-8AA3-44FF-AE98-5007D240723A}" type="slidenum">
              <a:rPr lang="cs-CZ" smtClean="0"/>
              <a:pPr eaLnBrk="1" hangingPunct="1"/>
              <a:t>51</a:t>
            </a:fld>
            <a:endParaRPr lang="cs-CZ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69409C-746F-44B0-BE23-0D699E4D59B1}" type="slidenum">
              <a:rPr lang="cs-CZ" smtClean="0"/>
              <a:pPr eaLnBrk="1" hangingPunct="1"/>
              <a:t>52</a:t>
            </a:fld>
            <a:endParaRPr lang="cs-CZ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2A2C7E-10F1-4DBA-9D14-D8D091A2DF90}" type="slidenum">
              <a:rPr lang="cs-CZ" smtClean="0"/>
              <a:pPr eaLnBrk="1" hangingPunct="1"/>
              <a:t>53</a:t>
            </a:fld>
            <a:endParaRPr lang="cs-CZ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C44254-13DA-4310-813D-CC0BAE5753DE}" type="slidenum">
              <a:rPr lang="cs-CZ" smtClean="0"/>
              <a:pPr eaLnBrk="1" hangingPunct="1"/>
              <a:t>54</a:t>
            </a:fld>
            <a:endParaRPr lang="cs-CZ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C0C4A9-2A18-4542-80E1-98793FAADD13}" type="slidenum">
              <a:rPr lang="cs-CZ" smtClean="0"/>
              <a:pPr eaLnBrk="1" hangingPunct="1"/>
              <a:t>55</a:t>
            </a:fld>
            <a:endParaRPr lang="cs-CZ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F066D2-2C31-4186-BC40-6BC0D914C00F}" type="slidenum">
              <a:rPr lang="cs-CZ" smtClean="0"/>
              <a:pPr eaLnBrk="1" hangingPunct="1"/>
              <a:t>56</a:t>
            </a:fld>
            <a:endParaRPr lang="cs-CZ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8BE4EE-4888-4387-B7D7-DC68DACD39BE}" type="slidenum">
              <a:rPr lang="cs-CZ" smtClean="0"/>
              <a:pPr eaLnBrk="1" hangingPunct="1"/>
              <a:t>57</a:t>
            </a:fld>
            <a:endParaRPr lang="cs-CZ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47FD1D-AFFB-47AC-801E-33D2E3248A82}" type="slidenum">
              <a:rPr lang="cs-CZ" smtClean="0"/>
              <a:pPr eaLnBrk="1" hangingPunct="1"/>
              <a:t>58</a:t>
            </a:fld>
            <a:endParaRPr lang="cs-CZ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E8B399-25C5-4F13-90EA-3EB4A015F91A}" type="slidenum">
              <a:rPr lang="cs-CZ" smtClean="0"/>
              <a:pPr eaLnBrk="1" hangingPunct="1"/>
              <a:t>59</a:t>
            </a:fld>
            <a:endParaRPr lang="cs-CZ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10A8DE-6FED-4465-B2B5-03FFCF9DA9BE}" type="slidenum">
              <a:rPr lang="cs-CZ" smtClean="0"/>
              <a:pPr eaLnBrk="1" hangingPunct="1"/>
              <a:t>60</a:t>
            </a:fld>
            <a:endParaRPr lang="cs-CZ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3EB090-D618-4FDB-9782-1E08137FA394}" type="slidenum">
              <a:rPr lang="cs-CZ" smtClean="0"/>
              <a:pPr eaLnBrk="1" hangingPunct="1"/>
              <a:t>6</a:t>
            </a:fld>
            <a:endParaRPr lang="cs-CZ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33CA6D-BBA3-4353-9203-2526E553033E}" type="slidenum">
              <a:rPr lang="cs-CZ" smtClean="0"/>
              <a:pPr eaLnBrk="1" hangingPunct="1"/>
              <a:t>61</a:t>
            </a:fld>
            <a:endParaRPr lang="cs-CZ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C949FE-13D7-4253-B1EB-D2041952C2FB}" type="slidenum">
              <a:rPr lang="cs-CZ" smtClean="0"/>
              <a:pPr eaLnBrk="1" hangingPunct="1"/>
              <a:t>62</a:t>
            </a:fld>
            <a:endParaRPr lang="cs-CZ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EDA18F-1217-43A3-994F-5F00DD53EA96}" type="slidenum">
              <a:rPr lang="cs-CZ" smtClean="0"/>
              <a:pPr eaLnBrk="1" hangingPunct="1"/>
              <a:t>63</a:t>
            </a:fld>
            <a:endParaRPr lang="cs-CZ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FD994A-9320-4EBA-A992-EA148E720030}" type="slidenum">
              <a:rPr lang="cs-CZ" smtClean="0"/>
              <a:pPr eaLnBrk="1" hangingPunct="1"/>
              <a:t>64</a:t>
            </a:fld>
            <a:endParaRPr lang="cs-CZ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79E687-E16D-4D42-A095-FA2B3C93102F}" type="slidenum">
              <a:rPr lang="cs-CZ" smtClean="0"/>
              <a:pPr eaLnBrk="1" hangingPunct="1"/>
              <a:t>65</a:t>
            </a:fld>
            <a:endParaRPr lang="cs-CZ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1E9866-E361-4AB0-BC90-B50BA6B7A4DD}" type="slidenum">
              <a:rPr lang="cs-CZ" smtClean="0"/>
              <a:pPr eaLnBrk="1" hangingPunct="1"/>
              <a:t>66</a:t>
            </a:fld>
            <a:endParaRPr lang="cs-CZ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EBFC1C-7BE4-4FEB-9BD1-EE2563D0BA1E}" type="slidenum">
              <a:rPr lang="cs-CZ" smtClean="0"/>
              <a:pPr eaLnBrk="1" hangingPunct="1"/>
              <a:t>67</a:t>
            </a:fld>
            <a:endParaRPr lang="cs-CZ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1A2977-D297-4D03-A7D2-4F31F6737D6E}" type="slidenum">
              <a:rPr lang="cs-CZ" smtClean="0"/>
              <a:pPr eaLnBrk="1" hangingPunct="1"/>
              <a:t>68</a:t>
            </a:fld>
            <a:endParaRPr lang="cs-CZ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15C097-DD2E-45D3-9466-999F5E97D93D}" type="slidenum">
              <a:rPr lang="cs-CZ" smtClean="0"/>
              <a:pPr eaLnBrk="1" hangingPunct="1"/>
              <a:t>69</a:t>
            </a:fld>
            <a:endParaRPr lang="cs-CZ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B0E301-3C9F-453B-8461-7D7FC100E3C3}" type="slidenum">
              <a:rPr lang="cs-CZ" smtClean="0"/>
              <a:pPr eaLnBrk="1" hangingPunct="1"/>
              <a:t>70</a:t>
            </a:fld>
            <a:endParaRPr lang="cs-CZ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DE5F1F-BD44-4F15-80F3-0202B3C865CC}" type="slidenum">
              <a:rPr lang="cs-CZ" smtClean="0"/>
              <a:pPr eaLnBrk="1" hangingPunct="1"/>
              <a:t>7</a:t>
            </a:fld>
            <a:endParaRPr lang="cs-CZ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B7418F-EC01-4550-8EBF-8BC879230DED}" type="slidenum">
              <a:rPr lang="cs-CZ" smtClean="0"/>
              <a:pPr eaLnBrk="1" hangingPunct="1"/>
              <a:t>71</a:t>
            </a:fld>
            <a:endParaRPr lang="cs-CZ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F656E9-F982-421E-AF3E-9E39E3F042A1}" type="slidenum">
              <a:rPr lang="cs-CZ" smtClean="0"/>
              <a:pPr eaLnBrk="1" hangingPunct="1"/>
              <a:t>8</a:t>
            </a:fld>
            <a:endParaRPr lang="cs-CZ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3C7352-135A-420D-A19B-830AC5FA80F9}" type="slidenum">
              <a:rPr lang="cs-CZ" smtClean="0"/>
              <a:pPr eaLnBrk="1" hangingPunct="1"/>
              <a:t>9</a:t>
            </a:fld>
            <a:endParaRPr lang="cs-CZ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 sz="3300" b="1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2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F7BA-33C7-4953-A404-11FD595F984B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EB1ED-673B-4A7C-84BD-3A38110481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6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FE6A9-694C-41BB-8217-123F8216BFBE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76F7D-2727-4048-AE5C-E4C8F15381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34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16C74-2FCD-437D-B39F-6B335DFB3620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92384-5AC4-4503-B503-4F4A012051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68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89C93-7CC3-4EE6-82F6-71DC13E90ADD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3DFA8-9665-4D80-8B71-29B0440563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53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F756-8BA5-4DFC-9271-B1A03C58CCB1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12CF-0829-4242-BDE7-C4EA95DDF1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24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F274F-0FD4-4C29-9754-35593C82571E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2467B-BED9-48C5-AEE4-4EDB9E2244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8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73EDD-6316-4DC2-8F23-2629C9260D3E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C7A62-279D-41E8-B756-2961349CA5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706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D579C-5868-4758-8278-AF9A95296094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239C1-2B70-4A7A-B60D-F2C91BF0B8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08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03166-E754-42C3-A410-ABB8548F9B22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10447-094D-4215-8D29-49AF58F1BF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57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3E5-6C46-42BE-A8E4-46D6D02C57C4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D2637-2E18-4886-AA97-2BEE16DEA7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27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307BE-7422-4A61-8AFA-D1D3B593E117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D6EFE-2515-450E-B146-E22582FDA5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7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D4D1B-02C2-4D6B-B706-DF81A5C9D5D3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3CC64-8BA3-441D-ABBB-77A7ECA003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84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fld id="{38BE6B6B-871C-4473-84B2-963B3D6D61D0}" type="datetime1">
              <a:rPr lang="cs-CZ"/>
              <a:pPr>
                <a:defRPr/>
              </a:pPr>
              <a:t>26.5.2011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cs-CZ"/>
              <a:t>Počítačové sítě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B23152DE-3C70-4313-A2B0-5B4BFF8038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cs-CZ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pPr eaLnBrk="1" hangingPunct="1"/>
            <a:r>
              <a:rPr lang="cs-CZ" sz="3600" smtClean="0"/>
              <a:t>Síťové útoky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Po</a:t>
            </a:r>
            <a:r>
              <a:rPr lang="cs-CZ" sz="2800" smtClean="0"/>
              <a:t>čítačové sítě</a:t>
            </a:r>
          </a:p>
          <a:p>
            <a:pPr eaLnBrk="1" hangingPunct="1"/>
            <a:r>
              <a:rPr lang="cs-CZ" sz="2800" smtClean="0"/>
              <a:t>Lekce 14</a:t>
            </a:r>
          </a:p>
          <a:p>
            <a:pPr eaLnBrk="1" hangingPunct="1"/>
            <a:r>
              <a:rPr lang="cs-CZ" sz="2800" smtClean="0"/>
              <a:t>Ing. Jiří ledvina, CSc.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3E543E-7305-46FC-A9F9-1F21B6FCFCA0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9EB327-E4E4-47A5-9B01-BF3AC318816F}" type="slidenum">
              <a:rPr lang="cs-CZ" smtClean="0"/>
              <a:pPr eaLnBrk="1" hangingPunct="1"/>
              <a:t>10</a:t>
            </a:fld>
            <a:endParaRPr lang="cs-CZ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Google hacking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3886200" cy="4411662"/>
          </a:xfrm>
        </p:spPr>
        <p:txBody>
          <a:bodyPr/>
          <a:lstStyle/>
          <a:p>
            <a:pPr eaLnBrk="1" hangingPunct="1"/>
            <a:r>
              <a:rPr lang="en-US" sz="2000" smtClean="0"/>
              <a:t>site: </a:t>
            </a:r>
            <a:r>
              <a:rPr lang="cs-CZ" sz="2000" smtClean="0"/>
              <a:t>zadaná doména</a:t>
            </a:r>
            <a:endParaRPr lang="en-US" sz="2000" smtClean="0"/>
          </a:p>
          <a:p>
            <a:pPr eaLnBrk="1" hangingPunct="1"/>
            <a:r>
              <a:rPr lang="cs-CZ" sz="2000" smtClean="0"/>
              <a:t>i</a:t>
            </a:r>
            <a:r>
              <a:rPr lang="en-US" sz="2000" smtClean="0"/>
              <a:t>ntitle</a:t>
            </a:r>
            <a:r>
              <a:rPr lang="cs-CZ" sz="2000" smtClean="0"/>
              <a:t>: zadaný výraz v názvu</a:t>
            </a:r>
            <a:endParaRPr lang="en-US" sz="2000" smtClean="0"/>
          </a:p>
          <a:p>
            <a:pPr eaLnBrk="1" hangingPunct="1"/>
            <a:r>
              <a:rPr lang="cs-CZ" sz="2000" smtClean="0"/>
              <a:t>a</a:t>
            </a:r>
            <a:r>
              <a:rPr lang="en-US" sz="2000" smtClean="0"/>
              <a:t>llintitle</a:t>
            </a:r>
            <a:r>
              <a:rPr lang="cs-CZ" sz="2000" smtClean="0"/>
              <a:t>: všechny zadané výrazy v názvu</a:t>
            </a:r>
            <a:endParaRPr lang="en-US" sz="2000" smtClean="0"/>
          </a:p>
          <a:p>
            <a:pPr eaLnBrk="1" hangingPunct="1"/>
            <a:r>
              <a:rPr lang="cs-CZ" sz="2000" smtClean="0"/>
              <a:t>i</a:t>
            </a:r>
            <a:r>
              <a:rPr lang="en-US" sz="2000" smtClean="0"/>
              <a:t>nurl</a:t>
            </a:r>
            <a:r>
              <a:rPr lang="cs-CZ" sz="2000" smtClean="0"/>
              <a:t>: zadaný výraz v URL </a:t>
            </a:r>
            <a:endParaRPr lang="en-US" sz="2000" smtClean="0"/>
          </a:p>
          <a:p>
            <a:pPr eaLnBrk="1" hangingPunct="1"/>
            <a:r>
              <a:rPr lang="cs-CZ" sz="2000" smtClean="0"/>
              <a:t>a</a:t>
            </a:r>
            <a:r>
              <a:rPr lang="en-US" sz="2000" smtClean="0"/>
              <a:t>llinurl</a:t>
            </a:r>
            <a:r>
              <a:rPr lang="cs-CZ" sz="2000" smtClean="0"/>
              <a:t>: všechny zadané výrazy v URL</a:t>
            </a:r>
            <a:endParaRPr lang="en-US" sz="2000" smtClean="0"/>
          </a:p>
          <a:p>
            <a:pPr eaLnBrk="1" hangingPunct="1"/>
            <a:r>
              <a:rPr lang="en-US" sz="2000" smtClean="0"/>
              <a:t>filetype, ext</a:t>
            </a:r>
            <a:r>
              <a:rPr lang="cs-CZ" sz="2000" smtClean="0"/>
              <a:t>: typ souboru</a:t>
            </a:r>
            <a:endParaRPr lang="en-US" sz="2000" smtClean="0"/>
          </a:p>
          <a:p>
            <a:pPr eaLnBrk="1" hangingPunct="1"/>
            <a:r>
              <a:rPr lang="cs-CZ" sz="2000" smtClean="0"/>
              <a:t>n</a:t>
            </a:r>
            <a:r>
              <a:rPr lang="en-US" sz="2000" smtClean="0"/>
              <a:t>umrange</a:t>
            </a:r>
            <a:r>
              <a:rPr lang="cs-CZ" sz="2000" smtClean="0"/>
              <a:t>: číslo v zadaném rozsahu</a:t>
            </a:r>
            <a:endParaRPr lang="en-US" sz="2000" smtClean="0"/>
          </a:p>
          <a:p>
            <a:pPr eaLnBrk="1" hangingPunct="1"/>
            <a:r>
              <a:rPr lang="cs-CZ" sz="2000" smtClean="0"/>
              <a:t>l</a:t>
            </a:r>
            <a:r>
              <a:rPr lang="en-US" sz="2000" smtClean="0"/>
              <a:t>ink</a:t>
            </a:r>
            <a:r>
              <a:rPr lang="cs-CZ" sz="2000" smtClean="0"/>
              <a:t>: obsahuje odkaz na umístění</a:t>
            </a:r>
            <a:endParaRPr lang="en-US" sz="200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191000" y="1752600"/>
            <a:ext cx="46482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0" hangingPunct="0">
              <a:defRPr/>
            </a:pPr>
            <a:r>
              <a:rPr lang="cs-CZ" sz="2000" dirty="0" smtClean="0"/>
              <a:t>i</a:t>
            </a:r>
            <a:r>
              <a:rPr lang="en-US" sz="2000" dirty="0" err="1" smtClean="0"/>
              <a:t>nanchor</a:t>
            </a:r>
            <a:r>
              <a:rPr lang="cs-CZ" sz="2000" dirty="0" smtClean="0"/>
              <a:t>: text v komentáři k odkazu </a:t>
            </a:r>
            <a:endParaRPr lang="en-US" sz="2000" dirty="0" smtClean="0"/>
          </a:p>
          <a:p>
            <a:pPr eaLnBrk="0" hangingPunct="0">
              <a:defRPr/>
            </a:pPr>
            <a:r>
              <a:rPr lang="cs-CZ" sz="2000" dirty="0" err="1"/>
              <a:t>a</a:t>
            </a:r>
            <a:r>
              <a:rPr lang="en-US" sz="2000" dirty="0" err="1" smtClean="0"/>
              <a:t>llintext</a:t>
            </a:r>
            <a:r>
              <a:rPr lang="cs-CZ" sz="2000" dirty="0" smtClean="0"/>
              <a:t>: výraz pouze v textu</a:t>
            </a:r>
          </a:p>
          <a:p>
            <a:pPr marL="0" indent="0" eaLnBrk="0" hangingPunct="0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0" hangingPunct="0">
              <a:defRPr/>
            </a:pPr>
            <a:r>
              <a:rPr lang="en-US" sz="2000" dirty="0" smtClean="0"/>
              <a:t>+</a:t>
            </a:r>
            <a:r>
              <a:rPr lang="cs-CZ" sz="2000" dirty="0" smtClean="0"/>
              <a:t> častý výskyt</a:t>
            </a:r>
            <a:endParaRPr lang="en-US" sz="2000" dirty="0" smtClean="0"/>
          </a:p>
          <a:p>
            <a:pPr eaLnBrk="0" hangingPunct="0">
              <a:defRPr/>
            </a:pPr>
            <a:r>
              <a:rPr lang="en-US" sz="2000" dirty="0" smtClean="0"/>
              <a:t>-</a:t>
            </a:r>
            <a:r>
              <a:rPr lang="cs-CZ" sz="2000" dirty="0" smtClean="0"/>
              <a:t>  potlačení výskytu</a:t>
            </a:r>
            <a:endParaRPr lang="en-US" sz="2000" dirty="0" smtClean="0"/>
          </a:p>
          <a:p>
            <a:pPr eaLnBrk="0" hangingPunct="0">
              <a:defRPr/>
            </a:pPr>
            <a:r>
              <a:rPr lang="en-US" sz="2000" dirty="0" smtClean="0"/>
              <a:t>“”</a:t>
            </a:r>
            <a:r>
              <a:rPr lang="cs-CZ" sz="2000" dirty="0" smtClean="0"/>
              <a:t> uzávorkování fráze</a:t>
            </a:r>
            <a:endParaRPr lang="en-US" sz="2000" dirty="0" smtClean="0"/>
          </a:p>
          <a:p>
            <a:pPr eaLnBrk="0" hangingPunct="0">
              <a:defRPr/>
            </a:pPr>
            <a:r>
              <a:rPr lang="en-US" sz="2000" dirty="0" smtClean="0"/>
              <a:t>.</a:t>
            </a:r>
            <a:r>
              <a:rPr lang="cs-CZ" sz="2000" dirty="0" smtClean="0"/>
              <a:t>  Zástupce jednoho znaku</a:t>
            </a:r>
            <a:endParaRPr lang="en-US" sz="2000" dirty="0" smtClean="0"/>
          </a:p>
          <a:p>
            <a:pPr eaLnBrk="0" hangingPunct="0">
              <a:defRPr/>
            </a:pPr>
            <a:r>
              <a:rPr lang="en-US" sz="2000" dirty="0" smtClean="0"/>
              <a:t>*</a:t>
            </a:r>
            <a:r>
              <a:rPr lang="cs-CZ" sz="2000" dirty="0" smtClean="0"/>
              <a:t> zástupce lib. výrazu</a:t>
            </a:r>
            <a:endParaRPr lang="en-US" sz="2000" dirty="0" smtClean="0"/>
          </a:p>
          <a:p>
            <a:pPr eaLnBrk="0" hangingPunct="0">
              <a:defRPr/>
            </a:pPr>
            <a:r>
              <a:rPr lang="en-US" sz="2000" dirty="0" smtClean="0"/>
              <a:t>|</a:t>
            </a:r>
            <a:r>
              <a:rPr lang="cs-CZ" sz="2000" dirty="0" smtClean="0"/>
              <a:t>  logické OR</a:t>
            </a:r>
          </a:p>
          <a:p>
            <a:pPr eaLnBrk="0" hangingPunct="0">
              <a:defRPr/>
            </a:pPr>
            <a:r>
              <a:rPr lang="en-US" sz="2000" dirty="0" smtClean="0"/>
              <a:t>~ </a:t>
            </a:r>
            <a:r>
              <a:rPr lang="cs-CZ" sz="2000" dirty="0" smtClean="0"/>
              <a:t>plus podobná slova</a:t>
            </a:r>
          </a:p>
        </p:txBody>
      </p:sp>
      <p:sp>
        <p:nvSpPr>
          <p:cNvPr id="12296" name="TextBox 1"/>
          <p:cNvSpPr txBox="1">
            <a:spLocks noChangeArrowheads="1"/>
          </p:cNvSpPr>
          <p:nvPr/>
        </p:nvSpPr>
        <p:spPr bwMode="auto">
          <a:xfrm>
            <a:off x="4343400" y="5753100"/>
            <a:ext cx="3390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000"/>
              <a:t>http://www.googleguide.com</a:t>
            </a:r>
          </a:p>
          <a:p>
            <a:pPr eaLnBrk="1" hangingPunct="1"/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E48B4B-C47C-4CF3-9D13-B9739EF81673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1F39C8-E308-4674-8891-DF906A6561E1}" type="slidenum">
              <a:rPr lang="cs-CZ" smtClean="0"/>
              <a:pPr eaLnBrk="1" hangingPunct="1"/>
              <a:t>11</a:t>
            </a:fld>
            <a:endParaRPr lang="cs-CZ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Google hacking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Struktura webu – Google standardně hledá i v URL </a:t>
            </a:r>
          </a:p>
          <a:p>
            <a:pPr eaLnBrk="1" hangingPunct="1"/>
            <a:r>
              <a:rPr lang="cs-CZ" smtClean="0"/>
              <a:t>Všechny stránky na doméně ZCU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	</a:t>
            </a:r>
            <a:r>
              <a:rPr lang="cs-CZ" b="1" smtClean="0">
                <a:latin typeface="Courier New" pitchFamily="49" charset="0"/>
              </a:rPr>
              <a:t>site:zcu.cz zcu</a:t>
            </a:r>
          </a:p>
          <a:p>
            <a:pPr eaLnBrk="1" hangingPunct="1"/>
            <a:r>
              <a:rPr lang="cs-CZ" smtClean="0"/>
              <a:t>Adresáře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	</a:t>
            </a:r>
            <a:r>
              <a:rPr lang="cs-CZ" sz="1800" b="1" smtClean="0">
                <a:latin typeface="Courier New" pitchFamily="49" charset="0"/>
              </a:rPr>
              <a:t>intitle:index.of site:zcu.cz "parent directory„</a:t>
            </a:r>
            <a:endParaRPr lang="cs-CZ" b="1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b="1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9F76BD-746A-48C4-9FFE-595ED35A4E00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91D658-A744-4F5E-ADF0-D6FF82444D7B}" type="slidenum">
              <a:rPr lang="cs-CZ" smtClean="0"/>
              <a:pPr eaLnBrk="1" hangingPunct="1"/>
              <a:t>12</a:t>
            </a:fld>
            <a:endParaRPr lang="cs-CZ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Google hacking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Verze software</a:t>
            </a:r>
          </a:p>
          <a:p>
            <a:pPr eaLnBrk="1" hangingPunct="1"/>
            <a:r>
              <a:rPr lang="cs-CZ" smtClean="0"/>
              <a:t>Vyhledávání std. stránek serverů, které obsahují bannery s verzí </a:t>
            </a:r>
          </a:p>
          <a:p>
            <a:pPr eaLnBrk="1" hangingPunct="1"/>
            <a:r>
              <a:rPr lang="cs-CZ" smtClean="0"/>
              <a:t>např. Apache SSL/TSL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latin typeface="Courier New" pitchFamily="49" charset="0"/>
              </a:rPr>
              <a:t>		</a:t>
            </a:r>
            <a:r>
              <a:rPr lang="cs-CZ" sz="1800" b="1" smtClean="0">
                <a:latin typeface="Courier New" pitchFamily="49" charset="0"/>
              </a:rPr>
              <a:t>intitle:test.page "Hey, it worked !" SSL/TLS-aware </a:t>
            </a:r>
            <a:endParaRPr lang="cs-CZ" b="1" smtClean="0">
              <a:latin typeface="Courier New" pitchFamily="49" charset="0"/>
            </a:endParaRPr>
          </a:p>
          <a:p>
            <a:pPr eaLnBrk="1" hangingPunct="1"/>
            <a:r>
              <a:rPr lang="cs-CZ" smtClean="0"/>
              <a:t>Vyhledávání help, manuálů, vzorových programů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BD3383-55B0-4331-B1FF-102970F41E61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F9E58F-95EA-4F98-9FD9-7EA51CA8DC50}" type="slidenum">
              <a:rPr lang="cs-CZ" smtClean="0"/>
              <a:pPr eaLnBrk="1" hangingPunct="1"/>
              <a:t>13</a:t>
            </a:fld>
            <a:endParaRPr lang="cs-CZ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Google hacking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Vyhledávání informací podle URL</a:t>
            </a:r>
          </a:p>
          <a:p>
            <a:pPr lvl="1" eaLnBrk="1" hangingPunct="1"/>
            <a:r>
              <a:rPr lang="cs-CZ" smtClean="0"/>
              <a:t>Allinurl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		</a:t>
            </a:r>
            <a:r>
              <a:rPr lang="cs-CZ" sz="2400" b="1" smtClean="0">
                <a:latin typeface="Courier New" pitchFamily="49" charset="0"/>
              </a:rPr>
              <a:t>allinurl:/ledvina/vyuka</a:t>
            </a:r>
          </a:p>
          <a:p>
            <a:pPr eaLnBrk="1" hangingPunct="1"/>
            <a:r>
              <a:rPr lang="cs-CZ" smtClean="0"/>
              <a:t>CGI scanner – nástroj, který vyhledává zranitelné programy serveru =</a:t>
            </a:r>
            <a:r>
              <a:rPr lang="en-US" smtClean="0"/>
              <a:t>&gt;</a:t>
            </a:r>
            <a:r>
              <a:rPr lang="cs-CZ" smtClean="0"/>
              <a:t> </a:t>
            </a:r>
          </a:p>
          <a:p>
            <a:pPr lvl="1" eaLnBrk="1" hangingPunct="1"/>
            <a:r>
              <a:rPr lang="cs-CZ" smtClean="0"/>
              <a:t>vyhledá zranitelný soubor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latin typeface="Courier New" pitchFamily="49" charset="0"/>
              </a:rPr>
              <a:t>		allinurl:/random_banner/index.cgi</a:t>
            </a:r>
          </a:p>
          <a:p>
            <a:pPr lvl="1" eaLnBrk="1" hangingPunct="1"/>
            <a:endParaRPr lang="cs-CZ" b="1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909422-9F2B-4A39-876E-34B24E4F91EF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83A90E-B2A3-4B48-9928-05ECBA5FBD28}" type="slidenum">
              <a:rPr lang="cs-CZ" smtClean="0"/>
              <a:pPr eaLnBrk="1" hangingPunct="1"/>
              <a:t>14</a:t>
            </a:fld>
            <a:endParaRPr lang="cs-CZ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Google hacking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FTP klienti (Total Commander)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latin typeface="Courier New" pitchFamily="49" charset="0"/>
              </a:rPr>
              <a:t>host=ftp.server.cz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latin typeface="Courier New" pitchFamily="49" charset="0"/>
              </a:rPr>
              <a:t>username=prihlasovaci_jmeno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latin typeface="Courier New" pitchFamily="49" charset="0"/>
              </a:rPr>
              <a:t>password=A1DFBAA6F546CC748B9D1E1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hledáme: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>
                <a:latin typeface="Courier New" pitchFamily="49" charset="0"/>
              </a:rPr>
              <a:t>filetype:ini wcx_ftp.ini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b="1" smtClean="0">
              <a:latin typeface="Courier New" pitchFamily="49" charset="0"/>
            </a:endParaRPr>
          </a:p>
          <a:p>
            <a:pPr eaLnBrk="1" hangingPunct="1"/>
            <a:r>
              <a:rPr lang="cs-CZ" smtClean="0"/>
              <a:t>nalezení tiskárny HP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latin typeface="Courier New" pitchFamily="49" charset="0"/>
              </a:rPr>
              <a:t>	inurl:hp/device/this.LCDispatcher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b="1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149FE4-B897-4951-957C-BB7B3D962586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B5B95C-83B6-4414-8A78-6CEDFD03095B}" type="slidenum">
              <a:rPr lang="cs-CZ" smtClean="0"/>
              <a:pPr eaLnBrk="1" hangingPunct="1"/>
              <a:t>15</a:t>
            </a:fld>
            <a:endParaRPr lang="cs-CZ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Google hacking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Fantazii se meze nekladou, co hledat?</a:t>
            </a:r>
          </a:p>
          <a:p>
            <a:pPr lvl="1" eaLnBrk="1" hangingPunct="1"/>
            <a:r>
              <a:rPr lang="cs-CZ" smtClean="0"/>
              <a:t>různé soubory (s hesly, uživ. jmény)</a:t>
            </a:r>
          </a:p>
          <a:p>
            <a:pPr lvl="1" eaLnBrk="1" hangingPunct="1"/>
            <a:r>
              <a:rPr lang="cs-CZ" smtClean="0"/>
              <a:t>síťová zařízení (web kamery, tiskárny)</a:t>
            </a:r>
          </a:p>
          <a:p>
            <a:pPr lvl="1" eaLnBrk="1" hangingPunct="1"/>
            <a:r>
              <a:rPr lang="cs-CZ" smtClean="0"/>
              <a:t>hesla, šifrovaná hesla</a:t>
            </a:r>
          </a:p>
          <a:p>
            <a:pPr lvl="1" eaLnBrk="1" hangingPunct="1"/>
            <a:r>
              <a:rPr lang="cs-CZ" smtClean="0"/>
              <a:t>chybové stránky (SQL chyby)</a:t>
            </a:r>
          </a:p>
          <a:p>
            <a:pPr lvl="1" eaLnBrk="1" hangingPunct="1"/>
            <a:r>
              <a:rPr lang="cs-CZ" smtClean="0"/>
              <a:t>čísla kreditních karet</a:t>
            </a: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F2F4F5-0F8B-4C6C-A4A8-3F7BC3EAAF74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E2E3AA-5FC2-49E0-93B5-77F75E844E34}" type="slidenum">
              <a:rPr lang="cs-CZ" smtClean="0"/>
              <a:pPr eaLnBrk="1" hangingPunct="1"/>
              <a:t>16</a:t>
            </a:fld>
            <a:endParaRPr lang="cs-CZ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Google hacking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Obrana</a:t>
            </a:r>
          </a:p>
          <a:p>
            <a:pPr lvl="1" eaLnBrk="1" hangingPunct="1"/>
            <a:r>
              <a:rPr lang="cs-CZ" dirty="0" smtClean="0"/>
              <a:t>Nezveřejňovat citlivé informace</a:t>
            </a:r>
          </a:p>
          <a:p>
            <a:pPr lvl="1" eaLnBrk="1" hangingPunct="1"/>
            <a:r>
              <a:rPr lang="cs-CZ" dirty="0" smtClean="0"/>
              <a:t>Odstranit stránky z Google indexu</a:t>
            </a:r>
          </a:p>
          <a:p>
            <a:pPr lvl="2" eaLnBrk="1" hangingPunct="1"/>
            <a:r>
              <a:rPr lang="cs-CZ" dirty="0" smtClean="0"/>
              <a:t>http://www.google.com/remove.html</a:t>
            </a:r>
          </a:p>
          <a:p>
            <a:pPr lvl="1" eaLnBrk="1" hangingPunct="1"/>
            <a:r>
              <a:rPr lang="cs-CZ" dirty="0" smtClean="0"/>
              <a:t>Zakázat přístup indexovacím robotům</a:t>
            </a:r>
          </a:p>
          <a:p>
            <a:pPr lvl="2" eaLnBrk="1" hangingPunct="1"/>
            <a:r>
              <a:rPr lang="cs-CZ" dirty="0" smtClean="0"/>
              <a:t>Soubor robot.txt umístěný v adresáři na serveru</a:t>
            </a:r>
          </a:p>
          <a:p>
            <a:pPr lvl="2" eaLnBrk="1" hangingPunct="1"/>
            <a:r>
              <a:rPr lang="cs-CZ" dirty="0" smtClean="0"/>
              <a:t>http://www.robotstxt.org/orig.html</a:t>
            </a:r>
          </a:p>
          <a:p>
            <a:pPr lvl="1" eaLnBrk="1" hangingPunct="1"/>
            <a:r>
              <a:rPr lang="cs-CZ" dirty="0" smtClean="0"/>
              <a:t>Chybové statistiky logovat do neveřejných souborů</a:t>
            </a:r>
          </a:p>
          <a:p>
            <a:pPr lvl="1" eaLnBrk="1" hangingPunct="1"/>
            <a:endParaRPr lang="cs-CZ" dirty="0" smtClean="0"/>
          </a:p>
          <a:p>
            <a:pPr eaLnBrk="1" hangingPunct="1"/>
            <a:r>
              <a:rPr lang="cs-CZ" dirty="0" smtClean="0"/>
              <a:t>http://jobabroad.sweb.cz/google.htm</a:t>
            </a:r>
          </a:p>
          <a:p>
            <a:pPr lvl="1" eaLnBrk="1" hangingPunct="1"/>
            <a:r>
              <a:rPr lang="cs-CZ" dirty="0" smtClean="0"/>
              <a:t>Jak </a:t>
            </a:r>
            <a:r>
              <a:rPr lang="cs-CZ" dirty="0" err="1" smtClean="0"/>
              <a:t>googlovat</a:t>
            </a:r>
            <a:r>
              <a:rPr lang="cs-CZ" dirty="0" smtClean="0"/>
              <a:t> česky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2A2B2D-6796-4257-986C-DA9AE8AA8DD0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810C40-1D3C-4AF7-B120-DD575C7143CC}" type="slidenum">
              <a:rPr lang="cs-CZ" smtClean="0"/>
              <a:pPr eaLnBrk="1" hangingPunct="1"/>
              <a:t>17</a:t>
            </a:fld>
            <a:endParaRPr lang="cs-CZ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Google bombing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19263"/>
            <a:ext cx="7086600" cy="1633537"/>
          </a:xfrm>
        </p:spPr>
        <p:txBody>
          <a:bodyPr/>
          <a:lstStyle/>
          <a:p>
            <a:pPr eaLnBrk="1" hangingPunct="1"/>
            <a:r>
              <a:rPr lang="cs-CZ" sz="2000" smtClean="0"/>
              <a:t>zneužití vlastností vyhledávacího enginu Googlu</a:t>
            </a:r>
          </a:p>
          <a:p>
            <a:pPr eaLnBrk="1" hangingPunct="1"/>
            <a:r>
              <a:rPr lang="cs-CZ" sz="2000" smtClean="0"/>
              <a:t>Vyhledávač vrací</a:t>
            </a:r>
          </a:p>
          <a:p>
            <a:pPr lvl="1" eaLnBrk="1" hangingPunct="1"/>
            <a:r>
              <a:rPr lang="cs-CZ" sz="1800" smtClean="0"/>
              <a:t>Stránky obsahující hledaný text</a:t>
            </a:r>
          </a:p>
          <a:p>
            <a:pPr lvl="1" eaLnBrk="1" hangingPunct="1"/>
            <a:r>
              <a:rPr lang="cs-CZ" sz="1800" smtClean="0"/>
              <a:t>Stránky, které na tyto stránky daným textem odkazují</a:t>
            </a:r>
          </a:p>
          <a:p>
            <a:pPr eaLnBrk="1" hangingPunct="1"/>
            <a:endParaRPr lang="cs-CZ" sz="2000" smtClean="0"/>
          </a:p>
        </p:txBody>
      </p:sp>
      <p:sp>
        <p:nvSpPr>
          <p:cNvPr id="19463" name="Rectangle 3"/>
          <p:cNvSpPr txBox="1">
            <a:spLocks noChangeArrowheads="1"/>
          </p:cNvSpPr>
          <p:nvPr/>
        </p:nvSpPr>
        <p:spPr bwMode="auto">
          <a:xfrm>
            <a:off x="609600" y="3352800"/>
            <a:ext cx="8229600" cy="293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692150" indent="-3476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000"/>
              <a:t>Příklad: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/>
              <a:t>„kouzelnická univerzita“ </a:t>
            </a:r>
            <a:endParaRPr lang="cs-CZ" b="1">
              <a:latin typeface="Courier New" pitchFamily="49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b="1">
                <a:latin typeface="Courier New" pitchFamily="49" charset="0"/>
              </a:rPr>
              <a:t>	</a:t>
            </a:r>
            <a:r>
              <a:rPr lang="en-US" b="1">
                <a:latin typeface="Courier New" pitchFamily="49" charset="0"/>
              </a:rPr>
              <a:t>&lt;</a:t>
            </a:r>
            <a:r>
              <a:rPr lang="cs-CZ" b="1">
                <a:latin typeface="Courier New" pitchFamily="49" charset="0"/>
              </a:rPr>
              <a:t>a href="http://www.zcu.cz"&gt; kouzelnická univerzita &lt;/a&gt;</a:t>
            </a:r>
            <a:endParaRPr lang="cs-CZ" b="1"/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/>
              <a:t>Google vrátí i odkaz na ZCU, třebaže není kouzelnická univerzita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000"/>
              <a:t>Literatura: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/>
              <a:t>Brad Hill: Google for Dummies, John Wiley &amp; Sons © 2003 (346 pages) ISBN:0764544209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800" smtClean="0"/>
              <a:t>Síťové útoky</a:t>
            </a: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Počítačové sítě</a:t>
            </a:r>
          </a:p>
          <a:p>
            <a:pPr eaLnBrk="1" hangingPunct="1"/>
            <a:r>
              <a:rPr lang="cs-CZ" sz="2800" smtClean="0"/>
              <a:t>Lekce 14</a:t>
            </a:r>
          </a:p>
          <a:p>
            <a:pPr eaLnBrk="1" hangingPunct="1"/>
            <a:r>
              <a:rPr lang="cs-CZ" sz="2800" smtClean="0"/>
              <a:t>Ing. Jiří Ledvina, CSc.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075469-E0C5-4A76-9EE5-902B78E810E7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C1E4E6-0333-46C6-B362-AE9037B99C3E}" type="slidenum">
              <a:rPr lang="cs-CZ" smtClean="0"/>
              <a:pPr eaLnBrk="1" hangingPunct="1"/>
              <a:t>19</a:t>
            </a:fld>
            <a:endParaRPr lang="cs-CZ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Příprava útoku – scanování portů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534400" cy="4411662"/>
          </a:xfrm>
        </p:spPr>
        <p:txBody>
          <a:bodyPr/>
          <a:lstStyle/>
          <a:p>
            <a:pPr eaLnBrk="1" hangingPunct="1"/>
            <a:r>
              <a:rPr lang="cs-CZ" sz="3200" smtClean="0"/>
              <a:t>ftp, telnet, smtp, finger, http</a:t>
            </a:r>
            <a:endParaRPr lang="cs-CZ" sz="3200" b="1" smtClean="0"/>
          </a:p>
          <a:p>
            <a:pPr eaLnBrk="1" hangingPunct="1"/>
            <a:r>
              <a:rPr lang="cs-CZ" b="1" smtClean="0"/>
              <a:t>TCP connect scanning</a:t>
            </a:r>
            <a:r>
              <a:rPr lang="cs-CZ" smtClean="0"/>
              <a:t> – základní způsob scanování portů. Útočník se zkusí připojit voláním connect ke každému portu – pokud na portu naslouchá démon, spojení se podaří. Výhodou je rychlost (lze scanovat více portů paralelně), velkou nevýhodou je ovšem snadné rozpoznání scanu cílovým strojem.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2623C1-5F67-4A86-A4A7-EFD19BB81998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26BB10-85A7-4C3A-8708-545E43FC093C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Zdroje prezentace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Tyto předlohy byly vytvořeny podle následujících podkladů</a:t>
            </a:r>
          </a:p>
          <a:p>
            <a:pPr lvl="1" eaLnBrk="1" hangingPunct="1"/>
            <a:r>
              <a:rPr lang="cs-CZ" smtClean="0"/>
              <a:t>Prezentace pro předmět PDS Ing. Martina Jiřičky</a:t>
            </a:r>
          </a:p>
          <a:p>
            <a:pPr lvl="1" eaLnBrk="1" hangingPunct="1"/>
            <a:r>
              <a:rPr lang="cs-CZ" smtClean="0"/>
              <a:t>Diplomové práce Ing. Martina Jiřičky</a:t>
            </a:r>
          </a:p>
          <a:p>
            <a:pPr lvl="1" eaLnBrk="1" hangingPunct="1"/>
            <a:r>
              <a:rPr lang="cs-CZ" smtClean="0"/>
              <a:t>Diplomové práce Ing. Ondřeje Tichy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A760C0-1267-4DBA-B153-BD6AEB30A53E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E4CB7E-49B8-4328-91A1-7EC3F423655A}" type="slidenum">
              <a:rPr lang="cs-CZ" smtClean="0"/>
              <a:pPr eaLnBrk="1" hangingPunct="1"/>
              <a:t>20</a:t>
            </a:fld>
            <a:endParaRPr lang="cs-CZ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Scanování portů … 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TCP SYN scanning</a:t>
            </a:r>
            <a:r>
              <a:rPr lang="cs-CZ" smtClean="0"/>
              <a:t> – nedochází k úplnému navázání spojení, proto se této metodě říká „half-open scanning“. </a:t>
            </a:r>
          </a:p>
          <a:p>
            <a:pPr lvl="1" eaLnBrk="1" hangingPunct="1"/>
            <a:r>
              <a:rPr lang="cs-CZ" smtClean="0"/>
              <a:t>Útočník vyšle paket s nastaveným příznakem SYN, který indikuje snahu navázat spojení. </a:t>
            </a:r>
          </a:p>
          <a:p>
            <a:pPr lvl="1" eaLnBrk="1" hangingPunct="1"/>
            <a:r>
              <a:rPr lang="cs-CZ" smtClean="0"/>
              <a:t>Cílový počítač odpoví buď paketem SYN|ACK (značí, že daný port naslouchá) nebo RST (port je uzavřen). </a:t>
            </a:r>
          </a:p>
          <a:p>
            <a:pPr lvl="1" eaLnBrk="1" hangingPunct="1"/>
            <a:r>
              <a:rPr lang="cs-CZ" smtClean="0"/>
              <a:t>Pokud se útočníkovi vrátí SYN|ACK, vyšle okamžitě paket RST, který spojení přeruší. </a:t>
            </a:r>
          </a:p>
          <a:p>
            <a:pPr lvl="1" eaLnBrk="1" hangingPunct="1"/>
            <a:r>
              <a:rPr lang="cs-CZ" smtClean="0"/>
              <a:t>Uvedený způsob scanování je zalogován mnohem menším množstvím systémů, a proto je pro hackery daleko vhodnější. </a:t>
            </a:r>
          </a:p>
          <a:p>
            <a:pPr lvl="1" eaLnBrk="1" hangingPunct="1"/>
            <a:r>
              <a:rPr lang="cs-CZ" smtClean="0"/>
              <a:t>Potenciální nevýhodou je nutnost mít administrátorská privilegia na stroji, odkud se útok provádí.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7CFB44-E8DD-4C55-8AF2-CC675020BB86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32AC98-E8BF-4F85-9764-22D6E8074818}" type="slidenum">
              <a:rPr lang="cs-CZ" smtClean="0"/>
              <a:pPr eaLnBrk="1" hangingPunct="1"/>
              <a:t>21</a:t>
            </a:fld>
            <a:endParaRPr lang="cs-CZ" smtClean="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Scanování portů …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TCP FIN scanning</a:t>
            </a:r>
            <a:r>
              <a:rPr lang="cs-CZ" smtClean="0"/>
              <a:t> – ani TCP SYN scanování není dostatečně tajné a je velmi často logováno. </a:t>
            </a:r>
          </a:p>
          <a:p>
            <a:pPr lvl="1" eaLnBrk="1" hangingPunct="1"/>
            <a:r>
              <a:rPr lang="cs-CZ" smtClean="0"/>
              <a:t>Některé firewally registrují příchozí pakety SYN</a:t>
            </a:r>
            <a:r>
              <a:rPr lang="cs-CZ" i="1" smtClean="0"/>
              <a:t> </a:t>
            </a:r>
            <a:r>
              <a:rPr lang="cs-CZ" smtClean="0"/>
              <a:t>a také IDS (</a:t>
            </a:r>
            <a:r>
              <a:rPr lang="cs-CZ" i="1" smtClean="0"/>
              <a:t>Intrusion Detection Software</a:t>
            </a:r>
            <a:r>
              <a:rPr lang="cs-CZ" smtClean="0"/>
              <a:t>) si jich obvykle všimne. </a:t>
            </a:r>
          </a:p>
          <a:p>
            <a:pPr lvl="1" eaLnBrk="1" hangingPunct="1"/>
            <a:r>
              <a:rPr lang="cs-CZ" smtClean="0"/>
              <a:t>Například pakety FIN však mohou někdy proklouznout nepovšimnuty. </a:t>
            </a:r>
          </a:p>
          <a:p>
            <a:pPr lvl="1" eaLnBrk="1" hangingPunct="1"/>
            <a:r>
              <a:rPr lang="cs-CZ" smtClean="0"/>
              <a:t>Uzavřené porty totiž na paket FIN odpovídají paketem RST, zatímco otevřené porty příchozí pakety FIN ignorují. </a:t>
            </a:r>
          </a:p>
          <a:p>
            <a:pPr lvl="1" eaLnBrk="1" hangingPunct="1"/>
            <a:r>
              <a:rPr lang="cs-CZ" smtClean="0"/>
              <a:t>Bohužel to není pravidlem – některé systémy odpovídají paketem RST, ať je port otevřený nebo ne. </a:t>
            </a:r>
          </a:p>
          <a:p>
            <a:pPr lvl="1" eaLnBrk="1" hangingPunct="1"/>
            <a:r>
              <a:rPr lang="cs-CZ" smtClean="0"/>
              <a:t>Využitelnost této metody je tedy pro útočníky malá.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318548-9899-4FB3-9F61-F2634CD6FE9B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06D209-4FC3-4648-BB1F-4EF02D98F79D}" type="slidenum">
              <a:rPr lang="cs-CZ" smtClean="0"/>
              <a:pPr eaLnBrk="1" hangingPunct="1"/>
              <a:t>22</a:t>
            </a:fld>
            <a:endParaRPr lang="cs-CZ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Scanování portů …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Fragmentation scanning</a:t>
            </a:r>
            <a:r>
              <a:rPr lang="cs-CZ" smtClean="0"/>
              <a:t> – jedná se o modifikaci již zmíněných metod. </a:t>
            </a:r>
          </a:p>
          <a:p>
            <a:pPr lvl="1" eaLnBrk="1" hangingPunct="1"/>
            <a:r>
              <a:rPr lang="cs-CZ" smtClean="0"/>
              <a:t>Místo poslání celého paketu ho rozdělíme do několika malých fragmentů, které nepůsobí podezřele.</a:t>
            </a:r>
          </a:p>
          <a:p>
            <a:pPr lvl="1" eaLnBrk="1" hangingPunct="1"/>
            <a:r>
              <a:rPr lang="cs-CZ" smtClean="0"/>
              <a:t>Přes firewall projdou fragmenty, na vstupu počítače se vytvoří pakety </a:t>
            </a:r>
          </a:p>
          <a:p>
            <a:pPr lvl="1" eaLnBrk="1" hangingPunct="1"/>
            <a:r>
              <a:rPr lang="cs-CZ" smtClean="0"/>
              <a:t>Metoda nefunguje u paketových filtrů a firewallů, které hromadí příchozí pakety do fronty, nicméně je úspěšná ve velkém množství případů.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B45020-A3FE-46A5-A3AB-CD7A1746568D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FD1C7C-168C-40D1-923A-99160675CBE9}" type="slidenum">
              <a:rPr lang="cs-CZ" smtClean="0"/>
              <a:pPr eaLnBrk="1" hangingPunct="1"/>
              <a:t>23</a:t>
            </a:fld>
            <a:endParaRPr lang="cs-CZ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Scanování portů …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TCP reverse ident scanning</a:t>
            </a:r>
            <a:r>
              <a:rPr lang="cs-CZ" smtClean="0"/>
              <a:t> – tzv. ident protokol ([RFC 1413]) umožňuje zjistit, pod jakým uživatelským jménem běží proces na některém z otevřených portů. </a:t>
            </a:r>
          </a:p>
          <a:p>
            <a:pPr lvl="1" eaLnBrk="1" hangingPunct="1"/>
            <a:r>
              <a:rPr lang="cs-CZ" smtClean="0"/>
              <a:t>Můžeme tak scanovat všechny porty a zjišťovat, zda služby na těch otevřených běží s administrátorskými privilegii. </a:t>
            </a:r>
          </a:p>
          <a:p>
            <a:pPr lvl="1" eaLnBrk="1" hangingPunct="1"/>
            <a:r>
              <a:rPr lang="cs-CZ" smtClean="0"/>
              <a:t>Jedná se o cennou informaci – hacker nebude napadat službu, která není spuštěna s právy superuživatele.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53DB1D-14BB-408A-A6E7-4CEDC249B01D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A4F78D-A0A7-4CF8-A5C2-CC7F83C270A8}" type="slidenum">
              <a:rPr lang="cs-CZ" smtClean="0"/>
              <a:pPr eaLnBrk="1" hangingPunct="1"/>
              <a:t>24</a:t>
            </a:fld>
            <a:endParaRPr lang="cs-CZ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Scanování portů …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TCP Null scanning</a:t>
            </a:r>
          </a:p>
          <a:p>
            <a:pPr lvl="1" eaLnBrk="1" hangingPunct="1"/>
            <a:r>
              <a:rPr lang="cs-CZ" smtClean="0"/>
              <a:t>útočník posílá pakety se sekvenčním číslem, ale bez nastavených příznaků (FIN, SYN, PSH…). </a:t>
            </a:r>
          </a:p>
          <a:p>
            <a:pPr lvl="1" eaLnBrk="1" hangingPunct="1"/>
            <a:r>
              <a:rPr lang="cs-CZ" smtClean="0"/>
              <a:t>Uzavřené porty odpoví paketem RST, otevřené porty budou pakety ignorovat.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1F64C9-63C0-4BCC-B88A-C609BB27E662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131F85-7FD7-4416-B24F-B413827C6548}" type="slidenum">
              <a:rPr lang="cs-CZ" smtClean="0"/>
              <a:pPr eaLnBrk="1" hangingPunct="1"/>
              <a:t>25</a:t>
            </a:fld>
            <a:endParaRPr lang="cs-CZ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Scanování portů …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b="1" smtClean="0"/>
              <a:t>UDP ICMP port unreachable scanning</a:t>
            </a:r>
            <a:r>
              <a:rPr lang="cs-CZ" sz="2000" smtClean="0"/>
              <a:t> – scanování UDP portů je složitější než u TCP portů, protože otevřené UDP porty nemusí posílat potvrzení jako odpověď na naše pakety a ani uzavřené porty nemusí nijak odpovědět. </a:t>
            </a:r>
          </a:p>
          <a:p>
            <a:pPr lvl="1" eaLnBrk="1" hangingPunct="1"/>
            <a:r>
              <a:rPr lang="cs-CZ" sz="1600" smtClean="0"/>
              <a:t>Naštěstí cílová stanice odpoví </a:t>
            </a:r>
            <a:r>
              <a:rPr lang="cs-CZ" sz="1600" i="1" smtClean="0"/>
              <a:t>ICMP_UNREACH_PORT</a:t>
            </a:r>
            <a:r>
              <a:rPr lang="cs-CZ" sz="1600" smtClean="0"/>
              <a:t> při pokusu o navázání spojení s uzavřeným portem; seznam otevřených portů tedy získáme vylučovací metodou. Musíme však také vzít v potaz eventuální ztrátu paketů a do scanneru implementovat opakované zaslání paketu. </a:t>
            </a:r>
          </a:p>
          <a:p>
            <a:pPr lvl="1" eaLnBrk="1" hangingPunct="1"/>
            <a:r>
              <a:rPr lang="cs-CZ" sz="1600" smtClean="0"/>
              <a:t>Metoda je navíc dost pomalá, protože frekvence odpovědí </a:t>
            </a:r>
            <a:r>
              <a:rPr lang="cs-CZ" sz="1600" i="1" smtClean="0"/>
              <a:t>ICMP_UNREACH_PORT</a:t>
            </a:r>
            <a:r>
              <a:rPr lang="cs-CZ" sz="1600" smtClean="0"/>
              <a:t> není příliš velká (aby nedošlo ke zbytečné alokaci dostupných prostředků). </a:t>
            </a:r>
          </a:p>
          <a:p>
            <a:pPr lvl="1" eaLnBrk="1" hangingPunct="1"/>
            <a:r>
              <a:rPr lang="cs-CZ" sz="1600" smtClean="0"/>
              <a:t>UDP scanner není hackery příliš využíván, ale zkušenosti ukazují, že v některých případech (např. u systémů Solaris) může být pro ně užitečný.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45FCAC-D49C-4DB5-9660-718277751B71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7246BC-1B65-45B7-AB69-D62E675E730A}" type="slidenum">
              <a:rPr lang="cs-CZ" smtClean="0"/>
              <a:pPr eaLnBrk="1" hangingPunct="1"/>
              <a:t>26</a:t>
            </a:fld>
            <a:endParaRPr lang="cs-CZ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Denial of Service 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Odstavení služby (odepření služby)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Zablokování provozu (obsazení přenosové kapacity)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Přivlastnění systémových zdrojů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Vynucený restart systému (zhroucení)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Převzetí totožnosti systému</a:t>
            </a:r>
          </a:p>
          <a:p>
            <a:pPr eaLnBrk="1" hangingPunct="1">
              <a:lnSpc>
                <a:spcPct val="90000"/>
              </a:lnSpc>
            </a:pPr>
            <a:endParaRPr 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DDoS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100" smtClean="0"/>
              <a:t>falešné IP - nemožnost určení viníka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18AFA1-A931-4B90-AC60-093A17C5EDBB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C7254A-3D28-4902-8760-C6F9599FEFB1}" type="slidenum">
              <a:rPr lang="cs-CZ" smtClean="0"/>
              <a:pPr eaLnBrk="1" hangingPunct="1"/>
              <a:t>27</a:t>
            </a:fld>
            <a:endParaRPr lang="cs-CZ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Denial of Service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Využití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Chyby v implementaci TCP/IP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Chyby v programech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Chyby v hardware (f00f)</a:t>
            </a:r>
          </a:p>
          <a:p>
            <a:pPr lvl="1"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Neschopnost vypořádat se situací navozenou útočníkem (zahlcení pakety, přeplnění paměti, přesměrování síťového provozu)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694DB2-8D0F-4678-92B0-D8DBAA764A3C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A5C777-1644-4621-AC82-0C9662007D1B}" type="slidenum">
              <a:rPr lang="cs-CZ" smtClean="0"/>
              <a:pPr eaLnBrk="1" hangingPunct="1"/>
              <a:t>28</a:t>
            </a:fld>
            <a:endParaRPr lang="cs-CZ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Dělení DoS útoků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Záplavové DoS útoky (DoS Flood)</a:t>
            </a:r>
          </a:p>
          <a:p>
            <a:pPr eaLnBrk="1" hangingPunct="1"/>
            <a:r>
              <a:rPr lang="cs-CZ" smtClean="0"/>
              <a:t>DoS útoky využívající chyb a vyčerpání systémových prostředků</a:t>
            </a:r>
          </a:p>
          <a:p>
            <a:pPr eaLnBrk="1" hangingPunct="1"/>
            <a:r>
              <a:rPr lang="cs-CZ" smtClean="0"/>
              <a:t>DoS využívající Man in the Middle útoků</a:t>
            </a:r>
          </a:p>
          <a:p>
            <a:pPr eaLnBrk="1" hangingPunct="1"/>
            <a:r>
              <a:rPr lang="cs-CZ" smtClean="0"/>
              <a:t>Reflefivní DoS útoky</a:t>
            </a:r>
          </a:p>
          <a:p>
            <a:pPr eaLnBrk="1" hangingPunct="1"/>
            <a:r>
              <a:rPr lang="cs-CZ" smtClean="0"/>
              <a:t>Distribuované DoS útoky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CEDB96-A4D4-4DBE-86F5-A4F84D2F853E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C99A73-7113-4D27-A5AF-18746D94E4BC}" type="slidenum">
              <a:rPr lang="cs-CZ" smtClean="0"/>
              <a:pPr eaLnBrk="1" hangingPunct="1"/>
              <a:t>29</a:t>
            </a:fld>
            <a:endParaRPr lang="cs-CZ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– ICMP (ping) záplavy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Používá ICMP protokol (nejčastěji Echo Request)</a:t>
            </a:r>
          </a:p>
          <a:p>
            <a:pPr eaLnBrk="1" hangingPunct="1"/>
            <a:r>
              <a:rPr lang="cs-CZ" smtClean="0"/>
              <a:t>Napadený odpovídá stejně velkými pakety</a:t>
            </a:r>
          </a:p>
          <a:p>
            <a:pPr eaLnBrk="1" hangingPunct="1"/>
            <a:r>
              <a:rPr lang="cs-CZ" smtClean="0"/>
              <a:t>Falešná zdrojová adresa</a:t>
            </a:r>
          </a:p>
          <a:p>
            <a:pPr eaLnBrk="1" hangingPunct="1"/>
            <a:r>
              <a:rPr lang="cs-CZ" smtClean="0"/>
              <a:t>Zesílení toku dat dvakrát</a:t>
            </a:r>
          </a:p>
          <a:p>
            <a:pPr eaLnBrk="1" hangingPunct="1"/>
            <a:r>
              <a:rPr lang="cs-CZ" smtClean="0"/>
              <a:t>Posílání co nejdelších paketů (dle RFC je to 548B, avšak lze posílat až 65535B)</a:t>
            </a:r>
          </a:p>
          <a:p>
            <a:pPr eaLnBrk="1" hangingPunct="1"/>
            <a:r>
              <a:rPr lang="cs-CZ" smtClean="0"/>
              <a:t>Cílový hostitel nestačí odpovídat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Obrana</a:t>
            </a:r>
          </a:p>
          <a:p>
            <a:pPr lvl="1" eaLnBrk="1" hangingPunct="1"/>
            <a:r>
              <a:rPr lang="cs-CZ" smtClean="0"/>
              <a:t>Nastavení na směrovačích a firewallech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70C284-7393-4F10-8C02-2EE885819E5A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7F9665-D204-45F0-B02E-F7A718C269E5}" type="slidenum">
              <a:rPr lang="cs-CZ" smtClean="0"/>
              <a:pPr eaLnBrk="1" hangingPunct="1"/>
              <a:t>3</a:t>
            </a:fld>
            <a:endParaRPr lang="cs-CZ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Sociální inženýrství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Phishing </a:t>
            </a:r>
            <a:r>
              <a:rPr lang="en-US" smtClean="0"/>
              <a:t>&amp;</a:t>
            </a:r>
            <a:r>
              <a:rPr lang="cs-CZ" smtClean="0"/>
              <a:t> Pharming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Google hacking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Google bombing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Dos, DDoS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Session hijacking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IDS (Intrusion Detection System)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534778-A963-49A8-ABE1-E08AB00405AD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D41827-B7AB-4A76-8091-4E9C3B4E3EA6}" type="slidenum">
              <a:rPr lang="cs-CZ" smtClean="0"/>
              <a:pPr eaLnBrk="1" hangingPunct="1"/>
              <a:t>30</a:t>
            </a:fld>
            <a:endParaRPr lang="cs-CZ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– UDP záplavy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Služby </a:t>
            </a:r>
            <a:r>
              <a:rPr lang="cs-CZ" b="1" smtClean="0">
                <a:latin typeface="Courier New" pitchFamily="49" charset="0"/>
              </a:rPr>
              <a:t>chargen</a:t>
            </a:r>
            <a:r>
              <a:rPr lang="cs-CZ" smtClean="0"/>
              <a:t> a </a:t>
            </a:r>
            <a:r>
              <a:rPr lang="cs-CZ" b="1" smtClean="0">
                <a:latin typeface="Courier New" pitchFamily="49" charset="0"/>
              </a:rPr>
              <a:t>echo (historické)</a:t>
            </a:r>
          </a:p>
          <a:p>
            <a:pPr eaLnBrk="1" hangingPunct="1"/>
            <a:r>
              <a:rPr lang="cs-CZ" smtClean="0"/>
              <a:t>Nastavíme cizí adresu jako zdrojovou a zdrojový port na </a:t>
            </a:r>
            <a:r>
              <a:rPr lang="cs-CZ" smtClean="0">
                <a:latin typeface="Courier New" pitchFamily="49" charset="0"/>
              </a:rPr>
              <a:t>chargen</a:t>
            </a:r>
          </a:p>
          <a:p>
            <a:pPr eaLnBrk="1" hangingPunct="1"/>
            <a:r>
              <a:rPr lang="cs-CZ" smtClean="0"/>
              <a:t>Pošleme UDP paket na port Echo prvního počítače s falešnou zdrojovou adresou druhého počítače</a:t>
            </a:r>
          </a:p>
          <a:p>
            <a:pPr lvl="1" eaLnBrk="1" hangingPunct="1"/>
            <a:r>
              <a:rPr lang="cs-CZ" b="1" smtClean="0">
                <a:latin typeface="Courier New" pitchFamily="49" charset="0"/>
              </a:rPr>
              <a:t>chargen</a:t>
            </a:r>
            <a:r>
              <a:rPr lang="cs-CZ" smtClean="0"/>
              <a:t> – odpoví na UDP paket zasláním náhodného řetězce</a:t>
            </a:r>
          </a:p>
          <a:p>
            <a:pPr lvl="1" eaLnBrk="1" hangingPunct="1"/>
            <a:r>
              <a:rPr lang="cs-CZ" b="1" smtClean="0">
                <a:latin typeface="Courier New" pitchFamily="49" charset="0"/>
              </a:rPr>
              <a:t>echo</a:t>
            </a:r>
            <a:r>
              <a:rPr lang="cs-CZ" smtClean="0"/>
              <a:t> – vrátí obsah jakéhokoliv přijatého paketu</a:t>
            </a:r>
          </a:p>
          <a:p>
            <a:pPr lvl="1" eaLnBrk="1" hangingPunct="1"/>
            <a:r>
              <a:rPr lang="cs-CZ" smtClean="0"/>
              <a:t>-</a:t>
            </a:r>
            <a:r>
              <a:rPr lang="en-US" smtClean="0"/>
              <a:t>&gt;</a:t>
            </a:r>
            <a:r>
              <a:rPr lang="cs-CZ" smtClean="0"/>
              <a:t> zaslání paketu na </a:t>
            </a:r>
            <a:r>
              <a:rPr lang="cs-CZ" b="1" smtClean="0">
                <a:latin typeface="Courier New" pitchFamily="49" charset="0"/>
              </a:rPr>
              <a:t>echo</a:t>
            </a:r>
            <a:r>
              <a:rPr lang="cs-CZ" smtClean="0"/>
              <a:t> s IP na </a:t>
            </a:r>
            <a:r>
              <a:rPr lang="cs-CZ" b="1" smtClean="0">
                <a:latin typeface="Courier New" pitchFamily="49" charset="0"/>
              </a:rPr>
              <a:t>chargen</a:t>
            </a:r>
          </a:p>
          <a:p>
            <a:pPr lvl="1" eaLnBrk="1" hangingPunct="1"/>
            <a:r>
              <a:rPr lang="cs-CZ" smtClean="0"/>
              <a:t>=</a:t>
            </a:r>
            <a:r>
              <a:rPr lang="en-US" smtClean="0"/>
              <a:t>&gt;</a:t>
            </a:r>
            <a:r>
              <a:rPr lang="cs-CZ" smtClean="0"/>
              <a:t> smyčka</a:t>
            </a:r>
          </a:p>
          <a:p>
            <a:pPr eaLnBrk="1" hangingPunct="1"/>
            <a:r>
              <a:rPr lang="cs-CZ" smtClean="0"/>
              <a:t>Služby </a:t>
            </a:r>
            <a:r>
              <a:rPr lang="cs-CZ" b="1" smtClean="0">
                <a:latin typeface="Courier New" pitchFamily="49" charset="0"/>
              </a:rPr>
              <a:t>echo</a:t>
            </a:r>
            <a:r>
              <a:rPr lang="cs-CZ" smtClean="0"/>
              <a:t> a </a:t>
            </a:r>
            <a:r>
              <a:rPr lang="cs-CZ" b="1" smtClean="0">
                <a:latin typeface="Courier New" pitchFamily="49" charset="0"/>
              </a:rPr>
              <a:t>chargen</a:t>
            </a:r>
            <a:r>
              <a:rPr lang="cs-CZ" smtClean="0"/>
              <a:t> se dnes standardně odpojují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387516-B49B-47C4-A570-801B964A0D68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7CF0F2-CB2F-4D4E-AECE-D697AA0DB646}" type="slidenum">
              <a:rPr lang="cs-CZ" smtClean="0"/>
              <a:pPr eaLnBrk="1" hangingPunct="1"/>
              <a:t>31</a:t>
            </a:fld>
            <a:endParaRPr lang="cs-CZ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TCP záplavy (TCP flood)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Používá TCP</a:t>
            </a:r>
          </a:p>
          <a:p>
            <a:pPr eaLnBrk="1" hangingPunct="1"/>
            <a:r>
              <a:rPr lang="cs-CZ" smtClean="0"/>
              <a:t>Existuje mnoho druhů tohoto útoku</a:t>
            </a:r>
          </a:p>
          <a:p>
            <a:pPr eaLnBrk="1" hangingPunct="1"/>
            <a:r>
              <a:rPr lang="cs-CZ" smtClean="0"/>
              <a:t>Rozdíly jsou v nastavení příznaků v TCP záhlaví</a:t>
            </a:r>
          </a:p>
          <a:p>
            <a:pPr lvl="1" eaLnBrk="1" hangingPunct="1"/>
            <a:r>
              <a:rPr lang="cs-CZ" smtClean="0"/>
              <a:t>TCP URG záplava – posílání  dat s nastaveným příznakem URG</a:t>
            </a:r>
          </a:p>
          <a:p>
            <a:pPr lvl="2" eaLnBrk="1" hangingPunct="1"/>
            <a:r>
              <a:rPr lang="cs-CZ" smtClean="0"/>
              <a:t>Falešné IP adresy a porty</a:t>
            </a:r>
          </a:p>
          <a:p>
            <a:pPr lvl="2" eaLnBrk="1" hangingPunct="1"/>
            <a:r>
              <a:rPr lang="cs-CZ" smtClean="0"/>
              <a:t>Přednostní zpracování urgenních dat – vyřazení z provozu nebo zpomalení</a:t>
            </a:r>
          </a:p>
          <a:p>
            <a:pPr lvl="1" eaLnBrk="1" hangingPunct="1"/>
            <a:r>
              <a:rPr lang="cs-CZ" smtClean="0"/>
              <a:t>ACK Flood, FIN Flood, PSH Flood, SYN Flood, RST Flood</a:t>
            </a:r>
          </a:p>
          <a:p>
            <a:pPr eaLnBrk="1" hangingPunct="1"/>
            <a:r>
              <a:rPr lang="cs-CZ" smtClean="0"/>
              <a:t>SYN Flood a RST Flood – nejsou „obyčejné“ záplavové útoky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A1B61E-0BAC-4603-B40D-565A5FE3B044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6D5ECE-5736-45DA-99CD-B1273F782E74}" type="slidenum">
              <a:rPr lang="cs-CZ" smtClean="0"/>
              <a:pPr eaLnBrk="1" hangingPunct="1"/>
              <a:t>32</a:t>
            </a:fld>
            <a:endParaRPr lang="cs-CZ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záplavové útoky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Útoky na poštovní schránku oběti</a:t>
            </a:r>
          </a:p>
          <a:p>
            <a:pPr eaLnBrk="1" hangingPunct="1"/>
            <a:r>
              <a:rPr lang="cs-CZ" smtClean="0"/>
              <a:t>Mass mailing list</a:t>
            </a:r>
          </a:p>
          <a:p>
            <a:pPr lvl="1" eaLnBrk="1" hangingPunct="1"/>
            <a:r>
              <a:rPr lang="cs-CZ" smtClean="0"/>
              <a:t>Cíl je zahltit schránku nesmyslnou poštou</a:t>
            </a:r>
          </a:p>
          <a:p>
            <a:pPr lvl="1" eaLnBrk="1" hangingPunct="1"/>
            <a:r>
              <a:rPr lang="cs-CZ" smtClean="0"/>
              <a:t>Velmi jednoduchý útok</a:t>
            </a:r>
          </a:p>
          <a:p>
            <a:pPr lvl="1" eaLnBrk="1" hangingPunct="1"/>
            <a:r>
              <a:rPr lang="cs-CZ" smtClean="0"/>
              <a:t>Stačí schránku zaregistrovat na dostatečně velkém počtu reklamních serverů</a:t>
            </a:r>
          </a:p>
          <a:p>
            <a:pPr eaLnBrk="1" hangingPunct="1"/>
            <a:r>
              <a:rPr lang="cs-CZ" smtClean="0"/>
              <a:t>E-mail bombing</a:t>
            </a:r>
          </a:p>
          <a:p>
            <a:pPr lvl="1" eaLnBrk="1" hangingPunct="1"/>
            <a:r>
              <a:rPr lang="cs-CZ" smtClean="0"/>
              <a:t>Podobný předchozímu</a:t>
            </a:r>
          </a:p>
          <a:p>
            <a:pPr lvl="1" eaLnBrk="1" hangingPunct="1"/>
            <a:r>
              <a:rPr lang="cs-CZ" smtClean="0"/>
              <a:t>Zprávy odesílá útočník speciálním programem</a:t>
            </a:r>
          </a:p>
          <a:p>
            <a:pPr lvl="1" eaLnBrk="1" hangingPunct="1"/>
            <a:r>
              <a:rPr lang="cs-CZ" smtClean="0"/>
              <a:t>Varianta distribuovaného útoku</a:t>
            </a:r>
          </a:p>
          <a:p>
            <a:pPr lvl="1" eaLnBrk="1" hangingPunct="1"/>
            <a:r>
              <a:rPr lang="cs-CZ" smtClean="0"/>
              <a:t>Odstavení poštovního serveru (plus účtů)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804950-BCF7-42FD-9B30-5E43AFA811C9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2A2161-5EB4-42A4-8251-79D7C1B801AA}" type="slidenum">
              <a:rPr lang="cs-CZ" smtClean="0"/>
              <a:pPr eaLnBrk="1" hangingPunct="1"/>
              <a:t>33</a:t>
            </a:fld>
            <a:endParaRPr lang="cs-CZ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využívající chyb nebo vyčerpání systémových prostředků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K útoku stačí několik paketů</a:t>
            </a:r>
          </a:p>
          <a:p>
            <a:pPr eaLnBrk="1" hangingPunct="1"/>
            <a:r>
              <a:rPr lang="cs-CZ" sz="2000" smtClean="0"/>
              <a:t>Teardrop (slza)</a:t>
            </a:r>
          </a:p>
          <a:p>
            <a:pPr lvl="1" eaLnBrk="1" hangingPunct="1"/>
            <a:r>
              <a:rPr lang="cs-CZ" sz="1800" smtClean="0"/>
              <a:t>Využití chybné implementace fragmentace u některých implementací protokolového zásobníku</a:t>
            </a:r>
          </a:p>
          <a:p>
            <a:pPr eaLnBrk="1" hangingPunct="1"/>
            <a:r>
              <a:rPr lang="cs-CZ" sz="2000" smtClean="0"/>
              <a:t>Ping of Death (ping smrti)</a:t>
            </a:r>
          </a:p>
          <a:p>
            <a:pPr lvl="1" eaLnBrk="1" hangingPunct="1"/>
            <a:r>
              <a:rPr lang="cs-CZ" sz="1800" smtClean="0"/>
              <a:t>ICMP echo request větší než 65KiB</a:t>
            </a:r>
          </a:p>
          <a:p>
            <a:pPr eaLnBrk="1" hangingPunct="1"/>
            <a:r>
              <a:rPr lang="cs-CZ" sz="2000" smtClean="0"/>
              <a:t>SYN Flood (SYN záplava)</a:t>
            </a:r>
          </a:p>
          <a:p>
            <a:pPr eaLnBrk="1" hangingPunct="1"/>
            <a:r>
              <a:rPr lang="cs-CZ" sz="2000" smtClean="0"/>
              <a:t>RPC Named Pipes – využití zranitelnosti RPC</a:t>
            </a:r>
          </a:p>
          <a:p>
            <a:pPr lvl="1" eaLnBrk="1" hangingPunct="1"/>
            <a:r>
              <a:rPr lang="cs-CZ" sz="1800" smtClean="0"/>
              <a:t>Vytížení CPU</a:t>
            </a:r>
          </a:p>
          <a:p>
            <a:pPr eaLnBrk="1" hangingPunct="1"/>
            <a:r>
              <a:rPr lang="cs-CZ" sz="2000" smtClean="0"/>
              <a:t>Land Attack (Banana Attacks) – paktety se stejnou zdrojovou a cílovou adresou – zacyklení</a:t>
            </a:r>
          </a:p>
          <a:p>
            <a:pPr eaLnBrk="1" hangingPunct="1"/>
            <a:r>
              <a:rPr lang="cs-CZ" sz="2000" smtClean="0"/>
              <a:t>Fork bomb – vnořené volání fork – lokální útok</a:t>
            </a:r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BE4ED2-6395-4DBC-BA9D-C3504A8E733F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7BEBFF-EC23-44DF-A5D3-B0582D5314A1}" type="slidenum">
              <a:rPr lang="cs-CZ" smtClean="0"/>
              <a:pPr eaLnBrk="1" hangingPunct="1"/>
              <a:t>34</a:t>
            </a:fld>
            <a:endParaRPr lang="cs-CZ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– využívání chyb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Využití vnitřní zranitelnosti hardware nebo software</a:t>
            </a:r>
          </a:p>
          <a:p>
            <a:pPr eaLnBrk="1" hangingPunct="1"/>
            <a:r>
              <a:rPr lang="cs-CZ" smtClean="0"/>
              <a:t>Nemají dlouhou životnost – chyby se rychle odstraňují</a:t>
            </a:r>
          </a:p>
          <a:p>
            <a:pPr eaLnBrk="1" hangingPunct="1"/>
            <a:r>
              <a:rPr lang="cs-CZ" smtClean="0"/>
              <a:t>Využití nedbalosti – neaktualizované verze software</a:t>
            </a:r>
          </a:p>
          <a:p>
            <a:pPr eaLnBrk="1" hangingPunct="1"/>
            <a:r>
              <a:rPr lang="cs-CZ" smtClean="0"/>
              <a:t>Útoku předchází detekce programového vybavení (scanování portů, hlášení operačního systému a programů, … )</a:t>
            </a:r>
          </a:p>
          <a:p>
            <a:pPr eaLnBrk="1" hangingPunct="1"/>
            <a:r>
              <a:rPr lang="cs-CZ" smtClean="0"/>
              <a:t>Útok musí být proveden rychle (po detekci chyby a před jejím odstraněním)</a:t>
            </a:r>
          </a:p>
          <a:p>
            <a:pPr eaLnBrk="1" hangingPunct="1"/>
            <a:r>
              <a:rPr lang="cs-CZ" smtClean="0"/>
              <a:t>Vlastní útok může být představován pouze několika pakety (těžko odhalitelné)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B530F9-D73F-41A5-916E-5D372269DF4A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B9D1E9-8F24-4197-8408-3BF7DF294713}" type="slidenum">
              <a:rPr lang="cs-CZ" smtClean="0"/>
              <a:pPr eaLnBrk="1" hangingPunct="1"/>
              <a:t>35</a:t>
            </a:fld>
            <a:endParaRPr lang="cs-CZ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- Teardrop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Založeno na chybné implementaci fragmentace IP paketů</a:t>
            </a:r>
          </a:p>
          <a:p>
            <a:pPr eaLnBrk="1" hangingPunct="1"/>
            <a:r>
              <a:rPr lang="cs-CZ" smtClean="0"/>
              <a:t>Pakety se rozdělí na malé kousky, které se překrývají</a:t>
            </a:r>
          </a:p>
          <a:p>
            <a:pPr eaLnBrk="1" hangingPunct="1"/>
            <a:r>
              <a:rPr lang="cs-CZ" smtClean="0"/>
              <a:t>Překrývající se offsety fragmentovaných paketů</a:t>
            </a:r>
          </a:p>
          <a:p>
            <a:pPr eaLnBrk="1" hangingPunct="1"/>
            <a:r>
              <a:rPr lang="cs-CZ" smtClean="0"/>
              <a:t>Konec prvního segmentu je „dál“ než konec druhého</a:t>
            </a:r>
          </a:p>
          <a:p>
            <a:pPr eaLnBrk="1" hangingPunct="1"/>
            <a:r>
              <a:rPr lang="cs-CZ" smtClean="0"/>
              <a:t>Odečtením (chybná úvaha) dostaneme záporné číslo</a:t>
            </a:r>
          </a:p>
          <a:p>
            <a:pPr lvl="1" eaLnBrk="1" hangingPunct="1"/>
            <a:r>
              <a:rPr lang="cs-CZ" smtClean="0"/>
              <a:t>Interpretujeme ho jako velké kladné číslo</a:t>
            </a:r>
          </a:p>
          <a:p>
            <a:pPr eaLnBrk="1" hangingPunct="1"/>
            <a:r>
              <a:rPr lang="cs-CZ" smtClean="0"/>
              <a:t>Historická záložitost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BC3D5D-4FCE-4326-BA99-A83180AE631C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5226CE-E5A3-468D-BC7B-B7F95018019A}" type="slidenum">
              <a:rPr lang="cs-CZ" smtClean="0"/>
              <a:pPr eaLnBrk="1" hangingPunct="1"/>
              <a:t>36</a:t>
            </a:fld>
            <a:endParaRPr lang="cs-CZ" smtClean="0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– Ping of Death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Zastaralý útok (velikost paketu je kontrolována pouze dle hlavičky)</a:t>
            </a:r>
          </a:p>
          <a:p>
            <a:pPr eaLnBrk="1" hangingPunct="1"/>
            <a:r>
              <a:rPr lang="cs-CZ" smtClean="0"/>
              <a:t>Zasílání paketů, které jsou větší než dovolená mez (65536B) -</a:t>
            </a:r>
            <a:r>
              <a:rPr lang="en-US" smtClean="0"/>
              <a:t>&gt;</a:t>
            </a:r>
            <a:r>
              <a:rPr lang="cs-CZ" smtClean="0"/>
              <a:t> fragmentace</a:t>
            </a:r>
          </a:p>
          <a:p>
            <a:pPr eaLnBrk="1" hangingPunct="1"/>
            <a:r>
              <a:rPr lang="cs-CZ" smtClean="0"/>
              <a:t>Cílový hostitel složí paket nepřípustné délky =</a:t>
            </a:r>
            <a:r>
              <a:rPr lang="en-US" smtClean="0"/>
              <a:t>&gt;</a:t>
            </a:r>
            <a:r>
              <a:rPr lang="cs-CZ" smtClean="0"/>
              <a:t> přetečení vyrovnávací paměti, pád systému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31047F-C7B8-44A1-AEFA-649E8FCA2AFE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659543-CF69-40DE-BFC4-0CE3039BAA80}" type="slidenum">
              <a:rPr lang="cs-CZ" smtClean="0"/>
              <a:pPr eaLnBrk="1" hangingPunct="1"/>
              <a:t>37</a:t>
            </a:fld>
            <a:endParaRPr lang="cs-CZ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SYN Flood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4343400" cy="4411662"/>
          </a:xfrm>
        </p:spPr>
        <p:txBody>
          <a:bodyPr/>
          <a:lstStyle/>
          <a:p>
            <a:pPr eaLnBrk="1" hangingPunct="1"/>
            <a:r>
              <a:rPr lang="cs-CZ" smtClean="0"/>
              <a:t>3Way-handshake</a:t>
            </a:r>
          </a:p>
          <a:p>
            <a:pPr eaLnBrk="1" hangingPunct="1"/>
            <a:r>
              <a:rPr lang="cs-CZ" smtClean="0"/>
              <a:t>Navazování polospojení</a:t>
            </a:r>
          </a:p>
          <a:p>
            <a:pPr eaLnBrk="1" hangingPunct="1"/>
            <a:r>
              <a:rPr lang="cs-CZ" smtClean="0"/>
              <a:t>Než je spojení dokončeno nebo neuplyne timeout, jsou informace uloženy v paměti</a:t>
            </a:r>
          </a:p>
          <a:p>
            <a:pPr eaLnBrk="1" hangingPunct="1"/>
            <a:r>
              <a:rPr lang="cs-CZ" smtClean="0"/>
              <a:t>Mnoho polonavázaných spojení -</a:t>
            </a:r>
            <a:r>
              <a:rPr lang="en-US" smtClean="0"/>
              <a:t>&gt;</a:t>
            </a:r>
            <a:r>
              <a:rPr lang="cs-CZ" smtClean="0"/>
              <a:t> vyčerpání paměti pro příchozí spojení</a:t>
            </a:r>
          </a:p>
          <a:p>
            <a:pPr eaLnBrk="1" hangingPunct="1"/>
            <a:r>
              <a:rPr lang="cs-CZ" smtClean="0"/>
              <a:t>Možnost detekce pomocí implementovaného IDS</a:t>
            </a:r>
          </a:p>
        </p:txBody>
      </p:sp>
      <p:pic>
        <p:nvPicPr>
          <p:cNvPr id="39943" name="Picture 6" descr="dd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28800"/>
            <a:ext cx="4176713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906141-4466-4000-ACEC-81F28C4CEBB9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702AB3-AC3C-44CB-A1BB-D44E6AFFF56E}" type="slidenum">
              <a:rPr lang="cs-CZ" smtClean="0"/>
              <a:pPr eaLnBrk="1" hangingPunct="1"/>
              <a:t>38</a:t>
            </a:fld>
            <a:endParaRPr lang="cs-CZ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- Land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Varianta  SYN Flood</a:t>
            </a:r>
          </a:p>
          <a:p>
            <a:pPr eaLnBrk="1" hangingPunct="1"/>
            <a:r>
              <a:rPr lang="cs-CZ" smtClean="0"/>
              <a:t>Modifikovaný SYN paket</a:t>
            </a:r>
          </a:p>
          <a:p>
            <a:pPr lvl="1" eaLnBrk="1" hangingPunct="1"/>
            <a:r>
              <a:rPr lang="cs-CZ" smtClean="0"/>
              <a:t>Zdrojová i cílová adresa je stejná jako adresa serveru</a:t>
            </a:r>
          </a:p>
          <a:p>
            <a:pPr lvl="1" eaLnBrk="1" hangingPunct="1"/>
            <a:r>
              <a:rPr lang="cs-CZ" smtClean="0"/>
              <a:t>Server zasílá SYN|ACK sám sobě a sám sobě je potvrzuje</a:t>
            </a:r>
          </a:p>
          <a:p>
            <a:pPr lvl="1" eaLnBrk="1" hangingPunct="1"/>
            <a:r>
              <a:rPr lang="cs-CZ" smtClean="0"/>
              <a:t>Vytvořené spojení ukončí po vypršení času pro neaktivitu spojení</a:t>
            </a:r>
          </a:p>
          <a:p>
            <a:pPr lvl="1" eaLnBrk="1" hangingPunct="1"/>
            <a:r>
              <a:rPr lang="cs-CZ" smtClean="0"/>
              <a:t>Zpomalení, pád systému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ADA59E-AC0D-4079-B700-1231201BEAFD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CE5F63-3CB4-4119-9B02-09A6181E5564}" type="slidenum">
              <a:rPr lang="cs-CZ" smtClean="0"/>
              <a:pPr eaLnBrk="1" hangingPunct="1"/>
              <a:t>39</a:t>
            </a:fld>
            <a:endParaRPr lang="cs-CZ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- vyčerpání systémových prostředků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Vyčerpání paměti, zatížení procesoru</a:t>
            </a:r>
          </a:p>
          <a:p>
            <a:pPr eaLnBrk="1" hangingPunct="1"/>
            <a:r>
              <a:rPr lang="cs-CZ" smtClean="0"/>
              <a:t>Vysílání velkého počtu požadavků</a:t>
            </a:r>
          </a:p>
          <a:p>
            <a:pPr eaLnBrk="1" hangingPunct="1"/>
            <a:r>
              <a:rPr lang="cs-CZ" smtClean="0"/>
              <a:t>Projeví se prodloužením doby odezvy nebo výpadky</a:t>
            </a:r>
          </a:p>
          <a:p>
            <a:pPr eaLnBrk="1" hangingPunct="1"/>
            <a:r>
              <a:rPr lang="cs-CZ" smtClean="0"/>
              <a:t>Nemusí být způsobeno chybou programového vybavení, ale jeho strukturou (škálovatelnost)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B45518-A5F2-44A6-B82D-D3227BEE97F1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E2AFB3-8F39-44A8-978A-300A775C42A2}" type="slidenum">
              <a:rPr lang="cs-CZ" smtClean="0"/>
              <a:pPr eaLnBrk="1" hangingPunct="1"/>
              <a:t>4</a:t>
            </a:fld>
            <a:endParaRPr lang="cs-CZ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Sociální inženýrství</a:t>
            </a:r>
            <a:r>
              <a:rPr lang="cs-CZ" b="1" smtClean="0"/>
              <a:t> 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Potřeba získat informace před útokem</a:t>
            </a:r>
          </a:p>
          <a:p>
            <a:pPr eaLnBrk="1" hangingPunct="1"/>
            <a:r>
              <a:rPr lang="cs-CZ" smtClean="0"/>
              <a:t>Falšování postavení,vydávání se za konkrétní osobu</a:t>
            </a:r>
          </a:p>
          <a:p>
            <a:pPr eaLnBrk="1" hangingPunct="1"/>
            <a:r>
              <a:rPr lang="cs-CZ" smtClean="0"/>
              <a:t>Zneužití důvěřivosti,nedbalost, soucit, odměna</a:t>
            </a:r>
          </a:p>
          <a:p>
            <a:pPr eaLnBrk="1" hangingPunct="1"/>
            <a:r>
              <a:rPr lang="cs-CZ" smtClean="0"/>
              <a:t>Útočník přesvědčí svoji oběť, že je v postavení, kdy potřebuje určité informace a má právo je získat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A72B4B-A6BE-4EED-8CE8-9254C89F6E8D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9FD373-746D-4C3F-932C-C55823E49F2E}" type="slidenum">
              <a:rPr lang="cs-CZ" smtClean="0"/>
              <a:pPr eaLnBrk="1" hangingPunct="1"/>
              <a:t>40</a:t>
            </a:fld>
            <a:endParaRPr lang="cs-CZ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Přeplnění vyrovnávací paměti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Přepsání návratové adresy nesmyslnou hodnotou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DoS útok, restart systému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Připravená návratová adresa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stáhnutí trojského koně, backdoor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služba pod </a:t>
            </a:r>
            <a:r>
              <a:rPr lang="cs-CZ" b="1" smtClean="0">
                <a:latin typeface="Courier New" pitchFamily="49" charset="0"/>
              </a:rPr>
              <a:t>root</a:t>
            </a:r>
            <a:r>
              <a:rPr lang="cs-CZ" smtClean="0"/>
              <a:t> – cokoliv, shell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Důvod – opomenutá kontrola velikosti vstupních dat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smtClean="0">
                <a:latin typeface="Courier New" pitchFamily="49" charset="0"/>
              </a:rPr>
              <a:t>strcpy()</a:t>
            </a:r>
            <a:r>
              <a:rPr lang="cs-CZ" b="1" smtClean="0"/>
              <a:t>, </a:t>
            </a:r>
            <a:r>
              <a:rPr lang="cs-CZ" b="1" smtClean="0">
                <a:latin typeface="Courier New" pitchFamily="49" charset="0"/>
              </a:rPr>
              <a:t>strcat()</a:t>
            </a:r>
          </a:p>
          <a:p>
            <a:pPr eaLnBrk="1" hangingPunct="1">
              <a:lnSpc>
                <a:spcPct val="90000"/>
              </a:lnSpc>
            </a:pPr>
            <a:endParaRPr lang="cs-CZ" b="1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454945-F1B0-4EDC-B986-CE19DC9849C5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9C6BE5-3E3A-4E32-BD8E-496DD4A95DD9}" type="slidenum">
              <a:rPr lang="cs-CZ" smtClean="0"/>
              <a:pPr eaLnBrk="1" hangingPunct="1"/>
              <a:t>41</a:t>
            </a:fld>
            <a:endParaRPr lang="cs-CZ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Přeplnění vyrovnávací paměti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Může být i lokální</a:t>
            </a:r>
          </a:p>
          <a:p>
            <a:pPr lvl="1" eaLnBrk="1" hangingPunct="1"/>
            <a:r>
              <a:rPr lang="cs-CZ" smtClean="0"/>
              <a:t>Útok na špatně napsanou aplikaci (běžící pod </a:t>
            </a:r>
            <a:r>
              <a:rPr lang="cs-CZ" b="1" smtClean="0">
                <a:latin typeface="Courier New" pitchFamily="49" charset="0"/>
              </a:rPr>
              <a:t>root</a:t>
            </a:r>
            <a:r>
              <a:rPr lang="cs-CZ" smtClean="0"/>
              <a:t>)</a:t>
            </a:r>
          </a:p>
          <a:p>
            <a:pPr lvl="1" eaLnBrk="1" hangingPunct="1"/>
            <a:r>
              <a:rPr lang="cs-CZ" smtClean="0"/>
              <a:t>Eskalace uživatelských privilegií -</a:t>
            </a:r>
            <a:r>
              <a:rPr lang="en-US" smtClean="0"/>
              <a:t>&gt;</a:t>
            </a:r>
            <a:r>
              <a:rPr lang="cs-CZ" smtClean="0"/>
              <a:t> </a:t>
            </a:r>
            <a:r>
              <a:rPr lang="cs-CZ" b="1" smtClean="0">
                <a:latin typeface="Courier New" pitchFamily="49" charset="0"/>
              </a:rPr>
              <a:t>root</a:t>
            </a:r>
          </a:p>
          <a:p>
            <a:pPr eaLnBrk="1" hangingPunct="1"/>
            <a:r>
              <a:rPr lang="cs-CZ" smtClean="0"/>
              <a:t>Obrana</a:t>
            </a:r>
          </a:p>
          <a:p>
            <a:pPr lvl="1" eaLnBrk="1" hangingPunct="1"/>
            <a:r>
              <a:rPr lang="cs-CZ" smtClean="0"/>
              <a:t>Záplaty na aplikacích</a:t>
            </a:r>
          </a:p>
          <a:p>
            <a:pPr lvl="1" eaLnBrk="1" hangingPunct="1"/>
            <a:r>
              <a:rPr lang="cs-CZ" smtClean="0"/>
              <a:t>Musí běžet pod </a:t>
            </a:r>
            <a:r>
              <a:rPr lang="cs-CZ" b="1" smtClean="0">
                <a:latin typeface="Courier New" pitchFamily="49" charset="0"/>
              </a:rPr>
              <a:t>root</a:t>
            </a:r>
            <a:r>
              <a:rPr lang="cs-CZ" smtClean="0"/>
              <a:t> !?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12FEF4-F01E-4216-8511-EAD0E29C5E4F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993EE9-698E-4B0F-9D1B-1D1BD958F934}" type="slidenum">
              <a:rPr lang="cs-CZ" smtClean="0"/>
              <a:pPr eaLnBrk="1" hangingPunct="1"/>
              <a:t>42</a:t>
            </a:fld>
            <a:endParaRPr lang="cs-CZ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Únos relace (session hijack)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Pokročilý sniffing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Převzetí totožnosti – přímé směrování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Převzetí služby DHCP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Prostředník (man-in-the-middle)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Zcizení spojení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Nástroj Hunt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1F485-DF2D-4E32-9E25-097FE8A0B36F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57D50B-1E7B-4857-BD18-915AD049C0BE}" type="slidenum">
              <a:rPr lang="cs-CZ" smtClean="0"/>
              <a:pPr eaLnBrk="1" hangingPunct="1"/>
              <a:t>43</a:t>
            </a:fld>
            <a:endParaRPr lang="cs-CZ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využívající útoku Man in the Middle(MITM)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ARP cache poinsoning</a:t>
            </a:r>
          </a:p>
          <a:p>
            <a:pPr lvl="1" eaLnBrk="1" hangingPunct="1"/>
            <a:r>
              <a:rPr lang="cs-CZ" smtClean="0"/>
              <a:t>Slabina ARP – netestuje, zda-li si uzel o ARP převod zažádal</a:t>
            </a:r>
          </a:p>
          <a:p>
            <a:pPr eaLnBrk="1" hangingPunct="1"/>
            <a:r>
              <a:rPr lang="cs-CZ" smtClean="0"/>
              <a:t>DHCP spoofing</a:t>
            </a:r>
          </a:p>
          <a:p>
            <a:pPr lvl="1" eaLnBrk="1" hangingPunct="1"/>
            <a:r>
              <a:rPr lang="cs-CZ" smtClean="0"/>
              <a:t>DHCP server rozesílá falešné informace, vyhrává ten server, který dřív odpoví</a:t>
            </a:r>
          </a:p>
          <a:p>
            <a:pPr eaLnBrk="1" hangingPunct="1"/>
            <a:r>
              <a:rPr lang="cs-CZ" smtClean="0"/>
              <a:t>DNS spoofing</a:t>
            </a:r>
          </a:p>
          <a:p>
            <a:pPr lvl="1" eaLnBrk="1" hangingPunct="1"/>
            <a:r>
              <a:rPr lang="cs-CZ" smtClean="0"/>
              <a:t>Při překladu jméno – adresa vrací neplatné IP</a:t>
            </a:r>
          </a:p>
          <a:p>
            <a:pPr lvl="1" eaLnBrk="1" hangingPunct="1"/>
            <a:r>
              <a:rPr lang="cs-CZ" smtClean="0"/>
              <a:t>Nedostupnost serveru</a:t>
            </a:r>
          </a:p>
          <a:p>
            <a:pPr eaLnBrk="1" hangingPunct="1"/>
            <a:r>
              <a:rPr lang="cs-CZ" smtClean="0"/>
              <a:t>ICMP redirect</a:t>
            </a:r>
          </a:p>
          <a:p>
            <a:pPr lvl="1" eaLnBrk="1" hangingPunct="1"/>
            <a:r>
              <a:rPr lang="cs-CZ" smtClean="0"/>
              <a:t>Zneužití optimalizace směrování</a:t>
            </a:r>
          </a:p>
          <a:p>
            <a:pPr lvl="1" eaLnBrk="1" hangingPunct="1"/>
            <a:r>
              <a:rPr lang="cs-CZ" smtClean="0"/>
              <a:t>Přesměrování toku dat do „černé díry“ nebo na sebe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DEA17F-B3AB-41EB-8F00-77D8141BD81D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47EFEA-7006-46BA-9A49-45BDAD43FA95}" type="slidenum">
              <a:rPr lang="cs-CZ" smtClean="0"/>
              <a:pPr eaLnBrk="1" hangingPunct="1"/>
              <a:t>44</a:t>
            </a:fld>
            <a:endParaRPr lang="cs-CZ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ARP cache poinsoning </a:t>
            </a:r>
          </a:p>
        </p:txBody>
      </p:sp>
      <p:pic>
        <p:nvPicPr>
          <p:cNvPr id="47110" name="Obrázek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248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363D10-25AC-4B21-B39C-D5FAA5352338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22EC2F-C275-4613-B1F4-90006A7A421D}" type="slidenum">
              <a:rPr lang="cs-CZ" smtClean="0"/>
              <a:pPr eaLnBrk="1" hangingPunct="1"/>
              <a:t>45</a:t>
            </a:fld>
            <a:endParaRPr lang="cs-CZ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DoS – útoky na směrování a DNS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Nedostatečné zabezpečení směrovacích protokolů (RIP v1, BGP v4)</a:t>
            </a:r>
          </a:p>
          <a:p>
            <a:pPr eaLnBrk="1" hangingPunct="1"/>
            <a:r>
              <a:rPr lang="cs-CZ" smtClean="0"/>
              <a:t>Nedostatečné ověřování</a:t>
            </a:r>
          </a:p>
          <a:p>
            <a:pPr lvl="1" eaLnBrk="1" hangingPunct="1"/>
            <a:r>
              <a:rPr lang="cs-CZ" smtClean="0"/>
              <a:t>Podvržené směrovací tabulky</a:t>
            </a:r>
          </a:p>
          <a:p>
            <a:pPr lvl="1" eaLnBrk="1" hangingPunct="1"/>
            <a:r>
              <a:rPr lang="cs-CZ" smtClean="0"/>
              <a:t>Podvržené DNS aktualizace</a:t>
            </a:r>
          </a:p>
          <a:p>
            <a:pPr lvl="2" eaLnBrk="1" hangingPunct="1"/>
            <a:r>
              <a:rPr lang="cs-CZ" smtClean="0"/>
              <a:t>=</a:t>
            </a:r>
            <a:r>
              <a:rPr lang="en-US" smtClean="0"/>
              <a:t>&gt;</a:t>
            </a:r>
            <a:r>
              <a:rPr lang="cs-CZ" smtClean="0"/>
              <a:t> černé díry, 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74570E-A060-4102-88A4-B66C9C83BBB2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6AF0DB-B316-4818-BFA8-C29CAC412B6F}" type="slidenum">
              <a:rPr lang="cs-CZ" smtClean="0"/>
              <a:pPr eaLnBrk="1" hangingPunct="1"/>
              <a:t>46</a:t>
            </a:fld>
            <a:endParaRPr lang="cs-CZ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Reflektivní DoS útoky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Využívají k útoku jiné směrovače, přepínače, počítače</a:t>
            </a:r>
          </a:p>
          <a:p>
            <a:pPr eaLnBrk="1" hangingPunct="1"/>
            <a:r>
              <a:rPr lang="cs-CZ" sz="2000" smtClean="0"/>
              <a:t>Jsou zesilující nebo nezesilující</a:t>
            </a:r>
          </a:p>
          <a:p>
            <a:pPr eaLnBrk="1" hangingPunct="1"/>
            <a:r>
              <a:rPr lang="cs-CZ" sz="2000" smtClean="0"/>
              <a:t>Smurf</a:t>
            </a:r>
          </a:p>
          <a:p>
            <a:pPr lvl="1" eaLnBrk="1" hangingPunct="1"/>
            <a:r>
              <a:rPr lang="cs-CZ" sz="1800" smtClean="0"/>
              <a:t>ICMP Echo_replay jako bcast s cizí zdrojovou adresou do lokální sítě</a:t>
            </a:r>
          </a:p>
          <a:p>
            <a:pPr eaLnBrk="1" hangingPunct="1"/>
            <a:r>
              <a:rPr lang="cs-CZ" sz="2000" smtClean="0"/>
              <a:t>Fraggle – totéž jako Smurf ale pomocí UDP echo a UDP chargen</a:t>
            </a:r>
          </a:p>
          <a:p>
            <a:pPr eaLnBrk="1" hangingPunct="1"/>
            <a:r>
              <a:rPr lang="cs-CZ" sz="2000" smtClean="0"/>
              <a:t>TTL Expitation Flood (TTL záplava) – (1.7x)</a:t>
            </a:r>
          </a:p>
          <a:p>
            <a:pPr lvl="1" eaLnBrk="1" hangingPunct="1"/>
            <a:r>
              <a:rPr lang="cs-CZ" sz="1800" smtClean="0"/>
              <a:t>Posílání zpráv se smyšlenou cílovou adresou, falešnou zdrojovou adresou a malým TTL</a:t>
            </a:r>
          </a:p>
          <a:p>
            <a:pPr eaLnBrk="1" hangingPunct="1"/>
            <a:r>
              <a:rPr lang="cs-CZ" sz="2000" smtClean="0"/>
              <a:t>SYN Flood (SYN záplava) – požadavek o navázání spojení s falešnou zdrojovou adresou (4x)</a:t>
            </a:r>
          </a:p>
          <a:p>
            <a:pPr eaLnBrk="1" hangingPunct="1"/>
            <a:r>
              <a:rPr lang="cs-CZ" sz="2000" smtClean="0"/>
              <a:t>DNS Amplification Attack (DNS zesilující útok) – (73x)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D31CDF-B1B6-449E-AD76-3E0920E28EAF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231BE6-1FF9-42CE-BB31-7FA27B497A40}" type="slidenum">
              <a:rPr lang="cs-CZ" smtClean="0"/>
              <a:pPr eaLnBrk="1" hangingPunct="1"/>
              <a:t>47</a:t>
            </a:fld>
            <a:endParaRPr lang="cs-CZ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– Smurf (šmoula)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Jeden z nejstarších DoS útoků</a:t>
            </a:r>
          </a:p>
          <a:p>
            <a:pPr eaLnBrk="1" hangingPunct="1"/>
            <a:r>
              <a:rPr lang="cs-CZ" smtClean="0"/>
              <a:t>Založen na zesilovacím efektu sítě</a:t>
            </a:r>
          </a:p>
          <a:p>
            <a:pPr lvl="1" eaLnBrk="1" hangingPunct="1"/>
            <a:r>
              <a:rPr lang="cs-CZ" smtClean="0"/>
              <a:t>Zaslán ICMP ECHO REQUEST paket na broadcast adresu sítě, adresa odesílatele zfalšovaná na stroj v síti</a:t>
            </a:r>
          </a:p>
          <a:p>
            <a:pPr lvl="1" eaLnBrk="1" hangingPunct="1"/>
            <a:r>
              <a:rPr lang="cs-CZ" smtClean="0"/>
              <a:t>Na broadcast ping odpoví všechny stroje v síti (100 stanic, 1 paket = zesilovací faktor 100)</a:t>
            </a:r>
          </a:p>
          <a:p>
            <a:pPr eaLnBrk="1" hangingPunct="1"/>
            <a:r>
              <a:rPr lang="cs-CZ" smtClean="0"/>
              <a:t>Obrana – směrovače, firewally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F6A195-3C5F-47A0-9F2C-1DB4FB81417D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185AAE-8827-42C6-A2C3-071183EBE4D1}" type="slidenum">
              <a:rPr lang="cs-CZ" smtClean="0"/>
              <a:pPr eaLnBrk="1" hangingPunct="1"/>
              <a:t>48</a:t>
            </a:fld>
            <a:endParaRPr lang="cs-CZ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 - Fraggle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Varianta Šmouly</a:t>
            </a:r>
          </a:p>
          <a:p>
            <a:pPr lvl="1" eaLnBrk="1" hangingPunct="1"/>
            <a:r>
              <a:rPr lang="cs-CZ" smtClean="0"/>
              <a:t>UDP pakety zasílány na port 7 – </a:t>
            </a:r>
            <a:r>
              <a:rPr lang="cs-CZ" b="1" smtClean="0">
                <a:latin typeface="Courier New" pitchFamily="49" charset="0"/>
              </a:rPr>
              <a:t>echo</a:t>
            </a:r>
          </a:p>
          <a:p>
            <a:pPr lvl="1" eaLnBrk="1" hangingPunct="1"/>
            <a:r>
              <a:rPr lang="cs-CZ" smtClean="0"/>
              <a:t>Každý systém generuje odpověď, pokud není spuštěna služba </a:t>
            </a:r>
            <a:r>
              <a:rPr lang="cs-CZ" b="1" smtClean="0">
                <a:latin typeface="Courier New" pitchFamily="49" charset="0"/>
              </a:rPr>
              <a:t>echo</a:t>
            </a:r>
            <a:r>
              <a:rPr lang="cs-CZ" b="1" smtClean="0"/>
              <a:t> </a:t>
            </a:r>
            <a:r>
              <a:rPr lang="cs-CZ" smtClean="0"/>
              <a:t>generuje ICMP UNREACHEBLE</a:t>
            </a:r>
          </a:p>
          <a:p>
            <a:pPr eaLnBrk="1" hangingPunct="1"/>
            <a:r>
              <a:rPr lang="cs-CZ" smtClean="0"/>
              <a:t>Opět zahlcování sítě zbytečnými pakety</a:t>
            </a:r>
          </a:p>
          <a:p>
            <a:pPr eaLnBrk="1" hangingPunct="1"/>
            <a:r>
              <a:rPr lang="cs-CZ" smtClean="0"/>
              <a:t>Obrana – vypnout službu </a:t>
            </a:r>
            <a:r>
              <a:rPr lang="cs-CZ" b="1" smtClean="0">
                <a:latin typeface="Courier New" pitchFamily="49" charset="0"/>
              </a:rPr>
              <a:t>echo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D407AA-2A92-4314-9AC7-DD8FAEA31659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E0A3E8-5867-42C6-8912-17C74BF02B95}" type="slidenum">
              <a:rPr lang="cs-CZ" smtClean="0"/>
              <a:pPr eaLnBrk="1" hangingPunct="1"/>
              <a:t>49</a:t>
            </a:fld>
            <a:endParaRPr lang="cs-CZ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DNS reflection attacks, </a:t>
            </a:r>
            <a:br>
              <a:rPr lang="cs-CZ" smtClean="0"/>
            </a:br>
            <a:r>
              <a:rPr lang="cs-CZ" smtClean="0"/>
              <a:t>DNS zesilující útok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97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Novinka, první útok zaznamenán v říjnu 2005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Nejsilnější zesilující útok – až 73x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Pošle se dotaz na DNS server se zfalšovanou zdrojovou IP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Dotaz i pod 70B, odpověď až 512B -</a:t>
            </a:r>
            <a:r>
              <a:rPr lang="en-US" smtClean="0"/>
              <a:t>&gt; </a:t>
            </a:r>
            <a:r>
              <a:rPr lang="cs-CZ" smtClean="0"/>
              <a:t>7x zesílení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EDNS však dovoluje odpověď až 4kB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Jak dostat tak velkou odpověď? Útočník si na své, nebo 	ukradené doméně uzpůsobí záznamy tak, aby byla 	odpověď co největší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539755-26B4-490F-83AB-9A4034DCA96F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717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71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85A9FB-8CB7-489B-A743-239571EB0BED}" type="slidenum">
              <a:rPr lang="cs-CZ" smtClean="0"/>
              <a:pPr eaLnBrk="1" hangingPunct="1"/>
              <a:t>5</a:t>
            </a:fld>
            <a:endParaRPr lang="cs-CZ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Sociální inženýrství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7543800" cy="4411662"/>
          </a:xfrm>
        </p:spPr>
        <p:txBody>
          <a:bodyPr/>
          <a:lstStyle/>
          <a:p>
            <a:pPr eaLnBrk="1" hangingPunct="1"/>
            <a:r>
              <a:rPr lang="cs-CZ" smtClean="0"/>
              <a:t>Jak nejjednodušeji ukrást data</a:t>
            </a:r>
          </a:p>
          <a:p>
            <a:pPr lvl="1" eaLnBrk="1" hangingPunct="1"/>
            <a:r>
              <a:rPr lang="cs-CZ" smtClean="0"/>
              <a:t>Fyzické útoky</a:t>
            </a:r>
          </a:p>
          <a:p>
            <a:pPr lvl="1" eaLnBrk="1" hangingPunct="1"/>
            <a:r>
              <a:rPr lang="cs-CZ" smtClean="0"/>
              <a:t>Ukradení počítače, disku, notebooku, …</a:t>
            </a:r>
          </a:p>
          <a:p>
            <a:pPr eaLnBrk="1" hangingPunct="1"/>
            <a:r>
              <a:rPr lang="cs-CZ" smtClean="0"/>
              <a:t>Soutěž o nejlepší heslo</a:t>
            </a:r>
          </a:p>
          <a:p>
            <a:pPr lvl="1" eaLnBrk="1" hangingPunct="1"/>
            <a:r>
              <a:rPr lang="cs-CZ" smtClean="0"/>
              <a:t>Traduje se</a:t>
            </a:r>
          </a:p>
          <a:p>
            <a:pPr lvl="1" eaLnBrk="1" hangingPunct="1"/>
            <a:r>
              <a:rPr lang="cs-CZ" smtClean="0"/>
              <a:t>Kdo vymyslí nejnápaditější heslo</a:t>
            </a:r>
          </a:p>
          <a:p>
            <a:pPr lvl="1" eaLnBrk="1" hangingPunct="1"/>
            <a:r>
              <a:rPr lang="cs-CZ" smtClean="0"/>
              <a:t>Kvůli kontrole je třeba znát i přihlašovací jméno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4B8365-F5FE-4470-B6D5-943F97F35EE9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5428EB-DD17-42E6-B411-B5445BE8CF51}" type="slidenum">
              <a:rPr lang="cs-CZ" smtClean="0"/>
              <a:pPr eaLnBrk="1" hangingPunct="1"/>
              <a:t>50</a:t>
            </a:fld>
            <a:endParaRPr lang="cs-CZ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DNS zesilování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využívá rekurze DNS serverů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open resolver – příjem požadavků od systémů mimo oblast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velké množství napadených DNS serverů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dlouhé UDP pakety (omezení 512) – fragmentace (60/4000)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zesílení – požadavek 60 slabik, odpověď 512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nalezeno 580 000 otevřených resolverů v Internetu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útočník vytvoří dotaz na všechny záznamy v doméně, velký UDP buffer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Útok na TCP – snížení rychlosti</a:t>
            </a:r>
          </a:p>
        </p:txBody>
      </p:sp>
      <p:sp>
        <p:nvSpPr>
          <p:cNvPr id="542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F28799-925C-4BD5-A43E-47B970D5C4BD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42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42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8735A8-4BE3-41CE-B197-932139C877C6}" type="slidenum">
              <a:rPr lang="cs-CZ" smtClean="0"/>
              <a:pPr eaLnBrk="1" hangingPunct="1"/>
              <a:t>51</a:t>
            </a:fld>
            <a:endParaRPr lang="cs-CZ" smtClean="0"/>
          </a:p>
        </p:txBody>
      </p:sp>
      <p:graphicFrame>
        <p:nvGraphicFramePr>
          <p:cNvPr id="54278" name="Object 5"/>
          <p:cNvGraphicFramePr>
            <a:graphicFrameLocks noChangeAspect="1"/>
          </p:cNvGraphicFramePr>
          <p:nvPr/>
        </p:nvGraphicFramePr>
        <p:xfrm>
          <a:off x="533400" y="2133600"/>
          <a:ext cx="7643813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Photo Editor Photo" r:id="rId4" imgW="4544059" imgH="2038095" progId="MSPhotoEd.3">
                  <p:embed/>
                </p:oleObj>
              </mc:Choice>
              <mc:Fallback>
                <p:oleObj name="Photo Editor Photo" r:id="rId4" imgW="4544059" imgH="2038095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33600"/>
                        <a:ext cx="7643813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0800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Útok na TCP – snížení rychlosti</a:t>
            </a:r>
          </a:p>
        </p:txBody>
      </p:sp>
      <p:sp>
        <p:nvSpPr>
          <p:cNvPr id="552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9DB655-EDCC-4997-85D5-2FF37805353B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53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53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772A4C-BD96-4D6C-90D2-A561C5AE66B9}" type="slidenum">
              <a:rPr lang="cs-CZ" smtClean="0"/>
              <a:pPr eaLnBrk="1" hangingPunct="1"/>
              <a:t>52</a:t>
            </a:fld>
            <a:endParaRPr lang="cs-CZ" smtClean="0"/>
          </a:p>
        </p:txBody>
      </p:sp>
      <p:graphicFrame>
        <p:nvGraphicFramePr>
          <p:cNvPr id="55302" name="Object 4"/>
          <p:cNvGraphicFramePr>
            <a:graphicFrameLocks noChangeAspect="1"/>
          </p:cNvGraphicFramePr>
          <p:nvPr/>
        </p:nvGraphicFramePr>
        <p:xfrm>
          <a:off x="914400" y="1828800"/>
          <a:ext cx="7543800" cy="405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SmartDraw" r:id="rId4" imgW="5785104" imgH="3110484" progId="SmartDraw.2">
                  <p:embed/>
                </p:oleObj>
              </mc:Choice>
              <mc:Fallback>
                <p:oleObj name="SmartDraw" r:id="rId4" imgW="5785104" imgH="3110484" progId="SmartDraw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7543800" cy="405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0800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Útok na TCP – snížení rychlosti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/>
              <a:t>Low-Rate TCP-Targeted Denial of Service Attacks</a:t>
            </a: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Rediction of Quality (RoQ) attack</a:t>
            </a: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Shrew attack – rejsek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minRTO = 1s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RTT = 10ms až 100ms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útok na RTT – slow start – opakování startu od začátku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vysílání krátkých pulzů, zatěžujících síť (DoS)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50ms/1s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vede ke ztrátám paketů – opakování přenosu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TCP synchronizuje restarty – zpomalení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těžko detekovatelné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Diskrétní Fourierova transformace, analýza spektra rozdělení amplitud + filtrace (simulace 99,9</a:t>
            </a:r>
            <a:r>
              <a:rPr lang="en-US" sz="2000" smtClean="0"/>
              <a:t>%</a:t>
            </a:r>
            <a:r>
              <a:rPr lang="cs-CZ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http://www.cs.northwestern.edu/~akuzma/rice/shrew/</a:t>
            </a:r>
          </a:p>
        </p:txBody>
      </p:sp>
      <p:sp>
        <p:nvSpPr>
          <p:cNvPr id="5632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B5F717-33EE-479F-8641-A15344B25F39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632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63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32B9D9-FEF3-472E-94FC-976390E1B60B}" type="slidenum">
              <a:rPr lang="cs-CZ" smtClean="0"/>
              <a:pPr eaLnBrk="1" hangingPunct="1"/>
              <a:t>53</a:t>
            </a:fld>
            <a:endParaRPr lang="cs-CZ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Útok na TCP – snížení rychlosti</a:t>
            </a:r>
          </a:p>
        </p:txBody>
      </p:sp>
      <p:sp>
        <p:nvSpPr>
          <p:cNvPr id="573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3C78B1-F1B1-4C21-B8C2-5AFA20FA7D13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73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73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6CA714-04C2-4ABD-8A70-A135ADFFCB07}" type="slidenum">
              <a:rPr lang="cs-CZ" smtClean="0"/>
              <a:pPr eaLnBrk="1" hangingPunct="1"/>
              <a:t>54</a:t>
            </a:fld>
            <a:endParaRPr lang="cs-CZ" smtClean="0"/>
          </a:p>
        </p:txBody>
      </p:sp>
      <p:pic>
        <p:nvPicPr>
          <p:cNvPr id="573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52600"/>
            <a:ext cx="53467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35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0"/>
            <a:ext cx="536257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43C992-5D72-4356-BF05-11902D87AAFC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1C1DF0-635B-424E-A69A-9F4B9A93B47A}" type="slidenum">
              <a:rPr lang="cs-CZ" smtClean="0"/>
              <a:pPr eaLnBrk="1" hangingPunct="1"/>
              <a:t>55</a:t>
            </a:fld>
            <a:endParaRPr lang="cs-CZ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DoS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Útoky využívající bezpečnostní opatření</a:t>
            </a:r>
          </a:p>
          <a:p>
            <a:pPr lvl="1" eaLnBrk="1" hangingPunct="1"/>
            <a:r>
              <a:rPr lang="cs-CZ" smtClean="0"/>
              <a:t>Limit pokusů o přihlášení, velký log</a:t>
            </a:r>
          </a:p>
          <a:p>
            <a:pPr eaLnBrk="1" hangingPunct="1"/>
            <a:r>
              <a:rPr lang="cs-CZ" smtClean="0"/>
              <a:t>Nechtěné útoky</a:t>
            </a:r>
          </a:p>
          <a:p>
            <a:pPr lvl="1" eaLnBrk="1" hangingPunct="1"/>
            <a:r>
              <a:rPr lang="cs-CZ" smtClean="0"/>
              <a:t>Odkaz z výkonného velmi navštěvovaného serveru na malý nevýkonný server</a:t>
            </a:r>
          </a:p>
          <a:p>
            <a:pPr eaLnBrk="1" hangingPunct="1"/>
            <a:r>
              <a:rPr lang="cs-CZ" smtClean="0"/>
              <a:t>DDoS útoky – distribuované DoS útoky</a:t>
            </a:r>
          </a:p>
          <a:p>
            <a:pPr lvl="1" eaLnBrk="1" hangingPunct="1"/>
            <a:r>
              <a:rPr lang="cs-CZ" smtClean="0"/>
              <a:t>Vedeny souběžně z více míst najednou</a:t>
            </a:r>
          </a:p>
          <a:p>
            <a:pPr lvl="1" eaLnBrk="1" hangingPunct="1"/>
            <a:r>
              <a:rPr lang="cs-CZ" smtClean="0"/>
              <a:t>Výrazné zesílení útoku</a:t>
            </a:r>
          </a:p>
          <a:p>
            <a:pPr lvl="1" eaLnBrk="1" hangingPunct="1"/>
            <a:r>
              <a:rPr lang="cs-CZ" smtClean="0"/>
              <a:t>Obtížné zabránění (co filtrovat?)</a:t>
            </a:r>
          </a:p>
          <a:p>
            <a:pPr lvl="1" eaLnBrk="1" hangingPunct="1"/>
            <a:r>
              <a:rPr lang="cs-CZ" smtClean="0"/>
              <a:t>Dvou a třívrstvá architektura</a:t>
            </a:r>
          </a:p>
          <a:p>
            <a:pPr lvl="1" eaLnBrk="1" hangingPunct="1"/>
            <a:r>
              <a:rPr lang="cs-CZ" smtClean="0"/>
              <a:t>Různé způsoby maskování komunikace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18A7D9-FE34-4161-A0F8-3580DEFDE835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D7BBF4-CB93-4C0A-94EC-C99B4490CE94}" type="slidenum">
              <a:rPr lang="cs-CZ" smtClean="0"/>
              <a:pPr eaLnBrk="1" hangingPunct="1"/>
              <a:t>56</a:t>
            </a:fld>
            <a:endParaRPr lang="cs-CZ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Nejznámější DDoS nástroje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smtClean="0"/>
              <a:t>TFN Tribe Flood network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Dvouúrovňová architektura, útočník rovnou ovládá agenty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SYN Flood, ICMP Flood, UDP Flood a Smurf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TFN2K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Nové útoky, přibylo šifrování komunikace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Trin00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Pouze UDP Flood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Tříúrovňová architektura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Útočník ovládá mastery, kteří ovládají agenty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Bez šifrování mezi mastery a agenty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Stacheldraht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Nejmodernější, odstraňuje nedostatky předchozích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Tříúrovňová architektura, šifrovaná komunikace, mnoho druhů útoků</a:t>
            </a:r>
          </a:p>
          <a:p>
            <a:pPr lvl="1" eaLnBrk="1" hangingPunct="1">
              <a:lnSpc>
                <a:spcPct val="9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41D4CA-88CC-4276-963C-E5EA089E9D1C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8C7124-0A1E-4B2A-8A14-85C3A40E5914}" type="slidenum">
              <a:rPr lang="cs-CZ" smtClean="0"/>
              <a:pPr eaLnBrk="1" hangingPunct="1"/>
              <a:t>57</a:t>
            </a:fld>
            <a:endParaRPr lang="cs-CZ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Dvouvrstvá architektura DDoS</a:t>
            </a:r>
          </a:p>
        </p:txBody>
      </p:sp>
      <p:pic>
        <p:nvPicPr>
          <p:cNvPr id="60422" name="Picture 8" descr="C:\Documents and Settings\ledvina\Plocha\DDOS_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96000" cy="461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432044-7F9A-485D-A4A6-07B35540B229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92FB15-C184-424C-A58D-5275FD875870}" type="slidenum">
              <a:rPr lang="cs-CZ" smtClean="0"/>
              <a:pPr eaLnBrk="1" hangingPunct="1"/>
              <a:t>58</a:t>
            </a:fld>
            <a:endParaRPr lang="cs-CZ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Třívrstvá architektura DDoS</a:t>
            </a:r>
          </a:p>
        </p:txBody>
      </p:sp>
      <p:pic>
        <p:nvPicPr>
          <p:cNvPr id="61446" name="Picture 7" descr="C:\Documents and Settings\ledvina\Plocha\DDOS_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5410200" cy="4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D76CA2-4877-4078-A4D5-D9C2770FF3F8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FC6B28-1E44-408B-9303-BB4508E72B6D}" type="slidenum">
              <a:rPr lang="cs-CZ" smtClean="0"/>
              <a:pPr eaLnBrk="1" hangingPunct="1"/>
              <a:t>59</a:t>
            </a:fld>
            <a:endParaRPr lang="cs-CZ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Detekční systémy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IDS – Intrusion Detection System</a:t>
            </a:r>
          </a:p>
          <a:p>
            <a:pPr eaLnBrk="1" hangingPunct="1"/>
            <a:r>
              <a:rPr lang="cs-CZ" smtClean="0"/>
              <a:t>NIDS – Network Intrusion Detection System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IDS založené na porovnávání pravidel</a:t>
            </a:r>
          </a:p>
          <a:p>
            <a:pPr lvl="1" eaLnBrk="1" hangingPunct="1"/>
            <a:r>
              <a:rPr lang="cs-CZ" smtClean="0"/>
              <a:t>Expertní systémy</a:t>
            </a:r>
          </a:p>
          <a:p>
            <a:pPr lvl="1" eaLnBrk="1" hangingPunct="1"/>
            <a:r>
              <a:rPr lang="cs-CZ" smtClean="0"/>
              <a:t>Analýza signatur</a:t>
            </a:r>
          </a:p>
          <a:p>
            <a:pPr lvl="1" eaLnBrk="1" hangingPunct="1"/>
            <a:r>
              <a:rPr lang="cs-CZ" smtClean="0"/>
              <a:t>Petriho sítě</a:t>
            </a:r>
          </a:p>
          <a:p>
            <a:pPr lvl="1" eaLnBrk="1" hangingPunct="1"/>
            <a:r>
              <a:rPr lang="cs-CZ" smtClean="0"/>
              <a:t>Analýza přechodu stavů</a:t>
            </a:r>
          </a:p>
          <a:p>
            <a:pPr lvl="1" eaLnBrk="1" hangingPunct="1"/>
            <a:r>
              <a:rPr lang="cs-CZ" smtClean="0"/>
              <a:t>Dolování dat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604B97-1EDA-47BE-8645-3E5CFB2FACD3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CF73EA-C502-400E-8783-B7C3BCBDCC00}" type="slidenum">
              <a:rPr lang="cs-CZ" smtClean="0"/>
              <a:pPr eaLnBrk="1" hangingPunct="1"/>
              <a:t>6</a:t>
            </a:fld>
            <a:endParaRPr lang="cs-CZ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Phishing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Využití důvěřivosti lidí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Požadavky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Jednoduchá metoda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Oslovení mnoha obětí najednou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Musí se to vyplatit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Útoky na konta v bankách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Rhybaření (fishing)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rybář = útočník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ryba = uživatel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Návnada = e-mail, podvržená webová stránka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Úlovek = přihlašovací údaje, spyware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76485-98EC-4DBB-995C-9EDAF6A1147C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7C862C-8DA0-4C9E-A35B-538B7D9163D3}" type="slidenum">
              <a:rPr lang="cs-CZ" smtClean="0"/>
              <a:pPr eaLnBrk="1" hangingPunct="1"/>
              <a:t>60</a:t>
            </a:fld>
            <a:endParaRPr lang="cs-CZ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Detekční systémy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Metody detekce založené na podezřelém chování</a:t>
            </a:r>
          </a:p>
          <a:p>
            <a:pPr lvl="1" eaLnBrk="1" hangingPunct="1"/>
            <a:r>
              <a:rPr lang="cs-CZ" smtClean="0"/>
              <a:t>Statistické metody</a:t>
            </a:r>
          </a:p>
          <a:p>
            <a:pPr lvl="1" eaLnBrk="1" hangingPunct="1"/>
            <a:r>
              <a:rPr lang="cs-CZ" smtClean="0"/>
              <a:t>Neuronové sítě</a:t>
            </a:r>
          </a:p>
          <a:p>
            <a:pPr lvl="1" eaLnBrk="1" hangingPunct="1"/>
            <a:r>
              <a:rPr lang="cs-CZ" smtClean="0"/>
              <a:t>Detekce podle chování uživatele</a:t>
            </a:r>
          </a:p>
          <a:p>
            <a:pPr lvl="1" eaLnBrk="1" hangingPunct="1"/>
            <a:r>
              <a:rPr lang="cs-CZ" smtClean="0"/>
              <a:t>Imunologické metody</a:t>
            </a:r>
          </a:p>
          <a:p>
            <a:pPr lvl="1" eaLnBrk="1" hangingPunct="1"/>
            <a:r>
              <a:rPr lang="cs-CZ" smtClean="0"/>
              <a:t>Metoda detekce bodu změny</a:t>
            </a:r>
          </a:p>
          <a:p>
            <a:pPr lvl="1" eaLnBrk="1" hangingPunct="1"/>
            <a:r>
              <a:rPr lang="cs-CZ" smtClean="0"/>
              <a:t>Metody založené na zpracování signálu</a:t>
            </a:r>
          </a:p>
          <a:p>
            <a:pPr eaLnBrk="1" hangingPunct="1"/>
            <a:r>
              <a:rPr lang="cs-CZ" smtClean="0"/>
              <a:t>Hybridní systémy</a:t>
            </a:r>
          </a:p>
          <a:p>
            <a:pPr lvl="1" eaLnBrk="1" hangingPunct="1"/>
            <a:r>
              <a:rPr lang="cs-CZ" smtClean="0"/>
              <a:t>Založené na porovnávání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01AE51-9DB4-49DB-9641-97EC7A356A49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097BFD-AB12-4109-99F3-5BAC2405BACD}" type="slidenum">
              <a:rPr lang="cs-CZ" smtClean="0"/>
              <a:pPr eaLnBrk="1" hangingPunct="1"/>
              <a:t>61</a:t>
            </a:fld>
            <a:endParaRPr lang="cs-CZ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Architektura systému s porovnáváním pravidel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Umístění IDS</a:t>
            </a:r>
          </a:p>
          <a:p>
            <a:pPr lvl="1" eaLnBrk="1" hangingPunct="1"/>
            <a:r>
              <a:rPr lang="cs-CZ" smtClean="0"/>
              <a:t>IDS, Firewall</a:t>
            </a:r>
          </a:p>
          <a:p>
            <a:pPr eaLnBrk="1" hangingPunct="1"/>
            <a:r>
              <a:rPr lang="cs-CZ" smtClean="0"/>
              <a:t>Struktura </a:t>
            </a:r>
          </a:p>
          <a:p>
            <a:pPr lvl="1" eaLnBrk="1" hangingPunct="1"/>
            <a:r>
              <a:rPr lang="cs-CZ" smtClean="0"/>
              <a:t>Sniffer – zachycování dat </a:t>
            </a:r>
          </a:p>
          <a:p>
            <a:pPr lvl="1" eaLnBrk="1" hangingPunct="1"/>
            <a:r>
              <a:rPr lang="cs-CZ" smtClean="0"/>
              <a:t>Sanity checker – odstranění nepotřebných paketů, detekce anomálií</a:t>
            </a:r>
          </a:p>
          <a:p>
            <a:pPr lvl="1" eaLnBrk="1" hangingPunct="1"/>
            <a:r>
              <a:rPr lang="cs-CZ" smtClean="0"/>
              <a:t>Analyzátor – analýza obsahu paketů</a:t>
            </a:r>
          </a:p>
          <a:p>
            <a:pPr lvl="2" eaLnBrk="1" hangingPunct="1"/>
            <a:r>
              <a:rPr lang="cs-CZ" smtClean="0"/>
              <a:t>TCP, UDP, ICMP, IP</a:t>
            </a:r>
          </a:p>
          <a:p>
            <a:pPr lvl="1" eaLnBrk="1" hangingPunct="1"/>
            <a:r>
              <a:rPr lang="cs-CZ" smtClean="0"/>
              <a:t>Counter – časová kontrola četnosti</a:t>
            </a:r>
          </a:p>
          <a:p>
            <a:pPr lvl="2" eaLnBrk="1" hangingPunct="1"/>
            <a:r>
              <a:rPr lang="cs-CZ" smtClean="0"/>
              <a:t>TCP, UDP, IP</a:t>
            </a:r>
          </a:p>
          <a:p>
            <a:pPr lvl="1" eaLnBrk="1" hangingPunct="1"/>
            <a:r>
              <a:rPr lang="cs-CZ" smtClean="0"/>
              <a:t>Reactor – akce spojené s detekcí anomálie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67F123-FBE6-4FC4-A4A6-DFB88D526C47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B03460-0BD8-42CC-8451-C79319DD8E50}" type="slidenum">
              <a:rPr lang="cs-CZ" smtClean="0"/>
              <a:pPr eaLnBrk="1" hangingPunct="1"/>
              <a:t>62</a:t>
            </a:fld>
            <a:endParaRPr lang="cs-CZ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Pravidla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smtClean="0"/>
              <a:t>Událost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Alert, log, pass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Protokol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Tcp, udp, ip, icmp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Adresa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Zdroj, cíl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Port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Any, číslo, jméno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Orientace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Vstup, výstup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Části záhlaví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Tcp, udp, icmp, ip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Data paketu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4E15CD-5906-41D6-B490-1F6538AADFAF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E5A2F3-CD53-4E5B-BDD6-43ECE5B1BC00}" type="slidenum">
              <a:rPr lang="cs-CZ" smtClean="0"/>
              <a:pPr eaLnBrk="1" hangingPunct="1"/>
              <a:t>63</a:t>
            </a:fld>
            <a:endParaRPr lang="cs-CZ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Výsledky 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Zdroj pravidel (SNORT)</a:t>
            </a:r>
          </a:p>
          <a:p>
            <a:pPr eaLnBrk="1" hangingPunct="1"/>
            <a:r>
              <a:rPr lang="cs-CZ" smtClean="0"/>
              <a:t>Rychlost zpracování</a:t>
            </a:r>
          </a:p>
          <a:p>
            <a:pPr lvl="1" eaLnBrk="1" hangingPunct="1"/>
            <a:r>
              <a:rPr lang="cs-CZ" smtClean="0"/>
              <a:t>Zatížení procesoru</a:t>
            </a:r>
          </a:p>
          <a:p>
            <a:pPr lvl="1" eaLnBrk="1" hangingPunct="1"/>
            <a:r>
              <a:rPr lang="cs-CZ" smtClean="0"/>
              <a:t>Počet zpracovaných paketů za jednotku času</a:t>
            </a:r>
          </a:p>
          <a:p>
            <a:pPr eaLnBrk="1" hangingPunct="1"/>
            <a:r>
              <a:rPr lang="cs-CZ" smtClean="0"/>
              <a:t>Vazba na firewall</a:t>
            </a:r>
          </a:p>
          <a:p>
            <a:pPr lvl="1" eaLnBrk="1" hangingPunct="1"/>
            <a:r>
              <a:rPr lang="cs-CZ" smtClean="0"/>
              <a:t>Iptables – generování pravidel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6A788A-6F04-4797-8E4A-13AAA0D3C60D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2E6B46-06BA-4203-94E8-E3A981168B36}" type="slidenum">
              <a:rPr lang="cs-CZ" smtClean="0"/>
              <a:pPr eaLnBrk="1" hangingPunct="1"/>
              <a:t>64</a:t>
            </a:fld>
            <a:endParaRPr lang="cs-CZ" smtClean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Anomaly based IDS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Detekce útoku na základě anomálií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Statistická metoda – metoda detekce změny v bodu (Change-point detection method)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Tři sledované parametry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Statistický  parametr  vypočtený algoritmem postupných součtů (CUSUM) z počtu paketů – 7 velikostních tříd (0-64B,65-128B,…)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Poměr počtu paketů a jejich celkové velikosti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Rozptyl velikostí paketů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Každý parametr má pro UDP/TCP protokol stanovenou 	prahovou hodnotu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Překročí-li všechny tři parametry najednou své prahové 	hodnoty, je ohlášen útok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0AC0BC-2AC0-4971-B4C2-1DFDC2839EE6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2CB352-BAFB-4A8F-9CF6-851883E06203}" type="slidenum">
              <a:rPr lang="cs-CZ" smtClean="0"/>
              <a:pPr eaLnBrk="1" hangingPunct="1"/>
              <a:t>65</a:t>
            </a:fld>
            <a:endParaRPr lang="cs-CZ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Metoda detekce změny bodu (Change Point Detection Method)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Sledují se určité parametry v čase, které jsou pak chápány jako posloupnost bodů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Předpoklad: útok vede k náhlým změnám ve statistickém modelu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Tyto body, kde došlo ke změně chceme odhalit co nejdříve od jejich vzniku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Sekvenční(minimální průměrné zpoždění) a dávkovo-sekvenční (pevné zpoždění)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Výhody oproti ostatním metodám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Samoučící se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Přizpůsobení zatížení sítě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Nízké nároky na výpočetní výkon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618052-4FAD-4DBE-9FEB-F0A44B6432CB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696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02CE5C-1BA9-44B0-BF1C-A3325D6CEEEC}" type="slidenum">
              <a:rPr lang="cs-CZ" smtClean="0"/>
              <a:pPr eaLnBrk="1" hangingPunct="1"/>
              <a:t>66</a:t>
            </a:fld>
            <a:endParaRPr lang="cs-CZ" smtClean="0"/>
          </a:p>
        </p:txBody>
      </p:sp>
      <p:graphicFrame>
        <p:nvGraphicFramePr>
          <p:cNvPr id="4" name="Graf 3"/>
          <p:cNvGraphicFramePr/>
          <p:nvPr/>
        </p:nvGraphicFramePr>
        <p:xfrm>
          <a:off x="1071538" y="0"/>
          <a:ext cx="6429388" cy="1857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 4"/>
          <p:cNvGraphicFramePr/>
          <p:nvPr/>
        </p:nvGraphicFramePr>
        <p:xfrm>
          <a:off x="1071538" y="1643050"/>
          <a:ext cx="6357982" cy="171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1285852" y="3286124"/>
          <a:ext cx="6143668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Graf 7"/>
          <p:cNvGraphicFramePr/>
          <p:nvPr/>
        </p:nvGraphicFramePr>
        <p:xfrm>
          <a:off x="1142976" y="4929198"/>
          <a:ext cx="6286544" cy="1785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 rot="16200000" flipH="1">
            <a:off x="642938" y="3571875"/>
            <a:ext cx="621506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 flipH="1" flipV="1">
            <a:off x="1105694" y="3607594"/>
            <a:ext cx="62166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10800000">
            <a:off x="500063" y="2643188"/>
            <a:ext cx="7286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571500" y="4000500"/>
            <a:ext cx="7358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642938" y="6215063"/>
            <a:ext cx="73580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626997-3CA3-4232-9935-BEC519EAD1FF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69F35B-4B50-4B0E-BAF9-615F11C677E1}" type="slidenum">
              <a:rPr lang="cs-CZ" smtClean="0"/>
              <a:pPr eaLnBrk="1" hangingPunct="1"/>
              <a:t>67</a:t>
            </a:fld>
            <a:endParaRPr lang="cs-CZ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/>
              <a:t>IDS (Intrusion Detection System</a:t>
            </a:r>
            <a:r>
              <a:rPr lang="cs-CZ" sz="3200" smtClean="0"/>
              <a:t>)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Systémy detekce průniku</a:t>
            </a:r>
          </a:p>
          <a:p>
            <a:pPr eaLnBrk="1" hangingPunct="1"/>
            <a:r>
              <a:rPr lang="cs-CZ" smtClean="0"/>
              <a:t>Doplňují ochranu sítě</a:t>
            </a:r>
          </a:p>
          <a:p>
            <a:pPr eaLnBrk="1" hangingPunct="1"/>
            <a:r>
              <a:rPr lang="cs-CZ" smtClean="0"/>
              <a:t>Komerční i volně dostupné</a:t>
            </a:r>
          </a:p>
          <a:p>
            <a:pPr eaLnBrk="1" hangingPunct="1"/>
            <a:r>
              <a:rPr lang="cs-CZ" smtClean="0"/>
              <a:t>Samostatný IDS, součást firewallu nebo OS</a:t>
            </a:r>
          </a:p>
          <a:p>
            <a:pPr eaLnBrk="1" hangingPunct="1"/>
            <a:r>
              <a:rPr lang="cs-CZ" smtClean="0"/>
              <a:t>Založeny na:</a:t>
            </a:r>
          </a:p>
          <a:p>
            <a:pPr lvl="1" eaLnBrk="1" hangingPunct="1"/>
            <a:r>
              <a:rPr lang="cs-CZ" smtClean="0"/>
              <a:t>Útok má charakteristické rysy, odlišné od běžné legitimní činnosti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96E55A-CF19-4F94-BB2A-DB083261F01C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DA8684-B6FE-4B39-B00F-4104C8C5206F}" type="slidenum">
              <a:rPr lang="cs-CZ" smtClean="0"/>
              <a:pPr eaLnBrk="1" hangingPunct="1"/>
              <a:t>68</a:t>
            </a:fld>
            <a:endParaRPr lang="cs-CZ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IDS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Vedou položky protokolů o provozu na sítí – záznam auditu</a:t>
            </a:r>
          </a:p>
          <a:p>
            <a:pPr lvl="1" eaLnBrk="1" hangingPunct="1"/>
            <a:r>
              <a:rPr lang="cs-CZ" smtClean="0"/>
              <a:t>Čas výskytu</a:t>
            </a:r>
          </a:p>
          <a:p>
            <a:pPr lvl="1" eaLnBrk="1" hangingPunct="1"/>
            <a:r>
              <a:rPr lang="cs-CZ" smtClean="0"/>
              <a:t>IP adresy, porty</a:t>
            </a:r>
          </a:p>
          <a:p>
            <a:pPr lvl="1" eaLnBrk="1" hangingPunct="1"/>
            <a:r>
              <a:rPr lang="cs-CZ" smtClean="0"/>
              <a:t>Přístup k souborům</a:t>
            </a:r>
          </a:p>
          <a:p>
            <a:pPr lvl="1" eaLnBrk="1" hangingPunct="1"/>
            <a:r>
              <a:rPr lang="cs-CZ" smtClean="0"/>
              <a:t>Modifikace souborů, registrů, apod.</a:t>
            </a:r>
          </a:p>
          <a:p>
            <a:pPr lvl="1" eaLnBrk="1" hangingPunct="1"/>
            <a:r>
              <a:rPr lang="cs-CZ" smtClean="0"/>
              <a:t>Neobvyklé využití zdrojů</a:t>
            </a:r>
          </a:p>
          <a:p>
            <a:pPr lvl="1" eaLnBrk="1" hangingPunct="1"/>
            <a:r>
              <a:rPr lang="cs-CZ" smtClean="0"/>
              <a:t>Neobvyklé chování v neobvyklou dobu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DEB4B8-C301-453E-B7BE-8EDF7F3054B4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656B86-397D-43CB-B4BA-24CD01BF7D73}" type="slidenum">
              <a:rPr lang="cs-CZ" smtClean="0"/>
              <a:pPr eaLnBrk="1" hangingPunct="1"/>
              <a:t>69</a:t>
            </a:fld>
            <a:endParaRPr lang="cs-CZ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IDS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Srovnání běžného provozu a anomálie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IDS založené na pravidlech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Statistické IDS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hybridní IDS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Okamžik vyhodnocení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Systémy pracující v reálném čase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Systémy pracující v časových intervalech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F0BA10-F880-4EB3-A589-D1FC74F0B35B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E135B7-E9B1-4F5A-BAFC-57026AF648B0}" type="slidenum">
              <a:rPr lang="cs-CZ" smtClean="0"/>
              <a:pPr eaLnBrk="1" hangingPunct="1"/>
              <a:t>7</a:t>
            </a:fld>
            <a:endParaRPr lang="cs-CZ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Phishing archive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smtClean="0"/>
              <a:t>Update Your Account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Security Update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Online Alert: online account is blocked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Client‘s Details Confirmation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Bank Email Verification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Important Security Issue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Credit Card Notice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Notice from VISA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Bank security upgrade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70FB3E-D930-49EA-B731-38337485463C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98C5BB-612A-4120-A1D2-44E785B6DBF8}" type="slidenum">
              <a:rPr lang="cs-CZ" smtClean="0"/>
              <a:pPr eaLnBrk="1" hangingPunct="1"/>
              <a:t>70</a:t>
            </a:fld>
            <a:endParaRPr lang="cs-CZ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IDS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Místo použití</a:t>
            </a:r>
          </a:p>
          <a:p>
            <a:pPr lvl="1" eaLnBrk="1" hangingPunct="1"/>
            <a:r>
              <a:rPr lang="cs-CZ" smtClean="0"/>
              <a:t>Síťové detektory (detekce na celé síti)</a:t>
            </a:r>
          </a:p>
          <a:p>
            <a:pPr lvl="1" eaLnBrk="1" hangingPunct="1"/>
            <a:r>
              <a:rPr lang="cs-CZ" smtClean="0"/>
              <a:t>Hostitelské detektory (detekce na konkrétním stroji)</a:t>
            </a:r>
          </a:p>
          <a:p>
            <a:pPr lvl="1" eaLnBrk="1" hangingPunct="1"/>
            <a:endParaRPr lang="cs-CZ" smtClean="0"/>
          </a:p>
          <a:p>
            <a:pPr eaLnBrk="1" hangingPunct="1"/>
            <a:r>
              <a:rPr lang="cs-CZ" smtClean="0"/>
              <a:t>Činnost při detekci anomálie</a:t>
            </a:r>
          </a:p>
          <a:p>
            <a:pPr lvl="1" eaLnBrk="1" hangingPunct="1"/>
            <a:r>
              <a:rPr lang="cs-CZ" smtClean="0"/>
              <a:t>Aktivní</a:t>
            </a:r>
          </a:p>
          <a:p>
            <a:pPr lvl="1" eaLnBrk="1" hangingPunct="1"/>
            <a:r>
              <a:rPr lang="cs-CZ" smtClean="0"/>
              <a:t>Pasivní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C06999-F88D-4EF3-83C6-A7D59F194157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28C68E-5009-4D34-9284-6171D1B61AAB}" type="slidenum">
              <a:rPr lang="cs-CZ" smtClean="0"/>
              <a:pPr eaLnBrk="1" hangingPunct="1"/>
              <a:t>71</a:t>
            </a:fld>
            <a:endParaRPr lang="cs-CZ" smtClean="0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Jak obejít IDS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IDS</a:t>
            </a:r>
          </a:p>
          <a:p>
            <a:pPr lvl="1" eaLnBrk="1" hangingPunct="1"/>
            <a:r>
              <a:rPr lang="cs-CZ" smtClean="0"/>
              <a:t>Sniffer</a:t>
            </a:r>
          </a:p>
          <a:p>
            <a:pPr lvl="1" eaLnBrk="1" hangingPunct="1"/>
            <a:r>
              <a:rPr lang="cs-CZ" smtClean="0"/>
              <a:t>Analyzátor charakteristických znaků</a:t>
            </a:r>
          </a:p>
          <a:p>
            <a:pPr lvl="1" eaLnBrk="1" hangingPunct="1"/>
            <a:endParaRPr lang="cs-CZ" smtClean="0"/>
          </a:p>
          <a:p>
            <a:pPr eaLnBrk="1" hangingPunct="1"/>
            <a:r>
              <a:rPr lang="cs-CZ" smtClean="0"/>
              <a:t>Šifrovaná data – SSL</a:t>
            </a:r>
          </a:p>
          <a:p>
            <a:pPr eaLnBrk="1" hangingPunct="1"/>
            <a:r>
              <a:rPr lang="cs-CZ" smtClean="0"/>
              <a:t>Polymorfní kód (webové útoky)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3A529E-D92C-4E58-8A54-FE4404A06BBA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EAF229-7C4C-4E4F-98DC-2C60AF4A48DA}" type="slidenum">
              <a:rPr lang="cs-CZ" smtClean="0"/>
              <a:pPr eaLnBrk="1" hangingPunct="1"/>
              <a:t>8</a:t>
            </a:fld>
            <a:endParaRPr lang="cs-CZ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Pharming</a:t>
            </a:r>
            <a:endParaRPr lang="cs-CZ" smtClean="0"/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Útok na DNS (DNS spoofing)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Změna DNS záznamu (vyrovnávací paměti)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Např. podvržená IP adresa ukazující na kopii webu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Obrana – není (zabezpečit DNS)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Lokální pharming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Windows – změna souboru </a:t>
            </a:r>
            <a:r>
              <a:rPr lang="cs-CZ" b="1" smtClean="0">
                <a:latin typeface="Courier New" pitchFamily="49" charset="0"/>
              </a:rPr>
              <a:t>host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Podvržená stránka v cache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Obrana – antivir, firewall (trojské koně)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53D17D-7FC5-4CCB-9BE5-308B06EC8911}" type="datetime1">
              <a:rPr lang="cs-CZ" smtClean="0"/>
              <a:pPr eaLnBrk="1" hangingPunct="1"/>
              <a:t>26.5.2011</a:t>
            </a:fld>
            <a:endParaRPr lang="cs-CZ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Počítačové sítě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6AEEBF-20B5-4817-A23F-CC4C04182F13}" type="slidenum">
              <a:rPr lang="cs-CZ" smtClean="0"/>
              <a:pPr eaLnBrk="1" hangingPunct="1"/>
              <a:t>9</a:t>
            </a:fld>
            <a:endParaRPr lang="cs-CZ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Google hacking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Zneužití vyhledávacích technik k získání citlivých informací</a:t>
            </a:r>
          </a:p>
          <a:p>
            <a:pPr lvl="1" eaLnBrk="1" hangingPunct="1"/>
            <a:r>
              <a:rPr lang="cs-CZ" smtClean="0"/>
              <a:t>Soukromé informace (bloggy)</a:t>
            </a:r>
          </a:p>
          <a:p>
            <a:pPr lvl="1" eaLnBrk="1" hangingPunct="1"/>
            <a:r>
              <a:rPr lang="cs-CZ" smtClean="0"/>
              <a:t>Informace o systému a síti</a:t>
            </a:r>
          </a:p>
          <a:p>
            <a:pPr lvl="1" eaLnBrk="1" hangingPunct="1"/>
            <a:r>
              <a:rPr lang="cs-CZ" smtClean="0"/>
              <a:t>Sociální inženýrství</a:t>
            </a:r>
          </a:p>
          <a:p>
            <a:pPr eaLnBrk="1" hangingPunct="1"/>
            <a:r>
              <a:rPr lang="cs-CZ" smtClean="0"/>
              <a:t>Náhrada běžných technik (skenování)</a:t>
            </a:r>
          </a:p>
          <a:p>
            <a:pPr eaLnBrk="1" hangingPunct="1"/>
            <a:r>
              <a:rPr lang="cs-CZ" smtClean="0"/>
              <a:t>Bez rizika detekce útoku</a:t>
            </a:r>
          </a:p>
          <a:p>
            <a:pPr eaLnBrk="1" hangingPunct="1"/>
            <a:r>
              <a:rPr lang="cs-CZ" smtClean="0"/>
              <a:t>Některé typy dotazů musely být zakázány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06088808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06088808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06088808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06088808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06088808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06088808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06088808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06088808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839</TotalTime>
  <Words>3162</Words>
  <Application>Microsoft Office PowerPoint</Application>
  <PresentationFormat>Předvádění na obrazovce (4:3)</PresentationFormat>
  <Paragraphs>812</Paragraphs>
  <Slides>71</Slides>
  <Notes>70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71</vt:i4>
      </vt:variant>
    </vt:vector>
  </HeadingPairs>
  <TitlesOfParts>
    <vt:vector size="74" baseType="lpstr">
      <vt:lpstr>06088808</vt:lpstr>
      <vt:lpstr>Photo Editor Photo</vt:lpstr>
      <vt:lpstr>SmartDraw</vt:lpstr>
      <vt:lpstr>Síťové útoky </vt:lpstr>
      <vt:lpstr>Zdroje prezentace</vt:lpstr>
      <vt:lpstr>Obsah</vt:lpstr>
      <vt:lpstr>Sociální inženýrství </vt:lpstr>
      <vt:lpstr>Sociální inženýrství</vt:lpstr>
      <vt:lpstr>Phishing</vt:lpstr>
      <vt:lpstr>Phishing archive</vt:lpstr>
      <vt:lpstr>Pharming</vt:lpstr>
      <vt:lpstr>Google hacking</vt:lpstr>
      <vt:lpstr>Google hacking</vt:lpstr>
      <vt:lpstr>Google hacking</vt:lpstr>
      <vt:lpstr>Google hacking</vt:lpstr>
      <vt:lpstr>Google hacking</vt:lpstr>
      <vt:lpstr>Google hacking</vt:lpstr>
      <vt:lpstr>Google hacking</vt:lpstr>
      <vt:lpstr>Google hacking</vt:lpstr>
      <vt:lpstr>Google bombing</vt:lpstr>
      <vt:lpstr>Síťové útoky</vt:lpstr>
      <vt:lpstr>Příprava útoku – scanování portů</vt:lpstr>
      <vt:lpstr>Scanování portů … </vt:lpstr>
      <vt:lpstr>Scanování portů …</vt:lpstr>
      <vt:lpstr>Scanování portů …</vt:lpstr>
      <vt:lpstr>Scanování portů …</vt:lpstr>
      <vt:lpstr>Scanování portů …</vt:lpstr>
      <vt:lpstr>Scanování portů …</vt:lpstr>
      <vt:lpstr>Denial of Service </vt:lpstr>
      <vt:lpstr>Denial of Service</vt:lpstr>
      <vt:lpstr>Dělení DoS útoků</vt:lpstr>
      <vt:lpstr>DoS – ICMP (ping) záplavy</vt:lpstr>
      <vt:lpstr>DoS – UDP záplavy</vt:lpstr>
      <vt:lpstr>TCP záplavy (TCP flood)</vt:lpstr>
      <vt:lpstr>Další záplavové útoky</vt:lpstr>
      <vt:lpstr>DoS využívající chyb nebo vyčerpání systémových prostředků</vt:lpstr>
      <vt:lpstr>DoS – využívání chyb</vt:lpstr>
      <vt:lpstr>DoS - Teardrop</vt:lpstr>
      <vt:lpstr>DoS – Ping of Death</vt:lpstr>
      <vt:lpstr>SYN Flood</vt:lpstr>
      <vt:lpstr>DoS - Land</vt:lpstr>
      <vt:lpstr>DoS - vyčerpání systémových prostředků</vt:lpstr>
      <vt:lpstr>Přeplnění vyrovnávací paměti</vt:lpstr>
      <vt:lpstr>Přeplnění vyrovnávací paměti</vt:lpstr>
      <vt:lpstr>Únos relace (session hijack)</vt:lpstr>
      <vt:lpstr>DoS využívající útoku Man in the Middle(MITM)</vt:lpstr>
      <vt:lpstr>ARP cache poinsoning </vt:lpstr>
      <vt:lpstr>DoS – útoky na směrování a DNS</vt:lpstr>
      <vt:lpstr>Reflektivní DoS útoky</vt:lpstr>
      <vt:lpstr>DoS – Smurf (šmoula)</vt:lpstr>
      <vt:lpstr>DoS - Fraggle</vt:lpstr>
      <vt:lpstr>DNS reflection attacks,  DNS zesilující útok</vt:lpstr>
      <vt:lpstr>DNS zesilování</vt:lpstr>
      <vt:lpstr>Útok na TCP – snížení rychlosti</vt:lpstr>
      <vt:lpstr>Útok na TCP – snížení rychlosti</vt:lpstr>
      <vt:lpstr>Útok na TCP – snížení rychlosti</vt:lpstr>
      <vt:lpstr>Útok na TCP – snížení rychlosti</vt:lpstr>
      <vt:lpstr>Další DoS</vt:lpstr>
      <vt:lpstr>Nejznámější DDoS nástroje</vt:lpstr>
      <vt:lpstr>Dvouvrstvá architektura DDoS</vt:lpstr>
      <vt:lpstr>Třívrstvá architektura DDoS</vt:lpstr>
      <vt:lpstr>Detekční systémy</vt:lpstr>
      <vt:lpstr>Detekční systémy</vt:lpstr>
      <vt:lpstr>Architektura systému s porovnáváním pravidel</vt:lpstr>
      <vt:lpstr>Pravidla</vt:lpstr>
      <vt:lpstr>Výsledky </vt:lpstr>
      <vt:lpstr>Anomaly based IDS</vt:lpstr>
      <vt:lpstr>Metoda detekce změny bodu (Change Point Detection Method)</vt:lpstr>
      <vt:lpstr>Prezentace aplikace PowerPoint</vt:lpstr>
      <vt:lpstr>IDS (Intrusion Detection System)</vt:lpstr>
      <vt:lpstr>IDS</vt:lpstr>
      <vt:lpstr>IDS</vt:lpstr>
      <vt:lpstr>IDS</vt:lpstr>
      <vt:lpstr>Jak obejít IDS</vt:lpstr>
    </vt:vector>
  </TitlesOfParts>
  <Manager/>
  <Company>ZCU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Síťové útoky </dc:title>
  <dc:subject>PSI 2011</dc:subject>
  <dc:creator>ledvina</dc:creator>
  <cp:keywords/>
  <dc:description/>
  <cp:lastModifiedBy>ledvina</cp:lastModifiedBy>
  <cp:revision>32</cp:revision>
  <dcterms:created xsi:type="dcterms:W3CDTF">2008-04-08T05:42:37Z</dcterms:created>
  <dcterms:modified xsi:type="dcterms:W3CDTF">2011-05-26T07:11:27Z</dcterms:modified>
  <cp:category>Přednášky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