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46"/>
  </p:notesMasterIdLst>
  <p:handoutMasterIdLst>
    <p:handoutMasterId r:id="rId47"/>
  </p:handoutMasterIdLst>
  <p:sldIdLst>
    <p:sldId id="258" r:id="rId2"/>
    <p:sldId id="259" r:id="rId3"/>
    <p:sldId id="296" r:id="rId4"/>
    <p:sldId id="297" r:id="rId5"/>
    <p:sldId id="260" r:id="rId6"/>
    <p:sldId id="29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1" r:id="rId20"/>
    <p:sldId id="274" r:id="rId21"/>
    <p:sldId id="299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  <p:sldId id="293" r:id="rId39"/>
    <p:sldId id="294" r:id="rId40"/>
    <p:sldId id="295" r:id="rId41"/>
    <p:sldId id="300" r:id="rId42"/>
    <p:sldId id="301" r:id="rId43"/>
    <p:sldId id="302" r:id="rId44"/>
    <p:sldId id="303" r:id="rId45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0300" autoAdjust="0"/>
  </p:normalViewPr>
  <p:slideViewPr>
    <p:cSldViewPr showGuides="1">
      <p:cViewPr varScale="1">
        <p:scale>
          <a:sx n="76" d="100"/>
          <a:sy n="76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943EC36-3C86-4E34-BE85-DCE0010DB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1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/>
            </a:lvl1pPr>
          </a:lstStyle>
          <a:p>
            <a:pPr>
              <a:defRPr/>
            </a:pPr>
            <a:fld id="{471EC6E6-89AA-4B27-8741-B6DD3EAF79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209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3C9D66-083C-4BA2-BAE5-3469FB9A77DE}" type="slidenum">
              <a:rPr lang="cs-CZ"/>
              <a:pPr/>
              <a:t>1</a:t>
            </a:fld>
            <a:endParaRPr lang="cs-CZ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44ABC3-4C87-4A2C-9747-29936FE46601}" type="slidenum">
              <a:rPr lang="cs-CZ"/>
              <a:pPr/>
              <a:t>10</a:t>
            </a:fld>
            <a:endParaRPr lang="cs-CZ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E109C9-014A-4094-B278-4D0AADBB44EF}" type="slidenum">
              <a:rPr lang="cs-CZ"/>
              <a:pPr/>
              <a:t>11</a:t>
            </a:fld>
            <a:endParaRPr lang="cs-CZ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93CD70-CBF8-456F-89B8-64AEE7B9C935}" type="slidenum">
              <a:rPr lang="cs-CZ"/>
              <a:pPr/>
              <a:t>12</a:t>
            </a:fld>
            <a:endParaRPr lang="cs-CZ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C678DA3-B3DC-48A0-A13B-EFAC5EC46910}" type="slidenum">
              <a:rPr lang="cs-CZ"/>
              <a:pPr/>
              <a:t>13</a:t>
            </a:fld>
            <a:endParaRPr lang="cs-CZ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C44510-3080-4783-8AB6-1C4E3BD9C0D6}" type="slidenum">
              <a:rPr lang="cs-CZ"/>
              <a:pPr/>
              <a:t>14</a:t>
            </a:fld>
            <a:endParaRPr lang="cs-CZ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D7E1C83-6FE9-421E-8488-A4B4E4B684E1}" type="slidenum">
              <a:rPr lang="cs-CZ"/>
              <a:pPr/>
              <a:t>15</a:t>
            </a:fld>
            <a:endParaRPr lang="cs-CZ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BB15453-D280-45DD-ABD9-9FF9DDC0CBE9}" type="slidenum">
              <a:rPr lang="cs-CZ"/>
              <a:pPr/>
              <a:t>16</a:t>
            </a:fld>
            <a:endParaRPr lang="cs-CZ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468D76C-8AB9-4F9D-B79A-E2D5178AC67F}" type="slidenum">
              <a:rPr lang="cs-CZ"/>
              <a:pPr/>
              <a:t>17</a:t>
            </a:fld>
            <a:endParaRPr lang="cs-CZ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F957B9-ED21-46BA-9986-F01CAB609E7A}" type="slidenum">
              <a:rPr lang="cs-CZ"/>
              <a:pPr/>
              <a:t>18</a:t>
            </a:fld>
            <a:endParaRPr lang="cs-CZ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67287F-8BB7-4FC9-B639-CDF05BE2BD0A}" type="slidenum">
              <a:rPr lang="cs-CZ"/>
              <a:pPr/>
              <a:t>19</a:t>
            </a:fld>
            <a:endParaRPr lang="cs-CZ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224104-C686-4D8B-B5ED-B3A88643B5A9}" type="slidenum">
              <a:rPr lang="cs-CZ"/>
              <a:pPr/>
              <a:t>2</a:t>
            </a:fld>
            <a:endParaRPr lang="cs-CZ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746525-0C9A-4CBF-ABF0-8CEFB9C1C253}" type="slidenum">
              <a:rPr lang="cs-CZ"/>
              <a:pPr/>
              <a:t>20</a:t>
            </a:fld>
            <a:endParaRPr lang="cs-CZ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C809E6-EA47-4CF2-BED0-FD0E8A9EA5FB}" type="slidenum">
              <a:rPr lang="cs-CZ"/>
              <a:pPr/>
              <a:t>21</a:t>
            </a:fld>
            <a:endParaRPr lang="cs-CZ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FF4C432-876E-4939-BCA0-8061E1D8909D}" type="slidenum">
              <a:rPr lang="cs-CZ"/>
              <a:pPr/>
              <a:t>22</a:t>
            </a:fld>
            <a:endParaRPr lang="cs-CZ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06E740-BECF-44D9-83F1-BB09B72B5268}" type="slidenum">
              <a:rPr lang="cs-CZ"/>
              <a:pPr/>
              <a:t>23</a:t>
            </a:fld>
            <a:endParaRPr lang="cs-CZ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569B32-20FC-4B82-809F-A4DDF564056D}" type="slidenum">
              <a:rPr lang="cs-CZ"/>
              <a:pPr/>
              <a:t>24</a:t>
            </a:fld>
            <a:endParaRPr lang="cs-CZ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BB2D40-A596-4BB1-B063-F05B72F64909}" type="slidenum">
              <a:rPr lang="cs-CZ"/>
              <a:pPr/>
              <a:t>25</a:t>
            </a:fld>
            <a:endParaRPr lang="cs-CZ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833803-0628-4445-996D-62A081535A49}" type="slidenum">
              <a:rPr lang="cs-CZ"/>
              <a:pPr/>
              <a:t>26</a:t>
            </a:fld>
            <a:endParaRPr lang="cs-CZ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9D7A91-E686-4F5C-9375-83E3618B7203}" type="slidenum">
              <a:rPr lang="cs-CZ"/>
              <a:pPr/>
              <a:t>27</a:t>
            </a:fld>
            <a:endParaRPr lang="cs-CZ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1D280A-ECDF-4E9D-9178-CA887FA7DD77}" type="slidenum">
              <a:rPr lang="cs-CZ"/>
              <a:pPr/>
              <a:t>28</a:t>
            </a:fld>
            <a:endParaRPr lang="cs-CZ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61FF81-18A1-43A8-95BB-F1A7CD5257BF}" type="slidenum">
              <a:rPr lang="cs-CZ"/>
              <a:pPr/>
              <a:t>29</a:t>
            </a:fld>
            <a:endParaRPr lang="cs-CZ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263219-05EA-4FEA-A54D-72D3683CD778}" type="slidenum">
              <a:rPr lang="cs-CZ"/>
              <a:pPr/>
              <a:t>3</a:t>
            </a:fld>
            <a:endParaRPr lang="cs-CZ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F393CD-0953-44CE-BF37-87DDD8D6C140}" type="slidenum">
              <a:rPr lang="cs-CZ"/>
              <a:pPr/>
              <a:t>30</a:t>
            </a:fld>
            <a:endParaRPr lang="cs-CZ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FF74E8-4CB9-409F-81F3-524B80FAEAD4}" type="slidenum">
              <a:rPr lang="cs-CZ"/>
              <a:pPr/>
              <a:t>31</a:t>
            </a:fld>
            <a:endParaRPr lang="cs-CZ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FDC9EC-D953-4B7E-A8BB-19DA3CFE2238}" type="slidenum">
              <a:rPr lang="cs-CZ"/>
              <a:pPr/>
              <a:t>32</a:t>
            </a:fld>
            <a:endParaRPr lang="cs-CZ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8ADB5C-EB58-4B2C-967B-15A5D077AE83}" type="slidenum">
              <a:rPr lang="cs-CZ"/>
              <a:pPr/>
              <a:t>33</a:t>
            </a:fld>
            <a:endParaRPr lang="cs-CZ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1988B5-B089-483E-B3E7-D44892BB54C8}" type="slidenum">
              <a:rPr lang="cs-CZ"/>
              <a:pPr/>
              <a:t>34</a:t>
            </a:fld>
            <a:endParaRPr lang="cs-CZ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930503-0E7E-4A9A-AEF9-923748779D45}" type="slidenum">
              <a:rPr lang="cs-CZ"/>
              <a:pPr/>
              <a:t>35</a:t>
            </a:fld>
            <a:endParaRPr lang="cs-CZ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8384543-647B-4FAB-94C2-FA1F48D6A0FA}" type="slidenum">
              <a:rPr lang="cs-CZ"/>
              <a:pPr/>
              <a:t>36</a:t>
            </a:fld>
            <a:endParaRPr lang="cs-CZ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6629E95-3346-4532-AB8E-F468E843B84D}" type="slidenum">
              <a:rPr lang="cs-CZ"/>
              <a:pPr/>
              <a:t>37</a:t>
            </a:fld>
            <a:endParaRPr lang="cs-CZ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EC7ADAC-7755-41E0-B2C9-1D5AD3575A79}" type="slidenum">
              <a:rPr lang="cs-CZ"/>
              <a:pPr/>
              <a:t>38</a:t>
            </a:fld>
            <a:endParaRPr lang="cs-CZ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3A7B15-C5D3-4E7E-B610-8F73BFF8BBF1}" type="slidenum">
              <a:rPr lang="cs-CZ"/>
              <a:pPr/>
              <a:t>39</a:t>
            </a:fld>
            <a:endParaRPr lang="cs-CZ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C301928-7583-4F03-B155-7C1BBFB540E2}" type="slidenum">
              <a:rPr lang="cs-CZ"/>
              <a:pPr/>
              <a:t>4</a:t>
            </a:fld>
            <a:endParaRPr lang="cs-CZ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203051-BFF4-4CFF-8F43-4E53B8B35371}" type="slidenum">
              <a:rPr lang="cs-CZ"/>
              <a:pPr/>
              <a:t>40</a:t>
            </a:fld>
            <a:endParaRPr lang="cs-CZ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1C90C0-D2BA-45AE-8EE8-AC25941AD3F2}" type="slidenum">
              <a:rPr lang="cs-CZ"/>
              <a:pPr/>
              <a:t>41</a:t>
            </a:fld>
            <a:endParaRPr lang="cs-CZ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592E3C7-3C2E-4C07-9A31-72325A9E5820}" type="slidenum">
              <a:rPr lang="cs-CZ"/>
              <a:pPr/>
              <a:t>42</a:t>
            </a:fld>
            <a:endParaRPr lang="cs-CZ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AFDB90F-35EC-408C-A93B-ADFFC444DED7}" type="slidenum">
              <a:rPr lang="cs-CZ"/>
              <a:pPr/>
              <a:t>43</a:t>
            </a:fld>
            <a:endParaRPr lang="cs-CZ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C30D99-52C2-44A2-8762-EE3F4B33DC62}" type="slidenum">
              <a:rPr lang="cs-CZ"/>
              <a:pPr/>
              <a:t>44</a:t>
            </a:fld>
            <a:endParaRPr lang="cs-CZ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FBA124-912D-4306-8C6B-177C72A81248}" type="slidenum">
              <a:rPr lang="cs-CZ"/>
              <a:pPr/>
              <a:t>5</a:t>
            </a:fld>
            <a:endParaRPr lang="cs-CZ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3C8A766-B4E6-464A-ABCB-1D8EF0A92FC3}" type="slidenum">
              <a:rPr lang="cs-CZ"/>
              <a:pPr/>
              <a:t>6</a:t>
            </a:fld>
            <a:endParaRPr lang="cs-CZ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C2E595-CBEA-42A8-BBB4-5E51EB2C86DE}" type="slidenum">
              <a:rPr lang="cs-CZ"/>
              <a:pPr/>
              <a:t>7</a:t>
            </a:fld>
            <a:endParaRPr lang="cs-CZ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AE191E8-5698-4777-A480-4DB538A93735}" type="slidenum">
              <a:rPr lang="cs-CZ"/>
              <a:pPr/>
              <a:t>8</a:t>
            </a:fld>
            <a:endParaRPr lang="cs-CZ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5C6C55-A788-4AB4-9E23-23462E1B5546}" type="slidenum">
              <a:rPr lang="cs-CZ"/>
              <a:pPr/>
              <a:t>9</a:t>
            </a:fld>
            <a:endParaRPr lang="cs-CZ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4A66FF-A5A4-4014-9E03-44112CA728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2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DD983-67F8-4CEE-8D15-9398412475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08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3F31A-63F9-4CA2-8D2B-092F1327A7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81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70930-5114-4CA1-857A-94FB375A56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37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FAE20-6808-47AE-93EA-06964C272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1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D8215-39C6-46B8-9C1E-57CFD02A7A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95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92F02-1D86-4548-B6FF-217ED2228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57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F78DA-3D14-434E-B4E2-A492CF9DA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74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E8C5D-9454-4CBB-B0F2-CD9731F84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53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568A2-87F0-4556-8D90-123235FFC4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80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01181-8812-4721-B1D9-342FFBB64B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80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9CF33-5E86-43DD-9C2E-43A2BA8773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11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r>
              <a:rPr lang="cs-CZ"/>
              <a:t>12.5.2008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1660C2EC-3502-4563-9634-11185D150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Úvod do P2P sítí</a:t>
            </a:r>
            <a:endParaRPr lang="cs-CZ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Počítačové sítě</a:t>
            </a:r>
          </a:p>
          <a:p>
            <a:pPr eaLnBrk="1" hangingPunct="1"/>
            <a:r>
              <a:rPr lang="cs-CZ" smtClean="0"/>
              <a:t>Lekce 13</a:t>
            </a:r>
          </a:p>
          <a:p>
            <a:pPr eaLnBrk="1" hangingPunct="1"/>
            <a:r>
              <a:rPr lang="cs-CZ" smtClean="0"/>
              <a:t>Ing. Jiří Ledvina, CSc.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22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22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11CB98F-4164-445D-A0A6-FFE4E9D1A169}" type="slidenum">
              <a:rPr lang="cs-CZ"/>
              <a:pPr/>
              <a:t>10</a:t>
            </a:fld>
            <a:endParaRPr lang="cs-CZ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Architektura P2P sítí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Architektura P2P sítí</a:t>
            </a:r>
          </a:p>
          <a:p>
            <a:pPr eaLnBrk="1" hangingPunct="1"/>
            <a:r>
              <a:rPr lang="cs-CZ" altLang="zh-CN" smtClean="0"/>
              <a:t>všechny uzly jsou jak klienti, tak i servery</a:t>
            </a:r>
          </a:p>
          <a:p>
            <a:pPr lvl="1" eaLnBrk="1" hangingPunct="1"/>
            <a:r>
              <a:rPr lang="cs-CZ" altLang="zh-CN" smtClean="0"/>
              <a:t>zpracovávají a spotřebovávají data </a:t>
            </a:r>
          </a:p>
          <a:p>
            <a:pPr lvl="1" eaLnBrk="1" hangingPunct="1"/>
            <a:r>
              <a:rPr lang="cs-CZ" altLang="zh-CN" smtClean="0"/>
              <a:t>jakýkoliv uzel může zahájit spojení</a:t>
            </a:r>
          </a:p>
          <a:p>
            <a:pPr eaLnBrk="1" hangingPunct="1"/>
            <a:r>
              <a:rPr lang="cs-CZ" altLang="zh-CN" smtClean="0"/>
              <a:t>neexistuje centrální zdroj dat</a:t>
            </a: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9924F5B-5210-4918-B5BE-9A4688BDC2B9}" type="slidenum">
              <a:rPr lang="cs-CZ"/>
              <a:pPr/>
              <a:t>11</a:t>
            </a:fld>
            <a:endParaRPr lang="cs-CZ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Charakteristiky P2P sítí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Charakteristiky P2P sítí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klienti jsou současně servery i směrovače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uzly se podílí úložišti dat, pamětí, CPU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uzly jsou autonomní (bez administrace)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síť je dynamická : uzly se mohou často připojovat i odpojovat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uzly spolupracují přímo, každý s každým (ne prostřednictvím serverů)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uzly mohou být  velice odlišné</a:t>
            </a:r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43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3A05F94-A8A7-4576-8DF4-D6D2B1B8BA0D}" type="slidenum">
              <a:rPr lang="cs-CZ"/>
              <a:pPr/>
              <a:t>12</a:t>
            </a:fld>
            <a:endParaRPr lang="cs-CZ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Vlastnosti P2P sítí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zh-CN" smtClean="0"/>
              <a:t>Výhody P2P sítí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efektivní využívání zdrojů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využívají nevyužité zdroje (paměť, CPU) v síti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škálovatelnost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možnost replikace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geografická distribuovanost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neexistuje centrální bod (chyby)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jednoduchá administrace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uzly se organizují samy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není třeba dislokovat servery aby byly pokryty požadavky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zh-CN" smtClean="0"/>
              <a:t>systému je vlastní odolnost proti chybám, replikace, vyrovnání zátěže</a:t>
            </a:r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53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5B6726B-1ECE-469A-B6B8-5E0515566543}" type="slidenum">
              <a:rPr lang="cs-CZ"/>
              <a:pPr/>
              <a:t>13</a:t>
            </a:fld>
            <a:endParaRPr lang="cs-CZ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Aplikace P2P sítí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Aplikace P2P sítí</a:t>
            </a:r>
          </a:p>
          <a:p>
            <a:pPr lvl="1" eaLnBrk="1" hangingPunct="1"/>
            <a:r>
              <a:rPr lang="cs-CZ" altLang="zh-CN" smtClean="0"/>
              <a:t>sdílení souborů (Napster, Gnutella, Kazaa)</a:t>
            </a:r>
          </a:p>
          <a:p>
            <a:pPr lvl="1" eaLnBrk="1" hangingPunct="1"/>
            <a:r>
              <a:rPr lang="cs-CZ" altLang="zh-CN" smtClean="0"/>
              <a:t>síťové hry (DOOM)</a:t>
            </a:r>
          </a:p>
          <a:p>
            <a:pPr lvl="1" eaLnBrk="1" hangingPunct="1"/>
            <a:r>
              <a:rPr lang="cs-CZ" altLang="zh-CN" smtClean="0"/>
              <a:t>sdílené aplikace (ICQ, sdílené tabule)</a:t>
            </a:r>
          </a:p>
          <a:p>
            <a:pPr lvl="1" eaLnBrk="1" hangingPunct="1"/>
            <a:r>
              <a:rPr lang="cs-CZ" altLang="zh-CN" smtClean="0"/>
              <a:t>distribuované výpočty (seti</a:t>
            </a:r>
            <a:r>
              <a:rPr lang="en-US" altLang="zh-CN" smtClean="0">
                <a:ea typeface="宋体" charset="-122"/>
              </a:rPr>
              <a:t>@</a:t>
            </a:r>
            <a:r>
              <a:rPr lang="cs-CZ" altLang="zh-CN" smtClean="0"/>
              <a:t>home)</a:t>
            </a:r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CEAFB9-A058-4C72-95DA-7530AD8DE343}" type="slidenum">
              <a:rPr lang="cs-CZ"/>
              <a:pPr/>
              <a:t>14</a:t>
            </a:fld>
            <a:endParaRPr lang="cs-CZ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Aplikace P2P sítí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Sdílení  souborů</a:t>
            </a:r>
          </a:p>
          <a:p>
            <a:pPr lvl="1" eaLnBrk="1" hangingPunct="1"/>
            <a:r>
              <a:rPr lang="cs-CZ" altLang="zh-CN" smtClean="0"/>
              <a:t>Napster, Gnutella, Kazaa, Freenet</a:t>
            </a:r>
          </a:p>
          <a:p>
            <a:pPr lvl="1" eaLnBrk="1" hangingPunct="1"/>
            <a:r>
              <a:rPr lang="cs-CZ" altLang="zh-CN" smtClean="0"/>
              <a:t>Rozsáhlé sdílení souborů</a:t>
            </a:r>
          </a:p>
          <a:p>
            <a:pPr lvl="2" eaLnBrk="1" hangingPunct="1"/>
            <a:r>
              <a:rPr lang="cs-CZ" altLang="zh-CN" smtClean="0"/>
              <a:t>Zpřístupnění souborů (hudba, video) na vlastním počítači ostatním</a:t>
            </a:r>
          </a:p>
          <a:p>
            <a:pPr lvl="2" eaLnBrk="1" hangingPunct="1"/>
            <a:r>
              <a:rPr lang="cs-CZ" altLang="zh-CN" smtClean="0"/>
              <a:t>Ostatní uživatelé se připojí do sítě, vyhledávají soubory a stahují si je</a:t>
            </a:r>
          </a:p>
          <a:p>
            <a:pPr lvl="1" eaLnBrk="1" hangingPunct="1"/>
            <a:r>
              <a:rPr lang="cs-CZ" altLang="zh-CN" smtClean="0"/>
              <a:t>Problém – zasahování do autorských práv</a:t>
            </a:r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74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01F07B-E640-4815-8CEB-F836612E4712}" type="slidenum">
              <a:rPr lang="cs-CZ"/>
              <a:pPr/>
              <a:t>15</a:t>
            </a:fld>
            <a:endParaRPr lang="cs-CZ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Napster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zh-CN" smtClean="0"/>
              <a:t>5/1999 – 2001 (soud), 2002 - konec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sdílení hudebních souborů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centralizované řešení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uživatelé zapíší seznam svých souborů do Napster serveru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další uživatelé pošlou požadavek se seznamem požadovaných souborů do Napster serveru (vyhledávání podle klíčů)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Napster server pošle seznam IP adres počítačů, které soubory obsahují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Uživatel se připojí přímo k vybranému uživateli a soubor stáhne</a:t>
            </a:r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66199F-C16C-4D5E-AC04-67E0351FCBAA}" type="slidenum">
              <a:rPr lang="cs-CZ"/>
              <a:pPr/>
              <a:t>16</a:t>
            </a:fld>
            <a:endParaRPr lang="cs-CZ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Napster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Centrální Napster server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Zajišťuje správné odpovědi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Je však úzkým místem z hlediska škálovatelnosti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Je také úzkým místem z hlediska chyb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Citlivý na DoD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Prohledávání je centralizované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Přenos souborů je přímý (peer-to-peer)</a:t>
            </a:r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945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A5941E-056B-46F1-A4F9-11FC15069D36}" type="slidenum">
              <a:rPr lang="cs-CZ"/>
              <a:pPr/>
              <a:t>17</a:t>
            </a:fld>
            <a:endParaRPr lang="cs-CZ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Napster</a:t>
            </a:r>
          </a:p>
        </p:txBody>
      </p:sp>
      <p:pic>
        <p:nvPicPr>
          <p:cNvPr id="19462" name="Picture 3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25750" y="1719263"/>
            <a:ext cx="3490913" cy="4411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04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04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2F27B5-9D67-453B-86D8-89A65CAFA5FA}" type="slidenum">
              <a:rPr lang="cs-CZ"/>
              <a:pPr/>
              <a:t>18</a:t>
            </a:fld>
            <a:endParaRPr lang="cs-CZ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Gnutella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dovede sdílet libovolné soubory</a:t>
            </a:r>
          </a:p>
          <a:p>
            <a:pPr eaLnBrk="1" hangingPunct="1"/>
            <a:r>
              <a:rPr lang="cs-CZ" altLang="zh-CN" smtClean="0"/>
              <a:t>na rozdíl od Napster provádí decentralizované prohledávání</a:t>
            </a:r>
          </a:p>
          <a:p>
            <a:pPr eaLnBrk="1" hangingPunct="1"/>
            <a:r>
              <a:rPr lang="cs-CZ" altLang="zh-CN" smtClean="0"/>
              <a:t>dotazuje se sousedů</a:t>
            </a:r>
          </a:p>
          <a:p>
            <a:pPr eaLnBrk="1" hangingPunct="1"/>
            <a:r>
              <a:rPr lang="cs-CZ" altLang="zh-CN" smtClean="0"/>
              <a:t>sousedé se dotazují svých sousedů, atd.</a:t>
            </a:r>
          </a:p>
          <a:p>
            <a:pPr eaLnBrk="1" hangingPunct="1"/>
            <a:r>
              <a:rPr lang="cs-CZ" altLang="zh-CN" smtClean="0"/>
              <a:t>počet úrovní prohledávání je dán TTL</a:t>
            </a:r>
          </a:p>
          <a:p>
            <a:pPr eaLnBrk="1" hangingPunct="1"/>
            <a:r>
              <a:rPr lang="cs-CZ" altLang="zh-CN" smtClean="0"/>
              <a:t>uzly, které obsahují vyhledávané soubory odpoví</a:t>
            </a: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1507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1508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6149F7-2625-4D72-A45D-3AB0C9BECDCD}" type="slidenum">
              <a:rPr lang="cs-CZ"/>
              <a:pPr/>
              <a:t>19</a:t>
            </a:fld>
            <a:endParaRPr lang="cs-CZ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Gnutella</a:t>
            </a:r>
            <a:endParaRPr lang="cs-CZ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00213"/>
            <a:ext cx="4033837" cy="4411662"/>
          </a:xfrm>
        </p:spPr>
        <p:txBody>
          <a:bodyPr/>
          <a:lstStyle/>
          <a:p>
            <a:pPr eaLnBrk="1" hangingPunct="1"/>
            <a:r>
              <a:rPr lang="en-US" smtClean="0"/>
              <a:t>Decentrali</a:t>
            </a:r>
            <a:r>
              <a:rPr lang="cs-CZ" smtClean="0"/>
              <a:t>zovaný</a:t>
            </a:r>
          </a:p>
          <a:p>
            <a:pPr eaLnBrk="1" hangingPunct="1"/>
            <a:r>
              <a:rPr lang="cs-CZ" smtClean="0"/>
              <a:t>Záplavové směrování „naslepo“</a:t>
            </a:r>
          </a:p>
          <a:p>
            <a:pPr lvl="1" eaLnBrk="1" hangingPunct="1"/>
            <a:r>
              <a:rPr lang="cs-CZ" smtClean="0"/>
              <a:t>Záplavové dotazy v oblasti (TTL)</a:t>
            </a:r>
          </a:p>
          <a:p>
            <a:pPr lvl="1" eaLnBrk="1" hangingPunct="1"/>
            <a:r>
              <a:rPr lang="cs-CZ" smtClean="0"/>
              <a:t>Odpovědi posílány zpět podle cesty dotazu</a:t>
            </a:r>
          </a:p>
          <a:p>
            <a:pPr lvl="1" eaLnBrk="1" hangingPunct="1"/>
            <a:r>
              <a:rPr lang="cs-CZ" smtClean="0"/>
              <a:t>Výběr souboru ke stažení</a:t>
            </a:r>
          </a:p>
          <a:p>
            <a:pPr lvl="1" eaLnBrk="1" hangingPunct="1"/>
            <a:r>
              <a:rPr lang="cs-CZ" smtClean="0"/>
              <a:t>Přímé stažení z vybraného člena</a:t>
            </a:r>
          </a:p>
          <a:p>
            <a:pPr lvl="1" eaLnBrk="1" hangingPunct="1"/>
            <a:r>
              <a:rPr lang="cs-CZ" smtClean="0"/>
              <a:t>Nevýhoda - neefektivní</a:t>
            </a:r>
          </a:p>
          <a:p>
            <a:pPr lvl="1" eaLnBrk="1" hangingPunct="1"/>
            <a:endParaRPr lang="cs-CZ" smtClean="0"/>
          </a:p>
        </p:txBody>
      </p:sp>
      <p:pic>
        <p:nvPicPr>
          <p:cNvPr id="21511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5" t="13828" b="25333"/>
          <a:stretch>
            <a:fillRect/>
          </a:stretch>
        </p:blipFill>
        <p:spPr>
          <a:xfrm>
            <a:off x="4140200" y="1700213"/>
            <a:ext cx="4762500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3D6F5D-E33E-44F5-9264-760E79B6D3C9}" type="slidenum">
              <a:rPr lang="cs-CZ"/>
              <a:pPr/>
              <a:t>2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Základní rozdělení P2P systémů</a:t>
            </a:r>
          </a:p>
          <a:p>
            <a:pPr lvl="1" eaLnBrk="1" hangingPunct="1"/>
            <a:r>
              <a:rPr lang="cs-CZ" altLang="zh-CN" smtClean="0"/>
              <a:t>sdílející obsah</a:t>
            </a:r>
          </a:p>
          <a:p>
            <a:pPr lvl="1" eaLnBrk="1" hangingPunct="1"/>
            <a:r>
              <a:rPr lang="cs-CZ" altLang="zh-CN" smtClean="0"/>
              <a:t>vyhledávající obsah</a:t>
            </a:r>
          </a:p>
          <a:p>
            <a:pPr eaLnBrk="1" hangingPunct="1"/>
            <a:r>
              <a:rPr lang="cs-CZ" altLang="zh-CN" smtClean="0"/>
              <a:t>Sdílení obsahu</a:t>
            </a:r>
          </a:p>
          <a:p>
            <a:pPr lvl="1" eaLnBrk="1" hangingPunct="1"/>
            <a:r>
              <a:rPr lang="cs-CZ" altLang="zh-CN" smtClean="0"/>
              <a:t>přímý přenos mezi uzly – identické pro všechny uzly</a:t>
            </a:r>
          </a:p>
          <a:p>
            <a:pPr lvl="1" eaLnBrk="1" hangingPunct="1"/>
            <a:r>
              <a:rPr lang="cs-CZ" altLang="zh-CN" smtClean="0"/>
              <a:t>strukturované nebo nestrukturované ukládání dat</a:t>
            </a:r>
          </a:p>
          <a:p>
            <a:pPr lvl="1" eaLnBrk="1" hangingPunct="1"/>
            <a:r>
              <a:rPr lang="cs-CZ" altLang="zh-CN" smtClean="0"/>
              <a:t>automatická replikace dat</a:t>
            </a:r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253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25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7243EE-05B7-41FC-8798-FA9ED57FAA06}" type="slidenum">
              <a:rPr lang="cs-CZ"/>
              <a:pPr/>
              <a:t>20</a:t>
            </a:fld>
            <a:endParaRPr lang="cs-CZ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Gnutella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decentralizované prohledávání</a:t>
            </a:r>
          </a:p>
          <a:p>
            <a:pPr lvl="1" eaLnBrk="1" hangingPunct="1"/>
            <a:r>
              <a:rPr lang="cs-CZ" altLang="zh-CN" smtClean="0"/>
              <a:t>odstraněn problém místa citlivého na chyby</a:t>
            </a:r>
          </a:p>
          <a:p>
            <a:pPr lvl="1" eaLnBrk="1" hangingPunct="1"/>
            <a:r>
              <a:rPr lang="cs-CZ" altLang="zh-CN" smtClean="0"/>
              <a:t>není tak citlivý na DoS</a:t>
            </a:r>
          </a:p>
          <a:p>
            <a:pPr lvl="1" eaLnBrk="1" hangingPunct="1"/>
            <a:r>
              <a:rPr lang="cs-CZ" altLang="zh-CN" smtClean="0"/>
              <a:t>nemůže zaručit správné výsledky</a:t>
            </a:r>
          </a:p>
          <a:p>
            <a:pPr eaLnBrk="1" hangingPunct="1"/>
            <a:r>
              <a:rPr lang="cs-CZ" altLang="zh-CN" smtClean="0"/>
              <a:t>záplavové dotazování</a:t>
            </a:r>
          </a:p>
          <a:p>
            <a:pPr lvl="1" eaLnBrk="1" hangingPunct="1"/>
            <a:r>
              <a:rPr lang="cs-CZ" altLang="zh-CN" smtClean="0"/>
              <a:t>prohledávání je distribuované, ale dosud ne škálovatelné</a:t>
            </a:r>
          </a:p>
          <a:p>
            <a:pPr eaLnBrk="1" hangingPunct="1"/>
            <a:r>
              <a:rPr lang="cs-CZ" smtClean="0"/>
              <a:t>Stahování pomocí HTTP GET request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35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0EDF6B-7C96-434D-A2E5-D54F87EDBA0D}" type="slidenum">
              <a:rPr lang="cs-CZ"/>
              <a:pPr/>
              <a:t>21</a:t>
            </a:fld>
            <a:endParaRPr lang="cs-CZ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Gnutella</a:t>
            </a:r>
            <a:endParaRPr lang="en-US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Zprávy</a:t>
            </a:r>
          </a:p>
          <a:p>
            <a:pPr lvl="1" eaLnBrk="1" hangingPunct="1"/>
            <a:r>
              <a:rPr lang="cs-CZ" smtClean="0"/>
              <a:t>Advertisement</a:t>
            </a:r>
          </a:p>
          <a:p>
            <a:pPr lvl="1" eaLnBrk="1" hangingPunct="1"/>
            <a:r>
              <a:rPr lang="cs-CZ" smtClean="0"/>
              <a:t>Query</a:t>
            </a:r>
          </a:p>
          <a:p>
            <a:pPr lvl="1" eaLnBrk="1" hangingPunct="1"/>
            <a:r>
              <a:rPr lang="cs-CZ" smtClean="0"/>
              <a:t>Push Request</a:t>
            </a:r>
          </a:p>
          <a:p>
            <a:pPr eaLnBrk="1" hangingPunct="1"/>
            <a:r>
              <a:rPr lang="cs-CZ" smtClean="0"/>
              <a:t>Formát zprávy</a:t>
            </a:r>
          </a:p>
          <a:p>
            <a:pPr lvl="1" eaLnBrk="1" hangingPunct="1"/>
            <a:r>
              <a:rPr lang="cs-CZ" smtClean="0"/>
              <a:t>Message ID (16) - párování</a:t>
            </a:r>
          </a:p>
          <a:p>
            <a:pPr lvl="1" eaLnBrk="1" hangingPunct="1"/>
            <a:r>
              <a:rPr lang="cs-CZ" smtClean="0"/>
              <a:t>Function ID (1) – typ</a:t>
            </a:r>
          </a:p>
          <a:p>
            <a:pPr lvl="1" eaLnBrk="1" hangingPunct="1"/>
            <a:r>
              <a:rPr lang="cs-CZ" smtClean="0"/>
              <a:t>TTL (1)</a:t>
            </a:r>
          </a:p>
          <a:p>
            <a:pPr lvl="1" eaLnBrk="1" hangingPunct="1"/>
            <a:r>
              <a:rPr lang="cs-CZ" smtClean="0"/>
              <a:t>Hops (1)</a:t>
            </a:r>
          </a:p>
          <a:p>
            <a:pPr lvl="1" eaLnBrk="1" hangingPunct="1"/>
            <a:r>
              <a:rPr lang="cs-CZ" smtClean="0"/>
              <a:t>Payload Length (4)</a:t>
            </a: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45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73D76C8-244D-4419-957C-007301ED632D}" type="slidenum">
              <a:rPr lang="cs-CZ"/>
              <a:pPr/>
              <a:t>22</a:t>
            </a:fld>
            <a:endParaRPr lang="cs-CZ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Kazaa (síť FastTrack)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hybrid centralizované Napster a decentralizované Gnutella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super-peer vystupují jako lokální centra vyhledávání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každý super-peer je obdobou Napster serveru pro malou část sítě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super-peer jsou vybírány systémem automaticky na základě jejich parametrů (paměť, šířka pásma, ... ) a dostupnosti (čas pro připojení)</a:t>
            </a:r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7FD53B-17DB-4603-A755-EA5091456E06}" type="slidenum">
              <a:rPr lang="cs-CZ"/>
              <a:pPr/>
              <a:t>23</a:t>
            </a:fld>
            <a:endParaRPr lang="cs-CZ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Kazaa (síť FastTrack)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uživatelé přenesou svůj seznam souborů do super-peer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super-peer si periodicky vyměňují seznam souborů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uživatelé posílají dotazy do super-peer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systém slouží ke sdílení souborů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existuje možnost nesdílet data, pouze je stahovat</a:t>
            </a:r>
            <a:endParaRPr 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662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7C0B00-A294-4FFB-AF29-3896C77DE025}" type="slidenum">
              <a:rPr lang="cs-CZ"/>
              <a:pPr/>
              <a:t>24</a:t>
            </a:fld>
            <a:endParaRPr lang="cs-CZ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Anonymita P2P sítí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Napster, Gnutella ani Kazaa nezajišťují anonymitu</a:t>
            </a:r>
          </a:p>
          <a:p>
            <a:pPr lvl="1" eaLnBrk="1" hangingPunct="1"/>
            <a:r>
              <a:rPr lang="cs-CZ" altLang="zh-CN" smtClean="0"/>
              <a:t>Uživatelé vědí kde co je a kdo co požaduje</a:t>
            </a:r>
          </a:p>
          <a:p>
            <a:pPr eaLnBrk="1" hangingPunct="1"/>
            <a:r>
              <a:rPr lang="cs-CZ" altLang="zh-CN" smtClean="0"/>
              <a:t>Freenet</a:t>
            </a:r>
          </a:p>
          <a:p>
            <a:pPr lvl="1" eaLnBrk="1" hangingPunct="1"/>
            <a:r>
              <a:rPr lang="cs-CZ" altLang="zh-CN" smtClean="0"/>
              <a:t>Navržen mimo jiné k zajištění anonymity</a:t>
            </a:r>
            <a:endParaRPr 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765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76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20F232-76D9-4D26-A57F-675F9242FDD9}" type="slidenum">
              <a:rPr lang="cs-CZ"/>
              <a:pPr/>
              <a:t>25</a:t>
            </a:fld>
            <a:endParaRPr lang="cs-CZ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Freenet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6/1999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data jsou přenášena v opačném směru než dotaz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není možné zjistit, je-li uživatel iniciátorem nebo pouze data přenáší dál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není možné zjistit, jestli uživatel data posílá dál nebo je také spotřebovává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chytré dotazy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požadavky jsou směrovány do správného uzlu postupně</a:t>
            </a:r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867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86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1EE7FA-1167-4CFA-8475-BE5ACAAC0CD5}" type="slidenum">
              <a:rPr lang="cs-CZ"/>
              <a:pPr/>
              <a:t>26</a:t>
            </a:fld>
            <a:endParaRPr lang="cs-CZ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Freenet</a:t>
            </a:r>
          </a:p>
        </p:txBody>
      </p:sp>
      <p:pic>
        <p:nvPicPr>
          <p:cNvPr id="28678" name="Picture 3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547813"/>
            <a:ext cx="7127875" cy="4614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296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A6C2CA2-BCEB-44EB-B70E-9FE7BC4B619A}" type="slidenum">
              <a:rPr lang="cs-CZ"/>
              <a:pPr/>
              <a:t>27</a:t>
            </a:fld>
            <a:endParaRPr lang="cs-CZ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Strukturované P2P sítě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druhá generace P2P sítí</a:t>
            </a:r>
          </a:p>
          <a:p>
            <a:pPr eaLnBrk="1" hangingPunct="1"/>
            <a:r>
              <a:rPr lang="cs-CZ" altLang="zh-CN" smtClean="0"/>
              <a:t>samo organizující se struktura</a:t>
            </a:r>
          </a:p>
          <a:p>
            <a:pPr eaLnBrk="1" hangingPunct="1"/>
            <a:r>
              <a:rPr lang="cs-CZ" altLang="zh-CN" smtClean="0"/>
              <a:t>vyrovnávání zátěže</a:t>
            </a:r>
          </a:p>
          <a:p>
            <a:pPr eaLnBrk="1" hangingPunct="1"/>
            <a:r>
              <a:rPr lang="cs-CZ" altLang="zh-CN" smtClean="0"/>
              <a:t>odolné proti chybám</a:t>
            </a:r>
          </a:p>
          <a:p>
            <a:pPr eaLnBrk="1" hangingPunct="1"/>
            <a:r>
              <a:rPr lang="cs-CZ" altLang="zh-CN" smtClean="0"/>
              <a:t>založeno na distribuované hashovací tabulce</a:t>
            </a:r>
            <a:endParaRPr 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07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07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B2DF00-A72E-4E90-928C-671222CA155B}" type="slidenum">
              <a:rPr lang="cs-CZ"/>
              <a:pPr/>
              <a:t>28</a:t>
            </a:fld>
            <a:endParaRPr lang="cs-CZ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Distribuované hashovací tabulky DHT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Distribuované hashovací tabulky (Distributed Hash Tables – DHT)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distribuovaná verze hashovací tabulky (datová struktura)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ukládá páry (klíč, hodnota)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klíč je podobný jménu souboru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hodnota může být obsah souboru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cíl: efektivní vkládání, prohledávání, rušení párů (klíč, hodnota)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každý uzel ukládá do systému podmnožinu párů (klíč, hodnota)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základní operace: nalezení uzlu, který obsahuje klíč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mapování klíčů na uzly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efektivně směrovat požadavky vložení, prohledání, rušení do tohoto uzl</a:t>
            </a:r>
            <a:r>
              <a:rPr lang="en-US" altLang="zh-CN" sz="2100" smtClean="0">
                <a:ea typeface="宋体" charset="-122"/>
              </a:rPr>
              <a:t>u</a:t>
            </a:r>
            <a:r>
              <a:rPr lang="cs-CZ" altLang="zh-CN" sz="2100" smtClean="0"/>
              <a:t> </a:t>
            </a:r>
            <a:endParaRPr lang="cs-CZ" sz="21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17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17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D10211-F473-4B7C-B31F-3A0CF067EE09}" type="slidenum">
              <a:rPr lang="cs-CZ"/>
              <a:pPr/>
              <a:t>29</a:t>
            </a:fld>
            <a:endParaRPr lang="cs-CZ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Distribuované hashovací tabulky DHT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Základní rozhraní DHT</a:t>
            </a:r>
          </a:p>
          <a:p>
            <a:pPr lvl="1" eaLnBrk="1" hangingPunct="1"/>
            <a:r>
              <a:rPr lang="cs-CZ" altLang="zh-CN" smtClean="0"/>
              <a:t>identifikátor uzlu (Node id): m-bitový identifikátor (obdoba IP adresy)</a:t>
            </a:r>
          </a:p>
          <a:p>
            <a:pPr lvl="1" eaLnBrk="1" hangingPunct="1"/>
            <a:r>
              <a:rPr lang="cs-CZ" altLang="zh-CN" smtClean="0"/>
              <a:t>klíč: posloupnost slabik</a:t>
            </a:r>
          </a:p>
          <a:p>
            <a:pPr lvl="1" eaLnBrk="1" hangingPunct="1"/>
            <a:r>
              <a:rPr lang="cs-CZ" altLang="zh-CN" smtClean="0"/>
              <a:t>hodnota: posloupnost slabik</a:t>
            </a:r>
          </a:p>
          <a:p>
            <a:pPr lvl="1" eaLnBrk="1" hangingPunct="1"/>
            <a:r>
              <a:rPr lang="cs-CZ" altLang="zh-CN" smtClean="0"/>
              <a:t>operace:</a:t>
            </a:r>
          </a:p>
          <a:p>
            <a:pPr lvl="2" eaLnBrk="1" hangingPunct="1"/>
            <a:r>
              <a:rPr lang="cs-CZ" altLang="zh-CN" smtClean="0"/>
              <a:t>put(key, value) – uložení do uzlu, odpovídajícímu klíči</a:t>
            </a:r>
          </a:p>
          <a:p>
            <a:pPr lvl="2" eaLnBrk="1" hangingPunct="1"/>
            <a:r>
              <a:rPr lang="cs-CZ" altLang="zh-CN" smtClean="0"/>
              <a:t>value=get(key) – obnovení hodnoty spojené s klíčem z odpovídajícího uzlu</a:t>
            </a: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51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DAF5E3-3C5D-43E4-AE41-4CAE438DD7EB}" type="slidenum">
              <a:rPr lang="cs-CZ"/>
              <a:pPr/>
              <a:t>3</a:t>
            </a:fld>
            <a:endParaRPr lang="cs-CZ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Jiné dělení P2P systémů</a:t>
            </a:r>
          </a:p>
          <a:p>
            <a:pPr lvl="1" eaLnBrk="1" hangingPunct="1"/>
            <a:r>
              <a:rPr lang="cs-CZ" smtClean="0"/>
              <a:t>Pro paralelní výpočty</a:t>
            </a:r>
          </a:p>
          <a:p>
            <a:pPr lvl="2" eaLnBrk="1" hangingPunct="1"/>
            <a:r>
              <a:rPr lang="cs-CZ" smtClean="0"/>
              <a:t>Mnohonásobné výpočty</a:t>
            </a:r>
          </a:p>
          <a:p>
            <a:pPr lvl="2" eaLnBrk="1" hangingPunct="1"/>
            <a:r>
              <a:rPr lang="cs-CZ" smtClean="0"/>
              <a:t>Rozdělené výpočty</a:t>
            </a:r>
          </a:p>
          <a:p>
            <a:pPr lvl="1" eaLnBrk="1" hangingPunct="1"/>
            <a:r>
              <a:rPr lang="cs-CZ" smtClean="0"/>
              <a:t>Přístup k souborům a informacím</a:t>
            </a:r>
          </a:p>
          <a:p>
            <a:pPr lvl="2" eaLnBrk="1" hangingPunct="1"/>
            <a:r>
              <a:rPr lang="cs-CZ" smtClean="0"/>
              <a:t>Sdílení obsahu</a:t>
            </a:r>
          </a:p>
          <a:p>
            <a:pPr lvl="2" eaLnBrk="1" hangingPunct="1"/>
            <a:r>
              <a:rPr lang="cs-CZ" smtClean="0"/>
              <a:t>Přístup k souborům</a:t>
            </a:r>
          </a:p>
          <a:p>
            <a:pPr lvl="2" eaLnBrk="1" hangingPunct="1"/>
            <a:r>
              <a:rPr lang="cs-CZ" smtClean="0"/>
              <a:t>Filtrování, vyhledávání</a:t>
            </a:r>
          </a:p>
          <a:p>
            <a:pPr lvl="1" eaLnBrk="1" hangingPunct="1"/>
            <a:r>
              <a:rPr lang="cs-CZ" smtClean="0"/>
              <a:t>Kooperující (RT)</a:t>
            </a:r>
          </a:p>
          <a:p>
            <a:pPr lvl="2" eaLnBrk="1" hangingPunct="1"/>
            <a:r>
              <a:rPr lang="cs-CZ" smtClean="0"/>
              <a:t>Instant messaging</a:t>
            </a:r>
          </a:p>
          <a:p>
            <a:pPr lvl="2" eaLnBrk="1" hangingPunct="1"/>
            <a:r>
              <a:rPr lang="cs-CZ" smtClean="0"/>
              <a:t>Sdílené aplikace</a:t>
            </a:r>
          </a:p>
          <a:p>
            <a:pPr lvl="2" eaLnBrk="1" hangingPunct="1"/>
            <a:r>
              <a:rPr lang="cs-CZ" smtClean="0"/>
              <a:t>hry</a:t>
            </a:r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27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27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3FA31BA-7D3C-45EA-B740-FE28D9F5B934}" type="slidenum">
              <a:rPr lang="cs-CZ"/>
              <a:pPr/>
              <a:t>30</a:t>
            </a:fld>
            <a:endParaRPr lang="cs-CZ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Distribuované hashovací tabulky DHT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Aplikace DHT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nad rozhraním DTH mohou být realizovány služby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sdílení souborů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archivační složby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databáze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jmenné a adresářové služby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chat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publikování/čtení</a:t>
            </a:r>
            <a:endParaRPr 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37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37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FA3FCA-120F-4148-B6F1-652D4AABF6D9}" type="slidenum">
              <a:rPr lang="cs-CZ"/>
              <a:pPr/>
              <a:t>31</a:t>
            </a:fld>
            <a:endParaRPr lang="cs-CZ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Distribuované hashovací tabulky DHT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Požadované vlastnosti DHT</a:t>
            </a:r>
          </a:p>
          <a:p>
            <a:pPr lvl="1" eaLnBrk="1" hangingPunct="1"/>
            <a:r>
              <a:rPr lang="cs-CZ" altLang="zh-CN" smtClean="0"/>
              <a:t>rovnoměrné mapování klíčů do všech uzlů sítě</a:t>
            </a:r>
          </a:p>
          <a:p>
            <a:pPr lvl="1" eaLnBrk="1" hangingPunct="1"/>
            <a:r>
              <a:rPr lang="cs-CZ" altLang="zh-CN" smtClean="0"/>
              <a:t>každý uzel udržuje informaci pouze o malém počtu uzlů</a:t>
            </a:r>
          </a:p>
          <a:p>
            <a:pPr lvl="1" eaLnBrk="1" hangingPunct="1"/>
            <a:r>
              <a:rPr lang="cs-CZ" altLang="zh-CN" smtClean="0"/>
              <a:t>efektivní směrování zpráv do uzlů</a:t>
            </a:r>
          </a:p>
          <a:p>
            <a:pPr lvl="1" eaLnBrk="1" hangingPunct="1"/>
            <a:r>
              <a:rPr lang="cs-CZ" altLang="zh-CN" smtClean="0"/>
              <a:t>připojení a odpojení uzlů ovlivní pouze malý počet uzlů</a:t>
            </a:r>
            <a:endParaRPr 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48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48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8EBD84-1D69-41D9-B177-FE9745059284}" type="slidenum">
              <a:rPr lang="cs-CZ"/>
              <a:pPr/>
              <a:t>32</a:t>
            </a:fld>
            <a:endParaRPr lang="cs-CZ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Distribuované hashovací tabulky DHT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Směrovací protokoly DHT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DHT rozhraní bylo realizováno v několika implementací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Chord (MIT)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Pastry (Microsoft Research UK, Rice University)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Tapestry (UC Berkeley)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CAN – Content Addressable Network (UC Berkeley)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SkipNet (Microsoft research US, Univ. Of Washington)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Kademlia (New York University)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Viceroy (UC Berkeley)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P-Grid (EPFL Switzerland)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Freenet (Ian Clarke)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100" smtClean="0"/>
              <a:t>Tyto systémy jsou často označovány jako P2P overlay networks</a:t>
            </a:r>
            <a:endParaRPr lang="cs-CZ" sz="21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58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58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19C835D-CC12-4EC7-88D9-9FF8F380E8E4}" type="slidenum">
              <a:rPr lang="cs-CZ"/>
              <a:pPr/>
              <a:t>33</a:t>
            </a:fld>
            <a:endParaRPr lang="cs-CZ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Chord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411662"/>
          </a:xfrm>
        </p:spPr>
        <p:txBody>
          <a:bodyPr/>
          <a:lstStyle/>
          <a:p>
            <a:pPr eaLnBrk="1" hangingPunct="1"/>
            <a:r>
              <a:rPr lang="cs-CZ" altLang="zh-CN" smtClean="0"/>
              <a:t>Node id: unikátní m-bitový identifikátor (hash IP adresy, jiné unikátní ID)</a:t>
            </a:r>
          </a:p>
          <a:p>
            <a:pPr eaLnBrk="1" hangingPunct="1"/>
            <a:r>
              <a:rPr lang="cs-CZ" altLang="zh-CN" smtClean="0"/>
              <a:t>Klíč: m-bitový (160) identifikátor (hash sekvence slabik – SHA-1)</a:t>
            </a:r>
          </a:p>
          <a:p>
            <a:pPr eaLnBrk="1" hangingPunct="1"/>
            <a:r>
              <a:rPr lang="cs-CZ" altLang="zh-CN" smtClean="0"/>
              <a:t>Klíč – SHA-1 – ID</a:t>
            </a:r>
          </a:p>
          <a:p>
            <a:pPr eaLnBrk="1" hangingPunct="1"/>
            <a:r>
              <a:rPr lang="cs-CZ" altLang="zh-CN" smtClean="0"/>
              <a:t>IP adresa – SHA-1 - ID</a:t>
            </a:r>
          </a:p>
          <a:p>
            <a:pPr eaLnBrk="1" hangingPunct="1"/>
            <a:r>
              <a:rPr lang="cs-CZ" altLang="zh-CN" smtClean="0"/>
              <a:t>Hodnota: sekvence slabik</a:t>
            </a:r>
          </a:p>
          <a:p>
            <a:pPr eaLnBrk="1" hangingPunct="1"/>
            <a:r>
              <a:rPr lang="cs-CZ" altLang="zh-CN" smtClean="0"/>
              <a:t>API</a:t>
            </a:r>
          </a:p>
          <a:p>
            <a:pPr lvl="1" eaLnBrk="1" hangingPunct="1"/>
            <a:r>
              <a:rPr lang="cs-CZ" altLang="zh-CN" smtClean="0"/>
              <a:t>Insert(key, value) – uložení klíče a hodnoty do r uzlů</a:t>
            </a:r>
          </a:p>
          <a:p>
            <a:pPr lvl="1" eaLnBrk="1" hangingPunct="1"/>
            <a:r>
              <a:rPr lang="cs-CZ" altLang="zh-CN" smtClean="0"/>
              <a:t>Lookup(key)</a:t>
            </a:r>
          </a:p>
          <a:p>
            <a:pPr lvl="1" eaLnBrk="1" hangingPunct="1"/>
            <a:r>
              <a:rPr lang="cs-CZ" altLang="zh-CN" smtClean="0"/>
              <a:t>Update(key, newval)</a:t>
            </a:r>
          </a:p>
          <a:p>
            <a:pPr lvl="1" eaLnBrk="1" hangingPunct="1"/>
            <a:r>
              <a:rPr lang="cs-CZ" altLang="zh-CN" smtClean="0"/>
              <a:t>Join(n)</a:t>
            </a:r>
          </a:p>
          <a:p>
            <a:pPr lvl="1" eaLnBrk="1" hangingPunct="1"/>
            <a:r>
              <a:rPr lang="cs-CZ" altLang="zh-CN" smtClean="0"/>
              <a:t>Leave()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68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68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24E269-39BB-40BD-BDF7-F4C5E81DBB12}" type="slidenum">
              <a:rPr lang="cs-CZ"/>
              <a:pPr/>
              <a:t>34</a:t>
            </a:fld>
            <a:endParaRPr lang="cs-CZ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Chord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zh-CN" sz="2400" smtClean="0"/>
              <a:t>Uzly jsou organizovány do kruhu identifikátorů </a:t>
            </a:r>
          </a:p>
          <a:p>
            <a:pPr lvl="1" eaLnBrk="1" hangingPunct="1"/>
            <a:r>
              <a:rPr lang="cs-CZ" altLang="zh-CN" sz="2400" smtClean="0"/>
              <a:t>Klíče jsou přiřazeny číselně následujícím uzlům</a:t>
            </a:r>
          </a:p>
          <a:p>
            <a:pPr lvl="1" eaLnBrk="1" hangingPunct="1"/>
            <a:r>
              <a:rPr lang="cs-CZ" altLang="zh-CN" sz="2400" smtClean="0"/>
              <a:t>Hashovací funkce zajišťuje distribuci uzlů i klíčů v kruhu</a:t>
            </a:r>
            <a:endParaRPr lang="cs-CZ" sz="2400" smtClean="0"/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78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78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441CF3-0149-489D-8C13-AEB013ACC648}" type="slidenum">
              <a:rPr lang="cs-CZ"/>
              <a:pPr/>
              <a:t>35</a:t>
            </a:fld>
            <a:endParaRPr lang="cs-CZ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Chord</a:t>
            </a:r>
          </a:p>
        </p:txBody>
      </p:sp>
      <p:pic>
        <p:nvPicPr>
          <p:cNvPr id="37894" name="Picture 3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557338"/>
            <a:ext cx="5111750" cy="4678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5435600" y="1773238"/>
            <a:ext cx="352742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altLang="zh-CN" sz="2400"/>
              <a:t>Vyhledávací tabulka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 sz="2000"/>
              <a:t>velikost tabulky O(logN)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89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89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AAF3EEE-2431-4164-9414-E80010C71149}" type="slidenum">
              <a:rPr lang="cs-CZ"/>
              <a:pPr/>
              <a:t>36</a:t>
            </a:fld>
            <a:endParaRPr lang="cs-CZ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Chord</a:t>
            </a:r>
          </a:p>
        </p:txBody>
      </p:sp>
      <p:pic>
        <p:nvPicPr>
          <p:cNvPr id="38918" name="Picture 3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773238"/>
            <a:ext cx="5327650" cy="402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5795963" y="1557338"/>
            <a:ext cx="3348037" cy="216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altLang="zh-CN" sz="2400"/>
              <a:t>Vyhledávání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 sz="2000"/>
              <a:t>hledání uzlu s číslem nejbližším vyšším než je hodnota klíče</a:t>
            </a:r>
            <a:endParaRPr lang="cs-CZ" sz="2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399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399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687A0A0-87CF-4A4A-9A1C-F7F107C0020E}" type="slidenum">
              <a:rPr lang="cs-CZ"/>
              <a:pPr/>
              <a:t>37</a:t>
            </a:fld>
            <a:endParaRPr lang="cs-CZ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Chord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Vlastnosti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v systému s N uzly a K klíči s vysokou pravděpodobností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každý uzel obsahuje nanejvýš K/N klíčů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každý uzel udržuje informaci o přibližně O(logN) jiných uzlech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počet prohlížených uzlů závisí na O(logN)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není zaručeno dodání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není zaručena konzistentnost replik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uzly v kruhu mohou být umístěny v síti kdekoliv (umístění bez vazby na síť)</a:t>
            </a:r>
            <a:endParaRPr 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09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09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276B5E-1632-41A3-B31D-1E751C4A5AEC}" type="slidenum">
              <a:rPr lang="cs-CZ"/>
              <a:pPr/>
              <a:t>38</a:t>
            </a:fld>
            <a:endParaRPr lang="cs-CZ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Pastry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229600" cy="3925887"/>
          </a:xfrm>
        </p:spPr>
        <p:txBody>
          <a:bodyPr/>
          <a:lstStyle/>
          <a:p>
            <a:pPr eaLnBrk="1" hangingPunct="1"/>
            <a:r>
              <a:rPr lang="cs-CZ" altLang="zh-CN" smtClean="0"/>
              <a:t>Cambridge, Microsoft</a:t>
            </a:r>
          </a:p>
          <a:p>
            <a:pPr eaLnBrk="1" hangingPunct="1"/>
            <a:r>
              <a:rPr lang="cs-CZ" altLang="zh-CN" smtClean="0"/>
              <a:t>Obecná infrastruktura pro P2P aplikace</a:t>
            </a:r>
          </a:p>
          <a:p>
            <a:pPr eaLnBrk="1" hangingPunct="1"/>
            <a:r>
              <a:rPr lang="cs-CZ" altLang="zh-CN" smtClean="0"/>
              <a:t>Propojuje soubor uzlů</a:t>
            </a:r>
          </a:p>
          <a:p>
            <a:pPr lvl="1" eaLnBrk="1" hangingPunct="1"/>
            <a:r>
              <a:rPr lang="cs-CZ" altLang="zh-CN" smtClean="0"/>
              <a:t>Uzly mají přiřazeny ID (16B)</a:t>
            </a:r>
          </a:p>
          <a:p>
            <a:pPr lvl="1" eaLnBrk="1" hangingPunct="1"/>
            <a:r>
              <a:rPr lang="cs-CZ" altLang="zh-CN" smtClean="0"/>
              <a:t>Přenos zprávy do živého uzlu nejblíže klíči ROUTE(msg, key)</a:t>
            </a:r>
          </a:p>
          <a:p>
            <a:pPr lvl="1" eaLnBrk="1" hangingPunct="1"/>
            <a:r>
              <a:rPr lang="cs-CZ" altLang="zh-CN" smtClean="0"/>
              <a:t>Škálovatelné směrování O(log (N)) kroků</a:t>
            </a:r>
          </a:p>
          <a:p>
            <a:pPr lvl="1" eaLnBrk="1" hangingPunct="1"/>
            <a:r>
              <a:rPr lang="cs-CZ" altLang="zh-CN" smtClean="0"/>
              <a:t>Směrovací tabulky O(log (N)) položek</a:t>
            </a:r>
          </a:p>
          <a:p>
            <a:pPr lvl="1" eaLnBrk="1" hangingPunct="1"/>
            <a:r>
              <a:rPr lang="cs-CZ" altLang="zh-CN" smtClean="0"/>
              <a:t>Odolné proti chybám (přidání, ubrání uzlů) – automatické opravy</a:t>
            </a:r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19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19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726EAE3-E534-41C3-A87E-FBEC2C814D8C}" type="slidenum">
              <a:rPr lang="cs-CZ"/>
              <a:pPr/>
              <a:t>39</a:t>
            </a:fld>
            <a:endParaRPr lang="cs-CZ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CAN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CAN (Content-Addreable Network)</a:t>
            </a:r>
          </a:p>
          <a:p>
            <a:pPr lvl="1" eaLnBrk="1" hangingPunct="1"/>
            <a:r>
              <a:rPr lang="cs-CZ" altLang="zh-CN" smtClean="0"/>
              <a:t>založeno na d-dimenzionálním kartézském systému</a:t>
            </a:r>
          </a:p>
          <a:p>
            <a:pPr lvl="1" eaLnBrk="1" hangingPunct="1"/>
            <a:r>
              <a:rPr lang="cs-CZ" altLang="zh-CN" smtClean="0"/>
              <a:t>každý uzel vlastní odlišnou  zónu v prostoru</a:t>
            </a:r>
          </a:p>
          <a:p>
            <a:pPr lvl="1" eaLnBrk="1" hangingPunct="1"/>
            <a:r>
              <a:rPr lang="cs-CZ" altLang="zh-CN" smtClean="0"/>
              <a:t>každý klíč je hashován na bod prostoru</a:t>
            </a: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61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B01FD2-8384-47CC-8294-37B24842CBB0}" type="slidenum">
              <a:rPr lang="cs-CZ"/>
              <a:pPr/>
              <a:t>4</a:t>
            </a:fld>
            <a:endParaRPr lang="cs-CZ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Rozdělení podle decentralizace</a:t>
            </a:r>
          </a:p>
          <a:p>
            <a:pPr lvl="1" eaLnBrk="1" hangingPunct="1"/>
            <a:r>
              <a:rPr lang="cs-CZ" smtClean="0"/>
              <a:t>Čisté P2P systémy</a:t>
            </a:r>
          </a:p>
          <a:p>
            <a:pPr lvl="2" eaLnBrk="1" hangingPunct="1"/>
            <a:r>
              <a:rPr lang="cs-CZ" smtClean="0"/>
              <a:t>Členové jsou servery i klienti (servent)</a:t>
            </a:r>
          </a:p>
          <a:p>
            <a:pPr lvl="2" eaLnBrk="1" hangingPunct="1"/>
            <a:r>
              <a:rPr lang="cs-CZ" smtClean="0"/>
              <a:t>Bez centrálního serveru</a:t>
            </a:r>
          </a:p>
          <a:p>
            <a:pPr lvl="2" eaLnBrk="1" hangingPunct="1"/>
            <a:r>
              <a:rPr lang="cs-CZ" smtClean="0"/>
              <a:t>Bez centrálního směrovače</a:t>
            </a:r>
          </a:p>
          <a:p>
            <a:pPr lvl="1" eaLnBrk="1" hangingPunct="1"/>
            <a:r>
              <a:rPr lang="cs-CZ" smtClean="0"/>
              <a:t>Hybridní P2P</a:t>
            </a:r>
          </a:p>
          <a:p>
            <a:pPr lvl="2" eaLnBrk="1" hangingPunct="1"/>
            <a:r>
              <a:rPr lang="cs-CZ" smtClean="0"/>
              <a:t>Centrální server pro udržování informací o členech</a:t>
            </a:r>
          </a:p>
          <a:p>
            <a:pPr lvl="2" eaLnBrk="1" hangingPunct="1"/>
            <a:r>
              <a:rPr lang="cs-CZ" smtClean="0"/>
              <a:t>Odpovídání na dotazy (indexy)</a:t>
            </a:r>
          </a:p>
          <a:p>
            <a:pPr lvl="2" eaLnBrk="1" hangingPunct="1"/>
            <a:r>
              <a:rPr lang="cs-CZ" smtClean="0"/>
              <a:t>Členové udržují informaci (soubory)</a:t>
            </a:r>
          </a:p>
          <a:p>
            <a:pPr lvl="2" eaLnBrk="1" hangingPunct="1"/>
            <a:r>
              <a:rPr lang="cs-CZ" smtClean="0"/>
              <a:t>Směrování pomocí převodu reference – adresa</a:t>
            </a:r>
          </a:p>
          <a:p>
            <a:pPr lvl="1" eaLnBrk="1" hangingPunct="1"/>
            <a:r>
              <a:rPr lang="cs-CZ" smtClean="0"/>
              <a:t>Kombinované</a:t>
            </a:r>
          </a:p>
          <a:p>
            <a:pPr lvl="2" eaLnBrk="1" hangingPunct="1"/>
            <a:r>
              <a:rPr lang="cs-CZ" smtClean="0"/>
              <a:t>obojí</a:t>
            </a:r>
            <a:endParaRPr 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30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30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B27CDC-A840-4C9A-913C-3B389AA0205F}" type="slidenum">
              <a:rPr lang="cs-CZ"/>
              <a:pPr/>
              <a:t>40</a:t>
            </a:fld>
            <a:endParaRPr lang="cs-CZ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CAN</a:t>
            </a:r>
          </a:p>
        </p:txBody>
      </p:sp>
      <p:pic>
        <p:nvPicPr>
          <p:cNvPr id="43014" name="Picture 3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587500"/>
            <a:ext cx="6264275" cy="4621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40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40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D1C2E47-AE4F-4F80-8D9A-3CA13C8934F7}" type="slidenum">
              <a:rPr lang="cs-CZ"/>
              <a:pPr/>
              <a:t>41</a:t>
            </a:fld>
            <a:endParaRPr lang="cs-CZ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Bit Torrent</a:t>
            </a:r>
            <a:endParaRPr lang="en-US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Bram Cohen</a:t>
            </a:r>
          </a:p>
          <a:p>
            <a:pPr eaLnBrk="1" hangingPunct="1"/>
            <a:r>
              <a:rPr lang="cs-CZ" smtClean="0"/>
              <a:t>Sdílení velkých souborů</a:t>
            </a:r>
          </a:p>
          <a:p>
            <a:pPr eaLnBrk="1" hangingPunct="1"/>
            <a:r>
              <a:rPr lang="cs-CZ" smtClean="0"/>
              <a:t>Dovoluje vytvářet repliky</a:t>
            </a:r>
          </a:p>
          <a:p>
            <a:pPr eaLnBrk="1" hangingPunct="1"/>
            <a:r>
              <a:rPr lang="cs-CZ" smtClean="0"/>
              <a:t>Jistá podoba s DFS</a:t>
            </a:r>
          </a:p>
          <a:p>
            <a:pPr eaLnBrk="1" hangingPunct="1"/>
            <a:r>
              <a:rPr lang="cs-CZ" smtClean="0"/>
              <a:t>Dělí soubor na mnoho kousků a podkousků (256KB/16KB)</a:t>
            </a:r>
          </a:p>
          <a:p>
            <a:pPr eaLnBrk="1" hangingPunct="1"/>
            <a:r>
              <a:rPr lang="cs-CZ" smtClean="0"/>
              <a:t>Replikace různých kousků na různých serverech</a:t>
            </a:r>
          </a:p>
          <a:p>
            <a:pPr eaLnBrk="1" hangingPunct="1"/>
            <a:r>
              <a:rPr lang="cs-CZ" smtClean="0"/>
              <a:t>Jakmile má člen kompletní soubor, nabízí jej ostatním</a:t>
            </a:r>
          </a:p>
          <a:p>
            <a:pPr eaLnBrk="1" hangingPunct="1"/>
            <a:r>
              <a:rPr lang="cs-CZ" smtClean="0"/>
              <a:t>Schopnost smontovat celý soubor z jednotlivých kousků z různých serverů (členů)</a:t>
            </a:r>
            <a:endParaRPr 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505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50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EC2289-7C3C-4641-8133-E06C97BF1049}" type="slidenum">
              <a:rPr lang="cs-CZ"/>
              <a:pPr/>
              <a:t>42</a:t>
            </a:fld>
            <a:endParaRPr lang="cs-CZ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komponenty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Seed</a:t>
            </a:r>
          </a:p>
          <a:p>
            <a:pPr lvl="1" eaLnBrk="1" hangingPunct="1"/>
            <a:r>
              <a:rPr lang="cs-CZ" smtClean="0"/>
              <a:t>Člen, který vlastní celý soubor</a:t>
            </a:r>
          </a:p>
          <a:p>
            <a:pPr eaLnBrk="1" hangingPunct="1"/>
            <a:r>
              <a:rPr lang="cs-CZ" smtClean="0"/>
              <a:t>Leacher</a:t>
            </a:r>
          </a:p>
          <a:p>
            <a:pPr lvl="1" eaLnBrk="1" hangingPunct="1"/>
            <a:r>
              <a:rPr lang="cs-CZ" smtClean="0"/>
              <a:t>Člen, který má nekompletní kopii souboru</a:t>
            </a:r>
          </a:p>
          <a:p>
            <a:pPr eaLnBrk="1" hangingPunct="1"/>
            <a:r>
              <a:rPr lang="cs-CZ" smtClean="0"/>
              <a:t>Torrent</a:t>
            </a:r>
          </a:p>
          <a:p>
            <a:pPr lvl="1" eaLnBrk="1" hangingPunct="1"/>
            <a:r>
              <a:rPr lang="cs-CZ" smtClean="0"/>
              <a:t>Soubor obsahující</a:t>
            </a:r>
          </a:p>
          <a:p>
            <a:pPr lvl="2" eaLnBrk="1" hangingPunct="1"/>
            <a:r>
              <a:rPr lang="cs-CZ" smtClean="0"/>
              <a:t>Jméno a délku souboru</a:t>
            </a:r>
          </a:p>
          <a:p>
            <a:pPr lvl="2" eaLnBrk="1" hangingPunct="1"/>
            <a:r>
              <a:rPr lang="cs-CZ" smtClean="0"/>
              <a:t>Seznam SHA-1 hashů všech částí souboru kvůli verifikaci integrity</a:t>
            </a:r>
          </a:p>
          <a:p>
            <a:pPr lvl="2" eaLnBrk="1" hangingPunct="1"/>
            <a:r>
              <a:rPr lang="cs-CZ" smtClean="0"/>
              <a:t>Typicky se umisťuje na web server</a:t>
            </a:r>
          </a:p>
          <a:p>
            <a:pPr lvl="2" eaLnBrk="1" hangingPunct="1"/>
            <a:r>
              <a:rPr lang="cs-CZ" smtClean="0"/>
              <a:t>Obsahuje adresu Trackeru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60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60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4616F8-0898-4D24-B3D7-9D4FE30F0C10}" type="slidenum">
              <a:rPr lang="cs-CZ"/>
              <a:pPr/>
              <a:t>43</a:t>
            </a:fld>
            <a:endParaRPr lang="cs-CZ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Tracker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Centralizovaný proces, který udržuje vazbu na členy (peers)</a:t>
            </a:r>
          </a:p>
          <a:p>
            <a:pPr eaLnBrk="1" hangingPunct="1"/>
            <a:r>
              <a:rPr lang="cs-CZ" smtClean="0"/>
              <a:t>Nedistribuuuje soubor, pouze obsahuje metadata</a:t>
            </a:r>
          </a:p>
          <a:p>
            <a:pPr eaLnBrk="1" hangingPunct="1"/>
            <a:r>
              <a:rPr lang="cs-CZ" smtClean="0"/>
              <a:t>Vrací náhodný seznam členů (max 50)</a:t>
            </a:r>
          </a:p>
          <a:p>
            <a:pPr eaLnBrk="1" hangingPunct="1"/>
            <a:r>
              <a:rPr lang="cs-CZ" smtClean="0"/>
              <a:t>Registruje členy a seznamy souborů (seed, leacher)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471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471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84E7F0C-972A-4CAB-875D-083545D7E275}" type="slidenum">
              <a:rPr lang="cs-CZ"/>
              <a:pPr/>
              <a:t>44</a:t>
            </a:fld>
            <a:endParaRPr lang="cs-CZ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Fragmentace souborů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Část (piece) souboru je dále dělena na podčásti (sub-peace) </a:t>
            </a:r>
          </a:p>
          <a:p>
            <a:pPr eaLnBrk="1" hangingPunct="1"/>
            <a:r>
              <a:rPr lang="cs-CZ" smtClean="0"/>
              <a:t>Dokud není část souboru přenesena, přenáší se podčásti pouze z této části</a:t>
            </a:r>
          </a:p>
          <a:p>
            <a:pPr eaLnBrk="1" hangingPunct="1"/>
            <a:r>
              <a:rPr lang="cs-CZ" smtClean="0"/>
              <a:t>Podporuje rychlou kompletaci části</a:t>
            </a:r>
          </a:p>
          <a:p>
            <a:pPr eaLnBrk="1" hangingPunct="1"/>
            <a:r>
              <a:rPr lang="cs-CZ" smtClean="0"/>
              <a:t>Výkonnost přenosu závisí na vhodném výběru členů, ze kterých se části stahují</a:t>
            </a:r>
          </a:p>
          <a:p>
            <a:pPr eaLnBrk="1" hangingPunct="1"/>
            <a:r>
              <a:rPr lang="cs-CZ" smtClean="0"/>
              <a:t>Je tendence decentralizovat zatížení</a:t>
            </a:r>
          </a:p>
          <a:p>
            <a:pPr eaLnBrk="1" hangingPunct="1"/>
            <a:r>
              <a:rPr lang="cs-CZ" smtClean="0"/>
              <a:t>Žádosti o části se posílají na více uzlů současně, duplicitní odpovědi se ruší – rozdělení zátěže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66527A8-E4F4-43A7-87BA-B44D9CFC7CFE}" type="slidenum">
              <a:rPr lang="cs-CZ"/>
              <a:pPr/>
              <a:t>5</a:t>
            </a:fld>
            <a:endParaRPr lang="cs-CZ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Vyhledávání v P2P sítích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z="2800" smtClean="0"/>
              <a:t>Vyhledávání obsahu</a:t>
            </a:r>
          </a:p>
          <a:p>
            <a:pPr lvl="1" eaLnBrk="1" hangingPunct="1"/>
            <a:r>
              <a:rPr lang="cs-CZ" altLang="zh-CN" sz="2400" smtClean="0"/>
              <a:t>centralizované</a:t>
            </a:r>
          </a:p>
          <a:p>
            <a:pPr lvl="1" eaLnBrk="1" hangingPunct="1"/>
            <a:r>
              <a:rPr lang="cs-CZ" altLang="zh-CN" sz="2400" smtClean="0"/>
              <a:t>decentralizované</a:t>
            </a:r>
          </a:p>
          <a:p>
            <a:pPr lvl="1" eaLnBrk="1" hangingPunct="1"/>
            <a:r>
              <a:rPr lang="cs-CZ" altLang="zh-CN" sz="2400" smtClean="0"/>
              <a:t>založené na pravděpodobnostním vyhledávání</a:t>
            </a:r>
            <a:endParaRPr lang="cs-CZ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81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757273-F90F-414F-8FE5-835A1B819CD1}" type="slidenum">
              <a:rPr lang="cs-CZ"/>
              <a:pPr/>
              <a:t>6</a:t>
            </a:fld>
            <a:endParaRPr lang="cs-CZ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P2P směrování</a:t>
            </a:r>
            <a:endParaRPr lang="en-US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P2P overlay networks</a:t>
            </a:r>
          </a:p>
          <a:p>
            <a:pPr lvl="1" eaLnBrk="1" hangingPunct="1"/>
            <a:r>
              <a:rPr lang="cs-CZ" smtClean="0"/>
              <a:t>Členové jsou uzly</a:t>
            </a:r>
          </a:p>
          <a:p>
            <a:pPr lvl="1" eaLnBrk="1" hangingPunct="1"/>
            <a:r>
              <a:rPr lang="cs-CZ" smtClean="0"/>
              <a:t>Sousední členové jsou propojeni virtuálními hranami (TCP, IP adresa)</a:t>
            </a:r>
          </a:p>
          <a:p>
            <a:pPr lvl="1" eaLnBrk="1" hangingPunct="1"/>
            <a:r>
              <a:rPr lang="cs-CZ" smtClean="0"/>
              <a:t>Změna topologie</a:t>
            </a:r>
          </a:p>
          <a:p>
            <a:pPr lvl="2" eaLnBrk="1" hangingPunct="1"/>
            <a:r>
              <a:rPr lang="cs-CZ" smtClean="0"/>
              <a:t>Nový uzel musí nabootovat informaci</a:t>
            </a:r>
          </a:p>
          <a:p>
            <a:pPr lvl="2" eaLnBrk="1" hangingPunct="1"/>
            <a:r>
              <a:rPr lang="cs-CZ" smtClean="0"/>
              <a:t>Periodický ping</a:t>
            </a:r>
          </a:p>
          <a:p>
            <a:pPr lvl="2" eaLnBrk="1" hangingPunct="1"/>
            <a:r>
              <a:rPr lang="cs-CZ" smtClean="0"/>
              <a:t>Test životaschopnosti při přenosu zpráv</a:t>
            </a:r>
          </a:p>
          <a:p>
            <a:pPr lvl="2" eaLnBrk="1" hangingPunct="1"/>
            <a:r>
              <a:rPr lang="cs-CZ" smtClean="0"/>
              <a:t>Rekonfigurace – přidávání uzlů, ztráta souseda</a:t>
            </a: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5D1DA1-FDF8-4597-99A2-40F84646B364}" type="slidenum">
              <a:rPr lang="cs-CZ"/>
              <a:pPr/>
              <a:t>7</a:t>
            </a:fld>
            <a:endParaRPr lang="cs-CZ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Typy P2P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P2P systémy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Nestrukturované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Napster (centralizované)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Gnutella (distribuované)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Kazaa/FastTrack (hierarchické)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Strukturované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Chord – uzly v kruhu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Pastry – overlay síť, ID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Scribe - kruh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CAN</a:t>
            </a:r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24C295-E879-4BFC-A0F0-A52794E07679}" type="slidenum">
              <a:rPr lang="cs-CZ"/>
              <a:pPr/>
              <a:t>8</a:t>
            </a:fld>
            <a:endParaRPr lang="cs-CZ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Model klient/server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zh-CN" smtClean="0"/>
              <a:t>Architektura klient/server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server musí být výkonný, spolehlivý, známý zdroj dat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klienti požadují data od serverů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často používaný, úspěšný model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mtClean="0"/>
              <a:t>Omezení architektury klient/server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těžko dosažitelná škálovatelnost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představuje úzké místo z hlediska chyb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vyžaduje administraci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mohou existovat nevyužité zdroje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mtClean="0"/>
              <a:t>o řešení těchto problémů se snaží P2P sítě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12.5.2008</a:t>
            </a:r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Počítačové sítě</a:t>
            </a:r>
          </a:p>
        </p:txBody>
      </p:sp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B47696D-4AE1-4523-BEAC-149859B3F8D1}" type="slidenum">
              <a:rPr lang="cs-CZ"/>
              <a:pPr/>
              <a:t>9</a:t>
            </a:fld>
            <a:endParaRPr lang="cs-CZ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Model peer-to-peer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P2P počítání</a:t>
            </a:r>
          </a:p>
          <a:p>
            <a:pPr lvl="1" eaLnBrk="1" hangingPunct="1"/>
            <a:r>
              <a:rPr lang="cs-CZ" altLang="zh-CN" smtClean="0"/>
              <a:t>P2P počítání je sdílení výpočetních zdrojů a služeb přímou výměnou mezi systémy</a:t>
            </a:r>
          </a:p>
          <a:p>
            <a:pPr lvl="1" eaLnBrk="1" hangingPunct="1"/>
            <a:r>
              <a:rPr lang="cs-CZ" altLang="zh-CN" smtClean="0"/>
              <a:t>Tyto zdroje a služby zahrnují výměnu informace, cykly zpracování, vyrovnávací paměti a diskové paměti pro ukládání souborů</a:t>
            </a:r>
          </a:p>
          <a:p>
            <a:pPr lvl="1" eaLnBrk="1" hangingPunct="1"/>
            <a:r>
              <a:rPr lang="cs-CZ" altLang="zh-CN" smtClean="0"/>
              <a:t>P2P počítání využívá existujících výpočetních zdrojů, pamětí, propojení počítačů a dovoluje uživatelům využívat společný výpočetní výkon ku prospěchu všech</a:t>
            </a:r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91</TotalTime>
  <Words>1619</Words>
  <Application>Microsoft Office PowerPoint</Application>
  <PresentationFormat>Předvádění na obrazovce (4:3)</PresentationFormat>
  <Paragraphs>497</Paragraphs>
  <Slides>44</Slides>
  <Notes>44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Wingdings</vt:lpstr>
      <vt:lpstr>宋体</vt:lpstr>
      <vt:lpstr>06088808</vt:lpstr>
      <vt:lpstr>Úvod do P2P sítí</vt:lpstr>
      <vt:lpstr>Úvod</vt:lpstr>
      <vt:lpstr>Úvod</vt:lpstr>
      <vt:lpstr>Úvod</vt:lpstr>
      <vt:lpstr>Vyhledávání v P2P sítích</vt:lpstr>
      <vt:lpstr>P2P směrování</vt:lpstr>
      <vt:lpstr>Typy P2P</vt:lpstr>
      <vt:lpstr>Model klient/server</vt:lpstr>
      <vt:lpstr>Model peer-to-peer</vt:lpstr>
      <vt:lpstr>Architektura P2P sítí</vt:lpstr>
      <vt:lpstr>Charakteristiky P2P sítí</vt:lpstr>
      <vt:lpstr>Vlastnosti P2P sítí</vt:lpstr>
      <vt:lpstr>Aplikace P2P sítí</vt:lpstr>
      <vt:lpstr>Aplikace P2P sítí</vt:lpstr>
      <vt:lpstr>Napster</vt:lpstr>
      <vt:lpstr>Napster</vt:lpstr>
      <vt:lpstr>Napster</vt:lpstr>
      <vt:lpstr>Gnutella</vt:lpstr>
      <vt:lpstr>Gnutella</vt:lpstr>
      <vt:lpstr>Gnutella</vt:lpstr>
      <vt:lpstr>Gnutella</vt:lpstr>
      <vt:lpstr>Kazaa (síť FastTrack)</vt:lpstr>
      <vt:lpstr>Kazaa (síť FastTrack)</vt:lpstr>
      <vt:lpstr>Anonymita P2P sítí</vt:lpstr>
      <vt:lpstr>Freenet</vt:lpstr>
      <vt:lpstr>Freenet</vt:lpstr>
      <vt:lpstr>Strukturované P2P sítě</vt:lpstr>
      <vt:lpstr>Distribuované hashovací tabulky DHT</vt:lpstr>
      <vt:lpstr>Distribuované hashovací tabulky DHT</vt:lpstr>
      <vt:lpstr>Distribuované hashovací tabulky DHT</vt:lpstr>
      <vt:lpstr>Distribuované hashovací tabulky DHT</vt:lpstr>
      <vt:lpstr>Distribuované hashovací tabulky DHT</vt:lpstr>
      <vt:lpstr>Chord</vt:lpstr>
      <vt:lpstr>Chord</vt:lpstr>
      <vt:lpstr>Chord</vt:lpstr>
      <vt:lpstr>Chord</vt:lpstr>
      <vt:lpstr>Chord</vt:lpstr>
      <vt:lpstr>Pastry</vt:lpstr>
      <vt:lpstr>CAN</vt:lpstr>
      <vt:lpstr>CAN</vt:lpstr>
      <vt:lpstr>Bit Torrent</vt:lpstr>
      <vt:lpstr>Základní komponenty</vt:lpstr>
      <vt:lpstr>Tracker</vt:lpstr>
      <vt:lpstr>Fragmentace souborů</vt:lpstr>
    </vt:vector>
  </TitlesOfParts>
  <Manager/>
  <Company>ZČU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P2P sítí</dc:title>
  <dc:subject/>
  <dc:creator>Ledvina</dc:creator>
  <cp:keywords/>
  <dc:description/>
  <cp:lastModifiedBy>ledvina</cp:lastModifiedBy>
  <cp:revision>8</cp:revision>
  <dcterms:created xsi:type="dcterms:W3CDTF">2006-12-11T06:01:19Z</dcterms:created>
  <dcterms:modified xsi:type="dcterms:W3CDTF">2011-04-27T05:15:50Z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