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49"/>
  </p:notesMasterIdLst>
  <p:handoutMasterIdLst>
    <p:handoutMasterId r:id="rId50"/>
  </p:handoutMasterIdLst>
  <p:sldIdLst>
    <p:sldId id="300" r:id="rId2"/>
    <p:sldId id="301" r:id="rId3"/>
    <p:sldId id="302" r:id="rId4"/>
    <p:sldId id="256" r:id="rId5"/>
    <p:sldId id="257" r:id="rId6"/>
    <p:sldId id="261" r:id="rId7"/>
    <p:sldId id="296" r:id="rId8"/>
    <p:sldId id="263" r:id="rId9"/>
    <p:sldId id="303" r:id="rId10"/>
    <p:sldId id="262" r:id="rId11"/>
    <p:sldId id="264" r:id="rId12"/>
    <p:sldId id="304" r:id="rId13"/>
    <p:sldId id="305" r:id="rId14"/>
    <p:sldId id="265" r:id="rId15"/>
    <p:sldId id="266" r:id="rId16"/>
    <p:sldId id="297" r:id="rId17"/>
    <p:sldId id="267" r:id="rId18"/>
    <p:sldId id="268" r:id="rId19"/>
    <p:sldId id="306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9" r:id="rId48"/>
  </p:sldIdLst>
  <p:sldSz cx="9144000" cy="6858000" type="screen4x3"/>
  <p:notesSz cx="7099300" cy="102346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57" autoAdjust="0"/>
  </p:normalViewPr>
  <p:slideViewPr>
    <p:cSldViewPr>
      <p:cViewPr varScale="1">
        <p:scale>
          <a:sx n="79" d="100"/>
          <a:sy n="79" d="100"/>
        </p:scale>
        <p:origin x="-2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6" tIns="49523" rIns="99046" bIns="49523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6" tIns="49523" rIns="99046" bIns="49523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6" tIns="49523" rIns="99046" bIns="49523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6" tIns="49523" rIns="99046" bIns="49523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400"/>
            </a:lvl1pPr>
          </a:lstStyle>
          <a:p>
            <a:pPr>
              <a:defRPr/>
            </a:pPr>
            <a:fld id="{69D6D377-A7D4-4B99-8B2B-0CC436681C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315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6" tIns="49523" rIns="99046" bIns="49523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6" tIns="49523" rIns="99046" bIns="49523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6" tIns="49523" rIns="99046" bIns="495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6" tIns="49523" rIns="99046" bIns="49523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6" tIns="49523" rIns="99046" bIns="49523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400"/>
            </a:lvl1pPr>
          </a:lstStyle>
          <a:p>
            <a:pPr>
              <a:defRPr/>
            </a:pPr>
            <a:fld id="{373DEC26-68D7-4722-9381-C1D9E8B556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0989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7A183C7-77E1-4F7F-9C31-A21C9CD23B36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9D1E6E0-B21E-4038-A0F1-1AB974A205E1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C76CFE7-26D8-403D-A41A-84B411C0EF65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D1198B-8DA9-41FC-B9B7-0C8DE792E2E2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32DD3A4-8E03-428B-B32C-C82EFA0AF89A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9506D6F-BC04-4E04-813D-50C5A123D990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2395707-A037-45B4-8E23-8F4FD19BB83A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EC1A4AB-FC50-472D-BB8C-EF629F8BEFD1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D3A1932-A6BE-4657-86FA-F1D6AD5AD818}" type="slidenum">
              <a:rPr lang="cs-CZ" smtClean="0"/>
              <a:pPr/>
              <a:t>17</a:t>
            </a:fld>
            <a:endParaRPr lang="cs-CZ" smtClean="0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2B170EE-81B0-4143-89B3-1993AAEFF219}" type="slidenum">
              <a:rPr lang="cs-CZ" smtClean="0"/>
              <a:pPr/>
              <a:t>18</a:t>
            </a:fld>
            <a:endParaRPr lang="cs-CZ" smtClean="0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C1AFF50-B674-432D-BDB0-1BBF988856F2}" type="slidenum">
              <a:rPr lang="cs-CZ" smtClean="0"/>
              <a:pPr/>
              <a:t>19</a:t>
            </a:fld>
            <a:endParaRPr lang="cs-CZ" smtClean="0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24C5F70-BFAE-4A1F-84D0-82A62305238C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903CE94-B4C5-4EC2-84BF-1FCD7A426C7C}" type="slidenum">
              <a:rPr lang="cs-CZ" smtClean="0"/>
              <a:pPr/>
              <a:t>20</a:t>
            </a:fld>
            <a:endParaRPr lang="cs-CZ" smtClean="0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166273A-8BC6-4EEB-9BE2-58A97B04966E}" type="slidenum">
              <a:rPr lang="cs-CZ" smtClean="0"/>
              <a:pPr/>
              <a:t>21</a:t>
            </a:fld>
            <a:endParaRPr lang="cs-CZ" smtClean="0"/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4C34BEA-E6D9-4345-A041-938D92F7EA57}" type="slidenum">
              <a:rPr lang="cs-CZ" smtClean="0"/>
              <a:pPr/>
              <a:t>22</a:t>
            </a:fld>
            <a:endParaRPr lang="cs-CZ" smtClean="0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7C1AD11-B373-4419-978D-39153BA19A43}" type="slidenum">
              <a:rPr lang="cs-CZ" smtClean="0"/>
              <a:pPr/>
              <a:t>23</a:t>
            </a:fld>
            <a:endParaRPr lang="cs-CZ" smtClean="0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826AA79-F78B-41D9-8FE4-901EE1D4A4BB}" type="slidenum">
              <a:rPr lang="cs-CZ" smtClean="0"/>
              <a:pPr/>
              <a:t>24</a:t>
            </a:fld>
            <a:endParaRPr lang="cs-CZ" smtClean="0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6411D2C-49A4-4951-9410-9DB8EDBAF00A}" type="slidenum">
              <a:rPr lang="cs-CZ" smtClean="0"/>
              <a:pPr/>
              <a:t>25</a:t>
            </a:fld>
            <a:endParaRPr lang="cs-CZ" smtClean="0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6110DDA-22C0-41A3-A946-10389A6B1997}" type="slidenum">
              <a:rPr lang="cs-CZ" smtClean="0"/>
              <a:pPr/>
              <a:t>26</a:t>
            </a:fld>
            <a:endParaRPr lang="cs-CZ" smtClean="0"/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7A930CD-D1C0-4717-8249-126A1BA61B92}" type="slidenum">
              <a:rPr lang="cs-CZ" smtClean="0"/>
              <a:pPr/>
              <a:t>27</a:t>
            </a:fld>
            <a:endParaRPr lang="cs-CZ" smtClean="0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E99204E-A1EF-4E72-93F6-2E2874FB8405}" type="slidenum">
              <a:rPr lang="cs-CZ" smtClean="0"/>
              <a:pPr/>
              <a:t>28</a:t>
            </a:fld>
            <a:endParaRPr lang="cs-CZ" smtClean="0"/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4AF540C-DEA2-4070-9CCF-C697D558D06D}" type="slidenum">
              <a:rPr lang="cs-CZ" smtClean="0"/>
              <a:pPr/>
              <a:t>29</a:t>
            </a:fld>
            <a:endParaRPr lang="cs-CZ" smtClean="0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C32E7D9-77B6-48DB-BD9D-0EF5EDD01D31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6FA2AA9-1DE1-4370-B8BA-119EFA32D484}" type="slidenum">
              <a:rPr lang="cs-CZ" smtClean="0"/>
              <a:pPr/>
              <a:t>30</a:t>
            </a:fld>
            <a:endParaRPr lang="cs-CZ" smtClean="0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8215297-246B-4BCE-B7BF-F25D3AFFA2F7}" type="slidenum">
              <a:rPr lang="cs-CZ" smtClean="0"/>
              <a:pPr/>
              <a:t>31</a:t>
            </a:fld>
            <a:endParaRPr lang="cs-CZ" smtClean="0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9E743E0-365E-42BF-BD8D-148BFD745732}" type="slidenum">
              <a:rPr lang="cs-CZ" smtClean="0"/>
              <a:pPr/>
              <a:t>32</a:t>
            </a:fld>
            <a:endParaRPr lang="cs-CZ" smtClean="0"/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54364BA-7421-4051-91A6-A65954EFD785}" type="slidenum">
              <a:rPr lang="cs-CZ" smtClean="0"/>
              <a:pPr/>
              <a:t>33</a:t>
            </a:fld>
            <a:endParaRPr lang="cs-CZ" smtClean="0"/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4288262-A2DA-4A49-B6F9-C7878BCDCFBE}" type="slidenum">
              <a:rPr lang="cs-CZ" smtClean="0"/>
              <a:pPr/>
              <a:t>34</a:t>
            </a:fld>
            <a:endParaRPr lang="cs-CZ" smtClean="0"/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1B83195-0D6E-49AA-A2E7-B8FD1DF448CE}" type="slidenum">
              <a:rPr lang="cs-CZ" smtClean="0"/>
              <a:pPr/>
              <a:t>35</a:t>
            </a:fld>
            <a:endParaRPr lang="cs-CZ" smtClean="0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196A4BD-2225-45B2-BB3F-4EE11557932F}" type="slidenum">
              <a:rPr lang="cs-CZ" smtClean="0"/>
              <a:pPr/>
              <a:t>36</a:t>
            </a:fld>
            <a:endParaRPr lang="cs-CZ" smtClean="0"/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922CB2E-4680-4E64-913B-62010F04D10A}" type="slidenum">
              <a:rPr lang="cs-CZ" smtClean="0"/>
              <a:pPr/>
              <a:t>37</a:t>
            </a:fld>
            <a:endParaRPr lang="cs-CZ" smtClean="0"/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2C440C6-883A-4AC6-B29C-20C95C1C3312}" type="slidenum">
              <a:rPr lang="cs-CZ" smtClean="0"/>
              <a:pPr/>
              <a:t>38</a:t>
            </a:fld>
            <a:endParaRPr lang="cs-CZ" smtClean="0"/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2A07AE0-AEFD-426C-A046-3EAEF313CCDF}" type="slidenum">
              <a:rPr lang="cs-CZ" smtClean="0"/>
              <a:pPr/>
              <a:t>39</a:t>
            </a:fld>
            <a:endParaRPr lang="cs-CZ" smtClean="0"/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4219AC6-5FD3-458E-AE5E-6EA23631D607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EBCD2B3-960D-4706-AE22-6EB5E7D665B2}" type="slidenum">
              <a:rPr lang="cs-CZ" smtClean="0"/>
              <a:pPr/>
              <a:t>40</a:t>
            </a:fld>
            <a:endParaRPr lang="cs-CZ" smtClean="0"/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52494D6-2064-4BEB-9BC2-9BED0E2A62EB}" type="slidenum">
              <a:rPr lang="cs-CZ" smtClean="0"/>
              <a:pPr/>
              <a:t>41</a:t>
            </a:fld>
            <a:endParaRPr lang="cs-CZ" smtClean="0"/>
          </a:p>
        </p:txBody>
      </p:sp>
      <p:sp>
        <p:nvSpPr>
          <p:cNvPr id="931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51B1429-0C63-4DBB-9750-9C65ECFD1BB6}" type="slidenum">
              <a:rPr lang="cs-CZ" smtClean="0"/>
              <a:pPr/>
              <a:t>42</a:t>
            </a:fld>
            <a:endParaRPr lang="cs-CZ" smtClean="0"/>
          </a:p>
        </p:txBody>
      </p:sp>
      <p:sp>
        <p:nvSpPr>
          <p:cNvPr id="942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5A42334-2964-4646-8971-BFEDBEC13CA5}" type="slidenum">
              <a:rPr lang="cs-CZ" smtClean="0"/>
              <a:pPr/>
              <a:t>43</a:t>
            </a:fld>
            <a:endParaRPr lang="cs-CZ" smtClean="0"/>
          </a:p>
        </p:txBody>
      </p:sp>
      <p:sp>
        <p:nvSpPr>
          <p:cNvPr id="952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C639F3B-BA3B-43D7-B302-C517265F27CD}" type="slidenum">
              <a:rPr lang="cs-CZ" smtClean="0"/>
              <a:pPr/>
              <a:t>44</a:t>
            </a:fld>
            <a:endParaRPr lang="cs-CZ" smtClean="0"/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19C9F93-241A-4D46-84D7-C037CC8E4E21}" type="slidenum">
              <a:rPr lang="cs-CZ" smtClean="0"/>
              <a:pPr/>
              <a:t>45</a:t>
            </a:fld>
            <a:endParaRPr lang="cs-CZ" smtClean="0"/>
          </a:p>
        </p:txBody>
      </p:sp>
      <p:sp>
        <p:nvSpPr>
          <p:cNvPr id="972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206E75-E183-4E4E-A3AE-87857BB5E733}" type="slidenum">
              <a:rPr lang="cs-CZ" smtClean="0"/>
              <a:pPr/>
              <a:t>46</a:t>
            </a:fld>
            <a:endParaRPr lang="cs-CZ" smtClean="0"/>
          </a:p>
        </p:txBody>
      </p:sp>
      <p:sp>
        <p:nvSpPr>
          <p:cNvPr id="983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658CA12-E28B-4BDC-928C-056D9F9AE90E}" type="slidenum">
              <a:rPr lang="cs-CZ" smtClean="0"/>
              <a:pPr/>
              <a:t>47</a:t>
            </a:fld>
            <a:endParaRPr lang="cs-CZ" smtClean="0"/>
          </a:p>
        </p:txBody>
      </p:sp>
      <p:sp>
        <p:nvSpPr>
          <p:cNvPr id="993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02F7E19-32BA-4E1D-997C-9DF753942DD1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078CDB3-C13B-4FDC-97DC-A7DD1B3B14F1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BDCD214-8FD9-422E-B5CA-1F569E947543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1E89FC6-CFDE-4B88-ABBD-866A1309179D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3EBE07D-6C1E-4661-AA79-D69D4CA19FE7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8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4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0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3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5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6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7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8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0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7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75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7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6.5.2008</a:t>
            </a:r>
          </a:p>
        </p:txBody>
      </p:sp>
      <p:sp>
        <p:nvSpPr>
          <p:cNvPr id="7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7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E4FE7-EE30-483C-85C3-EF4B64E980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75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6.5.2008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EAA45-D5E7-42CB-9627-6095CB0416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79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6.5.2008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0EE7C-C310-4412-BE37-8B3454968D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553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6.5.2008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DBD95-3D47-45D8-ACF4-4F1D0603C3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503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6.5.2008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CD336-0914-44DF-9CC1-5DD074329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330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6.5.2008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612EB-0BD2-4253-AD55-F8D3A69E11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398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6.5.2008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0428E-F3A3-47BF-AD80-EEF6430A91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55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6.5.2008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C1913-8C64-475E-BAB5-6962096DA7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771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6.5.2008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6FD41-5C12-4EF6-9A11-807CC2E98F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95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6.5.2008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0667F-8921-464A-BD99-238F211C96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04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6.5.2008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2FF51-2949-443D-ABC0-F90D39C727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14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r>
              <a:rPr lang="cs-CZ"/>
              <a:t>6.5.2008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7A11D319-334D-4C0C-B5D7-D86D1E2652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2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33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900" smtClean="0"/>
              <a:t>Quality of Services</a:t>
            </a:r>
            <a:br>
              <a:rPr lang="en-US" sz="3900" smtClean="0"/>
            </a:br>
            <a:r>
              <a:rPr lang="en-US" sz="3900" smtClean="0"/>
              <a:t>v IP s</a:t>
            </a:r>
            <a:r>
              <a:rPr lang="cs-CZ" sz="3900" smtClean="0"/>
              <a:t>ítích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Počítačové sítě</a:t>
            </a:r>
          </a:p>
          <a:p>
            <a:pPr eaLnBrk="1" hangingPunct="1"/>
            <a:r>
              <a:rPr lang="cs-CZ" sz="3200" smtClean="0"/>
              <a:t>Lekce 12</a:t>
            </a:r>
          </a:p>
          <a:p>
            <a:pPr eaLnBrk="1" hangingPunct="1"/>
            <a:r>
              <a:rPr lang="cs-CZ" sz="3200" smtClean="0"/>
              <a:t>Ing. Jiří Ledvina, CSc.</a:t>
            </a:r>
            <a:endParaRPr lang="en-US" sz="3200" smtClean="0"/>
          </a:p>
          <a:p>
            <a:pPr eaLnBrk="1" hangingPunct="1"/>
            <a:endParaRPr lang="cs-CZ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1229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1229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C8BB5D3-FF7B-4E64-A53D-6124846DA158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Principy QoS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633537"/>
          </a:xfrm>
        </p:spPr>
        <p:txBody>
          <a:bodyPr/>
          <a:lstStyle/>
          <a:p>
            <a:pPr eaLnBrk="1" hangingPunct="1"/>
            <a:r>
              <a:rPr lang="cs-CZ" altLang="zh-CN" b="1" smtClean="0"/>
              <a:t>Princip 4</a:t>
            </a:r>
            <a:r>
              <a:rPr lang="cs-CZ" altLang="zh-CN" smtClean="0"/>
              <a:t> – je třeba realizovat proces „kontroly na vstupu“ (Call Admission Process)</a:t>
            </a:r>
          </a:p>
          <a:p>
            <a:pPr lvl="1" eaLnBrk="1" hangingPunct="1"/>
            <a:r>
              <a:rPr lang="cs-CZ" altLang="zh-CN" smtClean="0"/>
              <a:t>aplikační tok musí deklarovat své potřeby předem</a:t>
            </a:r>
          </a:p>
          <a:p>
            <a:pPr lvl="1" eaLnBrk="1" hangingPunct="1"/>
            <a:r>
              <a:rPr lang="cs-CZ" altLang="zh-CN" smtClean="0"/>
              <a:t>síť může volání blokovat pokud nemůže potřeby zajistit</a:t>
            </a:r>
            <a:endParaRPr lang="cs-CZ" smtClean="0"/>
          </a:p>
        </p:txBody>
      </p:sp>
      <p:pic>
        <p:nvPicPr>
          <p:cNvPr id="1229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352800"/>
            <a:ext cx="5181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1331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1331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73A7F63-7B06-448B-8547-2807BCB0F389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Principy QoS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QoS pro síťové aplikace vyžaduje</a:t>
            </a:r>
          </a:p>
          <a:p>
            <a:pPr lvl="1" eaLnBrk="1" hangingPunct="1"/>
            <a:r>
              <a:rPr lang="cs-CZ" altLang="zh-CN" smtClean="0"/>
              <a:t>klasifikaci paketů</a:t>
            </a:r>
          </a:p>
          <a:p>
            <a:pPr lvl="1" eaLnBrk="1" hangingPunct="1"/>
            <a:r>
              <a:rPr lang="cs-CZ" altLang="zh-CN" smtClean="0"/>
              <a:t>izolaci: rozvrhování a politiku rozhodování</a:t>
            </a:r>
          </a:p>
          <a:p>
            <a:pPr lvl="1" eaLnBrk="1" hangingPunct="1"/>
            <a:r>
              <a:rPr lang="cs-CZ" altLang="zh-CN" smtClean="0"/>
              <a:t>vysokou míru využití zdrojů</a:t>
            </a:r>
          </a:p>
          <a:p>
            <a:pPr lvl="1" eaLnBrk="1" hangingPunct="1"/>
            <a:r>
              <a:rPr lang="cs-CZ" altLang="zh-CN" smtClean="0"/>
              <a:t>kontrolu na vstupu (Call Admission)</a:t>
            </a:r>
            <a:endParaRPr 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1433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1434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7D4C434-1A5F-4B4F-A736-C70926703347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Klasifikace paketů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 2. úrovni ISO/OSI se zavádí Class of Services (CoS)</a:t>
            </a:r>
          </a:p>
          <a:p>
            <a:pPr eaLnBrk="1" hangingPunct="1"/>
            <a:r>
              <a:rPr lang="cs-CZ" smtClean="0"/>
              <a:t>Definováno v 802.1p</a:t>
            </a:r>
          </a:p>
          <a:p>
            <a:pPr lvl="1" eaLnBrk="1" hangingPunct="1"/>
            <a:r>
              <a:rPr lang="cs-CZ" smtClean="0"/>
              <a:t>Dovoluje definovat až 8 tříd přenosu</a:t>
            </a:r>
          </a:p>
          <a:p>
            <a:pPr lvl="1" eaLnBrk="1" hangingPunct="1"/>
            <a:r>
              <a:rPr lang="cs-CZ" smtClean="0"/>
              <a:t>Nejnižší priorita je 0 = normální obsluha</a:t>
            </a:r>
          </a:p>
          <a:p>
            <a:pPr lvl="1" eaLnBrk="1" hangingPunct="1"/>
            <a:r>
              <a:rPr lang="cs-CZ" smtClean="0"/>
              <a:t>Různým portům nebo mostům mohou být přiřazeny různé počty tříd přenosu</a:t>
            </a:r>
          </a:p>
          <a:p>
            <a:pPr lvl="1" eaLnBrk="1" hangingPunct="1"/>
            <a:r>
              <a:rPr lang="cs-CZ" smtClean="0"/>
              <a:t>Jsou doporučovány čtyři priority</a:t>
            </a:r>
          </a:p>
          <a:p>
            <a:pPr lvl="2" eaLnBrk="1" hangingPunct="1"/>
            <a:r>
              <a:rPr lang="cs-CZ" smtClean="0"/>
              <a:t>Časově a bezpečnostně kritické aplikace</a:t>
            </a:r>
          </a:p>
          <a:p>
            <a:pPr lvl="2" eaLnBrk="1" hangingPunct="1"/>
            <a:r>
              <a:rPr lang="cs-CZ" smtClean="0"/>
              <a:t>Časově kritické aplikace</a:t>
            </a:r>
          </a:p>
          <a:p>
            <a:pPr lvl="2" eaLnBrk="1" hangingPunct="1"/>
            <a:r>
              <a:rPr lang="cs-CZ" smtClean="0"/>
              <a:t>Časově nekritické, citlivé na ztráty při přenosu</a:t>
            </a:r>
          </a:p>
          <a:p>
            <a:pPr lvl="2" eaLnBrk="1" hangingPunct="1"/>
            <a:r>
              <a:rPr lang="cs-CZ" smtClean="0"/>
              <a:t>Časově nekritické, necitlivé na ztráty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1536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1536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2EAAA18-914A-44F0-A013-926683BC6A03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Klasifikace paketů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Priority</a:t>
            </a:r>
          </a:p>
          <a:p>
            <a:pPr lvl="1" eaLnBrk="1" hangingPunct="1"/>
            <a:r>
              <a:rPr lang="cs-CZ" smtClean="0"/>
              <a:t>000	best effort, běžná priorita</a:t>
            </a:r>
          </a:p>
          <a:p>
            <a:pPr lvl="1" eaLnBrk="1" hangingPunct="1"/>
            <a:r>
              <a:rPr lang="cs-CZ" smtClean="0"/>
              <a:t>001	na pozadí, hromadné přenosy, hry</a:t>
            </a:r>
          </a:p>
          <a:p>
            <a:pPr lvl="1" eaLnBrk="1" hangingPunct="1"/>
            <a:r>
              <a:rPr lang="cs-CZ" smtClean="0"/>
              <a:t>002	interaktivní přenosy, </a:t>
            </a:r>
          </a:p>
          <a:p>
            <a:pPr lvl="1" eaLnBrk="1" hangingPunct="1"/>
            <a:r>
              <a:rPr lang="cs-CZ" smtClean="0"/>
              <a:t>003	best effort pro významné uživatele</a:t>
            </a:r>
          </a:p>
          <a:p>
            <a:pPr lvl="1" eaLnBrk="1" hangingPunct="1"/>
            <a:r>
              <a:rPr lang="cs-CZ" smtClean="0"/>
              <a:t>004	řízený přenos, důležité aplikace</a:t>
            </a:r>
          </a:p>
          <a:p>
            <a:pPr lvl="1" eaLnBrk="1" hangingPunct="1"/>
            <a:r>
              <a:rPr lang="cs-CZ" smtClean="0"/>
              <a:t>005	přenos obrazu, zpoždění 100ms</a:t>
            </a:r>
          </a:p>
          <a:p>
            <a:pPr lvl="1" eaLnBrk="1" hangingPunct="1"/>
            <a:r>
              <a:rPr lang="cs-CZ" smtClean="0"/>
              <a:t>006	přenos hlasu, zpoždění 10ms	</a:t>
            </a:r>
          </a:p>
          <a:p>
            <a:pPr lvl="1" eaLnBrk="1" hangingPunct="1"/>
            <a:r>
              <a:rPr lang="cs-CZ" smtClean="0"/>
              <a:t>007	řízení sítě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1638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1638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89C4080-4B52-4EA7-92DD-D3B730D63F45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Rozvrhování a kontrola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268662"/>
          </a:xfrm>
        </p:spPr>
        <p:txBody>
          <a:bodyPr/>
          <a:lstStyle/>
          <a:p>
            <a:pPr eaLnBrk="1" hangingPunct="1"/>
            <a:r>
              <a:rPr lang="cs-CZ" altLang="zh-CN" smtClean="0"/>
              <a:t>Rozvrhování a kontrolní mechanizmus (Sheduling and Policing Mechanisms)</a:t>
            </a:r>
          </a:p>
          <a:p>
            <a:pPr eaLnBrk="1" hangingPunct="1"/>
            <a:r>
              <a:rPr lang="cs-CZ" altLang="zh-CN" smtClean="0"/>
              <a:t>Rozvrhování – výběr dalšího paketu pro přenos linkou</a:t>
            </a:r>
          </a:p>
          <a:p>
            <a:pPr lvl="1" eaLnBrk="1" hangingPunct="1"/>
            <a:r>
              <a:rPr lang="cs-CZ" altLang="zh-CN" smtClean="0"/>
              <a:t>existuje několik použitelných mechanizmů</a:t>
            </a:r>
          </a:p>
          <a:p>
            <a:pPr lvl="1" eaLnBrk="1" hangingPunct="1"/>
            <a:r>
              <a:rPr lang="cs-CZ" altLang="zh-CN" smtClean="0"/>
              <a:t>FIFO</a:t>
            </a:r>
          </a:p>
          <a:p>
            <a:pPr lvl="2" eaLnBrk="1" hangingPunct="1"/>
            <a:r>
              <a:rPr lang="cs-CZ" altLang="zh-CN" smtClean="0"/>
              <a:t>výběr v pořadí příchodu</a:t>
            </a:r>
          </a:p>
          <a:p>
            <a:pPr lvl="2" eaLnBrk="1" hangingPunct="1"/>
            <a:r>
              <a:rPr lang="cs-CZ" altLang="zh-CN" smtClean="0"/>
              <a:t>pakety přicházející do plné vyrovnávací paměti jsou zahozeny</a:t>
            </a:r>
          </a:p>
          <a:p>
            <a:pPr lvl="2" eaLnBrk="1" hangingPunct="1"/>
            <a:r>
              <a:rPr lang="cs-CZ" altLang="zh-CN" smtClean="0"/>
              <a:t>může být použit kontrolní mechanizmus pro určení který paket bude zahozen a který zařazen do fronty</a:t>
            </a:r>
            <a:endParaRPr lang="cs-CZ" smtClean="0"/>
          </a:p>
        </p:txBody>
      </p:sp>
      <p:pic>
        <p:nvPicPr>
          <p:cNvPr id="1639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257800"/>
            <a:ext cx="42957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1741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1741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4D8D3BE-EC75-4A94-BF91-670A8639FDFA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Rozvrhování a kontrola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154237"/>
          </a:xfrm>
        </p:spPr>
        <p:txBody>
          <a:bodyPr/>
          <a:lstStyle/>
          <a:p>
            <a:pPr eaLnBrk="1" hangingPunct="1"/>
            <a:r>
              <a:rPr lang="cs-CZ" altLang="zh-CN" smtClean="0"/>
              <a:t>Prioritní rozvrhování - třídám je přiřazena různá priorita</a:t>
            </a:r>
          </a:p>
          <a:p>
            <a:pPr lvl="1" eaLnBrk="1" hangingPunct="1"/>
            <a:r>
              <a:rPr lang="cs-CZ" altLang="zh-CN" smtClean="0"/>
              <a:t>přiřazená třída může záviset na explicitním značkování nebo informaci v záhlaví (IP adresy, TCP porty, ... )</a:t>
            </a:r>
          </a:p>
          <a:p>
            <a:pPr lvl="1" eaLnBrk="1" hangingPunct="1"/>
            <a:r>
              <a:rPr lang="cs-CZ" altLang="zh-CN" smtClean="0"/>
              <a:t>nejdříve se vysílají pakety z fronty s nejvyšší prioritou</a:t>
            </a:r>
          </a:p>
          <a:p>
            <a:pPr lvl="1" eaLnBrk="1" hangingPunct="1"/>
            <a:r>
              <a:rPr lang="cs-CZ" altLang="zh-CN" smtClean="0"/>
              <a:t>mohou existovat preemptivní i nepreemptivní (bez přerušení) verze</a:t>
            </a:r>
            <a:endParaRPr lang="cs-CZ" smtClean="0"/>
          </a:p>
        </p:txBody>
      </p:sp>
      <p:pic>
        <p:nvPicPr>
          <p:cNvPr id="1741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962400"/>
            <a:ext cx="3429000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886200"/>
            <a:ext cx="3175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1843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1843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09685ED-B001-45CE-B450-7A2746872242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Rozvrhování a kontrola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708150"/>
          </a:xfrm>
        </p:spPr>
        <p:txBody>
          <a:bodyPr/>
          <a:lstStyle/>
          <a:p>
            <a:pPr eaLnBrk="1" hangingPunct="1"/>
            <a:r>
              <a:rPr lang="cs-CZ" smtClean="0"/>
              <a:t>Plánování podle cyklické obsluhy (Round Robin)</a:t>
            </a:r>
          </a:p>
          <a:p>
            <a:pPr lvl="1" eaLnBrk="1" hangingPunct="1"/>
            <a:r>
              <a:rPr lang="cs-CZ" smtClean="0"/>
              <a:t>Více tříd obsluhy</a:t>
            </a:r>
          </a:p>
          <a:p>
            <a:pPr lvl="1" eaLnBrk="1" hangingPunct="1"/>
            <a:r>
              <a:rPr lang="cs-CZ" smtClean="0"/>
              <a:t>Cyklicky testuje fronty jednotlivých tříd, obsluhuje z každé jeden požadavek</a:t>
            </a:r>
          </a:p>
        </p:txBody>
      </p:sp>
      <p:pic>
        <p:nvPicPr>
          <p:cNvPr id="1843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581400"/>
            <a:ext cx="5070475" cy="197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1945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1946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4CC7D61-3CC2-433D-AB69-0D73FEE3892F}" type="slidenum">
              <a:rPr lang="cs-CZ" smtClean="0"/>
              <a:pPr/>
              <a:t>17</a:t>
            </a:fld>
            <a:endParaRPr lang="cs-CZ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Rozvrhování a kontrola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708150"/>
          </a:xfrm>
        </p:spPr>
        <p:txBody>
          <a:bodyPr/>
          <a:lstStyle/>
          <a:p>
            <a:pPr eaLnBrk="1" hangingPunct="1"/>
            <a:r>
              <a:rPr lang="cs-CZ" altLang="zh-CN" smtClean="0"/>
              <a:t>Weighted Fair Queuing (WFQ)</a:t>
            </a:r>
          </a:p>
          <a:p>
            <a:pPr lvl="1" eaLnBrk="1" hangingPunct="1"/>
            <a:r>
              <a:rPr lang="cs-CZ" altLang="zh-CN" smtClean="0"/>
              <a:t>Zobecněná metoda Round Robin</a:t>
            </a:r>
          </a:p>
          <a:p>
            <a:pPr lvl="1" eaLnBrk="1" hangingPunct="1"/>
            <a:r>
              <a:rPr lang="cs-CZ" altLang="zh-CN" smtClean="0"/>
              <a:t>Obsluha front (tříd) rozdílně podle priority</a:t>
            </a:r>
          </a:p>
          <a:p>
            <a:pPr lvl="1" eaLnBrk="1" hangingPunct="1"/>
            <a:r>
              <a:rPr lang="cs-CZ" altLang="zh-CN" smtClean="0"/>
              <a:t>Obsluha v dané časové periodě</a:t>
            </a:r>
            <a:endParaRPr lang="cs-CZ" smtClean="0"/>
          </a:p>
        </p:txBody>
      </p:sp>
      <p:pic>
        <p:nvPicPr>
          <p:cNvPr id="1946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276600"/>
            <a:ext cx="4483100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2048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2048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09A2105-50FD-4296-9D84-FC368D98475B}" type="slidenum">
              <a:rPr lang="cs-CZ" smtClean="0"/>
              <a:pPr/>
              <a:t>18</a:t>
            </a:fld>
            <a:endParaRPr lang="cs-CZ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Mechanizmy politiky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zh-CN" smtClean="0"/>
              <a:t>Cíle – omezit přenosy tak, aby nepřekračovaly deklarované parametry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mtClean="0"/>
              <a:t>Mechanizmy politiky – pro kontrolní mechanizmus (policing) existují následující kritéria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průměrná rychlost (počet paketů za sek.)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rozhodující aspekt je délka intervalu měření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dlouhodobé měření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špičková rychlost (počet paketů za ?)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krátký časový interval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krátkodobé měření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velikost shluku (burst size)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maximální počet paketů poslaných najednou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zh-CN" smtClean="0"/>
              <a:t>krátký časový interval</a:t>
            </a:r>
            <a:endParaRPr 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2150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2150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46AAF64-B8E4-434C-BC2C-214FEDAD82FE}" type="slidenum">
              <a:rPr lang="cs-CZ" smtClean="0"/>
              <a:pPr/>
              <a:t>19</a:t>
            </a:fld>
            <a:endParaRPr lang="cs-CZ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Mechanizmy politiky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Leaky</a:t>
            </a:r>
            <a:r>
              <a:rPr lang="cs-CZ" smtClean="0"/>
              <a:t> Bucket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„</a:t>
            </a:r>
            <a:r>
              <a:rPr lang="en-US" smtClean="0"/>
              <a:t>O</a:t>
            </a:r>
            <a:r>
              <a:rPr lang="cs-CZ" smtClean="0"/>
              <a:t>řezání“ přenosu na konstantní, předem danou hodnotu.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„Odkapávání vody z vědra“ konstantní rychlostí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Nevýhoda – nezpracuje „záplavovou vlnu“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60D6B7E-4E66-4308-84AF-8B3D8FF7DF07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 eaLnBrk="1" hangingPunct="1"/>
            <a:r>
              <a:rPr lang="cs-CZ" smtClean="0"/>
              <a:t>Původní koncepce IP – strategie „best effort“</a:t>
            </a:r>
          </a:p>
          <a:p>
            <a:pPr eaLnBrk="1" hangingPunct="1"/>
            <a:r>
              <a:rPr lang="cs-CZ" smtClean="0"/>
              <a:t>Telefonní sítě – přirozená vlastnost – přidělení konstantní šířky pásma každému hovoru</a:t>
            </a:r>
          </a:p>
          <a:p>
            <a:pPr eaLnBrk="1" hangingPunct="1"/>
            <a:r>
              <a:rPr lang="cs-CZ" smtClean="0"/>
              <a:t>IP sítě – sdílená šířka pásma pro všechny přenosy</a:t>
            </a:r>
          </a:p>
          <a:p>
            <a:pPr eaLnBrk="1" hangingPunct="1"/>
            <a:r>
              <a:rPr lang="cs-CZ" smtClean="0"/>
              <a:t>Parametry spojené s kvalitou přenosu (některé)</a:t>
            </a:r>
          </a:p>
          <a:p>
            <a:pPr lvl="1" eaLnBrk="1" hangingPunct="1"/>
            <a:r>
              <a:rPr lang="cs-CZ" smtClean="0"/>
              <a:t>Šířka pásma (propustnost)</a:t>
            </a:r>
          </a:p>
          <a:p>
            <a:pPr lvl="1" eaLnBrk="1" hangingPunct="1"/>
            <a:r>
              <a:rPr lang="cs-CZ" smtClean="0"/>
              <a:t>Maximální (průměrné) zpoždění (krátkodobé/dlouhodobé)</a:t>
            </a:r>
          </a:p>
          <a:p>
            <a:pPr lvl="1" eaLnBrk="1" hangingPunct="1"/>
            <a:r>
              <a:rPr lang="cs-CZ" smtClean="0"/>
              <a:t>Chybovost (ztrátovost) přenosu</a:t>
            </a:r>
          </a:p>
          <a:p>
            <a:pPr lvl="1" eaLnBrk="1" hangingPunct="1"/>
            <a:r>
              <a:rPr lang="cs-CZ" smtClean="0"/>
              <a:t>Rozptyl zpoždění (jitter)</a:t>
            </a:r>
          </a:p>
          <a:p>
            <a:pPr eaLnBrk="1" hangingPunct="1"/>
            <a:r>
              <a:rPr lang="cs-CZ" smtClean="0"/>
              <a:t>QoS – pro LAN, MAN, WAN</a:t>
            </a:r>
          </a:p>
          <a:p>
            <a:pPr lvl="1" eaLnBrk="1" hangingPunct="1"/>
            <a:r>
              <a:rPr lang="cs-CZ" smtClean="0"/>
              <a:t>IP, Ethernet, ATM, Frame Relay, …</a:t>
            </a:r>
          </a:p>
          <a:p>
            <a:pPr lvl="1" eaLnBrk="1" hangingPunct="1"/>
            <a:r>
              <a:rPr lang="cs-CZ" smtClean="0"/>
              <a:t>Nejen úroveň 3, ale i 2</a:t>
            </a:r>
          </a:p>
          <a:p>
            <a:pPr lvl="1" eaLnBrk="1" hangingPunct="1"/>
            <a:endParaRPr lang="cs-CZ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2253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2253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BDA8E17-034B-44EE-851E-8541776B4346}" type="slidenum">
              <a:rPr lang="cs-CZ" smtClean="0"/>
              <a:pPr/>
              <a:t>20</a:t>
            </a:fld>
            <a:endParaRPr lang="cs-CZ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543800" cy="1143000"/>
          </a:xfrm>
        </p:spPr>
        <p:txBody>
          <a:bodyPr/>
          <a:lstStyle/>
          <a:p>
            <a:pPr eaLnBrk="1" hangingPunct="1"/>
            <a:r>
              <a:rPr lang="cs-CZ" smtClean="0"/>
              <a:t>Mechanizmy politiky</a:t>
            </a:r>
            <a:r>
              <a:rPr lang="en-US" smtClean="0"/>
              <a:t/>
            </a:r>
            <a:br>
              <a:rPr lang="en-US" smtClean="0"/>
            </a:br>
            <a:r>
              <a:rPr lang="cs-CZ" smtClean="0"/>
              <a:t>Token Bucket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857375"/>
          </a:xfrm>
        </p:spPr>
        <p:txBody>
          <a:bodyPr/>
          <a:lstStyle/>
          <a:p>
            <a:pPr eaLnBrk="1" hangingPunct="1"/>
            <a:r>
              <a:rPr lang="cs-CZ" altLang="zh-CN" smtClean="0"/>
              <a:t>Token bucket mechanizmus</a:t>
            </a:r>
          </a:p>
          <a:p>
            <a:pPr lvl="1" eaLnBrk="1" hangingPunct="1"/>
            <a:r>
              <a:rPr lang="cs-CZ" altLang="zh-CN" smtClean="0"/>
              <a:t>bucket = vědro, nalévat, vylévat, oblast paměti</a:t>
            </a:r>
          </a:p>
          <a:p>
            <a:pPr lvl="1" eaLnBrk="1" hangingPunct="1"/>
            <a:r>
              <a:rPr lang="cs-CZ" altLang="zh-CN" smtClean="0"/>
              <a:t>mechanizmus zajišťující omezení vstupu na předem specifikovanou velikost shluku (burst size) a průměrnou rychlost (average rate)</a:t>
            </a:r>
            <a:endParaRPr lang="cs-CZ" smtClean="0"/>
          </a:p>
        </p:txBody>
      </p:sp>
      <p:pic>
        <p:nvPicPr>
          <p:cNvPr id="2253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429000"/>
            <a:ext cx="4965700" cy="295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2355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2355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0DA76FE-3567-44F0-8D5D-77B8814C0282}" type="slidenum">
              <a:rPr lang="cs-CZ" smtClean="0"/>
              <a:pPr/>
              <a:t>21</a:t>
            </a:fld>
            <a:endParaRPr lang="cs-CZ" smtClean="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Token Bucket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nádoba může obsahovat maximálně </a:t>
            </a:r>
            <a:r>
              <a:rPr lang="cs-CZ" altLang="zh-CN" b="1" smtClean="0"/>
              <a:t>b</a:t>
            </a:r>
            <a:r>
              <a:rPr lang="cs-CZ" altLang="zh-CN" smtClean="0"/>
              <a:t> tokenů (značek)</a:t>
            </a:r>
          </a:p>
          <a:p>
            <a:pPr eaLnBrk="1" hangingPunct="1"/>
            <a:r>
              <a:rPr lang="cs-CZ" altLang="zh-CN" smtClean="0"/>
              <a:t>značky jsou generovány rychlostí </a:t>
            </a:r>
            <a:r>
              <a:rPr lang="cs-CZ" altLang="zh-CN" b="1" smtClean="0"/>
              <a:t>r</a:t>
            </a:r>
            <a:r>
              <a:rPr lang="cs-CZ" altLang="zh-CN" smtClean="0"/>
              <a:t> značek/s, pokud není nádoba plná</a:t>
            </a:r>
          </a:p>
          <a:p>
            <a:pPr eaLnBrk="1" hangingPunct="1"/>
            <a:r>
              <a:rPr lang="cs-CZ" altLang="zh-CN" smtClean="0"/>
              <a:t>za dobu </a:t>
            </a:r>
            <a:r>
              <a:rPr lang="cs-CZ" altLang="zh-CN" b="1" smtClean="0"/>
              <a:t>t</a:t>
            </a:r>
            <a:r>
              <a:rPr lang="cs-CZ" altLang="zh-CN" smtClean="0"/>
              <a:t> je počet paketů, kterým je povolen vstup (přijatých) ≤ </a:t>
            </a:r>
            <a:r>
              <a:rPr lang="cs-CZ" altLang="zh-CN" b="1" smtClean="0"/>
              <a:t>(r.t+b)</a:t>
            </a:r>
            <a:endParaRPr lang="cs-CZ" altLang="zh-CN" smtClean="0"/>
          </a:p>
          <a:p>
            <a:pPr eaLnBrk="1" hangingPunct="1"/>
            <a:r>
              <a:rPr lang="cs-CZ" altLang="zh-CN" smtClean="0"/>
              <a:t>metoda může být kombinována s Weighted Fair Queueing (WFQ)</a:t>
            </a:r>
          </a:p>
          <a:p>
            <a:pPr eaLnBrk="1" hangingPunct="1"/>
            <a:r>
              <a:rPr lang="cs-CZ" altLang="zh-CN" smtClean="0"/>
              <a:t>zaručuje horní hranici zpoždění </a:t>
            </a:r>
            <a:endParaRPr lang="cs-CZ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2457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2458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0FDFE2E-0E07-4942-8152-29E8683A14B0}" type="slidenum">
              <a:rPr lang="cs-CZ" smtClean="0"/>
              <a:pPr/>
              <a:t>22</a:t>
            </a:fld>
            <a:endParaRPr lang="cs-CZ" smtClean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Token Bucket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336675"/>
          </a:xfrm>
        </p:spPr>
        <p:txBody>
          <a:bodyPr/>
          <a:lstStyle/>
          <a:p>
            <a:pPr eaLnBrk="1" hangingPunct="1"/>
            <a:r>
              <a:rPr lang="cs-CZ" altLang="zh-CN" smtClean="0"/>
              <a:t>metoda může být kombinována s Weighted Fair Queueing (WFQ)</a:t>
            </a:r>
          </a:p>
          <a:p>
            <a:pPr eaLnBrk="1" hangingPunct="1"/>
            <a:r>
              <a:rPr lang="cs-CZ" altLang="zh-CN" smtClean="0"/>
              <a:t>zaručuje horní hranici zpoždění </a:t>
            </a:r>
            <a:endParaRPr lang="cs-CZ" smtClean="0"/>
          </a:p>
        </p:txBody>
      </p:sp>
      <p:pic>
        <p:nvPicPr>
          <p:cNvPr id="2458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276600"/>
            <a:ext cx="3505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33800"/>
            <a:ext cx="3175000" cy="223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2560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2560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3C96DE2-822F-4DF2-9E0A-163BA0C38136}" type="slidenum">
              <a:rPr lang="cs-CZ" smtClean="0"/>
              <a:pPr/>
              <a:t>23</a:t>
            </a:fld>
            <a:endParaRPr lang="cs-CZ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Integrated Services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b="1" smtClean="0"/>
              <a:t>Integrated services (jednotné, sjednocené služby)</a:t>
            </a:r>
          </a:p>
          <a:p>
            <a:pPr eaLnBrk="1" hangingPunct="1"/>
            <a:r>
              <a:rPr lang="cs-CZ" altLang="zh-CN" smtClean="0"/>
              <a:t>architektura pro garantování QoS v IP sítích pro individuální aplikační relace</a:t>
            </a:r>
          </a:p>
          <a:p>
            <a:pPr eaLnBrk="1" hangingPunct="1"/>
            <a:r>
              <a:rPr lang="cs-CZ" altLang="zh-CN" smtClean="0"/>
              <a:t>spoléhá se na rezervaci zdrojů</a:t>
            </a:r>
          </a:p>
          <a:p>
            <a:pPr eaLnBrk="1" hangingPunct="1"/>
            <a:r>
              <a:rPr lang="cs-CZ" altLang="zh-CN" smtClean="0"/>
              <a:t>směrovače si musí udržovat stavovou informaci (obdoba virtuálních okruhů)</a:t>
            </a:r>
          </a:p>
          <a:p>
            <a:pPr eaLnBrk="1" hangingPunct="1"/>
            <a:r>
              <a:rPr lang="cs-CZ" altLang="zh-CN" smtClean="0"/>
              <a:t>záznamy o přidělených zdrojích</a:t>
            </a:r>
          </a:p>
          <a:p>
            <a:pPr eaLnBrk="1" hangingPunct="1"/>
            <a:r>
              <a:rPr lang="cs-CZ" altLang="zh-CN" smtClean="0"/>
              <a:t>reakce na přicházející požadavky vytváření spojení</a:t>
            </a:r>
            <a:endParaRPr lang="cs-CZ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2662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2662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0E06D73-486F-4291-BE79-3D18CD97EFB5}" type="slidenum">
              <a:rPr lang="cs-CZ" smtClean="0"/>
              <a:pPr/>
              <a:t>24</a:t>
            </a:fld>
            <a:endParaRPr lang="cs-CZ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Integrated Services</a:t>
            </a:r>
          </a:p>
        </p:txBody>
      </p:sp>
      <p:pic>
        <p:nvPicPr>
          <p:cNvPr id="2663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657600"/>
            <a:ext cx="48768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1752600"/>
          </a:xfrm>
          <a:noFill/>
        </p:spPr>
        <p:txBody>
          <a:bodyPr/>
          <a:lstStyle/>
          <a:p>
            <a:pPr eaLnBrk="1" hangingPunct="1"/>
            <a:r>
              <a:rPr lang="cs-CZ" altLang="zh-CN" b="1" smtClean="0"/>
              <a:t>Rezervace zdrojů</a:t>
            </a:r>
          </a:p>
          <a:p>
            <a:pPr lvl="1" eaLnBrk="1" hangingPunct="1"/>
            <a:r>
              <a:rPr lang="cs-CZ" altLang="zh-CN" b="1" smtClean="0"/>
              <a:t>Vytvoření spojení (call Setup) podle RSVP</a:t>
            </a:r>
          </a:p>
          <a:p>
            <a:pPr lvl="1" eaLnBrk="1" hangingPunct="1"/>
            <a:r>
              <a:rPr lang="cs-CZ" altLang="zh-CN" b="1" smtClean="0"/>
              <a:t>Vlastní přenos, definice QoS</a:t>
            </a:r>
          </a:p>
          <a:p>
            <a:pPr lvl="1" eaLnBrk="1" hangingPunct="1"/>
            <a:r>
              <a:rPr lang="cs-CZ" altLang="zh-CN" b="1" smtClean="0"/>
              <a:t>Vstupní kontrola na každém prvku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2765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2765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06DF54E-BC1D-4F8C-8ED9-60B988CD088F}" type="slidenum">
              <a:rPr lang="cs-CZ" smtClean="0"/>
              <a:pPr/>
              <a:t>25</a:t>
            </a:fld>
            <a:endParaRPr lang="cs-CZ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Integrated Services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Třídy integrovaných služeb</a:t>
            </a:r>
          </a:p>
          <a:p>
            <a:pPr lvl="1" eaLnBrk="1" hangingPunct="1"/>
            <a:r>
              <a:rPr lang="cs-CZ" altLang="zh-CN" smtClean="0"/>
              <a:t>garantované QoS</a:t>
            </a:r>
          </a:p>
          <a:p>
            <a:pPr lvl="2" eaLnBrk="1" hangingPunct="1"/>
            <a:r>
              <a:rPr lang="cs-CZ" altLang="zh-CN" smtClean="0"/>
              <a:t>pevně daná hranice pro čekání ve frontě směrovače</a:t>
            </a:r>
          </a:p>
          <a:p>
            <a:pPr lvl="2" eaLnBrk="1" hangingPunct="1"/>
            <a:r>
              <a:rPr lang="cs-CZ" altLang="zh-CN" smtClean="0"/>
              <a:t>určeno pro RT aplikace citlivé na dobu zpoždění i rozptyl zpoždění mezi koncovými uzly</a:t>
            </a:r>
          </a:p>
          <a:p>
            <a:pPr lvl="1" eaLnBrk="1" hangingPunct="1"/>
            <a:r>
              <a:rPr lang="cs-CZ" altLang="zh-CN" smtClean="0"/>
              <a:t>řízená zátěž (Controlled Load)</a:t>
            </a:r>
          </a:p>
          <a:p>
            <a:pPr lvl="2" eaLnBrk="1" hangingPunct="1"/>
            <a:r>
              <a:rPr lang="cs-CZ" altLang="zh-CN" smtClean="0"/>
              <a:t>přibližné QoS zajišťované nepřetíženým směrovačem</a:t>
            </a:r>
          </a:p>
          <a:p>
            <a:pPr lvl="2" eaLnBrk="1" hangingPunct="1"/>
            <a:r>
              <a:rPr lang="cs-CZ" altLang="zh-CN" smtClean="0"/>
              <a:t>určené pro dnešní IP síťové RT aplikace</a:t>
            </a:r>
          </a:p>
          <a:p>
            <a:pPr lvl="2" eaLnBrk="1" hangingPunct="1"/>
            <a:r>
              <a:rPr lang="cs-CZ" altLang="zh-CN" smtClean="0"/>
              <a:t>dobré výsledky v nepřetížených sítích</a:t>
            </a:r>
            <a:endParaRPr lang="cs-CZ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2867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2867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B154139-1F1C-496E-91F5-9C05A9DFE8CB}" type="slidenum">
              <a:rPr lang="cs-CZ" smtClean="0"/>
              <a:pPr/>
              <a:t>26</a:t>
            </a:fld>
            <a:endParaRPr lang="cs-CZ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Integrated Services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341687"/>
          </a:xfrm>
        </p:spPr>
        <p:txBody>
          <a:bodyPr/>
          <a:lstStyle/>
          <a:p>
            <a:pPr eaLnBrk="1" hangingPunct="1"/>
            <a:r>
              <a:rPr lang="cs-CZ" altLang="zh-CN" smtClean="0"/>
              <a:t>Call Admission (řízení při navazování spojení)</a:t>
            </a:r>
          </a:p>
          <a:p>
            <a:pPr lvl="1" eaLnBrk="1" hangingPunct="1"/>
            <a:r>
              <a:rPr lang="cs-CZ" altLang="zh-CN" smtClean="0"/>
              <a:t>při vytváření spojení (relace) se musí deklarovat požadavky na QoS a charakterizovat přenos, který má síť zajistit</a:t>
            </a:r>
          </a:p>
          <a:p>
            <a:pPr lvl="2" eaLnBrk="1" hangingPunct="1"/>
            <a:r>
              <a:rPr lang="cs-CZ" altLang="zh-CN" smtClean="0"/>
              <a:t>R-spec: definuje QoS, které bude požadovat</a:t>
            </a:r>
          </a:p>
          <a:p>
            <a:pPr lvl="2" eaLnBrk="1" hangingPunct="1"/>
            <a:r>
              <a:rPr lang="cs-CZ" altLang="zh-CN" smtClean="0"/>
              <a:t>T-spec: definuje charakteristiky přenosu</a:t>
            </a:r>
          </a:p>
          <a:p>
            <a:pPr lvl="1" eaLnBrk="1" hangingPunct="1"/>
            <a:r>
              <a:rPr lang="cs-CZ" altLang="zh-CN" smtClean="0"/>
              <a:t>Signalizační protokol přenáší R-spec a T-spec do směrovačů od kterých požaduje rezervaci (např. RSVP)</a:t>
            </a:r>
          </a:p>
          <a:p>
            <a:pPr lvl="1" eaLnBrk="1" hangingPunct="1"/>
            <a:r>
              <a:rPr lang="cs-CZ" altLang="zh-CN" smtClean="0"/>
              <a:t>Směrovače přijmou požadavky dle aktuální situace (zdroje přidělené ostatním voláním) </a:t>
            </a:r>
            <a:endParaRPr lang="cs-CZ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2969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297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9FC2C6E-84EF-4FE0-A3A0-C13706DCD035}" type="slidenum">
              <a:rPr lang="cs-CZ" smtClean="0"/>
              <a:pPr/>
              <a:t>27</a:t>
            </a:fld>
            <a:endParaRPr lang="cs-CZ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Integrated Services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965200"/>
          </a:xfrm>
        </p:spPr>
        <p:txBody>
          <a:bodyPr/>
          <a:lstStyle/>
          <a:p>
            <a:pPr eaLnBrk="1" hangingPunct="1"/>
            <a:r>
              <a:rPr lang="cs-CZ" altLang="zh-CN" smtClean="0"/>
              <a:t>Signalizační protokol přenáší R-spec a T-spec do směrovačů od kterých požaduje rezervaci (např. RSVP)</a:t>
            </a:r>
            <a:endParaRPr lang="cs-CZ" smtClean="0"/>
          </a:p>
        </p:txBody>
      </p:sp>
      <p:pic>
        <p:nvPicPr>
          <p:cNvPr id="2970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743200"/>
            <a:ext cx="4916488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3072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3072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82B662B-EDCB-41CA-A289-31079281DDBD}" type="slidenum">
              <a:rPr lang="cs-CZ" smtClean="0"/>
              <a:pPr/>
              <a:t>28</a:t>
            </a:fld>
            <a:endParaRPr lang="cs-CZ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RSVP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b="1" smtClean="0"/>
              <a:t>Resource reservation protocol (RSVP)</a:t>
            </a:r>
          </a:p>
          <a:p>
            <a:pPr lvl="1" eaLnBrk="1" hangingPunct="1"/>
            <a:r>
              <a:rPr lang="cs-CZ" altLang="zh-CN" smtClean="0"/>
              <a:t>umožňuje aplikacím rezervaci přenosového pásma pro přenos dat</a:t>
            </a:r>
          </a:p>
          <a:p>
            <a:pPr lvl="1" eaLnBrk="1" hangingPunct="1"/>
            <a:r>
              <a:rPr lang="cs-CZ" altLang="zh-CN" smtClean="0"/>
              <a:t>hostům slouží pro zadávání požadavků na rezervaci</a:t>
            </a:r>
          </a:p>
          <a:p>
            <a:pPr lvl="1" eaLnBrk="1" hangingPunct="1"/>
            <a:r>
              <a:rPr lang="cs-CZ" altLang="zh-CN" smtClean="0"/>
              <a:t>směrovačům slouží pro forwardování požadavků na rezervaci dalším směrovačům</a:t>
            </a:r>
          </a:p>
          <a:p>
            <a:pPr lvl="1" eaLnBrk="1" hangingPunct="1"/>
            <a:r>
              <a:rPr lang="cs-CZ" altLang="zh-CN" smtClean="0"/>
              <a:t>RSVP musí fugovat na celém řetězci (vysílač, směrovače, přijímač)</a:t>
            </a:r>
            <a:endParaRPr lang="cs-CZ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3174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3174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D1C7411-06C0-4EF8-8353-AC2CE3A4659B}" type="slidenum">
              <a:rPr lang="cs-CZ" smtClean="0"/>
              <a:pPr/>
              <a:t>29</a:t>
            </a:fld>
            <a:endParaRPr lang="cs-CZ" smtClean="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RSVP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Vlastnosti RSVP</a:t>
            </a:r>
          </a:p>
          <a:p>
            <a:pPr lvl="1" eaLnBrk="1" hangingPunct="1"/>
            <a:r>
              <a:rPr lang="cs-CZ" altLang="zh-CN" smtClean="0"/>
              <a:t>podporuje rezervaci pásma pro zprávy typu unicast i multicast </a:t>
            </a:r>
          </a:p>
          <a:p>
            <a:pPr lvl="1" eaLnBrk="1" hangingPunct="1"/>
            <a:r>
              <a:rPr lang="cs-CZ" altLang="zh-CN" smtClean="0"/>
              <a:t>dovoluje účastníkm relace v multicastu požadovat různé QoS</a:t>
            </a:r>
          </a:p>
          <a:p>
            <a:pPr lvl="1" eaLnBrk="1" hangingPunct="1"/>
            <a:r>
              <a:rPr lang="cs-CZ" altLang="zh-CN" smtClean="0"/>
              <a:t>pracuje nad existujícím směrováním, využívá existující směrovací tabulky</a:t>
            </a:r>
          </a:p>
          <a:p>
            <a:pPr lvl="1" eaLnBrk="1" hangingPunct="1"/>
            <a:r>
              <a:rPr lang="cs-CZ" altLang="zh-CN" smtClean="0"/>
              <a:t>nespecifikuje jak bude požadované pásmo rezervováno</a:t>
            </a:r>
          </a:p>
          <a:p>
            <a:pPr lvl="1" eaLnBrk="1" hangingPunct="1"/>
            <a:r>
              <a:rPr lang="cs-CZ" altLang="zh-CN" smtClean="0"/>
              <a:t>není směrovací protokol, ale je signalizační protokol – dovoluje hostům vytvořit a rušit rezervaci pro datový tok</a:t>
            </a:r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512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512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651F163-8BB3-415D-9076-1075F9C2B15E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529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Např. ATM sítě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QoS integrované v protokolu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Constant bit rate, variable bit rate, available bit rate, unspecified bit rate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Zajišťuje AAL1 až AAL5 (ATM Application Level)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Typy požadavků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Interaktivní přístup – min. doba odezvy, bez tolerance k chybám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Přenos objemných dat – max. šířka pásma, bez tolerance ke ztrátám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Přenos zvuku – malá šířka pásma, konstantní zpoždění, min. tolerance ke ztrátám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Přenos obrazu – velká šířka pásma, shluky dat, variabilní zpoždění, tolerance ke ztrátám</a:t>
            </a:r>
          </a:p>
          <a:p>
            <a:pPr lvl="1" eaLnBrk="1" hangingPunct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3277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3277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A80589C-203C-4A37-AC1E-9251F376B704}" type="slidenum">
              <a:rPr lang="cs-CZ" smtClean="0"/>
              <a:pPr/>
              <a:t>30</a:t>
            </a:fld>
            <a:endParaRPr lang="cs-CZ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RSVP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451100"/>
          </a:xfrm>
        </p:spPr>
        <p:txBody>
          <a:bodyPr/>
          <a:lstStyle/>
          <a:p>
            <a:pPr eaLnBrk="1" hangingPunct="1"/>
            <a:r>
              <a:rPr lang="cs-CZ" altLang="zh-CN" smtClean="0"/>
              <a:t>Charakteristiky RSVP</a:t>
            </a:r>
          </a:p>
          <a:p>
            <a:pPr lvl="1" eaLnBrk="1" hangingPunct="1"/>
            <a:r>
              <a:rPr lang="cs-CZ" altLang="zh-CN" smtClean="0"/>
              <a:t>používá existující směrovací protokoly</a:t>
            </a:r>
          </a:p>
          <a:p>
            <a:pPr lvl="1" eaLnBrk="1" hangingPunct="1"/>
            <a:r>
              <a:rPr lang="cs-CZ" altLang="zh-CN" smtClean="0"/>
              <a:t>je orientován na přijímač. Vysílač inzeruje charakteristiky přenosu a přijímač iniciuje a udržuje rezervaci</a:t>
            </a:r>
          </a:p>
          <a:p>
            <a:pPr lvl="1" eaLnBrk="1" hangingPunct="1"/>
            <a:r>
              <a:rPr lang="cs-CZ" altLang="zh-CN" smtClean="0"/>
              <a:t>směrovače na trase přenosu musí být informováni o požadavcích a musí upravovat a obnovovat informace o RSVP relacích (spojeních)</a:t>
            </a:r>
            <a:endParaRPr lang="cs-CZ" smtClean="0"/>
          </a:p>
        </p:txBody>
      </p:sp>
      <p:pic>
        <p:nvPicPr>
          <p:cNvPr id="3277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987800"/>
            <a:ext cx="4191000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3379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3379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DC017B9-275A-4030-8114-4720CD238E99}" type="slidenum">
              <a:rPr lang="cs-CZ" smtClean="0"/>
              <a:pPr/>
              <a:t>31</a:t>
            </a:fld>
            <a:endParaRPr lang="cs-CZ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RSVP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zh-CN" smtClean="0"/>
              <a:t>RSVP operace – proces vytváření a udržování rezervací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v okamžiku, kdy zdroj dat začíná vysílat, posílá zprávu PATH musí pro každý přijímač RSVP vytvořit doručovací multicastový strom do všech vysílačů, aby se daly posílat rezervační zprávy RESV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pokud směrovač přijme zprávu RESV, opraví si (pokud je to třeba) stavové tabulky s cestami a pošle zprávu dál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pokud zprávu přijme příjemce, který chce vytvořit rezervaci pro tento zdroj, pošle zprávu RESV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pokud směrovač přijme zprávu RESV, rezervuje příslušné zdroje a propaguje RESV dál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mtClean="0"/>
              <a:t>Pokud RESV narazí na směrovač, ve kterém je již rezervace pro daný tok existuje, RESV se dál neposílá, tok dat se nasměruje na příjemce.</a:t>
            </a:r>
            <a:endParaRPr lang="cs-CZ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3481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3482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8C3CF48-A165-41AE-A074-C16011E61E3A}" type="slidenum">
              <a:rPr lang="cs-CZ" smtClean="0"/>
              <a:pPr/>
              <a:t>32</a:t>
            </a:fld>
            <a:endParaRPr lang="cs-CZ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RSVP</a:t>
            </a:r>
          </a:p>
        </p:txBody>
      </p:sp>
      <p:pic>
        <p:nvPicPr>
          <p:cNvPr id="3482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7772400" cy="460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3584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3584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97D6E69-7CF9-43A1-A777-8088DDA02B6F}" type="slidenum">
              <a:rPr lang="cs-CZ" smtClean="0"/>
              <a:pPr/>
              <a:t>33</a:t>
            </a:fld>
            <a:endParaRPr lang="cs-CZ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RSVP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RSVP – rezervace zdrojů</a:t>
            </a:r>
          </a:p>
          <a:p>
            <a:pPr lvl="1" eaLnBrk="1" hangingPunct="1"/>
            <a:r>
              <a:rPr lang="cs-CZ" altLang="zh-CN" smtClean="0"/>
              <a:t>identifikace relace (spojení)</a:t>
            </a:r>
          </a:p>
          <a:p>
            <a:pPr lvl="2" eaLnBrk="1" hangingPunct="1"/>
            <a:r>
              <a:rPr lang="cs-CZ" altLang="zh-CN" smtClean="0"/>
              <a:t>pro IPv4 je relace definována </a:t>
            </a:r>
          </a:p>
          <a:p>
            <a:pPr lvl="3" eaLnBrk="1" hangingPunct="1"/>
            <a:r>
              <a:rPr lang="cs-CZ" altLang="zh-CN" smtClean="0"/>
              <a:t>cíl. IP adresou,  protokolem, cílovým portem</a:t>
            </a:r>
          </a:p>
          <a:p>
            <a:pPr lvl="2" eaLnBrk="1" hangingPunct="1"/>
            <a:r>
              <a:rPr lang="cs-CZ" altLang="zh-CN" smtClean="0"/>
              <a:t>pro IPv6 je to</a:t>
            </a:r>
          </a:p>
          <a:p>
            <a:pPr lvl="3" eaLnBrk="1" hangingPunct="1"/>
            <a:r>
              <a:rPr lang="cs-CZ" altLang="zh-CN" smtClean="0"/>
              <a:t>zdroj. IP adresa, Flow Label, cíl. IP adresa</a:t>
            </a:r>
          </a:p>
          <a:p>
            <a:pPr lvl="1" eaLnBrk="1" hangingPunct="1"/>
            <a:r>
              <a:rPr lang="cs-CZ" altLang="zh-CN" smtClean="0"/>
              <a:t>základní RSVP zpráva obsahuje</a:t>
            </a:r>
            <a:endParaRPr lang="cs-CZ" altLang="zh-CN" b="1" smtClean="0"/>
          </a:p>
          <a:p>
            <a:pPr lvl="2" eaLnBrk="1" hangingPunct="1"/>
            <a:r>
              <a:rPr lang="cs-CZ" altLang="zh-CN" b="1" smtClean="0"/>
              <a:t>flowspec</a:t>
            </a:r>
            <a:r>
              <a:rPr lang="cs-CZ" altLang="zh-CN" smtClean="0"/>
              <a:t> – definuje požadované QoS, používá se pro konfiguraci front a vlastností plánování ve směrovači</a:t>
            </a:r>
            <a:endParaRPr lang="cs-CZ" altLang="zh-CN" b="1" smtClean="0"/>
          </a:p>
          <a:p>
            <a:pPr lvl="2" eaLnBrk="1" hangingPunct="1"/>
            <a:r>
              <a:rPr lang="cs-CZ" altLang="zh-CN" b="1" smtClean="0"/>
              <a:t>filterspec/session id</a:t>
            </a:r>
            <a:r>
              <a:rPr lang="cs-CZ" altLang="zh-CN" smtClean="0"/>
              <a:t> – používá se pro konfiguraci klasifikátoru ve směrovači – definuje množinu paketů, které budou mít QoS popsané ve </a:t>
            </a:r>
            <a:r>
              <a:rPr lang="cs-CZ" altLang="zh-CN" b="1" smtClean="0"/>
              <a:t>flowspec</a:t>
            </a:r>
            <a:endParaRPr lang="cs-CZ" b="1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3686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3686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400CA31-4B82-4267-9290-1DB53077251C}" type="slidenum">
              <a:rPr lang="cs-CZ" smtClean="0"/>
              <a:pPr/>
              <a:t>34</a:t>
            </a:fld>
            <a:endParaRPr lang="cs-CZ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RSVP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RSVP – rezervace zdrojů</a:t>
            </a:r>
          </a:p>
          <a:p>
            <a:pPr lvl="1" eaLnBrk="1" hangingPunct="1"/>
            <a:r>
              <a:rPr lang="cs-CZ" altLang="zh-CN" smtClean="0"/>
              <a:t>rezervace zdrojů pouze specifikuje jak velké množství a pro koho je rezervováno</a:t>
            </a:r>
          </a:p>
          <a:p>
            <a:pPr lvl="1" eaLnBrk="1" hangingPunct="1"/>
            <a:r>
              <a:rPr lang="cs-CZ" altLang="zh-CN" smtClean="0"/>
              <a:t>tento filtr (kolik, pro koho) je nastaven rezervační entitou a může být měněn bez ohledu na množství rezervovaných zdrojů (dynamicky)</a:t>
            </a:r>
          </a:p>
          <a:p>
            <a:pPr lvl="1" eaLnBrk="1" hangingPunct="1"/>
            <a:r>
              <a:rPr lang="cs-CZ" altLang="zh-CN" smtClean="0"/>
              <a:t>relace může mít přiřazeno více </a:t>
            </a:r>
            <a:r>
              <a:rPr lang="cs-CZ" altLang="zh-CN" b="1" smtClean="0"/>
              <a:t>filterspec</a:t>
            </a:r>
            <a:r>
              <a:rPr lang="cs-CZ" altLang="zh-CN" smtClean="0"/>
              <a:t>, každá s vlastním </a:t>
            </a:r>
            <a:r>
              <a:rPr lang="cs-CZ" altLang="zh-CN" b="1" smtClean="0"/>
              <a:t>flowspec</a:t>
            </a:r>
            <a:r>
              <a:rPr lang="cs-CZ" altLang="zh-CN" smtClean="0"/>
              <a:t> – různé QoS úrovně pro přenosy z různých zdrojů</a:t>
            </a:r>
          </a:p>
          <a:p>
            <a:pPr lvl="1" eaLnBrk="1" hangingPunct="1"/>
            <a:r>
              <a:rPr lang="cs-CZ" altLang="zh-CN" smtClean="0"/>
              <a:t>„Best Efort“ probíhá bez </a:t>
            </a:r>
            <a:r>
              <a:rPr lang="cs-CZ" altLang="zh-CN" b="1" smtClean="0"/>
              <a:t>filterspec</a:t>
            </a:r>
            <a:endParaRPr lang="cs-CZ" b="1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3789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3789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FA170CC-E58E-4F75-B1BE-5829991DB6E4}" type="slidenum">
              <a:rPr lang="cs-CZ" smtClean="0"/>
              <a:pPr/>
              <a:t>35</a:t>
            </a:fld>
            <a:endParaRPr lang="cs-CZ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RSVP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Způsoby rezervace – filtry</a:t>
            </a:r>
          </a:p>
          <a:p>
            <a:pPr lvl="1" eaLnBrk="1" hangingPunct="1"/>
            <a:r>
              <a:rPr lang="cs-CZ" altLang="zh-CN" smtClean="0"/>
              <a:t>existují 3 způsoby rezervace (RFC 2205)</a:t>
            </a:r>
            <a:endParaRPr lang="cs-CZ" altLang="zh-CN" b="1" smtClean="0"/>
          </a:p>
          <a:p>
            <a:pPr lvl="1" eaLnBrk="1" hangingPunct="1"/>
            <a:r>
              <a:rPr lang="cs-CZ" altLang="zh-CN" b="1" smtClean="0"/>
              <a:t>Fixed filter (FF)</a:t>
            </a:r>
            <a:r>
              <a:rPr lang="cs-CZ" altLang="zh-CN" smtClean="0"/>
              <a:t> – dovoluje danému zdroji, aby byl explicitně spojen s daným flowspec a relací (unicast aplikace)</a:t>
            </a:r>
            <a:endParaRPr lang="cs-CZ" altLang="zh-CN" b="1" smtClean="0"/>
          </a:p>
          <a:p>
            <a:pPr lvl="1" eaLnBrk="1" hangingPunct="1"/>
            <a:r>
              <a:rPr lang="cs-CZ" altLang="zh-CN" b="1" smtClean="0"/>
              <a:t>Shared Explicit filter(SE)</a:t>
            </a:r>
            <a:r>
              <a:rPr lang="cs-CZ" altLang="zh-CN" smtClean="0"/>
              <a:t> - dovoluje více zdrojům, aby  byly explicitně spojeny s daným </a:t>
            </a:r>
            <a:r>
              <a:rPr lang="cs-CZ" altLang="zh-CN" b="1" smtClean="0"/>
              <a:t>flowspec</a:t>
            </a:r>
            <a:r>
              <a:rPr lang="cs-CZ" altLang="zh-CN" smtClean="0"/>
              <a:t> a relací. Vyžaduje, aby klasifikátor paketů měl vstup pro každé číslo relace.</a:t>
            </a:r>
            <a:endParaRPr lang="cs-CZ" altLang="zh-CN" b="1" smtClean="0"/>
          </a:p>
          <a:p>
            <a:pPr lvl="1" eaLnBrk="1" hangingPunct="1"/>
            <a:r>
              <a:rPr lang="cs-CZ" altLang="zh-CN" b="1" smtClean="0"/>
              <a:t>Wildcard filter(WF)</a:t>
            </a:r>
            <a:r>
              <a:rPr lang="cs-CZ" altLang="zh-CN" smtClean="0"/>
              <a:t> – sdílí </a:t>
            </a:r>
            <a:r>
              <a:rPr lang="cs-CZ" altLang="zh-CN" b="1" smtClean="0"/>
              <a:t>flowspec</a:t>
            </a:r>
            <a:r>
              <a:rPr lang="cs-CZ" altLang="zh-CN" smtClean="0"/>
              <a:t> zdrojů mezi toky od různých zdrojů. Není vyžadován </a:t>
            </a:r>
            <a:r>
              <a:rPr lang="cs-CZ" altLang="zh-CN" b="1" smtClean="0"/>
              <a:t>filterspec. </a:t>
            </a:r>
            <a:r>
              <a:rPr lang="cs-CZ" altLang="zh-CN" smtClean="0"/>
              <a:t>Dovoluje směrovači rezervovat zdroje pouze s jedním klasifikátorem.</a:t>
            </a:r>
          </a:p>
          <a:p>
            <a:pPr lvl="1" eaLnBrk="1" hangingPunct="1"/>
            <a:r>
              <a:rPr lang="cs-CZ" altLang="zh-CN" smtClean="0"/>
              <a:t>Styly filtrování nemohou být mixovány v jedné relaci</a:t>
            </a:r>
            <a:endParaRPr lang="cs-CZ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3891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3891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87CE4F0-2672-4BB3-9E80-270842CC7FD1}" type="slidenum">
              <a:rPr lang="cs-CZ" smtClean="0"/>
              <a:pPr/>
              <a:t>36</a:t>
            </a:fld>
            <a:endParaRPr lang="cs-CZ" smtClean="0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RSVP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Způsoby rezervace – filtry</a:t>
            </a:r>
          </a:p>
          <a:p>
            <a:pPr lvl="1" eaLnBrk="1" hangingPunct="1"/>
            <a:r>
              <a:rPr lang="cs-CZ" altLang="zh-CN" smtClean="0"/>
              <a:t>Směrovače potvrzují rezervaci zprávami </a:t>
            </a:r>
            <a:r>
              <a:rPr lang="cs-CZ" altLang="zh-CN" b="1" smtClean="0"/>
              <a:t>ResvConf</a:t>
            </a:r>
            <a:endParaRPr lang="cs-CZ" altLang="zh-CN" smtClean="0"/>
          </a:p>
          <a:p>
            <a:pPr lvl="1" eaLnBrk="1" hangingPunct="1"/>
            <a:r>
              <a:rPr lang="cs-CZ" altLang="zh-CN" smtClean="0"/>
              <a:t>Odmítnutí rezervace se děje zprávou </a:t>
            </a:r>
            <a:r>
              <a:rPr lang="cs-CZ" altLang="zh-CN" b="1" smtClean="0"/>
              <a:t>ResvErr</a:t>
            </a:r>
            <a:r>
              <a:rPr lang="cs-CZ" altLang="zh-CN" smtClean="0"/>
              <a:t> (chybná zpráva </a:t>
            </a:r>
            <a:r>
              <a:rPr lang="cs-CZ" altLang="zh-CN" b="1" smtClean="0"/>
              <a:t>RESV</a:t>
            </a:r>
            <a:r>
              <a:rPr lang="cs-CZ" altLang="zh-CN" smtClean="0"/>
              <a:t>, odmítnutí požadavku)</a:t>
            </a:r>
            <a:endParaRPr lang="cs-CZ" altLang="zh-CN" b="1" smtClean="0"/>
          </a:p>
          <a:p>
            <a:pPr lvl="1" eaLnBrk="1" hangingPunct="1"/>
            <a:r>
              <a:rPr lang="cs-CZ" altLang="zh-CN" b="1" smtClean="0"/>
              <a:t>PathErr</a:t>
            </a:r>
            <a:r>
              <a:rPr lang="cs-CZ" altLang="zh-CN" smtClean="0"/>
              <a:t> je posílána pokud se objeví chyba při zpracování zprávy </a:t>
            </a:r>
            <a:r>
              <a:rPr lang="cs-CZ" altLang="zh-CN" b="1" smtClean="0"/>
              <a:t>PATH.</a:t>
            </a:r>
            <a:endParaRPr lang="cs-CZ" altLang="zh-CN" smtClean="0"/>
          </a:p>
          <a:p>
            <a:pPr lvl="1" eaLnBrk="1" hangingPunct="1"/>
            <a:r>
              <a:rPr lang="cs-CZ" altLang="zh-CN" smtClean="0"/>
              <a:t>Klasifikace paketů je založena na informaci aplikační úrovně, nyní se definice </a:t>
            </a:r>
            <a:r>
              <a:rPr lang="cs-CZ" altLang="zh-CN" b="1" smtClean="0"/>
              <a:t>filterspec</a:t>
            </a:r>
            <a:r>
              <a:rPr lang="cs-CZ" altLang="zh-CN" smtClean="0"/>
              <a:t> provádí pouze pro TCP a UDP.</a:t>
            </a:r>
          </a:p>
          <a:p>
            <a:pPr lvl="1" eaLnBrk="1" hangingPunct="1"/>
            <a:endParaRPr lang="cs-CZ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3993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3994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DA22773-2BD2-4FCC-8BA9-09BA8F4E835C}" type="slidenum">
              <a:rPr lang="cs-CZ" smtClean="0"/>
              <a:pPr/>
              <a:t>37</a:t>
            </a:fld>
            <a:endParaRPr lang="cs-CZ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RSVP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Udržování rezervace</a:t>
            </a:r>
          </a:p>
          <a:p>
            <a:pPr lvl="1" eaLnBrk="1" hangingPunct="1"/>
            <a:r>
              <a:rPr lang="cs-CZ" altLang="zh-CN" smtClean="0"/>
              <a:t>pro aktivní relace je periodicky posílána zpráva </a:t>
            </a:r>
            <a:r>
              <a:rPr lang="cs-CZ" altLang="zh-CN" b="1" smtClean="0"/>
              <a:t>PATH</a:t>
            </a:r>
            <a:r>
              <a:rPr lang="cs-CZ" altLang="zh-CN" smtClean="0"/>
              <a:t> i </a:t>
            </a:r>
            <a:r>
              <a:rPr lang="cs-CZ" altLang="zh-CN" b="1" smtClean="0"/>
              <a:t>RESV</a:t>
            </a:r>
            <a:endParaRPr lang="cs-CZ" altLang="zh-CN" smtClean="0"/>
          </a:p>
          <a:p>
            <a:pPr lvl="1" eaLnBrk="1" hangingPunct="1"/>
            <a:r>
              <a:rPr lang="cs-CZ" altLang="zh-CN" smtClean="0"/>
              <a:t>pokud není rezervace obnovována, je zrušena a zdroje jsou uvolněny</a:t>
            </a:r>
          </a:p>
          <a:p>
            <a:pPr lvl="1" eaLnBrk="1" hangingPunct="1"/>
            <a:r>
              <a:rPr lang="cs-CZ" altLang="zh-CN" smtClean="0"/>
              <a:t>pokud se změní cesta, jsou zdroje také uvolněny</a:t>
            </a:r>
          </a:p>
          <a:p>
            <a:pPr lvl="1" eaLnBrk="1" hangingPunct="1"/>
            <a:r>
              <a:rPr lang="cs-CZ" altLang="zh-CN" smtClean="0"/>
              <a:t>explicitní uvolnění zdrojů se provádí pomocí </a:t>
            </a:r>
            <a:r>
              <a:rPr lang="cs-CZ" altLang="zh-CN" b="1" smtClean="0"/>
              <a:t>PathTear </a:t>
            </a:r>
            <a:r>
              <a:rPr lang="cs-CZ" altLang="zh-CN" smtClean="0"/>
              <a:t>nebo </a:t>
            </a:r>
            <a:r>
              <a:rPr lang="cs-CZ" altLang="zh-CN" b="1" smtClean="0"/>
              <a:t>ResvTear</a:t>
            </a:r>
            <a:endParaRPr lang="cs-CZ" altLang="zh-CN" smtClean="0"/>
          </a:p>
          <a:p>
            <a:pPr lvl="1" eaLnBrk="1" hangingPunct="1"/>
            <a:r>
              <a:rPr lang="cs-CZ" altLang="zh-CN" smtClean="0"/>
              <a:t>obnovovací interval 15 až 45 sek</a:t>
            </a:r>
            <a:endParaRPr lang="cs-CZ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4096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4096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C138EB2-17E8-4321-9397-911C4D8A9F15}" type="slidenum">
              <a:rPr lang="cs-CZ" smtClean="0"/>
              <a:pPr/>
              <a:t>38</a:t>
            </a:fld>
            <a:endParaRPr lang="cs-CZ" smtClean="0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RSVP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Problém škálovatelnosti</a:t>
            </a:r>
          </a:p>
          <a:p>
            <a:pPr lvl="1" eaLnBrk="1" hangingPunct="1"/>
            <a:r>
              <a:rPr lang="cs-CZ" altLang="zh-CN" smtClean="0"/>
              <a:t>zabírá hodně paměťové i procesorové kapacity</a:t>
            </a:r>
          </a:p>
          <a:p>
            <a:pPr lvl="1" eaLnBrk="1" hangingPunct="1"/>
            <a:r>
              <a:rPr lang="cs-CZ" altLang="zh-CN" smtClean="0"/>
              <a:t>častá výměna zpráv </a:t>
            </a:r>
            <a:r>
              <a:rPr lang="cs-CZ" altLang="zh-CN" b="1" smtClean="0"/>
              <a:t>PATH </a:t>
            </a:r>
            <a:r>
              <a:rPr lang="cs-CZ" altLang="zh-CN" smtClean="0"/>
              <a:t>a</a:t>
            </a:r>
            <a:r>
              <a:rPr lang="cs-CZ" altLang="zh-CN" b="1" smtClean="0"/>
              <a:t> RESV</a:t>
            </a:r>
            <a:r>
              <a:rPr lang="cs-CZ" altLang="zh-CN" smtClean="0"/>
              <a:t> – velká spotřeba kapacity kanálu</a:t>
            </a:r>
          </a:p>
          <a:p>
            <a:pPr lvl="1" eaLnBrk="1" hangingPunct="1"/>
            <a:r>
              <a:rPr lang="cs-CZ" altLang="zh-CN" smtClean="0"/>
              <a:t>zpracování po paketech – vícerozměrná klasifikace, fronty, plánování (měření, politika, ořezávání)</a:t>
            </a:r>
            <a:endParaRPr lang="cs-CZ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4198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4198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BD1BAE7-5A44-45BE-BB85-AA1C4260EEA2}" type="slidenum">
              <a:rPr lang="cs-CZ" smtClean="0"/>
              <a:pPr/>
              <a:t>39</a:t>
            </a:fld>
            <a:endParaRPr lang="cs-CZ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Differenciated Services </a:t>
            </a:r>
            <a:endParaRPr lang="cs-CZ" smtClean="0"/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b="1" smtClean="0"/>
              <a:t>Differenciated Services (rozlišované služby)</a:t>
            </a:r>
          </a:p>
          <a:p>
            <a:pPr lvl="1" eaLnBrk="1" hangingPunct="1"/>
            <a:r>
              <a:rPr lang="cs-CZ" altLang="zh-CN" smtClean="0"/>
              <a:t>jsou určeny pro odstranění následujících problémů IntServ a RSVP</a:t>
            </a:r>
          </a:p>
          <a:p>
            <a:pPr lvl="2" eaLnBrk="1" hangingPunct="1"/>
            <a:r>
              <a:rPr lang="cs-CZ" altLang="zh-CN" smtClean="0"/>
              <a:t>skalabilita – směrovače s RSVP údržují velký počet toků současně</a:t>
            </a:r>
          </a:p>
          <a:p>
            <a:pPr lvl="2" eaLnBrk="1" hangingPunct="1"/>
            <a:r>
              <a:rPr lang="cs-CZ" altLang="zh-CN" smtClean="0"/>
              <a:t>flexibilita modelu služeb </a:t>
            </a:r>
          </a:p>
          <a:p>
            <a:pPr lvl="2" eaLnBrk="1" hangingPunct="1"/>
            <a:r>
              <a:rPr lang="cs-CZ" altLang="zh-CN" smtClean="0"/>
              <a:t>složitá signalizace – týká se RSVP</a:t>
            </a:r>
          </a:p>
          <a:p>
            <a:pPr eaLnBrk="1" hangingPunct="1"/>
            <a:r>
              <a:rPr lang="cs-CZ" altLang="zh-CN" smtClean="0"/>
              <a:t>Základní přístup</a:t>
            </a:r>
          </a:p>
          <a:p>
            <a:pPr lvl="1" eaLnBrk="1" hangingPunct="1"/>
            <a:r>
              <a:rPr lang="cs-CZ" altLang="zh-CN" smtClean="0"/>
              <a:t>jednoduché funkce uvnitř sítě, složité funkce na vstupech a výstupech</a:t>
            </a:r>
          </a:p>
          <a:p>
            <a:pPr lvl="1" eaLnBrk="1" hangingPunct="1"/>
            <a:r>
              <a:rPr lang="cs-CZ" altLang="zh-CN" smtClean="0"/>
              <a:t>nedefinuje třídy obsluhy, pouze nabízí prostředky pro vytvoření služeb</a:t>
            </a:r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614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614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345C0E4-E298-45E7-8FE9-C296B42DDECF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Quality of Service</a:t>
            </a:r>
            <a:endParaRPr lang="cs-CZ" smtClean="0"/>
          </a:p>
        </p:txBody>
      </p:sp>
      <p:sp>
        <p:nvSpPr>
          <p:cNvPr id="615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772400" cy="44116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zh-CN" sz="2000" smtClean="0"/>
              <a:t>QoS musí zajistit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Předvídatelnou doby odezvy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Řízení aplikací citlivých na zpoždění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Řízení aplikací citlivých na jitter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Ovládání ztrát paketů během zahlcení způsobeného shluky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Nastavení priorit přenosu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Vyhrazení pásma pro vybrané aplikace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Předcházení zahlcení (úplnému)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Ovládání stavu zahlcení pokud mu nelze zabránit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QoS mohou pracovat v prostředí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Best effort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Rozlišované služby – mohou se zabývat mezi různými úrovněmi QoS na úrovni jednotlivých paketů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Integrované služby –úroveň služeb je vyžadována aplikací a garantovaná (potvrzovaná) „sítí“</a:t>
            </a:r>
          </a:p>
          <a:p>
            <a:pPr lvl="1"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4301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4301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A8A3919-9DB2-4779-8D8C-38BA0F06C6DC}" type="slidenum">
              <a:rPr lang="cs-CZ" smtClean="0"/>
              <a:pPr/>
              <a:t>40</a:t>
            </a:fld>
            <a:endParaRPr lang="cs-CZ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Differenciated Services</a:t>
            </a:r>
            <a:endParaRPr lang="cs-CZ" smtClean="0"/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4343400" cy="4529138"/>
          </a:xfrm>
        </p:spPr>
        <p:txBody>
          <a:bodyPr/>
          <a:lstStyle/>
          <a:p>
            <a:pPr eaLnBrk="1" hangingPunct="1"/>
            <a:r>
              <a:rPr lang="cs-CZ" altLang="zh-CN" smtClean="0"/>
              <a:t>Hranová zařízení, funkce hranových zařízení</a:t>
            </a:r>
          </a:p>
          <a:p>
            <a:pPr lvl="1" eaLnBrk="1" hangingPunct="1"/>
            <a:r>
              <a:rPr lang="cs-CZ" altLang="zh-CN" smtClean="0"/>
              <a:t>na vstupu a výstupu subsítě jsou tzv. hranová zařízení, která klasifikují pakety (modifikace paketů)</a:t>
            </a:r>
          </a:p>
          <a:p>
            <a:pPr lvl="1" eaLnBrk="1" hangingPunct="1"/>
            <a:r>
              <a:rPr lang="cs-CZ" altLang="zh-CN" smtClean="0"/>
              <a:t>klasifikace – označování paketů podle pravidel klasifikace (specifikováno protokolem nebo administrátorem)</a:t>
            </a:r>
          </a:p>
          <a:p>
            <a:pPr lvl="1" eaLnBrk="1" hangingPunct="1"/>
            <a:r>
              <a:rPr lang="cs-CZ" altLang="zh-CN" smtClean="0"/>
              <a:t>formování přenosu – zadržování, odmítání paketů</a:t>
            </a:r>
            <a:endParaRPr lang="cs-CZ" smtClean="0"/>
          </a:p>
        </p:txBody>
      </p:sp>
      <p:pic>
        <p:nvPicPr>
          <p:cNvPr id="4301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438400"/>
            <a:ext cx="4800600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4403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4403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4BB436F-5CC5-4EE5-84FE-941511A084B4}" type="slidenum">
              <a:rPr lang="cs-CZ" smtClean="0"/>
              <a:pPr/>
              <a:t>41</a:t>
            </a:fld>
            <a:endParaRPr lang="cs-CZ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Differenciated Services</a:t>
            </a:r>
            <a:endParaRPr lang="cs-CZ" smtClean="0"/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Základní funkce</a:t>
            </a:r>
          </a:p>
          <a:p>
            <a:pPr lvl="1" eaLnBrk="1" hangingPunct="1"/>
            <a:r>
              <a:rPr lang="cs-CZ" altLang="zh-CN" smtClean="0"/>
              <a:t>forwardování – podle „Per-Hop-Behavior“ – chování za (při) přeskoku</a:t>
            </a:r>
          </a:p>
          <a:p>
            <a:pPr lvl="2" eaLnBrk="1" hangingPunct="1"/>
            <a:r>
              <a:rPr lang="cs-CZ" altLang="zh-CN" smtClean="0"/>
              <a:t>PHB – specifikováno pro danou třídu paketů</a:t>
            </a:r>
          </a:p>
          <a:p>
            <a:pPr lvl="2" eaLnBrk="1" hangingPunct="1"/>
            <a:r>
              <a:rPr lang="cs-CZ" altLang="zh-CN" smtClean="0"/>
              <a:t>PHB – je založeno na značkování paketů podle tříd</a:t>
            </a:r>
          </a:p>
          <a:p>
            <a:pPr lvl="1" eaLnBrk="1" hangingPunct="1"/>
            <a:r>
              <a:rPr lang="cs-CZ" altLang="zh-CN" smtClean="0"/>
              <a:t>Na směrovačích není udržována stavová informace</a:t>
            </a:r>
            <a:endParaRPr lang="cs-CZ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4505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4506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4FA53F1-B385-469B-8E4C-763B3433428A}" type="slidenum">
              <a:rPr lang="cs-CZ" smtClean="0"/>
              <a:pPr/>
              <a:t>42</a:t>
            </a:fld>
            <a:endParaRPr lang="cs-CZ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Differenciated Services</a:t>
            </a:r>
            <a:endParaRPr lang="cs-CZ" smtClean="0"/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301875"/>
          </a:xfrm>
        </p:spPr>
        <p:txBody>
          <a:bodyPr/>
          <a:lstStyle/>
          <a:p>
            <a:pPr eaLnBrk="1" hangingPunct="1"/>
            <a:r>
              <a:rPr lang="cs-CZ" altLang="zh-CN" smtClean="0"/>
              <a:t>Klasifikace a formování přenosu</a:t>
            </a:r>
          </a:p>
          <a:p>
            <a:pPr lvl="1" eaLnBrk="1" hangingPunct="1"/>
            <a:r>
              <a:rPr lang="cs-CZ" altLang="zh-CN" smtClean="0"/>
              <a:t>paket je značkován v poli TOS v IPv4 a Trafic Class v IPv6</a:t>
            </a:r>
          </a:p>
          <a:p>
            <a:pPr lvl="1" eaLnBrk="1" hangingPunct="1"/>
            <a:r>
              <a:rPr lang="cs-CZ" altLang="zh-CN" smtClean="0"/>
              <a:t>je označován DSCP (Differentiated Service Code Point)</a:t>
            </a:r>
          </a:p>
          <a:p>
            <a:pPr lvl="2" eaLnBrk="1" hangingPunct="1"/>
            <a:r>
              <a:rPr lang="cs-CZ" altLang="zh-CN" smtClean="0"/>
              <a:t>délka je 6 bitů</a:t>
            </a:r>
          </a:p>
          <a:p>
            <a:pPr lvl="2" eaLnBrk="1" hangingPunct="1"/>
            <a:r>
              <a:rPr lang="cs-CZ" altLang="zh-CN" smtClean="0"/>
              <a:t>určuje PHB (RFC 2474, RFC 3140)</a:t>
            </a:r>
          </a:p>
          <a:p>
            <a:pPr lvl="2" eaLnBrk="1" hangingPunct="1"/>
            <a:r>
              <a:rPr lang="cs-CZ" altLang="zh-CN" smtClean="0"/>
              <a:t>CU – currently unused</a:t>
            </a:r>
            <a:endParaRPr lang="cs-CZ" smtClean="0"/>
          </a:p>
        </p:txBody>
      </p:sp>
      <p:pic>
        <p:nvPicPr>
          <p:cNvPr id="4506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267200"/>
            <a:ext cx="2971800" cy="78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4608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4608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CBEE1B6-AEF3-4047-A295-ACF16DD306C9}" type="slidenum">
              <a:rPr lang="cs-CZ" smtClean="0"/>
              <a:pPr/>
              <a:t>43</a:t>
            </a:fld>
            <a:endParaRPr lang="cs-CZ" smtClean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Differenciated Services</a:t>
            </a:r>
            <a:endParaRPr lang="cs-CZ" smtClean="0"/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079625"/>
          </a:xfrm>
        </p:spPr>
        <p:txBody>
          <a:bodyPr/>
          <a:lstStyle/>
          <a:p>
            <a:pPr eaLnBrk="1" hangingPunct="1"/>
            <a:r>
              <a:rPr lang="cs-CZ" altLang="zh-CN" smtClean="0"/>
              <a:t>pro některé třídy může být žádoucí omezit rychlost vstupujících paketů</a:t>
            </a:r>
          </a:p>
          <a:p>
            <a:pPr eaLnBrk="1" hangingPunct="1"/>
            <a:r>
              <a:rPr lang="cs-CZ" altLang="zh-CN" smtClean="0"/>
              <a:t>Uživatel deklaruje profil přenosu (rychlost, velikost špiček)</a:t>
            </a:r>
          </a:p>
          <a:p>
            <a:pPr eaLnBrk="1" hangingPunct="1"/>
            <a:r>
              <a:rPr lang="cs-CZ" altLang="zh-CN" smtClean="0"/>
              <a:t>Přenos je měřen a případně tvarován</a:t>
            </a:r>
            <a:endParaRPr lang="cs-CZ" smtClean="0"/>
          </a:p>
        </p:txBody>
      </p:sp>
      <p:pic>
        <p:nvPicPr>
          <p:cNvPr id="4608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886200"/>
            <a:ext cx="5037138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4710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4710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463D240-2F34-46BB-A484-B68D6F9956A0}" type="slidenum">
              <a:rPr lang="cs-CZ" smtClean="0"/>
              <a:pPr/>
              <a:t>44</a:t>
            </a:fld>
            <a:endParaRPr lang="cs-CZ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Differenciated Services</a:t>
            </a:r>
            <a:endParaRPr lang="cs-CZ" smtClean="0"/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Forwardování (PHB)</a:t>
            </a:r>
          </a:p>
          <a:p>
            <a:pPr lvl="1" eaLnBrk="1" hangingPunct="1"/>
            <a:r>
              <a:rPr lang="cs-CZ" altLang="zh-CN" smtClean="0"/>
              <a:t>vede k různým pravidlům forwardování</a:t>
            </a:r>
          </a:p>
          <a:p>
            <a:pPr lvl="2" eaLnBrk="1" hangingPunct="1"/>
            <a:r>
              <a:rPr lang="cs-CZ" altLang="zh-CN" smtClean="0"/>
              <a:t>Třída A obdrží po určitou dobu x</a:t>
            </a:r>
            <a:r>
              <a:rPr lang="en-US" altLang="zh-CN" smtClean="0">
                <a:ea typeface="宋体" charset="-122"/>
              </a:rPr>
              <a:t>%</a:t>
            </a:r>
            <a:r>
              <a:rPr lang="cs-CZ" altLang="zh-CN" smtClean="0"/>
              <a:t> kapacity výstupní linky</a:t>
            </a:r>
          </a:p>
          <a:p>
            <a:pPr lvl="2" eaLnBrk="1" hangingPunct="1"/>
            <a:r>
              <a:rPr lang="cs-CZ" altLang="zh-CN" smtClean="0"/>
              <a:t>Pakety třídy A se budou zpracovávat před pakety třídy B</a:t>
            </a:r>
          </a:p>
          <a:p>
            <a:pPr lvl="1" eaLnBrk="1" hangingPunct="1"/>
            <a:r>
              <a:rPr lang="cs-CZ" altLang="zh-CN" smtClean="0"/>
              <a:t>nespecifikuje mechanizmus který má být použit pro zajištění požadovaného PHB</a:t>
            </a:r>
          </a:p>
          <a:p>
            <a:pPr lvl="1" eaLnBrk="1" hangingPunct="1"/>
            <a:r>
              <a:rPr lang="cs-CZ" altLang="zh-CN" smtClean="0"/>
              <a:t>např. pouze procento využití kapacity, přednost různým PHB (třídám PHB)</a:t>
            </a:r>
          </a:p>
          <a:p>
            <a:pPr lvl="1" eaLnBrk="1" hangingPunct="1"/>
            <a:r>
              <a:rPr lang="cs-CZ" altLang="zh-CN" smtClean="0"/>
              <a:t>Expedited Forwarding  - EF PHB (upřednostněné) – RFC 3246 </a:t>
            </a:r>
          </a:p>
          <a:p>
            <a:pPr lvl="1" eaLnBrk="1" hangingPunct="1"/>
            <a:r>
              <a:rPr lang="cs-CZ" altLang="zh-CN" smtClean="0"/>
              <a:t>Assured Forwarding – AF PHB (zaručené) – RFC 2597 </a:t>
            </a:r>
            <a:endParaRPr lang="cs-CZ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4813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4813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AB4BB4E-7131-4F40-9C36-32FDBD0F483D}" type="slidenum">
              <a:rPr lang="cs-CZ" smtClean="0"/>
              <a:pPr/>
              <a:t>45</a:t>
            </a:fld>
            <a:endParaRPr lang="cs-CZ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Differenciated Services</a:t>
            </a:r>
            <a:endParaRPr lang="cs-CZ" smtClean="0"/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Expedited Forwarding  - EF PHB (upřednostněné) – RFC 3246 </a:t>
            </a:r>
          </a:p>
          <a:p>
            <a:pPr lvl="1" eaLnBrk="1" hangingPunct="1"/>
            <a:r>
              <a:rPr lang="cs-CZ" altLang="zh-CN" smtClean="0"/>
              <a:t>EF PHB zajišťuje, že každý směrovač v diffserv doméně odesílá pakety zařazené do EF PHB průměrnou rychlostí alespoň rovně stanovené rychlosti. </a:t>
            </a:r>
          </a:p>
          <a:p>
            <a:pPr lvl="1" eaLnBrk="1" hangingPunct="1"/>
            <a:r>
              <a:rPr lang="cs-CZ" altLang="zh-CN" smtClean="0"/>
              <a:t>Průměrná rychlost se měří v jakémkoliv časovém intervalu delším nebo rovném době potřebné pro odesílání paketu maximální délky stanovenou rychlostí. </a:t>
            </a:r>
          </a:p>
          <a:p>
            <a:pPr lvl="1" eaLnBrk="1" hangingPunct="1"/>
            <a:r>
              <a:rPr lang="cs-CZ" altLang="zh-CN" smtClean="0"/>
              <a:t>EF PHB je vhodné pro implementaci virtuálního pronajatého okruhu.</a:t>
            </a:r>
          </a:p>
          <a:p>
            <a:pPr lvl="2" eaLnBrk="1" hangingPunct="1"/>
            <a:r>
              <a:rPr lang="cs-CZ" altLang="zh-CN" smtClean="0"/>
              <a:t>Logická linka s minimální garantovanou rychlostí</a:t>
            </a:r>
          </a:p>
          <a:p>
            <a:pPr lvl="2" eaLnBrk="1" hangingPunct="1"/>
            <a:r>
              <a:rPr lang="cs-CZ" altLang="zh-CN" smtClean="0"/>
              <a:t>Doručovací rychlost paketů z dané třídy je rovná nebo přesahuje specifikovanou rychlost</a:t>
            </a:r>
            <a:endParaRPr lang="cs-CZ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4915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4915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8354BA8-9A67-4432-AD61-15297B24E6DD}" type="slidenum">
              <a:rPr lang="cs-CZ" smtClean="0"/>
              <a:pPr/>
              <a:t>46</a:t>
            </a:fld>
            <a:endParaRPr lang="cs-CZ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Differenciated Services</a:t>
            </a:r>
            <a:endParaRPr lang="cs-CZ" smtClean="0"/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Assured Forwarding – AF PHB (zaručené) – RFC 2597 </a:t>
            </a:r>
          </a:p>
          <a:p>
            <a:pPr lvl="1" eaLnBrk="1" hangingPunct="1"/>
            <a:r>
              <a:rPr lang="cs-CZ" smtClean="0"/>
              <a:t>AF PHB umožňuje zařadit pakety do jedné ze čtyř tříd. </a:t>
            </a:r>
          </a:p>
          <a:p>
            <a:pPr lvl="1" eaLnBrk="1" hangingPunct="1"/>
            <a:r>
              <a:rPr lang="cs-CZ" smtClean="0"/>
              <a:t>Každé třídě je ve směrovačích přidělen určitý objem prostředků (velikost vyrovnávací paměti, kapacita výstupní linky). </a:t>
            </a:r>
          </a:p>
          <a:p>
            <a:pPr lvl="1" eaLnBrk="1" hangingPunct="1"/>
            <a:r>
              <a:rPr lang="cs-CZ" smtClean="0"/>
              <a:t>V rámci každé třídy je každému paketu přiřazena jedna ze tří priorit zahození paketu (drop precedence), ke kterému může dojít v případě zahlcení. </a:t>
            </a:r>
          </a:p>
          <a:p>
            <a:pPr lvl="1" eaLnBrk="1" hangingPunct="1"/>
            <a:r>
              <a:rPr lang="cs-CZ" smtClean="0"/>
              <a:t>Směrovač musí odeslat paket mající nižší hodnotu priority se stejnou nebo vyšší pravděpodobností než paket mající vyšší hodnotu priority.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5017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5018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174E4AC-8BEA-4514-8A63-5BCB51C6BE0E}" type="slidenum">
              <a:rPr lang="cs-CZ" smtClean="0"/>
              <a:pPr/>
              <a:t>47</a:t>
            </a:fld>
            <a:endParaRPr lang="cs-CZ" smtClean="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Differenciated Services</a:t>
            </a:r>
            <a:endParaRPr lang="cs-CZ" smtClean="0"/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90738"/>
            <a:ext cx="8229600" cy="1930400"/>
          </a:xfrm>
        </p:spPr>
        <p:txBody>
          <a:bodyPr/>
          <a:lstStyle/>
          <a:p>
            <a:pPr eaLnBrk="1" hangingPunct="1"/>
            <a:r>
              <a:rPr lang="cs-CZ" smtClean="0"/>
              <a:t>AF PHB se používá pro implementaci služeb, u kterých je třeba volitelná úroveň kvality přenosu.</a:t>
            </a:r>
            <a:endParaRPr lang="cs-CZ" altLang="zh-CN" smtClean="0"/>
          </a:p>
          <a:p>
            <a:pPr lvl="1" eaLnBrk="1" hangingPunct="1"/>
            <a:r>
              <a:rPr lang="cs-CZ" altLang="zh-CN" smtClean="0"/>
              <a:t>Obsahuje 4 třídy</a:t>
            </a:r>
          </a:p>
          <a:p>
            <a:pPr lvl="1" eaLnBrk="1" hangingPunct="1"/>
            <a:r>
              <a:rPr lang="cs-CZ" altLang="zh-CN" smtClean="0"/>
              <a:t>Pro každou třídu zvlášť zajišťuje minimální šířku pásma a ukládání do vyrovnávacích pamětí</a:t>
            </a:r>
            <a:endParaRPr lang="cs-CZ" smtClean="0"/>
          </a:p>
          <a:p>
            <a:pPr eaLnBrk="1" hangingPunct="1"/>
            <a:endParaRPr lang="cs-CZ" smtClean="0"/>
          </a:p>
        </p:txBody>
      </p:sp>
      <p:pic>
        <p:nvPicPr>
          <p:cNvPr id="5018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267200"/>
            <a:ext cx="427355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717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717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6742255-74AD-4129-8C98-DE4EF63B02D7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QoS v IP sítích</a:t>
            </a:r>
            <a:endParaRPr lang="cs-CZ" smtClean="0"/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mtClean="0"/>
              <a:t>IETF aktivity – QoS v IP sítích (zlepšení strategie best effort – s maximálním úsilím)</a:t>
            </a:r>
          </a:p>
          <a:p>
            <a:pPr eaLnBrk="1" hangingPunct="1"/>
            <a:r>
              <a:rPr lang="cs-CZ" altLang="zh-CN" smtClean="0"/>
              <a:t>Zahrnuje </a:t>
            </a:r>
          </a:p>
          <a:p>
            <a:pPr lvl="1" eaLnBrk="1" hangingPunct="1"/>
            <a:r>
              <a:rPr lang="cs-CZ" altLang="zh-CN" smtClean="0"/>
              <a:t>RSVP (Reservation Protocol, </a:t>
            </a:r>
          </a:p>
          <a:p>
            <a:pPr lvl="1" eaLnBrk="1" hangingPunct="1"/>
            <a:r>
              <a:rPr lang="cs-CZ" altLang="zh-CN" smtClean="0"/>
              <a:t>Differentiated (rozlišované) </a:t>
            </a:r>
          </a:p>
          <a:p>
            <a:pPr lvl="1" eaLnBrk="1" hangingPunct="1"/>
            <a:r>
              <a:rPr lang="cs-CZ" altLang="zh-CN" smtClean="0"/>
              <a:t>a Integrated (sjednocené) služby</a:t>
            </a:r>
          </a:p>
          <a:p>
            <a:pPr eaLnBrk="1" hangingPunct="1"/>
            <a:r>
              <a:rPr lang="cs-CZ" altLang="zh-CN" smtClean="0"/>
              <a:t>Jednoduchý model pro sdílení média</a:t>
            </a:r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819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819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A8CA5E7-68E2-4EAA-87D1-78C106D5541A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Principy QoS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673350"/>
          </a:xfrm>
        </p:spPr>
        <p:txBody>
          <a:bodyPr/>
          <a:lstStyle/>
          <a:p>
            <a:pPr eaLnBrk="1" hangingPunct="1"/>
            <a:r>
              <a:rPr lang="cs-CZ" altLang="zh-CN" sz="2000" b="1" smtClean="0"/>
              <a:t>Princip 1</a:t>
            </a:r>
            <a:r>
              <a:rPr lang="cs-CZ" altLang="zh-CN" sz="2000" smtClean="0"/>
              <a:t> – značkování paketů</a:t>
            </a:r>
          </a:p>
          <a:p>
            <a:pPr lvl="1" eaLnBrk="1" hangingPunct="1"/>
            <a:r>
              <a:rPr lang="cs-CZ" altLang="zh-CN" sz="1800" smtClean="0"/>
              <a:t>je třeba označit (značkovat) pakety tak, aby směrovač mohl rozlišovat mezi různými třídami přenosu</a:t>
            </a:r>
          </a:p>
          <a:p>
            <a:pPr lvl="1" eaLnBrk="1" hangingPunct="1"/>
            <a:r>
              <a:rPr lang="cs-CZ" altLang="zh-CN" sz="1800" smtClean="0"/>
              <a:t>to je nová politika směrovače, kdy je s pakety zacházeno podle třídy</a:t>
            </a:r>
          </a:p>
          <a:p>
            <a:pPr eaLnBrk="1" hangingPunct="1"/>
            <a:r>
              <a:rPr lang="cs-CZ" altLang="zh-CN" sz="2000" smtClean="0"/>
              <a:t>Příklad – IP telefon 1Mbps, FTP, sdílení linky 1,5Mbps</a:t>
            </a:r>
          </a:p>
          <a:p>
            <a:pPr lvl="1" eaLnBrk="1" hangingPunct="1"/>
            <a:r>
              <a:rPr lang="cs-CZ" altLang="zh-CN" sz="1800" smtClean="0"/>
              <a:t>Nárazové požadavky FTP mohou zahltit směrovač a způsobit ztrátu audio dat</a:t>
            </a:r>
          </a:p>
          <a:p>
            <a:pPr lvl="1" eaLnBrk="1" hangingPunct="1"/>
            <a:r>
              <a:rPr lang="cs-CZ" altLang="zh-CN" sz="1800" smtClean="0"/>
              <a:t>Audio musí mít vyšší prioritu než FTP</a:t>
            </a:r>
          </a:p>
          <a:p>
            <a:pPr lvl="1" eaLnBrk="1" hangingPunct="1"/>
            <a:endParaRPr lang="cs-CZ" altLang="zh-CN" sz="1800" smtClean="0"/>
          </a:p>
        </p:txBody>
      </p:sp>
      <p:pic>
        <p:nvPicPr>
          <p:cNvPr id="819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495800"/>
            <a:ext cx="3810000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921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922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B803123-438F-41AC-943E-2BEB75ECF230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Principy QoS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228850"/>
          </a:xfrm>
        </p:spPr>
        <p:txBody>
          <a:bodyPr/>
          <a:lstStyle/>
          <a:p>
            <a:pPr eaLnBrk="1" hangingPunct="1"/>
            <a:r>
              <a:rPr lang="cs-CZ" altLang="zh-CN" b="1" smtClean="0"/>
              <a:t>Princip 2</a:t>
            </a:r>
            <a:r>
              <a:rPr lang="cs-CZ" altLang="zh-CN" smtClean="0"/>
              <a:t> – vzájemná izolace tříd</a:t>
            </a:r>
          </a:p>
          <a:p>
            <a:pPr lvl="1" eaLnBrk="1" hangingPunct="1"/>
            <a:r>
              <a:rPr lang="cs-CZ" altLang="zh-CN" smtClean="0"/>
              <a:t>vyžaduje mechanizmus, který by zajistil zařazení zdrojů podle požadavků na šířku pásma</a:t>
            </a:r>
          </a:p>
          <a:p>
            <a:pPr lvl="1" eaLnBrk="1" hangingPunct="1"/>
            <a:r>
              <a:rPr lang="cs-CZ" altLang="zh-CN" smtClean="0"/>
              <a:t>Musí kontrolovat dodržování dohodnutých rychlostí</a:t>
            </a:r>
          </a:p>
          <a:p>
            <a:pPr lvl="1" eaLnBrk="1" hangingPunct="1"/>
            <a:r>
              <a:rPr lang="cs-CZ" altLang="zh-CN" smtClean="0"/>
              <a:t>označování paketů musí být realizováno na hranách (okrajích) sítě</a:t>
            </a:r>
          </a:p>
          <a:p>
            <a:pPr eaLnBrk="1" hangingPunct="1"/>
            <a:endParaRPr lang="cs-CZ" smtClean="0"/>
          </a:p>
        </p:txBody>
      </p:sp>
      <p:pic>
        <p:nvPicPr>
          <p:cNvPr id="92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810000"/>
            <a:ext cx="5267325" cy="237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1024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1024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410000B-DA40-4395-A452-4F40AF5191FA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Principy QoS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747962"/>
          </a:xfrm>
        </p:spPr>
        <p:txBody>
          <a:bodyPr/>
          <a:lstStyle/>
          <a:p>
            <a:pPr eaLnBrk="1" hangingPunct="1"/>
            <a:r>
              <a:rPr lang="cs-CZ" altLang="zh-CN" smtClean="0"/>
              <a:t>Alternativní řešení – přidělení části pásma každému aplikačnímu toku</a:t>
            </a:r>
          </a:p>
          <a:p>
            <a:pPr lvl="1" eaLnBrk="1" hangingPunct="1"/>
            <a:r>
              <a:rPr lang="cs-CZ" altLang="zh-CN" smtClean="0"/>
              <a:t>vede k neefektivnímu využití pásma (pásmo zůstane nevyužito, pokud jej aplikace nepotřebuje)</a:t>
            </a:r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6.5.2008</a:t>
            </a:r>
          </a:p>
        </p:txBody>
      </p:sp>
      <p:sp>
        <p:nvSpPr>
          <p:cNvPr id="1126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Počítačové sítě</a:t>
            </a:r>
          </a:p>
        </p:txBody>
      </p:sp>
      <p:sp>
        <p:nvSpPr>
          <p:cNvPr id="1126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BAB88A3-73F5-4ABD-8D05-B45D3090133C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Principy QoS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404937"/>
          </a:xfrm>
        </p:spPr>
        <p:txBody>
          <a:bodyPr/>
          <a:lstStyle/>
          <a:p>
            <a:pPr eaLnBrk="1" hangingPunct="1"/>
            <a:r>
              <a:rPr lang="cs-CZ" altLang="zh-CN" b="1" smtClean="0"/>
              <a:t>Princip 3</a:t>
            </a:r>
            <a:r>
              <a:rPr lang="cs-CZ" altLang="zh-CN" smtClean="0"/>
              <a:t> – při izolaci tříd je třeba využít zdroje co nejefektivněji</a:t>
            </a:r>
          </a:p>
          <a:p>
            <a:pPr lvl="1" eaLnBrk="1" hangingPunct="1"/>
            <a:r>
              <a:rPr lang="cs-CZ" altLang="zh-CN" smtClean="0"/>
              <a:t>nepodporovat přenosy, které překračují kapacitu linky</a:t>
            </a:r>
          </a:p>
          <a:p>
            <a:pPr eaLnBrk="1" hangingPunct="1"/>
            <a:endParaRPr lang="cs-CZ" smtClean="0"/>
          </a:p>
        </p:txBody>
      </p:sp>
      <p:pic>
        <p:nvPicPr>
          <p:cNvPr id="1127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971800"/>
            <a:ext cx="6019800" cy="269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Network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389</TotalTime>
  <Words>1873</Words>
  <Application>Microsoft Office PowerPoint</Application>
  <PresentationFormat>Předvádění na obrazovce (4:3)</PresentationFormat>
  <Paragraphs>486</Paragraphs>
  <Slides>47</Slides>
  <Notes>47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1" baseType="lpstr">
      <vt:lpstr>Arial</vt:lpstr>
      <vt:lpstr>Wingdings</vt:lpstr>
      <vt:lpstr>宋体</vt:lpstr>
      <vt:lpstr>1_Network</vt:lpstr>
      <vt:lpstr>Quality of Services v IP sítích</vt:lpstr>
      <vt:lpstr>Úvod</vt:lpstr>
      <vt:lpstr>Úvod</vt:lpstr>
      <vt:lpstr>Quality of Service</vt:lpstr>
      <vt:lpstr>QoS v IP sítích</vt:lpstr>
      <vt:lpstr>Principy QoS</vt:lpstr>
      <vt:lpstr>Principy QoS</vt:lpstr>
      <vt:lpstr>Principy QoS</vt:lpstr>
      <vt:lpstr>Principy QoS</vt:lpstr>
      <vt:lpstr>Principy QoS</vt:lpstr>
      <vt:lpstr>Principy QoS</vt:lpstr>
      <vt:lpstr>Klasifikace paketů</vt:lpstr>
      <vt:lpstr>Klasifikace paketů</vt:lpstr>
      <vt:lpstr>Rozvrhování a kontrola</vt:lpstr>
      <vt:lpstr>Rozvrhování a kontrola</vt:lpstr>
      <vt:lpstr>Rozvrhování a kontrola</vt:lpstr>
      <vt:lpstr>Rozvrhování a kontrola</vt:lpstr>
      <vt:lpstr>Mechanizmy politiky</vt:lpstr>
      <vt:lpstr>Mechanizmy politiky Leaky Bucket</vt:lpstr>
      <vt:lpstr>Mechanizmy politiky Token Bucket</vt:lpstr>
      <vt:lpstr>Token Bucket</vt:lpstr>
      <vt:lpstr>Token Bucket</vt:lpstr>
      <vt:lpstr>Integrated Services</vt:lpstr>
      <vt:lpstr>Integrated Services</vt:lpstr>
      <vt:lpstr>Integrated Services</vt:lpstr>
      <vt:lpstr>Integrated Services</vt:lpstr>
      <vt:lpstr>Integrated Services</vt:lpstr>
      <vt:lpstr>RSVP</vt:lpstr>
      <vt:lpstr>RSVP</vt:lpstr>
      <vt:lpstr>RSVP</vt:lpstr>
      <vt:lpstr>RSVP</vt:lpstr>
      <vt:lpstr>RSVP</vt:lpstr>
      <vt:lpstr>RSVP</vt:lpstr>
      <vt:lpstr>RSVP</vt:lpstr>
      <vt:lpstr>RSVP</vt:lpstr>
      <vt:lpstr>RSVP</vt:lpstr>
      <vt:lpstr>RSVP</vt:lpstr>
      <vt:lpstr>RSVP</vt:lpstr>
      <vt:lpstr>Differenciated Services </vt:lpstr>
      <vt:lpstr>Differenciated Services</vt:lpstr>
      <vt:lpstr>Differenciated Services</vt:lpstr>
      <vt:lpstr>Differenciated Services</vt:lpstr>
      <vt:lpstr>Differenciated Services</vt:lpstr>
      <vt:lpstr>Differenciated Services</vt:lpstr>
      <vt:lpstr>Differenciated Services</vt:lpstr>
      <vt:lpstr>Differenciated Services</vt:lpstr>
      <vt:lpstr>Differenciated Services</vt:lpstr>
    </vt:vector>
  </TitlesOfParts>
  <Company>UWB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of Services v IP sítích</dc:title>
  <dc:subject>PSI</dc:subject>
  <dc:creator>Ledvina</dc:creator>
  <cp:lastModifiedBy>ledvina</cp:lastModifiedBy>
  <cp:revision>35</cp:revision>
  <cp:lastPrinted>1601-01-01T00:00:00Z</cp:lastPrinted>
  <dcterms:created xsi:type="dcterms:W3CDTF">1601-01-01T00:00:00Z</dcterms:created>
  <dcterms:modified xsi:type="dcterms:W3CDTF">2011-05-26T07:59:33Z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