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259" r:id="rId5"/>
    <p:sldId id="260" r:id="rId6"/>
    <p:sldId id="296" r:id="rId7"/>
    <p:sldId id="297" r:id="rId8"/>
    <p:sldId id="263" r:id="rId9"/>
    <p:sldId id="264" r:id="rId10"/>
    <p:sldId id="343" r:id="rId11"/>
    <p:sldId id="34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23" r:id="rId26"/>
    <p:sldId id="325" r:id="rId27"/>
    <p:sldId id="279" r:id="rId28"/>
    <p:sldId id="321" r:id="rId29"/>
    <p:sldId id="280" r:id="rId30"/>
    <p:sldId id="322" r:id="rId31"/>
    <p:sldId id="308" r:id="rId32"/>
    <p:sldId id="328" r:id="rId33"/>
    <p:sldId id="281" r:id="rId34"/>
    <p:sldId id="282" r:id="rId35"/>
    <p:sldId id="284" r:id="rId36"/>
    <p:sldId id="329" r:id="rId37"/>
    <p:sldId id="285" r:id="rId38"/>
    <p:sldId id="286" r:id="rId39"/>
    <p:sldId id="287" r:id="rId40"/>
    <p:sldId id="290" r:id="rId41"/>
    <p:sldId id="312" r:id="rId42"/>
    <p:sldId id="291" r:id="rId43"/>
    <p:sldId id="310" r:id="rId44"/>
    <p:sldId id="292" r:id="rId45"/>
    <p:sldId id="311" r:id="rId46"/>
    <p:sldId id="309" r:id="rId47"/>
    <p:sldId id="294" r:id="rId48"/>
    <p:sldId id="293" r:id="rId49"/>
    <p:sldId id="313" r:id="rId50"/>
    <p:sldId id="314" r:id="rId51"/>
    <p:sldId id="315" r:id="rId52"/>
    <p:sldId id="316" r:id="rId53"/>
    <p:sldId id="319" r:id="rId54"/>
    <p:sldId id="317" r:id="rId55"/>
    <p:sldId id="318" r:id="rId56"/>
    <p:sldId id="320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</p:sldIdLst>
  <p:sldSz cx="9144000" cy="6858000" type="screen4x3"/>
  <p:notesSz cx="6669088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33" autoAdjust="0"/>
    <p:restoredTop sz="94660"/>
  </p:normalViewPr>
  <p:slideViewPr>
    <p:cSldViewPr>
      <p:cViewPr varScale="1">
        <p:scale>
          <a:sx n="119" d="100"/>
          <a:sy n="119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>
            <a:lvl1pPr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>
            <a:lvl1pPr algn="r"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b" anchorCtr="0" compatLnSpc="1">
            <a:prstTxWarp prst="textNoShape">
              <a:avLst/>
            </a:prstTxWarp>
          </a:bodyPr>
          <a:lstStyle>
            <a:lvl1pPr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b" anchorCtr="0" compatLnSpc="1">
            <a:prstTxWarp prst="textNoShape">
              <a:avLst/>
            </a:prstTxWarp>
          </a:bodyPr>
          <a:lstStyle>
            <a:lvl1pPr algn="r" defTabSz="910499" eaLnBrk="1" hangingPunct="1">
              <a:defRPr sz="1100"/>
            </a:lvl1pPr>
          </a:lstStyle>
          <a:p>
            <a:fld id="{8D00706F-D65D-4359-A466-2B180F9EA8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94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>
            <a:lvl1pPr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>
            <a:lvl1pPr algn="r"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6947"/>
            <a:ext cx="5335867" cy="446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b" anchorCtr="0" compatLnSpc="1">
            <a:prstTxWarp prst="textNoShape">
              <a:avLst/>
            </a:prstTxWarp>
          </a:bodyPr>
          <a:lstStyle>
            <a:lvl1pPr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b" anchorCtr="0" compatLnSpc="1">
            <a:prstTxWarp prst="textNoShape">
              <a:avLst/>
            </a:prstTxWarp>
          </a:bodyPr>
          <a:lstStyle>
            <a:lvl1pPr algn="r" defTabSz="910499" eaLnBrk="1" hangingPunct="1">
              <a:defRPr sz="1100"/>
            </a:lvl1pPr>
          </a:lstStyle>
          <a:p>
            <a:fld id="{C6DB82B4-4932-4965-9922-CB23A7D4650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62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AFD17-2C71-4E8B-8E14-4A25DAC04494}" type="slidenum">
              <a:rPr lang="cs-CZ"/>
              <a:pPr/>
              <a:t>1</a:t>
            </a:fld>
            <a:endParaRPr lang="cs-CZ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63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8D071-AF98-4448-B85F-C584C600FDA1}" type="slidenum">
              <a:rPr lang="cs-CZ"/>
              <a:pPr/>
              <a:t>12</a:t>
            </a:fld>
            <a:endParaRPr lang="cs-CZ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622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713A1-577F-47A3-B6EF-343E9362EAB0}" type="slidenum">
              <a:rPr lang="cs-CZ"/>
              <a:pPr/>
              <a:t>13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39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CF791-023B-42C6-8A15-56081A1880AD}" type="slidenum">
              <a:rPr lang="cs-CZ"/>
              <a:pPr/>
              <a:t>14</a:t>
            </a:fld>
            <a:endParaRPr 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20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4C2AA-DD63-472A-8703-891AE1A60E45}" type="slidenum">
              <a:rPr lang="cs-CZ"/>
              <a:pPr/>
              <a:t>15</a:t>
            </a:fld>
            <a:endParaRPr lang="cs-CZ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76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04325-892E-4207-8259-1434C13DFB2E}" type="slidenum">
              <a:rPr lang="cs-CZ"/>
              <a:pPr/>
              <a:t>16</a:t>
            </a:fld>
            <a:endParaRPr 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89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E51E3-2429-4CC1-9B29-E0F174FE116C}" type="slidenum">
              <a:rPr lang="cs-CZ"/>
              <a:pPr/>
              <a:t>17</a:t>
            </a:fld>
            <a:endParaRPr 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025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C4DC8-D0FD-4E2B-8DC0-3BCFBAE31E89}" type="slidenum">
              <a:rPr lang="cs-CZ"/>
              <a:pPr/>
              <a:t>18</a:t>
            </a:fld>
            <a:endParaRPr lang="cs-CZ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316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BFC51-E5A3-4546-91C2-294B7D5EC13A}" type="slidenum">
              <a:rPr lang="cs-CZ"/>
              <a:pPr/>
              <a:t>19</a:t>
            </a:fld>
            <a:endParaRPr lang="cs-CZ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984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58DC8-A8E8-46FC-B863-C4214DFC7E32}" type="slidenum">
              <a:rPr lang="cs-CZ"/>
              <a:pPr/>
              <a:t>20</a:t>
            </a:fld>
            <a:endParaRPr lang="cs-CZ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575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EE8A0-69EE-41FA-9077-87E9E5E651E3}" type="slidenum">
              <a:rPr lang="cs-CZ"/>
              <a:pPr/>
              <a:t>21</a:t>
            </a:fld>
            <a:endParaRPr lang="cs-CZ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88F9C-1599-4B26-B3FD-2A6E5795AB22}" type="slidenum">
              <a:rPr lang="cs-CZ"/>
              <a:pPr/>
              <a:t>2</a:t>
            </a:fld>
            <a:endParaRPr lang="cs-CZ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525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19A9D-E536-43AA-B312-F4AA832E7E22}" type="slidenum">
              <a:rPr lang="cs-CZ"/>
              <a:pPr/>
              <a:t>22</a:t>
            </a:fld>
            <a:endParaRPr 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155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8790D-B0CA-46BD-ACEE-3268BC4E3B27}" type="slidenum">
              <a:rPr lang="cs-CZ"/>
              <a:pPr/>
              <a:t>23</a:t>
            </a:fld>
            <a:endParaRPr 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784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6CDE3-FEE3-4B1D-A653-CB922C613C1D}" type="slidenum">
              <a:rPr lang="cs-CZ"/>
              <a:pPr/>
              <a:t>24</a:t>
            </a:fld>
            <a:endParaRPr 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63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0D807-85C0-4E78-9DF5-ACE0D7B8B4DE}" type="slidenum">
              <a:rPr lang="cs-CZ"/>
              <a:pPr/>
              <a:t>27</a:t>
            </a:fld>
            <a:endParaRPr 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74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C12C-B2E9-4EFE-A91A-5C83B4156605}" type="slidenum">
              <a:rPr lang="cs-CZ"/>
              <a:pPr/>
              <a:t>28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266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308C1-AAD7-4D37-81B9-E3C2CDFF641F}" type="slidenum">
              <a:rPr lang="cs-CZ"/>
              <a:pPr/>
              <a:t>29</a:t>
            </a:fld>
            <a:endParaRPr lang="cs-CZ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330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84E4D-932A-459D-ACBA-C73EF69907B6}" type="slidenum">
              <a:rPr lang="cs-CZ"/>
              <a:pPr/>
              <a:t>30</a:t>
            </a:fld>
            <a:endParaRPr lang="cs-CZ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420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03462-36B0-4638-BDF7-D3F7B5AB602E}" type="slidenum">
              <a:rPr lang="cs-CZ"/>
              <a:pPr/>
              <a:t>31</a:t>
            </a:fld>
            <a:endParaRPr lang="cs-CZ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109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3E039-BDCB-4ACE-868A-C60112F2B4C9}" type="slidenum">
              <a:rPr lang="cs-CZ"/>
              <a:pPr/>
              <a:t>33</a:t>
            </a:fld>
            <a:endParaRPr lang="cs-CZ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003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DBE98-ECE7-419A-876B-EF94319299CA}" type="slidenum">
              <a:rPr lang="cs-CZ"/>
              <a:pPr/>
              <a:t>34</a:t>
            </a:fld>
            <a:endParaRPr 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0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1347E-EA19-455B-BF37-9D910C487A41}" type="slidenum">
              <a:rPr lang="cs-CZ"/>
              <a:pPr/>
              <a:t>3</a:t>
            </a:fld>
            <a:endParaRPr 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820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F495C-0940-4C25-8F0E-3B612DB494A9}" type="slidenum">
              <a:rPr lang="cs-CZ"/>
              <a:pPr/>
              <a:t>35</a:t>
            </a:fld>
            <a:endParaRPr 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129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6506C-4CC9-4A5D-A3B0-B58A63F9C4BF}" type="slidenum">
              <a:rPr lang="cs-CZ"/>
              <a:pPr/>
              <a:t>37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915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16365-F554-453F-91C5-243877D083C0}" type="slidenum">
              <a:rPr lang="cs-CZ"/>
              <a:pPr/>
              <a:t>38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247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64CC4-04DD-4A4F-A0C3-25DCA9EB8331}" type="slidenum">
              <a:rPr lang="cs-CZ"/>
              <a:pPr/>
              <a:t>39</a:t>
            </a:fld>
            <a:endParaRPr 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401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2068-D611-4DF4-9016-660938A04A26}" type="slidenum">
              <a:rPr lang="cs-CZ"/>
              <a:pPr/>
              <a:t>40</a:t>
            </a:fld>
            <a:endParaRPr lang="cs-CZ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AB13D-532A-40B1-888E-2B44DAFA0E50}" type="slidenum">
              <a:rPr lang="cs-CZ"/>
              <a:pPr/>
              <a:t>41</a:t>
            </a:fld>
            <a:endParaRPr lang="cs-CZ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533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7ECBA-3063-4CD3-BA07-4BD9266546CF}" type="slidenum">
              <a:rPr lang="cs-CZ"/>
              <a:pPr/>
              <a:t>42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772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F1522-BB31-4175-A854-A636B29FA8E2}" type="slidenum">
              <a:rPr lang="cs-CZ"/>
              <a:pPr/>
              <a:t>43</a:t>
            </a:fld>
            <a:endParaRPr lang="cs-CZ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8125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C72C6-BB3C-4342-84CB-BCE290972985}" type="slidenum">
              <a:rPr lang="cs-CZ"/>
              <a:pPr/>
              <a:t>44</a:t>
            </a:fld>
            <a:endParaRPr 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186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82967-4EAA-46A7-8629-BFC0D23E5368}" type="slidenum">
              <a:rPr lang="cs-CZ"/>
              <a:pPr/>
              <a:t>45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53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C05A0-8E39-43E1-83DF-CA24D79B61FC}" type="slidenum">
              <a:rPr lang="cs-CZ"/>
              <a:pPr/>
              <a:t>4</a:t>
            </a:fld>
            <a:endParaRPr lang="cs-CZ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1229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CD6C6-87DB-46E4-AAB2-6C502105DD5B}" type="slidenum">
              <a:rPr lang="cs-CZ"/>
              <a:pPr/>
              <a:t>46</a:t>
            </a:fld>
            <a:endParaRPr 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742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C6BE7-4100-4782-9A16-F643E6FDD464}" type="slidenum">
              <a:rPr lang="cs-CZ"/>
              <a:pPr/>
              <a:t>47</a:t>
            </a:fld>
            <a:endParaRPr lang="cs-CZ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3923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33042-C165-4E10-96C3-B2BF53BFF87A}" type="slidenum">
              <a:rPr lang="cs-CZ"/>
              <a:pPr/>
              <a:t>48</a:t>
            </a:fld>
            <a:endParaRPr lang="cs-CZ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99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1EC8B-CE23-4FD7-8734-7F5AD99B1145}" type="slidenum">
              <a:rPr lang="cs-CZ"/>
              <a:pPr/>
              <a:t>49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996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F740B-B7F5-4DF2-AF7A-2365FD6DD211}" type="slidenum">
              <a:rPr lang="cs-CZ"/>
              <a:pPr/>
              <a:t>50</a:t>
            </a:fld>
            <a:endParaRPr lang="cs-CZ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333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01FB0-0AED-4ED3-A6C6-99E7F3E90019}" type="slidenum">
              <a:rPr lang="cs-CZ"/>
              <a:pPr/>
              <a:t>51</a:t>
            </a:fld>
            <a:endParaRPr lang="cs-CZ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3069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EE550-9E1A-4EB2-9491-91BD6EBE06BD}" type="slidenum">
              <a:rPr lang="cs-CZ"/>
              <a:pPr/>
              <a:t>52</a:t>
            </a:fld>
            <a:endParaRPr lang="cs-CZ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9460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801EF-78FE-4C96-B2A0-4C81900553C9}" type="slidenum">
              <a:rPr lang="cs-CZ"/>
              <a:pPr/>
              <a:t>53</a:t>
            </a:fld>
            <a:endParaRPr lang="cs-CZ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3936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F8936-D7E2-47AE-A587-99E630072425}" type="slidenum">
              <a:rPr lang="cs-CZ"/>
              <a:pPr/>
              <a:t>54</a:t>
            </a:fld>
            <a:endParaRPr lang="cs-CZ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4774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6B2D5-D5B5-4BF2-93E7-26101446E9E5}" type="slidenum">
              <a:rPr lang="cs-CZ"/>
              <a:pPr/>
              <a:t>55</a:t>
            </a:fld>
            <a:endParaRPr lang="cs-CZ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42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45274-4924-40C5-A049-041295399CA5}" type="slidenum">
              <a:rPr lang="cs-CZ"/>
              <a:pPr/>
              <a:t>5</a:t>
            </a:fld>
            <a:endParaRPr 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96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AC981-A05C-45A9-AE9E-4DD94482899E}" type="slidenum">
              <a:rPr lang="cs-CZ"/>
              <a:pPr/>
              <a:t>56</a:t>
            </a:fld>
            <a:endParaRPr lang="cs-CZ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423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57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202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1E312-EB1B-4E94-A1B9-300C6965C6C5}" type="slidenum">
              <a:rPr lang="cs-CZ"/>
              <a:pPr/>
              <a:t>58</a:t>
            </a:fld>
            <a:endParaRPr lang="cs-CZ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400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59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7694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60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5985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61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4136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62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9865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63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885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64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5037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65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26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1D510-43CB-4B1F-B058-7E8D37BEA5C1}" type="slidenum">
              <a:rPr lang="cs-CZ"/>
              <a:pPr/>
              <a:t>6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3144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66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3122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67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52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7AB65-905E-4B38-908E-7E97C6E23142}" type="slidenum">
              <a:rPr lang="cs-CZ"/>
              <a:pPr/>
              <a:t>7</a:t>
            </a:fld>
            <a:endParaRPr 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26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BE4F9-40CA-455A-A186-F4A740DB2A64}" type="slidenum">
              <a:rPr lang="cs-CZ"/>
              <a:pPr/>
              <a:t>8</a:t>
            </a:fld>
            <a:endParaRPr 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45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EFCB5-DDE5-4149-8201-15ACF5E1E041}" type="slidenum">
              <a:rPr lang="cs-CZ"/>
              <a:pPr/>
              <a:t>9</a:t>
            </a:fld>
            <a:endParaRPr lang="cs-CZ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32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3010-6C96-4EC9-AED6-B49CC2F87AB5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77BE-0ACE-4EDA-8C44-E88A017235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C823-C4C9-4890-B395-1A2497385C19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C4A-48D7-424C-9CCE-09B8B878A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984F-7A1C-4BA8-977F-3F54569DA3C9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0199-7CCD-4068-8086-85F2481215DD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8DD6-3F5C-4B7A-A5A3-873648C84486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28C-B015-43E8-AC85-F4F22B2D9D5A}" type="datetime1">
              <a:rPr lang="cs-CZ" smtClean="0"/>
              <a:t>19. 3. 2019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8E4A-29F7-474D-AFBB-54AE35AC4226}" type="datetime1">
              <a:rPr lang="cs-CZ" smtClean="0"/>
              <a:t>19. 3. 2019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DF38-C83B-42EB-8209-B4499F693C26}" type="datetime1">
              <a:rPr lang="cs-CZ" smtClean="0"/>
              <a:t>19. 3. 2019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6D6-86D0-44DA-97B7-EAF29529F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B5-14C1-4D05-BCA4-D0D8E2494B85}" type="datetime1">
              <a:rPr lang="cs-CZ" smtClean="0"/>
              <a:t>19. 3. 2019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A8C2-E577-494D-BB0D-793AFD3A9CA7}" type="datetime1">
              <a:rPr lang="cs-CZ" smtClean="0"/>
              <a:t>19. 3. 2019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DBD-33B8-4B44-B504-BBE3FAF97F65}" type="datetime1">
              <a:rPr lang="cs-CZ" smtClean="0"/>
              <a:t>19. 3. 2019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937A-4C33-48FD-B3A0-A9D46B3379F4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/>
              <a:t>Protokol </a:t>
            </a:r>
            <a:r>
              <a:rPr lang="en-US" sz="3600"/>
              <a:t>IP</a:t>
            </a:r>
            <a:r>
              <a:rPr lang="cs-CZ" sz="3600"/>
              <a:t> verze 6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16338" y="3048000"/>
            <a:ext cx="36655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cs-CZ" sz="2800"/>
              <a:t>Počítačové sítě</a:t>
            </a:r>
          </a:p>
          <a:p>
            <a:pPr algn="r"/>
            <a:r>
              <a:rPr lang="cs-CZ" sz="2800"/>
              <a:t>Lekce </a:t>
            </a:r>
            <a:r>
              <a:rPr lang="en-US" sz="2800"/>
              <a:t>11</a:t>
            </a:r>
            <a:endParaRPr lang="cs-CZ" sz="2800"/>
          </a:p>
          <a:p>
            <a:pPr algn="r"/>
            <a:r>
              <a:rPr lang="cs-CZ" sz="2800"/>
              <a:t>Ing. Jiří Ledvina, CSc.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Vyčerpání adresového prostoru IPv4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545009"/>
            <a:ext cx="8229600" cy="53265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Spravuje IANA (Internet </a:t>
            </a:r>
            <a:r>
              <a:rPr lang="cs-CZ" dirty="0" err="1"/>
              <a:t>Assigned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Authority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D4EB-BA20-4350-AFEA-1F7E831A64D2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39" y="1988841"/>
            <a:ext cx="50563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2060848"/>
            <a:ext cx="3679820" cy="414570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"/>
              <a:defRPr kumimoji="0"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"/>
              <a:defRPr kumimoji="0" sz="2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"/>
              <a:defRPr kumimoji="0" sz="18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"/>
              <a:defRPr kumimoji="0"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"/>
              <a:defRPr kumimoji="0"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Regionální registrátoři</a:t>
            </a:r>
          </a:p>
          <a:p>
            <a:pPr lvl="1"/>
            <a:r>
              <a:rPr lang="cs-CZ" sz="1800" b="1" dirty="0" smtClean="0"/>
              <a:t>ARIN</a:t>
            </a:r>
            <a:r>
              <a:rPr lang="cs-CZ" sz="1800" dirty="0" smtClean="0"/>
              <a:t> (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registry </a:t>
            </a:r>
            <a:r>
              <a:rPr lang="cs-CZ" sz="1800" dirty="0" err="1" smtClean="0"/>
              <a:t>for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Numbers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APNIC</a:t>
            </a:r>
            <a:r>
              <a:rPr lang="cs-CZ" sz="1800" dirty="0" smtClean="0"/>
              <a:t> (</a:t>
            </a:r>
            <a:r>
              <a:rPr lang="cs-CZ" sz="1800" dirty="0" err="1" smtClean="0"/>
              <a:t>Asia</a:t>
            </a:r>
            <a:r>
              <a:rPr lang="cs-CZ" sz="1800" dirty="0" smtClean="0"/>
              <a:t> </a:t>
            </a:r>
            <a:r>
              <a:rPr lang="cs-CZ" sz="1800" dirty="0" err="1" smtClean="0"/>
              <a:t>Pacific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err="1" smtClean="0"/>
              <a:t>AfriNIC</a:t>
            </a:r>
            <a:r>
              <a:rPr lang="cs-CZ" sz="1800" dirty="0" smtClean="0"/>
              <a:t> (</a:t>
            </a:r>
            <a:r>
              <a:rPr lang="cs-CZ" sz="1800" dirty="0" err="1" smtClean="0"/>
              <a:t>African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Community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LACNIC</a:t>
            </a:r>
            <a:r>
              <a:rPr lang="cs-CZ" sz="1800" dirty="0" smtClean="0"/>
              <a:t> (Latin 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and </a:t>
            </a:r>
            <a:r>
              <a:rPr lang="cs-CZ" sz="1800" dirty="0" err="1" smtClean="0"/>
              <a:t>Caribbean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Address</a:t>
            </a:r>
            <a:r>
              <a:rPr lang="cs-CZ" sz="1800" dirty="0" smtClean="0"/>
              <a:t> Registry)</a:t>
            </a:r>
          </a:p>
          <a:p>
            <a:pPr lvl="1"/>
            <a:r>
              <a:rPr lang="cs-CZ" sz="1800" b="1" dirty="0" smtClean="0"/>
              <a:t>RIPE</a:t>
            </a:r>
            <a:r>
              <a:rPr lang="cs-CZ" sz="1800" dirty="0" smtClean="0"/>
              <a:t> (</a:t>
            </a:r>
            <a:r>
              <a:rPr lang="cs-CZ" sz="1800" dirty="0" err="1" smtClean="0"/>
              <a:t>Réseaux</a:t>
            </a:r>
            <a:r>
              <a:rPr lang="cs-CZ" sz="1800" dirty="0" smtClean="0"/>
              <a:t> IP </a:t>
            </a:r>
            <a:r>
              <a:rPr lang="cs-CZ" sz="1800" dirty="0" err="1" smtClean="0"/>
              <a:t>Européen</a:t>
            </a:r>
            <a:r>
              <a:rPr lang="cs-CZ" sz="1800" dirty="0" smtClean="0"/>
              <a:t>)</a:t>
            </a:r>
          </a:p>
          <a:p>
            <a:pPr lvl="1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72170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CESNET IPv6 Network - AS2852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EEA7-20A5-4F92-AE4E-51DB6D76FF99}" type="datetime1">
              <a:rPr lang="cs-CZ" smtClean="0"/>
              <a:t>19. 3. 2019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685557" cy="451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1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adres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zh-CN" sz="2400" dirty="0"/>
              <a:t>Adresy jsou přiřazeny rozhraním, ne uzlům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Jako identifikátor uzlu může být použito jakékoliv rozhraní – jakákoliv adresa</a:t>
            </a:r>
          </a:p>
          <a:p>
            <a:pPr>
              <a:lnSpc>
                <a:spcPct val="90000"/>
              </a:lnSpc>
            </a:pPr>
            <a:r>
              <a:rPr lang="cs-CZ" altLang="zh-CN" sz="2400" dirty="0" err="1"/>
              <a:t>Unicast</a:t>
            </a:r>
            <a:r>
              <a:rPr lang="cs-CZ" altLang="zh-CN" sz="2400" dirty="0"/>
              <a:t> adresy (individuální) – identifikace jednoho rozhraní</a:t>
            </a:r>
          </a:p>
          <a:p>
            <a:pPr>
              <a:lnSpc>
                <a:spcPct val="90000"/>
              </a:lnSpc>
            </a:pPr>
            <a:r>
              <a:rPr lang="cs-CZ" altLang="zh-CN" sz="2400" dirty="0" err="1"/>
              <a:t>Multicast</a:t>
            </a:r>
            <a:r>
              <a:rPr lang="cs-CZ" altLang="zh-CN" sz="2400" dirty="0"/>
              <a:t> (skupinové)  – identifikátor více rozhraní (typicky různých uzlů)</a:t>
            </a:r>
          </a:p>
          <a:p>
            <a:pPr>
              <a:lnSpc>
                <a:spcPct val="90000"/>
              </a:lnSpc>
            </a:pPr>
            <a:r>
              <a:rPr lang="cs-CZ" altLang="zh-CN" sz="2400" dirty="0" err="1"/>
              <a:t>Anycast</a:t>
            </a:r>
            <a:r>
              <a:rPr lang="cs-CZ" altLang="zh-CN" sz="2400" dirty="0"/>
              <a:t> (výběrové) – identifikátor množiny rozhraní (typicky různých uzlů), paket je doručen na jedno (nejbližší) rozhraní (podle směrovače)</a:t>
            </a:r>
          </a:p>
          <a:p>
            <a:pPr>
              <a:lnSpc>
                <a:spcPct val="90000"/>
              </a:lnSpc>
            </a:pPr>
            <a:r>
              <a:rPr lang="cs-CZ" altLang="zh-CN" sz="2400" dirty="0" err="1"/>
              <a:t>Broadcast</a:t>
            </a:r>
            <a:r>
              <a:rPr lang="cs-CZ" altLang="zh-CN" sz="2400" dirty="0"/>
              <a:t> – tento typ adres IPv6 nezná, adresa samé 0 i samé 1 je legální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0EF-B6F5-4EF6-A28D-852EC3658E51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C37-12BB-459C-9C3A-674812B9E5E1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Zápis adres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zh-CN" sz="2400" dirty="0"/>
              <a:t>Oddělení 4 znaků znakem „:“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 0000: 0000: 0000: 0000: 0000: 0000:0001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3ffe:0501:0008:1234:0260:97ff:fe40:efab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Počáteční nuly pro každou skupinu mohou být potlačeny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 0: 0:0: 0: 0: 0:1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3ffe:501:8:1234:260:97ff:fe40:efab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Posloupnost nul může být vypuštěna a nahrazena „::“ (maximálně jednou)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ff02::1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Délka prefixu je umístěna za lomítko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3ffe:500/24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C4AF-C961-4F52-A963-9F1B8D9AACF7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1901-DC06-49D5-AC13-E72C84FFAD5A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unicast adres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zh-CN"/>
              <a:t>Nespecifikovaná adresa – samé 0 (::)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Používá se jako zdrojová během inicializace, také jako implicitní</a:t>
            </a:r>
          </a:p>
          <a:p>
            <a:pPr>
              <a:lnSpc>
                <a:spcPct val="90000"/>
              </a:lnSpc>
            </a:pPr>
            <a:r>
              <a:rPr lang="cs-CZ" altLang="zh-CN"/>
              <a:t>Loopback adresa – (::1)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Obdoba 127.0.0.1 v IPv4</a:t>
            </a:r>
          </a:p>
          <a:p>
            <a:pPr>
              <a:lnSpc>
                <a:spcPct val="90000"/>
              </a:lnSpc>
            </a:pPr>
            <a:r>
              <a:rPr lang="cs-CZ" altLang="zh-CN"/>
              <a:t>Link-local adresa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Unikátní na subsíti, automaticky konfigurovatelná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Vyšší část – fe80::/10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Nižší část – identifikátor subsítě a rozhraní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Směrovače nesmí forwardovat pakety s cílovou nebo zdrojovou link-local adresou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FF63-AAA3-4EDD-AE05-1E52597F3D87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81ED-2E66-41AF-B1AA-4304D4DF35E8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unicast adres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Unique Local Unicast adresa </a:t>
            </a:r>
          </a:p>
          <a:p>
            <a:r>
              <a:rPr lang="cs-CZ" altLang="zh-CN"/>
              <a:t>Vyšší část – FC00::/8, FD00::/8</a:t>
            </a:r>
          </a:p>
          <a:p>
            <a:pPr lvl="1"/>
            <a:r>
              <a:rPr lang="cs-CZ" altLang="zh-CN"/>
              <a:t>Nižší část – identifikátor subsítě a rozhraní</a:t>
            </a:r>
          </a:p>
          <a:p>
            <a:pPr lvl="1"/>
            <a:r>
              <a:rPr lang="cs-CZ" altLang="zh-CN"/>
              <a:t>Použití je-li síť izolována a nejsou dostupné globální adresy</a:t>
            </a:r>
          </a:p>
          <a:p>
            <a:pPr lvl="1"/>
            <a:r>
              <a:rPr lang="cs-CZ" altLang="zh-CN"/>
              <a:t>Obdoba privátních adres IPv4</a:t>
            </a:r>
          </a:p>
          <a:p>
            <a:pPr lvl="1"/>
            <a:r>
              <a:rPr lang="cs-CZ" altLang="zh-CN"/>
              <a:t>Bylo zrušeno, protože se nedohodli co je to „site“</a:t>
            </a:r>
          </a:p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41F0-D0A4-4FC7-A78B-BDEDA550CBAA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DB8A-0C61-41A2-9A37-315E93A7F948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unicast adres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Mapované IPv4 adresy - ::ffff:a.b.c.d</a:t>
            </a:r>
          </a:p>
          <a:p>
            <a:pPr lvl="1"/>
            <a:r>
              <a:rPr lang="cs-CZ" altLang="zh-CN"/>
              <a:t>Použití u počítačů s duálním zásobníkem IPv4 i IPv6 pro komunikace přes IPv4 s použitím IPv6 adresování</a:t>
            </a:r>
          </a:p>
          <a:p>
            <a:r>
              <a:rPr lang="cs-CZ" altLang="zh-CN"/>
              <a:t>Kompatibilní IPv4 adresy - ::a.b.c.d</a:t>
            </a:r>
          </a:p>
          <a:p>
            <a:pPr lvl="1"/>
            <a:r>
              <a:rPr lang="cs-CZ" altLang="zh-CN"/>
              <a:t>Použití v IPv6 hostech pro komunikaci přes automatické tunely</a:t>
            </a:r>
          </a:p>
          <a:p>
            <a:pPr lvl="1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72DC-C2F1-4AB6-9348-1659B2DAD695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432B-F0AC-42CA-B123-915217186104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Adresní bloky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zh-CN"/>
              <a:t>Adresní prostor je rozdělen do 8 bloků po 3 bitech</a:t>
            </a:r>
          </a:p>
          <a:p>
            <a:pPr>
              <a:lnSpc>
                <a:spcPct val="90000"/>
              </a:lnSpc>
            </a:pPr>
            <a:r>
              <a:rPr lang="cs-CZ" altLang="zh-CN"/>
              <a:t>Lépe by bylo 16 bloků po 4 bitech</a:t>
            </a:r>
          </a:p>
          <a:p>
            <a:pPr>
              <a:lnSpc>
                <a:spcPct val="90000"/>
              </a:lnSpc>
            </a:pPr>
            <a:r>
              <a:rPr lang="cs-CZ" altLang="zh-CN"/>
              <a:t>Počáteční cifra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0,1 speciální (loopback)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2,3 globální adresy (agregovatelné globální adresy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4,5 není obsazeno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6,7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8,9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a,b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c,d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e,f link-local, (site-local), multicast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0165-A100-4710-A8C1-3E3A945BE125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6E68-3259-4ABC-9C5F-77F50DF07F1A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Globální adresy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965200"/>
          </a:xfrm>
        </p:spPr>
        <p:txBody>
          <a:bodyPr>
            <a:normAutofit fontScale="92500" lnSpcReduction="10000"/>
          </a:bodyPr>
          <a:lstStyle/>
          <a:p>
            <a:r>
              <a:rPr lang="cs-CZ" altLang="zh-CN"/>
              <a:t>agregovatelné globální adresy</a:t>
            </a:r>
          </a:p>
          <a:p>
            <a:pPr lvl="1"/>
            <a:r>
              <a:rPr lang="cs-CZ" altLang="zh-CN"/>
              <a:t>3ffe:0501:0008:1234:0260:97ff:fe40:efab</a:t>
            </a:r>
          </a:p>
          <a:p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301C-7E18-45E1-80F9-FCD27569FAD2}" type="datetime1">
              <a:rPr lang="cs-CZ" smtClean="0"/>
              <a:t>19. 3. 2019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EE-BF37-488D-8099-BC020E06FEBE}" type="slidenum">
              <a:rPr lang="cs-CZ"/>
              <a:pPr/>
              <a:t>18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4247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Globální adresy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2743200"/>
          </a:xfrm>
        </p:spPr>
        <p:txBody>
          <a:bodyPr>
            <a:normAutofit/>
          </a:bodyPr>
          <a:lstStyle/>
          <a:p>
            <a:r>
              <a:rPr lang="cs-CZ" altLang="zh-CN" sz="2400" dirty="0"/>
              <a:t>Cíl zavádění: minimalizace rozměrů globálních směrovacích tabulek</a:t>
            </a:r>
          </a:p>
          <a:p>
            <a:pPr lvl="1"/>
            <a:r>
              <a:rPr lang="cs-CZ" altLang="zh-CN" sz="2000" dirty="0"/>
              <a:t>Lokátor obsahuje 4 pole</a:t>
            </a:r>
          </a:p>
          <a:p>
            <a:pPr lvl="1"/>
            <a:r>
              <a:rPr lang="cs-CZ" altLang="zh-CN" sz="2000" dirty="0"/>
              <a:t>TLA (16 bitů) - Top </a:t>
            </a:r>
            <a:r>
              <a:rPr lang="cs-CZ" altLang="zh-CN" sz="2000" dirty="0" err="1"/>
              <a:t>Level</a:t>
            </a:r>
            <a:r>
              <a:rPr lang="cs-CZ" altLang="zh-CN" sz="2000" dirty="0"/>
              <a:t> </a:t>
            </a:r>
            <a:r>
              <a:rPr lang="cs-CZ" altLang="zh-CN" sz="2000" dirty="0" err="1"/>
              <a:t>Aggregator</a:t>
            </a:r>
            <a:endParaRPr lang="cs-CZ" altLang="zh-CN" sz="2000" dirty="0"/>
          </a:p>
          <a:p>
            <a:pPr lvl="1"/>
            <a:r>
              <a:rPr lang="cs-CZ" altLang="zh-CN" sz="2000" dirty="0"/>
              <a:t>Rezervováno (8 bitů)</a:t>
            </a:r>
          </a:p>
          <a:p>
            <a:pPr lvl="1"/>
            <a:r>
              <a:rPr lang="cs-CZ" altLang="zh-CN" sz="2000" dirty="0"/>
              <a:t>NLA (24 bitů) - </a:t>
            </a:r>
            <a:r>
              <a:rPr lang="cs-CZ" altLang="zh-CN" sz="2000" dirty="0" err="1"/>
              <a:t>Next</a:t>
            </a:r>
            <a:r>
              <a:rPr lang="cs-CZ" altLang="zh-CN" sz="2000" dirty="0"/>
              <a:t> </a:t>
            </a:r>
            <a:r>
              <a:rPr lang="cs-CZ" altLang="zh-CN" sz="2000" dirty="0" err="1"/>
              <a:t>Level</a:t>
            </a:r>
            <a:r>
              <a:rPr lang="cs-CZ" altLang="zh-CN" sz="2000" dirty="0"/>
              <a:t> </a:t>
            </a:r>
            <a:r>
              <a:rPr lang="cs-CZ" altLang="zh-CN" sz="2000" dirty="0" err="1"/>
              <a:t>Aggregator</a:t>
            </a:r>
            <a:endParaRPr lang="cs-CZ" altLang="zh-CN" sz="2000" dirty="0"/>
          </a:p>
          <a:p>
            <a:pPr lvl="1"/>
            <a:r>
              <a:rPr lang="cs-CZ" altLang="zh-CN" sz="2000" dirty="0"/>
              <a:t>SLA (16 bitů) - </a:t>
            </a:r>
            <a:r>
              <a:rPr lang="cs-CZ" altLang="zh-CN" sz="2000" dirty="0" err="1"/>
              <a:t>Site</a:t>
            </a:r>
            <a:r>
              <a:rPr lang="cs-CZ" altLang="zh-CN" sz="2000" dirty="0"/>
              <a:t> </a:t>
            </a:r>
            <a:r>
              <a:rPr lang="cs-CZ" altLang="zh-CN" sz="2000" dirty="0" err="1"/>
              <a:t>Level</a:t>
            </a:r>
            <a:r>
              <a:rPr lang="cs-CZ" altLang="zh-CN" sz="2000" dirty="0"/>
              <a:t> </a:t>
            </a:r>
            <a:r>
              <a:rPr lang="cs-CZ" altLang="zh-CN" sz="2000" dirty="0" err="1"/>
              <a:t>Aggregator</a:t>
            </a:r>
            <a:endParaRPr lang="cs-CZ" sz="200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FB4D-F19C-4B96-8256-6494BCD00CFC}" type="datetime1">
              <a:rPr lang="cs-CZ" smtClean="0"/>
              <a:t>19. 3. 2019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D90-2C49-4BCD-A9F5-6E91FD5B11BC}" type="slidenum">
              <a:rPr lang="cs-CZ"/>
              <a:pPr/>
              <a:t>19</a:t>
            </a:fld>
            <a:endParaRPr lang="cs-CZ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9" y="4191000"/>
            <a:ext cx="739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to IPv6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Architektura adres</a:t>
            </a:r>
          </a:p>
          <a:p>
            <a:r>
              <a:rPr lang="cs-CZ" altLang="zh-CN"/>
              <a:t>Plug and Play</a:t>
            </a:r>
          </a:p>
          <a:p>
            <a:r>
              <a:rPr lang="cs-CZ" altLang="zh-CN"/>
              <a:t>Systém jmenných domén</a:t>
            </a:r>
          </a:p>
          <a:p>
            <a:r>
              <a:rPr lang="cs-CZ" altLang="zh-CN"/>
              <a:t>Přechod IPv4 na IPv6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5C6A-FE43-40C8-89C3-3BFF5EDD5614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D22-3F19-40E5-9B45-FDA5AB676082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Globální adresy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Autofit/>
          </a:bodyPr>
          <a:lstStyle/>
          <a:p>
            <a:pPr>
              <a:buFont typeface="Symbol" pitchFamily="18" charset="2"/>
              <a:buChar char=""/>
            </a:pPr>
            <a:r>
              <a:rPr lang="cs-CZ" altLang="zh-CN" sz="2400" dirty="0"/>
              <a:t>TLA, NLA a SLA se dále v RFC nepoužívají – prefix(3), </a:t>
            </a:r>
            <a:r>
              <a:rPr lang="cs-CZ" altLang="zh-CN" sz="2400" dirty="0" err="1"/>
              <a:t>Global</a:t>
            </a:r>
            <a:r>
              <a:rPr lang="cs-CZ" altLang="zh-CN" sz="2400" dirty="0"/>
              <a:t> </a:t>
            </a:r>
            <a:r>
              <a:rPr lang="cs-CZ" altLang="zh-CN" sz="2400" dirty="0" err="1"/>
              <a:t>routing</a:t>
            </a:r>
            <a:r>
              <a:rPr lang="cs-CZ" altLang="zh-CN" sz="2400" dirty="0"/>
              <a:t> prefix(45), </a:t>
            </a:r>
            <a:r>
              <a:rPr lang="cs-CZ" altLang="zh-CN" sz="2400" dirty="0" err="1"/>
              <a:t>Subnet</a:t>
            </a:r>
            <a:r>
              <a:rPr lang="cs-CZ" altLang="zh-CN" sz="2400" dirty="0"/>
              <a:t> </a:t>
            </a:r>
            <a:r>
              <a:rPr lang="cs-CZ" altLang="zh-CN" sz="2400" dirty="0" err="1"/>
              <a:t>identifier</a:t>
            </a:r>
            <a:r>
              <a:rPr lang="cs-CZ" altLang="zh-CN" sz="2400" dirty="0"/>
              <a:t>(16), Interface ID(64)</a:t>
            </a:r>
          </a:p>
          <a:p>
            <a:pPr lvl="1"/>
            <a:r>
              <a:rPr lang="cs-CZ" altLang="zh-CN" sz="2000" dirty="0"/>
              <a:t>Přidělování od 2000::/3</a:t>
            </a:r>
          </a:p>
          <a:p>
            <a:pPr lvl="1"/>
            <a:r>
              <a:rPr lang="cs-CZ" altLang="zh-CN" sz="2000" dirty="0"/>
              <a:t>Fixní rozdělení 8 slabik síťová část, 8 slabik hostitelská část</a:t>
            </a:r>
          </a:p>
          <a:p>
            <a:r>
              <a:rPr lang="cs-CZ" altLang="zh-CN" sz="2400" dirty="0"/>
              <a:t>Síťová část (8 slabik)</a:t>
            </a:r>
          </a:p>
          <a:p>
            <a:pPr lvl="1"/>
            <a:r>
              <a:rPr lang="cs-CZ" altLang="zh-CN" sz="2000" dirty="0"/>
              <a:t>Délka prefixu pevná /64</a:t>
            </a:r>
          </a:p>
          <a:p>
            <a:pPr lvl="1"/>
            <a:r>
              <a:rPr lang="cs-CZ" altLang="zh-CN" sz="2000" dirty="0"/>
              <a:t>Není třeba určovat délku prefixu pro </a:t>
            </a:r>
            <a:r>
              <a:rPr lang="cs-CZ" altLang="zh-CN" sz="2000" dirty="0" err="1"/>
              <a:t>subsítě</a:t>
            </a:r>
            <a:endParaRPr lang="cs-CZ" altLang="zh-CN" sz="2000" dirty="0"/>
          </a:p>
          <a:p>
            <a:pPr lvl="1"/>
            <a:r>
              <a:rPr lang="cs-CZ" altLang="zh-CN" sz="2000" dirty="0"/>
              <a:t>/48 je přiřazeno umístění (</a:t>
            </a:r>
            <a:r>
              <a:rPr lang="cs-CZ" altLang="zh-CN" sz="2000" dirty="0" err="1"/>
              <a:t>site</a:t>
            </a:r>
            <a:r>
              <a:rPr lang="cs-CZ" altLang="zh-CN" sz="2000" dirty="0"/>
              <a:t>)</a:t>
            </a:r>
          </a:p>
          <a:p>
            <a:pPr lvl="1"/>
            <a:r>
              <a:rPr lang="cs-CZ" altLang="zh-CN" sz="2000" dirty="0"/>
              <a:t>16 bitů = 65536 </a:t>
            </a:r>
            <a:r>
              <a:rPr lang="cs-CZ" altLang="zh-CN" sz="2000" dirty="0" err="1"/>
              <a:t>subsítí</a:t>
            </a:r>
            <a:r>
              <a:rPr lang="cs-CZ" altLang="zh-CN" sz="2000" dirty="0"/>
              <a:t> pro jedno umístění (pro jednu stranu)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78D-D524-4C99-9497-5AE913563C65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8B-684C-4532-A0A5-0A0487707C90}" type="slidenum">
              <a:rPr lang="cs-CZ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Počáteční přiřazení adres</a:t>
            </a: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905000"/>
          </a:xfrm>
        </p:spPr>
        <p:txBody>
          <a:bodyPr>
            <a:normAutofit fontScale="85000" lnSpcReduction="20000"/>
          </a:bodyPr>
          <a:lstStyle/>
          <a:p>
            <a:r>
              <a:rPr lang="cs-CZ" altLang="zh-CN"/>
              <a:t>sTLA (subTLA)</a:t>
            </a:r>
          </a:p>
          <a:p>
            <a:pPr lvl="1"/>
            <a:r>
              <a:rPr lang="cs-CZ" altLang="zh-CN"/>
              <a:t>pomalý start přiřazování IPv6 adres – nejdříve velcí odběratelé, velké kusy</a:t>
            </a:r>
          </a:p>
          <a:p>
            <a:pPr lvl="1"/>
            <a:r>
              <a:rPr lang="cs-CZ" altLang="zh-CN"/>
              <a:t>TLA „2001“ je rozděleno na 8,192 subTLA (/35)</a:t>
            </a:r>
          </a:p>
          <a:p>
            <a:pPr lvl="1"/>
            <a:r>
              <a:rPr lang="cs-CZ" altLang="zh-CN"/>
              <a:t>Stejná čísla TLA</a:t>
            </a:r>
          </a:p>
          <a:p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BDA4-5758-48F5-93BE-F9C7D5B12F63}" type="datetime1">
              <a:rPr lang="cs-CZ" smtClean="0"/>
              <a:t>19. 3. 2019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4AA7-5C91-4E0C-AB07-27A9A65BB0F7}" type="slidenum">
              <a:rPr lang="cs-CZ"/>
              <a:pPr/>
              <a:t>21</a:t>
            </a:fld>
            <a:endParaRPr lang="cs-CZ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162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IPv6 adresy - CESNET</a:t>
            </a:r>
            <a:endParaRPr lang="cs-CZ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239000" cy="4648200"/>
          </a:xfrm>
        </p:spPr>
        <p:txBody>
          <a:bodyPr>
            <a:normAutofit/>
          </a:bodyPr>
          <a:lstStyle/>
          <a:p>
            <a:r>
              <a:rPr lang="cs-CZ" altLang="zh-CN" sz="2400" dirty="0"/>
              <a:t>Praha - 2001:718:0::/42</a:t>
            </a:r>
          </a:p>
          <a:p>
            <a:r>
              <a:rPr lang="cs-CZ" altLang="zh-CN" sz="2400" dirty="0"/>
              <a:t>Brno - 2001:718:800::/42</a:t>
            </a:r>
          </a:p>
          <a:p>
            <a:r>
              <a:rPr lang="cs-CZ" altLang="zh-CN" sz="2400" dirty="0"/>
              <a:t>Ostrava - 2001:718:1000::/42</a:t>
            </a:r>
          </a:p>
          <a:p>
            <a:r>
              <a:rPr lang="cs-CZ" altLang="zh-CN" sz="2400" dirty="0"/>
              <a:t>Hradec Králové - 2001:718:1200::/42</a:t>
            </a:r>
          </a:p>
          <a:p>
            <a:r>
              <a:rPr lang="cs-CZ" altLang="zh-CN" sz="2400" dirty="0"/>
              <a:t>Olomouc - 2001:718:1400::/42</a:t>
            </a:r>
          </a:p>
          <a:p>
            <a:r>
              <a:rPr lang="cs-CZ" altLang="zh-CN" sz="2400" dirty="0"/>
              <a:t>Ústi nad Labem - 2001:718:1600::/42</a:t>
            </a:r>
          </a:p>
          <a:p>
            <a:r>
              <a:rPr lang="cs-CZ" altLang="zh-CN" sz="2400" dirty="0"/>
              <a:t>Plzeň - 2001:718:1800::/42</a:t>
            </a:r>
          </a:p>
          <a:p>
            <a:r>
              <a:rPr lang="cs-CZ" altLang="zh-CN" sz="2400" dirty="0"/>
              <a:t>Liberec - 2001:718:1C00::/42</a:t>
            </a:r>
          </a:p>
          <a:p>
            <a:r>
              <a:rPr lang="cs-CZ" altLang="zh-CN" sz="2400" dirty="0"/>
              <a:t>České Budějovice - 2001:718:1A00::/42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9CD-ED74-4713-8B0D-559EBB085CE9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171-D695-4FEB-832A-C9C55BE4C5F5}" type="slidenum">
              <a:rPr lang="cs-CZ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Přiřazování adres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zh-CN" sz="2000" b="1"/>
              <a:t>Anycast adresy (výběrové)</a:t>
            </a:r>
            <a:endParaRPr lang="cs-CZ" altLang="zh-CN" sz="2000"/>
          </a:p>
          <a:p>
            <a:pPr lvl="1">
              <a:lnSpc>
                <a:spcPct val="90000"/>
              </a:lnSpc>
            </a:pPr>
            <a:r>
              <a:rPr lang="cs-CZ" altLang="zh-CN" sz="1800"/>
              <a:t>Více rozhraní má tutéž adresu, nižší bity (typicky 64 a více jsou nulové)</a:t>
            </a:r>
          </a:p>
          <a:p>
            <a:pPr>
              <a:lnSpc>
                <a:spcPct val="90000"/>
              </a:lnSpc>
            </a:pPr>
            <a:r>
              <a:rPr lang="cs-CZ" altLang="zh-CN" sz="2000" b="1"/>
              <a:t>Multicast adresy (skupinové)</a:t>
            </a:r>
            <a:endParaRPr lang="cs-CZ" altLang="zh-CN" sz="2000"/>
          </a:p>
          <a:p>
            <a:pPr lvl="1">
              <a:lnSpc>
                <a:spcPct val="90000"/>
              </a:lnSpc>
            </a:pPr>
            <a:r>
              <a:rPr lang="cs-CZ" altLang="zh-CN" sz="1800"/>
              <a:t>Od ff00::/8</a:t>
            </a:r>
          </a:p>
          <a:p>
            <a:pPr lvl="1">
              <a:lnSpc>
                <a:spcPct val="90000"/>
              </a:lnSpc>
            </a:pPr>
            <a:r>
              <a:rPr lang="cs-CZ" altLang="zh-CN" sz="1800"/>
              <a:t>Struktura 1111 1111 </a:t>
            </a:r>
            <a:r>
              <a:rPr lang="en-US" altLang="zh-CN" sz="1800">
                <a:ea typeface="宋体" charset="-122"/>
              </a:rPr>
              <a:t>|</a:t>
            </a:r>
            <a:r>
              <a:rPr lang="cs-CZ" altLang="zh-CN" sz="1800"/>
              <a:t> flags(4) </a:t>
            </a:r>
            <a:r>
              <a:rPr lang="en-US" altLang="zh-CN" sz="1800">
                <a:ea typeface="宋体" charset="-122"/>
              </a:rPr>
              <a:t>| scop</a:t>
            </a:r>
            <a:r>
              <a:rPr lang="cs-CZ" altLang="zh-CN" sz="1800"/>
              <a:t>(4) </a:t>
            </a:r>
            <a:r>
              <a:rPr lang="en-US" altLang="zh-CN" sz="1800">
                <a:ea typeface="宋体" charset="-122"/>
              </a:rPr>
              <a:t>| group ID (112)</a:t>
            </a:r>
            <a:endParaRPr lang="cs-CZ" altLang="zh-CN" sz="1800"/>
          </a:p>
          <a:p>
            <a:pPr lvl="1">
              <a:lnSpc>
                <a:spcPct val="90000"/>
              </a:lnSpc>
            </a:pPr>
            <a:r>
              <a:rPr lang="fr-FR" altLang="zh-CN" sz="1800">
                <a:ea typeface="宋体" charset="-122"/>
              </a:rPr>
              <a:t>Flags: 000T – T=0 – všeobecně známá adresa, T = 1 – dočasná adresa</a:t>
            </a:r>
            <a:endParaRPr lang="cs-CZ" altLang="zh-CN" sz="1800"/>
          </a:p>
          <a:p>
            <a:pPr lvl="1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Group ID – identifikátor skupiny (nikoliv identifikátor rozhraní)</a:t>
            </a:r>
            <a:endParaRPr lang="cs-CZ" altLang="zh-CN" sz="1800"/>
          </a:p>
          <a:p>
            <a:pPr lvl="1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Scope: (dosah)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1 – interface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2 – link –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3 – subnet -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4 – admin –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8 – organi</a:t>
            </a:r>
            <a:r>
              <a:rPr lang="cs-CZ" altLang="zh-CN" sz="1800"/>
              <a:t>s</a:t>
            </a:r>
            <a:r>
              <a:rPr lang="en-US" altLang="zh-CN" sz="1800">
                <a:ea typeface="宋体" charset="-122"/>
              </a:rPr>
              <a:t>ation –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E – global </a:t>
            </a:r>
            <a:endParaRPr lang="cs-CZ" altLang="zh-CN" sz="1800"/>
          </a:p>
          <a:p>
            <a:pPr>
              <a:lnSpc>
                <a:spcPct val="90000"/>
              </a:lnSpc>
            </a:pPr>
            <a:endParaRPr lang="cs-CZ" sz="20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5C9B-6BD9-417B-B79F-56DFEBAC76D1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C11C-D88D-4098-A97B-6239C9DFC118}" type="slidenum">
              <a:rPr lang="cs-CZ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Přiřazené skupinové adresy</a:t>
            </a:r>
            <a:endParaRPr 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341687"/>
          </a:xfrm>
        </p:spPr>
        <p:txBody>
          <a:bodyPr>
            <a:normAutofit/>
          </a:bodyPr>
          <a:lstStyle/>
          <a:p>
            <a:r>
              <a:rPr lang="cs-CZ" altLang="zh-CN" sz="2400" dirty="0"/>
              <a:t>Všechna rozhraní uzlu		ff01::/96</a:t>
            </a:r>
          </a:p>
          <a:p>
            <a:r>
              <a:rPr lang="cs-CZ" altLang="zh-CN" sz="2400" dirty="0"/>
              <a:t>Všechna rozhraní linky		ff01::/96</a:t>
            </a:r>
          </a:p>
          <a:p>
            <a:r>
              <a:rPr lang="cs-CZ" altLang="zh-CN" sz="2400" dirty="0"/>
              <a:t>Všechny směrovače na uzlu	ff02::/96</a:t>
            </a:r>
          </a:p>
          <a:p>
            <a:r>
              <a:rPr lang="cs-CZ" altLang="zh-CN" sz="2400" dirty="0"/>
              <a:t>Všechny směrovače na lince	ff02::/96</a:t>
            </a:r>
          </a:p>
          <a:p>
            <a:r>
              <a:rPr lang="cs-CZ" altLang="zh-CN" sz="2400" dirty="0"/>
              <a:t>Všechny servery a agenti podporující DHCP	ff0c::/96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2302-3787-4B13-B23D-E967D486A584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E522-24C4-4FC0-8576-E00047FCA3CB}" type="slidenum">
              <a:rPr lang="cs-CZ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74EC-6CE5-4402-9780-AFF014CC6BC3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7" y="1556792"/>
            <a:ext cx="7182645" cy="42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C10C-2467-48D4-A8A6-BFDACD28DE7C}" type="datetime1">
              <a:rPr lang="cs-CZ" smtClean="0"/>
              <a:t>19. 3. 2019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578"/>
            <a:ext cx="78676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4200"/>
            <a:ext cx="78676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" y="4572000"/>
            <a:ext cx="7620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008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Plug and Play, Autokonfigurace adres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2057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zh-CN" sz="2800" dirty="0"/>
              <a:t>Očekává se, že počítač bude v síti fungovat okamžitě po instalaci, bez konfigurace</a:t>
            </a:r>
          </a:p>
          <a:p>
            <a:pPr>
              <a:lnSpc>
                <a:spcPct val="80000"/>
              </a:lnSpc>
            </a:pPr>
            <a:r>
              <a:rPr lang="cs-CZ" altLang="zh-CN" sz="2800" dirty="0"/>
              <a:t>Noční můra administrátorů – okamžité zprovoznění velkého počtu počítačů</a:t>
            </a:r>
          </a:p>
          <a:p>
            <a:pPr>
              <a:lnSpc>
                <a:spcPct val="80000"/>
              </a:lnSpc>
            </a:pPr>
            <a:r>
              <a:rPr lang="cs-CZ" altLang="zh-CN" sz="2800" dirty="0"/>
              <a:t>Dolních 8 slabik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Auto konfigurovaná z 64 bitové EUI-64 adresy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Expandovaná z 48 bitové MAC adresy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Automaticky generované pseudonáhodné číslo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Přiřazené DHCPv6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Manuálně konfigurovaná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AFF2-36E3-4DF4-9D06-53D6A3D86715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48BD-78EF-42BA-96B4-00FD4B0C75FE}" type="slidenum">
              <a:rPr lang="cs-CZ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Plug and Play, Autokonfigurace adres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cs-CZ" altLang="zh-CN"/>
              <a:t>Očekává se, že počítač bude v síti fungovat okamžitě po instalaci, bez konfigurace</a:t>
            </a:r>
          </a:p>
          <a:p>
            <a:r>
              <a:rPr lang="cs-CZ" altLang="zh-CN"/>
              <a:t>Noční můra administrátorů – okamžité zprovoznění velkého počtu počítačů</a:t>
            </a:r>
          </a:p>
          <a:p>
            <a:pPr lvl="1"/>
            <a:r>
              <a:rPr lang="cs-CZ" altLang="zh-CN"/>
              <a:t>Dolních 8 slabik</a:t>
            </a:r>
            <a:endParaRPr lang="cs-CZ"/>
          </a:p>
        </p:txBody>
      </p:sp>
      <p:sp>
        <p:nvSpPr>
          <p:cNvPr id="3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EAAB-0846-41AD-A36E-D75DB18B76DA}" type="datetime1">
              <a:rPr lang="cs-CZ" smtClean="0"/>
              <a:t>19. 3. 2019</a:t>
            </a:fld>
            <a:endParaRPr lang="cs-CZ"/>
          </a:p>
        </p:txBody>
      </p:sp>
      <p:sp>
        <p:nvSpPr>
          <p:cNvPr id="3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3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11F7-5A8F-45FA-AB60-866968012476}" type="slidenum">
              <a:rPr lang="cs-CZ"/>
              <a:pPr/>
              <a:t>28</a:t>
            </a:fld>
            <a:endParaRPr lang="cs-CZ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0292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53340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56388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59436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62484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65532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1336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24384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27432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30480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33528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36576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39624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42672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47244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50292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53340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1" name="Rectangle 21"/>
          <p:cNvSpPr>
            <a:spLocks noChangeArrowheads="1"/>
          </p:cNvSpPr>
          <p:nvPr/>
        </p:nvSpPr>
        <p:spPr bwMode="auto">
          <a:xfrm>
            <a:off x="56388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59436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62484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65532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68580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6" name="Text Box 26"/>
          <p:cNvSpPr txBox="1">
            <a:spLocks noChangeArrowheads="1"/>
          </p:cNvSpPr>
          <p:nvPr/>
        </p:nvSpPr>
        <p:spPr bwMode="auto">
          <a:xfrm>
            <a:off x="4038600" y="3886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MAC</a:t>
            </a:r>
          </a:p>
        </p:txBody>
      </p:sp>
      <p:sp>
        <p:nvSpPr>
          <p:cNvPr id="153627" name="Text Box 27"/>
          <p:cNvSpPr txBox="1">
            <a:spLocks noChangeArrowheads="1"/>
          </p:cNvSpPr>
          <p:nvPr/>
        </p:nvSpPr>
        <p:spPr bwMode="auto">
          <a:xfrm>
            <a:off x="2574925" y="544671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Globální část</a:t>
            </a:r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>
            <a:off x="5105400" y="54102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Lokální část</a:t>
            </a:r>
          </a:p>
        </p:txBody>
      </p:sp>
      <p:sp>
        <p:nvSpPr>
          <p:cNvPr id="153629" name="Text Box 29"/>
          <p:cNvSpPr txBox="1">
            <a:spLocks noChangeArrowheads="1"/>
          </p:cNvSpPr>
          <p:nvPr/>
        </p:nvSpPr>
        <p:spPr bwMode="auto">
          <a:xfrm>
            <a:off x="1066800" y="47244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IPv6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Autokonfigurace - bezestavová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cs-CZ" altLang="zh-CN"/>
              <a:t>Link-local address</a:t>
            </a:r>
          </a:p>
          <a:p>
            <a:pPr lvl="1"/>
            <a:r>
              <a:rPr lang="cs-CZ" altLang="zh-CN"/>
              <a:t>Horních 8 slabik ze směrovače</a:t>
            </a:r>
          </a:p>
          <a:p>
            <a:pPr lvl="1"/>
            <a:r>
              <a:rPr lang="cs-CZ" altLang="zh-CN"/>
              <a:t>Globální adresa</a:t>
            </a:r>
          </a:p>
          <a:p>
            <a:pPr lvl="1"/>
            <a:r>
              <a:rPr lang="cs-CZ" altLang="zh-CN"/>
              <a:t>Není třeba DHCP server (bezestavové přidělení adresy)</a:t>
            </a:r>
          </a:p>
          <a:p>
            <a:pPr lvl="1"/>
            <a:r>
              <a:rPr lang="cs-CZ" altLang="zh-CN"/>
              <a:t>(Stavové přidělení – DHCPv6)</a:t>
            </a:r>
          </a:p>
          <a:p>
            <a:r>
              <a:rPr lang="cs-CZ" altLang="zh-CN"/>
              <a:t>Konverze MAC adresy na interface ID</a:t>
            </a:r>
          </a:p>
          <a:p>
            <a:pPr lvl="1"/>
            <a:r>
              <a:rPr lang="cs-CZ" altLang="zh-CN"/>
              <a:t>EUI64 adresa (8 slabik)</a:t>
            </a:r>
          </a:p>
          <a:p>
            <a:pPr lvl="1"/>
            <a:r>
              <a:rPr lang="cs-CZ" altLang="zh-CN"/>
              <a:t>Neguje také 2. bit 1. slabiky (bit administrace universal/local)</a:t>
            </a:r>
          </a:p>
          <a:p>
            <a:pPr lvl="1"/>
            <a:r>
              <a:rPr lang="cs-CZ" altLang="zh-CN"/>
              <a:t>00:08:05:01:23:45 --&gt; 0208:05ff:fe01:2345</a:t>
            </a:r>
          </a:p>
          <a:p>
            <a:r>
              <a:rPr lang="cs-CZ" altLang="zh-CN"/>
              <a:t>Generování link-local adresy</a:t>
            </a:r>
          </a:p>
          <a:p>
            <a:pPr lvl="1"/>
            <a:r>
              <a:rPr lang="cs-CZ" altLang="zh-CN"/>
              <a:t>fe80:: interface ID</a:t>
            </a:r>
          </a:p>
          <a:p>
            <a:pPr lvl="1"/>
            <a:r>
              <a:rPr lang="cs-CZ" altLang="zh-CN"/>
              <a:t>fe80::208:05ff:fe01:2345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F5AF-F46D-40C6-9396-C87BAC0D05D6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D62-9248-4DFB-8B87-7FFFA3BEB967}" type="slidenum">
              <a:rPr lang="cs-CZ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Problémy IPv4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zh-CN"/>
              <a:t>Vyčerpání IPv4 adres</a:t>
            </a:r>
          </a:p>
          <a:p>
            <a:r>
              <a:rPr lang="cs-CZ" altLang="zh-CN"/>
              <a:t>4 slabiky = 4,3 miliard adres (</a:t>
            </a:r>
            <a:r>
              <a:rPr lang="en-US" altLang="zh-CN">
                <a:ea typeface="宋体" charset="-122"/>
              </a:rPr>
              <a:t>4,294,967,296</a:t>
            </a:r>
            <a:r>
              <a:rPr lang="cs-CZ" altLang="zh-CN"/>
              <a:t>)</a:t>
            </a:r>
            <a:endParaRPr lang="en-US" altLang="zh-CN">
              <a:ea typeface="宋体" charset="-122"/>
            </a:endParaRPr>
          </a:p>
          <a:p>
            <a:r>
              <a:rPr lang="en-US" altLang="zh-CN">
                <a:ea typeface="宋体" charset="-122"/>
              </a:rPr>
              <a:t>16 slabik = 340,282,366,920,938,463,463,374,607,431,768,211,456</a:t>
            </a:r>
            <a:endParaRPr lang="cs-CZ" altLang="zh-CN"/>
          </a:p>
          <a:p>
            <a:r>
              <a:rPr lang="cs-CZ" altLang="zh-CN"/>
              <a:t>Méně než je populace lidí (6,1 miliard)</a:t>
            </a:r>
          </a:p>
          <a:p>
            <a:r>
              <a:rPr lang="cs-CZ" altLang="zh-CN"/>
              <a:t>Vyčerpá se již okolo roku 2008</a:t>
            </a:r>
          </a:p>
          <a:p>
            <a:r>
              <a:rPr lang="cs-CZ" altLang="zh-CN"/>
              <a:t>K registraci IPv4 adres se používá několik politik</a:t>
            </a:r>
          </a:p>
          <a:p>
            <a:r>
              <a:rPr lang="cs-CZ" altLang="zh-CN"/>
              <a:t>Lepší situace je v USA, špatná v jihovýchodní Asii (Čína)</a:t>
            </a:r>
          </a:p>
          <a:p>
            <a:r>
              <a:rPr lang="cs-CZ" altLang="zh-CN"/>
              <a:t>Nikdo neobdrží dost IPv4 adres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99AF-A4CA-49D6-9CFB-D1BCBED38653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7778-C10C-4FF5-8306-51729B9320FC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IEEE EUI-64 adresy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1862137"/>
          </a:xfrm>
        </p:spPr>
        <p:txBody>
          <a:bodyPr>
            <a:normAutofit fontScale="77500" lnSpcReduction="20000"/>
          </a:bodyPr>
          <a:lstStyle/>
          <a:p>
            <a:r>
              <a:rPr lang="cs-CZ"/>
              <a:t>EUI – Extended Unique Identifier</a:t>
            </a:r>
          </a:p>
          <a:p>
            <a:r>
              <a:rPr lang="cs-CZ"/>
              <a:t>Obsahuje company ID (24 bitů), Extension ID (40 bitů)</a:t>
            </a:r>
          </a:p>
          <a:p>
            <a:r>
              <a:rPr lang="cs-CZ"/>
              <a:t>U/L bit – Universally/Locally Administered</a:t>
            </a:r>
          </a:p>
          <a:p>
            <a:r>
              <a:rPr lang="cs-CZ"/>
              <a:t>U/G bit – Unicast/Group Address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BC2C-7A0C-470D-8852-D96C19594249}" type="datetime1">
              <a:rPr lang="cs-CZ" smtClean="0"/>
              <a:t>19. 3. 2019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2F23-DC8D-477A-A3FD-163087BBADE6}" type="slidenum">
              <a:rPr lang="cs-CZ"/>
              <a:pPr/>
              <a:t>30</a:t>
            </a:fld>
            <a:endParaRPr lang="cs-CZ"/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772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Autokonfigurace - stavová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Host obdrží adresu rozhraní nebo konfigurační informaci a parametry od serveru</a:t>
            </a:r>
          </a:p>
          <a:p>
            <a:r>
              <a:rPr lang="cs-CZ" sz="2400" dirty="0"/>
              <a:t>Servery udržují databázi, obsahující mapování adres přiřazených hostům</a:t>
            </a:r>
          </a:p>
          <a:p>
            <a:r>
              <a:rPr lang="cs-CZ" sz="2400" dirty="0"/>
              <a:t>Jedno z možných schémat odpovídá DHCPv6</a:t>
            </a:r>
          </a:p>
          <a:p>
            <a:r>
              <a:rPr lang="cs-CZ" sz="2400" dirty="0"/>
              <a:t>Stavová a </a:t>
            </a:r>
            <a:r>
              <a:rPr lang="cs-CZ" sz="2400" dirty="0" err="1"/>
              <a:t>bezestavová</a:t>
            </a:r>
            <a:r>
              <a:rPr lang="cs-CZ" sz="2400" dirty="0"/>
              <a:t> </a:t>
            </a:r>
            <a:r>
              <a:rPr lang="cs-CZ" sz="2400" dirty="0" err="1"/>
              <a:t>autokonfigurace</a:t>
            </a:r>
            <a:r>
              <a:rPr lang="cs-CZ" sz="2400" dirty="0"/>
              <a:t> může být použita souběžně</a:t>
            </a:r>
          </a:p>
          <a:p>
            <a:r>
              <a:rPr lang="cs-CZ" sz="2400" dirty="0"/>
              <a:t>Administrátor určuje typ nastavením odpovídající položky v </a:t>
            </a:r>
            <a:r>
              <a:rPr lang="cs-CZ" sz="2400" dirty="0" err="1"/>
              <a:t>Router</a:t>
            </a:r>
            <a:r>
              <a:rPr lang="cs-CZ" sz="2400" dirty="0"/>
              <a:t> </a:t>
            </a:r>
            <a:r>
              <a:rPr lang="cs-CZ" sz="2400" dirty="0" err="1"/>
              <a:t>Advertisement</a:t>
            </a:r>
            <a:r>
              <a:rPr lang="cs-CZ" sz="2400" dirty="0"/>
              <a:t> zprávách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3E52-16C1-496E-814B-C18BAA4B8B7B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3825-B64C-418F-8883-9FE26D7B92B8}" type="slidenum">
              <a:rPr lang="cs-CZ"/>
              <a:pPr/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DHCPv</a:t>
            </a:r>
            <a:r>
              <a:rPr lang="en-US" dirty="0"/>
              <a:t>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Stavov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autokonfigurace</a:t>
            </a:r>
            <a:endParaRPr lang="cs-CZ" dirty="0" smtClean="0"/>
          </a:p>
          <a:p>
            <a:pPr lvl="1"/>
            <a:r>
              <a:rPr lang="cs-CZ" dirty="0" err="1" smtClean="0"/>
              <a:t>Solicit</a:t>
            </a:r>
            <a:r>
              <a:rPr lang="cs-CZ" dirty="0" smtClean="0"/>
              <a:t> - výzva na adrese ff02::1:2 (DHCP </a:t>
            </a:r>
            <a:r>
              <a:rPr lang="cs-CZ" dirty="0" err="1" smtClean="0"/>
              <a:t>relay</a:t>
            </a:r>
            <a:r>
              <a:rPr lang="cs-CZ" dirty="0" smtClean="0"/>
              <a:t> agenti a servery, ff05::1:3 DHCP servery</a:t>
            </a:r>
          </a:p>
          <a:p>
            <a:pPr lvl="1"/>
            <a:r>
              <a:rPr lang="cs-CZ" dirty="0" err="1" smtClean="0"/>
              <a:t>Advertise</a:t>
            </a:r>
            <a:r>
              <a:rPr lang="cs-CZ" dirty="0" smtClean="0"/>
              <a:t> – odeslání nabídek</a:t>
            </a:r>
          </a:p>
          <a:p>
            <a:pPr lvl="1"/>
            <a:r>
              <a:rPr lang="cs-CZ" dirty="0" err="1" smtClean="0"/>
              <a:t>Request</a:t>
            </a:r>
            <a:r>
              <a:rPr lang="cs-CZ" dirty="0" smtClean="0"/>
              <a:t> – požadavek na přidělení </a:t>
            </a:r>
            <a:r>
              <a:rPr lang="cs-CZ" dirty="0" err="1" smtClean="0"/>
              <a:t>prexifu</a:t>
            </a:r>
            <a:endParaRPr lang="cs-CZ" dirty="0" smtClean="0"/>
          </a:p>
          <a:p>
            <a:pPr lvl="1"/>
            <a:r>
              <a:rPr lang="cs-CZ" dirty="0" err="1" smtClean="0"/>
              <a:t>Reply</a:t>
            </a:r>
            <a:r>
              <a:rPr lang="cs-CZ" dirty="0" smtClean="0"/>
              <a:t> – potvrzení přidělených parametrů</a:t>
            </a:r>
          </a:p>
          <a:p>
            <a:pPr lvl="1"/>
            <a:r>
              <a:rPr lang="cs-CZ" dirty="0" err="1" smtClean="0"/>
              <a:t>Decline</a:t>
            </a:r>
            <a:r>
              <a:rPr lang="cs-CZ" dirty="0" smtClean="0"/>
              <a:t> – uvolnění </a:t>
            </a:r>
          </a:p>
          <a:p>
            <a:pPr lvl="1"/>
            <a:r>
              <a:rPr lang="cs-CZ" dirty="0" err="1" smtClean="0"/>
              <a:t>Confirm</a:t>
            </a:r>
            <a:r>
              <a:rPr lang="cs-CZ" dirty="0" smtClean="0"/>
              <a:t> – potvrzení</a:t>
            </a:r>
          </a:p>
          <a:p>
            <a:pPr lvl="1"/>
            <a:r>
              <a:rPr lang="cs-CZ" dirty="0" err="1" smtClean="0"/>
              <a:t>Reconfigure</a:t>
            </a:r>
            <a:r>
              <a:rPr lang="cs-CZ" dirty="0" smtClean="0"/>
              <a:t> – obnova</a:t>
            </a:r>
          </a:p>
          <a:p>
            <a:pPr lvl="1"/>
            <a:r>
              <a:rPr lang="cs-CZ" dirty="0" err="1" smtClean="0"/>
              <a:t>Relay</a:t>
            </a:r>
            <a:r>
              <a:rPr lang="cs-CZ" dirty="0" err="1"/>
              <a:t>-</a:t>
            </a:r>
            <a:r>
              <a:rPr lang="cs-CZ" dirty="0" err="1" smtClean="0"/>
              <a:t>Forw</a:t>
            </a:r>
            <a:r>
              <a:rPr lang="cs-CZ" dirty="0" smtClean="0"/>
              <a:t>, </a:t>
            </a:r>
            <a:r>
              <a:rPr lang="cs-CZ" dirty="0" err="1" smtClean="0"/>
              <a:t>Relay-Reply</a:t>
            </a:r>
            <a:r>
              <a:rPr lang="cs-CZ" dirty="0" smtClean="0"/>
              <a:t> – </a:t>
            </a:r>
            <a:r>
              <a:rPr lang="cs-CZ" dirty="0" err="1" smtClean="0"/>
              <a:t>forwardování</a:t>
            </a:r>
            <a:r>
              <a:rPr lang="cs-CZ" dirty="0" smtClean="0"/>
              <a:t> zpráv serveru nebo jinému </a:t>
            </a:r>
            <a:r>
              <a:rPr lang="cs-CZ" dirty="0" err="1" smtClean="0"/>
              <a:t>Relay</a:t>
            </a:r>
            <a:r>
              <a:rPr lang="cs-CZ" dirty="0" smtClean="0"/>
              <a:t> agentovi</a:t>
            </a:r>
          </a:p>
          <a:p>
            <a:r>
              <a:rPr lang="cs-CZ" dirty="0" smtClean="0"/>
              <a:t>DHCP </a:t>
            </a:r>
            <a:r>
              <a:rPr lang="cs-CZ" dirty="0" err="1" smtClean="0"/>
              <a:t>Unique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 (DUID) </a:t>
            </a:r>
          </a:p>
          <a:p>
            <a:pPr lvl="1"/>
            <a:r>
              <a:rPr lang="cs-CZ" dirty="0" smtClean="0"/>
              <a:t>identifikátor klienta (10 bytů)</a:t>
            </a:r>
          </a:p>
          <a:p>
            <a:pPr lvl="1"/>
            <a:r>
              <a:rPr lang="cs-CZ" dirty="0" smtClean="0"/>
              <a:t>Daný výrobcem, vygenerování</a:t>
            </a:r>
          </a:p>
          <a:p>
            <a:pPr lvl="1"/>
            <a:r>
              <a:rPr lang="cs-CZ" dirty="0" smtClean="0"/>
              <a:t>Nezávislý na technickém vybavení klienta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19A-C8F4-4E23-AEEB-7DAD8E5260D7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29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Povinné adresy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200400"/>
          </a:xfrm>
        </p:spPr>
        <p:txBody>
          <a:bodyPr>
            <a:normAutofit fontScale="62500" lnSpcReduction="20000"/>
          </a:bodyPr>
          <a:lstStyle/>
          <a:p>
            <a:r>
              <a:rPr lang="cs-CZ" altLang="zh-CN" b="1" dirty="0"/>
              <a:t>Povinné adresy uzlu</a:t>
            </a:r>
            <a:endParaRPr lang="cs-CZ" altLang="zh-CN" dirty="0"/>
          </a:p>
          <a:p>
            <a:pPr lvl="1"/>
            <a:r>
              <a:rPr lang="cs-CZ" altLang="zh-CN" dirty="0"/>
              <a:t>Lokální linková adresa pro každé rozhraní (fe80::208:05ff:fe01:2345)</a:t>
            </a:r>
          </a:p>
          <a:p>
            <a:pPr lvl="1"/>
            <a:r>
              <a:rPr lang="cs-CZ" altLang="zh-CN" dirty="0"/>
              <a:t>Přidělená individuální adresa (2001:718:1800:11:208:05ff:fe01:2345)</a:t>
            </a:r>
          </a:p>
          <a:p>
            <a:pPr lvl="1"/>
            <a:r>
              <a:rPr lang="cs-CZ" altLang="zh-CN" dirty="0" err="1"/>
              <a:t>Loopback</a:t>
            </a:r>
            <a:r>
              <a:rPr lang="cs-CZ" altLang="zh-CN" dirty="0"/>
              <a:t> (::1)</a:t>
            </a:r>
          </a:p>
          <a:p>
            <a:pPr lvl="1"/>
            <a:r>
              <a:rPr lang="cs-CZ" altLang="zh-CN" dirty="0"/>
              <a:t>Všechna rozhraní uzlu (ff01::1)</a:t>
            </a:r>
          </a:p>
          <a:p>
            <a:pPr lvl="1"/>
            <a:r>
              <a:rPr lang="cs-CZ" altLang="zh-CN" dirty="0"/>
              <a:t>Všechna rozhraní na lince (ff02::1)</a:t>
            </a:r>
          </a:p>
          <a:p>
            <a:r>
              <a:rPr lang="cs-CZ" altLang="zh-CN" b="1" dirty="0"/>
              <a:t>Povinné adresy směrovače</a:t>
            </a:r>
            <a:endParaRPr lang="cs-CZ" altLang="zh-CN" dirty="0"/>
          </a:p>
          <a:p>
            <a:pPr lvl="1"/>
            <a:r>
              <a:rPr lang="cs-CZ" altLang="zh-CN" dirty="0"/>
              <a:t>Povinné adresy uzlu</a:t>
            </a:r>
          </a:p>
          <a:p>
            <a:pPr lvl="1"/>
            <a:r>
              <a:rPr lang="cs-CZ" altLang="zh-CN" dirty="0"/>
              <a:t>Všechny skupinové adresy směrovače, linky, LAN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EAF-C268-49AD-A1C6-CEAD6AE87F2B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539-A5B9-48FB-B771-AFA71B10889F}" type="slidenum">
              <a:rPr lang="cs-CZ"/>
              <a:pPr/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Povinné adresy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6A72-102F-439A-AC11-00068166C938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23EA-A77D-4938-86CA-4F6E00906726}" type="slidenum">
              <a:rPr lang="cs-CZ"/>
              <a:pPr/>
              <a:t>34</a:t>
            </a:fld>
            <a:endParaRPr lang="cs-CZ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309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Globální autokonfigurace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268662"/>
          </a:xfrm>
        </p:spPr>
        <p:txBody>
          <a:bodyPr>
            <a:normAutofit/>
          </a:bodyPr>
          <a:lstStyle/>
          <a:p>
            <a:r>
              <a:rPr lang="cs-CZ" altLang="zh-CN" sz="2800" dirty="0"/>
              <a:t>Směrovač posílá periodicky prefixy (/64)</a:t>
            </a:r>
          </a:p>
          <a:p>
            <a:r>
              <a:rPr lang="cs-CZ" altLang="zh-CN" sz="2800" dirty="0" err="1"/>
              <a:t>Router</a:t>
            </a:r>
            <a:r>
              <a:rPr lang="cs-CZ" altLang="zh-CN" sz="2800" dirty="0"/>
              <a:t> </a:t>
            </a:r>
            <a:r>
              <a:rPr lang="cs-CZ" altLang="zh-CN" sz="2800" dirty="0" err="1"/>
              <a:t>Advertisement</a:t>
            </a:r>
            <a:r>
              <a:rPr lang="cs-CZ" altLang="zh-CN" sz="2800" dirty="0"/>
              <a:t> (RA)</a:t>
            </a:r>
          </a:p>
          <a:p>
            <a:r>
              <a:rPr lang="cs-CZ" altLang="zh-CN" sz="2800" dirty="0"/>
              <a:t>Generování globální adresy (prefix + interface ID)</a:t>
            </a:r>
          </a:p>
          <a:p>
            <a:r>
              <a:rPr lang="cs-CZ" altLang="zh-CN" sz="2800" dirty="0"/>
              <a:t>Podle implicitní cesty k jednomu ze směrovačů</a:t>
            </a:r>
          </a:p>
          <a:p>
            <a:r>
              <a:rPr lang="cs-CZ" altLang="zh-CN" sz="2800" dirty="0"/>
              <a:t>Nyní může uzel IPv6 komunikovat v Internetu</a:t>
            </a:r>
          </a:p>
          <a:p>
            <a:r>
              <a:rPr lang="cs-CZ" altLang="zh-CN" sz="2800" dirty="0"/>
              <a:t>Plzeň - 2001:718:1800::208:05ff:fe01:2345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B377-BBC2-4CFC-9DAD-A41627B6EBAF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E1B-5173-49FC-B45D-4D25942DBD3B}" type="slidenum">
              <a:rPr lang="cs-CZ"/>
              <a:pPr/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Objevování sousedů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iscovery</a:t>
            </a:r>
            <a:r>
              <a:rPr lang="cs-CZ" dirty="0" smtClean="0"/>
              <a:t> – nahrazuje ARP v IPv4</a:t>
            </a:r>
          </a:p>
          <a:p>
            <a:pPr lvl="1"/>
            <a:r>
              <a:rPr lang="cs-CZ" dirty="0" smtClean="0"/>
              <a:t>Zjišťování linkových adres sousedních uzlů</a:t>
            </a:r>
          </a:p>
          <a:p>
            <a:pPr lvl="1"/>
            <a:r>
              <a:rPr lang="cs-CZ" dirty="0" smtClean="0"/>
              <a:t>Hledání směrovačů</a:t>
            </a:r>
          </a:p>
          <a:p>
            <a:pPr lvl="1"/>
            <a:r>
              <a:rPr lang="cs-CZ" dirty="0" smtClean="0"/>
              <a:t>Přesměrování</a:t>
            </a:r>
          </a:p>
          <a:p>
            <a:pPr lvl="1"/>
            <a:r>
              <a:rPr lang="cs-CZ" dirty="0" smtClean="0"/>
              <a:t>Zjišťování síťových parametrů pro automatickou konfiguraci</a:t>
            </a:r>
          </a:p>
          <a:p>
            <a:pPr lvl="1"/>
            <a:r>
              <a:rPr lang="cs-CZ" dirty="0" smtClean="0"/>
              <a:t>Ověřování dosažitelnosti sousedů</a:t>
            </a:r>
          </a:p>
          <a:p>
            <a:pPr lvl="1"/>
            <a:r>
              <a:rPr lang="cs-CZ" dirty="0" smtClean="0"/>
              <a:t>Detekce duplicitních adres</a:t>
            </a:r>
          </a:p>
          <a:p>
            <a:r>
              <a:rPr lang="cs-CZ" dirty="0"/>
              <a:t>Využívá zprávy protokolu ICMPv6</a:t>
            </a:r>
          </a:p>
          <a:p>
            <a:pPr lvl="1"/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 smtClean="0"/>
              <a:t> – síťové parametry</a:t>
            </a:r>
          </a:p>
          <a:p>
            <a:pPr lvl="1"/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– vyžádání </a:t>
            </a:r>
            <a:r>
              <a:rPr lang="cs-CZ" dirty="0" err="1"/>
              <a:t>Router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dirty="0" err="1" smtClean="0"/>
              <a:t>dvertisement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/>
              <a:t> </a:t>
            </a:r>
            <a:r>
              <a:rPr lang="cs-CZ" dirty="0" smtClean="0"/>
              <a:t>– informace o sousedovi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– výzva ohlášení souseda</a:t>
            </a:r>
          </a:p>
          <a:p>
            <a:pPr lvl="1"/>
            <a:r>
              <a:rPr lang="cs-CZ" dirty="0" err="1" smtClean="0"/>
              <a:t>Redirect</a:t>
            </a:r>
            <a:r>
              <a:rPr lang="cs-CZ" dirty="0" smtClean="0"/>
              <a:t>  - přesměrování na jiného souseda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2A21-1BB4-4CCB-B405-7216B89C119B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33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Přečíslování adres</a:t>
            </a: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zh-CN"/>
              <a:t>Předpoklad</a:t>
            </a:r>
          </a:p>
          <a:p>
            <a:pPr lvl="1"/>
            <a:r>
              <a:rPr lang="cs-CZ" altLang="zh-CN"/>
              <a:t>Všechny IPv6 uzly získaly adresy autokonfigurací</a:t>
            </a:r>
          </a:p>
          <a:p>
            <a:pPr lvl="1"/>
            <a:r>
              <a:rPr lang="cs-CZ" altLang="zh-CN"/>
              <a:t>Každý IPv6 uzel může obdržet více adres IPv6</a:t>
            </a:r>
          </a:p>
          <a:p>
            <a:pPr lvl="1"/>
            <a:r>
              <a:rPr lang="cs-CZ" altLang="zh-CN"/>
              <a:t>S každou adresou jsou spojeny 2 časovače</a:t>
            </a:r>
          </a:p>
          <a:p>
            <a:r>
              <a:rPr lang="cs-CZ" altLang="zh-CN"/>
              <a:t>Přepnutí mezi dvěma poskytovateli (ISP)</a:t>
            </a:r>
          </a:p>
          <a:p>
            <a:pPr lvl="1"/>
            <a:r>
              <a:rPr lang="cs-CZ" altLang="zh-CN"/>
              <a:t>Site je připojen k ISP A (stará adresa)</a:t>
            </a:r>
          </a:p>
          <a:p>
            <a:pPr lvl="1"/>
            <a:r>
              <a:rPr lang="cs-CZ" altLang="zh-CN"/>
              <a:t>Připojí se k ISP B, je mu nabízen nový prefix (stará i nová adresa)</a:t>
            </a:r>
          </a:p>
          <a:p>
            <a:pPr lvl="1"/>
            <a:r>
              <a:rPr lang="cs-CZ" altLang="zh-CN"/>
              <a:t>Vyprší časovač spojený se starou adresou, stará adresa se pro další komunikaci nepoužívá</a:t>
            </a:r>
          </a:p>
          <a:p>
            <a:pPr lvl="1"/>
            <a:r>
              <a:rPr lang="cs-CZ" altLang="zh-CN"/>
              <a:t>Vyprší druhý časovač (pouze nová adresa), odpojení od ISP A</a:t>
            </a:r>
          </a:p>
          <a:p>
            <a:endParaRPr lang="cs-CZ" sz="20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C58E-D107-477F-B5C9-B5BFE340C910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AF24-C9D4-44DA-8B19-B9C3E5F4BB3D}" type="slidenum">
              <a:rPr lang="cs-CZ"/>
              <a:pPr/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Systém jmenných domén</a:t>
            </a:r>
            <a:endParaRPr lang="cs-CZ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640137"/>
          </a:xfrm>
        </p:spPr>
        <p:txBody>
          <a:bodyPr>
            <a:normAutofit fontScale="92500" lnSpcReduction="10000"/>
          </a:bodyPr>
          <a:lstStyle/>
          <a:p>
            <a:r>
              <a:rPr lang="cs-CZ" altLang="zh-CN"/>
              <a:t>Počítač může používat stejné jméno pro sítě IPv4 i IPv6</a:t>
            </a:r>
          </a:p>
          <a:p>
            <a:r>
              <a:rPr lang="cs-CZ" altLang="zh-CN"/>
              <a:t>Uživatel to nerozlišuje</a:t>
            </a:r>
          </a:p>
          <a:p>
            <a:r>
              <a:rPr lang="cs-CZ" altLang="zh-CN"/>
              <a:t>Zadávání IPv6 adresy může být složité</a:t>
            </a:r>
          </a:p>
          <a:p>
            <a:r>
              <a:rPr lang="cs-CZ" altLang="zh-CN"/>
              <a:t>2001:718:1800::208:05ff:fe01:2345</a:t>
            </a:r>
          </a:p>
          <a:p>
            <a:r>
              <a:rPr lang="cs-CZ" altLang="zh-CN"/>
              <a:t>V URL: http://</a:t>
            </a:r>
            <a:r>
              <a:rPr lang="en-US" altLang="zh-CN">
                <a:ea typeface="宋体" charset="-122"/>
              </a:rPr>
              <a:t>[</a:t>
            </a:r>
            <a:r>
              <a:rPr lang="cs-CZ" altLang="zh-CN"/>
              <a:t> 2001:718:1800::208:05ff:fe01:2345</a:t>
            </a:r>
            <a:r>
              <a:rPr lang="en-US" altLang="zh-CN">
                <a:ea typeface="宋体" charset="-122"/>
              </a:rPr>
              <a:t>]</a:t>
            </a:r>
            <a:r>
              <a:rPr lang="cs-CZ" altLang="zh-CN"/>
              <a:t>/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6-3B67-4A13-80A5-29B6352E057E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6CDA-9082-40D7-AA8B-839BB2727231}" type="slidenum">
              <a:rPr lang="cs-CZ"/>
              <a:pPr/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Systém jmenných domén</a:t>
            </a:r>
            <a:endParaRPr lang="cs-CZ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r>
              <a:rPr lang="cs-CZ" altLang="zh-CN"/>
              <a:t>Přidány položky (typy)</a:t>
            </a:r>
          </a:p>
          <a:p>
            <a:pPr lvl="1"/>
            <a:r>
              <a:rPr lang="cs-CZ" altLang="zh-CN"/>
              <a:t>AAAA pro převod jméno --&gt; adresa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50F-D164-4377-9DC0-B0904958AB20}" type="datetime1">
              <a:rPr lang="cs-CZ" smtClean="0"/>
              <a:t>19. 3. 2019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5336-1138-403E-B925-EFEC43237A89}" type="slidenum">
              <a:rPr lang="cs-CZ"/>
              <a:pPr/>
              <a:t>39</a:t>
            </a:fld>
            <a:endParaRPr lang="cs-CZ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69135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57200" y="3657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altLang="zh-CN" sz="2000" dirty="0"/>
              <a:t>PTR    pro převod adresa --&gt; </a:t>
            </a:r>
            <a:r>
              <a:rPr lang="cs-CZ" altLang="zh-CN" sz="2000" dirty="0" smtClean="0"/>
              <a:t>jméno   !!! ip6.arpa!!!</a:t>
            </a:r>
            <a:endParaRPr lang="cs-CZ" altLang="zh-CN" sz="2000" dirty="0"/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75438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Nárůst směrovací informace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Směrovací informace nemůže být efektivně agregována</a:t>
            </a:r>
          </a:p>
          <a:p>
            <a:r>
              <a:rPr lang="cs-CZ" altLang="zh-CN"/>
              <a:t>Adresy jsou přidělovány neagregovatelným způsobem</a:t>
            </a:r>
          </a:p>
          <a:p>
            <a:r>
              <a:rPr lang="cs-CZ" altLang="zh-CN"/>
              <a:t>V současné době 80,000 položek</a:t>
            </a:r>
          </a:p>
          <a:p>
            <a:r>
              <a:rPr lang="cs-CZ" altLang="zh-CN"/>
              <a:t>Nákladné pro páteřní směrovače</a:t>
            </a:r>
          </a:p>
          <a:p>
            <a:r>
              <a:rPr lang="cs-CZ" altLang="zh-CN"/>
              <a:t>Nestabilita, poruchy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1668-8BC3-41A8-9F31-7F6B50A8B281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8BA1-1EFA-4580-8197-4F5A7430E956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Formát rámce IPv6 </a:t>
            </a:r>
            <a:endParaRPr lang="cs-CZ"/>
          </a:p>
        </p:txBody>
      </p:sp>
      <p:sp>
        <p:nvSpPr>
          <p:cNvPr id="3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0A4-947F-4C17-BBFC-D28C497977E6}" type="datetime1">
              <a:rPr lang="cs-CZ" smtClean="0"/>
              <a:t>19. 3. 2019</a:t>
            </a:fld>
            <a:endParaRPr lang="cs-CZ"/>
          </a:p>
        </p:txBody>
      </p:sp>
      <p:sp>
        <p:nvSpPr>
          <p:cNvPr id="3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3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585A-2F85-4968-933B-AAC42F086FB4}" type="slidenum">
              <a:rPr lang="cs-CZ"/>
              <a:pPr/>
              <a:t>40</a:t>
            </a:fld>
            <a:endParaRPr lang="cs-CZ"/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3186113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78888" name="Group 40"/>
          <p:cNvGrpSpPr>
            <a:grpSpLocks noChangeAspect="1"/>
          </p:cNvGrpSpPr>
          <p:nvPr/>
        </p:nvGrpSpPr>
        <p:grpSpPr bwMode="auto">
          <a:xfrm>
            <a:off x="914400" y="2057400"/>
            <a:ext cx="6858000" cy="2316163"/>
            <a:chOff x="2203" y="6110"/>
            <a:chExt cx="10242" cy="3458"/>
          </a:xfrm>
        </p:grpSpPr>
        <p:sp>
          <p:nvSpPr>
            <p:cNvPr id="78889" name="AutoShape 41"/>
            <p:cNvSpPr>
              <a:spLocks noChangeAspect="1" noChangeArrowheads="1"/>
            </p:cNvSpPr>
            <p:nvPr/>
          </p:nvSpPr>
          <p:spPr bwMode="auto">
            <a:xfrm>
              <a:off x="2203" y="6110"/>
              <a:ext cx="10242" cy="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78890" name="Group 42"/>
            <p:cNvGrpSpPr>
              <a:grpSpLocks/>
            </p:cNvGrpSpPr>
            <p:nvPr/>
          </p:nvGrpSpPr>
          <p:grpSpPr bwMode="auto">
            <a:xfrm>
              <a:off x="2203" y="6110"/>
              <a:ext cx="1723" cy="575"/>
              <a:chOff x="768" y="1152"/>
              <a:chExt cx="1056" cy="293"/>
            </a:xfrm>
          </p:grpSpPr>
          <p:sp>
            <p:nvSpPr>
              <p:cNvPr id="78891" name="Rectangle 43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892" name="Text Box 44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Version</a:t>
                </a:r>
                <a:endParaRPr lang="cs-CZ"/>
              </a:p>
            </p:txBody>
          </p:sp>
        </p:grpSp>
        <p:grpSp>
          <p:nvGrpSpPr>
            <p:cNvPr id="78893" name="Group 45"/>
            <p:cNvGrpSpPr>
              <a:grpSpLocks/>
            </p:cNvGrpSpPr>
            <p:nvPr/>
          </p:nvGrpSpPr>
          <p:grpSpPr bwMode="auto">
            <a:xfrm>
              <a:off x="3926" y="6110"/>
              <a:ext cx="1723" cy="575"/>
              <a:chOff x="768" y="1152"/>
              <a:chExt cx="1056" cy="293"/>
            </a:xfrm>
          </p:grpSpPr>
          <p:sp>
            <p:nvSpPr>
              <p:cNvPr id="78894" name="Rectangle 46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895" name="Text Box 47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Priority</a:t>
                </a:r>
                <a:endParaRPr lang="cs-CZ"/>
              </a:p>
            </p:txBody>
          </p:sp>
        </p:grpSp>
        <p:grpSp>
          <p:nvGrpSpPr>
            <p:cNvPr id="78896" name="Group 48"/>
            <p:cNvGrpSpPr>
              <a:grpSpLocks/>
            </p:cNvGrpSpPr>
            <p:nvPr/>
          </p:nvGrpSpPr>
          <p:grpSpPr bwMode="auto">
            <a:xfrm>
              <a:off x="5649" y="6110"/>
              <a:ext cx="6796" cy="575"/>
              <a:chOff x="768" y="1152"/>
              <a:chExt cx="1056" cy="293"/>
            </a:xfrm>
          </p:grpSpPr>
          <p:sp>
            <p:nvSpPr>
              <p:cNvPr id="78897" name="Rectangle 49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898" name="Text Box 50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Flow Label</a:t>
                </a:r>
                <a:endParaRPr lang="cs-CZ"/>
              </a:p>
            </p:txBody>
          </p:sp>
        </p:grpSp>
        <p:grpSp>
          <p:nvGrpSpPr>
            <p:cNvPr id="78899" name="Group 51"/>
            <p:cNvGrpSpPr>
              <a:grpSpLocks/>
            </p:cNvGrpSpPr>
            <p:nvPr/>
          </p:nvGrpSpPr>
          <p:grpSpPr bwMode="auto">
            <a:xfrm>
              <a:off x="2203" y="6596"/>
              <a:ext cx="5169" cy="577"/>
              <a:chOff x="768" y="1152"/>
              <a:chExt cx="1056" cy="294"/>
            </a:xfrm>
          </p:grpSpPr>
          <p:sp>
            <p:nvSpPr>
              <p:cNvPr id="78900" name="Rectangle 52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01" name="Text Box 53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Payload Length</a:t>
                </a:r>
                <a:endParaRPr lang="cs-CZ"/>
              </a:p>
            </p:txBody>
          </p:sp>
        </p:grpSp>
        <p:grpSp>
          <p:nvGrpSpPr>
            <p:cNvPr id="78902" name="Group 54"/>
            <p:cNvGrpSpPr>
              <a:grpSpLocks/>
            </p:cNvGrpSpPr>
            <p:nvPr/>
          </p:nvGrpSpPr>
          <p:grpSpPr bwMode="auto">
            <a:xfrm>
              <a:off x="7372" y="6596"/>
              <a:ext cx="2489" cy="577"/>
              <a:chOff x="768" y="1152"/>
              <a:chExt cx="1056" cy="294"/>
            </a:xfrm>
          </p:grpSpPr>
          <p:sp>
            <p:nvSpPr>
              <p:cNvPr id="78903" name="Rectangle 55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04" name="Text Box 56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Next Header</a:t>
                </a:r>
                <a:endParaRPr lang="cs-CZ"/>
              </a:p>
            </p:txBody>
          </p:sp>
        </p:grpSp>
        <p:grpSp>
          <p:nvGrpSpPr>
            <p:cNvPr id="78905" name="Group 57"/>
            <p:cNvGrpSpPr>
              <a:grpSpLocks/>
            </p:cNvGrpSpPr>
            <p:nvPr/>
          </p:nvGrpSpPr>
          <p:grpSpPr bwMode="auto">
            <a:xfrm>
              <a:off x="9861" y="6596"/>
              <a:ext cx="2584" cy="577"/>
              <a:chOff x="768" y="1152"/>
              <a:chExt cx="1056" cy="294"/>
            </a:xfrm>
          </p:grpSpPr>
          <p:sp>
            <p:nvSpPr>
              <p:cNvPr id="78906" name="Rectangle 58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07" name="Text Box 59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Hop Limit</a:t>
                </a:r>
                <a:endParaRPr lang="cs-CZ"/>
              </a:p>
            </p:txBody>
          </p:sp>
        </p:grpSp>
        <p:grpSp>
          <p:nvGrpSpPr>
            <p:cNvPr id="78908" name="Group 60"/>
            <p:cNvGrpSpPr>
              <a:grpSpLocks/>
            </p:cNvGrpSpPr>
            <p:nvPr/>
          </p:nvGrpSpPr>
          <p:grpSpPr bwMode="auto">
            <a:xfrm>
              <a:off x="2203" y="6985"/>
              <a:ext cx="10242" cy="1416"/>
              <a:chOff x="768" y="1152"/>
              <a:chExt cx="1056" cy="288"/>
            </a:xfrm>
          </p:grpSpPr>
          <p:sp>
            <p:nvSpPr>
              <p:cNvPr id="78909" name="Rectangle 61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10" name="Text Box 62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endParaRPr lang="cs-CZ" sz="17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Source Address – 128b.</a:t>
                </a:r>
                <a:endParaRPr lang="cs-CZ"/>
              </a:p>
            </p:txBody>
          </p:sp>
        </p:grpSp>
        <p:grpSp>
          <p:nvGrpSpPr>
            <p:cNvPr id="78911" name="Group 63"/>
            <p:cNvGrpSpPr>
              <a:grpSpLocks/>
            </p:cNvGrpSpPr>
            <p:nvPr/>
          </p:nvGrpSpPr>
          <p:grpSpPr bwMode="auto">
            <a:xfrm>
              <a:off x="2203" y="8151"/>
              <a:ext cx="10242" cy="1417"/>
              <a:chOff x="768" y="1152"/>
              <a:chExt cx="1056" cy="288"/>
            </a:xfrm>
          </p:grpSpPr>
          <p:sp>
            <p:nvSpPr>
              <p:cNvPr id="78912" name="Rectangle 64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13" name="Text Box 65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endParaRPr lang="cs-CZ" sz="17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Destination Address – 128b.</a:t>
                </a:r>
                <a:endParaRPr lang="cs-CZ"/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IPv4 a IPv6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5F0B-7105-4E9A-8EB6-A8CDAACA6480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5113-DC48-443D-AE21-1C606E1E771B}" type="slidenum">
              <a:rPr lang="cs-CZ"/>
              <a:pPr/>
              <a:t>41</a:t>
            </a:fld>
            <a:endParaRPr lang="cs-CZ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Priorita </a:t>
            </a:r>
            <a:endParaRPr lang="cs-CZ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zh-CN" sz="2800" dirty="0"/>
              <a:t>Priority</a:t>
            </a:r>
          </a:p>
          <a:p>
            <a:pPr lvl="1"/>
            <a:r>
              <a:rPr lang="cs-CZ" altLang="zh-CN" sz="2400" dirty="0"/>
              <a:t>0 – nespecifikováno</a:t>
            </a:r>
          </a:p>
          <a:p>
            <a:pPr lvl="1"/>
            <a:r>
              <a:rPr lang="cs-CZ" altLang="zh-CN" sz="2400" dirty="0"/>
              <a:t>1 – na pozadí</a:t>
            </a:r>
          </a:p>
          <a:p>
            <a:pPr lvl="1"/>
            <a:r>
              <a:rPr lang="cs-CZ" altLang="zh-CN" sz="2400" dirty="0"/>
              <a:t>2 – </a:t>
            </a:r>
            <a:r>
              <a:rPr lang="cs-CZ" altLang="zh-CN" sz="2400" dirty="0" err="1"/>
              <a:t>best</a:t>
            </a:r>
            <a:r>
              <a:rPr lang="cs-CZ" altLang="zh-CN" sz="2400" dirty="0"/>
              <a:t> </a:t>
            </a:r>
            <a:r>
              <a:rPr lang="cs-CZ" altLang="zh-CN" sz="2400" dirty="0" err="1"/>
              <a:t>effort</a:t>
            </a:r>
            <a:endParaRPr lang="cs-CZ" altLang="zh-CN" sz="2400" dirty="0"/>
          </a:p>
          <a:p>
            <a:pPr lvl="1"/>
            <a:r>
              <a:rPr lang="cs-CZ" altLang="zh-CN" sz="2400" dirty="0"/>
              <a:t>4 – objemný přenos dat</a:t>
            </a:r>
          </a:p>
          <a:p>
            <a:pPr lvl="1"/>
            <a:r>
              <a:rPr lang="cs-CZ" altLang="zh-CN" sz="2400" dirty="0"/>
              <a:t>6 – interaktivní přenos</a:t>
            </a:r>
          </a:p>
          <a:p>
            <a:pPr lvl="1"/>
            <a:r>
              <a:rPr lang="cs-CZ" altLang="zh-CN" sz="2400" dirty="0"/>
              <a:t>7 – správa a řízení (směrování, správa sítě</a:t>
            </a:r>
          </a:p>
          <a:p>
            <a:pPr lvl="1"/>
            <a:r>
              <a:rPr lang="cs-CZ" altLang="zh-CN" sz="2400" dirty="0"/>
              <a:t>8 – 15 – přenosy v reálném čase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A53-757B-4555-A75A-1C71DE40AFFC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A2E-0661-43B0-8FED-A56B3F2843CD}" type="slidenum">
              <a:rPr lang="cs-CZ"/>
              <a:pPr/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Flow label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Flow</a:t>
            </a:r>
            <a:r>
              <a:rPr lang="cs-CZ" sz="2800" dirty="0"/>
              <a:t> label (RFC 3697)</a:t>
            </a:r>
          </a:p>
          <a:p>
            <a:pPr lvl="1"/>
            <a:r>
              <a:rPr lang="cs-CZ" sz="2400" dirty="0"/>
              <a:t>Sekvence paketů, pro které zdroj přiřadí návěští toku</a:t>
            </a:r>
          </a:p>
          <a:p>
            <a:pPr lvl="1"/>
            <a:r>
              <a:rPr lang="cs-CZ" sz="2400" dirty="0"/>
              <a:t>Klasifikátory toku mohou být založeny na pětici</a:t>
            </a:r>
          </a:p>
          <a:p>
            <a:pPr lvl="1"/>
            <a:r>
              <a:rPr lang="cs-CZ" sz="2400" dirty="0"/>
              <a:t>Adresy, porty, protokol</a:t>
            </a:r>
          </a:p>
          <a:p>
            <a:pPr lvl="1"/>
            <a:r>
              <a:rPr lang="cs-CZ" sz="2400" dirty="0"/>
              <a:t>Některé z mohou být nedostupné kvůli fragmentaci, šifrování, umístění v dalších hlavičkách rozšíření</a:t>
            </a:r>
          </a:p>
          <a:p>
            <a:pPr lvl="1"/>
            <a:r>
              <a:rPr lang="cs-CZ" sz="2400" dirty="0"/>
              <a:t>V IPv6 se toky rozlišují podle </a:t>
            </a:r>
            <a:r>
              <a:rPr lang="cs-CZ" sz="2400" dirty="0" err="1"/>
              <a:t>flow</a:t>
            </a:r>
            <a:r>
              <a:rPr lang="cs-CZ" sz="2400" dirty="0"/>
              <a:t> label a adres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9CA4-B6FB-46DD-B375-940391889DEA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BFF-E28A-4F54-A06F-9B6F5AA5E33B}" type="slidenum">
              <a:rPr lang="cs-CZ"/>
              <a:pPr/>
              <a:t>43</a:t>
            </a:fld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Formát rámce IPv6</a:t>
            </a:r>
            <a:endParaRPr lang="cs-CZ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787775"/>
          </a:xfrm>
        </p:spPr>
        <p:txBody>
          <a:bodyPr>
            <a:normAutofit/>
          </a:bodyPr>
          <a:lstStyle/>
          <a:p>
            <a:r>
              <a:rPr lang="cs-CZ" altLang="zh-CN" sz="2800" dirty="0" err="1"/>
              <a:t>Payload</a:t>
            </a:r>
            <a:r>
              <a:rPr lang="cs-CZ" altLang="zh-CN" sz="2800" dirty="0"/>
              <a:t> </a:t>
            </a:r>
            <a:r>
              <a:rPr lang="cs-CZ" altLang="zh-CN" sz="2800" dirty="0" err="1"/>
              <a:t>length</a:t>
            </a:r>
            <a:r>
              <a:rPr lang="cs-CZ" altLang="zh-CN" sz="2800" dirty="0"/>
              <a:t> – délka ve slabikách za standardním záhlavím (data + dodatečná záhlaví)</a:t>
            </a:r>
          </a:p>
          <a:p>
            <a:r>
              <a:rPr lang="cs-CZ" altLang="zh-CN" sz="2800" dirty="0"/>
              <a:t>Hop limit – místo TTL (v počtu přeskoků)</a:t>
            </a:r>
          </a:p>
          <a:p>
            <a:r>
              <a:rPr lang="cs-CZ" altLang="zh-CN" sz="2800" dirty="0" err="1"/>
              <a:t>Next</a:t>
            </a:r>
            <a:r>
              <a:rPr lang="cs-CZ" altLang="zh-CN" sz="2800" dirty="0"/>
              <a:t> </a:t>
            </a:r>
            <a:r>
              <a:rPr lang="cs-CZ" altLang="zh-CN" sz="2800" dirty="0" err="1"/>
              <a:t>header</a:t>
            </a:r>
            <a:r>
              <a:rPr lang="cs-CZ" altLang="zh-CN" sz="2800" dirty="0"/>
              <a:t> – následující záhlaví (IPv6, TCP, typy zapouzdření)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D01F-EBD3-4E13-8E68-F9A335628BA8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9BEE-72D3-4028-8D13-4578735976F0}" type="slidenum">
              <a:rPr lang="cs-CZ"/>
              <a:pPr/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MTU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77500" lnSpcReduction="20000"/>
          </a:bodyPr>
          <a:lstStyle/>
          <a:p>
            <a:r>
              <a:rPr lang="cs-CZ"/>
              <a:t>Minimální MTU pro IPv6 je 1280 oktetů (576 pro IPv4)</a:t>
            </a:r>
          </a:p>
          <a:p>
            <a:pPr lvl="1"/>
            <a:r>
              <a:rPr lang="cs-CZ"/>
              <a:t>Na linkách s MTU &lt; 1280 musí být použito fragmentování</a:t>
            </a:r>
          </a:p>
          <a:p>
            <a:pPr lvl="1"/>
            <a:r>
              <a:rPr lang="cs-CZ"/>
              <a:t>Toto fragmentování lze provádět pouze na zdrojovém uzlu</a:t>
            </a:r>
          </a:p>
          <a:p>
            <a:pPr lvl="1"/>
            <a:r>
              <a:rPr lang="cs-CZ"/>
              <a:t>Směšovače nemohou datagramy fragmentovat</a:t>
            </a:r>
          </a:p>
          <a:p>
            <a:pPr lvl="1"/>
            <a:r>
              <a:rPr lang="cs-CZ"/>
              <a:t>Chyba délky MTU je hlášena pomocí IPv6</a:t>
            </a:r>
          </a:p>
          <a:p>
            <a:r>
              <a:rPr lang="cs-CZ"/>
              <a:t>Očekává se, že implementace provedou path MTU discovery pro posílání paketů delších než 1280</a:t>
            </a:r>
          </a:p>
          <a:p>
            <a:r>
              <a:rPr lang="cs-CZ"/>
              <a:t>Minimální implementace mohou MTU discovery vynechat jakmile zaručí, že všechny pakety budou </a:t>
            </a:r>
            <a:r>
              <a:rPr lang="cs-CZ">
                <a:cs typeface="Arial" pitchFamily="34" charset="0"/>
              </a:rPr>
              <a:t>≤</a:t>
            </a:r>
            <a:r>
              <a:rPr lang="cs-CZ"/>
              <a:t> 1280 oktetů</a:t>
            </a:r>
          </a:p>
          <a:p>
            <a:r>
              <a:rPr lang="cs-CZ"/>
              <a:t>Volitelný parametr hop-by-hop podporuje přenosy „jumbogramů“ s délkou až 2</a:t>
            </a:r>
            <a:r>
              <a:rPr lang="cs-CZ" baseline="30000"/>
              <a:t>32</a:t>
            </a:r>
            <a:r>
              <a:rPr lang="cs-CZ"/>
              <a:t> oktetů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4AF-1720-4515-958F-E1B5E3BA5AC0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B949-4D1D-48A3-BCDC-A3A699F45645}" type="slidenum">
              <a:rPr lang="cs-CZ"/>
              <a:pPr/>
              <a:t>45</a:t>
            </a:fld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Zřetězení záhlaví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00E7-5793-400F-849A-1E4C2692F0C9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7D92-C3E1-4767-A5AD-46A60C9CA05A}" type="slidenum">
              <a:rPr lang="cs-CZ"/>
              <a:pPr/>
              <a:t>46</a:t>
            </a:fld>
            <a:endParaRPr lang="cs-CZ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48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Zřetězení záhlaví IPv6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17F4-A0B7-4620-89DC-61D007215AB5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FF1B-3ECC-4178-AD6B-E40EA220126E}" type="slidenum">
              <a:rPr lang="cs-CZ"/>
              <a:pPr/>
              <a:t>47</a:t>
            </a:fld>
            <a:endParaRPr lang="cs-CZ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56" y="1371600"/>
            <a:ext cx="518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zh-CN"/>
              <a:t>Next header – následující záhlaví</a:t>
            </a:r>
            <a:endParaRPr lang="cs-CZ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zh-CN" sz="1800"/>
              <a:t>0   – Hop-by-Hop option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   – IPv4 datagram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6   – TCP segment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17 – UDP segment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43 – Routing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44 – Fragment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45 – protokol IDRP (Interdomain Routing Protocol)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46 – protokol RSVP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50 – Encapsulating Security Payload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51 – IPv6 Authentication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58 – ICMPv6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59 – No Next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60 – Destination Option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89 – OSPF</a:t>
            </a:r>
            <a:endParaRPr lang="cs-CZ" sz="18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71FF-AB24-4956-B014-2A81D913B6E2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8F5-D9E0-42ED-9CA8-500018CF6D2C}" type="slidenum">
              <a:rPr lang="cs-CZ"/>
              <a:pPr/>
              <a:t>48</a:t>
            </a:fld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711-43F0-49E6-9C30-906AC23FC410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6535-D41E-46B9-A045-3F8DD0AFF01B}" type="slidenum">
              <a:rPr lang="cs-CZ"/>
              <a:pPr/>
              <a:t>49</a:t>
            </a:fld>
            <a:endParaRPr lang="cs-CZ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Nedostatek adres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 sz="2800"/>
              <a:t>Rozšíření NAT</a:t>
            </a:r>
          </a:p>
          <a:p>
            <a:r>
              <a:rPr lang="cs-CZ" altLang="zh-CN" sz="2800"/>
              <a:t>Narušení architektury Internetu</a:t>
            </a:r>
          </a:p>
          <a:p>
            <a:r>
              <a:rPr lang="cs-CZ" altLang="zh-CN" sz="2800"/>
              <a:t>Izolování uživatelů</a:t>
            </a:r>
            <a:endParaRPr lang="cs-CZ" sz="2800"/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846-F606-4540-821C-A7F4D20F3826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49A-97D6-484F-A129-F520513C3EE5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/>
              <a:t>Mobilní IP zajišťuje IP uzlu aby si zachoval IP adresu a udržel si nepřerušené síťové i aplikační spojení i když se pohybuje sítí.</a:t>
            </a:r>
          </a:p>
          <a:p>
            <a:r>
              <a:rPr lang="cs-CZ"/>
              <a:t>Znamená to, že dostupnost služeb je nezávislá na aktuální pozici, přesunování nebo infrastruktuře.</a:t>
            </a:r>
          </a:p>
          <a:p>
            <a:r>
              <a:rPr lang="cs-CZ"/>
              <a:t>Výhody mobilního IPv6</a:t>
            </a:r>
          </a:p>
          <a:p>
            <a:r>
              <a:rPr lang="cs-CZ"/>
              <a:t>Velký adresní prostor IPv6 dovoluje vývoj mobilních aplikací bez omezení</a:t>
            </a:r>
          </a:p>
          <a:p>
            <a:r>
              <a:rPr lang="cs-CZ"/>
              <a:t>Není třeba cizího agenta, pouze domácí agent musí přesměrovávat zprávy, není třeba upravovat infrastrukturu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E05B-12FE-412F-8E3E-58BDF2FD0BC5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94AA-762B-45AF-B05E-9FCE35E77088}" type="slidenum">
              <a:rPr lang="cs-CZ"/>
              <a:pPr/>
              <a:t>50</a:t>
            </a:fld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Care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Adress</a:t>
            </a:r>
            <a:r>
              <a:rPr lang="cs-CZ" sz="2800" dirty="0"/>
              <a:t> pro mobilní uzel přidělována pomocí </a:t>
            </a:r>
            <a:r>
              <a:rPr lang="cs-CZ" sz="2800" dirty="0" err="1"/>
              <a:t>autokonfigurace</a:t>
            </a:r>
            <a:endParaRPr lang="cs-CZ" sz="2800" dirty="0"/>
          </a:p>
          <a:p>
            <a:r>
              <a:rPr lang="cs-CZ" sz="2800" dirty="0"/>
              <a:t>Mobilní IPv6 využívá volitelná záhlaví, vyhledávání sousedství, …</a:t>
            </a:r>
          </a:p>
          <a:p>
            <a:r>
              <a:rPr lang="cs-CZ" sz="2800" dirty="0"/>
              <a:t>Transparentní i vzhledem k uzlům, které mobilitu nepodporují</a:t>
            </a:r>
          </a:p>
          <a:p>
            <a:r>
              <a:rPr lang="cs-CZ" sz="2800" dirty="0"/>
              <a:t>Přidáno rozšíření</a:t>
            </a:r>
          </a:p>
          <a:p>
            <a:pPr lvl="1"/>
            <a:r>
              <a:rPr lang="cs-CZ" sz="2400" dirty="0"/>
              <a:t>Mobility </a:t>
            </a:r>
            <a:r>
              <a:rPr lang="cs-CZ" sz="2400" dirty="0" err="1"/>
              <a:t>header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DFB5-B65A-4BAF-A355-E31F413DF2AF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BA3-64D8-4480-ACE8-DCE3C68449F4}" type="slidenum">
              <a:rPr lang="cs-CZ"/>
              <a:pPr/>
              <a:t>51</a:t>
            </a:fld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Operace MIPv6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Mobilní uzel obdrží IPv6 HomeAddress</a:t>
            </a:r>
          </a:p>
          <a:p>
            <a:r>
              <a:rPr lang="cs-CZ"/>
              <a:t>Mobilní uzel obdrží novou IPv6 adresu (Care of Address) v cizí síti</a:t>
            </a:r>
          </a:p>
          <a:p>
            <a:r>
              <a:rPr lang="cs-CZ"/>
              <a:t>Mobilní uzel informuje domácího agenta o přidělení nové adresy</a:t>
            </a:r>
          </a:p>
          <a:p>
            <a:r>
              <a:rPr lang="cs-CZ"/>
              <a:t>Domácí agent se schovává za mobilní uzel</a:t>
            </a:r>
          </a:p>
          <a:p>
            <a:pPr lvl="1"/>
            <a:r>
              <a:rPr lang="cs-CZ"/>
              <a:t>Přijímá přenosy pro mobilní uzel</a:t>
            </a:r>
          </a:p>
          <a:p>
            <a:pPr lvl="1"/>
            <a:r>
              <a:rPr lang="cs-CZ"/>
              <a:t>Převádí tok dat z mobilního uzlu</a:t>
            </a:r>
          </a:p>
          <a:p>
            <a:r>
              <a:rPr lang="cs-CZ"/>
              <a:t>Mobilní uzel informuje ostatní hosty</a:t>
            </a:r>
          </a:p>
          <a:p>
            <a:pPr lvl="1"/>
            <a:r>
              <a:rPr lang="cs-CZ"/>
              <a:t>Correspondent Node je informován</a:t>
            </a:r>
          </a:p>
          <a:p>
            <a:pPr lvl="1"/>
            <a:r>
              <a:rPr lang="cs-CZ"/>
              <a:t>Může posílat data přímo do mobilního uzlu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E55A-0AC7-491E-8442-5D50642F3913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2EBB-130A-4CEC-A432-B284A297250D}" type="slidenum">
              <a:rPr lang="cs-CZ"/>
              <a:pPr/>
              <a:t>52</a:t>
            </a:fld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Přesun do nové pozice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6837-4D9E-43BA-925D-9D58307E860C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BD44-0E3E-4DAC-A9BC-3134C048FFC1}" type="slidenum">
              <a:rPr lang="cs-CZ"/>
              <a:pPr/>
              <a:t>53</a:t>
            </a:fld>
            <a:endParaRPr lang="cs-CZ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152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Obousměrný tunelovací režim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3C1B-F223-42E4-8159-56BB46EFDEAD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1B9-3ACF-4268-B0D3-5E6B4D8F2B8A}" type="slidenum">
              <a:rPr lang="cs-CZ"/>
              <a:pPr/>
              <a:t>54</a:t>
            </a:fld>
            <a:endParaRPr lang="cs-CZ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Optimalizace cesty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D604-EAA5-485B-A03E-1174890C525B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E59C-A058-465F-9D8C-DF2A0F2931C8}" type="slidenum">
              <a:rPr lang="cs-CZ"/>
              <a:pPr/>
              <a:t>55</a:t>
            </a:fld>
            <a:endParaRPr lang="cs-CZ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IPsec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F54D-F353-4F35-B1E2-848C943BE673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22B3-69F5-4BD8-AA17-8AFD052947E8}" type="slidenum">
              <a:rPr lang="cs-CZ"/>
              <a:pPr/>
              <a:t>56</a:t>
            </a:fld>
            <a:endParaRPr lang="cs-CZ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04138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Přechod IPv4 na IPv6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159250"/>
          </a:xfrm>
        </p:spPr>
        <p:txBody>
          <a:bodyPr>
            <a:normAutofit/>
          </a:bodyPr>
          <a:lstStyle/>
          <a:p>
            <a:r>
              <a:rPr lang="cs-CZ" altLang="zh-CN" b="1" dirty="0"/>
              <a:t>Technologie pro přechodné stádium</a:t>
            </a:r>
            <a:endParaRPr lang="cs-CZ" altLang="zh-CN" dirty="0"/>
          </a:p>
          <a:p>
            <a:pPr lvl="1"/>
            <a:r>
              <a:rPr lang="cs-CZ" altLang="zh-CN" dirty="0"/>
              <a:t>Dvojitý zásobník </a:t>
            </a:r>
            <a:endParaRPr lang="cs-CZ" altLang="zh-CN" dirty="0" smtClean="0"/>
          </a:p>
          <a:p>
            <a:pPr lvl="1"/>
            <a:r>
              <a:rPr lang="cs-CZ" altLang="zh-CN" dirty="0" smtClean="0"/>
              <a:t>Tunelování</a:t>
            </a:r>
          </a:p>
          <a:p>
            <a:pPr lvl="2"/>
            <a:r>
              <a:rPr lang="cs-CZ" altLang="zh-CN" dirty="0"/>
              <a:t>konfigurované tunely </a:t>
            </a:r>
            <a:endParaRPr lang="cs-CZ" altLang="zh-CN" dirty="0" smtClean="0"/>
          </a:p>
          <a:p>
            <a:pPr lvl="2"/>
            <a:r>
              <a:rPr lang="cs-CZ" altLang="zh-CN" dirty="0" smtClean="0"/>
              <a:t>automatické tunely</a:t>
            </a:r>
          </a:p>
          <a:p>
            <a:pPr lvl="3"/>
            <a:r>
              <a:rPr lang="cs-CZ" altLang="zh-CN" dirty="0" smtClean="0"/>
              <a:t>přenos IPv4 přes IPv6</a:t>
            </a:r>
          </a:p>
          <a:p>
            <a:pPr lvl="3"/>
            <a:r>
              <a:rPr lang="cs-CZ" altLang="zh-CN" dirty="0" smtClean="0"/>
              <a:t>přenos IPv6 přes IPv4</a:t>
            </a:r>
            <a:endParaRPr lang="cs-CZ" altLang="zh-CN" dirty="0"/>
          </a:p>
          <a:p>
            <a:pPr lvl="1"/>
            <a:r>
              <a:rPr lang="cs-CZ" altLang="zh-CN" dirty="0" smtClean="0"/>
              <a:t>Převodníky</a:t>
            </a:r>
            <a:endParaRPr lang="cs-CZ" altLang="zh-CN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19EC-A359-4172-AF12-22FB3C1DCA72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282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Dvojitý zásobník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974-86B1-4266-82EC-78358C837B42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56E-4935-4C2F-897B-72AA39B5157C}" type="slidenum">
              <a:rPr lang="cs-CZ"/>
              <a:pPr/>
              <a:t>58</a:t>
            </a:fld>
            <a:endParaRPr lang="cs-CZ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4489"/>
            <a:ext cx="6629401" cy="405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1051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Dvojitý zásobník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159250"/>
          </a:xfrm>
        </p:spPr>
        <p:txBody>
          <a:bodyPr>
            <a:normAutofit/>
          </a:bodyPr>
          <a:lstStyle/>
          <a:p>
            <a:r>
              <a:rPr lang="cs-CZ" altLang="zh-CN" sz="2800" b="1" dirty="0" smtClean="0"/>
              <a:t>Výhody</a:t>
            </a:r>
            <a:endParaRPr lang="cs-CZ" altLang="zh-CN" b="1" dirty="0" smtClean="0"/>
          </a:p>
          <a:p>
            <a:pPr lvl="1"/>
            <a:r>
              <a:rPr lang="cs-CZ" altLang="zh-CN" sz="2400" dirty="0" smtClean="0"/>
              <a:t>rozmístěn na uzlech IPv4</a:t>
            </a:r>
          </a:p>
          <a:p>
            <a:pPr lvl="1"/>
            <a:r>
              <a:rPr lang="cs-CZ" altLang="zh-CN" sz="2400" dirty="0" smtClean="0"/>
              <a:t>IPv4 plus výhody IPv6, jednoduché použití</a:t>
            </a:r>
          </a:p>
          <a:p>
            <a:pPr lvl="1"/>
            <a:r>
              <a:rPr lang="cs-CZ" altLang="zh-CN" sz="2400" dirty="0" smtClean="0"/>
              <a:t>jednoduchá konfigurace</a:t>
            </a:r>
          </a:p>
          <a:p>
            <a:r>
              <a:rPr lang="cs-CZ" altLang="zh-CN" sz="2800" b="1" dirty="0" smtClean="0"/>
              <a:t>Nevýhody</a:t>
            </a:r>
          </a:p>
          <a:p>
            <a:pPr lvl="1"/>
            <a:r>
              <a:rPr lang="cs-CZ" altLang="zh-CN" sz="2400" dirty="0" smtClean="0"/>
              <a:t>dvojí směrování</a:t>
            </a:r>
          </a:p>
          <a:p>
            <a:pPr lvl="1"/>
            <a:r>
              <a:rPr lang="cs-CZ" altLang="zh-CN" sz="2400" dirty="0" smtClean="0"/>
              <a:t>zabírá paměť a procesorový čas</a:t>
            </a:r>
          </a:p>
          <a:p>
            <a:pPr lvl="1"/>
            <a:endParaRPr lang="cs-CZ" altLang="zh-CN" sz="24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3CE0-00D9-4FD9-AC23-80340AF5E202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70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IPv6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Co se stalo s IPv5</a:t>
            </a:r>
          </a:p>
          <a:p>
            <a:pPr lvl="1"/>
            <a:r>
              <a:rPr lang="cs-CZ" sz="2400"/>
              <a:t>Verze 5 v IP záhlaví byla přiřazena protokolu ST (Internet Streaming protocol)</a:t>
            </a:r>
          </a:p>
          <a:p>
            <a:pPr lvl="1"/>
            <a:r>
              <a:rPr lang="cs-CZ" sz="2400"/>
              <a:t>Experimentální protokol (RFC1819)</a:t>
            </a:r>
          </a:p>
          <a:p>
            <a:pPr lvl="1"/>
            <a:r>
              <a:rPr lang="cs-CZ" sz="2400"/>
              <a:t>Nenalezl širší využití</a:t>
            </a:r>
          </a:p>
          <a:p>
            <a:pPr lvl="1"/>
            <a:endParaRPr lang="cs-CZ" sz="24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6DBA-4867-46F1-B4C4-BD78A76C303F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169E-36A8-46DE-A63B-71600419991E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dirty="0" smtClean="0"/>
              <a:t>Konfigurované tunely</a:t>
            </a:r>
          </a:p>
          <a:p>
            <a:pPr marL="914400" lvl="1" indent="-457200"/>
            <a:r>
              <a:rPr lang="cs-CZ" altLang="zh-CN" sz="2400" dirty="0" smtClean="0"/>
              <a:t>IPv6 – IPv6, konfigurováno na směrovači</a:t>
            </a:r>
          </a:p>
          <a:p>
            <a:pPr marL="514350" indent="-457200"/>
            <a:r>
              <a:rPr lang="cs-CZ" altLang="zh-CN" sz="2800" dirty="0" smtClean="0"/>
              <a:t>Automatické tunely</a:t>
            </a:r>
          </a:p>
          <a:p>
            <a:pPr marL="914400" lvl="1" indent="-457200"/>
            <a:r>
              <a:rPr lang="cs-CZ" altLang="zh-CN" sz="2400" dirty="0" smtClean="0"/>
              <a:t>IPv4 </a:t>
            </a:r>
            <a:r>
              <a:rPr lang="cs-CZ" altLang="zh-CN" sz="2400" dirty="0"/>
              <a:t>kompatibilní IPv6 </a:t>
            </a:r>
            <a:r>
              <a:rPr lang="cs-CZ" altLang="zh-CN" sz="2400" dirty="0" smtClean="0"/>
              <a:t>(RFC </a:t>
            </a:r>
            <a:r>
              <a:rPr lang="cs-CZ" altLang="zh-CN" sz="2400" dirty="0"/>
              <a:t>4213, 2893</a:t>
            </a:r>
            <a:r>
              <a:rPr lang="cs-CZ" altLang="zh-CN" sz="2400" dirty="0" smtClean="0"/>
              <a:t>) - zastaralé</a:t>
            </a:r>
          </a:p>
          <a:p>
            <a:pPr marL="914400" lvl="1" indent="-457200"/>
            <a:r>
              <a:rPr lang="cs-CZ" altLang="zh-CN" sz="2400" dirty="0" smtClean="0"/>
              <a:t>IPv6 </a:t>
            </a:r>
            <a:r>
              <a:rPr lang="cs-CZ" altLang="zh-CN" sz="2400" dirty="0" err="1" smtClean="0"/>
              <a:t>over</a:t>
            </a:r>
            <a:r>
              <a:rPr lang="cs-CZ" altLang="zh-CN" sz="2400" dirty="0"/>
              <a:t> IPv4 (RFC 2529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smtClean="0"/>
              <a:t>IPv6 to </a:t>
            </a:r>
            <a:r>
              <a:rPr lang="cs-CZ" altLang="zh-CN" sz="2400" dirty="0"/>
              <a:t>IPv4 (RFC 3056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smtClean="0"/>
              <a:t>ISATAP </a:t>
            </a:r>
            <a:r>
              <a:rPr lang="cs-CZ" altLang="zh-CN" sz="2400" dirty="0"/>
              <a:t>(Intra-</a:t>
            </a:r>
            <a:r>
              <a:rPr lang="cs-CZ" altLang="zh-CN" sz="2400" dirty="0" err="1"/>
              <a:t>Site</a:t>
            </a:r>
            <a:r>
              <a:rPr lang="cs-CZ" altLang="zh-CN" sz="2400" dirty="0"/>
              <a:t> </a:t>
            </a:r>
            <a:r>
              <a:rPr lang="cs-CZ" altLang="zh-CN" sz="2400" dirty="0" err="1"/>
              <a:t>Automatic</a:t>
            </a:r>
            <a:r>
              <a:rPr lang="cs-CZ" altLang="zh-CN" sz="2400" dirty="0"/>
              <a:t> </a:t>
            </a:r>
            <a:r>
              <a:rPr lang="cs-CZ" altLang="zh-CN" sz="2400" dirty="0" err="1"/>
              <a:t>Tunnel</a:t>
            </a:r>
            <a:r>
              <a:rPr lang="cs-CZ" altLang="zh-CN" sz="2400" dirty="0"/>
              <a:t> </a:t>
            </a:r>
            <a:r>
              <a:rPr lang="cs-CZ" altLang="zh-CN" sz="2400" dirty="0" err="1"/>
              <a:t>Addressing</a:t>
            </a:r>
            <a:r>
              <a:rPr lang="cs-CZ" altLang="zh-CN" sz="2400" dirty="0"/>
              <a:t> </a:t>
            </a:r>
            <a:r>
              <a:rPr lang="cs-CZ" altLang="zh-CN" sz="2400" dirty="0" err="1"/>
              <a:t>Protocol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err="1"/>
              <a:t>Tunnel</a:t>
            </a:r>
            <a:r>
              <a:rPr lang="cs-CZ" altLang="zh-CN" sz="2400" dirty="0"/>
              <a:t> Broker (</a:t>
            </a:r>
            <a:r>
              <a:rPr lang="cs-CZ" altLang="zh-CN" sz="2400" dirty="0" smtClean="0"/>
              <a:t>RFC 3053)</a:t>
            </a:r>
          </a:p>
          <a:p>
            <a:pPr marL="914400" lvl="1" indent="-457200"/>
            <a:r>
              <a:rPr lang="cs-CZ" altLang="zh-CN" sz="2400" dirty="0" err="1" smtClean="0"/>
              <a:t>Teredo</a:t>
            </a:r>
            <a:r>
              <a:rPr lang="cs-CZ" altLang="zh-CN" sz="2400" dirty="0" smtClean="0"/>
              <a:t> (</a:t>
            </a:r>
            <a:r>
              <a:rPr lang="cs-CZ" altLang="zh-CN" sz="2400" dirty="0" smtClean="0">
                <a:sym typeface="Symbol"/>
              </a:rPr>
              <a:t>soft)</a:t>
            </a:r>
            <a:endParaRPr lang="cs-CZ" altLang="zh-CN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9C9-91D7-4256-93ED-5BB1C78F0D33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106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b="1" dirty="0"/>
              <a:t>IPv4 kompatibilní IPv6</a:t>
            </a:r>
            <a:r>
              <a:rPr lang="cs-CZ" altLang="zh-CN" sz="2800" dirty="0"/>
              <a:t> (RFC 4213, 2893) </a:t>
            </a:r>
            <a:r>
              <a:rPr lang="cs-CZ" altLang="zh-CN" sz="2800" dirty="0" smtClean="0"/>
              <a:t>– zastaralé</a:t>
            </a:r>
          </a:p>
          <a:p>
            <a:pPr marL="914400" lvl="1" indent="-457200"/>
            <a:r>
              <a:rPr lang="cs-CZ" altLang="zh-CN" sz="2400" dirty="0" smtClean="0"/>
              <a:t>přenos IPv6 paketů přes IPv4 sítě s použitím tunelu IPv4</a:t>
            </a:r>
          </a:p>
          <a:p>
            <a:pPr marL="914400" lvl="1" indent="-457200"/>
            <a:r>
              <a:rPr lang="cs-CZ" altLang="zh-CN" sz="2400" dirty="0" smtClean="0"/>
              <a:t>v4 adresa: </a:t>
            </a:r>
            <a:r>
              <a:rPr lang="cs-CZ" altLang="zh-CN" sz="2400" dirty="0" err="1" smtClean="0"/>
              <a:t>a.b.c.d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v6 adresa: ::</a:t>
            </a:r>
            <a:r>
              <a:rPr lang="cs-CZ" altLang="zh-CN" sz="2400" dirty="0" err="1" smtClean="0"/>
              <a:t>a.b.c.d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vyžaduje veřejnou IPv4 adresu</a:t>
            </a:r>
          </a:p>
          <a:p>
            <a:pPr marL="914400" lvl="1" indent="-457200"/>
            <a:r>
              <a:rPr lang="cs-CZ" altLang="zh-CN" sz="2400" dirty="0" smtClean="0"/>
              <a:t>pro automatické tunelování se vyžaduje adresa 0/96</a:t>
            </a:r>
          </a:p>
          <a:p>
            <a:pPr marL="914400" lvl="1" indent="-457200"/>
            <a:r>
              <a:rPr lang="cs-CZ" altLang="zh-CN" sz="2400" dirty="0" smtClean="0"/>
              <a:t>neumí </a:t>
            </a:r>
            <a:r>
              <a:rPr lang="cs-CZ" altLang="zh-CN" sz="2400" dirty="0" err="1" smtClean="0"/>
              <a:t>multicast</a:t>
            </a:r>
            <a:endParaRPr lang="cs-CZ" altLang="zh-CN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AF61-6617-4365-B4DF-55476D6DCA68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6632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b="1" dirty="0"/>
              <a:t>IPv4 </a:t>
            </a:r>
            <a:r>
              <a:rPr lang="cs-CZ" altLang="zh-CN" b="1" dirty="0" err="1" smtClean="0"/>
              <a:t>over</a:t>
            </a:r>
            <a:r>
              <a:rPr lang="cs-CZ" altLang="zh-CN" b="1" dirty="0" smtClean="0"/>
              <a:t> </a:t>
            </a:r>
            <a:r>
              <a:rPr lang="cs-CZ" altLang="zh-CN" b="1" dirty="0"/>
              <a:t>IPv6</a:t>
            </a:r>
            <a:r>
              <a:rPr lang="cs-CZ" altLang="zh-CN" dirty="0"/>
              <a:t> </a:t>
            </a:r>
            <a:r>
              <a:rPr lang="cs-CZ" altLang="zh-CN" dirty="0" smtClean="0"/>
              <a:t>(6OVER4)</a:t>
            </a:r>
          </a:p>
          <a:p>
            <a:pPr marL="914400" lvl="1" indent="-457200"/>
            <a:r>
              <a:rPr lang="cs-CZ" altLang="zh-CN" dirty="0" smtClean="0"/>
              <a:t>přenos IPv6 paketů přes IPv4 síť</a:t>
            </a:r>
          </a:p>
          <a:p>
            <a:pPr marL="914400" lvl="1" indent="-457200"/>
            <a:r>
              <a:rPr lang="cs-CZ" altLang="zh-CN" dirty="0" smtClean="0"/>
              <a:t>vlastní IPv6 adresa</a:t>
            </a:r>
          </a:p>
          <a:p>
            <a:pPr marL="914400" lvl="1" indent="-457200"/>
            <a:r>
              <a:rPr lang="cs-CZ" altLang="zh-CN" dirty="0" smtClean="0"/>
              <a:t>používá se spolu s konfigurovatelnými tunely</a:t>
            </a:r>
          </a:p>
          <a:p>
            <a:pPr marL="914400" lvl="1" indent="-457200"/>
            <a:r>
              <a:rPr lang="cs-CZ" altLang="zh-CN" dirty="0" smtClean="0"/>
              <a:t>IPv6 </a:t>
            </a:r>
            <a:r>
              <a:rPr lang="cs-CZ" altLang="zh-CN" dirty="0" err="1" smtClean="0"/>
              <a:t>multicast</a:t>
            </a:r>
            <a:r>
              <a:rPr lang="cs-CZ" altLang="zh-CN" dirty="0" smtClean="0"/>
              <a:t> implementován pomocí IPv4 </a:t>
            </a:r>
            <a:r>
              <a:rPr lang="cs-CZ" altLang="zh-CN" dirty="0" err="1" smtClean="0"/>
              <a:t>multicastu</a:t>
            </a:r>
            <a:endParaRPr lang="cs-CZ" altLang="zh-CN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37E-D4BC-4E7C-8BC8-833972348047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82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2362200"/>
          </a:xfrm>
        </p:spPr>
        <p:txBody>
          <a:bodyPr>
            <a:normAutofit fontScale="85000" lnSpcReduction="20000"/>
          </a:bodyPr>
          <a:lstStyle/>
          <a:p>
            <a:pPr marL="514350" indent="-457200"/>
            <a:r>
              <a:rPr lang="cs-CZ" altLang="zh-CN" b="1" dirty="0"/>
              <a:t>IPv4 </a:t>
            </a:r>
            <a:r>
              <a:rPr lang="cs-CZ" altLang="zh-CN" b="1" dirty="0" smtClean="0"/>
              <a:t>to </a:t>
            </a:r>
            <a:r>
              <a:rPr lang="cs-CZ" altLang="zh-CN" b="1" dirty="0"/>
              <a:t>IPv6</a:t>
            </a:r>
            <a:r>
              <a:rPr lang="cs-CZ" altLang="zh-CN" dirty="0"/>
              <a:t> </a:t>
            </a:r>
            <a:r>
              <a:rPr lang="cs-CZ" altLang="zh-CN" dirty="0" smtClean="0"/>
              <a:t>(6to4)</a:t>
            </a:r>
          </a:p>
          <a:p>
            <a:pPr marL="914400" lvl="1" indent="-457200"/>
            <a:r>
              <a:rPr lang="cs-CZ" altLang="zh-CN" dirty="0" err="1" smtClean="0"/>
              <a:t>bezestavové</a:t>
            </a:r>
            <a:r>
              <a:rPr lang="cs-CZ" altLang="zh-CN" dirty="0" smtClean="0"/>
              <a:t> automatické tunelování</a:t>
            </a:r>
          </a:p>
          <a:p>
            <a:pPr marL="914400" lvl="1" indent="-457200"/>
            <a:r>
              <a:rPr lang="cs-CZ" altLang="zh-CN" dirty="0" smtClean="0"/>
              <a:t>zapouzdření IPv6 adresy do IPv4 adresy</a:t>
            </a:r>
          </a:p>
          <a:p>
            <a:pPr marL="914400" lvl="1" indent="-457200"/>
            <a:r>
              <a:rPr lang="cs-CZ" altLang="zh-CN" dirty="0" smtClean="0"/>
              <a:t>2002::/16 – </a:t>
            </a:r>
            <a:r>
              <a:rPr lang="cs-CZ" altLang="zh-CN" dirty="0" err="1" smtClean="0"/>
              <a:t>a.b.c.d</a:t>
            </a:r>
            <a:r>
              <a:rPr lang="cs-CZ" altLang="zh-CN" dirty="0" smtClean="0"/>
              <a:t> -</a:t>
            </a:r>
            <a:r>
              <a:rPr lang="en-US" altLang="zh-CN" dirty="0" smtClean="0"/>
              <a:t>&gt; </a:t>
            </a:r>
            <a:r>
              <a:rPr lang="cs-CZ" altLang="zh-CN" dirty="0" smtClean="0"/>
              <a:t>2002:a.b.c.d/48</a:t>
            </a:r>
          </a:p>
          <a:p>
            <a:pPr marL="914400" lvl="1" indent="-457200"/>
            <a:r>
              <a:rPr lang="cs-CZ" altLang="zh-CN" dirty="0" smtClean="0"/>
              <a:t>v IPv6 síti se přidá EMAC do lok. části adresy</a:t>
            </a:r>
          </a:p>
          <a:p>
            <a:pPr marL="914400" lvl="1" indent="-457200"/>
            <a:r>
              <a:rPr lang="cs-CZ" altLang="zh-CN" dirty="0" smtClean="0"/>
              <a:t>6to4 </a:t>
            </a:r>
            <a:r>
              <a:rPr lang="cs-CZ" altLang="zh-CN" dirty="0" err="1" smtClean="0"/>
              <a:t>relay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router</a:t>
            </a:r>
            <a:endParaRPr lang="cs-CZ" altLang="zh-CN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EA5E-00E0-4AAD-B6D9-A9A4D2D6745F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3657600"/>
            <a:ext cx="8458200" cy="25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515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b="1" dirty="0" smtClean="0"/>
              <a:t>ISATAP</a:t>
            </a:r>
          </a:p>
          <a:p>
            <a:pPr marL="914400" lvl="1" indent="-457200"/>
            <a:r>
              <a:rPr lang="cs-CZ" altLang="zh-CN" sz="2400" dirty="0" smtClean="0"/>
              <a:t>Intra-</a:t>
            </a:r>
            <a:r>
              <a:rPr lang="cs-CZ" altLang="zh-CN" sz="2400" dirty="0" err="1" smtClean="0"/>
              <a:t>Site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Automatic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Addressing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Protocol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umožňuje komunikaci </a:t>
            </a:r>
          </a:p>
          <a:p>
            <a:pPr marL="1314450" lvl="2" indent="-457200"/>
            <a:r>
              <a:rPr lang="cs-CZ" altLang="zh-CN" sz="2000" dirty="0" smtClean="0"/>
              <a:t>IPv6 na IPv6 </a:t>
            </a:r>
          </a:p>
          <a:p>
            <a:pPr marL="1314450" lvl="2" indent="-457200"/>
            <a:r>
              <a:rPr lang="cs-CZ" altLang="zh-CN" sz="2000" dirty="0" smtClean="0"/>
              <a:t>IPv6 na IPv6 přes síť IPv4 (IPv4/IPv6 </a:t>
            </a:r>
            <a:r>
              <a:rPr lang="cs-CZ" altLang="zh-CN" sz="2000" dirty="0" err="1" smtClean="0"/>
              <a:t>router</a:t>
            </a:r>
            <a:r>
              <a:rPr lang="cs-CZ" altLang="zh-CN" sz="2000" dirty="0" smtClean="0"/>
              <a:t>)</a:t>
            </a:r>
          </a:p>
          <a:p>
            <a:pPr marL="1314450" lvl="2" indent="-457200"/>
            <a:r>
              <a:rPr lang="cs-CZ" altLang="zh-CN" sz="2000" dirty="0" smtClean="0"/>
              <a:t>IPv6 na IPv4 přes síť IPv6 (6to4 </a:t>
            </a:r>
            <a:r>
              <a:rPr lang="cs-CZ" altLang="zh-CN" sz="2000" dirty="0" err="1" smtClean="0"/>
              <a:t>router</a:t>
            </a:r>
            <a:r>
              <a:rPr lang="cs-CZ" altLang="zh-CN" sz="2000" dirty="0" smtClean="0"/>
              <a:t>)</a:t>
            </a:r>
          </a:p>
          <a:p>
            <a:pPr marL="914400" lvl="1" indent="-457200"/>
            <a:r>
              <a:rPr lang="cs-CZ" altLang="zh-CN" dirty="0" smtClean="0"/>
              <a:t>64 </a:t>
            </a:r>
            <a:r>
              <a:rPr lang="cs-CZ" altLang="zh-CN" sz="2400" dirty="0" smtClean="0"/>
              <a:t>bitový</a:t>
            </a:r>
            <a:r>
              <a:rPr lang="cs-CZ" altLang="zh-CN" dirty="0" smtClean="0"/>
              <a:t> interface ID ::0:5efe:a.b.c.d</a:t>
            </a:r>
          </a:p>
          <a:p>
            <a:pPr marL="1314450" lvl="2" indent="-457200"/>
            <a:r>
              <a:rPr lang="cs-CZ" altLang="zh-CN" dirty="0" smtClean="0"/>
              <a:t>IPv4 adresa </a:t>
            </a:r>
            <a:r>
              <a:rPr lang="cs-CZ" altLang="zh-CN" dirty="0" err="1" smtClean="0"/>
              <a:t>a.b.c.d</a:t>
            </a:r>
            <a:endParaRPr lang="cs-CZ" altLang="zh-CN" dirty="0" smtClean="0"/>
          </a:p>
          <a:p>
            <a:pPr marL="1314450" lvl="2" indent="-457200"/>
            <a:r>
              <a:rPr lang="cs-CZ" altLang="zh-CN" dirty="0" smtClean="0"/>
              <a:t>globální IPv6 prefix </a:t>
            </a:r>
            <a:r>
              <a:rPr lang="cs-CZ" altLang="zh-CN" dirty="0"/>
              <a:t>2001:718:1800</a:t>
            </a:r>
            <a:r>
              <a:rPr lang="cs-CZ" altLang="zh-CN" dirty="0" smtClean="0"/>
              <a:t>::/64</a:t>
            </a:r>
          </a:p>
          <a:p>
            <a:pPr marL="1314450" lvl="2" indent="-457200"/>
            <a:r>
              <a:rPr lang="cs-CZ" altLang="zh-CN" dirty="0" smtClean="0"/>
              <a:t>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adresa fe80::</a:t>
            </a:r>
            <a:r>
              <a:rPr lang="cs-CZ" altLang="zh-CN" dirty="0"/>
              <a:t>5efe:a.b.c.d</a:t>
            </a:r>
          </a:p>
          <a:p>
            <a:pPr marL="1314450" lvl="2" indent="-457200"/>
            <a:r>
              <a:rPr lang="cs-CZ" altLang="zh-CN" dirty="0" smtClean="0"/>
              <a:t>globální IPv6 adresa </a:t>
            </a:r>
            <a:r>
              <a:rPr lang="cs-CZ" altLang="zh-CN" dirty="0"/>
              <a:t>2001:718:1800</a:t>
            </a:r>
            <a:r>
              <a:rPr lang="cs-CZ" altLang="zh-CN" dirty="0" smtClean="0"/>
              <a:t>::</a:t>
            </a:r>
            <a:r>
              <a:rPr lang="cs-CZ" altLang="zh-CN" dirty="0"/>
              <a:t>5efe:a.b.c.d</a:t>
            </a:r>
          </a:p>
          <a:p>
            <a:pPr marL="914400" lvl="1" indent="-457200"/>
            <a:endParaRPr lang="cs-CZ" altLang="zh-CN" sz="24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D0-B50C-4181-AA2F-3A5A26C79269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4438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400" b="1" dirty="0" err="1" smtClean="0"/>
              <a:t>Tunnel</a:t>
            </a:r>
            <a:r>
              <a:rPr lang="cs-CZ" altLang="zh-CN" sz="2400" b="1" dirty="0" smtClean="0"/>
              <a:t> </a:t>
            </a:r>
            <a:r>
              <a:rPr lang="cs-CZ" altLang="zh-CN" sz="2400" b="1" dirty="0" err="1" smtClean="0"/>
              <a:t>Brokering</a:t>
            </a:r>
            <a:endParaRPr lang="cs-CZ" altLang="zh-CN" sz="2400" b="1" dirty="0" smtClean="0"/>
          </a:p>
          <a:p>
            <a:pPr marL="914400" lvl="1" indent="-457200"/>
            <a:r>
              <a:rPr lang="cs-CZ" altLang="zh-CN" sz="2400" dirty="0" smtClean="0"/>
              <a:t>klient</a:t>
            </a:r>
          </a:p>
          <a:p>
            <a:pPr marL="914400" lvl="1" indent="-457200"/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</a:t>
            </a:r>
            <a:r>
              <a:rPr lang="cs-CZ" altLang="zh-CN" sz="2400" dirty="0"/>
              <a:t>Broker </a:t>
            </a:r>
            <a:r>
              <a:rPr lang="cs-CZ" altLang="zh-CN" sz="2400" dirty="0" smtClean="0"/>
              <a:t>(www.freenet6.net</a:t>
            </a:r>
            <a:r>
              <a:rPr lang="cs-CZ" altLang="zh-CN" sz="2400" dirty="0"/>
              <a:t>)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Server (</a:t>
            </a:r>
            <a:r>
              <a:rPr lang="cs-CZ" altLang="zh-CN" sz="2400" dirty="0" err="1" smtClean="0"/>
              <a:t>router</a:t>
            </a:r>
            <a:r>
              <a:rPr lang="cs-CZ" altLang="zh-CN" sz="2400" dirty="0" smtClean="0"/>
              <a:t>)</a:t>
            </a:r>
          </a:p>
          <a:p>
            <a:pPr marL="514350" indent="-457200"/>
            <a:r>
              <a:rPr lang="cs-CZ" altLang="zh-CN" sz="2400" dirty="0" smtClean="0"/>
              <a:t>vytvoření tunelu mezi klientem a IPv6 sítí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4741-F45E-4C71-8853-10DD1E4D9D7A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334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AA7-E391-44C6-84D2-7E404CA86090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59833"/>
            <a:ext cx="858372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332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400" b="1" dirty="0" err="1" smtClean="0"/>
              <a:t>Teredo</a:t>
            </a:r>
            <a:r>
              <a:rPr lang="cs-CZ" altLang="zh-CN" sz="2400" b="1" dirty="0" smtClean="0"/>
              <a:t> (RFC4280)</a:t>
            </a:r>
          </a:p>
          <a:p>
            <a:pPr marL="914400" lvl="1" indent="-457200"/>
            <a:r>
              <a:rPr lang="cs-CZ" altLang="zh-CN" sz="2000" smtClean="0"/>
              <a:t>Microsoft</a:t>
            </a:r>
          </a:p>
          <a:p>
            <a:pPr marL="914400" lvl="1" indent="-457200"/>
            <a:r>
              <a:rPr lang="cs-CZ" altLang="zh-CN" sz="2000" dirty="0" smtClean="0"/>
              <a:t>IPv4 NAT </a:t>
            </a:r>
            <a:r>
              <a:rPr lang="cs-CZ" altLang="zh-CN" sz="2000" dirty="0" err="1" smtClean="0"/>
              <a:t>traversal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for</a:t>
            </a:r>
            <a:r>
              <a:rPr lang="cs-CZ" altLang="zh-CN" sz="2000" dirty="0" smtClean="0"/>
              <a:t> IPv6</a:t>
            </a:r>
          </a:p>
          <a:p>
            <a:pPr marL="914400" lvl="1" indent="-457200"/>
            <a:r>
              <a:rPr lang="cs-CZ" altLang="zh-CN" sz="2000" dirty="0" smtClean="0"/>
              <a:t>tunelování nad IPv4 UDP/3544</a:t>
            </a:r>
          </a:p>
          <a:p>
            <a:pPr marL="914400" lvl="1" indent="-457200"/>
            <a:r>
              <a:rPr lang="cs-CZ" altLang="zh-CN" sz="2000" dirty="0" smtClean="0"/>
              <a:t>velká režie</a:t>
            </a:r>
          </a:p>
          <a:p>
            <a:pPr marL="914400" lvl="1" indent="-457200"/>
            <a:endParaRPr lang="cs-CZ" altLang="zh-CN" sz="2000" dirty="0"/>
          </a:p>
          <a:p>
            <a:pPr marL="914400" lvl="1" indent="-457200"/>
            <a:endParaRPr lang="cs-CZ" altLang="zh-CN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0FAD-2318-4692-B886-0B2E4952B1E7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4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Přínos IPv6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Není pouze úprava IPv4</a:t>
            </a:r>
          </a:p>
          <a:p>
            <a:r>
              <a:rPr lang="cs-CZ"/>
              <a:t>Rozšíření adresního prostoru - schopnost podpory obrovského množství zařízení</a:t>
            </a:r>
          </a:p>
          <a:p>
            <a:r>
              <a:rPr lang="cs-CZ"/>
              <a:t>Zavedení streamů</a:t>
            </a:r>
          </a:p>
          <a:p>
            <a:r>
              <a:rPr lang="cs-CZ"/>
              <a:t>Rozšiřitelnost</a:t>
            </a:r>
          </a:p>
          <a:p>
            <a:r>
              <a:rPr lang="cs-CZ"/>
              <a:t>Zlepšená funkčnost</a:t>
            </a:r>
          </a:p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B7F-8C77-44AA-9D55-D9F7072AC359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8685-7CA2-42E9-B264-ADEA45F1FE80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Přínos IPv6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92500" lnSpcReduction="20000"/>
          </a:bodyPr>
          <a:lstStyle/>
          <a:p>
            <a:r>
              <a:rPr lang="cs-CZ" altLang="zh-CN" dirty="0"/>
              <a:t>Rozšíření adresního prostoru</a:t>
            </a:r>
          </a:p>
          <a:p>
            <a:r>
              <a:rPr lang="cs-CZ" altLang="zh-CN" dirty="0"/>
              <a:t>16 slabik = 3,4 x 10^38</a:t>
            </a:r>
            <a:r>
              <a:rPr lang="en-US" altLang="zh-CN" dirty="0">
                <a:ea typeface="宋体" charset="-122"/>
              </a:rPr>
              <a:t> </a:t>
            </a:r>
            <a:r>
              <a:rPr lang="cs-CZ" altLang="zh-CN" dirty="0"/>
              <a:t>(</a:t>
            </a:r>
            <a:r>
              <a:rPr lang="en-US" altLang="zh-CN" dirty="0">
                <a:ea typeface="宋体" charset="-122"/>
              </a:rPr>
              <a:t>340,282,366,920,938,463,463,374,607,431,768,211,456</a:t>
            </a:r>
            <a:r>
              <a:rPr lang="cs-CZ" altLang="zh-CN" dirty="0"/>
              <a:t>)</a:t>
            </a:r>
          </a:p>
          <a:p>
            <a:r>
              <a:rPr lang="cs-CZ" altLang="zh-CN" dirty="0"/>
              <a:t>Minimálně 65536 subsítí pro každého (/48)</a:t>
            </a:r>
          </a:p>
          <a:p>
            <a:r>
              <a:rPr lang="cs-CZ" altLang="zh-CN" dirty="0" err="1"/>
              <a:t>Flow</a:t>
            </a:r>
            <a:r>
              <a:rPr lang="cs-CZ" altLang="zh-CN" dirty="0"/>
              <a:t> label</a:t>
            </a:r>
          </a:p>
          <a:p>
            <a:r>
              <a:rPr lang="cs-CZ" altLang="zh-CN" dirty="0" err="1"/>
              <a:t>Plug</a:t>
            </a:r>
            <a:r>
              <a:rPr lang="cs-CZ" altLang="zh-CN" dirty="0"/>
              <a:t> and play - </a:t>
            </a:r>
            <a:r>
              <a:rPr lang="cs-CZ" altLang="zh-CN" dirty="0" err="1"/>
              <a:t>autokonfigurace</a:t>
            </a:r>
            <a:endParaRPr lang="cs-CZ" altLang="zh-CN" dirty="0"/>
          </a:p>
          <a:p>
            <a:r>
              <a:rPr lang="cs-CZ" altLang="zh-CN" dirty="0"/>
              <a:t>Bezpečnost mezi koncovými uzly (jako </a:t>
            </a:r>
            <a:r>
              <a:rPr lang="cs-CZ" altLang="zh-CN" dirty="0" err="1"/>
              <a:t>IPsec</a:t>
            </a:r>
            <a:r>
              <a:rPr lang="cs-CZ" altLang="zh-CN" dirty="0"/>
              <a:t>)</a:t>
            </a:r>
          </a:p>
          <a:p>
            <a:r>
              <a:rPr lang="cs-CZ" altLang="zh-CN" dirty="0"/>
              <a:t>Od počátku </a:t>
            </a:r>
            <a:r>
              <a:rPr lang="cs-CZ" altLang="zh-CN" dirty="0" err="1"/>
              <a:t>agregovatelné</a:t>
            </a:r>
            <a:r>
              <a:rPr lang="cs-CZ" altLang="zh-CN" dirty="0"/>
              <a:t> globální adresy</a:t>
            </a:r>
          </a:p>
          <a:p>
            <a:r>
              <a:rPr lang="cs-CZ" altLang="zh-CN" smtClean="0"/>
              <a:t>Redukce </a:t>
            </a:r>
            <a:r>
              <a:rPr lang="cs-CZ" altLang="zh-CN" dirty="0"/>
              <a:t>externí směrovací informace na 8,192 položek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E5A6-893C-4E81-985A-3128BCA7297B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CAFD-2BBA-4775-A017-491C7C51E75F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Očekávané výhody IPv6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Obousměrná komunikace mezi koncovými uzly</a:t>
            </a:r>
          </a:p>
          <a:p>
            <a:r>
              <a:rPr lang="cs-CZ" altLang="zh-CN"/>
              <a:t>IPv6 je svět bez NAT</a:t>
            </a:r>
          </a:p>
          <a:p>
            <a:r>
              <a:rPr lang="cs-CZ" altLang="zh-CN"/>
              <a:t>Podpora mobility MIPv6</a:t>
            </a:r>
          </a:p>
          <a:p>
            <a:r>
              <a:rPr lang="cs-CZ" altLang="zh-CN"/>
              <a:t>Celulární telefony, automobily, domácí sítě, herní počítače, ...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B265-429D-406A-B6CA-CBC2393AA0B1}" type="datetime1">
              <a:rPr lang="cs-CZ" smtClean="0"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79-4376-412A-99A0-726A4E90F3A5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2423</Words>
  <Application>Microsoft Office PowerPoint</Application>
  <PresentationFormat>Předvádění na obrazovce (4:3)</PresentationFormat>
  <Paragraphs>696</Paragraphs>
  <Slides>67</Slides>
  <Notes>61</Notes>
  <HiddenSlides>1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7" baseType="lpstr">
      <vt:lpstr>宋体</vt:lpstr>
      <vt:lpstr>Arial</vt:lpstr>
      <vt:lpstr>Book Antiqua</vt:lpstr>
      <vt:lpstr>Cambria</vt:lpstr>
      <vt:lpstr>Palatino Linotype</vt:lpstr>
      <vt:lpstr>华文中宋</vt:lpstr>
      <vt:lpstr>Symbol</vt:lpstr>
      <vt:lpstr>Wingdings</vt:lpstr>
      <vt:lpstr>Wingdings 2</vt:lpstr>
      <vt:lpstr>Welcome</vt:lpstr>
      <vt:lpstr>Protokol IP verze 6</vt:lpstr>
      <vt:lpstr>Co je to IPv6</vt:lpstr>
      <vt:lpstr>Problémy IPv4</vt:lpstr>
      <vt:lpstr>Nárůst směrovací informace</vt:lpstr>
      <vt:lpstr>Nedostatek adres</vt:lpstr>
      <vt:lpstr>Historie IPv6</vt:lpstr>
      <vt:lpstr>Přínos IPv6</vt:lpstr>
      <vt:lpstr>Přínos IPv6</vt:lpstr>
      <vt:lpstr>Očekávané výhody IPv6</vt:lpstr>
      <vt:lpstr>Vyčerpání adresového prostoru IPv4</vt:lpstr>
      <vt:lpstr>CESNET IPv6 Network - AS2852</vt:lpstr>
      <vt:lpstr>Architektura adres</vt:lpstr>
      <vt:lpstr>Zápis adres</vt:lpstr>
      <vt:lpstr>Typy unicast adres</vt:lpstr>
      <vt:lpstr>Typy unicast adres</vt:lpstr>
      <vt:lpstr>Typy unicast adres</vt:lpstr>
      <vt:lpstr>Adresní bloky</vt:lpstr>
      <vt:lpstr>Globální adresy</vt:lpstr>
      <vt:lpstr>Globální adresy</vt:lpstr>
      <vt:lpstr>Globální adresy</vt:lpstr>
      <vt:lpstr>Počáteční přiřazení adres</vt:lpstr>
      <vt:lpstr>IPv6 adresy - CESNET</vt:lpstr>
      <vt:lpstr>Přiřazování adres</vt:lpstr>
      <vt:lpstr>Přiřazené skupinové adresy</vt:lpstr>
      <vt:lpstr>Multicast</vt:lpstr>
      <vt:lpstr>Multicast</vt:lpstr>
      <vt:lpstr>Plug and Play, Autokonfigurace adres</vt:lpstr>
      <vt:lpstr>Plug and Play, Autokonfigurace adres</vt:lpstr>
      <vt:lpstr>Autokonfigurace - bezestavová</vt:lpstr>
      <vt:lpstr>IEEE EUI-64 adresy</vt:lpstr>
      <vt:lpstr>Autokonfigurace - stavová</vt:lpstr>
      <vt:lpstr>DHCPv6</vt:lpstr>
      <vt:lpstr>Povinné adresy</vt:lpstr>
      <vt:lpstr>Povinné adresy</vt:lpstr>
      <vt:lpstr>Globální autokonfigurace</vt:lpstr>
      <vt:lpstr>Objevování sousedů</vt:lpstr>
      <vt:lpstr>Přečíslování adres</vt:lpstr>
      <vt:lpstr>Systém jmenných domén</vt:lpstr>
      <vt:lpstr>Systém jmenných domén</vt:lpstr>
      <vt:lpstr>Formát rámce IPv6 </vt:lpstr>
      <vt:lpstr>Porovnání IPv4 a IPv6</vt:lpstr>
      <vt:lpstr>Priorita </vt:lpstr>
      <vt:lpstr>Flow label</vt:lpstr>
      <vt:lpstr>Formát rámce IPv6</vt:lpstr>
      <vt:lpstr>MTU</vt:lpstr>
      <vt:lpstr>Zřetězení záhlaví</vt:lpstr>
      <vt:lpstr>Zřetězení záhlaví IPv6</vt:lpstr>
      <vt:lpstr>Next header – následující záhlaví</vt:lpstr>
      <vt:lpstr>Mobilní IPv6</vt:lpstr>
      <vt:lpstr>Mobilní IPv6</vt:lpstr>
      <vt:lpstr>Mobilní IPv6</vt:lpstr>
      <vt:lpstr>Operace MIPv6</vt:lpstr>
      <vt:lpstr>Přesun do nové pozice</vt:lpstr>
      <vt:lpstr>Obousměrný tunelovací režim</vt:lpstr>
      <vt:lpstr>Optimalizace cesty</vt:lpstr>
      <vt:lpstr>IPsec</vt:lpstr>
      <vt:lpstr>Přechod IPv4 na IPv6</vt:lpstr>
      <vt:lpstr>Dvojitý zásobník</vt:lpstr>
      <vt:lpstr>Dvojitý zásobník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un331</cp:lastModifiedBy>
  <cp:revision>33</cp:revision>
  <cp:lastPrinted>2011-04-20T05:02:35Z</cp:lastPrinted>
  <dcterms:created xsi:type="dcterms:W3CDTF">1601-01-01T00:00:00Z</dcterms:created>
  <dcterms:modified xsi:type="dcterms:W3CDTF">2019-03-19T15:56:25Z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