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</p:sldMasterIdLst>
  <p:notesMasterIdLst>
    <p:notesMasterId r:id="rId91"/>
  </p:notesMasterIdLst>
  <p:handoutMasterIdLst>
    <p:handoutMasterId r:id="rId92"/>
  </p:handoutMasterIdLst>
  <p:sldIdLst>
    <p:sldId id="256" r:id="rId2"/>
    <p:sldId id="340" r:id="rId3"/>
    <p:sldId id="341" r:id="rId4"/>
    <p:sldId id="342" r:id="rId5"/>
    <p:sldId id="343" r:id="rId6"/>
    <p:sldId id="344" r:id="rId7"/>
    <p:sldId id="347" r:id="rId8"/>
    <p:sldId id="345" r:id="rId9"/>
    <p:sldId id="346" r:id="rId10"/>
    <p:sldId id="351" r:id="rId11"/>
    <p:sldId id="301" r:id="rId12"/>
    <p:sldId id="302" r:id="rId13"/>
    <p:sldId id="303" r:id="rId14"/>
    <p:sldId id="304" r:id="rId15"/>
    <p:sldId id="305" r:id="rId16"/>
    <p:sldId id="306" r:id="rId17"/>
    <p:sldId id="307" r:id="rId18"/>
    <p:sldId id="308" r:id="rId19"/>
    <p:sldId id="348" r:id="rId20"/>
    <p:sldId id="349" r:id="rId21"/>
    <p:sldId id="350" r:id="rId22"/>
    <p:sldId id="310" r:id="rId23"/>
    <p:sldId id="311" r:id="rId24"/>
    <p:sldId id="312" r:id="rId25"/>
    <p:sldId id="313" r:id="rId26"/>
    <p:sldId id="309" r:id="rId27"/>
    <p:sldId id="314" r:id="rId28"/>
    <p:sldId id="315" r:id="rId29"/>
    <p:sldId id="316" r:id="rId30"/>
    <p:sldId id="317" r:id="rId31"/>
    <p:sldId id="318" r:id="rId32"/>
    <p:sldId id="319" r:id="rId33"/>
    <p:sldId id="320" r:id="rId34"/>
    <p:sldId id="339" r:id="rId35"/>
    <p:sldId id="363" r:id="rId36"/>
    <p:sldId id="364" r:id="rId37"/>
    <p:sldId id="271" r:id="rId38"/>
    <p:sldId id="272" r:id="rId39"/>
    <p:sldId id="273" r:id="rId40"/>
    <p:sldId id="274" r:id="rId41"/>
    <p:sldId id="275" r:id="rId42"/>
    <p:sldId id="276" r:id="rId43"/>
    <p:sldId id="365" r:id="rId44"/>
    <p:sldId id="277" r:id="rId45"/>
    <p:sldId id="278" r:id="rId46"/>
    <p:sldId id="279" r:id="rId47"/>
    <p:sldId id="362" r:id="rId48"/>
    <p:sldId id="280" r:id="rId49"/>
    <p:sldId id="281" r:id="rId50"/>
    <p:sldId id="282" r:id="rId51"/>
    <p:sldId id="283" r:id="rId52"/>
    <p:sldId id="284" r:id="rId53"/>
    <p:sldId id="285" r:id="rId54"/>
    <p:sldId id="286" r:id="rId55"/>
    <p:sldId id="287" r:id="rId56"/>
    <p:sldId id="288" r:id="rId57"/>
    <p:sldId id="289" r:id="rId58"/>
    <p:sldId id="290" r:id="rId59"/>
    <p:sldId id="291" r:id="rId60"/>
    <p:sldId id="292" r:id="rId61"/>
    <p:sldId id="293" r:id="rId62"/>
    <p:sldId id="294" r:id="rId63"/>
    <p:sldId id="295" r:id="rId64"/>
    <p:sldId id="296" r:id="rId65"/>
    <p:sldId id="352" r:id="rId66"/>
    <p:sldId id="353" r:id="rId67"/>
    <p:sldId id="354" r:id="rId68"/>
    <p:sldId id="355" r:id="rId69"/>
    <p:sldId id="356" r:id="rId70"/>
    <p:sldId id="357" r:id="rId71"/>
    <p:sldId id="358" r:id="rId72"/>
    <p:sldId id="359" r:id="rId73"/>
    <p:sldId id="360" r:id="rId74"/>
    <p:sldId id="361" r:id="rId75"/>
    <p:sldId id="366" r:id="rId76"/>
    <p:sldId id="371" r:id="rId77"/>
    <p:sldId id="367" r:id="rId78"/>
    <p:sldId id="368" r:id="rId79"/>
    <p:sldId id="369" r:id="rId80"/>
    <p:sldId id="370" r:id="rId81"/>
    <p:sldId id="372" r:id="rId82"/>
    <p:sldId id="322" r:id="rId83"/>
    <p:sldId id="323" r:id="rId84"/>
    <p:sldId id="324" r:id="rId85"/>
    <p:sldId id="321" r:id="rId86"/>
    <p:sldId id="325" r:id="rId87"/>
    <p:sldId id="326" r:id="rId88"/>
    <p:sldId id="327" r:id="rId89"/>
    <p:sldId id="328" r:id="rId90"/>
  </p:sldIdLst>
  <p:sldSz cx="9144000" cy="6858000" type="screen4x3"/>
  <p:notesSz cx="6797675" cy="9874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0300" autoAdjust="0"/>
  </p:normalViewPr>
  <p:slideViewPr>
    <p:cSldViewPr>
      <p:cViewPr varScale="1">
        <p:scale>
          <a:sx n="75" d="100"/>
          <a:sy n="75" d="100"/>
        </p:scale>
        <p:origin x="-3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theme" Target="theme/theme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notesMaster" Target="notesMasters/notesMaster1.xml"/><Relationship Id="rId9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cs-CZ"/>
          </a:p>
        </p:txBody>
      </p:sp>
      <p:sp>
        <p:nvSpPr>
          <p:cNvPr id="2222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2222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cs-CZ"/>
          </a:p>
        </p:txBody>
      </p:sp>
      <p:sp>
        <p:nvSpPr>
          <p:cNvPr id="2222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8F56BEC-7908-48E9-8C56-714E9B7647E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9708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41363"/>
            <a:ext cx="4937125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1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7895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512A351D-6FAE-4173-AF5C-EEB2A48F46A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9024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7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7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7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8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1.xml"/><Relationship Id="rId1" Type="http://schemas.openxmlformats.org/officeDocument/2006/relationships/notesMaster" Target="../notesMasters/notesMaster1.xml"/></Relationships>
</file>

<file path=ppt/notesSlides/_rels/notesSlide8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8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3.xml"/><Relationship Id="rId1" Type="http://schemas.openxmlformats.org/officeDocument/2006/relationships/notesMaster" Target="../notesMasters/notesMaster1.xml"/></Relationships>
</file>

<file path=ppt/notesSlides/_rels/notesSlide8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4.xml"/><Relationship Id="rId1" Type="http://schemas.openxmlformats.org/officeDocument/2006/relationships/notesMaster" Target="../notesMasters/notesMaster1.xml"/></Relationships>
</file>

<file path=ppt/notesSlides/_rels/notesSlide8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5.xml"/><Relationship Id="rId1" Type="http://schemas.openxmlformats.org/officeDocument/2006/relationships/notesMaster" Target="../notesMasters/notesMaster1.xml"/></Relationships>
</file>

<file path=ppt/notesSlides/_rels/notesSlide8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6.xml"/><Relationship Id="rId1" Type="http://schemas.openxmlformats.org/officeDocument/2006/relationships/notesMaster" Target="../notesMasters/notesMaster1.xml"/></Relationships>
</file>

<file path=ppt/notesSlides/_rels/notesSlide8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7.xml"/><Relationship Id="rId1" Type="http://schemas.openxmlformats.org/officeDocument/2006/relationships/notesMaster" Target="../notesMasters/notesMaster1.xml"/></Relationships>
</file>

<file path=ppt/notesSlides/_rels/notesSlide8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8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852871-D98A-4289-9BD0-6D40D25E77F8}" type="slidenum">
              <a:rPr lang="cs-CZ"/>
              <a:pPr/>
              <a:t>1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Klepněte a vložte poznámky.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C572C4-DDDF-474B-BDC0-449AD6558E77}" type="slidenum">
              <a:rPr lang="cs-CZ"/>
              <a:pPr/>
              <a:t>10</a:t>
            </a:fld>
            <a:endParaRPr lang="cs-CZ"/>
          </a:p>
        </p:txBody>
      </p:sp>
      <p:sp>
        <p:nvSpPr>
          <p:cNvPr id="247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128A26-C9A6-42CD-9065-C92701816854}" type="slidenum">
              <a:rPr lang="cs-CZ"/>
              <a:pPr/>
              <a:t>11</a:t>
            </a:fld>
            <a:endParaRPr lang="cs-CZ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46E788-18AD-4680-81AB-5CE833F83A2B}" type="slidenum">
              <a:rPr lang="cs-CZ"/>
              <a:pPr/>
              <a:t>12</a:t>
            </a:fld>
            <a:endParaRPr lang="cs-CZ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193047-51F4-4FA2-9E67-EACF8AD7A304}" type="slidenum">
              <a:rPr lang="cs-CZ"/>
              <a:pPr/>
              <a:t>13</a:t>
            </a:fld>
            <a:endParaRPr lang="cs-CZ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330A5A-B9B0-40FB-9A3D-FD7053E15353}" type="slidenum">
              <a:rPr lang="cs-CZ"/>
              <a:pPr/>
              <a:t>14</a:t>
            </a:fld>
            <a:endParaRPr lang="cs-CZ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B2F251-95BD-4304-A66B-EE1E40E813BE}" type="slidenum">
              <a:rPr lang="cs-CZ"/>
              <a:pPr/>
              <a:t>15</a:t>
            </a:fld>
            <a:endParaRPr lang="cs-CZ"/>
          </a:p>
        </p:txBody>
      </p:sp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5C319D-1734-443D-ACC7-61A494B1D084}" type="slidenum">
              <a:rPr lang="cs-CZ"/>
              <a:pPr/>
              <a:t>16</a:t>
            </a:fld>
            <a:endParaRPr lang="cs-CZ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1537BC-E34A-427B-9823-DF11E7A79C21}" type="slidenum">
              <a:rPr lang="cs-CZ"/>
              <a:pPr/>
              <a:t>17</a:t>
            </a:fld>
            <a:endParaRPr lang="cs-CZ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D762F2-A913-4399-A5E1-4734F3C3799E}" type="slidenum">
              <a:rPr lang="cs-CZ"/>
              <a:pPr/>
              <a:t>18</a:t>
            </a:fld>
            <a:endParaRPr lang="cs-CZ"/>
          </a:p>
        </p:txBody>
      </p:sp>
      <p:sp>
        <p:nvSpPr>
          <p:cNvPr id="156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732E23-B494-420A-8503-BFCB6C208CB7}" type="slidenum">
              <a:rPr lang="cs-CZ"/>
              <a:pPr/>
              <a:t>19</a:t>
            </a:fld>
            <a:endParaRPr lang="cs-CZ"/>
          </a:p>
        </p:txBody>
      </p:sp>
      <p:sp>
        <p:nvSpPr>
          <p:cNvPr id="241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51AF1C-4378-41E9-92C9-4C3B9D83CDDA}" type="slidenum">
              <a:rPr lang="cs-CZ"/>
              <a:pPr/>
              <a:t>2</a:t>
            </a:fld>
            <a:endParaRPr lang="cs-CZ"/>
          </a:p>
        </p:txBody>
      </p:sp>
      <p:sp>
        <p:nvSpPr>
          <p:cNvPr id="225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1BF273-7ED4-4D3A-BE53-0AACFABBCADC}" type="slidenum">
              <a:rPr lang="cs-CZ"/>
              <a:pPr/>
              <a:t>20</a:t>
            </a:fld>
            <a:endParaRPr lang="cs-CZ"/>
          </a:p>
        </p:txBody>
      </p:sp>
      <p:sp>
        <p:nvSpPr>
          <p:cNvPr id="243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A41886-4B2F-4C57-A316-FC7AD631A05E}" type="slidenum">
              <a:rPr lang="cs-CZ"/>
              <a:pPr/>
              <a:t>21</a:t>
            </a:fld>
            <a:endParaRPr lang="cs-CZ"/>
          </a:p>
        </p:txBody>
      </p:sp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F9A8BA-82EF-4479-81CD-93606D2D1154}" type="slidenum">
              <a:rPr lang="cs-CZ"/>
              <a:pPr/>
              <a:t>22</a:t>
            </a:fld>
            <a:endParaRPr lang="cs-CZ"/>
          </a:p>
        </p:txBody>
      </p:sp>
      <p:sp>
        <p:nvSpPr>
          <p:cNvPr id="160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2CF146-C124-4AC7-BF26-B57F127E3B07}" type="slidenum">
              <a:rPr lang="cs-CZ"/>
              <a:pPr/>
              <a:t>23</a:t>
            </a:fld>
            <a:endParaRPr lang="cs-CZ"/>
          </a:p>
        </p:txBody>
      </p:sp>
      <p:sp>
        <p:nvSpPr>
          <p:cNvPr id="162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8CB6C4-8404-4843-9D77-2C00582F1D95}" type="slidenum">
              <a:rPr lang="cs-CZ"/>
              <a:pPr/>
              <a:t>24</a:t>
            </a:fld>
            <a:endParaRPr lang="cs-CZ"/>
          </a:p>
        </p:txBody>
      </p:sp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A2B579-BF87-47E2-8471-F9BE009B0596}" type="slidenum">
              <a:rPr lang="cs-CZ"/>
              <a:pPr/>
              <a:t>25</a:t>
            </a:fld>
            <a:endParaRPr lang="cs-CZ"/>
          </a:p>
        </p:txBody>
      </p:sp>
      <p:sp>
        <p:nvSpPr>
          <p:cNvPr id="166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93DDB0-88C6-4228-9EE9-6F82C1EA35D2}" type="slidenum">
              <a:rPr lang="cs-CZ"/>
              <a:pPr/>
              <a:t>26</a:t>
            </a:fld>
            <a:endParaRPr lang="cs-CZ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9A5F50-6FA2-452D-83D1-90C0E932A9FF}" type="slidenum">
              <a:rPr lang="cs-CZ"/>
              <a:pPr/>
              <a:t>27</a:t>
            </a:fld>
            <a:endParaRPr lang="cs-CZ"/>
          </a:p>
        </p:txBody>
      </p:sp>
      <p:sp>
        <p:nvSpPr>
          <p:cNvPr id="168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3C654A-FED2-4AB6-A2BF-2699E64D6AED}" type="slidenum">
              <a:rPr lang="cs-CZ"/>
              <a:pPr/>
              <a:t>28</a:t>
            </a:fld>
            <a:endParaRPr lang="cs-CZ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0B69CE-C71A-43F3-9BF7-5D2E0ABF0935}" type="slidenum">
              <a:rPr lang="cs-CZ"/>
              <a:pPr/>
              <a:t>29</a:t>
            </a:fld>
            <a:endParaRPr lang="cs-CZ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69B01F-677F-4115-813D-5A255AEFD2D3}" type="slidenum">
              <a:rPr lang="cs-CZ"/>
              <a:pPr/>
              <a:t>3</a:t>
            </a:fld>
            <a:endParaRPr lang="cs-CZ"/>
          </a:p>
        </p:txBody>
      </p:sp>
      <p:sp>
        <p:nvSpPr>
          <p:cNvPr id="227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7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9F901B-3159-4896-B2C8-8891BB520DD4}" type="slidenum">
              <a:rPr lang="cs-CZ"/>
              <a:pPr/>
              <a:t>30</a:t>
            </a:fld>
            <a:endParaRPr lang="cs-CZ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860625-4576-4161-A500-0FA0BDE880B6}" type="slidenum">
              <a:rPr lang="cs-CZ"/>
              <a:pPr/>
              <a:t>31</a:t>
            </a:fld>
            <a:endParaRPr lang="cs-CZ"/>
          </a:p>
        </p:txBody>
      </p:sp>
      <p:sp>
        <p:nvSpPr>
          <p:cNvPr id="177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A913CBA-A6FB-403A-980B-AB67044D51F3}" type="slidenum">
              <a:rPr lang="cs-CZ"/>
              <a:pPr/>
              <a:t>32</a:t>
            </a:fld>
            <a:endParaRPr lang="cs-CZ"/>
          </a:p>
        </p:txBody>
      </p:sp>
      <p:sp>
        <p:nvSpPr>
          <p:cNvPr id="179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9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767899-668B-48D5-8F3A-29768F91F26A}" type="slidenum">
              <a:rPr lang="cs-CZ"/>
              <a:pPr/>
              <a:t>33</a:t>
            </a:fld>
            <a:endParaRPr lang="cs-CZ"/>
          </a:p>
        </p:txBody>
      </p:sp>
      <p:sp>
        <p:nvSpPr>
          <p:cNvPr id="181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1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74DF76-C2EF-4B98-AB8D-0AF6CA193B26}" type="slidenum">
              <a:rPr lang="cs-CZ"/>
              <a:pPr/>
              <a:t>34</a:t>
            </a:fld>
            <a:endParaRPr lang="cs-CZ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AC97DC-0D34-4A84-9DAF-202A25A913AE}" type="slidenum">
              <a:rPr lang="cs-CZ"/>
              <a:pPr/>
              <a:t>35</a:t>
            </a:fld>
            <a:endParaRPr lang="cs-CZ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698622-3E43-497B-837D-1B73299EB31F}" type="slidenum">
              <a:rPr lang="cs-CZ"/>
              <a:pPr/>
              <a:t>36</a:t>
            </a:fld>
            <a:endParaRPr lang="cs-CZ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F3B11D-6346-4107-83BF-5ED1EAFA725C}" type="slidenum">
              <a:rPr lang="cs-CZ"/>
              <a:pPr/>
              <a:t>37</a:t>
            </a:fld>
            <a:endParaRPr lang="cs-CZ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08C28D-0D4A-46EA-AF0C-AC0446F7E09D}" type="slidenum">
              <a:rPr lang="cs-CZ"/>
              <a:pPr/>
              <a:t>38</a:t>
            </a:fld>
            <a:endParaRPr lang="cs-CZ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8B6B79-F801-4AF4-AF59-CB559822222C}" type="slidenum">
              <a:rPr lang="cs-CZ"/>
              <a:pPr/>
              <a:t>39</a:t>
            </a:fld>
            <a:endParaRPr lang="cs-CZ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3A0EA4-D6EF-45DC-874B-257610B67E6F}" type="slidenum">
              <a:rPr lang="cs-CZ"/>
              <a:pPr/>
              <a:t>4</a:t>
            </a:fld>
            <a:endParaRPr lang="cs-CZ"/>
          </a:p>
        </p:txBody>
      </p:sp>
      <p:sp>
        <p:nvSpPr>
          <p:cNvPr id="229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9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585FDD-3A9B-4E3E-8137-674EA8EE3A56}" type="slidenum">
              <a:rPr lang="cs-CZ"/>
              <a:pPr/>
              <a:t>40</a:t>
            </a:fld>
            <a:endParaRPr lang="cs-CZ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71517E-5C2B-466A-88A0-1970CD74DDBB}" type="slidenum">
              <a:rPr lang="cs-CZ"/>
              <a:pPr/>
              <a:t>41</a:t>
            </a:fld>
            <a:endParaRPr lang="cs-CZ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126DEBC-BC75-4133-A477-763B30314FF1}" type="slidenum">
              <a:rPr lang="cs-CZ"/>
              <a:pPr/>
              <a:t>42</a:t>
            </a:fld>
            <a:endParaRPr lang="cs-CZ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C92997F-43DC-4FDD-99D8-76E168534CF2}" type="slidenum">
              <a:rPr lang="cs-CZ"/>
              <a:pPr/>
              <a:t>43</a:t>
            </a:fld>
            <a:endParaRPr lang="cs-CZ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51EBED-A36D-456F-B7C4-213F3D5B0EDD}" type="slidenum">
              <a:rPr lang="cs-CZ"/>
              <a:pPr/>
              <a:t>44</a:t>
            </a:fld>
            <a:endParaRPr lang="cs-CZ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672F2C-5F4A-4C23-B995-2F8558478005}" type="slidenum">
              <a:rPr lang="cs-CZ"/>
              <a:pPr/>
              <a:t>45</a:t>
            </a:fld>
            <a:endParaRPr lang="cs-CZ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53240B-AF21-4BEC-AB29-75B9B0505865}" type="slidenum">
              <a:rPr lang="cs-CZ"/>
              <a:pPr/>
              <a:t>46</a:t>
            </a:fld>
            <a:endParaRPr lang="cs-CZ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737029-7FC8-431C-8668-F65222EFAF9E}" type="slidenum">
              <a:rPr lang="cs-CZ"/>
              <a:pPr/>
              <a:t>47</a:t>
            </a:fld>
            <a:endParaRPr lang="cs-CZ"/>
          </a:p>
        </p:txBody>
      </p:sp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E1B179-205D-4485-B26E-45BD4AC98A42}" type="slidenum">
              <a:rPr lang="cs-CZ"/>
              <a:pPr/>
              <a:t>48</a:t>
            </a:fld>
            <a:endParaRPr lang="cs-CZ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A2E242-6F25-404A-AFCB-FED964BB0750}" type="slidenum">
              <a:rPr lang="cs-CZ"/>
              <a:pPr/>
              <a:t>49</a:t>
            </a:fld>
            <a:endParaRPr lang="cs-CZ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6F6EAD-2BA6-4A7A-8154-3EAC773B3DBA}" type="slidenum">
              <a:rPr lang="cs-CZ"/>
              <a:pPr/>
              <a:t>5</a:t>
            </a:fld>
            <a:endParaRPr lang="cs-CZ"/>
          </a:p>
        </p:txBody>
      </p:sp>
      <p:sp>
        <p:nvSpPr>
          <p:cNvPr id="231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1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D10ACC-9A01-41A7-824A-B6BAD563BC12}" type="slidenum">
              <a:rPr lang="cs-CZ"/>
              <a:pPr/>
              <a:t>50</a:t>
            </a:fld>
            <a:endParaRPr lang="cs-CZ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EB397E-AE45-45D8-B799-3D27D800051F}" type="slidenum">
              <a:rPr lang="cs-CZ"/>
              <a:pPr/>
              <a:t>51</a:t>
            </a:fld>
            <a:endParaRPr lang="cs-CZ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9486B1-A14E-4B82-860E-B614E0374EE6}" type="slidenum">
              <a:rPr lang="cs-CZ"/>
              <a:pPr/>
              <a:t>52</a:t>
            </a:fld>
            <a:endParaRPr lang="cs-CZ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97173F-D26B-41BB-9855-0CE34E1B5A3D}" type="slidenum">
              <a:rPr lang="cs-CZ"/>
              <a:pPr/>
              <a:t>53</a:t>
            </a:fld>
            <a:endParaRPr lang="cs-CZ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225DE3-D3DD-44F4-8DCC-3EFC802C2FDD}" type="slidenum">
              <a:rPr lang="cs-CZ"/>
              <a:pPr/>
              <a:t>54</a:t>
            </a:fld>
            <a:endParaRPr lang="cs-CZ"/>
          </a:p>
        </p:txBody>
      </p:sp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5D735C-2230-43B7-B367-CA80A11044AF}" type="slidenum">
              <a:rPr lang="cs-CZ"/>
              <a:pPr/>
              <a:t>55</a:t>
            </a:fld>
            <a:endParaRPr lang="cs-CZ"/>
          </a:p>
        </p:txBody>
      </p:sp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E5EB3E-0F3E-40F1-9124-23B77B426073}" type="slidenum">
              <a:rPr lang="cs-CZ"/>
              <a:pPr/>
              <a:t>56</a:t>
            </a:fld>
            <a:endParaRPr lang="cs-CZ"/>
          </a:p>
        </p:txBody>
      </p:sp>
      <p:sp>
        <p:nvSpPr>
          <p:cNvPr id="1157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C5EB51-9578-423F-A5FA-239DA418D319}" type="slidenum">
              <a:rPr lang="cs-CZ"/>
              <a:pPr/>
              <a:t>57</a:t>
            </a:fld>
            <a:endParaRPr lang="cs-CZ"/>
          </a:p>
        </p:txBody>
      </p:sp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22E5EF-73CE-4F10-84A6-228D7B1B98FD}" type="slidenum">
              <a:rPr lang="cs-CZ"/>
              <a:pPr/>
              <a:t>58</a:t>
            </a:fld>
            <a:endParaRPr lang="cs-CZ"/>
          </a:p>
        </p:txBody>
      </p:sp>
      <p:sp>
        <p:nvSpPr>
          <p:cNvPr id="1198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66C268-D524-4D86-B487-0630F1A14850}" type="slidenum">
              <a:rPr lang="cs-CZ"/>
              <a:pPr/>
              <a:t>59</a:t>
            </a:fld>
            <a:endParaRPr lang="cs-CZ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EE7768-C54A-41DA-8A71-09092E5D4FCE}" type="slidenum">
              <a:rPr lang="cs-CZ"/>
              <a:pPr/>
              <a:t>6</a:t>
            </a:fld>
            <a:endParaRPr lang="cs-CZ"/>
          </a:p>
        </p:txBody>
      </p:sp>
      <p:sp>
        <p:nvSpPr>
          <p:cNvPr id="233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3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369BC20-EC01-434B-9C56-67071996E31F}" type="slidenum">
              <a:rPr lang="cs-CZ"/>
              <a:pPr/>
              <a:t>60</a:t>
            </a:fld>
            <a:endParaRPr lang="cs-CZ"/>
          </a:p>
        </p:txBody>
      </p:sp>
      <p:sp>
        <p:nvSpPr>
          <p:cNvPr id="123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D5DBC8-810B-4873-BB1B-6A6D053B75A6}" type="slidenum">
              <a:rPr lang="cs-CZ"/>
              <a:pPr/>
              <a:t>61</a:t>
            </a:fld>
            <a:endParaRPr lang="cs-CZ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99A4E86-5031-4409-BA45-5BFAE34F92E2}" type="slidenum">
              <a:rPr lang="cs-CZ"/>
              <a:pPr/>
              <a:t>62</a:t>
            </a:fld>
            <a:endParaRPr lang="cs-CZ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BC9830-5C24-413F-80F3-602BFB0E4B2C}" type="slidenum">
              <a:rPr lang="cs-CZ"/>
              <a:pPr/>
              <a:t>63</a:t>
            </a:fld>
            <a:endParaRPr lang="cs-CZ"/>
          </a:p>
        </p:txBody>
      </p:sp>
      <p:sp>
        <p:nvSpPr>
          <p:cNvPr id="130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F2E70B-627F-44CC-BFCA-F17738BC9979}" type="slidenum">
              <a:rPr lang="cs-CZ"/>
              <a:pPr/>
              <a:t>64</a:t>
            </a:fld>
            <a:endParaRPr lang="cs-CZ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6F1DE0-03BE-43DB-8547-3593634FFB17}" type="slidenum">
              <a:rPr lang="cs-CZ"/>
              <a:pPr/>
              <a:t>65</a:t>
            </a:fld>
            <a:endParaRPr lang="cs-CZ"/>
          </a:p>
        </p:txBody>
      </p:sp>
      <p:sp>
        <p:nvSpPr>
          <p:cNvPr id="249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BDED20-49F0-4B63-AA15-96C15636E2A8}" type="slidenum">
              <a:rPr lang="cs-CZ"/>
              <a:pPr/>
              <a:t>66</a:t>
            </a:fld>
            <a:endParaRPr lang="cs-CZ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80FBD5-9CD1-4754-B9C1-118E3F3B7D53}" type="slidenum">
              <a:rPr lang="cs-CZ"/>
              <a:pPr/>
              <a:t>67</a:t>
            </a:fld>
            <a:endParaRPr lang="cs-CZ"/>
          </a:p>
        </p:txBody>
      </p:sp>
      <p:sp>
        <p:nvSpPr>
          <p:cNvPr id="253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7CFA84D-195F-4291-BD9E-41EE223D05DB}" type="slidenum">
              <a:rPr lang="cs-CZ"/>
              <a:pPr/>
              <a:t>68</a:t>
            </a:fld>
            <a:endParaRPr lang="cs-CZ"/>
          </a:p>
        </p:txBody>
      </p:sp>
      <p:sp>
        <p:nvSpPr>
          <p:cNvPr id="256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B73155-94EB-46F7-9DAC-C09DC26332F1}" type="slidenum">
              <a:rPr lang="cs-CZ"/>
              <a:pPr/>
              <a:t>69</a:t>
            </a:fld>
            <a:endParaRPr lang="cs-CZ"/>
          </a:p>
        </p:txBody>
      </p:sp>
      <p:sp>
        <p:nvSpPr>
          <p:cNvPr id="2580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8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EB8839-309F-40EC-BC3E-017FCA4FA14B}" type="slidenum">
              <a:rPr lang="cs-CZ"/>
              <a:pPr/>
              <a:t>7</a:t>
            </a:fld>
            <a:endParaRPr lang="cs-CZ"/>
          </a:p>
        </p:txBody>
      </p:sp>
      <p:sp>
        <p:nvSpPr>
          <p:cNvPr id="239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9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502FD7-CD3B-4F82-BA80-6DA893F051DF}" type="slidenum">
              <a:rPr lang="cs-CZ"/>
              <a:pPr/>
              <a:t>70</a:t>
            </a:fld>
            <a:endParaRPr lang="cs-CZ"/>
          </a:p>
        </p:txBody>
      </p:sp>
      <p:sp>
        <p:nvSpPr>
          <p:cNvPr id="260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0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61DF28-B7A6-4065-A46C-276093B55B35}" type="slidenum">
              <a:rPr lang="cs-CZ"/>
              <a:pPr/>
              <a:t>71</a:t>
            </a:fld>
            <a:endParaRPr lang="cs-CZ"/>
          </a:p>
        </p:txBody>
      </p:sp>
      <p:sp>
        <p:nvSpPr>
          <p:cNvPr id="262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2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2FFEB-9B22-4DF5-8936-C576CBCA60D6}" type="slidenum">
              <a:rPr lang="cs-CZ"/>
              <a:pPr/>
              <a:t>72</a:t>
            </a:fld>
            <a:endParaRPr lang="cs-CZ"/>
          </a:p>
        </p:txBody>
      </p:sp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101AC3-2D1F-49AE-B360-5EB38A29C5A7}" type="slidenum">
              <a:rPr lang="cs-CZ"/>
              <a:pPr/>
              <a:t>73</a:t>
            </a:fld>
            <a:endParaRPr lang="cs-CZ"/>
          </a:p>
        </p:txBody>
      </p:sp>
      <p:sp>
        <p:nvSpPr>
          <p:cNvPr id="266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0A6389-E8B6-4615-BF03-F6303341C610}" type="slidenum">
              <a:rPr lang="cs-CZ"/>
              <a:pPr/>
              <a:t>74</a:t>
            </a:fld>
            <a:endParaRPr lang="cs-CZ"/>
          </a:p>
        </p:txBody>
      </p:sp>
      <p:sp>
        <p:nvSpPr>
          <p:cNvPr id="268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8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D481EA-7875-4C04-9219-936B2E5A918D}" type="slidenum">
              <a:rPr lang="cs-CZ"/>
              <a:pPr/>
              <a:t>75</a:t>
            </a:fld>
            <a:endParaRPr lang="cs-CZ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318EBC-FDB9-4B79-BA41-D6DBBB289C33}" type="slidenum">
              <a:rPr lang="cs-CZ"/>
              <a:pPr/>
              <a:t>76</a:t>
            </a:fld>
            <a:endParaRPr lang="cs-CZ"/>
          </a:p>
        </p:txBody>
      </p:sp>
      <p:sp>
        <p:nvSpPr>
          <p:cNvPr id="29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CB3EB4-5C56-4393-A281-C2927656AED3}" type="slidenum">
              <a:rPr lang="cs-CZ"/>
              <a:pPr/>
              <a:t>77</a:t>
            </a:fld>
            <a:endParaRPr lang="cs-CZ"/>
          </a:p>
        </p:txBody>
      </p:sp>
      <p:sp>
        <p:nvSpPr>
          <p:cNvPr id="282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004274-71CF-4B8F-88DD-531F7CC2D9B8}" type="slidenum">
              <a:rPr lang="cs-CZ"/>
              <a:pPr/>
              <a:t>78</a:t>
            </a:fld>
            <a:endParaRPr lang="cs-CZ"/>
          </a:p>
        </p:txBody>
      </p:sp>
      <p:sp>
        <p:nvSpPr>
          <p:cNvPr id="284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9FBFA1-E2B3-4279-BD77-560DA0F2C49A}" type="slidenum">
              <a:rPr lang="cs-CZ"/>
              <a:pPr/>
              <a:t>79</a:t>
            </a:fld>
            <a:endParaRPr lang="cs-CZ"/>
          </a:p>
        </p:txBody>
      </p:sp>
      <p:sp>
        <p:nvSpPr>
          <p:cNvPr id="286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2741EE-2AB9-47F3-BD7A-AED897C78823}" type="slidenum">
              <a:rPr lang="cs-CZ"/>
              <a:pPr/>
              <a:t>8</a:t>
            </a:fld>
            <a:endParaRPr lang="cs-CZ"/>
          </a:p>
        </p:txBody>
      </p:sp>
      <p:sp>
        <p:nvSpPr>
          <p:cNvPr id="235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BA0B88-CFFE-4B49-8E0C-B2C91DE3C08B}" type="slidenum">
              <a:rPr lang="cs-CZ"/>
              <a:pPr/>
              <a:t>80</a:t>
            </a:fld>
            <a:endParaRPr lang="cs-CZ"/>
          </a:p>
        </p:txBody>
      </p:sp>
      <p:sp>
        <p:nvSpPr>
          <p:cNvPr id="28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8F836D7-CE16-42D6-9888-870F939B9AF2}" type="slidenum">
              <a:rPr lang="cs-CZ"/>
              <a:pPr/>
              <a:t>81</a:t>
            </a:fld>
            <a:endParaRPr lang="cs-CZ"/>
          </a:p>
        </p:txBody>
      </p:sp>
      <p:sp>
        <p:nvSpPr>
          <p:cNvPr id="293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88269A-089D-496B-AA2B-707A4028DF91}" type="slidenum">
              <a:rPr lang="cs-CZ"/>
              <a:pPr/>
              <a:t>82</a:t>
            </a:fld>
            <a:endParaRPr lang="cs-CZ"/>
          </a:p>
        </p:txBody>
      </p:sp>
      <p:sp>
        <p:nvSpPr>
          <p:cNvPr id="185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5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091B4D-2720-4858-A92B-E134BC687EA7}" type="slidenum">
              <a:rPr lang="cs-CZ"/>
              <a:pPr/>
              <a:t>83</a:t>
            </a:fld>
            <a:endParaRPr lang="cs-CZ"/>
          </a:p>
        </p:txBody>
      </p:sp>
      <p:sp>
        <p:nvSpPr>
          <p:cNvPr id="187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7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BAAEF9-C601-48CA-991D-8B4F7CE0E9ED}" type="slidenum">
              <a:rPr lang="cs-CZ"/>
              <a:pPr/>
              <a:t>84</a:t>
            </a:fld>
            <a:endParaRPr lang="cs-CZ"/>
          </a:p>
        </p:txBody>
      </p:sp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C8B82B8-D3C7-4720-AA32-A7E277AFB550}" type="slidenum">
              <a:rPr lang="cs-CZ"/>
              <a:pPr/>
              <a:t>85</a:t>
            </a:fld>
            <a:endParaRPr lang="cs-CZ"/>
          </a:p>
        </p:txBody>
      </p:sp>
      <p:sp>
        <p:nvSpPr>
          <p:cNvPr id="183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C5A9309-0F22-4AA8-B96A-C130A13DD5E2}" type="slidenum">
              <a:rPr lang="cs-CZ"/>
              <a:pPr/>
              <a:t>86</a:t>
            </a:fld>
            <a:endParaRPr lang="cs-CZ"/>
          </a:p>
        </p:txBody>
      </p:sp>
      <p:sp>
        <p:nvSpPr>
          <p:cNvPr id="191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1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2C6B7B-AD0F-4764-89B5-E09612E07965}" type="slidenum">
              <a:rPr lang="cs-CZ"/>
              <a:pPr/>
              <a:t>87</a:t>
            </a:fld>
            <a:endParaRPr lang="cs-CZ"/>
          </a:p>
        </p:txBody>
      </p:sp>
      <p:sp>
        <p:nvSpPr>
          <p:cNvPr id="193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3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BD9620C-9ED9-4DFF-83B0-829D688CB912}" type="slidenum">
              <a:rPr lang="cs-CZ"/>
              <a:pPr/>
              <a:t>88</a:t>
            </a:fld>
            <a:endParaRPr lang="cs-CZ"/>
          </a:p>
        </p:txBody>
      </p:sp>
      <p:sp>
        <p:nvSpPr>
          <p:cNvPr id="195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5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891F5E-3F92-44C4-92D2-552FCDC34E3B}" type="slidenum">
              <a:rPr lang="cs-CZ"/>
              <a:pPr/>
              <a:t>89</a:t>
            </a:fld>
            <a:endParaRPr lang="cs-CZ"/>
          </a:p>
        </p:txBody>
      </p:sp>
      <p:sp>
        <p:nvSpPr>
          <p:cNvPr id="197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7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691063"/>
            <a:ext cx="5438775" cy="4443412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178ECF-4343-4D49-95C8-A8F93E1C04E4}" type="slidenum">
              <a:rPr lang="cs-CZ"/>
              <a:pPr/>
              <a:t>9</a:t>
            </a:fld>
            <a:endParaRPr lang="cs-CZ"/>
          </a:p>
        </p:txBody>
      </p:sp>
      <p:sp>
        <p:nvSpPr>
          <p:cNvPr id="237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21.4.2008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38798A4-C0A4-4567-9406-84CDD4924D21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D1A114-10AD-4473-BF00-F5D17139002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262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22238"/>
            <a:ext cx="2057400" cy="6008687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22238"/>
            <a:ext cx="6019800" cy="600868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2276D5-35E9-4427-9A08-380722B856A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6393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719263"/>
            <a:ext cx="8229600" cy="4411662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1F937BD-748F-46CF-97D6-D7CCD449D1A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997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D0D3B6-658A-41DD-B429-E89681306CB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5476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EC39E-0B7D-44AE-832D-6B61354C253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8945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21.4.2008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ED093E-A858-43D4-ADAC-4DB57A78830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28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21.4.2008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F3E1AF-32A2-41BD-9952-0522E8E99D1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65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21.4.2008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F7EBE1-5F4A-40DB-B991-68431283E67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1255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21.4.2008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579CA-0B4B-408B-8C35-653BB08271F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171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21.4.2008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ED0F0-0824-4B3B-ADDD-78DE9B2E5CB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589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21.4.2008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950BFF-CF77-40BA-8D43-E32028ABDD4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628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r>
              <a:rPr lang="cs-CZ"/>
              <a:t>21.4.2008</a:t>
            </a:r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cs-CZ"/>
              <a:t>Počítačové sítě</a:t>
            </a:r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5A71338-F2C8-48CC-9173-557F6224BE82}" type="slidenum">
              <a:rPr lang="cs-CZ"/>
              <a:pPr/>
              <a:t>‹#›</a:t>
            </a:fld>
            <a:endParaRPr lang="cs-CZ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</p:sldLayoutIdLst>
  <p:hf hdr="0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281113" indent="-2921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hyperlink" Target="mailto:jmeno@host.dom&#233;na" TargetMode="External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m&#233;no@host.dom&#233;na" TargetMode="Externa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0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61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62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3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64.xml"/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5.xml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notesSlide" Target="../notesSlides/notesSlide66.xml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6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0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71.xml"/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notesSlide" Target="../notesSlides/notesSlide72.xml"/><Relationship Id="rId1" Type="http://schemas.openxmlformats.org/officeDocument/2006/relationships/slideLayout" Target="../slideLayouts/slideLayout6.xm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notesSlide" Target="../notesSlides/notesSlide73.xml"/><Relationship Id="rId1" Type="http://schemas.openxmlformats.org/officeDocument/2006/relationships/slideLayout" Target="../slideLayouts/slideLayout6.xml"/></Relationships>
</file>

<file path=ppt/slides/_rels/slide7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notesSlide" Target="../notesSlides/notesSlide74.xml"/><Relationship Id="rId1" Type="http://schemas.openxmlformats.org/officeDocument/2006/relationships/slideLayout" Target="../slideLayouts/slideLayout6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5.xml"/><Relationship Id="rId1" Type="http://schemas.openxmlformats.org/officeDocument/2006/relationships/slideLayout" Target="../slideLayouts/slideLayout1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6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7.xml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8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9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0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1.xm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notesSlide" Target="../notesSlides/notesSlide82.xml"/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notesSlide" Target="../notesSlides/notesSlide83.xml"/><Relationship Id="rId1" Type="http://schemas.openxmlformats.org/officeDocument/2006/relationships/slideLayout" Target="../slideLayouts/slideLayout6.xml"/></Relationships>
</file>

<file path=ppt/slides/_rels/slide8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notesSlide" Target="../notesSlides/notesSlide84.xml"/><Relationship Id="rId1" Type="http://schemas.openxmlformats.org/officeDocument/2006/relationships/slideLayout" Target="../slideLayouts/slideLayout6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5.xml"/><Relationship Id="rId1" Type="http://schemas.openxmlformats.org/officeDocument/2006/relationships/slideLayout" Target="../slideLayouts/slideLayout1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6.xm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7.xm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8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5703888" cy="2133600"/>
          </a:xfrm>
        </p:spPr>
        <p:txBody>
          <a:bodyPr/>
          <a:lstStyle/>
          <a:p>
            <a:r>
              <a:rPr lang="en-US"/>
              <a:t>Mu</a:t>
            </a:r>
            <a:r>
              <a:rPr lang="cs-CZ"/>
              <a:t>ltimediální přenosy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  <a:p>
            <a:r>
              <a:rPr lang="cs-CZ"/>
              <a:t>Lekce 1</a:t>
            </a:r>
            <a:r>
              <a:rPr lang="en-US"/>
              <a:t>0</a:t>
            </a:r>
            <a:endParaRPr lang="cs-CZ"/>
          </a:p>
          <a:p>
            <a:r>
              <a:rPr lang="cs-CZ"/>
              <a:t>Ing. Jiří Ledvina, CSc.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RTSP – Real-time Streaming Protocol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AC1273-9056-4637-AAF3-5AD50A00E761}" type="slidenum">
              <a:rPr lang="cs-CZ"/>
              <a:pPr/>
              <a:t>11</a:t>
            </a:fld>
            <a:endParaRPr lang="cs-CZ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Streaming média - použití</a:t>
            </a:r>
          </a:p>
        </p:txBody>
      </p:sp>
      <p:pic>
        <p:nvPicPr>
          <p:cNvPr id="141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752600"/>
            <a:ext cx="5791200" cy="381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57B33D-FD20-4091-9F7E-C34529956E92}" type="slidenum">
              <a:rPr lang="cs-CZ"/>
              <a:pPr/>
              <a:t>12</a:t>
            </a:fld>
            <a:endParaRPr lang="cs-CZ"/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Streaming média - metasoubory</a:t>
            </a:r>
          </a:p>
        </p:txBody>
      </p:sp>
      <p:pic>
        <p:nvPicPr>
          <p:cNvPr id="143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752600"/>
            <a:ext cx="6477000" cy="412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3143E-0502-466F-877A-64A566F38888}" type="slidenum">
              <a:rPr lang="cs-CZ"/>
              <a:pPr/>
              <a:t>13</a:t>
            </a:fld>
            <a:endParaRPr lang="cs-CZ"/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Streaming média – protokol RTSP</a:t>
            </a:r>
          </a:p>
        </p:txBody>
      </p:sp>
      <p:pic>
        <p:nvPicPr>
          <p:cNvPr id="145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086600" cy="428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7ACF6D-F577-4C5C-AF58-06F9112215C2}" type="slidenum">
              <a:rPr lang="cs-CZ"/>
              <a:pPr/>
              <a:t>14</a:t>
            </a:fld>
            <a:endParaRPr lang="cs-CZ"/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543800" cy="1143000"/>
          </a:xfrm>
        </p:spPr>
        <p:txBody>
          <a:bodyPr/>
          <a:lstStyle/>
          <a:p>
            <a:r>
              <a:rPr lang="cs-CZ" sz="3200"/>
              <a:t>Protokoly pro přenos multimédií v reálném čase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268662"/>
          </a:xfrm>
        </p:spPr>
        <p:txBody>
          <a:bodyPr/>
          <a:lstStyle/>
          <a:p>
            <a:r>
              <a:rPr lang="cs-CZ" altLang="zh-CN"/>
              <a:t>Rezervace zdrojů: RSVP</a:t>
            </a:r>
          </a:p>
          <a:p>
            <a:r>
              <a:rPr lang="cs-CZ" altLang="zh-CN"/>
              <a:t>Transport média: RTP</a:t>
            </a:r>
          </a:p>
          <a:p>
            <a:r>
              <a:rPr lang="cs-CZ" altLang="zh-CN"/>
              <a:t>Řízení streamu: RTSP</a:t>
            </a:r>
          </a:p>
          <a:p>
            <a:r>
              <a:rPr lang="cs-CZ" altLang="zh-CN"/>
              <a:t>Popis streamu: SDP (Session Description Protocol), SMIL (Streaming media interchange language), …</a:t>
            </a:r>
          </a:p>
          <a:p>
            <a:pPr>
              <a:buFont typeface="Wingdings" pitchFamily="2" charset="2"/>
              <a:buNone/>
            </a:pPr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510315-4623-41F5-8E8D-8890E4E0C8AA}" type="slidenum">
              <a:rPr lang="cs-CZ"/>
              <a:pPr/>
              <a:t>15</a:t>
            </a:fld>
            <a:endParaRPr lang="cs-CZ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Vlastnosti RTSP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zh-CN"/>
              <a:t>Hrubá synchronizace (doladění – RTP sender report)</a:t>
            </a:r>
          </a:p>
          <a:p>
            <a:r>
              <a:rPr lang="cs-CZ" altLang="zh-CN"/>
              <a:t>Virtuální prezentace = synchronizované přehrávání od několika serverů – časování příkazů</a:t>
            </a:r>
          </a:p>
          <a:p>
            <a:r>
              <a:rPr lang="cs-CZ" altLang="zh-CN"/>
              <a:t>Vyrovnávání zdrojů – redirekce</a:t>
            </a:r>
          </a:p>
          <a:p>
            <a:r>
              <a:rPr lang="cs-CZ" altLang="zh-CN"/>
              <a:t>Podpora libovolného popisu relace</a:t>
            </a:r>
          </a:p>
          <a:p>
            <a:r>
              <a:rPr lang="cs-CZ" altLang="zh-CN"/>
              <a:t>Podpora ovládání zařízení (např. kamera)</a:t>
            </a:r>
          </a:p>
          <a:p>
            <a:r>
              <a:rPr lang="cs-CZ" altLang="zh-CN"/>
              <a:t>Vyrovnávací paměti – obdoba http</a:t>
            </a:r>
          </a:p>
          <a:p>
            <a:pPr>
              <a:buFont typeface="Wingdings" pitchFamily="2" charset="2"/>
              <a:buNone/>
            </a:pPr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563DB-C3EB-4B5B-97E1-D01CD9C4617C}" type="slidenum">
              <a:rPr lang="cs-CZ"/>
              <a:pPr/>
              <a:t>16</a:t>
            </a:fld>
            <a:endParaRPr lang="cs-CZ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RTSP relace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490912"/>
          </a:xfrm>
        </p:spPr>
        <p:txBody>
          <a:bodyPr/>
          <a:lstStyle/>
          <a:p>
            <a:r>
              <a:rPr lang="cs-CZ" altLang="zh-CN"/>
              <a:t>TCP spojení se od RTSP relace liší – relace udržována podle identifikátoru</a:t>
            </a:r>
          </a:p>
          <a:p>
            <a:r>
              <a:rPr lang="cs-CZ" altLang="zh-CN"/>
              <a:t>Jedno TCP spojení na relaci – obranné valy, obousměrné</a:t>
            </a:r>
          </a:p>
          <a:p>
            <a:r>
              <a:rPr lang="cs-CZ" altLang="zh-CN"/>
              <a:t>Jedno TCP spojení pro 1 a více příkazů</a:t>
            </a:r>
          </a:p>
          <a:p>
            <a:r>
              <a:rPr lang="cs-CZ" altLang="zh-CN"/>
              <a:t>UDP</a:t>
            </a:r>
          </a:p>
          <a:p>
            <a:pPr lvl="1"/>
            <a:r>
              <a:rPr lang="cs-CZ" altLang="zh-CN"/>
              <a:t>Použití multicastu, malé zpoždění</a:t>
            </a:r>
          </a:p>
          <a:p>
            <a:pPr>
              <a:buFont typeface="Wingdings" pitchFamily="2" charset="2"/>
              <a:buNone/>
            </a:pPr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7FEBB-3766-4CF9-A32B-38657C94FEFC}" type="slidenum">
              <a:rPr lang="cs-CZ"/>
              <a:pPr/>
              <a:t>17</a:t>
            </a:fld>
            <a:endParaRPr lang="cs-CZ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Podobnosti RTSP a HTTP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zh-CN"/>
              <a:t>Formát protokolu: text, MIME záhlaví</a:t>
            </a:r>
          </a:p>
          <a:p>
            <a:r>
              <a:rPr lang="cs-CZ" altLang="zh-CN"/>
              <a:t>Typu požadavek/odpověď (požadavek, záhlaví, vlastní data)</a:t>
            </a:r>
          </a:p>
          <a:p>
            <a:r>
              <a:rPr lang="cs-CZ" altLang="zh-CN"/>
              <a:t>Stavové kódy</a:t>
            </a:r>
          </a:p>
          <a:p>
            <a:r>
              <a:rPr lang="cs-CZ" altLang="zh-CN"/>
              <a:t>Bezpečnostní mechanizmy</a:t>
            </a:r>
          </a:p>
          <a:p>
            <a:r>
              <a:rPr lang="cs-CZ" altLang="zh-CN"/>
              <a:t>Formát URL</a:t>
            </a:r>
          </a:p>
          <a:p>
            <a:r>
              <a:rPr lang="cs-CZ" altLang="zh-CN"/>
              <a:t>Vyjednávání obsahu</a:t>
            </a:r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3523D-BD05-463B-BFF8-3C3C1E16740A}" type="slidenum">
              <a:rPr lang="cs-CZ"/>
              <a:pPr/>
              <a:t>18</a:t>
            </a:fld>
            <a:endParaRPr lang="cs-CZ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Odlišnosti RTSP a HTTP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490912"/>
          </a:xfrm>
        </p:spPr>
        <p:txBody>
          <a:bodyPr/>
          <a:lstStyle/>
          <a:p>
            <a:r>
              <a:rPr lang="cs-CZ" altLang="zh-CN"/>
              <a:t>Stavový protokol</a:t>
            </a:r>
          </a:p>
          <a:p>
            <a:pPr lvl="1"/>
            <a:r>
              <a:rPr lang="cs-CZ" altLang="zh-CN"/>
              <a:t>Server musí zpracovávat požadavky klientů na řízení streamu</a:t>
            </a:r>
          </a:p>
          <a:p>
            <a:r>
              <a:rPr lang="cs-CZ" altLang="zh-CN"/>
              <a:t>Odlišné metody</a:t>
            </a:r>
          </a:p>
          <a:p>
            <a:pPr lvl="1"/>
            <a:r>
              <a:rPr lang="cs-CZ" altLang="zh-CN"/>
              <a:t>Server i klient mohou generovat požadavky v RSTP</a:t>
            </a:r>
          </a:p>
          <a:p>
            <a:r>
              <a:rPr lang="cs-CZ" altLang="zh-CN"/>
              <a:t>RSTP požadavky jsou přenášeny mimo pásmo</a:t>
            </a:r>
          </a:p>
          <a:p>
            <a:r>
              <a:rPr lang="cs-CZ" altLang="zh-CN"/>
              <a:t>URI požadavku je vždy absolutní</a:t>
            </a:r>
          </a:p>
          <a:p>
            <a:pPr lvl="1"/>
            <a:r>
              <a:rPr lang="cs-CZ" altLang="zh-CN"/>
              <a:t>HTTP přenáší odděleně absolutní cestu k souboru a jméno hosta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EECDE-3C0A-42B1-A826-8A68623E7325}" type="slidenum">
              <a:rPr lang="cs-CZ"/>
              <a:pPr/>
              <a:t>19</a:t>
            </a:fld>
            <a:endParaRPr lang="cs-CZ"/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Vlastnosti RSTP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Rozšiřitelnost</a:t>
            </a:r>
          </a:p>
          <a:p>
            <a:pPr lvl="1">
              <a:lnSpc>
                <a:spcPct val="90000"/>
              </a:lnSpc>
            </a:pPr>
            <a:r>
              <a:rPr lang="cs-CZ"/>
              <a:t>Možnost jednoduše rozšířit o podporu nových metod nebo nových záhlaví</a:t>
            </a:r>
          </a:p>
          <a:p>
            <a:pPr>
              <a:lnSpc>
                <a:spcPct val="90000"/>
              </a:lnSpc>
            </a:pPr>
            <a:r>
              <a:rPr lang="cs-CZ"/>
              <a:t>Bezpečnost</a:t>
            </a:r>
          </a:p>
          <a:p>
            <a:pPr lvl="1">
              <a:lnSpc>
                <a:spcPct val="90000"/>
              </a:lnSpc>
            </a:pPr>
            <a:r>
              <a:rPr lang="cs-CZ"/>
              <a:t>Zajištění důvěrnosti pomocí TLS</a:t>
            </a:r>
          </a:p>
          <a:p>
            <a:pPr lvl="1">
              <a:lnSpc>
                <a:spcPct val="90000"/>
              </a:lnSpc>
            </a:pPr>
            <a:r>
              <a:rPr lang="cs-CZ"/>
              <a:t>Aplikace bezpečnostních mechanizmů z HTTP</a:t>
            </a:r>
          </a:p>
          <a:p>
            <a:pPr>
              <a:lnSpc>
                <a:spcPct val="90000"/>
              </a:lnSpc>
            </a:pPr>
            <a:r>
              <a:rPr lang="cs-CZ"/>
              <a:t>Nezávislost na transportním protokolu</a:t>
            </a:r>
          </a:p>
          <a:p>
            <a:pPr lvl="1">
              <a:lnSpc>
                <a:spcPct val="90000"/>
              </a:lnSpc>
            </a:pPr>
            <a:r>
              <a:rPr lang="cs-CZ"/>
              <a:t>RTSP může být přenášen nad TCP nebo UDP</a:t>
            </a:r>
          </a:p>
          <a:p>
            <a:pPr lvl="1">
              <a:lnSpc>
                <a:spcPct val="90000"/>
              </a:lnSpc>
            </a:pPr>
            <a:r>
              <a:rPr lang="cs-CZ"/>
              <a:t>Má vlastní implementaci spolehlivosti</a:t>
            </a:r>
          </a:p>
          <a:p>
            <a:pPr>
              <a:lnSpc>
                <a:spcPct val="90000"/>
              </a:lnSpc>
            </a:pPr>
            <a:r>
              <a:rPr lang="cs-CZ"/>
              <a:t>Obsluha více servery</a:t>
            </a:r>
          </a:p>
          <a:p>
            <a:pPr lvl="1">
              <a:lnSpc>
                <a:spcPct val="90000"/>
              </a:lnSpc>
            </a:pPr>
            <a:r>
              <a:rPr lang="cs-CZ"/>
              <a:t>Různá média, která se podílí na prezentaci mohou být umístěna na různých serverech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58168-231E-4CC9-B0E7-38BC3EFE82A0}" type="slidenum">
              <a:rPr lang="cs-CZ"/>
              <a:pPr/>
              <a:t>2</a:t>
            </a:fld>
            <a:endParaRPr lang="cs-CZ"/>
          </a:p>
        </p:txBody>
      </p:sp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Úvod - streaming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 Internetu narůstají požadavky na streamové služby</a:t>
            </a:r>
          </a:p>
          <a:p>
            <a:pPr lvl="1"/>
            <a:r>
              <a:rPr lang="cs-CZ"/>
              <a:t>Nejčastěji se používají pro video on demand (video na přání)</a:t>
            </a:r>
          </a:p>
          <a:p>
            <a:pPr lvl="1"/>
            <a:r>
              <a:rPr lang="cs-CZ"/>
              <a:t>Používají je i další aplikace jako distanční vzdělávání</a:t>
            </a:r>
          </a:p>
          <a:p>
            <a:r>
              <a:rPr lang="cs-CZ"/>
              <a:t>Rozdíl mezi streamovými službami a stahováním souborů</a:t>
            </a:r>
          </a:p>
          <a:p>
            <a:pPr lvl="1"/>
            <a:r>
              <a:rPr lang="cs-CZ"/>
              <a:t>Stahování souborů po částech</a:t>
            </a:r>
          </a:p>
          <a:p>
            <a:pPr lvl="1"/>
            <a:r>
              <a:rPr lang="cs-CZ"/>
              <a:t>Během stahování streamu se také přehrává</a:t>
            </a:r>
          </a:p>
          <a:p>
            <a:pPr lvl="1"/>
            <a:r>
              <a:rPr lang="cs-CZ"/>
              <a:t>Proto není třeba ukládat celý stream do paměti</a:t>
            </a:r>
          </a:p>
          <a:p>
            <a:pPr lvl="1"/>
            <a:r>
              <a:rPr lang="cs-CZ"/>
              <a:t>Je třeba řešit problém výrobce/spotřebitel</a:t>
            </a:r>
          </a:p>
          <a:p>
            <a:r>
              <a:rPr lang="cs-CZ"/>
              <a:t>Streamování vyžaduje časování během přenosu</a:t>
            </a:r>
          </a:p>
          <a:p>
            <a:pPr lvl="1"/>
            <a:r>
              <a:rPr lang="cs-CZ"/>
              <a:t>Malé zpoždění, malý rozptyl (jitter), zajištění pomocí QoS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B0C5-4DE4-4C1B-92C2-33682BAEB286}" type="slidenum">
              <a:rPr lang="cs-CZ"/>
              <a:pPr/>
              <a:t>20</a:t>
            </a:fld>
            <a:endParaRPr lang="cs-CZ"/>
          </a:p>
        </p:txBody>
      </p:sp>
      <p:sp>
        <p:nvSpPr>
          <p:cNvPr id="242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Vlastnosti RSTP</a:t>
            </a:r>
          </a:p>
        </p:txBody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Řízení záznamových zařízení</a:t>
            </a:r>
          </a:p>
          <a:p>
            <a:pPr lvl="1">
              <a:lnSpc>
                <a:spcPct val="90000"/>
              </a:lnSpc>
            </a:pPr>
            <a:r>
              <a:rPr lang="cs-CZ"/>
              <a:t>RSTP může ovládat jak přehrávací, tak i záznamová zařízení</a:t>
            </a:r>
          </a:p>
          <a:p>
            <a:pPr>
              <a:lnSpc>
                <a:spcPct val="90000"/>
              </a:lnSpc>
            </a:pPr>
            <a:r>
              <a:rPr lang="cs-CZ"/>
              <a:t>Oddělení řízení streamu od připojení ke konferenci</a:t>
            </a:r>
          </a:p>
          <a:p>
            <a:pPr lvl="1">
              <a:lnSpc>
                <a:spcPct val="90000"/>
              </a:lnSpc>
            </a:pPr>
            <a:r>
              <a:rPr lang="cs-CZ"/>
              <a:t>Vytvoření konferenčního spojení může být provedeno i jinými protokoly, RTSP může být použit pro řízení výměny mediálních dat</a:t>
            </a:r>
          </a:p>
          <a:p>
            <a:pPr>
              <a:lnSpc>
                <a:spcPct val="90000"/>
              </a:lnSpc>
            </a:pPr>
            <a:r>
              <a:rPr lang="cs-CZ"/>
              <a:t>Nezávislý na popisu relace</a:t>
            </a:r>
          </a:p>
          <a:p>
            <a:pPr lvl="1">
              <a:lnSpc>
                <a:spcPct val="90000"/>
              </a:lnSpc>
            </a:pPr>
            <a:r>
              <a:rPr lang="cs-CZ"/>
              <a:t>Může přenášet popis relace nezávisle na jejím formátu popisu</a:t>
            </a:r>
          </a:p>
          <a:p>
            <a:pPr>
              <a:lnSpc>
                <a:spcPct val="90000"/>
              </a:lnSpc>
            </a:pPr>
            <a:r>
              <a:rPr lang="cs-CZ"/>
              <a:t>Proxy a firewally</a:t>
            </a:r>
          </a:p>
          <a:p>
            <a:pPr lvl="1">
              <a:lnSpc>
                <a:spcPct val="90000"/>
              </a:lnSpc>
            </a:pPr>
            <a:r>
              <a:rPr lang="cs-CZ"/>
              <a:t>Dovede překonávat určitá omezení daná firewally</a:t>
            </a:r>
          </a:p>
          <a:p>
            <a:pPr lvl="2">
              <a:lnSpc>
                <a:spcPct val="90000"/>
              </a:lnSpc>
            </a:pPr>
            <a:r>
              <a:rPr lang="cs-CZ"/>
              <a:t>Dovede specifikovat komunikační porty</a:t>
            </a:r>
          </a:p>
          <a:p>
            <a:pPr lvl="2">
              <a:lnSpc>
                <a:spcPct val="90000"/>
              </a:lnSpc>
            </a:pPr>
            <a:r>
              <a:rPr lang="cs-CZ"/>
              <a:t>Dovoluje přenos zapouzdřených mediálních dat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74EA7-5FD9-46CE-9523-BD7407CA72F8}" type="slidenum">
              <a:rPr lang="cs-CZ"/>
              <a:pPr/>
              <a:t>21</a:t>
            </a:fld>
            <a:endParaRPr lang="cs-CZ"/>
          </a:p>
        </p:txBody>
      </p:sp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Vlastnosti RTSP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Blízký HTTP </a:t>
            </a:r>
          </a:p>
          <a:p>
            <a:pPr lvl="1"/>
            <a:r>
              <a:rPr lang="cs-CZ"/>
              <a:t>Využívá a rozšiřuje metody použité v HTTP</a:t>
            </a:r>
          </a:p>
          <a:p>
            <a:r>
              <a:rPr lang="cs-CZ"/>
              <a:t>Dohadování parametrů transportu</a:t>
            </a:r>
          </a:p>
          <a:p>
            <a:pPr lvl="1"/>
            <a:r>
              <a:rPr lang="cs-CZ"/>
              <a:t>Klienti si mohou před započetím přenosu dohodnout se servery parametry přenosu (protokol, port, … )</a:t>
            </a:r>
          </a:p>
          <a:p>
            <a:pPr lvl="1"/>
            <a:r>
              <a:rPr lang="cs-CZ"/>
              <a:t>Klienti si mohou vyžádat od serveru seznam vlastností</a:t>
            </a:r>
          </a:p>
          <a:p>
            <a:pPr lvl="1"/>
            <a:r>
              <a:rPr lang="cs-CZ"/>
              <a:t>Přizpůsobení rozhraní klienta a serveru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356C5-ECE7-431B-85F2-2701977F5DEB}" type="slidenum">
              <a:rPr lang="cs-CZ"/>
              <a:pPr/>
              <a:t>22</a:t>
            </a:fld>
            <a:endParaRPr lang="cs-CZ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RTSP URL</a:t>
            </a:r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485900"/>
          </a:xfrm>
        </p:spPr>
        <p:txBody>
          <a:bodyPr/>
          <a:lstStyle/>
          <a:p>
            <a:r>
              <a:rPr lang="cs-CZ" altLang="zh-CN" sz="1800"/>
              <a:t>Celá prezentace: rtsp://host:554/prezentace</a:t>
            </a:r>
          </a:p>
          <a:p>
            <a:r>
              <a:rPr lang="cs-CZ" altLang="zh-CN" sz="1800"/>
              <a:t>Stopa v prezentaci: :rtsp://host:554/prezentace/audiostopa</a:t>
            </a:r>
          </a:p>
          <a:p>
            <a:r>
              <a:rPr lang="cs-CZ" altLang="zh-CN" sz="1800"/>
              <a:t>Hierarchie jmen neodpovídá ani hierarchii média, ani souborovému systému</a:t>
            </a:r>
            <a:endParaRPr lang="cs-CZ" sz="1800"/>
          </a:p>
        </p:txBody>
      </p:sp>
      <p:sp>
        <p:nvSpPr>
          <p:cNvPr id="159748" name="Rectangle 4"/>
          <p:cNvSpPr>
            <a:spLocks noChangeArrowheads="1"/>
          </p:cNvSpPr>
          <p:nvPr/>
        </p:nvSpPr>
        <p:spPr bwMode="auto">
          <a:xfrm>
            <a:off x="457200" y="3124200"/>
            <a:ext cx="82296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altLang="zh-CN"/>
              <a:t>Integrace do webu</a:t>
            </a:r>
          </a:p>
          <a:p>
            <a:pPr marL="692150" lvl="1" indent="-347663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altLang="zh-CN"/>
              <a:t>Webová stránka s popisem</a:t>
            </a:r>
          </a:p>
          <a:p>
            <a:pPr marL="692150" lvl="1" indent="-347663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altLang="zh-CN"/>
              <a:t>Obsahuje odkaz na popis prezentace:</a:t>
            </a:r>
            <a:endParaRPr lang="cs-CZ" sz="2000"/>
          </a:p>
        </p:txBody>
      </p:sp>
      <p:pic>
        <p:nvPicPr>
          <p:cNvPr id="15974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267200"/>
            <a:ext cx="7315200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E256DD-33D7-4CD8-BD36-8AAC3F7B5D05}" type="slidenum">
              <a:rPr lang="cs-CZ"/>
              <a:pPr/>
              <a:t>23</a:t>
            </a:fld>
            <a:endParaRPr lang="cs-CZ"/>
          </a:p>
        </p:txBody>
      </p:sp>
      <p:sp>
        <p:nvSpPr>
          <p:cNvPr id="161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RTSP – integrace do webu</a:t>
            </a:r>
          </a:p>
        </p:txBody>
      </p:sp>
      <p:sp>
        <p:nvSpPr>
          <p:cNvPr id="161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zh-CN" sz="1800"/>
              <a:t>RTSP vytvoří spojení a přenese řízení</a:t>
            </a:r>
          </a:p>
          <a:p>
            <a:pPr>
              <a:lnSpc>
                <a:spcPct val="90000"/>
              </a:lnSpc>
            </a:pPr>
            <a:r>
              <a:rPr lang="cs-CZ" altLang="zh-CN" sz="1800"/>
              <a:t>RSVP rezervuje zdroje</a:t>
            </a:r>
          </a:p>
          <a:p>
            <a:pPr>
              <a:lnSpc>
                <a:spcPct val="90000"/>
              </a:lnSpc>
            </a:pPr>
            <a:r>
              <a:rPr lang="cs-CZ" altLang="zh-CN" sz="1800"/>
              <a:t>RTP přenese data</a:t>
            </a:r>
          </a:p>
          <a:p>
            <a:pPr>
              <a:lnSpc>
                <a:spcPct val="90000"/>
              </a:lnSpc>
            </a:pPr>
            <a:r>
              <a:rPr lang="cs-CZ" altLang="zh-CN" sz="1800"/>
              <a:t>Metody RTSP</a:t>
            </a:r>
          </a:p>
          <a:p>
            <a:pPr lvl="1">
              <a:lnSpc>
                <a:spcPct val="90000"/>
              </a:lnSpc>
            </a:pPr>
            <a:r>
              <a:rPr lang="cs-CZ" altLang="zh-CN" sz="1600"/>
              <a:t>OPTIONS	získání dostupných metod</a:t>
            </a:r>
          </a:p>
          <a:p>
            <a:pPr lvl="1">
              <a:lnSpc>
                <a:spcPct val="90000"/>
              </a:lnSpc>
            </a:pPr>
            <a:r>
              <a:rPr lang="cs-CZ" altLang="zh-CN" sz="1600"/>
              <a:t>SETUP	vytvoření transportního spojení</a:t>
            </a:r>
          </a:p>
          <a:p>
            <a:pPr lvl="1">
              <a:lnSpc>
                <a:spcPct val="90000"/>
              </a:lnSpc>
            </a:pPr>
            <a:r>
              <a:rPr lang="cs-CZ" altLang="zh-CN" sz="1600"/>
              <a:t>ANNOUNCE	změna popisu mediálního objektu</a:t>
            </a:r>
          </a:p>
          <a:p>
            <a:pPr lvl="1">
              <a:lnSpc>
                <a:spcPct val="90000"/>
              </a:lnSpc>
            </a:pPr>
            <a:r>
              <a:rPr lang="cs-CZ" altLang="zh-CN" sz="1600"/>
              <a:t>DESCRIBE	získání popisu mediálního objektu</a:t>
            </a:r>
          </a:p>
          <a:p>
            <a:pPr lvl="1">
              <a:lnSpc>
                <a:spcPct val="90000"/>
              </a:lnSpc>
            </a:pPr>
            <a:r>
              <a:rPr lang="cs-CZ" altLang="zh-CN" sz="1600"/>
              <a:t>PLAY	spuštění přehrávání, změna pozice</a:t>
            </a:r>
          </a:p>
          <a:p>
            <a:pPr lvl="1">
              <a:lnSpc>
                <a:spcPct val="90000"/>
              </a:lnSpc>
            </a:pPr>
            <a:r>
              <a:rPr lang="cs-CZ" altLang="zh-CN" sz="1600"/>
              <a:t>RECORD	start záznamu</a:t>
            </a:r>
          </a:p>
          <a:p>
            <a:pPr lvl="1">
              <a:lnSpc>
                <a:spcPct val="90000"/>
              </a:lnSpc>
            </a:pPr>
            <a:r>
              <a:rPr lang="cs-CZ" altLang="zh-CN" sz="1600"/>
              <a:t>REDIRECT	přesměrování klienta na nový server</a:t>
            </a:r>
          </a:p>
          <a:p>
            <a:pPr lvl="1">
              <a:lnSpc>
                <a:spcPct val="90000"/>
              </a:lnSpc>
            </a:pPr>
            <a:r>
              <a:rPr lang="cs-CZ" altLang="zh-CN" sz="1600"/>
              <a:t>PAUSE	pozastavení přenosu</a:t>
            </a:r>
          </a:p>
          <a:p>
            <a:pPr lvl="1">
              <a:lnSpc>
                <a:spcPct val="90000"/>
              </a:lnSpc>
            </a:pPr>
            <a:r>
              <a:rPr lang="cs-CZ" altLang="zh-CN" sz="1600"/>
              <a:t>SET_PARAMETER	ovládání zařízení nebo kódování</a:t>
            </a:r>
          </a:p>
          <a:p>
            <a:pPr lvl="1">
              <a:lnSpc>
                <a:spcPct val="90000"/>
              </a:lnSpc>
            </a:pPr>
            <a:r>
              <a:rPr lang="cs-CZ" altLang="zh-CN" sz="1600"/>
              <a:t>TEARDOWN	zrušení stávajícího stavu</a:t>
            </a:r>
            <a:endParaRPr lang="cs-CZ" sz="1600"/>
          </a:p>
        </p:txBody>
      </p:sp>
      <p:sp>
        <p:nvSpPr>
          <p:cNvPr id="161796" name="Text Box 4"/>
          <p:cNvSpPr txBox="1">
            <a:spLocks noChangeArrowheads="1"/>
          </p:cNvSpPr>
          <p:nvPr/>
        </p:nvSpPr>
        <p:spPr bwMode="auto">
          <a:xfrm>
            <a:off x="762000" y="5715000"/>
            <a:ext cx="3117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cs-CZ"/>
              <a:t>Metody mohou být zřetězeny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E0C9F-D814-4047-B906-5E2C67113E4F}" type="slidenum">
              <a:rPr lang="cs-CZ"/>
              <a:pPr/>
              <a:t>24</a:t>
            </a:fld>
            <a:endParaRPr lang="cs-CZ"/>
          </a:p>
        </p:txBody>
      </p:sp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RTSP – integrace do webu (pokračování)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1560512"/>
          </a:xfrm>
        </p:spPr>
        <p:txBody>
          <a:bodyPr/>
          <a:lstStyle/>
          <a:p>
            <a:r>
              <a:rPr lang="cs-CZ" altLang="zh-CN" sz="2000"/>
              <a:t>RTSP čas</a:t>
            </a:r>
          </a:p>
          <a:p>
            <a:pPr lvl="1"/>
            <a:r>
              <a:rPr lang="cs-CZ" altLang="zh-CN" sz="1800"/>
              <a:t>Normální čas přehrávání: v sek. a mikrosekundách</a:t>
            </a:r>
          </a:p>
          <a:p>
            <a:pPr lvl="1"/>
            <a:r>
              <a:rPr lang="cs-CZ" altLang="zh-CN" sz="1800"/>
              <a:t>Časové značky (sekundy, rámce)</a:t>
            </a:r>
          </a:p>
          <a:p>
            <a:pPr lvl="1"/>
            <a:r>
              <a:rPr lang="cs-CZ" altLang="zh-CN" sz="1800"/>
              <a:t>Absolutní čas (živé události) – časování v absolutním čase</a:t>
            </a:r>
            <a:endParaRPr lang="cs-CZ" sz="1800"/>
          </a:p>
        </p:txBody>
      </p:sp>
      <p:sp>
        <p:nvSpPr>
          <p:cNvPr id="163844" name="Rectangle 4"/>
          <p:cNvSpPr>
            <a:spLocks noChangeArrowheads="1"/>
          </p:cNvSpPr>
          <p:nvPr/>
        </p:nvSpPr>
        <p:spPr bwMode="auto">
          <a:xfrm>
            <a:off x="533400" y="3200400"/>
            <a:ext cx="792480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altLang="zh-CN" sz="2000"/>
              <a:t>RTSP hlavičky - příkazy</a:t>
            </a:r>
          </a:p>
          <a:p>
            <a:pPr marL="692150" lvl="1" indent="-347663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altLang="zh-CN"/>
              <a:t>Accept – media description formats</a:t>
            </a:r>
          </a:p>
          <a:p>
            <a:pPr marL="692150" lvl="1" indent="-347663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altLang="zh-CN"/>
              <a:t>Accept-Encoding – encoding of media format</a:t>
            </a:r>
          </a:p>
          <a:p>
            <a:pPr marL="692150" lvl="1" indent="-347663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altLang="zh-CN"/>
              <a:t>Accept-Language – human language</a:t>
            </a:r>
          </a:p>
          <a:p>
            <a:pPr marL="692150" lvl="1" indent="-347663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altLang="zh-CN"/>
              <a:t>Authorization – basic and digest authentication</a:t>
            </a:r>
          </a:p>
          <a:p>
            <a:pPr marL="692150" lvl="1" indent="-347663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 altLang="zh-CN"/>
              <a:t>Bandwidth – client bandwidth available</a:t>
            </a:r>
          </a:p>
          <a:p>
            <a:pPr marL="692150" lvl="1" indent="-347663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/>
              <a:t>Conference – conference identifier</a:t>
            </a:r>
          </a:p>
          <a:p>
            <a:pPr marL="692150" lvl="1" indent="-347663" eaLnBrk="1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l"/>
            </a:pPr>
            <a:r>
              <a:rPr lang="cs-CZ"/>
              <a:t>From – name of requestor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57343-5FDA-4BA9-BAD2-C55ECF9AE8D3}" type="slidenum">
              <a:rPr lang="cs-CZ"/>
              <a:pPr/>
              <a:t>25</a:t>
            </a:fld>
            <a:endParaRPr lang="cs-CZ"/>
          </a:p>
        </p:txBody>
      </p:sp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RTSP – integrace do webu (pokračování)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05800" cy="4572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zh-CN" sz="2000"/>
              <a:t>RTSP hlavičky - příkazy</a:t>
            </a:r>
          </a:p>
          <a:p>
            <a:pPr lvl="1">
              <a:lnSpc>
                <a:spcPct val="80000"/>
              </a:lnSpc>
            </a:pPr>
            <a:r>
              <a:rPr lang="cs-CZ" altLang="zh-CN" sz="1800"/>
              <a:t>If-modified-Since – conditional retrieval</a:t>
            </a:r>
          </a:p>
          <a:p>
            <a:pPr lvl="1">
              <a:lnSpc>
                <a:spcPct val="80000"/>
              </a:lnSpc>
            </a:pPr>
            <a:r>
              <a:rPr lang="cs-CZ" altLang="zh-CN" sz="1800"/>
              <a:t>Range – time range to play</a:t>
            </a:r>
          </a:p>
          <a:p>
            <a:pPr lvl="1">
              <a:lnSpc>
                <a:spcPct val="80000"/>
              </a:lnSpc>
            </a:pPr>
            <a:r>
              <a:rPr lang="cs-CZ" altLang="zh-CN" sz="1800"/>
              <a:t>Referer – how did we get here?</a:t>
            </a:r>
          </a:p>
          <a:p>
            <a:pPr lvl="1">
              <a:lnSpc>
                <a:spcPct val="80000"/>
              </a:lnSpc>
            </a:pPr>
            <a:r>
              <a:rPr lang="cs-CZ" altLang="zh-CN" sz="1800"/>
              <a:t>Scale – (play time)/(real time)</a:t>
            </a:r>
          </a:p>
          <a:p>
            <a:pPr lvl="1">
              <a:lnSpc>
                <a:spcPct val="80000"/>
              </a:lnSpc>
            </a:pPr>
            <a:r>
              <a:rPr lang="cs-CZ" altLang="zh-CN" sz="1800"/>
              <a:t>Speed – speed-up delivery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User-Agent – software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cs-CZ" sz="1800"/>
          </a:p>
          <a:p>
            <a:pPr>
              <a:lnSpc>
                <a:spcPct val="80000"/>
              </a:lnSpc>
            </a:pPr>
            <a:r>
              <a:rPr lang="cs-CZ" sz="2000"/>
              <a:t>RTSP hlavičky – odpovědi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Location – redirection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Proxy-Authenticate – authenticate to proxy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Public – methods supported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Retry-After – busy, come back later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Server – server software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Vary – cache tag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WWW-Authenticate – request authorization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180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25FB2-7DC0-42A6-985D-39AED0D0DFCA}" type="slidenum">
              <a:rPr lang="cs-CZ"/>
              <a:pPr/>
              <a:t>26</a:t>
            </a:fld>
            <a:endParaRPr lang="cs-CZ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RTSP - operace</a:t>
            </a:r>
          </a:p>
        </p:txBody>
      </p:sp>
      <p:pic>
        <p:nvPicPr>
          <p:cNvPr id="1576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00200"/>
            <a:ext cx="6934200" cy="462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E1891-16FE-4FD4-9D23-422998B9CAD7}" type="slidenum">
              <a:rPr lang="cs-CZ"/>
              <a:pPr/>
              <a:t>27</a:t>
            </a:fld>
            <a:endParaRPr lang="cs-CZ"/>
          </a:p>
        </p:txBody>
      </p:sp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543800" cy="1143000"/>
          </a:xfrm>
        </p:spPr>
        <p:txBody>
          <a:bodyPr/>
          <a:lstStyle/>
          <a:p>
            <a:r>
              <a:rPr lang="cs-CZ" sz="3200"/>
              <a:t>RTSP – příklad komunikace (získání streamu)</a:t>
            </a:r>
          </a:p>
        </p:txBody>
      </p:sp>
      <p:pic>
        <p:nvPicPr>
          <p:cNvPr id="1679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133600"/>
            <a:ext cx="7391400" cy="424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83AAE-18EA-40A1-A539-13EB837DFC76}" type="slidenum">
              <a:rPr lang="cs-CZ"/>
              <a:pPr/>
              <a:t>28</a:t>
            </a:fld>
            <a:endParaRPr lang="cs-CZ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543800" cy="1143000"/>
          </a:xfrm>
        </p:spPr>
        <p:txBody>
          <a:bodyPr/>
          <a:lstStyle/>
          <a:p>
            <a:r>
              <a:rPr lang="cs-CZ" sz="3200"/>
              <a:t>RTSP – příklad komunikace (otevření streamu)</a:t>
            </a:r>
          </a:p>
        </p:txBody>
      </p:sp>
      <p:pic>
        <p:nvPicPr>
          <p:cNvPr id="1699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52600"/>
            <a:ext cx="7467600" cy="446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1D903-6960-4B31-8915-65550A3AF552}" type="slidenum">
              <a:rPr lang="cs-CZ"/>
              <a:pPr/>
              <a:t>29</a:t>
            </a:fld>
            <a:endParaRPr lang="cs-CZ"/>
          </a:p>
        </p:txBody>
      </p:sp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543800" cy="1143000"/>
          </a:xfrm>
        </p:spPr>
        <p:txBody>
          <a:bodyPr/>
          <a:lstStyle/>
          <a:p>
            <a:r>
              <a:rPr lang="cs-CZ" sz="3200"/>
              <a:t>RTSP – příklad komunikace (otevření streamu)</a:t>
            </a:r>
          </a:p>
        </p:txBody>
      </p:sp>
      <p:pic>
        <p:nvPicPr>
          <p:cNvPr id="1720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52600"/>
            <a:ext cx="5486400" cy="215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532F7D-3974-4B40-AAC3-870F703C8550}" type="slidenum">
              <a:rPr lang="cs-CZ"/>
              <a:pPr/>
              <a:t>3</a:t>
            </a:fld>
            <a:endParaRPr 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Úvod - streaming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Streaming je proces přehrávání souboru během stahování</a:t>
            </a:r>
          </a:p>
          <a:p>
            <a:pPr lvl="1"/>
            <a:r>
              <a:rPr lang="cs-CZ"/>
              <a:t>Je to dosaženo rozdělením souboru (média) na malé pakety ne straně serveru</a:t>
            </a:r>
          </a:p>
          <a:p>
            <a:pPr lvl="1"/>
            <a:r>
              <a:rPr lang="cs-CZ"/>
              <a:t>Pakety jsou příjemcem přijímány a přehrávány</a:t>
            </a:r>
          </a:p>
          <a:p>
            <a:r>
              <a:rPr lang="cs-CZ"/>
              <a:t>Před stahováním média obdrží klienti popis média</a:t>
            </a:r>
          </a:p>
          <a:p>
            <a:pPr lvl="1"/>
            <a:r>
              <a:rPr lang="cs-CZ"/>
              <a:t>Popis obsahuje adresu serveru a charakteristiku média</a:t>
            </a:r>
          </a:p>
          <a:p>
            <a:pPr lvl="1"/>
            <a:r>
              <a:rPr lang="cs-CZ"/>
              <a:t>K uložení popisu může být použit např. webový server</a:t>
            </a:r>
          </a:p>
          <a:p>
            <a:r>
              <a:rPr lang="cs-CZ"/>
              <a:t>Streaming médium vznikne jeho zachycení, editací, zakódováním a uložením na server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A2CAB-A530-4163-BDE9-300CF5F10CD4}" type="slidenum">
              <a:rPr lang="cs-CZ"/>
              <a:pPr/>
              <a:t>30</a:t>
            </a:fld>
            <a:endParaRPr lang="cs-CZ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543800" cy="1143000"/>
          </a:xfrm>
        </p:spPr>
        <p:txBody>
          <a:bodyPr/>
          <a:lstStyle/>
          <a:p>
            <a:r>
              <a:rPr lang="cs-CZ" sz="3200"/>
              <a:t>RTSP – příklad komunikace (přehrávání)</a:t>
            </a:r>
          </a:p>
        </p:txBody>
      </p:sp>
      <p:pic>
        <p:nvPicPr>
          <p:cNvPr id="1740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B9B58-6FAA-4B94-93CE-74624980536C}" type="slidenum">
              <a:rPr lang="cs-CZ"/>
              <a:pPr/>
              <a:t>31</a:t>
            </a:fld>
            <a:endParaRPr lang="cs-CZ"/>
          </a:p>
        </p:txBody>
      </p:sp>
      <p:sp>
        <p:nvSpPr>
          <p:cNvPr id="176130" name="Rectangle 2"/>
          <p:cNvSpPr>
            <a:spLocks noChangeArrowheads="1"/>
          </p:cNvSpPr>
          <p:nvPr/>
        </p:nvSpPr>
        <p:spPr bwMode="auto">
          <a:xfrm>
            <a:off x="381000" y="274638"/>
            <a:ext cx="76200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eaLnBrk="1" hangingPunct="1"/>
            <a:r>
              <a:rPr lang="cs-CZ" sz="3600" b="1">
                <a:solidFill>
                  <a:schemeClr val="tx2"/>
                </a:solidFill>
              </a:rPr>
              <a:t>RTSP – příklad komunikace (přehrávání)</a:t>
            </a:r>
          </a:p>
        </p:txBody>
      </p:sp>
      <p:pic>
        <p:nvPicPr>
          <p:cNvPr id="17613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7315200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40C0F-6461-4FB3-8F11-1C11A19029BA}" type="slidenum">
              <a:rPr lang="cs-CZ"/>
              <a:pPr/>
              <a:t>32</a:t>
            </a:fld>
            <a:endParaRPr lang="cs-CZ"/>
          </a:p>
        </p:txBody>
      </p:sp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74638"/>
            <a:ext cx="7467600" cy="1143000"/>
          </a:xfrm>
        </p:spPr>
        <p:txBody>
          <a:bodyPr/>
          <a:lstStyle/>
          <a:p>
            <a:r>
              <a:rPr lang="cs-CZ" sz="3200"/>
              <a:t>RTSP – příklad komunikace (ukončení relace)</a:t>
            </a:r>
          </a:p>
        </p:txBody>
      </p:sp>
      <p:pic>
        <p:nvPicPr>
          <p:cNvPr id="1781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73152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9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A5415-6B02-4E15-86C5-A1D1156D56E6}" type="slidenum">
              <a:rPr lang="cs-CZ"/>
              <a:pPr/>
              <a:t>33</a:t>
            </a:fld>
            <a:endParaRPr lang="cs-CZ"/>
          </a:p>
        </p:txBody>
      </p:sp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RTSP – příklad komunikace</a:t>
            </a:r>
          </a:p>
        </p:txBody>
      </p:sp>
      <p:sp>
        <p:nvSpPr>
          <p:cNvPr id="180227" name="Text Box 3"/>
          <p:cNvSpPr txBox="1">
            <a:spLocks noChangeArrowheads="1"/>
          </p:cNvSpPr>
          <p:nvPr/>
        </p:nvSpPr>
        <p:spPr bwMode="auto">
          <a:xfrm>
            <a:off x="228600" y="1981200"/>
            <a:ext cx="1879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cs-CZ" sz="2000"/>
              <a:t>RTSP Redirect</a:t>
            </a:r>
          </a:p>
        </p:txBody>
      </p:sp>
      <p:pic>
        <p:nvPicPr>
          <p:cNvPr id="1802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1600200"/>
            <a:ext cx="67056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0229" name="Text Box 5"/>
          <p:cNvSpPr txBox="1">
            <a:spLocks noChangeArrowheads="1"/>
          </p:cNvSpPr>
          <p:nvPr/>
        </p:nvSpPr>
        <p:spPr bwMode="auto">
          <a:xfrm>
            <a:off x="365125" y="4583113"/>
            <a:ext cx="1752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cs-CZ" sz="2000"/>
              <a:t>RTSP Record</a:t>
            </a:r>
          </a:p>
        </p:txBody>
      </p:sp>
      <p:pic>
        <p:nvPicPr>
          <p:cNvPr id="180230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038600"/>
            <a:ext cx="6553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4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RTP a RTCP</a:t>
            </a:r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C8A1E-2AD7-42B1-B144-6BFD1E8E561E}" type="slidenum">
              <a:rPr lang="cs-CZ"/>
              <a:pPr/>
              <a:t>35</a:t>
            </a:fld>
            <a:endParaRPr lang="cs-CZ"/>
          </a:p>
        </p:txBody>
      </p:sp>
      <p:sp>
        <p:nvSpPr>
          <p:cNvPr id="272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Základní filozofie návrhu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Rozdělení do rámců na aplikační úrovni</a:t>
            </a:r>
          </a:p>
          <a:p>
            <a:pPr lvl="1"/>
            <a:r>
              <a:rPr lang="cs-CZ"/>
              <a:t>Rozdělení do rámců na síťové (linkové) úrovni</a:t>
            </a:r>
          </a:p>
          <a:p>
            <a:pPr lvl="1"/>
            <a:r>
              <a:rPr lang="cs-CZ"/>
              <a:t>Aplikace má dostatek znalostí o tom, jak jsou data přenášena</a:t>
            </a:r>
          </a:p>
          <a:p>
            <a:r>
              <a:rPr lang="cs-CZ"/>
              <a:t>Kontrola správnosti přenosu</a:t>
            </a:r>
          </a:p>
          <a:p>
            <a:pPr lvl="1"/>
            <a:r>
              <a:rPr lang="cs-CZ"/>
              <a:t>Mezi sousedními uzly</a:t>
            </a:r>
          </a:p>
          <a:p>
            <a:pPr lvl="1"/>
            <a:r>
              <a:rPr lang="cs-CZ"/>
              <a:t>Mezi koncovými aplikacemi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B5CA65-44D8-4225-89DE-30F8A8157B5B}" type="slidenum">
              <a:rPr lang="cs-CZ"/>
              <a:pPr/>
              <a:t>36</a:t>
            </a:fld>
            <a:endParaRPr lang="cs-CZ"/>
          </a:p>
        </p:txBody>
      </p:sp>
      <p:sp>
        <p:nvSpPr>
          <p:cNvPr id="274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RTP přenosy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Unicast</a:t>
            </a:r>
          </a:p>
          <a:p>
            <a:pPr lvl="1"/>
            <a:r>
              <a:rPr lang="cs-CZ"/>
              <a:t>Dvoubodová komunikace</a:t>
            </a:r>
          </a:p>
          <a:p>
            <a:r>
              <a:rPr lang="cs-CZ"/>
              <a:t>Multicast</a:t>
            </a:r>
          </a:p>
          <a:p>
            <a:pPr lvl="1"/>
            <a:r>
              <a:rPr lang="cs-CZ"/>
              <a:t>Spojení klientů do skupiny</a:t>
            </a:r>
          </a:p>
          <a:p>
            <a:r>
              <a:rPr lang="cs-CZ"/>
              <a:t>Replikovaný unicast</a:t>
            </a:r>
          </a:p>
          <a:p>
            <a:pPr lvl="1"/>
            <a:r>
              <a:rPr lang="cs-CZ"/>
              <a:t>Využití translatoru/mixeru k sloučení komunikace</a:t>
            </a:r>
          </a:p>
          <a:p>
            <a:r>
              <a:rPr lang="cs-CZ"/>
              <a:t>Překládaný - multicast na unicast</a:t>
            </a:r>
          </a:p>
          <a:p>
            <a:pPr lvl="1"/>
            <a:r>
              <a:rPr lang="cs-CZ"/>
              <a:t>Připojení klienta do skupiny přes translator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9593E-B8D5-4DDA-8C55-49F14CC4CEA0}" type="slidenum">
              <a:rPr lang="cs-CZ"/>
              <a:pPr/>
              <a:t>37</a:t>
            </a:fld>
            <a:endParaRPr lang="cs-CZ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RTP – p</a:t>
            </a:r>
            <a:r>
              <a:rPr lang="cs-CZ"/>
              <a:t>řehled</a:t>
            </a:r>
          </a:p>
        </p:txBody>
      </p:sp>
      <p:pic>
        <p:nvPicPr>
          <p:cNvPr id="7987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295400"/>
            <a:ext cx="6172200" cy="49974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9876" name="Rectangle 4"/>
          <p:cNvSpPr>
            <a:spLocks noChangeArrowheads="1"/>
          </p:cNvSpPr>
          <p:nvPr/>
        </p:nvSpPr>
        <p:spPr bwMode="auto">
          <a:xfrm>
            <a:off x="4572000" y="2438400"/>
            <a:ext cx="43434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400"/>
              <a:t>RTP – Real Time Protocol</a:t>
            </a:r>
            <a:endParaRPr lang="en-US" sz="2400"/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400"/>
              <a:t>RTCP – Real Time Control </a:t>
            </a:r>
            <a:r>
              <a:rPr lang="en-US" sz="2400"/>
              <a:t>P</a:t>
            </a:r>
            <a:r>
              <a:rPr lang="cs-CZ" sz="2400"/>
              <a:t>rotocol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400"/>
              <a:t>ST-II Internet Stream Protocol – náhrada TCP, přenos streamů, řídicí protokol, datový přenos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cs-CZ" sz="2400"/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endParaRPr lang="cs-CZ" sz="240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2EFB6-D403-4D8B-976B-FFA91D25B13A}" type="slidenum">
              <a:rPr lang="cs-CZ"/>
              <a:pPr/>
              <a:t>38</a:t>
            </a:fld>
            <a:endParaRPr lang="cs-CZ"/>
          </a:p>
        </p:txBody>
      </p:sp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RTP - přehled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  <a:p>
            <a:endParaRPr lang="cs-CZ"/>
          </a:p>
          <a:p>
            <a:endParaRPr lang="cs-CZ"/>
          </a:p>
        </p:txBody>
      </p:sp>
      <p:sp>
        <p:nvSpPr>
          <p:cNvPr id="81924" name="Rectangle 4"/>
          <p:cNvSpPr>
            <a:spLocks noChangeArrowheads="1"/>
          </p:cNvSpPr>
          <p:nvPr/>
        </p:nvSpPr>
        <p:spPr bwMode="auto">
          <a:xfrm>
            <a:off x="838200" y="1524000"/>
            <a:ext cx="76200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400"/>
              <a:t>Pouze část mozaiky: rezervace, OS, …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400"/>
              <a:t>Produkt IETF, RFC 1889, 1890 (3550, 3551)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400"/>
              <a:t>Iniciováno H.323 (konferencing, internetový telefon), RTSP, SIP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400"/>
              <a:t>Podpora pro funkce, nikoliv omezení implementací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 sz="2400"/>
              <a:t>Komprese pro úzkopásmové sítě: CRTP (RFC 2508)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4E9A1-9442-4516-AE2D-0A1F6991D399}" type="slidenum">
              <a:rPr lang="cs-CZ"/>
              <a:pPr/>
              <a:t>39</a:t>
            </a:fld>
            <a:endParaRPr lang="cs-CZ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Cíle RTP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3416300"/>
          </a:xfrm>
        </p:spPr>
        <p:txBody>
          <a:bodyPr/>
          <a:lstStyle/>
          <a:p>
            <a:r>
              <a:rPr lang="cs-CZ" sz="2000"/>
              <a:t>Lehká kategorie: specifikace a implementace</a:t>
            </a:r>
          </a:p>
          <a:p>
            <a:r>
              <a:rPr lang="cs-CZ" sz="2000"/>
              <a:t>Přizpůsobivý: představuje mechanizmus, nediktuje algoritmus</a:t>
            </a:r>
          </a:p>
          <a:p>
            <a:r>
              <a:rPr lang="cs-CZ" sz="2000"/>
              <a:t>Protokolově neutrální: UDP/IP, ST-II, IPX, ATM-AAL, …</a:t>
            </a:r>
          </a:p>
          <a:p>
            <a:r>
              <a:rPr lang="cs-CZ" sz="2000"/>
              <a:t>Měřitelný (scalable): unicast, skupinový od 2 do cca 10</a:t>
            </a:r>
            <a:r>
              <a:rPr lang="cs-CZ" sz="2000" baseline="30000"/>
              <a:t>7</a:t>
            </a:r>
          </a:p>
          <a:p>
            <a:r>
              <a:rPr lang="cs-CZ" sz="2000"/>
              <a:t>Oddělené řízení a data: některé funkce mohou být realizovány protokolem pro řízení konference</a:t>
            </a:r>
          </a:p>
          <a:p>
            <a:r>
              <a:rPr lang="cs-CZ" sz="2000"/>
              <a:t>Bezpečný: podpora šifrování, možné ověřování</a:t>
            </a:r>
          </a:p>
          <a:p>
            <a:pPr>
              <a:buFont typeface="Wingdings" pitchFamily="2" charset="2"/>
              <a:buNone/>
            </a:pPr>
            <a:endParaRPr lang="cs-CZ" sz="20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0FE181-E4C0-482A-8E87-ABE0E773DDB6}" type="slidenum">
              <a:rPr lang="cs-CZ"/>
              <a:pPr/>
              <a:t>4</a:t>
            </a:fld>
            <a:endParaRPr lang="cs-CZ"/>
          </a:p>
        </p:txBody>
      </p:sp>
      <p:sp>
        <p:nvSpPr>
          <p:cNvPr id="228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Metody doručování</a:t>
            </a:r>
          </a:p>
        </p:txBody>
      </p:sp>
      <p:sp>
        <p:nvSpPr>
          <p:cNvPr id="228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On-demand (na přání)</a:t>
            </a:r>
          </a:p>
          <a:p>
            <a:pPr lvl="1"/>
            <a:r>
              <a:rPr lang="cs-CZ"/>
              <a:t>Uživatel se připojí k serveru a přehraje si soubor</a:t>
            </a:r>
          </a:p>
          <a:p>
            <a:pPr lvl="1"/>
            <a:r>
              <a:rPr lang="cs-CZ"/>
              <a:t>Podporuje operace pro manipulaci s médii (start, stop, pause, rewind, forward, … )</a:t>
            </a:r>
          </a:p>
          <a:p>
            <a:r>
              <a:rPr lang="cs-CZ"/>
              <a:t>Live (živý přenos)</a:t>
            </a:r>
          </a:p>
          <a:p>
            <a:pPr lvl="1"/>
            <a:r>
              <a:rPr lang="cs-CZ"/>
              <a:t>Uživatel se připojí k serveru a přijímá stream</a:t>
            </a:r>
          </a:p>
          <a:p>
            <a:pPr lvl="1"/>
            <a:r>
              <a:rPr lang="cs-CZ"/>
              <a:t>Nevyžaduje operace pro manipulaci s médiem</a:t>
            </a:r>
          </a:p>
          <a:p>
            <a:pPr lvl="1"/>
            <a:r>
              <a:rPr lang="cs-CZ"/>
              <a:t>Existuje několik distribučních metod</a:t>
            </a:r>
          </a:p>
          <a:p>
            <a:r>
              <a:rPr lang="cs-CZ"/>
              <a:t>Simulated live (simulovaný živý přenos)</a:t>
            </a:r>
          </a:p>
          <a:p>
            <a:pPr lvl="1"/>
            <a:r>
              <a:rPr lang="cs-CZ"/>
              <a:t>Přehrávání předem zachyceného streamu bez možnosti ovlivnit jeho přenášení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0B18D0-7BE5-4BE4-B27B-88FD93664240}" type="slidenum">
              <a:rPr lang="cs-CZ"/>
              <a:pPr/>
              <a:t>40</a:t>
            </a:fld>
            <a:endParaRPr lang="cs-CZ"/>
          </a:p>
        </p:txBody>
      </p:sp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RTP – transport dat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RTP = data + řízení</a:t>
            </a:r>
          </a:p>
          <a:p>
            <a:r>
              <a:rPr lang="cs-CZ"/>
              <a:t>Data: časování, detekce ztrát, označování obsahu (značky), spřádání hovorů, šifrování</a:t>
            </a:r>
          </a:p>
          <a:p>
            <a:r>
              <a:rPr lang="cs-CZ"/>
              <a:t>Řízení: RTCP – Real Time Control Protocol</a:t>
            </a:r>
          </a:p>
          <a:p>
            <a:pPr lvl="1"/>
            <a:r>
              <a:rPr lang="cs-CZ"/>
              <a:t>QoS zpětná vazba</a:t>
            </a:r>
          </a:p>
          <a:p>
            <a:pPr lvl="1"/>
            <a:r>
              <a:rPr lang="cs-CZ"/>
              <a:t>Odhad členství</a:t>
            </a:r>
          </a:p>
          <a:p>
            <a:pPr lvl="1"/>
            <a:r>
              <a:rPr lang="cs-CZ"/>
              <a:t>Detekce smyček</a:t>
            </a:r>
          </a:p>
          <a:p>
            <a:pPr>
              <a:buFont typeface="Wingdings" pitchFamily="2" charset="2"/>
              <a:buNone/>
            </a:pPr>
            <a:endParaRPr lang="cs-CZ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E6A3B-8B4F-43C3-958E-899A3B00FE54}" type="slidenum">
              <a:rPr lang="cs-CZ"/>
              <a:pPr/>
              <a:t>41</a:t>
            </a:fld>
            <a:endParaRPr lang="cs-CZ"/>
          </a:p>
        </p:txBody>
      </p:sp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Funkce RTP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/>
              <a:t>Fragmentace a defragmentace pomocí UDP (nebo podobný protokol)</a:t>
            </a:r>
          </a:p>
          <a:p>
            <a:r>
              <a:rPr lang="cs-CZ" sz="2000"/>
              <a:t>Znovu uspořádání (pokud je to třeba)</a:t>
            </a:r>
          </a:p>
          <a:p>
            <a:r>
              <a:rPr lang="cs-CZ" sz="2000"/>
              <a:t>Detekce ztrát (pro odhad kvality), obnova</a:t>
            </a:r>
          </a:p>
          <a:p>
            <a:r>
              <a:rPr lang="cs-CZ" sz="2000"/>
              <a:t>Synchronizace uvnitř média</a:t>
            </a:r>
          </a:p>
          <a:p>
            <a:pPr lvl="1"/>
            <a:r>
              <a:rPr lang="cs-CZ" sz="1800"/>
              <a:t>odstranění „chvění“ zpoždění prostřednictvím přehrávací vyr. paměti</a:t>
            </a:r>
          </a:p>
          <a:p>
            <a:pPr lvl="1"/>
            <a:r>
              <a:rPr lang="cs-CZ" sz="1800"/>
              <a:t>vyrovnání vzorkovacích hodin</a:t>
            </a:r>
          </a:p>
          <a:p>
            <a:pPr lvl="1"/>
            <a:r>
              <a:rPr lang="cs-CZ" sz="1800"/>
              <a:t>synchronizace mezi audiem a videem</a:t>
            </a:r>
          </a:p>
          <a:p>
            <a:pPr lvl="1"/>
            <a:r>
              <a:rPr lang="cs-CZ" sz="1800"/>
              <a:t>QoS zpětná vazba a adaptace rychlosti</a:t>
            </a:r>
          </a:p>
          <a:p>
            <a:r>
              <a:rPr lang="cs-CZ" sz="2000"/>
              <a:t>Identifikace zdroje</a:t>
            </a:r>
          </a:p>
          <a:p>
            <a:pPr>
              <a:buFont typeface="Wingdings" pitchFamily="2" charset="2"/>
              <a:buNone/>
            </a:pPr>
            <a:endParaRPr lang="cs-CZ" sz="20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E1E77-F42F-4233-B641-4228016DD8B5}" type="slidenum">
              <a:rPr lang="cs-CZ"/>
              <a:pPr/>
              <a:t>42</a:t>
            </a:fld>
            <a:endParaRPr lang="cs-CZ"/>
          </a:p>
        </p:txBody>
      </p:sp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Mixery a převodníky (translátory)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411663"/>
          </a:xfrm>
        </p:spPr>
        <p:txBody>
          <a:bodyPr/>
          <a:lstStyle/>
          <a:p>
            <a:r>
              <a:rPr lang="cs-CZ" sz="2000"/>
              <a:t>Mixer: </a:t>
            </a:r>
          </a:p>
          <a:p>
            <a:pPr lvl="1"/>
            <a:r>
              <a:rPr lang="cs-CZ" sz="1800"/>
              <a:t>Mixuje několik mediálních proudů na jeden nový proud (nové kódování)</a:t>
            </a:r>
          </a:p>
          <a:p>
            <a:pPr lvl="1"/>
            <a:r>
              <a:rPr lang="cs-CZ" sz="1800"/>
              <a:t>Redukuje požadovanou šířku pásma, nová synchronizace</a:t>
            </a:r>
          </a:p>
          <a:p>
            <a:pPr lvl="1"/>
            <a:r>
              <a:rPr lang="cs-CZ" sz="1800"/>
              <a:t>Jeví se jako nový zdroj s vlastním identifikátorem</a:t>
            </a:r>
          </a:p>
          <a:p>
            <a:r>
              <a:rPr lang="cs-CZ" sz="2000"/>
              <a:t>Translátor:</a:t>
            </a:r>
          </a:p>
          <a:p>
            <a:pPr lvl="1"/>
            <a:r>
              <a:rPr lang="cs-CZ" sz="1800"/>
              <a:t>Jeden mediální proud</a:t>
            </a:r>
          </a:p>
          <a:p>
            <a:pPr lvl="1"/>
            <a:r>
              <a:rPr lang="cs-CZ" sz="1800"/>
              <a:t>Může konvertovat kódování</a:t>
            </a:r>
          </a:p>
          <a:p>
            <a:pPr lvl="1"/>
            <a:r>
              <a:rPr lang="cs-CZ" sz="1800"/>
              <a:t>Transformace protokolu (nativní ATM – IP), obranné valy</a:t>
            </a:r>
          </a:p>
          <a:p>
            <a:pPr lvl="1"/>
            <a:r>
              <a:rPr lang="cs-CZ" sz="1800"/>
              <a:t>Pro všechny pakety: zdrojová adresa = adresa translátoru</a:t>
            </a:r>
          </a:p>
          <a:p>
            <a:pPr lvl="1"/>
            <a:r>
              <a:rPr lang="cs-CZ" sz="1800"/>
              <a:t>Dělí se na</a:t>
            </a:r>
          </a:p>
          <a:p>
            <a:pPr lvl="2"/>
            <a:r>
              <a:rPr lang="cs-CZ" sz="1800"/>
              <a:t>Mosty (bridge)</a:t>
            </a:r>
          </a:p>
          <a:p>
            <a:pPr lvl="2"/>
            <a:r>
              <a:rPr lang="cs-CZ" sz="1800"/>
              <a:t>Transkodery (transcoder)</a:t>
            </a:r>
          </a:p>
          <a:p>
            <a:pPr lvl="2"/>
            <a:r>
              <a:rPr lang="cs-CZ" sz="1800"/>
              <a:t>Explodery (exploders)</a:t>
            </a:r>
          </a:p>
          <a:p>
            <a:pPr lvl="2"/>
            <a:r>
              <a:rPr lang="cs-CZ" sz="1800"/>
              <a:t>Slučovače (merger)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25DA3-6B4D-4F7B-BEF0-31409A3909F0}" type="slidenum">
              <a:rPr lang="cs-CZ"/>
              <a:pPr/>
              <a:t>43</a:t>
            </a:fld>
            <a:endParaRPr lang="cs-CZ"/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Převodníky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Most (bridge)</a:t>
            </a:r>
          </a:p>
          <a:p>
            <a:pPr lvl="1">
              <a:lnSpc>
                <a:spcPct val="90000"/>
              </a:lnSpc>
            </a:pPr>
            <a:r>
              <a:rPr lang="cs-CZ"/>
              <a:t>Převod jedna ku jedné</a:t>
            </a:r>
          </a:p>
          <a:p>
            <a:pPr lvl="2">
              <a:lnSpc>
                <a:spcPct val="90000"/>
              </a:lnSpc>
            </a:pPr>
            <a:r>
              <a:rPr lang="cs-CZ"/>
              <a:t>Např. RTP/UDP/IPv4 – RTP/UDP/IPv6</a:t>
            </a:r>
          </a:p>
          <a:p>
            <a:pPr>
              <a:lnSpc>
                <a:spcPct val="90000"/>
              </a:lnSpc>
            </a:pPr>
            <a:r>
              <a:rPr lang="cs-CZ"/>
              <a:t>Transcoder</a:t>
            </a:r>
          </a:p>
          <a:p>
            <a:pPr lvl="1">
              <a:lnSpc>
                <a:spcPct val="90000"/>
              </a:lnSpc>
            </a:pPr>
            <a:r>
              <a:rPr lang="cs-CZ"/>
              <a:t>Převod jedna ku jedné</a:t>
            </a:r>
          </a:p>
          <a:p>
            <a:pPr lvl="2">
              <a:lnSpc>
                <a:spcPct val="90000"/>
              </a:lnSpc>
            </a:pPr>
            <a:r>
              <a:rPr lang="cs-CZ"/>
              <a:t>Převod kódování dat</a:t>
            </a:r>
          </a:p>
          <a:p>
            <a:pPr>
              <a:lnSpc>
                <a:spcPct val="90000"/>
              </a:lnSpc>
            </a:pPr>
            <a:r>
              <a:rPr lang="cs-CZ"/>
              <a:t>Exploder</a:t>
            </a:r>
          </a:p>
          <a:p>
            <a:pPr lvl="1">
              <a:lnSpc>
                <a:spcPct val="90000"/>
              </a:lnSpc>
            </a:pPr>
            <a:r>
              <a:rPr lang="cs-CZ"/>
              <a:t>Převod jeden ku více </a:t>
            </a:r>
          </a:p>
          <a:p>
            <a:pPr lvl="2">
              <a:lnSpc>
                <a:spcPct val="90000"/>
              </a:lnSpc>
            </a:pPr>
            <a:r>
              <a:rPr lang="cs-CZ"/>
              <a:t>Převod více rámců na paket – jeden rámec na paket</a:t>
            </a:r>
          </a:p>
          <a:p>
            <a:pPr>
              <a:lnSpc>
                <a:spcPct val="90000"/>
              </a:lnSpc>
            </a:pPr>
            <a:r>
              <a:rPr lang="cs-CZ"/>
              <a:t>Merger</a:t>
            </a:r>
          </a:p>
          <a:p>
            <a:pPr lvl="1">
              <a:lnSpc>
                <a:spcPct val="90000"/>
              </a:lnSpc>
            </a:pPr>
            <a:r>
              <a:rPr lang="cs-CZ"/>
              <a:t>Převod více na jeden</a:t>
            </a:r>
          </a:p>
          <a:p>
            <a:pPr lvl="2">
              <a:lnSpc>
                <a:spcPct val="90000"/>
              </a:lnSpc>
            </a:pPr>
            <a:r>
              <a:rPr lang="cs-CZ"/>
              <a:t>Slučování více rámců do jednoho paketu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2867D5-43D2-4C7E-90D9-A7997C40FA87}" type="slidenum">
              <a:rPr lang="cs-CZ"/>
              <a:pPr/>
              <a:t>44</a:t>
            </a:fld>
            <a:endParaRPr lang="cs-CZ"/>
          </a:p>
        </p:txBody>
      </p:sp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Mixery a převodníky (translátory)</a:t>
            </a:r>
          </a:p>
        </p:txBody>
      </p:sp>
      <p:pic>
        <p:nvPicPr>
          <p:cNvPr id="921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2362200"/>
            <a:ext cx="7239000" cy="287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5EECA-7CA0-4A38-877C-09DEEF389498}" type="slidenum">
              <a:rPr lang="cs-CZ"/>
              <a:pPr/>
              <a:t>45</a:t>
            </a:fld>
            <a:endParaRPr lang="cs-CZ"/>
          </a:p>
        </p:txBody>
      </p:sp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Záhlaví RTP paketu</a:t>
            </a:r>
          </a:p>
        </p:txBody>
      </p:sp>
      <p:pic>
        <p:nvPicPr>
          <p:cNvPr id="942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407275" cy="385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08C125-2A25-42D6-834C-4B7AFD50EBEC}" type="slidenum">
              <a:rPr lang="cs-CZ"/>
              <a:pPr/>
              <a:t>46</a:t>
            </a:fld>
            <a:endParaRPr 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Záhlaví RTP paketu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/>
              <a:t>payload type: metoda kódování audio/video, může se během relace měnit</a:t>
            </a:r>
          </a:p>
          <a:p>
            <a:pPr>
              <a:lnSpc>
                <a:spcPct val="80000"/>
              </a:lnSpc>
            </a:pPr>
            <a:r>
              <a:rPr lang="cs-CZ" sz="2000"/>
              <a:t>SSRC: </a:t>
            </a:r>
            <a:r>
              <a:rPr lang="en-US" sz="2000"/>
              <a:t>synchronization source</a:t>
            </a:r>
            <a:r>
              <a:rPr lang="cs-CZ" sz="2000"/>
              <a:t> – zdroje vybírají náhodně, po kolizi se může měnit</a:t>
            </a:r>
          </a:p>
          <a:p>
            <a:pPr>
              <a:lnSpc>
                <a:spcPct val="80000"/>
              </a:lnSpc>
            </a:pPr>
            <a:r>
              <a:rPr lang="en-US" sz="2000"/>
              <a:t>Sequence number</a:t>
            </a:r>
            <a:r>
              <a:rPr lang="cs-CZ" sz="2000"/>
              <a:t>: zvyšuje se o 1 pro každý paket → detekce ztrát paketů</a:t>
            </a:r>
          </a:p>
          <a:p>
            <a:pPr>
              <a:lnSpc>
                <a:spcPct val="80000"/>
              </a:lnSpc>
            </a:pPr>
            <a:r>
              <a:rPr lang="cs-CZ" sz="2000"/>
              <a:t>P: padding - dorovnání (pro šifrování) → poslední slabika má čítač dorovnání</a:t>
            </a:r>
          </a:p>
          <a:p>
            <a:pPr>
              <a:lnSpc>
                <a:spcPct val="80000"/>
              </a:lnSpc>
            </a:pPr>
            <a:r>
              <a:rPr lang="cs-CZ" sz="2000"/>
              <a:t>M: marker bit, počátek spřádání hovoru (talkspurt) → úprava zpoždění</a:t>
            </a:r>
          </a:p>
          <a:p>
            <a:pPr>
              <a:lnSpc>
                <a:spcPct val="80000"/>
              </a:lnSpc>
            </a:pPr>
            <a:r>
              <a:rPr lang="cs-CZ" sz="2000"/>
              <a:t>CC: kontent </a:t>
            </a:r>
            <a:r>
              <a:rPr lang="en-US" sz="2000"/>
              <a:t>source count</a:t>
            </a:r>
            <a:r>
              <a:rPr lang="cs-CZ" sz="2000"/>
              <a:t> (pro mixery)</a:t>
            </a:r>
          </a:p>
          <a:p>
            <a:pPr>
              <a:lnSpc>
                <a:spcPct val="80000"/>
              </a:lnSpc>
            </a:pPr>
            <a:r>
              <a:rPr lang="cs-CZ" sz="2000"/>
              <a:t>CSRC: identifikátory toho, co je mixováno v paketu</a:t>
            </a:r>
          </a:p>
          <a:p>
            <a:pPr>
              <a:lnSpc>
                <a:spcPct val="80000"/>
              </a:lnSpc>
            </a:pPr>
            <a:r>
              <a:rPr lang="cs-CZ" sz="2000"/>
              <a:t>Leader </a:t>
            </a:r>
            <a:r>
              <a:rPr lang="en-US" sz="2000"/>
              <a:t>extension</a:t>
            </a:r>
            <a:r>
              <a:rPr lang="cs-CZ" sz="2000"/>
              <a:t>: rozšířené hlavičky – pro různé způsoby kódování, protokoly</a:t>
            </a:r>
          </a:p>
          <a:p>
            <a:pPr lvl="1">
              <a:lnSpc>
                <a:spcPct val="80000"/>
              </a:lnSpc>
            </a:pPr>
            <a:r>
              <a:rPr lang="cs-CZ" sz="1600"/>
              <a:t>H.261 – video</a:t>
            </a:r>
          </a:p>
          <a:p>
            <a:pPr lvl="1">
              <a:lnSpc>
                <a:spcPct val="80000"/>
              </a:lnSpc>
            </a:pPr>
            <a:r>
              <a:rPr lang="cs-CZ" sz="1600"/>
              <a:t>MPEG video</a:t>
            </a:r>
          </a:p>
          <a:p>
            <a:pPr lvl="1">
              <a:lnSpc>
                <a:spcPct val="80000"/>
              </a:lnSpc>
            </a:pPr>
            <a:r>
              <a:rPr lang="cs-CZ" sz="1600"/>
              <a:t>PCM audio</a:t>
            </a:r>
          </a:p>
          <a:p>
            <a:pPr>
              <a:lnSpc>
                <a:spcPct val="80000"/>
              </a:lnSpc>
            </a:pPr>
            <a:endParaRPr lang="cs-CZ" sz="180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5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28B4F-D493-4A82-8EC9-B1E13BF8CE9A}" type="slidenum">
              <a:rPr lang="cs-CZ"/>
              <a:pPr/>
              <a:t>47</a:t>
            </a:fld>
            <a:endParaRPr lang="cs-CZ"/>
          </a:p>
        </p:txBody>
      </p:sp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Audio a video konference s minimální kontrolou</a:t>
            </a:r>
          </a:p>
        </p:txBody>
      </p:sp>
      <p:graphicFrame>
        <p:nvGraphicFramePr>
          <p:cNvPr id="269374" name="Group 62"/>
          <p:cNvGraphicFramePr>
            <a:graphicFrameLocks noGrp="1"/>
          </p:cNvGraphicFramePr>
          <p:nvPr>
            <p:ph idx="1"/>
          </p:nvPr>
        </p:nvGraphicFramePr>
        <p:xfrm>
          <a:off x="457200" y="1719263"/>
          <a:ext cx="8229600" cy="4411662"/>
        </p:xfrm>
        <a:graphic>
          <a:graphicData uri="http://schemas.openxmlformats.org/drawingml/2006/table">
            <a:tbl>
              <a:tblPr/>
              <a:tblGrid>
                <a:gridCol w="2057400"/>
                <a:gridCol w="2057400"/>
                <a:gridCol w="2057400"/>
                <a:gridCol w="2057400"/>
              </a:tblGrid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typ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formát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specifikace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popis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0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AUDIO/PCMU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RFC</a:t>
                      </a: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1890</a:t>
                      </a: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ITU G.711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AUDIO/GSM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RFC</a:t>
                      </a: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1890</a:t>
                      </a: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GSM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8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AUDIO/PCMA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RFC</a:t>
                      </a:r>
                      <a:r>
                        <a:rPr kumimoji="0" lang="en-US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ＭＳ Ｐゴシック" charset="-128"/>
                        </a:rPr>
                        <a:t>1890</a:t>
                      </a: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ITU G.711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12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AUDIO/QCELP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RFC2658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05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14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AUDIO/MPA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RFC2250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MPEG (MP3)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26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VIDEO/JPEG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RFC2435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JPEG video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31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VIDEO/H261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RFC2032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ITU H.261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32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VIDEO/MPV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RFC2250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altLang="ja-JP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</a:rPr>
                        <a:t>MPEG I/II video </a:t>
                      </a: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AE143-2399-4321-A936-3EE72E810531}" type="slidenum">
              <a:rPr lang="cs-CZ"/>
              <a:pPr/>
              <a:t>48</a:t>
            </a:fld>
            <a:endParaRPr lang="cs-CZ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RTP časové značky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/>
              <a:t>Zvyšuje se o 1 pro vzorek (např. 160 pro 20ms pakety a vzorkování 8000Hz)</a:t>
            </a:r>
          </a:p>
          <a:p>
            <a:r>
              <a:rPr lang="cs-CZ" sz="2000"/>
              <a:t>Náhodná počáteční hodnota</a:t>
            </a:r>
          </a:p>
          <a:p>
            <a:r>
              <a:rPr lang="cs-CZ" sz="2000"/>
              <a:t>Pro audio různé předem dané rychlosti</a:t>
            </a:r>
          </a:p>
          <a:p>
            <a:r>
              <a:rPr lang="cs-CZ" sz="2000"/>
              <a:t>Pro video 90 kHz</a:t>
            </a:r>
          </a:p>
          <a:p>
            <a:r>
              <a:rPr lang="cs-CZ" sz="2000"/>
              <a:t>Několik video rámců může mít tutéž časovou značku → mezery – ticho</a:t>
            </a:r>
          </a:p>
          <a:p>
            <a:r>
              <a:rPr lang="cs-CZ" sz="2000"/>
              <a:t>Čas na paket se může měnit</a:t>
            </a:r>
          </a:p>
          <a:p>
            <a:r>
              <a:rPr lang="cs-CZ" sz="2000"/>
              <a:t>Rozštěpení video rámce před pakety</a:t>
            </a:r>
          </a:p>
          <a:p>
            <a:r>
              <a:rPr lang="cs-CZ" sz="2000"/>
              <a:t>Typicky: 20 až 100ms zvuku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11DE1-63FA-41C3-A263-2AF24E0D6AB0}" type="slidenum">
              <a:rPr lang="cs-CZ"/>
              <a:pPr/>
              <a:t>49</a:t>
            </a:fld>
            <a:endParaRPr lang="cs-CZ"/>
          </a:p>
        </p:txBody>
      </p:sp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RTP v síti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Používá UDP, libovolný port, RTCP = RTP+1</a:t>
            </a:r>
          </a:p>
          <a:p>
            <a:r>
              <a:rPr lang="cs-CZ"/>
              <a:t>Velikost UDP paketu omezena na stovky slabik (OS, síť, fragmentace)</a:t>
            </a:r>
          </a:p>
          <a:p>
            <a:r>
              <a:rPr lang="cs-CZ"/>
              <a:t>Nativní ATM: přímo do rámce AAL5</a:t>
            </a:r>
          </a:p>
          <a:p>
            <a:r>
              <a:rPr lang="cs-CZ"/>
              <a:t>Typicky: jedno médium (audio, video, … ) na pár portů</a:t>
            </a:r>
          </a:p>
          <a:p>
            <a:r>
              <a:rPr lang="cs-CZ"/>
              <a:t>Výjimka: svázaný MPEG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BC463-F32E-4D18-9665-A9B503E68B0D}" type="slidenum">
              <a:rPr lang="cs-CZ"/>
              <a:pPr/>
              <a:t>5</a:t>
            </a:fld>
            <a:endParaRPr lang="cs-CZ"/>
          </a:p>
        </p:txBody>
      </p:sp>
      <p:sp>
        <p:nvSpPr>
          <p:cNvPr id="230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Metody distribuce živého vysílání</a:t>
            </a:r>
          </a:p>
        </p:txBody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Unicast</a:t>
            </a:r>
          </a:p>
          <a:p>
            <a:pPr lvl="1"/>
            <a:r>
              <a:rPr lang="cs-CZ"/>
              <a:t>Uživatel je spojen se serverem dvoubodovým spojem</a:t>
            </a:r>
          </a:p>
          <a:p>
            <a:pPr lvl="1"/>
            <a:r>
              <a:rPr lang="cs-CZ"/>
              <a:t>Např. radio-on-demand, tv-on-demand, přenosy přes web</a:t>
            </a:r>
          </a:p>
          <a:p>
            <a:r>
              <a:rPr lang="cs-CZ"/>
              <a:t>Multicast</a:t>
            </a:r>
          </a:p>
          <a:p>
            <a:pPr lvl="1"/>
            <a:r>
              <a:rPr lang="cs-CZ"/>
              <a:t>Využití skupinových adres a skupinového doručování</a:t>
            </a:r>
          </a:p>
          <a:p>
            <a:pPr lvl="1"/>
            <a:r>
              <a:rPr lang="cs-CZ"/>
              <a:t>Např. videokonference</a:t>
            </a:r>
          </a:p>
          <a:p>
            <a:r>
              <a:rPr lang="cs-CZ"/>
              <a:t>Splitting (rozštěpený)</a:t>
            </a:r>
          </a:p>
          <a:p>
            <a:pPr lvl="1"/>
            <a:r>
              <a:rPr lang="cs-CZ"/>
              <a:t>Médium je rozmístěno (rozštěpeno) na několika serverech</a:t>
            </a:r>
          </a:p>
          <a:p>
            <a:pPr lvl="1"/>
            <a:r>
              <a:rPr lang="cs-CZ"/>
              <a:t>Klienti se připojují k serverům a stahují soubor</a:t>
            </a:r>
          </a:p>
          <a:p>
            <a:pPr lvl="1"/>
            <a:r>
              <a:rPr lang="cs-CZ"/>
              <a:t>Vhodné pro vyrovnávání zatížení serverů i komunikačních linek</a:t>
            </a:r>
          </a:p>
          <a:p>
            <a:pPr lvl="1"/>
            <a:r>
              <a:rPr lang="cs-CZ"/>
              <a:t>Většinou používá unicast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2D637-CE53-4733-9E83-642C23EF2CCD}" type="slidenum">
              <a:rPr lang="cs-CZ"/>
              <a:pPr/>
              <a:t>50</a:t>
            </a:fld>
            <a:endParaRPr lang="cs-CZ"/>
          </a:p>
        </p:txBody>
      </p:sp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Struktura </a:t>
            </a:r>
            <a:r>
              <a:rPr lang="cs-CZ">
                <a:latin typeface="Palatino Linotype" pitchFamily="18" charset="0"/>
              </a:rPr>
              <a:t>RTCP</a:t>
            </a:r>
            <a:r>
              <a:rPr lang="cs-CZ"/>
              <a:t> paketu</a:t>
            </a:r>
          </a:p>
        </p:txBody>
      </p:sp>
      <p:pic>
        <p:nvPicPr>
          <p:cNvPr id="1024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1822450"/>
            <a:ext cx="7748587" cy="4297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5DD947-7CC5-45AA-AD48-85F1C2E3ED5A}" type="slidenum">
              <a:rPr lang="cs-CZ"/>
              <a:pPr/>
              <a:t>51</a:t>
            </a:fld>
            <a:endParaRPr lang="cs-CZ"/>
          </a:p>
        </p:txBody>
      </p:sp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latin typeface="Palatino Linotype" pitchFamily="18" charset="0"/>
              </a:rPr>
              <a:t>R</a:t>
            </a:r>
            <a:r>
              <a:rPr lang="en-US">
                <a:latin typeface="Palatino Linotype" pitchFamily="18" charset="0"/>
              </a:rPr>
              <a:t>T</a:t>
            </a:r>
            <a:r>
              <a:rPr lang="cs-CZ">
                <a:latin typeface="Palatino Linotype" pitchFamily="18" charset="0"/>
              </a:rPr>
              <a:t>CP - typy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3733800"/>
          </a:xfrm>
        </p:spPr>
        <p:txBody>
          <a:bodyPr/>
          <a:lstStyle/>
          <a:p>
            <a:r>
              <a:rPr lang="cs-CZ" sz="2000"/>
              <a:t>Podobné datovým paketům</a:t>
            </a:r>
          </a:p>
          <a:p>
            <a:r>
              <a:rPr lang="cs-CZ" sz="2000"/>
              <a:t>SR – sender report: </a:t>
            </a:r>
          </a:p>
          <a:p>
            <a:pPr lvl="1"/>
            <a:r>
              <a:rPr lang="cs-CZ"/>
              <a:t>počet poslaných slabik → odhad rychlosti, </a:t>
            </a:r>
          </a:p>
          <a:p>
            <a:pPr lvl="1"/>
            <a:r>
              <a:rPr lang="cs-CZ"/>
              <a:t>časové značky → synchronizace</a:t>
            </a:r>
          </a:p>
          <a:p>
            <a:r>
              <a:rPr lang="cs-CZ" sz="2000"/>
              <a:t>RR – reception report:</a:t>
            </a:r>
          </a:p>
          <a:p>
            <a:pPr lvl="1"/>
            <a:r>
              <a:rPr lang="cs-CZ"/>
              <a:t>Počet poslaných a očekávaných paketů → ztráty, „chvění – jiter“ během příjmu, zpoždění oběhu</a:t>
            </a:r>
          </a:p>
          <a:p>
            <a:r>
              <a:rPr lang="cs-CZ" sz="2000"/>
              <a:t>BYE – explicitní ukončení – navíc (kromě timeoutu)</a:t>
            </a:r>
          </a:p>
          <a:p>
            <a:r>
              <a:rPr lang="cs-CZ" sz="2000"/>
              <a:t>APP – rozšíření – závislé na aplikaci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1E41E8-C618-4A25-BE9C-EAE810DC86A4}" type="slidenum">
              <a:rPr lang="cs-CZ"/>
              <a:pPr/>
              <a:t>52</a:t>
            </a:fld>
            <a:endParaRPr lang="cs-CZ"/>
          </a:p>
        </p:txBody>
      </p:sp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RTCP – typy (pokračování)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/>
              <a:t>SDES – source description: jméno, e-mail, umístění, </a:t>
            </a:r>
          </a:p>
          <a:p>
            <a:pPr lvl="1"/>
            <a:r>
              <a:rPr lang="cs-CZ" sz="1800"/>
              <a:t>CNAME – canonical end-point identifier…</a:t>
            </a:r>
          </a:p>
          <a:p>
            <a:pPr lvl="2"/>
            <a:r>
              <a:rPr lang="cs-CZ" sz="1800"/>
              <a:t>Unikátní, identifikuje zdroj jestliže se SSRC změní</a:t>
            </a:r>
          </a:p>
          <a:p>
            <a:pPr lvl="2"/>
            <a:r>
              <a:rPr lang="cs-CZ" sz="1800"/>
              <a:t>Spojen s RTP relacemi</a:t>
            </a:r>
          </a:p>
          <a:p>
            <a:pPr lvl="2"/>
            <a:r>
              <a:rPr lang="cs-CZ" sz="1800">
                <a:hlinkClick r:id="rId3"/>
              </a:rPr>
              <a:t>jmeno</a:t>
            </a:r>
            <a:r>
              <a:rPr lang="en-US" sz="1800">
                <a:hlinkClick r:id="rId3"/>
              </a:rPr>
              <a:t>@</a:t>
            </a:r>
            <a:r>
              <a:rPr lang="cs-CZ" sz="1800">
                <a:hlinkClick r:id="rId3"/>
              </a:rPr>
              <a:t>host.doména</a:t>
            </a:r>
            <a:endParaRPr lang="cs-CZ" sz="1800"/>
          </a:p>
          <a:p>
            <a:pPr lvl="1"/>
            <a:r>
              <a:rPr lang="cs-CZ" sz="1800"/>
              <a:t>NAME – uživatelské jméno (reálné jméno použité pro popis zdroje)</a:t>
            </a:r>
          </a:p>
          <a:p>
            <a:pPr lvl="1"/>
            <a:r>
              <a:rPr lang="cs-CZ" sz="1800"/>
              <a:t>EMAIL – adresa elektronické pošty – </a:t>
            </a:r>
            <a:r>
              <a:rPr lang="cs-CZ" sz="1800">
                <a:hlinkClick r:id="rId4"/>
              </a:rPr>
              <a:t>jméno</a:t>
            </a:r>
            <a:r>
              <a:rPr lang="en-US" sz="1800">
                <a:hlinkClick r:id="rId4"/>
              </a:rPr>
              <a:t>@</a:t>
            </a:r>
            <a:r>
              <a:rPr lang="cs-CZ" sz="1800">
                <a:hlinkClick r:id="rId4"/>
              </a:rPr>
              <a:t>host.doména</a:t>
            </a:r>
            <a:endParaRPr lang="cs-CZ" sz="1800"/>
          </a:p>
          <a:p>
            <a:pPr lvl="1"/>
            <a:r>
              <a:rPr lang="cs-CZ" sz="1800"/>
              <a:t>PHONE – číslo telefonu</a:t>
            </a:r>
          </a:p>
          <a:p>
            <a:pPr lvl="1"/>
            <a:r>
              <a:rPr lang="cs-CZ" sz="1800"/>
              <a:t>LOC – geografické umístění – řetězec</a:t>
            </a:r>
          </a:p>
          <a:p>
            <a:pPr lvl="1"/>
            <a:r>
              <a:rPr lang="cs-CZ" sz="1800"/>
              <a:t>TOOL – aplikace nebo jméno prostředku – </a:t>
            </a:r>
            <a:r>
              <a:rPr lang="en-US" sz="1800"/>
              <a:t>‘</a:t>
            </a:r>
            <a:r>
              <a:rPr lang="cs-CZ" sz="1800"/>
              <a:t>Videotool 1.2‘</a:t>
            </a:r>
          </a:p>
          <a:p>
            <a:pPr lvl="1"/>
            <a:r>
              <a:rPr lang="cs-CZ" sz="1800"/>
              <a:t>NOTE – poznámka nebo stav – popisuje aktuální stav zdroje.</a:t>
            </a:r>
          </a:p>
          <a:p>
            <a:pPr>
              <a:buFont typeface="Wingdings" pitchFamily="2" charset="2"/>
              <a:buNone/>
            </a:pPr>
            <a:endParaRPr lang="cs-CZ" sz="200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9AD87E-C3EF-4659-90B6-B5AFC8842E25}" type="slidenum">
              <a:rPr lang="cs-CZ"/>
              <a:pPr/>
              <a:t>53</a:t>
            </a:fld>
            <a:endParaRPr lang="cs-CZ"/>
          </a:p>
        </p:txBody>
      </p:sp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RTCP – typy (SDES)</a:t>
            </a:r>
          </a:p>
        </p:txBody>
      </p:sp>
      <p:pic>
        <p:nvPicPr>
          <p:cNvPr id="1085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52600"/>
            <a:ext cx="7402513" cy="371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4E9B5-A6D8-4BB4-AEB9-58B78122CD21}" type="slidenum">
              <a:rPr lang="cs-CZ"/>
              <a:pPr/>
              <a:t>54</a:t>
            </a:fld>
            <a:endParaRPr lang="cs-CZ"/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Výpočet intervalu oznamování</a:t>
            </a:r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/>
              <a:t>Cíle:</a:t>
            </a:r>
          </a:p>
          <a:p>
            <a:r>
              <a:rPr lang="cs-CZ" sz="2000"/>
              <a:t>Odhad počtu a identifikace účastníků – dynamicky</a:t>
            </a:r>
          </a:p>
          <a:p>
            <a:r>
              <a:rPr lang="cs-CZ" sz="2000"/>
              <a:t>SDES → kdo komunikuje?</a:t>
            </a:r>
          </a:p>
          <a:p>
            <a:r>
              <a:rPr lang="cs-CZ" sz="2000"/>
              <a:t>Zpětná vazba QoS → nastavení rychlosti vysílání</a:t>
            </a:r>
          </a:p>
          <a:p>
            <a:r>
              <a:rPr lang="cs-CZ" sz="2000"/>
              <a:t>Do cca 1000 účastníků, několik </a:t>
            </a:r>
            <a:r>
              <a:rPr lang="en-US" sz="2000"/>
              <a:t>%</a:t>
            </a:r>
            <a:r>
              <a:rPr lang="cs-CZ" sz="2000"/>
              <a:t> z dat</a:t>
            </a:r>
          </a:p>
          <a:p>
            <a:r>
              <a:rPr lang="cs-CZ" sz="2000"/>
              <a:t>Velikost skupiny omezená tolerovatelným stářím stavu</a:t>
            </a:r>
          </a:p>
          <a:p>
            <a:r>
              <a:rPr lang="cs-CZ" sz="2000"/>
              <a:t>Dává aktivním odesílatelům širší pásmo</a:t>
            </a:r>
          </a:p>
          <a:p>
            <a:r>
              <a:rPr lang="cs-CZ" sz="2000"/>
              <a:t>Změna stavu: vypustit je-li zticha</a:t>
            </a:r>
          </a:p>
          <a:p>
            <a:pPr>
              <a:buFont typeface="Wingdings" pitchFamily="2" charset="2"/>
              <a:buNone/>
            </a:pPr>
            <a:endParaRPr lang="cs-CZ" sz="200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8D77B-8CBA-4676-819E-C61A556D0620}" type="slidenum">
              <a:rPr lang="cs-CZ"/>
              <a:pPr/>
              <a:t>55</a:t>
            </a:fld>
            <a:endParaRPr lang="cs-CZ"/>
          </a:p>
        </p:txBody>
      </p:sp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RTCP úprava šířky pásma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229600" cy="3200400"/>
          </a:xfrm>
        </p:spPr>
        <p:txBody>
          <a:bodyPr/>
          <a:lstStyle/>
          <a:p>
            <a:r>
              <a:rPr lang="cs-CZ"/>
              <a:t>Každý účastník periodicky multicastem RTCP paket do téže skupiny jako data</a:t>
            </a:r>
          </a:p>
          <a:p>
            <a:r>
              <a:rPr lang="cs-CZ"/>
              <a:t>Každý ví,  kdo je zde</a:t>
            </a:r>
          </a:p>
          <a:p>
            <a:r>
              <a:rPr lang="cs-CZ"/>
              <a:t>Šířka pásma relace:</a:t>
            </a:r>
          </a:p>
          <a:p>
            <a:pPr lvl="1"/>
            <a:r>
              <a:rPr lang="cs-CZ"/>
              <a:t>Jeden audio stream</a:t>
            </a:r>
          </a:p>
          <a:p>
            <a:pPr lvl="1"/>
            <a:r>
              <a:rPr lang="cs-CZ"/>
              <a:t>Suma souběžně aktivních video streamů</a:t>
            </a:r>
          </a:p>
          <a:p>
            <a:r>
              <a:rPr lang="cs-CZ"/>
              <a:t>Perioda odesílání RTCP pro odesílatele:</a:t>
            </a:r>
          </a:p>
        </p:txBody>
      </p:sp>
      <p:pic>
        <p:nvPicPr>
          <p:cNvPr id="1126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4800600"/>
            <a:ext cx="7772400" cy="1243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7432F0-C354-477E-9BA6-17C3B106A826}" type="slidenum">
              <a:rPr lang="cs-CZ"/>
              <a:pPr/>
              <a:t>56</a:t>
            </a:fld>
            <a:endParaRPr lang="cs-CZ"/>
          </a:p>
        </p:txBody>
      </p:sp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RTCP úprava šířky pásma (pokračování)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Perioda odesílání RTCP pro příjemce“</a:t>
            </a:r>
          </a:p>
          <a:p>
            <a:pPr>
              <a:lnSpc>
                <a:spcPct val="90000"/>
              </a:lnSpc>
            </a:pPr>
            <a:endParaRPr lang="cs-CZ"/>
          </a:p>
          <a:p>
            <a:pPr>
              <a:lnSpc>
                <a:spcPct val="90000"/>
              </a:lnSpc>
            </a:pPr>
            <a:endParaRPr lang="cs-CZ"/>
          </a:p>
          <a:p>
            <a:pPr>
              <a:lnSpc>
                <a:spcPct val="90000"/>
              </a:lnSpc>
            </a:pPr>
            <a:endParaRPr lang="cs-CZ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/>
          </a:p>
          <a:p>
            <a:pPr>
              <a:lnSpc>
                <a:spcPct val="90000"/>
              </a:lnSpc>
            </a:pPr>
            <a:r>
              <a:rPr lang="cs-CZ"/>
              <a:t>next packet = last packet + max(5s, T) </a:t>
            </a:r>
            <a:r>
              <a:rPr lang="en-US"/>
              <a:t>*</a:t>
            </a:r>
            <a:r>
              <a:rPr lang="cs-CZ"/>
              <a:t> random( 0.5 až 1.5)</a:t>
            </a:r>
          </a:p>
          <a:p>
            <a:pPr>
              <a:lnSpc>
                <a:spcPct val="90000"/>
              </a:lnSpc>
            </a:pPr>
            <a:r>
              <a:rPr lang="cs-CZ"/>
              <a:t>prevence vzniku shluků</a:t>
            </a:r>
          </a:p>
          <a:p>
            <a:pPr>
              <a:lnSpc>
                <a:spcPct val="90000"/>
              </a:lnSpc>
            </a:pPr>
            <a:r>
              <a:rPr lang="cs-CZ"/>
              <a:t>další redukce šířky pásma pro RTCP – alternace mezi komponentami SDES</a:t>
            </a:r>
          </a:p>
        </p:txBody>
      </p:sp>
      <p:pic>
        <p:nvPicPr>
          <p:cNvPr id="11469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286000"/>
            <a:ext cx="7010400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2ADC40-6A45-4A72-80B3-615FE8732D5F}" type="slidenum">
              <a:rPr lang="cs-CZ"/>
              <a:pPr/>
              <a:t>57</a:t>
            </a:fld>
            <a:endParaRPr lang="cs-CZ"/>
          </a:p>
        </p:txBody>
      </p:sp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RTCP sender report (SR)</a:t>
            </a:r>
          </a:p>
        </p:txBody>
      </p:sp>
      <p:pic>
        <p:nvPicPr>
          <p:cNvPr id="1167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7554913" cy="453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71EFF8-49F7-46BD-9A96-553D0086EDAE}" type="slidenum">
              <a:rPr lang="cs-CZ"/>
              <a:pPr/>
              <a:t>58</a:t>
            </a:fld>
            <a:endParaRPr lang="cs-CZ"/>
          </a:p>
        </p:txBody>
      </p:sp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RTCP sender report (SR)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SSRC – identifikace zdroje dat</a:t>
            </a:r>
          </a:p>
          <a:p>
            <a:r>
              <a:rPr lang="cs-CZ"/>
              <a:t>Časová značka NTP – čas odeslání</a:t>
            </a:r>
          </a:p>
          <a:p>
            <a:r>
              <a:rPr lang="cs-CZ"/>
              <a:t>Časová značka RTP – odpovídající čas příjmu → synchronizace</a:t>
            </a:r>
          </a:p>
          <a:p>
            <a:r>
              <a:rPr lang="cs-CZ"/>
              <a:t>Čítač paketů odesílatele: celkový počet odeslaných paketů</a:t>
            </a:r>
          </a:p>
          <a:p>
            <a:r>
              <a:rPr lang="cs-CZ"/>
              <a:t>Čítač oktetů odesílatele: celkový počet odeslaných oktetů</a:t>
            </a:r>
          </a:p>
          <a:p>
            <a:r>
              <a:rPr lang="cs-CZ"/>
              <a:t>Mohou následovat reporty příjemce</a:t>
            </a:r>
          </a:p>
          <a:p>
            <a:pPr>
              <a:buFont typeface="Wingdings" pitchFamily="2" charset="2"/>
              <a:buNone/>
            </a:pPr>
            <a:endParaRPr lang="cs-CZ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7391D1-93BA-451D-96D8-189CF9CEDCCF}" type="slidenum">
              <a:rPr lang="cs-CZ"/>
              <a:pPr/>
              <a:t>59</a:t>
            </a:fld>
            <a:endParaRPr lang="cs-CZ"/>
          </a:p>
        </p:txBody>
      </p:sp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RTCP reception report (RR) </a:t>
            </a:r>
          </a:p>
        </p:txBody>
      </p:sp>
      <p:pic>
        <p:nvPicPr>
          <p:cNvPr id="1208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52600"/>
            <a:ext cx="7402513" cy="443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C7C60A-12B0-4C3B-9733-5A7EA5F04B63}" type="slidenum">
              <a:rPr lang="cs-CZ"/>
              <a:pPr/>
              <a:t>6</a:t>
            </a:fld>
            <a:endParaRPr lang="cs-CZ"/>
          </a:p>
        </p:txBody>
      </p:sp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Implementace streamování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Klient používá pro spojení se serverem dvou spojení</a:t>
            </a:r>
          </a:p>
          <a:p>
            <a:pPr lvl="1"/>
            <a:r>
              <a:rPr lang="cs-CZ"/>
              <a:t>Řídicí spojení pomocí TCP</a:t>
            </a:r>
          </a:p>
          <a:p>
            <a:pPr lvl="2"/>
            <a:r>
              <a:rPr lang="cs-CZ"/>
              <a:t>Pro přenos RTSP (Real Time Streaming Protocol) zpráv</a:t>
            </a:r>
          </a:p>
          <a:p>
            <a:pPr lvl="1"/>
            <a:r>
              <a:rPr lang="cs-CZ"/>
              <a:t>Datové spojení pomocí UDP</a:t>
            </a:r>
          </a:p>
          <a:p>
            <a:pPr lvl="2"/>
            <a:r>
              <a:rPr lang="cs-CZ"/>
              <a:t>Přenáší steam dat pomocí RTP/RTCP</a:t>
            </a:r>
          </a:p>
          <a:p>
            <a:pPr lvl="1"/>
            <a:r>
              <a:rPr lang="cs-CZ"/>
              <a:t>Někdy se pro přenos RTP/RTCP také používá zapouzdření do RTSP (TCP)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35285B-AB14-44FB-89C4-A1C23FBC23A3}" type="slidenum">
              <a:rPr lang="cs-CZ"/>
              <a:pPr/>
              <a:t>60</a:t>
            </a:fld>
            <a:endParaRPr lang="cs-CZ"/>
          </a:p>
        </p:txBody>
      </p:sp>
      <p:sp>
        <p:nvSpPr>
          <p:cNvPr id="12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RTCP reception report (RR)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676400"/>
            <a:ext cx="8229600" cy="4221163"/>
          </a:xfrm>
        </p:spPr>
        <p:txBody>
          <a:bodyPr/>
          <a:lstStyle/>
          <a:p>
            <a:r>
              <a:rPr lang="cs-CZ"/>
              <a:t>SSRC of source: identifikuje původce záznamu</a:t>
            </a:r>
          </a:p>
          <a:p>
            <a:r>
              <a:rPr lang="cs-CZ"/>
              <a:t>Fraction lost: krátkodobé ztráty</a:t>
            </a:r>
          </a:p>
          <a:p>
            <a:r>
              <a:rPr lang="cs-CZ"/>
              <a:t>Cumulative number of packet lost: dlouhodobé ztráty</a:t>
            </a:r>
          </a:p>
          <a:p>
            <a:r>
              <a:rPr lang="cs-CZ"/>
              <a:t>Higest sequence number received: pro porovnání ztrát, přerušení spojení</a:t>
            </a:r>
          </a:p>
          <a:p>
            <a:r>
              <a:rPr lang="cs-CZ"/>
              <a:t>Interarrival jitter: vyhlazené „chvění“ mezi pakety</a:t>
            </a:r>
          </a:p>
          <a:p>
            <a:r>
              <a:rPr lang="cs-CZ"/>
              <a:t>LSR: čas posledního příjmu SR</a:t>
            </a:r>
          </a:p>
          <a:p>
            <a:r>
              <a:rPr lang="cs-CZ"/>
              <a:t>DLSR: zpoždění od posledního SR</a:t>
            </a:r>
          </a:p>
          <a:p>
            <a:pPr>
              <a:buFont typeface="Wingdings" pitchFamily="2" charset="2"/>
              <a:buNone/>
            </a:pPr>
            <a:endParaRPr lang="cs-CZ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43135-FAE0-4963-B144-BAD28053769D}" type="slidenum">
              <a:rPr lang="cs-CZ"/>
              <a:pPr/>
              <a:t>61</a:t>
            </a:fld>
            <a:endParaRPr lang="cs-CZ"/>
          </a:p>
        </p:txBody>
      </p:sp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Synchronizace</a:t>
            </a: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9263"/>
            <a:ext cx="8229600" cy="24511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cs-CZ"/>
              <a:t>Synchronizace různých streamů audio, video, snímky, … )</a:t>
            </a:r>
          </a:p>
          <a:p>
            <a:pPr lvl="1"/>
            <a:r>
              <a:rPr lang="cs-CZ" sz="1800"/>
              <a:t>Časové značky jsou často v náhodných intervalech</a:t>
            </a:r>
          </a:p>
          <a:p>
            <a:pPr lvl="1"/>
            <a:r>
              <a:rPr lang="cs-CZ" sz="1800"/>
              <a:t>Nemusí tikat nominální rychlostí</a:t>
            </a:r>
          </a:p>
          <a:p>
            <a:pPr lvl="1"/>
            <a:r>
              <a:rPr lang="cs-CZ" sz="1800"/>
              <a:t>SR slouží ke korelaci reálného času pomocí časových značek RTP</a:t>
            </a:r>
          </a:p>
          <a:p>
            <a:endParaRPr lang="cs-CZ" sz="2000"/>
          </a:p>
        </p:txBody>
      </p:sp>
      <p:pic>
        <p:nvPicPr>
          <p:cNvPr id="12493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429000"/>
            <a:ext cx="72390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6001AB-44FA-4F6A-843E-A70DC2E69413}" type="slidenum">
              <a:rPr lang="cs-CZ"/>
              <a:pPr/>
              <a:t>62</a:t>
            </a:fld>
            <a:endParaRPr lang="cs-CZ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Agregace dat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00200"/>
            <a:ext cx="8229600" cy="1143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1600"/>
              <a:t>přenos více RTP streamů do téže cílové oblasti</a:t>
            </a:r>
          </a:p>
          <a:p>
            <a:pPr>
              <a:lnSpc>
                <a:spcPct val="90000"/>
              </a:lnSpc>
            </a:pPr>
            <a:r>
              <a:rPr lang="cs-CZ" sz="1600"/>
              <a:t>velká režie: např. G.729, paletizace po 30ms, 30 slabik audio, 40 slabik záhlaví (IP+UDP+RTP)</a:t>
            </a:r>
          </a:p>
          <a:p>
            <a:pPr>
              <a:lnSpc>
                <a:spcPct val="90000"/>
              </a:lnSpc>
            </a:pPr>
            <a:r>
              <a:rPr lang="cs-CZ" sz="1600"/>
              <a:t>řešení: spojení několika volání do jedné RTP relace, pro 24 kanálů využití 89</a:t>
            </a:r>
            <a:r>
              <a:rPr lang="en-US" sz="1600"/>
              <a:t>%</a:t>
            </a:r>
            <a:endParaRPr lang="cs-CZ" sz="1600"/>
          </a:p>
          <a:p>
            <a:pPr>
              <a:lnSpc>
                <a:spcPct val="90000"/>
              </a:lnSpc>
            </a:pPr>
            <a:endParaRPr lang="cs-CZ" sz="1600"/>
          </a:p>
        </p:txBody>
      </p:sp>
      <p:pic>
        <p:nvPicPr>
          <p:cNvPr id="12698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743200"/>
            <a:ext cx="5181600" cy="3922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966377-274F-4F7C-BDD1-41B48F68B675}" type="slidenum">
              <a:rPr lang="cs-CZ"/>
              <a:pPr/>
              <a:t>63</a:t>
            </a:fld>
            <a:endParaRPr lang="cs-CZ"/>
          </a:p>
        </p:txBody>
      </p:sp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Detekce kolizí a jejich řešení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Kolize:</a:t>
            </a:r>
          </a:p>
          <a:p>
            <a:pPr lvl="1"/>
            <a:r>
              <a:rPr lang="cs-CZ"/>
              <a:t>dva zdroje mají stejné SSRC</a:t>
            </a:r>
          </a:p>
          <a:p>
            <a:pPr lvl="1"/>
            <a:r>
              <a:rPr lang="cs-CZ"/>
              <a:t>pro 1000 členů relace souběžně spojených je pravděpodobnost asi 10</a:t>
            </a:r>
            <a:r>
              <a:rPr lang="cs-CZ" baseline="30000"/>
              <a:t>-4</a:t>
            </a:r>
          </a:p>
          <a:p>
            <a:pPr lvl="1"/>
            <a:r>
              <a:rPr lang="cs-CZ"/>
              <a:t>poslání BYE, získání nového identifikátoru</a:t>
            </a:r>
          </a:p>
          <a:p>
            <a:endParaRPr lang="cs-CZ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7DEE15-2351-4276-9A3E-D8DA4509286C}" type="slidenum">
              <a:rPr lang="cs-CZ"/>
              <a:pPr/>
              <a:t>64</a:t>
            </a:fld>
            <a:endParaRPr lang="cs-CZ"/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RTP implementace</a:t>
            </a:r>
          </a:p>
        </p:txBody>
      </p:sp>
      <p:pic>
        <p:nvPicPr>
          <p:cNvPr id="131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0"/>
            <a:ext cx="8001000" cy="425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SIP (</a:t>
            </a:r>
            <a:r>
              <a:rPr lang="en-US"/>
              <a:t>Session Initiation protocol</a:t>
            </a:r>
            <a:r>
              <a:rPr lang="cs-CZ"/>
              <a:t>)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EDDC1-9B99-4F28-BA49-78EA46F62435}" type="slidenum">
              <a:rPr lang="cs-CZ"/>
              <a:pPr/>
              <a:t>66</a:t>
            </a:fld>
            <a:endParaRPr lang="cs-CZ"/>
          </a:p>
        </p:txBody>
      </p:sp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SIP – použité protokoly</a:t>
            </a:r>
          </a:p>
        </p:txBody>
      </p:sp>
      <p:pic>
        <p:nvPicPr>
          <p:cNvPr id="2508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47800"/>
            <a:ext cx="7504113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4123A-CC3E-4387-97D7-82726293D622}" type="slidenum">
              <a:rPr lang="cs-CZ"/>
              <a:pPr/>
              <a:t>67</a:t>
            </a:fld>
            <a:endParaRPr lang="cs-CZ"/>
          </a:p>
        </p:txBody>
      </p:sp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SIP – architektura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Koncové zařízení – User Agent</a:t>
            </a:r>
          </a:p>
          <a:p>
            <a:pPr>
              <a:lnSpc>
                <a:spcPct val="90000"/>
              </a:lnSpc>
            </a:pPr>
            <a:r>
              <a:rPr lang="cs-CZ"/>
              <a:t>Servery</a:t>
            </a:r>
          </a:p>
          <a:p>
            <a:pPr lvl="1">
              <a:lnSpc>
                <a:spcPct val="90000"/>
              </a:lnSpc>
            </a:pPr>
            <a:r>
              <a:rPr lang="cs-CZ"/>
              <a:t>Proxy server– jeho úkolem je směrovat hovorovou signalizaci mezi koncovými zařízeními. Proxy servery mohou být také zřetězeny.</a:t>
            </a:r>
          </a:p>
          <a:p>
            <a:pPr lvl="1">
              <a:lnSpc>
                <a:spcPct val="90000"/>
              </a:lnSpc>
            </a:pPr>
            <a:r>
              <a:rPr lang="cs-CZ"/>
              <a:t>Redirect server – provádí přesměrování hovorů na jinou adresu, obvykle je implementován jako součást proxy serveru.</a:t>
            </a:r>
          </a:p>
          <a:p>
            <a:pPr lvl="1">
              <a:lnSpc>
                <a:spcPct val="90000"/>
              </a:lnSpc>
            </a:pPr>
            <a:r>
              <a:rPr lang="cs-CZ"/>
              <a:t>Registrar – registruje koncová zařízení a poskytuje služby převodu SIPové adresu na aktuální umístění (IP adresu).</a:t>
            </a:r>
          </a:p>
          <a:p>
            <a:pPr lvl="1">
              <a:lnSpc>
                <a:spcPct val="90000"/>
              </a:lnSpc>
            </a:pPr>
            <a:endParaRPr lang="cs-CZ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009702-5881-4F86-8AD6-D11FA634A3EB}" type="slidenum">
              <a:rPr lang="cs-CZ"/>
              <a:pPr/>
              <a:t>68</a:t>
            </a:fld>
            <a:endParaRPr lang="cs-CZ"/>
          </a:p>
        </p:txBody>
      </p:sp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SIP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4114800" cy="4906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800"/>
              <a:t>RFC 2543</a:t>
            </a:r>
          </a:p>
          <a:p>
            <a:pPr>
              <a:lnSpc>
                <a:spcPct val="80000"/>
              </a:lnSpc>
            </a:pPr>
            <a:r>
              <a:rPr lang="cs-CZ" sz="1800"/>
              <a:t>SIP/SDP – </a:t>
            </a:r>
            <a:r>
              <a:rPr lang="en-US" sz="1800"/>
              <a:t>Session Initiation Protocol/Session Description Protocol</a:t>
            </a:r>
          </a:p>
          <a:p>
            <a:pPr>
              <a:lnSpc>
                <a:spcPct val="80000"/>
              </a:lnSpc>
            </a:pPr>
            <a:r>
              <a:rPr lang="cs-CZ" sz="1800"/>
              <a:t>Vychází z HTTP (požadavek, odpověď)</a:t>
            </a:r>
          </a:p>
          <a:p>
            <a:pPr>
              <a:lnSpc>
                <a:spcPct val="80000"/>
              </a:lnSpc>
            </a:pPr>
            <a:r>
              <a:rPr lang="cs-CZ" sz="1800"/>
              <a:t>Požadavek: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cs-CZ" sz="1600" b="1"/>
              <a:t>&lt;řádek požadavku&gt;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cs-CZ" sz="1600" b="1"/>
              <a:t>&lt;hlavička zprávy&gt;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cs-CZ" sz="1600" b="1"/>
              <a:t>CRLF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cs-CZ" sz="1600" b="1"/>
              <a:t>&lt;tělo zprávy&gt;</a:t>
            </a:r>
          </a:p>
          <a:p>
            <a:pPr>
              <a:lnSpc>
                <a:spcPct val="80000"/>
              </a:lnSpc>
            </a:pPr>
            <a:endParaRPr lang="cs-CZ" sz="1800"/>
          </a:p>
          <a:p>
            <a:pPr>
              <a:lnSpc>
                <a:spcPct val="80000"/>
              </a:lnSpc>
            </a:pPr>
            <a:r>
              <a:rPr lang="cs-CZ" sz="1800"/>
              <a:t>Odpověď: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cs-CZ" sz="1600" b="1"/>
              <a:t>&lt;stavový řádek&gt;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cs-CZ" sz="1600" b="1"/>
              <a:t>&lt;hlavička zprávy&gt;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cs-CZ" sz="1600" b="1"/>
              <a:t>CRLF</a:t>
            </a:r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cs-CZ" sz="1600" b="1"/>
              <a:t>&lt;tělo zprávy&gt;</a:t>
            </a:r>
            <a:endParaRPr lang="cs-CZ" sz="16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sz="1800"/>
          </a:p>
        </p:txBody>
      </p:sp>
      <p:sp>
        <p:nvSpPr>
          <p:cNvPr id="254980" name="Rectangle 4"/>
          <p:cNvSpPr>
            <a:spLocks noChangeArrowheads="1"/>
          </p:cNvSpPr>
          <p:nvPr/>
        </p:nvSpPr>
        <p:spPr bwMode="auto">
          <a:xfrm>
            <a:off x="4800600" y="1600200"/>
            <a:ext cx="4114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lnSpc>
                <a:spcPct val="80000"/>
              </a:lnSpc>
              <a:spcBef>
                <a:spcPct val="20000"/>
              </a:spcBef>
              <a:buClr>
                <a:schemeClr val="tx2"/>
              </a:buClr>
              <a:buSzPct val="70000"/>
              <a:buFont typeface="Wingdings" pitchFamily="2" charset="2"/>
              <a:buChar char="l"/>
            </a:pPr>
            <a:r>
              <a:rPr lang="cs-CZ"/>
              <a:t>Návratové kódy</a:t>
            </a:r>
          </a:p>
          <a:p>
            <a:pPr marL="692150" lvl="1" indent="-347663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r>
              <a:rPr lang="cs-CZ" sz="1600"/>
              <a:t>100 Trying</a:t>
            </a:r>
          </a:p>
          <a:p>
            <a:pPr marL="692150" lvl="1" indent="-347663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r>
              <a:rPr lang="cs-CZ" sz="1600"/>
              <a:t>180 Ringing</a:t>
            </a:r>
          </a:p>
          <a:p>
            <a:pPr marL="692150" lvl="1" indent="-347663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r>
              <a:rPr lang="cs-CZ" sz="1600"/>
              <a:t>181 Call is Being Forwarded</a:t>
            </a:r>
          </a:p>
          <a:p>
            <a:pPr marL="692150" lvl="1" indent="-347663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r>
              <a:rPr lang="cs-CZ" sz="1600"/>
              <a:t>200 OK</a:t>
            </a:r>
          </a:p>
          <a:p>
            <a:pPr marL="692150" lvl="1" indent="-347663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r>
              <a:rPr lang="cs-CZ" sz="1600"/>
              <a:t>300 Multiple Choices</a:t>
            </a:r>
          </a:p>
          <a:p>
            <a:pPr marL="692150" lvl="1" indent="-347663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r>
              <a:rPr lang="cs-CZ" sz="1600"/>
              <a:t>301 Moved Permanently</a:t>
            </a:r>
          </a:p>
          <a:p>
            <a:pPr marL="692150" lvl="1" indent="-347663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r>
              <a:rPr lang="cs-CZ" sz="1600"/>
              <a:t>302 Moved Temporarily</a:t>
            </a:r>
          </a:p>
          <a:p>
            <a:pPr marL="692150" lvl="1" indent="-347663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r>
              <a:rPr lang="cs-CZ" sz="1600"/>
              <a:t>400 Bad request</a:t>
            </a:r>
          </a:p>
          <a:p>
            <a:pPr marL="692150" lvl="1" indent="-347663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r>
              <a:rPr lang="cs-CZ" sz="1600"/>
              <a:t>401 Unautorized</a:t>
            </a:r>
          </a:p>
          <a:p>
            <a:pPr marL="692150" lvl="1" indent="-347663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r>
              <a:rPr lang="cs-CZ" sz="1600"/>
              <a:t>482 Loop Detected</a:t>
            </a:r>
          </a:p>
          <a:p>
            <a:pPr marL="692150" lvl="1" indent="-347663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r>
              <a:rPr lang="cs-CZ" sz="1600"/>
              <a:t>486 Busy Here</a:t>
            </a:r>
          </a:p>
          <a:p>
            <a:pPr marL="692150" lvl="1" indent="-347663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r>
              <a:rPr lang="cs-CZ" sz="1600"/>
              <a:t>500 Server Internal Error</a:t>
            </a:r>
          </a:p>
          <a:p>
            <a:pPr marL="692150" lvl="1" indent="-347663" eaLnBrk="1" hangingPunct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None/>
            </a:pPr>
            <a:r>
              <a:rPr lang="cs-CZ" sz="1600"/>
              <a:t>600 Busy Everywere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F03DB-DD4A-4DF0-A8F7-7FAE130075F0}" type="slidenum">
              <a:rPr lang="cs-CZ"/>
              <a:pPr/>
              <a:t>69</a:t>
            </a:fld>
            <a:endParaRPr lang="cs-CZ"/>
          </a:p>
        </p:txBody>
      </p:sp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SIP - adresování</a:t>
            </a:r>
          </a:p>
        </p:txBody>
      </p:sp>
      <p:pic>
        <p:nvPicPr>
          <p:cNvPr id="257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738313"/>
            <a:ext cx="8305800" cy="335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D665-ED53-4FAD-B0B7-E2CACEB36D50}" type="slidenum">
              <a:rPr lang="cs-CZ"/>
              <a:pPr/>
              <a:t>7</a:t>
            </a:fld>
            <a:endParaRPr lang="cs-CZ"/>
          </a:p>
        </p:txBody>
      </p:sp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Aplikace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zh-CN"/>
              <a:t>Výuka, semináře</a:t>
            </a:r>
          </a:p>
          <a:p>
            <a:r>
              <a:rPr lang="cs-CZ" altLang="zh-CN"/>
              <a:t>Hlasová pošta</a:t>
            </a:r>
          </a:p>
          <a:p>
            <a:r>
              <a:rPr lang="cs-CZ" altLang="zh-CN"/>
              <a:t>Vzdálená digitální editace</a:t>
            </a:r>
          </a:p>
          <a:p>
            <a:r>
              <a:rPr lang="cs-CZ" altLang="zh-CN"/>
              <a:t>Instrukce (návody) na přání</a:t>
            </a:r>
          </a:p>
          <a:p>
            <a:r>
              <a:rPr lang="cs-CZ" altLang="zh-CN"/>
              <a:t>Internetové rádio</a:t>
            </a:r>
            <a:endParaRPr lang="cs-CZ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0F996-0855-43F7-BD24-841310628E16}" type="slidenum">
              <a:rPr lang="cs-CZ"/>
              <a:pPr/>
              <a:t>70</a:t>
            </a:fld>
            <a:endParaRPr lang="cs-CZ"/>
          </a:p>
        </p:txBody>
      </p:sp>
      <p:sp>
        <p:nvSpPr>
          <p:cNvPr id="25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SIP – příkazy (výběr)</a:t>
            </a:r>
          </a:p>
        </p:txBody>
      </p:sp>
      <p:sp>
        <p:nvSpPr>
          <p:cNvPr id="25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/>
              <a:t>INVITE – žádost o vytvoření relace</a:t>
            </a:r>
          </a:p>
          <a:p>
            <a:r>
              <a:rPr lang="cs-CZ" sz="2000"/>
              <a:t>ACK – potvrzuje vytvoření relace (použití např. po předchozím INVITE)</a:t>
            </a:r>
          </a:p>
          <a:p>
            <a:r>
              <a:rPr lang="cs-CZ" sz="2000"/>
              <a:t>BYE – ukončuje relaci</a:t>
            </a:r>
          </a:p>
          <a:p>
            <a:r>
              <a:rPr lang="cs-CZ" sz="2000"/>
              <a:t>CANCEL – ruší předchozí INVITE</a:t>
            </a:r>
          </a:p>
          <a:p>
            <a:r>
              <a:rPr lang="cs-CZ" sz="2000"/>
              <a:t>OPTIONS – dotaz na schopnosti protistrany</a:t>
            </a:r>
          </a:p>
          <a:p>
            <a:r>
              <a:rPr lang="cs-CZ" sz="2000"/>
              <a:t>REGISTER – registrace adresy na SIP registraru – vytvoří vazbu mezi trvalou (SIPovou) adresou a aktuálním umístěním (tj. IP adresou). SIP pracuje s adresami ve tvaru URL, např. “sip:joe@somewhere.org”.</a:t>
            </a:r>
          </a:p>
          <a:p>
            <a:endParaRPr lang="cs-CZ" sz="200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7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A9D61C-7354-4C25-AD41-95BBAB2CCEA4}" type="slidenum">
              <a:rPr lang="cs-CZ"/>
              <a:pPr/>
              <a:t>71</a:t>
            </a:fld>
            <a:endParaRPr lang="cs-CZ"/>
          </a:p>
        </p:txBody>
      </p:sp>
      <p:sp>
        <p:nvSpPr>
          <p:cNvPr id="261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SIP - příklad</a:t>
            </a:r>
          </a:p>
        </p:txBody>
      </p:sp>
      <p:pic>
        <p:nvPicPr>
          <p:cNvPr id="261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2667000"/>
            <a:ext cx="6934200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61124" name="Text Box 4"/>
          <p:cNvSpPr txBox="1">
            <a:spLocks noChangeArrowheads="1"/>
          </p:cNvSpPr>
          <p:nvPr/>
        </p:nvSpPr>
        <p:spPr bwMode="auto">
          <a:xfrm>
            <a:off x="914400" y="2057400"/>
            <a:ext cx="2330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cs-CZ"/>
              <a:t>Př. vytvoření spojení 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C62D5-39F9-4615-8624-B5ADD41A26AD}" type="slidenum">
              <a:rPr lang="cs-CZ"/>
              <a:pPr/>
              <a:t>72</a:t>
            </a:fld>
            <a:endParaRPr lang="cs-CZ"/>
          </a:p>
        </p:txBody>
      </p:sp>
      <p:sp>
        <p:nvSpPr>
          <p:cNvPr id="263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Nav</a:t>
            </a:r>
            <a:r>
              <a:rPr lang="cs-CZ"/>
              <a:t>ázání spojení = proxy</a:t>
            </a:r>
          </a:p>
        </p:txBody>
      </p:sp>
      <p:pic>
        <p:nvPicPr>
          <p:cNvPr id="263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828800"/>
            <a:ext cx="7237413" cy="3900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E9B7B5-B10D-4FB0-999A-62831C01305E}" type="slidenum">
              <a:rPr lang="cs-CZ"/>
              <a:pPr/>
              <a:t>73</a:t>
            </a:fld>
            <a:endParaRPr lang="cs-CZ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Navázání spojení - redirect</a:t>
            </a:r>
          </a:p>
        </p:txBody>
      </p:sp>
      <p:pic>
        <p:nvPicPr>
          <p:cNvPr id="265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76400"/>
            <a:ext cx="6286500" cy="443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A24439-1DE8-456C-8F20-6F1F1091D014}" type="slidenum">
              <a:rPr lang="cs-CZ"/>
              <a:pPr/>
              <a:t>74</a:t>
            </a:fld>
            <a:endParaRPr lang="cs-CZ"/>
          </a:p>
        </p:txBody>
      </p:sp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Kodeky</a:t>
            </a:r>
          </a:p>
        </p:txBody>
      </p:sp>
      <p:pic>
        <p:nvPicPr>
          <p:cNvPr id="267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625" y="1677988"/>
            <a:ext cx="7269163" cy="350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53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IP telefonie</a:t>
            </a:r>
          </a:p>
        </p:txBody>
      </p:sp>
      <p:sp>
        <p:nvSpPr>
          <p:cNvPr id="278533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AB72B3-DC35-4B12-B4BE-8D0501B0A574}" type="slidenum">
              <a:rPr lang="cs-CZ"/>
              <a:pPr/>
              <a:t>76</a:t>
            </a:fld>
            <a:endParaRPr lang="cs-CZ"/>
          </a:p>
        </p:txBody>
      </p:sp>
      <p:sp>
        <p:nvSpPr>
          <p:cNvPr id="289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Úvod</a:t>
            </a:r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686800" cy="4724400"/>
          </a:xfrm>
        </p:spPr>
        <p:txBody>
          <a:bodyPr/>
          <a:lstStyle/>
          <a:p>
            <a:r>
              <a:rPr lang="cs-CZ"/>
              <a:t>V reálném čase lze přenášet zvuk, video, další data (virtuální realita, kooperující aktivity – editace, malování, … )</a:t>
            </a:r>
          </a:p>
          <a:p>
            <a:pPr lvl="1"/>
            <a:r>
              <a:rPr lang="cs-CZ"/>
              <a:t>Požadavky kladené na kvalitu přenosu jsou odvozeny od pozorování jak reaguje člověk (psychologie)</a:t>
            </a:r>
          </a:p>
          <a:p>
            <a:pPr lvl="1"/>
            <a:r>
              <a:rPr lang="cs-CZ"/>
              <a:t>Nejcitlivější je na zvukové podněty (nestejná rychlost při interpretaci zvuku)</a:t>
            </a:r>
          </a:p>
          <a:p>
            <a:pPr lvl="1"/>
            <a:r>
              <a:rPr lang="cs-CZ"/>
              <a:t>Vadí časové zpoždění při telefonování (cca 250ms)</a:t>
            </a:r>
          </a:p>
          <a:p>
            <a:pPr lvl="1"/>
            <a:r>
              <a:rPr lang="cs-CZ"/>
              <a:t>Vadí předcházení zvuku před obrazem (cca 25ms)</a:t>
            </a:r>
          </a:p>
          <a:p>
            <a:pPr lvl="1"/>
            <a:r>
              <a:rPr lang="cs-CZ"/>
              <a:t>Vadí předcházení obrazu před zvukem (cca 75ms</a:t>
            </a:r>
            <a:r>
              <a:rPr lang="cs-CZ" sz="1800"/>
              <a:t>)</a:t>
            </a:r>
          </a:p>
          <a:p>
            <a:pPr lvl="1"/>
            <a:r>
              <a:rPr lang="cs-CZ"/>
              <a:t>Příliš nevadí vady v obraze</a:t>
            </a:r>
          </a:p>
          <a:p>
            <a:r>
              <a:rPr lang="cs-CZ"/>
              <a:t>Hlavní problém při přenosu v reálném čase je interpretovat data se stejnou rychlostí s jakou byla zaznamenána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CD9DE2-055F-404E-9F48-2E4E2488F294}" type="slidenum">
              <a:rPr lang="cs-CZ"/>
              <a:pPr/>
              <a:t>77</a:t>
            </a:fld>
            <a:endParaRPr lang="cs-CZ"/>
          </a:p>
        </p:txBody>
      </p:sp>
      <p:sp>
        <p:nvSpPr>
          <p:cNvPr id="281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PCM</a:t>
            </a:r>
          </a:p>
        </p:txBody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Přenos hlasu datovou sítí</a:t>
            </a:r>
          </a:p>
          <a:p>
            <a:r>
              <a:rPr lang="cs-CZ"/>
              <a:t>Analogová veličina – hlas se musí nejprve převézt do číslicové podoby.</a:t>
            </a:r>
          </a:p>
          <a:p>
            <a:r>
              <a:rPr lang="cs-CZ"/>
              <a:t>Provádí se </a:t>
            </a:r>
          </a:p>
          <a:p>
            <a:pPr lvl="1"/>
            <a:r>
              <a:rPr lang="cs-CZ"/>
              <a:t>vzorkování (v diskrétním čase), </a:t>
            </a:r>
          </a:p>
          <a:p>
            <a:pPr lvl="1"/>
            <a:r>
              <a:rPr lang="cs-CZ"/>
              <a:t>kvantování (převod na nějakou definovanou úroveň) </a:t>
            </a:r>
          </a:p>
          <a:p>
            <a:pPr lvl="1"/>
            <a:r>
              <a:rPr lang="cs-CZ"/>
              <a:t>a kódování (převod úrovně na číslo)</a:t>
            </a:r>
          </a:p>
          <a:p>
            <a:r>
              <a:rPr lang="cs-CZ" altLang="ja-JP"/>
              <a:t>Základem je PCM (Pulse Code Modulation) – pulzně kódová modulace </a:t>
            </a:r>
            <a:endParaRPr lang="cs-CZ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3C68D-D621-49CC-A6B5-D1E1462E1AC8}" type="slidenum">
              <a:rPr lang="cs-CZ"/>
              <a:pPr/>
              <a:t>78</a:t>
            </a:fld>
            <a:endParaRPr lang="cs-CZ"/>
          </a:p>
        </p:txBody>
      </p:sp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PCM</a:t>
            </a:r>
          </a:p>
        </p:txBody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DPCM je diferenciální PCM – navzorkovaná data se porovnávají s odhadem průběhu signálu a kóduje se rozdíl mezi odhadem a skutečností. Tím se sníží počet bitů potřebných k přenosu.</a:t>
            </a:r>
          </a:p>
          <a:p>
            <a:r>
              <a:rPr lang="cs-CZ"/>
              <a:t>ADPCM je adaptivní diferenciální PCM. generátor odhadovaného průběhu se přizpůsobuje konkrétní řeči. To vede k dalšímu snížení počtu bitů potřebných ke kódování signálu.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CCE53-1F20-4A3F-ABEE-AA0CA67AFFBD}" type="slidenum">
              <a:rPr lang="cs-CZ"/>
              <a:pPr/>
              <a:t>79</a:t>
            </a:fld>
            <a:endParaRPr lang="cs-CZ"/>
          </a:p>
        </p:txBody>
      </p:sp>
      <p:sp>
        <p:nvSpPr>
          <p:cNvPr id="285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Komprese</a:t>
            </a:r>
          </a:p>
        </p:txBody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Komprese signálu. Aby se dosáhlo velké dynamiky přenášeného signálu, provádí se ještě další úprava přiřazení číselných hodnot úrovním. </a:t>
            </a:r>
          </a:p>
          <a:p>
            <a:r>
              <a:rPr lang="cs-CZ"/>
              <a:t>Tato nelineární transformace zvýrazňuje malé amplitudy (které se vyskytují často) a potlačuje velké amplitudy (které se vyskytují zřídka). </a:t>
            </a:r>
          </a:p>
          <a:p>
            <a:r>
              <a:rPr lang="cs-CZ"/>
              <a:t>Cílem je vyrovnat histogram zastoupení jednotlivých úrovní při přenosu řeči.</a:t>
            </a:r>
          </a:p>
          <a:p>
            <a:r>
              <a:rPr lang="cs-CZ"/>
              <a:t>Používají se schémata </a:t>
            </a:r>
          </a:p>
          <a:p>
            <a:pPr lvl="1"/>
            <a:r>
              <a:rPr lang="cs-CZ"/>
              <a:t>A-Law (mezinárodní hovory, mnoho zemí světa) a </a:t>
            </a:r>
          </a:p>
          <a:p>
            <a:pPr lvl="1"/>
            <a:r>
              <a:rPr lang="cs-CZ"/>
              <a:t>μ-Law (USA, Japonsko).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6CA76-0E79-4A85-8DCE-0957190CE788}" type="slidenum">
              <a:rPr lang="cs-CZ"/>
              <a:pPr/>
              <a:t>8</a:t>
            </a:fld>
            <a:endParaRPr lang="cs-CZ"/>
          </a:p>
        </p:txBody>
      </p:sp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Výhody a nevýhody proudových přenosů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/>
              <a:t>Výhody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Možnost prohlížení streamu před jeho kompletním načtením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Rychlost přenosu dat může být dynamicky přizpůsobena podmínkám v síti</a:t>
            </a:r>
          </a:p>
          <a:p>
            <a:pPr>
              <a:lnSpc>
                <a:spcPct val="90000"/>
              </a:lnSpc>
            </a:pPr>
            <a:r>
              <a:rPr lang="cs-CZ" sz="2000"/>
              <a:t>Nevýhody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Potřeba stálé a relativně velké šířky pásma</a:t>
            </a:r>
          </a:p>
          <a:p>
            <a:pPr lvl="2">
              <a:lnSpc>
                <a:spcPct val="90000"/>
              </a:lnSpc>
            </a:pPr>
            <a:r>
              <a:rPr lang="cs-CZ" sz="1800"/>
              <a:t>Audio – 64kb/s a více</a:t>
            </a:r>
          </a:p>
          <a:p>
            <a:pPr lvl="2">
              <a:lnSpc>
                <a:spcPct val="90000"/>
              </a:lnSpc>
            </a:pPr>
            <a:r>
              <a:rPr lang="cs-CZ" sz="1800"/>
              <a:t>Video – 256kb/s a více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Streamování vyžaduje dobré vybavení serveru</a:t>
            </a:r>
          </a:p>
          <a:p>
            <a:pPr>
              <a:lnSpc>
                <a:spcPct val="90000"/>
              </a:lnSpc>
            </a:pPr>
            <a:r>
              <a:rPr lang="cs-CZ" sz="2000"/>
              <a:t>Další požadavky</a:t>
            </a:r>
          </a:p>
          <a:p>
            <a:pPr lvl="1">
              <a:lnSpc>
                <a:spcPct val="90000"/>
              </a:lnSpc>
            </a:pPr>
            <a:r>
              <a:rPr lang="cs-CZ" altLang="zh-CN" sz="1800"/>
              <a:t>Kvalita: ztráta paketů, předvídavost</a:t>
            </a:r>
          </a:p>
          <a:p>
            <a:pPr lvl="1">
              <a:lnSpc>
                <a:spcPct val="90000"/>
              </a:lnSpc>
            </a:pPr>
            <a:r>
              <a:rPr lang="cs-CZ" altLang="zh-CN" sz="1800"/>
              <a:t>Spolehlivost: aby to vypadalo dobře</a:t>
            </a:r>
          </a:p>
          <a:p>
            <a:pPr lvl="1">
              <a:lnSpc>
                <a:spcPct val="90000"/>
              </a:lnSpc>
            </a:pPr>
            <a:r>
              <a:rPr lang="cs-CZ" altLang="zh-CN" sz="1800"/>
              <a:t>Infrastruktura placení: placení za přehrávání?</a:t>
            </a:r>
          </a:p>
          <a:p>
            <a:pPr lvl="1">
              <a:lnSpc>
                <a:spcPct val="90000"/>
              </a:lnSpc>
            </a:pPr>
            <a:r>
              <a:rPr lang="cs-CZ" altLang="zh-CN" sz="1800"/>
              <a:t>Laciné přehrávače: musí být lacinější než stávající</a:t>
            </a:r>
          </a:p>
          <a:p>
            <a:pPr lvl="1">
              <a:lnSpc>
                <a:spcPct val="90000"/>
              </a:lnSpc>
            </a:pPr>
            <a:endParaRPr lang="cs-CZ" sz="180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D4355-DB98-400A-9602-C7C6F557D95A}" type="slidenum">
              <a:rPr lang="cs-CZ"/>
              <a:pPr/>
              <a:t>80</a:t>
            </a:fld>
            <a:endParaRPr lang="cs-CZ"/>
          </a:p>
        </p:txBody>
      </p:sp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Kodeky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Kodeky</a:t>
            </a:r>
          </a:p>
          <a:p>
            <a:pPr>
              <a:lnSpc>
                <a:spcPct val="90000"/>
              </a:lnSpc>
            </a:pPr>
            <a:r>
              <a:rPr lang="cs-CZ"/>
              <a:t>Zařízení, které provádí převod hlasu na číslo a naopak se označuje CODEC (Coder-Decoder)</a:t>
            </a:r>
          </a:p>
          <a:p>
            <a:pPr>
              <a:lnSpc>
                <a:spcPct val="90000"/>
              </a:lnSpc>
            </a:pPr>
            <a:r>
              <a:rPr lang="cs-CZ"/>
              <a:t>Charakterizují je </a:t>
            </a:r>
          </a:p>
          <a:p>
            <a:pPr lvl="1">
              <a:lnSpc>
                <a:spcPct val="90000"/>
              </a:lnSpc>
            </a:pPr>
            <a:r>
              <a:rPr lang="cs-CZ"/>
              <a:t>šířka pásma, </a:t>
            </a:r>
          </a:p>
          <a:p>
            <a:pPr lvl="1">
              <a:lnSpc>
                <a:spcPct val="90000"/>
              </a:lnSpc>
            </a:pPr>
            <a:r>
              <a:rPr lang="cs-CZ"/>
              <a:t>typ kódování,</a:t>
            </a:r>
          </a:p>
          <a:p>
            <a:pPr lvl="1">
              <a:lnSpc>
                <a:spcPct val="90000"/>
              </a:lnSpc>
            </a:pPr>
            <a:r>
              <a:rPr lang="cs-CZ"/>
              <a:t>zpoždění při kódování, </a:t>
            </a:r>
          </a:p>
          <a:p>
            <a:pPr lvl="1">
              <a:lnSpc>
                <a:spcPct val="90000"/>
              </a:lnSpc>
            </a:pPr>
            <a:r>
              <a:rPr lang="cs-CZ"/>
              <a:t>MOS (Mean Opinion Score) – subjektivní ohodnocení kvality přenosu známkami 1 až 5 (nejlepší)</a:t>
            </a:r>
          </a:p>
          <a:p>
            <a:pPr>
              <a:lnSpc>
                <a:spcPct val="90000"/>
              </a:lnSpc>
            </a:pPr>
            <a:r>
              <a:rPr lang="cs-CZ"/>
              <a:t>G.711 – základní kodek, nejjednodušší, PCM, 8000 vzorků/s, 8 bitů, 64kb/s, A-Law, μ-Lav, MOS = 4.1</a:t>
            </a:r>
          </a:p>
          <a:p>
            <a:pPr>
              <a:lnSpc>
                <a:spcPct val="90000"/>
              </a:lnSpc>
            </a:pPr>
            <a:r>
              <a:rPr lang="cs-CZ" altLang="ja-JP"/>
              <a:t>G.723.1, G.728, G.729 </a:t>
            </a:r>
            <a:endParaRPr lang="cs-CZ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0F1E82-DB6E-4853-88DD-210A227F9F28}" type="slidenum">
              <a:rPr lang="cs-CZ"/>
              <a:pPr/>
              <a:t>81</a:t>
            </a:fld>
            <a:endParaRPr lang="cs-CZ"/>
          </a:p>
        </p:txBody>
      </p:sp>
      <p:sp>
        <p:nvSpPr>
          <p:cNvPr id="292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IP telefonie</a:t>
            </a:r>
          </a:p>
        </p:txBody>
      </p:sp>
      <p:sp>
        <p:nvSpPr>
          <p:cNvPr id="292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686800" cy="4411663"/>
          </a:xfrm>
        </p:spPr>
        <p:txBody>
          <a:bodyPr/>
          <a:lstStyle/>
          <a:p>
            <a:r>
              <a:rPr lang="cs-CZ"/>
              <a:t>Obecně při přenosu dat vytváříme dva komunikační kanály – datový kanál a řídicí kanál</a:t>
            </a:r>
          </a:p>
          <a:p>
            <a:r>
              <a:rPr lang="cs-CZ"/>
              <a:t>Tyto kanály mohou být realizovány společně (přenosy in-band v pásmu) nebo odděleně (přenosy out-of-band – mimo pásmo)</a:t>
            </a:r>
          </a:p>
          <a:p>
            <a:pPr lvl="1"/>
            <a:r>
              <a:rPr lang="cs-CZ"/>
              <a:t>Přenos mimo pásmo znamená, že se pro přenos řídicí informace použije jiný komunikační kanál</a:t>
            </a:r>
          </a:p>
          <a:p>
            <a:r>
              <a:rPr lang="cs-CZ"/>
              <a:t>V telefonních sítích se přenos řídicí informace označuje pojmem signalizace</a:t>
            </a:r>
          </a:p>
          <a:p>
            <a:pPr lvl="1"/>
            <a:r>
              <a:rPr lang="cs-CZ"/>
              <a:t>V telefonních sítích se tedy používají různé signalizační protokoly</a:t>
            </a:r>
          </a:p>
          <a:p>
            <a:pPr lvl="1"/>
            <a:r>
              <a:rPr lang="cs-CZ"/>
              <a:t>V IP sítích to jsou zejména H.323, SIP, MGCP a MEGACO.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B20ECB-2891-44EE-A6A4-BACDECDE2ED5}" type="slidenum">
              <a:rPr lang="cs-CZ"/>
              <a:pPr/>
              <a:t>82</a:t>
            </a:fld>
            <a:endParaRPr lang="cs-CZ"/>
          </a:p>
        </p:txBody>
      </p:sp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IP telefonie</a:t>
            </a:r>
          </a:p>
        </p:txBody>
      </p:sp>
      <p:pic>
        <p:nvPicPr>
          <p:cNvPr id="1843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165350"/>
            <a:ext cx="8229600" cy="311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928DF-DF23-476D-B0D1-AA4DFD9D5D23}" type="slidenum">
              <a:rPr lang="cs-CZ"/>
              <a:pPr/>
              <a:t>83</a:t>
            </a:fld>
            <a:endParaRPr lang="cs-CZ"/>
          </a:p>
        </p:txBody>
      </p:sp>
      <p:sp>
        <p:nvSpPr>
          <p:cNvPr id="186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VoIP - architektura</a:t>
            </a:r>
          </a:p>
        </p:txBody>
      </p:sp>
      <p:pic>
        <p:nvPicPr>
          <p:cNvPr id="1863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133600"/>
            <a:ext cx="7904163" cy="3141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72E60-1E6A-4FAB-B916-75ACF9F143D7}" type="slidenum">
              <a:rPr lang="cs-CZ"/>
              <a:pPr/>
              <a:t>84</a:t>
            </a:fld>
            <a:endParaRPr lang="cs-CZ"/>
          </a:p>
        </p:txBody>
      </p:sp>
      <p:sp>
        <p:nvSpPr>
          <p:cNvPr id="188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SIP </a:t>
            </a:r>
            <a:r>
              <a:rPr lang="cs-CZ"/>
              <a:t>– zásobník protokolů</a:t>
            </a:r>
          </a:p>
        </p:txBody>
      </p:sp>
      <p:pic>
        <p:nvPicPr>
          <p:cNvPr id="1884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05000"/>
            <a:ext cx="7656513" cy="347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Voice over IP 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4A23-38F7-4DB7-B880-4547ECCD9D1B}" type="slidenum">
              <a:rPr lang="cs-CZ"/>
              <a:pPr/>
              <a:t>86</a:t>
            </a:fld>
            <a:endParaRPr lang="cs-CZ"/>
          </a:p>
        </p:txBody>
      </p:sp>
      <p:sp>
        <p:nvSpPr>
          <p:cNvPr id="190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Protokol H.323</a:t>
            </a:r>
          </a:p>
        </p:txBody>
      </p:sp>
      <p:sp>
        <p:nvSpPr>
          <p:cNvPr id="190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686800" cy="4411663"/>
          </a:xfrm>
        </p:spPr>
        <p:txBody>
          <a:bodyPr/>
          <a:lstStyle/>
          <a:p>
            <a:r>
              <a:rPr lang="cs-CZ"/>
              <a:t>Určený pro přenos multimediální informace paketovými sítěmi</a:t>
            </a:r>
          </a:p>
          <a:p>
            <a:r>
              <a:rPr lang="cs-CZ"/>
              <a:t>Doporučení ITU, 1. verze 1996, 4. verze 2000</a:t>
            </a:r>
          </a:p>
          <a:p>
            <a:r>
              <a:rPr lang="cs-CZ"/>
              <a:t>Zastřešující standard</a:t>
            </a:r>
          </a:p>
          <a:p>
            <a:pPr lvl="1"/>
            <a:r>
              <a:rPr lang="cs-CZ"/>
              <a:t>H.225.0 – hovorová signalizace</a:t>
            </a:r>
          </a:p>
          <a:p>
            <a:pPr lvl="1"/>
            <a:r>
              <a:rPr lang="cs-CZ"/>
              <a:t>Q.931 – signalizační protokol dle L3 ISDN (přenos ypráv H.225.0)</a:t>
            </a:r>
          </a:p>
          <a:p>
            <a:pPr lvl="1"/>
            <a:r>
              <a:rPr lang="cs-CZ"/>
              <a:t>H.245 – vyjednávání parametrů multimediálních kanálů</a:t>
            </a:r>
          </a:p>
          <a:p>
            <a:pPr lvl="1"/>
            <a:r>
              <a:rPr lang="cs-CZ"/>
              <a:t>H.235 – bezpečnostní a ověřovací mechanizmy</a:t>
            </a:r>
          </a:p>
          <a:p>
            <a:pPr lvl="1"/>
            <a:r>
              <a:rPr lang="cs-CZ"/>
              <a:t>RTP – přenos dat v reálném čase</a:t>
            </a:r>
          </a:p>
          <a:p>
            <a:pPr lvl="1"/>
            <a:r>
              <a:rPr lang="cs-CZ"/>
              <a:t>H.450.x – doplňkové služby</a:t>
            </a:r>
          </a:p>
          <a:p>
            <a:r>
              <a:rPr lang="cs-CZ"/>
              <a:t>Zprávy popsány ASN.1, kódování PER (Packed Encoding Rules)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97D6B-716B-4825-97A5-C0AD64C88336}" type="slidenum">
              <a:rPr lang="cs-CZ"/>
              <a:pPr/>
              <a:t>87</a:t>
            </a:fld>
            <a:endParaRPr lang="cs-CZ"/>
          </a:p>
        </p:txBody>
      </p:sp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Entity H.323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Terminál – IP telefon, počítač s VoIP</a:t>
            </a:r>
          </a:p>
          <a:p>
            <a:r>
              <a:rPr lang="cs-CZ"/>
              <a:t>Brána – komunikace se zařízeními v jiné komunikační síti</a:t>
            </a:r>
          </a:p>
          <a:p>
            <a:pPr lvl="1"/>
            <a:r>
              <a:rPr lang="cs-CZ"/>
              <a:t>MGC – Media Gateway Controller – signalizace</a:t>
            </a:r>
          </a:p>
          <a:p>
            <a:pPr lvl="1"/>
            <a:r>
              <a:rPr lang="cs-CZ"/>
              <a:t>MG – Media Gateway – směrování audio/video streamů</a:t>
            </a:r>
          </a:p>
          <a:p>
            <a:r>
              <a:rPr lang="cs-CZ"/>
              <a:t>Konferenční jednotka – MCU – Multipoint Controller Unit</a:t>
            </a:r>
          </a:p>
          <a:p>
            <a:pPr lvl="1"/>
            <a:r>
              <a:rPr lang="cs-CZ"/>
              <a:t>MC – Multipoint Controller – signalizace během konference</a:t>
            </a:r>
          </a:p>
          <a:p>
            <a:pPr lvl="1"/>
            <a:r>
              <a:rPr lang="cs-CZ"/>
              <a:t>MP – Multipoint processor – obsluha multimediálních kanálů</a:t>
            </a:r>
          </a:p>
          <a:p>
            <a:r>
              <a:rPr lang="cs-CZ"/>
              <a:t>Gatekeeper – centrální jednotka - překlad adres a řízení provozu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8FEDA-9CC0-4F54-AF16-C9D158794920}" type="slidenum">
              <a:rPr lang="cs-CZ"/>
              <a:pPr/>
              <a:t>88</a:t>
            </a:fld>
            <a:endParaRPr lang="cs-CZ"/>
          </a:p>
        </p:txBody>
      </p:sp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H.323 komunikace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/>
              <a:t>Komunikace terminál – gatekeeper, gatekeeper – gatekeeper</a:t>
            </a:r>
          </a:p>
          <a:p>
            <a:pPr lvl="1"/>
            <a:r>
              <a:rPr lang="cs-CZ" sz="2400"/>
              <a:t>Port 1719/UDP, 1718/UDP – multicast</a:t>
            </a:r>
          </a:p>
          <a:p>
            <a:pPr lvl="1"/>
            <a:r>
              <a:rPr lang="cs-CZ" sz="2400"/>
              <a:t>Používá H.225.0-RAS (registration, Admission, Status) – registrace, povolení hovoru, ukončení hovoru</a:t>
            </a:r>
          </a:p>
          <a:p>
            <a:pPr lvl="1"/>
            <a:r>
              <a:rPr lang="cs-CZ" sz="2400"/>
              <a:t>Multicast pro komunikace s gatekeepery 224.0.1.41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24CAC9-4EB1-46DB-8357-599A1DBDC21B}" type="slidenum">
              <a:rPr lang="cs-CZ"/>
              <a:pPr/>
              <a:t>89</a:t>
            </a:fld>
            <a:endParaRPr lang="cs-CZ"/>
          </a:p>
        </p:txBody>
      </p:sp>
      <p:sp>
        <p:nvSpPr>
          <p:cNvPr id="196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H.323 komunikace (pokračování)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Komunikace terminál – terminál</a:t>
            </a:r>
          </a:p>
          <a:p>
            <a:pPr lvl="1"/>
            <a:r>
              <a:rPr lang="cs-CZ"/>
              <a:t>Signalizace Q.931</a:t>
            </a:r>
          </a:p>
          <a:p>
            <a:pPr lvl="1"/>
            <a:r>
              <a:rPr lang="cs-CZ"/>
              <a:t>Přenos zakódované zprávy H.225.0 jako blok dat v Q.931 (PER)</a:t>
            </a:r>
          </a:p>
          <a:p>
            <a:pPr lvl="1"/>
            <a:r>
              <a:rPr lang="cs-CZ"/>
              <a:t>Q.931 se přenáší TCP/1720</a:t>
            </a:r>
          </a:p>
          <a:p>
            <a:r>
              <a:rPr lang="cs-CZ"/>
              <a:t>Vyjednávání parametrů</a:t>
            </a:r>
          </a:p>
          <a:p>
            <a:pPr lvl="1"/>
            <a:r>
              <a:rPr lang="cs-CZ"/>
              <a:t>H.245 – volba kodeků, čísla portů (RTP)</a:t>
            </a:r>
          </a:p>
          <a:p>
            <a:pPr lvl="1"/>
            <a:r>
              <a:rPr lang="cs-CZ"/>
              <a:t>Separátní TCP spojení (základní verze)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21.4.2008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Počítačové sítě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93CA0C-0444-4C07-8595-118C25BC584D}" type="slidenum">
              <a:rPr lang="cs-CZ"/>
              <a:pPr/>
              <a:t>9</a:t>
            </a:fld>
            <a:endParaRPr lang="cs-CZ"/>
          </a:p>
        </p:txBody>
      </p:sp>
      <p:sp>
        <p:nvSpPr>
          <p:cNvPr id="236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Přehled protokolů pro streaming</a:t>
            </a:r>
          </a:p>
        </p:txBody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RTSP – Real Time Streaming protocol (RFC 2326)</a:t>
            </a:r>
          </a:p>
          <a:p>
            <a:pPr lvl="1"/>
            <a:r>
              <a:rPr lang="cs-CZ"/>
              <a:t>Řízení přenosu streamu</a:t>
            </a:r>
          </a:p>
          <a:p>
            <a:r>
              <a:rPr lang="cs-CZ"/>
              <a:t>SIP – Session Initiation protocol (RFC 3261)</a:t>
            </a:r>
          </a:p>
          <a:p>
            <a:pPr lvl="1"/>
            <a:r>
              <a:rPr lang="cs-CZ"/>
              <a:t>navázání spojení, přesměrování, ukončení spojení</a:t>
            </a:r>
          </a:p>
          <a:p>
            <a:r>
              <a:rPr lang="cs-CZ"/>
              <a:t>SDP – Session Description protocol (RFC 4566)</a:t>
            </a:r>
          </a:p>
          <a:p>
            <a:pPr lvl="1"/>
            <a:r>
              <a:rPr lang="cs-CZ"/>
              <a:t>Popis datového toku pro RTSP</a:t>
            </a:r>
          </a:p>
          <a:p>
            <a:r>
              <a:rPr lang="cs-CZ"/>
              <a:t>RTP/RTCP – Real Time Protocol/Real Time Control protocol (RFC 3550)</a:t>
            </a:r>
          </a:p>
          <a:p>
            <a:pPr lvl="1"/>
            <a:r>
              <a:rPr lang="cs-CZ"/>
              <a:t>Vlastní protokol pro přenos dat</a:t>
            </a:r>
          </a:p>
          <a:p>
            <a:pPr lvl="1"/>
            <a:r>
              <a:rPr lang="cs-CZ"/>
              <a:t>Přenáší data řízená RTSP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06088808">
  <a:themeElements>
    <a:clrScheme name="06088808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06088808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06088808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6088808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6088808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184</TotalTime>
  <Words>3373</Words>
  <Application>Microsoft Office PowerPoint</Application>
  <PresentationFormat>Předvádění na obrazovce (4:3)</PresentationFormat>
  <Paragraphs>907</Paragraphs>
  <Slides>89</Slides>
  <Notes>89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89</vt:i4>
      </vt:variant>
    </vt:vector>
  </HeadingPairs>
  <TitlesOfParts>
    <vt:vector size="90" baseType="lpstr">
      <vt:lpstr>06088808</vt:lpstr>
      <vt:lpstr>Multimediální přenosy </vt:lpstr>
      <vt:lpstr>Úvod - streaming</vt:lpstr>
      <vt:lpstr>Úvod - streaming</vt:lpstr>
      <vt:lpstr>Metody doručování</vt:lpstr>
      <vt:lpstr>Metody distribuce živého vysílání</vt:lpstr>
      <vt:lpstr>Implementace streamování</vt:lpstr>
      <vt:lpstr>Aplikace</vt:lpstr>
      <vt:lpstr>Výhody a nevýhody proudových přenosů</vt:lpstr>
      <vt:lpstr>Přehled protokolů pro streaming</vt:lpstr>
      <vt:lpstr>RTSP – Real-time Streaming Protocol</vt:lpstr>
      <vt:lpstr>Streaming média - použití</vt:lpstr>
      <vt:lpstr>Streaming média - metasoubory</vt:lpstr>
      <vt:lpstr>Streaming média – protokol RTSP</vt:lpstr>
      <vt:lpstr>Protokoly pro přenos multimédií v reálném čase</vt:lpstr>
      <vt:lpstr>Vlastnosti RTSP</vt:lpstr>
      <vt:lpstr>RTSP relace</vt:lpstr>
      <vt:lpstr>Podobnosti RTSP a HTTP</vt:lpstr>
      <vt:lpstr>Odlišnosti RTSP a HTTP</vt:lpstr>
      <vt:lpstr>Vlastnosti RSTP</vt:lpstr>
      <vt:lpstr>Vlastnosti RSTP</vt:lpstr>
      <vt:lpstr>Vlastnosti RTSP</vt:lpstr>
      <vt:lpstr>RTSP URL</vt:lpstr>
      <vt:lpstr>RTSP – integrace do webu</vt:lpstr>
      <vt:lpstr>RTSP – integrace do webu (pokračování)</vt:lpstr>
      <vt:lpstr>RTSP – integrace do webu (pokračování)</vt:lpstr>
      <vt:lpstr>RTSP - operace</vt:lpstr>
      <vt:lpstr>RTSP – příklad komunikace (získání streamu)</vt:lpstr>
      <vt:lpstr>RTSP – příklad komunikace (otevření streamu)</vt:lpstr>
      <vt:lpstr>RTSP – příklad komunikace (otevření streamu)</vt:lpstr>
      <vt:lpstr>RTSP – příklad komunikace (přehrávání)</vt:lpstr>
      <vt:lpstr>Prezentace aplikace PowerPoint</vt:lpstr>
      <vt:lpstr>RTSP – příklad komunikace (ukončení relace)</vt:lpstr>
      <vt:lpstr>RTSP – příklad komunikace</vt:lpstr>
      <vt:lpstr>RTP a RTCP</vt:lpstr>
      <vt:lpstr>Základní filozofie návrhu</vt:lpstr>
      <vt:lpstr>RTP přenosy</vt:lpstr>
      <vt:lpstr>RTP – přehled</vt:lpstr>
      <vt:lpstr>RTP - přehled</vt:lpstr>
      <vt:lpstr>Cíle RTP</vt:lpstr>
      <vt:lpstr>RTP – transport dat</vt:lpstr>
      <vt:lpstr>Funkce RTP</vt:lpstr>
      <vt:lpstr>Mixery a převodníky (translátory)</vt:lpstr>
      <vt:lpstr>Převodníky</vt:lpstr>
      <vt:lpstr>Mixery a převodníky (translátory)</vt:lpstr>
      <vt:lpstr>Záhlaví RTP paketu</vt:lpstr>
      <vt:lpstr>Záhlaví RTP paketu</vt:lpstr>
      <vt:lpstr>Audio a video konference s minimální kontrolou</vt:lpstr>
      <vt:lpstr>RTP časové značky</vt:lpstr>
      <vt:lpstr>RTP v síti</vt:lpstr>
      <vt:lpstr>Struktura RTCP paketu</vt:lpstr>
      <vt:lpstr>RTCP - typy</vt:lpstr>
      <vt:lpstr>RTCP – typy (pokračování)</vt:lpstr>
      <vt:lpstr>RTCP – typy (SDES)</vt:lpstr>
      <vt:lpstr>Výpočet intervalu oznamování</vt:lpstr>
      <vt:lpstr>RTCP úprava šířky pásma</vt:lpstr>
      <vt:lpstr>RTCP úprava šířky pásma (pokračování)</vt:lpstr>
      <vt:lpstr>RTCP sender report (SR)</vt:lpstr>
      <vt:lpstr>RTCP sender report (SR)</vt:lpstr>
      <vt:lpstr>RTCP reception report (RR) </vt:lpstr>
      <vt:lpstr>RTCP reception report (RR)</vt:lpstr>
      <vt:lpstr>Synchronizace</vt:lpstr>
      <vt:lpstr>Agregace dat</vt:lpstr>
      <vt:lpstr>Detekce kolizí a jejich řešení</vt:lpstr>
      <vt:lpstr>RTP implementace</vt:lpstr>
      <vt:lpstr>SIP (Session Initiation protocol)</vt:lpstr>
      <vt:lpstr>SIP – použité protokoly</vt:lpstr>
      <vt:lpstr>SIP – architektura</vt:lpstr>
      <vt:lpstr>SIP</vt:lpstr>
      <vt:lpstr>SIP - adresování</vt:lpstr>
      <vt:lpstr>SIP – příkazy (výběr)</vt:lpstr>
      <vt:lpstr>SIP - příklad</vt:lpstr>
      <vt:lpstr>Navázání spojení = proxy</vt:lpstr>
      <vt:lpstr>Navázání spojení - redirect</vt:lpstr>
      <vt:lpstr>Kodeky</vt:lpstr>
      <vt:lpstr>IP telefonie</vt:lpstr>
      <vt:lpstr>Úvod</vt:lpstr>
      <vt:lpstr>PCM</vt:lpstr>
      <vt:lpstr>PCM</vt:lpstr>
      <vt:lpstr>Komprese</vt:lpstr>
      <vt:lpstr>Kodeky</vt:lpstr>
      <vt:lpstr>IP telefonie</vt:lpstr>
      <vt:lpstr>IP telefonie</vt:lpstr>
      <vt:lpstr>VoIP - architektura</vt:lpstr>
      <vt:lpstr>SIP – zásobník protokolů</vt:lpstr>
      <vt:lpstr>Voice over IP </vt:lpstr>
      <vt:lpstr>Protokol H.323</vt:lpstr>
      <vt:lpstr>Entity H.323</vt:lpstr>
      <vt:lpstr>H.323 komunikace</vt:lpstr>
      <vt:lpstr>H.323 komunikace (pokračování)</vt:lpstr>
    </vt:vector>
  </TitlesOfParts>
  <Manager/>
  <Company>ZCU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školicí prezentace </dc:title>
  <dc:subject/>
  <dc:creator>ledvina</dc:creator>
  <cp:keywords/>
  <dc:description/>
  <cp:lastModifiedBy>ledvina</cp:lastModifiedBy>
  <cp:revision>17</cp:revision>
  <dcterms:created xsi:type="dcterms:W3CDTF">2008-04-22T06:54:38Z</dcterms:created>
  <dcterms:modified xsi:type="dcterms:W3CDTF">2011-05-26T07:47:18Z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TC060888081029</vt:lpwstr>
  </property>
</Properties>
</file>