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2" r:id="rId17"/>
    <p:sldId id="271" r:id="rId18"/>
    <p:sldId id="273" r:id="rId1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0307" autoAdjust="0"/>
  </p:normalViewPr>
  <p:slideViewPr>
    <p:cSldViewPr>
      <p:cViewPr varScale="1">
        <p:scale>
          <a:sx n="90" d="100"/>
          <a:sy n="90" d="100"/>
        </p:scale>
        <p:origin x="9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6F0927F3-7D85-40EB-9293-BBC900F87411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160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69F03-1D77-4A57-9347-34A01C74AA5F}" type="slidenum">
              <a:rPr lang="cs-CZ"/>
              <a:pPr/>
              <a:t>1</a:t>
            </a:fld>
            <a:endParaRPr lang="cs-CZ" dirty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2620790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927F3-7D85-40EB-9293-BBC900F87411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57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C9B7EAC-9741-4337-87C3-010F4B50EF59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4F2445-BD37-4585-91E6-77868BE6D98E}" type="slidenum">
              <a:rPr lang="cs-CZ"/>
              <a:pPr/>
              <a:t>‹#›</a:t>
            </a:fld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403F56-E9F7-4A34-81D2-F7401941865F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8D03D-4CD8-4E7C-A4F4-CD6A1D96D019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91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7B9F59-9442-42EA-BF00-0CE976104FC2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426D5-9521-4FFB-9B0E-F95F20D1017D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30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E7CEF-220F-4EA8-95D3-6ECE3554FD17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02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7C8828-F922-42FE-A696-96DA630FBE89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30981-468F-4FE0-8A28-41B2D544DAF3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0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8136C6-37A1-452A-A70C-4FEFB48992DD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32141-DD8F-469A-A718-554956D2F298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6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00161E-01A8-48CC-9184-B20D92C5C4BB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BC510-8BBF-4F31-AFF3-B2FF5A87DF75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00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DC95AB-E0A2-481E-9D40-27BD00371940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62610-70E0-4ABD-A069-F8E8810735A5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50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8D1D22-CAC8-4F6F-AB51-BA371FDFEFAF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05A57-E5E9-422C-B7EF-3F6AB67853A3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5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ADB0BA-2801-4C47-B28B-B535A8688773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F0036-591F-4BB0-85AB-8C4FDFFA250B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19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D196D0-8E11-49F4-9D04-345E1AB83795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46955-1AE0-4760-97F0-F655A38B343F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34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C346C1C9-8EF4-4BD7-B1BC-0D5A3EB04493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5B69E49-61C8-4738-ACBD-937A22D838C6}" type="slidenum">
              <a:rPr lang="cs-CZ"/>
              <a:pPr/>
              <a:t>‹#›</a:t>
            </a:fld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CP_congestion_contro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r>
              <a:rPr lang="cs-CZ" dirty="0" smtClean="0"/>
              <a:t>Řízení přenosů TCP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Počítačové sítě</a:t>
            </a:r>
          </a:p>
          <a:p>
            <a:r>
              <a:rPr lang="cs-CZ" dirty="0"/>
              <a:t>Ing. Jiří Ledvina, CSc.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Nastavení timeoutu pro opakování přenosu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19263"/>
                <a:ext cx="8229600" cy="413593"/>
              </a:xfrm>
            </p:spPr>
            <p:txBody>
              <a:bodyPr/>
              <a:lstStyle/>
              <a:p>
                <a:r>
                  <a:rPr lang="cs-CZ" dirty="0" smtClean="0"/>
                  <a:t>Jacobsonův algoritmus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𝑆𝑅𝑇𝑇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𝑅𝑇𝑇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𝑆𝐷𝐸𝑉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𝑅𝑇𝑇</m:t>
                          </m:r>
                          <m:r>
                            <a:rPr lang="cs-CZ" b="0" i="1" baseline="-2500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𝑆𝑅𝑅𝑇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+1=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𝑆𝑅𝑇𝑇𝑘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𝑅𝑇𝑇𝑘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cs-CZ" b="0" baseline="-25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𝑆𝐸𝑅𝑅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𝑅𝑇𝑇𝑘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+1 −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𝑆𝑅𝑅𝑇𝑘</m:t>
                      </m:r>
                    </m:oMath>
                  </m:oMathPara>
                </a14:m>
                <a:endParaRPr lang="cs-CZ" b="0" baseline="-25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𝑆𝐷𝐸𝑉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+1=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𝑆𝐷𝐸𝑉𝐾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𝐸𝑅𝑅</m:t>
                          </m:r>
                          <m:r>
                            <a:rPr lang="cs-CZ" b="0" i="1" baseline="-25000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cs-CZ" b="0" i="1" baseline="-2500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cs-CZ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𝑅𝑇𝑂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𝑆𝑅𝑇𝑇𝐾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𝑆𝐷𝐸𝑉𝐾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cs-CZ" b="0" baseline="-250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cs-CZ" dirty="0" smtClean="0"/>
                  <a:t>g = 1/8, h = ¼, f = 2 nebo 4</a:t>
                </a:r>
              </a:p>
              <a:p>
                <a:pPr>
                  <a:lnSpc>
                    <a:spcPct val="150000"/>
                  </a:lnSpc>
                </a:pPr>
                <a:r>
                  <a:rPr lang="cs-CZ" dirty="0" err="1" smtClean="0"/>
                  <a:t>Karnovo</a:t>
                </a:r>
                <a:r>
                  <a:rPr lang="cs-CZ" dirty="0" smtClean="0"/>
                  <a:t> pravidlo – neměřit RTT pro opakované přenosy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19263"/>
                <a:ext cx="8229600" cy="413593"/>
              </a:xfrm>
              <a:blipFill rotWithShape="0">
                <a:blip r:embed="rId2"/>
                <a:stretch>
                  <a:fillRect l="-963" t="-10294" b="-100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189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increase</a:t>
            </a:r>
            <a:r>
              <a:rPr lang="cs-CZ" dirty="0"/>
              <a:t>/</a:t>
            </a:r>
            <a:r>
              <a:rPr lang="cs-CZ" dirty="0" err="1"/>
              <a:t>multiplicative</a:t>
            </a:r>
            <a:r>
              <a:rPr lang="cs-CZ" dirty="0"/>
              <a:t> </a:t>
            </a:r>
            <a:r>
              <a:rPr lang="cs-CZ" dirty="0" err="1" smtClean="0"/>
              <a:t>decrease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97" y="2348880"/>
            <a:ext cx="8075723" cy="2210199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584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Mechanizmy pro předcházení zahlcení (přetížení)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Adaptive</a:t>
            </a:r>
            <a:r>
              <a:rPr lang="cs-CZ" dirty="0" smtClean="0"/>
              <a:t> </a:t>
            </a:r>
            <a:r>
              <a:rPr lang="cs-CZ" dirty="0" err="1" smtClean="0"/>
              <a:t>increase</a:t>
            </a:r>
            <a:r>
              <a:rPr lang="cs-CZ" dirty="0" smtClean="0"/>
              <a:t>/</a:t>
            </a:r>
            <a:r>
              <a:rPr lang="cs-CZ" dirty="0" err="1" smtClean="0"/>
              <a:t>multiplicative</a:t>
            </a:r>
            <a:r>
              <a:rPr lang="cs-CZ" dirty="0" smtClean="0"/>
              <a:t> </a:t>
            </a:r>
            <a:r>
              <a:rPr lang="cs-CZ" dirty="0" err="1" smtClean="0"/>
              <a:t>decrease</a:t>
            </a:r>
            <a:endParaRPr lang="cs-CZ" dirty="0" smtClean="0"/>
          </a:p>
          <a:p>
            <a:r>
              <a:rPr lang="cs-CZ" dirty="0" err="1" smtClean="0"/>
              <a:t>Slow</a:t>
            </a:r>
            <a:r>
              <a:rPr lang="cs-CZ" dirty="0" smtClean="0"/>
              <a:t> Start</a:t>
            </a:r>
          </a:p>
          <a:p>
            <a:r>
              <a:rPr lang="cs-CZ" dirty="0" err="1" smtClean="0"/>
              <a:t>Congestion</a:t>
            </a:r>
            <a:r>
              <a:rPr lang="cs-CZ" dirty="0" smtClean="0"/>
              <a:t> </a:t>
            </a:r>
            <a:r>
              <a:rPr lang="cs-CZ" dirty="0" err="1" smtClean="0"/>
              <a:t>avoidance</a:t>
            </a:r>
            <a:endParaRPr lang="cs-CZ" dirty="0" smtClean="0"/>
          </a:p>
          <a:p>
            <a:r>
              <a:rPr lang="cs-CZ" dirty="0" smtClean="0"/>
              <a:t>Fast </a:t>
            </a:r>
            <a:r>
              <a:rPr lang="cs-CZ" dirty="0" err="1" smtClean="0"/>
              <a:t>retransmit</a:t>
            </a:r>
            <a:endParaRPr lang="cs-CZ" dirty="0" smtClean="0"/>
          </a:p>
          <a:p>
            <a:r>
              <a:rPr lang="cs-CZ" dirty="0" smtClean="0"/>
              <a:t>Fast </a:t>
            </a:r>
            <a:r>
              <a:rPr lang="cs-CZ" dirty="0" err="1" smtClean="0"/>
              <a:t>recovery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en.wikipedia.org/wiki/TCP_congestion_control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834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Slow</a:t>
            </a:r>
            <a:r>
              <a:rPr lang="cs-CZ" dirty="0" smtClean="0"/>
              <a:t> Start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239" y="1628800"/>
            <a:ext cx="3788660" cy="4521446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194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Congestion</a:t>
            </a:r>
            <a:r>
              <a:rPr lang="cs-CZ" dirty="0" smtClean="0"/>
              <a:t> </a:t>
            </a:r>
            <a:r>
              <a:rPr lang="cs-CZ" dirty="0" err="1" smtClean="0"/>
              <a:t>Avoidance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55308"/>
            <a:ext cx="5616623" cy="4621084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91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Fast </a:t>
            </a:r>
            <a:r>
              <a:rPr lang="cs-CZ" dirty="0" err="1" smtClean="0"/>
              <a:t>Retransmit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945" y="1529917"/>
            <a:ext cx="3190110" cy="4704515"/>
          </a:xfrm>
        </p:spPr>
      </p:pic>
    </p:spTree>
    <p:extLst>
      <p:ext uri="{BB962C8B-B14F-4D97-AF65-F5344CB8AC3E}">
        <p14:creationId xmlns:p14="http://schemas.microsoft.com/office/powerpoint/2010/main" val="2007101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Fast </a:t>
            </a:r>
            <a:r>
              <a:rPr lang="cs-CZ" dirty="0" err="1" smtClean="0"/>
              <a:t>Retransmit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973" y="1628800"/>
            <a:ext cx="6068254" cy="4619600"/>
          </a:xfrm>
        </p:spPr>
      </p:pic>
    </p:spTree>
    <p:extLst>
      <p:ext uri="{BB962C8B-B14F-4D97-AF65-F5344CB8AC3E}">
        <p14:creationId xmlns:p14="http://schemas.microsoft.com/office/powerpoint/2010/main" val="962703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Fast </a:t>
            </a:r>
            <a:r>
              <a:rPr lang="cs-CZ" dirty="0" err="1" smtClean="0"/>
              <a:t>Recovery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 </a:t>
            </a:r>
            <a:r>
              <a:rPr lang="cs-CZ" dirty="0" smtClean="0"/>
              <a:t>počet duplicitních paketů = 3</a:t>
            </a:r>
          </a:p>
          <a:p>
            <a:pPr lvl="1"/>
            <a:r>
              <a:rPr lang="cs-CZ" dirty="0" smtClean="0"/>
              <a:t>Práh = kolizní okénko/2</a:t>
            </a:r>
          </a:p>
          <a:p>
            <a:pPr lvl="1"/>
            <a:r>
              <a:rPr lang="cs-CZ" dirty="0" smtClean="0"/>
              <a:t>Kolizní okénko = práh+3</a:t>
            </a:r>
          </a:p>
          <a:p>
            <a:r>
              <a:rPr lang="cs-CZ" dirty="0" smtClean="0"/>
              <a:t>Pro fast </a:t>
            </a:r>
            <a:r>
              <a:rPr lang="cs-CZ" dirty="0" err="1" smtClean="0"/>
              <a:t>recovery</a:t>
            </a:r>
            <a:endParaRPr lang="cs-CZ" dirty="0" smtClean="0"/>
          </a:p>
          <a:p>
            <a:pPr lvl="1"/>
            <a:r>
              <a:rPr lang="cs-CZ" dirty="0" smtClean="0"/>
              <a:t>Kolizní okénko = kolizní okénko + 1 pro každé další duplicitní ACK</a:t>
            </a:r>
          </a:p>
          <a:p>
            <a:r>
              <a:rPr lang="cs-CZ" dirty="0" smtClean="0"/>
              <a:t>Nové ACK – konec Fast </a:t>
            </a:r>
            <a:r>
              <a:rPr lang="cs-CZ" dirty="0" err="1" smtClean="0"/>
              <a:t>Recovery</a:t>
            </a:r>
            <a:endParaRPr lang="cs-CZ" dirty="0" smtClean="0"/>
          </a:p>
          <a:p>
            <a:pPr lvl="1"/>
            <a:r>
              <a:rPr lang="cs-CZ" dirty="0" smtClean="0"/>
              <a:t>Kolizní okénko = práh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390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TCP stavový automat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3610" y="1627188"/>
            <a:ext cx="6894338" cy="4411662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04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provádí řízení toku dat</a:t>
            </a:r>
          </a:p>
          <a:p>
            <a:r>
              <a:rPr lang="cs-CZ" dirty="0" smtClean="0"/>
              <a:t>Řízení zahlcení pomocí TCP</a:t>
            </a:r>
          </a:p>
          <a:p>
            <a:r>
              <a:rPr lang="cs-CZ" dirty="0" smtClean="0"/>
              <a:t>Ovládání velikosti okénka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C43-B935-4D8C-907A-B00B9EFFE4F7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5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toku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 metodu klouzajícího okénka</a:t>
            </a:r>
          </a:p>
          <a:p>
            <a:r>
              <a:rPr lang="cs-CZ" dirty="0" smtClean="0"/>
              <a:t>Odlišuje se od mechanizmu použitého na úrovni LLC</a:t>
            </a:r>
          </a:p>
          <a:p>
            <a:pPr lvl="1"/>
            <a:r>
              <a:rPr lang="cs-CZ" dirty="0" smtClean="0"/>
              <a:t>Oddělené potvrzení dat od povolení vysílat další data</a:t>
            </a:r>
          </a:p>
          <a:p>
            <a:r>
              <a:rPr lang="cs-CZ" dirty="0" smtClean="0"/>
              <a:t>Řízení toku dat na transportní úrovni je na bázi předávání kreditů</a:t>
            </a:r>
          </a:p>
          <a:p>
            <a:pPr lvl="1"/>
            <a:r>
              <a:rPr lang="cs-CZ" dirty="0" smtClean="0"/>
              <a:t>Příjemce před začátkem vysílání předá vysílači povolení vysílat určité množství dat bez potvrzení</a:t>
            </a:r>
          </a:p>
          <a:p>
            <a:pPr lvl="1"/>
            <a:r>
              <a:rPr lang="cs-CZ" dirty="0" smtClean="0"/>
              <a:t>U TCP je to počet slabik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5018-1D1D-40C4-86CB-D5E0D179EFB9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05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toku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363272" cy="4411662"/>
          </a:xfrm>
        </p:spPr>
        <p:txBody>
          <a:bodyPr/>
          <a:lstStyle/>
          <a:p>
            <a:r>
              <a:rPr lang="cs-CZ" dirty="0" smtClean="0"/>
              <a:t>První slabika v datové segmentu má přiřazeno sekvenční číslo – SEQ </a:t>
            </a:r>
          </a:p>
          <a:p>
            <a:r>
              <a:rPr lang="cs-CZ" dirty="0" smtClean="0"/>
              <a:t>Při potvrzování se posílá číslo očekávaného oktetu (slabiky) – ACK</a:t>
            </a:r>
          </a:p>
          <a:p>
            <a:r>
              <a:rPr lang="cs-CZ" dirty="0" smtClean="0"/>
              <a:t>Dále se posílá počet kreditů (velikost okénka) WIN</a:t>
            </a:r>
          </a:p>
          <a:p>
            <a:r>
              <a:rPr lang="cs-CZ" dirty="0" smtClean="0"/>
              <a:t>Jestliže ACK = </a:t>
            </a:r>
            <a:r>
              <a:rPr lang="cs-CZ" b="1" i="1" dirty="0" smtClean="0"/>
              <a:t>p</a:t>
            </a:r>
            <a:r>
              <a:rPr lang="cs-CZ" dirty="0" smtClean="0"/>
              <a:t> a WIN = </a:t>
            </a:r>
            <a:r>
              <a:rPr lang="cs-CZ" b="1" i="1" dirty="0" smtClean="0"/>
              <a:t>q</a:t>
            </a:r>
            <a:r>
              <a:rPr lang="cs-CZ" dirty="0" smtClean="0"/>
              <a:t>, pak</a:t>
            </a:r>
          </a:p>
          <a:p>
            <a:pPr lvl="1"/>
            <a:r>
              <a:rPr lang="cs-CZ" dirty="0" smtClean="0"/>
              <a:t>oktety do </a:t>
            </a:r>
            <a:r>
              <a:rPr lang="cs-CZ" b="1" i="1" dirty="0" smtClean="0"/>
              <a:t>p-1</a:t>
            </a:r>
            <a:r>
              <a:rPr lang="cs-CZ" dirty="0" smtClean="0"/>
              <a:t> jsou potvrzeny</a:t>
            </a:r>
          </a:p>
          <a:p>
            <a:pPr lvl="1"/>
            <a:r>
              <a:rPr lang="cs-CZ" dirty="0" smtClean="0"/>
              <a:t>vysílač má povolení vysílat </a:t>
            </a:r>
            <a:r>
              <a:rPr lang="cs-CZ" b="1" i="1" dirty="0" smtClean="0"/>
              <a:t>q</a:t>
            </a:r>
            <a:r>
              <a:rPr lang="cs-CZ" dirty="0" smtClean="0"/>
              <a:t> oktetů, tj. oktety od </a:t>
            </a:r>
            <a:r>
              <a:rPr lang="cs-CZ" b="1" i="1" dirty="0" smtClean="0"/>
              <a:t>p</a:t>
            </a:r>
            <a:r>
              <a:rPr lang="cs-CZ" dirty="0" smtClean="0"/>
              <a:t> do </a:t>
            </a:r>
            <a:r>
              <a:rPr lang="cs-CZ" b="1" i="1" dirty="0" smtClean="0"/>
              <a:t>p+q-1</a:t>
            </a:r>
          </a:p>
          <a:p>
            <a:pPr lvl="1"/>
            <a:r>
              <a:rPr lang="cs-CZ" dirty="0" smtClean="0"/>
              <a:t>zvýšení počtu kreditů na </a:t>
            </a:r>
            <a:r>
              <a:rPr lang="cs-CZ" b="1" i="1" dirty="0" smtClean="0"/>
              <a:t>k</a:t>
            </a:r>
            <a:r>
              <a:rPr lang="cs-CZ" dirty="0" smtClean="0"/>
              <a:t> : ACK = </a:t>
            </a:r>
            <a:r>
              <a:rPr lang="cs-CZ" b="1" i="1" dirty="0" smtClean="0"/>
              <a:t>p </a:t>
            </a:r>
            <a:r>
              <a:rPr lang="cs-CZ" dirty="0" smtClean="0"/>
              <a:t> a WIN = </a:t>
            </a:r>
            <a:r>
              <a:rPr lang="cs-CZ" b="1" i="1" dirty="0" smtClean="0"/>
              <a:t>k</a:t>
            </a:r>
          </a:p>
          <a:p>
            <a:pPr lvl="1"/>
            <a:r>
              <a:rPr lang="cs-CZ" dirty="0" smtClean="0"/>
              <a:t>snížení počtu kreditů po přijetí </a:t>
            </a:r>
            <a:r>
              <a:rPr lang="cs-CZ" b="1" i="1" dirty="0" smtClean="0"/>
              <a:t>m</a:t>
            </a:r>
            <a:r>
              <a:rPr lang="cs-CZ" dirty="0" smtClean="0"/>
              <a:t> slabik: ACK = </a:t>
            </a:r>
            <a:r>
              <a:rPr lang="cs-CZ" b="1" i="1" dirty="0" err="1" smtClean="0"/>
              <a:t>p+m</a:t>
            </a:r>
            <a:r>
              <a:rPr lang="cs-CZ" dirty="0" smtClean="0"/>
              <a:t> a WIN = </a:t>
            </a:r>
            <a:r>
              <a:rPr lang="cs-CZ" b="1" i="1" dirty="0" smtClean="0"/>
              <a:t>q-m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187A-D52A-418E-8FBF-2DA9C9D88C57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0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toku dat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4372-F04E-4FE2-B513-7870949A075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1"/>
            <a:ext cx="7382275" cy="470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912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určování počtu kreditů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Konzervativní řešení</a:t>
            </a:r>
          </a:p>
          <a:p>
            <a:pPr lvl="1"/>
            <a:r>
              <a:rPr lang="cs-CZ" dirty="0" smtClean="0"/>
              <a:t>Počet kreditů odpovídá počtu volných míst v </a:t>
            </a:r>
            <a:r>
              <a:rPr lang="cs-CZ" dirty="0" err="1" smtClean="0"/>
              <a:t>bufferech</a:t>
            </a:r>
            <a:endParaRPr lang="cs-CZ" dirty="0" smtClean="0"/>
          </a:p>
          <a:p>
            <a:pPr lvl="1"/>
            <a:r>
              <a:rPr lang="cs-CZ" dirty="0" smtClean="0"/>
              <a:t>Nemůže dojít k přeplnění vyrovnávacích pamětí</a:t>
            </a:r>
          </a:p>
          <a:p>
            <a:pPr lvl="1"/>
            <a:r>
              <a:rPr lang="cs-CZ" dirty="0" smtClean="0"/>
              <a:t>Může omezit propustnost v případě sítí s dlouhou odezvou</a:t>
            </a:r>
          </a:p>
          <a:p>
            <a:r>
              <a:rPr lang="cs-CZ" dirty="0" smtClean="0"/>
              <a:t>Optimistické řešení</a:t>
            </a:r>
          </a:p>
          <a:p>
            <a:pPr lvl="1"/>
            <a:r>
              <a:rPr lang="cs-CZ" dirty="0" smtClean="0"/>
              <a:t>Počet předávaných kreditů počítá a vyprazdňováním vyrovnávacích pamětí před příchodem dalších dat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A4AC-F1F7-4632-B11F-F12C6C7B568F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4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Účinek velikosti okénka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19263"/>
                <a:ext cx="5482952" cy="4411662"/>
              </a:xfrm>
            </p:spPr>
            <p:txBody>
              <a:bodyPr/>
              <a:lstStyle/>
              <a:p>
                <a:r>
                  <a:rPr lang="cs-CZ" dirty="0" smtClean="0"/>
                  <a:t>Jestliže </a:t>
                </a:r>
                <a:endParaRPr lang="en-US" dirty="0" smtClean="0"/>
              </a:p>
              <a:p>
                <a:pPr lvl="1"/>
                <a:r>
                  <a:rPr lang="cs-CZ" dirty="0" smtClean="0"/>
                  <a:t>W je velikost okénka </a:t>
                </a:r>
                <a:r>
                  <a:rPr lang="en-US" dirty="0" smtClean="0"/>
                  <a:t>[byte]</a:t>
                </a:r>
                <a:endParaRPr lang="cs-CZ" dirty="0" smtClean="0"/>
              </a:p>
              <a:p>
                <a:pPr lvl="1"/>
                <a:r>
                  <a:rPr lang="cs-CZ" dirty="0" smtClean="0"/>
                  <a:t>R je rychlost přenosu </a:t>
                </a:r>
                <a:r>
                  <a:rPr lang="en-US" dirty="0" smtClean="0"/>
                  <a:t>[b/s]</a:t>
                </a:r>
              </a:p>
              <a:p>
                <a:pPr lvl="1"/>
                <a:r>
                  <a:rPr lang="en-US" dirty="0" smtClean="0"/>
                  <a:t>D je </a:t>
                </a:r>
                <a:r>
                  <a:rPr lang="cs-CZ" dirty="0" smtClean="0"/>
                  <a:t>doba zpoždění přenosu v jednom směru</a:t>
                </a:r>
              </a:p>
              <a:p>
                <a:pPr lvl="1"/>
                <a:r>
                  <a:rPr lang="en-US" dirty="0" smtClean="0"/>
                  <a:t>P</a:t>
                </a:r>
                <a:r>
                  <a:rPr lang="cs-CZ" dirty="0" err="1" smtClean="0"/>
                  <a:t>ři</a:t>
                </a:r>
                <a:r>
                  <a:rPr lang="cs-CZ" dirty="0" smtClean="0"/>
                  <a:t> neomezené velikosti okénka může TCP odeslat maximálně 2RD bitů nebo RD/4 oktetů</a:t>
                </a:r>
              </a:p>
              <a:p>
                <a:r>
                  <a:rPr lang="cs-CZ" dirty="0" smtClean="0"/>
                  <a:t>Normalizovaná propustnost</a:t>
                </a:r>
              </a:p>
              <a:p>
                <a:pPr lvl="1"/>
                <a:r>
                  <a:rPr lang="cs-CZ" dirty="0" smtClean="0"/>
                  <a:t>S = 1 pro W </a:t>
                </a:r>
                <a:r>
                  <a:rPr lang="en-US" dirty="0" smtClean="0"/>
                  <a:t>≥ RD/4</a:t>
                </a:r>
              </a:p>
              <a:p>
                <a:pPr lvl="1"/>
                <a:r>
                  <a:rPr lang="en-US" dirty="0" smtClean="0"/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𝑅𝐷</m:t>
                        </m:r>
                      </m:den>
                    </m:f>
                  </m:oMath>
                </a14:m>
                <a:r>
                  <a:rPr lang="en-US" dirty="0" smtClean="0"/>
                  <a:t> pro W &lt; RD/4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19263"/>
                <a:ext cx="5482952" cy="4411662"/>
              </a:xfrm>
              <a:blipFill rotWithShape="0">
                <a:blip r:embed="rId2"/>
                <a:stretch>
                  <a:fillRect l="-334" t="-9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F518-CB81-45C4-95D8-D9EE9694ABAE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7</a:t>
            </a:fld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 bwMode="auto">
          <a:xfrm>
            <a:off x="6948264" y="1988840"/>
            <a:ext cx="0" cy="23042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8"/>
          <p:cNvCxnSpPr/>
          <p:nvPr/>
        </p:nvCxnSpPr>
        <p:spPr bwMode="auto">
          <a:xfrm>
            <a:off x="8460432" y="1916832"/>
            <a:ext cx="0" cy="2376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/>
          <p:nvPr/>
        </p:nvCxnSpPr>
        <p:spPr bwMode="auto">
          <a:xfrm>
            <a:off x="6948264" y="2132856"/>
            <a:ext cx="1512168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se šipkou 12"/>
          <p:cNvCxnSpPr/>
          <p:nvPr/>
        </p:nvCxnSpPr>
        <p:spPr bwMode="auto">
          <a:xfrm flipH="1">
            <a:off x="6948264" y="2636912"/>
            <a:ext cx="1512168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ovéPole 13"/>
          <p:cNvSpPr txBox="1"/>
          <p:nvPr/>
        </p:nvSpPr>
        <p:spPr>
          <a:xfrm>
            <a:off x="6438425" y="2519027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2D</a:t>
            </a:r>
            <a:endParaRPr lang="cs-CZ" sz="1400" dirty="0"/>
          </a:p>
        </p:txBody>
      </p:sp>
      <p:cxnSp>
        <p:nvCxnSpPr>
          <p:cNvPr id="16" name="Přímá spojnice se šipkou 15"/>
          <p:cNvCxnSpPr/>
          <p:nvPr/>
        </p:nvCxnSpPr>
        <p:spPr bwMode="auto">
          <a:xfrm>
            <a:off x="6804248" y="2132856"/>
            <a:ext cx="0" cy="10801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167475" y="4728746"/>
                <a:ext cx="2312684" cy="658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sSub>
                          <m:sSubPr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f>
                          <m:fPr>
                            <m:ctrlPr>
                              <a:rPr lang="cs-CZ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𝑅𝐷</m:t>
                            </m:r>
                          </m:num>
                          <m:den>
                            <m:r>
                              <a:rPr lang="cs-CZ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sz="2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𝑅𝐷</m:t>
                        </m:r>
                      </m:den>
                    </m:f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475" y="4728746"/>
                <a:ext cx="2312684" cy="6587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72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 jedno spojení je </a:t>
            </a:r>
            <a:r>
              <a:rPr lang="cs-CZ" dirty="0" err="1" smtClean="0"/>
              <a:t>multiplexováno</a:t>
            </a:r>
            <a:r>
              <a:rPr lang="cs-CZ" dirty="0" smtClean="0"/>
              <a:t> více TCP spojení, snížení přenosové rychlosti R</a:t>
            </a:r>
          </a:p>
          <a:p>
            <a:r>
              <a:rPr lang="cs-CZ" dirty="0" smtClean="0"/>
              <a:t>Pro přenosy přes více uzlů je D dáno součtem zpoždění na lince plus součet zpoždění v uzlech</a:t>
            </a:r>
          </a:p>
          <a:p>
            <a:r>
              <a:rPr lang="cs-CZ" dirty="0" smtClean="0"/>
              <a:t>Jestliže rychlost vysílání zdroje překročí rychlost na jednom z</a:t>
            </a:r>
            <a:r>
              <a:rPr lang="en-US" dirty="0" smtClean="0">
                <a:sym typeface="Symbol" panose="05050102010706020507" pitchFamily="18" charset="2"/>
              </a:rPr>
              <a:t></a:t>
            </a:r>
            <a:r>
              <a:rPr lang="cs-CZ" dirty="0" smtClean="0"/>
              <a:t>propojení, bude toto propojení úzkým místem</a:t>
            </a:r>
          </a:p>
          <a:p>
            <a:r>
              <a:rPr lang="cs-CZ" dirty="0" smtClean="0"/>
              <a:t>Jestliže se segment ztratí, je přenášen znovu a snižuje propustnost</a:t>
            </a:r>
          </a:p>
          <a:p>
            <a:pPr lvl="1"/>
            <a:r>
              <a:rPr lang="cs-CZ" dirty="0" smtClean="0"/>
              <a:t>účinek závisí na pravidlech pro opakování přenosu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3D19-D38A-4DB2-A44A-D04DFA40939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1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Nastavení timeoutu pro opakování přenosu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8450"/>
            <a:ext cx="8229600" cy="4529137"/>
          </a:xfrm>
        </p:spPr>
        <p:txBody>
          <a:bodyPr/>
          <a:lstStyle/>
          <a:p>
            <a:r>
              <a:rPr lang="cs-CZ" dirty="0" smtClean="0"/>
              <a:t>Určení času opakování může být</a:t>
            </a:r>
          </a:p>
          <a:p>
            <a:pPr lvl="1"/>
            <a:r>
              <a:rPr lang="cs-CZ" dirty="0" smtClean="0"/>
              <a:t>Fixní – těžko se odhaduje vzhledem k časově proměnnému zatížení sítě</a:t>
            </a:r>
          </a:p>
          <a:p>
            <a:pPr lvl="1"/>
            <a:r>
              <a:rPr lang="cs-CZ" dirty="0" smtClean="0"/>
              <a:t>Adaptivní – vyhovuje záměru – optimalizovat čas opakování tak, aby se na jedné straně nečekalo příliš dlouho a na druhé straně se datové pakety nevysílaly zbytečně</a:t>
            </a:r>
          </a:p>
          <a:p>
            <a:r>
              <a:rPr lang="cs-CZ" dirty="0" smtClean="0"/>
              <a:t>Odhad času	</a:t>
            </a:r>
          </a:p>
          <a:p>
            <a:pPr lvl="1"/>
            <a:r>
              <a:rPr lang="cs-CZ" dirty="0" smtClean="0"/>
              <a:t>RTT – </a:t>
            </a:r>
            <a:r>
              <a:rPr lang="cs-CZ" dirty="0" err="1" smtClean="0"/>
              <a:t>Round</a:t>
            </a:r>
            <a:r>
              <a:rPr lang="cs-CZ" dirty="0" smtClean="0"/>
              <a:t> </a:t>
            </a:r>
            <a:r>
              <a:rPr lang="cs-CZ" dirty="0" err="1" smtClean="0"/>
              <a:t>Trip</a:t>
            </a:r>
            <a:r>
              <a:rPr lang="cs-CZ" dirty="0" smtClean="0"/>
              <a:t> Time – měřená doba odezvy (doba mezi odesláním paketu a příjmem potvrzení)</a:t>
            </a:r>
          </a:p>
          <a:p>
            <a:pPr lvl="1"/>
            <a:r>
              <a:rPr lang="cs-CZ" dirty="0" smtClean="0"/>
              <a:t>SRRT – </a:t>
            </a:r>
            <a:r>
              <a:rPr lang="cs-CZ" dirty="0" err="1" smtClean="0"/>
              <a:t>Smoothed</a:t>
            </a:r>
            <a:r>
              <a:rPr lang="cs-CZ" dirty="0" smtClean="0"/>
              <a:t> RTT – vyhlazený odhad doby odezvy</a:t>
            </a:r>
          </a:p>
          <a:p>
            <a:pPr lvl="1"/>
            <a:r>
              <a:rPr lang="cs-CZ" dirty="0" smtClean="0"/>
              <a:t>SERR – rozdíl mezi odhadnutou a skutečnou dobou odezvy</a:t>
            </a:r>
          </a:p>
          <a:p>
            <a:pPr lvl="1"/>
            <a:r>
              <a:rPr lang="cs-CZ" dirty="0" smtClean="0"/>
              <a:t>SDEV – rozdíl mezi odhadnutou a skutečnou odchylkou</a:t>
            </a:r>
          </a:p>
          <a:p>
            <a:pPr lvl="1"/>
            <a:r>
              <a:rPr lang="cs-CZ" dirty="0" smtClean="0"/>
              <a:t>RTO – odhadnutá doba odezvy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9BBA-FF51-4D4B-AD44-CA96CA26FFD8}" type="datetime1">
              <a:rPr lang="cs-CZ" smtClean="0"/>
              <a:t>05.06.2020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771536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1025</TotalTime>
  <Words>727</Words>
  <Application>Microsoft Office PowerPoint</Application>
  <PresentationFormat>Předvádění na obrazovce (4:3)</PresentationFormat>
  <Paragraphs>142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Cambria Math</vt:lpstr>
      <vt:lpstr>Palatino Linotype</vt:lpstr>
      <vt:lpstr>Symbol</vt:lpstr>
      <vt:lpstr>Wingdings</vt:lpstr>
      <vt:lpstr>06088808</vt:lpstr>
      <vt:lpstr>Řízení přenosů TCP</vt:lpstr>
      <vt:lpstr>Úvod</vt:lpstr>
      <vt:lpstr>Řízení toku dat</vt:lpstr>
      <vt:lpstr>Řízení toku dat</vt:lpstr>
      <vt:lpstr>Řízení toku dat</vt:lpstr>
      <vt:lpstr>Politika určování počtu kreditů</vt:lpstr>
      <vt:lpstr>Účinek velikosti okénka</vt:lpstr>
      <vt:lpstr>Problémy</vt:lpstr>
      <vt:lpstr>Nastavení timeoutu pro opakování přenosu</vt:lpstr>
      <vt:lpstr>Nastavení timeoutu pro opakování přenosu</vt:lpstr>
      <vt:lpstr>Adaptive increase/multiplicative decrease</vt:lpstr>
      <vt:lpstr>Mechanizmy pro předcházení zahlcení (přetížení)</vt:lpstr>
      <vt:lpstr>Slow Start</vt:lpstr>
      <vt:lpstr>Congestion Avoidance</vt:lpstr>
      <vt:lpstr>Fast Retransmit</vt:lpstr>
      <vt:lpstr>Fast Retransmit</vt:lpstr>
      <vt:lpstr>Fast Recovery</vt:lpstr>
      <vt:lpstr>TCP stavový automat</vt:lpstr>
    </vt:vector>
  </TitlesOfParts>
  <Manager/>
  <Company>ZČU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protocol </dc:title>
  <dc:subject/>
  <dc:creator>KIV</dc:creator>
  <cp:keywords/>
  <dc:description/>
  <cp:lastModifiedBy>JL</cp:lastModifiedBy>
  <cp:revision>20</cp:revision>
  <dcterms:created xsi:type="dcterms:W3CDTF">2009-02-25T10:57:08Z</dcterms:created>
  <dcterms:modified xsi:type="dcterms:W3CDTF">2020-06-05T15:03:09Z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