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118"/>
  </p:notesMasterIdLst>
  <p:sldIdLst>
    <p:sldId id="256" r:id="rId2"/>
    <p:sldId id="289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290" r:id="rId15"/>
    <p:sldId id="336" r:id="rId16"/>
    <p:sldId id="291" r:id="rId17"/>
    <p:sldId id="292" r:id="rId18"/>
    <p:sldId id="323" r:id="rId19"/>
    <p:sldId id="324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294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  <p:sldId id="347" r:id="rId41"/>
    <p:sldId id="348" r:id="rId42"/>
    <p:sldId id="350" r:id="rId43"/>
    <p:sldId id="351" r:id="rId44"/>
    <p:sldId id="352" r:id="rId45"/>
    <p:sldId id="353" r:id="rId46"/>
    <p:sldId id="354" r:id="rId47"/>
    <p:sldId id="355" r:id="rId48"/>
    <p:sldId id="356" r:id="rId49"/>
    <p:sldId id="357" r:id="rId50"/>
    <p:sldId id="358" r:id="rId51"/>
    <p:sldId id="359" r:id="rId52"/>
    <p:sldId id="360" r:id="rId53"/>
    <p:sldId id="361" r:id="rId54"/>
    <p:sldId id="362" r:id="rId55"/>
    <p:sldId id="363" r:id="rId56"/>
    <p:sldId id="364" r:id="rId57"/>
    <p:sldId id="365" r:id="rId58"/>
    <p:sldId id="366" r:id="rId59"/>
    <p:sldId id="367" r:id="rId60"/>
    <p:sldId id="368" r:id="rId61"/>
    <p:sldId id="370" r:id="rId62"/>
    <p:sldId id="371" r:id="rId63"/>
    <p:sldId id="372" r:id="rId64"/>
    <p:sldId id="373" r:id="rId65"/>
    <p:sldId id="374" r:id="rId66"/>
    <p:sldId id="375" r:id="rId67"/>
    <p:sldId id="376" r:id="rId68"/>
    <p:sldId id="377" r:id="rId69"/>
    <p:sldId id="378" r:id="rId70"/>
    <p:sldId id="379" r:id="rId71"/>
    <p:sldId id="389" r:id="rId72"/>
    <p:sldId id="388" r:id="rId73"/>
    <p:sldId id="381" r:id="rId74"/>
    <p:sldId id="386" r:id="rId75"/>
    <p:sldId id="387" r:id="rId76"/>
    <p:sldId id="296" r:id="rId77"/>
    <p:sldId id="390" r:id="rId78"/>
    <p:sldId id="392" r:id="rId79"/>
    <p:sldId id="391" r:id="rId80"/>
    <p:sldId id="393" r:id="rId81"/>
    <p:sldId id="395" r:id="rId82"/>
    <p:sldId id="396" r:id="rId83"/>
    <p:sldId id="397" r:id="rId84"/>
    <p:sldId id="398" r:id="rId85"/>
    <p:sldId id="399" r:id="rId86"/>
    <p:sldId id="400" r:id="rId87"/>
    <p:sldId id="297" r:id="rId88"/>
    <p:sldId id="394" r:id="rId89"/>
    <p:sldId id="402" r:id="rId90"/>
    <p:sldId id="403" r:id="rId91"/>
    <p:sldId id="408" r:id="rId92"/>
    <p:sldId id="409" r:id="rId93"/>
    <p:sldId id="410" r:id="rId94"/>
    <p:sldId id="411" r:id="rId95"/>
    <p:sldId id="412" r:id="rId96"/>
    <p:sldId id="413" r:id="rId97"/>
    <p:sldId id="415" r:id="rId98"/>
    <p:sldId id="303" r:id="rId99"/>
    <p:sldId id="311" r:id="rId100"/>
    <p:sldId id="416" r:id="rId101"/>
    <p:sldId id="417" r:id="rId102"/>
    <p:sldId id="418" r:id="rId103"/>
    <p:sldId id="419" r:id="rId104"/>
    <p:sldId id="420" r:id="rId105"/>
    <p:sldId id="421" r:id="rId106"/>
    <p:sldId id="422" r:id="rId107"/>
    <p:sldId id="423" r:id="rId108"/>
    <p:sldId id="424" r:id="rId109"/>
    <p:sldId id="425" r:id="rId110"/>
    <p:sldId id="426" r:id="rId111"/>
    <p:sldId id="427" r:id="rId112"/>
    <p:sldId id="304" r:id="rId113"/>
    <p:sldId id="305" r:id="rId114"/>
    <p:sldId id="306" r:id="rId115"/>
    <p:sldId id="307" r:id="rId116"/>
    <p:sldId id="369" r:id="rId117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84827" autoAdjust="0"/>
  </p:normalViewPr>
  <p:slideViewPr>
    <p:cSldViewPr>
      <p:cViewPr varScale="1">
        <p:scale>
          <a:sx n="82" d="100"/>
          <a:sy n="82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9" tIns="49521" rIns="99039" bIns="49521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endParaRPr lang="cs-CZ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9" tIns="49521" rIns="99039" bIns="49521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endParaRPr lang="cs-CZ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9" tIns="49521" rIns="99039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9" tIns="49521" rIns="99039" bIns="49521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endParaRPr lang="cs-CZ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9" tIns="49521" rIns="99039" bIns="49521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fld id="{13B12F56-0139-4AFB-8407-8B6BAB79945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4140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255B8B-AFAB-470B-A14D-8A89A744FFC7}" type="slidenum">
              <a:rPr lang="cs-CZ"/>
              <a:pPr/>
              <a:t>1</a:t>
            </a:fld>
            <a:endParaRPr lang="cs-CZ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Klepněte a vložte poznámky.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4CFF55-0E4C-447D-A4C4-7579D82BCEC1}" type="slidenum">
              <a:rPr lang="cs-CZ"/>
              <a:pPr/>
              <a:t>10</a:t>
            </a:fld>
            <a:endParaRPr lang="cs-CZ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AF8558-50E7-42FF-BEA0-F786541C6872}" type="slidenum">
              <a:rPr lang="cs-CZ"/>
              <a:pPr/>
              <a:t>100</a:t>
            </a:fld>
            <a:endParaRPr lang="cs-CZ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5B98F1-6514-4E55-AEEB-4C56D3ADD761}" type="slidenum">
              <a:rPr lang="cs-CZ"/>
              <a:pPr/>
              <a:t>101</a:t>
            </a:fld>
            <a:endParaRPr lang="cs-CZ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85F436-62B9-48EF-8938-8465EAD806CF}" type="slidenum">
              <a:rPr lang="cs-CZ"/>
              <a:pPr/>
              <a:t>102</a:t>
            </a:fld>
            <a:endParaRPr lang="cs-CZ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4B2639-7CEA-4B09-8954-6E8CFC8920BB}" type="slidenum">
              <a:rPr lang="cs-CZ"/>
              <a:pPr/>
              <a:t>103</a:t>
            </a:fld>
            <a:endParaRPr lang="cs-CZ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A7CBC3-3EB1-4EFA-8988-BCCE07ECFF80}" type="slidenum">
              <a:rPr lang="cs-CZ"/>
              <a:pPr/>
              <a:t>104</a:t>
            </a:fld>
            <a:endParaRPr lang="cs-CZ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D007B9-28D4-40DB-9D6B-5AA2DC5D676B}" type="slidenum">
              <a:rPr lang="cs-CZ"/>
              <a:pPr/>
              <a:t>105</a:t>
            </a:fld>
            <a:endParaRPr lang="cs-CZ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328A13-BBB5-44F2-B371-C4EAAB74F745}" type="slidenum">
              <a:rPr lang="cs-CZ"/>
              <a:pPr/>
              <a:t>106</a:t>
            </a:fld>
            <a:endParaRPr lang="cs-CZ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C223F-4B66-4850-B15E-97AAA1BD327F}" type="slidenum">
              <a:rPr lang="cs-CZ"/>
              <a:pPr/>
              <a:t>107</a:t>
            </a:fld>
            <a:endParaRPr lang="cs-CZ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F021DC-C790-4BC0-9F94-9AE62ADCBDC9}" type="slidenum">
              <a:rPr lang="cs-CZ"/>
              <a:pPr/>
              <a:t>108</a:t>
            </a:fld>
            <a:endParaRPr lang="cs-CZ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236BAF-473F-4F14-98A6-48D3C30954BC}" type="slidenum">
              <a:rPr lang="cs-CZ"/>
              <a:pPr/>
              <a:t>109</a:t>
            </a:fld>
            <a:endParaRPr lang="cs-CZ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0B4556-C9C8-493E-A7C9-F0FD112DCA87}" type="slidenum">
              <a:rPr lang="cs-CZ"/>
              <a:pPr/>
              <a:t>11</a:t>
            </a:fld>
            <a:endParaRPr lang="cs-CZ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1A60FC-A38F-436D-9F19-77945FE1DB95}" type="slidenum">
              <a:rPr lang="cs-CZ"/>
              <a:pPr/>
              <a:t>110</a:t>
            </a:fld>
            <a:endParaRPr lang="cs-CZ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4D37A5-F465-49E4-804F-0EB9F0ED515C}" type="slidenum">
              <a:rPr lang="cs-CZ"/>
              <a:pPr/>
              <a:t>111</a:t>
            </a:fld>
            <a:endParaRPr lang="cs-CZ"/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D564A-8459-4DED-91FC-D5E75E5083AD}" type="slidenum">
              <a:rPr lang="cs-CZ"/>
              <a:pPr/>
              <a:t>112</a:t>
            </a:fld>
            <a:endParaRPr lang="cs-CZ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10ECD1-D77A-4F85-A3C6-F63E0FC229F2}" type="slidenum">
              <a:rPr lang="cs-CZ"/>
              <a:pPr/>
              <a:t>113</a:t>
            </a:fld>
            <a:endParaRPr lang="cs-CZ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658D95-DFEA-4484-A2A6-913225BBAD23}" type="slidenum">
              <a:rPr lang="cs-CZ"/>
              <a:pPr/>
              <a:t>114</a:t>
            </a:fld>
            <a:endParaRPr lang="cs-CZ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5E7FB-157A-4D6B-8E68-80EFD7BE2C85}" type="slidenum">
              <a:rPr lang="cs-CZ"/>
              <a:pPr/>
              <a:t>115</a:t>
            </a:fld>
            <a:endParaRPr lang="cs-CZ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6B391-2279-48CE-B267-EB750149A971}" type="slidenum">
              <a:rPr lang="cs-CZ"/>
              <a:pPr/>
              <a:t>116</a:t>
            </a:fld>
            <a:endParaRPr lang="cs-CZ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C57FE8-701D-4F9F-93AF-2C89FCB0106A}" type="slidenum">
              <a:rPr lang="cs-CZ"/>
              <a:pPr/>
              <a:t>12</a:t>
            </a:fld>
            <a:endParaRPr lang="cs-CZ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CC6710-A7CD-42EF-AA7E-726ABD96274A}" type="slidenum">
              <a:rPr lang="cs-CZ"/>
              <a:pPr/>
              <a:t>13</a:t>
            </a:fld>
            <a:endParaRPr lang="cs-CZ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013B6-1510-4E62-A78F-EBF06B7A99E8}" type="slidenum">
              <a:rPr lang="cs-CZ"/>
              <a:pPr/>
              <a:t>14</a:t>
            </a:fld>
            <a:endParaRPr lang="cs-CZ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CBBFC1-4FDA-43DA-B34F-D63CFB7D18CC}" type="slidenum">
              <a:rPr lang="cs-CZ"/>
              <a:pPr/>
              <a:t>15</a:t>
            </a:fld>
            <a:endParaRPr lang="cs-CZ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9B02DE-2514-4F3A-822F-37F5B138ABEC}" type="slidenum">
              <a:rPr lang="cs-CZ"/>
              <a:pPr/>
              <a:t>16</a:t>
            </a:fld>
            <a:endParaRPr lang="cs-CZ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88CFD-1F31-4893-BF51-408B886B1343}" type="slidenum">
              <a:rPr lang="cs-CZ"/>
              <a:pPr/>
              <a:t>17</a:t>
            </a:fld>
            <a:endParaRPr lang="cs-CZ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AB473C-6545-463C-A543-B112AD227C72}" type="slidenum">
              <a:rPr lang="cs-CZ"/>
              <a:pPr/>
              <a:t>18</a:t>
            </a:fld>
            <a:endParaRPr lang="cs-CZ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7A6C98-F8ED-4744-8F8B-A5984508F0C3}" type="slidenum">
              <a:rPr lang="cs-CZ"/>
              <a:pPr/>
              <a:t>19</a:t>
            </a:fld>
            <a:endParaRPr lang="cs-CZ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38C7F1-6686-47F1-9949-FB8F288FFEC5}" type="slidenum">
              <a:rPr lang="cs-CZ"/>
              <a:pPr/>
              <a:t>2</a:t>
            </a:fld>
            <a:endParaRPr lang="cs-CZ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C2693E-073D-4E5E-B28F-F877532C8807}" type="slidenum">
              <a:rPr lang="cs-CZ"/>
              <a:pPr/>
              <a:t>20</a:t>
            </a:fld>
            <a:endParaRPr lang="cs-CZ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26C82-A1FC-456E-900C-3FF244E27D46}" type="slidenum">
              <a:rPr lang="cs-CZ"/>
              <a:pPr/>
              <a:t>21</a:t>
            </a:fld>
            <a:endParaRPr lang="cs-CZ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C000B-0998-4FA3-AFC7-B7FD2CF0D30A}" type="slidenum">
              <a:rPr lang="cs-CZ"/>
              <a:pPr/>
              <a:t>22</a:t>
            </a:fld>
            <a:endParaRPr lang="cs-CZ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3ED783-AF90-41FF-AA32-53EB8579D172}" type="slidenum">
              <a:rPr lang="cs-CZ"/>
              <a:pPr/>
              <a:t>23</a:t>
            </a:fld>
            <a:endParaRPr lang="cs-CZ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21330E-C2FB-4317-BBC0-C5A7F1778E2A}" type="slidenum">
              <a:rPr lang="cs-CZ"/>
              <a:pPr/>
              <a:t>24</a:t>
            </a:fld>
            <a:endParaRPr lang="cs-CZ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56652E-074C-4F72-B29A-B2B7C942A7DE}" type="slidenum">
              <a:rPr lang="cs-CZ"/>
              <a:pPr/>
              <a:t>25</a:t>
            </a:fld>
            <a:endParaRPr lang="cs-CZ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838D5-412F-49E5-8851-756EDB4041AE}" type="slidenum">
              <a:rPr lang="cs-CZ"/>
              <a:pPr/>
              <a:t>26</a:t>
            </a:fld>
            <a:endParaRPr lang="cs-CZ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C870EA-84B1-4689-98CF-69E27EFCE8FA}" type="slidenum">
              <a:rPr lang="cs-CZ"/>
              <a:pPr/>
              <a:t>27</a:t>
            </a:fld>
            <a:endParaRPr lang="cs-CZ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C6DAAF-9397-4C9C-949B-2991414C4251}" type="slidenum">
              <a:rPr lang="cs-CZ"/>
              <a:pPr/>
              <a:t>28</a:t>
            </a:fld>
            <a:endParaRPr lang="cs-CZ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864B3E-25D3-40A9-A67F-6BCD8707D95F}" type="slidenum">
              <a:rPr lang="cs-CZ"/>
              <a:pPr/>
              <a:t>29</a:t>
            </a:fld>
            <a:endParaRPr lang="cs-CZ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DCBDCE-2546-4561-B4EF-6C9902E6C51B}" type="slidenum">
              <a:rPr lang="cs-CZ"/>
              <a:pPr/>
              <a:t>3</a:t>
            </a:fld>
            <a:endParaRPr lang="cs-CZ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050B3A-C43A-4869-928C-AA52D58D24AD}" type="slidenum">
              <a:rPr lang="cs-CZ"/>
              <a:pPr/>
              <a:t>30</a:t>
            </a:fld>
            <a:endParaRPr lang="cs-CZ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B93572-2D99-4339-BA99-AC25DDA253A6}" type="slidenum">
              <a:rPr lang="cs-CZ"/>
              <a:pPr/>
              <a:t>31</a:t>
            </a:fld>
            <a:endParaRPr lang="cs-CZ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280674-F670-498F-9DF7-C0DE824C2182}" type="slidenum">
              <a:rPr lang="cs-CZ"/>
              <a:pPr/>
              <a:t>32</a:t>
            </a:fld>
            <a:endParaRPr lang="cs-CZ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6A4749-ABD9-45D1-BFB8-CE09D9591DCE}" type="slidenum">
              <a:rPr lang="cs-CZ"/>
              <a:pPr/>
              <a:t>33</a:t>
            </a:fld>
            <a:endParaRPr lang="cs-CZ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5E1BB8-E847-45C7-82E0-CD648C969C31}" type="slidenum">
              <a:rPr lang="cs-CZ"/>
              <a:pPr/>
              <a:t>34</a:t>
            </a:fld>
            <a:endParaRPr lang="cs-CZ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AD20ED-96A9-4615-A6DA-DF068D6D70EB}" type="slidenum">
              <a:rPr lang="cs-CZ"/>
              <a:pPr/>
              <a:t>35</a:t>
            </a:fld>
            <a:endParaRPr lang="cs-CZ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FB8350-FDB1-4A1F-AA4B-748EE4A746F5}" type="slidenum">
              <a:rPr lang="cs-CZ"/>
              <a:pPr/>
              <a:t>36</a:t>
            </a:fld>
            <a:endParaRPr lang="cs-CZ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76BED9-4AAD-43AA-BDD6-B532C2241A99}" type="slidenum">
              <a:rPr lang="cs-CZ"/>
              <a:pPr/>
              <a:t>37</a:t>
            </a:fld>
            <a:endParaRPr lang="cs-CZ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4B8F50-A575-4EAB-970C-FBEAAF2D930F}" type="slidenum">
              <a:rPr lang="cs-CZ"/>
              <a:pPr/>
              <a:t>38</a:t>
            </a:fld>
            <a:endParaRPr lang="cs-CZ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C0A0FC-4A3B-42B0-9B2C-5736C5AD13F3}" type="slidenum">
              <a:rPr lang="cs-CZ"/>
              <a:pPr/>
              <a:t>39</a:t>
            </a:fld>
            <a:endParaRPr lang="cs-CZ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25ECC7-B1A7-46D4-86B8-96F010D815CE}" type="slidenum">
              <a:rPr lang="cs-CZ"/>
              <a:pPr/>
              <a:t>4</a:t>
            </a:fld>
            <a:endParaRPr lang="cs-CZ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3E9926-5AED-483C-8C01-9632FD3875B0}" type="slidenum">
              <a:rPr lang="cs-CZ"/>
              <a:pPr/>
              <a:t>40</a:t>
            </a:fld>
            <a:endParaRPr lang="cs-CZ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265B6-D877-4203-8E30-BD0B5E1D5EE2}" type="slidenum">
              <a:rPr lang="cs-CZ"/>
              <a:pPr/>
              <a:t>41</a:t>
            </a:fld>
            <a:endParaRPr lang="cs-CZ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DA616-26F5-4108-8CE1-454C2980D2D3}" type="slidenum">
              <a:rPr lang="cs-CZ"/>
              <a:pPr/>
              <a:t>42</a:t>
            </a:fld>
            <a:endParaRPr lang="cs-CZ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12D722-B8EF-4C87-82F7-7FEC0343207B}" type="slidenum">
              <a:rPr lang="cs-CZ"/>
              <a:pPr/>
              <a:t>43</a:t>
            </a:fld>
            <a:endParaRPr lang="cs-CZ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12F338-B5F9-471E-B9D7-552FA282E4EA}" type="slidenum">
              <a:rPr lang="cs-CZ"/>
              <a:pPr/>
              <a:t>44</a:t>
            </a:fld>
            <a:endParaRPr lang="cs-CZ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FCF669-546E-4CE2-96A7-A83B7E3DADC8}" type="slidenum">
              <a:rPr lang="cs-CZ"/>
              <a:pPr/>
              <a:t>45</a:t>
            </a:fld>
            <a:endParaRPr lang="cs-CZ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791B6-8C62-4E98-8B2B-893DCBD615A4}" type="slidenum">
              <a:rPr lang="cs-CZ"/>
              <a:pPr/>
              <a:t>46</a:t>
            </a:fld>
            <a:endParaRPr lang="cs-CZ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708942-FDFA-4046-A410-2CC7C99FD4E3}" type="slidenum">
              <a:rPr lang="cs-CZ"/>
              <a:pPr/>
              <a:t>47</a:t>
            </a:fld>
            <a:endParaRPr lang="cs-CZ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B9464-912D-4C2A-97DA-8E05F52114D7}" type="slidenum">
              <a:rPr lang="cs-CZ"/>
              <a:pPr/>
              <a:t>48</a:t>
            </a:fld>
            <a:endParaRPr lang="cs-CZ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CD80F-156A-4691-95D1-F0C06C9E42B0}" type="slidenum">
              <a:rPr lang="cs-CZ"/>
              <a:pPr/>
              <a:t>49</a:t>
            </a:fld>
            <a:endParaRPr lang="cs-CZ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3CBE2D-0E13-4AF2-A341-4A15E466E270}" type="slidenum">
              <a:rPr lang="cs-CZ"/>
              <a:pPr/>
              <a:t>5</a:t>
            </a:fld>
            <a:endParaRPr lang="cs-CZ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06473A-77C3-44C1-82F6-6179B447B397}" type="slidenum">
              <a:rPr lang="cs-CZ"/>
              <a:pPr/>
              <a:t>50</a:t>
            </a:fld>
            <a:endParaRPr lang="cs-CZ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D9B05D-8163-4046-AA1D-495F6A4FC28A}" type="slidenum">
              <a:rPr lang="cs-CZ"/>
              <a:pPr/>
              <a:t>51</a:t>
            </a:fld>
            <a:endParaRPr lang="cs-CZ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EB12B0-2C6B-438E-BA5B-698F015E4389}" type="slidenum">
              <a:rPr lang="cs-CZ"/>
              <a:pPr/>
              <a:t>52</a:t>
            </a:fld>
            <a:endParaRPr lang="cs-CZ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E8AB5E-C82A-4F97-9A4B-83729A9DDF1B}" type="slidenum">
              <a:rPr lang="cs-CZ"/>
              <a:pPr/>
              <a:t>53</a:t>
            </a:fld>
            <a:endParaRPr lang="cs-CZ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D09E67-9AA4-45D7-8AA7-D6E0582B0881}" type="slidenum">
              <a:rPr lang="cs-CZ"/>
              <a:pPr/>
              <a:t>54</a:t>
            </a:fld>
            <a:endParaRPr lang="cs-CZ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F175EF-EA67-4434-A1E4-57284B875186}" type="slidenum">
              <a:rPr lang="cs-CZ"/>
              <a:pPr/>
              <a:t>55</a:t>
            </a:fld>
            <a:endParaRPr lang="cs-CZ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C5229B-1016-462A-8C75-6E48E26046D1}" type="slidenum">
              <a:rPr lang="cs-CZ"/>
              <a:pPr/>
              <a:t>56</a:t>
            </a:fld>
            <a:endParaRPr lang="cs-CZ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4167C8-8919-4710-9DF7-5B2962ED87D4}" type="slidenum">
              <a:rPr lang="cs-CZ"/>
              <a:pPr/>
              <a:t>57</a:t>
            </a:fld>
            <a:endParaRPr lang="cs-CZ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B9F567-BCE7-4160-BFD4-0AD4431F83C6}" type="slidenum">
              <a:rPr lang="cs-CZ"/>
              <a:pPr/>
              <a:t>58</a:t>
            </a:fld>
            <a:endParaRPr lang="cs-CZ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82B12A-EAAD-4AA5-A808-5401D2C3E80A}" type="slidenum">
              <a:rPr lang="cs-CZ"/>
              <a:pPr/>
              <a:t>59</a:t>
            </a:fld>
            <a:endParaRPr lang="cs-CZ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0A4B9-6725-4D4E-BE20-0A9FF3BB0C7E}" type="slidenum">
              <a:rPr lang="cs-CZ"/>
              <a:pPr/>
              <a:t>6</a:t>
            </a:fld>
            <a:endParaRPr lang="cs-CZ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A2FFFF-204F-4EFB-BAF6-8889981BBC06}" type="slidenum">
              <a:rPr lang="cs-CZ"/>
              <a:pPr/>
              <a:t>60</a:t>
            </a:fld>
            <a:endParaRPr lang="cs-CZ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C865A5-F283-4D85-BF17-009357377BF9}" type="slidenum">
              <a:rPr lang="cs-CZ"/>
              <a:pPr/>
              <a:t>61</a:t>
            </a:fld>
            <a:endParaRPr lang="cs-CZ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797256-39D0-45F1-A971-FE368381EF11}" type="slidenum">
              <a:rPr lang="cs-CZ"/>
              <a:pPr/>
              <a:t>62</a:t>
            </a:fld>
            <a:endParaRPr lang="cs-CZ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r>
              <a:rPr lang="cs-CZ"/>
              <a:t>Nejprve řeknu co to je a k čemu nám je protokol SSL, pak jej podrobněji popíši. Potom bude následovat ukázka zachycení SSL komunikace. A nakonec povím něco o možnostech použití SSL ve vlastních aplikacích.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84F79E-8008-406B-9037-44CB3914BCFA}" type="slidenum">
              <a:rPr lang="cs-CZ"/>
              <a:pPr/>
              <a:t>63</a:t>
            </a:fld>
            <a:endParaRPr lang="cs-CZ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r>
              <a:rPr lang="cs-CZ"/>
              <a:t>SSL asi není třeba příliš představovat. Všichni se s ním stále setkáváte při přihlašování na Stag,jumbo nebo internetového bankovnictví. Je to tedy jakýsi doplňující protokol pro jiné aplikační protokoly.</a:t>
            </a:r>
          </a:p>
          <a:p>
            <a:r>
              <a:rPr lang="cs-CZ"/>
              <a:t>Sám o sobě nedělá nic převratného.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00B96A-AAB2-42C0-8B45-A2A8A2B10A36}" type="slidenum">
              <a:rPr lang="cs-CZ"/>
              <a:pPr/>
              <a:t>64</a:t>
            </a:fld>
            <a:endParaRPr lang="cs-CZ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r>
              <a:rPr lang="cs-CZ"/>
              <a:t>Jak jsem řekl, SSL poskytuje služby aplikačnímu protokolu. Nachází se tedy mezi aplikační a transportní vrstvou.</a:t>
            </a:r>
          </a:p>
          <a:p>
            <a:r>
              <a:rPr lang="cs-CZ"/>
              <a:t>Samotný SSL se skládá z H a R protokolu.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113591-93D1-4F5D-B8FD-03B003C95D1F}" type="slidenum">
              <a:rPr lang="cs-CZ"/>
              <a:pPr/>
              <a:t>65</a:t>
            </a:fld>
            <a:endParaRPr lang="cs-CZ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r>
              <a:rPr lang="cs-CZ"/>
              <a:t>Nachází se nad transportní vrstvou</a:t>
            </a:r>
          </a:p>
          <a:p>
            <a:r>
              <a:rPr lang="cs-CZ"/>
              <a:t>Uchovává informace vyjednané při navazování spojení (jde o sever/klient, algoritmy, master secret, atd.)</a:t>
            </a:r>
          </a:p>
          <a:p>
            <a:r>
              <a:rPr lang="cs-CZ"/>
              <a:t>Fragmentage – max. 16KB, male zprávy společne, blok si nese info. Komu patří (změna sifrovani, signální, handshake, aplikační)</a:t>
            </a:r>
          </a:p>
          <a:p>
            <a:r>
              <a:rPr lang="cs-CZ"/>
              <a:t>Komprimace – volitelná, objem dat se nezvětší o víc jak 1KB, původní standard neurčuje konkrétní algoritmus zvolit</a:t>
            </a:r>
          </a:p>
          <a:p>
            <a:r>
              <a:rPr lang="cs-CZ"/>
              <a:t>MAC – aby nikdo nemohl pozměnit data, hash funkce z MAC secret, dat a pořadového čísla bloku, ochrana man-in-the-middle</a:t>
            </a:r>
          </a:p>
          <a:p>
            <a:r>
              <a:rPr lang="cs-CZ"/>
              <a:t>Šifrování – šifruje data (včetně MAC), proudové a blokové v modu CBC, klíče vezmeme z master secret náhodných dat klienta a serveru dáme hash funkci a rozdělíme</a:t>
            </a:r>
          </a:p>
          <a:p>
            <a:endParaRPr lang="cs-CZ"/>
          </a:p>
          <a:p>
            <a:endParaRPr lang="cs-CZ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557A6A-CB78-4980-BE6B-479D8769D077}" type="slidenum">
              <a:rPr lang="cs-CZ"/>
              <a:pPr/>
              <a:t>66</a:t>
            </a:fld>
            <a:endParaRPr lang="cs-CZ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r>
              <a:rPr lang="cs-CZ"/>
              <a:t>Je nad record layer</a:t>
            </a:r>
          </a:p>
          <a:p>
            <a:r>
              <a:rPr lang="cs-CZ"/>
              <a:t>Slouží k navázání spojení a vyjednání parametrů komunikace – šifrovací algoritmy, komprese, master secret… -, identifikace komunikujících (výměna certifikátů)</a:t>
            </a:r>
          </a:p>
          <a:p>
            <a:r>
              <a:rPr lang="cs-CZ"/>
              <a:t>Alert – indukuje chyby, fatální chyby ukončí spojení, ostatní jen zneplatní spojení (nelze navázat další) + příklad</a:t>
            </a:r>
          </a:p>
          <a:p>
            <a:r>
              <a:rPr lang="cs-CZ"/>
              <a:t>Chage Cipher Spec – server/klient si davají najevo, že budou používat nově vyjednané šifry (během handshaku)</a:t>
            </a:r>
          </a:p>
          <a:p>
            <a:r>
              <a:rPr lang="cs-CZ"/>
              <a:t>Handshake – má na starost navázání spojení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F4B03B-4726-4568-A1D0-86B2635A30D2}" type="slidenum">
              <a:rPr lang="cs-CZ"/>
              <a:pPr/>
              <a:t>67</a:t>
            </a:fld>
            <a:endParaRPr lang="cs-CZ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72D6A1-664D-4F73-B35A-8395251245AF}" type="slidenum">
              <a:rPr lang="cs-CZ"/>
              <a:pPr/>
              <a:t>68</a:t>
            </a:fld>
            <a:endParaRPr lang="cs-CZ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r>
              <a:rPr lang="cs-CZ"/>
              <a:t>Čárkované obdélníky značí nepovinnou část komunikace.</a:t>
            </a:r>
          </a:p>
          <a:p>
            <a:r>
              <a:rPr lang="cs-CZ"/>
              <a:t>Na začátku si klient a server řeknou co všechno umí zasláním zprávy Hello. Pak si případně vymění certifikáty a ověří u certifikační autority. Nakonec si nastaví vyjednané parametry pro komunikaci a pošlou si potvrzení.</a:t>
            </a:r>
          </a:p>
          <a:p>
            <a:r>
              <a:rPr lang="cs-CZ"/>
              <a:t>Kromě tohoto způsobu navázání spojení existuje i jiný zjednodušený handshake.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40224D-D2A3-42CE-BB7A-1B96A07D2FC2}" type="slidenum">
              <a:rPr lang="cs-CZ"/>
              <a:pPr/>
              <a:t>69</a:t>
            </a:fld>
            <a:endParaRPr lang="cs-CZ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r>
              <a:rPr lang="cs-CZ"/>
              <a:t>Jaký je rozdíl? Např. jak je to v prohlížeči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D3E656-251F-4ABE-83D1-340A70D560C0}" type="slidenum">
              <a:rPr lang="cs-CZ"/>
              <a:pPr/>
              <a:t>7</a:t>
            </a:fld>
            <a:endParaRPr lang="cs-CZ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cs-CZ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B7537B-B846-409A-9EDA-946619F0242D}" type="slidenum">
              <a:rPr lang="cs-CZ"/>
              <a:pPr/>
              <a:t>70</a:t>
            </a:fld>
            <a:endParaRPr lang="cs-CZ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5C7CB-F7A1-4BEA-A538-94393C7C1628}" type="slidenum">
              <a:rPr lang="cs-CZ"/>
              <a:pPr/>
              <a:t>71</a:t>
            </a:fld>
            <a:endParaRPr lang="cs-CZ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A1522B-3E46-4A9D-B3E4-D59975643D5B}" type="slidenum">
              <a:rPr lang="cs-CZ"/>
              <a:pPr/>
              <a:t>72</a:t>
            </a:fld>
            <a:endParaRPr lang="cs-CZ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4487E3-45B6-41A1-97DD-570DC096AD4E}" type="slidenum">
              <a:rPr lang="cs-CZ"/>
              <a:pPr/>
              <a:t>73</a:t>
            </a:fld>
            <a:endParaRPr lang="cs-CZ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r>
              <a:rPr lang="cs-CZ"/>
              <a:t>Omezené množství šifer (jen některé délky klíčů a bloků)</a:t>
            </a:r>
          </a:p>
          <a:p>
            <a:r>
              <a:rPr lang="cs-CZ"/>
              <a:t>DES nepoužívat, rozdílmezi DES a 3DES</a:t>
            </a:r>
          </a:p>
          <a:p>
            <a:r>
              <a:rPr lang="cs-CZ"/>
              <a:t>Blokové šifry – pouze CBC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92EE6-B411-40F8-8B15-EB841DC768D6}" type="slidenum">
              <a:rPr lang="cs-CZ"/>
              <a:pPr/>
              <a:t>74</a:t>
            </a:fld>
            <a:endParaRPr lang="cs-CZ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r>
              <a:rPr lang="cs-CZ"/>
              <a:t>TLS vychází z SSL verze 3. Změny jsou minimální, ale natolik závažné, že oba protokoly nejsou vzájemně kompatibilní. Týkají se hlavně bezpečnosti. V TLS je však popsán mechanismus, jak zajistit zpětnou kompatibilitu. </a:t>
            </a:r>
          </a:p>
          <a:p>
            <a:r>
              <a:rPr lang="cs-CZ"/>
              <a:t>TLS nepodporuje mechanizmus výměny klíčů Fortrezza</a:t>
            </a:r>
          </a:p>
          <a:p>
            <a:r>
              <a:rPr lang="cs-CZ"/>
              <a:t>Rozšíření do SSL jsou "dolepovány". </a:t>
            </a:r>
          </a:p>
          <a:p>
            <a:r>
              <a:rPr lang="cs-CZ"/>
              <a:t>TLS je mnohem striktnější  ve svém použití i použití jiných protokolů kvůli bezpečnosti (v RFC jsou popisována bezpečnostní rizika). </a:t>
            </a:r>
          </a:p>
          <a:p>
            <a:endParaRPr lang="cs-CZ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7B5D62-B126-4708-BD23-694284EE9C4C}" type="slidenum">
              <a:rPr lang="cs-CZ"/>
              <a:pPr/>
              <a:t>75</a:t>
            </a:fld>
            <a:endParaRPr lang="cs-CZ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r>
              <a:rPr lang="cs-CZ"/>
              <a:t>Pohled uživatele</a:t>
            </a:r>
          </a:p>
          <a:p>
            <a:r>
              <a:rPr lang="cs-CZ"/>
              <a:t>Pohled programátora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216D99-A7FA-46F5-B2D6-E7155A0D12AF}" type="slidenum">
              <a:rPr lang="cs-CZ"/>
              <a:pPr/>
              <a:t>76</a:t>
            </a:fld>
            <a:endParaRPr lang="cs-CZ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678D3C-98F0-46B1-8F9F-35EE4825231E}" type="slidenum">
              <a:rPr lang="cs-CZ"/>
              <a:pPr/>
              <a:t>77</a:t>
            </a:fld>
            <a:endParaRPr lang="cs-CZ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1DFBFB-93D9-42AC-ADED-5C9B63769E47}" type="slidenum">
              <a:rPr lang="cs-CZ"/>
              <a:pPr/>
              <a:t>78</a:t>
            </a:fld>
            <a:endParaRPr lang="cs-CZ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592CD3-EE9B-45F5-9186-E4C44E36832E}" type="slidenum">
              <a:rPr lang="cs-CZ"/>
              <a:pPr/>
              <a:t>79</a:t>
            </a:fld>
            <a:endParaRPr lang="cs-CZ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542783-3E35-4C4B-90EB-3B40728D426B}" type="slidenum">
              <a:rPr lang="cs-CZ"/>
              <a:pPr/>
              <a:t>8</a:t>
            </a:fld>
            <a:endParaRPr lang="cs-CZ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603183-5154-494B-B8B2-00C3AD58B4AC}" type="slidenum">
              <a:rPr lang="cs-CZ"/>
              <a:pPr/>
              <a:t>80</a:t>
            </a:fld>
            <a:endParaRPr lang="cs-CZ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510CE0-3457-4FA5-A4F9-5C9792DE4C56}" type="slidenum">
              <a:rPr lang="cs-CZ"/>
              <a:pPr/>
              <a:t>81</a:t>
            </a:fld>
            <a:endParaRPr lang="cs-CZ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FED38B-925A-4260-AFDD-AA89DFF02A2E}" type="slidenum">
              <a:rPr lang="cs-CZ"/>
              <a:pPr/>
              <a:t>82</a:t>
            </a:fld>
            <a:endParaRPr lang="cs-CZ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cs-CZ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ACAAFD-4A3C-4C3C-90C6-6EFD30DAB0BF}" type="slidenum">
              <a:rPr lang="cs-CZ"/>
              <a:pPr/>
              <a:t>83</a:t>
            </a:fld>
            <a:endParaRPr lang="cs-CZ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C9D9D8-C2EC-491A-986B-A2CE52414793}" type="slidenum">
              <a:rPr lang="cs-CZ"/>
              <a:pPr/>
              <a:t>84</a:t>
            </a:fld>
            <a:endParaRPr lang="cs-CZ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29863F-0692-4C4C-B6D7-39733EDBF724}" type="slidenum">
              <a:rPr lang="cs-CZ"/>
              <a:pPr/>
              <a:t>85</a:t>
            </a:fld>
            <a:endParaRPr lang="cs-CZ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2FCF4-8656-4AEB-B67B-1BC24C326C3C}" type="slidenum">
              <a:rPr lang="cs-CZ"/>
              <a:pPr/>
              <a:t>86</a:t>
            </a:fld>
            <a:endParaRPr lang="cs-CZ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2CC4E-F4B7-4CEA-840D-7B5CA2094B66}" type="slidenum">
              <a:rPr lang="cs-CZ"/>
              <a:pPr/>
              <a:t>87</a:t>
            </a:fld>
            <a:endParaRPr lang="cs-CZ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CCE1E9-D64E-4A1F-9724-3BFC96AE00FC}" type="slidenum">
              <a:rPr lang="cs-CZ"/>
              <a:pPr/>
              <a:t>88</a:t>
            </a:fld>
            <a:endParaRPr lang="cs-CZ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830393-BE78-4AFB-A24F-FB1DEC8B319C}" type="slidenum">
              <a:rPr lang="cs-CZ"/>
              <a:pPr/>
              <a:t>89</a:t>
            </a:fld>
            <a:endParaRPr lang="cs-CZ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985CF4-41B9-4D8A-BDAA-0C28C7C1CC66}" type="slidenum">
              <a:rPr lang="cs-CZ"/>
              <a:pPr/>
              <a:t>9</a:t>
            </a:fld>
            <a:endParaRPr lang="cs-CZ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5585A-05E4-483A-806F-9833C9AC9136}" type="slidenum">
              <a:rPr lang="cs-CZ"/>
              <a:pPr/>
              <a:t>90</a:t>
            </a:fld>
            <a:endParaRPr lang="cs-CZ"/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r>
              <a:rPr lang="en-US"/>
              <a:t>Stallings Fig 16-1.</a:t>
            </a:r>
          </a:p>
          <a:p>
            <a:endParaRPr lang="en-AU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713697-E3EC-4549-B696-A40F53FDB842}" type="slidenum">
              <a:rPr lang="cs-CZ"/>
              <a:pPr/>
              <a:t>91</a:t>
            </a:fld>
            <a:endParaRPr lang="cs-CZ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08798D-2E7E-4E8B-B6BB-840751FEBD15}" type="slidenum">
              <a:rPr lang="cs-CZ"/>
              <a:pPr/>
              <a:t>92</a:t>
            </a:fld>
            <a:endParaRPr lang="cs-CZ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r>
              <a:rPr lang="en-US"/>
              <a:t>Stallings Fig 16-3.</a:t>
            </a:r>
            <a:endParaRPr lang="en-AU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4A1780-E14B-425D-8FA2-86579E145716}" type="slidenum">
              <a:rPr lang="cs-CZ"/>
              <a:pPr/>
              <a:t>93</a:t>
            </a:fld>
            <a:endParaRPr lang="cs-CZ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r>
              <a:rPr lang="en-US"/>
              <a:t>Stallings Fig 16-5.</a:t>
            </a:r>
            <a:endParaRPr lang="en-AU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769F70-ACE9-4388-AD60-12409A003413}" type="slidenum">
              <a:rPr lang="cs-CZ"/>
              <a:pPr/>
              <a:t>94</a:t>
            </a:fld>
            <a:endParaRPr lang="cs-CZ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01E35E-8F17-4439-94C2-32E8E47B9AD0}" type="slidenum">
              <a:rPr lang="cs-CZ"/>
              <a:pPr/>
              <a:t>95</a:t>
            </a:fld>
            <a:endParaRPr lang="cs-CZ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r>
              <a:rPr lang="en-US"/>
              <a:t>Stallings Fig 16-7.</a:t>
            </a:r>
            <a:endParaRPr lang="en-AU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DCEA0D-4FD4-44B9-8C90-2035B4DD032B}" type="slidenum">
              <a:rPr lang="cs-CZ"/>
              <a:pPr/>
              <a:t>96</a:t>
            </a:fld>
            <a:endParaRPr lang="cs-CZ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491A5F-6D4A-46A4-AC62-A7BEDA5A1EEF}" type="slidenum">
              <a:rPr lang="cs-CZ"/>
              <a:pPr/>
              <a:t>97</a:t>
            </a:fld>
            <a:endParaRPr lang="cs-CZ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r>
              <a:rPr lang="en-US"/>
              <a:t>Stallings Fig 16-10.</a:t>
            </a:r>
            <a:endParaRPr lang="en-AU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E6041E-C189-4612-8C6C-C5F2F365EB6F}" type="slidenum">
              <a:rPr lang="cs-CZ"/>
              <a:pPr/>
              <a:t>98</a:t>
            </a:fld>
            <a:endParaRPr lang="cs-CZ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76B6CE-9F40-4992-B782-9AE8D12AC120}" type="slidenum">
              <a:rPr lang="cs-CZ"/>
              <a:pPr/>
              <a:t>99</a:t>
            </a:fld>
            <a:endParaRPr lang="cs-CZ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Line 2"/>
          <p:cNvSpPr>
            <a:spLocks noChangeShapeType="1"/>
          </p:cNvSpPr>
          <p:nvPr/>
        </p:nvSpPr>
        <p:spPr bwMode="auto">
          <a:xfrm>
            <a:off x="7315200" y="1066800"/>
            <a:ext cx="0" cy="1752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6389688" cy="213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8.4.2008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Počítačové sítě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03A2200-EB8F-4DBE-B96C-426FE3D978A7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838200" y="2819400"/>
            <a:ext cx="64770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66569" name="Group 9" descr="decorative graphic made up of dots"/>
          <p:cNvGrpSpPr>
            <a:grpSpLocks/>
          </p:cNvGrpSpPr>
          <p:nvPr/>
        </p:nvGrpSpPr>
        <p:grpSpPr bwMode="auto">
          <a:xfrm>
            <a:off x="7467600" y="1219200"/>
            <a:ext cx="792163" cy="1295400"/>
            <a:chOff x="5136" y="960"/>
            <a:chExt cx="528" cy="864"/>
          </a:xfrm>
        </p:grpSpPr>
        <p:sp>
          <p:nvSpPr>
            <p:cNvPr id="66570" name="Oval 10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1" name="Oval 11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2" name="Oval 12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3" name="Oval 13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4" name="Oval 14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5" name="Oval 15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6" name="Oval 16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7" name="Oval 17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8" name="Oval 18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9" name="Oval 19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0" name="Oval 20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1" name="Oval 21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2" name="Oval 22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3" name="Oval 23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4" name="Oval 24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5" name="Oval 25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6" name="Oval 26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7" name="Oval 27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8" name="Oval 28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9" name="Oval 29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0" name="Oval 30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1" name="Oval 31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2" name="Oval 32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3" name="Oval 33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4" name="Oval 34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5" name="Oval 35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6" name="Oval 36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7" name="Oval 37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8" name="Oval 38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9" name="Oval 39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0" name="Oval 40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66601" name="Group 41" descr="decorative graphic made up of dots"/>
          <p:cNvGrpSpPr>
            <a:grpSpLocks/>
          </p:cNvGrpSpPr>
          <p:nvPr/>
        </p:nvGrpSpPr>
        <p:grpSpPr bwMode="auto">
          <a:xfrm>
            <a:off x="7467600" y="1219200"/>
            <a:ext cx="792163" cy="1295400"/>
            <a:chOff x="5136" y="960"/>
            <a:chExt cx="528" cy="864"/>
          </a:xfrm>
        </p:grpSpPr>
        <p:sp>
          <p:nvSpPr>
            <p:cNvPr id="66602" name="Oval 42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3" name="Oval 43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4" name="Oval 44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5" name="Oval 45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6" name="Oval 46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7" name="Oval 47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8" name="Oval 48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9" name="Oval 49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0" name="Oval 50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1" name="Oval 51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2" name="Oval 52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3" name="Oval 53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4" name="Oval 54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5" name="Oval 55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6" name="Oval 56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7" name="Oval 57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8" name="Oval 58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9" name="Oval 59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0" name="Oval 60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1" name="Oval 61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2" name="Oval 62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3" name="Oval 63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4" name="Oval 64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5" name="Oval 65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6" name="Oval 66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7" name="Oval 67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8" name="Oval 68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9" name="Oval 69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30" name="Oval 70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31" name="Oval 71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32" name="Oval 72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5C5A8-1C8A-4183-913A-FD533827A87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114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AB609-2A33-4B0E-98FE-6C51B8EE557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4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DCDB3-9217-4EA1-903C-8C0FDAA8F5B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39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C436F-E4F6-4166-BEBB-2A77B91C0BC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64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8.4.2008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Počítačové sítě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65E37-BAE3-4974-ACB4-B70EE944508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085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8.4.2008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Počítačové sítě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F52FE-95A6-406D-9449-31A1F33F8A5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7761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8.4.2008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Počítačové sítě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10EFE-9A5D-4F4B-A9D7-626EE1DE456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02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8.4.2008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Počítačové sítě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6F5A0-58B3-470F-87F7-0DA4369DD8E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29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8.4.2008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Počítačové sítě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3BE18-3100-421D-BAD6-D283CA8A0B6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354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8.4.2008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Počítačové sítě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BF64C-FAFB-443D-B0DE-6E1AB9EC40F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402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r>
              <a:rPr lang="cs-CZ"/>
              <a:t>8.4.2008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r>
              <a:rPr lang="cs-CZ"/>
              <a:t>Počítačové sítě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2FA1DE5E-F1E0-4ABC-9BA8-A53E4A04A259}" type="slidenum">
              <a:rPr lang="cs-CZ"/>
              <a:pPr/>
              <a:t>‹#›</a:t>
            </a:fld>
            <a:endParaRPr lang="cs-CZ"/>
          </a:p>
        </p:txBody>
      </p:sp>
      <p:grpSp>
        <p:nvGrpSpPr>
          <p:cNvPr id="65544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554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4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4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4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4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65576" name="Line 40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edvina@kiv.zcu.cz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sv.ens-cachan.fr/spor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6400800" cy="2133600"/>
          </a:xfrm>
        </p:spPr>
        <p:txBody>
          <a:bodyPr/>
          <a:lstStyle/>
          <a:p>
            <a:r>
              <a:rPr lang="cs-CZ"/>
              <a:t>Ověřování a protokoly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  <a:p>
            <a:r>
              <a:rPr lang="cs-CZ"/>
              <a:t>Lekce 9</a:t>
            </a:r>
          </a:p>
          <a:p>
            <a:r>
              <a:rPr lang="cs-CZ"/>
              <a:t>Ing. Jiří ledvina, C</a:t>
            </a:r>
            <a:r>
              <a:rPr lang="en-US"/>
              <a:t>S</a:t>
            </a:r>
            <a:r>
              <a:rPr lang="cs-CZ"/>
              <a:t>c.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DC9E-A8D5-4A97-B6CF-66D9BF52A1D1}" type="slidenum">
              <a:rPr lang="cs-CZ"/>
              <a:pPr/>
              <a:t>10</a:t>
            </a:fld>
            <a:endParaRPr lang="cs-CZ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Protokoly vzájemného ověření</a:t>
            </a:r>
            <a:br>
              <a:rPr lang="cs-CZ"/>
            </a:br>
            <a:r>
              <a:rPr lang="cs-CZ"/>
              <a:t>s ověřovacím serverem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Otway Rees (1997)</a:t>
            </a:r>
          </a:p>
          <a:p>
            <a:pPr lvl="1"/>
            <a:r>
              <a:rPr lang="cs-CZ"/>
              <a:t>Symetrické šifrování</a:t>
            </a:r>
          </a:p>
          <a:p>
            <a:pPr lvl="1">
              <a:buFont typeface="Wingdings" pitchFamily="2" charset="2"/>
              <a:buNone/>
            </a:pPr>
            <a:endParaRPr lang="cs-CZ"/>
          </a:p>
          <a:p>
            <a:pPr lvl="1"/>
            <a:r>
              <a:rPr lang="cs-CZ"/>
              <a:t>A </a:t>
            </a:r>
            <a:r>
              <a:rPr lang="cs-CZ">
                <a:cs typeface="Arial" pitchFamily="34" charset="0"/>
              </a:rPr>
              <a:t>→ B: 	  </a:t>
            </a:r>
            <a:r>
              <a:rPr lang="en-US">
                <a:cs typeface="Arial" pitchFamily="34" charset="0"/>
              </a:rPr>
              <a:t>[</a:t>
            </a:r>
            <a:r>
              <a:rPr lang="cs-CZ">
                <a:cs typeface="Arial" pitchFamily="34" charset="0"/>
              </a:rPr>
              <a:t> M </a:t>
            </a:r>
            <a:r>
              <a:rPr lang="en-US">
                <a:cs typeface="Arial" pitchFamily="34" charset="0"/>
              </a:rPr>
              <a:t>║</a:t>
            </a:r>
            <a:r>
              <a:rPr lang="cs-CZ">
                <a:cs typeface="Arial" pitchFamily="34" charset="0"/>
              </a:rPr>
              <a:t> </a:t>
            </a:r>
            <a:r>
              <a:rPr lang="cs-CZ"/>
              <a:t>ID</a:t>
            </a:r>
            <a:r>
              <a:rPr lang="cs-CZ" baseline="-20000"/>
              <a:t>A</a:t>
            </a:r>
            <a:r>
              <a:rPr lang="cs-CZ" baseline="-25000"/>
              <a:t> </a:t>
            </a:r>
            <a:r>
              <a:rPr lang="en-US">
                <a:cs typeface="Arial" pitchFamily="34" charset="0"/>
              </a:rPr>
              <a:t>║</a:t>
            </a:r>
            <a:r>
              <a:rPr lang="cs-CZ" baseline="-25000"/>
              <a:t> </a:t>
            </a:r>
            <a:r>
              <a:rPr lang="cs-CZ"/>
              <a:t>ID</a:t>
            </a:r>
            <a:r>
              <a:rPr lang="cs-CZ" baseline="-20000"/>
              <a:t>B </a:t>
            </a:r>
            <a:r>
              <a:rPr lang="en-US">
                <a:cs typeface="Arial" pitchFamily="34" charset="0"/>
              </a:rPr>
              <a:t>║</a:t>
            </a:r>
            <a:r>
              <a:rPr lang="cs-CZ" baseline="-20000"/>
              <a:t> </a:t>
            </a:r>
            <a:r>
              <a:rPr lang="cs-CZ" b="1" i="1"/>
              <a:t>E</a:t>
            </a:r>
            <a:r>
              <a:rPr lang="cs-CZ" b="1" i="1" baseline="-10000"/>
              <a:t>K</a:t>
            </a:r>
            <a:r>
              <a:rPr lang="cs-CZ" b="1" i="1" baseline="-20000"/>
              <a:t>A</a:t>
            </a:r>
            <a:r>
              <a:rPr lang="cs-CZ" b="1" i="1" baseline="-26000"/>
              <a:t> </a:t>
            </a:r>
            <a:r>
              <a:rPr lang="en-US" b="1" i="1">
                <a:cs typeface="Arial" pitchFamily="34" charset="0"/>
              </a:rPr>
              <a:t>[</a:t>
            </a:r>
            <a:r>
              <a:rPr lang="cs-CZ" b="1" i="1">
                <a:cs typeface="Arial" pitchFamily="34" charset="0"/>
              </a:rPr>
              <a:t>N</a:t>
            </a:r>
            <a:r>
              <a:rPr lang="cs-CZ" b="1" i="1" baseline="-20000">
                <a:cs typeface="Arial" pitchFamily="34" charset="0"/>
              </a:rPr>
              <a:t>A</a:t>
            </a:r>
            <a:r>
              <a:rPr lang="en-US" b="1" i="1">
                <a:cs typeface="Arial" pitchFamily="34" charset="0"/>
              </a:rPr>
              <a:t> ║ </a:t>
            </a:r>
            <a:r>
              <a:rPr lang="cs-CZ" b="1" i="1">
                <a:cs typeface="Arial" pitchFamily="34" charset="0"/>
              </a:rPr>
              <a:t>M </a:t>
            </a:r>
            <a:r>
              <a:rPr lang="en-US" b="1" i="1">
                <a:cs typeface="Arial" pitchFamily="34" charset="0"/>
              </a:rPr>
              <a:t>║</a:t>
            </a:r>
            <a:r>
              <a:rPr lang="cs-CZ" b="1" i="1">
                <a:cs typeface="Arial" pitchFamily="34" charset="0"/>
              </a:rPr>
              <a:t> </a:t>
            </a:r>
            <a:r>
              <a:rPr lang="cs-CZ" b="1" i="1"/>
              <a:t>ID</a:t>
            </a:r>
            <a:r>
              <a:rPr lang="cs-CZ" b="1" i="1" baseline="-20000"/>
              <a:t>A</a:t>
            </a:r>
            <a:r>
              <a:rPr lang="cs-CZ" b="1" i="1" baseline="-25000"/>
              <a:t> </a:t>
            </a:r>
            <a:r>
              <a:rPr lang="en-US" b="1" i="1">
                <a:cs typeface="Arial" pitchFamily="34" charset="0"/>
              </a:rPr>
              <a:t>║</a:t>
            </a:r>
            <a:r>
              <a:rPr lang="cs-CZ" b="1" i="1" baseline="-25000"/>
              <a:t> </a:t>
            </a:r>
            <a:r>
              <a:rPr lang="cs-CZ" b="1" i="1"/>
              <a:t>ID</a:t>
            </a:r>
            <a:r>
              <a:rPr lang="cs-CZ" b="1" i="1" baseline="-20000"/>
              <a:t>B </a:t>
            </a:r>
            <a:r>
              <a:rPr lang="en-US" b="1" i="1">
                <a:cs typeface="Arial" pitchFamily="34" charset="0"/>
              </a:rPr>
              <a:t>]</a:t>
            </a:r>
            <a:r>
              <a:rPr lang="cs-CZ" b="1" i="1">
                <a:cs typeface="Arial" pitchFamily="34" charset="0"/>
              </a:rPr>
              <a:t> </a:t>
            </a:r>
            <a:r>
              <a:rPr lang="en-US">
                <a:cs typeface="Arial" pitchFamily="34" charset="0"/>
              </a:rPr>
              <a:t>]</a:t>
            </a:r>
            <a:endParaRPr lang="cs-CZ">
              <a:cs typeface="Arial" pitchFamily="34" charset="0"/>
            </a:endParaRPr>
          </a:p>
          <a:p>
            <a:pPr lvl="1"/>
            <a:r>
              <a:rPr lang="cs-CZ">
                <a:cs typeface="Arial" pitchFamily="34" charset="0"/>
              </a:rPr>
              <a:t>B</a:t>
            </a:r>
            <a:r>
              <a:rPr lang="en-US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→</a:t>
            </a:r>
            <a:r>
              <a:rPr lang="en-US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KDC</a:t>
            </a:r>
            <a:r>
              <a:rPr lang="en-US">
                <a:cs typeface="Arial" pitchFamily="34" charset="0"/>
              </a:rPr>
              <a:t>: </a:t>
            </a:r>
            <a:r>
              <a:rPr lang="cs-CZ">
                <a:cs typeface="Arial" pitchFamily="34" charset="0"/>
              </a:rPr>
              <a:t> </a:t>
            </a:r>
            <a:r>
              <a:rPr lang="en-US">
                <a:cs typeface="Arial" pitchFamily="34" charset="0"/>
              </a:rPr>
              <a:t>[</a:t>
            </a:r>
            <a:r>
              <a:rPr lang="cs-CZ">
                <a:cs typeface="Arial" pitchFamily="34" charset="0"/>
              </a:rPr>
              <a:t> M </a:t>
            </a:r>
            <a:r>
              <a:rPr lang="en-US">
                <a:cs typeface="Arial" pitchFamily="34" charset="0"/>
              </a:rPr>
              <a:t>║</a:t>
            </a:r>
            <a:r>
              <a:rPr lang="cs-CZ">
                <a:cs typeface="Arial" pitchFamily="34" charset="0"/>
              </a:rPr>
              <a:t> </a:t>
            </a:r>
            <a:r>
              <a:rPr lang="cs-CZ"/>
              <a:t>ID</a:t>
            </a:r>
            <a:r>
              <a:rPr lang="cs-CZ" baseline="-20000"/>
              <a:t>A</a:t>
            </a:r>
            <a:r>
              <a:rPr lang="cs-CZ" baseline="-25000"/>
              <a:t> </a:t>
            </a:r>
            <a:r>
              <a:rPr lang="en-US">
                <a:cs typeface="Arial" pitchFamily="34" charset="0"/>
              </a:rPr>
              <a:t>║</a:t>
            </a:r>
            <a:r>
              <a:rPr lang="cs-CZ" baseline="-25000"/>
              <a:t> </a:t>
            </a:r>
            <a:r>
              <a:rPr lang="cs-CZ"/>
              <a:t>ID</a:t>
            </a:r>
            <a:r>
              <a:rPr lang="cs-CZ" baseline="-20000"/>
              <a:t>B </a:t>
            </a:r>
            <a:r>
              <a:rPr lang="en-US">
                <a:cs typeface="Arial" pitchFamily="34" charset="0"/>
              </a:rPr>
              <a:t>║</a:t>
            </a:r>
            <a:r>
              <a:rPr lang="cs-CZ" baseline="-20000"/>
              <a:t> </a:t>
            </a:r>
          </a:p>
          <a:p>
            <a:pPr lvl="1">
              <a:buFont typeface="Wingdings" pitchFamily="2" charset="2"/>
              <a:buNone/>
            </a:pPr>
            <a:r>
              <a:rPr lang="cs-CZ" b="1"/>
              <a:t>			</a:t>
            </a:r>
            <a:r>
              <a:rPr lang="cs-CZ" b="1" i="1"/>
              <a:t>E</a:t>
            </a:r>
            <a:r>
              <a:rPr lang="cs-CZ" b="1" i="1" baseline="-10000"/>
              <a:t>K</a:t>
            </a:r>
            <a:r>
              <a:rPr lang="cs-CZ" b="1" i="1" baseline="-20000"/>
              <a:t>A</a:t>
            </a:r>
            <a:r>
              <a:rPr lang="cs-CZ" b="1" i="1" baseline="-26000"/>
              <a:t> </a:t>
            </a:r>
            <a:r>
              <a:rPr lang="en-US" b="1" i="1">
                <a:cs typeface="Arial" pitchFamily="34" charset="0"/>
              </a:rPr>
              <a:t>[</a:t>
            </a:r>
            <a:r>
              <a:rPr lang="cs-CZ" b="1" i="1">
                <a:cs typeface="Arial" pitchFamily="34" charset="0"/>
              </a:rPr>
              <a:t>N</a:t>
            </a:r>
            <a:r>
              <a:rPr lang="cs-CZ" b="1" i="1" baseline="-20000">
                <a:cs typeface="Arial" pitchFamily="34" charset="0"/>
              </a:rPr>
              <a:t>A</a:t>
            </a:r>
            <a:r>
              <a:rPr lang="en-US" b="1" i="1">
                <a:cs typeface="Arial" pitchFamily="34" charset="0"/>
              </a:rPr>
              <a:t> ║ </a:t>
            </a:r>
            <a:r>
              <a:rPr lang="cs-CZ" b="1" i="1">
                <a:cs typeface="Arial" pitchFamily="34" charset="0"/>
              </a:rPr>
              <a:t>M </a:t>
            </a:r>
            <a:r>
              <a:rPr lang="en-US" b="1" i="1">
                <a:cs typeface="Arial" pitchFamily="34" charset="0"/>
              </a:rPr>
              <a:t>║</a:t>
            </a:r>
            <a:r>
              <a:rPr lang="cs-CZ" b="1" i="1">
                <a:cs typeface="Arial" pitchFamily="34" charset="0"/>
              </a:rPr>
              <a:t> </a:t>
            </a:r>
            <a:r>
              <a:rPr lang="cs-CZ" b="1" i="1"/>
              <a:t>ID</a:t>
            </a:r>
            <a:r>
              <a:rPr lang="cs-CZ" b="1" i="1" baseline="-20000"/>
              <a:t>A</a:t>
            </a:r>
            <a:r>
              <a:rPr lang="cs-CZ" b="1" i="1" baseline="-25000"/>
              <a:t> </a:t>
            </a:r>
            <a:r>
              <a:rPr lang="en-US" b="1" i="1">
                <a:cs typeface="Arial" pitchFamily="34" charset="0"/>
              </a:rPr>
              <a:t>║</a:t>
            </a:r>
            <a:r>
              <a:rPr lang="cs-CZ" b="1" i="1" baseline="-25000"/>
              <a:t> </a:t>
            </a:r>
            <a:r>
              <a:rPr lang="cs-CZ" b="1" i="1"/>
              <a:t>ID</a:t>
            </a:r>
            <a:r>
              <a:rPr lang="cs-CZ" b="1" i="1" baseline="-20000"/>
              <a:t>B </a:t>
            </a:r>
            <a:r>
              <a:rPr lang="en-US" b="1" i="1">
                <a:cs typeface="Arial" pitchFamily="34" charset="0"/>
              </a:rPr>
              <a:t>]</a:t>
            </a:r>
            <a:r>
              <a:rPr lang="cs-CZ" b="1" i="1">
                <a:cs typeface="Arial" pitchFamily="34" charset="0"/>
              </a:rPr>
              <a:t> </a:t>
            </a:r>
            <a:r>
              <a:rPr lang="en-US" b="1" i="1">
                <a:cs typeface="Arial" pitchFamily="34" charset="0"/>
              </a:rPr>
              <a:t>║ </a:t>
            </a:r>
            <a:r>
              <a:rPr lang="cs-CZ" b="1" i="1"/>
              <a:t>E</a:t>
            </a:r>
            <a:r>
              <a:rPr lang="cs-CZ" b="1" i="1" baseline="-10000"/>
              <a:t>K</a:t>
            </a:r>
            <a:r>
              <a:rPr lang="cs-CZ" b="1" i="1" baseline="-20000"/>
              <a:t>B</a:t>
            </a:r>
            <a:r>
              <a:rPr lang="cs-CZ" b="1" i="1" baseline="-26000"/>
              <a:t> </a:t>
            </a:r>
            <a:r>
              <a:rPr lang="en-US" b="1" i="1">
                <a:cs typeface="Arial" pitchFamily="34" charset="0"/>
              </a:rPr>
              <a:t>[</a:t>
            </a:r>
            <a:r>
              <a:rPr lang="cs-CZ" b="1" i="1">
                <a:cs typeface="Arial" pitchFamily="34" charset="0"/>
              </a:rPr>
              <a:t>N</a:t>
            </a:r>
            <a:r>
              <a:rPr lang="cs-CZ" b="1" i="1" baseline="-20000">
                <a:cs typeface="Arial" pitchFamily="34" charset="0"/>
              </a:rPr>
              <a:t>B</a:t>
            </a:r>
            <a:r>
              <a:rPr lang="en-US" b="1" i="1">
                <a:cs typeface="Arial" pitchFamily="34" charset="0"/>
              </a:rPr>
              <a:t> ║ </a:t>
            </a:r>
            <a:r>
              <a:rPr lang="cs-CZ" b="1" i="1">
                <a:cs typeface="Arial" pitchFamily="34" charset="0"/>
              </a:rPr>
              <a:t>M </a:t>
            </a:r>
            <a:r>
              <a:rPr lang="en-US" b="1" i="1">
                <a:cs typeface="Arial" pitchFamily="34" charset="0"/>
              </a:rPr>
              <a:t>║</a:t>
            </a:r>
            <a:r>
              <a:rPr lang="cs-CZ" b="1" i="1">
                <a:cs typeface="Arial" pitchFamily="34" charset="0"/>
              </a:rPr>
              <a:t> </a:t>
            </a:r>
            <a:r>
              <a:rPr lang="cs-CZ" b="1" i="1"/>
              <a:t>ID</a:t>
            </a:r>
            <a:r>
              <a:rPr lang="cs-CZ" b="1" i="1" baseline="-20000"/>
              <a:t>A</a:t>
            </a:r>
            <a:r>
              <a:rPr lang="cs-CZ" b="1" i="1" baseline="-25000"/>
              <a:t> </a:t>
            </a:r>
            <a:r>
              <a:rPr lang="en-US" b="1" i="1">
                <a:cs typeface="Arial" pitchFamily="34" charset="0"/>
              </a:rPr>
              <a:t>║</a:t>
            </a:r>
            <a:r>
              <a:rPr lang="cs-CZ" b="1" i="1" baseline="-25000"/>
              <a:t> </a:t>
            </a:r>
            <a:r>
              <a:rPr lang="cs-CZ" b="1" i="1"/>
              <a:t>ID</a:t>
            </a:r>
            <a:r>
              <a:rPr lang="cs-CZ" b="1" i="1" baseline="-20000"/>
              <a:t>B </a:t>
            </a:r>
            <a:r>
              <a:rPr lang="en-US" b="1" i="1">
                <a:cs typeface="Arial" pitchFamily="34" charset="0"/>
              </a:rPr>
              <a:t>]</a:t>
            </a:r>
            <a:r>
              <a:rPr lang="cs-CZ">
                <a:cs typeface="Arial" pitchFamily="34" charset="0"/>
              </a:rPr>
              <a:t> </a:t>
            </a:r>
            <a:r>
              <a:rPr lang="en-US">
                <a:cs typeface="Arial" pitchFamily="34" charset="0"/>
              </a:rPr>
              <a:t>]</a:t>
            </a:r>
          </a:p>
          <a:p>
            <a:pPr lvl="1"/>
            <a:r>
              <a:rPr lang="cs-CZ"/>
              <a:t>KDC </a:t>
            </a:r>
            <a:r>
              <a:rPr lang="cs-CZ">
                <a:cs typeface="Arial" pitchFamily="34" charset="0"/>
              </a:rPr>
              <a:t>→ B:  </a:t>
            </a:r>
            <a:r>
              <a:rPr lang="en-US">
                <a:cs typeface="Arial" pitchFamily="34" charset="0"/>
              </a:rPr>
              <a:t>[</a:t>
            </a:r>
            <a:r>
              <a:rPr lang="cs-CZ">
                <a:cs typeface="Arial" pitchFamily="34" charset="0"/>
              </a:rPr>
              <a:t> M </a:t>
            </a:r>
            <a:r>
              <a:rPr lang="en-US">
                <a:cs typeface="Arial" pitchFamily="34" charset="0"/>
              </a:rPr>
              <a:t>║</a:t>
            </a:r>
            <a:r>
              <a:rPr lang="cs-CZ">
                <a:cs typeface="Arial" pitchFamily="34" charset="0"/>
              </a:rPr>
              <a:t> </a:t>
            </a:r>
            <a:r>
              <a:rPr lang="cs-CZ" b="1" i="1"/>
              <a:t>E</a:t>
            </a:r>
            <a:r>
              <a:rPr lang="cs-CZ" b="1" i="1" baseline="-10000"/>
              <a:t>K</a:t>
            </a:r>
            <a:r>
              <a:rPr lang="cs-CZ" b="1" i="1" baseline="-20000"/>
              <a:t>A</a:t>
            </a:r>
            <a:r>
              <a:rPr lang="cs-CZ" b="1" i="1" baseline="-26000"/>
              <a:t> </a:t>
            </a:r>
            <a:r>
              <a:rPr lang="en-US" b="1" i="1">
                <a:cs typeface="Arial" pitchFamily="34" charset="0"/>
              </a:rPr>
              <a:t>[</a:t>
            </a:r>
            <a:r>
              <a:rPr lang="cs-CZ" b="1" i="1">
                <a:cs typeface="Arial" pitchFamily="34" charset="0"/>
              </a:rPr>
              <a:t>N</a:t>
            </a:r>
            <a:r>
              <a:rPr lang="cs-CZ" b="1" i="1" baseline="-20000">
                <a:cs typeface="Arial" pitchFamily="34" charset="0"/>
              </a:rPr>
              <a:t>A</a:t>
            </a:r>
            <a:r>
              <a:rPr lang="en-US" b="1" i="1">
                <a:cs typeface="Arial" pitchFamily="34" charset="0"/>
              </a:rPr>
              <a:t> ║ </a:t>
            </a:r>
            <a:r>
              <a:rPr lang="cs-CZ" b="1" i="1">
                <a:cs typeface="Arial" pitchFamily="34" charset="0"/>
              </a:rPr>
              <a:t>K</a:t>
            </a:r>
            <a:r>
              <a:rPr lang="cs-CZ" b="1" i="1" baseline="-20000"/>
              <a:t>AB </a:t>
            </a:r>
            <a:r>
              <a:rPr lang="en-US" b="1" i="1">
                <a:cs typeface="Arial" pitchFamily="34" charset="0"/>
              </a:rPr>
              <a:t>]</a:t>
            </a:r>
            <a:r>
              <a:rPr lang="cs-CZ">
                <a:cs typeface="Arial" pitchFamily="34" charset="0"/>
              </a:rPr>
              <a:t> </a:t>
            </a:r>
            <a:r>
              <a:rPr lang="en-US">
                <a:cs typeface="Arial" pitchFamily="34" charset="0"/>
              </a:rPr>
              <a:t>║</a:t>
            </a:r>
            <a:r>
              <a:rPr lang="cs-CZ">
                <a:cs typeface="Arial" pitchFamily="34" charset="0"/>
              </a:rPr>
              <a:t> </a:t>
            </a:r>
            <a:r>
              <a:rPr lang="cs-CZ" b="1" i="1"/>
              <a:t>E</a:t>
            </a:r>
            <a:r>
              <a:rPr lang="cs-CZ" b="1" i="1" baseline="-10000"/>
              <a:t>K</a:t>
            </a:r>
            <a:r>
              <a:rPr lang="cs-CZ" b="1" i="1" baseline="-20000"/>
              <a:t>B</a:t>
            </a:r>
            <a:r>
              <a:rPr lang="cs-CZ" b="1" i="1" baseline="-26000"/>
              <a:t> </a:t>
            </a:r>
            <a:r>
              <a:rPr lang="en-US" b="1" i="1">
                <a:cs typeface="Arial" pitchFamily="34" charset="0"/>
              </a:rPr>
              <a:t>[</a:t>
            </a:r>
            <a:r>
              <a:rPr lang="cs-CZ" b="1" i="1">
                <a:cs typeface="Arial" pitchFamily="34" charset="0"/>
              </a:rPr>
              <a:t>N</a:t>
            </a:r>
            <a:r>
              <a:rPr lang="cs-CZ" b="1" i="1" baseline="-20000">
                <a:cs typeface="Arial" pitchFamily="34" charset="0"/>
              </a:rPr>
              <a:t>B</a:t>
            </a:r>
            <a:r>
              <a:rPr lang="en-US" b="1" i="1">
                <a:cs typeface="Arial" pitchFamily="34" charset="0"/>
              </a:rPr>
              <a:t> ║ </a:t>
            </a:r>
            <a:r>
              <a:rPr lang="cs-CZ" b="1" i="1">
                <a:cs typeface="Arial" pitchFamily="34" charset="0"/>
              </a:rPr>
              <a:t>K</a:t>
            </a:r>
            <a:r>
              <a:rPr lang="cs-CZ" b="1" i="1" baseline="-20000"/>
              <a:t>AB </a:t>
            </a:r>
            <a:r>
              <a:rPr lang="en-US" b="1" i="1">
                <a:cs typeface="Arial" pitchFamily="34" charset="0"/>
              </a:rPr>
              <a:t>]</a:t>
            </a:r>
            <a:r>
              <a:rPr lang="cs-CZ">
                <a:cs typeface="Arial" pitchFamily="34" charset="0"/>
              </a:rPr>
              <a:t> </a:t>
            </a:r>
            <a:r>
              <a:rPr lang="en-US">
                <a:cs typeface="Arial" pitchFamily="34" charset="0"/>
              </a:rPr>
              <a:t>]</a:t>
            </a:r>
          </a:p>
          <a:p>
            <a:pPr lvl="1"/>
            <a:r>
              <a:rPr lang="cs-CZ">
                <a:cs typeface="Arial" pitchFamily="34" charset="0"/>
              </a:rPr>
              <a:t>B</a:t>
            </a:r>
            <a:r>
              <a:rPr lang="en-US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→</a:t>
            </a:r>
            <a:r>
              <a:rPr lang="en-US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A</a:t>
            </a:r>
            <a:r>
              <a:rPr lang="en-US">
                <a:cs typeface="Arial" pitchFamily="34" charset="0"/>
              </a:rPr>
              <a:t>:</a:t>
            </a:r>
            <a:r>
              <a:rPr lang="cs-CZ">
                <a:cs typeface="Arial" pitchFamily="34" charset="0"/>
              </a:rPr>
              <a:t> 	   </a:t>
            </a:r>
            <a:r>
              <a:rPr lang="en-US">
                <a:cs typeface="Arial" pitchFamily="34" charset="0"/>
              </a:rPr>
              <a:t>[</a:t>
            </a:r>
            <a:r>
              <a:rPr lang="cs-CZ">
                <a:cs typeface="Arial" pitchFamily="34" charset="0"/>
              </a:rPr>
              <a:t> M </a:t>
            </a:r>
            <a:r>
              <a:rPr lang="en-US">
                <a:cs typeface="Arial" pitchFamily="34" charset="0"/>
              </a:rPr>
              <a:t>║</a:t>
            </a:r>
            <a:r>
              <a:rPr lang="cs-CZ">
                <a:cs typeface="Arial" pitchFamily="34" charset="0"/>
              </a:rPr>
              <a:t> </a:t>
            </a:r>
            <a:r>
              <a:rPr lang="cs-CZ" b="1" i="1"/>
              <a:t>E</a:t>
            </a:r>
            <a:r>
              <a:rPr lang="cs-CZ" b="1" i="1" baseline="-10000"/>
              <a:t>K</a:t>
            </a:r>
            <a:r>
              <a:rPr lang="cs-CZ" b="1" i="1" baseline="-20000"/>
              <a:t>A</a:t>
            </a:r>
            <a:r>
              <a:rPr lang="cs-CZ" b="1" i="1" baseline="-26000"/>
              <a:t> </a:t>
            </a:r>
            <a:r>
              <a:rPr lang="en-US" b="1" i="1">
                <a:cs typeface="Arial" pitchFamily="34" charset="0"/>
              </a:rPr>
              <a:t>[</a:t>
            </a:r>
            <a:r>
              <a:rPr lang="cs-CZ" b="1" i="1">
                <a:cs typeface="Arial" pitchFamily="34" charset="0"/>
              </a:rPr>
              <a:t>N</a:t>
            </a:r>
            <a:r>
              <a:rPr lang="cs-CZ" b="1" i="1" baseline="-20000">
                <a:cs typeface="Arial" pitchFamily="34" charset="0"/>
              </a:rPr>
              <a:t>A</a:t>
            </a:r>
            <a:r>
              <a:rPr lang="en-US" b="1" i="1">
                <a:cs typeface="Arial" pitchFamily="34" charset="0"/>
              </a:rPr>
              <a:t> ║ </a:t>
            </a:r>
            <a:r>
              <a:rPr lang="cs-CZ" b="1" i="1">
                <a:cs typeface="Arial" pitchFamily="34" charset="0"/>
              </a:rPr>
              <a:t>K</a:t>
            </a:r>
            <a:r>
              <a:rPr lang="cs-CZ" b="1" i="1" baseline="-20000"/>
              <a:t>AB </a:t>
            </a:r>
            <a:r>
              <a:rPr lang="en-US" b="1" i="1">
                <a:cs typeface="Arial" pitchFamily="34" charset="0"/>
              </a:rPr>
              <a:t>]</a:t>
            </a:r>
            <a:r>
              <a:rPr lang="cs-CZ">
                <a:cs typeface="Arial" pitchFamily="34" charset="0"/>
              </a:rPr>
              <a:t> </a:t>
            </a:r>
            <a:r>
              <a:rPr lang="en-US">
                <a:cs typeface="Arial" pitchFamily="34" charset="0"/>
              </a:rPr>
              <a:t>]</a:t>
            </a:r>
            <a:endParaRPr lang="cs-CZ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1204-D20D-41CD-B5D6-C56A9A506FD4}" type="slidenum">
              <a:rPr lang="cs-CZ"/>
              <a:pPr/>
              <a:t>100</a:t>
            </a:fld>
            <a:endParaRPr lang="cs-CZ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Filtrov</a:t>
            </a:r>
            <a:r>
              <a:rPr lang="cs-CZ"/>
              <a:t>ání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Základní rozdělení podle úrovně filtrování</a:t>
            </a:r>
          </a:p>
          <a:p>
            <a:pPr lvl="1"/>
            <a:r>
              <a:rPr lang="cs-CZ"/>
              <a:t>Filtrování na síťové úrovni (IP filtrování)</a:t>
            </a:r>
          </a:p>
          <a:p>
            <a:pPr lvl="1"/>
            <a:r>
              <a:rPr lang="cs-CZ"/>
              <a:t>Filtrování na transportní úrovni (úroveň spojení)</a:t>
            </a:r>
          </a:p>
          <a:p>
            <a:pPr lvl="1"/>
            <a:r>
              <a:rPr lang="cs-CZ"/>
              <a:t>Filtrování na aplikační úrovni (aplikační filtry)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797C-6F7E-4582-9894-A207A93ABD08}" type="slidenum">
              <a:rPr lang="cs-CZ"/>
              <a:pPr/>
              <a:t>101</a:t>
            </a:fld>
            <a:endParaRPr lang="cs-CZ"/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Filtrování na síťové úrovni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Principy filtrování na IP úrovni</a:t>
            </a:r>
          </a:p>
          <a:p>
            <a:r>
              <a:rPr lang="cs-CZ"/>
              <a:t>Jednotlivé pakety jsou analyzovány a filtrovány (blokovány nebo propouštěny)</a:t>
            </a:r>
          </a:p>
          <a:p>
            <a:r>
              <a:rPr lang="cs-CZ"/>
              <a:t>Filtrovací kritéria</a:t>
            </a:r>
          </a:p>
          <a:p>
            <a:pPr lvl="1"/>
            <a:r>
              <a:rPr lang="cs-CZ"/>
              <a:t>IP adresa (zdrojová, cílová, obě)</a:t>
            </a:r>
          </a:p>
          <a:p>
            <a:pPr lvl="1"/>
            <a:r>
              <a:rPr lang="cs-CZ"/>
              <a:t>Port (zdrojový, cílový, oba)</a:t>
            </a:r>
          </a:p>
          <a:p>
            <a:pPr lvl="1"/>
            <a:r>
              <a:rPr lang="cs-CZ"/>
              <a:t>Typ paketu (IP, jiný)</a:t>
            </a:r>
          </a:p>
          <a:p>
            <a:r>
              <a:rPr lang="cs-CZ"/>
              <a:t>Nejsou filtrována žádná aplikační data</a:t>
            </a:r>
          </a:p>
          <a:p>
            <a:r>
              <a:rPr lang="cs-CZ"/>
              <a:t>Obecně bezestavové filtrování</a:t>
            </a:r>
          </a:p>
          <a:p>
            <a:pPr lvl="1"/>
            <a:r>
              <a:rPr lang="cs-CZ"/>
              <a:t>Nejsou k dispozici žádné znalosti o spojení klient/server</a:t>
            </a:r>
          </a:p>
          <a:p>
            <a:pPr lvl="1"/>
            <a:r>
              <a:rPr lang="cs-CZ"/>
              <a:t>Nezávisle filtruje přicházející a odcházející pakety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5A01-208A-4CEC-97F4-2CFFAF6DF613}" type="slidenum">
              <a:rPr lang="cs-CZ"/>
              <a:pPr/>
              <a:t>102</a:t>
            </a:fld>
            <a:endParaRPr lang="cs-CZ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Filtrování na síťové úrovni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Nevýhody</a:t>
            </a:r>
          </a:p>
          <a:p>
            <a:pPr lvl="1"/>
            <a:r>
              <a:rPr lang="cs-CZ"/>
              <a:t>Méně bezpečné</a:t>
            </a:r>
          </a:p>
          <a:p>
            <a:pPr lvl="2"/>
            <a:r>
              <a:rPr lang="cs-CZ"/>
              <a:t>Bezestavový charakter</a:t>
            </a:r>
          </a:p>
          <a:p>
            <a:pPr lvl="2"/>
            <a:r>
              <a:rPr lang="cs-CZ"/>
              <a:t>Založeno na omezeném filtrování</a:t>
            </a:r>
          </a:p>
          <a:p>
            <a:pPr lvl="2"/>
            <a:r>
              <a:rPr lang="cs-CZ"/>
              <a:t>Využívá implicitní předpoklady</a:t>
            </a:r>
          </a:p>
          <a:p>
            <a:pPr lvl="2"/>
            <a:r>
              <a:rPr lang="cs-CZ"/>
              <a:t>Slabé ověřování (IP adresa)</a:t>
            </a:r>
          </a:p>
          <a:p>
            <a:pPr lvl="2"/>
            <a:r>
              <a:rPr lang="cs-CZ"/>
              <a:t>Nebrání „prosakování“ IP paketů</a:t>
            </a:r>
          </a:p>
          <a:p>
            <a:pPr lvl="1"/>
            <a:r>
              <a:rPr lang="cs-CZ"/>
              <a:t>Není filtrován vlastní protokol server/klient</a:t>
            </a:r>
          </a:p>
          <a:p>
            <a:pPr lvl="1"/>
            <a:r>
              <a:rPr lang="cs-CZ"/>
              <a:t>Neumožňuje (nebo jen omezeně) logování a účtování</a:t>
            </a:r>
          </a:p>
          <a:p>
            <a:pPr lvl="1"/>
            <a:r>
              <a:rPr lang="cs-CZ"/>
              <a:t>Pravidla filtrování mohou být složitá a náchylná k chybám</a:t>
            </a:r>
          </a:p>
          <a:p>
            <a:pPr lvl="1"/>
            <a:r>
              <a:rPr lang="cs-CZ"/>
              <a:t>Může se stát ne-managementovatelný 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7799-5C31-4CC0-B191-95BAC6CDC9E3}" type="slidenum">
              <a:rPr lang="cs-CZ"/>
              <a:pPr/>
              <a:t>103</a:t>
            </a:fld>
            <a:endParaRPr lang="cs-CZ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Filtrování na síťové úrovni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Výhody</a:t>
            </a:r>
          </a:p>
          <a:p>
            <a:pPr lvl="1">
              <a:lnSpc>
                <a:spcPct val="90000"/>
              </a:lnSpc>
            </a:pPr>
            <a:r>
              <a:rPr lang="cs-CZ"/>
              <a:t>Transparentní vzhledem k účastníkům, jednoduše přizpůsobitelné</a:t>
            </a:r>
          </a:p>
          <a:p>
            <a:pPr lvl="2">
              <a:lnSpc>
                <a:spcPct val="90000"/>
              </a:lnSpc>
            </a:pPr>
            <a:r>
              <a:rPr lang="cs-CZ"/>
              <a:t>Podporuje libovolný protokol klient/server</a:t>
            </a:r>
          </a:p>
          <a:p>
            <a:pPr lvl="2">
              <a:lnSpc>
                <a:spcPct val="90000"/>
              </a:lnSpc>
            </a:pPr>
            <a:r>
              <a:rPr lang="cs-CZ"/>
              <a:t>Není třeba modifikovat ani server, ani klienta</a:t>
            </a:r>
          </a:p>
          <a:p>
            <a:pPr lvl="1">
              <a:lnSpc>
                <a:spcPct val="90000"/>
              </a:lnSpc>
            </a:pPr>
            <a:r>
              <a:rPr lang="cs-CZ"/>
              <a:t>Jednoduché levné odstínění (směrovač)</a:t>
            </a:r>
          </a:p>
          <a:p>
            <a:pPr lvl="1">
              <a:lnSpc>
                <a:spcPct val="90000"/>
              </a:lnSpc>
            </a:pPr>
            <a:r>
              <a:rPr lang="cs-CZ"/>
              <a:t>Vysoká propustnost</a:t>
            </a:r>
          </a:p>
          <a:p>
            <a:pPr>
              <a:lnSpc>
                <a:spcPct val="90000"/>
              </a:lnSpc>
            </a:pPr>
            <a:r>
              <a:rPr lang="cs-CZ"/>
              <a:t>Závěr</a:t>
            </a:r>
          </a:p>
          <a:p>
            <a:pPr lvl="1">
              <a:lnSpc>
                <a:spcPct val="90000"/>
              </a:lnSpc>
            </a:pPr>
            <a:r>
              <a:rPr lang="cs-CZ"/>
              <a:t>Jednoduché a laciné filtrování na IP úrovni je bezpečné pouze pro</a:t>
            </a:r>
          </a:p>
          <a:p>
            <a:pPr lvl="2">
              <a:lnSpc>
                <a:spcPct val="90000"/>
              </a:lnSpc>
            </a:pPr>
            <a:r>
              <a:rPr lang="cs-CZ"/>
              <a:t>Blokování všech paketů (deny)</a:t>
            </a:r>
          </a:p>
          <a:p>
            <a:pPr lvl="2">
              <a:lnSpc>
                <a:spcPct val="90000"/>
              </a:lnSpc>
            </a:pPr>
            <a:r>
              <a:rPr lang="cs-CZ"/>
              <a:t>Propouštění všech paketů (allow)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2C89-DED7-4855-ACE7-2ED054AA5F69}" type="slidenum">
              <a:rPr lang="cs-CZ"/>
              <a:pPr/>
              <a:t>104</a:t>
            </a:fld>
            <a:endParaRPr lang="cs-CZ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Filtrování na aplikační úrovni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4116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Principy filtrování na aplikační úrovni</a:t>
            </a:r>
          </a:p>
          <a:p>
            <a:r>
              <a:rPr lang="cs-CZ"/>
              <a:t>Hlavní princip – vnitřní pakety nesmí přecházet přímo do vnější sítě a naopak</a:t>
            </a:r>
          </a:p>
          <a:p>
            <a:r>
              <a:rPr lang="cs-CZ"/>
              <a:t>Klient se spojuje s obranným valem, ne přímo se serverem</a:t>
            </a:r>
          </a:p>
          <a:p>
            <a:r>
              <a:rPr lang="cs-CZ"/>
              <a:t>Na obranném valu je umístěn proxy (zástupce), který přijímá pakety, kontroluje je a rozhoduje o tom, má-li být paket propuštěn nebo zachycen</a:t>
            </a:r>
          </a:p>
          <a:p>
            <a:r>
              <a:rPr lang="cs-CZ"/>
              <a:t>Lze provádět ověřování klienta v širokém rozsahu</a:t>
            </a:r>
          </a:p>
          <a:p>
            <a:pPr lvl="1"/>
            <a:r>
              <a:rPr lang="cs-CZ"/>
              <a:t>Od IP zdrojové adresy</a:t>
            </a:r>
          </a:p>
          <a:p>
            <a:pPr lvl="1"/>
            <a:r>
              <a:rPr lang="cs-CZ"/>
              <a:t>K přísným ověřovacím technikám typu výzva/odpověď</a:t>
            </a:r>
          </a:p>
          <a:p>
            <a:r>
              <a:rPr lang="cs-CZ"/>
              <a:t>Může být filtrován i protokol server/klient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FDBB-2F63-49CC-8E82-73C0DD75D539}" type="slidenum">
              <a:rPr lang="cs-CZ"/>
              <a:pPr/>
              <a:t>105</a:t>
            </a:fld>
            <a:endParaRPr lang="cs-CZ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Filtrování na aplikační úrovni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/>
              <a:t>Výhody:</a:t>
            </a:r>
          </a:p>
          <a:p>
            <a:pPr>
              <a:lnSpc>
                <a:spcPct val="90000"/>
              </a:lnSpc>
            </a:pPr>
            <a:r>
              <a:rPr lang="cs-CZ"/>
              <a:t>Zvýšená bezpečnost</a:t>
            </a:r>
          </a:p>
          <a:p>
            <a:pPr lvl="1">
              <a:lnSpc>
                <a:spcPct val="90000"/>
              </a:lnSpc>
            </a:pPr>
            <a:r>
              <a:rPr lang="cs-CZ"/>
              <a:t>Předcházení problémům s bezpečností na IP úrovni</a:t>
            </a:r>
          </a:p>
          <a:p>
            <a:pPr lvl="1">
              <a:lnSpc>
                <a:spcPct val="90000"/>
              </a:lnSpc>
            </a:pPr>
            <a:r>
              <a:rPr lang="cs-CZ"/>
              <a:t>Má informaci o stavu spojení (filtrování na aplikační úrovni může být stavové)</a:t>
            </a:r>
          </a:p>
          <a:p>
            <a:pPr lvl="1">
              <a:lnSpc>
                <a:spcPct val="90000"/>
              </a:lnSpc>
            </a:pPr>
            <a:r>
              <a:rPr lang="cs-CZ"/>
              <a:t>Použití ověřovacích technik</a:t>
            </a:r>
          </a:p>
          <a:p>
            <a:pPr lvl="1">
              <a:lnSpc>
                <a:spcPct val="90000"/>
              </a:lnSpc>
            </a:pPr>
            <a:r>
              <a:rPr lang="cs-CZ"/>
              <a:t>Filtrace protokolu server/klient</a:t>
            </a:r>
          </a:p>
          <a:p>
            <a:pPr>
              <a:lnSpc>
                <a:spcPct val="90000"/>
              </a:lnSpc>
            </a:pPr>
            <a:r>
              <a:rPr lang="cs-CZ"/>
              <a:t>Umožňuje rozšířené logování a účtování</a:t>
            </a:r>
          </a:p>
          <a:p>
            <a:pPr>
              <a:lnSpc>
                <a:spcPct val="90000"/>
              </a:lnSpc>
            </a:pPr>
            <a:r>
              <a:rPr lang="cs-CZ"/>
              <a:t>V zásadě méně složitá pravidla filtrování, méně náchylná k chybám, jednodušší ovládání</a:t>
            </a:r>
          </a:p>
          <a:p>
            <a:pPr>
              <a:lnSpc>
                <a:spcPct val="90000"/>
              </a:lnSpc>
            </a:pPr>
            <a:r>
              <a:rPr lang="cs-CZ"/>
              <a:t>Interní DNS nemusí spolupracovat s externím DNS</a:t>
            </a:r>
          </a:p>
          <a:p>
            <a:pPr>
              <a:lnSpc>
                <a:spcPct val="90000"/>
              </a:lnSpc>
            </a:pPr>
            <a:r>
              <a:rPr lang="cs-CZ"/>
              <a:t>Je možné rozšířit proxy o cache – zachycování často požadovaných dat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8FAB-FA13-433F-B11E-B97D7BE6B8DB}" type="slidenum">
              <a:rPr lang="cs-CZ"/>
              <a:pPr/>
              <a:t>106</a:t>
            </a:fld>
            <a:endParaRPr lang="cs-CZ"/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Filtrování na aplikační úrovni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Nevýhody:</a:t>
            </a:r>
          </a:p>
          <a:p>
            <a:r>
              <a:rPr lang="cs-CZ"/>
              <a:t>Méně transparentní a přizpůsobivé</a:t>
            </a:r>
          </a:p>
          <a:p>
            <a:pPr lvl="1"/>
            <a:r>
              <a:rPr lang="cs-CZ"/>
              <a:t>Klient si může proxy uvědomit</a:t>
            </a:r>
          </a:p>
          <a:p>
            <a:pPr lvl="1"/>
            <a:r>
              <a:rPr lang="cs-CZ"/>
              <a:t>Podpora jednoduchých klientů nebo proxy klientů</a:t>
            </a:r>
          </a:p>
          <a:p>
            <a:pPr lvl="1"/>
            <a:r>
              <a:rPr lang="cs-CZ"/>
              <a:t>Omezený počet proxy, pro každý protokol musí existovat proxy</a:t>
            </a:r>
          </a:p>
          <a:p>
            <a:pPr lvl="1"/>
            <a:r>
              <a:rPr lang="cs-CZ"/>
              <a:t>Vyžaduje vyhrazený počítač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74A1-5882-4A39-A9DB-2AE59B561904}" type="slidenum">
              <a:rPr lang="cs-CZ"/>
              <a:pPr/>
              <a:t>107</a:t>
            </a:fld>
            <a:endParaRPr lang="cs-CZ"/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Filtrování na transportní úrovni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cs-CZ"/>
              <a:t>Principy filtrování na úrovni spojení</a:t>
            </a:r>
          </a:p>
          <a:p>
            <a:pPr marL="457200" indent="-457200"/>
            <a:r>
              <a:rPr lang="cs-CZ"/>
              <a:t>V zásadě vypadá jako filtrování na aplikační úrovni</a:t>
            </a:r>
          </a:p>
          <a:p>
            <a:pPr marL="725488" lvl="1" indent="-381000"/>
            <a:r>
              <a:rPr lang="cs-CZ"/>
              <a:t>Generické proxy na úrovni spojení pracuje na obranném valu</a:t>
            </a:r>
          </a:p>
          <a:p>
            <a:pPr marL="725488" lvl="1" indent="-381000"/>
            <a:r>
              <a:rPr lang="cs-CZ"/>
              <a:t>Klienti se spojují s proxy na úrovni spojových služeb (TCP)</a:t>
            </a:r>
          </a:p>
          <a:p>
            <a:pPr marL="725488" lvl="1" indent="-381000"/>
            <a:r>
              <a:rPr lang="cs-CZ"/>
              <a:t>Proxy ověřuje klienty na úrovni tohoto spojení</a:t>
            </a:r>
          </a:p>
          <a:p>
            <a:pPr marL="725488" lvl="1" indent="-381000"/>
            <a:r>
              <a:rPr lang="cs-CZ"/>
              <a:t>Spojení mezi proxy a serverem je pak transparentní</a:t>
            </a:r>
          </a:p>
          <a:p>
            <a:pPr marL="457200" indent="-457200"/>
            <a:r>
              <a:rPr lang="cs-CZ"/>
              <a:t>Od filtrování na aplikační úrovni se liší</a:t>
            </a:r>
          </a:p>
          <a:p>
            <a:pPr marL="725488" lvl="1" indent="-381000"/>
            <a:r>
              <a:rPr lang="cs-CZ"/>
              <a:t>Slabším ověřováním</a:t>
            </a:r>
          </a:p>
          <a:p>
            <a:pPr marL="725488" lvl="1" indent="-381000"/>
            <a:r>
              <a:rPr lang="cs-CZ"/>
              <a:t>Nezajišťuje filtrování protokolu na úrovni aplikace klient/server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24EF-096C-43F3-B5B9-EBA4FF3B7B40}" type="slidenum">
              <a:rPr lang="cs-CZ"/>
              <a:pPr/>
              <a:t>108</a:t>
            </a:fld>
            <a:endParaRPr lang="cs-CZ"/>
          </a:p>
        </p:txBody>
      </p:sp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Filtrování na transportní úrovni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Realizace</a:t>
            </a:r>
          </a:p>
          <a:p>
            <a:pPr lvl="1"/>
            <a:r>
              <a:rPr lang="cs-CZ"/>
              <a:t>Realizace vyžaduje zásah do programového vybavení klienta</a:t>
            </a:r>
          </a:p>
          <a:p>
            <a:pPr lvl="1"/>
            <a:r>
              <a:rPr lang="cs-CZ"/>
              <a:t>Systémové volání na nižší úrovni v klientu nahrazeno spojkami (connect)</a:t>
            </a:r>
          </a:p>
          <a:p>
            <a:pPr lvl="1"/>
            <a:r>
              <a:rPr lang="cs-CZ"/>
              <a:t>Spojka spojuje klienta a spojované proxy</a:t>
            </a:r>
          </a:p>
          <a:p>
            <a:pPr lvl="1"/>
            <a:r>
              <a:rPr lang="cs-CZ"/>
              <a:t>S použitím speciálního protokolu posílá adresu a port cílového počítače.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5C17D-45B6-4FF1-BC0C-AB93905ADA5D}" type="slidenum">
              <a:rPr lang="cs-CZ"/>
              <a:pPr/>
              <a:t>109</a:t>
            </a:fld>
            <a:endParaRPr lang="cs-CZ"/>
          </a:p>
        </p:txBody>
      </p:sp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Filtrování na transportní úrovni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Vlastnosti</a:t>
            </a:r>
          </a:p>
          <a:p>
            <a:r>
              <a:rPr lang="cs-CZ"/>
              <a:t>Bezpečnost mezi IP úrovní a aplikační úrovní</a:t>
            </a:r>
          </a:p>
          <a:p>
            <a:r>
              <a:rPr lang="cs-CZ"/>
              <a:t>Transparentnost mezi IP úrovní a aplikační úrovní</a:t>
            </a:r>
          </a:p>
          <a:p>
            <a:r>
              <a:rPr lang="cs-CZ"/>
              <a:t>Zahrnuje logování a účtování</a:t>
            </a:r>
          </a:p>
          <a:p>
            <a:r>
              <a:rPr lang="cs-CZ"/>
              <a:t>Programové vybavení klienta musí být přizpůsobeno</a:t>
            </a:r>
          </a:p>
          <a:p>
            <a:pPr>
              <a:buFont typeface="Wingdings" pitchFamily="2" charset="2"/>
              <a:buNone/>
            </a:pPr>
            <a:r>
              <a:rPr lang="cs-CZ"/>
              <a:t>Výhody</a:t>
            </a:r>
          </a:p>
          <a:p>
            <a:r>
              <a:rPr lang="cs-CZ"/>
              <a:t>Doplnění programu o spojku je jednodušší než zavedení proxy</a:t>
            </a:r>
          </a:p>
          <a:p>
            <a:r>
              <a:rPr lang="cs-CZ"/>
              <a:t>Je však nutné mít zdrojový kód, knihovny, …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59A4-D0BB-44AE-AF80-74660DB31D66}" type="slidenum">
              <a:rPr lang="cs-CZ"/>
              <a:pPr/>
              <a:t>11</a:t>
            </a:fld>
            <a:endParaRPr lang="cs-CZ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Protokoly vzájemného ověření</a:t>
            </a:r>
            <a:br>
              <a:rPr lang="cs-CZ"/>
            </a:br>
            <a:r>
              <a:rPr lang="cs-CZ"/>
              <a:t>s ověřovacím serverem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Andrew Secure RPC (1987)</a:t>
            </a:r>
          </a:p>
          <a:p>
            <a:pPr lvl="1">
              <a:lnSpc>
                <a:spcPct val="90000"/>
              </a:lnSpc>
            </a:pPr>
            <a:r>
              <a:rPr lang="cs-CZ"/>
              <a:t>Symetrické šifrování</a:t>
            </a:r>
          </a:p>
          <a:p>
            <a:pPr lvl="1">
              <a:lnSpc>
                <a:spcPct val="90000"/>
              </a:lnSpc>
            </a:pPr>
            <a:r>
              <a:rPr lang="cs-CZ"/>
              <a:t>Modifikace BAN (Burrows, Abadi, Needham 1989)</a:t>
            </a:r>
          </a:p>
          <a:p>
            <a:pPr lvl="1">
              <a:lnSpc>
                <a:spcPct val="90000"/>
              </a:lnSpc>
            </a:pPr>
            <a:r>
              <a:rPr lang="cs-CZ"/>
              <a:t>Modifikace Garwin Lowe 1996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cs-CZ"/>
          </a:p>
          <a:p>
            <a:pPr lvl="1">
              <a:lnSpc>
                <a:spcPct val="90000"/>
              </a:lnSpc>
            </a:pPr>
            <a:r>
              <a:rPr lang="cs-CZ"/>
              <a:t>A </a:t>
            </a:r>
            <a:r>
              <a:rPr lang="cs-CZ">
                <a:cs typeface="Arial" pitchFamily="34" charset="0"/>
              </a:rPr>
              <a:t>→ B:  </a:t>
            </a:r>
            <a:r>
              <a:rPr lang="en-US">
                <a:cs typeface="Arial" pitchFamily="34" charset="0"/>
              </a:rPr>
              <a:t>[</a:t>
            </a:r>
            <a:r>
              <a:rPr lang="cs-CZ">
                <a:cs typeface="Arial" pitchFamily="34" charset="0"/>
              </a:rPr>
              <a:t> </a:t>
            </a:r>
            <a:r>
              <a:rPr lang="cs-CZ"/>
              <a:t>ID</a:t>
            </a:r>
            <a:r>
              <a:rPr lang="cs-CZ" baseline="-20000"/>
              <a:t>A</a:t>
            </a:r>
            <a:r>
              <a:rPr lang="cs-CZ" baseline="-25000"/>
              <a:t> </a:t>
            </a:r>
            <a:r>
              <a:rPr lang="en-US">
                <a:cs typeface="Arial" pitchFamily="34" charset="0"/>
              </a:rPr>
              <a:t>║</a:t>
            </a:r>
            <a:r>
              <a:rPr lang="cs-CZ" baseline="-25000"/>
              <a:t> </a:t>
            </a:r>
            <a:r>
              <a:rPr lang="cs-CZ">
                <a:cs typeface="Arial" pitchFamily="34" charset="0"/>
              </a:rPr>
              <a:t>N</a:t>
            </a:r>
            <a:r>
              <a:rPr lang="cs-CZ" baseline="-20000">
                <a:cs typeface="Arial" pitchFamily="34" charset="0"/>
              </a:rPr>
              <a:t>A</a:t>
            </a:r>
            <a:r>
              <a:rPr lang="cs-CZ" b="1" i="1">
                <a:cs typeface="Arial" pitchFamily="34" charset="0"/>
              </a:rPr>
              <a:t> </a:t>
            </a:r>
            <a:r>
              <a:rPr lang="en-US">
                <a:cs typeface="Arial" pitchFamily="34" charset="0"/>
              </a:rPr>
              <a:t>]</a:t>
            </a:r>
            <a:endParaRPr lang="cs-CZ"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>
                <a:cs typeface="Arial" pitchFamily="34" charset="0"/>
              </a:rPr>
              <a:t>B</a:t>
            </a:r>
            <a:r>
              <a:rPr lang="en-US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→</a:t>
            </a:r>
            <a:r>
              <a:rPr lang="en-US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A</a:t>
            </a:r>
            <a:r>
              <a:rPr lang="en-US">
                <a:cs typeface="Arial" pitchFamily="34" charset="0"/>
              </a:rPr>
              <a:t>:</a:t>
            </a:r>
            <a:r>
              <a:rPr lang="cs-CZ">
                <a:cs typeface="Arial" pitchFamily="34" charset="0"/>
              </a:rPr>
              <a:t>  </a:t>
            </a:r>
            <a:r>
              <a:rPr lang="cs-CZ"/>
              <a:t>E</a:t>
            </a:r>
            <a:r>
              <a:rPr lang="cs-CZ" baseline="-10000"/>
              <a:t>K</a:t>
            </a:r>
            <a:r>
              <a:rPr lang="cs-CZ" baseline="-20000"/>
              <a:t>AB</a:t>
            </a:r>
            <a:r>
              <a:rPr lang="cs-CZ" baseline="-26000"/>
              <a:t> </a:t>
            </a:r>
            <a:r>
              <a:rPr lang="en-US">
                <a:cs typeface="Arial" pitchFamily="34" charset="0"/>
              </a:rPr>
              <a:t>[</a:t>
            </a:r>
            <a:r>
              <a:rPr lang="cs-CZ">
                <a:cs typeface="Arial" pitchFamily="34" charset="0"/>
              </a:rPr>
              <a:t> N</a:t>
            </a:r>
            <a:r>
              <a:rPr lang="cs-CZ" baseline="-20000">
                <a:cs typeface="Arial" pitchFamily="34" charset="0"/>
              </a:rPr>
              <a:t>A</a:t>
            </a:r>
            <a:r>
              <a:rPr lang="cs-CZ">
                <a:cs typeface="Arial" pitchFamily="34" charset="0"/>
              </a:rPr>
              <a:t> </a:t>
            </a:r>
            <a:r>
              <a:rPr lang="en-US">
                <a:cs typeface="Arial" pitchFamily="34" charset="0"/>
              </a:rPr>
              <a:t>║</a:t>
            </a:r>
            <a:r>
              <a:rPr lang="cs-CZ">
                <a:cs typeface="Arial" pitchFamily="34" charset="0"/>
              </a:rPr>
              <a:t> </a:t>
            </a:r>
            <a:r>
              <a:rPr lang="en-US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K´</a:t>
            </a:r>
            <a:r>
              <a:rPr lang="cs-CZ" baseline="-20000"/>
              <a:t>AB</a:t>
            </a:r>
            <a:r>
              <a:rPr lang="cs-CZ">
                <a:cs typeface="Arial" pitchFamily="34" charset="0"/>
              </a:rPr>
              <a:t> </a:t>
            </a:r>
            <a:r>
              <a:rPr lang="en-US">
                <a:cs typeface="Arial" pitchFamily="34" charset="0"/>
              </a:rPr>
              <a:t>║</a:t>
            </a:r>
            <a:r>
              <a:rPr lang="cs-CZ">
                <a:cs typeface="Arial" pitchFamily="34" charset="0"/>
              </a:rPr>
              <a:t> </a:t>
            </a:r>
            <a:r>
              <a:rPr lang="cs-CZ"/>
              <a:t>ID</a:t>
            </a:r>
            <a:r>
              <a:rPr lang="cs-CZ" baseline="-20000"/>
              <a:t>B </a:t>
            </a:r>
            <a:r>
              <a:rPr lang="en-US">
                <a:cs typeface="Arial" pitchFamily="34" charset="0"/>
              </a:rPr>
              <a:t>]</a:t>
            </a:r>
          </a:p>
          <a:p>
            <a:pPr lvl="1">
              <a:lnSpc>
                <a:spcPct val="90000"/>
              </a:lnSpc>
            </a:pPr>
            <a:r>
              <a:rPr lang="cs-CZ"/>
              <a:t>A </a:t>
            </a:r>
            <a:r>
              <a:rPr lang="cs-CZ">
                <a:cs typeface="Arial" pitchFamily="34" charset="0"/>
              </a:rPr>
              <a:t>→ B:  </a:t>
            </a:r>
            <a:r>
              <a:rPr lang="cs-CZ"/>
              <a:t>E</a:t>
            </a:r>
            <a:r>
              <a:rPr lang="cs-CZ" baseline="-10000"/>
              <a:t>K´</a:t>
            </a:r>
            <a:r>
              <a:rPr lang="cs-CZ" baseline="-20000"/>
              <a:t>AB</a:t>
            </a:r>
            <a:r>
              <a:rPr lang="cs-CZ" baseline="-26000"/>
              <a:t> </a:t>
            </a:r>
            <a:r>
              <a:rPr lang="en-US">
                <a:cs typeface="Arial" pitchFamily="34" charset="0"/>
              </a:rPr>
              <a:t>[</a:t>
            </a:r>
            <a:r>
              <a:rPr lang="cs-CZ">
                <a:cs typeface="Arial" pitchFamily="34" charset="0"/>
              </a:rPr>
              <a:t> N</a:t>
            </a:r>
            <a:r>
              <a:rPr lang="cs-CZ" baseline="-20000">
                <a:cs typeface="Arial" pitchFamily="34" charset="0"/>
              </a:rPr>
              <a:t>A </a:t>
            </a:r>
            <a:r>
              <a:rPr lang="en-US">
                <a:cs typeface="Arial" pitchFamily="34" charset="0"/>
              </a:rPr>
              <a:t>]</a:t>
            </a:r>
          </a:p>
          <a:p>
            <a:pPr lvl="1">
              <a:lnSpc>
                <a:spcPct val="90000"/>
              </a:lnSpc>
            </a:pPr>
            <a:r>
              <a:rPr lang="cs-CZ">
                <a:cs typeface="Arial" pitchFamily="34" charset="0"/>
              </a:rPr>
              <a:t>B</a:t>
            </a:r>
            <a:r>
              <a:rPr lang="en-US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→</a:t>
            </a:r>
            <a:r>
              <a:rPr lang="en-US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A</a:t>
            </a:r>
            <a:r>
              <a:rPr lang="en-US">
                <a:cs typeface="Arial" pitchFamily="34" charset="0"/>
              </a:rPr>
              <a:t>:</a:t>
            </a:r>
            <a:r>
              <a:rPr lang="cs-CZ">
                <a:cs typeface="Arial" pitchFamily="34" charset="0"/>
              </a:rPr>
              <a:t>  </a:t>
            </a:r>
            <a:r>
              <a:rPr lang="en-US">
                <a:cs typeface="Arial" pitchFamily="34" charset="0"/>
              </a:rPr>
              <a:t>[</a:t>
            </a:r>
            <a:r>
              <a:rPr lang="cs-CZ">
                <a:cs typeface="Arial" pitchFamily="34" charset="0"/>
              </a:rPr>
              <a:t> N</a:t>
            </a:r>
            <a:r>
              <a:rPr lang="cs-CZ" baseline="-20000">
                <a:cs typeface="Arial" pitchFamily="34" charset="0"/>
              </a:rPr>
              <a:t>B </a:t>
            </a:r>
            <a:r>
              <a:rPr lang="en-US">
                <a:cs typeface="Arial" pitchFamily="34" charset="0"/>
              </a:rPr>
              <a:t>]</a:t>
            </a:r>
            <a:endParaRPr lang="cs-CZ"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endParaRPr lang="cs-CZ"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>
                <a:cs typeface="Arial" pitchFamily="34" charset="0"/>
              </a:rPr>
              <a:t>K´</a:t>
            </a:r>
            <a:r>
              <a:rPr lang="cs-CZ" baseline="-20000"/>
              <a:t>AB </a:t>
            </a:r>
            <a:r>
              <a:rPr lang="cs-CZ"/>
              <a:t>– nový relační klíč</a:t>
            </a:r>
          </a:p>
          <a:p>
            <a:pPr lvl="1">
              <a:lnSpc>
                <a:spcPct val="90000"/>
              </a:lnSpc>
            </a:pPr>
            <a:r>
              <a:rPr lang="cs-CZ">
                <a:cs typeface="Arial" pitchFamily="34" charset="0"/>
              </a:rPr>
              <a:t>N</a:t>
            </a:r>
            <a:r>
              <a:rPr lang="cs-CZ" baseline="-20000">
                <a:cs typeface="Arial" pitchFamily="34" charset="0"/>
              </a:rPr>
              <a:t>B     </a:t>
            </a:r>
            <a:r>
              <a:rPr lang="cs-CZ">
                <a:cs typeface="Arial" pitchFamily="34" charset="0"/>
              </a:rPr>
              <a:t>– nové náhodné číslo</a:t>
            </a:r>
            <a:endParaRPr lang="cs-CZ" baseline="-2000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DFCC-FB92-444A-A140-5C6F18545B0B}" type="slidenum">
              <a:rPr lang="cs-CZ"/>
              <a:pPr/>
              <a:t>110</a:t>
            </a:fld>
            <a:endParaRPr lang="cs-CZ"/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Socks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Socks</a:t>
            </a:r>
          </a:p>
          <a:p>
            <a:r>
              <a:rPr lang="cs-CZ"/>
              <a:t>Představuje programové vybavení spojky pro realizaci proxy na úrovni spojení</a:t>
            </a:r>
          </a:p>
          <a:p>
            <a:r>
              <a:rPr lang="cs-CZ"/>
              <a:t>Navrženo pro aplikace typu klient/server</a:t>
            </a:r>
          </a:p>
          <a:p>
            <a:r>
              <a:rPr lang="cs-CZ"/>
              <a:t>Klient naváže spojení se socks, přenese adresu cíle, port cíle, typ spojení a identitu uživatele</a:t>
            </a:r>
          </a:p>
          <a:p>
            <a:r>
              <a:rPr lang="cs-CZ"/>
              <a:t>Socks vytvoří vlastní komunikační kanál, kterým posílá data klienta do serveru</a:t>
            </a:r>
          </a:p>
          <a:p>
            <a:r>
              <a:rPr lang="cs-CZ"/>
              <a:t>Během vytváření spojení lze provádět doplňkové funkce (ověřování, vyjednávání o bezpečnosti, … )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0D8F-ED75-4847-B012-E3436CDE7400}" type="slidenum">
              <a:rPr lang="cs-CZ"/>
              <a:pPr/>
              <a:t>111</a:t>
            </a:fld>
            <a:endParaRPr lang="cs-CZ"/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Socks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Model socks</a:t>
            </a:r>
          </a:p>
          <a:p>
            <a:r>
              <a:rPr lang="cs-CZ"/>
              <a:t>Zahrnuje 3 základní operace</a:t>
            </a:r>
          </a:p>
          <a:p>
            <a:pPr lvl="1"/>
            <a:r>
              <a:rPr lang="cs-CZ"/>
              <a:t>Požadavek na spojení</a:t>
            </a:r>
          </a:p>
          <a:p>
            <a:pPr lvl="1"/>
            <a:r>
              <a:rPr lang="cs-CZ"/>
              <a:t>Nastavení proxy spojení</a:t>
            </a:r>
          </a:p>
          <a:p>
            <a:pPr lvl="1"/>
            <a:r>
              <a:rPr lang="cs-CZ"/>
              <a:t>Přepínání aplikačních dat</a:t>
            </a:r>
          </a:p>
          <a:p>
            <a:pPr lvl="1"/>
            <a:r>
              <a:rPr lang="cs-CZ"/>
              <a:t>Ověřování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CF90F-B6F7-42A9-A6BF-4C35228E4F1C}" type="slidenum">
              <a:rPr lang="cs-CZ"/>
              <a:pPr/>
              <a:t>112</a:t>
            </a:fld>
            <a:endParaRPr lang="cs-CZ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Typy obranných valů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86800" cy="44116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b="1"/>
              <a:t>Filtrující směrovač (Screening Router)</a:t>
            </a:r>
          </a:p>
          <a:p>
            <a:pPr lvl="1">
              <a:lnSpc>
                <a:spcPct val="80000"/>
              </a:lnSpc>
            </a:pPr>
            <a:r>
              <a:rPr lang="cs-CZ"/>
              <a:t>Provádí filtraci paketů podle směru přenosu, IP adresy a čísla portu</a:t>
            </a:r>
            <a:endParaRPr lang="cs-CZ" b="1"/>
          </a:p>
          <a:p>
            <a:pPr>
              <a:lnSpc>
                <a:spcPct val="80000"/>
              </a:lnSpc>
            </a:pPr>
            <a:r>
              <a:rPr lang="cs-CZ" b="1"/>
              <a:t>Opevněný počítač (Bastion Host )</a:t>
            </a:r>
          </a:p>
          <a:p>
            <a:pPr lvl="1">
              <a:lnSpc>
                <a:spcPct val="80000"/>
              </a:lnSpc>
            </a:pPr>
            <a:r>
              <a:rPr lang="cs-CZ"/>
              <a:t>Používá se při realizaci důležitých serverů, které mají být navíc velmi bezpečné. Např. SMTP, FTP, DNS, HTTP, atd.</a:t>
            </a:r>
            <a:endParaRPr lang="cs-CZ" b="1"/>
          </a:p>
          <a:p>
            <a:pPr>
              <a:lnSpc>
                <a:spcPct val="80000"/>
              </a:lnSpc>
            </a:pPr>
            <a:r>
              <a:rPr lang="cs-CZ" b="1"/>
              <a:t>Brána se dvěma vstupy (Dual Homed Gateway)</a:t>
            </a:r>
          </a:p>
          <a:p>
            <a:pPr lvl="1">
              <a:lnSpc>
                <a:spcPct val="80000"/>
              </a:lnSpc>
            </a:pPr>
            <a:r>
              <a:rPr lang="cs-CZ"/>
              <a:t>Úplně odděluje vnitřní a vnější síť. Služby musí být umístěny na této bráně, přístupné jak z vnitřní sítě, tak i z vnější sítě.</a:t>
            </a:r>
            <a:endParaRPr lang="cs-CZ" b="1"/>
          </a:p>
          <a:p>
            <a:pPr>
              <a:lnSpc>
                <a:spcPct val="80000"/>
              </a:lnSpc>
            </a:pPr>
            <a:r>
              <a:rPr lang="cs-CZ" b="1"/>
              <a:t>Screened Host Gateway</a:t>
            </a:r>
          </a:p>
          <a:p>
            <a:pPr lvl="1">
              <a:lnSpc>
                <a:spcPct val="80000"/>
              </a:lnSpc>
            </a:pPr>
            <a:r>
              <a:rPr lang="cs-CZ"/>
              <a:t>Vnitřní síť je chráněna filtrujícím směrovačem, který propouští pouze pakety určené pro vybraný počítač (Bastion Host).</a:t>
            </a:r>
            <a:r>
              <a:rPr lang="cs-CZ" sz="2400"/>
              <a:t> </a:t>
            </a:r>
          </a:p>
          <a:p>
            <a:pPr>
              <a:lnSpc>
                <a:spcPct val="80000"/>
              </a:lnSpc>
            </a:pPr>
            <a:r>
              <a:rPr lang="cs-CZ" b="1"/>
              <a:t>Screened Subnet</a:t>
            </a:r>
          </a:p>
          <a:p>
            <a:pPr lvl="1">
              <a:lnSpc>
                <a:spcPct val="80000"/>
              </a:lnSpc>
            </a:pPr>
            <a:r>
              <a:rPr lang="cs-CZ"/>
              <a:t>Pomocí dvou filtrujících směrovačů se vytvoří demilitarizovaná zóna.</a:t>
            </a:r>
            <a:r>
              <a:rPr lang="cs-CZ" sz="2400"/>
              <a:t> </a:t>
            </a:r>
          </a:p>
          <a:p>
            <a:pPr>
              <a:lnSpc>
                <a:spcPct val="80000"/>
              </a:lnSpc>
            </a:pPr>
            <a:r>
              <a:rPr lang="cs-CZ" b="1"/>
              <a:t>Brána aplikační úrovně</a:t>
            </a:r>
            <a:endParaRPr lang="cs-CZ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8DEB-C4A7-486C-8A1D-717F5116C02A}" type="slidenum">
              <a:rPr lang="cs-CZ"/>
              <a:pPr/>
              <a:t>113</a:t>
            </a:fld>
            <a:endParaRPr lang="cs-CZ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Útoky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b="1"/>
              <a:t>Útoky Denial of Service</a:t>
            </a:r>
          </a:p>
          <a:p>
            <a:pPr lvl="1"/>
            <a:r>
              <a:rPr lang="cs-CZ"/>
              <a:t>Jeden z mnoha základních forem útoků na vnitřní sítě</a:t>
            </a:r>
          </a:p>
          <a:p>
            <a:pPr lvl="2"/>
            <a:r>
              <a:rPr lang="cs-CZ"/>
              <a:t>Založen na přetížení systému</a:t>
            </a:r>
          </a:p>
          <a:p>
            <a:pPr lvl="2"/>
            <a:r>
              <a:rPr lang="cs-CZ"/>
              <a:t>Výsledkem je omezení výkonnosti serveru nebo úplný výpadek cílového systému</a:t>
            </a:r>
          </a:p>
          <a:p>
            <a:pPr lvl="1"/>
            <a:r>
              <a:rPr lang="cs-CZ"/>
              <a:t>Útok může být zaměřen na síťové komponenty nebo na hostitelské systémy</a:t>
            </a:r>
          </a:p>
          <a:p>
            <a:pPr lvl="1"/>
            <a:r>
              <a:rPr lang="cs-CZ"/>
              <a:t>Dochází k vytěsňování reálných přenosů</a:t>
            </a:r>
          </a:p>
          <a:p>
            <a:pPr lvl="2"/>
            <a:r>
              <a:rPr lang="cs-CZ"/>
              <a:t>Klienti na základě detekce zahlcení zpomalují vysílání</a:t>
            </a:r>
          </a:p>
          <a:p>
            <a:pPr lvl="2"/>
            <a:r>
              <a:rPr lang="cs-CZ"/>
              <a:t>Směrovače musí přebytečné pakety odstraňovat</a:t>
            </a:r>
            <a:r>
              <a:rPr lang="cs-CZ" sz="2400"/>
              <a:t> 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5342-45BF-45A3-8BDC-D30FBCA58634}" type="slidenum">
              <a:rPr lang="cs-CZ"/>
              <a:pPr/>
              <a:t>114</a:t>
            </a:fld>
            <a:endParaRPr lang="cs-CZ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Útoky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4116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b="1"/>
              <a:t>Usnadnění DoS útoků</a:t>
            </a:r>
          </a:p>
          <a:p>
            <a:pPr lvl="1"/>
            <a:r>
              <a:rPr lang="cs-CZ"/>
              <a:t>V počítačové síti běží mnoho systémů</a:t>
            </a:r>
          </a:p>
          <a:p>
            <a:pPr lvl="1"/>
            <a:r>
              <a:rPr lang="cs-CZ"/>
              <a:t>Počítačová síť je velmi rozlehlá</a:t>
            </a:r>
          </a:p>
          <a:p>
            <a:pPr lvl="1"/>
            <a:r>
              <a:rPr lang="cs-CZ"/>
              <a:t>Mnozí uživatelé jsou naivní – dávají šanci uchvátit vzdálený systém</a:t>
            </a:r>
          </a:p>
          <a:p>
            <a:pPr lvl="1"/>
            <a:r>
              <a:rPr lang="cs-CZ"/>
              <a:t>Protokoly internetu jsou známé, to vytváří podmínky pro využití jejich slabin</a:t>
            </a:r>
          </a:p>
          <a:p>
            <a:pPr lvl="1"/>
            <a:r>
              <a:rPr lang="cs-CZ"/>
              <a:t>Mnoho volného software, ve kterém mohou být zahrnuty utajené funkce</a:t>
            </a:r>
          </a:p>
          <a:p>
            <a:pPr lvl="1"/>
            <a:r>
              <a:rPr lang="cs-CZ"/>
              <a:t>Nedostatečná ochranná politika používání a managementu </a:t>
            </a:r>
          </a:p>
          <a:p>
            <a:pPr lvl="1"/>
            <a:r>
              <a:rPr lang="cs-CZ"/>
              <a:t>Velmi rozsáhlý software s mnoha známými děrami</a:t>
            </a:r>
          </a:p>
          <a:p>
            <a:pPr lvl="1"/>
            <a:r>
              <a:rPr lang="cs-CZ"/>
              <a:t>Nedostatek prostředků pro zastavení útoků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785F-58BF-4B91-AF77-13CF3F6B0C2F}" type="slidenum">
              <a:rPr lang="cs-CZ"/>
              <a:pPr/>
              <a:t>115</a:t>
            </a:fld>
            <a:endParaRPr lang="cs-CZ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Útoky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b="1"/>
              <a:t>Snort (Open Source Intrusion Detection System</a:t>
            </a:r>
            <a:r>
              <a:rPr lang="cs-CZ" sz="2000" b="1"/>
              <a:t>)</a:t>
            </a:r>
          </a:p>
          <a:p>
            <a:pPr lvl="1"/>
            <a:r>
              <a:rPr lang="cs-CZ"/>
              <a:t>Systém pro detekci útoků (Intrusion Detection Systém)</a:t>
            </a:r>
          </a:p>
          <a:p>
            <a:pPr lvl="1"/>
            <a:r>
              <a:rPr lang="cs-CZ"/>
              <a:t>Je schopen provádět analýzu toku dat v reálném čase a logování paketů v IP sítích</a:t>
            </a:r>
          </a:p>
          <a:p>
            <a:pPr lvl="1"/>
            <a:r>
              <a:rPr lang="cs-CZ"/>
              <a:t>Může provádět analýzu protokolů, vyhledávání údajů</a:t>
            </a:r>
          </a:p>
          <a:p>
            <a:pPr lvl="1"/>
            <a:r>
              <a:rPr lang="cs-CZ"/>
              <a:t>Je schopen detekovat různé útoky a sondování</a:t>
            </a:r>
          </a:p>
          <a:p>
            <a:pPr lvl="1"/>
            <a:r>
              <a:rPr lang="cs-CZ"/>
              <a:t>Používá jazyk pro popis toku dat</a:t>
            </a:r>
          </a:p>
          <a:p>
            <a:pPr lvl="1"/>
            <a:r>
              <a:rPr lang="cs-CZ"/>
              <a:t>Obsahuje automat pro detekci podle tohoto popisu</a:t>
            </a:r>
          </a:p>
          <a:p>
            <a:pPr lvl="1"/>
            <a:r>
              <a:rPr lang="cs-CZ"/>
              <a:t>Umožňuje informovat o útoku v reálném čase (syslog, soubor, sockety, … ) 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DE8B-7F38-4CFD-8D63-E3180AC9BF59}" type="slidenum">
              <a:rPr lang="cs-CZ"/>
              <a:pPr/>
              <a:t>116</a:t>
            </a:fld>
            <a:endParaRPr lang="cs-CZ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Steganography </a:t>
            </a:r>
            <a:endParaRPr lang="cs-CZ"/>
          </a:p>
        </p:txBody>
      </p:sp>
      <p:pic>
        <p:nvPicPr>
          <p:cNvPr id="3266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600200"/>
            <a:ext cx="6172200" cy="4618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FC28-C318-4D3C-B44B-39083FF156AB}" type="slidenum">
              <a:rPr lang="cs-CZ"/>
              <a:pPr/>
              <a:t>12</a:t>
            </a:fld>
            <a:endParaRPr lang="cs-CZ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Protokoly vzájemného ověření</a:t>
            </a:r>
            <a:br>
              <a:rPr lang="cs-CZ"/>
            </a:br>
            <a:r>
              <a:rPr lang="cs-CZ"/>
              <a:t>s ověřovacím serverem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Wide-mouthed frog protocol (1989)</a:t>
            </a:r>
          </a:p>
          <a:p>
            <a:pPr lvl="1"/>
            <a:r>
              <a:rPr lang="cs-CZ"/>
              <a:t>Modifikace Gavin Lowe </a:t>
            </a:r>
          </a:p>
          <a:p>
            <a:pPr lvl="1"/>
            <a:r>
              <a:rPr lang="cs-CZ"/>
              <a:t>Symetrické šifrování</a:t>
            </a:r>
          </a:p>
          <a:p>
            <a:pPr lvl="1">
              <a:buFont typeface="Wingdings" pitchFamily="2" charset="2"/>
              <a:buNone/>
            </a:pPr>
            <a:endParaRPr lang="cs-CZ"/>
          </a:p>
          <a:p>
            <a:pPr lvl="1"/>
            <a:r>
              <a:rPr lang="cs-CZ"/>
              <a:t>A </a:t>
            </a:r>
            <a:r>
              <a:rPr lang="cs-CZ">
                <a:cs typeface="Arial" pitchFamily="34" charset="0"/>
              </a:rPr>
              <a:t>→ KDC:  </a:t>
            </a:r>
            <a:r>
              <a:rPr lang="en-US">
                <a:cs typeface="Arial" pitchFamily="34" charset="0"/>
              </a:rPr>
              <a:t>[A ║</a:t>
            </a:r>
            <a:r>
              <a:rPr lang="cs-CZ" b="1" i="1" u="sng"/>
              <a:t>E</a:t>
            </a:r>
            <a:r>
              <a:rPr lang="cs-CZ" b="1" i="1" u="sng" baseline="-10000"/>
              <a:t>K</a:t>
            </a:r>
            <a:r>
              <a:rPr lang="cs-CZ" b="1" i="1" u="sng" baseline="-20000"/>
              <a:t>A</a:t>
            </a:r>
            <a:r>
              <a:rPr lang="en-US" b="1" i="1" u="sng">
                <a:cs typeface="Arial" pitchFamily="34" charset="0"/>
              </a:rPr>
              <a:t> [</a:t>
            </a:r>
            <a:r>
              <a:rPr lang="cs-CZ" b="1" i="1" u="sng">
                <a:cs typeface="Arial" pitchFamily="34" charset="0"/>
              </a:rPr>
              <a:t> </a:t>
            </a:r>
            <a:r>
              <a:rPr lang="en-US" b="1" i="1" u="sng">
                <a:cs typeface="Arial" pitchFamily="34" charset="0"/>
              </a:rPr>
              <a:t>TS</a:t>
            </a:r>
            <a:r>
              <a:rPr lang="cs-CZ" b="1" i="1" u="sng" baseline="-20000"/>
              <a:t>A</a:t>
            </a:r>
            <a:r>
              <a:rPr lang="en-US" b="1" i="1" u="sng" baseline="-20000"/>
              <a:t> </a:t>
            </a:r>
            <a:r>
              <a:rPr lang="en-US" b="1" i="1" u="sng">
                <a:cs typeface="Arial" pitchFamily="34" charset="0"/>
              </a:rPr>
              <a:t>║</a:t>
            </a:r>
            <a:r>
              <a:rPr lang="en-US" b="1" i="1" u="sng" baseline="-20000"/>
              <a:t> </a:t>
            </a:r>
            <a:r>
              <a:rPr lang="cs-CZ" b="1" i="1" u="sng"/>
              <a:t>ID</a:t>
            </a:r>
            <a:r>
              <a:rPr lang="en-US" b="1" i="1" u="sng" baseline="-20000"/>
              <a:t>B</a:t>
            </a:r>
            <a:r>
              <a:rPr lang="cs-CZ" b="1" i="1" u="sng" baseline="-25000"/>
              <a:t> </a:t>
            </a:r>
            <a:r>
              <a:rPr lang="en-US" b="1" i="1" u="sng">
                <a:cs typeface="Arial" pitchFamily="34" charset="0"/>
              </a:rPr>
              <a:t>║</a:t>
            </a:r>
            <a:r>
              <a:rPr lang="cs-CZ" b="1" i="1" u="sng" baseline="-25000"/>
              <a:t> </a:t>
            </a:r>
            <a:r>
              <a:rPr lang="cs-CZ" b="1" i="1" u="sng">
                <a:cs typeface="Arial" pitchFamily="34" charset="0"/>
              </a:rPr>
              <a:t>K</a:t>
            </a:r>
            <a:r>
              <a:rPr lang="cs-CZ" b="1" i="1" u="sng" baseline="-20000"/>
              <a:t>AB</a:t>
            </a:r>
            <a:r>
              <a:rPr lang="cs-CZ" b="1" i="1" u="sng">
                <a:cs typeface="Arial" pitchFamily="34" charset="0"/>
              </a:rPr>
              <a:t> </a:t>
            </a:r>
            <a:r>
              <a:rPr lang="en-US" b="1" i="1" u="sng">
                <a:cs typeface="Arial" pitchFamily="34" charset="0"/>
              </a:rPr>
              <a:t>]</a:t>
            </a:r>
            <a:r>
              <a:rPr lang="en-US">
                <a:cs typeface="Arial" pitchFamily="34" charset="0"/>
              </a:rPr>
              <a:t> ]</a:t>
            </a:r>
            <a:endParaRPr lang="cs-CZ">
              <a:cs typeface="Arial" pitchFamily="34" charset="0"/>
            </a:endParaRPr>
          </a:p>
          <a:p>
            <a:pPr lvl="1"/>
            <a:r>
              <a:rPr lang="cs-CZ">
                <a:cs typeface="Arial" pitchFamily="34" charset="0"/>
              </a:rPr>
              <a:t>KDC</a:t>
            </a:r>
            <a:r>
              <a:rPr lang="en-US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→</a:t>
            </a:r>
            <a:r>
              <a:rPr lang="en-US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B</a:t>
            </a:r>
            <a:r>
              <a:rPr lang="en-US">
                <a:cs typeface="Arial" pitchFamily="34" charset="0"/>
              </a:rPr>
              <a:t>:</a:t>
            </a:r>
            <a:r>
              <a:rPr lang="cs-CZ">
                <a:cs typeface="Arial" pitchFamily="34" charset="0"/>
              </a:rPr>
              <a:t>  </a:t>
            </a:r>
            <a:r>
              <a:rPr lang="cs-CZ" b="1" i="1" u="sng"/>
              <a:t>E</a:t>
            </a:r>
            <a:r>
              <a:rPr lang="cs-CZ" b="1" i="1" u="sng" baseline="-10000"/>
              <a:t>K</a:t>
            </a:r>
            <a:r>
              <a:rPr lang="cs-CZ" b="1" i="1" u="sng" baseline="-20000"/>
              <a:t>B</a:t>
            </a:r>
            <a:r>
              <a:rPr lang="cs-CZ" b="1" i="1" u="sng" baseline="-26000"/>
              <a:t> </a:t>
            </a:r>
            <a:r>
              <a:rPr lang="en-US" b="1" i="1" u="sng">
                <a:cs typeface="Arial" pitchFamily="34" charset="0"/>
              </a:rPr>
              <a:t>[</a:t>
            </a:r>
            <a:r>
              <a:rPr lang="cs-CZ" b="1" i="1" u="sng">
                <a:cs typeface="Arial" pitchFamily="34" charset="0"/>
              </a:rPr>
              <a:t> </a:t>
            </a:r>
            <a:r>
              <a:rPr lang="en-US" b="1" i="1" u="sng">
                <a:cs typeface="Arial" pitchFamily="34" charset="0"/>
              </a:rPr>
              <a:t>TS</a:t>
            </a:r>
            <a:r>
              <a:rPr lang="en-US" b="1" i="1" u="sng" baseline="-20000"/>
              <a:t>KDC </a:t>
            </a:r>
            <a:r>
              <a:rPr lang="en-US" b="1" i="1" u="sng">
                <a:cs typeface="Arial" pitchFamily="34" charset="0"/>
              </a:rPr>
              <a:t>║</a:t>
            </a:r>
            <a:r>
              <a:rPr lang="en-US" b="1" i="1" u="sng" baseline="-20000"/>
              <a:t> </a:t>
            </a:r>
            <a:r>
              <a:rPr lang="cs-CZ" b="1" i="1" u="sng"/>
              <a:t>ID</a:t>
            </a:r>
            <a:r>
              <a:rPr lang="en-US" b="1" i="1" u="sng" baseline="-20000"/>
              <a:t>A</a:t>
            </a:r>
            <a:r>
              <a:rPr lang="cs-CZ" b="1" i="1" u="sng" baseline="-25000"/>
              <a:t> </a:t>
            </a:r>
            <a:r>
              <a:rPr lang="en-US" b="1" i="1" u="sng">
                <a:cs typeface="Arial" pitchFamily="34" charset="0"/>
              </a:rPr>
              <a:t>║</a:t>
            </a:r>
            <a:r>
              <a:rPr lang="cs-CZ" b="1" i="1" u="sng" baseline="-25000"/>
              <a:t> </a:t>
            </a:r>
            <a:r>
              <a:rPr lang="cs-CZ" b="1" i="1" u="sng">
                <a:cs typeface="Arial" pitchFamily="34" charset="0"/>
              </a:rPr>
              <a:t>K</a:t>
            </a:r>
            <a:r>
              <a:rPr lang="cs-CZ" b="1" i="1" u="sng" baseline="-20000"/>
              <a:t>AB</a:t>
            </a:r>
            <a:r>
              <a:rPr lang="cs-CZ" b="1" i="1" u="sng">
                <a:cs typeface="Arial" pitchFamily="34" charset="0"/>
              </a:rPr>
              <a:t> </a:t>
            </a:r>
            <a:r>
              <a:rPr lang="en-US" b="1" i="1" u="sng">
                <a:cs typeface="Arial" pitchFamily="34" charset="0"/>
              </a:rPr>
              <a:t>]</a:t>
            </a:r>
            <a:r>
              <a:rPr lang="en-US">
                <a:cs typeface="Arial" pitchFamily="34" charset="0"/>
              </a:rPr>
              <a:t> ]</a:t>
            </a:r>
          </a:p>
          <a:p>
            <a:pPr lvl="1"/>
            <a:r>
              <a:rPr lang="cs-CZ"/>
              <a:t>B </a:t>
            </a:r>
            <a:r>
              <a:rPr lang="cs-CZ">
                <a:cs typeface="Arial" pitchFamily="34" charset="0"/>
              </a:rPr>
              <a:t>→ A:  </a:t>
            </a:r>
            <a:r>
              <a:rPr lang="cs-CZ"/>
              <a:t>E</a:t>
            </a:r>
            <a:r>
              <a:rPr lang="cs-CZ" baseline="-10000"/>
              <a:t>K</a:t>
            </a:r>
            <a:r>
              <a:rPr lang="cs-CZ" baseline="-20000"/>
              <a:t>AB</a:t>
            </a:r>
            <a:r>
              <a:rPr lang="cs-CZ" baseline="-26000"/>
              <a:t> </a:t>
            </a:r>
            <a:r>
              <a:rPr lang="en-US">
                <a:cs typeface="Arial" pitchFamily="34" charset="0"/>
              </a:rPr>
              <a:t>[</a:t>
            </a:r>
            <a:r>
              <a:rPr lang="cs-CZ">
                <a:cs typeface="Arial" pitchFamily="34" charset="0"/>
              </a:rPr>
              <a:t> N</a:t>
            </a:r>
            <a:r>
              <a:rPr lang="en-US" baseline="-20000">
                <a:cs typeface="Arial" pitchFamily="34" charset="0"/>
              </a:rPr>
              <a:t>B</a:t>
            </a:r>
            <a:r>
              <a:rPr lang="cs-CZ" baseline="-20000">
                <a:cs typeface="Arial" pitchFamily="34" charset="0"/>
              </a:rPr>
              <a:t> </a:t>
            </a:r>
            <a:r>
              <a:rPr lang="en-US">
                <a:cs typeface="Arial" pitchFamily="34" charset="0"/>
              </a:rPr>
              <a:t>]</a:t>
            </a:r>
          </a:p>
          <a:p>
            <a:pPr lvl="1"/>
            <a:r>
              <a:rPr lang="cs-CZ">
                <a:cs typeface="Arial" pitchFamily="34" charset="0"/>
              </a:rPr>
              <a:t>A</a:t>
            </a:r>
            <a:r>
              <a:rPr lang="en-US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→</a:t>
            </a:r>
            <a:r>
              <a:rPr lang="en-US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B</a:t>
            </a:r>
            <a:r>
              <a:rPr lang="en-US">
                <a:cs typeface="Arial" pitchFamily="34" charset="0"/>
              </a:rPr>
              <a:t>:</a:t>
            </a:r>
            <a:r>
              <a:rPr lang="cs-CZ">
                <a:cs typeface="Arial" pitchFamily="34" charset="0"/>
              </a:rPr>
              <a:t>  </a:t>
            </a:r>
            <a:r>
              <a:rPr lang="cs-CZ"/>
              <a:t>E</a:t>
            </a:r>
            <a:r>
              <a:rPr lang="cs-CZ" baseline="-10000"/>
              <a:t>K</a:t>
            </a:r>
            <a:r>
              <a:rPr lang="cs-CZ" baseline="-20000"/>
              <a:t>AB</a:t>
            </a:r>
            <a:r>
              <a:rPr lang="cs-CZ" baseline="-26000"/>
              <a:t> </a:t>
            </a:r>
            <a:r>
              <a:rPr lang="en-US">
                <a:cs typeface="Arial" pitchFamily="34" charset="0"/>
              </a:rPr>
              <a:t>[</a:t>
            </a:r>
            <a:r>
              <a:rPr lang="cs-CZ">
                <a:cs typeface="Arial" pitchFamily="34" charset="0"/>
              </a:rPr>
              <a:t> N</a:t>
            </a:r>
            <a:r>
              <a:rPr lang="en-US" baseline="-20000">
                <a:cs typeface="Arial" pitchFamily="34" charset="0"/>
              </a:rPr>
              <a:t>B</a:t>
            </a:r>
            <a:r>
              <a:rPr lang="cs-CZ" baseline="-20000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+1</a:t>
            </a:r>
            <a:r>
              <a:rPr lang="en-US">
                <a:cs typeface="Arial" pitchFamily="34" charset="0"/>
              </a:rPr>
              <a:t>]</a:t>
            </a:r>
            <a:endParaRPr lang="cs-CZ">
              <a:cs typeface="Arial" pitchFamily="34" charset="0"/>
            </a:endParaRPr>
          </a:p>
          <a:p>
            <a:pPr lvl="1"/>
            <a:endParaRPr lang="cs-CZ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7D8A-6AF5-42DB-B25C-C9437E4568C0}" type="slidenum">
              <a:rPr lang="cs-CZ"/>
              <a:pPr/>
              <a:t>13</a:t>
            </a:fld>
            <a:endParaRPr lang="cs-CZ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Protokoly vzájemného ověření</a:t>
            </a:r>
            <a:br>
              <a:rPr lang="cs-CZ"/>
            </a:br>
            <a:r>
              <a:rPr lang="cs-CZ"/>
              <a:t>s ověřovacím serverem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Denningovo distribuční schéma</a:t>
            </a:r>
          </a:p>
          <a:p>
            <a:pPr lvl="1"/>
            <a:r>
              <a:rPr lang="cs-CZ"/>
              <a:t>Používá časové značky TS</a:t>
            </a:r>
          </a:p>
          <a:p>
            <a:pPr lvl="1"/>
            <a:r>
              <a:rPr lang="cs-CZ"/>
              <a:t>Používá symetrické šifrování</a:t>
            </a:r>
          </a:p>
          <a:p>
            <a:pPr lvl="1"/>
            <a:r>
              <a:rPr lang="cs-CZ"/>
              <a:t>Časová značka musí být </a:t>
            </a:r>
            <a:r>
              <a:rPr lang="en-US"/>
              <a:t>|C – TS| &lt; </a:t>
            </a:r>
            <a:r>
              <a:rPr lang="en-US">
                <a:cs typeface="Arial" pitchFamily="34" charset="0"/>
              </a:rPr>
              <a:t>∆t</a:t>
            </a:r>
            <a:r>
              <a:rPr lang="en-US" baseline="-25000">
                <a:latin typeface="d"/>
                <a:cs typeface="Arial" pitchFamily="34" charset="0"/>
              </a:rPr>
              <a:t>1 </a:t>
            </a:r>
            <a:r>
              <a:rPr lang="en-US">
                <a:latin typeface="d"/>
                <a:cs typeface="Arial" pitchFamily="34" charset="0"/>
              </a:rPr>
              <a:t>+ </a:t>
            </a:r>
            <a:r>
              <a:rPr lang="en-US">
                <a:cs typeface="Arial" pitchFamily="34" charset="0"/>
              </a:rPr>
              <a:t>∆t</a:t>
            </a:r>
            <a:r>
              <a:rPr lang="en-US" baseline="-25000">
                <a:latin typeface="d"/>
                <a:cs typeface="Arial" pitchFamily="34" charset="0"/>
              </a:rPr>
              <a:t>2   </a:t>
            </a:r>
            <a:endParaRPr lang="en-US">
              <a:latin typeface="d"/>
              <a:cs typeface="Arial" pitchFamily="34" charset="0"/>
            </a:endParaRPr>
          </a:p>
          <a:p>
            <a:pPr lvl="1"/>
            <a:r>
              <a:rPr lang="cs-CZ">
                <a:latin typeface="d"/>
                <a:cs typeface="Arial" pitchFamily="34" charset="0"/>
              </a:rPr>
              <a:t>Znovupoužití relačního klíče může být detekováno B</a:t>
            </a:r>
          </a:p>
          <a:p>
            <a:pPr lvl="1"/>
            <a:endParaRPr lang="cs-CZ"/>
          </a:p>
          <a:p>
            <a:pPr lvl="1"/>
            <a:r>
              <a:rPr lang="cs-CZ"/>
              <a:t>A </a:t>
            </a:r>
            <a:r>
              <a:rPr lang="cs-CZ">
                <a:cs typeface="Arial" pitchFamily="34" charset="0"/>
              </a:rPr>
              <a:t>→ KDC:   </a:t>
            </a:r>
            <a:r>
              <a:rPr lang="en-US"/>
              <a:t>[</a:t>
            </a:r>
            <a:r>
              <a:rPr lang="cs-CZ"/>
              <a:t> ID</a:t>
            </a:r>
            <a:r>
              <a:rPr lang="cs-CZ" baseline="-18000"/>
              <a:t>A</a:t>
            </a:r>
            <a:r>
              <a:rPr lang="cs-CZ" baseline="-25000"/>
              <a:t> </a:t>
            </a:r>
            <a:r>
              <a:rPr lang="cs-CZ">
                <a:cs typeface="Arial" pitchFamily="34" charset="0"/>
              </a:rPr>
              <a:t>║</a:t>
            </a:r>
            <a:r>
              <a:rPr lang="cs-CZ" baseline="-25000"/>
              <a:t> </a:t>
            </a:r>
            <a:r>
              <a:rPr lang="cs-CZ"/>
              <a:t>ID</a:t>
            </a:r>
            <a:r>
              <a:rPr lang="cs-CZ" baseline="-18000"/>
              <a:t>B </a:t>
            </a:r>
            <a:r>
              <a:rPr lang="en-US"/>
              <a:t>]</a:t>
            </a:r>
            <a:endParaRPr lang="cs-CZ">
              <a:latin typeface="d"/>
              <a:cs typeface="Arial" pitchFamily="34" charset="0"/>
            </a:endParaRPr>
          </a:p>
          <a:p>
            <a:pPr lvl="1"/>
            <a:r>
              <a:rPr lang="cs-CZ"/>
              <a:t>KDC </a:t>
            </a:r>
            <a:r>
              <a:rPr lang="cs-CZ">
                <a:cs typeface="Arial" pitchFamily="34" charset="0"/>
              </a:rPr>
              <a:t>→ B:   </a:t>
            </a:r>
            <a:r>
              <a:rPr lang="cs-CZ"/>
              <a:t>E</a:t>
            </a:r>
            <a:r>
              <a:rPr lang="cs-CZ" baseline="-10000"/>
              <a:t>K</a:t>
            </a:r>
            <a:r>
              <a:rPr lang="cs-CZ" baseline="-20000"/>
              <a:t>A</a:t>
            </a:r>
            <a:r>
              <a:rPr lang="en-US"/>
              <a:t>[</a:t>
            </a:r>
            <a:r>
              <a:rPr lang="cs-CZ"/>
              <a:t> K</a:t>
            </a:r>
            <a:r>
              <a:rPr lang="cs-CZ" baseline="-18000"/>
              <a:t>AB</a:t>
            </a:r>
            <a:r>
              <a:rPr lang="cs-CZ" baseline="-25000"/>
              <a:t> </a:t>
            </a:r>
            <a:r>
              <a:rPr lang="cs-CZ">
                <a:cs typeface="Arial" pitchFamily="34" charset="0"/>
              </a:rPr>
              <a:t>║</a:t>
            </a:r>
            <a:r>
              <a:rPr lang="cs-CZ" baseline="-25000"/>
              <a:t>  </a:t>
            </a:r>
            <a:r>
              <a:rPr lang="cs-CZ"/>
              <a:t>ID</a:t>
            </a:r>
            <a:r>
              <a:rPr lang="cs-CZ" baseline="-18000"/>
              <a:t>B</a:t>
            </a:r>
            <a:r>
              <a:rPr lang="cs-CZ" baseline="-20000"/>
              <a:t> </a:t>
            </a:r>
            <a:r>
              <a:rPr lang="cs-CZ">
                <a:cs typeface="Arial" pitchFamily="34" charset="0"/>
              </a:rPr>
              <a:t>║ TS ║ </a:t>
            </a:r>
            <a:r>
              <a:rPr lang="cs-CZ" b="1" i="1" u="sng"/>
              <a:t>E</a:t>
            </a:r>
            <a:r>
              <a:rPr lang="cs-CZ" b="1" i="1" u="sng" baseline="-10000"/>
              <a:t>K</a:t>
            </a:r>
            <a:r>
              <a:rPr lang="cs-CZ" b="1" i="1" u="sng" baseline="-20000"/>
              <a:t>B</a:t>
            </a:r>
            <a:r>
              <a:rPr lang="en-US" b="1" i="1" u="sng"/>
              <a:t>[</a:t>
            </a:r>
            <a:r>
              <a:rPr lang="cs-CZ" b="1" i="1" u="sng"/>
              <a:t> K</a:t>
            </a:r>
            <a:r>
              <a:rPr lang="cs-CZ" b="1" i="1" u="sng" baseline="-18000"/>
              <a:t>AB</a:t>
            </a:r>
            <a:r>
              <a:rPr lang="cs-CZ" b="1" i="1" u="sng" baseline="-25000"/>
              <a:t> </a:t>
            </a:r>
            <a:r>
              <a:rPr lang="cs-CZ" b="1" i="1" u="sng">
                <a:cs typeface="Arial" pitchFamily="34" charset="0"/>
              </a:rPr>
              <a:t>║</a:t>
            </a:r>
            <a:r>
              <a:rPr lang="cs-CZ" b="1" i="1" u="sng" baseline="-25000"/>
              <a:t>  </a:t>
            </a:r>
            <a:r>
              <a:rPr lang="cs-CZ" b="1" i="1" u="sng"/>
              <a:t>ID</a:t>
            </a:r>
            <a:r>
              <a:rPr lang="cs-CZ" b="1" i="1" u="sng" baseline="-18000"/>
              <a:t>A</a:t>
            </a:r>
            <a:r>
              <a:rPr lang="cs-CZ" b="1" i="1" u="sng" baseline="-20000"/>
              <a:t> </a:t>
            </a:r>
            <a:r>
              <a:rPr lang="cs-CZ" b="1" i="1" u="sng">
                <a:cs typeface="Arial" pitchFamily="34" charset="0"/>
              </a:rPr>
              <a:t>║ TS </a:t>
            </a:r>
            <a:r>
              <a:rPr lang="en-US" b="1" i="1" u="sng"/>
              <a:t>]</a:t>
            </a:r>
            <a:r>
              <a:rPr lang="en-US"/>
              <a:t> ]</a:t>
            </a:r>
          </a:p>
          <a:p>
            <a:pPr lvl="1"/>
            <a:r>
              <a:rPr lang="cs-CZ"/>
              <a:t>A </a:t>
            </a:r>
            <a:r>
              <a:rPr lang="cs-CZ">
                <a:cs typeface="Arial" pitchFamily="34" charset="0"/>
              </a:rPr>
              <a:t>→ B:        </a:t>
            </a:r>
            <a:r>
              <a:rPr lang="cs-CZ" u="sng"/>
              <a:t>E</a:t>
            </a:r>
            <a:r>
              <a:rPr lang="cs-CZ" u="sng" baseline="-10000"/>
              <a:t>K</a:t>
            </a:r>
            <a:r>
              <a:rPr lang="cs-CZ" u="sng" baseline="-20000"/>
              <a:t>B</a:t>
            </a:r>
            <a:r>
              <a:rPr lang="en-US" u="sng"/>
              <a:t>[</a:t>
            </a:r>
            <a:r>
              <a:rPr lang="cs-CZ" u="sng"/>
              <a:t> K</a:t>
            </a:r>
            <a:r>
              <a:rPr lang="cs-CZ" u="sng" baseline="-18000"/>
              <a:t>AB</a:t>
            </a:r>
            <a:r>
              <a:rPr lang="cs-CZ" u="sng" baseline="-25000"/>
              <a:t> </a:t>
            </a:r>
            <a:r>
              <a:rPr lang="cs-CZ" u="sng">
                <a:cs typeface="Arial" pitchFamily="34" charset="0"/>
              </a:rPr>
              <a:t>║</a:t>
            </a:r>
            <a:r>
              <a:rPr lang="cs-CZ" u="sng" baseline="-25000"/>
              <a:t>  </a:t>
            </a:r>
            <a:r>
              <a:rPr lang="cs-CZ" u="sng"/>
              <a:t>ID</a:t>
            </a:r>
            <a:r>
              <a:rPr lang="cs-CZ" u="sng" baseline="-18000"/>
              <a:t>A</a:t>
            </a:r>
            <a:r>
              <a:rPr lang="cs-CZ" u="sng" baseline="-20000"/>
              <a:t> </a:t>
            </a:r>
            <a:r>
              <a:rPr lang="cs-CZ" u="sng">
                <a:cs typeface="Arial" pitchFamily="34" charset="0"/>
              </a:rPr>
              <a:t>║ TS </a:t>
            </a:r>
            <a:r>
              <a:rPr lang="en-US" u="sng"/>
              <a:t>]</a:t>
            </a:r>
            <a:r>
              <a:rPr lang="en-US"/>
              <a:t> </a:t>
            </a:r>
            <a:endParaRPr lang="cs-CZ">
              <a:cs typeface="Arial" pitchFamily="34" charset="0"/>
            </a:endParaRPr>
          </a:p>
          <a:p>
            <a:pPr lvl="1"/>
            <a:r>
              <a:rPr lang="cs-CZ"/>
              <a:t>B </a:t>
            </a:r>
            <a:r>
              <a:rPr lang="cs-CZ">
                <a:cs typeface="Arial" pitchFamily="34" charset="0"/>
              </a:rPr>
              <a:t>→ A:        </a:t>
            </a:r>
            <a:r>
              <a:rPr lang="cs-CZ"/>
              <a:t>E</a:t>
            </a:r>
            <a:r>
              <a:rPr lang="cs-CZ" baseline="-10000"/>
              <a:t>K</a:t>
            </a:r>
            <a:r>
              <a:rPr lang="cs-CZ" baseline="-20000"/>
              <a:t>AB</a:t>
            </a:r>
            <a:r>
              <a:rPr lang="en-US"/>
              <a:t>[</a:t>
            </a:r>
            <a:r>
              <a:rPr lang="cs-CZ"/>
              <a:t> N</a:t>
            </a:r>
            <a:r>
              <a:rPr lang="cs-CZ" baseline="-18000"/>
              <a:t>1 </a:t>
            </a:r>
            <a:r>
              <a:rPr lang="en-US"/>
              <a:t>]</a:t>
            </a:r>
            <a:endParaRPr lang="cs-CZ">
              <a:cs typeface="Arial" pitchFamily="34" charset="0"/>
            </a:endParaRPr>
          </a:p>
          <a:p>
            <a:pPr lvl="1"/>
            <a:r>
              <a:rPr lang="cs-CZ"/>
              <a:t>A </a:t>
            </a:r>
            <a:r>
              <a:rPr lang="cs-CZ">
                <a:cs typeface="Arial" pitchFamily="34" charset="0"/>
              </a:rPr>
              <a:t>→ B:	   </a:t>
            </a:r>
            <a:r>
              <a:rPr lang="cs-CZ"/>
              <a:t>E</a:t>
            </a:r>
            <a:r>
              <a:rPr lang="cs-CZ" baseline="-10000"/>
              <a:t>K</a:t>
            </a:r>
            <a:r>
              <a:rPr lang="cs-CZ" baseline="-20000"/>
              <a:t>AB</a:t>
            </a:r>
            <a:r>
              <a:rPr lang="en-US"/>
              <a:t>[</a:t>
            </a:r>
            <a:r>
              <a:rPr lang="cs-CZ"/>
              <a:t> f(N</a:t>
            </a:r>
            <a:r>
              <a:rPr lang="cs-CZ" baseline="-18000"/>
              <a:t>1</a:t>
            </a:r>
            <a:r>
              <a:rPr lang="cs-CZ"/>
              <a:t>) </a:t>
            </a:r>
            <a:r>
              <a:rPr lang="en-US"/>
              <a:t>]</a:t>
            </a:r>
            <a:endParaRPr lang="cs-CZ">
              <a:cs typeface="Arial" pitchFamily="34" charset="0"/>
            </a:endParaRPr>
          </a:p>
          <a:p>
            <a:pPr lvl="1"/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BA79-1E99-43FA-9F4C-BE6B82CC8891}" type="slidenum">
              <a:rPr lang="cs-CZ"/>
              <a:pPr/>
              <a:t>14</a:t>
            </a:fld>
            <a:endParaRPr lang="cs-CZ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Distribuce veřejného klíče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Veřejný klíč je možné šířit v otevřené podobě</a:t>
            </a:r>
          </a:p>
          <a:p>
            <a:r>
              <a:rPr lang="cs-CZ"/>
              <a:t>Existuje nebezpečí podvržení veřejného klíče</a:t>
            </a:r>
          </a:p>
          <a:p>
            <a:pPr lvl="1"/>
            <a:r>
              <a:rPr lang="cs-CZ"/>
              <a:t>Útok typu Man in the Middle</a:t>
            </a:r>
          </a:p>
          <a:p>
            <a:r>
              <a:rPr lang="cs-CZ"/>
              <a:t>Problém bezpečné distribuce veřejného klíče řeší certifikáty</a:t>
            </a:r>
          </a:p>
          <a:p>
            <a:r>
              <a:rPr lang="cs-CZ"/>
              <a:t>Problém vydávání, ověřování a zneplatnění certifikátu řeší certifikační autority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A0CF-711B-49E4-8C7B-07C1DA586AA7}" type="slidenum">
              <a:rPr lang="cs-CZ"/>
              <a:pPr/>
              <a:t>15</a:t>
            </a:fld>
            <a:endParaRPr lang="cs-CZ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Certifikát 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Certifikát je podepsaná zpráva zaručující, že dané jméno je spojeno s veřejným klíčem</a:t>
            </a:r>
          </a:p>
          <a:p>
            <a:pPr lvl="1"/>
            <a:r>
              <a:rPr lang="cs-CZ"/>
              <a:t>Běžně omezeno časově</a:t>
            </a:r>
          </a:p>
          <a:p>
            <a:r>
              <a:rPr lang="cs-CZ"/>
              <a:t>Ověření certifikátu se děje na základě znalosti veřejného klíče certifikační autority</a:t>
            </a:r>
          </a:p>
          <a:p>
            <a:r>
              <a:rPr lang="cs-CZ"/>
              <a:t>Certifikát může také obsahovat informaci o službách, které držiteli zaručuje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76FA-36EF-4728-BD63-0D3EFB888077}" type="slidenum">
              <a:rPr lang="cs-CZ"/>
              <a:pPr/>
              <a:t>16</a:t>
            </a:fld>
            <a:endParaRPr lang="cs-CZ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Certifikát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noProof="1"/>
              <a:t>Certifikát je blok dat (soubor), obsahující</a:t>
            </a:r>
          </a:p>
          <a:p>
            <a:pPr lvl="1"/>
            <a:r>
              <a:rPr lang="cs-CZ" noProof="1"/>
              <a:t>Verze (V3)</a:t>
            </a:r>
          </a:p>
          <a:p>
            <a:pPr lvl="1"/>
            <a:r>
              <a:rPr lang="cs-CZ" noProof="1"/>
              <a:t>Sériové číslo (02 1c 6a)</a:t>
            </a:r>
          </a:p>
          <a:p>
            <a:pPr lvl="1"/>
            <a:r>
              <a:rPr lang="cs-CZ" noProof="1"/>
              <a:t>Algoritmus podpisu (md5RSA)</a:t>
            </a:r>
          </a:p>
          <a:p>
            <a:pPr lvl="1"/>
            <a:r>
              <a:rPr lang="cs-CZ" noProof="1"/>
              <a:t>Vystavitel (CN = CA GE Capital Bank, OU = Direct Banking, O = GE Capital Bank, a.s., C = CZ)</a:t>
            </a:r>
          </a:p>
          <a:p>
            <a:pPr lvl="1"/>
            <a:r>
              <a:rPr lang="cs-CZ" noProof="1"/>
              <a:t>Platnost od (28. dubna 2003 12:31:30)</a:t>
            </a:r>
          </a:p>
          <a:p>
            <a:pPr lvl="1"/>
            <a:r>
              <a:rPr lang="cs-CZ" noProof="1"/>
              <a:t>Platnost do (27. dubna 2005 12:31:30)</a:t>
            </a:r>
          </a:p>
          <a:p>
            <a:pPr lvl="1"/>
            <a:r>
              <a:rPr lang="cs-CZ" noProof="1"/>
              <a:t>Předmět (E = </a:t>
            </a:r>
            <a:r>
              <a:rPr lang="cs-CZ" noProof="1">
                <a:hlinkClick r:id="rId3"/>
              </a:rPr>
              <a:t>ledvina@kiv.zcu.cz</a:t>
            </a:r>
            <a:r>
              <a:rPr lang="cs-CZ" noProof="1"/>
              <a:t>, CN = uid: 120295, CN = Ing. Jiri Ledvina, ... adresa)</a:t>
            </a:r>
          </a:p>
          <a:p>
            <a:pPr lvl="1"/>
            <a:r>
              <a:rPr lang="cs-CZ" noProof="1"/>
              <a:t>Veřejný klíč (30 81 87 02 81 81 00 bf 4a ... 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BAB24-2D6B-41EC-996B-BE688420E6FC}" type="slidenum">
              <a:rPr lang="cs-CZ"/>
              <a:pPr/>
              <a:t>17</a:t>
            </a:fld>
            <a:endParaRPr lang="cs-CZ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Certifikát 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noProof="1"/>
              <a:t>Pokračování</a:t>
            </a:r>
          </a:p>
          <a:p>
            <a:pPr lvl="1">
              <a:lnSpc>
                <a:spcPct val="80000"/>
              </a:lnSpc>
            </a:pPr>
            <a:r>
              <a:rPr lang="cs-CZ" noProof="1"/>
              <a:t>Distribuční místo (URL=http://www.gecb.cz/ca_ge.crl)</a:t>
            </a:r>
          </a:p>
          <a:p>
            <a:pPr lvl="1">
              <a:lnSpc>
                <a:spcPct val="80000"/>
              </a:lnSpc>
            </a:pPr>
            <a:r>
              <a:rPr lang="cs-CZ" noProof="1"/>
              <a:t>Použití klíče (Digitální podpis, Zakódování klíče)</a:t>
            </a:r>
          </a:p>
          <a:p>
            <a:pPr lvl="1">
              <a:lnSpc>
                <a:spcPct val="80000"/>
              </a:lnSpc>
            </a:pPr>
            <a:r>
              <a:rPr lang="cs-CZ" noProof="1"/>
              <a:t>Algoritmus miniatury (sha1)</a:t>
            </a:r>
          </a:p>
          <a:p>
            <a:pPr lvl="1">
              <a:lnSpc>
                <a:spcPct val="80000"/>
              </a:lnSpc>
            </a:pPr>
            <a:r>
              <a:rPr lang="cs-CZ" noProof="1"/>
              <a:t>Miniatura (72 19 13 5c 6a 9b 4e ab 30 cf 6b 6f 49 df 15 c0 62 94 79 09)</a:t>
            </a:r>
          </a:p>
          <a:p>
            <a:pPr lvl="1">
              <a:lnSpc>
                <a:spcPct val="80000"/>
              </a:lnSpc>
            </a:pPr>
            <a:r>
              <a:rPr lang="cs-CZ" noProof="1"/>
              <a:t>Popisný název (Ing. Jiri Ledvina)</a:t>
            </a:r>
          </a:p>
          <a:p>
            <a:pPr>
              <a:lnSpc>
                <a:spcPct val="80000"/>
              </a:lnSpc>
            </a:pPr>
            <a:r>
              <a:rPr lang="cs-CZ" noProof="1"/>
              <a:t>Certifikát musí být nezpochybnitelný – zneplatnění certifikátu</a:t>
            </a:r>
          </a:p>
          <a:p>
            <a:pPr>
              <a:lnSpc>
                <a:spcPct val="80000"/>
              </a:lnSpc>
            </a:pPr>
            <a:r>
              <a:rPr lang="cs-CZ" noProof="1"/>
              <a:t>Existují různé formáty certifikátů</a:t>
            </a:r>
          </a:p>
          <a:p>
            <a:pPr lvl="1">
              <a:lnSpc>
                <a:spcPct val="80000"/>
              </a:lnSpc>
            </a:pPr>
            <a:r>
              <a:rPr lang="cs-CZ" noProof="1"/>
              <a:t>Personal Information Exchange (PEX), PKCS #12 (P12) (Public Key Cryptography Standard)</a:t>
            </a:r>
          </a:p>
          <a:p>
            <a:pPr lvl="1">
              <a:lnSpc>
                <a:spcPct val="80000"/>
              </a:lnSpc>
            </a:pPr>
            <a:r>
              <a:rPr lang="cs-CZ" noProof="1"/>
              <a:t>Cryptographic Message Syntax Standard PKCS#7 (P7B)</a:t>
            </a:r>
          </a:p>
          <a:p>
            <a:pPr>
              <a:lnSpc>
                <a:spcPct val="80000"/>
              </a:lnSpc>
            </a:pPr>
            <a:r>
              <a:rPr lang="cs-CZ" noProof="1"/>
              <a:t>PGP certifikáty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A5A3-3A53-447B-9EE0-B93D47E038B9}" type="slidenum">
              <a:rPr lang="cs-CZ"/>
              <a:pPr/>
              <a:t>18</a:t>
            </a:fld>
            <a:endParaRPr lang="cs-CZ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Public Key Infrastructure (PKI )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Infrastruktura pro podporu použití šifrování veřejným klíčem</a:t>
            </a:r>
          </a:p>
          <a:p>
            <a:r>
              <a:rPr lang="cs-CZ"/>
              <a:t>PKI zahrnuje</a:t>
            </a:r>
          </a:p>
          <a:p>
            <a:pPr lvl="1"/>
            <a:r>
              <a:rPr lang="cs-CZ"/>
              <a:t>Certifikační autority</a:t>
            </a:r>
          </a:p>
          <a:p>
            <a:pPr lvl="1"/>
            <a:r>
              <a:rPr lang="cs-CZ"/>
              <a:t>Certifikáty</a:t>
            </a:r>
          </a:p>
          <a:p>
            <a:pPr lvl="1"/>
            <a:r>
              <a:rPr lang="cs-CZ"/>
              <a:t>Úložiště pro obnovu certifikátů</a:t>
            </a:r>
          </a:p>
          <a:p>
            <a:pPr lvl="1"/>
            <a:r>
              <a:rPr lang="cs-CZ"/>
              <a:t>Metody pro zneplatnění certifikátů</a:t>
            </a:r>
          </a:p>
          <a:p>
            <a:pPr lvl="1"/>
            <a:r>
              <a:rPr lang="cs-CZ"/>
              <a:t>Metody pro vyhodnocení řetězu certifikátů od známého veřejného klíče po cílové jméno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2EF0-5873-44EE-A471-607EE0D9DE3A}" type="slidenum">
              <a:rPr lang="cs-CZ"/>
              <a:pPr/>
              <a:t>19</a:t>
            </a:fld>
            <a:endParaRPr lang="cs-CZ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Certifikační autorita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Důvěryhodná entita, která udržuje seznam veřejných klíčů pro ostatní entity</a:t>
            </a:r>
          </a:p>
          <a:p>
            <a:r>
              <a:rPr lang="cs-CZ"/>
              <a:t>CA generuje certifikáty</a:t>
            </a:r>
          </a:p>
          <a:p>
            <a:r>
              <a:rPr lang="cs-CZ"/>
              <a:t>CA dovede potvrdit pravost veřejného klíče</a:t>
            </a:r>
          </a:p>
          <a:p>
            <a:r>
              <a:rPr lang="cs-CZ"/>
              <a:t>Není třeba komunikovat s vlastníkem veřejného klíče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F344B-2A04-4844-BA79-4DAF1BA9374F}" type="slidenum">
              <a:rPr lang="cs-CZ"/>
              <a:pPr/>
              <a:t>2</a:t>
            </a:fld>
            <a:endParaRPr lang="cs-CZ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Ověřovací servery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</a:t>
            </a:r>
            <a:r>
              <a:rPr lang="cs-CZ"/>
              <a:t>louží k ověření „pravosti“ uživatele</a:t>
            </a:r>
          </a:p>
          <a:p>
            <a:r>
              <a:rPr lang="cs-CZ"/>
              <a:t>Používá symetrické šifrování</a:t>
            </a:r>
          </a:p>
          <a:p>
            <a:r>
              <a:rPr lang="en-US"/>
              <a:t>L</a:t>
            </a:r>
            <a:r>
              <a:rPr lang="cs-CZ"/>
              <a:t>epší utajení klíčů</a:t>
            </a:r>
            <a:endParaRPr lang="en-US"/>
          </a:p>
          <a:p>
            <a:pPr lvl="1"/>
            <a:r>
              <a:rPr lang="cs-CZ"/>
              <a:t>Volba opravdu, ale opravdu náhodných hodnot</a:t>
            </a:r>
          </a:p>
          <a:p>
            <a:r>
              <a:rPr lang="cs-CZ"/>
              <a:t>Používá se KDC (Key Distribution Center) – databáze klíčů (je tajná a indexována podle jmen uživatelů)</a:t>
            </a:r>
          </a:p>
          <a:p>
            <a:r>
              <a:rPr lang="cs-CZ"/>
              <a:t>Existují protokoly vzájemného ověření</a:t>
            </a:r>
          </a:p>
          <a:p>
            <a:pPr lvl="1"/>
            <a:r>
              <a:rPr lang="cs-CZ"/>
              <a:t>Pro symetrické i nesymetrické šifrování  </a:t>
            </a:r>
          </a:p>
          <a:p>
            <a:r>
              <a:rPr lang="cs-CZ"/>
              <a:t>Příklad – ověřování pomocí Kerberos serveru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2BF4D-EC1C-4A60-86B4-21E4303672BD}" type="slidenum">
              <a:rPr lang="cs-CZ"/>
              <a:pPr/>
              <a:t>20</a:t>
            </a:fld>
            <a:endParaRPr lang="cs-CZ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Modely důvěrnosti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Monopoly model</a:t>
            </a:r>
          </a:p>
          <a:p>
            <a:r>
              <a:rPr lang="cs-CZ"/>
              <a:t>Monopoly plus RA </a:t>
            </a:r>
          </a:p>
          <a:p>
            <a:r>
              <a:rPr lang="cs-CZ"/>
              <a:t>Delegování CA</a:t>
            </a:r>
          </a:p>
          <a:p>
            <a:r>
              <a:rPr lang="cs-CZ"/>
              <a:t>Oligarchy model</a:t>
            </a:r>
          </a:p>
          <a:p>
            <a:r>
              <a:rPr lang="cs-CZ"/>
              <a:t>Anarchy model</a:t>
            </a:r>
          </a:p>
          <a:p>
            <a:pPr>
              <a:buFont typeface="Wingdings" pitchFamily="2" charset="2"/>
              <a:buNone/>
            </a:pPr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CFAB-B994-4268-B167-1566540ED9A7}" type="slidenum">
              <a:rPr lang="cs-CZ"/>
              <a:pPr/>
              <a:t>21</a:t>
            </a:fld>
            <a:endParaRPr lang="cs-CZ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Monopoly model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Jedna CA je důvěryhodná pro všechny</a:t>
            </a:r>
          </a:p>
          <a:p>
            <a:r>
              <a:rPr lang="cs-CZ"/>
              <a:t>Všichni musí mít certifikát od této CA</a:t>
            </a:r>
          </a:p>
          <a:p>
            <a:r>
              <a:rPr lang="cs-CZ"/>
              <a:t>Veřejný klíč CA je základem důvěry a musí být zahrnut do všeho software i hardware používajícího PKI</a:t>
            </a:r>
          </a:p>
          <a:p>
            <a:r>
              <a:rPr lang="cs-CZ"/>
              <a:t>Nevýhoda</a:t>
            </a:r>
          </a:p>
          <a:p>
            <a:pPr lvl="1"/>
            <a:r>
              <a:rPr lang="cs-CZ"/>
              <a:t>Neexistuje taková důvěryhodná organizace</a:t>
            </a:r>
          </a:p>
          <a:p>
            <a:pPr lvl="1"/>
            <a:r>
              <a:rPr lang="cs-CZ"/>
              <a:t>Pokud takovou vybereme, těžko zvolíme jinou</a:t>
            </a:r>
          </a:p>
          <a:p>
            <a:pPr lvl="1"/>
            <a:r>
              <a:rPr lang="cs-CZ"/>
              <a:t>Celý svět by ji využíval (výkonnost, bezpečnost)</a:t>
            </a:r>
          </a:p>
          <a:p>
            <a:pPr lvl="1"/>
            <a:r>
              <a:rPr lang="cs-CZ"/>
              <a:t>Neexistovala by soutěž (cena)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FA94-60A9-4521-B2A2-C9C0147C0BEE}" type="slidenum">
              <a:rPr lang="cs-CZ"/>
              <a:pPr/>
              <a:t>22</a:t>
            </a:fld>
            <a:endParaRPr lang="cs-CZ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Monopoly plus RA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RA – registrační autorita</a:t>
            </a:r>
          </a:p>
          <a:p>
            <a:r>
              <a:rPr lang="cs-CZ"/>
              <a:t>Registrační autority jsou přidružené k jedné CA a je jim důvěřováno</a:t>
            </a:r>
          </a:p>
          <a:p>
            <a:r>
              <a:rPr lang="cs-CZ"/>
              <a:t>RA kontrolují identitu uživatelů a poskytují CA odpovídající informaci (identitu a veřejný klíč) při vydávání certifikátů</a:t>
            </a:r>
          </a:p>
          <a:p>
            <a:r>
              <a:rPr lang="cs-CZ"/>
              <a:t>výhoda</a:t>
            </a:r>
          </a:p>
          <a:p>
            <a:pPr lvl="1"/>
            <a:r>
              <a:rPr lang="cs-CZ"/>
              <a:t>Více míst pro vydávání certifikátů</a:t>
            </a:r>
          </a:p>
          <a:p>
            <a:pPr lvl="1"/>
            <a:r>
              <a:rPr lang="cs-CZ"/>
              <a:t>Monopol pro registraci</a:t>
            </a:r>
          </a:p>
          <a:p>
            <a:endParaRPr lang="cs-CZ"/>
          </a:p>
          <a:p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9DD3-9684-48F6-BFF3-BE7AF89E465C}" type="slidenum">
              <a:rPr lang="cs-CZ"/>
              <a:pPr/>
              <a:t>23</a:t>
            </a:fld>
            <a:endParaRPr lang="cs-CZ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Delegované CA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Kořenová CA vydává certifikáty ostatním CA (delegovaným CA), zaručujíc jejich důvěryhodnost jako CA</a:t>
            </a:r>
          </a:p>
          <a:p>
            <a:r>
              <a:rPr lang="cs-CZ"/>
              <a:t>Uživatelé mohou obdržet certifikáty od delegovaných CA jako by to bylo od kořenové CA</a:t>
            </a:r>
          </a:p>
          <a:p>
            <a:r>
              <a:rPr lang="cs-CZ"/>
              <a:t>Výhoda – více CA, menší nebezpečí úzkého místa</a:t>
            </a:r>
          </a:p>
          <a:p>
            <a:r>
              <a:rPr lang="cs-CZ"/>
              <a:t>Vydávání závisí na jednom CA</a:t>
            </a:r>
          </a:p>
          <a:p>
            <a:r>
              <a:rPr lang="cs-CZ"/>
              <a:t>Obtížnější ověřování certifikátu</a:t>
            </a:r>
          </a:p>
          <a:p>
            <a:pPr lvl="1"/>
            <a:r>
              <a:rPr lang="cs-CZ"/>
              <a:t>Uživatel musí prohledávat řetěz certifikátů</a:t>
            </a:r>
          </a:p>
          <a:p>
            <a:pPr lvl="1"/>
            <a:r>
              <a:rPr lang="cs-CZ"/>
              <a:t>Uspořádání do hierarchie prohledávání ulehčuje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68B1-D5FF-414A-9A1E-59ADAE7E78B0}" type="slidenum">
              <a:rPr lang="cs-CZ"/>
              <a:pPr/>
              <a:t>24</a:t>
            </a:fld>
            <a:endParaRPr lang="cs-CZ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Oligarchy model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Existuje několik důvěryhodných CA</a:t>
            </a:r>
          </a:p>
          <a:p>
            <a:r>
              <a:rPr lang="cs-CZ"/>
              <a:t>Je akceptován certifikát vydaný kteroukoliv z nich</a:t>
            </a:r>
          </a:p>
          <a:p>
            <a:r>
              <a:rPr lang="cs-CZ"/>
              <a:t>Obecně jsou takto konfigurovány web prohlížeče</a:t>
            </a:r>
          </a:p>
          <a:p>
            <a:r>
              <a:rPr lang="cs-CZ"/>
              <a:t>Výhoda – konkurence CA</a:t>
            </a:r>
          </a:p>
          <a:p>
            <a:r>
              <a:rPr lang="cs-CZ"/>
              <a:t>Snížení bezpečnosti</a:t>
            </a:r>
          </a:p>
          <a:p>
            <a:pPr lvl="1"/>
            <a:r>
              <a:rPr lang="cs-CZ"/>
              <a:t>Možnost vložit do seznamu nedůvěryhodnou CA</a:t>
            </a:r>
          </a:p>
          <a:p>
            <a:pPr lvl="1"/>
            <a:r>
              <a:rPr lang="cs-CZ"/>
              <a:t>Potřeba chránit více CA před kompromitováním</a:t>
            </a:r>
          </a:p>
          <a:p>
            <a:pPr lvl="1">
              <a:buFont typeface="Wingdings" pitchFamily="2" charset="2"/>
              <a:buNone/>
            </a:pPr>
            <a:endParaRPr lang="cs-CZ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3F21-8503-422C-A35C-C6A21C9A0896}" type="slidenum">
              <a:rPr lang="cs-CZ"/>
              <a:pPr/>
              <a:t>25</a:t>
            </a:fld>
            <a:endParaRPr lang="cs-CZ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Anarchy model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Kdokoliv může podepsat certifikát pro kohokoliv</a:t>
            </a:r>
          </a:p>
          <a:p>
            <a:pPr lvl="1"/>
            <a:r>
              <a:rPr lang="cs-CZ"/>
              <a:t>Neexistuje CA nebo seznam CA určený uživatelům</a:t>
            </a:r>
          </a:p>
          <a:p>
            <a:pPr lvl="1"/>
            <a:r>
              <a:rPr lang="cs-CZ"/>
              <a:t>Uživatelé si sami určují kdo je důvěryhodný</a:t>
            </a:r>
          </a:p>
          <a:p>
            <a:pPr lvl="1"/>
            <a:r>
              <a:rPr lang="cs-CZ"/>
              <a:t>Uživatelé si musí sami nalézt řetězec od důvěryhodné CA k cíli</a:t>
            </a:r>
          </a:p>
          <a:p>
            <a:r>
              <a:rPr lang="cs-CZ"/>
              <a:t>Certifikáty mohou být od</a:t>
            </a:r>
          </a:p>
          <a:p>
            <a:pPr lvl="1"/>
            <a:r>
              <a:rPr lang="cs-CZ"/>
              <a:t>Zdrojů</a:t>
            </a:r>
          </a:p>
          <a:p>
            <a:pPr lvl="1"/>
            <a:r>
              <a:rPr lang="cs-CZ"/>
              <a:t>Subjektů</a:t>
            </a:r>
          </a:p>
          <a:p>
            <a:pPr lvl="1"/>
            <a:r>
              <a:rPr lang="cs-CZ"/>
              <a:t>Veřejných úložišť – web serverů</a:t>
            </a:r>
          </a:p>
          <a:p>
            <a:r>
              <a:rPr lang="cs-CZ"/>
              <a:t>Výhody</a:t>
            </a:r>
          </a:p>
          <a:p>
            <a:pPr lvl="1"/>
            <a:r>
              <a:rPr lang="cs-CZ"/>
              <a:t>Mnoho potenciálních důvěrných kořenů</a:t>
            </a:r>
          </a:p>
          <a:p>
            <a:pPr lvl="1"/>
            <a:r>
              <a:rPr lang="cs-CZ"/>
              <a:t>Není třeba zavádět drahou infrastrukturu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95E8-D3BB-4684-AFF7-4EA542AF97BD}" type="slidenum">
              <a:rPr lang="cs-CZ"/>
              <a:pPr/>
              <a:t>26</a:t>
            </a:fld>
            <a:endParaRPr lang="cs-CZ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Anarchy model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Bezpečnost</a:t>
            </a:r>
          </a:p>
          <a:p>
            <a:pPr lvl="1"/>
            <a:r>
              <a:rPr lang="cs-CZ"/>
              <a:t>Je důvěra tranzitivní</a:t>
            </a:r>
          </a:p>
          <a:p>
            <a:pPr lvl="1"/>
            <a:r>
              <a:rPr lang="cs-CZ"/>
              <a:t>Co je to dost dobrá důvěra</a:t>
            </a:r>
          </a:p>
          <a:p>
            <a:pPr lvl="1">
              <a:buFont typeface="Wingdings" pitchFamily="2" charset="2"/>
              <a:buNone/>
            </a:pPr>
            <a:endParaRPr lang="cs-CZ"/>
          </a:p>
          <a:p>
            <a:endParaRPr 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93F6-1F14-4686-9886-EDC48127ED02}" type="slidenum">
              <a:rPr lang="cs-CZ"/>
              <a:pPr/>
              <a:t>27</a:t>
            </a:fld>
            <a:endParaRPr lang="cs-CZ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Rušení certifikátů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CA může zrušit certifikát s veřejným klíčem pokud jej uživatel nechce dále používat</a:t>
            </a:r>
          </a:p>
          <a:p>
            <a:r>
              <a:rPr lang="cs-CZ"/>
              <a:t>Kompromitování certifikátu</a:t>
            </a:r>
          </a:p>
          <a:p>
            <a:r>
              <a:rPr lang="cs-CZ"/>
              <a:t>Náhrada klíče (nový klíč)</a:t>
            </a:r>
          </a:p>
          <a:p>
            <a:r>
              <a:rPr lang="cs-CZ"/>
              <a:t>Ukončení členství ve skupině (organizaci)</a:t>
            </a:r>
          </a:p>
          <a:p>
            <a:r>
              <a:rPr lang="cs-CZ"/>
              <a:t>Způsoby informování ostatních</a:t>
            </a:r>
          </a:p>
          <a:p>
            <a:pPr lvl="1"/>
            <a:r>
              <a:rPr lang="cs-CZ"/>
              <a:t>Broadcast</a:t>
            </a:r>
          </a:p>
          <a:p>
            <a:pPr lvl="1"/>
            <a:r>
              <a:rPr lang="cs-CZ"/>
              <a:t>Uložení na veřejném místě</a:t>
            </a:r>
          </a:p>
          <a:p>
            <a:pPr lvl="1"/>
            <a:r>
              <a:rPr lang="cs-CZ"/>
              <a:t>Všichni se ptají CA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D751D-B28E-458B-B4D4-0EC869C04E24}" type="slidenum">
              <a:rPr lang="cs-CZ"/>
              <a:pPr/>
              <a:t>28</a:t>
            </a:fld>
            <a:endParaRPr lang="cs-CZ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Revocation list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CA může periodicky vysílat CRL</a:t>
            </a:r>
          </a:p>
          <a:p>
            <a:pPr lvl="1"/>
            <a:r>
              <a:rPr lang="cs-CZ"/>
              <a:t>Podepsaný CA</a:t>
            </a:r>
          </a:p>
          <a:p>
            <a:pPr lvl="1"/>
            <a:r>
              <a:rPr lang="cs-CZ"/>
              <a:t>Před použitím certifikátu musí být prohlédnut CRL</a:t>
            </a:r>
          </a:p>
          <a:p>
            <a:pPr lvl="1"/>
            <a:r>
              <a:rPr lang="cs-CZ"/>
              <a:t>Nevýhoda – četnost vysílání CRL</a:t>
            </a:r>
          </a:p>
          <a:p>
            <a:pPr lvl="1"/>
            <a:r>
              <a:rPr lang="cs-CZ"/>
              <a:t>Nevýhoda počet certifikátů</a:t>
            </a:r>
          </a:p>
          <a:p>
            <a:r>
              <a:rPr lang="cs-CZ"/>
              <a:t>Delta CRL</a:t>
            </a:r>
          </a:p>
          <a:p>
            <a:pPr lvl="1"/>
            <a:r>
              <a:rPr lang="cs-CZ"/>
              <a:t>Vysílají se pouze změny</a:t>
            </a:r>
          </a:p>
          <a:p>
            <a:pPr lvl="1"/>
            <a:r>
              <a:rPr lang="cs-CZ"/>
              <a:t>Podstatně kratší</a:t>
            </a:r>
          </a:p>
          <a:p>
            <a:pPr lvl="1"/>
            <a:r>
              <a:rPr lang="cs-CZ"/>
              <a:t>Celý seznam se vysílá méně často</a:t>
            </a:r>
          </a:p>
          <a:p>
            <a:pPr lvl="1"/>
            <a:r>
              <a:rPr lang="cs-CZ"/>
              <a:t>Potřeba prohlédnou zěny i celý CRL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B2CC-3BBF-463F-B4F6-CE0530AEF4EB}" type="slidenum">
              <a:rPr lang="cs-CZ"/>
              <a:pPr/>
              <a:t>29</a:t>
            </a:fld>
            <a:endParaRPr lang="cs-CZ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On-line Revocation Servers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ORLS je systém serverů, který může být dotazován na stav jednotlivých certifikátů</a:t>
            </a:r>
          </a:p>
          <a:p>
            <a:r>
              <a:rPr lang="cs-CZ"/>
              <a:t>Musí obsahovat celý CRL</a:t>
            </a:r>
          </a:p>
          <a:p>
            <a:r>
              <a:rPr lang="cs-CZ"/>
              <a:t>Místo toho by bylo možné udržovat seznam nezrušených certifikátů</a:t>
            </a:r>
          </a:p>
          <a:p>
            <a:r>
              <a:rPr lang="cs-CZ"/>
              <a:t>Nevýhoda je v délce seznamu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68FE-F415-490D-9825-A5D396C12F1E}" type="slidenum">
              <a:rPr lang="cs-CZ"/>
              <a:pPr/>
              <a:t>3</a:t>
            </a:fld>
            <a:endParaRPr lang="cs-CZ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Protokoly vzájemného ověření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/>
              <a:t>Základní vlastnosti protokolů pro vzájemné ověřování</a:t>
            </a:r>
          </a:p>
          <a:p>
            <a:pPr lvl="1">
              <a:lnSpc>
                <a:spcPct val="80000"/>
              </a:lnSpc>
            </a:pPr>
            <a:r>
              <a:rPr lang="cs-CZ"/>
              <a:t>Důvěryhodnost</a:t>
            </a:r>
          </a:p>
          <a:p>
            <a:pPr lvl="2">
              <a:lnSpc>
                <a:spcPct val="80000"/>
              </a:lnSpc>
            </a:pPr>
            <a:r>
              <a:rPr lang="cs-CZ"/>
              <a:t>Prevence proti maškarádě a kompromitaci relačního klíče</a:t>
            </a:r>
          </a:p>
          <a:p>
            <a:pPr lvl="2">
              <a:lnSpc>
                <a:spcPct val="80000"/>
              </a:lnSpc>
            </a:pPr>
            <a:r>
              <a:rPr lang="cs-CZ"/>
              <a:t>Vyžaduje existenci sdíleného klíče nebo veřejných klíčů</a:t>
            </a:r>
          </a:p>
          <a:p>
            <a:pPr lvl="1">
              <a:lnSpc>
                <a:spcPct val="80000"/>
              </a:lnSpc>
            </a:pPr>
            <a:r>
              <a:rPr lang="cs-CZ"/>
              <a:t>Časová souslednost</a:t>
            </a:r>
          </a:p>
          <a:p>
            <a:pPr lvl="2">
              <a:lnSpc>
                <a:spcPct val="80000"/>
              </a:lnSpc>
            </a:pPr>
            <a:r>
              <a:rPr lang="cs-CZ"/>
              <a:t>Prevence proti útoku opakováním (replay attack)</a:t>
            </a:r>
          </a:p>
          <a:p>
            <a:pPr lvl="2">
              <a:lnSpc>
                <a:spcPct val="80000"/>
              </a:lnSpc>
            </a:pPr>
            <a:r>
              <a:rPr lang="cs-CZ"/>
              <a:t>Jednoduché sekvenční číslování je nepraktické</a:t>
            </a:r>
          </a:p>
          <a:p>
            <a:pPr lvl="2">
              <a:lnSpc>
                <a:spcPct val="80000"/>
              </a:lnSpc>
            </a:pPr>
            <a:r>
              <a:rPr lang="cs-CZ"/>
              <a:t>Časové značky – vyžadují synchronizované hodiny</a:t>
            </a:r>
          </a:p>
          <a:p>
            <a:pPr>
              <a:lnSpc>
                <a:spcPct val="80000"/>
              </a:lnSpc>
            </a:pPr>
            <a:r>
              <a:rPr lang="cs-CZ"/>
              <a:t>Třídy protokolů</a:t>
            </a:r>
          </a:p>
          <a:p>
            <a:pPr lvl="1">
              <a:lnSpc>
                <a:spcPct val="80000"/>
              </a:lnSpc>
            </a:pPr>
            <a:r>
              <a:rPr lang="cs-CZ"/>
              <a:t>Přímé ověřování - vzájemné ověření dvou entit</a:t>
            </a:r>
          </a:p>
          <a:p>
            <a:pPr lvl="2">
              <a:lnSpc>
                <a:spcPct val="80000"/>
              </a:lnSpc>
            </a:pPr>
            <a:r>
              <a:rPr lang="cs-CZ"/>
              <a:t>Problém napadení, generování klíče, …</a:t>
            </a:r>
          </a:p>
          <a:p>
            <a:pPr lvl="1">
              <a:lnSpc>
                <a:spcPct val="80000"/>
              </a:lnSpc>
            </a:pPr>
            <a:r>
              <a:rPr lang="cs-CZ"/>
              <a:t>S ověřovacím serverem</a:t>
            </a:r>
          </a:p>
          <a:p>
            <a:pPr lvl="2">
              <a:lnSpc>
                <a:spcPct val="80000"/>
              </a:lnSpc>
            </a:pPr>
            <a:r>
              <a:rPr lang="cs-CZ"/>
              <a:t>Dvouúrovňový hierarchický systém s KDC (Key Distribution Center)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2B31-C1CC-4BFF-89FA-AE01BD048B72}" type="slidenum">
              <a:rPr lang="cs-CZ"/>
              <a:pPr/>
              <a:t>30</a:t>
            </a:fld>
            <a:endParaRPr lang="cs-CZ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Protokoly pro bezpečnou komunikaci Kerberos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b="1"/>
              <a:t>Kerberos – ověřování v systému Orion na ZČU</a:t>
            </a:r>
          </a:p>
          <a:p>
            <a:r>
              <a:rPr lang="cs-CZ" sz="2000"/>
              <a:t>V řecké mytologii Kerberos nebo Cerberus hlídal záhrobí. Obrovský tříhlavý pes s hadem místo ocasu a s nepočitatelně hadími hlavami na zádech. Hlídal bránu do záhrobí, aby mrtví nemohli ven a živí dovnitř.</a:t>
            </a:r>
          </a:p>
          <a:p>
            <a:r>
              <a:rPr lang="cs-CZ" sz="2000"/>
              <a:t>Vznikl v souvislosti s projektem Athena v MIT</a:t>
            </a:r>
          </a:p>
          <a:p>
            <a:r>
              <a:rPr lang="cs-CZ" sz="2000"/>
              <a:t>Zajišťuje ověřování uživatelů a požadovaných služeb</a:t>
            </a:r>
          </a:p>
          <a:p>
            <a:r>
              <a:rPr lang="cs-CZ" sz="2000"/>
              <a:t>Architektura server/klient</a:t>
            </a:r>
          </a:p>
          <a:p>
            <a:r>
              <a:rPr lang="cs-CZ" sz="2000"/>
              <a:t>K ověřování využívá důvěryhodnou třetí stranu (ověřovací server AS)</a:t>
            </a:r>
            <a:endParaRPr 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A7F2-85CC-4930-B135-5123FF41CB87}" type="slidenum">
              <a:rPr lang="cs-CZ"/>
              <a:pPr/>
              <a:t>31</a:t>
            </a:fld>
            <a:endParaRPr lang="cs-CZ"/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Úvod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Vyžaduje prokazování identity klienta pro každý požadavek na službu</a:t>
            </a:r>
          </a:p>
          <a:p>
            <a:r>
              <a:rPr lang="cs-CZ"/>
              <a:t>Klient se prokazuje heslem pouze jednou (přihlašování)</a:t>
            </a:r>
          </a:p>
          <a:p>
            <a:r>
              <a:rPr lang="cs-CZ"/>
              <a:t>Heslo se nikdy nepřenáší sítí a není uloženo ani v paměti</a:t>
            </a:r>
          </a:p>
          <a:p>
            <a:r>
              <a:rPr lang="cs-CZ"/>
              <a:t>Každý klient a každá služba mají heslo</a:t>
            </a:r>
          </a:p>
          <a:p>
            <a:r>
              <a:rPr lang="cs-CZ"/>
              <a:t>Všechna hesla zná pouze ověřovací server</a:t>
            </a:r>
          </a:p>
          <a:p>
            <a:r>
              <a:rPr lang="cs-CZ"/>
              <a:t>Existuje Kerberos V4 a Kerberos V5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F179-DF89-4762-A965-061CBF586B04}" type="slidenum">
              <a:rPr lang="cs-CZ"/>
              <a:pPr/>
              <a:t>32</a:t>
            </a:fld>
            <a:endParaRPr lang="cs-CZ"/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Požadavky uživatelů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Povolení přístupu podle počítače</a:t>
            </a:r>
          </a:p>
          <a:p>
            <a:r>
              <a:rPr lang="cs-CZ"/>
              <a:t>Kontrola identity uživatele</a:t>
            </a:r>
          </a:p>
          <a:p>
            <a:r>
              <a:rPr lang="cs-CZ"/>
              <a:t>Požadavek dokazování identity pro každou službu</a:t>
            </a:r>
          </a:p>
          <a:p>
            <a:r>
              <a:rPr lang="cs-CZ"/>
              <a:t>Předpokládá, že uživatelé ovládají počítače (boot)</a:t>
            </a:r>
          </a:p>
          <a:p>
            <a:r>
              <a:rPr lang="cs-CZ"/>
              <a:t>Předpokládá, že síť není bezpečná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4907-431F-41EE-8DDB-E58C696FEA00}" type="slidenum">
              <a:rPr lang="cs-CZ"/>
              <a:pPr/>
              <a:t>33</a:t>
            </a:fld>
            <a:endParaRPr lang="cs-CZ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Požadavky na identifikační mechanizmus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Bezpečný, nedovoluje maskování se</a:t>
            </a:r>
          </a:p>
          <a:p>
            <a:r>
              <a:rPr lang="cs-CZ"/>
              <a:t>Spolehlivý, musí se jevit jako celek jako systém služeb</a:t>
            </a:r>
          </a:p>
          <a:p>
            <a:r>
              <a:rPr lang="cs-CZ"/>
              <a:t>Transparentní, uživatel o něm neví</a:t>
            </a:r>
          </a:p>
          <a:p>
            <a:r>
              <a:rPr lang="cs-CZ"/>
              <a:t>Odstupňovaný, uživatel nemusí být "kerberizovaný"</a:t>
            </a:r>
          </a:p>
          <a:p>
            <a:r>
              <a:rPr lang="cs-CZ"/>
              <a:t>Požadavek na bezpečnost se přesouvá na několik bezpečných serverů</a:t>
            </a:r>
          </a:p>
          <a:p>
            <a:r>
              <a:rPr lang="cs-CZ" b="1"/>
              <a:t>Úrovně ochrany</a:t>
            </a:r>
          </a:p>
          <a:p>
            <a:pPr lvl="1"/>
            <a:r>
              <a:rPr lang="cs-CZ" b="1"/>
              <a:t>ověřování při přihlašování</a:t>
            </a:r>
          </a:p>
          <a:p>
            <a:pPr lvl="1"/>
            <a:r>
              <a:rPr lang="cs-CZ" b="1"/>
              <a:t>ověřování každé zprávy (zabezpečení pravosti zprávy)</a:t>
            </a:r>
          </a:p>
          <a:p>
            <a:pPr lvl="1"/>
            <a:r>
              <a:rPr lang="cs-CZ" b="1"/>
              <a:t>ověřování a šifrování (zabezpečení soukromí)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7AB4-A537-42FF-9C5C-5BBC68BC19C7}" type="slidenum">
              <a:rPr lang="cs-CZ"/>
              <a:pPr/>
              <a:t>34</a:t>
            </a:fld>
            <a:endParaRPr lang="cs-CZ"/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Databáze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Databáze Kerbera</a:t>
            </a:r>
          </a:p>
          <a:p>
            <a:pPr lvl="1"/>
            <a:r>
              <a:rPr lang="cs-CZ"/>
              <a:t>obsahuje jméno uživatele a jeho privátní klíč</a:t>
            </a:r>
          </a:p>
          <a:p>
            <a:pPr lvl="1"/>
            <a:r>
              <a:rPr lang="cs-CZ"/>
              <a:t>umožňuje ověření Kerbera i uživatele</a:t>
            </a:r>
          </a:p>
          <a:p>
            <a:pPr lvl="1"/>
            <a:r>
              <a:rPr lang="cs-CZ"/>
              <a:t>pro uživatele generuje dočasné klíče (relační klíče)</a:t>
            </a:r>
          </a:p>
          <a:p>
            <a:pPr lvl="1"/>
            <a:r>
              <a:rPr lang="cs-CZ"/>
              <a:t>použití zejména pro šifrovanou komunikaci dvou klientů</a:t>
            </a:r>
          </a:p>
          <a:p>
            <a:pPr lvl="1"/>
            <a:r>
              <a:rPr lang="cs-CZ"/>
              <a:t>citlivé informace jsou v Kerberu</a:t>
            </a:r>
          </a:p>
          <a:p>
            <a:pPr lvl="1"/>
            <a:r>
              <a:rPr lang="cs-CZ"/>
              <a:t>ostatní v serveru HESIOD (řecký pěvec a básník žijící asi 700 let p.n.l.)</a:t>
            </a:r>
          </a:p>
          <a:p>
            <a:pPr lvl="1"/>
            <a:endParaRPr lang="cs-CZ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5FD4-8C65-418D-8C64-EA1CD607B817}" type="slidenum">
              <a:rPr lang="cs-CZ"/>
              <a:pPr/>
              <a:t>35</a:t>
            </a:fld>
            <a:endParaRPr lang="cs-CZ"/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Šifrování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Používá DES, Kerberos V5 i jiné šifrovací algoritmy</a:t>
            </a:r>
          </a:p>
          <a:p>
            <a:r>
              <a:rPr lang="cs-CZ"/>
              <a:t>Metody šifrování zprávy</a:t>
            </a:r>
          </a:p>
          <a:p>
            <a:pPr lvl="1"/>
            <a:r>
              <a:rPr lang="cs-CZ"/>
              <a:t>CBC (Cypher Block Chaining) – pro daný blok cn+1 = E(mn+1 </a:t>
            </a:r>
            <a:r>
              <a:rPr lang="cs-CZ">
                <a:sym typeface="Symbol" pitchFamily="18" charset="2"/>
              </a:rPr>
              <a:t></a:t>
            </a:r>
            <a:r>
              <a:rPr lang="cs-CZ"/>
              <a:t> cn)</a:t>
            </a:r>
          </a:p>
          <a:p>
            <a:pPr lvl="1"/>
            <a:r>
              <a:rPr lang="cs-CZ"/>
              <a:t>PCBC (Propagated CBC) – pro celou zprávu cn+1 = E(mn+1 </a:t>
            </a:r>
            <a:r>
              <a:rPr lang="cs-CZ">
                <a:sym typeface="Symbol" pitchFamily="18" charset="2"/>
              </a:rPr>
              <a:t></a:t>
            </a:r>
            <a:r>
              <a:rPr lang="cs-CZ"/>
              <a:t> mn </a:t>
            </a:r>
            <a:r>
              <a:rPr lang="cs-CZ">
                <a:sym typeface="Symbol" pitchFamily="18" charset="2"/>
              </a:rPr>
              <a:t></a:t>
            </a:r>
            <a:r>
              <a:rPr lang="cs-CZ"/>
              <a:t> cn)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24C6-E63A-4D98-89CB-5203A15BF4E6}" type="slidenum">
              <a:rPr lang="cs-CZ"/>
              <a:pPr/>
              <a:t>36</a:t>
            </a:fld>
            <a:endParaRPr lang="cs-CZ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Servery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000"/>
              <a:t>Administrativní server</a:t>
            </a:r>
          </a:p>
          <a:p>
            <a:pPr lvl="1">
              <a:lnSpc>
                <a:spcPct val="90000"/>
              </a:lnSpc>
            </a:pPr>
            <a:r>
              <a:rPr lang="cs-CZ" sz="1800"/>
              <a:t>KDBM (Kerberos Database Management) </a:t>
            </a:r>
          </a:p>
          <a:p>
            <a:pPr lvl="1">
              <a:lnSpc>
                <a:spcPct val="90000"/>
              </a:lnSpc>
            </a:pPr>
            <a:r>
              <a:rPr lang="cs-CZ" sz="1800"/>
              <a:t>zajišťuje přístup do databáze Kerbera</a:t>
            </a:r>
          </a:p>
          <a:p>
            <a:pPr lvl="1">
              <a:lnSpc>
                <a:spcPct val="90000"/>
              </a:lnSpc>
            </a:pPr>
            <a:r>
              <a:rPr lang="cs-CZ" sz="1800"/>
              <a:t>klient může být kdekoliv, server u databáze</a:t>
            </a:r>
          </a:p>
          <a:p>
            <a:pPr>
              <a:lnSpc>
                <a:spcPct val="90000"/>
              </a:lnSpc>
            </a:pPr>
            <a:r>
              <a:rPr lang="cs-CZ" sz="2000"/>
              <a:t>Ověřovací server (Kerberos server)</a:t>
            </a:r>
          </a:p>
          <a:p>
            <a:pPr lvl="1">
              <a:lnSpc>
                <a:spcPct val="90000"/>
              </a:lnSpc>
            </a:pPr>
            <a:r>
              <a:rPr lang="cs-CZ" sz="1800"/>
              <a:t>provádí pouze operace čtení nad databází</a:t>
            </a:r>
          </a:p>
          <a:p>
            <a:pPr lvl="2">
              <a:lnSpc>
                <a:spcPct val="90000"/>
              </a:lnSpc>
            </a:pPr>
            <a:r>
              <a:rPr lang="cs-CZ" sz="1800"/>
              <a:t>ověřování uživatelů</a:t>
            </a:r>
          </a:p>
          <a:p>
            <a:pPr lvl="2">
              <a:lnSpc>
                <a:spcPct val="90000"/>
              </a:lnSpc>
            </a:pPr>
            <a:r>
              <a:rPr lang="cs-CZ" sz="1800"/>
              <a:t>generování relačních klíčů</a:t>
            </a:r>
          </a:p>
          <a:p>
            <a:pPr lvl="2">
              <a:lnSpc>
                <a:spcPct val="90000"/>
              </a:lnSpc>
            </a:pPr>
            <a:r>
              <a:rPr lang="cs-CZ" sz="1800"/>
              <a:t>může pracovat s kopiemi databází</a:t>
            </a:r>
          </a:p>
          <a:p>
            <a:pPr lvl="2">
              <a:lnSpc>
                <a:spcPct val="90000"/>
              </a:lnSpc>
            </a:pPr>
            <a:r>
              <a:rPr lang="cs-CZ" sz="1800"/>
              <a:t>uživatelské programy</a:t>
            </a:r>
          </a:p>
          <a:p>
            <a:pPr lvl="3">
              <a:lnSpc>
                <a:spcPct val="90000"/>
              </a:lnSpc>
            </a:pPr>
            <a:r>
              <a:rPr lang="cs-CZ" sz="1800"/>
              <a:t>přihlašování do Kerbera</a:t>
            </a:r>
          </a:p>
          <a:p>
            <a:pPr lvl="3">
              <a:lnSpc>
                <a:spcPct val="90000"/>
              </a:lnSpc>
            </a:pPr>
            <a:r>
              <a:rPr lang="cs-CZ" sz="1800"/>
              <a:t>změna hesla</a:t>
            </a:r>
          </a:p>
          <a:p>
            <a:pPr lvl="3">
              <a:lnSpc>
                <a:spcPct val="90000"/>
              </a:lnSpc>
            </a:pPr>
            <a:r>
              <a:rPr lang="cs-CZ" sz="1800"/>
              <a:t>zobrazení tiketů</a:t>
            </a:r>
          </a:p>
          <a:p>
            <a:pPr lvl="3">
              <a:lnSpc>
                <a:spcPct val="90000"/>
              </a:lnSpc>
            </a:pPr>
            <a:r>
              <a:rPr lang="cs-CZ" sz="1800"/>
              <a:t>ničení tiketů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4DEB-00EC-4989-8A34-8F09BCC36AA1}" type="slidenum">
              <a:rPr lang="cs-CZ"/>
              <a:pPr/>
              <a:t>37</a:t>
            </a:fld>
            <a:endParaRPr lang="cs-CZ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Jména 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Primární jméno – jméno uživatele nebo služby</a:t>
            </a:r>
          </a:p>
          <a:p>
            <a:r>
              <a:rPr lang="cs-CZ"/>
              <a:t>Instance – name.instance@realm</a:t>
            </a:r>
          </a:p>
          <a:p>
            <a:pPr lvl="1"/>
            <a:r>
              <a:rPr lang="cs-CZ"/>
              <a:t>pro uživatele – jkl.root, jkl.admin</a:t>
            </a:r>
          </a:p>
          <a:p>
            <a:pPr lvl="1"/>
            <a:r>
              <a:rPr lang="cs-CZ"/>
              <a:t>pro sužbu – rlogin.stroj</a:t>
            </a:r>
          </a:p>
          <a:p>
            <a:r>
              <a:rPr lang="cs-CZ"/>
              <a:t>Realm – jméno administrativní entity, která obhospodařuje ověřovaná data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244A-1184-49D5-92E3-DC485989639C}" type="slidenum">
              <a:rPr lang="cs-CZ"/>
              <a:pPr/>
              <a:t>38</a:t>
            </a:fld>
            <a:endParaRPr lang="cs-CZ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Pověření (Credentials)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Tickety (lístky) – časově omezený "průkaz" opravňující čerpat nějakou službu, šifrovaný blok dat obsahující  identitu klienta a jeho požadavku</a:t>
            </a:r>
          </a:p>
          <a:p>
            <a:pPr lvl="1"/>
            <a:r>
              <a:rPr lang="cs-CZ"/>
              <a:t>každý požadavek na službu vyžaduje ticket</a:t>
            </a:r>
          </a:p>
          <a:p>
            <a:pPr lvl="1"/>
            <a:r>
              <a:rPr lang="cs-CZ"/>
              <a:t>ticket zajišťuje přístup jednoho klienta k jedné službě</a:t>
            </a:r>
          </a:p>
          <a:p>
            <a:pPr lvl="1"/>
            <a:r>
              <a:rPr lang="cs-CZ"/>
              <a:t>tickety vydává Ticket Granting Server (TGS), který má přístup ke všem šifrovacím klíčům</a:t>
            </a:r>
          </a:p>
          <a:p>
            <a:pPr lvl="1"/>
            <a:r>
              <a:rPr lang="cs-CZ"/>
              <a:t>tickety nemají vztah ke klientům – pouze zajišťují přístup k serverům</a:t>
            </a:r>
          </a:p>
          <a:p>
            <a:r>
              <a:rPr lang="cs-CZ"/>
              <a:t>Každý ticket má omezenou dobu života (hodiny, dny)</a:t>
            </a:r>
          </a:p>
          <a:p>
            <a:r>
              <a:rPr lang="cs-CZ"/>
              <a:t>{S, C, IP</a:t>
            </a:r>
            <a:r>
              <a:rPr lang="cs-CZ" baseline="-25000"/>
              <a:t>C</a:t>
            </a:r>
            <a:r>
              <a:rPr lang="cs-CZ"/>
              <a:t>, TS, TTL, K</a:t>
            </a:r>
            <a:r>
              <a:rPr lang="cs-CZ" baseline="-25000"/>
              <a:t>S,C</a:t>
            </a:r>
            <a:r>
              <a:rPr lang="cs-CZ"/>
              <a:t>}</a:t>
            </a:r>
            <a:r>
              <a:rPr lang="cs-CZ" baseline="-25000"/>
              <a:t>K(S)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D465-79EA-4B19-B2D6-2A9DE02C957E}" type="slidenum">
              <a:rPr lang="cs-CZ"/>
              <a:pPr/>
              <a:t>39</a:t>
            </a:fld>
            <a:endParaRPr lang="cs-CZ"/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Pověření (Credentials)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Authenticators (ověřovače)</a:t>
            </a:r>
          </a:p>
          <a:p>
            <a:pPr lvl="1"/>
            <a:r>
              <a:rPr lang="cs-CZ"/>
              <a:t>umožňuje ověřit pravost klienta, šifrovaná informace o klientovi (pro jedno použití)</a:t>
            </a:r>
          </a:p>
          <a:p>
            <a:pPr lvl="1"/>
            <a:r>
              <a:rPr lang="cs-CZ"/>
              <a:t>{C, IP</a:t>
            </a:r>
            <a:r>
              <a:rPr lang="cs-CZ" baseline="-25000"/>
              <a:t>C</a:t>
            </a:r>
            <a:r>
              <a:rPr lang="cs-CZ"/>
              <a:t>, TS}</a:t>
            </a:r>
            <a:r>
              <a:rPr lang="cs-CZ" baseline="-25000"/>
              <a:t>K(S,C)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CD8F-5077-4ACB-B554-3B16B2191B33}" type="slidenum">
              <a:rPr lang="cs-CZ"/>
              <a:pPr/>
              <a:t>4</a:t>
            </a:fld>
            <a:endParaRPr lang="cs-CZ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Protokoly vzájemného ověření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Oba způsoby lze realizovat pomocí symetrického nebo asymetrického šifrování</a:t>
            </a:r>
          </a:p>
          <a:p>
            <a:r>
              <a:rPr lang="cs-CZ"/>
              <a:t>Metody založené na symetrickém šifrování</a:t>
            </a:r>
          </a:p>
          <a:p>
            <a:pPr lvl="1"/>
            <a:r>
              <a:rPr lang="cs-CZ"/>
              <a:t>Sdílení tajného klíče s každou entitou</a:t>
            </a:r>
          </a:p>
          <a:p>
            <a:pPr lvl="1"/>
            <a:r>
              <a:rPr lang="cs-CZ"/>
              <a:t>Generování relačního klíče</a:t>
            </a:r>
          </a:p>
          <a:p>
            <a:pPr lvl="1"/>
            <a:r>
              <a:rPr lang="cs-CZ"/>
              <a:t>Relační klíče mají krátkou dobu života (eliminace prozrazení tajného klíče)</a:t>
            </a:r>
          </a:p>
          <a:p>
            <a:pPr lvl="1"/>
            <a:r>
              <a:rPr lang="cs-CZ"/>
              <a:t>Použití ověření + šifrování přenosu</a:t>
            </a:r>
          </a:p>
          <a:p>
            <a:r>
              <a:rPr lang="cs-CZ"/>
              <a:t>Metody založené na asymetrickém šifrování</a:t>
            </a:r>
          </a:p>
          <a:p>
            <a:pPr lvl="1"/>
            <a:r>
              <a:rPr lang="cs-CZ"/>
              <a:t>Distribuce veřejného klíče mezi entitami</a:t>
            </a:r>
          </a:p>
          <a:p>
            <a:pPr lvl="1"/>
            <a:r>
              <a:rPr lang="cs-CZ"/>
              <a:t>Znalost veřejného klíče KDC</a:t>
            </a:r>
          </a:p>
          <a:p>
            <a:pPr lvl="1"/>
            <a:r>
              <a:rPr lang="cs-CZ"/>
              <a:t>Veřejný klíč KDC slouží k ověření pravosti KDC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0BB2-3977-4DFE-9131-6296EF4F4B57}" type="slidenum">
              <a:rPr lang="cs-CZ"/>
              <a:pPr/>
              <a:t>40</a:t>
            </a:fld>
            <a:endParaRPr lang="cs-CZ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Ticket </a:t>
            </a:r>
            <a:br>
              <a:rPr lang="cs-CZ"/>
            </a:br>
            <a:r>
              <a:rPr lang="cs-CZ"/>
              <a:t>{S, C, IP</a:t>
            </a:r>
            <a:r>
              <a:rPr lang="cs-CZ" baseline="-25000"/>
              <a:t>C</a:t>
            </a:r>
            <a:r>
              <a:rPr lang="cs-CZ"/>
              <a:t>, TS, TTL, K</a:t>
            </a:r>
            <a:r>
              <a:rPr lang="cs-CZ" baseline="-25000"/>
              <a:t>S,C</a:t>
            </a:r>
            <a:r>
              <a:rPr lang="cs-CZ"/>
              <a:t>}</a:t>
            </a:r>
            <a:r>
              <a:rPr lang="cs-CZ" baseline="-25000"/>
              <a:t>K(S)</a:t>
            </a:r>
            <a:endParaRPr lang="cs-CZ"/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Může být použit vícekrát (omezeno dobou života – hodiny, dny)</a:t>
            </a:r>
          </a:p>
          <a:p>
            <a:r>
              <a:rPr lang="cs-CZ"/>
              <a:t>Obsahuje následující informace</a:t>
            </a:r>
          </a:p>
          <a:p>
            <a:pPr lvl="1"/>
            <a:r>
              <a:rPr lang="cs-CZ"/>
              <a:t>jméno serveru (S)</a:t>
            </a:r>
          </a:p>
          <a:p>
            <a:pPr lvl="1"/>
            <a:r>
              <a:rPr lang="cs-CZ"/>
              <a:t>jméno klienta (C)</a:t>
            </a:r>
          </a:p>
          <a:p>
            <a:pPr lvl="1"/>
            <a:r>
              <a:rPr lang="cs-CZ"/>
              <a:t>IP adresu stroje klienta (IP</a:t>
            </a:r>
            <a:r>
              <a:rPr lang="cs-CZ" baseline="-25000"/>
              <a:t>C</a:t>
            </a:r>
            <a:r>
              <a:rPr lang="cs-CZ"/>
              <a:t>)</a:t>
            </a:r>
          </a:p>
          <a:p>
            <a:pPr lvl="1"/>
            <a:r>
              <a:rPr lang="cs-CZ"/>
              <a:t>časové razítko (TS)</a:t>
            </a:r>
          </a:p>
          <a:p>
            <a:pPr lvl="1"/>
            <a:r>
              <a:rPr lang="cs-CZ"/>
              <a:t>dobu života ticketu (TTL)</a:t>
            </a:r>
          </a:p>
          <a:p>
            <a:pPr lvl="1"/>
            <a:r>
              <a:rPr lang="cs-CZ"/>
              <a:t>náhodný relační klíč (K</a:t>
            </a:r>
            <a:r>
              <a:rPr lang="cs-CZ" baseline="-25000"/>
              <a:t>S,C</a:t>
            </a:r>
            <a:r>
              <a:rPr lang="cs-CZ"/>
              <a:t>)</a:t>
            </a:r>
          </a:p>
          <a:p>
            <a:r>
              <a:rPr lang="cs-CZ"/>
              <a:t>Šifrováno klíčem serveru, kterému je určen (K</a:t>
            </a:r>
            <a:r>
              <a:rPr lang="cs-CZ" baseline="-25000"/>
              <a:t>S</a:t>
            </a:r>
            <a:r>
              <a:rPr lang="cs-CZ"/>
              <a:t>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5838-1770-4293-BEF1-94602AB5DCE5}" type="slidenum">
              <a:rPr lang="cs-CZ"/>
              <a:pPr/>
              <a:t>41</a:t>
            </a:fld>
            <a:endParaRPr lang="cs-CZ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Authenticator {C, IP</a:t>
            </a:r>
            <a:r>
              <a:rPr lang="cs-CZ" baseline="-25000"/>
              <a:t>C</a:t>
            </a:r>
            <a:r>
              <a:rPr lang="cs-CZ"/>
              <a:t>, TS}</a:t>
            </a:r>
            <a:r>
              <a:rPr lang="cs-CZ" baseline="-25000"/>
              <a:t>K(S,C)</a:t>
            </a:r>
            <a:endParaRPr lang="cs-CZ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Slouží k ověření pravosti klienta (údaje o klientovi se porovnají s údaji v ticketu)</a:t>
            </a:r>
          </a:p>
          <a:p>
            <a:r>
              <a:rPr lang="cs-CZ"/>
              <a:t>Vystaven klientem pro jedno použití</a:t>
            </a:r>
          </a:p>
          <a:p>
            <a:r>
              <a:rPr lang="cs-CZ"/>
              <a:t>Obsahuje následující informace</a:t>
            </a:r>
          </a:p>
          <a:p>
            <a:pPr lvl="1"/>
            <a:r>
              <a:rPr lang="cs-CZ"/>
              <a:t>jméno klienta (C)</a:t>
            </a:r>
          </a:p>
          <a:p>
            <a:pPr lvl="1"/>
            <a:r>
              <a:rPr lang="cs-CZ"/>
              <a:t>IP adresu stroje klienta (IP</a:t>
            </a:r>
            <a:r>
              <a:rPr lang="cs-CZ" baseline="-25000"/>
              <a:t>C</a:t>
            </a:r>
            <a:r>
              <a:rPr lang="cs-CZ"/>
              <a:t>)</a:t>
            </a:r>
          </a:p>
          <a:p>
            <a:pPr lvl="1"/>
            <a:r>
              <a:rPr lang="cs-CZ"/>
              <a:t>běžný čas </a:t>
            </a:r>
          </a:p>
          <a:p>
            <a:r>
              <a:rPr lang="cs-CZ"/>
              <a:t>Šifrováno relačním klíčem K</a:t>
            </a:r>
            <a:r>
              <a:rPr lang="cs-CZ" baseline="-25000"/>
              <a:t>(S,C)</a:t>
            </a:r>
            <a:endParaRPr lang="cs-CZ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A533-F6F4-4EC1-9F1E-70AA72AFAEC0}" type="slidenum">
              <a:rPr lang="cs-CZ"/>
              <a:pPr/>
              <a:t>42</a:t>
            </a:fld>
            <a:endParaRPr lang="cs-CZ"/>
          </a:p>
        </p:txBody>
      </p:sp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Získání prvotního ticketu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2547937"/>
          </a:xfrm>
        </p:spPr>
        <p:txBody>
          <a:bodyPr/>
          <a:lstStyle/>
          <a:p>
            <a:r>
              <a:rPr lang="cs-CZ"/>
              <a:t>Klient zadá jméno a pošle AS požadavek přístupu k TGS (otevřený text)</a:t>
            </a:r>
          </a:p>
          <a:p>
            <a:r>
              <a:rPr lang="cs-CZ"/>
              <a:t>Klient zadá heslo, převede je na klíč KC a dešifruje zprávu od AS</a:t>
            </a:r>
          </a:p>
          <a:p>
            <a:r>
              <a:rPr lang="cs-CZ"/>
              <a:t>Obdrží relační klíč pro komunikaci s TGS (K</a:t>
            </a:r>
            <a:r>
              <a:rPr lang="cs-CZ" baseline="-25000"/>
              <a:t>C,tgs</a:t>
            </a:r>
            <a:r>
              <a:rPr lang="cs-CZ"/>
              <a:t>) a ticket pro komunikaci s TGS {T</a:t>
            </a:r>
            <a:r>
              <a:rPr lang="cs-CZ" baseline="-25000"/>
              <a:t>C,tgs</a:t>
            </a:r>
            <a:r>
              <a:rPr lang="cs-CZ"/>
              <a:t>}K</a:t>
            </a:r>
            <a:r>
              <a:rPr lang="cs-CZ" baseline="-25000"/>
              <a:t>tgs</a:t>
            </a:r>
          </a:p>
        </p:txBody>
      </p:sp>
      <p:sp>
        <p:nvSpPr>
          <p:cNvPr id="287748" name="Rectangle 4"/>
          <p:cNvSpPr>
            <a:spLocks noChangeArrowheads="1"/>
          </p:cNvSpPr>
          <p:nvPr/>
        </p:nvSpPr>
        <p:spPr bwMode="auto">
          <a:xfrm>
            <a:off x="457200" y="4495800"/>
            <a:ext cx="495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cs-CZ" sz="2400"/>
              <a:t>C:	{C, tgs}</a:t>
            </a:r>
          </a:p>
          <a:p>
            <a:r>
              <a:rPr lang="cs-CZ" sz="2400"/>
              <a:t>AS:	{K</a:t>
            </a:r>
            <a:r>
              <a:rPr lang="cs-CZ" sz="2400" baseline="-25000"/>
              <a:t>C,tgs</a:t>
            </a:r>
            <a:r>
              <a:rPr lang="cs-CZ" sz="2400"/>
              <a:t>, {T</a:t>
            </a:r>
            <a:r>
              <a:rPr lang="cs-CZ" sz="2400" baseline="-25000"/>
              <a:t>C,tg</a:t>
            </a:r>
            <a:r>
              <a:rPr lang="cs-CZ" sz="2400"/>
              <a:t>s}K</a:t>
            </a:r>
            <a:r>
              <a:rPr lang="cs-CZ" sz="2400" baseline="-25000"/>
              <a:t>tgs</a:t>
            </a:r>
            <a:r>
              <a:rPr lang="cs-CZ" sz="2400"/>
              <a:t>}K</a:t>
            </a:r>
            <a:r>
              <a:rPr lang="cs-CZ" sz="2400" baseline="-25000"/>
              <a:t>C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227F-EC51-4C45-8497-B6657896B3AE}" type="slidenum">
              <a:rPr lang="cs-CZ"/>
              <a:pPr/>
              <a:t>43</a:t>
            </a:fld>
            <a:endParaRPr lang="cs-CZ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Získání prvotního ticketu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Ticket obsahuje jméno klienta, jméno TGS, čas, dobu života, IP adresu klienta a relační klíč pro komunikaci klient – TGS</a:t>
            </a:r>
          </a:p>
          <a:p>
            <a:r>
              <a:rPr lang="cs-CZ"/>
              <a:t>Informaci není možné změnit, protože je šifrována tajným klíčem K</a:t>
            </a:r>
            <a:r>
              <a:rPr lang="cs-CZ" baseline="-25000"/>
              <a:t>tgs</a:t>
            </a:r>
            <a:r>
              <a:rPr lang="cs-CZ"/>
              <a:t> pro komunikaci AS – TGS</a:t>
            </a:r>
          </a:p>
          <a:p>
            <a:r>
              <a:rPr lang="cs-CZ"/>
              <a:t>Ticket T</a:t>
            </a:r>
            <a:r>
              <a:rPr lang="cs-CZ" baseline="-25000"/>
              <a:t>C,tgs</a:t>
            </a:r>
            <a:r>
              <a:rPr lang="cs-CZ"/>
              <a:t> jméno klienta, jméno TGS, čas, dobu života, IP adresu klienta, relační klíč pro komunikaci klient – TGS</a:t>
            </a:r>
          </a:p>
          <a:p>
            <a:r>
              <a:rPr lang="cs-CZ"/>
              <a:t> Klient K</a:t>
            </a:r>
            <a:r>
              <a:rPr lang="cs-CZ" baseline="-25000"/>
              <a:t>C,tgs</a:t>
            </a:r>
            <a:r>
              <a:rPr lang="cs-CZ"/>
              <a:t> a {T</a:t>
            </a:r>
            <a:r>
              <a:rPr lang="cs-CZ" baseline="-25000"/>
              <a:t>C,tgs</a:t>
            </a:r>
            <a:r>
              <a:rPr lang="cs-CZ"/>
              <a:t>}K</a:t>
            </a:r>
            <a:r>
              <a:rPr lang="cs-CZ" baseline="-25000"/>
              <a:t>tgs</a:t>
            </a:r>
            <a:r>
              <a:rPr lang="cs-CZ"/>
              <a:t> schová, K</a:t>
            </a:r>
            <a:r>
              <a:rPr lang="cs-CZ" baseline="-25000"/>
              <a:t>C</a:t>
            </a:r>
            <a:r>
              <a:rPr lang="cs-CZ"/>
              <a:t> a heslo smaže.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7E42-C4F3-4800-A9FD-2C01ED3B78CB}" type="slidenum">
              <a:rPr lang="cs-CZ"/>
              <a:pPr/>
              <a:t>44</a:t>
            </a:fld>
            <a:endParaRPr lang="cs-CZ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Získání ticketu pro server 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2547937"/>
          </a:xfrm>
        </p:spPr>
        <p:txBody>
          <a:bodyPr/>
          <a:lstStyle/>
          <a:p>
            <a:r>
              <a:rPr lang="cs-CZ"/>
              <a:t>Pro každý server je třeba jiný ticket</a:t>
            </a:r>
          </a:p>
          <a:p>
            <a:r>
              <a:rPr lang="cs-CZ"/>
              <a:t>Tickety poskytuje TGS (Ticket Granting Server)</a:t>
            </a:r>
          </a:p>
          <a:p>
            <a:r>
              <a:rPr lang="cs-CZ"/>
              <a:t>Klient vytvoří authenticator A</a:t>
            </a:r>
            <a:r>
              <a:rPr lang="cs-CZ" baseline="-25000"/>
              <a:t>C</a:t>
            </a:r>
            <a:r>
              <a:rPr lang="cs-CZ"/>
              <a:t>, obsahující jméno klienta, IP adresu a čas</a:t>
            </a:r>
          </a:p>
          <a:p>
            <a:r>
              <a:rPr lang="cs-CZ"/>
              <a:t>Zašifruje jej relačním klíčem K</a:t>
            </a:r>
            <a:r>
              <a:rPr lang="cs-CZ" baseline="-25000"/>
              <a:t>C,tgs</a:t>
            </a:r>
            <a:r>
              <a:rPr lang="cs-CZ"/>
              <a:t>, přidá {T</a:t>
            </a:r>
            <a:r>
              <a:rPr lang="cs-CZ" baseline="-25000"/>
              <a:t>C,tgs</a:t>
            </a:r>
            <a:r>
              <a:rPr lang="cs-CZ"/>
              <a:t>}K</a:t>
            </a:r>
            <a:r>
              <a:rPr lang="cs-CZ" baseline="-25000"/>
              <a:t>tgs</a:t>
            </a:r>
            <a:r>
              <a:rPr lang="cs-CZ"/>
              <a:t> a pošle požadavek TGS</a:t>
            </a:r>
          </a:p>
          <a:p>
            <a:endParaRPr lang="cs-CZ"/>
          </a:p>
        </p:txBody>
      </p:sp>
      <p:sp>
        <p:nvSpPr>
          <p:cNvPr id="291844" name="Rectangle 4"/>
          <p:cNvSpPr>
            <a:spLocks noChangeArrowheads="1"/>
          </p:cNvSpPr>
          <p:nvPr/>
        </p:nvSpPr>
        <p:spPr bwMode="auto">
          <a:xfrm>
            <a:off x="1447800" y="4495800"/>
            <a:ext cx="44942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sz="2400"/>
              <a:t>C: 	{S, {T</a:t>
            </a:r>
            <a:r>
              <a:rPr lang="cs-CZ" sz="2400" baseline="-25000"/>
              <a:t>C,tgs</a:t>
            </a:r>
            <a:r>
              <a:rPr lang="cs-CZ" sz="2400"/>
              <a:t>}K</a:t>
            </a:r>
            <a:r>
              <a:rPr lang="cs-CZ" sz="2400" baseline="-25000"/>
              <a:t>tgs</a:t>
            </a:r>
            <a:r>
              <a:rPr lang="cs-CZ" sz="2400"/>
              <a:t> , {A</a:t>
            </a:r>
            <a:r>
              <a:rPr lang="cs-CZ" sz="2400" baseline="-25000"/>
              <a:t>C</a:t>
            </a:r>
            <a:r>
              <a:rPr lang="cs-CZ" sz="2400"/>
              <a:t>}K</a:t>
            </a:r>
            <a:r>
              <a:rPr lang="cs-CZ" sz="2400" baseline="-25000"/>
              <a:t>C,tgs</a:t>
            </a:r>
            <a:r>
              <a:rPr lang="cs-CZ" sz="2400"/>
              <a:t>}</a:t>
            </a:r>
          </a:p>
          <a:p>
            <a:r>
              <a:rPr lang="cs-CZ" sz="2400"/>
              <a:t>TGS:	{{T</a:t>
            </a:r>
            <a:r>
              <a:rPr lang="cs-CZ" sz="2400" baseline="-25000"/>
              <a:t>C,S</a:t>
            </a:r>
            <a:r>
              <a:rPr lang="cs-CZ" sz="2400"/>
              <a:t>}K</a:t>
            </a:r>
            <a:r>
              <a:rPr lang="cs-CZ" sz="2400" baseline="-25000"/>
              <a:t>S</a:t>
            </a:r>
            <a:r>
              <a:rPr lang="cs-CZ" sz="2400"/>
              <a:t> , K</a:t>
            </a:r>
            <a:r>
              <a:rPr lang="cs-CZ" sz="2400" baseline="-25000"/>
              <a:t>C,S</a:t>
            </a:r>
            <a:r>
              <a:rPr lang="cs-CZ" sz="2400"/>
              <a:t>} K</a:t>
            </a:r>
            <a:r>
              <a:rPr lang="cs-CZ" sz="2400" baseline="-25000"/>
              <a:t>C,tgs</a:t>
            </a:r>
            <a:r>
              <a:rPr lang="cs-CZ" sz="2400"/>
              <a:t>}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2B73-674C-4FB8-B065-6BF9D16F0597}" type="slidenum">
              <a:rPr lang="cs-CZ"/>
              <a:pPr/>
              <a:t>45</a:t>
            </a:fld>
            <a:endParaRPr lang="cs-CZ"/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Požadavek na službu 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3462337"/>
          </a:xfrm>
        </p:spPr>
        <p:txBody>
          <a:bodyPr/>
          <a:lstStyle/>
          <a:p>
            <a:r>
              <a:rPr lang="cs-CZ" sz="2200"/>
              <a:t>Klient má ticket pro vybraný server</a:t>
            </a:r>
          </a:p>
          <a:p>
            <a:r>
              <a:rPr lang="cs-CZ" sz="2200"/>
              <a:t>Opět (aplikace) vytvoří authenticator AC, obsahující jméno klienta, IP adresu a čas</a:t>
            </a:r>
          </a:p>
          <a:p>
            <a:r>
              <a:rPr lang="cs-CZ" sz="2200"/>
              <a:t>Zašifruje jej relačním klíčem KC,S, přidá {TC,S}KS a pošle požadavek serveru S </a:t>
            </a:r>
          </a:p>
          <a:p>
            <a:r>
              <a:rPr lang="cs-CZ" sz="2200"/>
              <a:t>Server dešifruje požadavek, porovná jméno klienta, IP adresu, čas, dobu platnosti</a:t>
            </a:r>
          </a:p>
          <a:p>
            <a:r>
              <a:rPr lang="cs-CZ" sz="2200"/>
              <a:t>Klient vyžaduje vzájemné ověření</a:t>
            </a:r>
          </a:p>
          <a:p>
            <a:r>
              <a:rPr lang="cs-CZ" sz="2200"/>
              <a:t>Server pošle zpět hodnotu časové značky zvýšenou o 1 </a:t>
            </a:r>
          </a:p>
        </p:txBody>
      </p:sp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2133600" y="5257800"/>
            <a:ext cx="3713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cs-CZ" sz="2400"/>
              <a:t>C:	{{T</a:t>
            </a:r>
            <a:r>
              <a:rPr lang="cs-CZ" sz="2400" baseline="-25000"/>
              <a:t>C,S</a:t>
            </a:r>
            <a:r>
              <a:rPr lang="cs-CZ" sz="2400"/>
              <a:t>}K</a:t>
            </a:r>
            <a:r>
              <a:rPr lang="cs-CZ" sz="2400" baseline="-25000"/>
              <a:t>S</a:t>
            </a:r>
            <a:r>
              <a:rPr lang="cs-CZ" sz="2400"/>
              <a:t> , {A</a:t>
            </a:r>
            <a:r>
              <a:rPr lang="cs-CZ" sz="2400" baseline="-25000"/>
              <a:t>C</a:t>
            </a:r>
            <a:r>
              <a:rPr lang="cs-CZ" sz="2400"/>
              <a:t>}K</a:t>
            </a:r>
            <a:r>
              <a:rPr lang="cs-CZ" sz="2400" baseline="-25000"/>
              <a:t>C,S</a:t>
            </a:r>
            <a:r>
              <a:rPr lang="cs-CZ" sz="2400"/>
              <a:t>}</a:t>
            </a:r>
          </a:p>
          <a:p>
            <a:pPr algn="just" eaLnBrk="1" hangingPunct="1"/>
            <a:r>
              <a:rPr lang="cs-CZ" sz="2400"/>
              <a:t>S:	{{TS+1}K</a:t>
            </a:r>
            <a:r>
              <a:rPr lang="cs-CZ" sz="2400" baseline="-25000"/>
              <a:t>C,S</a:t>
            </a:r>
            <a:r>
              <a:rPr lang="cs-CZ" sz="2400"/>
              <a:t>}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739C-2464-492E-A74D-CFD8478B139E}" type="slidenum">
              <a:rPr lang="cs-CZ"/>
              <a:pPr/>
              <a:t>46</a:t>
            </a:fld>
            <a:endParaRPr lang="cs-CZ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Přihlášení klienta na server s ověřením (shrnutí)</a:t>
            </a:r>
          </a:p>
        </p:txBody>
      </p:sp>
      <p:sp>
        <p:nvSpPr>
          <p:cNvPr id="295939" name="Rectangle 3"/>
          <p:cNvSpPr>
            <a:spLocks noChangeArrowheads="1"/>
          </p:cNvSpPr>
          <p:nvPr/>
        </p:nvSpPr>
        <p:spPr bwMode="auto">
          <a:xfrm>
            <a:off x="1219200" y="1739851"/>
            <a:ext cx="544251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sz="2400" dirty="0"/>
              <a:t>C </a:t>
            </a:r>
            <a:r>
              <a:rPr lang="cs-CZ" sz="2400" dirty="0">
                <a:sym typeface="Symbol" pitchFamily="18" charset="2"/>
              </a:rPr>
              <a:t></a:t>
            </a:r>
            <a:r>
              <a:rPr lang="cs-CZ" sz="2400" dirty="0"/>
              <a:t> AS:</a:t>
            </a:r>
            <a:r>
              <a:rPr lang="cs-CZ" sz="2400" dirty="0">
                <a:sym typeface="Symbol" pitchFamily="18" charset="2"/>
              </a:rPr>
              <a:t>	</a:t>
            </a:r>
            <a:r>
              <a:rPr lang="en-US" sz="2400" dirty="0">
                <a:sym typeface="Symbol" pitchFamily="18" charset="2"/>
              </a:rPr>
              <a:t>[</a:t>
            </a:r>
            <a:r>
              <a:rPr lang="cs-CZ" sz="2400" dirty="0">
                <a:sym typeface="Symbol" pitchFamily="18" charset="2"/>
              </a:rPr>
              <a:t>C, </a:t>
            </a:r>
            <a:r>
              <a:rPr lang="cs-CZ" sz="2400" dirty="0" err="1">
                <a:sym typeface="Symbol" pitchFamily="18" charset="2"/>
              </a:rPr>
              <a:t>tgs</a:t>
            </a:r>
            <a:r>
              <a:rPr lang="cs-CZ" sz="2400" dirty="0">
                <a:sym typeface="Symbol" pitchFamily="18" charset="2"/>
              </a:rPr>
              <a:t>]</a:t>
            </a:r>
          </a:p>
          <a:p>
            <a:r>
              <a:rPr lang="cs-CZ" sz="2400" dirty="0">
                <a:sym typeface="Symbol" pitchFamily="18" charset="2"/>
              </a:rPr>
              <a:t>AS </a:t>
            </a:r>
            <a:r>
              <a:rPr lang="cs-CZ" sz="2400" dirty="0"/>
              <a:t> C:</a:t>
            </a:r>
            <a:r>
              <a:rPr lang="cs-CZ" sz="2400" dirty="0">
                <a:sym typeface="Symbol" pitchFamily="18" charset="2"/>
              </a:rPr>
              <a:t>	[{</a:t>
            </a:r>
            <a:r>
              <a:rPr lang="cs-CZ" sz="2400" dirty="0" err="1">
                <a:sym typeface="Symbol" pitchFamily="18" charset="2"/>
              </a:rPr>
              <a:t>K</a:t>
            </a:r>
            <a:r>
              <a:rPr lang="cs-CZ" sz="2400" baseline="-25000" dirty="0" err="1">
                <a:sym typeface="Symbol" pitchFamily="18" charset="2"/>
              </a:rPr>
              <a:t>C,tgs</a:t>
            </a:r>
            <a:r>
              <a:rPr lang="cs-CZ" sz="2400" dirty="0">
                <a:sym typeface="Symbol" pitchFamily="18" charset="2"/>
              </a:rPr>
              <a:t>, {</a:t>
            </a:r>
            <a:r>
              <a:rPr lang="cs-CZ" sz="2400" dirty="0" err="1">
                <a:sym typeface="Symbol" pitchFamily="18" charset="2"/>
              </a:rPr>
              <a:t>T</a:t>
            </a:r>
            <a:r>
              <a:rPr lang="cs-CZ" sz="2400" baseline="-25000" dirty="0" err="1">
                <a:sym typeface="Symbol" pitchFamily="18" charset="2"/>
              </a:rPr>
              <a:t>C,tgs</a:t>
            </a:r>
            <a:r>
              <a:rPr lang="cs-CZ" sz="2400" dirty="0">
                <a:sym typeface="Symbol" pitchFamily="18" charset="2"/>
              </a:rPr>
              <a:t>}</a:t>
            </a:r>
            <a:r>
              <a:rPr lang="cs-CZ" sz="2400" dirty="0" err="1">
                <a:sym typeface="Symbol" pitchFamily="18" charset="2"/>
              </a:rPr>
              <a:t>K</a:t>
            </a:r>
            <a:r>
              <a:rPr lang="cs-CZ" sz="2400" baseline="-25000" dirty="0" err="1">
                <a:sym typeface="Symbol" pitchFamily="18" charset="2"/>
              </a:rPr>
              <a:t>tgs</a:t>
            </a:r>
            <a:r>
              <a:rPr lang="cs-CZ" sz="2400" dirty="0">
                <a:sym typeface="Symbol" pitchFamily="18" charset="2"/>
              </a:rPr>
              <a:t>}K</a:t>
            </a:r>
            <a:r>
              <a:rPr lang="cs-CZ" sz="2400" baseline="-25000" dirty="0">
                <a:sym typeface="Symbol" pitchFamily="18" charset="2"/>
              </a:rPr>
              <a:t>C</a:t>
            </a:r>
            <a:r>
              <a:rPr lang="cs-CZ" sz="2400" dirty="0">
                <a:sym typeface="Symbol" pitchFamily="18" charset="2"/>
              </a:rPr>
              <a:t>]</a:t>
            </a:r>
          </a:p>
          <a:p>
            <a:r>
              <a:rPr lang="cs-CZ" sz="2400" dirty="0">
                <a:sym typeface="Symbol" pitchFamily="18" charset="2"/>
              </a:rPr>
              <a:t>C </a:t>
            </a:r>
            <a:r>
              <a:rPr lang="cs-CZ" sz="2400" dirty="0"/>
              <a:t> TGS: </a:t>
            </a:r>
            <a:r>
              <a:rPr lang="cs-CZ" sz="2400">
                <a:sym typeface="Symbol" pitchFamily="18" charset="2"/>
              </a:rPr>
              <a:t>	</a:t>
            </a:r>
            <a:r>
              <a:rPr lang="cs-CZ" sz="2400" smtClean="0">
                <a:sym typeface="Symbol" pitchFamily="18" charset="2"/>
              </a:rPr>
              <a:t>[S, </a:t>
            </a:r>
            <a:r>
              <a:rPr lang="cs-CZ" sz="2400" dirty="0">
                <a:sym typeface="Symbol" pitchFamily="18" charset="2"/>
              </a:rPr>
              <a:t>{</a:t>
            </a:r>
            <a:r>
              <a:rPr lang="cs-CZ" sz="2400" dirty="0" err="1">
                <a:sym typeface="Symbol" pitchFamily="18" charset="2"/>
              </a:rPr>
              <a:t>T</a:t>
            </a:r>
            <a:r>
              <a:rPr lang="cs-CZ" sz="2400" baseline="-25000" dirty="0" err="1">
                <a:sym typeface="Symbol" pitchFamily="18" charset="2"/>
              </a:rPr>
              <a:t>C,tgs</a:t>
            </a:r>
            <a:r>
              <a:rPr lang="cs-CZ" sz="2400" dirty="0">
                <a:sym typeface="Symbol" pitchFamily="18" charset="2"/>
              </a:rPr>
              <a:t>}</a:t>
            </a:r>
            <a:r>
              <a:rPr lang="cs-CZ" sz="2400" dirty="0" err="1">
                <a:sym typeface="Symbol" pitchFamily="18" charset="2"/>
              </a:rPr>
              <a:t>K</a:t>
            </a:r>
            <a:r>
              <a:rPr lang="cs-CZ" sz="2400" baseline="-25000" dirty="0" err="1">
                <a:sym typeface="Symbol" pitchFamily="18" charset="2"/>
              </a:rPr>
              <a:t>tgs</a:t>
            </a:r>
            <a:r>
              <a:rPr lang="cs-CZ" sz="2400" dirty="0">
                <a:sym typeface="Symbol" pitchFamily="18" charset="2"/>
              </a:rPr>
              <a:t> , {A</a:t>
            </a:r>
            <a:r>
              <a:rPr lang="cs-CZ" sz="2400" baseline="-25000" dirty="0">
                <a:sym typeface="Symbol" pitchFamily="18" charset="2"/>
              </a:rPr>
              <a:t>C</a:t>
            </a:r>
            <a:r>
              <a:rPr lang="cs-CZ" sz="2400" dirty="0">
                <a:sym typeface="Symbol" pitchFamily="18" charset="2"/>
              </a:rPr>
              <a:t>}</a:t>
            </a:r>
            <a:r>
              <a:rPr lang="cs-CZ" sz="2400" dirty="0" err="1">
                <a:sym typeface="Symbol" pitchFamily="18" charset="2"/>
              </a:rPr>
              <a:t>K</a:t>
            </a:r>
            <a:r>
              <a:rPr lang="cs-CZ" sz="2400" baseline="-25000" dirty="0" err="1">
                <a:sym typeface="Symbol" pitchFamily="18" charset="2"/>
              </a:rPr>
              <a:t>C,tgs</a:t>
            </a:r>
            <a:r>
              <a:rPr lang="cs-CZ" sz="2400" dirty="0">
                <a:sym typeface="Symbol" pitchFamily="18" charset="2"/>
              </a:rPr>
              <a:t>]</a:t>
            </a:r>
          </a:p>
          <a:p>
            <a:r>
              <a:rPr lang="cs-CZ" sz="2400" dirty="0">
                <a:sym typeface="Symbol" pitchFamily="18" charset="2"/>
              </a:rPr>
              <a:t>TGS </a:t>
            </a:r>
            <a:r>
              <a:rPr lang="cs-CZ" sz="2400" dirty="0"/>
              <a:t> C:</a:t>
            </a:r>
            <a:r>
              <a:rPr lang="cs-CZ" sz="2400" dirty="0">
                <a:sym typeface="Symbol" pitchFamily="18" charset="2"/>
              </a:rPr>
              <a:t>	[{K</a:t>
            </a:r>
            <a:r>
              <a:rPr lang="cs-CZ" sz="2400" baseline="-25000" dirty="0">
                <a:sym typeface="Symbol" pitchFamily="18" charset="2"/>
              </a:rPr>
              <a:t>C,S</a:t>
            </a:r>
            <a:r>
              <a:rPr lang="cs-CZ" sz="2400" dirty="0">
                <a:sym typeface="Symbol" pitchFamily="18" charset="2"/>
              </a:rPr>
              <a:t> {T</a:t>
            </a:r>
            <a:r>
              <a:rPr lang="cs-CZ" sz="2400" baseline="-25000" dirty="0">
                <a:sym typeface="Symbol" pitchFamily="18" charset="2"/>
              </a:rPr>
              <a:t>C,S</a:t>
            </a:r>
            <a:r>
              <a:rPr lang="cs-CZ" sz="2400" dirty="0">
                <a:sym typeface="Symbol" pitchFamily="18" charset="2"/>
              </a:rPr>
              <a:t>}K</a:t>
            </a:r>
            <a:r>
              <a:rPr lang="cs-CZ" sz="2400" baseline="-25000" dirty="0">
                <a:sym typeface="Symbol" pitchFamily="18" charset="2"/>
              </a:rPr>
              <a:t>S</a:t>
            </a:r>
            <a:r>
              <a:rPr lang="cs-CZ" sz="2400" dirty="0">
                <a:sym typeface="Symbol" pitchFamily="18" charset="2"/>
              </a:rPr>
              <a:t> , } </a:t>
            </a:r>
            <a:r>
              <a:rPr lang="cs-CZ" sz="2400" dirty="0" err="1">
                <a:sym typeface="Symbol" pitchFamily="18" charset="2"/>
              </a:rPr>
              <a:t>K</a:t>
            </a:r>
            <a:r>
              <a:rPr lang="cs-CZ" sz="2400" baseline="-25000" dirty="0" err="1">
                <a:sym typeface="Symbol" pitchFamily="18" charset="2"/>
              </a:rPr>
              <a:t>C,tgs</a:t>
            </a:r>
            <a:r>
              <a:rPr lang="cs-CZ" sz="2400" dirty="0">
                <a:sym typeface="Symbol" pitchFamily="18" charset="2"/>
              </a:rPr>
              <a:t>]</a:t>
            </a:r>
          </a:p>
          <a:p>
            <a:r>
              <a:rPr lang="cs-CZ" sz="2400" dirty="0">
                <a:sym typeface="Symbol" pitchFamily="18" charset="2"/>
              </a:rPr>
              <a:t>C </a:t>
            </a:r>
            <a:r>
              <a:rPr lang="cs-CZ" sz="2400" dirty="0"/>
              <a:t> S:</a:t>
            </a:r>
            <a:r>
              <a:rPr lang="cs-CZ" sz="2400" dirty="0">
                <a:sym typeface="Symbol" pitchFamily="18" charset="2"/>
              </a:rPr>
              <a:t>	[{T</a:t>
            </a:r>
            <a:r>
              <a:rPr lang="cs-CZ" sz="2400" baseline="-25000" dirty="0">
                <a:sym typeface="Symbol" pitchFamily="18" charset="2"/>
              </a:rPr>
              <a:t>C,S</a:t>
            </a:r>
            <a:r>
              <a:rPr lang="cs-CZ" sz="2400" dirty="0">
                <a:sym typeface="Symbol" pitchFamily="18" charset="2"/>
              </a:rPr>
              <a:t>}K</a:t>
            </a:r>
            <a:r>
              <a:rPr lang="cs-CZ" sz="2400" baseline="-25000" dirty="0">
                <a:sym typeface="Symbol" pitchFamily="18" charset="2"/>
              </a:rPr>
              <a:t>S</a:t>
            </a:r>
            <a:r>
              <a:rPr lang="cs-CZ" sz="2400" dirty="0">
                <a:sym typeface="Symbol" pitchFamily="18" charset="2"/>
              </a:rPr>
              <a:t> , {A</a:t>
            </a:r>
            <a:r>
              <a:rPr lang="cs-CZ" sz="2400" baseline="-25000" dirty="0">
                <a:sym typeface="Symbol" pitchFamily="18" charset="2"/>
              </a:rPr>
              <a:t>C</a:t>
            </a:r>
            <a:r>
              <a:rPr lang="cs-CZ" sz="2400" dirty="0">
                <a:sym typeface="Symbol" pitchFamily="18" charset="2"/>
              </a:rPr>
              <a:t>}K</a:t>
            </a:r>
            <a:r>
              <a:rPr lang="cs-CZ" sz="2400" baseline="-25000" dirty="0">
                <a:sym typeface="Symbol" pitchFamily="18" charset="2"/>
              </a:rPr>
              <a:t>C,S</a:t>
            </a:r>
            <a:r>
              <a:rPr lang="cs-CZ" sz="2400" dirty="0">
                <a:sym typeface="Symbol" pitchFamily="18" charset="2"/>
              </a:rPr>
              <a:t>]</a:t>
            </a:r>
          </a:p>
          <a:p>
            <a:r>
              <a:rPr lang="cs-CZ" sz="2400" dirty="0">
                <a:sym typeface="Symbol" pitchFamily="18" charset="2"/>
              </a:rPr>
              <a:t>S </a:t>
            </a:r>
            <a:r>
              <a:rPr lang="cs-CZ" sz="2400" dirty="0"/>
              <a:t> C:</a:t>
            </a:r>
            <a:r>
              <a:rPr lang="cs-CZ" sz="2400" dirty="0">
                <a:sym typeface="Symbol" pitchFamily="18" charset="2"/>
              </a:rPr>
              <a:t>	[{TS+1}K</a:t>
            </a:r>
            <a:r>
              <a:rPr lang="cs-CZ" sz="2400" baseline="-25000" dirty="0">
                <a:sym typeface="Symbol" pitchFamily="18" charset="2"/>
              </a:rPr>
              <a:t>C,S</a:t>
            </a:r>
            <a:r>
              <a:rPr lang="cs-CZ" sz="2400" dirty="0">
                <a:sym typeface="Symbol" pitchFamily="18" charset="2"/>
              </a:rPr>
              <a:t>]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14B5-6588-4555-9458-5D59C85FA5FF}" type="slidenum">
              <a:rPr lang="cs-CZ"/>
              <a:pPr/>
              <a:t>47</a:t>
            </a:fld>
            <a:endParaRPr lang="cs-CZ"/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Operace databáze Kerbera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Operace read – používá se pro ověřování (ochrana – není možné data modifikovat)</a:t>
            </a:r>
          </a:p>
          <a:p>
            <a:pPr>
              <a:lnSpc>
                <a:spcPct val="90000"/>
              </a:lnSpc>
            </a:pPr>
            <a:r>
              <a:rPr lang="cs-CZ"/>
              <a:t>Operace r/w – administrativní operace – údržba databáze</a:t>
            </a:r>
          </a:p>
          <a:p>
            <a:pPr>
              <a:lnSpc>
                <a:spcPct val="90000"/>
              </a:lnSpc>
            </a:pPr>
            <a:r>
              <a:rPr lang="cs-CZ"/>
              <a:t>Prováděny tzv. administrativní službou – Kerberos Database Management Service (KDBM)</a:t>
            </a:r>
          </a:p>
          <a:p>
            <a:pPr>
              <a:lnSpc>
                <a:spcPct val="90000"/>
              </a:lnSpc>
            </a:pPr>
            <a:r>
              <a:rPr lang="cs-CZ"/>
              <a:t>Opravy jsou prováděny do master kopie, neběží-li, nemohou být prováděny</a:t>
            </a:r>
          </a:p>
          <a:p>
            <a:pPr>
              <a:lnSpc>
                <a:spcPct val="90000"/>
              </a:lnSpc>
            </a:pPr>
            <a:r>
              <a:rPr lang="cs-CZ"/>
              <a:t>Požadavky uživatelů na změnu hesla </a:t>
            </a:r>
          </a:p>
          <a:p>
            <a:pPr lvl="1">
              <a:lnSpc>
                <a:spcPct val="90000"/>
              </a:lnSpc>
            </a:pPr>
            <a:r>
              <a:rPr lang="cs-CZ"/>
              <a:t>kpasswd – změna hesla, přidání/ubrání uživatele, přidání/ubrání služby</a:t>
            </a:r>
          </a:p>
          <a:p>
            <a:pPr lvl="1">
              <a:lnSpc>
                <a:spcPct val="90000"/>
              </a:lnSpc>
            </a:pPr>
            <a:r>
              <a:rPr lang="cs-CZ"/>
              <a:t>kadmin – klientský program administrátora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EF43-A512-4781-ABFD-8838DE197FBE}" type="slidenum">
              <a:rPr lang="cs-CZ"/>
              <a:pPr/>
              <a:t>48</a:t>
            </a:fld>
            <a:endParaRPr lang="cs-CZ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Administrativní protokol</a:t>
            </a:r>
          </a:p>
        </p:txBody>
      </p:sp>
      <p:sp>
        <p:nvSpPr>
          <p:cNvPr id="300035" name="Rectangle 3"/>
          <p:cNvSpPr>
            <a:spLocks noChangeArrowheads="1"/>
          </p:cNvSpPr>
          <p:nvPr/>
        </p:nvSpPr>
        <p:spPr bwMode="auto">
          <a:xfrm>
            <a:off x="685800" y="1981200"/>
            <a:ext cx="65849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sz="2400"/>
              <a:t>C </a:t>
            </a:r>
            <a:r>
              <a:rPr lang="cs-CZ" sz="2400">
                <a:sym typeface="Symbol" pitchFamily="18" charset="2"/>
              </a:rPr>
              <a:t></a:t>
            </a:r>
            <a:r>
              <a:rPr lang="cs-CZ" sz="2400"/>
              <a:t> AS:</a:t>
            </a:r>
            <a:r>
              <a:rPr lang="cs-CZ" sz="2400">
                <a:sym typeface="Symbol" pitchFamily="18" charset="2"/>
              </a:rPr>
              <a:t>	</a:t>
            </a:r>
            <a:r>
              <a:rPr lang="en-US" sz="2400">
                <a:sym typeface="Symbol" pitchFamily="18" charset="2"/>
              </a:rPr>
              <a:t>[</a:t>
            </a:r>
            <a:r>
              <a:rPr lang="cs-CZ" sz="2400">
                <a:sym typeface="Symbol" pitchFamily="18" charset="2"/>
              </a:rPr>
              <a:t>C, kdbm]</a:t>
            </a:r>
          </a:p>
          <a:p>
            <a:r>
              <a:rPr lang="cs-CZ" sz="2400">
                <a:sym typeface="Symbol" pitchFamily="18" charset="2"/>
              </a:rPr>
              <a:t>AS </a:t>
            </a:r>
            <a:r>
              <a:rPr lang="cs-CZ" sz="2400"/>
              <a:t> C:</a:t>
            </a:r>
            <a:r>
              <a:rPr lang="cs-CZ" sz="2400">
                <a:sym typeface="Symbol" pitchFamily="18" charset="2"/>
              </a:rPr>
              <a:t>	[{K</a:t>
            </a:r>
            <a:r>
              <a:rPr lang="cs-CZ" sz="2400" baseline="-25000">
                <a:sym typeface="Symbol" pitchFamily="18" charset="2"/>
              </a:rPr>
              <a:t>C,kdbm</a:t>
            </a:r>
            <a:r>
              <a:rPr lang="cs-CZ" sz="2400">
                <a:sym typeface="Symbol" pitchFamily="18" charset="2"/>
              </a:rPr>
              <a:t>, {T</a:t>
            </a:r>
            <a:r>
              <a:rPr lang="cs-CZ" sz="2400" baseline="-25000">
                <a:sym typeface="Symbol" pitchFamily="18" charset="2"/>
              </a:rPr>
              <a:t>C,kdbm</a:t>
            </a:r>
            <a:r>
              <a:rPr lang="cs-CZ" sz="2400">
                <a:sym typeface="Symbol" pitchFamily="18" charset="2"/>
              </a:rPr>
              <a:t>}K</a:t>
            </a:r>
            <a:r>
              <a:rPr lang="cs-CZ" sz="2400" baseline="-25000">
                <a:sym typeface="Symbol" pitchFamily="18" charset="2"/>
              </a:rPr>
              <a:t>kdbm</a:t>
            </a:r>
            <a:r>
              <a:rPr lang="cs-CZ" sz="2400">
                <a:sym typeface="Symbol" pitchFamily="18" charset="2"/>
              </a:rPr>
              <a:t>}K</a:t>
            </a:r>
            <a:r>
              <a:rPr lang="cs-CZ" sz="2400" baseline="-25000">
                <a:sym typeface="Symbol" pitchFamily="18" charset="2"/>
              </a:rPr>
              <a:t>C</a:t>
            </a:r>
            <a:r>
              <a:rPr lang="cs-CZ" sz="2400">
                <a:sym typeface="Symbol" pitchFamily="18" charset="2"/>
              </a:rPr>
              <a:t>]</a:t>
            </a:r>
          </a:p>
          <a:p>
            <a:r>
              <a:rPr lang="cs-CZ" sz="2400">
                <a:sym typeface="Symbol" pitchFamily="18" charset="2"/>
              </a:rPr>
              <a:t>C </a:t>
            </a:r>
            <a:r>
              <a:rPr lang="cs-CZ" sz="2400"/>
              <a:t> KDBM: </a:t>
            </a:r>
            <a:r>
              <a:rPr lang="cs-CZ" sz="2400">
                <a:sym typeface="Symbol" pitchFamily="18" charset="2"/>
              </a:rPr>
              <a:t>	[S, {T</a:t>
            </a:r>
            <a:r>
              <a:rPr lang="cs-CZ" sz="2400" baseline="-25000">
                <a:sym typeface="Symbol" pitchFamily="18" charset="2"/>
              </a:rPr>
              <a:t>C,kdbm</a:t>
            </a:r>
            <a:r>
              <a:rPr lang="cs-CZ" sz="2400">
                <a:sym typeface="Symbol" pitchFamily="18" charset="2"/>
              </a:rPr>
              <a:t>}K</a:t>
            </a:r>
            <a:r>
              <a:rPr lang="cs-CZ" sz="2400" baseline="-25000">
                <a:sym typeface="Symbol" pitchFamily="18" charset="2"/>
              </a:rPr>
              <a:t>kdbm</a:t>
            </a:r>
            <a:r>
              <a:rPr lang="cs-CZ" sz="2400">
                <a:sym typeface="Symbol" pitchFamily="18" charset="2"/>
              </a:rPr>
              <a:t> , {A</a:t>
            </a:r>
            <a:r>
              <a:rPr lang="cs-CZ" sz="2400" baseline="-25000">
                <a:sym typeface="Symbol" pitchFamily="18" charset="2"/>
              </a:rPr>
              <a:t>C</a:t>
            </a:r>
            <a:r>
              <a:rPr lang="cs-CZ" sz="2400">
                <a:sym typeface="Symbol" pitchFamily="18" charset="2"/>
              </a:rPr>
              <a:t>}K</a:t>
            </a:r>
            <a:r>
              <a:rPr lang="cs-CZ" sz="2400" baseline="-25000">
                <a:sym typeface="Symbol" pitchFamily="18" charset="2"/>
              </a:rPr>
              <a:t>C,kdbm</a:t>
            </a:r>
            <a:r>
              <a:rPr lang="cs-CZ" sz="2400">
                <a:sym typeface="Symbol" pitchFamily="18" charset="2"/>
              </a:rPr>
              <a:t>]	</a:t>
            </a:r>
          </a:p>
          <a:p>
            <a:endParaRPr lang="cs-CZ" sz="2400">
              <a:sym typeface="Symbol" pitchFamily="18" charset="2"/>
            </a:endParaRPr>
          </a:p>
          <a:p>
            <a:r>
              <a:rPr lang="cs-CZ" sz="2400">
                <a:sym typeface="Symbol" pitchFamily="18" charset="2"/>
              </a:rPr>
              <a:t>(požadavek S = {kadmin | kpasswd})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D5B10-D383-4B92-8703-3D92894AA025}" type="slidenum">
              <a:rPr lang="cs-CZ"/>
              <a:pPr/>
              <a:t>49</a:t>
            </a:fld>
            <a:endParaRPr lang="cs-CZ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Replikace databáze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000"/>
              <a:t>Každý realm (království) má master Kerberos server (hlavní)</a:t>
            </a:r>
          </a:p>
          <a:p>
            <a:r>
              <a:rPr lang="cs-CZ" sz="2000"/>
              <a:t>Údržba master copy databáze</a:t>
            </a:r>
          </a:p>
          <a:p>
            <a:r>
              <a:rPr lang="cs-CZ" sz="2000"/>
              <a:t>Mohou existovat kopie v podřízených Kerberos serverech</a:t>
            </a:r>
          </a:p>
          <a:p>
            <a:r>
              <a:rPr lang="cs-CZ" sz="2000"/>
              <a:t>Problém údržby konzistentní databáze – přepis každou hodinu</a:t>
            </a:r>
          </a:p>
          <a:p>
            <a:pPr lvl="1"/>
            <a:r>
              <a:rPr lang="cs-CZ" sz="1800"/>
              <a:t>kprop – program pro posílání obrazu databáze</a:t>
            </a:r>
          </a:p>
          <a:p>
            <a:pPr lvl="1"/>
            <a:r>
              <a:rPr lang="cs-CZ" sz="1800"/>
              <a:t>kpropd – daemon v podřízených serverech</a:t>
            </a:r>
          </a:p>
          <a:p>
            <a:r>
              <a:rPr lang="cs-CZ" sz="2000"/>
              <a:t>Nejprve se pošle kontrolní součet databáze (šifrovaný klíčem pro komunikaci master – slave Kerberos (Master Database Key))</a:t>
            </a:r>
          </a:p>
          <a:p>
            <a:r>
              <a:rPr lang="cs-CZ" sz="2000"/>
              <a:t>Pak se pošle databáze a zkontroluje se kontrolní součet</a:t>
            </a:r>
          </a:p>
          <a:p>
            <a:r>
              <a:rPr lang="cs-CZ" sz="2000"/>
              <a:t>Všechna hesla v databázi jsou šifrována pomocí Master Database Key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2B51-4671-4ECF-BDB9-63544C9839FA}" type="slidenum">
              <a:rPr lang="cs-CZ"/>
              <a:pPr/>
              <a:t>5</a:t>
            </a:fld>
            <a:endParaRPr lang="cs-CZ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Protokoly vzájemného ověřování,</a:t>
            </a:r>
            <a:br>
              <a:rPr lang="cs-CZ" sz="3200"/>
            </a:br>
            <a:r>
              <a:rPr lang="cs-CZ" sz="3200"/>
              <a:t>přímé ověřování, symetrické šifrování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3962400" cy="4411662"/>
          </a:xfrm>
        </p:spPr>
        <p:txBody>
          <a:bodyPr/>
          <a:lstStyle/>
          <a:p>
            <a:r>
              <a:rPr lang="cs-CZ"/>
              <a:t>Základní varianta</a:t>
            </a:r>
            <a:endParaRPr lang="en-US"/>
          </a:p>
          <a:p>
            <a:pPr lvl="1"/>
            <a:r>
              <a:rPr lang="cs-CZ"/>
              <a:t>A </a:t>
            </a:r>
            <a:r>
              <a:rPr lang="cs-CZ">
                <a:cs typeface="Arial" pitchFamily="34" charset="0"/>
              </a:rPr>
              <a:t>→ B: </a:t>
            </a:r>
            <a:r>
              <a:rPr lang="en-US">
                <a:cs typeface="Arial" pitchFamily="34" charset="0"/>
              </a:rPr>
              <a:t>[ </a:t>
            </a:r>
            <a:r>
              <a:rPr lang="cs-CZ">
                <a:cs typeface="Arial" pitchFamily="34" charset="0"/>
              </a:rPr>
              <a:t>A</a:t>
            </a:r>
            <a:r>
              <a:rPr lang="en-US">
                <a:cs typeface="Arial" pitchFamily="34" charset="0"/>
              </a:rPr>
              <a:t> ]</a:t>
            </a:r>
          </a:p>
          <a:p>
            <a:pPr lvl="1"/>
            <a:r>
              <a:rPr lang="en-US">
                <a:cs typeface="Arial" pitchFamily="34" charset="0"/>
              </a:rPr>
              <a:t>B </a:t>
            </a:r>
            <a:r>
              <a:rPr lang="cs-CZ">
                <a:cs typeface="Arial" pitchFamily="34" charset="0"/>
              </a:rPr>
              <a:t>→</a:t>
            </a:r>
            <a:r>
              <a:rPr lang="en-US">
                <a:cs typeface="Arial" pitchFamily="34" charset="0"/>
              </a:rPr>
              <a:t> A: [ N</a:t>
            </a:r>
            <a:r>
              <a:rPr lang="en-US" baseline="-25000">
                <a:cs typeface="Arial" pitchFamily="34" charset="0"/>
              </a:rPr>
              <a:t>B </a:t>
            </a:r>
            <a:r>
              <a:rPr lang="en-US">
                <a:cs typeface="Arial" pitchFamily="34" charset="0"/>
              </a:rPr>
              <a:t>]</a:t>
            </a:r>
          </a:p>
          <a:p>
            <a:pPr lvl="1"/>
            <a:r>
              <a:rPr lang="cs-CZ"/>
              <a:t>A </a:t>
            </a:r>
            <a:r>
              <a:rPr lang="cs-CZ">
                <a:cs typeface="Arial" pitchFamily="34" charset="0"/>
              </a:rPr>
              <a:t>→ B: </a:t>
            </a:r>
            <a:r>
              <a:rPr lang="en-US">
                <a:cs typeface="Arial" pitchFamily="34" charset="0"/>
              </a:rPr>
              <a:t>[ f( K ║ N</a:t>
            </a:r>
            <a:r>
              <a:rPr lang="en-US" baseline="-25000">
                <a:cs typeface="Arial" pitchFamily="34" charset="0"/>
              </a:rPr>
              <a:t>B</a:t>
            </a:r>
            <a:r>
              <a:rPr lang="en-US">
                <a:cs typeface="Arial" pitchFamily="34" charset="0"/>
              </a:rPr>
              <a:t> ) ]</a:t>
            </a:r>
          </a:p>
          <a:p>
            <a:pPr lvl="1"/>
            <a:r>
              <a:rPr lang="en-US">
                <a:cs typeface="Arial" pitchFamily="34" charset="0"/>
              </a:rPr>
              <a:t>A </a:t>
            </a:r>
            <a:r>
              <a:rPr lang="cs-CZ">
                <a:cs typeface="Arial" pitchFamily="34" charset="0"/>
              </a:rPr>
              <a:t>→</a:t>
            </a:r>
            <a:r>
              <a:rPr lang="en-US">
                <a:cs typeface="Arial" pitchFamily="34" charset="0"/>
              </a:rPr>
              <a:t> B: [ N</a:t>
            </a:r>
            <a:r>
              <a:rPr lang="en-US" baseline="-25000">
                <a:cs typeface="Arial" pitchFamily="34" charset="0"/>
              </a:rPr>
              <a:t>A </a:t>
            </a:r>
            <a:r>
              <a:rPr lang="en-US">
                <a:cs typeface="Arial" pitchFamily="34" charset="0"/>
              </a:rPr>
              <a:t>]</a:t>
            </a:r>
          </a:p>
          <a:p>
            <a:pPr lvl="1"/>
            <a:r>
              <a:rPr lang="en-US"/>
              <a:t>B</a:t>
            </a:r>
            <a:r>
              <a:rPr lang="cs-CZ"/>
              <a:t> </a:t>
            </a:r>
            <a:r>
              <a:rPr lang="cs-CZ">
                <a:cs typeface="Arial" pitchFamily="34" charset="0"/>
              </a:rPr>
              <a:t>→ </a:t>
            </a:r>
            <a:r>
              <a:rPr lang="en-US">
                <a:cs typeface="Arial" pitchFamily="34" charset="0"/>
              </a:rPr>
              <a:t>A</a:t>
            </a:r>
            <a:r>
              <a:rPr lang="cs-CZ">
                <a:cs typeface="Arial" pitchFamily="34" charset="0"/>
              </a:rPr>
              <a:t>: </a:t>
            </a:r>
            <a:r>
              <a:rPr lang="en-US">
                <a:cs typeface="Arial" pitchFamily="34" charset="0"/>
              </a:rPr>
              <a:t>[ f( K ║ N</a:t>
            </a:r>
            <a:r>
              <a:rPr lang="en-US" baseline="-25000">
                <a:cs typeface="Arial" pitchFamily="34" charset="0"/>
              </a:rPr>
              <a:t>A</a:t>
            </a:r>
            <a:r>
              <a:rPr lang="en-US">
                <a:cs typeface="Arial" pitchFamily="34" charset="0"/>
              </a:rPr>
              <a:t> ) ]</a:t>
            </a:r>
          </a:p>
          <a:p>
            <a:r>
              <a:rPr lang="cs-CZ">
                <a:cs typeface="Arial" pitchFamily="34" charset="0"/>
              </a:rPr>
              <a:t>Redukce počtu zpráv</a:t>
            </a:r>
          </a:p>
          <a:p>
            <a:pPr lvl="1"/>
            <a:r>
              <a:rPr lang="cs-CZ"/>
              <a:t>A </a:t>
            </a:r>
            <a:r>
              <a:rPr lang="cs-CZ">
                <a:cs typeface="Arial" pitchFamily="34" charset="0"/>
              </a:rPr>
              <a:t>→ B: </a:t>
            </a:r>
            <a:r>
              <a:rPr lang="en-US">
                <a:cs typeface="Arial" pitchFamily="34" charset="0"/>
              </a:rPr>
              <a:t>[ </a:t>
            </a:r>
            <a:r>
              <a:rPr lang="cs-CZ">
                <a:cs typeface="Arial" pitchFamily="34" charset="0"/>
              </a:rPr>
              <a:t>A</a:t>
            </a:r>
            <a:r>
              <a:rPr lang="en-US">
                <a:cs typeface="Arial" pitchFamily="34" charset="0"/>
              </a:rPr>
              <a:t> ║ N</a:t>
            </a:r>
            <a:r>
              <a:rPr lang="en-US" baseline="-25000">
                <a:cs typeface="Arial" pitchFamily="34" charset="0"/>
              </a:rPr>
              <a:t>A</a:t>
            </a:r>
            <a:r>
              <a:rPr lang="en-US">
                <a:cs typeface="Arial" pitchFamily="34" charset="0"/>
              </a:rPr>
              <a:t> ]</a:t>
            </a:r>
          </a:p>
          <a:p>
            <a:pPr lvl="1"/>
            <a:r>
              <a:rPr lang="en-US">
                <a:cs typeface="Arial" pitchFamily="34" charset="0"/>
              </a:rPr>
              <a:t>B </a:t>
            </a:r>
            <a:r>
              <a:rPr lang="cs-CZ">
                <a:cs typeface="Arial" pitchFamily="34" charset="0"/>
              </a:rPr>
              <a:t>→</a:t>
            </a:r>
            <a:r>
              <a:rPr lang="en-US">
                <a:cs typeface="Arial" pitchFamily="34" charset="0"/>
              </a:rPr>
              <a:t> A: [ N</a:t>
            </a:r>
            <a:r>
              <a:rPr lang="en-US" baseline="-25000">
                <a:cs typeface="Arial" pitchFamily="34" charset="0"/>
              </a:rPr>
              <a:t>B</a:t>
            </a:r>
            <a:r>
              <a:rPr lang="cs-CZ" baseline="-25000">
                <a:cs typeface="Arial" pitchFamily="34" charset="0"/>
              </a:rPr>
              <a:t> </a:t>
            </a:r>
            <a:r>
              <a:rPr lang="en-US">
                <a:cs typeface="Arial" pitchFamily="34" charset="0"/>
              </a:rPr>
              <a:t>║ f( K ║ N</a:t>
            </a:r>
            <a:r>
              <a:rPr lang="en-US" baseline="-25000">
                <a:cs typeface="Arial" pitchFamily="34" charset="0"/>
              </a:rPr>
              <a:t>A</a:t>
            </a:r>
            <a:r>
              <a:rPr lang="en-US">
                <a:cs typeface="Arial" pitchFamily="34" charset="0"/>
              </a:rPr>
              <a:t> ) ]</a:t>
            </a:r>
          </a:p>
          <a:p>
            <a:pPr lvl="1"/>
            <a:r>
              <a:rPr lang="cs-CZ"/>
              <a:t>A </a:t>
            </a:r>
            <a:r>
              <a:rPr lang="cs-CZ">
                <a:cs typeface="Arial" pitchFamily="34" charset="0"/>
              </a:rPr>
              <a:t>→ B: </a:t>
            </a:r>
            <a:r>
              <a:rPr lang="en-US">
                <a:cs typeface="Arial" pitchFamily="34" charset="0"/>
              </a:rPr>
              <a:t>[ f( K ║ N</a:t>
            </a:r>
            <a:r>
              <a:rPr lang="en-US" baseline="-25000">
                <a:cs typeface="Arial" pitchFamily="34" charset="0"/>
              </a:rPr>
              <a:t>B</a:t>
            </a:r>
            <a:r>
              <a:rPr lang="en-US">
                <a:cs typeface="Arial" pitchFamily="34" charset="0"/>
              </a:rPr>
              <a:t> ) ]</a:t>
            </a:r>
          </a:p>
          <a:p>
            <a:pPr>
              <a:buFont typeface="Wingdings" pitchFamily="2" charset="2"/>
              <a:buNone/>
            </a:pPr>
            <a:endParaRPr lang="cs-CZ">
              <a:cs typeface="Arial" pitchFamily="34" charset="0"/>
            </a:endParaRPr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4267200" y="1828800"/>
            <a:ext cx="3962400" cy="441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cs-CZ" sz="2400">
                <a:cs typeface="Arial" pitchFamily="34" charset="0"/>
              </a:rPr>
              <a:t>Útok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T </a:t>
            </a:r>
            <a:r>
              <a:rPr lang="cs-CZ" sz="2000">
                <a:cs typeface="Arial" pitchFamily="34" charset="0"/>
              </a:rPr>
              <a:t>→ B: </a:t>
            </a:r>
            <a:r>
              <a:rPr lang="en-US" sz="2000">
                <a:cs typeface="Arial" pitchFamily="34" charset="0"/>
              </a:rPr>
              <a:t>[ </a:t>
            </a:r>
            <a:r>
              <a:rPr lang="cs-CZ" sz="2000">
                <a:cs typeface="Arial" pitchFamily="34" charset="0"/>
              </a:rPr>
              <a:t>A</a:t>
            </a:r>
            <a:r>
              <a:rPr lang="en-US" sz="2000">
                <a:cs typeface="Arial" pitchFamily="34" charset="0"/>
              </a:rPr>
              <a:t> ║ N</a:t>
            </a:r>
            <a:r>
              <a:rPr lang="en-US" sz="2000" baseline="-25000">
                <a:cs typeface="Arial" pitchFamily="34" charset="0"/>
              </a:rPr>
              <a:t>A</a:t>
            </a:r>
            <a:r>
              <a:rPr lang="en-US" sz="2000">
                <a:cs typeface="Arial" pitchFamily="34" charset="0"/>
              </a:rPr>
              <a:t> ]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000">
                <a:cs typeface="Arial" pitchFamily="34" charset="0"/>
              </a:rPr>
              <a:t>B </a:t>
            </a:r>
            <a:r>
              <a:rPr lang="cs-CZ" sz="2000">
                <a:cs typeface="Arial" pitchFamily="34" charset="0"/>
              </a:rPr>
              <a:t>→</a:t>
            </a:r>
            <a:r>
              <a:rPr lang="en-US" sz="2000">
                <a:cs typeface="Arial" pitchFamily="34" charset="0"/>
              </a:rPr>
              <a:t> </a:t>
            </a:r>
            <a:r>
              <a:rPr lang="cs-CZ" sz="2000">
                <a:cs typeface="Arial" pitchFamily="34" charset="0"/>
              </a:rPr>
              <a:t>T</a:t>
            </a:r>
            <a:r>
              <a:rPr lang="en-US" sz="2000">
                <a:cs typeface="Arial" pitchFamily="34" charset="0"/>
              </a:rPr>
              <a:t>: [ N</a:t>
            </a:r>
            <a:r>
              <a:rPr lang="en-US" sz="2000" baseline="-25000">
                <a:cs typeface="Arial" pitchFamily="34" charset="0"/>
              </a:rPr>
              <a:t>B</a:t>
            </a:r>
            <a:r>
              <a:rPr lang="cs-CZ" sz="2000" baseline="-25000">
                <a:cs typeface="Arial" pitchFamily="34" charset="0"/>
              </a:rPr>
              <a:t> </a:t>
            </a:r>
            <a:r>
              <a:rPr lang="en-US" sz="2000">
                <a:cs typeface="Arial" pitchFamily="34" charset="0"/>
              </a:rPr>
              <a:t>║ f( K ║ N</a:t>
            </a:r>
            <a:r>
              <a:rPr lang="en-US" sz="2000" baseline="-25000">
                <a:cs typeface="Arial" pitchFamily="34" charset="0"/>
              </a:rPr>
              <a:t>A</a:t>
            </a:r>
            <a:r>
              <a:rPr lang="en-US" sz="2000">
                <a:cs typeface="Arial" pitchFamily="34" charset="0"/>
              </a:rPr>
              <a:t> ) ]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T </a:t>
            </a:r>
            <a:r>
              <a:rPr lang="cs-CZ" sz="2000">
                <a:cs typeface="Arial" pitchFamily="34" charset="0"/>
              </a:rPr>
              <a:t>→ B: </a:t>
            </a:r>
            <a:r>
              <a:rPr lang="en-US" sz="2000">
                <a:cs typeface="Arial" pitchFamily="34" charset="0"/>
              </a:rPr>
              <a:t>[ </a:t>
            </a:r>
            <a:r>
              <a:rPr lang="cs-CZ" sz="2000">
                <a:cs typeface="Arial" pitchFamily="34" charset="0"/>
              </a:rPr>
              <a:t>A</a:t>
            </a:r>
            <a:r>
              <a:rPr lang="en-US" sz="2000">
                <a:cs typeface="Arial" pitchFamily="34" charset="0"/>
              </a:rPr>
              <a:t> ║ N</a:t>
            </a:r>
            <a:r>
              <a:rPr lang="cs-CZ" sz="2000" baseline="-25000">
                <a:cs typeface="Arial" pitchFamily="34" charset="0"/>
              </a:rPr>
              <a:t>B</a:t>
            </a:r>
            <a:r>
              <a:rPr lang="en-US" sz="2000">
                <a:cs typeface="Arial" pitchFamily="34" charset="0"/>
              </a:rPr>
              <a:t> ]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000">
                <a:cs typeface="Arial" pitchFamily="34" charset="0"/>
              </a:rPr>
              <a:t>B </a:t>
            </a:r>
            <a:r>
              <a:rPr lang="cs-CZ" sz="2000">
                <a:cs typeface="Arial" pitchFamily="34" charset="0"/>
              </a:rPr>
              <a:t>→</a:t>
            </a:r>
            <a:r>
              <a:rPr lang="en-US" sz="2000">
                <a:cs typeface="Arial" pitchFamily="34" charset="0"/>
              </a:rPr>
              <a:t> </a:t>
            </a:r>
            <a:r>
              <a:rPr lang="cs-CZ" sz="2000">
                <a:cs typeface="Arial" pitchFamily="34" charset="0"/>
              </a:rPr>
              <a:t>T</a:t>
            </a:r>
            <a:r>
              <a:rPr lang="en-US" sz="2000">
                <a:cs typeface="Arial" pitchFamily="34" charset="0"/>
              </a:rPr>
              <a:t>: [ N</a:t>
            </a:r>
            <a:r>
              <a:rPr lang="cs-CZ" sz="2000">
                <a:cs typeface="Arial" pitchFamily="34" charset="0"/>
              </a:rPr>
              <a:t>‘</a:t>
            </a:r>
            <a:r>
              <a:rPr lang="en-US" sz="2000" baseline="-25000">
                <a:cs typeface="Arial" pitchFamily="34" charset="0"/>
              </a:rPr>
              <a:t>B</a:t>
            </a:r>
            <a:r>
              <a:rPr lang="cs-CZ" sz="2000" baseline="-25000">
                <a:cs typeface="Arial" pitchFamily="34" charset="0"/>
              </a:rPr>
              <a:t> </a:t>
            </a:r>
            <a:r>
              <a:rPr lang="en-US" sz="2000">
                <a:cs typeface="Arial" pitchFamily="34" charset="0"/>
              </a:rPr>
              <a:t>║ f( K ║ N</a:t>
            </a:r>
            <a:r>
              <a:rPr lang="cs-CZ" sz="2000" baseline="-25000">
                <a:cs typeface="Arial" pitchFamily="34" charset="0"/>
              </a:rPr>
              <a:t>B</a:t>
            </a:r>
            <a:r>
              <a:rPr lang="en-US" sz="2000">
                <a:cs typeface="Arial" pitchFamily="34" charset="0"/>
              </a:rPr>
              <a:t> ) ]</a:t>
            </a:r>
            <a:r>
              <a:rPr lang="cs-CZ" sz="2000"/>
              <a:t> 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T </a:t>
            </a:r>
            <a:r>
              <a:rPr lang="cs-CZ" sz="2000">
                <a:cs typeface="Arial" pitchFamily="34" charset="0"/>
              </a:rPr>
              <a:t>→ B: </a:t>
            </a:r>
            <a:r>
              <a:rPr lang="en-US" sz="2000">
                <a:cs typeface="Arial" pitchFamily="34" charset="0"/>
              </a:rPr>
              <a:t>[ f( K ║ N</a:t>
            </a:r>
            <a:r>
              <a:rPr lang="en-US" sz="2000" baseline="-25000">
                <a:cs typeface="Arial" pitchFamily="34" charset="0"/>
              </a:rPr>
              <a:t>B</a:t>
            </a:r>
            <a:r>
              <a:rPr lang="en-US" sz="2000">
                <a:cs typeface="Arial" pitchFamily="34" charset="0"/>
              </a:rPr>
              <a:t> ) ]</a:t>
            </a:r>
            <a:endParaRPr lang="cs-CZ" sz="2000">
              <a:cs typeface="Arial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cs-CZ" sz="2400">
                <a:cs typeface="Arial" pitchFamily="34" charset="0"/>
              </a:rPr>
              <a:t>Modifikace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A </a:t>
            </a:r>
            <a:r>
              <a:rPr lang="cs-CZ" sz="2000">
                <a:cs typeface="Arial" pitchFamily="34" charset="0"/>
              </a:rPr>
              <a:t>→ B: </a:t>
            </a:r>
            <a:r>
              <a:rPr lang="en-US" sz="2000">
                <a:cs typeface="Arial" pitchFamily="34" charset="0"/>
              </a:rPr>
              <a:t>[ </a:t>
            </a:r>
            <a:r>
              <a:rPr lang="cs-CZ" sz="2000">
                <a:cs typeface="Arial" pitchFamily="34" charset="0"/>
              </a:rPr>
              <a:t>A</a:t>
            </a:r>
            <a:r>
              <a:rPr lang="en-US" sz="2000">
                <a:cs typeface="Arial" pitchFamily="34" charset="0"/>
              </a:rPr>
              <a:t> ]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000">
                <a:cs typeface="Arial" pitchFamily="34" charset="0"/>
              </a:rPr>
              <a:t>B </a:t>
            </a:r>
            <a:r>
              <a:rPr lang="cs-CZ" sz="2000">
                <a:cs typeface="Arial" pitchFamily="34" charset="0"/>
              </a:rPr>
              <a:t>→</a:t>
            </a:r>
            <a:r>
              <a:rPr lang="en-US" sz="2000">
                <a:cs typeface="Arial" pitchFamily="34" charset="0"/>
              </a:rPr>
              <a:t> A: [ N</a:t>
            </a:r>
            <a:r>
              <a:rPr lang="en-US" sz="2000" baseline="-25000">
                <a:cs typeface="Arial" pitchFamily="34" charset="0"/>
              </a:rPr>
              <a:t>B </a:t>
            </a:r>
            <a:r>
              <a:rPr lang="en-US" sz="2000">
                <a:cs typeface="Arial" pitchFamily="34" charset="0"/>
              </a:rPr>
              <a:t>]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A </a:t>
            </a:r>
            <a:r>
              <a:rPr lang="cs-CZ" sz="2000">
                <a:cs typeface="Arial" pitchFamily="34" charset="0"/>
              </a:rPr>
              <a:t>→ B: </a:t>
            </a:r>
            <a:r>
              <a:rPr lang="en-US" sz="2000">
                <a:cs typeface="Arial" pitchFamily="34" charset="0"/>
              </a:rPr>
              <a:t>[N</a:t>
            </a:r>
            <a:r>
              <a:rPr lang="en-US" sz="2000" baseline="-25000">
                <a:cs typeface="Arial" pitchFamily="34" charset="0"/>
              </a:rPr>
              <a:t>A</a:t>
            </a:r>
            <a:r>
              <a:rPr lang="en-US" sz="2000">
                <a:cs typeface="Arial" pitchFamily="34" charset="0"/>
              </a:rPr>
              <a:t> ║ f( K ║ N</a:t>
            </a:r>
            <a:r>
              <a:rPr lang="en-US" sz="2000" baseline="-25000">
                <a:cs typeface="Arial" pitchFamily="34" charset="0"/>
              </a:rPr>
              <a:t>B</a:t>
            </a:r>
            <a:r>
              <a:rPr lang="en-US" sz="2000">
                <a:cs typeface="Arial" pitchFamily="34" charset="0"/>
              </a:rPr>
              <a:t> ) ]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000"/>
              <a:t>B</a:t>
            </a:r>
            <a:r>
              <a:rPr lang="cs-CZ" sz="2000"/>
              <a:t> </a:t>
            </a:r>
            <a:r>
              <a:rPr lang="cs-CZ" sz="2000">
                <a:cs typeface="Arial" pitchFamily="34" charset="0"/>
              </a:rPr>
              <a:t>→ </a:t>
            </a:r>
            <a:r>
              <a:rPr lang="en-US" sz="2000">
                <a:cs typeface="Arial" pitchFamily="34" charset="0"/>
              </a:rPr>
              <a:t>A</a:t>
            </a:r>
            <a:r>
              <a:rPr lang="cs-CZ" sz="2000">
                <a:cs typeface="Arial" pitchFamily="34" charset="0"/>
              </a:rPr>
              <a:t>: </a:t>
            </a:r>
            <a:r>
              <a:rPr lang="en-US" sz="2000">
                <a:cs typeface="Arial" pitchFamily="34" charset="0"/>
              </a:rPr>
              <a:t>[ f( K ║ N</a:t>
            </a:r>
            <a:r>
              <a:rPr lang="en-US" sz="2000" baseline="-25000">
                <a:cs typeface="Arial" pitchFamily="34" charset="0"/>
              </a:rPr>
              <a:t>A</a:t>
            </a:r>
            <a:r>
              <a:rPr lang="en-US" sz="2000">
                <a:cs typeface="Arial" pitchFamily="34" charset="0"/>
              </a:rPr>
              <a:t> ) ]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</a:pPr>
            <a:endParaRPr lang="en-US" sz="2000">
              <a:cs typeface="Arial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cs-CZ" sz="240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1D6E-9409-41D6-BAFA-E76266F52E01}" type="slidenum">
              <a:rPr lang="cs-CZ"/>
              <a:pPr/>
              <a:t>50</a:t>
            </a:fld>
            <a:endParaRPr lang="cs-CZ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Programy Kerbera 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kinit – přihlášení do Kerbera</a:t>
            </a:r>
          </a:p>
          <a:p>
            <a:pPr lvl="1"/>
            <a:r>
              <a:rPr lang="cs-CZ"/>
              <a:t>program pro obdržení nového ticketu od ověřovacího serveru (AS)</a:t>
            </a:r>
          </a:p>
          <a:p>
            <a:pPr lvl="1"/>
            <a:r>
              <a:rPr lang="cs-CZ"/>
              <a:t>implicitně tgt, ale i jiné tickety (</a:t>
            </a:r>
            <a:r>
              <a:rPr lang="en-US"/>
              <a:t>kinit –S &lt;service_name&gt;</a:t>
            </a:r>
            <a:r>
              <a:rPr lang="cs-CZ"/>
              <a:t>)</a:t>
            </a:r>
          </a:p>
          <a:p>
            <a:r>
              <a:rPr lang="cs-CZ"/>
              <a:t>klogin – pokud máme ticket, umožní přihlásit se na počítač</a:t>
            </a:r>
          </a:p>
          <a:p>
            <a:r>
              <a:rPr lang="cs-CZ"/>
              <a:t>klist – výpis všech ticketů uživatele</a:t>
            </a:r>
          </a:p>
          <a:p>
            <a:r>
              <a:rPr lang="cs-CZ"/>
              <a:t>kdestroy – vymazání ticketů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D46D-6E7C-43FF-B43F-63FE15B81476}" type="slidenum">
              <a:rPr lang="cs-CZ"/>
              <a:pPr/>
              <a:t>51</a:t>
            </a:fld>
            <a:endParaRPr lang="cs-CZ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Kerberos v5</a:t>
            </a:r>
            <a:endParaRPr lang="cs-CZ"/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 reprezentaci syntaxe</a:t>
            </a:r>
            <a:r>
              <a:rPr lang="cs-CZ"/>
              <a:t> používá ASN.1</a:t>
            </a:r>
          </a:p>
          <a:p>
            <a:pPr lvl="1"/>
            <a:r>
              <a:rPr lang="cs-CZ"/>
              <a:t>Není jednoduché číst</a:t>
            </a:r>
          </a:p>
          <a:p>
            <a:pPr lvl="1"/>
            <a:r>
              <a:rPr lang="cs-CZ"/>
              <a:t>Velmi flexibilní</a:t>
            </a:r>
            <a:r>
              <a:rPr lang="en-US"/>
              <a:t> </a:t>
            </a:r>
            <a:r>
              <a:rPr lang="cs-CZ"/>
              <a:t>(Volitelná pole, proměnná délka polí, rozšiřitelný soubor hodnot)</a:t>
            </a:r>
          </a:p>
          <a:p>
            <a:r>
              <a:rPr lang="cs-CZ"/>
              <a:t>Rozšířený soubor šifrovacích algoritmů</a:t>
            </a:r>
          </a:p>
          <a:p>
            <a:r>
              <a:rPr lang="cs-CZ"/>
              <a:t>Podporuje delší dobu života ticketů</a:t>
            </a:r>
          </a:p>
          <a:p>
            <a:r>
              <a:rPr lang="cs-CZ"/>
              <a:t>Podporuje více adres v ticketu</a:t>
            </a:r>
          </a:p>
          <a:p>
            <a:r>
              <a:rPr lang="cs-CZ"/>
              <a:t>Zavádí předauthentikaci – obrana proti útokům na heslo</a:t>
            </a:r>
          </a:p>
          <a:p>
            <a:r>
              <a:rPr lang="cs-CZ"/>
              <a:t>Dovoluje delegování uživatelských práv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808D-E0E9-43AB-9FDA-2C5B289C9F2D}" type="slidenum">
              <a:rPr lang="cs-CZ"/>
              <a:pPr/>
              <a:t>52</a:t>
            </a:fld>
            <a:endParaRPr lang="cs-CZ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Delegování práv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382000" cy="4411662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cs-CZ"/>
              <a:t>Delegování – předání práv někomu jinému aby mohl využívat naše služby</a:t>
            </a:r>
          </a:p>
          <a:p>
            <a:pPr marL="457200" indent="-457200">
              <a:lnSpc>
                <a:spcPct val="90000"/>
              </a:lnSpc>
            </a:pPr>
            <a:r>
              <a:rPr lang="cs-CZ"/>
              <a:t>Klasické řešení bez delegování</a:t>
            </a:r>
          </a:p>
          <a:p>
            <a:pPr marL="725488" lvl="1" indent="-381000">
              <a:lnSpc>
                <a:spcPct val="90000"/>
              </a:lnSpc>
            </a:pPr>
            <a:r>
              <a:rPr lang="cs-CZ"/>
              <a:t>Předání mého klíče nebo hesla někomu jinému</a:t>
            </a:r>
          </a:p>
          <a:p>
            <a:pPr marL="725488" lvl="1" indent="-381000">
              <a:lnSpc>
                <a:spcPct val="90000"/>
              </a:lnSpc>
            </a:pPr>
            <a:r>
              <a:rPr lang="cs-CZ"/>
              <a:t>Předání mých tiketů někomu jinému</a:t>
            </a:r>
          </a:p>
          <a:p>
            <a:pPr marL="457200" indent="-457200">
              <a:lnSpc>
                <a:spcPct val="90000"/>
              </a:lnSpc>
            </a:pPr>
            <a:r>
              <a:rPr lang="cs-CZ"/>
              <a:t>Kerberos v5 podporuje následující metody</a:t>
            </a:r>
          </a:p>
          <a:p>
            <a:pPr marL="725488" lvl="1" indent="-381000">
              <a:lnSpc>
                <a:spcPct val="90000"/>
              </a:lnSpc>
            </a:pPr>
            <a:r>
              <a:rPr lang="cs-CZ"/>
              <a:t>A požádá KDC o vytvoření TGT ticketu se síťovou adresou B</a:t>
            </a:r>
          </a:p>
          <a:p>
            <a:pPr marL="1074738" lvl="2" indent="-381000">
              <a:lnSpc>
                <a:spcPct val="90000"/>
              </a:lnSpc>
            </a:pPr>
            <a:r>
              <a:rPr lang="cs-CZ"/>
              <a:t>Předání TGT s odpovídajícím relačním klíčem do B</a:t>
            </a:r>
          </a:p>
          <a:p>
            <a:pPr marL="725488" lvl="1" indent="-381000">
              <a:lnSpc>
                <a:spcPct val="90000"/>
              </a:lnSpc>
            </a:pPr>
            <a:r>
              <a:rPr lang="cs-CZ"/>
              <a:t>A požádá KDC o vytvoření TGT přímo pro B se síťovou adresou B</a:t>
            </a:r>
          </a:p>
          <a:p>
            <a:pPr marL="725488" lvl="1" indent="-381000">
              <a:lnSpc>
                <a:spcPct val="90000"/>
              </a:lnSpc>
            </a:pPr>
            <a:r>
              <a:rPr lang="cs-CZ"/>
              <a:t>A vezme TGT a předá jej B</a:t>
            </a:r>
          </a:p>
          <a:p>
            <a:pPr marL="1074738" lvl="2" indent="-381000">
              <a:lnSpc>
                <a:spcPct val="90000"/>
              </a:lnSpc>
            </a:pPr>
            <a:r>
              <a:rPr lang="cs-CZ"/>
              <a:t>Spolu s „autorizačními daty“ které budou poslány do aplikační služby</a:t>
            </a:r>
          </a:p>
          <a:p>
            <a:pPr marL="725488" lvl="1" indent="-381000">
              <a:lnSpc>
                <a:spcPct val="90000"/>
              </a:lnSpc>
            </a:pPr>
            <a:endParaRPr lang="cs-CZ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DD3C-BE7D-49D0-9D70-EC7112DEEC24}" type="slidenum">
              <a:rPr lang="cs-CZ"/>
              <a:pPr/>
              <a:t>53</a:t>
            </a:fld>
            <a:endParaRPr lang="cs-CZ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Delegování práv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Tranzitivní delegování</a:t>
            </a:r>
          </a:p>
          <a:p>
            <a:pPr lvl="1"/>
            <a:r>
              <a:rPr lang="cs-CZ"/>
              <a:t>B deleguje do C práva, delegovaná do B z A</a:t>
            </a:r>
          </a:p>
          <a:p>
            <a:pPr lvl="1"/>
            <a:r>
              <a:rPr lang="cs-CZ"/>
              <a:t>TGT: dovoluje to, pokud je označen jako „forwardovatelný“</a:t>
            </a:r>
          </a:p>
          <a:p>
            <a:pPr lvl="1"/>
            <a:r>
              <a:rPr lang="cs-CZ"/>
              <a:t>Tikety: dovoluje to, pokud je označen jako „proxiable“ (zastupitelný)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9634-3CA5-4D93-B548-FFFCC2E3028B}" type="slidenum">
              <a:rPr lang="cs-CZ"/>
              <a:pPr/>
              <a:t>54</a:t>
            </a:fld>
            <a:endParaRPr lang="cs-CZ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Pre-authentikace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Druhá zpráva je šifrována klíčem K</a:t>
            </a:r>
            <a:r>
              <a:rPr lang="cs-CZ" baseline="-25000"/>
              <a:t>C </a:t>
            </a:r>
          </a:p>
          <a:p>
            <a:endParaRPr lang="cs-CZ" baseline="-25000"/>
          </a:p>
          <a:p>
            <a:pPr>
              <a:buFont typeface="Wingdings" pitchFamily="2" charset="2"/>
              <a:buNone/>
            </a:pPr>
            <a:r>
              <a:rPr lang="cs-CZ"/>
              <a:t>AS </a:t>
            </a:r>
            <a:r>
              <a:rPr lang="cs-CZ">
                <a:sym typeface="Symbol" pitchFamily="18" charset="2"/>
              </a:rPr>
              <a:t></a:t>
            </a:r>
            <a:r>
              <a:rPr lang="cs-CZ"/>
              <a:t> C:	[{K</a:t>
            </a:r>
            <a:r>
              <a:rPr lang="cs-CZ" baseline="-25000"/>
              <a:t>C,tgs</a:t>
            </a:r>
            <a:r>
              <a:rPr lang="cs-CZ"/>
              <a:t>, {T</a:t>
            </a:r>
            <a:r>
              <a:rPr lang="cs-CZ" baseline="-25000"/>
              <a:t>C,tgs</a:t>
            </a:r>
            <a:r>
              <a:rPr lang="cs-CZ"/>
              <a:t>}K</a:t>
            </a:r>
            <a:r>
              <a:rPr lang="cs-CZ" baseline="-25000"/>
              <a:t>tgs</a:t>
            </a:r>
            <a:r>
              <a:rPr lang="cs-CZ"/>
              <a:t>}K</a:t>
            </a:r>
            <a:r>
              <a:rPr lang="cs-CZ" baseline="-25000"/>
              <a:t>C</a:t>
            </a:r>
            <a:r>
              <a:rPr lang="cs-CZ"/>
              <a:t>] </a:t>
            </a:r>
          </a:p>
          <a:p>
            <a:pPr>
              <a:buFont typeface="Wingdings" pitchFamily="2" charset="2"/>
              <a:buNone/>
            </a:pPr>
            <a:endParaRPr lang="cs-CZ" baseline="-25000"/>
          </a:p>
          <a:p>
            <a:r>
              <a:rPr lang="cs-CZ"/>
              <a:t>Revize: A posílá do AS předautentikační data</a:t>
            </a:r>
          </a:p>
          <a:p>
            <a:pPr lvl="1"/>
            <a:r>
              <a:rPr lang="cs-CZ"/>
              <a:t>Časová značka šifrovaná sdíleným klíčem K</a:t>
            </a:r>
            <a:r>
              <a:rPr lang="cs-CZ" baseline="-25000"/>
              <a:t>C</a:t>
            </a:r>
            <a:endParaRPr lang="cs-CZ"/>
          </a:p>
          <a:p>
            <a:pPr lvl="1"/>
            <a:r>
              <a:rPr lang="cs-CZ"/>
              <a:t>Dokazuje, že zná klíč</a:t>
            </a:r>
          </a:p>
          <a:p>
            <a:endParaRPr lang="cs-CZ" baseline="-250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3138-D223-4EC3-AD77-630CB347B989}" type="slidenum">
              <a:rPr lang="cs-CZ"/>
              <a:pPr/>
              <a:t>55</a:t>
            </a:fld>
            <a:endParaRPr lang="cs-CZ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Obnova ticketů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Tikety ve v5 mají prodlouženou platnost</a:t>
            </a:r>
          </a:p>
          <a:p>
            <a:r>
              <a:rPr lang="cs-CZ"/>
              <a:t>Musí být ale periodicky obnovovány</a:t>
            </a:r>
          </a:p>
          <a:p>
            <a:r>
              <a:rPr lang="cs-CZ"/>
              <a:t>Obsahují</a:t>
            </a:r>
          </a:p>
          <a:p>
            <a:pPr lvl="1"/>
            <a:r>
              <a:rPr lang="cs-CZ"/>
              <a:t>Čas autorizace</a:t>
            </a:r>
          </a:p>
          <a:p>
            <a:pPr lvl="1"/>
            <a:r>
              <a:rPr lang="cs-CZ"/>
              <a:t>Počáteční a koncový čas (platný od – do)</a:t>
            </a:r>
          </a:p>
          <a:p>
            <a:pPr lvl="1"/>
            <a:r>
              <a:rPr lang="cs-CZ"/>
              <a:t>Čas do kterého musí dojít k obnově</a:t>
            </a:r>
          </a:p>
          <a:p>
            <a:r>
              <a:rPr lang="cs-CZ"/>
              <a:t>Tiket, kterému vypršela doba platnosti nemůže být obnoven</a:t>
            </a:r>
          </a:p>
          <a:p>
            <a:pPr lvl="1"/>
            <a:r>
              <a:rPr lang="cs-CZ"/>
              <a:t>Musí se požádat o nový tiket</a:t>
            </a:r>
          </a:p>
          <a:p>
            <a:r>
              <a:rPr lang="cs-CZ"/>
              <a:t>Tikety mohou být také „datovány post “</a:t>
            </a:r>
          </a:p>
          <a:p>
            <a:pPr lvl="1"/>
            <a:r>
              <a:rPr lang="cs-CZ"/>
              <a:t>Platí až v budoucnosti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31A5-B434-4E56-877F-0727CCE94B87}" type="slidenum">
              <a:rPr lang="cs-CZ"/>
              <a:pPr/>
              <a:t>56</a:t>
            </a:fld>
            <a:endParaRPr lang="cs-CZ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Kryptografické algoritmy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Zajištění integrity zpráv</a:t>
            </a:r>
          </a:p>
          <a:p>
            <a:pPr lvl="1"/>
            <a:r>
              <a:rPr lang="cs-CZ"/>
              <a:t>MD5 + šifrování výsledku DES s využitím sdíleného tajného klíče</a:t>
            </a:r>
          </a:p>
          <a:p>
            <a:r>
              <a:rPr lang="cs-CZ"/>
              <a:t>Šifrování plus integrita</a:t>
            </a:r>
          </a:p>
          <a:p>
            <a:pPr lvl="1"/>
            <a:r>
              <a:rPr lang="cs-CZ"/>
              <a:t>Základ – DES/CBC s CRC</a:t>
            </a:r>
          </a:p>
          <a:p>
            <a:pPr lvl="1"/>
            <a:r>
              <a:rPr lang="cs-CZ"/>
              <a:t>Rozšíření – 3DES s HMAC/SHA1</a:t>
            </a:r>
          </a:p>
          <a:p>
            <a:pPr lvl="1"/>
            <a:r>
              <a:rPr lang="cs-CZ"/>
              <a:t>Nově – AES/CBC s HMAC/SHA1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6DC3-EB08-4250-B87B-1147EAE91A54}" type="slidenum">
              <a:rPr lang="cs-CZ"/>
              <a:pPr/>
              <a:t>57</a:t>
            </a:fld>
            <a:endParaRPr lang="cs-CZ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Zavedení konverzačních klíčů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Použití různých klíčů pro různá spojení s týmž serverem</a:t>
            </a:r>
          </a:p>
          <a:p>
            <a:r>
              <a:rPr lang="cs-CZ"/>
              <a:t>Realizováno při předávání ticketu z klienta do serveru</a:t>
            </a:r>
          </a:p>
          <a:p>
            <a:r>
              <a:rPr lang="cs-CZ"/>
              <a:t>Omezuje použití relačního klíče pouze pro tuto relaci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32CF-0A28-43EA-8E69-BD97395BB2AA}" type="slidenum">
              <a:rPr lang="cs-CZ"/>
              <a:pPr/>
              <a:t>58</a:t>
            </a:fld>
            <a:endParaRPr lang="cs-CZ"/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Ověřování mezi oblastmi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Oblasti (realms) – skupina zdrojů sdílená jednou autoritou z hlediska ověřování</a:t>
            </a:r>
          </a:p>
          <a:p>
            <a:pPr lvl="1"/>
            <a:r>
              <a:rPr lang="cs-CZ"/>
              <a:t>Často je to totéž jako DNS doména</a:t>
            </a:r>
          </a:p>
          <a:p>
            <a:pPr lvl="1"/>
            <a:r>
              <a:rPr lang="cs-CZ"/>
              <a:t>Označováno jménem domény</a:t>
            </a:r>
          </a:p>
          <a:p>
            <a:r>
              <a:rPr lang="cs-CZ"/>
              <a:t>Oblast obsahuje</a:t>
            </a:r>
          </a:p>
          <a:p>
            <a:pPr lvl="1"/>
            <a:r>
              <a:rPr lang="cs-CZ"/>
              <a:t>KDC (Key Distribution Center) – TGS, AS, databáze</a:t>
            </a:r>
          </a:p>
          <a:p>
            <a:pPr lvl="1"/>
            <a:r>
              <a:rPr lang="cs-CZ"/>
              <a:t>Uživatele </a:t>
            </a:r>
          </a:p>
          <a:p>
            <a:pPr lvl="1"/>
            <a:r>
              <a:rPr lang="cs-CZ"/>
              <a:t>Servery</a:t>
            </a:r>
          </a:p>
          <a:p>
            <a:r>
              <a:rPr lang="cs-CZ"/>
              <a:t>Pokud potřebuje uživatel přistupovat ke službám v jiných oblastech?</a:t>
            </a:r>
          </a:p>
          <a:p>
            <a:pPr lvl="1">
              <a:buFont typeface="Wingdings" pitchFamily="2" charset="2"/>
              <a:buNone/>
            </a:pPr>
            <a:endParaRPr lang="cs-CZ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27B2-8631-4963-AFF6-21873DC9584F}" type="slidenum">
              <a:rPr lang="cs-CZ"/>
              <a:pPr/>
              <a:t>59</a:t>
            </a:fld>
            <a:endParaRPr lang="cs-CZ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Ověřování mezi oblastmi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Pokud potřebuje uživatel přistupovat ke službám v jiných oblastech</a:t>
            </a:r>
          </a:p>
          <a:p>
            <a:pPr lvl="1"/>
            <a:r>
              <a:rPr lang="cs-CZ"/>
              <a:t>Jednoduché řešení – vyžaduje registraci uživatele ve všech oblastech</a:t>
            </a:r>
          </a:p>
          <a:p>
            <a:pPr lvl="2"/>
            <a:r>
              <a:rPr lang="cs-CZ"/>
              <a:t>Uživatel se musí ověřovat ve všech znova</a:t>
            </a:r>
          </a:p>
          <a:p>
            <a:pPr lvl="1"/>
            <a:r>
              <a:rPr lang="cs-CZ"/>
              <a:t>Složitější řešení</a:t>
            </a:r>
          </a:p>
          <a:p>
            <a:pPr lvl="2"/>
            <a:r>
              <a:rPr lang="cs-CZ"/>
              <a:t>KDC vzájemně kooperují při ověřování</a:t>
            </a:r>
          </a:p>
          <a:p>
            <a:pPr lvl="2"/>
            <a:r>
              <a:rPr lang="cs-CZ"/>
              <a:t>Inter-realm authentication</a:t>
            </a:r>
          </a:p>
          <a:p>
            <a:pPr lvl="2"/>
            <a:r>
              <a:rPr lang="cs-CZ"/>
              <a:t>Předem se musí domluvit na sdílených klíčích</a:t>
            </a:r>
          </a:p>
          <a:p>
            <a:pPr lvl="2"/>
            <a:r>
              <a:rPr lang="cs-CZ"/>
              <a:t>Pokud chce klient přistupovat ke službám v jiné oblasti, musí požádat o cross-realm TGT</a:t>
            </a:r>
          </a:p>
          <a:p>
            <a:pPr lvl="2"/>
            <a:r>
              <a:rPr lang="cs-CZ"/>
              <a:t>Ten pak použije při požadování cizí služby</a:t>
            </a:r>
          </a:p>
          <a:p>
            <a:pPr lvl="2">
              <a:buFont typeface="Wingdings" pitchFamily="2" charset="2"/>
              <a:buNone/>
            </a:pPr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0CAA-E3D7-4AFC-9BDA-767C00E30EEF}" type="slidenum">
              <a:rPr lang="cs-CZ"/>
              <a:pPr/>
              <a:t>6</a:t>
            </a:fld>
            <a:endParaRPr lang="cs-CZ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2238"/>
            <a:ext cx="7696200" cy="1295400"/>
          </a:xfrm>
        </p:spPr>
        <p:txBody>
          <a:bodyPr/>
          <a:lstStyle/>
          <a:p>
            <a:r>
              <a:rPr lang="cs-CZ" sz="3200"/>
              <a:t>Protokoly vzájemného ověřování,</a:t>
            </a:r>
            <a:br>
              <a:rPr lang="cs-CZ" sz="3200"/>
            </a:br>
            <a:r>
              <a:rPr lang="cs-CZ" sz="3200"/>
              <a:t>přímé ověřování, asymetrické šifrování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3733800" cy="2057400"/>
          </a:xfrm>
        </p:spPr>
        <p:txBody>
          <a:bodyPr/>
          <a:lstStyle/>
          <a:p>
            <a:r>
              <a:rPr lang="cs-CZ">
                <a:cs typeface="Arial" pitchFamily="34" charset="0"/>
              </a:rPr>
              <a:t>Základní varianta (asymetrické šifrování)</a:t>
            </a:r>
          </a:p>
          <a:p>
            <a:pPr lvl="1"/>
            <a:r>
              <a:rPr lang="cs-CZ"/>
              <a:t>A </a:t>
            </a:r>
            <a:r>
              <a:rPr lang="cs-CZ">
                <a:cs typeface="Arial" pitchFamily="34" charset="0"/>
              </a:rPr>
              <a:t>→ B:  </a:t>
            </a:r>
            <a:r>
              <a:rPr lang="cs-CZ"/>
              <a:t>E</a:t>
            </a:r>
            <a:r>
              <a:rPr lang="cs-CZ" baseline="-10000"/>
              <a:t>K</a:t>
            </a:r>
            <a:r>
              <a:rPr lang="cs-CZ" baseline="-20000"/>
              <a:t>B+</a:t>
            </a:r>
            <a:r>
              <a:rPr lang="cs-CZ" baseline="-26000"/>
              <a:t> </a:t>
            </a:r>
            <a:r>
              <a:rPr lang="en-US">
                <a:cs typeface="Arial" pitchFamily="34" charset="0"/>
              </a:rPr>
              <a:t>[ </a:t>
            </a:r>
            <a:r>
              <a:rPr lang="cs-CZ">
                <a:cs typeface="Arial" pitchFamily="34" charset="0"/>
              </a:rPr>
              <a:t>A</a:t>
            </a:r>
            <a:r>
              <a:rPr lang="en-US">
                <a:cs typeface="Arial" pitchFamily="34" charset="0"/>
              </a:rPr>
              <a:t> ║ N</a:t>
            </a:r>
            <a:r>
              <a:rPr lang="en-US" baseline="-25000">
                <a:cs typeface="Arial" pitchFamily="34" charset="0"/>
              </a:rPr>
              <a:t>A</a:t>
            </a:r>
            <a:r>
              <a:rPr lang="en-US">
                <a:cs typeface="Arial" pitchFamily="34" charset="0"/>
              </a:rPr>
              <a:t> ]</a:t>
            </a:r>
          </a:p>
          <a:p>
            <a:pPr lvl="1"/>
            <a:r>
              <a:rPr lang="en-US">
                <a:cs typeface="Arial" pitchFamily="34" charset="0"/>
              </a:rPr>
              <a:t>B </a:t>
            </a:r>
            <a:r>
              <a:rPr lang="cs-CZ">
                <a:cs typeface="Arial" pitchFamily="34" charset="0"/>
              </a:rPr>
              <a:t>→</a:t>
            </a:r>
            <a:r>
              <a:rPr lang="en-US">
                <a:cs typeface="Arial" pitchFamily="34" charset="0"/>
              </a:rPr>
              <a:t> A: </a:t>
            </a:r>
            <a:r>
              <a:rPr lang="cs-CZ">
                <a:cs typeface="Arial" pitchFamily="34" charset="0"/>
              </a:rPr>
              <a:t> </a:t>
            </a:r>
            <a:r>
              <a:rPr lang="cs-CZ"/>
              <a:t>E</a:t>
            </a:r>
            <a:r>
              <a:rPr lang="cs-CZ" baseline="-10000"/>
              <a:t>K</a:t>
            </a:r>
            <a:r>
              <a:rPr lang="cs-CZ" baseline="-20000"/>
              <a:t>A+</a:t>
            </a:r>
            <a:r>
              <a:rPr lang="cs-CZ" baseline="-26000"/>
              <a:t> </a:t>
            </a:r>
            <a:r>
              <a:rPr lang="en-US"/>
              <a:t>[</a:t>
            </a:r>
            <a:r>
              <a:rPr lang="en-US">
                <a:cs typeface="Arial" pitchFamily="34" charset="0"/>
              </a:rPr>
              <a:t>N</a:t>
            </a:r>
            <a:r>
              <a:rPr lang="en-US" baseline="-25000">
                <a:cs typeface="Arial" pitchFamily="34" charset="0"/>
              </a:rPr>
              <a:t>A </a:t>
            </a:r>
            <a:r>
              <a:rPr lang="en-US">
                <a:cs typeface="Arial" pitchFamily="34" charset="0"/>
              </a:rPr>
              <a:t>║ N</a:t>
            </a:r>
            <a:r>
              <a:rPr lang="cs-CZ" baseline="-20000">
                <a:cs typeface="Arial" pitchFamily="34" charset="0"/>
              </a:rPr>
              <a:t>B</a:t>
            </a:r>
            <a:r>
              <a:rPr lang="en-US">
                <a:cs typeface="Arial" pitchFamily="34" charset="0"/>
              </a:rPr>
              <a:t> ]</a:t>
            </a:r>
          </a:p>
          <a:p>
            <a:pPr lvl="1"/>
            <a:r>
              <a:rPr lang="cs-CZ"/>
              <a:t>A </a:t>
            </a:r>
            <a:r>
              <a:rPr lang="cs-CZ">
                <a:cs typeface="Arial" pitchFamily="34" charset="0"/>
              </a:rPr>
              <a:t>→ B:  </a:t>
            </a:r>
            <a:r>
              <a:rPr lang="cs-CZ"/>
              <a:t>E</a:t>
            </a:r>
            <a:r>
              <a:rPr lang="cs-CZ" baseline="-10000"/>
              <a:t>K</a:t>
            </a:r>
            <a:r>
              <a:rPr lang="cs-CZ" baseline="-20000"/>
              <a:t>B+</a:t>
            </a:r>
            <a:r>
              <a:rPr lang="cs-CZ" baseline="-26000"/>
              <a:t> </a:t>
            </a:r>
            <a:r>
              <a:rPr lang="en-US">
                <a:cs typeface="Arial" pitchFamily="34" charset="0"/>
              </a:rPr>
              <a:t>[N</a:t>
            </a:r>
            <a:r>
              <a:rPr lang="cs-CZ" baseline="-20000">
                <a:cs typeface="Arial" pitchFamily="34" charset="0"/>
              </a:rPr>
              <a:t>B</a:t>
            </a:r>
            <a:r>
              <a:rPr lang="en-US">
                <a:cs typeface="Arial" pitchFamily="34" charset="0"/>
              </a:rPr>
              <a:t> ]</a:t>
            </a:r>
            <a:endParaRPr lang="cs-CZ">
              <a:cs typeface="Arial" pitchFamily="34" charset="0"/>
            </a:endParaRPr>
          </a:p>
          <a:p>
            <a:pPr lvl="1">
              <a:buFont typeface="Wingdings" pitchFamily="2" charset="2"/>
              <a:buNone/>
            </a:pPr>
            <a:endParaRPr lang="en-US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cs-CZ">
              <a:cs typeface="Arial" pitchFamily="34" charset="0"/>
            </a:endParaRPr>
          </a:p>
        </p:txBody>
      </p:sp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4572000" y="1752600"/>
            <a:ext cx="4267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cs-CZ" sz="2400">
                <a:cs typeface="Arial" pitchFamily="34" charset="0"/>
              </a:rPr>
              <a:t>Útok (Gavin Lowe)</a:t>
            </a:r>
          </a:p>
          <a:p>
            <a:pPr marL="692150" lvl="1" indent="-347663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A </a:t>
            </a:r>
            <a:r>
              <a:rPr lang="cs-CZ" sz="2000">
                <a:cs typeface="Arial" pitchFamily="34" charset="0"/>
              </a:rPr>
              <a:t>→ U(A):  </a:t>
            </a:r>
            <a:r>
              <a:rPr lang="cs-CZ" sz="2000"/>
              <a:t>E</a:t>
            </a:r>
            <a:r>
              <a:rPr lang="cs-CZ" sz="2000" baseline="-10000"/>
              <a:t>K</a:t>
            </a:r>
            <a:r>
              <a:rPr lang="cs-CZ" sz="2000" baseline="-20000"/>
              <a:t>U+</a:t>
            </a:r>
            <a:r>
              <a:rPr lang="cs-CZ" sz="2000" baseline="-26000"/>
              <a:t> </a:t>
            </a:r>
            <a:r>
              <a:rPr lang="en-US" sz="2000">
                <a:cs typeface="Arial" pitchFamily="34" charset="0"/>
              </a:rPr>
              <a:t>[ </a:t>
            </a:r>
            <a:r>
              <a:rPr lang="cs-CZ" sz="2000">
                <a:cs typeface="Arial" pitchFamily="34" charset="0"/>
              </a:rPr>
              <a:t>A</a:t>
            </a:r>
            <a:r>
              <a:rPr lang="en-US" sz="2000">
                <a:cs typeface="Arial" pitchFamily="34" charset="0"/>
              </a:rPr>
              <a:t> ║ N</a:t>
            </a:r>
            <a:r>
              <a:rPr lang="en-US" sz="2000" baseline="-25000">
                <a:cs typeface="Arial" pitchFamily="34" charset="0"/>
              </a:rPr>
              <a:t>A</a:t>
            </a:r>
            <a:r>
              <a:rPr lang="en-US" sz="2000">
                <a:cs typeface="Arial" pitchFamily="34" charset="0"/>
              </a:rPr>
              <a:t> ]</a:t>
            </a:r>
          </a:p>
          <a:p>
            <a:pPr marL="692150" lvl="1" indent="-347663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>
                <a:cs typeface="Arial" pitchFamily="34" charset="0"/>
              </a:rPr>
              <a:t>U(A)</a:t>
            </a:r>
            <a:r>
              <a:rPr lang="en-US" sz="2000">
                <a:cs typeface="Arial" pitchFamily="34" charset="0"/>
              </a:rPr>
              <a:t> </a:t>
            </a:r>
            <a:r>
              <a:rPr lang="cs-CZ" sz="2000">
                <a:cs typeface="Arial" pitchFamily="34" charset="0"/>
              </a:rPr>
              <a:t>→</a:t>
            </a:r>
            <a:r>
              <a:rPr lang="en-US" sz="2000">
                <a:cs typeface="Arial" pitchFamily="34" charset="0"/>
              </a:rPr>
              <a:t> </a:t>
            </a:r>
            <a:r>
              <a:rPr lang="cs-CZ" sz="2000">
                <a:cs typeface="Arial" pitchFamily="34" charset="0"/>
              </a:rPr>
              <a:t>B</a:t>
            </a:r>
            <a:r>
              <a:rPr lang="en-US" sz="2000">
                <a:cs typeface="Arial" pitchFamily="34" charset="0"/>
              </a:rPr>
              <a:t>: </a:t>
            </a:r>
            <a:r>
              <a:rPr lang="cs-CZ" sz="2000">
                <a:cs typeface="Arial" pitchFamily="34" charset="0"/>
              </a:rPr>
              <a:t> </a:t>
            </a:r>
            <a:r>
              <a:rPr lang="cs-CZ" sz="2000"/>
              <a:t>E</a:t>
            </a:r>
            <a:r>
              <a:rPr lang="cs-CZ" sz="2000" baseline="-10000"/>
              <a:t>K</a:t>
            </a:r>
            <a:r>
              <a:rPr lang="cs-CZ" sz="2000" baseline="-20000"/>
              <a:t>B+</a:t>
            </a:r>
            <a:r>
              <a:rPr lang="cs-CZ" sz="2000" baseline="-26000"/>
              <a:t> </a:t>
            </a:r>
            <a:r>
              <a:rPr lang="en-US" sz="2000"/>
              <a:t>[</a:t>
            </a:r>
            <a:r>
              <a:rPr lang="cs-CZ" sz="2000"/>
              <a:t> </a:t>
            </a:r>
            <a:r>
              <a:rPr lang="cs-CZ" sz="2000">
                <a:cs typeface="Arial" pitchFamily="34" charset="0"/>
              </a:rPr>
              <a:t>A</a:t>
            </a:r>
            <a:r>
              <a:rPr lang="en-US" sz="2000">
                <a:cs typeface="Arial" pitchFamily="34" charset="0"/>
              </a:rPr>
              <a:t> ║ N</a:t>
            </a:r>
            <a:r>
              <a:rPr lang="en-US" sz="2000" baseline="-25000">
                <a:cs typeface="Arial" pitchFamily="34" charset="0"/>
              </a:rPr>
              <a:t>A</a:t>
            </a:r>
            <a:r>
              <a:rPr lang="en-US" sz="2000">
                <a:cs typeface="Arial" pitchFamily="34" charset="0"/>
              </a:rPr>
              <a:t> ]</a:t>
            </a:r>
          </a:p>
          <a:p>
            <a:pPr marL="692150" lvl="1" indent="-347663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B </a:t>
            </a:r>
            <a:r>
              <a:rPr lang="cs-CZ" sz="2000">
                <a:cs typeface="Arial" pitchFamily="34" charset="0"/>
              </a:rPr>
              <a:t>→ U(A):  </a:t>
            </a:r>
            <a:r>
              <a:rPr lang="cs-CZ" sz="2000"/>
              <a:t>E</a:t>
            </a:r>
            <a:r>
              <a:rPr lang="cs-CZ" sz="2000" baseline="-10000"/>
              <a:t>K</a:t>
            </a:r>
            <a:r>
              <a:rPr lang="cs-CZ" sz="2000" baseline="-20000"/>
              <a:t>A+</a:t>
            </a:r>
            <a:r>
              <a:rPr lang="cs-CZ" sz="2000" baseline="-26000"/>
              <a:t> </a:t>
            </a:r>
            <a:r>
              <a:rPr lang="en-US" sz="2000"/>
              <a:t>[</a:t>
            </a:r>
            <a:r>
              <a:rPr lang="en-US" sz="2000">
                <a:cs typeface="Arial" pitchFamily="34" charset="0"/>
              </a:rPr>
              <a:t>N</a:t>
            </a:r>
            <a:r>
              <a:rPr lang="en-US" sz="2000" baseline="-25000">
                <a:cs typeface="Arial" pitchFamily="34" charset="0"/>
              </a:rPr>
              <a:t>A </a:t>
            </a:r>
            <a:r>
              <a:rPr lang="en-US" sz="2000">
                <a:cs typeface="Arial" pitchFamily="34" charset="0"/>
              </a:rPr>
              <a:t>║ N</a:t>
            </a:r>
            <a:r>
              <a:rPr lang="cs-CZ" sz="2000" baseline="-20000">
                <a:cs typeface="Arial" pitchFamily="34" charset="0"/>
              </a:rPr>
              <a:t>B</a:t>
            </a:r>
            <a:r>
              <a:rPr lang="en-US" sz="2000">
                <a:cs typeface="Arial" pitchFamily="34" charset="0"/>
              </a:rPr>
              <a:t> ]</a:t>
            </a:r>
            <a:endParaRPr lang="cs-CZ" sz="2000">
              <a:cs typeface="Arial" pitchFamily="34" charset="0"/>
            </a:endParaRPr>
          </a:p>
          <a:p>
            <a:pPr marL="692150" lvl="1" indent="-347663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U(A) </a:t>
            </a:r>
            <a:r>
              <a:rPr lang="cs-CZ" sz="2000">
                <a:cs typeface="Arial" pitchFamily="34" charset="0"/>
              </a:rPr>
              <a:t>→ A:  </a:t>
            </a:r>
            <a:r>
              <a:rPr lang="cs-CZ" sz="2000"/>
              <a:t>E</a:t>
            </a:r>
            <a:r>
              <a:rPr lang="cs-CZ" sz="2000" baseline="-10000"/>
              <a:t>K</a:t>
            </a:r>
            <a:r>
              <a:rPr lang="cs-CZ" sz="2000" baseline="-20000"/>
              <a:t>A+</a:t>
            </a:r>
            <a:r>
              <a:rPr lang="cs-CZ" sz="2000" baseline="-26000"/>
              <a:t> </a:t>
            </a:r>
            <a:r>
              <a:rPr lang="en-US" sz="2000"/>
              <a:t>[</a:t>
            </a:r>
            <a:r>
              <a:rPr lang="en-US" sz="2000">
                <a:cs typeface="Arial" pitchFamily="34" charset="0"/>
              </a:rPr>
              <a:t>N</a:t>
            </a:r>
            <a:r>
              <a:rPr lang="en-US" sz="2000" baseline="-25000">
                <a:cs typeface="Arial" pitchFamily="34" charset="0"/>
              </a:rPr>
              <a:t>A </a:t>
            </a:r>
            <a:r>
              <a:rPr lang="en-US" sz="2000">
                <a:cs typeface="Arial" pitchFamily="34" charset="0"/>
              </a:rPr>
              <a:t>║ N</a:t>
            </a:r>
            <a:r>
              <a:rPr lang="cs-CZ" sz="2000" baseline="-20000">
                <a:cs typeface="Arial" pitchFamily="34" charset="0"/>
              </a:rPr>
              <a:t>B</a:t>
            </a:r>
            <a:r>
              <a:rPr lang="en-US" sz="2000">
                <a:cs typeface="Arial" pitchFamily="34" charset="0"/>
              </a:rPr>
              <a:t> ]</a:t>
            </a:r>
            <a:endParaRPr lang="cs-CZ" sz="2000">
              <a:cs typeface="Arial" pitchFamily="34" charset="0"/>
            </a:endParaRPr>
          </a:p>
          <a:p>
            <a:pPr marL="692150" lvl="1" indent="-347663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A </a:t>
            </a:r>
            <a:r>
              <a:rPr lang="cs-CZ" sz="2000">
                <a:cs typeface="Arial" pitchFamily="34" charset="0"/>
              </a:rPr>
              <a:t>→ U(A):  </a:t>
            </a:r>
            <a:r>
              <a:rPr lang="cs-CZ" sz="2000"/>
              <a:t>E</a:t>
            </a:r>
            <a:r>
              <a:rPr lang="cs-CZ" sz="2000" baseline="-10000"/>
              <a:t>K</a:t>
            </a:r>
            <a:r>
              <a:rPr lang="cs-CZ" sz="2000" baseline="-20000"/>
              <a:t>U+</a:t>
            </a:r>
            <a:r>
              <a:rPr lang="cs-CZ" sz="2000" baseline="-26000"/>
              <a:t> </a:t>
            </a:r>
            <a:r>
              <a:rPr lang="en-US" sz="2000">
                <a:cs typeface="Arial" pitchFamily="34" charset="0"/>
              </a:rPr>
              <a:t>[N</a:t>
            </a:r>
            <a:r>
              <a:rPr lang="cs-CZ" sz="2000" baseline="-20000">
                <a:cs typeface="Arial" pitchFamily="34" charset="0"/>
              </a:rPr>
              <a:t>B</a:t>
            </a:r>
            <a:r>
              <a:rPr lang="en-US" sz="2000">
                <a:cs typeface="Arial" pitchFamily="34" charset="0"/>
              </a:rPr>
              <a:t> ]</a:t>
            </a:r>
            <a:endParaRPr lang="cs-CZ" sz="2000">
              <a:cs typeface="Arial" pitchFamily="34" charset="0"/>
            </a:endParaRPr>
          </a:p>
          <a:p>
            <a:pPr marL="692150" lvl="1" indent="-347663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U(A) </a:t>
            </a:r>
            <a:r>
              <a:rPr lang="cs-CZ" sz="2000">
                <a:cs typeface="Arial" pitchFamily="34" charset="0"/>
              </a:rPr>
              <a:t>→ B:  </a:t>
            </a:r>
            <a:r>
              <a:rPr lang="cs-CZ" sz="2000"/>
              <a:t>E</a:t>
            </a:r>
            <a:r>
              <a:rPr lang="cs-CZ" sz="2000" baseline="-10000"/>
              <a:t>K</a:t>
            </a:r>
            <a:r>
              <a:rPr lang="cs-CZ" sz="2000" baseline="-20000"/>
              <a:t>B+</a:t>
            </a:r>
            <a:r>
              <a:rPr lang="cs-CZ" sz="2000" baseline="-26000"/>
              <a:t> </a:t>
            </a:r>
            <a:r>
              <a:rPr lang="en-US" sz="2000">
                <a:cs typeface="Arial" pitchFamily="34" charset="0"/>
              </a:rPr>
              <a:t>[N</a:t>
            </a:r>
            <a:r>
              <a:rPr lang="cs-CZ" sz="2000" baseline="-20000">
                <a:cs typeface="Arial" pitchFamily="34" charset="0"/>
              </a:rPr>
              <a:t>B</a:t>
            </a:r>
            <a:r>
              <a:rPr lang="en-US" sz="2000">
                <a:cs typeface="Arial" pitchFamily="34" charset="0"/>
              </a:rPr>
              <a:t> ]</a:t>
            </a:r>
            <a:endParaRPr lang="cs-CZ" sz="2000">
              <a:cs typeface="Arial" pitchFamily="34" charset="0"/>
            </a:endParaRPr>
          </a:p>
          <a:p>
            <a:pPr marL="692150" lvl="1" indent="-347663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endParaRPr lang="en-US" sz="2000">
              <a:cs typeface="Arial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cs-CZ" sz="2400">
              <a:cs typeface="Arial" pitchFamily="34" charset="0"/>
            </a:endParaRPr>
          </a:p>
        </p:txBody>
      </p:sp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685800" y="4114800"/>
            <a:ext cx="4724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cs-CZ" sz="2400">
                <a:cs typeface="Arial" pitchFamily="34" charset="0"/>
              </a:rPr>
              <a:t>B je přesvědčen, že komunikuje s A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cs-CZ" sz="2400">
                <a:cs typeface="Arial" pitchFamily="34" charset="0"/>
              </a:rPr>
              <a:t>U(A) má k dispozici </a:t>
            </a:r>
            <a:r>
              <a:rPr lang="en-US" sz="2400"/>
              <a:t>[</a:t>
            </a:r>
            <a:r>
              <a:rPr lang="en-US" sz="2400">
                <a:cs typeface="Arial" pitchFamily="34" charset="0"/>
              </a:rPr>
              <a:t>N</a:t>
            </a:r>
            <a:r>
              <a:rPr lang="en-US" sz="2400" baseline="-25000">
                <a:cs typeface="Arial" pitchFamily="34" charset="0"/>
              </a:rPr>
              <a:t>A </a:t>
            </a:r>
            <a:r>
              <a:rPr lang="en-US" sz="2400">
                <a:cs typeface="Arial" pitchFamily="34" charset="0"/>
              </a:rPr>
              <a:t>║ N</a:t>
            </a:r>
            <a:r>
              <a:rPr lang="cs-CZ" sz="2400" baseline="-20000">
                <a:cs typeface="Arial" pitchFamily="34" charset="0"/>
              </a:rPr>
              <a:t>B</a:t>
            </a:r>
            <a:r>
              <a:rPr lang="en-US" sz="2400">
                <a:cs typeface="Arial" pitchFamily="34" charset="0"/>
              </a:rPr>
              <a:t> ], </a:t>
            </a:r>
            <a:r>
              <a:rPr lang="cs-CZ" sz="2400">
                <a:cs typeface="Arial" pitchFamily="34" charset="0"/>
              </a:rPr>
              <a:t>které může např. použít ke konstrukci relačního klíče.</a:t>
            </a:r>
          </a:p>
          <a:p>
            <a:pPr marL="692150" lvl="1" indent="-347663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endParaRPr lang="en-US" sz="2000">
              <a:cs typeface="Arial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cs-CZ" sz="240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4CC2-A9E0-4BB9-AD53-B987B41CA50D}" type="slidenum">
              <a:rPr lang="cs-CZ"/>
              <a:pPr/>
              <a:t>60</a:t>
            </a:fld>
            <a:endParaRPr lang="cs-CZ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Ověřování mezi oblastmi</a:t>
            </a:r>
          </a:p>
        </p:txBody>
      </p:sp>
      <p:pic>
        <p:nvPicPr>
          <p:cNvPr id="324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162800" cy="419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Protokol SSL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Petr Dvořák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8AA3-38B8-4971-809B-3CAB7D854445}" type="slidenum">
              <a:rPr lang="cs-CZ"/>
              <a:pPr/>
              <a:t>62</a:t>
            </a:fld>
            <a:endParaRPr lang="cs-CZ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Obsah prezentace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Co je SSL</a:t>
            </a:r>
          </a:p>
          <a:p>
            <a:r>
              <a:rPr lang="cs-CZ"/>
              <a:t>Popis protokolu</a:t>
            </a:r>
          </a:p>
          <a:p>
            <a:r>
              <a:rPr lang="cs-CZ"/>
              <a:t>Ukázka</a:t>
            </a:r>
          </a:p>
          <a:p>
            <a:r>
              <a:rPr lang="cs-CZ"/>
              <a:t>Použití v praxi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EF9B-A2E5-430C-B5E2-71FA58385E86}" type="slidenum">
              <a:rPr lang="cs-CZ"/>
              <a:pPr/>
              <a:t>63</a:t>
            </a:fld>
            <a:endParaRPr lang="cs-CZ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 je SSL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SSL zajišťuje bezpečnou komunikaci</a:t>
            </a:r>
          </a:p>
          <a:p>
            <a:r>
              <a:rPr lang="cs-CZ"/>
              <a:t>SSL specifikuje, jak kombinovat jiné protokoly pro:</a:t>
            </a:r>
          </a:p>
          <a:p>
            <a:pPr lvl="1"/>
            <a:r>
              <a:rPr lang="cs-CZ"/>
              <a:t>autentizaci</a:t>
            </a:r>
          </a:p>
          <a:p>
            <a:pPr lvl="1"/>
            <a:r>
              <a:rPr lang="cs-CZ"/>
              <a:t>šifrování</a:t>
            </a:r>
          </a:p>
          <a:p>
            <a:pPr lvl="1"/>
            <a:r>
              <a:rPr lang="cs-CZ"/>
              <a:t>kompresi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1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1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2AFB-C328-4B26-B070-4C3F351D40EB}" type="slidenum">
              <a:rPr lang="cs-CZ"/>
              <a:pPr/>
              <a:t>64</a:t>
            </a:fld>
            <a:endParaRPr lang="cs-CZ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Protokolový zásobník</a:t>
            </a:r>
          </a:p>
        </p:txBody>
      </p:sp>
      <p:grpSp>
        <p:nvGrpSpPr>
          <p:cNvPr id="334851" name="Group 3"/>
          <p:cNvGrpSpPr>
            <a:grpSpLocks noChangeAspect="1"/>
          </p:cNvGrpSpPr>
          <p:nvPr/>
        </p:nvGrpSpPr>
        <p:grpSpPr bwMode="auto">
          <a:xfrm>
            <a:off x="1187450" y="2081213"/>
            <a:ext cx="7561263" cy="2932112"/>
            <a:chOff x="1777" y="2245"/>
            <a:chExt cx="8820" cy="3420"/>
          </a:xfrm>
        </p:grpSpPr>
        <p:sp>
          <p:nvSpPr>
            <p:cNvPr id="334852" name="AutoShape 4"/>
            <p:cNvSpPr>
              <a:spLocks noChangeAspect="1" noChangeArrowheads="1"/>
            </p:cNvSpPr>
            <p:nvPr/>
          </p:nvSpPr>
          <p:spPr bwMode="auto">
            <a:xfrm>
              <a:off x="1777" y="2245"/>
              <a:ext cx="8820" cy="3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4853" name="Text Box 5"/>
            <p:cNvSpPr txBox="1">
              <a:spLocks noChangeArrowheads="1"/>
            </p:cNvSpPr>
            <p:nvPr/>
          </p:nvSpPr>
          <p:spPr bwMode="auto">
            <a:xfrm>
              <a:off x="1777" y="2425"/>
              <a:ext cx="32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cs-CZ" sz="1600">
                  <a:latin typeface="Times New Roman" pitchFamily="18" charset="0"/>
                </a:rPr>
                <a:t>Aplikační vrstva (e.g. http)</a:t>
              </a:r>
            </a:p>
          </p:txBody>
        </p:sp>
        <p:sp>
          <p:nvSpPr>
            <p:cNvPr id="334854" name="Text Box 6"/>
            <p:cNvSpPr txBox="1">
              <a:spLocks noChangeArrowheads="1"/>
            </p:cNvSpPr>
            <p:nvPr/>
          </p:nvSpPr>
          <p:spPr bwMode="auto">
            <a:xfrm>
              <a:off x="1777" y="2965"/>
              <a:ext cx="3240" cy="5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cs-CZ" sz="1600" b="1">
                  <a:latin typeface="Times New Roman" pitchFamily="18" charset="0"/>
                </a:rPr>
                <a:t>SSL</a:t>
              </a:r>
              <a:endParaRPr lang="cs-CZ" sz="1600">
                <a:latin typeface="Times New Roman" pitchFamily="18" charset="0"/>
              </a:endParaRPr>
            </a:p>
          </p:txBody>
        </p:sp>
        <p:sp>
          <p:nvSpPr>
            <p:cNvPr id="334855" name="Text Box 7"/>
            <p:cNvSpPr txBox="1">
              <a:spLocks noChangeArrowheads="1"/>
            </p:cNvSpPr>
            <p:nvPr/>
          </p:nvSpPr>
          <p:spPr bwMode="auto">
            <a:xfrm>
              <a:off x="1777" y="3505"/>
              <a:ext cx="32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cs-CZ" sz="1600">
                  <a:latin typeface="Times New Roman" pitchFamily="18" charset="0"/>
                </a:rPr>
                <a:t>Transportní vrstva (e.g. tcp)</a:t>
              </a:r>
            </a:p>
          </p:txBody>
        </p:sp>
        <p:sp>
          <p:nvSpPr>
            <p:cNvPr id="334856" name="Text Box 8"/>
            <p:cNvSpPr txBox="1">
              <a:spLocks noChangeArrowheads="1"/>
            </p:cNvSpPr>
            <p:nvPr/>
          </p:nvSpPr>
          <p:spPr bwMode="auto">
            <a:xfrm>
              <a:off x="1777" y="4045"/>
              <a:ext cx="32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cs-CZ" sz="1600">
                  <a:latin typeface="Times New Roman" pitchFamily="18" charset="0"/>
                </a:rPr>
                <a:t>Síťová vrstva</a:t>
              </a:r>
            </a:p>
          </p:txBody>
        </p:sp>
        <p:sp>
          <p:nvSpPr>
            <p:cNvPr id="334857" name="Text Box 9"/>
            <p:cNvSpPr txBox="1">
              <a:spLocks noChangeArrowheads="1"/>
            </p:cNvSpPr>
            <p:nvPr/>
          </p:nvSpPr>
          <p:spPr bwMode="auto">
            <a:xfrm>
              <a:off x="1777" y="4585"/>
              <a:ext cx="32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cs-CZ" sz="1600">
                  <a:latin typeface="Times New Roman" pitchFamily="18" charset="0"/>
                </a:rPr>
                <a:t>Linková vrstva</a:t>
              </a:r>
            </a:p>
          </p:txBody>
        </p:sp>
        <p:sp>
          <p:nvSpPr>
            <p:cNvPr id="334858" name="Text Box 10"/>
            <p:cNvSpPr txBox="1">
              <a:spLocks noChangeArrowheads="1"/>
            </p:cNvSpPr>
            <p:nvPr/>
          </p:nvSpPr>
          <p:spPr bwMode="auto">
            <a:xfrm>
              <a:off x="1777" y="5125"/>
              <a:ext cx="32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cs-CZ" sz="1600">
                  <a:latin typeface="Times New Roman" pitchFamily="18" charset="0"/>
                </a:rPr>
                <a:t>Fyzická vrstva</a:t>
              </a:r>
            </a:p>
          </p:txBody>
        </p:sp>
        <p:sp>
          <p:nvSpPr>
            <p:cNvPr id="334859" name="Text Box 11"/>
            <p:cNvSpPr txBox="1">
              <a:spLocks noChangeArrowheads="1"/>
            </p:cNvSpPr>
            <p:nvPr/>
          </p:nvSpPr>
          <p:spPr bwMode="auto">
            <a:xfrm>
              <a:off x="5557" y="3685"/>
              <a:ext cx="5040" cy="54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r>
                <a:rPr lang="cs-CZ" sz="1600">
                  <a:latin typeface="Times New Roman" pitchFamily="18" charset="0"/>
                </a:rPr>
                <a:t>Record protokol</a:t>
              </a:r>
            </a:p>
          </p:txBody>
        </p:sp>
        <p:sp>
          <p:nvSpPr>
            <p:cNvPr id="334860" name="Text Box 12"/>
            <p:cNvSpPr txBox="1">
              <a:spLocks noChangeArrowheads="1"/>
            </p:cNvSpPr>
            <p:nvPr/>
          </p:nvSpPr>
          <p:spPr bwMode="auto">
            <a:xfrm>
              <a:off x="5557" y="2245"/>
              <a:ext cx="5040" cy="144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cs-CZ" sz="1600">
                <a:latin typeface="Times New Roman" pitchFamily="18" charset="0"/>
              </a:endParaRPr>
            </a:p>
            <a:p>
              <a:pPr algn="ctr" eaLnBrk="1" hangingPunct="1"/>
              <a:endParaRPr lang="cs-CZ" sz="1600">
                <a:latin typeface="Times New Roman" pitchFamily="18" charset="0"/>
              </a:endParaRPr>
            </a:p>
            <a:p>
              <a:pPr algn="ctr" eaLnBrk="1" hangingPunct="1"/>
              <a:endParaRPr lang="cs-CZ" sz="1600">
                <a:latin typeface="Times New Roman" pitchFamily="18" charset="0"/>
              </a:endParaRPr>
            </a:p>
            <a:p>
              <a:pPr algn="ctr" eaLnBrk="1" hangingPunct="1"/>
              <a:r>
                <a:rPr lang="cs-CZ" sz="1600">
                  <a:latin typeface="Times New Roman" pitchFamily="18" charset="0"/>
                </a:rPr>
                <a:t>Handshake protokol</a:t>
              </a:r>
            </a:p>
          </p:txBody>
        </p:sp>
        <p:sp>
          <p:nvSpPr>
            <p:cNvPr id="334861" name="Text Box 13"/>
            <p:cNvSpPr txBox="1">
              <a:spLocks noChangeArrowheads="1"/>
            </p:cNvSpPr>
            <p:nvPr/>
          </p:nvSpPr>
          <p:spPr bwMode="auto">
            <a:xfrm>
              <a:off x="5557" y="2245"/>
              <a:ext cx="1620" cy="54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r>
                <a:rPr lang="cs-CZ" sz="1600">
                  <a:latin typeface="Times New Roman" pitchFamily="18" charset="0"/>
                </a:rPr>
                <a:t>Alert Protocol</a:t>
              </a:r>
            </a:p>
          </p:txBody>
        </p:sp>
        <p:sp>
          <p:nvSpPr>
            <p:cNvPr id="334862" name="Text Box 14"/>
            <p:cNvSpPr txBox="1">
              <a:spLocks noChangeArrowheads="1"/>
            </p:cNvSpPr>
            <p:nvPr/>
          </p:nvSpPr>
          <p:spPr bwMode="auto">
            <a:xfrm>
              <a:off x="7177" y="2245"/>
              <a:ext cx="3060" cy="54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r>
                <a:rPr lang="cs-CZ" sz="1600">
                  <a:latin typeface="Times New Roman" pitchFamily="18" charset="0"/>
                </a:rPr>
                <a:t>Change Cipher Spec Protocol</a:t>
              </a:r>
            </a:p>
          </p:txBody>
        </p:sp>
        <p:sp>
          <p:nvSpPr>
            <p:cNvPr id="334863" name="AutoShape 15"/>
            <p:cNvSpPr>
              <a:spLocks/>
            </p:cNvSpPr>
            <p:nvPr/>
          </p:nvSpPr>
          <p:spPr bwMode="auto">
            <a:xfrm>
              <a:off x="5197" y="2245"/>
              <a:ext cx="180" cy="1980"/>
            </a:xfrm>
            <a:prstGeom prst="leftBrace">
              <a:avLst>
                <a:gd name="adj1" fmla="val 91667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88D6-D611-4273-9450-AC14F48945BA}" type="slidenum">
              <a:rPr lang="cs-CZ"/>
              <a:pPr/>
              <a:t>65</a:t>
            </a:fld>
            <a:endParaRPr lang="cs-CZ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Record protokol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cs-CZ"/>
              <a:t>K čemu slouží</a:t>
            </a:r>
          </a:p>
          <a:p>
            <a:pPr marL="465138" lvl="1" indent="-285750"/>
            <a:r>
              <a:rPr lang="cs-CZ"/>
              <a:t>Příprava pro odeslání</a:t>
            </a:r>
          </a:p>
          <a:p>
            <a:pPr marL="873125" lvl="2" indent="-228600"/>
            <a:r>
              <a:rPr lang="cs-CZ"/>
              <a:t>rozděluje data do bloků - fragmentace </a:t>
            </a:r>
          </a:p>
          <a:p>
            <a:pPr marL="873125" lvl="2" indent="-228600"/>
            <a:r>
              <a:rPr lang="cs-CZ"/>
              <a:t>volitelně data zakomprimuje </a:t>
            </a:r>
          </a:p>
          <a:p>
            <a:pPr marL="873125" lvl="2" indent="-228600"/>
            <a:r>
              <a:rPr lang="cs-CZ"/>
              <a:t>vypočte zabezpečovací informaci (MAC)</a:t>
            </a:r>
          </a:p>
          <a:p>
            <a:pPr marL="873125" lvl="2" indent="-228600"/>
            <a:r>
              <a:rPr lang="cs-CZ"/>
              <a:t>šifruje </a:t>
            </a:r>
          </a:p>
          <a:p>
            <a:pPr marL="873125" lvl="2" indent="-228600"/>
            <a:r>
              <a:rPr lang="cs-CZ"/>
              <a:t>předá nižší vrstvě </a:t>
            </a:r>
          </a:p>
          <a:p>
            <a:pPr marL="465138" lvl="1" indent="-285750"/>
            <a:r>
              <a:rPr lang="cs-CZ"/>
              <a:t>Zpracování přijatých dat</a:t>
            </a:r>
          </a:p>
          <a:p>
            <a:pPr marL="873125" lvl="2" indent="-228600"/>
            <a:endParaRPr lang="cs-CZ"/>
          </a:p>
          <a:p>
            <a:pPr marL="0" indent="0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A67F-DC43-46AA-B203-53A9433BA83D}" type="slidenum">
              <a:rPr lang="cs-CZ"/>
              <a:pPr/>
              <a:t>66</a:t>
            </a:fld>
            <a:endParaRPr lang="cs-CZ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Han</a:t>
            </a:r>
            <a:r>
              <a:rPr lang="en-US"/>
              <a:t>d</a:t>
            </a:r>
            <a:r>
              <a:rPr lang="cs-CZ"/>
              <a:t>shake protokol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Navázání spojení</a:t>
            </a:r>
          </a:p>
          <a:p>
            <a:r>
              <a:rPr lang="cs-CZ"/>
              <a:t>Vyjednání parametrů</a:t>
            </a:r>
          </a:p>
          <a:p>
            <a:r>
              <a:rPr lang="cs-CZ"/>
              <a:t>Identifikace komunikujících</a:t>
            </a:r>
          </a:p>
          <a:p>
            <a:r>
              <a:rPr lang="cs-CZ"/>
              <a:t>Subprotokoly</a:t>
            </a:r>
          </a:p>
          <a:p>
            <a:pPr lvl="1"/>
            <a:r>
              <a:rPr lang="cs-CZ"/>
              <a:t>Alert</a:t>
            </a:r>
          </a:p>
          <a:p>
            <a:pPr lvl="2"/>
            <a:r>
              <a:rPr lang="cs-CZ"/>
              <a:t>fatální chyby</a:t>
            </a:r>
          </a:p>
          <a:p>
            <a:pPr lvl="2"/>
            <a:r>
              <a:rPr lang="cs-CZ"/>
              <a:t>ostatní</a:t>
            </a:r>
          </a:p>
          <a:p>
            <a:pPr lvl="1"/>
            <a:r>
              <a:rPr lang="cs-CZ"/>
              <a:t>Change Cipher Spec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204C-E532-49B8-AAE2-425A8FE7F32B}" type="slidenum">
              <a:rPr lang="cs-CZ"/>
              <a:pPr/>
              <a:t>67</a:t>
            </a:fld>
            <a:endParaRPr lang="cs-CZ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Han</a:t>
            </a:r>
            <a:r>
              <a:rPr lang="en-US"/>
              <a:t>d</a:t>
            </a:r>
            <a:r>
              <a:rPr lang="cs-CZ"/>
              <a:t>shake protokol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Přenášené informace</a:t>
            </a:r>
          </a:p>
          <a:p>
            <a:pPr lvl="1"/>
            <a:r>
              <a:rPr lang="cs-CZ"/>
              <a:t>identifikátor spojení </a:t>
            </a:r>
          </a:p>
          <a:p>
            <a:pPr lvl="1"/>
            <a:r>
              <a:rPr lang="cs-CZ"/>
              <a:t>certifikát počítače, s nímž se komunikuje </a:t>
            </a:r>
          </a:p>
          <a:p>
            <a:pPr lvl="1"/>
            <a:r>
              <a:rPr lang="cs-CZ"/>
              <a:t>způsob komprese dat </a:t>
            </a:r>
          </a:p>
          <a:p>
            <a:pPr lvl="1"/>
            <a:r>
              <a:rPr lang="cs-CZ"/>
              <a:t>algoritmy pro šifrování a hešování </a:t>
            </a:r>
          </a:p>
          <a:p>
            <a:pPr lvl="1"/>
            <a:r>
              <a:rPr lang="cs-CZ"/>
              <a:t>master secret</a:t>
            </a:r>
          </a:p>
          <a:p>
            <a:pPr lvl="1"/>
            <a:r>
              <a:rPr lang="cs-CZ"/>
              <a:t>lze vytvořit další spojení?</a:t>
            </a:r>
          </a:p>
          <a:p>
            <a:pPr lvl="1"/>
            <a:r>
              <a:rPr lang="cs-CZ"/>
              <a:t>…</a:t>
            </a:r>
          </a:p>
          <a:p>
            <a:r>
              <a:rPr lang="cs-CZ"/>
              <a:t>Plný handshake</a:t>
            </a:r>
          </a:p>
          <a:p>
            <a:r>
              <a:rPr lang="cs-CZ"/>
              <a:t>Zjednodušený handshake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43A3-DBE1-49DB-A764-F2E4A25CD27E}" type="slidenum">
              <a:rPr lang="cs-CZ"/>
              <a:pPr/>
              <a:t>68</a:t>
            </a:fld>
            <a:endParaRPr lang="cs-CZ"/>
          </a:p>
        </p:txBody>
      </p:sp>
      <p:pic>
        <p:nvPicPr>
          <p:cNvPr id="343042" name="Picture 2" descr="full_handsh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6430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8B07-81DA-4B86-8377-A8EC04F11E22}" type="slidenum">
              <a:rPr lang="cs-CZ"/>
              <a:pPr/>
              <a:t>69</a:t>
            </a:fld>
            <a:endParaRPr lang="cs-CZ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Zjednodušený handshake</a:t>
            </a:r>
          </a:p>
        </p:txBody>
      </p:sp>
      <p:pic>
        <p:nvPicPr>
          <p:cNvPr id="345091" name="Picture 3" descr="simple_handsh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060575"/>
            <a:ext cx="7056438" cy="396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4ABC-672E-449E-9A77-7003835CF6B4}" type="slidenum">
              <a:rPr lang="cs-CZ"/>
              <a:pPr/>
              <a:t>7</a:t>
            </a:fld>
            <a:endParaRPr lang="cs-CZ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Protokoly vzájemného ověření</a:t>
            </a:r>
            <a:br>
              <a:rPr lang="cs-CZ"/>
            </a:br>
            <a:r>
              <a:rPr lang="cs-CZ"/>
              <a:t>s ověřovacím serverem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Needham-Shroeder (1978)</a:t>
            </a:r>
          </a:p>
          <a:p>
            <a:r>
              <a:rPr lang="cs-CZ"/>
              <a:t>Otway-Ress (1987)</a:t>
            </a:r>
          </a:p>
          <a:p>
            <a:r>
              <a:rPr lang="cs-CZ"/>
              <a:t>Andrew Secure RPC handshake (1987)</a:t>
            </a:r>
          </a:p>
          <a:p>
            <a:r>
              <a:rPr lang="cs-CZ"/>
              <a:t>Wide-mouthed-frog protocol (1989)</a:t>
            </a:r>
          </a:p>
          <a:p>
            <a:r>
              <a:rPr lang="cs-CZ"/>
              <a:t>Kerberos protocol (1987)</a:t>
            </a:r>
          </a:p>
          <a:p>
            <a:endParaRPr lang="cs-CZ"/>
          </a:p>
          <a:p>
            <a:r>
              <a:rPr lang="cs-CZ"/>
              <a:t>Zdroj: </a:t>
            </a:r>
            <a:r>
              <a:rPr lang="cs-CZ">
                <a:hlinkClick r:id="rId3"/>
              </a:rPr>
              <a:t>www.lsv.ens-cachan.fr</a:t>
            </a:r>
            <a:r>
              <a:rPr lang="en-US">
                <a:hlinkClick r:id="rId3"/>
              </a:rPr>
              <a:t>/</a:t>
            </a:r>
            <a:r>
              <a:rPr lang="cs-CZ">
                <a:hlinkClick r:id="rId3"/>
              </a:rPr>
              <a:t>spore</a:t>
            </a:r>
            <a:endParaRPr lang="cs-CZ"/>
          </a:p>
          <a:p>
            <a:r>
              <a:rPr lang="cs-CZ"/>
              <a:t>cca 49 protokolů</a:t>
            </a:r>
          </a:p>
          <a:p>
            <a:pPr>
              <a:buFont typeface="Wingdings" pitchFamily="2" charset="2"/>
              <a:buNone/>
            </a:pPr>
            <a:endParaRPr lang="cs-CZ"/>
          </a:p>
          <a:p>
            <a:endParaRPr lang="cs-CZ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7BF2-AF85-4DCE-80C2-145C32C411FF}" type="slidenum">
              <a:rPr lang="cs-CZ"/>
              <a:pPr/>
              <a:t>70</a:t>
            </a:fld>
            <a:endParaRPr lang="cs-CZ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Autentizace a výměna klíčů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RSA</a:t>
            </a:r>
          </a:p>
          <a:p>
            <a:pPr lvl="1"/>
            <a:r>
              <a:rPr lang="cs-CZ" sz="2400"/>
              <a:t>Vysílač vygeneruje náhodný relační klíč (pre-master secret)</a:t>
            </a:r>
          </a:p>
          <a:p>
            <a:pPr lvl="1"/>
            <a:r>
              <a:rPr lang="cs-CZ" sz="2400"/>
              <a:t>Přenese jej šifrovaně pomocí veřejného klíče RSA</a:t>
            </a:r>
          </a:p>
          <a:p>
            <a:r>
              <a:rPr lang="cs-CZ"/>
              <a:t>D</a:t>
            </a:r>
            <a:r>
              <a:rPr lang="en-US"/>
              <a:t>iffie-</a:t>
            </a:r>
            <a:r>
              <a:rPr lang="cs-CZ"/>
              <a:t>H</a:t>
            </a:r>
            <a:r>
              <a:rPr lang="en-US"/>
              <a:t>ellman</a:t>
            </a:r>
            <a:r>
              <a:rPr lang="cs-CZ"/>
              <a:t> – existují 3 režimy výměny </a:t>
            </a:r>
          </a:p>
          <a:p>
            <a:pPr lvl="1"/>
            <a:r>
              <a:rPr lang="cs-CZ" sz="2400"/>
              <a:t>Fixní (statický) D-H režim</a:t>
            </a:r>
          </a:p>
          <a:p>
            <a:pPr lvl="1"/>
            <a:r>
              <a:rPr lang="cs-CZ" sz="2400"/>
              <a:t>DHE – </a:t>
            </a:r>
            <a:r>
              <a:rPr lang="en-US" sz="2400"/>
              <a:t>Ephemeral</a:t>
            </a:r>
            <a:r>
              <a:rPr lang="cs-CZ" sz="2400"/>
              <a:t> D</a:t>
            </a:r>
            <a:r>
              <a:rPr lang="en-US" sz="2400"/>
              <a:t>iffie-</a:t>
            </a:r>
            <a:r>
              <a:rPr lang="cs-CZ" sz="2400"/>
              <a:t>H</a:t>
            </a:r>
            <a:r>
              <a:rPr lang="en-US" sz="2400"/>
              <a:t>ellman mode</a:t>
            </a:r>
            <a:endParaRPr lang="cs-CZ" sz="2400"/>
          </a:p>
          <a:p>
            <a:pPr lvl="1"/>
            <a:r>
              <a:rPr lang="cs-CZ" sz="2400"/>
              <a:t>Anonymní D-H</a:t>
            </a:r>
          </a:p>
          <a:p>
            <a:r>
              <a:rPr lang="cs-CZ"/>
              <a:t>Fortezza-KEA</a:t>
            </a:r>
          </a:p>
          <a:p>
            <a:pPr lvl="1">
              <a:buFont typeface="Wingdings" pitchFamily="2" charset="2"/>
              <a:buNone/>
            </a:pPr>
            <a:endParaRPr lang="cs-CZ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4AC5-784F-4EF0-98CA-5D94DF37D867}" type="slidenum">
              <a:rPr lang="cs-CZ"/>
              <a:pPr/>
              <a:t>71</a:t>
            </a:fld>
            <a:endParaRPr lang="cs-CZ"/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Autentizace a výměna klíčů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/>
              <a:t>Fixní (statický) D-H režim</a:t>
            </a:r>
            <a:endParaRPr lang="cs-CZ"/>
          </a:p>
          <a:p>
            <a:pPr lvl="1"/>
            <a:r>
              <a:rPr lang="cs-CZ"/>
              <a:t>Veřejné parametry serveru se přenáší chráněné certifikátem serveru</a:t>
            </a:r>
          </a:p>
          <a:p>
            <a:pPr lvl="1"/>
            <a:r>
              <a:rPr lang="cs-CZ"/>
              <a:t>Veřejné parametry klienta se přenáší buď volně, nebo také chráněné certifikátem klienta</a:t>
            </a:r>
          </a:p>
          <a:p>
            <a:pPr lvl="1"/>
            <a:r>
              <a:rPr lang="cs-CZ"/>
              <a:t>Dochází k ověření pravosti serveru nebo i klienta (MitM útok)</a:t>
            </a:r>
          </a:p>
          <a:p>
            <a:r>
              <a:rPr lang="cs-CZ" sz="2800"/>
              <a:t>DHE – </a:t>
            </a:r>
            <a:r>
              <a:rPr lang="en-US" sz="2800"/>
              <a:t>Ephemeral</a:t>
            </a:r>
            <a:r>
              <a:rPr lang="cs-CZ" sz="2800"/>
              <a:t> D</a:t>
            </a:r>
            <a:r>
              <a:rPr lang="en-US" sz="2800"/>
              <a:t>iffie-</a:t>
            </a:r>
            <a:r>
              <a:rPr lang="cs-CZ" sz="2800"/>
              <a:t>H</a:t>
            </a:r>
            <a:r>
              <a:rPr lang="en-US" sz="2800"/>
              <a:t>ellman mode</a:t>
            </a:r>
            <a:endParaRPr lang="cs-CZ" sz="2800"/>
          </a:p>
          <a:p>
            <a:pPr lvl="1"/>
            <a:r>
              <a:rPr lang="cs-CZ"/>
              <a:t>Používá se pro vytvoření dočasného relačního klíče</a:t>
            </a:r>
          </a:p>
          <a:p>
            <a:pPr lvl="1"/>
            <a:r>
              <a:rPr lang="cs-CZ"/>
              <a:t>Veřejné parametry jsou přenášeny podepsané tajným RSA klíčem serveru </a:t>
            </a:r>
          </a:p>
          <a:p>
            <a:pPr lvl="1"/>
            <a:r>
              <a:rPr lang="cs-CZ"/>
              <a:t>Nejbezpečnější režim, relační klíč je pouze dočasný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EC00-094B-4F19-9710-D7820E6D3E38}" type="slidenum">
              <a:rPr lang="cs-CZ"/>
              <a:pPr/>
              <a:t>72</a:t>
            </a:fld>
            <a:endParaRPr lang="cs-CZ"/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Autentizace a výměna klíčů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/>
              <a:t>Anonymní D-H režim</a:t>
            </a:r>
            <a:endParaRPr lang="cs-CZ"/>
          </a:p>
          <a:p>
            <a:pPr lvl="1"/>
            <a:r>
              <a:rPr lang="cs-CZ"/>
              <a:t>Veřejné parametry serveru se přenáší nechráněné</a:t>
            </a:r>
          </a:p>
          <a:p>
            <a:pPr lvl="1"/>
            <a:r>
              <a:rPr lang="cs-CZ"/>
              <a:t>Nedochází k ověření pravosti serveru nebo i klienta (MitM útok)</a:t>
            </a:r>
          </a:p>
          <a:p>
            <a:r>
              <a:rPr lang="cs-CZ" sz="2800"/>
              <a:t>Fortezza-KEA</a:t>
            </a:r>
          </a:p>
          <a:p>
            <a:pPr lvl="1"/>
            <a:r>
              <a:rPr lang="cs-CZ"/>
              <a:t>Speciální postup založený na ověřování pomocí karty a s využitím ověřovacího algoritmu KEA.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B917-4F10-44BF-97AF-282B694899C6}" type="slidenum">
              <a:rPr lang="cs-CZ"/>
              <a:pPr/>
              <a:t>73</a:t>
            </a:fld>
            <a:endParaRPr lang="cs-CZ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Šifrování dat a Hashovací funkce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2895600" cy="4411662"/>
          </a:xfrm>
        </p:spPr>
        <p:txBody>
          <a:bodyPr/>
          <a:lstStyle/>
          <a:p>
            <a:r>
              <a:rPr lang="cs-CZ"/>
              <a:t>Blokové šifry</a:t>
            </a:r>
          </a:p>
          <a:p>
            <a:pPr lvl="1"/>
            <a:r>
              <a:rPr lang="cs-CZ"/>
              <a:t>DES</a:t>
            </a:r>
          </a:p>
          <a:p>
            <a:pPr lvl="1"/>
            <a:r>
              <a:rPr lang="cs-CZ"/>
              <a:t>3DES - EDE</a:t>
            </a:r>
          </a:p>
          <a:p>
            <a:pPr lvl="1"/>
            <a:r>
              <a:rPr lang="cs-CZ"/>
              <a:t>IDEA</a:t>
            </a:r>
          </a:p>
          <a:p>
            <a:pPr lvl="1"/>
            <a:r>
              <a:rPr lang="cs-CZ"/>
              <a:t>AES</a:t>
            </a:r>
          </a:p>
          <a:p>
            <a:r>
              <a:rPr lang="cs-CZ"/>
              <a:t>Proudové šifry</a:t>
            </a:r>
          </a:p>
          <a:p>
            <a:pPr lvl="1"/>
            <a:r>
              <a:rPr lang="cs-CZ"/>
              <a:t>RC4</a:t>
            </a:r>
          </a:p>
          <a:p>
            <a:pPr lvl="1"/>
            <a:endParaRPr lang="cs-CZ"/>
          </a:p>
        </p:txBody>
      </p:sp>
      <p:sp>
        <p:nvSpPr>
          <p:cNvPr id="351236" name="Rectangle 4"/>
          <p:cNvSpPr>
            <a:spLocks noChangeArrowheads="1"/>
          </p:cNvSpPr>
          <p:nvPr/>
        </p:nvSpPr>
        <p:spPr bwMode="auto">
          <a:xfrm>
            <a:off x="3429000" y="1752600"/>
            <a:ext cx="3657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cs-CZ" sz="2400"/>
              <a:t>Hashovací algoritmy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MD5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SHA-1</a:t>
            </a:r>
          </a:p>
        </p:txBody>
      </p:sp>
      <p:sp>
        <p:nvSpPr>
          <p:cNvPr id="351237" name="Rectangle 5"/>
          <p:cNvSpPr>
            <a:spLocks noChangeArrowheads="1"/>
          </p:cNvSpPr>
          <p:nvPr/>
        </p:nvSpPr>
        <p:spPr bwMode="auto">
          <a:xfrm>
            <a:off x="3505200" y="3352800"/>
            <a:ext cx="3657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cs-CZ" sz="2400"/>
              <a:t>Algoritmy pro podpisy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RSA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DSA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59BD-4DAE-4F07-85C1-57ADA04825F4}" type="slidenum">
              <a:rPr lang="cs-CZ"/>
              <a:pPr/>
              <a:t>74</a:t>
            </a:fld>
            <a:endParaRPr lang="cs-CZ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Srovnání s SSL a TLS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Jiný algoritmus výpočtu MAC</a:t>
            </a:r>
          </a:p>
          <a:p>
            <a:pPr>
              <a:lnSpc>
                <a:spcPct val="90000"/>
              </a:lnSpc>
            </a:pPr>
            <a:r>
              <a:rPr lang="cs-CZ"/>
              <a:t>Do Alert protokolu bylo přidáno mnoho nových zpráv. </a:t>
            </a:r>
          </a:p>
          <a:p>
            <a:pPr>
              <a:lnSpc>
                <a:spcPct val="90000"/>
              </a:lnSpc>
            </a:pPr>
            <a:r>
              <a:rPr lang="cs-CZ"/>
              <a:t>V TLS není nutné znát všechny certifikáty až ke kořenové certifikační autoritě. Stačí použít některou mezilehlou</a:t>
            </a:r>
          </a:p>
          <a:p>
            <a:pPr>
              <a:lnSpc>
                <a:spcPct val="90000"/>
              </a:lnSpc>
            </a:pPr>
            <a:r>
              <a:rPr lang="cs-CZ"/>
              <a:t>Padding blokových šifer v modu CBC je proměnný</a:t>
            </a:r>
          </a:p>
          <a:p>
            <a:pPr>
              <a:lnSpc>
                <a:spcPct val="90000"/>
              </a:lnSpc>
            </a:pPr>
            <a:r>
              <a:rPr lang="cs-CZ"/>
              <a:t>SSL se jako standard již nerozvíjí</a:t>
            </a:r>
          </a:p>
          <a:p>
            <a:pPr>
              <a:lnSpc>
                <a:spcPct val="90000"/>
              </a:lnSpc>
            </a:pPr>
            <a:r>
              <a:rPr lang="cs-CZ"/>
              <a:t>TLS je mnohem striktnější</a:t>
            </a:r>
          </a:p>
          <a:p>
            <a:pPr>
              <a:lnSpc>
                <a:spcPct val="90000"/>
              </a:lnSpc>
            </a:pPr>
            <a:r>
              <a:rPr lang="cs-CZ"/>
              <a:t>+ další drobné rozdíly </a:t>
            </a:r>
          </a:p>
          <a:p>
            <a:pPr>
              <a:lnSpc>
                <a:spcPct val="90000"/>
              </a:lnSpc>
              <a:buFont typeface="Wingdings" pitchFamily="2" charset="2"/>
              <a:buChar char="•"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73FF-1AD2-4AE3-9301-15B1CC0873D3}" type="slidenum">
              <a:rPr lang="cs-CZ"/>
              <a:pPr/>
              <a:t>75</a:t>
            </a:fld>
            <a:endParaRPr lang="cs-CZ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Shrnutí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TLS zajišťuje bezpečnou komunikaci</a:t>
            </a:r>
          </a:p>
          <a:p>
            <a:pPr>
              <a:lnSpc>
                <a:spcPct val="90000"/>
              </a:lnSpc>
            </a:pPr>
            <a:r>
              <a:rPr lang="en-US"/>
              <a:t>TLS </a:t>
            </a:r>
            <a:r>
              <a:rPr lang="cs-CZ"/>
              <a:t>spravuje informace pro bezpečné spojení mezi klientem a serverem</a:t>
            </a:r>
            <a:endParaRPr lang="en-US"/>
          </a:p>
          <a:p>
            <a:pPr>
              <a:lnSpc>
                <a:spcPct val="90000"/>
              </a:lnSpc>
            </a:pPr>
            <a:r>
              <a:rPr lang="cs-CZ"/>
              <a:t>TLS specifikuje, jak kombinovat jiné protokoly pro:</a:t>
            </a:r>
          </a:p>
          <a:p>
            <a:pPr lvl="1">
              <a:lnSpc>
                <a:spcPct val="90000"/>
              </a:lnSpc>
            </a:pPr>
            <a:r>
              <a:rPr lang="cs-CZ"/>
              <a:t>autentizaci</a:t>
            </a:r>
          </a:p>
          <a:p>
            <a:pPr lvl="1">
              <a:lnSpc>
                <a:spcPct val="90000"/>
              </a:lnSpc>
            </a:pPr>
            <a:r>
              <a:rPr lang="cs-CZ"/>
              <a:t>šifrování</a:t>
            </a:r>
          </a:p>
          <a:p>
            <a:pPr lvl="1">
              <a:lnSpc>
                <a:spcPct val="90000"/>
              </a:lnSpc>
            </a:pPr>
            <a:r>
              <a:rPr lang="cs-CZ"/>
              <a:t>kompresi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54DF-6834-4E6B-A991-9E94A2F0937A}" type="slidenum">
              <a:rPr lang="cs-CZ"/>
              <a:pPr/>
              <a:t>76</a:t>
            </a:fld>
            <a:endParaRPr lang="cs-CZ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Protokoly</a:t>
            </a:r>
            <a:br>
              <a:rPr lang="cs-CZ"/>
            </a:br>
            <a:r>
              <a:rPr lang="cs-CZ"/>
              <a:t>pro bezpečnou komunikaci - SSH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3995738"/>
          </a:xfrm>
        </p:spPr>
        <p:txBody>
          <a:bodyPr/>
          <a:lstStyle/>
          <a:p>
            <a:r>
              <a:rPr lang="cs-CZ"/>
              <a:t>SSH (Secure Shell) je realizace bezpečného vzdáleného virtuálního terminálu</a:t>
            </a:r>
          </a:p>
          <a:p>
            <a:pPr lvl="1"/>
            <a:r>
              <a:rPr lang="cs-CZ"/>
              <a:t>Zajišťuje šifrovanou komunikaci mezi nedůvěryhodnými počítači přes nedostatečně chráněnou síť</a:t>
            </a:r>
          </a:p>
          <a:p>
            <a:pPr lvl="2"/>
            <a:r>
              <a:rPr lang="cs-CZ"/>
              <a:t>Předpokládá, že je možné odposlechnout všechnu komunikaci mezi hosty</a:t>
            </a:r>
          </a:p>
          <a:p>
            <a:pPr lvl="2"/>
            <a:r>
              <a:rPr lang="cs-CZ"/>
              <a:t>Poskytuje různé metody ověřování</a:t>
            </a:r>
          </a:p>
          <a:p>
            <a:pPr lvl="2"/>
            <a:r>
              <a:rPr lang="cs-CZ"/>
              <a:t>Šifruje data vyměňovaná mezi hostitelskými systémy</a:t>
            </a:r>
          </a:p>
          <a:p>
            <a:pPr lvl="1"/>
            <a:r>
              <a:rPr lang="cs-CZ"/>
              <a:t>Bylo určeno jako náhrada nedostatečně chráněných programů, jako je rlogin, rsh atd.</a:t>
            </a:r>
          </a:p>
          <a:p>
            <a:pPr lvl="1"/>
            <a:r>
              <a:rPr lang="cs-CZ"/>
              <a:t>Zahrnuje i schopnost pro bezpečný přenos souborů</a:t>
            </a:r>
          </a:p>
          <a:p>
            <a:pPr lvl="2"/>
            <a:r>
              <a:rPr lang="cs-CZ"/>
              <a:t>Secure copy (scp)</a:t>
            </a:r>
          </a:p>
          <a:p>
            <a:pPr lvl="1"/>
            <a:r>
              <a:rPr lang="cs-CZ"/>
              <a:t>Zahrnuje schopnost bezpečně fowardovat spojení X11 i TCP porty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96E1-233A-4C1B-8C24-1B5FA0D34BDE}" type="slidenum">
              <a:rPr lang="cs-CZ"/>
              <a:pPr/>
              <a:t>77</a:t>
            </a:fld>
            <a:endParaRPr lang="cs-CZ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Ověřování v SSH1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000"/>
              <a:t>Prostředky pro ověřování podporované v SSH</a:t>
            </a:r>
          </a:p>
          <a:p>
            <a:pPr lvl="1"/>
            <a:r>
              <a:rPr lang="cs-CZ" sz="1800"/>
              <a:t>Jednoduché ověřování pomocí rhosts</a:t>
            </a:r>
          </a:p>
          <a:p>
            <a:pPr lvl="2"/>
            <a:r>
              <a:rPr lang="cs-CZ" sz="1800"/>
              <a:t>Uživatelské/systémové jméno v ~/.rhosts a ~/.shosts</a:t>
            </a:r>
          </a:p>
          <a:p>
            <a:pPr lvl="2"/>
            <a:r>
              <a:rPr lang="cs-CZ" sz="1800"/>
              <a:t>Snadno zranitelný IP/DNS spoofingem</a:t>
            </a:r>
          </a:p>
          <a:p>
            <a:pPr lvl="2"/>
            <a:r>
              <a:rPr lang="cs-CZ" sz="1800"/>
              <a:t>Pro tento režim činnosti vyžaduje zvláštní komplilaci</a:t>
            </a:r>
          </a:p>
          <a:p>
            <a:pPr lvl="1"/>
            <a:r>
              <a:rPr lang="cs-CZ" sz="1800"/>
              <a:t>Ověřování založené na ověřování hostitelských systémů</a:t>
            </a:r>
          </a:p>
          <a:p>
            <a:pPr lvl="2"/>
            <a:r>
              <a:rPr lang="cs-CZ" sz="1800"/>
              <a:t>Použití RSA k ověření klíče hostitelského systému</a:t>
            </a:r>
          </a:p>
          <a:p>
            <a:pPr lvl="2"/>
            <a:r>
              <a:rPr lang="cs-CZ" sz="1800"/>
              <a:t>Používá soubor ~/.rhosts pro ověření uživatele</a:t>
            </a:r>
          </a:p>
          <a:p>
            <a:pPr lvl="1"/>
            <a:r>
              <a:rPr lang="cs-CZ" sz="1800"/>
              <a:t>Ověřování založené na uživatelích a hostitelských systémech</a:t>
            </a:r>
          </a:p>
          <a:p>
            <a:pPr lvl="2"/>
            <a:r>
              <a:rPr lang="cs-CZ" sz="1800"/>
              <a:t>Ověřování RSA klíče hostitelského systému</a:t>
            </a:r>
          </a:p>
          <a:p>
            <a:pPr lvl="2"/>
            <a:r>
              <a:rPr lang="cs-CZ" sz="1800"/>
              <a:t>Ověřování RSA klíče uživatele</a:t>
            </a:r>
          </a:p>
          <a:p>
            <a:r>
              <a:rPr lang="cs-CZ" sz="2000"/>
              <a:t>Pokud skončí ověřování chybou, je klient vyzván k zadání hesla</a:t>
            </a:r>
          </a:p>
          <a:p>
            <a:pPr lvl="1"/>
            <a:r>
              <a:rPr lang="cs-CZ" sz="1800"/>
              <a:t>Všechna komunikace je šifrována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FB802-637A-4702-9F02-B41CC14E0D37}" type="slidenum">
              <a:rPr lang="cs-CZ"/>
              <a:pPr/>
              <a:t>78</a:t>
            </a:fld>
            <a:endParaRPr lang="cs-CZ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Protokol pro výměnu klíčů v SSH1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Server má pár veřejný/tajný klíč</a:t>
            </a:r>
          </a:p>
          <a:p>
            <a:pPr lvl="1"/>
            <a:r>
              <a:rPr lang="cs-CZ"/>
              <a:t>Klient zná předem veřejný klíč serveru</a:t>
            </a:r>
          </a:p>
          <a:p>
            <a:pPr lvl="2"/>
            <a:r>
              <a:rPr lang="cs-CZ"/>
              <a:t>Musí být poslán předem bezpečným kanálem</a:t>
            </a:r>
          </a:p>
          <a:p>
            <a:r>
              <a:rPr lang="cs-CZ"/>
              <a:t>Server pošle klientovi veřejný klíč a náhodný klíč serveru</a:t>
            </a:r>
          </a:p>
          <a:p>
            <a:pPr lvl="1"/>
            <a:r>
              <a:rPr lang="cs-CZ"/>
              <a:t>Klient ověří veřejný klíč</a:t>
            </a:r>
          </a:p>
          <a:p>
            <a:r>
              <a:rPr lang="cs-CZ"/>
              <a:t>Klient pošle náhodný relační klíč zašifrovaný hostitelským a serverovým klíčem</a:t>
            </a:r>
          </a:p>
          <a:p>
            <a:pPr lvl="1"/>
            <a:r>
              <a:rPr lang="cs-CZ"/>
              <a:t>Zbytek relace je šifrován relačním klíčem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B9BF-6AA2-40AB-8188-FCBF80B635FE}" type="slidenum">
              <a:rPr lang="cs-CZ"/>
              <a:pPr/>
              <a:t>79</a:t>
            </a:fld>
            <a:endParaRPr lang="cs-CZ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Protokol pro výměnu klíčů v SSH2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Je použit Diffie-Hellman algoritmus pro výměnu klíčů</a:t>
            </a:r>
          </a:p>
          <a:p>
            <a:pPr lvl="1"/>
            <a:r>
              <a:rPr lang="cs-CZ"/>
              <a:t>Algoritmus založený na principu přenosu veřejných klíčů</a:t>
            </a:r>
          </a:p>
          <a:p>
            <a:pPr lvl="1"/>
            <a:r>
              <a:rPr lang="cs-CZ"/>
              <a:t>Dva uživatelé si mohou vyměnit tajný klíč nedůvěryhodnou linkou bez předchozího sdílení jakéhokoliv tajemství</a:t>
            </a:r>
          </a:p>
          <a:p>
            <a:r>
              <a:rPr lang="cs-CZ"/>
              <a:t>Digitální podpis ověřuje identitu serveru vzhledem ke klientovi</a:t>
            </a:r>
          </a:p>
          <a:p>
            <a:r>
              <a:rPr lang="cs-CZ"/>
              <a:t>Výsledkem výměny klíčů je sdílený tajný klíč</a:t>
            </a:r>
          </a:p>
          <a:p>
            <a:pPr lvl="1"/>
            <a:r>
              <a:rPr lang="cs-CZ"/>
              <a:t>Používá se pro šifrování do konce relace</a:t>
            </a:r>
          </a:p>
          <a:p>
            <a:r>
              <a:rPr lang="cs-CZ"/>
              <a:t>Datová integrita je kontrolována pomocí MD5</a:t>
            </a:r>
          </a:p>
          <a:p>
            <a:r>
              <a:rPr lang="cs-CZ"/>
              <a:t>Podporuje několik šifrovacích mechanizmů</a:t>
            </a:r>
          </a:p>
          <a:p>
            <a:pPr lvl="1"/>
            <a:r>
              <a:rPr lang="cs-CZ"/>
              <a:t>IDEA, Blowfish. DES, Triple DES, 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0CF7-E008-45DE-B2FD-25D9FF557E4B}" type="slidenum">
              <a:rPr lang="cs-CZ"/>
              <a:pPr/>
              <a:t>8</a:t>
            </a:fld>
            <a:endParaRPr lang="cs-CZ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Protokoly vzájemného ověření</a:t>
            </a:r>
            <a:br>
              <a:rPr lang="cs-CZ"/>
            </a:br>
            <a:r>
              <a:rPr lang="cs-CZ"/>
              <a:t>s ověřovacím serverem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Needham-Schroeder</a:t>
            </a:r>
            <a:r>
              <a:rPr lang="cs-CZ" dirty="0"/>
              <a:t>, symetrické šifrování</a:t>
            </a:r>
          </a:p>
          <a:p>
            <a:pPr lvl="1"/>
            <a:r>
              <a:rPr lang="cs-CZ" dirty="0"/>
              <a:t>Používá náhodná čísla pro identifikaci zpráv</a:t>
            </a:r>
          </a:p>
          <a:p>
            <a:pPr lvl="1"/>
            <a:r>
              <a:rPr lang="cs-CZ" dirty="0"/>
              <a:t>ID</a:t>
            </a:r>
            <a:r>
              <a:rPr lang="cs-CZ" baseline="-25000" dirty="0"/>
              <a:t>A</a:t>
            </a:r>
            <a:r>
              <a:rPr lang="cs-CZ" dirty="0"/>
              <a:t>, ID</a:t>
            </a:r>
            <a:r>
              <a:rPr lang="cs-CZ" baseline="-20000" dirty="0"/>
              <a:t>B</a:t>
            </a:r>
            <a:r>
              <a:rPr lang="en-US" baseline="-25000" dirty="0">
                <a:latin typeface="d"/>
                <a:cs typeface="Arial" pitchFamily="34" charset="0"/>
              </a:rPr>
              <a:t> </a:t>
            </a:r>
            <a:r>
              <a:rPr lang="cs-CZ" dirty="0">
                <a:latin typeface="d"/>
                <a:cs typeface="Arial" pitchFamily="34" charset="0"/>
              </a:rPr>
              <a:t>jsou identifikátory entit</a:t>
            </a:r>
          </a:p>
          <a:p>
            <a:pPr lvl="1"/>
            <a:r>
              <a:rPr lang="cs-CZ" dirty="0">
                <a:latin typeface="d"/>
                <a:cs typeface="Arial" pitchFamily="34" charset="0"/>
              </a:rPr>
              <a:t>K</a:t>
            </a:r>
            <a:r>
              <a:rPr lang="cs-CZ" baseline="-20000" dirty="0">
                <a:latin typeface="d"/>
                <a:cs typeface="Arial" pitchFamily="34" charset="0"/>
              </a:rPr>
              <a:t>AB</a:t>
            </a:r>
            <a:r>
              <a:rPr lang="en-US" baseline="-25000" dirty="0">
                <a:latin typeface="d"/>
                <a:cs typeface="Arial" pitchFamily="34" charset="0"/>
              </a:rPr>
              <a:t>  </a:t>
            </a:r>
            <a:r>
              <a:rPr lang="cs-CZ" dirty="0">
                <a:latin typeface="d"/>
                <a:cs typeface="Arial" pitchFamily="34" charset="0"/>
              </a:rPr>
              <a:t>je relační klíč pro komunikaci A </a:t>
            </a:r>
            <a:r>
              <a:rPr lang="cs-CZ" dirty="0" err="1">
                <a:latin typeface="d"/>
                <a:cs typeface="Arial" pitchFamily="34" charset="0"/>
              </a:rPr>
              <a:t>a</a:t>
            </a:r>
            <a:r>
              <a:rPr lang="cs-CZ" dirty="0">
                <a:latin typeface="d"/>
                <a:cs typeface="Arial" pitchFamily="34" charset="0"/>
              </a:rPr>
              <a:t> B</a:t>
            </a:r>
          </a:p>
          <a:p>
            <a:pPr lvl="1"/>
            <a:r>
              <a:rPr lang="cs-CZ" dirty="0">
                <a:latin typeface="d"/>
                <a:cs typeface="Arial" pitchFamily="34" charset="0"/>
              </a:rPr>
              <a:t>K</a:t>
            </a:r>
            <a:r>
              <a:rPr lang="cs-CZ" baseline="-25000" dirty="0">
                <a:latin typeface="d"/>
                <a:cs typeface="Arial" pitchFamily="34" charset="0"/>
              </a:rPr>
              <a:t>A</a:t>
            </a:r>
            <a:r>
              <a:rPr lang="cs-CZ" dirty="0">
                <a:latin typeface="d"/>
                <a:cs typeface="Arial" pitchFamily="34" charset="0"/>
              </a:rPr>
              <a:t>, K</a:t>
            </a:r>
            <a:r>
              <a:rPr lang="cs-CZ" baseline="-20000" dirty="0">
                <a:latin typeface="d"/>
                <a:cs typeface="Arial" pitchFamily="34" charset="0"/>
              </a:rPr>
              <a:t>B </a:t>
            </a:r>
            <a:r>
              <a:rPr lang="cs-CZ" dirty="0">
                <a:latin typeface="d"/>
                <a:cs typeface="Arial" pitchFamily="34" charset="0"/>
              </a:rPr>
              <a:t>jsou šifrovací klíče pro komunikaci KDC s A  </a:t>
            </a:r>
            <a:r>
              <a:rPr lang="cs-CZ" dirty="0" err="1">
                <a:latin typeface="d"/>
                <a:cs typeface="Arial" pitchFamily="34" charset="0"/>
              </a:rPr>
              <a:t>a</a:t>
            </a:r>
            <a:r>
              <a:rPr lang="cs-CZ" dirty="0">
                <a:latin typeface="d"/>
                <a:cs typeface="Arial" pitchFamily="34" charset="0"/>
              </a:rPr>
              <a:t> KDC s B.</a:t>
            </a:r>
            <a:endParaRPr lang="en-US" baseline="-20000" dirty="0">
              <a:latin typeface="d"/>
              <a:cs typeface="Arial" pitchFamily="34" charset="0"/>
            </a:endParaRPr>
          </a:p>
          <a:p>
            <a:pPr lvl="2"/>
            <a:r>
              <a:rPr lang="cs-CZ" dirty="0"/>
              <a:t>A </a:t>
            </a:r>
            <a:r>
              <a:rPr lang="cs-CZ" dirty="0">
                <a:cs typeface="Arial" pitchFamily="34" charset="0"/>
              </a:rPr>
              <a:t>→ KDC: </a:t>
            </a:r>
            <a:r>
              <a:rPr lang="en-US" dirty="0">
                <a:cs typeface="Arial" pitchFamily="34" charset="0"/>
              </a:rPr>
              <a:t>[</a:t>
            </a:r>
            <a:r>
              <a:rPr lang="cs-CZ" dirty="0"/>
              <a:t>ID</a:t>
            </a:r>
            <a:r>
              <a:rPr lang="cs-CZ" baseline="-25000" dirty="0"/>
              <a:t>A </a:t>
            </a:r>
            <a:r>
              <a:rPr lang="en-US" dirty="0">
                <a:cs typeface="Arial" pitchFamily="34" charset="0"/>
              </a:rPr>
              <a:t>║</a:t>
            </a:r>
            <a:r>
              <a:rPr lang="cs-CZ" baseline="-25000" dirty="0"/>
              <a:t> </a:t>
            </a:r>
            <a:r>
              <a:rPr lang="cs-CZ" dirty="0"/>
              <a:t>ID</a:t>
            </a:r>
            <a:r>
              <a:rPr lang="cs-CZ" baseline="-20000" dirty="0"/>
              <a:t>B </a:t>
            </a:r>
            <a:r>
              <a:rPr lang="en-US" dirty="0">
                <a:cs typeface="Arial" pitchFamily="34" charset="0"/>
              </a:rPr>
              <a:t>║</a:t>
            </a:r>
            <a:r>
              <a:rPr lang="cs-CZ" baseline="-20000" dirty="0"/>
              <a:t> </a:t>
            </a:r>
            <a:r>
              <a:rPr lang="cs-CZ" dirty="0">
                <a:cs typeface="Arial" pitchFamily="34" charset="0"/>
              </a:rPr>
              <a:t>N</a:t>
            </a:r>
            <a:r>
              <a:rPr lang="cs-CZ" baseline="-25000" dirty="0">
                <a:cs typeface="Arial" pitchFamily="34" charset="0"/>
              </a:rPr>
              <a:t>1</a:t>
            </a:r>
            <a:r>
              <a:rPr lang="en-US" dirty="0">
                <a:cs typeface="Arial" pitchFamily="34" charset="0"/>
              </a:rPr>
              <a:t>]</a:t>
            </a:r>
          </a:p>
          <a:p>
            <a:pPr lvl="2"/>
            <a:r>
              <a:rPr lang="cs-CZ" dirty="0">
                <a:cs typeface="Arial" pitchFamily="34" charset="0"/>
              </a:rPr>
              <a:t>KDC</a:t>
            </a:r>
            <a:r>
              <a:rPr lang="en-US" dirty="0">
                <a:cs typeface="Arial" pitchFamily="34" charset="0"/>
              </a:rPr>
              <a:t> </a:t>
            </a:r>
            <a:r>
              <a:rPr lang="cs-CZ" dirty="0">
                <a:cs typeface="Arial" pitchFamily="34" charset="0"/>
              </a:rPr>
              <a:t>→</a:t>
            </a:r>
            <a:r>
              <a:rPr lang="en-US" dirty="0">
                <a:cs typeface="Arial" pitchFamily="34" charset="0"/>
              </a:rPr>
              <a:t> A: </a:t>
            </a:r>
            <a:r>
              <a:rPr lang="cs-CZ" dirty="0"/>
              <a:t>E</a:t>
            </a:r>
            <a:r>
              <a:rPr lang="cs-CZ" baseline="-10000" dirty="0"/>
              <a:t>K</a:t>
            </a:r>
            <a:r>
              <a:rPr lang="cs-CZ" baseline="-20000" dirty="0"/>
              <a:t>A</a:t>
            </a:r>
            <a:r>
              <a:rPr lang="cs-CZ" baseline="-26000" dirty="0"/>
              <a:t> </a:t>
            </a:r>
            <a:r>
              <a:rPr lang="en-US" dirty="0">
                <a:cs typeface="Arial" pitchFamily="34" charset="0"/>
              </a:rPr>
              <a:t>[</a:t>
            </a:r>
            <a:r>
              <a:rPr lang="cs-CZ" dirty="0">
                <a:cs typeface="Arial" pitchFamily="34" charset="0"/>
              </a:rPr>
              <a:t>K</a:t>
            </a:r>
            <a:r>
              <a:rPr lang="cs-CZ" baseline="-20000" dirty="0">
                <a:cs typeface="Arial" pitchFamily="34" charset="0"/>
              </a:rPr>
              <a:t>AB </a:t>
            </a:r>
            <a:r>
              <a:rPr lang="en-US" dirty="0">
                <a:cs typeface="Arial" pitchFamily="34" charset="0"/>
              </a:rPr>
              <a:t>║</a:t>
            </a:r>
            <a:r>
              <a:rPr lang="cs-CZ" dirty="0">
                <a:cs typeface="Arial" pitchFamily="34" charset="0"/>
              </a:rPr>
              <a:t> </a:t>
            </a:r>
            <a:r>
              <a:rPr lang="cs-CZ" dirty="0"/>
              <a:t>ID</a:t>
            </a:r>
            <a:r>
              <a:rPr lang="cs-CZ" baseline="-20000" dirty="0"/>
              <a:t>B </a:t>
            </a:r>
            <a:r>
              <a:rPr lang="en-US" dirty="0">
                <a:cs typeface="Arial" pitchFamily="34" charset="0"/>
              </a:rPr>
              <a:t>║</a:t>
            </a:r>
            <a:r>
              <a:rPr lang="cs-CZ" dirty="0">
                <a:cs typeface="Arial" pitchFamily="34" charset="0"/>
              </a:rPr>
              <a:t> N</a:t>
            </a:r>
            <a:r>
              <a:rPr lang="cs-CZ" baseline="-25000" dirty="0">
                <a:cs typeface="Arial" pitchFamily="34" charset="0"/>
              </a:rPr>
              <a:t>1 </a:t>
            </a:r>
            <a:r>
              <a:rPr lang="en-US" dirty="0">
                <a:cs typeface="Arial" pitchFamily="34" charset="0"/>
              </a:rPr>
              <a:t>║</a:t>
            </a:r>
            <a:r>
              <a:rPr lang="cs-CZ" baseline="-25000" dirty="0">
                <a:cs typeface="Arial" pitchFamily="34" charset="0"/>
              </a:rPr>
              <a:t> </a:t>
            </a:r>
            <a:r>
              <a:rPr lang="cs-CZ" dirty="0"/>
              <a:t>E</a:t>
            </a:r>
            <a:r>
              <a:rPr lang="cs-CZ" baseline="-10000" dirty="0"/>
              <a:t>K</a:t>
            </a:r>
            <a:r>
              <a:rPr lang="cs-CZ" baseline="-20000" dirty="0"/>
              <a:t>B </a:t>
            </a:r>
            <a:r>
              <a:rPr lang="en-US" dirty="0">
                <a:cs typeface="Arial" pitchFamily="34" charset="0"/>
              </a:rPr>
              <a:t>[</a:t>
            </a:r>
            <a:r>
              <a:rPr lang="cs-CZ" dirty="0">
                <a:cs typeface="Arial" pitchFamily="34" charset="0"/>
              </a:rPr>
              <a:t>K</a:t>
            </a:r>
            <a:r>
              <a:rPr lang="cs-CZ" baseline="-20000" dirty="0">
                <a:cs typeface="Arial" pitchFamily="34" charset="0"/>
              </a:rPr>
              <a:t>AB </a:t>
            </a:r>
            <a:r>
              <a:rPr lang="en-US" dirty="0">
                <a:cs typeface="Arial" pitchFamily="34" charset="0"/>
              </a:rPr>
              <a:t>║</a:t>
            </a:r>
            <a:r>
              <a:rPr lang="cs-CZ" baseline="-20000" dirty="0">
                <a:cs typeface="Arial" pitchFamily="34" charset="0"/>
              </a:rPr>
              <a:t> </a:t>
            </a:r>
            <a:r>
              <a:rPr lang="cs-CZ" dirty="0"/>
              <a:t>ID</a:t>
            </a:r>
            <a:r>
              <a:rPr lang="cs-CZ" baseline="-25000" dirty="0"/>
              <a:t>A</a:t>
            </a:r>
            <a:r>
              <a:rPr lang="en-US" dirty="0">
                <a:cs typeface="Arial" pitchFamily="34" charset="0"/>
              </a:rPr>
              <a:t>] ]</a:t>
            </a:r>
          </a:p>
          <a:p>
            <a:pPr lvl="2"/>
            <a:r>
              <a:rPr lang="cs-CZ" dirty="0"/>
              <a:t>A </a:t>
            </a:r>
            <a:r>
              <a:rPr lang="cs-CZ" dirty="0">
                <a:cs typeface="Arial" pitchFamily="34" charset="0"/>
              </a:rPr>
              <a:t>→ B: </a:t>
            </a:r>
            <a:r>
              <a:rPr lang="cs-CZ" dirty="0"/>
              <a:t>E</a:t>
            </a:r>
            <a:r>
              <a:rPr lang="cs-CZ" baseline="-10000" dirty="0"/>
              <a:t>K</a:t>
            </a:r>
            <a:r>
              <a:rPr lang="cs-CZ" baseline="-20000" dirty="0"/>
              <a:t>B </a:t>
            </a:r>
            <a:r>
              <a:rPr lang="en-US" dirty="0">
                <a:cs typeface="Arial" pitchFamily="34" charset="0"/>
              </a:rPr>
              <a:t>[</a:t>
            </a:r>
            <a:r>
              <a:rPr lang="cs-CZ" dirty="0">
                <a:cs typeface="Arial" pitchFamily="34" charset="0"/>
              </a:rPr>
              <a:t>K</a:t>
            </a:r>
            <a:r>
              <a:rPr lang="cs-CZ" baseline="-20000" dirty="0">
                <a:cs typeface="Arial" pitchFamily="34" charset="0"/>
              </a:rPr>
              <a:t>AB </a:t>
            </a:r>
            <a:r>
              <a:rPr lang="en-US" dirty="0">
                <a:cs typeface="Arial" pitchFamily="34" charset="0"/>
              </a:rPr>
              <a:t>║</a:t>
            </a:r>
            <a:r>
              <a:rPr lang="cs-CZ" baseline="-20000" dirty="0">
                <a:cs typeface="Arial" pitchFamily="34" charset="0"/>
              </a:rPr>
              <a:t> </a:t>
            </a:r>
            <a:r>
              <a:rPr lang="cs-CZ" dirty="0"/>
              <a:t>ID</a:t>
            </a:r>
            <a:r>
              <a:rPr lang="cs-CZ" baseline="-25000" dirty="0"/>
              <a:t>A</a:t>
            </a:r>
            <a:r>
              <a:rPr lang="en-US" dirty="0">
                <a:cs typeface="Arial" pitchFamily="34" charset="0"/>
              </a:rPr>
              <a:t>]</a:t>
            </a:r>
            <a:r>
              <a:rPr lang="cs-CZ" dirty="0">
                <a:cs typeface="Arial" pitchFamily="34" charset="0"/>
              </a:rPr>
              <a:t> </a:t>
            </a:r>
          </a:p>
          <a:p>
            <a:pPr lvl="3"/>
            <a:r>
              <a:rPr lang="cs-CZ" dirty="0">
                <a:cs typeface="Arial" pitchFamily="34" charset="0"/>
              </a:rPr>
              <a:t>útok – zachycení, prolomení, podvrhnutí → časové značky</a:t>
            </a:r>
            <a:endParaRPr lang="en-US" dirty="0">
              <a:cs typeface="Arial" pitchFamily="34" charset="0"/>
            </a:endParaRPr>
          </a:p>
          <a:p>
            <a:pPr lvl="2"/>
            <a:r>
              <a:rPr lang="cs-CZ" dirty="0">
                <a:cs typeface="Arial" pitchFamily="34" charset="0"/>
              </a:rPr>
              <a:t>B</a:t>
            </a:r>
            <a:r>
              <a:rPr lang="en-US" dirty="0">
                <a:cs typeface="Arial" pitchFamily="34" charset="0"/>
              </a:rPr>
              <a:t> </a:t>
            </a:r>
            <a:r>
              <a:rPr lang="cs-CZ" dirty="0">
                <a:cs typeface="Arial" pitchFamily="34" charset="0"/>
              </a:rPr>
              <a:t>→</a:t>
            </a:r>
            <a:r>
              <a:rPr lang="en-US" dirty="0">
                <a:cs typeface="Arial" pitchFamily="34" charset="0"/>
              </a:rPr>
              <a:t> </a:t>
            </a:r>
            <a:r>
              <a:rPr lang="cs-CZ" dirty="0">
                <a:cs typeface="Arial" pitchFamily="34" charset="0"/>
              </a:rPr>
              <a:t>A</a:t>
            </a:r>
            <a:r>
              <a:rPr lang="en-US" dirty="0">
                <a:cs typeface="Arial" pitchFamily="34" charset="0"/>
              </a:rPr>
              <a:t>: </a:t>
            </a:r>
            <a:r>
              <a:rPr lang="cs-CZ" dirty="0"/>
              <a:t>E</a:t>
            </a:r>
            <a:r>
              <a:rPr lang="cs-CZ" baseline="-10000" dirty="0"/>
              <a:t>K</a:t>
            </a:r>
            <a:r>
              <a:rPr lang="cs-CZ" baseline="-20000" dirty="0"/>
              <a:t>AB</a:t>
            </a:r>
            <a:r>
              <a:rPr lang="cs-CZ" baseline="-26000" dirty="0"/>
              <a:t> </a:t>
            </a:r>
            <a:r>
              <a:rPr lang="en-US" dirty="0">
                <a:cs typeface="Arial" pitchFamily="34" charset="0"/>
              </a:rPr>
              <a:t>[</a:t>
            </a:r>
            <a:r>
              <a:rPr lang="cs-CZ" dirty="0">
                <a:cs typeface="Arial" pitchFamily="34" charset="0"/>
              </a:rPr>
              <a:t> N</a:t>
            </a:r>
            <a:r>
              <a:rPr lang="cs-CZ" baseline="-20000" dirty="0">
                <a:cs typeface="Arial" pitchFamily="34" charset="0"/>
              </a:rPr>
              <a:t>2 </a:t>
            </a:r>
            <a:r>
              <a:rPr lang="en-US" baseline="-25000" dirty="0">
                <a:cs typeface="Arial" pitchFamily="34" charset="0"/>
              </a:rPr>
              <a:t> </a:t>
            </a:r>
            <a:r>
              <a:rPr lang="en-US" dirty="0">
                <a:cs typeface="Arial" pitchFamily="34" charset="0"/>
              </a:rPr>
              <a:t>]</a:t>
            </a:r>
          </a:p>
          <a:p>
            <a:pPr lvl="2"/>
            <a:r>
              <a:rPr lang="cs-CZ" dirty="0"/>
              <a:t>A </a:t>
            </a:r>
            <a:r>
              <a:rPr lang="cs-CZ" dirty="0">
                <a:cs typeface="Arial" pitchFamily="34" charset="0"/>
              </a:rPr>
              <a:t>→ B: </a:t>
            </a:r>
            <a:r>
              <a:rPr lang="cs-CZ" dirty="0"/>
              <a:t>E</a:t>
            </a:r>
            <a:r>
              <a:rPr lang="cs-CZ" baseline="-10000" dirty="0"/>
              <a:t>K</a:t>
            </a:r>
            <a:r>
              <a:rPr lang="cs-CZ" baseline="-20000" dirty="0"/>
              <a:t>AB</a:t>
            </a:r>
            <a:r>
              <a:rPr lang="cs-CZ" baseline="-26000" dirty="0"/>
              <a:t> </a:t>
            </a:r>
            <a:r>
              <a:rPr lang="en-US" dirty="0">
                <a:cs typeface="Arial" pitchFamily="34" charset="0"/>
              </a:rPr>
              <a:t>[ </a:t>
            </a:r>
            <a:r>
              <a:rPr lang="cs-CZ" dirty="0">
                <a:cs typeface="Arial" pitchFamily="34" charset="0"/>
              </a:rPr>
              <a:t>N</a:t>
            </a:r>
            <a:r>
              <a:rPr lang="cs-CZ" baseline="-20000" dirty="0">
                <a:cs typeface="Arial" pitchFamily="34" charset="0"/>
              </a:rPr>
              <a:t>2 </a:t>
            </a:r>
            <a:r>
              <a:rPr lang="cs-CZ" dirty="0">
                <a:cs typeface="Arial" pitchFamily="34" charset="0"/>
              </a:rPr>
              <a:t>-1 </a:t>
            </a:r>
            <a:r>
              <a:rPr lang="en-US" dirty="0">
                <a:cs typeface="Arial" pitchFamily="34" charset="0"/>
              </a:rPr>
              <a:t>]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5D15-B6DA-4C92-B07C-C266B5C483D7}" type="slidenum">
              <a:rPr lang="cs-CZ"/>
              <a:pPr/>
              <a:t>80</a:t>
            </a:fld>
            <a:endParaRPr lang="cs-CZ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SSH v praxi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Veřejný a tajný klíč hosta se generuje při instalaci SSH</a:t>
            </a:r>
          </a:p>
          <a:p>
            <a:pPr lvl="1">
              <a:lnSpc>
                <a:spcPct val="90000"/>
              </a:lnSpc>
            </a:pPr>
            <a:r>
              <a:rPr lang="cs-CZ"/>
              <a:t>Veřejný klíč musí být v ~/.ssh/known_hosts na vzdálených systémech</a:t>
            </a:r>
          </a:p>
          <a:p>
            <a:pPr>
              <a:lnSpc>
                <a:spcPct val="90000"/>
              </a:lnSpc>
            </a:pPr>
            <a:r>
              <a:rPr lang="cs-CZ"/>
              <a:t>Ke generování uživatelských veřejných a tajných klíčů je použit příkaz ssh-keygen</a:t>
            </a:r>
          </a:p>
          <a:p>
            <a:pPr lvl="1">
              <a:lnSpc>
                <a:spcPct val="90000"/>
              </a:lnSpc>
            </a:pPr>
            <a:r>
              <a:rPr lang="cs-CZ"/>
              <a:t>Vyžaduje aby uživatel vložil heslo</a:t>
            </a:r>
          </a:p>
          <a:p>
            <a:pPr lvl="1">
              <a:lnSpc>
                <a:spcPct val="90000"/>
              </a:lnSpc>
            </a:pPr>
            <a:r>
              <a:rPr lang="cs-CZ"/>
              <a:t>Veřejný klíč je kopírován do ~/.ssh-authorized_keys na vzdálených systémech</a:t>
            </a:r>
          </a:p>
          <a:p>
            <a:pPr>
              <a:lnSpc>
                <a:spcPct val="90000"/>
              </a:lnSpc>
            </a:pPr>
            <a:r>
              <a:rPr lang="cs-CZ"/>
              <a:t>ssh-agent a ssh-add eliminují potřebu pro opakované psaní hesla</a:t>
            </a:r>
          </a:p>
          <a:p>
            <a:pPr>
              <a:lnSpc>
                <a:spcPct val="90000"/>
              </a:lnSpc>
            </a:pPr>
            <a:r>
              <a:rPr lang="cs-CZ"/>
              <a:t>Ověřování heslem je zranitelné použije-li se útok hádáním hesla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50C7-5E20-452D-A289-C7DB805B8B46}" type="slidenum">
              <a:rPr lang="cs-CZ"/>
              <a:pPr/>
              <a:t>81</a:t>
            </a:fld>
            <a:endParaRPr lang="cs-CZ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SSH v praxi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X11 a forwardování portu vytváří šifrovanou rouru skrz Internet</a:t>
            </a:r>
          </a:p>
          <a:p>
            <a:pPr lvl="1"/>
            <a:r>
              <a:rPr lang="cs-CZ"/>
              <a:t>Může být použita pro zajištění zabezpečeného přístupu nezabezpečeným aplikacím jako je SMTP.</a:t>
            </a:r>
          </a:p>
          <a:p>
            <a:r>
              <a:rPr lang="cs-CZ"/>
              <a:t>Může být použito k obejití obranných valů</a:t>
            </a:r>
          </a:p>
          <a:p>
            <a:r>
              <a:rPr lang="cs-CZ"/>
              <a:t>Dostupné jako Open Source software (OpenSSH)</a:t>
            </a:r>
          </a:p>
          <a:p>
            <a:pPr>
              <a:buFont typeface="Wingdings" pitchFamily="2" charset="2"/>
              <a:buNone/>
            </a:pPr>
            <a:endParaRPr lang="cs-CZ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9C18-A620-4B6C-8AAD-5310B6CCA979}" type="slidenum">
              <a:rPr lang="cs-CZ"/>
              <a:pPr/>
              <a:t>82</a:t>
            </a:fld>
            <a:endParaRPr lang="cs-CZ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IKE Internet Key Exchange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Standardní protokol pro vytváření a údržbu Security Association</a:t>
            </a:r>
          </a:p>
          <a:p>
            <a:pPr lvl="1">
              <a:lnSpc>
                <a:spcPct val="90000"/>
              </a:lnSpc>
            </a:pPr>
            <a:r>
              <a:rPr lang="cs-CZ"/>
              <a:t>Spojení ISAKMP/Oakley</a:t>
            </a:r>
          </a:p>
          <a:p>
            <a:pPr lvl="1">
              <a:lnSpc>
                <a:spcPct val="90000"/>
              </a:lnSpc>
            </a:pPr>
            <a:r>
              <a:rPr lang="cs-CZ"/>
              <a:t>ISAKMP - Internet Security Association and Key Management Protocol</a:t>
            </a:r>
          </a:p>
          <a:p>
            <a:pPr lvl="2">
              <a:lnSpc>
                <a:spcPct val="90000"/>
              </a:lnSpc>
            </a:pPr>
            <a:r>
              <a:rPr lang="cs-CZ"/>
              <a:t>Definuje procedury formáty paketů k vytváření, potvrzování, modifikaci a rušení Security Association</a:t>
            </a:r>
          </a:p>
          <a:p>
            <a:pPr lvl="1">
              <a:lnSpc>
                <a:spcPct val="90000"/>
              </a:lnSpc>
            </a:pPr>
            <a:r>
              <a:rPr lang="cs-CZ"/>
              <a:t>Oakley – výměna zpráv</a:t>
            </a:r>
          </a:p>
          <a:p>
            <a:pPr>
              <a:lnSpc>
                <a:spcPct val="90000"/>
              </a:lnSpc>
            </a:pPr>
            <a:r>
              <a:rPr lang="cs-CZ"/>
              <a:t>IKEv2 – RFC4306</a:t>
            </a:r>
          </a:p>
          <a:p>
            <a:pPr>
              <a:lnSpc>
                <a:spcPct val="90000"/>
              </a:lnSpc>
            </a:pPr>
            <a:r>
              <a:rPr lang="cs-CZ"/>
              <a:t>Použití</a:t>
            </a:r>
          </a:p>
          <a:p>
            <a:pPr lvl="1">
              <a:lnSpc>
                <a:spcPct val="90000"/>
              </a:lnSpc>
            </a:pPr>
            <a:r>
              <a:rPr lang="cs-CZ"/>
              <a:t>Mezi hosty, mezi bránami, mezi hostem a branou</a:t>
            </a:r>
          </a:p>
          <a:p>
            <a:pPr>
              <a:lnSpc>
                <a:spcPct val="90000"/>
              </a:lnSpc>
            </a:pPr>
            <a:r>
              <a:rPr lang="cs-CZ"/>
              <a:t>Ověřování pomocí Diffie-Hellman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C75F-B3ED-4D18-A15C-3F8B16A7C990}" type="slidenum">
              <a:rPr lang="cs-CZ"/>
              <a:pPr/>
              <a:t>83</a:t>
            </a:fld>
            <a:endParaRPr lang="cs-CZ"/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IKE fáze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Fáze I: vytvoření bezpečného komunikačního kanálu</a:t>
            </a:r>
          </a:p>
          <a:p>
            <a:pPr lvl="1"/>
            <a:r>
              <a:rPr lang="cs-CZ"/>
              <a:t>Obsahuje kryptografické algoritmy, metody ověřování, klíče</a:t>
            </a:r>
          </a:p>
          <a:p>
            <a:pPr lvl="1"/>
            <a:r>
              <a:rPr lang="cs-CZ"/>
              <a:t>Vzájemné ověřování</a:t>
            </a:r>
          </a:p>
          <a:p>
            <a:r>
              <a:rPr lang="cs-CZ"/>
              <a:t>Fáze II: použití tohoto kanálu</a:t>
            </a:r>
          </a:p>
          <a:p>
            <a:pPr lvl="1"/>
            <a:r>
              <a:rPr lang="cs-CZ"/>
              <a:t>Účastníci vytváří IPsec Security Association</a:t>
            </a:r>
          </a:p>
          <a:p>
            <a:pPr lvl="1"/>
            <a:r>
              <a:rPr lang="cs-CZ"/>
              <a:t>Jedna fáze I může ochránit více výměn fáze II</a:t>
            </a:r>
          </a:p>
          <a:p>
            <a:pPr lvl="1"/>
            <a:r>
              <a:rPr lang="cs-CZ"/>
              <a:t>Důvodem je náročná fáze I, méně náročná fáze II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FC1E-118B-48C9-A0C1-2C173D5621FB}" type="slidenum">
              <a:rPr lang="cs-CZ"/>
              <a:pPr/>
              <a:t>84</a:t>
            </a:fld>
            <a:endParaRPr lang="cs-CZ"/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IKE fáze I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Zahrnuje dva stavy (výměna zpráv Request – Response)</a:t>
            </a:r>
          </a:p>
          <a:p>
            <a:pPr lvl="1"/>
            <a:r>
              <a:rPr lang="cs-CZ"/>
              <a:t>INIT</a:t>
            </a:r>
          </a:p>
          <a:p>
            <a:pPr lvl="2"/>
            <a:r>
              <a:rPr lang="cs-CZ"/>
              <a:t>Dohadování kryptografických algoritmů</a:t>
            </a:r>
          </a:p>
          <a:p>
            <a:pPr lvl="2"/>
            <a:r>
              <a:rPr lang="cs-CZ"/>
              <a:t>Výměna náhodných čísel</a:t>
            </a:r>
          </a:p>
          <a:p>
            <a:pPr lvl="2"/>
            <a:r>
              <a:rPr lang="cs-CZ"/>
              <a:t>Provedení Diffie-Hellman výměny</a:t>
            </a:r>
          </a:p>
          <a:p>
            <a:pPr lvl="2"/>
            <a:r>
              <a:rPr lang="cs-CZ"/>
              <a:t>Probíhá bez zabezpečení</a:t>
            </a:r>
          </a:p>
          <a:p>
            <a:pPr lvl="1"/>
            <a:r>
              <a:rPr lang="cs-CZ"/>
              <a:t>AUTH</a:t>
            </a:r>
          </a:p>
          <a:p>
            <a:pPr lvl="2"/>
            <a:r>
              <a:rPr lang="cs-CZ"/>
              <a:t>Zprávy jsou chráněny klíči odvozenými v předchozí fázi</a:t>
            </a:r>
          </a:p>
          <a:p>
            <a:pPr lvl="2"/>
            <a:r>
              <a:rPr lang="cs-CZ"/>
              <a:t>Ověřuje předchozí zprávy</a:t>
            </a:r>
          </a:p>
          <a:p>
            <a:pPr lvl="2"/>
            <a:r>
              <a:rPr lang="cs-CZ"/>
              <a:t>Vytváří první CHILD-SA</a:t>
            </a:r>
          </a:p>
          <a:p>
            <a:pPr lvl="1"/>
            <a:endParaRPr lang="cs-CZ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A20D-1766-413C-8D55-CC3AEE6C1A79}" type="slidenum">
              <a:rPr lang="cs-CZ"/>
              <a:pPr/>
              <a:t>85</a:t>
            </a:fld>
            <a:endParaRPr lang="cs-CZ"/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IKE fáze II 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Vytváří nové CHILD-SA</a:t>
            </a:r>
          </a:p>
          <a:p>
            <a:pPr lvl="1"/>
            <a:r>
              <a:rPr lang="cs-CZ"/>
              <a:t>Relativně jednoduchá operace</a:t>
            </a:r>
          </a:p>
          <a:p>
            <a:pPr lvl="1"/>
            <a:r>
              <a:rPr lang="cs-CZ"/>
              <a:t>Může být vyvolána jakoukoliv stranou</a:t>
            </a:r>
          </a:p>
          <a:p>
            <a:pPr lvl="1"/>
            <a:r>
              <a:rPr lang="cs-CZ"/>
              <a:t>Zajišťuje „perfect forward secrecy“</a:t>
            </a:r>
          </a:p>
          <a:p>
            <a:pPr lvl="2"/>
            <a:r>
              <a:rPr lang="cs-CZ"/>
              <a:t>I když útočník zaznamená všechna data poslaná přes bezpečné spojení</a:t>
            </a:r>
          </a:p>
          <a:p>
            <a:pPr lvl="2"/>
            <a:r>
              <a:rPr lang="cs-CZ"/>
              <a:t>Nedokáže rekonstruovat klíče pro výměnu mezi CHILD-SA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90A4-D0BF-4440-B875-0F6823676EE4}" type="slidenum">
              <a:rPr lang="cs-CZ"/>
              <a:pPr/>
              <a:t>86</a:t>
            </a:fld>
            <a:endParaRPr lang="cs-CZ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Algoritmy šifrování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DES</a:t>
            </a:r>
          </a:p>
          <a:p>
            <a:r>
              <a:rPr lang="cs-CZ"/>
              <a:t>3DES</a:t>
            </a:r>
          </a:p>
          <a:p>
            <a:r>
              <a:rPr lang="cs-CZ"/>
              <a:t>RC5</a:t>
            </a:r>
          </a:p>
          <a:p>
            <a:r>
              <a:rPr lang="cs-CZ"/>
              <a:t>IDEA</a:t>
            </a:r>
          </a:p>
          <a:p>
            <a:r>
              <a:rPr lang="cs-CZ"/>
              <a:t>ČÁST</a:t>
            </a:r>
          </a:p>
          <a:p>
            <a:r>
              <a:rPr lang="cs-CZ"/>
              <a:t>BLOWFISH</a:t>
            </a:r>
          </a:p>
          <a:p>
            <a:r>
              <a:rPr lang="cs-CZ"/>
              <a:t>3IDEA</a:t>
            </a:r>
          </a:p>
          <a:p>
            <a:r>
              <a:rPr lang="cs-CZ"/>
              <a:t>AES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9BDD-64B5-4503-902C-5597C7B75434}" type="slidenum">
              <a:rPr lang="cs-CZ"/>
              <a:pPr/>
              <a:t>87</a:t>
            </a:fld>
            <a:endParaRPr lang="cs-CZ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Protokoly</a:t>
            </a:r>
            <a:br>
              <a:rPr lang="cs-CZ"/>
            </a:br>
            <a:r>
              <a:rPr lang="cs-CZ"/>
              <a:t>pro bezpečnou komunikaci IPsec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382000" cy="441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/>
              <a:t>Soubor protokolů pro zajištění bezpečnosti na síťové úrovni</a:t>
            </a:r>
          </a:p>
          <a:p>
            <a:pPr lvl="1">
              <a:lnSpc>
                <a:spcPct val="90000"/>
              </a:lnSpc>
            </a:pPr>
            <a:r>
              <a:rPr lang="cs-CZ" sz="2400"/>
              <a:t>Ověřování původu</a:t>
            </a:r>
          </a:p>
          <a:p>
            <a:pPr lvl="1">
              <a:lnSpc>
                <a:spcPct val="90000"/>
              </a:lnSpc>
            </a:pPr>
            <a:r>
              <a:rPr lang="cs-CZ" sz="2400"/>
              <a:t>Integrita dat</a:t>
            </a:r>
          </a:p>
          <a:p>
            <a:pPr lvl="1">
              <a:lnSpc>
                <a:spcPct val="90000"/>
              </a:lnSpc>
            </a:pPr>
            <a:r>
              <a:rPr lang="cs-CZ" sz="2400"/>
              <a:t>Utajení dat</a:t>
            </a:r>
          </a:p>
          <a:p>
            <a:pPr>
              <a:lnSpc>
                <a:spcPct val="90000"/>
              </a:lnSpc>
            </a:pPr>
            <a:r>
              <a:rPr lang="cs-CZ" sz="2800"/>
              <a:t>Vzhledem k transportním protokolům a aplikacím je transparentní – nevidí ho</a:t>
            </a:r>
          </a:p>
          <a:p>
            <a:pPr>
              <a:lnSpc>
                <a:spcPct val="90000"/>
              </a:lnSpc>
            </a:pPr>
            <a:r>
              <a:rPr lang="cs-CZ" sz="2800"/>
              <a:t>Vzhledem k linkovému protokolu neprůhledný – nerozumí přenášeným datům</a:t>
            </a:r>
          </a:p>
          <a:p>
            <a:pPr>
              <a:lnSpc>
                <a:spcPct val="90000"/>
              </a:lnSpc>
            </a:pPr>
            <a:r>
              <a:rPr lang="cs-CZ" sz="2800"/>
              <a:t>Přizpůsobivý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60F2-6C11-4935-9E39-8601351B9032}" type="slidenum">
              <a:rPr lang="cs-CZ"/>
              <a:pPr/>
              <a:t>88</a:t>
            </a:fld>
            <a:endParaRPr lang="cs-CZ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IP sec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3200" b="1"/>
              <a:t>Režimy činnosti</a:t>
            </a:r>
          </a:p>
          <a:p>
            <a:pPr lvl="1"/>
            <a:r>
              <a:rPr lang="cs-CZ" sz="3200"/>
              <a:t>Transparentní – mezi koncovými uživateli</a:t>
            </a:r>
          </a:p>
          <a:p>
            <a:pPr lvl="1"/>
            <a:r>
              <a:rPr lang="cs-CZ" sz="3200"/>
              <a:t>Tunelovaní – mezi dvěma síťovými prvky (směrovači, obrannými valy, … )</a:t>
            </a:r>
          </a:p>
          <a:p>
            <a:pPr lvl="1"/>
            <a:r>
              <a:rPr lang="cs-CZ" sz="3200"/>
              <a:t>Kombinace předchozích – mezi koncovým uživatelem a síťovým prvkem</a:t>
            </a:r>
            <a:endParaRPr lang="cs-CZ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0B029-286F-42BD-BE0D-3069F887CF5E}" type="slidenum">
              <a:rPr lang="cs-CZ"/>
              <a:pPr/>
              <a:t>89</a:t>
            </a:fld>
            <a:endParaRPr lang="cs-CZ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IPSec</a:t>
            </a:r>
            <a:endParaRPr lang="en-AU"/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Základní mechanizmus pro zajištění bezpečnosti na síťové úrovni</a:t>
            </a:r>
            <a:endParaRPr lang="en-US"/>
          </a:p>
          <a:p>
            <a:r>
              <a:rPr lang="cs-CZ"/>
              <a:t>zajišťuje</a:t>
            </a:r>
            <a:endParaRPr lang="en-US"/>
          </a:p>
          <a:p>
            <a:pPr lvl="1"/>
            <a:r>
              <a:rPr lang="cs-CZ"/>
              <a:t>ověřování</a:t>
            </a:r>
            <a:endParaRPr lang="en-US"/>
          </a:p>
          <a:p>
            <a:pPr lvl="1"/>
            <a:r>
              <a:rPr lang="cs-CZ"/>
              <a:t>důvěrnost</a:t>
            </a:r>
            <a:endParaRPr lang="en-US"/>
          </a:p>
          <a:p>
            <a:pPr lvl="1"/>
            <a:r>
              <a:rPr lang="cs-CZ"/>
              <a:t>Výměnu klíčů</a:t>
            </a:r>
            <a:endParaRPr lang="en-US"/>
          </a:p>
          <a:p>
            <a:r>
              <a:rPr lang="cs-CZ"/>
              <a:t>Aplikovatelný v LAN, MAN i WAN</a:t>
            </a:r>
          </a:p>
          <a:p>
            <a:r>
              <a:rPr lang="cs-CZ"/>
              <a:t>Bezpečné propojení počítačů nebo sítí</a:t>
            </a:r>
            <a:endParaRPr lang="en-A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77CD-23D9-4483-AD5F-577B4115D9B6}" type="slidenum">
              <a:rPr lang="cs-CZ"/>
              <a:pPr/>
              <a:t>9</a:t>
            </a:fld>
            <a:endParaRPr lang="cs-CZ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Protokoly vzájemného ověření</a:t>
            </a:r>
            <a:br>
              <a:rPr lang="cs-CZ"/>
            </a:br>
            <a:r>
              <a:rPr lang="cs-CZ"/>
              <a:t>s ověřovacím serverem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Needham-Schroeder, nesymetrické šifrování</a:t>
            </a:r>
          </a:p>
          <a:p>
            <a:pPr lvl="1">
              <a:lnSpc>
                <a:spcPct val="90000"/>
              </a:lnSpc>
            </a:pPr>
            <a:r>
              <a:rPr lang="cs-CZ"/>
              <a:t>Útok Gavin Lowe 1995</a:t>
            </a:r>
          </a:p>
          <a:p>
            <a:pPr lvl="1">
              <a:lnSpc>
                <a:spcPct val="90000"/>
              </a:lnSpc>
            </a:pPr>
            <a:endParaRPr lang="cs-CZ"/>
          </a:p>
          <a:p>
            <a:pPr lvl="1">
              <a:lnSpc>
                <a:spcPct val="90000"/>
              </a:lnSpc>
            </a:pPr>
            <a:r>
              <a:rPr lang="cs-CZ"/>
              <a:t>A </a:t>
            </a:r>
            <a:r>
              <a:rPr lang="cs-CZ">
                <a:cs typeface="Arial" pitchFamily="34" charset="0"/>
              </a:rPr>
              <a:t>→ KDC:  </a:t>
            </a:r>
            <a:r>
              <a:rPr lang="en-US">
                <a:cs typeface="Arial" pitchFamily="34" charset="0"/>
              </a:rPr>
              <a:t>[</a:t>
            </a:r>
            <a:r>
              <a:rPr lang="cs-CZ"/>
              <a:t>ID</a:t>
            </a:r>
            <a:r>
              <a:rPr lang="cs-CZ" baseline="-25000"/>
              <a:t>A </a:t>
            </a:r>
            <a:r>
              <a:rPr lang="en-US">
                <a:cs typeface="Arial" pitchFamily="34" charset="0"/>
              </a:rPr>
              <a:t>║</a:t>
            </a:r>
            <a:r>
              <a:rPr lang="cs-CZ" baseline="-25000"/>
              <a:t> </a:t>
            </a:r>
            <a:r>
              <a:rPr lang="cs-CZ"/>
              <a:t>ID</a:t>
            </a:r>
            <a:r>
              <a:rPr lang="cs-CZ" baseline="-20000"/>
              <a:t>B</a:t>
            </a:r>
            <a:r>
              <a:rPr lang="en-US">
                <a:cs typeface="Arial" pitchFamily="34" charset="0"/>
              </a:rPr>
              <a:t>]</a:t>
            </a:r>
          </a:p>
          <a:p>
            <a:pPr lvl="1">
              <a:lnSpc>
                <a:spcPct val="90000"/>
              </a:lnSpc>
            </a:pPr>
            <a:r>
              <a:rPr lang="cs-CZ">
                <a:cs typeface="Arial" pitchFamily="34" charset="0"/>
              </a:rPr>
              <a:t>KDC</a:t>
            </a:r>
            <a:r>
              <a:rPr lang="en-US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→</a:t>
            </a:r>
            <a:r>
              <a:rPr lang="en-US">
                <a:cs typeface="Arial" pitchFamily="34" charset="0"/>
              </a:rPr>
              <a:t> A: </a:t>
            </a:r>
            <a:r>
              <a:rPr lang="cs-CZ">
                <a:cs typeface="Arial" pitchFamily="34" charset="0"/>
              </a:rPr>
              <a:t> </a:t>
            </a:r>
            <a:r>
              <a:rPr lang="cs-CZ"/>
              <a:t>E</a:t>
            </a:r>
            <a:r>
              <a:rPr lang="cs-CZ" baseline="-10000"/>
              <a:t>K</a:t>
            </a:r>
            <a:r>
              <a:rPr lang="cs-CZ" baseline="-20000"/>
              <a:t>S-</a:t>
            </a:r>
            <a:r>
              <a:rPr lang="cs-CZ" baseline="-26000"/>
              <a:t> </a:t>
            </a:r>
            <a:r>
              <a:rPr lang="en-US">
                <a:cs typeface="Arial" pitchFamily="34" charset="0"/>
              </a:rPr>
              <a:t>[</a:t>
            </a:r>
            <a:r>
              <a:rPr lang="cs-CZ">
                <a:cs typeface="Arial" pitchFamily="34" charset="0"/>
              </a:rPr>
              <a:t>K</a:t>
            </a:r>
            <a:r>
              <a:rPr lang="cs-CZ" baseline="-20000">
                <a:cs typeface="Arial" pitchFamily="34" charset="0"/>
              </a:rPr>
              <a:t>B+ </a:t>
            </a:r>
            <a:r>
              <a:rPr lang="en-US">
                <a:cs typeface="Arial" pitchFamily="34" charset="0"/>
              </a:rPr>
              <a:t>║</a:t>
            </a:r>
            <a:r>
              <a:rPr lang="cs-CZ">
                <a:cs typeface="Arial" pitchFamily="34" charset="0"/>
              </a:rPr>
              <a:t> </a:t>
            </a:r>
            <a:r>
              <a:rPr lang="cs-CZ"/>
              <a:t>ID</a:t>
            </a:r>
            <a:r>
              <a:rPr lang="cs-CZ" baseline="-20000"/>
              <a:t>B </a:t>
            </a:r>
            <a:r>
              <a:rPr lang="en-US">
                <a:cs typeface="Arial" pitchFamily="34" charset="0"/>
              </a:rPr>
              <a:t>]</a:t>
            </a:r>
          </a:p>
          <a:p>
            <a:pPr lvl="1">
              <a:lnSpc>
                <a:spcPct val="90000"/>
              </a:lnSpc>
            </a:pPr>
            <a:r>
              <a:rPr lang="cs-CZ"/>
              <a:t>A </a:t>
            </a:r>
            <a:r>
              <a:rPr lang="cs-CZ">
                <a:cs typeface="Arial" pitchFamily="34" charset="0"/>
              </a:rPr>
              <a:t>→ B:       </a:t>
            </a:r>
            <a:r>
              <a:rPr lang="cs-CZ"/>
              <a:t>E</a:t>
            </a:r>
            <a:r>
              <a:rPr lang="cs-CZ" baseline="-10000"/>
              <a:t>K</a:t>
            </a:r>
            <a:r>
              <a:rPr lang="cs-CZ" baseline="-20000"/>
              <a:t>B+ </a:t>
            </a:r>
            <a:r>
              <a:rPr lang="en-US">
                <a:cs typeface="Arial" pitchFamily="34" charset="0"/>
              </a:rPr>
              <a:t>[</a:t>
            </a:r>
            <a:r>
              <a:rPr lang="cs-CZ">
                <a:cs typeface="Arial" pitchFamily="34" charset="0"/>
              </a:rPr>
              <a:t>N</a:t>
            </a:r>
            <a:r>
              <a:rPr lang="cs-CZ" baseline="-20000">
                <a:cs typeface="Arial" pitchFamily="34" charset="0"/>
              </a:rPr>
              <a:t>A </a:t>
            </a:r>
            <a:r>
              <a:rPr lang="en-US">
                <a:cs typeface="Arial" pitchFamily="34" charset="0"/>
              </a:rPr>
              <a:t>║</a:t>
            </a:r>
            <a:r>
              <a:rPr lang="cs-CZ" baseline="-20000">
                <a:cs typeface="Arial" pitchFamily="34" charset="0"/>
              </a:rPr>
              <a:t> </a:t>
            </a:r>
            <a:r>
              <a:rPr lang="cs-CZ"/>
              <a:t>ID</a:t>
            </a:r>
            <a:r>
              <a:rPr lang="cs-CZ" baseline="-25000"/>
              <a:t>A</a:t>
            </a:r>
            <a:r>
              <a:rPr lang="en-US">
                <a:cs typeface="Arial" pitchFamily="34" charset="0"/>
              </a:rPr>
              <a:t>] </a:t>
            </a:r>
            <a:r>
              <a:rPr lang="cs-CZ">
                <a:cs typeface="Arial" pitchFamily="34" charset="0"/>
              </a:rPr>
              <a:t>       → 	</a:t>
            </a:r>
            <a:r>
              <a:rPr lang="cs-CZ"/>
              <a:t>A </a:t>
            </a:r>
            <a:r>
              <a:rPr lang="cs-CZ">
                <a:cs typeface="Arial" pitchFamily="34" charset="0"/>
              </a:rPr>
              <a:t>→ T:       </a:t>
            </a:r>
            <a:r>
              <a:rPr lang="cs-CZ"/>
              <a:t>E</a:t>
            </a:r>
            <a:r>
              <a:rPr lang="cs-CZ" baseline="-10000"/>
              <a:t>KT</a:t>
            </a:r>
            <a:r>
              <a:rPr lang="cs-CZ" baseline="-20000"/>
              <a:t>+ </a:t>
            </a:r>
            <a:r>
              <a:rPr lang="en-US">
                <a:cs typeface="Arial" pitchFamily="34" charset="0"/>
              </a:rPr>
              <a:t>[</a:t>
            </a:r>
            <a:r>
              <a:rPr lang="cs-CZ">
                <a:cs typeface="Arial" pitchFamily="34" charset="0"/>
              </a:rPr>
              <a:t> N</a:t>
            </a:r>
            <a:r>
              <a:rPr lang="cs-CZ" baseline="-20000">
                <a:cs typeface="Arial" pitchFamily="34" charset="0"/>
              </a:rPr>
              <a:t>A </a:t>
            </a:r>
            <a:r>
              <a:rPr lang="en-US">
                <a:cs typeface="Arial" pitchFamily="34" charset="0"/>
              </a:rPr>
              <a:t>║</a:t>
            </a:r>
            <a:r>
              <a:rPr lang="cs-CZ" baseline="-20000">
                <a:cs typeface="Arial" pitchFamily="34" charset="0"/>
              </a:rPr>
              <a:t> </a:t>
            </a:r>
            <a:r>
              <a:rPr lang="cs-CZ"/>
              <a:t>ID</a:t>
            </a:r>
            <a:r>
              <a:rPr lang="cs-CZ" baseline="-25000"/>
              <a:t>A</a:t>
            </a:r>
            <a:r>
              <a:rPr lang="en-US">
                <a:cs typeface="Arial" pitchFamily="34" charset="0"/>
              </a:rPr>
              <a:t>] </a:t>
            </a:r>
          </a:p>
          <a:p>
            <a:pPr lvl="1">
              <a:lnSpc>
                <a:spcPct val="90000"/>
              </a:lnSpc>
            </a:pPr>
            <a:r>
              <a:rPr lang="cs-CZ">
                <a:cs typeface="Arial" pitchFamily="34" charset="0"/>
              </a:rPr>
              <a:t>B</a:t>
            </a:r>
            <a:r>
              <a:rPr lang="en-US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→</a:t>
            </a:r>
            <a:r>
              <a:rPr lang="en-US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KDC</a:t>
            </a:r>
            <a:r>
              <a:rPr lang="en-US">
                <a:cs typeface="Arial" pitchFamily="34" charset="0"/>
              </a:rPr>
              <a:t>:</a:t>
            </a:r>
            <a:r>
              <a:rPr lang="cs-CZ">
                <a:cs typeface="Arial" pitchFamily="34" charset="0"/>
              </a:rPr>
              <a:t> </a:t>
            </a:r>
            <a:r>
              <a:rPr lang="en-US">
                <a:cs typeface="Arial" pitchFamily="34" charset="0"/>
              </a:rPr>
              <a:t> [</a:t>
            </a:r>
            <a:r>
              <a:rPr lang="cs-CZ"/>
              <a:t>ID</a:t>
            </a:r>
            <a:r>
              <a:rPr lang="cs-CZ" baseline="-25000"/>
              <a:t>A </a:t>
            </a:r>
            <a:r>
              <a:rPr lang="en-US">
                <a:cs typeface="Arial" pitchFamily="34" charset="0"/>
              </a:rPr>
              <a:t>║</a:t>
            </a:r>
            <a:r>
              <a:rPr lang="cs-CZ" baseline="-25000"/>
              <a:t> </a:t>
            </a:r>
            <a:r>
              <a:rPr lang="cs-CZ"/>
              <a:t>ID</a:t>
            </a:r>
            <a:r>
              <a:rPr lang="cs-CZ" baseline="-20000"/>
              <a:t>B</a:t>
            </a:r>
            <a:r>
              <a:rPr lang="en-US">
                <a:cs typeface="Arial" pitchFamily="34" charset="0"/>
              </a:rPr>
              <a:t>] </a:t>
            </a:r>
            <a:r>
              <a:rPr lang="cs-CZ">
                <a:cs typeface="Arial" pitchFamily="34" charset="0"/>
              </a:rPr>
              <a:t>		</a:t>
            </a:r>
            <a:r>
              <a:rPr lang="cs-CZ"/>
              <a:t>T </a:t>
            </a:r>
            <a:r>
              <a:rPr lang="cs-CZ">
                <a:cs typeface="Arial" pitchFamily="34" charset="0"/>
              </a:rPr>
              <a:t>→ B:       </a:t>
            </a:r>
            <a:r>
              <a:rPr lang="cs-CZ"/>
              <a:t>E</a:t>
            </a:r>
            <a:r>
              <a:rPr lang="cs-CZ" baseline="-10000"/>
              <a:t>KB</a:t>
            </a:r>
            <a:r>
              <a:rPr lang="cs-CZ" baseline="-20000"/>
              <a:t>+ </a:t>
            </a:r>
            <a:r>
              <a:rPr lang="en-US">
                <a:cs typeface="Arial" pitchFamily="34" charset="0"/>
              </a:rPr>
              <a:t>[</a:t>
            </a:r>
            <a:r>
              <a:rPr lang="cs-CZ">
                <a:cs typeface="Arial" pitchFamily="34" charset="0"/>
              </a:rPr>
              <a:t> N</a:t>
            </a:r>
            <a:r>
              <a:rPr lang="cs-CZ" baseline="-20000">
                <a:cs typeface="Arial" pitchFamily="34" charset="0"/>
              </a:rPr>
              <a:t>A </a:t>
            </a:r>
            <a:r>
              <a:rPr lang="en-US">
                <a:cs typeface="Arial" pitchFamily="34" charset="0"/>
              </a:rPr>
              <a:t>║</a:t>
            </a:r>
            <a:r>
              <a:rPr lang="cs-CZ" baseline="-20000">
                <a:cs typeface="Arial" pitchFamily="34" charset="0"/>
              </a:rPr>
              <a:t> </a:t>
            </a:r>
            <a:r>
              <a:rPr lang="cs-CZ"/>
              <a:t>ID</a:t>
            </a:r>
            <a:r>
              <a:rPr lang="cs-CZ" baseline="-25000"/>
              <a:t>A</a:t>
            </a:r>
            <a:r>
              <a:rPr lang="en-US">
                <a:cs typeface="Arial" pitchFamily="34" charset="0"/>
              </a:rPr>
              <a:t>] </a:t>
            </a:r>
            <a:endParaRPr lang="cs-CZ"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>
                <a:cs typeface="Arial" pitchFamily="34" charset="0"/>
              </a:rPr>
              <a:t>KDC</a:t>
            </a:r>
            <a:r>
              <a:rPr lang="en-US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→</a:t>
            </a:r>
            <a:r>
              <a:rPr lang="en-US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B:</a:t>
            </a:r>
            <a:r>
              <a:rPr lang="cs-CZ"/>
              <a:t>  E</a:t>
            </a:r>
            <a:r>
              <a:rPr lang="cs-CZ" baseline="-10000"/>
              <a:t>K</a:t>
            </a:r>
            <a:r>
              <a:rPr lang="cs-CZ" baseline="-20000"/>
              <a:t>S-</a:t>
            </a:r>
            <a:r>
              <a:rPr lang="cs-CZ" baseline="-26000"/>
              <a:t> </a:t>
            </a:r>
            <a:r>
              <a:rPr lang="en-US">
                <a:cs typeface="Arial" pitchFamily="34" charset="0"/>
              </a:rPr>
              <a:t>[</a:t>
            </a:r>
            <a:r>
              <a:rPr lang="cs-CZ">
                <a:cs typeface="Arial" pitchFamily="34" charset="0"/>
              </a:rPr>
              <a:t>K</a:t>
            </a:r>
            <a:r>
              <a:rPr lang="cs-CZ" baseline="-20000">
                <a:cs typeface="Arial" pitchFamily="34" charset="0"/>
              </a:rPr>
              <a:t>A+ </a:t>
            </a:r>
            <a:r>
              <a:rPr lang="en-US">
                <a:cs typeface="Arial" pitchFamily="34" charset="0"/>
              </a:rPr>
              <a:t>║</a:t>
            </a:r>
            <a:r>
              <a:rPr lang="cs-CZ">
                <a:cs typeface="Arial" pitchFamily="34" charset="0"/>
              </a:rPr>
              <a:t> </a:t>
            </a:r>
            <a:r>
              <a:rPr lang="cs-CZ"/>
              <a:t>ID</a:t>
            </a:r>
            <a:r>
              <a:rPr lang="cs-CZ" baseline="-20000"/>
              <a:t>A</a:t>
            </a:r>
            <a:r>
              <a:rPr lang="cs-CZ" baseline="-20000">
                <a:cs typeface="Arial" pitchFamily="34" charset="0"/>
              </a:rPr>
              <a:t> </a:t>
            </a:r>
            <a:r>
              <a:rPr lang="en-US" baseline="-25000">
                <a:cs typeface="Arial" pitchFamily="34" charset="0"/>
              </a:rPr>
              <a:t> </a:t>
            </a:r>
            <a:r>
              <a:rPr lang="en-US">
                <a:cs typeface="Arial" pitchFamily="34" charset="0"/>
              </a:rPr>
              <a:t>]</a:t>
            </a:r>
          </a:p>
          <a:p>
            <a:pPr lvl="1">
              <a:lnSpc>
                <a:spcPct val="90000"/>
              </a:lnSpc>
            </a:pPr>
            <a:r>
              <a:rPr lang="cs-CZ"/>
              <a:t>B </a:t>
            </a:r>
            <a:r>
              <a:rPr lang="cs-CZ">
                <a:cs typeface="Arial" pitchFamily="34" charset="0"/>
              </a:rPr>
              <a:t>→ A:       </a:t>
            </a:r>
            <a:r>
              <a:rPr lang="cs-CZ"/>
              <a:t>E</a:t>
            </a:r>
            <a:r>
              <a:rPr lang="cs-CZ" baseline="-10000"/>
              <a:t>K</a:t>
            </a:r>
            <a:r>
              <a:rPr lang="cs-CZ" baseline="-20000"/>
              <a:t>A+</a:t>
            </a:r>
            <a:r>
              <a:rPr lang="cs-CZ" baseline="-26000"/>
              <a:t> </a:t>
            </a:r>
            <a:r>
              <a:rPr lang="en-US">
                <a:cs typeface="Arial" pitchFamily="34" charset="0"/>
              </a:rPr>
              <a:t>[ </a:t>
            </a:r>
            <a:r>
              <a:rPr lang="cs-CZ">
                <a:cs typeface="Arial" pitchFamily="34" charset="0"/>
              </a:rPr>
              <a:t>N</a:t>
            </a:r>
            <a:r>
              <a:rPr lang="cs-CZ" baseline="-20000">
                <a:cs typeface="Arial" pitchFamily="34" charset="0"/>
              </a:rPr>
              <a:t>A </a:t>
            </a:r>
            <a:r>
              <a:rPr lang="en-US">
                <a:cs typeface="Arial" pitchFamily="34" charset="0"/>
              </a:rPr>
              <a:t>║</a:t>
            </a:r>
            <a:r>
              <a:rPr lang="cs-CZ" baseline="-20000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N</a:t>
            </a:r>
            <a:r>
              <a:rPr lang="cs-CZ" baseline="-20000">
                <a:cs typeface="Arial" pitchFamily="34" charset="0"/>
              </a:rPr>
              <a:t>B </a:t>
            </a:r>
            <a:r>
              <a:rPr lang="cs-CZ">
                <a:cs typeface="Arial" pitchFamily="34" charset="0"/>
              </a:rPr>
              <a:t> </a:t>
            </a:r>
            <a:r>
              <a:rPr lang="en-US">
                <a:cs typeface="Arial" pitchFamily="34" charset="0"/>
              </a:rPr>
              <a:t>]</a:t>
            </a:r>
            <a:r>
              <a:rPr lang="cs-CZ">
                <a:cs typeface="Arial" pitchFamily="34" charset="0"/>
              </a:rPr>
              <a:t>     </a:t>
            </a:r>
            <a:r>
              <a:rPr lang="en-US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→ 	</a:t>
            </a:r>
            <a:r>
              <a:rPr lang="cs-CZ"/>
              <a:t>B </a:t>
            </a:r>
            <a:r>
              <a:rPr lang="cs-CZ">
                <a:cs typeface="Arial" pitchFamily="34" charset="0"/>
              </a:rPr>
              <a:t>→ T:       </a:t>
            </a:r>
            <a:r>
              <a:rPr lang="cs-CZ"/>
              <a:t>E</a:t>
            </a:r>
            <a:r>
              <a:rPr lang="cs-CZ" baseline="-10000"/>
              <a:t>K</a:t>
            </a:r>
            <a:r>
              <a:rPr lang="cs-CZ" baseline="-20000"/>
              <a:t>A+</a:t>
            </a:r>
            <a:r>
              <a:rPr lang="cs-CZ" baseline="-26000"/>
              <a:t> </a:t>
            </a:r>
            <a:r>
              <a:rPr lang="en-US">
                <a:cs typeface="Arial" pitchFamily="34" charset="0"/>
              </a:rPr>
              <a:t>[ </a:t>
            </a:r>
            <a:r>
              <a:rPr lang="cs-CZ">
                <a:cs typeface="Arial" pitchFamily="34" charset="0"/>
              </a:rPr>
              <a:t>N</a:t>
            </a:r>
            <a:r>
              <a:rPr lang="cs-CZ" baseline="-20000">
                <a:cs typeface="Arial" pitchFamily="34" charset="0"/>
              </a:rPr>
              <a:t>A </a:t>
            </a:r>
            <a:r>
              <a:rPr lang="en-US">
                <a:cs typeface="Arial" pitchFamily="34" charset="0"/>
              </a:rPr>
              <a:t>║</a:t>
            </a:r>
            <a:r>
              <a:rPr lang="cs-CZ" baseline="-20000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N</a:t>
            </a:r>
            <a:r>
              <a:rPr lang="cs-CZ" baseline="-20000">
                <a:cs typeface="Arial" pitchFamily="34" charset="0"/>
              </a:rPr>
              <a:t>B </a:t>
            </a:r>
            <a:r>
              <a:rPr lang="cs-CZ">
                <a:cs typeface="Arial" pitchFamily="34" charset="0"/>
              </a:rPr>
              <a:t> </a:t>
            </a:r>
            <a:r>
              <a:rPr lang="en-US">
                <a:cs typeface="Arial" pitchFamily="34" charset="0"/>
              </a:rPr>
              <a:t>]</a:t>
            </a:r>
            <a:r>
              <a:rPr lang="cs-CZ">
                <a:cs typeface="Arial" pitchFamily="34" charset="0"/>
              </a:rPr>
              <a:t> </a:t>
            </a:r>
          </a:p>
          <a:p>
            <a:pPr lvl="4">
              <a:lnSpc>
                <a:spcPct val="90000"/>
              </a:lnSpc>
            </a:pPr>
            <a:r>
              <a:rPr lang="cs-CZ">
                <a:cs typeface="Arial" pitchFamily="34" charset="0"/>
              </a:rPr>
              <a:t>             			</a:t>
            </a:r>
            <a:r>
              <a:rPr lang="cs-CZ"/>
              <a:t>T </a:t>
            </a:r>
            <a:r>
              <a:rPr lang="cs-CZ">
                <a:cs typeface="Arial" pitchFamily="34" charset="0"/>
              </a:rPr>
              <a:t>→ A:       </a:t>
            </a:r>
            <a:r>
              <a:rPr lang="cs-CZ"/>
              <a:t>E</a:t>
            </a:r>
            <a:r>
              <a:rPr lang="cs-CZ" baseline="-10000"/>
              <a:t>K</a:t>
            </a:r>
            <a:r>
              <a:rPr lang="cs-CZ" baseline="-20000"/>
              <a:t>A+</a:t>
            </a:r>
            <a:r>
              <a:rPr lang="cs-CZ" baseline="-26000"/>
              <a:t> </a:t>
            </a:r>
            <a:r>
              <a:rPr lang="en-US">
                <a:cs typeface="Arial" pitchFamily="34" charset="0"/>
              </a:rPr>
              <a:t>[ </a:t>
            </a:r>
            <a:r>
              <a:rPr lang="cs-CZ">
                <a:cs typeface="Arial" pitchFamily="34" charset="0"/>
              </a:rPr>
              <a:t>N</a:t>
            </a:r>
            <a:r>
              <a:rPr lang="cs-CZ" baseline="-20000">
                <a:cs typeface="Arial" pitchFamily="34" charset="0"/>
              </a:rPr>
              <a:t>A </a:t>
            </a:r>
            <a:r>
              <a:rPr lang="en-US">
                <a:cs typeface="Arial" pitchFamily="34" charset="0"/>
              </a:rPr>
              <a:t>║</a:t>
            </a:r>
            <a:r>
              <a:rPr lang="cs-CZ" baseline="-20000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N</a:t>
            </a:r>
            <a:r>
              <a:rPr lang="cs-CZ" baseline="-20000">
                <a:cs typeface="Arial" pitchFamily="34" charset="0"/>
              </a:rPr>
              <a:t>B </a:t>
            </a:r>
            <a:r>
              <a:rPr lang="cs-CZ">
                <a:cs typeface="Arial" pitchFamily="34" charset="0"/>
              </a:rPr>
              <a:t> </a:t>
            </a:r>
            <a:r>
              <a:rPr lang="en-US">
                <a:cs typeface="Arial" pitchFamily="34" charset="0"/>
              </a:rPr>
              <a:t>]</a:t>
            </a:r>
            <a:r>
              <a:rPr lang="cs-CZ">
                <a:cs typeface="Arial" pitchFamily="34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cs-CZ"/>
              <a:t>A </a:t>
            </a:r>
            <a:r>
              <a:rPr lang="cs-CZ">
                <a:cs typeface="Arial" pitchFamily="34" charset="0"/>
              </a:rPr>
              <a:t>→ B:       </a:t>
            </a:r>
            <a:r>
              <a:rPr lang="cs-CZ"/>
              <a:t>E</a:t>
            </a:r>
            <a:r>
              <a:rPr lang="cs-CZ" baseline="-10000"/>
              <a:t>K</a:t>
            </a:r>
            <a:r>
              <a:rPr lang="cs-CZ" baseline="-20000"/>
              <a:t>B+ </a:t>
            </a:r>
            <a:r>
              <a:rPr lang="en-US">
                <a:cs typeface="Arial" pitchFamily="34" charset="0"/>
              </a:rPr>
              <a:t>[</a:t>
            </a:r>
            <a:r>
              <a:rPr lang="cs-CZ">
                <a:cs typeface="Arial" pitchFamily="34" charset="0"/>
              </a:rPr>
              <a:t> N</a:t>
            </a:r>
            <a:r>
              <a:rPr lang="cs-CZ" baseline="-20000">
                <a:cs typeface="Arial" pitchFamily="34" charset="0"/>
              </a:rPr>
              <a:t>B </a:t>
            </a:r>
            <a:r>
              <a:rPr lang="en-US">
                <a:cs typeface="Arial" pitchFamily="34" charset="0"/>
              </a:rPr>
              <a:t>] </a:t>
            </a:r>
            <a:r>
              <a:rPr lang="cs-CZ">
                <a:cs typeface="Arial" pitchFamily="34" charset="0"/>
              </a:rPr>
              <a:t>	       → 	</a:t>
            </a:r>
            <a:r>
              <a:rPr lang="cs-CZ"/>
              <a:t>A </a:t>
            </a:r>
            <a:r>
              <a:rPr lang="cs-CZ">
                <a:cs typeface="Arial" pitchFamily="34" charset="0"/>
              </a:rPr>
              <a:t>→ T:       </a:t>
            </a:r>
            <a:r>
              <a:rPr lang="cs-CZ"/>
              <a:t>E</a:t>
            </a:r>
            <a:r>
              <a:rPr lang="cs-CZ" baseline="-10000"/>
              <a:t>KT</a:t>
            </a:r>
            <a:r>
              <a:rPr lang="cs-CZ" baseline="-20000"/>
              <a:t>+ </a:t>
            </a:r>
            <a:r>
              <a:rPr lang="en-US">
                <a:cs typeface="Arial" pitchFamily="34" charset="0"/>
              </a:rPr>
              <a:t>[</a:t>
            </a:r>
            <a:r>
              <a:rPr lang="cs-CZ">
                <a:cs typeface="Arial" pitchFamily="34" charset="0"/>
              </a:rPr>
              <a:t> N</a:t>
            </a:r>
            <a:r>
              <a:rPr lang="cs-CZ" baseline="-20000">
                <a:cs typeface="Arial" pitchFamily="34" charset="0"/>
              </a:rPr>
              <a:t>B </a:t>
            </a:r>
            <a:r>
              <a:rPr lang="en-US">
                <a:cs typeface="Arial" pitchFamily="34" charset="0"/>
              </a:rPr>
              <a:t>]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cs-CZ"/>
              <a:t>					T </a:t>
            </a:r>
            <a:r>
              <a:rPr lang="cs-CZ">
                <a:cs typeface="Arial" pitchFamily="34" charset="0"/>
              </a:rPr>
              <a:t>→ B:       </a:t>
            </a:r>
            <a:r>
              <a:rPr lang="cs-CZ"/>
              <a:t>E</a:t>
            </a:r>
            <a:r>
              <a:rPr lang="cs-CZ" baseline="-10000"/>
              <a:t>KB</a:t>
            </a:r>
            <a:r>
              <a:rPr lang="cs-CZ" baseline="-20000"/>
              <a:t>+ </a:t>
            </a:r>
            <a:r>
              <a:rPr lang="en-US">
                <a:cs typeface="Arial" pitchFamily="34" charset="0"/>
              </a:rPr>
              <a:t>[</a:t>
            </a:r>
            <a:r>
              <a:rPr lang="cs-CZ">
                <a:cs typeface="Arial" pitchFamily="34" charset="0"/>
              </a:rPr>
              <a:t> N</a:t>
            </a:r>
            <a:r>
              <a:rPr lang="cs-CZ" baseline="-20000">
                <a:cs typeface="Arial" pitchFamily="34" charset="0"/>
              </a:rPr>
              <a:t>B </a:t>
            </a:r>
            <a:r>
              <a:rPr lang="en-US">
                <a:cs typeface="Arial" pitchFamily="34" charset="0"/>
              </a:rPr>
              <a:t>]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D8BA-1494-4E92-B26A-58C023D7DBF7}" type="slidenum">
              <a:rPr lang="cs-CZ"/>
              <a:pPr/>
              <a:t>90</a:t>
            </a:fld>
            <a:endParaRPr lang="cs-CZ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IPSec </a:t>
            </a:r>
            <a:r>
              <a:rPr lang="cs-CZ"/>
              <a:t>příklad použití</a:t>
            </a:r>
            <a:endParaRPr lang="en-AU"/>
          </a:p>
        </p:txBody>
      </p:sp>
      <p:pic>
        <p:nvPicPr>
          <p:cNvPr id="3962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886AC-DB09-44FC-83D8-730D168561FE}" type="slidenum">
              <a:rPr lang="cs-CZ"/>
              <a:pPr/>
              <a:t>91</a:t>
            </a:fld>
            <a:endParaRPr lang="cs-CZ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Authentication Header (AH)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Zajišťuje integritu dat a ověřování IP paketů</a:t>
            </a:r>
            <a:endParaRPr lang="en-US"/>
          </a:p>
          <a:p>
            <a:pPr lvl="1"/>
            <a:r>
              <a:rPr lang="cs-CZ"/>
              <a:t>Koncový uživatel může ověřovat uživatele/aplikaci</a:t>
            </a:r>
          </a:p>
          <a:p>
            <a:pPr lvl="1"/>
            <a:r>
              <a:rPr lang="cs-CZ"/>
              <a:t>Zamezuje kradení IP adresy sledováním sekvenčních čísel</a:t>
            </a:r>
          </a:p>
          <a:p>
            <a:r>
              <a:rPr lang="cs-CZ"/>
              <a:t>Založeno na MAC</a:t>
            </a:r>
            <a:endParaRPr lang="en-US"/>
          </a:p>
          <a:p>
            <a:pPr lvl="1"/>
            <a:r>
              <a:rPr lang="en-US"/>
              <a:t>HMAC-MD5-96 or HMAC-SHA-1-96</a:t>
            </a:r>
          </a:p>
          <a:p>
            <a:r>
              <a:rPr lang="cs-CZ"/>
              <a:t>Účastníci musí sdílet tajný klíč</a:t>
            </a:r>
            <a:endParaRPr lang="en-AU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4F86-012E-472D-A63D-AF8969AEB860}" type="slidenum">
              <a:rPr lang="cs-CZ"/>
              <a:pPr/>
              <a:t>92</a:t>
            </a:fld>
            <a:endParaRPr lang="cs-CZ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Authentication Header</a:t>
            </a:r>
          </a:p>
        </p:txBody>
      </p:sp>
      <p:pic>
        <p:nvPicPr>
          <p:cNvPr id="4034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5979-CF85-47E0-B5D9-9AB36682B176}" type="slidenum">
              <a:rPr lang="cs-CZ"/>
              <a:pPr/>
              <a:t>93</a:t>
            </a:fld>
            <a:endParaRPr lang="cs-CZ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Transportní a tunelovací režim</a:t>
            </a:r>
            <a:endParaRPr lang="en-AU"/>
          </a:p>
        </p:txBody>
      </p:sp>
      <p:pic>
        <p:nvPicPr>
          <p:cNvPr id="4055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10C9-EBB3-4005-9875-6B343A5BA2FB}" type="slidenum">
              <a:rPr lang="cs-CZ"/>
              <a:pPr/>
              <a:t>94</a:t>
            </a:fld>
            <a:endParaRPr lang="cs-CZ"/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/>
              <a:t>Encapsulating Security Payload (ESP)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Zajišťuje utajení obsahu zpráv</a:t>
            </a:r>
            <a:endParaRPr lang="en-AU"/>
          </a:p>
          <a:p>
            <a:r>
              <a:rPr lang="cs-CZ"/>
              <a:t>Může také zajišťovat ověřování jako AH</a:t>
            </a:r>
          </a:p>
          <a:p>
            <a:r>
              <a:rPr lang="cs-CZ"/>
              <a:t>Podporuje mnoho šifrovacích algoritmů, jejich režimů a zarovnávání zpráv</a:t>
            </a:r>
          </a:p>
          <a:p>
            <a:pPr lvl="1"/>
            <a:r>
              <a:rPr lang="cs-CZ"/>
              <a:t>Zahrnuje </a:t>
            </a:r>
            <a:r>
              <a:rPr lang="en-US"/>
              <a:t>DES, Triple-DES, RC5, IDEA, CAST </a:t>
            </a:r>
            <a:r>
              <a:rPr lang="cs-CZ"/>
              <a:t>atd.</a:t>
            </a:r>
            <a:endParaRPr lang="en-US"/>
          </a:p>
          <a:p>
            <a:pPr lvl="1"/>
            <a:r>
              <a:rPr lang="cs-CZ"/>
              <a:t>Většinou pracuje v režimu </a:t>
            </a:r>
            <a:r>
              <a:rPr lang="en-US"/>
              <a:t>CBC</a:t>
            </a:r>
          </a:p>
          <a:p>
            <a:pPr lvl="1"/>
            <a:r>
              <a:rPr lang="cs-CZ"/>
              <a:t>Zarovnává zprávy na velikost bloků</a:t>
            </a:r>
          </a:p>
          <a:p>
            <a:pPr>
              <a:buFont typeface="Wingdings" pitchFamily="2" charset="2"/>
              <a:buNone/>
            </a:pPr>
            <a:endParaRPr lang="en-AU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895F-76D2-40B5-9240-761FD2E7AA0C}" type="slidenum">
              <a:rPr lang="cs-CZ"/>
              <a:pPr/>
              <a:t>95</a:t>
            </a:fld>
            <a:endParaRPr lang="cs-CZ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Encapsulating Security Payload</a:t>
            </a:r>
          </a:p>
        </p:txBody>
      </p:sp>
      <p:pic>
        <p:nvPicPr>
          <p:cNvPr id="4085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D45F-EC94-4A6C-93A9-69A39859FBAD}" type="slidenum">
              <a:rPr lang="cs-CZ"/>
              <a:pPr/>
              <a:t>96</a:t>
            </a:fld>
            <a:endParaRPr lang="cs-CZ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Transportní a tunelovací režim</a:t>
            </a:r>
            <a:r>
              <a:rPr lang="en-US"/>
              <a:t> ESP</a:t>
            </a:r>
            <a:endParaRPr lang="en-AU"/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Transportní režim se používá pro šifrování, případně i ověřování IP datagramů</a:t>
            </a:r>
          </a:p>
          <a:p>
            <a:pPr lvl="1"/>
            <a:r>
              <a:rPr lang="cs-CZ"/>
              <a:t>Chráněna jsou pouze data, hlavička se přenáší otevřená</a:t>
            </a:r>
          </a:p>
          <a:p>
            <a:pPr lvl="1"/>
            <a:r>
              <a:rPr lang="cs-CZ"/>
              <a:t>Může být prováděna analýza toku dat</a:t>
            </a:r>
          </a:p>
          <a:p>
            <a:pPr lvl="1"/>
            <a:r>
              <a:rPr lang="cs-CZ"/>
              <a:t>Používá se pro ESP a přenosy mezi host. Systémy</a:t>
            </a:r>
          </a:p>
          <a:p>
            <a:r>
              <a:rPr lang="cs-CZ"/>
              <a:t>Tunelovací režim šifruje celý IP paket</a:t>
            </a:r>
          </a:p>
          <a:p>
            <a:pPr lvl="1"/>
            <a:r>
              <a:rPr lang="cs-CZ"/>
              <a:t>Přidává novou hlavičku</a:t>
            </a:r>
          </a:p>
          <a:p>
            <a:pPr lvl="1"/>
            <a:r>
              <a:rPr lang="cs-CZ"/>
              <a:t>Používá se pro VPN a komunikaci mezi směrovači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1592-B97F-448D-8D00-CA1C0C190B34}" type="slidenum">
              <a:rPr lang="cs-CZ"/>
              <a:pPr/>
              <a:t>97</a:t>
            </a:fld>
            <a:endParaRPr lang="cs-CZ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Možné kombinace služeb a režimů</a:t>
            </a:r>
            <a:endParaRPr lang="en-AU" sz="3200"/>
          </a:p>
        </p:txBody>
      </p:sp>
      <p:pic>
        <p:nvPicPr>
          <p:cNvPr id="4126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7B9A-116C-420B-9A11-EED75882A706}" type="slidenum">
              <a:rPr lang="cs-CZ"/>
              <a:pPr/>
              <a:t>98</a:t>
            </a:fld>
            <a:endParaRPr lang="cs-CZ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Obranné valy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000"/>
              <a:t>Provádí ochranu sítě před napadením (ochrana počítačů nestačí)</a:t>
            </a:r>
          </a:p>
          <a:p>
            <a:r>
              <a:rPr lang="cs-CZ" sz="2000"/>
              <a:t>Odděluje uživatele (prvek nespolehlivosti) od prvků ochrany</a:t>
            </a:r>
          </a:p>
          <a:p>
            <a:pPr>
              <a:buFont typeface="Wingdings" pitchFamily="2" charset="2"/>
              <a:buNone/>
            </a:pPr>
            <a:r>
              <a:rPr lang="cs-CZ" sz="2000" b="1"/>
              <a:t>Vlastnosti</a:t>
            </a:r>
          </a:p>
          <a:p>
            <a:pPr lvl="1"/>
            <a:r>
              <a:rPr lang="cs-CZ" sz="1800"/>
              <a:t>Filtrování paketů a vlastnost odstínění</a:t>
            </a:r>
          </a:p>
          <a:p>
            <a:pPr lvl="1"/>
            <a:r>
              <a:rPr lang="cs-CZ" sz="1800"/>
              <a:t>Různé úrovně ověřování</a:t>
            </a:r>
          </a:p>
          <a:p>
            <a:pPr lvl="1"/>
            <a:r>
              <a:rPr lang="cs-CZ" sz="1800"/>
              <a:t>Přihlašování (registrace) a účtování</a:t>
            </a:r>
          </a:p>
          <a:p>
            <a:pPr lvl="1"/>
            <a:r>
              <a:rPr lang="cs-CZ" sz="1800"/>
              <a:t>Transparentnost a přizpůsobení uživatelům</a:t>
            </a:r>
          </a:p>
          <a:p>
            <a:pPr lvl="1"/>
            <a:r>
              <a:rPr lang="cs-CZ" sz="1800"/>
              <a:t>Ovladatelnost (management)</a:t>
            </a:r>
          </a:p>
          <a:p>
            <a:pPr lvl="1"/>
            <a:r>
              <a:rPr lang="cs-CZ" sz="1800"/>
              <a:t>Rozlišení požadavků dle klientů nebo sítí 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1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1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9CE0-0EE5-4EFA-89F3-88260129E33E}" type="slidenum">
              <a:rPr lang="cs-CZ"/>
              <a:pPr/>
              <a:t>99</a:t>
            </a:fld>
            <a:endParaRPr lang="cs-CZ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Obranné valy</a:t>
            </a:r>
          </a:p>
        </p:txBody>
      </p:sp>
      <p:sp>
        <p:nvSpPr>
          <p:cNvPr id="182309" name="Rectangle 37"/>
          <p:cNvSpPr>
            <a:spLocks noChangeArrowheads="1"/>
          </p:cNvSpPr>
          <p:nvPr/>
        </p:nvSpPr>
        <p:spPr bwMode="auto">
          <a:xfrm>
            <a:off x="533400" y="3429000"/>
            <a:ext cx="12954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2310" name="Text Box 38"/>
          <p:cNvSpPr txBox="1">
            <a:spLocks noChangeArrowheads="1"/>
          </p:cNvSpPr>
          <p:nvPr/>
        </p:nvSpPr>
        <p:spPr bwMode="auto">
          <a:xfrm>
            <a:off x="533400" y="3581400"/>
            <a:ext cx="1300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sz="2000"/>
              <a:t>Vzdálený </a:t>
            </a:r>
          </a:p>
          <a:p>
            <a:pPr algn="ctr"/>
            <a:r>
              <a:rPr lang="cs-CZ" sz="2000"/>
              <a:t>uživatel</a:t>
            </a:r>
          </a:p>
        </p:txBody>
      </p:sp>
      <p:sp>
        <p:nvSpPr>
          <p:cNvPr id="182311" name="Rectangle 39"/>
          <p:cNvSpPr>
            <a:spLocks noChangeArrowheads="1"/>
          </p:cNvSpPr>
          <p:nvPr/>
        </p:nvSpPr>
        <p:spPr bwMode="auto">
          <a:xfrm>
            <a:off x="533400" y="4572000"/>
            <a:ext cx="12954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2312" name="Text Box 40"/>
          <p:cNvSpPr txBox="1">
            <a:spLocks noChangeArrowheads="1"/>
          </p:cNvSpPr>
          <p:nvPr/>
        </p:nvSpPr>
        <p:spPr bwMode="auto">
          <a:xfrm>
            <a:off x="685800" y="4724400"/>
            <a:ext cx="1046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sz="2000"/>
              <a:t>Cizí</a:t>
            </a:r>
          </a:p>
          <a:p>
            <a:pPr algn="ctr"/>
            <a:r>
              <a:rPr lang="cs-CZ" sz="2000"/>
              <a:t>uživatel</a:t>
            </a:r>
          </a:p>
        </p:txBody>
      </p:sp>
      <p:sp>
        <p:nvSpPr>
          <p:cNvPr id="182313" name="Oval 41"/>
          <p:cNvSpPr>
            <a:spLocks noChangeArrowheads="1"/>
          </p:cNvSpPr>
          <p:nvPr/>
        </p:nvSpPr>
        <p:spPr bwMode="auto">
          <a:xfrm>
            <a:off x="1981200" y="3657600"/>
            <a:ext cx="1981200" cy="144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2314" name="Text Box 42"/>
          <p:cNvSpPr txBox="1">
            <a:spLocks noChangeArrowheads="1"/>
          </p:cNvSpPr>
          <p:nvPr/>
        </p:nvSpPr>
        <p:spPr bwMode="auto">
          <a:xfrm>
            <a:off x="2362200" y="4191000"/>
            <a:ext cx="1042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/>
              <a:t>Internet</a:t>
            </a:r>
          </a:p>
        </p:txBody>
      </p:sp>
      <p:sp>
        <p:nvSpPr>
          <p:cNvPr id="182315" name="Rectangle 43"/>
          <p:cNvSpPr>
            <a:spLocks noChangeArrowheads="1"/>
          </p:cNvSpPr>
          <p:nvPr/>
        </p:nvSpPr>
        <p:spPr bwMode="auto">
          <a:xfrm>
            <a:off x="4114800" y="3962400"/>
            <a:ext cx="11430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2316" name="Text Box 44"/>
          <p:cNvSpPr txBox="1">
            <a:spLocks noChangeArrowheads="1"/>
          </p:cNvSpPr>
          <p:nvPr/>
        </p:nvSpPr>
        <p:spPr bwMode="auto">
          <a:xfrm>
            <a:off x="4191000" y="4114800"/>
            <a:ext cx="1062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/>
              <a:t>Firewall</a:t>
            </a:r>
          </a:p>
        </p:txBody>
      </p:sp>
      <p:sp>
        <p:nvSpPr>
          <p:cNvPr id="182317" name="Oval 45"/>
          <p:cNvSpPr>
            <a:spLocks noChangeArrowheads="1"/>
          </p:cNvSpPr>
          <p:nvPr/>
        </p:nvSpPr>
        <p:spPr bwMode="auto">
          <a:xfrm>
            <a:off x="5334000" y="3657600"/>
            <a:ext cx="1981200" cy="144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2318" name="Text Box 46"/>
          <p:cNvSpPr txBox="1">
            <a:spLocks noChangeArrowheads="1"/>
          </p:cNvSpPr>
          <p:nvPr/>
        </p:nvSpPr>
        <p:spPr bwMode="auto">
          <a:xfrm>
            <a:off x="5715000" y="4191000"/>
            <a:ext cx="1042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/>
              <a:t>Intranet</a:t>
            </a:r>
          </a:p>
        </p:txBody>
      </p:sp>
      <p:sp>
        <p:nvSpPr>
          <p:cNvPr id="182319" name="Rectangle 47"/>
          <p:cNvSpPr>
            <a:spLocks noChangeArrowheads="1"/>
          </p:cNvSpPr>
          <p:nvPr/>
        </p:nvSpPr>
        <p:spPr bwMode="auto">
          <a:xfrm>
            <a:off x="7467600" y="3886200"/>
            <a:ext cx="1219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2320" name="Text Box 48"/>
          <p:cNvSpPr txBox="1">
            <a:spLocks noChangeArrowheads="1"/>
          </p:cNvSpPr>
          <p:nvPr/>
        </p:nvSpPr>
        <p:spPr bwMode="auto">
          <a:xfrm>
            <a:off x="7696200" y="3962400"/>
            <a:ext cx="88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/>
              <a:t>Web</a:t>
            </a:r>
          </a:p>
          <a:p>
            <a:r>
              <a:rPr lang="cs-CZ" sz="2000"/>
              <a:t>server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Network">
  <a:themeElements>
    <a:clrScheme name="1_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1_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</TotalTime>
  <Words>7109</Words>
  <Application>Microsoft Office PowerPoint</Application>
  <PresentationFormat>Předvádění na obrazovce (4:3)</PresentationFormat>
  <Paragraphs>1427</Paragraphs>
  <Slides>116</Slides>
  <Notes>116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116</vt:i4>
      </vt:variant>
    </vt:vector>
  </HeadingPairs>
  <TitlesOfParts>
    <vt:vector size="122" baseType="lpstr">
      <vt:lpstr>Arial</vt:lpstr>
      <vt:lpstr>d</vt:lpstr>
      <vt:lpstr>Symbol</vt:lpstr>
      <vt:lpstr>Times New Roman</vt:lpstr>
      <vt:lpstr>Wingdings</vt:lpstr>
      <vt:lpstr>1_Network</vt:lpstr>
      <vt:lpstr>Ověřování a protokoly</vt:lpstr>
      <vt:lpstr>Ověřovací servery</vt:lpstr>
      <vt:lpstr>Protokoly vzájemného ověření</vt:lpstr>
      <vt:lpstr>Protokoly vzájemného ověření</vt:lpstr>
      <vt:lpstr>Protokoly vzájemného ověřování, přímé ověřování, symetrické šifrování</vt:lpstr>
      <vt:lpstr>Protokoly vzájemného ověřování, přímé ověřování, asymetrické šifrování</vt:lpstr>
      <vt:lpstr>Protokoly vzájemného ověření s ověřovacím serverem</vt:lpstr>
      <vt:lpstr>Protokoly vzájemného ověření s ověřovacím serverem</vt:lpstr>
      <vt:lpstr>Protokoly vzájemného ověření s ověřovacím serverem</vt:lpstr>
      <vt:lpstr>Protokoly vzájemného ověření s ověřovacím serverem</vt:lpstr>
      <vt:lpstr>Protokoly vzájemného ověření s ověřovacím serverem</vt:lpstr>
      <vt:lpstr>Protokoly vzájemného ověření s ověřovacím serverem</vt:lpstr>
      <vt:lpstr>Protokoly vzájemného ověření s ověřovacím serverem</vt:lpstr>
      <vt:lpstr>Distribuce veřejného klíče</vt:lpstr>
      <vt:lpstr>Certifikát </vt:lpstr>
      <vt:lpstr>Certifikát</vt:lpstr>
      <vt:lpstr>Certifikát </vt:lpstr>
      <vt:lpstr>Public Key Infrastructure (PKI )</vt:lpstr>
      <vt:lpstr>Certifikační autorita</vt:lpstr>
      <vt:lpstr>Modely důvěrnosti</vt:lpstr>
      <vt:lpstr>Monopoly model</vt:lpstr>
      <vt:lpstr>Monopoly plus RA</vt:lpstr>
      <vt:lpstr>Delegované CA</vt:lpstr>
      <vt:lpstr>Oligarchy model</vt:lpstr>
      <vt:lpstr>Anarchy model</vt:lpstr>
      <vt:lpstr>Anarchy model</vt:lpstr>
      <vt:lpstr>Rušení certifikátů</vt:lpstr>
      <vt:lpstr>Revocation list</vt:lpstr>
      <vt:lpstr>On-line Revocation Servers</vt:lpstr>
      <vt:lpstr>Protokoly pro bezpečnou komunikaci Kerberos</vt:lpstr>
      <vt:lpstr>Úvod</vt:lpstr>
      <vt:lpstr>Požadavky uživatelů</vt:lpstr>
      <vt:lpstr>Požadavky na identifikační mechanizmus</vt:lpstr>
      <vt:lpstr>Databáze</vt:lpstr>
      <vt:lpstr>Šifrování</vt:lpstr>
      <vt:lpstr>Servery</vt:lpstr>
      <vt:lpstr>Jména </vt:lpstr>
      <vt:lpstr>Pověření (Credentials)</vt:lpstr>
      <vt:lpstr>Pověření (Credentials)</vt:lpstr>
      <vt:lpstr>Ticket  {S, C, IPC, TS, TTL, KS,C}K(S)</vt:lpstr>
      <vt:lpstr>Authenticator {C, IPC, TS}K(S,C)</vt:lpstr>
      <vt:lpstr>Získání prvotního ticketu</vt:lpstr>
      <vt:lpstr>Získání prvotního ticketu</vt:lpstr>
      <vt:lpstr>Získání ticketu pro server </vt:lpstr>
      <vt:lpstr>Požadavek na službu </vt:lpstr>
      <vt:lpstr>Přihlášení klienta na server s ověřením (shrnutí)</vt:lpstr>
      <vt:lpstr>Operace databáze Kerbera</vt:lpstr>
      <vt:lpstr>Administrativní protokol</vt:lpstr>
      <vt:lpstr>Replikace databáze</vt:lpstr>
      <vt:lpstr>Programy Kerbera </vt:lpstr>
      <vt:lpstr>Kerberos v5</vt:lpstr>
      <vt:lpstr>Delegování práv</vt:lpstr>
      <vt:lpstr>Delegování práv</vt:lpstr>
      <vt:lpstr>Pre-authentikace</vt:lpstr>
      <vt:lpstr>Obnova ticketů</vt:lpstr>
      <vt:lpstr>Kryptografické algoritmy</vt:lpstr>
      <vt:lpstr>Zavedení konverzačních klíčů</vt:lpstr>
      <vt:lpstr>Ověřování mezi oblastmi</vt:lpstr>
      <vt:lpstr>Ověřování mezi oblastmi</vt:lpstr>
      <vt:lpstr>Ověřování mezi oblastmi</vt:lpstr>
      <vt:lpstr>Protokol SSL</vt:lpstr>
      <vt:lpstr>Obsah prezentace</vt:lpstr>
      <vt:lpstr>Co je SSL</vt:lpstr>
      <vt:lpstr>Protokolový zásobník</vt:lpstr>
      <vt:lpstr>Record protokol</vt:lpstr>
      <vt:lpstr>Handshake protokol</vt:lpstr>
      <vt:lpstr>Handshake protokol</vt:lpstr>
      <vt:lpstr>Prezentace aplikace PowerPoint</vt:lpstr>
      <vt:lpstr>Zjednodušený handshake</vt:lpstr>
      <vt:lpstr>Autentizace a výměna klíčů</vt:lpstr>
      <vt:lpstr>Autentizace a výměna klíčů</vt:lpstr>
      <vt:lpstr>Autentizace a výměna klíčů</vt:lpstr>
      <vt:lpstr>Šifrování dat a Hashovací funkce</vt:lpstr>
      <vt:lpstr>Srovnání s SSL a TLS</vt:lpstr>
      <vt:lpstr>Shrnutí</vt:lpstr>
      <vt:lpstr>Protokoly pro bezpečnou komunikaci - SSH</vt:lpstr>
      <vt:lpstr>Ověřování v SSH1</vt:lpstr>
      <vt:lpstr>Protokol pro výměnu klíčů v SSH1</vt:lpstr>
      <vt:lpstr>Protokol pro výměnu klíčů v SSH2</vt:lpstr>
      <vt:lpstr>SSH v praxi</vt:lpstr>
      <vt:lpstr>SSH v praxi</vt:lpstr>
      <vt:lpstr>IKE Internet Key Exchange</vt:lpstr>
      <vt:lpstr>IKE fáze</vt:lpstr>
      <vt:lpstr>IKE fáze I</vt:lpstr>
      <vt:lpstr>IKE fáze II </vt:lpstr>
      <vt:lpstr>Algoritmy šifrování</vt:lpstr>
      <vt:lpstr>Protokoly pro bezpečnou komunikaci IPsec</vt:lpstr>
      <vt:lpstr>IP sec</vt:lpstr>
      <vt:lpstr>IPSec</vt:lpstr>
      <vt:lpstr>IPSec příklad použití</vt:lpstr>
      <vt:lpstr>Authentication Header (AH)</vt:lpstr>
      <vt:lpstr>Authentication Header</vt:lpstr>
      <vt:lpstr>Transportní a tunelovací režim</vt:lpstr>
      <vt:lpstr>Encapsulating Security Payload (ESP)</vt:lpstr>
      <vt:lpstr>Encapsulating Security Payload</vt:lpstr>
      <vt:lpstr>Transportní a tunelovací režim ESP</vt:lpstr>
      <vt:lpstr>Možné kombinace služeb a režimů</vt:lpstr>
      <vt:lpstr>Obranné valy</vt:lpstr>
      <vt:lpstr>Obranné valy</vt:lpstr>
      <vt:lpstr>Filtrování</vt:lpstr>
      <vt:lpstr>Filtrování na síťové úrovni</vt:lpstr>
      <vt:lpstr>Filtrování na síťové úrovni</vt:lpstr>
      <vt:lpstr>Filtrování na síťové úrovni</vt:lpstr>
      <vt:lpstr>Filtrování na aplikační úrovni</vt:lpstr>
      <vt:lpstr>Filtrování na aplikační úrovni</vt:lpstr>
      <vt:lpstr>Filtrování na aplikační úrovni</vt:lpstr>
      <vt:lpstr>Filtrování na transportní úrovni</vt:lpstr>
      <vt:lpstr>Filtrování na transportní úrovni</vt:lpstr>
      <vt:lpstr>Filtrování na transportní úrovni</vt:lpstr>
      <vt:lpstr>Socks</vt:lpstr>
      <vt:lpstr>Socks</vt:lpstr>
      <vt:lpstr>Typy obranných valů</vt:lpstr>
      <vt:lpstr>Útoky</vt:lpstr>
      <vt:lpstr>Útoky</vt:lpstr>
      <vt:lpstr>Útoky</vt:lpstr>
      <vt:lpstr>Steganography 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Šifrování a bezpečnost v počítačových sítích </dc:title>
  <dc:subject/>
  <dc:creator/>
  <cp:keywords/>
  <dc:description/>
  <cp:lastModifiedBy>JL</cp:lastModifiedBy>
  <cp:revision>93</cp:revision>
  <dcterms:created xsi:type="dcterms:W3CDTF">2001-07-11T20:20:48Z</dcterms:created>
  <dcterms:modified xsi:type="dcterms:W3CDTF">2020-06-03T15:54:17Z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TC060888081029</vt:lpwstr>
  </property>
</Properties>
</file>