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16" r:id="rId9"/>
    <p:sldId id="263" r:id="rId10"/>
    <p:sldId id="314" r:id="rId11"/>
    <p:sldId id="315" r:id="rId12"/>
    <p:sldId id="264" r:id="rId13"/>
    <p:sldId id="266" r:id="rId14"/>
    <p:sldId id="271" r:id="rId15"/>
    <p:sldId id="274" r:id="rId16"/>
    <p:sldId id="275" r:id="rId17"/>
    <p:sldId id="313" r:id="rId18"/>
    <p:sldId id="269" r:id="rId19"/>
    <p:sldId id="270" r:id="rId20"/>
    <p:sldId id="312" r:id="rId21"/>
    <p:sldId id="272" r:id="rId22"/>
    <p:sldId id="268" r:id="rId23"/>
    <p:sldId id="267" r:id="rId24"/>
    <p:sldId id="317" r:id="rId25"/>
    <p:sldId id="318" r:id="rId26"/>
    <p:sldId id="319" r:id="rId27"/>
    <p:sldId id="276" r:id="rId28"/>
    <p:sldId id="277" r:id="rId29"/>
    <p:sldId id="278" r:id="rId30"/>
    <p:sldId id="281" r:id="rId31"/>
    <p:sldId id="279" r:id="rId32"/>
    <p:sldId id="285" r:id="rId33"/>
    <p:sldId id="280" r:id="rId34"/>
    <p:sldId id="282" r:id="rId35"/>
    <p:sldId id="283" r:id="rId36"/>
    <p:sldId id="284" r:id="rId37"/>
    <p:sldId id="309" r:id="rId38"/>
    <p:sldId id="310" r:id="rId39"/>
    <p:sldId id="286" r:id="rId40"/>
    <p:sldId id="287" r:id="rId41"/>
    <p:sldId id="288" r:id="rId42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84827" autoAdjust="0"/>
  </p:normalViewPr>
  <p:slideViewPr>
    <p:cSldViewPr>
      <p:cViewPr varScale="1">
        <p:scale>
          <a:sx n="70" d="100"/>
          <a:sy n="70" d="100"/>
        </p:scale>
        <p:origin x="-5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9" tIns="49521" rIns="99039" bIns="49521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9" tIns="49521" rIns="99039" bIns="49521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9" tIns="49521" rIns="99039" bIns="49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9" tIns="49521" rIns="99039" bIns="49521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9" tIns="49521" rIns="99039" bIns="49521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fld id="{635DBAC0-16C4-416A-B87E-79B12A3947E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713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673A9F-ED1E-4D71-8B0C-57A4C29B92AE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DE70BF-E301-4159-B4DA-855D93C4E100}" type="slidenum">
              <a:rPr lang="cs-CZ"/>
              <a:pPr/>
              <a:t>10</a:t>
            </a:fld>
            <a:endParaRPr lang="cs-CZ"/>
          </a:p>
        </p:txBody>
      </p:sp>
      <p:sp>
        <p:nvSpPr>
          <p:cNvPr id="195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4A9D5E-08DC-4BA0-B3D4-920F198F3B23}" type="slidenum">
              <a:rPr lang="cs-CZ"/>
              <a:pPr/>
              <a:t>11</a:t>
            </a:fld>
            <a:endParaRPr lang="cs-CZ"/>
          </a:p>
        </p:txBody>
      </p:sp>
      <p:sp>
        <p:nvSpPr>
          <p:cNvPr id="198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3EB056-41D6-46F7-B86F-60D53BD1B3B0}" type="slidenum">
              <a:rPr lang="cs-CZ"/>
              <a:pPr/>
              <a:t>12</a:t>
            </a:fld>
            <a:endParaRPr lang="cs-CZ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49C369-A25F-48C8-8DC4-D6D687188574}" type="slidenum">
              <a:rPr lang="cs-CZ"/>
              <a:pPr/>
              <a:t>13</a:t>
            </a:fld>
            <a:endParaRPr lang="cs-CZ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D24B68-1936-4533-83B6-F087E9BCA06B}" type="slidenum">
              <a:rPr lang="cs-CZ"/>
              <a:pPr/>
              <a:t>14</a:t>
            </a:fld>
            <a:endParaRPr lang="cs-CZ"/>
          </a:p>
        </p:txBody>
      </p:sp>
      <p:sp>
        <p:nvSpPr>
          <p:cNvPr id="139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758D20-4391-4CB6-930F-0B9D1E6F4AE2}" type="slidenum">
              <a:rPr lang="cs-CZ"/>
              <a:pPr/>
              <a:t>15</a:t>
            </a:fld>
            <a:endParaRPr lang="cs-CZ"/>
          </a:p>
        </p:txBody>
      </p:sp>
      <p:sp>
        <p:nvSpPr>
          <p:cNvPr id="140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2931B4-274A-4831-8BE3-B9428095006A}" type="slidenum">
              <a:rPr lang="cs-CZ"/>
              <a:pPr/>
              <a:t>16</a:t>
            </a:fld>
            <a:endParaRPr lang="cs-CZ"/>
          </a:p>
        </p:txBody>
      </p:sp>
      <p:sp>
        <p:nvSpPr>
          <p:cNvPr id="141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E58707-0F65-4E9C-9072-663A99D1DDDC}" type="slidenum">
              <a:rPr lang="cs-CZ"/>
              <a:pPr/>
              <a:t>17</a:t>
            </a:fld>
            <a:endParaRPr lang="cs-CZ"/>
          </a:p>
        </p:txBody>
      </p:sp>
      <p:sp>
        <p:nvSpPr>
          <p:cNvPr id="188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0914D8-0548-4F84-A0B3-F51F71D627C9}" type="slidenum">
              <a:rPr lang="cs-CZ"/>
              <a:pPr/>
              <a:t>18</a:t>
            </a:fld>
            <a:endParaRPr lang="cs-CZ"/>
          </a:p>
        </p:txBody>
      </p:sp>
      <p:sp>
        <p:nvSpPr>
          <p:cNvPr id="142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20E21-5E5E-400B-A87B-263CB73C2383}" type="slidenum">
              <a:rPr lang="cs-CZ"/>
              <a:pPr/>
              <a:t>19</a:t>
            </a:fld>
            <a:endParaRPr lang="cs-CZ"/>
          </a:p>
        </p:txBody>
      </p:sp>
      <p:sp>
        <p:nvSpPr>
          <p:cNvPr id="143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5212F-ADE0-41A4-8CAF-EEF882263BC2}" type="slidenum">
              <a:rPr lang="cs-CZ"/>
              <a:pPr/>
              <a:t>2</a:t>
            </a:fld>
            <a:endParaRPr lang="cs-CZ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6B3C19-8582-4630-945E-1C91C5855AEF}" type="slidenum">
              <a:rPr lang="cs-CZ"/>
              <a:pPr/>
              <a:t>20</a:t>
            </a:fld>
            <a:endParaRPr lang="cs-CZ"/>
          </a:p>
        </p:txBody>
      </p:sp>
      <p:sp>
        <p:nvSpPr>
          <p:cNvPr id="189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F5C568-CB10-4A7C-9403-65C80A754B6F}" type="slidenum">
              <a:rPr lang="cs-CZ"/>
              <a:pPr/>
              <a:t>21</a:t>
            </a:fld>
            <a:endParaRPr lang="cs-CZ"/>
          </a:p>
        </p:txBody>
      </p:sp>
      <p:sp>
        <p:nvSpPr>
          <p:cNvPr id="144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AC1205-240D-42DB-997E-0708CDABA84D}" type="slidenum">
              <a:rPr lang="cs-CZ"/>
              <a:pPr/>
              <a:t>22</a:t>
            </a:fld>
            <a:endParaRPr lang="cs-CZ"/>
          </a:p>
        </p:txBody>
      </p:sp>
      <p:sp>
        <p:nvSpPr>
          <p:cNvPr id="145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14B79A-3A0C-4C31-83DA-E715EB94EC5F}" type="slidenum">
              <a:rPr lang="cs-CZ"/>
              <a:pPr/>
              <a:t>23</a:t>
            </a:fld>
            <a:endParaRPr lang="cs-CZ"/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99070-ED31-4E22-8854-32F90E987340}" type="slidenum">
              <a:rPr lang="cs-CZ"/>
              <a:pPr/>
              <a:t>24</a:t>
            </a:fld>
            <a:endParaRPr lang="cs-CZ"/>
          </a:p>
        </p:txBody>
      </p:sp>
      <p:sp>
        <p:nvSpPr>
          <p:cNvPr id="2027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/>
          <a:lstStyle/>
          <a:p>
            <a:r>
              <a:rPr lang="en-AU"/>
              <a:t>Horst Feistel, working at IBM Thomas J Watson Research Labs devised a suitable invertible cipher structure in early 70's.</a:t>
            </a:r>
          </a:p>
          <a:p>
            <a:r>
              <a:rPr lang="en-AU"/>
              <a:t>One of Feistel's main contributions was the invention of a suitable structure which adapted Shannon's S-P network in an easily inverted structure. Essentially the same h/w or s/w is used for both encryption and decryption, with just a slight change in how the keys are used. One layer of S-boxes and the following P-box are used to form the round function. 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E16CB6-A8B8-40F0-B345-BAB1E6F9BDA7}" type="slidenum">
              <a:rPr lang="cs-CZ"/>
              <a:pPr/>
              <a:t>25</a:t>
            </a:fld>
            <a:endParaRPr lang="cs-CZ"/>
          </a:p>
        </p:txBody>
      </p:sp>
      <p:sp>
        <p:nvSpPr>
          <p:cNvPr id="2048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1AD4A6-0D87-4DF6-A8D2-34FC106D07E8}" type="slidenum">
              <a:rPr lang="cs-CZ"/>
              <a:pPr/>
              <a:t>26</a:t>
            </a:fld>
            <a:endParaRPr lang="cs-CZ"/>
          </a:p>
        </p:txBody>
      </p:sp>
      <p:sp>
        <p:nvSpPr>
          <p:cNvPr id="2068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6E95B9-4A48-44AA-B773-9CAF168C6A05}" type="slidenum">
              <a:rPr lang="cs-CZ"/>
              <a:pPr/>
              <a:t>27</a:t>
            </a:fld>
            <a:endParaRPr lang="cs-CZ"/>
          </a:p>
        </p:txBody>
      </p:sp>
      <p:sp>
        <p:nvSpPr>
          <p:cNvPr id="146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6BD02-1AE6-4753-BEDA-2F8F99C567C3}" type="slidenum">
              <a:rPr lang="cs-CZ"/>
              <a:pPr/>
              <a:t>28</a:t>
            </a:fld>
            <a:endParaRPr lang="cs-CZ"/>
          </a:p>
        </p:txBody>
      </p:sp>
      <p:sp>
        <p:nvSpPr>
          <p:cNvPr id="147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B5C92-7075-4E6E-962E-F60C3D70FBFE}" type="slidenum">
              <a:rPr lang="cs-CZ"/>
              <a:pPr/>
              <a:t>29</a:t>
            </a:fld>
            <a:endParaRPr lang="cs-CZ"/>
          </a:p>
        </p:txBody>
      </p:sp>
      <p:sp>
        <p:nvSpPr>
          <p:cNvPr id="148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993D0F-6E0A-45B4-A8DD-A92471AAC2BC}" type="slidenum">
              <a:rPr lang="cs-CZ"/>
              <a:pPr/>
              <a:t>3</a:t>
            </a:fld>
            <a:endParaRPr lang="cs-CZ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565B0F-BFE8-4185-9F20-D08A900732A1}" type="slidenum">
              <a:rPr lang="cs-CZ"/>
              <a:pPr/>
              <a:t>30</a:t>
            </a:fld>
            <a:endParaRPr lang="cs-CZ"/>
          </a:p>
        </p:txBody>
      </p:sp>
      <p:sp>
        <p:nvSpPr>
          <p:cNvPr id="149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DDB34C-97C8-4D5F-B7A7-3BF20A0E8A27}" type="slidenum">
              <a:rPr lang="cs-CZ"/>
              <a:pPr/>
              <a:t>31</a:t>
            </a:fld>
            <a:endParaRPr lang="cs-CZ"/>
          </a:p>
        </p:txBody>
      </p:sp>
      <p:sp>
        <p:nvSpPr>
          <p:cNvPr id="150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717AA-B3F3-4FF3-AA9A-03FA260F1FA9}" type="slidenum">
              <a:rPr lang="cs-CZ"/>
              <a:pPr/>
              <a:t>32</a:t>
            </a:fld>
            <a:endParaRPr lang="cs-CZ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EBB4E-0D92-4E14-BA00-834CFBF9CCFC}" type="slidenum">
              <a:rPr lang="cs-CZ"/>
              <a:pPr/>
              <a:t>33</a:t>
            </a:fld>
            <a:endParaRPr lang="cs-CZ"/>
          </a:p>
        </p:txBody>
      </p:sp>
      <p:sp>
        <p:nvSpPr>
          <p:cNvPr id="152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8C0029-265A-4B1D-A735-73E801472203}" type="slidenum">
              <a:rPr lang="cs-CZ"/>
              <a:pPr/>
              <a:t>34</a:t>
            </a:fld>
            <a:endParaRPr lang="cs-CZ"/>
          </a:p>
        </p:txBody>
      </p:sp>
      <p:sp>
        <p:nvSpPr>
          <p:cNvPr id="153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D98F5D-72FC-4181-9C86-9E85640D83B6}" type="slidenum">
              <a:rPr lang="cs-CZ"/>
              <a:pPr/>
              <a:t>35</a:t>
            </a:fld>
            <a:endParaRPr lang="cs-CZ"/>
          </a:p>
        </p:txBody>
      </p:sp>
      <p:sp>
        <p:nvSpPr>
          <p:cNvPr id="154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CAB0D-ED70-4618-ACEF-35C94640C47A}" type="slidenum">
              <a:rPr lang="cs-CZ"/>
              <a:pPr/>
              <a:t>36</a:t>
            </a:fld>
            <a:endParaRPr lang="cs-CZ"/>
          </a:p>
        </p:txBody>
      </p:sp>
      <p:sp>
        <p:nvSpPr>
          <p:cNvPr id="155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1AD6B-9408-4E06-9519-BD161AC8D245}" type="slidenum">
              <a:rPr lang="cs-CZ"/>
              <a:pPr/>
              <a:t>37</a:t>
            </a:fld>
            <a:endParaRPr lang="cs-CZ"/>
          </a:p>
        </p:txBody>
      </p:sp>
      <p:sp>
        <p:nvSpPr>
          <p:cNvPr id="190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14E3CC-36C2-46A0-BC7B-F48F9365589B}" type="slidenum">
              <a:rPr lang="cs-CZ"/>
              <a:pPr/>
              <a:t>38</a:t>
            </a:fld>
            <a:endParaRPr lang="cs-CZ"/>
          </a:p>
        </p:txBody>
      </p:sp>
      <p:sp>
        <p:nvSpPr>
          <p:cNvPr id="191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CF5F1F-01B2-42E1-AC6E-AFD74EE7968E}" type="slidenum">
              <a:rPr lang="cs-CZ"/>
              <a:pPr/>
              <a:t>39</a:t>
            </a:fld>
            <a:endParaRPr lang="cs-CZ"/>
          </a:p>
        </p:txBody>
      </p:sp>
      <p:sp>
        <p:nvSpPr>
          <p:cNvPr id="156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69BCEA-6EEE-4894-9E80-C0DBB267B7AB}" type="slidenum">
              <a:rPr lang="cs-CZ"/>
              <a:pPr/>
              <a:t>4</a:t>
            </a:fld>
            <a:endParaRPr lang="cs-CZ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96CD2D-DF21-4A51-9121-E47A8C375C09}" type="slidenum">
              <a:rPr lang="cs-CZ"/>
              <a:pPr/>
              <a:t>40</a:t>
            </a:fld>
            <a:endParaRPr lang="cs-CZ"/>
          </a:p>
        </p:txBody>
      </p:sp>
      <p:sp>
        <p:nvSpPr>
          <p:cNvPr id="1576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A9F2C5-B2C5-4E2A-A0EB-EAED8F43D8D9}" type="slidenum">
              <a:rPr lang="cs-CZ"/>
              <a:pPr/>
              <a:t>41</a:t>
            </a:fld>
            <a:endParaRPr lang="cs-CZ"/>
          </a:p>
        </p:txBody>
      </p:sp>
      <p:sp>
        <p:nvSpPr>
          <p:cNvPr id="158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F7679E-5089-415F-BED4-BDBF4CA1192E}" type="slidenum">
              <a:rPr lang="cs-CZ"/>
              <a:pPr/>
              <a:t>5</a:t>
            </a:fld>
            <a:endParaRPr lang="cs-CZ"/>
          </a:p>
        </p:txBody>
      </p:sp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FC10A8-5E01-46AA-B54E-E16E9B4BCD05}" type="slidenum">
              <a:rPr lang="cs-CZ"/>
              <a:pPr/>
              <a:t>6</a:t>
            </a:fld>
            <a:endParaRPr lang="cs-CZ"/>
          </a:p>
        </p:txBody>
      </p:sp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2CBAB6-EA15-4D5B-A730-7B2A9CD30D5C}" type="slidenum">
              <a:rPr lang="cs-CZ"/>
              <a:pPr/>
              <a:t>7</a:t>
            </a:fld>
            <a:endParaRPr lang="cs-CZ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0991DE-402A-494A-B4AF-C7832B43288D}" type="slidenum">
              <a:rPr lang="cs-CZ"/>
              <a:pPr/>
              <a:t>8</a:t>
            </a:fld>
            <a:endParaRPr lang="cs-CZ"/>
          </a:p>
        </p:txBody>
      </p:sp>
      <p:sp>
        <p:nvSpPr>
          <p:cNvPr id="200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66B572-0E37-4B49-9DAC-CB74FD7971E7}" type="slidenum">
              <a:rPr lang="cs-CZ"/>
              <a:pPr/>
              <a:t>9</a:t>
            </a:fld>
            <a:endParaRPr lang="cs-CZ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221997B-2F36-455E-BBAC-1EABAE839AF5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9B4B7-3D6E-4D53-B63D-A718BBDCCCB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52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C0C57-17EB-4890-8264-53928E874F8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587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53414A-3237-4BFE-957F-8BF929B9CC2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951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BD7B09B-AE5C-4E2A-8A7C-6458A3A0793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593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B776-9585-4C0C-8F39-B9E08ACA081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437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42AA5B-220C-4D65-BC55-59A44489B4D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424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CCA38-F2A9-4654-BF60-43FF6BAC8CF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50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7AADC-7A38-449E-9F5C-8B166F43E5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898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E9E60-F02D-450C-8107-993AE77BE6A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69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6A70A-4051-4061-930C-0F004AA2FB2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72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082EE-4007-479F-AEC2-E5F65D83A84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6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B54F2-29FF-443F-AFE3-679180F50B6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43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cs-CZ"/>
              <a:t>8.4.2008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0084719F-7CCD-42D5-A87A-C4A688322CBE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400800" cy="2133600"/>
          </a:xfrm>
        </p:spPr>
        <p:txBody>
          <a:bodyPr/>
          <a:lstStyle/>
          <a:p>
            <a:r>
              <a:rPr lang="cs-CZ"/>
              <a:t>Šifrování a bezpečnost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  <a:p>
            <a:r>
              <a:rPr lang="cs-CZ"/>
              <a:t>Lekce </a:t>
            </a:r>
            <a:r>
              <a:rPr lang="en-US"/>
              <a:t>8</a:t>
            </a:r>
            <a:endParaRPr lang="cs-CZ"/>
          </a:p>
          <a:p>
            <a:r>
              <a:rPr lang="cs-CZ"/>
              <a:t>Ing. Jiří ledvina, C</a:t>
            </a:r>
            <a:r>
              <a:rPr lang="en-US"/>
              <a:t>S</a:t>
            </a:r>
            <a:r>
              <a:rPr lang="cs-CZ"/>
              <a:t>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2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2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45910-AAFE-4600-A7ED-D3007C79CDA0}" type="slidenum">
              <a:rPr lang="cs-CZ"/>
              <a:pPr/>
              <a:t>10</a:t>
            </a:fld>
            <a:endParaRPr lang="cs-CZ"/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Bezpečnostní služby</a:t>
            </a:r>
          </a:p>
        </p:txBody>
      </p:sp>
      <p:grpSp>
        <p:nvGrpSpPr>
          <p:cNvPr id="194565" name="Group 5"/>
          <p:cNvGrpSpPr>
            <a:grpSpLocks noChangeAspect="1"/>
          </p:cNvGrpSpPr>
          <p:nvPr/>
        </p:nvGrpSpPr>
        <p:grpSpPr bwMode="auto">
          <a:xfrm>
            <a:off x="838200" y="1676400"/>
            <a:ext cx="7772400" cy="4267200"/>
            <a:chOff x="2216" y="3209"/>
            <a:chExt cx="7200" cy="3312"/>
          </a:xfrm>
        </p:grpSpPr>
        <p:sp>
          <p:nvSpPr>
            <p:cNvPr id="194566" name="AutoShape 6"/>
            <p:cNvSpPr>
              <a:spLocks noChangeAspect="1" noChangeArrowheads="1"/>
            </p:cNvSpPr>
            <p:nvPr/>
          </p:nvSpPr>
          <p:spPr bwMode="auto">
            <a:xfrm>
              <a:off x="2216" y="3209"/>
              <a:ext cx="7200" cy="33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567" name="Text Box 7"/>
            <p:cNvSpPr txBox="1">
              <a:spLocks noChangeArrowheads="1"/>
            </p:cNvSpPr>
            <p:nvPr/>
          </p:nvSpPr>
          <p:spPr bwMode="auto">
            <a:xfrm>
              <a:off x="5096" y="3497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ja-JP" sz="2000">
                  <a:latin typeface="Times New Roman" pitchFamily="18" charset="0"/>
                  <a:ea typeface="MS Mincho" pitchFamily="49" charset="-128"/>
                </a:rPr>
                <a:t>Security</a:t>
              </a:r>
              <a:endParaRPr lang="cs-CZ" sz="2000"/>
            </a:p>
          </p:txBody>
        </p:sp>
        <p:sp>
          <p:nvSpPr>
            <p:cNvPr id="194568" name="Text Box 8"/>
            <p:cNvSpPr txBox="1">
              <a:spLocks noChangeArrowheads="1"/>
            </p:cNvSpPr>
            <p:nvPr/>
          </p:nvSpPr>
          <p:spPr bwMode="auto">
            <a:xfrm>
              <a:off x="3368" y="4217"/>
              <a:ext cx="144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ja-JP">
                  <a:latin typeface="Times New Roman" pitchFamily="18" charset="0"/>
                  <a:ea typeface="MS Mincho" pitchFamily="49" charset="-128"/>
                </a:rPr>
                <a:t>Cryptography</a:t>
              </a:r>
            </a:p>
            <a:p>
              <a:pPr algn="ctr"/>
              <a:r>
                <a:rPr lang="cs-CZ" altLang="ja-JP">
                  <a:latin typeface="Times New Roman" pitchFamily="18" charset="0"/>
                  <a:ea typeface="MS Mincho" pitchFamily="49" charset="-128"/>
                </a:rPr>
                <a:t>algorithms</a:t>
              </a:r>
              <a:endParaRPr lang="cs-CZ"/>
            </a:p>
          </p:txBody>
        </p:sp>
        <p:sp>
          <p:nvSpPr>
            <p:cNvPr id="194569" name="Text Box 9"/>
            <p:cNvSpPr txBox="1">
              <a:spLocks noChangeArrowheads="1"/>
            </p:cNvSpPr>
            <p:nvPr/>
          </p:nvSpPr>
          <p:spPr bwMode="auto">
            <a:xfrm>
              <a:off x="7112" y="4217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ja-JP">
                  <a:latin typeface="Times New Roman" pitchFamily="18" charset="0"/>
                  <a:ea typeface="MS Mincho" pitchFamily="49" charset="-128"/>
                </a:rPr>
                <a:t>Security</a:t>
              </a:r>
            </a:p>
            <a:p>
              <a:pPr algn="ctr"/>
              <a:r>
                <a:rPr lang="cs-CZ" altLang="ja-JP">
                  <a:latin typeface="Times New Roman" pitchFamily="18" charset="0"/>
                  <a:ea typeface="MS Mincho" pitchFamily="49" charset="-128"/>
                </a:rPr>
                <a:t>services</a:t>
              </a:r>
              <a:endParaRPr lang="cs-CZ"/>
            </a:p>
          </p:txBody>
        </p:sp>
        <p:sp>
          <p:nvSpPr>
            <p:cNvPr id="194570" name="Text Box 10"/>
            <p:cNvSpPr txBox="1">
              <a:spLocks noChangeArrowheads="1"/>
            </p:cNvSpPr>
            <p:nvPr/>
          </p:nvSpPr>
          <p:spPr bwMode="auto">
            <a:xfrm>
              <a:off x="6248" y="5225"/>
              <a:ext cx="864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ja-JP">
                  <a:latin typeface="Times New Roman" pitchFamily="18" charset="0"/>
                  <a:ea typeface="MS Mincho" pitchFamily="49" charset="-128"/>
                </a:rPr>
                <a:t>privacy</a:t>
              </a:r>
              <a:endParaRPr lang="cs-CZ"/>
            </a:p>
          </p:txBody>
        </p:sp>
        <p:sp>
          <p:nvSpPr>
            <p:cNvPr id="194571" name="Text Box 11"/>
            <p:cNvSpPr txBox="1">
              <a:spLocks noChangeArrowheads="1"/>
            </p:cNvSpPr>
            <p:nvPr/>
          </p:nvSpPr>
          <p:spPr bwMode="auto">
            <a:xfrm>
              <a:off x="6968" y="5801"/>
              <a:ext cx="1440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ja-JP">
                  <a:latin typeface="Times New Roman" pitchFamily="18" charset="0"/>
                  <a:ea typeface="MS Mincho" pitchFamily="49" charset="-128"/>
                </a:rPr>
                <a:t>authentication</a:t>
              </a:r>
              <a:endParaRPr lang="cs-CZ"/>
            </a:p>
          </p:txBody>
        </p:sp>
        <p:sp>
          <p:nvSpPr>
            <p:cNvPr id="194572" name="Text Box 12"/>
            <p:cNvSpPr txBox="1">
              <a:spLocks noChangeArrowheads="1"/>
            </p:cNvSpPr>
            <p:nvPr/>
          </p:nvSpPr>
          <p:spPr bwMode="auto">
            <a:xfrm>
              <a:off x="8264" y="5081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ja-JP">
                  <a:latin typeface="Times New Roman" pitchFamily="18" charset="0"/>
                  <a:ea typeface="MS Mincho" pitchFamily="49" charset="-128"/>
                </a:rPr>
                <a:t>Message</a:t>
              </a:r>
            </a:p>
            <a:p>
              <a:pPr algn="ctr"/>
              <a:r>
                <a:rPr lang="cs-CZ" altLang="ja-JP">
                  <a:latin typeface="Times New Roman" pitchFamily="18" charset="0"/>
                  <a:ea typeface="MS Mincho" pitchFamily="49" charset="-128"/>
                </a:rPr>
                <a:t>integrity</a:t>
              </a:r>
              <a:endParaRPr lang="cs-CZ"/>
            </a:p>
          </p:txBody>
        </p:sp>
        <p:sp>
          <p:nvSpPr>
            <p:cNvPr id="194573" name="Text Box 13"/>
            <p:cNvSpPr txBox="1">
              <a:spLocks noChangeArrowheads="1"/>
            </p:cNvSpPr>
            <p:nvPr/>
          </p:nvSpPr>
          <p:spPr bwMode="auto">
            <a:xfrm>
              <a:off x="2360" y="5225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ja-JP">
                  <a:latin typeface="Times New Roman" pitchFamily="18" charset="0"/>
                  <a:ea typeface="MS Mincho" pitchFamily="49" charset="-128"/>
                </a:rPr>
                <a:t>Secret key</a:t>
              </a:r>
              <a:endParaRPr lang="cs-CZ"/>
            </a:p>
          </p:txBody>
        </p:sp>
        <p:sp>
          <p:nvSpPr>
            <p:cNvPr id="194574" name="Text Box 14"/>
            <p:cNvSpPr txBox="1">
              <a:spLocks noChangeArrowheads="1"/>
            </p:cNvSpPr>
            <p:nvPr/>
          </p:nvSpPr>
          <p:spPr bwMode="auto">
            <a:xfrm>
              <a:off x="3512" y="5801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ja-JP">
                  <a:latin typeface="Times New Roman" pitchFamily="18" charset="0"/>
                  <a:ea typeface="MS Mincho" pitchFamily="49" charset="-128"/>
                </a:rPr>
                <a:t>Public key</a:t>
              </a:r>
              <a:endParaRPr lang="cs-CZ"/>
            </a:p>
          </p:txBody>
        </p:sp>
        <p:sp>
          <p:nvSpPr>
            <p:cNvPr id="194575" name="Text Box 15"/>
            <p:cNvSpPr txBox="1">
              <a:spLocks noChangeArrowheads="1"/>
            </p:cNvSpPr>
            <p:nvPr/>
          </p:nvSpPr>
          <p:spPr bwMode="auto">
            <a:xfrm>
              <a:off x="4664" y="5081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altLang="ja-JP">
                  <a:latin typeface="Times New Roman" pitchFamily="18" charset="0"/>
                  <a:ea typeface="MS Mincho" pitchFamily="49" charset="-128"/>
                </a:rPr>
                <a:t>Message</a:t>
              </a:r>
            </a:p>
            <a:p>
              <a:pPr algn="ctr"/>
              <a:r>
                <a:rPr lang="cs-CZ" altLang="ja-JP">
                  <a:latin typeface="Times New Roman" pitchFamily="18" charset="0"/>
                  <a:ea typeface="MS Mincho" pitchFamily="49" charset="-128"/>
                </a:rPr>
                <a:t> digest</a:t>
              </a:r>
              <a:endParaRPr lang="cs-CZ"/>
            </a:p>
          </p:txBody>
        </p:sp>
        <p:sp>
          <p:nvSpPr>
            <p:cNvPr id="194576" name="Line 16"/>
            <p:cNvSpPr>
              <a:spLocks noChangeShapeType="1"/>
            </p:cNvSpPr>
            <p:nvPr/>
          </p:nvSpPr>
          <p:spPr bwMode="auto">
            <a:xfrm flipV="1">
              <a:off x="4232" y="3929"/>
              <a:ext cx="1152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577" name="Line 17"/>
            <p:cNvSpPr>
              <a:spLocks noChangeShapeType="1"/>
            </p:cNvSpPr>
            <p:nvPr/>
          </p:nvSpPr>
          <p:spPr bwMode="auto">
            <a:xfrm flipH="1" flipV="1">
              <a:off x="5960" y="3929"/>
              <a:ext cx="172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578" name="Line 18"/>
            <p:cNvSpPr>
              <a:spLocks noChangeShapeType="1"/>
            </p:cNvSpPr>
            <p:nvPr/>
          </p:nvSpPr>
          <p:spPr bwMode="auto">
            <a:xfrm flipV="1">
              <a:off x="2936" y="4793"/>
              <a:ext cx="72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579" name="Line 19"/>
            <p:cNvSpPr>
              <a:spLocks noChangeShapeType="1"/>
            </p:cNvSpPr>
            <p:nvPr/>
          </p:nvSpPr>
          <p:spPr bwMode="auto">
            <a:xfrm>
              <a:off x="4520" y="4793"/>
              <a:ext cx="72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580" name="Line 20"/>
            <p:cNvSpPr>
              <a:spLocks noChangeShapeType="1"/>
            </p:cNvSpPr>
            <p:nvPr/>
          </p:nvSpPr>
          <p:spPr bwMode="auto">
            <a:xfrm>
              <a:off x="4088" y="4793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581" name="Line 21"/>
            <p:cNvSpPr>
              <a:spLocks noChangeShapeType="1"/>
            </p:cNvSpPr>
            <p:nvPr/>
          </p:nvSpPr>
          <p:spPr bwMode="auto">
            <a:xfrm>
              <a:off x="4232" y="4793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582" name="Line 22"/>
            <p:cNvSpPr>
              <a:spLocks noChangeShapeType="1"/>
            </p:cNvSpPr>
            <p:nvPr/>
          </p:nvSpPr>
          <p:spPr bwMode="auto">
            <a:xfrm>
              <a:off x="7688" y="4793"/>
              <a:ext cx="1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583" name="Line 23"/>
            <p:cNvSpPr>
              <a:spLocks noChangeShapeType="1"/>
            </p:cNvSpPr>
            <p:nvPr/>
          </p:nvSpPr>
          <p:spPr bwMode="auto">
            <a:xfrm flipV="1">
              <a:off x="6680" y="4793"/>
              <a:ext cx="57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584" name="Line 24"/>
            <p:cNvSpPr>
              <a:spLocks noChangeShapeType="1"/>
            </p:cNvSpPr>
            <p:nvPr/>
          </p:nvSpPr>
          <p:spPr bwMode="auto">
            <a:xfrm flipH="1" flipV="1">
              <a:off x="8120" y="4793"/>
              <a:ext cx="72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286CC-831B-4B06-9135-BA128277EE51}" type="slidenum">
              <a:rPr lang="cs-CZ"/>
              <a:pPr/>
              <a:t>11</a:t>
            </a:fld>
            <a:endParaRPr lang="cs-CZ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Bezpečnostní architektura OSI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/>
              <a:t>doporučení ITU-T X.800, v Internetu RFC 2828</a:t>
            </a:r>
          </a:p>
          <a:p>
            <a:r>
              <a:rPr lang="cs-CZ" sz="2400"/>
              <a:t>X.800 definuje 5 hlavních kategorií</a:t>
            </a:r>
          </a:p>
          <a:p>
            <a:pPr lvl="1"/>
            <a:r>
              <a:rPr lang="en-US" sz="2000"/>
              <a:t>authentication</a:t>
            </a:r>
            <a:r>
              <a:rPr lang="cs-CZ" sz="2000"/>
              <a:t> – ověření pravosti – ujištění, že entita je to, za co se vydává</a:t>
            </a:r>
            <a:endParaRPr lang="en-US" sz="2000"/>
          </a:p>
          <a:p>
            <a:pPr lvl="1"/>
            <a:r>
              <a:rPr lang="en-US" sz="2000"/>
              <a:t>access control</a:t>
            </a:r>
            <a:r>
              <a:rPr lang="cs-CZ" sz="2000"/>
              <a:t> – řízení přístupu – zamezení neautorizovaného využívání zdrojů</a:t>
            </a:r>
          </a:p>
          <a:p>
            <a:pPr lvl="1"/>
            <a:r>
              <a:rPr lang="cs-CZ" sz="2000"/>
              <a:t>data </a:t>
            </a:r>
            <a:r>
              <a:rPr lang="en-US" sz="2000"/>
              <a:t>confidentiality</a:t>
            </a:r>
            <a:r>
              <a:rPr lang="cs-CZ" sz="2000"/>
              <a:t> – důvěrnost dat – ochrana dat před neautorizovaným přístupem</a:t>
            </a:r>
          </a:p>
          <a:p>
            <a:pPr lvl="1"/>
            <a:r>
              <a:rPr lang="cs-CZ" sz="2000"/>
              <a:t>data integrity – integrita dat – ujištění, že přijatá data byla odeslána ověřenou entitou</a:t>
            </a:r>
            <a:endParaRPr lang="en-US" sz="2000"/>
          </a:p>
          <a:p>
            <a:pPr lvl="1"/>
            <a:r>
              <a:rPr lang="en-US" sz="2000"/>
              <a:t>non-repudiation</a:t>
            </a:r>
            <a:r>
              <a:rPr lang="cs-CZ" sz="2000"/>
              <a:t> – nepopiratelnost – ochrana proti popření jednou z komunikujících entit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3C99C-4B5D-4ABA-B04F-8F57A0A2A8B9}" type="slidenum">
              <a:rPr lang="cs-CZ"/>
              <a:pPr/>
              <a:t>12</a:t>
            </a:fld>
            <a:endParaRPr lang="cs-CZ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Bezpečnostní mechanizmy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šifrování</a:t>
            </a:r>
          </a:p>
          <a:p>
            <a:r>
              <a:rPr lang="cs-CZ"/>
              <a:t>digitální podpisy</a:t>
            </a:r>
          </a:p>
          <a:p>
            <a:r>
              <a:rPr lang="cs-CZ"/>
              <a:t>řízení přístupu</a:t>
            </a:r>
          </a:p>
          <a:p>
            <a:r>
              <a:rPr lang="cs-CZ"/>
              <a:t>integrita dat</a:t>
            </a:r>
          </a:p>
          <a:p>
            <a:r>
              <a:rPr lang="cs-CZ"/>
              <a:t>ověřování výměny dat</a:t>
            </a:r>
          </a:p>
          <a:p>
            <a:r>
              <a:rPr lang="cs-CZ"/>
              <a:t>vyplňování přenosu</a:t>
            </a:r>
          </a:p>
          <a:p>
            <a:r>
              <a:rPr lang="cs-CZ"/>
              <a:t>řízené směrování</a:t>
            </a:r>
          </a:p>
          <a:p>
            <a:r>
              <a:rPr lang="cs-CZ"/>
              <a:t>ověřování třetí stranou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61C0-162E-4CC3-9758-8B86BD0C9A29}" type="slidenum">
              <a:rPr lang="cs-CZ"/>
              <a:pPr/>
              <a:t>13</a:t>
            </a:fld>
            <a:endParaRPr lang="cs-CZ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Terminologie šifrování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b="1"/>
              <a:t>otevřený text</a:t>
            </a:r>
            <a:r>
              <a:rPr lang="cs-CZ" sz="2400"/>
              <a:t> (plaintext)</a:t>
            </a:r>
          </a:p>
          <a:p>
            <a:pPr>
              <a:lnSpc>
                <a:spcPct val="90000"/>
              </a:lnSpc>
            </a:pPr>
            <a:r>
              <a:rPr lang="cs-CZ" sz="2400" b="1"/>
              <a:t>šifrovaný text</a:t>
            </a:r>
            <a:r>
              <a:rPr lang="cs-CZ" sz="2400"/>
              <a:t> (ciphertext)</a:t>
            </a:r>
          </a:p>
          <a:p>
            <a:pPr>
              <a:lnSpc>
                <a:spcPct val="90000"/>
              </a:lnSpc>
            </a:pPr>
            <a:r>
              <a:rPr lang="cs-CZ" sz="2400" b="1"/>
              <a:t>šifra</a:t>
            </a:r>
            <a:r>
              <a:rPr lang="cs-CZ" sz="2400"/>
              <a:t> – algoritmus pro transformaci otevřeného textu na šifrovaný</a:t>
            </a:r>
          </a:p>
          <a:p>
            <a:pPr>
              <a:lnSpc>
                <a:spcPct val="90000"/>
              </a:lnSpc>
            </a:pPr>
            <a:r>
              <a:rPr lang="cs-CZ" sz="2400" b="1"/>
              <a:t>klíč</a:t>
            </a:r>
            <a:r>
              <a:rPr lang="cs-CZ" sz="2400"/>
              <a:t> – parametr šifrování</a:t>
            </a:r>
          </a:p>
          <a:p>
            <a:pPr>
              <a:lnSpc>
                <a:spcPct val="90000"/>
              </a:lnSpc>
            </a:pPr>
            <a:r>
              <a:rPr lang="cs-CZ" sz="2400" b="1"/>
              <a:t>šifrování</a:t>
            </a:r>
            <a:r>
              <a:rPr lang="cs-CZ" sz="2400"/>
              <a:t> – převod otevřeného textu na šifrovaný</a:t>
            </a:r>
          </a:p>
          <a:p>
            <a:pPr>
              <a:lnSpc>
                <a:spcPct val="90000"/>
              </a:lnSpc>
            </a:pPr>
            <a:r>
              <a:rPr lang="cs-CZ" sz="2400" b="1"/>
              <a:t>dešifrování</a:t>
            </a:r>
            <a:r>
              <a:rPr lang="cs-CZ" sz="2400"/>
              <a:t> – převod šifrovaného textu na otevřený</a:t>
            </a:r>
          </a:p>
          <a:p>
            <a:pPr>
              <a:lnSpc>
                <a:spcPct val="90000"/>
              </a:lnSpc>
            </a:pPr>
            <a:r>
              <a:rPr lang="cs-CZ" sz="2400" b="1"/>
              <a:t>kryptografie</a:t>
            </a:r>
            <a:r>
              <a:rPr lang="cs-CZ" sz="2400"/>
              <a:t> – studium šifrovacích principů a metod</a:t>
            </a:r>
          </a:p>
          <a:p>
            <a:pPr>
              <a:lnSpc>
                <a:spcPct val="90000"/>
              </a:lnSpc>
            </a:pPr>
            <a:r>
              <a:rPr lang="cs-CZ" sz="2400" b="1"/>
              <a:t>kryptoanalýza</a:t>
            </a:r>
            <a:r>
              <a:rPr lang="cs-CZ" sz="2400"/>
              <a:t> – studium principů a metod pro dešifrování bez znalosti klíče</a:t>
            </a:r>
          </a:p>
          <a:p>
            <a:pPr>
              <a:lnSpc>
                <a:spcPct val="90000"/>
              </a:lnSpc>
            </a:pPr>
            <a:r>
              <a:rPr lang="cs-CZ" sz="2400" b="1"/>
              <a:t>kryptologie</a:t>
            </a:r>
            <a:r>
              <a:rPr lang="cs-CZ" sz="2400"/>
              <a:t> – kryptografie a kryptoanalýza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1F71B-908C-400E-B3DB-C70F2F53A5A2}" type="slidenum">
              <a:rPr lang="cs-CZ"/>
              <a:pPr/>
              <a:t>14</a:t>
            </a:fld>
            <a:endParaRPr lang="cs-CZ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operace šifrování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Šifrovací operace</a:t>
            </a:r>
          </a:p>
          <a:p>
            <a:pPr lvl="1"/>
            <a:r>
              <a:rPr lang="cs-CZ"/>
              <a:t>Substituce – náhrada znaků za jiné</a:t>
            </a:r>
          </a:p>
          <a:p>
            <a:pPr lvl="1"/>
            <a:r>
              <a:rPr lang="cs-CZ"/>
              <a:t>Transpozice – přesun znaků (bitů) n</a:t>
            </a:r>
            <a:r>
              <a:rPr lang="en-US"/>
              <a:t>a</a:t>
            </a:r>
            <a:r>
              <a:rPr lang="cs-CZ"/>
              <a:t> jiné místo v kódu</a:t>
            </a:r>
            <a:endParaRPr lang="en-US"/>
          </a:p>
          <a:p>
            <a:r>
              <a:rPr lang="cs-CZ"/>
              <a:t>Šifra</a:t>
            </a:r>
          </a:p>
          <a:p>
            <a:pPr lvl="1"/>
            <a:r>
              <a:rPr lang="cs-CZ"/>
              <a:t>Bloková – šifruje se po blocích pevné délky</a:t>
            </a:r>
          </a:p>
          <a:p>
            <a:pPr lvl="1"/>
            <a:r>
              <a:rPr lang="cs-CZ"/>
              <a:t>Proudová – šifruje se po bitech nebo slabikách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9F7C-9737-499A-AA76-9417108AD845}" type="slidenum">
              <a:rPr lang="cs-CZ"/>
              <a:pPr/>
              <a:t>15</a:t>
            </a:fld>
            <a:endParaRPr lang="cs-CZ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šifrovací operace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Substituce</a:t>
            </a:r>
          </a:p>
          <a:p>
            <a:pPr lvl="1">
              <a:lnSpc>
                <a:spcPct val="90000"/>
              </a:lnSpc>
            </a:pPr>
            <a:r>
              <a:rPr lang="cs-CZ"/>
              <a:t>Každé písmeno nebo skupina písmen je nahrazena jiným písmenem nebo skupinou písmen</a:t>
            </a:r>
          </a:p>
          <a:p>
            <a:pPr lvl="1">
              <a:lnSpc>
                <a:spcPct val="90000"/>
              </a:lnSpc>
            </a:pPr>
            <a:r>
              <a:rPr lang="cs-CZ"/>
              <a:t>Např. Caesarova šifra – použita Caesarovými vojsky</a:t>
            </a:r>
          </a:p>
          <a:p>
            <a:pPr lvl="1">
              <a:lnSpc>
                <a:spcPct val="90000"/>
              </a:lnSpc>
            </a:pPr>
            <a:r>
              <a:rPr lang="cs-CZ"/>
              <a:t>Jednoduše prolomitelné</a:t>
            </a:r>
          </a:p>
          <a:p>
            <a:pPr>
              <a:lnSpc>
                <a:spcPct val="90000"/>
              </a:lnSpc>
            </a:pPr>
            <a:r>
              <a:rPr lang="cs-CZ"/>
              <a:t>Transpozice</a:t>
            </a:r>
          </a:p>
          <a:p>
            <a:pPr lvl="1">
              <a:lnSpc>
                <a:spcPct val="90000"/>
              </a:lnSpc>
            </a:pPr>
            <a:r>
              <a:rPr lang="cs-CZ"/>
              <a:t>Přeuspořádání písmen, ale ne překódování</a:t>
            </a:r>
          </a:p>
          <a:p>
            <a:pPr lvl="1">
              <a:lnSpc>
                <a:spcPct val="90000"/>
              </a:lnSpc>
            </a:pPr>
            <a:r>
              <a:rPr lang="cs-CZ"/>
              <a:t>Sloupcové šifrování – otevřený text je šifrován po sloupcích různými klíčovými slovy</a:t>
            </a:r>
          </a:p>
          <a:p>
            <a:pPr lvl="1">
              <a:lnSpc>
                <a:spcPct val="90000"/>
              </a:lnSpc>
            </a:pPr>
            <a:r>
              <a:rPr lang="cs-CZ"/>
              <a:t>Ne tak jednoduché prolomení jako u substitučních šifer.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88D0-9ED4-4C4A-8226-3F502010F03C}" type="slidenum">
              <a:rPr lang="cs-CZ"/>
              <a:pPr/>
              <a:t>16</a:t>
            </a:fld>
            <a:endParaRPr lang="cs-CZ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šifrovací operace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Jednorázová hesla</a:t>
            </a:r>
          </a:p>
          <a:p>
            <a:pPr lvl="1"/>
            <a:r>
              <a:rPr lang="cs-CZ"/>
              <a:t>Šifrovaný text je vytvářen konverzí otevřeného textu na bitový řetězec a XOR-ován s náhodným bitovým řetězcem. Délka přenášených dat je omezena délkou řetězce (klíče)</a:t>
            </a:r>
          </a:p>
          <a:p>
            <a:pPr lvl="1"/>
            <a:r>
              <a:rPr lang="cs-CZ"/>
              <a:t>Neprolomitelná šifra</a:t>
            </a:r>
          </a:p>
          <a:p>
            <a:pPr lvl="1"/>
            <a:r>
              <a:rPr lang="cs-CZ"/>
              <a:t>Klíč je obtížné si pamatovat – odesílatel i příjemce musí přenášet i kopii klíče</a:t>
            </a:r>
          </a:p>
          <a:p>
            <a:pPr lvl="1"/>
            <a:r>
              <a:rPr lang="cs-CZ"/>
              <a:t>Vyžaduje striktní synchronizaci mezi odesílatelem a příjemcem. Jeden chybějící bit může pomotat cokoliv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98AA8-D457-4138-8077-C453DAC0381E}" type="slidenum">
              <a:rPr lang="cs-CZ"/>
              <a:pPr/>
              <a:t>17</a:t>
            </a:fld>
            <a:endParaRPr lang="cs-CZ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Jednoduché šifry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1"/>
              <a:t>Caesarova šifra (substituční) </a:t>
            </a:r>
            <a:r>
              <a:rPr lang="cs-CZ"/>
              <a:t>- </a:t>
            </a:r>
            <a:r>
              <a:rPr lang="cs-CZ" noProof="1"/>
              <a:t>posunutí abecedy</a:t>
            </a:r>
            <a:r>
              <a:rPr lang="cs-CZ"/>
              <a:t> o 3 pozice v abecedě</a:t>
            </a:r>
          </a:p>
          <a:p>
            <a:r>
              <a:rPr lang="cs-CZ"/>
              <a:t>Použití řecké abecedy</a:t>
            </a:r>
            <a:endParaRPr lang="cs-CZ" noProof="1"/>
          </a:p>
          <a:p>
            <a:r>
              <a:rPr lang="cs-CZ" noProof="1"/>
              <a:t>pouze 26 možností</a:t>
            </a:r>
            <a:r>
              <a:rPr lang="cs-CZ"/>
              <a:t> - řešení </a:t>
            </a:r>
            <a:r>
              <a:rPr lang="cs-CZ">
                <a:cs typeface="Arial" pitchFamily="34" charset="0"/>
              </a:rPr>
              <a:t>→</a:t>
            </a:r>
            <a:r>
              <a:rPr lang="cs-CZ"/>
              <a:t> </a:t>
            </a:r>
            <a:r>
              <a:rPr lang="cs-CZ" noProof="1"/>
              <a:t>útok hrubou silou</a:t>
            </a:r>
            <a:endParaRPr lang="cs-CZ"/>
          </a:p>
          <a:p>
            <a:pPr>
              <a:buFont typeface="Wingdings" pitchFamily="2" charset="2"/>
              <a:buNone/>
            </a:pPr>
            <a:endParaRPr lang="cs-CZ" sz="2400"/>
          </a:p>
          <a:p>
            <a:pPr>
              <a:buFont typeface="Wingdings" pitchFamily="2" charset="2"/>
              <a:buNone/>
            </a:pPr>
            <a:r>
              <a:rPr lang="cs-CZ" sz="2400" noProof="1"/>
              <a:t>Plain:		</a:t>
            </a:r>
            <a:r>
              <a:rPr lang="cs-CZ" sz="2400"/>
              <a:t>	</a:t>
            </a:r>
            <a:r>
              <a:rPr lang="cs-CZ" sz="2400" noProof="1">
                <a:latin typeface="Lucida Console" pitchFamily="49" charset="0"/>
              </a:rPr>
              <a:t>abcdefghijklmnopqrstuvwxyz</a:t>
            </a:r>
            <a:r>
              <a:rPr lang="cs-CZ" sz="2400" noProof="1"/>
              <a:t> </a:t>
            </a:r>
          </a:p>
          <a:p>
            <a:pPr>
              <a:buFont typeface="Wingdings" pitchFamily="2" charset="2"/>
              <a:buNone/>
            </a:pPr>
            <a:r>
              <a:rPr lang="cs-CZ" sz="2400" noProof="1"/>
              <a:t>Cipher: 		</a:t>
            </a:r>
            <a:r>
              <a:rPr lang="cs-CZ" sz="2400">
                <a:latin typeface="Lucida Console" pitchFamily="49" charset="0"/>
              </a:rPr>
              <a:t>DEFGHIJKLMNOPQRSTUVWXYZABC</a:t>
            </a:r>
            <a:endParaRPr lang="cs-CZ" sz="2400" noProof="1">
              <a:latin typeface="Lucida Console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cs-CZ" sz="2400" noProof="1"/>
              <a:t>Plaintext:		</a:t>
            </a:r>
            <a:r>
              <a:rPr lang="cs-CZ" sz="2400" noProof="1">
                <a:latin typeface="Lucida Console" pitchFamily="49" charset="0"/>
              </a:rPr>
              <a:t>ifwewishtoreplaceletters</a:t>
            </a:r>
          </a:p>
          <a:p>
            <a:pPr>
              <a:buFont typeface="Wingdings" pitchFamily="2" charset="2"/>
              <a:buNone/>
            </a:pPr>
            <a:r>
              <a:rPr lang="cs-CZ" sz="2400" noProof="1"/>
              <a:t>Ciphertext:</a:t>
            </a:r>
            <a:r>
              <a:rPr lang="cs-CZ" sz="2400" noProof="1">
                <a:latin typeface="Lucida Console" pitchFamily="49" charset="0"/>
              </a:rPr>
              <a:t>		</a:t>
            </a:r>
            <a:r>
              <a:rPr lang="cs-CZ" sz="2400">
                <a:latin typeface="Lucida Console" pitchFamily="49" charset="0"/>
              </a:rPr>
              <a:t>LIZHZLVKWRUHSODFHOHWWHUV</a:t>
            </a:r>
            <a:endParaRPr lang="cs-CZ" sz="2400" noProof="1">
              <a:latin typeface="Lucida Console" pitchFamily="49" charset="0"/>
            </a:endParaRPr>
          </a:p>
          <a:p>
            <a:pPr>
              <a:buFont typeface="Wingdings" pitchFamily="2" charset="2"/>
              <a:buNone/>
            </a:pPr>
            <a:endParaRPr lang="cs-CZ" noProof="1"/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4137-B9F9-4E96-866B-EDCCBB0D0991}" type="slidenum">
              <a:rPr lang="cs-CZ"/>
              <a:pPr/>
              <a:t>18</a:t>
            </a:fld>
            <a:endParaRPr lang="cs-CZ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Jednoduché šifry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noProof="1"/>
              <a:t>Monoalfabetické šifry</a:t>
            </a:r>
          </a:p>
          <a:p>
            <a:pPr lvl="1"/>
            <a:r>
              <a:rPr lang="cs-CZ"/>
              <a:t>Vylepšení - </a:t>
            </a:r>
            <a:r>
              <a:rPr lang="cs-CZ" noProof="1"/>
              <a:t>náhodné přiřazení (prohození) písmen (klíč 26 písmen dlouhý – 26! = 4x10</a:t>
            </a:r>
            <a:r>
              <a:rPr lang="cs-CZ" baseline="30000" noProof="1"/>
              <a:t>26</a:t>
            </a:r>
            <a:r>
              <a:rPr lang="cs-CZ" noProof="1"/>
              <a:t>)</a:t>
            </a:r>
            <a:endParaRPr lang="cs-CZ"/>
          </a:p>
          <a:p>
            <a:pPr lvl="1"/>
            <a:r>
              <a:rPr lang="cs-CZ"/>
              <a:t>Jazyk je redundantní – není třeba tolika pokusů</a:t>
            </a:r>
          </a:p>
          <a:p>
            <a:pPr lvl="1"/>
            <a:r>
              <a:rPr lang="cs-CZ"/>
              <a:t>Provede se analýza textu – odhad některých kódů</a:t>
            </a:r>
          </a:p>
          <a:p>
            <a:pPr lvl="1">
              <a:buFont typeface="Wingdings" pitchFamily="2" charset="2"/>
              <a:buNone/>
            </a:pPr>
            <a:endParaRPr lang="cs-CZ" noProof="1"/>
          </a:p>
          <a:p>
            <a:pPr>
              <a:buFont typeface="Wingdings" pitchFamily="2" charset="2"/>
              <a:buNone/>
            </a:pPr>
            <a:r>
              <a:rPr lang="cs-CZ" sz="2400" noProof="1"/>
              <a:t>Plain:		</a:t>
            </a:r>
            <a:r>
              <a:rPr lang="cs-CZ" sz="2400"/>
              <a:t>	</a:t>
            </a:r>
            <a:r>
              <a:rPr lang="cs-CZ" sz="2400" noProof="1">
                <a:latin typeface="Lucida Console" pitchFamily="49" charset="0"/>
              </a:rPr>
              <a:t>abcdefghijklmnopqrstuvwxyz</a:t>
            </a:r>
            <a:r>
              <a:rPr lang="cs-CZ" sz="2400" noProof="1"/>
              <a:t> </a:t>
            </a:r>
          </a:p>
          <a:p>
            <a:pPr>
              <a:buFont typeface="Wingdings" pitchFamily="2" charset="2"/>
              <a:buNone/>
            </a:pPr>
            <a:r>
              <a:rPr lang="cs-CZ" sz="2400" noProof="1"/>
              <a:t>Cipher: 		</a:t>
            </a:r>
            <a:r>
              <a:rPr lang="cs-CZ" sz="2400" noProof="1">
                <a:latin typeface="Lucida Console" pitchFamily="49" charset="0"/>
              </a:rPr>
              <a:t>DKVQFIBJWPESCXHTMYAUOLRGZN</a:t>
            </a:r>
          </a:p>
          <a:p>
            <a:pPr>
              <a:buFont typeface="Wingdings" pitchFamily="2" charset="2"/>
              <a:buNone/>
            </a:pPr>
            <a:r>
              <a:rPr lang="cs-CZ" sz="2400" noProof="1"/>
              <a:t>Plaintext:		</a:t>
            </a:r>
            <a:r>
              <a:rPr lang="cs-CZ" sz="2400" noProof="1">
                <a:latin typeface="Lucida Console" pitchFamily="49" charset="0"/>
              </a:rPr>
              <a:t>ifwewishtoreplaceletters</a:t>
            </a:r>
          </a:p>
          <a:p>
            <a:pPr>
              <a:buFont typeface="Wingdings" pitchFamily="2" charset="2"/>
              <a:buNone/>
            </a:pPr>
            <a:r>
              <a:rPr lang="cs-CZ" sz="2400" noProof="1"/>
              <a:t>Ciphertext:</a:t>
            </a:r>
            <a:r>
              <a:rPr lang="cs-CZ" sz="2400" noProof="1">
                <a:latin typeface="Lucida Console" pitchFamily="49" charset="0"/>
              </a:rPr>
              <a:t>		WIRFRWAJUHYFTSDVFSFUUFYA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81D8-4FB2-491E-BC87-19868642C96F}" type="slidenum">
              <a:rPr lang="cs-CZ"/>
              <a:pPr/>
              <a:t>19</a:t>
            </a:fld>
            <a:endParaRPr lang="cs-CZ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Jednoduché šifry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Polyalfabetické šifry</a:t>
            </a:r>
          </a:p>
          <a:p>
            <a:pPr lvl="1"/>
            <a:r>
              <a:rPr lang="cs-CZ"/>
              <a:t>kombinace transpozice a substituce</a:t>
            </a:r>
          </a:p>
          <a:p>
            <a:pPr lvl="1"/>
            <a:r>
              <a:rPr lang="cs-CZ"/>
              <a:t>šifrování na dané pozici závisí na klíči, šifrování pozic se opakuje s periodou délka klíče</a:t>
            </a:r>
          </a:p>
          <a:p>
            <a:pPr lvl="1"/>
            <a:r>
              <a:rPr lang="cs-CZ"/>
              <a:t>řešením je nalézt délku klíče, a pak jde a o několik monoalfabetických šifer</a:t>
            </a:r>
          </a:p>
          <a:p>
            <a:r>
              <a:rPr lang="cs-CZ"/>
              <a:t>Útok hrubou silou</a:t>
            </a:r>
          </a:p>
          <a:p>
            <a:pPr lvl="1"/>
            <a:r>
              <a:rPr lang="cs-CZ"/>
              <a:t>Snaha odhalit klíč metodou pokus-omyl</a:t>
            </a:r>
          </a:p>
          <a:p>
            <a:pPr lvl="1"/>
            <a:r>
              <a:rPr lang="cs-CZ"/>
              <a:t>Vyzkoušení „všech“ možností – výpočetně složité</a:t>
            </a:r>
          </a:p>
          <a:p>
            <a:pPr lvl="1"/>
            <a:r>
              <a:rPr lang="cs-CZ"/>
              <a:t>Nalezení postupu, který by eliminoval počet pokusů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E18F3-F0AA-4507-A9CB-B9D7D0D2CDCA}" type="slidenum">
              <a:rPr lang="cs-CZ"/>
              <a:pPr/>
              <a:t>2</a:t>
            </a:fld>
            <a:endParaRPr lang="cs-CZ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Bezpečnost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požadavky na bezpečnost se v poslední době výrazně mění</a:t>
            </a:r>
          </a:p>
          <a:p>
            <a:r>
              <a:rPr lang="cs-CZ"/>
              <a:t>tradičně byla zajišťována zamezením přístupu (uzamykáním a administrativně)</a:t>
            </a:r>
          </a:p>
          <a:p>
            <a:r>
              <a:rPr lang="cs-CZ"/>
              <a:t>se zavedením výpočetní techniky vznikla potřeba vytvářet automatizované prostředky pro ochranu souborů a dalších informací</a:t>
            </a:r>
          </a:p>
          <a:p>
            <a:r>
              <a:rPr lang="cs-CZ"/>
              <a:t>použití počítačových sítí a komunikačních linek vyžaduje zajistit ochranu dat během přenosu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BE3FA-5A63-4E9D-8861-FBCBCBAE7F35}" type="slidenum">
              <a:rPr lang="cs-CZ"/>
              <a:pPr/>
              <a:t>20</a:t>
            </a:fld>
            <a:endParaRPr lang="cs-CZ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Jednoduché šifry</a:t>
            </a:r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919537"/>
          </a:xfrm>
        </p:spPr>
        <p:txBody>
          <a:bodyPr/>
          <a:lstStyle/>
          <a:p>
            <a:r>
              <a:rPr lang="cs-CZ"/>
              <a:t>Polyalfabetická šifra</a:t>
            </a:r>
          </a:p>
        </p:txBody>
      </p:sp>
      <p:pic>
        <p:nvPicPr>
          <p:cNvPr id="184327" name="Picture 7" descr="Character transposition encryp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4648200" cy="342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685800" y="5776913"/>
            <a:ext cx="6477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/>
            <a:r>
              <a:rPr lang="cs-CZ" sz="2000" i="1"/>
              <a:t>Výsledek:  </a:t>
            </a:r>
            <a:r>
              <a:rPr lang="en-US" sz="2000" i="1"/>
              <a:t>EATITNIHMEXNETMGMEDT</a:t>
            </a:r>
            <a:r>
              <a:rPr lang="en-US" sz="200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29C99-726E-40DA-A5B5-3DC280F72D93}" type="slidenum">
              <a:rPr lang="cs-CZ"/>
              <a:pPr/>
              <a:t>21</a:t>
            </a:fld>
            <a:endParaRPr lang="cs-CZ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Frekvenční analýza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76400"/>
            <a:ext cx="2209800" cy="4495800"/>
          </a:xfrm>
        </p:spPr>
        <p:txBody>
          <a:bodyPr/>
          <a:lstStyle/>
          <a:p>
            <a:r>
              <a:rPr lang="cs-CZ" sz="2000"/>
              <a:t>Frekvenční analýza výskytu znaků v anglické abecedě</a:t>
            </a:r>
          </a:p>
          <a:p>
            <a:r>
              <a:rPr lang="cs-CZ" sz="2000"/>
              <a:t>Frekvenční analýza skupin znaků (a, an, the, …)</a:t>
            </a:r>
          </a:p>
          <a:p>
            <a:r>
              <a:rPr lang="cs-CZ" sz="2000"/>
              <a:t>Obrana – odstranění mezer mezi slovy</a:t>
            </a:r>
          </a:p>
        </p:txBody>
      </p:sp>
      <p:pic>
        <p:nvPicPr>
          <p:cNvPr id="92164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1752600"/>
            <a:ext cx="6324600" cy="4368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FC7F4-E01E-45A2-841A-023FC763448C}" type="slidenum">
              <a:rPr lang="cs-CZ"/>
              <a:pPr/>
              <a:t>22</a:t>
            </a:fld>
            <a:endParaRPr lang="cs-CZ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Zabezpečení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686800" cy="4071937"/>
          </a:xfrm>
        </p:spPr>
        <p:txBody>
          <a:bodyPr/>
          <a:lstStyle/>
          <a:p>
            <a:r>
              <a:rPr lang="cs-CZ" sz="2400"/>
              <a:t>Předpoklad: Algoritmus je útočníkovi znám, není znám klíč</a:t>
            </a:r>
          </a:p>
          <a:p>
            <a:r>
              <a:rPr lang="cs-CZ" sz="2400"/>
              <a:t>Stupeň zabezpečení</a:t>
            </a:r>
          </a:p>
          <a:p>
            <a:pPr lvl="1"/>
            <a:r>
              <a:rPr lang="cs-CZ" sz="2000" b="1"/>
              <a:t>absolutní bezpečnost</a:t>
            </a:r>
            <a:r>
              <a:rPr lang="cs-CZ" sz="2000"/>
              <a:t> – bez znalosti klíče nelze odhalit otevřený text</a:t>
            </a:r>
          </a:p>
          <a:p>
            <a:pPr lvl="2"/>
            <a:r>
              <a:rPr lang="cs-CZ"/>
              <a:t>jednorázová hesla</a:t>
            </a:r>
          </a:p>
          <a:p>
            <a:pPr lvl="2"/>
            <a:r>
              <a:rPr lang="cs-CZ"/>
              <a:t>Heslo (klíč použijeme pouze jednou)</a:t>
            </a:r>
          </a:p>
          <a:p>
            <a:pPr lvl="1"/>
            <a:r>
              <a:rPr lang="cs-CZ" sz="2000" b="1"/>
              <a:t>výpočetní bezpečnost</a:t>
            </a:r>
            <a:r>
              <a:rPr lang="cs-CZ" sz="2000"/>
              <a:t> – šifra nemůže být prolomena pro nedostatečnou výpočetní výkonnost </a:t>
            </a:r>
          </a:p>
          <a:p>
            <a:pPr lvl="2"/>
            <a:r>
              <a:rPr lang="cs-CZ"/>
              <a:t>Realizace specializovaných počítačů umožňujících prolomit šifru (útok hrubou silou)</a:t>
            </a:r>
          </a:p>
          <a:p>
            <a:pPr lvl="2"/>
            <a:r>
              <a:rPr lang="cs-CZ"/>
              <a:t>Obrana (dočasná) prodloužením klíče</a:t>
            </a:r>
          </a:p>
          <a:p>
            <a:pPr lvl="2">
              <a:buFont typeface="Wingdings" pitchFamily="2" charset="2"/>
              <a:buNone/>
            </a:pPr>
            <a:endParaRPr lang="cs-CZ" sz="1800"/>
          </a:p>
          <a:p>
            <a:pPr lvl="1"/>
            <a:endParaRPr lang="cs-CZ" sz="2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6253-E525-4139-9DF3-D4E183359A81}" type="slidenum">
              <a:rPr lang="cs-CZ"/>
              <a:pPr/>
              <a:t>23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Symetrické šifrování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2243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	Požadavky</a:t>
            </a:r>
          </a:p>
          <a:p>
            <a:pPr lvl="1"/>
            <a:r>
              <a:rPr lang="cs-CZ"/>
              <a:t>silný šifrovací mechanizmus</a:t>
            </a:r>
          </a:p>
          <a:p>
            <a:pPr lvl="1"/>
            <a:r>
              <a:rPr lang="cs-CZ"/>
              <a:t>šifrovací klíč zná pouze odesílatel a příjemce</a:t>
            </a:r>
          </a:p>
          <a:p>
            <a:pPr lvl="1"/>
            <a:r>
              <a:rPr lang="cs-CZ"/>
              <a:t>známý šifrovací (a dešifrovací) algoritmus</a:t>
            </a:r>
          </a:p>
          <a:p>
            <a:pPr lvl="1"/>
            <a:r>
              <a:rPr lang="cs-CZ"/>
              <a:t>Nutnost použití bezpečného kanálu pro distribuci klíče</a:t>
            </a:r>
          </a:p>
          <a:p>
            <a:pPr lvl="4"/>
            <a:r>
              <a:rPr lang="en-US" i="1"/>
              <a:t>Y </a:t>
            </a:r>
            <a:r>
              <a:rPr lang="en-US"/>
              <a:t>= E</a:t>
            </a:r>
            <a:r>
              <a:rPr lang="en-US" i="1" baseline="-25000"/>
              <a:t>K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/>
              <a:t>)</a:t>
            </a:r>
            <a:r>
              <a:rPr lang="cs-CZ"/>
              <a:t> - šifrování</a:t>
            </a:r>
            <a:endParaRPr lang="en-US" i="1"/>
          </a:p>
          <a:p>
            <a:pPr lvl="4"/>
            <a:r>
              <a:rPr lang="en-US" i="1"/>
              <a:t>X </a:t>
            </a:r>
            <a:r>
              <a:rPr lang="en-US"/>
              <a:t>= D</a:t>
            </a:r>
            <a:r>
              <a:rPr lang="en-US" i="1" baseline="-25000"/>
              <a:t>K</a:t>
            </a:r>
            <a:r>
              <a:rPr lang="en-US"/>
              <a:t>(</a:t>
            </a:r>
            <a:r>
              <a:rPr lang="en-US" i="1"/>
              <a:t>Y</a:t>
            </a:r>
            <a:r>
              <a:rPr lang="en-US"/>
              <a:t>) </a:t>
            </a:r>
            <a:r>
              <a:rPr lang="cs-CZ"/>
              <a:t>- dešifrování</a:t>
            </a:r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2286000" y="5029200"/>
            <a:ext cx="1143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5638800" y="5029200"/>
            <a:ext cx="1143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1219200" y="5334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24" name="Line 8"/>
          <p:cNvSpPr>
            <a:spLocks noChangeShapeType="1"/>
          </p:cNvSpPr>
          <p:nvPr/>
        </p:nvSpPr>
        <p:spPr bwMode="auto">
          <a:xfrm>
            <a:off x="3429000" y="5334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>
            <a:off x="4724400" y="5334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6781800" y="5334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 flipV="1">
            <a:off x="2895600" y="563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V="1">
            <a:off x="6248400" y="5638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6029" name="Text Box 13"/>
          <p:cNvSpPr txBox="1">
            <a:spLocks noChangeArrowheads="1"/>
          </p:cNvSpPr>
          <p:nvPr/>
        </p:nvSpPr>
        <p:spPr bwMode="auto">
          <a:xfrm>
            <a:off x="2743200" y="51816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E</a:t>
            </a:r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6096000" y="51816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D</a:t>
            </a: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2955925" y="590391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K</a:t>
            </a:r>
          </a:p>
        </p:txBody>
      </p:sp>
      <p:sp>
        <p:nvSpPr>
          <p:cNvPr id="86032" name="Text Box 16"/>
          <p:cNvSpPr txBox="1">
            <a:spLocks noChangeArrowheads="1"/>
          </p:cNvSpPr>
          <p:nvPr/>
        </p:nvSpPr>
        <p:spPr bwMode="auto">
          <a:xfrm>
            <a:off x="6308725" y="582771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K</a:t>
            </a:r>
          </a:p>
        </p:txBody>
      </p:sp>
      <p:sp>
        <p:nvSpPr>
          <p:cNvPr id="86033" name="Text Box 17"/>
          <p:cNvSpPr txBox="1">
            <a:spLocks noChangeArrowheads="1"/>
          </p:cNvSpPr>
          <p:nvPr/>
        </p:nvSpPr>
        <p:spPr bwMode="auto">
          <a:xfrm>
            <a:off x="1508125" y="498951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X</a:t>
            </a:r>
          </a:p>
        </p:txBody>
      </p:sp>
      <p:sp>
        <p:nvSpPr>
          <p:cNvPr id="86034" name="Text Box 18"/>
          <p:cNvSpPr txBox="1">
            <a:spLocks noChangeArrowheads="1"/>
          </p:cNvSpPr>
          <p:nvPr/>
        </p:nvSpPr>
        <p:spPr bwMode="auto">
          <a:xfrm>
            <a:off x="3657600" y="50292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Y</a:t>
            </a:r>
          </a:p>
        </p:txBody>
      </p:sp>
      <p:sp>
        <p:nvSpPr>
          <p:cNvPr id="86035" name="Text Box 19"/>
          <p:cNvSpPr txBox="1">
            <a:spLocks noChangeArrowheads="1"/>
          </p:cNvSpPr>
          <p:nvPr/>
        </p:nvSpPr>
        <p:spPr bwMode="auto">
          <a:xfrm>
            <a:off x="4876800" y="50292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Y</a:t>
            </a:r>
          </a:p>
        </p:txBody>
      </p:sp>
      <p:sp>
        <p:nvSpPr>
          <p:cNvPr id="86036" name="Text Box 20"/>
          <p:cNvSpPr txBox="1">
            <a:spLocks noChangeArrowheads="1"/>
          </p:cNvSpPr>
          <p:nvPr/>
        </p:nvSpPr>
        <p:spPr bwMode="auto">
          <a:xfrm>
            <a:off x="6994525" y="498951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X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45ABD-7FB5-4B50-A839-818B80E8FEEE}" type="slidenum">
              <a:rPr lang="cs-CZ"/>
              <a:pPr/>
              <a:t>24</a:t>
            </a:fld>
            <a:endParaRPr lang="cs-CZ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šifrování </a:t>
            </a:r>
            <a:r>
              <a:rPr lang="en-AU"/>
              <a:t>Feistel</a:t>
            </a:r>
            <a:r>
              <a:rPr lang="cs-CZ"/>
              <a:t>ova metoda</a:t>
            </a:r>
            <a:endParaRPr lang="en-AU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/>
              <a:t>Horst Feistel </a:t>
            </a:r>
            <a:r>
              <a:rPr lang="cs-CZ"/>
              <a:t>vynalezl</a:t>
            </a:r>
            <a:r>
              <a:rPr lang="en-AU"/>
              <a:t> </a:t>
            </a:r>
            <a:r>
              <a:rPr lang="cs-CZ" b="1"/>
              <a:t>Feistelovo šifrování</a:t>
            </a:r>
            <a:endParaRPr lang="en-AU"/>
          </a:p>
          <a:p>
            <a:pPr lvl="1">
              <a:lnSpc>
                <a:spcPct val="90000"/>
              </a:lnSpc>
            </a:pPr>
            <a:r>
              <a:rPr lang="cs-CZ"/>
              <a:t>Založeno na koncepci invertibilní transformace čísel</a:t>
            </a:r>
            <a:endParaRPr lang="en-AU"/>
          </a:p>
          <a:p>
            <a:pPr>
              <a:lnSpc>
                <a:spcPct val="90000"/>
              </a:lnSpc>
            </a:pPr>
            <a:r>
              <a:rPr lang="cs-CZ"/>
              <a:t>Rozdělí vstupní blok na dvě poloviny</a:t>
            </a:r>
          </a:p>
          <a:p>
            <a:pPr lvl="1">
              <a:lnSpc>
                <a:spcPct val="90000"/>
              </a:lnSpc>
            </a:pPr>
            <a:r>
              <a:rPr lang="cs-CZ"/>
              <a:t>Zpracuje je několika cyklech</a:t>
            </a:r>
            <a:endParaRPr lang="en-US"/>
          </a:p>
          <a:p>
            <a:pPr lvl="1">
              <a:lnSpc>
                <a:spcPct val="90000"/>
              </a:lnSpc>
            </a:pPr>
            <a:r>
              <a:rPr lang="cs-CZ"/>
              <a:t>V každém cyklu provede substituci v levé části</a:t>
            </a:r>
          </a:p>
          <a:p>
            <a:pPr lvl="1">
              <a:lnSpc>
                <a:spcPct val="90000"/>
              </a:lnSpc>
            </a:pPr>
            <a:r>
              <a:rPr lang="cs-CZ"/>
              <a:t>Pravou část zpracuje pomocí speciální funkce s parametrem - subklíč</a:t>
            </a:r>
          </a:p>
          <a:p>
            <a:pPr lvl="1">
              <a:lnSpc>
                <a:spcPct val="90000"/>
              </a:lnSpc>
            </a:pPr>
            <a:r>
              <a:rPr lang="cs-CZ"/>
              <a:t>Nakonec provede prohození pravé a levé části a cyklus se zopakuje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53E2D-50DA-481C-8CB0-35AD002414D7}" type="slidenum">
              <a:rPr lang="cs-CZ"/>
              <a:pPr/>
              <a:t>25</a:t>
            </a:fld>
            <a:endParaRPr lang="cs-CZ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Feistel Cipher Structure</a:t>
            </a:r>
          </a:p>
        </p:txBody>
      </p:sp>
      <p:pic>
        <p:nvPicPr>
          <p:cNvPr id="203779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7800" y="1524000"/>
            <a:ext cx="5556250" cy="5183188"/>
          </a:xfr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72D6-53D1-4050-9812-91AC47D06C38}" type="slidenum">
              <a:rPr lang="cs-CZ"/>
              <a:pPr/>
              <a:t>26</a:t>
            </a:fld>
            <a:endParaRPr lang="cs-CZ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Volba parametrů </a:t>
            </a:r>
            <a:r>
              <a:rPr lang="en-AU"/>
              <a:t>Feistel</a:t>
            </a:r>
            <a:r>
              <a:rPr lang="cs-CZ"/>
              <a:t>ova šifrování</a:t>
            </a:r>
            <a:endParaRPr lang="en-AU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b="1"/>
              <a:t>Velikost bloku</a:t>
            </a:r>
            <a:r>
              <a:rPr lang="en-AU" sz="2000"/>
              <a:t> 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Zvyšováním velikosti bloku se zvyšuje bezpečnost ale zpomaluje výpočet</a:t>
            </a:r>
          </a:p>
          <a:p>
            <a:pPr>
              <a:lnSpc>
                <a:spcPct val="80000"/>
              </a:lnSpc>
            </a:pPr>
            <a:r>
              <a:rPr lang="cs-CZ" sz="2000" b="1"/>
              <a:t>Velikost klíče</a:t>
            </a:r>
            <a:r>
              <a:rPr lang="en-AU" sz="2000"/>
              <a:t> 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Zvyšováním délky klíče se zvyšuje bezpečnost, ale zpomaluje šifrování</a:t>
            </a:r>
          </a:p>
          <a:p>
            <a:pPr>
              <a:lnSpc>
                <a:spcPct val="80000"/>
              </a:lnSpc>
            </a:pPr>
            <a:r>
              <a:rPr lang="cs-CZ" sz="2000" b="1"/>
              <a:t>Počet cyklů</a:t>
            </a:r>
            <a:r>
              <a:rPr lang="en-AU" sz="2000"/>
              <a:t> 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Zvyšováním počtu cyklů se zvyšuje bezpečnost, ale zpomaluje šifrování</a:t>
            </a:r>
          </a:p>
          <a:p>
            <a:pPr>
              <a:lnSpc>
                <a:spcPct val="80000"/>
              </a:lnSpc>
            </a:pPr>
            <a:r>
              <a:rPr lang="cs-CZ" sz="2000" b="1"/>
              <a:t>Generování subklíčů</a:t>
            </a:r>
            <a:r>
              <a:rPr lang="en-AU" sz="2000"/>
              <a:t> 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Zvýšením složitosti se komplikuje analýza a zpomaluje šifrování</a:t>
            </a:r>
          </a:p>
          <a:p>
            <a:pPr>
              <a:lnSpc>
                <a:spcPct val="80000"/>
              </a:lnSpc>
            </a:pPr>
            <a:r>
              <a:rPr lang="cs-CZ" sz="2000" b="1"/>
              <a:t>Funkce (</a:t>
            </a:r>
            <a:r>
              <a:rPr lang="en-AU" sz="2000" b="1"/>
              <a:t>round function</a:t>
            </a:r>
            <a:r>
              <a:rPr lang="cs-CZ" sz="2000"/>
              <a:t>)</a:t>
            </a:r>
            <a:endParaRPr lang="en-AU" sz="2000"/>
          </a:p>
          <a:p>
            <a:pPr lvl="1">
              <a:lnSpc>
                <a:spcPct val="80000"/>
              </a:lnSpc>
            </a:pPr>
            <a:r>
              <a:rPr lang="cs-CZ" sz="1800"/>
              <a:t>Zvýšením složitosti se komplikuje analýza a zpomaluje šifrování</a:t>
            </a:r>
          </a:p>
          <a:p>
            <a:pPr>
              <a:lnSpc>
                <a:spcPct val="80000"/>
              </a:lnSpc>
            </a:pPr>
            <a:r>
              <a:rPr lang="cs-CZ" sz="2000" b="1"/>
              <a:t>Rychlé šifrování/dešifrování znamená také jednodušší analýzu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DF07F-D4BB-4DB6-91A4-960C179C9893}" type="slidenum">
              <a:rPr lang="cs-CZ"/>
              <a:pPr/>
              <a:t>27</a:t>
            </a:fld>
            <a:endParaRPr lang="cs-CZ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Šifrování tajným klíčem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cs-CZ"/>
              <a:t>DES – Data Encryption Systém</a:t>
            </a:r>
          </a:p>
          <a:p>
            <a:pPr marL="801688" lvl="1" indent="-457200"/>
            <a:r>
              <a:rPr lang="cs-CZ"/>
              <a:t>Šifrovací algoritmus vyvinut v r. 1970 National Bureau of Standards and Technology a IBM.</a:t>
            </a:r>
          </a:p>
          <a:p>
            <a:pPr marL="801688" lvl="1" indent="-457200"/>
            <a:r>
              <a:rPr lang="cs-CZ"/>
              <a:t>Používá délku klíče 56 bitů a 19 různých stavů</a:t>
            </a:r>
          </a:p>
          <a:p>
            <a:pPr marL="801688" lvl="1" indent="-457200"/>
            <a:r>
              <a:rPr lang="cs-CZ"/>
              <a:t>Každá iterace </a:t>
            </a:r>
            <a:r>
              <a:rPr lang="cs-CZ" i="1"/>
              <a:t>i</a:t>
            </a:r>
            <a:r>
              <a:rPr lang="cs-CZ"/>
              <a:t> používá jiný klíč </a:t>
            </a:r>
            <a:r>
              <a:rPr lang="cs-CZ" i="1"/>
              <a:t>K</a:t>
            </a:r>
            <a:r>
              <a:rPr lang="cs-CZ" i="1" baseline="-25000"/>
              <a:t>i</a:t>
            </a:r>
            <a:r>
              <a:rPr lang="cs-CZ"/>
              <a:t>. Složitost závisí na komolící funkci </a:t>
            </a:r>
            <a:r>
              <a:rPr lang="cs-CZ" i="1"/>
              <a:t>f</a:t>
            </a:r>
            <a:r>
              <a:rPr lang="cs-CZ"/>
              <a:t>. </a:t>
            </a:r>
          </a:p>
          <a:p>
            <a:pPr marL="801688" lvl="1" indent="-457200"/>
            <a:r>
              <a:rPr lang="cs-CZ"/>
              <a:t>Klíč </a:t>
            </a:r>
            <a:r>
              <a:rPr lang="cs-CZ" i="1"/>
              <a:t>K</a:t>
            </a:r>
            <a:r>
              <a:rPr lang="cs-CZ" i="1" baseline="-25000"/>
              <a:t>i</a:t>
            </a:r>
            <a:r>
              <a:rPr lang="cs-CZ"/>
              <a:t> je odvozován od počátečního 56 bitového klíče.</a:t>
            </a:r>
          </a:p>
          <a:p>
            <a:pPr marL="801688" lvl="1" indent="-457200"/>
            <a:r>
              <a:rPr lang="cs-CZ"/>
              <a:t>Velmi silný, ale prolomitelný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6BB7F-7E0A-47DD-8B82-55E8EC37A0D6}" type="slidenum">
              <a:rPr lang="cs-CZ"/>
              <a:pPr/>
              <a:t>28</a:t>
            </a:fld>
            <a:endParaRPr lang="cs-CZ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Šifrování tajným klíčem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4876800" cy="44958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cs-CZ" sz="2400"/>
              <a:t>	Triple DES – řeší problém příliš krátkého klíče DES jeho rozšířením na 112 bitů</a:t>
            </a:r>
          </a:p>
          <a:p>
            <a:pPr marL="801688" lvl="1" indent="-457200"/>
            <a:r>
              <a:rPr lang="cs-CZ" sz="2000"/>
              <a:t>Pro šifrování postupně používá algoritmus šifrování klíčem K1, dešifrování klíčem K2 a šifrování klíčem K1.</a:t>
            </a:r>
          </a:p>
          <a:p>
            <a:pPr marL="801688" lvl="1" indent="-457200"/>
            <a:r>
              <a:rPr lang="cs-CZ" sz="2000"/>
              <a:t>Pro dešifrování postupně používá algoritmus dešifrování klíčem K1, šifrování klíčem K2 a dešifrování klíčem K1 </a:t>
            </a:r>
          </a:p>
        </p:txBody>
      </p:sp>
      <p:pic>
        <p:nvPicPr>
          <p:cNvPr id="99332" name="Picture 4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6800" y="1600200"/>
            <a:ext cx="4267200" cy="2255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9334" name="Picture 6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6800" y="3810000"/>
            <a:ext cx="4267200" cy="2319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A0129-E543-451D-8971-DBCBBA4FD333}" type="slidenum">
              <a:rPr lang="cs-CZ"/>
              <a:pPr/>
              <a:t>29</a:t>
            </a:fld>
            <a:endParaRPr lang="cs-CZ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Šifrování tajným klíčem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05800" cy="4411662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cs-CZ" sz="2400"/>
              <a:t>AES/Rijndael (AES – Advanced Encription Standard) – Rijndael.</a:t>
            </a:r>
          </a:p>
          <a:p>
            <a:pPr marL="801688" lvl="1" indent="-457200">
              <a:lnSpc>
                <a:spcPct val="80000"/>
              </a:lnSpc>
            </a:pPr>
            <a:r>
              <a:rPr lang="cs-CZ" sz="2000"/>
              <a:t>vítěz konkurzu o šifrovací standard (2002)</a:t>
            </a:r>
          </a:p>
          <a:p>
            <a:pPr marL="801688" lvl="1" indent="-457200">
              <a:lnSpc>
                <a:spcPct val="80000"/>
              </a:lnSpc>
            </a:pPr>
            <a:r>
              <a:rPr lang="cs-CZ" sz="2000"/>
              <a:t>délka klíče 128, 196 nebo 256 bitů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cs-CZ" sz="2400"/>
              <a:t>IDEA – International Data Encription Standard</a:t>
            </a:r>
          </a:p>
          <a:p>
            <a:pPr marL="801688" lvl="1" indent="-457200">
              <a:lnSpc>
                <a:spcPct val="80000"/>
              </a:lnSpc>
            </a:pPr>
            <a:r>
              <a:rPr lang="cs-CZ" sz="2000"/>
              <a:t>Publikován v r. 1990</a:t>
            </a:r>
          </a:p>
          <a:p>
            <a:pPr marL="801688" lvl="1" indent="-457200">
              <a:lnSpc>
                <a:spcPct val="80000"/>
              </a:lnSpc>
            </a:pPr>
            <a:r>
              <a:rPr lang="cs-CZ" sz="2000"/>
              <a:t>Používá klíč délky 128 bitů</a:t>
            </a:r>
          </a:p>
          <a:p>
            <a:pPr marL="801688" lvl="1" indent="-457200">
              <a:lnSpc>
                <a:spcPct val="80000"/>
              </a:lnSpc>
            </a:pPr>
            <a:r>
              <a:rPr lang="cs-CZ" sz="2000"/>
              <a:t>Velmi silné šifrování, nebyly publikovány žádné praktické útoky, útok hrubou silou není praktický</a:t>
            </a:r>
          </a:p>
          <a:p>
            <a:pPr marL="801688" lvl="1" indent="-457200">
              <a:lnSpc>
                <a:spcPct val="80000"/>
              </a:lnSpc>
            </a:pPr>
            <a:r>
              <a:rPr lang="cs-CZ" sz="2000"/>
              <a:t>Pokrytý různými mezinárodními patenty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cs-CZ" sz="2400"/>
              <a:t>Skipjack</a:t>
            </a:r>
          </a:p>
          <a:p>
            <a:pPr marL="801688" lvl="1" indent="-457200">
              <a:lnSpc>
                <a:spcPct val="80000"/>
              </a:lnSpc>
            </a:pPr>
            <a:r>
              <a:rPr lang="cs-CZ" sz="2000"/>
              <a:t>Tajný algoritmus vyvinutý NSA</a:t>
            </a:r>
          </a:p>
          <a:p>
            <a:pPr marL="801688" lvl="1" indent="-457200">
              <a:lnSpc>
                <a:spcPct val="80000"/>
              </a:lnSpc>
            </a:pPr>
            <a:r>
              <a:rPr lang="cs-CZ" sz="2000"/>
              <a:t>Je použit v šifrovacím čipu Clipper</a:t>
            </a:r>
          </a:p>
          <a:p>
            <a:pPr marL="801688" lvl="1" indent="-457200">
              <a:lnSpc>
                <a:spcPct val="80000"/>
              </a:lnSpc>
            </a:pPr>
            <a:r>
              <a:rPr lang="cs-CZ" sz="2000"/>
              <a:t>Využívá klíč délky 80 bitů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DFE88-A103-4672-B2E5-43C1633EEC24}" type="slidenum">
              <a:rPr lang="cs-CZ"/>
              <a:pPr/>
              <a:t>3</a:t>
            </a:fld>
            <a:endParaRPr lang="cs-CZ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Definice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/>
              <a:t>počítačová bezpečnost</a:t>
            </a:r>
            <a:r>
              <a:rPr lang="cs-CZ"/>
              <a:t> – všeobecný název pro soubor prostředků, navržených k ochraně dat a maření úsilí hackerů</a:t>
            </a:r>
          </a:p>
          <a:p>
            <a:pPr>
              <a:lnSpc>
                <a:spcPct val="90000"/>
              </a:lnSpc>
            </a:pPr>
            <a:r>
              <a:rPr lang="cs-CZ" b="1"/>
              <a:t>síťová bezpečnost</a:t>
            </a:r>
            <a:r>
              <a:rPr lang="cs-CZ"/>
              <a:t> – opatření k ochraně dat během přenosu</a:t>
            </a:r>
          </a:p>
          <a:p>
            <a:pPr>
              <a:lnSpc>
                <a:spcPct val="90000"/>
              </a:lnSpc>
            </a:pPr>
            <a:r>
              <a:rPr lang="cs-CZ" b="1"/>
              <a:t>bezpečnost Internetu</a:t>
            </a:r>
            <a:r>
              <a:rPr lang="cs-CZ"/>
              <a:t> – opatření k ochraně dat během přenosu přes soubor propojených sítí</a:t>
            </a:r>
          </a:p>
          <a:p>
            <a:pPr lvl="1">
              <a:lnSpc>
                <a:spcPct val="90000"/>
              </a:lnSpc>
            </a:pPr>
            <a:r>
              <a:rPr lang="cs-CZ"/>
              <a:t>spočívá v opatření k odrazení, prevenci, detekci a korekci bezpečnostních hrozeb poškozujících přenos informace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0908E-2BC7-4B9F-88B1-1A2E1217CDF1}" type="slidenum">
              <a:rPr lang="cs-CZ"/>
              <a:pPr/>
              <a:t>30</a:t>
            </a:fld>
            <a:endParaRPr lang="cs-CZ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Asymetrické šifrování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452937"/>
          </a:xfrm>
        </p:spPr>
        <p:txBody>
          <a:bodyPr/>
          <a:lstStyle/>
          <a:p>
            <a:r>
              <a:rPr lang="cs-CZ" sz="2400"/>
              <a:t>Symetrická šifra je dostatečně bezpečná</a:t>
            </a:r>
          </a:p>
          <a:p>
            <a:r>
              <a:rPr lang="cs-CZ" sz="2400"/>
              <a:t>Neřeší však problém distribuce klíče</a:t>
            </a:r>
          </a:p>
          <a:p>
            <a:r>
              <a:rPr lang="cs-CZ" sz="2400"/>
              <a:t>Začátek 70. let – problém s distribucí klíče v bankovnictví (nutná periodická výměna tajných klíčů klientů)</a:t>
            </a:r>
          </a:p>
          <a:p>
            <a:r>
              <a:rPr lang="cs-CZ" sz="2400"/>
              <a:t>Snaha o vyřešení problému</a:t>
            </a:r>
          </a:p>
          <a:p>
            <a:pPr lvl="1"/>
            <a:r>
              <a:rPr lang="cs-CZ" sz="2000"/>
              <a:t>1976 – výměna klíčů Diffie-Hellman</a:t>
            </a:r>
          </a:p>
          <a:p>
            <a:pPr lvl="2"/>
            <a:r>
              <a:rPr lang="cs-CZ"/>
              <a:t>Vyžaduje kooperaci obou stran (on-line komunikace)</a:t>
            </a:r>
          </a:p>
          <a:p>
            <a:pPr lvl="1"/>
            <a:r>
              <a:rPr lang="cs-CZ" sz="2000"/>
              <a:t>1978 – asymetrické šifrování Rivest, Shamir, Adlemin (RSA)</a:t>
            </a:r>
          </a:p>
          <a:p>
            <a:pPr lvl="2"/>
            <a:r>
              <a:rPr lang="cs-CZ"/>
              <a:t>Klíče se dají vygenerovat předem – vhodné i pro off-line komunikaci</a:t>
            </a:r>
          </a:p>
          <a:p>
            <a:endParaRPr lang="cs-CZ" sz="2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0FF7F-7EAB-4043-A027-08BE304D6407}" type="slidenum">
              <a:rPr lang="cs-CZ"/>
              <a:pPr/>
              <a:t>31</a:t>
            </a:fld>
            <a:endParaRPr lang="cs-CZ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Asymetrické šifrování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/>
              <a:t>Řeší problém distribuce klíče</a:t>
            </a:r>
          </a:p>
          <a:p>
            <a:r>
              <a:rPr lang="cs-CZ" sz="2400"/>
              <a:t>Používá dvojici (závislých) klíčů</a:t>
            </a:r>
          </a:p>
          <a:p>
            <a:pPr lvl="1"/>
            <a:r>
              <a:rPr lang="cs-CZ" sz="2000"/>
              <a:t>Jeden je označován jako veřejný</a:t>
            </a:r>
          </a:p>
          <a:p>
            <a:pPr lvl="1"/>
            <a:r>
              <a:rPr lang="cs-CZ" sz="2000"/>
              <a:t>Druhý jako tajný</a:t>
            </a:r>
          </a:p>
          <a:p>
            <a:r>
              <a:rPr lang="cs-CZ" sz="2400"/>
              <a:t>Šifrování</a:t>
            </a:r>
          </a:p>
          <a:p>
            <a:pPr lvl="1"/>
            <a:r>
              <a:rPr lang="cs-CZ" sz="2000"/>
              <a:t>Šifrování veřejným klíčem</a:t>
            </a:r>
          </a:p>
          <a:p>
            <a:pPr lvl="1"/>
            <a:r>
              <a:rPr lang="cs-CZ" sz="2000"/>
              <a:t>Dešifrování tajným klíčem</a:t>
            </a:r>
          </a:p>
          <a:p>
            <a:r>
              <a:rPr lang="cs-CZ" sz="2400"/>
              <a:t>Ověření pravosti (i nepopiratelnost)</a:t>
            </a:r>
          </a:p>
          <a:p>
            <a:pPr lvl="1"/>
            <a:r>
              <a:rPr lang="cs-CZ" sz="2000"/>
              <a:t>Zabezpečení tajným klíčem</a:t>
            </a:r>
          </a:p>
          <a:p>
            <a:pPr lvl="1"/>
            <a:r>
              <a:rPr lang="cs-CZ" sz="2000"/>
              <a:t>Ověřování veřejným klíčem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930C0-EDD3-4E07-9590-1732F1A13FBF}" type="slidenum">
              <a:rPr lang="cs-CZ"/>
              <a:pPr/>
              <a:t>32</a:t>
            </a:fld>
            <a:endParaRPr lang="cs-CZ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Asymetrické šifrování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Princip</a:t>
            </a:r>
          </a:p>
          <a:p>
            <a:pPr lvl="1"/>
            <a:r>
              <a:rPr lang="cs-CZ"/>
              <a:t>Existují dva klíče</a:t>
            </a:r>
          </a:p>
          <a:p>
            <a:pPr lvl="1"/>
            <a:r>
              <a:rPr lang="cs-CZ"/>
              <a:t>P – public (veřejný)</a:t>
            </a:r>
          </a:p>
          <a:p>
            <a:pPr lvl="1"/>
            <a:r>
              <a:rPr lang="cs-CZ"/>
              <a:t>S – secret (tajný)</a:t>
            </a:r>
          </a:p>
          <a:p>
            <a:pPr lvl="4"/>
            <a:r>
              <a:rPr lang="en-US" i="1"/>
              <a:t>Y </a:t>
            </a:r>
            <a:r>
              <a:rPr lang="en-US"/>
              <a:t>= E</a:t>
            </a:r>
            <a:r>
              <a:rPr lang="en-US" i="1" baseline="-25000"/>
              <a:t>K</a:t>
            </a:r>
            <a:r>
              <a:rPr lang="cs-CZ" i="1" baseline="-25000"/>
              <a:t>P</a:t>
            </a:r>
            <a:r>
              <a:rPr lang="en-US"/>
              <a:t>(</a:t>
            </a:r>
            <a:r>
              <a:rPr lang="en-US" i="1"/>
              <a:t>X</a:t>
            </a:r>
            <a:r>
              <a:rPr lang="en-US"/>
              <a:t>)</a:t>
            </a:r>
            <a:r>
              <a:rPr lang="cs-CZ"/>
              <a:t> - šifrování</a:t>
            </a:r>
            <a:endParaRPr lang="en-US" i="1"/>
          </a:p>
          <a:p>
            <a:pPr lvl="4"/>
            <a:r>
              <a:rPr lang="en-US" i="1"/>
              <a:t>X </a:t>
            </a:r>
            <a:r>
              <a:rPr lang="en-US"/>
              <a:t>= D</a:t>
            </a:r>
            <a:r>
              <a:rPr lang="en-US" i="1" baseline="-25000"/>
              <a:t>K</a:t>
            </a:r>
            <a:r>
              <a:rPr lang="cs-CZ" i="1" baseline="-25000"/>
              <a:t>S</a:t>
            </a:r>
            <a:r>
              <a:rPr lang="en-US"/>
              <a:t>(</a:t>
            </a:r>
            <a:r>
              <a:rPr lang="en-US" i="1"/>
              <a:t>Y</a:t>
            </a:r>
            <a:r>
              <a:rPr lang="en-US"/>
              <a:t>) </a:t>
            </a:r>
            <a:r>
              <a:rPr lang="cs-CZ"/>
              <a:t>- dešifrování</a:t>
            </a:r>
          </a:p>
          <a:p>
            <a:endParaRPr lang="cs-CZ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2209800" y="4572000"/>
            <a:ext cx="1143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5562600" y="4572000"/>
            <a:ext cx="1143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574" name="Line 6"/>
          <p:cNvSpPr>
            <a:spLocks noChangeShapeType="1"/>
          </p:cNvSpPr>
          <p:nvPr/>
        </p:nvSpPr>
        <p:spPr bwMode="auto">
          <a:xfrm>
            <a:off x="1143000" y="4876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9575" name="Line 7"/>
          <p:cNvSpPr>
            <a:spLocks noChangeShapeType="1"/>
          </p:cNvSpPr>
          <p:nvPr/>
        </p:nvSpPr>
        <p:spPr bwMode="auto">
          <a:xfrm>
            <a:off x="3352800" y="4876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9576" name="Line 8"/>
          <p:cNvSpPr>
            <a:spLocks noChangeShapeType="1"/>
          </p:cNvSpPr>
          <p:nvPr/>
        </p:nvSpPr>
        <p:spPr bwMode="auto">
          <a:xfrm>
            <a:off x="4648200" y="4876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9577" name="Line 9"/>
          <p:cNvSpPr>
            <a:spLocks noChangeShapeType="1"/>
          </p:cNvSpPr>
          <p:nvPr/>
        </p:nvSpPr>
        <p:spPr bwMode="auto">
          <a:xfrm>
            <a:off x="6705600" y="4876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9578" name="Line 10"/>
          <p:cNvSpPr>
            <a:spLocks noChangeShapeType="1"/>
          </p:cNvSpPr>
          <p:nvPr/>
        </p:nvSpPr>
        <p:spPr bwMode="auto">
          <a:xfrm flipV="1">
            <a:off x="28194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9579" name="Line 11"/>
          <p:cNvSpPr>
            <a:spLocks noChangeShapeType="1"/>
          </p:cNvSpPr>
          <p:nvPr/>
        </p:nvSpPr>
        <p:spPr bwMode="auto">
          <a:xfrm flipV="1">
            <a:off x="61722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2667000" y="47244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E</a:t>
            </a: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6019800" y="47244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D</a:t>
            </a:r>
          </a:p>
        </p:txBody>
      </p:sp>
      <p:sp>
        <p:nvSpPr>
          <p:cNvPr id="109582" name="Text Box 14"/>
          <p:cNvSpPr txBox="1">
            <a:spLocks noChangeArrowheads="1"/>
          </p:cNvSpPr>
          <p:nvPr/>
        </p:nvSpPr>
        <p:spPr bwMode="auto">
          <a:xfrm>
            <a:off x="2879725" y="5446713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KP</a:t>
            </a:r>
          </a:p>
        </p:txBody>
      </p:sp>
      <p:sp>
        <p:nvSpPr>
          <p:cNvPr id="109583" name="Text Box 15"/>
          <p:cNvSpPr txBox="1">
            <a:spLocks noChangeArrowheads="1"/>
          </p:cNvSpPr>
          <p:nvPr/>
        </p:nvSpPr>
        <p:spPr bwMode="auto">
          <a:xfrm>
            <a:off x="6232525" y="5370513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KS</a:t>
            </a:r>
          </a:p>
        </p:txBody>
      </p:sp>
      <p:sp>
        <p:nvSpPr>
          <p:cNvPr id="109584" name="Text Box 16"/>
          <p:cNvSpPr txBox="1">
            <a:spLocks noChangeArrowheads="1"/>
          </p:cNvSpPr>
          <p:nvPr/>
        </p:nvSpPr>
        <p:spPr bwMode="auto">
          <a:xfrm>
            <a:off x="1431925" y="453231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X</a:t>
            </a:r>
          </a:p>
        </p:txBody>
      </p:sp>
      <p:sp>
        <p:nvSpPr>
          <p:cNvPr id="109585" name="Text Box 17"/>
          <p:cNvSpPr txBox="1">
            <a:spLocks noChangeArrowheads="1"/>
          </p:cNvSpPr>
          <p:nvPr/>
        </p:nvSpPr>
        <p:spPr bwMode="auto">
          <a:xfrm>
            <a:off x="3581400" y="45720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Y</a:t>
            </a:r>
          </a:p>
        </p:txBody>
      </p:sp>
      <p:sp>
        <p:nvSpPr>
          <p:cNvPr id="109586" name="Text Box 18"/>
          <p:cNvSpPr txBox="1">
            <a:spLocks noChangeArrowheads="1"/>
          </p:cNvSpPr>
          <p:nvPr/>
        </p:nvSpPr>
        <p:spPr bwMode="auto">
          <a:xfrm>
            <a:off x="4800600" y="45720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Y</a:t>
            </a:r>
          </a:p>
        </p:txBody>
      </p:sp>
      <p:sp>
        <p:nvSpPr>
          <p:cNvPr id="109587" name="Text Box 19"/>
          <p:cNvSpPr txBox="1">
            <a:spLocks noChangeArrowheads="1"/>
          </p:cNvSpPr>
          <p:nvPr/>
        </p:nvSpPr>
        <p:spPr bwMode="auto">
          <a:xfrm>
            <a:off x="6918325" y="453231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/>
              <a:t>X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E690-9FC9-4F0B-8820-92850D92E06B}" type="slidenum">
              <a:rPr lang="cs-CZ"/>
              <a:pPr/>
              <a:t>33</a:t>
            </a:fld>
            <a:endParaRPr lang="cs-CZ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Algoritmus RSA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vytvořeno pány Rivest, Shamir a Adlemin v r. 1978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Velmi silná šifra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Podporuje proměnnou délku klíčů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Délka klíče 1024 bitů, 2048 bitů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Delší klíče zajišťují větší bezpečnost</a:t>
            </a:r>
          </a:p>
          <a:p>
            <a:pPr>
              <a:lnSpc>
                <a:spcPct val="80000"/>
              </a:lnSpc>
            </a:pPr>
            <a:r>
              <a:rPr lang="cs-CZ" sz="2400"/>
              <a:t>Algoritmus založen na počítání s velkými prvočísly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p, q … velká prvočísla	N = p.q		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P.S = 1 [mod </a:t>
            </a:r>
            <a:r>
              <a:rPr lang="cs-CZ" sz="2000">
                <a:sym typeface="Symbol" pitchFamily="18" charset="2"/>
              </a:rPr>
              <a:t></a:t>
            </a:r>
            <a:r>
              <a:rPr lang="cs-CZ" sz="2000"/>
              <a:t>(N)] 	</a:t>
            </a:r>
            <a:r>
              <a:rPr lang="cs-CZ" sz="2000">
                <a:sym typeface="Symbol" pitchFamily="18" charset="2"/>
              </a:rPr>
              <a:t></a:t>
            </a:r>
            <a:r>
              <a:rPr lang="cs-CZ" sz="2000"/>
              <a:t>(N) = nsn(p-1, q-1)</a:t>
            </a:r>
          </a:p>
          <a:p>
            <a:pPr>
              <a:lnSpc>
                <a:spcPct val="80000"/>
              </a:lnSpc>
            </a:pPr>
            <a:r>
              <a:rPr lang="cs-CZ" sz="2400"/>
              <a:t>šifrování 		C = M</a:t>
            </a:r>
            <a:r>
              <a:rPr lang="cs-CZ" sz="2400" baseline="30000"/>
              <a:t>P</a:t>
            </a:r>
            <a:r>
              <a:rPr lang="cs-CZ" sz="2400"/>
              <a:t>(mod N)</a:t>
            </a:r>
          </a:p>
          <a:p>
            <a:pPr>
              <a:lnSpc>
                <a:spcPct val="80000"/>
              </a:lnSpc>
            </a:pPr>
            <a:r>
              <a:rPr lang="cs-CZ" sz="2400"/>
              <a:t>dešifrování	M = C</a:t>
            </a:r>
            <a:r>
              <a:rPr lang="cs-CZ" sz="2400" baseline="30000"/>
              <a:t>S</a:t>
            </a:r>
            <a:r>
              <a:rPr lang="cs-CZ" sz="2400"/>
              <a:t> (mod N)			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P … public key, S … secret key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předává se P, N a utají S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výpočet P, S, N musí být jednoduchý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6A54-1580-45A6-A7C5-ABCEEBBF4242}" type="slidenum">
              <a:rPr lang="cs-CZ"/>
              <a:pPr/>
              <a:t>34</a:t>
            </a:fld>
            <a:endParaRPr lang="cs-CZ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Asymetrické šifrování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Další algoritmy</a:t>
            </a:r>
          </a:p>
          <a:p>
            <a:pPr lvl="1"/>
            <a:r>
              <a:rPr lang="cs-CZ"/>
              <a:t>Elgamal (Taher Gamal)</a:t>
            </a:r>
          </a:p>
          <a:p>
            <a:pPr lvl="1"/>
            <a:r>
              <a:rPr lang="cs-CZ"/>
              <a:t>DSA (Digital </a:t>
            </a:r>
            <a:r>
              <a:rPr lang="en-US"/>
              <a:t>Signature Algorithm</a:t>
            </a:r>
            <a:r>
              <a:rPr lang="cs-CZ"/>
              <a:t>)</a:t>
            </a:r>
          </a:p>
          <a:p>
            <a:pPr lvl="1"/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3A7A-DEAC-435F-A86E-078981F500F3}" type="slidenum">
              <a:rPr lang="cs-CZ"/>
              <a:pPr/>
              <a:t>35</a:t>
            </a:fld>
            <a:endParaRPr lang="cs-CZ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Použití asymetrického šifrování 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/>
              <a:t>šifrování zpráv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časově náročné, není vhodné</a:t>
            </a:r>
          </a:p>
          <a:p>
            <a:pPr>
              <a:lnSpc>
                <a:spcPct val="80000"/>
              </a:lnSpc>
            </a:pPr>
            <a:r>
              <a:rPr lang="cs-CZ" sz="2400" b="1"/>
              <a:t>šifrování relačního klíče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asymetrické šifrování se použije pro šifrování relačního (tajného) klíče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relační klíč se použije k šifrování (symetrické) vlastní zprávy,</a:t>
            </a:r>
          </a:p>
          <a:p>
            <a:pPr>
              <a:lnSpc>
                <a:spcPct val="80000"/>
              </a:lnSpc>
            </a:pPr>
            <a:r>
              <a:rPr lang="cs-CZ" sz="2400" b="1"/>
              <a:t>ověření integrity dat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ke zprávě se pomocí hashovací funkce vygeneruje otisk, který se zašifruje tajným klíčem odesílatele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je schopen provézt pouze majitel tajného klíče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ověření pravosti veřejným klíčem</a:t>
            </a:r>
          </a:p>
          <a:p>
            <a:pPr>
              <a:lnSpc>
                <a:spcPct val="80000"/>
              </a:lnSpc>
            </a:pPr>
            <a:r>
              <a:rPr lang="cs-CZ" sz="2400" b="1"/>
              <a:t>Nepopiratelnost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informace zašifrovaná tajným klíčem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Ověření veřejným klíčem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200C2-CA8A-4F2B-BB62-661B1C13FE34}" type="slidenum">
              <a:rPr lang="cs-CZ"/>
              <a:pPr/>
              <a:t>36</a:t>
            </a:fld>
            <a:endParaRPr lang="cs-CZ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Hashovací funkce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Jednosměrná funkce</a:t>
            </a:r>
          </a:p>
          <a:p>
            <a:pPr lvl="1">
              <a:lnSpc>
                <a:spcPct val="90000"/>
              </a:lnSpc>
            </a:pPr>
            <a:r>
              <a:rPr lang="cs-CZ"/>
              <a:t>Jednoduchý výpočet h = f(m)</a:t>
            </a:r>
          </a:p>
          <a:p>
            <a:pPr lvl="1">
              <a:lnSpc>
                <a:spcPct val="90000"/>
              </a:lnSpc>
            </a:pPr>
            <a:r>
              <a:rPr lang="cs-CZ"/>
              <a:t>Výpočetně složité nebo nemožné m = f</a:t>
            </a:r>
            <a:r>
              <a:rPr lang="cs-CZ" baseline="30000"/>
              <a:t>-1</a:t>
            </a:r>
            <a:r>
              <a:rPr lang="cs-CZ"/>
              <a:t>(h)</a:t>
            </a:r>
          </a:p>
          <a:p>
            <a:pPr lvl="1">
              <a:lnSpc>
                <a:spcPct val="90000"/>
              </a:lnSpc>
            </a:pPr>
            <a:r>
              <a:rPr lang="cs-CZ"/>
              <a:t>Platí pokud	h1 </a:t>
            </a:r>
            <a:r>
              <a:rPr lang="cs-CZ">
                <a:sym typeface="Symbol" pitchFamily="18" charset="2"/>
              </a:rPr>
              <a:t></a:t>
            </a:r>
            <a:r>
              <a:rPr lang="cs-CZ"/>
              <a:t> h2 </a:t>
            </a:r>
            <a:r>
              <a:rPr lang="cs-CZ">
                <a:sym typeface="Symbol" pitchFamily="18" charset="2"/>
              </a:rPr>
              <a:t></a:t>
            </a:r>
            <a:r>
              <a:rPr lang="cs-CZ"/>
              <a:t> m1 </a:t>
            </a:r>
            <a:r>
              <a:rPr lang="cs-CZ">
                <a:sym typeface="Symbol" pitchFamily="18" charset="2"/>
              </a:rPr>
              <a:t></a:t>
            </a:r>
            <a:r>
              <a:rPr lang="cs-CZ"/>
              <a:t> m2 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		     pokud 	m1=m2 </a:t>
            </a:r>
            <a:r>
              <a:rPr lang="cs-CZ">
                <a:sym typeface="Symbol" pitchFamily="18" charset="2"/>
              </a:rPr>
              <a:t></a:t>
            </a:r>
            <a:r>
              <a:rPr lang="cs-CZ"/>
              <a:t> h1 = h2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cs-CZ"/>
              <a:t>		     ale 	existuje m1 </a:t>
            </a:r>
            <a:r>
              <a:rPr lang="cs-CZ">
                <a:sym typeface="Symbol" pitchFamily="18" charset="2"/>
              </a:rPr>
              <a:t></a:t>
            </a:r>
            <a:r>
              <a:rPr lang="cs-CZ"/>
              <a:t> m2 a h1 = h2</a:t>
            </a:r>
          </a:p>
          <a:p>
            <a:pPr>
              <a:lnSpc>
                <a:spcPct val="90000"/>
              </a:lnSpc>
            </a:pPr>
            <a:r>
              <a:rPr lang="cs-CZ"/>
              <a:t>Algoritmy</a:t>
            </a:r>
          </a:p>
          <a:p>
            <a:pPr lvl="1">
              <a:lnSpc>
                <a:spcPct val="90000"/>
              </a:lnSpc>
            </a:pPr>
            <a:r>
              <a:rPr lang="cs-CZ"/>
              <a:t>SHA (Secure Hash Algorithm)</a:t>
            </a:r>
          </a:p>
          <a:p>
            <a:pPr lvl="1">
              <a:lnSpc>
                <a:spcPct val="90000"/>
              </a:lnSpc>
            </a:pPr>
            <a:r>
              <a:rPr lang="cs-CZ"/>
              <a:t>MD5 (Message Digest) – 128 bitů</a:t>
            </a:r>
          </a:p>
          <a:p>
            <a:pPr lvl="1">
              <a:lnSpc>
                <a:spcPct val="90000"/>
              </a:lnSpc>
            </a:pPr>
            <a:r>
              <a:rPr lang="cs-CZ"/>
              <a:t>MD2, MD4, SHS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2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2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F4995-6508-451D-9920-2864F00A81BB}" type="slidenum">
              <a:rPr lang="cs-CZ"/>
              <a:pPr/>
              <a:t>37</a:t>
            </a:fld>
            <a:endParaRPr lang="cs-CZ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Digitální podpis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624137"/>
          </a:xfrm>
        </p:spPr>
        <p:txBody>
          <a:bodyPr/>
          <a:lstStyle/>
          <a:p>
            <a:r>
              <a:rPr lang="cs-CZ" sz="2400"/>
              <a:t>Šifrování zprávy – veřejným klíčem příjemce</a:t>
            </a:r>
          </a:p>
          <a:p>
            <a:r>
              <a:rPr lang="cs-CZ" sz="2400"/>
              <a:t>Dešifrování – tajným klíčem příjemce</a:t>
            </a:r>
          </a:p>
          <a:p>
            <a:r>
              <a:rPr lang="cs-CZ" sz="2400"/>
              <a:t>Takto poslaná zpráva může být podvrh – veřejný klíč příjemce zná každý</a:t>
            </a:r>
          </a:p>
          <a:p>
            <a:r>
              <a:rPr lang="cs-CZ" sz="2400"/>
              <a:t>K ověření pravosti odesílatele použijeme tajný klíč odesílatele a zprávu zašifrujeme oběma klíči</a:t>
            </a: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2133600" y="48768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4953000" y="48768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230" name="Line 6"/>
          <p:cNvSpPr>
            <a:spLocks noChangeShapeType="1"/>
          </p:cNvSpPr>
          <p:nvPr/>
        </p:nvSpPr>
        <p:spPr bwMode="auto">
          <a:xfrm>
            <a:off x="1066800" y="5257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31" name="Line 7"/>
          <p:cNvSpPr>
            <a:spLocks noChangeShapeType="1"/>
          </p:cNvSpPr>
          <p:nvPr/>
        </p:nvSpPr>
        <p:spPr bwMode="auto">
          <a:xfrm>
            <a:off x="3429000" y="5257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32" name="Line 8"/>
          <p:cNvSpPr>
            <a:spLocks noChangeShapeType="1"/>
          </p:cNvSpPr>
          <p:nvPr/>
        </p:nvSpPr>
        <p:spPr bwMode="auto">
          <a:xfrm>
            <a:off x="6248400" y="5257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33" name="Line 9"/>
          <p:cNvSpPr>
            <a:spLocks noChangeShapeType="1"/>
          </p:cNvSpPr>
          <p:nvPr/>
        </p:nvSpPr>
        <p:spPr bwMode="auto">
          <a:xfrm flipV="1">
            <a:off x="2819400" y="563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 flipV="1">
            <a:off x="5638800" y="563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36" name="Text Box 12"/>
          <p:cNvSpPr txBox="1">
            <a:spLocks noChangeArrowheads="1"/>
          </p:cNvSpPr>
          <p:nvPr/>
        </p:nvSpPr>
        <p:spPr bwMode="auto">
          <a:xfrm>
            <a:off x="517525" y="4354513"/>
            <a:ext cx="156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Odesílatel A</a:t>
            </a:r>
          </a:p>
        </p:txBody>
      </p:sp>
      <p:sp>
        <p:nvSpPr>
          <p:cNvPr id="180237" name="Text Box 13"/>
          <p:cNvSpPr txBox="1">
            <a:spLocks noChangeArrowheads="1"/>
          </p:cNvSpPr>
          <p:nvPr/>
        </p:nvSpPr>
        <p:spPr bwMode="auto">
          <a:xfrm>
            <a:off x="6858000" y="4394200"/>
            <a:ext cx="1425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Příjemce B</a:t>
            </a:r>
          </a:p>
        </p:txBody>
      </p:sp>
      <p:sp>
        <p:nvSpPr>
          <p:cNvPr id="180238" name="Text Box 14"/>
          <p:cNvSpPr txBox="1">
            <a:spLocks noChangeArrowheads="1"/>
          </p:cNvSpPr>
          <p:nvPr/>
        </p:nvSpPr>
        <p:spPr bwMode="auto">
          <a:xfrm>
            <a:off x="517525" y="5192713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zpráva</a:t>
            </a:r>
          </a:p>
        </p:txBody>
      </p:sp>
      <p:sp>
        <p:nvSpPr>
          <p:cNvPr id="180239" name="Text Box 15"/>
          <p:cNvSpPr txBox="1">
            <a:spLocks noChangeArrowheads="1"/>
          </p:cNvSpPr>
          <p:nvPr/>
        </p:nvSpPr>
        <p:spPr bwMode="auto">
          <a:xfrm>
            <a:off x="2819400" y="5765800"/>
            <a:ext cx="573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B</a:t>
            </a:r>
            <a:r>
              <a:rPr lang="cs-CZ" sz="2000" baseline="-25000"/>
              <a:t>KP</a:t>
            </a:r>
          </a:p>
        </p:txBody>
      </p:sp>
      <p:sp>
        <p:nvSpPr>
          <p:cNvPr id="180240" name="Text Box 16"/>
          <p:cNvSpPr txBox="1">
            <a:spLocks noChangeArrowheads="1"/>
          </p:cNvSpPr>
          <p:nvPr/>
        </p:nvSpPr>
        <p:spPr bwMode="auto">
          <a:xfrm>
            <a:off x="5638800" y="5791200"/>
            <a:ext cx="573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A</a:t>
            </a:r>
            <a:r>
              <a:rPr lang="cs-CZ" sz="2000" baseline="-25000"/>
              <a:t>KS</a:t>
            </a:r>
          </a:p>
        </p:txBody>
      </p:sp>
      <p:sp>
        <p:nvSpPr>
          <p:cNvPr id="180241" name="Text Box 17"/>
          <p:cNvSpPr txBox="1">
            <a:spLocks noChangeArrowheads="1"/>
          </p:cNvSpPr>
          <p:nvPr/>
        </p:nvSpPr>
        <p:spPr bwMode="auto">
          <a:xfrm>
            <a:off x="3505200" y="5232400"/>
            <a:ext cx="1114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{zpr</a:t>
            </a:r>
            <a:r>
              <a:rPr lang="cs-CZ" sz="2000"/>
              <a:t>áva</a:t>
            </a:r>
            <a:r>
              <a:rPr lang="en-US" sz="2000"/>
              <a:t>}</a:t>
            </a:r>
            <a:endParaRPr lang="cs-CZ" sz="2000" baseline="-25000"/>
          </a:p>
        </p:txBody>
      </p:sp>
      <p:sp>
        <p:nvSpPr>
          <p:cNvPr id="180242" name="Text Box 18"/>
          <p:cNvSpPr txBox="1">
            <a:spLocks noChangeArrowheads="1"/>
          </p:cNvSpPr>
          <p:nvPr/>
        </p:nvSpPr>
        <p:spPr bwMode="auto">
          <a:xfrm>
            <a:off x="4419600" y="5410200"/>
            <a:ext cx="573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B</a:t>
            </a:r>
            <a:r>
              <a:rPr lang="cs-CZ" sz="2000" baseline="-25000"/>
              <a:t>KP</a:t>
            </a:r>
          </a:p>
        </p:txBody>
      </p:sp>
      <p:sp>
        <p:nvSpPr>
          <p:cNvPr id="180243" name="Text Box 19"/>
          <p:cNvSpPr txBox="1">
            <a:spLocks noChangeArrowheads="1"/>
          </p:cNvSpPr>
          <p:nvPr/>
        </p:nvSpPr>
        <p:spPr bwMode="auto">
          <a:xfrm>
            <a:off x="6553200" y="5257800"/>
            <a:ext cx="1114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{zpr</a:t>
            </a:r>
            <a:r>
              <a:rPr lang="cs-CZ" sz="2000"/>
              <a:t>áva</a:t>
            </a:r>
            <a:r>
              <a:rPr lang="en-US" sz="2000"/>
              <a:t>}</a:t>
            </a:r>
            <a:endParaRPr lang="cs-CZ" sz="2000" baseline="-25000"/>
          </a:p>
        </p:txBody>
      </p: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7467600" y="5410200"/>
            <a:ext cx="573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B</a:t>
            </a:r>
            <a:r>
              <a:rPr lang="cs-CZ" sz="2000" baseline="-25000"/>
              <a:t>KP</a:t>
            </a:r>
          </a:p>
        </p:txBody>
      </p:sp>
      <p:sp>
        <p:nvSpPr>
          <p:cNvPr id="180245" name="Text Box 21"/>
          <p:cNvSpPr txBox="1">
            <a:spLocks noChangeArrowheads="1"/>
          </p:cNvSpPr>
          <p:nvPr/>
        </p:nvSpPr>
        <p:spPr bwMode="auto">
          <a:xfrm>
            <a:off x="6324600" y="5257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/>
              <a:t>{</a:t>
            </a:r>
            <a:endParaRPr lang="cs-CZ" sz="2000"/>
          </a:p>
        </p:txBody>
      </p:sp>
      <p:sp>
        <p:nvSpPr>
          <p:cNvPr id="180246" name="Text Box 22"/>
          <p:cNvSpPr txBox="1">
            <a:spLocks noChangeArrowheads="1"/>
          </p:cNvSpPr>
          <p:nvPr/>
        </p:nvSpPr>
        <p:spPr bwMode="auto">
          <a:xfrm>
            <a:off x="7924800" y="5257800"/>
            <a:ext cx="268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}</a:t>
            </a:r>
            <a:endParaRPr lang="cs-CZ" sz="2000"/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8001000" y="5410200"/>
            <a:ext cx="573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A</a:t>
            </a:r>
            <a:r>
              <a:rPr lang="cs-CZ" sz="2000" baseline="-25000"/>
              <a:t>KS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5B3D7-409D-4EB8-A7E3-9EEE74CD4418}" type="slidenum">
              <a:rPr lang="cs-CZ"/>
              <a:pPr/>
              <a:t>38</a:t>
            </a:fld>
            <a:endParaRPr lang="cs-CZ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Efektivní podpis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/>
              <a:t>Asymetricky šifrovat celou zprávu je výpočetně náročné</a:t>
            </a:r>
          </a:p>
          <a:p>
            <a:r>
              <a:rPr lang="cs-CZ" sz="2400"/>
              <a:t>Ze zprávy odvodím otisk</a:t>
            </a:r>
          </a:p>
          <a:p>
            <a:pPr lvl="1"/>
            <a:r>
              <a:rPr lang="cs-CZ" sz="2000"/>
              <a:t>Ten je nezpochybnitelný (hashovací funkce)</a:t>
            </a:r>
          </a:p>
          <a:p>
            <a:pPr lvl="1"/>
            <a:r>
              <a:rPr lang="cs-CZ" sz="2000"/>
              <a:t>Zašifruji pouze otisk zprávy</a:t>
            </a:r>
          </a:p>
          <a:p>
            <a:pPr lvl="1"/>
            <a:r>
              <a:rPr lang="cs-CZ" sz="2000"/>
              <a:t>MAC Message Authentication Code</a:t>
            </a:r>
          </a:p>
          <a:p>
            <a:pPr lvl="1"/>
            <a:r>
              <a:rPr lang="cs-CZ" sz="2000"/>
              <a:t>Používá MD5, SHA a RSA</a:t>
            </a:r>
          </a:p>
        </p:txBody>
      </p:sp>
      <p:sp>
        <p:nvSpPr>
          <p:cNvPr id="181256" name="Rectangle 8"/>
          <p:cNvSpPr>
            <a:spLocks noChangeArrowheads="1"/>
          </p:cNvSpPr>
          <p:nvPr/>
        </p:nvSpPr>
        <p:spPr bwMode="auto">
          <a:xfrm>
            <a:off x="2133600" y="48768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4953000" y="4876800"/>
            <a:ext cx="12954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258" name="Line 10"/>
          <p:cNvSpPr>
            <a:spLocks noChangeShapeType="1"/>
          </p:cNvSpPr>
          <p:nvPr/>
        </p:nvSpPr>
        <p:spPr bwMode="auto">
          <a:xfrm>
            <a:off x="1066800" y="5257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1259" name="Line 11"/>
          <p:cNvSpPr>
            <a:spLocks noChangeShapeType="1"/>
          </p:cNvSpPr>
          <p:nvPr/>
        </p:nvSpPr>
        <p:spPr bwMode="auto">
          <a:xfrm>
            <a:off x="3429000" y="5257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1260" name="Line 12"/>
          <p:cNvSpPr>
            <a:spLocks noChangeShapeType="1"/>
          </p:cNvSpPr>
          <p:nvPr/>
        </p:nvSpPr>
        <p:spPr bwMode="auto">
          <a:xfrm>
            <a:off x="6248400" y="5257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1262" name="Line 14"/>
          <p:cNvSpPr>
            <a:spLocks noChangeShapeType="1"/>
          </p:cNvSpPr>
          <p:nvPr/>
        </p:nvSpPr>
        <p:spPr bwMode="auto">
          <a:xfrm flipV="1">
            <a:off x="5638800" y="563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1263" name="Text Box 15"/>
          <p:cNvSpPr txBox="1">
            <a:spLocks noChangeArrowheads="1"/>
          </p:cNvSpPr>
          <p:nvPr/>
        </p:nvSpPr>
        <p:spPr bwMode="auto">
          <a:xfrm>
            <a:off x="517525" y="4354513"/>
            <a:ext cx="1566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Odesílatel A</a:t>
            </a:r>
          </a:p>
        </p:txBody>
      </p:sp>
      <p:sp>
        <p:nvSpPr>
          <p:cNvPr id="181264" name="Text Box 16"/>
          <p:cNvSpPr txBox="1">
            <a:spLocks noChangeArrowheads="1"/>
          </p:cNvSpPr>
          <p:nvPr/>
        </p:nvSpPr>
        <p:spPr bwMode="auto">
          <a:xfrm>
            <a:off x="6858000" y="4394200"/>
            <a:ext cx="1425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Příjemce B</a:t>
            </a:r>
          </a:p>
        </p:txBody>
      </p:sp>
      <p:sp>
        <p:nvSpPr>
          <p:cNvPr id="181265" name="Text Box 17"/>
          <p:cNvSpPr txBox="1">
            <a:spLocks noChangeArrowheads="1"/>
          </p:cNvSpPr>
          <p:nvPr/>
        </p:nvSpPr>
        <p:spPr bwMode="auto">
          <a:xfrm>
            <a:off x="517525" y="5192713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zpráva</a:t>
            </a:r>
          </a:p>
        </p:txBody>
      </p:sp>
      <p:sp>
        <p:nvSpPr>
          <p:cNvPr id="181267" name="Text Box 19"/>
          <p:cNvSpPr txBox="1">
            <a:spLocks noChangeArrowheads="1"/>
          </p:cNvSpPr>
          <p:nvPr/>
        </p:nvSpPr>
        <p:spPr bwMode="auto">
          <a:xfrm>
            <a:off x="5638800" y="5791200"/>
            <a:ext cx="573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A</a:t>
            </a:r>
            <a:r>
              <a:rPr lang="cs-CZ" sz="2000" baseline="-25000"/>
              <a:t>KS</a:t>
            </a:r>
          </a:p>
        </p:txBody>
      </p:sp>
      <p:sp>
        <p:nvSpPr>
          <p:cNvPr id="181268" name="Text Box 20"/>
          <p:cNvSpPr txBox="1">
            <a:spLocks noChangeArrowheads="1"/>
          </p:cNvSpPr>
          <p:nvPr/>
        </p:nvSpPr>
        <p:spPr bwMode="auto">
          <a:xfrm>
            <a:off x="3505200" y="5232400"/>
            <a:ext cx="1298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H(</a:t>
            </a:r>
            <a:r>
              <a:rPr lang="en-US" sz="2000"/>
              <a:t>zpr</a:t>
            </a:r>
            <a:r>
              <a:rPr lang="cs-CZ" sz="2000"/>
              <a:t>áva)</a:t>
            </a:r>
            <a:endParaRPr lang="cs-CZ" sz="2000" baseline="-25000"/>
          </a:p>
        </p:txBody>
      </p:sp>
      <p:sp>
        <p:nvSpPr>
          <p:cNvPr id="181270" name="Text Box 22"/>
          <p:cNvSpPr txBox="1">
            <a:spLocks noChangeArrowheads="1"/>
          </p:cNvSpPr>
          <p:nvPr/>
        </p:nvSpPr>
        <p:spPr bwMode="auto">
          <a:xfrm>
            <a:off x="6553200" y="5257800"/>
            <a:ext cx="1298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H(</a:t>
            </a:r>
            <a:r>
              <a:rPr lang="en-US" sz="2000"/>
              <a:t>zpr</a:t>
            </a:r>
            <a:r>
              <a:rPr lang="cs-CZ" sz="2000"/>
              <a:t>áva)</a:t>
            </a:r>
            <a:endParaRPr lang="cs-CZ" sz="2000" baseline="-25000"/>
          </a:p>
        </p:txBody>
      </p:sp>
      <p:sp>
        <p:nvSpPr>
          <p:cNvPr id="181272" name="Text Box 24"/>
          <p:cNvSpPr txBox="1">
            <a:spLocks noChangeArrowheads="1"/>
          </p:cNvSpPr>
          <p:nvPr/>
        </p:nvSpPr>
        <p:spPr bwMode="auto">
          <a:xfrm>
            <a:off x="6324600" y="5257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/>
              <a:t>{</a:t>
            </a:r>
            <a:endParaRPr lang="cs-CZ" sz="2000"/>
          </a:p>
        </p:txBody>
      </p:sp>
      <p:sp>
        <p:nvSpPr>
          <p:cNvPr id="181273" name="Text Box 25"/>
          <p:cNvSpPr txBox="1">
            <a:spLocks noChangeArrowheads="1"/>
          </p:cNvSpPr>
          <p:nvPr/>
        </p:nvSpPr>
        <p:spPr bwMode="auto">
          <a:xfrm>
            <a:off x="7772400" y="5257800"/>
            <a:ext cx="268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}</a:t>
            </a:r>
            <a:endParaRPr lang="cs-CZ" sz="2000"/>
          </a:p>
        </p:txBody>
      </p:sp>
      <p:sp>
        <p:nvSpPr>
          <p:cNvPr id="181274" name="Text Box 26"/>
          <p:cNvSpPr txBox="1">
            <a:spLocks noChangeArrowheads="1"/>
          </p:cNvSpPr>
          <p:nvPr/>
        </p:nvSpPr>
        <p:spPr bwMode="auto">
          <a:xfrm>
            <a:off x="7848600" y="5410200"/>
            <a:ext cx="573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A</a:t>
            </a:r>
            <a:r>
              <a:rPr lang="cs-CZ" sz="2000" baseline="-25000"/>
              <a:t>KS</a:t>
            </a:r>
          </a:p>
        </p:txBody>
      </p:sp>
      <p:sp>
        <p:nvSpPr>
          <p:cNvPr id="181275" name="Text Box 27"/>
          <p:cNvSpPr txBox="1">
            <a:spLocks noChangeArrowheads="1"/>
          </p:cNvSpPr>
          <p:nvPr/>
        </p:nvSpPr>
        <p:spPr bwMode="auto">
          <a:xfrm>
            <a:off x="2438400" y="5029200"/>
            <a:ext cx="735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/>
              <a:t>hash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81CA8-8AE7-418D-8C3F-6172E49BAFB7}" type="slidenum">
              <a:rPr lang="cs-CZ"/>
              <a:pPr/>
              <a:t>39</a:t>
            </a:fld>
            <a:endParaRPr lang="cs-CZ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Ověřování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Autentikace je technika, pomocí které se ověřuje, že komunikující partner je ten, za kterého se vydává a ne podvodník.</a:t>
            </a:r>
          </a:p>
          <a:p>
            <a:r>
              <a:rPr lang="cs-CZ"/>
              <a:t>Existují tři způsoby autentikace</a:t>
            </a:r>
          </a:p>
          <a:p>
            <a:pPr lvl="1"/>
            <a:r>
              <a:rPr lang="cs-CZ"/>
              <a:t>Řekni něco co víš (heslo)</a:t>
            </a:r>
          </a:p>
          <a:p>
            <a:pPr lvl="1"/>
            <a:r>
              <a:rPr lang="cs-CZ"/>
              <a:t>Ukaž něco co máš (identifikační karta)</a:t>
            </a:r>
          </a:p>
          <a:p>
            <a:pPr lvl="1"/>
            <a:r>
              <a:rPr lang="cs-CZ"/>
              <a:t>Nech systému něco tvého změřit (otisk prstu)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92A18-D747-4940-8D05-A99DF9FF42BD}" type="slidenum">
              <a:rPr lang="cs-CZ"/>
              <a:pPr/>
              <a:t>4</a:t>
            </a:fld>
            <a:endParaRPr lang="cs-CZ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Služby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bezpečnostní služby</a:t>
            </a:r>
            <a:r>
              <a:rPr lang="cs-CZ"/>
              <a:t> – zvýšení bezpečnosti přenosu a zpracování dat</a:t>
            </a:r>
          </a:p>
          <a:p>
            <a:r>
              <a:rPr lang="cs-CZ" b="1"/>
              <a:t>bezpečnostní mechanizmus</a:t>
            </a:r>
            <a:r>
              <a:rPr lang="cs-CZ"/>
              <a:t> – navržen k detekci, prevenci a obnově po bezpečnostním útoku, používá šifrovacích technik</a:t>
            </a:r>
          </a:p>
          <a:p>
            <a:r>
              <a:rPr lang="cs-CZ" b="1"/>
              <a:t>bezpečnostní útok</a:t>
            </a:r>
            <a:r>
              <a:rPr lang="cs-CZ"/>
              <a:t> – jakákoliv akce, která naruší bezpečnost informací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D449B-7B28-4011-A4A9-CE7932FCF966}" type="slidenum">
              <a:rPr lang="cs-CZ"/>
              <a:pPr/>
              <a:t>40</a:t>
            </a:fld>
            <a:endParaRPr lang="cs-CZ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Ověřování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Ověřovací schémata</a:t>
            </a:r>
          </a:p>
          <a:p>
            <a:pPr lvl="1"/>
            <a:r>
              <a:rPr lang="cs-CZ"/>
              <a:t>musí obsahovat aspoň jedno tajemství</a:t>
            </a:r>
          </a:p>
          <a:p>
            <a:pPr lvl="1"/>
            <a:r>
              <a:rPr lang="cs-CZ"/>
              <a:t>musí být schopna rozpoznat jeho správné použití</a:t>
            </a:r>
          </a:p>
          <a:p>
            <a:r>
              <a:rPr lang="cs-CZ" b="1"/>
              <a:t>Ověřovací metody</a:t>
            </a:r>
          </a:p>
          <a:p>
            <a:pPr lvl="1"/>
            <a:r>
              <a:rPr lang="cs-CZ"/>
              <a:t>jednoduché (založeny na heslech)</a:t>
            </a:r>
          </a:p>
          <a:p>
            <a:pPr lvl="1"/>
            <a:r>
              <a:rPr lang="cs-CZ"/>
              <a:t>přísné (založeny na šifrovacích metodách)</a:t>
            </a:r>
          </a:p>
          <a:p>
            <a:r>
              <a:rPr lang="cs-CZ" b="1"/>
              <a:t>Jednoduché ověřování</a:t>
            </a:r>
          </a:p>
          <a:p>
            <a:pPr lvl="1"/>
            <a:r>
              <a:rPr lang="cs-CZ"/>
              <a:t>identifikace jménem a heslem, </a:t>
            </a:r>
          </a:p>
          <a:p>
            <a:pPr lvl="1"/>
            <a:r>
              <a:rPr lang="cs-CZ"/>
              <a:t>přenos otevřeného textu, použití ověřovacího serveru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4CE9C-370A-42D5-9427-A868E748B783}" type="slidenum">
              <a:rPr lang="cs-CZ"/>
              <a:pPr/>
              <a:t>41</a:t>
            </a:fld>
            <a:endParaRPr lang="cs-CZ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Ověřování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4623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/>
              <a:t>Přísné metody</a:t>
            </a:r>
          </a:p>
          <a:p>
            <a:pPr lvl="1">
              <a:lnSpc>
                <a:spcPct val="80000"/>
              </a:lnSpc>
            </a:pPr>
            <a:r>
              <a:rPr lang="cs-CZ"/>
              <a:t>elementární metody – použití symetrických a nesymetrických kódů</a:t>
            </a:r>
          </a:p>
          <a:p>
            <a:pPr lvl="1">
              <a:lnSpc>
                <a:spcPct val="80000"/>
              </a:lnSpc>
            </a:pPr>
            <a:r>
              <a:rPr lang="cs-CZ"/>
              <a:t>metody založené na ověřovacích serverech </a:t>
            </a:r>
          </a:p>
          <a:p>
            <a:pPr lvl="1">
              <a:lnSpc>
                <a:spcPct val="80000"/>
              </a:lnSpc>
            </a:pPr>
            <a:r>
              <a:rPr lang="cs-CZ"/>
              <a:t>metody založené na protokolech s minimální znalostí</a:t>
            </a:r>
          </a:p>
          <a:p>
            <a:pPr lvl="2">
              <a:lnSpc>
                <a:spcPct val="80000"/>
              </a:lnSpc>
            </a:pPr>
            <a:r>
              <a:rPr lang="cs-CZ"/>
              <a:t>uživatel dokazuje svoji identitu odpovídáním na šifrované otázky serveru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cs-CZ" sz="1800"/>
              <a:t/>
            </a:r>
            <a:br>
              <a:rPr lang="cs-CZ" sz="1800"/>
            </a:br>
            <a:r>
              <a:rPr lang="cs-CZ"/>
              <a:t>M1: {R, ID}	</a:t>
            </a:r>
            <a:br>
              <a:rPr lang="cs-CZ"/>
            </a:br>
            <a:r>
              <a:rPr lang="cs-CZ"/>
              <a:t>M2: {C}</a:t>
            </a:r>
            <a:r>
              <a:rPr lang="cs-CZ" baseline="-25000"/>
              <a:t>K</a:t>
            </a:r>
            <a:r>
              <a:rPr lang="cs-CZ"/>
              <a:t/>
            </a:r>
            <a:br>
              <a:rPr lang="cs-CZ"/>
            </a:br>
            <a:r>
              <a:rPr lang="cs-CZ"/>
              <a:t>M3: {f(C)}</a:t>
            </a:r>
            <a:r>
              <a:rPr lang="cs-CZ" baseline="-25000"/>
              <a:t>K</a:t>
            </a:r>
            <a:endParaRPr lang="cs-CZ"/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4800600" y="4191000"/>
            <a:ext cx="3048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000"/>
              <a:t>R … požadavek, </a:t>
            </a:r>
          </a:p>
          <a:p>
            <a:r>
              <a:rPr lang="cs-CZ" sz="2000"/>
              <a:t>K … tajný klíč, </a:t>
            </a:r>
          </a:p>
          <a:p>
            <a:r>
              <a:rPr lang="cs-CZ" sz="2000"/>
              <a:t>C … náhodné číslo, </a:t>
            </a:r>
          </a:p>
          <a:p>
            <a:r>
              <a:rPr lang="cs-CZ" sz="2000"/>
              <a:t>f(C) … domluvená funkce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B6BA9-22CA-452D-8686-3B803ED4A6FC}" type="slidenum">
              <a:rPr lang="cs-CZ"/>
              <a:pPr/>
              <a:t>5</a:t>
            </a:fld>
            <a:endParaRPr lang="cs-CZ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Ochrana výpočetních systémů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ochrana zdrojů</a:t>
            </a:r>
            <a:r>
              <a:rPr lang="cs-CZ"/>
              <a:t> – ochrana proti neoprávněnému použití prostředků v OS</a:t>
            </a:r>
          </a:p>
          <a:p>
            <a:r>
              <a:rPr lang="cs-CZ" b="1"/>
              <a:t>bezpečná komunikace</a:t>
            </a:r>
            <a:r>
              <a:rPr lang="cs-CZ"/>
              <a:t> – vlastní ochrana přenášené informace</a:t>
            </a:r>
          </a:p>
          <a:p>
            <a:r>
              <a:rPr lang="cs-CZ" b="1"/>
              <a:t>ověřování uživatelů</a:t>
            </a:r>
            <a:r>
              <a:rPr lang="cs-CZ"/>
              <a:t> – zabezpečení, aby zprávy přicházely od ověřeného zdroje a bez modifikace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C4E21-9AA2-435C-B831-111A4C484C79}" type="slidenum">
              <a:rPr lang="cs-CZ"/>
              <a:pPr/>
              <a:t>6</a:t>
            </a:fld>
            <a:endParaRPr lang="cs-CZ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Napadení systému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pasivní</a:t>
            </a:r>
          </a:p>
          <a:p>
            <a:pPr lvl="1"/>
            <a:r>
              <a:rPr lang="cs-CZ"/>
              <a:t>odposlech</a:t>
            </a:r>
          </a:p>
          <a:p>
            <a:pPr lvl="1"/>
            <a:r>
              <a:rPr lang="cs-CZ"/>
              <a:t>analýza přenosu – odkud, kam, kolik, ...</a:t>
            </a:r>
          </a:p>
          <a:p>
            <a:r>
              <a:rPr lang="cs-CZ" b="1"/>
              <a:t>aktivní</a:t>
            </a:r>
          </a:p>
          <a:p>
            <a:pPr lvl="1"/>
            <a:r>
              <a:rPr lang="cs-CZ"/>
              <a:t>modifikace, zadržování nebo podstrkávání zpráv</a:t>
            </a:r>
          </a:p>
          <a:p>
            <a:pPr lvl="1"/>
            <a:r>
              <a:rPr lang="cs-CZ"/>
              <a:t>modifikace toku dat – změna obsahu, opakování, změna pořadí, rušení, syntéza zpráv, změna adresy, změna dat, atd.</a:t>
            </a:r>
          </a:p>
          <a:p>
            <a:pPr lvl="1"/>
            <a:r>
              <a:rPr lang="cs-CZ"/>
              <a:t>Odepření služby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5FC49-60BA-4B90-97C8-882ED17D05D7}" type="slidenum">
              <a:rPr lang="cs-CZ"/>
              <a:pPr/>
              <a:t>7</a:t>
            </a:fld>
            <a:endParaRPr lang="cs-CZ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 útoků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pasivní útoky</a:t>
            </a:r>
          </a:p>
          <a:p>
            <a:pPr lvl="1"/>
            <a:r>
              <a:rPr lang="cs-CZ"/>
              <a:t>odezírání, monitorování (získání obsahu, monitorování toků)</a:t>
            </a:r>
          </a:p>
          <a:p>
            <a:r>
              <a:rPr lang="cs-CZ"/>
              <a:t>aktivní útoky</a:t>
            </a:r>
          </a:p>
          <a:p>
            <a:pPr lvl="1"/>
            <a:r>
              <a:rPr lang="cs-CZ"/>
              <a:t>přerušení přenosu</a:t>
            </a:r>
          </a:p>
          <a:p>
            <a:pPr lvl="1"/>
            <a:r>
              <a:rPr lang="cs-CZ"/>
              <a:t>maskování za jinou entitu</a:t>
            </a:r>
          </a:p>
          <a:p>
            <a:pPr lvl="1"/>
            <a:r>
              <a:rPr lang="cs-CZ"/>
              <a:t>opakování předchozích zpráv</a:t>
            </a:r>
          </a:p>
          <a:p>
            <a:pPr lvl="1"/>
            <a:r>
              <a:rPr lang="cs-CZ"/>
              <a:t>modifikace zpráv během přenosu</a:t>
            </a:r>
          </a:p>
          <a:p>
            <a:pPr lvl="1"/>
            <a:r>
              <a:rPr lang="cs-CZ"/>
              <a:t>odepření služby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6E024-C652-4B4C-8D76-5C82DF2419DB}" type="slidenum">
              <a:rPr lang="cs-CZ"/>
              <a:pPr/>
              <a:t>8</a:t>
            </a:fld>
            <a:endParaRPr lang="cs-CZ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Model síťové bezpečnosti</a:t>
            </a:r>
          </a:p>
        </p:txBody>
      </p:sp>
      <p:pic>
        <p:nvPicPr>
          <p:cNvPr id="1996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848600" cy="431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8.4.2008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0D8B-257D-48DA-B5C2-DCC80901E21D}" type="slidenum">
              <a:rPr lang="cs-CZ"/>
              <a:pPr/>
              <a:t>9</a:t>
            </a:fld>
            <a:endParaRPr lang="cs-CZ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Prostředky pro zajištění bezpečnosti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Bezpečnost</a:t>
            </a:r>
          </a:p>
          <a:p>
            <a:pPr lvl="1"/>
            <a:r>
              <a:rPr lang="cs-CZ"/>
              <a:t>Bezpečnostní služby</a:t>
            </a:r>
          </a:p>
          <a:p>
            <a:pPr lvl="2"/>
            <a:r>
              <a:rPr lang="cs-CZ"/>
              <a:t>Zajištění soukromí</a:t>
            </a:r>
          </a:p>
          <a:p>
            <a:pPr lvl="2"/>
            <a:r>
              <a:rPr lang="cs-CZ"/>
              <a:t>Ověřování pravosti</a:t>
            </a:r>
          </a:p>
          <a:p>
            <a:pPr lvl="2"/>
            <a:r>
              <a:rPr lang="cs-CZ"/>
              <a:t>Zajištění integrity</a:t>
            </a:r>
          </a:p>
          <a:p>
            <a:pPr lvl="1"/>
            <a:r>
              <a:rPr lang="cs-CZ"/>
              <a:t>Kryptografické algoritmy</a:t>
            </a:r>
          </a:p>
          <a:p>
            <a:pPr lvl="2"/>
            <a:r>
              <a:rPr lang="cs-CZ"/>
              <a:t>Symetrické šifrování (tajný klíč)</a:t>
            </a:r>
          </a:p>
          <a:p>
            <a:pPr lvl="2"/>
            <a:r>
              <a:rPr lang="cs-CZ"/>
              <a:t>Asymetrické šifrování (tajný a veřejný klíč)</a:t>
            </a:r>
          </a:p>
          <a:p>
            <a:pPr lvl="2"/>
            <a:r>
              <a:rPr lang="cs-CZ"/>
              <a:t>Otisk zprávy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Network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1555</Words>
  <Application>Microsoft Office PowerPoint</Application>
  <PresentationFormat>Předvádění na obrazovce (4:3)</PresentationFormat>
  <Paragraphs>520</Paragraphs>
  <Slides>41</Slides>
  <Notes>41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8" baseType="lpstr">
      <vt:lpstr>Arial</vt:lpstr>
      <vt:lpstr>Wingdings</vt:lpstr>
      <vt:lpstr>Times New Roman</vt:lpstr>
      <vt:lpstr>MS Mincho</vt:lpstr>
      <vt:lpstr>Lucida Console</vt:lpstr>
      <vt:lpstr>Symbol</vt:lpstr>
      <vt:lpstr>1_Network</vt:lpstr>
      <vt:lpstr>Šifrování a bezpečnost</vt:lpstr>
      <vt:lpstr>Bezpečnost</vt:lpstr>
      <vt:lpstr>Definice</vt:lpstr>
      <vt:lpstr>Služby </vt:lpstr>
      <vt:lpstr>Ochrana výpočetních systémů</vt:lpstr>
      <vt:lpstr>Napadení systému</vt:lpstr>
      <vt:lpstr>Klasifikace útoků </vt:lpstr>
      <vt:lpstr>Model síťové bezpečnosti</vt:lpstr>
      <vt:lpstr>Prostředky pro zajištění bezpečnosti</vt:lpstr>
      <vt:lpstr>Bezpečnostní služby</vt:lpstr>
      <vt:lpstr>Bezpečnostní architektura OSI</vt:lpstr>
      <vt:lpstr>Bezpečnostní mechanizmy</vt:lpstr>
      <vt:lpstr>Terminologie šifrování</vt:lpstr>
      <vt:lpstr>Základní operace šifrování</vt:lpstr>
      <vt:lpstr>Základní šifrovací operace</vt:lpstr>
      <vt:lpstr>Základní šifrovací operace</vt:lpstr>
      <vt:lpstr>Jednoduché šifry</vt:lpstr>
      <vt:lpstr>Jednoduché šifry</vt:lpstr>
      <vt:lpstr>Jednoduché šifry</vt:lpstr>
      <vt:lpstr>Jednoduché šifry</vt:lpstr>
      <vt:lpstr>Frekvenční analýza</vt:lpstr>
      <vt:lpstr>Zabezpečení</vt:lpstr>
      <vt:lpstr>Symetrické šifrování</vt:lpstr>
      <vt:lpstr>Struktura šifrování Feistelova metoda</vt:lpstr>
      <vt:lpstr>Feistel Cipher Structure</vt:lpstr>
      <vt:lpstr>Volba parametrů Feistelova šifrování</vt:lpstr>
      <vt:lpstr>Šifrování tajným klíčem</vt:lpstr>
      <vt:lpstr>Šifrování tajným klíčem</vt:lpstr>
      <vt:lpstr>Šifrování tajným klíčem</vt:lpstr>
      <vt:lpstr>Asymetrické šifrování</vt:lpstr>
      <vt:lpstr>Asymetrické šifrování</vt:lpstr>
      <vt:lpstr>Asymetrické šifrování</vt:lpstr>
      <vt:lpstr>Algoritmus RSA</vt:lpstr>
      <vt:lpstr>Asymetrické šifrování</vt:lpstr>
      <vt:lpstr>Použití asymetrického šifrování </vt:lpstr>
      <vt:lpstr>Hashovací funkce</vt:lpstr>
      <vt:lpstr>Digitální podpis</vt:lpstr>
      <vt:lpstr>Efektivní podpis</vt:lpstr>
      <vt:lpstr>Ověřování</vt:lpstr>
      <vt:lpstr>Ověřování</vt:lpstr>
      <vt:lpstr>Ověřování</vt:lpstr>
    </vt:vector>
  </TitlesOfParts>
  <Manager/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Šifrování a bezpečnost v počítačových sítích </dc:title>
  <dc:subject/>
  <dc:creator/>
  <cp:keywords/>
  <dc:description/>
  <cp:lastModifiedBy>ledvina</cp:lastModifiedBy>
  <cp:revision>83</cp:revision>
  <dcterms:created xsi:type="dcterms:W3CDTF">2001-07-11T20:20:48Z</dcterms:created>
  <dcterms:modified xsi:type="dcterms:W3CDTF">2011-05-26T07:56:37Z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