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5"/>
  </p:notesMasterIdLst>
  <p:sldIdLst>
    <p:sldId id="256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62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363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289" r:id="rId53"/>
    <p:sldId id="290" r:id="rId54"/>
    <p:sldId id="291" r:id="rId55"/>
    <p:sldId id="292" r:id="rId56"/>
    <p:sldId id="293" r:id="rId57"/>
    <p:sldId id="294" r:id="rId58"/>
    <p:sldId id="295" r:id="rId59"/>
    <p:sldId id="296" r:id="rId60"/>
    <p:sldId id="297" r:id="rId61"/>
    <p:sldId id="298" r:id="rId62"/>
    <p:sldId id="299" r:id="rId63"/>
    <p:sldId id="300" r:id="rId64"/>
    <p:sldId id="301" r:id="rId65"/>
    <p:sldId id="302" r:id="rId66"/>
    <p:sldId id="303" r:id="rId67"/>
    <p:sldId id="304" r:id="rId68"/>
    <p:sldId id="305" r:id="rId69"/>
    <p:sldId id="306" r:id="rId70"/>
    <p:sldId id="307" r:id="rId71"/>
    <p:sldId id="308" r:id="rId72"/>
    <p:sldId id="309" r:id="rId73"/>
    <p:sldId id="310" r:id="rId74"/>
    <p:sldId id="311" r:id="rId75"/>
    <p:sldId id="312" r:id="rId76"/>
    <p:sldId id="313" r:id="rId77"/>
    <p:sldId id="314" r:id="rId78"/>
    <p:sldId id="315" r:id="rId79"/>
    <p:sldId id="316" r:id="rId80"/>
    <p:sldId id="317" r:id="rId81"/>
    <p:sldId id="318" r:id="rId82"/>
    <p:sldId id="319" r:id="rId83"/>
    <p:sldId id="320" r:id="rId84"/>
    <p:sldId id="321" r:id="rId85"/>
    <p:sldId id="322" r:id="rId86"/>
    <p:sldId id="323" r:id="rId87"/>
    <p:sldId id="324" r:id="rId88"/>
    <p:sldId id="325" r:id="rId89"/>
    <p:sldId id="326" r:id="rId90"/>
    <p:sldId id="327" r:id="rId91"/>
    <p:sldId id="328" r:id="rId92"/>
    <p:sldId id="329" r:id="rId93"/>
    <p:sldId id="330" r:id="rId94"/>
    <p:sldId id="331" r:id="rId95"/>
    <p:sldId id="332" r:id="rId96"/>
    <p:sldId id="333" r:id="rId97"/>
    <p:sldId id="334" r:id="rId98"/>
    <p:sldId id="335" r:id="rId99"/>
    <p:sldId id="336" r:id="rId100"/>
    <p:sldId id="337" r:id="rId101"/>
    <p:sldId id="338" r:id="rId102"/>
    <p:sldId id="339" r:id="rId103"/>
    <p:sldId id="340" r:id="rId104"/>
    <p:sldId id="341" r:id="rId105"/>
    <p:sldId id="342" r:id="rId106"/>
    <p:sldId id="343" r:id="rId107"/>
    <p:sldId id="344" r:id="rId108"/>
    <p:sldId id="345" r:id="rId109"/>
    <p:sldId id="346" r:id="rId110"/>
    <p:sldId id="347" r:id="rId111"/>
    <p:sldId id="348" r:id="rId112"/>
    <p:sldId id="349" r:id="rId113"/>
    <p:sldId id="350" r:id="rId114"/>
    <p:sldId id="351" r:id="rId115"/>
    <p:sldId id="352" r:id="rId116"/>
    <p:sldId id="353" r:id="rId117"/>
    <p:sldId id="354" r:id="rId118"/>
    <p:sldId id="355" r:id="rId119"/>
    <p:sldId id="356" r:id="rId120"/>
    <p:sldId id="357" r:id="rId121"/>
    <p:sldId id="358" r:id="rId122"/>
    <p:sldId id="359" r:id="rId123"/>
    <p:sldId id="360" r:id="rId12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0300" autoAdjust="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37729C7D-67D9-4447-A7A5-20A84F4191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672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EE8D1-A7C8-4871-9E0B-9184CF97D6C4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2C7300-D619-4BFC-8A15-3F8D03F93BE2}" type="slidenum">
              <a:rPr lang="cs-CZ"/>
              <a:pPr/>
              <a:t>10</a:t>
            </a:fld>
            <a:endParaRPr 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D99C5-F012-4B86-9C12-8BBDE2F9AF19}" type="slidenum">
              <a:rPr lang="cs-CZ"/>
              <a:pPr/>
              <a:t>100</a:t>
            </a:fld>
            <a:endParaRPr lang="cs-CZ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8B47B-E8BA-484B-A4FA-7C558853A622}" type="slidenum">
              <a:rPr lang="cs-CZ"/>
              <a:pPr/>
              <a:t>101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FFCCFE-9EC0-49C9-A784-745399286625}" type="slidenum">
              <a:rPr lang="cs-CZ"/>
              <a:pPr/>
              <a:t>102</a:t>
            </a:fld>
            <a:endParaRPr lang="cs-CZ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B7BD6-513C-402E-8350-D86EA793475C}" type="slidenum">
              <a:rPr lang="cs-CZ"/>
              <a:pPr/>
              <a:t>103</a:t>
            </a:fld>
            <a:endParaRPr lang="cs-CZ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D495F-7275-4AC6-AECA-BC1E463DAE47}" type="slidenum">
              <a:rPr lang="cs-CZ"/>
              <a:pPr/>
              <a:t>104</a:t>
            </a:fld>
            <a:endParaRPr lang="cs-CZ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02799-6CBB-450B-9702-04A876BC77B3}" type="slidenum">
              <a:rPr lang="cs-CZ"/>
              <a:pPr/>
              <a:t>105</a:t>
            </a:fld>
            <a:endParaRPr lang="cs-CZ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7C20B-1232-4121-868C-823277478422}" type="slidenum">
              <a:rPr lang="cs-CZ"/>
              <a:pPr/>
              <a:t>106</a:t>
            </a:fld>
            <a:endParaRPr lang="cs-CZ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A78A4D-A73C-4DAC-A1E8-B8079E861721}" type="slidenum">
              <a:rPr lang="cs-CZ"/>
              <a:pPr/>
              <a:t>107</a:t>
            </a:fld>
            <a:endParaRPr lang="cs-CZ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02FE2-A903-487E-9A09-9DF1338C6BCF}" type="slidenum">
              <a:rPr lang="cs-CZ"/>
              <a:pPr/>
              <a:t>108</a:t>
            </a:fld>
            <a:endParaRPr lang="cs-CZ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D2550-A761-44E8-B300-1E65E0F6851B}" type="slidenum">
              <a:rPr lang="cs-CZ"/>
              <a:pPr/>
              <a:t>109</a:t>
            </a:fld>
            <a:endParaRPr lang="cs-CZ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4B59A5-B362-4D78-8BE4-063ED810716C}" type="slidenum">
              <a:rPr lang="cs-CZ"/>
              <a:pPr/>
              <a:t>11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F1EC0-39CF-4D8B-AFB3-9A9CA880AE84}" type="slidenum">
              <a:rPr lang="cs-CZ"/>
              <a:pPr/>
              <a:t>110</a:t>
            </a:fld>
            <a:endParaRPr lang="cs-CZ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63D082-B0AF-416A-8AE8-489137611256}" type="slidenum">
              <a:rPr lang="cs-CZ"/>
              <a:pPr/>
              <a:t>111</a:t>
            </a:fld>
            <a:endParaRPr lang="cs-CZ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ED0FA-7600-4EE4-AF86-F3B608F9418C}" type="slidenum">
              <a:rPr lang="cs-CZ"/>
              <a:pPr/>
              <a:t>112</a:t>
            </a:fld>
            <a:endParaRPr lang="cs-CZ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4F137-FE5B-4AEB-8CA5-9C92EF6B0813}" type="slidenum">
              <a:rPr lang="cs-CZ"/>
              <a:pPr/>
              <a:t>113</a:t>
            </a:fld>
            <a:endParaRPr lang="cs-CZ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7736A0-F2A0-429C-A262-265F43AA63D2}" type="slidenum">
              <a:rPr lang="cs-CZ"/>
              <a:pPr/>
              <a:t>114</a:t>
            </a:fld>
            <a:endParaRPr lang="cs-CZ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A6B7F-C7B3-4139-8814-5B81E41EAD3B}" type="slidenum">
              <a:rPr lang="cs-CZ"/>
              <a:pPr/>
              <a:t>115</a:t>
            </a:fld>
            <a:endParaRPr lang="cs-CZ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93CD2-8CD8-4457-A2FC-49252F0148B9}" type="slidenum">
              <a:rPr lang="cs-CZ"/>
              <a:pPr/>
              <a:t>116</a:t>
            </a:fld>
            <a:endParaRPr lang="cs-CZ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EF9FB-D281-4AA8-9778-8296B590AA35}" type="slidenum">
              <a:rPr lang="cs-CZ"/>
              <a:pPr/>
              <a:t>117</a:t>
            </a:fld>
            <a:endParaRPr lang="cs-CZ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AEDED-8070-4AAB-A0E3-646411737074}" type="slidenum">
              <a:rPr lang="cs-CZ"/>
              <a:pPr/>
              <a:t>118</a:t>
            </a:fld>
            <a:endParaRPr lang="cs-CZ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84F27-2210-4E99-B010-F935A0902530}" type="slidenum">
              <a:rPr lang="cs-CZ"/>
              <a:pPr/>
              <a:t>119</a:t>
            </a:fld>
            <a:endParaRPr lang="cs-CZ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8F7933-B762-4108-B13B-AADB1F33638F}" type="slidenum">
              <a:rPr lang="cs-CZ"/>
              <a:pPr/>
              <a:t>12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17E8B-CC80-481A-9123-408ACB342869}" type="slidenum">
              <a:rPr lang="cs-CZ"/>
              <a:pPr/>
              <a:t>120</a:t>
            </a:fld>
            <a:endParaRPr lang="cs-CZ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64990-4261-4426-9C72-87C7C4E32C03}" type="slidenum">
              <a:rPr lang="cs-CZ"/>
              <a:pPr/>
              <a:t>121</a:t>
            </a:fld>
            <a:endParaRPr lang="cs-CZ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A0D13-9A52-4CE9-A3DD-E34BF3B3EB16}" type="slidenum">
              <a:rPr lang="cs-CZ"/>
              <a:pPr/>
              <a:t>122</a:t>
            </a:fld>
            <a:endParaRPr lang="cs-CZ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9640C-4786-4AF4-9CEC-C0E3E8344A17}" type="slidenum">
              <a:rPr lang="cs-CZ"/>
              <a:pPr/>
              <a:t>123</a:t>
            </a:fld>
            <a:endParaRPr lang="cs-CZ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784209-4192-4696-B94B-23787C672FE1}" type="slidenum">
              <a:rPr lang="cs-CZ"/>
              <a:pPr/>
              <a:t>13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E3BFCB-A5E8-42B0-B8D2-D1FF19F8A185}" type="slidenum">
              <a:rPr lang="cs-CZ"/>
              <a:pPr/>
              <a:t>14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Klepněte a vložte poznámky.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2CB7172-8072-4D5E-9CDF-990DCF8E7128}" type="slidenum">
              <a:rPr lang="cs-CZ"/>
              <a:pPr/>
              <a:t>15</a:t>
            </a:fld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4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442B6D-1602-411D-81B1-F67B7F099227}" type="slidenum">
              <a:rPr lang="cs-CZ"/>
              <a:pPr/>
              <a:t>16</a:t>
            </a:fld>
            <a:endParaRPr 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8B38D0B-F978-46EE-83C1-249726626F4F}" type="slidenum">
              <a:rPr lang="cs-CZ"/>
              <a:pPr/>
              <a:t>17</a:t>
            </a:fld>
            <a:endParaRPr 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3CF1BC-4BE8-40CB-BE3D-C0AE61A39D7B}" type="slidenum">
              <a:rPr lang="cs-CZ"/>
              <a:pPr/>
              <a:t>18</a:t>
            </a:fld>
            <a:endParaRPr 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B51DEC-1093-47CD-BCC4-DA35611A4AA9}" type="slidenum">
              <a:rPr lang="cs-CZ"/>
              <a:pPr/>
              <a:t>19</a:t>
            </a:fld>
            <a:endParaRPr 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96C9E4-F977-4911-9FA0-3F97840A4789}" type="slidenum">
              <a:rPr lang="cs-CZ"/>
              <a:pPr/>
              <a:t>2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Klepněte a vložte poznámky.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8369B9-27CC-4B18-9440-A9DAA24B8047}" type="slidenum">
              <a:rPr lang="cs-CZ"/>
              <a:pPr/>
              <a:t>20</a:t>
            </a:fld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BA0E64F-0D20-4721-BEA4-BBEF8BE58422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Klepněte a vložte poznámky.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3FD889-DF4C-4E64-AEF0-097B373E1AA5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506D42-AA8E-451D-A29B-9AF1C8D60FF8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33ADD29-C3F6-46D8-B4EB-A65AADD5465B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F79820-772C-4F33-92B2-C74B5FD54C6C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CD9ED7-6B96-4D5F-9030-978EE227131F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44801B-959C-4D6B-88FF-D63CD6BBB98F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C4A8CB-714E-4EE8-B658-05E4C5946444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F4D071-FF04-4D4E-8E59-0D497D7882C9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384B82-5573-43F6-A880-A02A78D3779A}" type="slidenum">
              <a:rPr lang="cs-CZ"/>
              <a:pPr/>
              <a:t>3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D6CDF6-0622-4ADC-B209-06E0FA7CC14F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B9083-420F-44DE-8DD4-D1F042713680}" type="slidenum">
              <a:rPr lang="cs-CZ"/>
              <a:pPr/>
              <a:t>31</a:t>
            </a:fld>
            <a:endParaRPr lang="cs-CZ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7C538-1FF9-4071-9EE2-E3A226C22B1D}" type="slidenum">
              <a:rPr lang="cs-CZ"/>
              <a:pPr/>
              <a:t>32</a:t>
            </a:fld>
            <a:endParaRPr lang="cs-CZ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10C41-833A-46B6-ADE6-C3678BF74F8A}" type="slidenum">
              <a:rPr lang="cs-CZ"/>
              <a:pPr/>
              <a:t>33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85DEE-36E9-4ADD-83AD-22E814998AA0}" type="slidenum">
              <a:rPr lang="cs-CZ"/>
              <a:pPr/>
              <a:t>34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58480-685C-4B13-8A37-6007F81D3D3F}" type="slidenum">
              <a:rPr lang="cs-CZ"/>
              <a:pPr/>
              <a:t>35</a:t>
            </a:fld>
            <a:endParaRPr lang="cs-CZ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1CDEC-807C-4BD3-BA5B-A60C2D2C7D2B}" type="slidenum">
              <a:rPr lang="cs-CZ"/>
              <a:pPr/>
              <a:t>36</a:t>
            </a:fld>
            <a:endParaRPr lang="cs-CZ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E6C4A-DF96-4FE2-BCE4-C2E15B861B83}" type="slidenum">
              <a:rPr lang="cs-CZ"/>
              <a:pPr/>
              <a:t>37</a:t>
            </a:fld>
            <a:endParaRPr lang="cs-CZ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49D76-1F39-46C0-A582-D6A976275DB1}" type="slidenum">
              <a:rPr lang="cs-CZ"/>
              <a:pPr/>
              <a:t>38</a:t>
            </a:fld>
            <a:endParaRPr 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C5A96-2B59-490D-A632-0E7A02DAAB91}" type="slidenum">
              <a:rPr lang="cs-CZ"/>
              <a:pPr/>
              <a:t>39</a:t>
            </a:fld>
            <a:endParaRPr lang="cs-CZ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501254-1408-4AA0-9D5C-9A4B9CB12E36}" type="slidenum">
              <a:rPr lang="cs-CZ"/>
              <a:pPr/>
              <a:t>4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3AB16-3732-4719-AABE-A872451906EC}" type="slidenum">
              <a:rPr lang="cs-CZ"/>
              <a:pPr/>
              <a:t>40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6D15B-2749-4ED5-A393-0EDAD8C55E49}" type="slidenum">
              <a:rPr lang="cs-CZ"/>
              <a:pPr/>
              <a:t>41</a:t>
            </a:fld>
            <a:endParaRPr lang="cs-CZ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8D67D-391E-4D3B-B82E-37687303AAD4}" type="slidenum">
              <a:rPr lang="cs-CZ"/>
              <a:pPr/>
              <a:t>42</a:t>
            </a:fld>
            <a:endParaRPr lang="cs-CZ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38675" cy="34798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157B9-8FF2-4267-B8E8-FC2FAE8AC0D5}" type="slidenum">
              <a:rPr lang="cs-CZ"/>
              <a:pPr/>
              <a:t>43</a:t>
            </a:fld>
            <a:endParaRPr lang="cs-CZ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DDAEA-5B58-4638-91BB-630EAAFFA2AD}" type="slidenum">
              <a:rPr lang="cs-CZ"/>
              <a:pPr/>
              <a:t>44</a:t>
            </a:fld>
            <a:endParaRPr lang="cs-CZ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AA040-367C-471C-9B68-4073210C95E5}" type="slidenum">
              <a:rPr lang="cs-CZ"/>
              <a:pPr/>
              <a:t>45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9E87F-C0C4-466F-BD01-7B5C829D3CE2}" type="slidenum">
              <a:rPr lang="cs-CZ"/>
              <a:pPr/>
              <a:t>46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04CCB-DB71-4DF7-B280-0064E89BE56E}" type="slidenum">
              <a:rPr lang="cs-CZ"/>
              <a:pPr/>
              <a:t>47</a:t>
            </a:fld>
            <a:endParaRPr lang="cs-CZ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B95F4-15CD-46DB-9BAE-B0B1FA45A118}" type="slidenum">
              <a:rPr lang="cs-CZ"/>
              <a:pPr/>
              <a:t>48</a:t>
            </a:fld>
            <a:endParaRPr lang="cs-CZ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D751C-25F5-49F5-B6D6-3134852D3D76}" type="slidenum">
              <a:rPr lang="cs-CZ"/>
              <a:pPr/>
              <a:t>49</a:t>
            </a:fld>
            <a:endParaRPr lang="cs-CZ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16E4247-6F15-4DB4-804A-C5EE7958909B}" type="slidenum">
              <a:rPr lang="cs-CZ"/>
              <a:pPr/>
              <a:t>5</a:t>
            </a:fld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5E048-9827-4FD2-AA75-CD7D1F79647B}" type="slidenum">
              <a:rPr lang="cs-CZ"/>
              <a:pPr/>
              <a:t>50</a:t>
            </a:fld>
            <a:endParaRPr lang="cs-CZ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6A11F-5BB3-4AFE-88E7-D23C4BE32E0B}" type="slidenum">
              <a:rPr lang="cs-CZ"/>
              <a:pPr/>
              <a:t>51</a:t>
            </a:fld>
            <a:endParaRPr lang="cs-CZ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DC5B5-7FCF-4912-9BC9-F125EC5FB597}" type="slidenum">
              <a:rPr lang="cs-CZ"/>
              <a:pPr/>
              <a:t>52</a:t>
            </a:fld>
            <a:endParaRPr lang="cs-CZ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25D3E-18FB-4AE1-8D08-4FB50205C4F7}" type="slidenum">
              <a:rPr lang="cs-CZ"/>
              <a:pPr/>
              <a:t>53</a:t>
            </a:fld>
            <a:endParaRPr lang="cs-CZ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02946-C012-4FD5-A8E7-53A0E79D3CD1}" type="slidenum">
              <a:rPr lang="cs-CZ"/>
              <a:pPr/>
              <a:t>54</a:t>
            </a:fld>
            <a:endParaRPr lang="cs-CZ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E32E1-48B7-4915-AC53-63EBBAEEC3F6}" type="slidenum">
              <a:rPr lang="cs-CZ"/>
              <a:pPr/>
              <a:t>55</a:t>
            </a:fld>
            <a:endParaRPr lang="cs-CZ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F2C7F-052E-46FA-B3D6-A5BDB1C4DC99}" type="slidenum">
              <a:rPr lang="cs-CZ"/>
              <a:pPr/>
              <a:t>56</a:t>
            </a:fld>
            <a:endParaRPr lang="cs-CZ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EA52C-2E39-4B37-BE0E-172A9273516F}" type="slidenum">
              <a:rPr lang="cs-CZ"/>
              <a:pPr/>
              <a:t>57</a:t>
            </a:fld>
            <a:endParaRPr lang="cs-CZ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37087" cy="3478213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30800" cy="39068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D93FE-3BFA-4964-9686-157C2C2D4A99}" type="slidenum">
              <a:rPr lang="cs-CZ"/>
              <a:pPr/>
              <a:t>58</a:t>
            </a:fld>
            <a:endParaRPr lang="cs-CZ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8E736-F925-41DC-8A93-E4240F55BA84}" type="slidenum">
              <a:rPr lang="cs-CZ"/>
              <a:pPr/>
              <a:t>59</a:t>
            </a:fld>
            <a:endParaRPr lang="cs-CZ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37087" cy="3478213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30800" cy="39068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112AB6D-302E-4E1D-9B1C-187EC86550AE}" type="slidenum">
              <a:rPr lang="cs-CZ"/>
              <a:pPr/>
              <a:t>6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936B4-0A25-4DBA-BDDE-9682FE9BAA5D}" type="slidenum">
              <a:rPr lang="cs-CZ"/>
              <a:pPr/>
              <a:t>60</a:t>
            </a:fld>
            <a:endParaRPr lang="cs-CZ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2024C-FC87-4378-A656-61D8441F6540}" type="slidenum">
              <a:rPr lang="cs-CZ"/>
              <a:pPr/>
              <a:t>61</a:t>
            </a:fld>
            <a:endParaRPr lang="cs-CZ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37088" cy="3478213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30800" cy="39068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CC1E7C-14FE-4815-AC61-F8E979B073C2}" type="slidenum">
              <a:rPr lang="cs-CZ"/>
              <a:pPr/>
              <a:t>62</a:t>
            </a:fld>
            <a:endParaRPr lang="cs-CZ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C5108-030D-4BFC-BB0A-F278871C6481}" type="slidenum">
              <a:rPr lang="cs-CZ"/>
              <a:pPr/>
              <a:t>63</a:t>
            </a:fld>
            <a:endParaRPr lang="cs-CZ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37088" cy="3478213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3250"/>
            <a:ext cx="5130800" cy="39068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2ED14-9B35-45B3-BA72-18440F8E2073}" type="slidenum">
              <a:rPr lang="cs-CZ"/>
              <a:pPr/>
              <a:t>64</a:t>
            </a:fld>
            <a:endParaRPr lang="cs-CZ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243E6-282F-43E1-9778-9F61BD57D72A}" type="slidenum">
              <a:rPr lang="cs-CZ"/>
              <a:pPr/>
              <a:t>65</a:t>
            </a:fld>
            <a:endParaRPr lang="cs-CZ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BF6BC-D8F4-4DBA-84F7-FDBBC8C2B661}" type="slidenum">
              <a:rPr lang="cs-CZ"/>
              <a:pPr/>
              <a:t>66</a:t>
            </a:fld>
            <a:endParaRPr lang="cs-CZ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1E8B2C-19DB-4CA2-AD70-F456DE565CBD}" type="slidenum">
              <a:rPr lang="cs-CZ"/>
              <a:pPr/>
              <a:t>67</a:t>
            </a:fld>
            <a:endParaRPr lang="cs-CZ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F54C7-C574-4A96-AA2F-B818E2BD7FF9}" type="slidenum">
              <a:rPr lang="cs-CZ"/>
              <a:pPr/>
              <a:t>68</a:t>
            </a:fld>
            <a:endParaRPr lang="cs-CZ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B6FC1-8445-45E5-91C9-B8FC909E6CBE}" type="slidenum">
              <a:rPr lang="cs-CZ"/>
              <a:pPr/>
              <a:t>69</a:t>
            </a:fld>
            <a:endParaRPr lang="cs-CZ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D342107-A33C-4840-B8FF-DB81D92A6EDB}" type="slidenum">
              <a:rPr lang="cs-CZ"/>
              <a:pPr/>
              <a:t>7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BA958-9FB4-4005-8734-E9E0CF3A8208}" type="slidenum">
              <a:rPr lang="cs-CZ"/>
              <a:pPr/>
              <a:t>70</a:t>
            </a:fld>
            <a:endParaRPr lang="cs-CZ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D2724-4BEB-4AB4-B440-49A011AC9140}" type="slidenum">
              <a:rPr lang="cs-CZ"/>
              <a:pPr/>
              <a:t>71</a:t>
            </a:fld>
            <a:endParaRPr lang="cs-CZ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E276FB-09CC-45B6-B9AB-4594CA5F2764}" type="slidenum">
              <a:rPr lang="cs-CZ"/>
              <a:pPr/>
              <a:t>72</a:t>
            </a:fld>
            <a:endParaRPr lang="cs-CZ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3133B-356D-4568-93E4-606FFE394E2C}" type="slidenum">
              <a:rPr lang="cs-CZ"/>
              <a:pPr/>
              <a:t>73</a:t>
            </a:fld>
            <a:endParaRPr lang="cs-CZ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endParaRPr lang="cs-CZ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1F051-5983-44B9-8C77-52873689D532}" type="slidenum">
              <a:rPr lang="cs-CZ"/>
              <a:pPr/>
              <a:t>74</a:t>
            </a:fld>
            <a:endParaRPr lang="cs-CZ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B8DB3-7389-4073-A531-C606D0E94DAC}" type="slidenum">
              <a:rPr lang="cs-CZ"/>
              <a:pPr/>
              <a:t>75</a:t>
            </a:fld>
            <a:endParaRPr lang="cs-CZ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75999-BB33-4102-8F84-638217C36FF8}" type="slidenum">
              <a:rPr lang="cs-CZ"/>
              <a:pPr/>
              <a:t>76</a:t>
            </a:fld>
            <a:endParaRPr lang="cs-CZ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4ED94-B67C-4CC8-B790-B41D2305D153}" type="slidenum">
              <a:rPr lang="cs-CZ"/>
              <a:pPr/>
              <a:t>77</a:t>
            </a:fld>
            <a:endParaRPr lang="cs-CZ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EBA55-FE7E-416E-B4F6-39D5ED861A62}" type="slidenum">
              <a:rPr lang="cs-CZ"/>
              <a:pPr/>
              <a:t>78</a:t>
            </a:fld>
            <a:endParaRPr lang="cs-CZ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1D3B2-EF1F-40B6-9B29-70FE6ABEDB67}" type="slidenum">
              <a:rPr lang="cs-CZ"/>
              <a:pPr/>
              <a:t>79</a:t>
            </a:fld>
            <a:endParaRPr lang="cs-CZ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B86914-2821-4B9C-9585-E442949F9F88}" type="slidenum">
              <a:rPr lang="cs-CZ"/>
              <a:pPr/>
              <a:t>8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54AE1-5495-4F52-A7BB-9670A90D9336}" type="slidenum">
              <a:rPr lang="cs-CZ"/>
              <a:pPr/>
              <a:t>80</a:t>
            </a:fld>
            <a:endParaRPr lang="cs-CZ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8E970-A194-4E01-A5FD-0623E1B0CFE5}" type="slidenum">
              <a:rPr lang="cs-CZ"/>
              <a:pPr/>
              <a:t>81</a:t>
            </a:fld>
            <a:endParaRPr lang="cs-CZ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BDB75-2DE1-4548-B404-B7A4D42E501C}" type="slidenum">
              <a:rPr lang="cs-CZ"/>
              <a:pPr/>
              <a:t>82</a:t>
            </a:fld>
            <a:endParaRPr lang="cs-CZ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29D45-5A71-4C3D-903D-2D645C052A00}" type="slidenum">
              <a:rPr lang="cs-CZ"/>
              <a:pPr/>
              <a:t>83</a:t>
            </a:fld>
            <a:endParaRPr lang="cs-CZ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382C6-6547-4935-B130-8C79A23EFD2C}" type="slidenum">
              <a:rPr lang="cs-CZ"/>
              <a:pPr/>
              <a:t>84</a:t>
            </a:fld>
            <a:endParaRPr lang="cs-CZ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A9201-DA59-44E4-B8CD-9B9522F49286}" type="slidenum">
              <a:rPr lang="cs-CZ"/>
              <a:pPr/>
              <a:t>85</a:t>
            </a:fld>
            <a:endParaRPr lang="cs-CZ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B7614-769C-4C76-A036-DE5003AE46AE}" type="slidenum">
              <a:rPr lang="cs-CZ"/>
              <a:pPr/>
              <a:t>86</a:t>
            </a:fld>
            <a:endParaRPr lang="cs-CZ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577AB-2830-47F7-9A3D-77F68186A9E5}" type="slidenum">
              <a:rPr lang="cs-CZ"/>
              <a:pPr/>
              <a:t>87</a:t>
            </a:fld>
            <a:endParaRPr lang="cs-CZ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76098-308B-44D0-B915-AC1BD0DD42ED}" type="slidenum">
              <a:rPr lang="cs-CZ"/>
              <a:pPr/>
              <a:t>88</a:t>
            </a:fld>
            <a:endParaRPr lang="cs-CZ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0DE71-402D-425F-886F-BA3EDAE7725C}" type="slidenum">
              <a:rPr lang="cs-CZ"/>
              <a:pPr/>
              <a:t>89</a:t>
            </a:fld>
            <a:endParaRPr lang="cs-CZ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F0244A0-EBF8-4295-9C96-82348A5FD3EE}" type="slidenum">
              <a:rPr lang="cs-CZ"/>
              <a:pPr/>
              <a:t>9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07450-063A-4CC4-80EA-135B8D03A34C}" type="slidenum">
              <a:rPr lang="cs-CZ"/>
              <a:pPr/>
              <a:t>90</a:t>
            </a:fld>
            <a:endParaRPr lang="cs-CZ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E170-74CB-4F17-B32F-877BFA3B522A}" type="slidenum">
              <a:rPr lang="cs-CZ"/>
              <a:pPr/>
              <a:t>91</a:t>
            </a:fld>
            <a:endParaRPr lang="cs-CZ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3E1FC-AE76-4A34-953E-245C89D0A40D}" type="slidenum">
              <a:rPr lang="cs-CZ"/>
              <a:pPr/>
              <a:t>92</a:t>
            </a:fld>
            <a:endParaRPr lang="cs-CZ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EB536B-F342-44E3-BFE7-BA8FFEBE4EBD}" type="slidenum">
              <a:rPr lang="cs-CZ"/>
              <a:pPr/>
              <a:t>93</a:t>
            </a:fld>
            <a:endParaRPr lang="cs-CZ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E65B9-7341-4DD1-986C-C27C0BB39135}" type="slidenum">
              <a:rPr lang="cs-CZ"/>
              <a:pPr/>
              <a:t>94</a:t>
            </a:fld>
            <a:endParaRPr lang="cs-CZ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0E481-816B-49A2-9A50-9320C68CE856}" type="slidenum">
              <a:rPr lang="cs-CZ"/>
              <a:pPr/>
              <a:t>95</a:t>
            </a:fld>
            <a:endParaRPr lang="cs-CZ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ADD23-E987-4FF9-A171-AEEC8C9DC1FB}" type="slidenum">
              <a:rPr lang="cs-CZ"/>
              <a:pPr/>
              <a:t>96</a:t>
            </a:fld>
            <a:endParaRPr lang="cs-CZ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561D6-8F57-40DC-93E0-30D3E2138126}" type="slidenum">
              <a:rPr lang="cs-CZ"/>
              <a:pPr/>
              <a:t>97</a:t>
            </a:fld>
            <a:endParaRPr lang="cs-CZ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6376F-6937-4507-8BC5-FF2E6FDDBFBF}" type="slidenum">
              <a:rPr lang="cs-CZ"/>
              <a:pPr/>
              <a:t>98</a:t>
            </a:fld>
            <a:endParaRPr lang="cs-CZ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2ECEF-F0C2-48C6-91B9-2856FB2B49E5}" type="slidenum">
              <a:rPr lang="cs-CZ"/>
              <a:pPr/>
              <a:t>99</a:t>
            </a:fld>
            <a:endParaRPr lang="cs-CZ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2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ACC9E2-9782-4946-9AA1-D184D48416F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BBDA8-104D-46BB-9FBA-186DFA52AC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67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35ED6-0BF9-46F7-90D0-B817CAFF0D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856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8F9FEC4-4488-4892-88DD-1193F583DDC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87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1CFCCE5-7890-4A7A-BEA9-0AE3A1C635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61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24.3.2009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06B06-16E7-44A2-B632-82DC8F0813C2}" type="slidenum">
              <a:rPr lang="cs-CZ"/>
              <a:pPr>
                <a:defRPr/>
              </a:pPr>
              <a:t>‹#›</a:t>
            </a:fld>
            <a:r>
              <a:rPr lang="cs-CZ"/>
              <a:t>/12</a:t>
            </a:r>
          </a:p>
        </p:txBody>
      </p:sp>
    </p:spTree>
    <p:extLst>
      <p:ext uri="{BB962C8B-B14F-4D97-AF65-F5344CB8AC3E}">
        <p14:creationId xmlns:p14="http://schemas.microsoft.com/office/powerpoint/2010/main" val="138579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272D4-55E6-413B-95F8-8D067440CD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29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61118-6C39-4F3A-8956-6BD0363494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0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07054-72C6-4D73-87B6-AAB893D25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4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C27D7-8708-4F08-A5FF-FCF2A944E07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31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43D0B-7140-4E2A-91E4-2B6E8763D1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33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E1115-DD59-4F24-8AC9-1E2A04C8ED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54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0E01F-E1E2-422B-B20F-7AFC3E5DB8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44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8BE90-1B49-4674-AA19-712BC5B2D9C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48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31FD188-FF5D-4920-B10F-28CA0484E067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val.cz/clanky/rss-rss/" TargetMode="External"/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it.wlv.ac.uk/rfc/rfc10xx/RFC1073.html" TargetMode="External"/><Relationship Id="rId3" Type="http://schemas.openxmlformats.org/officeDocument/2006/relationships/hyperlink" Target="http://www.scit.wlv.ac.uk/rfc/rfc8xx/RFC857.html" TargetMode="External"/><Relationship Id="rId7" Type="http://schemas.openxmlformats.org/officeDocument/2006/relationships/hyperlink" Target="http://www.scit.wlv.ac.uk/rfc/rfc10xx/RFC1091.html" TargetMode="External"/><Relationship Id="rId12" Type="http://schemas.openxmlformats.org/officeDocument/2006/relationships/hyperlink" Target="http://www.scit.wlv.ac.uk/rfc/rfc14xx/RFC1408.html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scit.wlv.ac.uk/rfc/rfc8xx/RFC860.html" TargetMode="External"/><Relationship Id="rId11" Type="http://schemas.openxmlformats.org/officeDocument/2006/relationships/hyperlink" Target="http://www.scit.wlv.ac.uk/rfc/rfc11xx/RFC1184.html" TargetMode="External"/><Relationship Id="rId5" Type="http://schemas.openxmlformats.org/officeDocument/2006/relationships/hyperlink" Target="http://www.scit.wlv.ac.uk/rfc/rfc8xx/RFC859.html" TargetMode="External"/><Relationship Id="rId10" Type="http://schemas.openxmlformats.org/officeDocument/2006/relationships/hyperlink" Target="http://www.scit.wlv.ac.uk/rfc/rfc13xx/RFC1372.html" TargetMode="External"/><Relationship Id="rId4" Type="http://schemas.openxmlformats.org/officeDocument/2006/relationships/hyperlink" Target="http://www.scit.wlv.ac.uk/rfc/rfc8xx/RFC858.html" TargetMode="External"/><Relationship Id="rId9" Type="http://schemas.openxmlformats.org/officeDocument/2006/relationships/hyperlink" Target="http://www.scit.wlv.ac.uk/rfc/rfc10xx/RFC1079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" TargetMode="External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html/xhtml.html" TargetMode="External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cs-CZ" sz="3600"/>
              <a:t>Aplikační služby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/>
              <a:t>Počítačové sítě</a:t>
            </a:r>
          </a:p>
          <a:p>
            <a:r>
              <a:rPr lang="cs-CZ" sz="2800"/>
              <a:t>Lekce </a:t>
            </a:r>
            <a:r>
              <a:rPr lang="en-US" sz="2800"/>
              <a:t>7</a:t>
            </a:r>
            <a:endParaRPr lang="cs-CZ" sz="2800"/>
          </a:p>
          <a:p>
            <a:r>
              <a:rPr lang="cs-CZ" sz="2800"/>
              <a:t>Ing. Jiří Ledvina, 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8A658F-2C8D-4CF0-A8FD-3E3024DF7613}" type="slidenum">
              <a:rPr lang="cs-CZ"/>
              <a:pPr/>
              <a:t>10</a:t>
            </a:fld>
            <a:r>
              <a:rPr lang="cs-CZ"/>
              <a:t>/12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graphicFrame>
        <p:nvGraphicFramePr>
          <p:cNvPr id="90302" name="Group 190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001000" cy="4724809"/>
        </p:xfrm>
        <a:graphic>
          <a:graphicData uri="http://schemas.openxmlformats.org/drawingml/2006/table">
            <a:tbl>
              <a:tblPr/>
              <a:tblGrid>
                <a:gridCol w="188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1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OP = 1/2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HTYPE = 1/6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HLEN=6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HOPS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TRANSACTION ID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11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SECONDS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FLAGS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CLIENT IP ADDRESS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YOUR IP ADDRESS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SERVER IP ADDRESS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ROUTER IP ADDRESS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CLIENT HARDWARE ADDRESS (16 oktetů)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SERVER HOST NAME (64 oktetů)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1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BOOT FILE NAME (128 oktetů)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1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99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130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83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99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158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VENDOR SPECIFIC AREA (64 oktetů)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5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Vytváření </a:t>
            </a:r>
            <a:br>
              <a:rPr lang="cs-CZ"/>
            </a:br>
            <a:r>
              <a:rPr lang="cs-CZ"/>
              <a:t>vlastních webových stránek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stránky se ukládají do vhodně vytvořené adresářové struktuty, např. html stránky do jednoho adresáře, obrázky do jiného, související dokumenty do dalšího, atd. (obecný předpis neexistuje)</a:t>
            </a:r>
          </a:p>
          <a:p>
            <a:pPr>
              <a:lnSpc>
                <a:spcPct val="90000"/>
              </a:lnSpc>
            </a:pPr>
            <a:r>
              <a:rPr lang="cs-CZ" sz="2000"/>
              <a:t>přesunutí stránek na webový server a odzkoušení webovým prohlížečem (např. </a:t>
            </a:r>
            <a:r>
              <a:rPr lang="cs-CZ" sz="2000">
                <a:solidFill>
                  <a:srgbClr val="3366FF"/>
                </a:solidFill>
              </a:rPr>
              <a:t>http:// počítač. firma.doména/~login_name/cesta/ ... /soubor.html</a:t>
            </a:r>
            <a:r>
              <a:rPr lang="cs-CZ" sz="2000"/>
              <a:t/>
            </a:r>
            <a:br>
              <a:rPr lang="cs-CZ" sz="2000"/>
            </a:br>
            <a:r>
              <a:rPr lang="cs-CZ" sz="2000"/>
              <a:t>( ~ znamená značku pro domácí adresáře uživatelů)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Vytváření </a:t>
            </a:r>
            <a:br>
              <a:rPr lang="cs-CZ"/>
            </a:br>
            <a:r>
              <a:rPr lang="cs-CZ"/>
              <a:t>vlastních webových stránek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Domácí adresář pro html stránky je obvykle ~/public_html</a:t>
            </a:r>
          </a:p>
          <a:p>
            <a:r>
              <a:rPr lang="cs-CZ"/>
              <a:t>Pokud není uvedeno jinak (v URL není uveden odkaz na konkrétní dokument), hledá prohlížeč v tomto adresáři soubor index.htm nebo index.html</a:t>
            </a:r>
          </a:p>
          <a:p>
            <a:r>
              <a:rPr lang="cs-CZ"/>
              <a:t>např. uživatelské stránky na ZČU: </a:t>
            </a:r>
            <a:r>
              <a:rPr lang="cs-CZ">
                <a:solidFill>
                  <a:srgbClr val="3366FF"/>
                </a:solidFill>
              </a:rPr>
              <a:t>home.</a:t>
            </a:r>
            <a:r>
              <a:rPr lang="en-US">
                <a:solidFill>
                  <a:srgbClr val="3366FF"/>
                </a:solidFill>
              </a:rPr>
              <a:t>zcu.cz/~login_name</a:t>
            </a:r>
            <a:endParaRPr lang="cs-CZ">
              <a:solidFill>
                <a:srgbClr val="3366FF"/>
              </a:solidFill>
            </a:endParaRPr>
          </a:p>
          <a:p>
            <a:r>
              <a:rPr lang="cs-CZ"/>
              <a:t>Prohlížení vytvořených webových stránek</a:t>
            </a:r>
          </a:p>
          <a:p>
            <a:pPr lvl="1"/>
            <a:r>
              <a:rPr lang="cs-CZ"/>
              <a:t>zobrazení vybrané stránky prohlížečem</a:t>
            </a:r>
          </a:p>
          <a:p>
            <a:pPr lvl="1"/>
            <a:r>
              <a:rPr lang="cs-CZ"/>
              <a:t>volba zobrazit/zdrojový kód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webových stránek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statické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HTML stránky jsou uloženy v souboru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jsou neměnné, mohou obsahovat text, obrázky, odkazy, …</a:t>
            </a:r>
          </a:p>
          <a:p>
            <a:pPr>
              <a:lnSpc>
                <a:spcPct val="80000"/>
              </a:lnSpc>
            </a:pPr>
            <a:r>
              <a:rPr lang="cs-CZ" sz="2000"/>
              <a:t>dynamické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jsou vytvářeny serverem za běhu, na přání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jsou výstupem nějakého programu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Např. CGI (Common Gateway Interface)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nyní častěji přímé volání programu ze serveru (PHP, Java, ... )</a:t>
            </a:r>
          </a:p>
          <a:p>
            <a:pPr>
              <a:lnSpc>
                <a:spcPct val="80000"/>
              </a:lnSpc>
            </a:pPr>
            <a:r>
              <a:rPr lang="cs-CZ" sz="2000"/>
              <a:t>aktivní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spuštěny v prohlížeči na straně klienta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obsahují program, mohou komunikovat s prostředím (uživatelem)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Mohou bezprostředně reagovat na pohyb myši, stisk klávesy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používají technologii Java, JavaScript nebo jiné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CGI technologie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URL specifikuje</a:t>
            </a:r>
          </a:p>
          <a:p>
            <a:pPr lvl="1"/>
            <a:r>
              <a:rPr lang="cs-CZ"/>
              <a:t>adresu webového serveru</a:t>
            </a:r>
          </a:p>
          <a:p>
            <a:pPr lvl="1"/>
            <a:r>
              <a:rPr lang="cs-CZ"/>
              <a:t>CGI program na serveru (název.cgi)</a:t>
            </a:r>
          </a:p>
          <a:p>
            <a:pPr lvl="1"/>
            <a:r>
              <a:rPr lang="cs-CZ"/>
              <a:t>argumenty programu (?jméno=hodnota; … )</a:t>
            </a:r>
          </a:p>
          <a:p>
            <a:r>
              <a:rPr lang="cs-CZ"/>
              <a:t>web server</a:t>
            </a:r>
          </a:p>
          <a:p>
            <a:pPr lvl="1"/>
            <a:r>
              <a:rPr lang="cs-CZ"/>
              <a:t>používá TCP komunikaci</a:t>
            </a:r>
          </a:p>
          <a:p>
            <a:pPr lvl="1"/>
            <a:r>
              <a:rPr lang="cs-CZ"/>
              <a:t>přijímá HTTP požadavek od klienta</a:t>
            </a:r>
          </a:p>
          <a:p>
            <a:pPr lvl="1"/>
            <a:r>
              <a:rPr lang="cs-CZ"/>
              <a:t>spouští určený CGI program</a:t>
            </a:r>
          </a:p>
          <a:p>
            <a:pPr lvl="1"/>
            <a:r>
              <a:rPr lang="cs-CZ"/>
              <a:t>vrací výsledek (textový výstup programu) klientovi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CGI program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/>
              <a:t>provádí zadaný výpočet</a:t>
            </a:r>
          </a:p>
          <a:p>
            <a:pPr lvl="1"/>
            <a:r>
              <a:rPr lang="cs-CZ"/>
              <a:t>je často psán ve skriptovacím jazyce</a:t>
            </a:r>
          </a:p>
          <a:p>
            <a:pPr lvl="1"/>
            <a:r>
              <a:rPr lang="cs-CZ"/>
              <a:t>za běhu produkuje výstupní soubor</a:t>
            </a:r>
          </a:p>
          <a:p>
            <a:pPr lvl="1"/>
            <a:r>
              <a:rPr lang="cs-CZ"/>
              <a:t>na počátku svého běhu generuje hlavičku</a:t>
            </a:r>
          </a:p>
          <a:p>
            <a:pPr lvl="1"/>
            <a:r>
              <a:rPr lang="cs-CZ"/>
              <a:t>hlavička obsahuje informace ve tvaru klíčové slovo:informace, např.</a:t>
            </a:r>
          </a:p>
          <a:p>
            <a:pPr lvl="2"/>
            <a:r>
              <a:rPr lang="cs-CZ">
                <a:solidFill>
                  <a:srgbClr val="3366FF"/>
                </a:solidFill>
              </a:rPr>
              <a:t>Content Type: text/html</a:t>
            </a:r>
            <a:r>
              <a:rPr lang="en-US">
                <a:solidFill>
                  <a:srgbClr val="3366FF"/>
                </a:solidFill>
              </a:rPr>
              <a:t>;</a:t>
            </a:r>
            <a:r>
              <a:rPr lang="cs-CZ">
                <a:solidFill>
                  <a:srgbClr val="3366FF"/>
                </a:solidFill>
              </a:rPr>
              <a:t> charset=UTF-8  - HTML dokument</a:t>
            </a:r>
          </a:p>
          <a:p>
            <a:pPr lvl="2"/>
            <a:r>
              <a:rPr lang="cs-CZ">
                <a:solidFill>
                  <a:srgbClr val="3366FF"/>
                </a:solidFill>
              </a:rPr>
              <a:t>Server: GWS/2.1		- informace o serveru</a:t>
            </a:r>
          </a:p>
          <a:p>
            <a:pPr lvl="2"/>
            <a:r>
              <a:rPr lang="cs-CZ">
                <a:solidFill>
                  <a:srgbClr val="3366FF"/>
                </a:solidFill>
              </a:rPr>
              <a:t>Content-Length: 1000	- délka datové části</a:t>
            </a:r>
          </a:p>
          <a:p>
            <a:pPr lvl="2"/>
            <a:r>
              <a:rPr lang="cs-CZ">
                <a:solidFill>
                  <a:srgbClr val="3366FF"/>
                </a:solidFill>
              </a:rPr>
              <a:t>Date: Thu, 23 Nov 2006 10:53:51 GTM</a:t>
            </a:r>
            <a:r>
              <a:rPr lang="cs-CZ"/>
              <a:t>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Dynamické vytváření stránek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CGI má velkou režii spojenou s vytvořením obslužného procesu a zavedením programového modulu do paměti</a:t>
            </a:r>
          </a:p>
          <a:p>
            <a:pPr>
              <a:lnSpc>
                <a:spcPct val="90000"/>
              </a:lnSpc>
            </a:pPr>
            <a:r>
              <a:rPr lang="cs-CZ" sz="2000"/>
              <a:t>Proto se častěji používá jiná metoda, kdy interpret jazyka programu pro vytvoření stránky je součást (modul) webového serveru</a:t>
            </a:r>
          </a:p>
          <a:p>
            <a:pPr>
              <a:lnSpc>
                <a:spcPct val="90000"/>
              </a:lnSpc>
            </a:pPr>
            <a:r>
              <a:rPr lang="cs-CZ" sz="2000"/>
              <a:t>Populárním jazykem je PHP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Programový modul se umístí jako zakomentovaný text do HTML stránky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Webový server stránku před odesláním analyzuje a zadaný program interpretuje – výstupem je statický text (statická část stránky) a dynamicky programem vygenerovaný text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Klient získá HTML dokument, o programu nic neví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Dynamické vytváření stránek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Dalším prostředkem je Java</a:t>
            </a:r>
          </a:p>
          <a:p>
            <a:pPr lvl="1"/>
            <a:r>
              <a:rPr lang="cs-CZ"/>
              <a:t>Součástí webového serveru je interpret jazyka Java</a:t>
            </a:r>
          </a:p>
          <a:p>
            <a:pPr lvl="1"/>
            <a:r>
              <a:rPr lang="cs-CZ"/>
              <a:t>Programy upravené pro volání webovým serverem se označují jako servlety</a:t>
            </a:r>
          </a:p>
          <a:p>
            <a:pPr lvl="1"/>
            <a:r>
              <a:rPr lang="cs-CZ"/>
              <a:t>Nejsou součástí webové stránky, jsou umístěny v dohodnutém adresáři</a:t>
            </a:r>
          </a:p>
          <a:p>
            <a:pPr lvl="1"/>
            <a:r>
              <a:rPr lang="cs-CZ"/>
              <a:t>Jsou jim předávány dohodnutou metodou i parametry</a:t>
            </a:r>
          </a:p>
          <a:p>
            <a:pPr lvl="1"/>
            <a:r>
              <a:rPr lang="cs-CZ"/>
              <a:t>Aby nebylo třeba vše generovat programem, existují JSP (Java Server Page) – část statická (statický text) a část dynamická (servlety) – obdoba PHP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stránky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Program se spouští na straně klienta (v prohlížeči)</a:t>
            </a:r>
          </a:p>
          <a:p>
            <a:pPr>
              <a:lnSpc>
                <a:spcPct val="90000"/>
              </a:lnSpc>
            </a:pPr>
            <a:r>
              <a:rPr lang="cs-CZ" sz="2000"/>
              <a:t>Prohlížeč musí obsahovat interpret jazyka (nejčastěji javascript nebo java)</a:t>
            </a:r>
          </a:p>
          <a:p>
            <a:pPr>
              <a:lnSpc>
                <a:spcPct val="90000"/>
              </a:lnSpc>
            </a:pPr>
            <a:r>
              <a:rPr lang="cs-CZ" sz="2000"/>
              <a:t>Výhoda je možnost reagovat okamžitě na události spojené s pohybem myši nebo zadáním z klávesnice</a:t>
            </a:r>
          </a:p>
          <a:p>
            <a:pPr>
              <a:lnSpc>
                <a:spcPct val="90000"/>
              </a:lnSpc>
            </a:pPr>
            <a:r>
              <a:rPr lang="cs-CZ" sz="2000"/>
              <a:t>Použití – hry, výpočty, bankovnictví</a:t>
            </a:r>
          </a:p>
          <a:p>
            <a:pPr>
              <a:lnSpc>
                <a:spcPct val="90000"/>
              </a:lnSpc>
            </a:pPr>
            <a:r>
              <a:rPr lang="cs-CZ" sz="2000"/>
              <a:t>Javascript je zakomentovanou součástí webové stránky – prohlížeč Javascript interpretuje</a:t>
            </a:r>
          </a:p>
          <a:p>
            <a:pPr>
              <a:lnSpc>
                <a:spcPct val="90000"/>
              </a:lnSpc>
            </a:pPr>
            <a:r>
              <a:rPr lang="cs-CZ" sz="2000"/>
              <a:t>Java se přenese jako samostatný modul – applet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 prohlížeči se interpretuje (spustí se) a výsledky zobrazuje do přiděleného prostoru (grafické okénko na webové stránce)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HTTP </a:t>
            </a:r>
            <a:br>
              <a:rPr lang="cs-CZ"/>
            </a:br>
            <a:r>
              <a:rPr lang="cs-CZ" noProof="1"/>
              <a:t>HyperText</a:t>
            </a:r>
            <a:r>
              <a:rPr lang="cs-CZ"/>
              <a:t> Transfer Protocol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 je aplikační protokol, pracuje nad standardní síťovou infrastrukturou (TCP/IP)</a:t>
            </a:r>
          </a:p>
          <a:p>
            <a:r>
              <a:rPr lang="cs-CZ"/>
              <a:t>Existují 3 verze</a:t>
            </a:r>
          </a:p>
          <a:p>
            <a:pPr lvl="1"/>
            <a:r>
              <a:rPr lang="cs-CZ"/>
              <a:t>0.9 – původní návrh Berners-Lee</a:t>
            </a:r>
          </a:p>
          <a:p>
            <a:pPr lvl="1"/>
            <a:r>
              <a:rPr lang="cs-CZ"/>
              <a:t>1.0 – (RFC 1945) – používá se nejčastěji</a:t>
            </a:r>
          </a:p>
          <a:p>
            <a:pPr lvl="1"/>
            <a:r>
              <a:rPr lang="cs-CZ"/>
              <a:t>1.1 – (RFC 2068) – počet implementací neustále narůstá</a:t>
            </a:r>
          </a:p>
          <a:p>
            <a:r>
              <a:rPr lang="cs-CZ"/>
              <a:t>Komunikační protokol typu server/klient (komunikace typu požadavek – odpověď)</a:t>
            </a:r>
          </a:p>
          <a:p>
            <a:r>
              <a:rPr lang="cs-CZ"/>
              <a:t>Bezestavový protokol</a:t>
            </a:r>
          </a:p>
          <a:p>
            <a:pPr lvl="1"/>
            <a:r>
              <a:rPr lang="cs-CZ"/>
              <a:t>Server otevře spojení, obslouží požadavek, uzavře spojení</a:t>
            </a:r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HTTP požadavky (request)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Klient může poslat serveru požadavek typu</a:t>
            </a:r>
          </a:p>
          <a:p>
            <a:pPr lvl="1">
              <a:lnSpc>
                <a:spcPct val="90000"/>
              </a:lnSpc>
            </a:pPr>
            <a:r>
              <a:rPr lang="cs-CZ"/>
              <a:t>GET – požadavek na zaslání dokumentu dle URL</a:t>
            </a:r>
          </a:p>
          <a:p>
            <a:pPr lvl="1">
              <a:lnSpc>
                <a:spcPct val="90000"/>
              </a:lnSpc>
            </a:pPr>
            <a:r>
              <a:rPr lang="cs-CZ"/>
              <a:t>PUT – uložení dokumentu určeného URL</a:t>
            </a:r>
          </a:p>
          <a:p>
            <a:pPr lvl="1">
              <a:lnSpc>
                <a:spcPct val="90000"/>
              </a:lnSpc>
            </a:pPr>
            <a:r>
              <a:rPr lang="cs-CZ"/>
              <a:t>HEAD – obnova informace o dokumentu dle URL</a:t>
            </a:r>
          </a:p>
          <a:p>
            <a:pPr lvl="1">
              <a:lnSpc>
                <a:spcPct val="90000"/>
              </a:lnSpc>
            </a:pPr>
            <a:r>
              <a:rPr lang="cs-CZ"/>
              <a:t>OPTIONS – obnova informace o dostupných volitelných parametrech</a:t>
            </a:r>
          </a:p>
          <a:p>
            <a:pPr lvl="1">
              <a:lnSpc>
                <a:spcPct val="90000"/>
              </a:lnSpc>
            </a:pPr>
            <a:r>
              <a:rPr lang="cs-CZ"/>
              <a:t>POST – dodání informace na server</a:t>
            </a:r>
          </a:p>
          <a:p>
            <a:pPr lvl="1">
              <a:lnSpc>
                <a:spcPct val="90000"/>
              </a:lnSpc>
            </a:pPr>
            <a:r>
              <a:rPr lang="cs-CZ"/>
              <a:t>DELETE – zrušení dokumentu dle URL</a:t>
            </a:r>
          </a:p>
          <a:p>
            <a:pPr lvl="1">
              <a:lnSpc>
                <a:spcPct val="90000"/>
              </a:lnSpc>
            </a:pPr>
            <a:r>
              <a:rPr lang="cs-CZ"/>
              <a:t>TRACE – vrácení zprávy s požadavkem z důvodu ladění</a:t>
            </a:r>
          </a:p>
          <a:p>
            <a:pPr lvl="1">
              <a:lnSpc>
                <a:spcPct val="90000"/>
              </a:lnSpc>
            </a:pPr>
            <a:r>
              <a:rPr lang="cs-CZ"/>
              <a:t>CONNECT – používají vyrovnávací paměti (cache)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AB9B84-D585-4F52-8568-F399145123D6}" type="slidenum">
              <a:rPr lang="cs-CZ"/>
              <a:pPr/>
              <a:t>11</a:t>
            </a:fld>
            <a:r>
              <a:rPr lang="cs-CZ"/>
              <a:t>/12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OP – request/response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HTYPE – 1 – Ethernet, 6 – IEEE802.3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HLEN – délka adresy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HOPS – počet průchodů přes směrovač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TRANSACTION ID – párování request/response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SECONDS – doba čekání na odpověď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FLAGS – bit 15 = 1 … bcast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CLIENT IP ADDRESS – IP adresa, doplňovaná klientem (může být i nenulová)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YOUR IP ADDRESS – IP adresa vrácená serverem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SERVER IP ADDRESS – adresa BOOTP serveru. Je-li pole nenulové, může odpovědět pouze tento server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ROUTER IP ADDRESS – adresa implicitního směšovače</a:t>
            </a:r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0237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HTTP požadavky (request)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HTTP požadavek má tvar</a:t>
            </a:r>
          </a:p>
          <a:p>
            <a:pPr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		</a:t>
            </a:r>
            <a:r>
              <a:rPr lang="en-US" sz="1800">
                <a:solidFill>
                  <a:srgbClr val="3366FF"/>
                </a:solidFill>
              </a:rPr>
              <a:t>&lt;</a:t>
            </a:r>
            <a:r>
              <a:rPr lang="cs-CZ" sz="1800">
                <a:solidFill>
                  <a:srgbClr val="3366FF"/>
                </a:solidFill>
              </a:rPr>
              <a:t>požadavek</a:t>
            </a:r>
            <a:r>
              <a:rPr lang="en-US" sz="1800">
                <a:solidFill>
                  <a:srgbClr val="3366FF"/>
                </a:solidFill>
              </a:rPr>
              <a:t>&gt;</a:t>
            </a:r>
            <a:r>
              <a:rPr lang="cs-CZ" sz="1800">
                <a:solidFill>
                  <a:srgbClr val="3366FF"/>
                </a:solidFill>
              </a:rPr>
              <a:t> URL HTTP </a:t>
            </a:r>
            <a:r>
              <a:rPr lang="en-US" sz="1800">
                <a:solidFill>
                  <a:srgbClr val="3366FF"/>
                </a:solidFill>
              </a:rPr>
              <a:t>&lt;ver</a:t>
            </a:r>
            <a:r>
              <a:rPr lang="cs-CZ" sz="1800">
                <a:solidFill>
                  <a:srgbClr val="3366FF"/>
                </a:solidFill>
              </a:rPr>
              <a:t>ze</a:t>
            </a:r>
            <a:r>
              <a:rPr lang="en-US" sz="1800">
                <a:solidFill>
                  <a:srgbClr val="3366FF"/>
                </a:solidFill>
              </a:rPr>
              <a:t>&gt;</a:t>
            </a:r>
            <a:endParaRPr lang="cs-CZ" sz="1800">
              <a:solidFill>
                <a:srgbClr val="3366FF"/>
              </a:solidFill>
            </a:endParaRPr>
          </a:p>
          <a:p>
            <a:r>
              <a:rPr lang="cs-CZ" sz="2000"/>
              <a:t>Např.</a:t>
            </a:r>
            <a:r>
              <a:rPr lang="cs-CZ" sz="1800">
                <a:solidFill>
                  <a:srgbClr val="3366FF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solidFill>
                  <a:srgbClr val="3366FF"/>
                </a:solidFill>
              </a:rPr>
              <a:t>		</a:t>
            </a:r>
            <a:r>
              <a:rPr lang="cs-CZ" sz="1800">
                <a:solidFill>
                  <a:srgbClr val="3366FF"/>
                </a:solidFill>
              </a:rPr>
              <a:t>GET http://home.zcu.cz</a:t>
            </a:r>
            <a:r>
              <a:rPr lang="en-US" sz="1800">
                <a:solidFill>
                  <a:srgbClr val="3366FF"/>
                </a:solidFill>
              </a:rPr>
              <a:t>/~novak/index.html HTTP</a:t>
            </a:r>
            <a:r>
              <a:rPr lang="cs-CZ" sz="1800">
                <a:solidFill>
                  <a:srgbClr val="3366FF"/>
                </a:solidFill>
              </a:rPr>
              <a:t>/</a:t>
            </a:r>
            <a:r>
              <a:rPr lang="en-US" sz="1800">
                <a:solidFill>
                  <a:srgbClr val="3366FF"/>
                </a:solidFill>
              </a:rPr>
              <a:t>1.1</a:t>
            </a:r>
          </a:p>
          <a:p>
            <a:r>
              <a:rPr lang="en-US" sz="2000"/>
              <a:t>N</a:t>
            </a:r>
            <a:r>
              <a:rPr lang="cs-CZ" sz="2000"/>
              <a:t>ásleduje záhlaví požadavku (parametry)</a:t>
            </a:r>
          </a:p>
          <a:p>
            <a:r>
              <a:rPr lang="cs-CZ" sz="2000"/>
              <a:t>Požadavek PUT má i tělo (text posílaný serveru)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HTTP odpověď (response)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 server posílá odpověď ve tvaru</a:t>
            </a:r>
          </a:p>
          <a:p>
            <a:pPr lvl="1">
              <a:buFont typeface="Wingdings" pitchFamily="2" charset="2"/>
              <a:buNone/>
            </a:pPr>
            <a:r>
              <a:rPr lang="cs-CZ">
                <a:solidFill>
                  <a:srgbClr val="3366FF"/>
                </a:solidFill>
              </a:rPr>
              <a:t>		HTTP/</a:t>
            </a:r>
            <a:r>
              <a:rPr lang="en-US">
                <a:solidFill>
                  <a:srgbClr val="3366FF"/>
                </a:solidFill>
              </a:rPr>
              <a:t>&lt;verze&gt; </a:t>
            </a:r>
            <a:r>
              <a:rPr lang="cs-CZ">
                <a:solidFill>
                  <a:srgbClr val="3366FF"/>
                </a:solidFill>
              </a:rPr>
              <a:t>xyz kód odpovědi slovně</a:t>
            </a:r>
          </a:p>
          <a:p>
            <a:r>
              <a:rPr lang="cs-CZ">
                <a:solidFill>
                  <a:srgbClr val="3366FF"/>
                </a:solidFill>
              </a:rPr>
              <a:t> </a:t>
            </a:r>
            <a:r>
              <a:rPr lang="cs-CZ"/>
              <a:t>následuje záhlaví s parametry</a:t>
            </a:r>
          </a:p>
          <a:p>
            <a:r>
              <a:rPr lang="cs-CZ"/>
              <a:t>Vlastní tělo zprávy s požadovaným dokumentem (odpověď na GET nebo POST)</a:t>
            </a:r>
          </a:p>
          <a:p>
            <a:r>
              <a:rPr lang="cs-CZ"/>
              <a:t>V záhlaví je např.</a:t>
            </a:r>
          </a:p>
          <a:p>
            <a:pPr lvl="1"/>
            <a:r>
              <a:rPr lang="cs-CZ"/>
              <a:t>Date:  Friday, 27-Apr-01 13:30:01 GMT </a:t>
            </a:r>
          </a:p>
          <a:p>
            <a:pPr lvl="1"/>
            <a:r>
              <a:rPr lang="cs-CZ"/>
              <a:t>Content-length:  3001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HTTP kódy odpovědí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Kód odpovědi je ve tvaru</a:t>
            </a:r>
          </a:p>
          <a:p>
            <a:pPr lvl="1"/>
            <a:r>
              <a:rPr lang="cs-CZ"/>
              <a:t>XYZ slovní význam</a:t>
            </a:r>
          </a:p>
          <a:p>
            <a:pPr lvl="1"/>
            <a:r>
              <a:rPr lang="cs-CZ"/>
              <a:t>Jsou rozděleny do pěti skupin podle významu</a:t>
            </a:r>
          </a:p>
          <a:p>
            <a:pPr lvl="2"/>
            <a:r>
              <a:rPr lang="cs-CZ"/>
              <a:t>1xx – informační – požadavek byl přijat a zpracovává se</a:t>
            </a:r>
          </a:p>
          <a:p>
            <a:pPr lvl="2"/>
            <a:r>
              <a:rPr lang="cs-CZ"/>
              <a:t>2xx – úspěšné volání – akce byla přijata, akceptována a 	zpracována</a:t>
            </a:r>
          </a:p>
          <a:p>
            <a:pPr lvl="2"/>
            <a:r>
              <a:rPr lang="cs-CZ"/>
              <a:t>3xx – redirekce – je třeba provézt další akci (přesměrování)</a:t>
            </a:r>
          </a:p>
          <a:p>
            <a:pPr lvl="2"/>
            <a:r>
              <a:rPr lang="cs-CZ"/>
              <a:t>4xx – chyba klienta – chybná syntaxe, nemůže být provedeno</a:t>
            </a:r>
          </a:p>
          <a:p>
            <a:pPr lvl="2"/>
            <a:r>
              <a:rPr lang="cs-CZ"/>
              <a:t>5xx – chyba serveru – server nemůže požadavek provézt 	(např. přetížení serveru)</a:t>
            </a:r>
          </a:p>
          <a:p>
            <a:pPr lvl="1"/>
            <a:r>
              <a:rPr lang="cs-CZ"/>
              <a:t>Další dvě pozice kódu upřesňují jeho význam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Cookies – záznam stavu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Vztah mezi klientem a serverem nevyžaduje zapamatování stavu komunikace na straně serveru</a:t>
            </a:r>
          </a:p>
          <a:p>
            <a:pPr lvl="1"/>
            <a:r>
              <a:rPr lang="cs-CZ" sz="1800"/>
              <a:t>Výhoda je zjednodušení serveru</a:t>
            </a:r>
          </a:p>
          <a:p>
            <a:pPr lvl="1"/>
            <a:r>
              <a:rPr lang="cs-CZ" sz="1800"/>
              <a:t>Zvýšení odolnosti proti zahlcení</a:t>
            </a:r>
          </a:p>
          <a:p>
            <a:pPr lvl="1"/>
            <a:r>
              <a:rPr lang="cs-CZ" sz="1800"/>
              <a:t>Nevýhoda že si server nepamatuje, které stránky již uživatel navštívil</a:t>
            </a:r>
          </a:p>
          <a:p>
            <a:r>
              <a:rPr lang="cs-CZ" sz="2000"/>
              <a:t>Cookies (koláčky) slouží k zapamatování stavu z pohledu uživatele</a:t>
            </a:r>
          </a:p>
          <a:p>
            <a:pPr lvl="1"/>
            <a:r>
              <a:rPr lang="cs-CZ" sz="1800"/>
              <a:t>Generuje je server a posílá klientovi</a:t>
            </a:r>
          </a:p>
          <a:p>
            <a:pPr lvl="1"/>
            <a:r>
              <a:rPr lang="cs-CZ" sz="1800"/>
              <a:t>Ukládají se do speciální vyrovnávací paměti na disku</a:t>
            </a:r>
          </a:p>
          <a:p>
            <a:pPr lvl="1"/>
            <a:r>
              <a:rPr lang="cs-CZ" sz="1800"/>
              <a:t>V případě potřeby je klient pošle serveru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Cookies – záznam stavu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Cookies obsahují informace, definované serverem, které by klient neměl měnit</a:t>
            </a:r>
          </a:p>
          <a:p>
            <a:pPr lvl="1"/>
            <a:r>
              <a:rPr lang="cs-CZ" sz="1800"/>
              <a:t>Set-cookie: textový řetězec (posílá server)</a:t>
            </a:r>
          </a:p>
          <a:p>
            <a:pPr lvl="1"/>
            <a:r>
              <a:rPr lang="cs-CZ" sz="1800"/>
              <a:t>Cookie: textový řetězec (posílá klient)</a:t>
            </a:r>
            <a:endParaRPr lang="en-US" sz="1800"/>
          </a:p>
          <a:p>
            <a:r>
              <a:rPr lang="en-US" sz="2000"/>
              <a:t>Cookies obsahuj</a:t>
            </a:r>
            <a:r>
              <a:rPr lang="cs-CZ" sz="2000"/>
              <a:t>í (přibližně, liší se dle RFC specifikace)</a:t>
            </a:r>
          </a:p>
          <a:p>
            <a:pPr lvl="1"/>
            <a:r>
              <a:rPr lang="cs-CZ" sz="1800"/>
              <a:t>Jméno domény – kde se mohou uplatnit</a:t>
            </a:r>
          </a:p>
          <a:p>
            <a:pPr lvl="1"/>
            <a:r>
              <a:rPr lang="cs-CZ" sz="1800"/>
              <a:t>Cestu ke stránce – určení dokumentu na serveru</a:t>
            </a:r>
          </a:p>
          <a:p>
            <a:pPr lvl="1"/>
            <a:r>
              <a:rPr lang="cs-CZ" sz="1800"/>
              <a:t>Obsah – vlastní rozlišovací informaci ve tvaru název=obsah</a:t>
            </a:r>
          </a:p>
          <a:p>
            <a:pPr lvl="1"/>
            <a:r>
              <a:rPr lang="cs-CZ" sz="1800"/>
              <a:t>Dobu expirace</a:t>
            </a:r>
          </a:p>
          <a:p>
            <a:pPr lvl="1"/>
            <a:r>
              <a:rPr lang="cs-CZ" sz="1800"/>
              <a:t>Bezpečné spojení ano/ne</a:t>
            </a:r>
          </a:p>
          <a:p>
            <a:pPr lvl="1"/>
            <a:endParaRPr lang="cs-CZ" sz="180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Perzistentní spojení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Původně komunikoval HTTP server s klientem pomocí TCP tak, že se vytvořilo spojení pro přenos pouze jednoho dokumentu</a:t>
            </a:r>
          </a:p>
          <a:p>
            <a:r>
              <a:rPr lang="cs-CZ"/>
              <a:t>Obsahoval-li dokument obrázky, vytvořilo se pro přenos každého obrázku další spojení</a:t>
            </a:r>
          </a:p>
          <a:p>
            <a:r>
              <a:rPr lang="cs-CZ"/>
              <a:t>Z důvodu snížení režie se přenáší během jednoho spojení celá stránka, tj. jak textová část, tak i obrázky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Vyrovnávací paměti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Slouží k omezení zbytečných přenosů v síti</a:t>
            </a:r>
          </a:p>
          <a:p>
            <a:pPr>
              <a:lnSpc>
                <a:spcPct val="90000"/>
              </a:lnSpc>
            </a:pPr>
            <a:r>
              <a:rPr lang="cs-CZ"/>
              <a:t>Vyrovnávací paměti (cache)</a:t>
            </a:r>
          </a:p>
          <a:p>
            <a:pPr lvl="1">
              <a:lnSpc>
                <a:spcPct val="90000"/>
              </a:lnSpc>
            </a:pPr>
            <a:r>
              <a:rPr lang="cs-CZ"/>
              <a:t>Na straně klienta (disk, paměť počítače)</a:t>
            </a:r>
          </a:p>
          <a:p>
            <a:pPr lvl="2">
              <a:lnSpc>
                <a:spcPct val="90000"/>
              </a:lnSpc>
            </a:pPr>
            <a:r>
              <a:rPr lang="cs-CZ"/>
              <a:t>Načtené stránky se ukládají do vyrovnávací paměti</a:t>
            </a:r>
          </a:p>
          <a:p>
            <a:pPr lvl="2">
              <a:lnSpc>
                <a:spcPct val="90000"/>
              </a:lnSpc>
            </a:pPr>
            <a:r>
              <a:rPr lang="cs-CZ"/>
              <a:t>Při požadavku opakovaného čtení stránky se zkontroluje není-li již načtena</a:t>
            </a:r>
          </a:p>
          <a:p>
            <a:pPr lvl="2">
              <a:lnSpc>
                <a:spcPct val="90000"/>
              </a:lnSpc>
            </a:pPr>
            <a:r>
              <a:rPr lang="cs-CZ"/>
              <a:t>Pokud se její obsah mezi tím nezměnil, načte se z vyrovnávací paměti</a:t>
            </a:r>
          </a:p>
          <a:p>
            <a:pPr lvl="2">
              <a:lnSpc>
                <a:spcPct val="90000"/>
              </a:lnSpc>
            </a:pPr>
            <a:r>
              <a:rPr lang="cs-CZ"/>
              <a:t>Ke kontrole slouží příkaz HEAD a porovnání s dobou života dokumentu</a:t>
            </a:r>
          </a:p>
          <a:p>
            <a:pPr lvl="2">
              <a:lnSpc>
                <a:spcPct val="90000"/>
              </a:lnSpc>
            </a:pPr>
            <a:r>
              <a:rPr lang="cs-CZ"/>
              <a:t>Ukládání do vyrovnávací paměti lze v dokumentu zakázat (např. při přístupu k bankovnímu účtu), příkazem mazat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Vyrovnávací paměti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00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Vyrovnávací paměti (cache)</a:t>
            </a:r>
          </a:p>
          <a:p>
            <a:pPr lvl="1">
              <a:lnSpc>
                <a:spcPct val="80000"/>
              </a:lnSpc>
            </a:pPr>
            <a:r>
              <a:rPr lang="cs-CZ"/>
              <a:t>Na komponentách počítačové sítě</a:t>
            </a:r>
          </a:p>
          <a:p>
            <a:pPr lvl="2">
              <a:lnSpc>
                <a:spcPct val="80000"/>
              </a:lnSpc>
            </a:pPr>
            <a:r>
              <a:rPr lang="cs-CZ"/>
              <a:t>Konfigurovatelné servery (cache servery)</a:t>
            </a:r>
          </a:p>
          <a:p>
            <a:pPr lvl="3">
              <a:lnSpc>
                <a:spcPct val="80000"/>
              </a:lnSpc>
            </a:pPr>
            <a:r>
              <a:rPr lang="cs-CZ"/>
              <a:t>Webový klient může mít nakonfigurovánu adresu proxy serveru,přes který je umožněn přístup z firemní sítě do Internetu</a:t>
            </a:r>
          </a:p>
          <a:p>
            <a:pPr lvl="3">
              <a:lnSpc>
                <a:spcPct val="80000"/>
              </a:lnSpc>
            </a:pPr>
            <a:r>
              <a:rPr lang="cs-CZ"/>
              <a:t>Většinou se počítač označuje jako proxy.firma.cz nebo cache.firma.cz a používá implicitní port 3128</a:t>
            </a:r>
          </a:p>
          <a:p>
            <a:pPr lvl="3">
              <a:lnSpc>
                <a:spcPct val="80000"/>
              </a:lnSpc>
            </a:pPr>
            <a:r>
              <a:rPr lang="cs-CZ"/>
              <a:t>Součástí proxy serveru mohou být i vyrovnávací paměti</a:t>
            </a:r>
          </a:p>
          <a:p>
            <a:pPr lvl="3">
              <a:lnSpc>
                <a:spcPct val="80000"/>
              </a:lnSpc>
            </a:pPr>
            <a:r>
              <a:rPr lang="cs-CZ"/>
              <a:t>Webový klient posílá požadavek na proxy server, ten provede kontrolu dostupnosti dokumentu ve své paměti. Buď na požadavek odpoví sám, nebo jej pošle originálnímu serveru</a:t>
            </a:r>
          </a:p>
          <a:p>
            <a:pPr lvl="3">
              <a:lnSpc>
                <a:spcPct val="80000"/>
              </a:lnSpc>
            </a:pPr>
            <a:r>
              <a:rPr lang="cs-CZ"/>
              <a:t>Odpovědi originálního serveru na požadavky automaticky ukládá do vyrovnávací paměti pro další použití</a:t>
            </a:r>
            <a:endParaRPr lang="cs-CZ" sz="160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Vyrovnávací paměti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Vyrovnávací paměti (cache)</a:t>
            </a:r>
          </a:p>
          <a:p>
            <a:pPr lvl="1">
              <a:lnSpc>
                <a:spcPct val="90000"/>
              </a:lnSpc>
            </a:pPr>
            <a:r>
              <a:rPr lang="cs-CZ"/>
              <a:t>Na komponentách počítačové sítě</a:t>
            </a:r>
          </a:p>
          <a:p>
            <a:pPr lvl="2">
              <a:lnSpc>
                <a:spcPct val="90000"/>
              </a:lnSpc>
            </a:pPr>
            <a:r>
              <a:rPr lang="cs-CZ"/>
              <a:t>Transparentní servery (transparentní cache servery)</a:t>
            </a:r>
          </a:p>
          <a:p>
            <a:pPr lvl="3">
              <a:lnSpc>
                <a:spcPct val="90000"/>
              </a:lnSpc>
            </a:pPr>
            <a:r>
              <a:rPr lang="cs-CZ"/>
              <a:t>Jsou umístěny v páteřních částech Internetu</a:t>
            </a:r>
          </a:p>
          <a:p>
            <a:pPr lvl="3">
              <a:lnSpc>
                <a:spcPct val="90000"/>
              </a:lnSpc>
            </a:pPr>
            <a:r>
              <a:rPr lang="cs-CZ"/>
              <a:t>Nekonfigurují se (uživatel o nich neví – proto transparentní)</a:t>
            </a:r>
          </a:p>
          <a:p>
            <a:pPr lvl="3">
              <a:lnSpc>
                <a:spcPct val="90000"/>
              </a:lnSpc>
            </a:pPr>
            <a:r>
              <a:rPr lang="cs-CZ"/>
              <a:t>Směrovače v Internetu přesměrují automaticky HTTP požadavky na počítače s vyrovnávacími pamětmi</a:t>
            </a:r>
          </a:p>
          <a:p>
            <a:pPr lvl="3">
              <a:lnSpc>
                <a:spcPct val="90000"/>
              </a:lnSpc>
            </a:pPr>
            <a:r>
              <a:rPr lang="cs-CZ"/>
              <a:t>Provede se kontrola dostupnosti dokumentu a buď se poskytne kopie, nebo se požadavek předá originálnímu serveru</a:t>
            </a:r>
          </a:p>
          <a:p>
            <a:pPr lvl="3">
              <a:lnSpc>
                <a:spcPct val="90000"/>
              </a:lnSpc>
            </a:pPr>
            <a:r>
              <a:rPr lang="cs-CZ"/>
              <a:t>Existuje i protokol pro výměnu informací mezi cache servery – výměna zachycených souborů z důvodu dalšího zvýšení průchodnosti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Proxy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Proxy znamená zástupce a v počítačových sítích se tento pojem vyskytuje v tomto významu poměrně často</a:t>
            </a:r>
          </a:p>
          <a:p>
            <a:r>
              <a:rPr lang="cs-CZ" sz="2000"/>
              <a:t>V tomto případě zprostředkovává proxy server spojení firemní sítě (intranetu) a vnější sítí (Internetem)</a:t>
            </a:r>
          </a:p>
          <a:p>
            <a:r>
              <a:rPr lang="cs-CZ" sz="2000"/>
              <a:t>Slouží jako součást ochrany vnitřní sítě před napadením zvenku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603C949-1654-4B13-B6E7-21C37F0A4C4D}" type="slidenum">
              <a:rPr lang="cs-CZ"/>
              <a:pPr/>
              <a:t>12</a:t>
            </a:fld>
            <a:r>
              <a:rPr lang="cs-CZ"/>
              <a:t>/12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ROUTER IP ADDRESS – adresa implicitního směšovače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CLIENT HARDWARE ADDRESS – fyzická adresa klienta podle které se vyhledávají parametry v BOOTP serveru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SERVER HOST NAME – jméno nebo adresa bootovacího serveru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BOOT FILE NAME – jméno bootovacího souboru včetně cesty k němu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MAGIC COOKIE – 99.130.83.99 – počátek oblasti pro další parametry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Vendor specific area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Obsahuje parametry ve tvaru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Kód, délka, hodnota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0 – výplň (zaplnění oblasti parametrů na násobek 32 bitů)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255 – konec seznamu parametrů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cs-CZ" sz="18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29693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Vyhledávání a indexování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K poskytování informací nestačí HTTP servery, protože informací je moc</a:t>
            </a:r>
          </a:p>
          <a:p>
            <a:r>
              <a:rPr lang="cs-CZ" sz="2000"/>
              <a:t>Dochází k budování indexových serverů, které obsahují seznam dokumentů přístupných podle klíčových slov</a:t>
            </a:r>
          </a:p>
          <a:p>
            <a:r>
              <a:rPr lang="cs-CZ" sz="2000"/>
              <a:t>Indexy se vytváří</a:t>
            </a:r>
          </a:p>
          <a:p>
            <a:pPr lvl="1"/>
            <a:r>
              <a:rPr lang="cs-CZ" sz="1800"/>
              <a:t>Na přání (manuálním zadáním dokument, klíčová slova)</a:t>
            </a:r>
          </a:p>
          <a:p>
            <a:pPr lvl="1"/>
            <a:r>
              <a:rPr lang="cs-CZ" sz="1800"/>
              <a:t>Na základě informací uvedených v hlavičce dokumentu (Keywords=)</a:t>
            </a:r>
          </a:p>
          <a:p>
            <a:pPr lvl="1"/>
            <a:r>
              <a:rPr lang="cs-CZ" sz="1800"/>
              <a:t>Automaticky pomocí prohledávacích strojů – robotů, kteří neustále prohledávají Internet, hledají HTTP servery a čtou všechny dostupné HTML stránky a třídí je podle slov (klíčových slov), získaných z textu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Vyhledávání a indexování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Pro získání informací (odkazů na webové stránky) slouží „vyhledávače“, které vyhodnotí zadaný výraz a vrátí relevantní odkazy</a:t>
            </a:r>
          </a:p>
          <a:p>
            <a:r>
              <a:rPr lang="cs-CZ" sz="2000"/>
              <a:t>Nejznámější vyhledávač Google</a:t>
            </a:r>
          </a:p>
          <a:p>
            <a:r>
              <a:rPr lang="cs-CZ" sz="2000"/>
              <a:t>Indexování a vyhledávání může být realizováno i na jednom webovém serveru (firemní weby – vyhledání informací vztahujících se k výrobku)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Oznamování o změnách stránky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/>
              <a:t>Při sledování většího počtu webových stránek je problém se zjišťováním jejich změn</a:t>
            </a:r>
          </a:p>
          <a:p>
            <a:pPr>
              <a:lnSpc>
                <a:spcPct val="90000"/>
              </a:lnSpc>
            </a:pPr>
            <a:r>
              <a:rPr lang="cs-CZ" sz="1800"/>
              <a:t>RSS (Really Simple Syndication (0.9x) nebo RDF Site Summary (1.0) </a:t>
            </a:r>
          </a:p>
          <a:p>
            <a:pPr>
              <a:lnSpc>
                <a:spcPct val="90000"/>
              </a:lnSpc>
            </a:pPr>
            <a:r>
              <a:rPr lang="cs-CZ" sz="1800"/>
              <a:t>RDF (Resource Description Framework)</a:t>
            </a:r>
          </a:p>
          <a:p>
            <a:pPr>
              <a:lnSpc>
                <a:spcPct val="90000"/>
              </a:lnSpc>
            </a:pPr>
            <a:r>
              <a:rPr lang="cs-CZ" sz="1800"/>
              <a:t>Cílem je přebírat obsah zdrojů na Internetu a v přehledné formě je nabízet uživateli</a:t>
            </a:r>
          </a:p>
          <a:p>
            <a:pPr>
              <a:lnSpc>
                <a:spcPct val="90000"/>
              </a:lnSpc>
            </a:pPr>
            <a:r>
              <a:rPr lang="cs-CZ" sz="1800"/>
              <a:t>Informaci vytváří autor stránky ve formátu  XML (eXtensible Markup Language) a v tomto formátu se přenáší Internetem do RSS čtečky</a:t>
            </a:r>
          </a:p>
          <a:p>
            <a:pPr>
              <a:lnSpc>
                <a:spcPct val="90000"/>
              </a:lnSpc>
            </a:pPr>
            <a:r>
              <a:rPr lang="cs-CZ" sz="1800"/>
              <a:t>RSS čtečka periodicky zjišťuje změny na zadané stránce, stahuje RSS dokument a interpretuje jeho obsah jako seznam změněných dokumentů</a:t>
            </a:r>
          </a:p>
          <a:p>
            <a:pPr>
              <a:lnSpc>
                <a:spcPct val="90000"/>
              </a:lnSpc>
            </a:pPr>
            <a:r>
              <a:rPr lang="cs-CZ" sz="1800"/>
              <a:t>Např. Headline Viewer, FeedReader, AmphetaDesk</a:t>
            </a:r>
          </a:p>
          <a:p>
            <a:pPr>
              <a:lnSpc>
                <a:spcPct val="90000"/>
              </a:lnSpc>
            </a:pPr>
            <a:r>
              <a:rPr lang="cs-CZ" sz="1800"/>
              <a:t>Viz </a:t>
            </a:r>
            <a:r>
              <a:rPr lang="cs-CZ" sz="1800">
                <a:hlinkClick r:id="rId3"/>
              </a:rPr>
              <a:t>http://interval.cz/clanky/rss-rss/</a:t>
            </a:r>
            <a:endParaRPr lang="cs-CZ" sz="180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Zabezpečení HTTP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Přenos pomocí HTTP je otevřený – nelze takto přenášet citlivé informace</a:t>
            </a:r>
          </a:p>
          <a:p>
            <a:r>
              <a:rPr lang="cs-CZ" sz="2000"/>
              <a:t>Systém byl doplněn o SSL vrstvu (Secure Socket Layer), která leží mezi TCP a HTTP</a:t>
            </a:r>
          </a:p>
          <a:p>
            <a:r>
              <a:rPr lang="cs-CZ" sz="2000"/>
              <a:t>SSL zajišťuje šifrování přenášených dat</a:t>
            </a:r>
          </a:p>
          <a:p>
            <a:pPr lvl="1"/>
            <a:r>
              <a:rPr lang="cs-CZ" sz="1800"/>
              <a:t>Je založeno na certifikátech</a:t>
            </a:r>
          </a:p>
          <a:p>
            <a:pPr lvl="1"/>
            <a:r>
              <a:rPr lang="cs-CZ" sz="1800"/>
              <a:t>Dovoluje ověřit server (anonymní přístup klienta)</a:t>
            </a:r>
          </a:p>
          <a:p>
            <a:pPr lvl="1"/>
            <a:r>
              <a:rPr lang="cs-CZ" sz="1800"/>
              <a:t>Vzájemné ověření serveru i klienta</a:t>
            </a:r>
          </a:p>
          <a:p>
            <a:pPr lvl="1"/>
            <a:r>
              <a:rPr lang="cs-CZ" sz="1800"/>
              <a:t>Při ověřování (asymetrická šifra) se přenesou relační klíče (symetrická šifra) pro další komunikaci</a:t>
            </a:r>
          </a:p>
          <a:p>
            <a:r>
              <a:rPr lang="cs-CZ" sz="2000"/>
              <a:t>Takto zabezpečený protokol je označován jako HTTPS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CF6297-D53F-444B-939D-187C041AF34F}" type="slidenum">
              <a:rPr lang="cs-CZ"/>
              <a:pPr/>
              <a:t>13</a:t>
            </a:fld>
            <a:r>
              <a:rPr lang="cs-CZ"/>
              <a:t>/12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graphicFrame>
        <p:nvGraphicFramePr>
          <p:cNvPr id="98625" name="Group 321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086600" cy="4754808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parametr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kód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délka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hodnota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výplň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maska subsítě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maska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čas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čas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implicitní směrovače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IP adresa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časové servery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IP adresa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DNS servery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IP adresa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tiskový servery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IP adresa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jméno počítače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IP adresa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velikost bootovacího souboru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integer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konec seznamu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255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Volitelné parametry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128-254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vol.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dle kódu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7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cs-CZ" smtClean="0"/>
              <a:t>DHCP</a:t>
            </a:r>
            <a:br>
              <a:rPr lang="cs-CZ" smtClean="0"/>
            </a:br>
            <a:r>
              <a:rPr lang="cs-CZ" smtClean="0"/>
              <a:t>Dynamic Host Configuration Protocol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Ing. Jiří Ledvina, CSc.</a:t>
            </a:r>
          </a:p>
        </p:txBody>
      </p:sp>
    </p:spTree>
    <p:extLst>
      <p:ext uri="{BB962C8B-B14F-4D97-AF65-F5344CB8AC3E}">
        <p14:creationId xmlns:p14="http://schemas.microsoft.com/office/powerpoint/2010/main" val="11126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D6347E-3565-4562-9F3A-C63194EEBEF3}" type="slidenum">
              <a:rPr lang="cs-CZ"/>
              <a:pPr/>
              <a:t>15</a:t>
            </a:fld>
            <a:r>
              <a:rPr lang="cs-CZ"/>
              <a:t>/12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Principy</a:t>
            </a:r>
            <a:endParaRPr lang="cs-CZ" smtClean="0"/>
          </a:p>
          <a:p>
            <a:pPr eaLnBrk="1" hangingPunct="1"/>
            <a:r>
              <a:rPr lang="en-US" smtClean="0"/>
              <a:t>Podobný BootP</a:t>
            </a:r>
            <a:endParaRPr lang="cs-CZ" smtClean="0"/>
          </a:p>
          <a:p>
            <a:pPr lvl="1" eaLnBrk="1" hangingPunct="1"/>
            <a:r>
              <a:rPr lang="en-US" smtClean="0"/>
              <a:t>Rozšíření počtu zpráv</a:t>
            </a:r>
            <a:endParaRPr lang="cs-CZ" smtClean="0"/>
          </a:p>
          <a:p>
            <a:pPr lvl="1" eaLnBrk="1" hangingPunct="1"/>
            <a:r>
              <a:rPr lang="en-US" smtClean="0"/>
              <a:t>Vice parametrů</a:t>
            </a:r>
            <a:endParaRPr lang="cs-CZ" smtClean="0"/>
          </a:p>
          <a:p>
            <a:pPr eaLnBrk="1" hangingPunct="1"/>
            <a:r>
              <a:rPr lang="en-US" smtClean="0"/>
              <a:t>Používá UDP</a:t>
            </a:r>
            <a:endParaRPr lang="cs-CZ" smtClean="0"/>
          </a:p>
          <a:p>
            <a:pPr lvl="1" eaLnBrk="1" hangingPunct="1"/>
            <a:r>
              <a:rPr lang="en-US" smtClean="0"/>
              <a:t>Klientská strana port 67</a:t>
            </a:r>
            <a:endParaRPr lang="cs-CZ" smtClean="0"/>
          </a:p>
          <a:p>
            <a:pPr lvl="1" eaLnBrk="1" hangingPunct="1"/>
            <a:r>
              <a:rPr lang="en-US" smtClean="0"/>
              <a:t>Serverová strana port 68</a:t>
            </a:r>
            <a:endParaRPr lang="cs-CZ" smtClean="0"/>
          </a:p>
          <a:p>
            <a:pPr eaLnBrk="1" hangingPunct="1"/>
            <a:r>
              <a:rPr lang="en-US" smtClean="0"/>
              <a:t>Založeno na myšlence pronájmu adres</a:t>
            </a:r>
            <a:endParaRPr lang="cs-CZ" smtClean="0"/>
          </a:p>
          <a:p>
            <a:pPr lvl="1" eaLnBrk="1" hangingPunct="1"/>
            <a:r>
              <a:rPr lang="en-US" smtClean="0"/>
              <a:t>Dynamická konfigurace</a:t>
            </a:r>
            <a:endParaRPr lang="cs-CZ" smtClean="0"/>
          </a:p>
          <a:p>
            <a:pPr eaLnBrk="1" hangingPunct="1"/>
            <a:r>
              <a:rPr lang="en-US" smtClean="0"/>
              <a:t>RFC 22131 a RFC 2132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697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AF6AEAD-DF0D-4072-8F90-FE3978E78E20}" type="slidenum">
              <a:rPr lang="cs-CZ"/>
              <a:pPr/>
              <a:t>16</a:t>
            </a:fld>
            <a:r>
              <a:rPr lang="cs-CZ"/>
              <a:t>/12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</a:t>
            </a:r>
            <a:r>
              <a:rPr lang="cs-CZ" smtClean="0"/>
              <a:t>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Přidělování adres</a:t>
            </a:r>
            <a:endParaRPr lang="cs-CZ" smtClean="0"/>
          </a:p>
          <a:p>
            <a:pPr eaLnBrk="1" hangingPunct="1"/>
            <a:r>
              <a:rPr lang="en-US" smtClean="0"/>
              <a:t>Manuálně – přidělení adresy administrátorem</a:t>
            </a:r>
            <a:endParaRPr lang="cs-CZ" smtClean="0"/>
          </a:p>
          <a:p>
            <a:pPr eaLnBrk="1" hangingPunct="1"/>
            <a:r>
              <a:rPr lang="en-US" smtClean="0"/>
              <a:t>Automaticky – přidělení permanentní adresy</a:t>
            </a:r>
            <a:endParaRPr lang="cs-CZ" smtClean="0"/>
          </a:p>
          <a:p>
            <a:pPr eaLnBrk="1" hangingPunct="1"/>
            <a:r>
              <a:rPr lang="en-US" smtClean="0"/>
              <a:t>Dynamicky – přidělení adresy na dobu určitou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44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E773F4-B81D-4508-8A18-6FDA63A30E7B}" type="slidenum">
              <a:rPr lang="cs-CZ"/>
              <a:pPr/>
              <a:t>17</a:t>
            </a:fld>
            <a:r>
              <a:rPr lang="cs-CZ"/>
              <a:t>/12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Typy DHCP zpráv (TYP 53)</a:t>
            </a:r>
            <a:endParaRPr lang="cs-CZ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DHCPDISCOVER (1)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Hledání </a:t>
            </a:r>
            <a:r>
              <a:rPr lang="en-US" sz="1800" smtClean="0"/>
              <a:t>DHCP </a:t>
            </a:r>
            <a:r>
              <a:rPr lang="cs-CZ" sz="1800" smtClean="0"/>
              <a:t>serveru </a:t>
            </a:r>
            <a:r>
              <a:rPr lang="en-US" sz="1800" smtClean="0"/>
              <a:t>(bcast)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Vysílání opakuje po </a:t>
            </a:r>
            <a:r>
              <a:rPr lang="en-US" sz="1800" smtClean="0"/>
              <a:t>9, 13, 16s, </a:t>
            </a:r>
            <a:r>
              <a:rPr lang="cs-CZ" sz="1800" smtClean="0"/>
              <a:t>dále náhodně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DHCPOFFER (2)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Odpověď</a:t>
            </a:r>
            <a:r>
              <a:rPr lang="en-US" sz="1800" smtClean="0"/>
              <a:t> od DHCP serveru (bcast)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Obsahuje nabízenou </a:t>
            </a:r>
            <a:r>
              <a:rPr lang="en-US" sz="1800" smtClean="0"/>
              <a:t>IP adresu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DHCPREQUEST (3)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Požadavek zaslání parametrů od vybraného serveru</a:t>
            </a:r>
            <a:r>
              <a:rPr lang="en-US" sz="1800" smtClean="0"/>
              <a:t> (bcast)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Odmítnutí všech ostatních nabídek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Ověření, že nabídka zůstává nezměněna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Požadavek prodloužení doby pronájmu pro danou adresu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DHCPINFORM (8)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Získání vice informací klientem (ucast)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Používá</a:t>
            </a:r>
            <a:r>
              <a:rPr lang="en-US" sz="1800" smtClean="0"/>
              <a:t> se </a:t>
            </a:r>
            <a:r>
              <a:rPr lang="cs-CZ" sz="1800" smtClean="0"/>
              <a:t>tehdy</a:t>
            </a:r>
            <a:r>
              <a:rPr lang="en-US" sz="1800" smtClean="0"/>
              <a:t>, pokud má klient přidělenou adresu (nebo manuálně nakonfigurovanou) pro získání dalších konfiguračních parametrů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2988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B3DDFE-6FB3-46FA-A131-7F1BAFD244D1}" type="slidenum">
              <a:rPr lang="cs-CZ"/>
              <a:pPr/>
              <a:t>18</a:t>
            </a:fld>
            <a:r>
              <a:rPr lang="cs-CZ"/>
              <a:t>/12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Typy DHCP zpráv (TYP 53)</a:t>
            </a:r>
            <a:endParaRPr lang="cs-CZ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DHCPACK (5)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it-IT" smtClean="0"/>
              <a:t>Potvrzení registrace adresy a nastavení parametrů (bcast/ucast)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DHCPNACK (6)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Odmítnutí registrace adresy (bcast/ucast)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Např. Při prodlužování registrace a přechodu na jiný segment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Nebo při vypršení doby pronájmu adresy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DHCPDECLINE (4)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Odmítnutí z důvodu chyby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Např. klient zjistí, že nabídnutá adresa je již používána jiným klientem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DHCPRELEASE (7)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Rušení pronájmu adresy klientem (ucast)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056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4A4A5A-44D2-4F59-8407-2E09E492519F}" type="slidenum">
              <a:rPr lang="cs-CZ"/>
              <a:pPr/>
              <a:t>19</a:t>
            </a:fld>
            <a:r>
              <a:rPr lang="cs-CZ"/>
              <a:t>/12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Časovače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Pronájem adresy se počítá od DHCPACK</a:t>
            </a:r>
            <a:endParaRPr lang="cs-CZ" smtClean="0"/>
          </a:p>
          <a:p>
            <a:pPr eaLnBrk="1" hangingPunct="1"/>
            <a:r>
              <a:rPr lang="en-US" smtClean="0"/>
              <a:t>V DHCPACK je</a:t>
            </a:r>
            <a:endParaRPr lang="cs-CZ" smtClean="0"/>
          </a:p>
          <a:p>
            <a:pPr lvl="1" eaLnBrk="1" hangingPunct="1"/>
            <a:r>
              <a:rPr lang="en-US" smtClean="0"/>
              <a:t>Čas pronájmu</a:t>
            </a:r>
            <a:endParaRPr lang="cs-CZ" smtClean="0"/>
          </a:p>
          <a:p>
            <a:pPr lvl="1" eaLnBrk="1" hangingPunct="1"/>
            <a:r>
              <a:rPr lang="en-US" smtClean="0"/>
              <a:t>Počítá se 0,5 x čas pronájmu – začátek intervalu obnovení adresy</a:t>
            </a:r>
            <a:endParaRPr lang="cs-CZ" smtClean="0"/>
          </a:p>
          <a:p>
            <a:pPr lvl="1" eaLnBrk="1" hangingPunct="1"/>
            <a:r>
              <a:rPr lang="en-US" smtClean="0"/>
              <a:t>Počítá se 0.875 x čas pronájmu – začátek intervalu obnovení adresy od jiného serveru</a:t>
            </a:r>
            <a:endParaRPr lang="cs-CZ" smtClean="0"/>
          </a:p>
          <a:p>
            <a:pPr eaLnBrk="1" hangingPunct="1"/>
            <a:r>
              <a:rPr lang="en-US" smtClean="0"/>
              <a:t>Pokud se nepodaří adresu obnovit, musí se začít process přidělování od počátku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787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en-US" smtClean="0"/>
              <a:t>BootP</a:t>
            </a:r>
            <a:r>
              <a:rPr lang="cs-CZ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Ing</a:t>
            </a:r>
            <a:r>
              <a:rPr lang="en-US" smtClean="0"/>
              <a:t>. </a:t>
            </a:r>
            <a:r>
              <a:rPr lang="cs-CZ" smtClean="0"/>
              <a:t>Jiří Ledvina, CSc.</a:t>
            </a:r>
          </a:p>
        </p:txBody>
      </p:sp>
    </p:spTree>
    <p:extLst>
      <p:ext uri="{BB962C8B-B14F-4D97-AF65-F5344CB8AC3E}">
        <p14:creationId xmlns:p14="http://schemas.microsoft.com/office/powerpoint/2010/main" val="384076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EC4ACA-1DDB-492B-B973-64E4C36CE67B}" type="slidenum">
              <a:rPr lang="cs-CZ"/>
              <a:pPr/>
              <a:t>20</a:t>
            </a:fld>
            <a:r>
              <a:rPr lang="cs-CZ"/>
              <a:t>/12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Vazba na okolí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Ovládání DHCP</a:t>
            </a:r>
            <a:endParaRPr lang="cs-CZ" smtClean="0"/>
          </a:p>
          <a:p>
            <a:pPr eaLnBrk="1" hangingPunct="1"/>
            <a:r>
              <a:rPr lang="en-US" smtClean="0"/>
              <a:t>ipconfig /release</a:t>
            </a:r>
            <a:endParaRPr lang="cs-CZ" smtClean="0"/>
          </a:p>
          <a:p>
            <a:pPr eaLnBrk="1" hangingPunct="1"/>
            <a:r>
              <a:rPr lang="en-US" smtClean="0"/>
              <a:t>ipconfig /renew</a:t>
            </a: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Vazba na DNS</a:t>
            </a:r>
            <a:endParaRPr lang="cs-CZ" smtClean="0"/>
          </a:p>
          <a:p>
            <a:pPr eaLnBrk="1" hangingPunct="1"/>
            <a:r>
              <a:rPr lang="en-US" smtClean="0"/>
              <a:t>DDNS – dynamic DNS</a:t>
            </a:r>
            <a:endParaRPr lang="cs-CZ" smtClean="0"/>
          </a:p>
          <a:p>
            <a:pPr eaLnBrk="1" hangingPunct="1"/>
            <a:r>
              <a:rPr lang="en-US" smtClean="0"/>
              <a:t>Dovoluje opravovat databázi (update)</a:t>
            </a:r>
            <a:endParaRPr lang="cs-CZ" smtClean="0"/>
          </a:p>
          <a:p>
            <a:pPr eaLnBrk="1" hangingPunct="1"/>
            <a:r>
              <a:rPr lang="en-US" smtClean="0"/>
              <a:t>DHCP klient registruje jméno (záznam A)</a:t>
            </a:r>
            <a:endParaRPr lang="cs-CZ" smtClean="0"/>
          </a:p>
          <a:p>
            <a:pPr eaLnBrk="1" hangingPunct="1"/>
            <a:r>
              <a:rPr lang="en-US" smtClean="0"/>
              <a:t>DHCP server registruje IP adresu (záznam PTR)</a:t>
            </a:r>
            <a:endParaRPr lang="cs-CZ" smtClean="0"/>
          </a:p>
          <a:p>
            <a:pPr eaLnBrk="1" hangingPunct="1"/>
            <a:r>
              <a:rPr lang="en-US" smtClean="0"/>
              <a:t>Nebo obojí z DHCP serveru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4703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en-US" smtClean="0"/>
              <a:t>TFTP </a:t>
            </a:r>
            <a:r>
              <a:rPr lang="cs-CZ" smtClean="0"/>
              <a:t>– Trivial File Transfer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Ing</a:t>
            </a:r>
            <a:r>
              <a:rPr lang="en-US" smtClean="0"/>
              <a:t>. </a:t>
            </a:r>
            <a:r>
              <a:rPr lang="cs-CZ" smtClean="0"/>
              <a:t>Jiří Ledvina, CSc.</a:t>
            </a:r>
          </a:p>
          <a:p>
            <a:pPr eaLnBrk="1" hangingPunct="1"/>
            <a:r>
              <a:rPr lang="cs-CZ" smtClean="0"/>
              <a:t>Lekce 5</a:t>
            </a:r>
          </a:p>
        </p:txBody>
      </p:sp>
    </p:spTree>
    <p:extLst>
      <p:ext uri="{BB962C8B-B14F-4D97-AF65-F5344CB8AC3E}">
        <p14:creationId xmlns:p14="http://schemas.microsoft.com/office/powerpoint/2010/main" val="23397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1DC57C-2F6A-4EC0-8791-09E3FA16FD7D}" type="slidenum">
              <a:rPr lang="cs-CZ" smtClean="0"/>
              <a:pPr/>
              <a:t>22</a:t>
            </a:fld>
            <a:r>
              <a:rPr lang="cs-CZ" smtClean="0"/>
              <a:t>/12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Datagramově orientovaný protokol</a:t>
            </a:r>
          </a:p>
          <a:p>
            <a:pPr eaLnBrk="1" hangingPunct="1"/>
            <a:r>
              <a:rPr lang="cs-CZ" smtClean="0"/>
              <a:t>Základní popis RFC 1350</a:t>
            </a:r>
          </a:p>
          <a:p>
            <a:pPr eaLnBrk="1" hangingPunct="1"/>
            <a:r>
              <a:rPr lang="cs-CZ" smtClean="0"/>
              <a:t>Rozšíření pro multicast RFC2090</a:t>
            </a:r>
          </a:p>
          <a:p>
            <a:pPr eaLnBrk="1" hangingPunct="1"/>
            <a:r>
              <a:rPr lang="cs-CZ" smtClean="0"/>
              <a:t>Další rozšíření</a:t>
            </a:r>
          </a:p>
          <a:p>
            <a:pPr lvl="1" eaLnBrk="1" hangingPunct="1"/>
            <a:r>
              <a:rPr lang="cs-CZ" smtClean="0"/>
              <a:t>RFC2347 – Option Extension</a:t>
            </a:r>
          </a:p>
          <a:p>
            <a:pPr lvl="1" eaLnBrk="1" hangingPunct="1"/>
            <a:r>
              <a:rPr lang="cs-CZ" smtClean="0"/>
              <a:t>RFC2348 – Blocksize Option</a:t>
            </a:r>
          </a:p>
          <a:p>
            <a:pPr lvl="1" eaLnBrk="1" hangingPunct="1"/>
            <a:r>
              <a:rPr lang="cs-CZ" smtClean="0"/>
              <a:t>RFC2349 – Transfer Size, Timeout interval</a:t>
            </a:r>
          </a:p>
          <a:p>
            <a:pPr eaLnBrk="1" hangingPunct="1"/>
            <a:r>
              <a:rPr lang="cs-CZ" smtClean="0"/>
              <a:t>RFC3617 – definice URI</a:t>
            </a:r>
          </a:p>
        </p:txBody>
      </p:sp>
    </p:spTree>
    <p:extLst>
      <p:ext uri="{BB962C8B-B14F-4D97-AF65-F5344CB8AC3E}">
        <p14:creationId xmlns:p14="http://schemas.microsoft.com/office/powerpoint/2010/main" val="4032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681E2B7-D6FC-4245-81AF-0D76FDD43184}" type="slidenum">
              <a:rPr lang="cs-CZ" smtClean="0"/>
              <a:pPr/>
              <a:t>23</a:t>
            </a:fld>
            <a:r>
              <a:rPr lang="cs-CZ" smtClean="0"/>
              <a:t>/12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Používá se zejména pro bootování počítačů nebo přenos malého množstní dat</a:t>
            </a:r>
          </a:p>
          <a:p>
            <a:pPr eaLnBrk="1" hangingPunct="1"/>
            <a:r>
              <a:rPr lang="cs-CZ" smtClean="0"/>
              <a:t>Má minimální režii, jednoduše implementovatelný</a:t>
            </a:r>
          </a:p>
          <a:p>
            <a:pPr eaLnBrk="1" hangingPunct="1"/>
            <a:r>
              <a:rPr lang="cs-CZ" smtClean="0"/>
              <a:t>Definováno 5 základních typů zpráv</a:t>
            </a:r>
          </a:p>
          <a:p>
            <a:pPr lvl="1" eaLnBrk="1" hangingPunct="1"/>
            <a:r>
              <a:rPr lang="cs-CZ" smtClean="0"/>
              <a:t>Read Request</a:t>
            </a:r>
          </a:p>
          <a:p>
            <a:pPr lvl="1" eaLnBrk="1" hangingPunct="1"/>
            <a:r>
              <a:rPr lang="cs-CZ" smtClean="0"/>
              <a:t>Write Request</a:t>
            </a:r>
          </a:p>
          <a:p>
            <a:pPr lvl="1" eaLnBrk="1" hangingPunct="1"/>
            <a:r>
              <a:rPr lang="cs-CZ" smtClean="0"/>
              <a:t>Data</a:t>
            </a:r>
          </a:p>
          <a:p>
            <a:pPr lvl="1" eaLnBrk="1" hangingPunct="1"/>
            <a:r>
              <a:rPr lang="cs-CZ" smtClean="0"/>
              <a:t>ACK</a:t>
            </a:r>
          </a:p>
          <a:p>
            <a:pPr lvl="1" eaLnBrk="1" hangingPunct="1"/>
            <a:r>
              <a:rPr lang="cs-CZ" smtClean="0"/>
              <a:t>Error</a:t>
            </a:r>
          </a:p>
          <a:p>
            <a:pPr eaLnBrk="1" hangingPunct="1"/>
            <a:r>
              <a:rPr lang="cs-CZ" smtClean="0"/>
              <a:t>Argumenty se zadávají v textové podobě (texty i čísla)</a:t>
            </a:r>
          </a:p>
        </p:txBody>
      </p:sp>
    </p:spTree>
    <p:extLst>
      <p:ext uri="{BB962C8B-B14F-4D97-AF65-F5344CB8AC3E}">
        <p14:creationId xmlns:p14="http://schemas.microsoft.com/office/powerpoint/2010/main" val="19818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2B757D-0AAB-4D05-8E8B-17019341AA7B}" type="slidenum">
              <a:rPr lang="cs-CZ" smtClean="0"/>
              <a:pPr/>
              <a:t>24</a:t>
            </a:fld>
            <a:r>
              <a:rPr lang="cs-CZ" smtClean="0"/>
              <a:t>/12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Read request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Formát rámce</a:t>
            </a:r>
          </a:p>
          <a:p>
            <a:pPr lvl="1" eaLnBrk="1" hangingPunct="1"/>
            <a:r>
              <a:rPr lang="cs-CZ" smtClean="0"/>
              <a:t>Opcode = 1 (2  byte)</a:t>
            </a:r>
          </a:p>
          <a:p>
            <a:pPr lvl="1" eaLnBrk="1" hangingPunct="1"/>
            <a:r>
              <a:rPr lang="cs-CZ" smtClean="0"/>
              <a:t>Jméno souboru (řetězec ukončený nulou)</a:t>
            </a:r>
          </a:p>
          <a:p>
            <a:pPr lvl="1" eaLnBrk="1" hangingPunct="1"/>
            <a:r>
              <a:rPr lang="cs-CZ" smtClean="0"/>
              <a:t>Režim přenosu (netascii, octet, mail), ukončený nulou</a:t>
            </a:r>
          </a:p>
          <a:p>
            <a:pPr eaLnBrk="1" hangingPunct="1"/>
            <a:r>
              <a:rPr lang="cs-CZ" smtClean="0"/>
              <a:t>Protokol</a:t>
            </a:r>
          </a:p>
          <a:p>
            <a:pPr lvl="1" eaLnBrk="1" hangingPunct="1"/>
            <a:r>
              <a:rPr lang="cs-CZ" smtClean="0"/>
              <a:t>Příkaz ReadRequest</a:t>
            </a:r>
          </a:p>
          <a:p>
            <a:pPr lvl="1" eaLnBrk="1" hangingPunct="1"/>
            <a:r>
              <a:rPr lang="cs-CZ" smtClean="0"/>
              <a:t>Odpověď Data blok 1</a:t>
            </a:r>
          </a:p>
        </p:txBody>
      </p:sp>
    </p:spTree>
    <p:extLst>
      <p:ext uri="{BB962C8B-B14F-4D97-AF65-F5344CB8AC3E}">
        <p14:creationId xmlns:p14="http://schemas.microsoft.com/office/powerpoint/2010/main" val="7104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A1F81DF-D082-4242-90BB-BCB89D235D28}" type="slidenum">
              <a:rPr lang="cs-CZ" smtClean="0"/>
              <a:pPr/>
              <a:t>25</a:t>
            </a:fld>
            <a:r>
              <a:rPr lang="cs-CZ" smtClean="0"/>
              <a:t>/12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Write request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Formát rámce</a:t>
            </a:r>
          </a:p>
          <a:p>
            <a:pPr lvl="1" eaLnBrk="1" hangingPunct="1"/>
            <a:r>
              <a:rPr lang="cs-CZ" smtClean="0"/>
              <a:t>Opcode = 2 (2  byte)</a:t>
            </a:r>
          </a:p>
          <a:p>
            <a:pPr lvl="1" eaLnBrk="1" hangingPunct="1"/>
            <a:r>
              <a:rPr lang="cs-CZ" smtClean="0"/>
              <a:t>Jméno souboru (řetězec ukončený nulou)</a:t>
            </a:r>
          </a:p>
          <a:p>
            <a:pPr lvl="1" eaLnBrk="1" hangingPunct="1"/>
            <a:r>
              <a:rPr lang="cs-CZ" smtClean="0"/>
              <a:t>Režim přenosu (netascii, octet, mail), ukončený nulou</a:t>
            </a:r>
          </a:p>
          <a:p>
            <a:pPr eaLnBrk="1" hangingPunct="1"/>
            <a:r>
              <a:rPr lang="cs-CZ" smtClean="0"/>
              <a:t>Protokol</a:t>
            </a:r>
          </a:p>
          <a:p>
            <a:pPr lvl="1" eaLnBrk="1" hangingPunct="1"/>
            <a:r>
              <a:rPr lang="cs-CZ" smtClean="0"/>
              <a:t>Příkaz WriteRequest</a:t>
            </a:r>
          </a:p>
          <a:p>
            <a:pPr lvl="1" eaLnBrk="1" hangingPunct="1"/>
            <a:r>
              <a:rPr lang="cs-CZ" smtClean="0"/>
              <a:t>Odpověď ACK 0</a:t>
            </a:r>
          </a:p>
        </p:txBody>
      </p:sp>
    </p:spTree>
    <p:extLst>
      <p:ext uri="{BB962C8B-B14F-4D97-AF65-F5344CB8AC3E}">
        <p14:creationId xmlns:p14="http://schemas.microsoft.com/office/powerpoint/2010/main" val="146394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E18B23-0BC7-442E-B3C5-D046E7ABA82E}" type="slidenum">
              <a:rPr lang="cs-CZ" smtClean="0"/>
              <a:pPr/>
              <a:t>26</a:t>
            </a:fld>
            <a:r>
              <a:rPr lang="cs-CZ" smtClean="0"/>
              <a:t>/12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Potvrzení (ACK) a chyba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Formát rámce</a:t>
            </a:r>
          </a:p>
          <a:p>
            <a:pPr lvl="1" eaLnBrk="1" hangingPunct="1"/>
            <a:r>
              <a:rPr lang="cs-CZ" smtClean="0"/>
              <a:t>Opcode = 4 (2  byte)</a:t>
            </a:r>
          </a:p>
          <a:p>
            <a:pPr lvl="1" eaLnBrk="1" hangingPunct="1"/>
            <a:r>
              <a:rPr lang="cs-CZ" smtClean="0"/>
              <a:t>Číslo bloku 1 až … (2 byte)</a:t>
            </a:r>
          </a:p>
          <a:p>
            <a:pPr lvl="1" eaLnBrk="1" hangingPunct="1"/>
            <a:endParaRPr lang="cs-CZ" smtClean="0"/>
          </a:p>
          <a:p>
            <a:pPr eaLnBrk="1" hangingPunct="1"/>
            <a:r>
              <a:rPr lang="cs-CZ" smtClean="0"/>
              <a:t>Chyba</a:t>
            </a:r>
          </a:p>
          <a:p>
            <a:pPr lvl="1" eaLnBrk="1" hangingPunct="1"/>
            <a:r>
              <a:rPr lang="cs-CZ" smtClean="0"/>
              <a:t>Opcode = 5 (2 byte)</a:t>
            </a:r>
          </a:p>
          <a:p>
            <a:pPr lvl="1" eaLnBrk="1" hangingPunct="1"/>
            <a:r>
              <a:rPr lang="cs-CZ" smtClean="0"/>
              <a:t>Chybový kód (2 byte)</a:t>
            </a:r>
          </a:p>
          <a:p>
            <a:pPr lvl="1" eaLnBrk="1" hangingPunct="1"/>
            <a:r>
              <a:rPr lang="cs-CZ" smtClean="0"/>
              <a:t>Řetězec s vysvětlením (řetězec ukončený nulou)</a:t>
            </a:r>
          </a:p>
        </p:txBody>
      </p:sp>
    </p:spTree>
    <p:extLst>
      <p:ext uri="{BB962C8B-B14F-4D97-AF65-F5344CB8AC3E}">
        <p14:creationId xmlns:p14="http://schemas.microsoft.com/office/powerpoint/2010/main" val="18551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E8EE102-04C2-495F-8815-9232C8BF157B}" type="slidenum">
              <a:rPr lang="cs-CZ" smtClean="0"/>
              <a:pPr/>
              <a:t>27</a:t>
            </a:fld>
            <a:r>
              <a:rPr lang="cs-CZ" smtClean="0"/>
              <a:t>/12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Režimy přenosu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„netascii“ – textové soubory </a:t>
            </a:r>
          </a:p>
          <a:p>
            <a:pPr eaLnBrk="1" hangingPunct="1"/>
            <a:r>
              <a:rPr lang="cs-CZ" smtClean="0"/>
              <a:t>„octet“ – binární soubory</a:t>
            </a:r>
          </a:p>
          <a:p>
            <a:pPr lvl="1"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9208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67EFC79-88ED-4885-A301-8F6B5707A6AD}" type="slidenum">
              <a:rPr lang="cs-CZ" smtClean="0"/>
              <a:pPr/>
              <a:t>28</a:t>
            </a:fld>
            <a:r>
              <a:rPr lang="cs-CZ" smtClean="0"/>
              <a:t>/12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Volitelné parametry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Za RR nebo WR se přidají dvojice (textové, končené nulou)</a:t>
            </a:r>
          </a:p>
          <a:p>
            <a:pPr lvl="1" eaLnBrk="1" hangingPunct="1">
              <a:defRPr/>
            </a:pPr>
            <a:r>
              <a:rPr lang="cs-CZ" dirty="0" smtClean="0"/>
              <a:t>Parametr (blksize, timeout, tsize)</a:t>
            </a:r>
          </a:p>
          <a:p>
            <a:pPr lvl="1" eaLnBrk="1" hangingPunct="1">
              <a:defRPr/>
            </a:pPr>
            <a:r>
              <a:rPr lang="cs-CZ" dirty="0" smtClean="0"/>
              <a:t>Hodnota</a:t>
            </a: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4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B40BBE-5FD2-4F1E-9C98-8A45BFE4EC3B}" type="slidenum">
              <a:rPr lang="cs-CZ" smtClean="0"/>
              <a:pPr/>
              <a:t>29</a:t>
            </a:fld>
            <a:r>
              <a:rPr lang="cs-CZ" smtClean="0"/>
              <a:t>/12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Komunikace server klient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 „navázání spojení“ port UDP/69</a:t>
            </a:r>
          </a:p>
          <a:p>
            <a:pPr eaLnBrk="1" hangingPunct="1"/>
            <a:r>
              <a:rPr lang="cs-CZ" smtClean="0"/>
              <a:t>Pro přenosy zvolený port na serveru (menší režie)</a:t>
            </a:r>
          </a:p>
          <a:p>
            <a:pPr eaLnBrk="1" hangingPunct="1"/>
            <a:r>
              <a:rPr lang="cs-CZ" smtClean="0"/>
              <a:t>Ukončení přenosu – blok dat kratší než max. délky</a:t>
            </a:r>
          </a:p>
        </p:txBody>
      </p:sp>
    </p:spTree>
    <p:extLst>
      <p:ext uri="{BB962C8B-B14F-4D97-AF65-F5344CB8AC3E}">
        <p14:creationId xmlns:p14="http://schemas.microsoft.com/office/powerpoint/2010/main" val="17535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A87CE8-C605-49CB-8592-07464ADEFC34}" type="slidenum">
              <a:rPr lang="cs-CZ"/>
              <a:pPr/>
              <a:t>3</a:t>
            </a:fld>
            <a:r>
              <a:rPr lang="cs-CZ"/>
              <a:t>/12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Původně používání RARP</a:t>
            </a:r>
          </a:p>
          <a:p>
            <a:pPr eaLnBrk="1" hangingPunct="1"/>
            <a:r>
              <a:rPr lang="cs-CZ" smtClean="0"/>
              <a:t>Reverse Address Resolution protocol</a:t>
            </a:r>
          </a:p>
          <a:p>
            <a:pPr eaLnBrk="1" hangingPunct="1"/>
            <a:r>
              <a:rPr lang="cs-CZ" smtClean="0"/>
              <a:t>Dovoluje pouze distribuci adres na lokálním segmentu</a:t>
            </a:r>
          </a:p>
          <a:p>
            <a:pPr eaLnBrk="1" hangingPunct="1"/>
            <a:r>
              <a:rPr lang="cs-CZ" smtClean="0"/>
              <a:t>Neposkytuje masku podsítě</a:t>
            </a:r>
          </a:p>
          <a:p>
            <a:pPr eaLnBrk="1" hangingPunct="1"/>
            <a:r>
              <a:rPr lang="cs-CZ" smtClean="0"/>
              <a:t>Pro identifikaci stanice používá její fyzickou adresu</a:t>
            </a:r>
          </a:p>
          <a:p>
            <a:pPr eaLnBrk="1" hangingPunct="1"/>
            <a:r>
              <a:rPr lang="cs-CZ" smtClean="0"/>
              <a:t>Při přidávání nové stanice je třeba zásah administrátora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629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24.3.2009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00184F4-5652-4FC0-AECF-A18332E18489}" type="slidenum">
              <a:rPr lang="cs-CZ" smtClean="0"/>
              <a:pPr/>
              <a:t>30</a:t>
            </a:fld>
            <a:r>
              <a:rPr lang="cs-CZ" smtClean="0"/>
              <a:t>/12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Multicast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116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TFTP dovoluje přenos pro skupinu uzlů (port 1756)</a:t>
            </a:r>
          </a:p>
          <a:p>
            <a:pPr lvl="1" eaLnBrk="1" hangingPunct="1">
              <a:defRPr/>
            </a:pPr>
            <a:r>
              <a:rPr lang="cs-CZ" dirty="0" smtClean="0"/>
              <a:t>Do WR nebo RR se přidá parametr „multicast“</a:t>
            </a:r>
          </a:p>
          <a:p>
            <a:pPr eaLnBrk="1" hangingPunct="1">
              <a:defRPr/>
            </a:pPr>
            <a:r>
              <a:rPr lang="cs-CZ" dirty="0" smtClean="0"/>
              <a:t>Přidán typ rámce OACK (Option ACK)</a:t>
            </a:r>
          </a:p>
          <a:p>
            <a:pPr lvl="1" eaLnBrk="1" hangingPunct="1">
              <a:defRPr/>
            </a:pPr>
            <a:r>
              <a:rPr lang="cs-CZ" dirty="0" smtClean="0"/>
              <a:t>Opcode = 6</a:t>
            </a:r>
          </a:p>
          <a:p>
            <a:pPr lvl="1" eaLnBrk="1" hangingPunct="1">
              <a:defRPr/>
            </a:pPr>
            <a:r>
              <a:rPr lang="cs-CZ" dirty="0" smtClean="0"/>
              <a:t>„multicast“ zakončený nulou</a:t>
            </a:r>
          </a:p>
          <a:p>
            <a:pPr lvl="1" eaLnBrk="1" hangingPunct="1">
              <a:defRPr/>
            </a:pPr>
            <a:r>
              <a:rPr lang="cs-CZ" dirty="0" smtClean="0"/>
              <a:t>Trojice addr, port, mc</a:t>
            </a:r>
          </a:p>
          <a:p>
            <a:pPr lvl="2" eaLnBrk="1" hangingPunct="1">
              <a:defRPr/>
            </a:pPr>
            <a:r>
              <a:rPr lang="cs-CZ" dirty="0" smtClean="0"/>
              <a:t>Addr je adresa skupiny</a:t>
            </a:r>
          </a:p>
          <a:p>
            <a:pPr lvl="2" eaLnBrk="1" hangingPunct="1">
              <a:defRPr/>
            </a:pPr>
            <a:r>
              <a:rPr lang="cs-CZ" dirty="0" smtClean="0"/>
              <a:t>Port je číslo portu vysílače</a:t>
            </a:r>
          </a:p>
          <a:p>
            <a:pPr lvl="2" eaLnBrk="1" hangingPunct="1">
              <a:defRPr/>
            </a:pPr>
            <a:r>
              <a:rPr lang="cs-CZ" dirty="0"/>
              <a:t>m</a:t>
            </a:r>
            <a:r>
              <a:rPr lang="cs-CZ" dirty="0" smtClean="0"/>
              <a:t>c  je příznak pro master client</a:t>
            </a:r>
          </a:p>
          <a:p>
            <a:pPr eaLnBrk="1" hangingPunct="1">
              <a:defRPr/>
            </a:pPr>
            <a:r>
              <a:rPr lang="cs-CZ" dirty="0" smtClean="0"/>
              <a:t>Dovoluje potvrzování pouze pro master client</a:t>
            </a:r>
          </a:p>
          <a:p>
            <a:pPr eaLnBrk="1" hangingPunct="1">
              <a:defRPr/>
            </a:pPr>
            <a:r>
              <a:rPr lang="cs-CZ" dirty="0" smtClean="0"/>
              <a:t>Dovoluje přihlásit se do skupiny</a:t>
            </a:r>
          </a:p>
          <a:p>
            <a:pPr eaLnBrk="1" hangingPunct="1">
              <a:defRPr/>
            </a:pPr>
            <a:r>
              <a:rPr lang="cs-CZ" dirty="0" smtClean="0"/>
              <a:t>Dovoluje nesekvenční příjem (ACK N)</a:t>
            </a: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8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457200"/>
            <a:ext cx="5703888" cy="2133600"/>
          </a:xfrm>
        </p:spPr>
        <p:txBody>
          <a:bodyPr/>
          <a:lstStyle/>
          <a:p>
            <a:r>
              <a:rPr lang="cs-CZ" sz="3600"/>
              <a:t>Přenos souborů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Transfer Protocol (FTP)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Standard pro přenos souborů v Internetu</a:t>
            </a:r>
            <a:endParaRPr lang="en-US"/>
          </a:p>
          <a:p>
            <a:r>
              <a:rPr lang="cs-CZ"/>
              <a:t>Navržen pro spolupráci s různými systémy,podporuje omezený počet typů souborů a struktur</a:t>
            </a:r>
            <a:endParaRPr lang="en-US"/>
          </a:p>
          <a:p>
            <a:r>
              <a:rPr lang="cs-CZ"/>
              <a:t>Používá dva TCP kanály </a:t>
            </a:r>
            <a:endParaRPr lang="en-US"/>
          </a:p>
          <a:p>
            <a:pPr lvl="1"/>
            <a:r>
              <a:rPr lang="cs-CZ"/>
              <a:t>Řídicí kanál</a:t>
            </a:r>
            <a:endParaRPr lang="en-US"/>
          </a:p>
          <a:p>
            <a:pPr lvl="2"/>
            <a:r>
              <a:rPr lang="cs-CZ"/>
              <a:t>Klient otevírá řídicí kanál TCP/21 na serveru</a:t>
            </a:r>
            <a:endParaRPr lang="en-US"/>
          </a:p>
          <a:p>
            <a:pPr lvl="2"/>
            <a:r>
              <a:rPr lang="cs-CZ"/>
              <a:t>Spojení se vytváří na celou dobu komunikace</a:t>
            </a:r>
            <a:endParaRPr lang="en-US"/>
          </a:p>
          <a:p>
            <a:pPr lvl="2"/>
            <a:r>
              <a:rPr lang="cs-CZ"/>
              <a:t>Pokud se nastavuje IP/TOS, pak na minimální zpoždění</a:t>
            </a:r>
            <a:endParaRPr lang="en-US"/>
          </a:p>
          <a:p>
            <a:pPr lvl="1"/>
            <a:r>
              <a:rPr lang="cs-CZ"/>
              <a:t>Datový kanál</a:t>
            </a:r>
            <a:endParaRPr lang="en-US"/>
          </a:p>
          <a:p>
            <a:pPr lvl="2"/>
            <a:r>
              <a:rPr lang="cs-CZ"/>
              <a:t>Vytváří se pokaždé když mají být přenesena data</a:t>
            </a:r>
            <a:endParaRPr lang="en-US"/>
          </a:p>
          <a:p>
            <a:pPr lvl="2"/>
            <a:r>
              <a:rPr lang="cs-CZ"/>
              <a:t>Pokud se nastavuje IP/TOS, pak na maximální propustnost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Transfer Protocol (FTP)</a:t>
            </a: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Samostatný řídicí kanál – „out of band control“</a:t>
            </a:r>
            <a:r>
              <a:rPr lang="en-US"/>
              <a:t> </a:t>
            </a:r>
            <a:r>
              <a:rPr lang="cs-CZ"/>
              <a:t>– řízení mimo pásmo</a:t>
            </a:r>
          </a:p>
          <a:p>
            <a:r>
              <a:rPr lang="cs-CZ"/>
              <a:t>FTP server si pamatuje stav: aktuální adresář, předchozí ověření</a:t>
            </a:r>
          </a:p>
          <a:p>
            <a:r>
              <a:rPr lang="cs-CZ"/>
              <a:t>Dovoluje FTP klientovi vytvořit přenos dat mezi dvěma servery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Client and Server</a:t>
            </a:r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533400" y="2743200"/>
            <a:ext cx="99060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user at a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terminal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 flipV="1">
            <a:off x="1524000" y="5486400"/>
            <a:ext cx="762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6400800" y="3962400"/>
            <a:ext cx="1219200" cy="60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server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protocol 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interpreter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6400800" y="5181600"/>
            <a:ext cx="1219200" cy="60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server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data transfer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function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6096000" y="3733800"/>
            <a:ext cx="1828800" cy="2362200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6629400" y="3429000"/>
            <a:ext cx="8382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>
                <a:latin typeface="Tahoma" pitchFamily="34" charset="0"/>
              </a:rPr>
              <a:t>server</a:t>
            </a:r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 flipV="1">
            <a:off x="3505200" y="4267200"/>
            <a:ext cx="2895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 flipH="1" flipV="1">
            <a:off x="7010400" y="4572000"/>
            <a:ext cx="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 flipV="1">
            <a:off x="7620000" y="5486400"/>
            <a:ext cx="5334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2286000" y="3962400"/>
            <a:ext cx="1219200" cy="60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user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protocol 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interpreter</a:t>
            </a:r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2286000" y="5181600"/>
            <a:ext cx="1219200" cy="60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user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data transfer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function</a:t>
            </a:r>
          </a:p>
        </p:txBody>
      </p:sp>
      <p:sp>
        <p:nvSpPr>
          <p:cNvPr id="81934" name="Rectangle 14"/>
          <p:cNvSpPr>
            <a:spLocks noChangeArrowheads="1"/>
          </p:cNvSpPr>
          <p:nvPr/>
        </p:nvSpPr>
        <p:spPr bwMode="auto">
          <a:xfrm>
            <a:off x="1981200" y="2438400"/>
            <a:ext cx="1828800" cy="3657600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2514600" y="2209800"/>
            <a:ext cx="8382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>
                <a:latin typeface="Tahoma" pitchFamily="34" charset="0"/>
              </a:rPr>
              <a:t>client</a:t>
            </a:r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H="1" flipV="1">
            <a:off x="2895600" y="4572000"/>
            <a:ext cx="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 flipV="1">
            <a:off x="3505200" y="5486400"/>
            <a:ext cx="2895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2286000" y="2743200"/>
            <a:ext cx="1219200" cy="60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user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interface</a:t>
            </a:r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 flipH="1" flipV="1">
            <a:off x="2895600" y="3352800"/>
            <a:ext cx="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40" name="Oval 20"/>
          <p:cNvSpPr>
            <a:spLocks noChangeArrowheads="1"/>
          </p:cNvSpPr>
          <p:nvPr/>
        </p:nvSpPr>
        <p:spPr bwMode="auto">
          <a:xfrm>
            <a:off x="914400" y="5181600"/>
            <a:ext cx="6096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file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system</a:t>
            </a:r>
          </a:p>
        </p:txBody>
      </p:sp>
      <p:sp>
        <p:nvSpPr>
          <p:cNvPr id="81941" name="Line 21"/>
          <p:cNvSpPr>
            <a:spLocks noChangeShapeType="1"/>
          </p:cNvSpPr>
          <p:nvPr/>
        </p:nvSpPr>
        <p:spPr bwMode="auto">
          <a:xfrm flipV="1">
            <a:off x="1524000" y="3048000"/>
            <a:ext cx="762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42" name="Oval 22"/>
          <p:cNvSpPr>
            <a:spLocks noChangeArrowheads="1"/>
          </p:cNvSpPr>
          <p:nvPr/>
        </p:nvSpPr>
        <p:spPr bwMode="auto">
          <a:xfrm>
            <a:off x="8153400" y="5181600"/>
            <a:ext cx="6096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file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system</a:t>
            </a: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4114800" y="5257800"/>
            <a:ext cx="1752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latin typeface="Tahoma" pitchFamily="34" charset="0"/>
              </a:rPr>
              <a:t>data connection</a:t>
            </a:r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4114800" y="4038600"/>
            <a:ext cx="1752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latin typeface="Tahoma" pitchFamily="34" charset="0"/>
              </a:rPr>
              <a:t>control connection</a:t>
            </a:r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4114800" y="4343400"/>
            <a:ext cx="1752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(FTP commands, 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Tahoma" pitchFamily="34" charset="0"/>
              </a:rPr>
              <a:t>FTP replies)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</a:t>
            </a:r>
            <a:r>
              <a:rPr lang="cs-CZ"/>
              <a:t>reprezentace dat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Způsob přenosu souboru určují následujícími parametry</a:t>
            </a:r>
            <a:endParaRPr lang="en-US"/>
          </a:p>
          <a:p>
            <a:pPr lvl="1"/>
            <a:r>
              <a:rPr lang="cs-CZ" b="1"/>
              <a:t>Typ souboru (</a:t>
            </a:r>
            <a:r>
              <a:rPr lang="en-US" b="1"/>
              <a:t>File type</a:t>
            </a:r>
            <a:r>
              <a:rPr lang="cs-CZ" b="1"/>
              <a:t>)</a:t>
            </a:r>
            <a:r>
              <a:rPr lang="en-US"/>
              <a:t>: ASCII file, EBCDIC file, binary file, local file</a:t>
            </a:r>
          </a:p>
          <a:p>
            <a:pPr lvl="1"/>
            <a:r>
              <a:rPr lang="cs-CZ" b="1"/>
              <a:t>Kódování řídicích znaků (</a:t>
            </a:r>
            <a:r>
              <a:rPr lang="en-US" b="1"/>
              <a:t>Format control</a:t>
            </a:r>
            <a:r>
              <a:rPr lang="cs-CZ" b="1"/>
              <a:t>)</a:t>
            </a:r>
            <a:r>
              <a:rPr lang="en-US"/>
              <a:t>: nonprint, telnet format control, Fortran carriage control</a:t>
            </a:r>
          </a:p>
          <a:p>
            <a:pPr lvl="1"/>
            <a:r>
              <a:rPr lang="cs-CZ" b="1"/>
              <a:t>Struktura souboru (</a:t>
            </a:r>
            <a:r>
              <a:rPr lang="en-US" b="1"/>
              <a:t>Structure</a:t>
            </a:r>
            <a:r>
              <a:rPr lang="cs-CZ" b="1"/>
              <a:t>)</a:t>
            </a:r>
            <a:r>
              <a:rPr lang="en-US"/>
              <a:t>: file structure</a:t>
            </a:r>
            <a:r>
              <a:rPr lang="cs-CZ"/>
              <a:t> (nestrukturovaný soubor dat - UNIX)</a:t>
            </a:r>
            <a:r>
              <a:rPr lang="en-US"/>
              <a:t>, record structure</a:t>
            </a:r>
            <a:r>
              <a:rPr lang="cs-CZ"/>
              <a:t> (soubor rozdělen na záznamy)</a:t>
            </a:r>
            <a:r>
              <a:rPr lang="en-US"/>
              <a:t>, page structure</a:t>
            </a:r>
            <a:r>
              <a:rPr lang="cs-CZ"/>
              <a:t> (soubor rozdělen do stránek)</a:t>
            </a:r>
            <a:endParaRPr lang="en-US"/>
          </a:p>
          <a:p>
            <a:pPr lvl="1"/>
            <a:r>
              <a:rPr lang="cs-CZ" b="1"/>
              <a:t>Režim přenosu (</a:t>
            </a:r>
            <a:r>
              <a:rPr lang="en-US" b="1"/>
              <a:t>Transmission mode</a:t>
            </a:r>
            <a:r>
              <a:rPr lang="cs-CZ" b="1"/>
              <a:t>)</a:t>
            </a:r>
            <a:r>
              <a:rPr lang="en-US"/>
              <a:t>: stream mode</a:t>
            </a:r>
            <a:r>
              <a:rPr lang="cs-CZ"/>
              <a:t> (tok slabik – jako v UNIXu)</a:t>
            </a:r>
            <a:r>
              <a:rPr lang="en-US"/>
              <a:t>, block mode, compressed mode</a:t>
            </a:r>
          </a:p>
          <a:p>
            <a:r>
              <a:rPr lang="cs-CZ"/>
              <a:t>Typická implementace se omezuje na ASCII nebo binary, nonprint, file structure, stream mode.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</a:t>
            </a:r>
            <a:r>
              <a:rPr lang="cs-CZ"/>
              <a:t>Příkazy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Příkazy jsou posílány v </a:t>
            </a:r>
            <a:r>
              <a:rPr lang="en-US"/>
              <a:t>NVT ASCII </a:t>
            </a:r>
            <a:r>
              <a:rPr lang="cs-CZ"/>
              <a:t>řádky ukončené </a:t>
            </a:r>
            <a:r>
              <a:rPr lang="en-US"/>
              <a:t>with CR, LF</a:t>
            </a:r>
            <a:endParaRPr lang="cs-CZ"/>
          </a:p>
          <a:p>
            <a:r>
              <a:rPr lang="cs-CZ"/>
              <a:t>Příkazy jsou dlouhé 3 nebo 4 ASCII znaky</a:t>
            </a:r>
          </a:p>
          <a:p>
            <a:r>
              <a:rPr lang="cs-CZ"/>
              <a:t>Některé příkazy mají parametry</a:t>
            </a:r>
          </a:p>
          <a:p>
            <a:r>
              <a:rPr lang="cs-CZ"/>
              <a:t>Seznam příkazů viz help</a:t>
            </a:r>
          </a:p>
          <a:p>
            <a:r>
              <a:rPr lang="cs-CZ"/>
              <a:t>Lokální příkazy – viz telnet – zadávají se za znak !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FTP vybrané příkazy protokolu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USER username</a:t>
            </a:r>
          </a:p>
          <a:p>
            <a:r>
              <a:rPr lang="cs-CZ"/>
              <a:t>PASS password</a:t>
            </a:r>
          </a:p>
          <a:p>
            <a:r>
              <a:rPr lang="cs-CZ"/>
              <a:t>LIST – seznam souborů v aktuálním adresáři</a:t>
            </a:r>
          </a:p>
          <a:p>
            <a:r>
              <a:rPr lang="cs-CZ"/>
              <a:t>RETR filename – čtení souboru</a:t>
            </a:r>
          </a:p>
          <a:p>
            <a:r>
              <a:rPr lang="cs-CZ"/>
              <a:t>STOR filename – zápis souboru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</a:t>
            </a:r>
            <a:r>
              <a:rPr lang="cs-CZ"/>
              <a:t>odpovědi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001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/>
              <a:t>3 ciferné číslo s uvedením významu odpovědi</a:t>
            </a: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Reply</a:t>
            </a:r>
            <a:r>
              <a:rPr lang="en-US" sz="2000"/>
              <a:t>		</a:t>
            </a:r>
            <a:r>
              <a:rPr lang="en-US" sz="2000" b="1"/>
              <a:t>Description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1yz		</a:t>
            </a:r>
            <a:r>
              <a:rPr lang="cs-CZ" sz="2000"/>
              <a:t>pozitivní předběžná odpověď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2yz		</a:t>
            </a:r>
            <a:r>
              <a:rPr lang="cs-CZ" sz="2000"/>
              <a:t>pozitivní finální odpověď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3yz		</a:t>
            </a:r>
            <a:r>
              <a:rPr lang="cs-CZ" sz="2000"/>
              <a:t>pozitivní okamžitá odpověď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4yz		</a:t>
            </a:r>
            <a:r>
              <a:rPr lang="cs-CZ" sz="2000"/>
              <a:t>dočasná negativní konečná odpověď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5yz		</a:t>
            </a:r>
            <a:r>
              <a:rPr lang="cs-CZ" sz="2000"/>
              <a:t>permanentní (stálá) negativní konečná odpověď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x0z		</a:t>
            </a:r>
            <a:r>
              <a:rPr lang="cs-CZ" sz="2000"/>
              <a:t>syntaktická chyba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x1z		</a:t>
            </a:r>
            <a:r>
              <a:rPr lang="cs-CZ" sz="2000"/>
              <a:t>informační zpráva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x2z		</a:t>
            </a:r>
            <a:r>
              <a:rPr lang="cs-CZ" sz="2000"/>
              <a:t>týká se spojení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x3z		</a:t>
            </a:r>
            <a:r>
              <a:rPr lang="cs-CZ" sz="2000"/>
              <a:t>ověřování a účtování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x4z		</a:t>
            </a:r>
            <a:r>
              <a:rPr lang="cs-CZ" sz="2000"/>
              <a:t>nespecifikováno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x5z		</a:t>
            </a:r>
            <a:r>
              <a:rPr lang="cs-CZ" sz="2000"/>
              <a:t>stav souborového systému</a:t>
            </a:r>
            <a:endParaRPr lang="en-US" sz="2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</a:t>
            </a:r>
            <a:r>
              <a:rPr lang="cs-CZ"/>
              <a:t>management spojení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Spojení lze využít pro</a:t>
            </a:r>
            <a:endParaRPr lang="en-US"/>
          </a:p>
          <a:p>
            <a:pPr lvl="1"/>
            <a:r>
              <a:rPr lang="cs-CZ"/>
              <a:t>Posílání souboru ze serveru do klienta</a:t>
            </a:r>
            <a:endParaRPr lang="en-US"/>
          </a:p>
          <a:p>
            <a:pPr lvl="1"/>
            <a:r>
              <a:rPr lang="cs-CZ"/>
              <a:t>Posílání souboru z klienta do serveru</a:t>
            </a:r>
            <a:endParaRPr lang="en-US"/>
          </a:p>
          <a:p>
            <a:pPr lvl="1"/>
            <a:r>
              <a:rPr lang="cs-CZ"/>
              <a:t>Posílání výpisu adresáře nebo seznamu souborů ze serveru do klienta</a:t>
            </a:r>
          </a:p>
          <a:p>
            <a:pPr lvl="1"/>
            <a:r>
              <a:rPr lang="cs-CZ"/>
              <a:t>Existuje normální režim a pasivní režim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935CF6C-A63F-41FE-9B39-4F8BFC619194}" type="slidenum">
              <a:rPr lang="cs-CZ"/>
              <a:pPr/>
              <a:t>4</a:t>
            </a:fld>
            <a:r>
              <a:rPr lang="cs-CZ"/>
              <a:t>/12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Bootstrap protokol (1985)</a:t>
            </a:r>
          </a:p>
          <a:p>
            <a:pPr eaLnBrk="1" hangingPunct="1"/>
            <a:r>
              <a:rPr lang="cs-CZ" smtClean="0"/>
              <a:t>Definováno v RFC 951 a RFC 1048</a:t>
            </a:r>
          </a:p>
          <a:p>
            <a:pPr eaLnBrk="1" hangingPunct="1"/>
            <a:r>
              <a:rPr lang="cs-CZ" smtClean="0"/>
              <a:t>Port serveru 68</a:t>
            </a:r>
          </a:p>
          <a:p>
            <a:pPr eaLnBrk="1" hangingPunct="1"/>
            <a:r>
              <a:rPr lang="cs-CZ" smtClean="0"/>
              <a:t>Port klienta 67</a:t>
            </a:r>
          </a:p>
          <a:p>
            <a:pPr eaLnBrk="1" hangingPunct="1"/>
            <a:r>
              <a:rPr lang="cs-CZ" smtClean="0"/>
              <a:t>Představuje statické řešení problému</a:t>
            </a:r>
          </a:p>
          <a:p>
            <a:pPr eaLnBrk="1" hangingPunct="1"/>
            <a:r>
              <a:rPr lang="cs-CZ" smtClean="0"/>
              <a:t>Dovoluje zadat mnoho parametrů</a:t>
            </a:r>
          </a:p>
        </p:txBody>
      </p:sp>
    </p:spTree>
    <p:extLst>
      <p:ext uri="{BB962C8B-B14F-4D97-AF65-F5344CB8AC3E}">
        <p14:creationId xmlns:p14="http://schemas.microsoft.com/office/powerpoint/2010/main" val="1579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FTP, </a:t>
            </a:r>
            <a:r>
              <a:rPr lang="cs-CZ" dirty="0" smtClean="0"/>
              <a:t>NAPT </a:t>
            </a:r>
            <a:r>
              <a:rPr lang="cs-CZ" dirty="0"/>
              <a:t>a PORT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r>
              <a:rPr lang="cs-CZ"/>
              <a:t>Normální FTP režim</a:t>
            </a:r>
          </a:p>
          <a:p>
            <a:pPr lvl="1"/>
            <a:r>
              <a:rPr lang="cs-CZ"/>
              <a:t>Server má rezervovaný port 20 a 21</a:t>
            </a:r>
          </a:p>
          <a:p>
            <a:pPr lvl="1"/>
            <a:r>
              <a:rPr lang="cs-CZ"/>
              <a:t>Klient inicializuje spojení po řídicím kanálu na port 21</a:t>
            </a:r>
          </a:p>
          <a:p>
            <a:pPr lvl="1"/>
            <a:r>
              <a:rPr lang="cs-CZ"/>
              <a:t>Klient si přidělí port X pro přenos dat</a:t>
            </a:r>
          </a:p>
          <a:p>
            <a:pPr lvl="1"/>
            <a:r>
              <a:rPr lang="cs-CZ"/>
              <a:t>Klient posílá příkazem PORT serveru číslo portu na kterém čeká navázání spojení a svoji IP adresu</a:t>
            </a:r>
          </a:p>
          <a:p>
            <a:pPr lvl="1"/>
            <a:r>
              <a:rPr lang="cs-CZ"/>
              <a:t>Server vytváří spojení mezi portem 20 a vzdáleným portem a hostem podle obsahu příkazu PORT</a:t>
            </a:r>
          </a:p>
          <a:p>
            <a:pPr lvl="1"/>
            <a:r>
              <a:rPr lang="cs-CZ"/>
              <a:t>Co se stane pokud je klient schován za NAT zařízením</a:t>
            </a:r>
          </a:p>
          <a:p>
            <a:pPr lvl="2"/>
            <a:r>
              <a:rPr lang="cs-CZ"/>
              <a:t>NAT musí zachytit odcházející spojení určené pro port 21</a:t>
            </a:r>
          </a:p>
          <a:p>
            <a:pPr lvl="2"/>
            <a:r>
              <a:rPr lang="cs-CZ"/>
              <a:t>NAT musí zachytit příkaz PORT a zapamatovat si port a adresu</a:t>
            </a:r>
          </a:p>
          <a:p>
            <a:pPr lvl="2"/>
            <a:r>
              <a:rPr lang="cs-CZ"/>
              <a:t>Pokud bude FTP server pracovat na jiném portu než 21, bude mít NAT problémy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FTP, NAP a PORT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Pasivní režim (PASV)</a:t>
            </a:r>
          </a:p>
          <a:p>
            <a:pPr lvl="1">
              <a:lnSpc>
                <a:spcPct val="90000"/>
              </a:lnSpc>
            </a:pPr>
            <a:r>
              <a:rPr lang="cs-CZ"/>
              <a:t>Klient vytvoří řídicí spojení s portem 21 na serveru</a:t>
            </a:r>
          </a:p>
          <a:p>
            <a:pPr lvl="1">
              <a:lnSpc>
                <a:spcPct val="90000"/>
              </a:lnSpc>
            </a:pPr>
            <a:r>
              <a:rPr lang="cs-CZ"/>
              <a:t>Klient povolí „pasivní“ režim (zpráva PASV)</a:t>
            </a:r>
          </a:p>
          <a:p>
            <a:pPr lvl="1">
              <a:lnSpc>
                <a:spcPct val="90000"/>
              </a:lnSpc>
            </a:pPr>
            <a:r>
              <a:rPr lang="cs-CZ"/>
              <a:t>Server odpoví po řídicím kanále příkazem PORT se zadanou IP adresou a portem, které má klient použít k navázání spojení pro následující přenos dat (port 20)</a:t>
            </a:r>
          </a:p>
          <a:p>
            <a:pPr lvl="1">
              <a:lnSpc>
                <a:spcPct val="90000"/>
              </a:lnSpc>
            </a:pPr>
            <a:r>
              <a:rPr lang="cs-CZ"/>
              <a:t>Klient iniciuje navázání spojení na daný port a danou adresu</a:t>
            </a:r>
          </a:p>
          <a:p>
            <a:pPr lvl="1">
              <a:lnSpc>
                <a:spcPct val="90000"/>
              </a:lnSpc>
            </a:pPr>
            <a:r>
              <a:rPr lang="cs-CZ"/>
              <a:t>Tuto metodu používá většina web prohlížečů pro přenos pomocí FTP</a:t>
            </a:r>
          </a:p>
          <a:p>
            <a:pPr lvl="1">
              <a:lnSpc>
                <a:spcPct val="90000"/>
              </a:lnSpc>
            </a:pPr>
            <a:r>
              <a:rPr lang="cs-CZ"/>
              <a:t>Co se stane pokud je server schován za NAT zařízením</a:t>
            </a:r>
          </a:p>
          <a:p>
            <a:pPr lvl="2">
              <a:lnSpc>
                <a:spcPct val="90000"/>
              </a:lnSpc>
            </a:pPr>
            <a:r>
              <a:rPr lang="cs-CZ"/>
              <a:t>NAT musí zachytit přicházející spojení na port 21</a:t>
            </a:r>
          </a:p>
          <a:p>
            <a:pPr lvl="2">
              <a:lnSpc>
                <a:spcPct val="90000"/>
              </a:lnSpc>
            </a:pPr>
            <a:r>
              <a:rPr lang="cs-CZ"/>
              <a:t>NAT musí zachytit příkaz PORT a zapamatovat si</a:t>
            </a:r>
            <a:r>
              <a:rPr lang="en-US"/>
              <a:t> dvojici</a:t>
            </a:r>
            <a:r>
              <a:rPr lang="cs-CZ"/>
              <a:t> </a:t>
            </a:r>
            <a:r>
              <a:rPr lang="en-US"/>
              <a:t>[</a:t>
            </a:r>
            <a:r>
              <a:rPr lang="cs-CZ"/>
              <a:t>port</a:t>
            </a:r>
            <a:r>
              <a:rPr lang="en-US"/>
              <a:t>;</a:t>
            </a:r>
            <a:r>
              <a:rPr lang="cs-CZ"/>
              <a:t>adres</a:t>
            </a:r>
            <a:r>
              <a:rPr lang="en-US"/>
              <a:t>a]</a:t>
            </a:r>
            <a:endParaRPr lang="cs-CZ"/>
          </a:p>
          <a:p>
            <a:pPr lvl="2">
              <a:lnSpc>
                <a:spcPct val="90000"/>
              </a:lnSpc>
            </a:pPr>
            <a:r>
              <a:rPr lang="en-US"/>
              <a:t>NAT </a:t>
            </a:r>
            <a:r>
              <a:rPr lang="cs-CZ"/>
              <a:t>povolí a přetransformuje přicházející spojení na </a:t>
            </a:r>
            <a:r>
              <a:rPr lang="en-US"/>
              <a:t>[</a:t>
            </a:r>
            <a:r>
              <a:rPr lang="cs-CZ"/>
              <a:t>port</a:t>
            </a:r>
            <a:r>
              <a:rPr lang="en-US"/>
              <a:t>;</a:t>
            </a:r>
            <a:r>
              <a:rPr lang="cs-CZ"/>
              <a:t>adres</a:t>
            </a:r>
            <a:r>
              <a:rPr lang="en-US"/>
              <a:t>a]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Anonymní </a:t>
            </a:r>
            <a:r>
              <a:rPr lang="en-US"/>
              <a:t>FTP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Server může povolit komukoliv navázat spojení a pomocí FTP protokolu přenášet data</a:t>
            </a:r>
            <a:endParaRPr lang="en-US"/>
          </a:p>
          <a:p>
            <a:pPr>
              <a:lnSpc>
                <a:spcPct val="90000"/>
              </a:lnSpc>
            </a:pPr>
            <a:r>
              <a:rPr lang="cs-CZ"/>
              <a:t>K tomu slouží zvláštní konto, „anonymous“ nebo „ftp“. Jako heslo se zadá adresa el. pošty.</a:t>
            </a:r>
            <a:r>
              <a:rPr lang="en-US"/>
              <a:t> 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/>
              <a:t>FTP server může zabránit přístup z počítače, který nemá platné jméno.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457200"/>
            <a:ext cx="5703888" cy="2133600"/>
          </a:xfrm>
        </p:spPr>
        <p:txBody>
          <a:bodyPr/>
          <a:lstStyle/>
          <a:p>
            <a:r>
              <a:rPr lang="cs-CZ" sz="3600"/>
              <a:t>Vzdálený terminál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Telnet (RFC 854)</a:t>
            </a: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Protokol pro vzdálený přístup (emulace terminálu)</a:t>
            </a:r>
          </a:p>
          <a:p>
            <a:r>
              <a:rPr lang="cs-CZ" sz="2000"/>
              <a:t>Používá TCP spojení</a:t>
            </a:r>
            <a:endParaRPr lang="en-US" sz="2000"/>
          </a:p>
          <a:p>
            <a:r>
              <a:rPr lang="en-US" sz="2000"/>
              <a:t>P</a:t>
            </a:r>
            <a:r>
              <a:rPr lang="cs-CZ" sz="2000"/>
              <a:t>řenos řídicí informace „v pásmu“ – rozlišení prefixem IAC (0xFF)</a:t>
            </a:r>
          </a:p>
          <a:p>
            <a:r>
              <a:rPr lang="cs-CZ" sz="2000"/>
              <a:t>Neobsahuje žádné záhlaví</a:t>
            </a:r>
          </a:p>
          <a:p>
            <a:r>
              <a:rPr lang="cs-CZ" sz="2000"/>
              <a:t>Podporuje vyjednávání parametrů</a:t>
            </a:r>
          </a:p>
          <a:p>
            <a:r>
              <a:rPr lang="cs-CZ" sz="2000"/>
              <a:t>Symetrický</a:t>
            </a:r>
          </a:p>
          <a:p>
            <a:r>
              <a:rPr lang="cs-CZ" sz="2000"/>
              <a:t>Definuje NVT (Network Virtual Terminal) pro komunikaci mezi serverem a klientem</a:t>
            </a:r>
          </a:p>
          <a:p>
            <a:r>
              <a:rPr lang="cs-CZ" sz="2000"/>
              <a:t>Dovoluje spolupráci různých systémů</a:t>
            </a:r>
          </a:p>
          <a:p>
            <a:r>
              <a:rPr lang="cs-CZ" sz="2000"/>
              <a:t>Definuje protokol pro přenos dat a řízení počítačovou sítí</a:t>
            </a:r>
          </a:p>
          <a:p>
            <a:r>
              <a:rPr lang="cs-CZ" sz="2000"/>
              <a:t>Pro komunikaci používá 8 bitové slabiky</a:t>
            </a:r>
          </a:p>
          <a:p>
            <a:r>
              <a:rPr lang="cs-CZ" sz="2000"/>
              <a:t>Dolních 7 bitů pro data (ASCII), od 128 výše kódování řídicích kódů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Architektura syst</a:t>
            </a:r>
            <a:r>
              <a:rPr lang="cs-CZ"/>
              <a:t>é</a:t>
            </a:r>
            <a:r>
              <a:rPr lang="en-US"/>
              <a:t>mu</a:t>
            </a:r>
            <a:endParaRPr lang="cs-CZ"/>
          </a:p>
        </p:txBody>
      </p:sp>
      <p:pic>
        <p:nvPicPr>
          <p:cNvPr id="102403" name="Picture 3" descr="obr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382000" cy="396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Kódy příkazů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7620000" cy="473075"/>
          </a:xfrm>
        </p:spPr>
        <p:txBody>
          <a:bodyPr/>
          <a:lstStyle/>
          <a:p>
            <a:r>
              <a:rPr lang="cs-CZ" sz="2000"/>
              <a:t>Řídicí kódy povinně podporované</a:t>
            </a:r>
          </a:p>
        </p:txBody>
      </p:sp>
      <p:graphicFrame>
        <p:nvGraphicFramePr>
          <p:cNvPr id="104452" name="Group 4"/>
          <p:cNvGraphicFramePr>
            <a:graphicFrameLocks noGrp="1"/>
          </p:cNvGraphicFramePr>
          <p:nvPr>
            <p:ph sz="quarter" idx="3"/>
          </p:nvPr>
        </p:nvGraphicFramePr>
        <p:xfrm>
          <a:off x="914400" y="1868488"/>
          <a:ext cx="7010400" cy="140208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název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kód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hodnota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význam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NULL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NUL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Prázdná operace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Line Feed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LF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Nová řádka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Carriage Return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Návrat vozíku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457200" y="3200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/>
              <a:t>Nepovinné řídicí kódy</a:t>
            </a:r>
          </a:p>
        </p:txBody>
      </p:sp>
      <p:graphicFrame>
        <p:nvGraphicFramePr>
          <p:cNvPr id="104480" name="Group 32"/>
          <p:cNvGraphicFramePr>
            <a:graphicFrameLocks noGrp="1"/>
          </p:cNvGraphicFramePr>
          <p:nvPr>
            <p:ph sz="quarter" idx="2"/>
          </p:nvPr>
        </p:nvGraphicFramePr>
        <p:xfrm>
          <a:off x="914400" y="3657600"/>
          <a:ext cx="7010400" cy="2753043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8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název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kód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hodnota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význam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BELL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BEL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Zvukový signál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Back Space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 znak zpět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Horizontal Tab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Přechod na další pozici tabulátoru - vodorovně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Vertical Tab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VT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Přechod na další pozici tabulátoru - svisle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Form Feed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FF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Přechod na novou stránku/obrazovku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Kódy příkazů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305800" cy="544512"/>
          </a:xfrm>
        </p:spPr>
        <p:txBody>
          <a:bodyPr/>
          <a:lstStyle/>
          <a:p>
            <a:r>
              <a:rPr lang="cs-CZ" sz="2000"/>
              <a:t>IAC (Interpret as Command) – vysílá se IAC + kód příkazu</a:t>
            </a:r>
          </a:p>
        </p:txBody>
      </p:sp>
      <p:graphicFrame>
        <p:nvGraphicFramePr>
          <p:cNvPr id="106500" name="Group 4"/>
          <p:cNvGraphicFramePr>
            <a:graphicFrameLocks noGrp="1"/>
          </p:cNvGraphicFramePr>
          <p:nvPr>
            <p:ph sz="quarter" idx="3"/>
          </p:nvPr>
        </p:nvGraphicFramePr>
        <p:xfrm>
          <a:off x="762000" y="1981200"/>
          <a:ext cx="7620000" cy="438912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240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Konec závorky – přenos parametrů při vyjednávání.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NOP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241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Prázdná operace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DM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242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Datová značka pro určení pozice synchronizační události v datovém toku.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BRK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243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Break.  Stisknutí klávesy Break – přivolání pozornosti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IP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244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Pozastavení, přerušení nebo ukončení procesu ke kterému je NVT připojen.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245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Abort output. Dovoluje ukončit běžící proces, ale bez výstupu dat na obrazovku.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AYT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246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Are you there. Test aktivního připojení terminálu.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EC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247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Erase character. Vypuštění posledního znaku z datového toku (přijímač).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248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Erase line. Vypuštění poslední řádky z datového toku (přijímač).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Kódy příkazů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924800" cy="742950"/>
          </a:xfrm>
        </p:spPr>
        <p:txBody>
          <a:bodyPr/>
          <a:lstStyle/>
          <a:p>
            <a:r>
              <a:rPr lang="cs-CZ" sz="2000"/>
              <a:t>IAC (Interpret as Command) - pokračování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  <p:graphicFrame>
        <p:nvGraphicFramePr>
          <p:cNvPr id="108548" name="Group 4"/>
          <p:cNvGraphicFramePr>
            <a:graphicFrameLocks noGrp="1"/>
          </p:cNvGraphicFramePr>
          <p:nvPr>
            <p:ph sz="quarter" idx="3"/>
          </p:nvPr>
        </p:nvGraphicFramePr>
        <p:xfrm>
          <a:off x="685800" y="2239963"/>
          <a:ext cx="7620000" cy="392874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GA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249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Go Ahead. Používá se za určitých podmínek k oznámení protistraně, že chci přenášet.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SB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250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Začátek závorky (SB … SE) pro přenos parametrů při vyjednávání.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WILL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251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Přání nebo potvrzení požadavku na nastavení parametru při vyjednávání.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252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Odmítnutí parametru při vyjednávání.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253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Požadavek nebo potvrzení přání nebo požadavku na nastavení parametru při vyjednávání.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254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Odmítnutí požadavku.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IAC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255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Interpret as command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data 0xFF se přenáší zdvojením 0xFF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Kódy příkazů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305800" cy="457200"/>
          </a:xfrm>
        </p:spPr>
        <p:txBody>
          <a:bodyPr/>
          <a:lstStyle/>
          <a:p>
            <a:r>
              <a:rPr lang="cs-CZ" sz="2000"/>
              <a:t>Parametry pro vyjednávání (výběr)</a:t>
            </a:r>
          </a:p>
        </p:txBody>
      </p:sp>
      <p:graphicFrame>
        <p:nvGraphicFramePr>
          <p:cNvPr id="110596" name="Group 4"/>
          <p:cNvGraphicFramePr>
            <a:graphicFrameLocks noGrp="1"/>
          </p:cNvGraphicFramePr>
          <p:nvPr>
            <p:ph sz="quarter" idx="3"/>
          </p:nvPr>
        </p:nvGraphicFramePr>
        <p:xfrm>
          <a:off x="685800" y="1905000"/>
          <a:ext cx="7772400" cy="438912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kód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název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RFC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Binary transmission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857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echo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3"/>
                        </a:rPr>
                        <a:t>857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suppress go ahead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4"/>
                        </a:rPr>
                        <a:t>858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status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5"/>
                        </a:rPr>
                        <a:t>859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timing mark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6"/>
                        </a:rPr>
                        <a:t>860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24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terminal type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7"/>
                        </a:rPr>
                        <a:t>1091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31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window size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8"/>
                        </a:rPr>
                        <a:t>1073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32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terminal speed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9"/>
                        </a:rPr>
                        <a:t>1079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33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remote flow control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10"/>
                        </a:rPr>
                        <a:t>1372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34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linemode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11"/>
                        </a:rPr>
                        <a:t>1184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36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environment variables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12"/>
                        </a:rPr>
                        <a:t>1408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AB8529-D6F9-4564-AECD-BC5A9F91A2A7}" type="slidenum">
              <a:rPr lang="cs-CZ"/>
              <a:pPr/>
              <a:t>5</a:t>
            </a:fld>
            <a:r>
              <a:rPr lang="cs-CZ"/>
              <a:t>/12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Cíl</a:t>
            </a:r>
          </a:p>
          <a:p>
            <a:pPr eaLnBrk="1" hangingPunct="1"/>
            <a:r>
              <a:rPr lang="cs-CZ" smtClean="0"/>
              <a:t>Klienti požadují IP adresy a ostatní parametry od serveru</a:t>
            </a:r>
          </a:p>
          <a:p>
            <a:pPr lvl="1" eaLnBrk="1" hangingPunct="1"/>
            <a:r>
              <a:rPr lang="cs-CZ" smtClean="0"/>
              <a:t>IP adresa</a:t>
            </a:r>
          </a:p>
          <a:p>
            <a:pPr lvl="1" eaLnBrk="1" hangingPunct="1"/>
            <a:r>
              <a:rPr lang="cs-CZ" smtClean="0"/>
              <a:t>Jméno počítače</a:t>
            </a:r>
          </a:p>
          <a:p>
            <a:pPr lvl="1" eaLnBrk="1" hangingPunct="1"/>
            <a:r>
              <a:rPr lang="cs-CZ" smtClean="0"/>
              <a:t>Maska podsítě</a:t>
            </a:r>
          </a:p>
          <a:p>
            <a:pPr lvl="1" eaLnBrk="1" hangingPunct="1"/>
            <a:r>
              <a:rPr lang="cs-CZ" smtClean="0"/>
              <a:t>Adresa implicitního směšovače</a:t>
            </a:r>
          </a:p>
          <a:p>
            <a:pPr lvl="1" eaLnBrk="1" hangingPunct="1"/>
            <a:r>
              <a:rPr lang="cs-CZ" smtClean="0"/>
              <a:t>Adresa jmenného serveru</a:t>
            </a:r>
          </a:p>
          <a:p>
            <a:pPr lvl="1" eaLnBrk="1" hangingPunct="1"/>
            <a:r>
              <a:rPr lang="cs-CZ" smtClean="0"/>
              <a:t>Adresa bootovacího serveru</a:t>
            </a:r>
          </a:p>
          <a:p>
            <a:pPr lvl="1" eaLnBrk="1" hangingPunct="1"/>
            <a:r>
              <a:rPr lang="cs-CZ" smtClean="0"/>
              <a:t>Jméno bootovaného souboru</a:t>
            </a:r>
          </a:p>
        </p:txBody>
      </p:sp>
    </p:spTree>
    <p:extLst>
      <p:ext uri="{BB962C8B-B14F-4D97-AF65-F5344CB8AC3E}">
        <p14:creationId xmlns:p14="http://schemas.microsoft.com/office/powerpoint/2010/main" val="36061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Kódy příkazů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4038600" cy="609600"/>
          </a:xfrm>
        </p:spPr>
        <p:txBody>
          <a:bodyPr/>
          <a:lstStyle/>
          <a:p>
            <a:r>
              <a:rPr lang="cs-CZ"/>
              <a:t>Kódy pro dohadování</a:t>
            </a:r>
          </a:p>
        </p:txBody>
      </p:sp>
      <p:graphicFrame>
        <p:nvGraphicFramePr>
          <p:cNvPr id="112644" name="Group 4"/>
          <p:cNvGraphicFramePr>
            <a:graphicFrameLocks noGrp="1"/>
          </p:cNvGraphicFramePr>
          <p:nvPr>
            <p:ph sz="half" idx="2"/>
          </p:nvPr>
        </p:nvGraphicFramePr>
        <p:xfrm>
          <a:off x="381000" y="1981200"/>
          <a:ext cx="8534400" cy="43992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příkaz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odpověď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význam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WILL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by rád používal tento parametr, příjemce potvrzuje, že to dovede. Nastavení je platné.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WILL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by rád používal tento parametr, příjemce jej nepodporuje. Nastavení není platné.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WILL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požaduje použití parametru, příjemce jej podporuje. Nastavení je platné.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požaduje použití parametru, příjemce jej nepodporuje. Nastavení není platné.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nemůže použít daný parametr, parametr je nepovolen. Přijímač pouze toto potvrzuje.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WONT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Vysílač požaduje, aby příjemce nepoužíval daný parametr, parametr je nepovolen. Přijímač pouze toto potvrzuje.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Dohadování parametrů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93725"/>
          </a:xfrm>
        </p:spPr>
        <p:txBody>
          <a:bodyPr/>
          <a:lstStyle/>
          <a:p>
            <a:r>
              <a:rPr lang="cs-CZ"/>
              <a:t>příklad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654050" y="2438400"/>
            <a:ext cx="848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cs-CZ" altLang="zh-CN" sz="1800"/>
              <a:t>255 (IAC), 251 (WILL), 3 (suppress go ahead) (povolení duplexního režimu přenosu </a:t>
            </a:r>
            <a:endParaRPr lang="cs-CZ" sz="1800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457200" y="32004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nebo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762000" y="4038600"/>
            <a:ext cx="8229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cs-CZ" sz="1800"/>
              <a:t>IAC, SB, kód parametru, 1, IAC, SE  (požaduje parametr) </a:t>
            </a:r>
          </a:p>
          <a:p>
            <a:pPr eaLnBrk="1" hangingPunct="1"/>
            <a:r>
              <a:rPr lang="cs-CZ" sz="1800"/>
              <a:t>a  </a:t>
            </a:r>
          </a:p>
          <a:p>
            <a:pPr eaLnBrk="1" hangingPunct="1"/>
            <a:r>
              <a:rPr lang="cs-CZ" sz="1800"/>
              <a:t>IAC, SB, kód parametru, 0, hodnota, IAC, SE (nastavuje parametr)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Dohadování parametrů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6324600" cy="609600"/>
          </a:xfrm>
        </p:spPr>
        <p:txBody>
          <a:bodyPr/>
          <a:lstStyle/>
          <a:p>
            <a:r>
              <a:rPr lang="cs-CZ"/>
              <a:t>Nabídka nastavení parametru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295400" y="2057400"/>
            <a:ext cx="3181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1800"/>
              <a:t>Klient: IAC, WILL, parametr</a:t>
            </a:r>
          </a:p>
          <a:p>
            <a:pPr eaLnBrk="1" hangingPunct="1"/>
            <a:r>
              <a:rPr lang="cs-CZ" sz="1800"/>
              <a:t>Server: IAC, DONT, parametr</a:t>
            </a:r>
          </a:p>
          <a:p>
            <a:pPr eaLnBrk="1" hangingPunct="1"/>
            <a:r>
              <a:rPr lang="cs-CZ" sz="1800"/>
              <a:t>Klient: IAC, WONT, parametr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381000" y="3429000"/>
            <a:ext cx="495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Požadavek nastavení parametru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cs-CZ" sz="2400"/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219200" y="4267200"/>
            <a:ext cx="3168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1800"/>
              <a:t>Klient: IAC, DO, parametr</a:t>
            </a:r>
          </a:p>
          <a:p>
            <a:pPr eaLnBrk="1" hangingPunct="1"/>
            <a:r>
              <a:rPr lang="cs-CZ" sz="1800"/>
              <a:t>Server: IAC WONT, parametr</a:t>
            </a:r>
          </a:p>
          <a:p>
            <a:pPr eaLnBrk="1" hangingPunct="1"/>
            <a:r>
              <a:rPr lang="cs-CZ" sz="1800"/>
              <a:t>Klient: IAC DONT, parametr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Dohadování parametrů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733800"/>
            <a:ext cx="8229600" cy="914400"/>
          </a:xfrm>
        </p:spPr>
        <p:txBody>
          <a:bodyPr/>
          <a:lstStyle/>
          <a:p>
            <a:r>
              <a:rPr lang="cs-CZ"/>
              <a:t>Příklad - poslání identifikace terminálu z klienta do serveru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85800" y="4724400"/>
            <a:ext cx="8304213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1800"/>
              <a:t>Klient:   255 (IAC), 251 (WILL), 24 (terminal type)</a:t>
            </a:r>
          </a:p>
          <a:p>
            <a:pPr eaLnBrk="1" hangingPunct="1"/>
            <a:r>
              <a:rPr lang="cs-CZ" sz="1800"/>
              <a:t>Server: 255 (IAC), 253 (DO), 24 (terminal type)</a:t>
            </a:r>
          </a:p>
          <a:p>
            <a:pPr eaLnBrk="1" hangingPunct="1"/>
            <a:r>
              <a:rPr lang="cs-CZ" sz="1800"/>
              <a:t>Server: 255 (IAC), 250 (SB), 24 (terminal type), 1, 255 (IAC), 240 (SE)</a:t>
            </a:r>
          </a:p>
          <a:p>
            <a:pPr eaLnBrk="1" hangingPunct="1"/>
            <a:r>
              <a:rPr lang="cs-CZ" sz="1800"/>
              <a:t>Klient:   255 (IAC), 250 (SB), 24 (terminal type), 0, '“VT220“ 255 (IAC), 240 (SE) </a:t>
            </a:r>
          </a:p>
          <a:p>
            <a:pPr eaLnBrk="1" hangingPunct="1"/>
            <a:endParaRPr lang="cs-CZ" sz="1800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57200" y="1524000"/>
            <a:ext cx="845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Dodatečné dohadování – po dohodě o nastavování dohoda na parametrech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cs-CZ" sz="2400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7194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1800"/>
              <a:t>Klient: IAC, WILL, parametr</a:t>
            </a:r>
          </a:p>
          <a:p>
            <a:pPr eaLnBrk="1" hangingPunct="1"/>
            <a:r>
              <a:rPr lang="cs-CZ" sz="1800"/>
              <a:t>Server: IAC, DO,  parametr</a:t>
            </a:r>
          </a:p>
          <a:p>
            <a:pPr eaLnBrk="1" hangingPunct="1"/>
            <a:r>
              <a:rPr lang="cs-CZ" sz="1800"/>
              <a:t>(( Server: IAC, DO, parametr, požadavek(1), IAC, SE ))</a:t>
            </a:r>
          </a:p>
          <a:p>
            <a:pPr eaLnBrk="1" hangingPunct="1"/>
            <a:r>
              <a:rPr lang="cs-CZ" sz="1800"/>
              <a:t>Klient: IAC, SB, parametr, nastavení(0), hodnota parametru, IAC, SE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Escape znak – </a:t>
            </a:r>
            <a:r>
              <a:rPr lang="cs-CZ"/>
              <a:t>změna režimu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cs-CZ"/>
              <a:t>Možnost zadávat příkazy přímo klientovi</a:t>
            </a:r>
          </a:p>
          <a:p>
            <a:r>
              <a:rPr lang="cs-CZ"/>
              <a:t>Používá escape character Ctrl-</a:t>
            </a:r>
            <a:r>
              <a:rPr lang="en-US"/>
              <a:t>]</a:t>
            </a:r>
            <a:endParaRPr lang="cs-CZ"/>
          </a:p>
          <a:p>
            <a:r>
              <a:rPr lang="cs-CZ"/>
              <a:t>Nápověda ?</a:t>
            </a:r>
            <a:endParaRPr lang="en-US"/>
          </a:p>
          <a:p>
            <a:r>
              <a:rPr lang="cs-CZ"/>
              <a:t>Nastavení parametrů klienta</a:t>
            </a:r>
          </a:p>
          <a:p>
            <a:r>
              <a:rPr lang="cs-CZ"/>
              <a:t>Zobrazení nastavení</a:t>
            </a:r>
          </a:p>
          <a:p>
            <a:r>
              <a:rPr lang="cs-CZ"/>
              <a:t>Práce s lokálním počítačem (! příkaz)</a:t>
            </a:r>
          </a:p>
          <a:p>
            <a:r>
              <a:rPr lang="cs-CZ"/>
              <a:t>Připojení se / odpojení od vzdáleného stroje</a:t>
            </a:r>
          </a:p>
          <a:p>
            <a:r>
              <a:rPr lang="cs-CZ"/>
              <a:t>Nastavení režimu line/character</a:t>
            </a:r>
          </a:p>
          <a:p>
            <a:r>
              <a:rPr lang="cs-CZ"/>
              <a:t>Vysílání řídicích znaků serveru (AO, AYT, BRK, IP, ABORT, SUSP)</a:t>
            </a:r>
          </a:p>
          <a:p>
            <a:r>
              <a:rPr lang="cs-CZ"/>
              <a:t>Spuštění záznamu ladicích informací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457200"/>
            <a:ext cx="5703888" cy="2133600"/>
          </a:xfrm>
        </p:spPr>
        <p:txBody>
          <a:bodyPr/>
          <a:lstStyle/>
          <a:p>
            <a:r>
              <a:rPr lang="cs-CZ"/>
              <a:t>Elektronická pošta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Elektronická pošta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Protokol pro přenos dat </a:t>
            </a:r>
          </a:p>
          <a:p>
            <a:pPr lvl="1">
              <a:lnSpc>
                <a:spcPct val="90000"/>
              </a:lnSpc>
            </a:pPr>
            <a:r>
              <a:rPr lang="cs-CZ"/>
              <a:t>RFC 822</a:t>
            </a:r>
          </a:p>
          <a:p>
            <a:pPr>
              <a:lnSpc>
                <a:spcPct val="90000"/>
              </a:lnSpc>
            </a:pPr>
            <a:r>
              <a:rPr lang="cs-CZ"/>
              <a:t>Formát přenášených dat </a:t>
            </a:r>
          </a:p>
          <a:p>
            <a:pPr lvl="1">
              <a:lnSpc>
                <a:spcPct val="90000"/>
              </a:lnSpc>
            </a:pPr>
            <a:r>
              <a:rPr lang="cs-CZ"/>
              <a:t>RFC 821</a:t>
            </a:r>
          </a:p>
          <a:p>
            <a:pPr>
              <a:lnSpc>
                <a:spcPct val="90000"/>
              </a:lnSpc>
            </a:pPr>
            <a:r>
              <a:rPr lang="cs-CZ"/>
              <a:t>Rozšíření formátu přenášených dat – MIME</a:t>
            </a:r>
          </a:p>
          <a:p>
            <a:pPr lvl="1">
              <a:lnSpc>
                <a:spcPct val="90000"/>
              </a:lnSpc>
            </a:pPr>
            <a:r>
              <a:rPr lang="cs-CZ"/>
              <a:t>Multipurpose Internet mail Exchange</a:t>
            </a:r>
          </a:p>
          <a:p>
            <a:pPr lvl="1">
              <a:lnSpc>
                <a:spcPct val="90000"/>
              </a:lnSpc>
            </a:pPr>
            <a:r>
              <a:rPr lang="cs-CZ"/>
              <a:t>RFC 2045</a:t>
            </a:r>
          </a:p>
          <a:p>
            <a:pPr>
              <a:lnSpc>
                <a:spcPct val="90000"/>
              </a:lnSpc>
            </a:pPr>
            <a:r>
              <a:rPr lang="cs-CZ"/>
              <a:t>Protokol pro doručení el. Pošty</a:t>
            </a:r>
          </a:p>
          <a:p>
            <a:pPr lvl="1">
              <a:lnSpc>
                <a:spcPct val="90000"/>
              </a:lnSpc>
            </a:pPr>
            <a:r>
              <a:rPr lang="cs-CZ"/>
              <a:t>POP3</a:t>
            </a:r>
          </a:p>
          <a:p>
            <a:pPr lvl="2">
              <a:lnSpc>
                <a:spcPct val="90000"/>
              </a:lnSpc>
            </a:pPr>
            <a:r>
              <a:rPr lang="cs-CZ"/>
              <a:t>Post Office Protocol RFC 1939</a:t>
            </a:r>
          </a:p>
          <a:p>
            <a:pPr lvl="1">
              <a:lnSpc>
                <a:spcPct val="90000"/>
              </a:lnSpc>
            </a:pPr>
            <a:r>
              <a:rPr lang="cs-CZ"/>
              <a:t>IMAP4</a:t>
            </a:r>
          </a:p>
          <a:p>
            <a:pPr lvl="2">
              <a:lnSpc>
                <a:spcPct val="90000"/>
              </a:lnSpc>
            </a:pPr>
            <a:r>
              <a:rPr lang="cs-CZ"/>
              <a:t>Internet Message Access Protocol RFC 2060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Vlastnosti elektronické pošty</a:t>
            </a:r>
          </a:p>
          <a:p>
            <a:pPr lvl="1"/>
            <a:r>
              <a:rPr lang="cs-CZ"/>
              <a:t>Přenos adresovatelných zpráv elektronicky</a:t>
            </a:r>
          </a:p>
          <a:p>
            <a:pPr lvl="1"/>
            <a:r>
              <a:rPr lang="cs-CZ"/>
              <a:t>Veliký dosah (po celém světě)</a:t>
            </a:r>
          </a:p>
          <a:p>
            <a:pPr lvl="1"/>
            <a:r>
              <a:rPr lang="cs-CZ"/>
              <a:t>Omezený objem dat (stovky kB)</a:t>
            </a:r>
          </a:p>
          <a:p>
            <a:pPr lvl="1"/>
            <a:r>
              <a:rPr lang="cs-CZ"/>
              <a:t>Různý typ dat (text, soubory, abecedy)</a:t>
            </a:r>
          </a:p>
          <a:p>
            <a:pPr lvl="1"/>
            <a:r>
              <a:rPr lang="cs-CZ"/>
              <a:t>Vysoká rychlost doručení</a:t>
            </a:r>
          </a:p>
          <a:p>
            <a:pPr lvl="1"/>
            <a:r>
              <a:rPr lang="cs-CZ"/>
              <a:t>Přenos v libovolnou dobu</a:t>
            </a:r>
          </a:p>
          <a:p>
            <a:pPr lvl="1"/>
            <a:r>
              <a:rPr lang="cs-CZ"/>
              <a:t>Čtení zpráv v libovolnou dobu</a:t>
            </a:r>
          </a:p>
          <a:p>
            <a:pPr lvl="1"/>
            <a:r>
              <a:rPr lang="cs-CZ"/>
              <a:t>Nadstandardní služby (potvrzení příjmu)</a:t>
            </a:r>
          </a:p>
          <a:p>
            <a:pPr lvl="1"/>
            <a:r>
              <a:rPr lang="cs-CZ"/>
              <a:t>Správa</a:t>
            </a:r>
          </a:p>
          <a:p>
            <a:pPr lvl="1"/>
            <a:r>
              <a:rPr lang="cs-CZ"/>
              <a:t>Bezpečnost (PGP, … 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Adresa elektronické pošty, poštovní server</a:t>
            </a:r>
          </a:p>
          <a:p>
            <a:pPr lvl="1"/>
            <a:r>
              <a:rPr lang="cs-CZ"/>
              <a:t>Každý uživatel služby má na nějakém </a:t>
            </a:r>
            <a:r>
              <a:rPr lang="cs-CZ" i="1"/>
              <a:t>poštovním serveru</a:t>
            </a:r>
            <a:r>
              <a:rPr lang="cs-CZ"/>
              <a:t> </a:t>
            </a:r>
            <a:r>
              <a:rPr lang="cs-CZ" i="1"/>
              <a:t>poštovní schránku</a:t>
            </a:r>
          </a:p>
          <a:p>
            <a:pPr lvl="1"/>
            <a:r>
              <a:rPr lang="cs-CZ"/>
              <a:t>Každé schránce přísluší jedinečná</a:t>
            </a:r>
            <a:r>
              <a:rPr lang="cs-CZ" i="1"/>
              <a:t> e-mailová adresa </a:t>
            </a:r>
            <a:r>
              <a:rPr lang="cs-CZ"/>
              <a:t>ve tvaru</a:t>
            </a:r>
            <a:r>
              <a:rPr lang="cs-CZ" i="1"/>
              <a:t> jmeno</a:t>
            </a:r>
            <a:r>
              <a:rPr lang="en-US" i="1"/>
              <a:t>@</a:t>
            </a:r>
            <a:r>
              <a:rPr lang="cs-CZ" i="1"/>
              <a:t>poštovní doména</a:t>
            </a:r>
          </a:p>
          <a:p>
            <a:pPr lvl="1"/>
            <a:r>
              <a:rPr lang="cs-CZ" i="1"/>
              <a:t>Poštovní doména </a:t>
            </a:r>
            <a:r>
              <a:rPr lang="cs-CZ"/>
              <a:t>obsahuje mimo jiné označení jmenné domény, kde je poštovní schránka umístěna</a:t>
            </a:r>
          </a:p>
          <a:p>
            <a:pPr lvl="1"/>
            <a:r>
              <a:rPr lang="cs-CZ"/>
              <a:t>Poštovní server je většinou vyhrazený počítač, který běží nepřetržitě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Odesílání a přijímání el. pošty</a:t>
            </a:r>
          </a:p>
          <a:p>
            <a:pPr lvl="1"/>
            <a:r>
              <a:rPr lang="cs-CZ"/>
              <a:t>Uživatel vytvoří elektronický dopis (soubor s dohodnutou strukturou) pomocí editoru, který je součástí </a:t>
            </a:r>
            <a:r>
              <a:rPr lang="cs-CZ" i="1"/>
              <a:t>poštovního klienta</a:t>
            </a:r>
          </a:p>
          <a:p>
            <a:pPr lvl="1"/>
            <a:r>
              <a:rPr lang="cs-CZ"/>
              <a:t>Dopis obsahuje vlastní zprávu a záhlaví s parametry (adresa odesílatele, adresa příjemce, typ přenášených dat, …)</a:t>
            </a:r>
          </a:p>
          <a:p>
            <a:pPr lvl="1"/>
            <a:r>
              <a:rPr lang="cs-CZ"/>
              <a:t>Poštovní klient naváže spojení s poštovním serverem a pošle mu zprávu</a:t>
            </a:r>
            <a:endParaRPr lang="en-US"/>
          </a:p>
          <a:p>
            <a:pPr lvl="1"/>
            <a:r>
              <a:rPr lang="cs-CZ"/>
              <a:t>Poštovní server podle cílové domény obsažené v poštovní zprávě zjistí adresu poštovního serveru adresáta (prostřednictvím jmenného serveru)</a:t>
            </a:r>
          </a:p>
          <a:p>
            <a:pPr lvl="1"/>
            <a:endParaRPr lang="cs-CZ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8565ED-45CF-47C6-9AD4-44AAA4725309}" type="slidenum">
              <a:rPr lang="cs-CZ"/>
              <a:pPr/>
              <a:t>6</a:t>
            </a:fld>
            <a:r>
              <a:rPr lang="cs-CZ"/>
              <a:t>/12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Server na lokálním segmentu</a:t>
            </a:r>
          </a:p>
          <a:p>
            <a:pPr eaLnBrk="1" hangingPunct="1"/>
            <a:r>
              <a:rPr lang="cs-CZ" smtClean="0"/>
              <a:t>Boot request</a:t>
            </a:r>
          </a:p>
          <a:p>
            <a:pPr lvl="1" eaLnBrk="1" hangingPunct="1"/>
            <a:r>
              <a:rPr lang="cs-CZ" smtClean="0"/>
              <a:t>Fyzická cílová adresa – bcast</a:t>
            </a:r>
          </a:p>
          <a:p>
            <a:pPr lvl="1" eaLnBrk="1" hangingPunct="1"/>
            <a:r>
              <a:rPr lang="cs-CZ" smtClean="0"/>
              <a:t>Fyzická zdrojová adresa samé nuly</a:t>
            </a:r>
          </a:p>
          <a:p>
            <a:pPr lvl="1" eaLnBrk="1" hangingPunct="1"/>
            <a:r>
              <a:rPr lang="cs-CZ" smtClean="0"/>
              <a:t>IP cílová adresa lim. Bcast</a:t>
            </a:r>
          </a:p>
          <a:p>
            <a:pPr lvl="1" eaLnBrk="1" hangingPunct="1"/>
            <a:r>
              <a:rPr lang="cs-CZ" smtClean="0"/>
              <a:t>IP zdrojová adresa samé nuly</a:t>
            </a:r>
          </a:p>
          <a:p>
            <a:pPr lvl="1" eaLnBrk="1" hangingPunct="1"/>
            <a:r>
              <a:rPr lang="cs-CZ" smtClean="0"/>
              <a:t>Klíčem je fyzická adresa uzlu zadaná v těle zprávy</a:t>
            </a:r>
          </a:p>
          <a:p>
            <a:pPr eaLnBrk="1" hangingPunct="1"/>
            <a:r>
              <a:rPr lang="cs-CZ" smtClean="0"/>
              <a:t>Boot response</a:t>
            </a:r>
          </a:p>
          <a:p>
            <a:pPr lvl="1" eaLnBrk="1" hangingPunct="1"/>
            <a:r>
              <a:rPr lang="cs-CZ" smtClean="0"/>
              <a:t>Odpovídá na bcast adresu</a:t>
            </a:r>
          </a:p>
          <a:p>
            <a:pPr lvl="1" eaLnBrk="1" hangingPunct="1"/>
            <a:r>
              <a:rPr lang="cs-CZ" smtClean="0"/>
              <a:t>Zdrojová fyzická adresa i IP adresa patří BOOTP serveru </a:t>
            </a:r>
          </a:p>
          <a:p>
            <a:pPr lvl="1" eaLnBrk="1" hangingPunct="1"/>
            <a:r>
              <a:rPr lang="cs-CZ" smtClean="0"/>
              <a:t>Posílá konfigurační parametry</a:t>
            </a:r>
          </a:p>
        </p:txBody>
      </p:sp>
    </p:spTree>
    <p:extLst>
      <p:ext uri="{BB962C8B-B14F-4D97-AF65-F5344CB8AC3E}">
        <p14:creationId xmlns:p14="http://schemas.microsoft.com/office/powerpoint/2010/main" val="2154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Odesílání a přijímání el. pošty </a:t>
            </a:r>
            <a:endParaRPr lang="en-US"/>
          </a:p>
          <a:p>
            <a:pPr lvl="1"/>
            <a:r>
              <a:rPr lang="cs-CZ"/>
              <a:t>Poštovní server naváže spojení s poštovním serverem adresáta a předá mu e-mail</a:t>
            </a:r>
          </a:p>
          <a:p>
            <a:pPr lvl="1"/>
            <a:r>
              <a:rPr lang="cs-CZ"/>
              <a:t>Poštovní server adresáta zkontroluje doručitelnost zprávy a uloží ji do poštovní schránky adresáta</a:t>
            </a:r>
          </a:p>
          <a:p>
            <a:pPr lvl="1"/>
            <a:r>
              <a:rPr lang="cs-CZ"/>
              <a:t>Adresát vyzvedne zprávu ze schránky prostřednictvím svého poštovního klienta</a:t>
            </a:r>
          </a:p>
          <a:p>
            <a:pPr lvl="1"/>
            <a:r>
              <a:rPr lang="cs-CZ"/>
              <a:t>Poštovní klient může pracovat vzdáleně (protokoly POP, IMAP, WWW e-mail klient – MS-Outlook) nebo lokálně (pine, elm, … )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Vlastnosti elektronické pošty</a:t>
            </a:r>
          </a:p>
          <a:p>
            <a:pPr lvl="1"/>
            <a:r>
              <a:rPr lang="cs-CZ"/>
              <a:t>Přenos adresovatelných zpráv elektronicky</a:t>
            </a:r>
          </a:p>
          <a:p>
            <a:pPr lvl="1"/>
            <a:r>
              <a:rPr lang="cs-CZ"/>
              <a:t>Veliký dosah (po celém světě)</a:t>
            </a:r>
          </a:p>
          <a:p>
            <a:pPr lvl="1"/>
            <a:r>
              <a:rPr lang="cs-CZ"/>
              <a:t>Omezený objem dat (stovky kB)</a:t>
            </a:r>
          </a:p>
          <a:p>
            <a:pPr lvl="1"/>
            <a:r>
              <a:rPr lang="cs-CZ"/>
              <a:t>Různý typ dat (text, soubory, abecedy)</a:t>
            </a:r>
          </a:p>
          <a:p>
            <a:pPr lvl="1"/>
            <a:r>
              <a:rPr lang="cs-CZ"/>
              <a:t>Vysoká rychlost doručení</a:t>
            </a:r>
          </a:p>
          <a:p>
            <a:pPr lvl="1"/>
            <a:r>
              <a:rPr lang="cs-CZ"/>
              <a:t>Přenos v libovolnou dobu</a:t>
            </a:r>
          </a:p>
          <a:p>
            <a:pPr lvl="1"/>
            <a:r>
              <a:rPr lang="cs-CZ"/>
              <a:t>Čtení zpráv v libovolnou dobu</a:t>
            </a:r>
          </a:p>
          <a:p>
            <a:pPr lvl="1"/>
            <a:r>
              <a:rPr lang="cs-CZ"/>
              <a:t>Nadstandardní služby (potvrzení příjmu)</a:t>
            </a:r>
          </a:p>
          <a:p>
            <a:pPr lvl="1"/>
            <a:r>
              <a:rPr lang="cs-CZ"/>
              <a:t>Správa</a:t>
            </a:r>
          </a:p>
          <a:p>
            <a:pPr lvl="1"/>
            <a:r>
              <a:rPr lang="cs-CZ"/>
              <a:t>Bezpečnost (PGP, … )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Adresa elektronické pošty, poštovní server</a:t>
            </a:r>
          </a:p>
          <a:p>
            <a:pPr lvl="1"/>
            <a:r>
              <a:rPr lang="cs-CZ"/>
              <a:t>Každý uživatel služby má na nějakém </a:t>
            </a:r>
            <a:r>
              <a:rPr lang="cs-CZ" i="1"/>
              <a:t>poštovním serveru</a:t>
            </a:r>
            <a:r>
              <a:rPr lang="cs-CZ"/>
              <a:t> </a:t>
            </a:r>
            <a:r>
              <a:rPr lang="cs-CZ" i="1"/>
              <a:t>poštovní schránku</a:t>
            </a:r>
          </a:p>
          <a:p>
            <a:pPr lvl="1"/>
            <a:r>
              <a:rPr lang="cs-CZ"/>
              <a:t>Každé schránce přísluší jedinečná</a:t>
            </a:r>
            <a:r>
              <a:rPr lang="cs-CZ" i="1"/>
              <a:t> e-mailová adresa </a:t>
            </a:r>
            <a:r>
              <a:rPr lang="cs-CZ"/>
              <a:t>ve tvaru</a:t>
            </a:r>
            <a:r>
              <a:rPr lang="cs-CZ" i="1"/>
              <a:t> jmeno</a:t>
            </a:r>
            <a:r>
              <a:rPr lang="en-US" i="1"/>
              <a:t>@</a:t>
            </a:r>
            <a:r>
              <a:rPr lang="cs-CZ" i="1"/>
              <a:t>poštovní doména</a:t>
            </a:r>
          </a:p>
          <a:p>
            <a:pPr lvl="1"/>
            <a:r>
              <a:rPr lang="cs-CZ" i="1"/>
              <a:t>Poštovní doména </a:t>
            </a:r>
            <a:r>
              <a:rPr lang="cs-CZ"/>
              <a:t>obsahuje mimo jiné označení jmenné domény, kde je poštovní schránka umístěna</a:t>
            </a:r>
          </a:p>
          <a:p>
            <a:pPr lvl="1"/>
            <a:r>
              <a:rPr lang="cs-CZ"/>
              <a:t>Poštovní server je většinou vyhrazený počítač, který běží nepřetržitě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Odesílání a přijímání el. pošty</a:t>
            </a:r>
          </a:p>
          <a:p>
            <a:pPr lvl="1"/>
            <a:r>
              <a:rPr lang="cs-CZ"/>
              <a:t>Uživatel vytvoří elektronický dopis (soubor s dohodnutou strukturou) pomocí editoru, který je součástí </a:t>
            </a:r>
            <a:r>
              <a:rPr lang="cs-CZ" i="1"/>
              <a:t>poštovního klienta</a:t>
            </a:r>
          </a:p>
          <a:p>
            <a:pPr lvl="1"/>
            <a:r>
              <a:rPr lang="cs-CZ"/>
              <a:t>Dopis obsahuje vlastní zprávu a záhlaví s parametry (adresa odesílatele, adresa příjemce, typ přenášených dat, …)</a:t>
            </a:r>
          </a:p>
          <a:p>
            <a:pPr lvl="1"/>
            <a:r>
              <a:rPr lang="cs-CZ"/>
              <a:t>Poštovní klient naváže spojení s poštovním serverem a pošle mu zprávu</a:t>
            </a:r>
            <a:endParaRPr lang="en-US"/>
          </a:p>
          <a:p>
            <a:pPr lvl="1"/>
            <a:r>
              <a:rPr lang="cs-CZ"/>
              <a:t>Poštovní server podle cílové domény obsažené v poštovní zprávě zjistí adresu poštovního serveru adresáta (prostřednictvím jmenného serveru)</a:t>
            </a:r>
          </a:p>
          <a:p>
            <a:pPr lvl="1"/>
            <a:endParaRPr lang="cs-CZ" sz="170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/>
              <a:t>Aplikační úroveň - Elektronická pošta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Odesílání a přijímání el. pošty </a:t>
            </a:r>
            <a:endParaRPr lang="en-US"/>
          </a:p>
          <a:p>
            <a:pPr lvl="1"/>
            <a:r>
              <a:rPr lang="cs-CZ"/>
              <a:t>Poštovní server naváže spojení s poštovním serverem adresáta a předá mu e-mail</a:t>
            </a:r>
          </a:p>
          <a:p>
            <a:pPr lvl="1"/>
            <a:r>
              <a:rPr lang="cs-CZ"/>
              <a:t>Poštovní server adresáta zkontroluje doručitelnost zprávy a uloží ji do poštovní schránky adresáta</a:t>
            </a:r>
          </a:p>
          <a:p>
            <a:pPr lvl="1"/>
            <a:r>
              <a:rPr lang="cs-CZ"/>
              <a:t>Adresát vyzvedne zprávu ze schránky prostřednictvím svého poštovního klienta</a:t>
            </a:r>
          </a:p>
          <a:p>
            <a:pPr lvl="1"/>
            <a:r>
              <a:rPr lang="cs-CZ"/>
              <a:t>Poštovní klient může pracovat vzdáleně (protokoly POP, IMAP, WWW e-mail klient – MS-Outlook) nebo lokálně (pine, elm, … )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Elektronická pošta</a:t>
            </a:r>
          </a:p>
        </p:txBody>
      </p:sp>
      <p:pic>
        <p:nvPicPr>
          <p:cNvPr id="143363" name="Picture 3" descr="Email delivery protoco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7407275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SMTP příkazy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Základní soubor příkazů zahrnuje:</a:t>
            </a:r>
          </a:p>
          <a:p>
            <a:pPr lvl="1"/>
            <a:r>
              <a:rPr lang="cs-CZ"/>
              <a:t>HELO – iniciuje konverzaci s poštovním serverem. Příkazem se specifikuje jméno vlastní domény (HELO smtp.zcu.cz).</a:t>
            </a:r>
          </a:p>
          <a:p>
            <a:pPr lvl="1"/>
            <a:r>
              <a:rPr lang="cs-CZ"/>
              <a:t>MAIL – oznamuje, kdo posílá e-mail. Obsahuje adresu odesílatele. jakýkoliv e-mail posílaný zpět bude posílán na tuto adresu (MAIL FROM: &lt;someone@kiv.zcu.cz&gt;).</a:t>
            </a:r>
          </a:p>
          <a:p>
            <a:pPr lvl="1"/>
            <a:r>
              <a:rPr lang="cs-CZ"/>
              <a:t>RCPT – oznamuje, kdo je příjemcem zprávy. Posláním více příkazů RCPT je možné zadat více příjemců (RCPT TO: &lt;user@email.cz&gt;)</a:t>
            </a:r>
          </a:p>
          <a:p>
            <a:pPr lvl="1"/>
            <a:r>
              <a:rPr lang="cs-CZ"/>
              <a:t>DATA – označuje že se bude posílat text zprávy. Zpráva musí končit sekvencí „\r\n.\r\n“ (tečka na samostatné řádce).</a:t>
            </a:r>
          </a:p>
          <a:p>
            <a:pPr lvl="1"/>
            <a:r>
              <a:rPr lang="cs-CZ"/>
              <a:t>QUIT – konec konverzace.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SMTP odpovědi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na každý příkaz server posílá odpověď ve tvaru</a:t>
            </a:r>
          </a:p>
          <a:p>
            <a:pPr lvl="1"/>
            <a:r>
              <a:rPr lang="cs-CZ"/>
              <a:t>tříciferné číslo</a:t>
            </a:r>
          </a:p>
          <a:p>
            <a:pPr lvl="1"/>
            <a:r>
              <a:rPr lang="cs-CZ"/>
              <a:t>následované krátkým textem, popisujícím odpověď (250 OK)</a:t>
            </a:r>
          </a:p>
          <a:p>
            <a:pPr lvl="1"/>
            <a:r>
              <a:rPr lang="cs-CZ"/>
              <a:t>(500 Syntax error, command unrecognized)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Návratové kódy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211	A system status or help reply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214	Help message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220	The server is ready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221	The server is ending the conversation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250	The requested action was completed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251	The specified user is not local, but the server will forward the mail message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354	This is a reply to the DATA command. After getting this, start sending the body of the mail message, ending with „\r\n.\r\n“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421	The mail server will be shut down. Save the mail message and try it again later.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450	The mailbox that you are trying to reach is busy. Wait a little while and try again.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451	The requested action was not done. Some error occurmiles in the mail server.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452	The requested action was not done. The mail server ran out of system storage.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Návratové kódy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500	The last command contained a syntax error or the command line was too long.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501	The parameters or arguments in the last command contained a syntax error.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502	The mail server has not implemented the last command.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503	The last command was sent out of sequence. For example, you might have sent DATA before sending RECV.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504	One of the parameters of the last command has not been implemented by the server.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550	The mailbox that you are trying to reach can’t be found or you don’t have access rights.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551	The specified user is not local; part of the text of the message will contain a forwarding address.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552	The mailbox that you are trying to reach has run out of space. Store the message and try again tomorrow or in a few days-after the user gets a chance to delete some messages.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553	The mail address that you specified was not syntactically correct.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554	The mail transaction has failed for unknown causes.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15D8CF-E907-4B5D-A384-3A42010E04BC}" type="slidenum">
              <a:rPr lang="cs-CZ"/>
              <a:pPr/>
              <a:t>7</a:t>
            </a:fld>
            <a:r>
              <a:rPr lang="cs-CZ"/>
              <a:t>/12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843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Server na lokálním segmentu</a:t>
            </a:r>
          </a:p>
          <a:p>
            <a:pPr eaLnBrk="1" hangingPunct="1"/>
            <a:r>
              <a:rPr lang="cs-CZ" smtClean="0"/>
              <a:t>Volba adresy odpovědi (bcast/ucast)</a:t>
            </a:r>
          </a:p>
          <a:p>
            <a:pPr lvl="1" eaLnBrk="1" hangingPunct="1"/>
            <a:r>
              <a:rPr lang="cs-CZ" smtClean="0"/>
              <a:t>Pro ucast server zná IP adresu, ale v ARP cache není fyzická adresa</a:t>
            </a:r>
          </a:p>
          <a:p>
            <a:pPr lvl="1" eaLnBrk="1" hangingPunct="1"/>
            <a:r>
              <a:rPr lang="cs-CZ" smtClean="0"/>
              <a:t>Pokud může </a:t>
            </a:r>
            <a:r>
              <a:rPr lang="en-US" smtClean="0"/>
              <a:t>s</a:t>
            </a:r>
            <a:r>
              <a:rPr lang="cs-CZ" smtClean="0"/>
              <a:t>erver zasáhnout do ARP cache – přidá položku</a:t>
            </a:r>
          </a:p>
          <a:p>
            <a:pPr lvl="1" eaLnBrk="1" hangingPunct="1"/>
            <a:r>
              <a:rPr lang="cs-CZ" smtClean="0"/>
              <a:t>Pokud ne, použije bcast.</a:t>
            </a:r>
          </a:p>
          <a:p>
            <a:pPr lvl="1" eaLnBrk="1" hangingPunct="1"/>
            <a:r>
              <a:rPr lang="cs-CZ" smtClean="0"/>
              <a:t>Volba se dá nastavit (DF bit – kompatibilita s DHCP)</a:t>
            </a:r>
          </a:p>
        </p:txBody>
      </p:sp>
    </p:spTree>
    <p:extLst>
      <p:ext uri="{BB962C8B-B14F-4D97-AF65-F5344CB8AC3E}">
        <p14:creationId xmlns:p14="http://schemas.microsoft.com/office/powerpoint/2010/main" val="13636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 MIME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dovoluje posílat jiná než alfanumerická data – binární data (formátovaný text, obrázky, zvuk, video)</a:t>
            </a:r>
          </a:p>
          <a:p>
            <a:r>
              <a:rPr lang="cs-CZ"/>
              <a:t>MIME znamená Multipurpose Internet Mail Extension</a:t>
            </a:r>
          </a:p>
          <a:p>
            <a:r>
              <a:rPr lang="cs-CZ"/>
              <a:t>dovoluje upravit binární data a připojit je jako přílohu k e-mailové zprávě</a:t>
            </a:r>
          </a:p>
          <a:p>
            <a:r>
              <a:rPr lang="cs-CZ"/>
              <a:t>k přenosu zpráv je třeba, aby odesílatel i příjemce používali klienty s podporou standardu MIME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 MIME - kódování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 redukci množství dat posílaných sítí se používají kompresní a dekompresní algoritmy</a:t>
            </a:r>
          </a:p>
          <a:p>
            <a:r>
              <a:rPr lang="cs-CZ"/>
              <a:t>základní formáty pro kompresi dat jsou</a:t>
            </a:r>
          </a:p>
          <a:p>
            <a:pPr lvl="1"/>
            <a:r>
              <a:rPr lang="cs-CZ"/>
              <a:t>zip</a:t>
            </a:r>
          </a:p>
          <a:p>
            <a:pPr lvl="1"/>
            <a:r>
              <a:rPr lang="cs-CZ"/>
              <a:t>stuffit</a:t>
            </a:r>
          </a:p>
          <a:p>
            <a:pPr lvl="1"/>
            <a:r>
              <a:rPr lang="cs-CZ"/>
              <a:t>binhex</a:t>
            </a:r>
          </a:p>
          <a:p>
            <a:pPr lvl="1"/>
            <a:r>
              <a:rPr lang="cs-CZ"/>
              <a:t>UUencode</a:t>
            </a:r>
          </a:p>
          <a:p>
            <a:pPr lvl="1"/>
            <a:r>
              <a:rPr lang="cs-CZ"/>
              <a:t>Unix compress</a:t>
            </a:r>
          </a:p>
          <a:p>
            <a:r>
              <a:rPr lang="cs-CZ"/>
              <a:t>další výhodou některých komprimačních programů, jako je zip, je to, že dovolují komprimovat skupinu souborů do jednoho, a tím vznikne pouze jedna příloha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457200"/>
            <a:ext cx="5703888" cy="2133600"/>
          </a:xfrm>
        </p:spPr>
        <p:txBody>
          <a:bodyPr/>
          <a:lstStyle/>
          <a:p>
            <a:r>
              <a:rPr lang="cs-CZ" sz="3600"/>
              <a:t>HTTP, HTML, URL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Historie</a:t>
            </a:r>
          </a:p>
          <a:p>
            <a:r>
              <a:rPr lang="cs-CZ" sz="2000"/>
              <a:t>Webové komponenty</a:t>
            </a:r>
          </a:p>
          <a:p>
            <a:r>
              <a:rPr lang="cs-CZ" sz="2000" noProof="1"/>
              <a:t>HyperText</a:t>
            </a:r>
            <a:r>
              <a:rPr lang="cs-CZ" sz="2000"/>
              <a:t> Markup Language (HTML)</a:t>
            </a:r>
          </a:p>
          <a:p>
            <a:r>
              <a:rPr lang="cs-CZ" sz="2000"/>
              <a:t>Uniform Resource Locator (URL)</a:t>
            </a:r>
          </a:p>
          <a:p>
            <a:r>
              <a:rPr lang="cs-CZ" sz="2000"/>
              <a:t>Postup vytváření HTML dokumentu</a:t>
            </a:r>
          </a:p>
          <a:p>
            <a:r>
              <a:rPr lang="cs-CZ" sz="2000"/>
              <a:t>Statické, dynamické a aktivní stránky</a:t>
            </a:r>
          </a:p>
          <a:p>
            <a:r>
              <a:rPr lang="cs-CZ" sz="2000"/>
              <a:t>Hypertext Transport Protocol (HTTP)</a:t>
            </a:r>
          </a:p>
          <a:p>
            <a:r>
              <a:rPr lang="cs-CZ" sz="2000"/>
              <a:t>Cookies, vyrovnávací paměti, proxy, </a:t>
            </a:r>
          </a:p>
          <a:p>
            <a:r>
              <a:rPr lang="cs-CZ" sz="2000"/>
              <a:t>Vyhledávání a indexování</a:t>
            </a:r>
          </a:p>
          <a:p>
            <a:r>
              <a:rPr lang="cs-CZ" sz="2000"/>
              <a:t>RSS</a:t>
            </a:r>
          </a:p>
          <a:p>
            <a:r>
              <a:rPr lang="cs-CZ" sz="2000"/>
              <a:t>Bezpečný přenos dat, HTTPS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Historie WWW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Vytvořen Tim Berners-Lee v letech 1989 až 1990 v CERN (Evropská laboratoř pro fyziku částic)</a:t>
            </a:r>
          </a:p>
          <a:p>
            <a:r>
              <a:rPr lang="cs-CZ"/>
              <a:t>1994 – Mark Andreesen vymyslel v NCSA (National Center for Super Computing Applications) MOSAIC</a:t>
            </a:r>
          </a:p>
          <a:p>
            <a:pPr lvl="1"/>
            <a:r>
              <a:rPr lang="cs-CZ"/>
              <a:t>první grafický prohlížeč</a:t>
            </a:r>
          </a:p>
          <a:p>
            <a:pPr lvl="1"/>
            <a:r>
              <a:rPr lang="cs-CZ"/>
              <a:t>první Internetová "killer application" – první opravdová aplikace, pro kterou začal opravdu Internet používat</a:t>
            </a:r>
          </a:p>
          <a:p>
            <a:pPr lvl="1"/>
            <a:r>
              <a:rPr lang="cs-CZ"/>
              <a:t>volně přístupná</a:t>
            </a:r>
          </a:p>
          <a:p>
            <a:pPr lvl="1"/>
            <a:r>
              <a:rPr lang="cs-CZ"/>
              <a:t>později Netscape Inc.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Historie WWW</a:t>
            </a:r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1995 – webové přenosy se stávají dominantními</a:t>
            </a:r>
          </a:p>
          <a:p>
            <a:pPr lvl="1">
              <a:lnSpc>
                <a:spcPct val="90000"/>
              </a:lnSpc>
            </a:pPr>
            <a:r>
              <a:rPr lang="cs-CZ"/>
              <a:t>exponenciální nárůst provozu na síti</a:t>
            </a:r>
          </a:p>
          <a:p>
            <a:pPr lvl="1">
              <a:lnSpc>
                <a:spcPct val="90000"/>
              </a:lnSpc>
            </a:pPr>
            <a:r>
              <a:rPr lang="cs-CZ"/>
              <a:t>elektronická komerce (E-</a:t>
            </a:r>
            <a:r>
              <a:rPr lang="en-US"/>
              <a:t>commerce</a:t>
            </a:r>
            <a:r>
              <a:rPr lang="cs-CZ"/>
              <a:t>)</a:t>
            </a:r>
          </a:p>
          <a:p>
            <a:pPr lvl="1">
              <a:lnSpc>
                <a:spcPct val="90000"/>
              </a:lnSpc>
            </a:pPr>
            <a:r>
              <a:rPr lang="cs-CZ"/>
              <a:t>WWW konsorcium</a:t>
            </a:r>
          </a:p>
          <a:p>
            <a:pPr>
              <a:lnSpc>
                <a:spcPct val="90000"/>
              </a:lnSpc>
            </a:pPr>
            <a:r>
              <a:rPr lang="cs-CZ"/>
              <a:t>Tim Berners-Lee</a:t>
            </a:r>
          </a:p>
          <a:p>
            <a:pPr lvl="1">
              <a:lnSpc>
                <a:spcPct val="90000"/>
              </a:lnSpc>
            </a:pPr>
            <a:r>
              <a:rPr lang="cs-CZ"/>
              <a:t>Fyzik, ne počítačový specialista</a:t>
            </a:r>
          </a:p>
          <a:p>
            <a:pPr lvl="1">
              <a:lnSpc>
                <a:spcPct val="90000"/>
              </a:lnSpc>
            </a:pPr>
            <a:r>
              <a:rPr lang="cs-CZ"/>
              <a:t>Sdílení dat z fyzikálních experimentů</a:t>
            </a:r>
          </a:p>
          <a:p>
            <a:pPr lvl="1">
              <a:lnSpc>
                <a:spcPct val="90000"/>
              </a:lnSpc>
            </a:pPr>
            <a:r>
              <a:rPr lang="cs-CZ"/>
              <a:t>Protože FTP bylo příliš obtížné</a:t>
            </a:r>
          </a:p>
          <a:p>
            <a:pPr lvl="1">
              <a:lnSpc>
                <a:spcPct val="90000"/>
              </a:lnSpc>
            </a:pPr>
            <a:r>
              <a:rPr lang="cs-CZ"/>
              <a:t>Prostředek pro přenos textu i grafiky najednou</a:t>
            </a:r>
          </a:p>
          <a:p>
            <a:pPr lvl="1">
              <a:lnSpc>
                <a:spcPct val="90000"/>
              </a:lnSpc>
            </a:pPr>
            <a:r>
              <a:rPr lang="cs-CZ"/>
              <a:t>Nyní strategie "ukaž a klikni"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Webové komponenty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Prohlížeč</a:t>
            </a:r>
          </a:p>
          <a:p>
            <a:pPr lvl="1"/>
            <a:r>
              <a:rPr lang="cs-CZ" sz="1800"/>
              <a:t>Webový klient. Nyní se upouští od označení prohlížeč, protože webový dokument se může „zobrazit“ i zvukově, …</a:t>
            </a:r>
            <a:endParaRPr lang="en-US" sz="1800"/>
          </a:p>
          <a:p>
            <a:pPr lvl="1"/>
            <a:r>
              <a:rPr lang="cs-CZ" sz="1800"/>
              <a:t>Internet Explorer, Firefox, Mozilla, Netscape, Opera, Mosaic, lynx</a:t>
            </a:r>
          </a:p>
          <a:p>
            <a:r>
              <a:rPr lang="cs-CZ" sz="2000"/>
              <a:t>Webový server</a:t>
            </a:r>
            <a:endParaRPr lang="en-US" sz="2000"/>
          </a:p>
          <a:p>
            <a:pPr lvl="1"/>
            <a:r>
              <a:rPr lang="cs-CZ" sz="1800"/>
              <a:t>projekt Apache, Jakarta, Microsoft </a:t>
            </a:r>
          </a:p>
          <a:p>
            <a:r>
              <a:rPr lang="cs-CZ" sz="2000"/>
              <a:t>Reprezentace dokumentů (HTML)</a:t>
            </a:r>
            <a:endParaRPr lang="en-US" sz="2000"/>
          </a:p>
          <a:p>
            <a:pPr lvl="1"/>
            <a:r>
              <a:rPr lang="en-US" sz="1800"/>
              <a:t>Text, obraz, zvuk, video</a:t>
            </a:r>
            <a:endParaRPr lang="cs-CZ" sz="1800"/>
          </a:p>
          <a:p>
            <a:r>
              <a:rPr lang="cs-CZ" sz="2000"/>
              <a:t>Identifikace dokumentů (URL) </a:t>
            </a:r>
          </a:p>
          <a:p>
            <a:r>
              <a:rPr lang="cs-CZ" sz="2000"/>
              <a:t>Přenosový protokol (HTTP)</a:t>
            </a:r>
          </a:p>
          <a:p>
            <a:pPr lvl="1"/>
            <a:r>
              <a:rPr lang="cs-CZ" sz="1800"/>
              <a:t>K přenosu se využívá spolehlivý protokol TCP</a:t>
            </a:r>
          </a:p>
          <a:p>
            <a:endParaRPr lang="cs-CZ" sz="2000"/>
          </a:p>
          <a:p>
            <a:endParaRPr lang="cs-CZ" sz="2000"/>
          </a:p>
          <a:p>
            <a:endParaRPr lang="cs-CZ" sz="20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Webový klient (browser)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aplikační program</a:t>
            </a:r>
          </a:p>
          <a:p>
            <a:r>
              <a:rPr lang="cs-CZ"/>
              <a:t>představuje uživatelské rozhraní pro přístup k Webu</a:t>
            </a:r>
          </a:p>
          <a:p>
            <a:r>
              <a:rPr lang="cs-CZ"/>
              <a:t>stahuje informace z webového serveru</a:t>
            </a:r>
          </a:p>
          <a:p>
            <a:r>
              <a:rPr lang="cs-CZ"/>
              <a:t>zobrazuje stažené informace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Webový server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úložiště webových dokumentů</a:t>
            </a:r>
          </a:p>
          <a:p>
            <a:r>
              <a:rPr lang="cs-CZ"/>
              <a:t>odpovídá na požadavky prohlížeče a posílá mu kopie dokumentů</a:t>
            </a:r>
          </a:p>
          <a:p>
            <a:r>
              <a:rPr lang="cs-CZ"/>
              <a:t>Spolupracuje s jinými servery při dynamickém generování dokumentů (jízdní řád, elektronické obchodování, STAG, …)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Webový dokument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071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webový dokument</a:t>
            </a:r>
          </a:p>
          <a:p>
            <a:pPr lvl="1">
              <a:lnSpc>
                <a:spcPct val="90000"/>
              </a:lnSpc>
            </a:pPr>
            <a:r>
              <a:rPr lang="cs-CZ"/>
              <a:t>Text, obrázky, zvuk, video</a:t>
            </a:r>
          </a:p>
          <a:p>
            <a:pPr lvl="1">
              <a:lnSpc>
                <a:spcPct val="90000"/>
              </a:lnSpc>
            </a:pPr>
            <a:r>
              <a:rPr lang="cs-CZ"/>
              <a:t>odkazy na ostatní webové stránky</a:t>
            </a:r>
          </a:p>
          <a:p>
            <a:pPr>
              <a:lnSpc>
                <a:spcPct val="90000"/>
              </a:lnSpc>
            </a:pPr>
            <a:r>
              <a:rPr lang="cs-CZ"/>
              <a:t>webový dokument a hypertextové odkazy</a:t>
            </a:r>
          </a:p>
          <a:p>
            <a:pPr lvl="1">
              <a:lnSpc>
                <a:spcPct val="90000"/>
              </a:lnSpc>
            </a:pPr>
            <a:r>
              <a:rPr lang="cs-CZ"/>
              <a:t>Hypertextový odkaz je spojen s objektem nebo oblastí na obrazovce</a:t>
            </a:r>
          </a:p>
          <a:p>
            <a:pPr lvl="1">
              <a:lnSpc>
                <a:spcPct val="90000"/>
              </a:lnSpc>
            </a:pPr>
            <a:r>
              <a:rPr lang="cs-CZ"/>
              <a:t>Vnitřně se jeví jako symbolický link</a:t>
            </a:r>
          </a:p>
          <a:p>
            <a:pPr lvl="1">
              <a:lnSpc>
                <a:spcPct val="90000"/>
              </a:lnSpc>
            </a:pPr>
            <a:r>
              <a:rPr lang="cs-CZ"/>
              <a:t>Výhoda - může odkazovat na dokument na jiném počítači</a:t>
            </a:r>
          </a:p>
          <a:p>
            <a:pPr lvl="1">
              <a:lnSpc>
                <a:spcPct val="90000"/>
              </a:lnSpc>
            </a:pPr>
            <a:r>
              <a:rPr lang="cs-CZ"/>
              <a:t>Nevýhoda - nemusí platit (neplatné URL)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D695823-3618-4C70-96B9-F1AE94DA4F83}" type="slidenum">
              <a:rPr lang="cs-CZ"/>
              <a:pPr/>
              <a:t>8</a:t>
            </a:fld>
            <a:r>
              <a:rPr lang="cs-CZ"/>
              <a:t>/12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Server v jiném segmentu sítě</a:t>
            </a:r>
          </a:p>
          <a:p>
            <a:pPr eaLnBrk="1" hangingPunct="1"/>
            <a:r>
              <a:rPr lang="cs-CZ" smtClean="0"/>
              <a:t>Na lokálním segmentu musí být RELAY AGENT</a:t>
            </a:r>
          </a:p>
          <a:p>
            <a:pPr lvl="1" eaLnBrk="1" hangingPunct="1"/>
            <a:r>
              <a:rPr lang="cs-CZ" smtClean="0"/>
              <a:t>Funguje jako zástupný BOOTP server</a:t>
            </a:r>
          </a:p>
          <a:p>
            <a:pPr lvl="1" eaLnBrk="1" hangingPunct="1"/>
            <a:r>
              <a:rPr lang="cs-CZ" smtClean="0"/>
              <a:t>Obsahuje tabulku s adresami BOOTP serverů</a:t>
            </a:r>
          </a:p>
          <a:p>
            <a:pPr lvl="1" eaLnBrk="1" hangingPunct="1"/>
            <a:r>
              <a:rPr lang="cs-CZ" smtClean="0"/>
              <a:t>Posílá požadavky klienta jako ucast zprávy všem BOOTP serverům</a:t>
            </a:r>
          </a:p>
          <a:p>
            <a:pPr lvl="1" eaLnBrk="1" hangingPunct="1"/>
            <a:r>
              <a:rPr lang="cs-CZ" smtClean="0"/>
              <a:t>Příchozí odpovědi vrací klientům na segmentu sítě</a:t>
            </a:r>
            <a:r>
              <a:rPr lang="cs-CZ" sz="24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06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Webový dokument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je označován jako webová stránka</a:t>
            </a:r>
          </a:p>
          <a:p>
            <a:r>
              <a:rPr lang="cs-CZ" sz="2000"/>
              <a:t>jednu webovou stránku tvoří jeden soubor</a:t>
            </a:r>
          </a:p>
          <a:p>
            <a:pPr lvl="1"/>
            <a:r>
              <a:rPr lang="cs-CZ" sz="1800"/>
              <a:t>Používá se přípona </a:t>
            </a:r>
            <a:r>
              <a:rPr lang="en-US" sz="1800"/>
              <a:t>*</a:t>
            </a:r>
            <a:r>
              <a:rPr lang="cs-CZ" sz="1800"/>
              <a:t>.htm</a:t>
            </a:r>
            <a:r>
              <a:rPr lang="en-US" sz="1800"/>
              <a:t>, *.html</a:t>
            </a:r>
            <a:endParaRPr lang="cs-CZ" sz="1800"/>
          </a:p>
          <a:p>
            <a:r>
              <a:rPr lang="cs-CZ" sz="2000"/>
              <a:t>může obsahovat</a:t>
            </a:r>
          </a:p>
          <a:p>
            <a:pPr lvl="1"/>
            <a:r>
              <a:rPr lang="cs-CZ" sz="1800"/>
              <a:t>textový soubor </a:t>
            </a:r>
            <a:endParaRPr lang="en-US" sz="1800"/>
          </a:p>
          <a:p>
            <a:pPr lvl="1"/>
            <a:r>
              <a:rPr lang="cs-CZ" sz="1800"/>
              <a:t>binární obrázek</a:t>
            </a:r>
            <a:r>
              <a:rPr lang="en-US" sz="1800"/>
              <a:t> </a:t>
            </a:r>
            <a:endParaRPr lang="cs-CZ" sz="1800"/>
          </a:p>
          <a:p>
            <a:r>
              <a:rPr lang="cs-CZ" sz="2000"/>
              <a:t>text je standardizován</a:t>
            </a:r>
          </a:p>
          <a:p>
            <a:pPr lvl="1"/>
            <a:r>
              <a:rPr lang="cs-CZ" sz="1800"/>
              <a:t>známý jako HTML (</a:t>
            </a:r>
            <a:r>
              <a:rPr lang="cs-CZ" sz="1800" noProof="1"/>
              <a:t>HyperText</a:t>
            </a:r>
            <a:r>
              <a:rPr lang="cs-CZ" sz="1800"/>
              <a:t> Markup Language</a:t>
            </a:r>
            <a:r>
              <a:rPr lang="en-US" sz="1800"/>
              <a:t>)</a:t>
            </a:r>
            <a:r>
              <a:rPr lang="cs-CZ" sz="1800"/>
              <a:t> </a:t>
            </a:r>
            <a:endParaRPr lang="en-US" sz="1800"/>
          </a:p>
          <a:p>
            <a:pPr lvl="1"/>
            <a:r>
              <a:rPr lang="cs-CZ" sz="1800"/>
              <a:t>obsahuje ASCII znaky nebo znaky národních abeced</a:t>
            </a:r>
          </a:p>
          <a:p>
            <a:r>
              <a:rPr lang="cs-CZ" sz="2000"/>
              <a:t>HTML specifikuje obsah a rozvržení textu</a:t>
            </a:r>
          </a:p>
          <a:p>
            <a:pPr lvl="1"/>
            <a:r>
              <a:rPr lang="cs-CZ" sz="1800"/>
              <a:t>Způsob zobrazení závisí na webovém klientovi</a:t>
            </a:r>
          </a:p>
          <a:p>
            <a:pPr lvl="1">
              <a:buFont typeface="Wingdings" pitchFamily="2" charset="2"/>
              <a:buNone/>
            </a:pPr>
            <a:endParaRPr lang="cs-CZ" sz="1800"/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HTML </a:t>
            </a:r>
            <a:br>
              <a:rPr lang="cs-CZ"/>
            </a:br>
            <a:r>
              <a:rPr lang="cs-CZ"/>
              <a:t>(</a:t>
            </a:r>
            <a:r>
              <a:rPr lang="cs-CZ" noProof="1"/>
              <a:t>HyperText</a:t>
            </a:r>
            <a:r>
              <a:rPr lang="cs-CZ"/>
              <a:t> Markup Language)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Vychází z obecného jazyka pro popis dokumentů SGML (Standard Generalized Markup language)</a:t>
            </a:r>
          </a:p>
          <a:p>
            <a:pPr>
              <a:lnSpc>
                <a:spcPct val="80000"/>
              </a:lnSpc>
            </a:pPr>
            <a:r>
              <a:rPr lang="cs-CZ" sz="2000"/>
              <a:t>Jazyk pro popis obsahu a rozvržení dokumentu</a:t>
            </a:r>
          </a:p>
          <a:p>
            <a:pPr>
              <a:lnSpc>
                <a:spcPct val="80000"/>
              </a:lnSpc>
            </a:pPr>
            <a:r>
              <a:rPr lang="cs-CZ" sz="2000"/>
              <a:t>Na způsobu napsání dokumentu nezáleží (mezery a nové řádky neovlivní zobrazení – mohou se použít pro zvýšení přehlednosti zápisu dokumentu)</a:t>
            </a:r>
          </a:p>
          <a:p>
            <a:pPr>
              <a:lnSpc>
                <a:spcPct val="80000"/>
              </a:lnSpc>
            </a:pPr>
            <a:r>
              <a:rPr lang="cs-CZ" sz="2000"/>
              <a:t>Způsob zobrazení je dán zabudovanými značkami (tag)</a:t>
            </a:r>
          </a:p>
          <a:p>
            <a:pPr>
              <a:lnSpc>
                <a:spcPct val="80000"/>
              </a:lnSpc>
            </a:pPr>
            <a:r>
              <a:rPr lang="cs-CZ" sz="2000"/>
              <a:t>Značky jsou párové nebo nepárové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Formát značky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počáteční	</a:t>
            </a:r>
            <a:r>
              <a:rPr lang="en-US" sz="1800">
                <a:solidFill>
                  <a:srgbClr val="3366FF"/>
                </a:solidFill>
              </a:rPr>
              <a:t>&lt;</a:t>
            </a:r>
            <a:r>
              <a:rPr lang="cs-CZ" sz="1800">
                <a:solidFill>
                  <a:srgbClr val="3366FF"/>
                </a:solidFill>
              </a:rPr>
              <a:t>TAGNAME</a:t>
            </a:r>
            <a:r>
              <a:rPr lang="en-US" sz="1800">
                <a:solidFill>
                  <a:srgbClr val="3366FF"/>
                </a:solidFill>
              </a:rPr>
              <a:t>&gt;</a:t>
            </a:r>
            <a:endParaRPr lang="cs-CZ" sz="1800">
              <a:solidFill>
                <a:srgbClr val="3366FF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800"/>
              <a:t>koncová	</a:t>
            </a:r>
            <a:r>
              <a:rPr lang="cs-CZ" sz="1800">
                <a:solidFill>
                  <a:srgbClr val="3366FF"/>
                </a:solidFill>
              </a:rPr>
              <a:t>&lt;/TAGNAME&gt;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Příklad – </a:t>
            </a:r>
            <a:r>
              <a:rPr lang="cs-CZ" sz="1800" b="1" i="1"/>
              <a:t>tučný text kurzívou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olidFill>
                  <a:srgbClr val="3366FF"/>
                </a:solidFill>
              </a:rPr>
              <a:t>&lt;B&gt;&lt;I&gt; </a:t>
            </a:r>
            <a:r>
              <a:rPr lang="cs-CZ" sz="1800">
                <a:solidFill>
                  <a:srgbClr val="3366FF"/>
                </a:solidFill>
              </a:rPr>
              <a:t>tučný text kurzívou</a:t>
            </a:r>
            <a:r>
              <a:rPr lang="en-US" sz="1800">
                <a:solidFill>
                  <a:srgbClr val="3366FF"/>
                </a:solidFill>
              </a:rPr>
              <a:t>&lt;</a:t>
            </a:r>
            <a:r>
              <a:rPr lang="cs-CZ" sz="1800">
                <a:solidFill>
                  <a:srgbClr val="3366FF"/>
                </a:solidFill>
              </a:rPr>
              <a:t>/I</a:t>
            </a:r>
            <a:r>
              <a:rPr lang="en-US" sz="1800">
                <a:solidFill>
                  <a:srgbClr val="3366FF"/>
                </a:solidFill>
              </a:rPr>
              <a:t>&gt;&lt;</a:t>
            </a:r>
            <a:r>
              <a:rPr lang="cs-CZ" sz="1800">
                <a:solidFill>
                  <a:srgbClr val="3366FF"/>
                </a:solidFill>
              </a:rPr>
              <a:t>/B</a:t>
            </a:r>
            <a:r>
              <a:rPr lang="en-US" sz="1800">
                <a:solidFill>
                  <a:srgbClr val="3366FF"/>
                </a:solidFill>
              </a:rPr>
              <a:t>&gt;</a:t>
            </a:r>
            <a:endParaRPr lang="cs-CZ" sz="1800">
              <a:solidFill>
                <a:srgbClr val="3366FF"/>
              </a:solidFill>
            </a:endParaRP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formát HTML dokumentu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609600" y="1752600"/>
            <a:ext cx="703897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3366FF"/>
                </a:solidFill>
              </a:rPr>
              <a:t>&lt;HTML&gt;</a:t>
            </a:r>
          </a:p>
          <a:p>
            <a:r>
              <a:rPr lang="en-US" sz="2400">
                <a:solidFill>
                  <a:srgbClr val="3366FF"/>
                </a:solidFill>
              </a:rPr>
              <a:t>    &lt;HEAD&gt;</a:t>
            </a:r>
          </a:p>
          <a:p>
            <a:r>
              <a:rPr lang="en-US" sz="2400">
                <a:solidFill>
                  <a:srgbClr val="3366FF"/>
                </a:solidFill>
              </a:rPr>
              <a:t>      &lt;TITLE&gt;</a:t>
            </a:r>
          </a:p>
          <a:p>
            <a:r>
              <a:rPr lang="en-US" sz="2400">
                <a:solidFill>
                  <a:srgbClr val="3366FF"/>
                </a:solidFill>
              </a:rPr>
              <a:t>            text který se zobrazí jako titulek dokumentu</a:t>
            </a:r>
          </a:p>
          <a:p>
            <a:r>
              <a:rPr lang="en-US" sz="2400">
                <a:solidFill>
                  <a:srgbClr val="3366FF"/>
                </a:solidFill>
              </a:rPr>
              <a:t>      &lt;/TITLE&gt;</a:t>
            </a:r>
            <a:endParaRPr lang="cs-CZ" sz="2400">
              <a:solidFill>
                <a:srgbClr val="3366FF"/>
              </a:solidFill>
            </a:endParaRPr>
          </a:p>
          <a:p>
            <a:r>
              <a:rPr lang="cs-CZ" sz="2400">
                <a:solidFill>
                  <a:srgbClr val="3366FF"/>
                </a:solidFill>
              </a:rPr>
              <a:t>            Další informace v záhlaví</a:t>
            </a:r>
            <a:endParaRPr lang="en-US" sz="2400">
              <a:solidFill>
                <a:srgbClr val="3366FF"/>
              </a:solidFill>
            </a:endParaRPr>
          </a:p>
          <a:p>
            <a:r>
              <a:rPr lang="en-US" sz="2400">
                <a:solidFill>
                  <a:srgbClr val="3366FF"/>
                </a:solidFill>
              </a:rPr>
              <a:t>    &lt;/HEAD&gt;</a:t>
            </a:r>
          </a:p>
          <a:p>
            <a:r>
              <a:rPr lang="en-US" sz="2400">
                <a:solidFill>
                  <a:srgbClr val="3366FF"/>
                </a:solidFill>
              </a:rPr>
              <a:t>    &lt;BODY&gt;</a:t>
            </a:r>
          </a:p>
          <a:p>
            <a:r>
              <a:rPr lang="en-US" sz="2400">
                <a:solidFill>
                  <a:srgbClr val="3366FF"/>
                </a:solidFill>
              </a:rPr>
              <a:t>            tělo dokumentu, jeho obsah se zobrazí </a:t>
            </a:r>
            <a:endParaRPr lang="cs-CZ" sz="2400">
              <a:solidFill>
                <a:srgbClr val="3366FF"/>
              </a:solidFill>
            </a:endParaRPr>
          </a:p>
          <a:p>
            <a:r>
              <a:rPr lang="cs-CZ" sz="2400">
                <a:solidFill>
                  <a:srgbClr val="3366FF"/>
                </a:solidFill>
              </a:rPr>
              <a:t>            </a:t>
            </a:r>
            <a:r>
              <a:rPr lang="en-US" sz="2400">
                <a:solidFill>
                  <a:srgbClr val="3366FF"/>
                </a:solidFill>
              </a:rPr>
              <a:t>jako webová stránka</a:t>
            </a:r>
          </a:p>
          <a:p>
            <a:r>
              <a:rPr lang="en-US" sz="2400">
                <a:solidFill>
                  <a:srgbClr val="3366FF"/>
                </a:solidFill>
              </a:rPr>
              <a:t>    &lt;/BODY&gt;</a:t>
            </a:r>
          </a:p>
          <a:p>
            <a:r>
              <a:rPr lang="en-US" sz="2400">
                <a:solidFill>
                  <a:srgbClr val="3366FF"/>
                </a:solidFill>
              </a:rPr>
              <a:t>&lt;/HTML&gt;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Typický příklad záhlaví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642938"/>
          </a:xfrm>
        </p:spPr>
        <p:txBody>
          <a:bodyPr/>
          <a:lstStyle/>
          <a:p>
            <a:r>
              <a:rPr lang="cs-CZ" sz="1800"/>
              <a:t>Generováno editorem HTML stránek FrontPage 5.0</a:t>
            </a:r>
            <a:r>
              <a:rPr lang="cs-CZ" sz="2800"/>
              <a:t> 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342900" y="2057400"/>
            <a:ext cx="88011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cs-CZ" sz="1800">
                <a:solidFill>
                  <a:srgbClr val="3366FF"/>
                </a:solidFill>
              </a:rPr>
              <a:t>&lt;!DOCTYPE html PUBLIC "-//w3c//dtd html 4.0 transitional//en"&gt;</a:t>
            </a:r>
            <a:r>
              <a:rPr lang="cs-CZ" sz="1800"/>
              <a:t> 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&lt;h</a:t>
            </a:r>
            <a:r>
              <a:rPr lang="cs-CZ" sz="1800">
                <a:solidFill>
                  <a:srgbClr val="3366FF"/>
                </a:solidFill>
              </a:rPr>
              <a:t>tml</a:t>
            </a:r>
            <a:r>
              <a:rPr lang="en-US" sz="1800">
                <a:solidFill>
                  <a:srgbClr val="3366FF"/>
                </a:solidFill>
              </a:rPr>
              <a:t>&gt;</a:t>
            </a:r>
            <a:r>
              <a:rPr lang="cs-CZ" sz="1800">
                <a:solidFill>
                  <a:srgbClr val="3366FF"/>
                </a:solidFill>
              </a:rPr>
              <a:t> </a:t>
            </a:r>
            <a:r>
              <a:rPr lang="en-US" sz="1800">
                <a:solidFill>
                  <a:srgbClr val="3366FF"/>
                </a:solidFill>
              </a:rPr>
              <a:t>&lt;head&gt;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 b="1">
                <a:solidFill>
                  <a:srgbClr val="3366FF"/>
                </a:solidFill>
              </a:rPr>
              <a:t>&lt;meta http-equiv="Content-Language" content="cs"&gt;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 b="1">
                <a:solidFill>
                  <a:srgbClr val="3366FF"/>
                </a:solidFill>
              </a:rPr>
              <a:t>&lt;meta http-equiv="Content-Type" content="text/html; charset=windows-1250"&gt;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&lt;meta name="GENERATOR" content="Microsoft FrontPage 5.0"&gt;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&lt;meta name="ProgId" content="FrontPage.Editor.Document"&gt;</a:t>
            </a:r>
            <a:endParaRPr lang="cs-CZ" sz="1800">
              <a:solidFill>
                <a:srgbClr val="3366FF"/>
              </a:solidFill>
            </a:endParaRP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cs-CZ" sz="1800">
                <a:solidFill>
                  <a:srgbClr val="3366FF"/>
                </a:solidFill>
              </a:rPr>
              <a:t>&lt;meta name="Author" content="Carl Ellison"&gt;</a:t>
            </a:r>
            <a:r>
              <a:rPr lang="cs-CZ" sz="1800"/>
              <a:t> 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cs-CZ" sz="1800">
                <a:solidFill>
                  <a:srgbClr val="3366FF"/>
                </a:solidFill>
              </a:rPr>
              <a:t>&lt;meta name="Keywords" content="X.509, PGP, SPKI, SDSI"&gt;</a:t>
            </a:r>
            <a:endParaRPr lang="en-US" sz="1800">
              <a:solidFill>
                <a:srgbClr val="3366FF"/>
              </a:solidFill>
            </a:endParaRP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&lt;meta name="Microsoft Theme" content="waves 011"&gt;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&lt;title&gt;</a:t>
            </a:r>
            <a:r>
              <a:rPr lang="cs-CZ" sz="1800">
                <a:solidFill>
                  <a:srgbClr val="3366FF"/>
                </a:solidFill>
              </a:rPr>
              <a:t>Porovnání certifikátů</a:t>
            </a:r>
            <a:r>
              <a:rPr lang="en-US" sz="1800">
                <a:solidFill>
                  <a:srgbClr val="3366FF"/>
                </a:solidFill>
              </a:rPr>
              <a:t>&lt;/title&gt;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&lt;/head&gt;</a:t>
            </a:r>
            <a:endParaRPr lang="cs-CZ" sz="1800">
              <a:solidFill>
                <a:srgbClr val="3366FF"/>
              </a:solidFill>
            </a:endParaRP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cs-CZ" sz="1800">
                <a:solidFill>
                  <a:srgbClr val="3366FF"/>
                </a:solidFill>
              </a:rPr>
              <a:t>………………. Tělo dokumentu ………………</a:t>
            </a:r>
          </a:p>
          <a:p>
            <a:pPr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400300" algn="l"/>
                <a:tab pos="2667000" algn="l"/>
                <a:tab pos="2933700" algn="l"/>
                <a:tab pos="3200400" algn="l"/>
                <a:tab pos="3467100" algn="l"/>
                <a:tab pos="3733800" algn="l"/>
                <a:tab pos="4000500" algn="l"/>
                <a:tab pos="4267200" algn="l"/>
                <a:tab pos="4533900" algn="l"/>
                <a:tab pos="4800600" algn="l"/>
                <a:tab pos="5067300" algn="l"/>
                <a:tab pos="5334000" algn="l"/>
                <a:tab pos="5600700" algn="l"/>
                <a:tab pos="5867400" algn="l"/>
                <a:tab pos="6134100" algn="l"/>
                <a:tab pos="6400800" algn="l"/>
                <a:tab pos="6667500" algn="l"/>
                <a:tab pos="6934200" algn="l"/>
                <a:tab pos="7467600" algn="l"/>
                <a:tab pos="7734300" algn="l"/>
                <a:tab pos="8001000" algn="l"/>
                <a:tab pos="8267700" algn="l"/>
                <a:tab pos="8534400" algn="l"/>
              </a:tabLst>
            </a:pPr>
            <a:r>
              <a:rPr lang="en-US" sz="1800">
                <a:solidFill>
                  <a:srgbClr val="3366FF"/>
                </a:solidFill>
              </a:rPr>
              <a:t>&lt;</a:t>
            </a:r>
            <a:r>
              <a:rPr lang="cs-CZ" sz="1800">
                <a:solidFill>
                  <a:srgbClr val="3366FF"/>
                </a:solidFill>
              </a:rPr>
              <a:t>/html</a:t>
            </a:r>
            <a:r>
              <a:rPr lang="en-US" sz="1800">
                <a:solidFill>
                  <a:srgbClr val="3366FF"/>
                </a:solidFill>
              </a:rPr>
              <a:t>&gt;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304800" y="5638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1800"/>
              <a:t>Výrazněné části záhlaví udávají použitý jazyk a znakovou sadu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cs-CZ" sz="180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Příklady HTML značek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1800"/>
              <a:t>Začátek odstavce (nepárová)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&lt;P&gt;</a:t>
            </a:r>
          </a:p>
          <a:p>
            <a:r>
              <a:rPr lang="cs-CZ" sz="1800"/>
              <a:t>Přechod na novou řádku (nepárová)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&lt;BR&gt;</a:t>
            </a:r>
          </a:p>
          <a:p>
            <a:r>
              <a:rPr lang="cs-CZ" sz="1800"/>
              <a:t>Nadpis 1 (největší písmo)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&lt;H1&gt; ...text... &lt;/H1&gt;</a:t>
            </a:r>
          </a:p>
          <a:p>
            <a:r>
              <a:rPr lang="cs-CZ" sz="1800"/>
              <a:t>Nadpis 2 (menší)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&lt;H2&gt; ...text... &lt;/H2&gt;</a:t>
            </a:r>
          </a:p>
          <a:p>
            <a:r>
              <a:rPr lang="cs-CZ" sz="1800"/>
              <a:t>komentář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</a:t>
            </a:r>
            <a:r>
              <a:rPr lang="en-US" sz="1800"/>
              <a:t>&lt;!--  ...  /--&gt;</a:t>
            </a:r>
            <a:endParaRPr lang="cs-CZ" sz="1800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19263"/>
            <a:ext cx="4038600" cy="3843337"/>
          </a:xfrm>
        </p:spPr>
        <p:txBody>
          <a:bodyPr/>
          <a:lstStyle/>
          <a:p>
            <a:r>
              <a:rPr lang="cs-CZ" sz="1800"/>
              <a:t>Tučné písmo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 &lt;B&gt; ...text... &lt;/B&gt;</a:t>
            </a:r>
          </a:p>
          <a:p>
            <a:r>
              <a:rPr lang="cs-CZ" sz="1800"/>
              <a:t>Kurzíva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 &lt;I&gt; ...text... &lt;/I&gt;</a:t>
            </a:r>
          </a:p>
          <a:p>
            <a:r>
              <a:rPr lang="cs-CZ" sz="1800"/>
              <a:t>Podtržené písmo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 &lt;U&gt; ...text... &lt;/U&gt;</a:t>
            </a:r>
          </a:p>
          <a:p>
            <a:r>
              <a:rPr lang="cs-CZ" sz="1800"/>
              <a:t>Seznam (jeden prvek)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</a:t>
            </a:r>
            <a:r>
              <a:rPr lang="en-US" sz="1800"/>
              <a:t>&lt;ul&gt; &lt;li&gt; &lt;/li&gt; &lt;/ul&gt;</a:t>
            </a:r>
            <a:endParaRPr lang="cs-CZ" sz="1800"/>
          </a:p>
          <a:p>
            <a:r>
              <a:rPr lang="cs-CZ" sz="1800"/>
              <a:t>Číslované seznamy </a:t>
            </a:r>
          </a:p>
          <a:p>
            <a:pPr>
              <a:buFont typeface="Wingdings" pitchFamily="2" charset="2"/>
              <a:buNone/>
            </a:pPr>
            <a:r>
              <a:rPr lang="cs-CZ" sz="1800"/>
              <a:t>		&lt;ol&gt; &lt;li&gt; &lt;/li&gt; &lt;/ol&gt;</a:t>
            </a:r>
          </a:p>
          <a:p>
            <a:endParaRPr lang="cs-CZ" sz="180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Linky (odkazy)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9263"/>
            <a:ext cx="9144000" cy="4411662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cs-CZ"/>
              <a:t>používají se značky </a:t>
            </a:r>
            <a:r>
              <a:rPr lang="en-US"/>
              <a:t>&lt;a&gt; a &lt;/a&gt;</a:t>
            </a:r>
          </a:p>
          <a:p>
            <a:pPr lvl="1">
              <a:lnSpc>
                <a:spcPct val="80000"/>
              </a:lnSpc>
            </a:pPr>
            <a:r>
              <a:rPr lang="en-US" b="1"/>
              <a:t>relativn</a:t>
            </a:r>
            <a:r>
              <a:rPr lang="cs-CZ" b="1"/>
              <a:t>í linky</a:t>
            </a:r>
          </a:p>
          <a:p>
            <a:pPr lvl="2">
              <a:lnSpc>
                <a:spcPct val="80000"/>
              </a:lnSpc>
            </a:pPr>
            <a:r>
              <a:rPr lang="cs-CZ"/>
              <a:t>odkazují na stránku vztaženou k tomuto dokumentu </a:t>
            </a:r>
          </a:p>
          <a:p>
            <a:pPr lvl="2">
              <a:lnSpc>
                <a:spcPct val="80000"/>
              </a:lnSpc>
            </a:pPr>
            <a:r>
              <a:rPr lang="cs-CZ"/>
              <a:t>používají se pro zachování přenositelnosti dokumentů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např. (zvýrazněné se zobrazí v dokumentu, podtržené je odkaz)</a:t>
            </a:r>
            <a:endParaRPr lang="cs-CZ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	</a:t>
            </a:r>
            <a:r>
              <a:rPr lang="cs-CZ" sz="1800" b="1">
                <a:solidFill>
                  <a:srgbClr val="3366FF"/>
                </a:solidFill>
              </a:rPr>
              <a:t>Výsledky zkoušky ze dne</a:t>
            </a:r>
            <a:r>
              <a:rPr lang="cs-CZ" sz="1800">
                <a:solidFill>
                  <a:srgbClr val="3366FF"/>
                </a:solidFill>
              </a:rPr>
              <a:t> </a:t>
            </a:r>
            <a:r>
              <a:rPr lang="en-US" sz="1800">
                <a:solidFill>
                  <a:srgbClr val="3366FF"/>
                </a:solidFill>
              </a:rPr>
              <a:t>&lt;a href=”/vysledky/18.11.2005.html”&gt;</a:t>
            </a:r>
            <a:r>
              <a:rPr lang="cs-CZ" sz="1800">
                <a:solidFill>
                  <a:srgbClr val="3366FF"/>
                </a:solidFill>
              </a:rPr>
              <a:t> 			</a:t>
            </a:r>
            <a:r>
              <a:rPr lang="en-US" sz="1800" b="1" u="sng">
                <a:solidFill>
                  <a:srgbClr val="3366FF"/>
                </a:solidFill>
              </a:rPr>
              <a:t>18.11.2005</a:t>
            </a:r>
            <a:r>
              <a:rPr lang="en-US" sz="1800" b="1">
                <a:solidFill>
                  <a:srgbClr val="3366FF"/>
                </a:solidFill>
              </a:rPr>
              <a:t> </a:t>
            </a:r>
            <a:r>
              <a:rPr lang="en-US" sz="1800">
                <a:solidFill>
                  <a:srgbClr val="3366FF"/>
                </a:solidFill>
              </a:rPr>
              <a:t>&lt;/a&gt;</a:t>
            </a:r>
            <a:endParaRPr lang="cs-CZ" sz="1800">
              <a:solidFill>
                <a:srgbClr val="3366F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b="1"/>
              <a:t>absolutní linky</a:t>
            </a:r>
          </a:p>
          <a:p>
            <a:pPr lvl="2">
              <a:lnSpc>
                <a:spcPct val="80000"/>
              </a:lnSpc>
            </a:pPr>
            <a:r>
              <a:rPr lang="cs-CZ"/>
              <a:t>odkazují na cizí dokumenty</a:t>
            </a:r>
          </a:p>
          <a:p>
            <a:pPr lvl="2">
              <a:lnSpc>
                <a:spcPct val="80000"/>
              </a:lnSpc>
            </a:pPr>
            <a:r>
              <a:rPr lang="cs-CZ"/>
              <a:t>používají</a:t>
            </a:r>
            <a:r>
              <a:rPr lang="en-US"/>
              <a:t> se pro </a:t>
            </a:r>
            <a:r>
              <a:rPr lang="cs-CZ"/>
              <a:t>přístup k dokumentům na „cizích“ serverech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např. (zvýrazněné se zobrazí v dokumentu, podtržené je odkaz)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</a:t>
            </a:r>
            <a:r>
              <a:rPr lang="cs-CZ" b="1">
                <a:solidFill>
                  <a:srgbClr val="3366FF"/>
                </a:solidFill>
              </a:rPr>
              <a:t>Výsledky zkoušky ze dne</a:t>
            </a:r>
            <a:r>
              <a:rPr lang="cs-CZ">
                <a:solidFill>
                  <a:srgbClr val="3366FF"/>
                </a:solidFill>
              </a:rPr>
              <a:t> &lt;a href=“http://home.zcu.cz/~novak/vysledky/18.11.2005.html”&gt;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		</a:t>
            </a:r>
            <a:r>
              <a:rPr lang="cs-CZ" sz="1800" b="1" u="sng">
                <a:solidFill>
                  <a:srgbClr val="3366FF"/>
                </a:solidFill>
              </a:rPr>
              <a:t>18.11.2005</a:t>
            </a:r>
            <a:r>
              <a:rPr lang="cs-CZ" sz="1800">
                <a:solidFill>
                  <a:srgbClr val="3366FF"/>
                </a:solidFill>
              </a:rPr>
              <a:t> &lt;/a&gt;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Ukotvení (anchor)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Zakotvení (anchor) – přechod na určené místo v dokumentu</a:t>
            </a:r>
          </a:p>
          <a:p>
            <a:pPr lvl="1"/>
            <a:r>
              <a:rPr lang="cs-CZ"/>
              <a:t>může být umístěno kdekoliv v dokumentu</a:t>
            </a:r>
            <a:endParaRPr lang="en-US"/>
          </a:p>
          <a:p>
            <a:pPr lvl="1">
              <a:buFont typeface="Wingdings" pitchFamily="2" charset="2"/>
              <a:buNone/>
            </a:pPr>
            <a:r>
              <a:rPr lang="en-US" sz="1800">
                <a:solidFill>
                  <a:srgbClr val="3366FF"/>
                </a:solidFill>
              </a:rPr>
              <a:t>&lt;a name=”nazev_znacky”&gt; Pozice značky&lt;/a&gt;</a:t>
            </a:r>
          </a:p>
          <a:p>
            <a:pPr lvl="1"/>
            <a:r>
              <a:rPr lang="en-US"/>
              <a:t>přechod na značku v tomtéž dokumentu</a:t>
            </a:r>
            <a:endParaRPr lang="cs-CZ"/>
          </a:p>
          <a:p>
            <a:pPr lvl="1"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&lt;a href=“nazev_znacky“&gt; Přechod na značku&lt;/a&gt;</a:t>
            </a:r>
          </a:p>
          <a:p>
            <a:pPr lvl="1"/>
            <a:r>
              <a:rPr lang="cs-CZ"/>
              <a:t>přechod na značku z jiného dokumentu</a:t>
            </a:r>
          </a:p>
          <a:p>
            <a:pPr lvl="1"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&lt;a href=“cesta k </a:t>
            </a:r>
            <a:r>
              <a:rPr lang="cs-CZ" sz="1800"/>
              <a:t>dokumentu</a:t>
            </a:r>
            <a:r>
              <a:rPr lang="en-US" sz="1800"/>
              <a:t>#</a:t>
            </a:r>
            <a:r>
              <a:rPr lang="cs-CZ" sz="1800"/>
              <a:t>nazev_znacky“&gt; Přechod na značku&lt;/a&gt;</a:t>
            </a:r>
          </a:p>
          <a:p>
            <a:pPr lvl="1"/>
            <a:r>
              <a:rPr lang="cs-CZ"/>
              <a:t>cesta k dokumentu může být relativní nebo absolutní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Vkládání obrázků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explicitně označeno jako obrázek</a:t>
            </a:r>
          </a:p>
          <a:p>
            <a:r>
              <a:rPr lang="cs-CZ"/>
              <a:t>specifikace pomocí </a:t>
            </a:r>
            <a:r>
              <a:rPr lang="en-US" sz="1800">
                <a:solidFill>
                  <a:srgbClr val="3366FF"/>
                </a:solidFill>
              </a:rPr>
              <a:t>&lt;IMG SRC="jmeno_souboru"&gt;</a:t>
            </a:r>
            <a:endParaRPr lang="cs-CZ" sz="1800">
              <a:solidFill>
                <a:srgbClr val="3366FF"/>
              </a:solidFill>
            </a:endParaRPr>
          </a:p>
          <a:p>
            <a:r>
              <a:rPr lang="en-US"/>
              <a:t>lze specifikovat i další parametry, např. zarovnání</a:t>
            </a:r>
            <a:br>
              <a:rPr lang="en-US"/>
            </a:br>
            <a:r>
              <a:rPr lang="en-US"/>
              <a:t> </a:t>
            </a:r>
            <a:r>
              <a:rPr lang="en-US" sz="2000">
                <a:solidFill>
                  <a:srgbClr val="3366FF"/>
                </a:solidFill>
              </a:rPr>
              <a:t>&lt;IMG SRC="jmeno_souboru" align=middle&gt;</a:t>
            </a:r>
            <a:endParaRPr lang="cs-CZ" sz="2000">
              <a:solidFill>
                <a:srgbClr val="3366FF"/>
              </a:solidFill>
            </a:endParaRPr>
          </a:p>
          <a:p>
            <a:pPr algn="just">
              <a:buSzPct val="100000"/>
              <a:buFont typeface="Symbol" pitchFamily="18" charset="2"/>
              <a:buChar char=""/>
            </a:pPr>
            <a:r>
              <a:rPr lang="cs-CZ"/>
              <a:t>Nebo rozměr obrá</a:t>
            </a:r>
            <a:r>
              <a:rPr lang="en-US"/>
              <a:t>z</a:t>
            </a:r>
            <a:r>
              <a:rPr lang="cs-CZ"/>
              <a:t>ku a náhradní text pokud klient neumí obrázek zobrazit</a:t>
            </a:r>
          </a:p>
          <a:p>
            <a:pPr algn="just">
              <a:buSzPct val="100000"/>
              <a:buFont typeface="Symbol" pitchFamily="18" charset="2"/>
              <a:buNone/>
            </a:pPr>
            <a:r>
              <a:rPr lang="en-US" sz="2000">
                <a:solidFill>
                  <a:srgbClr val="3366FF"/>
                </a:solidFill>
              </a:rPr>
              <a:t>&lt;img src=”link.jpg” align=middle width=300 height=200 alt=”text”&gt;</a:t>
            </a:r>
            <a:endParaRPr lang="cs-CZ" sz="2000">
              <a:solidFill>
                <a:srgbClr val="3366FF"/>
              </a:solidFill>
            </a:endParaRPr>
          </a:p>
          <a:p>
            <a:endParaRPr lang="cs-CZ" sz="200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Kaskádové styly - </a:t>
            </a:r>
            <a:r>
              <a:rPr lang="en-US"/>
              <a:t>CSS</a:t>
            </a:r>
            <a:endParaRPr lang="cs-CZ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Od popisu stránek přímo pomocí HTML značek se upouští pro malou pružnost při provádění dodatečných úprav</a:t>
            </a:r>
          </a:p>
          <a:p>
            <a:r>
              <a:rPr lang="cs-CZ" sz="2000"/>
              <a:t>Zavádí se kaskádové styly (</a:t>
            </a:r>
            <a:r>
              <a:rPr lang="en-US" sz="2000"/>
              <a:t>Cascading Style Sheets - css</a:t>
            </a:r>
            <a:r>
              <a:rPr lang="cs-CZ" sz="2000"/>
              <a:t>)</a:t>
            </a:r>
          </a:p>
          <a:p>
            <a:r>
              <a:rPr lang="cs-CZ" sz="2000"/>
              <a:t>Nyní již ve verzi 3</a:t>
            </a:r>
          </a:p>
          <a:p>
            <a:r>
              <a:rPr lang="cs-CZ" sz="2000"/>
              <a:t>Používá značku </a:t>
            </a:r>
            <a:r>
              <a:rPr lang="en-US" sz="2000"/>
              <a:t>&lt;style&gt;</a:t>
            </a:r>
            <a:endParaRPr lang="cs-CZ" sz="2000"/>
          </a:p>
          <a:p>
            <a:pPr lvl="2">
              <a:buFont typeface="Wingdings" pitchFamily="2" charset="2"/>
              <a:buNone/>
            </a:pPr>
            <a:r>
              <a:rPr lang="en-US" sz="2400">
                <a:solidFill>
                  <a:srgbClr val="3366FF"/>
                </a:solidFill>
              </a:rPr>
              <a:t>&lt;style&gt;</a:t>
            </a:r>
          </a:p>
          <a:p>
            <a:pPr lvl="2">
              <a:buFont typeface="Wingdings" pitchFamily="2" charset="2"/>
              <a:buNone/>
            </a:pPr>
            <a:r>
              <a:rPr lang="en-US" sz="2400">
                <a:solidFill>
                  <a:srgbClr val="3366FF"/>
                </a:solidFill>
              </a:rPr>
              <a:t>	Selektor {vlastnost:hodnota; vlastnost:hodnota}</a:t>
            </a:r>
          </a:p>
          <a:p>
            <a:pPr lvl="2">
              <a:buFont typeface="Wingdings" pitchFamily="2" charset="2"/>
              <a:buNone/>
            </a:pPr>
            <a:r>
              <a:rPr lang="en-US" sz="2400">
                <a:solidFill>
                  <a:srgbClr val="3366FF"/>
                </a:solidFill>
              </a:rPr>
              <a:t>	Selektor {vlastnost:hodnota}</a:t>
            </a:r>
          </a:p>
          <a:p>
            <a:pPr lvl="2">
              <a:buFont typeface="Wingdings" pitchFamily="2" charset="2"/>
              <a:buNone/>
            </a:pPr>
            <a:r>
              <a:rPr lang="en-US" sz="2400">
                <a:solidFill>
                  <a:srgbClr val="3366FF"/>
                </a:solidFill>
              </a:rPr>
              <a:t>&lt;/style&gt;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Kask</a:t>
            </a:r>
            <a:r>
              <a:rPr lang="cs-CZ"/>
              <a:t>ádové styly - </a:t>
            </a:r>
            <a:r>
              <a:rPr lang="en-US"/>
              <a:t>CSS</a:t>
            </a:r>
            <a:endParaRPr lang="cs-CZ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Příklady zápisu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přímé v dokumentu (style = )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	</a:t>
            </a:r>
            <a:r>
              <a:rPr lang="cs-CZ">
                <a:solidFill>
                  <a:srgbClr val="3366FF"/>
                </a:solidFill>
              </a:rPr>
              <a:t>&lt;p style="text-align: center"&gt;Text odstavce ... ... ... &lt;/p&gt;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v hlavičce dokumentu </a:t>
            </a:r>
            <a:r>
              <a:rPr lang="en-US" sz="1800"/>
              <a:t>&lt;style&gt; </a:t>
            </a:r>
            <a:r>
              <a:rPr lang="cs-CZ" sz="1800"/>
              <a:t>… </a:t>
            </a:r>
            <a:r>
              <a:rPr lang="en-US" sz="1800"/>
              <a:t>&lt;/style&gt;</a:t>
            </a:r>
            <a:endParaRPr lang="cs-CZ" sz="180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	</a:t>
            </a:r>
            <a:r>
              <a:rPr lang="cs-CZ">
                <a:solidFill>
                  <a:srgbClr val="3366FF"/>
                </a:solidFill>
              </a:rPr>
              <a:t>&lt;head&gt;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&lt;title&gt; … &lt;/title&gt;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&lt;style type="text/css"&gt;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h2    {color: blue; font-style: italic}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&lt;/style&gt;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&lt;/head&gt;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solidFill>
                  <a:srgbClr val="3366FF"/>
                </a:solidFill>
              </a:rPr>
              <a:t>      &lt;body&gt; </a:t>
            </a:r>
            <a:br>
              <a:rPr lang="cs-CZ">
                <a:solidFill>
                  <a:srgbClr val="3366FF"/>
                </a:solidFill>
              </a:rPr>
            </a:br>
            <a:endParaRPr lang="cs-CZ">
              <a:solidFill>
                <a:srgbClr val="3366FF"/>
              </a:solidFill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solidFill>
                  <a:srgbClr val="3366FF"/>
                </a:solidFill>
              </a:rPr>
              <a:t>	&lt;h2&gt;Nadpis &lt;/h2&gt;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solidFill>
                  <a:srgbClr val="3366FF"/>
                </a:solidFill>
              </a:rPr>
              <a:t>	&lt;body&gt;</a:t>
            </a:r>
            <a:endParaRPr lang="en-US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/>
              <a:t>24.3.2009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B9D746-CC59-43DD-A375-3E65305148D7}" type="slidenum">
              <a:rPr lang="cs-CZ"/>
              <a:pPr/>
              <a:t>9</a:t>
            </a:fld>
            <a:r>
              <a:rPr lang="cs-CZ"/>
              <a:t>/12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BootP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Princip bootování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Oddělení BOOTP a TFTP (zavádění OS)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BOOTP a TFTP server mohou být různé počítače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Počítač v bootovací EEPROM má BOOTP i TFTP klienta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Na BOOTP klientovi závisí zpracování poskytnutých parametrů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Chyba při bootování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Klient na počátku nastavuje timeout náhodně (0 až 4s)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 vypršení timeoutu BOOTP klient opakuje požadavek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Timeout se s počtem opakování požadavku exponenciálně prodlužuje</a:t>
            </a:r>
          </a:p>
        </p:txBody>
      </p:sp>
    </p:spTree>
    <p:extLst>
      <p:ext uri="{BB962C8B-B14F-4D97-AF65-F5344CB8AC3E}">
        <p14:creationId xmlns:p14="http://schemas.microsoft.com/office/powerpoint/2010/main" val="22694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Kask</a:t>
            </a:r>
            <a:r>
              <a:rPr lang="cs-CZ"/>
              <a:t>ádové styly - </a:t>
            </a:r>
            <a:r>
              <a:rPr lang="en-US"/>
              <a:t>CSS</a:t>
            </a:r>
            <a:endParaRPr lang="cs-CZ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Příklad zápisu</a:t>
            </a:r>
          </a:p>
          <a:p>
            <a:pPr lvl="1"/>
            <a:r>
              <a:rPr lang="en-US" sz="1800"/>
              <a:t>v externím souboru *.css </a:t>
            </a:r>
            <a:endParaRPr lang="cs-CZ" sz="1800"/>
          </a:p>
          <a:p>
            <a:pPr lvl="2">
              <a:buFont typeface="Wingdings" pitchFamily="2" charset="2"/>
              <a:buNone/>
            </a:pPr>
            <a:r>
              <a:rPr lang="cs-CZ"/>
              <a:t>	</a:t>
            </a:r>
            <a:r>
              <a:rPr lang="cs-CZ">
                <a:solidFill>
                  <a:srgbClr val="3366FF"/>
                </a:solidFill>
              </a:rPr>
              <a:t>&lt;link rel="stylesheet" href="soubor.css"&gt; </a:t>
            </a:r>
          </a:p>
          <a:p>
            <a:pPr lvl="2"/>
            <a:r>
              <a:rPr lang="cs-CZ"/>
              <a:t>nebo</a:t>
            </a:r>
          </a:p>
          <a:p>
            <a:pPr lvl="2">
              <a:buFont typeface="Wingdings" pitchFamily="2" charset="2"/>
              <a:buNone/>
            </a:pPr>
            <a:r>
              <a:rPr lang="cs-CZ"/>
              <a:t>	</a:t>
            </a:r>
            <a:r>
              <a:rPr lang="cs-CZ">
                <a:solidFill>
                  <a:srgbClr val="3366FF"/>
                </a:solidFill>
              </a:rPr>
              <a:t>&lt;style&gt;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@import url("soubor.css")</a:t>
            </a:r>
            <a:br>
              <a:rPr lang="cs-CZ">
                <a:solidFill>
                  <a:srgbClr val="3366FF"/>
                </a:solidFill>
              </a:rPr>
            </a:br>
            <a:r>
              <a:rPr lang="cs-CZ">
                <a:solidFill>
                  <a:srgbClr val="3366FF"/>
                </a:solidFill>
              </a:rPr>
              <a:t>&lt;/style&gt;</a:t>
            </a:r>
          </a:p>
          <a:p>
            <a:endParaRPr lang="cs-CZ" sz="180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Kask</a:t>
            </a:r>
            <a:r>
              <a:rPr lang="cs-CZ"/>
              <a:t>ádové styly - </a:t>
            </a:r>
            <a:r>
              <a:rPr lang="en-US"/>
              <a:t>CSS</a:t>
            </a:r>
            <a:endParaRPr lang="cs-CZ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Možnosti CSS (některé)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Jednotná změna fontu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Jednotný formát odstavce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Jednotná manipulace s barvami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Nastavení velikosti a obtékání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Nastavení okrajů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Jednotné seznamy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Jednotné tabulky</a:t>
            </a:r>
          </a:p>
          <a:p>
            <a:pPr>
              <a:lnSpc>
                <a:spcPct val="90000"/>
              </a:lnSpc>
            </a:pPr>
            <a:r>
              <a:rPr lang="cs-CZ" sz="2000"/>
              <a:t>Výhoda spočívá v tom, že určíme atribut, kterému přiřadíme definici vlastností. Pokud chceme vlastnosti změnit, stačí tak učinit na jednom místě</a:t>
            </a:r>
          </a:p>
          <a:p>
            <a:pPr>
              <a:lnSpc>
                <a:spcPct val="90000"/>
              </a:lnSpc>
            </a:pPr>
            <a:r>
              <a:rPr lang="cs-CZ" sz="2000"/>
              <a:t>Více na </a:t>
            </a:r>
            <a:r>
              <a:rPr lang="cs-CZ" sz="2000">
                <a:hlinkClick r:id="rId3"/>
              </a:rPr>
              <a:t>http://www.jakpsatweb.cz/ </a:t>
            </a:r>
            <a:endParaRPr lang="cs-CZ" sz="200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XHTML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Nová norma HTML </a:t>
            </a:r>
          </a:p>
          <a:p>
            <a:pPr>
              <a:lnSpc>
                <a:spcPct val="80000"/>
              </a:lnSpc>
            </a:pPr>
            <a:r>
              <a:rPr lang="cs-CZ" sz="2000"/>
              <a:t>Vývoj HTML skončil verzí 4.01</a:t>
            </a:r>
          </a:p>
          <a:p>
            <a:pPr>
              <a:lnSpc>
                <a:spcPct val="80000"/>
              </a:lnSpc>
            </a:pPr>
            <a:r>
              <a:rPr lang="cs-CZ" sz="2000"/>
              <a:t>X – extensible (rozšiřitelný)</a:t>
            </a:r>
          </a:p>
          <a:p>
            <a:pPr>
              <a:lnSpc>
                <a:spcPct val="80000"/>
              </a:lnSpc>
            </a:pPr>
            <a:r>
              <a:rPr lang="cs-CZ" sz="2000"/>
              <a:t>Zúžení možností HTML z důvodu lepší ověřitelnosti souladu s normou</a:t>
            </a:r>
          </a:p>
          <a:p>
            <a:pPr>
              <a:lnSpc>
                <a:spcPct val="80000"/>
              </a:lnSpc>
            </a:pPr>
            <a:r>
              <a:rPr lang="cs-CZ" sz="2000"/>
              <a:t>Nyní se používá XHTML 1.0 a 1.1</a:t>
            </a:r>
          </a:p>
          <a:p>
            <a:pPr>
              <a:lnSpc>
                <a:spcPct val="80000"/>
              </a:lnSpc>
            </a:pPr>
            <a:r>
              <a:rPr lang="cs-CZ" sz="2000"/>
              <a:t>Určení použitého XHTML (přípustnost tagů a jejich atributů) se definuje na začátku dokumentu např.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&lt;?xml version="1.0" encoding="iso-8859-2"?&gt;</a:t>
            </a:r>
            <a:r>
              <a:rPr lang="cs-CZ" sz="1800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800">
                <a:solidFill>
                  <a:srgbClr val="3366FF"/>
                </a:solidFill>
              </a:rPr>
              <a:t>&lt;!DOCTYPE html PUBLIC "-//W3C//DTD XHTML 1.0 Strict//EN"</a:t>
            </a:r>
            <a:br>
              <a:rPr lang="cs-CZ" sz="1800">
                <a:solidFill>
                  <a:srgbClr val="3366FF"/>
                </a:solidFill>
              </a:rPr>
            </a:br>
            <a:r>
              <a:rPr lang="cs-CZ" sz="1800">
                <a:solidFill>
                  <a:srgbClr val="3366FF"/>
                </a:solidFill>
              </a:rPr>
              <a:t>     "http://www.w3.org/TR/xhtml1/DTD/xhtml1-strict.dtd"&gt;</a:t>
            </a:r>
            <a:r>
              <a:rPr lang="cs-CZ" sz="1800"/>
              <a:t> </a:t>
            </a:r>
          </a:p>
          <a:p>
            <a:pPr>
              <a:lnSpc>
                <a:spcPct val="80000"/>
              </a:lnSpc>
            </a:pPr>
            <a:r>
              <a:rPr lang="cs-CZ" sz="2000"/>
              <a:t>Do dokumentu dosadí většinou HTML editor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Rozdíly HTML a XHTML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XHTML striktně vyžaduje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Všechny atributy mají hodnoty v uvozovkách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Zákaz křížení tagů </a:t>
            </a:r>
          </a:p>
          <a:p>
            <a:pPr>
              <a:lnSpc>
                <a:spcPct val="90000"/>
              </a:lnSpc>
            </a:pPr>
            <a:r>
              <a:rPr lang="cs-CZ" sz="2000"/>
              <a:t>Rozdíly mezi HTML a XHTML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Tagy a atributy jsou malými písmeny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Nepárové tagy končí lomítkem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Párové tagy jsou párové povinně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Všechny atributy musejí mít hodnotu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Interní javascript a styly se zapisují jiným způsobem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Dokument má mít XML prolog.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Dokument požaduje správný doctype. </a:t>
            </a:r>
          </a:p>
          <a:p>
            <a:pPr>
              <a:lnSpc>
                <a:spcPct val="90000"/>
              </a:lnSpc>
            </a:pPr>
            <a:r>
              <a:rPr lang="cs-CZ" sz="2000"/>
              <a:t>Více na </a:t>
            </a:r>
            <a:r>
              <a:rPr lang="cs-CZ" sz="2000">
                <a:hlinkClick r:id="rId3"/>
              </a:rPr>
              <a:t>http://www.jakpsatweb.cz/html/xhtml.html</a:t>
            </a:r>
            <a:endParaRPr lang="cs-CZ" sz="2000"/>
          </a:p>
          <a:p>
            <a:pPr lvl="1">
              <a:lnSpc>
                <a:spcPct val="90000"/>
              </a:lnSpc>
            </a:pPr>
            <a:endParaRPr lang="cs-CZ" sz="180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URL (Uniform Resource Locator)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243137"/>
          </a:xfrm>
        </p:spPr>
        <p:txBody>
          <a:bodyPr/>
          <a:lstStyle/>
          <a:p>
            <a:r>
              <a:rPr lang="cs-CZ" sz="2000"/>
              <a:t>Slouží k identifikaci objektu</a:t>
            </a:r>
          </a:p>
          <a:p>
            <a:r>
              <a:rPr lang="cs-CZ" sz="2000"/>
              <a:t>Má textovou podobu</a:t>
            </a:r>
          </a:p>
          <a:p>
            <a:r>
              <a:rPr lang="cs-CZ" sz="2000"/>
              <a:t>Byl vytvořen pro identifikaci různých objektů, mimo jiné i webových stránek</a:t>
            </a:r>
          </a:p>
          <a:p>
            <a:r>
              <a:rPr lang="cs-CZ" sz="2000"/>
              <a:t>Má obecný tvar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0" y="3886200"/>
            <a:ext cx="890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en-US">
                <a:solidFill>
                  <a:srgbClr val="3366FF"/>
                </a:solidFill>
              </a:rPr>
              <a:t>protokol://uživatel:heslo@doménové_jméno:port/cesta_k_souboru?parametry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0" y="4419600"/>
            <a:ext cx="8651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cs-CZ">
                <a:solidFill>
                  <a:srgbClr val="3366FF"/>
                </a:solidFill>
              </a:rPr>
              <a:t>protokol://uživatel:heslo</a:t>
            </a:r>
            <a:r>
              <a:rPr lang="en-US">
                <a:solidFill>
                  <a:srgbClr val="3366FF"/>
                </a:solidFill>
              </a:rPr>
              <a:t>@dom</a:t>
            </a:r>
            <a:r>
              <a:rPr lang="cs-CZ">
                <a:solidFill>
                  <a:srgbClr val="3366FF"/>
                </a:solidFill>
              </a:rPr>
              <a:t>énové_jméno:port/cesta_k_souboru</a:t>
            </a:r>
            <a:r>
              <a:rPr lang="en-US">
                <a:solidFill>
                  <a:srgbClr val="3366FF"/>
                </a:solidFill>
              </a:rPr>
              <a:t>#</a:t>
            </a:r>
            <a:r>
              <a:rPr lang="cs-CZ">
                <a:solidFill>
                  <a:srgbClr val="3366FF"/>
                </a:solidFill>
              </a:rPr>
              <a:t>návěští</a:t>
            </a:r>
            <a:r>
              <a:rPr lang="en-US"/>
              <a:t> 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457200" y="49530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/>
              <a:t>Znaky </a:t>
            </a:r>
            <a:r>
              <a:rPr lang="en-US"/>
              <a:t>‘:’, ‘/’, ‘@’, ‘?’, ‘#’ </a:t>
            </a:r>
            <a:r>
              <a:rPr lang="cs-CZ"/>
              <a:t>slouží k oddělení a určení jednotlivých částí URL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URL (Uniform Resource Locator)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Speciální znaky a jejich význam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‘</a:t>
            </a:r>
            <a:r>
              <a:rPr lang="cs-CZ" sz="1800"/>
              <a:t>://</a:t>
            </a:r>
            <a:r>
              <a:rPr lang="en-US" sz="1800"/>
              <a:t>’	</a:t>
            </a:r>
            <a:r>
              <a:rPr lang="cs-CZ" sz="1800"/>
              <a:t>- oddělení protokolu od jména nebo IP adresy 				počítače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‘@’</a:t>
            </a:r>
            <a:r>
              <a:rPr lang="cs-CZ" sz="1800"/>
              <a:t>	- oddělení uživatelského jména od jména 				nebo IP adresy počítače</a:t>
            </a:r>
            <a:endParaRPr lang="en-US" sz="1800"/>
          </a:p>
          <a:p>
            <a:pPr lvl="1">
              <a:lnSpc>
                <a:spcPct val="90000"/>
              </a:lnSpc>
            </a:pPr>
            <a:r>
              <a:rPr lang="en-US" sz="1800"/>
              <a:t>‘#’</a:t>
            </a:r>
            <a:r>
              <a:rPr lang="cs-CZ" sz="1800"/>
              <a:t>	- označení odkazu na návěští ve stránce</a:t>
            </a:r>
            <a:endParaRPr lang="en-US" sz="1800"/>
          </a:p>
          <a:p>
            <a:pPr lvl="1">
              <a:lnSpc>
                <a:spcPct val="90000"/>
              </a:lnSpc>
            </a:pPr>
            <a:r>
              <a:rPr lang="en-US" sz="1800"/>
              <a:t>‘~’</a:t>
            </a:r>
            <a:r>
              <a:rPr lang="cs-CZ" sz="1800"/>
              <a:t>	- označení domovského adresáře pro webové 				stránky uživatele (public_html)</a:t>
            </a:r>
            <a:endParaRPr lang="en-US" sz="1800"/>
          </a:p>
          <a:p>
            <a:pPr lvl="1">
              <a:lnSpc>
                <a:spcPct val="90000"/>
              </a:lnSpc>
            </a:pPr>
            <a:r>
              <a:rPr lang="en-US" sz="1800"/>
              <a:t>‘?’</a:t>
            </a:r>
            <a:r>
              <a:rPr lang="cs-CZ" sz="1800"/>
              <a:t>	- označení že následují parametry</a:t>
            </a:r>
            <a:endParaRPr lang="en-US" sz="1800"/>
          </a:p>
          <a:p>
            <a:pPr lvl="1">
              <a:lnSpc>
                <a:spcPct val="90000"/>
              </a:lnSpc>
            </a:pPr>
            <a:r>
              <a:rPr lang="en-US" sz="1800"/>
              <a:t>‘/’ nebo ‘\’</a:t>
            </a:r>
            <a:r>
              <a:rPr lang="cs-CZ" sz="1800"/>
              <a:t> - oddělení jednotlivých podadresářů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‘</a:t>
            </a:r>
            <a:r>
              <a:rPr lang="cs-CZ" sz="1800"/>
              <a:t>.</a:t>
            </a:r>
            <a:r>
              <a:rPr lang="en-US" sz="1800"/>
              <a:t>/’ </a:t>
            </a:r>
            <a:r>
              <a:rPr lang="cs-CZ" sz="1800"/>
              <a:t>	- aktuální adresář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‘</a:t>
            </a:r>
            <a:r>
              <a:rPr lang="cs-CZ" sz="1800"/>
              <a:t>..</a:t>
            </a:r>
            <a:r>
              <a:rPr lang="en-US" sz="1800"/>
              <a:t>/’	</a:t>
            </a:r>
            <a:r>
              <a:rPr lang="cs-CZ" sz="1800"/>
              <a:t>- adresář vyšší úrovně (používá se při relativním 				odkazování)</a:t>
            </a:r>
          </a:p>
          <a:p>
            <a:pPr lvl="1">
              <a:lnSpc>
                <a:spcPct val="90000"/>
              </a:lnSpc>
            </a:pPr>
            <a:endParaRPr lang="cs-CZ" sz="180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URL (Uniform Resource Locator)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00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/>
              <a:t>Např. URL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	http:// home.zcu.cz:8080/~novak/soubor.html</a:t>
            </a:r>
          </a:p>
          <a:p>
            <a:pPr>
              <a:lnSpc>
                <a:spcPct val="80000"/>
              </a:lnSpc>
            </a:pPr>
            <a:r>
              <a:rPr lang="cs-CZ" sz="1800"/>
              <a:t>Se chápe následovně: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http</a:t>
            </a:r>
            <a:r>
              <a:rPr lang="en-US" sz="1800"/>
              <a:t>		- </a:t>
            </a:r>
            <a:r>
              <a:rPr lang="cs-CZ" sz="1800"/>
              <a:t>protokol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8080		- číslo portu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home.zcu.cz	- doménové jméno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~novak</a:t>
            </a:r>
            <a:r>
              <a:rPr lang="cs-CZ" sz="1800"/>
              <a:t>		- cesta k souboru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cs-CZ" sz="1800"/>
              <a:t>s</a:t>
            </a:r>
            <a:r>
              <a:rPr lang="en-US" sz="1800"/>
              <a:t>oubor.html</a:t>
            </a:r>
            <a:r>
              <a:rPr lang="cs-CZ" sz="1800"/>
              <a:t>	- soubor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Pokud některá část URL chybí, nahradí se předdefinovanou hodnotou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	protokol 	– HTTP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	port		– 80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		soubor		– index.htm, index.html, …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  <a:p>
            <a:pPr>
              <a:lnSpc>
                <a:spcPct val="80000"/>
              </a:lnSpc>
            </a:pPr>
            <a:endParaRPr lang="cs-CZ" sz="1800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457200" y="4572000"/>
            <a:ext cx="82296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180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URL (Uniform Resource Locator)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Protokol určuje způsob přístupu k dokumentu</a:t>
            </a:r>
          </a:p>
          <a:p>
            <a:r>
              <a:rPr lang="cs-CZ"/>
              <a:t>Může být (na písmu (velké/malé) nezáleží)</a:t>
            </a:r>
          </a:p>
          <a:p>
            <a:pPr lvl="1"/>
            <a:r>
              <a:rPr lang="cs-CZ"/>
              <a:t>HTTP		- protokol HTTP</a:t>
            </a:r>
          </a:p>
          <a:p>
            <a:pPr lvl="1"/>
            <a:r>
              <a:rPr lang="cs-CZ"/>
              <a:t>HTTPS		- zabezpečený HTTP (šifrování)</a:t>
            </a:r>
          </a:p>
          <a:p>
            <a:pPr lvl="1"/>
            <a:r>
              <a:rPr lang="cs-CZ"/>
              <a:t>FTP		- přístup pomocí FTP</a:t>
            </a:r>
          </a:p>
          <a:p>
            <a:pPr lvl="1"/>
            <a:r>
              <a:rPr lang="cs-CZ"/>
              <a:t>FILE		- soubor na lokálním disku</a:t>
            </a:r>
          </a:p>
          <a:p>
            <a:pPr lvl="1"/>
            <a:r>
              <a:rPr lang="cs-CZ"/>
              <a:t>GOPHER	- předchůdce HTTP</a:t>
            </a:r>
          </a:p>
          <a:p>
            <a:pPr lvl="1"/>
            <a:r>
              <a:rPr lang="cs-CZ"/>
              <a:t>MAILTO		- adresa el. pošty</a:t>
            </a:r>
          </a:p>
          <a:p>
            <a:pPr lvl="1"/>
            <a:r>
              <a:rPr lang="cs-CZ"/>
              <a:t>TELNET	- vzdálený přístup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Vytváření HTML dokumentu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jakýmkoliv textovým editorem (Notepad, Wordpad a další)</a:t>
            </a:r>
          </a:p>
          <a:p>
            <a:r>
              <a:rPr lang="cs-CZ" sz="2000"/>
              <a:t>Speciálním HTML editory – WYSYWIG (Microsoft FrontPage, Microsoft Office Publisher, DreamWeaver a další – mnohé volně šiřitelné – Nvu „new view“, Mozila Composer, Netscape Composer, Trellian WebPAGE, )</a:t>
            </a:r>
          </a:p>
          <a:p>
            <a:r>
              <a:rPr lang="cs-CZ" sz="2000"/>
              <a:t>Existuje i export stránek z různých WYSYWIG editorů (MS word)</a:t>
            </a:r>
          </a:p>
          <a:p>
            <a:r>
              <a:rPr lang="cs-CZ" sz="2000"/>
              <a:t>v počátcích je výhodné používat textový editor nebo jednoduchý HTML editor – pochopení principu, jednodušší konstrukce stránek</a:t>
            </a:r>
            <a:r>
              <a:rPr lang="cs-CZ" sz="1800"/>
              <a:t>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Vytváření </a:t>
            </a:r>
            <a:br>
              <a:rPr lang="cs-CZ"/>
            </a:br>
            <a:r>
              <a:rPr lang="cs-CZ"/>
              <a:t>vlastních webových stránek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Vytvoření samostatné stránky a její lokální odzkoušení www prohlížečem (file:// cesta k souboru), vytvoření vnitřních odkazů a jejich odzkoušení</a:t>
            </a:r>
          </a:p>
          <a:p>
            <a:r>
              <a:rPr lang="cs-CZ"/>
              <a:t>soubor opatřit příponou htm nebo html (dohoda)</a:t>
            </a:r>
          </a:p>
          <a:p>
            <a:r>
              <a:rPr lang="cs-CZ"/>
              <a:t>vytvoření dalších stránek, vzájemné propojení stránek relativními odkazy, vytvoření absolutních odkazů na cizí stránky</a:t>
            </a:r>
          </a:p>
          <a:p>
            <a:r>
              <a:rPr lang="cs-CZ"/>
              <a:t>lokální odzkoušení vytvořených vazeb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84</TotalTime>
  <Words>8027</Words>
  <Application>Microsoft Office PowerPoint</Application>
  <PresentationFormat>Předvádění na obrazovce (4:3)</PresentationFormat>
  <Paragraphs>1376</Paragraphs>
  <Slides>123</Slides>
  <Notes>123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123</vt:i4>
      </vt:variant>
    </vt:vector>
  </HeadingPairs>
  <TitlesOfParts>
    <vt:vector size="133" baseType="lpstr">
      <vt:lpstr>SimSun</vt:lpstr>
      <vt:lpstr>Arial</vt:lpstr>
      <vt:lpstr>Courier New</vt:lpstr>
      <vt:lpstr>MS Mincho</vt:lpstr>
      <vt:lpstr>Palatino Linotype</vt:lpstr>
      <vt:lpstr>Symbol</vt:lpstr>
      <vt:lpstr>Tahoma</vt:lpstr>
      <vt:lpstr>Times New Roman</vt:lpstr>
      <vt:lpstr>Wingdings</vt:lpstr>
      <vt:lpstr>06088808</vt:lpstr>
      <vt:lpstr>Aplikační služby </vt:lpstr>
      <vt:lpstr>BootP </vt:lpstr>
      <vt:lpstr>Úvod</vt:lpstr>
      <vt:lpstr>BootP</vt:lpstr>
      <vt:lpstr>BootP</vt:lpstr>
      <vt:lpstr>BootP</vt:lpstr>
      <vt:lpstr>BootP</vt:lpstr>
      <vt:lpstr>BootP</vt:lpstr>
      <vt:lpstr>BootP</vt:lpstr>
      <vt:lpstr>BootP</vt:lpstr>
      <vt:lpstr>BootP</vt:lpstr>
      <vt:lpstr>BootP</vt:lpstr>
      <vt:lpstr>BootP</vt:lpstr>
      <vt:lpstr>DHCP Dynamic Host Configuration Protocol </vt:lpstr>
      <vt:lpstr>Úvod</vt:lpstr>
      <vt:lpstr>Principy</vt:lpstr>
      <vt:lpstr>Typy DHCP zpráv (TYP 53)</vt:lpstr>
      <vt:lpstr>Typy DHCP zpráv (TYP 53)</vt:lpstr>
      <vt:lpstr>Časovače</vt:lpstr>
      <vt:lpstr>Vazba na okolí</vt:lpstr>
      <vt:lpstr>TFTP – Trivial File Transfer Protocol</vt:lpstr>
      <vt:lpstr>Úvod</vt:lpstr>
      <vt:lpstr>Úvod</vt:lpstr>
      <vt:lpstr>Read request</vt:lpstr>
      <vt:lpstr>Write request</vt:lpstr>
      <vt:lpstr>Potvrzení (ACK) a chyba</vt:lpstr>
      <vt:lpstr>Režimy přenosu</vt:lpstr>
      <vt:lpstr>Volitelné parametry</vt:lpstr>
      <vt:lpstr>Komunikace server klient</vt:lpstr>
      <vt:lpstr>Multicast</vt:lpstr>
      <vt:lpstr>Přenos souborů</vt:lpstr>
      <vt:lpstr>File Transfer Protocol (FTP)</vt:lpstr>
      <vt:lpstr>File Transfer Protocol (FTP)</vt:lpstr>
      <vt:lpstr>FTP Client and Server</vt:lpstr>
      <vt:lpstr>FTP reprezentace dat</vt:lpstr>
      <vt:lpstr>FTP Příkazy</vt:lpstr>
      <vt:lpstr>FTP vybrané příkazy protokolu</vt:lpstr>
      <vt:lpstr>FTP odpovědi</vt:lpstr>
      <vt:lpstr>FTP management spojení</vt:lpstr>
      <vt:lpstr>FTP, NAPT a PORT</vt:lpstr>
      <vt:lpstr>FTP, NAP a PORT</vt:lpstr>
      <vt:lpstr>Anonymní FTP</vt:lpstr>
      <vt:lpstr>Vzdálený terminál</vt:lpstr>
      <vt:lpstr>Telnet (RFC 854)</vt:lpstr>
      <vt:lpstr>Architektura systému</vt:lpstr>
      <vt:lpstr>Kódy příkazů</vt:lpstr>
      <vt:lpstr>Kódy příkazů</vt:lpstr>
      <vt:lpstr>Kódy příkazů</vt:lpstr>
      <vt:lpstr>Kódy příkazů</vt:lpstr>
      <vt:lpstr>Kódy příkazů</vt:lpstr>
      <vt:lpstr>Dohadování parametrů</vt:lpstr>
      <vt:lpstr>Dohadování parametrů</vt:lpstr>
      <vt:lpstr>Dohadování parametrů</vt:lpstr>
      <vt:lpstr>Escape znak – změna režimu</vt:lpstr>
      <vt:lpstr>Elektronická pošta</vt:lpstr>
      <vt:lpstr>Elektronická pošta</vt:lpstr>
      <vt:lpstr>Aplikační úroveň - Elektronická pošta</vt:lpstr>
      <vt:lpstr>Aplikační úroveň - Elektronická pošta</vt:lpstr>
      <vt:lpstr>Aplikační úroveň - Elektronická pošta</vt:lpstr>
      <vt:lpstr>Aplikační úroveň - Elektronická pošta</vt:lpstr>
      <vt:lpstr>Aplikační úroveň - Elektronická pošta</vt:lpstr>
      <vt:lpstr>Aplikační úroveň - Elektronická pošta</vt:lpstr>
      <vt:lpstr>Aplikační úroveň - Elektronická pošta</vt:lpstr>
      <vt:lpstr>Aplikační úroveň - Elektronická pošta</vt:lpstr>
      <vt:lpstr>Elektronická pošta</vt:lpstr>
      <vt:lpstr>SMTP příkazy</vt:lpstr>
      <vt:lpstr>SMTP odpovědi</vt:lpstr>
      <vt:lpstr>Návratové kódy</vt:lpstr>
      <vt:lpstr>Návratové kódy</vt:lpstr>
      <vt:lpstr>Standard MIME</vt:lpstr>
      <vt:lpstr>Standard MIME - kódování</vt:lpstr>
      <vt:lpstr>HTTP, HTML, URL</vt:lpstr>
      <vt:lpstr>Úvod</vt:lpstr>
      <vt:lpstr>Historie WWW</vt:lpstr>
      <vt:lpstr>Historie WWW</vt:lpstr>
      <vt:lpstr>Webové komponenty</vt:lpstr>
      <vt:lpstr>Webový klient (browser)</vt:lpstr>
      <vt:lpstr>Webový server</vt:lpstr>
      <vt:lpstr>Webový dokument</vt:lpstr>
      <vt:lpstr>Webový dokument</vt:lpstr>
      <vt:lpstr>HTML  (HyperText Markup Language)</vt:lpstr>
      <vt:lpstr>Obecný formát HTML dokumentu</vt:lpstr>
      <vt:lpstr>Typický příklad záhlaví</vt:lpstr>
      <vt:lpstr>Příklady HTML značek</vt:lpstr>
      <vt:lpstr>Linky (odkazy)</vt:lpstr>
      <vt:lpstr>Ukotvení (anchor)</vt:lpstr>
      <vt:lpstr>Vkládání obrázků</vt:lpstr>
      <vt:lpstr>Kaskádové styly - CSS</vt:lpstr>
      <vt:lpstr>Kaskádové styly - CSS</vt:lpstr>
      <vt:lpstr>Kaskádové styly - CSS</vt:lpstr>
      <vt:lpstr>Kaskádové styly - CSS</vt:lpstr>
      <vt:lpstr>XHTML</vt:lpstr>
      <vt:lpstr>Rozdíly HTML a XHTML</vt:lpstr>
      <vt:lpstr>URL (Uniform Resource Locator)</vt:lpstr>
      <vt:lpstr>URL (Uniform Resource Locator)</vt:lpstr>
      <vt:lpstr>URL (Uniform Resource Locator)</vt:lpstr>
      <vt:lpstr>URL (Uniform Resource Locator)</vt:lpstr>
      <vt:lpstr>Vytváření HTML dokumentu</vt:lpstr>
      <vt:lpstr>Vytváření  vlastních webových stránek</vt:lpstr>
      <vt:lpstr>Vytváření  vlastních webových stránek</vt:lpstr>
      <vt:lpstr>Vytváření  vlastních webových stránek</vt:lpstr>
      <vt:lpstr>Typy webových stránek</vt:lpstr>
      <vt:lpstr>CGI technologie</vt:lpstr>
      <vt:lpstr>CGI program</vt:lpstr>
      <vt:lpstr>Dynamické vytváření stránek</vt:lpstr>
      <vt:lpstr>Dynamické vytváření stránek</vt:lpstr>
      <vt:lpstr>Aktivní stránky</vt:lpstr>
      <vt:lpstr>HTTP  HyperText Transfer Protocol</vt:lpstr>
      <vt:lpstr>HTTP požadavky (request)</vt:lpstr>
      <vt:lpstr>HTTP požadavky (request)</vt:lpstr>
      <vt:lpstr>HTTP odpověď (response)</vt:lpstr>
      <vt:lpstr>HTTP kódy odpovědí</vt:lpstr>
      <vt:lpstr>Cookies – záznam stavu</vt:lpstr>
      <vt:lpstr>Cookies – záznam stavu</vt:lpstr>
      <vt:lpstr>Perzistentní spojení</vt:lpstr>
      <vt:lpstr>Vyrovnávací paměti</vt:lpstr>
      <vt:lpstr>Vyrovnávací paměti</vt:lpstr>
      <vt:lpstr>Vyrovnávací paměti</vt:lpstr>
      <vt:lpstr>Proxy</vt:lpstr>
      <vt:lpstr>Vyhledávání a indexování</vt:lpstr>
      <vt:lpstr>Vyhledávání a indexování</vt:lpstr>
      <vt:lpstr>Oznamování o změnách stránky</vt:lpstr>
      <vt:lpstr>Zabezpečení HTTP</vt:lpstr>
    </vt:vector>
  </TitlesOfParts>
  <Manager/>
  <Company>ZČU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 </dc:title>
  <dc:subject/>
  <dc:creator>KIV</dc:creator>
  <cp:keywords/>
  <dc:description/>
  <cp:lastModifiedBy>JL</cp:lastModifiedBy>
  <cp:revision>8</cp:revision>
  <dcterms:created xsi:type="dcterms:W3CDTF">2008-05-14T20:31:33Z</dcterms:created>
  <dcterms:modified xsi:type="dcterms:W3CDTF">2020-05-27T17:55:40Z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