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64"/>
  </p:notesMasterIdLst>
  <p:sldIdLst>
    <p:sldId id="32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46" autoAdjust="0"/>
    <p:restoredTop sz="84257" autoAdjust="0"/>
  </p:normalViewPr>
  <p:slideViewPr>
    <p:cSldViewPr>
      <p:cViewPr varScale="1">
        <p:scale>
          <a:sx n="84" d="100"/>
          <a:sy n="84" d="100"/>
        </p:scale>
        <p:origin x="-5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9" tIns="49521" rIns="99039" bIns="49521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09C2FCA7-054D-44DB-AFD3-A207B40FFBD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128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FDCD7-7F0D-491F-AFA5-7135CA29E5CB}" type="slidenum">
              <a:rPr lang="cs-CZ"/>
              <a:pPr/>
              <a:t>1</a:t>
            </a:fld>
            <a:endParaRPr lang="cs-CZ"/>
          </a:p>
        </p:txBody>
      </p:sp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Klepněte a vložte poznámky.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C9075-FAF3-4682-9864-A2808C07B5D3}" type="slidenum">
              <a:rPr lang="cs-CZ"/>
              <a:pPr/>
              <a:t>10</a:t>
            </a:fld>
            <a:endParaRPr lang="cs-CZ"/>
          </a:p>
        </p:txBody>
      </p:sp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40053-7619-4C50-BE5B-DB4E745E4715}" type="slidenum">
              <a:rPr lang="cs-CZ"/>
              <a:pPr/>
              <a:t>11</a:t>
            </a:fld>
            <a:endParaRPr lang="cs-CZ"/>
          </a:p>
        </p:txBody>
      </p:sp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26E9E-47EF-45FA-8C05-8C7E2BED5CA0}" type="slidenum">
              <a:rPr lang="cs-CZ"/>
              <a:pPr/>
              <a:t>12</a:t>
            </a:fld>
            <a:endParaRPr lang="cs-CZ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5C735-7B40-4D19-B1FE-B12C10969D77}" type="slidenum">
              <a:rPr lang="cs-CZ"/>
              <a:pPr/>
              <a:t>13</a:t>
            </a:fld>
            <a:endParaRPr lang="cs-CZ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8D163-9614-47B0-BE17-B53E7AFF4097}" type="slidenum">
              <a:rPr lang="cs-CZ"/>
              <a:pPr/>
              <a:t>14</a:t>
            </a:fld>
            <a:endParaRPr lang="cs-CZ"/>
          </a:p>
        </p:txBody>
      </p:sp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30A69-0FC2-409C-A0E7-F21ABFA98226}" type="slidenum">
              <a:rPr lang="cs-CZ"/>
              <a:pPr/>
              <a:t>15</a:t>
            </a:fld>
            <a:endParaRPr lang="cs-CZ"/>
          </a:p>
        </p:txBody>
      </p:sp>
      <p:sp>
        <p:nvSpPr>
          <p:cNvPr id="234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47161-F144-46B8-AD4A-481A72B8D918}" type="slidenum">
              <a:rPr lang="cs-CZ"/>
              <a:pPr/>
              <a:t>16</a:t>
            </a:fld>
            <a:endParaRPr lang="cs-CZ"/>
          </a:p>
        </p:txBody>
      </p:sp>
      <p:sp>
        <p:nvSpPr>
          <p:cNvPr id="236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01594-14EF-4ABD-A575-FE07B31BD96A}" type="slidenum">
              <a:rPr lang="cs-CZ"/>
              <a:pPr/>
              <a:t>17</a:t>
            </a:fld>
            <a:endParaRPr lang="cs-CZ"/>
          </a:p>
        </p:txBody>
      </p:sp>
      <p:sp>
        <p:nvSpPr>
          <p:cNvPr id="238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28D54-CDC3-4D71-8FDC-E97C46579C66}" type="slidenum">
              <a:rPr lang="cs-CZ"/>
              <a:pPr/>
              <a:t>18</a:t>
            </a:fld>
            <a:endParaRPr lang="cs-CZ"/>
          </a:p>
        </p:txBody>
      </p:sp>
      <p:sp>
        <p:nvSpPr>
          <p:cNvPr id="240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DF69E-875C-48B0-8F2A-A1A4875D9696}" type="slidenum">
              <a:rPr lang="cs-CZ"/>
              <a:pPr/>
              <a:t>19</a:t>
            </a:fld>
            <a:endParaRPr lang="cs-CZ"/>
          </a:p>
        </p:txBody>
      </p:sp>
      <p:sp>
        <p:nvSpPr>
          <p:cNvPr id="242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17998-B5D9-4F91-88E6-D0B5B604D43E}" type="slidenum">
              <a:rPr lang="cs-CZ"/>
              <a:pPr/>
              <a:t>2</a:t>
            </a:fld>
            <a:endParaRPr lang="cs-CZ"/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4A582-247B-46C7-8754-8FC8E2A4AF40}" type="slidenum">
              <a:rPr lang="cs-CZ"/>
              <a:pPr/>
              <a:t>20</a:t>
            </a:fld>
            <a:endParaRPr lang="cs-CZ"/>
          </a:p>
        </p:txBody>
      </p:sp>
      <p:sp>
        <p:nvSpPr>
          <p:cNvPr id="244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B32AA-7A8C-4238-B8F9-C69D50168428}" type="slidenum">
              <a:rPr lang="cs-CZ"/>
              <a:pPr/>
              <a:t>21</a:t>
            </a:fld>
            <a:endParaRPr lang="cs-CZ"/>
          </a:p>
        </p:txBody>
      </p:sp>
      <p:sp>
        <p:nvSpPr>
          <p:cNvPr id="2467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7E2C-20BC-468A-A7C2-AA8D6EA036D9}" type="slidenum">
              <a:rPr lang="cs-CZ"/>
              <a:pPr/>
              <a:t>22</a:t>
            </a:fld>
            <a:endParaRPr lang="cs-CZ"/>
          </a:p>
        </p:txBody>
      </p:sp>
      <p:sp>
        <p:nvSpPr>
          <p:cNvPr id="2488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8C8F0-76A3-4977-A633-B38C4BA410A8}" type="slidenum">
              <a:rPr lang="cs-CZ"/>
              <a:pPr/>
              <a:t>23</a:t>
            </a:fld>
            <a:endParaRPr lang="cs-CZ"/>
          </a:p>
        </p:txBody>
      </p:sp>
      <p:sp>
        <p:nvSpPr>
          <p:cNvPr id="250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789E19-742A-4A0E-9BF1-462BD97D6B74}" type="slidenum">
              <a:rPr lang="cs-CZ"/>
              <a:pPr/>
              <a:t>24</a:t>
            </a:fld>
            <a:endParaRPr lang="cs-CZ"/>
          </a:p>
        </p:txBody>
      </p:sp>
      <p:sp>
        <p:nvSpPr>
          <p:cNvPr id="252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3B397-F170-4D3C-964A-5534935C5B33}" type="slidenum">
              <a:rPr lang="cs-CZ"/>
              <a:pPr/>
              <a:t>25</a:t>
            </a:fld>
            <a:endParaRPr lang="cs-CZ"/>
          </a:p>
        </p:txBody>
      </p:sp>
      <p:sp>
        <p:nvSpPr>
          <p:cNvPr id="254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8F1D6-ADEB-4676-9D5E-C9AAF1D5E036}" type="slidenum">
              <a:rPr lang="cs-CZ"/>
              <a:pPr/>
              <a:t>26</a:t>
            </a:fld>
            <a:endParaRPr lang="cs-CZ"/>
          </a:p>
        </p:txBody>
      </p:sp>
      <p:sp>
        <p:nvSpPr>
          <p:cNvPr id="257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8693E-43B2-4F4E-AE16-4C49DE34E24A}" type="slidenum">
              <a:rPr lang="cs-CZ"/>
              <a:pPr/>
              <a:t>27</a:t>
            </a:fld>
            <a:endParaRPr lang="cs-CZ"/>
          </a:p>
        </p:txBody>
      </p:sp>
      <p:sp>
        <p:nvSpPr>
          <p:cNvPr id="259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87F4A-2ABD-4EFF-8650-787F6DAD0648}" type="slidenum">
              <a:rPr lang="cs-CZ"/>
              <a:pPr/>
              <a:t>28</a:t>
            </a:fld>
            <a:endParaRPr lang="cs-CZ"/>
          </a:p>
        </p:txBody>
      </p:sp>
      <p:sp>
        <p:nvSpPr>
          <p:cNvPr id="261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452B7-6BA5-43DC-890A-F9C599A982C7}" type="slidenum">
              <a:rPr lang="cs-CZ"/>
              <a:pPr/>
              <a:t>29</a:t>
            </a:fld>
            <a:endParaRPr lang="cs-CZ"/>
          </a:p>
        </p:txBody>
      </p:sp>
      <p:sp>
        <p:nvSpPr>
          <p:cNvPr id="263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AAAB7-131A-4F0C-B464-C9006B2103A5}" type="slidenum">
              <a:rPr lang="cs-CZ"/>
              <a:pPr/>
              <a:t>3</a:t>
            </a:fld>
            <a:endParaRPr lang="cs-CZ"/>
          </a:p>
        </p:txBody>
      </p:sp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BE5C2-64DA-4808-ABC6-8F698798CB18}" type="slidenum">
              <a:rPr lang="cs-CZ"/>
              <a:pPr/>
              <a:t>30</a:t>
            </a:fld>
            <a:endParaRPr lang="cs-CZ"/>
          </a:p>
        </p:txBody>
      </p:sp>
      <p:sp>
        <p:nvSpPr>
          <p:cNvPr id="265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A4186-10CA-434D-9EB9-300C07BCED02}" type="slidenum">
              <a:rPr lang="cs-CZ"/>
              <a:pPr/>
              <a:t>31</a:t>
            </a:fld>
            <a:endParaRPr lang="cs-CZ"/>
          </a:p>
        </p:txBody>
      </p:sp>
      <p:sp>
        <p:nvSpPr>
          <p:cNvPr id="267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B817A-6A50-42CF-A712-702ABB65478A}" type="slidenum">
              <a:rPr lang="cs-CZ"/>
              <a:pPr/>
              <a:t>32</a:t>
            </a:fld>
            <a:endParaRPr lang="cs-CZ"/>
          </a:p>
        </p:txBody>
      </p:sp>
      <p:sp>
        <p:nvSpPr>
          <p:cNvPr id="269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2C6CD-2DF3-41E4-813B-AB591699C72A}" type="slidenum">
              <a:rPr lang="cs-CZ"/>
              <a:pPr/>
              <a:t>33</a:t>
            </a:fld>
            <a:endParaRPr lang="cs-CZ"/>
          </a:p>
        </p:txBody>
      </p:sp>
      <p:sp>
        <p:nvSpPr>
          <p:cNvPr id="271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B0C7D-BB1C-44CC-9A03-0510F5C6DE97}" type="slidenum">
              <a:rPr lang="cs-CZ"/>
              <a:pPr/>
              <a:t>34</a:t>
            </a:fld>
            <a:endParaRPr lang="cs-CZ"/>
          </a:p>
        </p:txBody>
      </p:sp>
      <p:sp>
        <p:nvSpPr>
          <p:cNvPr id="273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B9497-DEB1-4787-A82A-6EE6E10D0759}" type="slidenum">
              <a:rPr lang="cs-CZ"/>
              <a:pPr/>
              <a:t>35</a:t>
            </a:fld>
            <a:endParaRPr lang="cs-CZ"/>
          </a:p>
        </p:txBody>
      </p:sp>
      <p:sp>
        <p:nvSpPr>
          <p:cNvPr id="275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F7644-DF31-417A-A869-D99308BF88A2}" type="slidenum">
              <a:rPr lang="cs-CZ"/>
              <a:pPr/>
              <a:t>36</a:t>
            </a:fld>
            <a:endParaRPr lang="cs-CZ"/>
          </a:p>
        </p:txBody>
      </p:sp>
      <p:sp>
        <p:nvSpPr>
          <p:cNvPr id="277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DE89E2-3566-4BF1-A5B5-6295DD521B51}" type="slidenum">
              <a:rPr lang="cs-CZ"/>
              <a:pPr/>
              <a:t>37</a:t>
            </a:fld>
            <a:endParaRPr lang="cs-CZ"/>
          </a:p>
        </p:txBody>
      </p:sp>
      <p:sp>
        <p:nvSpPr>
          <p:cNvPr id="279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E6A20-9C54-4A01-9F28-638718A5777B}" type="slidenum">
              <a:rPr lang="cs-CZ"/>
              <a:pPr/>
              <a:t>38</a:t>
            </a:fld>
            <a:endParaRPr lang="cs-CZ"/>
          </a:p>
        </p:txBody>
      </p:sp>
      <p:sp>
        <p:nvSpPr>
          <p:cNvPr id="281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71972-EE1E-4E38-8F17-2DE0CC078DF4}" type="slidenum">
              <a:rPr lang="cs-CZ"/>
              <a:pPr/>
              <a:t>39</a:t>
            </a:fld>
            <a:endParaRPr lang="cs-CZ"/>
          </a:p>
        </p:txBody>
      </p:sp>
      <p:sp>
        <p:nvSpPr>
          <p:cNvPr id="283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DF39F-E6B0-43CC-BF2D-3CA9A56BCF8B}" type="slidenum">
              <a:rPr lang="cs-CZ"/>
              <a:pPr/>
              <a:t>4</a:t>
            </a:fld>
            <a:endParaRPr lang="cs-CZ"/>
          </a:p>
        </p:txBody>
      </p:sp>
      <p:sp>
        <p:nvSpPr>
          <p:cNvPr id="211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D7ABE-D373-458C-8843-A71829F3A98D}" type="slidenum">
              <a:rPr lang="cs-CZ"/>
              <a:pPr/>
              <a:t>40</a:t>
            </a:fld>
            <a:endParaRPr lang="cs-CZ"/>
          </a:p>
        </p:txBody>
      </p:sp>
      <p:sp>
        <p:nvSpPr>
          <p:cNvPr id="285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86CD7-67A3-4B01-8703-92B6E1C200FE}" type="slidenum">
              <a:rPr lang="cs-CZ"/>
              <a:pPr/>
              <a:t>41</a:t>
            </a:fld>
            <a:endParaRPr lang="cs-CZ"/>
          </a:p>
        </p:txBody>
      </p:sp>
      <p:sp>
        <p:nvSpPr>
          <p:cNvPr id="287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4F2F4-91EC-40F0-BD6D-82B1EE5A9869}" type="slidenum">
              <a:rPr lang="cs-CZ"/>
              <a:pPr/>
              <a:t>42</a:t>
            </a:fld>
            <a:endParaRPr lang="cs-CZ"/>
          </a:p>
        </p:txBody>
      </p:sp>
      <p:sp>
        <p:nvSpPr>
          <p:cNvPr id="289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3D30B4-1FE3-4CD2-AE51-B17CDCC44418}" type="slidenum">
              <a:rPr lang="cs-CZ"/>
              <a:pPr/>
              <a:t>43</a:t>
            </a:fld>
            <a:endParaRPr lang="cs-CZ"/>
          </a:p>
        </p:txBody>
      </p:sp>
      <p:sp>
        <p:nvSpPr>
          <p:cNvPr id="291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8E17D4-A97C-49B6-AEE9-036C159EE5A0}" type="slidenum">
              <a:rPr lang="cs-CZ"/>
              <a:pPr/>
              <a:t>44</a:t>
            </a:fld>
            <a:endParaRPr lang="cs-CZ"/>
          </a:p>
        </p:txBody>
      </p:sp>
      <p:sp>
        <p:nvSpPr>
          <p:cNvPr id="293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90742-4425-48D5-BE30-343B71CD0C22}" type="slidenum">
              <a:rPr lang="cs-CZ"/>
              <a:pPr/>
              <a:t>45</a:t>
            </a:fld>
            <a:endParaRPr lang="cs-CZ"/>
          </a:p>
        </p:txBody>
      </p:sp>
      <p:sp>
        <p:nvSpPr>
          <p:cNvPr id="295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DE319-32EE-4795-93EE-B9E715B7F977}" type="slidenum">
              <a:rPr lang="cs-CZ"/>
              <a:pPr/>
              <a:t>46</a:t>
            </a:fld>
            <a:endParaRPr lang="cs-CZ"/>
          </a:p>
        </p:txBody>
      </p:sp>
      <p:sp>
        <p:nvSpPr>
          <p:cNvPr id="29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12BCF0-2537-4E47-8905-54F632CB0F64}" type="slidenum">
              <a:rPr lang="cs-CZ"/>
              <a:pPr/>
              <a:t>47</a:t>
            </a:fld>
            <a:endParaRPr lang="cs-CZ"/>
          </a:p>
        </p:txBody>
      </p:sp>
      <p:sp>
        <p:nvSpPr>
          <p:cNvPr id="300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C2C83-7A36-4CFF-B720-C609B13CFB83}" type="slidenum">
              <a:rPr lang="cs-CZ"/>
              <a:pPr/>
              <a:t>48</a:t>
            </a:fld>
            <a:endParaRPr lang="cs-CZ"/>
          </a:p>
        </p:txBody>
      </p:sp>
      <p:sp>
        <p:nvSpPr>
          <p:cNvPr id="302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45074-EDC3-4BC0-B9D7-74AD6AD5C7A4}" type="slidenum">
              <a:rPr lang="cs-CZ"/>
              <a:pPr/>
              <a:t>49</a:t>
            </a:fld>
            <a:endParaRPr lang="cs-CZ"/>
          </a:p>
        </p:txBody>
      </p:sp>
      <p:sp>
        <p:nvSpPr>
          <p:cNvPr id="30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EA41B-D035-422E-8D41-BA4690D664A2}" type="slidenum">
              <a:rPr lang="cs-CZ"/>
              <a:pPr/>
              <a:t>5</a:t>
            </a:fld>
            <a:endParaRPr lang="cs-CZ"/>
          </a:p>
        </p:txBody>
      </p:sp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D032E-4238-4637-A679-E7EEE889486B}" type="slidenum">
              <a:rPr lang="cs-CZ"/>
              <a:pPr/>
              <a:t>50</a:t>
            </a:fld>
            <a:endParaRPr lang="cs-CZ"/>
          </a:p>
        </p:txBody>
      </p:sp>
      <p:sp>
        <p:nvSpPr>
          <p:cNvPr id="306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C1FDA-A51B-4858-A88B-4BE86165EC2B}" type="slidenum">
              <a:rPr lang="cs-CZ"/>
              <a:pPr/>
              <a:t>51</a:t>
            </a:fld>
            <a:endParaRPr lang="cs-CZ"/>
          </a:p>
        </p:txBody>
      </p:sp>
      <p:sp>
        <p:nvSpPr>
          <p:cNvPr id="30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F1053-FE68-4E67-B05D-A76E2FE12970}" type="slidenum">
              <a:rPr lang="cs-CZ"/>
              <a:pPr/>
              <a:t>52</a:t>
            </a:fld>
            <a:endParaRPr lang="cs-CZ"/>
          </a:p>
        </p:txBody>
      </p:sp>
      <p:sp>
        <p:nvSpPr>
          <p:cNvPr id="310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E0959-335A-481A-A678-9EC610D3ED60}" type="slidenum">
              <a:rPr lang="cs-CZ"/>
              <a:pPr/>
              <a:t>53</a:t>
            </a:fld>
            <a:endParaRPr lang="cs-CZ"/>
          </a:p>
        </p:txBody>
      </p:sp>
      <p:sp>
        <p:nvSpPr>
          <p:cNvPr id="312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4E30B-692D-428A-809B-1DB841C660BD}" type="slidenum">
              <a:rPr lang="cs-CZ"/>
              <a:pPr/>
              <a:t>54</a:t>
            </a:fld>
            <a:endParaRPr lang="cs-CZ"/>
          </a:p>
        </p:txBody>
      </p:sp>
      <p:sp>
        <p:nvSpPr>
          <p:cNvPr id="31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CB3B5-D6D9-43C2-A053-96DCD6742D0D}" type="slidenum">
              <a:rPr lang="cs-CZ"/>
              <a:pPr/>
              <a:t>55</a:t>
            </a:fld>
            <a:endParaRPr lang="cs-CZ"/>
          </a:p>
        </p:txBody>
      </p:sp>
      <p:sp>
        <p:nvSpPr>
          <p:cNvPr id="316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4F3512-BA6A-4AB9-8CFB-673223E85ED7}" type="slidenum">
              <a:rPr lang="cs-CZ"/>
              <a:pPr/>
              <a:t>56</a:t>
            </a:fld>
            <a:endParaRPr lang="cs-CZ"/>
          </a:p>
        </p:txBody>
      </p:sp>
      <p:sp>
        <p:nvSpPr>
          <p:cNvPr id="318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97AAA-C7D0-48A7-BFCD-95415EB3B17E}" type="slidenum">
              <a:rPr lang="cs-CZ"/>
              <a:pPr/>
              <a:t>57</a:t>
            </a:fld>
            <a:endParaRPr lang="cs-CZ"/>
          </a:p>
        </p:txBody>
      </p:sp>
      <p:sp>
        <p:nvSpPr>
          <p:cNvPr id="320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A32B4-BD63-4FCE-88B0-DC39E5996EAA}" type="slidenum">
              <a:rPr lang="cs-CZ"/>
              <a:pPr/>
              <a:t>58</a:t>
            </a:fld>
            <a:endParaRPr lang="cs-CZ"/>
          </a:p>
        </p:txBody>
      </p:sp>
      <p:sp>
        <p:nvSpPr>
          <p:cNvPr id="322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32990-4974-436D-81AF-B2051A761B95}" type="slidenum">
              <a:rPr lang="cs-CZ"/>
              <a:pPr/>
              <a:t>59</a:t>
            </a:fld>
            <a:endParaRPr lang="cs-CZ"/>
          </a:p>
        </p:txBody>
      </p:sp>
      <p:sp>
        <p:nvSpPr>
          <p:cNvPr id="324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6746C-31D9-425B-99AB-D8AB0C28E3B4}" type="slidenum">
              <a:rPr lang="cs-CZ"/>
              <a:pPr/>
              <a:t>6</a:t>
            </a:fld>
            <a:endParaRPr lang="cs-CZ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92685-8778-4EF0-806B-8BA3B3462AA8}" type="slidenum">
              <a:rPr lang="cs-CZ"/>
              <a:pPr/>
              <a:t>60</a:t>
            </a:fld>
            <a:endParaRPr lang="cs-CZ"/>
          </a:p>
        </p:txBody>
      </p:sp>
      <p:sp>
        <p:nvSpPr>
          <p:cNvPr id="326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92438-ED74-4F65-BB5D-94627D42615C}" type="slidenum">
              <a:rPr lang="cs-CZ"/>
              <a:pPr/>
              <a:t>61</a:t>
            </a:fld>
            <a:endParaRPr lang="cs-CZ"/>
          </a:p>
        </p:txBody>
      </p:sp>
      <p:sp>
        <p:nvSpPr>
          <p:cNvPr id="328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50549-6278-49E7-984B-28CDFC57F961}" type="slidenum">
              <a:rPr lang="cs-CZ"/>
              <a:pPr/>
              <a:t>62</a:t>
            </a:fld>
            <a:endParaRPr lang="cs-CZ"/>
          </a:p>
        </p:txBody>
      </p:sp>
      <p:sp>
        <p:nvSpPr>
          <p:cNvPr id="330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0600" y="768350"/>
            <a:ext cx="5119688" cy="3840163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4B7A6-B14A-4551-ADE6-A2126C3DA3F1}" type="slidenum">
              <a:rPr lang="cs-CZ"/>
              <a:pPr/>
              <a:t>7</a:t>
            </a:fld>
            <a:endParaRPr lang="cs-CZ"/>
          </a:p>
        </p:txBody>
      </p:sp>
      <p:sp>
        <p:nvSpPr>
          <p:cNvPr id="21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74C60-339A-46AB-9974-A1B76E0ED446}" type="slidenum">
              <a:rPr lang="cs-CZ"/>
              <a:pPr/>
              <a:t>8</a:t>
            </a:fld>
            <a:endParaRPr lang="cs-CZ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3587F-3E7E-498A-8314-768D736CF96F}" type="slidenum">
              <a:rPr lang="cs-CZ"/>
              <a:pPr/>
              <a:t>9</a:t>
            </a:fld>
            <a:endParaRPr lang="cs-CZ"/>
          </a:p>
        </p:txBody>
      </p:sp>
      <p:sp>
        <p:nvSpPr>
          <p:cNvPr id="222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5B4CEA-DB74-49B7-80F5-9F5157C17770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3785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203786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87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88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89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90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91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92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93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94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95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96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97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98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799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00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01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02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03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04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05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06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07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08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09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10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11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12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13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14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15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16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03817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203818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19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20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21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22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23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24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25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26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27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28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29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30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31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32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33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34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35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36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37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38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39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40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41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42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43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44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45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46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47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848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1571-3CF8-4EDF-9D29-4E04D795398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94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FF03D-C12A-4AEC-8F5B-0465DCA0C91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00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B6D7BD3-9E32-4A3A-9D38-9D8C0520F9A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0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F578A-B58D-4135-B9C5-0BADC38B2BB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34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3BC39-4B11-495E-8CDB-B002D20828F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95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9EC4D-82A5-4AA9-845A-53421739C8A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96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FC0CC-49B4-4F56-BD08-BB2C8440B2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28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2DA2E-993C-49FE-A4A6-F7F91511084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3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834AD-7578-4F11-B344-C9413907969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77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6EB18-1D54-4F2B-89C4-8CA6F1258C7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30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25532-3948-4096-970E-3FA21CAF3C6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10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cs-CZ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/>
              <a:t>Počítačové sítě</a:t>
            </a:r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8752B06-3258-45C9-9027-D0E6CCC8DC7A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202760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276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6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6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6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6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6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6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6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6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7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7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7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7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7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7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7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7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7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7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8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8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8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8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8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8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8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8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8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8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9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279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2792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5703888" cy="2133600"/>
          </a:xfrm>
        </p:spPr>
        <p:txBody>
          <a:bodyPr/>
          <a:lstStyle/>
          <a:p>
            <a:r>
              <a:rPr lang="en-US" sz="3600"/>
              <a:t>Internet multicast</a:t>
            </a:r>
            <a:r>
              <a:rPr lang="cs-CZ" sz="360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7BA0B-2B07-4970-A955-EFB6A7003861}" type="slidenum">
              <a:rPr lang="cs-CZ"/>
              <a:pPr/>
              <a:t>10</a:t>
            </a:fld>
            <a:endParaRPr lang="cs-CZ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IGMPv1</a:t>
            </a: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/>
              <a:t>Dotazování</a:t>
            </a:r>
          </a:p>
          <a:p>
            <a:pPr lvl="1"/>
            <a:r>
              <a:rPr lang="cs-CZ" sz="1800"/>
              <a:t>Na subsíti je vybrán jeden směrovač pro údržbu skupin</a:t>
            </a:r>
          </a:p>
          <a:p>
            <a:pPr lvl="1"/>
            <a:r>
              <a:rPr lang="cs-CZ" sz="1800"/>
              <a:t>Výzva je posílána na adresu 224.0.0.1 s TTL=1</a:t>
            </a:r>
          </a:p>
          <a:p>
            <a:pPr lvl="1"/>
            <a:r>
              <a:rPr lang="cs-CZ" sz="1800"/>
              <a:t>Výzva se posílá v intervalu 60 až 120s (60 až 90s)</a:t>
            </a:r>
          </a:p>
          <a:p>
            <a:r>
              <a:rPr lang="cs-CZ" sz="2000"/>
              <a:t>Odpověď </a:t>
            </a:r>
          </a:p>
          <a:p>
            <a:pPr lvl="1"/>
            <a:r>
              <a:rPr lang="cs-CZ" sz="1800"/>
              <a:t>IGMP report posílá pro každou skupinu pouze jeden host - ostatní se odpovědi zdrží, když za ně odpovídá jiný</a:t>
            </a:r>
          </a:p>
          <a:p>
            <a:pPr lvl="1"/>
            <a:r>
              <a:rPr lang="cs-CZ" sz="1800"/>
              <a:t>Zajištěno tak, že odpověď není okamžitá, ale zpožděná o cca 5 až 10s</a:t>
            </a:r>
          </a:p>
          <a:p>
            <a:pPr lvl="1"/>
            <a:r>
              <a:rPr lang="cs-CZ" sz="1800"/>
              <a:t>Odpověď je posílána na skupinovou adresu.</a:t>
            </a:r>
          </a:p>
          <a:p>
            <a:pPr lvl="1"/>
            <a:r>
              <a:rPr lang="cs-CZ" sz="1800"/>
              <a:t>Při přistoupení ke skupině posílá host odpověď bez vyzvání </a:t>
            </a:r>
          </a:p>
          <a:p>
            <a:r>
              <a:rPr lang="cs-CZ" sz="2000"/>
              <a:t>Detekce existence skupiny</a:t>
            </a:r>
          </a:p>
          <a:p>
            <a:pPr lvl="1"/>
            <a:r>
              <a:rPr lang="cs-CZ" sz="1800"/>
              <a:t>Pokud se nikdo neozve, skupina asi neexistuje</a:t>
            </a:r>
            <a:endParaRPr 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6A3F0-CAC3-49B3-A4A9-ADDD910C7BC6}" type="slidenum">
              <a:rPr lang="cs-CZ"/>
              <a:pPr/>
              <a:t>11</a:t>
            </a:fld>
            <a:endParaRPr lang="cs-CZ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IGMPv1</a:t>
            </a: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2286000" cy="1328737"/>
          </a:xfrm>
        </p:spPr>
        <p:txBody>
          <a:bodyPr/>
          <a:lstStyle/>
          <a:p>
            <a:r>
              <a:rPr lang="cs-CZ"/>
              <a:t>Připojení se ke skupině</a:t>
            </a:r>
            <a:endParaRPr lang="en-US"/>
          </a:p>
        </p:txBody>
      </p:sp>
      <p:pic>
        <p:nvPicPr>
          <p:cNvPr id="2252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60960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533400" y="3657600"/>
            <a:ext cx="3581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Formát IGMP packetu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Version (4)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Typ (4)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Unused (8)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IGMP checksum (16)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Group address (32)</a:t>
            </a:r>
            <a:endParaRPr lang="en-US" sz="2000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4114800" y="4038600"/>
            <a:ext cx="4800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Typ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Host Membership Query (1)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Host membership Report (2)</a:t>
            </a:r>
          </a:p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DVMRP (3)</a:t>
            </a:r>
            <a:endParaRPr 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71037-E7D8-4474-BF24-AA63C9505255}" type="slidenum">
              <a:rPr lang="cs-CZ"/>
              <a:pPr/>
              <a:t>12</a:t>
            </a:fld>
            <a:endParaRPr lang="cs-CZ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IGMPv2</a:t>
            </a: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Hostitelský systém posílá zprávu o opuštění skupiny</a:t>
            </a:r>
          </a:p>
          <a:p>
            <a:pPr lvl="1"/>
            <a:r>
              <a:rPr lang="cs-CZ"/>
              <a:t>Leave message na adresu „all routers“ 224.0.0.2</a:t>
            </a:r>
          </a:p>
          <a:p>
            <a:pPr lvl="1"/>
            <a:r>
              <a:rPr lang="cs-CZ"/>
              <a:t>Zkrátí se doba pro detekci prázdné skupiny</a:t>
            </a:r>
          </a:p>
          <a:p>
            <a:r>
              <a:rPr lang="cs-CZ"/>
              <a:t>Směrovač reaguje specifickou výzvou (specifická skupinová adresa) aby se ujistil, není-li skupina prázdná</a:t>
            </a:r>
          </a:p>
          <a:p>
            <a:pPr lvl="1"/>
            <a:r>
              <a:rPr lang="cs-CZ"/>
              <a:t>Je-li skupina prázdná, přestává do subsítě posílat další multicast zprávy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C78ED-7738-4C83-9266-2F2172E6789B}" type="slidenum">
              <a:rPr lang="cs-CZ"/>
              <a:pPr/>
              <a:t>13</a:t>
            </a:fld>
            <a:endParaRPr lang="cs-CZ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IGMPv2</a:t>
            </a:r>
            <a:endParaRPr lang="en-US"/>
          </a:p>
        </p:txBody>
      </p:sp>
      <p:sp>
        <p:nvSpPr>
          <p:cNvPr id="229379" name="Rectangle 3"/>
          <p:cNvSpPr>
            <a:spLocks noChangeArrowheads="1"/>
          </p:cNvSpPr>
          <p:nvPr>
            <p:ph type="body" idx="1"/>
          </p:nvPr>
        </p:nvSpPr>
        <p:spPr>
          <a:xfrm>
            <a:off x="228600" y="1676400"/>
            <a:ext cx="3657600" cy="2971800"/>
          </a:xfrm>
          <a:noFill/>
          <a:ln/>
        </p:spPr>
        <p:txBody>
          <a:bodyPr/>
          <a:lstStyle/>
          <a:p>
            <a:r>
              <a:rPr lang="cs-CZ"/>
              <a:t>Formát IGMP packetu</a:t>
            </a:r>
          </a:p>
          <a:p>
            <a:pPr lvl="1"/>
            <a:r>
              <a:rPr lang="cs-CZ"/>
              <a:t>Typ (8)</a:t>
            </a:r>
          </a:p>
          <a:p>
            <a:pPr lvl="1"/>
            <a:r>
              <a:rPr lang="cs-CZ"/>
              <a:t>MaxResponseTime (8)</a:t>
            </a:r>
          </a:p>
          <a:p>
            <a:pPr lvl="2"/>
            <a:r>
              <a:rPr lang="cs-CZ"/>
              <a:t>Max čas pro odpověď v násobcích 0.1s</a:t>
            </a:r>
          </a:p>
          <a:p>
            <a:pPr lvl="1"/>
            <a:r>
              <a:rPr lang="cs-CZ"/>
              <a:t>IGMP checksum (16)</a:t>
            </a:r>
          </a:p>
          <a:p>
            <a:pPr lvl="1"/>
            <a:r>
              <a:rPr lang="cs-CZ"/>
              <a:t>Group address (32)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3886200" y="1752600"/>
            <a:ext cx="50292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cs-CZ" sz="2400"/>
              <a:t>Type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GroupMembershipQuery (0x11)</a:t>
            </a:r>
          </a:p>
          <a:p>
            <a:pPr marL="987425" lvl="2" indent="-293688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General</a:t>
            </a:r>
          </a:p>
          <a:p>
            <a:pPr marL="987425" lvl="2" indent="-293688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group-specific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Membership Report ver.1 (0x12)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Membership Report ver.2 (0x16)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Leave Group (0x17)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Multicast Router Advertisement (0x24)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Multicast Router Solicitation (0x25)</a:t>
            </a:r>
          </a:p>
          <a:p>
            <a:pPr marL="692150" lvl="1" indent="-3476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2000"/>
              <a:t>Multicast Router Termination</a:t>
            </a:r>
            <a:r>
              <a:rPr lang="cs-CZ"/>
              <a:t> (0x26)</a:t>
            </a:r>
          </a:p>
          <a:p>
            <a:pPr marL="987425" lvl="2" indent="-293688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73144-44FC-4FC6-82B6-A2A11B5998A9}" type="slidenum">
              <a:rPr lang="cs-CZ"/>
              <a:pPr/>
              <a:t>14</a:t>
            </a:fld>
            <a:endParaRPr lang="cs-CZ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IGMPv3</a:t>
            </a:r>
            <a:endParaRPr lang="en-US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Formát rámce MemberhipQuery</a:t>
            </a:r>
          </a:p>
          <a:p>
            <a:pPr lvl="1">
              <a:lnSpc>
                <a:spcPct val="90000"/>
              </a:lnSpc>
            </a:pPr>
            <a:r>
              <a:rPr lang="cs-CZ"/>
              <a:t>General Query (GroupAddress = 0.0.0.0, N=0)</a:t>
            </a:r>
          </a:p>
          <a:p>
            <a:pPr lvl="1">
              <a:lnSpc>
                <a:spcPct val="90000"/>
              </a:lnSpc>
            </a:pPr>
            <a:r>
              <a:rPr lang="cs-CZ"/>
              <a:t>GroupSpecificQuery (GroupAddress = addr, N=0)</a:t>
            </a:r>
          </a:p>
          <a:p>
            <a:pPr lvl="1">
              <a:lnSpc>
                <a:spcPct val="90000"/>
              </a:lnSpc>
            </a:pPr>
            <a:r>
              <a:rPr lang="cs-CZ"/>
              <a:t>Group and Source Specific Query (GroupAddress = addr, SourceAddress = SourceAddrs)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16891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231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6396038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CFC43-792F-40FC-A004-D5E197E76896}" type="slidenum">
              <a:rPr lang="cs-CZ"/>
              <a:pPr/>
              <a:t>15</a:t>
            </a:fld>
            <a:endParaRPr lang="cs-CZ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Multicast modely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302125"/>
          </a:xfrm>
        </p:spPr>
        <p:txBody>
          <a:bodyPr/>
          <a:lstStyle/>
          <a:p>
            <a:r>
              <a:rPr lang="cs-CZ"/>
              <a:t>ASM – Any Source Multicast</a:t>
            </a:r>
          </a:p>
          <a:p>
            <a:pPr lvl="1"/>
            <a:r>
              <a:rPr lang="cs-CZ"/>
              <a:t>Může být více zdrojů, které se nerozlišují</a:t>
            </a:r>
          </a:p>
          <a:p>
            <a:pPr lvl="1"/>
            <a:r>
              <a:rPr lang="cs-CZ"/>
              <a:t>Jeden nebo více zdrojů, jedna skupina</a:t>
            </a:r>
          </a:p>
          <a:p>
            <a:r>
              <a:rPr lang="cs-CZ"/>
              <a:t>SSM – Source Specific Multicast</a:t>
            </a:r>
          </a:p>
          <a:p>
            <a:pPr lvl="1"/>
            <a:r>
              <a:rPr lang="cs-CZ"/>
              <a:t>Může být více zdrojů, které se však při doručování rozlišují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DFE3-8397-441D-A707-E470C41A2F88}" type="slidenum">
              <a:rPr lang="cs-CZ"/>
              <a:pPr/>
              <a:t>16</a:t>
            </a:fld>
            <a:endParaRPr lang="cs-CZ"/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pro skupinové směrování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DVMRP – Distance Vector Multicast Routing protocol</a:t>
            </a:r>
          </a:p>
          <a:p>
            <a:pPr lvl="1"/>
            <a:r>
              <a:rPr lang="cs-CZ"/>
              <a:t>Jeden z prvních protokolů pro skupinové doručování</a:t>
            </a:r>
          </a:p>
          <a:p>
            <a:pPr lvl="1"/>
            <a:r>
              <a:rPr lang="cs-CZ"/>
              <a:t>Pouze pro „hustý režim“ – dense mode</a:t>
            </a:r>
          </a:p>
          <a:p>
            <a:pPr lvl="1"/>
            <a:r>
              <a:rPr lang="cs-CZ"/>
              <a:t>Používá záplavové doručování a ořezávání hran</a:t>
            </a:r>
          </a:p>
          <a:p>
            <a:pPr lvl="1"/>
            <a:r>
              <a:rPr lang="cs-CZ"/>
              <a:t>Explicitní připojení subsítě</a:t>
            </a:r>
          </a:p>
          <a:p>
            <a:pPr lvl="1"/>
            <a:r>
              <a:rPr lang="cs-CZ"/>
              <a:t>Používá source-based distribuční stromy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0727-BAC4-4AE5-872C-860C023D4029}" type="slidenum">
              <a:rPr lang="cs-CZ"/>
              <a:pPr/>
              <a:t>17</a:t>
            </a:fld>
            <a:endParaRPr lang="cs-CZ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pro skupinové směrování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MOSPF – Multicast OSPF</a:t>
            </a:r>
          </a:p>
          <a:p>
            <a:pPr lvl="1"/>
            <a:r>
              <a:rPr lang="cs-CZ"/>
              <a:t>Opět „hustý“ dense mode</a:t>
            </a:r>
          </a:p>
          <a:p>
            <a:pPr lvl="1"/>
            <a:r>
              <a:rPr lang="cs-CZ"/>
              <a:t>Připojování pomocí zpráv Join</a:t>
            </a:r>
          </a:p>
          <a:p>
            <a:pPr lvl="1"/>
            <a:r>
              <a:rPr lang="cs-CZ"/>
              <a:t>Není třeba neustále šířit data záplavou (flood) od každého zdroje do každé podsítě</a:t>
            </a:r>
          </a:p>
          <a:p>
            <a:pPr lvl="1"/>
            <a:r>
              <a:rPr lang="cs-CZ"/>
              <a:t>Používá source-based distribuční stromy</a:t>
            </a:r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62618-458C-499E-A4D7-650A3F1F919D}" type="slidenum">
              <a:rPr lang="cs-CZ"/>
              <a:pPr/>
              <a:t>18</a:t>
            </a:fld>
            <a:endParaRPr lang="cs-CZ"/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pro skupinové směrování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PIM-DM – Protocol Independent Multicast – Dense Mode</a:t>
            </a:r>
          </a:p>
          <a:p>
            <a:pPr lvl="1"/>
            <a:r>
              <a:rPr lang="cs-CZ"/>
              <a:t>Hustý režim znamená, že se implicitně doručuje vše do všech subsítí</a:t>
            </a:r>
          </a:p>
          <a:p>
            <a:pPr lvl="1"/>
            <a:r>
              <a:rPr lang="cs-CZ"/>
              <a:t>Nemůže se používat společně se PIM-SM – Sparse mode (řídký režim), ale existuje kombinace SM-DM</a:t>
            </a:r>
          </a:p>
          <a:p>
            <a:pPr lvl="1"/>
            <a:r>
              <a:rPr lang="cs-CZ"/>
              <a:t>Může použít libovolný směrovací protokol k zjišťování RPF (Reverse Path Forwarding) – zjišťování nejkratší cesty ke zdroji</a:t>
            </a:r>
          </a:p>
          <a:p>
            <a:pPr lvl="1"/>
            <a:r>
              <a:rPr lang="cs-CZ"/>
              <a:t>Používá source-based distribuční stromy</a:t>
            </a:r>
          </a:p>
          <a:p>
            <a:pPr lvl="1"/>
            <a:r>
              <a:rPr lang="cs-CZ"/>
              <a:t>Směrovače používají záplavové směrování s odřezáváním (flood-and-prune)</a:t>
            </a:r>
          </a:p>
          <a:p>
            <a:pPr lvl="1"/>
            <a:r>
              <a:rPr lang="cs-CZ"/>
              <a:t>Existuje i explicitní Join zpráva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D37-DD7C-4AEB-9778-A28A92C2A382}" type="slidenum">
              <a:rPr lang="cs-CZ"/>
              <a:pPr/>
              <a:t>19</a:t>
            </a:fld>
            <a:endParaRPr lang="cs-CZ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pro skupinové směrování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PIM-SM – Protocol Independent Multicast – Sparse Mode</a:t>
            </a:r>
          </a:p>
          <a:p>
            <a:pPr lvl="1"/>
            <a:r>
              <a:rPr lang="cs-CZ"/>
              <a:t>Řídký režim znamená, že protokol používá explicitní Join zprávu pro připojení toku do subsítě</a:t>
            </a:r>
          </a:p>
          <a:p>
            <a:pPr lvl="1"/>
            <a:r>
              <a:rPr lang="cs-CZ"/>
              <a:t>RPF je nezávislé na konkrétním směrovacím protokolu</a:t>
            </a:r>
          </a:p>
          <a:p>
            <a:pPr lvl="1"/>
            <a:r>
              <a:rPr lang="cs-CZ"/>
              <a:t>Doručovací stromy se budují mezi příjemcem a RP (Randevous Point) – univerzální (ASM – Any Source Multicast) strom</a:t>
            </a:r>
          </a:p>
          <a:p>
            <a:pPr lvl="1"/>
            <a:r>
              <a:rPr lang="cs-CZ"/>
              <a:t>Pokud je cesta ke konkrétnímu zdroji kratší, přechází PIM-SM od ASM ke SSM (Source Specific Multicast)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597D-A47B-4E8E-8222-FD72D544D2C2}" type="slidenum">
              <a:rPr lang="cs-CZ"/>
              <a:pPr/>
              <a:t>2</a:t>
            </a:fld>
            <a:endParaRPr lang="cs-CZ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Broadcast, multicast, unicast</a:t>
            </a: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Broadcast</a:t>
            </a:r>
          </a:p>
          <a:p>
            <a:pPr lvl="1">
              <a:lnSpc>
                <a:spcPct val="90000"/>
              </a:lnSpc>
            </a:pPr>
            <a:r>
              <a:rPr lang="cs-CZ"/>
              <a:t>Posílání kopie všem</a:t>
            </a:r>
          </a:p>
          <a:p>
            <a:pPr lvl="1">
              <a:lnSpc>
                <a:spcPct val="90000"/>
              </a:lnSpc>
            </a:pPr>
            <a:r>
              <a:rPr lang="cs-CZ"/>
              <a:t>Jednoduché ale neefektivní</a:t>
            </a:r>
          </a:p>
          <a:p>
            <a:pPr lvl="1">
              <a:lnSpc>
                <a:spcPct val="90000"/>
              </a:lnSpc>
            </a:pPr>
            <a:r>
              <a:rPr lang="cs-CZ"/>
              <a:t>Zprávu musí zpracovat všichni, i když je to nezajímá</a:t>
            </a:r>
          </a:p>
          <a:p>
            <a:pPr lvl="1">
              <a:lnSpc>
                <a:spcPct val="90000"/>
              </a:lnSpc>
            </a:pPr>
            <a:r>
              <a:rPr lang="cs-CZ"/>
              <a:t>Zbytečné zatěžování CPU</a:t>
            </a:r>
          </a:p>
          <a:p>
            <a:pPr lvl="1">
              <a:lnSpc>
                <a:spcPct val="90000"/>
              </a:lnSpc>
            </a:pPr>
            <a:r>
              <a:rPr lang="cs-CZ"/>
              <a:t>Zbytečné zatěžování sítě</a:t>
            </a:r>
          </a:p>
          <a:p>
            <a:pPr>
              <a:lnSpc>
                <a:spcPct val="90000"/>
              </a:lnSpc>
            </a:pPr>
            <a:r>
              <a:rPr lang="cs-CZ"/>
              <a:t>Replikovaný unicast</a:t>
            </a:r>
          </a:p>
          <a:p>
            <a:pPr lvl="1">
              <a:lnSpc>
                <a:spcPct val="90000"/>
              </a:lnSpc>
            </a:pPr>
            <a:r>
              <a:rPr lang="cs-CZ"/>
              <a:t>Vysílač postupně posílá kopii každému příjemci</a:t>
            </a:r>
          </a:p>
          <a:p>
            <a:pPr lvl="1">
              <a:lnSpc>
                <a:spcPct val="90000"/>
              </a:lnSpc>
            </a:pPr>
            <a:r>
              <a:rPr lang="cs-CZ"/>
              <a:t>Příjemci musí být registrováni u vysílače</a:t>
            </a:r>
          </a:p>
          <a:p>
            <a:pPr lvl="1">
              <a:lnSpc>
                <a:spcPct val="90000"/>
              </a:lnSpc>
            </a:pPr>
            <a:r>
              <a:rPr lang="cs-CZ"/>
              <a:t>Vysílač je středem pro řízení</a:t>
            </a:r>
          </a:p>
          <a:p>
            <a:pPr lvl="1">
              <a:lnSpc>
                <a:spcPct val="90000"/>
              </a:lnSpc>
            </a:pPr>
            <a:r>
              <a:rPr lang="cs-CZ"/>
              <a:t>Spolehlivost – pro každý přijímač oddělený proces nebo stav ve vysílači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9BFCD-E7E0-404A-BAD3-55F641015B0D}" type="slidenum">
              <a:rPr lang="cs-CZ"/>
              <a:pPr/>
              <a:t>20</a:t>
            </a:fld>
            <a:endParaRPr lang="cs-CZ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Protokoly pro skupinové směrování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CBT – Core Based Tree (RFC 2201 – Experimental Standard)</a:t>
            </a:r>
          </a:p>
          <a:p>
            <a:pPr lvl="1"/>
            <a:r>
              <a:rPr lang="cs-CZ"/>
              <a:t>Přebírá charakteristiky PIM-SM</a:t>
            </a:r>
          </a:p>
          <a:p>
            <a:pPr lvl="2"/>
            <a:r>
              <a:rPr lang="cs-CZ"/>
              <a:t>Řídký režim, explicitní připojení, sdílené doručovací stromy</a:t>
            </a:r>
          </a:p>
          <a:p>
            <a:pPr lvl="1"/>
            <a:r>
              <a:rPr lang="cs-CZ"/>
              <a:t>Efektivnější při vyhledávání zdrojů než PIM-SM</a:t>
            </a:r>
          </a:p>
          <a:p>
            <a:pPr lvl="1"/>
            <a:r>
              <a:rPr lang="cs-CZ"/>
              <a:t>Vytváří infrastrukturu (páteř) pro doručování multicast zpráv</a:t>
            </a:r>
          </a:p>
          <a:p>
            <a:pPr lvl="1"/>
            <a:r>
              <a:rPr lang="cs-CZ"/>
              <a:t>Není komerčně používán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AA47-6E17-4573-A43F-B362FD2ADFCC}" type="slidenum">
              <a:rPr lang="cs-CZ"/>
              <a:pPr/>
              <a:t>21</a:t>
            </a:fld>
            <a:endParaRPr lang="cs-CZ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Core Based Tree</a:t>
            </a:r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82955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3B99A-D886-4E42-9CC6-ADBCB27DF1BA}" type="slidenum">
              <a:rPr lang="cs-CZ"/>
              <a:pPr/>
              <a:t>22</a:t>
            </a:fld>
            <a:endParaRPr lang="cs-CZ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Core Based Tree</a:t>
            </a:r>
          </a:p>
        </p:txBody>
      </p:sp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064500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5F825-2FAF-453D-87CC-CCB224352691}" type="slidenum">
              <a:rPr lang="cs-CZ"/>
              <a:pPr/>
              <a:t>23</a:t>
            </a:fld>
            <a:endParaRPr lang="cs-CZ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Porovnání protokolů pro skupinové směrování</a:t>
            </a:r>
          </a:p>
        </p:txBody>
      </p:sp>
      <p:graphicFrame>
        <p:nvGraphicFramePr>
          <p:cNvPr id="249859" name="Group 3"/>
          <p:cNvGraphicFramePr>
            <a:graphicFrameLocks noGrp="1"/>
          </p:cNvGraphicFramePr>
          <p:nvPr>
            <p:ph idx="1"/>
          </p:nvPr>
        </p:nvGraphicFramePr>
        <p:xfrm>
          <a:off x="468313" y="2133600"/>
          <a:ext cx="8229600" cy="3457893"/>
        </p:xfrm>
        <a:graphic>
          <a:graphicData uri="http://schemas.openxmlformats.org/drawingml/2006/table">
            <a:tbl>
              <a:tblPr/>
              <a:tblGrid>
                <a:gridCol w="1176337"/>
                <a:gridCol w="1174750"/>
                <a:gridCol w="1176338"/>
                <a:gridCol w="1174750"/>
                <a:gridCol w="1176337"/>
                <a:gridCol w="1174750"/>
                <a:gridCol w="1176338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Protocol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Dense Mode?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Sparse Mode?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 Join?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Join?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(S,G)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(*,G) shared tree?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DVMRP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MOSPF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PIM-DM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PIM-SM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Yes, maybe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Yes, initially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CBT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EDC3-E181-4BF9-A0A0-1DBF2BDEC956}" type="slidenum">
              <a:rPr lang="cs-CZ"/>
              <a:pPr/>
              <a:t>24</a:t>
            </a:fld>
            <a:endParaRPr lang="cs-CZ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PIM – Protocol Independent Multicast </a:t>
            </a:r>
            <a:endParaRPr lang="en-US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Existuje ve dvou verzích, lišících se formátem rámců</a:t>
            </a:r>
          </a:p>
          <a:p>
            <a:pPr lvl="1">
              <a:lnSpc>
                <a:spcPct val="90000"/>
              </a:lnSpc>
            </a:pPr>
            <a:r>
              <a:rPr lang="cs-CZ"/>
              <a:t>PIM-DM v1 – používá IGMP rámce (nemá RFC)</a:t>
            </a:r>
          </a:p>
          <a:p>
            <a:pPr lvl="1">
              <a:lnSpc>
                <a:spcPct val="90000"/>
              </a:lnSpc>
            </a:pPr>
            <a:r>
              <a:rPr lang="cs-CZ"/>
              <a:t>PIM-DM v2 – vlastní rámce (IP protokol 103) (RFC 3973)</a:t>
            </a:r>
          </a:p>
          <a:p>
            <a:pPr lvl="1">
              <a:lnSpc>
                <a:spcPct val="90000"/>
              </a:lnSpc>
            </a:pPr>
            <a:r>
              <a:rPr lang="cs-CZ"/>
              <a:t>Mohou koexistovat na tomtéž směrovači nebo tomtéž rozhraní</a:t>
            </a:r>
          </a:p>
          <a:p>
            <a:pPr>
              <a:lnSpc>
                <a:spcPct val="90000"/>
              </a:lnSpc>
            </a:pPr>
            <a:r>
              <a:rPr lang="cs-CZ"/>
              <a:t>PIM-SM (RFC 2362, RFC 4601) </a:t>
            </a:r>
          </a:p>
          <a:p>
            <a:pPr lvl="1">
              <a:lnSpc>
                <a:spcPct val="90000"/>
              </a:lnSpc>
            </a:pPr>
            <a:r>
              <a:rPr lang="cs-CZ"/>
              <a:t>Zavádí RP (Randevous Points)</a:t>
            </a:r>
          </a:p>
          <a:p>
            <a:pPr lvl="1">
              <a:lnSpc>
                <a:spcPct val="90000"/>
              </a:lnSpc>
            </a:pPr>
            <a:r>
              <a:rPr lang="cs-CZ"/>
              <a:t>Více RP – zvýšení odolnosti proti chybám</a:t>
            </a:r>
          </a:p>
          <a:p>
            <a:pPr lvl="1">
              <a:lnSpc>
                <a:spcPct val="90000"/>
              </a:lnSpc>
            </a:pPr>
            <a:r>
              <a:rPr lang="cs-CZ"/>
              <a:t>Provádí se RP-to-group mapping</a:t>
            </a:r>
          </a:p>
          <a:p>
            <a:pPr lvl="2">
              <a:lnSpc>
                <a:spcPct val="90000"/>
              </a:lnSpc>
            </a:pPr>
            <a:r>
              <a:rPr lang="cs-CZ"/>
              <a:t>Host požaduje připojení ke skupině prostřednictvím multicast směrovače podsítě</a:t>
            </a:r>
          </a:p>
          <a:p>
            <a:pPr lvl="2">
              <a:lnSpc>
                <a:spcPct val="90000"/>
              </a:lnSpc>
            </a:pPr>
            <a:r>
              <a:rPr lang="cs-CZ"/>
              <a:t>Multicast směrovač podsítě hledá RP</a:t>
            </a:r>
          </a:p>
          <a:p>
            <a:pPr lvl="2">
              <a:lnSpc>
                <a:spcPct val="90000"/>
              </a:lnSpc>
            </a:pPr>
            <a:r>
              <a:rPr lang="cs-CZ"/>
              <a:t>Řízeno BSR (Broadcast Router), PIM bootstrap protocol</a:t>
            </a:r>
          </a:p>
          <a:p>
            <a:pPr lvl="1">
              <a:lnSpc>
                <a:spcPct val="90000"/>
              </a:lnSpc>
            </a:pPr>
            <a:endParaRPr lang="cs-CZ"/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60076-52A9-4E93-987B-4F8CFF79C2A5}" type="slidenum">
              <a:rPr lang="cs-CZ"/>
              <a:pPr/>
              <a:t>25</a:t>
            </a:fld>
            <a:endParaRPr lang="cs-CZ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Režimy PIM</a:t>
            </a:r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Dva základní režimy</a:t>
            </a:r>
          </a:p>
          <a:p>
            <a:pPr lvl="1"/>
            <a:r>
              <a:rPr lang="cs-CZ"/>
              <a:t>Sparse mode</a:t>
            </a:r>
          </a:p>
          <a:p>
            <a:pPr lvl="1"/>
            <a:r>
              <a:rPr lang="cs-CZ"/>
              <a:t>Dense mode</a:t>
            </a:r>
          </a:p>
          <a:p>
            <a:r>
              <a:rPr lang="cs-CZ"/>
              <a:t>Může pracovat také v sparse-dense mode</a:t>
            </a:r>
          </a:p>
          <a:p>
            <a:pPr lvl="1"/>
            <a:r>
              <a:rPr lang="cs-CZ"/>
              <a:t>Nějaká skupina konfigurována pro sparse mode (flood-and-prune), (S,G) stavy</a:t>
            </a:r>
          </a:p>
          <a:p>
            <a:pPr lvl="1"/>
            <a:r>
              <a:rPr lang="cs-CZ"/>
              <a:t>Jiné konfigurovány pro sparse mode (explicitní připojení k RP), (</a:t>
            </a:r>
            <a:r>
              <a:rPr lang="en-US"/>
              <a:t>*,</a:t>
            </a:r>
            <a:r>
              <a:rPr lang="cs-CZ"/>
              <a:t>G) stavy</a:t>
            </a:r>
          </a:p>
          <a:p>
            <a:r>
              <a:rPr lang="cs-CZ"/>
              <a:t>PIM source-specific mode (PIM-SSM)</a:t>
            </a:r>
          </a:p>
          <a:p>
            <a:pPr lvl="1"/>
            <a:r>
              <a:rPr lang="cs-CZ"/>
              <a:t>Pouze jeden zdroj pro multicast v dané doméně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909-E20B-4F30-A5C3-F6F73049BA0E}" type="slidenum">
              <a:rPr lang="cs-CZ"/>
              <a:pPr/>
              <a:t>26</a:t>
            </a:fld>
            <a:endParaRPr lang="cs-CZ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PIM-DM</a:t>
            </a:r>
            <a:endParaRPr 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Použitelný pro LAN skupinové aplikace</a:t>
            </a:r>
          </a:p>
          <a:p>
            <a:r>
              <a:rPr lang="cs-CZ"/>
              <a:t>Používá tentýž flood-and-prune mechanizmus jako DVMRP</a:t>
            </a:r>
          </a:p>
          <a:p>
            <a:r>
              <a:rPr lang="cs-CZ"/>
              <a:t>Rozdíl je v tom, že PIM nemá vlastní směrovací protokol</a:t>
            </a:r>
          </a:p>
          <a:p>
            <a:r>
              <a:rPr lang="cs-CZ"/>
              <a:t>PIM používá tabulky směrovacího protokolu pro individuální směrování</a:t>
            </a:r>
          </a:p>
          <a:p>
            <a:r>
              <a:rPr lang="cs-CZ"/>
              <a:t>Dat využívá pro realizaci RPF (Reverse Path Forwarding) mechanizmu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8F90-90DB-42A8-BEBD-377A834AB843}" type="slidenum">
              <a:rPr lang="cs-CZ"/>
              <a:pPr/>
              <a:t>27</a:t>
            </a:fld>
            <a:endParaRPr lang="cs-CZ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PIM zprávy</a:t>
            </a: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/>
              <a:t>Hello</a:t>
            </a:r>
          </a:p>
          <a:p>
            <a:pPr lvl="1"/>
            <a:r>
              <a:rPr lang="cs-CZ" sz="1800"/>
              <a:t>Vytvoření sousedství multicast směrovačů</a:t>
            </a:r>
          </a:p>
          <a:p>
            <a:pPr lvl="1"/>
            <a:r>
              <a:rPr lang="cs-CZ" sz="1800"/>
              <a:t>Vysílají se periodicky (Hold time – doba dosažitelnosti, DR priority – výběr DR, Generation ID – náhodné číslo – detekce reaktivace)</a:t>
            </a:r>
          </a:p>
          <a:p>
            <a:r>
              <a:rPr lang="cs-CZ" sz="2000"/>
              <a:t>Join/Prune</a:t>
            </a:r>
          </a:p>
          <a:p>
            <a:pPr lvl="1"/>
            <a:r>
              <a:rPr lang="cs-CZ" sz="1800"/>
              <a:t>Seznam připojovaných a odpojovaných adres pro dané skupiny</a:t>
            </a:r>
          </a:p>
          <a:p>
            <a:pPr lvl="1"/>
            <a:r>
              <a:rPr lang="cs-CZ" sz="1800"/>
              <a:t>Záplavově se připojuje po 3min.</a:t>
            </a:r>
          </a:p>
          <a:p>
            <a:r>
              <a:rPr lang="cs-CZ" sz="2000"/>
              <a:t>Graft/GraftACK</a:t>
            </a:r>
          </a:p>
          <a:p>
            <a:pPr lvl="1"/>
            <a:r>
              <a:rPr lang="cs-CZ" sz="1800"/>
              <a:t>Mnohabodové sítě, znovupřipojení po jedné po odpojení (prune) druhé (3s)</a:t>
            </a:r>
          </a:p>
          <a:p>
            <a:r>
              <a:rPr lang="cs-CZ" sz="2000"/>
              <a:t>Assert</a:t>
            </a:r>
          </a:p>
          <a:p>
            <a:pPr lvl="1"/>
            <a:r>
              <a:rPr lang="cs-CZ" sz="1800"/>
              <a:t>Po detekci duplicitních cest do společné sítě posílají směrovače zprávu assert – výběr jednoho z nich. Následuje jakoby prune (3min)</a:t>
            </a:r>
            <a:endParaRPr lang="en-US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8D8A-F15C-4181-9CE4-2606532D71AC}" type="slidenum">
              <a:rPr lang="cs-CZ"/>
              <a:pPr/>
              <a:t>28</a:t>
            </a:fld>
            <a:endParaRPr lang="cs-CZ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PIM-DM </a:t>
            </a:r>
            <a:endParaRPr lang="en-US"/>
          </a:p>
        </p:txBody>
      </p:sp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4738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FB0FE-04B6-44E0-AD2D-ADBA0B05C2BD}" type="slidenum">
              <a:rPr lang="cs-CZ"/>
              <a:pPr/>
              <a:t>29</a:t>
            </a:fld>
            <a:endParaRPr lang="cs-CZ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PIM-DM </a:t>
            </a:r>
            <a:endParaRPr lang="en-US"/>
          </a:p>
        </p:txBody>
      </p:sp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63976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5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A47D-6D8A-47B9-8E1E-E8E97D9FFD4B}" type="slidenum">
              <a:rPr lang="cs-CZ"/>
              <a:pPr/>
              <a:t>3</a:t>
            </a:fld>
            <a:endParaRPr lang="cs-CZ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Multicast – </a:t>
            </a:r>
            <a:br>
              <a:rPr lang="cs-CZ"/>
            </a:br>
            <a:r>
              <a:rPr lang="cs-CZ"/>
              <a:t>Efektivní distribuce dat</a:t>
            </a:r>
            <a:endParaRPr lang="en-US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304800" y="1676400"/>
            <a:ext cx="3810000" cy="449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00" name="Line 4"/>
          <p:cNvSpPr>
            <a:spLocks noChangeShapeType="1"/>
          </p:cNvSpPr>
          <p:nvPr/>
        </p:nvSpPr>
        <p:spPr bwMode="auto">
          <a:xfrm flipH="1" flipV="1">
            <a:off x="2209800" y="52578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01" name="Line 5"/>
          <p:cNvSpPr>
            <a:spLocks noChangeShapeType="1"/>
          </p:cNvSpPr>
          <p:nvPr/>
        </p:nvSpPr>
        <p:spPr bwMode="auto">
          <a:xfrm flipH="1">
            <a:off x="1643063" y="5253038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02" name="Line 6"/>
          <p:cNvSpPr>
            <a:spLocks noChangeShapeType="1"/>
          </p:cNvSpPr>
          <p:nvPr/>
        </p:nvSpPr>
        <p:spPr bwMode="auto">
          <a:xfrm flipH="1">
            <a:off x="2209800" y="41910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03" name="Line 7"/>
          <p:cNvSpPr>
            <a:spLocks noChangeShapeType="1"/>
          </p:cNvSpPr>
          <p:nvPr/>
        </p:nvSpPr>
        <p:spPr bwMode="auto">
          <a:xfrm>
            <a:off x="2209800" y="2667000"/>
            <a:ext cx="1588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>
            <a:off x="1981200" y="25146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05" name="Oval 9"/>
          <p:cNvSpPr>
            <a:spLocks noChangeArrowheads="1"/>
          </p:cNvSpPr>
          <p:nvPr/>
        </p:nvSpPr>
        <p:spPr bwMode="auto">
          <a:xfrm>
            <a:off x="1981200" y="37338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06" name="Oval 10"/>
          <p:cNvSpPr>
            <a:spLocks noChangeArrowheads="1"/>
          </p:cNvSpPr>
          <p:nvPr/>
        </p:nvSpPr>
        <p:spPr bwMode="auto">
          <a:xfrm>
            <a:off x="1981200" y="48006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07" name="AutoShape 11"/>
          <p:cNvSpPr>
            <a:spLocks noChangeArrowheads="1"/>
          </p:cNvSpPr>
          <p:nvPr/>
        </p:nvSpPr>
        <p:spPr bwMode="auto">
          <a:xfrm>
            <a:off x="1524000" y="5638800"/>
            <a:ext cx="228600" cy="30480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1828800" y="20574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000000"/>
                </a:solidFill>
                <a:latin typeface="Times New Roman" pitchFamily="18" charset="0"/>
              </a:rPr>
              <a:t>zdroj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909" name="AutoShape 13"/>
          <p:cNvSpPr>
            <a:spLocks noChangeArrowheads="1"/>
          </p:cNvSpPr>
          <p:nvPr/>
        </p:nvSpPr>
        <p:spPr bwMode="auto">
          <a:xfrm flipH="1">
            <a:off x="2638425" y="5657850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10" name="Line 14"/>
          <p:cNvSpPr>
            <a:spLocks noChangeShapeType="1"/>
          </p:cNvSpPr>
          <p:nvPr/>
        </p:nvSpPr>
        <p:spPr bwMode="auto">
          <a:xfrm flipH="1">
            <a:off x="1447800" y="49530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11" name="AutoShape 15"/>
          <p:cNvSpPr>
            <a:spLocks noChangeArrowheads="1"/>
          </p:cNvSpPr>
          <p:nvPr/>
        </p:nvSpPr>
        <p:spPr bwMode="auto">
          <a:xfrm>
            <a:off x="1328738" y="5338763"/>
            <a:ext cx="228600" cy="30480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12" name="Line 16"/>
          <p:cNvSpPr>
            <a:spLocks noChangeShapeType="1"/>
          </p:cNvSpPr>
          <p:nvPr/>
        </p:nvSpPr>
        <p:spPr bwMode="auto">
          <a:xfrm flipH="1" flipV="1">
            <a:off x="2362200" y="48768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13" name="AutoShape 17"/>
          <p:cNvSpPr>
            <a:spLocks noChangeArrowheads="1"/>
          </p:cNvSpPr>
          <p:nvPr/>
        </p:nvSpPr>
        <p:spPr bwMode="auto">
          <a:xfrm flipH="1">
            <a:off x="2790825" y="5276850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14" name="Line 18"/>
          <p:cNvSpPr>
            <a:spLocks noChangeShapeType="1"/>
          </p:cNvSpPr>
          <p:nvPr/>
        </p:nvSpPr>
        <p:spPr bwMode="auto">
          <a:xfrm>
            <a:off x="2362200" y="3425825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>
            <a:off x="2514600" y="3427413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>
            <a:off x="1905000" y="3427413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17" name="Line 21"/>
          <p:cNvSpPr>
            <a:spLocks noChangeShapeType="1"/>
          </p:cNvSpPr>
          <p:nvPr/>
        </p:nvSpPr>
        <p:spPr bwMode="auto">
          <a:xfrm>
            <a:off x="2057400" y="3429000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18" name="Line 22"/>
          <p:cNvSpPr>
            <a:spLocks noChangeShapeType="1"/>
          </p:cNvSpPr>
          <p:nvPr/>
        </p:nvSpPr>
        <p:spPr bwMode="auto">
          <a:xfrm>
            <a:off x="2362200" y="4340225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19" name="Line 23"/>
          <p:cNvSpPr>
            <a:spLocks noChangeShapeType="1"/>
          </p:cNvSpPr>
          <p:nvPr/>
        </p:nvSpPr>
        <p:spPr bwMode="auto">
          <a:xfrm>
            <a:off x="2514600" y="4341813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20" name="Line 24"/>
          <p:cNvSpPr>
            <a:spLocks noChangeShapeType="1"/>
          </p:cNvSpPr>
          <p:nvPr/>
        </p:nvSpPr>
        <p:spPr bwMode="auto">
          <a:xfrm>
            <a:off x="1905000" y="4341813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21" name="Line 25"/>
          <p:cNvSpPr>
            <a:spLocks noChangeShapeType="1"/>
          </p:cNvSpPr>
          <p:nvPr/>
        </p:nvSpPr>
        <p:spPr bwMode="auto">
          <a:xfrm>
            <a:off x="2057400" y="4343400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22" name="Line 26"/>
          <p:cNvSpPr>
            <a:spLocks noChangeShapeType="1"/>
          </p:cNvSpPr>
          <p:nvPr/>
        </p:nvSpPr>
        <p:spPr bwMode="auto">
          <a:xfrm>
            <a:off x="2590800" y="49530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23" name="Line 27"/>
          <p:cNvSpPr>
            <a:spLocks noChangeShapeType="1"/>
          </p:cNvSpPr>
          <p:nvPr/>
        </p:nvSpPr>
        <p:spPr bwMode="auto">
          <a:xfrm flipH="1">
            <a:off x="1524000" y="50292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24" name="Line 28"/>
          <p:cNvSpPr>
            <a:spLocks noChangeShapeType="1"/>
          </p:cNvSpPr>
          <p:nvPr/>
        </p:nvSpPr>
        <p:spPr bwMode="auto">
          <a:xfrm>
            <a:off x="2362200" y="52578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25" name="Line 29"/>
          <p:cNvSpPr>
            <a:spLocks noChangeShapeType="1"/>
          </p:cNvSpPr>
          <p:nvPr/>
        </p:nvSpPr>
        <p:spPr bwMode="auto">
          <a:xfrm flipH="1">
            <a:off x="1676400" y="53340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26" name="Rectangle 30"/>
          <p:cNvSpPr>
            <a:spLocks noChangeArrowheads="1"/>
          </p:cNvSpPr>
          <p:nvPr/>
        </p:nvSpPr>
        <p:spPr bwMode="auto">
          <a:xfrm>
            <a:off x="4953000" y="1676400"/>
            <a:ext cx="3810000" cy="4495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27" name="Line 31"/>
          <p:cNvSpPr>
            <a:spLocks noChangeShapeType="1"/>
          </p:cNvSpPr>
          <p:nvPr/>
        </p:nvSpPr>
        <p:spPr bwMode="auto">
          <a:xfrm flipH="1" flipV="1">
            <a:off x="6810375" y="51816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28" name="Line 32"/>
          <p:cNvSpPr>
            <a:spLocks noChangeShapeType="1"/>
          </p:cNvSpPr>
          <p:nvPr/>
        </p:nvSpPr>
        <p:spPr bwMode="auto">
          <a:xfrm flipH="1">
            <a:off x="6243638" y="5176838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29" name="Line 33"/>
          <p:cNvSpPr>
            <a:spLocks noChangeShapeType="1"/>
          </p:cNvSpPr>
          <p:nvPr/>
        </p:nvSpPr>
        <p:spPr bwMode="auto">
          <a:xfrm flipH="1">
            <a:off x="6810375" y="4114800"/>
            <a:ext cx="1588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30" name="Line 34"/>
          <p:cNvSpPr>
            <a:spLocks noChangeShapeType="1"/>
          </p:cNvSpPr>
          <p:nvPr/>
        </p:nvSpPr>
        <p:spPr bwMode="auto">
          <a:xfrm flipH="1">
            <a:off x="6811963" y="2819400"/>
            <a:ext cx="46037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31" name="Oval 35"/>
          <p:cNvSpPr>
            <a:spLocks noChangeArrowheads="1"/>
          </p:cNvSpPr>
          <p:nvPr/>
        </p:nvSpPr>
        <p:spPr bwMode="auto">
          <a:xfrm>
            <a:off x="6629400" y="25146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32" name="Oval 36"/>
          <p:cNvSpPr>
            <a:spLocks noChangeArrowheads="1"/>
          </p:cNvSpPr>
          <p:nvPr/>
        </p:nvSpPr>
        <p:spPr bwMode="auto">
          <a:xfrm>
            <a:off x="6581775" y="36576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33" name="Oval 37"/>
          <p:cNvSpPr>
            <a:spLocks noChangeArrowheads="1"/>
          </p:cNvSpPr>
          <p:nvPr/>
        </p:nvSpPr>
        <p:spPr bwMode="auto">
          <a:xfrm>
            <a:off x="6581775" y="4724400"/>
            <a:ext cx="457200" cy="457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34" name="AutoShape 38"/>
          <p:cNvSpPr>
            <a:spLocks noChangeArrowheads="1"/>
          </p:cNvSpPr>
          <p:nvPr/>
        </p:nvSpPr>
        <p:spPr bwMode="auto">
          <a:xfrm>
            <a:off x="6124575" y="5562600"/>
            <a:ext cx="228600" cy="30480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35" name="Rectangle 39"/>
          <p:cNvSpPr>
            <a:spLocks noChangeArrowheads="1"/>
          </p:cNvSpPr>
          <p:nvPr/>
        </p:nvSpPr>
        <p:spPr bwMode="auto">
          <a:xfrm>
            <a:off x="6477000" y="2057400"/>
            <a:ext cx="80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000000"/>
                </a:solidFill>
                <a:latin typeface="Times New Roman" pitchFamily="18" charset="0"/>
              </a:rPr>
              <a:t>zdroj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8936" name="AutoShape 40"/>
          <p:cNvSpPr>
            <a:spLocks noChangeArrowheads="1"/>
          </p:cNvSpPr>
          <p:nvPr/>
        </p:nvSpPr>
        <p:spPr bwMode="auto">
          <a:xfrm flipH="1">
            <a:off x="7239000" y="5581650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37" name="Line 41"/>
          <p:cNvSpPr>
            <a:spLocks noChangeShapeType="1"/>
          </p:cNvSpPr>
          <p:nvPr/>
        </p:nvSpPr>
        <p:spPr bwMode="auto">
          <a:xfrm flipH="1">
            <a:off x="6048375" y="48768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38" name="AutoShape 42"/>
          <p:cNvSpPr>
            <a:spLocks noChangeArrowheads="1"/>
          </p:cNvSpPr>
          <p:nvPr/>
        </p:nvSpPr>
        <p:spPr bwMode="auto">
          <a:xfrm>
            <a:off x="5929313" y="5262563"/>
            <a:ext cx="228600" cy="304800"/>
          </a:xfrm>
          <a:prstGeom prst="triangle">
            <a:avLst>
              <a:gd name="adj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39" name="Line 43"/>
          <p:cNvSpPr>
            <a:spLocks noChangeShapeType="1"/>
          </p:cNvSpPr>
          <p:nvPr/>
        </p:nvSpPr>
        <p:spPr bwMode="auto">
          <a:xfrm flipH="1" flipV="1">
            <a:off x="6962775" y="4800600"/>
            <a:ext cx="533400" cy="381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40" name="AutoShape 44"/>
          <p:cNvSpPr>
            <a:spLocks noChangeArrowheads="1"/>
          </p:cNvSpPr>
          <p:nvPr/>
        </p:nvSpPr>
        <p:spPr bwMode="auto">
          <a:xfrm flipH="1">
            <a:off x="7391400" y="5200650"/>
            <a:ext cx="228600" cy="3048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41" name="Line 45"/>
          <p:cNvSpPr>
            <a:spLocks noChangeShapeType="1"/>
          </p:cNvSpPr>
          <p:nvPr/>
        </p:nvSpPr>
        <p:spPr bwMode="auto">
          <a:xfrm>
            <a:off x="6962775" y="3352800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42" name="Line 46"/>
          <p:cNvSpPr>
            <a:spLocks noChangeShapeType="1"/>
          </p:cNvSpPr>
          <p:nvPr/>
        </p:nvSpPr>
        <p:spPr bwMode="auto">
          <a:xfrm>
            <a:off x="6962775" y="4343400"/>
            <a:ext cx="1588" cy="2286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43" name="Line 47"/>
          <p:cNvSpPr>
            <a:spLocks noChangeShapeType="1"/>
          </p:cNvSpPr>
          <p:nvPr/>
        </p:nvSpPr>
        <p:spPr bwMode="auto">
          <a:xfrm>
            <a:off x="7191375" y="48768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44" name="Line 48"/>
          <p:cNvSpPr>
            <a:spLocks noChangeShapeType="1"/>
          </p:cNvSpPr>
          <p:nvPr/>
        </p:nvSpPr>
        <p:spPr bwMode="auto">
          <a:xfrm flipH="1">
            <a:off x="6124575" y="49530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45" name="Line 49"/>
          <p:cNvSpPr>
            <a:spLocks noChangeShapeType="1"/>
          </p:cNvSpPr>
          <p:nvPr/>
        </p:nvSpPr>
        <p:spPr bwMode="auto">
          <a:xfrm>
            <a:off x="6962775" y="51816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46" name="Line 50"/>
          <p:cNvSpPr>
            <a:spLocks noChangeShapeType="1"/>
          </p:cNvSpPr>
          <p:nvPr/>
        </p:nvSpPr>
        <p:spPr bwMode="auto">
          <a:xfrm flipH="1">
            <a:off x="6276975" y="5257800"/>
            <a:ext cx="228600" cy="152400"/>
          </a:xfrm>
          <a:prstGeom prst="line">
            <a:avLst/>
          </a:prstGeom>
          <a:noFill/>
          <a:ln w="44450">
            <a:solidFill>
              <a:srgbClr val="FF3300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46A9-2486-495F-8497-E8E49C7C9A8B}" type="slidenum">
              <a:rPr lang="cs-CZ"/>
              <a:pPr/>
              <a:t>30</a:t>
            </a:fld>
            <a:endParaRPr lang="cs-CZ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PIM-DM </a:t>
            </a:r>
            <a:endParaRPr lang="en-US"/>
          </a:p>
        </p:txBody>
      </p:sp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6321425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089AB-33C8-488B-AEE4-991924A9BB0C}" type="slidenum">
              <a:rPr lang="cs-CZ"/>
              <a:pPr/>
              <a:t>31</a:t>
            </a:fld>
            <a:endParaRPr lang="cs-CZ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PIM-DM </a:t>
            </a:r>
            <a:endParaRPr lang="en-US"/>
          </a:p>
        </p:txBody>
      </p:sp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359525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EA6C-DC8C-46D6-824D-C159E9AEC4D4}" type="slidenum">
              <a:rPr lang="cs-CZ"/>
              <a:pPr/>
              <a:t>32</a:t>
            </a:fld>
            <a:endParaRPr lang="cs-CZ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PIM-DM </a:t>
            </a:r>
            <a:endParaRPr lang="en-US"/>
          </a:p>
        </p:txBody>
      </p:sp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473825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BC3D6-C2E5-4686-85E4-687B3250C2A3}" type="slidenum">
              <a:rPr lang="cs-CZ"/>
              <a:pPr/>
              <a:t>33</a:t>
            </a:fld>
            <a:endParaRPr lang="cs-CZ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PIM-DM </a:t>
            </a:r>
            <a:endParaRPr lang="en-US"/>
          </a:p>
        </p:txBody>
      </p:sp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43572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6C3B8-DCF2-4D10-AA8D-F1AD3E13A28C}" type="slidenum">
              <a:rPr lang="cs-CZ"/>
              <a:pPr/>
              <a:t>34</a:t>
            </a:fld>
            <a:endParaRPr lang="cs-CZ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PIM-DM </a:t>
            </a:r>
            <a:endParaRPr lang="en-US"/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4357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368D5-3880-4B70-9115-F5D99B059C68}" type="slidenum">
              <a:rPr lang="cs-CZ"/>
              <a:pPr/>
              <a:t>35</a:t>
            </a:fld>
            <a:endParaRPr lang="cs-CZ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PIM-DM </a:t>
            </a:r>
            <a:endParaRPr lang="en-US"/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397625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04813-231B-4114-8124-4654FD1BB371}" type="slidenum">
              <a:rPr lang="cs-CZ"/>
              <a:pPr/>
              <a:t>36</a:t>
            </a:fld>
            <a:endParaRPr lang="cs-CZ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 PIM-DM </a:t>
            </a:r>
            <a:endParaRPr lang="en-US"/>
          </a:p>
        </p:txBody>
      </p:sp>
      <p:pic>
        <p:nvPicPr>
          <p:cNvPr id="276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3595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67801-1717-4528-AE8F-F56D7D7E734E}" type="slidenum">
              <a:rPr lang="cs-CZ"/>
              <a:pPr/>
              <a:t>37</a:t>
            </a:fld>
            <a:endParaRPr lang="cs-CZ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PIM-SM</a:t>
            </a:r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Směrovače na straně přijímačů se připojují k PIM-SM stromu s pomocí explicitních zpráv JOIN</a:t>
            </a:r>
          </a:p>
          <a:p>
            <a:pPr>
              <a:lnSpc>
                <a:spcPct val="90000"/>
              </a:lnSpc>
            </a:pPr>
            <a:r>
              <a:rPr lang="cs-CZ"/>
              <a:t>PIM-SM RP jsou směrovače, kde se lze připojit na zdroje vysílání</a:t>
            </a:r>
          </a:p>
          <a:p>
            <a:pPr>
              <a:lnSpc>
                <a:spcPct val="90000"/>
              </a:lnSpc>
            </a:pPr>
            <a:r>
              <a:rPr lang="cs-CZ"/>
              <a:t>Vysílače se registrují u jednoho nebo více RP, přijímače hledají na RP vysílání</a:t>
            </a:r>
          </a:p>
          <a:p>
            <a:pPr>
              <a:lnSpc>
                <a:spcPct val="90000"/>
              </a:lnSpc>
            </a:pPr>
            <a:r>
              <a:rPr lang="cs-CZ"/>
              <a:t>V prvou chvíli se příjemce připojí přes další směrovače k RP</a:t>
            </a:r>
          </a:p>
          <a:p>
            <a:pPr>
              <a:lnSpc>
                <a:spcPct val="90000"/>
              </a:lnSpc>
            </a:pPr>
            <a:r>
              <a:rPr lang="cs-CZ"/>
              <a:t>Poslední směrovač u příjemce může připojení ke zdroji optimalizovat (sdílený strom – source-based strom)</a:t>
            </a:r>
          </a:p>
          <a:p>
            <a:pPr>
              <a:lnSpc>
                <a:spcPct val="90000"/>
              </a:lnSpc>
            </a:pPr>
            <a:r>
              <a:rPr lang="cs-CZ"/>
              <a:t>Prevence přetížení RP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5A86-E565-4706-9D8E-CD4E8F6FA4D6}" type="slidenum">
              <a:rPr lang="cs-CZ"/>
              <a:pPr/>
              <a:t>38</a:t>
            </a:fld>
            <a:endParaRPr lang="cs-CZ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PIM-SM</a:t>
            </a:r>
            <a:endParaRPr lang="en-US"/>
          </a:p>
        </p:txBody>
      </p:sp>
      <p:pic>
        <p:nvPicPr>
          <p:cNvPr id="280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32142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1541A-DB0D-4C9D-8F84-FE6581D194D0}" type="slidenum">
              <a:rPr lang="cs-CZ"/>
              <a:pPr/>
              <a:t>39</a:t>
            </a:fld>
            <a:endParaRPr lang="cs-CZ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PIM-SM</a:t>
            </a:r>
            <a:endParaRPr lang="en-US"/>
          </a:p>
        </p:txBody>
      </p:sp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6284913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AC53-8D4B-433D-872C-B1611BDE5775}" type="slidenum">
              <a:rPr lang="cs-CZ"/>
              <a:pPr/>
              <a:t>4</a:t>
            </a:fld>
            <a:endParaRPr lang="cs-CZ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Aplikace multicastu</a:t>
            </a: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Obnova textových informací (noviny, sport, počasí, …)</a:t>
            </a:r>
          </a:p>
          <a:p>
            <a:r>
              <a:rPr lang="cs-CZ"/>
              <a:t>Distance learning</a:t>
            </a:r>
          </a:p>
          <a:p>
            <a:r>
              <a:rPr lang="cs-CZ"/>
              <a:t>Konfigurace skupin zařízení</a:t>
            </a:r>
          </a:p>
          <a:p>
            <a:r>
              <a:rPr lang="cs-CZ"/>
              <a:t>Telekonferencing (zvuk, video, sdílená tabule, textový editor, …)</a:t>
            </a:r>
          </a:p>
          <a:p>
            <a:r>
              <a:rPr lang="cs-CZ"/>
              <a:t>Distribuované interaktivní hry a simulace</a:t>
            </a:r>
          </a:p>
          <a:p>
            <a:r>
              <a:rPr lang="cs-CZ"/>
              <a:t>Doručování el.pošty</a:t>
            </a:r>
          </a:p>
          <a:p>
            <a:r>
              <a:rPr lang="cs-CZ"/>
              <a:t>Distribuce programového vybavení</a:t>
            </a:r>
          </a:p>
          <a:p>
            <a:r>
              <a:rPr lang="cs-CZ"/>
              <a:t>Obnova vyrovnávacích pamětí (cache)</a:t>
            </a:r>
          </a:p>
          <a:p>
            <a:r>
              <a:rPr lang="cs-CZ"/>
              <a:t>Replikace databází</a:t>
            </a: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C50A-F13C-4D3D-8B23-DA7605DCA06A}" type="slidenum">
              <a:rPr lang="cs-CZ"/>
              <a:pPr/>
              <a:t>40</a:t>
            </a:fld>
            <a:endParaRPr lang="cs-CZ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PIM-SM</a:t>
            </a:r>
            <a:endParaRPr lang="en-US"/>
          </a:p>
        </p:txBody>
      </p:sp>
      <p:pic>
        <p:nvPicPr>
          <p:cNvPr id="284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6245225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B42B-DB1F-43E8-8DE3-6E51B136E70D}" type="slidenum">
              <a:rPr lang="cs-CZ"/>
              <a:pPr/>
              <a:t>41</a:t>
            </a:fld>
            <a:endParaRPr lang="cs-CZ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286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628775"/>
            <a:ext cx="6397625" cy="48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1D05-C6D2-4DB7-8DAE-B372FCBC5A32}" type="slidenum">
              <a:rPr lang="cs-CZ"/>
              <a:pPr/>
              <a:t>42</a:t>
            </a:fld>
            <a:endParaRPr lang="cs-CZ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359525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C039-6D69-4408-851C-9DA7B9E9C484}" type="slidenum">
              <a:rPr lang="cs-CZ"/>
              <a:pPr/>
              <a:t>43</a:t>
            </a:fld>
            <a:endParaRPr lang="cs-CZ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290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73238"/>
            <a:ext cx="63595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72A3C-4AB2-4FDF-8F4C-61E530930A7B}" type="slidenum">
              <a:rPr lang="cs-CZ"/>
              <a:pPr/>
              <a:t>44</a:t>
            </a:fld>
            <a:endParaRPr lang="cs-CZ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292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35952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7E47-CD5A-429C-B311-16A6EAB74CBE}" type="slidenum">
              <a:rPr lang="cs-CZ"/>
              <a:pPr/>
              <a:t>45</a:t>
            </a:fld>
            <a:endParaRPr lang="cs-CZ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294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3595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3E11-1FBC-4012-A6CB-11DD01D79514}" type="slidenum">
              <a:rPr lang="cs-CZ"/>
              <a:pPr/>
              <a:t>46</a:t>
            </a:fld>
            <a:endParaRPr lang="cs-CZ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296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321425" cy="484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E7B9-20A7-4A8A-BEA7-33EF950702A9}" type="slidenum">
              <a:rPr lang="cs-CZ"/>
              <a:pPr/>
              <a:t>47</a:t>
            </a:fld>
            <a:endParaRPr lang="cs-CZ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00213"/>
            <a:ext cx="6321425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CDB53-3DD1-48F5-AF5E-AA5286F2E2EA}" type="slidenum">
              <a:rPr lang="cs-CZ"/>
              <a:pPr/>
              <a:t>48</a:t>
            </a:fld>
            <a:endParaRPr lang="cs-CZ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35952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8E65-70C4-40FD-9405-CA8016D79836}" type="slidenum">
              <a:rPr lang="cs-CZ"/>
              <a:pPr/>
              <a:t>49</a:t>
            </a:fld>
            <a:endParaRPr lang="cs-CZ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35952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3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5A48-817B-40E6-B5CB-5E6CEE878188}" type="slidenum">
              <a:rPr lang="cs-CZ"/>
              <a:pPr/>
              <a:t>5</a:t>
            </a:fld>
            <a:endParaRPr lang="cs-CZ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IP multicastu</a:t>
            </a:r>
            <a:endParaRPr lang="en-US"/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762000" y="1828800"/>
            <a:ext cx="7467600" cy="426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cs-CZ"/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5454650" y="2286000"/>
            <a:ext cx="392113" cy="3714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7588250" y="2286000"/>
            <a:ext cx="392113" cy="3714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5454650" y="2578100"/>
            <a:ext cx="3921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>
            <a:off x="7588250" y="2578100"/>
            <a:ext cx="3921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5670550" y="2743200"/>
            <a:ext cx="1588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>
            <a:off x="7804150" y="2743200"/>
            <a:ext cx="1588" cy="438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02" name="Line 10"/>
          <p:cNvSpPr>
            <a:spLocks noChangeShapeType="1"/>
          </p:cNvSpPr>
          <p:nvPr/>
        </p:nvSpPr>
        <p:spPr bwMode="auto">
          <a:xfrm>
            <a:off x="5327650" y="3263900"/>
            <a:ext cx="2559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5899150" y="3276600"/>
            <a:ext cx="1588" cy="306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7575550" y="3276600"/>
            <a:ext cx="1588" cy="306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05" name="Rectangle 13"/>
          <p:cNvSpPr>
            <a:spLocks noChangeArrowheads="1"/>
          </p:cNvSpPr>
          <p:nvPr/>
        </p:nvSpPr>
        <p:spPr bwMode="auto">
          <a:xfrm>
            <a:off x="6189663" y="2305050"/>
            <a:ext cx="10255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000">
                <a:solidFill>
                  <a:srgbClr val="000000"/>
                </a:solidFill>
                <a:latin typeface="Times New Roman" pitchFamily="18" charset="0"/>
              </a:rPr>
              <a:t>počítače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6057900" y="3752850"/>
            <a:ext cx="12652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000">
                <a:solidFill>
                  <a:srgbClr val="000000"/>
                </a:solidFill>
                <a:latin typeface="Times New Roman" pitchFamily="18" charset="0"/>
              </a:rPr>
              <a:t>směrovače</a:t>
            </a:r>
            <a:endParaRPr 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3007" name="Line 15"/>
          <p:cNvSpPr>
            <a:spLocks noChangeShapeType="1"/>
          </p:cNvSpPr>
          <p:nvPr/>
        </p:nvSpPr>
        <p:spPr bwMode="auto">
          <a:xfrm flipH="1">
            <a:off x="7105650" y="3886200"/>
            <a:ext cx="438150" cy="1290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5911850" y="3886200"/>
            <a:ext cx="1082675" cy="12906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09" name="Line 17"/>
          <p:cNvSpPr>
            <a:spLocks noChangeShapeType="1"/>
          </p:cNvSpPr>
          <p:nvPr/>
        </p:nvSpPr>
        <p:spPr bwMode="auto">
          <a:xfrm flipH="1">
            <a:off x="5429250" y="3886200"/>
            <a:ext cx="438150" cy="122555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10" name="Line 18"/>
          <p:cNvSpPr>
            <a:spLocks noChangeShapeType="1"/>
          </p:cNvSpPr>
          <p:nvPr/>
        </p:nvSpPr>
        <p:spPr bwMode="auto">
          <a:xfrm flipH="1">
            <a:off x="6800850" y="5410200"/>
            <a:ext cx="300038" cy="765175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11" name="Line 19"/>
          <p:cNvSpPr>
            <a:spLocks noChangeShapeType="1"/>
          </p:cNvSpPr>
          <p:nvPr/>
        </p:nvSpPr>
        <p:spPr bwMode="auto">
          <a:xfrm>
            <a:off x="7131050" y="5410200"/>
            <a:ext cx="442913" cy="722313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12" name="Rectangle 20"/>
          <p:cNvSpPr>
            <a:spLocks noChangeArrowheads="1"/>
          </p:cNvSpPr>
          <p:nvPr/>
        </p:nvSpPr>
        <p:spPr bwMode="auto">
          <a:xfrm>
            <a:off x="914400" y="2819400"/>
            <a:ext cx="39465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Protokol pro registraci hostů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(IGMP)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3013" name="Rectangle 21"/>
          <p:cNvSpPr>
            <a:spLocks noChangeArrowheads="1"/>
          </p:cNvSpPr>
          <p:nvPr/>
        </p:nvSpPr>
        <p:spPr bwMode="auto">
          <a:xfrm>
            <a:off x="1143000" y="3962400"/>
            <a:ext cx="3532188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Protokoly pro směrování</a:t>
            </a:r>
          </a:p>
          <a:p>
            <a:pPr algn="ctr"/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 - interní, externí 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b="1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PIM, MOSPF, DVMRP, </a:t>
            </a:r>
          </a:p>
          <a:p>
            <a:pPr algn="ctr"/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BGMP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3014" name="Oval 22"/>
          <p:cNvSpPr>
            <a:spLocks noChangeArrowheads="1"/>
          </p:cNvSpPr>
          <p:nvPr/>
        </p:nvSpPr>
        <p:spPr bwMode="auto">
          <a:xfrm>
            <a:off x="5683250" y="3657600"/>
            <a:ext cx="392113" cy="3714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15" name="Oval 23"/>
          <p:cNvSpPr>
            <a:spLocks noChangeArrowheads="1"/>
          </p:cNvSpPr>
          <p:nvPr/>
        </p:nvSpPr>
        <p:spPr bwMode="auto">
          <a:xfrm>
            <a:off x="7359650" y="3657600"/>
            <a:ext cx="392113" cy="3714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16" name="Oval 24"/>
          <p:cNvSpPr>
            <a:spLocks noChangeArrowheads="1"/>
          </p:cNvSpPr>
          <p:nvPr/>
        </p:nvSpPr>
        <p:spPr bwMode="auto">
          <a:xfrm>
            <a:off x="6902450" y="5181600"/>
            <a:ext cx="392113" cy="37147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3017" name="Line 25"/>
          <p:cNvSpPr>
            <a:spLocks noChangeShapeType="1"/>
          </p:cNvSpPr>
          <p:nvPr/>
        </p:nvSpPr>
        <p:spPr bwMode="auto">
          <a:xfrm>
            <a:off x="4876800" y="3657600"/>
            <a:ext cx="1588" cy="22082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3018" name="Line 26"/>
          <p:cNvSpPr>
            <a:spLocks noChangeShapeType="1"/>
          </p:cNvSpPr>
          <p:nvPr/>
        </p:nvSpPr>
        <p:spPr bwMode="auto">
          <a:xfrm>
            <a:off x="4876800" y="35052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3019" name="Line 27"/>
          <p:cNvSpPr>
            <a:spLocks noChangeShapeType="1"/>
          </p:cNvSpPr>
          <p:nvPr/>
        </p:nvSpPr>
        <p:spPr bwMode="auto">
          <a:xfrm>
            <a:off x="4876800" y="58674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3020" name="Line 28"/>
          <p:cNvSpPr>
            <a:spLocks noChangeShapeType="1"/>
          </p:cNvSpPr>
          <p:nvPr/>
        </p:nvSpPr>
        <p:spPr bwMode="auto">
          <a:xfrm>
            <a:off x="4876800" y="2590800"/>
            <a:ext cx="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3021" name="Line 29"/>
          <p:cNvSpPr>
            <a:spLocks noChangeShapeType="1"/>
          </p:cNvSpPr>
          <p:nvPr/>
        </p:nvSpPr>
        <p:spPr bwMode="auto">
          <a:xfrm>
            <a:off x="4876800" y="25908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3022" name="Line 30"/>
          <p:cNvSpPr>
            <a:spLocks noChangeShapeType="1"/>
          </p:cNvSpPr>
          <p:nvPr/>
        </p:nvSpPr>
        <p:spPr bwMode="auto">
          <a:xfrm>
            <a:off x="4876800" y="36576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3023" name="Line 31"/>
          <p:cNvSpPr>
            <a:spLocks noChangeShapeType="1"/>
          </p:cNvSpPr>
          <p:nvPr/>
        </p:nvSpPr>
        <p:spPr bwMode="auto">
          <a:xfrm>
            <a:off x="4876800" y="25908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3024" name="Line 32"/>
          <p:cNvSpPr>
            <a:spLocks noChangeShapeType="1"/>
          </p:cNvSpPr>
          <p:nvPr/>
        </p:nvSpPr>
        <p:spPr bwMode="auto">
          <a:xfrm>
            <a:off x="4876800" y="2590800"/>
            <a:ext cx="276225" cy="15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13025" name="Rectangle 33"/>
          <p:cNvSpPr>
            <a:spLocks noChangeArrowheads="1"/>
          </p:cNvSpPr>
          <p:nvPr/>
        </p:nvSpPr>
        <p:spPr bwMode="auto">
          <a:xfrm>
            <a:off x="914400" y="1905000"/>
            <a:ext cx="38973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Servisn</a:t>
            </a:r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í model</a:t>
            </a:r>
          </a:p>
          <a:p>
            <a:pPr algn="ctr"/>
            <a:r>
              <a:rPr lang="cs-CZ" sz="2400" b="1">
                <a:solidFill>
                  <a:srgbClr val="000000"/>
                </a:solidFill>
                <a:latin typeface="Times New Roman" pitchFamily="18" charset="0"/>
              </a:rPr>
              <a:t>(adresování, zpracování dat)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3026" name="Line 34"/>
          <p:cNvSpPr>
            <a:spLocks noChangeShapeType="1"/>
          </p:cNvSpPr>
          <p:nvPr/>
        </p:nvSpPr>
        <p:spPr bwMode="auto">
          <a:xfrm>
            <a:off x="3962400" y="23622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1B090-C7CB-41C0-ACBD-BB6259D23F64}" type="slidenum">
              <a:rPr lang="cs-CZ"/>
              <a:pPr/>
              <a:t>50</a:t>
            </a:fld>
            <a:endParaRPr lang="cs-CZ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305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3595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15C7-55BA-42C9-AA63-3CFEF5D070FA}" type="slidenum">
              <a:rPr lang="cs-CZ"/>
              <a:pPr/>
              <a:t>51</a:t>
            </a:fld>
            <a:endParaRPr lang="cs-CZ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307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321425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80A2-AD77-4CB0-A080-828C4EF9375E}" type="slidenum">
              <a:rPr lang="cs-CZ"/>
              <a:pPr/>
              <a:t>52</a:t>
            </a:fld>
            <a:endParaRPr lang="cs-CZ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309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321425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D29B6-32E1-4412-B355-90BBFF40A4B1}" type="slidenum">
              <a:rPr lang="cs-CZ"/>
              <a:pPr/>
              <a:t>53</a:t>
            </a:fld>
            <a:endParaRPr lang="cs-CZ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Příklad- PIM-SM</a:t>
            </a:r>
            <a:endParaRPr lang="en-US"/>
          </a:p>
        </p:txBody>
      </p:sp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6359525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C296-42FF-40CC-91E3-D1B893DB4C27}" type="slidenum">
              <a:rPr lang="cs-CZ"/>
              <a:pPr/>
              <a:t>54</a:t>
            </a:fld>
            <a:endParaRPr lang="cs-CZ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PIM-SSM</a:t>
            </a:r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Předpokládá jeden zdroj vysílání pro skupinu (SSM)</a:t>
            </a:r>
          </a:p>
          <a:p>
            <a:pPr lvl="1"/>
            <a:r>
              <a:rPr lang="cs-CZ"/>
              <a:t>Např. videokonference, vysílání televize, rozhlasu</a:t>
            </a:r>
          </a:p>
          <a:p>
            <a:r>
              <a:rPr lang="cs-CZ"/>
              <a:t>Jednodušší než PIM-SM</a:t>
            </a:r>
          </a:p>
          <a:p>
            <a:r>
              <a:rPr lang="cs-CZ"/>
              <a:t>Může budovat jeden optimální doručovací strom od zdroje vysílání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BE6B-8180-4547-BC70-F8A93AAEA060}" type="slidenum">
              <a:rPr lang="cs-CZ"/>
              <a:pPr/>
              <a:t>55</a:t>
            </a:fld>
            <a:endParaRPr lang="cs-CZ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Multicast mezi oblastmi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 jedné AS (Autonomous System) jeden RP (Randevous Point)</a:t>
            </a:r>
          </a:p>
          <a:p>
            <a:r>
              <a:rPr lang="cs-CZ"/>
              <a:t>Uvnitř používá interní protokol směrování (PIM-SM, DVMRP)</a:t>
            </a:r>
          </a:p>
          <a:p>
            <a:r>
              <a:rPr lang="cs-CZ"/>
              <a:t>Dvě možnosti řešení</a:t>
            </a:r>
          </a:p>
          <a:p>
            <a:pPr lvl="1"/>
            <a:r>
              <a:rPr lang="cs-CZ"/>
              <a:t>MSDP (Multicast Discovery Protocol) – distribuce informace o doručovacích stromech</a:t>
            </a:r>
          </a:p>
          <a:p>
            <a:pPr lvl="1"/>
            <a:r>
              <a:rPr lang="cs-CZ"/>
              <a:t>BGMP (Border Gateway Multicast Protocol) – sdílení stromů mezi doménami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0933B-2836-44D0-9ADC-2713353BB165}" type="slidenum">
              <a:rPr lang="cs-CZ"/>
              <a:pPr/>
              <a:t>56</a:t>
            </a:fld>
            <a:endParaRPr lang="cs-CZ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MSDP </a:t>
            </a:r>
            <a:br>
              <a:rPr lang="cs-CZ" sz="2800"/>
            </a:br>
            <a:r>
              <a:rPr lang="cs-CZ" sz="2800"/>
              <a:t>Multicast Source Discovery Protocol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Spojuje PIM-SM oblasti (AS)</a:t>
            </a:r>
          </a:p>
          <a:p>
            <a:r>
              <a:rPr lang="cs-CZ"/>
              <a:t>RP využívá MSDP ke zjišťování zdrojů v ostatních oblastech</a:t>
            </a:r>
          </a:p>
          <a:p>
            <a:r>
              <a:rPr lang="cs-CZ"/>
              <a:t>Může do těchto oblastí posílat PIM join požadavky (pokud jsou lokální příjemci)</a:t>
            </a:r>
          </a:p>
          <a:p>
            <a:r>
              <a:rPr lang="cs-CZ"/>
              <a:t>Vytváření doručovacího stromu</a:t>
            </a:r>
          </a:p>
          <a:p>
            <a:r>
              <a:rPr lang="cs-CZ"/>
              <a:t>MSDP RP jsou propojeny pomocí TCP</a:t>
            </a:r>
          </a:p>
          <a:p>
            <a:r>
              <a:rPr lang="cs-CZ"/>
              <a:t>Periodicky posílají zprávy „source active“</a:t>
            </a:r>
          </a:p>
          <a:p>
            <a:r>
              <a:rPr lang="cs-CZ"/>
              <a:t>Pracuje efektivně pokud existuje několik vysílačů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48D6D-2DCC-450F-AFA9-0C90EC794E07}" type="slidenum">
              <a:rPr lang="cs-CZ"/>
              <a:pPr/>
              <a:t>57</a:t>
            </a:fld>
            <a:endParaRPr lang="cs-CZ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MSDP </a:t>
            </a:r>
            <a:br>
              <a:rPr lang="cs-CZ" sz="2800"/>
            </a:br>
            <a:r>
              <a:rPr lang="cs-CZ" sz="2800"/>
              <a:t>Multicast Source Discovery Protocol</a:t>
            </a:r>
          </a:p>
        </p:txBody>
      </p:sp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75692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9827-9A9C-4F99-83F0-0D335FD056A4}" type="slidenum">
              <a:rPr lang="cs-CZ"/>
              <a:pPr/>
              <a:t>58</a:t>
            </a:fld>
            <a:endParaRPr lang="cs-CZ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/>
              <a:t>BGMP</a:t>
            </a:r>
            <a:br>
              <a:rPr lang="cs-CZ" sz="2400"/>
            </a:br>
            <a:r>
              <a:rPr lang="cs-CZ" sz="2400"/>
              <a:t>Border Gateway Multicast Routing protocol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Vytváří sdílený strom pro každou skupinu</a:t>
            </a:r>
          </a:p>
          <a:p>
            <a:r>
              <a:rPr lang="cs-CZ"/>
              <a:t>Mezi členy BGP se přenáší data pomocí TCP</a:t>
            </a:r>
          </a:p>
          <a:p>
            <a:r>
              <a:rPr lang="cs-CZ"/>
              <a:t>Distribuuje cesty do AS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3877-FA1F-488A-9249-9B5B1617A7A2}" type="slidenum">
              <a:rPr lang="cs-CZ"/>
              <a:pPr/>
              <a:t>59</a:t>
            </a:fld>
            <a:endParaRPr lang="cs-CZ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/>
              <a:t>BGMP</a:t>
            </a:r>
            <a:br>
              <a:rPr lang="cs-CZ" sz="2400"/>
            </a:br>
            <a:r>
              <a:rPr lang="cs-CZ" sz="2400"/>
              <a:t>Border Gateway Multicast Routing Protocol</a:t>
            </a:r>
          </a:p>
        </p:txBody>
      </p:sp>
      <p:pic>
        <p:nvPicPr>
          <p:cNvPr id="323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832475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20D45-2680-4DCC-9584-A81535067B64}" type="slidenum">
              <a:rPr lang="cs-CZ"/>
              <a:pPr/>
              <a:t>6</a:t>
            </a:fld>
            <a:endParaRPr lang="cs-CZ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IP multicastu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Organizace hostitelského systému</a:t>
            </a:r>
          </a:p>
          <a:p>
            <a:pPr lvl="1"/>
            <a:r>
              <a:rPr lang="cs-CZ"/>
              <a:t>Povolení přijímat multicast, definice multicast adresy na MAC úrovni</a:t>
            </a:r>
          </a:p>
          <a:p>
            <a:r>
              <a:rPr lang="cs-CZ"/>
              <a:t>Organizace lokální směrovač – hostitelský systém</a:t>
            </a:r>
          </a:p>
          <a:p>
            <a:pPr lvl="1"/>
            <a:r>
              <a:rPr lang="cs-CZ"/>
              <a:t>Protokoly pro organizaci skupin</a:t>
            </a:r>
          </a:p>
          <a:p>
            <a:pPr lvl="1"/>
            <a:r>
              <a:rPr lang="cs-CZ"/>
              <a:t>IGMP (Internet Group Management Protocol)</a:t>
            </a:r>
          </a:p>
          <a:p>
            <a:pPr lvl="2"/>
            <a:r>
              <a:rPr lang="cs-CZ"/>
              <a:t>Verze 1 – pouze registrace/uvolnění (RFC 1112)</a:t>
            </a:r>
          </a:p>
          <a:p>
            <a:pPr lvl="2"/>
            <a:r>
              <a:rPr lang="cs-CZ"/>
              <a:t>Verze 2 – připojení/odpojení zprávou (RFC 2236)</a:t>
            </a:r>
          </a:p>
          <a:p>
            <a:pPr lvl="2"/>
            <a:r>
              <a:rPr lang="cs-CZ"/>
              <a:t>Verze 3 – podpora SSM (RFC3376)</a:t>
            </a:r>
          </a:p>
          <a:p>
            <a:r>
              <a:rPr lang="cs-CZ"/>
              <a:t>Skupinové směrování</a:t>
            </a:r>
          </a:p>
          <a:p>
            <a:pPr lvl="1"/>
            <a:r>
              <a:rPr lang="cs-CZ"/>
              <a:t>Protokoly pro skupinové směrování (PIM-DM, PIM-SM, BGMP)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B887-273D-465F-A0E0-1286771C14F3}" type="slidenum">
              <a:rPr lang="cs-CZ"/>
              <a:pPr/>
              <a:t>60</a:t>
            </a:fld>
            <a:endParaRPr lang="cs-CZ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Přidělování multicast adres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Dynamické přidělování adres v AS</a:t>
            </a:r>
          </a:p>
          <a:p>
            <a:pPr>
              <a:lnSpc>
                <a:spcPct val="90000"/>
              </a:lnSpc>
            </a:pPr>
            <a:r>
              <a:rPr lang="cs-CZ"/>
              <a:t>Klient/server protokol MADCAP (Multicast Address Dynamic Client Allocation protocol), UDP</a:t>
            </a:r>
          </a:p>
          <a:p>
            <a:pPr>
              <a:lnSpc>
                <a:spcPct val="90000"/>
              </a:lnSpc>
            </a:pPr>
            <a:r>
              <a:rPr lang="cs-CZ"/>
              <a:t>Obdoba DHCP pro unicast adresy (DISCOVER, REQUEST, RELEASE, ACK)</a:t>
            </a:r>
          </a:p>
          <a:p>
            <a:pPr>
              <a:lnSpc>
                <a:spcPct val="90000"/>
              </a:lnSpc>
            </a:pPr>
            <a:r>
              <a:rPr lang="cs-CZ"/>
              <a:t>Podobné složení přenášených zpráv</a:t>
            </a:r>
          </a:p>
          <a:p>
            <a:pPr>
              <a:lnSpc>
                <a:spcPct val="90000"/>
              </a:lnSpc>
            </a:pPr>
            <a:r>
              <a:rPr lang="cs-CZ"/>
              <a:t>Pronájem, prodložení pronájmu, uvolnění</a:t>
            </a:r>
          </a:p>
          <a:p>
            <a:pPr>
              <a:lnSpc>
                <a:spcPct val="90000"/>
              </a:lnSpc>
            </a:pPr>
            <a:r>
              <a:rPr lang="cs-CZ"/>
              <a:t>Rozsah přidělování 239.251.0.0/16 Administratively Scoped Block)</a:t>
            </a:r>
          </a:p>
          <a:p>
            <a:pPr>
              <a:lnSpc>
                <a:spcPct val="90000"/>
              </a:lnSpc>
            </a:pPr>
            <a:r>
              <a:rPr lang="cs-CZ"/>
              <a:t>Mimo zůstávají </a:t>
            </a:r>
          </a:p>
          <a:p>
            <a:pPr lvl="1">
              <a:lnSpc>
                <a:spcPct val="90000"/>
              </a:lnSpc>
            </a:pPr>
            <a:r>
              <a:rPr lang="cs-CZ"/>
              <a:t>239.248.0.0/16, 239.249.0.0/16 a 239.250.0.0/16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424BF-8DE4-4A97-BD17-B21F10E5084E}" type="slidenum">
              <a:rPr lang="cs-CZ"/>
              <a:pPr/>
              <a:t>61</a:t>
            </a:fld>
            <a:endParaRPr lang="cs-CZ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Přidělování multicast adres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MASC – Multicast Address Set Claim</a:t>
            </a:r>
          </a:p>
          <a:p>
            <a:r>
              <a:rPr lang="cs-CZ"/>
              <a:t>Dle BGP modelu (mezi doménami)</a:t>
            </a:r>
          </a:p>
          <a:p>
            <a:r>
              <a:rPr lang="cs-CZ"/>
              <a:t>Protokol pro hierarchické rozdělování prostoru adres (RFC2909)</a:t>
            </a:r>
          </a:p>
          <a:p>
            <a:r>
              <a:rPr lang="cs-CZ"/>
              <a:t>Rozdělení globálního multicast prostoru na menší souvislé bloky pro jednotlivé ISP</a:t>
            </a:r>
          </a:p>
          <a:p>
            <a:endParaRPr lang="cs-CZ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38BA-B181-44EA-BE4E-1AB711E2BE88}" type="slidenum">
              <a:rPr lang="cs-CZ"/>
              <a:pPr/>
              <a:t>62</a:t>
            </a:fld>
            <a:endParaRPr lang="cs-CZ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Přidělování multicast adres</a:t>
            </a:r>
          </a:p>
        </p:txBody>
      </p:sp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7273925" cy="47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34931-E2A7-4683-ABD8-75C249FA2125}" type="slidenum">
              <a:rPr lang="cs-CZ"/>
              <a:pPr/>
              <a:t>7</a:t>
            </a:fld>
            <a:endParaRPr lang="cs-CZ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Mapování IP síťových adres na MAC multicast adresy</a:t>
            </a: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2014537"/>
          </a:xfrm>
        </p:spPr>
        <p:txBody>
          <a:bodyPr/>
          <a:lstStyle/>
          <a:p>
            <a:r>
              <a:rPr lang="cs-CZ"/>
              <a:t>RFC 1112 definuje</a:t>
            </a:r>
          </a:p>
          <a:p>
            <a:pPr lvl="1"/>
            <a:r>
              <a:rPr lang="cs-CZ"/>
              <a:t>Pro Ethernet a FDDI adresní prefix 01:00:5E</a:t>
            </a:r>
          </a:p>
          <a:p>
            <a:pPr lvl="1"/>
            <a:r>
              <a:rPr lang="cs-CZ"/>
              <a:t>Mapuje nižších 23 bitů skupinové IP adresy přímo na MAC adresu</a:t>
            </a:r>
          </a:p>
          <a:p>
            <a:pPr lvl="1"/>
            <a:r>
              <a:rPr lang="cs-CZ"/>
              <a:t>Token Ring používá funkční adresu c000.4000.0000</a:t>
            </a:r>
            <a:endParaRPr lang="en-US"/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77247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89C4-6DCB-48C4-BFEB-720AEA9D1ABB}" type="slidenum">
              <a:rPr lang="cs-CZ"/>
              <a:pPr/>
              <a:t>8</a:t>
            </a:fld>
            <a:endParaRPr lang="cs-CZ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Určení rozsahu doručování</a:t>
            </a:r>
            <a:endParaRPr lang="en-US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Implicitní</a:t>
            </a:r>
          </a:p>
          <a:p>
            <a:pPr lvl="1"/>
            <a:r>
              <a:rPr lang="cs-CZ"/>
              <a:t>Použití link-local adresy</a:t>
            </a:r>
          </a:p>
          <a:p>
            <a:pPr lvl="1"/>
            <a:r>
              <a:rPr lang="cs-CZ"/>
              <a:t>Neopustí podsíť</a:t>
            </a:r>
          </a:p>
          <a:p>
            <a:r>
              <a:rPr lang="cs-CZ"/>
              <a:t>Omezení rozsahu založené na TTL</a:t>
            </a:r>
          </a:p>
          <a:p>
            <a:pPr lvl="1"/>
            <a:r>
              <a:rPr lang="cs-CZ"/>
              <a:t>Multicast směrovače mají nastaven práh (TTL práh)</a:t>
            </a:r>
          </a:p>
          <a:p>
            <a:pPr lvl="1"/>
            <a:r>
              <a:rPr lang="cs-CZ"/>
              <a:t>Jestliže je TTL </a:t>
            </a:r>
            <a:r>
              <a:rPr lang="cs-CZ">
                <a:cs typeface="Arial" charset="0"/>
              </a:rPr>
              <a:t>≤ TTL práh, je datagram zahozen</a:t>
            </a:r>
          </a:p>
          <a:p>
            <a:r>
              <a:rPr lang="cs-CZ">
                <a:cs typeface="Arial" charset="0"/>
              </a:rPr>
              <a:t>Administrativní omezení</a:t>
            </a:r>
          </a:p>
          <a:p>
            <a:pPr lvl="1"/>
            <a:r>
              <a:rPr lang="cs-CZ">
                <a:cs typeface="Arial" charset="0"/>
              </a:rPr>
              <a:t>Použití skupiny adres 239.0.0.0 až 239.255.255.255</a:t>
            </a:r>
          </a:p>
          <a:p>
            <a:pPr lvl="1"/>
            <a:r>
              <a:rPr lang="cs-CZ">
                <a:cs typeface="Arial" charset="0"/>
              </a:rPr>
              <a:t>Omezení na administrativní doménu</a:t>
            </a:r>
          </a:p>
          <a:p>
            <a:pPr lvl="1"/>
            <a:r>
              <a:rPr lang="cs-CZ">
                <a:cs typeface="Arial" charset="0"/>
              </a:rPr>
              <a:t>V IPv6 je rozsah součástí atributu uvedeného v adrese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4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6CAD6-BBB6-40A9-B8EB-448756EB815C}" type="slidenum">
              <a:rPr lang="cs-CZ"/>
              <a:pPr/>
              <a:t>9</a:t>
            </a:fld>
            <a:endParaRPr lang="cs-CZ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Rozdělení skupinových adres (RFC3171)</a:t>
            </a:r>
          </a:p>
        </p:txBody>
      </p:sp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395288" y="1254125"/>
            <a:ext cx="82089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cs-CZ"/>
              <a:t>	</a:t>
            </a:r>
          </a:p>
          <a:p>
            <a:pPr eaLnBrk="1" hangingPunct="1"/>
            <a:r>
              <a:rPr lang="cs-CZ"/>
              <a:t>				</a:t>
            </a:r>
          </a:p>
          <a:p>
            <a:pPr eaLnBrk="1" hangingPunct="1"/>
            <a:r>
              <a:rPr lang="cs-CZ"/>
              <a:t>					</a:t>
            </a:r>
            <a:r>
              <a:rPr lang="en-US"/>
              <a:t> </a:t>
            </a:r>
            <a:r>
              <a:rPr lang="cs-CZ"/>
              <a:t>					</a:t>
            </a:r>
            <a:endParaRPr lang="en-US"/>
          </a:p>
        </p:txBody>
      </p:sp>
      <p:graphicFrame>
        <p:nvGraphicFramePr>
          <p:cNvPr id="221188" name="Group 4"/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8642350" cy="4189416"/>
        </p:xfrm>
        <a:graphic>
          <a:graphicData uri="http://schemas.openxmlformats.org/drawingml/2006/table">
            <a:tbl>
              <a:tblPr/>
              <a:tblGrid>
                <a:gridCol w="4321175"/>
                <a:gridCol w="43211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224.0.0.0 - 224.0.0.255 (224.0.0/24)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Local Network Control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224.0.1.0 - 224.0.1.255 (224.0.1/24)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Internetwork Control Block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224.0.2.0 - 224.0.255.0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AD-HOC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224.1.0.0 - 224.1.255.255 (224.1/16)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 Multicast Groups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224.2.0.0 - 224.2.255.255 (224.2/16)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SDP/SAP Block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224.252.0.0 - 224.255.255.255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 Transient Block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225.0.0.0 - 231.255.255.255 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	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232.0.0.0 - 232.255.255.255 (232/8)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Source Specific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Multicast Block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233.0.0.0 - 233.255.255.255 (233/8)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GLOP Block </a:t>
                      </a:r>
                      <a:r>
                        <a:rPr kumimoji="0" 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(233.X.Y.0)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234.0.0.0 - 238.255.255.255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RESERVED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239.0.0.0 - 239.255.255.255 (239/8)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Administratively Scoped Block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06088808">
  <a:themeElements>
    <a:clrScheme name="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</TotalTime>
  <Words>1980</Words>
  <Application>Microsoft Office PowerPoint</Application>
  <PresentationFormat>Předvádění na obrazovce (4:3)</PresentationFormat>
  <Paragraphs>522</Paragraphs>
  <Slides>62</Slides>
  <Notes>62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6" baseType="lpstr">
      <vt:lpstr>Arial</vt:lpstr>
      <vt:lpstr>Wingdings</vt:lpstr>
      <vt:lpstr>Times New Roman</vt:lpstr>
      <vt:lpstr>06088808</vt:lpstr>
      <vt:lpstr>Internet multicast </vt:lpstr>
      <vt:lpstr>Broadcast, multicast, unicast</vt:lpstr>
      <vt:lpstr>Multicast –  Efektivní distribuce dat</vt:lpstr>
      <vt:lpstr>Aplikace multicastu</vt:lpstr>
      <vt:lpstr>Architektura IP multicastu</vt:lpstr>
      <vt:lpstr>Architektura IP multicastu</vt:lpstr>
      <vt:lpstr>Mapování IP síťových adres na MAC multicast adresy</vt:lpstr>
      <vt:lpstr>Určení rozsahu doručování</vt:lpstr>
      <vt:lpstr>Rozdělení skupinových adres (RFC3171)</vt:lpstr>
      <vt:lpstr>IGMPv1</vt:lpstr>
      <vt:lpstr>IGMPv1</vt:lpstr>
      <vt:lpstr>IGMPv2</vt:lpstr>
      <vt:lpstr>IGMPv2</vt:lpstr>
      <vt:lpstr>IGMPv3</vt:lpstr>
      <vt:lpstr>Multicast modely</vt:lpstr>
      <vt:lpstr>Protokoly pro skupinové směrování</vt:lpstr>
      <vt:lpstr>Protokoly pro skupinové směrování</vt:lpstr>
      <vt:lpstr>Protokoly pro skupinové směrování</vt:lpstr>
      <vt:lpstr>Protokoly pro skupinové směrování</vt:lpstr>
      <vt:lpstr>Protokoly pro skupinové směrování</vt:lpstr>
      <vt:lpstr>Core Based Tree</vt:lpstr>
      <vt:lpstr>Core Based Tree</vt:lpstr>
      <vt:lpstr>Porovnání protokolů pro skupinové směrování</vt:lpstr>
      <vt:lpstr>PIM – Protocol Independent Multicast </vt:lpstr>
      <vt:lpstr>Režimy PIM</vt:lpstr>
      <vt:lpstr>PIM-DM</vt:lpstr>
      <vt:lpstr>PIM zprávy</vt:lpstr>
      <vt:lpstr>Příklad PIM-DM </vt:lpstr>
      <vt:lpstr>Příklad PIM-DM </vt:lpstr>
      <vt:lpstr>Příklad PIM-DM </vt:lpstr>
      <vt:lpstr>Příklad PIM-DM </vt:lpstr>
      <vt:lpstr>Příklad PIM-DM </vt:lpstr>
      <vt:lpstr>Příklad PIM-DM </vt:lpstr>
      <vt:lpstr>Příklad PIM-DM </vt:lpstr>
      <vt:lpstr>Příklad PIM-DM </vt:lpstr>
      <vt:lpstr>Příklad PIM-DM </vt:lpstr>
      <vt:lpstr>PIM-SM</vt:lpstr>
      <vt:lpstr>PIM-SM</vt:lpstr>
      <vt:lpstr>PIM-SM</vt:lpstr>
      <vt:lpstr>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Příklad- PIM-SM</vt:lpstr>
      <vt:lpstr>PIM-SSM</vt:lpstr>
      <vt:lpstr>Multicast mezi oblastmi</vt:lpstr>
      <vt:lpstr>MSDP  Multicast Source Discovery Protocol</vt:lpstr>
      <vt:lpstr>MSDP  Multicast Source Discovery Protocol</vt:lpstr>
      <vt:lpstr>BGMP Border Gateway Multicast Routing protocol</vt:lpstr>
      <vt:lpstr>BGMP Border Gateway Multicast Routing Protocol</vt:lpstr>
      <vt:lpstr>Přidělování multicast adres</vt:lpstr>
      <vt:lpstr>Přidělování multicast adres</vt:lpstr>
      <vt:lpstr>Přidělování multicast adres</vt:lpstr>
    </vt:vector>
  </TitlesOfParts>
  <Manager/>
  <Company>ZČU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multicast </dc:title>
  <dc:subject/>
  <dc:creator>kiv</dc:creator>
  <cp:keywords/>
  <dc:description/>
  <cp:lastModifiedBy>ledvina</cp:lastModifiedBy>
  <cp:revision>16</cp:revision>
  <dcterms:created xsi:type="dcterms:W3CDTF">2007-03-20T05:28:08Z</dcterms:created>
  <dcterms:modified xsi:type="dcterms:W3CDTF">2011-05-26T07:51:58Z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