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4"/>
  </p:notesMasterIdLst>
  <p:handoutMasterIdLst>
    <p:handoutMasterId r:id="rId85"/>
  </p:handoutMasterIdLst>
  <p:sldIdLst>
    <p:sldId id="322" r:id="rId2"/>
    <p:sldId id="423" r:id="rId3"/>
    <p:sldId id="424" r:id="rId4"/>
    <p:sldId id="425" r:id="rId5"/>
    <p:sldId id="411" r:id="rId6"/>
    <p:sldId id="324" r:id="rId7"/>
    <p:sldId id="325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5" r:id="rId26"/>
    <p:sldId id="346" r:id="rId27"/>
    <p:sldId id="347" r:id="rId28"/>
    <p:sldId id="419" r:id="rId29"/>
    <p:sldId id="420" r:id="rId30"/>
    <p:sldId id="421" r:id="rId31"/>
    <p:sldId id="422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  <p:sldId id="412" r:id="rId46"/>
    <p:sldId id="413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410" r:id="rId65"/>
    <p:sldId id="414" r:id="rId66"/>
    <p:sldId id="380" r:id="rId67"/>
    <p:sldId id="381" r:id="rId68"/>
    <p:sldId id="382" r:id="rId69"/>
    <p:sldId id="383" r:id="rId70"/>
    <p:sldId id="384" r:id="rId71"/>
    <p:sldId id="385" r:id="rId72"/>
    <p:sldId id="417" r:id="rId73"/>
    <p:sldId id="416" r:id="rId74"/>
    <p:sldId id="415" r:id="rId75"/>
    <p:sldId id="389" r:id="rId76"/>
    <p:sldId id="390" r:id="rId77"/>
    <p:sldId id="391" r:id="rId78"/>
    <p:sldId id="393" r:id="rId79"/>
    <p:sldId id="394" r:id="rId80"/>
    <p:sldId id="418" r:id="rId81"/>
    <p:sldId id="396" r:id="rId82"/>
    <p:sldId id="397" r:id="rId83"/>
  </p:sldIdLst>
  <p:sldSz cx="9144000" cy="6858000" type="screen4x3"/>
  <p:notesSz cx="6737350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94" autoAdjust="0"/>
    <p:restoredTop sz="90300" autoAdjust="0"/>
  </p:normalViewPr>
  <p:slideViewPr>
    <p:cSldViewPr>
      <p:cViewPr varScale="1">
        <p:scale>
          <a:sx n="121" d="100"/>
          <a:sy n="121" d="100"/>
        </p:scale>
        <p:origin x="9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15" cy="4975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508" y="0"/>
            <a:ext cx="2919315" cy="4975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E3913-294D-46DA-A0F4-C762FDCB6431}" type="datetimeFigureOut">
              <a:rPr lang="cs-CZ" smtClean="0"/>
              <a:t>14. 3. 2018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305"/>
            <a:ext cx="2919315" cy="4975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508" y="9432305"/>
            <a:ext cx="2919315" cy="4975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E58E-54FC-43B6-BFDC-F6C201FF6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003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508" y="0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41" y="4717001"/>
            <a:ext cx="5389269" cy="4467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04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508" y="9432304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025AEA4E-AE96-4824-B5DD-C3DA61B1DCA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272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FAB48-CBB1-4DF9-BC31-CC62FB6E695B}" type="slidenum">
              <a:rPr lang="cs-CZ"/>
              <a:pPr/>
              <a:t>1</a:t>
            </a:fld>
            <a:endParaRPr lang="cs-CZ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253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2ED07-7AF8-4011-B5B9-C979124B5DDF}" type="slidenum">
              <a:rPr lang="cs-CZ"/>
              <a:pPr/>
              <a:t>13</a:t>
            </a:fld>
            <a:endParaRPr lang="cs-CZ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60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92E3E-D94A-4810-9142-15A5A8DD2D0C}" type="slidenum">
              <a:rPr lang="cs-CZ"/>
              <a:pPr/>
              <a:t>14</a:t>
            </a:fld>
            <a:endParaRPr lang="cs-CZ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535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D380-0815-487F-83D2-53D4410CC33B}" type="slidenum">
              <a:rPr lang="cs-CZ"/>
              <a:pPr/>
              <a:t>15</a:t>
            </a:fld>
            <a:endParaRPr lang="cs-CZ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799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F8F8A-F0E7-426D-96A2-A5BAAB39DFA2}" type="slidenum">
              <a:rPr lang="cs-CZ"/>
              <a:pPr/>
              <a:t>16</a:t>
            </a:fld>
            <a:endParaRPr lang="cs-CZ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872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7D9EAC-0031-430E-BE75-451F1AAE599D}" type="slidenum">
              <a:rPr lang="cs-CZ"/>
              <a:pPr/>
              <a:t>17</a:t>
            </a:fld>
            <a:endParaRPr lang="cs-CZ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55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7672C-57B6-47FA-A44E-04EDA42A5E92}" type="slidenum">
              <a:rPr lang="cs-CZ"/>
              <a:pPr/>
              <a:t>18</a:t>
            </a:fld>
            <a:endParaRPr lang="cs-CZ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80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CF41F-09EA-4E48-95E9-3BC9FEF80C54}" type="slidenum">
              <a:rPr lang="cs-CZ"/>
              <a:pPr/>
              <a:t>19</a:t>
            </a:fld>
            <a:endParaRPr lang="cs-CZ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878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2C130-C742-45C2-85AA-452F13E15C2B}" type="slidenum">
              <a:rPr lang="cs-CZ"/>
              <a:pPr/>
              <a:t>20</a:t>
            </a:fld>
            <a:endParaRPr lang="cs-CZ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8448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FD636-984F-452D-9BD3-8D5A7501EB87}" type="slidenum">
              <a:rPr lang="cs-CZ"/>
              <a:pPr/>
              <a:t>21</a:t>
            </a:fld>
            <a:endParaRPr lang="cs-CZ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688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EA515-78E3-43E2-93D9-CDB6FE24DC42}" type="slidenum">
              <a:rPr lang="cs-CZ"/>
              <a:pPr/>
              <a:t>22</a:t>
            </a:fld>
            <a:endParaRPr lang="cs-CZ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91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E6D7C-6FEA-4161-B9D2-AA8B723480AE}" type="slidenum">
              <a:rPr lang="cs-CZ"/>
              <a:pPr/>
              <a:t>5</a:t>
            </a:fld>
            <a:endParaRPr lang="cs-CZ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570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CE4B7-7467-435C-BCE4-5564DF310D29}" type="slidenum">
              <a:rPr lang="cs-CZ"/>
              <a:pPr/>
              <a:t>23</a:t>
            </a:fld>
            <a:endParaRPr lang="cs-CZ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9671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C37C4-BE6B-43F1-8B8B-E86E9C629017}" type="slidenum">
              <a:rPr lang="cs-CZ"/>
              <a:pPr/>
              <a:t>24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218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3CA26-E405-4DC0-9C8B-5A4DF252D523}" type="slidenum">
              <a:rPr lang="cs-CZ"/>
              <a:pPr/>
              <a:t>25</a:t>
            </a:fld>
            <a:endParaRPr lang="cs-CZ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3153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B54F8-A566-4DFB-87F0-A46AAA653445}" type="slidenum">
              <a:rPr lang="cs-CZ"/>
              <a:pPr/>
              <a:t>26</a:t>
            </a:fld>
            <a:endParaRPr lang="cs-CZ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8056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ED3FE-CF71-4E99-8076-91CF9D991AE2}" type="slidenum">
              <a:rPr lang="cs-CZ"/>
              <a:pPr/>
              <a:t>27</a:t>
            </a:fld>
            <a:endParaRPr lang="cs-CZ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712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03307-A3BF-4A67-8247-88235DE93BC5}" type="slidenum">
              <a:rPr lang="cs-CZ"/>
              <a:pPr/>
              <a:t>32</a:t>
            </a:fld>
            <a:endParaRPr lang="cs-CZ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9912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81430-E32A-4C21-BC26-766167EDA9F3}" type="slidenum">
              <a:rPr lang="cs-CZ"/>
              <a:pPr/>
              <a:t>33</a:t>
            </a:fld>
            <a:endParaRPr lang="cs-CZ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6540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4FEF66-22DB-45CF-A409-EB7E34A5E556}" type="slidenum">
              <a:rPr lang="cs-CZ"/>
              <a:pPr/>
              <a:t>34</a:t>
            </a:fld>
            <a:endParaRPr lang="cs-CZ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2896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4D2A6-BDED-4409-9029-392D650FA6B5}" type="slidenum">
              <a:rPr lang="cs-CZ"/>
              <a:pPr/>
              <a:t>35</a:t>
            </a:fld>
            <a:endParaRPr lang="cs-CZ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5172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809CD-3359-45A6-BFA5-DDF316938D7A}" type="slidenum">
              <a:rPr lang="cs-CZ"/>
              <a:pPr/>
              <a:t>36</a:t>
            </a:fld>
            <a:endParaRPr lang="cs-CZ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8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3F224-18E5-487E-A9F2-D9BF1B6B321F}" type="slidenum">
              <a:rPr lang="cs-CZ"/>
              <a:pPr/>
              <a:t>6</a:t>
            </a:fld>
            <a:endParaRPr lang="cs-CZ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243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3D14F-D185-4AB8-8DAF-EAFFCBC136C8}" type="slidenum">
              <a:rPr lang="cs-CZ"/>
              <a:pPr/>
              <a:t>37</a:t>
            </a:fld>
            <a:endParaRPr lang="cs-CZ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145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AE82D5-F62A-43C2-AF04-E39208E8F7AB}" type="slidenum">
              <a:rPr lang="cs-CZ"/>
              <a:pPr/>
              <a:t>38</a:t>
            </a:fld>
            <a:endParaRPr lang="cs-CZ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406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1ECAA-672C-4142-8395-F2CB2BFBD7BE}" type="slidenum">
              <a:rPr lang="cs-CZ"/>
              <a:pPr/>
              <a:t>39</a:t>
            </a:fld>
            <a:endParaRPr lang="cs-CZ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8315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A3A35-3DA7-4B68-B3EC-95D56B843669}" type="slidenum">
              <a:rPr lang="cs-CZ"/>
              <a:pPr/>
              <a:t>40</a:t>
            </a:fld>
            <a:endParaRPr lang="cs-CZ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1925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70F84-8BAC-4E1B-B44C-46EB9A97EA0A}" type="slidenum">
              <a:rPr lang="cs-CZ"/>
              <a:pPr/>
              <a:t>41</a:t>
            </a:fld>
            <a:endParaRPr lang="cs-CZ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1230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FD237-88FB-4EF7-8D47-AC6B6EB049C5}" type="slidenum">
              <a:rPr lang="cs-CZ"/>
              <a:pPr/>
              <a:t>42</a:t>
            </a:fld>
            <a:endParaRPr lang="cs-CZ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7693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36BCA-9368-483E-8893-344088887E35}" type="slidenum">
              <a:rPr lang="cs-CZ"/>
              <a:pPr/>
              <a:t>43</a:t>
            </a:fld>
            <a:endParaRPr lang="cs-CZ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072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5E304-C1A1-4115-9549-82EE06607428}" type="slidenum">
              <a:rPr lang="cs-CZ"/>
              <a:pPr/>
              <a:t>44</a:t>
            </a:fld>
            <a:endParaRPr lang="cs-CZ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5128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6E14A-6B4A-4891-9E3F-A3CA39734B74}" type="slidenum">
              <a:rPr lang="cs-CZ"/>
              <a:pPr/>
              <a:t>45</a:t>
            </a:fld>
            <a:endParaRPr lang="cs-CZ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541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FCA59-3287-48EF-8519-0A23738F9F19}" type="slidenum">
              <a:rPr lang="cs-CZ"/>
              <a:pPr/>
              <a:t>46</a:t>
            </a:fld>
            <a:endParaRPr lang="cs-CZ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145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051A4-BD9F-44D3-894D-6B4AC3324F52}" type="slidenum">
              <a:rPr lang="cs-CZ"/>
              <a:pPr/>
              <a:t>7</a:t>
            </a:fld>
            <a:endParaRPr lang="cs-CZ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3175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CDD753-D44B-4F7E-B4D4-37BBD10DF525}" type="slidenum">
              <a:rPr lang="cs-CZ"/>
              <a:pPr/>
              <a:t>47</a:t>
            </a:fld>
            <a:endParaRPr lang="cs-CZ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9530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0BF24-49F5-4B9F-91F2-A1E7DD344232}" type="slidenum">
              <a:rPr lang="cs-CZ"/>
              <a:pPr/>
              <a:t>48</a:t>
            </a:fld>
            <a:endParaRPr lang="cs-CZ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0688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396FF-86A6-42FF-925D-5DA8D9FD5F26}" type="slidenum">
              <a:rPr lang="cs-CZ"/>
              <a:pPr/>
              <a:t>49</a:t>
            </a:fld>
            <a:endParaRPr lang="cs-CZ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6862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0A37C-64CA-493D-87E4-E05C05B82FC1}" type="slidenum">
              <a:rPr lang="cs-CZ"/>
              <a:pPr/>
              <a:t>50</a:t>
            </a:fld>
            <a:endParaRPr lang="cs-CZ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554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48CFA-E969-478E-9763-E8163E1B6435}" type="slidenum">
              <a:rPr lang="cs-CZ"/>
              <a:pPr/>
              <a:t>51</a:t>
            </a:fld>
            <a:endParaRPr lang="cs-CZ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724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B4DBD-5132-494B-A484-022D8F6FB689}" type="slidenum">
              <a:rPr lang="cs-CZ"/>
              <a:pPr/>
              <a:t>52</a:t>
            </a:fld>
            <a:endParaRPr lang="cs-CZ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5172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CFEDD6-0D6A-4FE4-B9B6-FA936292803B}" type="slidenum">
              <a:rPr lang="cs-CZ"/>
              <a:pPr/>
              <a:t>53</a:t>
            </a:fld>
            <a:endParaRPr lang="cs-CZ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56256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1CE89-C278-4C30-9EDE-68D520A31A65}" type="slidenum">
              <a:rPr lang="cs-CZ"/>
              <a:pPr/>
              <a:t>54</a:t>
            </a:fld>
            <a:endParaRPr lang="cs-CZ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0582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8F9D0-083E-4F6B-AA92-98FB1F22645D}" type="slidenum">
              <a:rPr lang="cs-CZ"/>
              <a:pPr/>
              <a:t>55</a:t>
            </a:fld>
            <a:endParaRPr lang="cs-CZ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1898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1407D7-6A3A-4462-ABED-0DC5C9EB2577}" type="slidenum">
              <a:rPr lang="cs-CZ"/>
              <a:pPr/>
              <a:t>56</a:t>
            </a:fld>
            <a:endParaRPr lang="cs-CZ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24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17E3-A267-4F72-A2AC-9FF3A00F5660}" type="slidenum">
              <a:rPr lang="cs-CZ"/>
              <a:pPr/>
              <a:t>8</a:t>
            </a:fld>
            <a:endParaRPr lang="cs-CZ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7684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D44781-55F5-4D1D-8D33-A5F6F444EDE1}" type="slidenum">
              <a:rPr lang="cs-CZ"/>
              <a:pPr/>
              <a:t>57</a:t>
            </a:fld>
            <a:endParaRPr lang="cs-CZ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58733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ACDD0-AD31-4907-BB1A-082C8A9EC1DB}" type="slidenum">
              <a:rPr lang="cs-CZ"/>
              <a:pPr/>
              <a:t>58</a:t>
            </a:fld>
            <a:endParaRPr lang="cs-CZ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67907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2D711-CBF5-492B-9F71-CC88547E4E5C}" type="slidenum">
              <a:rPr lang="cs-CZ"/>
              <a:pPr/>
              <a:t>59</a:t>
            </a:fld>
            <a:endParaRPr lang="cs-CZ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1939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BE54C0-B7AD-4D67-A6AA-7790D9183856}" type="slidenum">
              <a:rPr lang="cs-CZ"/>
              <a:pPr/>
              <a:t>60</a:t>
            </a:fld>
            <a:endParaRPr lang="cs-CZ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2056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88E2F-A490-415E-A30C-DC8B256909E8}" type="slidenum">
              <a:rPr lang="cs-CZ"/>
              <a:pPr/>
              <a:t>61</a:t>
            </a:fld>
            <a:endParaRPr lang="cs-CZ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81347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51F27-413D-4D81-AD13-900CABD66E00}" type="slidenum">
              <a:rPr lang="cs-CZ"/>
              <a:pPr/>
              <a:t>62</a:t>
            </a:fld>
            <a:endParaRPr lang="cs-CZ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9027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816AA-19F6-4B1E-9509-B89C0E5EE118}" type="slidenum">
              <a:rPr lang="cs-CZ"/>
              <a:pPr/>
              <a:t>63</a:t>
            </a:fld>
            <a:endParaRPr lang="cs-CZ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1461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B498B-97D8-4539-93EB-AFD5BE36C3CA}" type="slidenum">
              <a:rPr lang="cs-CZ"/>
              <a:pPr/>
              <a:t>64</a:t>
            </a:fld>
            <a:endParaRPr lang="cs-CZ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46125"/>
            <a:ext cx="4964112" cy="3724275"/>
          </a:xfrm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50406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B498B-97D8-4539-93EB-AFD5BE36C3CA}" type="slidenum">
              <a:rPr lang="cs-CZ"/>
              <a:pPr/>
              <a:t>65</a:t>
            </a:fld>
            <a:endParaRPr lang="cs-CZ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746125"/>
            <a:ext cx="4964112" cy="3724275"/>
          </a:xfrm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24382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6745F-FDE4-431D-A73D-3C25AECC815F}" type="slidenum">
              <a:rPr lang="cs-CZ"/>
              <a:pPr/>
              <a:t>66</a:t>
            </a:fld>
            <a:endParaRPr lang="cs-CZ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61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3120F-04F2-4037-81F8-31B2D00A53A6}" type="slidenum">
              <a:rPr lang="cs-CZ"/>
              <a:pPr/>
              <a:t>9</a:t>
            </a:fld>
            <a:endParaRPr lang="cs-CZ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84521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37ABA-F7B5-4402-8267-35D4DEF75A4F}" type="slidenum">
              <a:rPr lang="cs-CZ"/>
              <a:pPr/>
              <a:t>67</a:t>
            </a:fld>
            <a:endParaRPr lang="cs-CZ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68397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5539C-74E0-4BD0-8DF7-11706208FFD7}" type="slidenum">
              <a:rPr lang="cs-CZ"/>
              <a:pPr/>
              <a:t>68</a:t>
            </a:fld>
            <a:endParaRPr lang="cs-CZ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232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72C50F-F961-4323-9A41-44C3BEFFC02C}" type="slidenum">
              <a:rPr lang="cs-CZ"/>
              <a:pPr/>
              <a:t>69</a:t>
            </a:fld>
            <a:endParaRPr lang="cs-CZ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87804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8076C-058C-4F8C-B09A-576B00E57998}" type="slidenum">
              <a:rPr lang="cs-CZ"/>
              <a:pPr/>
              <a:t>70</a:t>
            </a:fld>
            <a:endParaRPr lang="cs-CZ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51755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AB698F-0144-41A1-BF25-555CAEEEADC1}" type="slidenum">
              <a:rPr lang="cs-CZ"/>
              <a:pPr/>
              <a:t>71</a:t>
            </a:fld>
            <a:endParaRPr lang="cs-CZ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6503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87507-FDBD-4216-9E40-D28595FA5DDF}" type="slidenum">
              <a:rPr lang="cs-CZ"/>
              <a:pPr/>
              <a:t>72</a:t>
            </a:fld>
            <a:endParaRPr lang="cs-CZ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5215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1784C-A729-4882-85F4-0AC1DE5E3179}" type="slidenum">
              <a:rPr lang="cs-CZ"/>
              <a:pPr/>
              <a:t>73</a:t>
            </a:fld>
            <a:endParaRPr lang="cs-CZ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33980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2F8A0-758C-44A6-BDBE-5AB39D9CBFB0}" type="slidenum">
              <a:rPr lang="cs-CZ"/>
              <a:pPr/>
              <a:t>74</a:t>
            </a:fld>
            <a:endParaRPr lang="cs-CZ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44401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1CDB6-F34F-4653-9B36-80C48CC77542}" type="slidenum">
              <a:rPr lang="cs-CZ"/>
              <a:pPr/>
              <a:t>75</a:t>
            </a:fld>
            <a:endParaRPr lang="cs-CZ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75757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44FBA-8386-40C1-BE9B-AE9B29E8045D}" type="slidenum">
              <a:rPr lang="cs-CZ"/>
              <a:pPr/>
              <a:t>76</a:t>
            </a:fld>
            <a:endParaRPr lang="cs-CZ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448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58527-036A-4125-A511-4B5D01B99BCA}" type="slidenum">
              <a:rPr lang="cs-CZ"/>
              <a:pPr/>
              <a:t>10</a:t>
            </a:fld>
            <a:endParaRPr lang="cs-CZ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3564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4A7C49-771A-48D9-A8B9-BBE36AE1D290}" type="slidenum">
              <a:rPr lang="cs-CZ"/>
              <a:pPr/>
              <a:t>77</a:t>
            </a:fld>
            <a:endParaRPr lang="cs-CZ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70204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5010A-ED2B-4E40-BB37-4EEB2DCA7BB3}" type="slidenum">
              <a:rPr lang="cs-CZ"/>
              <a:pPr/>
              <a:t>78</a:t>
            </a:fld>
            <a:endParaRPr lang="cs-CZ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93127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1D0D87-583D-4534-A249-6102D9B6FA44}" type="slidenum">
              <a:rPr lang="cs-CZ"/>
              <a:pPr/>
              <a:t>79</a:t>
            </a:fld>
            <a:endParaRPr lang="cs-CZ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423844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E0F9C-CB06-4131-A0EE-82D722D23340}" type="slidenum">
              <a:rPr lang="cs-CZ"/>
              <a:pPr/>
              <a:t>80</a:t>
            </a:fld>
            <a:endParaRPr lang="cs-CZ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5201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A2FB6-B389-4C01-B5D7-EB8189CCC9CB}" type="slidenum">
              <a:rPr lang="cs-CZ"/>
              <a:pPr/>
              <a:t>81</a:t>
            </a:fld>
            <a:endParaRPr lang="cs-CZ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3861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331245-81C5-4DCA-9221-07BBA6091A72}" type="slidenum">
              <a:rPr lang="cs-CZ"/>
              <a:pPr/>
              <a:t>82</a:t>
            </a:fld>
            <a:endParaRPr lang="cs-CZ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601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62F7B-0CCB-40D1-B911-4A2E0C0583E7}" type="slidenum">
              <a:rPr lang="cs-CZ"/>
              <a:pPr/>
              <a:t>11</a:t>
            </a:fld>
            <a:endParaRPr lang="cs-CZ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6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985A6-9A67-4D6E-83E1-DF67EE0E4B79}" type="slidenum">
              <a:rPr lang="cs-CZ"/>
              <a:pPr/>
              <a:t>12</a:t>
            </a:fld>
            <a:endParaRPr lang="cs-CZ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041" y="4717001"/>
            <a:ext cx="5389269" cy="446909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19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DB00A3-F99E-4750-801D-32CD9BB846D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33677-2A95-4DD3-84B1-98B77A9633B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5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919A0-2C65-4BDC-999C-989B48CA3CB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104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3D1EAD2-16C5-4405-AFEB-54FB15DDB99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29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282FF4-7518-4BEE-AC48-EAB7FDA096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469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835CCAE-EBA4-45EA-870D-03F95C07878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CF79F-77AB-4EC7-B62C-9742CEB6382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38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70F59-38ED-4478-9041-8E8DE05F2A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1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51209-F685-4FBC-A9AB-6A9FC0E4C0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8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B7782-7151-4228-A19F-EBD67326F17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80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CC04-F77B-44E5-B16A-B54DECCC13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94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4FEF2-F567-4E44-9E4D-788E66034CA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64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3DB6A-E3CA-4304-B117-A0517A4E9C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4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20A3D-A2CD-442A-AFC0-050DDD14B98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94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cs-CZ"/>
              <a:t>5.3.2008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3715035-8710-4556-83BF-5FBAA65A99DF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95400"/>
            <a:ext cx="6477000" cy="1470025"/>
          </a:xfrm>
        </p:spPr>
        <p:txBody>
          <a:bodyPr/>
          <a:lstStyle/>
          <a:p>
            <a:r>
              <a:rPr lang="cs-CZ" sz="4400" dirty="0" smtClean="0"/>
              <a:t>Směrování</a:t>
            </a:r>
            <a:endParaRPr lang="cs-CZ" sz="4400" dirty="0"/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3124200" y="2971800"/>
            <a:ext cx="419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800">
                <a:latin typeface="Palatino Linotype" pitchFamily="18" charset="0"/>
              </a:rPr>
              <a:t>Počítačové sítě</a:t>
            </a:r>
          </a:p>
          <a:p>
            <a:pPr algn="r"/>
            <a:r>
              <a:rPr lang="cs-CZ" sz="2800">
                <a:latin typeface="Palatino Linotype" pitchFamily="18" charset="0"/>
              </a:rPr>
              <a:t>Lekce </a:t>
            </a:r>
            <a:r>
              <a:rPr lang="en-US" sz="2800">
                <a:latin typeface="Palatino Linotype" pitchFamily="18" charset="0"/>
              </a:rPr>
              <a:t>3</a:t>
            </a:r>
            <a:endParaRPr lang="cs-CZ" sz="2800">
              <a:latin typeface="Palatino Linotype" pitchFamily="18" charset="0"/>
            </a:endParaRPr>
          </a:p>
          <a:p>
            <a:pPr algn="r"/>
            <a:r>
              <a:rPr lang="cs-CZ" sz="2800">
                <a:latin typeface="Palatino Linotype" pitchFamily="18" charset="0"/>
              </a:rPr>
              <a:t>Ing. Jiří ledvina, CSc.</a:t>
            </a:r>
          </a:p>
          <a:p>
            <a:pPr algn="r"/>
            <a:endParaRPr lang="cs-CZ" sz="28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24AF-7ECA-46D9-9989-E367206A891A}" type="slidenum">
              <a:rPr lang="cs-CZ"/>
              <a:pPr/>
              <a:t>10</a:t>
            </a:fld>
            <a:endParaRPr lang="cs-CZ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tří autonomních oblastí</a:t>
            </a:r>
          </a:p>
        </p:txBody>
      </p:sp>
      <p:pic>
        <p:nvPicPr>
          <p:cNvPr id="1884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628775"/>
            <a:ext cx="691356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2B9C-E68C-475A-9C63-03C8AE625254}" type="slidenum">
              <a:rPr lang="cs-CZ"/>
              <a:pPr/>
              <a:t>11</a:t>
            </a:fld>
            <a:endParaRPr lang="cs-CZ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Směrování podle vektoru vzdáleností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186238" cy="2974975"/>
          </a:xfrm>
        </p:spPr>
        <p:txBody>
          <a:bodyPr/>
          <a:lstStyle/>
          <a:p>
            <a:r>
              <a:rPr lang="cs-CZ">
                <a:latin typeface="Palatino Linotype" pitchFamily="18" charset="0"/>
              </a:rPr>
              <a:t>Používá Bellman-Fordův algoritmus (dynamické programování)</a:t>
            </a:r>
          </a:p>
          <a:p>
            <a:r>
              <a:rPr lang="cs-CZ">
                <a:latin typeface="Palatino Linotype" pitchFamily="18" charset="0"/>
              </a:rPr>
              <a:t>Vektor vzdáleností pro uzel X: minimální vzdálenost z uzlu X do všech ostatních uzlů</a:t>
            </a:r>
          </a:p>
          <a:p>
            <a:pPr lvl="1">
              <a:buFont typeface="Wingdings" pitchFamily="2" charset="2"/>
              <a:buNone/>
            </a:pPr>
            <a:endParaRPr lang="cs-CZ" sz="2400"/>
          </a:p>
        </p:txBody>
      </p:sp>
      <p:pic>
        <p:nvPicPr>
          <p:cNvPr id="190468" name="Picture 4" descr="PE04F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3221038"/>
            <a:ext cx="4044950" cy="182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4427538" y="1700213"/>
            <a:ext cx="4186237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400">
                <a:latin typeface="Palatino Linotype" pitchFamily="18" charset="0"/>
              </a:rPr>
              <a:t>Např. pro uzel A je to </a:t>
            </a:r>
            <a:r>
              <a:rPr lang="en-US" sz="2400">
                <a:latin typeface="Palatino Linotype" pitchFamily="18" charset="0"/>
              </a:rPr>
              <a:t>{</a:t>
            </a:r>
            <a:r>
              <a:rPr lang="cs-CZ" sz="2400">
                <a:latin typeface="Palatino Linotype" pitchFamily="18" charset="0"/>
              </a:rPr>
              <a:t>2,6,2,1,3</a:t>
            </a:r>
            <a:r>
              <a:rPr lang="en-US" sz="2400">
                <a:latin typeface="Palatino Linotype" pitchFamily="18" charset="0"/>
              </a:rPr>
              <a:t>}</a:t>
            </a:r>
            <a:endParaRPr lang="cs-CZ" sz="2400">
              <a:latin typeface="Palatino Linotype" pitchFamily="18" charset="0"/>
            </a:endParaRP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endParaRPr lang="cs-CZ" sz="24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CD36-B5E4-4F12-BD36-B1229395DEC8}" type="slidenum">
              <a:rPr lang="cs-CZ"/>
              <a:pPr/>
              <a:t>12</a:t>
            </a:fld>
            <a:endParaRPr lang="cs-CZ" dirty="0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Směrování podle vektoru vzdáleností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4038600" cy="3889375"/>
          </a:xfrm>
        </p:spPr>
        <p:txBody>
          <a:bodyPr/>
          <a:lstStyle/>
          <a:p>
            <a:r>
              <a:rPr lang="cs-CZ" sz="2000" dirty="0">
                <a:latin typeface="Palatino Linotype" pitchFamily="18" charset="0"/>
              </a:rPr>
              <a:t>Každý uzel provádí následující 3 operace souběžně</a:t>
            </a:r>
          </a:p>
          <a:p>
            <a:pPr lvl="1"/>
            <a:r>
              <a:rPr lang="cs-CZ" sz="2000" dirty="0">
                <a:latin typeface="Palatino Linotype" pitchFamily="18" charset="0"/>
              </a:rPr>
              <a:t>Posílá vektor vzdáleností svým sousedům</a:t>
            </a:r>
          </a:p>
          <a:p>
            <a:pPr lvl="1"/>
            <a:r>
              <a:rPr lang="cs-CZ" sz="2000" dirty="0">
                <a:latin typeface="Palatino Linotype" pitchFamily="18" charset="0"/>
              </a:rPr>
              <a:t>Přijímá vektor vzdáleností od svých </a:t>
            </a:r>
            <a:r>
              <a:rPr lang="cs-CZ" sz="2000" dirty="0" smtClean="0">
                <a:latin typeface="Palatino Linotype" pitchFamily="18" charset="0"/>
              </a:rPr>
              <a:t>sousedů</a:t>
            </a:r>
          </a:p>
          <a:p>
            <a:pPr lvl="1"/>
            <a:r>
              <a:rPr lang="cs-CZ" sz="2000" dirty="0">
                <a:latin typeface="Palatino Linotype" pitchFamily="18" charset="0"/>
              </a:rPr>
              <a:t>Počítá nové vzdálenosti na základě přijatých vektorů</a:t>
            </a:r>
          </a:p>
          <a:p>
            <a:pPr lvl="1"/>
            <a:r>
              <a:rPr lang="cs-CZ" sz="2000" dirty="0" smtClean="0">
                <a:latin typeface="Palatino Linotype" pitchFamily="18" charset="0"/>
              </a:rPr>
              <a:t>Vektor vzdáleností obsahuje dvojici</a:t>
            </a:r>
            <a:br>
              <a:rPr lang="cs-CZ" sz="2000" dirty="0" smtClean="0">
                <a:latin typeface="Palatino Linotype" pitchFamily="18" charset="0"/>
              </a:rPr>
            </a:br>
            <a:r>
              <a:rPr lang="cs-CZ" sz="2000" dirty="0" smtClean="0">
                <a:latin typeface="Palatino Linotype" pitchFamily="18" charset="0"/>
              </a:rPr>
              <a:t> (cíl, vzdálenost)</a:t>
            </a:r>
            <a:endParaRPr lang="cs-CZ" sz="2000" dirty="0">
              <a:latin typeface="Palatino Linotype" pitchFamily="18" charset="0"/>
            </a:endParaRPr>
          </a:p>
          <a:p>
            <a:endParaRPr lang="cs-CZ" sz="2000" dirty="0">
              <a:latin typeface="Palatino Linotype" pitchFamily="18" charset="0"/>
            </a:endParaRPr>
          </a:p>
        </p:txBody>
      </p:sp>
      <p:pic>
        <p:nvPicPr>
          <p:cNvPr id="192517" name="Picture 5" descr="PE04F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65600"/>
            <a:ext cx="40449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33900" y="1676399"/>
            <a:ext cx="4038600" cy="274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sz="2000" kern="0" dirty="0" smtClean="0">
                <a:latin typeface="Palatino Linotype" pitchFamily="18" charset="0"/>
              </a:rPr>
              <a:t>Výpočet vzdálenosti</a:t>
            </a:r>
          </a:p>
          <a:p>
            <a:pPr eaLnBrk="1" hangingPunct="1"/>
            <a:endParaRPr lang="cs-CZ" sz="2000" kern="0" dirty="0" smtClean="0">
              <a:latin typeface="Palatino Linotype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Palatino Linotype" pitchFamily="18" charset="0"/>
              </a:rPr>
              <a:t>distance(X,Z) = </a:t>
            </a:r>
            <a:endParaRPr lang="cs-CZ" sz="2000" dirty="0">
              <a:latin typeface="Palatino Linotype" pitchFamily="18" charset="0"/>
            </a:endParaRPr>
          </a:p>
          <a:p>
            <a:pPr lvl="1">
              <a:buNone/>
            </a:pPr>
            <a:r>
              <a:rPr lang="cs-CZ" sz="2000" dirty="0">
                <a:latin typeface="Palatino Linotype" pitchFamily="18" charset="0"/>
              </a:rPr>
              <a:t>    </a:t>
            </a:r>
            <a:r>
              <a:rPr lang="cs-CZ" sz="2000" dirty="0" smtClean="0">
                <a:latin typeface="Palatino Linotype" pitchFamily="18" charset="0"/>
              </a:rPr>
              <a:t>  </a:t>
            </a:r>
            <a:r>
              <a:rPr lang="en-US" sz="2000" dirty="0" smtClean="0">
                <a:latin typeface="Palatino Linotype" pitchFamily="18" charset="0"/>
              </a:rPr>
              <a:t>min </a:t>
            </a:r>
            <a:r>
              <a:rPr lang="en-US" sz="2000" dirty="0">
                <a:latin typeface="Palatino Linotype" pitchFamily="18" charset="0"/>
              </a:rPr>
              <a:t>{distance(X,Y) + distance(Y, Z)} </a:t>
            </a:r>
            <a:r>
              <a:rPr lang="cs-CZ" sz="2000" dirty="0">
                <a:latin typeface="Palatino Linotype" pitchFamily="18" charset="0"/>
              </a:rPr>
              <a:t>pro všechny sousední uzly</a:t>
            </a:r>
            <a:r>
              <a:rPr lang="en-US" sz="2000" dirty="0">
                <a:latin typeface="Palatino Linotype" pitchFamily="18" charset="0"/>
              </a:rPr>
              <a:t> </a:t>
            </a:r>
            <a:r>
              <a:rPr lang="en-US" sz="2000" dirty="0" smtClean="0">
                <a:latin typeface="Palatino Linotype" pitchFamily="18" charset="0"/>
              </a:rPr>
              <a:t>Y</a:t>
            </a:r>
            <a:endParaRPr lang="cs-CZ" sz="2000" dirty="0" smtClean="0">
              <a:latin typeface="Palatino Linotype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lang="cs-CZ" sz="2000" dirty="0">
              <a:latin typeface="Palatino Linotype" pitchFamily="18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>
                <a:latin typeface="Palatino Linotype" pitchFamily="18" charset="0"/>
              </a:rPr>
              <a:t>distance(X,X) = 0</a:t>
            </a:r>
          </a:p>
          <a:p>
            <a:pPr lvl="1" eaLnBrk="1" hangingPunct="1"/>
            <a:endParaRPr lang="cs-CZ" sz="1600" kern="0" dirty="0" smtClean="0">
              <a:latin typeface="Palatino Linotype" pitchFamily="18" charset="0"/>
            </a:endParaRPr>
          </a:p>
          <a:p>
            <a:pPr eaLnBrk="1" hangingPunct="1"/>
            <a:endParaRPr lang="cs-CZ" sz="2000" kern="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F403-2A89-4FAB-A7D8-6F7440370CC3}" type="slidenum">
              <a:rPr lang="cs-CZ"/>
              <a:pPr/>
              <a:t>13</a:t>
            </a:fld>
            <a:endParaRPr lang="cs-CZ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Směrování podle vektoru vzdáleností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475163" cy="2274887"/>
          </a:xfrm>
        </p:spPr>
        <p:txBody>
          <a:bodyPr/>
          <a:lstStyle/>
          <a:p>
            <a:r>
              <a:rPr lang="cs-CZ">
                <a:latin typeface="Palatino Linotype" pitchFamily="18" charset="0"/>
              </a:rPr>
              <a:t>Počáteční vektor vzdáleností vychází pouze ze znalosti vzdáleností k sousedním uzlům</a:t>
            </a:r>
          </a:p>
          <a:p>
            <a:pPr lvl="1"/>
            <a:r>
              <a:rPr lang="cs-CZ" sz="2400">
                <a:latin typeface="Palatino Linotype" pitchFamily="18" charset="0"/>
              </a:rPr>
              <a:t>Např. pro uzel A </a:t>
            </a:r>
            <a:r>
              <a:rPr lang="en-US" sz="2400">
                <a:latin typeface="Palatino Linotype" pitchFamily="18" charset="0"/>
              </a:rPr>
              <a:t>{</a:t>
            </a:r>
            <a:r>
              <a:rPr lang="cs-CZ" sz="2400">
                <a:latin typeface="Palatino Linotype" pitchFamily="18" charset="0"/>
              </a:rPr>
              <a:t>3,</a:t>
            </a:r>
            <a:r>
              <a:rPr lang="en-US" sz="2400">
                <a:latin typeface="Palatino Linotype" pitchFamily="18" charset="0"/>
                <a:cs typeface="Times New Roman" pitchFamily="18" charset="0"/>
              </a:rPr>
              <a:t>∞</a:t>
            </a:r>
            <a:r>
              <a:rPr lang="cs-CZ" sz="2400"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n-US" sz="2400">
                <a:latin typeface="Palatino Linotype" pitchFamily="18" charset="0"/>
                <a:cs typeface="Times New Roman" pitchFamily="18" charset="0"/>
              </a:rPr>
              <a:t>∞</a:t>
            </a:r>
            <a:r>
              <a:rPr lang="cs-CZ" sz="2400">
                <a:latin typeface="Palatino Linotype" pitchFamily="18" charset="0"/>
                <a:cs typeface="Times New Roman" pitchFamily="18" charset="0"/>
              </a:rPr>
              <a:t>,1,6</a:t>
            </a:r>
            <a:r>
              <a:rPr lang="en-US" sz="2400">
                <a:latin typeface="Palatino Linotype" pitchFamily="18" charset="0"/>
              </a:rPr>
              <a:t>}</a:t>
            </a:r>
            <a:endParaRPr lang="cs-CZ" sz="2400">
              <a:latin typeface="Palatino Linotype" pitchFamily="18" charset="0"/>
            </a:endParaRPr>
          </a:p>
        </p:txBody>
      </p:sp>
      <p:pic>
        <p:nvPicPr>
          <p:cNvPr id="194564" name="Picture 4" descr="PE04F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4292600"/>
            <a:ext cx="4032250" cy="1866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4787900" y="1628775"/>
            <a:ext cx="4038600" cy="439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>
                <a:latin typeface="Palatino Linotype" pitchFamily="18" charset="0"/>
              </a:rPr>
              <a:t>Lokální výměna globální informace o dostupnosti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>
                <a:latin typeface="Palatino Linotype" pitchFamily="18" charset="0"/>
              </a:rPr>
              <a:t>Vektory vzdáleností jsou posílány 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000">
                <a:latin typeface="Palatino Linotype" pitchFamily="18" charset="0"/>
              </a:rPr>
              <a:t>Periodicky (30s)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000">
                <a:latin typeface="Palatino Linotype" pitchFamily="18" charset="0"/>
              </a:rPr>
              <a:t>Při změně položky ve směrovací tabulce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>
                <a:latin typeface="Palatino Linotype" pitchFamily="18" charset="0"/>
              </a:rPr>
              <a:t>Uzel detekuje chyby uzlů a linek periodickou výměnou „Hello“ paketů nebo výměnou směrovací informace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71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04FC-07CE-4072-A787-FED91FC0E95B}" type="slidenum">
              <a:rPr lang="cs-CZ"/>
              <a:pPr/>
              <a:t>14</a:t>
            </a:fld>
            <a:endParaRPr lang="cs-CZ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Počáteční nastavení směrování</a:t>
            </a:r>
          </a:p>
        </p:txBody>
      </p:sp>
      <p:graphicFrame>
        <p:nvGraphicFramePr>
          <p:cNvPr id="196611" name="Group 3"/>
          <p:cNvGraphicFramePr>
            <a:graphicFrameLocks noGrp="1"/>
          </p:cNvGraphicFramePr>
          <p:nvPr>
            <p:ph sz="half" idx="1"/>
          </p:nvPr>
        </p:nvGraphicFramePr>
        <p:xfrm>
          <a:off x="827088" y="2168525"/>
          <a:ext cx="3251200" cy="3200400"/>
        </p:xfrm>
        <a:graphic>
          <a:graphicData uri="http://schemas.openxmlformats.org/drawingml/2006/table">
            <a:tbl>
              <a:tblPr/>
              <a:tblGrid>
                <a:gridCol w="658812"/>
                <a:gridCol w="431800"/>
                <a:gridCol w="431800"/>
                <a:gridCol w="431800"/>
                <a:gridCol w="431800"/>
                <a:gridCol w="433388"/>
                <a:gridCol w="43180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uzel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6677" name="Picture 69" descr="PE04F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2519363"/>
            <a:ext cx="4067175" cy="183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6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0381-F320-4ECF-91FB-7F215A8B7D2D}" type="slidenum">
              <a:rPr lang="cs-CZ"/>
              <a:pPr/>
              <a:t>15</a:t>
            </a:fld>
            <a:endParaRPr lang="cs-CZ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Počáteční </a:t>
            </a:r>
            <a:r>
              <a:rPr lang="en-US" sz="3200" dirty="0" smtClean="0"/>
              <a:t>a </a:t>
            </a:r>
            <a:r>
              <a:rPr lang="cs-CZ" sz="3200" dirty="0" smtClean="0"/>
              <a:t>finální </a:t>
            </a:r>
            <a:r>
              <a:rPr lang="cs-CZ" sz="3200" dirty="0"/>
              <a:t>směrovací tabulka uzlu A</a:t>
            </a:r>
          </a:p>
        </p:txBody>
      </p:sp>
      <p:graphicFrame>
        <p:nvGraphicFramePr>
          <p:cNvPr id="198659" name="Group 3"/>
          <p:cNvGraphicFramePr>
            <a:graphicFrameLocks noGrp="1"/>
          </p:cNvGraphicFramePr>
          <p:nvPr>
            <p:ph sz="half" idx="1"/>
          </p:nvPr>
        </p:nvGraphicFramePr>
        <p:xfrm>
          <a:off x="468313" y="1557338"/>
          <a:ext cx="4043362" cy="2377440"/>
        </p:xfrm>
        <a:graphic>
          <a:graphicData uri="http://schemas.openxmlformats.org/drawingml/2006/table">
            <a:tbl>
              <a:tblPr/>
              <a:tblGrid>
                <a:gridCol w="1347787"/>
                <a:gridCol w="1347788"/>
                <a:gridCol w="134778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Cíl (od A)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Násl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uzel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8689" name="Picture 33" descr="PE04F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2940050"/>
            <a:ext cx="3829050" cy="1728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98690" name="Group 34"/>
          <p:cNvGraphicFramePr>
            <a:graphicFrameLocks noGrp="1"/>
          </p:cNvGraphicFramePr>
          <p:nvPr/>
        </p:nvGraphicFramePr>
        <p:xfrm>
          <a:off x="468313" y="3933825"/>
          <a:ext cx="4043362" cy="2377440"/>
        </p:xfrm>
        <a:graphic>
          <a:graphicData uri="http://schemas.openxmlformats.org/drawingml/2006/table">
            <a:tbl>
              <a:tblPr/>
              <a:tblGrid>
                <a:gridCol w="1347787"/>
                <a:gridCol w="1347788"/>
                <a:gridCol w="1347787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Cíl (od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Násl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uzel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1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1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59C-B05E-45B4-8D2C-CA3B084B1614}" type="slidenum">
              <a:rPr lang="cs-CZ"/>
              <a:pPr/>
              <a:t>16</a:t>
            </a:fld>
            <a:endParaRPr lang="cs-CZ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Z</a:t>
            </a:r>
            <a:r>
              <a:rPr lang="cs-CZ" sz="3200" dirty="0"/>
              <a:t>měny topologie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8075613" cy="3341688"/>
          </a:xfrm>
        </p:spPr>
        <p:txBody>
          <a:bodyPr/>
          <a:lstStyle/>
          <a:p>
            <a:r>
              <a:rPr lang="cs-CZ" dirty="0">
                <a:latin typeface="Palatino Linotype" pitchFamily="18" charset="0"/>
              </a:rPr>
              <a:t>Problém „čítání do nekonečna“</a:t>
            </a:r>
          </a:p>
          <a:p>
            <a:r>
              <a:rPr lang="cs-CZ" dirty="0">
                <a:latin typeface="Palatino Linotype" pitchFamily="18" charset="0"/>
              </a:rPr>
              <a:t>Možná řešení</a:t>
            </a:r>
          </a:p>
          <a:p>
            <a:pPr lvl="1"/>
            <a:r>
              <a:rPr lang="cs-CZ" sz="1800" dirty="0">
                <a:latin typeface="Palatino Linotype" pitchFamily="18" charset="0"/>
              </a:rPr>
              <a:t>Omezení horní meze pro čítání (maximální vzdálenost)</a:t>
            </a:r>
          </a:p>
          <a:p>
            <a:pPr lvl="1"/>
            <a:r>
              <a:rPr lang="cs-CZ" sz="1800" dirty="0">
                <a:latin typeface="Palatino Linotype" pitchFamily="18" charset="0"/>
              </a:rPr>
              <a:t>Split </a:t>
            </a:r>
            <a:r>
              <a:rPr lang="cs-CZ" sz="1800" dirty="0" err="1">
                <a:latin typeface="Palatino Linotype" pitchFamily="18" charset="0"/>
              </a:rPr>
              <a:t>horizon</a:t>
            </a:r>
            <a:r>
              <a:rPr lang="cs-CZ" sz="1800" dirty="0">
                <a:latin typeface="Palatino Linotype" pitchFamily="18" charset="0"/>
              </a:rPr>
              <a:t> (rozštěpený obzor)</a:t>
            </a:r>
          </a:p>
          <a:p>
            <a:pPr lvl="2"/>
            <a:r>
              <a:rPr lang="en-US" sz="1800" dirty="0" smtClean="0">
                <a:latin typeface="Palatino Linotype" pitchFamily="18" charset="0"/>
              </a:rPr>
              <a:t>A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nesmí poslat do uzlu </a:t>
            </a:r>
            <a:r>
              <a:rPr lang="en-US" sz="1800" dirty="0" smtClean="0">
                <a:latin typeface="Palatino Linotype" pitchFamily="18" charset="0"/>
              </a:rPr>
              <a:t>B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svou vzdálenost k uzlu </a:t>
            </a:r>
            <a:r>
              <a:rPr lang="en-US" sz="1800" dirty="0" smtClean="0">
                <a:latin typeface="Palatino Linotype" pitchFamily="18" charset="0"/>
              </a:rPr>
              <a:t>C</a:t>
            </a:r>
            <a:r>
              <a:rPr lang="cs-CZ" sz="1800" dirty="0" smtClean="0">
                <a:latin typeface="Palatino Linotype" pitchFamily="18" charset="0"/>
              </a:rPr>
              <a:t>, </a:t>
            </a:r>
            <a:r>
              <a:rPr lang="cs-CZ" sz="1800" dirty="0">
                <a:latin typeface="Palatino Linotype" pitchFamily="18" charset="0"/>
              </a:rPr>
              <a:t>je-li uzel </a:t>
            </a:r>
            <a:r>
              <a:rPr lang="en-US" sz="1800" dirty="0" smtClean="0">
                <a:latin typeface="Palatino Linotype" pitchFamily="18" charset="0"/>
              </a:rPr>
              <a:t>B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ve směru z </a:t>
            </a:r>
            <a:r>
              <a:rPr lang="en-US" sz="1800" dirty="0" smtClean="0">
                <a:latin typeface="Palatino Linotype" pitchFamily="18" charset="0"/>
              </a:rPr>
              <a:t>A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do </a:t>
            </a:r>
            <a:r>
              <a:rPr lang="en-US" sz="1800" dirty="0" smtClean="0">
                <a:latin typeface="Palatino Linotype" pitchFamily="18" charset="0"/>
              </a:rPr>
              <a:t>C</a:t>
            </a:r>
            <a:r>
              <a:rPr lang="cs-CZ" sz="1800" dirty="0" smtClean="0">
                <a:latin typeface="Palatino Linotype" pitchFamily="18" charset="0"/>
              </a:rPr>
              <a:t>.</a:t>
            </a:r>
            <a:endParaRPr lang="cs-CZ" sz="1800" dirty="0">
              <a:latin typeface="Palatino Linotype" pitchFamily="18" charset="0"/>
            </a:endParaRPr>
          </a:p>
          <a:p>
            <a:pPr lvl="1"/>
            <a:r>
              <a:rPr lang="en-US" sz="1800" dirty="0">
                <a:latin typeface="Palatino Linotype" pitchFamily="18" charset="0"/>
              </a:rPr>
              <a:t>Split horizon with poisoned reverse</a:t>
            </a:r>
            <a:r>
              <a:rPr lang="cs-CZ" sz="1800" dirty="0">
                <a:latin typeface="Palatino Linotype" pitchFamily="18" charset="0"/>
              </a:rPr>
              <a:t> (rozštěpený obzor s otráveným zpětným směrem)</a:t>
            </a:r>
          </a:p>
          <a:p>
            <a:pPr lvl="2"/>
            <a:r>
              <a:rPr lang="en-US" sz="1800" dirty="0" smtClean="0">
                <a:latin typeface="Palatino Linotype" pitchFamily="18" charset="0"/>
              </a:rPr>
              <a:t>A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posílá do uzlu že jeho vzdálenost k uzlu </a:t>
            </a:r>
            <a:r>
              <a:rPr lang="en-US" sz="1800" dirty="0" smtClean="0">
                <a:latin typeface="Palatino Linotype" pitchFamily="18" charset="0"/>
              </a:rPr>
              <a:t>C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je </a:t>
            </a:r>
            <a:r>
              <a:rPr lang="en-US" sz="1800" dirty="0">
                <a:latin typeface="Palatino Linotype" pitchFamily="18" charset="0"/>
                <a:cs typeface="Times New Roman" pitchFamily="18" charset="0"/>
              </a:rPr>
              <a:t>∞</a:t>
            </a:r>
            <a:r>
              <a:rPr lang="cs-CZ" sz="1800" dirty="0"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cs-CZ" sz="1800" dirty="0">
                <a:latin typeface="Palatino Linotype" pitchFamily="18" charset="0"/>
              </a:rPr>
              <a:t>je-li uzel </a:t>
            </a:r>
            <a:r>
              <a:rPr lang="en-US" sz="1800" dirty="0" smtClean="0">
                <a:latin typeface="Palatino Linotype" pitchFamily="18" charset="0"/>
              </a:rPr>
              <a:t>B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ve směru z </a:t>
            </a:r>
            <a:r>
              <a:rPr lang="en-US" sz="1800" dirty="0" smtClean="0">
                <a:latin typeface="Palatino Linotype" pitchFamily="18" charset="0"/>
              </a:rPr>
              <a:t>A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>
                <a:latin typeface="Palatino Linotype" pitchFamily="18" charset="0"/>
              </a:rPr>
              <a:t>do </a:t>
            </a:r>
            <a:r>
              <a:rPr lang="en-US" sz="1800" dirty="0" smtClean="0">
                <a:latin typeface="Palatino Linotype" pitchFamily="18" charset="0"/>
              </a:rPr>
              <a:t>C</a:t>
            </a:r>
            <a:r>
              <a:rPr lang="cs-CZ" sz="1800" dirty="0" smtClean="0">
                <a:latin typeface="Palatino Linotype" pitchFamily="18" charset="0"/>
              </a:rPr>
              <a:t>.</a:t>
            </a:r>
            <a:endParaRPr lang="cs-CZ" sz="1800" dirty="0">
              <a:latin typeface="Palatino Linotype" pitchFamily="18" charset="0"/>
            </a:endParaRPr>
          </a:p>
          <a:p>
            <a:pPr>
              <a:buFont typeface="Wingdings" pitchFamily="2" charset="2"/>
              <a:buNone/>
            </a:pPr>
            <a:endParaRPr lang="cs-CZ" sz="1800" dirty="0"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200708" name="Oval 4"/>
          <p:cNvSpPr>
            <a:spLocks noChangeArrowheads="1"/>
          </p:cNvSpPr>
          <p:nvPr/>
        </p:nvSpPr>
        <p:spPr bwMode="auto">
          <a:xfrm>
            <a:off x="2627313" y="5300663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709" name="Oval 5"/>
          <p:cNvSpPr>
            <a:spLocks noChangeArrowheads="1"/>
          </p:cNvSpPr>
          <p:nvPr/>
        </p:nvSpPr>
        <p:spPr bwMode="auto">
          <a:xfrm>
            <a:off x="4284663" y="5300663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710" name="Oval 6"/>
          <p:cNvSpPr>
            <a:spLocks noChangeArrowheads="1"/>
          </p:cNvSpPr>
          <p:nvPr/>
        </p:nvSpPr>
        <p:spPr bwMode="auto">
          <a:xfrm>
            <a:off x="5940425" y="5300663"/>
            <a:ext cx="288925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711" name="Line 7"/>
          <p:cNvSpPr>
            <a:spLocks noChangeShapeType="1"/>
          </p:cNvSpPr>
          <p:nvPr/>
        </p:nvSpPr>
        <p:spPr bwMode="auto">
          <a:xfrm>
            <a:off x="2916238" y="54451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712" name="Line 8"/>
          <p:cNvSpPr>
            <a:spLocks noChangeShapeType="1"/>
          </p:cNvSpPr>
          <p:nvPr/>
        </p:nvSpPr>
        <p:spPr bwMode="auto">
          <a:xfrm>
            <a:off x="4572000" y="54451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713" name="Text Box 9"/>
          <p:cNvSpPr txBox="1">
            <a:spLocks noChangeArrowheads="1"/>
          </p:cNvSpPr>
          <p:nvPr/>
        </p:nvSpPr>
        <p:spPr bwMode="auto">
          <a:xfrm>
            <a:off x="2843213" y="54451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>
                <a:latin typeface="Times New Roman" pitchFamily="18" charset="0"/>
              </a:rPr>
              <a:t>A</a:t>
            </a:r>
          </a:p>
        </p:txBody>
      </p:sp>
      <p:sp>
        <p:nvSpPr>
          <p:cNvPr id="200714" name="Text Box 10"/>
          <p:cNvSpPr txBox="1">
            <a:spLocks noChangeArrowheads="1"/>
          </p:cNvSpPr>
          <p:nvPr/>
        </p:nvSpPr>
        <p:spPr bwMode="auto">
          <a:xfrm>
            <a:off x="4500563" y="54451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>
                <a:latin typeface="Times New Roman" pitchFamily="18" charset="0"/>
              </a:rPr>
              <a:t>B</a:t>
            </a:r>
          </a:p>
        </p:txBody>
      </p:sp>
      <p:sp>
        <p:nvSpPr>
          <p:cNvPr id="200715" name="Text Box 11"/>
          <p:cNvSpPr txBox="1">
            <a:spLocks noChangeArrowheads="1"/>
          </p:cNvSpPr>
          <p:nvPr/>
        </p:nvSpPr>
        <p:spPr bwMode="auto">
          <a:xfrm>
            <a:off x="6156325" y="54451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>
                <a:latin typeface="Times New Roman" pitchFamily="18" charset="0"/>
              </a:rPr>
              <a:t>C</a:t>
            </a:r>
          </a:p>
        </p:txBody>
      </p:sp>
      <p:sp>
        <p:nvSpPr>
          <p:cNvPr id="200716" name="Line 12"/>
          <p:cNvSpPr>
            <a:spLocks noChangeShapeType="1"/>
          </p:cNvSpPr>
          <p:nvPr/>
        </p:nvSpPr>
        <p:spPr bwMode="auto">
          <a:xfrm flipH="1">
            <a:off x="5003800" y="53006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717" name="Line 13"/>
          <p:cNvSpPr>
            <a:spLocks noChangeShapeType="1"/>
          </p:cNvSpPr>
          <p:nvPr/>
        </p:nvSpPr>
        <p:spPr bwMode="auto">
          <a:xfrm>
            <a:off x="5003800" y="530066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718" name="Freeform 14"/>
          <p:cNvSpPr>
            <a:spLocks/>
          </p:cNvSpPr>
          <p:nvPr/>
        </p:nvSpPr>
        <p:spPr bwMode="auto">
          <a:xfrm>
            <a:off x="2916238" y="4797425"/>
            <a:ext cx="3024187" cy="576263"/>
          </a:xfrm>
          <a:custGeom>
            <a:avLst/>
            <a:gdLst>
              <a:gd name="T0" fmla="*/ 0 w 1996"/>
              <a:gd name="T1" fmla="*/ 408 h 408"/>
              <a:gd name="T2" fmla="*/ 1044 w 1996"/>
              <a:gd name="T3" fmla="*/ 0 h 408"/>
              <a:gd name="T4" fmla="*/ 1996 w 1996"/>
              <a:gd name="T5" fmla="*/ 408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96" h="408">
                <a:moveTo>
                  <a:pt x="0" y="408"/>
                </a:moveTo>
                <a:cubicBezTo>
                  <a:pt x="355" y="204"/>
                  <a:pt x="711" y="0"/>
                  <a:pt x="1044" y="0"/>
                </a:cubicBezTo>
                <a:cubicBezTo>
                  <a:pt x="1377" y="0"/>
                  <a:pt x="1845" y="332"/>
                  <a:pt x="1996" y="4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35C8-5060-453F-BC49-416F3B5E0F4D}" type="slidenum">
              <a:rPr lang="cs-CZ"/>
              <a:pPr/>
              <a:t>17</a:t>
            </a:fld>
            <a:endParaRPr lang="cs-CZ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</a:t>
            </a:r>
            <a:r>
              <a:rPr lang="cs-CZ"/>
              <a:t>měny topologie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>
                <a:latin typeface="Palatino Linotype" pitchFamily="18" charset="0"/>
                <a:cs typeface="Times New Roman" pitchFamily="18" charset="0"/>
              </a:rPr>
              <a:t>Bohužel, žádné z těchto řešení nezabrání cyklům</a:t>
            </a:r>
          </a:p>
          <a:p>
            <a:r>
              <a:rPr lang="cs-CZ" sz="2000" dirty="0">
                <a:latin typeface="Palatino Linotype" pitchFamily="18" charset="0"/>
                <a:cs typeface="Times New Roman" pitchFamily="18" charset="0"/>
              </a:rPr>
              <a:t>Možné řešení: Před generováním a posíláním vektoru vzdáleností, který upravuje konektivitu k jinému uzlu, počkat nějakou dobu na informace o konektivitě k tomuto uzlu od jiných </a:t>
            </a:r>
            <a:r>
              <a:rPr lang="cs-CZ" sz="2000" dirty="0" smtClean="0">
                <a:latin typeface="Palatino Linotype" pitchFamily="18" charset="0"/>
                <a:cs typeface="Times New Roman" pitchFamily="18" charset="0"/>
              </a:rPr>
              <a:t>uzlů</a:t>
            </a:r>
            <a:endParaRPr lang="en-US" sz="2000" dirty="0" smtClean="0"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Palatino Linotype" pitchFamily="18" charset="0"/>
                <a:cs typeface="Times New Roman" pitchFamily="18" charset="0"/>
              </a:rPr>
              <a:t>Hold down</a:t>
            </a:r>
            <a:endParaRPr lang="cs-CZ" dirty="0"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cs-CZ" dirty="0">
                <a:latin typeface="Palatino Linotype" pitchFamily="18" charset="0"/>
                <a:cs typeface="Times New Roman" pitchFamily="18" charset="0"/>
              </a:rPr>
              <a:t>Může významně prodloužit dobu konvergence.</a:t>
            </a:r>
          </a:p>
          <a:p>
            <a:r>
              <a:rPr lang="cs-CZ" sz="2000" dirty="0">
                <a:latin typeface="Palatino Linotype" pitchFamily="18" charset="0"/>
                <a:cs typeface="Times New Roman" pitchFamily="18" charset="0"/>
              </a:rPr>
              <a:t>Příčinou potíží je asynchronní výměna stavových informací</a:t>
            </a:r>
          </a:p>
          <a:p>
            <a:r>
              <a:rPr lang="cs-CZ" sz="2000" dirty="0">
                <a:latin typeface="Palatino Linotype" pitchFamily="18" charset="0"/>
                <a:cs typeface="Times New Roman" pitchFamily="18" charset="0"/>
              </a:rPr>
              <a:t>Není zaručeno, že je ve všech uzlech konzistentní směrovací informace</a:t>
            </a:r>
          </a:p>
          <a:p>
            <a:r>
              <a:rPr lang="cs-CZ" sz="2000" dirty="0">
                <a:latin typeface="Palatino Linotype" pitchFamily="18" charset="0"/>
                <a:cs typeface="Times New Roman" pitchFamily="18" charset="0"/>
              </a:rPr>
              <a:t>Urychlení konvergence: </a:t>
            </a:r>
            <a:r>
              <a:rPr lang="cs-CZ" sz="2000" dirty="0" err="1">
                <a:latin typeface="Palatino Linotype" pitchFamily="18" charset="0"/>
                <a:cs typeface="Times New Roman" pitchFamily="18" charset="0"/>
              </a:rPr>
              <a:t>triggered</a:t>
            </a:r>
            <a:r>
              <a:rPr lang="cs-CZ" sz="2000" dirty="0">
                <a:latin typeface="Palatino Linotype" pitchFamily="18" charset="0"/>
                <a:cs typeface="Times New Roman" pitchFamily="18" charset="0"/>
              </a:rPr>
              <a:t> update (okamžité spuštění opravy)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971B1-56E5-4C25-944C-C393181CE6AC}" type="slidenum">
              <a:rPr lang="cs-CZ"/>
              <a:pPr/>
              <a:t>18</a:t>
            </a:fld>
            <a:endParaRPr lang="cs-CZ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Routing Information Protocol (RIP)</a:t>
            </a:r>
            <a:endParaRPr lang="cs-CZ" sz="3200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24000"/>
            <a:ext cx="8229600" cy="4094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Implementace algoritmu „směrování podle vektoru vzdáleností“ 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RFC 1058, UDP port 520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Všechny ohodnocení linek jsou nastaveny na 1 (počet mezilehlých uzlů)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Vektory vzdáleností vyměňovány každých 30 s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Maximální možné ohodnocení je 15, 16 je nekonečno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Omezení cyklů pomocí algoritmu „</a:t>
            </a:r>
            <a:r>
              <a:rPr lang="en-US">
                <a:latin typeface="Palatino Linotype" pitchFamily="18" charset="0"/>
              </a:rPr>
              <a:t>Split horizon with poisoned reverse</a:t>
            </a:r>
            <a:r>
              <a:rPr lang="cs-CZ">
                <a:latin typeface="Palatino Linotype" pitchFamily="18" charset="0"/>
              </a:rPr>
              <a:t>“ (rozštěpený obzor s otráveným zpětným směrem)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>
              <a:latin typeface="Palatino Linotype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ABEB2-B829-4675-A37D-1AD5C4D575AD}" type="slidenum">
              <a:rPr lang="cs-CZ"/>
              <a:pPr/>
              <a:t>19</a:t>
            </a:fld>
            <a:endParaRPr lang="cs-CZ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Routing Information Protocol (RIP)</a:t>
            </a:r>
            <a:endParaRPr lang="cs-CZ" sz="3200" dirty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Palatino Linotype" pitchFamily="18" charset="0"/>
              </a:rPr>
              <a:t>Urychlení konvergence pomocí „</a:t>
            </a:r>
            <a:r>
              <a:rPr lang="cs-CZ" dirty="0" err="1">
                <a:latin typeface="Palatino Linotype" pitchFamily="18" charset="0"/>
              </a:rPr>
              <a:t>Triggered</a:t>
            </a:r>
            <a:r>
              <a:rPr lang="cs-CZ" dirty="0">
                <a:latin typeface="Palatino Linotype" pitchFamily="18" charset="0"/>
              </a:rPr>
              <a:t> update“ (okamžitá oprava)</a:t>
            </a:r>
          </a:p>
          <a:p>
            <a:r>
              <a:rPr lang="cs-CZ" dirty="0">
                <a:latin typeface="Palatino Linotype" pitchFamily="18" charset="0"/>
              </a:rPr>
              <a:t>Někdy se používá také „Hold </a:t>
            </a:r>
            <a:r>
              <a:rPr lang="cs-CZ" dirty="0" err="1">
                <a:latin typeface="Palatino Linotype" pitchFamily="18" charset="0"/>
              </a:rPr>
              <a:t>down</a:t>
            </a:r>
            <a:r>
              <a:rPr lang="cs-CZ" dirty="0">
                <a:latin typeface="Palatino Linotype" pitchFamily="18" charset="0"/>
              </a:rPr>
              <a:t>“ (pozdržení odeslání informace o výpadku uzlu nebo linky)</a:t>
            </a:r>
          </a:p>
          <a:p>
            <a:r>
              <a:rPr lang="cs-CZ" dirty="0">
                <a:latin typeface="Palatino Linotype" pitchFamily="18" charset="0"/>
              </a:rPr>
              <a:t>Detekce výpadku uzlu nebo linky po 180 s</a:t>
            </a:r>
          </a:p>
          <a:p>
            <a:r>
              <a:rPr lang="cs-CZ" dirty="0">
                <a:latin typeface="Palatino Linotype" pitchFamily="18" charset="0"/>
              </a:rPr>
              <a:t>Výmaz z nedostupnosti ze směrovací tabulky po 120 s</a:t>
            </a:r>
          </a:p>
          <a:p>
            <a:r>
              <a:rPr lang="cs-CZ" dirty="0">
                <a:latin typeface="Palatino Linotype" pitchFamily="18" charset="0"/>
              </a:rPr>
              <a:t>Max. velikost datagramu 512 slabik – 25 cest</a:t>
            </a:r>
          </a:p>
          <a:p>
            <a:pPr>
              <a:buFont typeface="Wingdings" pitchFamily="2" charset="2"/>
              <a:buNone/>
            </a:pPr>
            <a:endParaRPr lang="cs-CZ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</a:t>
            </a:r>
            <a:r>
              <a:rPr lang="cs-CZ" dirty="0" err="1" smtClean="0"/>
              <a:t>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Palatino Linotype" panose="02040502050505030304" pitchFamily="18" charset="0"/>
              </a:rPr>
              <a:t>Druhy protokolů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Směrovatelné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Pakety lze směrovat, směrování paketů podle adres, přechází přes směrovače.</a:t>
            </a:r>
          </a:p>
          <a:p>
            <a:pPr lvl="1"/>
            <a:r>
              <a:rPr lang="cs-CZ" dirty="0">
                <a:latin typeface="Palatino Linotype" panose="02040502050505030304" pitchFamily="18" charset="0"/>
              </a:rPr>
              <a:t>Nesměrovatelné </a:t>
            </a:r>
          </a:p>
          <a:p>
            <a:pPr lvl="2"/>
            <a:r>
              <a:rPr lang="cs-CZ" dirty="0">
                <a:latin typeface="Palatino Linotype" panose="02040502050505030304" pitchFamily="18" charset="0"/>
              </a:rPr>
              <a:t>Nepoužívají síťovou adresu, pouze fyzickou </a:t>
            </a:r>
            <a:r>
              <a:rPr lang="cs-CZ" dirty="0" smtClean="0">
                <a:latin typeface="Palatino Linotype" panose="02040502050505030304" pitchFamily="18" charset="0"/>
              </a:rPr>
              <a:t>adresu (nebo jméno), </a:t>
            </a:r>
            <a:r>
              <a:rPr lang="cs-CZ" dirty="0">
                <a:latin typeface="Palatino Linotype" panose="02040502050505030304" pitchFamily="18" charset="0"/>
              </a:rPr>
              <a:t>doručitelné </a:t>
            </a:r>
            <a:r>
              <a:rPr lang="cs-CZ" dirty="0" smtClean="0">
                <a:latin typeface="Palatino Linotype" panose="02040502050505030304" pitchFamily="18" charset="0"/>
              </a:rPr>
              <a:t>pouze v omezené oblasti (např. </a:t>
            </a:r>
            <a:r>
              <a:rPr lang="cs-CZ" dirty="0" err="1" smtClean="0">
                <a:latin typeface="Palatino Linotype" panose="02040502050505030304" pitchFamily="18" charset="0"/>
              </a:rPr>
              <a:t>NetBIOS</a:t>
            </a:r>
            <a:r>
              <a:rPr lang="cs-CZ" dirty="0">
                <a:latin typeface="Palatino Linotype" panose="02040502050505030304" pitchFamily="18" charset="0"/>
              </a:rPr>
              <a:t>)</a:t>
            </a:r>
          </a:p>
          <a:p>
            <a:pPr lvl="2"/>
            <a:r>
              <a:rPr lang="cs-CZ" dirty="0">
                <a:latin typeface="Palatino Linotype" panose="02040502050505030304" pitchFamily="18" charset="0"/>
              </a:rPr>
              <a:t>Prochází pouze mosty, ne směrovači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Směrovací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Protokoly pro zajištění vhodné cesty k cíli pro směrovatelné protokoly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579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37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38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3506E-A3B6-44E6-9636-8B6411BF0907}" type="slidenum">
              <a:rPr lang="cs-CZ"/>
              <a:pPr/>
              <a:t>20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/>
              <a:t>Formát zprávy RIP</a:t>
            </a:r>
          </a:p>
        </p:txBody>
      </p:sp>
      <p:grpSp>
        <p:nvGrpSpPr>
          <p:cNvPr id="208899" name="Group 3"/>
          <p:cNvGrpSpPr>
            <a:grpSpLocks/>
          </p:cNvGrpSpPr>
          <p:nvPr/>
        </p:nvGrpSpPr>
        <p:grpSpPr bwMode="auto">
          <a:xfrm>
            <a:off x="457200" y="1459814"/>
            <a:ext cx="4419600" cy="3112186"/>
            <a:chOff x="1154" y="1149"/>
            <a:chExt cx="3600" cy="2496"/>
          </a:xfrm>
        </p:grpSpPr>
        <p:sp>
          <p:nvSpPr>
            <p:cNvPr id="208900" name="Rectangle 4"/>
            <p:cNvSpPr>
              <a:spLocks noChangeArrowheads="1"/>
            </p:cNvSpPr>
            <p:nvPr/>
          </p:nvSpPr>
          <p:spPr bwMode="auto">
            <a:xfrm>
              <a:off x="1202" y="1341"/>
              <a:ext cx="768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Tahoma" pitchFamily="34" charset="0"/>
                </a:rPr>
                <a:t>c</a:t>
              </a:r>
              <a:r>
                <a:rPr lang="cs-CZ" sz="1400" dirty="0" err="1" smtClean="0">
                  <a:latin typeface="Tahoma" pitchFamily="34" charset="0"/>
                </a:rPr>
                <a:t>md</a:t>
              </a:r>
              <a:r>
                <a:rPr lang="en-US" sz="1400" dirty="0" smtClean="0">
                  <a:latin typeface="Tahoma" pitchFamily="34" charset="0"/>
                </a:rPr>
                <a:t>(1-</a:t>
              </a:r>
              <a:r>
                <a:rPr lang="cs-CZ" sz="1400" dirty="0" smtClean="0">
                  <a:latin typeface="Tahoma" pitchFamily="34" charset="0"/>
                </a:rPr>
                <a:t>2</a:t>
              </a:r>
              <a:r>
                <a:rPr lang="en-US" sz="1400" dirty="0" smtClean="0">
                  <a:latin typeface="Tahoma" pitchFamily="34" charset="0"/>
                </a:rPr>
                <a:t>)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208901" name="Rectangle 5"/>
            <p:cNvSpPr>
              <a:spLocks noChangeArrowheads="1"/>
            </p:cNvSpPr>
            <p:nvPr/>
          </p:nvSpPr>
          <p:spPr bwMode="auto">
            <a:xfrm>
              <a:off x="1970" y="1341"/>
              <a:ext cx="768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version(1)</a:t>
              </a:r>
            </a:p>
          </p:txBody>
        </p:sp>
        <p:sp>
          <p:nvSpPr>
            <p:cNvPr id="208902" name="Rectangle 6"/>
            <p:cNvSpPr>
              <a:spLocks noChangeArrowheads="1"/>
            </p:cNvSpPr>
            <p:nvPr/>
          </p:nvSpPr>
          <p:spPr bwMode="auto">
            <a:xfrm>
              <a:off x="2738" y="1341"/>
              <a:ext cx="15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(must be 0)</a:t>
              </a:r>
            </a:p>
          </p:txBody>
        </p:sp>
        <p:sp>
          <p:nvSpPr>
            <p:cNvPr id="208903" name="Text Box 7"/>
            <p:cNvSpPr txBox="1">
              <a:spLocks noChangeArrowheads="1"/>
            </p:cNvSpPr>
            <p:nvPr/>
          </p:nvSpPr>
          <p:spPr bwMode="auto">
            <a:xfrm>
              <a:off x="1202" y="1149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0</a:t>
              </a:r>
            </a:p>
          </p:txBody>
        </p:sp>
        <p:sp>
          <p:nvSpPr>
            <p:cNvPr id="208904" name="Text Box 8"/>
            <p:cNvSpPr txBox="1">
              <a:spLocks noChangeArrowheads="1"/>
            </p:cNvSpPr>
            <p:nvPr/>
          </p:nvSpPr>
          <p:spPr bwMode="auto">
            <a:xfrm>
              <a:off x="1874" y="1149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7</a:t>
              </a:r>
            </a:p>
          </p:txBody>
        </p:sp>
        <p:sp>
          <p:nvSpPr>
            <p:cNvPr id="208905" name="Text Box 9"/>
            <p:cNvSpPr txBox="1">
              <a:spLocks noChangeArrowheads="1"/>
            </p:cNvSpPr>
            <p:nvPr/>
          </p:nvSpPr>
          <p:spPr bwMode="auto">
            <a:xfrm>
              <a:off x="1970" y="1149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8</a:t>
              </a:r>
            </a:p>
          </p:txBody>
        </p:sp>
        <p:sp>
          <p:nvSpPr>
            <p:cNvPr id="208906" name="Text Box 10"/>
            <p:cNvSpPr txBox="1">
              <a:spLocks noChangeArrowheads="1"/>
            </p:cNvSpPr>
            <p:nvPr/>
          </p:nvSpPr>
          <p:spPr bwMode="auto">
            <a:xfrm>
              <a:off x="2594" y="1149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15</a:t>
              </a:r>
            </a:p>
          </p:txBody>
        </p:sp>
        <p:sp>
          <p:nvSpPr>
            <p:cNvPr id="208907" name="Text Box 11"/>
            <p:cNvSpPr txBox="1">
              <a:spLocks noChangeArrowheads="1"/>
            </p:cNvSpPr>
            <p:nvPr/>
          </p:nvSpPr>
          <p:spPr bwMode="auto">
            <a:xfrm>
              <a:off x="2738" y="1149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16</a:t>
              </a:r>
            </a:p>
          </p:txBody>
        </p:sp>
        <p:sp>
          <p:nvSpPr>
            <p:cNvPr id="208908" name="Text Box 12"/>
            <p:cNvSpPr txBox="1">
              <a:spLocks noChangeArrowheads="1"/>
            </p:cNvSpPr>
            <p:nvPr/>
          </p:nvSpPr>
          <p:spPr bwMode="auto">
            <a:xfrm>
              <a:off x="4130" y="1149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31</a:t>
              </a:r>
            </a:p>
          </p:txBody>
        </p:sp>
        <p:sp>
          <p:nvSpPr>
            <p:cNvPr id="208909" name="Rectangle 13"/>
            <p:cNvSpPr>
              <a:spLocks noChangeArrowheads="1"/>
            </p:cNvSpPr>
            <p:nvPr/>
          </p:nvSpPr>
          <p:spPr bwMode="auto">
            <a:xfrm>
              <a:off x="1202" y="1917"/>
              <a:ext cx="3075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32-bit IP address</a:t>
              </a:r>
            </a:p>
          </p:txBody>
        </p:sp>
        <p:sp>
          <p:nvSpPr>
            <p:cNvPr id="208910" name="Rectangle 14"/>
            <p:cNvSpPr>
              <a:spLocks noChangeArrowheads="1"/>
            </p:cNvSpPr>
            <p:nvPr/>
          </p:nvSpPr>
          <p:spPr bwMode="auto">
            <a:xfrm>
              <a:off x="2738" y="1629"/>
              <a:ext cx="15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(must be 0)</a:t>
              </a:r>
            </a:p>
          </p:txBody>
        </p:sp>
        <p:sp>
          <p:nvSpPr>
            <p:cNvPr id="208911" name="Rectangle 15"/>
            <p:cNvSpPr>
              <a:spLocks noChangeArrowheads="1"/>
            </p:cNvSpPr>
            <p:nvPr/>
          </p:nvSpPr>
          <p:spPr bwMode="auto">
            <a:xfrm>
              <a:off x="1202" y="1629"/>
              <a:ext cx="15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address family(2)</a:t>
              </a:r>
            </a:p>
          </p:txBody>
        </p:sp>
        <p:sp>
          <p:nvSpPr>
            <p:cNvPr id="208912" name="Rectangle 16"/>
            <p:cNvSpPr>
              <a:spLocks noChangeArrowheads="1"/>
            </p:cNvSpPr>
            <p:nvPr/>
          </p:nvSpPr>
          <p:spPr bwMode="auto">
            <a:xfrm>
              <a:off x="1202" y="2205"/>
              <a:ext cx="3075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(must be 0)</a:t>
              </a:r>
            </a:p>
          </p:txBody>
        </p:sp>
        <p:sp>
          <p:nvSpPr>
            <p:cNvPr id="208913" name="Rectangle 17"/>
            <p:cNvSpPr>
              <a:spLocks noChangeArrowheads="1"/>
            </p:cNvSpPr>
            <p:nvPr/>
          </p:nvSpPr>
          <p:spPr bwMode="auto">
            <a:xfrm>
              <a:off x="1202" y="2493"/>
              <a:ext cx="3075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(must be 0)</a:t>
              </a:r>
            </a:p>
          </p:txBody>
        </p:sp>
        <p:sp>
          <p:nvSpPr>
            <p:cNvPr id="208914" name="Rectangle 18"/>
            <p:cNvSpPr>
              <a:spLocks noChangeArrowheads="1"/>
            </p:cNvSpPr>
            <p:nvPr/>
          </p:nvSpPr>
          <p:spPr bwMode="auto">
            <a:xfrm>
              <a:off x="1202" y="2781"/>
              <a:ext cx="3075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metric(1-16)</a:t>
              </a:r>
            </a:p>
          </p:txBody>
        </p:sp>
        <p:sp>
          <p:nvSpPr>
            <p:cNvPr id="208915" name="Rectangle 19"/>
            <p:cNvSpPr>
              <a:spLocks noChangeArrowheads="1"/>
            </p:cNvSpPr>
            <p:nvPr/>
          </p:nvSpPr>
          <p:spPr bwMode="auto">
            <a:xfrm>
              <a:off x="1202" y="3069"/>
              <a:ext cx="3075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(up to 24 more routes)</a:t>
              </a:r>
            </a:p>
          </p:txBody>
        </p:sp>
        <p:sp>
          <p:nvSpPr>
            <p:cNvPr id="208916" name="Line 20"/>
            <p:cNvSpPr>
              <a:spLocks noChangeShapeType="1"/>
            </p:cNvSpPr>
            <p:nvPr/>
          </p:nvSpPr>
          <p:spPr bwMode="auto">
            <a:xfrm>
              <a:off x="1202" y="3261"/>
              <a:ext cx="0" cy="19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17" name="Line 21"/>
            <p:cNvSpPr>
              <a:spLocks noChangeShapeType="1"/>
            </p:cNvSpPr>
            <p:nvPr/>
          </p:nvSpPr>
          <p:spPr bwMode="auto">
            <a:xfrm>
              <a:off x="4274" y="3261"/>
              <a:ext cx="0" cy="19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18" name="Line 22"/>
            <p:cNvSpPr>
              <a:spLocks noChangeShapeType="1"/>
            </p:cNvSpPr>
            <p:nvPr/>
          </p:nvSpPr>
          <p:spPr bwMode="auto">
            <a:xfrm>
              <a:off x="1202" y="3261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19" name="Line 23"/>
            <p:cNvSpPr>
              <a:spLocks noChangeShapeType="1"/>
            </p:cNvSpPr>
            <p:nvPr/>
          </p:nvSpPr>
          <p:spPr bwMode="auto">
            <a:xfrm>
              <a:off x="1154" y="3453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20" name="Line 24"/>
            <p:cNvSpPr>
              <a:spLocks noChangeShapeType="1"/>
            </p:cNvSpPr>
            <p:nvPr/>
          </p:nvSpPr>
          <p:spPr bwMode="auto">
            <a:xfrm flipH="1">
              <a:off x="1154" y="3261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21" name="Line 25"/>
            <p:cNvSpPr>
              <a:spLocks noChangeShapeType="1"/>
            </p:cNvSpPr>
            <p:nvPr/>
          </p:nvSpPr>
          <p:spPr bwMode="auto">
            <a:xfrm>
              <a:off x="4274" y="3261"/>
              <a:ext cx="0" cy="19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22" name="Line 26"/>
            <p:cNvSpPr>
              <a:spLocks noChangeShapeType="1"/>
            </p:cNvSpPr>
            <p:nvPr/>
          </p:nvSpPr>
          <p:spPr bwMode="auto">
            <a:xfrm>
              <a:off x="4274" y="3261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23" name="Line 27"/>
            <p:cNvSpPr>
              <a:spLocks noChangeShapeType="1"/>
            </p:cNvSpPr>
            <p:nvPr/>
          </p:nvSpPr>
          <p:spPr bwMode="auto">
            <a:xfrm>
              <a:off x="4226" y="3453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8924" name="Line 28"/>
            <p:cNvSpPr>
              <a:spLocks noChangeShapeType="1"/>
            </p:cNvSpPr>
            <p:nvPr/>
          </p:nvSpPr>
          <p:spPr bwMode="auto">
            <a:xfrm flipH="1">
              <a:off x="4226" y="3261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8925" name="Group 29"/>
            <p:cNvGrpSpPr>
              <a:grpSpLocks/>
            </p:cNvGrpSpPr>
            <p:nvPr/>
          </p:nvGrpSpPr>
          <p:grpSpPr bwMode="auto">
            <a:xfrm rot="5400000">
              <a:off x="4370" y="1629"/>
              <a:ext cx="192" cy="192"/>
              <a:chOff x="432" y="2064"/>
              <a:chExt cx="192" cy="192"/>
            </a:xfrm>
          </p:grpSpPr>
          <p:sp>
            <p:nvSpPr>
              <p:cNvPr id="208926" name="Line 30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8927" name="Line 31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8928" name="Group 32"/>
            <p:cNvGrpSpPr>
              <a:grpSpLocks/>
            </p:cNvGrpSpPr>
            <p:nvPr/>
          </p:nvGrpSpPr>
          <p:grpSpPr bwMode="auto">
            <a:xfrm rot="16200000" flipV="1">
              <a:off x="4370" y="2877"/>
              <a:ext cx="192" cy="192"/>
              <a:chOff x="432" y="2064"/>
              <a:chExt cx="192" cy="192"/>
            </a:xfrm>
          </p:grpSpPr>
          <p:sp>
            <p:nvSpPr>
              <p:cNvPr id="208929" name="Line 33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8930" name="Line 34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8931" name="Text Box 35"/>
            <p:cNvSpPr txBox="1">
              <a:spLocks noChangeArrowheads="1"/>
            </p:cNvSpPr>
            <p:nvPr/>
          </p:nvSpPr>
          <p:spPr bwMode="auto">
            <a:xfrm>
              <a:off x="4274" y="2301"/>
              <a:ext cx="48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20 bytes</a:t>
              </a:r>
            </a:p>
          </p:txBody>
        </p:sp>
      </p:grp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4871890" y="1719263"/>
            <a:ext cx="3814910" cy="4071937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kern="0" dirty="0" err="1" smtClean="0">
                <a:latin typeface="Palatino Linotype" pitchFamily="18" charset="0"/>
              </a:rPr>
              <a:t>Cmd</a:t>
            </a:r>
            <a:endParaRPr lang="cs-CZ" kern="0" dirty="0">
              <a:latin typeface="Palatino Linotype" pitchFamily="18" charset="0"/>
            </a:endParaRPr>
          </a:p>
          <a:p>
            <a:pPr lvl="1" eaLnBrk="1" hangingPunct="1"/>
            <a:r>
              <a:rPr lang="cs-CZ" kern="0" dirty="0" err="1" smtClean="0">
                <a:latin typeface="Palatino Linotype" pitchFamily="18" charset="0"/>
              </a:rPr>
              <a:t>request</a:t>
            </a:r>
            <a:r>
              <a:rPr lang="cs-CZ" kern="0" dirty="0" smtClean="0">
                <a:latin typeface="Palatino Linotype" pitchFamily="18" charset="0"/>
              </a:rPr>
              <a:t>/response (1/2)</a:t>
            </a:r>
          </a:p>
          <a:p>
            <a:pPr lvl="1" eaLnBrk="1" hangingPunct="1"/>
            <a:r>
              <a:rPr lang="cs-CZ" kern="0" dirty="0" smtClean="0">
                <a:latin typeface="Palatino Linotype" pitchFamily="18" charset="0"/>
              </a:rPr>
              <a:t>Request jako </a:t>
            </a:r>
            <a:r>
              <a:rPr lang="cs-CZ" kern="0" dirty="0" err="1" smtClean="0">
                <a:latin typeface="Palatino Linotype" pitchFamily="18" charset="0"/>
              </a:rPr>
              <a:t>bcast</a:t>
            </a:r>
            <a:endParaRPr lang="cs-CZ" kern="0" dirty="0" smtClean="0">
              <a:latin typeface="Palatino Linotype" pitchFamily="18" charset="0"/>
            </a:endParaRPr>
          </a:p>
          <a:p>
            <a:pPr lvl="1" eaLnBrk="1" hangingPunct="1"/>
            <a:r>
              <a:rPr lang="cs-CZ" kern="0" dirty="0" smtClean="0">
                <a:latin typeface="Palatino Linotype" pitchFamily="18" charset="0"/>
              </a:rPr>
              <a:t>Port 521</a:t>
            </a:r>
          </a:p>
          <a:p>
            <a:pPr eaLnBrk="1" hangingPunct="1"/>
            <a:r>
              <a:rPr lang="cs-CZ" kern="0" dirty="0" smtClean="0">
                <a:latin typeface="Palatino Linotype" pitchFamily="18" charset="0"/>
              </a:rPr>
              <a:t>Address </a:t>
            </a:r>
            <a:r>
              <a:rPr lang="cs-CZ" kern="0" dirty="0" err="1" smtClean="0">
                <a:latin typeface="Palatino Linotype" pitchFamily="18" charset="0"/>
              </a:rPr>
              <a:t>family</a:t>
            </a:r>
            <a:endParaRPr lang="cs-CZ" kern="0" dirty="0">
              <a:latin typeface="Palatino Linotype" pitchFamily="18" charset="0"/>
            </a:endParaRPr>
          </a:p>
          <a:p>
            <a:pPr lvl="1" eaLnBrk="1" hangingPunct="1"/>
            <a:r>
              <a:rPr lang="cs-CZ" kern="0" dirty="0" smtClean="0">
                <a:latin typeface="Palatino Linotype" pitchFamily="18" charset="0"/>
              </a:rPr>
              <a:t> AF_INET (2)</a:t>
            </a:r>
          </a:p>
          <a:p>
            <a:pPr eaLnBrk="1" hangingPunct="1"/>
            <a:r>
              <a:rPr lang="cs-CZ" kern="0" dirty="0" smtClean="0">
                <a:latin typeface="Palatino Linotype" pitchFamily="18" charset="0"/>
              </a:rPr>
              <a:t>Stažení celé tabulky</a:t>
            </a:r>
          </a:p>
          <a:p>
            <a:pPr lvl="1" eaLnBrk="1" hangingPunct="1"/>
            <a:r>
              <a:rPr lang="cs-CZ" kern="0" dirty="0" smtClean="0">
                <a:latin typeface="Palatino Linotype" pitchFamily="18" charset="0"/>
              </a:rPr>
              <a:t>Jedna položka</a:t>
            </a:r>
          </a:p>
          <a:p>
            <a:pPr lvl="1" eaLnBrk="1" hangingPunct="1"/>
            <a:r>
              <a:rPr lang="cs-CZ" kern="0" dirty="0" smtClean="0">
                <a:latin typeface="Palatino Linotype" pitchFamily="18" charset="0"/>
              </a:rPr>
              <a:t>Address </a:t>
            </a:r>
            <a:r>
              <a:rPr lang="cs-CZ" kern="0" dirty="0" err="1" smtClean="0">
                <a:latin typeface="Palatino Linotype" pitchFamily="18" charset="0"/>
              </a:rPr>
              <a:t>family</a:t>
            </a:r>
            <a:r>
              <a:rPr lang="cs-CZ" kern="0" dirty="0" smtClean="0">
                <a:latin typeface="Palatino Linotype" pitchFamily="18" charset="0"/>
              </a:rPr>
              <a:t> 0</a:t>
            </a:r>
          </a:p>
          <a:p>
            <a:pPr lvl="1" eaLnBrk="1" hangingPunct="1"/>
            <a:r>
              <a:rPr lang="cs-CZ" kern="0" dirty="0" smtClean="0">
                <a:latin typeface="Palatino Linotype" pitchFamily="18" charset="0"/>
              </a:rPr>
              <a:t>Metrika 16</a:t>
            </a:r>
          </a:p>
          <a:p>
            <a:pPr eaLnBrk="1" hangingPunct="1">
              <a:buFont typeface="Wingdings" pitchFamily="2" charset="2"/>
              <a:buNone/>
            </a:pPr>
            <a:endParaRPr lang="cs-CZ" kern="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F935-6A61-428A-ACFC-BB31E90FF343}" type="slidenum">
              <a:rPr lang="cs-CZ"/>
              <a:pPr/>
              <a:t>21</a:t>
            </a:fld>
            <a:endParaRPr lang="cs-CZ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Algoritmus opravy směrovací tabulky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79912"/>
          </a:xfrm>
        </p:spPr>
        <p:txBody>
          <a:bodyPr/>
          <a:lstStyle/>
          <a:p>
            <a:r>
              <a:rPr lang="cs-CZ">
                <a:latin typeface="Palatino Linotype" pitchFamily="18" charset="0"/>
              </a:rPr>
              <a:t>Pokud je nově vypočtená vzdálenost</a:t>
            </a:r>
          </a:p>
          <a:p>
            <a:pPr lvl="1"/>
            <a:r>
              <a:rPr lang="cs-CZ" sz="2400">
                <a:latin typeface="Palatino Linotype" pitchFamily="18" charset="0"/>
              </a:rPr>
              <a:t>Menší – opravit</a:t>
            </a:r>
          </a:p>
          <a:p>
            <a:pPr lvl="1"/>
            <a:r>
              <a:rPr lang="cs-CZ" sz="2400">
                <a:latin typeface="Palatino Linotype" pitchFamily="18" charset="0"/>
              </a:rPr>
              <a:t>Stejná – nic neměnit</a:t>
            </a:r>
          </a:p>
          <a:p>
            <a:pPr lvl="1"/>
            <a:r>
              <a:rPr lang="cs-CZ" sz="2400">
                <a:latin typeface="Palatino Linotype" pitchFamily="18" charset="0"/>
              </a:rPr>
              <a:t>Horší</a:t>
            </a:r>
          </a:p>
          <a:p>
            <a:pPr lvl="2"/>
            <a:r>
              <a:rPr lang="cs-CZ" sz="2400">
                <a:latin typeface="Palatino Linotype" pitchFamily="18" charset="0"/>
              </a:rPr>
              <a:t>Na základě zprávy ze směrovače, který je sousední pro původní směrování – opravit (zhoršení ocenění)</a:t>
            </a:r>
          </a:p>
          <a:p>
            <a:pPr lvl="2"/>
            <a:r>
              <a:rPr lang="cs-CZ" sz="2400">
                <a:latin typeface="Palatino Linotype" pitchFamily="18" charset="0"/>
              </a:rPr>
              <a:t>Na základě zprávy z jiného směrovače – nic neměnit</a:t>
            </a:r>
          </a:p>
          <a:p>
            <a:r>
              <a:rPr lang="cs-CZ">
                <a:latin typeface="Palatino Linotype" pitchFamily="18" charset="0"/>
              </a:rPr>
              <a:t>Aktivní režim (směrovač)</a:t>
            </a:r>
          </a:p>
          <a:p>
            <a:r>
              <a:rPr lang="cs-CZ">
                <a:latin typeface="Palatino Linotype" pitchFamily="18" charset="0"/>
              </a:rPr>
              <a:t>Pasivní režim (hostitelský systém)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557B-941F-498D-9AC6-FA2686CA730E}" type="slidenum">
              <a:rPr lang="cs-CZ"/>
              <a:pPr/>
              <a:t>22</a:t>
            </a:fld>
            <a:endParaRPr lang="cs-CZ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Vysílání</a:t>
            </a:r>
            <a:r>
              <a:rPr lang="en-US"/>
              <a:t> </a:t>
            </a:r>
            <a:r>
              <a:rPr lang="cs-CZ"/>
              <a:t>požadavku/odpovědi</a:t>
            </a:r>
            <a:r>
              <a:rPr lang="en-US"/>
              <a:t> RIP</a:t>
            </a:r>
            <a:endParaRPr lang="cs-CZ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Vysílání požadavku</a:t>
            </a:r>
          </a:p>
          <a:p>
            <a:r>
              <a:rPr lang="cs-CZ">
                <a:latin typeface="Palatino Linotype" pitchFamily="18" charset="0"/>
              </a:rPr>
              <a:t>Jiný zdrojový port než 520 – odpoví vždy</a:t>
            </a:r>
          </a:p>
          <a:p>
            <a:r>
              <a:rPr lang="cs-CZ">
                <a:latin typeface="Palatino Linotype" pitchFamily="18" charset="0"/>
              </a:rPr>
              <a:t>520 na 520</a:t>
            </a:r>
          </a:p>
          <a:p>
            <a:pPr lvl="1"/>
            <a:r>
              <a:rPr lang="cs-CZ">
                <a:latin typeface="Palatino Linotype" pitchFamily="18" charset="0"/>
              </a:rPr>
              <a:t>Bez záznamu – neodpoví</a:t>
            </a:r>
          </a:p>
          <a:p>
            <a:pPr lvl="1"/>
            <a:r>
              <a:rPr lang="cs-CZ">
                <a:latin typeface="Palatino Linotype" pitchFamily="18" charset="0"/>
              </a:rPr>
              <a:t>Právě jeden záznam IP=0.0.0.0, METRIC=16 – celá tabulka</a:t>
            </a:r>
          </a:p>
          <a:p>
            <a:pPr lvl="1"/>
            <a:r>
              <a:rPr lang="cs-CZ">
                <a:latin typeface="Palatino Linotype" pitchFamily="18" charset="0"/>
              </a:rPr>
              <a:t>Jinak – posílání cest k cílům, které jsou uvedeny</a:t>
            </a:r>
          </a:p>
          <a:p>
            <a:r>
              <a:rPr lang="cs-CZ">
                <a:latin typeface="Palatino Linotype" pitchFamily="18" charset="0"/>
              </a:rPr>
              <a:t>Vysílání odpovědi</a:t>
            </a:r>
          </a:p>
          <a:p>
            <a:r>
              <a:rPr lang="cs-CZ">
                <a:latin typeface="Palatino Linotype" pitchFamily="18" charset="0"/>
              </a:rPr>
              <a:t>Odpověď na konkrétní dotaz</a:t>
            </a:r>
          </a:p>
          <a:p>
            <a:r>
              <a:rPr lang="cs-CZ">
                <a:latin typeface="Palatino Linotype" pitchFamily="18" charset="0"/>
              </a:rPr>
              <a:t>Podle pravidelného rozvrhu (30s)</a:t>
            </a:r>
          </a:p>
          <a:p>
            <a:r>
              <a:rPr lang="cs-CZ">
                <a:latin typeface="Palatino Linotype" pitchFamily="18" charset="0"/>
              </a:rPr>
              <a:t>Vynuceně – triggered update – náhodná doba 1 až 5s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3506-5900-4E54-A5BD-FE6B30603EC2}" type="slidenum">
              <a:rPr lang="cs-CZ"/>
              <a:pPr/>
              <a:t>23</a:t>
            </a:fld>
            <a:endParaRPr lang="cs-CZ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Časování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507413" cy="4525962"/>
          </a:xfrm>
        </p:spPr>
        <p:txBody>
          <a:bodyPr/>
          <a:lstStyle/>
          <a:p>
            <a:r>
              <a:rPr lang="cs-CZ" sz="2000" dirty="0" smtClean="0">
                <a:latin typeface="Palatino Linotype" pitchFamily="18" charset="0"/>
              </a:rPr>
              <a:t>Časovač „update“</a:t>
            </a:r>
          </a:p>
          <a:p>
            <a:pPr lvl="1"/>
            <a:r>
              <a:rPr lang="cs-CZ" sz="1800" dirty="0" smtClean="0">
                <a:latin typeface="Palatino Linotype" pitchFamily="18" charset="0"/>
              </a:rPr>
              <a:t>Perioda výměny směrovacích vektorů mezi </a:t>
            </a:r>
            <a:r>
              <a:rPr lang="cs-CZ" sz="1800" dirty="0">
                <a:latin typeface="Palatino Linotype" pitchFamily="18" charset="0"/>
              </a:rPr>
              <a:t>sousedními uzly 30s</a:t>
            </a:r>
          </a:p>
          <a:p>
            <a:r>
              <a:rPr lang="cs-CZ" sz="2000" dirty="0" smtClean="0">
                <a:latin typeface="Palatino Linotype" pitchFamily="18" charset="0"/>
              </a:rPr>
              <a:t>Časovač „invalid“</a:t>
            </a:r>
          </a:p>
          <a:p>
            <a:pPr lvl="1"/>
            <a:r>
              <a:rPr lang="cs-CZ" sz="1800" dirty="0" smtClean="0">
                <a:latin typeface="Palatino Linotype" pitchFamily="18" charset="0"/>
              </a:rPr>
              <a:t>Detekce </a:t>
            </a:r>
            <a:r>
              <a:rPr lang="cs-CZ" sz="1800" dirty="0">
                <a:latin typeface="Palatino Linotype" pitchFamily="18" charset="0"/>
              </a:rPr>
              <a:t>nedostupného uzlu </a:t>
            </a:r>
            <a:r>
              <a:rPr lang="cs-CZ" sz="1800" dirty="0" smtClean="0">
                <a:latin typeface="Palatino Linotype" pitchFamily="18" charset="0"/>
              </a:rPr>
              <a:t>180s, zneplatnění cesty</a:t>
            </a:r>
            <a:endParaRPr lang="cs-CZ" sz="1800" dirty="0">
              <a:latin typeface="Palatino Linotype" pitchFamily="18" charset="0"/>
            </a:endParaRPr>
          </a:p>
          <a:p>
            <a:r>
              <a:rPr lang="cs-CZ" sz="2000" dirty="0" smtClean="0">
                <a:latin typeface="Palatino Linotype" pitchFamily="18" charset="0"/>
              </a:rPr>
              <a:t>Časovač „flush“</a:t>
            </a:r>
          </a:p>
          <a:p>
            <a:pPr lvl="1"/>
            <a:r>
              <a:rPr lang="cs-CZ" sz="1800" dirty="0" smtClean="0">
                <a:latin typeface="Palatino Linotype" pitchFamily="18" charset="0"/>
              </a:rPr>
              <a:t>Ponechání </a:t>
            </a:r>
            <a:r>
              <a:rPr lang="cs-CZ" sz="1800" dirty="0">
                <a:latin typeface="Palatino Linotype" pitchFamily="18" charset="0"/>
              </a:rPr>
              <a:t>informace o nedostupnosti uzlu v </a:t>
            </a:r>
            <a:r>
              <a:rPr lang="cs-CZ" sz="1800" dirty="0" smtClean="0">
                <a:latin typeface="Palatino Linotype" pitchFamily="18" charset="0"/>
              </a:rPr>
              <a:t>tabulce (aby </a:t>
            </a:r>
            <a:r>
              <a:rPr lang="cs-CZ" sz="1800" dirty="0">
                <a:latin typeface="Palatino Linotype" pitchFamily="18" charset="0"/>
              </a:rPr>
              <a:t>se informace mohla rozšířit i k ostatním uzlům) </a:t>
            </a:r>
            <a:r>
              <a:rPr lang="cs-CZ" sz="1800" dirty="0" smtClean="0">
                <a:latin typeface="Palatino Linotype" pitchFamily="18" charset="0"/>
              </a:rPr>
              <a:t>240s</a:t>
            </a:r>
          </a:p>
          <a:p>
            <a:r>
              <a:rPr lang="cs-CZ" sz="2000" dirty="0" smtClean="0">
                <a:latin typeface="Palatino Linotype" pitchFamily="18" charset="0"/>
              </a:rPr>
              <a:t>Časovač „</a:t>
            </a:r>
            <a:r>
              <a:rPr lang="cs-CZ" sz="2000" dirty="0" err="1" smtClean="0">
                <a:latin typeface="Palatino Linotype" pitchFamily="18" charset="0"/>
              </a:rPr>
              <a:t>holddown</a:t>
            </a:r>
            <a:r>
              <a:rPr lang="cs-CZ" sz="2000" dirty="0" smtClean="0">
                <a:latin typeface="Palatino Linotype" pitchFamily="18" charset="0"/>
              </a:rPr>
              <a:t>“</a:t>
            </a:r>
          </a:p>
          <a:p>
            <a:pPr lvl="1"/>
            <a:r>
              <a:rPr lang="cs-CZ" sz="1800" dirty="0" smtClean="0">
                <a:latin typeface="Palatino Linotype" pitchFamily="18" charset="0"/>
              </a:rPr>
              <a:t>Během konvergence topologie neinzeruje nové informace o cestě </a:t>
            </a:r>
          </a:p>
          <a:p>
            <a:pPr lvl="1"/>
            <a:r>
              <a:rPr lang="cs-CZ" sz="1800" dirty="0" smtClean="0">
                <a:latin typeface="Palatino Linotype" pitchFamily="18" charset="0"/>
              </a:rPr>
              <a:t>Více než doba konvergence celé sítě</a:t>
            </a:r>
            <a:endParaRPr lang="cs-CZ" sz="1800" dirty="0">
              <a:latin typeface="Palatino Linotype" pitchFamily="18" charset="0"/>
            </a:endParaRPr>
          </a:p>
          <a:p>
            <a:r>
              <a:rPr lang="cs-CZ" sz="2000" dirty="0" err="1">
                <a:latin typeface="Palatino Linotype" pitchFamily="18" charset="0"/>
              </a:rPr>
              <a:t>Triggered</a:t>
            </a:r>
            <a:r>
              <a:rPr lang="cs-CZ" sz="2000" dirty="0">
                <a:latin typeface="Palatino Linotype" pitchFamily="18" charset="0"/>
              </a:rPr>
              <a:t> </a:t>
            </a:r>
            <a:r>
              <a:rPr lang="cs-CZ" sz="2000" dirty="0" err="1">
                <a:latin typeface="Palatino Linotype" pitchFamily="18" charset="0"/>
              </a:rPr>
              <a:t>updates</a:t>
            </a:r>
            <a:r>
              <a:rPr lang="cs-CZ" sz="2000" dirty="0">
                <a:latin typeface="Palatino Linotype" pitchFamily="18" charset="0"/>
              </a:rPr>
              <a:t> – </a:t>
            </a:r>
            <a:r>
              <a:rPr lang="cs-CZ" sz="2000" dirty="0" smtClean="0">
                <a:latin typeface="Palatino Linotype" pitchFamily="18" charset="0"/>
              </a:rPr>
              <a:t>okamžitá propagace změny topologie</a:t>
            </a:r>
          </a:p>
          <a:p>
            <a:pPr lvl="1"/>
            <a:r>
              <a:rPr lang="cs-CZ" sz="1800" dirty="0" smtClean="0">
                <a:latin typeface="Palatino Linotype" pitchFamily="18" charset="0"/>
              </a:rPr>
              <a:t>náhodné </a:t>
            </a:r>
            <a:r>
              <a:rPr lang="cs-CZ" sz="1800" dirty="0">
                <a:latin typeface="Palatino Linotype" pitchFamily="18" charset="0"/>
              </a:rPr>
              <a:t>rozprostření doby 1 až 5s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021BA-FCAF-4FE1-A96D-2CD5A8AD10F9}" type="slidenum">
              <a:rPr lang="cs-CZ"/>
              <a:pPr/>
              <a:t>24</a:t>
            </a:fld>
            <a:endParaRPr lang="cs-CZ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RIP</a:t>
            </a:r>
            <a:r>
              <a:rPr lang="cs-CZ"/>
              <a:t>-2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Palatino Linotype" pitchFamily="18" charset="0"/>
              </a:rPr>
              <a:t>RIP 2 – používá stejný formát jako RIP (č. verze 2), rozšíření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Uvažuje autonomní systémy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Interakce mezi IGP a EGP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Posílání </a:t>
            </a:r>
            <a:r>
              <a:rPr lang="cs-CZ" sz="2400" dirty="0" err="1">
                <a:latin typeface="Palatino Linotype" pitchFamily="18" charset="0"/>
              </a:rPr>
              <a:t>subsíťové</a:t>
            </a:r>
            <a:r>
              <a:rPr lang="cs-CZ" sz="2400" dirty="0">
                <a:latin typeface="Palatino Linotype" pitchFamily="18" charset="0"/>
              </a:rPr>
              <a:t> masky a adresy následujícího </a:t>
            </a:r>
            <a:r>
              <a:rPr lang="cs-CZ" sz="2400" dirty="0" smtClean="0">
                <a:latin typeface="Palatino Linotype" pitchFamily="18" charset="0"/>
              </a:rPr>
              <a:t>uzlu</a:t>
            </a:r>
          </a:p>
          <a:p>
            <a:pPr lvl="2"/>
            <a:r>
              <a:rPr lang="cs-CZ" sz="1800" dirty="0" smtClean="0">
                <a:latin typeface="Palatino Linotype" pitchFamily="18" charset="0"/>
              </a:rPr>
              <a:t>Podpora „VLSM – </a:t>
            </a:r>
            <a:r>
              <a:rPr lang="cs-CZ" sz="1800" dirty="0" err="1" smtClean="0">
                <a:latin typeface="Palatino Linotype" pitchFamily="18" charset="0"/>
              </a:rPr>
              <a:t>Variable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 err="1" smtClean="0">
                <a:latin typeface="Palatino Linotype" pitchFamily="18" charset="0"/>
              </a:rPr>
              <a:t>Length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 err="1" smtClean="0">
                <a:latin typeface="Palatino Linotype" pitchFamily="18" charset="0"/>
              </a:rPr>
              <a:t>Subnet</a:t>
            </a:r>
            <a:r>
              <a:rPr lang="cs-CZ" sz="1800" dirty="0" smtClean="0">
                <a:latin typeface="Palatino Linotype" pitchFamily="18" charset="0"/>
              </a:rPr>
              <a:t> </a:t>
            </a:r>
            <a:r>
              <a:rPr lang="cs-CZ" sz="1800" dirty="0" err="1" smtClean="0">
                <a:latin typeface="Palatino Linotype" pitchFamily="18" charset="0"/>
              </a:rPr>
              <a:t>Mask</a:t>
            </a:r>
            <a:r>
              <a:rPr lang="cs-CZ" sz="2400" dirty="0" smtClean="0">
                <a:latin typeface="Palatino Linotype" pitchFamily="18" charset="0"/>
              </a:rPr>
              <a:t>“</a:t>
            </a:r>
            <a:endParaRPr lang="cs-CZ" sz="2400" dirty="0">
              <a:latin typeface="Palatino Linotype" pitchFamily="18" charset="0"/>
            </a:endParaRPr>
          </a:p>
          <a:p>
            <a:pPr lvl="1"/>
            <a:r>
              <a:rPr lang="cs-CZ" sz="2400" dirty="0">
                <a:latin typeface="Palatino Linotype" pitchFamily="18" charset="0"/>
              </a:rPr>
              <a:t>Podpora skupinového doručování </a:t>
            </a:r>
            <a:r>
              <a:rPr lang="cs-CZ" sz="2400" dirty="0" smtClean="0">
                <a:latin typeface="Palatino Linotype" pitchFamily="18" charset="0"/>
              </a:rPr>
              <a:t>(adresa 224.0.0.9)</a:t>
            </a:r>
            <a:endParaRPr lang="cs-CZ" sz="2400" dirty="0">
              <a:latin typeface="Palatino Linotype" pitchFamily="18" charset="0"/>
            </a:endParaRPr>
          </a:p>
          <a:p>
            <a:pPr lvl="1"/>
            <a:r>
              <a:rPr lang="cs-CZ" sz="2400" dirty="0">
                <a:latin typeface="Palatino Linotype" pitchFamily="18" charset="0"/>
              </a:rPr>
              <a:t>Podpora ověřování pravosti </a:t>
            </a:r>
            <a:r>
              <a:rPr lang="cs-CZ" sz="2400" dirty="0" smtClean="0">
                <a:latin typeface="Palatino Linotype" pitchFamily="18" charset="0"/>
              </a:rPr>
              <a:t>MD5</a:t>
            </a:r>
          </a:p>
          <a:p>
            <a:pPr lvl="1"/>
            <a:r>
              <a:rPr lang="cs-CZ" sz="2400" dirty="0" smtClean="0">
                <a:latin typeface="Palatino Linotype" pitchFamily="18" charset="0"/>
              </a:rPr>
              <a:t>Maximální počet přeskoků zůstává 15</a:t>
            </a:r>
          </a:p>
          <a:p>
            <a:pPr lvl="1"/>
            <a:r>
              <a:rPr lang="cs-CZ" dirty="0" smtClean="0">
                <a:latin typeface="Palatino Linotype" pitchFamily="18" charset="0"/>
              </a:rPr>
              <a:t>MIB </a:t>
            </a:r>
            <a:r>
              <a:rPr lang="cs-CZ" dirty="0">
                <a:latin typeface="Palatino Linotype" pitchFamily="18" charset="0"/>
              </a:rPr>
              <a:t>pro RIP-2</a:t>
            </a:r>
          </a:p>
          <a:p>
            <a:pPr lvl="1"/>
            <a:endParaRPr lang="cs-CZ" sz="2400" dirty="0">
              <a:latin typeface="Palatino Linotype" pitchFamily="18" charset="0"/>
            </a:endParaRPr>
          </a:p>
          <a:p>
            <a:pPr lvl="1"/>
            <a:endParaRPr lang="cs-CZ" sz="24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3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3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B393-418A-4041-8F16-C78AD5EEF346}" type="slidenum">
              <a:rPr lang="cs-CZ"/>
              <a:pPr/>
              <a:t>25</a:t>
            </a:fld>
            <a:endParaRPr lang="cs-CZ"/>
          </a:p>
        </p:txBody>
      </p:sp>
      <p:grpSp>
        <p:nvGrpSpPr>
          <p:cNvPr id="221186" name="Group 2"/>
          <p:cNvGrpSpPr>
            <a:grpSpLocks/>
          </p:cNvGrpSpPr>
          <p:nvPr/>
        </p:nvGrpSpPr>
        <p:grpSpPr bwMode="auto">
          <a:xfrm>
            <a:off x="304800" y="1524000"/>
            <a:ext cx="5410200" cy="3886200"/>
            <a:chOff x="1152" y="1344"/>
            <a:chExt cx="3600" cy="2496"/>
          </a:xfrm>
        </p:grpSpPr>
        <p:sp>
          <p:nvSpPr>
            <p:cNvPr id="221187" name="Rectangle 3"/>
            <p:cNvSpPr>
              <a:spLocks noChangeArrowheads="1"/>
            </p:cNvSpPr>
            <p:nvPr/>
          </p:nvSpPr>
          <p:spPr bwMode="auto">
            <a:xfrm>
              <a:off x="1200" y="1536"/>
              <a:ext cx="768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Tahoma" pitchFamily="34" charset="0"/>
                </a:rPr>
                <a:t>c</a:t>
              </a:r>
              <a:r>
                <a:rPr lang="cs-CZ" sz="1400" dirty="0" smtClean="0">
                  <a:latin typeface="Tahoma" pitchFamily="34" charset="0"/>
                </a:rPr>
                <a:t>m</a:t>
              </a:r>
              <a:r>
                <a:rPr lang="en-US" sz="1400" dirty="0" smtClean="0">
                  <a:latin typeface="Tahoma" pitchFamily="34" charset="0"/>
                </a:rPr>
                <a:t>d(1-</a:t>
              </a:r>
              <a:r>
                <a:rPr lang="cs-CZ" sz="1400" dirty="0" smtClean="0">
                  <a:latin typeface="Tahoma" pitchFamily="34" charset="0"/>
                </a:rPr>
                <a:t>2</a:t>
              </a:r>
              <a:r>
                <a:rPr lang="en-US" sz="1400" dirty="0" smtClean="0">
                  <a:latin typeface="Tahoma" pitchFamily="34" charset="0"/>
                </a:rPr>
                <a:t>)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221188" name="Rectangle 4"/>
            <p:cNvSpPr>
              <a:spLocks noChangeArrowheads="1"/>
            </p:cNvSpPr>
            <p:nvPr/>
          </p:nvSpPr>
          <p:spPr bwMode="auto">
            <a:xfrm>
              <a:off x="1968" y="1536"/>
              <a:ext cx="768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version(2)</a:t>
              </a:r>
            </a:p>
          </p:txBody>
        </p:sp>
        <p:sp>
          <p:nvSpPr>
            <p:cNvPr id="221189" name="Rectangle 5"/>
            <p:cNvSpPr>
              <a:spLocks noChangeArrowheads="1"/>
            </p:cNvSpPr>
            <p:nvPr/>
          </p:nvSpPr>
          <p:spPr bwMode="auto">
            <a:xfrm>
              <a:off x="2742" y="1536"/>
              <a:ext cx="1536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dirty="0" smtClean="0">
                  <a:latin typeface="Tahoma" pitchFamily="34" charset="0"/>
                </a:rPr>
                <a:t>rezervováno</a:t>
              </a:r>
              <a:endParaRPr lang="en-US" dirty="0">
                <a:latin typeface="Tahoma" pitchFamily="34" charset="0"/>
              </a:endParaRPr>
            </a:p>
          </p:txBody>
        </p:sp>
        <p:sp>
          <p:nvSpPr>
            <p:cNvPr id="221190" name="Text Box 6"/>
            <p:cNvSpPr txBox="1">
              <a:spLocks noChangeArrowheads="1"/>
            </p:cNvSpPr>
            <p:nvPr/>
          </p:nvSpPr>
          <p:spPr bwMode="auto">
            <a:xfrm>
              <a:off x="1200" y="1344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0</a:t>
              </a:r>
            </a:p>
          </p:txBody>
        </p:sp>
        <p:sp>
          <p:nvSpPr>
            <p:cNvPr id="221191" name="Text Box 7"/>
            <p:cNvSpPr txBox="1">
              <a:spLocks noChangeArrowheads="1"/>
            </p:cNvSpPr>
            <p:nvPr/>
          </p:nvSpPr>
          <p:spPr bwMode="auto">
            <a:xfrm>
              <a:off x="1872" y="1344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7</a:t>
              </a:r>
            </a:p>
          </p:txBody>
        </p:sp>
        <p:sp>
          <p:nvSpPr>
            <p:cNvPr id="221192" name="Text Box 8"/>
            <p:cNvSpPr txBox="1">
              <a:spLocks noChangeArrowheads="1"/>
            </p:cNvSpPr>
            <p:nvPr/>
          </p:nvSpPr>
          <p:spPr bwMode="auto">
            <a:xfrm>
              <a:off x="1968" y="1344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8</a:t>
              </a:r>
            </a:p>
          </p:txBody>
        </p:sp>
        <p:sp>
          <p:nvSpPr>
            <p:cNvPr id="221193" name="Text Box 9"/>
            <p:cNvSpPr txBox="1">
              <a:spLocks noChangeArrowheads="1"/>
            </p:cNvSpPr>
            <p:nvPr/>
          </p:nvSpPr>
          <p:spPr bwMode="auto">
            <a:xfrm>
              <a:off x="2592" y="1344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15</a:t>
              </a:r>
            </a:p>
          </p:txBody>
        </p:sp>
        <p:sp>
          <p:nvSpPr>
            <p:cNvPr id="221194" name="Text Box 10"/>
            <p:cNvSpPr txBox="1">
              <a:spLocks noChangeArrowheads="1"/>
            </p:cNvSpPr>
            <p:nvPr/>
          </p:nvSpPr>
          <p:spPr bwMode="auto">
            <a:xfrm>
              <a:off x="2736" y="1344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16</a:t>
              </a:r>
            </a:p>
          </p:txBody>
        </p:sp>
        <p:sp>
          <p:nvSpPr>
            <p:cNvPr id="221195" name="Text Box 11"/>
            <p:cNvSpPr txBox="1">
              <a:spLocks noChangeArrowheads="1"/>
            </p:cNvSpPr>
            <p:nvPr/>
          </p:nvSpPr>
          <p:spPr bwMode="auto">
            <a:xfrm>
              <a:off x="4128" y="1344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31</a:t>
              </a:r>
            </a:p>
          </p:txBody>
        </p:sp>
        <p:sp>
          <p:nvSpPr>
            <p:cNvPr id="221196" name="Rectangle 12"/>
            <p:cNvSpPr>
              <a:spLocks noChangeArrowheads="1"/>
            </p:cNvSpPr>
            <p:nvPr/>
          </p:nvSpPr>
          <p:spPr bwMode="auto">
            <a:xfrm>
              <a:off x="1200" y="2112"/>
              <a:ext cx="3075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32-bit IP address</a:t>
              </a:r>
            </a:p>
          </p:txBody>
        </p:sp>
        <p:sp>
          <p:nvSpPr>
            <p:cNvPr id="221197" name="Rectangle 13"/>
            <p:cNvSpPr>
              <a:spLocks noChangeArrowheads="1"/>
            </p:cNvSpPr>
            <p:nvPr/>
          </p:nvSpPr>
          <p:spPr bwMode="auto">
            <a:xfrm>
              <a:off x="2736" y="1824"/>
              <a:ext cx="1536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latin typeface="Tahoma" pitchFamily="34" charset="0"/>
                </a:rPr>
                <a:t>route tag</a:t>
              </a:r>
            </a:p>
          </p:txBody>
        </p:sp>
        <p:sp>
          <p:nvSpPr>
            <p:cNvPr id="221198" name="Rectangle 14"/>
            <p:cNvSpPr>
              <a:spLocks noChangeArrowheads="1"/>
            </p:cNvSpPr>
            <p:nvPr/>
          </p:nvSpPr>
          <p:spPr bwMode="auto">
            <a:xfrm>
              <a:off x="1200" y="1824"/>
              <a:ext cx="15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address family(2)</a:t>
              </a:r>
            </a:p>
          </p:txBody>
        </p:sp>
        <p:sp>
          <p:nvSpPr>
            <p:cNvPr id="221199" name="Rectangle 15"/>
            <p:cNvSpPr>
              <a:spLocks noChangeArrowheads="1"/>
            </p:cNvSpPr>
            <p:nvPr/>
          </p:nvSpPr>
          <p:spPr bwMode="auto">
            <a:xfrm>
              <a:off x="1200" y="2400"/>
              <a:ext cx="3075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32-bit subnet mask</a:t>
              </a:r>
            </a:p>
          </p:txBody>
        </p:sp>
        <p:sp>
          <p:nvSpPr>
            <p:cNvPr id="221200" name="Rectangle 16"/>
            <p:cNvSpPr>
              <a:spLocks noChangeArrowheads="1"/>
            </p:cNvSpPr>
            <p:nvPr/>
          </p:nvSpPr>
          <p:spPr bwMode="auto">
            <a:xfrm>
              <a:off x="1200" y="2688"/>
              <a:ext cx="3075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32-bit next-hop IP address</a:t>
              </a:r>
            </a:p>
          </p:txBody>
        </p:sp>
        <p:sp>
          <p:nvSpPr>
            <p:cNvPr id="221201" name="Rectangle 17"/>
            <p:cNvSpPr>
              <a:spLocks noChangeArrowheads="1"/>
            </p:cNvSpPr>
            <p:nvPr/>
          </p:nvSpPr>
          <p:spPr bwMode="auto">
            <a:xfrm>
              <a:off x="1200" y="2976"/>
              <a:ext cx="3075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ahoma" pitchFamily="34" charset="0"/>
                </a:rPr>
                <a:t>metric(1-16)</a:t>
              </a:r>
            </a:p>
          </p:txBody>
        </p:sp>
        <p:sp>
          <p:nvSpPr>
            <p:cNvPr id="221202" name="Rectangle 18"/>
            <p:cNvSpPr>
              <a:spLocks noChangeArrowheads="1"/>
            </p:cNvSpPr>
            <p:nvPr/>
          </p:nvSpPr>
          <p:spPr bwMode="auto">
            <a:xfrm>
              <a:off x="1200" y="3264"/>
              <a:ext cx="3075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latin typeface="Tahoma" pitchFamily="34" charset="0"/>
                </a:rPr>
                <a:t>(up to 24 more routes)</a:t>
              </a:r>
            </a:p>
          </p:txBody>
        </p:sp>
        <p:sp>
          <p:nvSpPr>
            <p:cNvPr id="221203" name="Line 19"/>
            <p:cNvSpPr>
              <a:spLocks noChangeShapeType="1"/>
            </p:cNvSpPr>
            <p:nvPr/>
          </p:nvSpPr>
          <p:spPr bwMode="auto">
            <a:xfrm>
              <a:off x="1200" y="3456"/>
              <a:ext cx="0" cy="19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04" name="Line 20"/>
            <p:cNvSpPr>
              <a:spLocks noChangeShapeType="1"/>
            </p:cNvSpPr>
            <p:nvPr/>
          </p:nvSpPr>
          <p:spPr bwMode="auto">
            <a:xfrm>
              <a:off x="4272" y="3456"/>
              <a:ext cx="0" cy="19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05" name="Line 21"/>
            <p:cNvSpPr>
              <a:spLocks noChangeShapeType="1"/>
            </p:cNvSpPr>
            <p:nvPr/>
          </p:nvSpPr>
          <p:spPr bwMode="auto">
            <a:xfrm>
              <a:off x="1200" y="3456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06" name="Line 22"/>
            <p:cNvSpPr>
              <a:spLocks noChangeShapeType="1"/>
            </p:cNvSpPr>
            <p:nvPr/>
          </p:nvSpPr>
          <p:spPr bwMode="auto">
            <a:xfrm>
              <a:off x="1152" y="364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07" name="Line 23"/>
            <p:cNvSpPr>
              <a:spLocks noChangeShapeType="1"/>
            </p:cNvSpPr>
            <p:nvPr/>
          </p:nvSpPr>
          <p:spPr bwMode="auto">
            <a:xfrm flipH="1">
              <a:off x="1152" y="3456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08" name="Line 24"/>
            <p:cNvSpPr>
              <a:spLocks noChangeShapeType="1"/>
            </p:cNvSpPr>
            <p:nvPr/>
          </p:nvSpPr>
          <p:spPr bwMode="auto">
            <a:xfrm>
              <a:off x="4272" y="3456"/>
              <a:ext cx="0" cy="19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09" name="Line 25"/>
            <p:cNvSpPr>
              <a:spLocks noChangeShapeType="1"/>
            </p:cNvSpPr>
            <p:nvPr/>
          </p:nvSpPr>
          <p:spPr bwMode="auto">
            <a:xfrm>
              <a:off x="4272" y="3456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10" name="Line 26"/>
            <p:cNvSpPr>
              <a:spLocks noChangeShapeType="1"/>
            </p:cNvSpPr>
            <p:nvPr/>
          </p:nvSpPr>
          <p:spPr bwMode="auto">
            <a:xfrm>
              <a:off x="4224" y="364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11" name="Line 27"/>
            <p:cNvSpPr>
              <a:spLocks noChangeShapeType="1"/>
            </p:cNvSpPr>
            <p:nvPr/>
          </p:nvSpPr>
          <p:spPr bwMode="auto">
            <a:xfrm flipH="1">
              <a:off x="4224" y="3456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1212" name="Line 28"/>
            <p:cNvSpPr>
              <a:spLocks noChangeShapeType="1"/>
            </p:cNvSpPr>
            <p:nvPr/>
          </p:nvSpPr>
          <p:spPr bwMode="auto">
            <a:xfrm>
              <a:off x="4272" y="3456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21213" name="Group 29"/>
            <p:cNvGrpSpPr>
              <a:grpSpLocks/>
            </p:cNvGrpSpPr>
            <p:nvPr/>
          </p:nvGrpSpPr>
          <p:grpSpPr bwMode="auto">
            <a:xfrm rot="5400000">
              <a:off x="4368" y="1824"/>
              <a:ext cx="192" cy="192"/>
              <a:chOff x="432" y="2064"/>
              <a:chExt cx="192" cy="192"/>
            </a:xfrm>
          </p:grpSpPr>
          <p:sp>
            <p:nvSpPr>
              <p:cNvPr id="221214" name="Line 30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1215" name="Line 31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21216" name="Group 32"/>
            <p:cNvGrpSpPr>
              <a:grpSpLocks/>
            </p:cNvGrpSpPr>
            <p:nvPr/>
          </p:nvGrpSpPr>
          <p:grpSpPr bwMode="auto">
            <a:xfrm rot="16200000" flipV="1">
              <a:off x="4368" y="3072"/>
              <a:ext cx="192" cy="192"/>
              <a:chOff x="432" y="2064"/>
              <a:chExt cx="192" cy="192"/>
            </a:xfrm>
          </p:grpSpPr>
          <p:sp>
            <p:nvSpPr>
              <p:cNvPr id="221217" name="Line 33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1218" name="Line 34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1219" name="Text Box 35"/>
            <p:cNvSpPr txBox="1">
              <a:spLocks noChangeArrowheads="1"/>
            </p:cNvSpPr>
            <p:nvPr/>
          </p:nvSpPr>
          <p:spPr bwMode="auto">
            <a:xfrm>
              <a:off x="4272" y="2496"/>
              <a:ext cx="48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20 bytes</a:t>
              </a:r>
            </a:p>
          </p:txBody>
        </p:sp>
      </p:grpSp>
      <p:sp>
        <p:nvSpPr>
          <p:cNvPr id="221220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Formát zprávy RIP-2</a:t>
            </a: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5481636" y="1719263"/>
            <a:ext cx="3433764" cy="441166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sz="2000" kern="0" dirty="0" smtClean="0">
                <a:latin typeface="Palatino Linotype" pitchFamily="18" charset="0"/>
              </a:rPr>
              <a:t>Route </a:t>
            </a:r>
            <a:r>
              <a:rPr lang="cs-CZ" sz="2000" kern="0" dirty="0" err="1" smtClean="0">
                <a:latin typeface="Palatino Linotype" pitchFamily="18" charset="0"/>
              </a:rPr>
              <a:t>tag</a:t>
            </a:r>
            <a:endParaRPr lang="cs-CZ" sz="2000" kern="0" dirty="0">
              <a:latin typeface="Palatino Linotype" pitchFamily="18" charset="0"/>
            </a:endParaRPr>
          </a:p>
          <a:p>
            <a:pPr lvl="1" eaLnBrk="1" hangingPunct="1"/>
            <a:r>
              <a:rPr lang="cs-CZ" sz="1800" kern="0" dirty="0" smtClean="0">
                <a:latin typeface="Palatino Linotype" pitchFamily="18" charset="0"/>
              </a:rPr>
              <a:t>Návěští externího směru</a:t>
            </a:r>
          </a:p>
          <a:p>
            <a:pPr lvl="1" eaLnBrk="1" hangingPunct="1"/>
            <a:r>
              <a:rPr lang="cs-CZ" sz="1800" kern="0" dirty="0" smtClean="0">
                <a:latin typeface="Palatino Linotype" pitchFamily="18" charset="0"/>
              </a:rPr>
              <a:t>Rozlišení mezi interními a externími cestami</a:t>
            </a:r>
          </a:p>
          <a:p>
            <a:pPr eaLnBrk="1" hangingPunct="1"/>
            <a:r>
              <a:rPr lang="cs-CZ" sz="2000" kern="0" dirty="0" smtClean="0">
                <a:latin typeface="Palatino Linotype" pitchFamily="18" charset="0"/>
              </a:rPr>
              <a:t>Maska podsítě</a:t>
            </a:r>
          </a:p>
          <a:p>
            <a:pPr eaLnBrk="1" hangingPunct="1"/>
            <a:r>
              <a:rPr lang="cs-CZ" sz="2000" kern="0" dirty="0" smtClean="0">
                <a:latin typeface="Palatino Linotype" pitchFamily="18" charset="0"/>
              </a:rPr>
              <a:t>Adresa následujícího uzlu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3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3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624E-F87C-49D5-94E1-4BB8F7AD4581}" type="slidenum">
              <a:rPr lang="cs-CZ"/>
              <a:pPr/>
              <a:t>26</a:t>
            </a:fld>
            <a:endParaRPr lang="cs-CZ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cs-CZ"/>
              <a:t>Formát zprávy RIP-2</a:t>
            </a:r>
          </a:p>
        </p:txBody>
      </p:sp>
      <p:sp>
        <p:nvSpPr>
          <p:cNvPr id="223235" name="Line 3"/>
          <p:cNvSpPr>
            <a:spLocks noChangeShapeType="1"/>
          </p:cNvSpPr>
          <p:nvPr/>
        </p:nvSpPr>
        <p:spPr bwMode="auto">
          <a:xfrm>
            <a:off x="2055813" y="4910138"/>
            <a:ext cx="0" cy="304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236" name="Line 4"/>
          <p:cNvSpPr>
            <a:spLocks noChangeShapeType="1"/>
          </p:cNvSpPr>
          <p:nvPr/>
        </p:nvSpPr>
        <p:spPr bwMode="auto">
          <a:xfrm>
            <a:off x="6932613" y="4910138"/>
            <a:ext cx="0" cy="304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237" name="Line 5"/>
          <p:cNvSpPr>
            <a:spLocks noChangeShapeType="1"/>
          </p:cNvSpPr>
          <p:nvPr/>
        </p:nvSpPr>
        <p:spPr bwMode="auto">
          <a:xfrm>
            <a:off x="6932613" y="4910138"/>
            <a:ext cx="0" cy="3048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23238" name="Group 6"/>
          <p:cNvGrpSpPr>
            <a:grpSpLocks/>
          </p:cNvGrpSpPr>
          <p:nvPr/>
        </p:nvGrpSpPr>
        <p:grpSpPr bwMode="auto">
          <a:xfrm>
            <a:off x="1941685" y="1546075"/>
            <a:ext cx="5638800" cy="3049587"/>
            <a:chOff x="1295" y="981"/>
            <a:chExt cx="3552" cy="1921"/>
          </a:xfrm>
        </p:grpSpPr>
        <p:sp>
          <p:nvSpPr>
            <p:cNvPr id="223239" name="Rectangle 7"/>
            <p:cNvSpPr>
              <a:spLocks noChangeArrowheads="1"/>
            </p:cNvSpPr>
            <p:nvPr/>
          </p:nvSpPr>
          <p:spPr bwMode="auto">
            <a:xfrm>
              <a:off x="1295" y="1173"/>
              <a:ext cx="768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Tahoma" pitchFamily="34" charset="0"/>
                </a:rPr>
                <a:t>command(1-</a:t>
              </a:r>
              <a:r>
                <a:rPr lang="cs-CZ" sz="1400" dirty="0" smtClean="0">
                  <a:latin typeface="Tahoma" pitchFamily="34" charset="0"/>
                </a:rPr>
                <a:t>2</a:t>
              </a:r>
              <a:r>
                <a:rPr lang="en-US" sz="1400" dirty="0" smtClean="0">
                  <a:latin typeface="Tahoma" pitchFamily="34" charset="0"/>
                </a:rPr>
                <a:t>)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223240" name="Rectangle 8"/>
            <p:cNvSpPr>
              <a:spLocks noChangeArrowheads="1"/>
            </p:cNvSpPr>
            <p:nvPr/>
          </p:nvSpPr>
          <p:spPr bwMode="auto">
            <a:xfrm>
              <a:off x="2063" y="1173"/>
              <a:ext cx="768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version(2)</a:t>
              </a:r>
            </a:p>
          </p:txBody>
        </p:sp>
        <p:sp>
          <p:nvSpPr>
            <p:cNvPr id="223241" name="Rectangle 9"/>
            <p:cNvSpPr>
              <a:spLocks noChangeArrowheads="1"/>
            </p:cNvSpPr>
            <p:nvPr/>
          </p:nvSpPr>
          <p:spPr bwMode="auto">
            <a:xfrm>
              <a:off x="2831" y="1173"/>
              <a:ext cx="1536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dirty="0" smtClean="0">
                  <a:latin typeface="Tahoma" pitchFamily="34" charset="0"/>
                </a:rPr>
                <a:t>rezervováno</a:t>
              </a:r>
              <a:endParaRPr lang="en-US" dirty="0">
                <a:latin typeface="Tahoma" pitchFamily="34" charset="0"/>
              </a:endParaRPr>
            </a:p>
          </p:txBody>
        </p:sp>
        <p:sp>
          <p:nvSpPr>
            <p:cNvPr id="223242" name="Text Box 10"/>
            <p:cNvSpPr txBox="1">
              <a:spLocks noChangeArrowheads="1"/>
            </p:cNvSpPr>
            <p:nvPr/>
          </p:nvSpPr>
          <p:spPr bwMode="auto">
            <a:xfrm>
              <a:off x="1295" y="981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0</a:t>
              </a:r>
            </a:p>
          </p:txBody>
        </p:sp>
        <p:sp>
          <p:nvSpPr>
            <p:cNvPr id="223243" name="Text Box 11"/>
            <p:cNvSpPr txBox="1">
              <a:spLocks noChangeArrowheads="1"/>
            </p:cNvSpPr>
            <p:nvPr/>
          </p:nvSpPr>
          <p:spPr bwMode="auto">
            <a:xfrm>
              <a:off x="1967" y="981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7</a:t>
              </a:r>
            </a:p>
          </p:txBody>
        </p:sp>
        <p:sp>
          <p:nvSpPr>
            <p:cNvPr id="223244" name="Text Box 12"/>
            <p:cNvSpPr txBox="1">
              <a:spLocks noChangeArrowheads="1"/>
            </p:cNvSpPr>
            <p:nvPr/>
          </p:nvSpPr>
          <p:spPr bwMode="auto">
            <a:xfrm>
              <a:off x="2063" y="981"/>
              <a:ext cx="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8</a:t>
              </a:r>
            </a:p>
          </p:txBody>
        </p:sp>
        <p:sp>
          <p:nvSpPr>
            <p:cNvPr id="223245" name="Text Box 13"/>
            <p:cNvSpPr txBox="1">
              <a:spLocks noChangeArrowheads="1"/>
            </p:cNvSpPr>
            <p:nvPr/>
          </p:nvSpPr>
          <p:spPr bwMode="auto">
            <a:xfrm>
              <a:off x="2687" y="981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15</a:t>
              </a:r>
            </a:p>
          </p:txBody>
        </p:sp>
        <p:sp>
          <p:nvSpPr>
            <p:cNvPr id="223246" name="Text Box 14"/>
            <p:cNvSpPr txBox="1">
              <a:spLocks noChangeArrowheads="1"/>
            </p:cNvSpPr>
            <p:nvPr/>
          </p:nvSpPr>
          <p:spPr bwMode="auto">
            <a:xfrm>
              <a:off x="2831" y="981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16</a:t>
              </a:r>
            </a:p>
          </p:txBody>
        </p:sp>
        <p:sp>
          <p:nvSpPr>
            <p:cNvPr id="223247" name="Text Box 15"/>
            <p:cNvSpPr txBox="1">
              <a:spLocks noChangeArrowheads="1"/>
            </p:cNvSpPr>
            <p:nvPr/>
          </p:nvSpPr>
          <p:spPr bwMode="auto">
            <a:xfrm>
              <a:off x="4223" y="981"/>
              <a:ext cx="14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31</a:t>
              </a:r>
            </a:p>
          </p:txBody>
        </p:sp>
        <p:sp>
          <p:nvSpPr>
            <p:cNvPr id="223248" name="Rectangle 16"/>
            <p:cNvSpPr>
              <a:spLocks noChangeArrowheads="1"/>
            </p:cNvSpPr>
            <p:nvPr/>
          </p:nvSpPr>
          <p:spPr bwMode="auto">
            <a:xfrm>
              <a:off x="1295" y="1749"/>
              <a:ext cx="3075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223249" name="Rectangle 17"/>
            <p:cNvSpPr>
              <a:spLocks noChangeArrowheads="1"/>
            </p:cNvSpPr>
            <p:nvPr/>
          </p:nvSpPr>
          <p:spPr bwMode="auto">
            <a:xfrm>
              <a:off x="2831" y="1461"/>
              <a:ext cx="1536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dirty="0">
                  <a:latin typeface="Tahoma" pitchFamily="34" charset="0"/>
                </a:rPr>
                <a:t>Typ ověření</a:t>
              </a:r>
              <a:endParaRPr lang="en-US" dirty="0">
                <a:latin typeface="Tahoma" pitchFamily="34" charset="0"/>
              </a:endParaRPr>
            </a:p>
          </p:txBody>
        </p:sp>
        <p:sp>
          <p:nvSpPr>
            <p:cNvPr id="223250" name="Rectangle 18"/>
            <p:cNvSpPr>
              <a:spLocks noChangeArrowheads="1"/>
            </p:cNvSpPr>
            <p:nvPr/>
          </p:nvSpPr>
          <p:spPr bwMode="auto">
            <a:xfrm>
              <a:off x="1295" y="1461"/>
              <a:ext cx="15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>
                  <a:latin typeface="Tahoma" pitchFamily="34" charset="0"/>
                </a:rPr>
                <a:t>0xFFFF</a:t>
              </a:r>
              <a:endParaRPr lang="en-US">
                <a:latin typeface="Tahoma" pitchFamily="34" charset="0"/>
              </a:endParaRPr>
            </a:p>
          </p:txBody>
        </p:sp>
        <p:sp>
          <p:nvSpPr>
            <p:cNvPr id="223251" name="Rectangle 19"/>
            <p:cNvSpPr>
              <a:spLocks noChangeArrowheads="1"/>
            </p:cNvSpPr>
            <p:nvPr/>
          </p:nvSpPr>
          <p:spPr bwMode="auto">
            <a:xfrm>
              <a:off x="1295" y="2037"/>
              <a:ext cx="3075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223252" name="Rectangle 20"/>
            <p:cNvSpPr>
              <a:spLocks noChangeArrowheads="1"/>
            </p:cNvSpPr>
            <p:nvPr/>
          </p:nvSpPr>
          <p:spPr bwMode="auto">
            <a:xfrm>
              <a:off x="1295" y="2325"/>
              <a:ext cx="3075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223253" name="Rectangle 21"/>
            <p:cNvSpPr>
              <a:spLocks noChangeArrowheads="1"/>
            </p:cNvSpPr>
            <p:nvPr/>
          </p:nvSpPr>
          <p:spPr bwMode="auto">
            <a:xfrm>
              <a:off x="1295" y="2613"/>
              <a:ext cx="3075" cy="288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grpSp>
          <p:nvGrpSpPr>
            <p:cNvPr id="223254" name="Group 22"/>
            <p:cNvGrpSpPr>
              <a:grpSpLocks/>
            </p:cNvGrpSpPr>
            <p:nvPr/>
          </p:nvGrpSpPr>
          <p:grpSpPr bwMode="auto">
            <a:xfrm rot="5400000">
              <a:off x="4463" y="1461"/>
              <a:ext cx="192" cy="192"/>
              <a:chOff x="432" y="2064"/>
              <a:chExt cx="192" cy="192"/>
            </a:xfrm>
          </p:grpSpPr>
          <p:sp>
            <p:nvSpPr>
              <p:cNvPr id="223255" name="Line 23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3256" name="Line 24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23257" name="Group 25"/>
            <p:cNvGrpSpPr>
              <a:grpSpLocks/>
            </p:cNvGrpSpPr>
            <p:nvPr/>
          </p:nvGrpSpPr>
          <p:grpSpPr bwMode="auto">
            <a:xfrm rot="16200000" flipV="1">
              <a:off x="4463" y="2709"/>
              <a:ext cx="192" cy="192"/>
              <a:chOff x="432" y="2064"/>
              <a:chExt cx="192" cy="192"/>
            </a:xfrm>
          </p:grpSpPr>
          <p:sp>
            <p:nvSpPr>
              <p:cNvPr id="223258" name="Line 26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3259" name="Line 27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3260" name="Text Box 28"/>
            <p:cNvSpPr txBox="1">
              <a:spLocks noChangeArrowheads="1"/>
            </p:cNvSpPr>
            <p:nvPr/>
          </p:nvSpPr>
          <p:spPr bwMode="auto">
            <a:xfrm>
              <a:off x="4367" y="2133"/>
              <a:ext cx="48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20 bytes</a:t>
              </a:r>
            </a:p>
          </p:txBody>
        </p:sp>
        <p:sp>
          <p:nvSpPr>
            <p:cNvPr id="223261" name="Text Box 29"/>
            <p:cNvSpPr txBox="1">
              <a:spLocks noChangeArrowheads="1"/>
            </p:cNvSpPr>
            <p:nvPr/>
          </p:nvSpPr>
          <p:spPr bwMode="auto">
            <a:xfrm>
              <a:off x="2426" y="1752"/>
              <a:ext cx="7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cs-CZ" sz="2400">
                  <a:latin typeface="Times New Roman" pitchFamily="18" charset="0"/>
                </a:rPr>
                <a:t>Ověření</a:t>
              </a:r>
            </a:p>
          </p:txBody>
        </p:sp>
        <p:sp>
          <p:nvSpPr>
            <p:cNvPr id="223262" name="Text Box 30"/>
            <p:cNvSpPr txBox="1">
              <a:spLocks noChangeArrowheads="1"/>
            </p:cNvSpPr>
            <p:nvPr/>
          </p:nvSpPr>
          <p:spPr bwMode="auto">
            <a:xfrm>
              <a:off x="2426" y="2069"/>
              <a:ext cx="7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cs-CZ" sz="2400">
                  <a:latin typeface="Times New Roman" pitchFamily="18" charset="0"/>
                </a:rPr>
                <a:t>Ověření</a:t>
              </a:r>
            </a:p>
          </p:txBody>
        </p:sp>
        <p:sp>
          <p:nvSpPr>
            <p:cNvPr id="223263" name="Text Box 31"/>
            <p:cNvSpPr txBox="1">
              <a:spLocks noChangeArrowheads="1"/>
            </p:cNvSpPr>
            <p:nvPr/>
          </p:nvSpPr>
          <p:spPr bwMode="auto">
            <a:xfrm>
              <a:off x="2426" y="2341"/>
              <a:ext cx="7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cs-CZ" sz="2400">
                  <a:latin typeface="Times New Roman" pitchFamily="18" charset="0"/>
                </a:rPr>
                <a:t>Ověření</a:t>
              </a:r>
            </a:p>
          </p:txBody>
        </p:sp>
        <p:sp>
          <p:nvSpPr>
            <p:cNvPr id="223264" name="Text Box 32"/>
            <p:cNvSpPr txBox="1">
              <a:spLocks noChangeArrowheads="1"/>
            </p:cNvSpPr>
            <p:nvPr/>
          </p:nvSpPr>
          <p:spPr bwMode="auto">
            <a:xfrm>
              <a:off x="2426" y="2614"/>
              <a:ext cx="7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cs-CZ" sz="2400">
                  <a:latin typeface="Times New Roman" pitchFamily="18" charset="0"/>
                </a:rPr>
                <a:t>Ověření</a:t>
              </a: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88092" y="4809825"/>
            <a:ext cx="74206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Ověření - ověření heslem (16 oktetů), zakončené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Typ ověření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0 – bez ověření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2 – ověření heslem</a:t>
            </a:r>
            <a:endParaRPr 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0DBC-2EF4-424A-8083-63985706C5D7}" type="slidenum">
              <a:rPr lang="cs-CZ"/>
              <a:pPr/>
              <a:t>27</a:t>
            </a:fld>
            <a:endParaRPr lang="cs-CZ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Nové vlastnosti RIP-2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Palatino Linotype" pitchFamily="18" charset="0"/>
              </a:rPr>
              <a:t>Doména směrování – číslo domény směrování, logické skupiny směrovačů</a:t>
            </a:r>
          </a:p>
          <a:p>
            <a:r>
              <a:rPr lang="cs-CZ" dirty="0">
                <a:latin typeface="Palatino Linotype" pitchFamily="18" charset="0"/>
              </a:rPr>
              <a:t>Návěští externího směru</a:t>
            </a:r>
          </a:p>
          <a:p>
            <a:r>
              <a:rPr lang="cs-CZ" dirty="0">
                <a:latin typeface="Palatino Linotype" pitchFamily="18" charset="0"/>
              </a:rPr>
              <a:t>Maska podsítě</a:t>
            </a:r>
          </a:p>
          <a:p>
            <a:r>
              <a:rPr lang="cs-CZ" dirty="0">
                <a:latin typeface="Palatino Linotype" pitchFamily="18" charset="0"/>
              </a:rPr>
              <a:t>Adresa následujícího uzlu</a:t>
            </a:r>
          </a:p>
          <a:p>
            <a:r>
              <a:rPr lang="cs-CZ" dirty="0">
                <a:latin typeface="Palatino Linotype" pitchFamily="18" charset="0"/>
              </a:rPr>
              <a:t>Ověřování – textové heslo 16 slabik</a:t>
            </a:r>
          </a:p>
          <a:p>
            <a:r>
              <a:rPr lang="cs-CZ" dirty="0">
                <a:latin typeface="Palatino Linotype" pitchFamily="18" charset="0"/>
              </a:rPr>
              <a:t>Skupinová adresa 224.0.0.9</a:t>
            </a:r>
          </a:p>
          <a:p>
            <a:r>
              <a:rPr lang="cs-CZ" dirty="0">
                <a:latin typeface="Palatino Linotype" pitchFamily="18" charset="0"/>
              </a:rPr>
              <a:t>MIB pro RIP-2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RIPng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Palatino Linotype" panose="02040502050505030304" pitchFamily="18" charset="0"/>
              </a:rPr>
              <a:t>RIP </a:t>
            </a:r>
            <a:r>
              <a:rPr lang="cs-CZ" dirty="0" err="1" smtClean="0">
                <a:latin typeface="Palatino Linotype" panose="02040502050505030304" pitchFamily="18" charset="0"/>
              </a:rPr>
              <a:t>next</a:t>
            </a:r>
            <a:r>
              <a:rPr lang="cs-CZ" dirty="0" smtClean="0">
                <a:latin typeface="Palatino Linotype" panose="02040502050505030304" pitchFamily="18" charset="0"/>
              </a:rPr>
              <a:t> </a:t>
            </a:r>
            <a:r>
              <a:rPr lang="cs-CZ" dirty="0" err="1" smtClean="0">
                <a:latin typeface="Palatino Linotype" panose="02040502050505030304" pitchFamily="18" charset="0"/>
              </a:rPr>
              <a:t>generation</a:t>
            </a:r>
            <a:endParaRPr lang="cs-CZ" dirty="0" smtClean="0">
              <a:latin typeface="Palatino Linotype" panose="02040502050505030304" pitchFamily="18" charset="0"/>
            </a:endParaRPr>
          </a:p>
          <a:p>
            <a:r>
              <a:rPr lang="cs-CZ" dirty="0" smtClean="0">
                <a:latin typeface="Palatino Linotype" panose="02040502050505030304" pitchFamily="18" charset="0"/>
              </a:rPr>
              <a:t>Do RIP2 přidána podpora IPv6</a:t>
            </a:r>
          </a:p>
          <a:p>
            <a:r>
              <a:rPr lang="cs-CZ" dirty="0" smtClean="0">
                <a:latin typeface="Palatino Linotype" panose="02040502050505030304" pitchFamily="18" charset="0"/>
              </a:rPr>
              <a:t>Rozdíly oproti RIPv2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Podpora síťování IPv6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Nepodporuje ověřování RIP2, pro ověřování používá </a:t>
            </a:r>
            <a:r>
              <a:rPr lang="cs-CZ" dirty="0" err="1" smtClean="0">
                <a:latin typeface="Palatino Linotype" panose="02040502050505030304" pitchFamily="18" charset="0"/>
              </a:rPr>
              <a:t>IPsec</a:t>
            </a:r>
            <a:endParaRPr lang="cs-CZ" dirty="0" smtClean="0">
              <a:latin typeface="Palatino Linotype" panose="02040502050505030304" pitchFamily="18" charset="0"/>
            </a:endParaRP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Používá skupinovou adresu FF02::09, port 521</a:t>
            </a:r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586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RIPng</a:t>
            </a:r>
            <a:r>
              <a:rPr lang="cs-CZ" sz="3200" dirty="0" smtClean="0"/>
              <a:t> – položka směrovací tabulky</a:t>
            </a:r>
            <a:endParaRPr lang="cs-CZ" sz="3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29</a:t>
            </a:fld>
            <a:endParaRPr lang="cs-CZ"/>
          </a:p>
        </p:txBody>
      </p:sp>
      <p:grpSp>
        <p:nvGrpSpPr>
          <p:cNvPr id="38" name="Skupina 37"/>
          <p:cNvGrpSpPr/>
          <p:nvPr/>
        </p:nvGrpSpPr>
        <p:grpSpPr>
          <a:xfrm>
            <a:off x="1600200" y="1843549"/>
            <a:ext cx="5638800" cy="3059821"/>
            <a:chOff x="1600200" y="1843549"/>
            <a:chExt cx="5638800" cy="3059821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600200" y="1843549"/>
              <a:ext cx="5638800" cy="3048000"/>
              <a:chOff x="1295" y="981"/>
              <a:chExt cx="3552" cy="1920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295" y="1173"/>
                <a:ext cx="768" cy="28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dirty="0" smtClean="0">
                    <a:latin typeface="Tahoma" pitchFamily="34" charset="0"/>
                  </a:rPr>
                  <a:t>command(1-</a:t>
                </a:r>
                <a:r>
                  <a:rPr lang="cs-CZ" sz="1400" dirty="0" smtClean="0">
                    <a:latin typeface="Tahoma" pitchFamily="34" charset="0"/>
                  </a:rPr>
                  <a:t>2</a:t>
                </a:r>
                <a:r>
                  <a:rPr lang="en-US" sz="1400" dirty="0" smtClean="0">
                    <a:latin typeface="Tahoma" pitchFamily="34" charset="0"/>
                  </a:rPr>
                  <a:t>)</a:t>
                </a:r>
                <a:endParaRPr lang="en-US" sz="1400" dirty="0">
                  <a:latin typeface="Tahoma" pitchFamily="34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063" y="1173"/>
                <a:ext cx="768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Tahoma" pitchFamily="34" charset="0"/>
                  </a:rPr>
                  <a:t>version(2)</a:t>
                </a: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2831" y="1173"/>
                <a:ext cx="1536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dirty="0" smtClean="0">
                    <a:latin typeface="Tahoma" pitchFamily="34" charset="0"/>
                  </a:rPr>
                  <a:t>rezervováno</a:t>
                </a:r>
                <a:endParaRPr lang="en-US" dirty="0">
                  <a:latin typeface="Tahoma" pitchFamily="34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1295" y="981"/>
                <a:ext cx="96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1967" y="981"/>
                <a:ext cx="96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7</a:t>
                </a:r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2063" y="981"/>
                <a:ext cx="96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8</a:t>
                </a:r>
              </a:p>
            </p:txBody>
          </p:sp>
          <p:sp>
            <p:nvSpPr>
              <p:cNvPr id="14" name="Text Box 13"/>
              <p:cNvSpPr txBox="1">
                <a:spLocks noChangeArrowheads="1"/>
              </p:cNvSpPr>
              <p:nvPr/>
            </p:nvSpPr>
            <p:spPr bwMode="auto">
              <a:xfrm>
                <a:off x="2687" y="981"/>
                <a:ext cx="144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15</a:t>
                </a:r>
              </a:p>
            </p:txBody>
          </p:sp>
          <p:sp>
            <p:nvSpPr>
              <p:cNvPr id="15" name="Text Box 14"/>
              <p:cNvSpPr txBox="1">
                <a:spLocks noChangeArrowheads="1"/>
              </p:cNvSpPr>
              <p:nvPr/>
            </p:nvSpPr>
            <p:spPr bwMode="auto">
              <a:xfrm>
                <a:off x="2831" y="981"/>
                <a:ext cx="144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16</a:t>
                </a:r>
              </a:p>
            </p:txBody>
          </p: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4223" y="981"/>
                <a:ext cx="144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31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1295" y="1749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295" y="2037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295" y="2325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1295" y="1470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grpSp>
            <p:nvGrpSpPr>
              <p:cNvPr id="23" name="Group 22"/>
              <p:cNvGrpSpPr>
                <a:grpSpLocks/>
              </p:cNvGrpSpPr>
              <p:nvPr/>
            </p:nvGrpSpPr>
            <p:grpSpPr bwMode="auto">
              <a:xfrm rot="5400000">
                <a:off x="4463" y="1461"/>
                <a:ext cx="192" cy="192"/>
                <a:chOff x="432" y="2064"/>
                <a:chExt cx="192" cy="192"/>
              </a:xfrm>
            </p:grpSpPr>
            <p:sp>
              <p:nvSpPr>
                <p:cNvPr id="32" name="Line 23"/>
                <p:cNvSpPr>
                  <a:spLocks noChangeShapeType="1"/>
                </p:cNvSpPr>
                <p:nvPr/>
              </p:nvSpPr>
              <p:spPr bwMode="auto">
                <a:xfrm>
                  <a:off x="432" y="2064"/>
                  <a:ext cx="1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432" y="2160"/>
                  <a:ext cx="192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4" name="Group 25"/>
              <p:cNvGrpSpPr>
                <a:grpSpLocks/>
              </p:cNvGrpSpPr>
              <p:nvPr/>
            </p:nvGrpSpPr>
            <p:grpSpPr bwMode="auto">
              <a:xfrm rot="16200000" flipV="1">
                <a:off x="4463" y="2709"/>
                <a:ext cx="192" cy="192"/>
                <a:chOff x="432" y="2064"/>
                <a:chExt cx="192" cy="192"/>
              </a:xfrm>
            </p:grpSpPr>
            <p:sp>
              <p:nvSpPr>
                <p:cNvPr id="30" name="Line 26"/>
                <p:cNvSpPr>
                  <a:spLocks noChangeShapeType="1"/>
                </p:cNvSpPr>
                <p:nvPr/>
              </p:nvSpPr>
              <p:spPr bwMode="auto">
                <a:xfrm>
                  <a:off x="432" y="2064"/>
                  <a:ext cx="1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1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432" y="2160"/>
                  <a:ext cx="192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5" name="Text Box 28"/>
              <p:cNvSpPr txBox="1">
                <a:spLocks noChangeArrowheads="1"/>
              </p:cNvSpPr>
              <p:nvPr/>
            </p:nvSpPr>
            <p:spPr bwMode="auto">
              <a:xfrm>
                <a:off x="4367" y="2133"/>
                <a:ext cx="480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20 bytes</a:t>
                </a:r>
              </a:p>
            </p:txBody>
          </p:sp>
          <p:sp>
            <p:nvSpPr>
              <p:cNvPr id="26" name="Text Box 29"/>
              <p:cNvSpPr txBox="1">
                <a:spLocks noChangeArrowheads="1"/>
              </p:cNvSpPr>
              <p:nvPr/>
            </p:nvSpPr>
            <p:spPr bwMode="auto">
              <a:xfrm>
                <a:off x="2426" y="1752"/>
                <a:ext cx="9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>
                    <a:latin typeface="Times New Roman" pitchFamily="18" charset="0"/>
                  </a:rPr>
                  <a:t>IPv6 prefix</a:t>
                </a:r>
              </a:p>
            </p:txBody>
          </p:sp>
          <p:sp>
            <p:nvSpPr>
              <p:cNvPr id="27" name="Text Box 30"/>
              <p:cNvSpPr txBox="1">
                <a:spLocks noChangeArrowheads="1"/>
              </p:cNvSpPr>
              <p:nvPr/>
            </p:nvSpPr>
            <p:spPr bwMode="auto">
              <a:xfrm>
                <a:off x="2426" y="2069"/>
                <a:ext cx="9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>
                    <a:latin typeface="Times New Roman" pitchFamily="18" charset="0"/>
                  </a:rPr>
                  <a:t>IPv6 prefix</a:t>
                </a:r>
              </a:p>
            </p:txBody>
          </p:sp>
          <p:sp>
            <p:nvSpPr>
              <p:cNvPr id="28" name="Text Box 31"/>
              <p:cNvSpPr txBox="1">
                <a:spLocks noChangeArrowheads="1"/>
              </p:cNvSpPr>
              <p:nvPr/>
            </p:nvSpPr>
            <p:spPr bwMode="auto">
              <a:xfrm>
                <a:off x="2426" y="2341"/>
                <a:ext cx="9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>
                    <a:latin typeface="Times New Roman" pitchFamily="18" charset="0"/>
                  </a:rPr>
                  <a:t>IPv6 prefix</a:t>
                </a:r>
              </a:p>
            </p:txBody>
          </p:sp>
          <p:sp>
            <p:nvSpPr>
              <p:cNvPr id="29" name="Text Box 32"/>
              <p:cNvSpPr txBox="1">
                <a:spLocks noChangeArrowheads="1"/>
              </p:cNvSpPr>
              <p:nvPr/>
            </p:nvSpPr>
            <p:spPr bwMode="auto">
              <a:xfrm>
                <a:off x="2436" y="1470"/>
                <a:ext cx="99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 smtClean="0">
                    <a:latin typeface="Times New Roman" pitchFamily="18" charset="0"/>
                  </a:rPr>
                  <a:t>IPv6 prefix</a:t>
                </a:r>
                <a:endParaRPr lang="cs-CZ" sz="2400" dirty="0">
                  <a:latin typeface="Times New Roman" pitchFamily="18" charset="0"/>
                </a:endParaRPr>
              </a:p>
            </p:txBody>
          </p:sp>
        </p:grp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4063314" y="4444023"/>
              <a:ext cx="1219200" cy="457200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dirty="0" smtClean="0">
                  <a:latin typeface="Tahoma" pitchFamily="34" charset="0"/>
                </a:rPr>
                <a:t>Prefix </a:t>
              </a:r>
              <a:r>
                <a:rPr lang="cs-CZ" sz="1400" dirty="0" err="1" smtClean="0">
                  <a:latin typeface="Tahoma" pitchFamily="34" charset="0"/>
                </a:rPr>
                <a:t>length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1608438" y="4444023"/>
              <a:ext cx="2438400" cy="457200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latin typeface="Tahoma" pitchFamily="34" charset="0"/>
                </a:rPr>
                <a:t>route tag</a:t>
              </a:r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auto">
            <a:xfrm>
              <a:off x="5295900" y="4446170"/>
              <a:ext cx="1181100" cy="457200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dirty="0" err="1" smtClean="0">
                  <a:latin typeface="Tahoma" pitchFamily="34" charset="0"/>
                </a:rPr>
                <a:t>metric</a:t>
              </a:r>
              <a:endParaRPr lang="en-US" sz="1400" dirty="0"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441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r>
              <a:rPr lang="cs-CZ" dirty="0" smtClean="0">
                <a:latin typeface="Palatino Linotype" panose="02040502050505030304" pitchFamily="18" charset="0"/>
              </a:rPr>
              <a:t>Směrovací metody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Centralizované směrování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Sběr informací od ostatních uzlů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Výpočet směrování v centrálním uzlu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Rozesílání informací ostatním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Izolované směrování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Záplavové – všemi směry kromě toho, odkud paket přišel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Náhodné – náhodný výběr směru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Zpětné učení – záznam vzdálenosti a zdroje ve směrovači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Zdrojové směrování – záznam požadované cesty v paketu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Horká brambora – výběr rozhraní podle nejkratší fronty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Distribuované směrování </a:t>
            </a:r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522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RIPng</a:t>
            </a:r>
            <a:r>
              <a:rPr lang="cs-CZ" sz="3200" dirty="0" smtClean="0"/>
              <a:t> – následující uzel </a:t>
            </a:r>
            <a:br>
              <a:rPr lang="cs-CZ" sz="3200" dirty="0" smtClean="0"/>
            </a:br>
            <a:r>
              <a:rPr lang="cs-CZ" sz="3200" dirty="0" smtClean="0"/>
              <a:t>(položka směrovací tabulky)</a:t>
            </a:r>
            <a:endParaRPr lang="cs-CZ" sz="3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30</a:t>
            </a:fld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1524000" y="1658209"/>
            <a:ext cx="5638800" cy="3048000"/>
            <a:chOff x="1524000" y="1658209"/>
            <a:chExt cx="5638800" cy="3048000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524000" y="1658209"/>
              <a:ext cx="5638800" cy="3048000"/>
              <a:chOff x="1295" y="981"/>
              <a:chExt cx="3552" cy="1920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295" y="1173"/>
                <a:ext cx="768" cy="28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dirty="0" smtClean="0">
                    <a:latin typeface="Tahoma" pitchFamily="34" charset="0"/>
                  </a:rPr>
                  <a:t>command(1-</a:t>
                </a:r>
                <a:r>
                  <a:rPr lang="cs-CZ" sz="1400" dirty="0" smtClean="0">
                    <a:latin typeface="Tahoma" pitchFamily="34" charset="0"/>
                  </a:rPr>
                  <a:t>2</a:t>
                </a:r>
                <a:r>
                  <a:rPr lang="en-US" sz="1400" dirty="0" smtClean="0">
                    <a:latin typeface="Tahoma" pitchFamily="34" charset="0"/>
                  </a:rPr>
                  <a:t>)</a:t>
                </a:r>
                <a:endParaRPr lang="en-US" sz="1400" dirty="0">
                  <a:latin typeface="Tahoma" pitchFamily="34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063" y="1173"/>
                <a:ext cx="768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Tahoma" pitchFamily="34" charset="0"/>
                  </a:rPr>
                  <a:t>version(2)</a:t>
                </a: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2831" y="1173"/>
                <a:ext cx="1536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dirty="0" smtClean="0">
                    <a:latin typeface="Tahoma" pitchFamily="34" charset="0"/>
                  </a:rPr>
                  <a:t>rezervováno</a:t>
                </a:r>
                <a:endParaRPr lang="en-US" dirty="0">
                  <a:latin typeface="Tahoma" pitchFamily="34" charset="0"/>
                </a:endParaRPr>
              </a:p>
            </p:txBody>
          </p:sp>
          <p:sp>
            <p:nvSpPr>
              <p:cNvPr id="11" name="Text Box 10"/>
              <p:cNvSpPr txBox="1">
                <a:spLocks noChangeArrowheads="1"/>
              </p:cNvSpPr>
              <p:nvPr/>
            </p:nvSpPr>
            <p:spPr bwMode="auto">
              <a:xfrm>
                <a:off x="1295" y="981"/>
                <a:ext cx="96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2" name="Text Box 11"/>
              <p:cNvSpPr txBox="1">
                <a:spLocks noChangeArrowheads="1"/>
              </p:cNvSpPr>
              <p:nvPr/>
            </p:nvSpPr>
            <p:spPr bwMode="auto">
              <a:xfrm>
                <a:off x="1967" y="981"/>
                <a:ext cx="96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7</a:t>
                </a:r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2063" y="981"/>
                <a:ext cx="96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8</a:t>
                </a:r>
              </a:p>
            </p:txBody>
          </p:sp>
          <p:sp>
            <p:nvSpPr>
              <p:cNvPr id="14" name="Text Box 13"/>
              <p:cNvSpPr txBox="1">
                <a:spLocks noChangeArrowheads="1"/>
              </p:cNvSpPr>
              <p:nvPr/>
            </p:nvSpPr>
            <p:spPr bwMode="auto">
              <a:xfrm>
                <a:off x="2687" y="981"/>
                <a:ext cx="144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15</a:t>
                </a:r>
              </a:p>
            </p:txBody>
          </p:sp>
          <p:sp>
            <p:nvSpPr>
              <p:cNvPr id="15" name="Text Box 14"/>
              <p:cNvSpPr txBox="1">
                <a:spLocks noChangeArrowheads="1"/>
              </p:cNvSpPr>
              <p:nvPr/>
            </p:nvSpPr>
            <p:spPr bwMode="auto">
              <a:xfrm>
                <a:off x="2831" y="981"/>
                <a:ext cx="144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16</a:t>
                </a:r>
              </a:p>
            </p:txBody>
          </p: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4223" y="981"/>
                <a:ext cx="144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31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1295" y="1749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295" y="2037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295" y="2325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1295" y="1470"/>
                <a:ext cx="3075" cy="288"/>
              </a:xfrm>
              <a:prstGeom prst="rect">
                <a:avLst/>
              </a:prstGeom>
              <a:solidFill>
                <a:srgbClr val="F5FEA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>
                  <a:latin typeface="Tahoma" pitchFamily="34" charset="0"/>
                </a:endParaRPr>
              </a:p>
            </p:txBody>
          </p:sp>
          <p:grpSp>
            <p:nvGrpSpPr>
              <p:cNvPr id="23" name="Group 22"/>
              <p:cNvGrpSpPr>
                <a:grpSpLocks/>
              </p:cNvGrpSpPr>
              <p:nvPr/>
            </p:nvGrpSpPr>
            <p:grpSpPr bwMode="auto">
              <a:xfrm rot="5400000">
                <a:off x="4463" y="1461"/>
                <a:ext cx="192" cy="192"/>
                <a:chOff x="432" y="2064"/>
                <a:chExt cx="192" cy="192"/>
              </a:xfrm>
            </p:grpSpPr>
            <p:sp>
              <p:nvSpPr>
                <p:cNvPr id="32" name="Line 23"/>
                <p:cNvSpPr>
                  <a:spLocks noChangeShapeType="1"/>
                </p:cNvSpPr>
                <p:nvPr/>
              </p:nvSpPr>
              <p:spPr bwMode="auto">
                <a:xfrm>
                  <a:off x="432" y="2064"/>
                  <a:ext cx="1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432" y="2160"/>
                  <a:ext cx="192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4" name="Group 25"/>
              <p:cNvGrpSpPr>
                <a:grpSpLocks/>
              </p:cNvGrpSpPr>
              <p:nvPr/>
            </p:nvGrpSpPr>
            <p:grpSpPr bwMode="auto">
              <a:xfrm rot="16200000" flipV="1">
                <a:off x="4463" y="2709"/>
                <a:ext cx="192" cy="192"/>
                <a:chOff x="432" y="2064"/>
                <a:chExt cx="192" cy="192"/>
              </a:xfrm>
            </p:grpSpPr>
            <p:sp>
              <p:nvSpPr>
                <p:cNvPr id="30" name="Line 26"/>
                <p:cNvSpPr>
                  <a:spLocks noChangeShapeType="1"/>
                </p:cNvSpPr>
                <p:nvPr/>
              </p:nvSpPr>
              <p:spPr bwMode="auto">
                <a:xfrm>
                  <a:off x="432" y="2064"/>
                  <a:ext cx="1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1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432" y="2160"/>
                  <a:ext cx="192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5" name="Text Box 28"/>
              <p:cNvSpPr txBox="1">
                <a:spLocks noChangeArrowheads="1"/>
              </p:cNvSpPr>
              <p:nvPr/>
            </p:nvSpPr>
            <p:spPr bwMode="auto">
              <a:xfrm>
                <a:off x="4367" y="2133"/>
                <a:ext cx="480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>
                    <a:latin typeface="Tahoma" pitchFamily="34" charset="0"/>
                  </a:rPr>
                  <a:t>20 bytes</a:t>
                </a:r>
              </a:p>
            </p:txBody>
          </p:sp>
          <p:sp>
            <p:nvSpPr>
              <p:cNvPr id="26" name="Text Box 29"/>
              <p:cNvSpPr txBox="1">
                <a:spLocks noChangeArrowheads="1"/>
              </p:cNvSpPr>
              <p:nvPr/>
            </p:nvSpPr>
            <p:spPr bwMode="auto">
              <a:xfrm>
                <a:off x="2036" y="1744"/>
                <a:ext cx="154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 err="1">
                    <a:latin typeface="Times New Roman" pitchFamily="18" charset="0"/>
                  </a:rPr>
                  <a:t>Next</a:t>
                </a:r>
                <a:r>
                  <a:rPr lang="cs-CZ" sz="2400" dirty="0">
                    <a:latin typeface="Times New Roman" pitchFamily="18" charset="0"/>
                  </a:rPr>
                  <a:t> hope </a:t>
                </a:r>
                <a:r>
                  <a:rPr lang="cs-CZ" sz="2400" dirty="0" err="1">
                    <a:latin typeface="Times New Roman" pitchFamily="18" charset="0"/>
                  </a:rPr>
                  <a:t>address</a:t>
                </a:r>
                <a:endParaRPr lang="cs-CZ" sz="2400" dirty="0">
                  <a:latin typeface="Times New Roman" pitchFamily="18" charset="0"/>
                </a:endParaRPr>
              </a:p>
            </p:txBody>
          </p:sp>
          <p:sp>
            <p:nvSpPr>
              <p:cNvPr id="27" name="Text Box 30"/>
              <p:cNvSpPr txBox="1">
                <a:spLocks noChangeArrowheads="1"/>
              </p:cNvSpPr>
              <p:nvPr/>
            </p:nvSpPr>
            <p:spPr bwMode="auto">
              <a:xfrm>
                <a:off x="2020" y="2054"/>
                <a:ext cx="154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 err="1">
                    <a:latin typeface="Times New Roman" pitchFamily="18" charset="0"/>
                  </a:rPr>
                  <a:t>Next</a:t>
                </a:r>
                <a:r>
                  <a:rPr lang="cs-CZ" sz="2400" dirty="0">
                    <a:latin typeface="Times New Roman" pitchFamily="18" charset="0"/>
                  </a:rPr>
                  <a:t> hope </a:t>
                </a:r>
                <a:r>
                  <a:rPr lang="cs-CZ" sz="2400" dirty="0" err="1">
                    <a:latin typeface="Times New Roman" pitchFamily="18" charset="0"/>
                  </a:rPr>
                  <a:t>address</a:t>
                </a:r>
                <a:endParaRPr lang="cs-CZ" sz="2400" dirty="0">
                  <a:latin typeface="Times New Roman" pitchFamily="18" charset="0"/>
                </a:endParaRPr>
              </a:p>
            </p:txBody>
          </p:sp>
          <p:sp>
            <p:nvSpPr>
              <p:cNvPr id="28" name="Text Box 31"/>
              <p:cNvSpPr txBox="1">
                <a:spLocks noChangeArrowheads="1"/>
              </p:cNvSpPr>
              <p:nvPr/>
            </p:nvSpPr>
            <p:spPr bwMode="auto">
              <a:xfrm>
                <a:off x="2015" y="2318"/>
                <a:ext cx="154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 err="1">
                    <a:latin typeface="Times New Roman" pitchFamily="18" charset="0"/>
                  </a:rPr>
                  <a:t>Next</a:t>
                </a:r>
                <a:r>
                  <a:rPr lang="cs-CZ" sz="2400" dirty="0">
                    <a:latin typeface="Times New Roman" pitchFamily="18" charset="0"/>
                  </a:rPr>
                  <a:t> hope </a:t>
                </a:r>
                <a:r>
                  <a:rPr lang="cs-CZ" sz="2400" dirty="0" err="1">
                    <a:latin typeface="Times New Roman" pitchFamily="18" charset="0"/>
                  </a:rPr>
                  <a:t>address</a:t>
                </a:r>
                <a:endParaRPr lang="cs-CZ" sz="2400" dirty="0">
                  <a:latin typeface="Times New Roman" pitchFamily="18" charset="0"/>
                </a:endParaRPr>
              </a:p>
            </p:txBody>
          </p:sp>
          <p:sp>
            <p:nvSpPr>
              <p:cNvPr id="29" name="Text Box 32"/>
              <p:cNvSpPr txBox="1">
                <a:spLocks noChangeArrowheads="1"/>
              </p:cNvSpPr>
              <p:nvPr/>
            </p:nvSpPr>
            <p:spPr bwMode="auto">
              <a:xfrm>
                <a:off x="2030" y="1461"/>
                <a:ext cx="1548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cs-CZ" sz="2400" dirty="0" err="1" smtClean="0">
                    <a:latin typeface="Times New Roman" pitchFamily="18" charset="0"/>
                  </a:rPr>
                  <a:t>Next</a:t>
                </a:r>
                <a:r>
                  <a:rPr lang="cs-CZ" sz="2400" dirty="0" smtClean="0">
                    <a:latin typeface="Times New Roman" pitchFamily="18" charset="0"/>
                  </a:rPr>
                  <a:t> hope </a:t>
                </a:r>
                <a:r>
                  <a:rPr lang="cs-CZ" sz="2400" dirty="0" err="1" smtClean="0">
                    <a:latin typeface="Times New Roman" pitchFamily="18" charset="0"/>
                  </a:rPr>
                  <a:t>address</a:t>
                </a:r>
                <a:endParaRPr lang="cs-CZ" sz="2400" dirty="0">
                  <a:latin typeface="Times New Roman" pitchFamily="18" charset="0"/>
                </a:endParaRPr>
              </a:p>
            </p:txBody>
          </p:sp>
        </p:grp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3979970" y="4234721"/>
              <a:ext cx="1219200" cy="457200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dirty="0" smtClean="0">
                  <a:latin typeface="Tahoma" pitchFamily="34" charset="0"/>
                </a:rPr>
                <a:t>rezervováno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1524000" y="4242660"/>
              <a:ext cx="2438400" cy="457200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dirty="0" smtClean="0">
                  <a:latin typeface="Tahoma" pitchFamily="34" charset="0"/>
                </a:rPr>
                <a:t>rezervováno</a:t>
              </a:r>
              <a:endParaRPr lang="en-US" dirty="0">
                <a:latin typeface="Tahoma" pitchFamily="34" charset="0"/>
              </a:endParaRPr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auto">
            <a:xfrm>
              <a:off x="5219700" y="4242660"/>
              <a:ext cx="1181100" cy="457200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dirty="0">
                  <a:latin typeface="Tahoma" pitchFamily="34" charset="0"/>
                </a:rPr>
                <a:t>0</a:t>
              </a:r>
              <a:r>
                <a:rPr lang="cs-CZ" sz="1400" dirty="0" smtClean="0">
                  <a:latin typeface="Tahoma" pitchFamily="34" charset="0"/>
                </a:rPr>
                <a:t>xFF</a:t>
              </a:r>
              <a:endParaRPr lang="en-US" sz="1400" dirty="0"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3267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RIPng</a:t>
            </a:r>
            <a:r>
              <a:rPr lang="cs-CZ" dirty="0" smtClean="0"/>
              <a:t> – přenos směrovací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9800" y="3270356"/>
            <a:ext cx="2966953" cy="2847981"/>
          </a:xfrm>
        </p:spPr>
        <p:txBody>
          <a:bodyPr/>
          <a:lstStyle/>
          <a:p>
            <a:r>
              <a:rPr lang="en-US" sz="2000" dirty="0" smtClean="0"/>
              <a:t>Sm</a:t>
            </a:r>
            <a:r>
              <a:rPr lang="cs-CZ" sz="2000" dirty="0" err="1" smtClean="0"/>
              <a:t>ěrování</a:t>
            </a:r>
            <a:r>
              <a:rPr lang="cs-CZ" sz="2000" dirty="0" smtClean="0"/>
              <a:t> dle prefixu nabízejícího směrovače</a:t>
            </a:r>
          </a:p>
          <a:p>
            <a:r>
              <a:rPr lang="cs-CZ" sz="2000" dirty="0" smtClean="0"/>
              <a:t>Směrování dle prefixu A</a:t>
            </a:r>
          </a:p>
          <a:p>
            <a:r>
              <a:rPr lang="cs-CZ" sz="2000" dirty="0" smtClean="0"/>
              <a:t>Směrování dle prefixu B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31</a:t>
            </a:fld>
            <a:endParaRPr lang="cs-CZ"/>
          </a:p>
        </p:txBody>
      </p:sp>
      <p:grpSp>
        <p:nvGrpSpPr>
          <p:cNvPr id="45" name="Skupina 44"/>
          <p:cNvGrpSpPr/>
          <p:nvPr/>
        </p:nvGrpSpPr>
        <p:grpSpPr>
          <a:xfrm>
            <a:off x="535073" y="1769726"/>
            <a:ext cx="6053138" cy="3886535"/>
            <a:chOff x="1472598" y="1535114"/>
            <a:chExt cx="6053138" cy="3886535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477361" y="1803633"/>
              <a:ext cx="1219200" cy="4027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Tahoma" pitchFamily="34" charset="0"/>
                </a:rPr>
                <a:t>command(1-</a:t>
              </a:r>
              <a:r>
                <a:rPr lang="cs-CZ" sz="1400" dirty="0" smtClean="0">
                  <a:latin typeface="Tahoma" pitchFamily="34" charset="0"/>
                </a:rPr>
                <a:t>2</a:t>
              </a:r>
              <a:r>
                <a:rPr lang="en-US" sz="1400" dirty="0" smtClean="0">
                  <a:latin typeface="Tahoma" pitchFamily="34" charset="0"/>
                </a:rPr>
                <a:t>)</a:t>
              </a:r>
              <a:endParaRPr lang="en-US" sz="1400" dirty="0">
                <a:latin typeface="Tahoma" pitchFamily="34" charset="0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696561" y="1803633"/>
              <a:ext cx="1219200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Tahoma" pitchFamily="34" charset="0"/>
                </a:rPr>
                <a:t>version(2)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3915761" y="1803633"/>
              <a:ext cx="2438400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dirty="0" smtClean="0">
                  <a:latin typeface="Tahoma" pitchFamily="34" charset="0"/>
                </a:rPr>
                <a:t>rezervováno</a:t>
              </a:r>
              <a:endParaRPr lang="en-US" dirty="0">
                <a:latin typeface="Tahoma" pitchFamily="34" charset="0"/>
              </a:endParaRPr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1477361" y="1535114"/>
              <a:ext cx="1524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0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2544161" y="1535114"/>
              <a:ext cx="1524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7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2696561" y="1535114"/>
              <a:ext cx="1524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8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3687161" y="1535114"/>
              <a:ext cx="2286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15</a:t>
              </a: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3915761" y="1535114"/>
              <a:ext cx="2286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16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6125561" y="1535114"/>
              <a:ext cx="2286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latin typeface="Tahoma" pitchFamily="34" charset="0"/>
                </a:rPr>
                <a:t>31</a:t>
              </a: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1477361" y="2609191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1477361" y="3011969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477361" y="3414748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1477361" y="2218999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grpSp>
          <p:nvGrpSpPr>
            <p:cNvPr id="26" name="Group 22"/>
            <p:cNvGrpSpPr>
              <a:grpSpLocks/>
            </p:cNvGrpSpPr>
            <p:nvPr/>
          </p:nvGrpSpPr>
          <p:grpSpPr bwMode="auto">
            <a:xfrm rot="5400000">
              <a:off x="6524701" y="2188271"/>
              <a:ext cx="268519" cy="304800"/>
              <a:chOff x="432" y="2064"/>
              <a:chExt cx="192" cy="192"/>
            </a:xfrm>
          </p:grpSpPr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>
                <a:off x="432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>
                <a:off x="432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7" name="Group 25"/>
            <p:cNvGrpSpPr>
              <a:grpSpLocks/>
            </p:cNvGrpSpPr>
            <p:nvPr/>
          </p:nvGrpSpPr>
          <p:grpSpPr bwMode="auto">
            <a:xfrm rot="16200000" flipV="1">
              <a:off x="6526289" y="2323930"/>
              <a:ext cx="268519" cy="304800"/>
              <a:chOff x="1584" y="2064"/>
              <a:chExt cx="192" cy="192"/>
            </a:xfrm>
          </p:grpSpPr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1584" y="2064"/>
                <a:ext cx="1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 flipH="1">
                <a:off x="1584" y="2160"/>
                <a:ext cx="19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6763736" y="2314099"/>
              <a:ext cx="762000" cy="187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>
                  <a:latin typeface="Tahoma" pitchFamily="34" charset="0"/>
                </a:rPr>
                <a:t>20 bytes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2653698" y="2602198"/>
              <a:ext cx="2268538" cy="406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 smtClean="0">
                  <a:latin typeface="Times New Roman" pitchFamily="18" charset="0"/>
                </a:rPr>
                <a:t>Routing entry #2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2628298" y="3035744"/>
              <a:ext cx="2268538" cy="406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 smtClean="0">
                  <a:latin typeface="Times New Roman" pitchFamily="18" charset="0"/>
                </a:rPr>
                <a:t>Routing entry #3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620361" y="3404958"/>
              <a:ext cx="2243138" cy="461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 smtClean="0">
                  <a:latin typeface="Times New Roman" pitchFamily="18" charset="0"/>
                </a:rPr>
                <a:t>Next hop RTE A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2644173" y="2206412"/>
              <a:ext cx="2268538" cy="406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cs-CZ" sz="2400" dirty="0" err="1" smtClean="0">
                  <a:latin typeface="Times New Roman" pitchFamily="18" charset="0"/>
                </a:rPr>
                <a:t>Routin</a:t>
              </a:r>
              <a:r>
                <a:rPr lang="en-US" sz="2400" dirty="0" smtClean="0">
                  <a:latin typeface="Times New Roman" pitchFamily="18" charset="0"/>
                </a:rPr>
                <a:t>g</a:t>
              </a:r>
              <a:r>
                <a:rPr lang="cs-CZ" sz="2400" dirty="0" smtClean="0">
                  <a:latin typeface="Times New Roman" pitchFamily="18" charset="0"/>
                </a:rPr>
                <a:t> </a:t>
              </a:r>
              <a:r>
                <a:rPr lang="cs-CZ" sz="2400" dirty="0" err="1" smtClean="0">
                  <a:latin typeface="Times New Roman" pitchFamily="18" charset="0"/>
                </a:rPr>
                <a:t>entry</a:t>
              </a:r>
              <a:r>
                <a:rPr lang="cs-CZ" sz="2400" dirty="0" smtClean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#1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1472598" y="3813331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1472598" y="4211914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1472598" y="4613294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40" name="Rectangle 20"/>
            <p:cNvSpPr>
              <a:spLocks noChangeArrowheads="1"/>
            </p:cNvSpPr>
            <p:nvPr/>
          </p:nvSpPr>
          <p:spPr bwMode="auto">
            <a:xfrm>
              <a:off x="1474186" y="5018870"/>
              <a:ext cx="4881563" cy="402779"/>
            </a:xfrm>
            <a:prstGeom prst="rect">
              <a:avLst/>
            </a:prstGeom>
            <a:solidFill>
              <a:srgbClr val="F5FEA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Tahoma" pitchFamily="34" charset="0"/>
              </a:endParaRPr>
            </a:p>
          </p:txBody>
        </p:sp>
        <p:sp>
          <p:nvSpPr>
            <p:cNvPr id="41" name="Text Box 31"/>
            <p:cNvSpPr txBox="1">
              <a:spLocks noChangeArrowheads="1"/>
            </p:cNvSpPr>
            <p:nvPr/>
          </p:nvSpPr>
          <p:spPr bwMode="auto">
            <a:xfrm>
              <a:off x="2594961" y="3792353"/>
              <a:ext cx="2268538" cy="461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>
                  <a:latin typeface="Times New Roman" pitchFamily="18" charset="0"/>
                </a:rPr>
                <a:t>Routing entry </a:t>
              </a:r>
              <a:r>
                <a:rPr lang="en-US" sz="2400" dirty="0" smtClean="0">
                  <a:latin typeface="Times New Roman" pitchFamily="18" charset="0"/>
                </a:rPr>
                <a:t>#4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42" name="Text Box 31"/>
            <p:cNvSpPr txBox="1">
              <a:spLocks noChangeArrowheads="1"/>
            </p:cNvSpPr>
            <p:nvPr/>
          </p:nvSpPr>
          <p:spPr bwMode="auto">
            <a:xfrm>
              <a:off x="2628298" y="4179748"/>
              <a:ext cx="2268538" cy="461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>
                  <a:latin typeface="Times New Roman" pitchFamily="18" charset="0"/>
                </a:rPr>
                <a:t>Routing entry </a:t>
              </a:r>
              <a:r>
                <a:rPr lang="en-US" sz="2400" dirty="0" smtClean="0">
                  <a:latin typeface="Times New Roman" pitchFamily="18" charset="0"/>
                </a:rPr>
                <a:t>#5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43" name="Text Box 31"/>
            <p:cNvSpPr txBox="1">
              <a:spLocks noChangeArrowheads="1"/>
            </p:cNvSpPr>
            <p:nvPr/>
          </p:nvSpPr>
          <p:spPr bwMode="auto">
            <a:xfrm>
              <a:off x="2618773" y="4554556"/>
              <a:ext cx="2243138" cy="461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 smtClean="0">
                  <a:latin typeface="Times New Roman" pitchFamily="18" charset="0"/>
                </a:rPr>
                <a:t>Next hop RTE B</a:t>
              </a: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2620361" y="4941951"/>
              <a:ext cx="2268538" cy="4615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dirty="0">
                  <a:latin typeface="Times New Roman" pitchFamily="18" charset="0"/>
                </a:rPr>
                <a:t>Routing entry </a:t>
              </a:r>
              <a:r>
                <a:rPr lang="en-US" sz="2400" dirty="0" smtClean="0">
                  <a:latin typeface="Times New Roman" pitchFamily="18" charset="0"/>
                </a:rPr>
                <a:t>#6</a:t>
              </a:r>
              <a:endParaRPr lang="cs-CZ" sz="24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7166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C49C6-039C-4389-BBC6-D38AE23BB1EC}" type="slidenum">
              <a:rPr lang="cs-CZ"/>
              <a:pPr/>
              <a:t>32</a:t>
            </a:fld>
            <a:endParaRPr lang="cs-CZ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Problémy s DVA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>
                <a:latin typeface="Palatino Linotype" pitchFamily="18" charset="0"/>
              </a:rPr>
              <a:t>Problémy s protokoly směrování podle vektoru vzdáleností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Dlouhá doba konvergence v rozlehlých sítích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Nestabilita kvůli ponecháváním starých linek (čítání do nekonečna)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Omezená velikost sítě způsobená čítačem přeskoků</a:t>
            </a:r>
          </a:p>
          <a:p>
            <a:endParaRPr lang="cs-CZ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Směrování - OSPF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CBB9-AAF1-4063-B27C-1DE4DE5E4923}" type="slidenum">
              <a:rPr lang="cs-CZ"/>
              <a:pPr/>
              <a:t>34</a:t>
            </a:fld>
            <a:endParaRPr lang="cs-CZ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Směrování podle stavu linek (LSA)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419600"/>
          </a:xfrm>
        </p:spPr>
        <p:txBody>
          <a:bodyPr/>
          <a:lstStyle/>
          <a:p>
            <a:r>
              <a:rPr lang="cs-CZ" sz="2200" dirty="0">
                <a:latin typeface="Palatino Linotype" pitchFamily="18" charset="0"/>
              </a:rPr>
              <a:t>Link State Algorithm (LSA) – směrování podle stavu linek</a:t>
            </a:r>
          </a:p>
          <a:p>
            <a:r>
              <a:rPr lang="cs-CZ" sz="2200" dirty="0">
                <a:latin typeface="Palatino Linotype" pitchFamily="18" charset="0"/>
              </a:rPr>
              <a:t>Každý uzel ví jak dosáhnout přímo spojené sousedy: lokální link-</a:t>
            </a:r>
            <a:r>
              <a:rPr lang="cs-CZ" sz="2200" dirty="0" err="1">
                <a:latin typeface="Palatino Linotype" pitchFamily="18" charset="0"/>
              </a:rPr>
              <a:t>state</a:t>
            </a:r>
            <a:r>
              <a:rPr lang="cs-CZ" sz="2200" dirty="0">
                <a:latin typeface="Palatino Linotype" pitchFamily="18" charset="0"/>
              </a:rPr>
              <a:t> (stav linek)</a:t>
            </a:r>
          </a:p>
          <a:p>
            <a:r>
              <a:rPr lang="cs-CZ" sz="2200" dirty="0">
                <a:latin typeface="Palatino Linotype" pitchFamily="18" charset="0"/>
              </a:rPr>
              <a:t>Přerušené linky nebo nefungující sousední směrovače jsou detekovány periodickou výměnou „</a:t>
            </a:r>
            <a:r>
              <a:rPr lang="cs-CZ" sz="2200" dirty="0" err="1">
                <a:latin typeface="Palatino Linotype" pitchFamily="18" charset="0"/>
              </a:rPr>
              <a:t>hello</a:t>
            </a:r>
            <a:r>
              <a:rPr lang="cs-CZ" sz="2200" dirty="0">
                <a:latin typeface="Palatino Linotype" pitchFamily="18" charset="0"/>
              </a:rPr>
              <a:t>“ zpráv</a:t>
            </a:r>
          </a:p>
          <a:p>
            <a:r>
              <a:rPr lang="cs-CZ" sz="2200" dirty="0">
                <a:latin typeface="Palatino Linotype" pitchFamily="18" charset="0"/>
              </a:rPr>
              <a:t>Každý směrovač šíří vlastní stav linek do všech ostatních uzlů sítě pomocí spolehlivého záplavového doručování</a:t>
            </a:r>
          </a:p>
          <a:p>
            <a:r>
              <a:rPr lang="cs-CZ" sz="2200" dirty="0">
                <a:latin typeface="Palatino Linotype" pitchFamily="18" charset="0"/>
              </a:rPr>
              <a:t>Znalost stavu linek ze všech uzlů je dostatečná pro konstrukci grafu propojení celé sítě</a:t>
            </a:r>
          </a:p>
          <a:p>
            <a:r>
              <a:rPr lang="cs-CZ" sz="2200" dirty="0">
                <a:latin typeface="Palatino Linotype" pitchFamily="18" charset="0"/>
              </a:rPr>
              <a:t>Každý uzel vypočte minimální vzdálenost k ostatním uzlům pomocí Dijkstrova algoritmu</a:t>
            </a:r>
          </a:p>
          <a:p>
            <a:endParaRPr lang="cs-CZ" sz="22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9CF10-F1E0-43DC-80B9-EDB9E119956F}" type="slidenum">
              <a:rPr lang="cs-CZ"/>
              <a:pPr/>
              <a:t>35</a:t>
            </a:fld>
            <a:endParaRPr lang="cs-CZ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Spolehlivé záplavové doručování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29600" cy="4305300"/>
          </a:xfrm>
        </p:spPr>
        <p:txBody>
          <a:bodyPr/>
          <a:lstStyle/>
          <a:p>
            <a:r>
              <a:rPr lang="cs-CZ" sz="2000">
                <a:latin typeface="Palatino Linotype" pitchFamily="18" charset="0"/>
              </a:rPr>
              <a:t>Každý uzel generuje periodicky nebo při změně stavu lokální linky Link State pakety (LSP)</a:t>
            </a:r>
          </a:p>
          <a:p>
            <a:r>
              <a:rPr lang="cs-CZ" sz="2000">
                <a:latin typeface="Palatino Linotype" pitchFamily="18" charset="0"/>
              </a:rPr>
              <a:t>LSP obsahuje:</a:t>
            </a:r>
          </a:p>
          <a:p>
            <a:pPr lvl="1"/>
            <a:r>
              <a:rPr lang="cs-CZ" sz="1800">
                <a:latin typeface="Palatino Linotype" pitchFamily="18" charset="0"/>
              </a:rPr>
              <a:t>ID uzlu, který LSP generuje</a:t>
            </a:r>
          </a:p>
          <a:p>
            <a:pPr lvl="1"/>
            <a:r>
              <a:rPr lang="cs-CZ" sz="1800">
                <a:latin typeface="Palatino Linotype" pitchFamily="18" charset="0"/>
              </a:rPr>
              <a:t>Seznam přímo propojených sousedů s cenami přidružených linek</a:t>
            </a:r>
          </a:p>
          <a:p>
            <a:pPr lvl="1"/>
            <a:r>
              <a:rPr lang="cs-CZ" sz="1800">
                <a:latin typeface="Palatino Linotype" pitchFamily="18" charset="0"/>
              </a:rPr>
              <a:t>Sekvenční číslo tohoto LSP</a:t>
            </a:r>
          </a:p>
          <a:p>
            <a:pPr lvl="1"/>
            <a:r>
              <a:rPr lang="cs-CZ" sz="1800">
                <a:latin typeface="Palatino Linotype" pitchFamily="18" charset="0"/>
              </a:rPr>
              <a:t>TTL pro toto LSP</a:t>
            </a:r>
          </a:p>
          <a:p>
            <a:r>
              <a:rPr lang="cs-CZ" sz="2000">
                <a:latin typeface="Palatino Linotype" pitchFamily="18" charset="0"/>
              </a:rPr>
              <a:t>Uzel, který LSP přijme, pošle jej všem svým sousedům, kromě toho, od kterého ji obdržel</a:t>
            </a:r>
          </a:p>
          <a:p>
            <a:r>
              <a:rPr lang="cs-CZ" sz="2000">
                <a:latin typeface="Palatino Linotype" pitchFamily="18" charset="0"/>
              </a:rPr>
              <a:t>Sekvenční číslo LSP musí být větší, než posledně uloženého LSP od tohoto uzlu</a:t>
            </a:r>
          </a:p>
          <a:p>
            <a:r>
              <a:rPr lang="cs-CZ" sz="2000">
                <a:latin typeface="Palatino Linotype" pitchFamily="18" charset="0"/>
              </a:rPr>
              <a:t>Přenos LSP musí být spolehlivý</a:t>
            </a:r>
          </a:p>
          <a:p>
            <a:pPr lvl="1"/>
            <a:r>
              <a:rPr lang="cs-CZ" sz="1800">
                <a:latin typeface="Palatino Linotype" pitchFamily="18" charset="0"/>
              </a:rPr>
              <a:t>Používá se potvrzení, timeouty a opakování přenosu</a:t>
            </a:r>
          </a:p>
          <a:p>
            <a:endParaRPr lang="cs-CZ" sz="20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8D586-E97F-4625-8772-2F5D283DC86A}" type="slidenum">
              <a:rPr lang="cs-CZ"/>
              <a:pPr/>
              <a:t>36</a:t>
            </a:fld>
            <a:endParaRPr lang="cs-CZ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Spolehlivé záplavové doručování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Palatino Linotype" pitchFamily="18" charset="0"/>
              </a:rPr>
              <a:t>Před posláním LSP sousedům snižuje hodnotu TTL</a:t>
            </a:r>
          </a:p>
          <a:p>
            <a:pPr lvl="1"/>
            <a:r>
              <a:rPr lang="cs-CZ" sz="2200" dirty="0">
                <a:latin typeface="Palatino Linotype" pitchFamily="18" charset="0"/>
              </a:rPr>
              <a:t>Jestliže TTL LSP dosáhlo nuly, posílá je uzel dál s tím, že je to signál pro vyřazení tohoto LSP ze všech uzlů</a:t>
            </a:r>
          </a:p>
          <a:p>
            <a:pPr lvl="1"/>
            <a:r>
              <a:rPr lang="cs-CZ" sz="2200" dirty="0">
                <a:latin typeface="Palatino Linotype" pitchFamily="18" charset="0"/>
              </a:rPr>
              <a:t>Pomocí TTL se měří stáří lokálně uložených LSP</a:t>
            </a:r>
          </a:p>
          <a:p>
            <a:r>
              <a:rPr lang="cs-CZ" dirty="0">
                <a:latin typeface="Palatino Linotype" pitchFamily="18" charset="0"/>
              </a:rPr>
              <a:t>Co se stane, když sekvenční číslo LSP dosáhne maxima?</a:t>
            </a:r>
          </a:p>
          <a:p>
            <a:r>
              <a:rPr lang="cs-CZ" dirty="0">
                <a:latin typeface="Palatino Linotype" pitchFamily="18" charset="0"/>
              </a:rPr>
              <a:t>Co se stane když se uzel rychle vypne a zase zapne bez toho, že sousedé detekují výpadek?</a:t>
            </a:r>
          </a:p>
          <a:p>
            <a:pPr lvl="1"/>
            <a:r>
              <a:rPr lang="cs-CZ" sz="2200" dirty="0">
                <a:latin typeface="Palatino Linotype" pitchFamily="18" charset="0"/>
              </a:rPr>
              <a:t>Uzel si může od souseda vyžádat poslední uložené LSP</a:t>
            </a:r>
          </a:p>
          <a:p>
            <a:pPr>
              <a:buFont typeface="Wingdings" pitchFamily="2" charset="2"/>
              <a:buNone/>
            </a:pPr>
            <a:endParaRPr lang="cs-CZ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9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9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1912-EB25-40FF-8294-D6F43176F40E}" type="slidenum">
              <a:rPr lang="cs-CZ"/>
              <a:pPr/>
              <a:t>37</a:t>
            </a:fld>
            <a:endParaRPr lang="cs-CZ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záplavování</a:t>
            </a:r>
          </a:p>
        </p:txBody>
      </p:sp>
      <p:sp>
        <p:nvSpPr>
          <p:cNvPr id="237571" name="Freeform 3"/>
          <p:cNvSpPr>
            <a:spLocks/>
          </p:cNvSpPr>
          <p:nvPr/>
        </p:nvSpPr>
        <p:spPr bwMode="auto">
          <a:xfrm>
            <a:off x="1962150" y="1873250"/>
            <a:ext cx="385763" cy="38417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2" name="Freeform 4"/>
          <p:cNvSpPr>
            <a:spLocks/>
          </p:cNvSpPr>
          <p:nvPr/>
        </p:nvSpPr>
        <p:spPr bwMode="auto">
          <a:xfrm>
            <a:off x="1962150" y="1873250"/>
            <a:ext cx="385763" cy="38417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3" name="Freeform 5"/>
          <p:cNvSpPr>
            <a:spLocks/>
          </p:cNvSpPr>
          <p:nvPr/>
        </p:nvSpPr>
        <p:spPr bwMode="auto">
          <a:xfrm>
            <a:off x="5068888" y="1873250"/>
            <a:ext cx="385762" cy="38417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4" name="Freeform 6"/>
          <p:cNvSpPr>
            <a:spLocks/>
          </p:cNvSpPr>
          <p:nvPr/>
        </p:nvSpPr>
        <p:spPr bwMode="auto">
          <a:xfrm>
            <a:off x="5068888" y="1873250"/>
            <a:ext cx="385762" cy="384175"/>
          </a:xfrm>
          <a:custGeom>
            <a:avLst/>
            <a:gdLst>
              <a:gd name="T0" fmla="*/ 243 w 243"/>
              <a:gd name="T1" fmla="*/ 121 h 242"/>
              <a:gd name="T2" fmla="*/ 243 w 243"/>
              <a:gd name="T3" fmla="*/ 140 h 242"/>
              <a:gd name="T4" fmla="*/ 239 w 243"/>
              <a:gd name="T5" fmla="*/ 160 h 242"/>
              <a:gd name="T6" fmla="*/ 231 w 243"/>
              <a:gd name="T7" fmla="*/ 176 h 242"/>
              <a:gd name="T8" fmla="*/ 220 w 243"/>
              <a:gd name="T9" fmla="*/ 191 h 242"/>
              <a:gd name="T10" fmla="*/ 208 w 243"/>
              <a:gd name="T11" fmla="*/ 207 h 242"/>
              <a:gd name="T12" fmla="*/ 196 w 243"/>
              <a:gd name="T13" fmla="*/ 219 h 242"/>
              <a:gd name="T14" fmla="*/ 180 w 243"/>
              <a:gd name="T15" fmla="*/ 231 h 242"/>
              <a:gd name="T16" fmla="*/ 161 w 243"/>
              <a:gd name="T17" fmla="*/ 238 h 242"/>
              <a:gd name="T18" fmla="*/ 141 w 243"/>
              <a:gd name="T19" fmla="*/ 242 h 242"/>
              <a:gd name="T20" fmla="*/ 122 w 243"/>
              <a:gd name="T21" fmla="*/ 242 h 242"/>
              <a:gd name="T22" fmla="*/ 102 w 243"/>
              <a:gd name="T23" fmla="*/ 242 h 242"/>
              <a:gd name="T24" fmla="*/ 83 w 243"/>
              <a:gd name="T25" fmla="*/ 238 h 242"/>
              <a:gd name="T26" fmla="*/ 67 w 243"/>
              <a:gd name="T27" fmla="*/ 231 h 242"/>
              <a:gd name="T28" fmla="*/ 51 w 243"/>
              <a:gd name="T29" fmla="*/ 219 h 242"/>
              <a:gd name="T30" fmla="*/ 36 w 243"/>
              <a:gd name="T31" fmla="*/ 207 h 242"/>
              <a:gd name="T32" fmla="*/ 24 w 243"/>
              <a:gd name="T33" fmla="*/ 191 h 242"/>
              <a:gd name="T34" fmla="*/ 12 w 243"/>
              <a:gd name="T35" fmla="*/ 176 h 242"/>
              <a:gd name="T36" fmla="*/ 4 w 243"/>
              <a:gd name="T37" fmla="*/ 160 h 242"/>
              <a:gd name="T38" fmla="*/ 0 w 243"/>
              <a:gd name="T39" fmla="*/ 140 h 242"/>
              <a:gd name="T40" fmla="*/ 0 w 243"/>
              <a:gd name="T41" fmla="*/ 121 h 242"/>
              <a:gd name="T42" fmla="*/ 0 w 243"/>
              <a:gd name="T43" fmla="*/ 101 h 242"/>
              <a:gd name="T44" fmla="*/ 4 w 243"/>
              <a:gd name="T45" fmla="*/ 82 h 242"/>
              <a:gd name="T46" fmla="*/ 12 w 243"/>
              <a:gd name="T47" fmla="*/ 66 h 242"/>
              <a:gd name="T48" fmla="*/ 24 w 243"/>
              <a:gd name="T49" fmla="*/ 50 h 242"/>
              <a:gd name="T50" fmla="*/ 36 w 243"/>
              <a:gd name="T51" fmla="*/ 35 h 242"/>
              <a:gd name="T52" fmla="*/ 51 w 243"/>
              <a:gd name="T53" fmla="*/ 23 h 242"/>
              <a:gd name="T54" fmla="*/ 67 w 243"/>
              <a:gd name="T55" fmla="*/ 11 h 242"/>
              <a:gd name="T56" fmla="*/ 83 w 243"/>
              <a:gd name="T57" fmla="*/ 4 h 242"/>
              <a:gd name="T58" fmla="*/ 102 w 243"/>
              <a:gd name="T59" fmla="*/ 0 h 242"/>
              <a:gd name="T60" fmla="*/ 122 w 243"/>
              <a:gd name="T61" fmla="*/ 0 h 242"/>
              <a:gd name="T62" fmla="*/ 141 w 243"/>
              <a:gd name="T63" fmla="*/ 0 h 242"/>
              <a:gd name="T64" fmla="*/ 161 w 243"/>
              <a:gd name="T65" fmla="*/ 4 h 242"/>
              <a:gd name="T66" fmla="*/ 180 w 243"/>
              <a:gd name="T67" fmla="*/ 11 h 242"/>
              <a:gd name="T68" fmla="*/ 196 w 243"/>
              <a:gd name="T69" fmla="*/ 23 h 242"/>
              <a:gd name="T70" fmla="*/ 208 w 243"/>
              <a:gd name="T71" fmla="*/ 35 h 242"/>
              <a:gd name="T72" fmla="*/ 220 w 243"/>
              <a:gd name="T73" fmla="*/ 50 h 242"/>
              <a:gd name="T74" fmla="*/ 231 w 243"/>
              <a:gd name="T75" fmla="*/ 66 h 242"/>
              <a:gd name="T76" fmla="*/ 239 w 243"/>
              <a:gd name="T77" fmla="*/ 82 h 242"/>
              <a:gd name="T78" fmla="*/ 243 w 243"/>
              <a:gd name="T79" fmla="*/ 101 h 242"/>
              <a:gd name="T80" fmla="*/ 243 w 243"/>
              <a:gd name="T81" fmla="*/ 121 h 242"/>
              <a:gd name="T82" fmla="*/ 243 w 243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2">
                <a:moveTo>
                  <a:pt x="243" y="121"/>
                </a:moveTo>
                <a:lnTo>
                  <a:pt x="243" y="140"/>
                </a:lnTo>
                <a:lnTo>
                  <a:pt x="239" y="160"/>
                </a:lnTo>
                <a:lnTo>
                  <a:pt x="231" y="176"/>
                </a:lnTo>
                <a:lnTo>
                  <a:pt x="220" y="191"/>
                </a:lnTo>
                <a:lnTo>
                  <a:pt x="208" y="207"/>
                </a:lnTo>
                <a:lnTo>
                  <a:pt x="196" y="219"/>
                </a:lnTo>
                <a:lnTo>
                  <a:pt x="180" y="231"/>
                </a:lnTo>
                <a:lnTo>
                  <a:pt x="161" y="238"/>
                </a:lnTo>
                <a:lnTo>
                  <a:pt x="141" y="242"/>
                </a:lnTo>
                <a:lnTo>
                  <a:pt x="122" y="242"/>
                </a:lnTo>
                <a:lnTo>
                  <a:pt x="102" y="242"/>
                </a:lnTo>
                <a:lnTo>
                  <a:pt x="83" y="238"/>
                </a:lnTo>
                <a:lnTo>
                  <a:pt x="67" y="231"/>
                </a:lnTo>
                <a:lnTo>
                  <a:pt x="51" y="219"/>
                </a:lnTo>
                <a:lnTo>
                  <a:pt x="36" y="207"/>
                </a:lnTo>
                <a:lnTo>
                  <a:pt x="24" y="191"/>
                </a:lnTo>
                <a:lnTo>
                  <a:pt x="12" y="176"/>
                </a:lnTo>
                <a:lnTo>
                  <a:pt x="4" y="160"/>
                </a:lnTo>
                <a:lnTo>
                  <a:pt x="0" y="140"/>
                </a:lnTo>
                <a:lnTo>
                  <a:pt x="0" y="121"/>
                </a:lnTo>
                <a:lnTo>
                  <a:pt x="0" y="101"/>
                </a:lnTo>
                <a:lnTo>
                  <a:pt x="4" y="82"/>
                </a:lnTo>
                <a:lnTo>
                  <a:pt x="12" y="66"/>
                </a:lnTo>
                <a:lnTo>
                  <a:pt x="24" y="50"/>
                </a:lnTo>
                <a:lnTo>
                  <a:pt x="36" y="35"/>
                </a:lnTo>
                <a:lnTo>
                  <a:pt x="51" y="23"/>
                </a:lnTo>
                <a:lnTo>
                  <a:pt x="67" y="11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1"/>
                </a:lnTo>
                <a:lnTo>
                  <a:pt x="196" y="23"/>
                </a:lnTo>
                <a:lnTo>
                  <a:pt x="208" y="35"/>
                </a:lnTo>
                <a:lnTo>
                  <a:pt x="220" y="50"/>
                </a:lnTo>
                <a:lnTo>
                  <a:pt x="231" y="66"/>
                </a:lnTo>
                <a:lnTo>
                  <a:pt x="239" y="82"/>
                </a:lnTo>
                <a:lnTo>
                  <a:pt x="243" y="101"/>
                </a:lnTo>
                <a:lnTo>
                  <a:pt x="243" y="121"/>
                </a:lnTo>
                <a:lnTo>
                  <a:pt x="243" y="12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5" name="Freeform 7"/>
          <p:cNvSpPr>
            <a:spLocks/>
          </p:cNvSpPr>
          <p:nvPr/>
        </p:nvSpPr>
        <p:spPr bwMode="auto">
          <a:xfrm>
            <a:off x="5921375" y="1873250"/>
            <a:ext cx="390525" cy="384175"/>
          </a:xfrm>
          <a:custGeom>
            <a:avLst/>
            <a:gdLst>
              <a:gd name="T0" fmla="*/ 246 w 246"/>
              <a:gd name="T1" fmla="*/ 121 h 242"/>
              <a:gd name="T2" fmla="*/ 242 w 246"/>
              <a:gd name="T3" fmla="*/ 140 h 242"/>
              <a:gd name="T4" fmla="*/ 238 w 246"/>
              <a:gd name="T5" fmla="*/ 160 h 242"/>
              <a:gd name="T6" fmla="*/ 230 w 246"/>
              <a:gd name="T7" fmla="*/ 176 h 242"/>
              <a:gd name="T8" fmla="*/ 223 w 246"/>
              <a:gd name="T9" fmla="*/ 191 h 242"/>
              <a:gd name="T10" fmla="*/ 211 w 246"/>
              <a:gd name="T11" fmla="*/ 207 h 242"/>
              <a:gd name="T12" fmla="*/ 195 w 246"/>
              <a:gd name="T13" fmla="*/ 219 h 242"/>
              <a:gd name="T14" fmla="*/ 180 w 246"/>
              <a:gd name="T15" fmla="*/ 231 h 242"/>
              <a:gd name="T16" fmla="*/ 164 w 246"/>
              <a:gd name="T17" fmla="*/ 238 h 242"/>
              <a:gd name="T18" fmla="*/ 144 w 246"/>
              <a:gd name="T19" fmla="*/ 242 h 242"/>
              <a:gd name="T20" fmla="*/ 125 w 246"/>
              <a:gd name="T21" fmla="*/ 242 h 242"/>
              <a:gd name="T22" fmla="*/ 105 w 246"/>
              <a:gd name="T23" fmla="*/ 242 h 242"/>
              <a:gd name="T24" fmla="*/ 86 w 246"/>
              <a:gd name="T25" fmla="*/ 238 h 242"/>
              <a:gd name="T26" fmla="*/ 66 w 246"/>
              <a:gd name="T27" fmla="*/ 231 h 242"/>
              <a:gd name="T28" fmla="*/ 50 w 246"/>
              <a:gd name="T29" fmla="*/ 219 h 242"/>
              <a:gd name="T30" fmla="*/ 39 w 246"/>
              <a:gd name="T31" fmla="*/ 207 h 242"/>
              <a:gd name="T32" fmla="*/ 23 w 246"/>
              <a:gd name="T33" fmla="*/ 191 h 242"/>
              <a:gd name="T34" fmla="*/ 15 w 246"/>
              <a:gd name="T35" fmla="*/ 176 h 242"/>
              <a:gd name="T36" fmla="*/ 7 w 246"/>
              <a:gd name="T37" fmla="*/ 160 h 242"/>
              <a:gd name="T38" fmla="*/ 3 w 246"/>
              <a:gd name="T39" fmla="*/ 140 h 242"/>
              <a:gd name="T40" fmla="*/ 0 w 246"/>
              <a:gd name="T41" fmla="*/ 121 h 242"/>
              <a:gd name="T42" fmla="*/ 3 w 246"/>
              <a:gd name="T43" fmla="*/ 101 h 242"/>
              <a:gd name="T44" fmla="*/ 7 w 246"/>
              <a:gd name="T45" fmla="*/ 82 h 242"/>
              <a:gd name="T46" fmla="*/ 15 w 246"/>
              <a:gd name="T47" fmla="*/ 66 h 242"/>
              <a:gd name="T48" fmla="*/ 23 w 246"/>
              <a:gd name="T49" fmla="*/ 50 h 242"/>
              <a:gd name="T50" fmla="*/ 39 w 246"/>
              <a:gd name="T51" fmla="*/ 35 h 242"/>
              <a:gd name="T52" fmla="*/ 50 w 246"/>
              <a:gd name="T53" fmla="*/ 23 h 242"/>
              <a:gd name="T54" fmla="*/ 66 w 246"/>
              <a:gd name="T55" fmla="*/ 11 h 242"/>
              <a:gd name="T56" fmla="*/ 86 w 246"/>
              <a:gd name="T57" fmla="*/ 4 h 242"/>
              <a:gd name="T58" fmla="*/ 105 w 246"/>
              <a:gd name="T59" fmla="*/ 0 h 242"/>
              <a:gd name="T60" fmla="*/ 125 w 246"/>
              <a:gd name="T61" fmla="*/ 0 h 242"/>
              <a:gd name="T62" fmla="*/ 144 w 246"/>
              <a:gd name="T63" fmla="*/ 0 h 242"/>
              <a:gd name="T64" fmla="*/ 164 w 246"/>
              <a:gd name="T65" fmla="*/ 4 h 242"/>
              <a:gd name="T66" fmla="*/ 180 w 246"/>
              <a:gd name="T67" fmla="*/ 11 h 242"/>
              <a:gd name="T68" fmla="*/ 195 w 246"/>
              <a:gd name="T69" fmla="*/ 23 h 242"/>
              <a:gd name="T70" fmla="*/ 211 w 246"/>
              <a:gd name="T71" fmla="*/ 35 h 242"/>
              <a:gd name="T72" fmla="*/ 223 w 246"/>
              <a:gd name="T73" fmla="*/ 50 h 242"/>
              <a:gd name="T74" fmla="*/ 230 w 246"/>
              <a:gd name="T75" fmla="*/ 66 h 242"/>
              <a:gd name="T76" fmla="*/ 238 w 246"/>
              <a:gd name="T77" fmla="*/ 82 h 242"/>
              <a:gd name="T78" fmla="*/ 242 w 246"/>
              <a:gd name="T79" fmla="*/ 101 h 242"/>
              <a:gd name="T80" fmla="*/ 246 w 246"/>
              <a:gd name="T81" fmla="*/ 121 h 242"/>
              <a:gd name="T82" fmla="*/ 246 w 246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0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0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3" y="140"/>
                </a:lnTo>
                <a:lnTo>
                  <a:pt x="0" y="121"/>
                </a:lnTo>
                <a:lnTo>
                  <a:pt x="3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0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0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lnTo>
                  <a:pt x="246" y="121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6" name="Freeform 8"/>
          <p:cNvSpPr>
            <a:spLocks/>
          </p:cNvSpPr>
          <p:nvPr/>
        </p:nvSpPr>
        <p:spPr bwMode="auto">
          <a:xfrm>
            <a:off x="5921375" y="1873250"/>
            <a:ext cx="390525" cy="384175"/>
          </a:xfrm>
          <a:custGeom>
            <a:avLst/>
            <a:gdLst>
              <a:gd name="T0" fmla="*/ 246 w 246"/>
              <a:gd name="T1" fmla="*/ 121 h 242"/>
              <a:gd name="T2" fmla="*/ 242 w 246"/>
              <a:gd name="T3" fmla="*/ 140 h 242"/>
              <a:gd name="T4" fmla="*/ 238 w 246"/>
              <a:gd name="T5" fmla="*/ 160 h 242"/>
              <a:gd name="T6" fmla="*/ 230 w 246"/>
              <a:gd name="T7" fmla="*/ 176 h 242"/>
              <a:gd name="T8" fmla="*/ 223 w 246"/>
              <a:gd name="T9" fmla="*/ 191 h 242"/>
              <a:gd name="T10" fmla="*/ 211 w 246"/>
              <a:gd name="T11" fmla="*/ 207 h 242"/>
              <a:gd name="T12" fmla="*/ 195 w 246"/>
              <a:gd name="T13" fmla="*/ 219 h 242"/>
              <a:gd name="T14" fmla="*/ 180 w 246"/>
              <a:gd name="T15" fmla="*/ 231 h 242"/>
              <a:gd name="T16" fmla="*/ 164 w 246"/>
              <a:gd name="T17" fmla="*/ 238 h 242"/>
              <a:gd name="T18" fmla="*/ 144 w 246"/>
              <a:gd name="T19" fmla="*/ 242 h 242"/>
              <a:gd name="T20" fmla="*/ 125 w 246"/>
              <a:gd name="T21" fmla="*/ 242 h 242"/>
              <a:gd name="T22" fmla="*/ 105 w 246"/>
              <a:gd name="T23" fmla="*/ 242 h 242"/>
              <a:gd name="T24" fmla="*/ 86 w 246"/>
              <a:gd name="T25" fmla="*/ 238 h 242"/>
              <a:gd name="T26" fmla="*/ 66 w 246"/>
              <a:gd name="T27" fmla="*/ 231 h 242"/>
              <a:gd name="T28" fmla="*/ 50 w 246"/>
              <a:gd name="T29" fmla="*/ 219 h 242"/>
              <a:gd name="T30" fmla="*/ 39 w 246"/>
              <a:gd name="T31" fmla="*/ 207 h 242"/>
              <a:gd name="T32" fmla="*/ 23 w 246"/>
              <a:gd name="T33" fmla="*/ 191 h 242"/>
              <a:gd name="T34" fmla="*/ 15 w 246"/>
              <a:gd name="T35" fmla="*/ 176 h 242"/>
              <a:gd name="T36" fmla="*/ 7 w 246"/>
              <a:gd name="T37" fmla="*/ 160 h 242"/>
              <a:gd name="T38" fmla="*/ 3 w 246"/>
              <a:gd name="T39" fmla="*/ 140 h 242"/>
              <a:gd name="T40" fmla="*/ 0 w 246"/>
              <a:gd name="T41" fmla="*/ 121 h 242"/>
              <a:gd name="T42" fmla="*/ 3 w 246"/>
              <a:gd name="T43" fmla="*/ 101 h 242"/>
              <a:gd name="T44" fmla="*/ 7 w 246"/>
              <a:gd name="T45" fmla="*/ 82 h 242"/>
              <a:gd name="T46" fmla="*/ 15 w 246"/>
              <a:gd name="T47" fmla="*/ 66 h 242"/>
              <a:gd name="T48" fmla="*/ 23 w 246"/>
              <a:gd name="T49" fmla="*/ 50 h 242"/>
              <a:gd name="T50" fmla="*/ 39 w 246"/>
              <a:gd name="T51" fmla="*/ 35 h 242"/>
              <a:gd name="T52" fmla="*/ 50 w 246"/>
              <a:gd name="T53" fmla="*/ 23 h 242"/>
              <a:gd name="T54" fmla="*/ 66 w 246"/>
              <a:gd name="T55" fmla="*/ 11 h 242"/>
              <a:gd name="T56" fmla="*/ 86 w 246"/>
              <a:gd name="T57" fmla="*/ 4 h 242"/>
              <a:gd name="T58" fmla="*/ 105 w 246"/>
              <a:gd name="T59" fmla="*/ 0 h 242"/>
              <a:gd name="T60" fmla="*/ 125 w 246"/>
              <a:gd name="T61" fmla="*/ 0 h 242"/>
              <a:gd name="T62" fmla="*/ 144 w 246"/>
              <a:gd name="T63" fmla="*/ 0 h 242"/>
              <a:gd name="T64" fmla="*/ 164 w 246"/>
              <a:gd name="T65" fmla="*/ 4 h 242"/>
              <a:gd name="T66" fmla="*/ 180 w 246"/>
              <a:gd name="T67" fmla="*/ 11 h 242"/>
              <a:gd name="T68" fmla="*/ 195 w 246"/>
              <a:gd name="T69" fmla="*/ 23 h 242"/>
              <a:gd name="T70" fmla="*/ 211 w 246"/>
              <a:gd name="T71" fmla="*/ 35 h 242"/>
              <a:gd name="T72" fmla="*/ 223 w 246"/>
              <a:gd name="T73" fmla="*/ 50 h 242"/>
              <a:gd name="T74" fmla="*/ 230 w 246"/>
              <a:gd name="T75" fmla="*/ 66 h 242"/>
              <a:gd name="T76" fmla="*/ 238 w 246"/>
              <a:gd name="T77" fmla="*/ 82 h 242"/>
              <a:gd name="T78" fmla="*/ 242 w 246"/>
              <a:gd name="T79" fmla="*/ 101 h 242"/>
              <a:gd name="T80" fmla="*/ 246 w 246"/>
              <a:gd name="T81" fmla="*/ 121 h 242"/>
              <a:gd name="T82" fmla="*/ 246 w 246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0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0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3" y="140"/>
                </a:lnTo>
                <a:lnTo>
                  <a:pt x="0" y="121"/>
                </a:lnTo>
                <a:lnTo>
                  <a:pt x="3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0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0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lnTo>
                  <a:pt x="246" y="12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7" name="Freeform 9"/>
          <p:cNvSpPr>
            <a:spLocks/>
          </p:cNvSpPr>
          <p:nvPr/>
        </p:nvSpPr>
        <p:spPr bwMode="auto">
          <a:xfrm>
            <a:off x="5068888" y="2724150"/>
            <a:ext cx="385762" cy="390525"/>
          </a:xfrm>
          <a:custGeom>
            <a:avLst/>
            <a:gdLst>
              <a:gd name="T0" fmla="*/ 243 w 243"/>
              <a:gd name="T1" fmla="*/ 121 h 246"/>
              <a:gd name="T2" fmla="*/ 243 w 243"/>
              <a:gd name="T3" fmla="*/ 145 h 246"/>
              <a:gd name="T4" fmla="*/ 239 w 243"/>
              <a:gd name="T5" fmla="*/ 160 h 246"/>
              <a:gd name="T6" fmla="*/ 231 w 243"/>
              <a:gd name="T7" fmla="*/ 180 h 246"/>
              <a:gd name="T8" fmla="*/ 220 w 243"/>
              <a:gd name="T9" fmla="*/ 196 h 246"/>
              <a:gd name="T10" fmla="*/ 208 w 243"/>
              <a:gd name="T11" fmla="*/ 211 h 246"/>
              <a:gd name="T12" fmla="*/ 196 w 243"/>
              <a:gd name="T13" fmla="*/ 223 h 246"/>
              <a:gd name="T14" fmla="*/ 180 w 243"/>
              <a:gd name="T15" fmla="*/ 231 h 246"/>
              <a:gd name="T16" fmla="*/ 161 w 243"/>
              <a:gd name="T17" fmla="*/ 239 h 246"/>
              <a:gd name="T18" fmla="*/ 141 w 243"/>
              <a:gd name="T19" fmla="*/ 242 h 246"/>
              <a:gd name="T20" fmla="*/ 122 w 243"/>
              <a:gd name="T21" fmla="*/ 246 h 246"/>
              <a:gd name="T22" fmla="*/ 102 w 243"/>
              <a:gd name="T23" fmla="*/ 242 h 246"/>
              <a:gd name="T24" fmla="*/ 83 w 243"/>
              <a:gd name="T25" fmla="*/ 239 h 246"/>
              <a:gd name="T26" fmla="*/ 67 w 243"/>
              <a:gd name="T27" fmla="*/ 231 h 246"/>
              <a:gd name="T28" fmla="*/ 51 w 243"/>
              <a:gd name="T29" fmla="*/ 223 h 246"/>
              <a:gd name="T30" fmla="*/ 36 w 243"/>
              <a:gd name="T31" fmla="*/ 211 h 246"/>
              <a:gd name="T32" fmla="*/ 24 w 243"/>
              <a:gd name="T33" fmla="*/ 196 h 246"/>
              <a:gd name="T34" fmla="*/ 12 w 243"/>
              <a:gd name="T35" fmla="*/ 180 h 246"/>
              <a:gd name="T36" fmla="*/ 4 w 243"/>
              <a:gd name="T37" fmla="*/ 160 h 246"/>
              <a:gd name="T38" fmla="*/ 0 w 243"/>
              <a:gd name="T39" fmla="*/ 145 h 246"/>
              <a:gd name="T40" fmla="*/ 0 w 243"/>
              <a:gd name="T41" fmla="*/ 125 h 246"/>
              <a:gd name="T42" fmla="*/ 0 w 243"/>
              <a:gd name="T43" fmla="*/ 102 h 246"/>
              <a:gd name="T44" fmla="*/ 4 w 243"/>
              <a:gd name="T45" fmla="*/ 86 h 246"/>
              <a:gd name="T46" fmla="*/ 12 w 243"/>
              <a:gd name="T47" fmla="*/ 66 h 246"/>
              <a:gd name="T48" fmla="*/ 24 w 243"/>
              <a:gd name="T49" fmla="*/ 51 h 246"/>
              <a:gd name="T50" fmla="*/ 36 w 243"/>
              <a:gd name="T51" fmla="*/ 35 h 246"/>
              <a:gd name="T52" fmla="*/ 51 w 243"/>
              <a:gd name="T53" fmla="*/ 23 h 246"/>
              <a:gd name="T54" fmla="*/ 67 w 243"/>
              <a:gd name="T55" fmla="*/ 15 h 246"/>
              <a:gd name="T56" fmla="*/ 83 w 243"/>
              <a:gd name="T57" fmla="*/ 8 h 246"/>
              <a:gd name="T58" fmla="*/ 102 w 243"/>
              <a:gd name="T59" fmla="*/ 4 h 246"/>
              <a:gd name="T60" fmla="*/ 122 w 243"/>
              <a:gd name="T61" fmla="*/ 0 h 246"/>
              <a:gd name="T62" fmla="*/ 141 w 243"/>
              <a:gd name="T63" fmla="*/ 4 h 246"/>
              <a:gd name="T64" fmla="*/ 161 w 243"/>
              <a:gd name="T65" fmla="*/ 8 h 246"/>
              <a:gd name="T66" fmla="*/ 180 w 243"/>
              <a:gd name="T67" fmla="*/ 15 h 246"/>
              <a:gd name="T68" fmla="*/ 196 w 243"/>
              <a:gd name="T69" fmla="*/ 23 h 246"/>
              <a:gd name="T70" fmla="*/ 208 w 243"/>
              <a:gd name="T71" fmla="*/ 35 h 246"/>
              <a:gd name="T72" fmla="*/ 220 w 243"/>
              <a:gd name="T73" fmla="*/ 51 h 246"/>
              <a:gd name="T74" fmla="*/ 231 w 243"/>
              <a:gd name="T75" fmla="*/ 66 h 246"/>
              <a:gd name="T76" fmla="*/ 239 w 243"/>
              <a:gd name="T77" fmla="*/ 86 h 246"/>
              <a:gd name="T78" fmla="*/ 243 w 243"/>
              <a:gd name="T79" fmla="*/ 102 h 246"/>
              <a:gd name="T80" fmla="*/ 243 w 243"/>
              <a:gd name="T81" fmla="*/ 125 h 246"/>
              <a:gd name="T82" fmla="*/ 243 w 243"/>
              <a:gd name="T83" fmla="*/ 125 h 246"/>
              <a:gd name="T84" fmla="*/ 243 w 243"/>
              <a:gd name="T85" fmla="*/ 121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5"/>
                </a:lnTo>
                <a:lnTo>
                  <a:pt x="243" y="121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8" name="Freeform 10"/>
          <p:cNvSpPr>
            <a:spLocks/>
          </p:cNvSpPr>
          <p:nvPr/>
        </p:nvSpPr>
        <p:spPr bwMode="auto">
          <a:xfrm>
            <a:off x="5068888" y="2724150"/>
            <a:ext cx="385762" cy="390525"/>
          </a:xfrm>
          <a:custGeom>
            <a:avLst/>
            <a:gdLst>
              <a:gd name="T0" fmla="*/ 243 w 243"/>
              <a:gd name="T1" fmla="*/ 121 h 246"/>
              <a:gd name="T2" fmla="*/ 243 w 243"/>
              <a:gd name="T3" fmla="*/ 145 h 246"/>
              <a:gd name="T4" fmla="*/ 239 w 243"/>
              <a:gd name="T5" fmla="*/ 160 h 246"/>
              <a:gd name="T6" fmla="*/ 231 w 243"/>
              <a:gd name="T7" fmla="*/ 180 h 246"/>
              <a:gd name="T8" fmla="*/ 220 w 243"/>
              <a:gd name="T9" fmla="*/ 196 h 246"/>
              <a:gd name="T10" fmla="*/ 208 w 243"/>
              <a:gd name="T11" fmla="*/ 211 h 246"/>
              <a:gd name="T12" fmla="*/ 196 w 243"/>
              <a:gd name="T13" fmla="*/ 223 h 246"/>
              <a:gd name="T14" fmla="*/ 180 w 243"/>
              <a:gd name="T15" fmla="*/ 231 h 246"/>
              <a:gd name="T16" fmla="*/ 161 w 243"/>
              <a:gd name="T17" fmla="*/ 239 h 246"/>
              <a:gd name="T18" fmla="*/ 141 w 243"/>
              <a:gd name="T19" fmla="*/ 242 h 246"/>
              <a:gd name="T20" fmla="*/ 122 w 243"/>
              <a:gd name="T21" fmla="*/ 246 h 246"/>
              <a:gd name="T22" fmla="*/ 102 w 243"/>
              <a:gd name="T23" fmla="*/ 242 h 246"/>
              <a:gd name="T24" fmla="*/ 83 w 243"/>
              <a:gd name="T25" fmla="*/ 239 h 246"/>
              <a:gd name="T26" fmla="*/ 67 w 243"/>
              <a:gd name="T27" fmla="*/ 231 h 246"/>
              <a:gd name="T28" fmla="*/ 51 w 243"/>
              <a:gd name="T29" fmla="*/ 223 h 246"/>
              <a:gd name="T30" fmla="*/ 36 w 243"/>
              <a:gd name="T31" fmla="*/ 211 h 246"/>
              <a:gd name="T32" fmla="*/ 24 w 243"/>
              <a:gd name="T33" fmla="*/ 196 h 246"/>
              <a:gd name="T34" fmla="*/ 12 w 243"/>
              <a:gd name="T35" fmla="*/ 180 h 246"/>
              <a:gd name="T36" fmla="*/ 4 w 243"/>
              <a:gd name="T37" fmla="*/ 160 h 246"/>
              <a:gd name="T38" fmla="*/ 0 w 243"/>
              <a:gd name="T39" fmla="*/ 145 h 246"/>
              <a:gd name="T40" fmla="*/ 0 w 243"/>
              <a:gd name="T41" fmla="*/ 125 h 246"/>
              <a:gd name="T42" fmla="*/ 0 w 243"/>
              <a:gd name="T43" fmla="*/ 102 h 246"/>
              <a:gd name="T44" fmla="*/ 4 w 243"/>
              <a:gd name="T45" fmla="*/ 86 h 246"/>
              <a:gd name="T46" fmla="*/ 12 w 243"/>
              <a:gd name="T47" fmla="*/ 66 h 246"/>
              <a:gd name="T48" fmla="*/ 24 w 243"/>
              <a:gd name="T49" fmla="*/ 51 h 246"/>
              <a:gd name="T50" fmla="*/ 36 w 243"/>
              <a:gd name="T51" fmla="*/ 35 h 246"/>
              <a:gd name="T52" fmla="*/ 51 w 243"/>
              <a:gd name="T53" fmla="*/ 23 h 246"/>
              <a:gd name="T54" fmla="*/ 67 w 243"/>
              <a:gd name="T55" fmla="*/ 15 h 246"/>
              <a:gd name="T56" fmla="*/ 83 w 243"/>
              <a:gd name="T57" fmla="*/ 8 h 246"/>
              <a:gd name="T58" fmla="*/ 102 w 243"/>
              <a:gd name="T59" fmla="*/ 4 h 246"/>
              <a:gd name="T60" fmla="*/ 122 w 243"/>
              <a:gd name="T61" fmla="*/ 0 h 246"/>
              <a:gd name="T62" fmla="*/ 141 w 243"/>
              <a:gd name="T63" fmla="*/ 4 h 246"/>
              <a:gd name="T64" fmla="*/ 161 w 243"/>
              <a:gd name="T65" fmla="*/ 8 h 246"/>
              <a:gd name="T66" fmla="*/ 180 w 243"/>
              <a:gd name="T67" fmla="*/ 15 h 246"/>
              <a:gd name="T68" fmla="*/ 196 w 243"/>
              <a:gd name="T69" fmla="*/ 23 h 246"/>
              <a:gd name="T70" fmla="*/ 208 w 243"/>
              <a:gd name="T71" fmla="*/ 35 h 246"/>
              <a:gd name="T72" fmla="*/ 220 w 243"/>
              <a:gd name="T73" fmla="*/ 51 h 246"/>
              <a:gd name="T74" fmla="*/ 231 w 243"/>
              <a:gd name="T75" fmla="*/ 66 h 246"/>
              <a:gd name="T76" fmla="*/ 239 w 243"/>
              <a:gd name="T77" fmla="*/ 86 h 246"/>
              <a:gd name="T78" fmla="*/ 243 w 243"/>
              <a:gd name="T79" fmla="*/ 102 h 246"/>
              <a:gd name="T80" fmla="*/ 243 w 243"/>
              <a:gd name="T81" fmla="*/ 125 h 246"/>
              <a:gd name="T82" fmla="*/ 243 w 243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79" name="Freeform 11"/>
          <p:cNvSpPr>
            <a:spLocks/>
          </p:cNvSpPr>
          <p:nvPr/>
        </p:nvSpPr>
        <p:spPr bwMode="auto">
          <a:xfrm>
            <a:off x="1962150" y="4140200"/>
            <a:ext cx="385763" cy="385763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0" name="Freeform 12"/>
          <p:cNvSpPr>
            <a:spLocks/>
          </p:cNvSpPr>
          <p:nvPr/>
        </p:nvSpPr>
        <p:spPr bwMode="auto">
          <a:xfrm>
            <a:off x="1962150" y="4140200"/>
            <a:ext cx="385763" cy="385763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1" name="Freeform 13"/>
          <p:cNvSpPr>
            <a:spLocks/>
          </p:cNvSpPr>
          <p:nvPr/>
        </p:nvSpPr>
        <p:spPr bwMode="auto">
          <a:xfrm>
            <a:off x="2814638" y="4140200"/>
            <a:ext cx="390525" cy="385763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1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1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4 w 246"/>
              <a:gd name="T39" fmla="*/ 141 h 243"/>
              <a:gd name="T40" fmla="*/ 0 w 246"/>
              <a:gd name="T41" fmla="*/ 122 h 243"/>
              <a:gd name="T42" fmla="*/ 4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1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1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1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4" y="141"/>
                </a:lnTo>
                <a:lnTo>
                  <a:pt x="0" y="122"/>
                </a:lnTo>
                <a:lnTo>
                  <a:pt x="4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1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1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2" name="Freeform 14"/>
          <p:cNvSpPr>
            <a:spLocks/>
          </p:cNvSpPr>
          <p:nvPr/>
        </p:nvSpPr>
        <p:spPr bwMode="auto">
          <a:xfrm>
            <a:off x="2814638" y="4140200"/>
            <a:ext cx="390525" cy="385763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1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1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4 w 246"/>
              <a:gd name="T39" fmla="*/ 141 h 243"/>
              <a:gd name="T40" fmla="*/ 0 w 246"/>
              <a:gd name="T41" fmla="*/ 122 h 243"/>
              <a:gd name="T42" fmla="*/ 4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1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1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1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4" y="141"/>
                </a:lnTo>
                <a:lnTo>
                  <a:pt x="0" y="122"/>
                </a:lnTo>
                <a:lnTo>
                  <a:pt x="4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1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1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3" name="Freeform 15"/>
          <p:cNvSpPr>
            <a:spLocks/>
          </p:cNvSpPr>
          <p:nvPr/>
        </p:nvSpPr>
        <p:spPr bwMode="auto">
          <a:xfrm>
            <a:off x="1962150" y="4991100"/>
            <a:ext cx="385763" cy="392113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  <a:gd name="T84" fmla="*/ 243 w 243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  <a:lnTo>
                  <a:pt x="243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4" name="Freeform 16"/>
          <p:cNvSpPr>
            <a:spLocks/>
          </p:cNvSpPr>
          <p:nvPr/>
        </p:nvSpPr>
        <p:spPr bwMode="auto">
          <a:xfrm>
            <a:off x="1962150" y="4991100"/>
            <a:ext cx="385763" cy="392113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5" name="Freeform 17"/>
          <p:cNvSpPr>
            <a:spLocks/>
          </p:cNvSpPr>
          <p:nvPr/>
        </p:nvSpPr>
        <p:spPr bwMode="auto">
          <a:xfrm>
            <a:off x="2814638" y="4991100"/>
            <a:ext cx="390525" cy="392113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1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1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4 w 246"/>
              <a:gd name="T39" fmla="*/ 145 h 247"/>
              <a:gd name="T40" fmla="*/ 0 w 246"/>
              <a:gd name="T41" fmla="*/ 126 h 247"/>
              <a:gd name="T42" fmla="*/ 4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1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1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  <a:gd name="T84" fmla="*/ 246 w 246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4" y="145"/>
                </a:lnTo>
                <a:lnTo>
                  <a:pt x="0" y="126"/>
                </a:lnTo>
                <a:lnTo>
                  <a:pt x="4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1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  <a:lnTo>
                  <a:pt x="246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6" name="Freeform 18"/>
          <p:cNvSpPr>
            <a:spLocks/>
          </p:cNvSpPr>
          <p:nvPr/>
        </p:nvSpPr>
        <p:spPr bwMode="auto">
          <a:xfrm>
            <a:off x="2814638" y="4991100"/>
            <a:ext cx="390525" cy="392113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1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1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4 w 246"/>
              <a:gd name="T39" fmla="*/ 145 h 247"/>
              <a:gd name="T40" fmla="*/ 0 w 246"/>
              <a:gd name="T41" fmla="*/ 126 h 247"/>
              <a:gd name="T42" fmla="*/ 4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1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1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1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4" y="145"/>
                </a:lnTo>
                <a:lnTo>
                  <a:pt x="0" y="126"/>
                </a:lnTo>
                <a:lnTo>
                  <a:pt x="4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1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7" name="Freeform 19"/>
          <p:cNvSpPr>
            <a:spLocks/>
          </p:cNvSpPr>
          <p:nvPr/>
        </p:nvSpPr>
        <p:spPr bwMode="auto">
          <a:xfrm>
            <a:off x="5068888" y="4140200"/>
            <a:ext cx="385762" cy="385763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8" name="Freeform 20"/>
          <p:cNvSpPr>
            <a:spLocks/>
          </p:cNvSpPr>
          <p:nvPr/>
        </p:nvSpPr>
        <p:spPr bwMode="auto">
          <a:xfrm>
            <a:off x="5068888" y="4140200"/>
            <a:ext cx="385762" cy="385763"/>
          </a:xfrm>
          <a:custGeom>
            <a:avLst/>
            <a:gdLst>
              <a:gd name="T0" fmla="*/ 243 w 243"/>
              <a:gd name="T1" fmla="*/ 122 h 243"/>
              <a:gd name="T2" fmla="*/ 243 w 243"/>
              <a:gd name="T3" fmla="*/ 141 h 243"/>
              <a:gd name="T4" fmla="*/ 239 w 243"/>
              <a:gd name="T5" fmla="*/ 161 h 243"/>
              <a:gd name="T6" fmla="*/ 231 w 243"/>
              <a:gd name="T7" fmla="*/ 176 h 243"/>
              <a:gd name="T8" fmla="*/ 220 w 243"/>
              <a:gd name="T9" fmla="*/ 196 h 243"/>
              <a:gd name="T10" fmla="*/ 208 w 243"/>
              <a:gd name="T11" fmla="*/ 208 h 243"/>
              <a:gd name="T12" fmla="*/ 196 w 243"/>
              <a:gd name="T13" fmla="*/ 219 h 243"/>
              <a:gd name="T14" fmla="*/ 180 w 243"/>
              <a:gd name="T15" fmla="*/ 231 h 243"/>
              <a:gd name="T16" fmla="*/ 161 w 243"/>
              <a:gd name="T17" fmla="*/ 239 h 243"/>
              <a:gd name="T18" fmla="*/ 141 w 243"/>
              <a:gd name="T19" fmla="*/ 243 h 243"/>
              <a:gd name="T20" fmla="*/ 122 w 243"/>
              <a:gd name="T21" fmla="*/ 243 h 243"/>
              <a:gd name="T22" fmla="*/ 102 w 243"/>
              <a:gd name="T23" fmla="*/ 243 h 243"/>
              <a:gd name="T24" fmla="*/ 83 w 243"/>
              <a:gd name="T25" fmla="*/ 239 h 243"/>
              <a:gd name="T26" fmla="*/ 67 w 243"/>
              <a:gd name="T27" fmla="*/ 231 h 243"/>
              <a:gd name="T28" fmla="*/ 51 w 243"/>
              <a:gd name="T29" fmla="*/ 219 h 243"/>
              <a:gd name="T30" fmla="*/ 36 w 243"/>
              <a:gd name="T31" fmla="*/ 208 h 243"/>
              <a:gd name="T32" fmla="*/ 24 w 243"/>
              <a:gd name="T33" fmla="*/ 196 h 243"/>
              <a:gd name="T34" fmla="*/ 12 w 243"/>
              <a:gd name="T35" fmla="*/ 176 h 243"/>
              <a:gd name="T36" fmla="*/ 4 w 243"/>
              <a:gd name="T37" fmla="*/ 161 h 243"/>
              <a:gd name="T38" fmla="*/ 0 w 243"/>
              <a:gd name="T39" fmla="*/ 141 h 243"/>
              <a:gd name="T40" fmla="*/ 0 w 243"/>
              <a:gd name="T41" fmla="*/ 122 h 243"/>
              <a:gd name="T42" fmla="*/ 0 w 243"/>
              <a:gd name="T43" fmla="*/ 102 h 243"/>
              <a:gd name="T44" fmla="*/ 4 w 243"/>
              <a:gd name="T45" fmla="*/ 82 h 243"/>
              <a:gd name="T46" fmla="*/ 12 w 243"/>
              <a:gd name="T47" fmla="*/ 67 h 243"/>
              <a:gd name="T48" fmla="*/ 24 w 243"/>
              <a:gd name="T49" fmla="*/ 51 h 243"/>
              <a:gd name="T50" fmla="*/ 36 w 243"/>
              <a:gd name="T51" fmla="*/ 35 h 243"/>
              <a:gd name="T52" fmla="*/ 51 w 243"/>
              <a:gd name="T53" fmla="*/ 24 h 243"/>
              <a:gd name="T54" fmla="*/ 67 w 243"/>
              <a:gd name="T55" fmla="*/ 12 h 243"/>
              <a:gd name="T56" fmla="*/ 83 w 243"/>
              <a:gd name="T57" fmla="*/ 4 h 243"/>
              <a:gd name="T58" fmla="*/ 102 w 243"/>
              <a:gd name="T59" fmla="*/ 0 h 243"/>
              <a:gd name="T60" fmla="*/ 122 w 243"/>
              <a:gd name="T61" fmla="*/ 0 h 243"/>
              <a:gd name="T62" fmla="*/ 141 w 243"/>
              <a:gd name="T63" fmla="*/ 0 h 243"/>
              <a:gd name="T64" fmla="*/ 161 w 243"/>
              <a:gd name="T65" fmla="*/ 4 h 243"/>
              <a:gd name="T66" fmla="*/ 180 w 243"/>
              <a:gd name="T67" fmla="*/ 12 h 243"/>
              <a:gd name="T68" fmla="*/ 196 w 243"/>
              <a:gd name="T69" fmla="*/ 24 h 243"/>
              <a:gd name="T70" fmla="*/ 208 w 243"/>
              <a:gd name="T71" fmla="*/ 35 h 243"/>
              <a:gd name="T72" fmla="*/ 220 w 243"/>
              <a:gd name="T73" fmla="*/ 51 h 243"/>
              <a:gd name="T74" fmla="*/ 231 w 243"/>
              <a:gd name="T75" fmla="*/ 67 h 243"/>
              <a:gd name="T76" fmla="*/ 239 w 243"/>
              <a:gd name="T77" fmla="*/ 82 h 243"/>
              <a:gd name="T78" fmla="*/ 243 w 243"/>
              <a:gd name="T79" fmla="*/ 102 h 243"/>
              <a:gd name="T80" fmla="*/ 243 w 243"/>
              <a:gd name="T81" fmla="*/ 122 h 243"/>
              <a:gd name="T82" fmla="*/ 243 w 243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3">
                <a:moveTo>
                  <a:pt x="243" y="122"/>
                </a:moveTo>
                <a:lnTo>
                  <a:pt x="243" y="141"/>
                </a:lnTo>
                <a:lnTo>
                  <a:pt x="239" y="161"/>
                </a:lnTo>
                <a:lnTo>
                  <a:pt x="231" y="176"/>
                </a:lnTo>
                <a:lnTo>
                  <a:pt x="220" y="196"/>
                </a:lnTo>
                <a:lnTo>
                  <a:pt x="208" y="208"/>
                </a:lnTo>
                <a:lnTo>
                  <a:pt x="196" y="219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3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19"/>
                </a:lnTo>
                <a:lnTo>
                  <a:pt x="36" y="208"/>
                </a:lnTo>
                <a:lnTo>
                  <a:pt x="24" y="196"/>
                </a:lnTo>
                <a:lnTo>
                  <a:pt x="12" y="176"/>
                </a:lnTo>
                <a:lnTo>
                  <a:pt x="4" y="161"/>
                </a:lnTo>
                <a:lnTo>
                  <a:pt x="0" y="141"/>
                </a:lnTo>
                <a:lnTo>
                  <a:pt x="0" y="122"/>
                </a:lnTo>
                <a:lnTo>
                  <a:pt x="0" y="102"/>
                </a:lnTo>
                <a:lnTo>
                  <a:pt x="4" y="82"/>
                </a:lnTo>
                <a:lnTo>
                  <a:pt x="12" y="67"/>
                </a:lnTo>
                <a:lnTo>
                  <a:pt x="24" y="51"/>
                </a:lnTo>
                <a:lnTo>
                  <a:pt x="36" y="35"/>
                </a:lnTo>
                <a:lnTo>
                  <a:pt x="51" y="24"/>
                </a:lnTo>
                <a:lnTo>
                  <a:pt x="67" y="12"/>
                </a:lnTo>
                <a:lnTo>
                  <a:pt x="83" y="4"/>
                </a:lnTo>
                <a:lnTo>
                  <a:pt x="102" y="0"/>
                </a:lnTo>
                <a:lnTo>
                  <a:pt x="122" y="0"/>
                </a:lnTo>
                <a:lnTo>
                  <a:pt x="141" y="0"/>
                </a:lnTo>
                <a:lnTo>
                  <a:pt x="161" y="4"/>
                </a:lnTo>
                <a:lnTo>
                  <a:pt x="180" y="12"/>
                </a:lnTo>
                <a:lnTo>
                  <a:pt x="196" y="24"/>
                </a:lnTo>
                <a:lnTo>
                  <a:pt x="208" y="35"/>
                </a:lnTo>
                <a:lnTo>
                  <a:pt x="220" y="51"/>
                </a:lnTo>
                <a:lnTo>
                  <a:pt x="231" y="67"/>
                </a:lnTo>
                <a:lnTo>
                  <a:pt x="239" y="82"/>
                </a:lnTo>
                <a:lnTo>
                  <a:pt x="243" y="102"/>
                </a:lnTo>
                <a:lnTo>
                  <a:pt x="243" y="122"/>
                </a:lnTo>
                <a:lnTo>
                  <a:pt x="243" y="12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89" name="Freeform 21"/>
          <p:cNvSpPr>
            <a:spLocks/>
          </p:cNvSpPr>
          <p:nvPr/>
        </p:nvSpPr>
        <p:spPr bwMode="auto">
          <a:xfrm>
            <a:off x="5921375" y="4140200"/>
            <a:ext cx="390525" cy="385763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0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0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3 w 246"/>
              <a:gd name="T39" fmla="*/ 141 h 243"/>
              <a:gd name="T40" fmla="*/ 0 w 246"/>
              <a:gd name="T41" fmla="*/ 122 h 243"/>
              <a:gd name="T42" fmla="*/ 3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0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0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0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3" y="141"/>
                </a:lnTo>
                <a:lnTo>
                  <a:pt x="0" y="122"/>
                </a:lnTo>
                <a:lnTo>
                  <a:pt x="3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0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0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0" name="Freeform 22"/>
          <p:cNvSpPr>
            <a:spLocks/>
          </p:cNvSpPr>
          <p:nvPr/>
        </p:nvSpPr>
        <p:spPr bwMode="auto">
          <a:xfrm>
            <a:off x="5921375" y="4140200"/>
            <a:ext cx="390525" cy="385763"/>
          </a:xfrm>
          <a:custGeom>
            <a:avLst/>
            <a:gdLst>
              <a:gd name="T0" fmla="*/ 246 w 246"/>
              <a:gd name="T1" fmla="*/ 122 h 243"/>
              <a:gd name="T2" fmla="*/ 242 w 246"/>
              <a:gd name="T3" fmla="*/ 141 h 243"/>
              <a:gd name="T4" fmla="*/ 238 w 246"/>
              <a:gd name="T5" fmla="*/ 161 h 243"/>
              <a:gd name="T6" fmla="*/ 230 w 246"/>
              <a:gd name="T7" fmla="*/ 176 h 243"/>
              <a:gd name="T8" fmla="*/ 223 w 246"/>
              <a:gd name="T9" fmla="*/ 196 h 243"/>
              <a:gd name="T10" fmla="*/ 211 w 246"/>
              <a:gd name="T11" fmla="*/ 208 h 243"/>
              <a:gd name="T12" fmla="*/ 195 w 246"/>
              <a:gd name="T13" fmla="*/ 219 h 243"/>
              <a:gd name="T14" fmla="*/ 180 w 246"/>
              <a:gd name="T15" fmla="*/ 231 h 243"/>
              <a:gd name="T16" fmla="*/ 164 w 246"/>
              <a:gd name="T17" fmla="*/ 239 h 243"/>
              <a:gd name="T18" fmla="*/ 144 w 246"/>
              <a:gd name="T19" fmla="*/ 243 h 243"/>
              <a:gd name="T20" fmla="*/ 125 w 246"/>
              <a:gd name="T21" fmla="*/ 243 h 243"/>
              <a:gd name="T22" fmla="*/ 105 w 246"/>
              <a:gd name="T23" fmla="*/ 243 h 243"/>
              <a:gd name="T24" fmla="*/ 86 w 246"/>
              <a:gd name="T25" fmla="*/ 239 h 243"/>
              <a:gd name="T26" fmla="*/ 66 w 246"/>
              <a:gd name="T27" fmla="*/ 231 h 243"/>
              <a:gd name="T28" fmla="*/ 50 w 246"/>
              <a:gd name="T29" fmla="*/ 219 h 243"/>
              <a:gd name="T30" fmla="*/ 39 w 246"/>
              <a:gd name="T31" fmla="*/ 208 h 243"/>
              <a:gd name="T32" fmla="*/ 23 w 246"/>
              <a:gd name="T33" fmla="*/ 196 h 243"/>
              <a:gd name="T34" fmla="*/ 15 w 246"/>
              <a:gd name="T35" fmla="*/ 176 h 243"/>
              <a:gd name="T36" fmla="*/ 7 w 246"/>
              <a:gd name="T37" fmla="*/ 161 h 243"/>
              <a:gd name="T38" fmla="*/ 3 w 246"/>
              <a:gd name="T39" fmla="*/ 141 h 243"/>
              <a:gd name="T40" fmla="*/ 0 w 246"/>
              <a:gd name="T41" fmla="*/ 122 h 243"/>
              <a:gd name="T42" fmla="*/ 3 w 246"/>
              <a:gd name="T43" fmla="*/ 102 h 243"/>
              <a:gd name="T44" fmla="*/ 7 w 246"/>
              <a:gd name="T45" fmla="*/ 82 h 243"/>
              <a:gd name="T46" fmla="*/ 15 w 246"/>
              <a:gd name="T47" fmla="*/ 67 h 243"/>
              <a:gd name="T48" fmla="*/ 23 w 246"/>
              <a:gd name="T49" fmla="*/ 51 h 243"/>
              <a:gd name="T50" fmla="*/ 39 w 246"/>
              <a:gd name="T51" fmla="*/ 35 h 243"/>
              <a:gd name="T52" fmla="*/ 50 w 246"/>
              <a:gd name="T53" fmla="*/ 24 h 243"/>
              <a:gd name="T54" fmla="*/ 66 w 246"/>
              <a:gd name="T55" fmla="*/ 12 h 243"/>
              <a:gd name="T56" fmla="*/ 86 w 246"/>
              <a:gd name="T57" fmla="*/ 4 h 243"/>
              <a:gd name="T58" fmla="*/ 105 w 246"/>
              <a:gd name="T59" fmla="*/ 0 h 243"/>
              <a:gd name="T60" fmla="*/ 125 w 246"/>
              <a:gd name="T61" fmla="*/ 0 h 243"/>
              <a:gd name="T62" fmla="*/ 144 w 246"/>
              <a:gd name="T63" fmla="*/ 0 h 243"/>
              <a:gd name="T64" fmla="*/ 164 w 246"/>
              <a:gd name="T65" fmla="*/ 4 h 243"/>
              <a:gd name="T66" fmla="*/ 180 w 246"/>
              <a:gd name="T67" fmla="*/ 12 h 243"/>
              <a:gd name="T68" fmla="*/ 195 w 246"/>
              <a:gd name="T69" fmla="*/ 24 h 243"/>
              <a:gd name="T70" fmla="*/ 211 w 246"/>
              <a:gd name="T71" fmla="*/ 35 h 243"/>
              <a:gd name="T72" fmla="*/ 223 w 246"/>
              <a:gd name="T73" fmla="*/ 51 h 243"/>
              <a:gd name="T74" fmla="*/ 230 w 246"/>
              <a:gd name="T75" fmla="*/ 67 h 243"/>
              <a:gd name="T76" fmla="*/ 238 w 246"/>
              <a:gd name="T77" fmla="*/ 82 h 243"/>
              <a:gd name="T78" fmla="*/ 242 w 246"/>
              <a:gd name="T79" fmla="*/ 102 h 243"/>
              <a:gd name="T80" fmla="*/ 246 w 246"/>
              <a:gd name="T81" fmla="*/ 122 h 243"/>
              <a:gd name="T82" fmla="*/ 246 w 246"/>
              <a:gd name="T83" fmla="*/ 12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3">
                <a:moveTo>
                  <a:pt x="246" y="122"/>
                </a:moveTo>
                <a:lnTo>
                  <a:pt x="242" y="141"/>
                </a:lnTo>
                <a:lnTo>
                  <a:pt x="238" y="161"/>
                </a:lnTo>
                <a:lnTo>
                  <a:pt x="230" y="176"/>
                </a:lnTo>
                <a:lnTo>
                  <a:pt x="223" y="196"/>
                </a:lnTo>
                <a:lnTo>
                  <a:pt x="211" y="208"/>
                </a:lnTo>
                <a:lnTo>
                  <a:pt x="195" y="219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3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19"/>
                </a:lnTo>
                <a:lnTo>
                  <a:pt x="39" y="208"/>
                </a:lnTo>
                <a:lnTo>
                  <a:pt x="23" y="196"/>
                </a:lnTo>
                <a:lnTo>
                  <a:pt x="15" y="176"/>
                </a:lnTo>
                <a:lnTo>
                  <a:pt x="7" y="161"/>
                </a:lnTo>
                <a:lnTo>
                  <a:pt x="3" y="141"/>
                </a:lnTo>
                <a:lnTo>
                  <a:pt x="0" y="122"/>
                </a:lnTo>
                <a:lnTo>
                  <a:pt x="3" y="102"/>
                </a:lnTo>
                <a:lnTo>
                  <a:pt x="7" y="82"/>
                </a:lnTo>
                <a:lnTo>
                  <a:pt x="15" y="67"/>
                </a:lnTo>
                <a:lnTo>
                  <a:pt x="23" y="51"/>
                </a:lnTo>
                <a:lnTo>
                  <a:pt x="39" y="35"/>
                </a:lnTo>
                <a:lnTo>
                  <a:pt x="50" y="24"/>
                </a:lnTo>
                <a:lnTo>
                  <a:pt x="66" y="12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2"/>
                </a:lnTo>
                <a:lnTo>
                  <a:pt x="195" y="24"/>
                </a:lnTo>
                <a:lnTo>
                  <a:pt x="211" y="35"/>
                </a:lnTo>
                <a:lnTo>
                  <a:pt x="223" y="51"/>
                </a:lnTo>
                <a:lnTo>
                  <a:pt x="230" y="67"/>
                </a:lnTo>
                <a:lnTo>
                  <a:pt x="238" y="82"/>
                </a:lnTo>
                <a:lnTo>
                  <a:pt x="242" y="102"/>
                </a:lnTo>
                <a:lnTo>
                  <a:pt x="246" y="122"/>
                </a:lnTo>
                <a:lnTo>
                  <a:pt x="246" y="12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1" name="Freeform 23"/>
          <p:cNvSpPr>
            <a:spLocks/>
          </p:cNvSpPr>
          <p:nvPr/>
        </p:nvSpPr>
        <p:spPr bwMode="auto">
          <a:xfrm>
            <a:off x="5068888" y="4991100"/>
            <a:ext cx="385762" cy="392113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  <a:gd name="T84" fmla="*/ 243 w 243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  <a:lnTo>
                  <a:pt x="243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2" name="Freeform 24"/>
          <p:cNvSpPr>
            <a:spLocks/>
          </p:cNvSpPr>
          <p:nvPr/>
        </p:nvSpPr>
        <p:spPr bwMode="auto">
          <a:xfrm>
            <a:off x="5068888" y="4991100"/>
            <a:ext cx="385762" cy="392113"/>
          </a:xfrm>
          <a:custGeom>
            <a:avLst/>
            <a:gdLst>
              <a:gd name="T0" fmla="*/ 243 w 243"/>
              <a:gd name="T1" fmla="*/ 122 h 247"/>
              <a:gd name="T2" fmla="*/ 243 w 243"/>
              <a:gd name="T3" fmla="*/ 145 h 247"/>
              <a:gd name="T4" fmla="*/ 239 w 243"/>
              <a:gd name="T5" fmla="*/ 161 h 247"/>
              <a:gd name="T6" fmla="*/ 231 w 243"/>
              <a:gd name="T7" fmla="*/ 180 h 247"/>
              <a:gd name="T8" fmla="*/ 220 w 243"/>
              <a:gd name="T9" fmla="*/ 196 h 247"/>
              <a:gd name="T10" fmla="*/ 208 w 243"/>
              <a:gd name="T11" fmla="*/ 212 h 247"/>
              <a:gd name="T12" fmla="*/ 196 w 243"/>
              <a:gd name="T13" fmla="*/ 224 h 247"/>
              <a:gd name="T14" fmla="*/ 180 w 243"/>
              <a:gd name="T15" fmla="*/ 231 h 247"/>
              <a:gd name="T16" fmla="*/ 161 w 243"/>
              <a:gd name="T17" fmla="*/ 239 h 247"/>
              <a:gd name="T18" fmla="*/ 141 w 243"/>
              <a:gd name="T19" fmla="*/ 243 h 247"/>
              <a:gd name="T20" fmla="*/ 122 w 243"/>
              <a:gd name="T21" fmla="*/ 247 h 247"/>
              <a:gd name="T22" fmla="*/ 102 w 243"/>
              <a:gd name="T23" fmla="*/ 243 h 247"/>
              <a:gd name="T24" fmla="*/ 83 w 243"/>
              <a:gd name="T25" fmla="*/ 239 h 247"/>
              <a:gd name="T26" fmla="*/ 67 w 243"/>
              <a:gd name="T27" fmla="*/ 231 h 247"/>
              <a:gd name="T28" fmla="*/ 51 w 243"/>
              <a:gd name="T29" fmla="*/ 224 h 247"/>
              <a:gd name="T30" fmla="*/ 36 w 243"/>
              <a:gd name="T31" fmla="*/ 212 h 247"/>
              <a:gd name="T32" fmla="*/ 24 w 243"/>
              <a:gd name="T33" fmla="*/ 196 h 247"/>
              <a:gd name="T34" fmla="*/ 12 w 243"/>
              <a:gd name="T35" fmla="*/ 180 h 247"/>
              <a:gd name="T36" fmla="*/ 4 w 243"/>
              <a:gd name="T37" fmla="*/ 161 h 247"/>
              <a:gd name="T38" fmla="*/ 0 w 243"/>
              <a:gd name="T39" fmla="*/ 145 h 247"/>
              <a:gd name="T40" fmla="*/ 0 w 243"/>
              <a:gd name="T41" fmla="*/ 126 h 247"/>
              <a:gd name="T42" fmla="*/ 0 w 243"/>
              <a:gd name="T43" fmla="*/ 106 h 247"/>
              <a:gd name="T44" fmla="*/ 4 w 243"/>
              <a:gd name="T45" fmla="*/ 87 h 247"/>
              <a:gd name="T46" fmla="*/ 12 w 243"/>
              <a:gd name="T47" fmla="*/ 67 h 247"/>
              <a:gd name="T48" fmla="*/ 24 w 243"/>
              <a:gd name="T49" fmla="*/ 51 h 247"/>
              <a:gd name="T50" fmla="*/ 36 w 243"/>
              <a:gd name="T51" fmla="*/ 40 h 247"/>
              <a:gd name="T52" fmla="*/ 51 w 243"/>
              <a:gd name="T53" fmla="*/ 24 h 247"/>
              <a:gd name="T54" fmla="*/ 67 w 243"/>
              <a:gd name="T55" fmla="*/ 16 h 247"/>
              <a:gd name="T56" fmla="*/ 83 w 243"/>
              <a:gd name="T57" fmla="*/ 8 h 247"/>
              <a:gd name="T58" fmla="*/ 102 w 243"/>
              <a:gd name="T59" fmla="*/ 4 h 247"/>
              <a:gd name="T60" fmla="*/ 122 w 243"/>
              <a:gd name="T61" fmla="*/ 0 h 247"/>
              <a:gd name="T62" fmla="*/ 141 w 243"/>
              <a:gd name="T63" fmla="*/ 4 h 247"/>
              <a:gd name="T64" fmla="*/ 161 w 243"/>
              <a:gd name="T65" fmla="*/ 8 h 247"/>
              <a:gd name="T66" fmla="*/ 180 w 243"/>
              <a:gd name="T67" fmla="*/ 16 h 247"/>
              <a:gd name="T68" fmla="*/ 196 w 243"/>
              <a:gd name="T69" fmla="*/ 24 h 247"/>
              <a:gd name="T70" fmla="*/ 208 w 243"/>
              <a:gd name="T71" fmla="*/ 40 h 247"/>
              <a:gd name="T72" fmla="*/ 220 w 243"/>
              <a:gd name="T73" fmla="*/ 51 h 247"/>
              <a:gd name="T74" fmla="*/ 231 w 243"/>
              <a:gd name="T75" fmla="*/ 67 h 247"/>
              <a:gd name="T76" fmla="*/ 239 w 243"/>
              <a:gd name="T77" fmla="*/ 87 h 247"/>
              <a:gd name="T78" fmla="*/ 243 w 243"/>
              <a:gd name="T79" fmla="*/ 106 h 247"/>
              <a:gd name="T80" fmla="*/ 243 w 243"/>
              <a:gd name="T81" fmla="*/ 126 h 247"/>
              <a:gd name="T82" fmla="*/ 243 w 243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7">
                <a:moveTo>
                  <a:pt x="243" y="122"/>
                </a:moveTo>
                <a:lnTo>
                  <a:pt x="243" y="145"/>
                </a:lnTo>
                <a:lnTo>
                  <a:pt x="239" y="161"/>
                </a:lnTo>
                <a:lnTo>
                  <a:pt x="231" y="180"/>
                </a:lnTo>
                <a:lnTo>
                  <a:pt x="220" y="196"/>
                </a:lnTo>
                <a:lnTo>
                  <a:pt x="208" y="212"/>
                </a:lnTo>
                <a:lnTo>
                  <a:pt x="196" y="224"/>
                </a:lnTo>
                <a:lnTo>
                  <a:pt x="180" y="231"/>
                </a:lnTo>
                <a:lnTo>
                  <a:pt x="161" y="239"/>
                </a:lnTo>
                <a:lnTo>
                  <a:pt x="141" y="243"/>
                </a:lnTo>
                <a:lnTo>
                  <a:pt x="122" y="247"/>
                </a:lnTo>
                <a:lnTo>
                  <a:pt x="102" y="243"/>
                </a:lnTo>
                <a:lnTo>
                  <a:pt x="83" y="239"/>
                </a:lnTo>
                <a:lnTo>
                  <a:pt x="67" y="231"/>
                </a:lnTo>
                <a:lnTo>
                  <a:pt x="51" y="224"/>
                </a:lnTo>
                <a:lnTo>
                  <a:pt x="36" y="212"/>
                </a:lnTo>
                <a:lnTo>
                  <a:pt x="24" y="196"/>
                </a:lnTo>
                <a:lnTo>
                  <a:pt x="12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2" y="67"/>
                </a:lnTo>
                <a:lnTo>
                  <a:pt x="24" y="51"/>
                </a:lnTo>
                <a:lnTo>
                  <a:pt x="36" y="40"/>
                </a:lnTo>
                <a:lnTo>
                  <a:pt x="51" y="24"/>
                </a:lnTo>
                <a:lnTo>
                  <a:pt x="67" y="16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6"/>
                </a:lnTo>
                <a:lnTo>
                  <a:pt x="196" y="24"/>
                </a:lnTo>
                <a:lnTo>
                  <a:pt x="208" y="40"/>
                </a:lnTo>
                <a:lnTo>
                  <a:pt x="220" y="51"/>
                </a:lnTo>
                <a:lnTo>
                  <a:pt x="231" y="67"/>
                </a:lnTo>
                <a:lnTo>
                  <a:pt x="239" y="87"/>
                </a:lnTo>
                <a:lnTo>
                  <a:pt x="243" y="106"/>
                </a:lnTo>
                <a:lnTo>
                  <a:pt x="243" y="126"/>
                </a:lnTo>
                <a:lnTo>
                  <a:pt x="243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3" name="Freeform 25"/>
          <p:cNvSpPr>
            <a:spLocks/>
          </p:cNvSpPr>
          <p:nvPr/>
        </p:nvSpPr>
        <p:spPr bwMode="auto">
          <a:xfrm>
            <a:off x="5921375" y="4991100"/>
            <a:ext cx="390525" cy="392113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0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0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3 w 246"/>
              <a:gd name="T39" fmla="*/ 145 h 247"/>
              <a:gd name="T40" fmla="*/ 0 w 246"/>
              <a:gd name="T41" fmla="*/ 126 h 247"/>
              <a:gd name="T42" fmla="*/ 3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0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0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  <a:gd name="T84" fmla="*/ 246 w 246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0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3" y="145"/>
                </a:lnTo>
                <a:lnTo>
                  <a:pt x="0" y="126"/>
                </a:lnTo>
                <a:lnTo>
                  <a:pt x="3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0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0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  <a:lnTo>
                  <a:pt x="246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4" name="Freeform 26"/>
          <p:cNvSpPr>
            <a:spLocks/>
          </p:cNvSpPr>
          <p:nvPr/>
        </p:nvSpPr>
        <p:spPr bwMode="auto">
          <a:xfrm>
            <a:off x="5921375" y="4991100"/>
            <a:ext cx="390525" cy="392113"/>
          </a:xfrm>
          <a:custGeom>
            <a:avLst/>
            <a:gdLst>
              <a:gd name="T0" fmla="*/ 246 w 246"/>
              <a:gd name="T1" fmla="*/ 122 h 247"/>
              <a:gd name="T2" fmla="*/ 242 w 246"/>
              <a:gd name="T3" fmla="*/ 145 h 247"/>
              <a:gd name="T4" fmla="*/ 238 w 246"/>
              <a:gd name="T5" fmla="*/ 161 h 247"/>
              <a:gd name="T6" fmla="*/ 230 w 246"/>
              <a:gd name="T7" fmla="*/ 180 h 247"/>
              <a:gd name="T8" fmla="*/ 223 w 246"/>
              <a:gd name="T9" fmla="*/ 196 h 247"/>
              <a:gd name="T10" fmla="*/ 211 w 246"/>
              <a:gd name="T11" fmla="*/ 212 h 247"/>
              <a:gd name="T12" fmla="*/ 195 w 246"/>
              <a:gd name="T13" fmla="*/ 224 h 247"/>
              <a:gd name="T14" fmla="*/ 180 w 246"/>
              <a:gd name="T15" fmla="*/ 231 h 247"/>
              <a:gd name="T16" fmla="*/ 164 w 246"/>
              <a:gd name="T17" fmla="*/ 239 h 247"/>
              <a:gd name="T18" fmla="*/ 144 w 246"/>
              <a:gd name="T19" fmla="*/ 243 h 247"/>
              <a:gd name="T20" fmla="*/ 125 w 246"/>
              <a:gd name="T21" fmla="*/ 247 h 247"/>
              <a:gd name="T22" fmla="*/ 105 w 246"/>
              <a:gd name="T23" fmla="*/ 243 h 247"/>
              <a:gd name="T24" fmla="*/ 86 w 246"/>
              <a:gd name="T25" fmla="*/ 239 h 247"/>
              <a:gd name="T26" fmla="*/ 66 w 246"/>
              <a:gd name="T27" fmla="*/ 231 h 247"/>
              <a:gd name="T28" fmla="*/ 50 w 246"/>
              <a:gd name="T29" fmla="*/ 224 h 247"/>
              <a:gd name="T30" fmla="*/ 39 w 246"/>
              <a:gd name="T31" fmla="*/ 212 h 247"/>
              <a:gd name="T32" fmla="*/ 23 w 246"/>
              <a:gd name="T33" fmla="*/ 196 h 247"/>
              <a:gd name="T34" fmla="*/ 15 w 246"/>
              <a:gd name="T35" fmla="*/ 180 h 247"/>
              <a:gd name="T36" fmla="*/ 7 w 246"/>
              <a:gd name="T37" fmla="*/ 161 h 247"/>
              <a:gd name="T38" fmla="*/ 3 w 246"/>
              <a:gd name="T39" fmla="*/ 145 h 247"/>
              <a:gd name="T40" fmla="*/ 0 w 246"/>
              <a:gd name="T41" fmla="*/ 126 h 247"/>
              <a:gd name="T42" fmla="*/ 3 w 246"/>
              <a:gd name="T43" fmla="*/ 106 h 247"/>
              <a:gd name="T44" fmla="*/ 7 w 246"/>
              <a:gd name="T45" fmla="*/ 87 h 247"/>
              <a:gd name="T46" fmla="*/ 15 w 246"/>
              <a:gd name="T47" fmla="*/ 67 h 247"/>
              <a:gd name="T48" fmla="*/ 23 w 246"/>
              <a:gd name="T49" fmla="*/ 51 h 247"/>
              <a:gd name="T50" fmla="*/ 39 w 246"/>
              <a:gd name="T51" fmla="*/ 40 h 247"/>
              <a:gd name="T52" fmla="*/ 50 w 246"/>
              <a:gd name="T53" fmla="*/ 24 h 247"/>
              <a:gd name="T54" fmla="*/ 66 w 246"/>
              <a:gd name="T55" fmla="*/ 16 h 247"/>
              <a:gd name="T56" fmla="*/ 86 w 246"/>
              <a:gd name="T57" fmla="*/ 8 h 247"/>
              <a:gd name="T58" fmla="*/ 105 w 246"/>
              <a:gd name="T59" fmla="*/ 4 h 247"/>
              <a:gd name="T60" fmla="*/ 125 w 246"/>
              <a:gd name="T61" fmla="*/ 0 h 247"/>
              <a:gd name="T62" fmla="*/ 144 w 246"/>
              <a:gd name="T63" fmla="*/ 4 h 247"/>
              <a:gd name="T64" fmla="*/ 164 w 246"/>
              <a:gd name="T65" fmla="*/ 8 h 247"/>
              <a:gd name="T66" fmla="*/ 180 w 246"/>
              <a:gd name="T67" fmla="*/ 16 h 247"/>
              <a:gd name="T68" fmla="*/ 195 w 246"/>
              <a:gd name="T69" fmla="*/ 24 h 247"/>
              <a:gd name="T70" fmla="*/ 211 w 246"/>
              <a:gd name="T71" fmla="*/ 40 h 247"/>
              <a:gd name="T72" fmla="*/ 223 w 246"/>
              <a:gd name="T73" fmla="*/ 51 h 247"/>
              <a:gd name="T74" fmla="*/ 230 w 246"/>
              <a:gd name="T75" fmla="*/ 67 h 247"/>
              <a:gd name="T76" fmla="*/ 238 w 246"/>
              <a:gd name="T77" fmla="*/ 87 h 247"/>
              <a:gd name="T78" fmla="*/ 242 w 246"/>
              <a:gd name="T79" fmla="*/ 106 h 247"/>
              <a:gd name="T80" fmla="*/ 246 w 246"/>
              <a:gd name="T81" fmla="*/ 126 h 247"/>
              <a:gd name="T82" fmla="*/ 246 w 246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7">
                <a:moveTo>
                  <a:pt x="246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0" y="180"/>
                </a:lnTo>
                <a:lnTo>
                  <a:pt x="223" y="196"/>
                </a:lnTo>
                <a:lnTo>
                  <a:pt x="211" y="212"/>
                </a:lnTo>
                <a:lnTo>
                  <a:pt x="195" y="224"/>
                </a:lnTo>
                <a:lnTo>
                  <a:pt x="180" y="231"/>
                </a:lnTo>
                <a:lnTo>
                  <a:pt x="164" y="239"/>
                </a:lnTo>
                <a:lnTo>
                  <a:pt x="144" y="243"/>
                </a:lnTo>
                <a:lnTo>
                  <a:pt x="125" y="247"/>
                </a:lnTo>
                <a:lnTo>
                  <a:pt x="105" y="243"/>
                </a:lnTo>
                <a:lnTo>
                  <a:pt x="86" y="239"/>
                </a:lnTo>
                <a:lnTo>
                  <a:pt x="66" y="231"/>
                </a:lnTo>
                <a:lnTo>
                  <a:pt x="50" y="224"/>
                </a:lnTo>
                <a:lnTo>
                  <a:pt x="39" y="212"/>
                </a:lnTo>
                <a:lnTo>
                  <a:pt x="23" y="196"/>
                </a:lnTo>
                <a:lnTo>
                  <a:pt x="15" y="180"/>
                </a:lnTo>
                <a:lnTo>
                  <a:pt x="7" y="161"/>
                </a:lnTo>
                <a:lnTo>
                  <a:pt x="3" y="145"/>
                </a:lnTo>
                <a:lnTo>
                  <a:pt x="0" y="126"/>
                </a:lnTo>
                <a:lnTo>
                  <a:pt x="3" y="106"/>
                </a:lnTo>
                <a:lnTo>
                  <a:pt x="7" y="87"/>
                </a:lnTo>
                <a:lnTo>
                  <a:pt x="15" y="67"/>
                </a:lnTo>
                <a:lnTo>
                  <a:pt x="23" y="51"/>
                </a:lnTo>
                <a:lnTo>
                  <a:pt x="39" y="40"/>
                </a:lnTo>
                <a:lnTo>
                  <a:pt x="50" y="24"/>
                </a:lnTo>
                <a:lnTo>
                  <a:pt x="66" y="16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6"/>
                </a:lnTo>
                <a:lnTo>
                  <a:pt x="195" y="24"/>
                </a:lnTo>
                <a:lnTo>
                  <a:pt x="211" y="40"/>
                </a:lnTo>
                <a:lnTo>
                  <a:pt x="223" y="51"/>
                </a:lnTo>
                <a:lnTo>
                  <a:pt x="230" y="67"/>
                </a:lnTo>
                <a:lnTo>
                  <a:pt x="238" y="87"/>
                </a:lnTo>
                <a:lnTo>
                  <a:pt x="242" y="106"/>
                </a:lnTo>
                <a:lnTo>
                  <a:pt x="246" y="126"/>
                </a:lnTo>
                <a:lnTo>
                  <a:pt x="246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5" name="Freeform 27"/>
          <p:cNvSpPr>
            <a:spLocks/>
          </p:cNvSpPr>
          <p:nvPr/>
        </p:nvSpPr>
        <p:spPr bwMode="auto">
          <a:xfrm>
            <a:off x="6778625" y="4991100"/>
            <a:ext cx="384175" cy="392113"/>
          </a:xfrm>
          <a:custGeom>
            <a:avLst/>
            <a:gdLst>
              <a:gd name="T0" fmla="*/ 242 w 242"/>
              <a:gd name="T1" fmla="*/ 122 h 247"/>
              <a:gd name="T2" fmla="*/ 242 w 242"/>
              <a:gd name="T3" fmla="*/ 145 h 247"/>
              <a:gd name="T4" fmla="*/ 238 w 242"/>
              <a:gd name="T5" fmla="*/ 161 h 247"/>
              <a:gd name="T6" fmla="*/ 231 w 242"/>
              <a:gd name="T7" fmla="*/ 180 h 247"/>
              <a:gd name="T8" fmla="*/ 219 w 242"/>
              <a:gd name="T9" fmla="*/ 196 h 247"/>
              <a:gd name="T10" fmla="*/ 207 w 242"/>
              <a:gd name="T11" fmla="*/ 212 h 247"/>
              <a:gd name="T12" fmla="*/ 195 w 242"/>
              <a:gd name="T13" fmla="*/ 224 h 247"/>
              <a:gd name="T14" fmla="*/ 180 w 242"/>
              <a:gd name="T15" fmla="*/ 231 h 247"/>
              <a:gd name="T16" fmla="*/ 160 w 242"/>
              <a:gd name="T17" fmla="*/ 239 h 247"/>
              <a:gd name="T18" fmla="*/ 141 w 242"/>
              <a:gd name="T19" fmla="*/ 243 h 247"/>
              <a:gd name="T20" fmla="*/ 121 w 242"/>
              <a:gd name="T21" fmla="*/ 247 h 247"/>
              <a:gd name="T22" fmla="*/ 101 w 242"/>
              <a:gd name="T23" fmla="*/ 243 h 247"/>
              <a:gd name="T24" fmla="*/ 82 w 242"/>
              <a:gd name="T25" fmla="*/ 239 h 247"/>
              <a:gd name="T26" fmla="*/ 66 w 242"/>
              <a:gd name="T27" fmla="*/ 231 h 247"/>
              <a:gd name="T28" fmla="*/ 51 w 242"/>
              <a:gd name="T29" fmla="*/ 224 h 247"/>
              <a:gd name="T30" fmla="*/ 35 w 242"/>
              <a:gd name="T31" fmla="*/ 212 h 247"/>
              <a:gd name="T32" fmla="*/ 23 w 242"/>
              <a:gd name="T33" fmla="*/ 196 h 247"/>
              <a:gd name="T34" fmla="*/ 11 w 242"/>
              <a:gd name="T35" fmla="*/ 180 h 247"/>
              <a:gd name="T36" fmla="*/ 4 w 242"/>
              <a:gd name="T37" fmla="*/ 161 h 247"/>
              <a:gd name="T38" fmla="*/ 0 w 242"/>
              <a:gd name="T39" fmla="*/ 145 h 247"/>
              <a:gd name="T40" fmla="*/ 0 w 242"/>
              <a:gd name="T41" fmla="*/ 126 h 247"/>
              <a:gd name="T42" fmla="*/ 0 w 242"/>
              <a:gd name="T43" fmla="*/ 106 h 247"/>
              <a:gd name="T44" fmla="*/ 4 w 242"/>
              <a:gd name="T45" fmla="*/ 87 h 247"/>
              <a:gd name="T46" fmla="*/ 11 w 242"/>
              <a:gd name="T47" fmla="*/ 67 h 247"/>
              <a:gd name="T48" fmla="*/ 23 w 242"/>
              <a:gd name="T49" fmla="*/ 51 h 247"/>
              <a:gd name="T50" fmla="*/ 35 w 242"/>
              <a:gd name="T51" fmla="*/ 40 h 247"/>
              <a:gd name="T52" fmla="*/ 51 w 242"/>
              <a:gd name="T53" fmla="*/ 24 h 247"/>
              <a:gd name="T54" fmla="*/ 66 w 242"/>
              <a:gd name="T55" fmla="*/ 16 h 247"/>
              <a:gd name="T56" fmla="*/ 82 w 242"/>
              <a:gd name="T57" fmla="*/ 8 h 247"/>
              <a:gd name="T58" fmla="*/ 101 w 242"/>
              <a:gd name="T59" fmla="*/ 4 h 247"/>
              <a:gd name="T60" fmla="*/ 121 w 242"/>
              <a:gd name="T61" fmla="*/ 0 h 247"/>
              <a:gd name="T62" fmla="*/ 141 w 242"/>
              <a:gd name="T63" fmla="*/ 4 h 247"/>
              <a:gd name="T64" fmla="*/ 160 w 242"/>
              <a:gd name="T65" fmla="*/ 8 h 247"/>
              <a:gd name="T66" fmla="*/ 180 w 242"/>
              <a:gd name="T67" fmla="*/ 16 h 247"/>
              <a:gd name="T68" fmla="*/ 195 w 242"/>
              <a:gd name="T69" fmla="*/ 24 h 247"/>
              <a:gd name="T70" fmla="*/ 207 w 242"/>
              <a:gd name="T71" fmla="*/ 40 h 247"/>
              <a:gd name="T72" fmla="*/ 219 w 242"/>
              <a:gd name="T73" fmla="*/ 51 h 247"/>
              <a:gd name="T74" fmla="*/ 231 w 242"/>
              <a:gd name="T75" fmla="*/ 67 h 247"/>
              <a:gd name="T76" fmla="*/ 238 w 242"/>
              <a:gd name="T77" fmla="*/ 87 h 247"/>
              <a:gd name="T78" fmla="*/ 242 w 242"/>
              <a:gd name="T79" fmla="*/ 106 h 247"/>
              <a:gd name="T80" fmla="*/ 242 w 242"/>
              <a:gd name="T81" fmla="*/ 126 h 247"/>
              <a:gd name="T82" fmla="*/ 242 w 242"/>
              <a:gd name="T83" fmla="*/ 126 h 247"/>
              <a:gd name="T84" fmla="*/ 242 w 242"/>
              <a:gd name="T85" fmla="*/ 122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6"/>
                </a:lnTo>
                <a:lnTo>
                  <a:pt x="242" y="12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6" name="Freeform 28"/>
          <p:cNvSpPr>
            <a:spLocks/>
          </p:cNvSpPr>
          <p:nvPr/>
        </p:nvSpPr>
        <p:spPr bwMode="auto">
          <a:xfrm>
            <a:off x="6778625" y="4991100"/>
            <a:ext cx="384175" cy="392113"/>
          </a:xfrm>
          <a:custGeom>
            <a:avLst/>
            <a:gdLst>
              <a:gd name="T0" fmla="*/ 242 w 242"/>
              <a:gd name="T1" fmla="*/ 122 h 247"/>
              <a:gd name="T2" fmla="*/ 242 w 242"/>
              <a:gd name="T3" fmla="*/ 145 h 247"/>
              <a:gd name="T4" fmla="*/ 238 w 242"/>
              <a:gd name="T5" fmla="*/ 161 h 247"/>
              <a:gd name="T6" fmla="*/ 231 w 242"/>
              <a:gd name="T7" fmla="*/ 180 h 247"/>
              <a:gd name="T8" fmla="*/ 219 w 242"/>
              <a:gd name="T9" fmla="*/ 196 h 247"/>
              <a:gd name="T10" fmla="*/ 207 w 242"/>
              <a:gd name="T11" fmla="*/ 212 h 247"/>
              <a:gd name="T12" fmla="*/ 195 w 242"/>
              <a:gd name="T13" fmla="*/ 224 h 247"/>
              <a:gd name="T14" fmla="*/ 180 w 242"/>
              <a:gd name="T15" fmla="*/ 231 h 247"/>
              <a:gd name="T16" fmla="*/ 160 w 242"/>
              <a:gd name="T17" fmla="*/ 239 h 247"/>
              <a:gd name="T18" fmla="*/ 141 w 242"/>
              <a:gd name="T19" fmla="*/ 243 h 247"/>
              <a:gd name="T20" fmla="*/ 121 w 242"/>
              <a:gd name="T21" fmla="*/ 247 h 247"/>
              <a:gd name="T22" fmla="*/ 101 w 242"/>
              <a:gd name="T23" fmla="*/ 243 h 247"/>
              <a:gd name="T24" fmla="*/ 82 w 242"/>
              <a:gd name="T25" fmla="*/ 239 h 247"/>
              <a:gd name="T26" fmla="*/ 66 w 242"/>
              <a:gd name="T27" fmla="*/ 231 h 247"/>
              <a:gd name="T28" fmla="*/ 51 w 242"/>
              <a:gd name="T29" fmla="*/ 224 h 247"/>
              <a:gd name="T30" fmla="*/ 35 w 242"/>
              <a:gd name="T31" fmla="*/ 212 h 247"/>
              <a:gd name="T32" fmla="*/ 23 w 242"/>
              <a:gd name="T33" fmla="*/ 196 h 247"/>
              <a:gd name="T34" fmla="*/ 11 w 242"/>
              <a:gd name="T35" fmla="*/ 180 h 247"/>
              <a:gd name="T36" fmla="*/ 4 w 242"/>
              <a:gd name="T37" fmla="*/ 161 h 247"/>
              <a:gd name="T38" fmla="*/ 0 w 242"/>
              <a:gd name="T39" fmla="*/ 145 h 247"/>
              <a:gd name="T40" fmla="*/ 0 w 242"/>
              <a:gd name="T41" fmla="*/ 126 h 247"/>
              <a:gd name="T42" fmla="*/ 0 w 242"/>
              <a:gd name="T43" fmla="*/ 106 h 247"/>
              <a:gd name="T44" fmla="*/ 4 w 242"/>
              <a:gd name="T45" fmla="*/ 87 h 247"/>
              <a:gd name="T46" fmla="*/ 11 w 242"/>
              <a:gd name="T47" fmla="*/ 67 h 247"/>
              <a:gd name="T48" fmla="*/ 23 w 242"/>
              <a:gd name="T49" fmla="*/ 51 h 247"/>
              <a:gd name="T50" fmla="*/ 35 w 242"/>
              <a:gd name="T51" fmla="*/ 40 h 247"/>
              <a:gd name="T52" fmla="*/ 51 w 242"/>
              <a:gd name="T53" fmla="*/ 24 h 247"/>
              <a:gd name="T54" fmla="*/ 66 w 242"/>
              <a:gd name="T55" fmla="*/ 16 h 247"/>
              <a:gd name="T56" fmla="*/ 82 w 242"/>
              <a:gd name="T57" fmla="*/ 8 h 247"/>
              <a:gd name="T58" fmla="*/ 101 w 242"/>
              <a:gd name="T59" fmla="*/ 4 h 247"/>
              <a:gd name="T60" fmla="*/ 121 w 242"/>
              <a:gd name="T61" fmla="*/ 0 h 247"/>
              <a:gd name="T62" fmla="*/ 141 w 242"/>
              <a:gd name="T63" fmla="*/ 4 h 247"/>
              <a:gd name="T64" fmla="*/ 160 w 242"/>
              <a:gd name="T65" fmla="*/ 8 h 247"/>
              <a:gd name="T66" fmla="*/ 180 w 242"/>
              <a:gd name="T67" fmla="*/ 16 h 247"/>
              <a:gd name="T68" fmla="*/ 195 w 242"/>
              <a:gd name="T69" fmla="*/ 24 h 247"/>
              <a:gd name="T70" fmla="*/ 207 w 242"/>
              <a:gd name="T71" fmla="*/ 40 h 247"/>
              <a:gd name="T72" fmla="*/ 219 w 242"/>
              <a:gd name="T73" fmla="*/ 51 h 247"/>
              <a:gd name="T74" fmla="*/ 231 w 242"/>
              <a:gd name="T75" fmla="*/ 67 h 247"/>
              <a:gd name="T76" fmla="*/ 238 w 242"/>
              <a:gd name="T77" fmla="*/ 87 h 247"/>
              <a:gd name="T78" fmla="*/ 242 w 242"/>
              <a:gd name="T79" fmla="*/ 106 h 247"/>
              <a:gd name="T80" fmla="*/ 242 w 242"/>
              <a:gd name="T81" fmla="*/ 126 h 247"/>
              <a:gd name="T82" fmla="*/ 242 w 242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7" name="Line 29"/>
          <p:cNvSpPr>
            <a:spLocks noChangeShapeType="1"/>
          </p:cNvSpPr>
          <p:nvPr/>
        </p:nvSpPr>
        <p:spPr bwMode="auto">
          <a:xfrm>
            <a:off x="1801813" y="1711325"/>
            <a:ext cx="136525" cy="136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8" name="Freeform 30"/>
          <p:cNvSpPr>
            <a:spLocks/>
          </p:cNvSpPr>
          <p:nvPr/>
        </p:nvSpPr>
        <p:spPr bwMode="auto">
          <a:xfrm>
            <a:off x="1887538" y="1804988"/>
            <a:ext cx="131762" cy="123825"/>
          </a:xfrm>
          <a:custGeom>
            <a:avLst/>
            <a:gdLst>
              <a:gd name="T0" fmla="*/ 0 w 83"/>
              <a:gd name="T1" fmla="*/ 31 h 78"/>
              <a:gd name="T2" fmla="*/ 83 w 83"/>
              <a:gd name="T3" fmla="*/ 78 h 78"/>
              <a:gd name="T4" fmla="*/ 36 w 83"/>
              <a:gd name="T5" fmla="*/ 0 h 78"/>
              <a:gd name="T6" fmla="*/ 4 w 83"/>
              <a:gd name="T7" fmla="*/ 31 h 78"/>
              <a:gd name="T8" fmla="*/ 4 w 83"/>
              <a:gd name="T9" fmla="*/ 31 h 78"/>
              <a:gd name="T10" fmla="*/ 0 w 83"/>
              <a:gd name="T11" fmla="*/ 31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" h="78">
                <a:moveTo>
                  <a:pt x="0" y="31"/>
                </a:moveTo>
                <a:lnTo>
                  <a:pt x="83" y="78"/>
                </a:lnTo>
                <a:lnTo>
                  <a:pt x="36" y="0"/>
                </a:lnTo>
                <a:lnTo>
                  <a:pt x="4" y="31"/>
                </a:lnTo>
                <a:lnTo>
                  <a:pt x="4" y="31"/>
                </a:lnTo>
                <a:lnTo>
                  <a:pt x="0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599" name="Rectangle 31"/>
          <p:cNvSpPr>
            <a:spLocks noChangeArrowheads="1"/>
          </p:cNvSpPr>
          <p:nvPr/>
        </p:nvSpPr>
        <p:spPr bwMode="auto">
          <a:xfrm>
            <a:off x="2074863" y="1922463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X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00" name="Rectangle 32"/>
          <p:cNvSpPr>
            <a:spLocks noChangeArrowheads="1"/>
          </p:cNvSpPr>
          <p:nvPr/>
        </p:nvSpPr>
        <p:spPr bwMode="auto">
          <a:xfrm>
            <a:off x="2932113" y="1922463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01" name="Freeform 33"/>
          <p:cNvSpPr>
            <a:spLocks/>
          </p:cNvSpPr>
          <p:nvPr/>
        </p:nvSpPr>
        <p:spPr bwMode="auto">
          <a:xfrm>
            <a:off x="2814638" y="1873250"/>
            <a:ext cx="390525" cy="384175"/>
          </a:xfrm>
          <a:custGeom>
            <a:avLst/>
            <a:gdLst>
              <a:gd name="T0" fmla="*/ 246 w 246"/>
              <a:gd name="T1" fmla="*/ 121 h 242"/>
              <a:gd name="T2" fmla="*/ 242 w 246"/>
              <a:gd name="T3" fmla="*/ 140 h 242"/>
              <a:gd name="T4" fmla="*/ 238 w 246"/>
              <a:gd name="T5" fmla="*/ 160 h 242"/>
              <a:gd name="T6" fmla="*/ 231 w 246"/>
              <a:gd name="T7" fmla="*/ 176 h 242"/>
              <a:gd name="T8" fmla="*/ 223 w 246"/>
              <a:gd name="T9" fmla="*/ 191 h 242"/>
              <a:gd name="T10" fmla="*/ 211 w 246"/>
              <a:gd name="T11" fmla="*/ 207 h 242"/>
              <a:gd name="T12" fmla="*/ 195 w 246"/>
              <a:gd name="T13" fmla="*/ 219 h 242"/>
              <a:gd name="T14" fmla="*/ 180 w 246"/>
              <a:gd name="T15" fmla="*/ 231 h 242"/>
              <a:gd name="T16" fmla="*/ 164 w 246"/>
              <a:gd name="T17" fmla="*/ 238 h 242"/>
              <a:gd name="T18" fmla="*/ 144 w 246"/>
              <a:gd name="T19" fmla="*/ 242 h 242"/>
              <a:gd name="T20" fmla="*/ 125 w 246"/>
              <a:gd name="T21" fmla="*/ 242 h 242"/>
              <a:gd name="T22" fmla="*/ 105 w 246"/>
              <a:gd name="T23" fmla="*/ 242 h 242"/>
              <a:gd name="T24" fmla="*/ 86 w 246"/>
              <a:gd name="T25" fmla="*/ 238 h 242"/>
              <a:gd name="T26" fmla="*/ 66 w 246"/>
              <a:gd name="T27" fmla="*/ 231 h 242"/>
              <a:gd name="T28" fmla="*/ 51 w 246"/>
              <a:gd name="T29" fmla="*/ 219 h 242"/>
              <a:gd name="T30" fmla="*/ 39 w 246"/>
              <a:gd name="T31" fmla="*/ 207 h 242"/>
              <a:gd name="T32" fmla="*/ 23 w 246"/>
              <a:gd name="T33" fmla="*/ 191 h 242"/>
              <a:gd name="T34" fmla="*/ 15 w 246"/>
              <a:gd name="T35" fmla="*/ 176 h 242"/>
              <a:gd name="T36" fmla="*/ 7 w 246"/>
              <a:gd name="T37" fmla="*/ 160 h 242"/>
              <a:gd name="T38" fmla="*/ 4 w 246"/>
              <a:gd name="T39" fmla="*/ 140 h 242"/>
              <a:gd name="T40" fmla="*/ 0 w 246"/>
              <a:gd name="T41" fmla="*/ 121 h 242"/>
              <a:gd name="T42" fmla="*/ 4 w 246"/>
              <a:gd name="T43" fmla="*/ 101 h 242"/>
              <a:gd name="T44" fmla="*/ 7 w 246"/>
              <a:gd name="T45" fmla="*/ 82 h 242"/>
              <a:gd name="T46" fmla="*/ 15 w 246"/>
              <a:gd name="T47" fmla="*/ 66 h 242"/>
              <a:gd name="T48" fmla="*/ 23 w 246"/>
              <a:gd name="T49" fmla="*/ 50 h 242"/>
              <a:gd name="T50" fmla="*/ 39 w 246"/>
              <a:gd name="T51" fmla="*/ 35 h 242"/>
              <a:gd name="T52" fmla="*/ 51 w 246"/>
              <a:gd name="T53" fmla="*/ 23 h 242"/>
              <a:gd name="T54" fmla="*/ 66 w 246"/>
              <a:gd name="T55" fmla="*/ 11 h 242"/>
              <a:gd name="T56" fmla="*/ 86 w 246"/>
              <a:gd name="T57" fmla="*/ 4 h 242"/>
              <a:gd name="T58" fmla="*/ 105 w 246"/>
              <a:gd name="T59" fmla="*/ 0 h 242"/>
              <a:gd name="T60" fmla="*/ 125 w 246"/>
              <a:gd name="T61" fmla="*/ 0 h 242"/>
              <a:gd name="T62" fmla="*/ 144 w 246"/>
              <a:gd name="T63" fmla="*/ 0 h 242"/>
              <a:gd name="T64" fmla="*/ 164 w 246"/>
              <a:gd name="T65" fmla="*/ 4 h 242"/>
              <a:gd name="T66" fmla="*/ 180 w 246"/>
              <a:gd name="T67" fmla="*/ 11 h 242"/>
              <a:gd name="T68" fmla="*/ 195 w 246"/>
              <a:gd name="T69" fmla="*/ 23 h 242"/>
              <a:gd name="T70" fmla="*/ 211 w 246"/>
              <a:gd name="T71" fmla="*/ 35 h 242"/>
              <a:gd name="T72" fmla="*/ 223 w 246"/>
              <a:gd name="T73" fmla="*/ 50 h 242"/>
              <a:gd name="T74" fmla="*/ 231 w 246"/>
              <a:gd name="T75" fmla="*/ 66 h 242"/>
              <a:gd name="T76" fmla="*/ 238 w 246"/>
              <a:gd name="T77" fmla="*/ 82 h 242"/>
              <a:gd name="T78" fmla="*/ 242 w 246"/>
              <a:gd name="T79" fmla="*/ 101 h 242"/>
              <a:gd name="T80" fmla="*/ 246 w 246"/>
              <a:gd name="T81" fmla="*/ 121 h 242"/>
              <a:gd name="T82" fmla="*/ 246 w 246"/>
              <a:gd name="T83" fmla="*/ 12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2">
                <a:moveTo>
                  <a:pt x="246" y="121"/>
                </a:moveTo>
                <a:lnTo>
                  <a:pt x="242" y="140"/>
                </a:lnTo>
                <a:lnTo>
                  <a:pt x="238" y="160"/>
                </a:lnTo>
                <a:lnTo>
                  <a:pt x="231" y="176"/>
                </a:lnTo>
                <a:lnTo>
                  <a:pt x="223" y="191"/>
                </a:lnTo>
                <a:lnTo>
                  <a:pt x="211" y="207"/>
                </a:lnTo>
                <a:lnTo>
                  <a:pt x="195" y="219"/>
                </a:lnTo>
                <a:lnTo>
                  <a:pt x="180" y="231"/>
                </a:lnTo>
                <a:lnTo>
                  <a:pt x="164" y="238"/>
                </a:lnTo>
                <a:lnTo>
                  <a:pt x="144" y="242"/>
                </a:lnTo>
                <a:lnTo>
                  <a:pt x="125" y="242"/>
                </a:lnTo>
                <a:lnTo>
                  <a:pt x="105" y="242"/>
                </a:lnTo>
                <a:lnTo>
                  <a:pt x="86" y="238"/>
                </a:lnTo>
                <a:lnTo>
                  <a:pt x="66" y="231"/>
                </a:lnTo>
                <a:lnTo>
                  <a:pt x="51" y="219"/>
                </a:lnTo>
                <a:lnTo>
                  <a:pt x="39" y="207"/>
                </a:lnTo>
                <a:lnTo>
                  <a:pt x="23" y="191"/>
                </a:lnTo>
                <a:lnTo>
                  <a:pt x="15" y="176"/>
                </a:lnTo>
                <a:lnTo>
                  <a:pt x="7" y="160"/>
                </a:lnTo>
                <a:lnTo>
                  <a:pt x="4" y="140"/>
                </a:lnTo>
                <a:lnTo>
                  <a:pt x="0" y="121"/>
                </a:lnTo>
                <a:lnTo>
                  <a:pt x="4" y="101"/>
                </a:lnTo>
                <a:lnTo>
                  <a:pt x="7" y="82"/>
                </a:lnTo>
                <a:lnTo>
                  <a:pt x="15" y="66"/>
                </a:lnTo>
                <a:lnTo>
                  <a:pt x="23" y="50"/>
                </a:lnTo>
                <a:lnTo>
                  <a:pt x="39" y="35"/>
                </a:lnTo>
                <a:lnTo>
                  <a:pt x="51" y="23"/>
                </a:lnTo>
                <a:lnTo>
                  <a:pt x="66" y="11"/>
                </a:lnTo>
                <a:lnTo>
                  <a:pt x="86" y="4"/>
                </a:lnTo>
                <a:lnTo>
                  <a:pt x="105" y="0"/>
                </a:lnTo>
                <a:lnTo>
                  <a:pt x="125" y="0"/>
                </a:lnTo>
                <a:lnTo>
                  <a:pt x="144" y="0"/>
                </a:lnTo>
                <a:lnTo>
                  <a:pt x="164" y="4"/>
                </a:lnTo>
                <a:lnTo>
                  <a:pt x="180" y="11"/>
                </a:lnTo>
                <a:lnTo>
                  <a:pt x="195" y="23"/>
                </a:lnTo>
                <a:lnTo>
                  <a:pt x="211" y="35"/>
                </a:lnTo>
                <a:lnTo>
                  <a:pt x="223" y="50"/>
                </a:lnTo>
                <a:lnTo>
                  <a:pt x="231" y="66"/>
                </a:lnTo>
                <a:lnTo>
                  <a:pt x="238" y="82"/>
                </a:lnTo>
                <a:lnTo>
                  <a:pt x="242" y="101"/>
                </a:lnTo>
                <a:lnTo>
                  <a:pt x="246" y="121"/>
                </a:lnTo>
                <a:lnTo>
                  <a:pt x="246" y="12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02" name="Line 34"/>
          <p:cNvSpPr>
            <a:spLocks noChangeShapeType="1"/>
          </p:cNvSpPr>
          <p:nvPr/>
        </p:nvSpPr>
        <p:spPr bwMode="auto">
          <a:xfrm>
            <a:off x="2347913" y="2058988"/>
            <a:ext cx="466725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03" name="Line 35"/>
          <p:cNvSpPr>
            <a:spLocks noChangeShapeType="1"/>
          </p:cNvSpPr>
          <p:nvPr/>
        </p:nvSpPr>
        <p:spPr bwMode="auto">
          <a:xfrm>
            <a:off x="2155825" y="2257425"/>
            <a:ext cx="1588" cy="466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04" name="Line 36"/>
          <p:cNvSpPr>
            <a:spLocks noChangeShapeType="1"/>
          </p:cNvSpPr>
          <p:nvPr/>
        </p:nvSpPr>
        <p:spPr bwMode="auto">
          <a:xfrm flipH="1">
            <a:off x="2995613" y="2232025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05" name="Rectangle 37"/>
          <p:cNvSpPr>
            <a:spLocks noChangeArrowheads="1"/>
          </p:cNvSpPr>
          <p:nvPr/>
        </p:nvSpPr>
        <p:spPr bwMode="auto">
          <a:xfrm>
            <a:off x="2081213" y="2779713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06" name="Freeform 38"/>
          <p:cNvSpPr>
            <a:spLocks/>
          </p:cNvSpPr>
          <p:nvPr/>
        </p:nvSpPr>
        <p:spPr bwMode="auto">
          <a:xfrm>
            <a:off x="1962150" y="2724150"/>
            <a:ext cx="385763" cy="390525"/>
          </a:xfrm>
          <a:custGeom>
            <a:avLst/>
            <a:gdLst>
              <a:gd name="T0" fmla="*/ 243 w 243"/>
              <a:gd name="T1" fmla="*/ 121 h 246"/>
              <a:gd name="T2" fmla="*/ 243 w 243"/>
              <a:gd name="T3" fmla="*/ 145 h 246"/>
              <a:gd name="T4" fmla="*/ 239 w 243"/>
              <a:gd name="T5" fmla="*/ 160 h 246"/>
              <a:gd name="T6" fmla="*/ 231 w 243"/>
              <a:gd name="T7" fmla="*/ 180 h 246"/>
              <a:gd name="T8" fmla="*/ 220 w 243"/>
              <a:gd name="T9" fmla="*/ 196 h 246"/>
              <a:gd name="T10" fmla="*/ 208 w 243"/>
              <a:gd name="T11" fmla="*/ 211 h 246"/>
              <a:gd name="T12" fmla="*/ 196 w 243"/>
              <a:gd name="T13" fmla="*/ 223 h 246"/>
              <a:gd name="T14" fmla="*/ 180 w 243"/>
              <a:gd name="T15" fmla="*/ 231 h 246"/>
              <a:gd name="T16" fmla="*/ 161 w 243"/>
              <a:gd name="T17" fmla="*/ 239 h 246"/>
              <a:gd name="T18" fmla="*/ 141 w 243"/>
              <a:gd name="T19" fmla="*/ 242 h 246"/>
              <a:gd name="T20" fmla="*/ 122 w 243"/>
              <a:gd name="T21" fmla="*/ 246 h 246"/>
              <a:gd name="T22" fmla="*/ 102 w 243"/>
              <a:gd name="T23" fmla="*/ 242 h 246"/>
              <a:gd name="T24" fmla="*/ 83 w 243"/>
              <a:gd name="T25" fmla="*/ 239 h 246"/>
              <a:gd name="T26" fmla="*/ 67 w 243"/>
              <a:gd name="T27" fmla="*/ 231 h 246"/>
              <a:gd name="T28" fmla="*/ 51 w 243"/>
              <a:gd name="T29" fmla="*/ 223 h 246"/>
              <a:gd name="T30" fmla="*/ 36 w 243"/>
              <a:gd name="T31" fmla="*/ 211 h 246"/>
              <a:gd name="T32" fmla="*/ 24 w 243"/>
              <a:gd name="T33" fmla="*/ 196 h 246"/>
              <a:gd name="T34" fmla="*/ 12 w 243"/>
              <a:gd name="T35" fmla="*/ 180 h 246"/>
              <a:gd name="T36" fmla="*/ 4 w 243"/>
              <a:gd name="T37" fmla="*/ 160 h 246"/>
              <a:gd name="T38" fmla="*/ 0 w 243"/>
              <a:gd name="T39" fmla="*/ 145 h 246"/>
              <a:gd name="T40" fmla="*/ 0 w 243"/>
              <a:gd name="T41" fmla="*/ 125 h 246"/>
              <a:gd name="T42" fmla="*/ 0 w 243"/>
              <a:gd name="T43" fmla="*/ 102 h 246"/>
              <a:gd name="T44" fmla="*/ 4 w 243"/>
              <a:gd name="T45" fmla="*/ 86 h 246"/>
              <a:gd name="T46" fmla="*/ 12 w 243"/>
              <a:gd name="T47" fmla="*/ 66 h 246"/>
              <a:gd name="T48" fmla="*/ 24 w 243"/>
              <a:gd name="T49" fmla="*/ 51 h 246"/>
              <a:gd name="T50" fmla="*/ 36 w 243"/>
              <a:gd name="T51" fmla="*/ 35 h 246"/>
              <a:gd name="T52" fmla="*/ 51 w 243"/>
              <a:gd name="T53" fmla="*/ 23 h 246"/>
              <a:gd name="T54" fmla="*/ 67 w 243"/>
              <a:gd name="T55" fmla="*/ 15 h 246"/>
              <a:gd name="T56" fmla="*/ 83 w 243"/>
              <a:gd name="T57" fmla="*/ 8 h 246"/>
              <a:gd name="T58" fmla="*/ 102 w 243"/>
              <a:gd name="T59" fmla="*/ 4 h 246"/>
              <a:gd name="T60" fmla="*/ 122 w 243"/>
              <a:gd name="T61" fmla="*/ 0 h 246"/>
              <a:gd name="T62" fmla="*/ 141 w 243"/>
              <a:gd name="T63" fmla="*/ 4 h 246"/>
              <a:gd name="T64" fmla="*/ 161 w 243"/>
              <a:gd name="T65" fmla="*/ 8 h 246"/>
              <a:gd name="T66" fmla="*/ 180 w 243"/>
              <a:gd name="T67" fmla="*/ 15 h 246"/>
              <a:gd name="T68" fmla="*/ 196 w 243"/>
              <a:gd name="T69" fmla="*/ 23 h 246"/>
              <a:gd name="T70" fmla="*/ 208 w 243"/>
              <a:gd name="T71" fmla="*/ 35 h 246"/>
              <a:gd name="T72" fmla="*/ 220 w 243"/>
              <a:gd name="T73" fmla="*/ 51 h 246"/>
              <a:gd name="T74" fmla="*/ 231 w 243"/>
              <a:gd name="T75" fmla="*/ 66 h 246"/>
              <a:gd name="T76" fmla="*/ 239 w 243"/>
              <a:gd name="T77" fmla="*/ 86 h 246"/>
              <a:gd name="T78" fmla="*/ 243 w 243"/>
              <a:gd name="T79" fmla="*/ 102 h 246"/>
              <a:gd name="T80" fmla="*/ 243 w 243"/>
              <a:gd name="T81" fmla="*/ 125 h 246"/>
              <a:gd name="T82" fmla="*/ 243 w 243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3" h="246">
                <a:moveTo>
                  <a:pt x="243" y="121"/>
                </a:moveTo>
                <a:lnTo>
                  <a:pt x="243" y="145"/>
                </a:lnTo>
                <a:lnTo>
                  <a:pt x="239" y="160"/>
                </a:lnTo>
                <a:lnTo>
                  <a:pt x="231" y="180"/>
                </a:lnTo>
                <a:lnTo>
                  <a:pt x="220" y="196"/>
                </a:lnTo>
                <a:lnTo>
                  <a:pt x="208" y="211"/>
                </a:lnTo>
                <a:lnTo>
                  <a:pt x="196" y="223"/>
                </a:lnTo>
                <a:lnTo>
                  <a:pt x="180" y="231"/>
                </a:lnTo>
                <a:lnTo>
                  <a:pt x="161" y="239"/>
                </a:lnTo>
                <a:lnTo>
                  <a:pt x="141" y="242"/>
                </a:lnTo>
                <a:lnTo>
                  <a:pt x="122" y="246"/>
                </a:lnTo>
                <a:lnTo>
                  <a:pt x="102" y="242"/>
                </a:lnTo>
                <a:lnTo>
                  <a:pt x="83" y="239"/>
                </a:lnTo>
                <a:lnTo>
                  <a:pt x="67" y="231"/>
                </a:lnTo>
                <a:lnTo>
                  <a:pt x="51" y="223"/>
                </a:lnTo>
                <a:lnTo>
                  <a:pt x="36" y="211"/>
                </a:lnTo>
                <a:lnTo>
                  <a:pt x="24" y="196"/>
                </a:lnTo>
                <a:lnTo>
                  <a:pt x="12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2" y="66"/>
                </a:lnTo>
                <a:lnTo>
                  <a:pt x="24" y="51"/>
                </a:lnTo>
                <a:lnTo>
                  <a:pt x="36" y="35"/>
                </a:lnTo>
                <a:lnTo>
                  <a:pt x="51" y="23"/>
                </a:lnTo>
                <a:lnTo>
                  <a:pt x="67" y="15"/>
                </a:lnTo>
                <a:lnTo>
                  <a:pt x="83" y="8"/>
                </a:lnTo>
                <a:lnTo>
                  <a:pt x="102" y="4"/>
                </a:lnTo>
                <a:lnTo>
                  <a:pt x="122" y="0"/>
                </a:lnTo>
                <a:lnTo>
                  <a:pt x="141" y="4"/>
                </a:lnTo>
                <a:lnTo>
                  <a:pt x="161" y="8"/>
                </a:lnTo>
                <a:lnTo>
                  <a:pt x="180" y="15"/>
                </a:lnTo>
                <a:lnTo>
                  <a:pt x="196" y="23"/>
                </a:lnTo>
                <a:lnTo>
                  <a:pt x="208" y="35"/>
                </a:lnTo>
                <a:lnTo>
                  <a:pt x="220" y="51"/>
                </a:lnTo>
                <a:lnTo>
                  <a:pt x="231" y="66"/>
                </a:lnTo>
                <a:lnTo>
                  <a:pt x="239" y="86"/>
                </a:lnTo>
                <a:lnTo>
                  <a:pt x="243" y="102"/>
                </a:lnTo>
                <a:lnTo>
                  <a:pt x="243" y="125"/>
                </a:lnTo>
                <a:lnTo>
                  <a:pt x="243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07" name="Rectangle 39"/>
          <p:cNvSpPr>
            <a:spLocks noChangeArrowheads="1"/>
          </p:cNvSpPr>
          <p:nvPr/>
        </p:nvSpPr>
        <p:spPr bwMode="auto">
          <a:xfrm>
            <a:off x="2944813" y="2779713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08" name="Freeform 40"/>
          <p:cNvSpPr>
            <a:spLocks/>
          </p:cNvSpPr>
          <p:nvPr/>
        </p:nvSpPr>
        <p:spPr bwMode="auto">
          <a:xfrm>
            <a:off x="2814638" y="2724150"/>
            <a:ext cx="390525" cy="390525"/>
          </a:xfrm>
          <a:custGeom>
            <a:avLst/>
            <a:gdLst>
              <a:gd name="T0" fmla="*/ 246 w 246"/>
              <a:gd name="T1" fmla="*/ 121 h 246"/>
              <a:gd name="T2" fmla="*/ 242 w 246"/>
              <a:gd name="T3" fmla="*/ 145 h 246"/>
              <a:gd name="T4" fmla="*/ 238 w 246"/>
              <a:gd name="T5" fmla="*/ 160 h 246"/>
              <a:gd name="T6" fmla="*/ 231 w 246"/>
              <a:gd name="T7" fmla="*/ 180 h 246"/>
              <a:gd name="T8" fmla="*/ 223 w 246"/>
              <a:gd name="T9" fmla="*/ 196 h 246"/>
              <a:gd name="T10" fmla="*/ 211 w 246"/>
              <a:gd name="T11" fmla="*/ 211 h 246"/>
              <a:gd name="T12" fmla="*/ 195 w 246"/>
              <a:gd name="T13" fmla="*/ 223 h 246"/>
              <a:gd name="T14" fmla="*/ 180 w 246"/>
              <a:gd name="T15" fmla="*/ 231 h 246"/>
              <a:gd name="T16" fmla="*/ 164 w 246"/>
              <a:gd name="T17" fmla="*/ 239 h 246"/>
              <a:gd name="T18" fmla="*/ 144 w 246"/>
              <a:gd name="T19" fmla="*/ 242 h 246"/>
              <a:gd name="T20" fmla="*/ 125 w 246"/>
              <a:gd name="T21" fmla="*/ 246 h 246"/>
              <a:gd name="T22" fmla="*/ 105 w 246"/>
              <a:gd name="T23" fmla="*/ 242 h 246"/>
              <a:gd name="T24" fmla="*/ 86 w 246"/>
              <a:gd name="T25" fmla="*/ 239 h 246"/>
              <a:gd name="T26" fmla="*/ 66 w 246"/>
              <a:gd name="T27" fmla="*/ 231 h 246"/>
              <a:gd name="T28" fmla="*/ 51 w 246"/>
              <a:gd name="T29" fmla="*/ 223 h 246"/>
              <a:gd name="T30" fmla="*/ 39 w 246"/>
              <a:gd name="T31" fmla="*/ 211 h 246"/>
              <a:gd name="T32" fmla="*/ 23 w 246"/>
              <a:gd name="T33" fmla="*/ 196 h 246"/>
              <a:gd name="T34" fmla="*/ 15 w 246"/>
              <a:gd name="T35" fmla="*/ 180 h 246"/>
              <a:gd name="T36" fmla="*/ 7 w 246"/>
              <a:gd name="T37" fmla="*/ 160 h 246"/>
              <a:gd name="T38" fmla="*/ 4 w 246"/>
              <a:gd name="T39" fmla="*/ 145 h 246"/>
              <a:gd name="T40" fmla="*/ 0 w 246"/>
              <a:gd name="T41" fmla="*/ 125 h 246"/>
              <a:gd name="T42" fmla="*/ 4 w 246"/>
              <a:gd name="T43" fmla="*/ 102 h 246"/>
              <a:gd name="T44" fmla="*/ 7 w 246"/>
              <a:gd name="T45" fmla="*/ 86 h 246"/>
              <a:gd name="T46" fmla="*/ 15 w 246"/>
              <a:gd name="T47" fmla="*/ 66 h 246"/>
              <a:gd name="T48" fmla="*/ 23 w 246"/>
              <a:gd name="T49" fmla="*/ 51 h 246"/>
              <a:gd name="T50" fmla="*/ 39 w 246"/>
              <a:gd name="T51" fmla="*/ 35 h 246"/>
              <a:gd name="T52" fmla="*/ 51 w 246"/>
              <a:gd name="T53" fmla="*/ 23 h 246"/>
              <a:gd name="T54" fmla="*/ 66 w 246"/>
              <a:gd name="T55" fmla="*/ 15 h 246"/>
              <a:gd name="T56" fmla="*/ 86 w 246"/>
              <a:gd name="T57" fmla="*/ 8 h 246"/>
              <a:gd name="T58" fmla="*/ 105 w 246"/>
              <a:gd name="T59" fmla="*/ 4 h 246"/>
              <a:gd name="T60" fmla="*/ 125 w 246"/>
              <a:gd name="T61" fmla="*/ 0 h 246"/>
              <a:gd name="T62" fmla="*/ 144 w 246"/>
              <a:gd name="T63" fmla="*/ 4 h 246"/>
              <a:gd name="T64" fmla="*/ 164 w 246"/>
              <a:gd name="T65" fmla="*/ 8 h 246"/>
              <a:gd name="T66" fmla="*/ 180 w 246"/>
              <a:gd name="T67" fmla="*/ 15 h 246"/>
              <a:gd name="T68" fmla="*/ 195 w 246"/>
              <a:gd name="T69" fmla="*/ 23 h 246"/>
              <a:gd name="T70" fmla="*/ 211 w 246"/>
              <a:gd name="T71" fmla="*/ 35 h 246"/>
              <a:gd name="T72" fmla="*/ 223 w 246"/>
              <a:gd name="T73" fmla="*/ 51 h 246"/>
              <a:gd name="T74" fmla="*/ 231 w 246"/>
              <a:gd name="T75" fmla="*/ 66 h 246"/>
              <a:gd name="T76" fmla="*/ 238 w 246"/>
              <a:gd name="T77" fmla="*/ 86 h 246"/>
              <a:gd name="T78" fmla="*/ 242 w 246"/>
              <a:gd name="T79" fmla="*/ 102 h 246"/>
              <a:gd name="T80" fmla="*/ 246 w 246"/>
              <a:gd name="T81" fmla="*/ 125 h 246"/>
              <a:gd name="T82" fmla="*/ 246 w 246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6">
                <a:moveTo>
                  <a:pt x="246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23" y="196"/>
                </a:lnTo>
                <a:lnTo>
                  <a:pt x="211" y="211"/>
                </a:lnTo>
                <a:lnTo>
                  <a:pt x="195" y="223"/>
                </a:lnTo>
                <a:lnTo>
                  <a:pt x="180" y="231"/>
                </a:lnTo>
                <a:lnTo>
                  <a:pt x="164" y="239"/>
                </a:lnTo>
                <a:lnTo>
                  <a:pt x="144" y="242"/>
                </a:lnTo>
                <a:lnTo>
                  <a:pt x="125" y="246"/>
                </a:lnTo>
                <a:lnTo>
                  <a:pt x="105" y="242"/>
                </a:lnTo>
                <a:lnTo>
                  <a:pt x="86" y="239"/>
                </a:lnTo>
                <a:lnTo>
                  <a:pt x="66" y="231"/>
                </a:lnTo>
                <a:lnTo>
                  <a:pt x="51" y="223"/>
                </a:lnTo>
                <a:lnTo>
                  <a:pt x="39" y="211"/>
                </a:lnTo>
                <a:lnTo>
                  <a:pt x="23" y="196"/>
                </a:lnTo>
                <a:lnTo>
                  <a:pt x="15" y="180"/>
                </a:lnTo>
                <a:lnTo>
                  <a:pt x="7" y="160"/>
                </a:lnTo>
                <a:lnTo>
                  <a:pt x="4" y="145"/>
                </a:lnTo>
                <a:lnTo>
                  <a:pt x="0" y="125"/>
                </a:lnTo>
                <a:lnTo>
                  <a:pt x="4" y="102"/>
                </a:lnTo>
                <a:lnTo>
                  <a:pt x="7" y="86"/>
                </a:lnTo>
                <a:lnTo>
                  <a:pt x="15" y="66"/>
                </a:lnTo>
                <a:lnTo>
                  <a:pt x="23" y="51"/>
                </a:lnTo>
                <a:lnTo>
                  <a:pt x="39" y="35"/>
                </a:lnTo>
                <a:lnTo>
                  <a:pt x="51" y="23"/>
                </a:lnTo>
                <a:lnTo>
                  <a:pt x="66" y="15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5"/>
                </a:lnTo>
                <a:lnTo>
                  <a:pt x="195" y="23"/>
                </a:lnTo>
                <a:lnTo>
                  <a:pt x="211" y="35"/>
                </a:lnTo>
                <a:lnTo>
                  <a:pt x="223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6" y="125"/>
                </a:lnTo>
                <a:lnTo>
                  <a:pt x="246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09" name="Rectangle 41"/>
          <p:cNvSpPr>
            <a:spLocks noChangeArrowheads="1"/>
          </p:cNvSpPr>
          <p:nvPr/>
        </p:nvSpPr>
        <p:spPr bwMode="auto">
          <a:xfrm>
            <a:off x="3771900" y="2763838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10" name="Freeform 42"/>
          <p:cNvSpPr>
            <a:spLocks/>
          </p:cNvSpPr>
          <p:nvPr/>
        </p:nvSpPr>
        <p:spPr bwMode="auto">
          <a:xfrm>
            <a:off x="3671888" y="2724150"/>
            <a:ext cx="384175" cy="390525"/>
          </a:xfrm>
          <a:custGeom>
            <a:avLst/>
            <a:gdLst>
              <a:gd name="T0" fmla="*/ 242 w 242"/>
              <a:gd name="T1" fmla="*/ 121 h 246"/>
              <a:gd name="T2" fmla="*/ 242 w 242"/>
              <a:gd name="T3" fmla="*/ 145 h 246"/>
              <a:gd name="T4" fmla="*/ 238 w 242"/>
              <a:gd name="T5" fmla="*/ 160 h 246"/>
              <a:gd name="T6" fmla="*/ 231 w 242"/>
              <a:gd name="T7" fmla="*/ 180 h 246"/>
              <a:gd name="T8" fmla="*/ 219 w 242"/>
              <a:gd name="T9" fmla="*/ 196 h 246"/>
              <a:gd name="T10" fmla="*/ 207 w 242"/>
              <a:gd name="T11" fmla="*/ 211 h 246"/>
              <a:gd name="T12" fmla="*/ 195 w 242"/>
              <a:gd name="T13" fmla="*/ 223 h 246"/>
              <a:gd name="T14" fmla="*/ 180 w 242"/>
              <a:gd name="T15" fmla="*/ 231 h 246"/>
              <a:gd name="T16" fmla="*/ 160 w 242"/>
              <a:gd name="T17" fmla="*/ 239 h 246"/>
              <a:gd name="T18" fmla="*/ 141 w 242"/>
              <a:gd name="T19" fmla="*/ 242 h 246"/>
              <a:gd name="T20" fmla="*/ 121 w 242"/>
              <a:gd name="T21" fmla="*/ 246 h 246"/>
              <a:gd name="T22" fmla="*/ 101 w 242"/>
              <a:gd name="T23" fmla="*/ 242 h 246"/>
              <a:gd name="T24" fmla="*/ 82 w 242"/>
              <a:gd name="T25" fmla="*/ 239 h 246"/>
              <a:gd name="T26" fmla="*/ 66 w 242"/>
              <a:gd name="T27" fmla="*/ 231 h 246"/>
              <a:gd name="T28" fmla="*/ 51 w 242"/>
              <a:gd name="T29" fmla="*/ 223 h 246"/>
              <a:gd name="T30" fmla="*/ 35 w 242"/>
              <a:gd name="T31" fmla="*/ 211 h 246"/>
              <a:gd name="T32" fmla="*/ 23 w 242"/>
              <a:gd name="T33" fmla="*/ 196 h 246"/>
              <a:gd name="T34" fmla="*/ 11 w 242"/>
              <a:gd name="T35" fmla="*/ 180 h 246"/>
              <a:gd name="T36" fmla="*/ 4 w 242"/>
              <a:gd name="T37" fmla="*/ 160 h 246"/>
              <a:gd name="T38" fmla="*/ 0 w 242"/>
              <a:gd name="T39" fmla="*/ 145 h 246"/>
              <a:gd name="T40" fmla="*/ 0 w 242"/>
              <a:gd name="T41" fmla="*/ 125 h 246"/>
              <a:gd name="T42" fmla="*/ 0 w 242"/>
              <a:gd name="T43" fmla="*/ 102 h 246"/>
              <a:gd name="T44" fmla="*/ 4 w 242"/>
              <a:gd name="T45" fmla="*/ 86 h 246"/>
              <a:gd name="T46" fmla="*/ 11 w 242"/>
              <a:gd name="T47" fmla="*/ 66 h 246"/>
              <a:gd name="T48" fmla="*/ 23 w 242"/>
              <a:gd name="T49" fmla="*/ 51 h 246"/>
              <a:gd name="T50" fmla="*/ 35 w 242"/>
              <a:gd name="T51" fmla="*/ 35 h 246"/>
              <a:gd name="T52" fmla="*/ 51 w 242"/>
              <a:gd name="T53" fmla="*/ 23 h 246"/>
              <a:gd name="T54" fmla="*/ 66 w 242"/>
              <a:gd name="T55" fmla="*/ 15 h 246"/>
              <a:gd name="T56" fmla="*/ 82 w 242"/>
              <a:gd name="T57" fmla="*/ 8 h 246"/>
              <a:gd name="T58" fmla="*/ 101 w 242"/>
              <a:gd name="T59" fmla="*/ 4 h 246"/>
              <a:gd name="T60" fmla="*/ 121 w 242"/>
              <a:gd name="T61" fmla="*/ 0 h 246"/>
              <a:gd name="T62" fmla="*/ 141 w 242"/>
              <a:gd name="T63" fmla="*/ 4 h 246"/>
              <a:gd name="T64" fmla="*/ 160 w 242"/>
              <a:gd name="T65" fmla="*/ 8 h 246"/>
              <a:gd name="T66" fmla="*/ 180 w 242"/>
              <a:gd name="T67" fmla="*/ 15 h 246"/>
              <a:gd name="T68" fmla="*/ 195 w 242"/>
              <a:gd name="T69" fmla="*/ 23 h 246"/>
              <a:gd name="T70" fmla="*/ 207 w 242"/>
              <a:gd name="T71" fmla="*/ 35 h 246"/>
              <a:gd name="T72" fmla="*/ 219 w 242"/>
              <a:gd name="T73" fmla="*/ 51 h 246"/>
              <a:gd name="T74" fmla="*/ 231 w 242"/>
              <a:gd name="T75" fmla="*/ 66 h 246"/>
              <a:gd name="T76" fmla="*/ 238 w 242"/>
              <a:gd name="T77" fmla="*/ 86 h 246"/>
              <a:gd name="T78" fmla="*/ 242 w 242"/>
              <a:gd name="T79" fmla="*/ 102 h 246"/>
              <a:gd name="T80" fmla="*/ 242 w 242"/>
              <a:gd name="T81" fmla="*/ 125 h 246"/>
              <a:gd name="T82" fmla="*/ 242 w 242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6">
                <a:moveTo>
                  <a:pt x="242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19" y="196"/>
                </a:lnTo>
                <a:lnTo>
                  <a:pt x="207" y="211"/>
                </a:lnTo>
                <a:lnTo>
                  <a:pt x="195" y="223"/>
                </a:lnTo>
                <a:lnTo>
                  <a:pt x="180" y="231"/>
                </a:lnTo>
                <a:lnTo>
                  <a:pt x="160" y="239"/>
                </a:lnTo>
                <a:lnTo>
                  <a:pt x="141" y="242"/>
                </a:lnTo>
                <a:lnTo>
                  <a:pt x="121" y="246"/>
                </a:lnTo>
                <a:lnTo>
                  <a:pt x="101" y="242"/>
                </a:lnTo>
                <a:lnTo>
                  <a:pt x="82" y="239"/>
                </a:lnTo>
                <a:lnTo>
                  <a:pt x="66" y="231"/>
                </a:lnTo>
                <a:lnTo>
                  <a:pt x="51" y="223"/>
                </a:lnTo>
                <a:lnTo>
                  <a:pt x="35" y="211"/>
                </a:lnTo>
                <a:lnTo>
                  <a:pt x="23" y="196"/>
                </a:lnTo>
                <a:lnTo>
                  <a:pt x="11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1" y="66"/>
                </a:lnTo>
                <a:lnTo>
                  <a:pt x="23" y="51"/>
                </a:lnTo>
                <a:lnTo>
                  <a:pt x="35" y="35"/>
                </a:lnTo>
                <a:lnTo>
                  <a:pt x="51" y="23"/>
                </a:lnTo>
                <a:lnTo>
                  <a:pt x="66" y="15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5"/>
                </a:lnTo>
                <a:lnTo>
                  <a:pt x="195" y="23"/>
                </a:lnTo>
                <a:lnTo>
                  <a:pt x="207" y="35"/>
                </a:lnTo>
                <a:lnTo>
                  <a:pt x="219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2" y="125"/>
                </a:lnTo>
                <a:lnTo>
                  <a:pt x="242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11" name="Line 43"/>
          <p:cNvSpPr>
            <a:spLocks noChangeShapeType="1"/>
          </p:cNvSpPr>
          <p:nvPr/>
        </p:nvSpPr>
        <p:spPr bwMode="auto">
          <a:xfrm>
            <a:off x="2347913" y="2916238"/>
            <a:ext cx="4667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12" name="Line 44"/>
          <p:cNvSpPr>
            <a:spLocks noChangeShapeType="1"/>
          </p:cNvSpPr>
          <p:nvPr/>
        </p:nvSpPr>
        <p:spPr bwMode="auto">
          <a:xfrm>
            <a:off x="3205163" y="2916238"/>
            <a:ext cx="4667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13" name="Rectangle 45"/>
          <p:cNvSpPr>
            <a:spLocks noChangeArrowheads="1"/>
          </p:cNvSpPr>
          <p:nvPr/>
        </p:nvSpPr>
        <p:spPr bwMode="auto">
          <a:xfrm>
            <a:off x="2889250" y="3276600"/>
            <a:ext cx="24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(a)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14" name="Line 46"/>
          <p:cNvSpPr>
            <a:spLocks noChangeShapeType="1"/>
          </p:cNvSpPr>
          <p:nvPr/>
        </p:nvSpPr>
        <p:spPr bwMode="auto">
          <a:xfrm>
            <a:off x="5535613" y="1958975"/>
            <a:ext cx="1920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15" name="Freeform 47"/>
          <p:cNvSpPr>
            <a:spLocks/>
          </p:cNvSpPr>
          <p:nvPr/>
        </p:nvSpPr>
        <p:spPr bwMode="auto">
          <a:xfrm>
            <a:off x="5703888" y="1922463"/>
            <a:ext cx="142875" cy="74612"/>
          </a:xfrm>
          <a:custGeom>
            <a:avLst/>
            <a:gdLst>
              <a:gd name="T0" fmla="*/ 0 w 90"/>
              <a:gd name="T1" fmla="*/ 47 h 47"/>
              <a:gd name="T2" fmla="*/ 90 w 90"/>
              <a:gd name="T3" fmla="*/ 23 h 47"/>
              <a:gd name="T4" fmla="*/ 0 w 90"/>
              <a:gd name="T5" fmla="*/ 0 h 47"/>
              <a:gd name="T6" fmla="*/ 0 w 90"/>
              <a:gd name="T7" fmla="*/ 47 h 47"/>
              <a:gd name="T8" fmla="*/ 0 w 90"/>
              <a:gd name="T9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47">
                <a:moveTo>
                  <a:pt x="0" y="47"/>
                </a:moveTo>
                <a:lnTo>
                  <a:pt x="90" y="23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16" name="Rectangle 48"/>
          <p:cNvSpPr>
            <a:spLocks noChangeArrowheads="1"/>
          </p:cNvSpPr>
          <p:nvPr/>
        </p:nvSpPr>
        <p:spPr bwMode="auto">
          <a:xfrm>
            <a:off x="5181600" y="192246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X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17" name="Rectangle 49"/>
          <p:cNvSpPr>
            <a:spLocks noChangeArrowheads="1"/>
          </p:cNvSpPr>
          <p:nvPr/>
        </p:nvSpPr>
        <p:spPr bwMode="auto">
          <a:xfrm>
            <a:off x="6038850" y="192246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18" name="Line 50"/>
          <p:cNvSpPr>
            <a:spLocks noChangeShapeType="1"/>
          </p:cNvSpPr>
          <p:nvPr/>
        </p:nvSpPr>
        <p:spPr bwMode="auto">
          <a:xfrm>
            <a:off x="5454650" y="2058988"/>
            <a:ext cx="466725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19" name="Line 51"/>
          <p:cNvSpPr>
            <a:spLocks noChangeShapeType="1"/>
          </p:cNvSpPr>
          <p:nvPr/>
        </p:nvSpPr>
        <p:spPr bwMode="auto">
          <a:xfrm>
            <a:off x="5132388" y="2338388"/>
            <a:ext cx="1587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0" name="Freeform 52"/>
          <p:cNvSpPr>
            <a:spLocks/>
          </p:cNvSpPr>
          <p:nvPr/>
        </p:nvSpPr>
        <p:spPr bwMode="auto">
          <a:xfrm>
            <a:off x="5094288" y="2506663"/>
            <a:ext cx="80962" cy="142875"/>
          </a:xfrm>
          <a:custGeom>
            <a:avLst/>
            <a:gdLst>
              <a:gd name="T0" fmla="*/ 0 w 51"/>
              <a:gd name="T1" fmla="*/ 0 h 90"/>
              <a:gd name="T2" fmla="*/ 24 w 51"/>
              <a:gd name="T3" fmla="*/ 90 h 90"/>
              <a:gd name="T4" fmla="*/ 51 w 51"/>
              <a:gd name="T5" fmla="*/ 0 h 90"/>
              <a:gd name="T6" fmla="*/ 0 w 51"/>
              <a:gd name="T7" fmla="*/ 0 h 90"/>
              <a:gd name="T8" fmla="*/ 0 w 51"/>
              <a:gd name="T9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90">
                <a:moveTo>
                  <a:pt x="0" y="0"/>
                </a:moveTo>
                <a:lnTo>
                  <a:pt x="24" y="90"/>
                </a:lnTo>
                <a:lnTo>
                  <a:pt x="51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1" name="Line 53"/>
          <p:cNvSpPr>
            <a:spLocks noChangeShapeType="1"/>
          </p:cNvSpPr>
          <p:nvPr/>
        </p:nvSpPr>
        <p:spPr bwMode="auto">
          <a:xfrm>
            <a:off x="5262563" y="2257425"/>
            <a:ext cx="1587" cy="466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2" name="Line 54"/>
          <p:cNvSpPr>
            <a:spLocks noChangeShapeType="1"/>
          </p:cNvSpPr>
          <p:nvPr/>
        </p:nvSpPr>
        <p:spPr bwMode="auto">
          <a:xfrm>
            <a:off x="6113463" y="2257425"/>
            <a:ext cx="6350" cy="466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3" name="Rectangle 55"/>
          <p:cNvSpPr>
            <a:spLocks noChangeArrowheads="1"/>
          </p:cNvSpPr>
          <p:nvPr/>
        </p:nvSpPr>
        <p:spPr bwMode="auto">
          <a:xfrm>
            <a:off x="5187950" y="2779713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24" name="Rectangle 56"/>
          <p:cNvSpPr>
            <a:spLocks noChangeArrowheads="1"/>
          </p:cNvSpPr>
          <p:nvPr/>
        </p:nvSpPr>
        <p:spPr bwMode="auto">
          <a:xfrm>
            <a:off x="6051550" y="277971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25" name="Freeform 57"/>
          <p:cNvSpPr>
            <a:spLocks/>
          </p:cNvSpPr>
          <p:nvPr/>
        </p:nvSpPr>
        <p:spPr bwMode="auto">
          <a:xfrm>
            <a:off x="5921375" y="2724150"/>
            <a:ext cx="390525" cy="390525"/>
          </a:xfrm>
          <a:custGeom>
            <a:avLst/>
            <a:gdLst>
              <a:gd name="T0" fmla="*/ 246 w 246"/>
              <a:gd name="T1" fmla="*/ 121 h 246"/>
              <a:gd name="T2" fmla="*/ 242 w 246"/>
              <a:gd name="T3" fmla="*/ 145 h 246"/>
              <a:gd name="T4" fmla="*/ 238 w 246"/>
              <a:gd name="T5" fmla="*/ 160 h 246"/>
              <a:gd name="T6" fmla="*/ 230 w 246"/>
              <a:gd name="T7" fmla="*/ 180 h 246"/>
              <a:gd name="T8" fmla="*/ 223 w 246"/>
              <a:gd name="T9" fmla="*/ 196 h 246"/>
              <a:gd name="T10" fmla="*/ 211 w 246"/>
              <a:gd name="T11" fmla="*/ 211 h 246"/>
              <a:gd name="T12" fmla="*/ 195 w 246"/>
              <a:gd name="T13" fmla="*/ 223 h 246"/>
              <a:gd name="T14" fmla="*/ 180 w 246"/>
              <a:gd name="T15" fmla="*/ 231 h 246"/>
              <a:gd name="T16" fmla="*/ 164 w 246"/>
              <a:gd name="T17" fmla="*/ 239 h 246"/>
              <a:gd name="T18" fmla="*/ 144 w 246"/>
              <a:gd name="T19" fmla="*/ 242 h 246"/>
              <a:gd name="T20" fmla="*/ 125 w 246"/>
              <a:gd name="T21" fmla="*/ 246 h 246"/>
              <a:gd name="T22" fmla="*/ 105 w 246"/>
              <a:gd name="T23" fmla="*/ 242 h 246"/>
              <a:gd name="T24" fmla="*/ 86 w 246"/>
              <a:gd name="T25" fmla="*/ 239 h 246"/>
              <a:gd name="T26" fmla="*/ 66 w 246"/>
              <a:gd name="T27" fmla="*/ 231 h 246"/>
              <a:gd name="T28" fmla="*/ 50 w 246"/>
              <a:gd name="T29" fmla="*/ 223 h 246"/>
              <a:gd name="T30" fmla="*/ 39 w 246"/>
              <a:gd name="T31" fmla="*/ 211 h 246"/>
              <a:gd name="T32" fmla="*/ 23 w 246"/>
              <a:gd name="T33" fmla="*/ 196 h 246"/>
              <a:gd name="T34" fmla="*/ 15 w 246"/>
              <a:gd name="T35" fmla="*/ 180 h 246"/>
              <a:gd name="T36" fmla="*/ 7 w 246"/>
              <a:gd name="T37" fmla="*/ 160 h 246"/>
              <a:gd name="T38" fmla="*/ 3 w 246"/>
              <a:gd name="T39" fmla="*/ 145 h 246"/>
              <a:gd name="T40" fmla="*/ 0 w 246"/>
              <a:gd name="T41" fmla="*/ 125 h 246"/>
              <a:gd name="T42" fmla="*/ 3 w 246"/>
              <a:gd name="T43" fmla="*/ 102 h 246"/>
              <a:gd name="T44" fmla="*/ 7 w 246"/>
              <a:gd name="T45" fmla="*/ 86 h 246"/>
              <a:gd name="T46" fmla="*/ 15 w 246"/>
              <a:gd name="T47" fmla="*/ 66 h 246"/>
              <a:gd name="T48" fmla="*/ 23 w 246"/>
              <a:gd name="T49" fmla="*/ 51 h 246"/>
              <a:gd name="T50" fmla="*/ 39 w 246"/>
              <a:gd name="T51" fmla="*/ 35 h 246"/>
              <a:gd name="T52" fmla="*/ 50 w 246"/>
              <a:gd name="T53" fmla="*/ 23 h 246"/>
              <a:gd name="T54" fmla="*/ 66 w 246"/>
              <a:gd name="T55" fmla="*/ 15 h 246"/>
              <a:gd name="T56" fmla="*/ 86 w 246"/>
              <a:gd name="T57" fmla="*/ 8 h 246"/>
              <a:gd name="T58" fmla="*/ 105 w 246"/>
              <a:gd name="T59" fmla="*/ 4 h 246"/>
              <a:gd name="T60" fmla="*/ 125 w 246"/>
              <a:gd name="T61" fmla="*/ 0 h 246"/>
              <a:gd name="T62" fmla="*/ 144 w 246"/>
              <a:gd name="T63" fmla="*/ 4 h 246"/>
              <a:gd name="T64" fmla="*/ 164 w 246"/>
              <a:gd name="T65" fmla="*/ 8 h 246"/>
              <a:gd name="T66" fmla="*/ 180 w 246"/>
              <a:gd name="T67" fmla="*/ 15 h 246"/>
              <a:gd name="T68" fmla="*/ 195 w 246"/>
              <a:gd name="T69" fmla="*/ 23 h 246"/>
              <a:gd name="T70" fmla="*/ 211 w 246"/>
              <a:gd name="T71" fmla="*/ 35 h 246"/>
              <a:gd name="T72" fmla="*/ 223 w 246"/>
              <a:gd name="T73" fmla="*/ 51 h 246"/>
              <a:gd name="T74" fmla="*/ 230 w 246"/>
              <a:gd name="T75" fmla="*/ 66 h 246"/>
              <a:gd name="T76" fmla="*/ 238 w 246"/>
              <a:gd name="T77" fmla="*/ 86 h 246"/>
              <a:gd name="T78" fmla="*/ 242 w 246"/>
              <a:gd name="T79" fmla="*/ 102 h 246"/>
              <a:gd name="T80" fmla="*/ 246 w 246"/>
              <a:gd name="T81" fmla="*/ 125 h 246"/>
              <a:gd name="T82" fmla="*/ 246 w 246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6" h="246">
                <a:moveTo>
                  <a:pt x="246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0" y="180"/>
                </a:lnTo>
                <a:lnTo>
                  <a:pt x="223" y="196"/>
                </a:lnTo>
                <a:lnTo>
                  <a:pt x="211" y="211"/>
                </a:lnTo>
                <a:lnTo>
                  <a:pt x="195" y="223"/>
                </a:lnTo>
                <a:lnTo>
                  <a:pt x="180" y="231"/>
                </a:lnTo>
                <a:lnTo>
                  <a:pt x="164" y="239"/>
                </a:lnTo>
                <a:lnTo>
                  <a:pt x="144" y="242"/>
                </a:lnTo>
                <a:lnTo>
                  <a:pt x="125" y="246"/>
                </a:lnTo>
                <a:lnTo>
                  <a:pt x="105" y="242"/>
                </a:lnTo>
                <a:lnTo>
                  <a:pt x="86" y="239"/>
                </a:lnTo>
                <a:lnTo>
                  <a:pt x="66" y="231"/>
                </a:lnTo>
                <a:lnTo>
                  <a:pt x="50" y="223"/>
                </a:lnTo>
                <a:lnTo>
                  <a:pt x="39" y="211"/>
                </a:lnTo>
                <a:lnTo>
                  <a:pt x="23" y="196"/>
                </a:lnTo>
                <a:lnTo>
                  <a:pt x="15" y="180"/>
                </a:lnTo>
                <a:lnTo>
                  <a:pt x="7" y="160"/>
                </a:lnTo>
                <a:lnTo>
                  <a:pt x="3" y="145"/>
                </a:lnTo>
                <a:lnTo>
                  <a:pt x="0" y="125"/>
                </a:lnTo>
                <a:lnTo>
                  <a:pt x="3" y="102"/>
                </a:lnTo>
                <a:lnTo>
                  <a:pt x="7" y="86"/>
                </a:lnTo>
                <a:lnTo>
                  <a:pt x="15" y="66"/>
                </a:lnTo>
                <a:lnTo>
                  <a:pt x="23" y="51"/>
                </a:lnTo>
                <a:lnTo>
                  <a:pt x="39" y="35"/>
                </a:lnTo>
                <a:lnTo>
                  <a:pt x="50" y="23"/>
                </a:lnTo>
                <a:lnTo>
                  <a:pt x="66" y="15"/>
                </a:lnTo>
                <a:lnTo>
                  <a:pt x="86" y="8"/>
                </a:lnTo>
                <a:lnTo>
                  <a:pt x="105" y="4"/>
                </a:lnTo>
                <a:lnTo>
                  <a:pt x="125" y="0"/>
                </a:lnTo>
                <a:lnTo>
                  <a:pt x="144" y="4"/>
                </a:lnTo>
                <a:lnTo>
                  <a:pt x="164" y="8"/>
                </a:lnTo>
                <a:lnTo>
                  <a:pt x="180" y="15"/>
                </a:lnTo>
                <a:lnTo>
                  <a:pt x="195" y="23"/>
                </a:lnTo>
                <a:lnTo>
                  <a:pt x="211" y="35"/>
                </a:lnTo>
                <a:lnTo>
                  <a:pt x="223" y="51"/>
                </a:lnTo>
                <a:lnTo>
                  <a:pt x="230" y="66"/>
                </a:lnTo>
                <a:lnTo>
                  <a:pt x="238" y="86"/>
                </a:lnTo>
                <a:lnTo>
                  <a:pt x="242" y="102"/>
                </a:lnTo>
                <a:lnTo>
                  <a:pt x="246" y="125"/>
                </a:lnTo>
                <a:lnTo>
                  <a:pt x="246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6" name="Rectangle 58"/>
          <p:cNvSpPr>
            <a:spLocks noChangeArrowheads="1"/>
          </p:cNvSpPr>
          <p:nvPr/>
        </p:nvSpPr>
        <p:spPr bwMode="auto">
          <a:xfrm>
            <a:off x="6889750" y="2779713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27" name="Freeform 59"/>
          <p:cNvSpPr>
            <a:spLocks/>
          </p:cNvSpPr>
          <p:nvPr/>
        </p:nvSpPr>
        <p:spPr bwMode="auto">
          <a:xfrm>
            <a:off x="6778625" y="2724150"/>
            <a:ext cx="384175" cy="390525"/>
          </a:xfrm>
          <a:custGeom>
            <a:avLst/>
            <a:gdLst>
              <a:gd name="T0" fmla="*/ 242 w 242"/>
              <a:gd name="T1" fmla="*/ 121 h 246"/>
              <a:gd name="T2" fmla="*/ 242 w 242"/>
              <a:gd name="T3" fmla="*/ 145 h 246"/>
              <a:gd name="T4" fmla="*/ 238 w 242"/>
              <a:gd name="T5" fmla="*/ 160 h 246"/>
              <a:gd name="T6" fmla="*/ 231 w 242"/>
              <a:gd name="T7" fmla="*/ 180 h 246"/>
              <a:gd name="T8" fmla="*/ 219 w 242"/>
              <a:gd name="T9" fmla="*/ 196 h 246"/>
              <a:gd name="T10" fmla="*/ 207 w 242"/>
              <a:gd name="T11" fmla="*/ 211 h 246"/>
              <a:gd name="T12" fmla="*/ 195 w 242"/>
              <a:gd name="T13" fmla="*/ 223 h 246"/>
              <a:gd name="T14" fmla="*/ 180 w 242"/>
              <a:gd name="T15" fmla="*/ 231 h 246"/>
              <a:gd name="T16" fmla="*/ 160 w 242"/>
              <a:gd name="T17" fmla="*/ 239 h 246"/>
              <a:gd name="T18" fmla="*/ 141 w 242"/>
              <a:gd name="T19" fmla="*/ 242 h 246"/>
              <a:gd name="T20" fmla="*/ 121 w 242"/>
              <a:gd name="T21" fmla="*/ 246 h 246"/>
              <a:gd name="T22" fmla="*/ 101 w 242"/>
              <a:gd name="T23" fmla="*/ 242 h 246"/>
              <a:gd name="T24" fmla="*/ 82 w 242"/>
              <a:gd name="T25" fmla="*/ 239 h 246"/>
              <a:gd name="T26" fmla="*/ 66 w 242"/>
              <a:gd name="T27" fmla="*/ 231 h 246"/>
              <a:gd name="T28" fmla="*/ 51 w 242"/>
              <a:gd name="T29" fmla="*/ 223 h 246"/>
              <a:gd name="T30" fmla="*/ 35 w 242"/>
              <a:gd name="T31" fmla="*/ 211 h 246"/>
              <a:gd name="T32" fmla="*/ 23 w 242"/>
              <a:gd name="T33" fmla="*/ 196 h 246"/>
              <a:gd name="T34" fmla="*/ 11 w 242"/>
              <a:gd name="T35" fmla="*/ 180 h 246"/>
              <a:gd name="T36" fmla="*/ 4 w 242"/>
              <a:gd name="T37" fmla="*/ 160 h 246"/>
              <a:gd name="T38" fmla="*/ 0 w 242"/>
              <a:gd name="T39" fmla="*/ 145 h 246"/>
              <a:gd name="T40" fmla="*/ 0 w 242"/>
              <a:gd name="T41" fmla="*/ 125 h 246"/>
              <a:gd name="T42" fmla="*/ 0 w 242"/>
              <a:gd name="T43" fmla="*/ 102 h 246"/>
              <a:gd name="T44" fmla="*/ 4 w 242"/>
              <a:gd name="T45" fmla="*/ 86 h 246"/>
              <a:gd name="T46" fmla="*/ 11 w 242"/>
              <a:gd name="T47" fmla="*/ 66 h 246"/>
              <a:gd name="T48" fmla="*/ 23 w 242"/>
              <a:gd name="T49" fmla="*/ 51 h 246"/>
              <a:gd name="T50" fmla="*/ 35 w 242"/>
              <a:gd name="T51" fmla="*/ 35 h 246"/>
              <a:gd name="T52" fmla="*/ 51 w 242"/>
              <a:gd name="T53" fmla="*/ 23 h 246"/>
              <a:gd name="T54" fmla="*/ 66 w 242"/>
              <a:gd name="T55" fmla="*/ 15 h 246"/>
              <a:gd name="T56" fmla="*/ 82 w 242"/>
              <a:gd name="T57" fmla="*/ 8 h 246"/>
              <a:gd name="T58" fmla="*/ 101 w 242"/>
              <a:gd name="T59" fmla="*/ 4 h 246"/>
              <a:gd name="T60" fmla="*/ 121 w 242"/>
              <a:gd name="T61" fmla="*/ 0 h 246"/>
              <a:gd name="T62" fmla="*/ 141 w 242"/>
              <a:gd name="T63" fmla="*/ 4 h 246"/>
              <a:gd name="T64" fmla="*/ 160 w 242"/>
              <a:gd name="T65" fmla="*/ 8 h 246"/>
              <a:gd name="T66" fmla="*/ 180 w 242"/>
              <a:gd name="T67" fmla="*/ 15 h 246"/>
              <a:gd name="T68" fmla="*/ 195 w 242"/>
              <a:gd name="T69" fmla="*/ 23 h 246"/>
              <a:gd name="T70" fmla="*/ 207 w 242"/>
              <a:gd name="T71" fmla="*/ 35 h 246"/>
              <a:gd name="T72" fmla="*/ 219 w 242"/>
              <a:gd name="T73" fmla="*/ 51 h 246"/>
              <a:gd name="T74" fmla="*/ 231 w 242"/>
              <a:gd name="T75" fmla="*/ 66 h 246"/>
              <a:gd name="T76" fmla="*/ 238 w 242"/>
              <a:gd name="T77" fmla="*/ 86 h 246"/>
              <a:gd name="T78" fmla="*/ 242 w 242"/>
              <a:gd name="T79" fmla="*/ 102 h 246"/>
              <a:gd name="T80" fmla="*/ 242 w 242"/>
              <a:gd name="T81" fmla="*/ 125 h 246"/>
              <a:gd name="T82" fmla="*/ 242 w 242"/>
              <a:gd name="T83" fmla="*/ 12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6">
                <a:moveTo>
                  <a:pt x="242" y="121"/>
                </a:moveTo>
                <a:lnTo>
                  <a:pt x="242" y="145"/>
                </a:lnTo>
                <a:lnTo>
                  <a:pt x="238" y="160"/>
                </a:lnTo>
                <a:lnTo>
                  <a:pt x="231" y="180"/>
                </a:lnTo>
                <a:lnTo>
                  <a:pt x="219" y="196"/>
                </a:lnTo>
                <a:lnTo>
                  <a:pt x="207" y="211"/>
                </a:lnTo>
                <a:lnTo>
                  <a:pt x="195" y="223"/>
                </a:lnTo>
                <a:lnTo>
                  <a:pt x="180" y="231"/>
                </a:lnTo>
                <a:lnTo>
                  <a:pt x="160" y="239"/>
                </a:lnTo>
                <a:lnTo>
                  <a:pt x="141" y="242"/>
                </a:lnTo>
                <a:lnTo>
                  <a:pt x="121" y="246"/>
                </a:lnTo>
                <a:lnTo>
                  <a:pt x="101" y="242"/>
                </a:lnTo>
                <a:lnTo>
                  <a:pt x="82" y="239"/>
                </a:lnTo>
                <a:lnTo>
                  <a:pt x="66" y="231"/>
                </a:lnTo>
                <a:lnTo>
                  <a:pt x="51" y="223"/>
                </a:lnTo>
                <a:lnTo>
                  <a:pt x="35" y="211"/>
                </a:lnTo>
                <a:lnTo>
                  <a:pt x="23" y="196"/>
                </a:lnTo>
                <a:lnTo>
                  <a:pt x="11" y="180"/>
                </a:lnTo>
                <a:lnTo>
                  <a:pt x="4" y="160"/>
                </a:lnTo>
                <a:lnTo>
                  <a:pt x="0" y="145"/>
                </a:lnTo>
                <a:lnTo>
                  <a:pt x="0" y="125"/>
                </a:lnTo>
                <a:lnTo>
                  <a:pt x="0" y="102"/>
                </a:lnTo>
                <a:lnTo>
                  <a:pt x="4" y="86"/>
                </a:lnTo>
                <a:lnTo>
                  <a:pt x="11" y="66"/>
                </a:lnTo>
                <a:lnTo>
                  <a:pt x="23" y="51"/>
                </a:lnTo>
                <a:lnTo>
                  <a:pt x="35" y="35"/>
                </a:lnTo>
                <a:lnTo>
                  <a:pt x="51" y="23"/>
                </a:lnTo>
                <a:lnTo>
                  <a:pt x="66" y="15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5"/>
                </a:lnTo>
                <a:lnTo>
                  <a:pt x="195" y="23"/>
                </a:lnTo>
                <a:lnTo>
                  <a:pt x="207" y="35"/>
                </a:lnTo>
                <a:lnTo>
                  <a:pt x="219" y="51"/>
                </a:lnTo>
                <a:lnTo>
                  <a:pt x="231" y="66"/>
                </a:lnTo>
                <a:lnTo>
                  <a:pt x="238" y="86"/>
                </a:lnTo>
                <a:lnTo>
                  <a:pt x="242" y="102"/>
                </a:lnTo>
                <a:lnTo>
                  <a:pt x="242" y="125"/>
                </a:lnTo>
                <a:lnTo>
                  <a:pt x="242" y="1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8" name="Line 60"/>
          <p:cNvSpPr>
            <a:spLocks noChangeShapeType="1"/>
          </p:cNvSpPr>
          <p:nvPr/>
        </p:nvSpPr>
        <p:spPr bwMode="auto">
          <a:xfrm>
            <a:off x="5454650" y="2916238"/>
            <a:ext cx="4667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29" name="Line 61"/>
          <p:cNvSpPr>
            <a:spLocks noChangeShapeType="1"/>
          </p:cNvSpPr>
          <p:nvPr/>
        </p:nvSpPr>
        <p:spPr bwMode="auto">
          <a:xfrm>
            <a:off x="6311900" y="2916238"/>
            <a:ext cx="466725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0" name="Rectangle 62"/>
          <p:cNvSpPr>
            <a:spLocks noChangeArrowheads="1"/>
          </p:cNvSpPr>
          <p:nvPr/>
        </p:nvSpPr>
        <p:spPr bwMode="auto">
          <a:xfrm>
            <a:off x="5989638" y="3276600"/>
            <a:ext cx="24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(b)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31" name="Rectangle 63"/>
          <p:cNvSpPr>
            <a:spLocks noChangeArrowheads="1"/>
          </p:cNvSpPr>
          <p:nvPr/>
        </p:nvSpPr>
        <p:spPr bwMode="auto">
          <a:xfrm>
            <a:off x="2074863" y="4191000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X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32" name="Rectangle 64"/>
          <p:cNvSpPr>
            <a:spLocks noChangeArrowheads="1"/>
          </p:cNvSpPr>
          <p:nvPr/>
        </p:nvSpPr>
        <p:spPr bwMode="auto">
          <a:xfrm>
            <a:off x="2932113" y="4191000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33" name="Line 65"/>
          <p:cNvSpPr>
            <a:spLocks noChangeShapeType="1"/>
          </p:cNvSpPr>
          <p:nvPr/>
        </p:nvSpPr>
        <p:spPr bwMode="auto">
          <a:xfrm>
            <a:off x="2347913" y="4333875"/>
            <a:ext cx="4667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4" name="Line 66"/>
          <p:cNvSpPr>
            <a:spLocks noChangeShapeType="1"/>
          </p:cNvSpPr>
          <p:nvPr/>
        </p:nvSpPr>
        <p:spPr bwMode="auto">
          <a:xfrm>
            <a:off x="2155825" y="4525963"/>
            <a:ext cx="1588" cy="4651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5" name="Line 67"/>
          <p:cNvSpPr>
            <a:spLocks noChangeShapeType="1"/>
          </p:cNvSpPr>
          <p:nvPr/>
        </p:nvSpPr>
        <p:spPr bwMode="auto">
          <a:xfrm>
            <a:off x="3111500" y="4606925"/>
            <a:ext cx="1588" cy="192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6" name="Freeform 68"/>
          <p:cNvSpPr>
            <a:spLocks/>
          </p:cNvSpPr>
          <p:nvPr/>
        </p:nvSpPr>
        <p:spPr bwMode="auto">
          <a:xfrm>
            <a:off x="3074988" y="4773613"/>
            <a:ext cx="80962" cy="142875"/>
          </a:xfrm>
          <a:custGeom>
            <a:avLst/>
            <a:gdLst>
              <a:gd name="T0" fmla="*/ 0 w 51"/>
              <a:gd name="T1" fmla="*/ 0 h 90"/>
              <a:gd name="T2" fmla="*/ 23 w 51"/>
              <a:gd name="T3" fmla="*/ 90 h 90"/>
              <a:gd name="T4" fmla="*/ 51 w 51"/>
              <a:gd name="T5" fmla="*/ 0 h 90"/>
              <a:gd name="T6" fmla="*/ 0 w 51"/>
              <a:gd name="T7" fmla="*/ 0 h 90"/>
              <a:gd name="T8" fmla="*/ 0 w 51"/>
              <a:gd name="T9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90">
                <a:moveTo>
                  <a:pt x="0" y="0"/>
                </a:moveTo>
                <a:lnTo>
                  <a:pt x="23" y="90"/>
                </a:lnTo>
                <a:lnTo>
                  <a:pt x="51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7" name="Line 69"/>
          <p:cNvSpPr>
            <a:spLocks noChangeShapeType="1"/>
          </p:cNvSpPr>
          <p:nvPr/>
        </p:nvSpPr>
        <p:spPr bwMode="auto">
          <a:xfrm>
            <a:off x="2995613" y="4518025"/>
            <a:ext cx="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8" name="Line 70"/>
          <p:cNvSpPr>
            <a:spLocks noChangeShapeType="1"/>
          </p:cNvSpPr>
          <p:nvPr/>
        </p:nvSpPr>
        <p:spPr bwMode="auto">
          <a:xfrm>
            <a:off x="2428875" y="5078413"/>
            <a:ext cx="192088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39" name="Freeform 71"/>
          <p:cNvSpPr>
            <a:spLocks/>
          </p:cNvSpPr>
          <p:nvPr/>
        </p:nvSpPr>
        <p:spPr bwMode="auto">
          <a:xfrm>
            <a:off x="2597150" y="5048250"/>
            <a:ext cx="142875" cy="74613"/>
          </a:xfrm>
          <a:custGeom>
            <a:avLst/>
            <a:gdLst>
              <a:gd name="T0" fmla="*/ 0 w 90"/>
              <a:gd name="T1" fmla="*/ 43 h 47"/>
              <a:gd name="T2" fmla="*/ 90 w 90"/>
              <a:gd name="T3" fmla="*/ 23 h 47"/>
              <a:gd name="T4" fmla="*/ 0 w 90"/>
              <a:gd name="T5" fmla="*/ 0 h 47"/>
              <a:gd name="T6" fmla="*/ 0 w 90"/>
              <a:gd name="T7" fmla="*/ 47 h 47"/>
              <a:gd name="T8" fmla="*/ 0 w 90"/>
              <a:gd name="T9" fmla="*/ 47 h 47"/>
              <a:gd name="T10" fmla="*/ 0 w 90"/>
              <a:gd name="T11" fmla="*/ 43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0" h="47">
                <a:moveTo>
                  <a:pt x="0" y="43"/>
                </a:moveTo>
                <a:lnTo>
                  <a:pt x="90" y="23"/>
                </a:lnTo>
                <a:lnTo>
                  <a:pt x="0" y="0"/>
                </a:lnTo>
                <a:lnTo>
                  <a:pt x="0" y="47"/>
                </a:lnTo>
                <a:lnTo>
                  <a:pt x="0" y="47"/>
                </a:lnTo>
                <a:lnTo>
                  <a:pt x="0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40" name="Rectangle 72"/>
          <p:cNvSpPr>
            <a:spLocks noChangeArrowheads="1"/>
          </p:cNvSpPr>
          <p:nvPr/>
        </p:nvSpPr>
        <p:spPr bwMode="auto">
          <a:xfrm>
            <a:off x="2081213" y="5048250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41" name="Rectangle 73"/>
          <p:cNvSpPr>
            <a:spLocks noChangeArrowheads="1"/>
          </p:cNvSpPr>
          <p:nvPr/>
        </p:nvSpPr>
        <p:spPr bwMode="auto">
          <a:xfrm>
            <a:off x="2944813" y="5048250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42" name="Rectangle 74"/>
          <p:cNvSpPr>
            <a:spLocks noChangeArrowheads="1"/>
          </p:cNvSpPr>
          <p:nvPr/>
        </p:nvSpPr>
        <p:spPr bwMode="auto">
          <a:xfrm>
            <a:off x="3783013" y="5048250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43" name="Freeform 75"/>
          <p:cNvSpPr>
            <a:spLocks/>
          </p:cNvSpPr>
          <p:nvPr/>
        </p:nvSpPr>
        <p:spPr bwMode="auto">
          <a:xfrm>
            <a:off x="3671888" y="4991100"/>
            <a:ext cx="384175" cy="392113"/>
          </a:xfrm>
          <a:custGeom>
            <a:avLst/>
            <a:gdLst>
              <a:gd name="T0" fmla="*/ 242 w 242"/>
              <a:gd name="T1" fmla="*/ 122 h 247"/>
              <a:gd name="T2" fmla="*/ 242 w 242"/>
              <a:gd name="T3" fmla="*/ 145 h 247"/>
              <a:gd name="T4" fmla="*/ 238 w 242"/>
              <a:gd name="T5" fmla="*/ 161 h 247"/>
              <a:gd name="T6" fmla="*/ 231 w 242"/>
              <a:gd name="T7" fmla="*/ 180 h 247"/>
              <a:gd name="T8" fmla="*/ 219 w 242"/>
              <a:gd name="T9" fmla="*/ 196 h 247"/>
              <a:gd name="T10" fmla="*/ 207 w 242"/>
              <a:gd name="T11" fmla="*/ 212 h 247"/>
              <a:gd name="T12" fmla="*/ 195 w 242"/>
              <a:gd name="T13" fmla="*/ 224 h 247"/>
              <a:gd name="T14" fmla="*/ 180 w 242"/>
              <a:gd name="T15" fmla="*/ 231 h 247"/>
              <a:gd name="T16" fmla="*/ 160 w 242"/>
              <a:gd name="T17" fmla="*/ 239 h 247"/>
              <a:gd name="T18" fmla="*/ 141 w 242"/>
              <a:gd name="T19" fmla="*/ 243 h 247"/>
              <a:gd name="T20" fmla="*/ 121 w 242"/>
              <a:gd name="T21" fmla="*/ 247 h 247"/>
              <a:gd name="T22" fmla="*/ 101 w 242"/>
              <a:gd name="T23" fmla="*/ 243 h 247"/>
              <a:gd name="T24" fmla="*/ 82 w 242"/>
              <a:gd name="T25" fmla="*/ 239 h 247"/>
              <a:gd name="T26" fmla="*/ 66 w 242"/>
              <a:gd name="T27" fmla="*/ 231 h 247"/>
              <a:gd name="T28" fmla="*/ 51 w 242"/>
              <a:gd name="T29" fmla="*/ 224 h 247"/>
              <a:gd name="T30" fmla="*/ 35 w 242"/>
              <a:gd name="T31" fmla="*/ 212 h 247"/>
              <a:gd name="T32" fmla="*/ 23 w 242"/>
              <a:gd name="T33" fmla="*/ 196 h 247"/>
              <a:gd name="T34" fmla="*/ 11 w 242"/>
              <a:gd name="T35" fmla="*/ 180 h 247"/>
              <a:gd name="T36" fmla="*/ 4 w 242"/>
              <a:gd name="T37" fmla="*/ 161 h 247"/>
              <a:gd name="T38" fmla="*/ 0 w 242"/>
              <a:gd name="T39" fmla="*/ 145 h 247"/>
              <a:gd name="T40" fmla="*/ 0 w 242"/>
              <a:gd name="T41" fmla="*/ 126 h 247"/>
              <a:gd name="T42" fmla="*/ 0 w 242"/>
              <a:gd name="T43" fmla="*/ 106 h 247"/>
              <a:gd name="T44" fmla="*/ 4 w 242"/>
              <a:gd name="T45" fmla="*/ 87 h 247"/>
              <a:gd name="T46" fmla="*/ 11 w 242"/>
              <a:gd name="T47" fmla="*/ 67 h 247"/>
              <a:gd name="T48" fmla="*/ 23 w 242"/>
              <a:gd name="T49" fmla="*/ 51 h 247"/>
              <a:gd name="T50" fmla="*/ 35 w 242"/>
              <a:gd name="T51" fmla="*/ 40 h 247"/>
              <a:gd name="T52" fmla="*/ 51 w 242"/>
              <a:gd name="T53" fmla="*/ 24 h 247"/>
              <a:gd name="T54" fmla="*/ 66 w 242"/>
              <a:gd name="T55" fmla="*/ 16 h 247"/>
              <a:gd name="T56" fmla="*/ 82 w 242"/>
              <a:gd name="T57" fmla="*/ 8 h 247"/>
              <a:gd name="T58" fmla="*/ 101 w 242"/>
              <a:gd name="T59" fmla="*/ 4 h 247"/>
              <a:gd name="T60" fmla="*/ 121 w 242"/>
              <a:gd name="T61" fmla="*/ 0 h 247"/>
              <a:gd name="T62" fmla="*/ 141 w 242"/>
              <a:gd name="T63" fmla="*/ 4 h 247"/>
              <a:gd name="T64" fmla="*/ 160 w 242"/>
              <a:gd name="T65" fmla="*/ 8 h 247"/>
              <a:gd name="T66" fmla="*/ 180 w 242"/>
              <a:gd name="T67" fmla="*/ 16 h 247"/>
              <a:gd name="T68" fmla="*/ 195 w 242"/>
              <a:gd name="T69" fmla="*/ 24 h 247"/>
              <a:gd name="T70" fmla="*/ 207 w 242"/>
              <a:gd name="T71" fmla="*/ 40 h 247"/>
              <a:gd name="T72" fmla="*/ 219 w 242"/>
              <a:gd name="T73" fmla="*/ 51 h 247"/>
              <a:gd name="T74" fmla="*/ 231 w 242"/>
              <a:gd name="T75" fmla="*/ 67 h 247"/>
              <a:gd name="T76" fmla="*/ 238 w 242"/>
              <a:gd name="T77" fmla="*/ 87 h 247"/>
              <a:gd name="T78" fmla="*/ 242 w 242"/>
              <a:gd name="T79" fmla="*/ 106 h 247"/>
              <a:gd name="T80" fmla="*/ 242 w 242"/>
              <a:gd name="T81" fmla="*/ 126 h 247"/>
              <a:gd name="T82" fmla="*/ 242 w 242"/>
              <a:gd name="T83" fmla="*/ 12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2" h="247">
                <a:moveTo>
                  <a:pt x="242" y="122"/>
                </a:moveTo>
                <a:lnTo>
                  <a:pt x="242" y="145"/>
                </a:lnTo>
                <a:lnTo>
                  <a:pt x="238" y="161"/>
                </a:lnTo>
                <a:lnTo>
                  <a:pt x="231" y="180"/>
                </a:lnTo>
                <a:lnTo>
                  <a:pt x="219" y="196"/>
                </a:lnTo>
                <a:lnTo>
                  <a:pt x="207" y="212"/>
                </a:lnTo>
                <a:lnTo>
                  <a:pt x="195" y="224"/>
                </a:lnTo>
                <a:lnTo>
                  <a:pt x="180" y="231"/>
                </a:lnTo>
                <a:lnTo>
                  <a:pt x="160" y="239"/>
                </a:lnTo>
                <a:lnTo>
                  <a:pt x="141" y="243"/>
                </a:lnTo>
                <a:lnTo>
                  <a:pt x="121" y="247"/>
                </a:lnTo>
                <a:lnTo>
                  <a:pt x="101" y="243"/>
                </a:lnTo>
                <a:lnTo>
                  <a:pt x="82" y="239"/>
                </a:lnTo>
                <a:lnTo>
                  <a:pt x="66" y="231"/>
                </a:lnTo>
                <a:lnTo>
                  <a:pt x="51" y="224"/>
                </a:lnTo>
                <a:lnTo>
                  <a:pt x="35" y="212"/>
                </a:lnTo>
                <a:lnTo>
                  <a:pt x="23" y="196"/>
                </a:lnTo>
                <a:lnTo>
                  <a:pt x="11" y="180"/>
                </a:lnTo>
                <a:lnTo>
                  <a:pt x="4" y="161"/>
                </a:lnTo>
                <a:lnTo>
                  <a:pt x="0" y="145"/>
                </a:lnTo>
                <a:lnTo>
                  <a:pt x="0" y="126"/>
                </a:lnTo>
                <a:lnTo>
                  <a:pt x="0" y="106"/>
                </a:lnTo>
                <a:lnTo>
                  <a:pt x="4" y="87"/>
                </a:lnTo>
                <a:lnTo>
                  <a:pt x="11" y="67"/>
                </a:lnTo>
                <a:lnTo>
                  <a:pt x="23" y="51"/>
                </a:lnTo>
                <a:lnTo>
                  <a:pt x="35" y="40"/>
                </a:lnTo>
                <a:lnTo>
                  <a:pt x="51" y="24"/>
                </a:lnTo>
                <a:lnTo>
                  <a:pt x="66" y="16"/>
                </a:lnTo>
                <a:lnTo>
                  <a:pt x="82" y="8"/>
                </a:lnTo>
                <a:lnTo>
                  <a:pt x="101" y="4"/>
                </a:lnTo>
                <a:lnTo>
                  <a:pt x="121" y="0"/>
                </a:lnTo>
                <a:lnTo>
                  <a:pt x="141" y="4"/>
                </a:lnTo>
                <a:lnTo>
                  <a:pt x="160" y="8"/>
                </a:lnTo>
                <a:lnTo>
                  <a:pt x="180" y="16"/>
                </a:lnTo>
                <a:lnTo>
                  <a:pt x="195" y="24"/>
                </a:lnTo>
                <a:lnTo>
                  <a:pt x="207" y="40"/>
                </a:lnTo>
                <a:lnTo>
                  <a:pt x="219" y="51"/>
                </a:lnTo>
                <a:lnTo>
                  <a:pt x="231" y="67"/>
                </a:lnTo>
                <a:lnTo>
                  <a:pt x="238" y="87"/>
                </a:lnTo>
                <a:lnTo>
                  <a:pt x="242" y="106"/>
                </a:lnTo>
                <a:lnTo>
                  <a:pt x="242" y="126"/>
                </a:lnTo>
                <a:lnTo>
                  <a:pt x="242" y="12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44" name="Line 76"/>
          <p:cNvSpPr>
            <a:spLocks noChangeShapeType="1"/>
          </p:cNvSpPr>
          <p:nvPr/>
        </p:nvSpPr>
        <p:spPr bwMode="auto">
          <a:xfrm>
            <a:off x="2347913" y="5184775"/>
            <a:ext cx="4667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45" name="Line 77"/>
          <p:cNvSpPr>
            <a:spLocks noChangeShapeType="1"/>
          </p:cNvSpPr>
          <p:nvPr/>
        </p:nvSpPr>
        <p:spPr bwMode="auto">
          <a:xfrm>
            <a:off x="3205163" y="5184775"/>
            <a:ext cx="4667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46" name="Rectangle 78"/>
          <p:cNvSpPr>
            <a:spLocks noChangeArrowheads="1"/>
          </p:cNvSpPr>
          <p:nvPr/>
        </p:nvSpPr>
        <p:spPr bwMode="auto">
          <a:xfrm>
            <a:off x="2895600" y="5551488"/>
            <a:ext cx="2381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(c)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47" name="Rectangle 79"/>
          <p:cNvSpPr>
            <a:spLocks noChangeArrowheads="1"/>
          </p:cNvSpPr>
          <p:nvPr/>
        </p:nvSpPr>
        <p:spPr bwMode="auto">
          <a:xfrm>
            <a:off x="5181600" y="419100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X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48" name="Rectangle 80"/>
          <p:cNvSpPr>
            <a:spLocks noChangeArrowheads="1"/>
          </p:cNvSpPr>
          <p:nvPr/>
        </p:nvSpPr>
        <p:spPr bwMode="auto">
          <a:xfrm>
            <a:off x="6038850" y="419100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49" name="Line 81"/>
          <p:cNvSpPr>
            <a:spLocks noChangeShapeType="1"/>
          </p:cNvSpPr>
          <p:nvPr/>
        </p:nvSpPr>
        <p:spPr bwMode="auto">
          <a:xfrm>
            <a:off x="5454650" y="4333875"/>
            <a:ext cx="4667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0" name="Line 82"/>
          <p:cNvSpPr>
            <a:spLocks noChangeShapeType="1"/>
          </p:cNvSpPr>
          <p:nvPr/>
        </p:nvSpPr>
        <p:spPr bwMode="auto">
          <a:xfrm>
            <a:off x="5262563" y="4525963"/>
            <a:ext cx="1587" cy="4651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1" name="Line 83"/>
          <p:cNvSpPr>
            <a:spLocks noChangeShapeType="1"/>
          </p:cNvSpPr>
          <p:nvPr/>
        </p:nvSpPr>
        <p:spPr bwMode="auto">
          <a:xfrm>
            <a:off x="6113463" y="4525963"/>
            <a:ext cx="6350" cy="4651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2" name="Rectangle 84"/>
          <p:cNvSpPr>
            <a:spLocks noChangeArrowheads="1"/>
          </p:cNvSpPr>
          <p:nvPr/>
        </p:nvSpPr>
        <p:spPr bwMode="auto">
          <a:xfrm>
            <a:off x="5187950" y="5048250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53" name="Rectangle 85"/>
          <p:cNvSpPr>
            <a:spLocks noChangeArrowheads="1"/>
          </p:cNvSpPr>
          <p:nvPr/>
        </p:nvSpPr>
        <p:spPr bwMode="auto">
          <a:xfrm>
            <a:off x="6051550" y="504825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54" name="Rectangle 86"/>
          <p:cNvSpPr>
            <a:spLocks noChangeArrowheads="1"/>
          </p:cNvSpPr>
          <p:nvPr/>
        </p:nvSpPr>
        <p:spPr bwMode="auto">
          <a:xfrm>
            <a:off x="6889750" y="5048250"/>
            <a:ext cx="1460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37655" name="Line 87"/>
          <p:cNvSpPr>
            <a:spLocks noChangeShapeType="1"/>
          </p:cNvSpPr>
          <p:nvPr/>
        </p:nvSpPr>
        <p:spPr bwMode="auto">
          <a:xfrm>
            <a:off x="5454650" y="5184775"/>
            <a:ext cx="4667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6" name="Line 88"/>
          <p:cNvSpPr>
            <a:spLocks noChangeShapeType="1"/>
          </p:cNvSpPr>
          <p:nvPr/>
        </p:nvSpPr>
        <p:spPr bwMode="auto">
          <a:xfrm>
            <a:off x="6392863" y="5078413"/>
            <a:ext cx="192087" cy="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7" name="Freeform 89"/>
          <p:cNvSpPr>
            <a:spLocks/>
          </p:cNvSpPr>
          <p:nvPr/>
        </p:nvSpPr>
        <p:spPr bwMode="auto">
          <a:xfrm>
            <a:off x="6554788" y="5048250"/>
            <a:ext cx="142875" cy="74613"/>
          </a:xfrm>
          <a:custGeom>
            <a:avLst/>
            <a:gdLst>
              <a:gd name="T0" fmla="*/ 0 w 90"/>
              <a:gd name="T1" fmla="*/ 43 h 47"/>
              <a:gd name="T2" fmla="*/ 90 w 90"/>
              <a:gd name="T3" fmla="*/ 23 h 47"/>
              <a:gd name="T4" fmla="*/ 4 w 90"/>
              <a:gd name="T5" fmla="*/ 0 h 47"/>
              <a:gd name="T6" fmla="*/ 4 w 90"/>
              <a:gd name="T7" fmla="*/ 47 h 47"/>
              <a:gd name="T8" fmla="*/ 4 w 90"/>
              <a:gd name="T9" fmla="*/ 47 h 47"/>
              <a:gd name="T10" fmla="*/ 0 w 90"/>
              <a:gd name="T11" fmla="*/ 43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0" h="47">
                <a:moveTo>
                  <a:pt x="0" y="43"/>
                </a:moveTo>
                <a:lnTo>
                  <a:pt x="90" y="23"/>
                </a:lnTo>
                <a:lnTo>
                  <a:pt x="4" y="0"/>
                </a:lnTo>
                <a:lnTo>
                  <a:pt x="4" y="47"/>
                </a:lnTo>
                <a:lnTo>
                  <a:pt x="4" y="47"/>
                </a:lnTo>
                <a:lnTo>
                  <a:pt x="0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8" name="Line 90"/>
          <p:cNvSpPr>
            <a:spLocks noChangeShapeType="1"/>
          </p:cNvSpPr>
          <p:nvPr/>
        </p:nvSpPr>
        <p:spPr bwMode="auto">
          <a:xfrm>
            <a:off x="6311900" y="5184775"/>
            <a:ext cx="46672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659" name="Rectangle 91"/>
          <p:cNvSpPr>
            <a:spLocks noChangeArrowheads="1"/>
          </p:cNvSpPr>
          <p:nvPr/>
        </p:nvSpPr>
        <p:spPr bwMode="auto">
          <a:xfrm>
            <a:off x="5989638" y="5551488"/>
            <a:ext cx="24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(d)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CB11-E5AD-43C4-BB5B-150ABBC81456}" type="slidenum">
              <a:rPr lang="cs-CZ"/>
              <a:pPr/>
              <a:t>38</a:t>
            </a:fld>
            <a:endParaRPr lang="cs-CZ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Dijkstrův algoritmus pro nalezení nejkratší cesty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869238" cy="32400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/>
              <a:t>N: </a:t>
            </a:r>
            <a:r>
              <a:rPr lang="cs-CZ" i="1"/>
              <a:t>množina uzlů v grafu</a:t>
            </a:r>
            <a:endParaRPr lang="en-US" i="1"/>
          </a:p>
          <a:p>
            <a:pPr>
              <a:buFont typeface="Wingdings" pitchFamily="2" charset="2"/>
              <a:buNone/>
            </a:pPr>
            <a:r>
              <a:rPr lang="en-US" i="1"/>
              <a:t>L(i, j): </a:t>
            </a:r>
            <a:r>
              <a:rPr lang="cs-CZ" i="1"/>
              <a:t>ohodnocení linky z uzlu </a:t>
            </a:r>
            <a:r>
              <a:rPr lang="cs-CZ" b="1" i="1"/>
              <a:t>i</a:t>
            </a:r>
            <a:r>
              <a:rPr lang="cs-CZ" i="1"/>
              <a:t> do uzlu </a:t>
            </a:r>
            <a:r>
              <a:rPr lang="cs-CZ" b="1" i="1"/>
              <a:t>j</a:t>
            </a:r>
            <a:r>
              <a:rPr lang="cs-CZ" i="1"/>
              <a:t> (neexistující spojení má ohodnocení nekonečno)</a:t>
            </a:r>
            <a:r>
              <a:rPr lang="en-US" i="1"/>
              <a:t> </a:t>
            </a:r>
            <a:endParaRPr lang="cs-CZ" i="1"/>
          </a:p>
          <a:p>
            <a:pPr>
              <a:buFont typeface="Wingdings" pitchFamily="2" charset="2"/>
              <a:buNone/>
            </a:pPr>
            <a:r>
              <a:rPr lang="cs-CZ" i="1"/>
              <a:t>Cíl</a:t>
            </a:r>
            <a:r>
              <a:rPr lang="en-US" i="1"/>
              <a:t>: </a:t>
            </a:r>
            <a:r>
              <a:rPr lang="cs-CZ" i="1"/>
              <a:t>nalezení cesty s minimální cenou z uzlu </a:t>
            </a:r>
            <a:r>
              <a:rPr lang="cs-CZ" b="1" i="1"/>
              <a:t>s</a:t>
            </a:r>
            <a:r>
              <a:rPr lang="cs-CZ" i="1"/>
              <a:t> do kteréhokoliv uzlu v </a:t>
            </a:r>
            <a:r>
              <a:rPr lang="cs-CZ" b="1" i="1"/>
              <a:t>N</a:t>
            </a:r>
            <a:endParaRPr lang="en-US" b="1" i="1"/>
          </a:p>
          <a:p>
            <a:pPr>
              <a:buFont typeface="Wingdings" pitchFamily="2" charset="2"/>
              <a:buNone/>
            </a:pPr>
            <a:r>
              <a:rPr lang="en-US" i="1"/>
              <a:t>M: </a:t>
            </a:r>
            <a:r>
              <a:rPr lang="cs-CZ" i="1"/>
              <a:t>množina doposud testovaných uzlů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C(n): </a:t>
            </a:r>
            <a:r>
              <a:rPr lang="cs-CZ" i="1"/>
              <a:t>ohodnocení cesty z </a:t>
            </a:r>
            <a:r>
              <a:rPr lang="cs-CZ" b="1" i="1"/>
              <a:t>s</a:t>
            </a:r>
            <a:r>
              <a:rPr lang="cs-CZ" i="1"/>
              <a:t> do </a:t>
            </a:r>
            <a:r>
              <a:rPr lang="cs-CZ" b="1" i="1"/>
              <a:t>n</a:t>
            </a:r>
            <a:endParaRPr lang="en-US" b="1" i="1"/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42CF-2D85-4158-BCB2-F1FD1DE755B0}" type="slidenum">
              <a:rPr lang="cs-CZ"/>
              <a:pPr/>
              <a:t>39</a:t>
            </a:fld>
            <a:endParaRPr lang="cs-CZ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Dijkstrův algoritmus pro nalezení nejkratší cesty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1219200" y="1752600"/>
            <a:ext cx="67691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i="1">
                <a:latin typeface="Times New Roman" pitchFamily="18" charset="0"/>
              </a:rPr>
              <a:t>M = {s}</a:t>
            </a:r>
          </a:p>
          <a:p>
            <a:pPr eaLnBrk="1" hangingPunct="1"/>
            <a:r>
              <a:rPr lang="cs-CZ" sz="2400" i="1">
                <a:latin typeface="Times New Roman" pitchFamily="18" charset="0"/>
              </a:rPr>
              <a:t>Pro každé </a:t>
            </a:r>
            <a:r>
              <a:rPr lang="en-US" sz="2400" b="1" i="1">
                <a:latin typeface="Times New Roman" pitchFamily="18" charset="0"/>
              </a:rPr>
              <a:t>n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cs-CZ" sz="2400" i="1">
                <a:latin typeface="Times New Roman" pitchFamily="18" charset="0"/>
              </a:rPr>
              <a:t>v </a:t>
            </a:r>
            <a:r>
              <a:rPr lang="en-US" sz="2400" b="1" i="1">
                <a:latin typeface="Times New Roman" pitchFamily="18" charset="0"/>
              </a:rPr>
              <a:t>N</a:t>
            </a:r>
            <a:r>
              <a:rPr lang="en-US" sz="2400" i="1">
                <a:latin typeface="Times New Roman" pitchFamily="18" charset="0"/>
              </a:rPr>
              <a:t> – {</a:t>
            </a:r>
            <a:r>
              <a:rPr lang="en-US" sz="2400" b="1" i="1">
                <a:latin typeface="Times New Roman" pitchFamily="18" charset="0"/>
              </a:rPr>
              <a:t>s</a:t>
            </a:r>
            <a:r>
              <a:rPr lang="en-US" sz="2400" i="1">
                <a:latin typeface="Times New Roman" pitchFamily="18" charset="0"/>
              </a:rPr>
              <a:t>},   C(</a:t>
            </a:r>
            <a:r>
              <a:rPr lang="en-US" sz="2400" b="1" i="1">
                <a:latin typeface="Times New Roman" pitchFamily="18" charset="0"/>
              </a:rPr>
              <a:t>n</a:t>
            </a:r>
            <a:r>
              <a:rPr lang="en-US" sz="2400" i="1">
                <a:latin typeface="Times New Roman" pitchFamily="18" charset="0"/>
              </a:rPr>
              <a:t>) =  L(</a:t>
            </a:r>
            <a:r>
              <a:rPr lang="en-US" sz="2400" b="1" i="1">
                <a:latin typeface="Times New Roman" pitchFamily="18" charset="0"/>
              </a:rPr>
              <a:t>s,n</a:t>
            </a:r>
            <a:r>
              <a:rPr lang="en-US" sz="2400" i="1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en-US" sz="2400" i="1">
                <a:latin typeface="Times New Roman" pitchFamily="18" charset="0"/>
              </a:rPr>
              <a:t>while (</a:t>
            </a:r>
            <a:r>
              <a:rPr lang="en-US" sz="2400" b="1" i="1">
                <a:latin typeface="Times New Roman" pitchFamily="18" charset="0"/>
              </a:rPr>
              <a:t>N</a:t>
            </a:r>
            <a:r>
              <a:rPr lang="en-US" sz="2400" i="1">
                <a:latin typeface="Times New Roman" pitchFamily="18" charset="0"/>
              </a:rPr>
              <a:t> ≠ </a:t>
            </a:r>
            <a:r>
              <a:rPr lang="en-US" sz="2400" b="1" i="1">
                <a:latin typeface="Times New Roman" pitchFamily="18" charset="0"/>
              </a:rPr>
              <a:t>M</a:t>
            </a:r>
            <a:r>
              <a:rPr lang="en-US" sz="2400" i="1">
                <a:latin typeface="Times New Roman" pitchFamily="18" charset="0"/>
              </a:rPr>
              <a:t>)</a:t>
            </a:r>
          </a:p>
          <a:p>
            <a:pPr eaLnBrk="1" hangingPunct="1"/>
            <a:r>
              <a:rPr lang="en-US" sz="2400" i="1">
                <a:latin typeface="Times New Roman" pitchFamily="18" charset="0"/>
              </a:rPr>
              <a:t> 	M = M </a:t>
            </a:r>
            <a:r>
              <a:rPr lang="cs-CZ" sz="2400" i="1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400" i="1">
                <a:latin typeface="Times New Roman" pitchFamily="18" charset="0"/>
              </a:rPr>
              <a:t> {w}   </a:t>
            </a:r>
            <a:r>
              <a:rPr lang="cs-CZ" sz="2400" i="1">
                <a:latin typeface="Times New Roman" pitchFamily="18" charset="0"/>
              </a:rPr>
              <a:t>takové, že</a:t>
            </a:r>
            <a:r>
              <a:rPr lang="en-US" sz="2400" i="1">
                <a:latin typeface="Times New Roman" pitchFamily="18" charset="0"/>
              </a:rPr>
              <a:t> C(w) </a:t>
            </a:r>
            <a:r>
              <a:rPr lang="cs-CZ" sz="2400" i="1">
                <a:latin typeface="Times New Roman" pitchFamily="18" charset="0"/>
              </a:rPr>
              <a:t>je minimální pro všechna </a:t>
            </a:r>
            <a:r>
              <a:rPr lang="cs-CZ" sz="2400" b="1" i="1">
                <a:latin typeface="Times New Roman" pitchFamily="18" charset="0"/>
              </a:rPr>
              <a:t>w</a:t>
            </a:r>
            <a:r>
              <a:rPr lang="cs-CZ" sz="2400" i="1">
                <a:latin typeface="Times New Roman" pitchFamily="18" charset="0"/>
              </a:rPr>
              <a:t> z</a:t>
            </a:r>
            <a:r>
              <a:rPr lang="en-US" sz="2400" i="1">
                <a:latin typeface="Times New Roman" pitchFamily="18" charset="0"/>
              </a:rPr>
              <a:t> (N-M)</a:t>
            </a:r>
          </a:p>
          <a:p>
            <a:pPr eaLnBrk="1" hangingPunct="1"/>
            <a:r>
              <a:rPr lang="en-US" sz="2400" i="1">
                <a:latin typeface="Times New Roman" pitchFamily="18" charset="0"/>
              </a:rPr>
              <a:t>	</a:t>
            </a:r>
            <a:r>
              <a:rPr lang="cs-CZ" sz="2400" i="1">
                <a:latin typeface="Times New Roman" pitchFamily="18" charset="0"/>
              </a:rPr>
              <a:t>pro každé n</a:t>
            </a:r>
            <a:r>
              <a:rPr lang="en-US" sz="2400" i="1">
                <a:latin typeface="Times New Roman" pitchFamily="18" charset="0"/>
              </a:rPr>
              <a:t> – (N-M)</a:t>
            </a:r>
          </a:p>
          <a:p>
            <a:pPr eaLnBrk="1" hangingPunct="1"/>
            <a:r>
              <a:rPr lang="en-US" sz="2400" i="1">
                <a:latin typeface="Times New Roman" pitchFamily="18" charset="0"/>
              </a:rPr>
              <a:t>		C(n) = MIN ( C(n),  C(w) + L(w,n)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r>
              <a:rPr lang="cs-CZ" dirty="0" smtClean="0">
                <a:latin typeface="Palatino Linotype" panose="02040502050505030304" pitchFamily="18" charset="0"/>
              </a:rPr>
              <a:t>Sítě s přepojováním paketů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Virtuální okruhy, virtuální spoje, pevné spoje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Vytvoření „cesty“ mezi zdrojem a cílem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Přechody mezi uzly jsou značeny jako spoje, čísla spojů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Cesta sestává z mnoha spojů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Výhodou je rychlé „přepínání“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Nevýhodou malá odolnost proti výpadkům</a:t>
            </a:r>
          </a:p>
          <a:p>
            <a:pPr lvl="1"/>
            <a:r>
              <a:rPr lang="cs-CZ" dirty="0" smtClean="0">
                <a:latin typeface="Palatino Linotype" panose="02040502050505030304" pitchFamily="18" charset="0"/>
              </a:rPr>
              <a:t>Datagramové spoje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Směrování podle síťové (cílové) adresy</a:t>
            </a:r>
            <a:endParaRPr lang="cs-CZ" dirty="0">
              <a:latin typeface="Palatino Linotype" panose="02040502050505030304" pitchFamily="18" charset="0"/>
            </a:endParaRP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Výhodou odolnost proti výpadkům</a:t>
            </a:r>
          </a:p>
          <a:p>
            <a:pPr lvl="2"/>
            <a:r>
              <a:rPr lang="cs-CZ" dirty="0" smtClean="0">
                <a:latin typeface="Palatino Linotype" panose="02040502050505030304" pitchFamily="18" charset="0"/>
              </a:rPr>
              <a:t>Nevýhodou režie při směrování</a:t>
            </a:r>
          </a:p>
          <a:p>
            <a:r>
              <a:rPr lang="cs-CZ" dirty="0" smtClean="0">
                <a:latin typeface="Palatino Linotype" panose="02040502050505030304" pitchFamily="18" charset="0"/>
              </a:rPr>
              <a:t>Sítě s přepojováním kanálů</a:t>
            </a:r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5.3.2008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F79F-77AB-4EC7-B62C-9742CEB6382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9931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2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D019-BB34-4258-B26B-5A0CDEF5E83D}" type="slidenum">
              <a:rPr lang="cs-CZ"/>
              <a:pPr/>
              <a:t>40</a:t>
            </a:fld>
            <a:endParaRPr lang="cs-CZ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Algoritmus vyhledávání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Specifická realizace Dijkstrova algoritmu</a:t>
            </a:r>
          </a:p>
          <a:p>
            <a:pPr lvl="1"/>
            <a:r>
              <a:rPr lang="cs-CZ">
                <a:latin typeface="Palatino Linotype" pitchFamily="18" charset="0"/>
              </a:rPr>
              <a:t>Používá potvrzený seznam a pokusný seznam (seznam uzlů podezřelých …)</a:t>
            </a:r>
          </a:p>
          <a:p>
            <a:pPr lvl="1"/>
            <a:r>
              <a:rPr lang="cs-CZ">
                <a:latin typeface="Palatino Linotype" pitchFamily="18" charset="0"/>
              </a:rPr>
              <a:t>Oba obsahují seznam n-tic (cíl, cena, následující uzel)</a:t>
            </a:r>
          </a:p>
          <a:p>
            <a:pPr lvl="1"/>
            <a:r>
              <a:rPr lang="cs-CZ">
                <a:latin typeface="Palatino Linotype" pitchFamily="18" charset="0"/>
              </a:rPr>
              <a:t>Viz následující příklad</a:t>
            </a: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4535488" y="5618163"/>
            <a:ext cx="2016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17" name="Freeform 5"/>
          <p:cNvSpPr>
            <a:spLocks/>
          </p:cNvSpPr>
          <p:nvPr/>
        </p:nvSpPr>
        <p:spPr bwMode="auto">
          <a:xfrm>
            <a:off x="4335463" y="5494338"/>
            <a:ext cx="590550" cy="581025"/>
          </a:xfrm>
          <a:custGeom>
            <a:avLst/>
            <a:gdLst>
              <a:gd name="T0" fmla="*/ 183 w 372"/>
              <a:gd name="T1" fmla="*/ 366 h 366"/>
              <a:gd name="T2" fmla="*/ 215 w 372"/>
              <a:gd name="T3" fmla="*/ 366 h 366"/>
              <a:gd name="T4" fmla="*/ 241 w 372"/>
              <a:gd name="T5" fmla="*/ 361 h 366"/>
              <a:gd name="T6" fmla="*/ 267 w 372"/>
              <a:gd name="T7" fmla="*/ 345 h 366"/>
              <a:gd name="T8" fmla="*/ 293 w 372"/>
              <a:gd name="T9" fmla="*/ 335 h 366"/>
              <a:gd name="T10" fmla="*/ 314 w 372"/>
              <a:gd name="T11" fmla="*/ 314 h 366"/>
              <a:gd name="T12" fmla="*/ 335 w 372"/>
              <a:gd name="T13" fmla="*/ 293 h 366"/>
              <a:gd name="T14" fmla="*/ 351 w 372"/>
              <a:gd name="T15" fmla="*/ 267 h 366"/>
              <a:gd name="T16" fmla="*/ 361 w 372"/>
              <a:gd name="T17" fmla="*/ 240 h 366"/>
              <a:gd name="T18" fmla="*/ 367 w 372"/>
              <a:gd name="T19" fmla="*/ 214 h 366"/>
              <a:gd name="T20" fmla="*/ 372 w 372"/>
              <a:gd name="T21" fmla="*/ 183 h 366"/>
              <a:gd name="T22" fmla="*/ 367 w 372"/>
              <a:gd name="T23" fmla="*/ 151 h 366"/>
              <a:gd name="T24" fmla="*/ 361 w 372"/>
              <a:gd name="T25" fmla="*/ 125 h 366"/>
              <a:gd name="T26" fmla="*/ 351 w 372"/>
              <a:gd name="T27" fmla="*/ 99 h 366"/>
              <a:gd name="T28" fmla="*/ 335 w 372"/>
              <a:gd name="T29" fmla="*/ 73 h 366"/>
              <a:gd name="T30" fmla="*/ 314 w 372"/>
              <a:gd name="T31" fmla="*/ 52 h 366"/>
              <a:gd name="T32" fmla="*/ 293 w 372"/>
              <a:gd name="T33" fmla="*/ 31 h 366"/>
              <a:gd name="T34" fmla="*/ 267 w 372"/>
              <a:gd name="T35" fmla="*/ 20 h 366"/>
              <a:gd name="T36" fmla="*/ 241 w 372"/>
              <a:gd name="T37" fmla="*/ 5 h 366"/>
              <a:gd name="T38" fmla="*/ 215 w 372"/>
              <a:gd name="T39" fmla="*/ 0 h 366"/>
              <a:gd name="T40" fmla="*/ 183 w 372"/>
              <a:gd name="T41" fmla="*/ 0 h 366"/>
              <a:gd name="T42" fmla="*/ 152 w 372"/>
              <a:gd name="T43" fmla="*/ 0 h 366"/>
              <a:gd name="T44" fmla="*/ 126 w 372"/>
              <a:gd name="T45" fmla="*/ 5 h 366"/>
              <a:gd name="T46" fmla="*/ 100 w 372"/>
              <a:gd name="T47" fmla="*/ 20 h 366"/>
              <a:gd name="T48" fmla="*/ 73 w 372"/>
              <a:gd name="T49" fmla="*/ 31 h 366"/>
              <a:gd name="T50" fmla="*/ 52 w 372"/>
              <a:gd name="T51" fmla="*/ 52 h 366"/>
              <a:gd name="T52" fmla="*/ 37 w 372"/>
              <a:gd name="T53" fmla="*/ 73 h 366"/>
              <a:gd name="T54" fmla="*/ 21 w 372"/>
              <a:gd name="T55" fmla="*/ 99 h 366"/>
              <a:gd name="T56" fmla="*/ 10 w 372"/>
              <a:gd name="T57" fmla="*/ 125 h 366"/>
              <a:gd name="T58" fmla="*/ 0 w 372"/>
              <a:gd name="T59" fmla="*/ 151 h 366"/>
              <a:gd name="T60" fmla="*/ 0 w 372"/>
              <a:gd name="T61" fmla="*/ 183 h 366"/>
              <a:gd name="T62" fmla="*/ 0 w 372"/>
              <a:gd name="T63" fmla="*/ 214 h 366"/>
              <a:gd name="T64" fmla="*/ 10 w 372"/>
              <a:gd name="T65" fmla="*/ 240 h 366"/>
              <a:gd name="T66" fmla="*/ 21 w 372"/>
              <a:gd name="T67" fmla="*/ 267 h 366"/>
              <a:gd name="T68" fmla="*/ 37 w 372"/>
              <a:gd name="T69" fmla="*/ 293 h 366"/>
              <a:gd name="T70" fmla="*/ 52 w 372"/>
              <a:gd name="T71" fmla="*/ 314 h 366"/>
              <a:gd name="T72" fmla="*/ 73 w 372"/>
              <a:gd name="T73" fmla="*/ 335 h 366"/>
              <a:gd name="T74" fmla="*/ 100 w 372"/>
              <a:gd name="T75" fmla="*/ 345 h 366"/>
              <a:gd name="T76" fmla="*/ 126 w 372"/>
              <a:gd name="T77" fmla="*/ 361 h 366"/>
              <a:gd name="T78" fmla="*/ 152 w 372"/>
              <a:gd name="T79" fmla="*/ 366 h 366"/>
              <a:gd name="T80" fmla="*/ 183 w 372"/>
              <a:gd name="T81" fmla="*/ 366 h 366"/>
              <a:gd name="T82" fmla="*/ 183 w 372"/>
              <a:gd name="T83" fmla="*/ 366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2" h="366">
                <a:moveTo>
                  <a:pt x="183" y="366"/>
                </a:moveTo>
                <a:lnTo>
                  <a:pt x="215" y="366"/>
                </a:lnTo>
                <a:lnTo>
                  <a:pt x="241" y="361"/>
                </a:lnTo>
                <a:lnTo>
                  <a:pt x="267" y="345"/>
                </a:lnTo>
                <a:lnTo>
                  <a:pt x="293" y="335"/>
                </a:lnTo>
                <a:lnTo>
                  <a:pt x="314" y="314"/>
                </a:lnTo>
                <a:lnTo>
                  <a:pt x="335" y="293"/>
                </a:lnTo>
                <a:lnTo>
                  <a:pt x="351" y="267"/>
                </a:lnTo>
                <a:lnTo>
                  <a:pt x="361" y="240"/>
                </a:lnTo>
                <a:lnTo>
                  <a:pt x="367" y="214"/>
                </a:lnTo>
                <a:lnTo>
                  <a:pt x="372" y="183"/>
                </a:lnTo>
                <a:lnTo>
                  <a:pt x="367" y="151"/>
                </a:lnTo>
                <a:lnTo>
                  <a:pt x="361" y="125"/>
                </a:lnTo>
                <a:lnTo>
                  <a:pt x="351" y="99"/>
                </a:lnTo>
                <a:lnTo>
                  <a:pt x="335" y="73"/>
                </a:lnTo>
                <a:lnTo>
                  <a:pt x="314" y="52"/>
                </a:lnTo>
                <a:lnTo>
                  <a:pt x="293" y="31"/>
                </a:lnTo>
                <a:lnTo>
                  <a:pt x="267" y="20"/>
                </a:lnTo>
                <a:lnTo>
                  <a:pt x="241" y="5"/>
                </a:lnTo>
                <a:lnTo>
                  <a:pt x="215" y="0"/>
                </a:lnTo>
                <a:lnTo>
                  <a:pt x="183" y="0"/>
                </a:lnTo>
                <a:lnTo>
                  <a:pt x="152" y="0"/>
                </a:lnTo>
                <a:lnTo>
                  <a:pt x="126" y="5"/>
                </a:lnTo>
                <a:lnTo>
                  <a:pt x="100" y="20"/>
                </a:lnTo>
                <a:lnTo>
                  <a:pt x="73" y="31"/>
                </a:lnTo>
                <a:lnTo>
                  <a:pt x="52" y="52"/>
                </a:lnTo>
                <a:lnTo>
                  <a:pt x="37" y="73"/>
                </a:lnTo>
                <a:lnTo>
                  <a:pt x="21" y="99"/>
                </a:lnTo>
                <a:lnTo>
                  <a:pt x="10" y="125"/>
                </a:lnTo>
                <a:lnTo>
                  <a:pt x="0" y="151"/>
                </a:lnTo>
                <a:lnTo>
                  <a:pt x="0" y="183"/>
                </a:lnTo>
                <a:lnTo>
                  <a:pt x="0" y="214"/>
                </a:lnTo>
                <a:lnTo>
                  <a:pt x="10" y="240"/>
                </a:lnTo>
                <a:lnTo>
                  <a:pt x="21" y="267"/>
                </a:lnTo>
                <a:lnTo>
                  <a:pt x="37" y="293"/>
                </a:lnTo>
                <a:lnTo>
                  <a:pt x="52" y="314"/>
                </a:lnTo>
                <a:lnTo>
                  <a:pt x="73" y="335"/>
                </a:lnTo>
                <a:lnTo>
                  <a:pt x="100" y="345"/>
                </a:lnTo>
                <a:lnTo>
                  <a:pt x="126" y="361"/>
                </a:lnTo>
                <a:lnTo>
                  <a:pt x="152" y="366"/>
                </a:lnTo>
                <a:lnTo>
                  <a:pt x="183" y="366"/>
                </a:lnTo>
                <a:lnTo>
                  <a:pt x="183" y="366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2116138" y="4371975"/>
            <a:ext cx="1857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19" name="Freeform 7"/>
          <p:cNvSpPr>
            <a:spLocks/>
          </p:cNvSpPr>
          <p:nvPr/>
        </p:nvSpPr>
        <p:spPr bwMode="auto">
          <a:xfrm>
            <a:off x="1908175" y="4264025"/>
            <a:ext cx="582613" cy="588963"/>
          </a:xfrm>
          <a:custGeom>
            <a:avLst/>
            <a:gdLst>
              <a:gd name="T0" fmla="*/ 183 w 367"/>
              <a:gd name="T1" fmla="*/ 371 h 371"/>
              <a:gd name="T2" fmla="*/ 215 w 367"/>
              <a:gd name="T3" fmla="*/ 371 h 371"/>
              <a:gd name="T4" fmla="*/ 241 w 367"/>
              <a:gd name="T5" fmla="*/ 361 h 371"/>
              <a:gd name="T6" fmla="*/ 267 w 367"/>
              <a:gd name="T7" fmla="*/ 350 h 371"/>
              <a:gd name="T8" fmla="*/ 293 w 367"/>
              <a:gd name="T9" fmla="*/ 335 h 371"/>
              <a:gd name="T10" fmla="*/ 314 w 367"/>
              <a:gd name="T11" fmla="*/ 319 h 371"/>
              <a:gd name="T12" fmla="*/ 330 w 367"/>
              <a:gd name="T13" fmla="*/ 298 h 371"/>
              <a:gd name="T14" fmla="*/ 346 w 367"/>
              <a:gd name="T15" fmla="*/ 272 h 371"/>
              <a:gd name="T16" fmla="*/ 361 w 367"/>
              <a:gd name="T17" fmla="*/ 246 h 371"/>
              <a:gd name="T18" fmla="*/ 367 w 367"/>
              <a:gd name="T19" fmla="*/ 219 h 371"/>
              <a:gd name="T20" fmla="*/ 367 w 367"/>
              <a:gd name="T21" fmla="*/ 188 h 371"/>
              <a:gd name="T22" fmla="*/ 367 w 367"/>
              <a:gd name="T23" fmla="*/ 157 h 371"/>
              <a:gd name="T24" fmla="*/ 361 w 367"/>
              <a:gd name="T25" fmla="*/ 130 h 371"/>
              <a:gd name="T26" fmla="*/ 346 w 367"/>
              <a:gd name="T27" fmla="*/ 104 h 371"/>
              <a:gd name="T28" fmla="*/ 330 w 367"/>
              <a:gd name="T29" fmla="*/ 78 h 371"/>
              <a:gd name="T30" fmla="*/ 314 w 367"/>
              <a:gd name="T31" fmla="*/ 57 h 371"/>
              <a:gd name="T32" fmla="*/ 293 w 367"/>
              <a:gd name="T33" fmla="*/ 36 h 371"/>
              <a:gd name="T34" fmla="*/ 267 w 367"/>
              <a:gd name="T35" fmla="*/ 20 h 371"/>
              <a:gd name="T36" fmla="*/ 241 w 367"/>
              <a:gd name="T37" fmla="*/ 10 h 371"/>
              <a:gd name="T38" fmla="*/ 215 w 367"/>
              <a:gd name="T39" fmla="*/ 5 h 371"/>
              <a:gd name="T40" fmla="*/ 183 w 367"/>
              <a:gd name="T41" fmla="*/ 0 h 371"/>
              <a:gd name="T42" fmla="*/ 152 w 367"/>
              <a:gd name="T43" fmla="*/ 5 h 371"/>
              <a:gd name="T44" fmla="*/ 126 w 367"/>
              <a:gd name="T45" fmla="*/ 10 h 371"/>
              <a:gd name="T46" fmla="*/ 99 w 367"/>
              <a:gd name="T47" fmla="*/ 20 h 371"/>
              <a:gd name="T48" fmla="*/ 73 w 367"/>
              <a:gd name="T49" fmla="*/ 36 h 371"/>
              <a:gd name="T50" fmla="*/ 52 w 367"/>
              <a:gd name="T51" fmla="*/ 57 h 371"/>
              <a:gd name="T52" fmla="*/ 31 w 367"/>
              <a:gd name="T53" fmla="*/ 78 h 371"/>
              <a:gd name="T54" fmla="*/ 21 w 367"/>
              <a:gd name="T55" fmla="*/ 104 h 371"/>
              <a:gd name="T56" fmla="*/ 5 w 367"/>
              <a:gd name="T57" fmla="*/ 130 h 371"/>
              <a:gd name="T58" fmla="*/ 0 w 367"/>
              <a:gd name="T59" fmla="*/ 157 h 371"/>
              <a:gd name="T60" fmla="*/ 0 w 367"/>
              <a:gd name="T61" fmla="*/ 188 h 371"/>
              <a:gd name="T62" fmla="*/ 0 w 367"/>
              <a:gd name="T63" fmla="*/ 219 h 371"/>
              <a:gd name="T64" fmla="*/ 5 w 367"/>
              <a:gd name="T65" fmla="*/ 246 h 371"/>
              <a:gd name="T66" fmla="*/ 21 w 367"/>
              <a:gd name="T67" fmla="*/ 272 h 371"/>
              <a:gd name="T68" fmla="*/ 31 w 367"/>
              <a:gd name="T69" fmla="*/ 298 h 371"/>
              <a:gd name="T70" fmla="*/ 52 w 367"/>
              <a:gd name="T71" fmla="*/ 319 h 371"/>
              <a:gd name="T72" fmla="*/ 73 w 367"/>
              <a:gd name="T73" fmla="*/ 335 h 371"/>
              <a:gd name="T74" fmla="*/ 99 w 367"/>
              <a:gd name="T75" fmla="*/ 350 h 371"/>
              <a:gd name="T76" fmla="*/ 126 w 367"/>
              <a:gd name="T77" fmla="*/ 361 h 371"/>
              <a:gd name="T78" fmla="*/ 152 w 367"/>
              <a:gd name="T79" fmla="*/ 371 h 371"/>
              <a:gd name="T80" fmla="*/ 183 w 367"/>
              <a:gd name="T81" fmla="*/ 371 h 371"/>
              <a:gd name="T82" fmla="*/ 183 w 367"/>
              <a:gd name="T83" fmla="*/ 371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67" h="371">
                <a:moveTo>
                  <a:pt x="183" y="371"/>
                </a:moveTo>
                <a:lnTo>
                  <a:pt x="215" y="371"/>
                </a:lnTo>
                <a:lnTo>
                  <a:pt x="241" y="361"/>
                </a:lnTo>
                <a:lnTo>
                  <a:pt x="267" y="350"/>
                </a:lnTo>
                <a:lnTo>
                  <a:pt x="293" y="335"/>
                </a:lnTo>
                <a:lnTo>
                  <a:pt x="314" y="319"/>
                </a:lnTo>
                <a:lnTo>
                  <a:pt x="330" y="298"/>
                </a:lnTo>
                <a:lnTo>
                  <a:pt x="346" y="272"/>
                </a:lnTo>
                <a:lnTo>
                  <a:pt x="361" y="246"/>
                </a:lnTo>
                <a:lnTo>
                  <a:pt x="367" y="219"/>
                </a:lnTo>
                <a:lnTo>
                  <a:pt x="367" y="188"/>
                </a:lnTo>
                <a:lnTo>
                  <a:pt x="367" y="157"/>
                </a:lnTo>
                <a:lnTo>
                  <a:pt x="361" y="130"/>
                </a:lnTo>
                <a:lnTo>
                  <a:pt x="346" y="104"/>
                </a:lnTo>
                <a:lnTo>
                  <a:pt x="330" y="78"/>
                </a:lnTo>
                <a:lnTo>
                  <a:pt x="314" y="57"/>
                </a:lnTo>
                <a:lnTo>
                  <a:pt x="293" y="36"/>
                </a:lnTo>
                <a:lnTo>
                  <a:pt x="267" y="20"/>
                </a:lnTo>
                <a:lnTo>
                  <a:pt x="241" y="10"/>
                </a:lnTo>
                <a:lnTo>
                  <a:pt x="215" y="5"/>
                </a:lnTo>
                <a:lnTo>
                  <a:pt x="183" y="0"/>
                </a:lnTo>
                <a:lnTo>
                  <a:pt x="152" y="5"/>
                </a:lnTo>
                <a:lnTo>
                  <a:pt x="126" y="10"/>
                </a:lnTo>
                <a:lnTo>
                  <a:pt x="99" y="20"/>
                </a:lnTo>
                <a:lnTo>
                  <a:pt x="73" y="36"/>
                </a:lnTo>
                <a:lnTo>
                  <a:pt x="52" y="57"/>
                </a:lnTo>
                <a:lnTo>
                  <a:pt x="31" y="78"/>
                </a:lnTo>
                <a:lnTo>
                  <a:pt x="21" y="104"/>
                </a:lnTo>
                <a:lnTo>
                  <a:pt x="5" y="130"/>
                </a:lnTo>
                <a:lnTo>
                  <a:pt x="0" y="157"/>
                </a:lnTo>
                <a:lnTo>
                  <a:pt x="0" y="188"/>
                </a:lnTo>
                <a:lnTo>
                  <a:pt x="0" y="219"/>
                </a:lnTo>
                <a:lnTo>
                  <a:pt x="5" y="246"/>
                </a:lnTo>
                <a:lnTo>
                  <a:pt x="21" y="272"/>
                </a:lnTo>
                <a:lnTo>
                  <a:pt x="31" y="298"/>
                </a:lnTo>
                <a:lnTo>
                  <a:pt x="52" y="319"/>
                </a:lnTo>
                <a:lnTo>
                  <a:pt x="73" y="335"/>
                </a:lnTo>
                <a:lnTo>
                  <a:pt x="99" y="350"/>
                </a:lnTo>
                <a:lnTo>
                  <a:pt x="126" y="361"/>
                </a:lnTo>
                <a:lnTo>
                  <a:pt x="152" y="371"/>
                </a:lnTo>
                <a:lnTo>
                  <a:pt x="183" y="371"/>
                </a:lnTo>
                <a:lnTo>
                  <a:pt x="183" y="371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4127500" y="3490913"/>
            <a:ext cx="1857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21" name="Freeform 9"/>
          <p:cNvSpPr>
            <a:spLocks/>
          </p:cNvSpPr>
          <p:nvPr/>
        </p:nvSpPr>
        <p:spPr bwMode="auto">
          <a:xfrm>
            <a:off x="3919538" y="3381375"/>
            <a:ext cx="590550" cy="590550"/>
          </a:xfrm>
          <a:custGeom>
            <a:avLst/>
            <a:gdLst>
              <a:gd name="T0" fmla="*/ 183 w 372"/>
              <a:gd name="T1" fmla="*/ 372 h 372"/>
              <a:gd name="T2" fmla="*/ 215 w 372"/>
              <a:gd name="T3" fmla="*/ 372 h 372"/>
              <a:gd name="T4" fmla="*/ 246 w 372"/>
              <a:gd name="T5" fmla="*/ 362 h 372"/>
              <a:gd name="T6" fmla="*/ 272 w 372"/>
              <a:gd name="T7" fmla="*/ 351 h 372"/>
              <a:gd name="T8" fmla="*/ 293 w 372"/>
              <a:gd name="T9" fmla="*/ 336 h 372"/>
              <a:gd name="T10" fmla="*/ 320 w 372"/>
              <a:gd name="T11" fmla="*/ 320 h 372"/>
              <a:gd name="T12" fmla="*/ 335 w 372"/>
              <a:gd name="T13" fmla="*/ 299 h 372"/>
              <a:gd name="T14" fmla="*/ 351 w 372"/>
              <a:gd name="T15" fmla="*/ 273 h 372"/>
              <a:gd name="T16" fmla="*/ 362 w 372"/>
              <a:gd name="T17" fmla="*/ 247 h 372"/>
              <a:gd name="T18" fmla="*/ 367 w 372"/>
              <a:gd name="T19" fmla="*/ 220 h 372"/>
              <a:gd name="T20" fmla="*/ 372 w 372"/>
              <a:gd name="T21" fmla="*/ 189 h 372"/>
              <a:gd name="T22" fmla="*/ 367 w 372"/>
              <a:gd name="T23" fmla="*/ 158 h 372"/>
              <a:gd name="T24" fmla="*/ 362 w 372"/>
              <a:gd name="T25" fmla="*/ 131 h 372"/>
              <a:gd name="T26" fmla="*/ 351 w 372"/>
              <a:gd name="T27" fmla="*/ 105 h 372"/>
              <a:gd name="T28" fmla="*/ 335 w 372"/>
              <a:gd name="T29" fmla="*/ 79 h 372"/>
              <a:gd name="T30" fmla="*/ 320 w 372"/>
              <a:gd name="T31" fmla="*/ 58 h 372"/>
              <a:gd name="T32" fmla="*/ 293 w 372"/>
              <a:gd name="T33" fmla="*/ 37 h 372"/>
              <a:gd name="T34" fmla="*/ 272 w 372"/>
              <a:gd name="T35" fmla="*/ 21 h 372"/>
              <a:gd name="T36" fmla="*/ 246 w 372"/>
              <a:gd name="T37" fmla="*/ 11 h 372"/>
              <a:gd name="T38" fmla="*/ 215 w 372"/>
              <a:gd name="T39" fmla="*/ 6 h 372"/>
              <a:gd name="T40" fmla="*/ 189 w 372"/>
              <a:gd name="T41" fmla="*/ 0 h 372"/>
              <a:gd name="T42" fmla="*/ 157 w 372"/>
              <a:gd name="T43" fmla="*/ 6 h 372"/>
              <a:gd name="T44" fmla="*/ 126 w 372"/>
              <a:gd name="T45" fmla="*/ 11 h 372"/>
              <a:gd name="T46" fmla="*/ 100 w 372"/>
              <a:gd name="T47" fmla="*/ 21 h 372"/>
              <a:gd name="T48" fmla="*/ 79 w 372"/>
              <a:gd name="T49" fmla="*/ 37 h 372"/>
              <a:gd name="T50" fmla="*/ 58 w 372"/>
              <a:gd name="T51" fmla="*/ 58 h 372"/>
              <a:gd name="T52" fmla="*/ 37 w 372"/>
              <a:gd name="T53" fmla="*/ 79 h 372"/>
              <a:gd name="T54" fmla="*/ 21 w 372"/>
              <a:gd name="T55" fmla="*/ 105 h 372"/>
              <a:gd name="T56" fmla="*/ 11 w 372"/>
              <a:gd name="T57" fmla="*/ 131 h 372"/>
              <a:gd name="T58" fmla="*/ 5 w 372"/>
              <a:gd name="T59" fmla="*/ 158 h 372"/>
              <a:gd name="T60" fmla="*/ 0 w 372"/>
              <a:gd name="T61" fmla="*/ 189 h 372"/>
              <a:gd name="T62" fmla="*/ 5 w 372"/>
              <a:gd name="T63" fmla="*/ 220 h 372"/>
              <a:gd name="T64" fmla="*/ 11 w 372"/>
              <a:gd name="T65" fmla="*/ 247 h 372"/>
              <a:gd name="T66" fmla="*/ 21 w 372"/>
              <a:gd name="T67" fmla="*/ 273 h 372"/>
              <a:gd name="T68" fmla="*/ 37 w 372"/>
              <a:gd name="T69" fmla="*/ 299 h 372"/>
              <a:gd name="T70" fmla="*/ 58 w 372"/>
              <a:gd name="T71" fmla="*/ 320 h 372"/>
              <a:gd name="T72" fmla="*/ 79 w 372"/>
              <a:gd name="T73" fmla="*/ 336 h 372"/>
              <a:gd name="T74" fmla="*/ 100 w 372"/>
              <a:gd name="T75" fmla="*/ 351 h 372"/>
              <a:gd name="T76" fmla="*/ 126 w 372"/>
              <a:gd name="T77" fmla="*/ 362 h 372"/>
              <a:gd name="T78" fmla="*/ 157 w 372"/>
              <a:gd name="T79" fmla="*/ 372 h 372"/>
              <a:gd name="T80" fmla="*/ 189 w 372"/>
              <a:gd name="T81" fmla="*/ 372 h 372"/>
              <a:gd name="T82" fmla="*/ 189 w 372"/>
              <a:gd name="T83" fmla="*/ 372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2" h="372">
                <a:moveTo>
                  <a:pt x="183" y="372"/>
                </a:moveTo>
                <a:lnTo>
                  <a:pt x="215" y="372"/>
                </a:lnTo>
                <a:lnTo>
                  <a:pt x="246" y="362"/>
                </a:lnTo>
                <a:lnTo>
                  <a:pt x="272" y="351"/>
                </a:lnTo>
                <a:lnTo>
                  <a:pt x="293" y="336"/>
                </a:lnTo>
                <a:lnTo>
                  <a:pt x="320" y="320"/>
                </a:lnTo>
                <a:lnTo>
                  <a:pt x="335" y="299"/>
                </a:lnTo>
                <a:lnTo>
                  <a:pt x="351" y="273"/>
                </a:lnTo>
                <a:lnTo>
                  <a:pt x="362" y="247"/>
                </a:lnTo>
                <a:lnTo>
                  <a:pt x="367" y="220"/>
                </a:lnTo>
                <a:lnTo>
                  <a:pt x="372" y="189"/>
                </a:lnTo>
                <a:lnTo>
                  <a:pt x="367" y="158"/>
                </a:lnTo>
                <a:lnTo>
                  <a:pt x="362" y="131"/>
                </a:lnTo>
                <a:lnTo>
                  <a:pt x="351" y="105"/>
                </a:lnTo>
                <a:lnTo>
                  <a:pt x="335" y="79"/>
                </a:lnTo>
                <a:lnTo>
                  <a:pt x="320" y="58"/>
                </a:lnTo>
                <a:lnTo>
                  <a:pt x="293" y="37"/>
                </a:lnTo>
                <a:lnTo>
                  <a:pt x="272" y="21"/>
                </a:lnTo>
                <a:lnTo>
                  <a:pt x="246" y="11"/>
                </a:lnTo>
                <a:lnTo>
                  <a:pt x="215" y="6"/>
                </a:lnTo>
                <a:lnTo>
                  <a:pt x="189" y="0"/>
                </a:lnTo>
                <a:lnTo>
                  <a:pt x="157" y="6"/>
                </a:lnTo>
                <a:lnTo>
                  <a:pt x="126" y="11"/>
                </a:lnTo>
                <a:lnTo>
                  <a:pt x="100" y="21"/>
                </a:lnTo>
                <a:lnTo>
                  <a:pt x="79" y="37"/>
                </a:lnTo>
                <a:lnTo>
                  <a:pt x="58" y="58"/>
                </a:lnTo>
                <a:lnTo>
                  <a:pt x="37" y="79"/>
                </a:lnTo>
                <a:lnTo>
                  <a:pt x="21" y="105"/>
                </a:lnTo>
                <a:lnTo>
                  <a:pt x="11" y="131"/>
                </a:lnTo>
                <a:lnTo>
                  <a:pt x="5" y="158"/>
                </a:lnTo>
                <a:lnTo>
                  <a:pt x="0" y="189"/>
                </a:lnTo>
                <a:lnTo>
                  <a:pt x="5" y="220"/>
                </a:lnTo>
                <a:lnTo>
                  <a:pt x="11" y="247"/>
                </a:lnTo>
                <a:lnTo>
                  <a:pt x="21" y="273"/>
                </a:lnTo>
                <a:lnTo>
                  <a:pt x="37" y="299"/>
                </a:lnTo>
                <a:lnTo>
                  <a:pt x="58" y="320"/>
                </a:lnTo>
                <a:lnTo>
                  <a:pt x="79" y="336"/>
                </a:lnTo>
                <a:lnTo>
                  <a:pt x="100" y="351"/>
                </a:lnTo>
                <a:lnTo>
                  <a:pt x="126" y="362"/>
                </a:lnTo>
                <a:lnTo>
                  <a:pt x="157" y="372"/>
                </a:lnTo>
                <a:lnTo>
                  <a:pt x="189" y="372"/>
                </a:lnTo>
                <a:lnTo>
                  <a:pt x="189" y="37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6704013" y="4256088"/>
            <a:ext cx="2016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23" name="Freeform 11"/>
          <p:cNvSpPr>
            <a:spLocks/>
          </p:cNvSpPr>
          <p:nvPr/>
        </p:nvSpPr>
        <p:spPr bwMode="auto">
          <a:xfrm>
            <a:off x="6496050" y="4130675"/>
            <a:ext cx="590550" cy="590550"/>
          </a:xfrm>
          <a:custGeom>
            <a:avLst/>
            <a:gdLst>
              <a:gd name="T0" fmla="*/ 184 w 372"/>
              <a:gd name="T1" fmla="*/ 372 h 372"/>
              <a:gd name="T2" fmla="*/ 215 w 372"/>
              <a:gd name="T3" fmla="*/ 372 h 372"/>
              <a:gd name="T4" fmla="*/ 247 w 372"/>
              <a:gd name="T5" fmla="*/ 361 h 372"/>
              <a:gd name="T6" fmla="*/ 273 w 372"/>
              <a:gd name="T7" fmla="*/ 351 h 372"/>
              <a:gd name="T8" fmla="*/ 299 w 372"/>
              <a:gd name="T9" fmla="*/ 335 h 372"/>
              <a:gd name="T10" fmla="*/ 320 w 372"/>
              <a:gd name="T11" fmla="*/ 319 h 372"/>
              <a:gd name="T12" fmla="*/ 336 w 372"/>
              <a:gd name="T13" fmla="*/ 298 h 372"/>
              <a:gd name="T14" fmla="*/ 351 w 372"/>
              <a:gd name="T15" fmla="*/ 272 h 372"/>
              <a:gd name="T16" fmla="*/ 362 w 372"/>
              <a:gd name="T17" fmla="*/ 246 h 372"/>
              <a:gd name="T18" fmla="*/ 372 w 372"/>
              <a:gd name="T19" fmla="*/ 214 h 372"/>
              <a:gd name="T20" fmla="*/ 372 w 372"/>
              <a:gd name="T21" fmla="*/ 188 h 372"/>
              <a:gd name="T22" fmla="*/ 372 w 372"/>
              <a:gd name="T23" fmla="*/ 157 h 372"/>
              <a:gd name="T24" fmla="*/ 362 w 372"/>
              <a:gd name="T25" fmla="*/ 125 h 372"/>
              <a:gd name="T26" fmla="*/ 351 w 372"/>
              <a:gd name="T27" fmla="*/ 99 h 372"/>
              <a:gd name="T28" fmla="*/ 336 w 372"/>
              <a:gd name="T29" fmla="*/ 78 h 372"/>
              <a:gd name="T30" fmla="*/ 320 w 372"/>
              <a:gd name="T31" fmla="*/ 57 h 372"/>
              <a:gd name="T32" fmla="*/ 299 w 372"/>
              <a:gd name="T33" fmla="*/ 36 h 372"/>
              <a:gd name="T34" fmla="*/ 273 w 372"/>
              <a:gd name="T35" fmla="*/ 21 h 372"/>
              <a:gd name="T36" fmla="*/ 247 w 372"/>
              <a:gd name="T37" fmla="*/ 10 h 372"/>
              <a:gd name="T38" fmla="*/ 215 w 372"/>
              <a:gd name="T39" fmla="*/ 5 h 372"/>
              <a:gd name="T40" fmla="*/ 189 w 372"/>
              <a:gd name="T41" fmla="*/ 0 h 372"/>
              <a:gd name="T42" fmla="*/ 158 w 372"/>
              <a:gd name="T43" fmla="*/ 5 h 372"/>
              <a:gd name="T44" fmla="*/ 131 w 372"/>
              <a:gd name="T45" fmla="*/ 10 h 372"/>
              <a:gd name="T46" fmla="*/ 100 w 372"/>
              <a:gd name="T47" fmla="*/ 21 h 372"/>
              <a:gd name="T48" fmla="*/ 79 w 372"/>
              <a:gd name="T49" fmla="*/ 36 h 372"/>
              <a:gd name="T50" fmla="*/ 58 w 372"/>
              <a:gd name="T51" fmla="*/ 57 h 372"/>
              <a:gd name="T52" fmla="*/ 37 w 372"/>
              <a:gd name="T53" fmla="*/ 78 h 372"/>
              <a:gd name="T54" fmla="*/ 21 w 372"/>
              <a:gd name="T55" fmla="*/ 99 h 372"/>
              <a:gd name="T56" fmla="*/ 11 w 372"/>
              <a:gd name="T57" fmla="*/ 125 h 372"/>
              <a:gd name="T58" fmla="*/ 6 w 372"/>
              <a:gd name="T59" fmla="*/ 157 h 372"/>
              <a:gd name="T60" fmla="*/ 0 w 372"/>
              <a:gd name="T61" fmla="*/ 188 h 372"/>
              <a:gd name="T62" fmla="*/ 6 w 372"/>
              <a:gd name="T63" fmla="*/ 214 h 372"/>
              <a:gd name="T64" fmla="*/ 11 w 372"/>
              <a:gd name="T65" fmla="*/ 246 h 372"/>
              <a:gd name="T66" fmla="*/ 21 w 372"/>
              <a:gd name="T67" fmla="*/ 272 h 372"/>
              <a:gd name="T68" fmla="*/ 37 w 372"/>
              <a:gd name="T69" fmla="*/ 298 h 372"/>
              <a:gd name="T70" fmla="*/ 58 w 372"/>
              <a:gd name="T71" fmla="*/ 319 h 372"/>
              <a:gd name="T72" fmla="*/ 79 w 372"/>
              <a:gd name="T73" fmla="*/ 335 h 372"/>
              <a:gd name="T74" fmla="*/ 100 w 372"/>
              <a:gd name="T75" fmla="*/ 351 h 372"/>
              <a:gd name="T76" fmla="*/ 131 w 372"/>
              <a:gd name="T77" fmla="*/ 361 h 372"/>
              <a:gd name="T78" fmla="*/ 158 w 372"/>
              <a:gd name="T79" fmla="*/ 372 h 372"/>
              <a:gd name="T80" fmla="*/ 189 w 372"/>
              <a:gd name="T81" fmla="*/ 372 h 372"/>
              <a:gd name="T82" fmla="*/ 189 w 372"/>
              <a:gd name="T83" fmla="*/ 372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2" h="372">
                <a:moveTo>
                  <a:pt x="184" y="372"/>
                </a:moveTo>
                <a:lnTo>
                  <a:pt x="215" y="372"/>
                </a:lnTo>
                <a:lnTo>
                  <a:pt x="247" y="361"/>
                </a:lnTo>
                <a:lnTo>
                  <a:pt x="273" y="351"/>
                </a:lnTo>
                <a:lnTo>
                  <a:pt x="299" y="335"/>
                </a:lnTo>
                <a:lnTo>
                  <a:pt x="320" y="319"/>
                </a:lnTo>
                <a:lnTo>
                  <a:pt x="336" y="298"/>
                </a:lnTo>
                <a:lnTo>
                  <a:pt x="351" y="272"/>
                </a:lnTo>
                <a:lnTo>
                  <a:pt x="362" y="246"/>
                </a:lnTo>
                <a:lnTo>
                  <a:pt x="372" y="214"/>
                </a:lnTo>
                <a:lnTo>
                  <a:pt x="372" y="188"/>
                </a:lnTo>
                <a:lnTo>
                  <a:pt x="372" y="157"/>
                </a:lnTo>
                <a:lnTo>
                  <a:pt x="362" y="125"/>
                </a:lnTo>
                <a:lnTo>
                  <a:pt x="351" y="99"/>
                </a:lnTo>
                <a:lnTo>
                  <a:pt x="336" y="78"/>
                </a:lnTo>
                <a:lnTo>
                  <a:pt x="320" y="57"/>
                </a:lnTo>
                <a:lnTo>
                  <a:pt x="299" y="36"/>
                </a:lnTo>
                <a:lnTo>
                  <a:pt x="273" y="21"/>
                </a:lnTo>
                <a:lnTo>
                  <a:pt x="247" y="10"/>
                </a:lnTo>
                <a:lnTo>
                  <a:pt x="215" y="5"/>
                </a:lnTo>
                <a:lnTo>
                  <a:pt x="189" y="0"/>
                </a:lnTo>
                <a:lnTo>
                  <a:pt x="158" y="5"/>
                </a:lnTo>
                <a:lnTo>
                  <a:pt x="131" y="10"/>
                </a:lnTo>
                <a:lnTo>
                  <a:pt x="100" y="21"/>
                </a:lnTo>
                <a:lnTo>
                  <a:pt x="79" y="36"/>
                </a:lnTo>
                <a:lnTo>
                  <a:pt x="58" y="57"/>
                </a:lnTo>
                <a:lnTo>
                  <a:pt x="37" y="78"/>
                </a:lnTo>
                <a:lnTo>
                  <a:pt x="21" y="99"/>
                </a:lnTo>
                <a:lnTo>
                  <a:pt x="11" y="125"/>
                </a:lnTo>
                <a:lnTo>
                  <a:pt x="6" y="157"/>
                </a:lnTo>
                <a:lnTo>
                  <a:pt x="0" y="188"/>
                </a:lnTo>
                <a:lnTo>
                  <a:pt x="6" y="214"/>
                </a:lnTo>
                <a:lnTo>
                  <a:pt x="11" y="246"/>
                </a:lnTo>
                <a:lnTo>
                  <a:pt x="21" y="272"/>
                </a:lnTo>
                <a:lnTo>
                  <a:pt x="37" y="298"/>
                </a:lnTo>
                <a:lnTo>
                  <a:pt x="58" y="319"/>
                </a:lnTo>
                <a:lnTo>
                  <a:pt x="79" y="335"/>
                </a:lnTo>
                <a:lnTo>
                  <a:pt x="100" y="351"/>
                </a:lnTo>
                <a:lnTo>
                  <a:pt x="131" y="361"/>
                </a:lnTo>
                <a:lnTo>
                  <a:pt x="158" y="372"/>
                </a:lnTo>
                <a:lnTo>
                  <a:pt x="189" y="372"/>
                </a:lnTo>
                <a:lnTo>
                  <a:pt x="189" y="372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 flipV="1">
            <a:off x="2424113" y="3773488"/>
            <a:ext cx="1512887" cy="5984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5" name="Line 13"/>
          <p:cNvSpPr>
            <a:spLocks noChangeShapeType="1"/>
          </p:cNvSpPr>
          <p:nvPr/>
        </p:nvSpPr>
        <p:spPr bwMode="auto">
          <a:xfrm>
            <a:off x="4510088" y="3681413"/>
            <a:ext cx="1995487" cy="647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 flipV="1">
            <a:off x="2484438" y="4508500"/>
            <a:ext cx="40386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7" name="Line 15"/>
          <p:cNvSpPr>
            <a:spLocks noChangeShapeType="1"/>
          </p:cNvSpPr>
          <p:nvPr/>
        </p:nvSpPr>
        <p:spPr bwMode="auto">
          <a:xfrm>
            <a:off x="4252913" y="3963988"/>
            <a:ext cx="349250" cy="15303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8" name="Line 16"/>
          <p:cNvSpPr>
            <a:spLocks noChangeShapeType="1"/>
          </p:cNvSpPr>
          <p:nvPr/>
        </p:nvSpPr>
        <p:spPr bwMode="auto">
          <a:xfrm flipH="1">
            <a:off x="4892675" y="4670425"/>
            <a:ext cx="1736725" cy="9810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729" name="Rectangle 17"/>
          <p:cNvSpPr>
            <a:spLocks noChangeArrowheads="1"/>
          </p:cNvSpPr>
          <p:nvPr/>
        </p:nvSpPr>
        <p:spPr bwMode="auto">
          <a:xfrm>
            <a:off x="3121025" y="3740150"/>
            <a:ext cx="155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30" name="Rectangle 18"/>
          <p:cNvSpPr>
            <a:spLocks noChangeArrowheads="1"/>
          </p:cNvSpPr>
          <p:nvPr/>
        </p:nvSpPr>
        <p:spPr bwMode="auto">
          <a:xfrm>
            <a:off x="5614988" y="3714750"/>
            <a:ext cx="155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31" name="Rectangle 19"/>
          <p:cNvSpPr>
            <a:spLocks noChangeArrowheads="1"/>
          </p:cNvSpPr>
          <p:nvPr/>
        </p:nvSpPr>
        <p:spPr bwMode="auto">
          <a:xfrm>
            <a:off x="5807075" y="5094288"/>
            <a:ext cx="15557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32" name="Rectangle 20"/>
          <p:cNvSpPr>
            <a:spLocks noChangeArrowheads="1"/>
          </p:cNvSpPr>
          <p:nvPr/>
        </p:nvSpPr>
        <p:spPr bwMode="auto">
          <a:xfrm>
            <a:off x="4618038" y="4870450"/>
            <a:ext cx="3111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11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43733" name="Rectangle 21"/>
          <p:cNvSpPr>
            <a:spLocks noChangeArrowheads="1"/>
          </p:cNvSpPr>
          <p:nvPr/>
        </p:nvSpPr>
        <p:spPr bwMode="auto">
          <a:xfrm>
            <a:off x="3475038" y="4203700"/>
            <a:ext cx="3111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10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6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4FAA6-DA44-46F5-863A-AA8059B3E8A5}" type="slidenum">
              <a:rPr lang="cs-CZ"/>
              <a:pPr/>
              <a:t>41</a:t>
            </a:fld>
            <a:endParaRPr lang="cs-CZ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32687" cy="1143000"/>
          </a:xfrm>
        </p:spPr>
        <p:txBody>
          <a:bodyPr/>
          <a:lstStyle/>
          <a:p>
            <a:r>
              <a:rPr lang="cs-CZ" sz="3200" dirty="0"/>
              <a:t>Postup vytváření směrovací tabulku pro uzel D</a:t>
            </a:r>
          </a:p>
        </p:txBody>
      </p:sp>
      <p:graphicFrame>
        <p:nvGraphicFramePr>
          <p:cNvPr id="245822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926756"/>
              </p:ext>
            </p:extLst>
          </p:nvPr>
        </p:nvGraphicFramePr>
        <p:xfrm>
          <a:off x="914400" y="1508761"/>
          <a:ext cx="7443694" cy="2682240"/>
        </p:xfrm>
        <a:graphic>
          <a:graphicData uri="http://schemas.openxmlformats.org/drawingml/2006/table">
            <a:tbl>
              <a:tblPr/>
              <a:tblGrid>
                <a:gridCol w="851693"/>
                <a:gridCol w="3764514"/>
                <a:gridCol w="2827487"/>
              </a:tblGrid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Krok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Potvrzený seznam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Pokusný seznam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(D,0,-)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(D,0,-)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(B, 11, B), (C, 2,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 0, -), (C, 2,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(B, 11,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 0, -), (C, 2,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(B, 5, C), (A, 12,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 0, -), (C, 2, C), (B, 5,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 12,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 0, -), (C, 2, C), (B, 5,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 10,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 0, -), (C, 2, C), (B, 5, C), (A, 10,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5801" name="Group 41"/>
          <p:cNvGrpSpPr>
            <a:grpSpLocks/>
          </p:cNvGrpSpPr>
          <p:nvPr/>
        </p:nvGrpSpPr>
        <p:grpSpPr bwMode="auto">
          <a:xfrm>
            <a:off x="3834606" y="4295374"/>
            <a:ext cx="4903788" cy="2439987"/>
            <a:chOff x="2339" y="2499"/>
            <a:chExt cx="3270" cy="1701"/>
          </a:xfrm>
        </p:grpSpPr>
        <p:sp>
          <p:nvSpPr>
            <p:cNvPr id="245802" name="Rectangle 42"/>
            <p:cNvSpPr>
              <a:spLocks noChangeArrowheads="1"/>
            </p:cNvSpPr>
            <p:nvPr/>
          </p:nvSpPr>
          <p:spPr bwMode="auto">
            <a:xfrm>
              <a:off x="3999" y="3908"/>
              <a:ext cx="13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03" name="Freeform 43"/>
            <p:cNvSpPr>
              <a:spLocks/>
            </p:cNvSpPr>
            <p:nvPr/>
          </p:nvSpPr>
          <p:spPr bwMode="auto">
            <a:xfrm>
              <a:off x="3868" y="3830"/>
              <a:ext cx="380" cy="370"/>
            </a:xfrm>
            <a:custGeom>
              <a:avLst/>
              <a:gdLst>
                <a:gd name="T0" fmla="*/ 183 w 372"/>
                <a:gd name="T1" fmla="*/ 366 h 366"/>
                <a:gd name="T2" fmla="*/ 215 w 372"/>
                <a:gd name="T3" fmla="*/ 366 h 366"/>
                <a:gd name="T4" fmla="*/ 241 w 372"/>
                <a:gd name="T5" fmla="*/ 361 h 366"/>
                <a:gd name="T6" fmla="*/ 267 w 372"/>
                <a:gd name="T7" fmla="*/ 345 h 366"/>
                <a:gd name="T8" fmla="*/ 293 w 372"/>
                <a:gd name="T9" fmla="*/ 335 h 366"/>
                <a:gd name="T10" fmla="*/ 314 w 372"/>
                <a:gd name="T11" fmla="*/ 314 h 366"/>
                <a:gd name="T12" fmla="*/ 335 w 372"/>
                <a:gd name="T13" fmla="*/ 293 h 366"/>
                <a:gd name="T14" fmla="*/ 351 w 372"/>
                <a:gd name="T15" fmla="*/ 267 h 366"/>
                <a:gd name="T16" fmla="*/ 361 w 372"/>
                <a:gd name="T17" fmla="*/ 240 h 366"/>
                <a:gd name="T18" fmla="*/ 367 w 372"/>
                <a:gd name="T19" fmla="*/ 214 h 366"/>
                <a:gd name="T20" fmla="*/ 372 w 372"/>
                <a:gd name="T21" fmla="*/ 183 h 366"/>
                <a:gd name="T22" fmla="*/ 367 w 372"/>
                <a:gd name="T23" fmla="*/ 151 h 366"/>
                <a:gd name="T24" fmla="*/ 361 w 372"/>
                <a:gd name="T25" fmla="*/ 125 h 366"/>
                <a:gd name="T26" fmla="*/ 351 w 372"/>
                <a:gd name="T27" fmla="*/ 99 h 366"/>
                <a:gd name="T28" fmla="*/ 335 w 372"/>
                <a:gd name="T29" fmla="*/ 73 h 366"/>
                <a:gd name="T30" fmla="*/ 314 w 372"/>
                <a:gd name="T31" fmla="*/ 52 h 366"/>
                <a:gd name="T32" fmla="*/ 293 w 372"/>
                <a:gd name="T33" fmla="*/ 31 h 366"/>
                <a:gd name="T34" fmla="*/ 267 w 372"/>
                <a:gd name="T35" fmla="*/ 20 h 366"/>
                <a:gd name="T36" fmla="*/ 241 w 372"/>
                <a:gd name="T37" fmla="*/ 5 h 366"/>
                <a:gd name="T38" fmla="*/ 215 w 372"/>
                <a:gd name="T39" fmla="*/ 0 h 366"/>
                <a:gd name="T40" fmla="*/ 183 w 372"/>
                <a:gd name="T41" fmla="*/ 0 h 366"/>
                <a:gd name="T42" fmla="*/ 152 w 372"/>
                <a:gd name="T43" fmla="*/ 0 h 366"/>
                <a:gd name="T44" fmla="*/ 126 w 372"/>
                <a:gd name="T45" fmla="*/ 5 h 366"/>
                <a:gd name="T46" fmla="*/ 100 w 372"/>
                <a:gd name="T47" fmla="*/ 20 h 366"/>
                <a:gd name="T48" fmla="*/ 73 w 372"/>
                <a:gd name="T49" fmla="*/ 31 h 366"/>
                <a:gd name="T50" fmla="*/ 52 w 372"/>
                <a:gd name="T51" fmla="*/ 52 h 366"/>
                <a:gd name="T52" fmla="*/ 37 w 372"/>
                <a:gd name="T53" fmla="*/ 73 h 366"/>
                <a:gd name="T54" fmla="*/ 21 w 372"/>
                <a:gd name="T55" fmla="*/ 99 h 366"/>
                <a:gd name="T56" fmla="*/ 10 w 372"/>
                <a:gd name="T57" fmla="*/ 125 h 366"/>
                <a:gd name="T58" fmla="*/ 0 w 372"/>
                <a:gd name="T59" fmla="*/ 151 h 366"/>
                <a:gd name="T60" fmla="*/ 0 w 372"/>
                <a:gd name="T61" fmla="*/ 183 h 366"/>
                <a:gd name="T62" fmla="*/ 0 w 372"/>
                <a:gd name="T63" fmla="*/ 214 h 366"/>
                <a:gd name="T64" fmla="*/ 10 w 372"/>
                <a:gd name="T65" fmla="*/ 240 h 366"/>
                <a:gd name="T66" fmla="*/ 21 w 372"/>
                <a:gd name="T67" fmla="*/ 267 h 366"/>
                <a:gd name="T68" fmla="*/ 37 w 372"/>
                <a:gd name="T69" fmla="*/ 293 h 366"/>
                <a:gd name="T70" fmla="*/ 52 w 372"/>
                <a:gd name="T71" fmla="*/ 314 h 366"/>
                <a:gd name="T72" fmla="*/ 73 w 372"/>
                <a:gd name="T73" fmla="*/ 335 h 366"/>
                <a:gd name="T74" fmla="*/ 100 w 372"/>
                <a:gd name="T75" fmla="*/ 345 h 366"/>
                <a:gd name="T76" fmla="*/ 126 w 372"/>
                <a:gd name="T77" fmla="*/ 361 h 366"/>
                <a:gd name="T78" fmla="*/ 152 w 372"/>
                <a:gd name="T79" fmla="*/ 366 h 366"/>
                <a:gd name="T80" fmla="*/ 183 w 372"/>
                <a:gd name="T81" fmla="*/ 366 h 366"/>
                <a:gd name="T82" fmla="*/ 183 w 372"/>
                <a:gd name="T83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2" h="366">
                  <a:moveTo>
                    <a:pt x="183" y="366"/>
                  </a:moveTo>
                  <a:lnTo>
                    <a:pt x="215" y="366"/>
                  </a:lnTo>
                  <a:lnTo>
                    <a:pt x="241" y="361"/>
                  </a:lnTo>
                  <a:lnTo>
                    <a:pt x="267" y="345"/>
                  </a:lnTo>
                  <a:lnTo>
                    <a:pt x="293" y="335"/>
                  </a:lnTo>
                  <a:lnTo>
                    <a:pt x="314" y="314"/>
                  </a:lnTo>
                  <a:lnTo>
                    <a:pt x="335" y="293"/>
                  </a:lnTo>
                  <a:lnTo>
                    <a:pt x="351" y="267"/>
                  </a:lnTo>
                  <a:lnTo>
                    <a:pt x="361" y="240"/>
                  </a:lnTo>
                  <a:lnTo>
                    <a:pt x="367" y="214"/>
                  </a:lnTo>
                  <a:lnTo>
                    <a:pt x="372" y="183"/>
                  </a:lnTo>
                  <a:lnTo>
                    <a:pt x="367" y="151"/>
                  </a:lnTo>
                  <a:lnTo>
                    <a:pt x="361" y="125"/>
                  </a:lnTo>
                  <a:lnTo>
                    <a:pt x="351" y="99"/>
                  </a:lnTo>
                  <a:lnTo>
                    <a:pt x="335" y="73"/>
                  </a:lnTo>
                  <a:lnTo>
                    <a:pt x="314" y="52"/>
                  </a:lnTo>
                  <a:lnTo>
                    <a:pt x="293" y="31"/>
                  </a:lnTo>
                  <a:lnTo>
                    <a:pt x="267" y="20"/>
                  </a:lnTo>
                  <a:lnTo>
                    <a:pt x="241" y="5"/>
                  </a:lnTo>
                  <a:lnTo>
                    <a:pt x="215" y="0"/>
                  </a:lnTo>
                  <a:lnTo>
                    <a:pt x="183" y="0"/>
                  </a:lnTo>
                  <a:lnTo>
                    <a:pt x="152" y="0"/>
                  </a:lnTo>
                  <a:lnTo>
                    <a:pt x="126" y="5"/>
                  </a:lnTo>
                  <a:lnTo>
                    <a:pt x="100" y="20"/>
                  </a:lnTo>
                  <a:lnTo>
                    <a:pt x="73" y="31"/>
                  </a:lnTo>
                  <a:lnTo>
                    <a:pt x="52" y="52"/>
                  </a:lnTo>
                  <a:lnTo>
                    <a:pt x="37" y="73"/>
                  </a:lnTo>
                  <a:lnTo>
                    <a:pt x="21" y="99"/>
                  </a:lnTo>
                  <a:lnTo>
                    <a:pt x="10" y="125"/>
                  </a:lnTo>
                  <a:lnTo>
                    <a:pt x="0" y="151"/>
                  </a:lnTo>
                  <a:lnTo>
                    <a:pt x="0" y="183"/>
                  </a:lnTo>
                  <a:lnTo>
                    <a:pt x="0" y="214"/>
                  </a:lnTo>
                  <a:lnTo>
                    <a:pt x="10" y="240"/>
                  </a:lnTo>
                  <a:lnTo>
                    <a:pt x="21" y="267"/>
                  </a:lnTo>
                  <a:lnTo>
                    <a:pt x="37" y="293"/>
                  </a:lnTo>
                  <a:lnTo>
                    <a:pt x="52" y="314"/>
                  </a:lnTo>
                  <a:lnTo>
                    <a:pt x="73" y="335"/>
                  </a:lnTo>
                  <a:lnTo>
                    <a:pt x="100" y="345"/>
                  </a:lnTo>
                  <a:lnTo>
                    <a:pt x="126" y="361"/>
                  </a:lnTo>
                  <a:lnTo>
                    <a:pt x="152" y="366"/>
                  </a:lnTo>
                  <a:lnTo>
                    <a:pt x="183" y="366"/>
                  </a:lnTo>
                  <a:lnTo>
                    <a:pt x="183" y="366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04" name="Rectangle 44"/>
            <p:cNvSpPr>
              <a:spLocks noChangeArrowheads="1"/>
            </p:cNvSpPr>
            <p:nvPr/>
          </p:nvSpPr>
          <p:spPr bwMode="auto">
            <a:xfrm>
              <a:off x="2475" y="3123"/>
              <a:ext cx="123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05" name="Freeform 45"/>
            <p:cNvSpPr>
              <a:spLocks/>
            </p:cNvSpPr>
            <p:nvPr/>
          </p:nvSpPr>
          <p:spPr bwMode="auto">
            <a:xfrm>
              <a:off x="2339" y="3055"/>
              <a:ext cx="375" cy="375"/>
            </a:xfrm>
            <a:custGeom>
              <a:avLst/>
              <a:gdLst>
                <a:gd name="T0" fmla="*/ 183 w 367"/>
                <a:gd name="T1" fmla="*/ 371 h 371"/>
                <a:gd name="T2" fmla="*/ 215 w 367"/>
                <a:gd name="T3" fmla="*/ 371 h 371"/>
                <a:gd name="T4" fmla="*/ 241 w 367"/>
                <a:gd name="T5" fmla="*/ 361 h 371"/>
                <a:gd name="T6" fmla="*/ 267 w 367"/>
                <a:gd name="T7" fmla="*/ 350 h 371"/>
                <a:gd name="T8" fmla="*/ 293 w 367"/>
                <a:gd name="T9" fmla="*/ 335 h 371"/>
                <a:gd name="T10" fmla="*/ 314 w 367"/>
                <a:gd name="T11" fmla="*/ 319 h 371"/>
                <a:gd name="T12" fmla="*/ 330 w 367"/>
                <a:gd name="T13" fmla="*/ 298 h 371"/>
                <a:gd name="T14" fmla="*/ 346 w 367"/>
                <a:gd name="T15" fmla="*/ 272 h 371"/>
                <a:gd name="T16" fmla="*/ 361 w 367"/>
                <a:gd name="T17" fmla="*/ 246 h 371"/>
                <a:gd name="T18" fmla="*/ 367 w 367"/>
                <a:gd name="T19" fmla="*/ 219 h 371"/>
                <a:gd name="T20" fmla="*/ 367 w 367"/>
                <a:gd name="T21" fmla="*/ 188 h 371"/>
                <a:gd name="T22" fmla="*/ 367 w 367"/>
                <a:gd name="T23" fmla="*/ 157 h 371"/>
                <a:gd name="T24" fmla="*/ 361 w 367"/>
                <a:gd name="T25" fmla="*/ 130 h 371"/>
                <a:gd name="T26" fmla="*/ 346 w 367"/>
                <a:gd name="T27" fmla="*/ 104 h 371"/>
                <a:gd name="T28" fmla="*/ 330 w 367"/>
                <a:gd name="T29" fmla="*/ 78 h 371"/>
                <a:gd name="T30" fmla="*/ 314 w 367"/>
                <a:gd name="T31" fmla="*/ 57 h 371"/>
                <a:gd name="T32" fmla="*/ 293 w 367"/>
                <a:gd name="T33" fmla="*/ 36 h 371"/>
                <a:gd name="T34" fmla="*/ 267 w 367"/>
                <a:gd name="T35" fmla="*/ 20 h 371"/>
                <a:gd name="T36" fmla="*/ 241 w 367"/>
                <a:gd name="T37" fmla="*/ 10 h 371"/>
                <a:gd name="T38" fmla="*/ 215 w 367"/>
                <a:gd name="T39" fmla="*/ 5 h 371"/>
                <a:gd name="T40" fmla="*/ 183 w 367"/>
                <a:gd name="T41" fmla="*/ 0 h 371"/>
                <a:gd name="T42" fmla="*/ 152 w 367"/>
                <a:gd name="T43" fmla="*/ 5 h 371"/>
                <a:gd name="T44" fmla="*/ 126 w 367"/>
                <a:gd name="T45" fmla="*/ 10 h 371"/>
                <a:gd name="T46" fmla="*/ 99 w 367"/>
                <a:gd name="T47" fmla="*/ 20 h 371"/>
                <a:gd name="T48" fmla="*/ 73 w 367"/>
                <a:gd name="T49" fmla="*/ 36 h 371"/>
                <a:gd name="T50" fmla="*/ 52 w 367"/>
                <a:gd name="T51" fmla="*/ 57 h 371"/>
                <a:gd name="T52" fmla="*/ 31 w 367"/>
                <a:gd name="T53" fmla="*/ 78 h 371"/>
                <a:gd name="T54" fmla="*/ 21 w 367"/>
                <a:gd name="T55" fmla="*/ 104 h 371"/>
                <a:gd name="T56" fmla="*/ 5 w 367"/>
                <a:gd name="T57" fmla="*/ 130 h 371"/>
                <a:gd name="T58" fmla="*/ 0 w 367"/>
                <a:gd name="T59" fmla="*/ 157 h 371"/>
                <a:gd name="T60" fmla="*/ 0 w 367"/>
                <a:gd name="T61" fmla="*/ 188 h 371"/>
                <a:gd name="T62" fmla="*/ 0 w 367"/>
                <a:gd name="T63" fmla="*/ 219 h 371"/>
                <a:gd name="T64" fmla="*/ 5 w 367"/>
                <a:gd name="T65" fmla="*/ 246 h 371"/>
                <a:gd name="T66" fmla="*/ 21 w 367"/>
                <a:gd name="T67" fmla="*/ 272 h 371"/>
                <a:gd name="T68" fmla="*/ 31 w 367"/>
                <a:gd name="T69" fmla="*/ 298 h 371"/>
                <a:gd name="T70" fmla="*/ 52 w 367"/>
                <a:gd name="T71" fmla="*/ 319 h 371"/>
                <a:gd name="T72" fmla="*/ 73 w 367"/>
                <a:gd name="T73" fmla="*/ 335 h 371"/>
                <a:gd name="T74" fmla="*/ 99 w 367"/>
                <a:gd name="T75" fmla="*/ 350 h 371"/>
                <a:gd name="T76" fmla="*/ 126 w 367"/>
                <a:gd name="T77" fmla="*/ 361 h 371"/>
                <a:gd name="T78" fmla="*/ 152 w 367"/>
                <a:gd name="T79" fmla="*/ 371 h 371"/>
                <a:gd name="T80" fmla="*/ 183 w 367"/>
                <a:gd name="T81" fmla="*/ 371 h 371"/>
                <a:gd name="T82" fmla="*/ 183 w 367"/>
                <a:gd name="T83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7" h="371">
                  <a:moveTo>
                    <a:pt x="183" y="371"/>
                  </a:moveTo>
                  <a:lnTo>
                    <a:pt x="215" y="371"/>
                  </a:lnTo>
                  <a:lnTo>
                    <a:pt x="241" y="361"/>
                  </a:lnTo>
                  <a:lnTo>
                    <a:pt x="267" y="350"/>
                  </a:lnTo>
                  <a:lnTo>
                    <a:pt x="293" y="335"/>
                  </a:lnTo>
                  <a:lnTo>
                    <a:pt x="314" y="319"/>
                  </a:lnTo>
                  <a:lnTo>
                    <a:pt x="330" y="298"/>
                  </a:lnTo>
                  <a:lnTo>
                    <a:pt x="346" y="272"/>
                  </a:lnTo>
                  <a:lnTo>
                    <a:pt x="361" y="246"/>
                  </a:lnTo>
                  <a:lnTo>
                    <a:pt x="367" y="219"/>
                  </a:lnTo>
                  <a:lnTo>
                    <a:pt x="367" y="188"/>
                  </a:lnTo>
                  <a:lnTo>
                    <a:pt x="367" y="157"/>
                  </a:lnTo>
                  <a:lnTo>
                    <a:pt x="361" y="130"/>
                  </a:lnTo>
                  <a:lnTo>
                    <a:pt x="346" y="104"/>
                  </a:lnTo>
                  <a:lnTo>
                    <a:pt x="330" y="78"/>
                  </a:lnTo>
                  <a:lnTo>
                    <a:pt x="314" y="57"/>
                  </a:lnTo>
                  <a:lnTo>
                    <a:pt x="293" y="36"/>
                  </a:lnTo>
                  <a:lnTo>
                    <a:pt x="267" y="20"/>
                  </a:lnTo>
                  <a:lnTo>
                    <a:pt x="241" y="10"/>
                  </a:lnTo>
                  <a:lnTo>
                    <a:pt x="215" y="5"/>
                  </a:lnTo>
                  <a:lnTo>
                    <a:pt x="183" y="0"/>
                  </a:lnTo>
                  <a:lnTo>
                    <a:pt x="152" y="5"/>
                  </a:lnTo>
                  <a:lnTo>
                    <a:pt x="126" y="10"/>
                  </a:lnTo>
                  <a:lnTo>
                    <a:pt x="99" y="20"/>
                  </a:lnTo>
                  <a:lnTo>
                    <a:pt x="73" y="36"/>
                  </a:lnTo>
                  <a:lnTo>
                    <a:pt x="52" y="57"/>
                  </a:lnTo>
                  <a:lnTo>
                    <a:pt x="31" y="78"/>
                  </a:lnTo>
                  <a:lnTo>
                    <a:pt x="21" y="104"/>
                  </a:lnTo>
                  <a:lnTo>
                    <a:pt x="5" y="130"/>
                  </a:lnTo>
                  <a:lnTo>
                    <a:pt x="0" y="157"/>
                  </a:lnTo>
                  <a:lnTo>
                    <a:pt x="0" y="188"/>
                  </a:lnTo>
                  <a:lnTo>
                    <a:pt x="0" y="219"/>
                  </a:lnTo>
                  <a:lnTo>
                    <a:pt x="5" y="246"/>
                  </a:lnTo>
                  <a:lnTo>
                    <a:pt x="21" y="272"/>
                  </a:lnTo>
                  <a:lnTo>
                    <a:pt x="31" y="298"/>
                  </a:lnTo>
                  <a:lnTo>
                    <a:pt x="52" y="319"/>
                  </a:lnTo>
                  <a:lnTo>
                    <a:pt x="73" y="335"/>
                  </a:lnTo>
                  <a:lnTo>
                    <a:pt x="99" y="350"/>
                  </a:lnTo>
                  <a:lnTo>
                    <a:pt x="126" y="361"/>
                  </a:lnTo>
                  <a:lnTo>
                    <a:pt x="152" y="371"/>
                  </a:lnTo>
                  <a:lnTo>
                    <a:pt x="183" y="371"/>
                  </a:lnTo>
                  <a:lnTo>
                    <a:pt x="183" y="371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06" name="Rectangle 46"/>
            <p:cNvSpPr>
              <a:spLocks noChangeArrowheads="1"/>
            </p:cNvSpPr>
            <p:nvPr/>
          </p:nvSpPr>
          <p:spPr bwMode="auto">
            <a:xfrm>
              <a:off x="3742" y="2568"/>
              <a:ext cx="12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07" name="Freeform 47"/>
            <p:cNvSpPr>
              <a:spLocks/>
            </p:cNvSpPr>
            <p:nvPr/>
          </p:nvSpPr>
          <p:spPr bwMode="auto">
            <a:xfrm>
              <a:off x="3606" y="2499"/>
              <a:ext cx="380" cy="376"/>
            </a:xfrm>
            <a:custGeom>
              <a:avLst/>
              <a:gdLst>
                <a:gd name="T0" fmla="*/ 183 w 372"/>
                <a:gd name="T1" fmla="*/ 372 h 372"/>
                <a:gd name="T2" fmla="*/ 215 w 372"/>
                <a:gd name="T3" fmla="*/ 372 h 372"/>
                <a:gd name="T4" fmla="*/ 246 w 372"/>
                <a:gd name="T5" fmla="*/ 362 h 372"/>
                <a:gd name="T6" fmla="*/ 272 w 372"/>
                <a:gd name="T7" fmla="*/ 351 h 372"/>
                <a:gd name="T8" fmla="*/ 293 w 372"/>
                <a:gd name="T9" fmla="*/ 336 h 372"/>
                <a:gd name="T10" fmla="*/ 320 w 372"/>
                <a:gd name="T11" fmla="*/ 320 h 372"/>
                <a:gd name="T12" fmla="*/ 335 w 372"/>
                <a:gd name="T13" fmla="*/ 299 h 372"/>
                <a:gd name="T14" fmla="*/ 351 w 372"/>
                <a:gd name="T15" fmla="*/ 273 h 372"/>
                <a:gd name="T16" fmla="*/ 362 w 372"/>
                <a:gd name="T17" fmla="*/ 247 h 372"/>
                <a:gd name="T18" fmla="*/ 367 w 372"/>
                <a:gd name="T19" fmla="*/ 220 h 372"/>
                <a:gd name="T20" fmla="*/ 372 w 372"/>
                <a:gd name="T21" fmla="*/ 189 h 372"/>
                <a:gd name="T22" fmla="*/ 367 w 372"/>
                <a:gd name="T23" fmla="*/ 158 h 372"/>
                <a:gd name="T24" fmla="*/ 362 w 372"/>
                <a:gd name="T25" fmla="*/ 131 h 372"/>
                <a:gd name="T26" fmla="*/ 351 w 372"/>
                <a:gd name="T27" fmla="*/ 105 h 372"/>
                <a:gd name="T28" fmla="*/ 335 w 372"/>
                <a:gd name="T29" fmla="*/ 79 h 372"/>
                <a:gd name="T30" fmla="*/ 320 w 372"/>
                <a:gd name="T31" fmla="*/ 58 h 372"/>
                <a:gd name="T32" fmla="*/ 293 w 372"/>
                <a:gd name="T33" fmla="*/ 37 h 372"/>
                <a:gd name="T34" fmla="*/ 272 w 372"/>
                <a:gd name="T35" fmla="*/ 21 h 372"/>
                <a:gd name="T36" fmla="*/ 246 w 372"/>
                <a:gd name="T37" fmla="*/ 11 h 372"/>
                <a:gd name="T38" fmla="*/ 215 w 372"/>
                <a:gd name="T39" fmla="*/ 6 h 372"/>
                <a:gd name="T40" fmla="*/ 189 w 372"/>
                <a:gd name="T41" fmla="*/ 0 h 372"/>
                <a:gd name="T42" fmla="*/ 157 w 372"/>
                <a:gd name="T43" fmla="*/ 6 h 372"/>
                <a:gd name="T44" fmla="*/ 126 w 372"/>
                <a:gd name="T45" fmla="*/ 11 h 372"/>
                <a:gd name="T46" fmla="*/ 100 w 372"/>
                <a:gd name="T47" fmla="*/ 21 h 372"/>
                <a:gd name="T48" fmla="*/ 79 w 372"/>
                <a:gd name="T49" fmla="*/ 37 h 372"/>
                <a:gd name="T50" fmla="*/ 58 w 372"/>
                <a:gd name="T51" fmla="*/ 58 h 372"/>
                <a:gd name="T52" fmla="*/ 37 w 372"/>
                <a:gd name="T53" fmla="*/ 79 h 372"/>
                <a:gd name="T54" fmla="*/ 21 w 372"/>
                <a:gd name="T55" fmla="*/ 105 h 372"/>
                <a:gd name="T56" fmla="*/ 11 w 372"/>
                <a:gd name="T57" fmla="*/ 131 h 372"/>
                <a:gd name="T58" fmla="*/ 5 w 372"/>
                <a:gd name="T59" fmla="*/ 158 h 372"/>
                <a:gd name="T60" fmla="*/ 0 w 372"/>
                <a:gd name="T61" fmla="*/ 189 h 372"/>
                <a:gd name="T62" fmla="*/ 5 w 372"/>
                <a:gd name="T63" fmla="*/ 220 h 372"/>
                <a:gd name="T64" fmla="*/ 11 w 372"/>
                <a:gd name="T65" fmla="*/ 247 h 372"/>
                <a:gd name="T66" fmla="*/ 21 w 372"/>
                <a:gd name="T67" fmla="*/ 273 h 372"/>
                <a:gd name="T68" fmla="*/ 37 w 372"/>
                <a:gd name="T69" fmla="*/ 299 h 372"/>
                <a:gd name="T70" fmla="*/ 58 w 372"/>
                <a:gd name="T71" fmla="*/ 320 h 372"/>
                <a:gd name="T72" fmla="*/ 79 w 372"/>
                <a:gd name="T73" fmla="*/ 336 h 372"/>
                <a:gd name="T74" fmla="*/ 100 w 372"/>
                <a:gd name="T75" fmla="*/ 351 h 372"/>
                <a:gd name="T76" fmla="*/ 126 w 372"/>
                <a:gd name="T77" fmla="*/ 362 h 372"/>
                <a:gd name="T78" fmla="*/ 157 w 372"/>
                <a:gd name="T79" fmla="*/ 372 h 372"/>
                <a:gd name="T80" fmla="*/ 189 w 372"/>
                <a:gd name="T81" fmla="*/ 372 h 372"/>
                <a:gd name="T82" fmla="*/ 189 w 372"/>
                <a:gd name="T83" fmla="*/ 372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2" h="372">
                  <a:moveTo>
                    <a:pt x="183" y="372"/>
                  </a:moveTo>
                  <a:lnTo>
                    <a:pt x="215" y="372"/>
                  </a:lnTo>
                  <a:lnTo>
                    <a:pt x="246" y="362"/>
                  </a:lnTo>
                  <a:lnTo>
                    <a:pt x="272" y="351"/>
                  </a:lnTo>
                  <a:lnTo>
                    <a:pt x="293" y="336"/>
                  </a:lnTo>
                  <a:lnTo>
                    <a:pt x="320" y="320"/>
                  </a:lnTo>
                  <a:lnTo>
                    <a:pt x="335" y="299"/>
                  </a:lnTo>
                  <a:lnTo>
                    <a:pt x="351" y="273"/>
                  </a:lnTo>
                  <a:lnTo>
                    <a:pt x="362" y="247"/>
                  </a:lnTo>
                  <a:lnTo>
                    <a:pt x="367" y="220"/>
                  </a:lnTo>
                  <a:lnTo>
                    <a:pt x="372" y="189"/>
                  </a:lnTo>
                  <a:lnTo>
                    <a:pt x="367" y="158"/>
                  </a:lnTo>
                  <a:lnTo>
                    <a:pt x="362" y="131"/>
                  </a:lnTo>
                  <a:lnTo>
                    <a:pt x="351" y="105"/>
                  </a:lnTo>
                  <a:lnTo>
                    <a:pt x="335" y="79"/>
                  </a:lnTo>
                  <a:lnTo>
                    <a:pt x="320" y="58"/>
                  </a:lnTo>
                  <a:lnTo>
                    <a:pt x="293" y="37"/>
                  </a:lnTo>
                  <a:lnTo>
                    <a:pt x="272" y="21"/>
                  </a:lnTo>
                  <a:lnTo>
                    <a:pt x="246" y="11"/>
                  </a:lnTo>
                  <a:lnTo>
                    <a:pt x="215" y="6"/>
                  </a:lnTo>
                  <a:lnTo>
                    <a:pt x="189" y="0"/>
                  </a:lnTo>
                  <a:lnTo>
                    <a:pt x="157" y="6"/>
                  </a:lnTo>
                  <a:lnTo>
                    <a:pt x="126" y="11"/>
                  </a:lnTo>
                  <a:lnTo>
                    <a:pt x="100" y="21"/>
                  </a:lnTo>
                  <a:lnTo>
                    <a:pt x="79" y="37"/>
                  </a:lnTo>
                  <a:lnTo>
                    <a:pt x="58" y="58"/>
                  </a:lnTo>
                  <a:lnTo>
                    <a:pt x="37" y="79"/>
                  </a:lnTo>
                  <a:lnTo>
                    <a:pt x="21" y="105"/>
                  </a:lnTo>
                  <a:lnTo>
                    <a:pt x="11" y="131"/>
                  </a:lnTo>
                  <a:lnTo>
                    <a:pt x="5" y="158"/>
                  </a:lnTo>
                  <a:lnTo>
                    <a:pt x="0" y="189"/>
                  </a:lnTo>
                  <a:lnTo>
                    <a:pt x="5" y="220"/>
                  </a:lnTo>
                  <a:lnTo>
                    <a:pt x="11" y="247"/>
                  </a:lnTo>
                  <a:lnTo>
                    <a:pt x="21" y="273"/>
                  </a:lnTo>
                  <a:lnTo>
                    <a:pt x="37" y="299"/>
                  </a:lnTo>
                  <a:lnTo>
                    <a:pt x="58" y="320"/>
                  </a:lnTo>
                  <a:lnTo>
                    <a:pt x="79" y="336"/>
                  </a:lnTo>
                  <a:lnTo>
                    <a:pt x="100" y="351"/>
                  </a:lnTo>
                  <a:lnTo>
                    <a:pt x="126" y="362"/>
                  </a:lnTo>
                  <a:lnTo>
                    <a:pt x="157" y="372"/>
                  </a:lnTo>
                  <a:lnTo>
                    <a:pt x="189" y="372"/>
                  </a:lnTo>
                  <a:lnTo>
                    <a:pt x="189" y="372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08" name="Rectangle 48"/>
            <p:cNvSpPr>
              <a:spLocks noChangeArrowheads="1"/>
            </p:cNvSpPr>
            <p:nvPr/>
          </p:nvSpPr>
          <p:spPr bwMode="auto">
            <a:xfrm>
              <a:off x="5366" y="3050"/>
              <a:ext cx="1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09" name="Freeform 49"/>
            <p:cNvSpPr>
              <a:spLocks/>
            </p:cNvSpPr>
            <p:nvPr/>
          </p:nvSpPr>
          <p:spPr bwMode="auto">
            <a:xfrm>
              <a:off x="5229" y="2971"/>
              <a:ext cx="380" cy="376"/>
            </a:xfrm>
            <a:custGeom>
              <a:avLst/>
              <a:gdLst>
                <a:gd name="T0" fmla="*/ 184 w 372"/>
                <a:gd name="T1" fmla="*/ 372 h 372"/>
                <a:gd name="T2" fmla="*/ 215 w 372"/>
                <a:gd name="T3" fmla="*/ 372 h 372"/>
                <a:gd name="T4" fmla="*/ 247 w 372"/>
                <a:gd name="T5" fmla="*/ 361 h 372"/>
                <a:gd name="T6" fmla="*/ 273 w 372"/>
                <a:gd name="T7" fmla="*/ 351 h 372"/>
                <a:gd name="T8" fmla="*/ 299 w 372"/>
                <a:gd name="T9" fmla="*/ 335 h 372"/>
                <a:gd name="T10" fmla="*/ 320 w 372"/>
                <a:gd name="T11" fmla="*/ 319 h 372"/>
                <a:gd name="T12" fmla="*/ 336 w 372"/>
                <a:gd name="T13" fmla="*/ 298 h 372"/>
                <a:gd name="T14" fmla="*/ 351 w 372"/>
                <a:gd name="T15" fmla="*/ 272 h 372"/>
                <a:gd name="T16" fmla="*/ 362 w 372"/>
                <a:gd name="T17" fmla="*/ 246 h 372"/>
                <a:gd name="T18" fmla="*/ 372 w 372"/>
                <a:gd name="T19" fmla="*/ 214 h 372"/>
                <a:gd name="T20" fmla="*/ 372 w 372"/>
                <a:gd name="T21" fmla="*/ 188 h 372"/>
                <a:gd name="T22" fmla="*/ 372 w 372"/>
                <a:gd name="T23" fmla="*/ 157 h 372"/>
                <a:gd name="T24" fmla="*/ 362 w 372"/>
                <a:gd name="T25" fmla="*/ 125 h 372"/>
                <a:gd name="T26" fmla="*/ 351 w 372"/>
                <a:gd name="T27" fmla="*/ 99 h 372"/>
                <a:gd name="T28" fmla="*/ 336 w 372"/>
                <a:gd name="T29" fmla="*/ 78 h 372"/>
                <a:gd name="T30" fmla="*/ 320 w 372"/>
                <a:gd name="T31" fmla="*/ 57 h 372"/>
                <a:gd name="T32" fmla="*/ 299 w 372"/>
                <a:gd name="T33" fmla="*/ 36 h 372"/>
                <a:gd name="T34" fmla="*/ 273 w 372"/>
                <a:gd name="T35" fmla="*/ 21 h 372"/>
                <a:gd name="T36" fmla="*/ 247 w 372"/>
                <a:gd name="T37" fmla="*/ 10 h 372"/>
                <a:gd name="T38" fmla="*/ 215 w 372"/>
                <a:gd name="T39" fmla="*/ 5 h 372"/>
                <a:gd name="T40" fmla="*/ 189 w 372"/>
                <a:gd name="T41" fmla="*/ 0 h 372"/>
                <a:gd name="T42" fmla="*/ 158 w 372"/>
                <a:gd name="T43" fmla="*/ 5 h 372"/>
                <a:gd name="T44" fmla="*/ 131 w 372"/>
                <a:gd name="T45" fmla="*/ 10 h 372"/>
                <a:gd name="T46" fmla="*/ 100 w 372"/>
                <a:gd name="T47" fmla="*/ 21 h 372"/>
                <a:gd name="T48" fmla="*/ 79 w 372"/>
                <a:gd name="T49" fmla="*/ 36 h 372"/>
                <a:gd name="T50" fmla="*/ 58 w 372"/>
                <a:gd name="T51" fmla="*/ 57 h 372"/>
                <a:gd name="T52" fmla="*/ 37 w 372"/>
                <a:gd name="T53" fmla="*/ 78 h 372"/>
                <a:gd name="T54" fmla="*/ 21 w 372"/>
                <a:gd name="T55" fmla="*/ 99 h 372"/>
                <a:gd name="T56" fmla="*/ 11 w 372"/>
                <a:gd name="T57" fmla="*/ 125 h 372"/>
                <a:gd name="T58" fmla="*/ 6 w 372"/>
                <a:gd name="T59" fmla="*/ 157 h 372"/>
                <a:gd name="T60" fmla="*/ 0 w 372"/>
                <a:gd name="T61" fmla="*/ 188 h 372"/>
                <a:gd name="T62" fmla="*/ 6 w 372"/>
                <a:gd name="T63" fmla="*/ 214 h 372"/>
                <a:gd name="T64" fmla="*/ 11 w 372"/>
                <a:gd name="T65" fmla="*/ 246 h 372"/>
                <a:gd name="T66" fmla="*/ 21 w 372"/>
                <a:gd name="T67" fmla="*/ 272 h 372"/>
                <a:gd name="T68" fmla="*/ 37 w 372"/>
                <a:gd name="T69" fmla="*/ 298 h 372"/>
                <a:gd name="T70" fmla="*/ 58 w 372"/>
                <a:gd name="T71" fmla="*/ 319 h 372"/>
                <a:gd name="T72" fmla="*/ 79 w 372"/>
                <a:gd name="T73" fmla="*/ 335 h 372"/>
                <a:gd name="T74" fmla="*/ 100 w 372"/>
                <a:gd name="T75" fmla="*/ 351 h 372"/>
                <a:gd name="T76" fmla="*/ 131 w 372"/>
                <a:gd name="T77" fmla="*/ 361 h 372"/>
                <a:gd name="T78" fmla="*/ 158 w 372"/>
                <a:gd name="T79" fmla="*/ 372 h 372"/>
                <a:gd name="T80" fmla="*/ 189 w 372"/>
                <a:gd name="T81" fmla="*/ 372 h 372"/>
                <a:gd name="T82" fmla="*/ 189 w 372"/>
                <a:gd name="T83" fmla="*/ 372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2" h="372">
                  <a:moveTo>
                    <a:pt x="184" y="372"/>
                  </a:moveTo>
                  <a:lnTo>
                    <a:pt x="215" y="372"/>
                  </a:lnTo>
                  <a:lnTo>
                    <a:pt x="247" y="361"/>
                  </a:lnTo>
                  <a:lnTo>
                    <a:pt x="273" y="351"/>
                  </a:lnTo>
                  <a:lnTo>
                    <a:pt x="299" y="335"/>
                  </a:lnTo>
                  <a:lnTo>
                    <a:pt x="320" y="319"/>
                  </a:lnTo>
                  <a:lnTo>
                    <a:pt x="336" y="298"/>
                  </a:lnTo>
                  <a:lnTo>
                    <a:pt x="351" y="272"/>
                  </a:lnTo>
                  <a:lnTo>
                    <a:pt x="362" y="246"/>
                  </a:lnTo>
                  <a:lnTo>
                    <a:pt x="372" y="214"/>
                  </a:lnTo>
                  <a:lnTo>
                    <a:pt x="372" y="188"/>
                  </a:lnTo>
                  <a:lnTo>
                    <a:pt x="372" y="157"/>
                  </a:lnTo>
                  <a:lnTo>
                    <a:pt x="362" y="125"/>
                  </a:lnTo>
                  <a:lnTo>
                    <a:pt x="351" y="99"/>
                  </a:lnTo>
                  <a:lnTo>
                    <a:pt x="336" y="78"/>
                  </a:lnTo>
                  <a:lnTo>
                    <a:pt x="320" y="57"/>
                  </a:lnTo>
                  <a:lnTo>
                    <a:pt x="299" y="36"/>
                  </a:lnTo>
                  <a:lnTo>
                    <a:pt x="273" y="21"/>
                  </a:lnTo>
                  <a:lnTo>
                    <a:pt x="247" y="10"/>
                  </a:lnTo>
                  <a:lnTo>
                    <a:pt x="215" y="5"/>
                  </a:lnTo>
                  <a:lnTo>
                    <a:pt x="189" y="0"/>
                  </a:lnTo>
                  <a:lnTo>
                    <a:pt x="158" y="5"/>
                  </a:lnTo>
                  <a:lnTo>
                    <a:pt x="131" y="10"/>
                  </a:lnTo>
                  <a:lnTo>
                    <a:pt x="100" y="21"/>
                  </a:lnTo>
                  <a:lnTo>
                    <a:pt x="79" y="36"/>
                  </a:lnTo>
                  <a:lnTo>
                    <a:pt x="58" y="57"/>
                  </a:lnTo>
                  <a:lnTo>
                    <a:pt x="37" y="78"/>
                  </a:lnTo>
                  <a:lnTo>
                    <a:pt x="21" y="99"/>
                  </a:lnTo>
                  <a:lnTo>
                    <a:pt x="11" y="125"/>
                  </a:lnTo>
                  <a:lnTo>
                    <a:pt x="6" y="157"/>
                  </a:lnTo>
                  <a:lnTo>
                    <a:pt x="0" y="188"/>
                  </a:lnTo>
                  <a:lnTo>
                    <a:pt x="6" y="214"/>
                  </a:lnTo>
                  <a:lnTo>
                    <a:pt x="11" y="246"/>
                  </a:lnTo>
                  <a:lnTo>
                    <a:pt x="21" y="272"/>
                  </a:lnTo>
                  <a:lnTo>
                    <a:pt x="37" y="298"/>
                  </a:lnTo>
                  <a:lnTo>
                    <a:pt x="58" y="319"/>
                  </a:lnTo>
                  <a:lnTo>
                    <a:pt x="79" y="335"/>
                  </a:lnTo>
                  <a:lnTo>
                    <a:pt x="100" y="351"/>
                  </a:lnTo>
                  <a:lnTo>
                    <a:pt x="131" y="361"/>
                  </a:lnTo>
                  <a:lnTo>
                    <a:pt x="158" y="372"/>
                  </a:lnTo>
                  <a:lnTo>
                    <a:pt x="189" y="372"/>
                  </a:lnTo>
                  <a:lnTo>
                    <a:pt x="189" y="372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0" name="Line 50"/>
            <p:cNvSpPr>
              <a:spLocks noChangeShapeType="1"/>
            </p:cNvSpPr>
            <p:nvPr/>
          </p:nvSpPr>
          <p:spPr bwMode="auto">
            <a:xfrm flipV="1">
              <a:off x="2651" y="2746"/>
              <a:ext cx="974" cy="38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1" name="Line 51"/>
            <p:cNvSpPr>
              <a:spLocks noChangeShapeType="1"/>
            </p:cNvSpPr>
            <p:nvPr/>
          </p:nvSpPr>
          <p:spPr bwMode="auto">
            <a:xfrm>
              <a:off x="3959" y="2688"/>
              <a:ext cx="1284" cy="41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2" name="Line 52"/>
            <p:cNvSpPr>
              <a:spLocks noChangeShapeType="1"/>
            </p:cNvSpPr>
            <p:nvPr/>
          </p:nvSpPr>
          <p:spPr bwMode="auto">
            <a:xfrm flipV="1">
              <a:off x="2655" y="3209"/>
              <a:ext cx="259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3" name="Line 53"/>
            <p:cNvSpPr>
              <a:spLocks noChangeShapeType="1"/>
            </p:cNvSpPr>
            <p:nvPr/>
          </p:nvSpPr>
          <p:spPr bwMode="auto">
            <a:xfrm>
              <a:off x="3819" y="2866"/>
              <a:ext cx="225" cy="9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4" name="Line 54"/>
            <p:cNvSpPr>
              <a:spLocks noChangeShapeType="1"/>
            </p:cNvSpPr>
            <p:nvPr/>
          </p:nvSpPr>
          <p:spPr bwMode="auto">
            <a:xfrm flipH="1">
              <a:off x="4203" y="3311"/>
              <a:ext cx="1118" cy="6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5" name="Rectangle 55"/>
            <p:cNvSpPr>
              <a:spLocks noChangeArrowheads="1"/>
            </p:cNvSpPr>
            <p:nvPr/>
          </p:nvSpPr>
          <p:spPr bwMode="auto">
            <a:xfrm>
              <a:off x="3109" y="2725"/>
              <a:ext cx="10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16" name="Rectangle 56"/>
            <p:cNvSpPr>
              <a:spLocks noChangeArrowheads="1"/>
            </p:cNvSpPr>
            <p:nvPr/>
          </p:nvSpPr>
          <p:spPr bwMode="auto">
            <a:xfrm>
              <a:off x="4680" y="2709"/>
              <a:ext cx="103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17" name="Rectangle 57"/>
            <p:cNvSpPr>
              <a:spLocks noChangeArrowheads="1"/>
            </p:cNvSpPr>
            <p:nvPr/>
          </p:nvSpPr>
          <p:spPr bwMode="auto">
            <a:xfrm>
              <a:off x="4801" y="3578"/>
              <a:ext cx="10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18" name="Rectangle 58"/>
            <p:cNvSpPr>
              <a:spLocks noChangeArrowheads="1"/>
            </p:cNvSpPr>
            <p:nvPr/>
          </p:nvSpPr>
          <p:spPr bwMode="auto">
            <a:xfrm>
              <a:off x="4050" y="3437"/>
              <a:ext cx="20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11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819" name="Rectangle 59"/>
            <p:cNvSpPr>
              <a:spLocks noChangeArrowheads="1"/>
            </p:cNvSpPr>
            <p:nvPr/>
          </p:nvSpPr>
          <p:spPr bwMode="auto">
            <a:xfrm>
              <a:off x="3330" y="3017"/>
              <a:ext cx="2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10</a:t>
              </a: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8285-7C9D-411A-9613-A6595FC668BF}" type="slidenum">
              <a:rPr lang="cs-CZ"/>
              <a:pPr/>
              <a:t>42</a:t>
            </a:fld>
            <a:endParaRPr lang="cs-CZ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Klady a zápory LSA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Rychlé ustálení po změně topologie</a:t>
            </a:r>
          </a:p>
          <a:p>
            <a:r>
              <a:rPr lang="cs-CZ">
                <a:latin typeface="Palatino Linotype" pitchFamily="18" charset="0"/>
              </a:rPr>
              <a:t>Více robustní než RIP</a:t>
            </a:r>
          </a:p>
          <a:p>
            <a:pPr lvl="1"/>
            <a:r>
              <a:rPr lang="cs-CZ">
                <a:latin typeface="Palatino Linotype" pitchFamily="18" charset="0"/>
              </a:rPr>
              <a:t>Předchází problému čítání do nekonečna</a:t>
            </a:r>
          </a:p>
          <a:p>
            <a:r>
              <a:rPr lang="cs-CZ">
                <a:latin typeface="Palatino Linotype" pitchFamily="18" charset="0"/>
              </a:rPr>
              <a:t>Vyžaduje ukládání LPS v každém uzlu (týká se rozšiřitelnosti)</a:t>
            </a:r>
          </a:p>
          <a:p>
            <a:pPr lvl="1"/>
            <a:r>
              <a:rPr lang="cs-CZ">
                <a:latin typeface="Palatino Linotype" pitchFamily="18" charset="0"/>
              </a:rPr>
              <a:t>OSPF se proto používá pouze pro interní směrování (omezení z důvodu škálovatelnosti – rozšiřitelnosti</a:t>
            </a:r>
          </a:p>
          <a:p>
            <a:pPr>
              <a:buFont typeface="Wingdings" pitchFamily="2" charset="2"/>
              <a:buNone/>
            </a:pPr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763-A7BE-4E10-80E4-FBF6ADC519B5}" type="slidenum">
              <a:rPr lang="cs-CZ"/>
              <a:pPr/>
              <a:t>43</a:t>
            </a:fld>
            <a:endParaRPr lang="cs-CZ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Protokol OSPF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525963"/>
          </a:xfrm>
        </p:spPr>
        <p:txBody>
          <a:bodyPr/>
          <a:lstStyle/>
          <a:p>
            <a:r>
              <a:rPr lang="cs-CZ" sz="2200">
                <a:latin typeface="Palatino Linotype" pitchFamily="18" charset="0"/>
              </a:rPr>
              <a:t>Open Shortest Path First (OSPF) – RFC 2328</a:t>
            </a:r>
          </a:p>
          <a:p>
            <a:r>
              <a:rPr lang="cs-CZ" sz="2200">
                <a:latin typeface="Palatino Linotype" pitchFamily="18" charset="0"/>
              </a:rPr>
              <a:t>Ověřování pravosti přenášených zpráv</a:t>
            </a:r>
          </a:p>
          <a:p>
            <a:r>
              <a:rPr lang="cs-CZ" sz="2200">
                <a:latin typeface="Palatino Linotype" pitchFamily="18" charset="0"/>
              </a:rPr>
              <a:t>Zavedení směrovacích oblastí – řešení problému rozšiřitelnosti</a:t>
            </a:r>
          </a:p>
          <a:p>
            <a:r>
              <a:rPr lang="cs-CZ" sz="2200">
                <a:latin typeface="Palatino Linotype" pitchFamily="18" charset="0"/>
              </a:rPr>
              <a:t>Vyrovnávání zátěže – využívání více cest se stejným ohodnocením mezi dvěma uzly</a:t>
            </a:r>
          </a:p>
          <a:p>
            <a:r>
              <a:rPr lang="cs-CZ" sz="2200">
                <a:latin typeface="Palatino Linotype" pitchFamily="18" charset="0"/>
              </a:rPr>
              <a:t>Směrování podle TOS (Type of Service)</a:t>
            </a:r>
          </a:p>
          <a:p>
            <a:r>
              <a:rPr lang="cs-CZ" sz="2200">
                <a:latin typeface="Palatino Linotype" pitchFamily="18" charset="0"/>
              </a:rPr>
              <a:t>Adresování pomocí skupinového adresování (multicast)</a:t>
            </a:r>
          </a:p>
          <a:p>
            <a:r>
              <a:rPr lang="cs-CZ" sz="2200">
                <a:latin typeface="Palatino Linotype" pitchFamily="18" charset="0"/>
              </a:rPr>
              <a:t>Přímé použití IP (protokol 69)</a:t>
            </a:r>
          </a:p>
          <a:p>
            <a:r>
              <a:rPr lang="cs-CZ" sz="2200">
                <a:latin typeface="Palatino Linotype" pitchFamily="18" charset="0"/>
              </a:rPr>
              <a:t>Import RIP a EGP cest do své databáze</a:t>
            </a:r>
          </a:p>
          <a:p>
            <a:r>
              <a:rPr lang="cs-CZ" sz="2200">
                <a:latin typeface="Palatino Linotype" pitchFamily="18" charset="0"/>
              </a:rPr>
              <a:t>Rozsáhlé směrovací tabulky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9194E-A49C-4DED-85A2-4775F518C30D}" type="slidenum">
              <a:rPr lang="cs-CZ"/>
              <a:pPr/>
              <a:t>44</a:t>
            </a:fld>
            <a:endParaRPr lang="cs-CZ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OSPF – t</a:t>
            </a:r>
            <a:r>
              <a:rPr lang="cs-CZ"/>
              <a:t>ypy zpráv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Používá zprávy: </a:t>
            </a:r>
          </a:p>
          <a:p>
            <a:pPr lvl="1"/>
            <a:r>
              <a:rPr lang="cs-CZ" sz="2400">
                <a:latin typeface="Palatino Linotype" pitchFamily="18" charset="0"/>
              </a:rPr>
              <a:t>Hello – vyhledání souseda</a:t>
            </a:r>
          </a:p>
          <a:p>
            <a:pPr lvl="1"/>
            <a:r>
              <a:rPr lang="cs-CZ" sz="2400">
                <a:latin typeface="Palatino Linotype" pitchFamily="18" charset="0"/>
              </a:rPr>
              <a:t>Database Description – přenos databáze sousedovi </a:t>
            </a:r>
          </a:p>
          <a:p>
            <a:pPr lvl="1"/>
            <a:r>
              <a:rPr lang="cs-CZ" sz="2400">
                <a:latin typeface="Palatino Linotype" pitchFamily="18" charset="0"/>
              </a:rPr>
              <a:t>Link State Request – požadavek na zaslání databáze (synchronizace)</a:t>
            </a:r>
          </a:p>
          <a:p>
            <a:pPr lvl="1"/>
            <a:r>
              <a:rPr lang="cs-CZ" sz="2400">
                <a:latin typeface="Palatino Linotype" pitchFamily="18" charset="0"/>
              </a:rPr>
              <a:t>Link State Update – oprava topologie (router, network, network summary, ASBR summary, AS external LSA)</a:t>
            </a:r>
          </a:p>
          <a:p>
            <a:pPr lvl="1"/>
            <a:r>
              <a:rPr lang="cs-CZ" sz="2400">
                <a:latin typeface="Palatino Linotype" pitchFamily="18" charset="0"/>
              </a:rPr>
              <a:t>Link State Acknowledgement – potvrzení opravy topologie</a:t>
            </a:r>
          </a:p>
          <a:p>
            <a:pPr>
              <a:buFont typeface="Wingdings" pitchFamily="2" charset="2"/>
              <a:buNone/>
            </a:pPr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F1BA-EE6D-4A67-8393-0CE276F664ED}" type="slidenum">
              <a:rPr lang="cs-CZ"/>
              <a:pPr/>
              <a:t>45</a:t>
            </a:fld>
            <a:endParaRPr lang="cs-CZ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OSPF oblasti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921259" y="4737100"/>
            <a:ext cx="754538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 dirty="0">
                <a:latin typeface="Palatino Linotype" pitchFamily="18" charset="0"/>
              </a:rPr>
              <a:t>Autonomní oblast rozdělena do několika oblastí – hierarchické směrování – škálovatelnost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 dirty="0">
                <a:latin typeface="Palatino Linotype" pitchFamily="18" charset="0"/>
              </a:rPr>
              <a:t>Každá oblast má přiřazeno číslo (32 bitů – </a:t>
            </a:r>
            <a:r>
              <a:rPr lang="cs-CZ" sz="2000" dirty="0" err="1">
                <a:latin typeface="Palatino Linotype" pitchFamily="18" charset="0"/>
              </a:rPr>
              <a:t>a.b.c.d</a:t>
            </a:r>
            <a:r>
              <a:rPr lang="cs-CZ" sz="2000" dirty="0">
                <a:latin typeface="Palatino Linotype" pitchFamily="18" charset="0"/>
              </a:rPr>
              <a:t>)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000" dirty="0">
                <a:latin typeface="Palatino Linotype" pitchFamily="18" charset="0"/>
              </a:rPr>
              <a:t>Páteřní oblast (oblast 0) je 0.0.0.0</a:t>
            </a:r>
          </a:p>
        </p:txBody>
      </p:sp>
      <p:sp>
        <p:nvSpPr>
          <p:cNvPr id="2" name="Volný tvar 1"/>
          <p:cNvSpPr/>
          <p:nvPr/>
        </p:nvSpPr>
        <p:spPr bwMode="auto">
          <a:xfrm>
            <a:off x="942280" y="1663262"/>
            <a:ext cx="2029520" cy="1125976"/>
          </a:xfrm>
          <a:custGeom>
            <a:avLst/>
            <a:gdLst>
              <a:gd name="connsiteX0" fmla="*/ 287429 w 1533398"/>
              <a:gd name="connsiteY0" fmla="*/ 134007 h 1104949"/>
              <a:gd name="connsiteX1" fmla="*/ 169188 w 1533398"/>
              <a:gd name="connsiteY1" fmla="*/ 141890 h 1104949"/>
              <a:gd name="connsiteX2" fmla="*/ 121891 w 1533398"/>
              <a:gd name="connsiteY2" fmla="*/ 157655 h 1104949"/>
              <a:gd name="connsiteX3" fmla="*/ 58829 w 1533398"/>
              <a:gd name="connsiteY3" fmla="*/ 165538 h 1104949"/>
              <a:gd name="connsiteX4" fmla="*/ 11533 w 1533398"/>
              <a:gd name="connsiteY4" fmla="*/ 189186 h 1104949"/>
              <a:gd name="connsiteX5" fmla="*/ 35181 w 1533398"/>
              <a:gd name="connsiteY5" fmla="*/ 323193 h 1104949"/>
              <a:gd name="connsiteX6" fmla="*/ 58829 w 1533398"/>
              <a:gd name="connsiteY6" fmla="*/ 346841 h 1104949"/>
              <a:gd name="connsiteX7" fmla="*/ 121891 w 1533398"/>
              <a:gd name="connsiteY7" fmla="*/ 370490 h 1104949"/>
              <a:gd name="connsiteX8" fmla="*/ 145540 w 1533398"/>
              <a:gd name="connsiteY8" fmla="*/ 378372 h 1104949"/>
              <a:gd name="connsiteX9" fmla="*/ 98243 w 1533398"/>
              <a:gd name="connsiteY9" fmla="*/ 409904 h 1104949"/>
              <a:gd name="connsiteX10" fmla="*/ 74595 w 1533398"/>
              <a:gd name="connsiteY10" fmla="*/ 433552 h 1104949"/>
              <a:gd name="connsiteX11" fmla="*/ 50947 w 1533398"/>
              <a:gd name="connsiteY11" fmla="*/ 449317 h 1104949"/>
              <a:gd name="connsiteX12" fmla="*/ 11533 w 1533398"/>
              <a:gd name="connsiteY12" fmla="*/ 496614 h 1104949"/>
              <a:gd name="connsiteX13" fmla="*/ 11533 w 1533398"/>
              <a:gd name="connsiteY13" fmla="*/ 622738 h 1104949"/>
              <a:gd name="connsiteX14" fmla="*/ 82478 w 1533398"/>
              <a:gd name="connsiteY14" fmla="*/ 677917 h 1104949"/>
              <a:gd name="connsiteX15" fmla="*/ 106126 w 1533398"/>
              <a:gd name="connsiteY15" fmla="*/ 693683 h 1104949"/>
              <a:gd name="connsiteX16" fmla="*/ 192836 w 1533398"/>
              <a:gd name="connsiteY16" fmla="*/ 717331 h 1104949"/>
              <a:gd name="connsiteX17" fmla="*/ 216485 w 1533398"/>
              <a:gd name="connsiteY17" fmla="*/ 733097 h 1104949"/>
              <a:gd name="connsiteX18" fmla="*/ 248016 w 1533398"/>
              <a:gd name="connsiteY18" fmla="*/ 740979 h 1104949"/>
              <a:gd name="connsiteX19" fmla="*/ 224367 w 1533398"/>
              <a:gd name="connsiteY19" fmla="*/ 788276 h 1104949"/>
              <a:gd name="connsiteX20" fmla="*/ 232250 w 1533398"/>
              <a:gd name="connsiteY20" fmla="*/ 906517 h 1104949"/>
              <a:gd name="connsiteX21" fmla="*/ 248016 w 1533398"/>
              <a:gd name="connsiteY21" fmla="*/ 930166 h 1104949"/>
              <a:gd name="connsiteX22" fmla="*/ 279547 w 1533398"/>
              <a:gd name="connsiteY22" fmla="*/ 985345 h 1104949"/>
              <a:gd name="connsiteX23" fmla="*/ 350491 w 1533398"/>
              <a:gd name="connsiteY23" fmla="*/ 1040524 h 1104949"/>
              <a:gd name="connsiteX24" fmla="*/ 397788 w 1533398"/>
              <a:gd name="connsiteY24" fmla="*/ 1056290 h 1104949"/>
              <a:gd name="connsiteX25" fmla="*/ 429319 w 1533398"/>
              <a:gd name="connsiteY25" fmla="*/ 1064172 h 1104949"/>
              <a:gd name="connsiteX26" fmla="*/ 468733 w 1533398"/>
              <a:gd name="connsiteY26" fmla="*/ 1079938 h 1104949"/>
              <a:gd name="connsiteX27" fmla="*/ 500264 w 1533398"/>
              <a:gd name="connsiteY27" fmla="*/ 1087821 h 1104949"/>
              <a:gd name="connsiteX28" fmla="*/ 523912 w 1533398"/>
              <a:gd name="connsiteY28" fmla="*/ 1095704 h 1104949"/>
              <a:gd name="connsiteX29" fmla="*/ 579091 w 1533398"/>
              <a:gd name="connsiteY29" fmla="*/ 1079938 h 1104949"/>
              <a:gd name="connsiteX30" fmla="*/ 602740 w 1533398"/>
              <a:gd name="connsiteY30" fmla="*/ 1064172 h 1104949"/>
              <a:gd name="connsiteX31" fmla="*/ 626388 w 1533398"/>
              <a:gd name="connsiteY31" fmla="*/ 1016876 h 1104949"/>
              <a:gd name="connsiteX32" fmla="*/ 665802 w 1533398"/>
              <a:gd name="connsiteY32" fmla="*/ 1024759 h 1104949"/>
              <a:gd name="connsiteX33" fmla="*/ 705216 w 1533398"/>
              <a:gd name="connsiteY33" fmla="*/ 1048407 h 1104949"/>
              <a:gd name="connsiteX34" fmla="*/ 768278 w 1533398"/>
              <a:gd name="connsiteY34" fmla="*/ 1072055 h 1104949"/>
              <a:gd name="connsiteX35" fmla="*/ 807691 w 1533398"/>
              <a:gd name="connsiteY35" fmla="*/ 1079938 h 1104949"/>
              <a:gd name="connsiteX36" fmla="*/ 902285 w 1533398"/>
              <a:gd name="connsiteY36" fmla="*/ 1103586 h 1104949"/>
              <a:gd name="connsiteX37" fmla="*/ 1107236 w 1533398"/>
              <a:gd name="connsiteY37" fmla="*/ 1095704 h 1104949"/>
              <a:gd name="connsiteX38" fmla="*/ 1123002 w 1533398"/>
              <a:gd name="connsiteY38" fmla="*/ 1048407 h 1104949"/>
              <a:gd name="connsiteX39" fmla="*/ 1130885 w 1533398"/>
              <a:gd name="connsiteY39" fmla="*/ 945931 h 1104949"/>
              <a:gd name="connsiteX40" fmla="*/ 1178181 w 1533398"/>
              <a:gd name="connsiteY40" fmla="*/ 953814 h 1104949"/>
              <a:gd name="connsiteX41" fmla="*/ 1280657 w 1533398"/>
              <a:gd name="connsiteY41" fmla="*/ 961697 h 1104949"/>
              <a:gd name="connsiteX42" fmla="*/ 1398898 w 1533398"/>
              <a:gd name="connsiteY42" fmla="*/ 938048 h 1104949"/>
              <a:gd name="connsiteX43" fmla="*/ 1461960 w 1533398"/>
              <a:gd name="connsiteY43" fmla="*/ 898635 h 1104949"/>
              <a:gd name="connsiteX44" fmla="*/ 1485609 w 1533398"/>
              <a:gd name="connsiteY44" fmla="*/ 882869 h 1104949"/>
              <a:gd name="connsiteX45" fmla="*/ 1485609 w 1533398"/>
              <a:gd name="connsiteY45" fmla="*/ 764628 h 1104949"/>
              <a:gd name="connsiteX46" fmla="*/ 1469843 w 1533398"/>
              <a:gd name="connsiteY46" fmla="*/ 740979 h 1104949"/>
              <a:gd name="connsiteX47" fmla="*/ 1446195 w 1533398"/>
              <a:gd name="connsiteY47" fmla="*/ 733097 h 1104949"/>
              <a:gd name="connsiteX48" fmla="*/ 1422547 w 1533398"/>
              <a:gd name="connsiteY48" fmla="*/ 717331 h 1104949"/>
              <a:gd name="connsiteX49" fmla="*/ 1446195 w 1533398"/>
              <a:gd name="connsiteY49" fmla="*/ 693683 h 1104949"/>
              <a:gd name="connsiteX50" fmla="*/ 1461960 w 1533398"/>
              <a:gd name="connsiteY50" fmla="*/ 670035 h 1104949"/>
              <a:gd name="connsiteX51" fmla="*/ 1493491 w 1533398"/>
              <a:gd name="connsiteY51" fmla="*/ 654269 h 1104949"/>
              <a:gd name="connsiteX52" fmla="*/ 1517140 w 1533398"/>
              <a:gd name="connsiteY52" fmla="*/ 630621 h 1104949"/>
              <a:gd name="connsiteX53" fmla="*/ 1532905 w 1533398"/>
              <a:gd name="connsiteY53" fmla="*/ 583324 h 1104949"/>
              <a:gd name="connsiteX54" fmla="*/ 1517140 w 1533398"/>
              <a:gd name="connsiteY54" fmla="*/ 504497 h 1104949"/>
              <a:gd name="connsiteX55" fmla="*/ 1501374 w 1533398"/>
              <a:gd name="connsiteY55" fmla="*/ 441435 h 1104949"/>
              <a:gd name="connsiteX56" fmla="*/ 1485609 w 1533398"/>
              <a:gd name="connsiteY56" fmla="*/ 417786 h 1104949"/>
              <a:gd name="connsiteX57" fmla="*/ 1461960 w 1533398"/>
              <a:gd name="connsiteY57" fmla="*/ 394138 h 1104949"/>
              <a:gd name="connsiteX58" fmla="*/ 1438312 w 1533398"/>
              <a:gd name="connsiteY58" fmla="*/ 386255 h 1104949"/>
              <a:gd name="connsiteX59" fmla="*/ 1414664 w 1533398"/>
              <a:gd name="connsiteY59" fmla="*/ 370490 h 1104949"/>
              <a:gd name="connsiteX60" fmla="*/ 1375250 w 1533398"/>
              <a:gd name="connsiteY60" fmla="*/ 362607 h 1104949"/>
              <a:gd name="connsiteX61" fmla="*/ 1351602 w 1533398"/>
              <a:gd name="connsiteY61" fmla="*/ 354724 h 1104949"/>
              <a:gd name="connsiteX62" fmla="*/ 1335836 w 1533398"/>
              <a:gd name="connsiteY62" fmla="*/ 260131 h 1104949"/>
              <a:gd name="connsiteX63" fmla="*/ 1320071 w 1533398"/>
              <a:gd name="connsiteY63" fmla="*/ 212835 h 1104949"/>
              <a:gd name="connsiteX64" fmla="*/ 1312188 w 1533398"/>
              <a:gd name="connsiteY64" fmla="*/ 189186 h 1104949"/>
              <a:gd name="connsiteX65" fmla="*/ 1288540 w 1533398"/>
              <a:gd name="connsiteY65" fmla="*/ 181304 h 1104949"/>
              <a:gd name="connsiteX66" fmla="*/ 1264891 w 1533398"/>
              <a:gd name="connsiteY66" fmla="*/ 165538 h 1104949"/>
              <a:gd name="connsiteX67" fmla="*/ 1241243 w 1533398"/>
              <a:gd name="connsiteY67" fmla="*/ 141890 h 1104949"/>
              <a:gd name="connsiteX68" fmla="*/ 1178181 w 1533398"/>
              <a:gd name="connsiteY68" fmla="*/ 126124 h 1104949"/>
              <a:gd name="connsiteX69" fmla="*/ 1146650 w 1533398"/>
              <a:gd name="connsiteY69" fmla="*/ 118241 h 1104949"/>
              <a:gd name="connsiteX70" fmla="*/ 1028409 w 1533398"/>
              <a:gd name="connsiteY70" fmla="*/ 102476 h 1104949"/>
              <a:gd name="connsiteX71" fmla="*/ 988995 w 1533398"/>
              <a:gd name="connsiteY71" fmla="*/ 55179 h 1104949"/>
              <a:gd name="connsiteX72" fmla="*/ 973229 w 1533398"/>
              <a:gd name="connsiteY72" fmla="*/ 31531 h 1104949"/>
              <a:gd name="connsiteX73" fmla="*/ 910167 w 1533398"/>
              <a:gd name="connsiteY73" fmla="*/ 15766 h 1104949"/>
              <a:gd name="connsiteX74" fmla="*/ 854988 w 1533398"/>
              <a:gd name="connsiteY74" fmla="*/ 0 h 1104949"/>
              <a:gd name="connsiteX75" fmla="*/ 650036 w 1533398"/>
              <a:gd name="connsiteY75" fmla="*/ 7883 h 1104949"/>
              <a:gd name="connsiteX76" fmla="*/ 626388 w 1533398"/>
              <a:gd name="connsiteY76" fmla="*/ 31531 h 1104949"/>
              <a:gd name="connsiteX77" fmla="*/ 579091 w 1533398"/>
              <a:gd name="connsiteY77" fmla="*/ 55179 h 1104949"/>
              <a:gd name="connsiteX78" fmla="*/ 531795 w 1533398"/>
              <a:gd name="connsiteY78" fmla="*/ 39414 h 1104949"/>
              <a:gd name="connsiteX79" fmla="*/ 484498 w 1533398"/>
              <a:gd name="connsiteY79" fmla="*/ 15766 h 1104949"/>
              <a:gd name="connsiteX80" fmla="*/ 350491 w 1533398"/>
              <a:gd name="connsiteY80" fmla="*/ 31531 h 1104949"/>
              <a:gd name="connsiteX81" fmla="*/ 326843 w 1533398"/>
              <a:gd name="connsiteY81" fmla="*/ 47297 h 1104949"/>
              <a:gd name="connsiteX82" fmla="*/ 303195 w 1533398"/>
              <a:gd name="connsiteY82" fmla="*/ 70945 h 1104949"/>
              <a:gd name="connsiteX83" fmla="*/ 287429 w 1533398"/>
              <a:gd name="connsiteY83" fmla="*/ 134007 h 110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533398" h="1104949">
                <a:moveTo>
                  <a:pt x="287429" y="134007"/>
                </a:moveTo>
                <a:cubicBezTo>
                  <a:pt x="265095" y="145831"/>
                  <a:pt x="208292" y="136304"/>
                  <a:pt x="169188" y="141890"/>
                </a:cubicBezTo>
                <a:cubicBezTo>
                  <a:pt x="152737" y="144240"/>
                  <a:pt x="138381" y="155594"/>
                  <a:pt x="121891" y="157655"/>
                </a:cubicBezTo>
                <a:lnTo>
                  <a:pt x="58829" y="165538"/>
                </a:lnTo>
                <a:cubicBezTo>
                  <a:pt x="51833" y="167870"/>
                  <a:pt x="12862" y="178557"/>
                  <a:pt x="11533" y="189186"/>
                </a:cubicBezTo>
                <a:cubicBezTo>
                  <a:pt x="4225" y="247650"/>
                  <a:pt x="3035" y="284617"/>
                  <a:pt x="35181" y="323193"/>
                </a:cubicBezTo>
                <a:cubicBezTo>
                  <a:pt x="42318" y="331757"/>
                  <a:pt x="49758" y="340361"/>
                  <a:pt x="58829" y="346841"/>
                </a:cubicBezTo>
                <a:cubicBezTo>
                  <a:pt x="83319" y="364334"/>
                  <a:pt x="94385" y="362631"/>
                  <a:pt x="121891" y="370490"/>
                </a:cubicBezTo>
                <a:cubicBezTo>
                  <a:pt x="129881" y="372773"/>
                  <a:pt x="137657" y="375745"/>
                  <a:pt x="145540" y="378372"/>
                </a:cubicBezTo>
                <a:cubicBezTo>
                  <a:pt x="70097" y="453815"/>
                  <a:pt x="166691" y="364271"/>
                  <a:pt x="98243" y="409904"/>
                </a:cubicBezTo>
                <a:cubicBezTo>
                  <a:pt x="88968" y="416088"/>
                  <a:pt x="83159" y="426415"/>
                  <a:pt x="74595" y="433552"/>
                </a:cubicBezTo>
                <a:cubicBezTo>
                  <a:pt x="67317" y="439617"/>
                  <a:pt x="58225" y="443252"/>
                  <a:pt x="50947" y="449317"/>
                </a:cubicBezTo>
                <a:cubicBezTo>
                  <a:pt x="28186" y="468285"/>
                  <a:pt x="27035" y="473361"/>
                  <a:pt x="11533" y="496614"/>
                </a:cubicBezTo>
                <a:cubicBezTo>
                  <a:pt x="-823" y="546036"/>
                  <a:pt x="-6599" y="554744"/>
                  <a:pt x="11533" y="622738"/>
                </a:cubicBezTo>
                <a:cubicBezTo>
                  <a:pt x="15538" y="637757"/>
                  <a:pt x="82066" y="677642"/>
                  <a:pt x="82478" y="677917"/>
                </a:cubicBezTo>
                <a:lnTo>
                  <a:pt x="106126" y="693683"/>
                </a:lnTo>
                <a:cubicBezTo>
                  <a:pt x="147399" y="721199"/>
                  <a:pt x="120377" y="708273"/>
                  <a:pt x="192836" y="717331"/>
                </a:cubicBezTo>
                <a:cubicBezTo>
                  <a:pt x="200719" y="722586"/>
                  <a:pt x="207777" y="729365"/>
                  <a:pt x="216485" y="733097"/>
                </a:cubicBezTo>
                <a:cubicBezTo>
                  <a:pt x="226443" y="737365"/>
                  <a:pt x="241516" y="732312"/>
                  <a:pt x="248016" y="740979"/>
                </a:cubicBezTo>
                <a:cubicBezTo>
                  <a:pt x="253776" y="748659"/>
                  <a:pt x="225772" y="786169"/>
                  <a:pt x="224367" y="788276"/>
                </a:cubicBezTo>
                <a:cubicBezTo>
                  <a:pt x="226995" y="827690"/>
                  <a:pt x="225756" y="867553"/>
                  <a:pt x="232250" y="906517"/>
                </a:cubicBezTo>
                <a:cubicBezTo>
                  <a:pt x="233808" y="915862"/>
                  <a:pt x="243316" y="921940"/>
                  <a:pt x="248016" y="930166"/>
                </a:cubicBezTo>
                <a:cubicBezTo>
                  <a:pt x="254545" y="941592"/>
                  <a:pt x="268125" y="974961"/>
                  <a:pt x="279547" y="985345"/>
                </a:cubicBezTo>
                <a:cubicBezTo>
                  <a:pt x="301715" y="1005497"/>
                  <a:pt x="322070" y="1031050"/>
                  <a:pt x="350491" y="1040524"/>
                </a:cubicBezTo>
                <a:cubicBezTo>
                  <a:pt x="366257" y="1045779"/>
                  <a:pt x="381870" y="1051515"/>
                  <a:pt x="397788" y="1056290"/>
                </a:cubicBezTo>
                <a:cubicBezTo>
                  <a:pt x="408165" y="1059403"/>
                  <a:pt x="419041" y="1060746"/>
                  <a:pt x="429319" y="1064172"/>
                </a:cubicBezTo>
                <a:cubicBezTo>
                  <a:pt x="442743" y="1068647"/>
                  <a:pt x="455309" y="1075463"/>
                  <a:pt x="468733" y="1079938"/>
                </a:cubicBezTo>
                <a:cubicBezTo>
                  <a:pt x="479011" y="1083364"/>
                  <a:pt x="489847" y="1084845"/>
                  <a:pt x="500264" y="1087821"/>
                </a:cubicBezTo>
                <a:cubicBezTo>
                  <a:pt x="508253" y="1090104"/>
                  <a:pt x="516029" y="1093076"/>
                  <a:pt x="523912" y="1095704"/>
                </a:cubicBezTo>
                <a:cubicBezTo>
                  <a:pt x="534015" y="1093178"/>
                  <a:pt x="567782" y="1085593"/>
                  <a:pt x="579091" y="1079938"/>
                </a:cubicBezTo>
                <a:cubicBezTo>
                  <a:pt x="587565" y="1075701"/>
                  <a:pt x="594857" y="1069427"/>
                  <a:pt x="602740" y="1064172"/>
                </a:cubicBezTo>
                <a:cubicBezTo>
                  <a:pt x="605624" y="1055518"/>
                  <a:pt x="615127" y="1020093"/>
                  <a:pt x="626388" y="1016876"/>
                </a:cubicBezTo>
                <a:cubicBezTo>
                  <a:pt x="639271" y="1013195"/>
                  <a:pt x="652664" y="1022131"/>
                  <a:pt x="665802" y="1024759"/>
                </a:cubicBezTo>
                <a:cubicBezTo>
                  <a:pt x="678940" y="1032642"/>
                  <a:pt x="691512" y="1041555"/>
                  <a:pt x="705216" y="1048407"/>
                </a:cubicBezTo>
                <a:cubicBezTo>
                  <a:pt x="712450" y="1052024"/>
                  <a:pt x="754633" y="1068644"/>
                  <a:pt x="768278" y="1072055"/>
                </a:cubicBezTo>
                <a:cubicBezTo>
                  <a:pt x="781276" y="1075305"/>
                  <a:pt x="794765" y="1076413"/>
                  <a:pt x="807691" y="1079938"/>
                </a:cubicBezTo>
                <a:cubicBezTo>
                  <a:pt x="905832" y="1106705"/>
                  <a:pt x="804279" y="1087253"/>
                  <a:pt x="902285" y="1103586"/>
                </a:cubicBezTo>
                <a:cubicBezTo>
                  <a:pt x="970602" y="1100959"/>
                  <a:pt x="1040910" y="1112285"/>
                  <a:pt x="1107236" y="1095704"/>
                </a:cubicBezTo>
                <a:cubicBezTo>
                  <a:pt x="1123358" y="1091673"/>
                  <a:pt x="1123002" y="1048407"/>
                  <a:pt x="1123002" y="1048407"/>
                </a:cubicBezTo>
                <a:cubicBezTo>
                  <a:pt x="1125630" y="1014248"/>
                  <a:pt x="1113623" y="975524"/>
                  <a:pt x="1130885" y="945931"/>
                </a:cubicBezTo>
                <a:cubicBezTo>
                  <a:pt x="1138938" y="932125"/>
                  <a:pt x="1162286" y="952141"/>
                  <a:pt x="1178181" y="953814"/>
                </a:cubicBezTo>
                <a:cubicBezTo>
                  <a:pt x="1212252" y="957401"/>
                  <a:pt x="1246498" y="959069"/>
                  <a:pt x="1280657" y="961697"/>
                </a:cubicBezTo>
                <a:cubicBezTo>
                  <a:pt x="1320071" y="953814"/>
                  <a:pt x="1360027" y="948277"/>
                  <a:pt x="1398898" y="938048"/>
                </a:cubicBezTo>
                <a:cubicBezTo>
                  <a:pt x="1422356" y="931875"/>
                  <a:pt x="1443192" y="912041"/>
                  <a:pt x="1461960" y="898635"/>
                </a:cubicBezTo>
                <a:cubicBezTo>
                  <a:pt x="1469669" y="893128"/>
                  <a:pt x="1477726" y="888124"/>
                  <a:pt x="1485609" y="882869"/>
                </a:cubicBezTo>
                <a:cubicBezTo>
                  <a:pt x="1492857" y="832129"/>
                  <a:pt x="1499934" y="817154"/>
                  <a:pt x="1485609" y="764628"/>
                </a:cubicBezTo>
                <a:cubicBezTo>
                  <a:pt x="1483116" y="755488"/>
                  <a:pt x="1477241" y="746897"/>
                  <a:pt x="1469843" y="740979"/>
                </a:cubicBezTo>
                <a:cubicBezTo>
                  <a:pt x="1463355" y="735788"/>
                  <a:pt x="1454078" y="735724"/>
                  <a:pt x="1446195" y="733097"/>
                </a:cubicBezTo>
                <a:cubicBezTo>
                  <a:pt x="1438312" y="727842"/>
                  <a:pt x="1422547" y="726805"/>
                  <a:pt x="1422547" y="717331"/>
                </a:cubicBezTo>
                <a:cubicBezTo>
                  <a:pt x="1422547" y="706183"/>
                  <a:pt x="1439058" y="702247"/>
                  <a:pt x="1446195" y="693683"/>
                </a:cubicBezTo>
                <a:cubicBezTo>
                  <a:pt x="1452260" y="686405"/>
                  <a:pt x="1454682" y="676100"/>
                  <a:pt x="1461960" y="670035"/>
                </a:cubicBezTo>
                <a:cubicBezTo>
                  <a:pt x="1470987" y="662512"/>
                  <a:pt x="1483929" y="661099"/>
                  <a:pt x="1493491" y="654269"/>
                </a:cubicBezTo>
                <a:cubicBezTo>
                  <a:pt x="1502563" y="647789"/>
                  <a:pt x="1509257" y="638504"/>
                  <a:pt x="1517140" y="630621"/>
                </a:cubicBezTo>
                <a:cubicBezTo>
                  <a:pt x="1522395" y="614855"/>
                  <a:pt x="1536164" y="599620"/>
                  <a:pt x="1532905" y="583324"/>
                </a:cubicBezTo>
                <a:lnTo>
                  <a:pt x="1517140" y="504497"/>
                </a:lnTo>
                <a:cubicBezTo>
                  <a:pt x="1514141" y="489503"/>
                  <a:pt x="1509454" y="457596"/>
                  <a:pt x="1501374" y="441435"/>
                </a:cubicBezTo>
                <a:cubicBezTo>
                  <a:pt x="1497137" y="432961"/>
                  <a:pt x="1491674" y="425064"/>
                  <a:pt x="1485609" y="417786"/>
                </a:cubicBezTo>
                <a:cubicBezTo>
                  <a:pt x="1478472" y="409222"/>
                  <a:pt x="1471236" y="400322"/>
                  <a:pt x="1461960" y="394138"/>
                </a:cubicBezTo>
                <a:cubicBezTo>
                  <a:pt x="1455046" y="389529"/>
                  <a:pt x="1445744" y="389971"/>
                  <a:pt x="1438312" y="386255"/>
                </a:cubicBezTo>
                <a:cubicBezTo>
                  <a:pt x="1429838" y="382018"/>
                  <a:pt x="1423535" y="373816"/>
                  <a:pt x="1414664" y="370490"/>
                </a:cubicBezTo>
                <a:cubicBezTo>
                  <a:pt x="1402119" y="365786"/>
                  <a:pt x="1388248" y="365857"/>
                  <a:pt x="1375250" y="362607"/>
                </a:cubicBezTo>
                <a:cubicBezTo>
                  <a:pt x="1367189" y="360592"/>
                  <a:pt x="1359485" y="357352"/>
                  <a:pt x="1351602" y="354724"/>
                </a:cubicBezTo>
                <a:cubicBezTo>
                  <a:pt x="1330049" y="290067"/>
                  <a:pt x="1362235" y="392127"/>
                  <a:pt x="1335836" y="260131"/>
                </a:cubicBezTo>
                <a:cubicBezTo>
                  <a:pt x="1332577" y="243836"/>
                  <a:pt x="1325326" y="228600"/>
                  <a:pt x="1320071" y="212835"/>
                </a:cubicBezTo>
                <a:cubicBezTo>
                  <a:pt x="1317443" y="204952"/>
                  <a:pt x="1320071" y="191813"/>
                  <a:pt x="1312188" y="189186"/>
                </a:cubicBezTo>
                <a:lnTo>
                  <a:pt x="1288540" y="181304"/>
                </a:lnTo>
                <a:cubicBezTo>
                  <a:pt x="1280657" y="176049"/>
                  <a:pt x="1272169" y="171603"/>
                  <a:pt x="1264891" y="165538"/>
                </a:cubicBezTo>
                <a:cubicBezTo>
                  <a:pt x="1256327" y="158401"/>
                  <a:pt x="1251392" y="146503"/>
                  <a:pt x="1241243" y="141890"/>
                </a:cubicBezTo>
                <a:cubicBezTo>
                  <a:pt x="1221518" y="132924"/>
                  <a:pt x="1199202" y="131379"/>
                  <a:pt x="1178181" y="126124"/>
                </a:cubicBezTo>
                <a:cubicBezTo>
                  <a:pt x="1167671" y="123496"/>
                  <a:pt x="1157400" y="119585"/>
                  <a:pt x="1146650" y="118241"/>
                </a:cubicBezTo>
                <a:cubicBezTo>
                  <a:pt x="1065152" y="108055"/>
                  <a:pt x="1104559" y="113355"/>
                  <a:pt x="1028409" y="102476"/>
                </a:cubicBezTo>
                <a:cubicBezTo>
                  <a:pt x="989265" y="43763"/>
                  <a:pt x="1039574" y="115874"/>
                  <a:pt x="988995" y="55179"/>
                </a:cubicBezTo>
                <a:cubicBezTo>
                  <a:pt x="982930" y="47901"/>
                  <a:pt x="981703" y="35768"/>
                  <a:pt x="973229" y="31531"/>
                </a:cubicBezTo>
                <a:cubicBezTo>
                  <a:pt x="953849" y="21841"/>
                  <a:pt x="930723" y="22618"/>
                  <a:pt x="910167" y="15766"/>
                </a:cubicBezTo>
                <a:cubicBezTo>
                  <a:pt x="876241" y="4457"/>
                  <a:pt x="894580" y="9898"/>
                  <a:pt x="854988" y="0"/>
                </a:cubicBezTo>
                <a:cubicBezTo>
                  <a:pt x="786671" y="2628"/>
                  <a:pt x="717763" y="-1459"/>
                  <a:pt x="650036" y="7883"/>
                </a:cubicBezTo>
                <a:cubicBezTo>
                  <a:pt x="638993" y="9406"/>
                  <a:pt x="634952" y="24394"/>
                  <a:pt x="626388" y="31531"/>
                </a:cubicBezTo>
                <a:cubicBezTo>
                  <a:pt x="606012" y="48512"/>
                  <a:pt x="602795" y="47279"/>
                  <a:pt x="579091" y="55179"/>
                </a:cubicBezTo>
                <a:cubicBezTo>
                  <a:pt x="563326" y="49924"/>
                  <a:pt x="545622" y="48632"/>
                  <a:pt x="531795" y="39414"/>
                </a:cubicBezTo>
                <a:cubicBezTo>
                  <a:pt x="501233" y="19039"/>
                  <a:pt x="517135" y="26644"/>
                  <a:pt x="484498" y="15766"/>
                </a:cubicBezTo>
                <a:cubicBezTo>
                  <a:pt x="467061" y="17011"/>
                  <a:pt x="386324" y="13614"/>
                  <a:pt x="350491" y="31531"/>
                </a:cubicBezTo>
                <a:cubicBezTo>
                  <a:pt x="342017" y="35768"/>
                  <a:pt x="334121" y="41232"/>
                  <a:pt x="326843" y="47297"/>
                </a:cubicBezTo>
                <a:cubicBezTo>
                  <a:pt x="318279" y="54434"/>
                  <a:pt x="311078" y="63062"/>
                  <a:pt x="303195" y="70945"/>
                </a:cubicBezTo>
                <a:cubicBezTo>
                  <a:pt x="293400" y="110123"/>
                  <a:pt x="309763" y="122183"/>
                  <a:pt x="287429" y="134007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>
            <a:off x="3124200" y="2584231"/>
            <a:ext cx="2286000" cy="1125976"/>
          </a:xfrm>
          <a:custGeom>
            <a:avLst/>
            <a:gdLst>
              <a:gd name="connsiteX0" fmla="*/ 287429 w 1533398"/>
              <a:gd name="connsiteY0" fmla="*/ 134007 h 1104949"/>
              <a:gd name="connsiteX1" fmla="*/ 169188 w 1533398"/>
              <a:gd name="connsiteY1" fmla="*/ 141890 h 1104949"/>
              <a:gd name="connsiteX2" fmla="*/ 121891 w 1533398"/>
              <a:gd name="connsiteY2" fmla="*/ 157655 h 1104949"/>
              <a:gd name="connsiteX3" fmla="*/ 58829 w 1533398"/>
              <a:gd name="connsiteY3" fmla="*/ 165538 h 1104949"/>
              <a:gd name="connsiteX4" fmla="*/ 11533 w 1533398"/>
              <a:gd name="connsiteY4" fmla="*/ 189186 h 1104949"/>
              <a:gd name="connsiteX5" fmla="*/ 35181 w 1533398"/>
              <a:gd name="connsiteY5" fmla="*/ 323193 h 1104949"/>
              <a:gd name="connsiteX6" fmla="*/ 58829 w 1533398"/>
              <a:gd name="connsiteY6" fmla="*/ 346841 h 1104949"/>
              <a:gd name="connsiteX7" fmla="*/ 121891 w 1533398"/>
              <a:gd name="connsiteY7" fmla="*/ 370490 h 1104949"/>
              <a:gd name="connsiteX8" fmla="*/ 145540 w 1533398"/>
              <a:gd name="connsiteY8" fmla="*/ 378372 h 1104949"/>
              <a:gd name="connsiteX9" fmla="*/ 98243 w 1533398"/>
              <a:gd name="connsiteY9" fmla="*/ 409904 h 1104949"/>
              <a:gd name="connsiteX10" fmla="*/ 74595 w 1533398"/>
              <a:gd name="connsiteY10" fmla="*/ 433552 h 1104949"/>
              <a:gd name="connsiteX11" fmla="*/ 50947 w 1533398"/>
              <a:gd name="connsiteY11" fmla="*/ 449317 h 1104949"/>
              <a:gd name="connsiteX12" fmla="*/ 11533 w 1533398"/>
              <a:gd name="connsiteY12" fmla="*/ 496614 h 1104949"/>
              <a:gd name="connsiteX13" fmla="*/ 11533 w 1533398"/>
              <a:gd name="connsiteY13" fmla="*/ 622738 h 1104949"/>
              <a:gd name="connsiteX14" fmla="*/ 82478 w 1533398"/>
              <a:gd name="connsiteY14" fmla="*/ 677917 h 1104949"/>
              <a:gd name="connsiteX15" fmla="*/ 106126 w 1533398"/>
              <a:gd name="connsiteY15" fmla="*/ 693683 h 1104949"/>
              <a:gd name="connsiteX16" fmla="*/ 192836 w 1533398"/>
              <a:gd name="connsiteY16" fmla="*/ 717331 h 1104949"/>
              <a:gd name="connsiteX17" fmla="*/ 216485 w 1533398"/>
              <a:gd name="connsiteY17" fmla="*/ 733097 h 1104949"/>
              <a:gd name="connsiteX18" fmla="*/ 248016 w 1533398"/>
              <a:gd name="connsiteY18" fmla="*/ 740979 h 1104949"/>
              <a:gd name="connsiteX19" fmla="*/ 224367 w 1533398"/>
              <a:gd name="connsiteY19" fmla="*/ 788276 h 1104949"/>
              <a:gd name="connsiteX20" fmla="*/ 232250 w 1533398"/>
              <a:gd name="connsiteY20" fmla="*/ 906517 h 1104949"/>
              <a:gd name="connsiteX21" fmla="*/ 248016 w 1533398"/>
              <a:gd name="connsiteY21" fmla="*/ 930166 h 1104949"/>
              <a:gd name="connsiteX22" fmla="*/ 279547 w 1533398"/>
              <a:gd name="connsiteY22" fmla="*/ 985345 h 1104949"/>
              <a:gd name="connsiteX23" fmla="*/ 350491 w 1533398"/>
              <a:gd name="connsiteY23" fmla="*/ 1040524 h 1104949"/>
              <a:gd name="connsiteX24" fmla="*/ 397788 w 1533398"/>
              <a:gd name="connsiteY24" fmla="*/ 1056290 h 1104949"/>
              <a:gd name="connsiteX25" fmla="*/ 429319 w 1533398"/>
              <a:gd name="connsiteY25" fmla="*/ 1064172 h 1104949"/>
              <a:gd name="connsiteX26" fmla="*/ 468733 w 1533398"/>
              <a:gd name="connsiteY26" fmla="*/ 1079938 h 1104949"/>
              <a:gd name="connsiteX27" fmla="*/ 500264 w 1533398"/>
              <a:gd name="connsiteY27" fmla="*/ 1087821 h 1104949"/>
              <a:gd name="connsiteX28" fmla="*/ 523912 w 1533398"/>
              <a:gd name="connsiteY28" fmla="*/ 1095704 h 1104949"/>
              <a:gd name="connsiteX29" fmla="*/ 579091 w 1533398"/>
              <a:gd name="connsiteY29" fmla="*/ 1079938 h 1104949"/>
              <a:gd name="connsiteX30" fmla="*/ 602740 w 1533398"/>
              <a:gd name="connsiteY30" fmla="*/ 1064172 h 1104949"/>
              <a:gd name="connsiteX31" fmla="*/ 626388 w 1533398"/>
              <a:gd name="connsiteY31" fmla="*/ 1016876 h 1104949"/>
              <a:gd name="connsiteX32" fmla="*/ 665802 w 1533398"/>
              <a:gd name="connsiteY32" fmla="*/ 1024759 h 1104949"/>
              <a:gd name="connsiteX33" fmla="*/ 705216 w 1533398"/>
              <a:gd name="connsiteY33" fmla="*/ 1048407 h 1104949"/>
              <a:gd name="connsiteX34" fmla="*/ 768278 w 1533398"/>
              <a:gd name="connsiteY34" fmla="*/ 1072055 h 1104949"/>
              <a:gd name="connsiteX35" fmla="*/ 807691 w 1533398"/>
              <a:gd name="connsiteY35" fmla="*/ 1079938 h 1104949"/>
              <a:gd name="connsiteX36" fmla="*/ 902285 w 1533398"/>
              <a:gd name="connsiteY36" fmla="*/ 1103586 h 1104949"/>
              <a:gd name="connsiteX37" fmla="*/ 1107236 w 1533398"/>
              <a:gd name="connsiteY37" fmla="*/ 1095704 h 1104949"/>
              <a:gd name="connsiteX38" fmla="*/ 1123002 w 1533398"/>
              <a:gd name="connsiteY38" fmla="*/ 1048407 h 1104949"/>
              <a:gd name="connsiteX39" fmla="*/ 1130885 w 1533398"/>
              <a:gd name="connsiteY39" fmla="*/ 945931 h 1104949"/>
              <a:gd name="connsiteX40" fmla="*/ 1178181 w 1533398"/>
              <a:gd name="connsiteY40" fmla="*/ 953814 h 1104949"/>
              <a:gd name="connsiteX41" fmla="*/ 1280657 w 1533398"/>
              <a:gd name="connsiteY41" fmla="*/ 961697 h 1104949"/>
              <a:gd name="connsiteX42" fmla="*/ 1398898 w 1533398"/>
              <a:gd name="connsiteY42" fmla="*/ 938048 h 1104949"/>
              <a:gd name="connsiteX43" fmla="*/ 1461960 w 1533398"/>
              <a:gd name="connsiteY43" fmla="*/ 898635 h 1104949"/>
              <a:gd name="connsiteX44" fmla="*/ 1485609 w 1533398"/>
              <a:gd name="connsiteY44" fmla="*/ 882869 h 1104949"/>
              <a:gd name="connsiteX45" fmla="*/ 1485609 w 1533398"/>
              <a:gd name="connsiteY45" fmla="*/ 764628 h 1104949"/>
              <a:gd name="connsiteX46" fmla="*/ 1469843 w 1533398"/>
              <a:gd name="connsiteY46" fmla="*/ 740979 h 1104949"/>
              <a:gd name="connsiteX47" fmla="*/ 1446195 w 1533398"/>
              <a:gd name="connsiteY47" fmla="*/ 733097 h 1104949"/>
              <a:gd name="connsiteX48" fmla="*/ 1422547 w 1533398"/>
              <a:gd name="connsiteY48" fmla="*/ 717331 h 1104949"/>
              <a:gd name="connsiteX49" fmla="*/ 1446195 w 1533398"/>
              <a:gd name="connsiteY49" fmla="*/ 693683 h 1104949"/>
              <a:gd name="connsiteX50" fmla="*/ 1461960 w 1533398"/>
              <a:gd name="connsiteY50" fmla="*/ 670035 h 1104949"/>
              <a:gd name="connsiteX51" fmla="*/ 1493491 w 1533398"/>
              <a:gd name="connsiteY51" fmla="*/ 654269 h 1104949"/>
              <a:gd name="connsiteX52" fmla="*/ 1517140 w 1533398"/>
              <a:gd name="connsiteY52" fmla="*/ 630621 h 1104949"/>
              <a:gd name="connsiteX53" fmla="*/ 1532905 w 1533398"/>
              <a:gd name="connsiteY53" fmla="*/ 583324 h 1104949"/>
              <a:gd name="connsiteX54" fmla="*/ 1517140 w 1533398"/>
              <a:gd name="connsiteY54" fmla="*/ 504497 h 1104949"/>
              <a:gd name="connsiteX55" fmla="*/ 1501374 w 1533398"/>
              <a:gd name="connsiteY55" fmla="*/ 441435 h 1104949"/>
              <a:gd name="connsiteX56" fmla="*/ 1485609 w 1533398"/>
              <a:gd name="connsiteY56" fmla="*/ 417786 h 1104949"/>
              <a:gd name="connsiteX57" fmla="*/ 1461960 w 1533398"/>
              <a:gd name="connsiteY57" fmla="*/ 394138 h 1104949"/>
              <a:gd name="connsiteX58" fmla="*/ 1438312 w 1533398"/>
              <a:gd name="connsiteY58" fmla="*/ 386255 h 1104949"/>
              <a:gd name="connsiteX59" fmla="*/ 1414664 w 1533398"/>
              <a:gd name="connsiteY59" fmla="*/ 370490 h 1104949"/>
              <a:gd name="connsiteX60" fmla="*/ 1375250 w 1533398"/>
              <a:gd name="connsiteY60" fmla="*/ 362607 h 1104949"/>
              <a:gd name="connsiteX61" fmla="*/ 1351602 w 1533398"/>
              <a:gd name="connsiteY61" fmla="*/ 354724 h 1104949"/>
              <a:gd name="connsiteX62" fmla="*/ 1335836 w 1533398"/>
              <a:gd name="connsiteY62" fmla="*/ 260131 h 1104949"/>
              <a:gd name="connsiteX63" fmla="*/ 1320071 w 1533398"/>
              <a:gd name="connsiteY63" fmla="*/ 212835 h 1104949"/>
              <a:gd name="connsiteX64" fmla="*/ 1312188 w 1533398"/>
              <a:gd name="connsiteY64" fmla="*/ 189186 h 1104949"/>
              <a:gd name="connsiteX65" fmla="*/ 1288540 w 1533398"/>
              <a:gd name="connsiteY65" fmla="*/ 181304 h 1104949"/>
              <a:gd name="connsiteX66" fmla="*/ 1264891 w 1533398"/>
              <a:gd name="connsiteY66" fmla="*/ 165538 h 1104949"/>
              <a:gd name="connsiteX67" fmla="*/ 1241243 w 1533398"/>
              <a:gd name="connsiteY67" fmla="*/ 141890 h 1104949"/>
              <a:gd name="connsiteX68" fmla="*/ 1178181 w 1533398"/>
              <a:gd name="connsiteY68" fmla="*/ 126124 h 1104949"/>
              <a:gd name="connsiteX69" fmla="*/ 1146650 w 1533398"/>
              <a:gd name="connsiteY69" fmla="*/ 118241 h 1104949"/>
              <a:gd name="connsiteX70" fmla="*/ 1028409 w 1533398"/>
              <a:gd name="connsiteY70" fmla="*/ 102476 h 1104949"/>
              <a:gd name="connsiteX71" fmla="*/ 988995 w 1533398"/>
              <a:gd name="connsiteY71" fmla="*/ 55179 h 1104949"/>
              <a:gd name="connsiteX72" fmla="*/ 973229 w 1533398"/>
              <a:gd name="connsiteY72" fmla="*/ 31531 h 1104949"/>
              <a:gd name="connsiteX73" fmla="*/ 910167 w 1533398"/>
              <a:gd name="connsiteY73" fmla="*/ 15766 h 1104949"/>
              <a:gd name="connsiteX74" fmla="*/ 854988 w 1533398"/>
              <a:gd name="connsiteY74" fmla="*/ 0 h 1104949"/>
              <a:gd name="connsiteX75" fmla="*/ 650036 w 1533398"/>
              <a:gd name="connsiteY75" fmla="*/ 7883 h 1104949"/>
              <a:gd name="connsiteX76" fmla="*/ 626388 w 1533398"/>
              <a:gd name="connsiteY76" fmla="*/ 31531 h 1104949"/>
              <a:gd name="connsiteX77" fmla="*/ 579091 w 1533398"/>
              <a:gd name="connsiteY77" fmla="*/ 55179 h 1104949"/>
              <a:gd name="connsiteX78" fmla="*/ 531795 w 1533398"/>
              <a:gd name="connsiteY78" fmla="*/ 39414 h 1104949"/>
              <a:gd name="connsiteX79" fmla="*/ 484498 w 1533398"/>
              <a:gd name="connsiteY79" fmla="*/ 15766 h 1104949"/>
              <a:gd name="connsiteX80" fmla="*/ 350491 w 1533398"/>
              <a:gd name="connsiteY80" fmla="*/ 31531 h 1104949"/>
              <a:gd name="connsiteX81" fmla="*/ 326843 w 1533398"/>
              <a:gd name="connsiteY81" fmla="*/ 47297 h 1104949"/>
              <a:gd name="connsiteX82" fmla="*/ 303195 w 1533398"/>
              <a:gd name="connsiteY82" fmla="*/ 70945 h 1104949"/>
              <a:gd name="connsiteX83" fmla="*/ 287429 w 1533398"/>
              <a:gd name="connsiteY83" fmla="*/ 134007 h 110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533398" h="1104949">
                <a:moveTo>
                  <a:pt x="287429" y="134007"/>
                </a:moveTo>
                <a:cubicBezTo>
                  <a:pt x="265095" y="145831"/>
                  <a:pt x="208292" y="136304"/>
                  <a:pt x="169188" y="141890"/>
                </a:cubicBezTo>
                <a:cubicBezTo>
                  <a:pt x="152737" y="144240"/>
                  <a:pt x="138381" y="155594"/>
                  <a:pt x="121891" y="157655"/>
                </a:cubicBezTo>
                <a:lnTo>
                  <a:pt x="58829" y="165538"/>
                </a:lnTo>
                <a:cubicBezTo>
                  <a:pt x="51833" y="167870"/>
                  <a:pt x="12862" y="178557"/>
                  <a:pt x="11533" y="189186"/>
                </a:cubicBezTo>
                <a:cubicBezTo>
                  <a:pt x="4225" y="247650"/>
                  <a:pt x="3035" y="284617"/>
                  <a:pt x="35181" y="323193"/>
                </a:cubicBezTo>
                <a:cubicBezTo>
                  <a:pt x="42318" y="331757"/>
                  <a:pt x="49758" y="340361"/>
                  <a:pt x="58829" y="346841"/>
                </a:cubicBezTo>
                <a:cubicBezTo>
                  <a:pt x="83319" y="364334"/>
                  <a:pt x="94385" y="362631"/>
                  <a:pt x="121891" y="370490"/>
                </a:cubicBezTo>
                <a:cubicBezTo>
                  <a:pt x="129881" y="372773"/>
                  <a:pt x="137657" y="375745"/>
                  <a:pt x="145540" y="378372"/>
                </a:cubicBezTo>
                <a:cubicBezTo>
                  <a:pt x="70097" y="453815"/>
                  <a:pt x="166691" y="364271"/>
                  <a:pt x="98243" y="409904"/>
                </a:cubicBezTo>
                <a:cubicBezTo>
                  <a:pt x="88968" y="416088"/>
                  <a:pt x="83159" y="426415"/>
                  <a:pt x="74595" y="433552"/>
                </a:cubicBezTo>
                <a:cubicBezTo>
                  <a:pt x="67317" y="439617"/>
                  <a:pt x="58225" y="443252"/>
                  <a:pt x="50947" y="449317"/>
                </a:cubicBezTo>
                <a:cubicBezTo>
                  <a:pt x="28186" y="468285"/>
                  <a:pt x="27035" y="473361"/>
                  <a:pt x="11533" y="496614"/>
                </a:cubicBezTo>
                <a:cubicBezTo>
                  <a:pt x="-823" y="546036"/>
                  <a:pt x="-6599" y="554744"/>
                  <a:pt x="11533" y="622738"/>
                </a:cubicBezTo>
                <a:cubicBezTo>
                  <a:pt x="15538" y="637757"/>
                  <a:pt x="82066" y="677642"/>
                  <a:pt x="82478" y="677917"/>
                </a:cubicBezTo>
                <a:lnTo>
                  <a:pt x="106126" y="693683"/>
                </a:lnTo>
                <a:cubicBezTo>
                  <a:pt x="147399" y="721199"/>
                  <a:pt x="120377" y="708273"/>
                  <a:pt x="192836" y="717331"/>
                </a:cubicBezTo>
                <a:cubicBezTo>
                  <a:pt x="200719" y="722586"/>
                  <a:pt x="207777" y="729365"/>
                  <a:pt x="216485" y="733097"/>
                </a:cubicBezTo>
                <a:cubicBezTo>
                  <a:pt x="226443" y="737365"/>
                  <a:pt x="241516" y="732312"/>
                  <a:pt x="248016" y="740979"/>
                </a:cubicBezTo>
                <a:cubicBezTo>
                  <a:pt x="253776" y="748659"/>
                  <a:pt x="225772" y="786169"/>
                  <a:pt x="224367" y="788276"/>
                </a:cubicBezTo>
                <a:cubicBezTo>
                  <a:pt x="226995" y="827690"/>
                  <a:pt x="225756" y="867553"/>
                  <a:pt x="232250" y="906517"/>
                </a:cubicBezTo>
                <a:cubicBezTo>
                  <a:pt x="233808" y="915862"/>
                  <a:pt x="243316" y="921940"/>
                  <a:pt x="248016" y="930166"/>
                </a:cubicBezTo>
                <a:cubicBezTo>
                  <a:pt x="254545" y="941592"/>
                  <a:pt x="268125" y="974961"/>
                  <a:pt x="279547" y="985345"/>
                </a:cubicBezTo>
                <a:cubicBezTo>
                  <a:pt x="301715" y="1005497"/>
                  <a:pt x="322070" y="1031050"/>
                  <a:pt x="350491" y="1040524"/>
                </a:cubicBezTo>
                <a:cubicBezTo>
                  <a:pt x="366257" y="1045779"/>
                  <a:pt x="381870" y="1051515"/>
                  <a:pt x="397788" y="1056290"/>
                </a:cubicBezTo>
                <a:cubicBezTo>
                  <a:pt x="408165" y="1059403"/>
                  <a:pt x="419041" y="1060746"/>
                  <a:pt x="429319" y="1064172"/>
                </a:cubicBezTo>
                <a:cubicBezTo>
                  <a:pt x="442743" y="1068647"/>
                  <a:pt x="455309" y="1075463"/>
                  <a:pt x="468733" y="1079938"/>
                </a:cubicBezTo>
                <a:cubicBezTo>
                  <a:pt x="479011" y="1083364"/>
                  <a:pt x="489847" y="1084845"/>
                  <a:pt x="500264" y="1087821"/>
                </a:cubicBezTo>
                <a:cubicBezTo>
                  <a:pt x="508253" y="1090104"/>
                  <a:pt x="516029" y="1093076"/>
                  <a:pt x="523912" y="1095704"/>
                </a:cubicBezTo>
                <a:cubicBezTo>
                  <a:pt x="534015" y="1093178"/>
                  <a:pt x="567782" y="1085593"/>
                  <a:pt x="579091" y="1079938"/>
                </a:cubicBezTo>
                <a:cubicBezTo>
                  <a:pt x="587565" y="1075701"/>
                  <a:pt x="594857" y="1069427"/>
                  <a:pt x="602740" y="1064172"/>
                </a:cubicBezTo>
                <a:cubicBezTo>
                  <a:pt x="605624" y="1055518"/>
                  <a:pt x="615127" y="1020093"/>
                  <a:pt x="626388" y="1016876"/>
                </a:cubicBezTo>
                <a:cubicBezTo>
                  <a:pt x="639271" y="1013195"/>
                  <a:pt x="652664" y="1022131"/>
                  <a:pt x="665802" y="1024759"/>
                </a:cubicBezTo>
                <a:cubicBezTo>
                  <a:pt x="678940" y="1032642"/>
                  <a:pt x="691512" y="1041555"/>
                  <a:pt x="705216" y="1048407"/>
                </a:cubicBezTo>
                <a:cubicBezTo>
                  <a:pt x="712450" y="1052024"/>
                  <a:pt x="754633" y="1068644"/>
                  <a:pt x="768278" y="1072055"/>
                </a:cubicBezTo>
                <a:cubicBezTo>
                  <a:pt x="781276" y="1075305"/>
                  <a:pt x="794765" y="1076413"/>
                  <a:pt x="807691" y="1079938"/>
                </a:cubicBezTo>
                <a:cubicBezTo>
                  <a:pt x="905832" y="1106705"/>
                  <a:pt x="804279" y="1087253"/>
                  <a:pt x="902285" y="1103586"/>
                </a:cubicBezTo>
                <a:cubicBezTo>
                  <a:pt x="970602" y="1100959"/>
                  <a:pt x="1040910" y="1112285"/>
                  <a:pt x="1107236" y="1095704"/>
                </a:cubicBezTo>
                <a:cubicBezTo>
                  <a:pt x="1123358" y="1091673"/>
                  <a:pt x="1123002" y="1048407"/>
                  <a:pt x="1123002" y="1048407"/>
                </a:cubicBezTo>
                <a:cubicBezTo>
                  <a:pt x="1125630" y="1014248"/>
                  <a:pt x="1113623" y="975524"/>
                  <a:pt x="1130885" y="945931"/>
                </a:cubicBezTo>
                <a:cubicBezTo>
                  <a:pt x="1138938" y="932125"/>
                  <a:pt x="1162286" y="952141"/>
                  <a:pt x="1178181" y="953814"/>
                </a:cubicBezTo>
                <a:cubicBezTo>
                  <a:pt x="1212252" y="957401"/>
                  <a:pt x="1246498" y="959069"/>
                  <a:pt x="1280657" y="961697"/>
                </a:cubicBezTo>
                <a:cubicBezTo>
                  <a:pt x="1320071" y="953814"/>
                  <a:pt x="1360027" y="948277"/>
                  <a:pt x="1398898" y="938048"/>
                </a:cubicBezTo>
                <a:cubicBezTo>
                  <a:pt x="1422356" y="931875"/>
                  <a:pt x="1443192" y="912041"/>
                  <a:pt x="1461960" y="898635"/>
                </a:cubicBezTo>
                <a:cubicBezTo>
                  <a:pt x="1469669" y="893128"/>
                  <a:pt x="1477726" y="888124"/>
                  <a:pt x="1485609" y="882869"/>
                </a:cubicBezTo>
                <a:cubicBezTo>
                  <a:pt x="1492857" y="832129"/>
                  <a:pt x="1499934" y="817154"/>
                  <a:pt x="1485609" y="764628"/>
                </a:cubicBezTo>
                <a:cubicBezTo>
                  <a:pt x="1483116" y="755488"/>
                  <a:pt x="1477241" y="746897"/>
                  <a:pt x="1469843" y="740979"/>
                </a:cubicBezTo>
                <a:cubicBezTo>
                  <a:pt x="1463355" y="735788"/>
                  <a:pt x="1454078" y="735724"/>
                  <a:pt x="1446195" y="733097"/>
                </a:cubicBezTo>
                <a:cubicBezTo>
                  <a:pt x="1438312" y="727842"/>
                  <a:pt x="1422547" y="726805"/>
                  <a:pt x="1422547" y="717331"/>
                </a:cubicBezTo>
                <a:cubicBezTo>
                  <a:pt x="1422547" y="706183"/>
                  <a:pt x="1439058" y="702247"/>
                  <a:pt x="1446195" y="693683"/>
                </a:cubicBezTo>
                <a:cubicBezTo>
                  <a:pt x="1452260" y="686405"/>
                  <a:pt x="1454682" y="676100"/>
                  <a:pt x="1461960" y="670035"/>
                </a:cubicBezTo>
                <a:cubicBezTo>
                  <a:pt x="1470987" y="662512"/>
                  <a:pt x="1483929" y="661099"/>
                  <a:pt x="1493491" y="654269"/>
                </a:cubicBezTo>
                <a:cubicBezTo>
                  <a:pt x="1502563" y="647789"/>
                  <a:pt x="1509257" y="638504"/>
                  <a:pt x="1517140" y="630621"/>
                </a:cubicBezTo>
                <a:cubicBezTo>
                  <a:pt x="1522395" y="614855"/>
                  <a:pt x="1536164" y="599620"/>
                  <a:pt x="1532905" y="583324"/>
                </a:cubicBezTo>
                <a:lnTo>
                  <a:pt x="1517140" y="504497"/>
                </a:lnTo>
                <a:cubicBezTo>
                  <a:pt x="1514141" y="489503"/>
                  <a:pt x="1509454" y="457596"/>
                  <a:pt x="1501374" y="441435"/>
                </a:cubicBezTo>
                <a:cubicBezTo>
                  <a:pt x="1497137" y="432961"/>
                  <a:pt x="1491674" y="425064"/>
                  <a:pt x="1485609" y="417786"/>
                </a:cubicBezTo>
                <a:cubicBezTo>
                  <a:pt x="1478472" y="409222"/>
                  <a:pt x="1471236" y="400322"/>
                  <a:pt x="1461960" y="394138"/>
                </a:cubicBezTo>
                <a:cubicBezTo>
                  <a:pt x="1455046" y="389529"/>
                  <a:pt x="1445744" y="389971"/>
                  <a:pt x="1438312" y="386255"/>
                </a:cubicBezTo>
                <a:cubicBezTo>
                  <a:pt x="1429838" y="382018"/>
                  <a:pt x="1423535" y="373816"/>
                  <a:pt x="1414664" y="370490"/>
                </a:cubicBezTo>
                <a:cubicBezTo>
                  <a:pt x="1402119" y="365786"/>
                  <a:pt x="1388248" y="365857"/>
                  <a:pt x="1375250" y="362607"/>
                </a:cubicBezTo>
                <a:cubicBezTo>
                  <a:pt x="1367189" y="360592"/>
                  <a:pt x="1359485" y="357352"/>
                  <a:pt x="1351602" y="354724"/>
                </a:cubicBezTo>
                <a:cubicBezTo>
                  <a:pt x="1330049" y="290067"/>
                  <a:pt x="1362235" y="392127"/>
                  <a:pt x="1335836" y="260131"/>
                </a:cubicBezTo>
                <a:cubicBezTo>
                  <a:pt x="1332577" y="243836"/>
                  <a:pt x="1325326" y="228600"/>
                  <a:pt x="1320071" y="212835"/>
                </a:cubicBezTo>
                <a:cubicBezTo>
                  <a:pt x="1317443" y="204952"/>
                  <a:pt x="1320071" y="191813"/>
                  <a:pt x="1312188" y="189186"/>
                </a:cubicBezTo>
                <a:lnTo>
                  <a:pt x="1288540" y="181304"/>
                </a:lnTo>
                <a:cubicBezTo>
                  <a:pt x="1280657" y="176049"/>
                  <a:pt x="1272169" y="171603"/>
                  <a:pt x="1264891" y="165538"/>
                </a:cubicBezTo>
                <a:cubicBezTo>
                  <a:pt x="1256327" y="158401"/>
                  <a:pt x="1251392" y="146503"/>
                  <a:pt x="1241243" y="141890"/>
                </a:cubicBezTo>
                <a:cubicBezTo>
                  <a:pt x="1221518" y="132924"/>
                  <a:pt x="1199202" y="131379"/>
                  <a:pt x="1178181" y="126124"/>
                </a:cubicBezTo>
                <a:cubicBezTo>
                  <a:pt x="1167671" y="123496"/>
                  <a:pt x="1157400" y="119585"/>
                  <a:pt x="1146650" y="118241"/>
                </a:cubicBezTo>
                <a:cubicBezTo>
                  <a:pt x="1065152" y="108055"/>
                  <a:pt x="1104559" y="113355"/>
                  <a:pt x="1028409" y="102476"/>
                </a:cubicBezTo>
                <a:cubicBezTo>
                  <a:pt x="989265" y="43763"/>
                  <a:pt x="1039574" y="115874"/>
                  <a:pt x="988995" y="55179"/>
                </a:cubicBezTo>
                <a:cubicBezTo>
                  <a:pt x="982930" y="47901"/>
                  <a:pt x="981703" y="35768"/>
                  <a:pt x="973229" y="31531"/>
                </a:cubicBezTo>
                <a:cubicBezTo>
                  <a:pt x="953849" y="21841"/>
                  <a:pt x="930723" y="22618"/>
                  <a:pt x="910167" y="15766"/>
                </a:cubicBezTo>
                <a:cubicBezTo>
                  <a:pt x="876241" y="4457"/>
                  <a:pt x="894580" y="9898"/>
                  <a:pt x="854988" y="0"/>
                </a:cubicBezTo>
                <a:cubicBezTo>
                  <a:pt x="786671" y="2628"/>
                  <a:pt x="717763" y="-1459"/>
                  <a:pt x="650036" y="7883"/>
                </a:cubicBezTo>
                <a:cubicBezTo>
                  <a:pt x="638993" y="9406"/>
                  <a:pt x="634952" y="24394"/>
                  <a:pt x="626388" y="31531"/>
                </a:cubicBezTo>
                <a:cubicBezTo>
                  <a:pt x="606012" y="48512"/>
                  <a:pt x="602795" y="47279"/>
                  <a:pt x="579091" y="55179"/>
                </a:cubicBezTo>
                <a:cubicBezTo>
                  <a:pt x="563326" y="49924"/>
                  <a:pt x="545622" y="48632"/>
                  <a:pt x="531795" y="39414"/>
                </a:cubicBezTo>
                <a:cubicBezTo>
                  <a:pt x="501233" y="19039"/>
                  <a:pt x="517135" y="26644"/>
                  <a:pt x="484498" y="15766"/>
                </a:cubicBezTo>
                <a:cubicBezTo>
                  <a:pt x="467061" y="17011"/>
                  <a:pt x="386324" y="13614"/>
                  <a:pt x="350491" y="31531"/>
                </a:cubicBezTo>
                <a:cubicBezTo>
                  <a:pt x="342017" y="35768"/>
                  <a:pt x="334121" y="41232"/>
                  <a:pt x="326843" y="47297"/>
                </a:cubicBezTo>
                <a:cubicBezTo>
                  <a:pt x="318279" y="54434"/>
                  <a:pt x="311078" y="63062"/>
                  <a:pt x="303195" y="70945"/>
                </a:cubicBezTo>
                <a:cubicBezTo>
                  <a:pt x="293400" y="110123"/>
                  <a:pt x="309763" y="122183"/>
                  <a:pt x="287429" y="134007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Volný tvar 9"/>
          <p:cNvSpPr/>
          <p:nvPr/>
        </p:nvSpPr>
        <p:spPr bwMode="auto">
          <a:xfrm>
            <a:off x="5617780" y="3433324"/>
            <a:ext cx="2126739" cy="1125976"/>
          </a:xfrm>
          <a:custGeom>
            <a:avLst/>
            <a:gdLst>
              <a:gd name="connsiteX0" fmla="*/ 287429 w 1533398"/>
              <a:gd name="connsiteY0" fmla="*/ 134007 h 1104949"/>
              <a:gd name="connsiteX1" fmla="*/ 169188 w 1533398"/>
              <a:gd name="connsiteY1" fmla="*/ 141890 h 1104949"/>
              <a:gd name="connsiteX2" fmla="*/ 121891 w 1533398"/>
              <a:gd name="connsiteY2" fmla="*/ 157655 h 1104949"/>
              <a:gd name="connsiteX3" fmla="*/ 58829 w 1533398"/>
              <a:gd name="connsiteY3" fmla="*/ 165538 h 1104949"/>
              <a:gd name="connsiteX4" fmla="*/ 11533 w 1533398"/>
              <a:gd name="connsiteY4" fmla="*/ 189186 h 1104949"/>
              <a:gd name="connsiteX5" fmla="*/ 35181 w 1533398"/>
              <a:gd name="connsiteY5" fmla="*/ 323193 h 1104949"/>
              <a:gd name="connsiteX6" fmla="*/ 58829 w 1533398"/>
              <a:gd name="connsiteY6" fmla="*/ 346841 h 1104949"/>
              <a:gd name="connsiteX7" fmla="*/ 121891 w 1533398"/>
              <a:gd name="connsiteY7" fmla="*/ 370490 h 1104949"/>
              <a:gd name="connsiteX8" fmla="*/ 145540 w 1533398"/>
              <a:gd name="connsiteY8" fmla="*/ 378372 h 1104949"/>
              <a:gd name="connsiteX9" fmla="*/ 98243 w 1533398"/>
              <a:gd name="connsiteY9" fmla="*/ 409904 h 1104949"/>
              <a:gd name="connsiteX10" fmla="*/ 74595 w 1533398"/>
              <a:gd name="connsiteY10" fmla="*/ 433552 h 1104949"/>
              <a:gd name="connsiteX11" fmla="*/ 50947 w 1533398"/>
              <a:gd name="connsiteY11" fmla="*/ 449317 h 1104949"/>
              <a:gd name="connsiteX12" fmla="*/ 11533 w 1533398"/>
              <a:gd name="connsiteY12" fmla="*/ 496614 h 1104949"/>
              <a:gd name="connsiteX13" fmla="*/ 11533 w 1533398"/>
              <a:gd name="connsiteY13" fmla="*/ 622738 h 1104949"/>
              <a:gd name="connsiteX14" fmla="*/ 82478 w 1533398"/>
              <a:gd name="connsiteY14" fmla="*/ 677917 h 1104949"/>
              <a:gd name="connsiteX15" fmla="*/ 106126 w 1533398"/>
              <a:gd name="connsiteY15" fmla="*/ 693683 h 1104949"/>
              <a:gd name="connsiteX16" fmla="*/ 192836 w 1533398"/>
              <a:gd name="connsiteY16" fmla="*/ 717331 h 1104949"/>
              <a:gd name="connsiteX17" fmla="*/ 216485 w 1533398"/>
              <a:gd name="connsiteY17" fmla="*/ 733097 h 1104949"/>
              <a:gd name="connsiteX18" fmla="*/ 248016 w 1533398"/>
              <a:gd name="connsiteY18" fmla="*/ 740979 h 1104949"/>
              <a:gd name="connsiteX19" fmla="*/ 224367 w 1533398"/>
              <a:gd name="connsiteY19" fmla="*/ 788276 h 1104949"/>
              <a:gd name="connsiteX20" fmla="*/ 232250 w 1533398"/>
              <a:gd name="connsiteY20" fmla="*/ 906517 h 1104949"/>
              <a:gd name="connsiteX21" fmla="*/ 248016 w 1533398"/>
              <a:gd name="connsiteY21" fmla="*/ 930166 h 1104949"/>
              <a:gd name="connsiteX22" fmla="*/ 279547 w 1533398"/>
              <a:gd name="connsiteY22" fmla="*/ 985345 h 1104949"/>
              <a:gd name="connsiteX23" fmla="*/ 350491 w 1533398"/>
              <a:gd name="connsiteY23" fmla="*/ 1040524 h 1104949"/>
              <a:gd name="connsiteX24" fmla="*/ 397788 w 1533398"/>
              <a:gd name="connsiteY24" fmla="*/ 1056290 h 1104949"/>
              <a:gd name="connsiteX25" fmla="*/ 429319 w 1533398"/>
              <a:gd name="connsiteY25" fmla="*/ 1064172 h 1104949"/>
              <a:gd name="connsiteX26" fmla="*/ 468733 w 1533398"/>
              <a:gd name="connsiteY26" fmla="*/ 1079938 h 1104949"/>
              <a:gd name="connsiteX27" fmla="*/ 500264 w 1533398"/>
              <a:gd name="connsiteY27" fmla="*/ 1087821 h 1104949"/>
              <a:gd name="connsiteX28" fmla="*/ 523912 w 1533398"/>
              <a:gd name="connsiteY28" fmla="*/ 1095704 h 1104949"/>
              <a:gd name="connsiteX29" fmla="*/ 579091 w 1533398"/>
              <a:gd name="connsiteY29" fmla="*/ 1079938 h 1104949"/>
              <a:gd name="connsiteX30" fmla="*/ 602740 w 1533398"/>
              <a:gd name="connsiteY30" fmla="*/ 1064172 h 1104949"/>
              <a:gd name="connsiteX31" fmla="*/ 626388 w 1533398"/>
              <a:gd name="connsiteY31" fmla="*/ 1016876 h 1104949"/>
              <a:gd name="connsiteX32" fmla="*/ 665802 w 1533398"/>
              <a:gd name="connsiteY32" fmla="*/ 1024759 h 1104949"/>
              <a:gd name="connsiteX33" fmla="*/ 705216 w 1533398"/>
              <a:gd name="connsiteY33" fmla="*/ 1048407 h 1104949"/>
              <a:gd name="connsiteX34" fmla="*/ 768278 w 1533398"/>
              <a:gd name="connsiteY34" fmla="*/ 1072055 h 1104949"/>
              <a:gd name="connsiteX35" fmla="*/ 807691 w 1533398"/>
              <a:gd name="connsiteY35" fmla="*/ 1079938 h 1104949"/>
              <a:gd name="connsiteX36" fmla="*/ 902285 w 1533398"/>
              <a:gd name="connsiteY36" fmla="*/ 1103586 h 1104949"/>
              <a:gd name="connsiteX37" fmla="*/ 1107236 w 1533398"/>
              <a:gd name="connsiteY37" fmla="*/ 1095704 h 1104949"/>
              <a:gd name="connsiteX38" fmla="*/ 1123002 w 1533398"/>
              <a:gd name="connsiteY38" fmla="*/ 1048407 h 1104949"/>
              <a:gd name="connsiteX39" fmla="*/ 1130885 w 1533398"/>
              <a:gd name="connsiteY39" fmla="*/ 945931 h 1104949"/>
              <a:gd name="connsiteX40" fmla="*/ 1178181 w 1533398"/>
              <a:gd name="connsiteY40" fmla="*/ 953814 h 1104949"/>
              <a:gd name="connsiteX41" fmla="*/ 1280657 w 1533398"/>
              <a:gd name="connsiteY41" fmla="*/ 961697 h 1104949"/>
              <a:gd name="connsiteX42" fmla="*/ 1398898 w 1533398"/>
              <a:gd name="connsiteY42" fmla="*/ 938048 h 1104949"/>
              <a:gd name="connsiteX43" fmla="*/ 1461960 w 1533398"/>
              <a:gd name="connsiteY43" fmla="*/ 898635 h 1104949"/>
              <a:gd name="connsiteX44" fmla="*/ 1485609 w 1533398"/>
              <a:gd name="connsiteY44" fmla="*/ 882869 h 1104949"/>
              <a:gd name="connsiteX45" fmla="*/ 1485609 w 1533398"/>
              <a:gd name="connsiteY45" fmla="*/ 764628 h 1104949"/>
              <a:gd name="connsiteX46" fmla="*/ 1469843 w 1533398"/>
              <a:gd name="connsiteY46" fmla="*/ 740979 h 1104949"/>
              <a:gd name="connsiteX47" fmla="*/ 1446195 w 1533398"/>
              <a:gd name="connsiteY47" fmla="*/ 733097 h 1104949"/>
              <a:gd name="connsiteX48" fmla="*/ 1422547 w 1533398"/>
              <a:gd name="connsiteY48" fmla="*/ 717331 h 1104949"/>
              <a:gd name="connsiteX49" fmla="*/ 1446195 w 1533398"/>
              <a:gd name="connsiteY49" fmla="*/ 693683 h 1104949"/>
              <a:gd name="connsiteX50" fmla="*/ 1461960 w 1533398"/>
              <a:gd name="connsiteY50" fmla="*/ 670035 h 1104949"/>
              <a:gd name="connsiteX51" fmla="*/ 1493491 w 1533398"/>
              <a:gd name="connsiteY51" fmla="*/ 654269 h 1104949"/>
              <a:gd name="connsiteX52" fmla="*/ 1517140 w 1533398"/>
              <a:gd name="connsiteY52" fmla="*/ 630621 h 1104949"/>
              <a:gd name="connsiteX53" fmla="*/ 1532905 w 1533398"/>
              <a:gd name="connsiteY53" fmla="*/ 583324 h 1104949"/>
              <a:gd name="connsiteX54" fmla="*/ 1517140 w 1533398"/>
              <a:gd name="connsiteY54" fmla="*/ 504497 h 1104949"/>
              <a:gd name="connsiteX55" fmla="*/ 1501374 w 1533398"/>
              <a:gd name="connsiteY55" fmla="*/ 441435 h 1104949"/>
              <a:gd name="connsiteX56" fmla="*/ 1485609 w 1533398"/>
              <a:gd name="connsiteY56" fmla="*/ 417786 h 1104949"/>
              <a:gd name="connsiteX57" fmla="*/ 1461960 w 1533398"/>
              <a:gd name="connsiteY57" fmla="*/ 394138 h 1104949"/>
              <a:gd name="connsiteX58" fmla="*/ 1438312 w 1533398"/>
              <a:gd name="connsiteY58" fmla="*/ 386255 h 1104949"/>
              <a:gd name="connsiteX59" fmla="*/ 1414664 w 1533398"/>
              <a:gd name="connsiteY59" fmla="*/ 370490 h 1104949"/>
              <a:gd name="connsiteX60" fmla="*/ 1375250 w 1533398"/>
              <a:gd name="connsiteY60" fmla="*/ 362607 h 1104949"/>
              <a:gd name="connsiteX61" fmla="*/ 1351602 w 1533398"/>
              <a:gd name="connsiteY61" fmla="*/ 354724 h 1104949"/>
              <a:gd name="connsiteX62" fmla="*/ 1335836 w 1533398"/>
              <a:gd name="connsiteY62" fmla="*/ 260131 h 1104949"/>
              <a:gd name="connsiteX63" fmla="*/ 1320071 w 1533398"/>
              <a:gd name="connsiteY63" fmla="*/ 212835 h 1104949"/>
              <a:gd name="connsiteX64" fmla="*/ 1312188 w 1533398"/>
              <a:gd name="connsiteY64" fmla="*/ 189186 h 1104949"/>
              <a:gd name="connsiteX65" fmla="*/ 1288540 w 1533398"/>
              <a:gd name="connsiteY65" fmla="*/ 181304 h 1104949"/>
              <a:gd name="connsiteX66" fmla="*/ 1264891 w 1533398"/>
              <a:gd name="connsiteY66" fmla="*/ 165538 h 1104949"/>
              <a:gd name="connsiteX67" fmla="*/ 1241243 w 1533398"/>
              <a:gd name="connsiteY67" fmla="*/ 141890 h 1104949"/>
              <a:gd name="connsiteX68" fmla="*/ 1178181 w 1533398"/>
              <a:gd name="connsiteY68" fmla="*/ 126124 h 1104949"/>
              <a:gd name="connsiteX69" fmla="*/ 1146650 w 1533398"/>
              <a:gd name="connsiteY69" fmla="*/ 118241 h 1104949"/>
              <a:gd name="connsiteX70" fmla="*/ 1028409 w 1533398"/>
              <a:gd name="connsiteY70" fmla="*/ 102476 h 1104949"/>
              <a:gd name="connsiteX71" fmla="*/ 988995 w 1533398"/>
              <a:gd name="connsiteY71" fmla="*/ 55179 h 1104949"/>
              <a:gd name="connsiteX72" fmla="*/ 973229 w 1533398"/>
              <a:gd name="connsiteY72" fmla="*/ 31531 h 1104949"/>
              <a:gd name="connsiteX73" fmla="*/ 910167 w 1533398"/>
              <a:gd name="connsiteY73" fmla="*/ 15766 h 1104949"/>
              <a:gd name="connsiteX74" fmla="*/ 854988 w 1533398"/>
              <a:gd name="connsiteY74" fmla="*/ 0 h 1104949"/>
              <a:gd name="connsiteX75" fmla="*/ 650036 w 1533398"/>
              <a:gd name="connsiteY75" fmla="*/ 7883 h 1104949"/>
              <a:gd name="connsiteX76" fmla="*/ 626388 w 1533398"/>
              <a:gd name="connsiteY76" fmla="*/ 31531 h 1104949"/>
              <a:gd name="connsiteX77" fmla="*/ 579091 w 1533398"/>
              <a:gd name="connsiteY77" fmla="*/ 55179 h 1104949"/>
              <a:gd name="connsiteX78" fmla="*/ 531795 w 1533398"/>
              <a:gd name="connsiteY78" fmla="*/ 39414 h 1104949"/>
              <a:gd name="connsiteX79" fmla="*/ 484498 w 1533398"/>
              <a:gd name="connsiteY79" fmla="*/ 15766 h 1104949"/>
              <a:gd name="connsiteX80" fmla="*/ 350491 w 1533398"/>
              <a:gd name="connsiteY80" fmla="*/ 31531 h 1104949"/>
              <a:gd name="connsiteX81" fmla="*/ 326843 w 1533398"/>
              <a:gd name="connsiteY81" fmla="*/ 47297 h 1104949"/>
              <a:gd name="connsiteX82" fmla="*/ 303195 w 1533398"/>
              <a:gd name="connsiteY82" fmla="*/ 70945 h 1104949"/>
              <a:gd name="connsiteX83" fmla="*/ 287429 w 1533398"/>
              <a:gd name="connsiteY83" fmla="*/ 134007 h 110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533398" h="1104949">
                <a:moveTo>
                  <a:pt x="287429" y="134007"/>
                </a:moveTo>
                <a:cubicBezTo>
                  <a:pt x="265095" y="145831"/>
                  <a:pt x="208292" y="136304"/>
                  <a:pt x="169188" y="141890"/>
                </a:cubicBezTo>
                <a:cubicBezTo>
                  <a:pt x="152737" y="144240"/>
                  <a:pt x="138381" y="155594"/>
                  <a:pt x="121891" y="157655"/>
                </a:cubicBezTo>
                <a:lnTo>
                  <a:pt x="58829" y="165538"/>
                </a:lnTo>
                <a:cubicBezTo>
                  <a:pt x="51833" y="167870"/>
                  <a:pt x="12862" y="178557"/>
                  <a:pt x="11533" y="189186"/>
                </a:cubicBezTo>
                <a:cubicBezTo>
                  <a:pt x="4225" y="247650"/>
                  <a:pt x="3035" y="284617"/>
                  <a:pt x="35181" y="323193"/>
                </a:cubicBezTo>
                <a:cubicBezTo>
                  <a:pt x="42318" y="331757"/>
                  <a:pt x="49758" y="340361"/>
                  <a:pt x="58829" y="346841"/>
                </a:cubicBezTo>
                <a:cubicBezTo>
                  <a:pt x="83319" y="364334"/>
                  <a:pt x="94385" y="362631"/>
                  <a:pt x="121891" y="370490"/>
                </a:cubicBezTo>
                <a:cubicBezTo>
                  <a:pt x="129881" y="372773"/>
                  <a:pt x="137657" y="375745"/>
                  <a:pt x="145540" y="378372"/>
                </a:cubicBezTo>
                <a:cubicBezTo>
                  <a:pt x="70097" y="453815"/>
                  <a:pt x="166691" y="364271"/>
                  <a:pt x="98243" y="409904"/>
                </a:cubicBezTo>
                <a:cubicBezTo>
                  <a:pt x="88968" y="416088"/>
                  <a:pt x="83159" y="426415"/>
                  <a:pt x="74595" y="433552"/>
                </a:cubicBezTo>
                <a:cubicBezTo>
                  <a:pt x="67317" y="439617"/>
                  <a:pt x="58225" y="443252"/>
                  <a:pt x="50947" y="449317"/>
                </a:cubicBezTo>
                <a:cubicBezTo>
                  <a:pt x="28186" y="468285"/>
                  <a:pt x="27035" y="473361"/>
                  <a:pt x="11533" y="496614"/>
                </a:cubicBezTo>
                <a:cubicBezTo>
                  <a:pt x="-823" y="546036"/>
                  <a:pt x="-6599" y="554744"/>
                  <a:pt x="11533" y="622738"/>
                </a:cubicBezTo>
                <a:cubicBezTo>
                  <a:pt x="15538" y="637757"/>
                  <a:pt x="82066" y="677642"/>
                  <a:pt x="82478" y="677917"/>
                </a:cubicBezTo>
                <a:lnTo>
                  <a:pt x="106126" y="693683"/>
                </a:lnTo>
                <a:cubicBezTo>
                  <a:pt x="147399" y="721199"/>
                  <a:pt x="120377" y="708273"/>
                  <a:pt x="192836" y="717331"/>
                </a:cubicBezTo>
                <a:cubicBezTo>
                  <a:pt x="200719" y="722586"/>
                  <a:pt x="207777" y="729365"/>
                  <a:pt x="216485" y="733097"/>
                </a:cubicBezTo>
                <a:cubicBezTo>
                  <a:pt x="226443" y="737365"/>
                  <a:pt x="241516" y="732312"/>
                  <a:pt x="248016" y="740979"/>
                </a:cubicBezTo>
                <a:cubicBezTo>
                  <a:pt x="253776" y="748659"/>
                  <a:pt x="225772" y="786169"/>
                  <a:pt x="224367" y="788276"/>
                </a:cubicBezTo>
                <a:cubicBezTo>
                  <a:pt x="226995" y="827690"/>
                  <a:pt x="225756" y="867553"/>
                  <a:pt x="232250" y="906517"/>
                </a:cubicBezTo>
                <a:cubicBezTo>
                  <a:pt x="233808" y="915862"/>
                  <a:pt x="243316" y="921940"/>
                  <a:pt x="248016" y="930166"/>
                </a:cubicBezTo>
                <a:cubicBezTo>
                  <a:pt x="254545" y="941592"/>
                  <a:pt x="268125" y="974961"/>
                  <a:pt x="279547" y="985345"/>
                </a:cubicBezTo>
                <a:cubicBezTo>
                  <a:pt x="301715" y="1005497"/>
                  <a:pt x="322070" y="1031050"/>
                  <a:pt x="350491" y="1040524"/>
                </a:cubicBezTo>
                <a:cubicBezTo>
                  <a:pt x="366257" y="1045779"/>
                  <a:pt x="381870" y="1051515"/>
                  <a:pt x="397788" y="1056290"/>
                </a:cubicBezTo>
                <a:cubicBezTo>
                  <a:pt x="408165" y="1059403"/>
                  <a:pt x="419041" y="1060746"/>
                  <a:pt x="429319" y="1064172"/>
                </a:cubicBezTo>
                <a:cubicBezTo>
                  <a:pt x="442743" y="1068647"/>
                  <a:pt x="455309" y="1075463"/>
                  <a:pt x="468733" y="1079938"/>
                </a:cubicBezTo>
                <a:cubicBezTo>
                  <a:pt x="479011" y="1083364"/>
                  <a:pt x="489847" y="1084845"/>
                  <a:pt x="500264" y="1087821"/>
                </a:cubicBezTo>
                <a:cubicBezTo>
                  <a:pt x="508253" y="1090104"/>
                  <a:pt x="516029" y="1093076"/>
                  <a:pt x="523912" y="1095704"/>
                </a:cubicBezTo>
                <a:cubicBezTo>
                  <a:pt x="534015" y="1093178"/>
                  <a:pt x="567782" y="1085593"/>
                  <a:pt x="579091" y="1079938"/>
                </a:cubicBezTo>
                <a:cubicBezTo>
                  <a:pt x="587565" y="1075701"/>
                  <a:pt x="594857" y="1069427"/>
                  <a:pt x="602740" y="1064172"/>
                </a:cubicBezTo>
                <a:cubicBezTo>
                  <a:pt x="605624" y="1055518"/>
                  <a:pt x="615127" y="1020093"/>
                  <a:pt x="626388" y="1016876"/>
                </a:cubicBezTo>
                <a:cubicBezTo>
                  <a:pt x="639271" y="1013195"/>
                  <a:pt x="652664" y="1022131"/>
                  <a:pt x="665802" y="1024759"/>
                </a:cubicBezTo>
                <a:cubicBezTo>
                  <a:pt x="678940" y="1032642"/>
                  <a:pt x="691512" y="1041555"/>
                  <a:pt x="705216" y="1048407"/>
                </a:cubicBezTo>
                <a:cubicBezTo>
                  <a:pt x="712450" y="1052024"/>
                  <a:pt x="754633" y="1068644"/>
                  <a:pt x="768278" y="1072055"/>
                </a:cubicBezTo>
                <a:cubicBezTo>
                  <a:pt x="781276" y="1075305"/>
                  <a:pt x="794765" y="1076413"/>
                  <a:pt x="807691" y="1079938"/>
                </a:cubicBezTo>
                <a:cubicBezTo>
                  <a:pt x="905832" y="1106705"/>
                  <a:pt x="804279" y="1087253"/>
                  <a:pt x="902285" y="1103586"/>
                </a:cubicBezTo>
                <a:cubicBezTo>
                  <a:pt x="970602" y="1100959"/>
                  <a:pt x="1040910" y="1112285"/>
                  <a:pt x="1107236" y="1095704"/>
                </a:cubicBezTo>
                <a:cubicBezTo>
                  <a:pt x="1123358" y="1091673"/>
                  <a:pt x="1123002" y="1048407"/>
                  <a:pt x="1123002" y="1048407"/>
                </a:cubicBezTo>
                <a:cubicBezTo>
                  <a:pt x="1125630" y="1014248"/>
                  <a:pt x="1113623" y="975524"/>
                  <a:pt x="1130885" y="945931"/>
                </a:cubicBezTo>
                <a:cubicBezTo>
                  <a:pt x="1138938" y="932125"/>
                  <a:pt x="1162286" y="952141"/>
                  <a:pt x="1178181" y="953814"/>
                </a:cubicBezTo>
                <a:cubicBezTo>
                  <a:pt x="1212252" y="957401"/>
                  <a:pt x="1246498" y="959069"/>
                  <a:pt x="1280657" y="961697"/>
                </a:cubicBezTo>
                <a:cubicBezTo>
                  <a:pt x="1320071" y="953814"/>
                  <a:pt x="1360027" y="948277"/>
                  <a:pt x="1398898" y="938048"/>
                </a:cubicBezTo>
                <a:cubicBezTo>
                  <a:pt x="1422356" y="931875"/>
                  <a:pt x="1443192" y="912041"/>
                  <a:pt x="1461960" y="898635"/>
                </a:cubicBezTo>
                <a:cubicBezTo>
                  <a:pt x="1469669" y="893128"/>
                  <a:pt x="1477726" y="888124"/>
                  <a:pt x="1485609" y="882869"/>
                </a:cubicBezTo>
                <a:cubicBezTo>
                  <a:pt x="1492857" y="832129"/>
                  <a:pt x="1499934" y="817154"/>
                  <a:pt x="1485609" y="764628"/>
                </a:cubicBezTo>
                <a:cubicBezTo>
                  <a:pt x="1483116" y="755488"/>
                  <a:pt x="1477241" y="746897"/>
                  <a:pt x="1469843" y="740979"/>
                </a:cubicBezTo>
                <a:cubicBezTo>
                  <a:pt x="1463355" y="735788"/>
                  <a:pt x="1454078" y="735724"/>
                  <a:pt x="1446195" y="733097"/>
                </a:cubicBezTo>
                <a:cubicBezTo>
                  <a:pt x="1438312" y="727842"/>
                  <a:pt x="1422547" y="726805"/>
                  <a:pt x="1422547" y="717331"/>
                </a:cubicBezTo>
                <a:cubicBezTo>
                  <a:pt x="1422547" y="706183"/>
                  <a:pt x="1439058" y="702247"/>
                  <a:pt x="1446195" y="693683"/>
                </a:cubicBezTo>
                <a:cubicBezTo>
                  <a:pt x="1452260" y="686405"/>
                  <a:pt x="1454682" y="676100"/>
                  <a:pt x="1461960" y="670035"/>
                </a:cubicBezTo>
                <a:cubicBezTo>
                  <a:pt x="1470987" y="662512"/>
                  <a:pt x="1483929" y="661099"/>
                  <a:pt x="1493491" y="654269"/>
                </a:cubicBezTo>
                <a:cubicBezTo>
                  <a:pt x="1502563" y="647789"/>
                  <a:pt x="1509257" y="638504"/>
                  <a:pt x="1517140" y="630621"/>
                </a:cubicBezTo>
                <a:cubicBezTo>
                  <a:pt x="1522395" y="614855"/>
                  <a:pt x="1536164" y="599620"/>
                  <a:pt x="1532905" y="583324"/>
                </a:cubicBezTo>
                <a:lnTo>
                  <a:pt x="1517140" y="504497"/>
                </a:lnTo>
                <a:cubicBezTo>
                  <a:pt x="1514141" y="489503"/>
                  <a:pt x="1509454" y="457596"/>
                  <a:pt x="1501374" y="441435"/>
                </a:cubicBezTo>
                <a:cubicBezTo>
                  <a:pt x="1497137" y="432961"/>
                  <a:pt x="1491674" y="425064"/>
                  <a:pt x="1485609" y="417786"/>
                </a:cubicBezTo>
                <a:cubicBezTo>
                  <a:pt x="1478472" y="409222"/>
                  <a:pt x="1471236" y="400322"/>
                  <a:pt x="1461960" y="394138"/>
                </a:cubicBezTo>
                <a:cubicBezTo>
                  <a:pt x="1455046" y="389529"/>
                  <a:pt x="1445744" y="389971"/>
                  <a:pt x="1438312" y="386255"/>
                </a:cubicBezTo>
                <a:cubicBezTo>
                  <a:pt x="1429838" y="382018"/>
                  <a:pt x="1423535" y="373816"/>
                  <a:pt x="1414664" y="370490"/>
                </a:cubicBezTo>
                <a:cubicBezTo>
                  <a:pt x="1402119" y="365786"/>
                  <a:pt x="1388248" y="365857"/>
                  <a:pt x="1375250" y="362607"/>
                </a:cubicBezTo>
                <a:cubicBezTo>
                  <a:pt x="1367189" y="360592"/>
                  <a:pt x="1359485" y="357352"/>
                  <a:pt x="1351602" y="354724"/>
                </a:cubicBezTo>
                <a:cubicBezTo>
                  <a:pt x="1330049" y="290067"/>
                  <a:pt x="1362235" y="392127"/>
                  <a:pt x="1335836" y="260131"/>
                </a:cubicBezTo>
                <a:cubicBezTo>
                  <a:pt x="1332577" y="243836"/>
                  <a:pt x="1325326" y="228600"/>
                  <a:pt x="1320071" y="212835"/>
                </a:cubicBezTo>
                <a:cubicBezTo>
                  <a:pt x="1317443" y="204952"/>
                  <a:pt x="1320071" y="191813"/>
                  <a:pt x="1312188" y="189186"/>
                </a:cubicBezTo>
                <a:lnTo>
                  <a:pt x="1288540" y="181304"/>
                </a:lnTo>
                <a:cubicBezTo>
                  <a:pt x="1280657" y="176049"/>
                  <a:pt x="1272169" y="171603"/>
                  <a:pt x="1264891" y="165538"/>
                </a:cubicBezTo>
                <a:cubicBezTo>
                  <a:pt x="1256327" y="158401"/>
                  <a:pt x="1251392" y="146503"/>
                  <a:pt x="1241243" y="141890"/>
                </a:cubicBezTo>
                <a:cubicBezTo>
                  <a:pt x="1221518" y="132924"/>
                  <a:pt x="1199202" y="131379"/>
                  <a:pt x="1178181" y="126124"/>
                </a:cubicBezTo>
                <a:cubicBezTo>
                  <a:pt x="1167671" y="123496"/>
                  <a:pt x="1157400" y="119585"/>
                  <a:pt x="1146650" y="118241"/>
                </a:cubicBezTo>
                <a:cubicBezTo>
                  <a:pt x="1065152" y="108055"/>
                  <a:pt x="1104559" y="113355"/>
                  <a:pt x="1028409" y="102476"/>
                </a:cubicBezTo>
                <a:cubicBezTo>
                  <a:pt x="989265" y="43763"/>
                  <a:pt x="1039574" y="115874"/>
                  <a:pt x="988995" y="55179"/>
                </a:cubicBezTo>
                <a:cubicBezTo>
                  <a:pt x="982930" y="47901"/>
                  <a:pt x="981703" y="35768"/>
                  <a:pt x="973229" y="31531"/>
                </a:cubicBezTo>
                <a:cubicBezTo>
                  <a:pt x="953849" y="21841"/>
                  <a:pt x="930723" y="22618"/>
                  <a:pt x="910167" y="15766"/>
                </a:cubicBezTo>
                <a:cubicBezTo>
                  <a:pt x="876241" y="4457"/>
                  <a:pt x="894580" y="9898"/>
                  <a:pt x="854988" y="0"/>
                </a:cubicBezTo>
                <a:cubicBezTo>
                  <a:pt x="786671" y="2628"/>
                  <a:pt x="717763" y="-1459"/>
                  <a:pt x="650036" y="7883"/>
                </a:cubicBezTo>
                <a:cubicBezTo>
                  <a:pt x="638993" y="9406"/>
                  <a:pt x="634952" y="24394"/>
                  <a:pt x="626388" y="31531"/>
                </a:cubicBezTo>
                <a:cubicBezTo>
                  <a:pt x="606012" y="48512"/>
                  <a:pt x="602795" y="47279"/>
                  <a:pt x="579091" y="55179"/>
                </a:cubicBezTo>
                <a:cubicBezTo>
                  <a:pt x="563326" y="49924"/>
                  <a:pt x="545622" y="48632"/>
                  <a:pt x="531795" y="39414"/>
                </a:cubicBezTo>
                <a:cubicBezTo>
                  <a:pt x="501233" y="19039"/>
                  <a:pt x="517135" y="26644"/>
                  <a:pt x="484498" y="15766"/>
                </a:cubicBezTo>
                <a:cubicBezTo>
                  <a:pt x="467061" y="17011"/>
                  <a:pt x="386324" y="13614"/>
                  <a:pt x="350491" y="31531"/>
                </a:cubicBezTo>
                <a:cubicBezTo>
                  <a:pt x="342017" y="35768"/>
                  <a:pt x="334121" y="41232"/>
                  <a:pt x="326843" y="47297"/>
                </a:cubicBezTo>
                <a:cubicBezTo>
                  <a:pt x="318279" y="54434"/>
                  <a:pt x="311078" y="63062"/>
                  <a:pt x="303195" y="70945"/>
                </a:cubicBezTo>
                <a:cubicBezTo>
                  <a:pt x="293400" y="110123"/>
                  <a:pt x="309763" y="122183"/>
                  <a:pt x="287429" y="134007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Volný tvar 10"/>
          <p:cNvSpPr/>
          <p:nvPr/>
        </p:nvSpPr>
        <p:spPr bwMode="auto">
          <a:xfrm>
            <a:off x="986948" y="3446024"/>
            <a:ext cx="2137252" cy="1125976"/>
          </a:xfrm>
          <a:custGeom>
            <a:avLst/>
            <a:gdLst>
              <a:gd name="connsiteX0" fmla="*/ 287429 w 1533398"/>
              <a:gd name="connsiteY0" fmla="*/ 134007 h 1104949"/>
              <a:gd name="connsiteX1" fmla="*/ 169188 w 1533398"/>
              <a:gd name="connsiteY1" fmla="*/ 141890 h 1104949"/>
              <a:gd name="connsiteX2" fmla="*/ 121891 w 1533398"/>
              <a:gd name="connsiteY2" fmla="*/ 157655 h 1104949"/>
              <a:gd name="connsiteX3" fmla="*/ 58829 w 1533398"/>
              <a:gd name="connsiteY3" fmla="*/ 165538 h 1104949"/>
              <a:gd name="connsiteX4" fmla="*/ 11533 w 1533398"/>
              <a:gd name="connsiteY4" fmla="*/ 189186 h 1104949"/>
              <a:gd name="connsiteX5" fmla="*/ 35181 w 1533398"/>
              <a:gd name="connsiteY5" fmla="*/ 323193 h 1104949"/>
              <a:gd name="connsiteX6" fmla="*/ 58829 w 1533398"/>
              <a:gd name="connsiteY6" fmla="*/ 346841 h 1104949"/>
              <a:gd name="connsiteX7" fmla="*/ 121891 w 1533398"/>
              <a:gd name="connsiteY7" fmla="*/ 370490 h 1104949"/>
              <a:gd name="connsiteX8" fmla="*/ 145540 w 1533398"/>
              <a:gd name="connsiteY8" fmla="*/ 378372 h 1104949"/>
              <a:gd name="connsiteX9" fmla="*/ 98243 w 1533398"/>
              <a:gd name="connsiteY9" fmla="*/ 409904 h 1104949"/>
              <a:gd name="connsiteX10" fmla="*/ 74595 w 1533398"/>
              <a:gd name="connsiteY10" fmla="*/ 433552 h 1104949"/>
              <a:gd name="connsiteX11" fmla="*/ 50947 w 1533398"/>
              <a:gd name="connsiteY11" fmla="*/ 449317 h 1104949"/>
              <a:gd name="connsiteX12" fmla="*/ 11533 w 1533398"/>
              <a:gd name="connsiteY12" fmla="*/ 496614 h 1104949"/>
              <a:gd name="connsiteX13" fmla="*/ 11533 w 1533398"/>
              <a:gd name="connsiteY13" fmla="*/ 622738 h 1104949"/>
              <a:gd name="connsiteX14" fmla="*/ 82478 w 1533398"/>
              <a:gd name="connsiteY14" fmla="*/ 677917 h 1104949"/>
              <a:gd name="connsiteX15" fmla="*/ 106126 w 1533398"/>
              <a:gd name="connsiteY15" fmla="*/ 693683 h 1104949"/>
              <a:gd name="connsiteX16" fmla="*/ 192836 w 1533398"/>
              <a:gd name="connsiteY16" fmla="*/ 717331 h 1104949"/>
              <a:gd name="connsiteX17" fmla="*/ 216485 w 1533398"/>
              <a:gd name="connsiteY17" fmla="*/ 733097 h 1104949"/>
              <a:gd name="connsiteX18" fmla="*/ 248016 w 1533398"/>
              <a:gd name="connsiteY18" fmla="*/ 740979 h 1104949"/>
              <a:gd name="connsiteX19" fmla="*/ 224367 w 1533398"/>
              <a:gd name="connsiteY19" fmla="*/ 788276 h 1104949"/>
              <a:gd name="connsiteX20" fmla="*/ 232250 w 1533398"/>
              <a:gd name="connsiteY20" fmla="*/ 906517 h 1104949"/>
              <a:gd name="connsiteX21" fmla="*/ 248016 w 1533398"/>
              <a:gd name="connsiteY21" fmla="*/ 930166 h 1104949"/>
              <a:gd name="connsiteX22" fmla="*/ 279547 w 1533398"/>
              <a:gd name="connsiteY22" fmla="*/ 985345 h 1104949"/>
              <a:gd name="connsiteX23" fmla="*/ 350491 w 1533398"/>
              <a:gd name="connsiteY23" fmla="*/ 1040524 h 1104949"/>
              <a:gd name="connsiteX24" fmla="*/ 397788 w 1533398"/>
              <a:gd name="connsiteY24" fmla="*/ 1056290 h 1104949"/>
              <a:gd name="connsiteX25" fmla="*/ 429319 w 1533398"/>
              <a:gd name="connsiteY25" fmla="*/ 1064172 h 1104949"/>
              <a:gd name="connsiteX26" fmla="*/ 468733 w 1533398"/>
              <a:gd name="connsiteY26" fmla="*/ 1079938 h 1104949"/>
              <a:gd name="connsiteX27" fmla="*/ 500264 w 1533398"/>
              <a:gd name="connsiteY27" fmla="*/ 1087821 h 1104949"/>
              <a:gd name="connsiteX28" fmla="*/ 523912 w 1533398"/>
              <a:gd name="connsiteY28" fmla="*/ 1095704 h 1104949"/>
              <a:gd name="connsiteX29" fmla="*/ 579091 w 1533398"/>
              <a:gd name="connsiteY29" fmla="*/ 1079938 h 1104949"/>
              <a:gd name="connsiteX30" fmla="*/ 602740 w 1533398"/>
              <a:gd name="connsiteY30" fmla="*/ 1064172 h 1104949"/>
              <a:gd name="connsiteX31" fmla="*/ 626388 w 1533398"/>
              <a:gd name="connsiteY31" fmla="*/ 1016876 h 1104949"/>
              <a:gd name="connsiteX32" fmla="*/ 665802 w 1533398"/>
              <a:gd name="connsiteY32" fmla="*/ 1024759 h 1104949"/>
              <a:gd name="connsiteX33" fmla="*/ 705216 w 1533398"/>
              <a:gd name="connsiteY33" fmla="*/ 1048407 h 1104949"/>
              <a:gd name="connsiteX34" fmla="*/ 768278 w 1533398"/>
              <a:gd name="connsiteY34" fmla="*/ 1072055 h 1104949"/>
              <a:gd name="connsiteX35" fmla="*/ 807691 w 1533398"/>
              <a:gd name="connsiteY35" fmla="*/ 1079938 h 1104949"/>
              <a:gd name="connsiteX36" fmla="*/ 902285 w 1533398"/>
              <a:gd name="connsiteY36" fmla="*/ 1103586 h 1104949"/>
              <a:gd name="connsiteX37" fmla="*/ 1107236 w 1533398"/>
              <a:gd name="connsiteY37" fmla="*/ 1095704 h 1104949"/>
              <a:gd name="connsiteX38" fmla="*/ 1123002 w 1533398"/>
              <a:gd name="connsiteY38" fmla="*/ 1048407 h 1104949"/>
              <a:gd name="connsiteX39" fmla="*/ 1130885 w 1533398"/>
              <a:gd name="connsiteY39" fmla="*/ 945931 h 1104949"/>
              <a:gd name="connsiteX40" fmla="*/ 1178181 w 1533398"/>
              <a:gd name="connsiteY40" fmla="*/ 953814 h 1104949"/>
              <a:gd name="connsiteX41" fmla="*/ 1280657 w 1533398"/>
              <a:gd name="connsiteY41" fmla="*/ 961697 h 1104949"/>
              <a:gd name="connsiteX42" fmla="*/ 1398898 w 1533398"/>
              <a:gd name="connsiteY42" fmla="*/ 938048 h 1104949"/>
              <a:gd name="connsiteX43" fmla="*/ 1461960 w 1533398"/>
              <a:gd name="connsiteY43" fmla="*/ 898635 h 1104949"/>
              <a:gd name="connsiteX44" fmla="*/ 1485609 w 1533398"/>
              <a:gd name="connsiteY44" fmla="*/ 882869 h 1104949"/>
              <a:gd name="connsiteX45" fmla="*/ 1485609 w 1533398"/>
              <a:gd name="connsiteY45" fmla="*/ 764628 h 1104949"/>
              <a:gd name="connsiteX46" fmla="*/ 1469843 w 1533398"/>
              <a:gd name="connsiteY46" fmla="*/ 740979 h 1104949"/>
              <a:gd name="connsiteX47" fmla="*/ 1446195 w 1533398"/>
              <a:gd name="connsiteY47" fmla="*/ 733097 h 1104949"/>
              <a:gd name="connsiteX48" fmla="*/ 1422547 w 1533398"/>
              <a:gd name="connsiteY48" fmla="*/ 717331 h 1104949"/>
              <a:gd name="connsiteX49" fmla="*/ 1446195 w 1533398"/>
              <a:gd name="connsiteY49" fmla="*/ 693683 h 1104949"/>
              <a:gd name="connsiteX50" fmla="*/ 1461960 w 1533398"/>
              <a:gd name="connsiteY50" fmla="*/ 670035 h 1104949"/>
              <a:gd name="connsiteX51" fmla="*/ 1493491 w 1533398"/>
              <a:gd name="connsiteY51" fmla="*/ 654269 h 1104949"/>
              <a:gd name="connsiteX52" fmla="*/ 1517140 w 1533398"/>
              <a:gd name="connsiteY52" fmla="*/ 630621 h 1104949"/>
              <a:gd name="connsiteX53" fmla="*/ 1532905 w 1533398"/>
              <a:gd name="connsiteY53" fmla="*/ 583324 h 1104949"/>
              <a:gd name="connsiteX54" fmla="*/ 1517140 w 1533398"/>
              <a:gd name="connsiteY54" fmla="*/ 504497 h 1104949"/>
              <a:gd name="connsiteX55" fmla="*/ 1501374 w 1533398"/>
              <a:gd name="connsiteY55" fmla="*/ 441435 h 1104949"/>
              <a:gd name="connsiteX56" fmla="*/ 1485609 w 1533398"/>
              <a:gd name="connsiteY56" fmla="*/ 417786 h 1104949"/>
              <a:gd name="connsiteX57" fmla="*/ 1461960 w 1533398"/>
              <a:gd name="connsiteY57" fmla="*/ 394138 h 1104949"/>
              <a:gd name="connsiteX58" fmla="*/ 1438312 w 1533398"/>
              <a:gd name="connsiteY58" fmla="*/ 386255 h 1104949"/>
              <a:gd name="connsiteX59" fmla="*/ 1414664 w 1533398"/>
              <a:gd name="connsiteY59" fmla="*/ 370490 h 1104949"/>
              <a:gd name="connsiteX60" fmla="*/ 1375250 w 1533398"/>
              <a:gd name="connsiteY60" fmla="*/ 362607 h 1104949"/>
              <a:gd name="connsiteX61" fmla="*/ 1351602 w 1533398"/>
              <a:gd name="connsiteY61" fmla="*/ 354724 h 1104949"/>
              <a:gd name="connsiteX62" fmla="*/ 1335836 w 1533398"/>
              <a:gd name="connsiteY62" fmla="*/ 260131 h 1104949"/>
              <a:gd name="connsiteX63" fmla="*/ 1320071 w 1533398"/>
              <a:gd name="connsiteY63" fmla="*/ 212835 h 1104949"/>
              <a:gd name="connsiteX64" fmla="*/ 1312188 w 1533398"/>
              <a:gd name="connsiteY64" fmla="*/ 189186 h 1104949"/>
              <a:gd name="connsiteX65" fmla="*/ 1288540 w 1533398"/>
              <a:gd name="connsiteY65" fmla="*/ 181304 h 1104949"/>
              <a:gd name="connsiteX66" fmla="*/ 1264891 w 1533398"/>
              <a:gd name="connsiteY66" fmla="*/ 165538 h 1104949"/>
              <a:gd name="connsiteX67" fmla="*/ 1241243 w 1533398"/>
              <a:gd name="connsiteY67" fmla="*/ 141890 h 1104949"/>
              <a:gd name="connsiteX68" fmla="*/ 1178181 w 1533398"/>
              <a:gd name="connsiteY68" fmla="*/ 126124 h 1104949"/>
              <a:gd name="connsiteX69" fmla="*/ 1146650 w 1533398"/>
              <a:gd name="connsiteY69" fmla="*/ 118241 h 1104949"/>
              <a:gd name="connsiteX70" fmla="*/ 1028409 w 1533398"/>
              <a:gd name="connsiteY70" fmla="*/ 102476 h 1104949"/>
              <a:gd name="connsiteX71" fmla="*/ 988995 w 1533398"/>
              <a:gd name="connsiteY71" fmla="*/ 55179 h 1104949"/>
              <a:gd name="connsiteX72" fmla="*/ 973229 w 1533398"/>
              <a:gd name="connsiteY72" fmla="*/ 31531 h 1104949"/>
              <a:gd name="connsiteX73" fmla="*/ 910167 w 1533398"/>
              <a:gd name="connsiteY73" fmla="*/ 15766 h 1104949"/>
              <a:gd name="connsiteX74" fmla="*/ 854988 w 1533398"/>
              <a:gd name="connsiteY74" fmla="*/ 0 h 1104949"/>
              <a:gd name="connsiteX75" fmla="*/ 650036 w 1533398"/>
              <a:gd name="connsiteY75" fmla="*/ 7883 h 1104949"/>
              <a:gd name="connsiteX76" fmla="*/ 626388 w 1533398"/>
              <a:gd name="connsiteY76" fmla="*/ 31531 h 1104949"/>
              <a:gd name="connsiteX77" fmla="*/ 579091 w 1533398"/>
              <a:gd name="connsiteY77" fmla="*/ 55179 h 1104949"/>
              <a:gd name="connsiteX78" fmla="*/ 531795 w 1533398"/>
              <a:gd name="connsiteY78" fmla="*/ 39414 h 1104949"/>
              <a:gd name="connsiteX79" fmla="*/ 484498 w 1533398"/>
              <a:gd name="connsiteY79" fmla="*/ 15766 h 1104949"/>
              <a:gd name="connsiteX80" fmla="*/ 350491 w 1533398"/>
              <a:gd name="connsiteY80" fmla="*/ 31531 h 1104949"/>
              <a:gd name="connsiteX81" fmla="*/ 326843 w 1533398"/>
              <a:gd name="connsiteY81" fmla="*/ 47297 h 1104949"/>
              <a:gd name="connsiteX82" fmla="*/ 303195 w 1533398"/>
              <a:gd name="connsiteY82" fmla="*/ 70945 h 1104949"/>
              <a:gd name="connsiteX83" fmla="*/ 287429 w 1533398"/>
              <a:gd name="connsiteY83" fmla="*/ 134007 h 110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533398" h="1104949">
                <a:moveTo>
                  <a:pt x="287429" y="134007"/>
                </a:moveTo>
                <a:cubicBezTo>
                  <a:pt x="265095" y="145831"/>
                  <a:pt x="208292" y="136304"/>
                  <a:pt x="169188" y="141890"/>
                </a:cubicBezTo>
                <a:cubicBezTo>
                  <a:pt x="152737" y="144240"/>
                  <a:pt x="138381" y="155594"/>
                  <a:pt x="121891" y="157655"/>
                </a:cubicBezTo>
                <a:lnTo>
                  <a:pt x="58829" y="165538"/>
                </a:lnTo>
                <a:cubicBezTo>
                  <a:pt x="51833" y="167870"/>
                  <a:pt x="12862" y="178557"/>
                  <a:pt x="11533" y="189186"/>
                </a:cubicBezTo>
                <a:cubicBezTo>
                  <a:pt x="4225" y="247650"/>
                  <a:pt x="3035" y="284617"/>
                  <a:pt x="35181" y="323193"/>
                </a:cubicBezTo>
                <a:cubicBezTo>
                  <a:pt x="42318" y="331757"/>
                  <a:pt x="49758" y="340361"/>
                  <a:pt x="58829" y="346841"/>
                </a:cubicBezTo>
                <a:cubicBezTo>
                  <a:pt x="83319" y="364334"/>
                  <a:pt x="94385" y="362631"/>
                  <a:pt x="121891" y="370490"/>
                </a:cubicBezTo>
                <a:cubicBezTo>
                  <a:pt x="129881" y="372773"/>
                  <a:pt x="137657" y="375745"/>
                  <a:pt x="145540" y="378372"/>
                </a:cubicBezTo>
                <a:cubicBezTo>
                  <a:pt x="70097" y="453815"/>
                  <a:pt x="166691" y="364271"/>
                  <a:pt x="98243" y="409904"/>
                </a:cubicBezTo>
                <a:cubicBezTo>
                  <a:pt x="88968" y="416088"/>
                  <a:pt x="83159" y="426415"/>
                  <a:pt x="74595" y="433552"/>
                </a:cubicBezTo>
                <a:cubicBezTo>
                  <a:pt x="67317" y="439617"/>
                  <a:pt x="58225" y="443252"/>
                  <a:pt x="50947" y="449317"/>
                </a:cubicBezTo>
                <a:cubicBezTo>
                  <a:pt x="28186" y="468285"/>
                  <a:pt x="27035" y="473361"/>
                  <a:pt x="11533" y="496614"/>
                </a:cubicBezTo>
                <a:cubicBezTo>
                  <a:pt x="-823" y="546036"/>
                  <a:pt x="-6599" y="554744"/>
                  <a:pt x="11533" y="622738"/>
                </a:cubicBezTo>
                <a:cubicBezTo>
                  <a:pt x="15538" y="637757"/>
                  <a:pt x="82066" y="677642"/>
                  <a:pt x="82478" y="677917"/>
                </a:cubicBezTo>
                <a:lnTo>
                  <a:pt x="106126" y="693683"/>
                </a:lnTo>
                <a:cubicBezTo>
                  <a:pt x="147399" y="721199"/>
                  <a:pt x="120377" y="708273"/>
                  <a:pt x="192836" y="717331"/>
                </a:cubicBezTo>
                <a:cubicBezTo>
                  <a:pt x="200719" y="722586"/>
                  <a:pt x="207777" y="729365"/>
                  <a:pt x="216485" y="733097"/>
                </a:cubicBezTo>
                <a:cubicBezTo>
                  <a:pt x="226443" y="737365"/>
                  <a:pt x="241516" y="732312"/>
                  <a:pt x="248016" y="740979"/>
                </a:cubicBezTo>
                <a:cubicBezTo>
                  <a:pt x="253776" y="748659"/>
                  <a:pt x="225772" y="786169"/>
                  <a:pt x="224367" y="788276"/>
                </a:cubicBezTo>
                <a:cubicBezTo>
                  <a:pt x="226995" y="827690"/>
                  <a:pt x="225756" y="867553"/>
                  <a:pt x="232250" y="906517"/>
                </a:cubicBezTo>
                <a:cubicBezTo>
                  <a:pt x="233808" y="915862"/>
                  <a:pt x="243316" y="921940"/>
                  <a:pt x="248016" y="930166"/>
                </a:cubicBezTo>
                <a:cubicBezTo>
                  <a:pt x="254545" y="941592"/>
                  <a:pt x="268125" y="974961"/>
                  <a:pt x="279547" y="985345"/>
                </a:cubicBezTo>
                <a:cubicBezTo>
                  <a:pt x="301715" y="1005497"/>
                  <a:pt x="322070" y="1031050"/>
                  <a:pt x="350491" y="1040524"/>
                </a:cubicBezTo>
                <a:cubicBezTo>
                  <a:pt x="366257" y="1045779"/>
                  <a:pt x="381870" y="1051515"/>
                  <a:pt x="397788" y="1056290"/>
                </a:cubicBezTo>
                <a:cubicBezTo>
                  <a:pt x="408165" y="1059403"/>
                  <a:pt x="419041" y="1060746"/>
                  <a:pt x="429319" y="1064172"/>
                </a:cubicBezTo>
                <a:cubicBezTo>
                  <a:pt x="442743" y="1068647"/>
                  <a:pt x="455309" y="1075463"/>
                  <a:pt x="468733" y="1079938"/>
                </a:cubicBezTo>
                <a:cubicBezTo>
                  <a:pt x="479011" y="1083364"/>
                  <a:pt x="489847" y="1084845"/>
                  <a:pt x="500264" y="1087821"/>
                </a:cubicBezTo>
                <a:cubicBezTo>
                  <a:pt x="508253" y="1090104"/>
                  <a:pt x="516029" y="1093076"/>
                  <a:pt x="523912" y="1095704"/>
                </a:cubicBezTo>
                <a:cubicBezTo>
                  <a:pt x="534015" y="1093178"/>
                  <a:pt x="567782" y="1085593"/>
                  <a:pt x="579091" y="1079938"/>
                </a:cubicBezTo>
                <a:cubicBezTo>
                  <a:pt x="587565" y="1075701"/>
                  <a:pt x="594857" y="1069427"/>
                  <a:pt x="602740" y="1064172"/>
                </a:cubicBezTo>
                <a:cubicBezTo>
                  <a:pt x="605624" y="1055518"/>
                  <a:pt x="615127" y="1020093"/>
                  <a:pt x="626388" y="1016876"/>
                </a:cubicBezTo>
                <a:cubicBezTo>
                  <a:pt x="639271" y="1013195"/>
                  <a:pt x="652664" y="1022131"/>
                  <a:pt x="665802" y="1024759"/>
                </a:cubicBezTo>
                <a:cubicBezTo>
                  <a:pt x="678940" y="1032642"/>
                  <a:pt x="691512" y="1041555"/>
                  <a:pt x="705216" y="1048407"/>
                </a:cubicBezTo>
                <a:cubicBezTo>
                  <a:pt x="712450" y="1052024"/>
                  <a:pt x="754633" y="1068644"/>
                  <a:pt x="768278" y="1072055"/>
                </a:cubicBezTo>
                <a:cubicBezTo>
                  <a:pt x="781276" y="1075305"/>
                  <a:pt x="794765" y="1076413"/>
                  <a:pt x="807691" y="1079938"/>
                </a:cubicBezTo>
                <a:cubicBezTo>
                  <a:pt x="905832" y="1106705"/>
                  <a:pt x="804279" y="1087253"/>
                  <a:pt x="902285" y="1103586"/>
                </a:cubicBezTo>
                <a:cubicBezTo>
                  <a:pt x="970602" y="1100959"/>
                  <a:pt x="1040910" y="1112285"/>
                  <a:pt x="1107236" y="1095704"/>
                </a:cubicBezTo>
                <a:cubicBezTo>
                  <a:pt x="1123358" y="1091673"/>
                  <a:pt x="1123002" y="1048407"/>
                  <a:pt x="1123002" y="1048407"/>
                </a:cubicBezTo>
                <a:cubicBezTo>
                  <a:pt x="1125630" y="1014248"/>
                  <a:pt x="1113623" y="975524"/>
                  <a:pt x="1130885" y="945931"/>
                </a:cubicBezTo>
                <a:cubicBezTo>
                  <a:pt x="1138938" y="932125"/>
                  <a:pt x="1162286" y="952141"/>
                  <a:pt x="1178181" y="953814"/>
                </a:cubicBezTo>
                <a:cubicBezTo>
                  <a:pt x="1212252" y="957401"/>
                  <a:pt x="1246498" y="959069"/>
                  <a:pt x="1280657" y="961697"/>
                </a:cubicBezTo>
                <a:cubicBezTo>
                  <a:pt x="1320071" y="953814"/>
                  <a:pt x="1360027" y="948277"/>
                  <a:pt x="1398898" y="938048"/>
                </a:cubicBezTo>
                <a:cubicBezTo>
                  <a:pt x="1422356" y="931875"/>
                  <a:pt x="1443192" y="912041"/>
                  <a:pt x="1461960" y="898635"/>
                </a:cubicBezTo>
                <a:cubicBezTo>
                  <a:pt x="1469669" y="893128"/>
                  <a:pt x="1477726" y="888124"/>
                  <a:pt x="1485609" y="882869"/>
                </a:cubicBezTo>
                <a:cubicBezTo>
                  <a:pt x="1492857" y="832129"/>
                  <a:pt x="1499934" y="817154"/>
                  <a:pt x="1485609" y="764628"/>
                </a:cubicBezTo>
                <a:cubicBezTo>
                  <a:pt x="1483116" y="755488"/>
                  <a:pt x="1477241" y="746897"/>
                  <a:pt x="1469843" y="740979"/>
                </a:cubicBezTo>
                <a:cubicBezTo>
                  <a:pt x="1463355" y="735788"/>
                  <a:pt x="1454078" y="735724"/>
                  <a:pt x="1446195" y="733097"/>
                </a:cubicBezTo>
                <a:cubicBezTo>
                  <a:pt x="1438312" y="727842"/>
                  <a:pt x="1422547" y="726805"/>
                  <a:pt x="1422547" y="717331"/>
                </a:cubicBezTo>
                <a:cubicBezTo>
                  <a:pt x="1422547" y="706183"/>
                  <a:pt x="1439058" y="702247"/>
                  <a:pt x="1446195" y="693683"/>
                </a:cubicBezTo>
                <a:cubicBezTo>
                  <a:pt x="1452260" y="686405"/>
                  <a:pt x="1454682" y="676100"/>
                  <a:pt x="1461960" y="670035"/>
                </a:cubicBezTo>
                <a:cubicBezTo>
                  <a:pt x="1470987" y="662512"/>
                  <a:pt x="1483929" y="661099"/>
                  <a:pt x="1493491" y="654269"/>
                </a:cubicBezTo>
                <a:cubicBezTo>
                  <a:pt x="1502563" y="647789"/>
                  <a:pt x="1509257" y="638504"/>
                  <a:pt x="1517140" y="630621"/>
                </a:cubicBezTo>
                <a:cubicBezTo>
                  <a:pt x="1522395" y="614855"/>
                  <a:pt x="1536164" y="599620"/>
                  <a:pt x="1532905" y="583324"/>
                </a:cubicBezTo>
                <a:lnTo>
                  <a:pt x="1517140" y="504497"/>
                </a:lnTo>
                <a:cubicBezTo>
                  <a:pt x="1514141" y="489503"/>
                  <a:pt x="1509454" y="457596"/>
                  <a:pt x="1501374" y="441435"/>
                </a:cubicBezTo>
                <a:cubicBezTo>
                  <a:pt x="1497137" y="432961"/>
                  <a:pt x="1491674" y="425064"/>
                  <a:pt x="1485609" y="417786"/>
                </a:cubicBezTo>
                <a:cubicBezTo>
                  <a:pt x="1478472" y="409222"/>
                  <a:pt x="1471236" y="400322"/>
                  <a:pt x="1461960" y="394138"/>
                </a:cubicBezTo>
                <a:cubicBezTo>
                  <a:pt x="1455046" y="389529"/>
                  <a:pt x="1445744" y="389971"/>
                  <a:pt x="1438312" y="386255"/>
                </a:cubicBezTo>
                <a:cubicBezTo>
                  <a:pt x="1429838" y="382018"/>
                  <a:pt x="1423535" y="373816"/>
                  <a:pt x="1414664" y="370490"/>
                </a:cubicBezTo>
                <a:cubicBezTo>
                  <a:pt x="1402119" y="365786"/>
                  <a:pt x="1388248" y="365857"/>
                  <a:pt x="1375250" y="362607"/>
                </a:cubicBezTo>
                <a:cubicBezTo>
                  <a:pt x="1367189" y="360592"/>
                  <a:pt x="1359485" y="357352"/>
                  <a:pt x="1351602" y="354724"/>
                </a:cubicBezTo>
                <a:cubicBezTo>
                  <a:pt x="1330049" y="290067"/>
                  <a:pt x="1362235" y="392127"/>
                  <a:pt x="1335836" y="260131"/>
                </a:cubicBezTo>
                <a:cubicBezTo>
                  <a:pt x="1332577" y="243836"/>
                  <a:pt x="1325326" y="228600"/>
                  <a:pt x="1320071" y="212835"/>
                </a:cubicBezTo>
                <a:cubicBezTo>
                  <a:pt x="1317443" y="204952"/>
                  <a:pt x="1320071" y="191813"/>
                  <a:pt x="1312188" y="189186"/>
                </a:cubicBezTo>
                <a:lnTo>
                  <a:pt x="1288540" y="181304"/>
                </a:lnTo>
                <a:cubicBezTo>
                  <a:pt x="1280657" y="176049"/>
                  <a:pt x="1272169" y="171603"/>
                  <a:pt x="1264891" y="165538"/>
                </a:cubicBezTo>
                <a:cubicBezTo>
                  <a:pt x="1256327" y="158401"/>
                  <a:pt x="1251392" y="146503"/>
                  <a:pt x="1241243" y="141890"/>
                </a:cubicBezTo>
                <a:cubicBezTo>
                  <a:pt x="1221518" y="132924"/>
                  <a:pt x="1199202" y="131379"/>
                  <a:pt x="1178181" y="126124"/>
                </a:cubicBezTo>
                <a:cubicBezTo>
                  <a:pt x="1167671" y="123496"/>
                  <a:pt x="1157400" y="119585"/>
                  <a:pt x="1146650" y="118241"/>
                </a:cubicBezTo>
                <a:cubicBezTo>
                  <a:pt x="1065152" y="108055"/>
                  <a:pt x="1104559" y="113355"/>
                  <a:pt x="1028409" y="102476"/>
                </a:cubicBezTo>
                <a:cubicBezTo>
                  <a:pt x="989265" y="43763"/>
                  <a:pt x="1039574" y="115874"/>
                  <a:pt x="988995" y="55179"/>
                </a:cubicBezTo>
                <a:cubicBezTo>
                  <a:pt x="982930" y="47901"/>
                  <a:pt x="981703" y="35768"/>
                  <a:pt x="973229" y="31531"/>
                </a:cubicBezTo>
                <a:cubicBezTo>
                  <a:pt x="953849" y="21841"/>
                  <a:pt x="930723" y="22618"/>
                  <a:pt x="910167" y="15766"/>
                </a:cubicBezTo>
                <a:cubicBezTo>
                  <a:pt x="876241" y="4457"/>
                  <a:pt x="894580" y="9898"/>
                  <a:pt x="854988" y="0"/>
                </a:cubicBezTo>
                <a:cubicBezTo>
                  <a:pt x="786671" y="2628"/>
                  <a:pt x="717763" y="-1459"/>
                  <a:pt x="650036" y="7883"/>
                </a:cubicBezTo>
                <a:cubicBezTo>
                  <a:pt x="638993" y="9406"/>
                  <a:pt x="634952" y="24394"/>
                  <a:pt x="626388" y="31531"/>
                </a:cubicBezTo>
                <a:cubicBezTo>
                  <a:pt x="606012" y="48512"/>
                  <a:pt x="602795" y="47279"/>
                  <a:pt x="579091" y="55179"/>
                </a:cubicBezTo>
                <a:cubicBezTo>
                  <a:pt x="563326" y="49924"/>
                  <a:pt x="545622" y="48632"/>
                  <a:pt x="531795" y="39414"/>
                </a:cubicBezTo>
                <a:cubicBezTo>
                  <a:pt x="501233" y="19039"/>
                  <a:pt x="517135" y="26644"/>
                  <a:pt x="484498" y="15766"/>
                </a:cubicBezTo>
                <a:cubicBezTo>
                  <a:pt x="467061" y="17011"/>
                  <a:pt x="386324" y="13614"/>
                  <a:pt x="350491" y="31531"/>
                </a:cubicBezTo>
                <a:cubicBezTo>
                  <a:pt x="342017" y="35768"/>
                  <a:pt x="334121" y="41232"/>
                  <a:pt x="326843" y="47297"/>
                </a:cubicBezTo>
                <a:cubicBezTo>
                  <a:pt x="318279" y="54434"/>
                  <a:pt x="311078" y="63062"/>
                  <a:pt x="303195" y="70945"/>
                </a:cubicBezTo>
                <a:cubicBezTo>
                  <a:pt x="293400" y="110123"/>
                  <a:pt x="309763" y="122183"/>
                  <a:pt x="287429" y="134007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Volný tvar 11"/>
          <p:cNvSpPr/>
          <p:nvPr/>
        </p:nvSpPr>
        <p:spPr bwMode="auto">
          <a:xfrm>
            <a:off x="5617780" y="1663262"/>
            <a:ext cx="2126739" cy="1125976"/>
          </a:xfrm>
          <a:custGeom>
            <a:avLst/>
            <a:gdLst>
              <a:gd name="connsiteX0" fmla="*/ 287429 w 1533398"/>
              <a:gd name="connsiteY0" fmla="*/ 134007 h 1104949"/>
              <a:gd name="connsiteX1" fmla="*/ 169188 w 1533398"/>
              <a:gd name="connsiteY1" fmla="*/ 141890 h 1104949"/>
              <a:gd name="connsiteX2" fmla="*/ 121891 w 1533398"/>
              <a:gd name="connsiteY2" fmla="*/ 157655 h 1104949"/>
              <a:gd name="connsiteX3" fmla="*/ 58829 w 1533398"/>
              <a:gd name="connsiteY3" fmla="*/ 165538 h 1104949"/>
              <a:gd name="connsiteX4" fmla="*/ 11533 w 1533398"/>
              <a:gd name="connsiteY4" fmla="*/ 189186 h 1104949"/>
              <a:gd name="connsiteX5" fmla="*/ 35181 w 1533398"/>
              <a:gd name="connsiteY5" fmla="*/ 323193 h 1104949"/>
              <a:gd name="connsiteX6" fmla="*/ 58829 w 1533398"/>
              <a:gd name="connsiteY6" fmla="*/ 346841 h 1104949"/>
              <a:gd name="connsiteX7" fmla="*/ 121891 w 1533398"/>
              <a:gd name="connsiteY7" fmla="*/ 370490 h 1104949"/>
              <a:gd name="connsiteX8" fmla="*/ 145540 w 1533398"/>
              <a:gd name="connsiteY8" fmla="*/ 378372 h 1104949"/>
              <a:gd name="connsiteX9" fmla="*/ 98243 w 1533398"/>
              <a:gd name="connsiteY9" fmla="*/ 409904 h 1104949"/>
              <a:gd name="connsiteX10" fmla="*/ 74595 w 1533398"/>
              <a:gd name="connsiteY10" fmla="*/ 433552 h 1104949"/>
              <a:gd name="connsiteX11" fmla="*/ 50947 w 1533398"/>
              <a:gd name="connsiteY11" fmla="*/ 449317 h 1104949"/>
              <a:gd name="connsiteX12" fmla="*/ 11533 w 1533398"/>
              <a:gd name="connsiteY12" fmla="*/ 496614 h 1104949"/>
              <a:gd name="connsiteX13" fmla="*/ 11533 w 1533398"/>
              <a:gd name="connsiteY13" fmla="*/ 622738 h 1104949"/>
              <a:gd name="connsiteX14" fmla="*/ 82478 w 1533398"/>
              <a:gd name="connsiteY14" fmla="*/ 677917 h 1104949"/>
              <a:gd name="connsiteX15" fmla="*/ 106126 w 1533398"/>
              <a:gd name="connsiteY15" fmla="*/ 693683 h 1104949"/>
              <a:gd name="connsiteX16" fmla="*/ 192836 w 1533398"/>
              <a:gd name="connsiteY16" fmla="*/ 717331 h 1104949"/>
              <a:gd name="connsiteX17" fmla="*/ 216485 w 1533398"/>
              <a:gd name="connsiteY17" fmla="*/ 733097 h 1104949"/>
              <a:gd name="connsiteX18" fmla="*/ 248016 w 1533398"/>
              <a:gd name="connsiteY18" fmla="*/ 740979 h 1104949"/>
              <a:gd name="connsiteX19" fmla="*/ 224367 w 1533398"/>
              <a:gd name="connsiteY19" fmla="*/ 788276 h 1104949"/>
              <a:gd name="connsiteX20" fmla="*/ 232250 w 1533398"/>
              <a:gd name="connsiteY20" fmla="*/ 906517 h 1104949"/>
              <a:gd name="connsiteX21" fmla="*/ 248016 w 1533398"/>
              <a:gd name="connsiteY21" fmla="*/ 930166 h 1104949"/>
              <a:gd name="connsiteX22" fmla="*/ 279547 w 1533398"/>
              <a:gd name="connsiteY22" fmla="*/ 985345 h 1104949"/>
              <a:gd name="connsiteX23" fmla="*/ 350491 w 1533398"/>
              <a:gd name="connsiteY23" fmla="*/ 1040524 h 1104949"/>
              <a:gd name="connsiteX24" fmla="*/ 397788 w 1533398"/>
              <a:gd name="connsiteY24" fmla="*/ 1056290 h 1104949"/>
              <a:gd name="connsiteX25" fmla="*/ 429319 w 1533398"/>
              <a:gd name="connsiteY25" fmla="*/ 1064172 h 1104949"/>
              <a:gd name="connsiteX26" fmla="*/ 468733 w 1533398"/>
              <a:gd name="connsiteY26" fmla="*/ 1079938 h 1104949"/>
              <a:gd name="connsiteX27" fmla="*/ 500264 w 1533398"/>
              <a:gd name="connsiteY27" fmla="*/ 1087821 h 1104949"/>
              <a:gd name="connsiteX28" fmla="*/ 523912 w 1533398"/>
              <a:gd name="connsiteY28" fmla="*/ 1095704 h 1104949"/>
              <a:gd name="connsiteX29" fmla="*/ 579091 w 1533398"/>
              <a:gd name="connsiteY29" fmla="*/ 1079938 h 1104949"/>
              <a:gd name="connsiteX30" fmla="*/ 602740 w 1533398"/>
              <a:gd name="connsiteY30" fmla="*/ 1064172 h 1104949"/>
              <a:gd name="connsiteX31" fmla="*/ 626388 w 1533398"/>
              <a:gd name="connsiteY31" fmla="*/ 1016876 h 1104949"/>
              <a:gd name="connsiteX32" fmla="*/ 665802 w 1533398"/>
              <a:gd name="connsiteY32" fmla="*/ 1024759 h 1104949"/>
              <a:gd name="connsiteX33" fmla="*/ 705216 w 1533398"/>
              <a:gd name="connsiteY33" fmla="*/ 1048407 h 1104949"/>
              <a:gd name="connsiteX34" fmla="*/ 768278 w 1533398"/>
              <a:gd name="connsiteY34" fmla="*/ 1072055 h 1104949"/>
              <a:gd name="connsiteX35" fmla="*/ 807691 w 1533398"/>
              <a:gd name="connsiteY35" fmla="*/ 1079938 h 1104949"/>
              <a:gd name="connsiteX36" fmla="*/ 902285 w 1533398"/>
              <a:gd name="connsiteY36" fmla="*/ 1103586 h 1104949"/>
              <a:gd name="connsiteX37" fmla="*/ 1107236 w 1533398"/>
              <a:gd name="connsiteY37" fmla="*/ 1095704 h 1104949"/>
              <a:gd name="connsiteX38" fmla="*/ 1123002 w 1533398"/>
              <a:gd name="connsiteY38" fmla="*/ 1048407 h 1104949"/>
              <a:gd name="connsiteX39" fmla="*/ 1130885 w 1533398"/>
              <a:gd name="connsiteY39" fmla="*/ 945931 h 1104949"/>
              <a:gd name="connsiteX40" fmla="*/ 1178181 w 1533398"/>
              <a:gd name="connsiteY40" fmla="*/ 953814 h 1104949"/>
              <a:gd name="connsiteX41" fmla="*/ 1280657 w 1533398"/>
              <a:gd name="connsiteY41" fmla="*/ 961697 h 1104949"/>
              <a:gd name="connsiteX42" fmla="*/ 1398898 w 1533398"/>
              <a:gd name="connsiteY42" fmla="*/ 938048 h 1104949"/>
              <a:gd name="connsiteX43" fmla="*/ 1461960 w 1533398"/>
              <a:gd name="connsiteY43" fmla="*/ 898635 h 1104949"/>
              <a:gd name="connsiteX44" fmla="*/ 1485609 w 1533398"/>
              <a:gd name="connsiteY44" fmla="*/ 882869 h 1104949"/>
              <a:gd name="connsiteX45" fmla="*/ 1485609 w 1533398"/>
              <a:gd name="connsiteY45" fmla="*/ 764628 h 1104949"/>
              <a:gd name="connsiteX46" fmla="*/ 1469843 w 1533398"/>
              <a:gd name="connsiteY46" fmla="*/ 740979 h 1104949"/>
              <a:gd name="connsiteX47" fmla="*/ 1446195 w 1533398"/>
              <a:gd name="connsiteY47" fmla="*/ 733097 h 1104949"/>
              <a:gd name="connsiteX48" fmla="*/ 1422547 w 1533398"/>
              <a:gd name="connsiteY48" fmla="*/ 717331 h 1104949"/>
              <a:gd name="connsiteX49" fmla="*/ 1446195 w 1533398"/>
              <a:gd name="connsiteY49" fmla="*/ 693683 h 1104949"/>
              <a:gd name="connsiteX50" fmla="*/ 1461960 w 1533398"/>
              <a:gd name="connsiteY50" fmla="*/ 670035 h 1104949"/>
              <a:gd name="connsiteX51" fmla="*/ 1493491 w 1533398"/>
              <a:gd name="connsiteY51" fmla="*/ 654269 h 1104949"/>
              <a:gd name="connsiteX52" fmla="*/ 1517140 w 1533398"/>
              <a:gd name="connsiteY52" fmla="*/ 630621 h 1104949"/>
              <a:gd name="connsiteX53" fmla="*/ 1532905 w 1533398"/>
              <a:gd name="connsiteY53" fmla="*/ 583324 h 1104949"/>
              <a:gd name="connsiteX54" fmla="*/ 1517140 w 1533398"/>
              <a:gd name="connsiteY54" fmla="*/ 504497 h 1104949"/>
              <a:gd name="connsiteX55" fmla="*/ 1501374 w 1533398"/>
              <a:gd name="connsiteY55" fmla="*/ 441435 h 1104949"/>
              <a:gd name="connsiteX56" fmla="*/ 1485609 w 1533398"/>
              <a:gd name="connsiteY56" fmla="*/ 417786 h 1104949"/>
              <a:gd name="connsiteX57" fmla="*/ 1461960 w 1533398"/>
              <a:gd name="connsiteY57" fmla="*/ 394138 h 1104949"/>
              <a:gd name="connsiteX58" fmla="*/ 1438312 w 1533398"/>
              <a:gd name="connsiteY58" fmla="*/ 386255 h 1104949"/>
              <a:gd name="connsiteX59" fmla="*/ 1414664 w 1533398"/>
              <a:gd name="connsiteY59" fmla="*/ 370490 h 1104949"/>
              <a:gd name="connsiteX60" fmla="*/ 1375250 w 1533398"/>
              <a:gd name="connsiteY60" fmla="*/ 362607 h 1104949"/>
              <a:gd name="connsiteX61" fmla="*/ 1351602 w 1533398"/>
              <a:gd name="connsiteY61" fmla="*/ 354724 h 1104949"/>
              <a:gd name="connsiteX62" fmla="*/ 1335836 w 1533398"/>
              <a:gd name="connsiteY62" fmla="*/ 260131 h 1104949"/>
              <a:gd name="connsiteX63" fmla="*/ 1320071 w 1533398"/>
              <a:gd name="connsiteY63" fmla="*/ 212835 h 1104949"/>
              <a:gd name="connsiteX64" fmla="*/ 1312188 w 1533398"/>
              <a:gd name="connsiteY64" fmla="*/ 189186 h 1104949"/>
              <a:gd name="connsiteX65" fmla="*/ 1288540 w 1533398"/>
              <a:gd name="connsiteY65" fmla="*/ 181304 h 1104949"/>
              <a:gd name="connsiteX66" fmla="*/ 1264891 w 1533398"/>
              <a:gd name="connsiteY66" fmla="*/ 165538 h 1104949"/>
              <a:gd name="connsiteX67" fmla="*/ 1241243 w 1533398"/>
              <a:gd name="connsiteY67" fmla="*/ 141890 h 1104949"/>
              <a:gd name="connsiteX68" fmla="*/ 1178181 w 1533398"/>
              <a:gd name="connsiteY68" fmla="*/ 126124 h 1104949"/>
              <a:gd name="connsiteX69" fmla="*/ 1146650 w 1533398"/>
              <a:gd name="connsiteY69" fmla="*/ 118241 h 1104949"/>
              <a:gd name="connsiteX70" fmla="*/ 1028409 w 1533398"/>
              <a:gd name="connsiteY70" fmla="*/ 102476 h 1104949"/>
              <a:gd name="connsiteX71" fmla="*/ 988995 w 1533398"/>
              <a:gd name="connsiteY71" fmla="*/ 55179 h 1104949"/>
              <a:gd name="connsiteX72" fmla="*/ 973229 w 1533398"/>
              <a:gd name="connsiteY72" fmla="*/ 31531 h 1104949"/>
              <a:gd name="connsiteX73" fmla="*/ 910167 w 1533398"/>
              <a:gd name="connsiteY73" fmla="*/ 15766 h 1104949"/>
              <a:gd name="connsiteX74" fmla="*/ 854988 w 1533398"/>
              <a:gd name="connsiteY74" fmla="*/ 0 h 1104949"/>
              <a:gd name="connsiteX75" fmla="*/ 650036 w 1533398"/>
              <a:gd name="connsiteY75" fmla="*/ 7883 h 1104949"/>
              <a:gd name="connsiteX76" fmla="*/ 626388 w 1533398"/>
              <a:gd name="connsiteY76" fmla="*/ 31531 h 1104949"/>
              <a:gd name="connsiteX77" fmla="*/ 579091 w 1533398"/>
              <a:gd name="connsiteY77" fmla="*/ 55179 h 1104949"/>
              <a:gd name="connsiteX78" fmla="*/ 531795 w 1533398"/>
              <a:gd name="connsiteY78" fmla="*/ 39414 h 1104949"/>
              <a:gd name="connsiteX79" fmla="*/ 484498 w 1533398"/>
              <a:gd name="connsiteY79" fmla="*/ 15766 h 1104949"/>
              <a:gd name="connsiteX80" fmla="*/ 350491 w 1533398"/>
              <a:gd name="connsiteY80" fmla="*/ 31531 h 1104949"/>
              <a:gd name="connsiteX81" fmla="*/ 326843 w 1533398"/>
              <a:gd name="connsiteY81" fmla="*/ 47297 h 1104949"/>
              <a:gd name="connsiteX82" fmla="*/ 303195 w 1533398"/>
              <a:gd name="connsiteY82" fmla="*/ 70945 h 1104949"/>
              <a:gd name="connsiteX83" fmla="*/ 287429 w 1533398"/>
              <a:gd name="connsiteY83" fmla="*/ 134007 h 1104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533398" h="1104949">
                <a:moveTo>
                  <a:pt x="287429" y="134007"/>
                </a:moveTo>
                <a:cubicBezTo>
                  <a:pt x="265095" y="145831"/>
                  <a:pt x="208292" y="136304"/>
                  <a:pt x="169188" y="141890"/>
                </a:cubicBezTo>
                <a:cubicBezTo>
                  <a:pt x="152737" y="144240"/>
                  <a:pt x="138381" y="155594"/>
                  <a:pt x="121891" y="157655"/>
                </a:cubicBezTo>
                <a:lnTo>
                  <a:pt x="58829" y="165538"/>
                </a:lnTo>
                <a:cubicBezTo>
                  <a:pt x="51833" y="167870"/>
                  <a:pt x="12862" y="178557"/>
                  <a:pt x="11533" y="189186"/>
                </a:cubicBezTo>
                <a:cubicBezTo>
                  <a:pt x="4225" y="247650"/>
                  <a:pt x="3035" y="284617"/>
                  <a:pt x="35181" y="323193"/>
                </a:cubicBezTo>
                <a:cubicBezTo>
                  <a:pt x="42318" y="331757"/>
                  <a:pt x="49758" y="340361"/>
                  <a:pt x="58829" y="346841"/>
                </a:cubicBezTo>
                <a:cubicBezTo>
                  <a:pt x="83319" y="364334"/>
                  <a:pt x="94385" y="362631"/>
                  <a:pt x="121891" y="370490"/>
                </a:cubicBezTo>
                <a:cubicBezTo>
                  <a:pt x="129881" y="372773"/>
                  <a:pt x="137657" y="375745"/>
                  <a:pt x="145540" y="378372"/>
                </a:cubicBezTo>
                <a:cubicBezTo>
                  <a:pt x="70097" y="453815"/>
                  <a:pt x="166691" y="364271"/>
                  <a:pt x="98243" y="409904"/>
                </a:cubicBezTo>
                <a:cubicBezTo>
                  <a:pt x="88968" y="416088"/>
                  <a:pt x="83159" y="426415"/>
                  <a:pt x="74595" y="433552"/>
                </a:cubicBezTo>
                <a:cubicBezTo>
                  <a:pt x="67317" y="439617"/>
                  <a:pt x="58225" y="443252"/>
                  <a:pt x="50947" y="449317"/>
                </a:cubicBezTo>
                <a:cubicBezTo>
                  <a:pt x="28186" y="468285"/>
                  <a:pt x="27035" y="473361"/>
                  <a:pt x="11533" y="496614"/>
                </a:cubicBezTo>
                <a:cubicBezTo>
                  <a:pt x="-823" y="546036"/>
                  <a:pt x="-6599" y="554744"/>
                  <a:pt x="11533" y="622738"/>
                </a:cubicBezTo>
                <a:cubicBezTo>
                  <a:pt x="15538" y="637757"/>
                  <a:pt x="82066" y="677642"/>
                  <a:pt x="82478" y="677917"/>
                </a:cubicBezTo>
                <a:lnTo>
                  <a:pt x="106126" y="693683"/>
                </a:lnTo>
                <a:cubicBezTo>
                  <a:pt x="147399" y="721199"/>
                  <a:pt x="120377" y="708273"/>
                  <a:pt x="192836" y="717331"/>
                </a:cubicBezTo>
                <a:cubicBezTo>
                  <a:pt x="200719" y="722586"/>
                  <a:pt x="207777" y="729365"/>
                  <a:pt x="216485" y="733097"/>
                </a:cubicBezTo>
                <a:cubicBezTo>
                  <a:pt x="226443" y="737365"/>
                  <a:pt x="241516" y="732312"/>
                  <a:pt x="248016" y="740979"/>
                </a:cubicBezTo>
                <a:cubicBezTo>
                  <a:pt x="253776" y="748659"/>
                  <a:pt x="225772" y="786169"/>
                  <a:pt x="224367" y="788276"/>
                </a:cubicBezTo>
                <a:cubicBezTo>
                  <a:pt x="226995" y="827690"/>
                  <a:pt x="225756" y="867553"/>
                  <a:pt x="232250" y="906517"/>
                </a:cubicBezTo>
                <a:cubicBezTo>
                  <a:pt x="233808" y="915862"/>
                  <a:pt x="243316" y="921940"/>
                  <a:pt x="248016" y="930166"/>
                </a:cubicBezTo>
                <a:cubicBezTo>
                  <a:pt x="254545" y="941592"/>
                  <a:pt x="268125" y="974961"/>
                  <a:pt x="279547" y="985345"/>
                </a:cubicBezTo>
                <a:cubicBezTo>
                  <a:pt x="301715" y="1005497"/>
                  <a:pt x="322070" y="1031050"/>
                  <a:pt x="350491" y="1040524"/>
                </a:cubicBezTo>
                <a:cubicBezTo>
                  <a:pt x="366257" y="1045779"/>
                  <a:pt x="381870" y="1051515"/>
                  <a:pt x="397788" y="1056290"/>
                </a:cubicBezTo>
                <a:cubicBezTo>
                  <a:pt x="408165" y="1059403"/>
                  <a:pt x="419041" y="1060746"/>
                  <a:pt x="429319" y="1064172"/>
                </a:cubicBezTo>
                <a:cubicBezTo>
                  <a:pt x="442743" y="1068647"/>
                  <a:pt x="455309" y="1075463"/>
                  <a:pt x="468733" y="1079938"/>
                </a:cubicBezTo>
                <a:cubicBezTo>
                  <a:pt x="479011" y="1083364"/>
                  <a:pt x="489847" y="1084845"/>
                  <a:pt x="500264" y="1087821"/>
                </a:cubicBezTo>
                <a:cubicBezTo>
                  <a:pt x="508253" y="1090104"/>
                  <a:pt x="516029" y="1093076"/>
                  <a:pt x="523912" y="1095704"/>
                </a:cubicBezTo>
                <a:cubicBezTo>
                  <a:pt x="534015" y="1093178"/>
                  <a:pt x="567782" y="1085593"/>
                  <a:pt x="579091" y="1079938"/>
                </a:cubicBezTo>
                <a:cubicBezTo>
                  <a:pt x="587565" y="1075701"/>
                  <a:pt x="594857" y="1069427"/>
                  <a:pt x="602740" y="1064172"/>
                </a:cubicBezTo>
                <a:cubicBezTo>
                  <a:pt x="605624" y="1055518"/>
                  <a:pt x="615127" y="1020093"/>
                  <a:pt x="626388" y="1016876"/>
                </a:cubicBezTo>
                <a:cubicBezTo>
                  <a:pt x="639271" y="1013195"/>
                  <a:pt x="652664" y="1022131"/>
                  <a:pt x="665802" y="1024759"/>
                </a:cubicBezTo>
                <a:cubicBezTo>
                  <a:pt x="678940" y="1032642"/>
                  <a:pt x="691512" y="1041555"/>
                  <a:pt x="705216" y="1048407"/>
                </a:cubicBezTo>
                <a:cubicBezTo>
                  <a:pt x="712450" y="1052024"/>
                  <a:pt x="754633" y="1068644"/>
                  <a:pt x="768278" y="1072055"/>
                </a:cubicBezTo>
                <a:cubicBezTo>
                  <a:pt x="781276" y="1075305"/>
                  <a:pt x="794765" y="1076413"/>
                  <a:pt x="807691" y="1079938"/>
                </a:cubicBezTo>
                <a:cubicBezTo>
                  <a:pt x="905832" y="1106705"/>
                  <a:pt x="804279" y="1087253"/>
                  <a:pt x="902285" y="1103586"/>
                </a:cubicBezTo>
                <a:cubicBezTo>
                  <a:pt x="970602" y="1100959"/>
                  <a:pt x="1040910" y="1112285"/>
                  <a:pt x="1107236" y="1095704"/>
                </a:cubicBezTo>
                <a:cubicBezTo>
                  <a:pt x="1123358" y="1091673"/>
                  <a:pt x="1123002" y="1048407"/>
                  <a:pt x="1123002" y="1048407"/>
                </a:cubicBezTo>
                <a:cubicBezTo>
                  <a:pt x="1125630" y="1014248"/>
                  <a:pt x="1113623" y="975524"/>
                  <a:pt x="1130885" y="945931"/>
                </a:cubicBezTo>
                <a:cubicBezTo>
                  <a:pt x="1138938" y="932125"/>
                  <a:pt x="1162286" y="952141"/>
                  <a:pt x="1178181" y="953814"/>
                </a:cubicBezTo>
                <a:cubicBezTo>
                  <a:pt x="1212252" y="957401"/>
                  <a:pt x="1246498" y="959069"/>
                  <a:pt x="1280657" y="961697"/>
                </a:cubicBezTo>
                <a:cubicBezTo>
                  <a:pt x="1320071" y="953814"/>
                  <a:pt x="1360027" y="948277"/>
                  <a:pt x="1398898" y="938048"/>
                </a:cubicBezTo>
                <a:cubicBezTo>
                  <a:pt x="1422356" y="931875"/>
                  <a:pt x="1443192" y="912041"/>
                  <a:pt x="1461960" y="898635"/>
                </a:cubicBezTo>
                <a:cubicBezTo>
                  <a:pt x="1469669" y="893128"/>
                  <a:pt x="1477726" y="888124"/>
                  <a:pt x="1485609" y="882869"/>
                </a:cubicBezTo>
                <a:cubicBezTo>
                  <a:pt x="1492857" y="832129"/>
                  <a:pt x="1499934" y="817154"/>
                  <a:pt x="1485609" y="764628"/>
                </a:cubicBezTo>
                <a:cubicBezTo>
                  <a:pt x="1483116" y="755488"/>
                  <a:pt x="1477241" y="746897"/>
                  <a:pt x="1469843" y="740979"/>
                </a:cubicBezTo>
                <a:cubicBezTo>
                  <a:pt x="1463355" y="735788"/>
                  <a:pt x="1454078" y="735724"/>
                  <a:pt x="1446195" y="733097"/>
                </a:cubicBezTo>
                <a:cubicBezTo>
                  <a:pt x="1438312" y="727842"/>
                  <a:pt x="1422547" y="726805"/>
                  <a:pt x="1422547" y="717331"/>
                </a:cubicBezTo>
                <a:cubicBezTo>
                  <a:pt x="1422547" y="706183"/>
                  <a:pt x="1439058" y="702247"/>
                  <a:pt x="1446195" y="693683"/>
                </a:cubicBezTo>
                <a:cubicBezTo>
                  <a:pt x="1452260" y="686405"/>
                  <a:pt x="1454682" y="676100"/>
                  <a:pt x="1461960" y="670035"/>
                </a:cubicBezTo>
                <a:cubicBezTo>
                  <a:pt x="1470987" y="662512"/>
                  <a:pt x="1483929" y="661099"/>
                  <a:pt x="1493491" y="654269"/>
                </a:cubicBezTo>
                <a:cubicBezTo>
                  <a:pt x="1502563" y="647789"/>
                  <a:pt x="1509257" y="638504"/>
                  <a:pt x="1517140" y="630621"/>
                </a:cubicBezTo>
                <a:cubicBezTo>
                  <a:pt x="1522395" y="614855"/>
                  <a:pt x="1536164" y="599620"/>
                  <a:pt x="1532905" y="583324"/>
                </a:cubicBezTo>
                <a:lnTo>
                  <a:pt x="1517140" y="504497"/>
                </a:lnTo>
                <a:cubicBezTo>
                  <a:pt x="1514141" y="489503"/>
                  <a:pt x="1509454" y="457596"/>
                  <a:pt x="1501374" y="441435"/>
                </a:cubicBezTo>
                <a:cubicBezTo>
                  <a:pt x="1497137" y="432961"/>
                  <a:pt x="1491674" y="425064"/>
                  <a:pt x="1485609" y="417786"/>
                </a:cubicBezTo>
                <a:cubicBezTo>
                  <a:pt x="1478472" y="409222"/>
                  <a:pt x="1471236" y="400322"/>
                  <a:pt x="1461960" y="394138"/>
                </a:cubicBezTo>
                <a:cubicBezTo>
                  <a:pt x="1455046" y="389529"/>
                  <a:pt x="1445744" y="389971"/>
                  <a:pt x="1438312" y="386255"/>
                </a:cubicBezTo>
                <a:cubicBezTo>
                  <a:pt x="1429838" y="382018"/>
                  <a:pt x="1423535" y="373816"/>
                  <a:pt x="1414664" y="370490"/>
                </a:cubicBezTo>
                <a:cubicBezTo>
                  <a:pt x="1402119" y="365786"/>
                  <a:pt x="1388248" y="365857"/>
                  <a:pt x="1375250" y="362607"/>
                </a:cubicBezTo>
                <a:cubicBezTo>
                  <a:pt x="1367189" y="360592"/>
                  <a:pt x="1359485" y="357352"/>
                  <a:pt x="1351602" y="354724"/>
                </a:cubicBezTo>
                <a:cubicBezTo>
                  <a:pt x="1330049" y="290067"/>
                  <a:pt x="1362235" y="392127"/>
                  <a:pt x="1335836" y="260131"/>
                </a:cubicBezTo>
                <a:cubicBezTo>
                  <a:pt x="1332577" y="243836"/>
                  <a:pt x="1325326" y="228600"/>
                  <a:pt x="1320071" y="212835"/>
                </a:cubicBezTo>
                <a:cubicBezTo>
                  <a:pt x="1317443" y="204952"/>
                  <a:pt x="1320071" y="191813"/>
                  <a:pt x="1312188" y="189186"/>
                </a:cubicBezTo>
                <a:lnTo>
                  <a:pt x="1288540" y="181304"/>
                </a:lnTo>
                <a:cubicBezTo>
                  <a:pt x="1280657" y="176049"/>
                  <a:pt x="1272169" y="171603"/>
                  <a:pt x="1264891" y="165538"/>
                </a:cubicBezTo>
                <a:cubicBezTo>
                  <a:pt x="1256327" y="158401"/>
                  <a:pt x="1251392" y="146503"/>
                  <a:pt x="1241243" y="141890"/>
                </a:cubicBezTo>
                <a:cubicBezTo>
                  <a:pt x="1221518" y="132924"/>
                  <a:pt x="1199202" y="131379"/>
                  <a:pt x="1178181" y="126124"/>
                </a:cubicBezTo>
                <a:cubicBezTo>
                  <a:pt x="1167671" y="123496"/>
                  <a:pt x="1157400" y="119585"/>
                  <a:pt x="1146650" y="118241"/>
                </a:cubicBezTo>
                <a:cubicBezTo>
                  <a:pt x="1065152" y="108055"/>
                  <a:pt x="1104559" y="113355"/>
                  <a:pt x="1028409" y="102476"/>
                </a:cubicBezTo>
                <a:cubicBezTo>
                  <a:pt x="989265" y="43763"/>
                  <a:pt x="1039574" y="115874"/>
                  <a:pt x="988995" y="55179"/>
                </a:cubicBezTo>
                <a:cubicBezTo>
                  <a:pt x="982930" y="47901"/>
                  <a:pt x="981703" y="35768"/>
                  <a:pt x="973229" y="31531"/>
                </a:cubicBezTo>
                <a:cubicBezTo>
                  <a:pt x="953849" y="21841"/>
                  <a:pt x="930723" y="22618"/>
                  <a:pt x="910167" y="15766"/>
                </a:cubicBezTo>
                <a:cubicBezTo>
                  <a:pt x="876241" y="4457"/>
                  <a:pt x="894580" y="9898"/>
                  <a:pt x="854988" y="0"/>
                </a:cubicBezTo>
                <a:cubicBezTo>
                  <a:pt x="786671" y="2628"/>
                  <a:pt x="717763" y="-1459"/>
                  <a:pt x="650036" y="7883"/>
                </a:cubicBezTo>
                <a:cubicBezTo>
                  <a:pt x="638993" y="9406"/>
                  <a:pt x="634952" y="24394"/>
                  <a:pt x="626388" y="31531"/>
                </a:cubicBezTo>
                <a:cubicBezTo>
                  <a:pt x="606012" y="48512"/>
                  <a:pt x="602795" y="47279"/>
                  <a:pt x="579091" y="55179"/>
                </a:cubicBezTo>
                <a:cubicBezTo>
                  <a:pt x="563326" y="49924"/>
                  <a:pt x="545622" y="48632"/>
                  <a:pt x="531795" y="39414"/>
                </a:cubicBezTo>
                <a:cubicBezTo>
                  <a:pt x="501233" y="19039"/>
                  <a:pt x="517135" y="26644"/>
                  <a:pt x="484498" y="15766"/>
                </a:cubicBezTo>
                <a:cubicBezTo>
                  <a:pt x="467061" y="17011"/>
                  <a:pt x="386324" y="13614"/>
                  <a:pt x="350491" y="31531"/>
                </a:cubicBezTo>
                <a:cubicBezTo>
                  <a:pt x="342017" y="35768"/>
                  <a:pt x="334121" y="41232"/>
                  <a:pt x="326843" y="47297"/>
                </a:cubicBezTo>
                <a:cubicBezTo>
                  <a:pt x="318279" y="54434"/>
                  <a:pt x="311078" y="63062"/>
                  <a:pt x="303195" y="70945"/>
                </a:cubicBezTo>
                <a:cubicBezTo>
                  <a:pt x="293400" y="110123"/>
                  <a:pt x="309763" y="122183"/>
                  <a:pt x="287429" y="134007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98468" y="278661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0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524000" y="174314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1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523999" y="356532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3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248979" y="356810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4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248979" y="174314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2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61151" y="314721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0.0.0.0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513489" y="228999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0.0.0.1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232621" y="228570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0.0.0.2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523999" y="40686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0.0.0.3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251014" y="402185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0.0.0.4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4664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5F29-65AC-4C6F-9B45-CCE2E6F3B85F}" type="slidenum">
              <a:rPr lang="cs-CZ"/>
              <a:pPr/>
              <a:t>46</a:t>
            </a:fld>
            <a:endParaRPr lang="cs-CZ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/>
              <a:t>OSPF typy směrovačů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909" y="5392737"/>
            <a:ext cx="3898900" cy="1084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>
                <a:latin typeface="Palatino Linotype" pitchFamily="18" charset="0"/>
              </a:rPr>
              <a:t>ASBR – AS </a:t>
            </a:r>
            <a:r>
              <a:rPr lang="cs-CZ" sz="1800" dirty="0" err="1">
                <a:latin typeface="Palatino Linotype" pitchFamily="18" charset="0"/>
              </a:rPr>
              <a:t>Boundary</a:t>
            </a:r>
            <a:r>
              <a:rPr lang="cs-CZ" sz="1800" dirty="0">
                <a:latin typeface="Palatino Linotype" pitchFamily="18" charset="0"/>
              </a:rPr>
              <a:t> Router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latin typeface="Palatino Linotype" pitchFamily="18" charset="0"/>
              </a:rPr>
              <a:t>ABR – Area </a:t>
            </a:r>
            <a:r>
              <a:rPr lang="cs-CZ" sz="1800" dirty="0" err="1">
                <a:latin typeface="Palatino Linotype" pitchFamily="18" charset="0"/>
              </a:rPr>
              <a:t>Border</a:t>
            </a:r>
            <a:r>
              <a:rPr lang="cs-CZ" sz="1800" dirty="0">
                <a:latin typeface="Palatino Linotype" pitchFamily="18" charset="0"/>
              </a:rPr>
              <a:t> Router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latin typeface="Palatino Linotype" pitchFamily="18" charset="0"/>
              </a:rPr>
              <a:t>IA – Intra Area router</a:t>
            </a:r>
          </a:p>
        </p:txBody>
      </p:sp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4387850" y="5404761"/>
            <a:ext cx="43307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dirty="0">
                <a:latin typeface="Palatino Linotype" pitchFamily="18" charset="0"/>
              </a:rPr>
              <a:t>Všechny směrovače mají tutéž topologickou databázi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dirty="0">
                <a:latin typeface="Palatino Linotype" pitchFamily="18" charset="0"/>
              </a:rPr>
              <a:t>Znají topologii uvnitř oblasti</a:t>
            </a:r>
          </a:p>
        </p:txBody>
      </p:sp>
      <p:sp>
        <p:nvSpPr>
          <p:cNvPr id="2" name="Obdélník 1"/>
          <p:cNvSpPr/>
          <p:nvPr/>
        </p:nvSpPr>
        <p:spPr bwMode="auto">
          <a:xfrm>
            <a:off x="4125913" y="1367772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1327152" y="2841397"/>
            <a:ext cx="585442" cy="35451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7086600" y="2841397"/>
            <a:ext cx="587926" cy="34923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1767962" y="3473775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6324599" y="3459487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4125913" y="3581400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4125913" y="4618038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4125913" y="2155506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" name="Přímá spojnice 3"/>
          <p:cNvCxnSpPr>
            <a:stCxn id="10" idx="0"/>
            <a:endCxn id="16" idx="1"/>
          </p:cNvCxnSpPr>
          <p:nvPr/>
        </p:nvCxnSpPr>
        <p:spPr bwMode="auto">
          <a:xfrm flipV="1">
            <a:off x="1619873" y="2384106"/>
            <a:ext cx="2506040" cy="457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/>
          <p:cNvCxnSpPr>
            <a:stCxn id="16" idx="3"/>
            <a:endCxn id="11" idx="0"/>
          </p:cNvCxnSpPr>
          <p:nvPr/>
        </p:nvCxnSpPr>
        <p:spPr bwMode="auto">
          <a:xfrm>
            <a:off x="5040313" y="2384106"/>
            <a:ext cx="2340250" cy="457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stCxn id="10" idx="2"/>
            <a:endCxn id="12" idx="0"/>
          </p:cNvCxnSpPr>
          <p:nvPr/>
        </p:nvCxnSpPr>
        <p:spPr bwMode="auto">
          <a:xfrm>
            <a:off x="1619873" y="3195908"/>
            <a:ext cx="605289" cy="2778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/>
          <p:cNvCxnSpPr>
            <a:stCxn id="11" idx="2"/>
            <a:endCxn id="13" idx="0"/>
          </p:cNvCxnSpPr>
          <p:nvPr/>
        </p:nvCxnSpPr>
        <p:spPr bwMode="auto">
          <a:xfrm flipH="1">
            <a:off x="6781799" y="3190634"/>
            <a:ext cx="598764" cy="2688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/>
          <p:cNvCxnSpPr>
            <a:stCxn id="12" idx="3"/>
            <a:endCxn id="14" idx="1"/>
          </p:cNvCxnSpPr>
          <p:nvPr/>
        </p:nvCxnSpPr>
        <p:spPr bwMode="auto">
          <a:xfrm>
            <a:off x="2682362" y="3702375"/>
            <a:ext cx="1443551" cy="1076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23"/>
          <p:cNvCxnSpPr>
            <a:stCxn id="14" idx="3"/>
            <a:endCxn id="13" idx="1"/>
          </p:cNvCxnSpPr>
          <p:nvPr/>
        </p:nvCxnSpPr>
        <p:spPr bwMode="auto">
          <a:xfrm flipV="1">
            <a:off x="5040313" y="3688087"/>
            <a:ext cx="1284286" cy="1219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ovéPole 26"/>
          <p:cNvSpPr txBox="1"/>
          <p:nvPr/>
        </p:nvSpPr>
        <p:spPr>
          <a:xfrm>
            <a:off x="2043673" y="343819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ABR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267043" y="227274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ABR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319061" y="344013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ABR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253535" y="353896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ABR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418536" y="282130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BR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7217326" y="283398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BR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165478" y="140493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ASBR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4186330" y="469646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ASBR</a:t>
            </a:r>
            <a:endParaRPr lang="cs-CZ" dirty="0"/>
          </a:p>
        </p:txBody>
      </p:sp>
      <p:sp>
        <p:nvSpPr>
          <p:cNvPr id="30" name="Ovál 29"/>
          <p:cNvSpPr/>
          <p:nvPr/>
        </p:nvSpPr>
        <p:spPr bwMode="auto">
          <a:xfrm>
            <a:off x="457200" y="2331713"/>
            <a:ext cx="8216900" cy="153703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780795" y="3840162"/>
            <a:ext cx="2590800" cy="124831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Ovál 52"/>
          <p:cNvSpPr/>
          <p:nvPr/>
        </p:nvSpPr>
        <p:spPr bwMode="auto">
          <a:xfrm>
            <a:off x="5815976" y="3838952"/>
            <a:ext cx="2590800" cy="124831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Ovál 53"/>
          <p:cNvSpPr/>
          <p:nvPr/>
        </p:nvSpPr>
        <p:spPr bwMode="auto">
          <a:xfrm>
            <a:off x="3581400" y="3947844"/>
            <a:ext cx="1967252" cy="767595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Ovál 54"/>
          <p:cNvSpPr/>
          <p:nvPr/>
        </p:nvSpPr>
        <p:spPr bwMode="auto">
          <a:xfrm>
            <a:off x="3603833" y="1722881"/>
            <a:ext cx="1967252" cy="534178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Obdélník 55"/>
          <p:cNvSpPr/>
          <p:nvPr/>
        </p:nvSpPr>
        <p:spPr bwMode="auto">
          <a:xfrm>
            <a:off x="1141505" y="4404763"/>
            <a:ext cx="606610" cy="34364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243473" y="435944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IA</a:t>
            </a:r>
            <a:endParaRPr lang="cs-CZ" dirty="0"/>
          </a:p>
        </p:txBody>
      </p:sp>
      <p:sp>
        <p:nvSpPr>
          <p:cNvPr id="58" name="Obdélník 57"/>
          <p:cNvSpPr/>
          <p:nvPr/>
        </p:nvSpPr>
        <p:spPr bwMode="auto">
          <a:xfrm>
            <a:off x="2373250" y="4382796"/>
            <a:ext cx="671778" cy="36216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2515674" y="436133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IA</a:t>
            </a:r>
            <a:endParaRPr lang="cs-CZ" dirty="0"/>
          </a:p>
        </p:txBody>
      </p:sp>
      <p:sp>
        <p:nvSpPr>
          <p:cNvPr id="60" name="Obdélník 59"/>
          <p:cNvSpPr/>
          <p:nvPr/>
        </p:nvSpPr>
        <p:spPr bwMode="auto">
          <a:xfrm>
            <a:off x="6147731" y="4349683"/>
            <a:ext cx="658537" cy="39788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6275663" y="434625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IA</a:t>
            </a:r>
            <a:endParaRPr lang="cs-CZ" dirty="0"/>
          </a:p>
        </p:txBody>
      </p:sp>
      <p:sp>
        <p:nvSpPr>
          <p:cNvPr id="62" name="Obdélník 61"/>
          <p:cNvSpPr/>
          <p:nvPr/>
        </p:nvSpPr>
        <p:spPr bwMode="auto">
          <a:xfrm>
            <a:off x="7610560" y="4349981"/>
            <a:ext cx="530606" cy="37662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674526" y="432318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IA</a:t>
            </a:r>
            <a:endParaRPr lang="cs-CZ" dirty="0"/>
          </a:p>
        </p:txBody>
      </p:sp>
      <p:sp>
        <p:nvSpPr>
          <p:cNvPr id="256016" name="TextovéPole 256015"/>
          <p:cNvSpPr txBox="1"/>
          <p:nvPr/>
        </p:nvSpPr>
        <p:spPr>
          <a:xfrm>
            <a:off x="3662140" y="2891170"/>
            <a:ext cx="192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OSPF </a:t>
            </a:r>
            <a:r>
              <a:rPr lang="cs-CZ" dirty="0" smtClean="0"/>
              <a:t>páteřní síť</a:t>
            </a:r>
            <a:endParaRPr lang="cs-CZ" dirty="0"/>
          </a:p>
        </p:txBody>
      </p:sp>
      <p:sp>
        <p:nvSpPr>
          <p:cNvPr id="256017" name="TextovéPole 256016"/>
          <p:cNvSpPr txBox="1"/>
          <p:nvPr/>
        </p:nvSpPr>
        <p:spPr>
          <a:xfrm>
            <a:off x="5245325" y="325025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Area 0</a:t>
            </a:r>
            <a:endParaRPr lang="cs-CZ" dirty="0"/>
          </a:p>
        </p:txBody>
      </p:sp>
      <p:sp>
        <p:nvSpPr>
          <p:cNvPr id="82" name="TextovéPole 81"/>
          <p:cNvSpPr txBox="1"/>
          <p:nvPr/>
        </p:nvSpPr>
        <p:spPr>
          <a:xfrm>
            <a:off x="4192733" y="179489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Area 1</a:t>
            </a:r>
            <a:endParaRPr lang="cs-CZ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4158371" y="411310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Area 3</a:t>
            </a:r>
            <a:endParaRPr lang="cs-CZ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6774222" y="46935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Area 4</a:t>
            </a:r>
            <a:endParaRPr lang="cs-CZ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1646147" y="472679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Area 2</a:t>
            </a:r>
            <a:endParaRPr lang="cs-CZ" dirty="0"/>
          </a:p>
        </p:txBody>
      </p:sp>
      <p:cxnSp>
        <p:nvCxnSpPr>
          <p:cNvPr id="256019" name="Přímá spojnice se šipkou 256018"/>
          <p:cNvCxnSpPr>
            <a:stCxn id="2" idx="3"/>
          </p:cNvCxnSpPr>
          <p:nvPr/>
        </p:nvCxnSpPr>
        <p:spPr bwMode="auto">
          <a:xfrm flipV="1">
            <a:off x="5040313" y="1219200"/>
            <a:ext cx="1278748" cy="3771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21" name="Přímá spojnice se šipkou 256020"/>
          <p:cNvCxnSpPr>
            <a:stCxn id="2" idx="1"/>
          </p:cNvCxnSpPr>
          <p:nvPr/>
        </p:nvCxnSpPr>
        <p:spPr bwMode="auto">
          <a:xfrm flipH="1" flipV="1">
            <a:off x="3140141" y="1219200"/>
            <a:ext cx="985772" cy="3771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23" name="Přímá spojnice se šipkou 256022"/>
          <p:cNvCxnSpPr>
            <a:stCxn id="15" idx="1"/>
          </p:cNvCxnSpPr>
          <p:nvPr/>
        </p:nvCxnSpPr>
        <p:spPr bwMode="auto">
          <a:xfrm flipH="1">
            <a:off x="3355708" y="4846638"/>
            <a:ext cx="770205" cy="2108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25" name="Přímá spojnice se šipkou 256024"/>
          <p:cNvCxnSpPr>
            <a:stCxn id="15" idx="3"/>
          </p:cNvCxnSpPr>
          <p:nvPr/>
        </p:nvCxnSpPr>
        <p:spPr bwMode="auto">
          <a:xfrm>
            <a:off x="5040313" y="4846638"/>
            <a:ext cx="903287" cy="2162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26" name="TextovéPole 256025"/>
          <p:cNvSpPr txBox="1"/>
          <p:nvPr/>
        </p:nvSpPr>
        <p:spPr>
          <a:xfrm>
            <a:off x="5697620" y="1351449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Vnější síť</a:t>
            </a:r>
            <a:endParaRPr lang="cs-CZ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2476941" y="1345747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Vnější síť</a:t>
            </a:r>
            <a:endParaRPr lang="cs-CZ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5307637" y="5018602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Vnější síť</a:t>
            </a:r>
            <a:endParaRPr lang="cs-CZ" dirty="0"/>
          </a:p>
        </p:txBody>
      </p:sp>
      <p:sp>
        <p:nvSpPr>
          <p:cNvPr id="98" name="TextovéPole 97"/>
          <p:cNvSpPr txBox="1"/>
          <p:nvPr/>
        </p:nvSpPr>
        <p:spPr>
          <a:xfrm>
            <a:off x="2630425" y="5035005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Vnější síť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1076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8BF5-C030-4DF4-B052-A17258181AA0}" type="slidenum">
              <a:rPr lang="cs-CZ"/>
              <a:pPr/>
              <a:t>47</a:t>
            </a:fld>
            <a:endParaRPr lang="cs-CZ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OSPF typy směrovačů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ASBR – AS Boundary Router – hraniční směrovač autonomní oblasti – výměna informace s jinými autonomními systémy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BR – Backbone Router – páteřní směrovač – rozhraní páteřní oblasti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ABR – Area Border Router – hraniční směrovač oblasti – rozhraní různých oblastí</a:t>
            </a:r>
          </a:p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IA – Intra Area Router – vnitřní směrovač – všechna rozhraní přísluší jedné oblasti</a:t>
            </a: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Designated Router – vybraný směrovač – generuje informaci o stavu linek v subsíti</a:t>
            </a: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Backup Designated Router – záložní směrovač – zastává funkci vybraného směrovače při výpadku</a:t>
            </a:r>
          </a:p>
          <a:p>
            <a:pPr>
              <a:lnSpc>
                <a:spcPct val="90000"/>
              </a:lnSpc>
            </a:pPr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F718-0959-494F-A372-BEC6C65DEC0F}" type="slidenum">
              <a:rPr lang="cs-CZ"/>
              <a:pPr/>
              <a:t>48</a:t>
            </a:fld>
            <a:endParaRPr lang="cs-CZ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Formát záhlaví OSPF</a:t>
            </a:r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>
            <a:off x="3995738" y="4797425"/>
            <a:ext cx="901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Ověření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1187450" y="2060575"/>
            <a:ext cx="1409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ve</a:t>
            </a:r>
            <a:r>
              <a:rPr lang="en-US" sz="2000">
                <a:solidFill>
                  <a:srgbClr val="000000"/>
                </a:solidFill>
              </a:rPr>
              <a:t>rsion</a:t>
            </a:r>
            <a:r>
              <a:rPr lang="cs-CZ" sz="2000">
                <a:solidFill>
                  <a:srgbClr val="000000"/>
                </a:solidFill>
              </a:rPr>
              <a:t> (1,2)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2916238" y="2060575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ty</a:t>
            </a:r>
            <a:r>
              <a:rPr lang="en-US" sz="2000">
                <a:solidFill>
                  <a:srgbClr val="000000"/>
                </a:solidFill>
              </a:rPr>
              <a:t>pe</a:t>
            </a:r>
            <a:r>
              <a:rPr lang="cs-CZ" sz="2000">
                <a:solidFill>
                  <a:srgbClr val="000000"/>
                </a:solidFill>
              </a:rPr>
              <a:t> (1 až 7)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2" name="Rectangle 6"/>
          <p:cNvSpPr>
            <a:spLocks noChangeArrowheads="1"/>
          </p:cNvSpPr>
          <p:nvPr/>
        </p:nvSpPr>
        <p:spPr bwMode="auto">
          <a:xfrm>
            <a:off x="5580063" y="2060575"/>
            <a:ext cx="148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Délka paketu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3" name="Rectangle 7"/>
          <p:cNvSpPr>
            <a:spLocks noChangeArrowheads="1"/>
          </p:cNvSpPr>
          <p:nvPr/>
        </p:nvSpPr>
        <p:spPr bwMode="auto">
          <a:xfrm>
            <a:off x="1800225" y="4102100"/>
            <a:ext cx="18335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Kontrolní součet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4" name="Rectangle 8"/>
          <p:cNvSpPr>
            <a:spLocks noChangeArrowheads="1"/>
          </p:cNvSpPr>
          <p:nvPr/>
        </p:nvSpPr>
        <p:spPr bwMode="auto">
          <a:xfrm>
            <a:off x="4852988" y="4102100"/>
            <a:ext cx="2862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Typ ověření (heslo, MD5)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5" name="Rectangle 9"/>
          <p:cNvSpPr>
            <a:spLocks noChangeArrowheads="1"/>
          </p:cNvSpPr>
          <p:nvPr/>
        </p:nvSpPr>
        <p:spPr bwMode="auto">
          <a:xfrm>
            <a:off x="3708400" y="2708275"/>
            <a:ext cx="1565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ID směrovače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6" name="Rectangle 10"/>
          <p:cNvSpPr>
            <a:spLocks noChangeArrowheads="1"/>
          </p:cNvSpPr>
          <p:nvPr/>
        </p:nvSpPr>
        <p:spPr bwMode="auto">
          <a:xfrm>
            <a:off x="3995738" y="3429000"/>
            <a:ext cx="1058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ID oblasti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60107" name="Freeform 11"/>
          <p:cNvSpPr>
            <a:spLocks/>
          </p:cNvSpPr>
          <p:nvPr/>
        </p:nvSpPr>
        <p:spPr bwMode="auto">
          <a:xfrm>
            <a:off x="762000" y="1981200"/>
            <a:ext cx="7502525" cy="4162425"/>
          </a:xfrm>
          <a:custGeom>
            <a:avLst/>
            <a:gdLst>
              <a:gd name="T0" fmla="*/ 2906 w 2910"/>
              <a:gd name="T1" fmla="*/ 1657 h 1657"/>
              <a:gd name="T2" fmla="*/ 2910 w 2910"/>
              <a:gd name="T3" fmla="*/ 0 h 1657"/>
              <a:gd name="T4" fmla="*/ 0 w 2910"/>
              <a:gd name="T5" fmla="*/ 0 h 1657"/>
              <a:gd name="T6" fmla="*/ 0 w 2910"/>
              <a:gd name="T7" fmla="*/ 1657 h 1657"/>
              <a:gd name="T8" fmla="*/ 2910 w 2910"/>
              <a:gd name="T9" fmla="*/ 1657 h 1657"/>
              <a:gd name="T10" fmla="*/ 2910 w 2910"/>
              <a:gd name="T11" fmla="*/ 1657 h 1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10" h="1657">
                <a:moveTo>
                  <a:pt x="2906" y="1657"/>
                </a:moveTo>
                <a:lnTo>
                  <a:pt x="2910" y="0"/>
                </a:lnTo>
                <a:lnTo>
                  <a:pt x="0" y="0"/>
                </a:lnTo>
                <a:lnTo>
                  <a:pt x="0" y="1657"/>
                </a:lnTo>
                <a:lnTo>
                  <a:pt x="2910" y="1657"/>
                </a:lnTo>
                <a:lnTo>
                  <a:pt x="2910" y="165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08" name="Line 12"/>
          <p:cNvSpPr>
            <a:spLocks noChangeShapeType="1"/>
          </p:cNvSpPr>
          <p:nvPr/>
        </p:nvSpPr>
        <p:spPr bwMode="auto">
          <a:xfrm>
            <a:off x="4530725" y="1858963"/>
            <a:ext cx="3175" cy="690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09" name="Line 13"/>
          <p:cNvSpPr>
            <a:spLocks noChangeShapeType="1"/>
          </p:cNvSpPr>
          <p:nvPr/>
        </p:nvSpPr>
        <p:spPr bwMode="auto">
          <a:xfrm>
            <a:off x="4530725" y="3938588"/>
            <a:ext cx="3175" cy="690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0" name="Line 14"/>
          <p:cNvSpPr>
            <a:spLocks noChangeShapeType="1"/>
          </p:cNvSpPr>
          <p:nvPr/>
        </p:nvSpPr>
        <p:spPr bwMode="auto">
          <a:xfrm>
            <a:off x="779463" y="2549525"/>
            <a:ext cx="7481887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1" name="Line 15"/>
          <p:cNvSpPr>
            <a:spLocks noChangeShapeType="1"/>
          </p:cNvSpPr>
          <p:nvPr/>
        </p:nvSpPr>
        <p:spPr bwMode="auto">
          <a:xfrm>
            <a:off x="779463" y="3249613"/>
            <a:ext cx="7481887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2" name="Line 16"/>
          <p:cNvSpPr>
            <a:spLocks noChangeShapeType="1"/>
          </p:cNvSpPr>
          <p:nvPr/>
        </p:nvSpPr>
        <p:spPr bwMode="auto">
          <a:xfrm>
            <a:off x="779463" y="3938588"/>
            <a:ext cx="7481887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3" name="Line 17"/>
          <p:cNvSpPr>
            <a:spLocks noChangeShapeType="1"/>
          </p:cNvSpPr>
          <p:nvPr/>
        </p:nvSpPr>
        <p:spPr bwMode="auto">
          <a:xfrm>
            <a:off x="779463" y="4640263"/>
            <a:ext cx="74818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4" name="Line 18"/>
          <p:cNvSpPr>
            <a:spLocks noChangeShapeType="1"/>
          </p:cNvSpPr>
          <p:nvPr/>
        </p:nvSpPr>
        <p:spPr bwMode="auto">
          <a:xfrm>
            <a:off x="776288" y="5340350"/>
            <a:ext cx="7481887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5" name="Line 19"/>
          <p:cNvSpPr>
            <a:spLocks noChangeShapeType="1"/>
          </p:cNvSpPr>
          <p:nvPr/>
        </p:nvSpPr>
        <p:spPr bwMode="auto">
          <a:xfrm>
            <a:off x="2633663" y="1858963"/>
            <a:ext cx="1587" cy="690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116" name="Rectangle 20"/>
          <p:cNvSpPr>
            <a:spLocks noChangeArrowheads="1"/>
          </p:cNvSpPr>
          <p:nvPr/>
        </p:nvSpPr>
        <p:spPr bwMode="auto">
          <a:xfrm>
            <a:off x="771525" y="160020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0117" name="Rectangle 21"/>
          <p:cNvSpPr>
            <a:spLocks noChangeArrowheads="1"/>
          </p:cNvSpPr>
          <p:nvPr/>
        </p:nvSpPr>
        <p:spPr bwMode="auto">
          <a:xfrm>
            <a:off x="2627313" y="1600200"/>
            <a:ext cx="1222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0118" name="Rectangle 22"/>
          <p:cNvSpPr>
            <a:spLocks noChangeArrowheads="1"/>
          </p:cNvSpPr>
          <p:nvPr/>
        </p:nvSpPr>
        <p:spPr bwMode="auto">
          <a:xfrm>
            <a:off x="4419600" y="1600200"/>
            <a:ext cx="2428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16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0119" name="Rectangle 23"/>
          <p:cNvSpPr>
            <a:spLocks noChangeArrowheads="1"/>
          </p:cNvSpPr>
          <p:nvPr/>
        </p:nvSpPr>
        <p:spPr bwMode="auto">
          <a:xfrm>
            <a:off x="8170863" y="1600200"/>
            <a:ext cx="2397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31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0120" name="Text Box 24"/>
          <p:cNvSpPr txBox="1">
            <a:spLocks noChangeArrowheads="1"/>
          </p:cNvSpPr>
          <p:nvPr/>
        </p:nvSpPr>
        <p:spPr bwMode="auto">
          <a:xfrm>
            <a:off x="3708400" y="5445125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400">
                <a:latin typeface="Times New Roman" pitchFamily="18" charset="0"/>
              </a:rPr>
              <a:t>Tělo paketu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D302E-58D4-4A5F-8CA0-D9F9AC88B1B0}" type="slidenum">
              <a:rPr lang="cs-CZ"/>
              <a:pPr/>
              <a:t>49</a:t>
            </a:fld>
            <a:endParaRPr lang="cs-CZ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OSPF zpráv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>
                <a:latin typeface="Palatino Linotype" pitchFamily="18" charset="0"/>
              </a:rPr>
              <a:t>Hello – vyhledání souseda</a:t>
            </a:r>
          </a:p>
          <a:p>
            <a:r>
              <a:rPr lang="cs-CZ" sz="2000">
                <a:latin typeface="Palatino Linotype" pitchFamily="18" charset="0"/>
              </a:rPr>
              <a:t>Database Description – přenos databáze sousedovi </a:t>
            </a:r>
          </a:p>
          <a:p>
            <a:r>
              <a:rPr lang="cs-CZ" sz="2000">
                <a:latin typeface="Palatino Linotype" pitchFamily="18" charset="0"/>
              </a:rPr>
              <a:t>Link State Request – požadavek na zaslání databáze (synchronizace)</a:t>
            </a:r>
          </a:p>
          <a:p>
            <a:r>
              <a:rPr lang="cs-CZ" sz="2000">
                <a:latin typeface="Palatino Linotype" pitchFamily="18" charset="0"/>
              </a:rPr>
              <a:t>Link State Update – oprava topologie</a:t>
            </a:r>
          </a:p>
          <a:p>
            <a:pPr lvl="1"/>
            <a:r>
              <a:rPr lang="cs-CZ" sz="1800">
                <a:latin typeface="Palatino Linotype" pitchFamily="18" charset="0"/>
              </a:rPr>
              <a:t>Route LSA</a:t>
            </a:r>
          </a:p>
          <a:p>
            <a:pPr lvl="1"/>
            <a:r>
              <a:rPr lang="cs-CZ" sz="1800">
                <a:latin typeface="Palatino Linotype" pitchFamily="18" charset="0"/>
              </a:rPr>
              <a:t>Network LSA</a:t>
            </a:r>
          </a:p>
          <a:p>
            <a:pPr lvl="1"/>
            <a:r>
              <a:rPr lang="cs-CZ" sz="1800">
                <a:latin typeface="Palatino Linotype" pitchFamily="18" charset="0"/>
              </a:rPr>
              <a:t>Network Summary LSA</a:t>
            </a:r>
          </a:p>
          <a:p>
            <a:pPr lvl="1"/>
            <a:r>
              <a:rPr lang="cs-CZ" sz="1800">
                <a:latin typeface="Palatino Linotype" pitchFamily="18" charset="0"/>
              </a:rPr>
              <a:t>ASBR Summary LSA</a:t>
            </a:r>
          </a:p>
          <a:p>
            <a:pPr lvl="1"/>
            <a:r>
              <a:rPr lang="cs-CZ" sz="1800">
                <a:latin typeface="Palatino Linotype" pitchFamily="18" charset="0"/>
              </a:rPr>
              <a:t>AS External LSA</a:t>
            </a:r>
          </a:p>
          <a:p>
            <a:r>
              <a:rPr lang="cs-CZ" sz="2000">
                <a:latin typeface="Palatino Linotype" pitchFamily="18" charset="0"/>
              </a:rPr>
              <a:t>Link State Acknowledgement – potvrzení opravy topologie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D137-EB82-4321-81E3-5615E3A6E171}" type="slidenum">
              <a:rPr lang="cs-CZ"/>
              <a:pPr/>
              <a:t>5</a:t>
            </a:fld>
            <a:endParaRPr lang="cs-CZ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Základy </a:t>
            </a:r>
            <a:r>
              <a:rPr lang="cs-CZ" sz="3200" dirty="0" smtClean="0"/>
              <a:t>distribuovaného směrování</a:t>
            </a:r>
            <a:endParaRPr lang="cs-CZ" sz="3200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19263"/>
            <a:ext cx="8218487" cy="4029075"/>
          </a:xfrm>
        </p:spPr>
        <p:txBody>
          <a:bodyPr/>
          <a:lstStyle/>
          <a:p>
            <a:r>
              <a:rPr lang="cs-CZ" dirty="0" smtClean="0">
                <a:latin typeface="Palatino Linotype" pitchFamily="18" charset="0"/>
              </a:rPr>
              <a:t>Typy směrování</a:t>
            </a:r>
          </a:p>
          <a:p>
            <a:pPr lvl="1"/>
            <a:r>
              <a:rPr lang="cs-CZ" dirty="0" smtClean="0">
                <a:latin typeface="Palatino Linotype" pitchFamily="18" charset="0"/>
              </a:rPr>
              <a:t>na základě znalosti grafu (</a:t>
            </a:r>
            <a:r>
              <a:rPr lang="cs-CZ" dirty="0" err="1" smtClean="0">
                <a:latin typeface="Palatino Linotype" pitchFamily="18" charset="0"/>
              </a:rPr>
              <a:t>Graph</a:t>
            </a:r>
            <a:r>
              <a:rPr lang="cs-CZ" dirty="0" smtClean="0">
                <a:latin typeface="Palatino Linotype" pitchFamily="18" charset="0"/>
              </a:rPr>
              <a:t> </a:t>
            </a:r>
            <a:r>
              <a:rPr lang="cs-CZ" dirty="0" err="1" smtClean="0">
                <a:latin typeface="Palatino Linotype" pitchFamily="18" charset="0"/>
              </a:rPr>
              <a:t>Routing</a:t>
            </a:r>
            <a:r>
              <a:rPr lang="cs-CZ" dirty="0" smtClean="0">
                <a:latin typeface="Palatino Linotype" pitchFamily="18" charset="0"/>
              </a:rPr>
              <a:t>)</a:t>
            </a:r>
          </a:p>
          <a:p>
            <a:pPr lvl="1"/>
            <a:r>
              <a:rPr lang="cs-CZ" dirty="0" smtClean="0">
                <a:latin typeface="Palatino Linotype" pitchFamily="18" charset="0"/>
              </a:rPr>
              <a:t>na základě zadání cesty (Source </a:t>
            </a:r>
            <a:r>
              <a:rPr lang="cs-CZ" dirty="0" err="1" smtClean="0">
                <a:latin typeface="Palatino Linotype" pitchFamily="18" charset="0"/>
              </a:rPr>
              <a:t>Routing</a:t>
            </a:r>
            <a:r>
              <a:rPr lang="cs-CZ" dirty="0" smtClean="0">
                <a:latin typeface="Palatino Linotype" pitchFamily="18" charset="0"/>
              </a:rPr>
              <a:t>)</a:t>
            </a:r>
          </a:p>
          <a:p>
            <a:r>
              <a:rPr lang="cs-CZ" dirty="0" smtClean="0">
                <a:latin typeface="Palatino Linotype" pitchFamily="18" charset="0"/>
              </a:rPr>
              <a:t>Předpoklady</a:t>
            </a:r>
            <a:r>
              <a:rPr lang="cs-CZ" dirty="0">
                <a:latin typeface="Palatino Linotype" pitchFamily="18" charset="0"/>
              </a:rPr>
              <a:t>: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Mějme směrovač X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Směrovač nemůže znát topologii celé sítě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X potřebuje určit směrovač pro přístup k ostatním </a:t>
            </a:r>
            <a:r>
              <a:rPr lang="cs-CZ" sz="2400" dirty="0" err="1">
                <a:latin typeface="Palatino Linotype" pitchFamily="18" charset="0"/>
              </a:rPr>
              <a:t>subsítím</a:t>
            </a:r>
            <a:r>
              <a:rPr lang="cs-CZ" sz="2400" dirty="0">
                <a:latin typeface="Palatino Linotype" pitchFamily="18" charset="0"/>
              </a:rPr>
              <a:t> v Internetu</a:t>
            </a:r>
          </a:p>
          <a:p>
            <a:pPr lvl="1"/>
            <a:r>
              <a:rPr lang="cs-CZ" sz="2400" dirty="0">
                <a:latin typeface="Palatino Linotype" pitchFamily="18" charset="0"/>
              </a:rPr>
              <a:t>Tato informace je uložena do směrovací tabulky směrovače</a:t>
            </a:r>
          </a:p>
        </p:txBody>
      </p:sp>
    </p:spTree>
    <p:extLst>
      <p:ext uri="{BB962C8B-B14F-4D97-AF65-F5344CB8AC3E}">
        <p14:creationId xmlns:p14="http://schemas.microsoft.com/office/powerpoint/2010/main" val="994224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9EF6-A774-493E-B39B-3B68B51A501E}" type="slidenum">
              <a:rPr lang="cs-CZ"/>
              <a:pPr/>
              <a:t>50</a:t>
            </a:fld>
            <a:endParaRPr lang="cs-CZ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Určení ceny (ohodnocení) linky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29600" cy="4343400"/>
          </a:xfrm>
        </p:spPr>
        <p:txBody>
          <a:bodyPr/>
          <a:lstStyle/>
          <a:p>
            <a:r>
              <a:rPr lang="cs-CZ" sz="2000">
                <a:latin typeface="Palatino Linotype" pitchFamily="18" charset="0"/>
              </a:rPr>
              <a:t>Nejjednodušší (často používané)</a:t>
            </a:r>
          </a:p>
          <a:p>
            <a:pPr lvl="1"/>
            <a:r>
              <a:rPr lang="cs-CZ" sz="1800">
                <a:latin typeface="Palatino Linotype" pitchFamily="18" charset="0"/>
              </a:rPr>
              <a:t>Všechny linky mají stejnou cenu – směrování s minimálním ohodnocením</a:t>
            </a:r>
          </a:p>
          <a:p>
            <a:r>
              <a:rPr lang="cs-CZ" sz="2000">
                <a:latin typeface="Palatino Linotype" pitchFamily="18" charset="0"/>
              </a:rPr>
              <a:t>Cena linky – převrácená hodnota kapacity</a:t>
            </a:r>
          </a:p>
          <a:p>
            <a:pPr lvl="1"/>
            <a:r>
              <a:rPr lang="cs-CZ" sz="1800">
                <a:latin typeface="Palatino Linotype" pitchFamily="18" charset="0"/>
              </a:rPr>
              <a:t>10Mb linka má 100 krát vyšší cenu než 1Gb linka</a:t>
            </a:r>
          </a:p>
          <a:p>
            <a:r>
              <a:rPr lang="cs-CZ" sz="2000">
                <a:latin typeface="Palatino Linotype" pitchFamily="18" charset="0"/>
              </a:rPr>
              <a:t>Cena linky – zpoždění linky</a:t>
            </a:r>
          </a:p>
          <a:p>
            <a:pPr lvl="1"/>
            <a:r>
              <a:rPr lang="cs-CZ" sz="1800">
                <a:latin typeface="Palatino Linotype" pitchFamily="18" charset="0"/>
              </a:rPr>
              <a:t>250ms satelitní spojení má 10 krát větší cenu než 25ms pozemní linka</a:t>
            </a:r>
          </a:p>
          <a:p>
            <a:r>
              <a:rPr lang="cs-CZ" sz="2000">
                <a:latin typeface="Palatino Linotype" pitchFamily="18" charset="0"/>
              </a:rPr>
              <a:t>Cena linky – využití linky</a:t>
            </a:r>
          </a:p>
          <a:p>
            <a:pPr lvl="1"/>
            <a:r>
              <a:rPr lang="cs-CZ" sz="1800">
                <a:latin typeface="Palatino Linotype" pitchFamily="18" charset="0"/>
              </a:rPr>
              <a:t>Linka s 90</a:t>
            </a:r>
            <a:r>
              <a:rPr lang="en-US" sz="1800">
                <a:latin typeface="Palatino Linotype" pitchFamily="18" charset="0"/>
              </a:rPr>
              <a:t>% </a:t>
            </a:r>
            <a:r>
              <a:rPr lang="cs-CZ" sz="1800">
                <a:latin typeface="Palatino Linotype" pitchFamily="18" charset="0"/>
              </a:rPr>
              <a:t>využitím má 10 krát vyšší cenu než linka s 9</a:t>
            </a:r>
            <a:r>
              <a:rPr lang="en-US" sz="1800">
                <a:latin typeface="Palatino Linotype" pitchFamily="18" charset="0"/>
              </a:rPr>
              <a:t>% </a:t>
            </a:r>
            <a:r>
              <a:rPr lang="cs-CZ" sz="1800">
                <a:latin typeface="Palatino Linotype" pitchFamily="18" charset="0"/>
              </a:rPr>
              <a:t>využitím</a:t>
            </a:r>
          </a:p>
          <a:p>
            <a:pPr lvl="1"/>
            <a:r>
              <a:rPr lang="cs-CZ" sz="1800">
                <a:latin typeface="Palatino Linotype" pitchFamily="18" charset="0"/>
              </a:rPr>
              <a:t>Může způsobit oscilace</a:t>
            </a:r>
          </a:p>
          <a:p>
            <a:r>
              <a:rPr lang="cs-CZ" sz="2000">
                <a:latin typeface="Palatino Linotype" pitchFamily="18" charset="0"/>
              </a:rPr>
              <a:t>Žádný z těchto způsobů není optimální pro všechny sítě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7393-AE83-461C-BC89-DAE343AC34F5}" type="slidenum">
              <a:rPr lang="cs-CZ"/>
              <a:pPr/>
              <a:t>51</a:t>
            </a:fld>
            <a:endParaRPr lang="cs-CZ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Vyhledávání sousedství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906712"/>
          </a:xfrm>
        </p:spPr>
        <p:txBody>
          <a:bodyPr/>
          <a:lstStyle/>
          <a:p>
            <a:r>
              <a:rPr lang="cs-CZ">
                <a:latin typeface="Palatino Linotype" pitchFamily="18" charset="0"/>
              </a:rPr>
              <a:t>Používají se zprávy typu Hello</a:t>
            </a:r>
          </a:p>
          <a:p>
            <a:r>
              <a:rPr lang="cs-CZ">
                <a:latin typeface="Palatino Linotype" pitchFamily="18" charset="0"/>
              </a:rPr>
              <a:t>Jsou generovány pro všechna rozhraní, obsahují</a:t>
            </a:r>
          </a:p>
          <a:p>
            <a:pPr lvl="1"/>
            <a:r>
              <a:rPr lang="cs-CZ" sz="2400">
                <a:latin typeface="Palatino Linotype" pitchFamily="18" charset="0"/>
              </a:rPr>
              <a:t>IP adresu a masku pro toto rozhraní</a:t>
            </a:r>
          </a:p>
          <a:p>
            <a:pPr lvl="1"/>
            <a:r>
              <a:rPr lang="cs-CZ" sz="2400">
                <a:latin typeface="Palatino Linotype" pitchFamily="18" charset="0"/>
              </a:rPr>
              <a:t>Hello interval (platnost)</a:t>
            </a:r>
          </a:p>
          <a:p>
            <a:pPr lvl="1"/>
            <a:r>
              <a:rPr lang="cs-CZ" sz="2400">
                <a:latin typeface="Palatino Linotype" pitchFamily="18" charset="0"/>
              </a:rPr>
              <a:t>Seznam sousedů jejichž Hello pakety vysílač již slyšel </a:t>
            </a:r>
          </a:p>
          <a:p>
            <a:r>
              <a:rPr lang="cs-CZ">
                <a:latin typeface="Palatino Linotype" pitchFamily="18" charset="0"/>
              </a:rPr>
              <a:t>Posílány na IP adresu 224.0.0.5 každých 10s</a:t>
            </a:r>
          </a:p>
          <a:p>
            <a:r>
              <a:rPr lang="cs-CZ">
                <a:latin typeface="Palatino Linotype" pitchFamily="18" charset="0"/>
              </a:rPr>
              <a:t>Nepřijme-li se Hello zpráva od souseda 40s – zrušení sousedství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4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4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E536-D34B-4596-9AAF-71228281FD03}" type="slidenum">
              <a:rPr lang="cs-CZ"/>
              <a:pPr/>
              <a:t>52</a:t>
            </a:fld>
            <a:endParaRPr lang="cs-CZ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Nabízení stavu linek (</a:t>
            </a:r>
            <a:r>
              <a:rPr lang="en-US"/>
              <a:t>OSPF Link State Advertisements</a:t>
            </a:r>
            <a:r>
              <a:rPr lang="cs-CZ"/>
              <a:t>)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3124200" cy="4191000"/>
          </a:xfrm>
        </p:spPr>
        <p:txBody>
          <a:bodyPr/>
          <a:lstStyle/>
          <a:p>
            <a:r>
              <a:rPr lang="cs-CZ" sz="2000">
                <a:latin typeface="Palatino Linotype" pitchFamily="18" charset="0"/>
              </a:rPr>
              <a:t>Existují různé typy LSA – pro dosažení směrovače, sítě, oblasti</a:t>
            </a:r>
          </a:p>
          <a:p>
            <a:r>
              <a:rPr lang="cs-CZ" sz="2000">
                <a:latin typeface="Palatino Linotype" pitchFamily="18" charset="0"/>
              </a:rPr>
              <a:t>LSA typu 1 – nabízí cenu linek mezi směrovači</a:t>
            </a:r>
          </a:p>
          <a:p>
            <a:r>
              <a:rPr lang="cs-CZ" sz="2000">
                <a:latin typeface="Palatino Linotype" pitchFamily="18" charset="0"/>
              </a:rPr>
              <a:t>Používají TOS pro vytvoření více ohodnocení pro jednu linku (Type of Service) – není příliš využíváno</a:t>
            </a:r>
          </a:p>
          <a:p>
            <a:pPr>
              <a:buFont typeface="Wingdings" pitchFamily="2" charset="2"/>
              <a:buNone/>
            </a:pPr>
            <a:endParaRPr lang="cs-CZ" sz="2000">
              <a:latin typeface="Palatino Linotype" pitchFamily="18" charset="0"/>
            </a:endParaRPr>
          </a:p>
        </p:txBody>
      </p:sp>
      <p:grpSp>
        <p:nvGrpSpPr>
          <p:cNvPr id="268292" name="Group 4"/>
          <p:cNvGrpSpPr>
            <a:grpSpLocks/>
          </p:cNvGrpSpPr>
          <p:nvPr/>
        </p:nvGrpSpPr>
        <p:grpSpPr bwMode="auto">
          <a:xfrm>
            <a:off x="3635375" y="1989138"/>
            <a:ext cx="5338763" cy="3665537"/>
            <a:chOff x="1241" y="1865"/>
            <a:chExt cx="3363" cy="2309"/>
          </a:xfrm>
        </p:grpSpPr>
        <p:sp>
          <p:nvSpPr>
            <p:cNvPr id="268293" name="Rectangle 5"/>
            <p:cNvSpPr>
              <a:spLocks noChangeArrowheads="1"/>
            </p:cNvSpPr>
            <p:nvPr/>
          </p:nvSpPr>
          <p:spPr bwMode="auto">
            <a:xfrm>
              <a:off x="1862" y="1873"/>
              <a:ext cx="44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LS Age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294" name="Freeform 6"/>
            <p:cNvSpPr>
              <a:spLocks/>
            </p:cNvSpPr>
            <p:nvPr/>
          </p:nvSpPr>
          <p:spPr bwMode="auto">
            <a:xfrm>
              <a:off x="1245" y="1865"/>
              <a:ext cx="1680" cy="209"/>
            </a:xfrm>
            <a:custGeom>
              <a:avLst/>
              <a:gdLst>
                <a:gd name="T0" fmla="*/ 1680 w 1680"/>
                <a:gd name="T1" fmla="*/ 205 h 209"/>
                <a:gd name="T2" fmla="*/ 0 w 1680"/>
                <a:gd name="T3" fmla="*/ 209 h 209"/>
                <a:gd name="T4" fmla="*/ 0 w 1680"/>
                <a:gd name="T5" fmla="*/ 0 h 209"/>
                <a:gd name="T6" fmla="*/ 1680 w 1680"/>
                <a:gd name="T7" fmla="*/ 0 h 209"/>
                <a:gd name="T8" fmla="*/ 1680 w 1680"/>
                <a:gd name="T9" fmla="*/ 209 h 209"/>
                <a:gd name="T10" fmla="*/ 1680 w 1680"/>
                <a:gd name="T11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0" h="209">
                  <a:moveTo>
                    <a:pt x="1680" y="205"/>
                  </a:moveTo>
                  <a:lnTo>
                    <a:pt x="0" y="209"/>
                  </a:lnTo>
                  <a:lnTo>
                    <a:pt x="0" y="0"/>
                  </a:lnTo>
                  <a:lnTo>
                    <a:pt x="1680" y="0"/>
                  </a:lnTo>
                  <a:lnTo>
                    <a:pt x="1680" y="209"/>
                  </a:lnTo>
                  <a:lnTo>
                    <a:pt x="1680" y="20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295" name="Rectangle 7"/>
            <p:cNvSpPr>
              <a:spLocks noChangeArrowheads="1"/>
            </p:cNvSpPr>
            <p:nvPr/>
          </p:nvSpPr>
          <p:spPr bwMode="auto">
            <a:xfrm>
              <a:off x="3101" y="1873"/>
              <a:ext cx="47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Options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296" name="Freeform 8"/>
            <p:cNvSpPr>
              <a:spLocks/>
            </p:cNvSpPr>
            <p:nvPr/>
          </p:nvSpPr>
          <p:spPr bwMode="auto">
            <a:xfrm>
              <a:off x="2925" y="1865"/>
              <a:ext cx="839" cy="209"/>
            </a:xfrm>
            <a:custGeom>
              <a:avLst/>
              <a:gdLst>
                <a:gd name="T0" fmla="*/ 839 w 839"/>
                <a:gd name="T1" fmla="*/ 205 h 209"/>
                <a:gd name="T2" fmla="*/ 0 w 839"/>
                <a:gd name="T3" fmla="*/ 209 h 209"/>
                <a:gd name="T4" fmla="*/ 0 w 839"/>
                <a:gd name="T5" fmla="*/ 0 h 209"/>
                <a:gd name="T6" fmla="*/ 839 w 839"/>
                <a:gd name="T7" fmla="*/ 0 h 209"/>
                <a:gd name="T8" fmla="*/ 839 w 839"/>
                <a:gd name="T9" fmla="*/ 209 h 209"/>
                <a:gd name="T10" fmla="*/ 839 w 839"/>
                <a:gd name="T11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9" h="209">
                  <a:moveTo>
                    <a:pt x="839" y="205"/>
                  </a:moveTo>
                  <a:lnTo>
                    <a:pt x="0" y="209"/>
                  </a:lnTo>
                  <a:lnTo>
                    <a:pt x="0" y="0"/>
                  </a:lnTo>
                  <a:lnTo>
                    <a:pt x="839" y="0"/>
                  </a:lnTo>
                  <a:lnTo>
                    <a:pt x="839" y="209"/>
                  </a:lnTo>
                  <a:lnTo>
                    <a:pt x="839" y="20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3953" y="1873"/>
              <a:ext cx="8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T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4029" y="1873"/>
              <a:ext cx="37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ype=1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299" name="Freeform 11"/>
            <p:cNvSpPr>
              <a:spLocks/>
            </p:cNvSpPr>
            <p:nvPr/>
          </p:nvSpPr>
          <p:spPr bwMode="auto">
            <a:xfrm>
              <a:off x="3764" y="1865"/>
              <a:ext cx="840" cy="209"/>
            </a:xfrm>
            <a:custGeom>
              <a:avLst/>
              <a:gdLst>
                <a:gd name="T0" fmla="*/ 840 w 840"/>
                <a:gd name="T1" fmla="*/ 205 h 209"/>
                <a:gd name="T2" fmla="*/ 0 w 840"/>
                <a:gd name="T3" fmla="*/ 209 h 209"/>
                <a:gd name="T4" fmla="*/ 0 w 840"/>
                <a:gd name="T5" fmla="*/ 0 h 209"/>
                <a:gd name="T6" fmla="*/ 840 w 840"/>
                <a:gd name="T7" fmla="*/ 0 h 209"/>
                <a:gd name="T8" fmla="*/ 840 w 840"/>
                <a:gd name="T9" fmla="*/ 209 h 209"/>
                <a:gd name="T10" fmla="*/ 840 w 840"/>
                <a:gd name="T11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0" h="209">
                  <a:moveTo>
                    <a:pt x="840" y="205"/>
                  </a:moveTo>
                  <a:lnTo>
                    <a:pt x="0" y="209"/>
                  </a:lnTo>
                  <a:lnTo>
                    <a:pt x="0" y="0"/>
                  </a:lnTo>
                  <a:lnTo>
                    <a:pt x="840" y="0"/>
                  </a:lnTo>
                  <a:lnTo>
                    <a:pt x="840" y="209"/>
                  </a:lnTo>
                  <a:lnTo>
                    <a:pt x="840" y="20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417" y="2922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01" name="Freeform 13"/>
            <p:cNvSpPr>
              <a:spLocks/>
            </p:cNvSpPr>
            <p:nvPr/>
          </p:nvSpPr>
          <p:spPr bwMode="auto">
            <a:xfrm>
              <a:off x="1245" y="2914"/>
              <a:ext cx="420" cy="210"/>
            </a:xfrm>
            <a:custGeom>
              <a:avLst/>
              <a:gdLst>
                <a:gd name="T0" fmla="*/ 420 w 420"/>
                <a:gd name="T1" fmla="*/ 205 h 210"/>
                <a:gd name="T2" fmla="*/ 0 w 420"/>
                <a:gd name="T3" fmla="*/ 210 h 210"/>
                <a:gd name="T4" fmla="*/ 0 w 420"/>
                <a:gd name="T5" fmla="*/ 0 h 210"/>
                <a:gd name="T6" fmla="*/ 420 w 420"/>
                <a:gd name="T7" fmla="*/ 0 h 210"/>
                <a:gd name="T8" fmla="*/ 420 w 420"/>
                <a:gd name="T9" fmla="*/ 210 h 210"/>
                <a:gd name="T10" fmla="*/ 420 w 420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0" h="210">
                  <a:moveTo>
                    <a:pt x="420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420" y="0"/>
                  </a:lnTo>
                  <a:lnTo>
                    <a:pt x="420" y="210"/>
                  </a:lnTo>
                  <a:lnTo>
                    <a:pt x="420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1715" y="2922"/>
              <a:ext cx="33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Flags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03" name="Freeform 15"/>
            <p:cNvSpPr>
              <a:spLocks/>
            </p:cNvSpPr>
            <p:nvPr/>
          </p:nvSpPr>
          <p:spPr bwMode="auto">
            <a:xfrm>
              <a:off x="1665" y="2914"/>
              <a:ext cx="420" cy="210"/>
            </a:xfrm>
            <a:custGeom>
              <a:avLst/>
              <a:gdLst>
                <a:gd name="T0" fmla="*/ 420 w 420"/>
                <a:gd name="T1" fmla="*/ 205 h 210"/>
                <a:gd name="T2" fmla="*/ 0 w 420"/>
                <a:gd name="T3" fmla="*/ 210 h 210"/>
                <a:gd name="T4" fmla="*/ 0 w 420"/>
                <a:gd name="T5" fmla="*/ 0 h 210"/>
                <a:gd name="T6" fmla="*/ 420 w 420"/>
                <a:gd name="T7" fmla="*/ 0 h 210"/>
                <a:gd name="T8" fmla="*/ 420 w 420"/>
                <a:gd name="T9" fmla="*/ 210 h 210"/>
                <a:gd name="T10" fmla="*/ 420 w 420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0" h="210">
                  <a:moveTo>
                    <a:pt x="420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420" y="0"/>
                  </a:lnTo>
                  <a:lnTo>
                    <a:pt x="420" y="210"/>
                  </a:lnTo>
                  <a:lnTo>
                    <a:pt x="420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04" name="Rectangle 16"/>
            <p:cNvSpPr>
              <a:spLocks noChangeArrowheads="1"/>
            </p:cNvSpPr>
            <p:nvPr/>
          </p:nvSpPr>
          <p:spPr bwMode="auto">
            <a:xfrm>
              <a:off x="2467" y="2922"/>
              <a:ext cx="7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05" name="Freeform 17"/>
            <p:cNvSpPr>
              <a:spLocks/>
            </p:cNvSpPr>
            <p:nvPr/>
          </p:nvSpPr>
          <p:spPr bwMode="auto">
            <a:xfrm>
              <a:off x="2085" y="2914"/>
              <a:ext cx="840" cy="210"/>
            </a:xfrm>
            <a:custGeom>
              <a:avLst/>
              <a:gdLst>
                <a:gd name="T0" fmla="*/ 840 w 840"/>
                <a:gd name="T1" fmla="*/ 205 h 210"/>
                <a:gd name="T2" fmla="*/ 0 w 840"/>
                <a:gd name="T3" fmla="*/ 210 h 210"/>
                <a:gd name="T4" fmla="*/ 0 w 840"/>
                <a:gd name="T5" fmla="*/ 0 h 210"/>
                <a:gd name="T6" fmla="*/ 840 w 840"/>
                <a:gd name="T7" fmla="*/ 0 h 210"/>
                <a:gd name="T8" fmla="*/ 840 w 840"/>
                <a:gd name="T9" fmla="*/ 210 h 210"/>
                <a:gd name="T10" fmla="*/ 840 w 840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0" h="210">
                  <a:moveTo>
                    <a:pt x="840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840" y="0"/>
                  </a:lnTo>
                  <a:lnTo>
                    <a:pt x="840" y="210"/>
                  </a:lnTo>
                  <a:lnTo>
                    <a:pt x="840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06" name="Rectangle 18"/>
            <p:cNvSpPr>
              <a:spLocks noChangeArrowheads="1"/>
            </p:cNvSpPr>
            <p:nvPr/>
          </p:nvSpPr>
          <p:spPr bwMode="auto">
            <a:xfrm>
              <a:off x="3273" y="2922"/>
              <a:ext cx="94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Number of links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07" name="Freeform 19"/>
            <p:cNvSpPr>
              <a:spLocks/>
            </p:cNvSpPr>
            <p:nvPr/>
          </p:nvSpPr>
          <p:spPr bwMode="auto">
            <a:xfrm>
              <a:off x="2925" y="2914"/>
              <a:ext cx="1679" cy="210"/>
            </a:xfrm>
            <a:custGeom>
              <a:avLst/>
              <a:gdLst>
                <a:gd name="T0" fmla="*/ 1679 w 1679"/>
                <a:gd name="T1" fmla="*/ 205 h 210"/>
                <a:gd name="T2" fmla="*/ 0 w 1679"/>
                <a:gd name="T3" fmla="*/ 210 h 210"/>
                <a:gd name="T4" fmla="*/ 0 w 1679"/>
                <a:gd name="T5" fmla="*/ 0 h 210"/>
                <a:gd name="T6" fmla="*/ 1679 w 1679"/>
                <a:gd name="T7" fmla="*/ 0 h 210"/>
                <a:gd name="T8" fmla="*/ 1679 w 1679"/>
                <a:gd name="T9" fmla="*/ 210 h 210"/>
                <a:gd name="T10" fmla="*/ 1679 w 167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79" h="210">
                  <a:moveTo>
                    <a:pt x="1679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1679" y="0"/>
                  </a:lnTo>
                  <a:lnTo>
                    <a:pt x="1679" y="210"/>
                  </a:lnTo>
                  <a:lnTo>
                    <a:pt x="167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08" name="Rectangle 20"/>
            <p:cNvSpPr>
              <a:spLocks noChangeArrowheads="1"/>
            </p:cNvSpPr>
            <p:nvPr/>
          </p:nvSpPr>
          <p:spPr bwMode="auto">
            <a:xfrm>
              <a:off x="1384" y="3552"/>
              <a:ext cx="54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Link type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09" name="Freeform 21"/>
            <p:cNvSpPr>
              <a:spLocks/>
            </p:cNvSpPr>
            <p:nvPr/>
          </p:nvSpPr>
          <p:spPr bwMode="auto">
            <a:xfrm>
              <a:off x="1245" y="3543"/>
              <a:ext cx="840" cy="210"/>
            </a:xfrm>
            <a:custGeom>
              <a:avLst/>
              <a:gdLst>
                <a:gd name="T0" fmla="*/ 840 w 840"/>
                <a:gd name="T1" fmla="*/ 206 h 210"/>
                <a:gd name="T2" fmla="*/ 0 w 840"/>
                <a:gd name="T3" fmla="*/ 210 h 210"/>
                <a:gd name="T4" fmla="*/ 0 w 840"/>
                <a:gd name="T5" fmla="*/ 0 h 210"/>
                <a:gd name="T6" fmla="*/ 840 w 840"/>
                <a:gd name="T7" fmla="*/ 0 h 210"/>
                <a:gd name="T8" fmla="*/ 840 w 840"/>
                <a:gd name="T9" fmla="*/ 210 h 210"/>
                <a:gd name="T10" fmla="*/ 840 w 840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0" h="210">
                  <a:moveTo>
                    <a:pt x="840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840" y="0"/>
                  </a:lnTo>
                  <a:lnTo>
                    <a:pt x="840" y="210"/>
                  </a:lnTo>
                  <a:lnTo>
                    <a:pt x="840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10" name="Rectangle 22"/>
            <p:cNvSpPr>
              <a:spLocks noChangeArrowheads="1"/>
            </p:cNvSpPr>
            <p:nvPr/>
          </p:nvSpPr>
          <p:spPr bwMode="auto">
            <a:xfrm>
              <a:off x="2186" y="3552"/>
              <a:ext cx="64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Num_TOS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11" name="Freeform 23"/>
            <p:cNvSpPr>
              <a:spLocks/>
            </p:cNvSpPr>
            <p:nvPr/>
          </p:nvSpPr>
          <p:spPr bwMode="auto">
            <a:xfrm>
              <a:off x="2085" y="3543"/>
              <a:ext cx="840" cy="210"/>
            </a:xfrm>
            <a:custGeom>
              <a:avLst/>
              <a:gdLst>
                <a:gd name="T0" fmla="*/ 840 w 840"/>
                <a:gd name="T1" fmla="*/ 206 h 210"/>
                <a:gd name="T2" fmla="*/ 0 w 840"/>
                <a:gd name="T3" fmla="*/ 210 h 210"/>
                <a:gd name="T4" fmla="*/ 0 w 840"/>
                <a:gd name="T5" fmla="*/ 0 h 210"/>
                <a:gd name="T6" fmla="*/ 840 w 840"/>
                <a:gd name="T7" fmla="*/ 0 h 210"/>
                <a:gd name="T8" fmla="*/ 840 w 840"/>
                <a:gd name="T9" fmla="*/ 210 h 210"/>
                <a:gd name="T10" fmla="*/ 840 w 840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0" h="210">
                  <a:moveTo>
                    <a:pt x="840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840" y="0"/>
                  </a:lnTo>
                  <a:lnTo>
                    <a:pt x="840" y="210"/>
                  </a:lnTo>
                  <a:lnTo>
                    <a:pt x="840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12" name="Rectangle 24"/>
            <p:cNvSpPr>
              <a:spLocks noChangeArrowheads="1"/>
            </p:cNvSpPr>
            <p:nvPr/>
          </p:nvSpPr>
          <p:spPr bwMode="auto">
            <a:xfrm>
              <a:off x="3563" y="3552"/>
              <a:ext cx="37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Metric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13" name="Freeform 25"/>
            <p:cNvSpPr>
              <a:spLocks/>
            </p:cNvSpPr>
            <p:nvPr/>
          </p:nvSpPr>
          <p:spPr bwMode="auto">
            <a:xfrm>
              <a:off x="2925" y="3543"/>
              <a:ext cx="1679" cy="210"/>
            </a:xfrm>
            <a:custGeom>
              <a:avLst/>
              <a:gdLst>
                <a:gd name="T0" fmla="*/ 1679 w 1679"/>
                <a:gd name="T1" fmla="*/ 206 h 210"/>
                <a:gd name="T2" fmla="*/ 0 w 1679"/>
                <a:gd name="T3" fmla="*/ 210 h 210"/>
                <a:gd name="T4" fmla="*/ 0 w 1679"/>
                <a:gd name="T5" fmla="*/ 0 h 210"/>
                <a:gd name="T6" fmla="*/ 1679 w 1679"/>
                <a:gd name="T7" fmla="*/ 0 h 210"/>
                <a:gd name="T8" fmla="*/ 1679 w 1679"/>
                <a:gd name="T9" fmla="*/ 210 h 210"/>
                <a:gd name="T10" fmla="*/ 1679 w 167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79" h="210">
                  <a:moveTo>
                    <a:pt x="1679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1679" y="0"/>
                  </a:lnTo>
                  <a:lnTo>
                    <a:pt x="1679" y="210"/>
                  </a:lnTo>
                  <a:lnTo>
                    <a:pt x="167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14" name="Rectangle 26"/>
            <p:cNvSpPr>
              <a:spLocks noChangeArrowheads="1"/>
            </p:cNvSpPr>
            <p:nvPr/>
          </p:nvSpPr>
          <p:spPr bwMode="auto">
            <a:xfrm>
              <a:off x="2534" y="2083"/>
              <a:ext cx="75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Link state ID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15" name="Freeform 27"/>
            <p:cNvSpPr>
              <a:spLocks/>
            </p:cNvSpPr>
            <p:nvPr/>
          </p:nvSpPr>
          <p:spPr bwMode="auto">
            <a:xfrm>
              <a:off x="1245" y="2074"/>
              <a:ext cx="3359" cy="210"/>
            </a:xfrm>
            <a:custGeom>
              <a:avLst/>
              <a:gdLst>
                <a:gd name="T0" fmla="*/ 3359 w 3359"/>
                <a:gd name="T1" fmla="*/ 206 h 210"/>
                <a:gd name="T2" fmla="*/ 0 w 3359"/>
                <a:gd name="T3" fmla="*/ 210 h 210"/>
                <a:gd name="T4" fmla="*/ 0 w 3359"/>
                <a:gd name="T5" fmla="*/ 0 h 210"/>
                <a:gd name="T6" fmla="*/ 3359 w 3359"/>
                <a:gd name="T7" fmla="*/ 0 h 210"/>
                <a:gd name="T8" fmla="*/ 3359 w 3359"/>
                <a:gd name="T9" fmla="*/ 210 h 210"/>
                <a:gd name="T10" fmla="*/ 3359 w 335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10">
                  <a:moveTo>
                    <a:pt x="3359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10"/>
                  </a:lnTo>
                  <a:lnTo>
                    <a:pt x="335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16" name="Rectangle 28"/>
            <p:cNvSpPr>
              <a:spLocks noChangeArrowheads="1"/>
            </p:cNvSpPr>
            <p:nvPr/>
          </p:nvSpPr>
          <p:spPr bwMode="auto">
            <a:xfrm>
              <a:off x="2370" y="2293"/>
              <a:ext cx="10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Advertising router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17" name="Freeform 29"/>
            <p:cNvSpPr>
              <a:spLocks/>
            </p:cNvSpPr>
            <p:nvPr/>
          </p:nvSpPr>
          <p:spPr bwMode="auto">
            <a:xfrm>
              <a:off x="1245" y="2284"/>
              <a:ext cx="3359" cy="210"/>
            </a:xfrm>
            <a:custGeom>
              <a:avLst/>
              <a:gdLst>
                <a:gd name="T0" fmla="*/ 3359 w 3359"/>
                <a:gd name="T1" fmla="*/ 206 h 210"/>
                <a:gd name="T2" fmla="*/ 0 w 3359"/>
                <a:gd name="T3" fmla="*/ 210 h 210"/>
                <a:gd name="T4" fmla="*/ 0 w 3359"/>
                <a:gd name="T5" fmla="*/ 0 h 210"/>
                <a:gd name="T6" fmla="*/ 3359 w 3359"/>
                <a:gd name="T7" fmla="*/ 0 h 210"/>
                <a:gd name="T8" fmla="*/ 3359 w 3359"/>
                <a:gd name="T9" fmla="*/ 210 h 210"/>
                <a:gd name="T10" fmla="*/ 3359 w 335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10">
                  <a:moveTo>
                    <a:pt x="3359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10"/>
                  </a:lnTo>
                  <a:lnTo>
                    <a:pt x="335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18" name="Rectangle 30"/>
            <p:cNvSpPr>
              <a:spLocks noChangeArrowheads="1"/>
            </p:cNvSpPr>
            <p:nvPr/>
          </p:nvSpPr>
          <p:spPr bwMode="auto">
            <a:xfrm>
              <a:off x="2261" y="2503"/>
              <a:ext cx="1297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LS sequence number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19" name="Freeform 31"/>
            <p:cNvSpPr>
              <a:spLocks/>
            </p:cNvSpPr>
            <p:nvPr/>
          </p:nvSpPr>
          <p:spPr bwMode="auto">
            <a:xfrm>
              <a:off x="1245" y="2494"/>
              <a:ext cx="3359" cy="210"/>
            </a:xfrm>
            <a:custGeom>
              <a:avLst/>
              <a:gdLst>
                <a:gd name="T0" fmla="*/ 3359 w 3359"/>
                <a:gd name="T1" fmla="*/ 206 h 210"/>
                <a:gd name="T2" fmla="*/ 0 w 3359"/>
                <a:gd name="T3" fmla="*/ 210 h 210"/>
                <a:gd name="T4" fmla="*/ 0 w 3359"/>
                <a:gd name="T5" fmla="*/ 0 h 210"/>
                <a:gd name="T6" fmla="*/ 3359 w 3359"/>
                <a:gd name="T7" fmla="*/ 0 h 210"/>
                <a:gd name="T8" fmla="*/ 3359 w 3359"/>
                <a:gd name="T9" fmla="*/ 210 h 210"/>
                <a:gd name="T10" fmla="*/ 3359 w 335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10">
                  <a:moveTo>
                    <a:pt x="3359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10"/>
                  </a:lnTo>
                  <a:lnTo>
                    <a:pt x="335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20" name="Rectangle 32"/>
            <p:cNvSpPr>
              <a:spLocks noChangeArrowheads="1"/>
            </p:cNvSpPr>
            <p:nvPr/>
          </p:nvSpPr>
          <p:spPr bwMode="auto">
            <a:xfrm>
              <a:off x="2706" y="3132"/>
              <a:ext cx="42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Link ID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21" name="Freeform 33"/>
            <p:cNvSpPr>
              <a:spLocks/>
            </p:cNvSpPr>
            <p:nvPr/>
          </p:nvSpPr>
          <p:spPr bwMode="auto">
            <a:xfrm>
              <a:off x="1245" y="3124"/>
              <a:ext cx="3359" cy="209"/>
            </a:xfrm>
            <a:custGeom>
              <a:avLst/>
              <a:gdLst>
                <a:gd name="T0" fmla="*/ 3359 w 3359"/>
                <a:gd name="T1" fmla="*/ 205 h 209"/>
                <a:gd name="T2" fmla="*/ 0 w 3359"/>
                <a:gd name="T3" fmla="*/ 209 h 209"/>
                <a:gd name="T4" fmla="*/ 0 w 3359"/>
                <a:gd name="T5" fmla="*/ 0 h 209"/>
                <a:gd name="T6" fmla="*/ 3359 w 3359"/>
                <a:gd name="T7" fmla="*/ 0 h 209"/>
                <a:gd name="T8" fmla="*/ 3359 w 3359"/>
                <a:gd name="T9" fmla="*/ 209 h 209"/>
                <a:gd name="T10" fmla="*/ 3359 w 3359"/>
                <a:gd name="T11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09">
                  <a:moveTo>
                    <a:pt x="3359" y="205"/>
                  </a:moveTo>
                  <a:lnTo>
                    <a:pt x="0" y="209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09"/>
                  </a:lnTo>
                  <a:lnTo>
                    <a:pt x="3359" y="20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22" name="Rectangle 34"/>
            <p:cNvSpPr>
              <a:spLocks noChangeArrowheads="1"/>
            </p:cNvSpPr>
            <p:nvPr/>
          </p:nvSpPr>
          <p:spPr bwMode="auto">
            <a:xfrm>
              <a:off x="2648" y="3342"/>
              <a:ext cx="55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Link data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23" name="Freeform 35"/>
            <p:cNvSpPr>
              <a:spLocks/>
            </p:cNvSpPr>
            <p:nvPr/>
          </p:nvSpPr>
          <p:spPr bwMode="auto">
            <a:xfrm>
              <a:off x="1245" y="3333"/>
              <a:ext cx="3359" cy="210"/>
            </a:xfrm>
            <a:custGeom>
              <a:avLst/>
              <a:gdLst>
                <a:gd name="T0" fmla="*/ 3359 w 3359"/>
                <a:gd name="T1" fmla="*/ 206 h 210"/>
                <a:gd name="T2" fmla="*/ 0 w 3359"/>
                <a:gd name="T3" fmla="*/ 210 h 210"/>
                <a:gd name="T4" fmla="*/ 0 w 3359"/>
                <a:gd name="T5" fmla="*/ 0 h 210"/>
                <a:gd name="T6" fmla="*/ 3359 w 3359"/>
                <a:gd name="T7" fmla="*/ 0 h 210"/>
                <a:gd name="T8" fmla="*/ 3359 w 3359"/>
                <a:gd name="T9" fmla="*/ 210 h 210"/>
                <a:gd name="T10" fmla="*/ 3359 w 335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10">
                  <a:moveTo>
                    <a:pt x="3359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10"/>
                  </a:lnTo>
                  <a:lnTo>
                    <a:pt x="335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24" name="Rectangle 36"/>
            <p:cNvSpPr>
              <a:spLocks noChangeArrowheads="1"/>
            </p:cNvSpPr>
            <p:nvPr/>
          </p:nvSpPr>
          <p:spPr bwMode="auto">
            <a:xfrm>
              <a:off x="2135" y="3761"/>
              <a:ext cx="15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Optional TOS information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25" name="Freeform 37"/>
            <p:cNvSpPr>
              <a:spLocks/>
            </p:cNvSpPr>
            <p:nvPr/>
          </p:nvSpPr>
          <p:spPr bwMode="auto">
            <a:xfrm>
              <a:off x="1245" y="3753"/>
              <a:ext cx="3359" cy="210"/>
            </a:xfrm>
            <a:custGeom>
              <a:avLst/>
              <a:gdLst>
                <a:gd name="T0" fmla="*/ 3359 w 3359"/>
                <a:gd name="T1" fmla="*/ 206 h 210"/>
                <a:gd name="T2" fmla="*/ 0 w 3359"/>
                <a:gd name="T3" fmla="*/ 210 h 210"/>
                <a:gd name="T4" fmla="*/ 0 w 3359"/>
                <a:gd name="T5" fmla="*/ 0 h 210"/>
                <a:gd name="T6" fmla="*/ 3359 w 3359"/>
                <a:gd name="T7" fmla="*/ 0 h 210"/>
                <a:gd name="T8" fmla="*/ 3359 w 3359"/>
                <a:gd name="T9" fmla="*/ 210 h 210"/>
                <a:gd name="T10" fmla="*/ 3359 w 335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10">
                  <a:moveTo>
                    <a:pt x="3359" y="206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10"/>
                  </a:lnTo>
                  <a:lnTo>
                    <a:pt x="335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26" name="Rectangle 38"/>
            <p:cNvSpPr>
              <a:spLocks noChangeArrowheads="1"/>
            </p:cNvSpPr>
            <p:nvPr/>
          </p:nvSpPr>
          <p:spPr bwMode="auto">
            <a:xfrm>
              <a:off x="2597" y="3971"/>
              <a:ext cx="620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More links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27" name="Freeform 39"/>
            <p:cNvSpPr>
              <a:spLocks/>
            </p:cNvSpPr>
            <p:nvPr/>
          </p:nvSpPr>
          <p:spPr bwMode="auto">
            <a:xfrm>
              <a:off x="1241" y="3964"/>
              <a:ext cx="3359" cy="210"/>
            </a:xfrm>
            <a:custGeom>
              <a:avLst/>
              <a:gdLst>
                <a:gd name="T0" fmla="*/ 3359 w 3359"/>
                <a:gd name="T1" fmla="*/ 205 h 210"/>
                <a:gd name="T2" fmla="*/ 0 w 3359"/>
                <a:gd name="T3" fmla="*/ 210 h 210"/>
                <a:gd name="T4" fmla="*/ 0 w 3359"/>
                <a:gd name="T5" fmla="*/ 0 h 210"/>
                <a:gd name="T6" fmla="*/ 3359 w 3359"/>
                <a:gd name="T7" fmla="*/ 0 h 210"/>
                <a:gd name="T8" fmla="*/ 3359 w 3359"/>
                <a:gd name="T9" fmla="*/ 210 h 210"/>
                <a:gd name="T10" fmla="*/ 3359 w 335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59" h="210">
                  <a:moveTo>
                    <a:pt x="3359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3359" y="0"/>
                  </a:lnTo>
                  <a:lnTo>
                    <a:pt x="3359" y="210"/>
                  </a:lnTo>
                  <a:lnTo>
                    <a:pt x="335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28" name="Rectangle 40"/>
            <p:cNvSpPr>
              <a:spLocks noChangeArrowheads="1"/>
            </p:cNvSpPr>
            <p:nvPr/>
          </p:nvSpPr>
          <p:spPr bwMode="auto">
            <a:xfrm>
              <a:off x="1665" y="2712"/>
              <a:ext cx="81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LS checksum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29" name="Freeform 41"/>
            <p:cNvSpPr>
              <a:spLocks/>
            </p:cNvSpPr>
            <p:nvPr/>
          </p:nvSpPr>
          <p:spPr bwMode="auto">
            <a:xfrm>
              <a:off x="1245" y="2704"/>
              <a:ext cx="1680" cy="210"/>
            </a:xfrm>
            <a:custGeom>
              <a:avLst/>
              <a:gdLst>
                <a:gd name="T0" fmla="*/ 1680 w 1680"/>
                <a:gd name="T1" fmla="*/ 205 h 210"/>
                <a:gd name="T2" fmla="*/ 0 w 1680"/>
                <a:gd name="T3" fmla="*/ 210 h 210"/>
                <a:gd name="T4" fmla="*/ 0 w 1680"/>
                <a:gd name="T5" fmla="*/ 0 h 210"/>
                <a:gd name="T6" fmla="*/ 1680 w 1680"/>
                <a:gd name="T7" fmla="*/ 0 h 210"/>
                <a:gd name="T8" fmla="*/ 1680 w 1680"/>
                <a:gd name="T9" fmla="*/ 210 h 210"/>
                <a:gd name="T10" fmla="*/ 1680 w 1680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0" h="210">
                  <a:moveTo>
                    <a:pt x="1680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1680" y="0"/>
                  </a:lnTo>
                  <a:lnTo>
                    <a:pt x="1680" y="210"/>
                  </a:lnTo>
                  <a:lnTo>
                    <a:pt x="1680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8330" name="Rectangle 42"/>
            <p:cNvSpPr>
              <a:spLocks noChangeArrowheads="1"/>
            </p:cNvSpPr>
            <p:nvPr/>
          </p:nvSpPr>
          <p:spPr bwMode="auto">
            <a:xfrm>
              <a:off x="3546" y="2712"/>
              <a:ext cx="41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Length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68331" name="Freeform 43"/>
            <p:cNvSpPr>
              <a:spLocks/>
            </p:cNvSpPr>
            <p:nvPr/>
          </p:nvSpPr>
          <p:spPr bwMode="auto">
            <a:xfrm>
              <a:off x="2925" y="2704"/>
              <a:ext cx="1679" cy="210"/>
            </a:xfrm>
            <a:custGeom>
              <a:avLst/>
              <a:gdLst>
                <a:gd name="T0" fmla="*/ 1679 w 1679"/>
                <a:gd name="T1" fmla="*/ 205 h 210"/>
                <a:gd name="T2" fmla="*/ 0 w 1679"/>
                <a:gd name="T3" fmla="*/ 210 h 210"/>
                <a:gd name="T4" fmla="*/ 0 w 1679"/>
                <a:gd name="T5" fmla="*/ 0 h 210"/>
                <a:gd name="T6" fmla="*/ 1679 w 1679"/>
                <a:gd name="T7" fmla="*/ 0 h 210"/>
                <a:gd name="T8" fmla="*/ 1679 w 1679"/>
                <a:gd name="T9" fmla="*/ 210 h 210"/>
                <a:gd name="T10" fmla="*/ 1679 w 1679"/>
                <a:gd name="T1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79" h="210">
                  <a:moveTo>
                    <a:pt x="1679" y="205"/>
                  </a:moveTo>
                  <a:lnTo>
                    <a:pt x="0" y="210"/>
                  </a:lnTo>
                  <a:lnTo>
                    <a:pt x="0" y="0"/>
                  </a:lnTo>
                  <a:lnTo>
                    <a:pt x="1679" y="0"/>
                  </a:lnTo>
                  <a:lnTo>
                    <a:pt x="1679" y="210"/>
                  </a:lnTo>
                  <a:lnTo>
                    <a:pt x="1679" y="2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AB9D9-6B24-4816-B820-B4AB73F834F9}" type="slidenum">
              <a:rPr lang="cs-CZ"/>
              <a:pPr/>
              <a:t>53</a:t>
            </a:fld>
            <a:endParaRPr lang="cs-CZ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Výměna LSA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381000" indent="-381000"/>
            <a:r>
              <a:rPr lang="cs-CZ" sz="2000" dirty="0">
                <a:latin typeface="Palatino Linotype" pitchFamily="18" charset="0"/>
              </a:rPr>
              <a:t>Typy LSA (cíl, cena, následující uzel)</a:t>
            </a:r>
          </a:p>
          <a:p>
            <a:pPr marL="800100" lvl="1" indent="-342900">
              <a:buClrTx/>
              <a:buSzPct val="100000"/>
              <a:buFont typeface="Wingdings" pitchFamily="2" charset="2"/>
              <a:buAutoNum type="arabicPeriod"/>
            </a:pPr>
            <a:r>
              <a:rPr lang="cs-CZ" sz="1800" dirty="0">
                <a:latin typeface="Palatino Linotype" pitchFamily="18" charset="0"/>
              </a:rPr>
              <a:t>Router Link - </a:t>
            </a:r>
          </a:p>
          <a:p>
            <a:pPr marL="800100" lvl="1" indent="-342900">
              <a:buClrTx/>
              <a:buSzPct val="100000"/>
              <a:buFont typeface="Wingdings" pitchFamily="2" charset="2"/>
              <a:buAutoNum type="arabicPeriod"/>
            </a:pPr>
            <a:r>
              <a:rPr lang="cs-CZ" sz="1800" dirty="0">
                <a:latin typeface="Palatino Linotype" pitchFamily="18" charset="0"/>
              </a:rPr>
              <a:t>Network Link -</a:t>
            </a:r>
          </a:p>
          <a:p>
            <a:pPr marL="800100" lvl="1" indent="-342900">
              <a:buClrTx/>
              <a:buSzPct val="100000"/>
              <a:buFont typeface="Wingdings" pitchFamily="2" charset="2"/>
              <a:buAutoNum type="arabicPeriod"/>
            </a:pPr>
            <a:r>
              <a:rPr lang="cs-CZ" sz="1800" dirty="0" err="1">
                <a:latin typeface="Palatino Linotype" pitchFamily="18" charset="0"/>
              </a:rPr>
              <a:t>Summary</a:t>
            </a:r>
            <a:r>
              <a:rPr lang="cs-CZ" sz="1800" dirty="0">
                <a:latin typeface="Palatino Linotype" pitchFamily="18" charset="0"/>
              </a:rPr>
              <a:t> Link to Network </a:t>
            </a:r>
            <a:r>
              <a:rPr lang="cs-CZ" sz="1800" dirty="0" err="1">
                <a:latin typeface="Palatino Linotype" pitchFamily="18" charset="0"/>
              </a:rPr>
              <a:t>through</a:t>
            </a:r>
            <a:r>
              <a:rPr lang="cs-CZ" sz="1800" dirty="0">
                <a:latin typeface="Palatino Linotype" pitchFamily="18" charset="0"/>
              </a:rPr>
              <a:t> ABR -</a:t>
            </a:r>
          </a:p>
          <a:p>
            <a:pPr marL="800100" lvl="1" indent="-342900">
              <a:buClrTx/>
              <a:buSzPct val="100000"/>
              <a:buFont typeface="Wingdings" pitchFamily="2" charset="2"/>
              <a:buAutoNum type="arabicPeriod"/>
            </a:pPr>
            <a:r>
              <a:rPr lang="cs-CZ" sz="1800" dirty="0" err="1">
                <a:latin typeface="Palatino Linotype" pitchFamily="18" charset="0"/>
              </a:rPr>
              <a:t>Summary</a:t>
            </a:r>
            <a:r>
              <a:rPr lang="cs-CZ" sz="1800" dirty="0">
                <a:latin typeface="Palatino Linotype" pitchFamily="18" charset="0"/>
              </a:rPr>
              <a:t> Link to AS </a:t>
            </a:r>
            <a:r>
              <a:rPr lang="cs-CZ" sz="1800" dirty="0" err="1">
                <a:latin typeface="Palatino Linotype" pitchFamily="18" charset="0"/>
              </a:rPr>
              <a:t>Boundary</a:t>
            </a:r>
            <a:r>
              <a:rPr lang="cs-CZ" sz="1800" dirty="0">
                <a:latin typeface="Palatino Linotype" pitchFamily="18" charset="0"/>
              </a:rPr>
              <a:t> Router - </a:t>
            </a:r>
          </a:p>
          <a:p>
            <a:pPr marL="800100" lvl="1" indent="-342900">
              <a:buClrTx/>
              <a:buSzPct val="100000"/>
              <a:buFont typeface="Wingdings" pitchFamily="2" charset="2"/>
              <a:buAutoNum type="arabicPeriod"/>
            </a:pPr>
            <a:r>
              <a:rPr lang="cs-CZ" sz="1800" dirty="0" err="1">
                <a:latin typeface="Palatino Linotype" pitchFamily="18" charset="0"/>
              </a:rPr>
              <a:t>External</a:t>
            </a:r>
            <a:r>
              <a:rPr lang="cs-CZ" sz="1800" dirty="0">
                <a:latin typeface="Palatino Linotype" pitchFamily="18" charset="0"/>
              </a:rPr>
              <a:t> Link – </a:t>
            </a:r>
          </a:p>
          <a:p>
            <a:pPr marL="381000" indent="-381000"/>
            <a:r>
              <a:rPr lang="cs-CZ" sz="2000" dirty="0">
                <a:latin typeface="Palatino Linotype" pitchFamily="18" charset="0"/>
              </a:rPr>
              <a:t>Podmínky šíření LSA</a:t>
            </a:r>
          </a:p>
          <a:p>
            <a:pPr marL="800100" lvl="1" indent="-342900"/>
            <a:r>
              <a:rPr lang="cs-CZ" sz="1800" dirty="0">
                <a:latin typeface="Palatino Linotype" pitchFamily="18" charset="0"/>
              </a:rPr>
              <a:t>Nalezen nový soused</a:t>
            </a:r>
          </a:p>
          <a:p>
            <a:pPr marL="800100" lvl="1" indent="-342900"/>
            <a:r>
              <a:rPr lang="cs-CZ" sz="1800" dirty="0">
                <a:latin typeface="Palatino Linotype" pitchFamily="18" charset="0"/>
              </a:rPr>
              <a:t>Ztráta spojení se sousedem (výpadek linky)</a:t>
            </a:r>
          </a:p>
          <a:p>
            <a:pPr marL="800100" lvl="1" indent="-342900"/>
            <a:r>
              <a:rPr lang="cs-CZ" sz="1800" dirty="0">
                <a:latin typeface="Palatino Linotype" pitchFamily="18" charset="0"/>
              </a:rPr>
              <a:t>Změna ceny linky</a:t>
            </a:r>
          </a:p>
          <a:p>
            <a:pPr marL="800100" lvl="1" indent="-342900"/>
            <a:r>
              <a:rPr lang="cs-CZ" sz="1800" dirty="0">
                <a:latin typeface="Palatino Linotype" pitchFamily="18" charset="0"/>
              </a:rPr>
              <a:t>Implicitní opakování po 30 min.</a:t>
            </a:r>
          </a:p>
          <a:p>
            <a:pPr marL="381000" indent="-381000"/>
            <a:r>
              <a:rPr lang="cs-CZ" sz="2000" dirty="0">
                <a:latin typeface="Palatino Linotype" pitchFamily="18" charset="0"/>
              </a:rPr>
              <a:t>Spolehlivé šíření </a:t>
            </a:r>
          </a:p>
          <a:p>
            <a:pPr marL="800100" lvl="1" indent="-342900"/>
            <a:r>
              <a:rPr lang="cs-CZ" sz="1800" dirty="0">
                <a:latin typeface="Palatino Linotype" pitchFamily="18" charset="0"/>
              </a:rPr>
              <a:t>Číslování, časové značky, ACK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FE6-5764-46EA-A0E0-083BD9936C3C}" type="slidenum">
              <a:rPr lang="cs-CZ"/>
              <a:pPr/>
              <a:t>54</a:t>
            </a:fld>
            <a:endParaRPr lang="cs-CZ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Synchronizace databáze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V broadcast sítích si směrovače vyměňují příliš mnoho LSA zpráv a ACK potvrzení</a:t>
            </a:r>
          </a:p>
          <a:p>
            <a:r>
              <a:rPr lang="cs-CZ">
                <a:latin typeface="Palatino Linotype" pitchFamily="18" charset="0"/>
              </a:rPr>
              <a:t>Řešení problému je výběr Designated Router (DR) – vybraný směrovač</a:t>
            </a:r>
          </a:p>
          <a:p>
            <a:r>
              <a:rPr lang="cs-CZ">
                <a:latin typeface="Palatino Linotype" pitchFamily="18" charset="0"/>
              </a:rPr>
              <a:t>DR je vybírán algoritmem výběru, založeném na</a:t>
            </a:r>
          </a:p>
          <a:p>
            <a:pPr lvl="1"/>
            <a:r>
              <a:rPr lang="cs-CZ" sz="2400">
                <a:latin typeface="Palatino Linotype" pitchFamily="18" charset="0"/>
              </a:rPr>
              <a:t>První směrovač připojený do broadcast sítě</a:t>
            </a:r>
          </a:p>
          <a:p>
            <a:pPr lvl="1"/>
            <a:r>
              <a:rPr lang="cs-CZ" sz="2400">
                <a:latin typeface="Palatino Linotype" pitchFamily="18" charset="0"/>
              </a:rPr>
              <a:t>Směrovač s nejvyšší IP adresou na segmentu</a:t>
            </a:r>
          </a:p>
          <a:p>
            <a:r>
              <a:rPr lang="cs-CZ">
                <a:latin typeface="Palatino Linotype" pitchFamily="18" charset="0"/>
              </a:rPr>
              <a:t>Pro zvýšení spolehlivosti se také vybírá Backup Designated Router (BDR) – záložní vybraný směrovač – jako horká záloha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F3ED-0672-4141-BB9B-A2302B8BB55A}" type="slidenum">
              <a:rPr lang="cs-CZ"/>
              <a:pPr/>
              <a:t>55</a:t>
            </a:fld>
            <a:endParaRPr lang="cs-CZ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Synchronizace databáze</a:t>
            </a:r>
            <a:br>
              <a:rPr lang="cs-CZ"/>
            </a:br>
            <a:r>
              <a:rPr lang="en-US"/>
              <a:t> - funkce DR</a:t>
            </a:r>
            <a:endParaRPr lang="cs-CZ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>
                <a:latin typeface="Palatino Linotype" pitchFamily="18" charset="0"/>
              </a:rPr>
              <a:t>DR inicializace LSA databáze – přidání nového směrovače na segmentu způsobí</a:t>
            </a:r>
          </a:p>
          <a:p>
            <a:pPr lvl="1"/>
            <a:r>
              <a:rPr lang="cs-CZ" sz="2400">
                <a:latin typeface="Palatino Linotype" pitchFamily="18" charset="0"/>
              </a:rPr>
              <a:t>DR posílá do nového směrovače </a:t>
            </a:r>
            <a:r>
              <a:rPr lang="cs-CZ" sz="2400" b="1">
                <a:latin typeface="Palatino Linotype" pitchFamily="18" charset="0"/>
              </a:rPr>
              <a:t>database description packet</a:t>
            </a:r>
          </a:p>
          <a:p>
            <a:pPr lvl="1"/>
            <a:r>
              <a:rPr lang="cs-CZ" sz="2400">
                <a:latin typeface="Palatino Linotype" pitchFamily="18" charset="0"/>
              </a:rPr>
              <a:t>Nový směrovač posílá </a:t>
            </a:r>
            <a:r>
              <a:rPr lang="cs-CZ" sz="2400" b="1">
                <a:latin typeface="Palatino Linotype" pitchFamily="18" charset="0"/>
              </a:rPr>
              <a:t>link-state request</a:t>
            </a:r>
            <a:r>
              <a:rPr lang="cs-CZ" sz="2400">
                <a:latin typeface="Palatino Linotype" pitchFamily="18" charset="0"/>
              </a:rPr>
              <a:t> se seznamem LSA které nemá nebo jsou zastaralé</a:t>
            </a:r>
          </a:p>
          <a:p>
            <a:pPr lvl="1"/>
            <a:r>
              <a:rPr lang="cs-CZ" sz="2400">
                <a:latin typeface="Palatino Linotype" pitchFamily="18" charset="0"/>
              </a:rPr>
              <a:t>DR posílá do nového směrovače celou svoji LSA – </a:t>
            </a:r>
            <a:r>
              <a:rPr lang="cs-CZ" sz="2400" b="1">
                <a:latin typeface="Palatino Linotype" pitchFamily="18" charset="0"/>
              </a:rPr>
              <a:t>link-state update</a:t>
            </a:r>
          </a:p>
          <a:p>
            <a:pPr>
              <a:buFont typeface="Wingdings" pitchFamily="2" charset="2"/>
              <a:buNone/>
            </a:pPr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4D698-6942-47D5-BEF5-76BD364A765C}" type="slidenum">
              <a:rPr lang="cs-CZ"/>
              <a:pPr/>
              <a:t>56</a:t>
            </a:fld>
            <a:endParaRPr lang="cs-CZ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Synchronizace databáze</a:t>
            </a:r>
            <a:br>
              <a:rPr lang="cs-CZ"/>
            </a:br>
            <a:r>
              <a:rPr lang="en-US"/>
              <a:t> – funkce DR</a:t>
            </a:r>
            <a:endParaRPr lang="cs-CZ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DR posílají LSA pomocí multicastu všem směrovačům na lokálním segmentu:</a:t>
            </a: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Když jakýkoliv směrovač obdrží nebo generuje nový LSA a chce je poslat ostatním směrovačům na segmentu vysílá </a:t>
            </a:r>
            <a:r>
              <a:rPr lang="cs-CZ" b="1">
                <a:latin typeface="Palatino Linotype" pitchFamily="18" charset="0"/>
              </a:rPr>
              <a:t>link-state-update</a:t>
            </a:r>
            <a:r>
              <a:rPr lang="cs-CZ">
                <a:latin typeface="Palatino Linotype" pitchFamily="18" charset="0"/>
              </a:rPr>
              <a:t> DR a BDR na adresu 224.0.0.6</a:t>
            </a: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DR zprávu posílá ostatním na adresu 225.0.0.5</a:t>
            </a:r>
            <a:endParaRPr lang="en-US">
              <a:latin typeface="Palatino Linotype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DR generuje </a:t>
            </a:r>
            <a:r>
              <a:rPr lang="cs-CZ" b="1">
                <a:latin typeface="Palatino Linotype" pitchFamily="18" charset="0"/>
              </a:rPr>
              <a:t>network LSA</a:t>
            </a:r>
            <a:r>
              <a:rPr lang="cs-CZ">
                <a:latin typeface="Palatino Linotype" pitchFamily="18" charset="0"/>
              </a:rPr>
              <a:t> pro subsítě, na kterých je DR</a:t>
            </a: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Ostatní směrovače subsítě generují pouze </a:t>
            </a:r>
            <a:r>
              <a:rPr lang="cs-CZ" b="1">
                <a:latin typeface="Palatino Linotype" pitchFamily="18" charset="0"/>
              </a:rPr>
              <a:t>router LSA</a:t>
            </a:r>
            <a:endParaRPr lang="cs-CZ">
              <a:latin typeface="Palatino Linotype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V </a:t>
            </a:r>
            <a:r>
              <a:rPr lang="cs-CZ" b="1">
                <a:latin typeface="Palatino Linotype" pitchFamily="18" charset="0"/>
              </a:rPr>
              <a:t>network LSA </a:t>
            </a:r>
            <a:r>
              <a:rPr lang="cs-CZ">
                <a:latin typeface="Palatino Linotype" pitchFamily="18" charset="0"/>
              </a:rPr>
              <a:t> jsou všechny </a:t>
            </a:r>
            <a:r>
              <a:rPr lang="cs-CZ" b="1">
                <a:latin typeface="Palatino Linotype" pitchFamily="18" charset="0"/>
              </a:rPr>
              <a:t>router LSA</a:t>
            </a:r>
            <a:r>
              <a:rPr lang="cs-CZ">
                <a:latin typeface="Palatino Linotype" pitchFamily="18" charset="0"/>
              </a:rPr>
              <a:t> směrovačů připojených k subsíti. První je od DR.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0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D0BA8-F270-495C-A980-01FAEE88E660}" type="slidenum">
              <a:rPr lang="cs-CZ"/>
              <a:pPr/>
              <a:t>57</a:t>
            </a:fld>
            <a:endParaRPr lang="cs-CZ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Směrováni uvnitř oblasti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Pakety pro ostatní oblasti posílány do ABR (hraniční směrovač)</a:t>
            </a:r>
          </a:p>
          <a:p>
            <a:r>
              <a:rPr lang="cs-CZ">
                <a:latin typeface="Palatino Linotype" pitchFamily="18" charset="0"/>
              </a:rPr>
              <a:t>ABR posílá zprávy do páteřní oblasti</a:t>
            </a:r>
          </a:p>
          <a:p>
            <a:r>
              <a:rPr lang="cs-CZ">
                <a:latin typeface="Palatino Linotype" pitchFamily="18" charset="0"/>
              </a:rPr>
              <a:t>BR (páteřní směrovač) posílá pakety do cílových ABR</a:t>
            </a:r>
          </a:p>
          <a:p>
            <a:r>
              <a:rPr lang="cs-CZ">
                <a:latin typeface="Palatino Linotype" pitchFamily="18" charset="0"/>
              </a:rPr>
              <a:t>Cílové ABR posílají pakety do cílové oblasti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2F579-B323-4EC7-8551-ACE4D7B168A8}" type="slidenum">
              <a:rPr lang="cs-CZ"/>
              <a:pPr/>
              <a:t>58</a:t>
            </a:fld>
            <a:endParaRPr lang="cs-CZ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Směrování do ostatních autonomních oblastí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r>
              <a:rPr lang="cs-CZ">
                <a:latin typeface="Palatino Linotype" pitchFamily="18" charset="0"/>
              </a:rPr>
              <a:t>Hraniční směrovač autonomní oblasti (ASBR)si vyměňuje zprávy s ostatními AS</a:t>
            </a:r>
          </a:p>
          <a:p>
            <a:r>
              <a:rPr lang="cs-CZ">
                <a:latin typeface="Palatino Linotype" pitchFamily="18" charset="0"/>
              </a:rPr>
              <a:t>ASBR generuje inzerci externích linek a rozesílá je do všech oblastí (pro každou externí cestu jedna položka)</a:t>
            </a:r>
          </a:p>
          <a:p>
            <a:pPr lvl="1"/>
            <a:r>
              <a:rPr lang="cs-CZ">
                <a:latin typeface="Palatino Linotype" pitchFamily="18" charset="0"/>
              </a:rPr>
              <a:t>Externí metrika typu 1 – totéž jak interní</a:t>
            </a:r>
          </a:p>
          <a:p>
            <a:pPr lvl="1"/>
            <a:r>
              <a:rPr lang="cs-CZ">
                <a:latin typeface="Palatino Linotype" pitchFamily="18" charset="0"/>
              </a:rPr>
              <a:t>Externí metrika typu 2 – externí část má rozhodující podíl</a:t>
            </a:r>
          </a:p>
          <a:p>
            <a:pPr lvl="1"/>
            <a:r>
              <a:rPr lang="cs-CZ">
                <a:latin typeface="Palatino Linotype" pitchFamily="18" charset="0"/>
              </a:rPr>
              <a:t>Použije směrovač s nejmenší externí metrikou – typ 2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Směrování - EGP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8A711-1C54-45E5-849F-E5CDAA6262E4}" type="slidenum">
              <a:rPr lang="cs-CZ"/>
              <a:pPr/>
              <a:t>6</a:t>
            </a:fld>
            <a:endParaRPr lang="cs-CZ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Základy </a:t>
            </a:r>
            <a:r>
              <a:rPr lang="cs-CZ" sz="3200" dirty="0" smtClean="0"/>
              <a:t>distribuovaného směrování</a:t>
            </a:r>
            <a:endParaRPr lang="cs-CZ" sz="3200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Hlavní problémy směrování</a:t>
            </a:r>
          </a:p>
          <a:p>
            <a:pPr lvl="1"/>
            <a:r>
              <a:rPr lang="cs-CZ" sz="2400">
                <a:latin typeface="Palatino Linotype" pitchFamily="18" charset="0"/>
              </a:rPr>
              <a:t>Změny topologie ovlivňují rychlost konvergence a stabilitu</a:t>
            </a:r>
          </a:p>
          <a:p>
            <a:pPr lvl="1"/>
            <a:r>
              <a:rPr lang="cs-CZ" sz="2400">
                <a:latin typeface="Palatino Linotype" pitchFamily="18" charset="0"/>
              </a:rPr>
              <a:t>Rozšiřitelnost (škálovatelnost) velkého množství propojených sítí, směrovačů a linek</a:t>
            </a:r>
          </a:p>
          <a:p>
            <a:pPr lvl="1"/>
            <a:r>
              <a:rPr lang="cs-CZ" sz="2400">
                <a:latin typeface="Palatino Linotype" pitchFamily="18" charset="0"/>
              </a:rPr>
              <a:t>Která cesta je nejlepší?</a:t>
            </a:r>
          </a:p>
          <a:p>
            <a:pPr lvl="2"/>
            <a:r>
              <a:rPr lang="cs-CZ" sz="2400">
                <a:latin typeface="Palatino Linotype" pitchFamily="18" charset="0"/>
              </a:rPr>
              <a:t>Minimální počet mezilehlých uzlů</a:t>
            </a:r>
          </a:p>
          <a:p>
            <a:pPr lvl="2"/>
            <a:r>
              <a:rPr lang="cs-CZ" sz="2400">
                <a:latin typeface="Palatino Linotype" pitchFamily="18" charset="0"/>
              </a:rPr>
              <a:t>Minimální zpoždění</a:t>
            </a:r>
          </a:p>
          <a:p>
            <a:pPr lvl="2"/>
            <a:r>
              <a:rPr lang="cs-CZ" sz="2400">
                <a:latin typeface="Palatino Linotype" pitchFamily="18" charset="0"/>
              </a:rPr>
              <a:t>Maximální propustnost</a:t>
            </a:r>
          </a:p>
          <a:p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29E9-C9CC-4818-A906-EC11E387E4EC}" type="slidenum">
              <a:rPr lang="cs-CZ"/>
              <a:pPr/>
              <a:t>60</a:t>
            </a:fld>
            <a:endParaRPr lang="cs-CZ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EGP – Exterior Gateway Protocol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Směrování mezi autonomními systémy</a:t>
            </a:r>
          </a:p>
          <a:p>
            <a:r>
              <a:rPr lang="cs-CZ">
                <a:latin typeface="Palatino Linotype" pitchFamily="18" charset="0"/>
              </a:rPr>
              <a:t>Kořenové směrovače – nezávislé na interních směrovačích</a:t>
            </a:r>
          </a:p>
          <a:p>
            <a:r>
              <a:rPr lang="cs-CZ">
                <a:latin typeface="Palatino Linotype" pitchFamily="18" charset="0"/>
              </a:rPr>
              <a:t>Důležité funkce</a:t>
            </a:r>
          </a:p>
          <a:p>
            <a:pPr lvl="1"/>
            <a:r>
              <a:rPr lang="cs-CZ">
                <a:latin typeface="Palatino Linotype" pitchFamily="18" charset="0"/>
              </a:rPr>
              <a:t>Schopnost zjistit sousedy – směrovač se nabízí, že se stane sousedem</a:t>
            </a:r>
          </a:p>
          <a:p>
            <a:pPr lvl="1"/>
            <a:r>
              <a:rPr lang="cs-CZ">
                <a:latin typeface="Palatino Linotype" pitchFamily="18" charset="0"/>
              </a:rPr>
              <a:t>Schopnost zjistit, běží-li soused</a:t>
            </a:r>
          </a:p>
          <a:p>
            <a:pPr lvl="1"/>
            <a:r>
              <a:rPr lang="cs-CZ">
                <a:latin typeface="Palatino Linotype" pitchFamily="18" charset="0"/>
              </a:rPr>
              <a:t>Schopnost odpojit se od sítě – informovat ostatní o svém odpojení</a:t>
            </a:r>
          </a:p>
          <a:p>
            <a:pPr lvl="1"/>
            <a:r>
              <a:rPr lang="cs-CZ">
                <a:latin typeface="Palatino Linotype" pitchFamily="18" charset="0"/>
              </a:rPr>
              <a:t>Schopnost zjistit, je-li síť dosažitelná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5D42-BEE5-49BE-B0D7-BCE4F9F4AAB4}" type="slidenum">
              <a:rPr lang="cs-CZ"/>
              <a:pPr/>
              <a:t>61</a:t>
            </a:fld>
            <a:endParaRPr lang="cs-CZ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EGP – Typy zpráv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Acquistion request, confirm, refuse – nalezení souseda (požadavek, potvrzení, odmítnutí)</a:t>
            </a:r>
          </a:p>
          <a:p>
            <a:r>
              <a:rPr lang="cs-CZ">
                <a:latin typeface="Palatino Linotype" pitchFamily="18" charset="0"/>
              </a:rPr>
              <a:t>Cease request, confirm – ukončení sousedství (požadavek, potvrzení)</a:t>
            </a:r>
          </a:p>
          <a:p>
            <a:r>
              <a:rPr lang="cs-CZ">
                <a:latin typeface="Palatino Linotype" pitchFamily="18" charset="0"/>
              </a:rPr>
              <a:t>Hello – test souseda</a:t>
            </a:r>
          </a:p>
          <a:p>
            <a:r>
              <a:rPr lang="cs-CZ">
                <a:latin typeface="Palatino Linotype" pitchFamily="18" charset="0"/>
              </a:rPr>
              <a:t>I hard You – odpověď</a:t>
            </a:r>
          </a:p>
          <a:p>
            <a:r>
              <a:rPr lang="cs-CZ">
                <a:latin typeface="Palatino Linotype" pitchFamily="18" charset="0"/>
              </a:rPr>
              <a:t>Pool Request – požadavek opravy směrování</a:t>
            </a:r>
          </a:p>
          <a:p>
            <a:r>
              <a:rPr lang="cs-CZ">
                <a:latin typeface="Palatino Linotype" pitchFamily="18" charset="0"/>
              </a:rPr>
              <a:t>Routing Update – potvrzení</a:t>
            </a:r>
          </a:p>
          <a:p>
            <a:r>
              <a:rPr lang="cs-CZ">
                <a:latin typeface="Palatino Linotype" pitchFamily="18" charset="0"/>
              </a:rPr>
              <a:t>Error – chybové hlášení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0254-4206-4271-930E-0952182B2B1C}" type="slidenum">
              <a:rPr lang="cs-CZ"/>
              <a:pPr/>
              <a:t>62</a:t>
            </a:fld>
            <a:endParaRPr lang="cs-CZ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EGP – test funkčnosti souseda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Testování funkčnosti souseda</a:t>
            </a:r>
          </a:p>
          <a:p>
            <a:pPr lvl="1"/>
            <a:r>
              <a:rPr lang="cs-CZ">
                <a:latin typeface="Palatino Linotype" pitchFamily="18" charset="0"/>
              </a:rPr>
              <a:t>Náběh, doběh </a:t>
            </a:r>
          </a:p>
          <a:p>
            <a:pPr lvl="1"/>
            <a:r>
              <a:rPr lang="cs-CZ">
                <a:latin typeface="Palatino Linotype" pitchFamily="18" charset="0"/>
              </a:rPr>
              <a:t>Aktivní režim směrovače – Hello, IHY</a:t>
            </a:r>
          </a:p>
          <a:p>
            <a:pPr lvl="1"/>
            <a:r>
              <a:rPr lang="cs-CZ">
                <a:latin typeface="Palatino Linotype" pitchFamily="18" charset="0"/>
              </a:rPr>
              <a:t>Pasivní režim směrovače – Hello</a:t>
            </a:r>
          </a:p>
          <a:p>
            <a:r>
              <a:rPr lang="cs-CZ">
                <a:latin typeface="Palatino Linotype" pitchFamily="18" charset="0"/>
              </a:rPr>
              <a:t>Stav – běží, neběží – algoritmus k z N</a:t>
            </a:r>
          </a:p>
          <a:p>
            <a:pPr lvl="1"/>
            <a:r>
              <a:rPr lang="cs-CZ">
                <a:latin typeface="Palatino Linotype" pitchFamily="18" charset="0"/>
              </a:rPr>
              <a:t>Aktivní ( běží – 3, neběží – 1)</a:t>
            </a:r>
          </a:p>
          <a:p>
            <a:pPr lvl="1"/>
            <a:r>
              <a:rPr lang="cs-CZ">
                <a:latin typeface="Palatino Linotype" pitchFamily="18" charset="0"/>
              </a:rPr>
              <a:t>Pasivní ( běží – 4, neběží – 1)</a:t>
            </a:r>
          </a:p>
          <a:p>
            <a:pPr lvl="1"/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371600"/>
            <a:ext cx="6477000" cy="1470025"/>
          </a:xfrm>
        </p:spPr>
        <p:txBody>
          <a:bodyPr/>
          <a:lstStyle/>
          <a:p>
            <a:r>
              <a:rPr lang="cs-CZ"/>
              <a:t>Směrování -</a:t>
            </a:r>
            <a:r>
              <a:rPr lang="en-US"/>
              <a:t>BGP</a:t>
            </a:r>
            <a:endParaRPr lang="cs-CZ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3F46-3E85-4F64-BEB6-AD04D17BFEC0}" type="slidenum">
              <a:rPr lang="cs-CZ"/>
              <a:pPr/>
              <a:t>64</a:t>
            </a:fld>
            <a:endParaRPr lang="cs-CZ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 - Autonomous System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Soubor IP sítí a směrovačů pod kontrolou jedné entity, prezentovaná společnou směrovací politikou do Internetu</a:t>
            </a:r>
          </a:p>
          <a:p>
            <a:r>
              <a:rPr lang="cs-CZ" sz="2000" dirty="0"/>
              <a:t>K AS musí být přiřazeno ASN (AS </a:t>
            </a:r>
            <a:r>
              <a:rPr lang="cs-CZ" sz="2000" dirty="0" err="1"/>
              <a:t>number</a:t>
            </a:r>
            <a:r>
              <a:rPr lang="cs-CZ" sz="2000" dirty="0"/>
              <a:t>), které je použito při směrování pomocí BGP</a:t>
            </a:r>
          </a:p>
          <a:p>
            <a:r>
              <a:rPr lang="cs-CZ" sz="2000" dirty="0"/>
              <a:t>ASN jednoznačně identifikuje AS v Internetu (16 bitů)</a:t>
            </a:r>
          </a:p>
          <a:p>
            <a:r>
              <a:rPr lang="cs-CZ" sz="2000" dirty="0"/>
              <a:t>ASN 64512 až 65534 mohou být použity privátně</a:t>
            </a:r>
          </a:p>
          <a:p>
            <a:r>
              <a:rPr lang="cs-CZ" sz="2000" dirty="0"/>
              <a:t>ASN 0 a </a:t>
            </a:r>
            <a:r>
              <a:rPr lang="cs-CZ" sz="2000" dirty="0" smtClean="0"/>
              <a:t>64511 </a:t>
            </a:r>
            <a:r>
              <a:rPr lang="cs-CZ" sz="2000" dirty="0"/>
              <a:t>jsou rezervované</a:t>
            </a:r>
          </a:p>
          <a:p>
            <a:r>
              <a:rPr lang="cs-CZ" sz="2000" dirty="0" err="1"/>
              <a:t>Cesnet</a:t>
            </a:r>
            <a:r>
              <a:rPr lang="cs-CZ" sz="2000" dirty="0"/>
              <a:t> ASN 2852 (16 bitů)</a:t>
            </a:r>
          </a:p>
          <a:p>
            <a:r>
              <a:rPr lang="cs-CZ" sz="2000" dirty="0"/>
              <a:t>1/2006 – cca 40000 obsazených (3500 za rok)</a:t>
            </a:r>
          </a:p>
          <a:p>
            <a:r>
              <a:rPr lang="cs-CZ" sz="2000" dirty="0"/>
              <a:t>RFC 4893 – 32 bitů ASN (</a:t>
            </a:r>
            <a:r>
              <a:rPr lang="cs-CZ" sz="2000" dirty="0" err="1"/>
              <a:t>číslo.číslo</a:t>
            </a:r>
            <a:r>
              <a:rPr lang="cs-CZ" sz="2000" dirty="0"/>
              <a:t> RIPE 3.0 až 3.1023)</a:t>
            </a:r>
          </a:p>
          <a:p>
            <a:r>
              <a:rPr lang="cs-CZ" sz="2000" dirty="0"/>
              <a:t>Nová verze BGP</a:t>
            </a:r>
          </a:p>
          <a:p>
            <a:r>
              <a:rPr lang="cs-CZ" sz="2000" dirty="0" err="1"/>
              <a:t>Multihomed</a:t>
            </a:r>
            <a:r>
              <a:rPr lang="cs-CZ" sz="2000" dirty="0"/>
              <a:t> (více AS), </a:t>
            </a:r>
            <a:r>
              <a:rPr lang="cs-CZ" sz="2000" dirty="0" err="1"/>
              <a:t>stub</a:t>
            </a:r>
            <a:r>
              <a:rPr lang="cs-CZ" sz="2000" dirty="0"/>
              <a:t> (jedna AS), transit (přenosová AS)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3F46-3E85-4F64-BEB6-AD04D17BFEC0}" type="slidenum">
              <a:rPr lang="cs-CZ"/>
              <a:pPr/>
              <a:t>65</a:t>
            </a:fld>
            <a:endParaRPr lang="cs-CZ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 - Autonomous System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>
                <a:latin typeface="Palatino Linotype" panose="02040502050505030304" pitchFamily="18" charset="0"/>
              </a:rPr>
              <a:t>Nová </a:t>
            </a:r>
            <a:r>
              <a:rPr lang="cs-CZ" sz="2000" dirty="0">
                <a:latin typeface="Palatino Linotype" panose="02040502050505030304" pitchFamily="18" charset="0"/>
              </a:rPr>
              <a:t>verze </a:t>
            </a:r>
            <a:r>
              <a:rPr lang="cs-CZ" sz="2000" dirty="0" smtClean="0">
                <a:latin typeface="Palatino Linotype" panose="02040502050505030304" pitchFamily="18" charset="0"/>
              </a:rPr>
              <a:t>BGPv4</a:t>
            </a:r>
          </a:p>
          <a:p>
            <a:pPr lvl="1"/>
            <a:r>
              <a:rPr lang="cs-CZ" sz="1600" dirty="0" smtClean="0">
                <a:latin typeface="Palatino Linotype" panose="02040502050505030304" pitchFamily="18" charset="0"/>
              </a:rPr>
              <a:t>Výhradně používaná pro propojení autonomních oblastí</a:t>
            </a:r>
            <a:endParaRPr lang="cs-CZ" sz="1600" dirty="0">
              <a:latin typeface="Palatino Linotype" panose="02040502050505030304" pitchFamily="18" charset="0"/>
            </a:endParaRPr>
          </a:p>
          <a:p>
            <a:r>
              <a:rPr lang="cs-CZ" sz="2000" dirty="0" smtClean="0">
                <a:latin typeface="Palatino Linotype" panose="02040502050505030304" pitchFamily="18" charset="0"/>
              </a:rPr>
              <a:t>Typy oblastí</a:t>
            </a:r>
          </a:p>
          <a:p>
            <a:pPr lvl="1"/>
            <a:r>
              <a:rPr lang="cs-CZ" sz="1600" dirty="0" err="1" smtClean="0">
                <a:latin typeface="Palatino Linotype" panose="02040502050505030304" pitchFamily="18" charset="0"/>
              </a:rPr>
              <a:t>Multihomed</a:t>
            </a:r>
            <a:endParaRPr lang="cs-CZ" sz="1600" dirty="0">
              <a:latin typeface="Palatino Linotype" panose="02040502050505030304" pitchFamily="18" charset="0"/>
            </a:endParaRP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Připojení k více sousedním oblastem</a:t>
            </a: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Záložní cesty, propojení více oblastí, „průchodná“ oblast</a:t>
            </a:r>
          </a:p>
          <a:p>
            <a:pPr lvl="1"/>
            <a:r>
              <a:rPr lang="cs-CZ" sz="1600" dirty="0" err="1" smtClean="0">
                <a:latin typeface="Palatino Linotype" panose="02040502050505030304" pitchFamily="18" charset="0"/>
              </a:rPr>
              <a:t>Stub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Koncová síť</a:t>
            </a: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Jedno připojení k sousední oblasti</a:t>
            </a:r>
          </a:p>
          <a:p>
            <a:pPr lvl="1"/>
            <a:r>
              <a:rPr lang="cs-CZ" sz="1600" dirty="0" smtClean="0">
                <a:latin typeface="Palatino Linotype" panose="02040502050505030304" pitchFamily="18" charset="0"/>
              </a:rPr>
              <a:t>Transit </a:t>
            </a: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Přenosová síť, dovoluje vzájemné propojení cizích sítí</a:t>
            </a: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Tranzitní síť</a:t>
            </a:r>
          </a:p>
          <a:p>
            <a:pPr lvl="2"/>
            <a:r>
              <a:rPr lang="cs-CZ" sz="1600" dirty="0" smtClean="0">
                <a:latin typeface="Palatino Linotype" panose="02040502050505030304" pitchFamily="18" charset="0"/>
              </a:rPr>
              <a:t>Musí být typu </a:t>
            </a:r>
            <a:r>
              <a:rPr lang="cs-CZ" sz="1600" dirty="0" err="1" smtClean="0">
                <a:latin typeface="Palatino Linotype" panose="02040502050505030304" pitchFamily="18" charset="0"/>
              </a:rPr>
              <a:t>multihomed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endParaRPr lang="cs-CZ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8449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C2E2-B530-416F-B020-267082F31344}" type="slidenum">
              <a:rPr lang="cs-CZ"/>
              <a:pPr/>
              <a:t>66</a:t>
            </a:fld>
            <a:endParaRPr lang="cs-CZ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Border Gateway Protocol (BGP)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sz="2000">
                <a:latin typeface="Palatino Linotype" pitchFamily="18" charset="0"/>
              </a:rPr>
              <a:t>Protokol pro směrování mezi autonomními oblastni</a:t>
            </a:r>
          </a:p>
          <a:p>
            <a:r>
              <a:rPr lang="cs-CZ" sz="2000">
                <a:latin typeface="Palatino Linotype" pitchFamily="18" charset="0"/>
              </a:rPr>
              <a:t>Rozdíly Inter-AS a Intra-AS směrování</a:t>
            </a:r>
          </a:p>
          <a:p>
            <a:pPr lvl="1"/>
            <a:r>
              <a:rPr lang="en-US">
                <a:latin typeface="Palatino Linotype" pitchFamily="18" charset="0"/>
              </a:rPr>
              <a:t>R</a:t>
            </a:r>
            <a:r>
              <a:rPr lang="cs-CZ">
                <a:latin typeface="Palatino Linotype" pitchFamily="18" charset="0"/>
              </a:rPr>
              <a:t>ozhodování</a:t>
            </a:r>
          </a:p>
          <a:p>
            <a:pPr lvl="2"/>
            <a:r>
              <a:rPr lang="cs-CZ" sz="1800">
                <a:latin typeface="Palatino Linotype" pitchFamily="18" charset="0"/>
              </a:rPr>
              <a:t>Intra-AS: jeden administrátor, není třeba rozhodovací strategie</a:t>
            </a:r>
          </a:p>
          <a:p>
            <a:pPr lvl="2"/>
            <a:r>
              <a:rPr lang="cs-CZ" sz="1800">
                <a:latin typeface="Palatino Linotype" pitchFamily="18" charset="0"/>
              </a:rPr>
              <a:t>Inter-AS: administrátor chce kontrolovat kudy je přenos směrován, kdo je směrován přes jeho síť</a:t>
            </a:r>
          </a:p>
          <a:p>
            <a:pPr lvl="1"/>
            <a:r>
              <a:rPr lang="cs-CZ">
                <a:latin typeface="Palatino Linotype" pitchFamily="18" charset="0"/>
              </a:rPr>
              <a:t>Rozsah</a:t>
            </a:r>
          </a:p>
          <a:p>
            <a:pPr lvl="2"/>
            <a:r>
              <a:rPr lang="cs-CZ" sz="1800">
                <a:latin typeface="Palatino Linotype" pitchFamily="18" charset="0"/>
              </a:rPr>
              <a:t>Hierarchické směrování redukuje velikost tabulek i přenos oprávek</a:t>
            </a:r>
          </a:p>
          <a:p>
            <a:pPr lvl="1"/>
            <a:r>
              <a:rPr lang="cs-CZ">
                <a:latin typeface="Palatino Linotype" pitchFamily="18" charset="0"/>
              </a:rPr>
              <a:t>Výkonnost</a:t>
            </a:r>
          </a:p>
          <a:p>
            <a:pPr lvl="2"/>
            <a:r>
              <a:rPr lang="cs-CZ" sz="1800">
                <a:latin typeface="Palatino Linotype" pitchFamily="18" charset="0"/>
              </a:rPr>
              <a:t>Intra-AS: může se soustředit na výkon</a:t>
            </a:r>
          </a:p>
          <a:p>
            <a:pPr lvl="2"/>
            <a:r>
              <a:rPr lang="cs-CZ" sz="1800">
                <a:latin typeface="Palatino Linotype" pitchFamily="18" charset="0"/>
              </a:rPr>
              <a:t>Inter-AS: rozhodovací strategie může výtězit nad výkonností</a:t>
            </a:r>
          </a:p>
          <a:p>
            <a:r>
              <a:rPr lang="cs-CZ" sz="2000">
                <a:latin typeface="Palatino Linotype" pitchFamily="18" charset="0"/>
              </a:rPr>
              <a:t>BGP (Border Gateway Protocol) je de facto standard</a:t>
            </a:r>
          </a:p>
          <a:p>
            <a:r>
              <a:rPr lang="cs-CZ" sz="2000">
                <a:latin typeface="Palatino Linotype" pitchFamily="18" charset="0"/>
              </a:rPr>
              <a:t>Path Vector protocol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747C-524A-435B-9FA4-732F88FE05D4}" type="slidenum">
              <a:rPr lang="cs-CZ"/>
              <a:pPr/>
              <a:t>67</a:t>
            </a:fld>
            <a:endParaRPr lang="cs-CZ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Historie BGP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>
                <a:latin typeface="Palatino Linotype" pitchFamily="18" charset="0"/>
              </a:rPr>
              <a:t>GGP – gateway to gateway protocol (Distance Vector IGP používaný v ARPANET)</a:t>
            </a:r>
          </a:p>
          <a:p>
            <a:pPr lvl="1"/>
            <a:r>
              <a:rPr lang="cs-CZ">
                <a:latin typeface="Palatino Linotype" pitchFamily="18" charset="0"/>
              </a:rPr>
              <a:t>Protějšek existuje, jestliže přijme 2 ze 4 zpráv Echo</a:t>
            </a:r>
          </a:p>
          <a:p>
            <a:pPr lvl="1"/>
            <a:r>
              <a:rPr lang="cs-CZ">
                <a:latin typeface="Palatino Linotype" pitchFamily="18" charset="0"/>
              </a:rPr>
              <a:t>Explicitní potvrzení oprav</a:t>
            </a:r>
          </a:p>
          <a:p>
            <a:r>
              <a:rPr lang="cs-CZ">
                <a:latin typeface="Palatino Linotype" pitchFamily="18" charset="0"/>
              </a:rPr>
              <a:t>EGP – v době NSFNET</a:t>
            </a:r>
          </a:p>
          <a:p>
            <a:pPr lvl="1"/>
            <a:r>
              <a:rPr lang="cs-CZ">
                <a:latin typeface="Palatino Linotype" pitchFamily="18" charset="0"/>
              </a:rPr>
              <a:t>Síť musí být přísně hierarchická, beze smyček</a:t>
            </a:r>
          </a:p>
          <a:p>
            <a:pPr lvl="1"/>
            <a:r>
              <a:rPr lang="cs-CZ">
                <a:latin typeface="Palatino Linotype" pitchFamily="18" charset="0"/>
              </a:rPr>
              <a:t>Mez metriky – nesmí existovat 2 cesty</a:t>
            </a:r>
          </a:p>
          <a:p>
            <a:r>
              <a:rPr lang="cs-CZ">
                <a:latin typeface="Palatino Linotype" pitchFamily="18" charset="0"/>
              </a:rPr>
              <a:t>IDRP – ekvivalentní OSI BGP, měl vliv na BGP</a:t>
            </a:r>
          </a:p>
          <a:p>
            <a:r>
              <a:rPr lang="cs-CZ">
                <a:latin typeface="Palatino Linotype" pitchFamily="18" charset="0"/>
              </a:rPr>
              <a:t>IDRP - RFC 1479</a:t>
            </a:r>
          </a:p>
          <a:p>
            <a:pPr lvl="1"/>
            <a:r>
              <a:rPr lang="cs-CZ">
                <a:latin typeface="Palatino Linotype" pitchFamily="18" charset="0"/>
              </a:rPr>
              <a:t>Chvíli soutěžil s BGP, nyní se znovu objevuje s IPv6</a:t>
            </a:r>
          </a:p>
          <a:p>
            <a:pPr lvl="1"/>
            <a:r>
              <a:rPr lang="cs-CZ">
                <a:latin typeface="Palatino Linotype" pitchFamily="18" charset="0"/>
              </a:rPr>
              <a:t>Source route směrování</a:t>
            </a:r>
          </a:p>
          <a:p>
            <a:pPr lvl="1"/>
            <a:r>
              <a:rPr lang="cs-CZ">
                <a:latin typeface="Palatino Linotype" pitchFamily="18" charset="0"/>
              </a:rPr>
              <a:t>Počáteční směrovač určuje cestu k ostatním stranám</a:t>
            </a:r>
          </a:p>
          <a:p>
            <a:pPr lvl="1">
              <a:buFont typeface="Wingdings" pitchFamily="2" charset="2"/>
              <a:buNone/>
            </a:pPr>
            <a:endParaRPr lang="cs-CZ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C378-3D56-4AF6-AA81-E58A5E52A09F}" type="slidenum">
              <a:rPr lang="cs-CZ"/>
              <a:pPr/>
              <a:t>68</a:t>
            </a:fld>
            <a:endParaRPr lang="cs-CZ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Historie BGP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Problémy s EGP ovlivnily návrh BGP</a:t>
            </a:r>
          </a:p>
          <a:p>
            <a:pPr lvl="1"/>
            <a:r>
              <a:rPr lang="cs-CZ">
                <a:latin typeface="Palatino Linotype" pitchFamily="18" charset="0"/>
              </a:rPr>
              <a:t>Potřeba tolerovat více cest a vybrat s z nich</a:t>
            </a:r>
          </a:p>
          <a:p>
            <a:pPr lvl="1"/>
            <a:r>
              <a:rPr lang="cs-CZ">
                <a:latin typeface="Palatino Linotype" pitchFamily="18" charset="0"/>
              </a:rPr>
              <a:t>Vývoj podporovaný od počátku experimenty</a:t>
            </a:r>
          </a:p>
          <a:p>
            <a:r>
              <a:rPr lang="cs-CZ">
                <a:latin typeface="Palatino Linotype" pitchFamily="18" charset="0"/>
              </a:rPr>
              <a:t>BGP-4 jako BGP-3 neobsahovalo CIDR</a:t>
            </a:r>
          </a:p>
          <a:p>
            <a:r>
              <a:rPr lang="cs-CZ">
                <a:latin typeface="Palatino Linotype" pitchFamily="18" charset="0"/>
              </a:rPr>
              <a:t>V poslední době uveden multiprotokolový BGP</a:t>
            </a:r>
          </a:p>
          <a:p>
            <a:pPr lvl="1"/>
            <a:r>
              <a:rPr lang="cs-CZ">
                <a:latin typeface="Palatino Linotype" pitchFamily="18" charset="0"/>
              </a:rPr>
              <a:t>Může pracovat s informací IPv6</a:t>
            </a:r>
          </a:p>
          <a:p>
            <a:pPr lvl="1"/>
            <a:r>
              <a:rPr lang="cs-CZ">
                <a:latin typeface="Palatino Linotype" pitchFamily="18" charset="0"/>
              </a:rPr>
              <a:t>Může doručit informaci multicast skupině a podporovat RPF (Reverse Path Forwarding) pro nadřazený PIM/SM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E068-5C13-49F4-A950-5B2CA24D4445}" type="slidenum">
              <a:rPr lang="cs-CZ"/>
              <a:pPr/>
              <a:t>69</a:t>
            </a:fld>
            <a:endParaRPr lang="cs-CZ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 přenáší TCP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TCP port 179</a:t>
            </a:r>
          </a:p>
          <a:p>
            <a:r>
              <a:rPr lang="cs-CZ">
                <a:latin typeface="Palatino Linotype" pitchFamily="18" charset="0"/>
              </a:rPr>
              <a:t>Dvoubodové spoje, spojované služby, unicast</a:t>
            </a:r>
          </a:p>
          <a:p>
            <a:r>
              <a:rPr lang="cs-CZ">
                <a:latin typeface="Palatino Linotype" pitchFamily="18" charset="0"/>
              </a:rPr>
              <a:t>TCP zachycuje mnoho problémů s chybami, BGP může být jednodušší</a:t>
            </a:r>
          </a:p>
          <a:p>
            <a:r>
              <a:rPr lang="cs-CZ">
                <a:latin typeface="Palatino Linotype" pitchFamily="18" charset="0"/>
              </a:rPr>
              <a:t>BGP nepotřebuje vlastní spolehlivý protokol</a:t>
            </a:r>
          </a:p>
          <a:p>
            <a:r>
              <a:rPr lang="cs-CZ">
                <a:latin typeface="Palatino Linotype" pitchFamily="18" charset="0"/>
              </a:rPr>
              <a:t>Může přenášet přes více uzlů, pokud je to třeba</a:t>
            </a:r>
          </a:p>
          <a:p>
            <a:r>
              <a:rPr lang="cs-CZ">
                <a:latin typeface="Palatino Linotype" pitchFamily="18" charset="0"/>
              </a:rPr>
              <a:t>Přenáší tok dat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34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35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4849-CAF7-4705-81BD-A69E440A9093}" type="slidenum">
              <a:rPr lang="cs-CZ"/>
              <a:pPr/>
              <a:t>7</a:t>
            </a:fld>
            <a:endParaRPr lang="cs-CZ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Směrování kontra posílání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4038600" cy="3671887"/>
          </a:xfrm>
        </p:spPr>
        <p:txBody>
          <a:bodyPr/>
          <a:lstStyle/>
          <a:p>
            <a:r>
              <a:rPr lang="cs-CZ" sz="2000" dirty="0">
                <a:latin typeface="Palatino Linotype" pitchFamily="18" charset="0"/>
              </a:rPr>
              <a:t>Směrování( routing): proces vytváření směrovacích tabulek v každém </a:t>
            </a:r>
            <a:r>
              <a:rPr lang="cs-CZ" sz="2000" dirty="0" smtClean="0">
                <a:latin typeface="Palatino Linotype" pitchFamily="18" charset="0"/>
              </a:rPr>
              <a:t>směrovači</a:t>
            </a:r>
          </a:p>
          <a:p>
            <a:r>
              <a:rPr lang="cs-CZ" sz="2000" dirty="0">
                <a:latin typeface="Palatino Linotype" pitchFamily="18" charset="0"/>
              </a:rPr>
              <a:t>Směrovací tabulka: optimalizovaná pro změny směrování, změny topologie</a:t>
            </a:r>
          </a:p>
          <a:p>
            <a:endParaRPr lang="cs-CZ" sz="2000" dirty="0">
              <a:latin typeface="Palatino Linotype" pitchFamily="18" charset="0"/>
            </a:endParaRPr>
          </a:p>
          <a:p>
            <a:pPr>
              <a:buFont typeface="Wingdings" pitchFamily="2" charset="2"/>
              <a:buNone/>
            </a:pPr>
            <a:endParaRPr lang="cs-CZ" sz="2000" dirty="0">
              <a:latin typeface="Palatino Linotype" pitchFamily="18" charset="0"/>
            </a:endParaRPr>
          </a:p>
        </p:txBody>
      </p:sp>
      <p:graphicFrame>
        <p:nvGraphicFramePr>
          <p:cNvPr id="180228" name="Group 4"/>
          <p:cNvGraphicFramePr>
            <a:graphicFrameLocks noGrp="1"/>
          </p:cNvGraphicFramePr>
          <p:nvPr>
            <p:ph sz="quarter" idx="2"/>
          </p:nvPr>
        </p:nvGraphicFramePr>
        <p:xfrm>
          <a:off x="468313" y="5445125"/>
          <a:ext cx="4038600" cy="788988"/>
        </p:xfrm>
        <a:graphic>
          <a:graphicData uri="http://schemas.openxmlformats.org/drawingml/2006/table">
            <a:tbl>
              <a:tblPr/>
              <a:tblGrid>
                <a:gridCol w="808037"/>
                <a:gridCol w="1884363"/>
                <a:gridCol w="13462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Link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171.69.245.10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42" name="Group 18"/>
          <p:cNvGraphicFramePr>
            <a:graphicFrameLocks noGrp="1"/>
          </p:cNvGraphicFramePr>
          <p:nvPr>
            <p:ph sz="quarter" idx="3"/>
          </p:nvPr>
        </p:nvGraphicFramePr>
        <p:xfrm>
          <a:off x="4859338" y="5445125"/>
          <a:ext cx="4038600" cy="787718"/>
        </p:xfrm>
        <a:graphic>
          <a:graphicData uri="http://schemas.openxmlformats.org/drawingml/2006/table">
            <a:tbl>
              <a:tblPr/>
              <a:tblGrid>
                <a:gridCol w="889000"/>
                <a:gridCol w="1292225"/>
                <a:gridCol w="18573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MAC 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8:0:2b:e4:b:1:2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0256" name="Rectangle 32"/>
          <p:cNvSpPr>
            <a:spLocks noChangeArrowheads="1"/>
          </p:cNvSpPr>
          <p:nvPr/>
        </p:nvSpPr>
        <p:spPr bwMode="auto">
          <a:xfrm>
            <a:off x="4787900" y="1557338"/>
            <a:ext cx="40386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 dirty="0">
                <a:latin typeface="Palatino Linotype" pitchFamily="18" charset="0"/>
              </a:rPr>
              <a:t>Posílání (</a:t>
            </a:r>
            <a:r>
              <a:rPr lang="cs-CZ" sz="2000" dirty="0" err="1">
                <a:latin typeface="Palatino Linotype" pitchFamily="18" charset="0"/>
              </a:rPr>
              <a:t>forwardování</a:t>
            </a:r>
            <a:r>
              <a:rPr lang="cs-CZ" sz="2000" dirty="0">
                <a:latin typeface="Palatino Linotype" pitchFamily="18" charset="0"/>
              </a:rPr>
              <a:t>): zjištění cílové adresy paketu a poslání paketu na vybrané rozhraní směrovače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 dirty="0" smtClean="0">
                <a:latin typeface="Palatino Linotype" pitchFamily="18" charset="0"/>
              </a:rPr>
              <a:t>Posílání </a:t>
            </a:r>
            <a:r>
              <a:rPr lang="cs-CZ" sz="2000" dirty="0">
                <a:latin typeface="Palatino Linotype" pitchFamily="18" charset="0"/>
              </a:rPr>
              <a:t>vyžaduje přístup k lokální směrovací </a:t>
            </a:r>
            <a:r>
              <a:rPr lang="cs-CZ" sz="2000" dirty="0" smtClean="0">
                <a:latin typeface="Palatino Linotype" pitchFamily="18" charset="0"/>
              </a:rPr>
              <a:t>tabulce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 dirty="0" err="1">
                <a:latin typeface="Palatino Linotype" pitchFamily="18" charset="0"/>
              </a:rPr>
              <a:t>Forwardovací</a:t>
            </a:r>
            <a:r>
              <a:rPr lang="cs-CZ" sz="2000" dirty="0">
                <a:latin typeface="Palatino Linotype" pitchFamily="18" charset="0"/>
              </a:rPr>
              <a:t> tabulka: optimalizovaná pro vyhledání cíle a posílání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cs-CZ" sz="2000" dirty="0">
              <a:latin typeface="Palatino Linotype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cs-CZ" sz="20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43C6-E379-4432-99DD-09F8F845260E}" type="slidenum">
              <a:rPr lang="cs-CZ"/>
              <a:pPr/>
              <a:t>70</a:t>
            </a:fld>
            <a:endParaRPr lang="cs-CZ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 základní operace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BGP udržuje směrovací tabulky, šíří opravy směrování a rozhodnutí o směrování zakládá na směrovací metrice</a:t>
            </a:r>
          </a:p>
          <a:p>
            <a:pPr lvl="1"/>
            <a:r>
              <a:rPr lang="cs-CZ">
                <a:latin typeface="Palatino Linotype" pitchFamily="18" charset="0"/>
              </a:rPr>
              <a:t>Vyměňuje informaci o dosažitelnosti sítě (reachability)</a:t>
            </a:r>
          </a:p>
          <a:p>
            <a:pPr lvl="1"/>
            <a:r>
              <a:rPr lang="cs-CZ">
                <a:latin typeface="Palatino Linotype" pitchFamily="18" charset="0"/>
              </a:rPr>
              <a:t>Vytváří graf propojitelnosti AS (AS connectivity)</a:t>
            </a:r>
          </a:p>
          <a:p>
            <a:pPr lvl="1"/>
            <a:r>
              <a:rPr lang="cs-CZ">
                <a:latin typeface="Palatino Linotype" pitchFamily="18" charset="0"/>
              </a:rPr>
              <a:t>Odstraňuje směrovací smyčky a prosazuje rozhodnutí o strategii</a:t>
            </a:r>
          </a:p>
          <a:p>
            <a:r>
              <a:rPr lang="cs-CZ">
                <a:latin typeface="Palatino Linotype" pitchFamily="18" charset="0"/>
              </a:rPr>
              <a:t>BGP používá jednu metriku k určení nejlepší cesty</a:t>
            </a:r>
          </a:p>
          <a:p>
            <a:pPr lvl="1"/>
            <a:r>
              <a:rPr lang="cs-CZ">
                <a:latin typeface="Palatino Linotype" pitchFamily="18" charset="0"/>
              </a:rPr>
              <a:t>Linková metrika je hodnota preference přiřazená administrátorem</a:t>
            </a:r>
          </a:p>
          <a:p>
            <a:pPr lvl="1"/>
            <a:r>
              <a:rPr lang="cs-CZ">
                <a:latin typeface="Palatino Linotype" pitchFamily="18" charset="0"/>
              </a:rPr>
              <a:t>Je to multikriteriální funkce: počet procházených AS, strategie směrování, stability, rychlosti, zpoždění, ceny, …</a:t>
            </a:r>
          </a:p>
          <a:p>
            <a:r>
              <a:rPr lang="cs-CZ">
                <a:latin typeface="Palatino Linotype" pitchFamily="18" charset="0"/>
              </a:rPr>
              <a:t>Vybírá nejlepší cestu a instaluje IP forwardovací tabulku</a:t>
            </a:r>
          </a:p>
          <a:p>
            <a:pPr lvl="1"/>
            <a:endParaRPr lang="cs-CZ" sz="24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C63FC-041B-4B05-BABD-70622FD6085B}" type="slidenum">
              <a:rPr lang="cs-CZ"/>
              <a:pPr/>
              <a:t>71</a:t>
            </a:fld>
            <a:endParaRPr lang="cs-CZ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Border Gateway Protocol (BGP)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924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latin typeface="Palatino Linotype" pitchFamily="18" charset="0"/>
              </a:rPr>
              <a:t>Path Vector protocol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Palatino Linotype" pitchFamily="18" charset="0"/>
              </a:rPr>
              <a:t>Podobný Distance Vector Protocol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Palatino Linotype" pitchFamily="18" charset="0"/>
              </a:rPr>
              <a:t>Každý BGP směrovač posílá pomocí broadcastu sousedům celou cestu (posloupnost AS) do cíle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Palatino Linotype" pitchFamily="18" charset="0"/>
              </a:rPr>
              <a:t>BGP směruje do sítí (AS), ne do individuálních hostů</a:t>
            </a:r>
          </a:p>
          <a:p>
            <a:pPr lvl="1">
              <a:lnSpc>
                <a:spcPct val="90000"/>
              </a:lnSpc>
            </a:pPr>
            <a:r>
              <a:rPr lang="cs-CZ" sz="2400">
                <a:latin typeface="Palatino Linotype" pitchFamily="18" charset="0"/>
              </a:rPr>
              <a:t>Př. Směrovač X posílá cestu do cílové sítě Z</a:t>
            </a:r>
          </a:p>
        </p:txBody>
      </p:sp>
      <p:sp>
        <p:nvSpPr>
          <p:cNvPr id="303108" name="Text Box 4"/>
          <p:cNvSpPr txBox="1">
            <a:spLocks noChangeArrowheads="1"/>
          </p:cNvSpPr>
          <p:nvPr/>
        </p:nvSpPr>
        <p:spPr bwMode="auto">
          <a:xfrm>
            <a:off x="2514600" y="4351338"/>
            <a:ext cx="3457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000">
                <a:latin typeface="Palatino Linotype" pitchFamily="18" charset="0"/>
              </a:rPr>
              <a:t>Path(X,Z) = X, Y</a:t>
            </a:r>
            <a:r>
              <a:rPr lang="cs-CZ" sz="2000" baseline="-25000">
                <a:latin typeface="Palatino Linotype" pitchFamily="18" charset="0"/>
              </a:rPr>
              <a:t>1</a:t>
            </a:r>
            <a:r>
              <a:rPr lang="cs-CZ" sz="2000">
                <a:latin typeface="Palatino Linotype" pitchFamily="18" charset="0"/>
              </a:rPr>
              <a:t>, Y</a:t>
            </a:r>
            <a:r>
              <a:rPr lang="cs-CZ" sz="2000" baseline="-25000">
                <a:latin typeface="Palatino Linotype" pitchFamily="18" charset="0"/>
              </a:rPr>
              <a:t>2</a:t>
            </a:r>
            <a:r>
              <a:rPr lang="cs-CZ" sz="2000">
                <a:latin typeface="Palatino Linotype" pitchFamily="18" charset="0"/>
              </a:rPr>
              <a:t>, … Y</a:t>
            </a:r>
            <a:r>
              <a:rPr lang="cs-CZ" sz="2000" baseline="-25000">
                <a:latin typeface="Palatino Linotype" pitchFamily="18" charset="0"/>
              </a:rPr>
              <a:t>n</a:t>
            </a:r>
            <a:r>
              <a:rPr lang="cs-CZ" sz="2000">
                <a:latin typeface="Palatino Linotype" pitchFamily="18" charset="0"/>
              </a:rPr>
              <a:t>, Z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286F-06C9-4433-91AD-08B980776967}" type="slidenum">
              <a:rPr lang="cs-CZ"/>
              <a:pPr/>
              <a:t>72</a:t>
            </a:fld>
            <a:endParaRPr lang="cs-CZ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Border Gateway Protocol (BGP)</a:t>
            </a:r>
          </a:p>
        </p:txBody>
      </p:sp>
      <p:sp>
        <p:nvSpPr>
          <p:cNvPr id="2" name="Volný tvar 1"/>
          <p:cNvSpPr/>
          <p:nvPr/>
        </p:nvSpPr>
        <p:spPr bwMode="auto">
          <a:xfrm>
            <a:off x="591122" y="1926366"/>
            <a:ext cx="2961760" cy="2054772"/>
          </a:xfrm>
          <a:custGeom>
            <a:avLst/>
            <a:gdLst>
              <a:gd name="connsiteX0" fmla="*/ 552263 w 2554484"/>
              <a:gd name="connsiteY0" fmla="*/ 110358 h 1663262"/>
              <a:gd name="connsiteX1" fmla="*/ 497084 w 2554484"/>
              <a:gd name="connsiteY1" fmla="*/ 134006 h 1663262"/>
              <a:gd name="connsiteX2" fmla="*/ 473436 w 2554484"/>
              <a:gd name="connsiteY2" fmla="*/ 149772 h 1663262"/>
              <a:gd name="connsiteX3" fmla="*/ 449788 w 2554484"/>
              <a:gd name="connsiteY3" fmla="*/ 157655 h 1663262"/>
              <a:gd name="connsiteX4" fmla="*/ 386726 w 2554484"/>
              <a:gd name="connsiteY4" fmla="*/ 181303 h 1663262"/>
              <a:gd name="connsiteX5" fmla="*/ 363077 w 2554484"/>
              <a:gd name="connsiteY5" fmla="*/ 204951 h 1663262"/>
              <a:gd name="connsiteX6" fmla="*/ 307898 w 2554484"/>
              <a:gd name="connsiteY6" fmla="*/ 236482 h 1663262"/>
              <a:gd name="connsiteX7" fmla="*/ 252719 w 2554484"/>
              <a:gd name="connsiteY7" fmla="*/ 283779 h 1663262"/>
              <a:gd name="connsiteX8" fmla="*/ 205422 w 2554484"/>
              <a:gd name="connsiteY8" fmla="*/ 315310 h 1663262"/>
              <a:gd name="connsiteX9" fmla="*/ 181774 w 2554484"/>
              <a:gd name="connsiteY9" fmla="*/ 331075 h 1663262"/>
              <a:gd name="connsiteX10" fmla="*/ 158126 w 2554484"/>
              <a:gd name="connsiteY10" fmla="*/ 386255 h 1663262"/>
              <a:gd name="connsiteX11" fmla="*/ 110829 w 2554484"/>
              <a:gd name="connsiteY11" fmla="*/ 433551 h 1663262"/>
              <a:gd name="connsiteX12" fmla="*/ 79298 w 2554484"/>
              <a:gd name="connsiteY12" fmla="*/ 480848 h 1663262"/>
              <a:gd name="connsiteX13" fmla="*/ 63532 w 2554484"/>
              <a:gd name="connsiteY13" fmla="*/ 504496 h 1663262"/>
              <a:gd name="connsiteX14" fmla="*/ 39884 w 2554484"/>
              <a:gd name="connsiteY14" fmla="*/ 551793 h 1663262"/>
              <a:gd name="connsiteX15" fmla="*/ 32001 w 2554484"/>
              <a:gd name="connsiteY15" fmla="*/ 575441 h 1663262"/>
              <a:gd name="connsiteX16" fmla="*/ 16236 w 2554484"/>
              <a:gd name="connsiteY16" fmla="*/ 606972 h 1663262"/>
              <a:gd name="connsiteX17" fmla="*/ 470 w 2554484"/>
              <a:gd name="connsiteY17" fmla="*/ 654269 h 1663262"/>
              <a:gd name="connsiteX18" fmla="*/ 24119 w 2554484"/>
              <a:gd name="connsiteY18" fmla="*/ 1016875 h 1663262"/>
              <a:gd name="connsiteX19" fmla="*/ 32001 w 2554484"/>
              <a:gd name="connsiteY19" fmla="*/ 1040524 h 1663262"/>
              <a:gd name="connsiteX20" fmla="*/ 39884 w 2554484"/>
              <a:gd name="connsiteY20" fmla="*/ 1095703 h 1663262"/>
              <a:gd name="connsiteX21" fmla="*/ 55650 w 2554484"/>
              <a:gd name="connsiteY21" fmla="*/ 1143000 h 1663262"/>
              <a:gd name="connsiteX22" fmla="*/ 63532 w 2554484"/>
              <a:gd name="connsiteY22" fmla="*/ 1166648 h 1663262"/>
              <a:gd name="connsiteX23" fmla="*/ 71415 w 2554484"/>
              <a:gd name="connsiteY23" fmla="*/ 1190296 h 1663262"/>
              <a:gd name="connsiteX24" fmla="*/ 87181 w 2554484"/>
              <a:gd name="connsiteY24" fmla="*/ 1253358 h 1663262"/>
              <a:gd name="connsiteX25" fmla="*/ 102946 w 2554484"/>
              <a:gd name="connsiteY25" fmla="*/ 1324303 h 1663262"/>
              <a:gd name="connsiteX26" fmla="*/ 150243 w 2554484"/>
              <a:gd name="connsiteY26" fmla="*/ 1418896 h 1663262"/>
              <a:gd name="connsiteX27" fmla="*/ 197539 w 2554484"/>
              <a:gd name="connsiteY27" fmla="*/ 1458310 h 1663262"/>
              <a:gd name="connsiteX28" fmla="*/ 236953 w 2554484"/>
              <a:gd name="connsiteY28" fmla="*/ 1466193 h 1663262"/>
              <a:gd name="connsiteX29" fmla="*/ 260601 w 2554484"/>
              <a:gd name="connsiteY29" fmla="*/ 1481958 h 1663262"/>
              <a:gd name="connsiteX30" fmla="*/ 307898 w 2554484"/>
              <a:gd name="connsiteY30" fmla="*/ 1497724 h 1663262"/>
              <a:gd name="connsiteX31" fmla="*/ 355194 w 2554484"/>
              <a:gd name="connsiteY31" fmla="*/ 1529255 h 1663262"/>
              <a:gd name="connsiteX32" fmla="*/ 402491 w 2554484"/>
              <a:gd name="connsiteY32" fmla="*/ 1545020 h 1663262"/>
              <a:gd name="connsiteX33" fmla="*/ 426139 w 2554484"/>
              <a:gd name="connsiteY33" fmla="*/ 1552903 h 1663262"/>
              <a:gd name="connsiteX34" fmla="*/ 497084 w 2554484"/>
              <a:gd name="connsiteY34" fmla="*/ 1568669 h 1663262"/>
              <a:gd name="connsiteX35" fmla="*/ 528615 w 2554484"/>
              <a:gd name="connsiteY35" fmla="*/ 1584434 h 1663262"/>
              <a:gd name="connsiteX36" fmla="*/ 552263 w 2554484"/>
              <a:gd name="connsiteY36" fmla="*/ 1600200 h 1663262"/>
              <a:gd name="connsiteX37" fmla="*/ 599560 w 2554484"/>
              <a:gd name="connsiteY37" fmla="*/ 1615965 h 1663262"/>
              <a:gd name="connsiteX38" fmla="*/ 662622 w 2554484"/>
              <a:gd name="connsiteY38" fmla="*/ 1631731 h 1663262"/>
              <a:gd name="connsiteX39" fmla="*/ 741450 w 2554484"/>
              <a:gd name="connsiteY39" fmla="*/ 1639613 h 1663262"/>
              <a:gd name="connsiteX40" fmla="*/ 765098 w 2554484"/>
              <a:gd name="connsiteY40" fmla="*/ 1647496 h 1663262"/>
              <a:gd name="connsiteX41" fmla="*/ 977932 w 2554484"/>
              <a:gd name="connsiteY41" fmla="*/ 1647496 h 1663262"/>
              <a:gd name="connsiteX42" fmla="*/ 1009463 w 2554484"/>
              <a:gd name="connsiteY42" fmla="*/ 1639613 h 1663262"/>
              <a:gd name="connsiteX43" fmla="*/ 1293243 w 2554484"/>
              <a:gd name="connsiteY43" fmla="*/ 1655379 h 1663262"/>
              <a:gd name="connsiteX44" fmla="*/ 1316891 w 2554484"/>
              <a:gd name="connsiteY44" fmla="*/ 1663262 h 1663262"/>
              <a:gd name="connsiteX45" fmla="*/ 1624319 w 2554484"/>
              <a:gd name="connsiteY45" fmla="*/ 1655379 h 1663262"/>
              <a:gd name="connsiteX46" fmla="*/ 1718912 w 2554484"/>
              <a:gd name="connsiteY46" fmla="*/ 1639613 h 1663262"/>
              <a:gd name="connsiteX47" fmla="*/ 1750443 w 2554484"/>
              <a:gd name="connsiteY47" fmla="*/ 1631731 h 1663262"/>
              <a:gd name="connsiteX48" fmla="*/ 1931746 w 2554484"/>
              <a:gd name="connsiteY48" fmla="*/ 1623848 h 1663262"/>
              <a:gd name="connsiteX49" fmla="*/ 1979043 w 2554484"/>
              <a:gd name="connsiteY49" fmla="*/ 1592317 h 1663262"/>
              <a:gd name="connsiteX50" fmla="*/ 2010574 w 2554484"/>
              <a:gd name="connsiteY50" fmla="*/ 1576551 h 1663262"/>
              <a:gd name="connsiteX51" fmla="*/ 2034222 w 2554484"/>
              <a:gd name="connsiteY51" fmla="*/ 1552903 h 1663262"/>
              <a:gd name="connsiteX52" fmla="*/ 2065753 w 2554484"/>
              <a:gd name="connsiteY52" fmla="*/ 1537138 h 1663262"/>
              <a:gd name="connsiteX53" fmla="*/ 2136698 w 2554484"/>
              <a:gd name="connsiteY53" fmla="*/ 1497724 h 1663262"/>
              <a:gd name="connsiteX54" fmla="*/ 2191877 w 2554484"/>
              <a:gd name="connsiteY54" fmla="*/ 1474075 h 1663262"/>
              <a:gd name="connsiteX55" fmla="*/ 2270705 w 2554484"/>
              <a:gd name="connsiteY55" fmla="*/ 1450427 h 1663262"/>
              <a:gd name="connsiteX56" fmla="*/ 2325884 w 2554484"/>
              <a:gd name="connsiteY56" fmla="*/ 1411013 h 1663262"/>
              <a:gd name="connsiteX57" fmla="*/ 2349532 w 2554484"/>
              <a:gd name="connsiteY57" fmla="*/ 1403131 h 1663262"/>
              <a:gd name="connsiteX58" fmla="*/ 2373181 w 2554484"/>
              <a:gd name="connsiteY58" fmla="*/ 1379482 h 1663262"/>
              <a:gd name="connsiteX59" fmla="*/ 2396829 w 2554484"/>
              <a:gd name="connsiteY59" fmla="*/ 1363717 h 1663262"/>
              <a:gd name="connsiteX60" fmla="*/ 2452008 w 2554484"/>
              <a:gd name="connsiteY60" fmla="*/ 1300655 h 1663262"/>
              <a:gd name="connsiteX61" fmla="*/ 2491422 w 2554484"/>
              <a:gd name="connsiteY61" fmla="*/ 1229710 h 1663262"/>
              <a:gd name="connsiteX62" fmla="*/ 2522953 w 2554484"/>
              <a:gd name="connsiteY62" fmla="*/ 1166648 h 1663262"/>
              <a:gd name="connsiteX63" fmla="*/ 2546601 w 2554484"/>
              <a:gd name="connsiteY63" fmla="*/ 1111469 h 1663262"/>
              <a:gd name="connsiteX64" fmla="*/ 2554484 w 2554484"/>
              <a:gd name="connsiteY64" fmla="*/ 1064172 h 1663262"/>
              <a:gd name="connsiteX65" fmla="*/ 2546601 w 2554484"/>
              <a:gd name="connsiteY65" fmla="*/ 914400 h 1663262"/>
              <a:gd name="connsiteX66" fmla="*/ 2538719 w 2554484"/>
              <a:gd name="connsiteY66" fmla="*/ 890751 h 1663262"/>
              <a:gd name="connsiteX67" fmla="*/ 2522953 w 2554484"/>
              <a:gd name="connsiteY67" fmla="*/ 804041 h 1663262"/>
              <a:gd name="connsiteX68" fmla="*/ 2515070 w 2554484"/>
              <a:gd name="connsiteY68" fmla="*/ 638503 h 1663262"/>
              <a:gd name="connsiteX69" fmla="*/ 2507188 w 2554484"/>
              <a:gd name="connsiteY69" fmla="*/ 614855 h 1663262"/>
              <a:gd name="connsiteX70" fmla="*/ 2499305 w 2554484"/>
              <a:gd name="connsiteY70" fmla="*/ 260131 h 1663262"/>
              <a:gd name="connsiteX71" fmla="*/ 2491422 w 2554484"/>
              <a:gd name="connsiteY71" fmla="*/ 236482 h 1663262"/>
              <a:gd name="connsiteX72" fmla="*/ 2420477 w 2554484"/>
              <a:gd name="connsiteY72" fmla="*/ 173420 h 1663262"/>
              <a:gd name="connsiteX73" fmla="*/ 2381063 w 2554484"/>
              <a:gd name="connsiteY73" fmla="*/ 126124 h 1663262"/>
              <a:gd name="connsiteX74" fmla="*/ 2333767 w 2554484"/>
              <a:gd name="connsiteY74" fmla="*/ 110358 h 1663262"/>
              <a:gd name="connsiteX75" fmla="*/ 2254939 w 2554484"/>
              <a:gd name="connsiteY75" fmla="*/ 78827 h 1663262"/>
              <a:gd name="connsiteX76" fmla="*/ 2160346 w 2554484"/>
              <a:gd name="connsiteY76" fmla="*/ 47296 h 1663262"/>
              <a:gd name="connsiteX77" fmla="*/ 2113050 w 2554484"/>
              <a:gd name="connsiteY77" fmla="*/ 31531 h 1663262"/>
              <a:gd name="connsiteX78" fmla="*/ 2010574 w 2554484"/>
              <a:gd name="connsiteY78" fmla="*/ 7882 h 1663262"/>
              <a:gd name="connsiteX79" fmla="*/ 1986926 w 2554484"/>
              <a:gd name="connsiteY79" fmla="*/ 0 h 1663262"/>
              <a:gd name="connsiteX80" fmla="*/ 1293243 w 2554484"/>
              <a:gd name="connsiteY80" fmla="*/ 7882 h 1663262"/>
              <a:gd name="connsiteX81" fmla="*/ 1230181 w 2554484"/>
              <a:gd name="connsiteY81" fmla="*/ 23648 h 1663262"/>
              <a:gd name="connsiteX82" fmla="*/ 1175001 w 2554484"/>
              <a:gd name="connsiteY82" fmla="*/ 31531 h 1663262"/>
              <a:gd name="connsiteX83" fmla="*/ 1072526 w 2554484"/>
              <a:gd name="connsiteY83" fmla="*/ 47296 h 1663262"/>
              <a:gd name="connsiteX84" fmla="*/ 914870 w 2554484"/>
              <a:gd name="connsiteY84" fmla="*/ 55179 h 1663262"/>
              <a:gd name="connsiteX85" fmla="*/ 812394 w 2554484"/>
              <a:gd name="connsiteY85" fmla="*/ 63062 h 1663262"/>
              <a:gd name="connsiteX86" fmla="*/ 741450 w 2554484"/>
              <a:gd name="connsiteY86" fmla="*/ 78827 h 1663262"/>
              <a:gd name="connsiteX87" fmla="*/ 717801 w 2554484"/>
              <a:gd name="connsiteY87" fmla="*/ 86710 h 1663262"/>
              <a:gd name="connsiteX88" fmla="*/ 654739 w 2554484"/>
              <a:gd name="connsiteY88" fmla="*/ 94593 h 1663262"/>
              <a:gd name="connsiteX89" fmla="*/ 631091 w 2554484"/>
              <a:gd name="connsiteY89" fmla="*/ 102475 h 1663262"/>
              <a:gd name="connsiteX90" fmla="*/ 552263 w 2554484"/>
              <a:gd name="connsiteY90" fmla="*/ 110358 h 166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554484" h="1663262">
                <a:moveTo>
                  <a:pt x="552263" y="110358"/>
                </a:moveTo>
                <a:cubicBezTo>
                  <a:pt x="529929" y="115613"/>
                  <a:pt x="514982" y="125057"/>
                  <a:pt x="497084" y="134006"/>
                </a:cubicBezTo>
                <a:cubicBezTo>
                  <a:pt x="488610" y="138243"/>
                  <a:pt x="481910" y="145535"/>
                  <a:pt x="473436" y="149772"/>
                </a:cubicBezTo>
                <a:cubicBezTo>
                  <a:pt x="466004" y="153488"/>
                  <a:pt x="457568" y="154738"/>
                  <a:pt x="449788" y="157655"/>
                </a:cubicBezTo>
                <a:cubicBezTo>
                  <a:pt x="374382" y="185932"/>
                  <a:pt x="440402" y="163410"/>
                  <a:pt x="386726" y="181303"/>
                </a:cubicBezTo>
                <a:cubicBezTo>
                  <a:pt x="378843" y="189186"/>
                  <a:pt x="372149" y="198471"/>
                  <a:pt x="363077" y="204951"/>
                </a:cubicBezTo>
                <a:cubicBezTo>
                  <a:pt x="309128" y="243486"/>
                  <a:pt x="352566" y="199258"/>
                  <a:pt x="307898" y="236482"/>
                </a:cubicBezTo>
                <a:cubicBezTo>
                  <a:pt x="246657" y="287517"/>
                  <a:pt x="326524" y="232116"/>
                  <a:pt x="252719" y="283779"/>
                </a:cubicBezTo>
                <a:cubicBezTo>
                  <a:pt x="237196" y="294645"/>
                  <a:pt x="221188" y="304800"/>
                  <a:pt x="205422" y="315310"/>
                </a:cubicBezTo>
                <a:lnTo>
                  <a:pt x="181774" y="331075"/>
                </a:lnTo>
                <a:cubicBezTo>
                  <a:pt x="176079" y="348159"/>
                  <a:pt x="169257" y="372341"/>
                  <a:pt x="158126" y="386255"/>
                </a:cubicBezTo>
                <a:cubicBezTo>
                  <a:pt x="144198" y="403665"/>
                  <a:pt x="123196" y="415000"/>
                  <a:pt x="110829" y="433551"/>
                </a:cubicBezTo>
                <a:lnTo>
                  <a:pt x="79298" y="480848"/>
                </a:lnTo>
                <a:lnTo>
                  <a:pt x="63532" y="504496"/>
                </a:lnTo>
                <a:cubicBezTo>
                  <a:pt x="43723" y="563928"/>
                  <a:pt x="70443" y="490677"/>
                  <a:pt x="39884" y="551793"/>
                </a:cubicBezTo>
                <a:cubicBezTo>
                  <a:pt x="36168" y="559225"/>
                  <a:pt x="35274" y="567804"/>
                  <a:pt x="32001" y="575441"/>
                </a:cubicBezTo>
                <a:cubicBezTo>
                  <a:pt x="27372" y="586242"/>
                  <a:pt x="20600" y="596062"/>
                  <a:pt x="16236" y="606972"/>
                </a:cubicBezTo>
                <a:cubicBezTo>
                  <a:pt x="10064" y="622402"/>
                  <a:pt x="470" y="654269"/>
                  <a:pt x="470" y="654269"/>
                </a:cubicBezTo>
                <a:cubicBezTo>
                  <a:pt x="1752" y="700430"/>
                  <a:pt x="-8126" y="920127"/>
                  <a:pt x="24119" y="1016875"/>
                </a:cubicBezTo>
                <a:lnTo>
                  <a:pt x="32001" y="1040524"/>
                </a:lnTo>
                <a:cubicBezTo>
                  <a:pt x="34629" y="1058917"/>
                  <a:pt x="35706" y="1077599"/>
                  <a:pt x="39884" y="1095703"/>
                </a:cubicBezTo>
                <a:cubicBezTo>
                  <a:pt x="43621" y="1111896"/>
                  <a:pt x="50395" y="1127234"/>
                  <a:pt x="55650" y="1143000"/>
                </a:cubicBezTo>
                <a:lnTo>
                  <a:pt x="63532" y="1166648"/>
                </a:lnTo>
                <a:cubicBezTo>
                  <a:pt x="66160" y="1174531"/>
                  <a:pt x="69400" y="1182235"/>
                  <a:pt x="71415" y="1190296"/>
                </a:cubicBezTo>
                <a:cubicBezTo>
                  <a:pt x="76670" y="1211317"/>
                  <a:pt x="82932" y="1232111"/>
                  <a:pt x="87181" y="1253358"/>
                </a:cubicBezTo>
                <a:cubicBezTo>
                  <a:pt x="91683" y="1275869"/>
                  <a:pt x="96265" y="1302032"/>
                  <a:pt x="102946" y="1324303"/>
                </a:cubicBezTo>
                <a:cubicBezTo>
                  <a:pt x="113937" y="1360939"/>
                  <a:pt x="121769" y="1390422"/>
                  <a:pt x="150243" y="1418896"/>
                </a:cubicBezTo>
                <a:cubicBezTo>
                  <a:pt x="162510" y="1431163"/>
                  <a:pt x="179981" y="1451726"/>
                  <a:pt x="197539" y="1458310"/>
                </a:cubicBezTo>
                <a:cubicBezTo>
                  <a:pt x="210084" y="1463015"/>
                  <a:pt x="223815" y="1463565"/>
                  <a:pt x="236953" y="1466193"/>
                </a:cubicBezTo>
                <a:cubicBezTo>
                  <a:pt x="244836" y="1471448"/>
                  <a:pt x="251944" y="1478110"/>
                  <a:pt x="260601" y="1481958"/>
                </a:cubicBezTo>
                <a:cubicBezTo>
                  <a:pt x="275787" y="1488707"/>
                  <a:pt x="294071" y="1488506"/>
                  <a:pt x="307898" y="1497724"/>
                </a:cubicBezTo>
                <a:cubicBezTo>
                  <a:pt x="323663" y="1508234"/>
                  <a:pt x="337219" y="1523263"/>
                  <a:pt x="355194" y="1529255"/>
                </a:cubicBezTo>
                <a:lnTo>
                  <a:pt x="402491" y="1545020"/>
                </a:lnTo>
                <a:cubicBezTo>
                  <a:pt x="410374" y="1547648"/>
                  <a:pt x="418078" y="1550888"/>
                  <a:pt x="426139" y="1552903"/>
                </a:cubicBezTo>
                <a:cubicBezTo>
                  <a:pt x="470668" y="1564036"/>
                  <a:pt x="447047" y="1558661"/>
                  <a:pt x="497084" y="1568669"/>
                </a:cubicBezTo>
                <a:cubicBezTo>
                  <a:pt x="507594" y="1573924"/>
                  <a:pt x="518412" y="1578604"/>
                  <a:pt x="528615" y="1584434"/>
                </a:cubicBezTo>
                <a:cubicBezTo>
                  <a:pt x="536841" y="1589134"/>
                  <a:pt x="543606" y="1596352"/>
                  <a:pt x="552263" y="1600200"/>
                </a:cubicBezTo>
                <a:cubicBezTo>
                  <a:pt x="567449" y="1606949"/>
                  <a:pt x="583794" y="1610710"/>
                  <a:pt x="599560" y="1615965"/>
                </a:cubicBezTo>
                <a:cubicBezTo>
                  <a:pt x="626088" y="1624808"/>
                  <a:pt x="630911" y="1627503"/>
                  <a:pt x="662622" y="1631731"/>
                </a:cubicBezTo>
                <a:cubicBezTo>
                  <a:pt x="688797" y="1635221"/>
                  <a:pt x="715174" y="1636986"/>
                  <a:pt x="741450" y="1639613"/>
                </a:cubicBezTo>
                <a:cubicBezTo>
                  <a:pt x="749333" y="1642241"/>
                  <a:pt x="757109" y="1645213"/>
                  <a:pt x="765098" y="1647496"/>
                </a:cubicBezTo>
                <a:cubicBezTo>
                  <a:pt x="845526" y="1670476"/>
                  <a:pt x="840457" y="1653473"/>
                  <a:pt x="977932" y="1647496"/>
                </a:cubicBezTo>
                <a:cubicBezTo>
                  <a:pt x="988442" y="1644868"/>
                  <a:pt x="998629" y="1639613"/>
                  <a:pt x="1009463" y="1639613"/>
                </a:cubicBezTo>
                <a:cubicBezTo>
                  <a:pt x="1133944" y="1639613"/>
                  <a:pt x="1197949" y="1628151"/>
                  <a:pt x="1293243" y="1655379"/>
                </a:cubicBezTo>
                <a:cubicBezTo>
                  <a:pt x="1301232" y="1657662"/>
                  <a:pt x="1309008" y="1660634"/>
                  <a:pt x="1316891" y="1663262"/>
                </a:cubicBezTo>
                <a:cubicBezTo>
                  <a:pt x="1419367" y="1660634"/>
                  <a:pt x="1521986" y="1661399"/>
                  <a:pt x="1624319" y="1655379"/>
                </a:cubicBezTo>
                <a:cubicBezTo>
                  <a:pt x="1656230" y="1653502"/>
                  <a:pt x="1687900" y="1647365"/>
                  <a:pt x="1718912" y="1639613"/>
                </a:cubicBezTo>
                <a:cubicBezTo>
                  <a:pt x="1729422" y="1636986"/>
                  <a:pt x="1739639" y="1632531"/>
                  <a:pt x="1750443" y="1631731"/>
                </a:cubicBezTo>
                <a:cubicBezTo>
                  <a:pt x="1810769" y="1627263"/>
                  <a:pt x="1871312" y="1626476"/>
                  <a:pt x="1931746" y="1623848"/>
                </a:cubicBezTo>
                <a:cubicBezTo>
                  <a:pt x="1947512" y="1613338"/>
                  <a:pt x="1962096" y="1600791"/>
                  <a:pt x="1979043" y="1592317"/>
                </a:cubicBezTo>
                <a:cubicBezTo>
                  <a:pt x="1989553" y="1587062"/>
                  <a:pt x="2001012" y="1583381"/>
                  <a:pt x="2010574" y="1576551"/>
                </a:cubicBezTo>
                <a:cubicBezTo>
                  <a:pt x="2019645" y="1570071"/>
                  <a:pt x="2025151" y="1559382"/>
                  <a:pt x="2034222" y="1552903"/>
                </a:cubicBezTo>
                <a:cubicBezTo>
                  <a:pt x="2043784" y="1546073"/>
                  <a:pt x="2055677" y="1543184"/>
                  <a:pt x="2065753" y="1537138"/>
                </a:cubicBezTo>
                <a:cubicBezTo>
                  <a:pt x="2133517" y="1496480"/>
                  <a:pt x="2089131" y="1513578"/>
                  <a:pt x="2136698" y="1497724"/>
                </a:cubicBezTo>
                <a:cubicBezTo>
                  <a:pt x="2174214" y="1472712"/>
                  <a:pt x="2145604" y="1487957"/>
                  <a:pt x="2191877" y="1474075"/>
                </a:cubicBezTo>
                <a:cubicBezTo>
                  <a:pt x="2287835" y="1445288"/>
                  <a:pt x="2198029" y="1468596"/>
                  <a:pt x="2270705" y="1450427"/>
                </a:cubicBezTo>
                <a:cubicBezTo>
                  <a:pt x="2277840" y="1445075"/>
                  <a:pt x="2314362" y="1416774"/>
                  <a:pt x="2325884" y="1411013"/>
                </a:cubicBezTo>
                <a:cubicBezTo>
                  <a:pt x="2333316" y="1407297"/>
                  <a:pt x="2341649" y="1405758"/>
                  <a:pt x="2349532" y="1403131"/>
                </a:cubicBezTo>
                <a:cubicBezTo>
                  <a:pt x="2357415" y="1395248"/>
                  <a:pt x="2364617" y="1386619"/>
                  <a:pt x="2373181" y="1379482"/>
                </a:cubicBezTo>
                <a:cubicBezTo>
                  <a:pt x="2380459" y="1373417"/>
                  <a:pt x="2390591" y="1370847"/>
                  <a:pt x="2396829" y="1363717"/>
                </a:cubicBezTo>
                <a:cubicBezTo>
                  <a:pt x="2461204" y="1290145"/>
                  <a:pt x="2398800" y="1336126"/>
                  <a:pt x="2452008" y="1300655"/>
                </a:cubicBezTo>
                <a:cubicBezTo>
                  <a:pt x="2473808" y="1235256"/>
                  <a:pt x="2437211" y="1338132"/>
                  <a:pt x="2491422" y="1229710"/>
                </a:cubicBezTo>
                <a:lnTo>
                  <a:pt x="2522953" y="1166648"/>
                </a:lnTo>
                <a:cubicBezTo>
                  <a:pt x="2532595" y="1147363"/>
                  <a:pt x="2541961" y="1132351"/>
                  <a:pt x="2546601" y="1111469"/>
                </a:cubicBezTo>
                <a:cubicBezTo>
                  <a:pt x="2550068" y="1095866"/>
                  <a:pt x="2551856" y="1079938"/>
                  <a:pt x="2554484" y="1064172"/>
                </a:cubicBezTo>
                <a:cubicBezTo>
                  <a:pt x="2551856" y="1014248"/>
                  <a:pt x="2551127" y="964188"/>
                  <a:pt x="2546601" y="914400"/>
                </a:cubicBezTo>
                <a:cubicBezTo>
                  <a:pt x="2545849" y="906125"/>
                  <a:pt x="2540734" y="898812"/>
                  <a:pt x="2538719" y="890751"/>
                </a:cubicBezTo>
                <a:cubicBezTo>
                  <a:pt x="2533209" y="868709"/>
                  <a:pt x="2526468" y="825133"/>
                  <a:pt x="2522953" y="804041"/>
                </a:cubicBezTo>
                <a:cubicBezTo>
                  <a:pt x="2520325" y="748862"/>
                  <a:pt x="2519657" y="693554"/>
                  <a:pt x="2515070" y="638503"/>
                </a:cubicBezTo>
                <a:cubicBezTo>
                  <a:pt x="2514380" y="630223"/>
                  <a:pt x="2507534" y="623157"/>
                  <a:pt x="2507188" y="614855"/>
                </a:cubicBezTo>
                <a:cubicBezTo>
                  <a:pt x="2502264" y="496687"/>
                  <a:pt x="2504229" y="378299"/>
                  <a:pt x="2499305" y="260131"/>
                </a:cubicBezTo>
                <a:cubicBezTo>
                  <a:pt x="2498959" y="251829"/>
                  <a:pt x="2496523" y="243041"/>
                  <a:pt x="2491422" y="236482"/>
                </a:cubicBezTo>
                <a:cubicBezTo>
                  <a:pt x="2462348" y="199101"/>
                  <a:pt x="2452087" y="194493"/>
                  <a:pt x="2420477" y="173420"/>
                </a:cubicBezTo>
                <a:cubicBezTo>
                  <a:pt x="2410663" y="158699"/>
                  <a:pt x="2397131" y="135051"/>
                  <a:pt x="2381063" y="126124"/>
                </a:cubicBezTo>
                <a:cubicBezTo>
                  <a:pt x="2366536" y="118053"/>
                  <a:pt x="2348631" y="117790"/>
                  <a:pt x="2333767" y="110358"/>
                </a:cubicBezTo>
                <a:cubicBezTo>
                  <a:pt x="2287371" y="87161"/>
                  <a:pt x="2313385" y="98309"/>
                  <a:pt x="2254939" y="78827"/>
                </a:cubicBezTo>
                <a:lnTo>
                  <a:pt x="2160346" y="47296"/>
                </a:lnTo>
                <a:lnTo>
                  <a:pt x="2113050" y="31531"/>
                </a:lnTo>
                <a:cubicBezTo>
                  <a:pt x="2081779" y="25277"/>
                  <a:pt x="2039105" y="17392"/>
                  <a:pt x="2010574" y="7882"/>
                </a:cubicBezTo>
                <a:lnTo>
                  <a:pt x="1986926" y="0"/>
                </a:lnTo>
                <a:lnTo>
                  <a:pt x="1293243" y="7882"/>
                </a:lnTo>
                <a:cubicBezTo>
                  <a:pt x="1271586" y="8559"/>
                  <a:pt x="1251631" y="20584"/>
                  <a:pt x="1230181" y="23648"/>
                </a:cubicBezTo>
                <a:lnTo>
                  <a:pt x="1175001" y="31531"/>
                </a:lnTo>
                <a:cubicBezTo>
                  <a:pt x="1129727" y="46621"/>
                  <a:pt x="1148732" y="42215"/>
                  <a:pt x="1072526" y="47296"/>
                </a:cubicBezTo>
                <a:cubicBezTo>
                  <a:pt x="1020025" y="50796"/>
                  <a:pt x="967391" y="51996"/>
                  <a:pt x="914870" y="55179"/>
                </a:cubicBezTo>
                <a:cubicBezTo>
                  <a:pt x="880673" y="57252"/>
                  <a:pt x="846553" y="60434"/>
                  <a:pt x="812394" y="63062"/>
                </a:cubicBezTo>
                <a:cubicBezTo>
                  <a:pt x="759155" y="80807"/>
                  <a:pt x="824696" y="60327"/>
                  <a:pt x="741450" y="78827"/>
                </a:cubicBezTo>
                <a:cubicBezTo>
                  <a:pt x="733338" y="80630"/>
                  <a:pt x="725976" y="85224"/>
                  <a:pt x="717801" y="86710"/>
                </a:cubicBezTo>
                <a:cubicBezTo>
                  <a:pt x="696958" y="90500"/>
                  <a:pt x="675760" y="91965"/>
                  <a:pt x="654739" y="94593"/>
                </a:cubicBezTo>
                <a:cubicBezTo>
                  <a:pt x="646856" y="97220"/>
                  <a:pt x="639266" y="100989"/>
                  <a:pt x="631091" y="102475"/>
                </a:cubicBezTo>
                <a:cubicBezTo>
                  <a:pt x="585941" y="110684"/>
                  <a:pt x="574597" y="105103"/>
                  <a:pt x="552263" y="110358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Válec 2"/>
          <p:cNvSpPr/>
          <p:nvPr/>
        </p:nvSpPr>
        <p:spPr bwMode="auto">
          <a:xfrm>
            <a:off x="930166" y="2360886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Válec 8"/>
          <p:cNvSpPr/>
          <p:nvPr/>
        </p:nvSpPr>
        <p:spPr bwMode="auto">
          <a:xfrm>
            <a:off x="930166" y="3313386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Válec 9"/>
          <p:cNvSpPr/>
          <p:nvPr/>
        </p:nvSpPr>
        <p:spPr bwMode="auto">
          <a:xfrm>
            <a:off x="2225566" y="3465786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Válec 10"/>
          <p:cNvSpPr/>
          <p:nvPr/>
        </p:nvSpPr>
        <p:spPr bwMode="auto">
          <a:xfrm>
            <a:off x="2225566" y="2208486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Přímá spojnice 7"/>
          <p:cNvCxnSpPr>
            <a:stCxn id="3" idx="4"/>
            <a:endCxn id="11" idx="2"/>
          </p:cNvCxnSpPr>
          <p:nvPr/>
        </p:nvCxnSpPr>
        <p:spPr bwMode="auto">
          <a:xfrm flipV="1">
            <a:off x="1692166" y="236088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>
            <a:stCxn id="3" idx="3"/>
            <a:endCxn id="9" idx="1"/>
          </p:cNvCxnSpPr>
          <p:nvPr/>
        </p:nvCxnSpPr>
        <p:spPr bwMode="auto">
          <a:xfrm>
            <a:off x="1311166" y="2665686"/>
            <a:ext cx="0" cy="6477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stCxn id="9" idx="4"/>
            <a:endCxn id="10" idx="2"/>
          </p:cNvCxnSpPr>
          <p:nvPr/>
        </p:nvCxnSpPr>
        <p:spPr bwMode="auto">
          <a:xfrm>
            <a:off x="1692166" y="346578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stCxn id="11" idx="3"/>
            <a:endCxn id="10" idx="1"/>
          </p:cNvCxnSpPr>
          <p:nvPr/>
        </p:nvCxnSpPr>
        <p:spPr bwMode="auto">
          <a:xfrm>
            <a:off x="2606566" y="2513286"/>
            <a:ext cx="0" cy="952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Volný tvar 22"/>
          <p:cNvSpPr/>
          <p:nvPr/>
        </p:nvSpPr>
        <p:spPr bwMode="auto">
          <a:xfrm>
            <a:off x="5334000" y="1679028"/>
            <a:ext cx="2961760" cy="2054772"/>
          </a:xfrm>
          <a:custGeom>
            <a:avLst/>
            <a:gdLst>
              <a:gd name="connsiteX0" fmla="*/ 552263 w 2554484"/>
              <a:gd name="connsiteY0" fmla="*/ 110358 h 1663262"/>
              <a:gd name="connsiteX1" fmla="*/ 497084 w 2554484"/>
              <a:gd name="connsiteY1" fmla="*/ 134006 h 1663262"/>
              <a:gd name="connsiteX2" fmla="*/ 473436 w 2554484"/>
              <a:gd name="connsiteY2" fmla="*/ 149772 h 1663262"/>
              <a:gd name="connsiteX3" fmla="*/ 449788 w 2554484"/>
              <a:gd name="connsiteY3" fmla="*/ 157655 h 1663262"/>
              <a:gd name="connsiteX4" fmla="*/ 386726 w 2554484"/>
              <a:gd name="connsiteY4" fmla="*/ 181303 h 1663262"/>
              <a:gd name="connsiteX5" fmla="*/ 363077 w 2554484"/>
              <a:gd name="connsiteY5" fmla="*/ 204951 h 1663262"/>
              <a:gd name="connsiteX6" fmla="*/ 307898 w 2554484"/>
              <a:gd name="connsiteY6" fmla="*/ 236482 h 1663262"/>
              <a:gd name="connsiteX7" fmla="*/ 252719 w 2554484"/>
              <a:gd name="connsiteY7" fmla="*/ 283779 h 1663262"/>
              <a:gd name="connsiteX8" fmla="*/ 205422 w 2554484"/>
              <a:gd name="connsiteY8" fmla="*/ 315310 h 1663262"/>
              <a:gd name="connsiteX9" fmla="*/ 181774 w 2554484"/>
              <a:gd name="connsiteY9" fmla="*/ 331075 h 1663262"/>
              <a:gd name="connsiteX10" fmla="*/ 158126 w 2554484"/>
              <a:gd name="connsiteY10" fmla="*/ 386255 h 1663262"/>
              <a:gd name="connsiteX11" fmla="*/ 110829 w 2554484"/>
              <a:gd name="connsiteY11" fmla="*/ 433551 h 1663262"/>
              <a:gd name="connsiteX12" fmla="*/ 79298 w 2554484"/>
              <a:gd name="connsiteY12" fmla="*/ 480848 h 1663262"/>
              <a:gd name="connsiteX13" fmla="*/ 63532 w 2554484"/>
              <a:gd name="connsiteY13" fmla="*/ 504496 h 1663262"/>
              <a:gd name="connsiteX14" fmla="*/ 39884 w 2554484"/>
              <a:gd name="connsiteY14" fmla="*/ 551793 h 1663262"/>
              <a:gd name="connsiteX15" fmla="*/ 32001 w 2554484"/>
              <a:gd name="connsiteY15" fmla="*/ 575441 h 1663262"/>
              <a:gd name="connsiteX16" fmla="*/ 16236 w 2554484"/>
              <a:gd name="connsiteY16" fmla="*/ 606972 h 1663262"/>
              <a:gd name="connsiteX17" fmla="*/ 470 w 2554484"/>
              <a:gd name="connsiteY17" fmla="*/ 654269 h 1663262"/>
              <a:gd name="connsiteX18" fmla="*/ 24119 w 2554484"/>
              <a:gd name="connsiteY18" fmla="*/ 1016875 h 1663262"/>
              <a:gd name="connsiteX19" fmla="*/ 32001 w 2554484"/>
              <a:gd name="connsiteY19" fmla="*/ 1040524 h 1663262"/>
              <a:gd name="connsiteX20" fmla="*/ 39884 w 2554484"/>
              <a:gd name="connsiteY20" fmla="*/ 1095703 h 1663262"/>
              <a:gd name="connsiteX21" fmla="*/ 55650 w 2554484"/>
              <a:gd name="connsiteY21" fmla="*/ 1143000 h 1663262"/>
              <a:gd name="connsiteX22" fmla="*/ 63532 w 2554484"/>
              <a:gd name="connsiteY22" fmla="*/ 1166648 h 1663262"/>
              <a:gd name="connsiteX23" fmla="*/ 71415 w 2554484"/>
              <a:gd name="connsiteY23" fmla="*/ 1190296 h 1663262"/>
              <a:gd name="connsiteX24" fmla="*/ 87181 w 2554484"/>
              <a:gd name="connsiteY24" fmla="*/ 1253358 h 1663262"/>
              <a:gd name="connsiteX25" fmla="*/ 102946 w 2554484"/>
              <a:gd name="connsiteY25" fmla="*/ 1324303 h 1663262"/>
              <a:gd name="connsiteX26" fmla="*/ 150243 w 2554484"/>
              <a:gd name="connsiteY26" fmla="*/ 1418896 h 1663262"/>
              <a:gd name="connsiteX27" fmla="*/ 197539 w 2554484"/>
              <a:gd name="connsiteY27" fmla="*/ 1458310 h 1663262"/>
              <a:gd name="connsiteX28" fmla="*/ 236953 w 2554484"/>
              <a:gd name="connsiteY28" fmla="*/ 1466193 h 1663262"/>
              <a:gd name="connsiteX29" fmla="*/ 260601 w 2554484"/>
              <a:gd name="connsiteY29" fmla="*/ 1481958 h 1663262"/>
              <a:gd name="connsiteX30" fmla="*/ 307898 w 2554484"/>
              <a:gd name="connsiteY30" fmla="*/ 1497724 h 1663262"/>
              <a:gd name="connsiteX31" fmla="*/ 355194 w 2554484"/>
              <a:gd name="connsiteY31" fmla="*/ 1529255 h 1663262"/>
              <a:gd name="connsiteX32" fmla="*/ 402491 w 2554484"/>
              <a:gd name="connsiteY32" fmla="*/ 1545020 h 1663262"/>
              <a:gd name="connsiteX33" fmla="*/ 426139 w 2554484"/>
              <a:gd name="connsiteY33" fmla="*/ 1552903 h 1663262"/>
              <a:gd name="connsiteX34" fmla="*/ 497084 w 2554484"/>
              <a:gd name="connsiteY34" fmla="*/ 1568669 h 1663262"/>
              <a:gd name="connsiteX35" fmla="*/ 528615 w 2554484"/>
              <a:gd name="connsiteY35" fmla="*/ 1584434 h 1663262"/>
              <a:gd name="connsiteX36" fmla="*/ 552263 w 2554484"/>
              <a:gd name="connsiteY36" fmla="*/ 1600200 h 1663262"/>
              <a:gd name="connsiteX37" fmla="*/ 599560 w 2554484"/>
              <a:gd name="connsiteY37" fmla="*/ 1615965 h 1663262"/>
              <a:gd name="connsiteX38" fmla="*/ 662622 w 2554484"/>
              <a:gd name="connsiteY38" fmla="*/ 1631731 h 1663262"/>
              <a:gd name="connsiteX39" fmla="*/ 741450 w 2554484"/>
              <a:gd name="connsiteY39" fmla="*/ 1639613 h 1663262"/>
              <a:gd name="connsiteX40" fmla="*/ 765098 w 2554484"/>
              <a:gd name="connsiteY40" fmla="*/ 1647496 h 1663262"/>
              <a:gd name="connsiteX41" fmla="*/ 977932 w 2554484"/>
              <a:gd name="connsiteY41" fmla="*/ 1647496 h 1663262"/>
              <a:gd name="connsiteX42" fmla="*/ 1009463 w 2554484"/>
              <a:gd name="connsiteY42" fmla="*/ 1639613 h 1663262"/>
              <a:gd name="connsiteX43" fmla="*/ 1293243 w 2554484"/>
              <a:gd name="connsiteY43" fmla="*/ 1655379 h 1663262"/>
              <a:gd name="connsiteX44" fmla="*/ 1316891 w 2554484"/>
              <a:gd name="connsiteY44" fmla="*/ 1663262 h 1663262"/>
              <a:gd name="connsiteX45" fmla="*/ 1624319 w 2554484"/>
              <a:gd name="connsiteY45" fmla="*/ 1655379 h 1663262"/>
              <a:gd name="connsiteX46" fmla="*/ 1718912 w 2554484"/>
              <a:gd name="connsiteY46" fmla="*/ 1639613 h 1663262"/>
              <a:gd name="connsiteX47" fmla="*/ 1750443 w 2554484"/>
              <a:gd name="connsiteY47" fmla="*/ 1631731 h 1663262"/>
              <a:gd name="connsiteX48" fmla="*/ 1931746 w 2554484"/>
              <a:gd name="connsiteY48" fmla="*/ 1623848 h 1663262"/>
              <a:gd name="connsiteX49" fmla="*/ 1979043 w 2554484"/>
              <a:gd name="connsiteY49" fmla="*/ 1592317 h 1663262"/>
              <a:gd name="connsiteX50" fmla="*/ 2010574 w 2554484"/>
              <a:gd name="connsiteY50" fmla="*/ 1576551 h 1663262"/>
              <a:gd name="connsiteX51" fmla="*/ 2034222 w 2554484"/>
              <a:gd name="connsiteY51" fmla="*/ 1552903 h 1663262"/>
              <a:gd name="connsiteX52" fmla="*/ 2065753 w 2554484"/>
              <a:gd name="connsiteY52" fmla="*/ 1537138 h 1663262"/>
              <a:gd name="connsiteX53" fmla="*/ 2136698 w 2554484"/>
              <a:gd name="connsiteY53" fmla="*/ 1497724 h 1663262"/>
              <a:gd name="connsiteX54" fmla="*/ 2191877 w 2554484"/>
              <a:gd name="connsiteY54" fmla="*/ 1474075 h 1663262"/>
              <a:gd name="connsiteX55" fmla="*/ 2270705 w 2554484"/>
              <a:gd name="connsiteY55" fmla="*/ 1450427 h 1663262"/>
              <a:gd name="connsiteX56" fmla="*/ 2325884 w 2554484"/>
              <a:gd name="connsiteY56" fmla="*/ 1411013 h 1663262"/>
              <a:gd name="connsiteX57" fmla="*/ 2349532 w 2554484"/>
              <a:gd name="connsiteY57" fmla="*/ 1403131 h 1663262"/>
              <a:gd name="connsiteX58" fmla="*/ 2373181 w 2554484"/>
              <a:gd name="connsiteY58" fmla="*/ 1379482 h 1663262"/>
              <a:gd name="connsiteX59" fmla="*/ 2396829 w 2554484"/>
              <a:gd name="connsiteY59" fmla="*/ 1363717 h 1663262"/>
              <a:gd name="connsiteX60" fmla="*/ 2452008 w 2554484"/>
              <a:gd name="connsiteY60" fmla="*/ 1300655 h 1663262"/>
              <a:gd name="connsiteX61" fmla="*/ 2491422 w 2554484"/>
              <a:gd name="connsiteY61" fmla="*/ 1229710 h 1663262"/>
              <a:gd name="connsiteX62" fmla="*/ 2522953 w 2554484"/>
              <a:gd name="connsiteY62" fmla="*/ 1166648 h 1663262"/>
              <a:gd name="connsiteX63" fmla="*/ 2546601 w 2554484"/>
              <a:gd name="connsiteY63" fmla="*/ 1111469 h 1663262"/>
              <a:gd name="connsiteX64" fmla="*/ 2554484 w 2554484"/>
              <a:gd name="connsiteY64" fmla="*/ 1064172 h 1663262"/>
              <a:gd name="connsiteX65" fmla="*/ 2546601 w 2554484"/>
              <a:gd name="connsiteY65" fmla="*/ 914400 h 1663262"/>
              <a:gd name="connsiteX66" fmla="*/ 2538719 w 2554484"/>
              <a:gd name="connsiteY66" fmla="*/ 890751 h 1663262"/>
              <a:gd name="connsiteX67" fmla="*/ 2522953 w 2554484"/>
              <a:gd name="connsiteY67" fmla="*/ 804041 h 1663262"/>
              <a:gd name="connsiteX68" fmla="*/ 2515070 w 2554484"/>
              <a:gd name="connsiteY68" fmla="*/ 638503 h 1663262"/>
              <a:gd name="connsiteX69" fmla="*/ 2507188 w 2554484"/>
              <a:gd name="connsiteY69" fmla="*/ 614855 h 1663262"/>
              <a:gd name="connsiteX70" fmla="*/ 2499305 w 2554484"/>
              <a:gd name="connsiteY70" fmla="*/ 260131 h 1663262"/>
              <a:gd name="connsiteX71" fmla="*/ 2491422 w 2554484"/>
              <a:gd name="connsiteY71" fmla="*/ 236482 h 1663262"/>
              <a:gd name="connsiteX72" fmla="*/ 2420477 w 2554484"/>
              <a:gd name="connsiteY72" fmla="*/ 173420 h 1663262"/>
              <a:gd name="connsiteX73" fmla="*/ 2381063 w 2554484"/>
              <a:gd name="connsiteY73" fmla="*/ 126124 h 1663262"/>
              <a:gd name="connsiteX74" fmla="*/ 2333767 w 2554484"/>
              <a:gd name="connsiteY74" fmla="*/ 110358 h 1663262"/>
              <a:gd name="connsiteX75" fmla="*/ 2254939 w 2554484"/>
              <a:gd name="connsiteY75" fmla="*/ 78827 h 1663262"/>
              <a:gd name="connsiteX76" fmla="*/ 2160346 w 2554484"/>
              <a:gd name="connsiteY76" fmla="*/ 47296 h 1663262"/>
              <a:gd name="connsiteX77" fmla="*/ 2113050 w 2554484"/>
              <a:gd name="connsiteY77" fmla="*/ 31531 h 1663262"/>
              <a:gd name="connsiteX78" fmla="*/ 2010574 w 2554484"/>
              <a:gd name="connsiteY78" fmla="*/ 7882 h 1663262"/>
              <a:gd name="connsiteX79" fmla="*/ 1986926 w 2554484"/>
              <a:gd name="connsiteY79" fmla="*/ 0 h 1663262"/>
              <a:gd name="connsiteX80" fmla="*/ 1293243 w 2554484"/>
              <a:gd name="connsiteY80" fmla="*/ 7882 h 1663262"/>
              <a:gd name="connsiteX81" fmla="*/ 1230181 w 2554484"/>
              <a:gd name="connsiteY81" fmla="*/ 23648 h 1663262"/>
              <a:gd name="connsiteX82" fmla="*/ 1175001 w 2554484"/>
              <a:gd name="connsiteY82" fmla="*/ 31531 h 1663262"/>
              <a:gd name="connsiteX83" fmla="*/ 1072526 w 2554484"/>
              <a:gd name="connsiteY83" fmla="*/ 47296 h 1663262"/>
              <a:gd name="connsiteX84" fmla="*/ 914870 w 2554484"/>
              <a:gd name="connsiteY84" fmla="*/ 55179 h 1663262"/>
              <a:gd name="connsiteX85" fmla="*/ 812394 w 2554484"/>
              <a:gd name="connsiteY85" fmla="*/ 63062 h 1663262"/>
              <a:gd name="connsiteX86" fmla="*/ 741450 w 2554484"/>
              <a:gd name="connsiteY86" fmla="*/ 78827 h 1663262"/>
              <a:gd name="connsiteX87" fmla="*/ 717801 w 2554484"/>
              <a:gd name="connsiteY87" fmla="*/ 86710 h 1663262"/>
              <a:gd name="connsiteX88" fmla="*/ 654739 w 2554484"/>
              <a:gd name="connsiteY88" fmla="*/ 94593 h 1663262"/>
              <a:gd name="connsiteX89" fmla="*/ 631091 w 2554484"/>
              <a:gd name="connsiteY89" fmla="*/ 102475 h 1663262"/>
              <a:gd name="connsiteX90" fmla="*/ 552263 w 2554484"/>
              <a:gd name="connsiteY90" fmla="*/ 110358 h 166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554484" h="1663262">
                <a:moveTo>
                  <a:pt x="552263" y="110358"/>
                </a:moveTo>
                <a:cubicBezTo>
                  <a:pt x="529929" y="115613"/>
                  <a:pt x="514982" y="125057"/>
                  <a:pt x="497084" y="134006"/>
                </a:cubicBezTo>
                <a:cubicBezTo>
                  <a:pt x="488610" y="138243"/>
                  <a:pt x="481910" y="145535"/>
                  <a:pt x="473436" y="149772"/>
                </a:cubicBezTo>
                <a:cubicBezTo>
                  <a:pt x="466004" y="153488"/>
                  <a:pt x="457568" y="154738"/>
                  <a:pt x="449788" y="157655"/>
                </a:cubicBezTo>
                <a:cubicBezTo>
                  <a:pt x="374382" y="185932"/>
                  <a:pt x="440402" y="163410"/>
                  <a:pt x="386726" y="181303"/>
                </a:cubicBezTo>
                <a:cubicBezTo>
                  <a:pt x="378843" y="189186"/>
                  <a:pt x="372149" y="198471"/>
                  <a:pt x="363077" y="204951"/>
                </a:cubicBezTo>
                <a:cubicBezTo>
                  <a:pt x="309128" y="243486"/>
                  <a:pt x="352566" y="199258"/>
                  <a:pt x="307898" y="236482"/>
                </a:cubicBezTo>
                <a:cubicBezTo>
                  <a:pt x="246657" y="287517"/>
                  <a:pt x="326524" y="232116"/>
                  <a:pt x="252719" y="283779"/>
                </a:cubicBezTo>
                <a:cubicBezTo>
                  <a:pt x="237196" y="294645"/>
                  <a:pt x="221188" y="304800"/>
                  <a:pt x="205422" y="315310"/>
                </a:cubicBezTo>
                <a:lnTo>
                  <a:pt x="181774" y="331075"/>
                </a:lnTo>
                <a:cubicBezTo>
                  <a:pt x="176079" y="348159"/>
                  <a:pt x="169257" y="372341"/>
                  <a:pt x="158126" y="386255"/>
                </a:cubicBezTo>
                <a:cubicBezTo>
                  <a:pt x="144198" y="403665"/>
                  <a:pt x="123196" y="415000"/>
                  <a:pt x="110829" y="433551"/>
                </a:cubicBezTo>
                <a:lnTo>
                  <a:pt x="79298" y="480848"/>
                </a:lnTo>
                <a:lnTo>
                  <a:pt x="63532" y="504496"/>
                </a:lnTo>
                <a:cubicBezTo>
                  <a:pt x="43723" y="563928"/>
                  <a:pt x="70443" y="490677"/>
                  <a:pt x="39884" y="551793"/>
                </a:cubicBezTo>
                <a:cubicBezTo>
                  <a:pt x="36168" y="559225"/>
                  <a:pt x="35274" y="567804"/>
                  <a:pt x="32001" y="575441"/>
                </a:cubicBezTo>
                <a:cubicBezTo>
                  <a:pt x="27372" y="586242"/>
                  <a:pt x="20600" y="596062"/>
                  <a:pt x="16236" y="606972"/>
                </a:cubicBezTo>
                <a:cubicBezTo>
                  <a:pt x="10064" y="622402"/>
                  <a:pt x="470" y="654269"/>
                  <a:pt x="470" y="654269"/>
                </a:cubicBezTo>
                <a:cubicBezTo>
                  <a:pt x="1752" y="700430"/>
                  <a:pt x="-8126" y="920127"/>
                  <a:pt x="24119" y="1016875"/>
                </a:cubicBezTo>
                <a:lnTo>
                  <a:pt x="32001" y="1040524"/>
                </a:lnTo>
                <a:cubicBezTo>
                  <a:pt x="34629" y="1058917"/>
                  <a:pt x="35706" y="1077599"/>
                  <a:pt x="39884" y="1095703"/>
                </a:cubicBezTo>
                <a:cubicBezTo>
                  <a:pt x="43621" y="1111896"/>
                  <a:pt x="50395" y="1127234"/>
                  <a:pt x="55650" y="1143000"/>
                </a:cubicBezTo>
                <a:lnTo>
                  <a:pt x="63532" y="1166648"/>
                </a:lnTo>
                <a:cubicBezTo>
                  <a:pt x="66160" y="1174531"/>
                  <a:pt x="69400" y="1182235"/>
                  <a:pt x="71415" y="1190296"/>
                </a:cubicBezTo>
                <a:cubicBezTo>
                  <a:pt x="76670" y="1211317"/>
                  <a:pt x="82932" y="1232111"/>
                  <a:pt x="87181" y="1253358"/>
                </a:cubicBezTo>
                <a:cubicBezTo>
                  <a:pt x="91683" y="1275869"/>
                  <a:pt x="96265" y="1302032"/>
                  <a:pt x="102946" y="1324303"/>
                </a:cubicBezTo>
                <a:cubicBezTo>
                  <a:pt x="113937" y="1360939"/>
                  <a:pt x="121769" y="1390422"/>
                  <a:pt x="150243" y="1418896"/>
                </a:cubicBezTo>
                <a:cubicBezTo>
                  <a:pt x="162510" y="1431163"/>
                  <a:pt x="179981" y="1451726"/>
                  <a:pt x="197539" y="1458310"/>
                </a:cubicBezTo>
                <a:cubicBezTo>
                  <a:pt x="210084" y="1463015"/>
                  <a:pt x="223815" y="1463565"/>
                  <a:pt x="236953" y="1466193"/>
                </a:cubicBezTo>
                <a:cubicBezTo>
                  <a:pt x="244836" y="1471448"/>
                  <a:pt x="251944" y="1478110"/>
                  <a:pt x="260601" y="1481958"/>
                </a:cubicBezTo>
                <a:cubicBezTo>
                  <a:pt x="275787" y="1488707"/>
                  <a:pt x="294071" y="1488506"/>
                  <a:pt x="307898" y="1497724"/>
                </a:cubicBezTo>
                <a:cubicBezTo>
                  <a:pt x="323663" y="1508234"/>
                  <a:pt x="337219" y="1523263"/>
                  <a:pt x="355194" y="1529255"/>
                </a:cubicBezTo>
                <a:lnTo>
                  <a:pt x="402491" y="1545020"/>
                </a:lnTo>
                <a:cubicBezTo>
                  <a:pt x="410374" y="1547648"/>
                  <a:pt x="418078" y="1550888"/>
                  <a:pt x="426139" y="1552903"/>
                </a:cubicBezTo>
                <a:cubicBezTo>
                  <a:pt x="470668" y="1564036"/>
                  <a:pt x="447047" y="1558661"/>
                  <a:pt x="497084" y="1568669"/>
                </a:cubicBezTo>
                <a:cubicBezTo>
                  <a:pt x="507594" y="1573924"/>
                  <a:pt x="518412" y="1578604"/>
                  <a:pt x="528615" y="1584434"/>
                </a:cubicBezTo>
                <a:cubicBezTo>
                  <a:pt x="536841" y="1589134"/>
                  <a:pt x="543606" y="1596352"/>
                  <a:pt x="552263" y="1600200"/>
                </a:cubicBezTo>
                <a:cubicBezTo>
                  <a:pt x="567449" y="1606949"/>
                  <a:pt x="583794" y="1610710"/>
                  <a:pt x="599560" y="1615965"/>
                </a:cubicBezTo>
                <a:cubicBezTo>
                  <a:pt x="626088" y="1624808"/>
                  <a:pt x="630911" y="1627503"/>
                  <a:pt x="662622" y="1631731"/>
                </a:cubicBezTo>
                <a:cubicBezTo>
                  <a:pt x="688797" y="1635221"/>
                  <a:pt x="715174" y="1636986"/>
                  <a:pt x="741450" y="1639613"/>
                </a:cubicBezTo>
                <a:cubicBezTo>
                  <a:pt x="749333" y="1642241"/>
                  <a:pt x="757109" y="1645213"/>
                  <a:pt x="765098" y="1647496"/>
                </a:cubicBezTo>
                <a:cubicBezTo>
                  <a:pt x="845526" y="1670476"/>
                  <a:pt x="840457" y="1653473"/>
                  <a:pt x="977932" y="1647496"/>
                </a:cubicBezTo>
                <a:cubicBezTo>
                  <a:pt x="988442" y="1644868"/>
                  <a:pt x="998629" y="1639613"/>
                  <a:pt x="1009463" y="1639613"/>
                </a:cubicBezTo>
                <a:cubicBezTo>
                  <a:pt x="1133944" y="1639613"/>
                  <a:pt x="1197949" y="1628151"/>
                  <a:pt x="1293243" y="1655379"/>
                </a:cubicBezTo>
                <a:cubicBezTo>
                  <a:pt x="1301232" y="1657662"/>
                  <a:pt x="1309008" y="1660634"/>
                  <a:pt x="1316891" y="1663262"/>
                </a:cubicBezTo>
                <a:cubicBezTo>
                  <a:pt x="1419367" y="1660634"/>
                  <a:pt x="1521986" y="1661399"/>
                  <a:pt x="1624319" y="1655379"/>
                </a:cubicBezTo>
                <a:cubicBezTo>
                  <a:pt x="1656230" y="1653502"/>
                  <a:pt x="1687900" y="1647365"/>
                  <a:pt x="1718912" y="1639613"/>
                </a:cubicBezTo>
                <a:cubicBezTo>
                  <a:pt x="1729422" y="1636986"/>
                  <a:pt x="1739639" y="1632531"/>
                  <a:pt x="1750443" y="1631731"/>
                </a:cubicBezTo>
                <a:cubicBezTo>
                  <a:pt x="1810769" y="1627263"/>
                  <a:pt x="1871312" y="1626476"/>
                  <a:pt x="1931746" y="1623848"/>
                </a:cubicBezTo>
                <a:cubicBezTo>
                  <a:pt x="1947512" y="1613338"/>
                  <a:pt x="1962096" y="1600791"/>
                  <a:pt x="1979043" y="1592317"/>
                </a:cubicBezTo>
                <a:cubicBezTo>
                  <a:pt x="1989553" y="1587062"/>
                  <a:pt x="2001012" y="1583381"/>
                  <a:pt x="2010574" y="1576551"/>
                </a:cubicBezTo>
                <a:cubicBezTo>
                  <a:pt x="2019645" y="1570071"/>
                  <a:pt x="2025151" y="1559382"/>
                  <a:pt x="2034222" y="1552903"/>
                </a:cubicBezTo>
                <a:cubicBezTo>
                  <a:pt x="2043784" y="1546073"/>
                  <a:pt x="2055677" y="1543184"/>
                  <a:pt x="2065753" y="1537138"/>
                </a:cubicBezTo>
                <a:cubicBezTo>
                  <a:pt x="2133517" y="1496480"/>
                  <a:pt x="2089131" y="1513578"/>
                  <a:pt x="2136698" y="1497724"/>
                </a:cubicBezTo>
                <a:cubicBezTo>
                  <a:pt x="2174214" y="1472712"/>
                  <a:pt x="2145604" y="1487957"/>
                  <a:pt x="2191877" y="1474075"/>
                </a:cubicBezTo>
                <a:cubicBezTo>
                  <a:pt x="2287835" y="1445288"/>
                  <a:pt x="2198029" y="1468596"/>
                  <a:pt x="2270705" y="1450427"/>
                </a:cubicBezTo>
                <a:cubicBezTo>
                  <a:pt x="2277840" y="1445075"/>
                  <a:pt x="2314362" y="1416774"/>
                  <a:pt x="2325884" y="1411013"/>
                </a:cubicBezTo>
                <a:cubicBezTo>
                  <a:pt x="2333316" y="1407297"/>
                  <a:pt x="2341649" y="1405758"/>
                  <a:pt x="2349532" y="1403131"/>
                </a:cubicBezTo>
                <a:cubicBezTo>
                  <a:pt x="2357415" y="1395248"/>
                  <a:pt x="2364617" y="1386619"/>
                  <a:pt x="2373181" y="1379482"/>
                </a:cubicBezTo>
                <a:cubicBezTo>
                  <a:pt x="2380459" y="1373417"/>
                  <a:pt x="2390591" y="1370847"/>
                  <a:pt x="2396829" y="1363717"/>
                </a:cubicBezTo>
                <a:cubicBezTo>
                  <a:pt x="2461204" y="1290145"/>
                  <a:pt x="2398800" y="1336126"/>
                  <a:pt x="2452008" y="1300655"/>
                </a:cubicBezTo>
                <a:cubicBezTo>
                  <a:pt x="2473808" y="1235256"/>
                  <a:pt x="2437211" y="1338132"/>
                  <a:pt x="2491422" y="1229710"/>
                </a:cubicBezTo>
                <a:lnTo>
                  <a:pt x="2522953" y="1166648"/>
                </a:lnTo>
                <a:cubicBezTo>
                  <a:pt x="2532595" y="1147363"/>
                  <a:pt x="2541961" y="1132351"/>
                  <a:pt x="2546601" y="1111469"/>
                </a:cubicBezTo>
                <a:cubicBezTo>
                  <a:pt x="2550068" y="1095866"/>
                  <a:pt x="2551856" y="1079938"/>
                  <a:pt x="2554484" y="1064172"/>
                </a:cubicBezTo>
                <a:cubicBezTo>
                  <a:pt x="2551856" y="1014248"/>
                  <a:pt x="2551127" y="964188"/>
                  <a:pt x="2546601" y="914400"/>
                </a:cubicBezTo>
                <a:cubicBezTo>
                  <a:pt x="2545849" y="906125"/>
                  <a:pt x="2540734" y="898812"/>
                  <a:pt x="2538719" y="890751"/>
                </a:cubicBezTo>
                <a:cubicBezTo>
                  <a:pt x="2533209" y="868709"/>
                  <a:pt x="2526468" y="825133"/>
                  <a:pt x="2522953" y="804041"/>
                </a:cubicBezTo>
                <a:cubicBezTo>
                  <a:pt x="2520325" y="748862"/>
                  <a:pt x="2519657" y="693554"/>
                  <a:pt x="2515070" y="638503"/>
                </a:cubicBezTo>
                <a:cubicBezTo>
                  <a:pt x="2514380" y="630223"/>
                  <a:pt x="2507534" y="623157"/>
                  <a:pt x="2507188" y="614855"/>
                </a:cubicBezTo>
                <a:cubicBezTo>
                  <a:pt x="2502264" y="496687"/>
                  <a:pt x="2504229" y="378299"/>
                  <a:pt x="2499305" y="260131"/>
                </a:cubicBezTo>
                <a:cubicBezTo>
                  <a:pt x="2498959" y="251829"/>
                  <a:pt x="2496523" y="243041"/>
                  <a:pt x="2491422" y="236482"/>
                </a:cubicBezTo>
                <a:cubicBezTo>
                  <a:pt x="2462348" y="199101"/>
                  <a:pt x="2452087" y="194493"/>
                  <a:pt x="2420477" y="173420"/>
                </a:cubicBezTo>
                <a:cubicBezTo>
                  <a:pt x="2410663" y="158699"/>
                  <a:pt x="2397131" y="135051"/>
                  <a:pt x="2381063" y="126124"/>
                </a:cubicBezTo>
                <a:cubicBezTo>
                  <a:pt x="2366536" y="118053"/>
                  <a:pt x="2348631" y="117790"/>
                  <a:pt x="2333767" y="110358"/>
                </a:cubicBezTo>
                <a:cubicBezTo>
                  <a:pt x="2287371" y="87161"/>
                  <a:pt x="2313385" y="98309"/>
                  <a:pt x="2254939" y="78827"/>
                </a:cubicBezTo>
                <a:lnTo>
                  <a:pt x="2160346" y="47296"/>
                </a:lnTo>
                <a:lnTo>
                  <a:pt x="2113050" y="31531"/>
                </a:lnTo>
                <a:cubicBezTo>
                  <a:pt x="2081779" y="25277"/>
                  <a:pt x="2039105" y="17392"/>
                  <a:pt x="2010574" y="7882"/>
                </a:cubicBezTo>
                <a:lnTo>
                  <a:pt x="1986926" y="0"/>
                </a:lnTo>
                <a:lnTo>
                  <a:pt x="1293243" y="7882"/>
                </a:lnTo>
                <a:cubicBezTo>
                  <a:pt x="1271586" y="8559"/>
                  <a:pt x="1251631" y="20584"/>
                  <a:pt x="1230181" y="23648"/>
                </a:cubicBezTo>
                <a:lnTo>
                  <a:pt x="1175001" y="31531"/>
                </a:lnTo>
                <a:cubicBezTo>
                  <a:pt x="1129727" y="46621"/>
                  <a:pt x="1148732" y="42215"/>
                  <a:pt x="1072526" y="47296"/>
                </a:cubicBezTo>
                <a:cubicBezTo>
                  <a:pt x="1020025" y="50796"/>
                  <a:pt x="967391" y="51996"/>
                  <a:pt x="914870" y="55179"/>
                </a:cubicBezTo>
                <a:cubicBezTo>
                  <a:pt x="880673" y="57252"/>
                  <a:pt x="846553" y="60434"/>
                  <a:pt x="812394" y="63062"/>
                </a:cubicBezTo>
                <a:cubicBezTo>
                  <a:pt x="759155" y="80807"/>
                  <a:pt x="824696" y="60327"/>
                  <a:pt x="741450" y="78827"/>
                </a:cubicBezTo>
                <a:cubicBezTo>
                  <a:pt x="733338" y="80630"/>
                  <a:pt x="725976" y="85224"/>
                  <a:pt x="717801" y="86710"/>
                </a:cubicBezTo>
                <a:cubicBezTo>
                  <a:pt x="696958" y="90500"/>
                  <a:pt x="675760" y="91965"/>
                  <a:pt x="654739" y="94593"/>
                </a:cubicBezTo>
                <a:cubicBezTo>
                  <a:pt x="646856" y="97220"/>
                  <a:pt x="639266" y="100989"/>
                  <a:pt x="631091" y="102475"/>
                </a:cubicBezTo>
                <a:cubicBezTo>
                  <a:pt x="585941" y="110684"/>
                  <a:pt x="574597" y="105103"/>
                  <a:pt x="552263" y="110358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Válec 23"/>
          <p:cNvSpPr/>
          <p:nvPr/>
        </p:nvSpPr>
        <p:spPr bwMode="auto">
          <a:xfrm>
            <a:off x="5704960" y="20574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Válec 24"/>
          <p:cNvSpPr/>
          <p:nvPr/>
        </p:nvSpPr>
        <p:spPr bwMode="auto">
          <a:xfrm>
            <a:off x="5704960" y="30099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Válec 25"/>
          <p:cNvSpPr/>
          <p:nvPr/>
        </p:nvSpPr>
        <p:spPr bwMode="auto">
          <a:xfrm>
            <a:off x="7000360" y="31623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Válec 26"/>
          <p:cNvSpPr/>
          <p:nvPr/>
        </p:nvSpPr>
        <p:spPr bwMode="auto">
          <a:xfrm>
            <a:off x="7000360" y="19050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Přímá spojnice 27"/>
          <p:cNvCxnSpPr>
            <a:stCxn id="24" idx="4"/>
            <a:endCxn id="27" idx="2"/>
          </p:cNvCxnSpPr>
          <p:nvPr/>
        </p:nvCxnSpPr>
        <p:spPr bwMode="auto">
          <a:xfrm flipV="1">
            <a:off x="6466960" y="2057400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/>
          <p:cNvCxnSpPr>
            <a:stCxn id="24" idx="3"/>
            <a:endCxn id="25" idx="1"/>
          </p:cNvCxnSpPr>
          <p:nvPr/>
        </p:nvCxnSpPr>
        <p:spPr bwMode="auto">
          <a:xfrm>
            <a:off x="6085960" y="2362200"/>
            <a:ext cx="0" cy="6477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Přímá spojnice 29"/>
          <p:cNvCxnSpPr>
            <a:stCxn id="25" idx="4"/>
            <a:endCxn id="26" idx="2"/>
          </p:cNvCxnSpPr>
          <p:nvPr/>
        </p:nvCxnSpPr>
        <p:spPr bwMode="auto">
          <a:xfrm>
            <a:off x="6466960" y="3162300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Přímá spojnice 30"/>
          <p:cNvCxnSpPr>
            <a:stCxn id="27" idx="3"/>
            <a:endCxn id="26" idx="1"/>
          </p:cNvCxnSpPr>
          <p:nvPr/>
        </p:nvCxnSpPr>
        <p:spPr bwMode="auto">
          <a:xfrm>
            <a:off x="7381360" y="2209800"/>
            <a:ext cx="0" cy="952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Volný tvar 31"/>
          <p:cNvSpPr/>
          <p:nvPr/>
        </p:nvSpPr>
        <p:spPr bwMode="auto">
          <a:xfrm>
            <a:off x="5334000" y="4193628"/>
            <a:ext cx="2961760" cy="2054772"/>
          </a:xfrm>
          <a:custGeom>
            <a:avLst/>
            <a:gdLst>
              <a:gd name="connsiteX0" fmla="*/ 552263 w 2554484"/>
              <a:gd name="connsiteY0" fmla="*/ 110358 h 1663262"/>
              <a:gd name="connsiteX1" fmla="*/ 497084 w 2554484"/>
              <a:gd name="connsiteY1" fmla="*/ 134006 h 1663262"/>
              <a:gd name="connsiteX2" fmla="*/ 473436 w 2554484"/>
              <a:gd name="connsiteY2" fmla="*/ 149772 h 1663262"/>
              <a:gd name="connsiteX3" fmla="*/ 449788 w 2554484"/>
              <a:gd name="connsiteY3" fmla="*/ 157655 h 1663262"/>
              <a:gd name="connsiteX4" fmla="*/ 386726 w 2554484"/>
              <a:gd name="connsiteY4" fmla="*/ 181303 h 1663262"/>
              <a:gd name="connsiteX5" fmla="*/ 363077 w 2554484"/>
              <a:gd name="connsiteY5" fmla="*/ 204951 h 1663262"/>
              <a:gd name="connsiteX6" fmla="*/ 307898 w 2554484"/>
              <a:gd name="connsiteY6" fmla="*/ 236482 h 1663262"/>
              <a:gd name="connsiteX7" fmla="*/ 252719 w 2554484"/>
              <a:gd name="connsiteY7" fmla="*/ 283779 h 1663262"/>
              <a:gd name="connsiteX8" fmla="*/ 205422 w 2554484"/>
              <a:gd name="connsiteY8" fmla="*/ 315310 h 1663262"/>
              <a:gd name="connsiteX9" fmla="*/ 181774 w 2554484"/>
              <a:gd name="connsiteY9" fmla="*/ 331075 h 1663262"/>
              <a:gd name="connsiteX10" fmla="*/ 158126 w 2554484"/>
              <a:gd name="connsiteY10" fmla="*/ 386255 h 1663262"/>
              <a:gd name="connsiteX11" fmla="*/ 110829 w 2554484"/>
              <a:gd name="connsiteY11" fmla="*/ 433551 h 1663262"/>
              <a:gd name="connsiteX12" fmla="*/ 79298 w 2554484"/>
              <a:gd name="connsiteY12" fmla="*/ 480848 h 1663262"/>
              <a:gd name="connsiteX13" fmla="*/ 63532 w 2554484"/>
              <a:gd name="connsiteY13" fmla="*/ 504496 h 1663262"/>
              <a:gd name="connsiteX14" fmla="*/ 39884 w 2554484"/>
              <a:gd name="connsiteY14" fmla="*/ 551793 h 1663262"/>
              <a:gd name="connsiteX15" fmla="*/ 32001 w 2554484"/>
              <a:gd name="connsiteY15" fmla="*/ 575441 h 1663262"/>
              <a:gd name="connsiteX16" fmla="*/ 16236 w 2554484"/>
              <a:gd name="connsiteY16" fmla="*/ 606972 h 1663262"/>
              <a:gd name="connsiteX17" fmla="*/ 470 w 2554484"/>
              <a:gd name="connsiteY17" fmla="*/ 654269 h 1663262"/>
              <a:gd name="connsiteX18" fmla="*/ 24119 w 2554484"/>
              <a:gd name="connsiteY18" fmla="*/ 1016875 h 1663262"/>
              <a:gd name="connsiteX19" fmla="*/ 32001 w 2554484"/>
              <a:gd name="connsiteY19" fmla="*/ 1040524 h 1663262"/>
              <a:gd name="connsiteX20" fmla="*/ 39884 w 2554484"/>
              <a:gd name="connsiteY20" fmla="*/ 1095703 h 1663262"/>
              <a:gd name="connsiteX21" fmla="*/ 55650 w 2554484"/>
              <a:gd name="connsiteY21" fmla="*/ 1143000 h 1663262"/>
              <a:gd name="connsiteX22" fmla="*/ 63532 w 2554484"/>
              <a:gd name="connsiteY22" fmla="*/ 1166648 h 1663262"/>
              <a:gd name="connsiteX23" fmla="*/ 71415 w 2554484"/>
              <a:gd name="connsiteY23" fmla="*/ 1190296 h 1663262"/>
              <a:gd name="connsiteX24" fmla="*/ 87181 w 2554484"/>
              <a:gd name="connsiteY24" fmla="*/ 1253358 h 1663262"/>
              <a:gd name="connsiteX25" fmla="*/ 102946 w 2554484"/>
              <a:gd name="connsiteY25" fmla="*/ 1324303 h 1663262"/>
              <a:gd name="connsiteX26" fmla="*/ 150243 w 2554484"/>
              <a:gd name="connsiteY26" fmla="*/ 1418896 h 1663262"/>
              <a:gd name="connsiteX27" fmla="*/ 197539 w 2554484"/>
              <a:gd name="connsiteY27" fmla="*/ 1458310 h 1663262"/>
              <a:gd name="connsiteX28" fmla="*/ 236953 w 2554484"/>
              <a:gd name="connsiteY28" fmla="*/ 1466193 h 1663262"/>
              <a:gd name="connsiteX29" fmla="*/ 260601 w 2554484"/>
              <a:gd name="connsiteY29" fmla="*/ 1481958 h 1663262"/>
              <a:gd name="connsiteX30" fmla="*/ 307898 w 2554484"/>
              <a:gd name="connsiteY30" fmla="*/ 1497724 h 1663262"/>
              <a:gd name="connsiteX31" fmla="*/ 355194 w 2554484"/>
              <a:gd name="connsiteY31" fmla="*/ 1529255 h 1663262"/>
              <a:gd name="connsiteX32" fmla="*/ 402491 w 2554484"/>
              <a:gd name="connsiteY32" fmla="*/ 1545020 h 1663262"/>
              <a:gd name="connsiteX33" fmla="*/ 426139 w 2554484"/>
              <a:gd name="connsiteY33" fmla="*/ 1552903 h 1663262"/>
              <a:gd name="connsiteX34" fmla="*/ 497084 w 2554484"/>
              <a:gd name="connsiteY34" fmla="*/ 1568669 h 1663262"/>
              <a:gd name="connsiteX35" fmla="*/ 528615 w 2554484"/>
              <a:gd name="connsiteY35" fmla="*/ 1584434 h 1663262"/>
              <a:gd name="connsiteX36" fmla="*/ 552263 w 2554484"/>
              <a:gd name="connsiteY36" fmla="*/ 1600200 h 1663262"/>
              <a:gd name="connsiteX37" fmla="*/ 599560 w 2554484"/>
              <a:gd name="connsiteY37" fmla="*/ 1615965 h 1663262"/>
              <a:gd name="connsiteX38" fmla="*/ 662622 w 2554484"/>
              <a:gd name="connsiteY38" fmla="*/ 1631731 h 1663262"/>
              <a:gd name="connsiteX39" fmla="*/ 741450 w 2554484"/>
              <a:gd name="connsiteY39" fmla="*/ 1639613 h 1663262"/>
              <a:gd name="connsiteX40" fmla="*/ 765098 w 2554484"/>
              <a:gd name="connsiteY40" fmla="*/ 1647496 h 1663262"/>
              <a:gd name="connsiteX41" fmla="*/ 977932 w 2554484"/>
              <a:gd name="connsiteY41" fmla="*/ 1647496 h 1663262"/>
              <a:gd name="connsiteX42" fmla="*/ 1009463 w 2554484"/>
              <a:gd name="connsiteY42" fmla="*/ 1639613 h 1663262"/>
              <a:gd name="connsiteX43" fmla="*/ 1293243 w 2554484"/>
              <a:gd name="connsiteY43" fmla="*/ 1655379 h 1663262"/>
              <a:gd name="connsiteX44" fmla="*/ 1316891 w 2554484"/>
              <a:gd name="connsiteY44" fmla="*/ 1663262 h 1663262"/>
              <a:gd name="connsiteX45" fmla="*/ 1624319 w 2554484"/>
              <a:gd name="connsiteY45" fmla="*/ 1655379 h 1663262"/>
              <a:gd name="connsiteX46" fmla="*/ 1718912 w 2554484"/>
              <a:gd name="connsiteY46" fmla="*/ 1639613 h 1663262"/>
              <a:gd name="connsiteX47" fmla="*/ 1750443 w 2554484"/>
              <a:gd name="connsiteY47" fmla="*/ 1631731 h 1663262"/>
              <a:gd name="connsiteX48" fmla="*/ 1931746 w 2554484"/>
              <a:gd name="connsiteY48" fmla="*/ 1623848 h 1663262"/>
              <a:gd name="connsiteX49" fmla="*/ 1979043 w 2554484"/>
              <a:gd name="connsiteY49" fmla="*/ 1592317 h 1663262"/>
              <a:gd name="connsiteX50" fmla="*/ 2010574 w 2554484"/>
              <a:gd name="connsiteY50" fmla="*/ 1576551 h 1663262"/>
              <a:gd name="connsiteX51" fmla="*/ 2034222 w 2554484"/>
              <a:gd name="connsiteY51" fmla="*/ 1552903 h 1663262"/>
              <a:gd name="connsiteX52" fmla="*/ 2065753 w 2554484"/>
              <a:gd name="connsiteY52" fmla="*/ 1537138 h 1663262"/>
              <a:gd name="connsiteX53" fmla="*/ 2136698 w 2554484"/>
              <a:gd name="connsiteY53" fmla="*/ 1497724 h 1663262"/>
              <a:gd name="connsiteX54" fmla="*/ 2191877 w 2554484"/>
              <a:gd name="connsiteY54" fmla="*/ 1474075 h 1663262"/>
              <a:gd name="connsiteX55" fmla="*/ 2270705 w 2554484"/>
              <a:gd name="connsiteY55" fmla="*/ 1450427 h 1663262"/>
              <a:gd name="connsiteX56" fmla="*/ 2325884 w 2554484"/>
              <a:gd name="connsiteY56" fmla="*/ 1411013 h 1663262"/>
              <a:gd name="connsiteX57" fmla="*/ 2349532 w 2554484"/>
              <a:gd name="connsiteY57" fmla="*/ 1403131 h 1663262"/>
              <a:gd name="connsiteX58" fmla="*/ 2373181 w 2554484"/>
              <a:gd name="connsiteY58" fmla="*/ 1379482 h 1663262"/>
              <a:gd name="connsiteX59" fmla="*/ 2396829 w 2554484"/>
              <a:gd name="connsiteY59" fmla="*/ 1363717 h 1663262"/>
              <a:gd name="connsiteX60" fmla="*/ 2452008 w 2554484"/>
              <a:gd name="connsiteY60" fmla="*/ 1300655 h 1663262"/>
              <a:gd name="connsiteX61" fmla="*/ 2491422 w 2554484"/>
              <a:gd name="connsiteY61" fmla="*/ 1229710 h 1663262"/>
              <a:gd name="connsiteX62" fmla="*/ 2522953 w 2554484"/>
              <a:gd name="connsiteY62" fmla="*/ 1166648 h 1663262"/>
              <a:gd name="connsiteX63" fmla="*/ 2546601 w 2554484"/>
              <a:gd name="connsiteY63" fmla="*/ 1111469 h 1663262"/>
              <a:gd name="connsiteX64" fmla="*/ 2554484 w 2554484"/>
              <a:gd name="connsiteY64" fmla="*/ 1064172 h 1663262"/>
              <a:gd name="connsiteX65" fmla="*/ 2546601 w 2554484"/>
              <a:gd name="connsiteY65" fmla="*/ 914400 h 1663262"/>
              <a:gd name="connsiteX66" fmla="*/ 2538719 w 2554484"/>
              <a:gd name="connsiteY66" fmla="*/ 890751 h 1663262"/>
              <a:gd name="connsiteX67" fmla="*/ 2522953 w 2554484"/>
              <a:gd name="connsiteY67" fmla="*/ 804041 h 1663262"/>
              <a:gd name="connsiteX68" fmla="*/ 2515070 w 2554484"/>
              <a:gd name="connsiteY68" fmla="*/ 638503 h 1663262"/>
              <a:gd name="connsiteX69" fmla="*/ 2507188 w 2554484"/>
              <a:gd name="connsiteY69" fmla="*/ 614855 h 1663262"/>
              <a:gd name="connsiteX70" fmla="*/ 2499305 w 2554484"/>
              <a:gd name="connsiteY70" fmla="*/ 260131 h 1663262"/>
              <a:gd name="connsiteX71" fmla="*/ 2491422 w 2554484"/>
              <a:gd name="connsiteY71" fmla="*/ 236482 h 1663262"/>
              <a:gd name="connsiteX72" fmla="*/ 2420477 w 2554484"/>
              <a:gd name="connsiteY72" fmla="*/ 173420 h 1663262"/>
              <a:gd name="connsiteX73" fmla="*/ 2381063 w 2554484"/>
              <a:gd name="connsiteY73" fmla="*/ 126124 h 1663262"/>
              <a:gd name="connsiteX74" fmla="*/ 2333767 w 2554484"/>
              <a:gd name="connsiteY74" fmla="*/ 110358 h 1663262"/>
              <a:gd name="connsiteX75" fmla="*/ 2254939 w 2554484"/>
              <a:gd name="connsiteY75" fmla="*/ 78827 h 1663262"/>
              <a:gd name="connsiteX76" fmla="*/ 2160346 w 2554484"/>
              <a:gd name="connsiteY76" fmla="*/ 47296 h 1663262"/>
              <a:gd name="connsiteX77" fmla="*/ 2113050 w 2554484"/>
              <a:gd name="connsiteY77" fmla="*/ 31531 h 1663262"/>
              <a:gd name="connsiteX78" fmla="*/ 2010574 w 2554484"/>
              <a:gd name="connsiteY78" fmla="*/ 7882 h 1663262"/>
              <a:gd name="connsiteX79" fmla="*/ 1986926 w 2554484"/>
              <a:gd name="connsiteY79" fmla="*/ 0 h 1663262"/>
              <a:gd name="connsiteX80" fmla="*/ 1293243 w 2554484"/>
              <a:gd name="connsiteY80" fmla="*/ 7882 h 1663262"/>
              <a:gd name="connsiteX81" fmla="*/ 1230181 w 2554484"/>
              <a:gd name="connsiteY81" fmla="*/ 23648 h 1663262"/>
              <a:gd name="connsiteX82" fmla="*/ 1175001 w 2554484"/>
              <a:gd name="connsiteY82" fmla="*/ 31531 h 1663262"/>
              <a:gd name="connsiteX83" fmla="*/ 1072526 w 2554484"/>
              <a:gd name="connsiteY83" fmla="*/ 47296 h 1663262"/>
              <a:gd name="connsiteX84" fmla="*/ 914870 w 2554484"/>
              <a:gd name="connsiteY84" fmla="*/ 55179 h 1663262"/>
              <a:gd name="connsiteX85" fmla="*/ 812394 w 2554484"/>
              <a:gd name="connsiteY85" fmla="*/ 63062 h 1663262"/>
              <a:gd name="connsiteX86" fmla="*/ 741450 w 2554484"/>
              <a:gd name="connsiteY86" fmla="*/ 78827 h 1663262"/>
              <a:gd name="connsiteX87" fmla="*/ 717801 w 2554484"/>
              <a:gd name="connsiteY87" fmla="*/ 86710 h 1663262"/>
              <a:gd name="connsiteX88" fmla="*/ 654739 w 2554484"/>
              <a:gd name="connsiteY88" fmla="*/ 94593 h 1663262"/>
              <a:gd name="connsiteX89" fmla="*/ 631091 w 2554484"/>
              <a:gd name="connsiteY89" fmla="*/ 102475 h 1663262"/>
              <a:gd name="connsiteX90" fmla="*/ 552263 w 2554484"/>
              <a:gd name="connsiteY90" fmla="*/ 110358 h 166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554484" h="1663262">
                <a:moveTo>
                  <a:pt x="552263" y="110358"/>
                </a:moveTo>
                <a:cubicBezTo>
                  <a:pt x="529929" y="115613"/>
                  <a:pt x="514982" y="125057"/>
                  <a:pt x="497084" y="134006"/>
                </a:cubicBezTo>
                <a:cubicBezTo>
                  <a:pt x="488610" y="138243"/>
                  <a:pt x="481910" y="145535"/>
                  <a:pt x="473436" y="149772"/>
                </a:cubicBezTo>
                <a:cubicBezTo>
                  <a:pt x="466004" y="153488"/>
                  <a:pt x="457568" y="154738"/>
                  <a:pt x="449788" y="157655"/>
                </a:cubicBezTo>
                <a:cubicBezTo>
                  <a:pt x="374382" y="185932"/>
                  <a:pt x="440402" y="163410"/>
                  <a:pt x="386726" y="181303"/>
                </a:cubicBezTo>
                <a:cubicBezTo>
                  <a:pt x="378843" y="189186"/>
                  <a:pt x="372149" y="198471"/>
                  <a:pt x="363077" y="204951"/>
                </a:cubicBezTo>
                <a:cubicBezTo>
                  <a:pt x="309128" y="243486"/>
                  <a:pt x="352566" y="199258"/>
                  <a:pt x="307898" y="236482"/>
                </a:cubicBezTo>
                <a:cubicBezTo>
                  <a:pt x="246657" y="287517"/>
                  <a:pt x="326524" y="232116"/>
                  <a:pt x="252719" y="283779"/>
                </a:cubicBezTo>
                <a:cubicBezTo>
                  <a:pt x="237196" y="294645"/>
                  <a:pt x="221188" y="304800"/>
                  <a:pt x="205422" y="315310"/>
                </a:cubicBezTo>
                <a:lnTo>
                  <a:pt x="181774" y="331075"/>
                </a:lnTo>
                <a:cubicBezTo>
                  <a:pt x="176079" y="348159"/>
                  <a:pt x="169257" y="372341"/>
                  <a:pt x="158126" y="386255"/>
                </a:cubicBezTo>
                <a:cubicBezTo>
                  <a:pt x="144198" y="403665"/>
                  <a:pt x="123196" y="415000"/>
                  <a:pt x="110829" y="433551"/>
                </a:cubicBezTo>
                <a:lnTo>
                  <a:pt x="79298" y="480848"/>
                </a:lnTo>
                <a:lnTo>
                  <a:pt x="63532" y="504496"/>
                </a:lnTo>
                <a:cubicBezTo>
                  <a:pt x="43723" y="563928"/>
                  <a:pt x="70443" y="490677"/>
                  <a:pt x="39884" y="551793"/>
                </a:cubicBezTo>
                <a:cubicBezTo>
                  <a:pt x="36168" y="559225"/>
                  <a:pt x="35274" y="567804"/>
                  <a:pt x="32001" y="575441"/>
                </a:cubicBezTo>
                <a:cubicBezTo>
                  <a:pt x="27372" y="586242"/>
                  <a:pt x="20600" y="596062"/>
                  <a:pt x="16236" y="606972"/>
                </a:cubicBezTo>
                <a:cubicBezTo>
                  <a:pt x="10064" y="622402"/>
                  <a:pt x="470" y="654269"/>
                  <a:pt x="470" y="654269"/>
                </a:cubicBezTo>
                <a:cubicBezTo>
                  <a:pt x="1752" y="700430"/>
                  <a:pt x="-8126" y="920127"/>
                  <a:pt x="24119" y="1016875"/>
                </a:cubicBezTo>
                <a:lnTo>
                  <a:pt x="32001" y="1040524"/>
                </a:lnTo>
                <a:cubicBezTo>
                  <a:pt x="34629" y="1058917"/>
                  <a:pt x="35706" y="1077599"/>
                  <a:pt x="39884" y="1095703"/>
                </a:cubicBezTo>
                <a:cubicBezTo>
                  <a:pt x="43621" y="1111896"/>
                  <a:pt x="50395" y="1127234"/>
                  <a:pt x="55650" y="1143000"/>
                </a:cubicBezTo>
                <a:lnTo>
                  <a:pt x="63532" y="1166648"/>
                </a:lnTo>
                <a:cubicBezTo>
                  <a:pt x="66160" y="1174531"/>
                  <a:pt x="69400" y="1182235"/>
                  <a:pt x="71415" y="1190296"/>
                </a:cubicBezTo>
                <a:cubicBezTo>
                  <a:pt x="76670" y="1211317"/>
                  <a:pt x="82932" y="1232111"/>
                  <a:pt x="87181" y="1253358"/>
                </a:cubicBezTo>
                <a:cubicBezTo>
                  <a:pt x="91683" y="1275869"/>
                  <a:pt x="96265" y="1302032"/>
                  <a:pt x="102946" y="1324303"/>
                </a:cubicBezTo>
                <a:cubicBezTo>
                  <a:pt x="113937" y="1360939"/>
                  <a:pt x="121769" y="1390422"/>
                  <a:pt x="150243" y="1418896"/>
                </a:cubicBezTo>
                <a:cubicBezTo>
                  <a:pt x="162510" y="1431163"/>
                  <a:pt x="179981" y="1451726"/>
                  <a:pt x="197539" y="1458310"/>
                </a:cubicBezTo>
                <a:cubicBezTo>
                  <a:pt x="210084" y="1463015"/>
                  <a:pt x="223815" y="1463565"/>
                  <a:pt x="236953" y="1466193"/>
                </a:cubicBezTo>
                <a:cubicBezTo>
                  <a:pt x="244836" y="1471448"/>
                  <a:pt x="251944" y="1478110"/>
                  <a:pt x="260601" y="1481958"/>
                </a:cubicBezTo>
                <a:cubicBezTo>
                  <a:pt x="275787" y="1488707"/>
                  <a:pt x="294071" y="1488506"/>
                  <a:pt x="307898" y="1497724"/>
                </a:cubicBezTo>
                <a:cubicBezTo>
                  <a:pt x="323663" y="1508234"/>
                  <a:pt x="337219" y="1523263"/>
                  <a:pt x="355194" y="1529255"/>
                </a:cubicBezTo>
                <a:lnTo>
                  <a:pt x="402491" y="1545020"/>
                </a:lnTo>
                <a:cubicBezTo>
                  <a:pt x="410374" y="1547648"/>
                  <a:pt x="418078" y="1550888"/>
                  <a:pt x="426139" y="1552903"/>
                </a:cubicBezTo>
                <a:cubicBezTo>
                  <a:pt x="470668" y="1564036"/>
                  <a:pt x="447047" y="1558661"/>
                  <a:pt x="497084" y="1568669"/>
                </a:cubicBezTo>
                <a:cubicBezTo>
                  <a:pt x="507594" y="1573924"/>
                  <a:pt x="518412" y="1578604"/>
                  <a:pt x="528615" y="1584434"/>
                </a:cubicBezTo>
                <a:cubicBezTo>
                  <a:pt x="536841" y="1589134"/>
                  <a:pt x="543606" y="1596352"/>
                  <a:pt x="552263" y="1600200"/>
                </a:cubicBezTo>
                <a:cubicBezTo>
                  <a:pt x="567449" y="1606949"/>
                  <a:pt x="583794" y="1610710"/>
                  <a:pt x="599560" y="1615965"/>
                </a:cubicBezTo>
                <a:cubicBezTo>
                  <a:pt x="626088" y="1624808"/>
                  <a:pt x="630911" y="1627503"/>
                  <a:pt x="662622" y="1631731"/>
                </a:cubicBezTo>
                <a:cubicBezTo>
                  <a:pt x="688797" y="1635221"/>
                  <a:pt x="715174" y="1636986"/>
                  <a:pt x="741450" y="1639613"/>
                </a:cubicBezTo>
                <a:cubicBezTo>
                  <a:pt x="749333" y="1642241"/>
                  <a:pt x="757109" y="1645213"/>
                  <a:pt x="765098" y="1647496"/>
                </a:cubicBezTo>
                <a:cubicBezTo>
                  <a:pt x="845526" y="1670476"/>
                  <a:pt x="840457" y="1653473"/>
                  <a:pt x="977932" y="1647496"/>
                </a:cubicBezTo>
                <a:cubicBezTo>
                  <a:pt x="988442" y="1644868"/>
                  <a:pt x="998629" y="1639613"/>
                  <a:pt x="1009463" y="1639613"/>
                </a:cubicBezTo>
                <a:cubicBezTo>
                  <a:pt x="1133944" y="1639613"/>
                  <a:pt x="1197949" y="1628151"/>
                  <a:pt x="1293243" y="1655379"/>
                </a:cubicBezTo>
                <a:cubicBezTo>
                  <a:pt x="1301232" y="1657662"/>
                  <a:pt x="1309008" y="1660634"/>
                  <a:pt x="1316891" y="1663262"/>
                </a:cubicBezTo>
                <a:cubicBezTo>
                  <a:pt x="1419367" y="1660634"/>
                  <a:pt x="1521986" y="1661399"/>
                  <a:pt x="1624319" y="1655379"/>
                </a:cubicBezTo>
                <a:cubicBezTo>
                  <a:pt x="1656230" y="1653502"/>
                  <a:pt x="1687900" y="1647365"/>
                  <a:pt x="1718912" y="1639613"/>
                </a:cubicBezTo>
                <a:cubicBezTo>
                  <a:pt x="1729422" y="1636986"/>
                  <a:pt x="1739639" y="1632531"/>
                  <a:pt x="1750443" y="1631731"/>
                </a:cubicBezTo>
                <a:cubicBezTo>
                  <a:pt x="1810769" y="1627263"/>
                  <a:pt x="1871312" y="1626476"/>
                  <a:pt x="1931746" y="1623848"/>
                </a:cubicBezTo>
                <a:cubicBezTo>
                  <a:pt x="1947512" y="1613338"/>
                  <a:pt x="1962096" y="1600791"/>
                  <a:pt x="1979043" y="1592317"/>
                </a:cubicBezTo>
                <a:cubicBezTo>
                  <a:pt x="1989553" y="1587062"/>
                  <a:pt x="2001012" y="1583381"/>
                  <a:pt x="2010574" y="1576551"/>
                </a:cubicBezTo>
                <a:cubicBezTo>
                  <a:pt x="2019645" y="1570071"/>
                  <a:pt x="2025151" y="1559382"/>
                  <a:pt x="2034222" y="1552903"/>
                </a:cubicBezTo>
                <a:cubicBezTo>
                  <a:pt x="2043784" y="1546073"/>
                  <a:pt x="2055677" y="1543184"/>
                  <a:pt x="2065753" y="1537138"/>
                </a:cubicBezTo>
                <a:cubicBezTo>
                  <a:pt x="2133517" y="1496480"/>
                  <a:pt x="2089131" y="1513578"/>
                  <a:pt x="2136698" y="1497724"/>
                </a:cubicBezTo>
                <a:cubicBezTo>
                  <a:pt x="2174214" y="1472712"/>
                  <a:pt x="2145604" y="1487957"/>
                  <a:pt x="2191877" y="1474075"/>
                </a:cubicBezTo>
                <a:cubicBezTo>
                  <a:pt x="2287835" y="1445288"/>
                  <a:pt x="2198029" y="1468596"/>
                  <a:pt x="2270705" y="1450427"/>
                </a:cubicBezTo>
                <a:cubicBezTo>
                  <a:pt x="2277840" y="1445075"/>
                  <a:pt x="2314362" y="1416774"/>
                  <a:pt x="2325884" y="1411013"/>
                </a:cubicBezTo>
                <a:cubicBezTo>
                  <a:pt x="2333316" y="1407297"/>
                  <a:pt x="2341649" y="1405758"/>
                  <a:pt x="2349532" y="1403131"/>
                </a:cubicBezTo>
                <a:cubicBezTo>
                  <a:pt x="2357415" y="1395248"/>
                  <a:pt x="2364617" y="1386619"/>
                  <a:pt x="2373181" y="1379482"/>
                </a:cubicBezTo>
                <a:cubicBezTo>
                  <a:pt x="2380459" y="1373417"/>
                  <a:pt x="2390591" y="1370847"/>
                  <a:pt x="2396829" y="1363717"/>
                </a:cubicBezTo>
                <a:cubicBezTo>
                  <a:pt x="2461204" y="1290145"/>
                  <a:pt x="2398800" y="1336126"/>
                  <a:pt x="2452008" y="1300655"/>
                </a:cubicBezTo>
                <a:cubicBezTo>
                  <a:pt x="2473808" y="1235256"/>
                  <a:pt x="2437211" y="1338132"/>
                  <a:pt x="2491422" y="1229710"/>
                </a:cubicBezTo>
                <a:lnTo>
                  <a:pt x="2522953" y="1166648"/>
                </a:lnTo>
                <a:cubicBezTo>
                  <a:pt x="2532595" y="1147363"/>
                  <a:pt x="2541961" y="1132351"/>
                  <a:pt x="2546601" y="1111469"/>
                </a:cubicBezTo>
                <a:cubicBezTo>
                  <a:pt x="2550068" y="1095866"/>
                  <a:pt x="2551856" y="1079938"/>
                  <a:pt x="2554484" y="1064172"/>
                </a:cubicBezTo>
                <a:cubicBezTo>
                  <a:pt x="2551856" y="1014248"/>
                  <a:pt x="2551127" y="964188"/>
                  <a:pt x="2546601" y="914400"/>
                </a:cubicBezTo>
                <a:cubicBezTo>
                  <a:pt x="2545849" y="906125"/>
                  <a:pt x="2540734" y="898812"/>
                  <a:pt x="2538719" y="890751"/>
                </a:cubicBezTo>
                <a:cubicBezTo>
                  <a:pt x="2533209" y="868709"/>
                  <a:pt x="2526468" y="825133"/>
                  <a:pt x="2522953" y="804041"/>
                </a:cubicBezTo>
                <a:cubicBezTo>
                  <a:pt x="2520325" y="748862"/>
                  <a:pt x="2519657" y="693554"/>
                  <a:pt x="2515070" y="638503"/>
                </a:cubicBezTo>
                <a:cubicBezTo>
                  <a:pt x="2514380" y="630223"/>
                  <a:pt x="2507534" y="623157"/>
                  <a:pt x="2507188" y="614855"/>
                </a:cubicBezTo>
                <a:cubicBezTo>
                  <a:pt x="2502264" y="496687"/>
                  <a:pt x="2504229" y="378299"/>
                  <a:pt x="2499305" y="260131"/>
                </a:cubicBezTo>
                <a:cubicBezTo>
                  <a:pt x="2498959" y="251829"/>
                  <a:pt x="2496523" y="243041"/>
                  <a:pt x="2491422" y="236482"/>
                </a:cubicBezTo>
                <a:cubicBezTo>
                  <a:pt x="2462348" y="199101"/>
                  <a:pt x="2452087" y="194493"/>
                  <a:pt x="2420477" y="173420"/>
                </a:cubicBezTo>
                <a:cubicBezTo>
                  <a:pt x="2410663" y="158699"/>
                  <a:pt x="2397131" y="135051"/>
                  <a:pt x="2381063" y="126124"/>
                </a:cubicBezTo>
                <a:cubicBezTo>
                  <a:pt x="2366536" y="118053"/>
                  <a:pt x="2348631" y="117790"/>
                  <a:pt x="2333767" y="110358"/>
                </a:cubicBezTo>
                <a:cubicBezTo>
                  <a:pt x="2287371" y="87161"/>
                  <a:pt x="2313385" y="98309"/>
                  <a:pt x="2254939" y="78827"/>
                </a:cubicBezTo>
                <a:lnTo>
                  <a:pt x="2160346" y="47296"/>
                </a:lnTo>
                <a:lnTo>
                  <a:pt x="2113050" y="31531"/>
                </a:lnTo>
                <a:cubicBezTo>
                  <a:pt x="2081779" y="25277"/>
                  <a:pt x="2039105" y="17392"/>
                  <a:pt x="2010574" y="7882"/>
                </a:cubicBezTo>
                <a:lnTo>
                  <a:pt x="1986926" y="0"/>
                </a:lnTo>
                <a:lnTo>
                  <a:pt x="1293243" y="7882"/>
                </a:lnTo>
                <a:cubicBezTo>
                  <a:pt x="1271586" y="8559"/>
                  <a:pt x="1251631" y="20584"/>
                  <a:pt x="1230181" y="23648"/>
                </a:cubicBezTo>
                <a:lnTo>
                  <a:pt x="1175001" y="31531"/>
                </a:lnTo>
                <a:cubicBezTo>
                  <a:pt x="1129727" y="46621"/>
                  <a:pt x="1148732" y="42215"/>
                  <a:pt x="1072526" y="47296"/>
                </a:cubicBezTo>
                <a:cubicBezTo>
                  <a:pt x="1020025" y="50796"/>
                  <a:pt x="967391" y="51996"/>
                  <a:pt x="914870" y="55179"/>
                </a:cubicBezTo>
                <a:cubicBezTo>
                  <a:pt x="880673" y="57252"/>
                  <a:pt x="846553" y="60434"/>
                  <a:pt x="812394" y="63062"/>
                </a:cubicBezTo>
                <a:cubicBezTo>
                  <a:pt x="759155" y="80807"/>
                  <a:pt x="824696" y="60327"/>
                  <a:pt x="741450" y="78827"/>
                </a:cubicBezTo>
                <a:cubicBezTo>
                  <a:pt x="733338" y="80630"/>
                  <a:pt x="725976" y="85224"/>
                  <a:pt x="717801" y="86710"/>
                </a:cubicBezTo>
                <a:cubicBezTo>
                  <a:pt x="696958" y="90500"/>
                  <a:pt x="675760" y="91965"/>
                  <a:pt x="654739" y="94593"/>
                </a:cubicBezTo>
                <a:cubicBezTo>
                  <a:pt x="646856" y="97220"/>
                  <a:pt x="639266" y="100989"/>
                  <a:pt x="631091" y="102475"/>
                </a:cubicBezTo>
                <a:cubicBezTo>
                  <a:pt x="585941" y="110684"/>
                  <a:pt x="574597" y="105103"/>
                  <a:pt x="552263" y="110358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Válec 32"/>
          <p:cNvSpPr/>
          <p:nvPr/>
        </p:nvSpPr>
        <p:spPr bwMode="auto">
          <a:xfrm>
            <a:off x="5704960" y="45720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Válec 33"/>
          <p:cNvSpPr/>
          <p:nvPr/>
        </p:nvSpPr>
        <p:spPr bwMode="auto">
          <a:xfrm>
            <a:off x="5704960" y="55245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Válec 34"/>
          <p:cNvSpPr/>
          <p:nvPr/>
        </p:nvSpPr>
        <p:spPr bwMode="auto">
          <a:xfrm>
            <a:off x="7000360" y="56769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Válec 35"/>
          <p:cNvSpPr/>
          <p:nvPr/>
        </p:nvSpPr>
        <p:spPr bwMode="auto">
          <a:xfrm>
            <a:off x="7000360" y="4419600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Přímá spojnice 36"/>
          <p:cNvCxnSpPr>
            <a:stCxn id="33" idx="4"/>
            <a:endCxn id="36" idx="2"/>
          </p:cNvCxnSpPr>
          <p:nvPr/>
        </p:nvCxnSpPr>
        <p:spPr bwMode="auto">
          <a:xfrm flipV="1">
            <a:off x="6466960" y="4572000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Přímá spojnice 37"/>
          <p:cNvCxnSpPr>
            <a:stCxn id="33" idx="3"/>
            <a:endCxn id="34" idx="1"/>
          </p:cNvCxnSpPr>
          <p:nvPr/>
        </p:nvCxnSpPr>
        <p:spPr bwMode="auto">
          <a:xfrm>
            <a:off x="6085960" y="4876800"/>
            <a:ext cx="0" cy="6477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38"/>
          <p:cNvCxnSpPr>
            <a:stCxn id="34" idx="4"/>
            <a:endCxn id="35" idx="2"/>
          </p:cNvCxnSpPr>
          <p:nvPr/>
        </p:nvCxnSpPr>
        <p:spPr bwMode="auto">
          <a:xfrm>
            <a:off x="6466960" y="5676900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Přímá spojnice 39"/>
          <p:cNvCxnSpPr>
            <a:stCxn id="36" idx="3"/>
            <a:endCxn id="35" idx="1"/>
          </p:cNvCxnSpPr>
          <p:nvPr/>
        </p:nvCxnSpPr>
        <p:spPr bwMode="auto">
          <a:xfrm>
            <a:off x="7381360" y="4724400"/>
            <a:ext cx="0" cy="952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Volný tvar 49"/>
          <p:cNvSpPr/>
          <p:nvPr/>
        </p:nvSpPr>
        <p:spPr bwMode="auto">
          <a:xfrm>
            <a:off x="559206" y="4198883"/>
            <a:ext cx="2961760" cy="2054772"/>
          </a:xfrm>
          <a:custGeom>
            <a:avLst/>
            <a:gdLst>
              <a:gd name="connsiteX0" fmla="*/ 552263 w 2554484"/>
              <a:gd name="connsiteY0" fmla="*/ 110358 h 1663262"/>
              <a:gd name="connsiteX1" fmla="*/ 497084 w 2554484"/>
              <a:gd name="connsiteY1" fmla="*/ 134006 h 1663262"/>
              <a:gd name="connsiteX2" fmla="*/ 473436 w 2554484"/>
              <a:gd name="connsiteY2" fmla="*/ 149772 h 1663262"/>
              <a:gd name="connsiteX3" fmla="*/ 449788 w 2554484"/>
              <a:gd name="connsiteY3" fmla="*/ 157655 h 1663262"/>
              <a:gd name="connsiteX4" fmla="*/ 386726 w 2554484"/>
              <a:gd name="connsiteY4" fmla="*/ 181303 h 1663262"/>
              <a:gd name="connsiteX5" fmla="*/ 363077 w 2554484"/>
              <a:gd name="connsiteY5" fmla="*/ 204951 h 1663262"/>
              <a:gd name="connsiteX6" fmla="*/ 307898 w 2554484"/>
              <a:gd name="connsiteY6" fmla="*/ 236482 h 1663262"/>
              <a:gd name="connsiteX7" fmla="*/ 252719 w 2554484"/>
              <a:gd name="connsiteY7" fmla="*/ 283779 h 1663262"/>
              <a:gd name="connsiteX8" fmla="*/ 205422 w 2554484"/>
              <a:gd name="connsiteY8" fmla="*/ 315310 h 1663262"/>
              <a:gd name="connsiteX9" fmla="*/ 181774 w 2554484"/>
              <a:gd name="connsiteY9" fmla="*/ 331075 h 1663262"/>
              <a:gd name="connsiteX10" fmla="*/ 158126 w 2554484"/>
              <a:gd name="connsiteY10" fmla="*/ 386255 h 1663262"/>
              <a:gd name="connsiteX11" fmla="*/ 110829 w 2554484"/>
              <a:gd name="connsiteY11" fmla="*/ 433551 h 1663262"/>
              <a:gd name="connsiteX12" fmla="*/ 79298 w 2554484"/>
              <a:gd name="connsiteY12" fmla="*/ 480848 h 1663262"/>
              <a:gd name="connsiteX13" fmla="*/ 63532 w 2554484"/>
              <a:gd name="connsiteY13" fmla="*/ 504496 h 1663262"/>
              <a:gd name="connsiteX14" fmla="*/ 39884 w 2554484"/>
              <a:gd name="connsiteY14" fmla="*/ 551793 h 1663262"/>
              <a:gd name="connsiteX15" fmla="*/ 32001 w 2554484"/>
              <a:gd name="connsiteY15" fmla="*/ 575441 h 1663262"/>
              <a:gd name="connsiteX16" fmla="*/ 16236 w 2554484"/>
              <a:gd name="connsiteY16" fmla="*/ 606972 h 1663262"/>
              <a:gd name="connsiteX17" fmla="*/ 470 w 2554484"/>
              <a:gd name="connsiteY17" fmla="*/ 654269 h 1663262"/>
              <a:gd name="connsiteX18" fmla="*/ 24119 w 2554484"/>
              <a:gd name="connsiteY18" fmla="*/ 1016875 h 1663262"/>
              <a:gd name="connsiteX19" fmla="*/ 32001 w 2554484"/>
              <a:gd name="connsiteY19" fmla="*/ 1040524 h 1663262"/>
              <a:gd name="connsiteX20" fmla="*/ 39884 w 2554484"/>
              <a:gd name="connsiteY20" fmla="*/ 1095703 h 1663262"/>
              <a:gd name="connsiteX21" fmla="*/ 55650 w 2554484"/>
              <a:gd name="connsiteY21" fmla="*/ 1143000 h 1663262"/>
              <a:gd name="connsiteX22" fmla="*/ 63532 w 2554484"/>
              <a:gd name="connsiteY22" fmla="*/ 1166648 h 1663262"/>
              <a:gd name="connsiteX23" fmla="*/ 71415 w 2554484"/>
              <a:gd name="connsiteY23" fmla="*/ 1190296 h 1663262"/>
              <a:gd name="connsiteX24" fmla="*/ 87181 w 2554484"/>
              <a:gd name="connsiteY24" fmla="*/ 1253358 h 1663262"/>
              <a:gd name="connsiteX25" fmla="*/ 102946 w 2554484"/>
              <a:gd name="connsiteY25" fmla="*/ 1324303 h 1663262"/>
              <a:gd name="connsiteX26" fmla="*/ 150243 w 2554484"/>
              <a:gd name="connsiteY26" fmla="*/ 1418896 h 1663262"/>
              <a:gd name="connsiteX27" fmla="*/ 197539 w 2554484"/>
              <a:gd name="connsiteY27" fmla="*/ 1458310 h 1663262"/>
              <a:gd name="connsiteX28" fmla="*/ 236953 w 2554484"/>
              <a:gd name="connsiteY28" fmla="*/ 1466193 h 1663262"/>
              <a:gd name="connsiteX29" fmla="*/ 260601 w 2554484"/>
              <a:gd name="connsiteY29" fmla="*/ 1481958 h 1663262"/>
              <a:gd name="connsiteX30" fmla="*/ 307898 w 2554484"/>
              <a:gd name="connsiteY30" fmla="*/ 1497724 h 1663262"/>
              <a:gd name="connsiteX31" fmla="*/ 355194 w 2554484"/>
              <a:gd name="connsiteY31" fmla="*/ 1529255 h 1663262"/>
              <a:gd name="connsiteX32" fmla="*/ 402491 w 2554484"/>
              <a:gd name="connsiteY32" fmla="*/ 1545020 h 1663262"/>
              <a:gd name="connsiteX33" fmla="*/ 426139 w 2554484"/>
              <a:gd name="connsiteY33" fmla="*/ 1552903 h 1663262"/>
              <a:gd name="connsiteX34" fmla="*/ 497084 w 2554484"/>
              <a:gd name="connsiteY34" fmla="*/ 1568669 h 1663262"/>
              <a:gd name="connsiteX35" fmla="*/ 528615 w 2554484"/>
              <a:gd name="connsiteY35" fmla="*/ 1584434 h 1663262"/>
              <a:gd name="connsiteX36" fmla="*/ 552263 w 2554484"/>
              <a:gd name="connsiteY36" fmla="*/ 1600200 h 1663262"/>
              <a:gd name="connsiteX37" fmla="*/ 599560 w 2554484"/>
              <a:gd name="connsiteY37" fmla="*/ 1615965 h 1663262"/>
              <a:gd name="connsiteX38" fmla="*/ 662622 w 2554484"/>
              <a:gd name="connsiteY38" fmla="*/ 1631731 h 1663262"/>
              <a:gd name="connsiteX39" fmla="*/ 741450 w 2554484"/>
              <a:gd name="connsiteY39" fmla="*/ 1639613 h 1663262"/>
              <a:gd name="connsiteX40" fmla="*/ 765098 w 2554484"/>
              <a:gd name="connsiteY40" fmla="*/ 1647496 h 1663262"/>
              <a:gd name="connsiteX41" fmla="*/ 977932 w 2554484"/>
              <a:gd name="connsiteY41" fmla="*/ 1647496 h 1663262"/>
              <a:gd name="connsiteX42" fmla="*/ 1009463 w 2554484"/>
              <a:gd name="connsiteY42" fmla="*/ 1639613 h 1663262"/>
              <a:gd name="connsiteX43" fmla="*/ 1293243 w 2554484"/>
              <a:gd name="connsiteY43" fmla="*/ 1655379 h 1663262"/>
              <a:gd name="connsiteX44" fmla="*/ 1316891 w 2554484"/>
              <a:gd name="connsiteY44" fmla="*/ 1663262 h 1663262"/>
              <a:gd name="connsiteX45" fmla="*/ 1624319 w 2554484"/>
              <a:gd name="connsiteY45" fmla="*/ 1655379 h 1663262"/>
              <a:gd name="connsiteX46" fmla="*/ 1718912 w 2554484"/>
              <a:gd name="connsiteY46" fmla="*/ 1639613 h 1663262"/>
              <a:gd name="connsiteX47" fmla="*/ 1750443 w 2554484"/>
              <a:gd name="connsiteY47" fmla="*/ 1631731 h 1663262"/>
              <a:gd name="connsiteX48" fmla="*/ 1931746 w 2554484"/>
              <a:gd name="connsiteY48" fmla="*/ 1623848 h 1663262"/>
              <a:gd name="connsiteX49" fmla="*/ 1979043 w 2554484"/>
              <a:gd name="connsiteY49" fmla="*/ 1592317 h 1663262"/>
              <a:gd name="connsiteX50" fmla="*/ 2010574 w 2554484"/>
              <a:gd name="connsiteY50" fmla="*/ 1576551 h 1663262"/>
              <a:gd name="connsiteX51" fmla="*/ 2034222 w 2554484"/>
              <a:gd name="connsiteY51" fmla="*/ 1552903 h 1663262"/>
              <a:gd name="connsiteX52" fmla="*/ 2065753 w 2554484"/>
              <a:gd name="connsiteY52" fmla="*/ 1537138 h 1663262"/>
              <a:gd name="connsiteX53" fmla="*/ 2136698 w 2554484"/>
              <a:gd name="connsiteY53" fmla="*/ 1497724 h 1663262"/>
              <a:gd name="connsiteX54" fmla="*/ 2191877 w 2554484"/>
              <a:gd name="connsiteY54" fmla="*/ 1474075 h 1663262"/>
              <a:gd name="connsiteX55" fmla="*/ 2270705 w 2554484"/>
              <a:gd name="connsiteY55" fmla="*/ 1450427 h 1663262"/>
              <a:gd name="connsiteX56" fmla="*/ 2325884 w 2554484"/>
              <a:gd name="connsiteY56" fmla="*/ 1411013 h 1663262"/>
              <a:gd name="connsiteX57" fmla="*/ 2349532 w 2554484"/>
              <a:gd name="connsiteY57" fmla="*/ 1403131 h 1663262"/>
              <a:gd name="connsiteX58" fmla="*/ 2373181 w 2554484"/>
              <a:gd name="connsiteY58" fmla="*/ 1379482 h 1663262"/>
              <a:gd name="connsiteX59" fmla="*/ 2396829 w 2554484"/>
              <a:gd name="connsiteY59" fmla="*/ 1363717 h 1663262"/>
              <a:gd name="connsiteX60" fmla="*/ 2452008 w 2554484"/>
              <a:gd name="connsiteY60" fmla="*/ 1300655 h 1663262"/>
              <a:gd name="connsiteX61" fmla="*/ 2491422 w 2554484"/>
              <a:gd name="connsiteY61" fmla="*/ 1229710 h 1663262"/>
              <a:gd name="connsiteX62" fmla="*/ 2522953 w 2554484"/>
              <a:gd name="connsiteY62" fmla="*/ 1166648 h 1663262"/>
              <a:gd name="connsiteX63" fmla="*/ 2546601 w 2554484"/>
              <a:gd name="connsiteY63" fmla="*/ 1111469 h 1663262"/>
              <a:gd name="connsiteX64" fmla="*/ 2554484 w 2554484"/>
              <a:gd name="connsiteY64" fmla="*/ 1064172 h 1663262"/>
              <a:gd name="connsiteX65" fmla="*/ 2546601 w 2554484"/>
              <a:gd name="connsiteY65" fmla="*/ 914400 h 1663262"/>
              <a:gd name="connsiteX66" fmla="*/ 2538719 w 2554484"/>
              <a:gd name="connsiteY66" fmla="*/ 890751 h 1663262"/>
              <a:gd name="connsiteX67" fmla="*/ 2522953 w 2554484"/>
              <a:gd name="connsiteY67" fmla="*/ 804041 h 1663262"/>
              <a:gd name="connsiteX68" fmla="*/ 2515070 w 2554484"/>
              <a:gd name="connsiteY68" fmla="*/ 638503 h 1663262"/>
              <a:gd name="connsiteX69" fmla="*/ 2507188 w 2554484"/>
              <a:gd name="connsiteY69" fmla="*/ 614855 h 1663262"/>
              <a:gd name="connsiteX70" fmla="*/ 2499305 w 2554484"/>
              <a:gd name="connsiteY70" fmla="*/ 260131 h 1663262"/>
              <a:gd name="connsiteX71" fmla="*/ 2491422 w 2554484"/>
              <a:gd name="connsiteY71" fmla="*/ 236482 h 1663262"/>
              <a:gd name="connsiteX72" fmla="*/ 2420477 w 2554484"/>
              <a:gd name="connsiteY72" fmla="*/ 173420 h 1663262"/>
              <a:gd name="connsiteX73" fmla="*/ 2381063 w 2554484"/>
              <a:gd name="connsiteY73" fmla="*/ 126124 h 1663262"/>
              <a:gd name="connsiteX74" fmla="*/ 2333767 w 2554484"/>
              <a:gd name="connsiteY74" fmla="*/ 110358 h 1663262"/>
              <a:gd name="connsiteX75" fmla="*/ 2254939 w 2554484"/>
              <a:gd name="connsiteY75" fmla="*/ 78827 h 1663262"/>
              <a:gd name="connsiteX76" fmla="*/ 2160346 w 2554484"/>
              <a:gd name="connsiteY76" fmla="*/ 47296 h 1663262"/>
              <a:gd name="connsiteX77" fmla="*/ 2113050 w 2554484"/>
              <a:gd name="connsiteY77" fmla="*/ 31531 h 1663262"/>
              <a:gd name="connsiteX78" fmla="*/ 2010574 w 2554484"/>
              <a:gd name="connsiteY78" fmla="*/ 7882 h 1663262"/>
              <a:gd name="connsiteX79" fmla="*/ 1986926 w 2554484"/>
              <a:gd name="connsiteY79" fmla="*/ 0 h 1663262"/>
              <a:gd name="connsiteX80" fmla="*/ 1293243 w 2554484"/>
              <a:gd name="connsiteY80" fmla="*/ 7882 h 1663262"/>
              <a:gd name="connsiteX81" fmla="*/ 1230181 w 2554484"/>
              <a:gd name="connsiteY81" fmla="*/ 23648 h 1663262"/>
              <a:gd name="connsiteX82" fmla="*/ 1175001 w 2554484"/>
              <a:gd name="connsiteY82" fmla="*/ 31531 h 1663262"/>
              <a:gd name="connsiteX83" fmla="*/ 1072526 w 2554484"/>
              <a:gd name="connsiteY83" fmla="*/ 47296 h 1663262"/>
              <a:gd name="connsiteX84" fmla="*/ 914870 w 2554484"/>
              <a:gd name="connsiteY84" fmla="*/ 55179 h 1663262"/>
              <a:gd name="connsiteX85" fmla="*/ 812394 w 2554484"/>
              <a:gd name="connsiteY85" fmla="*/ 63062 h 1663262"/>
              <a:gd name="connsiteX86" fmla="*/ 741450 w 2554484"/>
              <a:gd name="connsiteY86" fmla="*/ 78827 h 1663262"/>
              <a:gd name="connsiteX87" fmla="*/ 717801 w 2554484"/>
              <a:gd name="connsiteY87" fmla="*/ 86710 h 1663262"/>
              <a:gd name="connsiteX88" fmla="*/ 654739 w 2554484"/>
              <a:gd name="connsiteY88" fmla="*/ 94593 h 1663262"/>
              <a:gd name="connsiteX89" fmla="*/ 631091 w 2554484"/>
              <a:gd name="connsiteY89" fmla="*/ 102475 h 1663262"/>
              <a:gd name="connsiteX90" fmla="*/ 552263 w 2554484"/>
              <a:gd name="connsiteY90" fmla="*/ 110358 h 166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554484" h="1663262">
                <a:moveTo>
                  <a:pt x="552263" y="110358"/>
                </a:moveTo>
                <a:cubicBezTo>
                  <a:pt x="529929" y="115613"/>
                  <a:pt x="514982" y="125057"/>
                  <a:pt x="497084" y="134006"/>
                </a:cubicBezTo>
                <a:cubicBezTo>
                  <a:pt x="488610" y="138243"/>
                  <a:pt x="481910" y="145535"/>
                  <a:pt x="473436" y="149772"/>
                </a:cubicBezTo>
                <a:cubicBezTo>
                  <a:pt x="466004" y="153488"/>
                  <a:pt x="457568" y="154738"/>
                  <a:pt x="449788" y="157655"/>
                </a:cubicBezTo>
                <a:cubicBezTo>
                  <a:pt x="374382" y="185932"/>
                  <a:pt x="440402" y="163410"/>
                  <a:pt x="386726" y="181303"/>
                </a:cubicBezTo>
                <a:cubicBezTo>
                  <a:pt x="378843" y="189186"/>
                  <a:pt x="372149" y="198471"/>
                  <a:pt x="363077" y="204951"/>
                </a:cubicBezTo>
                <a:cubicBezTo>
                  <a:pt x="309128" y="243486"/>
                  <a:pt x="352566" y="199258"/>
                  <a:pt x="307898" y="236482"/>
                </a:cubicBezTo>
                <a:cubicBezTo>
                  <a:pt x="246657" y="287517"/>
                  <a:pt x="326524" y="232116"/>
                  <a:pt x="252719" y="283779"/>
                </a:cubicBezTo>
                <a:cubicBezTo>
                  <a:pt x="237196" y="294645"/>
                  <a:pt x="221188" y="304800"/>
                  <a:pt x="205422" y="315310"/>
                </a:cubicBezTo>
                <a:lnTo>
                  <a:pt x="181774" y="331075"/>
                </a:lnTo>
                <a:cubicBezTo>
                  <a:pt x="176079" y="348159"/>
                  <a:pt x="169257" y="372341"/>
                  <a:pt x="158126" y="386255"/>
                </a:cubicBezTo>
                <a:cubicBezTo>
                  <a:pt x="144198" y="403665"/>
                  <a:pt x="123196" y="415000"/>
                  <a:pt x="110829" y="433551"/>
                </a:cubicBezTo>
                <a:lnTo>
                  <a:pt x="79298" y="480848"/>
                </a:lnTo>
                <a:lnTo>
                  <a:pt x="63532" y="504496"/>
                </a:lnTo>
                <a:cubicBezTo>
                  <a:pt x="43723" y="563928"/>
                  <a:pt x="70443" y="490677"/>
                  <a:pt x="39884" y="551793"/>
                </a:cubicBezTo>
                <a:cubicBezTo>
                  <a:pt x="36168" y="559225"/>
                  <a:pt x="35274" y="567804"/>
                  <a:pt x="32001" y="575441"/>
                </a:cubicBezTo>
                <a:cubicBezTo>
                  <a:pt x="27372" y="586242"/>
                  <a:pt x="20600" y="596062"/>
                  <a:pt x="16236" y="606972"/>
                </a:cubicBezTo>
                <a:cubicBezTo>
                  <a:pt x="10064" y="622402"/>
                  <a:pt x="470" y="654269"/>
                  <a:pt x="470" y="654269"/>
                </a:cubicBezTo>
                <a:cubicBezTo>
                  <a:pt x="1752" y="700430"/>
                  <a:pt x="-8126" y="920127"/>
                  <a:pt x="24119" y="1016875"/>
                </a:cubicBezTo>
                <a:lnTo>
                  <a:pt x="32001" y="1040524"/>
                </a:lnTo>
                <a:cubicBezTo>
                  <a:pt x="34629" y="1058917"/>
                  <a:pt x="35706" y="1077599"/>
                  <a:pt x="39884" y="1095703"/>
                </a:cubicBezTo>
                <a:cubicBezTo>
                  <a:pt x="43621" y="1111896"/>
                  <a:pt x="50395" y="1127234"/>
                  <a:pt x="55650" y="1143000"/>
                </a:cubicBezTo>
                <a:lnTo>
                  <a:pt x="63532" y="1166648"/>
                </a:lnTo>
                <a:cubicBezTo>
                  <a:pt x="66160" y="1174531"/>
                  <a:pt x="69400" y="1182235"/>
                  <a:pt x="71415" y="1190296"/>
                </a:cubicBezTo>
                <a:cubicBezTo>
                  <a:pt x="76670" y="1211317"/>
                  <a:pt x="82932" y="1232111"/>
                  <a:pt x="87181" y="1253358"/>
                </a:cubicBezTo>
                <a:cubicBezTo>
                  <a:pt x="91683" y="1275869"/>
                  <a:pt x="96265" y="1302032"/>
                  <a:pt x="102946" y="1324303"/>
                </a:cubicBezTo>
                <a:cubicBezTo>
                  <a:pt x="113937" y="1360939"/>
                  <a:pt x="121769" y="1390422"/>
                  <a:pt x="150243" y="1418896"/>
                </a:cubicBezTo>
                <a:cubicBezTo>
                  <a:pt x="162510" y="1431163"/>
                  <a:pt x="179981" y="1451726"/>
                  <a:pt x="197539" y="1458310"/>
                </a:cubicBezTo>
                <a:cubicBezTo>
                  <a:pt x="210084" y="1463015"/>
                  <a:pt x="223815" y="1463565"/>
                  <a:pt x="236953" y="1466193"/>
                </a:cubicBezTo>
                <a:cubicBezTo>
                  <a:pt x="244836" y="1471448"/>
                  <a:pt x="251944" y="1478110"/>
                  <a:pt x="260601" y="1481958"/>
                </a:cubicBezTo>
                <a:cubicBezTo>
                  <a:pt x="275787" y="1488707"/>
                  <a:pt x="294071" y="1488506"/>
                  <a:pt x="307898" y="1497724"/>
                </a:cubicBezTo>
                <a:cubicBezTo>
                  <a:pt x="323663" y="1508234"/>
                  <a:pt x="337219" y="1523263"/>
                  <a:pt x="355194" y="1529255"/>
                </a:cubicBezTo>
                <a:lnTo>
                  <a:pt x="402491" y="1545020"/>
                </a:lnTo>
                <a:cubicBezTo>
                  <a:pt x="410374" y="1547648"/>
                  <a:pt x="418078" y="1550888"/>
                  <a:pt x="426139" y="1552903"/>
                </a:cubicBezTo>
                <a:cubicBezTo>
                  <a:pt x="470668" y="1564036"/>
                  <a:pt x="447047" y="1558661"/>
                  <a:pt x="497084" y="1568669"/>
                </a:cubicBezTo>
                <a:cubicBezTo>
                  <a:pt x="507594" y="1573924"/>
                  <a:pt x="518412" y="1578604"/>
                  <a:pt x="528615" y="1584434"/>
                </a:cubicBezTo>
                <a:cubicBezTo>
                  <a:pt x="536841" y="1589134"/>
                  <a:pt x="543606" y="1596352"/>
                  <a:pt x="552263" y="1600200"/>
                </a:cubicBezTo>
                <a:cubicBezTo>
                  <a:pt x="567449" y="1606949"/>
                  <a:pt x="583794" y="1610710"/>
                  <a:pt x="599560" y="1615965"/>
                </a:cubicBezTo>
                <a:cubicBezTo>
                  <a:pt x="626088" y="1624808"/>
                  <a:pt x="630911" y="1627503"/>
                  <a:pt x="662622" y="1631731"/>
                </a:cubicBezTo>
                <a:cubicBezTo>
                  <a:pt x="688797" y="1635221"/>
                  <a:pt x="715174" y="1636986"/>
                  <a:pt x="741450" y="1639613"/>
                </a:cubicBezTo>
                <a:cubicBezTo>
                  <a:pt x="749333" y="1642241"/>
                  <a:pt x="757109" y="1645213"/>
                  <a:pt x="765098" y="1647496"/>
                </a:cubicBezTo>
                <a:cubicBezTo>
                  <a:pt x="845526" y="1670476"/>
                  <a:pt x="840457" y="1653473"/>
                  <a:pt x="977932" y="1647496"/>
                </a:cubicBezTo>
                <a:cubicBezTo>
                  <a:pt x="988442" y="1644868"/>
                  <a:pt x="998629" y="1639613"/>
                  <a:pt x="1009463" y="1639613"/>
                </a:cubicBezTo>
                <a:cubicBezTo>
                  <a:pt x="1133944" y="1639613"/>
                  <a:pt x="1197949" y="1628151"/>
                  <a:pt x="1293243" y="1655379"/>
                </a:cubicBezTo>
                <a:cubicBezTo>
                  <a:pt x="1301232" y="1657662"/>
                  <a:pt x="1309008" y="1660634"/>
                  <a:pt x="1316891" y="1663262"/>
                </a:cubicBezTo>
                <a:cubicBezTo>
                  <a:pt x="1419367" y="1660634"/>
                  <a:pt x="1521986" y="1661399"/>
                  <a:pt x="1624319" y="1655379"/>
                </a:cubicBezTo>
                <a:cubicBezTo>
                  <a:pt x="1656230" y="1653502"/>
                  <a:pt x="1687900" y="1647365"/>
                  <a:pt x="1718912" y="1639613"/>
                </a:cubicBezTo>
                <a:cubicBezTo>
                  <a:pt x="1729422" y="1636986"/>
                  <a:pt x="1739639" y="1632531"/>
                  <a:pt x="1750443" y="1631731"/>
                </a:cubicBezTo>
                <a:cubicBezTo>
                  <a:pt x="1810769" y="1627263"/>
                  <a:pt x="1871312" y="1626476"/>
                  <a:pt x="1931746" y="1623848"/>
                </a:cubicBezTo>
                <a:cubicBezTo>
                  <a:pt x="1947512" y="1613338"/>
                  <a:pt x="1962096" y="1600791"/>
                  <a:pt x="1979043" y="1592317"/>
                </a:cubicBezTo>
                <a:cubicBezTo>
                  <a:pt x="1989553" y="1587062"/>
                  <a:pt x="2001012" y="1583381"/>
                  <a:pt x="2010574" y="1576551"/>
                </a:cubicBezTo>
                <a:cubicBezTo>
                  <a:pt x="2019645" y="1570071"/>
                  <a:pt x="2025151" y="1559382"/>
                  <a:pt x="2034222" y="1552903"/>
                </a:cubicBezTo>
                <a:cubicBezTo>
                  <a:pt x="2043784" y="1546073"/>
                  <a:pt x="2055677" y="1543184"/>
                  <a:pt x="2065753" y="1537138"/>
                </a:cubicBezTo>
                <a:cubicBezTo>
                  <a:pt x="2133517" y="1496480"/>
                  <a:pt x="2089131" y="1513578"/>
                  <a:pt x="2136698" y="1497724"/>
                </a:cubicBezTo>
                <a:cubicBezTo>
                  <a:pt x="2174214" y="1472712"/>
                  <a:pt x="2145604" y="1487957"/>
                  <a:pt x="2191877" y="1474075"/>
                </a:cubicBezTo>
                <a:cubicBezTo>
                  <a:pt x="2287835" y="1445288"/>
                  <a:pt x="2198029" y="1468596"/>
                  <a:pt x="2270705" y="1450427"/>
                </a:cubicBezTo>
                <a:cubicBezTo>
                  <a:pt x="2277840" y="1445075"/>
                  <a:pt x="2314362" y="1416774"/>
                  <a:pt x="2325884" y="1411013"/>
                </a:cubicBezTo>
                <a:cubicBezTo>
                  <a:pt x="2333316" y="1407297"/>
                  <a:pt x="2341649" y="1405758"/>
                  <a:pt x="2349532" y="1403131"/>
                </a:cubicBezTo>
                <a:cubicBezTo>
                  <a:pt x="2357415" y="1395248"/>
                  <a:pt x="2364617" y="1386619"/>
                  <a:pt x="2373181" y="1379482"/>
                </a:cubicBezTo>
                <a:cubicBezTo>
                  <a:pt x="2380459" y="1373417"/>
                  <a:pt x="2390591" y="1370847"/>
                  <a:pt x="2396829" y="1363717"/>
                </a:cubicBezTo>
                <a:cubicBezTo>
                  <a:pt x="2461204" y="1290145"/>
                  <a:pt x="2398800" y="1336126"/>
                  <a:pt x="2452008" y="1300655"/>
                </a:cubicBezTo>
                <a:cubicBezTo>
                  <a:pt x="2473808" y="1235256"/>
                  <a:pt x="2437211" y="1338132"/>
                  <a:pt x="2491422" y="1229710"/>
                </a:cubicBezTo>
                <a:lnTo>
                  <a:pt x="2522953" y="1166648"/>
                </a:lnTo>
                <a:cubicBezTo>
                  <a:pt x="2532595" y="1147363"/>
                  <a:pt x="2541961" y="1132351"/>
                  <a:pt x="2546601" y="1111469"/>
                </a:cubicBezTo>
                <a:cubicBezTo>
                  <a:pt x="2550068" y="1095866"/>
                  <a:pt x="2551856" y="1079938"/>
                  <a:pt x="2554484" y="1064172"/>
                </a:cubicBezTo>
                <a:cubicBezTo>
                  <a:pt x="2551856" y="1014248"/>
                  <a:pt x="2551127" y="964188"/>
                  <a:pt x="2546601" y="914400"/>
                </a:cubicBezTo>
                <a:cubicBezTo>
                  <a:pt x="2545849" y="906125"/>
                  <a:pt x="2540734" y="898812"/>
                  <a:pt x="2538719" y="890751"/>
                </a:cubicBezTo>
                <a:cubicBezTo>
                  <a:pt x="2533209" y="868709"/>
                  <a:pt x="2526468" y="825133"/>
                  <a:pt x="2522953" y="804041"/>
                </a:cubicBezTo>
                <a:cubicBezTo>
                  <a:pt x="2520325" y="748862"/>
                  <a:pt x="2519657" y="693554"/>
                  <a:pt x="2515070" y="638503"/>
                </a:cubicBezTo>
                <a:cubicBezTo>
                  <a:pt x="2514380" y="630223"/>
                  <a:pt x="2507534" y="623157"/>
                  <a:pt x="2507188" y="614855"/>
                </a:cubicBezTo>
                <a:cubicBezTo>
                  <a:pt x="2502264" y="496687"/>
                  <a:pt x="2504229" y="378299"/>
                  <a:pt x="2499305" y="260131"/>
                </a:cubicBezTo>
                <a:cubicBezTo>
                  <a:pt x="2498959" y="251829"/>
                  <a:pt x="2496523" y="243041"/>
                  <a:pt x="2491422" y="236482"/>
                </a:cubicBezTo>
                <a:cubicBezTo>
                  <a:pt x="2462348" y="199101"/>
                  <a:pt x="2452087" y="194493"/>
                  <a:pt x="2420477" y="173420"/>
                </a:cubicBezTo>
                <a:cubicBezTo>
                  <a:pt x="2410663" y="158699"/>
                  <a:pt x="2397131" y="135051"/>
                  <a:pt x="2381063" y="126124"/>
                </a:cubicBezTo>
                <a:cubicBezTo>
                  <a:pt x="2366536" y="118053"/>
                  <a:pt x="2348631" y="117790"/>
                  <a:pt x="2333767" y="110358"/>
                </a:cubicBezTo>
                <a:cubicBezTo>
                  <a:pt x="2287371" y="87161"/>
                  <a:pt x="2313385" y="98309"/>
                  <a:pt x="2254939" y="78827"/>
                </a:cubicBezTo>
                <a:lnTo>
                  <a:pt x="2160346" y="47296"/>
                </a:lnTo>
                <a:lnTo>
                  <a:pt x="2113050" y="31531"/>
                </a:lnTo>
                <a:cubicBezTo>
                  <a:pt x="2081779" y="25277"/>
                  <a:pt x="2039105" y="17392"/>
                  <a:pt x="2010574" y="7882"/>
                </a:cubicBezTo>
                <a:lnTo>
                  <a:pt x="1986926" y="0"/>
                </a:lnTo>
                <a:lnTo>
                  <a:pt x="1293243" y="7882"/>
                </a:lnTo>
                <a:cubicBezTo>
                  <a:pt x="1271586" y="8559"/>
                  <a:pt x="1251631" y="20584"/>
                  <a:pt x="1230181" y="23648"/>
                </a:cubicBezTo>
                <a:lnTo>
                  <a:pt x="1175001" y="31531"/>
                </a:lnTo>
                <a:cubicBezTo>
                  <a:pt x="1129727" y="46621"/>
                  <a:pt x="1148732" y="42215"/>
                  <a:pt x="1072526" y="47296"/>
                </a:cubicBezTo>
                <a:cubicBezTo>
                  <a:pt x="1020025" y="50796"/>
                  <a:pt x="967391" y="51996"/>
                  <a:pt x="914870" y="55179"/>
                </a:cubicBezTo>
                <a:cubicBezTo>
                  <a:pt x="880673" y="57252"/>
                  <a:pt x="846553" y="60434"/>
                  <a:pt x="812394" y="63062"/>
                </a:cubicBezTo>
                <a:cubicBezTo>
                  <a:pt x="759155" y="80807"/>
                  <a:pt x="824696" y="60327"/>
                  <a:pt x="741450" y="78827"/>
                </a:cubicBezTo>
                <a:cubicBezTo>
                  <a:pt x="733338" y="80630"/>
                  <a:pt x="725976" y="85224"/>
                  <a:pt x="717801" y="86710"/>
                </a:cubicBezTo>
                <a:cubicBezTo>
                  <a:pt x="696958" y="90500"/>
                  <a:pt x="675760" y="91965"/>
                  <a:pt x="654739" y="94593"/>
                </a:cubicBezTo>
                <a:cubicBezTo>
                  <a:pt x="646856" y="97220"/>
                  <a:pt x="639266" y="100989"/>
                  <a:pt x="631091" y="102475"/>
                </a:cubicBezTo>
                <a:cubicBezTo>
                  <a:pt x="585941" y="110684"/>
                  <a:pt x="574597" y="105103"/>
                  <a:pt x="552263" y="110358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Válec 50"/>
          <p:cNvSpPr/>
          <p:nvPr/>
        </p:nvSpPr>
        <p:spPr bwMode="auto">
          <a:xfrm>
            <a:off x="930166" y="4577255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Válec 51"/>
          <p:cNvSpPr/>
          <p:nvPr/>
        </p:nvSpPr>
        <p:spPr bwMode="auto">
          <a:xfrm>
            <a:off x="930166" y="5529755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Válec 52"/>
          <p:cNvSpPr/>
          <p:nvPr/>
        </p:nvSpPr>
        <p:spPr bwMode="auto">
          <a:xfrm>
            <a:off x="2225566" y="5682155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Válec 53"/>
          <p:cNvSpPr/>
          <p:nvPr/>
        </p:nvSpPr>
        <p:spPr bwMode="auto">
          <a:xfrm>
            <a:off x="2225566" y="4424855"/>
            <a:ext cx="762000" cy="304800"/>
          </a:xfrm>
          <a:prstGeom prst="can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5" name="Přímá spojnice 54"/>
          <p:cNvCxnSpPr>
            <a:stCxn id="51" idx="4"/>
            <a:endCxn id="54" idx="2"/>
          </p:cNvCxnSpPr>
          <p:nvPr/>
        </p:nvCxnSpPr>
        <p:spPr bwMode="auto">
          <a:xfrm flipV="1">
            <a:off x="1692166" y="4577255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55"/>
          <p:cNvCxnSpPr>
            <a:stCxn id="51" idx="3"/>
            <a:endCxn id="52" idx="1"/>
          </p:cNvCxnSpPr>
          <p:nvPr/>
        </p:nvCxnSpPr>
        <p:spPr bwMode="auto">
          <a:xfrm>
            <a:off x="1311166" y="4882055"/>
            <a:ext cx="0" cy="6477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52" idx="4"/>
            <a:endCxn id="53" idx="2"/>
          </p:cNvCxnSpPr>
          <p:nvPr/>
        </p:nvCxnSpPr>
        <p:spPr bwMode="auto">
          <a:xfrm>
            <a:off x="1692166" y="5682155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Přímá spojnice 57"/>
          <p:cNvCxnSpPr>
            <a:stCxn id="54" idx="3"/>
            <a:endCxn id="53" idx="1"/>
          </p:cNvCxnSpPr>
          <p:nvPr/>
        </p:nvCxnSpPr>
        <p:spPr bwMode="auto">
          <a:xfrm>
            <a:off x="2606566" y="4729655"/>
            <a:ext cx="0" cy="952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/>
          <p:cNvCxnSpPr/>
          <p:nvPr/>
        </p:nvCxnSpPr>
        <p:spPr bwMode="auto">
          <a:xfrm>
            <a:off x="559206" y="1679028"/>
            <a:ext cx="340319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Přímá spojnice 59"/>
          <p:cNvCxnSpPr>
            <a:endCxn id="11" idx="1"/>
          </p:cNvCxnSpPr>
          <p:nvPr/>
        </p:nvCxnSpPr>
        <p:spPr bwMode="auto">
          <a:xfrm>
            <a:off x="2606566" y="1679028"/>
            <a:ext cx="0" cy="529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ovéPole 61"/>
          <p:cNvSpPr txBox="1"/>
          <p:nvPr/>
        </p:nvSpPr>
        <p:spPr>
          <a:xfrm>
            <a:off x="3705428" y="16880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905537" y="232657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AS1</a:t>
            </a:r>
            <a:endParaRPr lang="cs-CZ" dirty="0"/>
          </a:p>
        </p:txBody>
      </p:sp>
      <p:sp>
        <p:nvSpPr>
          <p:cNvPr id="305152" name="TextovéPole 305151"/>
          <p:cNvSpPr txBox="1"/>
          <p:nvPr/>
        </p:nvSpPr>
        <p:spPr>
          <a:xfrm>
            <a:off x="7654057" y="208265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AS2</a:t>
            </a:r>
            <a:endParaRPr lang="cs-CZ" dirty="0"/>
          </a:p>
        </p:txBody>
      </p:sp>
      <p:sp>
        <p:nvSpPr>
          <p:cNvPr id="305153" name="TextovéPole 305152"/>
          <p:cNvSpPr txBox="1"/>
          <p:nvPr/>
        </p:nvSpPr>
        <p:spPr>
          <a:xfrm>
            <a:off x="7664637" y="462176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AS3</a:t>
            </a:r>
            <a:endParaRPr lang="cs-CZ" dirty="0"/>
          </a:p>
        </p:txBody>
      </p:sp>
      <p:sp>
        <p:nvSpPr>
          <p:cNvPr id="305156" name="TextovéPole 305155"/>
          <p:cNvSpPr txBox="1"/>
          <p:nvPr/>
        </p:nvSpPr>
        <p:spPr>
          <a:xfrm>
            <a:off x="2900282" y="4623059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AS4</a:t>
            </a:r>
            <a:endParaRPr lang="cs-CZ" dirty="0"/>
          </a:p>
        </p:txBody>
      </p:sp>
      <p:sp>
        <p:nvSpPr>
          <p:cNvPr id="305157" name="TextovéPole 305156"/>
          <p:cNvSpPr txBox="1"/>
          <p:nvPr/>
        </p:nvSpPr>
        <p:spPr>
          <a:xfrm>
            <a:off x="2611164" y="313833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cs-CZ" dirty="0"/>
          </a:p>
        </p:txBody>
      </p:sp>
      <p:sp>
        <p:nvSpPr>
          <p:cNvPr id="305158" name="TextovéPole 305157"/>
          <p:cNvSpPr txBox="1"/>
          <p:nvPr/>
        </p:nvSpPr>
        <p:spPr>
          <a:xfrm>
            <a:off x="6074751" y="173315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cs-CZ" dirty="0"/>
          </a:p>
        </p:txBody>
      </p:sp>
      <p:sp>
        <p:nvSpPr>
          <p:cNvPr id="305159" name="TextovéPole 305158"/>
          <p:cNvSpPr txBox="1"/>
          <p:nvPr/>
        </p:nvSpPr>
        <p:spPr>
          <a:xfrm>
            <a:off x="6090988" y="482884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cs-CZ" dirty="0"/>
          </a:p>
        </p:txBody>
      </p:sp>
      <p:sp>
        <p:nvSpPr>
          <p:cNvPr id="305160" name="TextovéPole 305159"/>
          <p:cNvSpPr txBox="1"/>
          <p:nvPr/>
        </p:nvSpPr>
        <p:spPr>
          <a:xfrm>
            <a:off x="2180981" y="535675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R4</a:t>
            </a:r>
            <a:endParaRPr lang="cs-CZ" dirty="0"/>
          </a:p>
        </p:txBody>
      </p:sp>
      <p:cxnSp>
        <p:nvCxnSpPr>
          <p:cNvPr id="305162" name="Přímá spojnice 305161"/>
          <p:cNvCxnSpPr>
            <a:stCxn id="10" idx="4"/>
            <a:endCxn id="24" idx="2"/>
          </p:cNvCxnSpPr>
          <p:nvPr/>
        </p:nvCxnSpPr>
        <p:spPr bwMode="auto">
          <a:xfrm flipV="1">
            <a:off x="2987566" y="2209800"/>
            <a:ext cx="2717394" cy="1408386"/>
          </a:xfrm>
          <a:prstGeom prst="line">
            <a:avLst/>
          </a:prstGeom>
          <a:solidFill>
            <a:schemeClr val="accent1"/>
          </a:solidFill>
          <a:ln w="508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164" name="Přímá spojnice 305163"/>
          <p:cNvCxnSpPr>
            <a:stCxn id="26" idx="3"/>
            <a:endCxn id="36" idx="1"/>
          </p:cNvCxnSpPr>
          <p:nvPr/>
        </p:nvCxnSpPr>
        <p:spPr bwMode="auto">
          <a:xfrm>
            <a:off x="7381360" y="3467100"/>
            <a:ext cx="0" cy="952500"/>
          </a:xfrm>
          <a:prstGeom prst="line">
            <a:avLst/>
          </a:prstGeom>
          <a:solidFill>
            <a:schemeClr val="accent1"/>
          </a:solidFill>
          <a:ln w="508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166" name="Přímá spojnice 305165"/>
          <p:cNvCxnSpPr>
            <a:stCxn id="33" idx="2"/>
            <a:endCxn id="53" idx="4"/>
          </p:cNvCxnSpPr>
          <p:nvPr/>
        </p:nvCxnSpPr>
        <p:spPr bwMode="auto">
          <a:xfrm flipH="1">
            <a:off x="2987566" y="4724400"/>
            <a:ext cx="2717394" cy="1110155"/>
          </a:xfrm>
          <a:prstGeom prst="line">
            <a:avLst/>
          </a:prstGeom>
          <a:solidFill>
            <a:schemeClr val="accent1"/>
          </a:solidFill>
          <a:ln w="508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168" name="Přímá spojnice se šipkou 305167"/>
          <p:cNvCxnSpPr/>
          <p:nvPr/>
        </p:nvCxnSpPr>
        <p:spPr bwMode="auto">
          <a:xfrm flipV="1">
            <a:off x="3520965" y="2695903"/>
            <a:ext cx="1660635" cy="92228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170" name="Přímá spojnice se šipkou 305169"/>
          <p:cNvCxnSpPr/>
          <p:nvPr/>
        </p:nvCxnSpPr>
        <p:spPr bwMode="auto">
          <a:xfrm>
            <a:off x="5334000" y="3313386"/>
            <a:ext cx="0" cy="130838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172" name="Přímá spojnice se šipkou 305171"/>
          <p:cNvCxnSpPr/>
          <p:nvPr/>
        </p:nvCxnSpPr>
        <p:spPr bwMode="auto">
          <a:xfrm flipH="1">
            <a:off x="3705428" y="4724400"/>
            <a:ext cx="1399972" cy="63235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5174" name="TextovéPole 305173"/>
          <p:cNvSpPr txBox="1"/>
          <p:nvPr/>
        </p:nvSpPr>
        <p:spPr>
          <a:xfrm rot="19891881">
            <a:off x="3741181" y="3127666"/>
            <a:ext cx="145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N1, R1, AS1</a:t>
            </a:r>
            <a:endParaRPr lang="cs-CZ" dirty="0"/>
          </a:p>
        </p:txBody>
      </p:sp>
      <p:sp>
        <p:nvSpPr>
          <p:cNvPr id="305175" name="TextovéPole 305174"/>
          <p:cNvSpPr txBox="1"/>
          <p:nvPr/>
        </p:nvSpPr>
        <p:spPr>
          <a:xfrm>
            <a:off x="4468335" y="3819776"/>
            <a:ext cx="200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N1, R2, AS2, AS1</a:t>
            </a:r>
            <a:endParaRPr lang="cs-CZ" dirty="0"/>
          </a:p>
        </p:txBody>
      </p:sp>
      <p:sp>
        <p:nvSpPr>
          <p:cNvPr id="88" name="TextovéPole 87"/>
          <p:cNvSpPr txBox="1"/>
          <p:nvPr/>
        </p:nvSpPr>
        <p:spPr>
          <a:xfrm rot="20182935">
            <a:off x="3076681" y="5444845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N1, R3,AS3,AS2,AS1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88094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B374-A4C6-4676-BA9B-B72EBE4C4CCE}" type="slidenum">
              <a:rPr lang="cs-CZ"/>
              <a:pPr/>
              <a:t>73</a:t>
            </a:fld>
            <a:endParaRPr lang="cs-CZ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BGP: řízení směrování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49775"/>
            <a:ext cx="8229600" cy="1698625"/>
          </a:xfrm>
        </p:spPr>
        <p:txBody>
          <a:bodyPr/>
          <a:lstStyle/>
          <a:p>
            <a:r>
              <a:rPr lang="cs-CZ" sz="1800" dirty="0">
                <a:latin typeface="Palatino Linotype" pitchFamily="18" charset="0"/>
              </a:rPr>
              <a:t>A, B, C jsou sítě poskytovatele</a:t>
            </a:r>
          </a:p>
          <a:p>
            <a:r>
              <a:rPr lang="cs-CZ" sz="1800" dirty="0">
                <a:latin typeface="Palatino Linotype" pitchFamily="18" charset="0"/>
              </a:rPr>
              <a:t>X, W, Y jsou uživatelé sítí poskytovatelů</a:t>
            </a:r>
          </a:p>
          <a:p>
            <a:r>
              <a:rPr lang="cs-CZ" sz="1800" dirty="0">
                <a:latin typeface="Palatino Linotype" pitchFamily="18" charset="0"/>
              </a:rPr>
              <a:t>X je </a:t>
            </a:r>
            <a:r>
              <a:rPr lang="cs-CZ" sz="1800" dirty="0" err="1">
                <a:latin typeface="Palatino Linotype" pitchFamily="18" charset="0"/>
              </a:rPr>
              <a:t>dual</a:t>
            </a:r>
            <a:r>
              <a:rPr lang="cs-CZ" sz="1800" dirty="0">
                <a:latin typeface="Palatino Linotype" pitchFamily="18" charset="0"/>
              </a:rPr>
              <a:t> </a:t>
            </a:r>
            <a:r>
              <a:rPr lang="cs-CZ" sz="1800" dirty="0" err="1">
                <a:latin typeface="Palatino Linotype" pitchFamily="18" charset="0"/>
              </a:rPr>
              <a:t>homed</a:t>
            </a:r>
            <a:r>
              <a:rPr lang="cs-CZ" sz="1800" dirty="0">
                <a:latin typeface="Palatino Linotype" pitchFamily="18" charset="0"/>
              </a:rPr>
              <a:t>, připojený ke dvěma sítím</a:t>
            </a:r>
          </a:p>
          <a:p>
            <a:pPr lvl="1"/>
            <a:r>
              <a:rPr lang="cs-CZ" sz="1600" dirty="0">
                <a:latin typeface="Palatino Linotype" pitchFamily="18" charset="0"/>
              </a:rPr>
              <a:t>X nechce směrovat z B do C přes X</a:t>
            </a:r>
          </a:p>
          <a:p>
            <a:pPr lvl="1"/>
            <a:r>
              <a:rPr lang="cs-CZ" sz="1600" dirty="0">
                <a:latin typeface="Palatino Linotype" pitchFamily="18" charset="0"/>
              </a:rPr>
              <a:t>Proto X nebude nabízet (inzerovat) pro síť B cestu do C</a:t>
            </a:r>
          </a:p>
        </p:txBody>
      </p:sp>
      <p:sp>
        <p:nvSpPr>
          <p:cNvPr id="8" name="Volný tvar 7"/>
          <p:cNvSpPr/>
          <p:nvPr/>
        </p:nvSpPr>
        <p:spPr bwMode="auto">
          <a:xfrm>
            <a:off x="2057400" y="2743200"/>
            <a:ext cx="1479380" cy="780393"/>
          </a:xfrm>
          <a:custGeom>
            <a:avLst/>
            <a:gdLst>
              <a:gd name="connsiteX0" fmla="*/ 23696 w 835620"/>
              <a:gd name="connsiteY0" fmla="*/ 181303 h 591207"/>
              <a:gd name="connsiteX1" fmla="*/ 7931 w 835620"/>
              <a:gd name="connsiteY1" fmla="*/ 220717 h 591207"/>
              <a:gd name="connsiteX2" fmla="*/ 7931 w 835620"/>
              <a:gd name="connsiteY2" fmla="*/ 354724 h 591207"/>
              <a:gd name="connsiteX3" fmla="*/ 47345 w 835620"/>
              <a:gd name="connsiteY3" fmla="*/ 394138 h 591207"/>
              <a:gd name="connsiteX4" fmla="*/ 102524 w 835620"/>
              <a:gd name="connsiteY4" fmla="*/ 441434 h 591207"/>
              <a:gd name="connsiteX5" fmla="*/ 134055 w 835620"/>
              <a:gd name="connsiteY5" fmla="*/ 457200 h 591207"/>
              <a:gd name="connsiteX6" fmla="*/ 173469 w 835620"/>
              <a:gd name="connsiteY6" fmla="*/ 480848 h 591207"/>
              <a:gd name="connsiteX7" fmla="*/ 244413 w 835620"/>
              <a:gd name="connsiteY7" fmla="*/ 528145 h 591207"/>
              <a:gd name="connsiteX8" fmla="*/ 291710 w 835620"/>
              <a:gd name="connsiteY8" fmla="*/ 543910 h 591207"/>
              <a:gd name="connsiteX9" fmla="*/ 323241 w 835620"/>
              <a:gd name="connsiteY9" fmla="*/ 559676 h 591207"/>
              <a:gd name="connsiteX10" fmla="*/ 370538 w 835620"/>
              <a:gd name="connsiteY10" fmla="*/ 567559 h 591207"/>
              <a:gd name="connsiteX11" fmla="*/ 457248 w 835620"/>
              <a:gd name="connsiteY11" fmla="*/ 591207 h 591207"/>
              <a:gd name="connsiteX12" fmla="*/ 638551 w 835620"/>
              <a:gd name="connsiteY12" fmla="*/ 575441 h 591207"/>
              <a:gd name="connsiteX13" fmla="*/ 677965 w 835620"/>
              <a:gd name="connsiteY13" fmla="*/ 567559 h 591207"/>
              <a:gd name="connsiteX14" fmla="*/ 725262 w 835620"/>
              <a:gd name="connsiteY14" fmla="*/ 551793 h 591207"/>
              <a:gd name="connsiteX15" fmla="*/ 748910 w 835620"/>
              <a:gd name="connsiteY15" fmla="*/ 520262 h 591207"/>
              <a:gd name="connsiteX16" fmla="*/ 764676 w 835620"/>
              <a:gd name="connsiteY16" fmla="*/ 496614 h 591207"/>
              <a:gd name="connsiteX17" fmla="*/ 788324 w 835620"/>
              <a:gd name="connsiteY17" fmla="*/ 472965 h 591207"/>
              <a:gd name="connsiteX18" fmla="*/ 804089 w 835620"/>
              <a:gd name="connsiteY18" fmla="*/ 417786 h 591207"/>
              <a:gd name="connsiteX19" fmla="*/ 811972 w 835620"/>
              <a:gd name="connsiteY19" fmla="*/ 346841 h 591207"/>
              <a:gd name="connsiteX20" fmla="*/ 827738 w 835620"/>
              <a:gd name="connsiteY20" fmla="*/ 275896 h 591207"/>
              <a:gd name="connsiteX21" fmla="*/ 835620 w 835620"/>
              <a:gd name="connsiteY21" fmla="*/ 252248 h 591207"/>
              <a:gd name="connsiteX22" fmla="*/ 827738 w 835620"/>
              <a:gd name="connsiteY22" fmla="*/ 94593 h 591207"/>
              <a:gd name="connsiteX23" fmla="*/ 756793 w 835620"/>
              <a:gd name="connsiteY23" fmla="*/ 55179 h 591207"/>
              <a:gd name="connsiteX24" fmla="*/ 701613 w 835620"/>
              <a:gd name="connsiteY24" fmla="*/ 31531 h 591207"/>
              <a:gd name="connsiteX25" fmla="*/ 630669 w 835620"/>
              <a:gd name="connsiteY25" fmla="*/ 0 h 591207"/>
              <a:gd name="connsiteX26" fmla="*/ 283827 w 835620"/>
              <a:gd name="connsiteY26" fmla="*/ 7883 h 591207"/>
              <a:gd name="connsiteX27" fmla="*/ 228648 w 835620"/>
              <a:gd name="connsiteY27" fmla="*/ 23648 h 591207"/>
              <a:gd name="connsiteX28" fmla="*/ 157703 w 835620"/>
              <a:gd name="connsiteY28" fmla="*/ 63062 h 591207"/>
              <a:gd name="connsiteX29" fmla="*/ 134055 w 835620"/>
              <a:gd name="connsiteY29" fmla="*/ 86710 h 591207"/>
              <a:gd name="connsiteX30" fmla="*/ 110407 w 835620"/>
              <a:gd name="connsiteY30" fmla="*/ 94593 h 591207"/>
              <a:gd name="connsiteX31" fmla="*/ 63110 w 835620"/>
              <a:gd name="connsiteY31" fmla="*/ 126124 h 591207"/>
              <a:gd name="connsiteX32" fmla="*/ 39462 w 835620"/>
              <a:gd name="connsiteY32" fmla="*/ 141890 h 591207"/>
              <a:gd name="connsiteX33" fmla="*/ 23696 w 835620"/>
              <a:gd name="connsiteY33" fmla="*/ 181303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35620" h="591207">
                <a:moveTo>
                  <a:pt x="23696" y="181303"/>
                </a:moveTo>
                <a:cubicBezTo>
                  <a:pt x="18441" y="194441"/>
                  <a:pt x="11113" y="206929"/>
                  <a:pt x="7931" y="220717"/>
                </a:cubicBezTo>
                <a:cubicBezTo>
                  <a:pt x="-2210" y="264660"/>
                  <a:pt x="-3071" y="310717"/>
                  <a:pt x="7931" y="354724"/>
                </a:cubicBezTo>
                <a:cubicBezTo>
                  <a:pt x="14016" y="379064"/>
                  <a:pt x="30749" y="380308"/>
                  <a:pt x="47345" y="394138"/>
                </a:cubicBezTo>
                <a:cubicBezTo>
                  <a:pt x="86043" y="426386"/>
                  <a:pt x="55287" y="411911"/>
                  <a:pt x="102524" y="441434"/>
                </a:cubicBezTo>
                <a:cubicBezTo>
                  <a:pt x="112489" y="447662"/>
                  <a:pt x="123783" y="451493"/>
                  <a:pt x="134055" y="457200"/>
                </a:cubicBezTo>
                <a:cubicBezTo>
                  <a:pt x="147448" y="464641"/>
                  <a:pt x="160917" y="472062"/>
                  <a:pt x="173469" y="480848"/>
                </a:cubicBezTo>
                <a:cubicBezTo>
                  <a:pt x="216022" y="510635"/>
                  <a:pt x="202049" y="511200"/>
                  <a:pt x="244413" y="528145"/>
                </a:cubicBezTo>
                <a:cubicBezTo>
                  <a:pt x="259843" y="534317"/>
                  <a:pt x="276846" y="536478"/>
                  <a:pt x="291710" y="543910"/>
                </a:cubicBezTo>
                <a:cubicBezTo>
                  <a:pt x="302220" y="549165"/>
                  <a:pt x="311986" y="556299"/>
                  <a:pt x="323241" y="559676"/>
                </a:cubicBezTo>
                <a:cubicBezTo>
                  <a:pt x="338550" y="564269"/>
                  <a:pt x="354910" y="564210"/>
                  <a:pt x="370538" y="567559"/>
                </a:cubicBezTo>
                <a:cubicBezTo>
                  <a:pt x="420330" y="578229"/>
                  <a:pt x="421224" y="579199"/>
                  <a:pt x="457248" y="591207"/>
                </a:cubicBezTo>
                <a:cubicBezTo>
                  <a:pt x="551731" y="585302"/>
                  <a:pt x="563808" y="587898"/>
                  <a:pt x="638551" y="575441"/>
                </a:cubicBezTo>
                <a:cubicBezTo>
                  <a:pt x="651767" y="573238"/>
                  <a:pt x="665039" y="571084"/>
                  <a:pt x="677965" y="567559"/>
                </a:cubicBezTo>
                <a:cubicBezTo>
                  <a:pt x="693998" y="563186"/>
                  <a:pt x="725262" y="551793"/>
                  <a:pt x="725262" y="551793"/>
                </a:cubicBezTo>
                <a:cubicBezTo>
                  <a:pt x="733145" y="541283"/>
                  <a:pt x="741274" y="530953"/>
                  <a:pt x="748910" y="520262"/>
                </a:cubicBezTo>
                <a:cubicBezTo>
                  <a:pt x="754417" y="512553"/>
                  <a:pt x="758611" y="503892"/>
                  <a:pt x="764676" y="496614"/>
                </a:cubicBezTo>
                <a:cubicBezTo>
                  <a:pt x="771813" y="488050"/>
                  <a:pt x="780441" y="480848"/>
                  <a:pt x="788324" y="472965"/>
                </a:cubicBezTo>
                <a:cubicBezTo>
                  <a:pt x="794212" y="455302"/>
                  <a:pt x="801260" y="436174"/>
                  <a:pt x="804089" y="417786"/>
                </a:cubicBezTo>
                <a:cubicBezTo>
                  <a:pt x="807707" y="394269"/>
                  <a:pt x="808607" y="370396"/>
                  <a:pt x="811972" y="346841"/>
                </a:cubicBezTo>
                <a:cubicBezTo>
                  <a:pt x="814295" y="330583"/>
                  <a:pt x="822820" y="293111"/>
                  <a:pt x="827738" y="275896"/>
                </a:cubicBezTo>
                <a:cubicBezTo>
                  <a:pt x="830021" y="267907"/>
                  <a:pt x="832993" y="260131"/>
                  <a:pt x="835620" y="252248"/>
                </a:cubicBezTo>
                <a:cubicBezTo>
                  <a:pt x="832993" y="199696"/>
                  <a:pt x="836754" y="146432"/>
                  <a:pt x="827738" y="94593"/>
                </a:cubicBezTo>
                <a:cubicBezTo>
                  <a:pt x="823381" y="69543"/>
                  <a:pt x="768389" y="59044"/>
                  <a:pt x="756793" y="55179"/>
                </a:cubicBezTo>
                <a:cubicBezTo>
                  <a:pt x="680672" y="29804"/>
                  <a:pt x="799020" y="70494"/>
                  <a:pt x="701613" y="31531"/>
                </a:cubicBezTo>
                <a:cubicBezTo>
                  <a:pt x="631261" y="3391"/>
                  <a:pt x="676164" y="30329"/>
                  <a:pt x="630669" y="0"/>
                </a:cubicBezTo>
                <a:lnTo>
                  <a:pt x="283827" y="7883"/>
                </a:lnTo>
                <a:cubicBezTo>
                  <a:pt x="279411" y="8067"/>
                  <a:pt x="235595" y="19789"/>
                  <a:pt x="228648" y="23648"/>
                </a:cubicBezTo>
                <a:cubicBezTo>
                  <a:pt x="147333" y="68823"/>
                  <a:pt x="211213" y="45225"/>
                  <a:pt x="157703" y="63062"/>
                </a:cubicBezTo>
                <a:cubicBezTo>
                  <a:pt x="149820" y="70945"/>
                  <a:pt x="143330" y="80526"/>
                  <a:pt x="134055" y="86710"/>
                </a:cubicBezTo>
                <a:cubicBezTo>
                  <a:pt x="127141" y="91319"/>
                  <a:pt x="117670" y="90558"/>
                  <a:pt x="110407" y="94593"/>
                </a:cubicBezTo>
                <a:cubicBezTo>
                  <a:pt x="93844" y="103795"/>
                  <a:pt x="78876" y="115614"/>
                  <a:pt x="63110" y="126124"/>
                </a:cubicBezTo>
                <a:lnTo>
                  <a:pt x="39462" y="141890"/>
                </a:lnTo>
                <a:cubicBezTo>
                  <a:pt x="20781" y="169910"/>
                  <a:pt x="28951" y="168165"/>
                  <a:pt x="23696" y="181303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>
            <a:off x="4419600" y="3683326"/>
            <a:ext cx="1479380" cy="780393"/>
          </a:xfrm>
          <a:custGeom>
            <a:avLst/>
            <a:gdLst>
              <a:gd name="connsiteX0" fmla="*/ 23696 w 835620"/>
              <a:gd name="connsiteY0" fmla="*/ 181303 h 591207"/>
              <a:gd name="connsiteX1" fmla="*/ 7931 w 835620"/>
              <a:gd name="connsiteY1" fmla="*/ 220717 h 591207"/>
              <a:gd name="connsiteX2" fmla="*/ 7931 w 835620"/>
              <a:gd name="connsiteY2" fmla="*/ 354724 h 591207"/>
              <a:gd name="connsiteX3" fmla="*/ 47345 w 835620"/>
              <a:gd name="connsiteY3" fmla="*/ 394138 h 591207"/>
              <a:gd name="connsiteX4" fmla="*/ 102524 w 835620"/>
              <a:gd name="connsiteY4" fmla="*/ 441434 h 591207"/>
              <a:gd name="connsiteX5" fmla="*/ 134055 w 835620"/>
              <a:gd name="connsiteY5" fmla="*/ 457200 h 591207"/>
              <a:gd name="connsiteX6" fmla="*/ 173469 w 835620"/>
              <a:gd name="connsiteY6" fmla="*/ 480848 h 591207"/>
              <a:gd name="connsiteX7" fmla="*/ 244413 w 835620"/>
              <a:gd name="connsiteY7" fmla="*/ 528145 h 591207"/>
              <a:gd name="connsiteX8" fmla="*/ 291710 w 835620"/>
              <a:gd name="connsiteY8" fmla="*/ 543910 h 591207"/>
              <a:gd name="connsiteX9" fmla="*/ 323241 w 835620"/>
              <a:gd name="connsiteY9" fmla="*/ 559676 h 591207"/>
              <a:gd name="connsiteX10" fmla="*/ 370538 w 835620"/>
              <a:gd name="connsiteY10" fmla="*/ 567559 h 591207"/>
              <a:gd name="connsiteX11" fmla="*/ 457248 w 835620"/>
              <a:gd name="connsiteY11" fmla="*/ 591207 h 591207"/>
              <a:gd name="connsiteX12" fmla="*/ 638551 w 835620"/>
              <a:gd name="connsiteY12" fmla="*/ 575441 h 591207"/>
              <a:gd name="connsiteX13" fmla="*/ 677965 w 835620"/>
              <a:gd name="connsiteY13" fmla="*/ 567559 h 591207"/>
              <a:gd name="connsiteX14" fmla="*/ 725262 w 835620"/>
              <a:gd name="connsiteY14" fmla="*/ 551793 h 591207"/>
              <a:gd name="connsiteX15" fmla="*/ 748910 w 835620"/>
              <a:gd name="connsiteY15" fmla="*/ 520262 h 591207"/>
              <a:gd name="connsiteX16" fmla="*/ 764676 w 835620"/>
              <a:gd name="connsiteY16" fmla="*/ 496614 h 591207"/>
              <a:gd name="connsiteX17" fmla="*/ 788324 w 835620"/>
              <a:gd name="connsiteY17" fmla="*/ 472965 h 591207"/>
              <a:gd name="connsiteX18" fmla="*/ 804089 w 835620"/>
              <a:gd name="connsiteY18" fmla="*/ 417786 h 591207"/>
              <a:gd name="connsiteX19" fmla="*/ 811972 w 835620"/>
              <a:gd name="connsiteY19" fmla="*/ 346841 h 591207"/>
              <a:gd name="connsiteX20" fmla="*/ 827738 w 835620"/>
              <a:gd name="connsiteY20" fmla="*/ 275896 h 591207"/>
              <a:gd name="connsiteX21" fmla="*/ 835620 w 835620"/>
              <a:gd name="connsiteY21" fmla="*/ 252248 h 591207"/>
              <a:gd name="connsiteX22" fmla="*/ 827738 w 835620"/>
              <a:gd name="connsiteY22" fmla="*/ 94593 h 591207"/>
              <a:gd name="connsiteX23" fmla="*/ 756793 w 835620"/>
              <a:gd name="connsiteY23" fmla="*/ 55179 h 591207"/>
              <a:gd name="connsiteX24" fmla="*/ 701613 w 835620"/>
              <a:gd name="connsiteY24" fmla="*/ 31531 h 591207"/>
              <a:gd name="connsiteX25" fmla="*/ 630669 w 835620"/>
              <a:gd name="connsiteY25" fmla="*/ 0 h 591207"/>
              <a:gd name="connsiteX26" fmla="*/ 283827 w 835620"/>
              <a:gd name="connsiteY26" fmla="*/ 7883 h 591207"/>
              <a:gd name="connsiteX27" fmla="*/ 228648 w 835620"/>
              <a:gd name="connsiteY27" fmla="*/ 23648 h 591207"/>
              <a:gd name="connsiteX28" fmla="*/ 157703 w 835620"/>
              <a:gd name="connsiteY28" fmla="*/ 63062 h 591207"/>
              <a:gd name="connsiteX29" fmla="*/ 134055 w 835620"/>
              <a:gd name="connsiteY29" fmla="*/ 86710 h 591207"/>
              <a:gd name="connsiteX30" fmla="*/ 110407 w 835620"/>
              <a:gd name="connsiteY30" fmla="*/ 94593 h 591207"/>
              <a:gd name="connsiteX31" fmla="*/ 63110 w 835620"/>
              <a:gd name="connsiteY31" fmla="*/ 126124 h 591207"/>
              <a:gd name="connsiteX32" fmla="*/ 39462 w 835620"/>
              <a:gd name="connsiteY32" fmla="*/ 141890 h 591207"/>
              <a:gd name="connsiteX33" fmla="*/ 23696 w 835620"/>
              <a:gd name="connsiteY33" fmla="*/ 181303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35620" h="591207">
                <a:moveTo>
                  <a:pt x="23696" y="181303"/>
                </a:moveTo>
                <a:cubicBezTo>
                  <a:pt x="18441" y="194441"/>
                  <a:pt x="11113" y="206929"/>
                  <a:pt x="7931" y="220717"/>
                </a:cubicBezTo>
                <a:cubicBezTo>
                  <a:pt x="-2210" y="264660"/>
                  <a:pt x="-3071" y="310717"/>
                  <a:pt x="7931" y="354724"/>
                </a:cubicBezTo>
                <a:cubicBezTo>
                  <a:pt x="14016" y="379064"/>
                  <a:pt x="30749" y="380308"/>
                  <a:pt x="47345" y="394138"/>
                </a:cubicBezTo>
                <a:cubicBezTo>
                  <a:pt x="86043" y="426386"/>
                  <a:pt x="55287" y="411911"/>
                  <a:pt x="102524" y="441434"/>
                </a:cubicBezTo>
                <a:cubicBezTo>
                  <a:pt x="112489" y="447662"/>
                  <a:pt x="123783" y="451493"/>
                  <a:pt x="134055" y="457200"/>
                </a:cubicBezTo>
                <a:cubicBezTo>
                  <a:pt x="147448" y="464641"/>
                  <a:pt x="160917" y="472062"/>
                  <a:pt x="173469" y="480848"/>
                </a:cubicBezTo>
                <a:cubicBezTo>
                  <a:pt x="216022" y="510635"/>
                  <a:pt x="202049" y="511200"/>
                  <a:pt x="244413" y="528145"/>
                </a:cubicBezTo>
                <a:cubicBezTo>
                  <a:pt x="259843" y="534317"/>
                  <a:pt x="276846" y="536478"/>
                  <a:pt x="291710" y="543910"/>
                </a:cubicBezTo>
                <a:cubicBezTo>
                  <a:pt x="302220" y="549165"/>
                  <a:pt x="311986" y="556299"/>
                  <a:pt x="323241" y="559676"/>
                </a:cubicBezTo>
                <a:cubicBezTo>
                  <a:pt x="338550" y="564269"/>
                  <a:pt x="354910" y="564210"/>
                  <a:pt x="370538" y="567559"/>
                </a:cubicBezTo>
                <a:cubicBezTo>
                  <a:pt x="420330" y="578229"/>
                  <a:pt x="421224" y="579199"/>
                  <a:pt x="457248" y="591207"/>
                </a:cubicBezTo>
                <a:cubicBezTo>
                  <a:pt x="551731" y="585302"/>
                  <a:pt x="563808" y="587898"/>
                  <a:pt x="638551" y="575441"/>
                </a:cubicBezTo>
                <a:cubicBezTo>
                  <a:pt x="651767" y="573238"/>
                  <a:pt x="665039" y="571084"/>
                  <a:pt x="677965" y="567559"/>
                </a:cubicBezTo>
                <a:cubicBezTo>
                  <a:pt x="693998" y="563186"/>
                  <a:pt x="725262" y="551793"/>
                  <a:pt x="725262" y="551793"/>
                </a:cubicBezTo>
                <a:cubicBezTo>
                  <a:pt x="733145" y="541283"/>
                  <a:pt x="741274" y="530953"/>
                  <a:pt x="748910" y="520262"/>
                </a:cubicBezTo>
                <a:cubicBezTo>
                  <a:pt x="754417" y="512553"/>
                  <a:pt x="758611" y="503892"/>
                  <a:pt x="764676" y="496614"/>
                </a:cubicBezTo>
                <a:cubicBezTo>
                  <a:pt x="771813" y="488050"/>
                  <a:pt x="780441" y="480848"/>
                  <a:pt x="788324" y="472965"/>
                </a:cubicBezTo>
                <a:cubicBezTo>
                  <a:pt x="794212" y="455302"/>
                  <a:pt x="801260" y="436174"/>
                  <a:pt x="804089" y="417786"/>
                </a:cubicBezTo>
                <a:cubicBezTo>
                  <a:pt x="807707" y="394269"/>
                  <a:pt x="808607" y="370396"/>
                  <a:pt x="811972" y="346841"/>
                </a:cubicBezTo>
                <a:cubicBezTo>
                  <a:pt x="814295" y="330583"/>
                  <a:pt x="822820" y="293111"/>
                  <a:pt x="827738" y="275896"/>
                </a:cubicBezTo>
                <a:cubicBezTo>
                  <a:pt x="830021" y="267907"/>
                  <a:pt x="832993" y="260131"/>
                  <a:pt x="835620" y="252248"/>
                </a:cubicBezTo>
                <a:cubicBezTo>
                  <a:pt x="832993" y="199696"/>
                  <a:pt x="836754" y="146432"/>
                  <a:pt x="827738" y="94593"/>
                </a:cubicBezTo>
                <a:cubicBezTo>
                  <a:pt x="823381" y="69543"/>
                  <a:pt x="768389" y="59044"/>
                  <a:pt x="756793" y="55179"/>
                </a:cubicBezTo>
                <a:cubicBezTo>
                  <a:pt x="680672" y="29804"/>
                  <a:pt x="799020" y="70494"/>
                  <a:pt x="701613" y="31531"/>
                </a:cubicBezTo>
                <a:cubicBezTo>
                  <a:pt x="631261" y="3391"/>
                  <a:pt x="676164" y="30329"/>
                  <a:pt x="630669" y="0"/>
                </a:cubicBezTo>
                <a:lnTo>
                  <a:pt x="283827" y="7883"/>
                </a:lnTo>
                <a:cubicBezTo>
                  <a:pt x="279411" y="8067"/>
                  <a:pt x="235595" y="19789"/>
                  <a:pt x="228648" y="23648"/>
                </a:cubicBezTo>
                <a:cubicBezTo>
                  <a:pt x="147333" y="68823"/>
                  <a:pt x="211213" y="45225"/>
                  <a:pt x="157703" y="63062"/>
                </a:cubicBezTo>
                <a:cubicBezTo>
                  <a:pt x="149820" y="70945"/>
                  <a:pt x="143330" y="80526"/>
                  <a:pt x="134055" y="86710"/>
                </a:cubicBezTo>
                <a:cubicBezTo>
                  <a:pt x="127141" y="91319"/>
                  <a:pt x="117670" y="90558"/>
                  <a:pt x="110407" y="94593"/>
                </a:cubicBezTo>
                <a:cubicBezTo>
                  <a:pt x="93844" y="103795"/>
                  <a:pt x="78876" y="115614"/>
                  <a:pt x="63110" y="126124"/>
                </a:cubicBezTo>
                <a:lnTo>
                  <a:pt x="39462" y="141890"/>
                </a:lnTo>
                <a:cubicBezTo>
                  <a:pt x="20781" y="169910"/>
                  <a:pt x="28951" y="168165"/>
                  <a:pt x="23696" y="181303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Volný tvar 9"/>
          <p:cNvSpPr/>
          <p:nvPr/>
        </p:nvSpPr>
        <p:spPr bwMode="auto">
          <a:xfrm>
            <a:off x="3832310" y="1960179"/>
            <a:ext cx="1479380" cy="780393"/>
          </a:xfrm>
          <a:custGeom>
            <a:avLst/>
            <a:gdLst>
              <a:gd name="connsiteX0" fmla="*/ 23696 w 835620"/>
              <a:gd name="connsiteY0" fmla="*/ 181303 h 591207"/>
              <a:gd name="connsiteX1" fmla="*/ 7931 w 835620"/>
              <a:gd name="connsiteY1" fmla="*/ 220717 h 591207"/>
              <a:gd name="connsiteX2" fmla="*/ 7931 w 835620"/>
              <a:gd name="connsiteY2" fmla="*/ 354724 h 591207"/>
              <a:gd name="connsiteX3" fmla="*/ 47345 w 835620"/>
              <a:gd name="connsiteY3" fmla="*/ 394138 h 591207"/>
              <a:gd name="connsiteX4" fmla="*/ 102524 w 835620"/>
              <a:gd name="connsiteY4" fmla="*/ 441434 h 591207"/>
              <a:gd name="connsiteX5" fmla="*/ 134055 w 835620"/>
              <a:gd name="connsiteY5" fmla="*/ 457200 h 591207"/>
              <a:gd name="connsiteX6" fmla="*/ 173469 w 835620"/>
              <a:gd name="connsiteY6" fmla="*/ 480848 h 591207"/>
              <a:gd name="connsiteX7" fmla="*/ 244413 w 835620"/>
              <a:gd name="connsiteY7" fmla="*/ 528145 h 591207"/>
              <a:gd name="connsiteX8" fmla="*/ 291710 w 835620"/>
              <a:gd name="connsiteY8" fmla="*/ 543910 h 591207"/>
              <a:gd name="connsiteX9" fmla="*/ 323241 w 835620"/>
              <a:gd name="connsiteY9" fmla="*/ 559676 h 591207"/>
              <a:gd name="connsiteX10" fmla="*/ 370538 w 835620"/>
              <a:gd name="connsiteY10" fmla="*/ 567559 h 591207"/>
              <a:gd name="connsiteX11" fmla="*/ 457248 w 835620"/>
              <a:gd name="connsiteY11" fmla="*/ 591207 h 591207"/>
              <a:gd name="connsiteX12" fmla="*/ 638551 w 835620"/>
              <a:gd name="connsiteY12" fmla="*/ 575441 h 591207"/>
              <a:gd name="connsiteX13" fmla="*/ 677965 w 835620"/>
              <a:gd name="connsiteY13" fmla="*/ 567559 h 591207"/>
              <a:gd name="connsiteX14" fmla="*/ 725262 w 835620"/>
              <a:gd name="connsiteY14" fmla="*/ 551793 h 591207"/>
              <a:gd name="connsiteX15" fmla="*/ 748910 w 835620"/>
              <a:gd name="connsiteY15" fmla="*/ 520262 h 591207"/>
              <a:gd name="connsiteX16" fmla="*/ 764676 w 835620"/>
              <a:gd name="connsiteY16" fmla="*/ 496614 h 591207"/>
              <a:gd name="connsiteX17" fmla="*/ 788324 w 835620"/>
              <a:gd name="connsiteY17" fmla="*/ 472965 h 591207"/>
              <a:gd name="connsiteX18" fmla="*/ 804089 w 835620"/>
              <a:gd name="connsiteY18" fmla="*/ 417786 h 591207"/>
              <a:gd name="connsiteX19" fmla="*/ 811972 w 835620"/>
              <a:gd name="connsiteY19" fmla="*/ 346841 h 591207"/>
              <a:gd name="connsiteX20" fmla="*/ 827738 w 835620"/>
              <a:gd name="connsiteY20" fmla="*/ 275896 h 591207"/>
              <a:gd name="connsiteX21" fmla="*/ 835620 w 835620"/>
              <a:gd name="connsiteY21" fmla="*/ 252248 h 591207"/>
              <a:gd name="connsiteX22" fmla="*/ 827738 w 835620"/>
              <a:gd name="connsiteY22" fmla="*/ 94593 h 591207"/>
              <a:gd name="connsiteX23" fmla="*/ 756793 w 835620"/>
              <a:gd name="connsiteY23" fmla="*/ 55179 h 591207"/>
              <a:gd name="connsiteX24" fmla="*/ 701613 w 835620"/>
              <a:gd name="connsiteY24" fmla="*/ 31531 h 591207"/>
              <a:gd name="connsiteX25" fmla="*/ 630669 w 835620"/>
              <a:gd name="connsiteY25" fmla="*/ 0 h 591207"/>
              <a:gd name="connsiteX26" fmla="*/ 283827 w 835620"/>
              <a:gd name="connsiteY26" fmla="*/ 7883 h 591207"/>
              <a:gd name="connsiteX27" fmla="*/ 228648 w 835620"/>
              <a:gd name="connsiteY27" fmla="*/ 23648 h 591207"/>
              <a:gd name="connsiteX28" fmla="*/ 157703 w 835620"/>
              <a:gd name="connsiteY28" fmla="*/ 63062 h 591207"/>
              <a:gd name="connsiteX29" fmla="*/ 134055 w 835620"/>
              <a:gd name="connsiteY29" fmla="*/ 86710 h 591207"/>
              <a:gd name="connsiteX30" fmla="*/ 110407 w 835620"/>
              <a:gd name="connsiteY30" fmla="*/ 94593 h 591207"/>
              <a:gd name="connsiteX31" fmla="*/ 63110 w 835620"/>
              <a:gd name="connsiteY31" fmla="*/ 126124 h 591207"/>
              <a:gd name="connsiteX32" fmla="*/ 39462 w 835620"/>
              <a:gd name="connsiteY32" fmla="*/ 141890 h 591207"/>
              <a:gd name="connsiteX33" fmla="*/ 23696 w 835620"/>
              <a:gd name="connsiteY33" fmla="*/ 181303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35620" h="591207">
                <a:moveTo>
                  <a:pt x="23696" y="181303"/>
                </a:moveTo>
                <a:cubicBezTo>
                  <a:pt x="18441" y="194441"/>
                  <a:pt x="11113" y="206929"/>
                  <a:pt x="7931" y="220717"/>
                </a:cubicBezTo>
                <a:cubicBezTo>
                  <a:pt x="-2210" y="264660"/>
                  <a:pt x="-3071" y="310717"/>
                  <a:pt x="7931" y="354724"/>
                </a:cubicBezTo>
                <a:cubicBezTo>
                  <a:pt x="14016" y="379064"/>
                  <a:pt x="30749" y="380308"/>
                  <a:pt x="47345" y="394138"/>
                </a:cubicBezTo>
                <a:cubicBezTo>
                  <a:pt x="86043" y="426386"/>
                  <a:pt x="55287" y="411911"/>
                  <a:pt x="102524" y="441434"/>
                </a:cubicBezTo>
                <a:cubicBezTo>
                  <a:pt x="112489" y="447662"/>
                  <a:pt x="123783" y="451493"/>
                  <a:pt x="134055" y="457200"/>
                </a:cubicBezTo>
                <a:cubicBezTo>
                  <a:pt x="147448" y="464641"/>
                  <a:pt x="160917" y="472062"/>
                  <a:pt x="173469" y="480848"/>
                </a:cubicBezTo>
                <a:cubicBezTo>
                  <a:pt x="216022" y="510635"/>
                  <a:pt x="202049" y="511200"/>
                  <a:pt x="244413" y="528145"/>
                </a:cubicBezTo>
                <a:cubicBezTo>
                  <a:pt x="259843" y="534317"/>
                  <a:pt x="276846" y="536478"/>
                  <a:pt x="291710" y="543910"/>
                </a:cubicBezTo>
                <a:cubicBezTo>
                  <a:pt x="302220" y="549165"/>
                  <a:pt x="311986" y="556299"/>
                  <a:pt x="323241" y="559676"/>
                </a:cubicBezTo>
                <a:cubicBezTo>
                  <a:pt x="338550" y="564269"/>
                  <a:pt x="354910" y="564210"/>
                  <a:pt x="370538" y="567559"/>
                </a:cubicBezTo>
                <a:cubicBezTo>
                  <a:pt x="420330" y="578229"/>
                  <a:pt x="421224" y="579199"/>
                  <a:pt x="457248" y="591207"/>
                </a:cubicBezTo>
                <a:cubicBezTo>
                  <a:pt x="551731" y="585302"/>
                  <a:pt x="563808" y="587898"/>
                  <a:pt x="638551" y="575441"/>
                </a:cubicBezTo>
                <a:cubicBezTo>
                  <a:pt x="651767" y="573238"/>
                  <a:pt x="665039" y="571084"/>
                  <a:pt x="677965" y="567559"/>
                </a:cubicBezTo>
                <a:cubicBezTo>
                  <a:pt x="693998" y="563186"/>
                  <a:pt x="725262" y="551793"/>
                  <a:pt x="725262" y="551793"/>
                </a:cubicBezTo>
                <a:cubicBezTo>
                  <a:pt x="733145" y="541283"/>
                  <a:pt x="741274" y="530953"/>
                  <a:pt x="748910" y="520262"/>
                </a:cubicBezTo>
                <a:cubicBezTo>
                  <a:pt x="754417" y="512553"/>
                  <a:pt x="758611" y="503892"/>
                  <a:pt x="764676" y="496614"/>
                </a:cubicBezTo>
                <a:cubicBezTo>
                  <a:pt x="771813" y="488050"/>
                  <a:pt x="780441" y="480848"/>
                  <a:pt x="788324" y="472965"/>
                </a:cubicBezTo>
                <a:cubicBezTo>
                  <a:pt x="794212" y="455302"/>
                  <a:pt x="801260" y="436174"/>
                  <a:pt x="804089" y="417786"/>
                </a:cubicBezTo>
                <a:cubicBezTo>
                  <a:pt x="807707" y="394269"/>
                  <a:pt x="808607" y="370396"/>
                  <a:pt x="811972" y="346841"/>
                </a:cubicBezTo>
                <a:cubicBezTo>
                  <a:pt x="814295" y="330583"/>
                  <a:pt x="822820" y="293111"/>
                  <a:pt x="827738" y="275896"/>
                </a:cubicBezTo>
                <a:cubicBezTo>
                  <a:pt x="830021" y="267907"/>
                  <a:pt x="832993" y="260131"/>
                  <a:pt x="835620" y="252248"/>
                </a:cubicBezTo>
                <a:cubicBezTo>
                  <a:pt x="832993" y="199696"/>
                  <a:pt x="836754" y="146432"/>
                  <a:pt x="827738" y="94593"/>
                </a:cubicBezTo>
                <a:cubicBezTo>
                  <a:pt x="823381" y="69543"/>
                  <a:pt x="768389" y="59044"/>
                  <a:pt x="756793" y="55179"/>
                </a:cubicBezTo>
                <a:cubicBezTo>
                  <a:pt x="680672" y="29804"/>
                  <a:pt x="799020" y="70494"/>
                  <a:pt x="701613" y="31531"/>
                </a:cubicBezTo>
                <a:cubicBezTo>
                  <a:pt x="631261" y="3391"/>
                  <a:pt x="676164" y="30329"/>
                  <a:pt x="630669" y="0"/>
                </a:cubicBezTo>
                <a:lnTo>
                  <a:pt x="283827" y="7883"/>
                </a:lnTo>
                <a:cubicBezTo>
                  <a:pt x="279411" y="8067"/>
                  <a:pt x="235595" y="19789"/>
                  <a:pt x="228648" y="23648"/>
                </a:cubicBezTo>
                <a:cubicBezTo>
                  <a:pt x="147333" y="68823"/>
                  <a:pt x="211213" y="45225"/>
                  <a:pt x="157703" y="63062"/>
                </a:cubicBezTo>
                <a:cubicBezTo>
                  <a:pt x="149820" y="70945"/>
                  <a:pt x="143330" y="80526"/>
                  <a:pt x="134055" y="86710"/>
                </a:cubicBezTo>
                <a:cubicBezTo>
                  <a:pt x="127141" y="91319"/>
                  <a:pt x="117670" y="90558"/>
                  <a:pt x="110407" y="94593"/>
                </a:cubicBezTo>
                <a:cubicBezTo>
                  <a:pt x="93844" y="103795"/>
                  <a:pt x="78876" y="115614"/>
                  <a:pt x="63110" y="126124"/>
                </a:cubicBezTo>
                <a:lnTo>
                  <a:pt x="39462" y="141890"/>
                </a:lnTo>
                <a:cubicBezTo>
                  <a:pt x="20781" y="169910"/>
                  <a:pt x="28951" y="168165"/>
                  <a:pt x="23696" y="181303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6858000" y="4190999"/>
            <a:ext cx="7239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 bwMode="auto">
          <a:xfrm>
            <a:off x="610360" y="2679454"/>
            <a:ext cx="6858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ál 12"/>
          <p:cNvSpPr/>
          <p:nvPr/>
        </p:nvSpPr>
        <p:spPr bwMode="auto">
          <a:xfrm>
            <a:off x="6858000" y="2027076"/>
            <a:ext cx="6858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Přímá spojnice 13"/>
          <p:cNvCxnSpPr>
            <a:stCxn id="8" idx="23"/>
            <a:endCxn id="10" idx="4"/>
          </p:cNvCxnSpPr>
          <p:nvPr/>
        </p:nvCxnSpPr>
        <p:spPr bwMode="auto">
          <a:xfrm flipV="1">
            <a:off x="3397225" y="2542872"/>
            <a:ext cx="616593" cy="2731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stCxn id="10" idx="12"/>
          </p:cNvCxnSpPr>
          <p:nvPr/>
        </p:nvCxnSpPr>
        <p:spPr bwMode="auto">
          <a:xfrm>
            <a:off x="4962799" y="2719761"/>
            <a:ext cx="196491" cy="9635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stCxn id="8" idx="16"/>
            <a:endCxn id="9" idx="0"/>
          </p:cNvCxnSpPr>
          <p:nvPr/>
        </p:nvCxnSpPr>
        <p:spPr bwMode="auto">
          <a:xfrm>
            <a:off x="3411181" y="3398730"/>
            <a:ext cx="1050370" cy="5239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>
            <a:stCxn id="12" idx="6"/>
            <a:endCxn id="8" idx="1"/>
          </p:cNvCxnSpPr>
          <p:nvPr/>
        </p:nvCxnSpPr>
        <p:spPr bwMode="auto">
          <a:xfrm>
            <a:off x="1296160" y="3022354"/>
            <a:ext cx="775281" cy="12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stCxn id="13" idx="2"/>
            <a:endCxn id="10" idx="20"/>
          </p:cNvCxnSpPr>
          <p:nvPr/>
        </p:nvCxnSpPr>
        <p:spPr bwMode="auto">
          <a:xfrm flipH="1" flipV="1">
            <a:off x="5297736" y="2324362"/>
            <a:ext cx="1560264" cy="456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/>
          <p:cNvCxnSpPr>
            <a:stCxn id="13" idx="3"/>
            <a:endCxn id="9" idx="23"/>
          </p:cNvCxnSpPr>
          <p:nvPr/>
        </p:nvCxnSpPr>
        <p:spPr bwMode="auto">
          <a:xfrm flipH="1">
            <a:off x="5759425" y="2612443"/>
            <a:ext cx="1199008" cy="1143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/>
          <p:cNvCxnSpPr>
            <a:stCxn id="11" idx="2"/>
            <a:endCxn id="9" idx="19"/>
          </p:cNvCxnSpPr>
          <p:nvPr/>
        </p:nvCxnSpPr>
        <p:spPr bwMode="auto">
          <a:xfrm flipH="1" flipV="1">
            <a:off x="5857114" y="4141156"/>
            <a:ext cx="1000886" cy="3927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ovéPole 20"/>
          <p:cNvSpPr txBox="1"/>
          <p:nvPr/>
        </p:nvSpPr>
        <p:spPr>
          <a:xfrm>
            <a:off x="759533" y="284988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050673" y="22047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071896" y="433752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636194" y="29084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511447" y="21396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069193" y="388885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70486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530B-0F85-46E4-841E-CC855B27F554}" type="slidenum">
              <a:rPr lang="cs-CZ"/>
              <a:pPr/>
              <a:t>74</a:t>
            </a:fld>
            <a:endParaRPr lang="cs-CZ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BGP: řízení směrování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90999"/>
            <a:ext cx="8229600" cy="1939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>
                <a:latin typeface="Palatino Linotype" pitchFamily="18" charset="0"/>
              </a:rPr>
              <a:t>A inzeruje do B cestu AW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latin typeface="Palatino Linotype" pitchFamily="18" charset="0"/>
              </a:rPr>
              <a:t>B inzeruje do X cestu BAW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latin typeface="Palatino Linotype" pitchFamily="18" charset="0"/>
              </a:rPr>
              <a:t>Může B inzerovat do C cestu BAW?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latin typeface="Palatino Linotype" pitchFamily="18" charset="0"/>
              </a:rPr>
              <a:t>Ne, B nechce, aby přes B byly směrovány z W do C (CBAW), protože ani C, ani W není zákazníkem B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latin typeface="Palatino Linotype" pitchFamily="18" charset="0"/>
              </a:rPr>
              <a:t>B chce, aby C komunikovalo s W přes A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latin typeface="Palatino Linotype" pitchFamily="18" charset="0"/>
              </a:rPr>
              <a:t>B chce směrovat pouze pro své zákazníky</a:t>
            </a:r>
          </a:p>
        </p:txBody>
      </p:sp>
      <p:sp>
        <p:nvSpPr>
          <p:cNvPr id="2" name="Volný tvar 1"/>
          <p:cNvSpPr/>
          <p:nvPr/>
        </p:nvSpPr>
        <p:spPr bwMode="auto">
          <a:xfrm>
            <a:off x="2057400" y="2743200"/>
            <a:ext cx="1479380" cy="780393"/>
          </a:xfrm>
          <a:custGeom>
            <a:avLst/>
            <a:gdLst>
              <a:gd name="connsiteX0" fmla="*/ 23696 w 835620"/>
              <a:gd name="connsiteY0" fmla="*/ 181303 h 591207"/>
              <a:gd name="connsiteX1" fmla="*/ 7931 w 835620"/>
              <a:gd name="connsiteY1" fmla="*/ 220717 h 591207"/>
              <a:gd name="connsiteX2" fmla="*/ 7931 w 835620"/>
              <a:gd name="connsiteY2" fmla="*/ 354724 h 591207"/>
              <a:gd name="connsiteX3" fmla="*/ 47345 w 835620"/>
              <a:gd name="connsiteY3" fmla="*/ 394138 h 591207"/>
              <a:gd name="connsiteX4" fmla="*/ 102524 w 835620"/>
              <a:gd name="connsiteY4" fmla="*/ 441434 h 591207"/>
              <a:gd name="connsiteX5" fmla="*/ 134055 w 835620"/>
              <a:gd name="connsiteY5" fmla="*/ 457200 h 591207"/>
              <a:gd name="connsiteX6" fmla="*/ 173469 w 835620"/>
              <a:gd name="connsiteY6" fmla="*/ 480848 h 591207"/>
              <a:gd name="connsiteX7" fmla="*/ 244413 w 835620"/>
              <a:gd name="connsiteY7" fmla="*/ 528145 h 591207"/>
              <a:gd name="connsiteX8" fmla="*/ 291710 w 835620"/>
              <a:gd name="connsiteY8" fmla="*/ 543910 h 591207"/>
              <a:gd name="connsiteX9" fmla="*/ 323241 w 835620"/>
              <a:gd name="connsiteY9" fmla="*/ 559676 h 591207"/>
              <a:gd name="connsiteX10" fmla="*/ 370538 w 835620"/>
              <a:gd name="connsiteY10" fmla="*/ 567559 h 591207"/>
              <a:gd name="connsiteX11" fmla="*/ 457248 w 835620"/>
              <a:gd name="connsiteY11" fmla="*/ 591207 h 591207"/>
              <a:gd name="connsiteX12" fmla="*/ 638551 w 835620"/>
              <a:gd name="connsiteY12" fmla="*/ 575441 h 591207"/>
              <a:gd name="connsiteX13" fmla="*/ 677965 w 835620"/>
              <a:gd name="connsiteY13" fmla="*/ 567559 h 591207"/>
              <a:gd name="connsiteX14" fmla="*/ 725262 w 835620"/>
              <a:gd name="connsiteY14" fmla="*/ 551793 h 591207"/>
              <a:gd name="connsiteX15" fmla="*/ 748910 w 835620"/>
              <a:gd name="connsiteY15" fmla="*/ 520262 h 591207"/>
              <a:gd name="connsiteX16" fmla="*/ 764676 w 835620"/>
              <a:gd name="connsiteY16" fmla="*/ 496614 h 591207"/>
              <a:gd name="connsiteX17" fmla="*/ 788324 w 835620"/>
              <a:gd name="connsiteY17" fmla="*/ 472965 h 591207"/>
              <a:gd name="connsiteX18" fmla="*/ 804089 w 835620"/>
              <a:gd name="connsiteY18" fmla="*/ 417786 h 591207"/>
              <a:gd name="connsiteX19" fmla="*/ 811972 w 835620"/>
              <a:gd name="connsiteY19" fmla="*/ 346841 h 591207"/>
              <a:gd name="connsiteX20" fmla="*/ 827738 w 835620"/>
              <a:gd name="connsiteY20" fmla="*/ 275896 h 591207"/>
              <a:gd name="connsiteX21" fmla="*/ 835620 w 835620"/>
              <a:gd name="connsiteY21" fmla="*/ 252248 h 591207"/>
              <a:gd name="connsiteX22" fmla="*/ 827738 w 835620"/>
              <a:gd name="connsiteY22" fmla="*/ 94593 h 591207"/>
              <a:gd name="connsiteX23" fmla="*/ 756793 w 835620"/>
              <a:gd name="connsiteY23" fmla="*/ 55179 h 591207"/>
              <a:gd name="connsiteX24" fmla="*/ 701613 w 835620"/>
              <a:gd name="connsiteY24" fmla="*/ 31531 h 591207"/>
              <a:gd name="connsiteX25" fmla="*/ 630669 w 835620"/>
              <a:gd name="connsiteY25" fmla="*/ 0 h 591207"/>
              <a:gd name="connsiteX26" fmla="*/ 283827 w 835620"/>
              <a:gd name="connsiteY26" fmla="*/ 7883 h 591207"/>
              <a:gd name="connsiteX27" fmla="*/ 228648 w 835620"/>
              <a:gd name="connsiteY27" fmla="*/ 23648 h 591207"/>
              <a:gd name="connsiteX28" fmla="*/ 157703 w 835620"/>
              <a:gd name="connsiteY28" fmla="*/ 63062 h 591207"/>
              <a:gd name="connsiteX29" fmla="*/ 134055 w 835620"/>
              <a:gd name="connsiteY29" fmla="*/ 86710 h 591207"/>
              <a:gd name="connsiteX30" fmla="*/ 110407 w 835620"/>
              <a:gd name="connsiteY30" fmla="*/ 94593 h 591207"/>
              <a:gd name="connsiteX31" fmla="*/ 63110 w 835620"/>
              <a:gd name="connsiteY31" fmla="*/ 126124 h 591207"/>
              <a:gd name="connsiteX32" fmla="*/ 39462 w 835620"/>
              <a:gd name="connsiteY32" fmla="*/ 141890 h 591207"/>
              <a:gd name="connsiteX33" fmla="*/ 23696 w 835620"/>
              <a:gd name="connsiteY33" fmla="*/ 181303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35620" h="591207">
                <a:moveTo>
                  <a:pt x="23696" y="181303"/>
                </a:moveTo>
                <a:cubicBezTo>
                  <a:pt x="18441" y="194441"/>
                  <a:pt x="11113" y="206929"/>
                  <a:pt x="7931" y="220717"/>
                </a:cubicBezTo>
                <a:cubicBezTo>
                  <a:pt x="-2210" y="264660"/>
                  <a:pt x="-3071" y="310717"/>
                  <a:pt x="7931" y="354724"/>
                </a:cubicBezTo>
                <a:cubicBezTo>
                  <a:pt x="14016" y="379064"/>
                  <a:pt x="30749" y="380308"/>
                  <a:pt x="47345" y="394138"/>
                </a:cubicBezTo>
                <a:cubicBezTo>
                  <a:pt x="86043" y="426386"/>
                  <a:pt x="55287" y="411911"/>
                  <a:pt x="102524" y="441434"/>
                </a:cubicBezTo>
                <a:cubicBezTo>
                  <a:pt x="112489" y="447662"/>
                  <a:pt x="123783" y="451493"/>
                  <a:pt x="134055" y="457200"/>
                </a:cubicBezTo>
                <a:cubicBezTo>
                  <a:pt x="147448" y="464641"/>
                  <a:pt x="160917" y="472062"/>
                  <a:pt x="173469" y="480848"/>
                </a:cubicBezTo>
                <a:cubicBezTo>
                  <a:pt x="216022" y="510635"/>
                  <a:pt x="202049" y="511200"/>
                  <a:pt x="244413" y="528145"/>
                </a:cubicBezTo>
                <a:cubicBezTo>
                  <a:pt x="259843" y="534317"/>
                  <a:pt x="276846" y="536478"/>
                  <a:pt x="291710" y="543910"/>
                </a:cubicBezTo>
                <a:cubicBezTo>
                  <a:pt x="302220" y="549165"/>
                  <a:pt x="311986" y="556299"/>
                  <a:pt x="323241" y="559676"/>
                </a:cubicBezTo>
                <a:cubicBezTo>
                  <a:pt x="338550" y="564269"/>
                  <a:pt x="354910" y="564210"/>
                  <a:pt x="370538" y="567559"/>
                </a:cubicBezTo>
                <a:cubicBezTo>
                  <a:pt x="420330" y="578229"/>
                  <a:pt x="421224" y="579199"/>
                  <a:pt x="457248" y="591207"/>
                </a:cubicBezTo>
                <a:cubicBezTo>
                  <a:pt x="551731" y="585302"/>
                  <a:pt x="563808" y="587898"/>
                  <a:pt x="638551" y="575441"/>
                </a:cubicBezTo>
                <a:cubicBezTo>
                  <a:pt x="651767" y="573238"/>
                  <a:pt x="665039" y="571084"/>
                  <a:pt x="677965" y="567559"/>
                </a:cubicBezTo>
                <a:cubicBezTo>
                  <a:pt x="693998" y="563186"/>
                  <a:pt x="725262" y="551793"/>
                  <a:pt x="725262" y="551793"/>
                </a:cubicBezTo>
                <a:cubicBezTo>
                  <a:pt x="733145" y="541283"/>
                  <a:pt x="741274" y="530953"/>
                  <a:pt x="748910" y="520262"/>
                </a:cubicBezTo>
                <a:cubicBezTo>
                  <a:pt x="754417" y="512553"/>
                  <a:pt x="758611" y="503892"/>
                  <a:pt x="764676" y="496614"/>
                </a:cubicBezTo>
                <a:cubicBezTo>
                  <a:pt x="771813" y="488050"/>
                  <a:pt x="780441" y="480848"/>
                  <a:pt x="788324" y="472965"/>
                </a:cubicBezTo>
                <a:cubicBezTo>
                  <a:pt x="794212" y="455302"/>
                  <a:pt x="801260" y="436174"/>
                  <a:pt x="804089" y="417786"/>
                </a:cubicBezTo>
                <a:cubicBezTo>
                  <a:pt x="807707" y="394269"/>
                  <a:pt x="808607" y="370396"/>
                  <a:pt x="811972" y="346841"/>
                </a:cubicBezTo>
                <a:cubicBezTo>
                  <a:pt x="814295" y="330583"/>
                  <a:pt x="822820" y="293111"/>
                  <a:pt x="827738" y="275896"/>
                </a:cubicBezTo>
                <a:cubicBezTo>
                  <a:pt x="830021" y="267907"/>
                  <a:pt x="832993" y="260131"/>
                  <a:pt x="835620" y="252248"/>
                </a:cubicBezTo>
                <a:cubicBezTo>
                  <a:pt x="832993" y="199696"/>
                  <a:pt x="836754" y="146432"/>
                  <a:pt x="827738" y="94593"/>
                </a:cubicBezTo>
                <a:cubicBezTo>
                  <a:pt x="823381" y="69543"/>
                  <a:pt x="768389" y="59044"/>
                  <a:pt x="756793" y="55179"/>
                </a:cubicBezTo>
                <a:cubicBezTo>
                  <a:pt x="680672" y="29804"/>
                  <a:pt x="799020" y="70494"/>
                  <a:pt x="701613" y="31531"/>
                </a:cubicBezTo>
                <a:cubicBezTo>
                  <a:pt x="631261" y="3391"/>
                  <a:pt x="676164" y="30329"/>
                  <a:pt x="630669" y="0"/>
                </a:cubicBezTo>
                <a:lnTo>
                  <a:pt x="283827" y="7883"/>
                </a:lnTo>
                <a:cubicBezTo>
                  <a:pt x="279411" y="8067"/>
                  <a:pt x="235595" y="19789"/>
                  <a:pt x="228648" y="23648"/>
                </a:cubicBezTo>
                <a:cubicBezTo>
                  <a:pt x="147333" y="68823"/>
                  <a:pt x="211213" y="45225"/>
                  <a:pt x="157703" y="63062"/>
                </a:cubicBezTo>
                <a:cubicBezTo>
                  <a:pt x="149820" y="70945"/>
                  <a:pt x="143330" y="80526"/>
                  <a:pt x="134055" y="86710"/>
                </a:cubicBezTo>
                <a:cubicBezTo>
                  <a:pt x="127141" y="91319"/>
                  <a:pt x="117670" y="90558"/>
                  <a:pt x="110407" y="94593"/>
                </a:cubicBezTo>
                <a:cubicBezTo>
                  <a:pt x="93844" y="103795"/>
                  <a:pt x="78876" y="115614"/>
                  <a:pt x="63110" y="126124"/>
                </a:cubicBezTo>
                <a:lnTo>
                  <a:pt x="39462" y="141890"/>
                </a:lnTo>
                <a:cubicBezTo>
                  <a:pt x="20781" y="169910"/>
                  <a:pt x="28951" y="168165"/>
                  <a:pt x="23696" y="181303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>
            <a:off x="4419600" y="3683326"/>
            <a:ext cx="1479380" cy="780393"/>
          </a:xfrm>
          <a:custGeom>
            <a:avLst/>
            <a:gdLst>
              <a:gd name="connsiteX0" fmla="*/ 23696 w 835620"/>
              <a:gd name="connsiteY0" fmla="*/ 181303 h 591207"/>
              <a:gd name="connsiteX1" fmla="*/ 7931 w 835620"/>
              <a:gd name="connsiteY1" fmla="*/ 220717 h 591207"/>
              <a:gd name="connsiteX2" fmla="*/ 7931 w 835620"/>
              <a:gd name="connsiteY2" fmla="*/ 354724 h 591207"/>
              <a:gd name="connsiteX3" fmla="*/ 47345 w 835620"/>
              <a:gd name="connsiteY3" fmla="*/ 394138 h 591207"/>
              <a:gd name="connsiteX4" fmla="*/ 102524 w 835620"/>
              <a:gd name="connsiteY4" fmla="*/ 441434 h 591207"/>
              <a:gd name="connsiteX5" fmla="*/ 134055 w 835620"/>
              <a:gd name="connsiteY5" fmla="*/ 457200 h 591207"/>
              <a:gd name="connsiteX6" fmla="*/ 173469 w 835620"/>
              <a:gd name="connsiteY6" fmla="*/ 480848 h 591207"/>
              <a:gd name="connsiteX7" fmla="*/ 244413 w 835620"/>
              <a:gd name="connsiteY7" fmla="*/ 528145 h 591207"/>
              <a:gd name="connsiteX8" fmla="*/ 291710 w 835620"/>
              <a:gd name="connsiteY8" fmla="*/ 543910 h 591207"/>
              <a:gd name="connsiteX9" fmla="*/ 323241 w 835620"/>
              <a:gd name="connsiteY9" fmla="*/ 559676 h 591207"/>
              <a:gd name="connsiteX10" fmla="*/ 370538 w 835620"/>
              <a:gd name="connsiteY10" fmla="*/ 567559 h 591207"/>
              <a:gd name="connsiteX11" fmla="*/ 457248 w 835620"/>
              <a:gd name="connsiteY11" fmla="*/ 591207 h 591207"/>
              <a:gd name="connsiteX12" fmla="*/ 638551 w 835620"/>
              <a:gd name="connsiteY12" fmla="*/ 575441 h 591207"/>
              <a:gd name="connsiteX13" fmla="*/ 677965 w 835620"/>
              <a:gd name="connsiteY13" fmla="*/ 567559 h 591207"/>
              <a:gd name="connsiteX14" fmla="*/ 725262 w 835620"/>
              <a:gd name="connsiteY14" fmla="*/ 551793 h 591207"/>
              <a:gd name="connsiteX15" fmla="*/ 748910 w 835620"/>
              <a:gd name="connsiteY15" fmla="*/ 520262 h 591207"/>
              <a:gd name="connsiteX16" fmla="*/ 764676 w 835620"/>
              <a:gd name="connsiteY16" fmla="*/ 496614 h 591207"/>
              <a:gd name="connsiteX17" fmla="*/ 788324 w 835620"/>
              <a:gd name="connsiteY17" fmla="*/ 472965 h 591207"/>
              <a:gd name="connsiteX18" fmla="*/ 804089 w 835620"/>
              <a:gd name="connsiteY18" fmla="*/ 417786 h 591207"/>
              <a:gd name="connsiteX19" fmla="*/ 811972 w 835620"/>
              <a:gd name="connsiteY19" fmla="*/ 346841 h 591207"/>
              <a:gd name="connsiteX20" fmla="*/ 827738 w 835620"/>
              <a:gd name="connsiteY20" fmla="*/ 275896 h 591207"/>
              <a:gd name="connsiteX21" fmla="*/ 835620 w 835620"/>
              <a:gd name="connsiteY21" fmla="*/ 252248 h 591207"/>
              <a:gd name="connsiteX22" fmla="*/ 827738 w 835620"/>
              <a:gd name="connsiteY22" fmla="*/ 94593 h 591207"/>
              <a:gd name="connsiteX23" fmla="*/ 756793 w 835620"/>
              <a:gd name="connsiteY23" fmla="*/ 55179 h 591207"/>
              <a:gd name="connsiteX24" fmla="*/ 701613 w 835620"/>
              <a:gd name="connsiteY24" fmla="*/ 31531 h 591207"/>
              <a:gd name="connsiteX25" fmla="*/ 630669 w 835620"/>
              <a:gd name="connsiteY25" fmla="*/ 0 h 591207"/>
              <a:gd name="connsiteX26" fmla="*/ 283827 w 835620"/>
              <a:gd name="connsiteY26" fmla="*/ 7883 h 591207"/>
              <a:gd name="connsiteX27" fmla="*/ 228648 w 835620"/>
              <a:gd name="connsiteY27" fmla="*/ 23648 h 591207"/>
              <a:gd name="connsiteX28" fmla="*/ 157703 w 835620"/>
              <a:gd name="connsiteY28" fmla="*/ 63062 h 591207"/>
              <a:gd name="connsiteX29" fmla="*/ 134055 w 835620"/>
              <a:gd name="connsiteY29" fmla="*/ 86710 h 591207"/>
              <a:gd name="connsiteX30" fmla="*/ 110407 w 835620"/>
              <a:gd name="connsiteY30" fmla="*/ 94593 h 591207"/>
              <a:gd name="connsiteX31" fmla="*/ 63110 w 835620"/>
              <a:gd name="connsiteY31" fmla="*/ 126124 h 591207"/>
              <a:gd name="connsiteX32" fmla="*/ 39462 w 835620"/>
              <a:gd name="connsiteY32" fmla="*/ 141890 h 591207"/>
              <a:gd name="connsiteX33" fmla="*/ 23696 w 835620"/>
              <a:gd name="connsiteY33" fmla="*/ 181303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35620" h="591207">
                <a:moveTo>
                  <a:pt x="23696" y="181303"/>
                </a:moveTo>
                <a:cubicBezTo>
                  <a:pt x="18441" y="194441"/>
                  <a:pt x="11113" y="206929"/>
                  <a:pt x="7931" y="220717"/>
                </a:cubicBezTo>
                <a:cubicBezTo>
                  <a:pt x="-2210" y="264660"/>
                  <a:pt x="-3071" y="310717"/>
                  <a:pt x="7931" y="354724"/>
                </a:cubicBezTo>
                <a:cubicBezTo>
                  <a:pt x="14016" y="379064"/>
                  <a:pt x="30749" y="380308"/>
                  <a:pt x="47345" y="394138"/>
                </a:cubicBezTo>
                <a:cubicBezTo>
                  <a:pt x="86043" y="426386"/>
                  <a:pt x="55287" y="411911"/>
                  <a:pt x="102524" y="441434"/>
                </a:cubicBezTo>
                <a:cubicBezTo>
                  <a:pt x="112489" y="447662"/>
                  <a:pt x="123783" y="451493"/>
                  <a:pt x="134055" y="457200"/>
                </a:cubicBezTo>
                <a:cubicBezTo>
                  <a:pt x="147448" y="464641"/>
                  <a:pt x="160917" y="472062"/>
                  <a:pt x="173469" y="480848"/>
                </a:cubicBezTo>
                <a:cubicBezTo>
                  <a:pt x="216022" y="510635"/>
                  <a:pt x="202049" y="511200"/>
                  <a:pt x="244413" y="528145"/>
                </a:cubicBezTo>
                <a:cubicBezTo>
                  <a:pt x="259843" y="534317"/>
                  <a:pt x="276846" y="536478"/>
                  <a:pt x="291710" y="543910"/>
                </a:cubicBezTo>
                <a:cubicBezTo>
                  <a:pt x="302220" y="549165"/>
                  <a:pt x="311986" y="556299"/>
                  <a:pt x="323241" y="559676"/>
                </a:cubicBezTo>
                <a:cubicBezTo>
                  <a:pt x="338550" y="564269"/>
                  <a:pt x="354910" y="564210"/>
                  <a:pt x="370538" y="567559"/>
                </a:cubicBezTo>
                <a:cubicBezTo>
                  <a:pt x="420330" y="578229"/>
                  <a:pt x="421224" y="579199"/>
                  <a:pt x="457248" y="591207"/>
                </a:cubicBezTo>
                <a:cubicBezTo>
                  <a:pt x="551731" y="585302"/>
                  <a:pt x="563808" y="587898"/>
                  <a:pt x="638551" y="575441"/>
                </a:cubicBezTo>
                <a:cubicBezTo>
                  <a:pt x="651767" y="573238"/>
                  <a:pt x="665039" y="571084"/>
                  <a:pt x="677965" y="567559"/>
                </a:cubicBezTo>
                <a:cubicBezTo>
                  <a:pt x="693998" y="563186"/>
                  <a:pt x="725262" y="551793"/>
                  <a:pt x="725262" y="551793"/>
                </a:cubicBezTo>
                <a:cubicBezTo>
                  <a:pt x="733145" y="541283"/>
                  <a:pt x="741274" y="530953"/>
                  <a:pt x="748910" y="520262"/>
                </a:cubicBezTo>
                <a:cubicBezTo>
                  <a:pt x="754417" y="512553"/>
                  <a:pt x="758611" y="503892"/>
                  <a:pt x="764676" y="496614"/>
                </a:cubicBezTo>
                <a:cubicBezTo>
                  <a:pt x="771813" y="488050"/>
                  <a:pt x="780441" y="480848"/>
                  <a:pt x="788324" y="472965"/>
                </a:cubicBezTo>
                <a:cubicBezTo>
                  <a:pt x="794212" y="455302"/>
                  <a:pt x="801260" y="436174"/>
                  <a:pt x="804089" y="417786"/>
                </a:cubicBezTo>
                <a:cubicBezTo>
                  <a:pt x="807707" y="394269"/>
                  <a:pt x="808607" y="370396"/>
                  <a:pt x="811972" y="346841"/>
                </a:cubicBezTo>
                <a:cubicBezTo>
                  <a:pt x="814295" y="330583"/>
                  <a:pt x="822820" y="293111"/>
                  <a:pt x="827738" y="275896"/>
                </a:cubicBezTo>
                <a:cubicBezTo>
                  <a:pt x="830021" y="267907"/>
                  <a:pt x="832993" y="260131"/>
                  <a:pt x="835620" y="252248"/>
                </a:cubicBezTo>
                <a:cubicBezTo>
                  <a:pt x="832993" y="199696"/>
                  <a:pt x="836754" y="146432"/>
                  <a:pt x="827738" y="94593"/>
                </a:cubicBezTo>
                <a:cubicBezTo>
                  <a:pt x="823381" y="69543"/>
                  <a:pt x="768389" y="59044"/>
                  <a:pt x="756793" y="55179"/>
                </a:cubicBezTo>
                <a:cubicBezTo>
                  <a:pt x="680672" y="29804"/>
                  <a:pt x="799020" y="70494"/>
                  <a:pt x="701613" y="31531"/>
                </a:cubicBezTo>
                <a:cubicBezTo>
                  <a:pt x="631261" y="3391"/>
                  <a:pt x="676164" y="30329"/>
                  <a:pt x="630669" y="0"/>
                </a:cubicBezTo>
                <a:lnTo>
                  <a:pt x="283827" y="7883"/>
                </a:lnTo>
                <a:cubicBezTo>
                  <a:pt x="279411" y="8067"/>
                  <a:pt x="235595" y="19789"/>
                  <a:pt x="228648" y="23648"/>
                </a:cubicBezTo>
                <a:cubicBezTo>
                  <a:pt x="147333" y="68823"/>
                  <a:pt x="211213" y="45225"/>
                  <a:pt x="157703" y="63062"/>
                </a:cubicBezTo>
                <a:cubicBezTo>
                  <a:pt x="149820" y="70945"/>
                  <a:pt x="143330" y="80526"/>
                  <a:pt x="134055" y="86710"/>
                </a:cubicBezTo>
                <a:cubicBezTo>
                  <a:pt x="127141" y="91319"/>
                  <a:pt x="117670" y="90558"/>
                  <a:pt x="110407" y="94593"/>
                </a:cubicBezTo>
                <a:cubicBezTo>
                  <a:pt x="93844" y="103795"/>
                  <a:pt x="78876" y="115614"/>
                  <a:pt x="63110" y="126124"/>
                </a:cubicBezTo>
                <a:lnTo>
                  <a:pt x="39462" y="141890"/>
                </a:lnTo>
                <a:cubicBezTo>
                  <a:pt x="20781" y="169910"/>
                  <a:pt x="28951" y="168165"/>
                  <a:pt x="23696" y="181303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Volný tvar 9"/>
          <p:cNvSpPr/>
          <p:nvPr/>
        </p:nvSpPr>
        <p:spPr bwMode="auto">
          <a:xfrm>
            <a:off x="3832310" y="1960179"/>
            <a:ext cx="1479380" cy="780393"/>
          </a:xfrm>
          <a:custGeom>
            <a:avLst/>
            <a:gdLst>
              <a:gd name="connsiteX0" fmla="*/ 23696 w 835620"/>
              <a:gd name="connsiteY0" fmla="*/ 181303 h 591207"/>
              <a:gd name="connsiteX1" fmla="*/ 7931 w 835620"/>
              <a:gd name="connsiteY1" fmla="*/ 220717 h 591207"/>
              <a:gd name="connsiteX2" fmla="*/ 7931 w 835620"/>
              <a:gd name="connsiteY2" fmla="*/ 354724 h 591207"/>
              <a:gd name="connsiteX3" fmla="*/ 47345 w 835620"/>
              <a:gd name="connsiteY3" fmla="*/ 394138 h 591207"/>
              <a:gd name="connsiteX4" fmla="*/ 102524 w 835620"/>
              <a:gd name="connsiteY4" fmla="*/ 441434 h 591207"/>
              <a:gd name="connsiteX5" fmla="*/ 134055 w 835620"/>
              <a:gd name="connsiteY5" fmla="*/ 457200 h 591207"/>
              <a:gd name="connsiteX6" fmla="*/ 173469 w 835620"/>
              <a:gd name="connsiteY6" fmla="*/ 480848 h 591207"/>
              <a:gd name="connsiteX7" fmla="*/ 244413 w 835620"/>
              <a:gd name="connsiteY7" fmla="*/ 528145 h 591207"/>
              <a:gd name="connsiteX8" fmla="*/ 291710 w 835620"/>
              <a:gd name="connsiteY8" fmla="*/ 543910 h 591207"/>
              <a:gd name="connsiteX9" fmla="*/ 323241 w 835620"/>
              <a:gd name="connsiteY9" fmla="*/ 559676 h 591207"/>
              <a:gd name="connsiteX10" fmla="*/ 370538 w 835620"/>
              <a:gd name="connsiteY10" fmla="*/ 567559 h 591207"/>
              <a:gd name="connsiteX11" fmla="*/ 457248 w 835620"/>
              <a:gd name="connsiteY11" fmla="*/ 591207 h 591207"/>
              <a:gd name="connsiteX12" fmla="*/ 638551 w 835620"/>
              <a:gd name="connsiteY12" fmla="*/ 575441 h 591207"/>
              <a:gd name="connsiteX13" fmla="*/ 677965 w 835620"/>
              <a:gd name="connsiteY13" fmla="*/ 567559 h 591207"/>
              <a:gd name="connsiteX14" fmla="*/ 725262 w 835620"/>
              <a:gd name="connsiteY14" fmla="*/ 551793 h 591207"/>
              <a:gd name="connsiteX15" fmla="*/ 748910 w 835620"/>
              <a:gd name="connsiteY15" fmla="*/ 520262 h 591207"/>
              <a:gd name="connsiteX16" fmla="*/ 764676 w 835620"/>
              <a:gd name="connsiteY16" fmla="*/ 496614 h 591207"/>
              <a:gd name="connsiteX17" fmla="*/ 788324 w 835620"/>
              <a:gd name="connsiteY17" fmla="*/ 472965 h 591207"/>
              <a:gd name="connsiteX18" fmla="*/ 804089 w 835620"/>
              <a:gd name="connsiteY18" fmla="*/ 417786 h 591207"/>
              <a:gd name="connsiteX19" fmla="*/ 811972 w 835620"/>
              <a:gd name="connsiteY19" fmla="*/ 346841 h 591207"/>
              <a:gd name="connsiteX20" fmla="*/ 827738 w 835620"/>
              <a:gd name="connsiteY20" fmla="*/ 275896 h 591207"/>
              <a:gd name="connsiteX21" fmla="*/ 835620 w 835620"/>
              <a:gd name="connsiteY21" fmla="*/ 252248 h 591207"/>
              <a:gd name="connsiteX22" fmla="*/ 827738 w 835620"/>
              <a:gd name="connsiteY22" fmla="*/ 94593 h 591207"/>
              <a:gd name="connsiteX23" fmla="*/ 756793 w 835620"/>
              <a:gd name="connsiteY23" fmla="*/ 55179 h 591207"/>
              <a:gd name="connsiteX24" fmla="*/ 701613 w 835620"/>
              <a:gd name="connsiteY24" fmla="*/ 31531 h 591207"/>
              <a:gd name="connsiteX25" fmla="*/ 630669 w 835620"/>
              <a:gd name="connsiteY25" fmla="*/ 0 h 591207"/>
              <a:gd name="connsiteX26" fmla="*/ 283827 w 835620"/>
              <a:gd name="connsiteY26" fmla="*/ 7883 h 591207"/>
              <a:gd name="connsiteX27" fmla="*/ 228648 w 835620"/>
              <a:gd name="connsiteY27" fmla="*/ 23648 h 591207"/>
              <a:gd name="connsiteX28" fmla="*/ 157703 w 835620"/>
              <a:gd name="connsiteY28" fmla="*/ 63062 h 591207"/>
              <a:gd name="connsiteX29" fmla="*/ 134055 w 835620"/>
              <a:gd name="connsiteY29" fmla="*/ 86710 h 591207"/>
              <a:gd name="connsiteX30" fmla="*/ 110407 w 835620"/>
              <a:gd name="connsiteY30" fmla="*/ 94593 h 591207"/>
              <a:gd name="connsiteX31" fmla="*/ 63110 w 835620"/>
              <a:gd name="connsiteY31" fmla="*/ 126124 h 591207"/>
              <a:gd name="connsiteX32" fmla="*/ 39462 w 835620"/>
              <a:gd name="connsiteY32" fmla="*/ 141890 h 591207"/>
              <a:gd name="connsiteX33" fmla="*/ 23696 w 835620"/>
              <a:gd name="connsiteY33" fmla="*/ 181303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35620" h="591207">
                <a:moveTo>
                  <a:pt x="23696" y="181303"/>
                </a:moveTo>
                <a:cubicBezTo>
                  <a:pt x="18441" y="194441"/>
                  <a:pt x="11113" y="206929"/>
                  <a:pt x="7931" y="220717"/>
                </a:cubicBezTo>
                <a:cubicBezTo>
                  <a:pt x="-2210" y="264660"/>
                  <a:pt x="-3071" y="310717"/>
                  <a:pt x="7931" y="354724"/>
                </a:cubicBezTo>
                <a:cubicBezTo>
                  <a:pt x="14016" y="379064"/>
                  <a:pt x="30749" y="380308"/>
                  <a:pt x="47345" y="394138"/>
                </a:cubicBezTo>
                <a:cubicBezTo>
                  <a:pt x="86043" y="426386"/>
                  <a:pt x="55287" y="411911"/>
                  <a:pt x="102524" y="441434"/>
                </a:cubicBezTo>
                <a:cubicBezTo>
                  <a:pt x="112489" y="447662"/>
                  <a:pt x="123783" y="451493"/>
                  <a:pt x="134055" y="457200"/>
                </a:cubicBezTo>
                <a:cubicBezTo>
                  <a:pt x="147448" y="464641"/>
                  <a:pt x="160917" y="472062"/>
                  <a:pt x="173469" y="480848"/>
                </a:cubicBezTo>
                <a:cubicBezTo>
                  <a:pt x="216022" y="510635"/>
                  <a:pt x="202049" y="511200"/>
                  <a:pt x="244413" y="528145"/>
                </a:cubicBezTo>
                <a:cubicBezTo>
                  <a:pt x="259843" y="534317"/>
                  <a:pt x="276846" y="536478"/>
                  <a:pt x="291710" y="543910"/>
                </a:cubicBezTo>
                <a:cubicBezTo>
                  <a:pt x="302220" y="549165"/>
                  <a:pt x="311986" y="556299"/>
                  <a:pt x="323241" y="559676"/>
                </a:cubicBezTo>
                <a:cubicBezTo>
                  <a:pt x="338550" y="564269"/>
                  <a:pt x="354910" y="564210"/>
                  <a:pt x="370538" y="567559"/>
                </a:cubicBezTo>
                <a:cubicBezTo>
                  <a:pt x="420330" y="578229"/>
                  <a:pt x="421224" y="579199"/>
                  <a:pt x="457248" y="591207"/>
                </a:cubicBezTo>
                <a:cubicBezTo>
                  <a:pt x="551731" y="585302"/>
                  <a:pt x="563808" y="587898"/>
                  <a:pt x="638551" y="575441"/>
                </a:cubicBezTo>
                <a:cubicBezTo>
                  <a:pt x="651767" y="573238"/>
                  <a:pt x="665039" y="571084"/>
                  <a:pt x="677965" y="567559"/>
                </a:cubicBezTo>
                <a:cubicBezTo>
                  <a:pt x="693998" y="563186"/>
                  <a:pt x="725262" y="551793"/>
                  <a:pt x="725262" y="551793"/>
                </a:cubicBezTo>
                <a:cubicBezTo>
                  <a:pt x="733145" y="541283"/>
                  <a:pt x="741274" y="530953"/>
                  <a:pt x="748910" y="520262"/>
                </a:cubicBezTo>
                <a:cubicBezTo>
                  <a:pt x="754417" y="512553"/>
                  <a:pt x="758611" y="503892"/>
                  <a:pt x="764676" y="496614"/>
                </a:cubicBezTo>
                <a:cubicBezTo>
                  <a:pt x="771813" y="488050"/>
                  <a:pt x="780441" y="480848"/>
                  <a:pt x="788324" y="472965"/>
                </a:cubicBezTo>
                <a:cubicBezTo>
                  <a:pt x="794212" y="455302"/>
                  <a:pt x="801260" y="436174"/>
                  <a:pt x="804089" y="417786"/>
                </a:cubicBezTo>
                <a:cubicBezTo>
                  <a:pt x="807707" y="394269"/>
                  <a:pt x="808607" y="370396"/>
                  <a:pt x="811972" y="346841"/>
                </a:cubicBezTo>
                <a:cubicBezTo>
                  <a:pt x="814295" y="330583"/>
                  <a:pt x="822820" y="293111"/>
                  <a:pt x="827738" y="275896"/>
                </a:cubicBezTo>
                <a:cubicBezTo>
                  <a:pt x="830021" y="267907"/>
                  <a:pt x="832993" y="260131"/>
                  <a:pt x="835620" y="252248"/>
                </a:cubicBezTo>
                <a:cubicBezTo>
                  <a:pt x="832993" y="199696"/>
                  <a:pt x="836754" y="146432"/>
                  <a:pt x="827738" y="94593"/>
                </a:cubicBezTo>
                <a:cubicBezTo>
                  <a:pt x="823381" y="69543"/>
                  <a:pt x="768389" y="59044"/>
                  <a:pt x="756793" y="55179"/>
                </a:cubicBezTo>
                <a:cubicBezTo>
                  <a:pt x="680672" y="29804"/>
                  <a:pt x="799020" y="70494"/>
                  <a:pt x="701613" y="31531"/>
                </a:cubicBezTo>
                <a:cubicBezTo>
                  <a:pt x="631261" y="3391"/>
                  <a:pt x="676164" y="30329"/>
                  <a:pt x="630669" y="0"/>
                </a:cubicBezTo>
                <a:lnTo>
                  <a:pt x="283827" y="7883"/>
                </a:lnTo>
                <a:cubicBezTo>
                  <a:pt x="279411" y="8067"/>
                  <a:pt x="235595" y="19789"/>
                  <a:pt x="228648" y="23648"/>
                </a:cubicBezTo>
                <a:cubicBezTo>
                  <a:pt x="147333" y="68823"/>
                  <a:pt x="211213" y="45225"/>
                  <a:pt x="157703" y="63062"/>
                </a:cubicBezTo>
                <a:cubicBezTo>
                  <a:pt x="149820" y="70945"/>
                  <a:pt x="143330" y="80526"/>
                  <a:pt x="134055" y="86710"/>
                </a:cubicBezTo>
                <a:cubicBezTo>
                  <a:pt x="127141" y="91319"/>
                  <a:pt x="117670" y="90558"/>
                  <a:pt x="110407" y="94593"/>
                </a:cubicBezTo>
                <a:cubicBezTo>
                  <a:pt x="93844" y="103795"/>
                  <a:pt x="78876" y="115614"/>
                  <a:pt x="63110" y="126124"/>
                </a:cubicBezTo>
                <a:lnTo>
                  <a:pt x="39462" y="141890"/>
                </a:lnTo>
                <a:cubicBezTo>
                  <a:pt x="20781" y="169910"/>
                  <a:pt x="28951" y="168165"/>
                  <a:pt x="23696" y="181303"/>
                </a:cubicBezTo>
                <a:close/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Ovál 2"/>
          <p:cNvSpPr/>
          <p:nvPr/>
        </p:nvSpPr>
        <p:spPr bwMode="auto">
          <a:xfrm>
            <a:off x="6858000" y="4190999"/>
            <a:ext cx="7239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 bwMode="auto">
          <a:xfrm>
            <a:off x="610360" y="2679454"/>
            <a:ext cx="6858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ál 12"/>
          <p:cNvSpPr/>
          <p:nvPr/>
        </p:nvSpPr>
        <p:spPr bwMode="auto">
          <a:xfrm>
            <a:off x="6858000" y="2027076"/>
            <a:ext cx="6858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Přímá spojnice 7"/>
          <p:cNvCxnSpPr>
            <a:stCxn id="2" idx="23"/>
            <a:endCxn id="10" idx="4"/>
          </p:cNvCxnSpPr>
          <p:nvPr/>
        </p:nvCxnSpPr>
        <p:spPr bwMode="auto">
          <a:xfrm flipV="1">
            <a:off x="3397225" y="2542872"/>
            <a:ext cx="616593" cy="2731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>
            <a:stCxn id="10" idx="12"/>
          </p:cNvCxnSpPr>
          <p:nvPr/>
        </p:nvCxnSpPr>
        <p:spPr bwMode="auto">
          <a:xfrm>
            <a:off x="4962799" y="2719761"/>
            <a:ext cx="196491" cy="9635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stCxn id="2" idx="16"/>
            <a:endCxn id="9" idx="0"/>
          </p:cNvCxnSpPr>
          <p:nvPr/>
        </p:nvCxnSpPr>
        <p:spPr bwMode="auto">
          <a:xfrm>
            <a:off x="3411181" y="3398730"/>
            <a:ext cx="1050370" cy="5239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stCxn id="12" idx="6"/>
            <a:endCxn id="2" idx="1"/>
          </p:cNvCxnSpPr>
          <p:nvPr/>
        </p:nvCxnSpPr>
        <p:spPr bwMode="auto">
          <a:xfrm>
            <a:off x="1296160" y="3022354"/>
            <a:ext cx="775281" cy="12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/>
          <p:cNvCxnSpPr>
            <a:stCxn id="13" idx="2"/>
            <a:endCxn id="10" idx="20"/>
          </p:cNvCxnSpPr>
          <p:nvPr/>
        </p:nvCxnSpPr>
        <p:spPr bwMode="auto">
          <a:xfrm flipH="1" flipV="1">
            <a:off x="5297736" y="2324362"/>
            <a:ext cx="1560264" cy="456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23"/>
          <p:cNvCxnSpPr>
            <a:stCxn id="13" idx="3"/>
            <a:endCxn id="9" idx="23"/>
          </p:cNvCxnSpPr>
          <p:nvPr/>
        </p:nvCxnSpPr>
        <p:spPr bwMode="auto">
          <a:xfrm flipH="1">
            <a:off x="5759425" y="2612443"/>
            <a:ext cx="1199008" cy="1143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25"/>
          <p:cNvCxnSpPr>
            <a:stCxn id="3" idx="2"/>
            <a:endCxn id="9" idx="19"/>
          </p:cNvCxnSpPr>
          <p:nvPr/>
        </p:nvCxnSpPr>
        <p:spPr bwMode="auto">
          <a:xfrm flipH="1" flipV="1">
            <a:off x="5857114" y="4141156"/>
            <a:ext cx="1000886" cy="3927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ovéPole 27"/>
          <p:cNvSpPr txBox="1"/>
          <p:nvPr/>
        </p:nvSpPr>
        <p:spPr>
          <a:xfrm>
            <a:off x="759533" y="284988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050673" y="22047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7071896" y="433752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636194" y="29084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511447" y="213969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069193" y="388885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58252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F972-89D3-4A50-B86A-E08943703855}" type="slidenum">
              <a:rPr lang="cs-CZ"/>
              <a:pPr/>
              <a:t>75</a:t>
            </a:fld>
            <a:endParaRPr lang="cs-CZ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BGP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Externí BGP – EBGP</a:t>
            </a:r>
          </a:p>
          <a:p>
            <a:pPr lvl="1"/>
            <a:r>
              <a:rPr lang="cs-CZ">
                <a:latin typeface="Palatino Linotype" pitchFamily="18" charset="0"/>
              </a:rPr>
              <a:t>Vnější BGP spojení mezi dvěma oddělenými AS</a:t>
            </a:r>
          </a:p>
          <a:p>
            <a:pPr lvl="1"/>
            <a:r>
              <a:rPr lang="cs-CZ">
                <a:latin typeface="Palatino Linotype" pitchFamily="18" charset="0"/>
              </a:rPr>
              <a:t>Typicky přímé propojení</a:t>
            </a:r>
          </a:p>
          <a:p>
            <a:pPr lvl="1"/>
            <a:r>
              <a:rPr lang="cs-CZ">
                <a:latin typeface="Palatino Linotype" pitchFamily="18" charset="0"/>
              </a:rPr>
              <a:t>Využívá T1, T3, segment Ethernetu</a:t>
            </a:r>
          </a:p>
          <a:p>
            <a:pPr lvl="1"/>
            <a:r>
              <a:rPr lang="cs-CZ">
                <a:latin typeface="Palatino Linotype" pitchFamily="18" charset="0"/>
              </a:rPr>
              <a:t>Propojení dvou AS, dva administrátoři, možnost vzniku sporů</a:t>
            </a:r>
          </a:p>
          <a:p>
            <a:r>
              <a:rPr lang="cs-CZ">
                <a:latin typeface="Palatino Linotype" pitchFamily="18" charset="0"/>
              </a:rPr>
              <a:t>Vnitřní BGP, IBGP</a:t>
            </a:r>
          </a:p>
          <a:p>
            <a:pPr lvl="1"/>
            <a:r>
              <a:rPr lang="cs-CZ">
                <a:latin typeface="Palatino Linotype" pitchFamily="18" charset="0"/>
              </a:rPr>
              <a:t>Vnitřní v AS</a:t>
            </a:r>
          </a:p>
          <a:p>
            <a:pPr lvl="1"/>
            <a:r>
              <a:rPr lang="cs-CZ">
                <a:latin typeface="Palatino Linotype" pitchFamily="18" charset="0"/>
              </a:rPr>
              <a:t>Spojení může být přes více uzlů</a:t>
            </a:r>
          </a:p>
          <a:p>
            <a:pPr lvl="1"/>
            <a:r>
              <a:rPr lang="cs-CZ">
                <a:latin typeface="Palatino Linotype" pitchFamily="18" charset="0"/>
              </a:rPr>
              <a:t>Může být třeba poslat BG opravy přes AS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FD2-1428-48AE-A22A-86970A41A38C}" type="slidenum">
              <a:rPr lang="cs-CZ"/>
              <a:pPr/>
              <a:t>76</a:t>
            </a:fld>
            <a:endParaRPr lang="cs-CZ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Dosažení dostupnosti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Vnější BGP – běžně tatáž linka</a:t>
            </a:r>
          </a:p>
          <a:p>
            <a:pPr lvl="1"/>
            <a:r>
              <a:rPr lang="cs-CZ">
                <a:latin typeface="Palatino Linotype" pitchFamily="18" charset="0"/>
              </a:rPr>
              <a:t>Manuálně konfigurované na nějaké telekomunikační lince</a:t>
            </a:r>
          </a:p>
          <a:p>
            <a:pPr lvl="1"/>
            <a:r>
              <a:rPr lang="cs-CZ">
                <a:latin typeface="Palatino Linotype" pitchFamily="18" charset="0"/>
              </a:rPr>
              <a:t>Na segmentu Ethernetu to pro nás udělá ARP</a:t>
            </a:r>
          </a:p>
          <a:p>
            <a:r>
              <a:rPr lang="cs-CZ">
                <a:latin typeface="Palatino Linotype" pitchFamily="18" charset="0"/>
              </a:rPr>
              <a:t>Vnitřní BGP – mohou být přes více uzlů</a:t>
            </a:r>
          </a:p>
          <a:p>
            <a:pPr lvl="1"/>
            <a:r>
              <a:rPr lang="cs-CZ">
                <a:latin typeface="Palatino Linotype" pitchFamily="18" charset="0"/>
              </a:rPr>
              <a:t>Je-li tomu tak, spoléháme na IGP, že to zajistí</a:t>
            </a:r>
          </a:p>
          <a:p>
            <a:pPr lvl="2"/>
            <a:r>
              <a:rPr lang="cs-CZ">
                <a:latin typeface="Palatino Linotype" pitchFamily="18" charset="0"/>
              </a:rPr>
              <a:t>BGP řídí a směruje datové pakety</a:t>
            </a:r>
          </a:p>
          <a:p>
            <a:pPr lvl="1"/>
            <a:r>
              <a:rPr lang="cs-CZ">
                <a:latin typeface="Palatino Linotype" pitchFamily="18" charset="0"/>
              </a:rPr>
              <a:t>Také můžeme zahrnout statické směrování</a:t>
            </a:r>
          </a:p>
          <a:p>
            <a:pPr lvl="1"/>
            <a:r>
              <a:rPr lang="cs-CZ">
                <a:latin typeface="Palatino Linotype" pitchFamily="18" charset="0"/>
              </a:rPr>
              <a:t>Existuje ale problém konvergence IGP/EGP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D9E7-D212-4AC0-A64A-694B8C6EF74B}" type="slidenum">
              <a:rPr lang="cs-CZ"/>
              <a:pPr/>
              <a:t>77</a:t>
            </a:fld>
            <a:endParaRPr lang="cs-CZ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Topologie 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Tranzitní síť – pakety jsou přes ni směrovány, nemají zde ani zdroj, ani cíl</a:t>
            </a:r>
          </a:p>
          <a:p>
            <a:pPr lvl="1"/>
            <a:r>
              <a:rPr lang="cs-CZ">
                <a:latin typeface="Palatino Linotype" pitchFamily="18" charset="0"/>
              </a:rPr>
              <a:t>Více vnějších a vnitřních BGP společníků</a:t>
            </a:r>
          </a:p>
          <a:p>
            <a:pPr lvl="1"/>
            <a:r>
              <a:rPr lang="cs-CZ">
                <a:latin typeface="Palatino Linotype" pitchFamily="18" charset="0"/>
              </a:rPr>
              <a:t>Pravděpodobně má úplnou Internet směrovací tabulku (≥75 000)</a:t>
            </a:r>
          </a:p>
          <a:p>
            <a:r>
              <a:rPr lang="cs-CZ">
                <a:latin typeface="Palatino Linotype" pitchFamily="18" charset="0"/>
              </a:rPr>
              <a:t>Spojka s více výstupy</a:t>
            </a:r>
          </a:p>
          <a:p>
            <a:pPr lvl="1"/>
            <a:r>
              <a:rPr lang="cs-CZ">
                <a:latin typeface="Palatino Linotype" pitchFamily="18" charset="0"/>
              </a:rPr>
              <a:t>Spojka nepřenáší tranzitní pakety, ale pouze zdrojové nebo cílové</a:t>
            </a:r>
          </a:p>
          <a:p>
            <a:pPr lvl="1"/>
            <a:r>
              <a:rPr lang="cs-CZ">
                <a:latin typeface="Palatino Linotype" pitchFamily="18" charset="0"/>
              </a:rPr>
              <a:t>Více než jedna výstupní cesta – výhodné pro redundantnost</a:t>
            </a:r>
          </a:p>
          <a:p>
            <a:pPr lvl="1"/>
            <a:r>
              <a:rPr lang="cs-CZ">
                <a:latin typeface="Palatino Linotype" pitchFamily="18" charset="0"/>
              </a:rPr>
              <a:t>Potřebuje číslo AS</a:t>
            </a:r>
          </a:p>
          <a:p>
            <a:r>
              <a:rPr lang="cs-CZ">
                <a:latin typeface="Palatino Linotype" pitchFamily="18" charset="0"/>
              </a:rPr>
              <a:t>Jednoduchá spojka – pouze jedna výstupní cesta</a:t>
            </a:r>
          </a:p>
          <a:p>
            <a:pPr lvl="1"/>
            <a:r>
              <a:rPr lang="cs-CZ">
                <a:latin typeface="Palatino Linotype" pitchFamily="18" charset="0"/>
              </a:rPr>
              <a:t>Nepotřebuje AS nebo BGP pro svou činnost</a:t>
            </a:r>
          </a:p>
          <a:p>
            <a:pPr lvl="1"/>
            <a:endParaRPr lang="cs-CZ" sz="24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0F89-92A3-475E-B5DA-742071097B18}" type="slidenum">
              <a:rPr lang="cs-CZ"/>
              <a:pPr/>
              <a:t>78</a:t>
            </a:fld>
            <a:endParaRPr lang="cs-CZ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cs-CZ"/>
              <a:t>Směrování ve spojce (nepotřebuje BGP)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 typeface="Wingdings" pitchFamily="2" charset="2"/>
              <a:buAutoNum type="arabicPeriod"/>
            </a:pPr>
            <a:r>
              <a:rPr lang="cs-CZ">
                <a:latin typeface="Palatino Linotype" pitchFamily="18" charset="0"/>
              </a:rPr>
              <a:t>Jednoduše použít statické směrování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cs-CZ">
                <a:latin typeface="Palatino Linotype" pitchFamily="18" charset="0"/>
              </a:rPr>
              <a:t>Vytvořit implicitní cestu dynamicky pomocí IGP (RIP, OSPF)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cs-CZ">
                <a:latin typeface="Palatino Linotype" pitchFamily="18" charset="0"/>
              </a:rPr>
              <a:t>Použít BGP</a:t>
            </a:r>
          </a:p>
          <a:p>
            <a:pPr marL="800100" lvl="1" indent="-342900"/>
            <a:r>
              <a:rPr lang="cs-CZ">
                <a:latin typeface="Palatino Linotype" pitchFamily="18" charset="0"/>
              </a:rPr>
              <a:t>Pravděpodobně mít falešný AS, existují privátní AS čísla a ISP tranzitní systém může jednoduše neinzerovat, místo toho udělá spojku se jeví jako součást AS směrovacího prostoru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34811-E8E9-48F8-9A42-418A57670F2F}" type="slidenum">
              <a:rPr lang="cs-CZ"/>
              <a:pPr/>
              <a:t>79</a:t>
            </a:fld>
            <a:endParaRPr lang="cs-CZ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 jako směrovací protokol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Směrování podle vektoru vzdáleností (DVA)</a:t>
            </a:r>
          </a:p>
          <a:p>
            <a:r>
              <a:rPr lang="cs-CZ">
                <a:latin typeface="Palatino Linotype" pitchFamily="18" charset="0"/>
              </a:rPr>
              <a:t>Základní BGP logická oprava obsahuje:</a:t>
            </a:r>
          </a:p>
          <a:p>
            <a:pPr lvl="1"/>
            <a:r>
              <a:rPr lang="cs-CZ">
                <a:latin typeface="Palatino Linotype" pitchFamily="18" charset="0"/>
              </a:rPr>
              <a:t>(IP síť, subsíťovou masku, atributy)</a:t>
            </a:r>
          </a:p>
          <a:p>
            <a:pPr lvl="1"/>
            <a:r>
              <a:rPr lang="cs-CZ">
                <a:latin typeface="Palatino Linotype" pitchFamily="18" charset="0"/>
              </a:rPr>
              <a:t>Zjednodušený pohled</a:t>
            </a:r>
          </a:p>
          <a:p>
            <a:r>
              <a:rPr lang="cs-CZ">
                <a:latin typeface="Palatino Linotype" pitchFamily="18" charset="0"/>
              </a:rPr>
              <a:t>Směrovací rozhodování jsou založena na atributech (na více) + manuální konfigurace</a:t>
            </a:r>
          </a:p>
          <a:p>
            <a:r>
              <a:rPr lang="cs-CZ">
                <a:latin typeface="Palatino Linotype" pitchFamily="18" charset="0"/>
              </a:rPr>
              <a:t>Jeden atribut je vektor, tj. AS cesta, vyjádřená jako kompletní „source route“ AS</a:t>
            </a:r>
          </a:p>
          <a:p>
            <a:r>
              <a:rPr lang="cs-CZ">
                <a:latin typeface="Palatino Linotype" pitchFamily="18" charset="0"/>
              </a:rPr>
              <a:t>Např. do sítě 1.2.3.4 před AS 1,2,3,4,5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2A4D-59E9-4485-A356-4182BADA4EF8}" type="slidenum">
              <a:rPr lang="cs-CZ"/>
              <a:pPr/>
              <a:t>8</a:t>
            </a:fld>
            <a:endParaRPr lang="cs-CZ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Směrování jako problém teorie grafů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14800" cy="4565650"/>
          </a:xfrm>
        </p:spPr>
        <p:txBody>
          <a:bodyPr/>
          <a:lstStyle/>
          <a:p>
            <a:r>
              <a:rPr lang="cs-CZ" sz="2000">
                <a:latin typeface="Palatino Linotype" pitchFamily="18" charset="0"/>
              </a:rPr>
              <a:t>Uzly: směrovače jedné administrativní domény (vnitřní směrování), nebo různých sítí (vnější směrování)</a:t>
            </a:r>
          </a:p>
          <a:p>
            <a:r>
              <a:rPr lang="cs-CZ" sz="2000">
                <a:latin typeface="Palatino Linotype" pitchFamily="18" charset="0"/>
              </a:rPr>
              <a:t>Hrany: vzájemné propojení směrovačů</a:t>
            </a:r>
          </a:p>
          <a:p>
            <a:r>
              <a:rPr lang="cs-CZ" sz="2000">
                <a:latin typeface="Palatino Linotype" pitchFamily="18" charset="0"/>
              </a:rPr>
              <a:t>Ohodnocení hran: podle vzdálenosti, kapacity, zpoždění, …</a:t>
            </a:r>
          </a:p>
          <a:p>
            <a:r>
              <a:rPr lang="cs-CZ" sz="2000">
                <a:latin typeface="Palatino Linotype" pitchFamily="18" charset="0"/>
              </a:rPr>
              <a:t>Cíl: nalezení minimální cesty mezi libovolnými dvěma uzly</a:t>
            </a:r>
          </a:p>
        </p:txBody>
      </p:sp>
      <p:pic>
        <p:nvPicPr>
          <p:cNvPr id="184324" name="Picture 4" descr="PE04F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3886200"/>
            <a:ext cx="3887788" cy="180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4643438" y="1628775"/>
            <a:ext cx="38163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>
                <a:latin typeface="Palatino Linotype" pitchFamily="18" charset="0"/>
              </a:rPr>
              <a:t>Problém: nalezení minimální cesty decentralizovanou (nebo centralizovanou) metodou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>
                <a:latin typeface="Palatino Linotype" pitchFamily="18" charset="0"/>
              </a:rPr>
              <a:t>Rychlé a robustní reakce na změnu topologie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cs-CZ" sz="200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A51C-C340-46BC-9067-5145CD82FB18}" type="slidenum">
              <a:rPr lang="cs-CZ"/>
              <a:pPr/>
              <a:t>80</a:t>
            </a:fld>
            <a:endParaRPr lang="cs-CZ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 AS cesty z A7 do A1 a N1</a:t>
            </a:r>
          </a:p>
        </p:txBody>
      </p:sp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4678363" y="2362200"/>
            <a:ext cx="44656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cs-CZ" sz="2000">
                <a:latin typeface="Palatino Linotype" pitchFamily="18" charset="0"/>
              </a:rPr>
              <a:t>Do N1 přes AS5,AS3,AS1, …</a:t>
            </a:r>
          </a:p>
          <a:p>
            <a:pPr eaLnBrk="1" hangingPunct="1">
              <a:buFontTx/>
              <a:buAutoNum type="arabicPeriod"/>
            </a:pPr>
            <a:r>
              <a:rPr lang="cs-CZ" sz="2000">
                <a:latin typeface="Palatino Linotype" pitchFamily="18" charset="0"/>
              </a:rPr>
              <a:t>Do N1 přes AS5,AS2,AS1, ...</a:t>
            </a:r>
          </a:p>
          <a:p>
            <a:pPr eaLnBrk="1" hangingPunct="1">
              <a:buFontTx/>
              <a:buAutoNum type="arabicPeriod"/>
            </a:pPr>
            <a:r>
              <a:rPr lang="cs-CZ" sz="2000">
                <a:latin typeface="Palatino Linotype" pitchFamily="18" charset="0"/>
              </a:rPr>
              <a:t>Do N1 přes AS4,AS5,AS3,AS1, …</a:t>
            </a:r>
          </a:p>
          <a:p>
            <a:pPr eaLnBrk="1" hangingPunct="1">
              <a:buFontTx/>
              <a:buAutoNum type="arabicPeriod"/>
            </a:pPr>
            <a:r>
              <a:rPr lang="cs-CZ" sz="2000">
                <a:latin typeface="Palatino Linotype" pitchFamily="18" charset="0"/>
              </a:rPr>
              <a:t>Do N1 přes AS4,AS5,AS2,AS1, …</a:t>
            </a: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4876800" y="4419600"/>
            <a:ext cx="40941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sz="2000">
                <a:latin typeface="Palatino Linotype" pitchFamily="18" charset="0"/>
              </a:rPr>
              <a:t>Implicitně se zvolí cesta nejmenší počtem mezilehlých uzlů</a:t>
            </a:r>
          </a:p>
          <a:p>
            <a:pPr eaLnBrk="1" hangingPunct="1">
              <a:buFontTx/>
              <a:buChar char="•"/>
            </a:pPr>
            <a:r>
              <a:rPr lang="cs-CZ" sz="2000">
                <a:latin typeface="Palatino Linotype" pitchFamily="18" charset="0"/>
              </a:rPr>
              <a:t>Pokud nastane změna v topologii, vybere se náhradní cesta</a:t>
            </a:r>
          </a:p>
          <a:p>
            <a:pPr eaLnBrk="1" hangingPunct="1">
              <a:buFontTx/>
              <a:buChar char="•"/>
            </a:pPr>
            <a:endParaRPr lang="cs-CZ" sz="2000">
              <a:latin typeface="Palatino Linotype" pitchFamily="18" charset="0"/>
            </a:endParaRPr>
          </a:p>
        </p:txBody>
      </p:sp>
      <p:sp>
        <p:nvSpPr>
          <p:cNvPr id="323590" name="Text Box 6"/>
          <p:cNvSpPr txBox="1">
            <a:spLocks noChangeArrowheads="1"/>
          </p:cNvSpPr>
          <p:nvPr/>
        </p:nvSpPr>
        <p:spPr bwMode="auto">
          <a:xfrm>
            <a:off x="755650" y="4941888"/>
            <a:ext cx="330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000">
                <a:latin typeface="Times New Roman" pitchFamily="18" charset="0"/>
              </a:rPr>
              <a:t>Čísla sítí jsou stejná s čísly AS</a:t>
            </a:r>
          </a:p>
        </p:txBody>
      </p:sp>
      <p:sp>
        <p:nvSpPr>
          <p:cNvPr id="2" name="Ovál 1"/>
          <p:cNvSpPr/>
          <p:nvPr/>
        </p:nvSpPr>
        <p:spPr bwMode="auto">
          <a:xfrm>
            <a:off x="1216202" y="1765030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084168" y="2722563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 bwMode="auto">
          <a:xfrm>
            <a:off x="474236" y="2668965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ál 12"/>
          <p:cNvSpPr/>
          <p:nvPr/>
        </p:nvSpPr>
        <p:spPr bwMode="auto">
          <a:xfrm>
            <a:off x="595313" y="3643437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ál 13"/>
          <p:cNvSpPr/>
          <p:nvPr/>
        </p:nvSpPr>
        <p:spPr bwMode="auto">
          <a:xfrm>
            <a:off x="2052637" y="4191000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3579812" y="3992563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3803650" y="2760035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ál 16"/>
          <p:cNvSpPr/>
          <p:nvPr/>
        </p:nvSpPr>
        <p:spPr bwMode="auto">
          <a:xfrm>
            <a:off x="3378858" y="1746607"/>
            <a:ext cx="768350" cy="4572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" name="Přímá spojnice 3"/>
          <p:cNvCxnSpPr>
            <a:stCxn id="12" idx="0"/>
            <a:endCxn id="2" idx="3"/>
          </p:cNvCxnSpPr>
          <p:nvPr/>
        </p:nvCxnSpPr>
        <p:spPr bwMode="auto">
          <a:xfrm flipV="1">
            <a:off x="858411" y="2155275"/>
            <a:ext cx="470313" cy="513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/>
          <p:cNvCxnSpPr>
            <a:stCxn id="2" idx="5"/>
            <a:endCxn id="11" idx="1"/>
          </p:cNvCxnSpPr>
          <p:nvPr/>
        </p:nvCxnSpPr>
        <p:spPr bwMode="auto">
          <a:xfrm>
            <a:off x="1872030" y="2155275"/>
            <a:ext cx="324660" cy="634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/>
          <p:cNvCxnSpPr>
            <a:stCxn id="11" idx="7"/>
            <a:endCxn id="17" idx="2"/>
          </p:cNvCxnSpPr>
          <p:nvPr/>
        </p:nvCxnSpPr>
        <p:spPr bwMode="auto">
          <a:xfrm flipV="1">
            <a:off x="2739996" y="1975207"/>
            <a:ext cx="638862" cy="8143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/>
          <p:cNvCxnSpPr>
            <a:stCxn id="17" idx="5"/>
            <a:endCxn id="16" idx="0"/>
          </p:cNvCxnSpPr>
          <p:nvPr/>
        </p:nvCxnSpPr>
        <p:spPr bwMode="auto">
          <a:xfrm>
            <a:off x="4034686" y="2136852"/>
            <a:ext cx="153139" cy="623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/>
          <p:cNvCxnSpPr>
            <a:stCxn id="16" idx="4"/>
            <a:endCxn id="15" idx="0"/>
          </p:cNvCxnSpPr>
          <p:nvPr/>
        </p:nvCxnSpPr>
        <p:spPr bwMode="auto">
          <a:xfrm flipH="1">
            <a:off x="3963987" y="3217235"/>
            <a:ext cx="223838" cy="775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/>
          <p:cNvCxnSpPr>
            <a:stCxn id="11" idx="5"/>
            <a:endCxn id="15" idx="1"/>
          </p:cNvCxnSpPr>
          <p:nvPr/>
        </p:nvCxnSpPr>
        <p:spPr bwMode="auto">
          <a:xfrm>
            <a:off x="2739996" y="3112808"/>
            <a:ext cx="952338" cy="9467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Přímá spojnice 30"/>
          <p:cNvCxnSpPr>
            <a:stCxn id="15" idx="2"/>
            <a:endCxn id="14" idx="6"/>
          </p:cNvCxnSpPr>
          <p:nvPr/>
        </p:nvCxnSpPr>
        <p:spPr bwMode="auto">
          <a:xfrm flipH="1">
            <a:off x="2820987" y="4221163"/>
            <a:ext cx="758825" cy="1984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32"/>
          <p:cNvCxnSpPr>
            <a:stCxn id="11" idx="4"/>
            <a:endCxn id="14" idx="0"/>
          </p:cNvCxnSpPr>
          <p:nvPr/>
        </p:nvCxnSpPr>
        <p:spPr bwMode="auto">
          <a:xfrm flipH="1">
            <a:off x="2436812" y="3179763"/>
            <a:ext cx="31531" cy="10112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34"/>
          <p:cNvCxnSpPr>
            <a:stCxn id="12" idx="4"/>
            <a:endCxn id="13" idx="0"/>
          </p:cNvCxnSpPr>
          <p:nvPr/>
        </p:nvCxnSpPr>
        <p:spPr bwMode="auto">
          <a:xfrm>
            <a:off x="858411" y="3126165"/>
            <a:ext cx="121077" cy="5172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36"/>
          <p:cNvCxnSpPr>
            <a:stCxn id="13" idx="7"/>
            <a:endCxn id="11" idx="3"/>
          </p:cNvCxnSpPr>
          <p:nvPr/>
        </p:nvCxnSpPr>
        <p:spPr bwMode="auto">
          <a:xfrm flipV="1">
            <a:off x="1251141" y="3112808"/>
            <a:ext cx="945549" cy="5975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0628884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064F-7140-444A-9A1B-F7BA2EDCF650}" type="slidenum">
              <a:rPr lang="cs-CZ"/>
              <a:pPr/>
              <a:t>81</a:t>
            </a:fld>
            <a:endParaRPr lang="cs-CZ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cs-CZ"/>
              <a:t>BGP zpracování strategie směrování</a:t>
            </a: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1131888" y="2501900"/>
            <a:ext cx="1336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cs-CZ" sz="2400">
                <a:latin typeface="Palatino Linotype" pitchFamily="18" charset="0"/>
              </a:rPr>
              <a:t>vstupní</a:t>
            </a:r>
          </a:p>
          <a:p>
            <a:pPr algn="ctr" eaLnBrk="1" hangingPunct="1"/>
            <a:r>
              <a:rPr lang="cs-CZ" sz="2400">
                <a:latin typeface="Palatino Linotype" pitchFamily="18" charset="0"/>
              </a:rPr>
              <a:t>strategie</a:t>
            </a:r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2692400" y="2501900"/>
            <a:ext cx="2027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cs-CZ" sz="2400">
                <a:latin typeface="Palatino Linotype" pitchFamily="18" charset="0"/>
              </a:rPr>
              <a:t>Rozhodovací </a:t>
            </a:r>
          </a:p>
          <a:p>
            <a:pPr algn="ctr" eaLnBrk="1" hangingPunct="1"/>
            <a:r>
              <a:rPr lang="cs-CZ" sz="2400">
                <a:latin typeface="Palatino Linotype" pitchFamily="18" charset="0"/>
              </a:rPr>
              <a:t>proces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4806950" y="2501900"/>
            <a:ext cx="1339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cs-CZ" sz="2400">
                <a:latin typeface="Palatino Linotype" pitchFamily="18" charset="0"/>
              </a:rPr>
              <a:t>Vybrané</a:t>
            </a:r>
          </a:p>
          <a:p>
            <a:pPr algn="ctr" eaLnBrk="1" hangingPunct="1"/>
            <a:r>
              <a:rPr lang="cs-CZ" sz="2400">
                <a:latin typeface="Palatino Linotype" pitchFamily="18" charset="0"/>
              </a:rPr>
              <a:t>cesty</a:t>
            </a:r>
          </a:p>
        </p:txBody>
      </p:sp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6627813" y="2501900"/>
            <a:ext cx="1387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cs-CZ" sz="2400">
                <a:latin typeface="Palatino Linotype" pitchFamily="18" charset="0"/>
              </a:rPr>
              <a:t>výstupní</a:t>
            </a:r>
          </a:p>
          <a:p>
            <a:pPr algn="ctr" eaLnBrk="1" hangingPunct="1"/>
            <a:r>
              <a:rPr lang="cs-CZ" sz="2400">
                <a:latin typeface="Palatino Linotype" pitchFamily="18" charset="0"/>
              </a:rPr>
              <a:t>strategie</a:t>
            </a:r>
          </a:p>
        </p:txBody>
      </p:sp>
      <p:sp>
        <p:nvSpPr>
          <p:cNvPr id="325639" name="Oval 7"/>
          <p:cNvSpPr>
            <a:spLocks noChangeArrowheads="1"/>
          </p:cNvSpPr>
          <p:nvPr/>
        </p:nvSpPr>
        <p:spPr bwMode="auto">
          <a:xfrm>
            <a:off x="4500563" y="4076700"/>
            <a:ext cx="2016125" cy="10080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3779838" y="1925638"/>
            <a:ext cx="2154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400">
                <a:latin typeface="Palatino Linotype" pitchFamily="18" charset="0"/>
              </a:rPr>
              <a:t>BGP směrovač</a:t>
            </a:r>
          </a:p>
        </p:txBody>
      </p:sp>
      <p:sp>
        <p:nvSpPr>
          <p:cNvPr id="325641" name="Rectangle 9"/>
          <p:cNvSpPr>
            <a:spLocks noChangeArrowheads="1"/>
          </p:cNvSpPr>
          <p:nvPr/>
        </p:nvSpPr>
        <p:spPr bwMode="auto">
          <a:xfrm>
            <a:off x="971550" y="2492375"/>
            <a:ext cx="1512888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2771775" y="2492375"/>
            <a:ext cx="180022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643" name="Rectangle 11"/>
          <p:cNvSpPr>
            <a:spLocks noChangeArrowheads="1"/>
          </p:cNvSpPr>
          <p:nvPr/>
        </p:nvSpPr>
        <p:spPr bwMode="auto">
          <a:xfrm>
            <a:off x="4787900" y="2492375"/>
            <a:ext cx="1512888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644" name="Rectangle 12"/>
          <p:cNvSpPr>
            <a:spLocks noChangeArrowheads="1"/>
          </p:cNvSpPr>
          <p:nvPr/>
        </p:nvSpPr>
        <p:spPr bwMode="auto">
          <a:xfrm>
            <a:off x="6588125" y="2492375"/>
            <a:ext cx="1512888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645" name="Rectangle 13"/>
          <p:cNvSpPr>
            <a:spLocks noChangeArrowheads="1"/>
          </p:cNvSpPr>
          <p:nvPr/>
        </p:nvSpPr>
        <p:spPr bwMode="auto">
          <a:xfrm>
            <a:off x="827088" y="1773238"/>
            <a:ext cx="7489825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646" name="Text Box 14"/>
          <p:cNvSpPr txBox="1">
            <a:spLocks noChangeArrowheads="1"/>
          </p:cNvSpPr>
          <p:nvPr/>
        </p:nvSpPr>
        <p:spPr bwMode="auto">
          <a:xfrm>
            <a:off x="4733925" y="4230688"/>
            <a:ext cx="15954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cs-CZ" sz="2400">
                <a:latin typeface="Palatino Linotype" pitchFamily="18" charset="0"/>
              </a:rPr>
              <a:t>Směrovací</a:t>
            </a:r>
          </a:p>
          <a:p>
            <a:pPr algn="ctr" eaLnBrk="1" hangingPunct="1"/>
            <a:r>
              <a:rPr lang="cs-CZ" sz="2400">
                <a:latin typeface="Palatino Linotype" pitchFamily="18" charset="0"/>
              </a:rPr>
              <a:t>tabulka</a:t>
            </a:r>
          </a:p>
        </p:txBody>
      </p:sp>
      <p:sp>
        <p:nvSpPr>
          <p:cNvPr id="325647" name="Line 15"/>
          <p:cNvSpPr>
            <a:spLocks noChangeShapeType="1"/>
          </p:cNvSpPr>
          <p:nvPr/>
        </p:nvSpPr>
        <p:spPr bwMode="auto">
          <a:xfrm>
            <a:off x="2484438" y="29972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648" name="Line 16"/>
          <p:cNvSpPr>
            <a:spLocks noChangeShapeType="1"/>
          </p:cNvSpPr>
          <p:nvPr/>
        </p:nvSpPr>
        <p:spPr bwMode="auto">
          <a:xfrm>
            <a:off x="4572000" y="29972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649" name="Line 17"/>
          <p:cNvSpPr>
            <a:spLocks noChangeShapeType="1"/>
          </p:cNvSpPr>
          <p:nvPr/>
        </p:nvSpPr>
        <p:spPr bwMode="auto">
          <a:xfrm>
            <a:off x="6300788" y="29972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650" name="Line 18"/>
          <p:cNvSpPr>
            <a:spLocks noChangeShapeType="1"/>
          </p:cNvSpPr>
          <p:nvPr/>
        </p:nvSpPr>
        <p:spPr bwMode="auto">
          <a:xfrm>
            <a:off x="468313" y="29972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651" name="Line 19"/>
          <p:cNvSpPr>
            <a:spLocks noChangeShapeType="1"/>
          </p:cNvSpPr>
          <p:nvPr/>
        </p:nvSpPr>
        <p:spPr bwMode="auto">
          <a:xfrm>
            <a:off x="8101013" y="29972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652" name="Line 20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5653" name="Text Box 21"/>
          <p:cNvSpPr txBox="1">
            <a:spLocks noChangeArrowheads="1"/>
          </p:cNvSpPr>
          <p:nvPr/>
        </p:nvSpPr>
        <p:spPr bwMode="auto">
          <a:xfrm>
            <a:off x="280988" y="3652838"/>
            <a:ext cx="22955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cs-CZ" sz="2000">
                <a:latin typeface="Palatino Linotype" pitchFamily="18" charset="0"/>
              </a:rPr>
              <a:t>Opravy směrování</a:t>
            </a:r>
          </a:p>
          <a:p>
            <a:pPr algn="ctr" eaLnBrk="1" hangingPunct="1"/>
            <a:r>
              <a:rPr lang="cs-CZ" sz="2000">
                <a:latin typeface="Palatino Linotype" pitchFamily="18" charset="0"/>
              </a:rPr>
              <a:t>z BGP směrovačů</a:t>
            </a:r>
          </a:p>
        </p:txBody>
      </p:sp>
      <p:sp>
        <p:nvSpPr>
          <p:cNvPr id="325654" name="Text Box 22"/>
          <p:cNvSpPr txBox="1">
            <a:spLocks noChangeArrowheads="1"/>
          </p:cNvSpPr>
          <p:nvPr/>
        </p:nvSpPr>
        <p:spPr bwMode="auto">
          <a:xfrm>
            <a:off x="6659563" y="3573463"/>
            <a:ext cx="223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000">
                <a:latin typeface="Times New Roman" pitchFamily="18" charset="0"/>
              </a:rPr>
              <a:t>Opravy směrování</a:t>
            </a:r>
          </a:p>
          <a:p>
            <a:pPr eaLnBrk="1" hangingPunct="1"/>
            <a:r>
              <a:rPr lang="cs-CZ" sz="2000">
                <a:latin typeface="Times New Roman" pitchFamily="18" charset="0"/>
              </a:rPr>
              <a:t>do BGP směrovačů</a:t>
            </a:r>
            <a:r>
              <a:rPr lang="cs-CZ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4545-3526-4EB7-84C6-E5E3D9E7FC4E}" type="slidenum">
              <a:rPr lang="cs-CZ"/>
              <a:pPr/>
              <a:t>82</a:t>
            </a:fld>
            <a:endParaRPr lang="cs-CZ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BGP zprávy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BGP zprávy jsou přenášeny pomocí TCP (port 179) – spolehlivý přenos dat</a:t>
            </a:r>
          </a:p>
          <a:p>
            <a:r>
              <a:rPr lang="cs-CZ">
                <a:latin typeface="Palatino Linotype" pitchFamily="18" charset="0"/>
              </a:rPr>
              <a:t>BGP zprávy</a:t>
            </a:r>
          </a:p>
          <a:p>
            <a:pPr lvl="1"/>
            <a:r>
              <a:rPr lang="cs-CZ">
                <a:latin typeface="Palatino Linotype" pitchFamily="18" charset="0"/>
              </a:rPr>
              <a:t>OPEN: otevření spojení k protějšku a ověřování vysílače</a:t>
            </a:r>
          </a:p>
          <a:p>
            <a:pPr lvl="1"/>
            <a:r>
              <a:rPr lang="cs-CZ">
                <a:latin typeface="Palatino Linotype" pitchFamily="18" charset="0"/>
              </a:rPr>
              <a:t>UPDATE: nabízí novou cestu (nebo odstraňuje starou)</a:t>
            </a:r>
          </a:p>
          <a:p>
            <a:pPr lvl="1"/>
            <a:r>
              <a:rPr lang="cs-CZ">
                <a:latin typeface="Palatino Linotype" pitchFamily="18" charset="0"/>
              </a:rPr>
              <a:t>KEEPALIVE: udržuje spojení při životě pokud nechodí zprávy UPDATE. Také potvrzení požadavky OPEN</a:t>
            </a:r>
          </a:p>
          <a:p>
            <a:pPr lvl="1"/>
            <a:r>
              <a:rPr lang="cs-CZ">
                <a:latin typeface="Palatino Linotype" pitchFamily="18" charset="0"/>
              </a:rPr>
              <a:t>NOTIFICATION: oznamuje chyby předcházející zprávy, také použita pro uzavření spojení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5.3.2008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22113-14A6-47B8-AC4F-AE75E4066F46}" type="slidenum">
              <a:rPr lang="cs-CZ"/>
              <a:pPr/>
              <a:t>9</a:t>
            </a:fld>
            <a:endParaRPr lang="cs-CZ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Směrovací algoritmy a protokoly</a:t>
            </a:r>
            <a:endParaRPr lang="cs-CZ" sz="3200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117975"/>
          </a:xfrm>
        </p:spPr>
        <p:txBody>
          <a:bodyPr/>
          <a:lstStyle/>
          <a:p>
            <a:r>
              <a:rPr lang="cs-CZ" sz="2000" dirty="0">
                <a:latin typeface="Palatino Linotype" pitchFamily="18" charset="0"/>
              </a:rPr>
              <a:t>„Statické“ směrování</a:t>
            </a:r>
          </a:p>
          <a:p>
            <a:pPr lvl="1"/>
            <a:r>
              <a:rPr lang="cs-CZ" sz="1600" dirty="0">
                <a:latin typeface="Palatino Linotype" pitchFamily="18" charset="0"/>
              </a:rPr>
              <a:t>Ruční nastavení směrovací tabulky</a:t>
            </a:r>
          </a:p>
          <a:p>
            <a:r>
              <a:rPr lang="cs-CZ" sz="2000" dirty="0">
                <a:latin typeface="Palatino Linotype" pitchFamily="18" charset="0"/>
              </a:rPr>
              <a:t>„Dynamické“ směrování</a:t>
            </a:r>
          </a:p>
          <a:p>
            <a:pPr lvl="1"/>
            <a:r>
              <a:rPr lang="cs-CZ" sz="1600" dirty="0">
                <a:latin typeface="Palatino Linotype" pitchFamily="18" charset="0"/>
              </a:rPr>
              <a:t>Adaptivní algoritmy nastavení směrovací tabulky</a:t>
            </a:r>
          </a:p>
          <a:p>
            <a:pPr lvl="1"/>
            <a:r>
              <a:rPr lang="cs-CZ" sz="1600" dirty="0">
                <a:latin typeface="Palatino Linotype" pitchFamily="18" charset="0"/>
              </a:rPr>
              <a:t>Interní směrování (RIP, OSPF)</a:t>
            </a:r>
          </a:p>
          <a:p>
            <a:pPr lvl="1"/>
            <a:r>
              <a:rPr lang="cs-CZ" sz="1600" dirty="0">
                <a:latin typeface="Palatino Linotype" pitchFamily="18" charset="0"/>
              </a:rPr>
              <a:t>Externí směrování (BGP)</a:t>
            </a:r>
          </a:p>
          <a:p>
            <a:r>
              <a:rPr lang="cs-CZ" sz="2000" dirty="0">
                <a:latin typeface="Palatino Linotype" pitchFamily="18" charset="0"/>
              </a:rPr>
              <a:t>Směrování podle vektoru vzdáleností (Distance </a:t>
            </a:r>
            <a:r>
              <a:rPr lang="cs-CZ" sz="2000" dirty="0" err="1">
                <a:latin typeface="Palatino Linotype" pitchFamily="18" charset="0"/>
              </a:rPr>
              <a:t>Vector</a:t>
            </a:r>
            <a:r>
              <a:rPr lang="cs-CZ" sz="2000" dirty="0">
                <a:latin typeface="Palatino Linotype" pitchFamily="18" charset="0"/>
              </a:rPr>
              <a:t> </a:t>
            </a:r>
            <a:r>
              <a:rPr lang="cs-CZ" sz="2000" dirty="0" smtClean="0">
                <a:latin typeface="Palatino Linotype" pitchFamily="18" charset="0"/>
              </a:rPr>
              <a:t>Algorithm - DVA)</a:t>
            </a:r>
            <a:endParaRPr lang="cs-CZ" sz="2000" dirty="0">
              <a:latin typeface="Palatino Linotype" pitchFamily="18" charset="0"/>
            </a:endParaRPr>
          </a:p>
          <a:p>
            <a:pPr lvl="1"/>
            <a:r>
              <a:rPr lang="cs-CZ" sz="1600" dirty="0">
                <a:latin typeface="Palatino Linotype" pitchFamily="18" charset="0"/>
              </a:rPr>
              <a:t>Šíření obsahu směrovací tabulky sousedním </a:t>
            </a:r>
            <a:r>
              <a:rPr lang="cs-CZ" sz="1600" dirty="0" smtClean="0">
                <a:latin typeface="Palatino Linotype" pitchFamily="18" charset="0"/>
              </a:rPr>
              <a:t>směrovačům </a:t>
            </a:r>
            <a:endParaRPr lang="cs-CZ" sz="1600" dirty="0">
              <a:latin typeface="Palatino Linotype" pitchFamily="18" charset="0"/>
            </a:endParaRPr>
          </a:p>
          <a:p>
            <a:r>
              <a:rPr lang="cs-CZ" sz="2000" dirty="0">
                <a:latin typeface="Palatino Linotype" pitchFamily="18" charset="0"/>
              </a:rPr>
              <a:t>Směrování podle stavu linek (Link State </a:t>
            </a:r>
            <a:r>
              <a:rPr lang="cs-CZ" sz="2000" dirty="0" smtClean="0">
                <a:latin typeface="Palatino Linotype" pitchFamily="18" charset="0"/>
              </a:rPr>
              <a:t>Algorithm - LSA)</a:t>
            </a:r>
            <a:endParaRPr lang="cs-CZ" sz="2000" dirty="0">
              <a:latin typeface="Palatino Linotype" pitchFamily="18" charset="0"/>
            </a:endParaRPr>
          </a:p>
          <a:p>
            <a:pPr lvl="1"/>
            <a:r>
              <a:rPr lang="cs-CZ" sz="1600" dirty="0">
                <a:latin typeface="Palatino Linotype" pitchFamily="18" charset="0"/>
              </a:rPr>
              <a:t>Šíření informace o stavu linek (hran grafu) sousedním </a:t>
            </a:r>
            <a:r>
              <a:rPr lang="cs-CZ" sz="1600" dirty="0" smtClean="0">
                <a:latin typeface="Palatino Linotype" pitchFamily="18" charset="0"/>
              </a:rPr>
              <a:t>směrovačům</a:t>
            </a:r>
          </a:p>
          <a:p>
            <a:r>
              <a:rPr lang="cs-CZ" sz="2000" dirty="0" smtClean="0">
                <a:latin typeface="Palatino Linotype" pitchFamily="18" charset="0"/>
              </a:rPr>
              <a:t>Směrování podle vektoru trasy (Path </a:t>
            </a:r>
            <a:r>
              <a:rPr lang="cs-CZ" sz="2000" dirty="0" err="1" smtClean="0">
                <a:latin typeface="Palatino Linotype" pitchFamily="18" charset="0"/>
              </a:rPr>
              <a:t>Vector</a:t>
            </a:r>
            <a:r>
              <a:rPr lang="cs-CZ" sz="2000" dirty="0" smtClean="0">
                <a:latin typeface="Palatino Linotype" pitchFamily="18" charset="0"/>
              </a:rPr>
              <a:t>)</a:t>
            </a:r>
          </a:p>
          <a:p>
            <a:pPr lvl="1"/>
            <a:r>
              <a:rPr lang="cs-CZ" sz="1600" dirty="0" smtClean="0">
                <a:latin typeface="Palatino Linotype" pitchFamily="18" charset="0"/>
              </a:rPr>
              <a:t>Šíření informace přes které oblasti má být zpráva přenášena</a:t>
            </a:r>
            <a:endParaRPr lang="cs-CZ" sz="1600" dirty="0">
              <a:latin typeface="Palatino Linotype" pitchFamily="18" charset="0"/>
            </a:endParaRPr>
          </a:p>
          <a:p>
            <a:r>
              <a:rPr lang="cs-CZ" sz="2000" dirty="0">
                <a:latin typeface="Palatino Linotype" pitchFamily="18" charset="0"/>
              </a:rPr>
              <a:t>Hybridní </a:t>
            </a:r>
            <a:r>
              <a:rPr lang="cs-CZ" sz="2000" dirty="0" smtClean="0">
                <a:latin typeface="Palatino Linotype" pitchFamily="18" charset="0"/>
              </a:rPr>
              <a:t>směrování</a:t>
            </a:r>
          </a:p>
          <a:p>
            <a:pPr lvl="1"/>
            <a:endParaRPr lang="cs-CZ" sz="16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713</TotalTime>
  <Words>5113</Words>
  <Application>Microsoft Office PowerPoint</Application>
  <PresentationFormat>Předvádění na obrazovce (4:3)</PresentationFormat>
  <Paragraphs>1252</Paragraphs>
  <Slides>82</Slides>
  <Notes>75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9" baseType="lpstr">
      <vt:lpstr>Arial</vt:lpstr>
      <vt:lpstr>Palatino Linotype</vt:lpstr>
      <vt:lpstr>Symbol</vt:lpstr>
      <vt:lpstr>Tahoma</vt:lpstr>
      <vt:lpstr>Times New Roman</vt:lpstr>
      <vt:lpstr>Wingdings</vt:lpstr>
      <vt:lpstr>06088808</vt:lpstr>
      <vt:lpstr>Směrování</vt:lpstr>
      <vt:lpstr>Směrování</vt:lpstr>
      <vt:lpstr>Směrování</vt:lpstr>
      <vt:lpstr>Směrování</vt:lpstr>
      <vt:lpstr>Základy distribuovaného směrování</vt:lpstr>
      <vt:lpstr>Základy distribuovaného směrování</vt:lpstr>
      <vt:lpstr>Směrování kontra posílání</vt:lpstr>
      <vt:lpstr>Směrování jako problém teorie grafů</vt:lpstr>
      <vt:lpstr>Směrovací algoritmy a protokoly</vt:lpstr>
      <vt:lpstr>Propojení tří autonomních oblastí</vt:lpstr>
      <vt:lpstr>Směrování podle vektoru vzdáleností</vt:lpstr>
      <vt:lpstr>Směrování podle vektoru vzdáleností</vt:lpstr>
      <vt:lpstr>Směrování podle vektoru vzdáleností</vt:lpstr>
      <vt:lpstr>Počáteční nastavení směrování</vt:lpstr>
      <vt:lpstr>Počáteční a finální směrovací tabulka uzlu A</vt:lpstr>
      <vt:lpstr>Změny topologie</vt:lpstr>
      <vt:lpstr>Změny topologie</vt:lpstr>
      <vt:lpstr>Routing Information Protocol (RIP)</vt:lpstr>
      <vt:lpstr>Routing Information Protocol (RIP)</vt:lpstr>
      <vt:lpstr>Formát zprávy RIP</vt:lpstr>
      <vt:lpstr>Algoritmus opravy směrovací tabulky</vt:lpstr>
      <vt:lpstr>Vysílání požadavku/odpovědi RIP</vt:lpstr>
      <vt:lpstr>Časování</vt:lpstr>
      <vt:lpstr>RIP-2</vt:lpstr>
      <vt:lpstr>Formát zprávy RIP-2</vt:lpstr>
      <vt:lpstr>Formát zprávy RIP-2</vt:lpstr>
      <vt:lpstr>Nové vlastnosti RIP-2</vt:lpstr>
      <vt:lpstr>RIPng</vt:lpstr>
      <vt:lpstr>RIPng – položka směrovací tabulky</vt:lpstr>
      <vt:lpstr>RIPng – následující uzel  (položka směrovací tabulky)</vt:lpstr>
      <vt:lpstr>RIPng – přenos směrovací informace</vt:lpstr>
      <vt:lpstr>Problémy s DVA</vt:lpstr>
      <vt:lpstr>Směrování - OSPF</vt:lpstr>
      <vt:lpstr>Směrování podle stavu linek (LSA)</vt:lpstr>
      <vt:lpstr>Spolehlivé záplavové doručování</vt:lpstr>
      <vt:lpstr>Spolehlivé záplavové doručování</vt:lpstr>
      <vt:lpstr>Příklad záplavování</vt:lpstr>
      <vt:lpstr>Dijkstrův algoritmus pro nalezení nejkratší cesty</vt:lpstr>
      <vt:lpstr>Dijkstrův algoritmus pro nalezení nejkratší cesty</vt:lpstr>
      <vt:lpstr>Algoritmus vyhledávání</vt:lpstr>
      <vt:lpstr>Postup vytváření směrovací tabulku pro uzel D</vt:lpstr>
      <vt:lpstr>Klady a zápory LSA</vt:lpstr>
      <vt:lpstr>Protokol OSPF</vt:lpstr>
      <vt:lpstr>OSPF – typy zpráv</vt:lpstr>
      <vt:lpstr>OSPF oblasti</vt:lpstr>
      <vt:lpstr>OSPF typy směrovačů</vt:lpstr>
      <vt:lpstr>OSPF typy směrovačů</vt:lpstr>
      <vt:lpstr>Formát záhlaví OSPF</vt:lpstr>
      <vt:lpstr>Typy OSPF zpráv</vt:lpstr>
      <vt:lpstr>Určení ceny (ohodnocení) linky</vt:lpstr>
      <vt:lpstr>Vyhledávání sousedství</vt:lpstr>
      <vt:lpstr>Nabízení stavu linek (OSPF Link State Advertisements)</vt:lpstr>
      <vt:lpstr>Výměna LSA</vt:lpstr>
      <vt:lpstr>Synchronizace databáze</vt:lpstr>
      <vt:lpstr>Synchronizace databáze  - funkce DR</vt:lpstr>
      <vt:lpstr>Synchronizace databáze  – funkce DR</vt:lpstr>
      <vt:lpstr>Směrováni uvnitř oblasti</vt:lpstr>
      <vt:lpstr>Směrování do ostatních autonomních oblastí</vt:lpstr>
      <vt:lpstr>Směrování - EGP</vt:lpstr>
      <vt:lpstr>EGP – Exterior Gateway Protocol</vt:lpstr>
      <vt:lpstr>EGP – Typy zpráv</vt:lpstr>
      <vt:lpstr>EGP – test funkčnosti souseda</vt:lpstr>
      <vt:lpstr>Směrování -BGP</vt:lpstr>
      <vt:lpstr>AS - Autonomous System</vt:lpstr>
      <vt:lpstr>AS - Autonomous System</vt:lpstr>
      <vt:lpstr>Border Gateway Protocol (BGP)</vt:lpstr>
      <vt:lpstr>Historie BGP</vt:lpstr>
      <vt:lpstr>Historie BGP</vt:lpstr>
      <vt:lpstr>BGP přenáší TCP</vt:lpstr>
      <vt:lpstr>BGP základní operace</vt:lpstr>
      <vt:lpstr>Border Gateway Protocol (BGP)</vt:lpstr>
      <vt:lpstr>Border Gateway Protocol (BGP)</vt:lpstr>
      <vt:lpstr>BGP: řízení směrování</vt:lpstr>
      <vt:lpstr>BGP: řízení směrování</vt:lpstr>
      <vt:lpstr>Dva typy BGP</vt:lpstr>
      <vt:lpstr>Dosažení dostupnosti</vt:lpstr>
      <vt:lpstr>Topologie </vt:lpstr>
      <vt:lpstr>Směrování ve spojce (nepotřebuje BGP)</vt:lpstr>
      <vt:lpstr>BGP jako směrovací protokol</vt:lpstr>
      <vt:lpstr>BGP AS cesty z A7 do A1 a N1</vt:lpstr>
      <vt:lpstr>BGP zpracování strategie směrování</vt:lpstr>
      <vt:lpstr>BGP zprávy</vt:lpstr>
    </vt:vector>
  </TitlesOfParts>
  <Manager/>
  <Company>ZCU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Směrování -RIP</dc:title>
  <dc:subject/>
  <dc:creator>ledvina</dc:creator>
  <cp:keywords/>
  <dc:description/>
  <cp:lastModifiedBy>un331</cp:lastModifiedBy>
  <cp:revision>42</cp:revision>
  <cp:lastPrinted>2018-03-07T15:19:46Z</cp:lastPrinted>
  <dcterms:created xsi:type="dcterms:W3CDTF">2008-03-05T11:52:53Z</dcterms:created>
  <dcterms:modified xsi:type="dcterms:W3CDTF">2018-03-14T10:24:43Z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