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62"/>
  </p:notesMasterIdLst>
  <p:sldIdLst>
    <p:sldId id="256" r:id="rId2"/>
    <p:sldId id="27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51" r:id="rId33"/>
    <p:sldId id="452" r:id="rId34"/>
    <p:sldId id="453" r:id="rId35"/>
    <p:sldId id="454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487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 autoAdjust="0"/>
    <p:restoredTop sz="90300" autoAdjust="0"/>
  </p:normalViewPr>
  <p:slideViewPr>
    <p:cSldViewPr>
      <p:cViewPr varScale="1">
        <p:scale>
          <a:sx n="84" d="100"/>
          <a:sy n="84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6F0927F3-7D85-40EB-9293-BBC900F8741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160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69F03-1D77-4A57-9347-34A01C74AA5F}" type="slidenum">
              <a:rPr lang="cs-CZ"/>
              <a:pPr/>
              <a:t>1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4F2445-BD37-4585-91E6-77868BE6D98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8D03D-4CD8-4E7C-A4F4-CD6A1D96D0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1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26D5-9521-4FFB-9B0E-F95F20D1017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0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7CEF-220F-4EA8-95D3-6ECE3554FD1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02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0981-468F-4FE0-8A28-41B2D544DAF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07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32141-DD8F-469A-A718-554956D2F2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6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BC510-8BBF-4F31-AFF3-B2FF5A87DF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0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62610-70E0-4ABD-A069-F8E8810735A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50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05A57-E5E9-422C-B7EF-3F6AB67853A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65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F0036-591F-4BB0-85AB-8C4FDFFA250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6955-1AE0-4760-97F0-F655A38B34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34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5B69E49-61C8-4738-ACBD-937A22D838C6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5703888" cy="2133600"/>
          </a:xfrm>
        </p:spPr>
        <p:txBody>
          <a:bodyPr/>
          <a:lstStyle/>
          <a:p>
            <a:r>
              <a:rPr lang="en-US"/>
              <a:t>Internet protocol</a:t>
            </a:r>
            <a:r>
              <a:rPr lang="cs-CZ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  <a:p>
            <a:r>
              <a:rPr lang="cs-CZ"/>
              <a:t>Ing. Jiří Ledvina, CSc.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Volitelné parametry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550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CEF-220F-4EA8-95D3-6ECE3554FD1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Volitelné parametry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7692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Záznam cesty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978025"/>
            <a:ext cx="736758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Striktní směrování</a:t>
            </a: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752600"/>
            <a:ext cx="7367587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Volné směrování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833563"/>
            <a:ext cx="736758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Záznam časové značky</a:t>
            </a: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3915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500"/>
              <a:t>ICMP</a:t>
            </a:r>
            <a:br>
              <a:rPr lang="cs-CZ" sz="3500"/>
            </a:br>
            <a:r>
              <a:rPr lang="cs-CZ" sz="3500"/>
              <a:t>Internet Control Message Protocol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848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78994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ICMP typy zpráv</a:t>
            </a: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6773862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74528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ICMP obecný formát zpráv</a:t>
            </a:r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065962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ICMP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ICMP chybová zpráva není generována pro chybu při přenosu ICMP chybové zprávy</a:t>
            </a:r>
          </a:p>
          <a:p>
            <a:r>
              <a:rPr lang="cs-CZ"/>
              <a:t>Je-li datová zpráva fragmentována, je chybová zpráva generována pouze pro 1. fragment</a:t>
            </a:r>
          </a:p>
          <a:p>
            <a:r>
              <a:rPr lang="cs-CZ"/>
              <a:t>Pro zprávy s multicast adresou nejsou generovány chybové zprávy</a:t>
            </a:r>
          </a:p>
          <a:p>
            <a:r>
              <a:rPr lang="cs-CZ"/>
              <a:t>Chybová zpráva není generována ani pro zprávy se speciální adresou jako je 0.0.0.0 nebo 127.0.0.0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CEF-220F-4EA8-95D3-6ECE3554FD17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ChangeArrowheads="1"/>
          </p:cNvSpPr>
          <p:nvPr/>
        </p:nvSpPr>
        <p:spPr bwMode="ltGray">
          <a:xfrm>
            <a:off x="490538" y="5302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cs-CZ" sz="2400">
              <a:latin typeface="Tahoma" pitchFamily="34" charset="0"/>
            </a:endParaRPr>
          </a:p>
        </p:txBody>
      </p:sp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655320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cs-CZ" sz="3900" b="1">
                <a:solidFill>
                  <a:schemeClr val="tx2"/>
                </a:solidFill>
              </a:rPr>
              <a:t>Úvod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5A57-E5E9-422C-B7EF-3F6AB67853A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Chybové zprávy</a:t>
            </a: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4310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Destination unreachable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74168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Source quench</a:t>
            </a: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06596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57200" y="4149725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Informace o zahozeném paketu – zahlcení (směrovač, host)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Zdroj sníží rychlost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Konec zahlcení se nehlásí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Time exceeded</a:t>
            </a: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0659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68313" y="3716338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Posílá směrovač (code=0) nebo host (code = 1)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Při T.O. fragmentu se zahazuje celý paket (hlásí host)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Parameter problem</a:t>
            </a: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559675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468313" y="4292600"/>
            <a:ext cx="82296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Chybné parametry v záhlaví IP paketu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Redirection</a:t>
            </a:r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065962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68313" y="3716338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Posílá směrovač do hostitelského systému na lokálním segmentu sítě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ICMP zprávy typu query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Echo request, reply</a:t>
            </a:r>
          </a:p>
          <a:p>
            <a:pPr lvl="1"/>
            <a:r>
              <a:rPr lang="cs-CZ"/>
              <a:t>Test dosažitelnosti cíle</a:t>
            </a:r>
          </a:p>
          <a:p>
            <a:r>
              <a:rPr lang="cs-CZ"/>
              <a:t>Timestamp request, reply</a:t>
            </a:r>
          </a:p>
          <a:p>
            <a:pPr lvl="1"/>
            <a:r>
              <a:rPr lang="cs-CZ"/>
              <a:t>Výpočet RTT</a:t>
            </a:r>
          </a:p>
          <a:p>
            <a:pPr lvl="1"/>
            <a:r>
              <a:rPr lang="cs-CZ"/>
              <a:t>Nastavení hodin</a:t>
            </a:r>
          </a:p>
          <a:p>
            <a:r>
              <a:rPr lang="cs-CZ"/>
              <a:t>Address mask request, reply</a:t>
            </a:r>
          </a:p>
          <a:p>
            <a:r>
              <a:rPr lang="cs-CZ"/>
              <a:t>Router solicitation and advertisement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CEF-220F-4EA8-95D3-6ECE3554FD17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Echo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106613"/>
            <a:ext cx="7065962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Timestamp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212975"/>
            <a:ext cx="7065962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Mask request</a:t>
            </a: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114550"/>
            <a:ext cx="706596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Datová jednotka na linkové úrovni se nazývá </a:t>
            </a:r>
            <a:r>
              <a:rPr lang="cs-CZ" i="1" dirty="0"/>
              <a:t>rámec</a:t>
            </a:r>
          </a:p>
          <a:p>
            <a:r>
              <a:rPr lang="cs-CZ" dirty="0"/>
              <a:t>Datová jednotka na síťové úrovni se nazývá </a:t>
            </a:r>
            <a:r>
              <a:rPr lang="cs-CZ" i="1" dirty="0"/>
              <a:t>paket</a:t>
            </a:r>
          </a:p>
          <a:p>
            <a:r>
              <a:rPr lang="cs-CZ" dirty="0"/>
              <a:t>Datová jednotka na transportní úrovni se nazývá </a:t>
            </a:r>
            <a:r>
              <a:rPr lang="cs-CZ" i="1" dirty="0"/>
              <a:t>segment</a:t>
            </a:r>
          </a:p>
          <a:p>
            <a:r>
              <a:rPr lang="cs-CZ" dirty="0"/>
              <a:t>Datová jednotka na aplikační úrovni se nazývá </a:t>
            </a:r>
            <a:r>
              <a:rPr lang="cs-CZ" i="1" dirty="0"/>
              <a:t>blok</a:t>
            </a:r>
          </a:p>
          <a:p>
            <a:endParaRPr lang="cs-CZ" dirty="0"/>
          </a:p>
          <a:p>
            <a:r>
              <a:rPr lang="cs-CZ" dirty="0"/>
              <a:t>Paket IPv4 se dělí na</a:t>
            </a:r>
          </a:p>
          <a:p>
            <a:pPr lvl="1"/>
            <a:r>
              <a:rPr lang="cs-CZ" dirty="0"/>
              <a:t>Záhlaví s délkou 20 až 60 slabik</a:t>
            </a:r>
          </a:p>
          <a:p>
            <a:pPr lvl="1"/>
            <a:r>
              <a:rPr lang="cs-CZ" dirty="0"/>
              <a:t>Data s maximální délkou 64KiB minus délka záhlaví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CEF-220F-4EA8-95D3-6ECE3554FD1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Router-solicitation</a:t>
            </a: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065962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Router advetisement</a:t>
            </a:r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350125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UDP</a:t>
            </a:r>
            <a:br>
              <a:rPr lang="cs-CZ"/>
            </a:br>
            <a:r>
              <a:rPr lang="cs-CZ"/>
              <a:t>User Datagram Protokol</a:t>
            </a: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Rozdělení portů</a:t>
            </a:r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7755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457200" y="3716338"/>
            <a:ext cx="82296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V počítači v souboru /etc/services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echo           7/udp     </a:t>
            </a:r>
            <a:r>
              <a:rPr lang="en-US" sz="2000"/>
              <a:t># komentar</a:t>
            </a:r>
            <a:endParaRPr lang="cs-CZ" sz="2000"/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tftp              67/udp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snmp          161/udp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snmp          161/tcp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snmptrap   162/udp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Všeobecně známé porty</a:t>
            </a:r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518275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UDP struktura r</a:t>
            </a:r>
            <a:r>
              <a:rPr lang="cs-CZ"/>
              <a:t>ámce</a:t>
            </a:r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87525"/>
            <a:ext cx="8636000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</a:t>
            </a:r>
            <a:br>
              <a:rPr lang="cs-CZ"/>
            </a:br>
            <a:r>
              <a:rPr lang="cs-CZ"/>
              <a:t>Transport Control Protocol</a:t>
            </a:r>
          </a:p>
        </p:txBody>
      </p:sp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993063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CEF-220F-4EA8-95D3-6ECE3554FD17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 – všeobecně známé porty</a:t>
            </a:r>
          </a:p>
        </p:txBody>
      </p:sp>
      <p:pic>
        <p:nvPicPr>
          <p:cNvPr id="376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77716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 – formát záhlaví</a:t>
            </a:r>
          </a:p>
        </p:txBody>
      </p:sp>
      <p:grpSp>
        <p:nvGrpSpPr>
          <p:cNvPr id="377859" name="Group 3"/>
          <p:cNvGrpSpPr>
            <a:grpSpLocks/>
          </p:cNvGrpSpPr>
          <p:nvPr/>
        </p:nvGrpSpPr>
        <p:grpSpPr bwMode="auto">
          <a:xfrm>
            <a:off x="395288" y="1700213"/>
            <a:ext cx="8034337" cy="4824412"/>
            <a:chOff x="315" y="576"/>
            <a:chExt cx="5061" cy="3216"/>
          </a:xfrm>
        </p:grpSpPr>
        <p:sp>
          <p:nvSpPr>
            <p:cNvPr id="377860" name="Rectangle 4"/>
            <p:cNvSpPr>
              <a:spLocks noChangeArrowheads="1"/>
            </p:cNvSpPr>
            <p:nvPr/>
          </p:nvSpPr>
          <p:spPr bwMode="auto">
            <a:xfrm>
              <a:off x="384" y="1152"/>
              <a:ext cx="4992" cy="26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7786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576"/>
              <a:ext cx="5061" cy="3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 – řídicí bity</a:t>
            </a:r>
          </a:p>
        </p:txBody>
      </p:sp>
      <p:pic>
        <p:nvPicPr>
          <p:cNvPr id="3788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77692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záhlaví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497887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TCP- řídicí bity</a:t>
            </a: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132637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 - pseudozáhlaví</a:t>
            </a:r>
          </a:p>
        </p:txBody>
      </p:sp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34536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 – navazování spojení</a:t>
            </a:r>
          </a:p>
        </p:txBody>
      </p:sp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70572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 – přenos dat</a:t>
            </a:r>
          </a:p>
        </p:txBody>
      </p:sp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7188"/>
            <a:ext cx="7416800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 – přenos dat</a:t>
            </a:r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7188"/>
            <a:ext cx="7343775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 – ukončení přenosu</a:t>
            </a: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7692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TCP – ukončení přenosu</a:t>
            </a:r>
          </a:p>
        </p:txBody>
      </p: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704137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350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Table 12.3  </a:t>
            </a:r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States for TCP</a:t>
            </a:r>
          </a:p>
        </p:txBody>
      </p:sp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371600"/>
            <a:ext cx="80803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5A57-E5E9-422C-B7EF-3F6AB67853A3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Stavový diagram TCP</a:t>
            </a:r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207125" cy="500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Souběžné vytvoření spojení</a:t>
            </a:r>
          </a:p>
        </p:txBody>
      </p:sp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80073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IP.DS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907212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Souběžné ukončení spojení</a:t>
            </a: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77975"/>
            <a:ext cx="83534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Odmítnutí spojení</a:t>
            </a:r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7247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Rušení spojení</a:t>
            </a:r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659688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Řízení toku dat</a:t>
            </a:r>
          </a:p>
        </p:txBody>
      </p:sp>
      <p:pic>
        <p:nvPicPr>
          <p:cNvPr id="395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916862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Řízení toku dat</a:t>
            </a:r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8391525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Normální potvrzování</a:t>
            </a:r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197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Ztráta dat</a:t>
            </a:r>
          </a:p>
        </p:txBody>
      </p:sp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98036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Rychlé opakování přenosu</a:t>
            </a:r>
          </a:p>
        </p:txBody>
      </p:sp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897813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Ztráta potvrzení</a:t>
            </a:r>
          </a:p>
        </p:txBody>
      </p:sp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4897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58</a:t>
            </a:fld>
            <a:endParaRPr lang="cs-CZ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Obnova po ztrátě potvrení</a:t>
            </a:r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696595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59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IP.DS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Precedence (priorita) – nepoužívá se</a:t>
            </a:r>
          </a:p>
          <a:p>
            <a:r>
              <a:rPr lang="cs-CZ"/>
              <a:t>TOS (Type od Service)</a:t>
            </a:r>
          </a:p>
          <a:p>
            <a:pPr lvl="1"/>
            <a:r>
              <a:rPr lang="cs-CZ"/>
              <a:t>Min. zpoždění</a:t>
            </a:r>
          </a:p>
          <a:p>
            <a:pPr lvl="1"/>
            <a:r>
              <a:rPr lang="cs-CZ"/>
              <a:t>Max. propustnost</a:t>
            </a:r>
          </a:p>
          <a:p>
            <a:pPr lvl="1"/>
            <a:r>
              <a:rPr lang="cs-CZ"/>
              <a:t>Max. spolehlivost</a:t>
            </a:r>
          </a:p>
          <a:p>
            <a:pPr lvl="1"/>
            <a:r>
              <a:rPr lang="cs-CZ"/>
              <a:t>Min. cena</a:t>
            </a:r>
          </a:p>
          <a:p>
            <a:r>
              <a:rPr lang="cs-CZ"/>
              <a:t>Rozlišované služby (Differentiated services)</a:t>
            </a:r>
          </a:p>
          <a:p>
            <a:pPr lvl="1"/>
            <a:r>
              <a:rPr lang="cs-CZ"/>
              <a:t>Codepoint – ohodnocení požadované služby</a:t>
            </a:r>
          </a:p>
          <a:p>
            <a:pPr lvl="1"/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CEF-220F-4EA8-95D3-6ECE3554FD1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Parametry</a:t>
            </a:r>
          </a:p>
        </p:txBody>
      </p:sp>
      <p:pic>
        <p:nvPicPr>
          <p:cNvPr id="402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8136"/>
            <a:ext cx="7916862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60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IP.DS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2243138" cy="2789237"/>
          </a:xfrm>
        </p:spPr>
        <p:txBody>
          <a:bodyPr/>
          <a:lstStyle/>
          <a:p>
            <a:r>
              <a:rPr lang="cs-CZ"/>
              <a:t>Implicitně přiřazené typy služeb vybraným protokolům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5548312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CEF-220F-4EA8-95D3-6ECE3554FD1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IP záhlaví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07413" cy="4411662"/>
          </a:xfrm>
        </p:spPr>
        <p:txBody>
          <a:bodyPr/>
          <a:lstStyle/>
          <a:p>
            <a:r>
              <a:rPr lang="cs-CZ"/>
              <a:t>Celková délka (data + záhlaví)</a:t>
            </a:r>
          </a:p>
          <a:p>
            <a:r>
              <a:rPr lang="cs-CZ"/>
              <a:t>Identifikace (rozlišení fragmentů)</a:t>
            </a:r>
          </a:p>
          <a:p>
            <a:r>
              <a:rPr lang="cs-CZ"/>
              <a:t>Příznaky fragmentace (D, M)</a:t>
            </a:r>
          </a:p>
          <a:p>
            <a:r>
              <a:rPr lang="cs-CZ"/>
              <a:t>Offset (začátek fragmentu od počátku paketu), max délka rámce je dána MTU - maximum transport unit)</a:t>
            </a:r>
          </a:p>
          <a:p>
            <a:r>
              <a:rPr lang="cs-CZ"/>
              <a:t>TTL (doba života 1 – 255)</a:t>
            </a:r>
          </a:p>
          <a:p>
            <a:r>
              <a:rPr lang="cs-CZ"/>
              <a:t>Protokol (ICMP(1), IGMP(2), TCP(6), UDP(17), OSPF(89)</a:t>
            </a:r>
          </a:p>
          <a:p>
            <a:r>
              <a:rPr lang="cs-CZ"/>
              <a:t>Kontrolní součet (záporně vzatá suma )</a:t>
            </a:r>
          </a:p>
          <a:p>
            <a:r>
              <a:rPr lang="cs-CZ"/>
              <a:t>Zdrojová a cílová adresa (32 bitů)</a:t>
            </a:r>
          </a:p>
          <a:p>
            <a:r>
              <a:rPr lang="cs-CZ"/>
              <a:t>Parametry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7CEF-220F-4EA8-95D3-6ECE3554FD1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MTU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2642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10-70E0-4ABD-A069-F8E8810735A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232</TotalTime>
  <Words>654</Words>
  <Application>Microsoft Office PowerPoint</Application>
  <PresentationFormat>Předvádění na obrazovce (4:3)</PresentationFormat>
  <Paragraphs>232</Paragraphs>
  <Slides>60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06088808</vt:lpstr>
      <vt:lpstr>Internet protocol </vt:lpstr>
      <vt:lpstr>Prezentace aplikace PowerPoint</vt:lpstr>
      <vt:lpstr>Úvod</vt:lpstr>
      <vt:lpstr>Struktura záhlaví</vt:lpstr>
      <vt:lpstr>IP.DS</vt:lpstr>
      <vt:lpstr>IP.DS</vt:lpstr>
      <vt:lpstr>IP.DS</vt:lpstr>
      <vt:lpstr>IP záhlaví</vt:lpstr>
      <vt:lpstr>Příklady MTU</vt:lpstr>
      <vt:lpstr>Volitelné parametry</vt:lpstr>
      <vt:lpstr>Volitelné parametry</vt:lpstr>
      <vt:lpstr>Záznam cesty</vt:lpstr>
      <vt:lpstr>Striktní směrování</vt:lpstr>
      <vt:lpstr>Volné směrování</vt:lpstr>
      <vt:lpstr>Záznam časové značky</vt:lpstr>
      <vt:lpstr>ICMP Internet Control Message Protocol</vt:lpstr>
      <vt:lpstr>ICMP typy zpráv</vt:lpstr>
      <vt:lpstr>ICMP obecný formát zpráv</vt:lpstr>
      <vt:lpstr>ICMP</vt:lpstr>
      <vt:lpstr>Chybové zprávy</vt:lpstr>
      <vt:lpstr>Destination unreachable</vt:lpstr>
      <vt:lpstr>Source quench</vt:lpstr>
      <vt:lpstr>Time exceeded</vt:lpstr>
      <vt:lpstr>Parameter problem</vt:lpstr>
      <vt:lpstr>Redirection</vt:lpstr>
      <vt:lpstr>ICMP zprávy typu query</vt:lpstr>
      <vt:lpstr>Echo</vt:lpstr>
      <vt:lpstr>Timestamp</vt:lpstr>
      <vt:lpstr>Mask request</vt:lpstr>
      <vt:lpstr>Router-solicitation</vt:lpstr>
      <vt:lpstr>Router advetisement</vt:lpstr>
      <vt:lpstr>UDP User Datagram Protokol</vt:lpstr>
      <vt:lpstr>Rozdělení portů</vt:lpstr>
      <vt:lpstr>Všeobecně známé porty</vt:lpstr>
      <vt:lpstr>UDP struktura rámce</vt:lpstr>
      <vt:lpstr>TCP Transport Control Protocol</vt:lpstr>
      <vt:lpstr>TCP – všeobecně známé porty</vt:lpstr>
      <vt:lpstr>TCP – formát záhlaví</vt:lpstr>
      <vt:lpstr>TCP – řídicí bity</vt:lpstr>
      <vt:lpstr>TCP- řídicí bity</vt:lpstr>
      <vt:lpstr>TCP - pseudozáhlaví</vt:lpstr>
      <vt:lpstr>TCP – navazování spojení</vt:lpstr>
      <vt:lpstr>TCP – přenos dat</vt:lpstr>
      <vt:lpstr>TCP – přenos dat</vt:lpstr>
      <vt:lpstr>TCP – ukončení přenosu</vt:lpstr>
      <vt:lpstr>TCP – ukončení přenosu</vt:lpstr>
      <vt:lpstr>Prezentace aplikace PowerPoint</vt:lpstr>
      <vt:lpstr>Stavový diagram TCP</vt:lpstr>
      <vt:lpstr>Souběžné vytvoření spojení</vt:lpstr>
      <vt:lpstr>Souběžné ukončení spojení</vt:lpstr>
      <vt:lpstr>Odmítnutí spojení</vt:lpstr>
      <vt:lpstr>Rušení spojení</vt:lpstr>
      <vt:lpstr>Řízení toku dat</vt:lpstr>
      <vt:lpstr>Řízení toku dat</vt:lpstr>
      <vt:lpstr>Normální potvrzování</vt:lpstr>
      <vt:lpstr>Ztráta dat</vt:lpstr>
      <vt:lpstr>Rychlé opakování přenosu</vt:lpstr>
      <vt:lpstr>Ztráta potvrzení</vt:lpstr>
      <vt:lpstr>Obnova po ztrátě potvrení</vt:lpstr>
      <vt:lpstr>Parametry</vt:lpstr>
    </vt:vector>
  </TitlesOfParts>
  <Manager/>
  <Company>ZČU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protocol </dc:title>
  <dc:subject/>
  <dc:creator>KIV</dc:creator>
  <cp:keywords/>
  <dc:description/>
  <cp:lastModifiedBy>ledvina</cp:lastModifiedBy>
  <cp:revision>6</cp:revision>
  <dcterms:created xsi:type="dcterms:W3CDTF">2009-02-25T10:57:08Z</dcterms:created>
  <dcterms:modified xsi:type="dcterms:W3CDTF">2011-05-26T07:51:18Z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