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5" r:id="rId2"/>
  </p:sldMasterIdLst>
  <p:notesMasterIdLst>
    <p:notesMasterId r:id="rId67"/>
  </p:notesMasterIdLst>
  <p:sldIdLst>
    <p:sldId id="256" r:id="rId3"/>
    <p:sldId id="292" r:id="rId4"/>
    <p:sldId id="293" r:id="rId5"/>
    <p:sldId id="291" r:id="rId6"/>
    <p:sldId id="257" r:id="rId7"/>
    <p:sldId id="294" r:id="rId8"/>
    <p:sldId id="263" r:id="rId9"/>
    <p:sldId id="290" r:id="rId10"/>
    <p:sldId id="275" r:id="rId11"/>
    <p:sldId id="270" r:id="rId12"/>
    <p:sldId id="276" r:id="rId13"/>
    <p:sldId id="268" r:id="rId14"/>
    <p:sldId id="272" r:id="rId15"/>
    <p:sldId id="271" r:id="rId16"/>
    <p:sldId id="273" r:id="rId17"/>
    <p:sldId id="274" r:id="rId18"/>
    <p:sldId id="283" r:id="rId19"/>
    <p:sldId id="277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0" r:id="rId46"/>
    <p:sldId id="321" r:id="rId47"/>
    <p:sldId id="322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30" r:id="rId56"/>
    <p:sldId id="269" r:id="rId57"/>
    <p:sldId id="286" r:id="rId58"/>
    <p:sldId id="280" r:id="rId59"/>
    <p:sldId id="287" r:id="rId60"/>
    <p:sldId id="281" r:id="rId61"/>
    <p:sldId id="282" r:id="rId62"/>
    <p:sldId id="288" r:id="rId63"/>
    <p:sldId id="284" r:id="rId64"/>
    <p:sldId id="289" r:id="rId65"/>
    <p:sldId id="285" r:id="rId6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00" autoAdjust="0"/>
    <p:restoredTop sz="90735" autoAdjust="0"/>
  </p:normalViewPr>
  <p:slideViewPr>
    <p:cSldViewPr>
      <p:cViewPr varScale="1">
        <p:scale>
          <a:sx n="109" d="100"/>
          <a:sy n="109" d="100"/>
        </p:scale>
        <p:origin x="162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fld id="{59A0FF48-5A05-492F-8AB8-44DBD43C82B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679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4D738A-FB6E-4C8E-8647-CD69B755731F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1369709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9D8793-81CD-4DA8-9FFA-1C2B6B01FA0B}" type="slidenum">
              <a:rPr lang="cs-CZ"/>
              <a:pPr/>
              <a:t>15</a:t>
            </a:fld>
            <a:endParaRPr lang="cs-CZ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378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1B207-4E45-48D7-82A8-79C36CC4F54A}" type="slidenum">
              <a:rPr lang="cs-CZ"/>
              <a:pPr/>
              <a:t>16</a:t>
            </a:fld>
            <a:endParaRPr lang="cs-CZ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00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BF222-A463-40BD-AD9A-F54F493B0458}" type="slidenum">
              <a:rPr lang="cs-CZ"/>
              <a:pPr/>
              <a:t>17</a:t>
            </a:fld>
            <a:endParaRPr lang="cs-CZ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832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D940A2-E6C8-4C53-B5A7-C974F7E62012}" type="slidenum">
              <a:rPr lang="cs-CZ"/>
              <a:pPr/>
              <a:t>18</a:t>
            </a:fld>
            <a:endParaRPr lang="cs-CZ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693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A87923-CCC3-4869-9AA9-B337CF28D8A0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37998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22A8C6-806B-4328-8340-43C757F8D00B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2874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FC645D-6E03-4D66-AABB-03FC8B698265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739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99592-C539-4904-B8EC-9A027C2D7613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56664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C8F994-8F2A-4D4E-A02D-57F4BE0A9712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62710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16FC8B-D589-4F64-A433-64B2678851A2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4532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533199-0D56-4664-9C23-C6E7A285BF45}" type="slidenum">
              <a:rPr lang="cs-CZ"/>
              <a:pPr/>
              <a:t>5</a:t>
            </a:fld>
            <a:endParaRPr lang="cs-CZ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•"/>
            </a:pPr>
            <a:r>
              <a:rPr lang="cs-CZ"/>
              <a:t>Přínos prezentace pro posluchače: Dospělí posluchači se o předmět zajímají více, pokud jsou seznámeni s jeho důležitostí.</a:t>
            </a:r>
          </a:p>
          <a:p>
            <a:pPr lvl="1">
              <a:buFontTx/>
              <a:buChar char="•"/>
            </a:pPr>
            <a:r>
              <a:rPr lang="cs-CZ"/>
              <a:t>Úroveň znalostí přednášejícího v daném předmětu: Stručně doložte své znalosti v této oblasti nebo zdůvodněte, proč vám mají účastníci věnovat pozornost.</a:t>
            </a:r>
          </a:p>
        </p:txBody>
      </p:sp>
    </p:spTree>
    <p:extLst>
      <p:ext uri="{BB962C8B-B14F-4D97-AF65-F5344CB8AC3E}">
        <p14:creationId xmlns:p14="http://schemas.microsoft.com/office/powerpoint/2010/main" val="21805402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2713A1-577F-47A3-B6EF-343E9362EAB0}" type="slidenum">
              <a:rPr lang="cs-CZ"/>
              <a:pPr/>
              <a:t>38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5574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DE51E3-2429-4CC1-9B29-E0F174FE116C}" type="slidenum">
              <a:rPr lang="cs-CZ"/>
              <a:pPr/>
              <a:t>40</a:t>
            </a:fld>
            <a:endParaRPr lang="cs-CZ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9791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CF791-023B-42C6-8A15-56081A1880AD}" type="slidenum">
              <a:rPr lang="cs-CZ"/>
              <a:pPr/>
              <a:t>41</a:t>
            </a:fld>
            <a:endParaRPr lang="cs-CZ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2863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4C2AA-DD63-472A-8703-891AE1A60E45}" type="slidenum">
              <a:rPr lang="cs-CZ"/>
              <a:pPr/>
              <a:t>42</a:t>
            </a:fld>
            <a:endParaRPr lang="cs-CZ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5181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104325-892E-4207-8259-1434C13DFB2E}" type="slidenum">
              <a:rPr lang="cs-CZ"/>
              <a:pPr/>
              <a:t>46</a:t>
            </a:fld>
            <a:endParaRPr 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7455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519A9D-E536-43AA-B312-F4AA832E7E22}" type="slidenum">
              <a:rPr lang="cs-CZ"/>
              <a:pPr/>
              <a:t>47</a:t>
            </a:fld>
            <a:endParaRPr lang="cs-CZ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9544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8790D-B0CA-46BD-ACEE-3268BC4E3B27}" type="slidenum">
              <a:rPr lang="cs-CZ"/>
              <a:pPr/>
              <a:t>49</a:t>
            </a:fld>
            <a:endParaRPr lang="cs-CZ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9516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88790D-B0CA-46BD-ACEE-3268BC4E3B27}" type="slidenum">
              <a:rPr lang="cs-CZ"/>
              <a:pPr/>
              <a:t>50</a:t>
            </a:fld>
            <a:endParaRPr lang="cs-CZ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7858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6CDE3-FEE3-4B1D-A653-CB922C613C1D}" type="slidenum">
              <a:rPr lang="cs-CZ"/>
              <a:pPr/>
              <a:t>52</a:t>
            </a:fld>
            <a:endParaRPr lang="cs-CZ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5697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3E039-BDCB-4ACE-868A-C60112F2B4C9}" type="slidenum">
              <a:rPr lang="cs-CZ"/>
              <a:pPr/>
              <a:t>53</a:t>
            </a:fld>
            <a:endParaRPr lang="cs-CZ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305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FF98A-6C52-4644-8AF6-33F88889A33D}" type="slidenum">
              <a:rPr lang="cs-CZ"/>
              <a:pPr/>
              <a:t>7</a:t>
            </a:fld>
            <a:endParaRPr lang="cs-CZ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89421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F8A604-1C80-4C7F-89FD-9106DA78A281}" type="slidenum">
              <a:rPr lang="cs-CZ"/>
              <a:pPr/>
              <a:t>55</a:t>
            </a:fld>
            <a:endParaRPr lang="cs-CZ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5974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A6AE17-FC5A-4BBD-BAE3-79AD25042B93}" type="slidenum">
              <a:rPr lang="cs-CZ"/>
              <a:pPr/>
              <a:t>56</a:t>
            </a:fld>
            <a:endParaRPr lang="cs-CZ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905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CE8A3-A6E0-4E3E-BFA9-EE6E22B0F75E}" type="slidenum">
              <a:rPr lang="cs-CZ"/>
              <a:pPr/>
              <a:t>57</a:t>
            </a:fld>
            <a:endParaRPr lang="cs-CZ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04374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5B97B8-F850-4DC5-84D2-CF35351D5A36}" type="slidenum">
              <a:rPr lang="cs-CZ"/>
              <a:pPr/>
              <a:t>58</a:t>
            </a:fld>
            <a:endParaRPr lang="cs-CZ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0630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BF796B-01CB-4D65-973A-92DFCE1452DC}" type="slidenum">
              <a:rPr lang="cs-CZ"/>
              <a:pPr/>
              <a:t>59</a:t>
            </a:fld>
            <a:endParaRPr lang="cs-CZ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976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1CEFB-4C75-4DA3-BEDF-D9A768B72382}" type="slidenum">
              <a:rPr lang="cs-CZ"/>
              <a:pPr/>
              <a:t>60</a:t>
            </a:fld>
            <a:endParaRPr lang="cs-CZ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034077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8AE549-1A67-45F9-8809-36764C0EC8D6}" type="slidenum">
              <a:rPr lang="cs-CZ"/>
              <a:pPr/>
              <a:t>61</a:t>
            </a:fld>
            <a:endParaRPr lang="cs-CZ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973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52F4C6-49DD-4BA2-8F34-DD696D7D4406}" type="slidenum">
              <a:rPr lang="cs-CZ"/>
              <a:pPr/>
              <a:t>62</a:t>
            </a:fld>
            <a:endParaRPr lang="cs-CZ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58872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322C6-A593-476D-9F0A-0A997FE4910D}" type="slidenum">
              <a:rPr lang="cs-CZ"/>
              <a:pPr/>
              <a:t>63</a:t>
            </a:fld>
            <a:endParaRPr lang="cs-CZ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87313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7C5D8-D405-4601-8CB1-B4AAF0EE3BC3}" type="slidenum">
              <a:rPr lang="cs-CZ"/>
              <a:pPr/>
              <a:t>64</a:t>
            </a:fld>
            <a:endParaRPr lang="cs-CZ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987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E97B5-F55F-45BE-8766-A21BC6D6A462}" type="slidenum">
              <a:rPr lang="cs-CZ"/>
              <a:pPr/>
              <a:t>9</a:t>
            </a:fld>
            <a:endParaRPr lang="cs-CZ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076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3DB7BA-E083-4808-8784-A0AB415FC054}" type="slidenum">
              <a:rPr lang="cs-CZ"/>
              <a:pPr/>
              <a:t>10</a:t>
            </a:fld>
            <a:endParaRPr lang="cs-CZ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473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07C67-1FD3-4F36-8F24-215629667337}" type="slidenum">
              <a:rPr lang="cs-CZ"/>
              <a:pPr/>
              <a:t>11</a:t>
            </a:fld>
            <a:endParaRPr lang="cs-CZ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195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EDC3CE-6958-4F90-BC98-D4CE6769B302}" type="slidenum">
              <a:rPr lang="cs-CZ"/>
              <a:pPr/>
              <a:t>12</a:t>
            </a:fld>
            <a:endParaRPr lang="cs-CZ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872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891CB-8851-4C4E-83D7-617842765BEA}" type="slidenum">
              <a:rPr lang="cs-CZ"/>
              <a:pPr/>
              <a:t>13</a:t>
            </a:fld>
            <a:endParaRPr lang="cs-CZ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412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6EF42-1702-4DA9-BB0F-B1A94D4CDD09}" type="slidenum">
              <a:rPr lang="cs-CZ"/>
              <a:pPr/>
              <a:t>14</a:t>
            </a:fld>
            <a:endParaRPr lang="cs-CZ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05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7E6B86C-2BDC-4671-8C7F-6EDDAB7F5574}" type="datetime1">
              <a:rPr lang="cs-CZ" smtClean="0"/>
              <a:t>27. 2. 2019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606101B-A7F6-4B21-8FC4-2DFBBBB09F4A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CB473D-DC44-4D47-B7FB-ECABD00DA6D1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F25FB-0F4C-4D90-8C08-B43D44861F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349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070104-E656-414F-BFED-0D40A6F24D55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CFDC7-CA09-4190-9176-93292CD5655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050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309600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84E6-A1FE-4DF9-8F90-66ADDD384BD3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E9A9-15AF-474F-87BB-8C966E33DF2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815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850038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235010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410432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223425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488958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667810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C484E6-A1FE-4DF9-8F90-66ADDD384BD3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6E9A9-15AF-474F-87BB-8C966E33DF2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692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94934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068989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095004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5601839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074515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426736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263385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889102"/>
      </p:ext>
    </p:extLst>
  </p:cSld>
  <p:clrMapOvr>
    <a:masterClrMapping/>
  </p:clrMapOvr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81597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B73DF6-CC9B-4C51-9A2C-6AD6905E3480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A645D-9921-40CF-B1BB-CC7DEB98A40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36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BBD21F-4C69-4D1E-90F9-700A0DD19E56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AD1BB-1ADE-4A6F-AA02-7FCF89054BF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19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2115CB-900A-4094-B653-96684FE3C600}" type="datetime1">
              <a:rPr lang="cs-CZ" smtClean="0"/>
              <a:t>27. 2. 2019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8440A-EB38-4DCF-BD82-D67B6D024A2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02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57652B-11E0-4288-BFB5-77D743D81030}" type="datetime1">
              <a:rPr lang="cs-CZ" smtClean="0"/>
              <a:t>27. 2. 2019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8BB6D-BADC-435A-9A2D-EA1AF8942EE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1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DB200C-D230-49DD-9058-FBDB280FC8A9}" type="datetime1">
              <a:rPr lang="cs-CZ" smtClean="0"/>
              <a:t>27. 2. 2019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E2E22A-D29D-44FB-AC08-5ED7F85DB24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91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577050-E5D9-476C-99B7-57F18A89DFFB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75000-CC53-4C66-8E1D-8166B7F4A53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25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2D2F2D-55BD-4909-AC6E-1E88B2A82EA1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67694-429A-4D3F-9E35-1E2A9E619A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79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B8DF97D-D77F-4E5F-B79A-15C90229B2E6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CE4BB27-9C8D-45CA-AC4C-5D7E69510469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B8DF97D-D77F-4E5F-B79A-15C90229B2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19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cu.cz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r>
              <a:rPr lang="cs-CZ"/>
              <a:t>Zásobník protokolů </a:t>
            </a:r>
            <a:r>
              <a:rPr lang="en-US"/>
              <a:t>TCP</a:t>
            </a:r>
            <a:r>
              <a:rPr lang="cs-CZ"/>
              <a:t>/IP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Po</a:t>
            </a:r>
            <a:r>
              <a:rPr lang="cs-CZ"/>
              <a:t>čítačové sítě</a:t>
            </a:r>
            <a:endParaRPr lang="en-US"/>
          </a:p>
          <a:p>
            <a:r>
              <a:rPr lang="en-US"/>
              <a:t>Lekce 1</a:t>
            </a:r>
            <a:endParaRPr lang="cs-CZ"/>
          </a:p>
          <a:p>
            <a:r>
              <a:rPr lang="cs-CZ"/>
              <a:t>Ing. Jiří ledvina, </a:t>
            </a:r>
            <a:r>
              <a:rPr lang="cs-CZ" noProof="1"/>
              <a:t>CSc.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1D378-7862-45FF-865A-CDA4FC492621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A61D6-1BB7-4B12-9862-2401DE40DD89}" type="slidenum">
              <a:rPr lang="cs-CZ"/>
              <a:pPr/>
              <a:t>10</a:t>
            </a:fld>
            <a:endParaRPr lang="cs-CZ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Protokolový zásobník TCP/IP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Transportní protokoly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TCP (Transport Control Protocol) –  spojované služby, potvrzované, obnova po chybě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UDP (User Datagram protocol) – nespojované služby, nepotvrzované</a:t>
            </a:r>
          </a:p>
          <a:p>
            <a:pPr>
              <a:lnSpc>
                <a:spcPct val="80000"/>
              </a:lnSpc>
            </a:pPr>
            <a:r>
              <a:rPr lang="cs-CZ" sz="2400"/>
              <a:t>Aplikační protokoly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Telnet – (telecommunication network) – emulace terminálu, vzdálený přístup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FTP (File Transfer Protocol) – přenos souborů, přístup ke vzdálenému serveru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HTTP (</a:t>
            </a:r>
            <a:r>
              <a:rPr lang="cs-CZ" sz="2000" noProof="1"/>
              <a:t>HyperText</a:t>
            </a:r>
            <a:r>
              <a:rPr lang="cs-CZ" sz="2000"/>
              <a:t> Transport Protocol) – přístup k webovým stránkám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DNS (Domain Name Services) – jmenné služby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A mnoho dalších 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35B4-8AEF-499C-9B08-249306893292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8BBFA-B3BB-4927-AD5B-51ADDDCB9B5D}" type="slidenum">
              <a:rPr lang="cs-CZ"/>
              <a:pPr/>
              <a:t>11</a:t>
            </a:fld>
            <a:endParaRPr lang="cs-CZ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Protokolový zásobník TCP/IP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/>
              <a:t>Pomocné protokoly</a:t>
            </a:r>
          </a:p>
          <a:p>
            <a:pPr lvl="1"/>
            <a:r>
              <a:rPr lang="cs-CZ" sz="2000"/>
              <a:t>Kromě „přenosových“ protokolů existují i protokoly pomocné, které se používají pro řízení a oznamování chyb</a:t>
            </a:r>
          </a:p>
          <a:p>
            <a:pPr lvl="1"/>
            <a:r>
              <a:rPr lang="cs-CZ" sz="2000"/>
              <a:t>ARP (Address Resolution protocol) – převod síťové adresy na fyzickou (Ethernet)</a:t>
            </a:r>
          </a:p>
          <a:p>
            <a:pPr lvl="1"/>
            <a:r>
              <a:rPr lang="cs-CZ" sz="2000"/>
              <a:t>ICMP (Internet Control Message Protocol) – přenos zpráv o chybách, test dosažitelnosti vzdáleného uzlu</a:t>
            </a:r>
          </a:p>
          <a:p>
            <a:pPr lvl="1"/>
            <a:r>
              <a:rPr lang="cs-CZ" sz="2000"/>
              <a:t>BOOTP (Bootstrap Protocol) – získání IP adresy a dalších parametrů potřebných pro zapojení uzlu do sítě</a:t>
            </a:r>
          </a:p>
          <a:p>
            <a:pPr lvl="1"/>
            <a:r>
              <a:rPr lang="cs-CZ" sz="2000"/>
              <a:t>DHCP (Dynamic Host Configuration Protocol)– obdoba BOOTP ale s tím, že se nepoužívá statická konfigurace – při každém připojení do sítě může uzel obdržet jinou adresu.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CED86-36D1-4A93-9142-3F6A0EE57956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C4E0C-B0DA-409D-AF96-D7FF31A221FC}" type="slidenum">
              <a:rPr lang="cs-CZ"/>
              <a:pPr/>
              <a:t>12</a:t>
            </a:fld>
            <a:endParaRPr lang="cs-CZ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Adresy a adresování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Počítač je objekt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Objekt se identifikuje jednoznačným identifikátorem – např. číslo, ale většinou se špatně pamatuje</a:t>
            </a:r>
          </a:p>
          <a:p>
            <a:pPr lvl="2">
              <a:lnSpc>
                <a:spcPct val="80000"/>
              </a:lnSpc>
            </a:pPr>
            <a:r>
              <a:rPr lang="cs-CZ" sz="1800"/>
              <a:t>Rodné číslo – 865319/0123</a:t>
            </a:r>
          </a:p>
          <a:p>
            <a:pPr lvl="2">
              <a:lnSpc>
                <a:spcPct val="80000"/>
              </a:lnSpc>
            </a:pPr>
            <a:r>
              <a:rPr lang="cs-CZ" sz="1800"/>
              <a:t>IP adresa (Internet adresa) – 147.228.67.106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Objekt se identifikuje jménem – snadno se pamatuje, ale nemusí být obecně jednoznačné</a:t>
            </a:r>
          </a:p>
          <a:p>
            <a:pPr lvl="2">
              <a:lnSpc>
                <a:spcPct val="80000"/>
              </a:lnSpc>
            </a:pPr>
            <a:r>
              <a:rPr lang="cs-CZ" sz="1800" noProof="1"/>
              <a:t>Jméno a příjmení – Jana Malá, jr.</a:t>
            </a:r>
          </a:p>
          <a:p>
            <a:pPr lvl="2">
              <a:lnSpc>
                <a:spcPct val="80000"/>
              </a:lnSpc>
            </a:pPr>
            <a:r>
              <a:rPr lang="cs-CZ" sz="1800" noProof="1"/>
              <a:t>Doménové jméno počítače – eryx.zcu.cz</a:t>
            </a:r>
          </a:p>
          <a:p>
            <a:pPr>
              <a:lnSpc>
                <a:spcPct val="80000"/>
              </a:lnSpc>
            </a:pPr>
            <a:r>
              <a:rPr lang="cs-CZ" sz="2400"/>
              <a:t>Adresování v Internetu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Globálně rozlišitelná adresa – jednoznačné přiřazení počítači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Existují ale i privátní adresy – použití lokálně, mimo Internet</a:t>
            </a:r>
          </a:p>
          <a:p>
            <a:pPr lvl="2">
              <a:lnSpc>
                <a:spcPct val="80000"/>
              </a:lnSpc>
            </a:pPr>
            <a:r>
              <a:rPr lang="cs-CZ" sz="1800"/>
              <a:t>Např. rozsahy 10.0.0.0/8, 172.16.0.0/12, 192.168.0.0/16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Stejný formát, rezervovaný rozsah (dáno dohodou)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FB18D-D3FC-470A-A240-C9954165D2BD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4359E-9843-4C4F-89BF-C6BAEB6EE2B0}" type="slidenum">
              <a:rPr lang="cs-CZ"/>
              <a:pPr/>
              <a:t>13</a:t>
            </a:fld>
            <a:endParaRPr lang="cs-CZ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Adresy a adresování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Vývoj adresování</a:t>
            </a:r>
          </a:p>
          <a:p>
            <a:pPr lvl="1"/>
            <a:r>
              <a:rPr lang="cs-CZ"/>
              <a:t>Původní verze – IPv4</a:t>
            </a:r>
          </a:p>
          <a:p>
            <a:pPr lvl="2"/>
            <a:r>
              <a:rPr lang="cs-CZ"/>
              <a:t>Vytvořena počátkem 70 let minulého století</a:t>
            </a:r>
          </a:p>
          <a:p>
            <a:pPr lvl="1"/>
            <a:r>
              <a:rPr lang="cs-CZ"/>
              <a:t>Nová verze – IPv6</a:t>
            </a:r>
          </a:p>
          <a:p>
            <a:pPr lvl="2"/>
            <a:r>
              <a:rPr lang="cs-CZ"/>
              <a:t>Vytvořena v 90 letech minulého století (1994-1998)</a:t>
            </a:r>
          </a:p>
          <a:p>
            <a:pPr lvl="2"/>
            <a:r>
              <a:rPr lang="cs-CZ"/>
              <a:t>Důvodem byl rychlý rozvoj Internetu a nedostatek IP adres</a:t>
            </a:r>
          </a:p>
          <a:p>
            <a:pPr lvl="2"/>
            <a:r>
              <a:rPr lang="cs-CZ"/>
              <a:t>Počet adres by měl stačit již napořád</a:t>
            </a:r>
          </a:p>
          <a:p>
            <a:pPr lvl="2"/>
            <a:r>
              <a:rPr lang="cs-CZ"/>
              <a:t>Pokud je povrch Země 511,263,971,197,990 m</a:t>
            </a:r>
            <a:r>
              <a:rPr lang="cs-CZ" baseline="30000"/>
              <a:t>2</a:t>
            </a:r>
            <a:r>
              <a:rPr lang="cs-CZ"/>
              <a:t> </a:t>
            </a:r>
          </a:p>
          <a:p>
            <a:pPr lvl="2"/>
            <a:r>
              <a:rPr lang="cs-CZ"/>
              <a:t>Pak na 1 m2 připadá 665,570,793,348,866,943,898,599 adres</a:t>
            </a:r>
          </a:p>
          <a:p>
            <a:pPr lvl="2"/>
            <a:endParaRPr lang="cs-CZ"/>
          </a:p>
          <a:p>
            <a:pPr lvl="2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450C-7928-48FF-9763-6454DB091A0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93F70-EB0D-420C-8A3E-E936C39E2FA2}" type="slidenum">
              <a:rPr lang="cs-CZ"/>
              <a:pPr/>
              <a:t>14</a:t>
            </a:fld>
            <a:endParaRPr lang="cs-CZ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Adresy a adresování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noProof="1"/>
              <a:t>Dnes existují dva typy protokolu IP</a:t>
            </a:r>
          </a:p>
          <a:p>
            <a:pPr lvl="1">
              <a:lnSpc>
                <a:spcPct val="90000"/>
              </a:lnSpc>
            </a:pPr>
            <a:r>
              <a:rPr lang="cs-CZ" sz="2000" noProof="1"/>
              <a:t>Původní verze - IPv4</a:t>
            </a:r>
          </a:p>
          <a:p>
            <a:pPr lvl="2">
              <a:lnSpc>
                <a:spcPct val="90000"/>
              </a:lnSpc>
            </a:pPr>
            <a:r>
              <a:rPr lang="cs-CZ" sz="1800" noProof="1"/>
              <a:t>Adresa délky 32 bitů, zapisovaná ve tvaru a.b.c.d </a:t>
            </a:r>
          </a:p>
          <a:p>
            <a:pPr lvl="2">
              <a:lnSpc>
                <a:spcPct val="90000"/>
              </a:lnSpc>
            </a:pPr>
            <a:r>
              <a:rPr lang="cs-CZ" sz="1800" noProof="1"/>
              <a:t>a, b, c, d – dekadická čísla v rozsahu 0 až 255 (8 bitů)</a:t>
            </a:r>
          </a:p>
          <a:p>
            <a:pPr lvl="2">
              <a:lnSpc>
                <a:spcPct val="90000"/>
              </a:lnSpc>
            </a:pPr>
            <a:r>
              <a:rPr lang="cs-CZ" sz="1800" noProof="1"/>
              <a:t>2</a:t>
            </a:r>
            <a:r>
              <a:rPr lang="cs-CZ" sz="1800" baseline="30000" noProof="1"/>
              <a:t>32</a:t>
            </a:r>
            <a:r>
              <a:rPr lang="cs-CZ" sz="1800" noProof="1"/>
              <a:t> (4,294,967,296) adres</a:t>
            </a:r>
          </a:p>
          <a:p>
            <a:pPr lvl="2">
              <a:lnSpc>
                <a:spcPct val="90000"/>
              </a:lnSpc>
            </a:pPr>
            <a:r>
              <a:rPr lang="cs-CZ" sz="1800" b="1" noProof="1"/>
              <a:t>147.228.54.10</a:t>
            </a:r>
          </a:p>
          <a:p>
            <a:pPr lvl="1">
              <a:lnSpc>
                <a:spcPct val="90000"/>
              </a:lnSpc>
            </a:pPr>
            <a:r>
              <a:rPr lang="cs-CZ" sz="2000" noProof="1"/>
              <a:t>Nová verze – IPv6</a:t>
            </a:r>
          </a:p>
          <a:p>
            <a:pPr lvl="2">
              <a:lnSpc>
                <a:spcPct val="90000"/>
              </a:lnSpc>
            </a:pPr>
            <a:r>
              <a:rPr lang="cs-CZ" sz="1800" noProof="1"/>
              <a:t>Adresa délky 128 bitů, zapisovaná ve tvaru </a:t>
            </a:r>
          </a:p>
          <a:p>
            <a:pPr lvl="2">
              <a:lnSpc>
                <a:spcPct val="90000"/>
              </a:lnSpc>
            </a:pPr>
            <a:r>
              <a:rPr lang="cs-CZ" sz="1800" noProof="1"/>
              <a:t>abcd:efgh: … :stuv:wxyz</a:t>
            </a:r>
          </a:p>
          <a:p>
            <a:pPr lvl="2">
              <a:lnSpc>
                <a:spcPct val="90000"/>
              </a:lnSpc>
            </a:pPr>
            <a:r>
              <a:rPr lang="cs-CZ" sz="1800" noProof="1"/>
              <a:t>abcd – hexadecimální čísla v rozsahu 0 až FFFF</a:t>
            </a:r>
          </a:p>
          <a:p>
            <a:pPr lvl="2">
              <a:lnSpc>
                <a:spcPct val="90000"/>
              </a:lnSpc>
            </a:pPr>
            <a:r>
              <a:rPr lang="cs-CZ" sz="1800" noProof="1"/>
              <a:t>2</a:t>
            </a:r>
            <a:r>
              <a:rPr lang="cs-CZ" sz="1800" baseline="30000" noProof="1"/>
              <a:t>128</a:t>
            </a:r>
            <a:r>
              <a:rPr lang="cs-CZ" sz="1800" noProof="1"/>
              <a:t> (340,282,366,920,938,463,463,374,607,431,768,211,456)</a:t>
            </a:r>
          </a:p>
          <a:p>
            <a:pPr lvl="2">
              <a:lnSpc>
                <a:spcPct val="90000"/>
              </a:lnSpc>
            </a:pPr>
            <a:r>
              <a:rPr lang="cs-CZ" sz="1800" b="1" noProof="1"/>
              <a:t>2002:93e4:406a::93e4:406a</a:t>
            </a:r>
          </a:p>
          <a:p>
            <a:pPr lvl="1">
              <a:lnSpc>
                <a:spcPct val="90000"/>
              </a:lnSpc>
            </a:pPr>
            <a:r>
              <a:rPr lang="cs-CZ" sz="2000" noProof="1"/>
              <a:t>Změna není pouze ve změně adresy (ta je ale nejvíce patrná)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B8FC-9BF2-4891-BAD2-E6B5B5A5279C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387D-1FE9-4787-96C2-AF70FD1C024B}" type="slidenum">
              <a:rPr lang="cs-CZ"/>
              <a:pPr/>
              <a:t>15</a:t>
            </a:fld>
            <a:endParaRPr lang="cs-CZ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Adresy a adresování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064500" cy="4411663"/>
          </a:xfrm>
        </p:spPr>
        <p:txBody>
          <a:bodyPr/>
          <a:lstStyle/>
          <a:p>
            <a:r>
              <a:rPr lang="cs-CZ"/>
              <a:t>Typy síťových adres (IPv4)</a:t>
            </a:r>
          </a:p>
          <a:p>
            <a:pPr lvl="1"/>
            <a:r>
              <a:rPr lang="cs-CZ"/>
              <a:t>Individuální adresa – jednoznačně určuje adresu počítače (uzlu)</a:t>
            </a:r>
          </a:p>
          <a:p>
            <a:pPr lvl="2"/>
            <a:r>
              <a:rPr lang="cs-CZ"/>
              <a:t>Třída A (1.0.0.0 – 126.255.255.255)</a:t>
            </a:r>
          </a:p>
          <a:p>
            <a:pPr lvl="2"/>
            <a:r>
              <a:rPr lang="cs-CZ"/>
              <a:t>Třída B (128.1.0.0 – 191. 254.255.255</a:t>
            </a:r>
          </a:p>
          <a:p>
            <a:pPr lvl="2"/>
            <a:r>
              <a:rPr lang="cs-CZ"/>
              <a:t>Třída C (192.0.1.0 – 223.255.254.255</a:t>
            </a:r>
          </a:p>
          <a:p>
            <a:pPr lvl="1"/>
            <a:r>
              <a:rPr lang="cs-CZ"/>
              <a:t>Skupinová adresa – určuje skupinu uzlů</a:t>
            </a:r>
          </a:p>
          <a:p>
            <a:pPr lvl="2"/>
            <a:r>
              <a:rPr lang="cs-CZ"/>
              <a:t>Třída D (224.0.0.0 – 239.255.255.255)</a:t>
            </a:r>
          </a:p>
          <a:p>
            <a:pPr lvl="1"/>
            <a:r>
              <a:rPr lang="cs-CZ"/>
              <a:t>Všeobecná adresa – přenos zpráv pro všechny </a:t>
            </a:r>
          </a:p>
          <a:p>
            <a:pPr lvl="2"/>
            <a:r>
              <a:rPr lang="cs-CZ"/>
              <a:t>(limitováno lokálním segmentem sítě)</a:t>
            </a:r>
          </a:p>
          <a:p>
            <a:pPr lvl="2"/>
            <a:r>
              <a:rPr lang="cs-CZ"/>
              <a:t>255.255.255.255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823-60FA-43CE-A704-05136CD9656A}" type="datetime1">
              <a:rPr lang="cs-CZ" smtClean="0"/>
              <a:t>27. 2. 2019</a:t>
            </a:fld>
            <a:endParaRPr lang="cs-CZ"/>
          </a:p>
        </p:txBody>
      </p:sp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C1330-65D9-42E8-86FE-DAD7BDB8C8EF}" type="slidenum">
              <a:rPr lang="cs-CZ"/>
              <a:pPr/>
              <a:t>16</a:t>
            </a:fld>
            <a:endParaRPr lang="cs-CZ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Adresy a adresování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3514725" y="2047875"/>
            <a:ext cx="7445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Network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5600700" y="2047875"/>
            <a:ext cx="417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Host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3870325" y="1603375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7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5721350" y="1603375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24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3100388" y="2047875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45" name="Freeform 9"/>
          <p:cNvSpPr>
            <a:spLocks/>
          </p:cNvSpPr>
          <p:nvPr/>
        </p:nvSpPr>
        <p:spPr bwMode="auto">
          <a:xfrm>
            <a:off x="2960688" y="1879600"/>
            <a:ext cx="4187825" cy="523875"/>
          </a:xfrm>
          <a:custGeom>
            <a:avLst/>
            <a:gdLst>
              <a:gd name="T0" fmla="*/ 2638 w 2638"/>
              <a:gd name="T1" fmla="*/ 326 h 330"/>
              <a:gd name="T2" fmla="*/ 2638 w 2638"/>
              <a:gd name="T3" fmla="*/ 0 h 330"/>
              <a:gd name="T4" fmla="*/ 0 w 2638"/>
              <a:gd name="T5" fmla="*/ 0 h 330"/>
              <a:gd name="T6" fmla="*/ 0 w 2638"/>
              <a:gd name="T7" fmla="*/ 330 h 330"/>
              <a:gd name="T8" fmla="*/ 2638 w 2638"/>
              <a:gd name="T9" fmla="*/ 330 h 330"/>
              <a:gd name="T10" fmla="*/ 2638 w 2638"/>
              <a:gd name="T11" fmla="*/ 330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38" h="330">
                <a:moveTo>
                  <a:pt x="2638" y="326"/>
                </a:moveTo>
                <a:lnTo>
                  <a:pt x="2638" y="0"/>
                </a:lnTo>
                <a:lnTo>
                  <a:pt x="0" y="0"/>
                </a:lnTo>
                <a:lnTo>
                  <a:pt x="0" y="330"/>
                </a:lnTo>
                <a:lnTo>
                  <a:pt x="2638" y="330"/>
                </a:lnTo>
                <a:lnTo>
                  <a:pt x="2638" y="33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46" name="Line 10"/>
          <p:cNvSpPr>
            <a:spLocks noChangeShapeType="1"/>
          </p:cNvSpPr>
          <p:nvPr/>
        </p:nvSpPr>
        <p:spPr bwMode="auto">
          <a:xfrm>
            <a:off x="3311525" y="1900238"/>
            <a:ext cx="6350" cy="523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47" name="Line 11"/>
          <p:cNvSpPr>
            <a:spLocks noChangeShapeType="1"/>
          </p:cNvSpPr>
          <p:nvPr/>
        </p:nvSpPr>
        <p:spPr bwMode="auto">
          <a:xfrm>
            <a:off x="4438650" y="1901825"/>
            <a:ext cx="6350" cy="5238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4211638" y="2924175"/>
            <a:ext cx="7445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Network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49" name="Rectangle 13"/>
          <p:cNvSpPr>
            <a:spLocks noChangeArrowheads="1"/>
          </p:cNvSpPr>
          <p:nvPr/>
        </p:nvSpPr>
        <p:spPr bwMode="auto">
          <a:xfrm>
            <a:off x="6099175" y="2924175"/>
            <a:ext cx="417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Host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50" name="Rectangle 14"/>
          <p:cNvSpPr>
            <a:spLocks noChangeArrowheads="1"/>
          </p:cNvSpPr>
          <p:nvPr/>
        </p:nvSpPr>
        <p:spPr bwMode="auto">
          <a:xfrm>
            <a:off x="4511675" y="247808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51" name="Rectangle 15"/>
          <p:cNvSpPr>
            <a:spLocks noChangeArrowheads="1"/>
          </p:cNvSpPr>
          <p:nvPr/>
        </p:nvSpPr>
        <p:spPr bwMode="auto">
          <a:xfrm>
            <a:off x="6213475" y="2478088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52" name="Rectangle 16"/>
          <p:cNvSpPr>
            <a:spLocks noChangeArrowheads="1"/>
          </p:cNvSpPr>
          <p:nvPr/>
        </p:nvSpPr>
        <p:spPr bwMode="auto">
          <a:xfrm>
            <a:off x="3063875" y="2924175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53" name="Rectangle 17"/>
          <p:cNvSpPr>
            <a:spLocks noChangeArrowheads="1"/>
          </p:cNvSpPr>
          <p:nvPr/>
        </p:nvSpPr>
        <p:spPr bwMode="auto">
          <a:xfrm>
            <a:off x="3400425" y="2924175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54" name="Freeform 18"/>
          <p:cNvSpPr>
            <a:spLocks/>
          </p:cNvSpPr>
          <p:nvPr/>
        </p:nvSpPr>
        <p:spPr bwMode="auto">
          <a:xfrm>
            <a:off x="2955925" y="2797175"/>
            <a:ext cx="4187825" cy="515938"/>
          </a:xfrm>
          <a:custGeom>
            <a:avLst/>
            <a:gdLst>
              <a:gd name="T0" fmla="*/ 2638 w 2638"/>
              <a:gd name="T1" fmla="*/ 321 h 325"/>
              <a:gd name="T2" fmla="*/ 2638 w 2638"/>
              <a:gd name="T3" fmla="*/ 0 h 325"/>
              <a:gd name="T4" fmla="*/ 0 w 2638"/>
              <a:gd name="T5" fmla="*/ 0 h 325"/>
              <a:gd name="T6" fmla="*/ 0 w 2638"/>
              <a:gd name="T7" fmla="*/ 325 h 325"/>
              <a:gd name="T8" fmla="*/ 2638 w 2638"/>
              <a:gd name="T9" fmla="*/ 325 h 325"/>
              <a:gd name="T10" fmla="*/ 2638 w 2638"/>
              <a:gd name="T11" fmla="*/ 325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38" h="325">
                <a:moveTo>
                  <a:pt x="2638" y="321"/>
                </a:moveTo>
                <a:lnTo>
                  <a:pt x="2638" y="0"/>
                </a:lnTo>
                <a:lnTo>
                  <a:pt x="0" y="0"/>
                </a:lnTo>
                <a:lnTo>
                  <a:pt x="0" y="325"/>
                </a:lnTo>
                <a:lnTo>
                  <a:pt x="2638" y="325"/>
                </a:lnTo>
                <a:lnTo>
                  <a:pt x="2638" y="325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55" name="Line 19"/>
          <p:cNvSpPr>
            <a:spLocks noChangeShapeType="1"/>
          </p:cNvSpPr>
          <p:nvPr/>
        </p:nvSpPr>
        <p:spPr bwMode="auto">
          <a:xfrm>
            <a:off x="3292475" y="2797175"/>
            <a:ext cx="6350" cy="5159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56" name="Line 20"/>
          <p:cNvSpPr>
            <a:spLocks noChangeShapeType="1"/>
          </p:cNvSpPr>
          <p:nvPr/>
        </p:nvSpPr>
        <p:spPr bwMode="auto">
          <a:xfrm>
            <a:off x="3622675" y="2797175"/>
            <a:ext cx="1588" cy="509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57" name="Line 21"/>
          <p:cNvSpPr>
            <a:spLocks noChangeShapeType="1"/>
          </p:cNvSpPr>
          <p:nvPr/>
        </p:nvSpPr>
        <p:spPr bwMode="auto">
          <a:xfrm>
            <a:off x="5507038" y="2779713"/>
            <a:ext cx="6350" cy="5095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58" name="Rectangle 22"/>
          <p:cNvSpPr>
            <a:spLocks noChangeArrowheads="1"/>
          </p:cNvSpPr>
          <p:nvPr/>
        </p:nvSpPr>
        <p:spPr bwMode="auto">
          <a:xfrm>
            <a:off x="4727575" y="3846513"/>
            <a:ext cx="7445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Network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59" name="Rectangle 23"/>
          <p:cNvSpPr>
            <a:spLocks noChangeArrowheads="1"/>
          </p:cNvSpPr>
          <p:nvPr/>
        </p:nvSpPr>
        <p:spPr bwMode="auto">
          <a:xfrm>
            <a:off x="6477000" y="3846513"/>
            <a:ext cx="4175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Host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60" name="Rectangle 24"/>
          <p:cNvSpPr>
            <a:spLocks noChangeArrowheads="1"/>
          </p:cNvSpPr>
          <p:nvPr/>
        </p:nvSpPr>
        <p:spPr bwMode="auto">
          <a:xfrm>
            <a:off x="5003800" y="340201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21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61" name="Rectangle 25"/>
          <p:cNvSpPr>
            <a:spLocks noChangeArrowheads="1"/>
          </p:cNvSpPr>
          <p:nvPr/>
        </p:nvSpPr>
        <p:spPr bwMode="auto">
          <a:xfrm>
            <a:off x="6632575" y="340201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62" name="Rectangle 26"/>
          <p:cNvSpPr>
            <a:spLocks noChangeArrowheads="1"/>
          </p:cNvSpPr>
          <p:nvPr/>
        </p:nvSpPr>
        <p:spPr bwMode="auto">
          <a:xfrm>
            <a:off x="3038475" y="384651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63" name="Rectangle 27"/>
          <p:cNvSpPr>
            <a:spLocks noChangeArrowheads="1"/>
          </p:cNvSpPr>
          <p:nvPr/>
        </p:nvSpPr>
        <p:spPr bwMode="auto">
          <a:xfrm>
            <a:off x="3387725" y="384651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64" name="Rectangle 28"/>
          <p:cNvSpPr>
            <a:spLocks noChangeArrowheads="1"/>
          </p:cNvSpPr>
          <p:nvPr/>
        </p:nvSpPr>
        <p:spPr bwMode="auto">
          <a:xfrm>
            <a:off x="3735388" y="38465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65" name="Freeform 29"/>
          <p:cNvSpPr>
            <a:spLocks/>
          </p:cNvSpPr>
          <p:nvPr/>
        </p:nvSpPr>
        <p:spPr bwMode="auto">
          <a:xfrm>
            <a:off x="2936875" y="3719513"/>
            <a:ext cx="4187825" cy="522287"/>
          </a:xfrm>
          <a:custGeom>
            <a:avLst/>
            <a:gdLst>
              <a:gd name="T0" fmla="*/ 2638 w 2638"/>
              <a:gd name="T1" fmla="*/ 326 h 329"/>
              <a:gd name="T2" fmla="*/ 2638 w 2638"/>
              <a:gd name="T3" fmla="*/ 0 h 329"/>
              <a:gd name="T4" fmla="*/ 0 w 2638"/>
              <a:gd name="T5" fmla="*/ 0 h 329"/>
              <a:gd name="T6" fmla="*/ 0 w 2638"/>
              <a:gd name="T7" fmla="*/ 329 h 329"/>
              <a:gd name="T8" fmla="*/ 2638 w 2638"/>
              <a:gd name="T9" fmla="*/ 329 h 329"/>
              <a:gd name="T10" fmla="*/ 2638 w 2638"/>
              <a:gd name="T11" fmla="*/ 329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38" h="329">
                <a:moveTo>
                  <a:pt x="2638" y="326"/>
                </a:moveTo>
                <a:lnTo>
                  <a:pt x="2638" y="0"/>
                </a:lnTo>
                <a:lnTo>
                  <a:pt x="0" y="0"/>
                </a:lnTo>
                <a:lnTo>
                  <a:pt x="0" y="329"/>
                </a:lnTo>
                <a:lnTo>
                  <a:pt x="2638" y="329"/>
                </a:lnTo>
                <a:lnTo>
                  <a:pt x="2638" y="32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66" name="Line 30"/>
          <p:cNvSpPr>
            <a:spLocks noChangeShapeType="1"/>
          </p:cNvSpPr>
          <p:nvPr/>
        </p:nvSpPr>
        <p:spPr bwMode="auto">
          <a:xfrm>
            <a:off x="3273425" y="3719513"/>
            <a:ext cx="6350" cy="517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67" name="Line 31"/>
          <p:cNvSpPr>
            <a:spLocks noChangeShapeType="1"/>
          </p:cNvSpPr>
          <p:nvPr/>
        </p:nvSpPr>
        <p:spPr bwMode="auto">
          <a:xfrm>
            <a:off x="4002088" y="3713163"/>
            <a:ext cx="1587" cy="517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68" name="Line 32"/>
          <p:cNvSpPr>
            <a:spLocks noChangeShapeType="1"/>
          </p:cNvSpPr>
          <p:nvPr/>
        </p:nvSpPr>
        <p:spPr bwMode="auto">
          <a:xfrm>
            <a:off x="3609975" y="3719513"/>
            <a:ext cx="1588" cy="522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69" name="Line 33"/>
          <p:cNvSpPr>
            <a:spLocks noChangeShapeType="1"/>
          </p:cNvSpPr>
          <p:nvPr/>
        </p:nvSpPr>
        <p:spPr bwMode="auto">
          <a:xfrm>
            <a:off x="6265863" y="3719513"/>
            <a:ext cx="1587" cy="522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70" name="Rectangle 34"/>
          <p:cNvSpPr>
            <a:spLocks noChangeArrowheads="1"/>
          </p:cNvSpPr>
          <p:nvPr/>
        </p:nvSpPr>
        <p:spPr bwMode="auto">
          <a:xfrm>
            <a:off x="1673225" y="38100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Třída C</a:t>
            </a:r>
          </a:p>
        </p:txBody>
      </p:sp>
      <p:sp>
        <p:nvSpPr>
          <p:cNvPr id="91171" name="Rectangle 35"/>
          <p:cNvSpPr>
            <a:spLocks noChangeArrowheads="1"/>
          </p:cNvSpPr>
          <p:nvPr/>
        </p:nvSpPr>
        <p:spPr bwMode="auto">
          <a:xfrm>
            <a:off x="1619250" y="2852738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Třída B</a:t>
            </a:r>
          </a:p>
        </p:txBody>
      </p:sp>
      <p:sp>
        <p:nvSpPr>
          <p:cNvPr id="91172" name="Rectangle 36"/>
          <p:cNvSpPr>
            <a:spLocks noChangeArrowheads="1"/>
          </p:cNvSpPr>
          <p:nvPr/>
        </p:nvSpPr>
        <p:spPr bwMode="auto">
          <a:xfrm>
            <a:off x="1655763" y="1971675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Třída A</a:t>
            </a:r>
          </a:p>
        </p:txBody>
      </p:sp>
      <p:sp>
        <p:nvSpPr>
          <p:cNvPr id="91186" name="Rectangle 50"/>
          <p:cNvSpPr>
            <a:spLocks noChangeArrowheads="1"/>
          </p:cNvSpPr>
          <p:nvPr/>
        </p:nvSpPr>
        <p:spPr bwMode="auto">
          <a:xfrm>
            <a:off x="5446713" y="4710113"/>
            <a:ext cx="4175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Host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87" name="Rectangle 51"/>
          <p:cNvSpPr>
            <a:spLocks noChangeArrowheads="1"/>
          </p:cNvSpPr>
          <p:nvPr/>
        </p:nvSpPr>
        <p:spPr bwMode="auto">
          <a:xfrm>
            <a:off x="5519738" y="427831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28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89" name="Rectangle 53"/>
          <p:cNvSpPr>
            <a:spLocks noChangeArrowheads="1"/>
          </p:cNvSpPr>
          <p:nvPr/>
        </p:nvSpPr>
        <p:spPr bwMode="auto">
          <a:xfrm>
            <a:off x="3038475" y="471011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90" name="Rectangle 54"/>
          <p:cNvSpPr>
            <a:spLocks noChangeArrowheads="1"/>
          </p:cNvSpPr>
          <p:nvPr/>
        </p:nvSpPr>
        <p:spPr bwMode="auto">
          <a:xfrm>
            <a:off x="3387725" y="4710113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91" name="Rectangle 55"/>
          <p:cNvSpPr>
            <a:spLocks noChangeArrowheads="1"/>
          </p:cNvSpPr>
          <p:nvPr/>
        </p:nvSpPr>
        <p:spPr bwMode="auto">
          <a:xfrm>
            <a:off x="3719513" y="47101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192" name="Freeform 56"/>
          <p:cNvSpPr>
            <a:spLocks/>
          </p:cNvSpPr>
          <p:nvPr/>
        </p:nvSpPr>
        <p:spPr bwMode="auto">
          <a:xfrm>
            <a:off x="2936875" y="4583113"/>
            <a:ext cx="4187825" cy="522287"/>
          </a:xfrm>
          <a:custGeom>
            <a:avLst/>
            <a:gdLst>
              <a:gd name="T0" fmla="*/ 2638 w 2638"/>
              <a:gd name="T1" fmla="*/ 326 h 329"/>
              <a:gd name="T2" fmla="*/ 2638 w 2638"/>
              <a:gd name="T3" fmla="*/ 0 h 329"/>
              <a:gd name="T4" fmla="*/ 0 w 2638"/>
              <a:gd name="T5" fmla="*/ 0 h 329"/>
              <a:gd name="T6" fmla="*/ 0 w 2638"/>
              <a:gd name="T7" fmla="*/ 329 h 329"/>
              <a:gd name="T8" fmla="*/ 2638 w 2638"/>
              <a:gd name="T9" fmla="*/ 329 h 329"/>
              <a:gd name="T10" fmla="*/ 2638 w 2638"/>
              <a:gd name="T11" fmla="*/ 329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38" h="329">
                <a:moveTo>
                  <a:pt x="2638" y="326"/>
                </a:moveTo>
                <a:lnTo>
                  <a:pt x="2638" y="0"/>
                </a:lnTo>
                <a:lnTo>
                  <a:pt x="0" y="0"/>
                </a:lnTo>
                <a:lnTo>
                  <a:pt x="0" y="329"/>
                </a:lnTo>
                <a:lnTo>
                  <a:pt x="2638" y="329"/>
                </a:lnTo>
                <a:lnTo>
                  <a:pt x="2638" y="32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93" name="Line 57"/>
          <p:cNvSpPr>
            <a:spLocks noChangeShapeType="1"/>
          </p:cNvSpPr>
          <p:nvPr/>
        </p:nvSpPr>
        <p:spPr bwMode="auto">
          <a:xfrm>
            <a:off x="3273425" y="4583113"/>
            <a:ext cx="6350" cy="517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94" name="Line 58"/>
          <p:cNvSpPr>
            <a:spLocks noChangeShapeType="1"/>
          </p:cNvSpPr>
          <p:nvPr/>
        </p:nvSpPr>
        <p:spPr bwMode="auto">
          <a:xfrm>
            <a:off x="4002088" y="4576763"/>
            <a:ext cx="1587" cy="517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95" name="Line 59"/>
          <p:cNvSpPr>
            <a:spLocks noChangeShapeType="1"/>
          </p:cNvSpPr>
          <p:nvPr/>
        </p:nvSpPr>
        <p:spPr bwMode="auto">
          <a:xfrm>
            <a:off x="3609975" y="4583113"/>
            <a:ext cx="1588" cy="5222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97" name="Rectangle 61"/>
          <p:cNvSpPr>
            <a:spLocks noChangeArrowheads="1"/>
          </p:cNvSpPr>
          <p:nvPr/>
        </p:nvSpPr>
        <p:spPr bwMode="auto">
          <a:xfrm>
            <a:off x="1673225" y="46736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Třída </a:t>
            </a:r>
            <a:r>
              <a:rPr lang="en-US"/>
              <a:t>D</a:t>
            </a:r>
            <a:endParaRPr lang="cs-CZ"/>
          </a:p>
        </p:txBody>
      </p:sp>
      <p:sp>
        <p:nvSpPr>
          <p:cNvPr id="91198" name="Line 62"/>
          <p:cNvSpPr>
            <a:spLocks noChangeShapeType="1"/>
          </p:cNvSpPr>
          <p:nvPr/>
        </p:nvSpPr>
        <p:spPr bwMode="auto">
          <a:xfrm>
            <a:off x="4367213" y="4567238"/>
            <a:ext cx="1587" cy="517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199" name="Rectangle 63"/>
          <p:cNvSpPr>
            <a:spLocks noChangeArrowheads="1"/>
          </p:cNvSpPr>
          <p:nvPr/>
        </p:nvSpPr>
        <p:spPr bwMode="auto">
          <a:xfrm>
            <a:off x="4078288" y="4710113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200" name="Rectangle 64"/>
          <p:cNvSpPr>
            <a:spLocks noChangeArrowheads="1"/>
          </p:cNvSpPr>
          <p:nvPr/>
        </p:nvSpPr>
        <p:spPr bwMode="auto">
          <a:xfrm>
            <a:off x="5446713" y="5572125"/>
            <a:ext cx="4175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Host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201" name="Rectangle 65"/>
          <p:cNvSpPr>
            <a:spLocks noChangeArrowheads="1"/>
          </p:cNvSpPr>
          <p:nvPr/>
        </p:nvSpPr>
        <p:spPr bwMode="auto">
          <a:xfrm>
            <a:off x="3038475" y="5572125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202" name="Rectangle 66"/>
          <p:cNvSpPr>
            <a:spLocks noChangeArrowheads="1"/>
          </p:cNvSpPr>
          <p:nvPr/>
        </p:nvSpPr>
        <p:spPr bwMode="auto">
          <a:xfrm>
            <a:off x="3387725" y="5572125"/>
            <a:ext cx="11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203" name="Rectangle 67"/>
          <p:cNvSpPr>
            <a:spLocks noChangeArrowheads="1"/>
          </p:cNvSpPr>
          <p:nvPr/>
        </p:nvSpPr>
        <p:spPr bwMode="auto">
          <a:xfrm>
            <a:off x="3719513" y="5572125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204" name="Freeform 68"/>
          <p:cNvSpPr>
            <a:spLocks/>
          </p:cNvSpPr>
          <p:nvPr/>
        </p:nvSpPr>
        <p:spPr bwMode="auto">
          <a:xfrm>
            <a:off x="2936875" y="5445125"/>
            <a:ext cx="4187825" cy="522288"/>
          </a:xfrm>
          <a:custGeom>
            <a:avLst/>
            <a:gdLst>
              <a:gd name="T0" fmla="*/ 2638 w 2638"/>
              <a:gd name="T1" fmla="*/ 326 h 329"/>
              <a:gd name="T2" fmla="*/ 2638 w 2638"/>
              <a:gd name="T3" fmla="*/ 0 h 329"/>
              <a:gd name="T4" fmla="*/ 0 w 2638"/>
              <a:gd name="T5" fmla="*/ 0 h 329"/>
              <a:gd name="T6" fmla="*/ 0 w 2638"/>
              <a:gd name="T7" fmla="*/ 329 h 329"/>
              <a:gd name="T8" fmla="*/ 2638 w 2638"/>
              <a:gd name="T9" fmla="*/ 329 h 329"/>
              <a:gd name="T10" fmla="*/ 2638 w 2638"/>
              <a:gd name="T11" fmla="*/ 329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638" h="329">
                <a:moveTo>
                  <a:pt x="2638" y="326"/>
                </a:moveTo>
                <a:lnTo>
                  <a:pt x="2638" y="0"/>
                </a:lnTo>
                <a:lnTo>
                  <a:pt x="0" y="0"/>
                </a:lnTo>
                <a:lnTo>
                  <a:pt x="0" y="329"/>
                </a:lnTo>
                <a:lnTo>
                  <a:pt x="2638" y="329"/>
                </a:lnTo>
                <a:lnTo>
                  <a:pt x="2638" y="329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205" name="Line 69"/>
          <p:cNvSpPr>
            <a:spLocks noChangeShapeType="1"/>
          </p:cNvSpPr>
          <p:nvPr/>
        </p:nvSpPr>
        <p:spPr bwMode="auto">
          <a:xfrm>
            <a:off x="3273425" y="5445125"/>
            <a:ext cx="6350" cy="517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206" name="Line 70"/>
          <p:cNvSpPr>
            <a:spLocks noChangeShapeType="1"/>
          </p:cNvSpPr>
          <p:nvPr/>
        </p:nvSpPr>
        <p:spPr bwMode="auto">
          <a:xfrm>
            <a:off x="4002088" y="5438775"/>
            <a:ext cx="1587" cy="517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207" name="Line 71"/>
          <p:cNvSpPr>
            <a:spLocks noChangeShapeType="1"/>
          </p:cNvSpPr>
          <p:nvPr/>
        </p:nvSpPr>
        <p:spPr bwMode="auto">
          <a:xfrm>
            <a:off x="3609975" y="5445125"/>
            <a:ext cx="1588" cy="522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208" name="Rectangle 72"/>
          <p:cNvSpPr>
            <a:spLocks noChangeArrowheads="1"/>
          </p:cNvSpPr>
          <p:nvPr/>
        </p:nvSpPr>
        <p:spPr bwMode="auto">
          <a:xfrm>
            <a:off x="1673225" y="5535613"/>
            <a:ext cx="933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Třída </a:t>
            </a:r>
            <a:r>
              <a:rPr lang="en-US"/>
              <a:t>E</a:t>
            </a:r>
            <a:endParaRPr lang="cs-CZ"/>
          </a:p>
        </p:txBody>
      </p:sp>
      <p:sp>
        <p:nvSpPr>
          <p:cNvPr id="91209" name="Line 73"/>
          <p:cNvSpPr>
            <a:spLocks noChangeShapeType="1"/>
          </p:cNvSpPr>
          <p:nvPr/>
        </p:nvSpPr>
        <p:spPr bwMode="auto">
          <a:xfrm>
            <a:off x="4367213" y="5429250"/>
            <a:ext cx="1587" cy="5175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1210" name="Rectangle 74"/>
          <p:cNvSpPr>
            <a:spLocks noChangeArrowheads="1"/>
          </p:cNvSpPr>
          <p:nvPr/>
        </p:nvSpPr>
        <p:spPr bwMode="auto">
          <a:xfrm>
            <a:off x="4078288" y="5572125"/>
            <a:ext cx="1127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1211" name="Rectangle 75"/>
          <p:cNvSpPr>
            <a:spLocks noChangeArrowheads="1"/>
          </p:cNvSpPr>
          <p:nvPr/>
        </p:nvSpPr>
        <p:spPr bwMode="auto">
          <a:xfrm>
            <a:off x="5519738" y="5141913"/>
            <a:ext cx="2254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28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5543-CC57-4AF0-9C7A-4C5E628FDF8A}" type="datetime1">
              <a:rPr lang="cs-CZ" smtClean="0"/>
              <a:t>27. 2. 2019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EA78-B815-41D6-8BF8-CE87CA6D94A8}" type="slidenum">
              <a:rPr lang="cs-CZ"/>
              <a:pPr/>
              <a:t>17</a:t>
            </a:fld>
            <a:endParaRPr lang="cs-CZ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Adresy a adresování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4103687" cy="3816350"/>
          </a:xfrm>
        </p:spPr>
        <p:txBody>
          <a:bodyPr/>
          <a:lstStyle/>
          <a:p>
            <a:r>
              <a:rPr lang="cs-CZ"/>
              <a:t>Vyhrazená část (IPv4) </a:t>
            </a:r>
          </a:p>
          <a:p>
            <a:pPr lvl="1"/>
            <a:r>
              <a:rPr lang="cs-CZ"/>
              <a:t>0.0.0.0 </a:t>
            </a:r>
          </a:p>
          <a:p>
            <a:pPr lvl="1"/>
            <a:r>
              <a:rPr lang="cs-CZ"/>
              <a:t>127.0.0.0</a:t>
            </a:r>
          </a:p>
          <a:p>
            <a:pPr lvl="1"/>
            <a:r>
              <a:rPr lang="cs-CZ"/>
              <a:t>128.0.0.0</a:t>
            </a:r>
          </a:p>
          <a:p>
            <a:pPr lvl="1"/>
            <a:r>
              <a:rPr lang="cs-CZ"/>
              <a:t>191.255.0.0</a:t>
            </a:r>
          </a:p>
          <a:p>
            <a:pPr lvl="1"/>
            <a:r>
              <a:rPr lang="cs-CZ"/>
              <a:t>192.0.0.0</a:t>
            </a:r>
          </a:p>
          <a:p>
            <a:pPr lvl="1"/>
            <a:r>
              <a:rPr lang="cs-CZ"/>
              <a:t>223.255.255</a:t>
            </a:r>
          </a:p>
          <a:p>
            <a:pPr lvl="1"/>
            <a:r>
              <a:rPr lang="cs-CZ"/>
              <a:t>255.255.255.255</a:t>
            </a: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419475" y="2276475"/>
            <a:ext cx="540067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800"/>
              <a:t>Privátní adresy (IPv4) 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en-US" sz="2400"/>
              <a:t>10.0.0.0 – 10.255.255.255</a:t>
            </a:r>
            <a:r>
              <a:rPr lang="cs-CZ" sz="2400"/>
              <a:t> 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1</a:t>
            </a:r>
            <a:r>
              <a:rPr lang="en-US" sz="2400"/>
              <a:t>72.16.0.0 – 172.31.255.255</a:t>
            </a:r>
            <a:endParaRPr lang="cs-CZ" sz="2400"/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1</a:t>
            </a:r>
            <a:r>
              <a:rPr lang="en-US" sz="2400"/>
              <a:t>92.168.0.0 – 192.168.255.255</a:t>
            </a:r>
            <a:endParaRPr lang="cs-CZ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AF26-6615-45DA-B1A0-3D1FD5DC7286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5FBEC-356F-4A5A-98C3-B5E0AD6E5FD8}" type="slidenum">
              <a:rPr lang="cs-CZ"/>
              <a:pPr/>
              <a:t>18</a:t>
            </a:fld>
            <a:endParaRPr lang="cs-CZ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Adresy a adresování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064500" cy="4411663"/>
          </a:xfrm>
        </p:spPr>
        <p:txBody>
          <a:bodyPr/>
          <a:lstStyle/>
          <a:p>
            <a:r>
              <a:rPr lang="cs-CZ" sz="2400"/>
              <a:t>Maska sítě</a:t>
            </a:r>
          </a:p>
          <a:p>
            <a:pPr lvl="1"/>
            <a:r>
              <a:rPr lang="cs-CZ" sz="2000"/>
              <a:t>Rozděluje adresu na část síťovou a část pro hostitelský systém</a:t>
            </a:r>
          </a:p>
          <a:p>
            <a:pPr lvl="1"/>
            <a:r>
              <a:rPr lang="cs-CZ" sz="2000"/>
              <a:t>Např. 255.255.255.0</a:t>
            </a:r>
          </a:p>
          <a:p>
            <a:pPr lvl="1"/>
            <a:r>
              <a:rPr lang="cs-CZ" sz="2000"/>
              <a:t>147.228.67.0 </a:t>
            </a:r>
            <a:r>
              <a:rPr lang="en-US" sz="2000"/>
              <a:t>* </a:t>
            </a:r>
            <a:r>
              <a:rPr lang="cs-CZ" sz="2000"/>
              <a:t>255.255.255.0</a:t>
            </a:r>
            <a:r>
              <a:rPr lang="en-US" sz="2000"/>
              <a:t> </a:t>
            </a:r>
            <a:r>
              <a:rPr lang="cs-CZ" sz="2000"/>
              <a:t>dává stejný výsledek pro všechny adresy začínající 147.228.67</a:t>
            </a:r>
          </a:p>
          <a:p>
            <a:pPr lvl="1"/>
            <a:r>
              <a:rPr lang="cs-CZ" sz="2000"/>
              <a:t>Důvodem rozdělení na dvě části je minimalizace počtu položek ve směrovačích (jedna položka zahrnuje více adres počítačů)</a:t>
            </a:r>
          </a:p>
          <a:p>
            <a:r>
              <a:rPr lang="cs-CZ" sz="2400"/>
              <a:t>CIDR (ClassLess InterDomain Routing)</a:t>
            </a:r>
          </a:p>
          <a:p>
            <a:pPr lvl="1"/>
            <a:r>
              <a:rPr lang="cs-CZ" sz="2000"/>
              <a:t>Umožňuje použít pro adresování v podsíti takový počet bitů, který není na hranici 8.</a:t>
            </a:r>
          </a:p>
          <a:p>
            <a:pPr lvl="1"/>
            <a:r>
              <a:rPr lang="cs-CZ" sz="2000"/>
              <a:t>Adresa se udává ve tvaru adresa/počet bitů síťové části</a:t>
            </a:r>
          </a:p>
          <a:p>
            <a:pPr lvl="1"/>
            <a:r>
              <a:rPr lang="cs-CZ" sz="2000"/>
              <a:t>Např. 147.228.67.0/24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Problémy IPv4</a:t>
            </a:r>
            <a:endParaRPr lang="cs-CZ" altLang="cs-CZ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cs-CZ" altLang="zh-CN" dirty="0"/>
              <a:t>Vyčerpání IPv4 adres</a:t>
            </a:r>
          </a:p>
          <a:p>
            <a:r>
              <a:rPr lang="cs-CZ" altLang="zh-CN" dirty="0"/>
              <a:t>4 slabiky = 4,3 miliard adres (</a:t>
            </a:r>
            <a:r>
              <a:rPr lang="en-US" altLang="zh-CN" dirty="0">
                <a:ea typeface="宋体" charset="-122"/>
              </a:rPr>
              <a:t>4,294,967,296</a:t>
            </a:r>
            <a:r>
              <a:rPr lang="cs-CZ" altLang="zh-CN" dirty="0"/>
              <a:t>)</a:t>
            </a:r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16 </a:t>
            </a:r>
            <a:r>
              <a:rPr lang="en-US" altLang="zh-CN" dirty="0" err="1">
                <a:ea typeface="宋体" charset="-122"/>
              </a:rPr>
              <a:t>slabik</a:t>
            </a:r>
            <a:r>
              <a:rPr lang="en-US" altLang="zh-CN" dirty="0">
                <a:ea typeface="宋体" charset="-122"/>
              </a:rPr>
              <a:t> = 340,282,366,920,938,463,463,374,607,431,768,211,456</a:t>
            </a:r>
            <a:endParaRPr lang="cs-CZ" altLang="zh-CN" dirty="0"/>
          </a:p>
          <a:p>
            <a:r>
              <a:rPr lang="cs-CZ" altLang="zh-CN" dirty="0"/>
              <a:t>Méně než je populace lidí (6,1 miliard</a:t>
            </a:r>
            <a:r>
              <a:rPr lang="cs-CZ" altLang="zh-CN" dirty="0" smtClean="0"/>
              <a:t>)</a:t>
            </a:r>
            <a:endParaRPr lang="cs-CZ" altLang="zh-CN" dirty="0"/>
          </a:p>
          <a:p>
            <a:r>
              <a:rPr lang="cs-CZ" altLang="zh-CN" dirty="0"/>
              <a:t>K registraci IPv4 adres se používá několik politik</a:t>
            </a:r>
          </a:p>
          <a:p>
            <a:r>
              <a:rPr lang="cs-CZ" altLang="zh-CN" dirty="0"/>
              <a:t>Lepší situace je v USA, špatná v jihovýchodní Asii (Čína)</a:t>
            </a:r>
          </a:p>
          <a:p>
            <a:r>
              <a:rPr lang="cs-CZ" altLang="zh-CN" dirty="0"/>
              <a:t>Nikdo neobdrží dost IPv4 adres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E1CF4-708A-49F7-B05B-54CA25100E00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0C7C-0C28-4EC4-A8A3-613B4B78695E}" type="slidenum">
              <a:rPr lang="cs-CZ" altLang="cs-CZ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031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Ing. Tomáš Koutný, Ph. D.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E06A4-9DA9-4F3A-A64D-74A2AB9A29FA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E9A9-15AF-474F-87BB-8C966E33DF2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9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Nárůst směrovací informace</a:t>
            </a:r>
            <a:endParaRPr lang="cs-CZ" altLang="cs-CZ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altLang="zh-CN" dirty="0"/>
              <a:t>Směrovací informace nemůže být efektivně agregována</a:t>
            </a:r>
          </a:p>
          <a:p>
            <a:r>
              <a:rPr lang="cs-CZ" altLang="zh-CN" dirty="0"/>
              <a:t>Adresy jsou přidělovány </a:t>
            </a:r>
            <a:r>
              <a:rPr lang="cs-CZ" altLang="zh-CN" dirty="0" err="1"/>
              <a:t>neagregovatelným</a:t>
            </a:r>
            <a:r>
              <a:rPr lang="cs-CZ" altLang="zh-CN" dirty="0"/>
              <a:t> způsobem</a:t>
            </a:r>
          </a:p>
          <a:p>
            <a:r>
              <a:rPr lang="cs-CZ" altLang="zh-CN" dirty="0"/>
              <a:t>V současné době 80,000 </a:t>
            </a:r>
            <a:r>
              <a:rPr lang="cs-CZ" altLang="zh-CN" dirty="0" smtClean="0"/>
              <a:t>položek v externích směrovačích</a:t>
            </a:r>
            <a:endParaRPr lang="cs-CZ" altLang="zh-CN" dirty="0"/>
          </a:p>
          <a:p>
            <a:r>
              <a:rPr lang="cs-CZ" altLang="zh-CN" dirty="0" smtClean="0"/>
              <a:t>Nestabilita</a:t>
            </a:r>
            <a:r>
              <a:rPr lang="cs-CZ" altLang="zh-CN" dirty="0"/>
              <a:t>, poruchy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4191B-F73C-47BA-BBC0-2622130DB455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9F55-BAC7-4C91-8B0F-EA210EA1F6DC}" type="slidenum">
              <a:rPr lang="cs-CZ" altLang="cs-CZ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2111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Nedostatek adres IPv4</a:t>
            </a:r>
            <a:endParaRPr lang="cs-CZ" altLang="cs-CZ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sz="2800" dirty="0"/>
              <a:t>Zavedení NAT (Network </a:t>
            </a:r>
            <a:r>
              <a:rPr lang="cs-CZ" sz="2800" dirty="0" err="1"/>
              <a:t>Address</a:t>
            </a:r>
            <a:r>
              <a:rPr lang="cs-CZ" sz="2800" dirty="0"/>
              <a:t> </a:t>
            </a:r>
            <a:r>
              <a:rPr lang="cs-CZ" sz="2800" dirty="0" err="1"/>
              <a:t>Translation</a:t>
            </a:r>
            <a:r>
              <a:rPr lang="cs-CZ" sz="2800" dirty="0"/>
              <a:t>) – překlady adres, </a:t>
            </a:r>
          </a:p>
          <a:p>
            <a:pPr lvl="0"/>
            <a:r>
              <a:rPr lang="cs-CZ" sz="2800" dirty="0"/>
              <a:t>Zavedení NAPT (Network </a:t>
            </a:r>
            <a:r>
              <a:rPr lang="cs-CZ" sz="2800" dirty="0" err="1"/>
              <a:t>Address</a:t>
            </a:r>
            <a:r>
              <a:rPr lang="cs-CZ" sz="2800" dirty="0"/>
              <a:t> and Port </a:t>
            </a:r>
            <a:r>
              <a:rPr lang="cs-CZ" sz="2800" dirty="0" err="1"/>
              <a:t>Translation</a:t>
            </a:r>
            <a:r>
              <a:rPr lang="cs-CZ" sz="2800" dirty="0"/>
              <a:t>) – překlady adres a portů</a:t>
            </a:r>
          </a:p>
          <a:p>
            <a:pPr lvl="0"/>
            <a:r>
              <a:rPr lang="cs-CZ" sz="2800" dirty="0"/>
              <a:t>Důsledek je izolování uživatelů – uživatel nemá globální adresu, shlukování více počítačů na jednu globální adresu</a:t>
            </a:r>
          </a:p>
          <a:p>
            <a:r>
              <a:rPr lang="cs-CZ" altLang="zh-CN" sz="2800" dirty="0" smtClean="0"/>
              <a:t>Narušení </a:t>
            </a:r>
            <a:r>
              <a:rPr lang="cs-CZ" altLang="zh-CN" sz="2800" dirty="0"/>
              <a:t>architektury </a:t>
            </a:r>
            <a:r>
              <a:rPr lang="cs-CZ" altLang="zh-CN" sz="2800" dirty="0" smtClean="0"/>
              <a:t>Internetu</a:t>
            </a:r>
            <a:endParaRPr lang="cs-CZ" sz="2800" dirty="0"/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BBE0C-05C8-4B13-9B79-85BC3522C3EE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A7C72-DC30-4E8B-839D-99B10DFF1BD4}" type="slidenum">
              <a:rPr lang="cs-CZ" altLang="cs-CZ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928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Vyčerpání adresního prostoru IPv4</a:t>
            </a:r>
            <a:endParaRPr lang="cs-CZ" alt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DE172-B239-4659-A517-349D4CCC5330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0209F-A056-4502-BD4C-C6C4D1094A8D}" type="slidenum">
              <a:rPr lang="cs-CZ" altLang="cs-CZ"/>
              <a:pPr/>
              <a:t>22</a:t>
            </a:fld>
            <a:endParaRPr lang="cs-CZ" altLang="cs-CZ"/>
          </a:p>
        </p:txBody>
      </p:sp>
      <p:pic>
        <p:nvPicPr>
          <p:cNvPr id="11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73066"/>
            <a:ext cx="7560840" cy="4575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7210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Historie IPv6</a:t>
            </a:r>
            <a:endParaRPr lang="cs-CZ" altLang="cs-CZ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Co se stalo s IPv5</a:t>
            </a:r>
          </a:p>
          <a:p>
            <a:pPr lvl="1"/>
            <a:r>
              <a:rPr lang="cs-CZ" sz="2400" dirty="0"/>
              <a:t>Verze 5 v IP záhlaví byla přiřazena protokolu ST (Internet </a:t>
            </a:r>
            <a:r>
              <a:rPr lang="cs-CZ" sz="2400" dirty="0" err="1"/>
              <a:t>Streaming</a:t>
            </a:r>
            <a:r>
              <a:rPr lang="cs-CZ" sz="2400" dirty="0"/>
              <a:t> </a:t>
            </a:r>
            <a:r>
              <a:rPr lang="cs-CZ" sz="2400" dirty="0" err="1"/>
              <a:t>protocol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Experimentální protokol (RFC1819)</a:t>
            </a:r>
          </a:p>
          <a:p>
            <a:pPr lvl="1"/>
            <a:r>
              <a:rPr lang="cs-CZ" sz="2400" dirty="0"/>
              <a:t>Nenalezl širší využití</a:t>
            </a:r>
          </a:p>
          <a:p>
            <a:pPr lvl="1"/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64FF-E6A8-465B-BA9C-EB9C4061818B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B3064-4E1A-4F64-954D-8397478AACDE}" type="slidenum">
              <a:rPr lang="cs-CZ" altLang="cs-CZ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67373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Přínos IPv6</a:t>
            </a:r>
            <a:endParaRPr lang="cs-CZ" altLang="cs-CZ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/>
              <a:t>Není pouze úprava </a:t>
            </a:r>
            <a:r>
              <a:rPr lang="cs-CZ" sz="2400" dirty="0" smtClean="0"/>
              <a:t>IPv4, IPv4 a IPv6 jsou nekompatibilní</a:t>
            </a:r>
            <a:endParaRPr lang="cs-CZ" sz="2400" dirty="0"/>
          </a:p>
          <a:p>
            <a:r>
              <a:rPr lang="cs-CZ" sz="2400" dirty="0"/>
              <a:t>Rozšíření adresního prostoru - schopnost podpory obrovského množství </a:t>
            </a:r>
            <a:r>
              <a:rPr lang="cs-CZ" sz="2400" dirty="0" smtClean="0"/>
              <a:t>zařízení, pro uživatele není omezující počet zařízení</a:t>
            </a:r>
          </a:p>
          <a:p>
            <a:r>
              <a:rPr lang="cs-CZ" sz="2400" dirty="0" err="1" smtClean="0"/>
              <a:t>Agregovatelné</a:t>
            </a:r>
            <a:r>
              <a:rPr lang="cs-CZ" sz="2400" dirty="0" smtClean="0"/>
              <a:t> adresy, regulace počtu položek v externích směrovačích (maximálně 8192)</a:t>
            </a:r>
            <a:endParaRPr lang="cs-CZ" sz="2400" dirty="0"/>
          </a:p>
          <a:p>
            <a:r>
              <a:rPr lang="cs-CZ" sz="2400" dirty="0"/>
              <a:t>Zavedení </a:t>
            </a:r>
            <a:r>
              <a:rPr lang="cs-CZ" sz="2400" dirty="0" err="1"/>
              <a:t>streamů</a:t>
            </a:r>
            <a:endParaRPr lang="cs-CZ" sz="2400" dirty="0"/>
          </a:p>
          <a:p>
            <a:r>
              <a:rPr lang="cs-CZ" sz="2400" dirty="0" err="1" smtClean="0"/>
              <a:t>Autokonfigurace</a:t>
            </a:r>
            <a:r>
              <a:rPr lang="cs-CZ" sz="2400" dirty="0" smtClean="0"/>
              <a:t>, </a:t>
            </a:r>
            <a:r>
              <a:rPr lang="cs-CZ" sz="2400" dirty="0" err="1" smtClean="0"/>
              <a:t>Plug</a:t>
            </a:r>
            <a:r>
              <a:rPr lang="cs-CZ" sz="2400" dirty="0" smtClean="0"/>
              <a:t> </a:t>
            </a:r>
            <a:r>
              <a:rPr lang="en-US" sz="2400" dirty="0" smtClean="0"/>
              <a:t>&amp; </a:t>
            </a:r>
            <a:r>
              <a:rPr lang="cs-CZ" sz="2400" dirty="0" smtClean="0"/>
              <a:t>Play</a:t>
            </a:r>
            <a:endParaRPr lang="cs-CZ" sz="2400" dirty="0"/>
          </a:p>
          <a:p>
            <a:r>
              <a:rPr lang="cs-CZ" sz="2400" dirty="0" smtClean="0"/>
              <a:t>Bezpečnost na síťové úrovni ( </a:t>
            </a:r>
            <a:r>
              <a:rPr lang="cs-CZ" sz="2400" dirty="0" err="1" smtClean="0"/>
              <a:t>IPsec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Podpora mobilního IP (MIPv6)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3B984-B6B9-444A-8624-29F71904E8D9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E14CA-257B-4B02-8D19-862C5F3D0D02}" type="slidenum">
              <a:rPr lang="cs-CZ" altLang="cs-CZ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1712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Záhlaví IPv4 a IPv6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73465" y="1668759"/>
            <a:ext cx="8229600" cy="490537"/>
          </a:xfrm>
        </p:spPr>
        <p:txBody>
          <a:bodyPr/>
          <a:lstStyle/>
          <a:p>
            <a:r>
              <a:rPr lang="cs-CZ" dirty="0" smtClean="0"/>
              <a:t>IPv4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cxnSp>
        <p:nvCxnSpPr>
          <p:cNvPr id="9" name="Přímá spojnice 8"/>
          <p:cNvCxnSpPr/>
          <p:nvPr/>
        </p:nvCxnSpPr>
        <p:spPr bwMode="auto">
          <a:xfrm>
            <a:off x="2002473" y="2151160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9"/>
          <p:cNvCxnSpPr/>
          <p:nvPr/>
        </p:nvCxnSpPr>
        <p:spPr bwMode="auto">
          <a:xfrm>
            <a:off x="2002473" y="2608360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10"/>
          <p:cNvCxnSpPr/>
          <p:nvPr/>
        </p:nvCxnSpPr>
        <p:spPr bwMode="auto">
          <a:xfrm>
            <a:off x="2002473" y="3065560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nice 11"/>
          <p:cNvCxnSpPr/>
          <p:nvPr/>
        </p:nvCxnSpPr>
        <p:spPr bwMode="auto">
          <a:xfrm>
            <a:off x="2002473" y="3522760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12"/>
          <p:cNvCxnSpPr/>
          <p:nvPr/>
        </p:nvCxnSpPr>
        <p:spPr bwMode="auto">
          <a:xfrm>
            <a:off x="2002473" y="3979960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/>
          <p:cNvCxnSpPr/>
          <p:nvPr/>
        </p:nvCxnSpPr>
        <p:spPr bwMode="auto">
          <a:xfrm>
            <a:off x="2002473" y="4437160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14"/>
          <p:cNvCxnSpPr/>
          <p:nvPr/>
        </p:nvCxnSpPr>
        <p:spPr bwMode="auto">
          <a:xfrm>
            <a:off x="2002473" y="4894360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/>
          <p:cNvCxnSpPr/>
          <p:nvPr/>
        </p:nvCxnSpPr>
        <p:spPr bwMode="auto">
          <a:xfrm>
            <a:off x="2002473" y="2151160"/>
            <a:ext cx="0" cy="2743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/>
          <p:cNvCxnSpPr/>
          <p:nvPr/>
        </p:nvCxnSpPr>
        <p:spPr bwMode="auto">
          <a:xfrm>
            <a:off x="8470508" y="2151160"/>
            <a:ext cx="0" cy="2743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Přímá spojnice 20"/>
          <p:cNvCxnSpPr/>
          <p:nvPr/>
        </p:nvCxnSpPr>
        <p:spPr bwMode="auto">
          <a:xfrm>
            <a:off x="5202873" y="2151160"/>
            <a:ext cx="0" cy="1371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/>
          <p:cNvCxnSpPr/>
          <p:nvPr/>
        </p:nvCxnSpPr>
        <p:spPr bwMode="auto">
          <a:xfrm>
            <a:off x="3602673" y="215116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22"/>
          <p:cNvCxnSpPr/>
          <p:nvPr/>
        </p:nvCxnSpPr>
        <p:spPr bwMode="auto">
          <a:xfrm>
            <a:off x="6879273" y="443716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Přímá spojnice 23"/>
          <p:cNvCxnSpPr/>
          <p:nvPr/>
        </p:nvCxnSpPr>
        <p:spPr bwMode="auto">
          <a:xfrm>
            <a:off x="2840673" y="215116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Přímá spojnice 25"/>
          <p:cNvCxnSpPr/>
          <p:nvPr/>
        </p:nvCxnSpPr>
        <p:spPr bwMode="auto">
          <a:xfrm>
            <a:off x="5660073" y="260836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8"/>
          <p:cNvCxnSpPr/>
          <p:nvPr/>
        </p:nvCxnSpPr>
        <p:spPr bwMode="auto">
          <a:xfrm>
            <a:off x="3620602" y="3065560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ovéPole 30"/>
          <p:cNvSpPr txBox="1"/>
          <p:nvPr/>
        </p:nvSpPr>
        <p:spPr>
          <a:xfrm>
            <a:off x="2207040" y="2195094"/>
            <a:ext cx="530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</a:t>
            </a:r>
            <a:r>
              <a:rPr lang="cs-CZ" dirty="0" smtClean="0"/>
              <a:t>er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2970661" y="2217061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IHL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164206" y="218568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DS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6019800" y="2231398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Celková délka (16b)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819401" y="2630326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Identification</a:t>
            </a:r>
            <a:r>
              <a:rPr lang="cs-CZ" dirty="0" smtClean="0"/>
              <a:t> (16b)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5102394" y="2620917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</a:t>
            </a:r>
            <a:r>
              <a:rPr lang="cs-CZ" dirty="0" err="1" smtClean="0"/>
              <a:t>lags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5908457" y="2630326"/>
            <a:ext cx="2399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Fragment offset (13b)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604518" y="3087525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TTL</a:t>
            </a:r>
            <a:endParaRPr lang="cs-CZ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938172" y="312047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protocol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5814616" y="3145797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checksum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058431" y="3588662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Source </a:t>
            </a:r>
            <a:r>
              <a:rPr lang="cs-CZ" dirty="0" err="1" smtClean="0"/>
              <a:t>address</a:t>
            </a:r>
            <a:r>
              <a:rPr lang="cs-CZ" dirty="0" smtClean="0"/>
              <a:t> (32b)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823283" y="4023894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Destination</a:t>
            </a:r>
            <a:r>
              <a:rPr lang="cs-CZ" dirty="0" smtClean="0"/>
              <a:t> </a:t>
            </a:r>
            <a:r>
              <a:rPr lang="cs-CZ" dirty="0" err="1" smtClean="0"/>
              <a:t>address</a:t>
            </a:r>
            <a:r>
              <a:rPr lang="cs-CZ" dirty="0" smtClean="0"/>
              <a:t> (32b)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3878982" y="4449718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arametry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7332371" y="448109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Výplň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2786038" y="5116382"/>
            <a:ext cx="4532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Minimální délka 20B, maximální délka 60B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260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Záhlaví IPv4 a IPv6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73465" y="1668759"/>
            <a:ext cx="1221681" cy="490537"/>
          </a:xfrm>
        </p:spPr>
        <p:txBody>
          <a:bodyPr/>
          <a:lstStyle/>
          <a:p>
            <a:r>
              <a:rPr lang="cs-CZ" dirty="0" smtClean="0"/>
              <a:t>IPv6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cxnSp>
        <p:nvCxnSpPr>
          <p:cNvPr id="9" name="Přímá spojnice 8"/>
          <p:cNvCxnSpPr/>
          <p:nvPr/>
        </p:nvCxnSpPr>
        <p:spPr bwMode="auto">
          <a:xfrm>
            <a:off x="2057400" y="1668759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9"/>
          <p:cNvCxnSpPr/>
          <p:nvPr/>
        </p:nvCxnSpPr>
        <p:spPr bwMode="auto">
          <a:xfrm>
            <a:off x="2057400" y="2125959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10"/>
          <p:cNvCxnSpPr/>
          <p:nvPr/>
        </p:nvCxnSpPr>
        <p:spPr bwMode="auto">
          <a:xfrm>
            <a:off x="2057400" y="2583159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nice 13"/>
          <p:cNvCxnSpPr/>
          <p:nvPr/>
        </p:nvCxnSpPr>
        <p:spPr bwMode="auto">
          <a:xfrm>
            <a:off x="2048435" y="4089599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/>
          <p:cNvCxnSpPr/>
          <p:nvPr/>
        </p:nvCxnSpPr>
        <p:spPr bwMode="auto">
          <a:xfrm>
            <a:off x="2057400" y="1668759"/>
            <a:ext cx="0" cy="411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/>
          <p:cNvCxnSpPr/>
          <p:nvPr/>
        </p:nvCxnSpPr>
        <p:spPr bwMode="auto">
          <a:xfrm>
            <a:off x="8525435" y="1668759"/>
            <a:ext cx="8965" cy="411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Přímá spojnice 21"/>
          <p:cNvCxnSpPr/>
          <p:nvPr/>
        </p:nvCxnSpPr>
        <p:spPr bwMode="auto">
          <a:xfrm>
            <a:off x="4398327" y="1668759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Přímá spojnice 23"/>
          <p:cNvCxnSpPr/>
          <p:nvPr/>
        </p:nvCxnSpPr>
        <p:spPr bwMode="auto">
          <a:xfrm>
            <a:off x="2895600" y="1668759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Přímá spojnice 25"/>
          <p:cNvCxnSpPr/>
          <p:nvPr/>
        </p:nvCxnSpPr>
        <p:spPr bwMode="auto">
          <a:xfrm>
            <a:off x="5182969" y="2125959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8"/>
          <p:cNvCxnSpPr/>
          <p:nvPr/>
        </p:nvCxnSpPr>
        <p:spPr bwMode="auto">
          <a:xfrm>
            <a:off x="6934200" y="2125959"/>
            <a:ext cx="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ovéPole 30"/>
          <p:cNvSpPr txBox="1"/>
          <p:nvPr/>
        </p:nvSpPr>
        <p:spPr>
          <a:xfrm>
            <a:off x="2261967" y="1712693"/>
            <a:ext cx="530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</a:t>
            </a:r>
            <a:r>
              <a:rPr lang="cs-CZ" dirty="0" smtClean="0"/>
              <a:t>er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586651" y="1704837"/>
            <a:ext cx="1890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Flow</a:t>
            </a:r>
            <a:r>
              <a:rPr lang="cs-CZ" dirty="0" smtClean="0"/>
              <a:t> label (20b) 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2250785" y="2162131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Payload</a:t>
            </a:r>
            <a:r>
              <a:rPr lang="cs-CZ" dirty="0" smtClean="0"/>
              <a:t> </a:t>
            </a:r>
            <a:r>
              <a:rPr lang="cs-CZ" dirty="0" err="1" smtClean="0"/>
              <a:t>length</a:t>
            </a:r>
            <a:r>
              <a:rPr lang="cs-CZ" dirty="0" smtClean="0"/>
              <a:t> (16b)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4113358" y="3106261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Source </a:t>
            </a:r>
            <a:r>
              <a:rPr lang="cs-CZ" dirty="0" err="1" smtClean="0"/>
              <a:t>address</a:t>
            </a:r>
            <a:r>
              <a:rPr lang="cs-CZ" dirty="0" smtClean="0"/>
              <a:t> (32b)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4471248" y="585260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Pevná délka 40B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58284" y="1712693"/>
            <a:ext cx="134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Trafic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116772" y="2145879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r>
              <a:rPr lang="cs-CZ" dirty="0" smtClean="0"/>
              <a:t> (</a:t>
            </a:r>
            <a:r>
              <a:rPr lang="cs-CZ" dirty="0"/>
              <a:t>8</a:t>
            </a:r>
            <a:r>
              <a:rPr lang="cs-CZ" dirty="0" smtClean="0"/>
              <a:t>b)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977564" y="2144778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Hop limit (8b)</a:t>
            </a:r>
            <a:endParaRPr lang="cs-CZ" dirty="0"/>
          </a:p>
        </p:txBody>
      </p:sp>
      <p:cxnSp>
        <p:nvCxnSpPr>
          <p:cNvPr id="49" name="Přímá spojnice 48"/>
          <p:cNvCxnSpPr/>
          <p:nvPr/>
        </p:nvCxnSpPr>
        <p:spPr bwMode="auto">
          <a:xfrm>
            <a:off x="2076469" y="5783559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ovéPole 49"/>
          <p:cNvSpPr txBox="1"/>
          <p:nvPr/>
        </p:nvSpPr>
        <p:spPr>
          <a:xfrm>
            <a:off x="3871892" y="4534369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Destination</a:t>
            </a:r>
            <a:r>
              <a:rPr lang="cs-CZ" dirty="0" smtClean="0"/>
              <a:t> </a:t>
            </a:r>
            <a:r>
              <a:rPr lang="cs-CZ" dirty="0" err="1" smtClean="0"/>
              <a:t>address</a:t>
            </a:r>
            <a:r>
              <a:rPr lang="cs-CZ" dirty="0" smtClean="0"/>
              <a:t> (32b)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794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áhlaví IPv6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627188"/>
            <a:ext cx="8229600" cy="441166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Verze (6)</a:t>
            </a:r>
          </a:p>
          <a:p>
            <a:r>
              <a:rPr lang="cs-CZ" dirty="0" err="1" smtClean="0"/>
              <a:t>Trafic</a:t>
            </a:r>
            <a:r>
              <a:rPr lang="cs-CZ" dirty="0" smtClean="0"/>
              <a:t> Class – DSCP (6), ECN (2)</a:t>
            </a:r>
          </a:p>
          <a:p>
            <a:r>
              <a:rPr lang="cs-CZ" dirty="0" err="1" smtClean="0"/>
              <a:t>Flow</a:t>
            </a:r>
            <a:r>
              <a:rPr lang="cs-CZ" dirty="0" smtClean="0"/>
              <a:t> label – informace pro směrování toku dat, přiřazeno pro doručení zdroj - cíl</a:t>
            </a:r>
          </a:p>
          <a:p>
            <a:r>
              <a:rPr lang="cs-CZ" dirty="0" err="1" smtClean="0"/>
              <a:t>Payload</a:t>
            </a:r>
            <a:r>
              <a:rPr lang="cs-CZ" dirty="0" smtClean="0"/>
              <a:t> </a:t>
            </a:r>
            <a:r>
              <a:rPr lang="cs-CZ" dirty="0" err="1" smtClean="0"/>
              <a:t>length</a:t>
            </a:r>
            <a:r>
              <a:rPr lang="cs-CZ" dirty="0" smtClean="0"/>
              <a:t> – velikost dat za záhlavími (min 1260B)</a:t>
            </a:r>
          </a:p>
          <a:p>
            <a:pPr lvl="1"/>
            <a:r>
              <a:rPr lang="cs-CZ" dirty="0" smtClean="0"/>
              <a:t>To znamená za všemi záhlavími</a:t>
            </a:r>
          </a:p>
          <a:p>
            <a:pPr lvl="1"/>
            <a:r>
              <a:rPr lang="cs-CZ" dirty="0" smtClean="0"/>
              <a:t>Jedná se o čistá data IPv6</a:t>
            </a:r>
          </a:p>
          <a:p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r>
              <a:rPr lang="cs-CZ" dirty="0" smtClean="0"/>
              <a:t> – číslo následujícího záhlaví</a:t>
            </a:r>
          </a:p>
          <a:p>
            <a:r>
              <a:rPr lang="cs-CZ" dirty="0" smtClean="0"/>
              <a:t>Hop limit – </a:t>
            </a:r>
            <a:r>
              <a:rPr lang="cs-CZ" dirty="0" err="1" smtClean="0"/>
              <a:t>max</a:t>
            </a:r>
            <a:r>
              <a:rPr lang="cs-CZ" dirty="0" smtClean="0"/>
              <a:t> 255, počet zbývajících přeskoků</a:t>
            </a:r>
          </a:p>
          <a:p>
            <a:r>
              <a:rPr lang="cs-CZ" dirty="0" smtClean="0"/>
              <a:t>Source </a:t>
            </a:r>
            <a:r>
              <a:rPr lang="cs-CZ" dirty="0" err="1" smtClean="0"/>
              <a:t>address</a:t>
            </a:r>
            <a:r>
              <a:rPr lang="cs-CZ" dirty="0" smtClean="0"/>
              <a:t> – 128b zdrojová adresa</a:t>
            </a:r>
          </a:p>
          <a:p>
            <a:r>
              <a:rPr lang="cs-CZ" dirty="0" err="1" smtClean="0"/>
              <a:t>Destination</a:t>
            </a:r>
            <a:r>
              <a:rPr lang="cs-CZ" dirty="0" smtClean="0"/>
              <a:t> </a:t>
            </a:r>
            <a:r>
              <a:rPr lang="cs-CZ" dirty="0" err="1" smtClean="0"/>
              <a:t>address</a:t>
            </a:r>
            <a:r>
              <a:rPr lang="cs-CZ" dirty="0" smtClean="0"/>
              <a:t> – 128b cílová adresa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881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áhlaví IPv6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719263"/>
            <a:ext cx="8382000" cy="441166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Základní záhlaví nemá informace spojené s fragmentací</a:t>
            </a:r>
          </a:p>
          <a:p>
            <a:pPr lvl="1"/>
            <a:r>
              <a:rPr lang="cs-CZ" dirty="0" smtClean="0"/>
              <a:t>Pro fragmentaci se použije speciální záhlaví</a:t>
            </a:r>
          </a:p>
          <a:p>
            <a:pPr lvl="1"/>
            <a:r>
              <a:rPr lang="cs-CZ" dirty="0" smtClean="0"/>
              <a:t>IPv4 - Fragment offset, identifikace, </a:t>
            </a:r>
            <a:r>
              <a:rPr lang="cs-CZ" dirty="0" err="1" smtClean="0"/>
              <a:t>flags</a:t>
            </a:r>
            <a:endParaRPr lang="cs-CZ" dirty="0" smtClean="0"/>
          </a:p>
          <a:p>
            <a:pPr lvl="1"/>
            <a:r>
              <a:rPr lang="cs-CZ" dirty="0" smtClean="0"/>
              <a:t>Fragmentaci zajistí zdroj, směrovače nefragmentují</a:t>
            </a:r>
          </a:p>
          <a:p>
            <a:pPr lvl="1"/>
            <a:r>
              <a:rPr lang="cs-CZ" dirty="0" smtClean="0"/>
              <a:t>Pokud je paket příliš dlouhý (MTU = 1500B kontra MTU = 1260B), posílá se ICMP zpráva</a:t>
            </a:r>
          </a:p>
          <a:p>
            <a:pPr lvl="1"/>
            <a:r>
              <a:rPr lang="cs-CZ" dirty="0" smtClean="0"/>
              <a:t>Existuje možnost zjistit maximální délku paketu, kterou je možné poslat (</a:t>
            </a:r>
            <a:r>
              <a:rPr lang="cs-CZ" dirty="0" err="1" smtClean="0"/>
              <a:t>Path</a:t>
            </a:r>
            <a:r>
              <a:rPr lang="cs-CZ" dirty="0" smtClean="0"/>
              <a:t> MTU </a:t>
            </a:r>
            <a:r>
              <a:rPr lang="cs-CZ" dirty="0" err="1" smtClean="0"/>
              <a:t>Discovery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Nemá volitelné parametry</a:t>
            </a:r>
          </a:p>
          <a:p>
            <a:pPr lvl="2"/>
            <a:r>
              <a:rPr lang="cs-CZ" dirty="0" smtClean="0"/>
              <a:t>Pevná délka záhlaví pomáhá rychlému zpracování</a:t>
            </a:r>
          </a:p>
          <a:p>
            <a:pPr lvl="1"/>
            <a:r>
              <a:rPr lang="cs-CZ" dirty="0" smtClean="0"/>
              <a:t>Dodatečné parametry se řeší dalšími záhlavími</a:t>
            </a:r>
          </a:p>
          <a:p>
            <a:pPr lvl="2"/>
            <a:r>
              <a:rPr lang="cs-CZ" dirty="0" smtClean="0"/>
              <a:t>Zřetězená záhlaví, končí ICMPv6, TCP, UDP apod.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603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áhlaví IPv6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719263"/>
            <a:ext cx="8382000" cy="4411662"/>
          </a:xfrm>
        </p:spPr>
        <p:txBody>
          <a:bodyPr/>
          <a:lstStyle/>
          <a:p>
            <a:r>
              <a:rPr lang="cs-CZ" dirty="0" smtClean="0"/>
              <a:t>MTU (Media Transport Unit)</a:t>
            </a:r>
          </a:p>
          <a:p>
            <a:pPr lvl="1"/>
            <a:r>
              <a:rPr lang="cs-CZ" dirty="0" smtClean="0"/>
              <a:t>IPv4 – minimálně 576B</a:t>
            </a:r>
          </a:p>
          <a:p>
            <a:pPr lvl="1"/>
            <a:r>
              <a:rPr lang="cs-CZ" dirty="0" smtClean="0"/>
              <a:t>IPv6 – minimálně 1260B</a:t>
            </a:r>
          </a:p>
          <a:p>
            <a:r>
              <a:rPr lang="cs-CZ" dirty="0" smtClean="0"/>
              <a:t>MTU je celková délka paketu na síťové úrovni</a:t>
            </a:r>
          </a:p>
          <a:p>
            <a:r>
              <a:rPr lang="cs-CZ" dirty="0" err="1" smtClean="0"/>
              <a:t>Path</a:t>
            </a:r>
            <a:r>
              <a:rPr lang="cs-CZ" dirty="0" smtClean="0"/>
              <a:t> MTU </a:t>
            </a:r>
            <a:r>
              <a:rPr lang="cs-CZ" dirty="0" err="1" smtClean="0"/>
              <a:t>Discovery</a:t>
            </a:r>
            <a:endParaRPr lang="cs-CZ" dirty="0" smtClean="0"/>
          </a:p>
          <a:p>
            <a:pPr lvl="1"/>
            <a:r>
              <a:rPr lang="cs-CZ" dirty="0" smtClean="0"/>
              <a:t>V protokolu IPv4 – příznakový bit DF (Don‘t fragment), ICMP zpráva o chybě při překročení délky</a:t>
            </a:r>
          </a:p>
          <a:p>
            <a:pPr lvl="1"/>
            <a:r>
              <a:rPr lang="cs-CZ" dirty="0" smtClean="0"/>
              <a:t>V protokolu IPv6 – standardní mechanizmus pro testování maximální délky paketu – snaha o maximální využití přenosové kapacity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4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Úlohy z cvičení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Remote </a:t>
            </a:r>
            <a:r>
              <a:rPr lang="cs-CZ" dirty="0" err="1" smtClean="0"/>
              <a:t>Procedure</a:t>
            </a:r>
            <a:r>
              <a:rPr lang="cs-CZ" dirty="0" smtClean="0"/>
              <a:t> Call</a:t>
            </a:r>
            <a:r>
              <a:rPr lang="en-US" dirty="0" smtClean="0"/>
              <a:t> (RPC)</a:t>
            </a:r>
            <a:endParaRPr lang="cs-CZ" dirty="0" smtClean="0"/>
          </a:p>
          <a:p>
            <a:r>
              <a:rPr lang="cs-CZ" dirty="0" smtClean="0"/>
              <a:t>Simple network Management </a:t>
            </a:r>
            <a:r>
              <a:rPr lang="cs-CZ" dirty="0" err="1" smtClean="0"/>
              <a:t>Protocol</a:t>
            </a:r>
            <a:r>
              <a:rPr lang="en-US" dirty="0" smtClean="0"/>
              <a:t> (SNMP)</a:t>
            </a:r>
          </a:p>
          <a:p>
            <a:r>
              <a:rPr lang="en-US" dirty="0" smtClean="0"/>
              <a:t>Remote Method Invocation (RMI)</a:t>
            </a:r>
            <a:endParaRPr lang="cs-CZ" dirty="0" smtClean="0"/>
          </a:p>
          <a:p>
            <a:r>
              <a:rPr lang="cs-CZ" dirty="0" smtClean="0"/>
              <a:t>Individuální úloha</a:t>
            </a:r>
            <a:r>
              <a:rPr lang="en-US" dirty="0" smtClean="0"/>
              <a:t> (</a:t>
            </a:r>
            <a:r>
              <a:rPr lang="en-US" dirty="0" err="1" smtClean="0"/>
              <a:t>ana</a:t>
            </a:r>
            <a:r>
              <a:rPr lang="cs-CZ" dirty="0" err="1" smtClean="0"/>
              <a:t>lýza</a:t>
            </a:r>
            <a:r>
              <a:rPr lang="cs-CZ" dirty="0" smtClean="0"/>
              <a:t>, syntéza, C, C++, grafické zobrazení QT)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1C8E-B698-48AB-A504-B5F3425E0508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E9A9-15AF-474F-87BB-8C966E33DF2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817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Zapouzdření IPv6 v Ethernetu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Ethernet type 86DD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7" name="Obdélník 6"/>
          <p:cNvSpPr/>
          <p:nvPr/>
        </p:nvSpPr>
        <p:spPr bwMode="auto">
          <a:xfrm>
            <a:off x="838200" y="2438400"/>
            <a:ext cx="1371600" cy="381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2209800" y="2438400"/>
            <a:ext cx="1371600" cy="381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3581400" y="2438400"/>
            <a:ext cx="914400" cy="381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4495800" y="2438400"/>
            <a:ext cx="2971800" cy="381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7467600" y="2438400"/>
            <a:ext cx="914400" cy="381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301741" y="24384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681686" y="2438400"/>
            <a:ext cx="505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652616" y="2427656"/>
            <a:ext cx="771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86DD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564457" y="2455345"/>
            <a:ext cx="771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CRC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03761" y="2409727"/>
            <a:ext cx="155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Payload</a:t>
            </a:r>
            <a:r>
              <a:rPr lang="cs-CZ" dirty="0" smtClean="0"/>
              <a:t> IPv6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566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záhlaví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grpSp>
        <p:nvGrpSpPr>
          <p:cNvPr id="47" name="Skupina 46"/>
          <p:cNvGrpSpPr/>
          <p:nvPr/>
        </p:nvGrpSpPr>
        <p:grpSpPr>
          <a:xfrm>
            <a:off x="521908" y="1992640"/>
            <a:ext cx="8229600" cy="533400"/>
            <a:chOff x="521908" y="1992640"/>
            <a:chExt cx="8229600" cy="533400"/>
          </a:xfrm>
        </p:grpSpPr>
        <p:sp>
          <p:nvSpPr>
            <p:cNvPr id="7" name="Obdélník 6"/>
            <p:cNvSpPr/>
            <p:nvPr/>
          </p:nvSpPr>
          <p:spPr bwMode="auto">
            <a:xfrm>
              <a:off x="521908" y="1992640"/>
              <a:ext cx="8229600" cy="5334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Přímá spojnice 8"/>
            <p:cNvCxnSpPr/>
            <p:nvPr/>
          </p:nvCxnSpPr>
          <p:spPr bwMode="auto">
            <a:xfrm>
              <a:off x="4636708" y="1992640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Přímá spojnice 9"/>
            <p:cNvCxnSpPr/>
            <p:nvPr/>
          </p:nvCxnSpPr>
          <p:spPr bwMode="auto">
            <a:xfrm>
              <a:off x="2579308" y="1992640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Přímá spojnice 10"/>
            <p:cNvCxnSpPr/>
            <p:nvPr/>
          </p:nvCxnSpPr>
          <p:spPr bwMode="auto">
            <a:xfrm>
              <a:off x="6770308" y="1992640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Přímá spojnice 11"/>
            <p:cNvCxnSpPr/>
            <p:nvPr/>
          </p:nvCxnSpPr>
          <p:spPr bwMode="auto">
            <a:xfrm>
              <a:off x="2198308" y="1992640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Přímá spojnice 12"/>
            <p:cNvCxnSpPr/>
            <p:nvPr/>
          </p:nvCxnSpPr>
          <p:spPr bwMode="auto">
            <a:xfrm>
              <a:off x="4255708" y="1992640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Přímá spojnice 13"/>
            <p:cNvCxnSpPr/>
            <p:nvPr/>
          </p:nvCxnSpPr>
          <p:spPr bwMode="auto">
            <a:xfrm>
              <a:off x="6389308" y="1992640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Přímá spojnice 14"/>
            <p:cNvCxnSpPr/>
            <p:nvPr/>
          </p:nvCxnSpPr>
          <p:spPr bwMode="auto">
            <a:xfrm>
              <a:off x="7608508" y="1992640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ovéPole 15"/>
            <p:cNvSpPr txBox="1"/>
            <p:nvPr/>
          </p:nvSpPr>
          <p:spPr>
            <a:xfrm>
              <a:off x="779719" y="2074674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IP6 </a:t>
              </a:r>
              <a:r>
                <a:rPr lang="cs-CZ" dirty="0" err="1" smtClean="0"/>
                <a:t>header</a:t>
              </a:r>
              <a:endParaRPr lang="cs-CZ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2789013" y="2074674"/>
              <a:ext cx="1428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Hop by hop </a:t>
              </a:r>
              <a:endParaRPr lang="cs-CZ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4689706" y="2074674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Authentication</a:t>
              </a:r>
              <a:endParaRPr lang="cs-CZ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6843831" y="205226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mtClean="0"/>
                <a:t>TCP</a:t>
              </a:r>
              <a:endParaRPr lang="cs-CZ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813201" y="2074674"/>
              <a:ext cx="6335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data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2255788" y="207467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0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4259761" y="209797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51</a:t>
              </a:r>
              <a:endParaRPr lang="cs-CZ" dirty="0"/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6449384" y="208363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6</a:t>
              </a:r>
              <a:endParaRPr lang="cs-CZ" dirty="0"/>
            </a:p>
          </p:txBody>
        </p:sp>
      </p:grpSp>
      <p:sp>
        <p:nvSpPr>
          <p:cNvPr id="35" name="TextovéPole 34"/>
          <p:cNvSpPr txBox="1"/>
          <p:nvPr/>
        </p:nvSpPr>
        <p:spPr>
          <a:xfrm>
            <a:off x="425824" y="2685019"/>
            <a:ext cx="340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Rozšiřující hlavička Hop by hop</a:t>
            </a:r>
            <a:endParaRPr lang="cs-CZ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425824" y="1623308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grpSp>
        <p:nvGrpSpPr>
          <p:cNvPr id="48" name="Skupina 47"/>
          <p:cNvGrpSpPr/>
          <p:nvPr/>
        </p:nvGrpSpPr>
        <p:grpSpPr>
          <a:xfrm>
            <a:off x="486049" y="3161928"/>
            <a:ext cx="8347504" cy="2051938"/>
            <a:chOff x="486049" y="3161928"/>
            <a:chExt cx="8347504" cy="2051938"/>
          </a:xfrm>
        </p:grpSpPr>
        <p:sp>
          <p:nvSpPr>
            <p:cNvPr id="24" name="Obdélník 23"/>
            <p:cNvSpPr/>
            <p:nvPr/>
          </p:nvSpPr>
          <p:spPr bwMode="auto">
            <a:xfrm>
              <a:off x="486049" y="3161928"/>
              <a:ext cx="8229600" cy="53340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6" name="Přímá spojnice 25"/>
            <p:cNvCxnSpPr>
              <a:stCxn id="24" idx="0"/>
              <a:endCxn id="24" idx="2"/>
            </p:cNvCxnSpPr>
            <p:nvPr/>
          </p:nvCxnSpPr>
          <p:spPr bwMode="auto">
            <a:xfrm>
              <a:off x="4600849" y="3161928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Přímá spojnice 26"/>
            <p:cNvCxnSpPr/>
            <p:nvPr/>
          </p:nvCxnSpPr>
          <p:spPr bwMode="auto">
            <a:xfrm>
              <a:off x="2543449" y="3161928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Přímá spojnice 27"/>
            <p:cNvCxnSpPr/>
            <p:nvPr/>
          </p:nvCxnSpPr>
          <p:spPr bwMode="auto">
            <a:xfrm>
              <a:off x="6712984" y="3161928"/>
              <a:ext cx="0" cy="533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9" name="Obdélník 28"/>
            <p:cNvSpPr/>
            <p:nvPr/>
          </p:nvSpPr>
          <p:spPr bwMode="auto">
            <a:xfrm>
              <a:off x="486049" y="3695328"/>
              <a:ext cx="8229600" cy="1518538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832139" y="3243962"/>
              <a:ext cx="14414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Next</a:t>
              </a:r>
              <a:r>
                <a:rPr lang="cs-CZ" dirty="0" smtClean="0"/>
                <a:t> </a:t>
              </a:r>
              <a:r>
                <a:rPr lang="cs-CZ" dirty="0" err="1" smtClean="0"/>
                <a:t>header</a:t>
              </a:r>
              <a:endParaRPr lang="cs-CZ" dirty="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2779258" y="3243962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Délka záhlaví</a:t>
              </a:r>
              <a:endParaRPr lang="cs-CZ" dirty="0"/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4852781" y="3227812"/>
              <a:ext cx="1672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Typ parametru</a:t>
              </a:r>
              <a:endParaRPr lang="cs-CZ" dirty="0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6756904" y="3253817"/>
              <a:ext cx="2076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Délka parametru</a:t>
              </a:r>
              <a:endParaRPr lang="cs-CZ" dirty="0"/>
            </a:p>
          </p:txBody>
        </p:sp>
        <p:sp>
          <p:nvSpPr>
            <p:cNvPr id="34" name="TextovéPole 33"/>
            <p:cNvSpPr txBox="1"/>
            <p:nvPr/>
          </p:nvSpPr>
          <p:spPr>
            <a:xfrm>
              <a:off x="3529373" y="3720212"/>
              <a:ext cx="2159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Hodnoty parametru</a:t>
              </a:r>
              <a:endParaRPr lang="cs-CZ" dirty="0"/>
            </a:p>
          </p:txBody>
        </p:sp>
        <p:sp>
          <p:nvSpPr>
            <p:cNvPr id="37" name="Obdélník 36"/>
            <p:cNvSpPr/>
            <p:nvPr/>
          </p:nvSpPr>
          <p:spPr bwMode="auto">
            <a:xfrm>
              <a:off x="486049" y="4146694"/>
              <a:ext cx="4114800" cy="501134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9" name="Přímá spojnice 38"/>
            <p:cNvCxnSpPr>
              <a:stCxn id="37" idx="0"/>
              <a:endCxn id="37" idx="2"/>
            </p:cNvCxnSpPr>
            <p:nvPr/>
          </p:nvCxnSpPr>
          <p:spPr bwMode="auto">
            <a:xfrm>
              <a:off x="2543449" y="4146694"/>
              <a:ext cx="0" cy="501134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ovéPole 39"/>
            <p:cNvSpPr txBox="1"/>
            <p:nvPr/>
          </p:nvSpPr>
          <p:spPr>
            <a:xfrm>
              <a:off x="739924" y="4179208"/>
              <a:ext cx="1672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Typ parametru</a:t>
              </a:r>
              <a:endParaRPr lang="cs-CZ" dirty="0"/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2524200" y="4179208"/>
              <a:ext cx="20766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Délka parametru</a:t>
              </a:r>
              <a:endParaRPr lang="cs-CZ" dirty="0"/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5256528" y="4171382"/>
              <a:ext cx="21595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Hodnoty parametru</a:t>
              </a:r>
              <a:endParaRPr lang="cs-CZ" dirty="0"/>
            </a:p>
          </p:txBody>
        </p:sp>
        <p:cxnSp>
          <p:nvCxnSpPr>
            <p:cNvPr id="44" name="Přímá spojnice 43"/>
            <p:cNvCxnSpPr/>
            <p:nvPr/>
          </p:nvCxnSpPr>
          <p:spPr bwMode="auto">
            <a:xfrm>
              <a:off x="4600849" y="4146694"/>
              <a:ext cx="4150659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extovéPole 44"/>
          <p:cNvSpPr txBox="1"/>
          <p:nvPr/>
        </p:nvSpPr>
        <p:spPr>
          <a:xfrm>
            <a:off x="486049" y="5350757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Pad1, </a:t>
            </a:r>
            <a:r>
              <a:rPr lang="cs-CZ" dirty="0" err="1" smtClean="0"/>
              <a:t>Padn</a:t>
            </a:r>
            <a:r>
              <a:rPr lang="cs-CZ" dirty="0" smtClean="0"/>
              <a:t>, Jumbo </a:t>
            </a:r>
            <a:r>
              <a:rPr lang="cs-CZ" dirty="0" err="1" smtClean="0"/>
              <a:t>payload</a:t>
            </a:r>
            <a:r>
              <a:rPr lang="cs-CZ" dirty="0" smtClean="0"/>
              <a:t>, Router </a:t>
            </a:r>
            <a:r>
              <a:rPr lang="cs-CZ" dirty="0" err="1" smtClean="0"/>
              <a:t>alert</a:t>
            </a:r>
            <a:r>
              <a:rPr lang="cs-CZ" dirty="0" smtClean="0"/>
              <a:t>,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3292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88576" y="1593103"/>
            <a:ext cx="8229600" cy="490537"/>
          </a:xfrm>
        </p:spPr>
        <p:txBody>
          <a:bodyPr/>
          <a:lstStyle/>
          <a:p>
            <a:r>
              <a:rPr lang="cs-CZ" dirty="0" smtClean="0"/>
              <a:t>Routing </a:t>
            </a:r>
            <a:r>
              <a:rPr lang="cs-CZ" dirty="0" err="1" smtClean="0"/>
              <a:t>header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43753" y="4297853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Fragment </a:t>
            </a:r>
            <a:r>
              <a:rPr lang="cs-CZ" kern="0" dirty="0" err="1" smtClean="0"/>
              <a:t>header</a:t>
            </a:r>
            <a:endParaRPr lang="cs-CZ" kern="0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675714" y="2083640"/>
            <a:ext cx="7855324" cy="3165974"/>
            <a:chOff x="679076" y="2283923"/>
            <a:chExt cx="7855324" cy="3165974"/>
          </a:xfrm>
        </p:grpSpPr>
        <p:sp>
          <p:nvSpPr>
            <p:cNvPr id="8" name="Obdélník 7"/>
            <p:cNvSpPr/>
            <p:nvPr/>
          </p:nvSpPr>
          <p:spPr bwMode="auto">
            <a:xfrm>
              <a:off x="685800" y="2299288"/>
              <a:ext cx="7848600" cy="1855040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Přímá spojnice 9"/>
            <p:cNvCxnSpPr/>
            <p:nvPr/>
          </p:nvCxnSpPr>
          <p:spPr bwMode="auto">
            <a:xfrm>
              <a:off x="685800" y="2743200"/>
              <a:ext cx="784860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 bwMode="auto">
            <a:xfrm>
              <a:off x="679076" y="3210160"/>
              <a:ext cx="7848600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>
              <a:stCxn id="8" idx="0"/>
            </p:cNvCxnSpPr>
            <p:nvPr/>
          </p:nvCxnSpPr>
          <p:spPr bwMode="auto">
            <a:xfrm flipH="1">
              <a:off x="4603376" y="2299288"/>
              <a:ext cx="6724" cy="451595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 bwMode="auto">
            <a:xfrm flipH="1">
              <a:off x="6546476" y="2283923"/>
              <a:ext cx="6724" cy="451595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 bwMode="auto">
            <a:xfrm flipH="1">
              <a:off x="2634502" y="2299288"/>
              <a:ext cx="6724" cy="451595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ovéPole 15"/>
            <p:cNvSpPr txBox="1"/>
            <p:nvPr/>
          </p:nvSpPr>
          <p:spPr>
            <a:xfrm>
              <a:off x="952328" y="2340419"/>
              <a:ext cx="14414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Next</a:t>
              </a:r>
              <a:r>
                <a:rPr lang="cs-CZ" dirty="0" smtClean="0"/>
                <a:t> </a:t>
              </a:r>
              <a:r>
                <a:rPr lang="cs-CZ" dirty="0" err="1" smtClean="0"/>
                <a:t>header</a:t>
              </a:r>
              <a:endParaRPr lang="cs-CZ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2799248" y="2325054"/>
              <a:ext cx="1633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Header</a:t>
              </a:r>
              <a:r>
                <a:rPr lang="cs-CZ" dirty="0" smtClean="0"/>
                <a:t> </a:t>
              </a:r>
              <a:r>
                <a:rPr lang="cs-CZ" dirty="0" err="1" smtClean="0"/>
                <a:t>length</a:t>
              </a:r>
              <a:endParaRPr lang="cs-CZ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4860754" y="2302642"/>
              <a:ext cx="16722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Routing type 2</a:t>
              </a:r>
              <a:endParaRPr lang="cs-CZ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6728216" y="2326972"/>
              <a:ext cx="15953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Segments</a:t>
              </a:r>
              <a:r>
                <a:rPr lang="cs-CZ" dirty="0" smtClean="0"/>
                <a:t> </a:t>
              </a:r>
              <a:r>
                <a:rPr lang="cs-CZ" dirty="0" err="1" smtClean="0"/>
                <a:t>left</a:t>
              </a:r>
              <a:endParaRPr lang="cs-CZ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4062202" y="2776395"/>
              <a:ext cx="1082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reserved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3767561" y="3423138"/>
              <a:ext cx="1685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Home</a:t>
              </a:r>
              <a:r>
                <a:rPr lang="cs-CZ" dirty="0" smtClean="0"/>
                <a:t> </a:t>
              </a:r>
              <a:r>
                <a:rPr lang="cs-CZ" dirty="0" err="1" smtClean="0"/>
                <a:t>address</a:t>
              </a:r>
              <a:endParaRPr lang="cs-CZ" dirty="0"/>
            </a:p>
          </p:txBody>
        </p:sp>
        <p:sp>
          <p:nvSpPr>
            <p:cNvPr id="32" name="TextovéPole 31"/>
            <p:cNvSpPr txBox="1"/>
            <p:nvPr/>
          </p:nvSpPr>
          <p:spPr>
            <a:xfrm>
              <a:off x="952328" y="5080565"/>
              <a:ext cx="14414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Next</a:t>
              </a:r>
              <a:r>
                <a:rPr lang="cs-CZ" dirty="0" smtClean="0"/>
                <a:t> </a:t>
              </a:r>
              <a:r>
                <a:rPr lang="cs-CZ" dirty="0" err="1" smtClean="0"/>
                <a:t>header</a:t>
              </a:r>
              <a:endParaRPr lang="cs-CZ" dirty="0"/>
            </a:p>
          </p:txBody>
        </p:sp>
        <p:sp>
          <p:nvSpPr>
            <p:cNvPr id="33" name="TextovéPole 32"/>
            <p:cNvSpPr txBox="1"/>
            <p:nvPr/>
          </p:nvSpPr>
          <p:spPr>
            <a:xfrm>
              <a:off x="3030772" y="5080445"/>
              <a:ext cx="1082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reserved</a:t>
              </a:r>
              <a:endParaRPr lang="cs-CZ" dirty="0"/>
            </a:p>
          </p:txBody>
        </p:sp>
      </p:grpSp>
      <p:grpSp>
        <p:nvGrpSpPr>
          <p:cNvPr id="48" name="Skupina 47"/>
          <p:cNvGrpSpPr/>
          <p:nvPr/>
        </p:nvGrpSpPr>
        <p:grpSpPr>
          <a:xfrm>
            <a:off x="682438" y="4786408"/>
            <a:ext cx="7848600" cy="981503"/>
            <a:chOff x="682438" y="4786408"/>
            <a:chExt cx="7848600" cy="981503"/>
          </a:xfrm>
        </p:grpSpPr>
        <p:sp>
          <p:nvSpPr>
            <p:cNvPr id="23" name="Obdélník 22"/>
            <p:cNvSpPr/>
            <p:nvPr/>
          </p:nvSpPr>
          <p:spPr bwMode="auto">
            <a:xfrm>
              <a:off x="682438" y="4788390"/>
              <a:ext cx="7841876" cy="979521"/>
            </a:xfrm>
            <a:prstGeom prst="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5" name="Přímá spojnice 24"/>
            <p:cNvCxnSpPr/>
            <p:nvPr/>
          </p:nvCxnSpPr>
          <p:spPr bwMode="auto">
            <a:xfrm>
              <a:off x="689162" y="5268878"/>
              <a:ext cx="7841876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 bwMode="auto">
            <a:xfrm>
              <a:off x="4555191" y="4788390"/>
              <a:ext cx="0" cy="461104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Přímá spojnice 29"/>
            <p:cNvCxnSpPr/>
            <p:nvPr/>
          </p:nvCxnSpPr>
          <p:spPr bwMode="auto">
            <a:xfrm>
              <a:off x="2590800" y="4788390"/>
              <a:ext cx="0" cy="480488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 bwMode="auto">
            <a:xfrm>
              <a:off x="7620000" y="4786408"/>
              <a:ext cx="0" cy="463086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ovéPole 33"/>
            <p:cNvSpPr txBox="1"/>
            <p:nvPr/>
          </p:nvSpPr>
          <p:spPr>
            <a:xfrm>
              <a:off x="5075031" y="4882571"/>
              <a:ext cx="2399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Fragment offset (13b)</a:t>
              </a:r>
              <a:endParaRPr lang="cs-CZ" dirty="0"/>
            </a:p>
          </p:txBody>
        </p:sp>
        <p:cxnSp>
          <p:nvCxnSpPr>
            <p:cNvPr id="35" name="Přímá spojnice 34"/>
            <p:cNvCxnSpPr/>
            <p:nvPr/>
          </p:nvCxnSpPr>
          <p:spPr bwMode="auto">
            <a:xfrm>
              <a:off x="8147288" y="4811678"/>
              <a:ext cx="0" cy="467249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ovéPole 35"/>
            <p:cNvSpPr txBox="1"/>
            <p:nvPr/>
          </p:nvSpPr>
          <p:spPr>
            <a:xfrm>
              <a:off x="7642021" y="4833177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res</a:t>
              </a:r>
              <a:endParaRPr lang="cs-CZ" dirty="0"/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8147288" y="4843968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M</a:t>
              </a:r>
              <a:endParaRPr lang="cs-CZ" dirty="0"/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3838466" y="5329598"/>
              <a:ext cx="2082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Identification</a:t>
              </a:r>
              <a:r>
                <a:rPr lang="cs-CZ" dirty="0" smtClean="0"/>
                <a:t> (32b)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4587084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207" y="1600200"/>
            <a:ext cx="5583586" cy="4648200"/>
          </a:xfrm>
          <a:prstGeom prst="rect">
            <a:avLst/>
          </a:prstGeom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4037C-EABC-49B4-9438-689D6515EADD}" type="datetime1">
              <a:rPr lang="cs-CZ" smtClean="0"/>
              <a:t>27. 2. 2019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74A67-9FEC-44AC-BA15-26C0A46C57C2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03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záhlaví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57200" y="1719263"/>
            <a:ext cx="8229600" cy="490537"/>
          </a:xfrm>
        </p:spPr>
        <p:txBody>
          <a:bodyPr/>
          <a:lstStyle/>
          <a:p>
            <a:r>
              <a:rPr lang="cs-CZ" dirty="0" err="1" smtClean="0"/>
              <a:t>Destination</a:t>
            </a:r>
            <a:r>
              <a:rPr lang="cs-CZ" dirty="0" smtClean="0"/>
              <a:t> </a:t>
            </a:r>
            <a:r>
              <a:rPr lang="cs-CZ" dirty="0" err="1" smtClean="0"/>
              <a:t>options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  <p:sp>
        <p:nvSpPr>
          <p:cNvPr id="7" name="Obdélník 6"/>
          <p:cNvSpPr/>
          <p:nvPr/>
        </p:nvSpPr>
        <p:spPr bwMode="auto">
          <a:xfrm>
            <a:off x="609600" y="2511425"/>
            <a:ext cx="7841876" cy="1732457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Přímá spojnice 7"/>
          <p:cNvCxnSpPr/>
          <p:nvPr/>
        </p:nvCxnSpPr>
        <p:spPr bwMode="auto">
          <a:xfrm>
            <a:off x="616324" y="2991913"/>
            <a:ext cx="7841876" cy="0"/>
          </a:xfrm>
          <a:prstGeom prst="line">
            <a:avLst/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 bwMode="auto">
          <a:xfrm>
            <a:off x="4482353" y="2511425"/>
            <a:ext cx="0" cy="461104"/>
          </a:xfrm>
          <a:prstGeom prst="line">
            <a:avLst/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 bwMode="auto">
          <a:xfrm>
            <a:off x="2517962" y="2511425"/>
            <a:ext cx="0" cy="480488"/>
          </a:xfrm>
          <a:prstGeom prst="line">
            <a:avLst/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 bwMode="auto">
          <a:xfrm>
            <a:off x="6570009" y="2509443"/>
            <a:ext cx="0" cy="463086"/>
          </a:xfrm>
          <a:prstGeom prst="line">
            <a:avLst/>
          </a:prstGeom>
          <a:ln w="28575"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892939" y="256700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header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733468" y="2538283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length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806938" y="2532489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Option</a:t>
            </a:r>
            <a:r>
              <a:rPr lang="cs-CZ" dirty="0" smtClean="0"/>
              <a:t> type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732325" y="2561862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Option</a:t>
            </a:r>
            <a:r>
              <a:rPr lang="cs-CZ" dirty="0" smtClean="0"/>
              <a:t> </a:t>
            </a:r>
            <a:r>
              <a:rPr lang="cs-CZ" dirty="0" err="1" smtClean="0"/>
              <a:t>length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018123" y="3433232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options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1860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090" y="116632"/>
            <a:ext cx="7543800" cy="1295400"/>
          </a:xfrm>
        </p:spPr>
        <p:txBody>
          <a:bodyPr/>
          <a:lstStyle/>
          <a:p>
            <a:r>
              <a:rPr lang="cs-CZ" dirty="0" smtClean="0"/>
              <a:t>Správce adres IPv6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IANA (Internet </a:t>
            </a:r>
            <a:r>
              <a:rPr lang="cs-CZ" sz="2400" dirty="0" err="1" smtClean="0"/>
              <a:t>Assigned</a:t>
            </a:r>
            <a:r>
              <a:rPr lang="cs-CZ" sz="2400" dirty="0" smtClean="0"/>
              <a:t> </a:t>
            </a:r>
            <a:r>
              <a:rPr lang="cs-CZ" sz="2400" dirty="0" err="1" smtClean="0"/>
              <a:t>Number</a:t>
            </a:r>
            <a:r>
              <a:rPr lang="cs-CZ" sz="2400" dirty="0" smtClean="0"/>
              <a:t> </a:t>
            </a:r>
            <a:r>
              <a:rPr lang="cs-CZ" sz="2400" dirty="0" err="1" smtClean="0"/>
              <a:t>Authority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RIR – regionální registrátoři</a:t>
            </a:r>
          </a:p>
          <a:p>
            <a:r>
              <a:rPr lang="cs-CZ" sz="2400" dirty="0" smtClean="0"/>
              <a:t>LIR – lokální registrátoři</a:t>
            </a:r>
          </a:p>
          <a:p>
            <a:r>
              <a:rPr lang="cs-CZ" sz="2400" dirty="0" smtClean="0"/>
              <a:t>Regionální registrátoři</a:t>
            </a:r>
          </a:p>
          <a:p>
            <a:pPr lvl="1"/>
            <a:r>
              <a:rPr lang="cs-CZ" sz="2000" b="1" dirty="0"/>
              <a:t>ARIN</a:t>
            </a:r>
            <a:r>
              <a:rPr lang="cs-CZ" sz="2000" dirty="0"/>
              <a:t> (</a:t>
            </a:r>
            <a:r>
              <a:rPr lang="cs-CZ" sz="2000" dirty="0" err="1"/>
              <a:t>American</a:t>
            </a:r>
            <a:r>
              <a:rPr lang="cs-CZ" sz="2000" dirty="0"/>
              <a:t> registry </a:t>
            </a:r>
            <a:r>
              <a:rPr lang="cs-CZ" sz="2000" dirty="0" err="1"/>
              <a:t>for</a:t>
            </a:r>
            <a:r>
              <a:rPr lang="cs-CZ" sz="2000" dirty="0"/>
              <a:t> Internet </a:t>
            </a:r>
            <a:r>
              <a:rPr lang="cs-CZ" sz="2000" dirty="0" err="1"/>
              <a:t>Numbers</a:t>
            </a:r>
            <a:r>
              <a:rPr lang="cs-CZ" sz="2000" dirty="0"/>
              <a:t>)</a:t>
            </a:r>
          </a:p>
          <a:p>
            <a:pPr lvl="1"/>
            <a:r>
              <a:rPr lang="cs-CZ" sz="2000" b="1" dirty="0"/>
              <a:t>APNIC</a:t>
            </a:r>
            <a:r>
              <a:rPr lang="cs-CZ" sz="2000" dirty="0"/>
              <a:t> (</a:t>
            </a:r>
            <a:r>
              <a:rPr lang="cs-CZ" sz="2000" dirty="0" err="1"/>
              <a:t>Asia</a:t>
            </a:r>
            <a:r>
              <a:rPr lang="cs-CZ" sz="2000" dirty="0"/>
              <a:t> </a:t>
            </a:r>
            <a:r>
              <a:rPr lang="cs-CZ" sz="2000" dirty="0" err="1"/>
              <a:t>Pacific</a:t>
            </a:r>
            <a:r>
              <a:rPr lang="cs-CZ" sz="2000" dirty="0"/>
              <a:t>)</a:t>
            </a:r>
          </a:p>
          <a:p>
            <a:pPr lvl="1"/>
            <a:r>
              <a:rPr lang="cs-CZ" sz="2000" b="1" dirty="0" err="1"/>
              <a:t>AfriNIC</a:t>
            </a:r>
            <a:r>
              <a:rPr lang="cs-CZ" sz="2000" dirty="0"/>
              <a:t> (</a:t>
            </a:r>
            <a:r>
              <a:rPr lang="cs-CZ" sz="2000" dirty="0" err="1"/>
              <a:t>African</a:t>
            </a:r>
            <a:r>
              <a:rPr lang="cs-CZ" sz="2000" dirty="0"/>
              <a:t> Internet </a:t>
            </a:r>
            <a:r>
              <a:rPr lang="cs-CZ" sz="2000" dirty="0" err="1"/>
              <a:t>Community</a:t>
            </a:r>
            <a:r>
              <a:rPr lang="cs-CZ" sz="2000" dirty="0"/>
              <a:t>)</a:t>
            </a:r>
          </a:p>
          <a:p>
            <a:pPr lvl="1"/>
            <a:r>
              <a:rPr lang="cs-CZ" sz="2000" b="1" dirty="0"/>
              <a:t>LACNIC</a:t>
            </a:r>
            <a:r>
              <a:rPr lang="cs-CZ" sz="2000" dirty="0"/>
              <a:t> (Latin </a:t>
            </a:r>
            <a:r>
              <a:rPr lang="cs-CZ" sz="2000" dirty="0" err="1"/>
              <a:t>American</a:t>
            </a:r>
            <a:r>
              <a:rPr lang="cs-CZ" sz="2000" dirty="0"/>
              <a:t> and </a:t>
            </a:r>
            <a:r>
              <a:rPr lang="cs-CZ" sz="2000" dirty="0" err="1"/>
              <a:t>Caribbean</a:t>
            </a:r>
            <a:r>
              <a:rPr lang="cs-CZ" sz="2000" dirty="0"/>
              <a:t> Internet </a:t>
            </a:r>
            <a:r>
              <a:rPr lang="cs-CZ" sz="2000" dirty="0" err="1"/>
              <a:t>Address</a:t>
            </a:r>
            <a:r>
              <a:rPr lang="cs-CZ" sz="2000" dirty="0"/>
              <a:t> Registry)</a:t>
            </a:r>
          </a:p>
          <a:p>
            <a:pPr lvl="1"/>
            <a:r>
              <a:rPr lang="cs-CZ" sz="2000" b="1" dirty="0"/>
              <a:t>RIPE</a:t>
            </a:r>
            <a:r>
              <a:rPr lang="cs-CZ" sz="2000" dirty="0"/>
              <a:t> (</a:t>
            </a:r>
            <a:r>
              <a:rPr lang="cs-CZ" sz="2000" dirty="0" err="1"/>
              <a:t>Réseaux</a:t>
            </a:r>
            <a:r>
              <a:rPr lang="cs-CZ" sz="2000" dirty="0"/>
              <a:t> IP </a:t>
            </a:r>
            <a:r>
              <a:rPr lang="cs-CZ" sz="2000" dirty="0" err="1"/>
              <a:t>Européen</a:t>
            </a:r>
            <a:r>
              <a:rPr lang="cs-CZ" sz="2000" dirty="0"/>
              <a:t>)</a:t>
            </a:r>
          </a:p>
          <a:p>
            <a:pPr lvl="1"/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3A5E-9CA9-4F56-B4EA-E2BE6DE416DB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60523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Adresy IPv6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zh-CN" sz="2000" dirty="0"/>
              <a:t>Adresy jsou přiřazeny rozhraním, ne uzlům</a:t>
            </a:r>
          </a:p>
          <a:p>
            <a:pPr>
              <a:lnSpc>
                <a:spcPct val="90000"/>
              </a:lnSpc>
            </a:pPr>
            <a:r>
              <a:rPr lang="cs-CZ" altLang="zh-CN" sz="2000" dirty="0"/>
              <a:t>Jako identifikátor uzlu může být použito jakékoliv rozhraní – jakákoliv adresa</a:t>
            </a:r>
          </a:p>
          <a:p>
            <a:pPr lvl="0"/>
            <a:r>
              <a:rPr lang="cs-CZ" sz="2000" dirty="0" smtClean="0">
                <a:solidFill>
                  <a:srgbClr val="FF0000"/>
                </a:solidFill>
              </a:rPr>
              <a:t>Individuální </a:t>
            </a:r>
            <a:r>
              <a:rPr lang="cs-CZ" sz="2000" dirty="0">
                <a:solidFill>
                  <a:srgbClr val="FF0000"/>
                </a:solidFill>
              </a:rPr>
              <a:t>adresa </a:t>
            </a:r>
            <a:r>
              <a:rPr lang="cs-CZ" sz="2000" dirty="0"/>
              <a:t>(</a:t>
            </a:r>
            <a:r>
              <a:rPr lang="cs-CZ" sz="2000" dirty="0" err="1"/>
              <a:t>unicast</a:t>
            </a:r>
            <a:r>
              <a:rPr lang="cs-CZ" sz="2000" dirty="0"/>
              <a:t> </a:t>
            </a:r>
            <a:r>
              <a:rPr lang="cs-CZ" sz="2000" dirty="0" err="1"/>
              <a:t>address</a:t>
            </a:r>
            <a:r>
              <a:rPr lang="cs-CZ" sz="2000" dirty="0"/>
              <a:t>) – identifikuje jedno rozhraní</a:t>
            </a:r>
          </a:p>
          <a:p>
            <a:pPr lvl="0"/>
            <a:r>
              <a:rPr lang="cs-CZ" sz="2000" dirty="0">
                <a:solidFill>
                  <a:srgbClr val="FF0000"/>
                </a:solidFill>
              </a:rPr>
              <a:t>Skupinová adresa </a:t>
            </a:r>
            <a:r>
              <a:rPr lang="cs-CZ" sz="2000" dirty="0"/>
              <a:t>(</a:t>
            </a:r>
            <a:r>
              <a:rPr lang="cs-CZ" sz="2000" dirty="0" err="1"/>
              <a:t>multicast</a:t>
            </a:r>
            <a:r>
              <a:rPr lang="cs-CZ" sz="2000" dirty="0"/>
              <a:t> </a:t>
            </a:r>
            <a:r>
              <a:rPr lang="cs-CZ" sz="2000" dirty="0" err="1"/>
              <a:t>address</a:t>
            </a:r>
            <a:r>
              <a:rPr lang="cs-CZ" sz="2000" dirty="0"/>
              <a:t>) – identifikátor více rozhraní, typicky různých uzlů</a:t>
            </a:r>
          </a:p>
          <a:p>
            <a:pPr lvl="0"/>
            <a:r>
              <a:rPr lang="cs-CZ" sz="2000" dirty="0">
                <a:solidFill>
                  <a:srgbClr val="FF0000"/>
                </a:solidFill>
              </a:rPr>
              <a:t>Výběrová adresa </a:t>
            </a:r>
            <a:r>
              <a:rPr lang="cs-CZ" sz="2000" dirty="0"/>
              <a:t>(</a:t>
            </a:r>
            <a:r>
              <a:rPr lang="cs-CZ" sz="2000" dirty="0" err="1"/>
              <a:t>anycast</a:t>
            </a:r>
            <a:r>
              <a:rPr lang="cs-CZ" sz="2000" dirty="0"/>
              <a:t> </a:t>
            </a:r>
            <a:r>
              <a:rPr lang="cs-CZ" sz="2000" dirty="0" err="1"/>
              <a:t>address</a:t>
            </a:r>
            <a:r>
              <a:rPr lang="cs-CZ" sz="2000" dirty="0"/>
              <a:t>) – identifikátor množiny rozhraní, typicky různých uzlů, paket je doručen na jedno rozhraní (podle směrovače)</a:t>
            </a:r>
          </a:p>
          <a:p>
            <a:pPr lvl="0"/>
            <a:r>
              <a:rPr lang="cs-CZ" sz="2000" dirty="0"/>
              <a:t>Všeobecná adresa (</a:t>
            </a:r>
            <a:r>
              <a:rPr lang="cs-CZ" sz="2000" dirty="0" err="1"/>
              <a:t>broadcast</a:t>
            </a:r>
            <a:r>
              <a:rPr lang="cs-CZ" sz="2000" dirty="0"/>
              <a:t> </a:t>
            </a:r>
            <a:r>
              <a:rPr lang="cs-CZ" sz="2000" dirty="0" err="1"/>
              <a:t>address</a:t>
            </a:r>
            <a:r>
              <a:rPr lang="cs-CZ" sz="2000" dirty="0"/>
              <a:t>) – IPv6 tuto adresu nezná, nahrazeno skupinovou adresou 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3A5E-9CA9-4F56-B4EA-E2BE6DE416DB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40669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Adresy</a:t>
            </a:r>
            <a:r>
              <a:rPr lang="en-US" dirty="0" smtClean="0"/>
              <a:t> </a:t>
            </a:r>
            <a:r>
              <a:rPr lang="en-US" dirty="0" err="1" smtClean="0"/>
              <a:t>IPv</a:t>
            </a:r>
            <a:r>
              <a:rPr lang="cs-CZ" dirty="0"/>
              <a:t>6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  <p:grpSp>
        <p:nvGrpSpPr>
          <p:cNvPr id="105" name="Skupina 104"/>
          <p:cNvGrpSpPr/>
          <p:nvPr/>
        </p:nvGrpSpPr>
        <p:grpSpPr>
          <a:xfrm>
            <a:off x="274026" y="1608872"/>
            <a:ext cx="8642840" cy="4465424"/>
            <a:chOff x="274026" y="1608872"/>
            <a:chExt cx="8642840" cy="4465424"/>
          </a:xfrm>
        </p:grpSpPr>
        <p:sp>
          <p:nvSpPr>
            <p:cNvPr id="7" name="Obdélník 6"/>
            <p:cNvSpPr/>
            <p:nvPr/>
          </p:nvSpPr>
          <p:spPr bwMode="auto">
            <a:xfrm>
              <a:off x="2667000" y="1613630"/>
              <a:ext cx="3124200" cy="38100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Obdélník 7"/>
            <p:cNvSpPr/>
            <p:nvPr/>
          </p:nvSpPr>
          <p:spPr bwMode="auto">
            <a:xfrm>
              <a:off x="717233" y="2653199"/>
              <a:ext cx="22098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bdélník 13"/>
            <p:cNvSpPr/>
            <p:nvPr/>
          </p:nvSpPr>
          <p:spPr bwMode="auto">
            <a:xfrm>
              <a:off x="5562600" y="2648375"/>
              <a:ext cx="22098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bdélník 14"/>
            <p:cNvSpPr/>
            <p:nvPr/>
          </p:nvSpPr>
          <p:spPr bwMode="auto">
            <a:xfrm>
              <a:off x="3124200" y="2653199"/>
              <a:ext cx="22098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bdélník 17"/>
            <p:cNvSpPr/>
            <p:nvPr/>
          </p:nvSpPr>
          <p:spPr bwMode="auto">
            <a:xfrm>
              <a:off x="2170234" y="3633302"/>
              <a:ext cx="16002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bdélník 18"/>
            <p:cNvSpPr/>
            <p:nvPr/>
          </p:nvSpPr>
          <p:spPr bwMode="auto">
            <a:xfrm>
              <a:off x="4016619" y="3633302"/>
              <a:ext cx="16002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bdélník 19"/>
            <p:cNvSpPr/>
            <p:nvPr/>
          </p:nvSpPr>
          <p:spPr bwMode="auto">
            <a:xfrm>
              <a:off x="5863004" y="3633302"/>
              <a:ext cx="16002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bdélník 20"/>
            <p:cNvSpPr/>
            <p:nvPr/>
          </p:nvSpPr>
          <p:spPr bwMode="auto">
            <a:xfrm>
              <a:off x="274026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bdélník 31"/>
            <p:cNvSpPr/>
            <p:nvPr/>
          </p:nvSpPr>
          <p:spPr bwMode="auto">
            <a:xfrm>
              <a:off x="1751134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bdélník 32"/>
            <p:cNvSpPr/>
            <p:nvPr/>
          </p:nvSpPr>
          <p:spPr bwMode="auto">
            <a:xfrm>
              <a:off x="3228242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bdélník 33"/>
            <p:cNvSpPr/>
            <p:nvPr/>
          </p:nvSpPr>
          <p:spPr bwMode="auto">
            <a:xfrm>
              <a:off x="4705350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Obdélník 34"/>
            <p:cNvSpPr/>
            <p:nvPr/>
          </p:nvSpPr>
          <p:spPr bwMode="auto">
            <a:xfrm>
              <a:off x="6182458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Obdélník 35"/>
            <p:cNvSpPr/>
            <p:nvPr/>
          </p:nvSpPr>
          <p:spPr bwMode="auto">
            <a:xfrm>
              <a:off x="7659566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8" name="Přímá spojnice 37"/>
            <p:cNvCxnSpPr/>
            <p:nvPr/>
          </p:nvCxnSpPr>
          <p:spPr bwMode="auto">
            <a:xfrm>
              <a:off x="1822133" y="2276352"/>
              <a:ext cx="4905449" cy="9648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 bwMode="auto">
            <a:xfrm flipV="1">
              <a:off x="3008433" y="3347364"/>
              <a:ext cx="3654669" cy="4825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 bwMode="auto">
            <a:xfrm>
              <a:off x="915375" y="4495800"/>
              <a:ext cx="740605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TextovéPole 43"/>
            <p:cNvSpPr txBox="1"/>
            <p:nvPr/>
          </p:nvSpPr>
          <p:spPr>
            <a:xfrm>
              <a:off x="3521214" y="1608872"/>
              <a:ext cx="1415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IPv6 adresa</a:t>
              </a:r>
              <a:endParaRPr lang="cs-CZ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1345080" y="266004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Unicast</a:t>
              </a:r>
              <a:endParaRPr lang="cs-CZ" dirty="0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3681514" y="2648375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Multicast</a:t>
              </a:r>
              <a:endParaRPr lang="cs-CZ" dirty="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160402" y="2648375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Anycast</a:t>
              </a:r>
              <a:endParaRPr lang="cs-CZ" dirty="0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2321867" y="3623658"/>
              <a:ext cx="1373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Well-known</a:t>
              </a:r>
              <a:endParaRPr lang="cs-CZ" dirty="0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4282218" y="3633302"/>
              <a:ext cx="1137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Transient</a:t>
              </a:r>
              <a:endParaRPr lang="cs-CZ" dirty="0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5820564" y="3644970"/>
              <a:ext cx="1685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Solicited</a:t>
              </a:r>
              <a:r>
                <a:rPr lang="cs-CZ" dirty="0" smtClean="0"/>
                <a:t>-Node</a:t>
              </a:r>
              <a:endParaRPr lang="cs-CZ" dirty="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425622" y="4872235"/>
              <a:ext cx="9541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Global</a:t>
              </a:r>
              <a:br>
                <a:rPr lang="cs-CZ" dirty="0" smtClean="0"/>
              </a:br>
              <a:r>
                <a:rPr lang="cs-CZ" dirty="0" err="1" smtClean="0"/>
                <a:t>Unicast</a:t>
              </a:r>
              <a:endParaRPr lang="cs-CZ" dirty="0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1761666" y="5002768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Link-Local</a:t>
              </a:r>
              <a:endParaRPr lang="cs-CZ" dirty="0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232460" y="500940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Loopback</a:t>
              </a:r>
              <a:endParaRPr lang="cs-CZ" dirty="0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4621112" y="5015266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Unspecified</a:t>
              </a:r>
              <a:endParaRPr lang="cs-CZ" dirty="0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6353290" y="4913075"/>
              <a:ext cx="9156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 err="1" smtClean="0"/>
                <a:t>Unique</a:t>
              </a:r>
              <a:r>
                <a:rPr lang="cs-CZ" dirty="0" smtClean="0"/>
                <a:t/>
              </a:r>
              <a:br>
                <a:rPr lang="cs-CZ" dirty="0" smtClean="0"/>
              </a:br>
              <a:r>
                <a:rPr lang="cs-CZ" dirty="0" smtClean="0"/>
                <a:t>Local</a:t>
              </a:r>
              <a:endParaRPr lang="cs-CZ" dirty="0"/>
            </a:p>
          </p:txBody>
        </p:sp>
        <p:sp>
          <p:nvSpPr>
            <p:cNvPr id="56" name="TextovéPole 55"/>
            <p:cNvSpPr txBox="1"/>
            <p:nvPr/>
          </p:nvSpPr>
          <p:spPr>
            <a:xfrm>
              <a:off x="7600331" y="4872235"/>
              <a:ext cx="130035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 err="1" smtClean="0"/>
                <a:t>Embedded</a:t>
              </a:r>
              <a:r>
                <a:rPr lang="cs-CZ" dirty="0" smtClean="0"/>
                <a:t/>
              </a:r>
              <a:br>
                <a:rPr lang="cs-CZ" dirty="0" smtClean="0"/>
              </a:br>
              <a:r>
                <a:rPr lang="cs-CZ" dirty="0" smtClean="0"/>
                <a:t>IPv4</a:t>
              </a:r>
              <a:endParaRPr lang="cs-CZ" dirty="0"/>
            </a:p>
          </p:txBody>
        </p:sp>
        <p:cxnSp>
          <p:nvCxnSpPr>
            <p:cNvPr id="58" name="Přímá spojnice 57"/>
            <p:cNvCxnSpPr>
              <a:stCxn id="7" idx="2"/>
            </p:cNvCxnSpPr>
            <p:nvPr/>
          </p:nvCxnSpPr>
          <p:spPr bwMode="auto">
            <a:xfrm>
              <a:off x="4229100" y="1994630"/>
              <a:ext cx="0" cy="29137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Přímá spojnice 58"/>
            <p:cNvCxnSpPr>
              <a:endCxn id="8" idx="0"/>
            </p:cNvCxnSpPr>
            <p:nvPr/>
          </p:nvCxnSpPr>
          <p:spPr bwMode="auto">
            <a:xfrm>
              <a:off x="1822133" y="2281176"/>
              <a:ext cx="0" cy="37202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Přímá spojnice 61"/>
            <p:cNvCxnSpPr/>
            <p:nvPr/>
          </p:nvCxnSpPr>
          <p:spPr bwMode="auto">
            <a:xfrm>
              <a:off x="4235133" y="2276352"/>
              <a:ext cx="0" cy="37202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Přímá spojnice 63"/>
            <p:cNvCxnSpPr/>
            <p:nvPr/>
          </p:nvCxnSpPr>
          <p:spPr bwMode="auto">
            <a:xfrm>
              <a:off x="6727582" y="2288020"/>
              <a:ext cx="0" cy="37202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Přímá spojnice 65"/>
            <p:cNvCxnSpPr/>
            <p:nvPr/>
          </p:nvCxnSpPr>
          <p:spPr bwMode="auto">
            <a:xfrm>
              <a:off x="4229100" y="3029375"/>
              <a:ext cx="0" cy="32342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Přímá spojnice 67"/>
            <p:cNvCxnSpPr>
              <a:endCxn id="48" idx="0"/>
            </p:cNvCxnSpPr>
            <p:nvPr/>
          </p:nvCxnSpPr>
          <p:spPr bwMode="auto">
            <a:xfrm>
              <a:off x="3008433" y="3352188"/>
              <a:ext cx="1" cy="27147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Přímá spojnice 70"/>
            <p:cNvCxnSpPr>
              <a:endCxn id="19" idx="0"/>
            </p:cNvCxnSpPr>
            <p:nvPr/>
          </p:nvCxnSpPr>
          <p:spPr bwMode="auto">
            <a:xfrm>
              <a:off x="4816719" y="3340520"/>
              <a:ext cx="0" cy="29278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Přímá spojnice 72"/>
            <p:cNvCxnSpPr>
              <a:endCxn id="20" idx="0"/>
            </p:cNvCxnSpPr>
            <p:nvPr/>
          </p:nvCxnSpPr>
          <p:spPr bwMode="auto">
            <a:xfrm>
              <a:off x="6663102" y="3347364"/>
              <a:ext cx="2" cy="28593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Přímá spojnice 84"/>
            <p:cNvCxnSpPr/>
            <p:nvPr/>
          </p:nvCxnSpPr>
          <p:spPr bwMode="auto">
            <a:xfrm>
              <a:off x="915375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Přímá spojnice 87"/>
            <p:cNvCxnSpPr/>
            <p:nvPr/>
          </p:nvCxnSpPr>
          <p:spPr bwMode="auto">
            <a:xfrm>
              <a:off x="2393459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Přímá spojnice 88"/>
            <p:cNvCxnSpPr/>
            <p:nvPr/>
          </p:nvCxnSpPr>
          <p:spPr bwMode="auto">
            <a:xfrm>
              <a:off x="3875451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Přímá spojnice 89"/>
            <p:cNvCxnSpPr/>
            <p:nvPr/>
          </p:nvCxnSpPr>
          <p:spPr bwMode="auto">
            <a:xfrm>
              <a:off x="5357443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Přímá spojnice 90"/>
            <p:cNvCxnSpPr/>
            <p:nvPr/>
          </p:nvCxnSpPr>
          <p:spPr bwMode="auto">
            <a:xfrm>
              <a:off x="6817942" y="4495799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Přímá spojnice 91"/>
            <p:cNvCxnSpPr/>
            <p:nvPr/>
          </p:nvCxnSpPr>
          <p:spPr bwMode="auto">
            <a:xfrm>
              <a:off x="8288216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4" name="TextovéPole 93"/>
            <p:cNvSpPr txBox="1"/>
            <p:nvPr/>
          </p:nvSpPr>
          <p:spPr>
            <a:xfrm>
              <a:off x="2473671" y="400794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f</a:t>
              </a:r>
              <a:r>
                <a:rPr lang="cs-CZ" b="1" dirty="0" smtClean="0"/>
                <a:t>f00::/12</a:t>
              </a:r>
              <a:endParaRPr lang="cs-CZ" b="1" dirty="0"/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4316394" y="402057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ff10::/12</a:t>
              </a:r>
              <a:endParaRPr lang="cs-CZ" b="1" dirty="0"/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5641856" y="4020573"/>
              <a:ext cx="2710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f</a:t>
              </a:r>
              <a:r>
                <a:rPr lang="cs-CZ" b="1" dirty="0" smtClean="0"/>
                <a:t>f02:0:0:0:0:1:ff00::/104</a:t>
              </a:r>
              <a:endParaRPr lang="cs-CZ" b="1" dirty="0"/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310205" y="5687816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2000::/3</a:t>
              </a:r>
              <a:endParaRPr lang="cs-CZ" b="1" dirty="0"/>
            </a:p>
          </p:txBody>
        </p:sp>
        <p:sp>
          <p:nvSpPr>
            <p:cNvPr id="98" name="TextovéPole 97"/>
            <p:cNvSpPr txBox="1"/>
            <p:nvPr/>
          </p:nvSpPr>
          <p:spPr>
            <a:xfrm>
              <a:off x="1822133" y="5687816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fe80::/10</a:t>
              </a:r>
              <a:endParaRPr lang="cs-CZ" b="1" dirty="0"/>
            </a:p>
          </p:txBody>
        </p:sp>
        <p:sp>
          <p:nvSpPr>
            <p:cNvPr id="99" name="TextovéPole 98"/>
            <p:cNvSpPr txBox="1"/>
            <p:nvPr/>
          </p:nvSpPr>
          <p:spPr>
            <a:xfrm>
              <a:off x="3376736" y="5687816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::/128</a:t>
              </a:r>
              <a:endParaRPr lang="cs-CZ" b="1" dirty="0"/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4922476" y="5693604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::/128</a:t>
              </a:r>
              <a:endParaRPr lang="cs-CZ" b="1" dirty="0"/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6257532" y="5704964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fc00::/7</a:t>
              </a:r>
              <a:endParaRPr lang="cs-CZ" b="1" dirty="0"/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7892713" y="5686032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::/80</a:t>
              </a:r>
              <a:endParaRPr lang="cs-CZ" b="1" dirty="0"/>
            </a:p>
          </p:txBody>
        </p:sp>
        <p:cxnSp>
          <p:nvCxnSpPr>
            <p:cNvPr id="103" name="Přímá spojnice 102"/>
            <p:cNvCxnSpPr/>
            <p:nvPr/>
          </p:nvCxnSpPr>
          <p:spPr bwMode="auto">
            <a:xfrm>
              <a:off x="1822133" y="3029375"/>
              <a:ext cx="0" cy="146642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2918766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Zápis adres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533400" y="1600200"/>
            <a:ext cx="8382000" cy="42511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zh-CN" sz="2400" dirty="0"/>
              <a:t>Oddělení 4 znaků znakem „:“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ff02: 0000: 0000: 0000: 0000: 0000: 0000:0001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3ffe:0501:0008:1234:0260:97ff:fe40:efab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Počáteční nuly pro každou skupinu mohou být potlačeny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ff02: 0: 0:0: 0: 0: 0:1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3ffe:501:8:1234:260:97ff:fe40:efab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Posloupnost nul může být vypuštěna a nahrazena „::“ (maximálně jednou)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ff02::1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Délka prefixu je umístěna za </a:t>
            </a:r>
            <a:r>
              <a:rPr lang="cs-CZ" altLang="zh-CN" sz="2400" dirty="0" smtClean="0"/>
              <a:t>lomítko (Dle CIDR pravidel)</a:t>
            </a:r>
            <a:endParaRPr lang="cs-CZ" altLang="zh-CN" sz="2400" dirty="0"/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3ffe:500/24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53C87-E816-41E0-93B1-227C19C25284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61901-DC06-49D5-AC13-E72C84FFAD5A}" type="slidenum">
              <a:rPr lang="cs-CZ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5161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latin typeface="Palatino Linotype" panose="02040502050505030304" pitchFamily="18" charset="0"/>
              </a:rPr>
              <a:t>IPv6 </a:t>
            </a:r>
            <a:r>
              <a:rPr lang="cs-CZ" sz="3600" dirty="0" err="1" smtClean="0">
                <a:latin typeface="Palatino Linotype" panose="02040502050505030304" pitchFamily="18" charset="0"/>
              </a:rPr>
              <a:t>subnetting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800" dirty="0" smtClean="0">
                <a:latin typeface="Palatino Linotype" panose="02040502050505030304" pitchFamily="18" charset="0"/>
              </a:rPr>
              <a:t>Podle pravidel CIDR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Pevná struktura adresy (64 + 64)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Hranice podsítě může být kdekoliv</a:t>
            </a:r>
          </a:p>
          <a:p>
            <a:r>
              <a:rPr lang="cs-CZ" sz="2800" dirty="0" err="1" smtClean="0">
                <a:latin typeface="Palatino Linotype" panose="02040502050505030304" pitchFamily="18" charset="0"/>
              </a:rPr>
              <a:t>Subsíťová</a:t>
            </a:r>
            <a:r>
              <a:rPr lang="cs-CZ" sz="2800" dirty="0" smtClean="0">
                <a:latin typeface="Palatino Linotype" panose="02040502050505030304" pitchFamily="18" charset="0"/>
              </a:rPr>
              <a:t> maska je označena lomítkem </a:t>
            </a:r>
          </a:p>
          <a:p>
            <a:pPr lvl="1"/>
            <a:r>
              <a:rPr lang="cs-CZ" sz="2400" dirty="0">
                <a:latin typeface="Palatino Linotype" panose="02040502050505030304" pitchFamily="18" charset="0"/>
              </a:rPr>
              <a:t>/</a:t>
            </a:r>
            <a:r>
              <a:rPr lang="cs-CZ" sz="2400" dirty="0" smtClean="0">
                <a:latin typeface="Palatino Linotype" panose="02040502050505030304" pitchFamily="18" charset="0"/>
              </a:rPr>
              <a:t>počet bitů síťové části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Každá podsíť musí být /64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Každá hostitelská část má právě 64 bitů</a:t>
            </a:r>
          </a:p>
          <a:p>
            <a:r>
              <a:rPr lang="cs-CZ" sz="2800" dirty="0" smtClean="0">
                <a:latin typeface="Palatino Linotype" panose="02040502050505030304" pitchFamily="18" charset="0"/>
              </a:rPr>
              <a:t>Výjimka /127 – propojení směrovačů dvoubodovým spojem</a:t>
            </a:r>
          </a:p>
          <a:p>
            <a:endParaRPr lang="cs-CZ" sz="2800" dirty="0">
              <a:latin typeface="Palatino Linotype" panose="0204050205050503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3A5E-9CA9-4F56-B4EA-E2BE6DE416DB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610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IBM </a:t>
            </a:r>
            <a:r>
              <a:rPr lang="en-US" dirty="0" err="1" smtClean="0"/>
              <a:t>redbooks</a:t>
            </a:r>
            <a:r>
              <a:rPr lang="en-US" dirty="0" smtClean="0"/>
              <a:t>: TCP</a:t>
            </a:r>
            <a:r>
              <a:rPr lang="cs-CZ" dirty="0" smtClean="0"/>
              <a:t>/</a:t>
            </a:r>
            <a:r>
              <a:rPr lang="en-US" dirty="0" smtClean="0"/>
              <a:t>IP Tutorial and Technical Overview</a:t>
            </a:r>
          </a:p>
          <a:p>
            <a:r>
              <a:rPr lang="cs-CZ" dirty="0" smtClean="0"/>
              <a:t>Šmrha, Rudolf: Internetworking pomocí TCP/IP</a:t>
            </a:r>
          </a:p>
          <a:p>
            <a:r>
              <a:rPr lang="cs-CZ" dirty="0" smtClean="0"/>
              <a:t>Lhotka: Server v Internetu</a:t>
            </a:r>
          </a:p>
          <a:p>
            <a:r>
              <a:rPr lang="cs-CZ" dirty="0" smtClean="0"/>
              <a:t>Tanenbaum: Computer networks</a:t>
            </a:r>
          </a:p>
          <a:p>
            <a:r>
              <a:rPr lang="cs-CZ" dirty="0" smtClean="0"/>
              <a:t>Comer: Internetworking with TCP/IP</a:t>
            </a:r>
          </a:p>
          <a:p>
            <a:r>
              <a:rPr lang="cs-CZ" dirty="0" smtClean="0"/>
              <a:t>Stevens: TCP/IP Illustrated</a:t>
            </a:r>
          </a:p>
          <a:p>
            <a:r>
              <a:rPr lang="cs-CZ" dirty="0" smtClean="0"/>
              <a:t>Stevens: Unix Network programming</a:t>
            </a:r>
          </a:p>
          <a:p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C405-0CED-494A-9A19-D475A4CFE0FB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E9A9-15AF-474F-87BB-8C966E33DF2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53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Adresní bloky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zh-CN" sz="2400" dirty="0"/>
              <a:t>Adresní prostor je rozdělen do 8 bloků po 3 bitech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Lépe by bylo 16 bloků po 4 bitech</a:t>
            </a:r>
          </a:p>
          <a:p>
            <a:pPr>
              <a:lnSpc>
                <a:spcPct val="90000"/>
              </a:lnSpc>
            </a:pPr>
            <a:r>
              <a:rPr lang="cs-CZ" altLang="zh-CN" sz="2400" dirty="0"/>
              <a:t>Počáteční cifra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0,1 speciální (</a:t>
            </a:r>
            <a:r>
              <a:rPr lang="cs-CZ" altLang="zh-CN" sz="2000" dirty="0" err="1"/>
              <a:t>loopback</a:t>
            </a:r>
            <a:r>
              <a:rPr lang="cs-CZ" altLang="zh-CN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2,3 globální adresy (</a:t>
            </a:r>
            <a:r>
              <a:rPr lang="cs-CZ" altLang="zh-CN" sz="2000" dirty="0" err="1"/>
              <a:t>agregovatelné</a:t>
            </a:r>
            <a:r>
              <a:rPr lang="cs-CZ" altLang="zh-CN" sz="2000" dirty="0"/>
              <a:t> globální adresy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4,5 není obsazeno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6,7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/>
              <a:t>8,9</a:t>
            </a:r>
          </a:p>
          <a:p>
            <a:pPr lvl="1">
              <a:lnSpc>
                <a:spcPct val="90000"/>
              </a:lnSpc>
            </a:pPr>
            <a:r>
              <a:rPr lang="cs-CZ" altLang="zh-CN" sz="2000" dirty="0" err="1"/>
              <a:t>a,b</a:t>
            </a:r>
            <a:endParaRPr lang="cs-CZ" altLang="zh-CN" sz="2000" dirty="0"/>
          </a:p>
          <a:p>
            <a:pPr lvl="1">
              <a:lnSpc>
                <a:spcPct val="90000"/>
              </a:lnSpc>
            </a:pPr>
            <a:r>
              <a:rPr lang="cs-CZ" altLang="zh-CN" sz="2000" dirty="0" err="1"/>
              <a:t>c,d</a:t>
            </a:r>
            <a:endParaRPr lang="cs-CZ" altLang="zh-CN" sz="2000" dirty="0"/>
          </a:p>
          <a:p>
            <a:pPr lvl="1">
              <a:lnSpc>
                <a:spcPct val="90000"/>
              </a:lnSpc>
            </a:pPr>
            <a:r>
              <a:rPr lang="cs-CZ" altLang="zh-CN" sz="2000" dirty="0" err="1"/>
              <a:t>e,f</a:t>
            </a:r>
            <a:r>
              <a:rPr lang="cs-CZ" altLang="zh-CN" sz="2000" dirty="0"/>
              <a:t> </a:t>
            </a:r>
            <a:r>
              <a:rPr lang="cs-CZ" altLang="zh-CN" sz="2000" dirty="0" smtClean="0"/>
              <a:t>link-</a:t>
            </a:r>
            <a:r>
              <a:rPr lang="cs-CZ" altLang="zh-CN" sz="2000" dirty="0" err="1" smtClean="0"/>
              <a:t>local</a:t>
            </a:r>
            <a:r>
              <a:rPr lang="cs-CZ" altLang="zh-CN" sz="2000" dirty="0" smtClean="0"/>
              <a:t> </a:t>
            </a:r>
            <a:r>
              <a:rPr lang="cs-CZ" altLang="zh-CN" sz="2000" dirty="0" err="1" smtClean="0"/>
              <a:t>unicast</a:t>
            </a:r>
            <a:r>
              <a:rPr lang="cs-CZ" altLang="zh-CN" sz="2000" dirty="0" smtClean="0"/>
              <a:t> </a:t>
            </a:r>
            <a:r>
              <a:rPr lang="cs-CZ" altLang="zh-CN" sz="2000" dirty="0" err="1" smtClean="0"/>
              <a:t>address</a:t>
            </a:r>
            <a:r>
              <a:rPr lang="cs-CZ" altLang="zh-CN" sz="2000" dirty="0" smtClean="0"/>
              <a:t>, </a:t>
            </a:r>
            <a:r>
              <a:rPr lang="cs-CZ" altLang="zh-CN" sz="2000" dirty="0" err="1" smtClean="0"/>
              <a:t>unique-local</a:t>
            </a:r>
            <a:r>
              <a:rPr lang="cs-CZ" altLang="zh-CN" sz="2000" dirty="0" smtClean="0"/>
              <a:t> </a:t>
            </a:r>
            <a:r>
              <a:rPr lang="cs-CZ" altLang="zh-CN" sz="2000" dirty="0" err="1" smtClean="0"/>
              <a:t>unicast</a:t>
            </a:r>
            <a:r>
              <a:rPr lang="cs-CZ" altLang="zh-CN" sz="2000" dirty="0" smtClean="0"/>
              <a:t> </a:t>
            </a:r>
            <a:r>
              <a:rPr lang="cs-CZ" altLang="zh-CN" sz="2000" dirty="0" err="1" smtClean="0"/>
              <a:t>address</a:t>
            </a:r>
            <a:r>
              <a:rPr lang="cs-CZ" altLang="zh-CN" sz="2000" dirty="0" smtClean="0"/>
              <a:t>, </a:t>
            </a:r>
            <a:r>
              <a:rPr lang="cs-CZ" altLang="zh-CN" sz="2000" dirty="0"/>
              <a:t>multicast</a:t>
            </a:r>
          </a:p>
          <a:p>
            <a:pPr>
              <a:lnSpc>
                <a:spcPct val="90000"/>
              </a:lnSpc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DF9A9-5369-4C47-B06C-4F8F5004F7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6E68-3259-4ABC-9C5F-77F50DF07F1A}" type="slidenum">
              <a:rPr lang="cs-CZ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3749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unicast adres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zh-CN"/>
              <a:t>Nespecifikovaná adresa – samé 0 (::)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Používá se jako zdrojová během inicializace, také jako implicitní</a:t>
            </a:r>
          </a:p>
          <a:p>
            <a:pPr>
              <a:lnSpc>
                <a:spcPct val="90000"/>
              </a:lnSpc>
            </a:pPr>
            <a:r>
              <a:rPr lang="cs-CZ" altLang="zh-CN"/>
              <a:t>Loopback adresa – (::1)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Obdoba 127.0.0.1 v IPv4</a:t>
            </a:r>
          </a:p>
          <a:p>
            <a:pPr>
              <a:lnSpc>
                <a:spcPct val="90000"/>
              </a:lnSpc>
            </a:pPr>
            <a:r>
              <a:rPr lang="cs-CZ" altLang="zh-CN"/>
              <a:t>Link-local adresa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Unikátní na subsíti, automaticky konfigurovatelná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Vyšší část – fe80::/10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Nižší část – identifikátor subsítě a rozhraní</a:t>
            </a:r>
          </a:p>
          <a:p>
            <a:pPr lvl="1">
              <a:lnSpc>
                <a:spcPct val="90000"/>
              </a:lnSpc>
            </a:pPr>
            <a:r>
              <a:rPr lang="cs-CZ" altLang="zh-CN"/>
              <a:t>Směrovače nesmí forwardovat pakety s cílovou nebo zdrojovou link-local adresou</a:t>
            </a:r>
          </a:p>
          <a:p>
            <a:pPr>
              <a:lnSpc>
                <a:spcPct val="90000"/>
              </a:lnSpc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FD479-D68D-4781-B91F-596EC4E351CA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81ED-2E66-41AF-B1AA-4304D4DF35E8}" type="slidenum">
              <a:rPr lang="cs-CZ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3558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Typy unicast adres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altLang="zh-CN" dirty="0" err="1"/>
              <a:t>Unique</a:t>
            </a:r>
            <a:r>
              <a:rPr lang="cs-CZ" altLang="zh-CN" dirty="0"/>
              <a:t> Local </a:t>
            </a:r>
            <a:r>
              <a:rPr lang="cs-CZ" altLang="zh-CN" dirty="0" err="1"/>
              <a:t>Unicast</a:t>
            </a:r>
            <a:r>
              <a:rPr lang="cs-CZ" altLang="zh-CN" dirty="0"/>
              <a:t> adresa </a:t>
            </a:r>
          </a:p>
          <a:p>
            <a:r>
              <a:rPr lang="cs-CZ" altLang="zh-CN" dirty="0"/>
              <a:t>Vyšší část – FC00::/8, FD00::/8</a:t>
            </a:r>
          </a:p>
          <a:p>
            <a:pPr lvl="1"/>
            <a:r>
              <a:rPr lang="cs-CZ" altLang="zh-CN" dirty="0"/>
              <a:t>Nižší část – identifikátor </a:t>
            </a:r>
            <a:r>
              <a:rPr lang="cs-CZ" altLang="zh-CN" dirty="0" err="1"/>
              <a:t>subsítě</a:t>
            </a:r>
            <a:r>
              <a:rPr lang="cs-CZ" altLang="zh-CN" dirty="0"/>
              <a:t> a </a:t>
            </a:r>
            <a:r>
              <a:rPr lang="cs-CZ" altLang="zh-CN" dirty="0" smtClean="0"/>
              <a:t>rozhraní (40b pseudonáhodné číslo)</a:t>
            </a:r>
            <a:endParaRPr lang="cs-CZ" altLang="zh-CN" dirty="0"/>
          </a:p>
          <a:p>
            <a:pPr lvl="1"/>
            <a:r>
              <a:rPr lang="cs-CZ" altLang="zh-CN" dirty="0"/>
              <a:t>Použití je-li síť izolována a nejsou dostupné globální adresy</a:t>
            </a:r>
          </a:p>
          <a:p>
            <a:pPr lvl="1"/>
            <a:r>
              <a:rPr lang="cs-CZ" altLang="zh-CN" dirty="0"/>
              <a:t>Obdoba privátních adres IPv4</a:t>
            </a:r>
          </a:p>
          <a:p>
            <a:pPr lvl="1"/>
            <a:r>
              <a:rPr lang="cs-CZ" altLang="zh-CN" dirty="0" smtClean="0"/>
              <a:t>Ne vždy se zavádí</a:t>
            </a:r>
            <a:endParaRPr lang="cs-CZ" altLang="zh-CN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777D-C83A-4618-BC42-AD12E65D22E5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6DB8A-0C61-41A2-9A37-315E93A7F948}" type="slidenum">
              <a:rPr lang="cs-CZ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8590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Přidělování globálních adres IPv6</a:t>
            </a:r>
            <a:endParaRPr lang="cs-CZ" sz="3200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2400" dirty="0" smtClean="0">
                <a:latin typeface="Palatino Linotype" panose="02040502050505030304" pitchFamily="18" charset="0"/>
              </a:rPr>
              <a:t>IANA /3</a:t>
            </a:r>
          </a:p>
          <a:p>
            <a:r>
              <a:rPr lang="cs-CZ" sz="2400" dirty="0" smtClean="0">
                <a:latin typeface="Palatino Linotype" panose="02040502050505030304" pitchFamily="18" charset="0"/>
              </a:rPr>
              <a:t>RIR (9 bitů) /12</a:t>
            </a:r>
          </a:p>
          <a:p>
            <a:r>
              <a:rPr lang="cs-CZ" sz="2400" dirty="0" smtClean="0">
                <a:latin typeface="Palatino Linotype" panose="02040502050505030304" pitchFamily="18" charset="0"/>
              </a:rPr>
              <a:t>LIR (20 bitů) /32</a:t>
            </a:r>
          </a:p>
          <a:p>
            <a:r>
              <a:rPr lang="cs-CZ" sz="2400" dirty="0" smtClean="0">
                <a:latin typeface="Palatino Linotype" panose="02040502050505030304" pitchFamily="18" charset="0"/>
              </a:rPr>
              <a:t>Koncový uživatel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16 bitů (65536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subsítí</a:t>
            </a:r>
            <a:r>
              <a:rPr lang="cs-CZ" sz="2000" dirty="0" smtClean="0">
                <a:latin typeface="Palatino Linotype" panose="02040502050505030304" pitchFamily="18" charset="0"/>
              </a:rPr>
              <a:t>) /48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12 bitů (4096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subsítí</a:t>
            </a:r>
            <a:r>
              <a:rPr lang="cs-CZ" sz="2000" dirty="0" smtClean="0">
                <a:latin typeface="Palatino Linotype" panose="02040502050505030304" pitchFamily="18" charset="0"/>
              </a:rPr>
              <a:t>) /52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8 bitů (256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subsítí</a:t>
            </a:r>
            <a:r>
              <a:rPr lang="cs-CZ" sz="2000" dirty="0" smtClean="0">
                <a:latin typeface="Palatino Linotype" panose="02040502050505030304" pitchFamily="18" charset="0"/>
              </a:rPr>
              <a:t>) /56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4 bity (16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subsítí</a:t>
            </a:r>
            <a:r>
              <a:rPr lang="cs-CZ" sz="2000" dirty="0" smtClean="0">
                <a:latin typeface="Palatino Linotype" panose="02040502050505030304" pitchFamily="18" charset="0"/>
              </a:rPr>
              <a:t>) /60</a:t>
            </a:r>
          </a:p>
          <a:p>
            <a:pPr lvl="1"/>
            <a:r>
              <a:rPr lang="cs-CZ" sz="2000" dirty="0" smtClean="0">
                <a:latin typeface="Palatino Linotype" panose="02040502050505030304" pitchFamily="18" charset="0"/>
              </a:rPr>
              <a:t>1 </a:t>
            </a:r>
            <a:r>
              <a:rPr lang="cs-CZ" sz="2000" dirty="0" err="1" smtClean="0">
                <a:latin typeface="Palatino Linotype" panose="02040502050505030304" pitchFamily="18" charset="0"/>
              </a:rPr>
              <a:t>subsíť</a:t>
            </a:r>
            <a:r>
              <a:rPr lang="cs-CZ" sz="2000" dirty="0" smtClean="0">
                <a:latin typeface="Palatino Linotype" panose="02040502050505030304" pitchFamily="18" charset="0"/>
              </a:rPr>
              <a:t> /64</a:t>
            </a:r>
          </a:p>
          <a:p>
            <a:r>
              <a:rPr lang="cs-CZ" sz="2400" dirty="0" smtClean="0">
                <a:latin typeface="Palatino Linotype" panose="02040502050505030304" pitchFamily="18" charset="0"/>
              </a:rPr>
              <a:t>Na požádání může koncový uživatel dostat i více subsítí (ZČU </a:t>
            </a:r>
            <a:r>
              <a:rPr lang="cs-CZ" sz="2400" dirty="0">
                <a:latin typeface="Palatino Linotype" panose="02040502050505030304" pitchFamily="18" charset="0"/>
              </a:rPr>
              <a:t>Plzeň  2001:718:1800::/</a:t>
            </a:r>
            <a:r>
              <a:rPr lang="cs-CZ" sz="2400" dirty="0" smtClean="0">
                <a:latin typeface="Palatino Linotype" panose="02040502050505030304" pitchFamily="18" charset="0"/>
              </a:rPr>
              <a:t>48)</a:t>
            </a:r>
            <a:endParaRPr lang="cs-CZ" sz="2400" dirty="0">
              <a:latin typeface="Palatino Linotype" panose="0204050205050503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3A5E-9CA9-4F56-B4EA-E2BE6DE416DB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47620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Přidělování globálních adres IPv6 (příklad)</a:t>
            </a:r>
            <a:endParaRPr lang="cs-CZ" sz="3200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sz="2400" dirty="0"/>
              <a:t>Rozdělení – IANA – kontinentální registrátoři – ISP (Internet </a:t>
            </a:r>
            <a:r>
              <a:rPr lang="cs-CZ" sz="2400" dirty="0" err="1"/>
              <a:t>Service</a:t>
            </a:r>
            <a:r>
              <a:rPr lang="cs-CZ" sz="2400" dirty="0"/>
              <a:t> Provider) – zákazníci</a:t>
            </a:r>
          </a:p>
          <a:p>
            <a:pPr lvl="0"/>
            <a:r>
              <a:rPr lang="cs-CZ" sz="2400" dirty="0"/>
              <a:t>Celý prostor vlastněn organizací </a:t>
            </a:r>
            <a:r>
              <a:rPr lang="cs-CZ" sz="2400" dirty="0" smtClean="0"/>
              <a:t>IANA </a:t>
            </a:r>
            <a:r>
              <a:rPr lang="cs-CZ" sz="2400" dirty="0" err="1" smtClean="0"/>
              <a:t>prexix</a:t>
            </a:r>
            <a:r>
              <a:rPr lang="cs-CZ" sz="2400" dirty="0" smtClean="0"/>
              <a:t> /3</a:t>
            </a:r>
            <a:endParaRPr lang="cs-CZ" sz="2400" dirty="0"/>
          </a:p>
          <a:p>
            <a:pPr lvl="0"/>
            <a:r>
              <a:rPr lang="cs-CZ" sz="2400" dirty="0"/>
              <a:t>Kontinentální registrátoři (RIPE, ARIN, …) prefix /12</a:t>
            </a:r>
          </a:p>
          <a:p>
            <a:pPr lvl="0"/>
            <a:r>
              <a:rPr lang="cs-CZ" sz="2400" dirty="0"/>
              <a:t>ISP (České radiokomunikace) /32</a:t>
            </a:r>
          </a:p>
          <a:p>
            <a:pPr lvl="0"/>
            <a:r>
              <a:rPr lang="cs-CZ" sz="2400" dirty="0"/>
              <a:t>Koncová instituce /</a:t>
            </a:r>
            <a:r>
              <a:rPr lang="cs-CZ" sz="2400" dirty="0" smtClean="0"/>
              <a:t>48 (viz poznámka)</a:t>
            </a:r>
            <a:endParaRPr lang="cs-CZ" sz="2400" dirty="0"/>
          </a:p>
          <a:p>
            <a:pPr lvl="0"/>
            <a:r>
              <a:rPr lang="cs-CZ" sz="2400" dirty="0"/>
              <a:t>ISP (CESNET) /32 (2001:718::/32)</a:t>
            </a:r>
          </a:p>
          <a:p>
            <a:pPr lvl="0"/>
            <a:r>
              <a:rPr lang="cs-CZ" sz="2400" dirty="0"/>
              <a:t>Zákazník (ZCU Plzeň  2001:718:1800::/</a:t>
            </a:r>
            <a:r>
              <a:rPr lang="cs-CZ" sz="2400" dirty="0" smtClean="0"/>
              <a:t>42)</a:t>
            </a:r>
            <a:endParaRPr lang="cs-CZ" sz="2400" dirty="0"/>
          </a:p>
          <a:p>
            <a:pPr lvl="0"/>
            <a:r>
              <a:rPr lang="cs-CZ" sz="2400" dirty="0" smtClean="0"/>
              <a:t>Každá zákazníkova </a:t>
            </a:r>
            <a:r>
              <a:rPr lang="cs-CZ" sz="2400" dirty="0"/>
              <a:t>podsíť  /64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3A5E-9CA9-4F56-B4EA-E2BE6DE416DB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3323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Doporučení rozdělení uživatelské </a:t>
            </a:r>
            <a:r>
              <a:rPr lang="cs-CZ" sz="3200" dirty="0" err="1" smtClean="0">
                <a:latin typeface="Palatino Linotype" panose="02040502050505030304" pitchFamily="18" charset="0"/>
              </a:rPr>
              <a:t>subsíťové</a:t>
            </a:r>
            <a:r>
              <a:rPr lang="cs-CZ" sz="3200" dirty="0" smtClean="0">
                <a:latin typeface="Palatino Linotype" panose="02040502050505030304" pitchFamily="18" charset="0"/>
              </a:rPr>
              <a:t> části adresy (pro 16 bitů)</a:t>
            </a:r>
            <a:endParaRPr lang="cs-CZ" sz="3200" dirty="0"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800" dirty="0" smtClean="0">
                <a:latin typeface="Palatino Linotype" panose="02040502050505030304" pitchFamily="18" charset="0"/>
              </a:rPr>
              <a:t>Pro jednotlivé části se volí skupiny po 4 bitech (snadná čitelnost)</a:t>
            </a:r>
          </a:p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LLLL TTTT BBBB </a:t>
            </a:r>
            <a:r>
              <a:rPr lang="cs-CZ" sz="2400" dirty="0" err="1" smtClean="0">
                <a:latin typeface="Palatino Linotype" panose="02040502050505030304" pitchFamily="18" charset="0"/>
              </a:rPr>
              <a:t>BBBB</a:t>
            </a:r>
            <a:endParaRPr lang="cs-CZ" sz="2400" dirty="0" smtClean="0">
              <a:latin typeface="Palatino Linotype" panose="02040502050505030304" pitchFamily="18" charset="0"/>
            </a:endParaRPr>
          </a:p>
          <a:p>
            <a:pPr lvl="2"/>
            <a:r>
              <a:rPr lang="cs-CZ" sz="2100" dirty="0" smtClean="0">
                <a:latin typeface="Palatino Linotype" panose="02040502050505030304" pitchFamily="18" charset="0"/>
              </a:rPr>
              <a:t>LLLL – lokalizace (umístění </a:t>
            </a:r>
            <a:r>
              <a:rPr lang="cs-CZ" sz="2100" dirty="0" err="1" smtClean="0">
                <a:latin typeface="Palatino Linotype" panose="02040502050505030304" pitchFamily="18" charset="0"/>
              </a:rPr>
              <a:t>subsítě</a:t>
            </a:r>
            <a:r>
              <a:rPr lang="cs-CZ" sz="2100" dirty="0" smtClean="0">
                <a:latin typeface="Palatino Linotype" panose="02040502050505030304" pitchFamily="18" charset="0"/>
              </a:rPr>
              <a:t>)</a:t>
            </a:r>
          </a:p>
          <a:p>
            <a:pPr lvl="2"/>
            <a:r>
              <a:rPr lang="cs-CZ" sz="2100" dirty="0" smtClean="0">
                <a:latin typeface="Palatino Linotype" panose="02040502050505030304" pitchFamily="18" charset="0"/>
              </a:rPr>
              <a:t>TTTT – typ </a:t>
            </a:r>
            <a:r>
              <a:rPr lang="cs-CZ" sz="2100" dirty="0" err="1" smtClean="0">
                <a:latin typeface="Palatino Linotype" panose="02040502050505030304" pitchFamily="18" charset="0"/>
              </a:rPr>
              <a:t>subsítě</a:t>
            </a:r>
            <a:r>
              <a:rPr lang="cs-CZ" sz="2100" dirty="0" smtClean="0">
                <a:latin typeface="Palatino Linotype" panose="02040502050505030304" pitchFamily="18" charset="0"/>
              </a:rPr>
              <a:t> (např. servery, tiskárny, … )</a:t>
            </a:r>
          </a:p>
          <a:p>
            <a:pPr lvl="2"/>
            <a:r>
              <a:rPr lang="cs-CZ" sz="2100" dirty="0" smtClean="0">
                <a:latin typeface="Palatino Linotype" panose="02040502050505030304" pitchFamily="18" charset="0"/>
              </a:rPr>
              <a:t>BBBB </a:t>
            </a:r>
            <a:r>
              <a:rPr lang="cs-CZ" sz="2100" dirty="0" err="1" smtClean="0">
                <a:latin typeface="Palatino Linotype" panose="02040502050505030304" pitchFamily="18" charset="0"/>
              </a:rPr>
              <a:t>BBBB</a:t>
            </a:r>
            <a:r>
              <a:rPr lang="cs-CZ" sz="2100" dirty="0" smtClean="0">
                <a:latin typeface="Palatino Linotype" panose="02040502050505030304" pitchFamily="18" charset="0"/>
              </a:rPr>
              <a:t> – specifická </a:t>
            </a:r>
            <a:r>
              <a:rPr lang="cs-CZ" sz="2100" dirty="0" err="1" smtClean="0">
                <a:latin typeface="Palatino Linotype" panose="02040502050505030304" pitchFamily="18" charset="0"/>
              </a:rPr>
              <a:t>subsíť</a:t>
            </a:r>
            <a:endParaRPr lang="cs-CZ" sz="2100" dirty="0" smtClean="0">
              <a:latin typeface="Palatino Linotype" panose="02040502050505030304" pitchFamily="18" charset="0"/>
            </a:endParaRPr>
          </a:p>
          <a:p>
            <a:r>
              <a:rPr lang="cs-CZ" sz="2800" dirty="0" smtClean="0">
                <a:latin typeface="Palatino Linotype" panose="02040502050505030304" pitchFamily="18" charset="0"/>
              </a:rPr>
              <a:t>Pro Virtuální lokální sítě (VLAN)</a:t>
            </a:r>
          </a:p>
          <a:p>
            <a:pPr lvl="1"/>
            <a:r>
              <a:rPr lang="cs-CZ" sz="2400" dirty="0" smtClean="0">
                <a:latin typeface="Palatino Linotype" panose="02040502050505030304" pitchFamily="18" charset="0"/>
              </a:rPr>
              <a:t>Počet bitů VLAN ID = 12</a:t>
            </a:r>
          </a:p>
          <a:p>
            <a:pPr lvl="2"/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VVVV </a:t>
            </a:r>
            <a:r>
              <a:rPr lang="cs-CZ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VVVV</a:t>
            </a:r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VVVV</a:t>
            </a:r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BBBB::/64</a:t>
            </a:r>
          </a:p>
          <a:p>
            <a:pPr lvl="2"/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BBBB VVVV </a:t>
            </a:r>
            <a:r>
              <a:rPr lang="cs-CZ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VVVV</a:t>
            </a:r>
            <a:r>
              <a:rPr lang="cs-CZ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VVVV::/64</a:t>
            </a:r>
            <a:endParaRPr lang="cs-CZ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3A5E-9CA9-4F56-B4EA-E2BE6DE416DB}" type="datetime1">
              <a:rPr lang="cs-CZ" altLang="cs-CZ" smtClean="0"/>
              <a:t>27. 2. 2019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mtClean="0"/>
              <a:t>Počítačové systémy a sítě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8BC8-672D-40C2-B31B-400B703B5A16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96222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adresy IPv6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1139280" y="1581443"/>
          <a:ext cx="6673080" cy="44233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7688">
                  <a:extLst>
                    <a:ext uri="{9D8B030D-6E8A-4147-A177-3AD203B41FA5}">
                      <a16:colId xmlns="" xmlns:a16="http://schemas.microsoft.com/office/drawing/2014/main" val="1563601886"/>
                    </a:ext>
                  </a:extLst>
                </a:gridCol>
                <a:gridCol w="4545392">
                  <a:extLst>
                    <a:ext uri="{9D8B030D-6E8A-4147-A177-3AD203B41FA5}">
                      <a16:colId xmlns="" xmlns:a16="http://schemas.microsoft.com/office/drawing/2014/main" val="637796456"/>
                    </a:ext>
                  </a:extLst>
                </a:gridCol>
              </a:tblGrid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::/128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Nespecifikovaná adresa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65384732"/>
                  </a:ext>
                </a:extLst>
              </a:tr>
              <a:tr h="307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::1/128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Loopback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adresa (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localhost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IPv4)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47422800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::ffff:0:0/96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IPv4 mapované adresy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47286390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64:ff9b::/96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IPv4/IPv6 překladové adresy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13957482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100::/64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Discard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</a:rPr>
                        <a:t>prefix – zahazování zpráv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63870886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2001::/32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Teredo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368752742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2001:20::/28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ORCHIDv2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45386284"/>
                  </a:ext>
                </a:extLst>
              </a:tr>
              <a:tr h="6377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2001:db8::/32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Použití v 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</a:rPr>
                        <a:t>dokumentaci, pro příklady IPv6 adresy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06802035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2002::/16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</a:rPr>
                        <a:t>Adresování tunelu</a:t>
                      </a:r>
                      <a:r>
                        <a:rPr lang="cs-CZ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IPv6 v IPv4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</a:rPr>
                        <a:t>6to4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87897898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fc00::/7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Unique Local Address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78489620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fe80::/10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Link Local Address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37487649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ff00:/8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Skupinová adresa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23687162"/>
                  </a:ext>
                </a:extLst>
              </a:tr>
              <a:tr h="308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ff02::/10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Link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Local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</a:rPr>
                        <a:t>Multicast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 Group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97901403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F77D8-104C-43C6-8C56-6DAEE086A239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432B-F0AC-42CA-B123-915217186104}" type="slidenum">
              <a:rPr lang="cs-CZ">
                <a:ln>
                  <a:solidFill>
                    <a:schemeClr val="tx1"/>
                  </a:solidFill>
                </a:ln>
                <a:noFill/>
              </a:rPr>
              <a:pPr/>
              <a:t>46</a:t>
            </a:fld>
            <a:endParaRPr lang="cs-CZ">
              <a:ln>
                <a:solidFill>
                  <a:schemeClr val="tx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8289487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/>
              <a:t>IPv6 adresy - CESNET</a:t>
            </a:r>
            <a:endParaRPr lang="cs-CZ"/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95144" y="1783398"/>
            <a:ext cx="7239000" cy="4165882"/>
          </a:xfrm>
        </p:spPr>
        <p:txBody>
          <a:bodyPr>
            <a:normAutofit fontScale="92500" lnSpcReduction="20000"/>
          </a:bodyPr>
          <a:lstStyle/>
          <a:p>
            <a:r>
              <a:rPr lang="cs-CZ" altLang="zh-CN" sz="2400" dirty="0"/>
              <a:t>Praha - 2001:718:0::/42</a:t>
            </a:r>
          </a:p>
          <a:p>
            <a:r>
              <a:rPr lang="cs-CZ" altLang="zh-CN" sz="2400" dirty="0"/>
              <a:t>Brno - 2001:718:800::/42</a:t>
            </a:r>
          </a:p>
          <a:p>
            <a:r>
              <a:rPr lang="cs-CZ" altLang="zh-CN" sz="2400" dirty="0"/>
              <a:t>Ostrava - 2001:718:1000::/42</a:t>
            </a:r>
          </a:p>
          <a:p>
            <a:r>
              <a:rPr lang="cs-CZ" altLang="zh-CN" sz="2400" dirty="0"/>
              <a:t>Hradec Králové - 2001:718:1200::/42</a:t>
            </a:r>
          </a:p>
          <a:p>
            <a:r>
              <a:rPr lang="cs-CZ" altLang="zh-CN" sz="2400" dirty="0"/>
              <a:t>Olomouc - 2001:718:1400::/42</a:t>
            </a:r>
          </a:p>
          <a:p>
            <a:r>
              <a:rPr lang="cs-CZ" altLang="zh-CN" sz="2400" dirty="0"/>
              <a:t>Ústi nad Labem - 2001:718:1600::/42</a:t>
            </a:r>
          </a:p>
          <a:p>
            <a:r>
              <a:rPr lang="cs-CZ" altLang="zh-CN" sz="2400" dirty="0"/>
              <a:t>Plzeň - 2001:718:1800::/42</a:t>
            </a:r>
          </a:p>
          <a:p>
            <a:r>
              <a:rPr lang="cs-CZ" altLang="zh-CN" sz="2400" dirty="0"/>
              <a:t>Liberec - 2001:718:1C00::/42</a:t>
            </a:r>
          </a:p>
          <a:p>
            <a:r>
              <a:rPr lang="cs-CZ" altLang="zh-CN" sz="2400" dirty="0"/>
              <a:t>České Budějovice - 2001:718:1A00::/42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FCD2A-63B5-47A3-BBC7-23E50A422C9E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E171-D695-4FEB-832A-C9C55BE4C5F5}" type="slidenum">
              <a:rPr lang="cs-CZ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5638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Adresy</a:t>
            </a:r>
            <a:r>
              <a:rPr lang="en-US" dirty="0" smtClean="0"/>
              <a:t> </a:t>
            </a:r>
            <a:r>
              <a:rPr lang="en-US" dirty="0" err="1" smtClean="0"/>
              <a:t>IPv</a:t>
            </a:r>
            <a:r>
              <a:rPr lang="cs-CZ" dirty="0"/>
              <a:t>6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48</a:t>
            </a:fld>
            <a:endParaRPr lang="cs-CZ"/>
          </a:p>
        </p:txBody>
      </p:sp>
      <p:grpSp>
        <p:nvGrpSpPr>
          <p:cNvPr id="3" name="Skupina 2"/>
          <p:cNvGrpSpPr/>
          <p:nvPr/>
        </p:nvGrpSpPr>
        <p:grpSpPr>
          <a:xfrm>
            <a:off x="274026" y="1608872"/>
            <a:ext cx="8642840" cy="4465424"/>
            <a:chOff x="274026" y="1608872"/>
            <a:chExt cx="8642840" cy="4465424"/>
          </a:xfrm>
        </p:grpSpPr>
        <p:sp>
          <p:nvSpPr>
            <p:cNvPr id="7" name="Obdélník 6"/>
            <p:cNvSpPr/>
            <p:nvPr/>
          </p:nvSpPr>
          <p:spPr bwMode="auto">
            <a:xfrm>
              <a:off x="2667000" y="1613630"/>
              <a:ext cx="31242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Obdélník 7"/>
            <p:cNvSpPr/>
            <p:nvPr/>
          </p:nvSpPr>
          <p:spPr bwMode="auto">
            <a:xfrm>
              <a:off x="717233" y="2653199"/>
              <a:ext cx="22098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bdélník 13"/>
            <p:cNvSpPr/>
            <p:nvPr/>
          </p:nvSpPr>
          <p:spPr bwMode="auto">
            <a:xfrm>
              <a:off x="5562600" y="2648375"/>
              <a:ext cx="22098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bdélník 14"/>
            <p:cNvSpPr/>
            <p:nvPr/>
          </p:nvSpPr>
          <p:spPr bwMode="auto">
            <a:xfrm>
              <a:off x="3124200" y="2653199"/>
              <a:ext cx="2209800" cy="38100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bdélník 17"/>
            <p:cNvSpPr/>
            <p:nvPr/>
          </p:nvSpPr>
          <p:spPr bwMode="auto">
            <a:xfrm>
              <a:off x="2170234" y="3633302"/>
              <a:ext cx="16002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bdélník 18"/>
            <p:cNvSpPr/>
            <p:nvPr/>
          </p:nvSpPr>
          <p:spPr bwMode="auto">
            <a:xfrm>
              <a:off x="4016619" y="3633302"/>
              <a:ext cx="16002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bdélník 19"/>
            <p:cNvSpPr/>
            <p:nvPr/>
          </p:nvSpPr>
          <p:spPr bwMode="auto">
            <a:xfrm>
              <a:off x="5863004" y="3633302"/>
              <a:ext cx="1600200" cy="381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bdélník 20"/>
            <p:cNvSpPr/>
            <p:nvPr/>
          </p:nvSpPr>
          <p:spPr bwMode="auto">
            <a:xfrm>
              <a:off x="274026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bdélník 31"/>
            <p:cNvSpPr/>
            <p:nvPr/>
          </p:nvSpPr>
          <p:spPr bwMode="auto">
            <a:xfrm>
              <a:off x="1751134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Obdélník 32"/>
            <p:cNvSpPr/>
            <p:nvPr/>
          </p:nvSpPr>
          <p:spPr bwMode="auto">
            <a:xfrm>
              <a:off x="3228242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Obdélník 33"/>
            <p:cNvSpPr/>
            <p:nvPr/>
          </p:nvSpPr>
          <p:spPr bwMode="auto">
            <a:xfrm>
              <a:off x="4705350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Obdélník 34"/>
            <p:cNvSpPr/>
            <p:nvPr/>
          </p:nvSpPr>
          <p:spPr bwMode="auto">
            <a:xfrm>
              <a:off x="6182458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Obdélník 35"/>
            <p:cNvSpPr/>
            <p:nvPr/>
          </p:nvSpPr>
          <p:spPr bwMode="auto">
            <a:xfrm>
              <a:off x="7659566" y="4787171"/>
              <a:ext cx="1257300" cy="81646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8" name="Přímá spojnice 37"/>
            <p:cNvCxnSpPr/>
            <p:nvPr/>
          </p:nvCxnSpPr>
          <p:spPr bwMode="auto">
            <a:xfrm>
              <a:off x="1822133" y="2276352"/>
              <a:ext cx="4905449" cy="9648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Přímá spojnice 39"/>
            <p:cNvCxnSpPr/>
            <p:nvPr/>
          </p:nvCxnSpPr>
          <p:spPr bwMode="auto">
            <a:xfrm flipV="1">
              <a:off x="3008433" y="3347364"/>
              <a:ext cx="3654669" cy="4825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Přímá spojnice 41"/>
            <p:cNvCxnSpPr/>
            <p:nvPr/>
          </p:nvCxnSpPr>
          <p:spPr bwMode="auto">
            <a:xfrm>
              <a:off x="915375" y="4495800"/>
              <a:ext cx="740605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TextovéPole 43"/>
            <p:cNvSpPr txBox="1"/>
            <p:nvPr/>
          </p:nvSpPr>
          <p:spPr>
            <a:xfrm>
              <a:off x="3521214" y="1608872"/>
              <a:ext cx="1415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IPv6 adresa</a:t>
              </a:r>
              <a:endParaRPr lang="cs-CZ" dirty="0"/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1345080" y="2660043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Unicast</a:t>
              </a:r>
              <a:endParaRPr lang="cs-CZ" dirty="0"/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3681514" y="2648375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Multicast</a:t>
              </a:r>
              <a:endParaRPr lang="cs-CZ" dirty="0"/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6160402" y="2648375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Anycast</a:t>
              </a:r>
              <a:endParaRPr lang="cs-CZ" dirty="0"/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2321867" y="3623658"/>
              <a:ext cx="1373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Well-known</a:t>
              </a:r>
              <a:endParaRPr lang="cs-CZ" dirty="0"/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4282218" y="3633302"/>
              <a:ext cx="1137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Transient</a:t>
              </a:r>
              <a:endParaRPr lang="cs-CZ" dirty="0"/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5820564" y="3644970"/>
              <a:ext cx="1685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Solicited</a:t>
              </a:r>
              <a:r>
                <a:rPr lang="cs-CZ" dirty="0" smtClean="0"/>
                <a:t>-Node</a:t>
              </a:r>
              <a:endParaRPr lang="cs-CZ" dirty="0"/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425622" y="4872235"/>
              <a:ext cx="9541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Global</a:t>
              </a:r>
              <a:br>
                <a:rPr lang="cs-CZ" dirty="0" smtClean="0"/>
              </a:br>
              <a:r>
                <a:rPr lang="cs-CZ" dirty="0" err="1" smtClean="0"/>
                <a:t>Unicast</a:t>
              </a:r>
              <a:endParaRPr lang="cs-CZ" dirty="0"/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1761666" y="5002768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Link-Local</a:t>
              </a:r>
              <a:endParaRPr lang="cs-CZ" dirty="0"/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3232460" y="500940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Loopback</a:t>
              </a:r>
              <a:endParaRPr lang="cs-CZ" dirty="0"/>
            </a:p>
          </p:txBody>
        </p:sp>
        <p:sp>
          <p:nvSpPr>
            <p:cNvPr id="54" name="TextovéPole 53"/>
            <p:cNvSpPr txBox="1"/>
            <p:nvPr/>
          </p:nvSpPr>
          <p:spPr>
            <a:xfrm>
              <a:off x="4621112" y="5015266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Unspecified</a:t>
              </a:r>
              <a:endParaRPr lang="cs-CZ" dirty="0"/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6353290" y="4913075"/>
              <a:ext cx="9156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 err="1" smtClean="0"/>
                <a:t>Unique</a:t>
              </a:r>
              <a:r>
                <a:rPr lang="cs-CZ" dirty="0" smtClean="0"/>
                <a:t/>
              </a:r>
              <a:br>
                <a:rPr lang="cs-CZ" dirty="0" smtClean="0"/>
              </a:br>
              <a:r>
                <a:rPr lang="cs-CZ" dirty="0" smtClean="0"/>
                <a:t>Local</a:t>
              </a:r>
              <a:endParaRPr lang="cs-CZ" dirty="0"/>
            </a:p>
          </p:txBody>
        </p:sp>
        <p:sp>
          <p:nvSpPr>
            <p:cNvPr id="56" name="TextovéPole 55"/>
            <p:cNvSpPr txBox="1"/>
            <p:nvPr/>
          </p:nvSpPr>
          <p:spPr>
            <a:xfrm>
              <a:off x="7600331" y="4872235"/>
              <a:ext cx="130035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dirty="0" err="1" smtClean="0"/>
                <a:t>Embedded</a:t>
              </a:r>
              <a:r>
                <a:rPr lang="cs-CZ" dirty="0" smtClean="0"/>
                <a:t/>
              </a:r>
              <a:br>
                <a:rPr lang="cs-CZ" dirty="0" smtClean="0"/>
              </a:br>
              <a:r>
                <a:rPr lang="cs-CZ" dirty="0" smtClean="0"/>
                <a:t>IPv4</a:t>
              </a:r>
              <a:endParaRPr lang="cs-CZ" dirty="0"/>
            </a:p>
          </p:txBody>
        </p:sp>
        <p:cxnSp>
          <p:nvCxnSpPr>
            <p:cNvPr id="58" name="Přímá spojnice 57"/>
            <p:cNvCxnSpPr>
              <a:stCxn id="7" idx="2"/>
            </p:cNvCxnSpPr>
            <p:nvPr/>
          </p:nvCxnSpPr>
          <p:spPr bwMode="auto">
            <a:xfrm>
              <a:off x="4229100" y="1994630"/>
              <a:ext cx="0" cy="29137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Přímá spojnice 58"/>
            <p:cNvCxnSpPr>
              <a:endCxn id="8" idx="0"/>
            </p:cNvCxnSpPr>
            <p:nvPr/>
          </p:nvCxnSpPr>
          <p:spPr bwMode="auto">
            <a:xfrm>
              <a:off x="1822133" y="2281176"/>
              <a:ext cx="0" cy="37202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Přímá spojnice 61"/>
            <p:cNvCxnSpPr/>
            <p:nvPr/>
          </p:nvCxnSpPr>
          <p:spPr bwMode="auto">
            <a:xfrm>
              <a:off x="4235133" y="2276352"/>
              <a:ext cx="0" cy="37202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Přímá spojnice 63"/>
            <p:cNvCxnSpPr/>
            <p:nvPr/>
          </p:nvCxnSpPr>
          <p:spPr bwMode="auto">
            <a:xfrm>
              <a:off x="6727582" y="2288020"/>
              <a:ext cx="0" cy="372023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Přímá spojnice 65"/>
            <p:cNvCxnSpPr/>
            <p:nvPr/>
          </p:nvCxnSpPr>
          <p:spPr bwMode="auto">
            <a:xfrm>
              <a:off x="4229100" y="3029375"/>
              <a:ext cx="0" cy="32342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Přímá spojnice 67"/>
            <p:cNvCxnSpPr>
              <a:endCxn id="48" idx="0"/>
            </p:cNvCxnSpPr>
            <p:nvPr/>
          </p:nvCxnSpPr>
          <p:spPr bwMode="auto">
            <a:xfrm>
              <a:off x="3008433" y="3352188"/>
              <a:ext cx="1" cy="27147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Přímá spojnice 70"/>
            <p:cNvCxnSpPr>
              <a:endCxn id="19" idx="0"/>
            </p:cNvCxnSpPr>
            <p:nvPr/>
          </p:nvCxnSpPr>
          <p:spPr bwMode="auto">
            <a:xfrm>
              <a:off x="4816719" y="3340520"/>
              <a:ext cx="0" cy="29278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Přímá spojnice 72"/>
            <p:cNvCxnSpPr>
              <a:endCxn id="20" idx="0"/>
            </p:cNvCxnSpPr>
            <p:nvPr/>
          </p:nvCxnSpPr>
          <p:spPr bwMode="auto">
            <a:xfrm>
              <a:off x="6663102" y="3347364"/>
              <a:ext cx="2" cy="28593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Přímá spojnice 84"/>
            <p:cNvCxnSpPr/>
            <p:nvPr/>
          </p:nvCxnSpPr>
          <p:spPr bwMode="auto">
            <a:xfrm>
              <a:off x="915375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Přímá spojnice 87"/>
            <p:cNvCxnSpPr/>
            <p:nvPr/>
          </p:nvCxnSpPr>
          <p:spPr bwMode="auto">
            <a:xfrm>
              <a:off x="2393459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Přímá spojnice 88"/>
            <p:cNvCxnSpPr/>
            <p:nvPr/>
          </p:nvCxnSpPr>
          <p:spPr bwMode="auto">
            <a:xfrm>
              <a:off x="3875451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Přímá spojnice 89"/>
            <p:cNvCxnSpPr/>
            <p:nvPr/>
          </p:nvCxnSpPr>
          <p:spPr bwMode="auto">
            <a:xfrm>
              <a:off x="5357443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Přímá spojnice 90"/>
            <p:cNvCxnSpPr/>
            <p:nvPr/>
          </p:nvCxnSpPr>
          <p:spPr bwMode="auto">
            <a:xfrm>
              <a:off x="6817942" y="4495799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Přímá spojnice 91"/>
            <p:cNvCxnSpPr/>
            <p:nvPr/>
          </p:nvCxnSpPr>
          <p:spPr bwMode="auto">
            <a:xfrm>
              <a:off x="8288216" y="4495800"/>
              <a:ext cx="0" cy="29137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4" name="TextovéPole 93"/>
            <p:cNvSpPr txBox="1"/>
            <p:nvPr/>
          </p:nvSpPr>
          <p:spPr>
            <a:xfrm>
              <a:off x="2473671" y="400794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f</a:t>
              </a:r>
              <a:r>
                <a:rPr lang="cs-CZ" b="1" dirty="0" smtClean="0"/>
                <a:t>f00::/12</a:t>
              </a:r>
              <a:endParaRPr lang="cs-CZ" b="1" dirty="0"/>
            </a:p>
          </p:txBody>
        </p:sp>
        <p:sp>
          <p:nvSpPr>
            <p:cNvPr id="95" name="TextovéPole 94"/>
            <p:cNvSpPr txBox="1"/>
            <p:nvPr/>
          </p:nvSpPr>
          <p:spPr>
            <a:xfrm>
              <a:off x="4316394" y="4020573"/>
              <a:ext cx="1069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ff10::/12</a:t>
              </a:r>
              <a:endParaRPr lang="cs-CZ" b="1" dirty="0"/>
            </a:p>
          </p:txBody>
        </p:sp>
        <p:sp>
          <p:nvSpPr>
            <p:cNvPr id="96" name="TextovéPole 95"/>
            <p:cNvSpPr txBox="1"/>
            <p:nvPr/>
          </p:nvSpPr>
          <p:spPr>
            <a:xfrm>
              <a:off x="5661228" y="4096351"/>
              <a:ext cx="2710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/>
                <a:t>f</a:t>
              </a:r>
              <a:r>
                <a:rPr lang="cs-CZ" b="1" dirty="0" smtClean="0"/>
                <a:t>f02:0:0:0:0:1:ff00::/104</a:t>
              </a:r>
              <a:endParaRPr lang="cs-CZ" b="1" dirty="0"/>
            </a:p>
          </p:txBody>
        </p:sp>
        <p:sp>
          <p:nvSpPr>
            <p:cNvPr id="97" name="TextovéPole 96"/>
            <p:cNvSpPr txBox="1"/>
            <p:nvPr/>
          </p:nvSpPr>
          <p:spPr>
            <a:xfrm>
              <a:off x="310205" y="5687816"/>
              <a:ext cx="1043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2000::/3</a:t>
              </a:r>
              <a:endParaRPr lang="cs-CZ" b="1" dirty="0"/>
            </a:p>
          </p:txBody>
        </p:sp>
        <p:sp>
          <p:nvSpPr>
            <p:cNvPr id="98" name="TextovéPole 97"/>
            <p:cNvSpPr txBox="1"/>
            <p:nvPr/>
          </p:nvSpPr>
          <p:spPr>
            <a:xfrm>
              <a:off x="1822133" y="5687816"/>
              <a:ext cx="11208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fe80::/10</a:t>
              </a:r>
              <a:endParaRPr lang="cs-CZ" b="1" dirty="0"/>
            </a:p>
          </p:txBody>
        </p:sp>
        <p:sp>
          <p:nvSpPr>
            <p:cNvPr id="99" name="TextovéPole 98"/>
            <p:cNvSpPr txBox="1"/>
            <p:nvPr/>
          </p:nvSpPr>
          <p:spPr>
            <a:xfrm>
              <a:off x="3376736" y="5687816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::/128</a:t>
              </a:r>
              <a:endParaRPr lang="cs-CZ" b="1" dirty="0"/>
            </a:p>
          </p:txBody>
        </p:sp>
        <p:sp>
          <p:nvSpPr>
            <p:cNvPr id="100" name="TextovéPole 99"/>
            <p:cNvSpPr txBox="1"/>
            <p:nvPr/>
          </p:nvSpPr>
          <p:spPr>
            <a:xfrm>
              <a:off x="4922476" y="5693604"/>
              <a:ext cx="7873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::/128</a:t>
              </a:r>
              <a:endParaRPr lang="cs-CZ" b="1" dirty="0"/>
            </a:p>
          </p:txBody>
        </p:sp>
        <p:sp>
          <p:nvSpPr>
            <p:cNvPr id="101" name="TextovéPole 100"/>
            <p:cNvSpPr txBox="1"/>
            <p:nvPr/>
          </p:nvSpPr>
          <p:spPr>
            <a:xfrm>
              <a:off x="6257532" y="5704964"/>
              <a:ext cx="99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fc00::/7</a:t>
              </a:r>
              <a:endParaRPr lang="cs-CZ" b="1" dirty="0"/>
            </a:p>
          </p:txBody>
        </p:sp>
        <p:sp>
          <p:nvSpPr>
            <p:cNvPr id="102" name="TextovéPole 101"/>
            <p:cNvSpPr txBox="1"/>
            <p:nvPr/>
          </p:nvSpPr>
          <p:spPr>
            <a:xfrm>
              <a:off x="7892713" y="5686032"/>
              <a:ext cx="6591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dirty="0" smtClean="0"/>
                <a:t>::/80</a:t>
              </a:r>
              <a:endParaRPr lang="cs-CZ" b="1" dirty="0"/>
            </a:p>
          </p:txBody>
        </p:sp>
        <p:cxnSp>
          <p:nvCxnSpPr>
            <p:cNvPr id="103" name="Přímá spojnice 102"/>
            <p:cNvCxnSpPr/>
            <p:nvPr/>
          </p:nvCxnSpPr>
          <p:spPr bwMode="auto">
            <a:xfrm>
              <a:off x="1822133" y="3029375"/>
              <a:ext cx="0" cy="146642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205655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adresy</a:t>
            </a:r>
            <a:endParaRPr lang="cs-CZ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276" y="1600200"/>
            <a:ext cx="8229600" cy="29047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zh-CN" sz="2000" b="1" dirty="0" smtClean="0"/>
              <a:t>Multicast </a:t>
            </a:r>
            <a:r>
              <a:rPr lang="cs-CZ" altLang="zh-CN" sz="2000" b="1" dirty="0"/>
              <a:t>adresy (skupinové)</a:t>
            </a:r>
            <a:endParaRPr lang="cs-CZ" altLang="zh-CN" sz="2000" dirty="0"/>
          </a:p>
          <a:p>
            <a:pPr lvl="1">
              <a:lnSpc>
                <a:spcPct val="90000"/>
              </a:lnSpc>
            </a:pPr>
            <a:r>
              <a:rPr lang="cs-CZ" altLang="zh-CN" sz="1800" dirty="0"/>
              <a:t>Od ff00::/8</a:t>
            </a:r>
          </a:p>
          <a:p>
            <a:pPr lvl="1">
              <a:lnSpc>
                <a:spcPct val="90000"/>
              </a:lnSpc>
            </a:pPr>
            <a:r>
              <a:rPr lang="cs-CZ" altLang="zh-CN" sz="1800" dirty="0"/>
              <a:t>Struktura 1111 1111 </a:t>
            </a:r>
            <a:r>
              <a:rPr lang="en-US" altLang="zh-CN" sz="1800" dirty="0">
                <a:ea typeface="宋体" charset="-122"/>
              </a:rPr>
              <a:t>|</a:t>
            </a:r>
            <a:r>
              <a:rPr lang="cs-CZ" altLang="zh-CN" sz="1800" dirty="0"/>
              <a:t> </a:t>
            </a:r>
            <a:r>
              <a:rPr lang="cs-CZ" altLang="zh-CN" sz="1800" dirty="0" err="1"/>
              <a:t>flags</a:t>
            </a:r>
            <a:r>
              <a:rPr lang="cs-CZ" altLang="zh-CN" sz="1800" dirty="0"/>
              <a:t>(4) </a:t>
            </a:r>
            <a:r>
              <a:rPr lang="en-US" altLang="zh-CN" sz="1800" dirty="0">
                <a:ea typeface="宋体" charset="-122"/>
              </a:rPr>
              <a:t>| </a:t>
            </a:r>
            <a:r>
              <a:rPr lang="en-US" altLang="zh-CN" sz="1800" dirty="0" err="1" smtClean="0">
                <a:ea typeface="宋体" charset="-122"/>
              </a:rPr>
              <a:t>scop</a:t>
            </a:r>
            <a:r>
              <a:rPr lang="cs-CZ" altLang="zh-CN" sz="1800" dirty="0" smtClean="0">
                <a:ea typeface="宋体" charset="-122"/>
              </a:rPr>
              <a:t>e</a:t>
            </a:r>
            <a:r>
              <a:rPr lang="cs-CZ" altLang="zh-CN" sz="1800" dirty="0" smtClean="0"/>
              <a:t>(4</a:t>
            </a:r>
            <a:r>
              <a:rPr lang="cs-CZ" altLang="zh-CN" sz="1800" dirty="0"/>
              <a:t>) </a:t>
            </a:r>
            <a:r>
              <a:rPr lang="en-US" altLang="zh-CN" sz="1800" dirty="0">
                <a:ea typeface="宋体" charset="-122"/>
              </a:rPr>
              <a:t>| group ID (112)</a:t>
            </a:r>
            <a:endParaRPr lang="cs-CZ" altLang="zh-CN" sz="1800" dirty="0"/>
          </a:p>
          <a:p>
            <a:pPr lvl="1">
              <a:lnSpc>
                <a:spcPct val="90000"/>
              </a:lnSpc>
            </a:pPr>
            <a:r>
              <a:rPr lang="fr-FR" altLang="zh-CN" sz="1800" dirty="0">
                <a:ea typeface="宋体" charset="-122"/>
              </a:rPr>
              <a:t>Flags: </a:t>
            </a:r>
            <a:r>
              <a:rPr lang="fr-FR" altLang="zh-CN" sz="1800" dirty="0" smtClean="0">
                <a:ea typeface="宋体" charset="-122"/>
              </a:rPr>
              <a:t>0</a:t>
            </a:r>
            <a:r>
              <a:rPr lang="cs-CZ" altLang="zh-CN" sz="1800" dirty="0" smtClean="0">
                <a:ea typeface="宋体" charset="-122"/>
              </a:rPr>
              <a:t>RP</a:t>
            </a:r>
            <a:r>
              <a:rPr lang="fr-FR" altLang="zh-CN" sz="1800" dirty="0" smtClean="0">
                <a:ea typeface="宋体" charset="-122"/>
              </a:rPr>
              <a:t>T</a:t>
            </a:r>
            <a:endParaRPr lang="cs-CZ" altLang="zh-CN" sz="1800" dirty="0" smtClean="0">
              <a:ea typeface="宋体" charset="-122"/>
            </a:endParaRPr>
          </a:p>
          <a:p>
            <a:pPr lvl="2">
              <a:lnSpc>
                <a:spcPct val="90000"/>
              </a:lnSpc>
            </a:pPr>
            <a:r>
              <a:rPr lang="fr-FR" altLang="zh-CN" sz="1600" dirty="0" smtClean="0">
                <a:ea typeface="宋体" charset="-122"/>
              </a:rPr>
              <a:t>T</a:t>
            </a:r>
            <a:r>
              <a:rPr lang="cs-CZ" altLang="zh-CN" sz="1600" dirty="0" smtClean="0">
                <a:ea typeface="宋体" charset="-122"/>
              </a:rPr>
              <a:t> </a:t>
            </a:r>
            <a:r>
              <a:rPr lang="fr-FR" altLang="zh-CN" sz="1600" dirty="0" smtClean="0">
                <a:ea typeface="宋体" charset="-122"/>
              </a:rPr>
              <a:t>=</a:t>
            </a:r>
            <a:r>
              <a:rPr lang="cs-CZ" altLang="zh-CN" sz="1600" dirty="0" smtClean="0">
                <a:ea typeface="宋体" charset="-122"/>
              </a:rPr>
              <a:t> </a:t>
            </a:r>
            <a:r>
              <a:rPr lang="fr-FR" altLang="zh-CN" sz="1600" dirty="0" smtClean="0">
                <a:ea typeface="宋体" charset="-122"/>
              </a:rPr>
              <a:t>0 </a:t>
            </a:r>
            <a:r>
              <a:rPr lang="fr-FR" altLang="zh-CN" sz="1600" dirty="0">
                <a:ea typeface="宋体" charset="-122"/>
              </a:rPr>
              <a:t>– všeobecně známá adresa, T = 1 – dočasná </a:t>
            </a:r>
            <a:r>
              <a:rPr lang="fr-FR" altLang="zh-CN" sz="1600" dirty="0" smtClean="0">
                <a:ea typeface="宋体" charset="-122"/>
              </a:rPr>
              <a:t>adresa</a:t>
            </a:r>
            <a:endParaRPr lang="cs-CZ" altLang="zh-CN" sz="1600" dirty="0" smtClean="0">
              <a:ea typeface="宋体" charset="-122"/>
            </a:endParaRPr>
          </a:p>
          <a:p>
            <a:pPr lvl="2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P = 1 – použit lokální prefix sítě</a:t>
            </a:r>
          </a:p>
          <a:p>
            <a:pPr lvl="2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R = 1 – </a:t>
            </a:r>
            <a:r>
              <a:rPr lang="cs-CZ" altLang="zh-CN" sz="1600" dirty="0" err="1" smtClean="0">
                <a:ea typeface="宋体" charset="-122"/>
              </a:rPr>
              <a:t>Randevous</a:t>
            </a:r>
            <a:r>
              <a:rPr lang="cs-CZ" altLang="zh-CN" sz="1600" dirty="0" smtClean="0">
                <a:ea typeface="宋体" charset="-122"/>
              </a:rPr>
              <a:t> Point</a:t>
            </a:r>
            <a:endParaRPr lang="cs-CZ" altLang="zh-CN" sz="1600" dirty="0"/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ea typeface="宋体" charset="-122"/>
              </a:rPr>
              <a:t>Group ID – </a:t>
            </a:r>
            <a:r>
              <a:rPr lang="en-US" altLang="zh-CN" sz="1800" dirty="0" err="1">
                <a:ea typeface="宋体" charset="-122"/>
              </a:rPr>
              <a:t>identifikátor</a:t>
            </a:r>
            <a:r>
              <a:rPr lang="en-US" altLang="zh-CN" sz="1800" dirty="0">
                <a:ea typeface="宋体" charset="-122"/>
              </a:rPr>
              <a:t> </a:t>
            </a:r>
            <a:r>
              <a:rPr lang="en-US" altLang="zh-CN" sz="1800" dirty="0" err="1">
                <a:ea typeface="宋体" charset="-122"/>
              </a:rPr>
              <a:t>skupiny</a:t>
            </a:r>
            <a:r>
              <a:rPr lang="en-US" altLang="zh-CN" sz="1800" dirty="0">
                <a:ea typeface="宋体" charset="-122"/>
              </a:rPr>
              <a:t> (</a:t>
            </a:r>
            <a:r>
              <a:rPr lang="en-US" altLang="zh-CN" sz="1800" dirty="0" err="1">
                <a:ea typeface="宋体" charset="-122"/>
              </a:rPr>
              <a:t>nikoliv</a:t>
            </a:r>
            <a:r>
              <a:rPr lang="en-US" altLang="zh-CN" sz="1800" dirty="0">
                <a:ea typeface="宋体" charset="-122"/>
              </a:rPr>
              <a:t> </a:t>
            </a:r>
            <a:r>
              <a:rPr lang="en-US" altLang="zh-CN" sz="1800" dirty="0" err="1">
                <a:ea typeface="宋体" charset="-122"/>
              </a:rPr>
              <a:t>identifikátor</a:t>
            </a:r>
            <a:r>
              <a:rPr lang="en-US" altLang="zh-CN" sz="1800" dirty="0">
                <a:ea typeface="宋体" charset="-122"/>
              </a:rPr>
              <a:t> </a:t>
            </a:r>
            <a:r>
              <a:rPr lang="en-US" altLang="zh-CN" sz="1800" dirty="0" err="1">
                <a:ea typeface="宋体" charset="-122"/>
              </a:rPr>
              <a:t>rozhraní</a:t>
            </a:r>
            <a:r>
              <a:rPr lang="en-US" altLang="zh-CN" sz="1800" dirty="0">
                <a:ea typeface="宋体" charset="-122"/>
              </a:rPr>
              <a:t>)</a:t>
            </a:r>
            <a:endParaRPr lang="cs-CZ" altLang="zh-CN" sz="1800" dirty="0"/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ea typeface="宋体" charset="-122"/>
              </a:rPr>
              <a:t>Scope: (</a:t>
            </a:r>
            <a:r>
              <a:rPr lang="en-US" altLang="zh-CN" sz="1800" dirty="0" err="1">
                <a:ea typeface="宋体" charset="-122"/>
              </a:rPr>
              <a:t>dosah</a:t>
            </a:r>
            <a:r>
              <a:rPr lang="en-US" altLang="zh-CN" sz="1800" dirty="0" smtClean="0">
                <a:ea typeface="宋体" charset="-122"/>
              </a:rPr>
              <a:t>)</a:t>
            </a:r>
            <a:endParaRPr lang="cs-CZ" altLang="zh-CN" sz="1800" dirty="0" smtClean="0">
              <a:ea typeface="宋体" charset="-122"/>
            </a:endParaRPr>
          </a:p>
          <a:p>
            <a:pPr lvl="2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0001 – pro lokální rozhraní (interface-</a:t>
            </a:r>
            <a:r>
              <a:rPr lang="cs-CZ" altLang="zh-CN" sz="1600" dirty="0" err="1" smtClean="0">
                <a:ea typeface="宋体" charset="-122"/>
              </a:rPr>
              <a:t>local</a:t>
            </a:r>
            <a:r>
              <a:rPr lang="cs-CZ" altLang="zh-CN" sz="1600" dirty="0" smtClean="0">
                <a:ea typeface="宋体" charset="-122"/>
              </a:rPr>
              <a:t>) 	ff01::/16</a:t>
            </a:r>
          </a:p>
          <a:p>
            <a:pPr lvl="2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0010 – pro lokální spoj (link-</a:t>
            </a:r>
            <a:r>
              <a:rPr lang="cs-CZ" altLang="zh-CN" sz="1600" dirty="0" err="1" smtClean="0">
                <a:ea typeface="宋体" charset="-122"/>
              </a:rPr>
              <a:t>local</a:t>
            </a:r>
            <a:r>
              <a:rPr lang="cs-CZ" altLang="zh-CN" sz="1600" dirty="0" smtClean="0">
                <a:ea typeface="宋体" charset="-122"/>
              </a:rPr>
              <a:t>) 		ff02::/16</a:t>
            </a:r>
          </a:p>
          <a:p>
            <a:pPr lvl="2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0101 – </a:t>
            </a:r>
            <a:r>
              <a:rPr lang="cs-CZ" altLang="zh-CN" sz="1600" dirty="0" err="1" smtClean="0">
                <a:ea typeface="宋体" charset="-122"/>
              </a:rPr>
              <a:t>site</a:t>
            </a:r>
            <a:r>
              <a:rPr lang="cs-CZ" altLang="zh-CN" sz="1600" dirty="0" smtClean="0">
                <a:ea typeface="宋体" charset="-122"/>
              </a:rPr>
              <a:t> (pro lokální podsíť) 		ff05::/16</a:t>
            </a:r>
          </a:p>
          <a:p>
            <a:pPr lvl="2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1000 – lokální v rámci organizace 		ff08::/16</a:t>
            </a:r>
          </a:p>
          <a:p>
            <a:pPr lvl="2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1110 – globální 				ff0e::/16</a:t>
            </a:r>
            <a:endParaRPr lang="cs-CZ" altLang="zh-CN" sz="1600" dirty="0"/>
          </a:p>
          <a:p>
            <a:pPr>
              <a:lnSpc>
                <a:spcPct val="90000"/>
              </a:lnSpc>
            </a:pP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B04B-6E46-4066-9AC8-55910C0651AE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C11C-D88D-4098-A97B-6239C9DFC118}" type="slidenum">
              <a:rPr lang="cs-CZ"/>
              <a:pPr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89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A036-CFED-437D-BBFA-D1D21CA21BFF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F35A9-335A-4974-ACCC-1A6213B65432}" type="slidenum">
              <a:rPr lang="cs-CZ"/>
              <a:pPr/>
              <a:t>5</a:t>
            </a:fld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Vysvětlení základních pojmů a principů v protokolovém zásobníku TCP/IP </a:t>
            </a:r>
          </a:p>
          <a:p>
            <a:r>
              <a:rPr lang="cs-CZ"/>
              <a:t>Porovnání s modelem ISO/OSI</a:t>
            </a:r>
          </a:p>
          <a:p>
            <a:r>
              <a:rPr lang="cs-CZ"/>
              <a:t>Adresování v Internetu</a:t>
            </a:r>
          </a:p>
          <a:p>
            <a:r>
              <a:rPr lang="cs-CZ"/>
              <a:t>Jmenné služby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Skupinové adresy - </a:t>
            </a:r>
            <a:r>
              <a:rPr lang="cs-CZ" dirty="0" err="1" smtClean="0"/>
              <a:t>scope</a:t>
            </a:r>
            <a:endParaRPr lang="cs-CZ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276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CN" sz="2200" dirty="0" smtClean="0">
                <a:ea typeface="宋体" charset="-122"/>
              </a:rPr>
              <a:t>Scope</a:t>
            </a:r>
            <a:r>
              <a:rPr lang="en-US" altLang="zh-CN" sz="2200" dirty="0">
                <a:ea typeface="宋体" charset="-122"/>
              </a:rPr>
              <a:t>: (</a:t>
            </a:r>
            <a:r>
              <a:rPr lang="en-US" altLang="zh-CN" sz="2200" dirty="0" err="1">
                <a:ea typeface="宋体" charset="-122"/>
              </a:rPr>
              <a:t>dosah</a:t>
            </a:r>
            <a:r>
              <a:rPr lang="en-US" altLang="zh-CN" sz="2200" dirty="0" smtClean="0">
                <a:ea typeface="宋体" charset="-122"/>
              </a:rPr>
              <a:t>)</a:t>
            </a:r>
            <a:endParaRPr lang="cs-CZ" altLang="zh-CN" sz="2200" dirty="0" smtClean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0000 – Rezervováno 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0001 – Interface-Local </a:t>
            </a:r>
            <a:r>
              <a:rPr lang="cs-CZ" altLang="zh-CN" sz="1600" dirty="0" err="1" smtClean="0">
                <a:ea typeface="宋体" charset="-122"/>
              </a:rPr>
              <a:t>scope</a:t>
            </a:r>
            <a:r>
              <a:rPr lang="cs-CZ" altLang="zh-CN" sz="1600" dirty="0" smtClean="0">
                <a:ea typeface="宋体" charset="-122"/>
              </a:rPr>
              <a:t> (pro lokální rozhraní) 	ff01::/16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0010 – Link-Local </a:t>
            </a:r>
            <a:r>
              <a:rPr lang="cs-CZ" altLang="zh-CN" sz="1600" dirty="0" err="1" smtClean="0">
                <a:ea typeface="宋体" charset="-122"/>
              </a:rPr>
              <a:t>scope</a:t>
            </a:r>
            <a:r>
              <a:rPr lang="cs-CZ" altLang="zh-CN" sz="1600" dirty="0" smtClean="0">
                <a:ea typeface="宋体" charset="-122"/>
              </a:rPr>
              <a:t> (pro lokální spoj) 		ff02::/16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0011 – Rezervováno 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0100 – </a:t>
            </a:r>
            <a:r>
              <a:rPr lang="cs-CZ" altLang="zh-CN" sz="1600" dirty="0" err="1" smtClean="0">
                <a:ea typeface="宋体" charset="-122"/>
              </a:rPr>
              <a:t>Admin</a:t>
            </a:r>
            <a:r>
              <a:rPr lang="cs-CZ" altLang="zh-CN" sz="1600" dirty="0" smtClean="0">
                <a:ea typeface="宋体" charset="-122"/>
              </a:rPr>
              <a:t>-Local </a:t>
            </a:r>
            <a:r>
              <a:rPr lang="cs-CZ" altLang="zh-CN" sz="1600" dirty="0" err="1" smtClean="0">
                <a:ea typeface="宋体" charset="-122"/>
              </a:rPr>
              <a:t>scope</a:t>
            </a:r>
            <a:endParaRPr lang="cs-CZ" altLang="zh-CN" sz="1600" dirty="0" smtClean="0"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0101 – </a:t>
            </a:r>
            <a:r>
              <a:rPr lang="cs-CZ" altLang="zh-CN" sz="1600" dirty="0" err="1" smtClean="0">
                <a:ea typeface="宋体" charset="-122"/>
              </a:rPr>
              <a:t>Site</a:t>
            </a:r>
            <a:r>
              <a:rPr lang="cs-CZ" altLang="zh-CN" sz="1600" dirty="0" smtClean="0">
                <a:ea typeface="宋体" charset="-122"/>
              </a:rPr>
              <a:t>-Local </a:t>
            </a:r>
            <a:r>
              <a:rPr lang="cs-CZ" altLang="zh-CN" sz="1600" dirty="0" err="1" smtClean="0">
                <a:ea typeface="宋体" charset="-122"/>
              </a:rPr>
              <a:t>scope</a:t>
            </a:r>
            <a:r>
              <a:rPr lang="cs-CZ" altLang="zh-CN" sz="1600" dirty="0" smtClean="0">
                <a:ea typeface="宋体" charset="-122"/>
              </a:rPr>
              <a:t> (pro lokální podsíť) 	ff05::/16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0110 – Nepřiřazeno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0111 - Nepřiřazeno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1000 – Organization-Local </a:t>
            </a:r>
            <a:r>
              <a:rPr lang="cs-CZ" altLang="zh-CN" sz="1600" dirty="0" err="1" smtClean="0">
                <a:ea typeface="宋体" charset="-122"/>
              </a:rPr>
              <a:t>scope</a:t>
            </a:r>
            <a:r>
              <a:rPr lang="cs-CZ" altLang="zh-CN" sz="1600" dirty="0" smtClean="0">
                <a:ea typeface="宋体" charset="-122"/>
              </a:rPr>
              <a:t> (lokální v rámci organizace)	ff08::/16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1001 – Nepřiřazeno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1010 – Nepřiřazeno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1011 – Nepřiřazeno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1100 – Nepřiřazeno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1101 - Nepřiřazeno</a:t>
            </a:r>
          </a:p>
          <a:p>
            <a:pPr lvl="1">
              <a:lnSpc>
                <a:spcPct val="90000"/>
              </a:lnSpc>
            </a:pPr>
            <a:r>
              <a:rPr lang="cs-CZ" altLang="zh-CN" sz="1600" dirty="0" smtClean="0">
                <a:ea typeface="宋体" charset="-122"/>
              </a:rPr>
              <a:t>1110 – Global </a:t>
            </a:r>
            <a:r>
              <a:rPr lang="cs-CZ" altLang="zh-CN" sz="1600" dirty="0" err="1" smtClean="0">
                <a:ea typeface="宋体" charset="-122"/>
              </a:rPr>
              <a:t>scope</a:t>
            </a:r>
            <a:r>
              <a:rPr lang="cs-CZ" altLang="zh-CN" sz="1600" dirty="0" smtClean="0">
                <a:ea typeface="宋体" charset="-122"/>
              </a:rPr>
              <a:t> (globální)			ff0e::/16</a:t>
            </a:r>
            <a:endParaRPr lang="cs-CZ" altLang="zh-CN" sz="1600" dirty="0" smtClean="0"/>
          </a:p>
          <a:p>
            <a:pPr lvl="1">
              <a:lnSpc>
                <a:spcPct val="90000"/>
              </a:lnSpc>
            </a:pPr>
            <a:r>
              <a:rPr lang="cs-CZ" sz="1600" dirty="0" smtClean="0"/>
              <a:t>1111 - Rezervováno</a:t>
            </a:r>
            <a:endParaRPr lang="cs-CZ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BB04B-6E46-4066-9AC8-55910C0651AE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5C11C-D88D-4098-A97B-6239C9DFC118}" type="slidenum">
              <a:rPr lang="cs-CZ"/>
              <a:pPr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776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6033"/>
            <a:ext cx="7543800" cy="1295400"/>
          </a:xfrm>
        </p:spPr>
        <p:txBody>
          <a:bodyPr/>
          <a:lstStyle/>
          <a:p>
            <a:r>
              <a:rPr lang="cs-CZ" dirty="0" smtClean="0"/>
              <a:t>Skupinové adresy - </a:t>
            </a:r>
            <a:r>
              <a:rPr lang="cs-CZ" dirty="0" err="1" smtClean="0"/>
              <a:t>scope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51</a:t>
            </a:fld>
            <a:endParaRPr lang="cs-CZ"/>
          </a:p>
        </p:txBody>
      </p:sp>
      <p:sp>
        <p:nvSpPr>
          <p:cNvPr id="7" name="Obdélník 6"/>
          <p:cNvSpPr/>
          <p:nvPr/>
        </p:nvSpPr>
        <p:spPr bwMode="auto">
          <a:xfrm>
            <a:off x="609600" y="1600200"/>
            <a:ext cx="7696200" cy="44196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bdélník 7"/>
          <p:cNvSpPr/>
          <p:nvPr/>
        </p:nvSpPr>
        <p:spPr bwMode="auto">
          <a:xfrm>
            <a:off x="723900" y="2362200"/>
            <a:ext cx="7429500" cy="3505200"/>
          </a:xfrm>
          <a:prstGeom prst="rect">
            <a:avLst/>
          </a:prstGeom>
          <a:noFill/>
          <a:ln>
            <a:prstDash val="lgDash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bdélník 8"/>
          <p:cNvSpPr/>
          <p:nvPr/>
        </p:nvSpPr>
        <p:spPr bwMode="auto">
          <a:xfrm>
            <a:off x="857250" y="2971800"/>
            <a:ext cx="4400550" cy="2819400"/>
          </a:xfrm>
          <a:prstGeom prst="rect">
            <a:avLst/>
          </a:prstGeom>
          <a:noFill/>
          <a:ln>
            <a:prstDash val="lgDash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986664" y="3657600"/>
            <a:ext cx="2670936" cy="2057400"/>
          </a:xfrm>
          <a:prstGeom prst="rect">
            <a:avLst/>
          </a:prstGeom>
          <a:noFill/>
          <a:ln>
            <a:prstDash val="lgDash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bdélník 10"/>
          <p:cNvSpPr/>
          <p:nvPr/>
        </p:nvSpPr>
        <p:spPr bwMode="auto">
          <a:xfrm>
            <a:off x="1122927" y="4275683"/>
            <a:ext cx="1239273" cy="1363117"/>
          </a:xfrm>
          <a:prstGeom prst="rect">
            <a:avLst/>
          </a:prstGeom>
          <a:noFill/>
          <a:ln>
            <a:prstDash val="lgDash"/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27863" y="1849285"/>
            <a:ext cx="1385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f0e - </a:t>
            </a:r>
            <a:r>
              <a:rPr lang="cs-CZ" dirty="0" err="1" smtClean="0"/>
              <a:t>global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30700" y="2481440"/>
            <a:ext cx="2681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ff08 – </a:t>
            </a:r>
            <a:r>
              <a:rPr lang="cs-CZ" dirty="0" err="1" smtClean="0"/>
              <a:t>organization-local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57250" y="3098546"/>
            <a:ext cx="173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ff05 – </a:t>
            </a:r>
            <a:r>
              <a:rPr lang="cs-CZ" dirty="0" err="1" smtClean="0"/>
              <a:t>site-local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986664" y="3762768"/>
            <a:ext cx="171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ff02 – link-</a:t>
            </a:r>
            <a:r>
              <a:rPr lang="cs-CZ" dirty="0" err="1" smtClean="0"/>
              <a:t>local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122927" y="5314950"/>
            <a:ext cx="17924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ff01 – interface-</a:t>
            </a:r>
            <a:r>
              <a:rPr lang="cs-CZ" sz="1400" dirty="0" err="1" smtClean="0"/>
              <a:t>local</a:t>
            </a:r>
            <a:endParaRPr lang="cs-CZ" sz="1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048500" y="1773085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Internet</a:t>
            </a:r>
            <a:endParaRPr lang="cs-CZ" dirty="0"/>
          </a:p>
        </p:txBody>
      </p:sp>
      <p:grpSp>
        <p:nvGrpSpPr>
          <p:cNvPr id="20" name="Skupina 19"/>
          <p:cNvGrpSpPr/>
          <p:nvPr/>
        </p:nvGrpSpPr>
        <p:grpSpPr>
          <a:xfrm>
            <a:off x="2701007" y="1713558"/>
            <a:ext cx="920698" cy="438198"/>
            <a:chOff x="2701007" y="1713558"/>
            <a:chExt cx="920698" cy="438198"/>
          </a:xfrm>
        </p:grpSpPr>
        <p:sp>
          <p:nvSpPr>
            <p:cNvPr id="19" name="Ovál 18"/>
            <p:cNvSpPr/>
            <p:nvPr/>
          </p:nvSpPr>
          <p:spPr bwMode="auto">
            <a:xfrm>
              <a:off x="2707305" y="1821403"/>
              <a:ext cx="914400" cy="330353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ál 17"/>
            <p:cNvSpPr/>
            <p:nvPr/>
          </p:nvSpPr>
          <p:spPr bwMode="auto">
            <a:xfrm>
              <a:off x="2701007" y="1713558"/>
              <a:ext cx="914400" cy="330353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5106659" y="1713558"/>
            <a:ext cx="920698" cy="438198"/>
            <a:chOff x="2701007" y="1713558"/>
            <a:chExt cx="920698" cy="438198"/>
          </a:xfrm>
        </p:grpSpPr>
        <p:sp>
          <p:nvSpPr>
            <p:cNvPr id="22" name="Ovál 21"/>
            <p:cNvSpPr/>
            <p:nvPr/>
          </p:nvSpPr>
          <p:spPr bwMode="auto">
            <a:xfrm>
              <a:off x="2707305" y="1821403"/>
              <a:ext cx="914400" cy="330353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ál 22"/>
            <p:cNvSpPr/>
            <p:nvPr/>
          </p:nvSpPr>
          <p:spPr bwMode="auto">
            <a:xfrm>
              <a:off x="2701007" y="1713558"/>
              <a:ext cx="914400" cy="330353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4" name="Skupina 23"/>
          <p:cNvGrpSpPr/>
          <p:nvPr/>
        </p:nvGrpSpPr>
        <p:grpSpPr>
          <a:xfrm>
            <a:off x="6699302" y="2752701"/>
            <a:ext cx="920698" cy="438198"/>
            <a:chOff x="2701007" y="1713558"/>
            <a:chExt cx="920698" cy="438198"/>
          </a:xfrm>
        </p:grpSpPr>
        <p:sp>
          <p:nvSpPr>
            <p:cNvPr id="25" name="Ovál 24"/>
            <p:cNvSpPr/>
            <p:nvPr/>
          </p:nvSpPr>
          <p:spPr bwMode="auto">
            <a:xfrm>
              <a:off x="2707305" y="1821403"/>
              <a:ext cx="914400" cy="330353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Ovál 25"/>
            <p:cNvSpPr/>
            <p:nvPr/>
          </p:nvSpPr>
          <p:spPr bwMode="auto">
            <a:xfrm>
              <a:off x="2701007" y="1713558"/>
              <a:ext cx="914400" cy="330353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7" name="Skupina 26"/>
          <p:cNvGrpSpPr/>
          <p:nvPr/>
        </p:nvGrpSpPr>
        <p:grpSpPr>
          <a:xfrm>
            <a:off x="3293917" y="3401112"/>
            <a:ext cx="920698" cy="438198"/>
            <a:chOff x="2701007" y="1713558"/>
            <a:chExt cx="920698" cy="438198"/>
          </a:xfrm>
        </p:grpSpPr>
        <p:sp>
          <p:nvSpPr>
            <p:cNvPr id="28" name="Ovál 27"/>
            <p:cNvSpPr/>
            <p:nvPr/>
          </p:nvSpPr>
          <p:spPr bwMode="auto">
            <a:xfrm>
              <a:off x="2707305" y="1821403"/>
              <a:ext cx="914400" cy="330353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ál 28"/>
            <p:cNvSpPr/>
            <p:nvPr/>
          </p:nvSpPr>
          <p:spPr bwMode="auto">
            <a:xfrm>
              <a:off x="2701007" y="1713558"/>
              <a:ext cx="914400" cy="330353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3" name="Skupina 32"/>
          <p:cNvGrpSpPr/>
          <p:nvPr/>
        </p:nvGrpSpPr>
        <p:grpSpPr>
          <a:xfrm>
            <a:off x="4245788" y="4457381"/>
            <a:ext cx="838200" cy="381190"/>
            <a:chOff x="2133600" y="304800"/>
            <a:chExt cx="838200" cy="381190"/>
          </a:xfrm>
        </p:grpSpPr>
        <p:sp>
          <p:nvSpPr>
            <p:cNvPr id="32" name="Kosoúhelník 31"/>
            <p:cNvSpPr/>
            <p:nvPr/>
          </p:nvSpPr>
          <p:spPr bwMode="auto">
            <a:xfrm>
              <a:off x="2133600" y="419290"/>
              <a:ext cx="838200" cy="266700"/>
            </a:xfrm>
            <a:prstGeom prst="parallelogram">
              <a:avLst/>
            </a:prstGeom>
            <a:solidFill>
              <a:srgbClr val="00B0F0"/>
            </a:solidFill>
            <a:ln w="12700"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Kosoúhelník 30"/>
            <p:cNvSpPr/>
            <p:nvPr/>
          </p:nvSpPr>
          <p:spPr bwMode="auto">
            <a:xfrm>
              <a:off x="2133600" y="304800"/>
              <a:ext cx="838200" cy="266700"/>
            </a:xfrm>
            <a:prstGeom prst="parallelogram">
              <a:avLst/>
            </a:prstGeom>
            <a:solidFill>
              <a:srgbClr val="00B0F0"/>
            </a:solidFill>
            <a:ln w="12700"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4" name="Skupina 33"/>
          <p:cNvGrpSpPr/>
          <p:nvPr/>
        </p:nvGrpSpPr>
        <p:grpSpPr>
          <a:xfrm>
            <a:off x="2615957" y="4125227"/>
            <a:ext cx="838200" cy="381190"/>
            <a:chOff x="2133600" y="304800"/>
            <a:chExt cx="838200" cy="381190"/>
          </a:xfrm>
        </p:grpSpPr>
        <p:sp>
          <p:nvSpPr>
            <p:cNvPr id="35" name="Kosoúhelník 34"/>
            <p:cNvSpPr/>
            <p:nvPr/>
          </p:nvSpPr>
          <p:spPr bwMode="auto">
            <a:xfrm>
              <a:off x="2133600" y="419290"/>
              <a:ext cx="838200" cy="266700"/>
            </a:xfrm>
            <a:prstGeom prst="parallelogram">
              <a:avLst/>
            </a:prstGeom>
            <a:solidFill>
              <a:srgbClr val="00B0F0"/>
            </a:solidFill>
            <a:ln w="12700"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Kosoúhelník 35"/>
            <p:cNvSpPr/>
            <p:nvPr/>
          </p:nvSpPr>
          <p:spPr bwMode="auto">
            <a:xfrm>
              <a:off x="2133600" y="304800"/>
              <a:ext cx="838200" cy="266700"/>
            </a:xfrm>
            <a:prstGeom prst="parallelogram">
              <a:avLst/>
            </a:prstGeom>
            <a:solidFill>
              <a:srgbClr val="00B0F0"/>
            </a:solidFill>
            <a:ln w="12700"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9" name="Skupina 38"/>
          <p:cNvGrpSpPr/>
          <p:nvPr/>
        </p:nvGrpSpPr>
        <p:grpSpPr>
          <a:xfrm>
            <a:off x="1181100" y="4807328"/>
            <a:ext cx="685800" cy="332054"/>
            <a:chOff x="2119187" y="467103"/>
            <a:chExt cx="685800" cy="332054"/>
          </a:xfrm>
        </p:grpSpPr>
        <p:sp>
          <p:nvSpPr>
            <p:cNvPr id="37" name="Obdélník 36"/>
            <p:cNvSpPr/>
            <p:nvPr/>
          </p:nvSpPr>
          <p:spPr bwMode="auto">
            <a:xfrm>
              <a:off x="2205306" y="467103"/>
              <a:ext cx="513563" cy="21775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Obdélník 37"/>
            <p:cNvSpPr/>
            <p:nvPr/>
          </p:nvSpPr>
          <p:spPr bwMode="auto">
            <a:xfrm>
              <a:off x="2119187" y="691312"/>
              <a:ext cx="685800" cy="10784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40" name="Skupina 39"/>
          <p:cNvGrpSpPr/>
          <p:nvPr/>
        </p:nvGrpSpPr>
        <p:grpSpPr>
          <a:xfrm>
            <a:off x="2821350" y="4995511"/>
            <a:ext cx="685800" cy="332054"/>
            <a:chOff x="2119187" y="467103"/>
            <a:chExt cx="685800" cy="332054"/>
          </a:xfrm>
        </p:grpSpPr>
        <p:sp>
          <p:nvSpPr>
            <p:cNvPr id="41" name="Obdélník 40"/>
            <p:cNvSpPr/>
            <p:nvPr/>
          </p:nvSpPr>
          <p:spPr bwMode="auto">
            <a:xfrm>
              <a:off x="2205306" y="467103"/>
              <a:ext cx="513563" cy="21775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Obdélník 41"/>
            <p:cNvSpPr/>
            <p:nvPr/>
          </p:nvSpPr>
          <p:spPr bwMode="auto">
            <a:xfrm>
              <a:off x="2119187" y="691312"/>
              <a:ext cx="685800" cy="10784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44" name="Přímá spojnice 43"/>
          <p:cNvCxnSpPr>
            <a:stCxn id="19" idx="4"/>
            <a:endCxn id="29" idx="0"/>
          </p:cNvCxnSpPr>
          <p:nvPr/>
        </p:nvCxnSpPr>
        <p:spPr bwMode="auto">
          <a:xfrm>
            <a:off x="3164505" y="2151756"/>
            <a:ext cx="586612" cy="12493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Přímá spojnice 47"/>
          <p:cNvCxnSpPr>
            <a:stCxn id="22" idx="3"/>
            <a:endCxn id="29" idx="7"/>
          </p:cNvCxnSpPr>
          <p:nvPr/>
        </p:nvCxnSpPr>
        <p:spPr bwMode="auto">
          <a:xfrm flipH="1">
            <a:off x="4074406" y="2103377"/>
            <a:ext cx="1172462" cy="134611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stCxn id="22" idx="5"/>
            <a:endCxn id="26" idx="1"/>
          </p:cNvCxnSpPr>
          <p:nvPr/>
        </p:nvCxnSpPr>
        <p:spPr bwMode="auto">
          <a:xfrm>
            <a:off x="5893446" y="2103377"/>
            <a:ext cx="939767" cy="6977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Přímá spojnice 53"/>
          <p:cNvCxnSpPr>
            <a:stCxn id="28" idx="3"/>
            <a:endCxn id="36" idx="0"/>
          </p:cNvCxnSpPr>
          <p:nvPr/>
        </p:nvCxnSpPr>
        <p:spPr bwMode="auto">
          <a:xfrm flipH="1">
            <a:off x="3035057" y="3790931"/>
            <a:ext cx="399069" cy="3342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Přímá spojnice 56"/>
          <p:cNvCxnSpPr>
            <a:stCxn id="28" idx="5"/>
            <a:endCxn id="31" idx="0"/>
          </p:cNvCxnSpPr>
          <p:nvPr/>
        </p:nvCxnSpPr>
        <p:spPr bwMode="auto">
          <a:xfrm>
            <a:off x="4080704" y="3790931"/>
            <a:ext cx="584184" cy="6664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0" name="Skupina 59"/>
          <p:cNvGrpSpPr/>
          <p:nvPr/>
        </p:nvGrpSpPr>
        <p:grpSpPr>
          <a:xfrm>
            <a:off x="4183032" y="5213266"/>
            <a:ext cx="685800" cy="332054"/>
            <a:chOff x="2119187" y="467103"/>
            <a:chExt cx="685800" cy="332054"/>
          </a:xfrm>
        </p:grpSpPr>
        <p:sp>
          <p:nvSpPr>
            <p:cNvPr id="61" name="Obdélník 60"/>
            <p:cNvSpPr/>
            <p:nvPr/>
          </p:nvSpPr>
          <p:spPr bwMode="auto">
            <a:xfrm>
              <a:off x="2205306" y="467103"/>
              <a:ext cx="513563" cy="21775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Obdélník 61"/>
            <p:cNvSpPr/>
            <p:nvPr/>
          </p:nvSpPr>
          <p:spPr bwMode="auto">
            <a:xfrm>
              <a:off x="2119187" y="691312"/>
              <a:ext cx="685800" cy="10784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3" name="Skupina 62"/>
          <p:cNvGrpSpPr/>
          <p:nvPr/>
        </p:nvGrpSpPr>
        <p:grpSpPr>
          <a:xfrm>
            <a:off x="6318302" y="4000310"/>
            <a:ext cx="838200" cy="381190"/>
            <a:chOff x="2133600" y="304800"/>
            <a:chExt cx="838200" cy="381190"/>
          </a:xfrm>
        </p:grpSpPr>
        <p:sp>
          <p:nvSpPr>
            <p:cNvPr id="64" name="Kosoúhelník 63"/>
            <p:cNvSpPr/>
            <p:nvPr/>
          </p:nvSpPr>
          <p:spPr bwMode="auto">
            <a:xfrm>
              <a:off x="2133600" y="419290"/>
              <a:ext cx="838200" cy="266700"/>
            </a:xfrm>
            <a:prstGeom prst="parallelogram">
              <a:avLst/>
            </a:prstGeom>
            <a:solidFill>
              <a:srgbClr val="00B0F0"/>
            </a:solidFill>
            <a:ln w="12700"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5" name="Kosoúhelník 64"/>
            <p:cNvSpPr/>
            <p:nvPr/>
          </p:nvSpPr>
          <p:spPr bwMode="auto">
            <a:xfrm>
              <a:off x="2133600" y="304800"/>
              <a:ext cx="838200" cy="266700"/>
            </a:xfrm>
            <a:prstGeom prst="parallelogram">
              <a:avLst/>
            </a:prstGeom>
            <a:solidFill>
              <a:srgbClr val="00B0F0"/>
            </a:solidFill>
            <a:ln w="12700"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6" name="Skupina 65"/>
          <p:cNvGrpSpPr/>
          <p:nvPr/>
        </p:nvGrpSpPr>
        <p:grpSpPr>
          <a:xfrm>
            <a:off x="5706530" y="5160281"/>
            <a:ext cx="685800" cy="332054"/>
            <a:chOff x="2119187" y="467103"/>
            <a:chExt cx="685800" cy="332054"/>
          </a:xfrm>
        </p:grpSpPr>
        <p:sp>
          <p:nvSpPr>
            <p:cNvPr id="67" name="Obdélník 66"/>
            <p:cNvSpPr/>
            <p:nvPr/>
          </p:nvSpPr>
          <p:spPr bwMode="auto">
            <a:xfrm>
              <a:off x="2205306" y="467103"/>
              <a:ext cx="513563" cy="21775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8" name="Obdélník 67"/>
            <p:cNvSpPr/>
            <p:nvPr/>
          </p:nvSpPr>
          <p:spPr bwMode="auto">
            <a:xfrm>
              <a:off x="2119187" y="691312"/>
              <a:ext cx="685800" cy="10784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69" name="Skupina 68"/>
          <p:cNvGrpSpPr/>
          <p:nvPr/>
        </p:nvGrpSpPr>
        <p:grpSpPr>
          <a:xfrm>
            <a:off x="7215669" y="5168688"/>
            <a:ext cx="685800" cy="332054"/>
            <a:chOff x="2119187" y="467103"/>
            <a:chExt cx="685800" cy="332054"/>
          </a:xfrm>
        </p:grpSpPr>
        <p:sp>
          <p:nvSpPr>
            <p:cNvPr id="70" name="Obdélník 69"/>
            <p:cNvSpPr/>
            <p:nvPr/>
          </p:nvSpPr>
          <p:spPr bwMode="auto">
            <a:xfrm>
              <a:off x="2205306" y="467103"/>
              <a:ext cx="513563" cy="21775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1" name="Obdélník 70"/>
            <p:cNvSpPr/>
            <p:nvPr/>
          </p:nvSpPr>
          <p:spPr bwMode="auto">
            <a:xfrm>
              <a:off x="2119187" y="691312"/>
              <a:ext cx="685800" cy="107845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72" name="Přímá spojnice 71"/>
          <p:cNvCxnSpPr>
            <a:stCxn id="35" idx="4"/>
          </p:cNvCxnSpPr>
          <p:nvPr/>
        </p:nvCxnSpPr>
        <p:spPr bwMode="auto">
          <a:xfrm>
            <a:off x="3035057" y="4506417"/>
            <a:ext cx="163549" cy="4819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Přímá spojnice 73"/>
          <p:cNvCxnSpPr>
            <a:stCxn id="35" idx="4"/>
            <a:endCxn id="37" idx="3"/>
          </p:cNvCxnSpPr>
          <p:nvPr/>
        </p:nvCxnSpPr>
        <p:spPr bwMode="auto">
          <a:xfrm flipH="1">
            <a:off x="1780782" y="4506417"/>
            <a:ext cx="1254275" cy="40978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Přímá spojnice 77"/>
          <p:cNvCxnSpPr>
            <a:endCxn id="61" idx="0"/>
          </p:cNvCxnSpPr>
          <p:nvPr/>
        </p:nvCxnSpPr>
        <p:spPr bwMode="auto">
          <a:xfrm flipH="1">
            <a:off x="4525933" y="4828906"/>
            <a:ext cx="101333" cy="3843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Přímá spojnice 79"/>
          <p:cNvCxnSpPr>
            <a:stCxn id="64" idx="3"/>
            <a:endCxn id="67" idx="0"/>
          </p:cNvCxnSpPr>
          <p:nvPr/>
        </p:nvCxnSpPr>
        <p:spPr bwMode="auto">
          <a:xfrm flipH="1">
            <a:off x="6049431" y="4381500"/>
            <a:ext cx="654634" cy="77878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Přímá spojnice 81"/>
          <p:cNvCxnSpPr>
            <a:stCxn id="70" idx="0"/>
            <a:endCxn id="64" idx="4"/>
          </p:cNvCxnSpPr>
          <p:nvPr/>
        </p:nvCxnSpPr>
        <p:spPr bwMode="auto">
          <a:xfrm flipH="1" flipV="1">
            <a:off x="6737402" y="4381500"/>
            <a:ext cx="821168" cy="7871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Přímá spojnice 85"/>
          <p:cNvCxnSpPr>
            <a:stCxn id="25" idx="4"/>
            <a:endCxn id="65" idx="1"/>
          </p:cNvCxnSpPr>
          <p:nvPr/>
        </p:nvCxnSpPr>
        <p:spPr bwMode="auto">
          <a:xfrm flipH="1">
            <a:off x="6770740" y="3190899"/>
            <a:ext cx="392060" cy="8094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309660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/>
              <a:t>Přiřazené skupinové adresy</a:t>
            </a: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2344" y="4552712"/>
            <a:ext cx="8229600" cy="1555750"/>
          </a:xfrm>
        </p:spPr>
        <p:txBody>
          <a:bodyPr>
            <a:noAutofit/>
          </a:bodyPr>
          <a:lstStyle/>
          <a:p>
            <a:r>
              <a:rPr lang="cs-CZ" altLang="zh-CN" sz="1600" dirty="0"/>
              <a:t>Všechna rozhraní uzlu		</a:t>
            </a:r>
            <a:r>
              <a:rPr lang="cs-CZ" altLang="zh-CN" sz="1600" dirty="0" smtClean="0"/>
              <a:t>ff01</a:t>
            </a:r>
            <a:r>
              <a:rPr lang="cs-CZ" altLang="zh-CN" sz="1600" dirty="0"/>
              <a:t>::/96</a:t>
            </a:r>
          </a:p>
          <a:p>
            <a:r>
              <a:rPr lang="cs-CZ" altLang="zh-CN" sz="1600" dirty="0"/>
              <a:t>Všechna rozhraní linky		</a:t>
            </a:r>
            <a:r>
              <a:rPr lang="cs-CZ" altLang="zh-CN" sz="1600" dirty="0" smtClean="0"/>
              <a:t>ff01</a:t>
            </a:r>
            <a:r>
              <a:rPr lang="cs-CZ" altLang="zh-CN" sz="1600" dirty="0"/>
              <a:t>::/96</a:t>
            </a:r>
          </a:p>
          <a:p>
            <a:r>
              <a:rPr lang="cs-CZ" altLang="zh-CN" sz="1600" dirty="0"/>
              <a:t>Všechny směrovače na uzlu	</a:t>
            </a:r>
            <a:r>
              <a:rPr lang="cs-CZ" altLang="zh-CN" sz="1600" dirty="0" smtClean="0"/>
              <a:t>ff02</a:t>
            </a:r>
            <a:r>
              <a:rPr lang="cs-CZ" altLang="zh-CN" sz="1600" dirty="0"/>
              <a:t>::/96</a:t>
            </a:r>
          </a:p>
          <a:p>
            <a:r>
              <a:rPr lang="cs-CZ" altLang="zh-CN" sz="1600" dirty="0"/>
              <a:t>Všechny směrovače na lince	</a:t>
            </a:r>
            <a:r>
              <a:rPr lang="cs-CZ" altLang="zh-CN" sz="1600" dirty="0" smtClean="0"/>
              <a:t>ff02</a:t>
            </a:r>
            <a:r>
              <a:rPr lang="cs-CZ" altLang="zh-CN" sz="1600" dirty="0"/>
              <a:t>::/96</a:t>
            </a:r>
          </a:p>
          <a:p>
            <a:r>
              <a:rPr lang="cs-CZ" altLang="zh-CN" sz="1600" dirty="0"/>
              <a:t>Všechny </a:t>
            </a:r>
            <a:r>
              <a:rPr lang="cs-CZ" altLang="zh-CN" sz="1600" dirty="0" smtClean="0"/>
              <a:t>NTP servery v podsíti</a:t>
            </a:r>
            <a:r>
              <a:rPr lang="cs-CZ" altLang="zh-CN" sz="1600" dirty="0"/>
              <a:t>	</a:t>
            </a:r>
            <a:r>
              <a:rPr lang="cs-CZ" altLang="zh-CN" sz="1600" dirty="0" smtClean="0"/>
              <a:t>ff05::101</a:t>
            </a:r>
            <a:endParaRPr lang="cs-CZ" sz="1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8929-BDDA-43B4-91AF-08D2049C04C9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7E522-24C4-4FC0-8576-E00047FCA3CB}" type="slidenum">
              <a:rPr lang="cs-CZ"/>
              <a:pPr/>
              <a:t>52</a:t>
            </a:fld>
            <a:endParaRPr lang="cs-CZ"/>
          </a:p>
        </p:txBody>
      </p:sp>
      <p:grpSp>
        <p:nvGrpSpPr>
          <p:cNvPr id="10" name="Skupina 9"/>
          <p:cNvGrpSpPr/>
          <p:nvPr/>
        </p:nvGrpSpPr>
        <p:grpSpPr>
          <a:xfrm>
            <a:off x="493543" y="1563309"/>
            <a:ext cx="8156913" cy="783810"/>
            <a:chOff x="505691" y="2037248"/>
            <a:chExt cx="8156913" cy="783810"/>
          </a:xfrm>
        </p:grpSpPr>
        <p:sp>
          <p:nvSpPr>
            <p:cNvPr id="2" name="Obdélník 1"/>
            <p:cNvSpPr/>
            <p:nvPr/>
          </p:nvSpPr>
          <p:spPr bwMode="auto">
            <a:xfrm>
              <a:off x="520175" y="2423319"/>
              <a:ext cx="8077200" cy="381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" name="TextovéPole 2"/>
            <p:cNvSpPr txBox="1"/>
            <p:nvPr/>
          </p:nvSpPr>
          <p:spPr>
            <a:xfrm>
              <a:off x="505691" y="2440058"/>
              <a:ext cx="8156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1111 1111  0RPT   </a:t>
              </a:r>
              <a:r>
                <a:rPr lang="cs-CZ" dirty="0" err="1" smtClean="0"/>
                <a:t>scope</a:t>
              </a:r>
              <a:r>
                <a:rPr lang="cs-CZ" dirty="0" smtClean="0"/>
                <a:t>  rezerva         plen             prefix sítě             </a:t>
              </a:r>
              <a:r>
                <a:rPr lang="cs-CZ" dirty="0" err="1" smtClean="0"/>
                <a:t>group</a:t>
              </a:r>
              <a:r>
                <a:rPr lang="cs-CZ" dirty="0" smtClean="0"/>
                <a:t> ID </a:t>
              </a:r>
              <a:endParaRPr lang="cs-CZ" dirty="0"/>
            </a:p>
          </p:txBody>
        </p:sp>
        <p:cxnSp>
          <p:nvCxnSpPr>
            <p:cNvPr id="8" name="Přímá spojnice 7"/>
            <p:cNvCxnSpPr/>
            <p:nvPr/>
          </p:nvCxnSpPr>
          <p:spPr bwMode="auto">
            <a:xfrm>
              <a:off x="1600200" y="2423319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Přímá spojnice 10"/>
            <p:cNvCxnSpPr/>
            <p:nvPr/>
          </p:nvCxnSpPr>
          <p:spPr bwMode="auto">
            <a:xfrm>
              <a:off x="2362200" y="2440058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Přímá spojnice 11"/>
            <p:cNvCxnSpPr/>
            <p:nvPr/>
          </p:nvCxnSpPr>
          <p:spPr bwMode="auto">
            <a:xfrm>
              <a:off x="3134906" y="2440058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Přímá spojnice 12"/>
            <p:cNvCxnSpPr/>
            <p:nvPr/>
          </p:nvCxnSpPr>
          <p:spPr bwMode="auto">
            <a:xfrm>
              <a:off x="4191000" y="2440058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Přímá spojnice 13"/>
            <p:cNvCxnSpPr/>
            <p:nvPr/>
          </p:nvCxnSpPr>
          <p:spPr bwMode="auto">
            <a:xfrm>
              <a:off x="5334000" y="2440058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Přímá spojnice 14"/>
            <p:cNvCxnSpPr/>
            <p:nvPr/>
          </p:nvCxnSpPr>
          <p:spPr bwMode="auto">
            <a:xfrm>
              <a:off x="7315200" y="2434224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TextovéPole 8"/>
            <p:cNvSpPr txBox="1"/>
            <p:nvPr/>
          </p:nvSpPr>
          <p:spPr>
            <a:xfrm>
              <a:off x="896759" y="205395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8b</a:t>
              </a:r>
              <a:endParaRPr lang="cs-CZ" dirty="0"/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1760627" y="205395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4</a:t>
              </a:r>
              <a:r>
                <a:rPr lang="cs-CZ" dirty="0" smtClean="0"/>
                <a:t>b</a:t>
              </a:r>
              <a:endParaRPr lang="cs-CZ" dirty="0"/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2543085" y="205395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/>
                <a:t>4</a:t>
              </a:r>
              <a:r>
                <a:rPr lang="cs-CZ" dirty="0" smtClean="0"/>
                <a:t>b</a:t>
              </a:r>
              <a:endParaRPr lang="cs-CZ" dirty="0"/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3436244" y="204815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8b</a:t>
              </a:r>
              <a:endParaRPr lang="cs-CZ" dirty="0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4522407" y="204180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8b</a:t>
              </a:r>
              <a:endParaRPr lang="cs-CZ" dirty="0"/>
            </a:p>
          </p:txBody>
        </p:sp>
        <p:sp>
          <p:nvSpPr>
            <p:cNvPr id="21" name="TextovéPole 20"/>
            <p:cNvSpPr txBox="1"/>
            <p:nvPr/>
          </p:nvSpPr>
          <p:spPr>
            <a:xfrm>
              <a:off x="6019800" y="2037248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64b</a:t>
              </a:r>
              <a:endParaRPr lang="cs-CZ" dirty="0"/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7645434" y="2037248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/>
                <a:t>32b</a:t>
              </a:r>
              <a:endParaRPr lang="cs-CZ" dirty="0"/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762000" y="2667000"/>
            <a:ext cx="78758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Palatino Linotype" panose="02040502050505030304" pitchFamily="18" charset="0"/>
              </a:rPr>
              <a:t>rezerva = 0</a:t>
            </a:r>
          </a:p>
          <a:p>
            <a:r>
              <a:rPr lang="cs-CZ" dirty="0" smtClean="0">
                <a:latin typeface="Palatino Linotype" panose="02040502050505030304" pitchFamily="18" charset="0"/>
              </a:rPr>
              <a:t>Pro P = 0 platí standardní skupinová adresa délky 112 bitů</a:t>
            </a:r>
            <a:endParaRPr lang="cs-CZ" dirty="0">
              <a:latin typeface="Palatino Linotype" panose="02040502050505030304" pitchFamily="18" charset="0"/>
            </a:endParaRPr>
          </a:p>
          <a:p>
            <a:r>
              <a:rPr lang="cs-CZ" dirty="0" smtClean="0">
                <a:latin typeface="Palatino Linotype" panose="02040502050505030304" pitchFamily="18" charset="0"/>
              </a:rPr>
              <a:t>Pro P = 1 platí plen = počet bitů prefixu sítě</a:t>
            </a:r>
            <a:endParaRPr lang="cs-CZ" dirty="0">
              <a:latin typeface="Palatino Linotype" panose="02040502050505030304" pitchFamily="18" charset="0"/>
            </a:endParaRPr>
          </a:p>
          <a:p>
            <a:r>
              <a:rPr lang="cs-CZ" dirty="0">
                <a:latin typeface="Palatino Linotype" panose="02040502050505030304" pitchFamily="18" charset="0"/>
              </a:rPr>
              <a:t>p</a:t>
            </a:r>
            <a:r>
              <a:rPr lang="cs-CZ" dirty="0" smtClean="0">
                <a:latin typeface="Palatino Linotype" panose="02040502050505030304" pitchFamily="18" charset="0"/>
              </a:rPr>
              <a:t>refix sítě – </a:t>
            </a:r>
            <a:r>
              <a:rPr lang="cs-CZ" dirty="0" err="1" smtClean="0">
                <a:latin typeface="Palatino Linotype" panose="02040502050505030304" pitchFamily="18" charset="0"/>
              </a:rPr>
              <a:t>unicast</a:t>
            </a:r>
            <a:r>
              <a:rPr lang="cs-CZ" dirty="0" smtClean="0">
                <a:latin typeface="Palatino Linotype" panose="02040502050505030304" pitchFamily="18" charset="0"/>
              </a:rPr>
              <a:t> network prefix – zajišťuje jedinečnost skupinové adresy</a:t>
            </a:r>
          </a:p>
          <a:p>
            <a:r>
              <a:rPr lang="cs-CZ" dirty="0" err="1">
                <a:latin typeface="Palatino Linotype" panose="02040502050505030304" pitchFamily="18" charset="0"/>
              </a:rPr>
              <a:t>g</a:t>
            </a:r>
            <a:r>
              <a:rPr lang="cs-CZ" dirty="0" err="1" smtClean="0">
                <a:latin typeface="Palatino Linotype" panose="02040502050505030304" pitchFamily="18" charset="0"/>
              </a:rPr>
              <a:t>roup</a:t>
            </a:r>
            <a:r>
              <a:rPr lang="cs-CZ" dirty="0" smtClean="0">
                <a:latin typeface="Palatino Linotype" panose="02040502050505030304" pitchFamily="18" charset="0"/>
              </a:rPr>
              <a:t> ID – identifikátor skupiny</a:t>
            </a:r>
            <a:endParaRPr lang="cs-CZ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942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Povinné adresy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1676400"/>
            <a:ext cx="8229600" cy="3200400"/>
          </a:xfrm>
        </p:spPr>
        <p:txBody>
          <a:bodyPr>
            <a:noAutofit/>
          </a:bodyPr>
          <a:lstStyle/>
          <a:p>
            <a:r>
              <a:rPr lang="cs-CZ" altLang="zh-CN" sz="2400" b="1" dirty="0"/>
              <a:t>Povinné adresy uzlu</a:t>
            </a:r>
            <a:endParaRPr lang="cs-CZ" altLang="zh-CN" sz="2400" dirty="0"/>
          </a:p>
          <a:p>
            <a:pPr lvl="1"/>
            <a:r>
              <a:rPr lang="cs-CZ" altLang="zh-CN" sz="2000" dirty="0"/>
              <a:t>Lokální linková adresa pro každé rozhraní (fe80::208:05ff:fe01:2345)</a:t>
            </a:r>
          </a:p>
          <a:p>
            <a:pPr lvl="1"/>
            <a:r>
              <a:rPr lang="cs-CZ" altLang="zh-CN" sz="2000" dirty="0"/>
              <a:t>Přidělená individuální adresa (2001:718:1800:11:208:05ff:fe01:2345)</a:t>
            </a:r>
          </a:p>
          <a:p>
            <a:pPr lvl="1"/>
            <a:r>
              <a:rPr lang="cs-CZ" altLang="zh-CN" sz="2000" dirty="0" err="1"/>
              <a:t>Loopback</a:t>
            </a:r>
            <a:r>
              <a:rPr lang="cs-CZ" altLang="zh-CN" sz="2000" dirty="0"/>
              <a:t> (::1)</a:t>
            </a:r>
          </a:p>
          <a:p>
            <a:pPr lvl="1"/>
            <a:r>
              <a:rPr lang="cs-CZ" altLang="zh-CN" sz="2000" dirty="0"/>
              <a:t>Všechna rozhraní uzlu (ff01::1)</a:t>
            </a:r>
          </a:p>
          <a:p>
            <a:pPr lvl="1"/>
            <a:r>
              <a:rPr lang="cs-CZ" altLang="zh-CN" sz="2000" dirty="0"/>
              <a:t>Všechna rozhraní na lince (ff02::1)</a:t>
            </a:r>
          </a:p>
          <a:p>
            <a:r>
              <a:rPr lang="cs-CZ" altLang="zh-CN" sz="2400" b="1" dirty="0"/>
              <a:t>Povinné adresy směrovače</a:t>
            </a:r>
            <a:endParaRPr lang="cs-CZ" altLang="zh-CN" sz="2400" dirty="0"/>
          </a:p>
          <a:p>
            <a:pPr lvl="1"/>
            <a:r>
              <a:rPr lang="cs-CZ" altLang="zh-CN" sz="2000" dirty="0"/>
              <a:t>Povinné adresy uzlu</a:t>
            </a:r>
          </a:p>
          <a:p>
            <a:pPr lvl="1"/>
            <a:r>
              <a:rPr lang="cs-CZ" altLang="zh-CN" sz="2000" dirty="0"/>
              <a:t>Všechny skupinové adresy směrovače, linky, LAN</a:t>
            </a:r>
            <a:endParaRPr lang="cs-CZ" sz="20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5F39-0B1D-4918-8636-503A79860D55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E1539-A5B9-48FB-B771-AFA71B10889F}" type="slidenum">
              <a:rPr lang="cs-CZ"/>
              <a:pPr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7662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Adresování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F9DEC2-9D15-42AB-ABAC-FAF49DB4A1B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Projektování distribuovaných systémů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618E4E-285A-4D8F-A042-C77B4F1E29EC}" type="slidenum">
              <a:rPr lang="cs-CZ" smtClean="0"/>
              <a:pPr>
                <a:defRPr/>
              </a:pPr>
              <a:t>54</a:t>
            </a:fld>
            <a:endParaRPr lang="cs-CZ"/>
          </a:p>
        </p:txBody>
      </p:sp>
      <p:sp>
        <p:nvSpPr>
          <p:cNvPr id="35" name="Zástupný symbol pro obsah 2"/>
          <p:cNvSpPr txBox="1">
            <a:spLocks/>
          </p:cNvSpPr>
          <p:nvPr/>
        </p:nvSpPr>
        <p:spPr bwMode="auto">
          <a:xfrm>
            <a:off x="457200" y="1676896"/>
            <a:ext cx="82296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kern="0" dirty="0" err="1" smtClean="0"/>
              <a:t>Unique</a:t>
            </a:r>
            <a:r>
              <a:rPr lang="cs-CZ" sz="1800" kern="0" dirty="0" smtClean="0"/>
              <a:t> Local </a:t>
            </a:r>
            <a:r>
              <a:rPr lang="cs-CZ" sz="1800" kern="0" dirty="0" err="1" smtClean="0"/>
              <a:t>Unicast</a:t>
            </a:r>
            <a:r>
              <a:rPr lang="cs-CZ" sz="1800" kern="0" dirty="0" smtClean="0"/>
              <a:t> Adresa fd00::/7</a:t>
            </a:r>
            <a:endParaRPr lang="cs-CZ" sz="1800" kern="0" dirty="0"/>
          </a:p>
        </p:txBody>
      </p:sp>
      <p:grpSp>
        <p:nvGrpSpPr>
          <p:cNvPr id="18" name="Skupina 17"/>
          <p:cNvGrpSpPr/>
          <p:nvPr/>
        </p:nvGrpSpPr>
        <p:grpSpPr>
          <a:xfrm>
            <a:off x="609600" y="2133600"/>
            <a:ext cx="7543800" cy="821278"/>
            <a:chOff x="685800" y="2209800"/>
            <a:chExt cx="7543800" cy="821278"/>
          </a:xfrm>
        </p:grpSpPr>
        <p:sp>
          <p:nvSpPr>
            <p:cNvPr id="38" name="Obdélník 37"/>
            <p:cNvSpPr/>
            <p:nvPr/>
          </p:nvSpPr>
          <p:spPr bwMode="auto">
            <a:xfrm>
              <a:off x="685800" y="2209800"/>
              <a:ext cx="7543800" cy="381000"/>
            </a:xfrm>
            <a:prstGeom prst="rect">
              <a:avLst/>
            </a:prstGeom>
            <a:noFill/>
            <a:ln w="28575"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dirty="0" smtClean="0">
                  <a:solidFill>
                    <a:schemeClr val="tx1"/>
                  </a:solidFill>
                  <a:latin typeface="Arial" charset="0"/>
                </a:rPr>
                <a:t>1111 110  L </a:t>
              </a: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     globální ID        </a:t>
              </a:r>
              <a:r>
                <a:rPr kumimoji="0" lang="cs-CZ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ID</a:t>
              </a: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</a:t>
              </a:r>
              <a:r>
                <a:rPr kumimoji="0" lang="cs-CZ" sz="18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subsítě</a:t>
              </a:r>
              <a:r>
                <a:rPr kumimoji="0" lang="cs-CZ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             ID rozhraní           </a:t>
              </a:r>
            </a:p>
          </p:txBody>
        </p:sp>
        <p:cxnSp>
          <p:nvCxnSpPr>
            <p:cNvPr id="39" name="Přímá spojnice 38"/>
            <p:cNvCxnSpPr/>
            <p:nvPr/>
          </p:nvCxnSpPr>
          <p:spPr bwMode="auto">
            <a:xfrm>
              <a:off x="1715167" y="2209800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Přímá spojnice 39"/>
            <p:cNvCxnSpPr/>
            <p:nvPr/>
          </p:nvCxnSpPr>
          <p:spPr bwMode="auto">
            <a:xfrm>
              <a:off x="3886200" y="2209800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Přímá spojnice 40"/>
            <p:cNvCxnSpPr/>
            <p:nvPr/>
          </p:nvCxnSpPr>
          <p:spPr bwMode="auto">
            <a:xfrm>
              <a:off x="5029200" y="2220191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ovéPole 41"/>
            <p:cNvSpPr txBox="1"/>
            <p:nvPr/>
          </p:nvSpPr>
          <p:spPr>
            <a:xfrm>
              <a:off x="726104" y="260182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latin typeface="Palatino Linotype" panose="02040502050505030304" pitchFamily="18" charset="0"/>
                </a:rPr>
                <a:t>7b</a:t>
              </a:r>
              <a:endParaRPr lang="cs-CZ" dirty="0">
                <a:latin typeface="Palatino Linotype" panose="02040502050505030304" pitchFamily="18" charset="0"/>
              </a:endParaRPr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2482830" y="2601821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latin typeface="Palatino Linotype" panose="02040502050505030304" pitchFamily="18" charset="0"/>
                </a:rPr>
                <a:t>40b</a:t>
              </a:r>
              <a:endParaRPr lang="cs-CZ" dirty="0">
                <a:latin typeface="Palatino Linotype" panose="02040502050505030304" pitchFamily="18" charset="0"/>
              </a:endParaRPr>
            </a:p>
          </p:txBody>
        </p:sp>
        <p:cxnSp>
          <p:nvCxnSpPr>
            <p:cNvPr id="46" name="Přímá spojnice 45"/>
            <p:cNvCxnSpPr/>
            <p:nvPr/>
          </p:nvCxnSpPr>
          <p:spPr bwMode="auto">
            <a:xfrm>
              <a:off x="1987037" y="2209800"/>
              <a:ext cx="0" cy="381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TextovéPole 46"/>
            <p:cNvSpPr txBox="1"/>
            <p:nvPr/>
          </p:nvSpPr>
          <p:spPr>
            <a:xfrm>
              <a:off x="1608451" y="2613967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>
                  <a:latin typeface="Palatino Linotype" panose="02040502050505030304" pitchFamily="18" charset="0"/>
                </a:rPr>
                <a:t>1</a:t>
              </a:r>
              <a:r>
                <a:rPr lang="cs-CZ" dirty="0" smtClean="0">
                  <a:latin typeface="Palatino Linotype" panose="02040502050505030304" pitchFamily="18" charset="0"/>
                </a:rPr>
                <a:t>b</a:t>
              </a:r>
              <a:endParaRPr lang="cs-CZ" dirty="0">
                <a:latin typeface="Palatino Linotype" panose="02040502050505030304" pitchFamily="18" charset="0"/>
              </a:endParaRPr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4199502" y="2621876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latin typeface="Palatino Linotype" panose="02040502050505030304" pitchFamily="18" charset="0"/>
                </a:rPr>
                <a:t>16b</a:t>
              </a:r>
              <a:endParaRPr lang="cs-CZ" dirty="0">
                <a:latin typeface="Palatino Linotype" panose="02040502050505030304" pitchFamily="18" charset="0"/>
              </a:endParaRPr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6281330" y="2661746"/>
              <a:ext cx="543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latin typeface="Palatino Linotype" panose="02040502050505030304" pitchFamily="18" charset="0"/>
                </a:rPr>
                <a:t>64b</a:t>
              </a:r>
              <a:endParaRPr lang="cs-CZ" dirty="0">
                <a:latin typeface="Palatino Linotype" panose="02040502050505030304" pitchFamily="18" charset="0"/>
              </a:endParaRPr>
            </a:p>
          </p:txBody>
        </p:sp>
      </p:grpSp>
      <p:sp>
        <p:nvSpPr>
          <p:cNvPr id="48" name="Zástupný symbol pro obsah 2"/>
          <p:cNvSpPr txBox="1">
            <a:spLocks/>
          </p:cNvSpPr>
          <p:nvPr/>
        </p:nvSpPr>
        <p:spPr bwMode="auto">
          <a:xfrm>
            <a:off x="457200" y="2857230"/>
            <a:ext cx="82296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kern="0" dirty="0" smtClean="0"/>
              <a:t>L = 1 – lokálně přidělený prefix</a:t>
            </a:r>
          </a:p>
          <a:p>
            <a:r>
              <a:rPr lang="cs-CZ" sz="1800" kern="0" dirty="0" smtClean="0"/>
              <a:t>L = 0 – rezerva pro budoucí použití</a:t>
            </a:r>
          </a:p>
          <a:p>
            <a:r>
              <a:rPr lang="cs-CZ" sz="1800" kern="0" dirty="0" smtClean="0"/>
              <a:t>Globální ID – globálně unikátní prefix – generuje se pseudonáhodně</a:t>
            </a:r>
          </a:p>
          <a:p>
            <a:pPr lvl="1"/>
            <a:r>
              <a:rPr lang="cs-CZ" sz="1400" kern="0" dirty="0" smtClean="0"/>
              <a:t>NTP čas dne v 64 bitovém formátu</a:t>
            </a:r>
          </a:p>
          <a:p>
            <a:pPr lvl="1"/>
            <a:r>
              <a:rPr lang="cs-CZ" sz="1400" kern="0" dirty="0" smtClean="0"/>
              <a:t>EUI-64 identifikátor nebo jiné unikátní UID</a:t>
            </a:r>
          </a:p>
          <a:p>
            <a:pPr lvl="1"/>
            <a:r>
              <a:rPr lang="cs-CZ" sz="1400" kern="0" dirty="0" smtClean="0"/>
              <a:t>Konkatenace času a ID</a:t>
            </a:r>
          </a:p>
          <a:p>
            <a:pPr lvl="1"/>
            <a:r>
              <a:rPr lang="cs-CZ" sz="1400" kern="0" dirty="0" smtClean="0"/>
              <a:t>Výpočet SHA-1 a použití posledních 40 bitů jako globální ID</a:t>
            </a:r>
          </a:p>
          <a:p>
            <a:r>
              <a:rPr lang="cs-CZ" sz="1800" kern="0" dirty="0" smtClean="0"/>
              <a:t>ID </a:t>
            </a:r>
            <a:r>
              <a:rPr lang="cs-CZ" sz="1800" kern="0" dirty="0" err="1" smtClean="0"/>
              <a:t>subsítě</a:t>
            </a:r>
            <a:r>
              <a:rPr lang="cs-CZ" sz="1800" kern="0" dirty="0" smtClean="0"/>
              <a:t> – identifikátor </a:t>
            </a:r>
            <a:r>
              <a:rPr lang="cs-CZ" sz="1800" kern="0" dirty="0" err="1" smtClean="0"/>
              <a:t>subsítě</a:t>
            </a:r>
            <a:endParaRPr lang="cs-CZ" sz="1800" kern="0" dirty="0" smtClean="0"/>
          </a:p>
          <a:p>
            <a:r>
              <a:rPr lang="cs-CZ" sz="1800" kern="0" dirty="0" smtClean="0"/>
              <a:t>ID rozhraní – identifikátor rozhraní</a:t>
            </a:r>
            <a:endParaRPr lang="cs-CZ" sz="1800" kern="0" dirty="0"/>
          </a:p>
        </p:txBody>
      </p:sp>
    </p:spTree>
    <p:extLst>
      <p:ext uri="{BB962C8B-B14F-4D97-AF65-F5344CB8AC3E}">
        <p14:creationId xmlns:p14="http://schemas.microsoft.com/office/powerpoint/2010/main" val="38322479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47E69-07EE-4F44-901A-44A74827B776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2585A-DAD6-40F8-8571-CC19431DAED5}" type="slidenum">
              <a:rPr lang="cs-CZ"/>
              <a:pPr/>
              <a:t>55</a:t>
            </a:fld>
            <a:endParaRPr lang="cs-CZ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Jména a jmenné služby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Každý počítač má přiřazené jednoznačné doménové jméno</a:t>
            </a:r>
          </a:p>
          <a:p>
            <a:pPr lvl="1"/>
            <a:r>
              <a:rPr lang="cs-CZ"/>
              <a:t>Jméno obsahuje informaci o doméně, ve které je definováno – tím se docílí toho, že ve dvou různých doménách mohou být stejná jména </a:t>
            </a:r>
          </a:p>
          <a:p>
            <a:pPr lvl="1"/>
            <a:r>
              <a:rPr lang="cs-CZ"/>
              <a:t>Toto jméno má tvar</a:t>
            </a:r>
          </a:p>
          <a:p>
            <a:pPr lvl="1"/>
            <a:r>
              <a:rPr lang="en-US"/>
              <a:t>&lt;</a:t>
            </a:r>
            <a:r>
              <a:rPr lang="cs-CZ"/>
              <a:t>host</a:t>
            </a:r>
            <a:r>
              <a:rPr lang="en-US"/>
              <a:t>&gt;</a:t>
            </a:r>
            <a:r>
              <a:rPr lang="cs-CZ"/>
              <a:t>.</a:t>
            </a:r>
            <a:r>
              <a:rPr lang="en-US"/>
              <a:t>&lt;</a:t>
            </a:r>
            <a:r>
              <a:rPr lang="cs-CZ"/>
              <a:t>subdoména</a:t>
            </a:r>
            <a:r>
              <a:rPr lang="en-US"/>
              <a:t>&gt;</a:t>
            </a:r>
            <a:r>
              <a:rPr lang="cs-CZ"/>
              <a:t>.</a:t>
            </a:r>
            <a:r>
              <a:rPr lang="en-US"/>
              <a:t>&lt;</a:t>
            </a:r>
            <a:r>
              <a:rPr lang="cs-CZ"/>
              <a:t>subdoména</a:t>
            </a:r>
            <a:r>
              <a:rPr lang="en-US"/>
              <a:t>&gt;</a:t>
            </a:r>
            <a:r>
              <a:rPr lang="cs-CZ"/>
              <a:t>. … .</a:t>
            </a:r>
            <a:r>
              <a:rPr lang="en-US"/>
              <a:t>&lt;</a:t>
            </a:r>
            <a:r>
              <a:rPr lang="cs-CZ"/>
              <a:t>doména</a:t>
            </a:r>
            <a:r>
              <a:rPr lang="en-US"/>
              <a:t>&gt;</a:t>
            </a:r>
          </a:p>
          <a:p>
            <a:pPr lvl="1"/>
            <a:r>
              <a:rPr lang="en-US"/>
              <a:t>Nap</a:t>
            </a:r>
            <a:r>
              <a:rPr lang="cs-CZ"/>
              <a:t>ř. eryx.zcu.cz</a:t>
            </a:r>
          </a:p>
          <a:p>
            <a:pPr lvl="1"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3EE1-6619-4E10-8D6A-CFCC474698C9}" type="datetime1">
              <a:rPr lang="cs-CZ" smtClean="0"/>
              <a:t>27. 2. 2019</a:t>
            </a:fld>
            <a:endParaRPr lang="cs-CZ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AE93-18D6-4C69-92E0-8C30CF736948}" type="slidenum">
              <a:rPr lang="cs-CZ"/>
              <a:pPr/>
              <a:t>56</a:t>
            </a:fld>
            <a:endParaRPr lang="cs-CZ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Jména a jmenné služby</a:t>
            </a:r>
          </a:p>
        </p:txBody>
      </p:sp>
      <p:pic>
        <p:nvPicPr>
          <p:cNvPr id="123909" name="Picture 5" descr="l09fig1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5545137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5651500" y="198913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Kořen (.)</a:t>
            </a:r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5651500" y="3357563"/>
            <a:ext cx="3346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Doména nejvyšší úrovně (TLD)</a:t>
            </a:r>
          </a:p>
        </p:txBody>
      </p:sp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5651500" y="4508500"/>
            <a:ext cx="311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Doména druhé úrovně (SLD)</a:t>
            </a:r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5651500" y="5589588"/>
            <a:ext cx="2266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Doména třetí úrovně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2F4B-866B-4108-A530-2DE24CB0459E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567A6-AFCD-41A1-A12E-D94D61AEC614}" type="slidenum">
              <a:rPr lang="cs-CZ"/>
              <a:pPr/>
              <a:t>57</a:t>
            </a:fld>
            <a:endParaRPr lang="cs-CZ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Jména a jmenné služby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cs typeface="Times New Roman" pitchFamily="18" charset="0"/>
              </a:rPr>
              <a:t>Domény nejvyšší úrovn</a:t>
            </a:r>
            <a:r>
              <a:rPr lang="cs-CZ"/>
              <a:t>ě (původní)</a:t>
            </a:r>
          </a:p>
          <a:p>
            <a:pPr lvl="1" algn="just"/>
            <a:r>
              <a:rPr lang="cs-CZ">
                <a:cs typeface="Times New Roman" pitchFamily="18" charset="0"/>
              </a:rPr>
              <a:t>edu – výukové organizace USA</a:t>
            </a:r>
          </a:p>
          <a:p>
            <a:pPr lvl="1" algn="just"/>
            <a:r>
              <a:rPr lang="cs-CZ">
                <a:cs typeface="Times New Roman" pitchFamily="18" charset="0"/>
              </a:rPr>
              <a:t>com – spole</a:t>
            </a:r>
            <a:r>
              <a:rPr lang="cs-CZ"/>
              <a:t>č</a:t>
            </a:r>
            <a:r>
              <a:rPr lang="cs-CZ">
                <a:cs typeface="Times New Roman" pitchFamily="18" charset="0"/>
              </a:rPr>
              <a:t>nosti</a:t>
            </a:r>
          </a:p>
          <a:p>
            <a:pPr lvl="1" algn="just"/>
            <a:r>
              <a:rPr lang="cs-CZ">
                <a:cs typeface="Times New Roman" pitchFamily="18" charset="0"/>
              </a:rPr>
              <a:t>net – organizace poskytující sí</a:t>
            </a:r>
            <a:r>
              <a:rPr lang="cs-CZ"/>
              <a:t>ť</a:t>
            </a:r>
            <a:r>
              <a:rPr lang="cs-CZ">
                <a:cs typeface="Times New Roman" pitchFamily="18" charset="0"/>
              </a:rPr>
              <a:t>ové slu</a:t>
            </a:r>
            <a:r>
              <a:rPr lang="cs-CZ"/>
              <a:t>ž</a:t>
            </a:r>
            <a:r>
              <a:rPr lang="cs-CZ">
                <a:cs typeface="Times New Roman" pitchFamily="18" charset="0"/>
              </a:rPr>
              <a:t>by</a:t>
            </a:r>
          </a:p>
          <a:p>
            <a:pPr lvl="1" algn="just"/>
            <a:r>
              <a:rPr lang="cs-CZ">
                <a:cs typeface="Times New Roman" pitchFamily="18" charset="0"/>
              </a:rPr>
              <a:t>gov – vládní organizace</a:t>
            </a:r>
          </a:p>
          <a:p>
            <a:pPr lvl="1" algn="just"/>
            <a:r>
              <a:rPr lang="cs-CZ">
                <a:cs typeface="Times New Roman" pitchFamily="18" charset="0"/>
              </a:rPr>
              <a:t>mil – vojenská </a:t>
            </a:r>
            <a:r>
              <a:rPr lang="cs-CZ"/>
              <a:t>č</a:t>
            </a:r>
            <a:r>
              <a:rPr lang="cs-CZ">
                <a:cs typeface="Times New Roman" pitchFamily="18" charset="0"/>
              </a:rPr>
              <a:t>ást sít</a:t>
            </a:r>
            <a:r>
              <a:rPr lang="cs-CZ"/>
              <a:t>ě</a:t>
            </a:r>
            <a:endParaRPr lang="cs-CZ">
              <a:cs typeface="Times New Roman" pitchFamily="18" charset="0"/>
            </a:endParaRPr>
          </a:p>
          <a:p>
            <a:pPr lvl="1" algn="just"/>
            <a:r>
              <a:rPr lang="cs-CZ">
                <a:cs typeface="Times New Roman" pitchFamily="18" charset="0"/>
              </a:rPr>
              <a:t>org – r</a:t>
            </a:r>
            <a:r>
              <a:rPr lang="cs-CZ"/>
              <a:t>ů</a:t>
            </a:r>
            <a:r>
              <a:rPr lang="cs-CZ">
                <a:cs typeface="Times New Roman" pitchFamily="18" charset="0"/>
              </a:rPr>
              <a:t>zné organizace (ieee, acm) </a:t>
            </a:r>
          </a:p>
          <a:p>
            <a:pPr algn="just"/>
            <a:r>
              <a:rPr lang="cs-CZ">
                <a:cs typeface="Times New Roman" pitchFamily="18" charset="0"/>
              </a:rPr>
              <a:t>Nové domény</a:t>
            </a:r>
          </a:p>
          <a:p>
            <a:pPr lvl="1" algn="just"/>
            <a:r>
              <a:rPr lang="en-US"/>
              <a:t>.aero  .biz  .coop  .info  .name  .pro</a:t>
            </a:r>
            <a:endParaRPr lang="cs-CZ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E3B8-A6AF-4E85-BB47-1CDD400E466B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71B20-C3AF-4638-9694-ECE7101D7EE9}" type="slidenum">
              <a:rPr lang="cs-CZ"/>
              <a:pPr/>
              <a:t>58</a:t>
            </a:fld>
            <a:endParaRPr lang="cs-CZ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Domény nejvyšší úrovně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62950" cy="44116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.aero – 	rezervováno pro letecký průmysl a sponzorováno Société 	Internationale de Télécommunications Aéronautiques (SITA).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.biz – 	omezeno na obchor a řízeno NeuLevel, Inc.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.com – 	řízeno VeriSign Global Registry Services.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.coop – rezervováno pro spolupracující společnosti a sponzorováno 	Dot Cooperation LLC.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.info –	řízeno Afilias Limited.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.museum – rezervováno pro musea, sponzorováno Museum Domain 	Management Association.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.name – rezervováno pro jednotlivce, spravováno Global Name Registry.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.net – 	spravováno VeriSign Global Registry Services.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.org – 	nekomerční skupiny, spravováno  Public Interest Registry.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noProof="1"/>
              <a:t>.pro – 	využití omezeno pro vybrané profesionály a podobné entity, 	spravováno RegistryPro.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0AB84-B75A-4491-89A6-1E5BCF04A84A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72AD-5C42-4EB8-9621-6395B52A2569}" type="slidenum">
              <a:rPr lang="cs-CZ"/>
              <a:pPr/>
              <a:t>59</a:t>
            </a:fld>
            <a:endParaRPr lang="cs-CZ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Jména a jmenné služby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>
                <a:cs typeface="Times New Roman" pitchFamily="18" charset="0"/>
              </a:rPr>
              <a:t>Domény nejvyšší úrovn</a:t>
            </a:r>
            <a:r>
              <a:rPr lang="cs-CZ" sz="2400"/>
              <a:t>ě podle geografického rozdělení</a:t>
            </a:r>
          </a:p>
          <a:p>
            <a:pPr lvl="1" algn="just">
              <a:lnSpc>
                <a:spcPct val="80000"/>
              </a:lnSpc>
            </a:pPr>
            <a:r>
              <a:rPr lang="cs-CZ" sz="2200">
                <a:cs typeface="Times New Roman" pitchFamily="18" charset="0"/>
              </a:rPr>
              <a:t>cz</a:t>
            </a:r>
            <a:r>
              <a:rPr lang="cs-CZ" sz="2200"/>
              <a:t> </a:t>
            </a:r>
            <a:r>
              <a:rPr lang="cs-CZ" sz="2100">
                <a:cs typeface="Times New Roman" pitchFamily="18" charset="0"/>
              </a:rPr>
              <a:t>–</a:t>
            </a:r>
            <a:r>
              <a:rPr lang="cs-CZ" sz="2200"/>
              <a:t> Česká</a:t>
            </a:r>
            <a:r>
              <a:rPr lang="cs-CZ" sz="2200">
                <a:cs typeface="Times New Roman" pitchFamily="18" charset="0"/>
              </a:rPr>
              <a:t> republika</a:t>
            </a:r>
          </a:p>
          <a:p>
            <a:pPr lvl="1" algn="just">
              <a:lnSpc>
                <a:spcPct val="80000"/>
              </a:lnSpc>
            </a:pPr>
            <a:r>
              <a:rPr lang="cs-CZ" sz="2200">
                <a:cs typeface="Times New Roman" pitchFamily="18" charset="0"/>
              </a:rPr>
              <a:t>sk – Slovenská republika</a:t>
            </a:r>
          </a:p>
          <a:p>
            <a:pPr lvl="1" algn="just">
              <a:lnSpc>
                <a:spcPct val="80000"/>
              </a:lnSpc>
            </a:pPr>
            <a:r>
              <a:rPr lang="cs-CZ" sz="2200">
                <a:cs typeface="Times New Roman" pitchFamily="18" charset="0"/>
              </a:rPr>
              <a:t>pl – </a:t>
            </a:r>
            <a:r>
              <a:rPr lang="en-US" sz="2200">
                <a:cs typeface="Times New Roman" pitchFamily="18" charset="0"/>
              </a:rPr>
              <a:t> </a:t>
            </a:r>
            <a:r>
              <a:rPr lang="cs-CZ" sz="2200">
                <a:cs typeface="Times New Roman" pitchFamily="18" charset="0"/>
              </a:rPr>
              <a:t>Polsko</a:t>
            </a:r>
          </a:p>
          <a:p>
            <a:pPr lvl="1" algn="just">
              <a:lnSpc>
                <a:spcPct val="80000"/>
              </a:lnSpc>
            </a:pPr>
            <a:r>
              <a:rPr lang="cs-CZ" sz="2200">
                <a:cs typeface="Times New Roman" pitchFamily="18" charset="0"/>
              </a:rPr>
              <a:t>uk – Velká Británie</a:t>
            </a:r>
          </a:p>
          <a:p>
            <a:pPr lvl="1" algn="just">
              <a:lnSpc>
                <a:spcPct val="80000"/>
              </a:lnSpc>
            </a:pPr>
            <a:r>
              <a:rPr lang="cs-CZ" sz="2200">
                <a:cs typeface="Times New Roman" pitchFamily="18" charset="0"/>
              </a:rPr>
              <a:t>au – Austrálie.</a:t>
            </a:r>
          </a:p>
          <a:p>
            <a:pPr algn="just">
              <a:lnSpc>
                <a:spcPct val="80000"/>
              </a:lnSpc>
            </a:pPr>
            <a:r>
              <a:rPr lang="cs-CZ" sz="2400">
                <a:cs typeface="Times New Roman" pitchFamily="18" charset="0"/>
              </a:rPr>
              <a:t>Aliasy – zavedení funk</a:t>
            </a:r>
            <a:r>
              <a:rPr lang="cs-CZ" sz="2400"/>
              <a:t>č</a:t>
            </a:r>
            <a:r>
              <a:rPr lang="cs-CZ" sz="2400">
                <a:cs typeface="Times New Roman" pitchFamily="18" charset="0"/>
              </a:rPr>
              <a:t>ních jmen pro jejich ješt</a:t>
            </a:r>
            <a:r>
              <a:rPr lang="cs-CZ" sz="2400"/>
              <a:t>ě</a:t>
            </a:r>
            <a:r>
              <a:rPr lang="cs-CZ" sz="2400">
                <a:cs typeface="Times New Roman" pitchFamily="18" charset="0"/>
              </a:rPr>
              <a:t> lepší zapamatování</a:t>
            </a:r>
          </a:p>
          <a:p>
            <a:pPr lvl="1" algn="just">
              <a:lnSpc>
                <a:spcPct val="80000"/>
              </a:lnSpc>
            </a:pPr>
            <a:r>
              <a:rPr lang="cs-CZ" sz="2200">
                <a:cs typeface="Times New Roman" pitchFamily="18" charset="0"/>
              </a:rPr>
              <a:t>Nap</a:t>
            </a:r>
            <a:r>
              <a:rPr lang="cs-CZ" sz="2200"/>
              <a:t>ř</a:t>
            </a:r>
            <a:r>
              <a:rPr lang="cs-CZ" sz="2200">
                <a:cs typeface="Times New Roman" pitchFamily="18" charset="0"/>
              </a:rPr>
              <a:t>. www, ftp, time, clock, ns, …</a:t>
            </a:r>
          </a:p>
          <a:p>
            <a:pPr algn="just">
              <a:lnSpc>
                <a:spcPct val="80000"/>
              </a:lnSpc>
            </a:pPr>
            <a:r>
              <a:rPr lang="cs-CZ" sz="2400">
                <a:cs typeface="Times New Roman" pitchFamily="18" charset="0"/>
              </a:rPr>
              <a:t>Absolutní a relativní jména</a:t>
            </a:r>
          </a:p>
          <a:p>
            <a:pPr lvl="1" algn="just">
              <a:lnSpc>
                <a:spcPct val="80000"/>
              </a:lnSpc>
            </a:pPr>
            <a:r>
              <a:rPr lang="cs-CZ" sz="2000">
                <a:cs typeface="Times New Roman" pitchFamily="18" charset="0"/>
              </a:rPr>
              <a:t>Relativní (neúplné) jméno - </a:t>
            </a:r>
            <a:r>
              <a:rPr lang="cs-CZ" sz="2000">
                <a:cs typeface="Times New Roman" pitchFamily="18" charset="0"/>
                <a:hlinkClick r:id="rId3"/>
              </a:rPr>
              <a:t>www </a:t>
            </a:r>
            <a:r>
              <a:rPr lang="cs-CZ" sz="2000">
                <a:cs typeface="Times New Roman" pitchFamily="18" charset="0"/>
              </a:rPr>
              <a:t>- platí v domén</a:t>
            </a:r>
            <a:r>
              <a:rPr lang="cs-CZ" sz="2000"/>
              <a:t>ě</a:t>
            </a:r>
            <a:r>
              <a:rPr lang="cs-CZ" sz="2000">
                <a:cs typeface="Times New Roman" pitchFamily="18" charset="0"/>
              </a:rPr>
              <a:t> zcu.cz</a:t>
            </a:r>
            <a:r>
              <a:rPr lang="cs-CZ" sz="2200">
                <a:cs typeface="Times New Roman" pitchFamily="18" charset="0"/>
              </a:rPr>
              <a:t>  </a:t>
            </a:r>
          </a:p>
          <a:p>
            <a:pPr lvl="1" algn="just">
              <a:lnSpc>
                <a:spcPct val="80000"/>
              </a:lnSpc>
            </a:pPr>
            <a:r>
              <a:rPr lang="cs-CZ" sz="2000">
                <a:cs typeface="Times New Roman" pitchFamily="18" charset="0"/>
              </a:rPr>
              <a:t>Absolutní (úplné) jméno</a:t>
            </a:r>
            <a:r>
              <a:rPr lang="cs-CZ" sz="2200">
                <a:cs typeface="Times New Roman" pitchFamily="18" charset="0"/>
              </a:rPr>
              <a:t>  www.zcu.cz.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Protokolový zásobník ISO/OSI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A0FF-F98C-4A31-963A-55DB72577874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E9A9-15AF-474F-87BB-8C966E33DF29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7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23911"/>
            <a:ext cx="6631569" cy="460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757066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2E28F-1D52-407C-8B2C-DA2119B32B69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00B18-3AFA-4614-B7B3-940886963D34}" type="slidenum">
              <a:rPr lang="cs-CZ"/>
              <a:pPr/>
              <a:t>60</a:t>
            </a:fld>
            <a:endParaRPr lang="cs-CZ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Jména a jmenné služby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608512"/>
          </a:xfrm>
        </p:spPr>
        <p:txBody>
          <a:bodyPr/>
          <a:lstStyle/>
          <a:p>
            <a:r>
              <a:rPr lang="cs-CZ" sz="2400" dirty="0">
                <a:cs typeface="Times New Roman" pitchFamily="18" charset="0"/>
              </a:rPr>
              <a:t>Systém jmenných domén (DNS – Domain Name System)</a:t>
            </a:r>
          </a:p>
          <a:p>
            <a:pPr lvl="1"/>
            <a:r>
              <a:rPr lang="cs-CZ" sz="2000" dirty="0">
                <a:cs typeface="Times New Roman" pitchFamily="18" charset="0"/>
              </a:rPr>
              <a:t>Slou</a:t>
            </a:r>
            <a:r>
              <a:rPr lang="cs-CZ" sz="2000" dirty="0">
                <a:cs typeface="Arial" charset="0"/>
              </a:rPr>
              <a:t>ž</a:t>
            </a:r>
            <a:r>
              <a:rPr lang="cs-CZ" sz="2000" dirty="0">
                <a:cs typeface="Times New Roman" pitchFamily="18" charset="0"/>
              </a:rPr>
              <a:t>í k p</a:t>
            </a:r>
            <a:r>
              <a:rPr lang="cs-CZ" sz="2000" dirty="0">
                <a:cs typeface="Arial" charset="0"/>
              </a:rPr>
              <a:t>ř</a:t>
            </a:r>
            <a:r>
              <a:rPr lang="cs-CZ" sz="2000" dirty="0">
                <a:cs typeface="Times New Roman" pitchFamily="18" charset="0"/>
              </a:rPr>
              <a:t>evodu jména na adresu a opačně</a:t>
            </a:r>
            <a:endParaRPr lang="cs-CZ" sz="2000" dirty="0">
              <a:cs typeface="Arial" charset="0"/>
            </a:endParaRPr>
          </a:p>
          <a:p>
            <a:pPr lvl="1"/>
            <a:r>
              <a:rPr lang="cs-CZ" sz="2000" dirty="0">
                <a:cs typeface="Arial" charset="0"/>
              </a:rPr>
              <a:t>Poskytuje i další informace (jmenné servery, poštovní servery, informace o doméně, o počítačích, … )</a:t>
            </a:r>
          </a:p>
          <a:p>
            <a:pPr lvl="1"/>
            <a:r>
              <a:rPr lang="cs-CZ" sz="2000" dirty="0">
                <a:cs typeface="Arial" charset="0"/>
              </a:rPr>
              <a:t>Základem je distribuovaná databáze</a:t>
            </a:r>
          </a:p>
          <a:p>
            <a:pPr lvl="1"/>
            <a:r>
              <a:rPr lang="cs-CZ" sz="2000" dirty="0">
                <a:cs typeface="Arial" charset="0"/>
              </a:rPr>
              <a:t>Protokol využívá služeb UDP i TCP</a:t>
            </a:r>
            <a:endParaRPr lang="en-US" sz="2000" dirty="0">
              <a:cs typeface="Arial" charset="0"/>
            </a:endParaRPr>
          </a:p>
          <a:p>
            <a:pPr lvl="1"/>
            <a:r>
              <a:rPr lang="cs-CZ" sz="2000" dirty="0">
                <a:cs typeface="Times New Roman" pitchFamily="18" charset="0"/>
              </a:rPr>
              <a:t>V ka</a:t>
            </a:r>
            <a:r>
              <a:rPr lang="cs-CZ" sz="2000" dirty="0"/>
              <a:t>ž</a:t>
            </a:r>
            <a:r>
              <a:rPr lang="cs-CZ" sz="2000" dirty="0">
                <a:cs typeface="Times New Roman" pitchFamily="18" charset="0"/>
              </a:rPr>
              <a:t>dé oblasti jeden primární jmenný server a alespo</a:t>
            </a:r>
            <a:r>
              <a:rPr lang="cs-CZ" sz="2000" dirty="0"/>
              <a:t>ň</a:t>
            </a:r>
            <a:r>
              <a:rPr lang="cs-CZ" sz="2000" dirty="0">
                <a:cs typeface="Times New Roman" pitchFamily="18" charset="0"/>
              </a:rPr>
              <a:t> jeden sekundární jmenný server</a:t>
            </a:r>
          </a:p>
          <a:p>
            <a:pPr lvl="1"/>
            <a:r>
              <a:rPr lang="cs-CZ" sz="2000" dirty="0">
                <a:cs typeface="Times New Roman" pitchFamily="18" charset="0"/>
              </a:rPr>
              <a:t>Oprava databáze se provádí na primárním jmenném serveru</a:t>
            </a:r>
          </a:p>
          <a:p>
            <a:pPr lvl="1"/>
            <a:r>
              <a:rPr lang="cs-CZ" sz="2000" dirty="0">
                <a:cs typeface="Times New Roman" pitchFamily="18" charset="0"/>
              </a:rPr>
              <a:t>Sekundární jmenné servery získávají informaci z primárního</a:t>
            </a:r>
          </a:p>
          <a:p>
            <a:pPr lvl="1"/>
            <a:r>
              <a:rPr lang="cs-CZ" sz="2000" dirty="0">
                <a:cs typeface="Times New Roman" pitchFamily="18" charset="0"/>
              </a:rPr>
              <a:t>Důvodem je zvýšení spolehlivosti DNS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61888-A881-45C3-9B93-0DC5A66FEBD3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B6C5-C990-4315-B719-F30DF0814DE4}" type="slidenum">
              <a:rPr lang="cs-CZ"/>
              <a:pPr/>
              <a:t>61</a:t>
            </a:fld>
            <a:endParaRPr lang="cs-CZ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Jména a jmenné služby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640763" cy="4608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>
                <a:cs typeface="Times New Roman" pitchFamily="18" charset="0"/>
              </a:rPr>
              <a:t>Hierarchie domén</a:t>
            </a:r>
          </a:p>
          <a:p>
            <a:pPr lvl="1">
              <a:lnSpc>
                <a:spcPct val="90000"/>
              </a:lnSpc>
            </a:pPr>
            <a:r>
              <a:rPr lang="cs-CZ" sz="2000">
                <a:cs typeface="Times New Roman" pitchFamily="18" charset="0"/>
              </a:rPr>
              <a:t>Domény tvoří hierarchickou strukturu (úrove</a:t>
            </a:r>
            <a:r>
              <a:rPr lang="cs-CZ" sz="2000"/>
              <a:t>ň</a:t>
            </a:r>
            <a:r>
              <a:rPr lang="cs-CZ" sz="2000">
                <a:cs typeface="Times New Roman" pitchFamily="18" charset="0"/>
              </a:rPr>
              <a:t> katedry, fakulty, univerzity, poskytovatele)</a:t>
            </a:r>
          </a:p>
          <a:p>
            <a:pPr lvl="1">
              <a:lnSpc>
                <a:spcPct val="90000"/>
              </a:lnSpc>
            </a:pPr>
            <a:r>
              <a:rPr lang="cs-CZ" sz="2000">
                <a:cs typeface="Times New Roman" pitchFamily="18" charset="0"/>
              </a:rPr>
              <a:t>Každou doménu má na starost jmenný server</a:t>
            </a:r>
          </a:p>
          <a:p>
            <a:pPr lvl="1">
              <a:lnSpc>
                <a:spcPct val="90000"/>
              </a:lnSpc>
            </a:pPr>
            <a:r>
              <a:rPr lang="cs-CZ" sz="2000">
                <a:cs typeface="Times New Roman" pitchFamily="18" charset="0"/>
              </a:rPr>
              <a:t>Servery také tvo</a:t>
            </a:r>
            <a:r>
              <a:rPr lang="cs-CZ" sz="2000"/>
              <a:t>ř</a:t>
            </a:r>
            <a:r>
              <a:rPr lang="cs-CZ" sz="2000">
                <a:cs typeface="Times New Roman" pitchFamily="18" charset="0"/>
              </a:rPr>
              <a:t>í hierarchii </a:t>
            </a:r>
          </a:p>
          <a:p>
            <a:pPr lvl="1">
              <a:lnSpc>
                <a:spcPct val="90000"/>
              </a:lnSpc>
            </a:pPr>
            <a:r>
              <a:rPr lang="cs-CZ" sz="2000">
                <a:cs typeface="Times New Roman" pitchFamily="18" charset="0"/>
              </a:rPr>
              <a:t>Ko</a:t>
            </a:r>
            <a:r>
              <a:rPr lang="cs-CZ" sz="2000"/>
              <a:t>ř</a:t>
            </a:r>
            <a:r>
              <a:rPr lang="cs-CZ" sz="2000">
                <a:cs typeface="Times New Roman" pitchFamily="18" charset="0"/>
              </a:rPr>
              <a:t>enová </a:t>
            </a:r>
            <a:r>
              <a:rPr lang="cs-CZ" sz="2000"/>
              <a:t>č</a:t>
            </a:r>
            <a:r>
              <a:rPr lang="cs-CZ" sz="2000">
                <a:cs typeface="Times New Roman" pitchFamily="18" charset="0"/>
              </a:rPr>
              <a:t>ást sít</a:t>
            </a:r>
            <a:r>
              <a:rPr lang="cs-CZ" sz="2000"/>
              <a:t>ě – GTLD (General Top-Level-Domain)</a:t>
            </a:r>
            <a:endParaRPr lang="en-US" sz="2000"/>
          </a:p>
          <a:p>
            <a:pPr lvl="2">
              <a:lnSpc>
                <a:spcPct val="90000"/>
              </a:lnSpc>
            </a:pPr>
            <a:r>
              <a:rPr lang="cs-CZ">
                <a:cs typeface="Times New Roman" pitchFamily="18" charset="0"/>
              </a:rPr>
              <a:t>13 jmenných server</a:t>
            </a:r>
            <a:r>
              <a:rPr lang="cs-CZ"/>
              <a:t>ů</a:t>
            </a:r>
            <a:r>
              <a:rPr lang="cs-CZ">
                <a:cs typeface="Times New Roman" pitchFamily="18" charset="0"/>
              </a:rPr>
              <a:t> – ko</a:t>
            </a:r>
            <a:r>
              <a:rPr lang="cs-CZ"/>
              <a:t>ř</a:t>
            </a:r>
            <a:r>
              <a:rPr lang="cs-CZ">
                <a:cs typeface="Times New Roman" pitchFamily="18" charset="0"/>
              </a:rPr>
              <a:t>enov</a:t>
            </a:r>
            <a:r>
              <a:rPr lang="cs-CZ"/>
              <a:t>ý</a:t>
            </a:r>
            <a:r>
              <a:rPr lang="cs-CZ">
                <a:cs typeface="Times New Roman" pitchFamily="18" charset="0"/>
              </a:rPr>
              <a:t>ch jmenných server</a:t>
            </a:r>
            <a:r>
              <a:rPr lang="cs-CZ"/>
              <a:t>ů, centrální distribuce informací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A.ROOT-SERVERS.NET</a:t>
            </a:r>
            <a:r>
              <a:rPr lang="cs-CZ" sz="1800"/>
              <a:t>, B</a:t>
            </a:r>
            <a:r>
              <a:rPr lang="en-US" sz="1800"/>
              <a:t>.ROOT-SERVERS.NET</a:t>
            </a:r>
            <a:r>
              <a:rPr lang="cs-CZ" sz="1800"/>
              <a:t>, … , M</a:t>
            </a:r>
            <a:r>
              <a:rPr lang="en-US" sz="1800"/>
              <a:t>.ROOT-SERVERS.NET</a:t>
            </a:r>
            <a:endParaRPr lang="cs-CZ"/>
          </a:p>
          <a:p>
            <a:pPr lvl="2">
              <a:lnSpc>
                <a:spcPct val="90000"/>
              </a:lnSpc>
            </a:pPr>
            <a:r>
              <a:rPr lang="cs-CZ"/>
              <a:t>Poskytuje informace o doménách druhé úrovně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Domény druhé úrovně</a:t>
            </a:r>
          </a:p>
          <a:p>
            <a:pPr lvl="2">
              <a:lnSpc>
                <a:spcPct val="90000"/>
              </a:lnSpc>
            </a:pPr>
            <a:r>
              <a:rPr lang="cs-CZ"/>
              <a:t>Jmenné servery poskytují informace doménám třetí úrovně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Domény třetí, čtvrté, páté úrovně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C09C2-89FF-4D5D-9333-B2EAB1B40E83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99456-6D74-41AD-8EDB-4636FA467F7C}" type="slidenum">
              <a:rPr lang="cs-CZ"/>
              <a:pPr/>
              <a:t>62</a:t>
            </a:fld>
            <a:endParaRPr lang="cs-CZ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Jména a jmenné služby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>
                <a:cs typeface="Times New Roman" pitchFamily="18" charset="0"/>
              </a:rPr>
              <a:t>Postup dotazování</a:t>
            </a:r>
          </a:p>
          <a:p>
            <a:pPr lvl="1"/>
            <a:r>
              <a:rPr lang="cs-CZ"/>
              <a:t>Program </a:t>
            </a:r>
            <a:r>
              <a:rPr lang="cs-CZ">
                <a:cs typeface="Arial" charset="0"/>
              </a:rPr>
              <a:t>→ klient jmenných služeb (resolver)</a:t>
            </a:r>
          </a:p>
          <a:p>
            <a:pPr lvl="1"/>
            <a:r>
              <a:rPr lang="cs-CZ">
                <a:cs typeface="Arial" charset="0"/>
              </a:rPr>
              <a:t>Klient → jmenný server oblasti (nakonfigurovaný)</a:t>
            </a:r>
          </a:p>
          <a:p>
            <a:pPr lvl="1"/>
            <a:r>
              <a:rPr lang="cs-CZ">
                <a:cs typeface="Arial" charset="0"/>
              </a:rPr>
              <a:t>Jmenný server oblasti → jmenný server nadřazené oblasti …</a:t>
            </a:r>
          </a:p>
          <a:p>
            <a:pPr lvl="1"/>
            <a:r>
              <a:rPr lang="cs-CZ">
                <a:cs typeface="Arial" charset="0"/>
              </a:rPr>
              <a:t>Jmenný server nadřazené oblasti → vrátí adresu jmenného serveru cílové oblasti</a:t>
            </a:r>
          </a:p>
          <a:p>
            <a:pPr lvl="1"/>
            <a:r>
              <a:rPr lang="cs-CZ">
                <a:cs typeface="Arial" charset="0"/>
              </a:rPr>
              <a:t>Jmenný server → jmenný server cílové oblasti</a:t>
            </a:r>
          </a:p>
          <a:p>
            <a:pPr lvl="1"/>
            <a:r>
              <a:rPr lang="cs-CZ">
                <a:cs typeface="Arial" charset="0"/>
              </a:rPr>
              <a:t>Jmenný server → klient (v lokálním uzlu)</a:t>
            </a:r>
          </a:p>
          <a:p>
            <a:pPr lvl="1"/>
            <a:endParaRPr lang="cs-CZ">
              <a:cs typeface="Arial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4877-3AAC-48A7-9460-F62BC196A5F4}" type="datetime1">
              <a:rPr lang="cs-CZ" smtClean="0"/>
              <a:t>27. 2. 2019</a:t>
            </a:fld>
            <a:endParaRPr lang="cs-CZ"/>
          </a:p>
        </p:txBody>
      </p:sp>
      <p:sp>
        <p:nvSpPr>
          <p:cNvPr id="5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5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F044-E752-48E4-82C8-A6710DAD387F}" type="slidenum">
              <a:rPr lang="cs-CZ"/>
              <a:pPr/>
              <a:t>63</a:t>
            </a:fld>
            <a:endParaRPr lang="cs-CZ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Postup dotazování</a:t>
            </a: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7353300" y="1609725"/>
            <a:ext cx="3492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Root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7343775" y="1798638"/>
            <a:ext cx="4143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name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7324725" y="1990725"/>
            <a:ext cx="4603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server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28" name="Rectangle 8"/>
          <p:cNvSpPr>
            <a:spLocks noChangeArrowheads="1"/>
          </p:cNvSpPr>
          <p:nvPr/>
        </p:nvSpPr>
        <p:spPr bwMode="auto">
          <a:xfrm>
            <a:off x="7194550" y="3470275"/>
            <a:ext cx="6985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Princeton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29" name="Rectangle 9"/>
          <p:cNvSpPr>
            <a:spLocks noChangeArrowheads="1"/>
          </p:cNvSpPr>
          <p:nvPr/>
        </p:nvSpPr>
        <p:spPr bwMode="auto">
          <a:xfrm>
            <a:off x="7339013" y="3663950"/>
            <a:ext cx="41433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name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30" name="Rectangle 10"/>
          <p:cNvSpPr>
            <a:spLocks noChangeArrowheads="1"/>
          </p:cNvSpPr>
          <p:nvPr/>
        </p:nvSpPr>
        <p:spPr bwMode="auto">
          <a:xfrm>
            <a:off x="7319963" y="3851275"/>
            <a:ext cx="4603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server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31" name="Rectangle 11"/>
          <p:cNvSpPr>
            <a:spLocks noChangeArrowheads="1"/>
          </p:cNvSpPr>
          <p:nvPr/>
        </p:nvSpPr>
        <p:spPr bwMode="auto">
          <a:xfrm>
            <a:off x="7426325" y="5418138"/>
            <a:ext cx="228600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32" name="Rectangle 12"/>
          <p:cNvSpPr>
            <a:spLocks noChangeArrowheads="1"/>
          </p:cNvSpPr>
          <p:nvPr/>
        </p:nvSpPr>
        <p:spPr bwMode="auto">
          <a:xfrm>
            <a:off x="7334250" y="5611813"/>
            <a:ext cx="41433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name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33" name="Rectangle 13"/>
          <p:cNvSpPr>
            <a:spLocks noChangeArrowheads="1"/>
          </p:cNvSpPr>
          <p:nvPr/>
        </p:nvSpPr>
        <p:spPr bwMode="auto">
          <a:xfrm>
            <a:off x="7315200" y="5803900"/>
            <a:ext cx="4603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server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34" name="Freeform 14"/>
          <p:cNvSpPr>
            <a:spLocks/>
          </p:cNvSpPr>
          <p:nvPr/>
        </p:nvSpPr>
        <p:spPr bwMode="auto">
          <a:xfrm>
            <a:off x="7127875" y="1474788"/>
            <a:ext cx="800100" cy="892175"/>
          </a:xfrm>
          <a:custGeom>
            <a:avLst/>
            <a:gdLst>
              <a:gd name="T0" fmla="*/ 504 w 504"/>
              <a:gd name="T1" fmla="*/ 559 h 562"/>
              <a:gd name="T2" fmla="*/ 504 w 504"/>
              <a:gd name="T3" fmla="*/ 0 h 562"/>
              <a:gd name="T4" fmla="*/ 0 w 504"/>
              <a:gd name="T5" fmla="*/ 0 h 562"/>
              <a:gd name="T6" fmla="*/ 0 w 504"/>
              <a:gd name="T7" fmla="*/ 562 h 562"/>
              <a:gd name="T8" fmla="*/ 504 w 504"/>
              <a:gd name="T9" fmla="*/ 562 h 562"/>
              <a:gd name="T10" fmla="*/ 504 w 504"/>
              <a:gd name="T11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4" h="562">
                <a:moveTo>
                  <a:pt x="504" y="559"/>
                </a:moveTo>
                <a:lnTo>
                  <a:pt x="504" y="0"/>
                </a:lnTo>
                <a:lnTo>
                  <a:pt x="0" y="0"/>
                </a:lnTo>
                <a:lnTo>
                  <a:pt x="0" y="562"/>
                </a:lnTo>
                <a:lnTo>
                  <a:pt x="504" y="562"/>
                </a:lnTo>
                <a:lnTo>
                  <a:pt x="504" y="562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35" name="Freeform 15"/>
          <p:cNvSpPr>
            <a:spLocks/>
          </p:cNvSpPr>
          <p:nvPr/>
        </p:nvSpPr>
        <p:spPr bwMode="auto">
          <a:xfrm>
            <a:off x="7127875" y="3349625"/>
            <a:ext cx="800100" cy="887413"/>
          </a:xfrm>
          <a:custGeom>
            <a:avLst/>
            <a:gdLst>
              <a:gd name="T0" fmla="*/ 504 w 504"/>
              <a:gd name="T1" fmla="*/ 559 h 559"/>
              <a:gd name="T2" fmla="*/ 504 w 504"/>
              <a:gd name="T3" fmla="*/ 0 h 559"/>
              <a:gd name="T4" fmla="*/ 0 w 504"/>
              <a:gd name="T5" fmla="*/ 0 h 559"/>
              <a:gd name="T6" fmla="*/ 0 w 504"/>
              <a:gd name="T7" fmla="*/ 559 h 559"/>
              <a:gd name="T8" fmla="*/ 504 w 504"/>
              <a:gd name="T9" fmla="*/ 559 h 559"/>
              <a:gd name="T10" fmla="*/ 504 w 504"/>
              <a:gd name="T11" fmla="*/ 559 h 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4" h="559">
                <a:moveTo>
                  <a:pt x="504" y="559"/>
                </a:moveTo>
                <a:lnTo>
                  <a:pt x="504" y="0"/>
                </a:lnTo>
                <a:lnTo>
                  <a:pt x="0" y="0"/>
                </a:lnTo>
                <a:lnTo>
                  <a:pt x="0" y="559"/>
                </a:lnTo>
                <a:lnTo>
                  <a:pt x="504" y="559"/>
                </a:lnTo>
                <a:lnTo>
                  <a:pt x="504" y="559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36" name="Rectangle 16"/>
          <p:cNvSpPr>
            <a:spLocks noChangeArrowheads="1"/>
          </p:cNvSpPr>
          <p:nvPr/>
        </p:nvSpPr>
        <p:spPr bwMode="auto">
          <a:xfrm>
            <a:off x="4105275" y="3470275"/>
            <a:ext cx="39528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Local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37" name="Rectangle 17"/>
          <p:cNvSpPr>
            <a:spLocks noChangeArrowheads="1"/>
          </p:cNvSpPr>
          <p:nvPr/>
        </p:nvSpPr>
        <p:spPr bwMode="auto">
          <a:xfrm>
            <a:off x="4110038" y="3663950"/>
            <a:ext cx="41433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name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38" name="Rectangle 18"/>
          <p:cNvSpPr>
            <a:spLocks noChangeArrowheads="1"/>
          </p:cNvSpPr>
          <p:nvPr/>
        </p:nvSpPr>
        <p:spPr bwMode="auto">
          <a:xfrm>
            <a:off x="4090988" y="3851275"/>
            <a:ext cx="4603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server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39" name="Freeform 19"/>
          <p:cNvSpPr>
            <a:spLocks/>
          </p:cNvSpPr>
          <p:nvPr/>
        </p:nvSpPr>
        <p:spPr bwMode="auto">
          <a:xfrm>
            <a:off x="3897313" y="3349625"/>
            <a:ext cx="800100" cy="887413"/>
          </a:xfrm>
          <a:custGeom>
            <a:avLst/>
            <a:gdLst>
              <a:gd name="T0" fmla="*/ 504 w 504"/>
              <a:gd name="T1" fmla="*/ 559 h 559"/>
              <a:gd name="T2" fmla="*/ 504 w 504"/>
              <a:gd name="T3" fmla="*/ 0 h 559"/>
              <a:gd name="T4" fmla="*/ 0 w 504"/>
              <a:gd name="T5" fmla="*/ 0 h 559"/>
              <a:gd name="T6" fmla="*/ 0 w 504"/>
              <a:gd name="T7" fmla="*/ 559 h 559"/>
              <a:gd name="T8" fmla="*/ 504 w 504"/>
              <a:gd name="T9" fmla="*/ 559 h 559"/>
              <a:gd name="T10" fmla="*/ 504 w 504"/>
              <a:gd name="T11" fmla="*/ 559 h 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4" h="559">
                <a:moveTo>
                  <a:pt x="504" y="559"/>
                </a:moveTo>
                <a:lnTo>
                  <a:pt x="504" y="0"/>
                </a:lnTo>
                <a:lnTo>
                  <a:pt x="0" y="0"/>
                </a:lnTo>
                <a:lnTo>
                  <a:pt x="0" y="559"/>
                </a:lnTo>
                <a:lnTo>
                  <a:pt x="504" y="559"/>
                </a:lnTo>
                <a:lnTo>
                  <a:pt x="504" y="559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40" name="Freeform 20"/>
          <p:cNvSpPr>
            <a:spLocks/>
          </p:cNvSpPr>
          <p:nvPr/>
        </p:nvSpPr>
        <p:spPr bwMode="auto">
          <a:xfrm>
            <a:off x="7162800" y="5410200"/>
            <a:ext cx="800100" cy="892175"/>
          </a:xfrm>
          <a:custGeom>
            <a:avLst/>
            <a:gdLst>
              <a:gd name="T0" fmla="*/ 504 w 504"/>
              <a:gd name="T1" fmla="*/ 559 h 562"/>
              <a:gd name="T2" fmla="*/ 504 w 504"/>
              <a:gd name="T3" fmla="*/ 0 h 562"/>
              <a:gd name="T4" fmla="*/ 0 w 504"/>
              <a:gd name="T5" fmla="*/ 0 h 562"/>
              <a:gd name="T6" fmla="*/ 0 w 504"/>
              <a:gd name="T7" fmla="*/ 562 h 562"/>
              <a:gd name="T8" fmla="*/ 504 w 504"/>
              <a:gd name="T9" fmla="*/ 562 h 562"/>
              <a:gd name="T10" fmla="*/ 504 w 504"/>
              <a:gd name="T11" fmla="*/ 562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04" h="562">
                <a:moveTo>
                  <a:pt x="504" y="559"/>
                </a:moveTo>
                <a:lnTo>
                  <a:pt x="504" y="0"/>
                </a:lnTo>
                <a:lnTo>
                  <a:pt x="0" y="0"/>
                </a:lnTo>
                <a:lnTo>
                  <a:pt x="0" y="562"/>
                </a:lnTo>
                <a:lnTo>
                  <a:pt x="504" y="562"/>
                </a:lnTo>
                <a:lnTo>
                  <a:pt x="504" y="562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41" name="Rectangle 21"/>
          <p:cNvSpPr>
            <a:spLocks noChangeArrowheads="1"/>
          </p:cNvSpPr>
          <p:nvPr/>
        </p:nvSpPr>
        <p:spPr bwMode="auto">
          <a:xfrm>
            <a:off x="971550" y="3687763"/>
            <a:ext cx="4222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Client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42" name="Freeform 22"/>
          <p:cNvSpPr>
            <a:spLocks/>
          </p:cNvSpPr>
          <p:nvPr/>
        </p:nvSpPr>
        <p:spPr bwMode="auto">
          <a:xfrm>
            <a:off x="739775" y="3552825"/>
            <a:ext cx="882650" cy="477838"/>
          </a:xfrm>
          <a:custGeom>
            <a:avLst/>
            <a:gdLst>
              <a:gd name="T0" fmla="*/ 277 w 556"/>
              <a:gd name="T1" fmla="*/ 301 h 301"/>
              <a:gd name="T2" fmla="*/ 322 w 556"/>
              <a:gd name="T3" fmla="*/ 301 h 301"/>
              <a:gd name="T4" fmla="*/ 368 w 556"/>
              <a:gd name="T5" fmla="*/ 294 h 301"/>
              <a:gd name="T6" fmla="*/ 407 w 556"/>
              <a:gd name="T7" fmla="*/ 285 h 301"/>
              <a:gd name="T8" fmla="*/ 444 w 556"/>
              <a:gd name="T9" fmla="*/ 273 h 301"/>
              <a:gd name="T10" fmla="*/ 474 w 556"/>
              <a:gd name="T11" fmla="*/ 258 h 301"/>
              <a:gd name="T12" fmla="*/ 504 w 556"/>
              <a:gd name="T13" fmla="*/ 240 h 301"/>
              <a:gd name="T14" fmla="*/ 526 w 556"/>
              <a:gd name="T15" fmla="*/ 219 h 301"/>
              <a:gd name="T16" fmla="*/ 544 w 556"/>
              <a:gd name="T17" fmla="*/ 197 h 301"/>
              <a:gd name="T18" fmla="*/ 553 w 556"/>
              <a:gd name="T19" fmla="*/ 176 h 301"/>
              <a:gd name="T20" fmla="*/ 556 w 556"/>
              <a:gd name="T21" fmla="*/ 152 h 301"/>
              <a:gd name="T22" fmla="*/ 553 w 556"/>
              <a:gd name="T23" fmla="*/ 127 h 301"/>
              <a:gd name="T24" fmla="*/ 544 w 556"/>
              <a:gd name="T25" fmla="*/ 103 h 301"/>
              <a:gd name="T26" fmla="*/ 526 w 556"/>
              <a:gd name="T27" fmla="*/ 82 h 301"/>
              <a:gd name="T28" fmla="*/ 504 w 556"/>
              <a:gd name="T29" fmla="*/ 61 h 301"/>
              <a:gd name="T30" fmla="*/ 474 w 556"/>
              <a:gd name="T31" fmla="*/ 45 h 301"/>
              <a:gd name="T32" fmla="*/ 444 w 556"/>
              <a:gd name="T33" fmla="*/ 30 h 301"/>
              <a:gd name="T34" fmla="*/ 407 w 556"/>
              <a:gd name="T35" fmla="*/ 18 h 301"/>
              <a:gd name="T36" fmla="*/ 368 w 556"/>
              <a:gd name="T37" fmla="*/ 9 h 301"/>
              <a:gd name="T38" fmla="*/ 322 w 556"/>
              <a:gd name="T39" fmla="*/ 3 h 301"/>
              <a:gd name="T40" fmla="*/ 277 w 556"/>
              <a:gd name="T41" fmla="*/ 0 h 301"/>
              <a:gd name="T42" fmla="*/ 234 w 556"/>
              <a:gd name="T43" fmla="*/ 3 h 301"/>
              <a:gd name="T44" fmla="*/ 188 w 556"/>
              <a:gd name="T45" fmla="*/ 9 h 301"/>
              <a:gd name="T46" fmla="*/ 149 w 556"/>
              <a:gd name="T47" fmla="*/ 18 h 301"/>
              <a:gd name="T48" fmla="*/ 113 w 556"/>
              <a:gd name="T49" fmla="*/ 30 h 301"/>
              <a:gd name="T50" fmla="*/ 79 w 556"/>
              <a:gd name="T51" fmla="*/ 45 h 301"/>
              <a:gd name="T52" fmla="*/ 52 w 556"/>
              <a:gd name="T53" fmla="*/ 61 h 301"/>
              <a:gd name="T54" fmla="*/ 31 w 556"/>
              <a:gd name="T55" fmla="*/ 82 h 301"/>
              <a:gd name="T56" fmla="*/ 12 w 556"/>
              <a:gd name="T57" fmla="*/ 103 h 301"/>
              <a:gd name="T58" fmla="*/ 3 w 556"/>
              <a:gd name="T59" fmla="*/ 127 h 301"/>
              <a:gd name="T60" fmla="*/ 0 w 556"/>
              <a:gd name="T61" fmla="*/ 152 h 301"/>
              <a:gd name="T62" fmla="*/ 3 w 556"/>
              <a:gd name="T63" fmla="*/ 176 h 301"/>
              <a:gd name="T64" fmla="*/ 12 w 556"/>
              <a:gd name="T65" fmla="*/ 197 h 301"/>
              <a:gd name="T66" fmla="*/ 31 w 556"/>
              <a:gd name="T67" fmla="*/ 219 h 301"/>
              <a:gd name="T68" fmla="*/ 52 w 556"/>
              <a:gd name="T69" fmla="*/ 240 h 301"/>
              <a:gd name="T70" fmla="*/ 79 w 556"/>
              <a:gd name="T71" fmla="*/ 258 h 301"/>
              <a:gd name="T72" fmla="*/ 113 w 556"/>
              <a:gd name="T73" fmla="*/ 273 h 301"/>
              <a:gd name="T74" fmla="*/ 149 w 556"/>
              <a:gd name="T75" fmla="*/ 285 h 301"/>
              <a:gd name="T76" fmla="*/ 188 w 556"/>
              <a:gd name="T77" fmla="*/ 294 h 301"/>
              <a:gd name="T78" fmla="*/ 234 w 556"/>
              <a:gd name="T79" fmla="*/ 301 h 301"/>
              <a:gd name="T80" fmla="*/ 277 w 556"/>
              <a:gd name="T81" fmla="*/ 301 h 301"/>
              <a:gd name="T82" fmla="*/ 277 w 556"/>
              <a:gd name="T83" fmla="*/ 301 h 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56" h="301">
                <a:moveTo>
                  <a:pt x="277" y="301"/>
                </a:moveTo>
                <a:lnTo>
                  <a:pt x="322" y="301"/>
                </a:lnTo>
                <a:lnTo>
                  <a:pt x="368" y="294"/>
                </a:lnTo>
                <a:lnTo>
                  <a:pt x="407" y="285"/>
                </a:lnTo>
                <a:lnTo>
                  <a:pt x="444" y="273"/>
                </a:lnTo>
                <a:lnTo>
                  <a:pt x="474" y="258"/>
                </a:lnTo>
                <a:lnTo>
                  <a:pt x="504" y="240"/>
                </a:lnTo>
                <a:lnTo>
                  <a:pt x="526" y="219"/>
                </a:lnTo>
                <a:lnTo>
                  <a:pt x="544" y="197"/>
                </a:lnTo>
                <a:lnTo>
                  <a:pt x="553" y="176"/>
                </a:lnTo>
                <a:lnTo>
                  <a:pt x="556" y="152"/>
                </a:lnTo>
                <a:lnTo>
                  <a:pt x="553" y="127"/>
                </a:lnTo>
                <a:lnTo>
                  <a:pt x="544" y="103"/>
                </a:lnTo>
                <a:lnTo>
                  <a:pt x="526" y="82"/>
                </a:lnTo>
                <a:lnTo>
                  <a:pt x="504" y="61"/>
                </a:lnTo>
                <a:lnTo>
                  <a:pt x="474" y="45"/>
                </a:lnTo>
                <a:lnTo>
                  <a:pt x="444" y="30"/>
                </a:lnTo>
                <a:lnTo>
                  <a:pt x="407" y="18"/>
                </a:lnTo>
                <a:lnTo>
                  <a:pt x="368" y="9"/>
                </a:lnTo>
                <a:lnTo>
                  <a:pt x="322" y="3"/>
                </a:lnTo>
                <a:lnTo>
                  <a:pt x="277" y="0"/>
                </a:lnTo>
                <a:lnTo>
                  <a:pt x="234" y="3"/>
                </a:lnTo>
                <a:lnTo>
                  <a:pt x="188" y="9"/>
                </a:lnTo>
                <a:lnTo>
                  <a:pt x="149" y="18"/>
                </a:lnTo>
                <a:lnTo>
                  <a:pt x="113" y="30"/>
                </a:lnTo>
                <a:lnTo>
                  <a:pt x="79" y="45"/>
                </a:lnTo>
                <a:lnTo>
                  <a:pt x="52" y="61"/>
                </a:lnTo>
                <a:lnTo>
                  <a:pt x="31" y="82"/>
                </a:lnTo>
                <a:lnTo>
                  <a:pt x="12" y="103"/>
                </a:lnTo>
                <a:lnTo>
                  <a:pt x="3" y="127"/>
                </a:lnTo>
                <a:lnTo>
                  <a:pt x="0" y="152"/>
                </a:lnTo>
                <a:lnTo>
                  <a:pt x="3" y="176"/>
                </a:lnTo>
                <a:lnTo>
                  <a:pt x="12" y="197"/>
                </a:lnTo>
                <a:lnTo>
                  <a:pt x="31" y="219"/>
                </a:lnTo>
                <a:lnTo>
                  <a:pt x="52" y="240"/>
                </a:lnTo>
                <a:lnTo>
                  <a:pt x="79" y="258"/>
                </a:lnTo>
                <a:lnTo>
                  <a:pt x="113" y="273"/>
                </a:lnTo>
                <a:lnTo>
                  <a:pt x="149" y="285"/>
                </a:lnTo>
                <a:lnTo>
                  <a:pt x="188" y="294"/>
                </a:lnTo>
                <a:lnTo>
                  <a:pt x="234" y="301"/>
                </a:lnTo>
                <a:lnTo>
                  <a:pt x="277" y="301"/>
                </a:lnTo>
                <a:lnTo>
                  <a:pt x="277" y="301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43" name="Rectangle 23"/>
          <p:cNvSpPr>
            <a:spLocks noChangeArrowheads="1"/>
          </p:cNvSpPr>
          <p:nvPr/>
        </p:nvSpPr>
        <p:spPr bwMode="auto">
          <a:xfrm>
            <a:off x="1863725" y="331152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44" name="Rectangle 24"/>
          <p:cNvSpPr>
            <a:spLocks noChangeArrowheads="1"/>
          </p:cNvSpPr>
          <p:nvPr/>
        </p:nvSpPr>
        <p:spPr bwMode="auto">
          <a:xfrm>
            <a:off x="1863725" y="3500438"/>
            <a:ext cx="173831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cicada.cs.princeton.edu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45" name="Rectangle 25"/>
          <p:cNvSpPr>
            <a:spLocks noChangeArrowheads="1"/>
          </p:cNvSpPr>
          <p:nvPr/>
        </p:nvSpPr>
        <p:spPr bwMode="auto">
          <a:xfrm>
            <a:off x="2209800" y="3910013"/>
            <a:ext cx="96678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192.12.69.60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46" name="Rectangle 26"/>
          <p:cNvSpPr>
            <a:spLocks noChangeArrowheads="1"/>
          </p:cNvSpPr>
          <p:nvPr/>
        </p:nvSpPr>
        <p:spPr bwMode="auto">
          <a:xfrm>
            <a:off x="2209800" y="4097338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8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47" name="Line 27"/>
          <p:cNvSpPr>
            <a:spLocks noChangeShapeType="1"/>
          </p:cNvSpPr>
          <p:nvPr/>
        </p:nvSpPr>
        <p:spPr bwMode="auto">
          <a:xfrm>
            <a:off x="1612900" y="3749675"/>
            <a:ext cx="218281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48" name="Freeform 28"/>
          <p:cNvSpPr>
            <a:spLocks/>
          </p:cNvSpPr>
          <p:nvPr/>
        </p:nvSpPr>
        <p:spPr bwMode="auto">
          <a:xfrm>
            <a:off x="3771900" y="3716338"/>
            <a:ext cx="130175" cy="68262"/>
          </a:xfrm>
          <a:custGeom>
            <a:avLst/>
            <a:gdLst>
              <a:gd name="T0" fmla="*/ 0 w 82"/>
              <a:gd name="T1" fmla="*/ 43 h 43"/>
              <a:gd name="T2" fmla="*/ 82 w 82"/>
              <a:gd name="T3" fmla="*/ 21 h 43"/>
              <a:gd name="T4" fmla="*/ 0 w 82"/>
              <a:gd name="T5" fmla="*/ 0 h 43"/>
              <a:gd name="T6" fmla="*/ 0 w 82"/>
              <a:gd name="T7" fmla="*/ 43 h 43"/>
              <a:gd name="T8" fmla="*/ 0 w 82"/>
              <a:gd name="T9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43">
                <a:moveTo>
                  <a:pt x="0" y="43"/>
                </a:moveTo>
                <a:lnTo>
                  <a:pt x="82" y="21"/>
                </a:lnTo>
                <a:lnTo>
                  <a:pt x="0" y="0"/>
                </a:lnTo>
                <a:lnTo>
                  <a:pt x="0" y="43"/>
                </a:lnTo>
                <a:lnTo>
                  <a:pt x="0" y="4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49" name="Line 29"/>
          <p:cNvSpPr>
            <a:spLocks noChangeShapeType="1"/>
          </p:cNvSpPr>
          <p:nvPr/>
        </p:nvSpPr>
        <p:spPr bwMode="auto">
          <a:xfrm flipH="1">
            <a:off x="1704975" y="3879850"/>
            <a:ext cx="21971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50" name="Freeform 30"/>
          <p:cNvSpPr>
            <a:spLocks/>
          </p:cNvSpPr>
          <p:nvPr/>
        </p:nvSpPr>
        <p:spPr bwMode="auto">
          <a:xfrm>
            <a:off x="1598613" y="3846513"/>
            <a:ext cx="130175" cy="73025"/>
          </a:xfrm>
          <a:custGeom>
            <a:avLst/>
            <a:gdLst>
              <a:gd name="T0" fmla="*/ 79 w 82"/>
              <a:gd name="T1" fmla="*/ 0 h 46"/>
              <a:gd name="T2" fmla="*/ 0 w 82"/>
              <a:gd name="T3" fmla="*/ 21 h 46"/>
              <a:gd name="T4" fmla="*/ 82 w 82"/>
              <a:gd name="T5" fmla="*/ 46 h 46"/>
              <a:gd name="T6" fmla="*/ 82 w 82"/>
              <a:gd name="T7" fmla="*/ 0 h 46"/>
              <a:gd name="T8" fmla="*/ 82 w 82"/>
              <a:gd name="T9" fmla="*/ 0 h 46"/>
              <a:gd name="T10" fmla="*/ 79 w 82"/>
              <a:gd name="T11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" h="46">
                <a:moveTo>
                  <a:pt x="79" y="0"/>
                </a:moveTo>
                <a:lnTo>
                  <a:pt x="0" y="21"/>
                </a:lnTo>
                <a:lnTo>
                  <a:pt x="82" y="46"/>
                </a:lnTo>
                <a:lnTo>
                  <a:pt x="82" y="0"/>
                </a:lnTo>
                <a:lnTo>
                  <a:pt x="82" y="0"/>
                </a:lnTo>
                <a:lnTo>
                  <a:pt x="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51" name="Rectangle 31"/>
          <p:cNvSpPr>
            <a:spLocks noChangeArrowheads="1"/>
          </p:cNvSpPr>
          <p:nvPr/>
        </p:nvSpPr>
        <p:spPr bwMode="auto">
          <a:xfrm rot="19800000">
            <a:off x="5043488" y="2384425"/>
            <a:ext cx="17383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cicada.cs.princeton.edu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52" name="Line 32"/>
          <p:cNvSpPr>
            <a:spLocks noChangeShapeType="1"/>
          </p:cNvSpPr>
          <p:nvPr/>
        </p:nvSpPr>
        <p:spPr bwMode="auto">
          <a:xfrm flipV="1">
            <a:off x="4697413" y="2019300"/>
            <a:ext cx="2328862" cy="1325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53" name="Freeform 33"/>
          <p:cNvSpPr>
            <a:spLocks/>
          </p:cNvSpPr>
          <p:nvPr/>
        </p:nvSpPr>
        <p:spPr bwMode="auto">
          <a:xfrm>
            <a:off x="6988175" y="1966913"/>
            <a:ext cx="130175" cy="90487"/>
          </a:xfrm>
          <a:custGeom>
            <a:avLst/>
            <a:gdLst>
              <a:gd name="T0" fmla="*/ 18 w 82"/>
              <a:gd name="T1" fmla="*/ 57 h 57"/>
              <a:gd name="T2" fmla="*/ 82 w 82"/>
              <a:gd name="T3" fmla="*/ 0 h 57"/>
              <a:gd name="T4" fmla="*/ 0 w 82"/>
              <a:gd name="T5" fmla="*/ 21 h 57"/>
              <a:gd name="T6" fmla="*/ 21 w 82"/>
              <a:gd name="T7" fmla="*/ 57 h 57"/>
              <a:gd name="T8" fmla="*/ 21 w 82"/>
              <a:gd name="T9" fmla="*/ 57 h 57"/>
              <a:gd name="T10" fmla="*/ 18 w 82"/>
              <a:gd name="T11" fmla="*/ 57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" h="57">
                <a:moveTo>
                  <a:pt x="18" y="57"/>
                </a:moveTo>
                <a:lnTo>
                  <a:pt x="82" y="0"/>
                </a:lnTo>
                <a:lnTo>
                  <a:pt x="0" y="21"/>
                </a:lnTo>
                <a:lnTo>
                  <a:pt x="21" y="57"/>
                </a:lnTo>
                <a:lnTo>
                  <a:pt x="21" y="57"/>
                </a:lnTo>
                <a:lnTo>
                  <a:pt x="18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54" name="Line 34"/>
          <p:cNvSpPr>
            <a:spLocks noChangeShapeType="1"/>
          </p:cNvSpPr>
          <p:nvPr/>
        </p:nvSpPr>
        <p:spPr bwMode="auto">
          <a:xfrm flipH="1">
            <a:off x="4803775" y="2087563"/>
            <a:ext cx="2314575" cy="1339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55" name="Freeform 35"/>
          <p:cNvSpPr>
            <a:spLocks/>
          </p:cNvSpPr>
          <p:nvPr/>
        </p:nvSpPr>
        <p:spPr bwMode="auto">
          <a:xfrm>
            <a:off x="4711700" y="3384550"/>
            <a:ext cx="130175" cy="95250"/>
          </a:xfrm>
          <a:custGeom>
            <a:avLst/>
            <a:gdLst>
              <a:gd name="T0" fmla="*/ 58 w 82"/>
              <a:gd name="T1" fmla="*/ 0 h 60"/>
              <a:gd name="T2" fmla="*/ 0 w 82"/>
              <a:gd name="T3" fmla="*/ 60 h 60"/>
              <a:gd name="T4" fmla="*/ 82 w 82"/>
              <a:gd name="T5" fmla="*/ 39 h 60"/>
              <a:gd name="T6" fmla="*/ 61 w 82"/>
              <a:gd name="T7" fmla="*/ 0 h 60"/>
              <a:gd name="T8" fmla="*/ 61 w 82"/>
              <a:gd name="T9" fmla="*/ 0 h 60"/>
              <a:gd name="T10" fmla="*/ 58 w 82"/>
              <a:gd name="T11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" h="60">
                <a:moveTo>
                  <a:pt x="58" y="0"/>
                </a:moveTo>
                <a:lnTo>
                  <a:pt x="0" y="60"/>
                </a:lnTo>
                <a:lnTo>
                  <a:pt x="82" y="39"/>
                </a:lnTo>
                <a:lnTo>
                  <a:pt x="61" y="0"/>
                </a:lnTo>
                <a:lnTo>
                  <a:pt x="61" y="0"/>
                </a:lnTo>
                <a:lnTo>
                  <a:pt x="5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56" name="Rectangle 36"/>
          <p:cNvSpPr>
            <a:spLocks noChangeArrowheads="1"/>
          </p:cNvSpPr>
          <p:nvPr/>
        </p:nvSpPr>
        <p:spPr bwMode="auto">
          <a:xfrm rot="19800000">
            <a:off x="4860925" y="2760663"/>
            <a:ext cx="2338388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princeton.edu, 128.196.128.233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57" name="Rectangle 37"/>
          <p:cNvSpPr>
            <a:spLocks noChangeArrowheads="1"/>
          </p:cNvSpPr>
          <p:nvPr/>
        </p:nvSpPr>
        <p:spPr bwMode="auto">
          <a:xfrm rot="1980000">
            <a:off x="5178425" y="4711700"/>
            <a:ext cx="173831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cicada.cs.princeton.edu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58" name="Line 38"/>
          <p:cNvSpPr>
            <a:spLocks noChangeShapeType="1"/>
          </p:cNvSpPr>
          <p:nvPr/>
        </p:nvSpPr>
        <p:spPr bwMode="auto">
          <a:xfrm>
            <a:off x="4697413" y="4092575"/>
            <a:ext cx="2333625" cy="155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59" name="Freeform 39"/>
          <p:cNvSpPr>
            <a:spLocks/>
          </p:cNvSpPr>
          <p:nvPr/>
        </p:nvSpPr>
        <p:spPr bwMode="auto">
          <a:xfrm>
            <a:off x="6988175" y="5600700"/>
            <a:ext cx="130175" cy="101600"/>
          </a:xfrm>
          <a:custGeom>
            <a:avLst/>
            <a:gdLst>
              <a:gd name="T0" fmla="*/ 0 w 82"/>
              <a:gd name="T1" fmla="*/ 34 h 64"/>
              <a:gd name="T2" fmla="*/ 82 w 82"/>
              <a:gd name="T3" fmla="*/ 64 h 64"/>
              <a:gd name="T4" fmla="*/ 27 w 82"/>
              <a:gd name="T5" fmla="*/ 0 h 64"/>
              <a:gd name="T6" fmla="*/ 3 w 82"/>
              <a:gd name="T7" fmla="*/ 37 h 64"/>
              <a:gd name="T8" fmla="*/ 3 w 82"/>
              <a:gd name="T9" fmla="*/ 37 h 64"/>
              <a:gd name="T10" fmla="*/ 0 w 82"/>
              <a:gd name="T11" fmla="*/ 3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" h="64">
                <a:moveTo>
                  <a:pt x="0" y="34"/>
                </a:moveTo>
                <a:lnTo>
                  <a:pt x="82" y="64"/>
                </a:lnTo>
                <a:lnTo>
                  <a:pt x="27" y="0"/>
                </a:lnTo>
                <a:lnTo>
                  <a:pt x="3" y="37"/>
                </a:lnTo>
                <a:lnTo>
                  <a:pt x="3" y="37"/>
                </a:lnTo>
                <a:lnTo>
                  <a:pt x="0" y="3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0" name="Line 40"/>
          <p:cNvSpPr>
            <a:spLocks noChangeShapeType="1"/>
          </p:cNvSpPr>
          <p:nvPr/>
        </p:nvSpPr>
        <p:spPr bwMode="auto">
          <a:xfrm flipH="1" flipV="1">
            <a:off x="4794250" y="4295775"/>
            <a:ext cx="2328863" cy="1531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1" name="Freeform 41"/>
          <p:cNvSpPr>
            <a:spLocks/>
          </p:cNvSpPr>
          <p:nvPr/>
        </p:nvSpPr>
        <p:spPr bwMode="auto">
          <a:xfrm>
            <a:off x="4702175" y="4237038"/>
            <a:ext cx="130175" cy="101600"/>
          </a:xfrm>
          <a:custGeom>
            <a:avLst/>
            <a:gdLst>
              <a:gd name="T0" fmla="*/ 79 w 82"/>
              <a:gd name="T1" fmla="*/ 27 h 64"/>
              <a:gd name="T2" fmla="*/ 0 w 82"/>
              <a:gd name="T3" fmla="*/ 0 h 64"/>
              <a:gd name="T4" fmla="*/ 58 w 82"/>
              <a:gd name="T5" fmla="*/ 64 h 64"/>
              <a:gd name="T6" fmla="*/ 82 w 82"/>
              <a:gd name="T7" fmla="*/ 27 h 64"/>
              <a:gd name="T8" fmla="*/ 82 w 82"/>
              <a:gd name="T9" fmla="*/ 27 h 64"/>
              <a:gd name="T10" fmla="*/ 79 w 82"/>
              <a:gd name="T11" fmla="*/ 27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2" h="64">
                <a:moveTo>
                  <a:pt x="79" y="27"/>
                </a:moveTo>
                <a:lnTo>
                  <a:pt x="0" y="0"/>
                </a:lnTo>
                <a:lnTo>
                  <a:pt x="58" y="64"/>
                </a:lnTo>
                <a:lnTo>
                  <a:pt x="82" y="27"/>
                </a:lnTo>
                <a:lnTo>
                  <a:pt x="82" y="27"/>
                </a:lnTo>
                <a:lnTo>
                  <a:pt x="79" y="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2" name="Rectangle 42"/>
          <p:cNvSpPr>
            <a:spLocks noChangeArrowheads="1"/>
          </p:cNvSpPr>
          <p:nvPr/>
        </p:nvSpPr>
        <p:spPr bwMode="auto">
          <a:xfrm rot="1980000">
            <a:off x="4867275" y="4975225"/>
            <a:ext cx="17843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cicada.cs.princeton.edu,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63" name="Rectangle 43"/>
          <p:cNvSpPr>
            <a:spLocks noChangeArrowheads="1"/>
          </p:cNvSpPr>
          <p:nvPr/>
        </p:nvSpPr>
        <p:spPr bwMode="auto">
          <a:xfrm rot="1980000">
            <a:off x="4827588" y="4911725"/>
            <a:ext cx="96678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192.12.69.60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64" name="Rectangle 44"/>
          <p:cNvSpPr>
            <a:spLocks noChangeArrowheads="1"/>
          </p:cNvSpPr>
          <p:nvPr/>
        </p:nvSpPr>
        <p:spPr bwMode="auto">
          <a:xfrm>
            <a:off x="5227638" y="3479800"/>
            <a:ext cx="17383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cicada.cs.princeton.edu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65" name="Line 45"/>
          <p:cNvSpPr>
            <a:spLocks noChangeShapeType="1"/>
          </p:cNvSpPr>
          <p:nvPr/>
        </p:nvSpPr>
        <p:spPr bwMode="auto">
          <a:xfrm flipH="1">
            <a:off x="4818063" y="3851275"/>
            <a:ext cx="2295525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6" name="Freeform 46"/>
          <p:cNvSpPr>
            <a:spLocks/>
          </p:cNvSpPr>
          <p:nvPr/>
        </p:nvSpPr>
        <p:spPr bwMode="auto">
          <a:xfrm>
            <a:off x="4711700" y="3817938"/>
            <a:ext cx="130175" cy="71437"/>
          </a:xfrm>
          <a:custGeom>
            <a:avLst/>
            <a:gdLst>
              <a:gd name="T0" fmla="*/ 82 w 82"/>
              <a:gd name="T1" fmla="*/ 0 h 45"/>
              <a:gd name="T2" fmla="*/ 0 w 82"/>
              <a:gd name="T3" fmla="*/ 24 h 45"/>
              <a:gd name="T4" fmla="*/ 82 w 82"/>
              <a:gd name="T5" fmla="*/ 45 h 45"/>
              <a:gd name="T6" fmla="*/ 82 w 82"/>
              <a:gd name="T7" fmla="*/ 0 h 45"/>
              <a:gd name="T8" fmla="*/ 82 w 82"/>
              <a:gd name="T9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45">
                <a:moveTo>
                  <a:pt x="82" y="0"/>
                </a:moveTo>
                <a:lnTo>
                  <a:pt x="0" y="24"/>
                </a:lnTo>
                <a:lnTo>
                  <a:pt x="82" y="45"/>
                </a:lnTo>
                <a:lnTo>
                  <a:pt x="82" y="0"/>
                </a:lnTo>
                <a:lnTo>
                  <a:pt x="8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7" name="Line 47"/>
          <p:cNvSpPr>
            <a:spLocks noChangeShapeType="1"/>
          </p:cNvSpPr>
          <p:nvPr/>
        </p:nvSpPr>
        <p:spPr bwMode="auto">
          <a:xfrm>
            <a:off x="4702175" y="3725863"/>
            <a:ext cx="22955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8" name="Freeform 48"/>
          <p:cNvSpPr>
            <a:spLocks/>
          </p:cNvSpPr>
          <p:nvPr/>
        </p:nvSpPr>
        <p:spPr bwMode="auto">
          <a:xfrm>
            <a:off x="6973888" y="3692525"/>
            <a:ext cx="130175" cy="66675"/>
          </a:xfrm>
          <a:custGeom>
            <a:avLst/>
            <a:gdLst>
              <a:gd name="T0" fmla="*/ 0 w 82"/>
              <a:gd name="T1" fmla="*/ 42 h 42"/>
              <a:gd name="T2" fmla="*/ 82 w 82"/>
              <a:gd name="T3" fmla="*/ 21 h 42"/>
              <a:gd name="T4" fmla="*/ 0 w 82"/>
              <a:gd name="T5" fmla="*/ 0 h 42"/>
              <a:gd name="T6" fmla="*/ 0 w 82"/>
              <a:gd name="T7" fmla="*/ 42 h 42"/>
              <a:gd name="T8" fmla="*/ 0 w 82"/>
              <a:gd name="T9" fmla="*/ 42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" h="42">
                <a:moveTo>
                  <a:pt x="0" y="42"/>
                </a:moveTo>
                <a:lnTo>
                  <a:pt x="82" y="21"/>
                </a:lnTo>
                <a:lnTo>
                  <a:pt x="0" y="0"/>
                </a:lnTo>
                <a:lnTo>
                  <a:pt x="0" y="42"/>
                </a:lnTo>
                <a:lnTo>
                  <a:pt x="0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169" name="Rectangle 49"/>
          <p:cNvSpPr>
            <a:spLocks noChangeArrowheads="1"/>
          </p:cNvSpPr>
          <p:nvPr/>
        </p:nvSpPr>
        <p:spPr bwMode="auto">
          <a:xfrm>
            <a:off x="4953000" y="3886200"/>
            <a:ext cx="21812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cs.princeton.edu, 192.12.69.5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70" name="Rectangle 50"/>
          <p:cNvSpPr>
            <a:spLocks noChangeArrowheads="1"/>
          </p:cNvSpPr>
          <p:nvPr/>
        </p:nvSpPr>
        <p:spPr bwMode="auto">
          <a:xfrm>
            <a:off x="6737350" y="171132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2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71" name="Rectangle 51"/>
          <p:cNvSpPr>
            <a:spLocks noChangeArrowheads="1"/>
          </p:cNvSpPr>
          <p:nvPr/>
        </p:nvSpPr>
        <p:spPr bwMode="auto">
          <a:xfrm>
            <a:off x="6978650" y="2506663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3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72" name="Rectangle 52"/>
          <p:cNvSpPr>
            <a:spLocks noChangeArrowheads="1"/>
          </p:cNvSpPr>
          <p:nvPr/>
        </p:nvSpPr>
        <p:spPr bwMode="auto">
          <a:xfrm>
            <a:off x="6834188" y="3205163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4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73" name="Rectangle 53"/>
          <p:cNvSpPr>
            <a:spLocks noChangeArrowheads="1"/>
          </p:cNvSpPr>
          <p:nvPr/>
        </p:nvSpPr>
        <p:spPr bwMode="auto">
          <a:xfrm>
            <a:off x="6858000" y="4146550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5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74" name="Rectangle 54"/>
          <p:cNvSpPr>
            <a:spLocks noChangeArrowheads="1"/>
          </p:cNvSpPr>
          <p:nvPr/>
        </p:nvSpPr>
        <p:spPr bwMode="auto">
          <a:xfrm>
            <a:off x="6858000" y="5013325"/>
            <a:ext cx="92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33175" name="Rectangle 55"/>
          <p:cNvSpPr>
            <a:spLocks noChangeArrowheads="1"/>
          </p:cNvSpPr>
          <p:nvPr/>
        </p:nvSpPr>
        <p:spPr bwMode="auto">
          <a:xfrm>
            <a:off x="6462713" y="5808663"/>
            <a:ext cx="920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>
                <a:solidFill>
                  <a:srgbClr val="000000"/>
                </a:solidFill>
              </a:rPr>
              <a:t>7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43BC5-CA01-4CFE-AB6B-9008550765C3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22A74-CEAC-4284-B326-CCED2D335AA2}" type="slidenum">
              <a:rPr lang="cs-CZ"/>
              <a:pPr/>
              <a:t>64</a:t>
            </a:fld>
            <a:endParaRPr lang="cs-CZ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Některé základní služby TCP/IP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>
                <a:cs typeface="Times New Roman" pitchFamily="18" charset="0"/>
              </a:rPr>
              <a:t>ifconfig (ipconfig)</a:t>
            </a:r>
          </a:p>
          <a:p>
            <a:pPr lvl="1"/>
            <a:r>
              <a:rPr lang="cs-CZ" sz="2000">
                <a:cs typeface="Times New Roman" pitchFamily="18" charset="0"/>
              </a:rPr>
              <a:t>Rozhraní, fyzická adresa, síťová adresa, …</a:t>
            </a:r>
          </a:p>
          <a:p>
            <a:r>
              <a:rPr lang="cs-CZ" sz="2400">
                <a:cs typeface="Times New Roman" pitchFamily="18" charset="0"/>
              </a:rPr>
              <a:t>arp – tabulka přiřazení síťová – fyzická adresa</a:t>
            </a:r>
          </a:p>
          <a:p>
            <a:r>
              <a:rPr lang="en-US" sz="2400">
                <a:cs typeface="Arial" charset="0"/>
              </a:rPr>
              <a:t>r</a:t>
            </a:r>
            <a:r>
              <a:rPr lang="cs-CZ" sz="2400">
                <a:cs typeface="Arial" charset="0"/>
              </a:rPr>
              <a:t>oute – výpis směrovací tabulky</a:t>
            </a:r>
          </a:p>
          <a:p>
            <a:r>
              <a:rPr lang="en-US" sz="2400">
                <a:cs typeface="Arial" charset="0"/>
              </a:rPr>
              <a:t>n</a:t>
            </a:r>
            <a:r>
              <a:rPr lang="cs-CZ" sz="2400">
                <a:cs typeface="Arial" charset="0"/>
              </a:rPr>
              <a:t>etstat – zjištění stavu spojení (TCP, UDP)</a:t>
            </a:r>
          </a:p>
          <a:p>
            <a:r>
              <a:rPr lang="en-US" sz="2400">
                <a:cs typeface="Arial" charset="0"/>
              </a:rPr>
              <a:t>p</a:t>
            </a:r>
            <a:r>
              <a:rPr lang="cs-CZ" sz="2400">
                <a:cs typeface="Arial" charset="0"/>
              </a:rPr>
              <a:t>ing – test dostupnosti vzdáleného počítače</a:t>
            </a:r>
          </a:p>
          <a:p>
            <a:r>
              <a:rPr lang="cs-CZ" sz="2400">
                <a:cs typeface="Arial" charset="0"/>
              </a:rPr>
              <a:t>traceroute (tracert) – výpis cesty ke vzdálenému počítači</a:t>
            </a:r>
            <a:endParaRPr lang="en-US" sz="2400">
              <a:cs typeface="Arial" charset="0"/>
            </a:endParaRPr>
          </a:p>
          <a:p>
            <a:r>
              <a:rPr lang="cs-CZ" sz="2400">
                <a:cs typeface="Arial" charset="0"/>
              </a:rPr>
              <a:t>n</a:t>
            </a:r>
            <a:r>
              <a:rPr lang="en-US" sz="2400">
                <a:cs typeface="Arial" charset="0"/>
              </a:rPr>
              <a:t>slookup, dig, host </a:t>
            </a:r>
            <a:r>
              <a:rPr lang="cs-CZ" sz="2400">
                <a:cs typeface="Arial" charset="0"/>
              </a:rPr>
              <a:t>– práce s doménovými jmény a adresami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E79B-458E-493B-9A36-4E27682B8409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2A45-B74A-49C1-93C9-86C2CEEEB7F9}" type="slidenum">
              <a:rPr lang="cs-CZ"/>
              <a:pPr/>
              <a:t>7</a:t>
            </a:fld>
            <a:endParaRPr lang="cs-CZ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Protokolový zásobník TCP/IP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TCP/IP – Transport Control Protocol/Internet Protocol</a:t>
            </a:r>
          </a:p>
          <a:p>
            <a:r>
              <a:rPr lang="cs-CZ" dirty="0"/>
              <a:t>Základ protokolů Internetu</a:t>
            </a:r>
          </a:p>
          <a:p>
            <a:r>
              <a:rPr lang="cs-CZ" dirty="0"/>
              <a:t>Vznik v 70 letech minulého století</a:t>
            </a:r>
          </a:p>
          <a:p>
            <a:r>
              <a:rPr lang="cs-CZ" dirty="0"/>
              <a:t>Zásobník se 4 až 5 vrstvami</a:t>
            </a:r>
          </a:p>
          <a:p>
            <a:pPr lvl="1"/>
            <a:r>
              <a:rPr lang="cs-CZ" dirty="0"/>
              <a:t>Přenosová (Fyzická a přístupová) – závislá na médiu</a:t>
            </a:r>
          </a:p>
          <a:p>
            <a:pPr lvl="1"/>
            <a:r>
              <a:rPr lang="cs-CZ" dirty="0"/>
              <a:t>Síťová – nezávislá na médiu, adresování, směrování</a:t>
            </a:r>
          </a:p>
          <a:p>
            <a:pPr lvl="1"/>
            <a:r>
              <a:rPr lang="cs-CZ" dirty="0"/>
              <a:t>Transportní – přenos dat mezi procesy, </a:t>
            </a:r>
          </a:p>
          <a:p>
            <a:pPr lvl="1"/>
            <a:r>
              <a:rPr lang="cs-CZ" dirty="0"/>
              <a:t>Aplikační – komunikace mezi aplikacemi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Protokolový zásobník TCP/IP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F0855-5C4F-41CC-BA09-0C322FA6C237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Počítačové sítě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6E9A9-15AF-474F-87BB-8C966E33DF29}" type="slidenum">
              <a:rPr lang="cs-CZ" smtClean="0"/>
              <a:pPr/>
              <a:t>8</a:t>
            </a:fld>
            <a:endParaRPr lang="cs-CZ"/>
          </a:p>
        </p:txBody>
      </p:sp>
      <p:pic>
        <p:nvPicPr>
          <p:cNvPr id="7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00808"/>
            <a:ext cx="595606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098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782C-883A-44E6-9AD8-A9DB70C89772}" type="datetime1">
              <a:rPr lang="cs-CZ" smtClean="0"/>
              <a:t>27. 2. 2019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B15C8-2A0B-4076-942A-178C8F333020}" type="slidenum">
              <a:rPr lang="cs-CZ"/>
              <a:pPr/>
              <a:t>9</a:t>
            </a:fld>
            <a:endParaRPr lang="cs-CZ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Protokolový zásobník TCP/IP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3997325"/>
          </a:xfrm>
        </p:spPr>
        <p:txBody>
          <a:bodyPr/>
          <a:lstStyle/>
          <a:p>
            <a:r>
              <a:rPr lang="cs-CZ" dirty="0"/>
              <a:t>Přenosové protokoly</a:t>
            </a:r>
          </a:p>
          <a:p>
            <a:pPr lvl="1"/>
            <a:r>
              <a:rPr lang="cs-CZ" dirty="0" err="1"/>
              <a:t>Ethernet</a:t>
            </a:r>
            <a:r>
              <a:rPr lang="cs-CZ" dirty="0"/>
              <a:t> (nejčastější)</a:t>
            </a:r>
          </a:p>
          <a:p>
            <a:pPr lvl="1"/>
            <a:r>
              <a:rPr lang="cs-CZ" dirty="0"/>
              <a:t>PPP (Point to Point </a:t>
            </a:r>
            <a:r>
              <a:rPr lang="cs-CZ" dirty="0" err="1"/>
              <a:t>Protocol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SLIP (</a:t>
            </a:r>
            <a:r>
              <a:rPr lang="cs-CZ" dirty="0" err="1" smtClean="0"/>
              <a:t>Serial</a:t>
            </a:r>
            <a:r>
              <a:rPr lang="cs-CZ" dirty="0" smtClean="0"/>
              <a:t> </a:t>
            </a:r>
            <a:r>
              <a:rPr lang="cs-CZ" dirty="0"/>
              <a:t>Link Internet </a:t>
            </a:r>
            <a:r>
              <a:rPr lang="cs-CZ" dirty="0" err="1"/>
              <a:t>Protocol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 mnoho dalších </a:t>
            </a:r>
            <a:r>
              <a:rPr lang="cs-CZ" dirty="0" smtClean="0"/>
              <a:t>(Token Ring, X.25, … )</a:t>
            </a:r>
            <a:endParaRPr lang="cs-CZ" dirty="0"/>
          </a:p>
          <a:p>
            <a:r>
              <a:rPr lang="cs-CZ" dirty="0"/>
              <a:t>Síťový protokol</a:t>
            </a:r>
          </a:p>
          <a:p>
            <a:pPr lvl="1"/>
            <a:r>
              <a:rPr lang="cs-CZ" dirty="0"/>
              <a:t>IP (Internet </a:t>
            </a:r>
            <a:r>
              <a:rPr lang="cs-CZ" dirty="0" err="1"/>
              <a:t>Protocol</a:t>
            </a:r>
            <a:r>
              <a:rPr lang="cs-CZ" dirty="0"/>
              <a:t>) – nespojovaný protokol, nepotvrzované služby, přenáší pakety a směruje je podle cílové adresy.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654</TotalTime>
  <Words>3601</Words>
  <Application>Microsoft Office PowerPoint</Application>
  <PresentationFormat>Předvádění na obrazovce (4:3)</PresentationFormat>
  <Paragraphs>916</Paragraphs>
  <Slides>64</Slides>
  <Notes>39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64</vt:i4>
      </vt:variant>
    </vt:vector>
  </HeadingPairs>
  <TitlesOfParts>
    <vt:vector size="73" baseType="lpstr">
      <vt:lpstr>宋体</vt:lpstr>
      <vt:lpstr>Arial</vt:lpstr>
      <vt:lpstr>Calibri</vt:lpstr>
      <vt:lpstr>Palatino Linotype</vt:lpstr>
      <vt:lpstr>Times New Roman</vt:lpstr>
      <vt:lpstr>Tw Cen MT</vt:lpstr>
      <vt:lpstr>Wingdings</vt:lpstr>
      <vt:lpstr>06088808</vt:lpstr>
      <vt:lpstr>Kapka</vt:lpstr>
      <vt:lpstr>Zásobník protokolů TCP/IP </vt:lpstr>
      <vt:lpstr>Cvičení</vt:lpstr>
      <vt:lpstr>Úlohy z cvičení</vt:lpstr>
      <vt:lpstr>Literatura</vt:lpstr>
      <vt:lpstr>Úvod</vt:lpstr>
      <vt:lpstr>Protokolový zásobník ISO/OSI</vt:lpstr>
      <vt:lpstr>Protokolový zásobník TCP/IP</vt:lpstr>
      <vt:lpstr>Protokolový zásobník TCP/IP</vt:lpstr>
      <vt:lpstr>Protokolový zásobník TCP/IP</vt:lpstr>
      <vt:lpstr>Protokolový zásobník TCP/IP</vt:lpstr>
      <vt:lpstr>Protokolový zásobník TCP/IP</vt:lpstr>
      <vt:lpstr>Adresy a adresování</vt:lpstr>
      <vt:lpstr>Adresy a adresování</vt:lpstr>
      <vt:lpstr>Adresy a adresování</vt:lpstr>
      <vt:lpstr>Adresy a adresování</vt:lpstr>
      <vt:lpstr>Adresy a adresování</vt:lpstr>
      <vt:lpstr>Adresy a adresování</vt:lpstr>
      <vt:lpstr>Adresy a adresování</vt:lpstr>
      <vt:lpstr>Problémy IPv4</vt:lpstr>
      <vt:lpstr>Nárůst směrovací informace</vt:lpstr>
      <vt:lpstr>Nedostatek adres IPv4</vt:lpstr>
      <vt:lpstr>Vyčerpání adresního prostoru IPv4</vt:lpstr>
      <vt:lpstr>Historie IPv6</vt:lpstr>
      <vt:lpstr>Přínos IPv6</vt:lpstr>
      <vt:lpstr>Záhlaví IPv4 a IPv6</vt:lpstr>
      <vt:lpstr>Záhlaví IPv4 a IPv6</vt:lpstr>
      <vt:lpstr>Záhlaví IPv6</vt:lpstr>
      <vt:lpstr>Záhlaví IPv6</vt:lpstr>
      <vt:lpstr>Záhlaví IPv6</vt:lpstr>
      <vt:lpstr>Zapouzdření IPv6 v Ethernetu II</vt:lpstr>
      <vt:lpstr>Rozšiřující záhlaví</vt:lpstr>
      <vt:lpstr>Rozšiřující záhlaví</vt:lpstr>
      <vt:lpstr>Prezentace aplikace PowerPoint</vt:lpstr>
      <vt:lpstr>Rozšiřující záhlaví</vt:lpstr>
      <vt:lpstr>Správce adres IPv6</vt:lpstr>
      <vt:lpstr>Adresy IPv6</vt:lpstr>
      <vt:lpstr>Adresy IPv6</vt:lpstr>
      <vt:lpstr>Zápis adres</vt:lpstr>
      <vt:lpstr>IPv6 subnetting</vt:lpstr>
      <vt:lpstr>Adresní bloky</vt:lpstr>
      <vt:lpstr>Typy unicast adres</vt:lpstr>
      <vt:lpstr>Typy unicast adres</vt:lpstr>
      <vt:lpstr>Přidělování globálních adres IPv6</vt:lpstr>
      <vt:lpstr>Přidělování globálních adres IPv6 (příklad)</vt:lpstr>
      <vt:lpstr>Doporučení rozdělení uživatelské subsíťové části adresy (pro 16 bitů)</vt:lpstr>
      <vt:lpstr>Speciální adresy IPv6</vt:lpstr>
      <vt:lpstr>IPv6 adresy - CESNET</vt:lpstr>
      <vt:lpstr>Adresy IPv6</vt:lpstr>
      <vt:lpstr>Skupinové adresy</vt:lpstr>
      <vt:lpstr>Skupinové adresy - scope</vt:lpstr>
      <vt:lpstr>Skupinové adresy - scope</vt:lpstr>
      <vt:lpstr>Přiřazené skupinové adresy</vt:lpstr>
      <vt:lpstr>Povinné adresy</vt:lpstr>
      <vt:lpstr>Adresování</vt:lpstr>
      <vt:lpstr>Jména a jmenné služby</vt:lpstr>
      <vt:lpstr>Jména a jmenné služby</vt:lpstr>
      <vt:lpstr>Jména a jmenné služby</vt:lpstr>
      <vt:lpstr>Domény nejvyšší úrovně</vt:lpstr>
      <vt:lpstr>Jména a jmenné služby</vt:lpstr>
      <vt:lpstr>Jména a jmenné služby</vt:lpstr>
      <vt:lpstr>Jména a jmenné služby</vt:lpstr>
      <vt:lpstr>Jména a jmenné služby</vt:lpstr>
      <vt:lpstr>Postup dotazování</vt:lpstr>
      <vt:lpstr>Některé základní služby TCP/IP</vt:lpstr>
    </vt:vector>
  </TitlesOfParts>
  <Manager/>
  <Company>ZČU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 </dc:title>
  <dc:subject/>
  <dc:creator>kiv</dc:creator>
  <cp:keywords/>
  <dc:description/>
  <cp:lastModifiedBy>un331</cp:lastModifiedBy>
  <cp:revision>41</cp:revision>
  <dcterms:created xsi:type="dcterms:W3CDTF">2006-10-11T08:31:08Z</dcterms:created>
  <dcterms:modified xsi:type="dcterms:W3CDTF">2019-02-27T09:00:54Z</dcterms:modified>
  <cp:category/>
</cp:coreProperties>
</file>