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13"/>
  </p:notesMasterIdLst>
  <p:handoutMasterIdLst>
    <p:handoutMasterId r:id="rId114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2" r:id="rId33"/>
    <p:sldId id="303" r:id="rId34"/>
    <p:sldId id="304" r:id="rId35"/>
    <p:sldId id="301" r:id="rId36"/>
    <p:sldId id="322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08" r:id="rId52"/>
    <p:sldId id="316" r:id="rId53"/>
    <p:sldId id="306" r:id="rId54"/>
    <p:sldId id="338" r:id="rId55"/>
    <p:sldId id="339" r:id="rId56"/>
    <p:sldId id="340" r:id="rId57"/>
    <p:sldId id="341" r:id="rId58"/>
    <p:sldId id="342" r:id="rId59"/>
    <p:sldId id="343" r:id="rId60"/>
    <p:sldId id="307" r:id="rId61"/>
    <p:sldId id="320" r:id="rId62"/>
    <p:sldId id="344" r:id="rId63"/>
    <p:sldId id="345" r:id="rId64"/>
    <p:sldId id="346" r:id="rId65"/>
    <p:sldId id="347" r:id="rId66"/>
    <p:sldId id="348" r:id="rId67"/>
    <p:sldId id="376" r:id="rId68"/>
    <p:sldId id="349" r:id="rId69"/>
    <p:sldId id="350" r:id="rId70"/>
    <p:sldId id="351" r:id="rId71"/>
    <p:sldId id="309" r:id="rId72"/>
    <p:sldId id="310" r:id="rId73"/>
    <p:sldId id="323" r:id="rId74"/>
    <p:sldId id="318" r:id="rId75"/>
    <p:sldId id="319" r:id="rId76"/>
    <p:sldId id="311" r:id="rId77"/>
    <p:sldId id="312" r:id="rId78"/>
    <p:sldId id="313" r:id="rId79"/>
    <p:sldId id="314" r:id="rId80"/>
    <p:sldId id="352" r:id="rId81"/>
    <p:sldId id="371" r:id="rId82"/>
    <p:sldId id="372" r:id="rId83"/>
    <p:sldId id="373" r:id="rId84"/>
    <p:sldId id="374" r:id="rId85"/>
    <p:sldId id="375" r:id="rId86"/>
    <p:sldId id="353" r:id="rId87"/>
    <p:sldId id="354" r:id="rId88"/>
    <p:sldId id="355" r:id="rId89"/>
    <p:sldId id="356" r:id="rId90"/>
    <p:sldId id="357" r:id="rId91"/>
    <p:sldId id="358" r:id="rId92"/>
    <p:sldId id="359" r:id="rId93"/>
    <p:sldId id="360" r:id="rId94"/>
    <p:sldId id="361" r:id="rId95"/>
    <p:sldId id="362" r:id="rId96"/>
    <p:sldId id="363" r:id="rId97"/>
    <p:sldId id="364" r:id="rId98"/>
    <p:sldId id="365" r:id="rId99"/>
    <p:sldId id="366" r:id="rId100"/>
    <p:sldId id="367" r:id="rId101"/>
    <p:sldId id="368" r:id="rId102"/>
    <p:sldId id="369" r:id="rId103"/>
    <p:sldId id="370" r:id="rId104"/>
    <p:sldId id="377" r:id="rId105"/>
    <p:sldId id="378" r:id="rId106"/>
    <p:sldId id="379" r:id="rId107"/>
    <p:sldId id="380" r:id="rId108"/>
    <p:sldId id="381" r:id="rId109"/>
    <p:sldId id="382" r:id="rId110"/>
    <p:sldId id="383" r:id="rId111"/>
    <p:sldId id="384" r:id="rId112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3" autoAdjust="0"/>
    <p:restoredTop sz="90300" autoAdjust="0"/>
  </p:normalViewPr>
  <p:slideViewPr>
    <p:cSldViewPr>
      <p:cViewPr varScale="1">
        <p:scale>
          <a:sx n="130" d="100"/>
          <a:sy n="130" d="100"/>
        </p:scale>
        <p:origin x="105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525" cy="512702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341" y="0"/>
            <a:ext cx="3077525" cy="512702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2E54B99A-B800-436C-A906-FB104B5D2B1B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0326"/>
            <a:ext cx="3077525" cy="512701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341" y="9720326"/>
            <a:ext cx="3077525" cy="512701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0E31CE93-740C-4A33-A4D3-351B20A70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47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525" cy="51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50" tIns="48377" rIns="96750" bIns="48377" numCol="1" anchor="t" anchorCtr="0" compatLnSpc="1">
            <a:prstTxWarp prst="textNoShape">
              <a:avLst/>
            </a:prstTxWarp>
          </a:bodyPr>
          <a:lstStyle>
            <a:lvl1pPr defTabSz="967486" eaLnBrk="1" hangingPunct="1">
              <a:defRPr sz="1200"/>
            </a:lvl1pPr>
          </a:lstStyle>
          <a:p>
            <a:endParaRPr lang="cs-CZ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341" y="0"/>
            <a:ext cx="3077525" cy="51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50" tIns="48377" rIns="96750" bIns="48377" numCol="1" anchor="t" anchorCtr="0" compatLnSpc="1">
            <a:prstTxWarp prst="textNoShape">
              <a:avLst/>
            </a:prstTxWarp>
          </a:bodyPr>
          <a:lstStyle>
            <a:lvl1pPr algn="r" defTabSz="967486" eaLnBrk="1" hangingPunct="1">
              <a:defRPr sz="1200"/>
            </a:lvl1pPr>
          </a:lstStyle>
          <a:p>
            <a:endParaRPr lang="cs-CZ" alt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71" y="4861037"/>
            <a:ext cx="5681336" cy="460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50" tIns="48377" rIns="96750" bIns="48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325"/>
            <a:ext cx="3077525" cy="51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50" tIns="48377" rIns="96750" bIns="48377" numCol="1" anchor="b" anchorCtr="0" compatLnSpc="1">
            <a:prstTxWarp prst="textNoShape">
              <a:avLst/>
            </a:prstTxWarp>
          </a:bodyPr>
          <a:lstStyle>
            <a:lvl1pPr defTabSz="967486" eaLnBrk="1" hangingPunct="1">
              <a:defRPr sz="1200"/>
            </a:lvl1pPr>
          </a:lstStyle>
          <a:p>
            <a:endParaRPr lang="cs-CZ" alt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341" y="9720325"/>
            <a:ext cx="3077525" cy="51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50" tIns="48377" rIns="96750" bIns="48377" numCol="1" anchor="b" anchorCtr="0" compatLnSpc="1">
            <a:prstTxWarp prst="textNoShape">
              <a:avLst/>
            </a:prstTxWarp>
          </a:bodyPr>
          <a:lstStyle>
            <a:lvl1pPr algn="r" defTabSz="967486" eaLnBrk="1" hangingPunct="1">
              <a:defRPr sz="1200"/>
            </a:lvl1pPr>
          </a:lstStyle>
          <a:p>
            <a:fld id="{90E075F9-0AFE-416E-A7D0-7FBC7CFC6A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5971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6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wrap="square" lIns="93600" tIns="48672" rIns="93600" bIns="48672" anchor="b" anchorCtr="0" compatLnSpc="1">
            <a:noAutofit/>
          </a:bodyPr>
          <a:lstStyle/>
          <a:p>
            <a:pPr lvl="0"/>
            <a:r>
              <a:rPr lang="en-US" smtClean="0"/>
              <a:t>Elektrotechnika I</a:t>
            </a:r>
            <a:endParaRPr lang="en-US"/>
          </a:p>
        </p:txBody>
      </p:sp>
      <p:sp>
        <p:nvSpPr>
          <p:cNvPr id="9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3600" tIns="48672" rIns="93600" bIns="48672" anchor="b" anchorCtr="0" compatLnSpc="1">
            <a:noAutofit/>
          </a:bodyPr>
          <a:lstStyle/>
          <a:p>
            <a:pPr lvl="0"/>
            <a:fld id="{5EB947F5-5C8B-4CE4-B602-2DF381AD8B17}" type="slidenum">
              <a:t>1</a:t>
            </a:fld>
            <a:endParaRPr lang="en-US"/>
          </a:p>
        </p:txBody>
      </p:sp>
      <p:sp>
        <p:nvSpPr>
          <p:cNvPr id="2" name="Rectangle 6"/>
          <p:cNvSpPr/>
          <p:nvPr/>
        </p:nvSpPr>
        <p:spPr>
          <a:xfrm>
            <a:off x="0" y="9573500"/>
            <a:ext cx="3016296" cy="50395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3600" tIns="48672" rIns="93600" bIns="48672" anchor="b" anchorCtr="0" compatLnSpc="1">
            <a:noAutofit/>
          </a:bodyPr>
          <a:lstStyle/>
          <a:p>
            <a:pPr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50976" algn="l"/>
                <a:tab pos="1901952" algn="l"/>
                <a:tab pos="2852927" algn="l"/>
                <a:tab pos="3803904" algn="l"/>
                <a:tab pos="4754880" algn="l"/>
                <a:tab pos="5705855" algn="l"/>
                <a:tab pos="6656831" algn="l"/>
                <a:tab pos="7607808" algn="l"/>
                <a:tab pos="8558784" algn="l"/>
                <a:tab pos="9509760" algn="l"/>
                <a:tab pos="10460736" algn="l"/>
              </a:tabLst>
            </a:pPr>
            <a:r>
              <a:rPr lang="en-US" sz="120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Wimax - IEEE 802.16</a:t>
            </a:r>
          </a:p>
        </p:txBody>
      </p:sp>
      <p:sp>
        <p:nvSpPr>
          <p:cNvPr id="3" name="Rectangle 7"/>
          <p:cNvSpPr/>
          <p:nvPr/>
        </p:nvSpPr>
        <p:spPr>
          <a:xfrm>
            <a:off x="3942924" y="9573500"/>
            <a:ext cx="3016296" cy="50395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3600" tIns="48672" rIns="93600" bIns="48672" anchor="b" anchorCtr="0" compatLnSpc="1">
            <a:noAutofit/>
          </a:bodyPr>
          <a:lstStyle/>
          <a:p>
            <a:pPr algn="r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50976" algn="l"/>
                <a:tab pos="1901952" algn="l"/>
                <a:tab pos="2852927" algn="l"/>
                <a:tab pos="3803904" algn="l"/>
                <a:tab pos="4754880" algn="l"/>
                <a:tab pos="5705855" algn="l"/>
                <a:tab pos="6656831" algn="l"/>
                <a:tab pos="7607808" algn="l"/>
                <a:tab pos="8558784" algn="l"/>
                <a:tab pos="9509760" algn="l"/>
                <a:tab pos="10460736" algn="l"/>
              </a:tabLst>
            </a:pPr>
            <a:fld id="{5D4225B2-4EF6-4A0F-B766-BA695D934AC7}" type="slidenum">
              <a:pPr algn="r" hangingPunct="1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50976" algn="l"/>
                  <a:tab pos="1901952" algn="l"/>
                  <a:tab pos="2852927" algn="l"/>
                  <a:tab pos="3803904" algn="l"/>
                  <a:tab pos="4754880" algn="l"/>
                  <a:tab pos="5705855" algn="l"/>
                  <a:tab pos="6656831" algn="l"/>
                  <a:tab pos="7607808" algn="l"/>
                  <a:tab pos="8558784" algn="l"/>
                  <a:tab pos="9509760" algn="l"/>
                  <a:tab pos="10460736" algn="l"/>
                </a:tabLst>
              </a:pPr>
              <a:t>1</a:t>
            </a:fld>
            <a:endParaRPr lang="en-US" sz="1200"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obrázek snímku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60438" y="755650"/>
            <a:ext cx="5038725" cy="37798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5" name="TextovéPole 4"/>
          <p:cNvSpPr txBox="1"/>
          <p:nvPr/>
        </p:nvSpPr>
        <p:spPr>
          <a:xfrm>
            <a:off x="696068" y="4787544"/>
            <a:ext cx="5568546" cy="4535568"/>
          </a:xfrm>
          <a:prstGeom prst="rect">
            <a:avLst/>
          </a:prstGeom>
          <a:noFill/>
          <a:ln>
            <a:noFill/>
          </a:ln>
        </p:spPr>
        <p:txBody>
          <a:bodyPr vert="horz" wrap="square" lIns="95098" tIns="47549" rIns="95098" bIns="47549" anchor="t" anchorCtr="0" compatLnSpc="1">
            <a:noAutofit/>
          </a:bodyPr>
          <a:lstStyle/>
          <a:p>
            <a:pPr>
              <a:spcBef>
                <a:spcPts val="466"/>
              </a:spcBef>
              <a:spcAft>
                <a:spcPts val="0"/>
              </a:spcAft>
              <a:tabLst>
                <a:tab pos="0" algn="l"/>
                <a:tab pos="950976" algn="l"/>
                <a:tab pos="1901952" algn="l"/>
                <a:tab pos="2852927" algn="l"/>
                <a:tab pos="3803904" algn="l"/>
                <a:tab pos="4754880" algn="l"/>
                <a:tab pos="5705855" algn="l"/>
                <a:tab pos="6656831" algn="l"/>
                <a:tab pos="7607808" algn="l"/>
                <a:tab pos="8558784" algn="l"/>
                <a:tab pos="9509760" algn="l"/>
                <a:tab pos="10460736" algn="l"/>
              </a:tabLst>
            </a:pPr>
            <a:endParaRPr lang="cs-CZ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" name="Zástupný symbol pro datum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lvl="0"/>
            <a:fld id="{383900B6-971B-42F7-AAC7-D72B3792D060}" type="datetime1">
              <a:rPr lang="cs-CZ" smtClean="0"/>
              <a:t>15. 5. 2018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075F9-0AFE-416E-A7D0-7FBC7CFC6A25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38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2713A1-577F-47A3-B6EF-343E9362EAB0}" type="slidenum">
              <a:rPr lang="cs-CZ"/>
              <a:pPr/>
              <a:t>13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753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DE51E3-2429-4CC1-9B29-E0F174FE116C}" type="slidenum">
              <a:rPr lang="cs-CZ"/>
              <a:pPr/>
              <a:t>15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6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CF791-023B-42C6-8A15-56081A1880AD}" type="slidenum">
              <a:rPr lang="cs-CZ"/>
              <a:pPr/>
              <a:t>16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07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4C2AA-DD63-472A-8703-891AE1A60E45}" type="slidenum">
              <a:rPr lang="cs-CZ"/>
              <a:pPr/>
              <a:t>17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97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04325-892E-4207-8259-1434C13DFB2E}" type="slidenum">
              <a:rPr lang="cs-CZ"/>
              <a:pPr/>
              <a:t>21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03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3E039-BDCB-4ACE-868A-C60112F2B4C9}" type="slidenum">
              <a:rPr lang="cs-CZ"/>
              <a:pPr/>
              <a:t>22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7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60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280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cs-CZ" altLang="cs-CZ" noProof="0" dirty="0" smtClean="0"/>
              <a:t>Kliknutím můžete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63088EE-5977-4F9F-8294-E38E7CCFBF7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150E5B-D6C6-40B0-A5E4-C64167DEB91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E28659-345D-4C4B-B083-99B45B5414D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6DB22-7E04-4D39-8D28-72241079BA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49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82BED-928C-499F-ABCD-0A98C2E0490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F4C92-A6E2-47D5-973E-70B105C93A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07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6458ED-2979-419D-A47C-17AEFB5990B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2DCE27E-3EBB-46CC-86F3-802727A10B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00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Palatino Linotype" panose="02040502050505030304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Palatino Linotype" panose="02040502050505030304" pitchFamily="18" charset="0"/>
              </a:defRPr>
            </a:lvl1pPr>
            <a:lvl2pPr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800">
                <a:latin typeface="Palatino Linotype" panose="02040502050505030304" pitchFamily="18" charset="0"/>
              </a:defRPr>
            </a:lvl4pPr>
            <a:lvl5pPr>
              <a:defRPr sz="18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F3CD0A-791F-4110-A427-0C05F5F3E10D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18BC8-672D-40C2-B31B-400B703B5A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869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0C74BD-1BAF-44BB-8C90-3A1C250CBF4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A6FC7-20C8-47A7-B1EA-5DAE76CC55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152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B77B1D-56CE-4310-A3D9-48D37E79921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4F01E-683E-41AC-A708-8B41149B51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374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D00468-3EAE-49C3-8A04-1EBE6E74ADA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F3FBC-35A9-4119-AF59-C3EB23A50A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13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F8E17-9FA2-4AFB-9F9D-1F22154DCD7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FA092-0A5D-484F-9FAA-66906B4D70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470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D54071-CD32-485C-B248-F7E9DA5663D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CF77C-BC22-4F31-BDC4-AC67BC740D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443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5D84B4-0837-4BBC-8062-DA9C9B940A5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ED180-44C4-439C-A7DB-B9885B6DAF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044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C4065-CAE4-42B0-8293-ED3468490B3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1E44E-85E3-4B82-A7FF-2ABADA9141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9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7FCD3E76-F8B7-4069-BC18-2EDB95155D3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68C7229-20C5-4789-8189-185DBD752BB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827584" y="1268760"/>
            <a:ext cx="6480720" cy="1514549"/>
          </a:xfrm>
        </p:spPr>
        <p:txBody>
          <a:bodyPr wrap="square" lIns="91440" tIns="45720" rIns="91440" bIns="45720">
            <a:noAutofit/>
          </a:bodyPr>
          <a:lstStyle/>
          <a:p>
            <a:pPr lvl="0" algn="ctr" hangingPunct="1"/>
            <a:r>
              <a:rPr lang="en-US" sz="4000" dirty="0" err="1" smtClean="0">
                <a:latin typeface="Palatino Linotype" panose="02040502050505030304" pitchFamily="18" charset="0"/>
              </a:rPr>
              <a:t>Projekto</a:t>
            </a:r>
            <a:r>
              <a:rPr lang="cs-CZ" sz="4000" dirty="0" smtClean="0">
                <a:latin typeface="Palatino Linotype" panose="02040502050505030304" pitchFamily="18" charset="0"/>
              </a:rPr>
              <a:t>vání distribuovaných systémů</a:t>
            </a:r>
            <a:endParaRPr lang="en-US" sz="4000" dirty="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4427984" y="3140968"/>
            <a:ext cx="2880320" cy="1655762"/>
          </a:xfrm>
        </p:spPr>
        <p:txBody>
          <a:bodyPr lIns="0" tIns="0" rIns="0" bIns="0">
            <a:normAutofit/>
          </a:bodyPr>
          <a:lstStyle/>
          <a:p>
            <a:pPr lvl="0" algn="l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dirty="0" smtClean="0">
                <a:latin typeface="Palatino Linotype" panose="02040502050505030304" pitchFamily="18" charset="0"/>
              </a:rPr>
              <a:t>Protokol IPv6</a:t>
            </a:r>
            <a:endParaRPr lang="cs-CZ" sz="3200" dirty="0">
              <a:latin typeface="Palatino Linotype" panose="02040502050505030304" pitchFamily="18" charset="0"/>
            </a:endParaRPr>
          </a:p>
          <a:p>
            <a:pPr lvl="0" algn="l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>
                <a:latin typeface="Palatino Linotype" panose="02040502050505030304" pitchFamily="18" charset="0"/>
              </a:rPr>
              <a:t>Ing. Jiří Ledvina</a:t>
            </a:r>
          </a:p>
        </p:txBody>
      </p:sp>
    </p:spTree>
    <p:extLst>
      <p:ext uri="{BB962C8B-B14F-4D97-AF65-F5344CB8AC3E}">
        <p14:creationId xmlns:p14="http://schemas.microsoft.com/office/powerpoint/2010/main" val="25334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Jumbogramy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0657"/>
            <a:ext cx="8229600" cy="3280267"/>
          </a:xfrm>
        </p:spPr>
        <p:txBody>
          <a:bodyPr/>
          <a:lstStyle/>
          <a:p>
            <a:r>
              <a:rPr lang="cs-CZ" sz="1800" dirty="0" smtClean="0"/>
              <a:t>Rozšiřující hlavička</a:t>
            </a:r>
          </a:p>
          <a:p>
            <a:r>
              <a:rPr lang="cs-CZ" sz="1800" dirty="0"/>
              <a:t>Použití – v současné době obtížné, naráží i na omezení transportních protokolů.</a:t>
            </a:r>
          </a:p>
          <a:p>
            <a:r>
              <a:rPr lang="cs-CZ" sz="1800" dirty="0"/>
              <a:t>UDP – problém – nutná modifikace, musí přebírat délku z IP</a:t>
            </a:r>
          </a:p>
          <a:p>
            <a:r>
              <a:rPr lang="cs-CZ" sz="1800" dirty="0"/>
              <a:t>TCP – MSS = </a:t>
            </a:r>
            <a:r>
              <a:rPr lang="cs-CZ" sz="1800" dirty="0" smtClean="0"/>
              <a:t>2</a:t>
            </a:r>
            <a:r>
              <a:rPr lang="cs-CZ" sz="1800" baseline="30000" dirty="0" smtClean="0"/>
              <a:t>16</a:t>
            </a:r>
            <a:r>
              <a:rPr lang="cs-CZ" sz="1800" dirty="0"/>
              <a:t>, velikost 65535 se označí za nekonečno, MSS se určí z MTU cesty (-40B za IP záhlaví, -20B za TCP záhlaví)</a:t>
            </a:r>
          </a:p>
          <a:p>
            <a:r>
              <a:rPr lang="cs-CZ" sz="1800" dirty="0"/>
              <a:t>Urgentní data </a:t>
            </a:r>
            <a:r>
              <a:rPr lang="cs-CZ" sz="1800" dirty="0" smtClean="0"/>
              <a:t>– číslo 65535 </a:t>
            </a:r>
            <a:r>
              <a:rPr lang="cs-CZ" sz="1800" dirty="0"/>
              <a:t>se chápe jako příznak – všechna data jsou urgentní – datagram má dvě části </a:t>
            </a:r>
            <a:endParaRPr lang="cs-CZ" sz="1800" dirty="0" smtClean="0"/>
          </a:p>
          <a:p>
            <a:pPr lvl="1"/>
            <a:r>
              <a:rPr lang="cs-CZ" sz="1800" dirty="0" smtClean="0"/>
              <a:t>první </a:t>
            </a:r>
            <a:r>
              <a:rPr lang="cs-CZ" sz="1800" dirty="0"/>
              <a:t>fragment – pouze URG data,  </a:t>
            </a:r>
            <a:endParaRPr lang="cs-CZ" sz="1800" dirty="0" smtClean="0"/>
          </a:p>
          <a:p>
            <a:pPr lvl="1"/>
            <a:r>
              <a:rPr lang="cs-CZ" sz="1800" dirty="0" smtClean="0"/>
              <a:t>druhý </a:t>
            </a:r>
            <a:r>
              <a:rPr lang="cs-CZ" sz="1800" dirty="0"/>
              <a:t>fragment – délka menší než 65535 – určitá délka – normální data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6B6-BBA0-47AA-AB38-214E258A6DA5}" type="datetime1">
              <a:rPr lang="cs-CZ" altLang="cs-CZ" smtClean="0"/>
              <a:t>15. 5. 2018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</a:t>
            </a:fld>
            <a:endParaRPr lang="cs-CZ" altLang="cs-CZ"/>
          </a:p>
        </p:txBody>
      </p:sp>
      <p:grpSp>
        <p:nvGrpSpPr>
          <p:cNvPr id="7" name="Plátno 959"/>
          <p:cNvGrpSpPr/>
          <p:nvPr/>
        </p:nvGrpSpPr>
        <p:grpSpPr>
          <a:xfrm>
            <a:off x="-684584" y="1700808"/>
            <a:ext cx="5991200" cy="1241252"/>
            <a:chOff x="13311" y="25145"/>
            <a:chExt cx="5486400" cy="672438"/>
          </a:xfrm>
        </p:grpSpPr>
        <p:sp>
          <p:nvSpPr>
            <p:cNvPr id="8" name="Obdélník 7"/>
            <p:cNvSpPr/>
            <p:nvPr/>
          </p:nvSpPr>
          <p:spPr>
            <a:xfrm>
              <a:off x="13311" y="25145"/>
              <a:ext cx="5486400" cy="64643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31"/>
              <a:ext cx="3657600" cy="47934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3904735" y="70537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1800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>
              <a:stCxn id="9" idx="1"/>
            </p:cNvCxnSpPr>
            <p:nvPr/>
          </p:nvCxnSpPr>
          <p:spPr>
            <a:xfrm flipV="1">
              <a:off x="1143000" y="298808"/>
              <a:ext cx="3657600" cy="111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8"/>
            <p:cNvSpPr txBox="1"/>
            <p:nvPr/>
          </p:nvSpPr>
          <p:spPr>
            <a:xfrm>
              <a:off x="2983984" y="98025"/>
              <a:ext cx="92075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Volba = 194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ové pole 9"/>
            <p:cNvSpPr txBox="1"/>
            <p:nvPr/>
          </p:nvSpPr>
          <p:spPr>
            <a:xfrm>
              <a:off x="3997066" y="99973"/>
              <a:ext cx="71120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4</a:t>
              </a:r>
            </a:p>
          </p:txBody>
        </p:sp>
        <p:sp>
          <p:nvSpPr>
            <p:cNvPr id="16" name="Textové pole 10"/>
            <p:cNvSpPr txBox="1"/>
            <p:nvPr/>
          </p:nvSpPr>
          <p:spPr>
            <a:xfrm>
              <a:off x="2164258" y="354683"/>
              <a:ext cx="145478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jumbo dat (32b)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976962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DHCPv6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Authentication</a:t>
            </a:r>
          </a:p>
          <a:p>
            <a:r>
              <a:rPr lang="cs-CZ" dirty="0"/>
              <a:t>klient - přidá k první výzvě – určení metod ověřování (</a:t>
            </a:r>
            <a:r>
              <a:rPr lang="cs-CZ" dirty="0" smtClean="0"/>
              <a:t>HMAC-MDA5)</a:t>
            </a:r>
          </a:p>
          <a:p>
            <a:r>
              <a:rPr lang="cs-CZ" dirty="0" smtClean="0"/>
              <a:t>Digitální podpis</a:t>
            </a:r>
          </a:p>
          <a:p>
            <a:r>
              <a:rPr lang="cs-CZ" dirty="0" smtClean="0"/>
              <a:t>Symetrická </a:t>
            </a:r>
            <a:r>
              <a:rPr lang="cs-CZ" dirty="0"/>
              <a:t>kryptografie, klíč přidělen manuálně (jedna administrativní oblast, asymetrická kryptografie není </a:t>
            </a:r>
            <a:r>
              <a:rPr lang="cs-CZ" dirty="0" smtClean="0"/>
              <a:t>třeba)</a:t>
            </a:r>
          </a:p>
          <a:p>
            <a:r>
              <a:rPr lang="cs-CZ" dirty="0" smtClean="0"/>
              <a:t>Za </a:t>
            </a:r>
            <a:r>
              <a:rPr lang="cs-CZ" dirty="0"/>
              <a:t>běhu (mezi agentem a serverem) pak </a:t>
            </a:r>
            <a:r>
              <a:rPr lang="cs-CZ" dirty="0" err="1"/>
              <a:t>IPsec</a:t>
            </a:r>
            <a:r>
              <a:rPr lang="cs-CZ" dirty="0"/>
              <a:t> (mezi agenty a </a:t>
            </a:r>
            <a:r>
              <a:rPr lang="cs-CZ" dirty="0" smtClean="0"/>
              <a:t>servery)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E41-8A4C-4BC8-9B26-19B82A040DC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9254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Bezestavové</a:t>
            </a:r>
            <a:r>
              <a:rPr lang="cs-CZ" dirty="0" smtClean="0"/>
              <a:t> DHCPv6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doplnění </a:t>
            </a:r>
            <a:r>
              <a:rPr lang="cs-CZ" dirty="0" err="1"/>
              <a:t>bezestavové</a:t>
            </a:r>
            <a:r>
              <a:rPr lang="cs-CZ" dirty="0"/>
              <a:t> konfigurace dalšími </a:t>
            </a:r>
            <a:r>
              <a:rPr lang="cs-CZ" dirty="0" smtClean="0"/>
              <a:t>informacemi</a:t>
            </a:r>
          </a:p>
          <a:p>
            <a:r>
              <a:rPr lang="cs-CZ" dirty="0"/>
              <a:t>ohlášení směrovače (O=1, </a:t>
            </a:r>
            <a:r>
              <a:rPr lang="cs-CZ" dirty="0" smtClean="0"/>
              <a:t>M=0)</a:t>
            </a:r>
          </a:p>
          <a:p>
            <a:pPr lvl="1"/>
            <a:r>
              <a:rPr lang="cs-CZ" dirty="0" smtClean="0"/>
              <a:t>Adresa </a:t>
            </a:r>
            <a:r>
              <a:rPr lang="cs-CZ" dirty="0" err="1" smtClean="0"/>
              <a:t>bezestavově</a:t>
            </a:r>
            <a:endParaRPr lang="cs-CZ" dirty="0" smtClean="0"/>
          </a:p>
          <a:p>
            <a:pPr lvl="1"/>
            <a:r>
              <a:rPr lang="cs-CZ" dirty="0" smtClean="0"/>
              <a:t>Další informace </a:t>
            </a:r>
            <a:r>
              <a:rPr lang="cs-CZ" dirty="0" err="1" smtClean="0"/>
              <a:t>stavově</a:t>
            </a:r>
            <a:endParaRPr lang="cs-CZ" dirty="0" smtClean="0"/>
          </a:p>
          <a:p>
            <a:r>
              <a:rPr lang="cs-CZ" dirty="0" smtClean="0"/>
              <a:t>Zjednodušená verze DHCPv6</a:t>
            </a:r>
          </a:p>
          <a:p>
            <a:pPr lvl="1"/>
            <a:r>
              <a:rPr lang="cs-CZ" dirty="0"/>
              <a:t>pouze dvě zprávy žádost (</a:t>
            </a:r>
            <a:r>
              <a:rPr lang="cs-CZ" dirty="0" err="1"/>
              <a:t>request</a:t>
            </a:r>
            <a:r>
              <a:rPr lang="cs-CZ" dirty="0"/>
              <a:t>)/odpověď (</a:t>
            </a:r>
            <a:r>
              <a:rPr lang="cs-CZ" dirty="0" err="1"/>
              <a:t>replay</a:t>
            </a:r>
            <a:r>
              <a:rPr lang="cs-CZ" dirty="0"/>
              <a:t>), předání (relay forward)/odpověď(relay </a:t>
            </a:r>
            <a:r>
              <a:rPr lang="cs-CZ" dirty="0" err="1" smtClean="0"/>
              <a:t>reply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6771-1E8A-4B6C-83FD-A5290F43C3B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34718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05681"/>
          </a:xfrm>
        </p:spPr>
        <p:txBody>
          <a:bodyPr/>
          <a:lstStyle/>
          <a:p>
            <a:r>
              <a:rPr lang="cs-CZ" dirty="0"/>
              <a:t>cíle identifikovány podle prefixů (plus délka </a:t>
            </a:r>
            <a:r>
              <a:rPr lang="cs-CZ" dirty="0" smtClean="0"/>
              <a:t>prefixu)</a:t>
            </a:r>
          </a:p>
          <a:p>
            <a:r>
              <a:rPr lang="cs-CZ" dirty="0"/>
              <a:t>implicitní cesta – prefix nulové délky </a:t>
            </a:r>
            <a:r>
              <a:rPr lang="cs-CZ" dirty="0" smtClean="0"/>
              <a:t>::/0</a:t>
            </a:r>
          </a:p>
          <a:p>
            <a:r>
              <a:rPr lang="cs-CZ" dirty="0"/>
              <a:t>obsah směrovací </a:t>
            </a:r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099A-437F-4F56-ABAD-37B6C1999A4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102</a:t>
            </a:fld>
            <a:endParaRPr lang="cs-CZ" alt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74375"/>
              </p:ext>
            </p:extLst>
          </p:nvPr>
        </p:nvGraphicFramePr>
        <p:xfrm>
          <a:off x="1115616" y="2996952"/>
          <a:ext cx="6696744" cy="30834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73320"/>
                <a:gridCol w="1368100"/>
                <a:gridCol w="967704"/>
                <a:gridCol w="2587620"/>
              </a:tblGrid>
              <a:tr h="468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Cíl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Směrovač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Rozhraní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::1/128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Local host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fe80::EUI-64/128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lo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Moje link-local adresa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fe80::/64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eth0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Ostatní link-</a:t>
                      </a:r>
                      <a:r>
                        <a:rPr lang="cs-CZ" sz="1600" dirty="0" err="1">
                          <a:effectLst/>
                        </a:rPr>
                        <a:t>local</a:t>
                      </a:r>
                      <a:r>
                        <a:rPr lang="cs-CZ" sz="1600" dirty="0">
                          <a:effectLst/>
                        </a:rPr>
                        <a:t> adresy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glob. Adresa/128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Moje globální adresa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glob. Adresa/64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eth0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Ostatní globální adresy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ff00::/8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eth0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Skupinové adresy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::/0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fe80::EUI-64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eth0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Implicitní směrování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5469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Hierarchické směrování</a:t>
            </a:r>
          </a:p>
          <a:p>
            <a:pPr lvl="1"/>
            <a:r>
              <a:rPr lang="cs-CZ" dirty="0" smtClean="0"/>
              <a:t>CESNET2/32</a:t>
            </a:r>
          </a:p>
          <a:p>
            <a:pPr lvl="1"/>
            <a:r>
              <a:rPr lang="cs-CZ" dirty="0" smtClean="0"/>
              <a:t>Plzeň/40</a:t>
            </a:r>
          </a:p>
          <a:p>
            <a:pPr lvl="1"/>
            <a:r>
              <a:rPr lang="cs-CZ" dirty="0" smtClean="0"/>
              <a:t>ZČU/48</a:t>
            </a:r>
          </a:p>
          <a:p>
            <a:pPr lvl="1"/>
            <a:r>
              <a:rPr lang="cs-CZ" dirty="0" smtClean="0"/>
              <a:t>Konkrétní síť/64</a:t>
            </a:r>
          </a:p>
          <a:p>
            <a:r>
              <a:rPr lang="cs-CZ" dirty="0" smtClean="0"/>
              <a:t>Směrovací protokoly</a:t>
            </a:r>
          </a:p>
          <a:p>
            <a:pPr lvl="1"/>
            <a:r>
              <a:rPr lang="cs-CZ" dirty="0" smtClean="0"/>
              <a:t>IGP, EGP</a:t>
            </a:r>
          </a:p>
          <a:p>
            <a:pPr lvl="1"/>
            <a:r>
              <a:rPr lang="cs-CZ" dirty="0" err="1" smtClean="0"/>
              <a:t>RIPng</a:t>
            </a:r>
            <a:r>
              <a:rPr lang="cs-CZ" dirty="0" smtClean="0"/>
              <a:t> – podle vzdálenosti</a:t>
            </a:r>
          </a:p>
          <a:p>
            <a:pPr lvl="1"/>
            <a:r>
              <a:rPr lang="cs-CZ" dirty="0" smtClean="0"/>
              <a:t>OSPFv3 – podle stavu linek</a:t>
            </a:r>
          </a:p>
          <a:p>
            <a:pPr lvl="1"/>
            <a:r>
              <a:rPr lang="cs-CZ" dirty="0" smtClean="0"/>
              <a:t>IS-IS – podle stavu linek</a:t>
            </a:r>
          </a:p>
          <a:p>
            <a:pPr lvl="1"/>
            <a:r>
              <a:rPr lang="cs-CZ" dirty="0" smtClean="0"/>
              <a:t>BGPv4+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24D1-58BA-4419-B405-86C1C96E64C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302567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směrovací protokoly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DVMRP – není</a:t>
            </a:r>
          </a:p>
          <a:p>
            <a:r>
              <a:rPr lang="cs-CZ" dirty="0" smtClean="0"/>
              <a:t>PIM-DM – Protocol Multicast </a:t>
            </a:r>
            <a:r>
              <a:rPr lang="cs-CZ" dirty="0" err="1" smtClean="0"/>
              <a:t>Dense</a:t>
            </a:r>
            <a:r>
              <a:rPr lang="cs-CZ" dirty="0" smtClean="0"/>
              <a:t> Mode</a:t>
            </a:r>
          </a:p>
          <a:p>
            <a:r>
              <a:rPr lang="cs-CZ" dirty="0" smtClean="0"/>
              <a:t>PIM-SM – Protocol Multicast </a:t>
            </a:r>
            <a:r>
              <a:rPr lang="cs-CZ" dirty="0" err="1" smtClean="0"/>
              <a:t>Sparse</a:t>
            </a:r>
            <a:r>
              <a:rPr lang="cs-CZ" dirty="0" smtClean="0"/>
              <a:t> Mode</a:t>
            </a:r>
          </a:p>
          <a:p>
            <a:r>
              <a:rPr lang="cs-CZ" dirty="0" err="1" smtClean="0"/>
              <a:t>Bidirective</a:t>
            </a:r>
            <a:r>
              <a:rPr lang="cs-CZ" dirty="0" smtClean="0"/>
              <a:t> PIM (BIDIR-PIM) – obousměrný strom (PIM-SM)</a:t>
            </a:r>
          </a:p>
          <a:p>
            <a:r>
              <a:rPr lang="cs-CZ" dirty="0" smtClean="0"/>
              <a:t>PIM-SSM – PIM </a:t>
            </a:r>
            <a:r>
              <a:rPr lang="cs-CZ" dirty="0" err="1" smtClean="0"/>
              <a:t>Specific</a:t>
            </a:r>
            <a:r>
              <a:rPr lang="cs-CZ" dirty="0" smtClean="0"/>
              <a:t> Multicast – vysílá jediný zdroj</a:t>
            </a:r>
          </a:p>
          <a:p>
            <a:r>
              <a:rPr lang="cs-CZ" dirty="0" smtClean="0"/>
              <a:t>PIM – nevytváří vlastní směrovací tabulku</a:t>
            </a:r>
          </a:p>
          <a:p>
            <a:r>
              <a:rPr lang="cs-CZ" dirty="0" smtClean="0"/>
              <a:t>PIM domény, RP shromaždiště (</a:t>
            </a:r>
            <a:r>
              <a:rPr lang="cs-CZ" dirty="0" err="1" smtClean="0"/>
              <a:t>Randevous</a:t>
            </a:r>
            <a:r>
              <a:rPr lang="cs-CZ" dirty="0" smtClean="0"/>
              <a:t> Point)</a:t>
            </a:r>
          </a:p>
          <a:p>
            <a:r>
              <a:rPr lang="cs-CZ" dirty="0" smtClean="0"/>
              <a:t>Komunikace mezi PIM doménami – Multicast Source </a:t>
            </a:r>
            <a:r>
              <a:rPr lang="cs-CZ" dirty="0" err="1" smtClean="0"/>
              <a:t>Discovery</a:t>
            </a:r>
            <a:r>
              <a:rPr lang="cs-CZ" dirty="0" smtClean="0"/>
              <a:t> Protocol IPv4 (MSDP)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EE53-E553-4FB9-ACD1-7B1D1CDECD83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161003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PIM-SM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pPr lvl="0"/>
            <a:r>
              <a:rPr lang="cs-CZ" sz="2000" dirty="0"/>
              <a:t>PIM-</a:t>
            </a:r>
            <a:r>
              <a:rPr lang="cs-CZ" sz="2000" dirty="0" err="1"/>
              <a:t>Join</a:t>
            </a:r>
            <a:r>
              <a:rPr lang="cs-CZ" sz="2000" dirty="0"/>
              <a:t> – posílá směrovač</a:t>
            </a:r>
          </a:p>
          <a:p>
            <a:pPr lvl="0"/>
            <a:r>
              <a:rPr lang="cs-CZ" sz="2000" dirty="0"/>
              <a:t>RP – styčný bod mezi vysílači a příjemci, každá skupinová adresa může mít svůj RP</a:t>
            </a:r>
          </a:p>
          <a:p>
            <a:pPr lvl="0"/>
            <a:r>
              <a:rPr lang="cs-CZ" sz="2000" dirty="0"/>
              <a:t>JOIN – posílá se periodicky</a:t>
            </a:r>
          </a:p>
          <a:p>
            <a:pPr lvl="0"/>
            <a:r>
              <a:rPr lang="cs-CZ" sz="2000" dirty="0"/>
              <a:t>Designated Router – pověřený směrovač – součást doručovacího stromu</a:t>
            </a:r>
          </a:p>
          <a:p>
            <a:pPr lvl="0"/>
            <a:r>
              <a:rPr lang="cs-CZ" sz="2000" dirty="0" err="1"/>
              <a:t>Register</a:t>
            </a:r>
            <a:r>
              <a:rPr lang="cs-CZ" sz="2000" dirty="0"/>
              <a:t> – rámec zabalený do PIM zprávy od zdroje k RP</a:t>
            </a:r>
          </a:p>
          <a:p>
            <a:pPr lvl="0"/>
            <a:r>
              <a:rPr lang="cs-CZ" sz="2000" dirty="0" err="1"/>
              <a:t>Register</a:t>
            </a:r>
            <a:r>
              <a:rPr lang="cs-CZ" sz="2000" dirty="0"/>
              <a:t>-stop – ukončení zprávy </a:t>
            </a:r>
            <a:r>
              <a:rPr lang="cs-CZ" sz="2000" dirty="0" err="1"/>
              <a:t>Register</a:t>
            </a:r>
            <a:r>
              <a:rPr lang="cs-CZ" sz="2000" dirty="0"/>
              <a:t> – vytvořen doručovací strom od zdroje – vysílač (zdroj) je také příjemcem.</a:t>
            </a:r>
          </a:p>
          <a:p>
            <a:pPr lvl="0"/>
            <a:r>
              <a:rPr lang="cs-CZ" sz="2000" dirty="0"/>
              <a:t>Původně sdílený strom – kořenem je RP, přechod na strom nejkratších cest – kořenem je zdroj</a:t>
            </a:r>
          </a:p>
          <a:p>
            <a:pPr lvl="0"/>
            <a:r>
              <a:rPr lang="cs-CZ" sz="2000" dirty="0"/>
              <a:t>Opuštění stromu – zprávy PRUNE</a:t>
            </a: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D07-7D4E-4A68-AA9F-2A12610971A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6002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Zprávy protokolu PIM-SM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Hello – oznámení existence směrovače</a:t>
            </a:r>
          </a:p>
          <a:p>
            <a:pPr lvl="0"/>
            <a:r>
              <a:rPr lang="cs-CZ" dirty="0" err="1"/>
              <a:t>Register</a:t>
            </a:r>
            <a:r>
              <a:rPr lang="cs-CZ" dirty="0"/>
              <a:t> – zabalená data poslaná do RP</a:t>
            </a:r>
          </a:p>
          <a:p>
            <a:pPr lvl="0"/>
            <a:r>
              <a:rPr lang="cs-CZ" dirty="0" err="1"/>
              <a:t>Register</a:t>
            </a:r>
            <a:r>
              <a:rPr lang="cs-CZ" dirty="0"/>
              <a:t>-stop – ukončení </a:t>
            </a:r>
            <a:r>
              <a:rPr lang="cs-CZ" dirty="0" err="1"/>
              <a:t>Register</a:t>
            </a:r>
            <a:endParaRPr lang="cs-CZ" dirty="0"/>
          </a:p>
          <a:p>
            <a:pPr lvl="0"/>
            <a:r>
              <a:rPr lang="cs-CZ" dirty="0" err="1"/>
              <a:t>Join</a:t>
            </a:r>
            <a:r>
              <a:rPr lang="cs-CZ" dirty="0"/>
              <a:t> – připojení do stromu</a:t>
            </a:r>
          </a:p>
          <a:p>
            <a:pPr lvl="0"/>
            <a:r>
              <a:rPr lang="cs-CZ" dirty="0" err="1"/>
              <a:t>Prune</a:t>
            </a:r>
            <a:r>
              <a:rPr lang="cs-CZ" dirty="0"/>
              <a:t> – odpojení od stromu</a:t>
            </a:r>
          </a:p>
          <a:p>
            <a:r>
              <a:rPr lang="cs-CZ" dirty="0" err="1"/>
              <a:t>Assert</a:t>
            </a:r>
            <a:r>
              <a:rPr lang="cs-CZ" dirty="0"/>
              <a:t> – duplicitní směrovače na jedné LAN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36324-5857-40D4-BF2D-E16E4F2B847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9431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Nalezení 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Statická konfigurace</a:t>
            </a:r>
          </a:p>
          <a:p>
            <a:pPr lvl="0"/>
            <a:r>
              <a:rPr lang="cs-CZ" sz="2400" dirty="0"/>
              <a:t>Adres RP do skupinové adresy (</a:t>
            </a:r>
            <a:r>
              <a:rPr lang="cs-CZ" sz="2400" dirty="0" err="1"/>
              <a:t>embedded</a:t>
            </a:r>
            <a:r>
              <a:rPr lang="cs-CZ" sz="2400" dirty="0"/>
              <a:t> RP)</a:t>
            </a:r>
          </a:p>
          <a:p>
            <a:pPr lvl="0"/>
            <a:r>
              <a:rPr lang="cs-CZ" sz="2400" dirty="0" err="1"/>
              <a:t>Bootstrap</a:t>
            </a:r>
            <a:r>
              <a:rPr lang="cs-CZ" sz="2400" dirty="0"/>
              <a:t> Router (BSR) – mechanizmus pro PIM</a:t>
            </a:r>
          </a:p>
          <a:p>
            <a:pPr lvl="1"/>
            <a:r>
              <a:rPr lang="cs-CZ" dirty="0"/>
              <a:t>Směrovače v doméně si mezi sebou vyberou BSR</a:t>
            </a:r>
          </a:p>
          <a:p>
            <a:pPr lvl="1"/>
            <a:r>
              <a:rPr lang="cs-CZ" dirty="0"/>
              <a:t>Směrovače se u BSR uchází o adresu RP —</a:t>
            </a:r>
            <a:r>
              <a:rPr lang="en-US" dirty="0"/>
              <a:t>&gt;</a:t>
            </a:r>
            <a:r>
              <a:rPr lang="cs-CZ" dirty="0"/>
              <a:t> BSR tuto informaci šíří po doméně</a:t>
            </a:r>
          </a:p>
          <a:p>
            <a:pPr lvl="1"/>
            <a:r>
              <a:rPr lang="cs-CZ" dirty="0"/>
              <a:t>Zavedení výběrové adresy —</a:t>
            </a:r>
            <a:r>
              <a:rPr lang="en-US" dirty="0"/>
              <a:t>&gt;</a:t>
            </a:r>
            <a:r>
              <a:rPr lang="cs-CZ" dirty="0"/>
              <a:t> více RP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5115-A361-472E-B92F-3B5648E1866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08569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PIM-DM a další protokoly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11662"/>
          </a:xfrm>
        </p:spPr>
        <p:txBody>
          <a:bodyPr/>
          <a:lstStyle/>
          <a:p>
            <a:pPr lvl="0"/>
            <a:r>
              <a:rPr lang="cs-CZ" sz="2000" dirty="0" smtClean="0"/>
              <a:t>PIM-DM</a:t>
            </a:r>
          </a:p>
          <a:p>
            <a:pPr lvl="1"/>
            <a:r>
              <a:rPr lang="cs-CZ" sz="1800" dirty="0" smtClean="0"/>
              <a:t>Směrování </a:t>
            </a:r>
            <a:r>
              <a:rPr lang="cs-CZ" sz="1800" dirty="0"/>
              <a:t>dle Reverse Path Forwarding</a:t>
            </a:r>
          </a:p>
          <a:p>
            <a:pPr lvl="1"/>
            <a:r>
              <a:rPr lang="cs-CZ" sz="1800" dirty="0"/>
              <a:t>Zprávy </a:t>
            </a:r>
            <a:r>
              <a:rPr lang="cs-CZ" sz="1800" dirty="0" err="1"/>
              <a:t>Prune</a:t>
            </a:r>
            <a:r>
              <a:rPr lang="cs-CZ" sz="1800" dirty="0"/>
              <a:t> (S,G) – odříznutí od stromu</a:t>
            </a:r>
          </a:p>
          <a:p>
            <a:pPr lvl="1"/>
            <a:r>
              <a:rPr lang="cs-CZ" sz="1800" dirty="0"/>
              <a:t>Zpráva </a:t>
            </a:r>
            <a:r>
              <a:rPr lang="cs-CZ" sz="1800" dirty="0" err="1"/>
              <a:t>Graft</a:t>
            </a:r>
            <a:r>
              <a:rPr lang="cs-CZ" sz="1800" dirty="0"/>
              <a:t>(S,G) – ponechání ve </a:t>
            </a:r>
            <a:r>
              <a:rPr lang="cs-CZ" sz="1800" dirty="0" smtClean="0"/>
              <a:t>stromu</a:t>
            </a:r>
          </a:p>
          <a:p>
            <a:r>
              <a:rPr lang="cs-CZ" sz="2000" dirty="0" err="1" smtClean="0"/>
              <a:t>Bidirectional</a:t>
            </a:r>
            <a:r>
              <a:rPr lang="cs-CZ" sz="2000" dirty="0" smtClean="0"/>
              <a:t> PIM</a:t>
            </a:r>
          </a:p>
          <a:p>
            <a:pPr lvl="1"/>
            <a:r>
              <a:rPr lang="cs-CZ" sz="1800" dirty="0"/>
              <a:t>PIM-SM – sdílený strom (RP) – registrace do RP</a:t>
            </a:r>
          </a:p>
          <a:p>
            <a:pPr lvl="1"/>
            <a:r>
              <a:rPr lang="cs-CZ" sz="1800" dirty="0"/>
              <a:t>Strom nejkratších cest z jednotlivých zdrojů</a:t>
            </a:r>
          </a:p>
          <a:p>
            <a:pPr lvl="1"/>
            <a:r>
              <a:rPr lang="cs-CZ" sz="1800" dirty="0"/>
              <a:t>BIDIR-PIM – jeden sdílený strom, </a:t>
            </a:r>
            <a:r>
              <a:rPr lang="cs-CZ" sz="1800" dirty="0" smtClean="0"/>
              <a:t>obousměrný</a:t>
            </a:r>
          </a:p>
          <a:p>
            <a:r>
              <a:rPr lang="cs-CZ" sz="2000" dirty="0"/>
              <a:t>Source </a:t>
            </a:r>
            <a:r>
              <a:rPr lang="cs-CZ" sz="2000" dirty="0" err="1"/>
              <a:t>Secific</a:t>
            </a:r>
            <a:r>
              <a:rPr lang="cs-CZ" sz="2000" dirty="0"/>
              <a:t> Multicast (PIM-SSM)</a:t>
            </a:r>
          </a:p>
          <a:p>
            <a:pPr lvl="1"/>
            <a:r>
              <a:rPr lang="cs-CZ" sz="1800" dirty="0"/>
              <a:t>Nepotřebuje RP</a:t>
            </a:r>
          </a:p>
          <a:p>
            <a:pPr lvl="1"/>
            <a:r>
              <a:rPr lang="cs-CZ" sz="1800" dirty="0"/>
              <a:t>Přihlášení na zdroj přímo</a:t>
            </a:r>
          </a:p>
          <a:p>
            <a:pPr lvl="1"/>
            <a:r>
              <a:rPr lang="cs-CZ" sz="1800" dirty="0"/>
              <a:t>Stream je identifikován dvojicí (S,G) – tzv. kanál – nezáleží na volbě adresy pro G</a:t>
            </a:r>
          </a:p>
          <a:p>
            <a:pPr lvl="1"/>
            <a:r>
              <a:rPr lang="cs-CZ" sz="1800" dirty="0"/>
              <a:t>Volí se adresy ff3x::8000:0 až ff3x::</a:t>
            </a:r>
            <a:r>
              <a:rPr lang="cs-CZ" sz="1800" dirty="0" err="1"/>
              <a:t>ffff:ffff</a:t>
            </a:r>
            <a:endParaRPr lang="cs-CZ" sz="1800" dirty="0"/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D065-B8C0-49DC-A64D-0035DA93CFA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795866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Záznam adresy AAAA</a:t>
            </a:r>
          </a:p>
          <a:p>
            <a:pPr lvl="0"/>
            <a:r>
              <a:rPr lang="cs-CZ" dirty="0"/>
              <a:t>Záznam jména PTR v inverzní doméně ipv6.arpa</a:t>
            </a:r>
          </a:p>
          <a:p>
            <a:pPr lvl="0"/>
            <a:r>
              <a:rPr lang="cs-CZ" dirty="0"/>
              <a:t>Zavádí se jedno jméno, dvě adresy nebo dvojí jména podle IP adresy, speciální subdoména ipv6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B5C-BB3F-4284-9AC7-EF20F1B9345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317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Dovoluje směrovačům použít stavovou informaci pro směrování paketů (i jejich fragmentů</a:t>
            </a:r>
            <a:r>
              <a:rPr lang="cs-CZ" sz="1800" dirty="0" smtClean="0"/>
              <a:t>).</a:t>
            </a:r>
            <a:endParaRPr lang="cs-CZ" sz="1800" dirty="0"/>
          </a:p>
          <a:p>
            <a:r>
              <a:rPr lang="cs-CZ" sz="1800" dirty="0"/>
              <a:t>Identifikátor toku – v normálním případě adresa zdroje a cíle, číslo portu zdroje a cíle, </a:t>
            </a:r>
            <a:r>
              <a:rPr lang="cs-CZ" sz="1800" dirty="0" smtClean="0"/>
              <a:t>protokol.</a:t>
            </a:r>
            <a:endParaRPr lang="cs-CZ" sz="1800" dirty="0"/>
          </a:p>
          <a:p>
            <a:r>
              <a:rPr lang="cs-CZ" sz="1800" dirty="0"/>
              <a:t>Při fragmentaci nastává problém – záhlaví TCP je pouze v prvním </a:t>
            </a:r>
            <a:r>
              <a:rPr lang="cs-CZ" sz="1800" dirty="0" smtClean="0"/>
              <a:t>fragmentu.</a:t>
            </a:r>
            <a:endParaRPr lang="cs-CZ" sz="1800" dirty="0"/>
          </a:p>
          <a:p>
            <a:r>
              <a:rPr lang="cs-CZ" sz="1800" dirty="0"/>
              <a:t>Při šifrování další problém – TCP záhlaví je </a:t>
            </a:r>
            <a:r>
              <a:rPr lang="cs-CZ" sz="1800" dirty="0" smtClean="0"/>
              <a:t>šifrované.</a:t>
            </a:r>
            <a:endParaRPr lang="cs-CZ" sz="1800" dirty="0"/>
          </a:p>
          <a:p>
            <a:r>
              <a:rPr lang="cs-CZ" sz="1800" dirty="0"/>
              <a:t>Zavádí se nový identifikátor toku – adresa zdroje a cíle, značka toku (z IPv6 záhlaví</a:t>
            </a:r>
            <a:r>
              <a:rPr lang="cs-CZ" sz="1800" dirty="0" smtClean="0"/>
              <a:t>).</a:t>
            </a:r>
            <a:endParaRPr lang="cs-CZ" sz="1800" dirty="0"/>
          </a:p>
          <a:p>
            <a:r>
              <a:rPr lang="cs-CZ" sz="1800" dirty="0"/>
              <a:t>Je-li nula – není identifikace </a:t>
            </a:r>
            <a:r>
              <a:rPr lang="cs-CZ" sz="1800" dirty="0" smtClean="0"/>
              <a:t>toku.</a:t>
            </a:r>
            <a:endParaRPr lang="cs-CZ" sz="1800" dirty="0"/>
          </a:p>
          <a:p>
            <a:r>
              <a:rPr lang="cs-CZ" sz="1800" dirty="0"/>
              <a:t>Nesmí se měnit, ale dovoluje napadnout systém – podvržení </a:t>
            </a:r>
            <a:r>
              <a:rPr lang="cs-CZ" sz="1800"/>
              <a:t>značky </a:t>
            </a:r>
            <a:r>
              <a:rPr lang="cs-CZ" sz="1800" smtClean="0"/>
              <a:t>toku.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90B5-9485-43AE-BD75-BDB5F8A37AF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636910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IPsec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Pracuje ve dvou režimech – ověření, šifrování</a:t>
            </a:r>
          </a:p>
          <a:p>
            <a:pPr lvl="0"/>
            <a:r>
              <a:rPr lang="cs-CZ" sz="2400" dirty="0"/>
              <a:t>Ověřovací hlavička – AH (Authentication </a:t>
            </a:r>
            <a:r>
              <a:rPr lang="cs-CZ" sz="2400" dirty="0" err="1"/>
              <a:t>Header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Pro šifrování – ESP (</a:t>
            </a:r>
            <a:r>
              <a:rPr lang="cs-CZ" sz="2400" dirty="0" err="1"/>
              <a:t>Encapsulating</a:t>
            </a:r>
            <a:r>
              <a:rPr lang="cs-CZ" sz="2400" dirty="0"/>
              <a:t> </a:t>
            </a:r>
            <a:r>
              <a:rPr lang="cs-CZ" sz="2400" dirty="0" err="1"/>
              <a:t>Security</a:t>
            </a:r>
            <a:r>
              <a:rPr lang="cs-CZ" sz="2400" dirty="0"/>
              <a:t> </a:t>
            </a:r>
            <a:r>
              <a:rPr lang="cs-CZ" sz="2400" dirty="0" err="1"/>
              <a:t>Payload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Propojení počítačů</a:t>
            </a:r>
          </a:p>
          <a:p>
            <a:pPr lvl="1"/>
            <a:r>
              <a:rPr lang="cs-CZ" dirty="0"/>
              <a:t>Transportní režim</a:t>
            </a:r>
          </a:p>
          <a:p>
            <a:pPr lvl="1"/>
            <a:r>
              <a:rPr lang="cs-CZ" dirty="0"/>
              <a:t>Tunelovací režim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E037-EA76-40DC-8241-EF14AF7CAD5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035541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pPr lvl="0"/>
            <a:r>
              <a:rPr lang="cs-CZ" sz="2000" dirty="0" smtClean="0"/>
              <a:t>Komponenty</a:t>
            </a:r>
          </a:p>
          <a:p>
            <a:pPr lvl="1"/>
            <a:r>
              <a:rPr lang="cs-CZ" sz="1800" dirty="0" smtClean="0"/>
              <a:t>Domácí </a:t>
            </a:r>
            <a:r>
              <a:rPr lang="cs-CZ" sz="1800" dirty="0"/>
              <a:t>síť</a:t>
            </a:r>
          </a:p>
          <a:p>
            <a:pPr lvl="1"/>
            <a:r>
              <a:rPr lang="cs-CZ" sz="1800" dirty="0"/>
              <a:t>Domácí adresa – HA (</a:t>
            </a:r>
            <a:r>
              <a:rPr lang="cs-CZ" sz="1800" dirty="0" err="1"/>
              <a:t>Home</a:t>
            </a:r>
            <a:r>
              <a:rPr lang="cs-CZ" sz="1800" dirty="0"/>
              <a:t> Address) – zůstává neměnná</a:t>
            </a:r>
          </a:p>
          <a:p>
            <a:pPr lvl="1"/>
            <a:r>
              <a:rPr lang="cs-CZ" sz="1800" dirty="0"/>
              <a:t>Care-of-</a:t>
            </a:r>
            <a:r>
              <a:rPr lang="cs-CZ" sz="1800" dirty="0" err="1"/>
              <a:t>address</a:t>
            </a:r>
            <a:r>
              <a:rPr lang="cs-CZ" sz="1800" dirty="0"/>
              <a:t> – dočasná adresa (cestovní adresa) – přiděluje DHCPv6 v místě přesunutí uzlu</a:t>
            </a:r>
          </a:p>
          <a:p>
            <a:pPr lvl="1"/>
            <a:r>
              <a:rPr lang="cs-CZ" sz="1800" dirty="0"/>
              <a:t>Domácí agent (</a:t>
            </a:r>
            <a:r>
              <a:rPr lang="cs-CZ" sz="1800" dirty="0" err="1"/>
              <a:t>Home</a:t>
            </a:r>
            <a:r>
              <a:rPr lang="cs-CZ" sz="1800" dirty="0"/>
              <a:t> Agent) – směrovač domácí sítě (tunelování</a:t>
            </a:r>
            <a:r>
              <a:rPr lang="cs-CZ" sz="1800" dirty="0" smtClean="0"/>
              <a:t>)</a:t>
            </a:r>
          </a:p>
          <a:p>
            <a:r>
              <a:rPr lang="cs-CZ" sz="2000" dirty="0"/>
              <a:t>Postup přenosu</a:t>
            </a:r>
          </a:p>
          <a:p>
            <a:pPr lvl="1"/>
            <a:r>
              <a:rPr lang="cs-CZ" sz="1800" dirty="0" err="1"/>
              <a:t>Korespondend</a:t>
            </a:r>
            <a:r>
              <a:rPr lang="cs-CZ" sz="1800" dirty="0"/>
              <a:t> (cizí uzel) —</a:t>
            </a:r>
            <a:r>
              <a:rPr lang="en-US" sz="1800" dirty="0"/>
              <a:t>&gt; </a:t>
            </a:r>
            <a:r>
              <a:rPr lang="en-US" sz="1800" dirty="0" err="1"/>
              <a:t>domácí</a:t>
            </a:r>
            <a:r>
              <a:rPr lang="en-US" sz="1800" dirty="0"/>
              <a:t> </a:t>
            </a:r>
            <a:r>
              <a:rPr lang="en-US" sz="1800" dirty="0" err="1"/>
              <a:t>adresa</a:t>
            </a:r>
            <a:r>
              <a:rPr lang="en-US" sz="1800" dirty="0"/>
              <a:t> </a:t>
            </a:r>
            <a:r>
              <a:rPr lang="cs-CZ" sz="1800" dirty="0"/>
              <a:t>—</a:t>
            </a:r>
            <a:r>
              <a:rPr lang="en-US" sz="1800" dirty="0"/>
              <a:t>&gt; </a:t>
            </a:r>
            <a:r>
              <a:rPr lang="en-US" sz="1800" dirty="0" err="1"/>
              <a:t>domácí</a:t>
            </a:r>
            <a:r>
              <a:rPr lang="en-US" sz="1800" dirty="0"/>
              <a:t> agent </a:t>
            </a:r>
            <a:r>
              <a:rPr lang="cs-CZ" sz="1800" dirty="0"/>
              <a:t>—</a:t>
            </a:r>
            <a:r>
              <a:rPr lang="en-US" sz="1800" dirty="0"/>
              <a:t>&gt; </a:t>
            </a:r>
            <a:r>
              <a:rPr lang="en-US" sz="1800" dirty="0" err="1"/>
              <a:t>tunel</a:t>
            </a:r>
            <a:r>
              <a:rPr lang="en-US" sz="1800" dirty="0"/>
              <a:t> </a:t>
            </a:r>
            <a:r>
              <a:rPr lang="cs-CZ" sz="1800" dirty="0"/>
              <a:t>—</a:t>
            </a:r>
            <a:r>
              <a:rPr lang="en-US" sz="1800" dirty="0"/>
              <a:t>&gt; </a:t>
            </a:r>
            <a:r>
              <a:rPr lang="en-US" sz="1800" dirty="0" err="1"/>
              <a:t>mobilní</a:t>
            </a:r>
            <a:r>
              <a:rPr lang="en-US" sz="1800" dirty="0"/>
              <a:t> </a:t>
            </a:r>
            <a:r>
              <a:rPr lang="en-US" sz="1800" dirty="0" err="1" smtClean="0"/>
              <a:t>uzel</a:t>
            </a:r>
            <a:endParaRPr lang="cs-CZ" sz="1800" dirty="0" smtClean="0"/>
          </a:p>
          <a:p>
            <a:r>
              <a:rPr lang="cs-CZ" sz="2000" dirty="0" smtClean="0"/>
              <a:t>Optimalizace</a:t>
            </a:r>
          </a:p>
          <a:p>
            <a:pPr lvl="1"/>
            <a:r>
              <a:rPr lang="cs-CZ" sz="1800" dirty="0"/>
              <a:t>Seznámit korespondenta s aktuální adresou – aktualizace vazby</a:t>
            </a:r>
          </a:p>
          <a:p>
            <a:pPr lvl="1"/>
            <a:r>
              <a:rPr lang="cs-CZ" sz="1800" dirty="0"/>
              <a:t>Využití hlavičky směrování</a:t>
            </a:r>
          </a:p>
          <a:p>
            <a:pPr lvl="1"/>
            <a:r>
              <a:rPr lang="cs-CZ" sz="1800" dirty="0"/>
              <a:t>Vztah mezi aktuální a domácí adresou je vazba (</a:t>
            </a:r>
            <a:r>
              <a:rPr lang="cs-CZ" sz="1800" dirty="0" err="1"/>
              <a:t>binding</a:t>
            </a:r>
            <a:r>
              <a:rPr lang="cs-CZ" sz="1800" dirty="0"/>
              <a:t>)</a:t>
            </a:r>
          </a:p>
          <a:p>
            <a:pPr lvl="1"/>
            <a:endParaRPr lang="cs-CZ" sz="1800" dirty="0"/>
          </a:p>
          <a:p>
            <a:pPr lvl="0"/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0DA45-25B4-4C22-9CA0-1EAE994E203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201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Adresy a adresování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ZČU má přiřazen IPv6 adresní prefix 2001:718:1801::/48</a:t>
            </a:r>
          </a:p>
          <a:p>
            <a:r>
              <a:rPr lang="cs-CZ" sz="2400" dirty="0"/>
              <a:t>Pokud se za adresou IPv4 objeví </a:t>
            </a:r>
            <a:r>
              <a:rPr lang="en-US" sz="2400" dirty="0"/>
              <a:t>%</a:t>
            </a:r>
            <a:r>
              <a:rPr lang="cs-CZ" sz="2400" dirty="0"/>
              <a:t>, jedná se o odlišení </a:t>
            </a:r>
            <a:r>
              <a:rPr lang="cs-CZ" sz="2400" dirty="0" smtClean="0"/>
              <a:t>rozhraní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98F9-3F70-4601-9272-F23180B9602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75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Zápis adres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44824"/>
            <a:ext cx="8229600" cy="42511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zh-CN" sz="2400" dirty="0"/>
              <a:t>Oddělení 4 znaků znakem „:“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 0000: 0000: 0000: 0000: 0000: 0000:0001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3ffe:0501:0008:1234:0260:97ff:fe40:efab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Počáteční nuly pro každou skupinu mohou být potlačeny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 0: 0:0: 0: 0: 0:1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3ffe:501:8:1234:260:97ff:fe40:efab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Posloupnost nul může být vypuštěna a nahrazena „::“ (maximálně jednou)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ff02::1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Délka prefixu je umístěna za </a:t>
            </a:r>
            <a:r>
              <a:rPr lang="cs-CZ" altLang="zh-CN" sz="2400" dirty="0" smtClean="0"/>
              <a:t>lomítko (Dle CIDR pravidel)</a:t>
            </a:r>
            <a:endParaRPr lang="cs-CZ" altLang="zh-CN" sz="2400" dirty="0"/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3ffe:500/24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CE10-6161-4228-B171-E8BA2114F5AE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1901-DC06-49D5-AC13-E72C84FFAD5A}" type="slidenum">
              <a:rPr lang="cs-CZ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613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IPv6 </a:t>
            </a:r>
            <a:r>
              <a:rPr lang="cs-CZ" sz="3600" dirty="0" err="1" smtClean="0">
                <a:latin typeface="Palatino Linotype" panose="02040502050505030304" pitchFamily="18" charset="0"/>
              </a:rPr>
              <a:t>subnetting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Palatino Linotype" panose="02040502050505030304" pitchFamily="18" charset="0"/>
              </a:rPr>
              <a:t>Podle pravidel CIDR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Pevná struktura adresy (64 + 64)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Hranice podsítě může být kdekoliv</a:t>
            </a:r>
          </a:p>
          <a:p>
            <a:r>
              <a:rPr lang="cs-CZ" sz="2800" dirty="0" err="1" smtClean="0">
                <a:latin typeface="Palatino Linotype" panose="02040502050505030304" pitchFamily="18" charset="0"/>
              </a:rPr>
              <a:t>Subsíťová</a:t>
            </a:r>
            <a:r>
              <a:rPr lang="cs-CZ" sz="2800" dirty="0" smtClean="0">
                <a:latin typeface="Palatino Linotype" panose="02040502050505030304" pitchFamily="18" charset="0"/>
              </a:rPr>
              <a:t> maska je označena lomítkem </a:t>
            </a:r>
          </a:p>
          <a:p>
            <a:pPr lvl="1"/>
            <a:r>
              <a:rPr lang="cs-CZ" sz="2400" dirty="0">
                <a:latin typeface="Palatino Linotype" panose="02040502050505030304" pitchFamily="18" charset="0"/>
              </a:rPr>
              <a:t>/</a:t>
            </a:r>
            <a:r>
              <a:rPr lang="cs-CZ" sz="2400" dirty="0" smtClean="0">
                <a:latin typeface="Palatino Linotype" panose="02040502050505030304" pitchFamily="18" charset="0"/>
              </a:rPr>
              <a:t>počet bitů síťové části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Každá podsíť musí být /64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Každá hostitelská část má právě 64 bitů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Výjimka /127 – propojení směrovačů dvoubodovým spojem</a:t>
            </a:r>
          </a:p>
          <a:p>
            <a:endParaRPr lang="cs-CZ" sz="2800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7AEE-94F7-4FF3-BD10-F655DBA923F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30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Adresní bloky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zh-CN" sz="2400" dirty="0"/>
              <a:t>Adresní prostor je rozdělen do 8 bloků po 3 bitech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Lépe by bylo 16 bloků po 4 bitech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Počáteční cifra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0,1 speciální (</a:t>
            </a:r>
            <a:r>
              <a:rPr lang="cs-CZ" altLang="zh-CN" sz="2000" dirty="0" err="1"/>
              <a:t>loopback</a:t>
            </a:r>
            <a:r>
              <a:rPr lang="cs-CZ" altLang="zh-CN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2,3 globální adresy (</a:t>
            </a:r>
            <a:r>
              <a:rPr lang="cs-CZ" altLang="zh-CN" sz="2000" dirty="0" err="1"/>
              <a:t>agregovatelné</a:t>
            </a:r>
            <a:r>
              <a:rPr lang="cs-CZ" altLang="zh-CN" sz="2000" dirty="0"/>
              <a:t> globální adresy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4,5 není obsazeno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6,7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8,9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a,b</a:t>
            </a:r>
            <a:endParaRPr lang="cs-CZ" altLang="zh-CN" sz="2000" dirty="0"/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c,d</a:t>
            </a:r>
            <a:endParaRPr lang="cs-CZ" altLang="zh-CN" sz="2000" dirty="0"/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e,f</a:t>
            </a:r>
            <a:r>
              <a:rPr lang="cs-CZ" altLang="zh-CN" sz="2000" dirty="0"/>
              <a:t> </a:t>
            </a:r>
            <a:r>
              <a:rPr lang="cs-CZ" altLang="zh-CN" sz="2000" dirty="0" smtClean="0"/>
              <a:t>link-</a:t>
            </a:r>
            <a:r>
              <a:rPr lang="cs-CZ" altLang="zh-CN" sz="2000" dirty="0" err="1" smtClean="0"/>
              <a:t>local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unicast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address</a:t>
            </a:r>
            <a:r>
              <a:rPr lang="cs-CZ" altLang="zh-CN" sz="2000" dirty="0" smtClean="0"/>
              <a:t>, </a:t>
            </a:r>
            <a:r>
              <a:rPr lang="cs-CZ" altLang="zh-CN" sz="2000" dirty="0" err="1" smtClean="0"/>
              <a:t>unique-local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unicast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address</a:t>
            </a:r>
            <a:r>
              <a:rPr lang="cs-CZ" altLang="zh-CN" sz="2000" dirty="0" smtClean="0"/>
              <a:t>, </a:t>
            </a:r>
            <a:r>
              <a:rPr lang="cs-CZ" altLang="zh-CN" sz="2000" dirty="0"/>
              <a:t>multicast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9094-B42F-4741-8D1A-C99662C65873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6E68-3259-4ABC-9C5F-77F50DF07F1A}" type="slidenum">
              <a:rPr lang="cs-CZ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96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unicast adres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zh-CN"/>
              <a:t>Nespecifikovaná adresa – samé 0 (::)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Používá se jako zdrojová během inicializace, také jako implicitní</a:t>
            </a:r>
          </a:p>
          <a:p>
            <a:pPr>
              <a:lnSpc>
                <a:spcPct val="90000"/>
              </a:lnSpc>
            </a:pPr>
            <a:r>
              <a:rPr lang="cs-CZ" altLang="zh-CN"/>
              <a:t>Loopback adresa – (::1)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Obdoba 127.0.0.1 v IPv4</a:t>
            </a:r>
          </a:p>
          <a:p>
            <a:pPr>
              <a:lnSpc>
                <a:spcPct val="90000"/>
              </a:lnSpc>
            </a:pPr>
            <a:r>
              <a:rPr lang="cs-CZ" altLang="zh-CN"/>
              <a:t>Link-local adresa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Unikátní na subsíti, automaticky konfigurovatelná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Vyšší část – fe80::/10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Nižší část – identifikátor subsítě a rozhraní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Směrovače nesmí forwardovat pakety s cílovou nebo zdrojovou link-local adresou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176-193F-495C-A41A-EE54C6B87D60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81ED-2E66-41AF-B1AA-4304D4DF35E8}" type="slidenum">
              <a:rPr lang="cs-CZ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13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unicast adres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 err="1"/>
              <a:t>Unique</a:t>
            </a:r>
            <a:r>
              <a:rPr lang="cs-CZ" altLang="zh-CN" dirty="0"/>
              <a:t> Local </a:t>
            </a:r>
            <a:r>
              <a:rPr lang="cs-CZ" altLang="zh-CN" dirty="0" err="1"/>
              <a:t>Unicast</a:t>
            </a:r>
            <a:r>
              <a:rPr lang="cs-CZ" altLang="zh-CN" dirty="0"/>
              <a:t> adresa </a:t>
            </a:r>
          </a:p>
          <a:p>
            <a:r>
              <a:rPr lang="cs-CZ" altLang="zh-CN" dirty="0"/>
              <a:t>Vyšší část – FC00::/8, FD00::/8</a:t>
            </a:r>
          </a:p>
          <a:p>
            <a:pPr lvl="1"/>
            <a:r>
              <a:rPr lang="cs-CZ" altLang="zh-CN" dirty="0"/>
              <a:t>Nižší část – identifikátor </a:t>
            </a:r>
            <a:r>
              <a:rPr lang="cs-CZ" altLang="zh-CN" dirty="0" err="1"/>
              <a:t>subsítě</a:t>
            </a:r>
            <a:r>
              <a:rPr lang="cs-CZ" altLang="zh-CN" dirty="0"/>
              <a:t> a </a:t>
            </a:r>
            <a:r>
              <a:rPr lang="cs-CZ" altLang="zh-CN" dirty="0" smtClean="0"/>
              <a:t>rozhraní (40b pseudonáhodné číslo)</a:t>
            </a:r>
            <a:endParaRPr lang="cs-CZ" altLang="zh-CN" dirty="0"/>
          </a:p>
          <a:p>
            <a:pPr lvl="1"/>
            <a:r>
              <a:rPr lang="cs-CZ" altLang="zh-CN" dirty="0"/>
              <a:t>Použití je-li síť izolována a nejsou dostupné globální adresy</a:t>
            </a:r>
          </a:p>
          <a:p>
            <a:pPr lvl="1"/>
            <a:r>
              <a:rPr lang="cs-CZ" altLang="zh-CN" dirty="0"/>
              <a:t>Obdoba privátních adres IPv4</a:t>
            </a:r>
          </a:p>
          <a:p>
            <a:pPr lvl="1"/>
            <a:r>
              <a:rPr lang="cs-CZ" altLang="zh-CN" dirty="0" smtClean="0"/>
              <a:t>Ne vždy se zavádí</a:t>
            </a:r>
            <a:endParaRPr lang="cs-CZ" altLang="zh-CN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B21D-8EDB-4ECA-A33C-17EC49018816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DB8A-0C61-41A2-9A37-315E93A7F948}" type="slidenum">
              <a:rPr lang="cs-CZ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131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Přidělování globálních adres IPv6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Palatino Linotype" panose="02040502050505030304" pitchFamily="18" charset="0"/>
              </a:rPr>
              <a:t>IANA /3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RIR (9 bitů) /12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LIR (20 bitů) /32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Koncový uživatel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16 bitů (65536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/48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12 bitů (4096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/52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8 bitů (256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/56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4 bity (16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/60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subsíť</a:t>
            </a:r>
            <a:r>
              <a:rPr lang="cs-CZ" sz="2000" dirty="0" smtClean="0">
                <a:latin typeface="Palatino Linotype" panose="02040502050505030304" pitchFamily="18" charset="0"/>
              </a:rPr>
              <a:t> /64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Na požádání může koncový uživatel dostat i více </a:t>
            </a:r>
            <a:r>
              <a:rPr lang="cs-CZ" sz="24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400" dirty="0" smtClean="0">
                <a:latin typeface="Palatino Linotype" panose="02040502050505030304" pitchFamily="18" charset="0"/>
              </a:rPr>
              <a:t> (ZČU </a:t>
            </a:r>
            <a:r>
              <a:rPr lang="cs-CZ" sz="2400" dirty="0">
                <a:latin typeface="Palatino Linotype" panose="02040502050505030304" pitchFamily="18" charset="0"/>
              </a:rPr>
              <a:t>Plzeň  2001:718:1800::/</a:t>
            </a:r>
            <a:r>
              <a:rPr lang="cs-CZ" sz="2400" dirty="0" smtClean="0">
                <a:latin typeface="Palatino Linotype" panose="02040502050505030304" pitchFamily="18" charset="0"/>
              </a:rPr>
              <a:t>42)</a:t>
            </a:r>
            <a:endParaRPr lang="cs-CZ" sz="2400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160F-4903-428F-A1A4-B16CA65BB69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194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Přidělování globálních adres IPv6 (příklad)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Rozdělení – IANA – kontinentální registrátoři – ISP (Internet </a:t>
            </a:r>
            <a:r>
              <a:rPr lang="cs-CZ" sz="2400" dirty="0" err="1"/>
              <a:t>Service</a:t>
            </a:r>
            <a:r>
              <a:rPr lang="cs-CZ" sz="2400" dirty="0"/>
              <a:t> Provider) – zákazníci</a:t>
            </a:r>
          </a:p>
          <a:p>
            <a:pPr lvl="0"/>
            <a:r>
              <a:rPr lang="cs-CZ" sz="2400" dirty="0"/>
              <a:t>Celý prostor vlastněn organizací </a:t>
            </a:r>
            <a:r>
              <a:rPr lang="cs-CZ" sz="2400" dirty="0" smtClean="0"/>
              <a:t>IANA </a:t>
            </a:r>
            <a:r>
              <a:rPr lang="cs-CZ" sz="2400" dirty="0" err="1" smtClean="0"/>
              <a:t>prexix</a:t>
            </a:r>
            <a:r>
              <a:rPr lang="cs-CZ" sz="2400" dirty="0" smtClean="0"/>
              <a:t> /3</a:t>
            </a:r>
            <a:endParaRPr lang="cs-CZ" sz="2400" dirty="0"/>
          </a:p>
          <a:p>
            <a:pPr lvl="0"/>
            <a:r>
              <a:rPr lang="cs-CZ" sz="2400" dirty="0"/>
              <a:t>Kontinentální registrátoři (RIPE, ARIN, …) prefix /12</a:t>
            </a:r>
          </a:p>
          <a:p>
            <a:pPr lvl="0"/>
            <a:r>
              <a:rPr lang="cs-CZ" sz="2400" dirty="0"/>
              <a:t>ISP (České radiokomunikace) /32</a:t>
            </a:r>
          </a:p>
          <a:p>
            <a:pPr lvl="0"/>
            <a:r>
              <a:rPr lang="cs-CZ" sz="2400" dirty="0"/>
              <a:t>Koncová instituce /</a:t>
            </a:r>
            <a:r>
              <a:rPr lang="cs-CZ" sz="2400" dirty="0" smtClean="0"/>
              <a:t>48 (viz poznámka)</a:t>
            </a:r>
            <a:endParaRPr lang="cs-CZ" sz="2400" dirty="0"/>
          </a:p>
          <a:p>
            <a:pPr lvl="0"/>
            <a:r>
              <a:rPr lang="cs-CZ" sz="2400" dirty="0"/>
              <a:t>ISP (CESNET) /32 (2001:718::/32)</a:t>
            </a:r>
          </a:p>
          <a:p>
            <a:pPr lvl="0"/>
            <a:r>
              <a:rPr lang="cs-CZ" sz="2400" dirty="0"/>
              <a:t>Zákazník (ZCU Plzeň  2001:718:1800::/</a:t>
            </a:r>
            <a:r>
              <a:rPr lang="cs-CZ" sz="2400" dirty="0" smtClean="0"/>
              <a:t>42)</a:t>
            </a:r>
            <a:endParaRPr lang="cs-CZ" sz="2400" dirty="0"/>
          </a:p>
          <a:p>
            <a:pPr lvl="0"/>
            <a:r>
              <a:rPr lang="cs-CZ" sz="2400" dirty="0" smtClean="0"/>
              <a:t>Každá zákazníkova </a:t>
            </a:r>
            <a:r>
              <a:rPr lang="cs-CZ" sz="2400" dirty="0"/>
              <a:t>podsíť  /64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5A84-64F1-4318-B779-B5F258B2CC9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46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datagramu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0214"/>
            <a:ext cx="4079078" cy="2350710"/>
          </a:xfrm>
        </p:spPr>
        <p:txBody>
          <a:bodyPr/>
          <a:lstStyle/>
          <a:p>
            <a:r>
              <a:rPr lang="cs-CZ" sz="1800" dirty="0"/>
              <a:t>Třída provozu – </a:t>
            </a:r>
            <a:r>
              <a:rPr lang="cs-CZ" sz="1800" dirty="0" err="1"/>
              <a:t>traffic</a:t>
            </a:r>
            <a:r>
              <a:rPr lang="cs-CZ" sz="1800" dirty="0"/>
              <a:t> </a:t>
            </a:r>
            <a:r>
              <a:rPr lang="cs-CZ" sz="1800" dirty="0" err="1"/>
              <a:t>Class</a:t>
            </a:r>
            <a:r>
              <a:rPr lang="cs-CZ" sz="1800" dirty="0"/>
              <a:t> – priorita – </a:t>
            </a:r>
            <a:r>
              <a:rPr lang="cs-CZ" sz="1800" dirty="0" err="1"/>
              <a:t>differenciated</a:t>
            </a:r>
            <a:r>
              <a:rPr lang="cs-CZ" sz="1800" dirty="0"/>
              <a:t> Services – implicitně nula</a:t>
            </a:r>
          </a:p>
          <a:p>
            <a:r>
              <a:rPr lang="cs-CZ" sz="1800" dirty="0"/>
              <a:t>Značka toku – 20b – </a:t>
            </a:r>
            <a:r>
              <a:rPr lang="cs-CZ" sz="1800" dirty="0" err="1"/>
              <a:t>Flow</a:t>
            </a:r>
            <a:r>
              <a:rPr lang="cs-CZ" sz="1800" dirty="0"/>
              <a:t> label – pro zjednodušení směrování (identifikace parametrů pro činnost směrovače)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4B6A-4200-4749-A898-E5894244C4D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</a:t>
            </a:fld>
            <a:endParaRPr lang="cs-CZ" altLang="cs-CZ"/>
          </a:p>
        </p:txBody>
      </p:sp>
      <p:grpSp>
        <p:nvGrpSpPr>
          <p:cNvPr id="7" name="Plátno 429"/>
          <p:cNvGrpSpPr/>
          <p:nvPr/>
        </p:nvGrpSpPr>
        <p:grpSpPr>
          <a:xfrm>
            <a:off x="-684584" y="1546565"/>
            <a:ext cx="5725616" cy="2174911"/>
            <a:chOff x="0" y="0"/>
            <a:chExt cx="5486400" cy="151320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51320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39"/>
              <a:ext cx="3657600" cy="136598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30394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1143000" y="52212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ové pole 8"/>
            <p:cNvSpPr txBox="1"/>
            <p:nvPr/>
          </p:nvSpPr>
          <p:spPr>
            <a:xfrm>
              <a:off x="1554342" y="70539"/>
              <a:ext cx="9499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třída provozu</a:t>
              </a:r>
            </a:p>
          </p:txBody>
        </p:sp>
        <p:sp>
          <p:nvSpPr>
            <p:cNvPr id="14" name="Textové pole 9"/>
            <p:cNvSpPr txBox="1"/>
            <p:nvPr/>
          </p:nvSpPr>
          <p:spPr>
            <a:xfrm>
              <a:off x="1143000" y="64451"/>
              <a:ext cx="49530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verze</a:t>
              </a:r>
            </a:p>
          </p:txBody>
        </p:sp>
        <p:sp>
          <p:nvSpPr>
            <p:cNvPr id="15" name="Textové pole 10"/>
            <p:cNvSpPr txBox="1"/>
            <p:nvPr/>
          </p:nvSpPr>
          <p:spPr>
            <a:xfrm>
              <a:off x="1550222" y="295395"/>
              <a:ext cx="104521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dat (16b)</a:t>
              </a:r>
            </a:p>
          </p:txBody>
        </p:sp>
        <p:sp>
          <p:nvSpPr>
            <p:cNvPr id="16" name="Textové pole 10"/>
            <p:cNvSpPr txBox="1"/>
            <p:nvPr/>
          </p:nvSpPr>
          <p:spPr>
            <a:xfrm>
              <a:off x="2984036" y="58324"/>
              <a:ext cx="11950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značka toku (24b)</a:t>
              </a:r>
            </a:p>
          </p:txBody>
        </p:sp>
        <p:cxnSp>
          <p:nvCxnSpPr>
            <p:cNvPr id="17" name="Přímá spojnice 16"/>
            <p:cNvCxnSpPr/>
            <p:nvPr/>
          </p:nvCxnSpPr>
          <p:spPr>
            <a:xfrm>
              <a:off x="1616675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2504302" y="70539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879124" y="29906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3828535" y="309803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ové pole 10"/>
            <p:cNvSpPr txBox="1"/>
            <p:nvPr/>
          </p:nvSpPr>
          <p:spPr>
            <a:xfrm>
              <a:off x="2891275" y="292968"/>
              <a:ext cx="9372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 hlavička</a:t>
              </a:r>
            </a:p>
          </p:txBody>
        </p:sp>
        <p:sp>
          <p:nvSpPr>
            <p:cNvPr id="22" name="Textové pole 10"/>
            <p:cNvSpPr txBox="1"/>
            <p:nvPr/>
          </p:nvSpPr>
          <p:spPr>
            <a:xfrm>
              <a:off x="3784600" y="286947"/>
              <a:ext cx="101600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max. přeskoků</a:t>
              </a:r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1143000" y="952555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ové pole 10"/>
            <p:cNvSpPr txBox="1"/>
            <p:nvPr/>
          </p:nvSpPr>
          <p:spPr>
            <a:xfrm>
              <a:off x="2165384" y="618785"/>
              <a:ext cx="149161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zdrojová adresa (128b)</a:t>
              </a:r>
            </a:p>
          </p:txBody>
        </p:sp>
        <p:sp>
          <p:nvSpPr>
            <p:cNvPr id="25" name="Textové pole 10"/>
            <p:cNvSpPr txBox="1"/>
            <p:nvPr/>
          </p:nvSpPr>
          <p:spPr>
            <a:xfrm>
              <a:off x="2211703" y="1041030"/>
              <a:ext cx="133032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cílová adresa (128b)</a:t>
              </a:r>
            </a:p>
          </p:txBody>
        </p:sp>
      </p:grpSp>
      <p:sp>
        <p:nvSpPr>
          <p:cNvPr id="26" name="Zástupný symbol pro obsah 2"/>
          <p:cNvSpPr txBox="1">
            <a:spLocks/>
          </p:cNvSpPr>
          <p:nvPr/>
        </p:nvSpPr>
        <p:spPr bwMode="auto">
          <a:xfrm>
            <a:off x="4609472" y="1630393"/>
            <a:ext cx="3924154" cy="377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Délka dat – počet bytů za standardní hlavičkou, včetně dalších hlaviček – maximálně 64KB</a:t>
            </a:r>
          </a:p>
          <a:p>
            <a:r>
              <a:rPr lang="cs-CZ" sz="1800" dirty="0" smtClean="0"/>
              <a:t>Další hlavička – </a:t>
            </a:r>
            <a:r>
              <a:rPr lang="cs-CZ" sz="1800" dirty="0" err="1" smtClean="0"/>
              <a:t>Next</a:t>
            </a:r>
            <a:r>
              <a:rPr lang="cs-CZ" sz="1800" dirty="0" smtClean="0"/>
              <a:t> </a:t>
            </a:r>
            <a:r>
              <a:rPr lang="cs-CZ" sz="1800" dirty="0" err="1" smtClean="0"/>
              <a:t>Header</a:t>
            </a:r>
            <a:r>
              <a:rPr lang="cs-CZ" sz="1800" dirty="0" smtClean="0"/>
              <a:t> – kód následující hlavičky – kód poslední hlavičky = 59</a:t>
            </a:r>
          </a:p>
          <a:p>
            <a:r>
              <a:rPr lang="cs-CZ" sz="1800" dirty="0" smtClean="0"/>
              <a:t>Maximální počet přeskoků – místo TTL – vynulování vede k ICMPv6 Time </a:t>
            </a:r>
            <a:r>
              <a:rPr lang="cs-CZ" sz="1800" dirty="0" err="1" smtClean="0"/>
              <a:t>exceeded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Adresy – zdrojová a cílová adresa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163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Doporučení rozdělení uživatelské </a:t>
            </a:r>
            <a:r>
              <a:rPr lang="cs-CZ" sz="3200" dirty="0" err="1" smtClean="0">
                <a:latin typeface="Palatino Linotype" panose="02040502050505030304" pitchFamily="18" charset="0"/>
              </a:rPr>
              <a:t>subsíťové</a:t>
            </a:r>
            <a:r>
              <a:rPr lang="cs-CZ" sz="3200" dirty="0" smtClean="0">
                <a:latin typeface="Palatino Linotype" panose="02040502050505030304" pitchFamily="18" charset="0"/>
              </a:rPr>
              <a:t> části adresy (pro 16 bitů)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Palatino Linotype" panose="02040502050505030304" pitchFamily="18" charset="0"/>
              </a:rPr>
              <a:t>Pro jednotlivé části se volí skupiny po 4 bitech (snadná čitelnost)</a:t>
            </a:r>
          </a:p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LLLL TTTT BBBB </a:t>
            </a:r>
            <a:r>
              <a:rPr lang="cs-CZ" sz="2400" dirty="0" err="1" smtClean="0">
                <a:latin typeface="Palatino Linotype" panose="02040502050505030304" pitchFamily="18" charset="0"/>
              </a:rPr>
              <a:t>BBBB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LLLL – lokalizace (umístění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subsítě</a:t>
            </a:r>
            <a:r>
              <a:rPr lang="cs-CZ" sz="2100" dirty="0" smtClean="0">
                <a:latin typeface="Palatino Linotype" panose="02040502050505030304" pitchFamily="18" charset="0"/>
              </a:rPr>
              <a:t>)</a:t>
            </a: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TTTT – typ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subsítě</a:t>
            </a:r>
            <a:r>
              <a:rPr lang="cs-CZ" sz="2100" dirty="0" smtClean="0">
                <a:latin typeface="Palatino Linotype" panose="02040502050505030304" pitchFamily="18" charset="0"/>
              </a:rPr>
              <a:t> (např. servery, tiskárny, … )</a:t>
            </a: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BBBB </a:t>
            </a:r>
            <a:r>
              <a:rPr lang="cs-CZ" sz="2100" dirty="0" err="1" smtClean="0">
                <a:latin typeface="Palatino Linotype" panose="02040502050505030304" pitchFamily="18" charset="0"/>
              </a:rPr>
              <a:t>BBBB</a:t>
            </a:r>
            <a:r>
              <a:rPr lang="cs-CZ" sz="2100" dirty="0" smtClean="0">
                <a:latin typeface="Palatino Linotype" panose="02040502050505030304" pitchFamily="18" charset="0"/>
              </a:rPr>
              <a:t> – specifická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subsíť</a:t>
            </a:r>
            <a:endParaRPr lang="cs-CZ" sz="2100" dirty="0" smtClean="0">
              <a:latin typeface="Palatino Linotype" panose="02040502050505030304" pitchFamily="18" charset="0"/>
            </a:endParaRPr>
          </a:p>
          <a:p>
            <a:r>
              <a:rPr lang="cs-CZ" sz="2800" dirty="0" smtClean="0">
                <a:latin typeface="Palatino Linotype" panose="02040502050505030304" pitchFamily="18" charset="0"/>
              </a:rPr>
              <a:t>Pro Virtuální lokální sítě (VLAN)</a:t>
            </a:r>
          </a:p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Počet bitů VLAN ID = 12</a:t>
            </a:r>
          </a:p>
          <a:p>
            <a:pPr lvl="2"/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BBBB::/64</a:t>
            </a:r>
          </a:p>
          <a:p>
            <a:pPr lvl="2"/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BBBB VVVV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VVVV::/64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E889-9C90-42BE-822A-A670E1EE18F9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45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adresy IPv6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1139280" y="1581443"/>
          <a:ext cx="6673080" cy="4337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688">
                  <a:extLst>
                    <a:ext uri="{9D8B030D-6E8A-4147-A177-3AD203B41FA5}">
                      <a16:colId xmlns:a16="http://schemas.microsoft.com/office/drawing/2014/main" xmlns="" val="1563601886"/>
                    </a:ext>
                  </a:extLst>
                </a:gridCol>
                <a:gridCol w="4545392">
                  <a:extLst>
                    <a:ext uri="{9D8B030D-6E8A-4147-A177-3AD203B41FA5}">
                      <a16:colId xmlns:a16="http://schemas.microsoft.com/office/drawing/2014/main" xmlns="" val="637796456"/>
                    </a:ext>
                  </a:extLst>
                </a:gridCol>
              </a:tblGrid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::/128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Nespecifikovaná adresa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5384732"/>
                  </a:ext>
                </a:extLst>
              </a:tr>
              <a:tr h="307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::1/128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Loopback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adresa 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localhost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IPv4)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42280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::ffff:0:0/96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IPv4 mapované adresy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4728639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64:ff9b::/96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IPv4/IPv6 překladové adresy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395748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100::/64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Discard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prefix – zahazování zpráv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3870886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2001::/32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Teredo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875274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2001:20::/28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ORCHIDv2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5386284"/>
                  </a:ext>
                </a:extLst>
              </a:tr>
              <a:tr h="637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2001:db8::/32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Použití v 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dokumentaci, pro příklady IPv6 adresy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06802035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2002::/16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Adresování tunelu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IPv6 v IPv4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6to4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87897898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fc00::/7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Unique Local Address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848962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fe80::/10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Link Local Address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7487649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ff00:/8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Skupinová adresa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368716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ff02::/10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Local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Multicast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Group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7901403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3E15-D3C6-49F9-8453-16A681027F96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432B-F0AC-42CA-B123-915217186104}" type="slidenum">
              <a:rPr lang="cs-CZ">
                <a:ln>
                  <a:solidFill>
                    <a:schemeClr val="tx1"/>
                  </a:solidFill>
                </a:ln>
                <a:noFill/>
              </a:rPr>
              <a:pPr/>
              <a:t>21</a:t>
            </a:fld>
            <a:endParaRPr lang="cs-CZ">
              <a:ln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991458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Povinné adresy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3200400"/>
          </a:xfrm>
        </p:spPr>
        <p:txBody>
          <a:bodyPr>
            <a:noAutofit/>
          </a:bodyPr>
          <a:lstStyle/>
          <a:p>
            <a:r>
              <a:rPr lang="cs-CZ" altLang="zh-CN" sz="2400" b="1" dirty="0"/>
              <a:t>Povinné adresy uzlu</a:t>
            </a:r>
            <a:endParaRPr lang="cs-CZ" altLang="zh-CN" sz="2400" dirty="0"/>
          </a:p>
          <a:p>
            <a:pPr lvl="1"/>
            <a:r>
              <a:rPr lang="cs-CZ" altLang="zh-CN" sz="2000" dirty="0"/>
              <a:t>Lokální linková adresa pro každé rozhraní (fe80::208:05ff:fe01:2345)</a:t>
            </a:r>
          </a:p>
          <a:p>
            <a:pPr lvl="1"/>
            <a:r>
              <a:rPr lang="cs-CZ" altLang="zh-CN" sz="2000" dirty="0"/>
              <a:t>Přidělená individuální adresa (2001:718:1800:11:208:05ff:fe01:2345)</a:t>
            </a:r>
          </a:p>
          <a:p>
            <a:pPr lvl="1"/>
            <a:r>
              <a:rPr lang="cs-CZ" altLang="zh-CN" sz="2000" dirty="0" err="1"/>
              <a:t>Loopback</a:t>
            </a:r>
            <a:r>
              <a:rPr lang="cs-CZ" altLang="zh-CN" sz="2000" dirty="0"/>
              <a:t> (::1)</a:t>
            </a:r>
          </a:p>
          <a:p>
            <a:pPr lvl="1"/>
            <a:r>
              <a:rPr lang="cs-CZ" altLang="zh-CN" sz="2000" dirty="0"/>
              <a:t>Všechna rozhraní uzlu (ff01::1)</a:t>
            </a:r>
          </a:p>
          <a:p>
            <a:pPr lvl="1"/>
            <a:r>
              <a:rPr lang="cs-CZ" altLang="zh-CN" sz="2000" dirty="0"/>
              <a:t>Všechna rozhraní na lince (ff02::1)</a:t>
            </a:r>
          </a:p>
          <a:p>
            <a:r>
              <a:rPr lang="cs-CZ" altLang="zh-CN" sz="2400" b="1" dirty="0"/>
              <a:t>Povinné adresy směrovače</a:t>
            </a:r>
            <a:endParaRPr lang="cs-CZ" altLang="zh-CN" sz="2400" dirty="0"/>
          </a:p>
          <a:p>
            <a:pPr lvl="1"/>
            <a:r>
              <a:rPr lang="cs-CZ" altLang="zh-CN" sz="2000" dirty="0"/>
              <a:t>Povinné adresy uzlu</a:t>
            </a:r>
          </a:p>
          <a:p>
            <a:pPr lvl="1"/>
            <a:r>
              <a:rPr lang="cs-CZ" altLang="zh-CN" sz="2000" dirty="0"/>
              <a:t>Všechny skupinové adresy směrovače, linky, LAN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4680-1833-411A-BC53-2FFB03F58E00}" type="datetime1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E1539-A5B9-48FB-B771-AFA71B10889F}" type="slidenum">
              <a:rPr lang="cs-CZ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968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Adresa EUI-64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18282"/>
          </a:xfrm>
        </p:spPr>
        <p:txBody>
          <a:bodyPr/>
          <a:lstStyle/>
          <a:p>
            <a:r>
              <a:rPr lang="cs-CZ" dirty="0" smtClean="0"/>
              <a:t>Převod 48 bitové adresy (např. MAC adresa Ethernetu) na 64</a:t>
            </a:r>
            <a:r>
              <a:rPr lang="cs-CZ" dirty="0"/>
              <a:t> </a:t>
            </a:r>
            <a:r>
              <a:rPr lang="cs-CZ" dirty="0" smtClean="0"/>
              <a:t>bitů</a:t>
            </a:r>
          </a:p>
          <a:p>
            <a:r>
              <a:rPr lang="cs-CZ" dirty="0" smtClean="0"/>
              <a:t>Používá se jako identifikátor rozhraní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057F-4D23-4494-B11F-14E41411C94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/>
              <a:t>Projektování distribuovaných systémů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23</a:t>
            </a:fld>
            <a:endParaRPr lang="cs-CZ" altLang="cs-CZ"/>
          </a:p>
        </p:txBody>
      </p:sp>
      <p:grpSp>
        <p:nvGrpSpPr>
          <p:cNvPr id="7" name="Plátno 962"/>
          <p:cNvGrpSpPr/>
          <p:nvPr/>
        </p:nvGrpSpPr>
        <p:grpSpPr>
          <a:xfrm>
            <a:off x="971600" y="2937545"/>
            <a:ext cx="7029400" cy="2375664"/>
            <a:chOff x="0" y="0"/>
            <a:chExt cx="5836425" cy="183451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836285" cy="183451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257300" y="105032"/>
              <a:ext cx="2743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714500" y="1050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171700" y="1050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628900" y="1050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3086100" y="1050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3543300" y="1050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bdélník 14"/>
            <p:cNvSpPr/>
            <p:nvPr/>
          </p:nvSpPr>
          <p:spPr>
            <a:xfrm>
              <a:off x="800100" y="562232"/>
              <a:ext cx="3657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6" name="Přímá spojnice 15"/>
            <p:cNvCxnSpPr/>
            <p:nvPr/>
          </p:nvCxnSpPr>
          <p:spPr>
            <a:xfrm>
              <a:off x="12573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17145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21717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6289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30861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35433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4000500" y="5622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bdélník 22"/>
            <p:cNvSpPr/>
            <p:nvPr/>
          </p:nvSpPr>
          <p:spPr>
            <a:xfrm>
              <a:off x="457200" y="1019432"/>
              <a:ext cx="18288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4" name="Přímá spojnice 23"/>
            <p:cNvCxnSpPr/>
            <p:nvPr/>
          </p:nvCxnSpPr>
          <p:spPr>
            <a:xfrm>
              <a:off x="685800" y="10194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914400" y="1021491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1143000" y="1023550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1371600" y="1025609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1600200" y="1027668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1828800" y="10194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2057400" y="1019432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 pole 985"/>
            <p:cNvSpPr txBox="1"/>
            <p:nvPr/>
          </p:nvSpPr>
          <p:spPr>
            <a:xfrm>
              <a:off x="2282048" y="553995"/>
              <a:ext cx="274955" cy="2286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ff</a:t>
              </a:r>
            </a:p>
          </p:txBody>
        </p:sp>
        <p:sp>
          <p:nvSpPr>
            <p:cNvPr id="32" name="Textové pole 986"/>
            <p:cNvSpPr txBox="1"/>
            <p:nvPr/>
          </p:nvSpPr>
          <p:spPr>
            <a:xfrm>
              <a:off x="2735722" y="545349"/>
              <a:ext cx="301625" cy="2656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fe</a:t>
              </a:r>
              <a:endPara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Přímá spojnice 32"/>
            <p:cNvCxnSpPr>
              <a:stCxn id="9" idx="2"/>
            </p:cNvCxnSpPr>
            <p:nvPr/>
          </p:nvCxnSpPr>
          <p:spPr>
            <a:xfrm flipH="1">
              <a:off x="2171700" y="333632"/>
              <a:ext cx="457200" cy="22860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>
              <a:stCxn id="9" idx="2"/>
            </p:cNvCxnSpPr>
            <p:nvPr/>
          </p:nvCxnSpPr>
          <p:spPr>
            <a:xfrm>
              <a:off x="2628900" y="333632"/>
              <a:ext cx="457200" cy="22860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H="1">
              <a:off x="800100" y="333632"/>
              <a:ext cx="457200" cy="22860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4000500" y="333632"/>
              <a:ext cx="457200" cy="22860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H="1">
              <a:off x="457200" y="790832"/>
              <a:ext cx="342900" cy="22860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>
              <a:off x="1257300" y="790832"/>
              <a:ext cx="1028700" cy="22860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>
              <a:off x="2171700" y="1248032"/>
              <a:ext cx="0" cy="1235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>
              <a:off x="2171700" y="1371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1952368" y="1248032"/>
              <a:ext cx="0" cy="2780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>
              <a:off x="1952368" y="1526059"/>
              <a:ext cx="6765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ové pole 998"/>
            <p:cNvSpPr txBox="1"/>
            <p:nvPr/>
          </p:nvSpPr>
          <p:spPr>
            <a:xfrm>
              <a:off x="2560955" y="1194203"/>
              <a:ext cx="733425" cy="25331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U/G (0/1)</a:t>
              </a:r>
            </a:p>
          </p:txBody>
        </p:sp>
        <p:sp>
          <p:nvSpPr>
            <p:cNvPr id="44" name="Textové pole 999"/>
            <p:cNvSpPr txBox="1"/>
            <p:nvPr/>
          </p:nvSpPr>
          <p:spPr>
            <a:xfrm>
              <a:off x="2581366" y="1429606"/>
              <a:ext cx="1633220" cy="3460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L/G Globální/lokální (1/0)</a:t>
              </a:r>
            </a:p>
          </p:txBody>
        </p:sp>
        <p:sp>
          <p:nvSpPr>
            <p:cNvPr id="45" name="Textové pole 1000"/>
            <p:cNvSpPr txBox="1"/>
            <p:nvPr/>
          </p:nvSpPr>
          <p:spPr>
            <a:xfrm>
              <a:off x="202606" y="1349974"/>
              <a:ext cx="1379220" cy="46337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Modifikovaná EUI-64</a:t>
              </a:r>
            </a:p>
            <a:p>
              <a:pPr algn="ctr">
                <a:spcAft>
                  <a:spcPts val="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Obrací příznaky</a:t>
              </a:r>
            </a:p>
          </p:txBody>
        </p:sp>
        <p:sp>
          <p:nvSpPr>
            <p:cNvPr id="46" name="Textové pole 1001"/>
            <p:cNvSpPr txBox="1"/>
            <p:nvPr/>
          </p:nvSpPr>
          <p:spPr>
            <a:xfrm>
              <a:off x="4126589" y="55214"/>
              <a:ext cx="1184910" cy="2289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Adresa Ethernetu</a:t>
              </a:r>
            </a:p>
          </p:txBody>
        </p:sp>
        <p:sp>
          <p:nvSpPr>
            <p:cNvPr id="47" name="Textové pole 1003"/>
            <p:cNvSpPr txBox="1"/>
            <p:nvPr/>
          </p:nvSpPr>
          <p:spPr>
            <a:xfrm>
              <a:off x="4457205" y="524771"/>
              <a:ext cx="1379220" cy="2660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Modifikovaná EUI-64</a:t>
              </a:r>
            </a:p>
          </p:txBody>
        </p:sp>
      </p:grpSp>
      <p:sp>
        <p:nvSpPr>
          <p:cNvPr id="48" name="Zástupný symbol pro obsah 2"/>
          <p:cNvSpPr txBox="1">
            <a:spLocks/>
          </p:cNvSpPr>
          <p:nvPr/>
        </p:nvSpPr>
        <p:spPr bwMode="auto">
          <a:xfrm>
            <a:off x="573704" y="5391591"/>
            <a:ext cx="8229600" cy="1037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Příklad modifikované EUI-64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C4-34-6B-57-9C-F2 </a:t>
            </a:r>
            <a:r>
              <a:rPr lang="cs-CZ" sz="2000" dirty="0" smtClean="0">
                <a:sym typeface="Symbol" panose="05050102010706020507" pitchFamily="18" charset="2"/>
              </a:rPr>
              <a:t> C</a:t>
            </a:r>
            <a:r>
              <a:rPr lang="cs-CZ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6</a:t>
            </a:r>
            <a:r>
              <a:rPr lang="cs-CZ" sz="2000" dirty="0" smtClean="0">
                <a:sym typeface="Symbol" panose="05050102010706020507" pitchFamily="18" charset="2"/>
              </a:rPr>
              <a:t>-34-6B-</a:t>
            </a:r>
            <a:r>
              <a:rPr lang="cs-CZ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FF-FE</a:t>
            </a:r>
            <a:r>
              <a:rPr lang="cs-CZ" sz="2000" dirty="0" smtClean="0">
                <a:sym typeface="Symbol" panose="05050102010706020507" pitchFamily="18" charset="2"/>
              </a:rPr>
              <a:t>-57-9C-F2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16945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EUI-64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Vložení (</a:t>
            </a:r>
            <a:r>
              <a:rPr lang="cs-CZ" dirty="0" err="1"/>
              <a:t>fffe</a:t>
            </a:r>
            <a:r>
              <a:rPr lang="cs-CZ" dirty="0"/>
              <a:t>)</a:t>
            </a:r>
            <a:r>
              <a:rPr lang="cs-CZ" baseline="-25000" dirty="0"/>
              <a:t>16</a:t>
            </a:r>
            <a:r>
              <a:rPr lang="cs-CZ" dirty="0"/>
              <a:t> doprostřed fyzické (MAC) </a:t>
            </a:r>
            <a:r>
              <a:rPr lang="cs-CZ" dirty="0" err="1"/>
              <a:t>ethernetovské</a:t>
            </a:r>
            <a:r>
              <a:rPr lang="cs-CZ" dirty="0"/>
              <a:t> adresy. </a:t>
            </a:r>
            <a:endParaRPr lang="cs-CZ" dirty="0" smtClean="0"/>
          </a:p>
          <a:p>
            <a:pPr lvl="1"/>
            <a:r>
              <a:rPr lang="cs-CZ" dirty="0" smtClean="0"/>
              <a:t>První </a:t>
            </a:r>
            <a:r>
              <a:rPr lang="cs-CZ" dirty="0"/>
              <a:t>trojice představuje kód výrobce, </a:t>
            </a:r>
            <a:endParaRPr lang="cs-CZ" dirty="0" smtClean="0"/>
          </a:p>
          <a:p>
            <a:pPr lvl="1"/>
            <a:r>
              <a:rPr lang="cs-CZ" dirty="0" smtClean="0"/>
              <a:t>druhá </a:t>
            </a:r>
            <a:r>
              <a:rPr lang="cs-CZ" dirty="0"/>
              <a:t>třetice jakýsi identifikátor (pořadové číslo). </a:t>
            </a:r>
            <a:endParaRPr lang="cs-CZ" dirty="0" smtClean="0"/>
          </a:p>
          <a:p>
            <a:pPr lvl="1"/>
            <a:r>
              <a:rPr lang="cs-CZ" dirty="0" smtClean="0"/>
              <a:t>Mezi </a:t>
            </a:r>
            <a:r>
              <a:rPr lang="cs-CZ" dirty="0"/>
              <a:t>ně se vkládá infix (</a:t>
            </a:r>
            <a:r>
              <a:rPr lang="cs-CZ" dirty="0" err="1"/>
              <a:t>fffe</a:t>
            </a:r>
            <a:r>
              <a:rPr lang="cs-CZ" dirty="0"/>
              <a:t>)</a:t>
            </a:r>
            <a:r>
              <a:rPr lang="cs-CZ" baseline="-25000" dirty="0"/>
              <a:t>16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Výsledná </a:t>
            </a:r>
            <a:r>
              <a:rPr lang="cs-CZ" dirty="0"/>
              <a:t>adresa je 64b dlouhá.</a:t>
            </a:r>
          </a:p>
          <a:p>
            <a:r>
              <a:rPr lang="cs-CZ" dirty="0"/>
              <a:t>Bity prvního bytu adresy mají následující význam</a:t>
            </a:r>
          </a:p>
          <a:p>
            <a:pPr lvl="1"/>
            <a:r>
              <a:rPr lang="cs-CZ" dirty="0"/>
              <a:t>Bit 0: U/G – </a:t>
            </a:r>
            <a:r>
              <a:rPr lang="cs-CZ" dirty="0" err="1"/>
              <a:t>unicast</a:t>
            </a:r>
            <a:r>
              <a:rPr lang="cs-CZ" dirty="0"/>
              <a:t>/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address</a:t>
            </a:r>
            <a:r>
              <a:rPr lang="cs-CZ" dirty="0"/>
              <a:t> (0/1) – to je klasika</a:t>
            </a:r>
          </a:p>
          <a:p>
            <a:pPr lvl="1"/>
            <a:r>
              <a:rPr lang="cs-CZ" dirty="0"/>
              <a:t>Bit 1: L/G – lokální/globální adresa (0/1) – určuje, je-li adresa jedinečná (globální) nebo lokální (privátní)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22F3-6C19-4B52-801C-F42EDA7B9ABD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9838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vyhrazených adres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421705"/>
          </a:xfrm>
        </p:spPr>
        <p:txBody>
          <a:bodyPr/>
          <a:lstStyle/>
          <a:p>
            <a:r>
              <a:rPr lang="cs-CZ" dirty="0"/>
              <a:t>Adresy s vloženým IPv4 (IPv4 </a:t>
            </a:r>
            <a:r>
              <a:rPr lang="cs-CZ" dirty="0" err="1"/>
              <a:t>embedded</a:t>
            </a:r>
            <a:r>
              <a:rPr lang="cs-CZ" dirty="0" smtClean="0"/>
              <a:t>)</a:t>
            </a:r>
          </a:p>
          <a:p>
            <a:r>
              <a:rPr lang="cs-CZ" dirty="0"/>
              <a:t>Prefix – síťový prefix (prefix </a:t>
            </a:r>
            <a:r>
              <a:rPr lang="cs-CZ" dirty="0" err="1"/>
              <a:t>subsítě</a:t>
            </a:r>
            <a:r>
              <a:rPr lang="cs-CZ" dirty="0"/>
              <a:t> – 64b) – 2001:db8:ffec::/96</a:t>
            </a:r>
          </a:p>
          <a:p>
            <a:r>
              <a:rPr lang="cs-CZ" dirty="0"/>
              <a:t>Univerzální prefix – 64:ff9b::/96 – např. 64:ff9b::147.228.67.1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9548-A7D4-4682-91C3-6D973F18950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25</a:t>
            </a:fld>
            <a:endParaRPr lang="cs-CZ" altLang="cs-CZ"/>
          </a:p>
        </p:txBody>
      </p:sp>
      <p:grpSp>
        <p:nvGrpSpPr>
          <p:cNvPr id="7" name="Plátno 1028"/>
          <p:cNvGrpSpPr/>
          <p:nvPr/>
        </p:nvGrpSpPr>
        <p:grpSpPr>
          <a:xfrm>
            <a:off x="827584" y="3140968"/>
            <a:ext cx="7380608" cy="2398825"/>
            <a:chOff x="0" y="0"/>
            <a:chExt cx="5607974" cy="813357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607974" cy="813357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914378" y="162704"/>
              <a:ext cx="3657600" cy="114545"/>
              <a:chOff x="571500" y="163825"/>
              <a:chExt cx="3657600" cy="114545"/>
            </a:xfrm>
          </p:grpSpPr>
          <p:sp>
            <p:nvSpPr>
              <p:cNvPr id="18" name="Obdélník 17"/>
              <p:cNvSpPr/>
              <p:nvPr/>
            </p:nvSpPr>
            <p:spPr>
              <a:xfrm>
                <a:off x="571500" y="164017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1028700" y="164017"/>
                <a:ext cx="457200" cy="1137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" name="Obdélník 19"/>
              <p:cNvSpPr/>
              <p:nvPr/>
            </p:nvSpPr>
            <p:spPr>
              <a:xfrm>
                <a:off x="1485900" y="163825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1" name="Obdélník 20"/>
              <p:cNvSpPr/>
              <p:nvPr/>
            </p:nvSpPr>
            <p:spPr>
              <a:xfrm>
                <a:off x="1943100" y="163874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2" name="Obdélník 21"/>
              <p:cNvSpPr/>
              <p:nvPr/>
            </p:nvSpPr>
            <p:spPr>
              <a:xfrm>
                <a:off x="2400300" y="163923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3" name="Obdélník 22"/>
              <p:cNvSpPr/>
              <p:nvPr/>
            </p:nvSpPr>
            <p:spPr>
              <a:xfrm>
                <a:off x="2857500" y="163972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4" name="Obdélník 23"/>
              <p:cNvSpPr/>
              <p:nvPr/>
            </p:nvSpPr>
            <p:spPr>
              <a:xfrm>
                <a:off x="3314700" y="164021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>
                <a:off x="3771900" y="16407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cxnSp>
          <p:nvCxnSpPr>
            <p:cNvPr id="10" name="Přímá spojnice 9"/>
            <p:cNvCxnSpPr>
              <a:stCxn id="24" idx="1"/>
            </p:cNvCxnSpPr>
            <p:nvPr/>
          </p:nvCxnSpPr>
          <p:spPr>
            <a:xfrm>
              <a:off x="3657578" y="219980"/>
              <a:ext cx="0" cy="17234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828778" y="223223"/>
              <a:ext cx="0" cy="17234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ové pole 1042"/>
            <p:cNvSpPr txBox="1"/>
            <p:nvPr/>
          </p:nvSpPr>
          <p:spPr>
            <a:xfrm>
              <a:off x="942304" y="180396"/>
              <a:ext cx="473075" cy="23315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0064</a:t>
              </a:r>
            </a:p>
          </p:txBody>
        </p:sp>
        <p:sp>
          <p:nvSpPr>
            <p:cNvPr id="13" name="Textové pole 1043"/>
            <p:cNvSpPr txBox="1"/>
            <p:nvPr/>
          </p:nvSpPr>
          <p:spPr>
            <a:xfrm>
              <a:off x="1443304" y="179398"/>
              <a:ext cx="419100" cy="23304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ff9b</a:t>
              </a:r>
            </a:p>
          </p:txBody>
        </p:sp>
        <p:sp>
          <p:nvSpPr>
            <p:cNvPr id="14" name="Textové pole 1044"/>
            <p:cNvSpPr txBox="1"/>
            <p:nvPr/>
          </p:nvSpPr>
          <p:spPr>
            <a:xfrm>
              <a:off x="3886200" y="273422"/>
              <a:ext cx="430530" cy="2330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IPv4</a:t>
              </a:r>
            </a:p>
          </p:txBody>
        </p:sp>
        <p:cxnSp>
          <p:nvCxnSpPr>
            <p:cNvPr id="15" name="Přímá spojnice se šipkou 14"/>
            <p:cNvCxnSpPr/>
            <p:nvPr/>
          </p:nvCxnSpPr>
          <p:spPr>
            <a:xfrm>
              <a:off x="914377" y="506465"/>
              <a:ext cx="2743200" cy="0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ové pole 1047"/>
            <p:cNvSpPr txBox="1"/>
            <p:nvPr/>
          </p:nvSpPr>
          <p:spPr>
            <a:xfrm>
              <a:off x="1897793" y="410525"/>
              <a:ext cx="846455" cy="21348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Prefix (96b)</a:t>
              </a:r>
            </a:p>
          </p:txBody>
        </p:sp>
        <p:sp>
          <p:nvSpPr>
            <p:cNvPr id="17" name="Textové pole 1048"/>
            <p:cNvSpPr txBox="1"/>
            <p:nvPr/>
          </p:nvSpPr>
          <p:spPr>
            <a:xfrm>
              <a:off x="2559111" y="316968"/>
              <a:ext cx="431800" cy="1318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nuly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7763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Překonané adresy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917649"/>
          </a:xfrm>
        </p:spPr>
        <p:txBody>
          <a:bodyPr/>
          <a:lstStyle/>
          <a:p>
            <a:r>
              <a:rPr lang="cs-CZ" dirty="0" smtClean="0"/>
              <a:t>Nahrazené </a:t>
            </a:r>
            <a:r>
              <a:rPr lang="cs-CZ" dirty="0"/>
              <a:t>s vloženým IPv4 (IPv4 </a:t>
            </a:r>
            <a:r>
              <a:rPr lang="cs-CZ" dirty="0" err="1"/>
              <a:t>embedded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IPv4 mapovaná adresa - ::ffff:IPv4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1308-14C2-4166-86EB-F5FBD57EB65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26</a:t>
            </a:fld>
            <a:endParaRPr lang="cs-CZ" altLang="cs-CZ"/>
          </a:p>
        </p:txBody>
      </p:sp>
      <p:grpSp>
        <p:nvGrpSpPr>
          <p:cNvPr id="7" name="Plátno 1153"/>
          <p:cNvGrpSpPr/>
          <p:nvPr/>
        </p:nvGrpSpPr>
        <p:grpSpPr>
          <a:xfrm>
            <a:off x="547611" y="2178087"/>
            <a:ext cx="7056784" cy="1284607"/>
            <a:chOff x="0" y="0"/>
            <a:chExt cx="5486400" cy="42608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426085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921405" y="179330"/>
              <a:ext cx="3657600" cy="114251"/>
              <a:chOff x="0" y="0"/>
              <a:chExt cx="3657600" cy="114447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457200" y="192"/>
                <a:ext cx="457200" cy="1137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914400" y="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1371600" y="49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1828800" y="98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2743200" y="102"/>
                <a:ext cx="457200" cy="11356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3200400" y="246"/>
                <a:ext cx="457200" cy="11357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18" name="TextovéPole 17"/>
          <p:cNvSpPr txBox="1"/>
          <p:nvPr/>
        </p:nvSpPr>
        <p:spPr>
          <a:xfrm>
            <a:off x="4785638" y="2718750"/>
            <a:ext cx="428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ffff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544970" y="269153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IPv4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 bwMode="auto">
          <a:xfrm>
            <a:off x="457200" y="3207031"/>
            <a:ext cx="8229600" cy="51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IPv4 kompatibilní adresa - ::IPv4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grpSp>
        <p:nvGrpSpPr>
          <p:cNvPr id="21" name="Plátno 1164"/>
          <p:cNvGrpSpPr/>
          <p:nvPr/>
        </p:nvGrpSpPr>
        <p:grpSpPr>
          <a:xfrm>
            <a:off x="556621" y="3544532"/>
            <a:ext cx="7056784" cy="927852"/>
            <a:chOff x="0" y="0"/>
            <a:chExt cx="5486400" cy="327025"/>
          </a:xfrm>
        </p:grpSpPr>
        <p:sp>
          <p:nvSpPr>
            <p:cNvPr id="22" name="Obdélník 21"/>
            <p:cNvSpPr/>
            <p:nvPr/>
          </p:nvSpPr>
          <p:spPr>
            <a:xfrm>
              <a:off x="0" y="0"/>
              <a:ext cx="5486400" cy="327025"/>
            </a:xfrm>
            <a:prstGeom prst="rect">
              <a:avLst/>
            </a:prstGeom>
          </p:spPr>
        </p:sp>
        <p:grpSp>
          <p:nvGrpSpPr>
            <p:cNvPr id="23" name="Skupina 22"/>
            <p:cNvGrpSpPr/>
            <p:nvPr/>
          </p:nvGrpSpPr>
          <p:grpSpPr>
            <a:xfrm>
              <a:off x="921405" y="87324"/>
              <a:ext cx="3657600" cy="113667"/>
              <a:chOff x="0" y="0"/>
              <a:chExt cx="3657600" cy="114496"/>
            </a:xfrm>
          </p:grpSpPr>
          <p:sp>
            <p:nvSpPr>
              <p:cNvPr id="24" name="Obdélník 23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>
                <a:off x="457200" y="192"/>
                <a:ext cx="457200" cy="1137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>
                <a:off x="914400" y="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7" name="Obdélník 26"/>
              <p:cNvSpPr/>
              <p:nvPr/>
            </p:nvSpPr>
            <p:spPr>
              <a:xfrm>
                <a:off x="1371600" y="49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828800" y="98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743200" y="196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3200400" y="245"/>
                <a:ext cx="457200" cy="1137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32" name="TextovéPole 31"/>
          <p:cNvSpPr txBox="1"/>
          <p:nvPr/>
        </p:nvSpPr>
        <p:spPr>
          <a:xfrm>
            <a:off x="5564186" y="377255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IPv4</a:t>
            </a:r>
          </a:p>
        </p:txBody>
      </p:sp>
    </p:spTree>
    <p:extLst>
      <p:ext uri="{BB962C8B-B14F-4D97-AF65-F5344CB8AC3E}">
        <p14:creationId xmlns:p14="http://schemas.microsoft.com/office/powerpoint/2010/main" val="1230174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adresy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85601"/>
          </a:xfrm>
        </p:spPr>
        <p:txBody>
          <a:bodyPr/>
          <a:lstStyle/>
          <a:p>
            <a:r>
              <a:rPr lang="cs-CZ" dirty="0" smtClean="0"/>
              <a:t>Obecný tvar skupinové adresy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9588-69D9-401C-8162-D7500321421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27</a:t>
            </a:fld>
            <a:endParaRPr lang="cs-CZ" altLang="cs-CZ"/>
          </a:p>
        </p:txBody>
      </p:sp>
      <p:grpSp>
        <p:nvGrpSpPr>
          <p:cNvPr id="72" name="Skupina 71"/>
          <p:cNvGrpSpPr/>
          <p:nvPr/>
        </p:nvGrpSpPr>
        <p:grpSpPr>
          <a:xfrm>
            <a:off x="580811" y="2060848"/>
            <a:ext cx="7296578" cy="1129417"/>
            <a:chOff x="587790" y="2318079"/>
            <a:chExt cx="7296578" cy="1129417"/>
          </a:xfrm>
        </p:grpSpPr>
        <p:grpSp>
          <p:nvGrpSpPr>
            <p:cNvPr id="7" name="Plátno 1067"/>
            <p:cNvGrpSpPr/>
            <p:nvPr/>
          </p:nvGrpSpPr>
          <p:grpSpPr>
            <a:xfrm>
              <a:off x="1187624" y="2318079"/>
              <a:ext cx="6696744" cy="504055"/>
              <a:chOff x="0" y="0"/>
              <a:chExt cx="5486400" cy="302260"/>
            </a:xfrm>
          </p:grpSpPr>
          <p:sp>
            <p:nvSpPr>
              <p:cNvPr id="8" name="Obdélník 7"/>
              <p:cNvSpPr/>
              <p:nvPr/>
            </p:nvSpPr>
            <p:spPr>
              <a:xfrm>
                <a:off x="0" y="0"/>
                <a:ext cx="5486400" cy="302260"/>
              </a:xfrm>
              <a:prstGeom prst="rect">
                <a:avLst/>
              </a:prstGeom>
            </p:spPr>
          </p:sp>
          <p:grpSp>
            <p:nvGrpSpPr>
              <p:cNvPr id="9" name="Skupina 8"/>
              <p:cNvGrpSpPr/>
              <p:nvPr/>
            </p:nvGrpSpPr>
            <p:grpSpPr>
              <a:xfrm>
                <a:off x="1028700" y="66029"/>
                <a:ext cx="3657600" cy="188306"/>
                <a:chOff x="0" y="0"/>
                <a:chExt cx="3657600" cy="188708"/>
              </a:xfrm>
            </p:grpSpPr>
            <p:sp>
              <p:nvSpPr>
                <p:cNvPr id="10" name="Obdélník 9"/>
                <p:cNvSpPr/>
                <p:nvPr/>
              </p:nvSpPr>
              <p:spPr>
                <a:xfrm>
                  <a:off x="0" y="192"/>
                  <a:ext cx="457200" cy="18783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1" name="Obdélník 10"/>
                <p:cNvSpPr/>
                <p:nvPr/>
              </p:nvSpPr>
              <p:spPr>
                <a:xfrm>
                  <a:off x="457200" y="192"/>
                  <a:ext cx="457200" cy="18762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2" name="Obdélník 11"/>
                <p:cNvSpPr/>
                <p:nvPr/>
              </p:nvSpPr>
              <p:spPr>
                <a:xfrm>
                  <a:off x="914400" y="0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3" name="Obdélník 12"/>
                <p:cNvSpPr/>
                <p:nvPr/>
              </p:nvSpPr>
              <p:spPr>
                <a:xfrm>
                  <a:off x="1371600" y="49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4" name="Obdélník 13"/>
                <p:cNvSpPr/>
                <p:nvPr/>
              </p:nvSpPr>
              <p:spPr>
                <a:xfrm>
                  <a:off x="1828800" y="98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" name="Obdélník 14"/>
                <p:cNvSpPr/>
                <p:nvPr/>
              </p:nvSpPr>
              <p:spPr>
                <a:xfrm>
                  <a:off x="2286000" y="147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6" name="Obdélník 15"/>
                <p:cNvSpPr/>
                <p:nvPr/>
              </p:nvSpPr>
              <p:spPr>
                <a:xfrm>
                  <a:off x="2743200" y="196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" name="Obdélník 16"/>
                <p:cNvSpPr/>
                <p:nvPr/>
              </p:nvSpPr>
              <p:spPr>
                <a:xfrm>
                  <a:off x="3200400" y="245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</p:grpSp>
        <p:cxnSp>
          <p:nvCxnSpPr>
            <p:cNvPr id="23" name="Přímá spojnice 22"/>
            <p:cNvCxnSpPr/>
            <p:nvPr/>
          </p:nvCxnSpPr>
          <p:spPr bwMode="auto">
            <a:xfrm flipV="1">
              <a:off x="587790" y="2740732"/>
              <a:ext cx="1828472" cy="323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Přímá spojnice 24"/>
            <p:cNvCxnSpPr/>
            <p:nvPr/>
          </p:nvCxnSpPr>
          <p:spPr bwMode="auto">
            <a:xfrm flipV="1">
              <a:off x="2988370" y="2740732"/>
              <a:ext cx="10534" cy="3292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6" name="Skupina 35"/>
            <p:cNvGrpSpPr/>
            <p:nvPr/>
          </p:nvGrpSpPr>
          <p:grpSpPr>
            <a:xfrm>
              <a:off x="590212" y="3064098"/>
              <a:ext cx="2494648" cy="375308"/>
              <a:chOff x="683568" y="3064098"/>
              <a:chExt cx="2494648" cy="375308"/>
            </a:xfrm>
          </p:grpSpPr>
          <p:sp>
            <p:nvSpPr>
              <p:cNvPr id="18" name="TextovéPole 17"/>
              <p:cNvSpPr txBox="1"/>
              <p:nvPr/>
            </p:nvSpPr>
            <p:spPr>
              <a:xfrm>
                <a:off x="745114" y="3070074"/>
                <a:ext cx="2433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11111111</a:t>
                </a:r>
                <a:r>
                  <a:rPr lang="en-US" dirty="0" smtClean="0"/>
                  <a:t> </a:t>
                </a:r>
                <a:r>
                  <a:rPr lang="cs-CZ" dirty="0" smtClean="0"/>
                  <a:t>0RPT</a:t>
                </a:r>
                <a:r>
                  <a:rPr lang="en-US" dirty="0" smtClean="0"/>
                  <a:t> </a:t>
                </a:r>
                <a:r>
                  <a:rPr lang="cs-CZ" dirty="0" smtClean="0"/>
                  <a:t>dosah</a:t>
                </a:r>
                <a:endParaRPr lang="cs-CZ" dirty="0"/>
              </a:p>
            </p:txBody>
          </p:sp>
          <p:sp>
            <p:nvSpPr>
              <p:cNvPr id="19" name="Obdélník 18"/>
              <p:cNvSpPr/>
              <p:nvPr/>
            </p:nvSpPr>
            <p:spPr bwMode="auto">
              <a:xfrm>
                <a:off x="683568" y="3064099"/>
                <a:ext cx="2406670" cy="364901"/>
              </a:xfrm>
              <a:prstGeom prst="rect">
                <a:avLst/>
              </a:prstGeom>
              <a:noFill/>
              <a:ln w="12700"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30" name="Přímá spojnice 29"/>
              <p:cNvCxnSpPr/>
              <p:nvPr/>
            </p:nvCxnSpPr>
            <p:spPr bwMode="auto">
              <a:xfrm>
                <a:off x="1763688" y="3064098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Přímá spojnice 30"/>
              <p:cNvCxnSpPr/>
              <p:nvPr/>
            </p:nvCxnSpPr>
            <p:spPr bwMode="auto">
              <a:xfrm>
                <a:off x="2400310" y="3074505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1" name="Skupina 50"/>
            <p:cNvGrpSpPr/>
            <p:nvPr/>
          </p:nvGrpSpPr>
          <p:grpSpPr>
            <a:xfrm>
              <a:off x="2998904" y="2740731"/>
              <a:ext cx="1308813" cy="706765"/>
              <a:chOff x="2883546" y="2761552"/>
              <a:chExt cx="1323006" cy="649499"/>
            </a:xfrm>
          </p:grpSpPr>
          <p:sp>
            <p:nvSpPr>
              <p:cNvPr id="43" name="Obdélník 42"/>
              <p:cNvSpPr/>
              <p:nvPr/>
            </p:nvSpPr>
            <p:spPr bwMode="auto">
              <a:xfrm>
                <a:off x="2998904" y="3064097"/>
                <a:ext cx="1118546" cy="32995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44" name="Přímá spojnice 43"/>
              <p:cNvCxnSpPr>
                <a:stCxn id="43" idx="0"/>
                <a:endCxn id="43" idx="2"/>
              </p:cNvCxnSpPr>
              <p:nvPr/>
            </p:nvCxnSpPr>
            <p:spPr bwMode="auto">
              <a:xfrm>
                <a:off x="3558176" y="3064097"/>
                <a:ext cx="0" cy="32995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5" name="TextovéPole 44"/>
              <p:cNvSpPr txBox="1"/>
              <p:nvPr/>
            </p:nvSpPr>
            <p:spPr>
              <a:xfrm>
                <a:off x="3018476" y="3041719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rez</a:t>
                </a:r>
                <a:r>
                  <a:rPr lang="en-US" dirty="0" smtClean="0"/>
                  <a:t>.</a:t>
                </a:r>
                <a:endParaRPr lang="cs-CZ" dirty="0"/>
              </a:p>
            </p:txBody>
          </p:sp>
          <p:sp>
            <p:nvSpPr>
              <p:cNvPr id="46" name="TextovéPole 45"/>
              <p:cNvSpPr txBox="1"/>
              <p:nvPr/>
            </p:nvSpPr>
            <p:spPr>
              <a:xfrm>
                <a:off x="3560221" y="3040978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err="1"/>
                  <a:t>p</a:t>
                </a:r>
                <a:r>
                  <a:rPr lang="cs-CZ" dirty="0" err="1" smtClean="0"/>
                  <a:t>ref</a:t>
                </a:r>
                <a:r>
                  <a:rPr lang="cs-CZ" dirty="0" smtClean="0"/>
                  <a:t>.</a:t>
                </a:r>
                <a:endParaRPr lang="cs-CZ" dirty="0"/>
              </a:p>
            </p:txBody>
          </p:sp>
          <p:cxnSp>
            <p:nvCxnSpPr>
              <p:cNvPr id="48" name="Přímá spojnice 47"/>
              <p:cNvCxnSpPr/>
              <p:nvPr/>
            </p:nvCxnSpPr>
            <p:spPr bwMode="auto">
              <a:xfrm>
                <a:off x="2883546" y="2761552"/>
                <a:ext cx="115358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Přímá spojnice 49"/>
              <p:cNvCxnSpPr/>
              <p:nvPr/>
            </p:nvCxnSpPr>
            <p:spPr bwMode="auto">
              <a:xfrm>
                <a:off x="3450109" y="2761552"/>
                <a:ext cx="667340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6" name="TextovéPole 55"/>
            <p:cNvSpPr txBox="1"/>
            <p:nvPr/>
          </p:nvSpPr>
          <p:spPr>
            <a:xfrm>
              <a:off x="5975453" y="3046309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ID skupiny (32b)</a:t>
              </a:r>
              <a:endParaRPr lang="cs-CZ" dirty="0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244958" y="3058861"/>
              <a:ext cx="181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Prefix sítě (64b)</a:t>
              </a:r>
              <a:endParaRPr lang="cs-CZ" dirty="0"/>
            </a:p>
          </p:txBody>
        </p:sp>
        <p:cxnSp>
          <p:nvCxnSpPr>
            <p:cNvPr id="60" name="Přímá spojnice 59"/>
            <p:cNvCxnSpPr>
              <a:stCxn id="67" idx="0"/>
            </p:cNvCxnSpPr>
            <p:nvPr/>
          </p:nvCxnSpPr>
          <p:spPr bwMode="auto">
            <a:xfrm flipH="1">
              <a:off x="6021554" y="3058861"/>
              <a:ext cx="2481" cy="375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Přímá spojnice 61"/>
            <p:cNvCxnSpPr/>
            <p:nvPr/>
          </p:nvCxnSpPr>
          <p:spPr bwMode="auto">
            <a:xfrm>
              <a:off x="5791636" y="2740731"/>
              <a:ext cx="228164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Přímá spojnice 62"/>
            <p:cNvCxnSpPr/>
            <p:nvPr/>
          </p:nvCxnSpPr>
          <p:spPr bwMode="auto">
            <a:xfrm>
              <a:off x="7740352" y="3069951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Přímá spojnice 64"/>
            <p:cNvCxnSpPr/>
            <p:nvPr/>
          </p:nvCxnSpPr>
          <p:spPr bwMode="auto">
            <a:xfrm>
              <a:off x="6907759" y="2740731"/>
              <a:ext cx="832593" cy="32922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Obdélník 66"/>
            <p:cNvSpPr/>
            <p:nvPr/>
          </p:nvSpPr>
          <p:spPr bwMode="auto">
            <a:xfrm>
              <a:off x="4307717" y="3058861"/>
              <a:ext cx="3432635" cy="3758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9" name="Přímá spojnice 68"/>
            <p:cNvCxnSpPr/>
            <p:nvPr/>
          </p:nvCxnSpPr>
          <p:spPr bwMode="auto">
            <a:xfrm flipH="1" flipV="1">
              <a:off x="3559388" y="2740731"/>
              <a:ext cx="748329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Zástupný symbol pro obsah 2"/>
          <p:cNvSpPr txBox="1">
            <a:spLocks/>
          </p:cNvSpPr>
          <p:nvPr/>
        </p:nvSpPr>
        <p:spPr bwMode="auto">
          <a:xfrm>
            <a:off x="457200" y="3382585"/>
            <a:ext cx="4618856" cy="289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Prefix - </a:t>
            </a:r>
            <a:r>
              <a:rPr lang="cs-CZ" sz="1800" dirty="0"/>
              <a:t>(ff)</a:t>
            </a:r>
            <a:r>
              <a:rPr lang="cs-CZ" sz="1800" baseline="-25000" dirty="0"/>
              <a:t>16</a:t>
            </a:r>
            <a:r>
              <a:rPr lang="cs-CZ" sz="1800" dirty="0"/>
              <a:t> – 8 </a:t>
            </a:r>
            <a:r>
              <a:rPr lang="cs-CZ" sz="1800" dirty="0" smtClean="0"/>
              <a:t>bitů</a:t>
            </a:r>
          </a:p>
          <a:p>
            <a:r>
              <a:rPr lang="cs-CZ" sz="1800" dirty="0"/>
              <a:t>Control – (0RPT </a:t>
            </a:r>
            <a:r>
              <a:rPr lang="en-US" sz="1800" dirty="0" smtClean="0"/>
              <a:t>|</a:t>
            </a:r>
            <a:r>
              <a:rPr lang="cs-CZ" sz="1800" dirty="0" smtClean="0"/>
              <a:t> </a:t>
            </a:r>
            <a:r>
              <a:rPr lang="cs-CZ" sz="1800" dirty="0"/>
              <a:t>dosah) – 8 </a:t>
            </a:r>
            <a:r>
              <a:rPr lang="cs-CZ" sz="1800" dirty="0" smtClean="0"/>
              <a:t>bitů</a:t>
            </a:r>
            <a:endParaRPr lang="en-US" sz="1800" dirty="0" smtClean="0"/>
          </a:p>
          <a:p>
            <a:r>
              <a:rPr lang="en-US" sz="1800" dirty="0" err="1" smtClean="0"/>
              <a:t>Dosah</a:t>
            </a:r>
            <a:r>
              <a:rPr lang="en-US" sz="1800" dirty="0" smtClean="0"/>
              <a:t> pro </a:t>
            </a:r>
            <a:r>
              <a:rPr lang="en-US" sz="1800" dirty="0" err="1" smtClean="0"/>
              <a:t>individu</a:t>
            </a:r>
            <a:r>
              <a:rPr lang="cs-CZ" sz="1800" dirty="0" err="1" smtClean="0"/>
              <a:t>ální</a:t>
            </a:r>
            <a:r>
              <a:rPr lang="cs-CZ" sz="1800" dirty="0" smtClean="0"/>
              <a:t> adresy</a:t>
            </a:r>
          </a:p>
          <a:p>
            <a:pPr marL="344487" lvl="1" indent="0"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1 </a:t>
            </a:r>
            <a:r>
              <a:rPr lang="cs-CZ" sz="1400" dirty="0"/>
              <a:t>– rozhraní</a:t>
            </a:r>
          </a:p>
          <a:p>
            <a:pPr marL="344487" lvl="1" indent="0">
              <a:buNone/>
            </a:pPr>
            <a:r>
              <a:rPr lang="cs-CZ" sz="1400" dirty="0" smtClean="0"/>
              <a:t>	2 </a:t>
            </a:r>
            <a:r>
              <a:rPr lang="cs-CZ" sz="1400" dirty="0"/>
              <a:t>– linka</a:t>
            </a:r>
          </a:p>
          <a:p>
            <a:pPr marL="344487" lvl="1" indent="0">
              <a:buNone/>
            </a:pPr>
            <a:r>
              <a:rPr lang="cs-CZ" sz="1400" dirty="0" smtClean="0"/>
              <a:t>	4 </a:t>
            </a:r>
            <a:r>
              <a:rPr lang="cs-CZ" sz="1400" dirty="0"/>
              <a:t>– správa</a:t>
            </a:r>
          </a:p>
          <a:p>
            <a:pPr marL="344487" lvl="1" indent="0">
              <a:buNone/>
            </a:pPr>
            <a:r>
              <a:rPr lang="cs-CZ" sz="1400" dirty="0" smtClean="0"/>
              <a:t>	8 </a:t>
            </a:r>
            <a:r>
              <a:rPr lang="cs-CZ" sz="1400" dirty="0"/>
              <a:t>– organizace</a:t>
            </a:r>
          </a:p>
          <a:p>
            <a:pPr marL="344487" lvl="1" indent="0">
              <a:buNone/>
            </a:pPr>
            <a:r>
              <a:rPr lang="cs-CZ" sz="1400" dirty="0" smtClean="0"/>
              <a:t>	e </a:t>
            </a:r>
            <a:r>
              <a:rPr lang="cs-CZ" sz="1400" dirty="0"/>
              <a:t>– globální </a:t>
            </a:r>
          </a:p>
          <a:p>
            <a:pPr marL="344487" lvl="1" indent="0">
              <a:buNone/>
            </a:pPr>
            <a:endParaRPr lang="cs-CZ" sz="1600" dirty="0"/>
          </a:p>
        </p:txBody>
      </p:sp>
      <p:sp>
        <p:nvSpPr>
          <p:cNvPr id="75" name="Zástupný symbol pro obsah 2"/>
          <p:cNvSpPr txBox="1">
            <a:spLocks/>
          </p:cNvSpPr>
          <p:nvPr/>
        </p:nvSpPr>
        <p:spPr bwMode="auto">
          <a:xfrm>
            <a:off x="4582344" y="4404219"/>
            <a:ext cx="4104456" cy="2027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/>
              <a:t>Dosah</a:t>
            </a:r>
            <a:r>
              <a:rPr lang="en-US" sz="1800" dirty="0" smtClean="0"/>
              <a:t> pro </a:t>
            </a:r>
            <a:r>
              <a:rPr lang="cs-CZ" sz="1800" dirty="0" smtClean="0"/>
              <a:t>skupinové adresy</a:t>
            </a:r>
          </a:p>
          <a:p>
            <a:pPr marL="344487" lvl="1" indent="0"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1 </a:t>
            </a:r>
            <a:r>
              <a:rPr lang="cs-CZ" sz="1400" dirty="0"/>
              <a:t>– rozhraní</a:t>
            </a:r>
          </a:p>
          <a:p>
            <a:pPr marL="344487" lvl="1" indent="0">
              <a:buNone/>
            </a:pPr>
            <a:r>
              <a:rPr lang="cs-CZ" sz="1400" dirty="0" smtClean="0"/>
              <a:t>	2 </a:t>
            </a:r>
            <a:r>
              <a:rPr lang="cs-CZ" sz="1400" dirty="0"/>
              <a:t>– linka</a:t>
            </a:r>
          </a:p>
          <a:p>
            <a:pPr marL="344487" lvl="1" indent="0">
              <a:buNone/>
            </a:pPr>
            <a:r>
              <a:rPr lang="cs-CZ" sz="1400" dirty="0" smtClean="0"/>
              <a:t>	4 </a:t>
            </a:r>
            <a:r>
              <a:rPr lang="cs-CZ" sz="1400" dirty="0"/>
              <a:t>– </a:t>
            </a:r>
            <a:r>
              <a:rPr lang="cs-CZ" sz="1400" dirty="0" smtClean="0"/>
              <a:t>správa</a:t>
            </a:r>
          </a:p>
          <a:p>
            <a:pPr marL="344487" lvl="1" indent="0">
              <a:buNone/>
            </a:pPr>
            <a:r>
              <a:rPr lang="cs-CZ" sz="1400" dirty="0"/>
              <a:t>	</a:t>
            </a:r>
            <a:r>
              <a:rPr lang="cs-CZ" sz="1400" dirty="0" smtClean="0">
                <a:solidFill>
                  <a:srgbClr val="FF0000"/>
                </a:solidFill>
              </a:rPr>
              <a:t>5 - místo</a:t>
            </a:r>
            <a:endParaRPr lang="cs-CZ" sz="1400" dirty="0">
              <a:solidFill>
                <a:srgbClr val="FF0000"/>
              </a:solidFill>
            </a:endParaRPr>
          </a:p>
          <a:p>
            <a:pPr marL="344487" lvl="1" indent="0">
              <a:buNone/>
            </a:pPr>
            <a:r>
              <a:rPr lang="cs-CZ" sz="1400" dirty="0" smtClean="0"/>
              <a:t>	8 </a:t>
            </a:r>
            <a:r>
              <a:rPr lang="cs-CZ" sz="1400" dirty="0"/>
              <a:t>– organizace</a:t>
            </a:r>
          </a:p>
          <a:p>
            <a:pPr marL="344487" lvl="1" indent="0">
              <a:buNone/>
            </a:pPr>
            <a:r>
              <a:rPr lang="cs-CZ" sz="1400" dirty="0" smtClean="0"/>
              <a:t>	e </a:t>
            </a:r>
            <a:r>
              <a:rPr lang="cs-CZ" sz="1400" dirty="0"/>
              <a:t>– globální </a:t>
            </a:r>
          </a:p>
          <a:p>
            <a:pPr marL="344487" lvl="1" indent="0">
              <a:buNone/>
            </a:pPr>
            <a:endParaRPr lang="cs-CZ" sz="1600" dirty="0"/>
          </a:p>
        </p:txBody>
      </p:sp>
      <p:sp>
        <p:nvSpPr>
          <p:cNvPr id="76" name="Zástupný symbol pro obsah 2"/>
          <p:cNvSpPr txBox="1">
            <a:spLocks/>
          </p:cNvSpPr>
          <p:nvPr/>
        </p:nvSpPr>
        <p:spPr bwMode="auto">
          <a:xfrm>
            <a:off x="4572000" y="3298650"/>
            <a:ext cx="4941436" cy="1025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T – dočasná adresa</a:t>
            </a:r>
          </a:p>
          <a:p>
            <a:r>
              <a:rPr lang="cs-CZ" sz="1800" dirty="0" smtClean="0"/>
              <a:t>P – adresa dle lokálního prefixu</a:t>
            </a:r>
          </a:p>
          <a:p>
            <a:r>
              <a:rPr lang="cs-CZ" sz="1800" dirty="0" smtClean="0"/>
              <a:t>R – obsahuje adresu </a:t>
            </a:r>
            <a:r>
              <a:rPr lang="cs-CZ" sz="1800" dirty="0" err="1" smtClean="0"/>
              <a:t>Randevous</a:t>
            </a:r>
            <a:r>
              <a:rPr lang="cs-CZ" sz="1800" dirty="0" smtClean="0"/>
              <a:t> Pointu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0210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adresy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85601"/>
          </a:xfrm>
        </p:spPr>
        <p:txBody>
          <a:bodyPr/>
          <a:lstStyle/>
          <a:p>
            <a:r>
              <a:rPr lang="cs-CZ" dirty="0" smtClean="0"/>
              <a:t>Obecný tvar skupinové adresy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7B5D-30D2-498C-8F1B-74BDA15DDD9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grpSp>
        <p:nvGrpSpPr>
          <p:cNvPr id="72" name="Skupina 71"/>
          <p:cNvGrpSpPr/>
          <p:nvPr/>
        </p:nvGrpSpPr>
        <p:grpSpPr>
          <a:xfrm>
            <a:off x="580811" y="2060848"/>
            <a:ext cx="7296578" cy="1129417"/>
            <a:chOff x="587790" y="2318079"/>
            <a:chExt cx="7296578" cy="1129417"/>
          </a:xfrm>
        </p:grpSpPr>
        <p:grpSp>
          <p:nvGrpSpPr>
            <p:cNvPr id="7" name="Plátno 1067"/>
            <p:cNvGrpSpPr/>
            <p:nvPr/>
          </p:nvGrpSpPr>
          <p:grpSpPr>
            <a:xfrm>
              <a:off x="1187624" y="2318079"/>
              <a:ext cx="6696744" cy="504055"/>
              <a:chOff x="0" y="0"/>
              <a:chExt cx="5486400" cy="302260"/>
            </a:xfrm>
          </p:grpSpPr>
          <p:sp>
            <p:nvSpPr>
              <p:cNvPr id="8" name="Obdélník 7"/>
              <p:cNvSpPr/>
              <p:nvPr/>
            </p:nvSpPr>
            <p:spPr>
              <a:xfrm>
                <a:off x="0" y="0"/>
                <a:ext cx="5486400" cy="302260"/>
              </a:xfrm>
              <a:prstGeom prst="rect">
                <a:avLst/>
              </a:prstGeom>
            </p:spPr>
          </p:sp>
          <p:grpSp>
            <p:nvGrpSpPr>
              <p:cNvPr id="9" name="Skupina 8"/>
              <p:cNvGrpSpPr/>
              <p:nvPr/>
            </p:nvGrpSpPr>
            <p:grpSpPr>
              <a:xfrm>
                <a:off x="1028700" y="66029"/>
                <a:ext cx="3657600" cy="188306"/>
                <a:chOff x="0" y="0"/>
                <a:chExt cx="3657600" cy="188708"/>
              </a:xfrm>
            </p:grpSpPr>
            <p:sp>
              <p:nvSpPr>
                <p:cNvPr id="10" name="Obdélník 9"/>
                <p:cNvSpPr/>
                <p:nvPr/>
              </p:nvSpPr>
              <p:spPr>
                <a:xfrm>
                  <a:off x="0" y="192"/>
                  <a:ext cx="457200" cy="18783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1" name="Obdélník 10"/>
                <p:cNvSpPr/>
                <p:nvPr/>
              </p:nvSpPr>
              <p:spPr>
                <a:xfrm>
                  <a:off x="457200" y="192"/>
                  <a:ext cx="457200" cy="18762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2" name="Obdélník 11"/>
                <p:cNvSpPr/>
                <p:nvPr/>
              </p:nvSpPr>
              <p:spPr>
                <a:xfrm>
                  <a:off x="914400" y="0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3" name="Obdélník 12"/>
                <p:cNvSpPr/>
                <p:nvPr/>
              </p:nvSpPr>
              <p:spPr>
                <a:xfrm>
                  <a:off x="1371600" y="49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4" name="Obdélník 13"/>
                <p:cNvSpPr/>
                <p:nvPr/>
              </p:nvSpPr>
              <p:spPr>
                <a:xfrm>
                  <a:off x="1828800" y="98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5" name="Obdélník 14"/>
                <p:cNvSpPr/>
                <p:nvPr/>
              </p:nvSpPr>
              <p:spPr>
                <a:xfrm>
                  <a:off x="2286000" y="147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6" name="Obdélník 15"/>
                <p:cNvSpPr/>
                <p:nvPr/>
              </p:nvSpPr>
              <p:spPr>
                <a:xfrm>
                  <a:off x="2743200" y="196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" name="Obdélník 16"/>
                <p:cNvSpPr/>
                <p:nvPr/>
              </p:nvSpPr>
              <p:spPr>
                <a:xfrm>
                  <a:off x="3200400" y="245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</p:grpSp>
        <p:cxnSp>
          <p:nvCxnSpPr>
            <p:cNvPr id="23" name="Přímá spojnice 22"/>
            <p:cNvCxnSpPr/>
            <p:nvPr/>
          </p:nvCxnSpPr>
          <p:spPr bwMode="auto">
            <a:xfrm flipV="1">
              <a:off x="587790" y="2740732"/>
              <a:ext cx="1828472" cy="323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Přímá spojnice 24"/>
            <p:cNvCxnSpPr/>
            <p:nvPr/>
          </p:nvCxnSpPr>
          <p:spPr bwMode="auto">
            <a:xfrm flipV="1">
              <a:off x="2988370" y="2740732"/>
              <a:ext cx="10534" cy="3292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6" name="Skupina 35"/>
            <p:cNvGrpSpPr/>
            <p:nvPr/>
          </p:nvGrpSpPr>
          <p:grpSpPr>
            <a:xfrm>
              <a:off x="590212" y="3064098"/>
              <a:ext cx="2494648" cy="375308"/>
              <a:chOff x="683568" y="3064098"/>
              <a:chExt cx="2494648" cy="375308"/>
            </a:xfrm>
          </p:grpSpPr>
          <p:sp>
            <p:nvSpPr>
              <p:cNvPr id="18" name="TextovéPole 17"/>
              <p:cNvSpPr txBox="1"/>
              <p:nvPr/>
            </p:nvSpPr>
            <p:spPr>
              <a:xfrm>
                <a:off x="745114" y="3070074"/>
                <a:ext cx="2433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11111111</a:t>
                </a:r>
                <a:r>
                  <a:rPr lang="en-US" dirty="0" smtClean="0"/>
                  <a:t> </a:t>
                </a:r>
                <a:r>
                  <a:rPr lang="cs-CZ" dirty="0" smtClean="0"/>
                  <a:t>0RPT</a:t>
                </a:r>
                <a:r>
                  <a:rPr lang="en-US" dirty="0" smtClean="0"/>
                  <a:t> </a:t>
                </a:r>
                <a:r>
                  <a:rPr lang="cs-CZ" dirty="0" smtClean="0"/>
                  <a:t>dosah</a:t>
                </a:r>
                <a:endParaRPr lang="cs-CZ" dirty="0"/>
              </a:p>
            </p:txBody>
          </p:sp>
          <p:sp>
            <p:nvSpPr>
              <p:cNvPr id="19" name="Obdélník 18"/>
              <p:cNvSpPr/>
              <p:nvPr/>
            </p:nvSpPr>
            <p:spPr bwMode="auto">
              <a:xfrm>
                <a:off x="683568" y="3064099"/>
                <a:ext cx="2406670" cy="364901"/>
              </a:xfrm>
              <a:prstGeom prst="rect">
                <a:avLst/>
              </a:prstGeom>
              <a:noFill/>
              <a:ln w="12700"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30" name="Přímá spojnice 29"/>
              <p:cNvCxnSpPr/>
              <p:nvPr/>
            </p:nvCxnSpPr>
            <p:spPr bwMode="auto">
              <a:xfrm>
                <a:off x="1763688" y="3064098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Přímá spojnice 30"/>
              <p:cNvCxnSpPr/>
              <p:nvPr/>
            </p:nvCxnSpPr>
            <p:spPr bwMode="auto">
              <a:xfrm>
                <a:off x="2400310" y="3074505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1" name="Skupina 50"/>
            <p:cNvGrpSpPr/>
            <p:nvPr/>
          </p:nvGrpSpPr>
          <p:grpSpPr>
            <a:xfrm>
              <a:off x="2998904" y="2740731"/>
              <a:ext cx="1308813" cy="706765"/>
              <a:chOff x="2883546" y="2761552"/>
              <a:chExt cx="1323006" cy="649499"/>
            </a:xfrm>
          </p:grpSpPr>
          <p:sp>
            <p:nvSpPr>
              <p:cNvPr id="43" name="Obdélník 42"/>
              <p:cNvSpPr/>
              <p:nvPr/>
            </p:nvSpPr>
            <p:spPr bwMode="auto">
              <a:xfrm>
                <a:off x="2998904" y="3064097"/>
                <a:ext cx="1118546" cy="32995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44" name="Přímá spojnice 43"/>
              <p:cNvCxnSpPr>
                <a:stCxn id="43" idx="0"/>
                <a:endCxn id="43" idx="2"/>
              </p:cNvCxnSpPr>
              <p:nvPr/>
            </p:nvCxnSpPr>
            <p:spPr bwMode="auto">
              <a:xfrm>
                <a:off x="3558176" y="3064097"/>
                <a:ext cx="0" cy="32995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5" name="TextovéPole 44"/>
              <p:cNvSpPr txBox="1"/>
              <p:nvPr/>
            </p:nvSpPr>
            <p:spPr>
              <a:xfrm>
                <a:off x="3018476" y="3041719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rez</a:t>
                </a:r>
                <a:r>
                  <a:rPr lang="en-US" dirty="0" smtClean="0"/>
                  <a:t>.</a:t>
                </a:r>
                <a:endParaRPr lang="cs-CZ" dirty="0"/>
              </a:p>
            </p:txBody>
          </p:sp>
          <p:sp>
            <p:nvSpPr>
              <p:cNvPr id="46" name="TextovéPole 45"/>
              <p:cNvSpPr txBox="1"/>
              <p:nvPr/>
            </p:nvSpPr>
            <p:spPr>
              <a:xfrm>
                <a:off x="3560221" y="3040978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err="1"/>
                  <a:t>p</a:t>
                </a:r>
                <a:r>
                  <a:rPr lang="cs-CZ" dirty="0" err="1" smtClean="0"/>
                  <a:t>ref</a:t>
                </a:r>
                <a:r>
                  <a:rPr lang="cs-CZ" dirty="0" smtClean="0"/>
                  <a:t>.</a:t>
                </a:r>
                <a:endParaRPr lang="cs-CZ" dirty="0"/>
              </a:p>
            </p:txBody>
          </p:sp>
          <p:cxnSp>
            <p:nvCxnSpPr>
              <p:cNvPr id="48" name="Přímá spojnice 47"/>
              <p:cNvCxnSpPr/>
              <p:nvPr/>
            </p:nvCxnSpPr>
            <p:spPr bwMode="auto">
              <a:xfrm>
                <a:off x="2883546" y="2761552"/>
                <a:ext cx="115358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Přímá spojnice 49"/>
              <p:cNvCxnSpPr/>
              <p:nvPr/>
            </p:nvCxnSpPr>
            <p:spPr bwMode="auto">
              <a:xfrm>
                <a:off x="3450109" y="2761552"/>
                <a:ext cx="667340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6" name="TextovéPole 55"/>
            <p:cNvSpPr txBox="1"/>
            <p:nvPr/>
          </p:nvSpPr>
          <p:spPr>
            <a:xfrm>
              <a:off x="5975453" y="3046309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ID skupiny (32b)</a:t>
              </a:r>
              <a:endParaRPr lang="cs-CZ" dirty="0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4244958" y="3058861"/>
              <a:ext cx="181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Prefix sítě (64b)</a:t>
              </a:r>
              <a:endParaRPr lang="cs-CZ" dirty="0"/>
            </a:p>
          </p:txBody>
        </p:sp>
        <p:cxnSp>
          <p:nvCxnSpPr>
            <p:cNvPr id="60" name="Přímá spojnice 59"/>
            <p:cNvCxnSpPr>
              <a:stCxn id="67" idx="0"/>
            </p:cNvCxnSpPr>
            <p:nvPr/>
          </p:nvCxnSpPr>
          <p:spPr bwMode="auto">
            <a:xfrm flipH="1">
              <a:off x="6021554" y="3058861"/>
              <a:ext cx="2481" cy="375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Přímá spojnice 61"/>
            <p:cNvCxnSpPr/>
            <p:nvPr/>
          </p:nvCxnSpPr>
          <p:spPr bwMode="auto">
            <a:xfrm>
              <a:off x="5791636" y="2740731"/>
              <a:ext cx="228164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Přímá spojnice 62"/>
            <p:cNvCxnSpPr/>
            <p:nvPr/>
          </p:nvCxnSpPr>
          <p:spPr bwMode="auto">
            <a:xfrm>
              <a:off x="7740352" y="3069951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Přímá spojnice 64"/>
            <p:cNvCxnSpPr/>
            <p:nvPr/>
          </p:nvCxnSpPr>
          <p:spPr bwMode="auto">
            <a:xfrm>
              <a:off x="6907759" y="2740731"/>
              <a:ext cx="832593" cy="32922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Obdélník 66"/>
            <p:cNvSpPr/>
            <p:nvPr/>
          </p:nvSpPr>
          <p:spPr bwMode="auto">
            <a:xfrm>
              <a:off x="4307717" y="3058861"/>
              <a:ext cx="3432635" cy="3758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9" name="Přímá spojnice 68"/>
            <p:cNvCxnSpPr/>
            <p:nvPr/>
          </p:nvCxnSpPr>
          <p:spPr bwMode="auto">
            <a:xfrm flipH="1" flipV="1">
              <a:off x="3559388" y="2740731"/>
              <a:ext cx="748329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Zástupný symbol pro obsah 2"/>
          <p:cNvSpPr txBox="1">
            <a:spLocks/>
          </p:cNvSpPr>
          <p:nvPr/>
        </p:nvSpPr>
        <p:spPr bwMode="auto">
          <a:xfrm>
            <a:off x="457200" y="3382585"/>
            <a:ext cx="8229600" cy="177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Rezerva (8b) je nulová</a:t>
            </a:r>
          </a:p>
          <a:p>
            <a:r>
              <a:rPr lang="cs-CZ" sz="2000" dirty="0" smtClean="0"/>
              <a:t>Délka prefixu (8b)</a:t>
            </a:r>
          </a:p>
          <a:p>
            <a:pPr lvl="1"/>
            <a:r>
              <a:rPr lang="cs-CZ" sz="1800" dirty="0" smtClean="0"/>
              <a:t>Většinou 64, ale může být i méně</a:t>
            </a:r>
            <a:endParaRPr lang="cs-CZ" sz="1800" dirty="0"/>
          </a:p>
          <a:p>
            <a:r>
              <a:rPr lang="cs-CZ" sz="2000" dirty="0" smtClean="0"/>
              <a:t>Prefix sítě – většinou 64b</a:t>
            </a:r>
          </a:p>
          <a:p>
            <a:r>
              <a:rPr lang="cs-CZ" sz="2000" dirty="0" smtClean="0"/>
              <a:t>ID skupiny</a:t>
            </a:r>
          </a:p>
          <a:p>
            <a:pPr lvl="1"/>
            <a:r>
              <a:rPr lang="cs-CZ" sz="1800" dirty="0" smtClean="0"/>
              <a:t>Zbytek do 96b, většinou 32b</a:t>
            </a:r>
          </a:p>
          <a:p>
            <a:r>
              <a:rPr lang="cs-CZ" sz="2000" dirty="0" smtClean="0"/>
              <a:t>Skupinová adresa je definována tak, aby se vyloučila duplicita adres</a:t>
            </a:r>
          </a:p>
        </p:txBody>
      </p:sp>
    </p:spTree>
    <p:extLst>
      <p:ext uri="{BB962C8B-B14F-4D97-AF65-F5344CB8AC3E}">
        <p14:creationId xmlns:p14="http://schemas.microsoft.com/office/powerpoint/2010/main" val="13336238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adresy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845641"/>
          </a:xfrm>
        </p:spPr>
        <p:txBody>
          <a:bodyPr/>
          <a:lstStyle/>
          <a:p>
            <a:r>
              <a:rPr lang="cs-CZ" dirty="0"/>
              <a:t>Skupinová adresa založená na individuální adrese (podle lokálního prefixu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53AF8-129D-4007-8427-1A3EE43CCE0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29</a:t>
            </a:fld>
            <a:endParaRPr lang="cs-CZ" altLang="cs-CZ"/>
          </a:p>
        </p:txBody>
      </p:sp>
      <p:grpSp>
        <p:nvGrpSpPr>
          <p:cNvPr id="7" name="Plátno 1087"/>
          <p:cNvGrpSpPr/>
          <p:nvPr/>
        </p:nvGrpSpPr>
        <p:grpSpPr>
          <a:xfrm>
            <a:off x="166896" y="2420888"/>
            <a:ext cx="7848872" cy="1296144"/>
            <a:chOff x="0" y="0"/>
            <a:chExt cx="5486400" cy="45085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450850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914400" y="108269"/>
              <a:ext cx="3657600" cy="114153"/>
              <a:chOff x="0" y="147"/>
              <a:chExt cx="3657600" cy="114398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457200" y="192"/>
                <a:ext cx="457200" cy="1137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914400" y="203"/>
                <a:ext cx="457200" cy="11401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1828800" y="1429"/>
                <a:ext cx="457200" cy="11297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2743200" y="196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3200400" y="245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18" name="TextovéPole 17"/>
          <p:cNvSpPr txBox="1"/>
          <p:nvPr/>
        </p:nvSpPr>
        <p:spPr>
          <a:xfrm>
            <a:off x="1512455" y="2710831"/>
            <a:ext cx="565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ff35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15088" y="271481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0030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788126" y="271083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2001</a:t>
            </a:r>
            <a:endParaRPr lang="cs-CZ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438187" y="2735689"/>
            <a:ext cx="654073" cy="3230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3420004" y="27243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0718</a:t>
            </a:r>
            <a:endParaRPr lang="cs-CZ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031500" y="273214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1C01</a:t>
            </a:r>
            <a:endParaRPr lang="cs-CZ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724044" y="27243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0000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030355" y="270473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abcd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390072" y="271083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abcd</a:t>
            </a:r>
            <a:endParaRPr lang="cs-CZ" dirty="0"/>
          </a:p>
        </p:txBody>
      </p:sp>
      <p:sp>
        <p:nvSpPr>
          <p:cNvPr id="29" name="Zástupný symbol pro obsah 2"/>
          <p:cNvSpPr txBox="1">
            <a:spLocks/>
          </p:cNvSpPr>
          <p:nvPr/>
        </p:nvSpPr>
        <p:spPr bwMode="auto">
          <a:xfrm>
            <a:off x="457200" y="3191843"/>
            <a:ext cx="8229600" cy="108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Control – 0011</a:t>
            </a:r>
          </a:p>
          <a:p>
            <a:pPr lvl="1"/>
            <a:r>
              <a:rPr lang="cs-CZ" sz="1800" dirty="0" smtClean="0"/>
              <a:t>T = 1 </a:t>
            </a:r>
            <a:r>
              <a:rPr lang="cs-CZ" sz="1800" dirty="0"/>
              <a:t>– dočasná adresa</a:t>
            </a:r>
          </a:p>
          <a:p>
            <a:pPr lvl="1"/>
            <a:r>
              <a:rPr lang="cs-CZ" sz="1800" dirty="0" smtClean="0"/>
              <a:t>P = 1 </a:t>
            </a:r>
            <a:r>
              <a:rPr lang="cs-CZ" sz="1800" dirty="0"/>
              <a:t>– adresa dle lokálního </a:t>
            </a:r>
            <a:r>
              <a:rPr lang="cs-CZ" sz="1800" dirty="0" smtClean="0"/>
              <a:t>prefixu</a:t>
            </a:r>
          </a:p>
          <a:p>
            <a:r>
              <a:rPr lang="cs-CZ" sz="2000" dirty="0" smtClean="0"/>
              <a:t>Dosah – 0101 – místo</a:t>
            </a:r>
          </a:p>
          <a:p>
            <a:r>
              <a:rPr lang="cs-CZ" sz="2000" dirty="0" smtClean="0"/>
              <a:t>Délka síťového prefixu – (30)</a:t>
            </a:r>
            <a:r>
              <a:rPr lang="cs-CZ" sz="2000" baseline="-25000" dirty="0" smtClean="0"/>
              <a:t>16 </a:t>
            </a:r>
            <a:r>
              <a:rPr lang="cs-CZ" sz="2000" dirty="0" smtClean="0"/>
              <a:t>= 48 bitů</a:t>
            </a:r>
          </a:p>
          <a:p>
            <a:r>
              <a:rPr lang="cs-CZ" sz="2000" dirty="0" smtClean="0"/>
              <a:t>Identifikátor rozhraní – (</a:t>
            </a:r>
            <a:r>
              <a:rPr lang="cs-CZ" sz="2000" dirty="0" err="1" smtClean="0"/>
              <a:t>abcd</a:t>
            </a:r>
            <a:r>
              <a:rPr lang="cs-CZ" sz="2000" dirty="0" smtClean="0"/>
              <a:t> </a:t>
            </a:r>
            <a:r>
              <a:rPr lang="cs-CZ" sz="2000" dirty="0" err="1" smtClean="0"/>
              <a:t>abcd</a:t>
            </a:r>
            <a:r>
              <a:rPr lang="cs-CZ" sz="2000" dirty="0" smtClean="0"/>
              <a:t>)</a:t>
            </a:r>
            <a:r>
              <a:rPr lang="cs-CZ" sz="2000" baseline="-25000" dirty="0" smtClean="0"/>
              <a:t>16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09427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hlaviček</a:t>
            </a:r>
            <a:br>
              <a:rPr lang="cs-CZ" dirty="0" smtClean="0"/>
            </a:br>
            <a:r>
              <a:rPr lang="cs-CZ" dirty="0" smtClean="0"/>
              <a:t>síťové nebo přenosové hlavičky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0 – Hop by hop – zpracovávají všechny uzly na cestě</a:t>
            </a:r>
          </a:p>
          <a:p>
            <a:r>
              <a:rPr lang="cs-CZ" sz="1800" dirty="0"/>
              <a:t>43 – směrování – zpracovávají směrovače na cestě (volné směrování) – původně seznam adres, nyní pouze jedna adresa – používá se pro mobilní IPv6</a:t>
            </a:r>
          </a:p>
          <a:p>
            <a:r>
              <a:rPr lang="cs-CZ" sz="1800" dirty="0"/>
              <a:t>44 – fragmentace – zpracovává koncový uzel – sestavuje původní datagram, který byl fragmentován zdrojovým uzlem</a:t>
            </a:r>
          </a:p>
          <a:p>
            <a:r>
              <a:rPr lang="cs-CZ" sz="1800" dirty="0"/>
              <a:t>50 – šifrování – zpracovává koncový uzel - </a:t>
            </a:r>
            <a:r>
              <a:rPr lang="cs-CZ" sz="1800" dirty="0" err="1"/>
              <a:t>IPsec</a:t>
            </a:r>
            <a:endParaRPr lang="cs-CZ" sz="1800" dirty="0"/>
          </a:p>
          <a:p>
            <a:r>
              <a:rPr lang="cs-CZ" sz="1800" dirty="0"/>
              <a:t>51 – autentizace – zpracovává koncový uzel – </a:t>
            </a:r>
            <a:r>
              <a:rPr lang="cs-CZ" sz="1800" dirty="0" err="1"/>
              <a:t>IPsec</a:t>
            </a:r>
            <a:endParaRPr lang="cs-CZ" sz="1800" dirty="0"/>
          </a:p>
          <a:p>
            <a:r>
              <a:rPr lang="cs-CZ" sz="1800" dirty="0"/>
              <a:t>59 – tato hlavička je poslední, seznam </a:t>
            </a:r>
            <a:r>
              <a:rPr lang="cs-CZ" sz="1800" dirty="0" err="1"/>
              <a:t>kkončí</a:t>
            </a:r>
            <a:r>
              <a:rPr lang="cs-CZ" sz="1800" dirty="0"/>
              <a:t>, další hlavička není</a:t>
            </a:r>
          </a:p>
          <a:p>
            <a:r>
              <a:rPr lang="cs-CZ" sz="1800" dirty="0"/>
              <a:t>60 – </a:t>
            </a:r>
            <a:r>
              <a:rPr lang="cs-CZ" sz="1800" dirty="0" err="1"/>
              <a:t>destination</a:t>
            </a:r>
            <a:r>
              <a:rPr lang="cs-CZ" sz="1800" dirty="0"/>
              <a:t> </a:t>
            </a:r>
            <a:r>
              <a:rPr lang="cs-CZ" sz="1800" dirty="0" err="1"/>
              <a:t>option</a:t>
            </a:r>
            <a:r>
              <a:rPr lang="cs-CZ" sz="1800" dirty="0"/>
              <a:t> – parametry pro cílový uzel</a:t>
            </a:r>
          </a:p>
          <a:p>
            <a:r>
              <a:rPr lang="cs-CZ" sz="1800" dirty="0"/>
              <a:t>135 – mobilní IPv6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EC-F2FB-4DA0-A8CF-24B66058554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6483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</a:t>
            </a:r>
            <a:r>
              <a:rPr lang="cs-CZ" dirty="0" err="1"/>
              <a:t>S</a:t>
            </a:r>
            <a:r>
              <a:rPr lang="cs-CZ" dirty="0" err="1" smtClean="0"/>
              <a:t>pecific</a:t>
            </a:r>
            <a:r>
              <a:rPr lang="cs-CZ" dirty="0" smtClean="0"/>
              <a:t> Multicast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2736304"/>
          </a:xfrm>
        </p:spPr>
        <p:txBody>
          <a:bodyPr/>
          <a:lstStyle/>
          <a:p>
            <a:r>
              <a:rPr lang="cs-CZ" sz="2000" dirty="0" smtClean="0"/>
              <a:t>Specifický multicast - data </a:t>
            </a:r>
            <a:r>
              <a:rPr lang="cs-CZ" sz="2000" dirty="0"/>
              <a:t>pro danou </a:t>
            </a:r>
            <a:r>
              <a:rPr lang="cs-CZ" sz="2000" dirty="0" smtClean="0"/>
              <a:t>skupinu jsou </a:t>
            </a:r>
            <a:r>
              <a:rPr lang="cs-CZ" sz="2000" dirty="0"/>
              <a:t>vysílána z jednoho </a:t>
            </a:r>
            <a:r>
              <a:rPr lang="cs-CZ" sz="2000" dirty="0" smtClean="0"/>
              <a:t>zdroje</a:t>
            </a:r>
          </a:p>
          <a:p>
            <a:r>
              <a:rPr lang="cs-CZ" sz="2000" dirty="0"/>
              <a:t>Skupina určena zdrojovou adresou odesílatele a skupinovou adresou</a:t>
            </a:r>
          </a:p>
          <a:p>
            <a:r>
              <a:rPr lang="cs-CZ" sz="2000" dirty="0"/>
              <a:t>Jednoznačné určení skupinového vysílání, každý zdrojový uzel si uspořádá skupinové adresy tak, aby nedošlo ke kolizi</a:t>
            </a:r>
          </a:p>
          <a:p>
            <a:r>
              <a:rPr lang="cs-CZ" sz="2000" dirty="0"/>
              <a:t>Více zdrojů může mít stejnou ID skupiny – nevadí to, příjemce přijme, a pokud to není pro něj, odfiltruje</a:t>
            </a: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6547-E9C5-4DBB-976B-C2AD6C0135D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30</a:t>
            </a:fld>
            <a:endParaRPr lang="cs-CZ" altLang="cs-CZ"/>
          </a:p>
        </p:txBody>
      </p:sp>
      <p:grpSp>
        <p:nvGrpSpPr>
          <p:cNvPr id="41" name="Skupina 40"/>
          <p:cNvGrpSpPr/>
          <p:nvPr/>
        </p:nvGrpSpPr>
        <p:grpSpPr>
          <a:xfrm>
            <a:off x="923711" y="4293097"/>
            <a:ext cx="7296578" cy="1121327"/>
            <a:chOff x="587790" y="2318079"/>
            <a:chExt cx="7296578" cy="1121327"/>
          </a:xfrm>
        </p:grpSpPr>
        <p:grpSp>
          <p:nvGrpSpPr>
            <p:cNvPr id="42" name="Plátno 1067"/>
            <p:cNvGrpSpPr/>
            <p:nvPr/>
          </p:nvGrpSpPr>
          <p:grpSpPr>
            <a:xfrm>
              <a:off x="1187624" y="2318079"/>
              <a:ext cx="6696744" cy="504055"/>
              <a:chOff x="0" y="0"/>
              <a:chExt cx="5486400" cy="302260"/>
            </a:xfrm>
          </p:grpSpPr>
          <p:sp>
            <p:nvSpPr>
              <p:cNvPr id="65" name="Obdélník 64"/>
              <p:cNvSpPr/>
              <p:nvPr/>
            </p:nvSpPr>
            <p:spPr>
              <a:xfrm>
                <a:off x="0" y="0"/>
                <a:ext cx="5486400" cy="302260"/>
              </a:xfrm>
              <a:prstGeom prst="rect">
                <a:avLst/>
              </a:prstGeom>
            </p:spPr>
          </p:sp>
          <p:grpSp>
            <p:nvGrpSpPr>
              <p:cNvPr id="66" name="Skupina 65"/>
              <p:cNvGrpSpPr/>
              <p:nvPr/>
            </p:nvGrpSpPr>
            <p:grpSpPr>
              <a:xfrm>
                <a:off x="1028700" y="66029"/>
                <a:ext cx="3657600" cy="188306"/>
                <a:chOff x="0" y="0"/>
                <a:chExt cx="3657600" cy="188708"/>
              </a:xfrm>
            </p:grpSpPr>
            <p:sp>
              <p:nvSpPr>
                <p:cNvPr id="67" name="Obdélník 66"/>
                <p:cNvSpPr/>
                <p:nvPr/>
              </p:nvSpPr>
              <p:spPr>
                <a:xfrm>
                  <a:off x="0" y="192"/>
                  <a:ext cx="457200" cy="18783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" y="192"/>
                  <a:ext cx="457200" cy="18762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69" name="Obdélník 68"/>
                <p:cNvSpPr/>
                <p:nvPr/>
              </p:nvSpPr>
              <p:spPr>
                <a:xfrm>
                  <a:off x="914400" y="0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70" name="Obdélník 69"/>
                <p:cNvSpPr/>
                <p:nvPr/>
              </p:nvSpPr>
              <p:spPr>
                <a:xfrm>
                  <a:off x="1371600" y="49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71" name="Obdélník 70"/>
                <p:cNvSpPr/>
                <p:nvPr/>
              </p:nvSpPr>
              <p:spPr>
                <a:xfrm>
                  <a:off x="1828800" y="98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72" name="Obdélník 71"/>
                <p:cNvSpPr/>
                <p:nvPr/>
              </p:nvSpPr>
              <p:spPr>
                <a:xfrm>
                  <a:off x="2286000" y="147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73" name="Obdélník 72"/>
                <p:cNvSpPr/>
                <p:nvPr/>
              </p:nvSpPr>
              <p:spPr>
                <a:xfrm>
                  <a:off x="2743200" y="196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74" name="Obdélník 73"/>
                <p:cNvSpPr/>
                <p:nvPr/>
              </p:nvSpPr>
              <p:spPr>
                <a:xfrm>
                  <a:off x="3200400" y="245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</p:grpSp>
        <p:cxnSp>
          <p:nvCxnSpPr>
            <p:cNvPr id="43" name="Přímá spojnice 42"/>
            <p:cNvCxnSpPr/>
            <p:nvPr/>
          </p:nvCxnSpPr>
          <p:spPr bwMode="auto">
            <a:xfrm flipV="1">
              <a:off x="587790" y="2740732"/>
              <a:ext cx="1828472" cy="323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Přímá spojnice 43"/>
            <p:cNvCxnSpPr/>
            <p:nvPr/>
          </p:nvCxnSpPr>
          <p:spPr bwMode="auto">
            <a:xfrm flipV="1">
              <a:off x="2988370" y="2740732"/>
              <a:ext cx="10534" cy="3292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5" name="Skupina 44"/>
            <p:cNvGrpSpPr/>
            <p:nvPr/>
          </p:nvGrpSpPr>
          <p:grpSpPr>
            <a:xfrm>
              <a:off x="590212" y="3064098"/>
              <a:ext cx="2468872" cy="375308"/>
              <a:chOff x="683568" y="3064098"/>
              <a:chExt cx="2468872" cy="375308"/>
            </a:xfrm>
          </p:grpSpPr>
          <p:sp>
            <p:nvSpPr>
              <p:cNvPr id="61" name="TextovéPole 60"/>
              <p:cNvSpPr txBox="1"/>
              <p:nvPr/>
            </p:nvSpPr>
            <p:spPr>
              <a:xfrm>
                <a:off x="745114" y="3070074"/>
                <a:ext cx="24073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11111111</a:t>
                </a:r>
                <a:r>
                  <a:rPr lang="en-US" dirty="0" smtClean="0"/>
                  <a:t> </a:t>
                </a:r>
                <a:r>
                  <a:rPr lang="cs-CZ" dirty="0" smtClean="0"/>
                  <a:t>0011 </a:t>
                </a:r>
                <a:r>
                  <a:rPr lang="en-US" dirty="0" smtClean="0"/>
                  <a:t> </a:t>
                </a:r>
                <a:r>
                  <a:rPr lang="cs-CZ" dirty="0" smtClean="0"/>
                  <a:t>dosah</a:t>
                </a:r>
                <a:endParaRPr lang="cs-CZ" dirty="0"/>
              </a:p>
            </p:txBody>
          </p:sp>
          <p:sp>
            <p:nvSpPr>
              <p:cNvPr id="62" name="Obdélník 61"/>
              <p:cNvSpPr/>
              <p:nvPr/>
            </p:nvSpPr>
            <p:spPr bwMode="auto">
              <a:xfrm>
                <a:off x="683568" y="3064099"/>
                <a:ext cx="2406670" cy="364901"/>
              </a:xfrm>
              <a:prstGeom prst="rect">
                <a:avLst/>
              </a:prstGeom>
              <a:noFill/>
              <a:ln w="12700"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63" name="Přímá spojnice 62"/>
              <p:cNvCxnSpPr/>
              <p:nvPr/>
            </p:nvCxnSpPr>
            <p:spPr bwMode="auto">
              <a:xfrm>
                <a:off x="1763688" y="3064098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4" name="Přímá spojnice 63"/>
              <p:cNvCxnSpPr/>
              <p:nvPr/>
            </p:nvCxnSpPr>
            <p:spPr bwMode="auto">
              <a:xfrm>
                <a:off x="2400310" y="3074505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6" name="Skupina 45"/>
            <p:cNvGrpSpPr/>
            <p:nvPr/>
          </p:nvGrpSpPr>
          <p:grpSpPr>
            <a:xfrm>
              <a:off x="2998902" y="2740732"/>
              <a:ext cx="1308224" cy="697579"/>
              <a:chOff x="2883546" y="2761552"/>
              <a:chExt cx="1322411" cy="641057"/>
            </a:xfrm>
          </p:grpSpPr>
          <p:sp>
            <p:nvSpPr>
              <p:cNvPr id="55" name="Obdélník 54"/>
              <p:cNvSpPr/>
              <p:nvPr/>
            </p:nvSpPr>
            <p:spPr bwMode="auto">
              <a:xfrm>
                <a:off x="2998904" y="3064097"/>
                <a:ext cx="1118546" cy="32995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56" name="Přímá spojnice 55"/>
              <p:cNvCxnSpPr>
                <a:stCxn id="55" idx="0"/>
                <a:endCxn id="55" idx="2"/>
              </p:cNvCxnSpPr>
              <p:nvPr/>
            </p:nvCxnSpPr>
            <p:spPr bwMode="auto">
              <a:xfrm>
                <a:off x="3558176" y="3064097"/>
                <a:ext cx="0" cy="32995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7" name="TextovéPole 56"/>
              <p:cNvSpPr txBox="1"/>
              <p:nvPr/>
            </p:nvSpPr>
            <p:spPr>
              <a:xfrm>
                <a:off x="2930147" y="3063202"/>
                <a:ext cx="705192" cy="339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0000</a:t>
                </a:r>
                <a:endParaRPr lang="cs-CZ" dirty="0"/>
              </a:p>
            </p:txBody>
          </p:sp>
          <p:sp>
            <p:nvSpPr>
              <p:cNvPr id="58" name="TextovéPole 57"/>
              <p:cNvSpPr txBox="1"/>
              <p:nvPr/>
            </p:nvSpPr>
            <p:spPr>
              <a:xfrm>
                <a:off x="3500765" y="3059938"/>
                <a:ext cx="705192" cy="339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0000</a:t>
                </a:r>
                <a:endParaRPr lang="cs-CZ" dirty="0"/>
              </a:p>
            </p:txBody>
          </p:sp>
          <p:cxnSp>
            <p:nvCxnSpPr>
              <p:cNvPr id="59" name="Přímá spojnice 58"/>
              <p:cNvCxnSpPr/>
              <p:nvPr/>
            </p:nvCxnSpPr>
            <p:spPr bwMode="auto">
              <a:xfrm>
                <a:off x="2883546" y="2761552"/>
                <a:ext cx="115358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0" name="Přímá spojnice 59"/>
              <p:cNvCxnSpPr/>
              <p:nvPr/>
            </p:nvCxnSpPr>
            <p:spPr bwMode="auto">
              <a:xfrm>
                <a:off x="3450109" y="2761552"/>
                <a:ext cx="667340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ovéPole 46"/>
            <p:cNvSpPr txBox="1"/>
            <p:nvPr/>
          </p:nvSpPr>
          <p:spPr>
            <a:xfrm>
              <a:off x="5975453" y="3046309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ID skupiny (32b)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244958" y="3058861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0000::0000(64b)</a:t>
              </a:r>
              <a:endParaRPr lang="cs-CZ" dirty="0"/>
            </a:p>
          </p:txBody>
        </p:sp>
        <p:cxnSp>
          <p:nvCxnSpPr>
            <p:cNvPr id="49" name="Přímá spojnice 48"/>
            <p:cNvCxnSpPr>
              <a:stCxn id="53" idx="0"/>
            </p:cNvCxnSpPr>
            <p:nvPr/>
          </p:nvCxnSpPr>
          <p:spPr bwMode="auto">
            <a:xfrm flipH="1">
              <a:off x="6021554" y="3058861"/>
              <a:ext cx="2481" cy="375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Přímá spojnice 49"/>
            <p:cNvCxnSpPr/>
            <p:nvPr/>
          </p:nvCxnSpPr>
          <p:spPr bwMode="auto">
            <a:xfrm>
              <a:off x="5791636" y="2740731"/>
              <a:ext cx="228164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Přímá spojnice 50"/>
            <p:cNvCxnSpPr/>
            <p:nvPr/>
          </p:nvCxnSpPr>
          <p:spPr bwMode="auto">
            <a:xfrm>
              <a:off x="7740352" y="3069951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Přímá spojnice 51"/>
            <p:cNvCxnSpPr/>
            <p:nvPr/>
          </p:nvCxnSpPr>
          <p:spPr bwMode="auto">
            <a:xfrm>
              <a:off x="6907759" y="2740731"/>
              <a:ext cx="832593" cy="32922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Obdélník 52"/>
            <p:cNvSpPr/>
            <p:nvPr/>
          </p:nvSpPr>
          <p:spPr bwMode="auto">
            <a:xfrm>
              <a:off x="4307717" y="3058861"/>
              <a:ext cx="3432635" cy="3758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4" name="Přímá spojnice 53"/>
            <p:cNvCxnSpPr/>
            <p:nvPr/>
          </p:nvCxnSpPr>
          <p:spPr bwMode="auto">
            <a:xfrm flipH="1" flipV="1">
              <a:off x="3559388" y="2740731"/>
              <a:ext cx="748329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71004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Skupinová adresa založená na ID rozhraní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22837"/>
            <a:ext cx="8229600" cy="2334355"/>
          </a:xfrm>
        </p:spPr>
        <p:txBody>
          <a:bodyPr/>
          <a:lstStyle/>
          <a:p>
            <a:r>
              <a:rPr lang="cs-CZ" sz="1800" dirty="0"/>
              <a:t>Link </a:t>
            </a:r>
            <a:r>
              <a:rPr lang="cs-CZ" sz="1800" dirty="0" err="1"/>
              <a:t>Scoped</a:t>
            </a:r>
            <a:r>
              <a:rPr lang="cs-CZ" sz="1800" dirty="0"/>
              <a:t> Multicast </a:t>
            </a:r>
            <a:r>
              <a:rPr lang="cs-CZ" sz="1800" dirty="0" smtClean="0"/>
              <a:t>Address</a:t>
            </a:r>
          </a:p>
          <a:p>
            <a:pPr lvl="1"/>
            <a:r>
              <a:rPr lang="cs-CZ" sz="1600" dirty="0" smtClean="0"/>
              <a:t>Dosah pouze na linku</a:t>
            </a:r>
            <a:endParaRPr lang="cs-CZ" sz="1600" dirty="0"/>
          </a:p>
          <a:p>
            <a:r>
              <a:rPr lang="cs-CZ" sz="2000" dirty="0" smtClean="0"/>
              <a:t>Příznaky P = 1, T = 1</a:t>
            </a:r>
          </a:p>
          <a:p>
            <a:r>
              <a:rPr lang="cs-CZ" sz="2000" dirty="0" smtClean="0"/>
              <a:t>Dosah 0 až 2 (rozhraní nebo linka)</a:t>
            </a:r>
          </a:p>
          <a:p>
            <a:r>
              <a:rPr lang="cs-CZ" sz="2000" dirty="0" smtClean="0"/>
              <a:t>ID rozhraní – dolní část lokální linkové adresy (64b)</a:t>
            </a:r>
          </a:p>
          <a:p>
            <a:r>
              <a:rPr lang="cs-CZ" sz="2000" dirty="0" smtClean="0"/>
              <a:t>ID skupiny (32b)</a:t>
            </a:r>
          </a:p>
          <a:p>
            <a:r>
              <a:rPr lang="cs-CZ" sz="2000" dirty="0" smtClean="0"/>
              <a:t>Příklad MAC: </a:t>
            </a:r>
            <a:r>
              <a:rPr lang="en-US" sz="2000" dirty="0" smtClean="0"/>
              <a:t>C4-34-6B-57-9C-F2, </a:t>
            </a:r>
            <a:endParaRPr lang="cs-CZ" sz="2000" dirty="0" smtClean="0"/>
          </a:p>
          <a:p>
            <a:r>
              <a:rPr lang="cs-CZ" sz="2000" dirty="0" smtClean="0"/>
              <a:t>M</a:t>
            </a:r>
            <a:r>
              <a:rPr lang="en-US" sz="2000" dirty="0" err="1" smtClean="0"/>
              <a:t>odifikovan</a:t>
            </a:r>
            <a:r>
              <a:rPr lang="cs-CZ" sz="2000" dirty="0" smtClean="0"/>
              <a:t>á EUI-64: </a:t>
            </a:r>
            <a:r>
              <a:rPr lang="en-US" sz="2000" dirty="0" smtClean="0"/>
              <a:t>C</a:t>
            </a:r>
            <a:r>
              <a:rPr lang="cs-CZ" sz="2000" dirty="0" smtClean="0"/>
              <a:t>6</a:t>
            </a:r>
            <a:r>
              <a:rPr lang="en-US" sz="2000" dirty="0" smtClean="0"/>
              <a:t>-34-6B-</a:t>
            </a:r>
            <a:r>
              <a:rPr lang="cs-CZ" sz="2000" dirty="0" smtClean="0"/>
              <a:t>FE-FF-</a:t>
            </a:r>
            <a:r>
              <a:rPr lang="en-US" sz="2000" dirty="0" smtClean="0"/>
              <a:t>57-9C-F2</a:t>
            </a:r>
            <a:endParaRPr lang="cs-CZ" sz="2000" dirty="0" smtClean="0"/>
          </a:p>
          <a:p>
            <a:r>
              <a:rPr lang="cs-CZ" sz="2000" dirty="0"/>
              <a:t>Link </a:t>
            </a:r>
            <a:r>
              <a:rPr lang="cs-CZ" sz="2000" dirty="0" err="1"/>
              <a:t>Scoped</a:t>
            </a:r>
            <a:r>
              <a:rPr lang="cs-CZ" sz="2000" dirty="0"/>
              <a:t> Multicast </a:t>
            </a:r>
            <a:r>
              <a:rPr lang="cs-CZ" sz="2000" dirty="0" smtClean="0"/>
              <a:t>Address: ff32:00ff: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c6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34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6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bfe:ff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57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cf</a:t>
            </a:r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r>
              <a:rPr lang="cs-CZ" sz="2000" dirty="0" smtClean="0"/>
              <a:t>::</a:t>
            </a:r>
            <a:r>
              <a:rPr lang="cs-CZ" sz="2000" dirty="0" smtClean="0">
                <a:solidFill>
                  <a:srgbClr val="FF0000"/>
                </a:solidFill>
              </a:rPr>
              <a:t>7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068F-BFE0-463D-B434-DB365D36D6E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31</a:t>
            </a:fld>
            <a:endParaRPr lang="cs-CZ" altLang="cs-CZ"/>
          </a:p>
        </p:txBody>
      </p:sp>
      <p:grpSp>
        <p:nvGrpSpPr>
          <p:cNvPr id="7" name="Skupina 6"/>
          <p:cNvGrpSpPr/>
          <p:nvPr/>
        </p:nvGrpSpPr>
        <p:grpSpPr>
          <a:xfrm>
            <a:off x="580811" y="1556792"/>
            <a:ext cx="7296578" cy="1121327"/>
            <a:chOff x="587790" y="2318079"/>
            <a:chExt cx="7296578" cy="1121327"/>
          </a:xfrm>
        </p:grpSpPr>
        <p:grpSp>
          <p:nvGrpSpPr>
            <p:cNvPr id="8" name="Plátno 1067"/>
            <p:cNvGrpSpPr/>
            <p:nvPr/>
          </p:nvGrpSpPr>
          <p:grpSpPr>
            <a:xfrm>
              <a:off x="1187624" y="2318079"/>
              <a:ext cx="6696744" cy="504055"/>
              <a:chOff x="0" y="0"/>
              <a:chExt cx="5486400" cy="302260"/>
            </a:xfrm>
          </p:grpSpPr>
          <p:sp>
            <p:nvSpPr>
              <p:cNvPr id="31" name="Obdélník 30"/>
              <p:cNvSpPr/>
              <p:nvPr/>
            </p:nvSpPr>
            <p:spPr>
              <a:xfrm>
                <a:off x="0" y="0"/>
                <a:ext cx="5486400" cy="302260"/>
              </a:xfrm>
              <a:prstGeom prst="rect">
                <a:avLst/>
              </a:prstGeom>
            </p:spPr>
          </p:sp>
          <p:grpSp>
            <p:nvGrpSpPr>
              <p:cNvPr id="32" name="Skupina 31"/>
              <p:cNvGrpSpPr/>
              <p:nvPr/>
            </p:nvGrpSpPr>
            <p:grpSpPr>
              <a:xfrm>
                <a:off x="1028700" y="66029"/>
                <a:ext cx="3657600" cy="188306"/>
                <a:chOff x="0" y="0"/>
                <a:chExt cx="3657600" cy="188708"/>
              </a:xfrm>
            </p:grpSpPr>
            <p:sp>
              <p:nvSpPr>
                <p:cNvPr id="33" name="Obdélník 32"/>
                <p:cNvSpPr/>
                <p:nvPr/>
              </p:nvSpPr>
              <p:spPr>
                <a:xfrm>
                  <a:off x="0" y="192"/>
                  <a:ext cx="457200" cy="18783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4" name="Obdélník 33"/>
                <p:cNvSpPr/>
                <p:nvPr/>
              </p:nvSpPr>
              <p:spPr>
                <a:xfrm>
                  <a:off x="457200" y="192"/>
                  <a:ext cx="457200" cy="187626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5" name="Obdélník 34"/>
                <p:cNvSpPr/>
                <p:nvPr/>
              </p:nvSpPr>
              <p:spPr>
                <a:xfrm>
                  <a:off x="914400" y="0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6" name="Obdélník 35"/>
                <p:cNvSpPr/>
                <p:nvPr/>
              </p:nvSpPr>
              <p:spPr>
                <a:xfrm>
                  <a:off x="1371600" y="49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7" name="Obdélník 36"/>
                <p:cNvSpPr/>
                <p:nvPr/>
              </p:nvSpPr>
              <p:spPr>
                <a:xfrm>
                  <a:off x="1828800" y="98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8" name="Obdélník 37"/>
                <p:cNvSpPr/>
                <p:nvPr/>
              </p:nvSpPr>
              <p:spPr>
                <a:xfrm>
                  <a:off x="2286000" y="147"/>
                  <a:ext cx="457200" cy="1884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2743200" y="196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3200400" y="245"/>
                  <a:ext cx="457200" cy="18846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</p:grpSp>
        <p:cxnSp>
          <p:nvCxnSpPr>
            <p:cNvPr id="9" name="Přímá spojnice 8"/>
            <p:cNvCxnSpPr/>
            <p:nvPr/>
          </p:nvCxnSpPr>
          <p:spPr bwMode="auto">
            <a:xfrm flipV="1">
              <a:off x="587790" y="2740732"/>
              <a:ext cx="1828472" cy="323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Přímá spojnice 9"/>
            <p:cNvCxnSpPr/>
            <p:nvPr/>
          </p:nvCxnSpPr>
          <p:spPr bwMode="auto">
            <a:xfrm flipV="1">
              <a:off x="2988370" y="2740732"/>
              <a:ext cx="10534" cy="3292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" name="Skupina 10"/>
            <p:cNvGrpSpPr/>
            <p:nvPr/>
          </p:nvGrpSpPr>
          <p:grpSpPr>
            <a:xfrm>
              <a:off x="590212" y="3064098"/>
              <a:ext cx="2468872" cy="375308"/>
              <a:chOff x="683568" y="3064098"/>
              <a:chExt cx="2468872" cy="375308"/>
            </a:xfrm>
          </p:grpSpPr>
          <p:sp>
            <p:nvSpPr>
              <p:cNvPr id="27" name="TextovéPole 26"/>
              <p:cNvSpPr txBox="1"/>
              <p:nvPr/>
            </p:nvSpPr>
            <p:spPr>
              <a:xfrm>
                <a:off x="745114" y="3070074"/>
                <a:ext cx="24073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11111111</a:t>
                </a:r>
                <a:r>
                  <a:rPr lang="en-US" dirty="0" smtClean="0"/>
                  <a:t> </a:t>
                </a:r>
                <a:r>
                  <a:rPr lang="cs-CZ" dirty="0" smtClean="0"/>
                  <a:t>0011 </a:t>
                </a:r>
                <a:r>
                  <a:rPr lang="en-US" dirty="0" smtClean="0"/>
                  <a:t> </a:t>
                </a:r>
                <a:r>
                  <a:rPr lang="cs-CZ" dirty="0" smtClean="0"/>
                  <a:t>dosah</a:t>
                </a:r>
                <a:endParaRPr lang="cs-CZ" dirty="0"/>
              </a:p>
            </p:txBody>
          </p:sp>
          <p:sp>
            <p:nvSpPr>
              <p:cNvPr id="28" name="Obdélník 27"/>
              <p:cNvSpPr/>
              <p:nvPr/>
            </p:nvSpPr>
            <p:spPr bwMode="auto">
              <a:xfrm>
                <a:off x="683568" y="3064099"/>
                <a:ext cx="2406670" cy="364901"/>
              </a:xfrm>
              <a:prstGeom prst="rect">
                <a:avLst/>
              </a:prstGeom>
              <a:noFill/>
              <a:ln w="12700"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29" name="Přímá spojnice 28"/>
              <p:cNvCxnSpPr/>
              <p:nvPr/>
            </p:nvCxnSpPr>
            <p:spPr bwMode="auto">
              <a:xfrm>
                <a:off x="1763688" y="3064098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Přímá spojnice 29"/>
              <p:cNvCxnSpPr/>
              <p:nvPr/>
            </p:nvCxnSpPr>
            <p:spPr bwMode="auto">
              <a:xfrm>
                <a:off x="2400310" y="3074505"/>
                <a:ext cx="0" cy="3649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" name="Skupina 11"/>
            <p:cNvGrpSpPr/>
            <p:nvPr/>
          </p:nvGrpSpPr>
          <p:grpSpPr>
            <a:xfrm>
              <a:off x="2998901" y="2740729"/>
              <a:ext cx="1220666" cy="697697"/>
              <a:chOff x="2883546" y="2761552"/>
              <a:chExt cx="1233904" cy="641166"/>
            </a:xfrm>
          </p:grpSpPr>
          <p:sp>
            <p:nvSpPr>
              <p:cNvPr id="21" name="Obdélník 20"/>
              <p:cNvSpPr/>
              <p:nvPr/>
            </p:nvSpPr>
            <p:spPr bwMode="auto">
              <a:xfrm>
                <a:off x="2998904" y="3064097"/>
                <a:ext cx="1118546" cy="32995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22" name="Přímá spojnice 21"/>
              <p:cNvCxnSpPr>
                <a:stCxn id="21" idx="0"/>
                <a:endCxn id="21" idx="2"/>
              </p:cNvCxnSpPr>
              <p:nvPr/>
            </p:nvCxnSpPr>
            <p:spPr bwMode="auto">
              <a:xfrm>
                <a:off x="3558176" y="3064097"/>
                <a:ext cx="0" cy="32995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ovéPole 22"/>
              <p:cNvSpPr txBox="1"/>
              <p:nvPr/>
            </p:nvSpPr>
            <p:spPr>
              <a:xfrm>
                <a:off x="3065061" y="3063311"/>
                <a:ext cx="523709" cy="339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(00</a:t>
                </a:r>
                <a:endParaRPr lang="cs-CZ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3539350" y="3056684"/>
                <a:ext cx="561626" cy="339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ff)</a:t>
                </a:r>
                <a:r>
                  <a:rPr lang="cs-CZ" baseline="-25000" dirty="0" smtClean="0"/>
                  <a:t>16</a:t>
                </a:r>
                <a:endParaRPr lang="cs-CZ" baseline="-25000" dirty="0"/>
              </a:p>
            </p:txBody>
          </p:sp>
          <p:cxnSp>
            <p:nvCxnSpPr>
              <p:cNvPr id="25" name="Přímá spojnice 24"/>
              <p:cNvCxnSpPr/>
              <p:nvPr/>
            </p:nvCxnSpPr>
            <p:spPr bwMode="auto">
              <a:xfrm>
                <a:off x="2883546" y="2761552"/>
                <a:ext cx="115358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Přímá spojnice 25"/>
              <p:cNvCxnSpPr/>
              <p:nvPr/>
            </p:nvCxnSpPr>
            <p:spPr bwMode="auto">
              <a:xfrm>
                <a:off x="3450109" y="2761552"/>
                <a:ext cx="667340" cy="3025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" name="TextovéPole 12"/>
            <p:cNvSpPr txBox="1"/>
            <p:nvPr/>
          </p:nvSpPr>
          <p:spPr>
            <a:xfrm>
              <a:off x="5975453" y="3046309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ID skupiny (32b)</a:t>
              </a:r>
              <a:endParaRPr lang="cs-CZ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4224376" y="3065276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ID rozhraní (64b)</a:t>
              </a:r>
              <a:endParaRPr lang="cs-CZ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15" name="Přímá spojnice 14"/>
            <p:cNvCxnSpPr>
              <a:stCxn id="19" idx="0"/>
            </p:cNvCxnSpPr>
            <p:nvPr/>
          </p:nvCxnSpPr>
          <p:spPr bwMode="auto">
            <a:xfrm flipH="1">
              <a:off x="6021554" y="3058861"/>
              <a:ext cx="2481" cy="375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Přímá spojnice 15"/>
            <p:cNvCxnSpPr/>
            <p:nvPr/>
          </p:nvCxnSpPr>
          <p:spPr bwMode="auto">
            <a:xfrm>
              <a:off x="5791636" y="2740731"/>
              <a:ext cx="228164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Přímá spojnice 16"/>
            <p:cNvCxnSpPr/>
            <p:nvPr/>
          </p:nvCxnSpPr>
          <p:spPr bwMode="auto">
            <a:xfrm>
              <a:off x="7740352" y="3069951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Přímá spojnice 17"/>
            <p:cNvCxnSpPr/>
            <p:nvPr/>
          </p:nvCxnSpPr>
          <p:spPr bwMode="auto">
            <a:xfrm>
              <a:off x="6907759" y="2740731"/>
              <a:ext cx="832593" cy="32922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Obdélník 18"/>
            <p:cNvSpPr/>
            <p:nvPr/>
          </p:nvSpPr>
          <p:spPr bwMode="auto">
            <a:xfrm>
              <a:off x="4307717" y="3058861"/>
              <a:ext cx="3432635" cy="3758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0" name="Přímá spojnice 19"/>
            <p:cNvCxnSpPr/>
            <p:nvPr/>
          </p:nvCxnSpPr>
          <p:spPr bwMode="auto">
            <a:xfrm flipH="1" flipV="1">
              <a:off x="3559388" y="2740731"/>
              <a:ext cx="748329" cy="318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58907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Skupinová adresa s vloženou adresou RP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550" y="1584764"/>
            <a:ext cx="8229600" cy="1463202"/>
          </a:xfrm>
        </p:spPr>
        <p:txBody>
          <a:bodyPr/>
          <a:lstStyle/>
          <a:p>
            <a:r>
              <a:rPr lang="cs-CZ" dirty="0" err="1"/>
              <a:t>Embedding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Randevous</a:t>
            </a:r>
            <a:r>
              <a:rPr lang="cs-CZ" dirty="0"/>
              <a:t> Point (RP) Address in </a:t>
            </a:r>
            <a:r>
              <a:rPr lang="cs-CZ" dirty="0" err="1"/>
              <a:t>an</a:t>
            </a:r>
            <a:r>
              <a:rPr lang="cs-CZ" dirty="0"/>
              <a:t> IPv6 Multicast Address</a:t>
            </a:r>
          </a:p>
          <a:p>
            <a:r>
              <a:rPr lang="cs-CZ" dirty="0" smtClean="0"/>
              <a:t>Používá se ve spojení s PIM-SM (Protocol Independent Multicast – </a:t>
            </a:r>
            <a:r>
              <a:rPr lang="cs-CZ" dirty="0" err="1" smtClean="0"/>
              <a:t>Sparse</a:t>
            </a:r>
            <a:r>
              <a:rPr lang="cs-CZ" dirty="0" smtClean="0"/>
              <a:t> Mode)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6B28-5E0F-4352-999A-8628E297B4C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32</a:t>
            </a:fld>
            <a:endParaRPr lang="cs-CZ" altLang="cs-CZ"/>
          </a:p>
        </p:txBody>
      </p:sp>
      <p:grpSp>
        <p:nvGrpSpPr>
          <p:cNvPr id="7" name="Plátno 1117"/>
          <p:cNvGrpSpPr/>
          <p:nvPr/>
        </p:nvGrpSpPr>
        <p:grpSpPr>
          <a:xfrm>
            <a:off x="395536" y="3529578"/>
            <a:ext cx="8208912" cy="1283955"/>
            <a:chOff x="0" y="0"/>
            <a:chExt cx="5486400" cy="40767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407670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883508" y="66771"/>
              <a:ext cx="3657600" cy="114300"/>
              <a:chOff x="0" y="0"/>
              <a:chExt cx="3657600" cy="114545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45720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914400" y="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1371600" y="49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1828800" y="98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2743200" y="196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3200400" y="245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4" name="Skupina 63"/>
          <p:cNvGrpSpPr/>
          <p:nvPr/>
        </p:nvGrpSpPr>
        <p:grpSpPr>
          <a:xfrm>
            <a:off x="766331" y="3399678"/>
            <a:ext cx="6800805" cy="1554308"/>
            <a:chOff x="516421" y="3848413"/>
            <a:chExt cx="6800805" cy="1554308"/>
          </a:xfrm>
        </p:grpSpPr>
        <p:grpSp>
          <p:nvGrpSpPr>
            <p:cNvPr id="32" name="Skupina 31"/>
            <p:cNvGrpSpPr/>
            <p:nvPr/>
          </p:nvGrpSpPr>
          <p:grpSpPr>
            <a:xfrm>
              <a:off x="516421" y="4995331"/>
              <a:ext cx="2664600" cy="388369"/>
              <a:chOff x="611559" y="4120750"/>
              <a:chExt cx="2664600" cy="388369"/>
            </a:xfrm>
          </p:grpSpPr>
          <p:sp>
            <p:nvSpPr>
              <p:cNvPr id="21" name="Obdélník 20"/>
              <p:cNvSpPr/>
              <p:nvPr/>
            </p:nvSpPr>
            <p:spPr bwMode="auto">
              <a:xfrm>
                <a:off x="611559" y="4149080"/>
                <a:ext cx="2584337" cy="36003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23" name="Přímá spojnice 22"/>
              <p:cNvCxnSpPr>
                <a:stCxn id="21" idx="0"/>
                <a:endCxn id="21" idx="2"/>
              </p:cNvCxnSpPr>
              <p:nvPr/>
            </p:nvCxnSpPr>
            <p:spPr bwMode="auto">
              <a:xfrm>
                <a:off x="1903728" y="4149080"/>
                <a:ext cx="0" cy="36003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" name="TextovéPole 23"/>
              <p:cNvSpPr txBox="1"/>
              <p:nvPr/>
            </p:nvSpPr>
            <p:spPr>
              <a:xfrm>
                <a:off x="668766" y="4134536"/>
                <a:ext cx="10907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11111111</a:t>
                </a:r>
                <a:endParaRPr lang="cs-CZ" dirty="0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1879992" y="4125345"/>
                <a:ext cx="663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0111</a:t>
                </a:r>
                <a:endParaRPr lang="cs-CZ" dirty="0"/>
              </a:p>
            </p:txBody>
          </p:sp>
          <p:cxnSp>
            <p:nvCxnSpPr>
              <p:cNvPr id="26" name="Přímá spojnice 25"/>
              <p:cNvCxnSpPr/>
              <p:nvPr/>
            </p:nvCxnSpPr>
            <p:spPr bwMode="auto">
              <a:xfrm>
                <a:off x="2512269" y="4149080"/>
                <a:ext cx="0" cy="36003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9" name="TextovéPole 28"/>
              <p:cNvSpPr txBox="1"/>
              <p:nvPr/>
            </p:nvSpPr>
            <p:spPr>
              <a:xfrm>
                <a:off x="2463116" y="4120750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dosah</a:t>
                </a:r>
                <a:endParaRPr lang="cs-CZ" dirty="0"/>
              </a:p>
            </p:txBody>
          </p:sp>
        </p:grpSp>
        <p:sp>
          <p:nvSpPr>
            <p:cNvPr id="33" name="Obdélník 32"/>
            <p:cNvSpPr/>
            <p:nvPr/>
          </p:nvSpPr>
          <p:spPr bwMode="auto">
            <a:xfrm>
              <a:off x="3295633" y="5009117"/>
              <a:ext cx="2597854" cy="3790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5" name="Přímá spojnice 34"/>
            <p:cNvCxnSpPr>
              <a:stCxn id="33" idx="0"/>
              <a:endCxn id="33" idx="2"/>
            </p:cNvCxnSpPr>
            <p:nvPr/>
          </p:nvCxnSpPr>
          <p:spPr bwMode="auto">
            <a:xfrm>
              <a:off x="4594560" y="5009117"/>
              <a:ext cx="0" cy="3790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Přímá spojnice 35"/>
            <p:cNvCxnSpPr/>
            <p:nvPr/>
          </p:nvCxnSpPr>
          <p:spPr bwMode="auto">
            <a:xfrm>
              <a:off x="3921138" y="5023661"/>
              <a:ext cx="0" cy="3790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ovéPole 36"/>
            <p:cNvSpPr txBox="1"/>
            <p:nvPr/>
          </p:nvSpPr>
          <p:spPr>
            <a:xfrm>
              <a:off x="3323692" y="4994573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res.</a:t>
              </a: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3895986" y="5019014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RRID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4619713" y="501901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dé</a:t>
              </a:r>
              <a:r>
                <a:rPr lang="en-US" dirty="0" err="1" smtClean="0"/>
                <a:t>lka</a:t>
              </a:r>
              <a:r>
                <a:rPr lang="en-US" dirty="0" smtClean="0"/>
                <a:t> pref.</a:t>
              </a:r>
              <a:endParaRPr lang="cs-CZ" dirty="0"/>
            </a:p>
          </p:txBody>
        </p:sp>
        <p:cxnSp>
          <p:nvCxnSpPr>
            <p:cNvPr id="41" name="Přímá spojnice 40"/>
            <p:cNvCxnSpPr/>
            <p:nvPr/>
          </p:nvCxnSpPr>
          <p:spPr bwMode="auto">
            <a:xfrm flipV="1">
              <a:off x="516421" y="4544429"/>
              <a:ext cx="910223" cy="4501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Přímá spojnice 42"/>
            <p:cNvCxnSpPr/>
            <p:nvPr/>
          </p:nvCxnSpPr>
          <p:spPr bwMode="auto">
            <a:xfrm>
              <a:off x="2107813" y="4544429"/>
              <a:ext cx="992945" cy="4745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Přímá spojnice 44"/>
            <p:cNvCxnSpPr/>
            <p:nvPr/>
          </p:nvCxnSpPr>
          <p:spPr bwMode="auto">
            <a:xfrm flipH="1" flipV="1">
              <a:off x="2121375" y="4546752"/>
              <a:ext cx="1162368" cy="4722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Přímá spojnice 46"/>
            <p:cNvCxnSpPr/>
            <p:nvPr/>
          </p:nvCxnSpPr>
          <p:spPr bwMode="auto">
            <a:xfrm>
              <a:off x="2791889" y="4540936"/>
              <a:ext cx="3101598" cy="46818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ovéPole 48"/>
            <p:cNvSpPr txBox="1"/>
            <p:nvPr/>
          </p:nvSpPr>
          <p:spPr>
            <a:xfrm>
              <a:off x="2631903" y="3848413"/>
              <a:ext cx="291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Prefix sítě (prefix RP)(64b)</a:t>
              </a:r>
              <a:endParaRPr lang="cs-CZ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575888" y="3848413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ID skup. (32b)</a:t>
              </a:r>
              <a:endParaRPr lang="cs-CZ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Přímá spojnice 51"/>
            <p:cNvCxnSpPr/>
            <p:nvPr/>
          </p:nvCxnSpPr>
          <p:spPr bwMode="auto">
            <a:xfrm>
              <a:off x="2472688" y="3969101"/>
              <a:ext cx="342038" cy="208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Přímá spojnice 53"/>
            <p:cNvCxnSpPr/>
            <p:nvPr/>
          </p:nvCxnSpPr>
          <p:spPr bwMode="auto">
            <a:xfrm>
              <a:off x="5380011" y="3931703"/>
              <a:ext cx="166779" cy="24539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Přímá spojnice 56"/>
            <p:cNvCxnSpPr/>
            <p:nvPr/>
          </p:nvCxnSpPr>
          <p:spPr bwMode="auto">
            <a:xfrm flipH="1">
              <a:off x="5546790" y="3944297"/>
              <a:ext cx="219271" cy="2328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Přímá spojnice 59"/>
            <p:cNvCxnSpPr/>
            <p:nvPr/>
          </p:nvCxnSpPr>
          <p:spPr bwMode="auto">
            <a:xfrm flipH="1">
              <a:off x="6914943" y="3960590"/>
              <a:ext cx="402283" cy="2165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48248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Skupinová adresa s vloženou adresou RP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848"/>
            <a:ext cx="8229600" cy="1463202"/>
          </a:xfrm>
        </p:spPr>
        <p:txBody>
          <a:bodyPr/>
          <a:lstStyle/>
          <a:p>
            <a:r>
              <a:rPr lang="cs-CZ" sz="2000" dirty="0" smtClean="0"/>
              <a:t>Příklad: ff</a:t>
            </a:r>
            <a:r>
              <a:rPr lang="en-US" sz="2000" dirty="0" smtClean="0"/>
              <a:t>7e:</a:t>
            </a:r>
            <a:r>
              <a:rPr lang="en-US" sz="2000" dirty="0" smtClean="0">
                <a:solidFill>
                  <a:srgbClr val="00B050"/>
                </a:solidFill>
              </a:rPr>
              <a:t>08</a:t>
            </a:r>
            <a:r>
              <a:rPr lang="en-US" sz="2000" dirty="0" smtClean="0"/>
              <a:t>40: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2001:0718:1801:0019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FF0000"/>
                </a:solidFill>
              </a:rPr>
              <a:t>0000:0007</a:t>
            </a:r>
          </a:p>
          <a:p>
            <a:pPr lvl="1"/>
            <a:r>
              <a:rPr lang="en-US" sz="1800" dirty="0" smtClean="0"/>
              <a:t>P </a:t>
            </a:r>
            <a:r>
              <a:rPr lang="cs-CZ" sz="1800" dirty="0" smtClean="0"/>
              <a:t>= T = R = 1</a:t>
            </a:r>
          </a:p>
          <a:p>
            <a:pPr lvl="1"/>
            <a:r>
              <a:rPr lang="cs-CZ" sz="1800" dirty="0" smtClean="0"/>
              <a:t>Dosah 0e – globální síť</a:t>
            </a:r>
          </a:p>
          <a:p>
            <a:pPr lvl="1"/>
            <a:r>
              <a:rPr lang="cs-CZ" sz="1800" dirty="0" smtClean="0"/>
              <a:t>Res – reserva = 0</a:t>
            </a:r>
          </a:p>
          <a:p>
            <a:pPr lvl="1"/>
            <a:r>
              <a:rPr lang="cs-CZ" sz="1800" dirty="0" smtClean="0"/>
              <a:t>RRID – ID rozhraní RP = </a:t>
            </a:r>
            <a:r>
              <a:rPr lang="cs-CZ" sz="1800" dirty="0" smtClean="0">
                <a:solidFill>
                  <a:srgbClr val="00B050"/>
                </a:solidFill>
              </a:rPr>
              <a:t>8</a:t>
            </a:r>
          </a:p>
          <a:p>
            <a:pPr lvl="1"/>
            <a:r>
              <a:rPr lang="cs-CZ" sz="1800" dirty="0" smtClean="0"/>
              <a:t>Délka prefixu = (40)</a:t>
            </a:r>
            <a:r>
              <a:rPr lang="cs-CZ" sz="1800" baseline="-25000" dirty="0" smtClean="0"/>
              <a:t>16</a:t>
            </a:r>
            <a:r>
              <a:rPr lang="cs-CZ" sz="1800" dirty="0" smtClean="0"/>
              <a:t> = 64</a:t>
            </a:r>
          </a:p>
          <a:p>
            <a:pPr lvl="1"/>
            <a:r>
              <a:rPr lang="cs-CZ" sz="1800" dirty="0" smtClean="0"/>
              <a:t>Prefix sítě (prefix RP):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2001:0718:1801:0019</a:t>
            </a:r>
            <a:endParaRPr lang="cs-CZ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sz="1800" dirty="0" smtClean="0"/>
              <a:t>ID skupiny = </a:t>
            </a:r>
            <a:r>
              <a:rPr lang="cs-CZ" sz="1800" dirty="0" smtClean="0">
                <a:solidFill>
                  <a:srgbClr val="FF0000"/>
                </a:solidFill>
              </a:rPr>
              <a:t>7</a:t>
            </a:r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189E-CAF3-48ED-866B-7CAE16A533A6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grpSp>
        <p:nvGrpSpPr>
          <p:cNvPr id="7" name="Plátno 1117"/>
          <p:cNvGrpSpPr/>
          <p:nvPr/>
        </p:nvGrpSpPr>
        <p:grpSpPr>
          <a:xfrm>
            <a:off x="323528" y="1772478"/>
            <a:ext cx="8208912" cy="1283955"/>
            <a:chOff x="0" y="0"/>
            <a:chExt cx="5486400" cy="40767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407670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883508" y="66771"/>
              <a:ext cx="3657600" cy="114300"/>
              <a:chOff x="0" y="0"/>
              <a:chExt cx="3657600" cy="114545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>
                <a:off x="45720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914400" y="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1371600" y="49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1828800" y="98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2743200" y="196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3200400" y="245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4" name="Skupina 63"/>
          <p:cNvGrpSpPr/>
          <p:nvPr/>
        </p:nvGrpSpPr>
        <p:grpSpPr>
          <a:xfrm>
            <a:off x="711329" y="1651790"/>
            <a:ext cx="6800805" cy="1554308"/>
            <a:chOff x="516421" y="3848413"/>
            <a:chExt cx="6800805" cy="1554308"/>
          </a:xfrm>
        </p:grpSpPr>
        <p:grpSp>
          <p:nvGrpSpPr>
            <p:cNvPr id="32" name="Skupina 31"/>
            <p:cNvGrpSpPr/>
            <p:nvPr/>
          </p:nvGrpSpPr>
          <p:grpSpPr>
            <a:xfrm>
              <a:off x="516421" y="4995331"/>
              <a:ext cx="2664600" cy="388369"/>
              <a:chOff x="611559" y="4120750"/>
              <a:chExt cx="2664600" cy="388369"/>
            </a:xfrm>
          </p:grpSpPr>
          <p:sp>
            <p:nvSpPr>
              <p:cNvPr id="21" name="Obdélník 20"/>
              <p:cNvSpPr/>
              <p:nvPr/>
            </p:nvSpPr>
            <p:spPr bwMode="auto">
              <a:xfrm>
                <a:off x="611559" y="4149080"/>
                <a:ext cx="2584337" cy="360039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23" name="Přímá spojnice 22"/>
              <p:cNvCxnSpPr>
                <a:stCxn id="21" idx="0"/>
                <a:endCxn id="21" idx="2"/>
              </p:cNvCxnSpPr>
              <p:nvPr/>
            </p:nvCxnSpPr>
            <p:spPr bwMode="auto">
              <a:xfrm>
                <a:off x="1903728" y="4149080"/>
                <a:ext cx="0" cy="36003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" name="TextovéPole 23"/>
              <p:cNvSpPr txBox="1"/>
              <p:nvPr/>
            </p:nvSpPr>
            <p:spPr>
              <a:xfrm>
                <a:off x="668766" y="4134536"/>
                <a:ext cx="10907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11111111</a:t>
                </a:r>
                <a:endParaRPr lang="cs-CZ" dirty="0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1879992" y="4125345"/>
                <a:ext cx="663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0111</a:t>
                </a:r>
                <a:endParaRPr lang="cs-CZ" dirty="0"/>
              </a:p>
            </p:txBody>
          </p:sp>
          <p:cxnSp>
            <p:nvCxnSpPr>
              <p:cNvPr id="26" name="Přímá spojnice 25"/>
              <p:cNvCxnSpPr/>
              <p:nvPr/>
            </p:nvCxnSpPr>
            <p:spPr bwMode="auto">
              <a:xfrm>
                <a:off x="2512269" y="4149080"/>
                <a:ext cx="0" cy="36003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9" name="TextovéPole 28"/>
              <p:cNvSpPr txBox="1"/>
              <p:nvPr/>
            </p:nvSpPr>
            <p:spPr>
              <a:xfrm>
                <a:off x="2463116" y="4120750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dosah</a:t>
                </a:r>
                <a:endParaRPr lang="cs-CZ" dirty="0"/>
              </a:p>
            </p:txBody>
          </p:sp>
        </p:grpSp>
        <p:sp>
          <p:nvSpPr>
            <p:cNvPr id="33" name="Obdélník 32"/>
            <p:cNvSpPr/>
            <p:nvPr/>
          </p:nvSpPr>
          <p:spPr bwMode="auto">
            <a:xfrm>
              <a:off x="3295633" y="5009117"/>
              <a:ext cx="2597854" cy="3790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5" name="Přímá spojnice 34"/>
            <p:cNvCxnSpPr>
              <a:stCxn id="33" idx="0"/>
              <a:endCxn id="33" idx="2"/>
            </p:cNvCxnSpPr>
            <p:nvPr/>
          </p:nvCxnSpPr>
          <p:spPr bwMode="auto">
            <a:xfrm>
              <a:off x="4594560" y="5009117"/>
              <a:ext cx="0" cy="3790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Přímá spojnice 35"/>
            <p:cNvCxnSpPr/>
            <p:nvPr/>
          </p:nvCxnSpPr>
          <p:spPr bwMode="auto">
            <a:xfrm>
              <a:off x="3921138" y="5023661"/>
              <a:ext cx="0" cy="3790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ovéPole 36"/>
            <p:cNvSpPr txBox="1"/>
            <p:nvPr/>
          </p:nvSpPr>
          <p:spPr>
            <a:xfrm>
              <a:off x="3323692" y="4994573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res.</a:t>
              </a: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3895986" y="5019014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RRID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4619713" y="501901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dé</a:t>
              </a:r>
              <a:r>
                <a:rPr lang="en-US" dirty="0" err="1" smtClean="0"/>
                <a:t>lka</a:t>
              </a:r>
              <a:r>
                <a:rPr lang="en-US" dirty="0" smtClean="0"/>
                <a:t> pref.</a:t>
              </a:r>
              <a:endParaRPr lang="cs-CZ" dirty="0"/>
            </a:p>
          </p:txBody>
        </p:sp>
        <p:cxnSp>
          <p:nvCxnSpPr>
            <p:cNvPr id="41" name="Přímá spojnice 40"/>
            <p:cNvCxnSpPr/>
            <p:nvPr/>
          </p:nvCxnSpPr>
          <p:spPr bwMode="auto">
            <a:xfrm flipV="1">
              <a:off x="516421" y="4544429"/>
              <a:ext cx="910223" cy="4501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Přímá spojnice 42"/>
            <p:cNvCxnSpPr/>
            <p:nvPr/>
          </p:nvCxnSpPr>
          <p:spPr bwMode="auto">
            <a:xfrm>
              <a:off x="2107813" y="4544429"/>
              <a:ext cx="992945" cy="4745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Přímá spojnice 44"/>
            <p:cNvCxnSpPr/>
            <p:nvPr/>
          </p:nvCxnSpPr>
          <p:spPr bwMode="auto">
            <a:xfrm flipH="1" flipV="1">
              <a:off x="2121375" y="4546752"/>
              <a:ext cx="1162368" cy="4722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Přímá spojnice 46"/>
            <p:cNvCxnSpPr/>
            <p:nvPr/>
          </p:nvCxnSpPr>
          <p:spPr bwMode="auto">
            <a:xfrm>
              <a:off x="2791889" y="4540936"/>
              <a:ext cx="3101598" cy="46818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ovéPole 48"/>
            <p:cNvSpPr txBox="1"/>
            <p:nvPr/>
          </p:nvSpPr>
          <p:spPr>
            <a:xfrm>
              <a:off x="2631903" y="3848413"/>
              <a:ext cx="291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Prefix sítě (prefix RP)(64b)</a:t>
              </a:r>
              <a:endParaRPr lang="cs-CZ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575888" y="3848413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ID skup. (32b)</a:t>
              </a:r>
              <a:endParaRPr lang="cs-CZ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Přímá spojnice 51"/>
            <p:cNvCxnSpPr/>
            <p:nvPr/>
          </p:nvCxnSpPr>
          <p:spPr bwMode="auto">
            <a:xfrm>
              <a:off x="2472688" y="3969101"/>
              <a:ext cx="342038" cy="208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Přímá spojnice 53"/>
            <p:cNvCxnSpPr/>
            <p:nvPr/>
          </p:nvCxnSpPr>
          <p:spPr bwMode="auto">
            <a:xfrm>
              <a:off x="5380011" y="3931703"/>
              <a:ext cx="166779" cy="24539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Přímá spojnice 56"/>
            <p:cNvCxnSpPr/>
            <p:nvPr/>
          </p:nvCxnSpPr>
          <p:spPr bwMode="auto">
            <a:xfrm flipH="1">
              <a:off x="5546790" y="3944297"/>
              <a:ext cx="219271" cy="2328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Přímá spojnice 59"/>
            <p:cNvCxnSpPr/>
            <p:nvPr/>
          </p:nvCxnSpPr>
          <p:spPr bwMode="auto">
            <a:xfrm flipH="1">
              <a:off x="6914943" y="3960590"/>
              <a:ext cx="402283" cy="2165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89151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Skupinová adresa vyzývaného uzlu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515" y="1574967"/>
            <a:ext cx="8229600" cy="2285801"/>
          </a:xfrm>
        </p:spPr>
        <p:txBody>
          <a:bodyPr/>
          <a:lstStyle/>
          <a:p>
            <a:r>
              <a:rPr lang="cs-CZ" dirty="0" smtClean="0"/>
              <a:t>Pro převod IP adresy na fyzickou  adresu se používá tzv. skupinová adresa vyzívaného uzlu (</a:t>
            </a:r>
            <a:r>
              <a:rPr lang="cs-CZ" i="1" dirty="0" err="1"/>
              <a:t>solicited</a:t>
            </a:r>
            <a:r>
              <a:rPr lang="cs-CZ" i="1" dirty="0"/>
              <a:t> node </a:t>
            </a:r>
            <a:r>
              <a:rPr lang="cs-CZ" i="1" dirty="0" err="1" smtClean="0"/>
              <a:t>address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Je to další skupinová adresa, používaná při objevování souseda (</a:t>
            </a:r>
            <a:r>
              <a:rPr lang="cs-CZ" dirty="0" err="1"/>
              <a:t>Neighbor</a:t>
            </a:r>
            <a:r>
              <a:rPr lang="cs-CZ" dirty="0"/>
              <a:t> </a:t>
            </a:r>
            <a:r>
              <a:rPr lang="cs-CZ" dirty="0" err="1" smtClean="0"/>
              <a:t>Discovery</a:t>
            </a:r>
            <a:r>
              <a:rPr lang="cs-CZ" smtClean="0"/>
              <a:t> - ND)</a:t>
            </a:r>
            <a:endParaRPr lang="cs-CZ" dirty="0" smtClean="0"/>
          </a:p>
          <a:p>
            <a:r>
              <a:rPr lang="cs-CZ" dirty="0" smtClean="0"/>
              <a:t>Platí pouze na lokálním segmentu (skupinová link-</a:t>
            </a:r>
            <a:r>
              <a:rPr lang="cs-CZ" dirty="0" err="1" smtClean="0"/>
              <a:t>local</a:t>
            </a:r>
            <a:r>
              <a:rPr lang="cs-CZ" dirty="0" smtClean="0"/>
              <a:t> adresa)</a:t>
            </a:r>
          </a:p>
          <a:p>
            <a:r>
              <a:rPr lang="cs-CZ" dirty="0" smtClean="0"/>
              <a:t>Obecně ff02</a:t>
            </a:r>
            <a:r>
              <a:rPr lang="cs-CZ" dirty="0"/>
              <a:t>::</a:t>
            </a:r>
            <a:r>
              <a:rPr lang="cs-CZ" dirty="0" smtClean="0"/>
              <a:t>0001:ff00/104</a:t>
            </a:r>
          </a:p>
          <a:p>
            <a:r>
              <a:rPr lang="cs-CZ" dirty="0"/>
              <a:t>f</a:t>
            </a:r>
            <a:r>
              <a:rPr lang="cs-CZ" dirty="0" smtClean="0"/>
              <a:t>f02::0001:ffab:cdef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bcdef</a:t>
            </a:r>
            <a:r>
              <a:rPr lang="cs-CZ" dirty="0" smtClean="0"/>
              <a:t> je jsou poslední tři slabiky (24b) rozhraní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A38C-1127-470B-986E-6B13337BB05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34</a:t>
            </a:fld>
            <a:endParaRPr lang="cs-CZ" altLang="cs-CZ"/>
          </a:p>
        </p:txBody>
      </p:sp>
      <p:grpSp>
        <p:nvGrpSpPr>
          <p:cNvPr id="8" name="Plátno 1107"/>
          <p:cNvGrpSpPr/>
          <p:nvPr/>
        </p:nvGrpSpPr>
        <p:grpSpPr>
          <a:xfrm>
            <a:off x="189458" y="5013176"/>
            <a:ext cx="7704856" cy="1152128"/>
            <a:chOff x="0" y="0"/>
            <a:chExt cx="5486400" cy="490855"/>
          </a:xfrm>
        </p:grpSpPr>
        <p:sp>
          <p:nvSpPr>
            <p:cNvPr id="9" name="Obdélník 8"/>
            <p:cNvSpPr/>
            <p:nvPr/>
          </p:nvSpPr>
          <p:spPr>
            <a:xfrm>
              <a:off x="0" y="0"/>
              <a:ext cx="5486400" cy="490855"/>
            </a:xfrm>
            <a:prstGeom prst="rect">
              <a:avLst/>
            </a:prstGeom>
          </p:spPr>
        </p:sp>
        <p:grpSp>
          <p:nvGrpSpPr>
            <p:cNvPr id="10" name="Skupina 9"/>
            <p:cNvGrpSpPr/>
            <p:nvPr/>
          </p:nvGrpSpPr>
          <p:grpSpPr>
            <a:xfrm>
              <a:off x="914400" y="148281"/>
              <a:ext cx="3657600" cy="114300"/>
              <a:chOff x="0" y="0"/>
              <a:chExt cx="3657600" cy="114545"/>
            </a:xfrm>
          </p:grpSpPr>
          <p:sp>
            <p:nvSpPr>
              <p:cNvPr id="11" name="Obdélník 10"/>
              <p:cNvSpPr/>
              <p:nvPr/>
            </p:nvSpPr>
            <p:spPr>
              <a:xfrm>
                <a:off x="0" y="192"/>
                <a:ext cx="457200" cy="11392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" name="Obdélník 11"/>
              <p:cNvSpPr/>
              <p:nvPr/>
            </p:nvSpPr>
            <p:spPr>
              <a:xfrm>
                <a:off x="457200" y="192"/>
                <a:ext cx="457200" cy="1137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914400" y="0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1371600" y="49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" name="Obdélník 14"/>
              <p:cNvSpPr/>
              <p:nvPr/>
            </p:nvSpPr>
            <p:spPr>
              <a:xfrm>
                <a:off x="1828800" y="98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" name="Obdélník 15"/>
              <p:cNvSpPr/>
              <p:nvPr/>
            </p:nvSpPr>
            <p:spPr>
              <a:xfrm>
                <a:off x="2286000" y="147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/>
              <p:cNvSpPr/>
              <p:nvPr/>
            </p:nvSpPr>
            <p:spPr>
              <a:xfrm>
                <a:off x="2743200" y="196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8" name="Obdélník 17"/>
              <p:cNvSpPr/>
              <p:nvPr/>
            </p:nvSpPr>
            <p:spPr>
              <a:xfrm>
                <a:off x="3200400" y="245"/>
                <a:ext cx="457200" cy="114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27" name="Skupina 26"/>
          <p:cNvGrpSpPr/>
          <p:nvPr/>
        </p:nvGrpSpPr>
        <p:grpSpPr>
          <a:xfrm>
            <a:off x="1521018" y="5279058"/>
            <a:ext cx="5038329" cy="377282"/>
            <a:chOff x="1540506" y="4299274"/>
            <a:chExt cx="5038329" cy="377282"/>
          </a:xfrm>
        </p:grpSpPr>
        <p:sp>
          <p:nvSpPr>
            <p:cNvPr id="19" name="TextovéPole 18"/>
            <p:cNvSpPr txBox="1"/>
            <p:nvPr/>
          </p:nvSpPr>
          <p:spPr>
            <a:xfrm>
              <a:off x="1540506" y="4307224"/>
              <a:ext cx="565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ff02</a:t>
              </a:r>
              <a:endParaRPr lang="cs-CZ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4646233" y="430722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0001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402677" y="4302150"/>
              <a:ext cx="565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ffab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958152" y="429927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cdef</a:t>
              </a:r>
              <a:endParaRPr lang="cs-CZ" dirty="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999688" y="430722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0000</a:t>
              </a:r>
              <a:endParaRPr lang="cs-CZ" dirty="0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3363747" y="4304253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0000</a:t>
              </a:r>
              <a:endParaRPr lang="cs-CZ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720020" y="430215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0000</a:t>
              </a:r>
              <a:endParaRPr lang="cs-CZ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2091836" y="430722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0000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2825373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Cryptographically Generated Address (CGA)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972"/>
            <a:ext cx="8229600" cy="4933356"/>
          </a:xfrm>
        </p:spPr>
        <p:txBody>
          <a:bodyPr/>
          <a:lstStyle/>
          <a:p>
            <a:r>
              <a:rPr lang="en-US" sz="2000" dirty="0" err="1"/>
              <a:t>Operační</a:t>
            </a:r>
            <a:r>
              <a:rPr lang="en-US" sz="2000" dirty="0"/>
              <a:t> </a:t>
            </a:r>
            <a:r>
              <a:rPr lang="en-US" sz="2000" dirty="0" err="1" smtClean="0"/>
              <a:t>syst</a:t>
            </a:r>
            <a:r>
              <a:rPr lang="cs-CZ" sz="2000" dirty="0"/>
              <a:t>é</a:t>
            </a:r>
            <a:r>
              <a:rPr lang="en-US" sz="2000" dirty="0" smtClean="0"/>
              <a:t>m </a:t>
            </a:r>
            <a:r>
              <a:rPr lang="en-US" sz="2000" dirty="0" err="1" smtClean="0"/>
              <a:t>může</a:t>
            </a:r>
            <a:r>
              <a:rPr lang="en-US" sz="2000" dirty="0" smtClean="0"/>
              <a:t> </a:t>
            </a:r>
            <a:r>
              <a:rPr lang="en-US" sz="2000" dirty="0" err="1"/>
              <a:t>kvůli</a:t>
            </a:r>
            <a:r>
              <a:rPr lang="en-US" sz="2000" dirty="0"/>
              <a:t> </a:t>
            </a:r>
            <a:r>
              <a:rPr lang="en-US" sz="2000" dirty="0" err="1"/>
              <a:t>utajení</a:t>
            </a:r>
            <a:r>
              <a:rPr lang="en-US" sz="2000" dirty="0"/>
              <a:t> </a:t>
            </a:r>
            <a:r>
              <a:rPr lang="en-US" sz="2000" dirty="0" err="1"/>
              <a:t>vygenerovat</a:t>
            </a:r>
            <a:r>
              <a:rPr lang="en-US" sz="2000" dirty="0"/>
              <a:t> </a:t>
            </a:r>
            <a:r>
              <a:rPr lang="cs-CZ" sz="2000" dirty="0" smtClean="0"/>
              <a:t>jako ID rozhraní </a:t>
            </a:r>
            <a:r>
              <a:rPr lang="en-US" sz="2000" dirty="0" err="1" smtClean="0"/>
              <a:t>náhodné</a:t>
            </a:r>
            <a:r>
              <a:rPr lang="en-US" sz="2000" dirty="0" smtClean="0"/>
              <a:t> </a:t>
            </a:r>
            <a:r>
              <a:rPr lang="en-US" sz="2000" dirty="0" err="1" smtClean="0"/>
              <a:t>číslo</a:t>
            </a:r>
            <a:r>
              <a:rPr lang="cs-CZ" sz="2000" dirty="0" smtClean="0"/>
              <a:t> (místo EUI-64)</a:t>
            </a:r>
          </a:p>
          <a:p>
            <a:r>
              <a:rPr lang="en-US" sz="2000" dirty="0" err="1"/>
              <a:t>Nahrazuje</a:t>
            </a:r>
            <a:r>
              <a:rPr lang="en-US" sz="2000" dirty="0"/>
              <a:t> 64 </a:t>
            </a:r>
            <a:r>
              <a:rPr lang="en-US" sz="2000" dirty="0" err="1"/>
              <a:t>bitovou</a:t>
            </a:r>
            <a:r>
              <a:rPr lang="en-US" sz="2000" dirty="0"/>
              <a:t> </a:t>
            </a:r>
            <a:r>
              <a:rPr lang="en-US" sz="2000" dirty="0" err="1"/>
              <a:t>adresu</a:t>
            </a:r>
            <a:r>
              <a:rPr lang="en-US" sz="2000" dirty="0"/>
              <a:t> v </a:t>
            </a:r>
            <a:r>
              <a:rPr lang="en-US" sz="2000" dirty="0" err="1"/>
              <a:t>dolní</a:t>
            </a:r>
            <a:r>
              <a:rPr lang="en-US" sz="2000" dirty="0"/>
              <a:t> </a:t>
            </a:r>
            <a:r>
              <a:rPr lang="en-US" sz="2000" dirty="0" err="1"/>
              <a:t>části</a:t>
            </a:r>
            <a:r>
              <a:rPr lang="en-US" sz="2000" dirty="0"/>
              <a:t> IPv6 </a:t>
            </a:r>
            <a:r>
              <a:rPr lang="en-US" sz="2000" dirty="0" err="1"/>
              <a:t>adresy</a:t>
            </a:r>
            <a:r>
              <a:rPr lang="en-US" sz="2000" dirty="0"/>
              <a:t> </a:t>
            </a:r>
            <a:r>
              <a:rPr lang="en-US" sz="2000" dirty="0" err="1"/>
              <a:t>kryprografickým</a:t>
            </a:r>
            <a:r>
              <a:rPr lang="en-US" sz="2000" dirty="0"/>
              <a:t> </a:t>
            </a:r>
            <a:r>
              <a:rPr lang="en-US" sz="2000" dirty="0" err="1"/>
              <a:t>kontrolním</a:t>
            </a:r>
            <a:r>
              <a:rPr lang="en-US" sz="2000" dirty="0"/>
              <a:t> </a:t>
            </a:r>
            <a:r>
              <a:rPr lang="en-US" sz="2000" dirty="0" err="1"/>
              <a:t>součtem</a:t>
            </a:r>
            <a:r>
              <a:rPr lang="en-US" sz="2000" dirty="0"/>
              <a:t> (hash) z </a:t>
            </a:r>
            <a:r>
              <a:rPr lang="en-US" sz="2000" dirty="0" err="1"/>
              <a:t>veřejného</a:t>
            </a:r>
            <a:r>
              <a:rPr lang="en-US" sz="2000" dirty="0"/>
              <a:t> </a:t>
            </a:r>
            <a:r>
              <a:rPr lang="en-US" sz="2000" dirty="0" err="1"/>
              <a:t>klíče</a:t>
            </a:r>
            <a:r>
              <a:rPr lang="en-US" sz="2000" dirty="0"/>
              <a:t> </a:t>
            </a:r>
            <a:r>
              <a:rPr lang="en-US" sz="2000" dirty="0" err="1"/>
              <a:t>vlastníka</a:t>
            </a:r>
            <a:r>
              <a:rPr lang="en-US" sz="2000" dirty="0"/>
              <a:t> </a:t>
            </a:r>
            <a:r>
              <a:rPr lang="en-US" sz="2000" dirty="0" err="1"/>
              <a:t>adresy</a:t>
            </a:r>
            <a:r>
              <a:rPr lang="en-US" sz="2000" dirty="0"/>
              <a:t>. </a:t>
            </a:r>
            <a:endParaRPr lang="cs-CZ" sz="2000" dirty="0" smtClean="0"/>
          </a:p>
          <a:p>
            <a:r>
              <a:rPr lang="en-US" sz="2000" dirty="0" err="1" smtClean="0"/>
              <a:t>Zpráva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podepsána</a:t>
            </a:r>
            <a:r>
              <a:rPr lang="en-US" sz="2000" dirty="0"/>
              <a:t> </a:t>
            </a:r>
            <a:r>
              <a:rPr lang="en-US" sz="2000" dirty="0" err="1"/>
              <a:t>odpovídajícím</a:t>
            </a:r>
            <a:r>
              <a:rPr lang="en-US" sz="2000" dirty="0"/>
              <a:t> </a:t>
            </a:r>
            <a:r>
              <a:rPr lang="en-US" sz="2000" dirty="0" err="1"/>
              <a:t>tajným</a:t>
            </a:r>
            <a:r>
              <a:rPr lang="en-US" sz="2000" dirty="0"/>
              <a:t> </a:t>
            </a:r>
            <a:r>
              <a:rPr lang="en-US" sz="2000" dirty="0" err="1"/>
              <a:t>klíčem</a:t>
            </a:r>
            <a:r>
              <a:rPr lang="en-US" sz="2000" dirty="0"/>
              <a:t>. </a:t>
            </a:r>
            <a:endParaRPr lang="cs-CZ" sz="2000" dirty="0" smtClean="0"/>
          </a:p>
          <a:p>
            <a:r>
              <a:rPr lang="en-US" sz="2000" dirty="0" err="1" smtClean="0"/>
              <a:t>Jestliže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známa</a:t>
            </a:r>
            <a:r>
              <a:rPr lang="en-US" sz="2000" dirty="0"/>
              <a:t> </a:t>
            </a:r>
            <a:r>
              <a:rPr lang="en-US" sz="2000" dirty="0" err="1"/>
              <a:t>zdrojová</a:t>
            </a:r>
            <a:r>
              <a:rPr lang="en-US" sz="2000" dirty="0"/>
              <a:t> </a:t>
            </a:r>
            <a:r>
              <a:rPr lang="en-US" sz="2000" dirty="0" err="1"/>
              <a:t>adresa</a:t>
            </a:r>
            <a:r>
              <a:rPr lang="en-US" sz="2000" dirty="0"/>
              <a:t> a </a:t>
            </a:r>
            <a:r>
              <a:rPr lang="en-US" sz="2000" dirty="0" err="1"/>
              <a:t>odpovídající</a:t>
            </a:r>
            <a:r>
              <a:rPr lang="en-US" sz="2000" dirty="0"/>
              <a:t> </a:t>
            </a:r>
            <a:r>
              <a:rPr lang="en-US" sz="2000" dirty="0" err="1"/>
              <a:t>veřejný</a:t>
            </a:r>
            <a:r>
              <a:rPr lang="en-US" sz="2000" dirty="0"/>
              <a:t> </a:t>
            </a:r>
            <a:r>
              <a:rPr lang="en-US" sz="2000" dirty="0" err="1"/>
              <a:t>klíč</a:t>
            </a:r>
            <a:r>
              <a:rPr lang="en-US" sz="2000" dirty="0"/>
              <a:t>, </a:t>
            </a:r>
            <a:r>
              <a:rPr lang="en-US" sz="2000" dirty="0" err="1"/>
              <a:t>pak</a:t>
            </a:r>
            <a:r>
              <a:rPr lang="en-US" sz="2000" dirty="0"/>
              <a:t> </a:t>
            </a:r>
            <a:r>
              <a:rPr lang="en-US" sz="2000" dirty="0" err="1"/>
              <a:t>může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zpráva</a:t>
            </a:r>
            <a:r>
              <a:rPr lang="en-US" sz="2000" dirty="0"/>
              <a:t> </a:t>
            </a:r>
            <a:r>
              <a:rPr lang="en-US" sz="2000" dirty="0" err="1"/>
              <a:t>ověřena</a:t>
            </a:r>
            <a:r>
              <a:rPr lang="en-US" sz="2000" dirty="0"/>
              <a:t>. </a:t>
            </a:r>
            <a:endParaRPr lang="cs-CZ" sz="2000" dirty="0" smtClean="0"/>
          </a:p>
          <a:p>
            <a:r>
              <a:rPr lang="en-US" sz="2000" dirty="0" err="1" smtClean="0"/>
              <a:t>Platné</a:t>
            </a:r>
            <a:r>
              <a:rPr lang="en-US" sz="2000" dirty="0" smtClean="0"/>
              <a:t> </a:t>
            </a:r>
            <a:r>
              <a:rPr lang="en-US" sz="2000" dirty="0"/>
              <a:t>CGA </a:t>
            </a:r>
            <a:r>
              <a:rPr lang="en-US" sz="2000" dirty="0" err="1"/>
              <a:t>může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generováno</a:t>
            </a:r>
            <a:r>
              <a:rPr lang="en-US" sz="2000" dirty="0"/>
              <a:t> </a:t>
            </a:r>
            <a:r>
              <a:rPr lang="en-US" sz="2000" dirty="0" err="1"/>
              <a:t>odesílatelem</a:t>
            </a:r>
            <a:r>
              <a:rPr lang="en-US" sz="2000" dirty="0" smtClean="0"/>
              <a:t>.</a:t>
            </a:r>
            <a:r>
              <a:rPr lang="cs-CZ" sz="2000" dirty="0" smtClean="0"/>
              <a:t> </a:t>
            </a:r>
          </a:p>
          <a:p>
            <a:pPr lvl="1"/>
            <a:r>
              <a:rPr lang="en-US" sz="1800" dirty="0" err="1" smtClean="0"/>
              <a:t>Závisí</a:t>
            </a:r>
            <a:r>
              <a:rPr lang="en-US" sz="1800" dirty="0" smtClean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modifikátoru</a:t>
            </a:r>
            <a:r>
              <a:rPr lang="en-US" sz="1800" dirty="0"/>
              <a:t> (</a:t>
            </a:r>
            <a:r>
              <a:rPr lang="en-US" sz="1800" dirty="0" err="1"/>
              <a:t>náhodné</a:t>
            </a:r>
            <a:r>
              <a:rPr lang="en-US" sz="1800" dirty="0"/>
              <a:t> 128 </a:t>
            </a:r>
            <a:r>
              <a:rPr lang="en-US" sz="1800" dirty="0" err="1"/>
              <a:t>bitové</a:t>
            </a:r>
            <a:r>
              <a:rPr lang="en-US" sz="1800" dirty="0"/>
              <a:t> 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bez </a:t>
            </a:r>
            <a:r>
              <a:rPr lang="en-US" sz="1800" dirty="0" err="1"/>
              <a:t>znaménka</a:t>
            </a:r>
            <a:r>
              <a:rPr lang="en-US" sz="1800" dirty="0" smtClean="0"/>
              <a:t>),</a:t>
            </a:r>
            <a:endParaRPr lang="cs-CZ" sz="1800" dirty="0" smtClean="0"/>
          </a:p>
          <a:p>
            <a:pPr lvl="1"/>
            <a:r>
              <a:rPr lang="cs-CZ" sz="1800" dirty="0" smtClean="0"/>
              <a:t>P</a:t>
            </a:r>
            <a:r>
              <a:rPr lang="en-US" sz="1800" dirty="0" err="1" smtClean="0"/>
              <a:t>refix</a:t>
            </a:r>
            <a:r>
              <a:rPr lang="en-US" sz="1800" dirty="0" smtClean="0"/>
              <a:t> </a:t>
            </a:r>
            <a:r>
              <a:rPr lang="en-US" sz="1800" dirty="0" err="1"/>
              <a:t>subsítě</a:t>
            </a:r>
            <a:r>
              <a:rPr lang="en-US" sz="1800" dirty="0"/>
              <a:t> (64 </a:t>
            </a:r>
            <a:r>
              <a:rPr lang="en-US" sz="1800" dirty="0" err="1"/>
              <a:t>bitový</a:t>
            </a:r>
            <a:r>
              <a:rPr lang="en-US" sz="1800" dirty="0"/>
              <a:t> prefix </a:t>
            </a:r>
            <a:r>
              <a:rPr lang="en-US" sz="1800" dirty="0" err="1"/>
              <a:t>sítě</a:t>
            </a:r>
            <a:r>
              <a:rPr lang="en-US" sz="1800" dirty="0"/>
              <a:t> </a:t>
            </a:r>
            <a:r>
              <a:rPr lang="en-US" sz="1800" dirty="0" err="1"/>
              <a:t>patřící</a:t>
            </a:r>
            <a:r>
              <a:rPr lang="en-US" sz="1800" dirty="0"/>
              <a:t> CGA), </a:t>
            </a:r>
            <a:endParaRPr lang="cs-CZ" sz="1800" dirty="0" smtClean="0"/>
          </a:p>
          <a:p>
            <a:pPr lvl="1"/>
            <a:r>
              <a:rPr lang="en-US" sz="1800" dirty="0" smtClean="0"/>
              <a:t>8 </a:t>
            </a:r>
            <a:r>
              <a:rPr lang="en-US" sz="1800" dirty="0" err="1"/>
              <a:t>bitové</a:t>
            </a:r>
            <a:r>
              <a:rPr lang="en-US" sz="1800" dirty="0"/>
              <a:t> 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, </a:t>
            </a:r>
            <a:r>
              <a:rPr lang="en-US" sz="1800" dirty="0" err="1"/>
              <a:t>nabývající</a:t>
            </a:r>
            <a:r>
              <a:rPr lang="en-US" sz="1800" dirty="0"/>
              <a:t> </a:t>
            </a:r>
            <a:r>
              <a:rPr lang="en-US" sz="1800" dirty="0" err="1"/>
              <a:t>hodnot</a:t>
            </a:r>
            <a:r>
              <a:rPr lang="en-US" sz="1800" dirty="0"/>
              <a:t> 0, 1 </a:t>
            </a:r>
            <a:r>
              <a:rPr lang="en-US" sz="1800" dirty="0" err="1"/>
              <a:t>nebo</a:t>
            </a:r>
            <a:r>
              <a:rPr lang="en-US" sz="1800" dirty="0"/>
              <a:t> 2, </a:t>
            </a:r>
            <a:endParaRPr lang="cs-CZ" sz="1800" dirty="0" smtClean="0"/>
          </a:p>
          <a:p>
            <a:pPr lvl="1"/>
            <a:r>
              <a:rPr lang="cs-CZ" sz="1800" dirty="0" smtClean="0"/>
              <a:t>V</a:t>
            </a:r>
            <a:r>
              <a:rPr lang="en-US" sz="1800" dirty="0" err="1" smtClean="0"/>
              <a:t>eřejný</a:t>
            </a:r>
            <a:r>
              <a:rPr lang="en-US" sz="1800" dirty="0" smtClean="0"/>
              <a:t> </a:t>
            </a:r>
            <a:r>
              <a:rPr lang="en-US" sz="1800" dirty="0" err="1"/>
              <a:t>klíč</a:t>
            </a:r>
            <a:r>
              <a:rPr lang="en-US" sz="1800" dirty="0"/>
              <a:t> </a:t>
            </a:r>
            <a:r>
              <a:rPr lang="en-US" sz="1800" dirty="0" err="1"/>
              <a:t>kódovaný</a:t>
            </a:r>
            <a:r>
              <a:rPr lang="en-US" sz="1800" dirty="0"/>
              <a:t> </a:t>
            </a:r>
            <a:r>
              <a:rPr lang="en-US" sz="1800" dirty="0" err="1"/>
              <a:t>jako</a:t>
            </a:r>
            <a:r>
              <a:rPr lang="en-US" sz="1800" dirty="0"/>
              <a:t> DER, </a:t>
            </a:r>
            <a:endParaRPr lang="cs-CZ" sz="1800" dirty="0" smtClean="0"/>
          </a:p>
          <a:p>
            <a:pPr lvl="1"/>
            <a:r>
              <a:rPr lang="cs-CZ" sz="1800" dirty="0" smtClean="0"/>
              <a:t>V</a:t>
            </a:r>
            <a:r>
              <a:rPr lang="en-US" sz="1800" dirty="0" err="1" smtClean="0"/>
              <a:t>olitelné</a:t>
            </a:r>
            <a:r>
              <a:rPr lang="en-US" sz="1800" dirty="0" smtClean="0"/>
              <a:t> </a:t>
            </a:r>
            <a:r>
              <a:rPr lang="en-US" sz="1800" dirty="0"/>
              <a:t>pole s </a:t>
            </a:r>
            <a:r>
              <a:rPr lang="en-US" sz="1800" dirty="0" err="1"/>
              <a:t>proměnnou</a:t>
            </a:r>
            <a:r>
              <a:rPr lang="en-US" sz="1800" dirty="0"/>
              <a:t> </a:t>
            </a:r>
            <a:r>
              <a:rPr lang="en-US" sz="1800" dirty="0" err="1" smtClean="0"/>
              <a:t>délkou</a:t>
            </a:r>
            <a:r>
              <a:rPr lang="en-US" sz="1800" dirty="0" smtClean="0"/>
              <a:t>. </a:t>
            </a:r>
            <a:endParaRPr lang="cs-CZ" sz="1800" dirty="0"/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E50E-A606-4756-8761-E278013C6583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1143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 ICMPv6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565721"/>
          </a:xfrm>
        </p:spPr>
        <p:txBody>
          <a:bodyPr/>
          <a:lstStyle/>
          <a:p>
            <a:r>
              <a:rPr lang="cs-CZ" dirty="0"/>
              <a:t>ICMP verze 6 se liší od ICMPv4 přidáním několika typů zpráv a postupů, jak řešit konfiguraci. Tím se stal IPv6 </a:t>
            </a:r>
            <a:r>
              <a:rPr lang="cs-CZ" dirty="0" smtClean="0"/>
              <a:t>ucelenějším.</a:t>
            </a:r>
          </a:p>
          <a:p>
            <a:r>
              <a:rPr lang="cs-CZ" dirty="0"/>
              <a:t>Příklad rámce typu Ethernet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73A1-65EA-4177-AE7F-9E78776EBF5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36</a:t>
            </a:fld>
            <a:endParaRPr lang="cs-CZ" altLang="cs-CZ"/>
          </a:p>
        </p:txBody>
      </p:sp>
      <p:grpSp>
        <p:nvGrpSpPr>
          <p:cNvPr id="7" name="Plátno 1140"/>
          <p:cNvGrpSpPr/>
          <p:nvPr/>
        </p:nvGrpSpPr>
        <p:grpSpPr>
          <a:xfrm>
            <a:off x="750404" y="3274230"/>
            <a:ext cx="6957392" cy="497840"/>
            <a:chOff x="0" y="0"/>
            <a:chExt cx="5486400" cy="49784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49784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228600" y="66894"/>
              <a:ext cx="5029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685800" y="66894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72043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1964312" y="72044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2699951" y="72044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3626708" y="66894"/>
              <a:ext cx="0" cy="2286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 pole 1147"/>
            <p:cNvSpPr txBox="1"/>
            <p:nvPr/>
          </p:nvSpPr>
          <p:spPr>
            <a:xfrm>
              <a:off x="298673" y="36002"/>
              <a:ext cx="35623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</a:t>
              </a:r>
            </a:p>
          </p:txBody>
        </p:sp>
        <p:sp>
          <p:nvSpPr>
            <p:cNvPr id="16" name="Textové pole 1148"/>
            <p:cNvSpPr txBox="1"/>
            <p:nvPr/>
          </p:nvSpPr>
          <p:spPr>
            <a:xfrm>
              <a:off x="747584" y="36002"/>
              <a:ext cx="33464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SA</a:t>
              </a:r>
            </a:p>
          </p:txBody>
        </p:sp>
        <p:sp>
          <p:nvSpPr>
            <p:cNvPr id="17" name="Textové pole 1149"/>
            <p:cNvSpPr txBox="1"/>
            <p:nvPr/>
          </p:nvSpPr>
          <p:spPr>
            <a:xfrm>
              <a:off x="1143000" y="44216"/>
              <a:ext cx="81534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86dd</a:t>
              </a:r>
            </a:p>
          </p:txBody>
        </p:sp>
        <p:sp>
          <p:nvSpPr>
            <p:cNvPr id="18" name="Textové pole 1150"/>
            <p:cNvSpPr txBox="1"/>
            <p:nvPr/>
          </p:nvSpPr>
          <p:spPr>
            <a:xfrm>
              <a:off x="1913581" y="41127"/>
              <a:ext cx="86360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IPv6 header</a:t>
              </a:r>
            </a:p>
          </p:txBody>
        </p:sp>
        <p:sp>
          <p:nvSpPr>
            <p:cNvPr id="19" name="Textové pole 1151"/>
            <p:cNvSpPr txBox="1"/>
            <p:nvPr/>
          </p:nvSpPr>
          <p:spPr>
            <a:xfrm>
              <a:off x="2672990" y="40640"/>
              <a:ext cx="105791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ICMPv6 </a:t>
              </a: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header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ové pole 1152"/>
            <p:cNvSpPr txBox="1"/>
            <p:nvPr/>
          </p:nvSpPr>
          <p:spPr>
            <a:xfrm>
              <a:off x="3873843" y="41152"/>
              <a:ext cx="11061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ICMPv6 payload</a:t>
              </a:r>
            </a:p>
          </p:txBody>
        </p:sp>
      </p:grp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| Ethernet (Type = 86dd) </a:t>
            </a:r>
            <a:r>
              <a:rPr kumimoji="0" lang="en-US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| IPv6 header (Next Header = 58) | ICMPv6 header | ICMPv6 payload |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91772" y="3754083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Ethernet </a:t>
            </a:r>
            <a:r>
              <a:rPr lang="cs-CZ" sz="1400" dirty="0"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(Type = 86dd) 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| IPv6 header (Next Header = 58) | ICMPv6 header | ICMPv6 payload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65982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Zpráva</a:t>
            </a:r>
            <a:r>
              <a:rPr lang="en-US" dirty="0"/>
              <a:t> ICMPv6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825"/>
            <a:ext cx="8229600" cy="4357455"/>
          </a:xfrm>
        </p:spPr>
        <p:txBody>
          <a:bodyPr/>
          <a:lstStyle/>
          <a:p>
            <a:r>
              <a:rPr lang="en-US" sz="2000" dirty="0"/>
              <a:t>T</a:t>
            </a:r>
            <a:r>
              <a:rPr lang="cs-CZ" sz="2000" dirty="0" err="1"/>
              <a:t>yp</a:t>
            </a:r>
            <a:r>
              <a:rPr lang="cs-CZ" sz="2000" dirty="0"/>
              <a:t> – typ ICMPv6 </a:t>
            </a:r>
            <a:r>
              <a:rPr lang="cs-CZ" sz="2000" dirty="0" smtClean="0"/>
              <a:t>zprávy</a:t>
            </a:r>
          </a:p>
          <a:p>
            <a:pPr lvl="1"/>
            <a:r>
              <a:rPr lang="cs-CZ" sz="1800" dirty="0" smtClean="0"/>
              <a:t>chybové </a:t>
            </a:r>
            <a:r>
              <a:rPr lang="cs-CZ" sz="1800" dirty="0"/>
              <a:t>zprávy (0 – 127), </a:t>
            </a:r>
            <a:endParaRPr lang="cs-CZ" sz="1800" dirty="0" smtClean="0"/>
          </a:p>
          <a:p>
            <a:pPr lvl="1"/>
            <a:r>
              <a:rPr lang="cs-CZ" sz="1800" dirty="0" smtClean="0"/>
              <a:t>Konfigurační a informační zprávy </a:t>
            </a:r>
            <a:r>
              <a:rPr lang="cs-CZ" sz="1800" dirty="0"/>
              <a:t>(128 – </a:t>
            </a:r>
            <a:r>
              <a:rPr lang="cs-CZ" sz="1800" dirty="0" smtClean="0"/>
              <a:t>255)</a:t>
            </a:r>
          </a:p>
          <a:p>
            <a:r>
              <a:rPr lang="cs-CZ" sz="2000" dirty="0"/>
              <a:t>Kód – jemnější rozlišení typu </a:t>
            </a:r>
            <a:r>
              <a:rPr lang="cs-CZ" sz="2000" dirty="0" smtClean="0"/>
              <a:t>zprávy</a:t>
            </a:r>
          </a:p>
          <a:p>
            <a:r>
              <a:rPr lang="cs-CZ" sz="2000" dirty="0"/>
              <a:t>Kontrolní </a:t>
            </a:r>
            <a:r>
              <a:rPr lang="cs-CZ" sz="2000" dirty="0" smtClean="0"/>
              <a:t>součet</a:t>
            </a:r>
          </a:p>
          <a:p>
            <a:pPr lvl="1"/>
            <a:r>
              <a:rPr lang="cs-CZ" sz="1800" dirty="0" smtClean="0"/>
              <a:t>vypočte </a:t>
            </a:r>
            <a:r>
              <a:rPr lang="cs-CZ" sz="1800" dirty="0"/>
              <a:t>se z celé ICMPv6 zprávy (kontrolní součet v záhlaví ICMPv6 se nastaví na nulu) a přidá se IPv6 </a:t>
            </a:r>
            <a:r>
              <a:rPr lang="cs-CZ" sz="1800" dirty="0" err="1"/>
              <a:t>pseudozáhlaví</a:t>
            </a:r>
            <a:r>
              <a:rPr lang="cs-CZ" sz="1800" dirty="0"/>
              <a:t>, které obsahuje obě adresy, délku paketu a </a:t>
            </a:r>
            <a:r>
              <a:rPr lang="cs-CZ" sz="1800" dirty="0" err="1"/>
              <a:t>next</a:t>
            </a:r>
            <a:r>
              <a:rPr lang="cs-CZ" sz="1800" dirty="0"/>
              <a:t> </a:t>
            </a:r>
            <a:r>
              <a:rPr lang="cs-CZ" sz="1800" dirty="0" err="1"/>
              <a:t>header</a:t>
            </a:r>
            <a:r>
              <a:rPr lang="cs-CZ" sz="1800" dirty="0"/>
              <a:t> (=58</a:t>
            </a:r>
            <a:r>
              <a:rPr lang="cs-CZ" sz="1800" dirty="0" smtClean="0"/>
              <a:t>)</a:t>
            </a:r>
          </a:p>
          <a:p>
            <a:r>
              <a:rPr lang="cs-CZ" sz="2000" dirty="0"/>
              <a:t>Kontrolní součet se spočte </a:t>
            </a:r>
            <a:r>
              <a:rPr lang="cs-CZ" sz="2000" dirty="0" smtClean="0"/>
              <a:t>standardně</a:t>
            </a:r>
          </a:p>
          <a:p>
            <a:pPr lvl="1"/>
            <a:r>
              <a:rPr lang="cs-CZ" sz="1800" dirty="0" smtClean="0"/>
              <a:t>jako </a:t>
            </a:r>
            <a:r>
              <a:rPr lang="cs-CZ" sz="1800" dirty="0"/>
              <a:t>součet 16 bitových čísel s připočítáváním přetečení a převedením na jednotkový doplněk (při výpočtu kontroly musí vyjít nula</a:t>
            </a:r>
            <a:r>
              <a:rPr lang="cs-CZ" sz="1800" dirty="0" smtClean="0"/>
              <a:t>)</a:t>
            </a:r>
          </a:p>
          <a:p>
            <a:r>
              <a:rPr lang="cs-CZ" dirty="0"/>
              <a:t>V případě vzniku chyby v ICMPv6 výzvě nebo ohlášení se paket zahodí a chyba se negeneruje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679A-48C4-418E-A734-455411B8069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/>
              <a:t>Projektování distribuovaných systémů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37</a:t>
            </a:fld>
            <a:endParaRPr lang="cs-CZ" altLang="cs-CZ"/>
          </a:p>
        </p:txBody>
      </p:sp>
      <p:grpSp>
        <p:nvGrpSpPr>
          <p:cNvPr id="7" name="Plátno 1139"/>
          <p:cNvGrpSpPr/>
          <p:nvPr/>
        </p:nvGrpSpPr>
        <p:grpSpPr>
          <a:xfrm>
            <a:off x="3200400" y="1595227"/>
            <a:ext cx="5486400" cy="848995"/>
            <a:chOff x="0" y="0"/>
            <a:chExt cx="5486400" cy="84899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84899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34"/>
              <a:ext cx="3657600" cy="66469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57400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1800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43000" y="30394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8"/>
            <p:cNvSpPr txBox="1"/>
            <p:nvPr/>
          </p:nvSpPr>
          <p:spPr>
            <a:xfrm>
              <a:off x="1429454" y="49425"/>
              <a:ext cx="44259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</a:t>
              </a:r>
            </a:p>
          </p:txBody>
        </p:sp>
        <p:sp>
          <p:nvSpPr>
            <p:cNvPr id="15" name="Textové pole 9"/>
            <p:cNvSpPr txBox="1"/>
            <p:nvPr/>
          </p:nvSpPr>
          <p:spPr>
            <a:xfrm>
              <a:off x="2277745" y="49423"/>
              <a:ext cx="46545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</a:t>
              </a:r>
            </a:p>
          </p:txBody>
        </p:sp>
        <p:sp>
          <p:nvSpPr>
            <p:cNvPr id="16" name="Textové pole 10"/>
            <p:cNvSpPr txBox="1"/>
            <p:nvPr/>
          </p:nvSpPr>
          <p:spPr>
            <a:xfrm>
              <a:off x="3039414" y="32440"/>
              <a:ext cx="121094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17" name="Textové pole 10"/>
            <p:cNvSpPr txBox="1"/>
            <p:nvPr/>
          </p:nvSpPr>
          <p:spPr>
            <a:xfrm>
              <a:off x="2743200" y="392336"/>
              <a:ext cx="41148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tělo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9273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protokol ICMPv6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sz="2000" dirty="0"/>
              <a:t>Komunikační protokol je velmi jednoduchý. </a:t>
            </a:r>
            <a:endParaRPr lang="cs-CZ" sz="2000" dirty="0" smtClean="0"/>
          </a:p>
          <a:p>
            <a:pPr lvl="1"/>
            <a:r>
              <a:rPr lang="cs-CZ" sz="1800" dirty="0" smtClean="0"/>
              <a:t>Chybové </a:t>
            </a:r>
            <a:r>
              <a:rPr lang="cs-CZ" sz="1800" dirty="0"/>
              <a:t>zprávy vznikají v uzlu, kde vznikla chyba. </a:t>
            </a:r>
            <a:endParaRPr lang="cs-CZ" sz="1800" dirty="0" smtClean="0"/>
          </a:p>
          <a:p>
            <a:pPr lvl="2"/>
            <a:r>
              <a:rPr lang="cs-CZ" sz="1600" dirty="0" smtClean="0"/>
              <a:t>Jsou </a:t>
            </a:r>
            <a:r>
              <a:rPr lang="cs-CZ" sz="1600" dirty="0"/>
              <a:t>asynchronní, neodpovídá se na ně. </a:t>
            </a:r>
            <a:endParaRPr lang="cs-CZ" sz="1600" dirty="0" smtClean="0"/>
          </a:p>
          <a:p>
            <a:pPr lvl="1"/>
            <a:r>
              <a:rPr lang="cs-CZ" sz="1800" dirty="0" smtClean="0"/>
              <a:t>Konfigurační a informační </a:t>
            </a:r>
            <a:r>
              <a:rPr lang="cs-CZ" sz="1800" dirty="0"/>
              <a:t>zprávy jsou synchronní, </a:t>
            </a:r>
            <a:endParaRPr lang="cs-CZ" sz="1800" dirty="0" smtClean="0"/>
          </a:p>
          <a:p>
            <a:pPr lvl="2"/>
            <a:r>
              <a:rPr lang="cs-CZ" sz="1600" dirty="0" smtClean="0"/>
              <a:t>sestávají </a:t>
            </a:r>
            <a:r>
              <a:rPr lang="cs-CZ" sz="1600" dirty="0"/>
              <a:t>z výzvy, na kterou se posílá ohlášení. </a:t>
            </a:r>
            <a:endParaRPr lang="cs-CZ" sz="1600" dirty="0" smtClean="0"/>
          </a:p>
          <a:p>
            <a:pPr lvl="2"/>
            <a:r>
              <a:rPr lang="cs-CZ" sz="1600" dirty="0" smtClean="0"/>
              <a:t>V</a:t>
            </a:r>
            <a:r>
              <a:rPr lang="cs-CZ" sz="1600" dirty="0"/>
              <a:t> některých případech se posílá ohlášení bez výzvy (v určitých časových </a:t>
            </a:r>
            <a:r>
              <a:rPr lang="cs-CZ" sz="1600" dirty="0" smtClean="0"/>
              <a:t>intervalech.</a:t>
            </a:r>
          </a:p>
          <a:p>
            <a:r>
              <a:rPr lang="cs-CZ" sz="2000" dirty="0"/>
              <a:t>Zprávy protokolu ICMPv6 lze rozdělit do následujících </a:t>
            </a:r>
            <a:r>
              <a:rPr lang="cs-CZ" sz="2000" dirty="0" smtClean="0"/>
              <a:t>skupin</a:t>
            </a:r>
          </a:p>
          <a:p>
            <a:pPr lvl="1"/>
            <a:r>
              <a:rPr lang="cs-CZ" sz="1800" dirty="0"/>
              <a:t>Chybové zprávy (</a:t>
            </a:r>
            <a:r>
              <a:rPr lang="cs-CZ" sz="1800" dirty="0" err="1"/>
              <a:t>error</a:t>
            </a:r>
            <a:r>
              <a:rPr lang="cs-CZ" sz="1800" dirty="0"/>
              <a:t> </a:t>
            </a:r>
            <a:r>
              <a:rPr lang="cs-CZ" sz="1800" dirty="0" err="1" smtClean="0"/>
              <a:t>messages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/>
              <a:t>Informační zprávy (Information </a:t>
            </a:r>
            <a:r>
              <a:rPr lang="cs-CZ" sz="1800" dirty="0" err="1" smtClean="0"/>
              <a:t>messages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/>
              <a:t>Zprávy protokolu pro vyhledávání sousedů (</a:t>
            </a:r>
            <a:r>
              <a:rPr lang="cs-CZ" sz="1800" dirty="0" err="1"/>
              <a:t>Neighbor</a:t>
            </a:r>
            <a:r>
              <a:rPr lang="cs-CZ" sz="1800" dirty="0"/>
              <a:t> </a:t>
            </a:r>
            <a:r>
              <a:rPr lang="cs-CZ" sz="1800" dirty="0" err="1"/>
              <a:t>Discovery</a:t>
            </a:r>
            <a:r>
              <a:rPr lang="cs-CZ" sz="1800" dirty="0"/>
              <a:t> </a:t>
            </a:r>
            <a:r>
              <a:rPr lang="cs-CZ" sz="1800" dirty="0" err="1"/>
              <a:t>messages</a:t>
            </a:r>
            <a:r>
              <a:rPr lang="cs-CZ" sz="1800" dirty="0"/>
              <a:t>) – ND </a:t>
            </a:r>
            <a:r>
              <a:rPr lang="cs-CZ" sz="1800" dirty="0" smtClean="0"/>
              <a:t>protokol</a:t>
            </a:r>
          </a:p>
          <a:p>
            <a:pPr lvl="1"/>
            <a:r>
              <a:rPr lang="cs-CZ" sz="1800" dirty="0"/>
              <a:t>Zprávy pro správu skupin (Group </a:t>
            </a:r>
            <a:r>
              <a:rPr lang="cs-CZ" sz="1800" dirty="0" err="1"/>
              <a:t>membership</a:t>
            </a:r>
            <a:r>
              <a:rPr lang="cs-CZ" sz="1800" dirty="0"/>
              <a:t> </a:t>
            </a:r>
            <a:r>
              <a:rPr lang="cs-CZ" sz="1800" dirty="0" err="1"/>
              <a:t>Messages</a:t>
            </a:r>
            <a:r>
              <a:rPr lang="cs-CZ" sz="1800" dirty="0"/>
              <a:t>) – MLD </a:t>
            </a:r>
            <a:r>
              <a:rPr lang="cs-CZ" sz="1800" dirty="0" err="1" smtClean="0"/>
              <a:t>protocol</a:t>
            </a:r>
            <a:endParaRPr lang="cs-CZ" sz="1800" dirty="0" smtClean="0"/>
          </a:p>
          <a:p>
            <a:pPr lvl="1"/>
            <a:r>
              <a:rPr lang="cs-CZ" sz="1800" dirty="0" smtClean="0"/>
              <a:t>Zprávy související s mobilním IPv6 (MIPv6)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EBD7-D5B4-461D-9B75-F85A4EFCCAF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3294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Chybové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637729"/>
          </a:xfrm>
        </p:spPr>
        <p:txBody>
          <a:bodyPr/>
          <a:lstStyle/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cs-CZ" dirty="0"/>
              <a:t>nedosažitelný cíl (</a:t>
            </a:r>
            <a:r>
              <a:rPr lang="cs-CZ" dirty="0" err="1"/>
              <a:t>Destination</a:t>
            </a:r>
            <a:r>
              <a:rPr lang="cs-CZ" dirty="0"/>
              <a:t> </a:t>
            </a:r>
            <a:r>
              <a:rPr lang="cs-CZ" dirty="0" err="1" smtClean="0"/>
              <a:t>Unreachable</a:t>
            </a:r>
            <a:r>
              <a:rPr lang="cs-CZ" dirty="0" smtClean="0"/>
              <a:t>)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cs-CZ" dirty="0"/>
              <a:t>příliš velký paket (Packet </a:t>
            </a:r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smtClean="0"/>
              <a:t>Big)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cs-CZ" dirty="0"/>
              <a:t>vypršela doba života paketu (Time </a:t>
            </a:r>
            <a:r>
              <a:rPr lang="cs-CZ" dirty="0" err="1" smtClean="0"/>
              <a:t>Exceeded</a:t>
            </a:r>
            <a:r>
              <a:rPr lang="cs-CZ" dirty="0" smtClean="0"/>
              <a:t>)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problém </a:t>
            </a:r>
            <a:r>
              <a:rPr lang="cs-CZ" dirty="0"/>
              <a:t>s parametry (</a:t>
            </a:r>
            <a:r>
              <a:rPr lang="cs-CZ" dirty="0" err="1"/>
              <a:t>Parameter</a:t>
            </a:r>
            <a:r>
              <a:rPr lang="cs-CZ" dirty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87FF-87A5-410C-9489-9B30D5E89D13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28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hlaviček</a:t>
            </a:r>
            <a:br>
              <a:rPr lang="cs-CZ" dirty="0" smtClean="0"/>
            </a:br>
            <a:r>
              <a:rPr lang="cs-CZ" dirty="0" smtClean="0"/>
              <a:t>hlavičky aplikačních protokolů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6 – TCP – Transport Control Protocol</a:t>
            </a:r>
          </a:p>
          <a:p>
            <a:r>
              <a:rPr lang="cs-CZ" sz="1800" dirty="0"/>
              <a:t>8 – EGP – Exterior Gateway Protocol</a:t>
            </a:r>
          </a:p>
          <a:p>
            <a:r>
              <a:rPr lang="cs-CZ" sz="1800" dirty="0"/>
              <a:t>9 – IGP – Interior Gateway Protocol</a:t>
            </a:r>
          </a:p>
          <a:p>
            <a:r>
              <a:rPr lang="cs-CZ" sz="1800" dirty="0"/>
              <a:t>17 – UDP – User Datagram Protocol</a:t>
            </a:r>
          </a:p>
          <a:p>
            <a:r>
              <a:rPr lang="cs-CZ" sz="1800" dirty="0"/>
              <a:t>46 – RSVP – </a:t>
            </a:r>
            <a:r>
              <a:rPr lang="cs-CZ" sz="1800" dirty="0" err="1"/>
              <a:t>Reservation</a:t>
            </a:r>
            <a:r>
              <a:rPr lang="cs-CZ" sz="1800" dirty="0"/>
              <a:t> Protocol</a:t>
            </a:r>
          </a:p>
          <a:p>
            <a:r>
              <a:rPr lang="cs-CZ" sz="1800" dirty="0"/>
              <a:t>47 – GRE – </a:t>
            </a:r>
            <a:r>
              <a:rPr lang="cs-CZ" sz="1800" dirty="0" err="1"/>
              <a:t>Generic</a:t>
            </a:r>
            <a:r>
              <a:rPr lang="cs-CZ" sz="1800" dirty="0"/>
              <a:t> Routing </a:t>
            </a:r>
            <a:r>
              <a:rPr lang="cs-CZ" sz="1800" dirty="0" err="1"/>
              <a:t>Encaptulation</a:t>
            </a:r>
            <a:endParaRPr lang="cs-CZ" sz="1800" dirty="0"/>
          </a:p>
          <a:p>
            <a:r>
              <a:rPr lang="cs-CZ" sz="1800" dirty="0"/>
              <a:t>58 – ICMP – Internet Control Message Protocol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3069-31FB-44B8-B8E4-56EE0657D2D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28664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unreachable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940747"/>
            <a:ext cx="8229600" cy="2190178"/>
          </a:xfrm>
        </p:spPr>
        <p:txBody>
          <a:bodyPr/>
          <a:lstStyle/>
          <a:p>
            <a:r>
              <a:rPr lang="cs-CZ" sz="2000" dirty="0"/>
              <a:t>Code = 0 – do cíle neexistuje </a:t>
            </a:r>
            <a:r>
              <a:rPr lang="cs-CZ" sz="2000" dirty="0" smtClean="0"/>
              <a:t>cesta</a:t>
            </a:r>
          </a:p>
          <a:p>
            <a:r>
              <a:rPr lang="cs-CZ" sz="2000" dirty="0"/>
              <a:t>Code = 1 – komunikace je </a:t>
            </a:r>
            <a:r>
              <a:rPr lang="cs-CZ" sz="2000" dirty="0" smtClean="0"/>
              <a:t>zakázána</a:t>
            </a:r>
          </a:p>
          <a:p>
            <a:r>
              <a:rPr lang="cs-CZ" sz="2000" dirty="0"/>
              <a:t>Code = 2 – mimo dosah zdrojové </a:t>
            </a:r>
            <a:r>
              <a:rPr lang="cs-CZ" sz="2000" dirty="0" smtClean="0"/>
              <a:t>adresy</a:t>
            </a:r>
          </a:p>
          <a:p>
            <a:r>
              <a:rPr lang="cs-CZ" sz="2000" dirty="0"/>
              <a:t>Code = 3 – nedosažitelná cílová </a:t>
            </a:r>
            <a:r>
              <a:rPr lang="cs-CZ" sz="2000" dirty="0" smtClean="0"/>
              <a:t>adresa</a:t>
            </a:r>
          </a:p>
          <a:p>
            <a:r>
              <a:rPr lang="cs-CZ" sz="2000" dirty="0"/>
              <a:t>Code = 5 – chybná zdrojová adresa (pravidla </a:t>
            </a:r>
            <a:r>
              <a:rPr lang="cs-CZ" sz="2000" dirty="0" smtClean="0"/>
              <a:t>filtrování)</a:t>
            </a:r>
          </a:p>
          <a:p>
            <a:r>
              <a:rPr lang="cs-CZ" sz="2000" dirty="0"/>
              <a:t>Code = 6 – odmítnutá cesta do </a:t>
            </a:r>
            <a:r>
              <a:rPr lang="cs-CZ" sz="2000" dirty="0" smtClean="0"/>
              <a:t>cíle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F66B-25E0-4640-82BB-2C5A9BE1F5B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40</a:t>
            </a:fld>
            <a:endParaRPr lang="cs-CZ" altLang="cs-CZ"/>
          </a:p>
        </p:txBody>
      </p:sp>
      <p:grpSp>
        <p:nvGrpSpPr>
          <p:cNvPr id="7" name="Plátno 45"/>
          <p:cNvGrpSpPr/>
          <p:nvPr/>
        </p:nvGrpSpPr>
        <p:grpSpPr>
          <a:xfrm>
            <a:off x="395536" y="1561561"/>
            <a:ext cx="7488832" cy="2371495"/>
            <a:chOff x="0" y="0"/>
            <a:chExt cx="5486400" cy="150431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50431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39"/>
              <a:ext cx="3657600" cy="136598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57400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1800" y="7663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43000" y="30394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143000" y="52212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8"/>
            <p:cNvSpPr txBox="1"/>
            <p:nvPr/>
          </p:nvSpPr>
          <p:spPr>
            <a:xfrm>
              <a:off x="978548" y="98346"/>
              <a:ext cx="112458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</a:t>
              </a:r>
            </a:p>
          </p:txBody>
        </p:sp>
        <p:sp>
          <p:nvSpPr>
            <p:cNvPr id="16" name="Textové pole 9"/>
            <p:cNvSpPr txBox="1"/>
            <p:nvPr/>
          </p:nvSpPr>
          <p:spPr>
            <a:xfrm>
              <a:off x="1883127" y="76635"/>
              <a:ext cx="92265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 algn="ctr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ové pole 10"/>
            <p:cNvSpPr txBox="1"/>
            <p:nvPr/>
          </p:nvSpPr>
          <p:spPr>
            <a:xfrm>
              <a:off x="3235296" y="98346"/>
              <a:ext cx="121094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ové pole 10"/>
            <p:cNvSpPr txBox="1"/>
            <p:nvPr/>
          </p:nvSpPr>
          <p:spPr>
            <a:xfrm>
              <a:off x="2211070" y="329118"/>
              <a:ext cx="10642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unused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délník 18"/>
          <p:cNvSpPr/>
          <p:nvPr/>
        </p:nvSpPr>
        <p:spPr>
          <a:xfrm>
            <a:off x="2286000" y="2418675"/>
            <a:ext cx="4572000" cy="8581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Část originálního IPv6 datagramu</a:t>
            </a:r>
            <a:b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(tolik, kolik se hodí bez toho, že by byla překročena</a:t>
            </a:r>
            <a:b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povolená délka datagramu (1280B)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432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Packet </a:t>
            </a:r>
            <a:r>
              <a:rPr lang="cs-CZ" dirty="0" err="1" smtClean="0"/>
              <a:t>too</a:t>
            </a:r>
            <a:r>
              <a:rPr lang="cs-CZ" dirty="0" smtClean="0"/>
              <a:t> big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968C-E28D-4491-8FCA-B3C47E842B6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41</a:t>
            </a:fld>
            <a:endParaRPr lang="cs-CZ" altLang="cs-CZ"/>
          </a:p>
        </p:txBody>
      </p:sp>
      <p:grpSp>
        <p:nvGrpSpPr>
          <p:cNvPr id="7" name="Plátno 62"/>
          <p:cNvGrpSpPr/>
          <p:nvPr/>
        </p:nvGrpSpPr>
        <p:grpSpPr>
          <a:xfrm>
            <a:off x="457200" y="1700808"/>
            <a:ext cx="8003232" cy="2520280"/>
            <a:chOff x="0" y="0"/>
            <a:chExt cx="5486400" cy="171831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71831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120388"/>
              <a:ext cx="3657600" cy="159792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57400" y="12648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120630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1800" y="12648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43000" y="35379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143000" y="571977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8"/>
            <p:cNvSpPr txBox="1"/>
            <p:nvPr/>
          </p:nvSpPr>
          <p:spPr>
            <a:xfrm>
              <a:off x="970280" y="132545"/>
              <a:ext cx="112458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2</a:t>
              </a:r>
            </a:p>
          </p:txBody>
        </p:sp>
        <p:sp>
          <p:nvSpPr>
            <p:cNvPr id="16" name="Textové pole 9"/>
            <p:cNvSpPr txBox="1"/>
            <p:nvPr/>
          </p:nvSpPr>
          <p:spPr>
            <a:xfrm>
              <a:off x="1826467" y="132359"/>
              <a:ext cx="114109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17" name="Textové pole 10"/>
            <p:cNvSpPr txBox="1"/>
            <p:nvPr/>
          </p:nvSpPr>
          <p:spPr>
            <a:xfrm>
              <a:off x="3207818" y="141087"/>
              <a:ext cx="121094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ové pole 10"/>
            <p:cNvSpPr txBox="1"/>
            <p:nvPr/>
          </p:nvSpPr>
          <p:spPr>
            <a:xfrm>
              <a:off x="2211070" y="368120"/>
              <a:ext cx="10642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unused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ové pole 10"/>
            <p:cNvSpPr txBox="1"/>
            <p:nvPr/>
          </p:nvSpPr>
          <p:spPr>
            <a:xfrm>
              <a:off x="1600200" y="581979"/>
              <a:ext cx="30365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MTU nebo fyzická linka, kde k chybě došlo</a:t>
              </a:r>
            </a:p>
          </p:txBody>
        </p:sp>
        <p:cxnSp>
          <p:nvCxnSpPr>
            <p:cNvPr id="20" name="Přímá spojnice 19"/>
            <p:cNvCxnSpPr/>
            <p:nvPr/>
          </p:nvCxnSpPr>
          <p:spPr>
            <a:xfrm>
              <a:off x="1143000" y="80507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Obdélník 20"/>
          <p:cNvSpPr/>
          <p:nvPr/>
        </p:nvSpPr>
        <p:spPr>
          <a:xfrm>
            <a:off x="2286000" y="2917976"/>
            <a:ext cx="4572000" cy="1266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06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 originálního IPv6 datagramu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(tolik, kolik se hodí bez toho, že by byla překročena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povolená délka datagramu (1280B)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319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Time </a:t>
            </a:r>
            <a:r>
              <a:rPr lang="cs-CZ" dirty="0" err="1" smtClean="0"/>
              <a:t>exceeded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589" y="4163714"/>
            <a:ext cx="8229600" cy="1693813"/>
          </a:xfrm>
        </p:spPr>
        <p:txBody>
          <a:bodyPr/>
          <a:lstStyle/>
          <a:p>
            <a:r>
              <a:rPr lang="cs-CZ" dirty="0"/>
              <a:t>Code = 0 – překročen hop </a:t>
            </a:r>
            <a:r>
              <a:rPr lang="cs-CZ" dirty="0" smtClean="0"/>
              <a:t>limit</a:t>
            </a:r>
          </a:p>
          <a:p>
            <a:r>
              <a:rPr lang="cs-CZ" dirty="0"/>
              <a:t>Code = 1 – překročen čas pro obnovu paketu z </a:t>
            </a:r>
            <a:r>
              <a:rPr lang="cs-CZ" dirty="0" smtClean="0"/>
              <a:t>fragmentů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718E-B4A4-40CA-B3D7-145BD91FF8B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42</a:t>
            </a:fld>
            <a:endParaRPr lang="cs-CZ" altLang="cs-CZ"/>
          </a:p>
        </p:txBody>
      </p:sp>
      <p:grpSp>
        <p:nvGrpSpPr>
          <p:cNvPr id="7" name="Plátno 76"/>
          <p:cNvGrpSpPr/>
          <p:nvPr/>
        </p:nvGrpSpPr>
        <p:grpSpPr>
          <a:xfrm>
            <a:off x="457200" y="1628800"/>
            <a:ext cx="7543800" cy="2376264"/>
            <a:chOff x="0" y="0"/>
            <a:chExt cx="5486400" cy="171831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71831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939" y="120388"/>
              <a:ext cx="3657600" cy="159792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58339" y="12648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939" y="120630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2739" y="12648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43939" y="35379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143939" y="571977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10"/>
            <p:cNvSpPr txBox="1"/>
            <p:nvPr/>
          </p:nvSpPr>
          <p:spPr>
            <a:xfrm>
              <a:off x="1283087" y="570860"/>
              <a:ext cx="30365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MTU nebo fyzická linka, kde k chybě došlo</a:t>
              </a:r>
            </a:p>
          </p:txBody>
        </p:sp>
        <p:cxnSp>
          <p:nvCxnSpPr>
            <p:cNvPr id="16" name="Přímá spojnice 15"/>
            <p:cNvCxnSpPr/>
            <p:nvPr/>
          </p:nvCxnSpPr>
          <p:spPr>
            <a:xfrm>
              <a:off x="1143000" y="80507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ové pole 93"/>
            <p:cNvSpPr txBox="1"/>
            <p:nvPr/>
          </p:nvSpPr>
          <p:spPr>
            <a:xfrm>
              <a:off x="1345911" y="114776"/>
              <a:ext cx="667385" cy="29154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3</a:t>
              </a:r>
            </a:p>
          </p:txBody>
        </p:sp>
        <p:sp>
          <p:nvSpPr>
            <p:cNvPr id="18" name="Textové pole 94"/>
            <p:cNvSpPr txBox="1"/>
            <p:nvPr/>
          </p:nvSpPr>
          <p:spPr>
            <a:xfrm>
              <a:off x="2359466" y="130830"/>
              <a:ext cx="465455" cy="2914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ové pole 96"/>
            <p:cNvSpPr txBox="1"/>
            <p:nvPr/>
          </p:nvSpPr>
          <p:spPr>
            <a:xfrm>
              <a:off x="3515194" y="114722"/>
              <a:ext cx="753745" cy="2914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ové pole 97"/>
            <p:cNvSpPr txBox="1"/>
            <p:nvPr/>
          </p:nvSpPr>
          <p:spPr>
            <a:xfrm>
              <a:off x="2657944" y="342150"/>
              <a:ext cx="607060" cy="2914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unused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Obdélník 20"/>
          <p:cNvSpPr/>
          <p:nvPr/>
        </p:nvSpPr>
        <p:spPr>
          <a:xfrm>
            <a:off x="2043139" y="2716193"/>
            <a:ext cx="4572000" cy="1266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06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 originálního IPv6 datagramu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(tolik, kolik se hodí bez toho, že by byla překročena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povolená délka datagramu (1280B)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095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Parameter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19443"/>
            <a:ext cx="8229600" cy="1911482"/>
          </a:xfrm>
        </p:spPr>
        <p:txBody>
          <a:bodyPr/>
          <a:lstStyle/>
          <a:p>
            <a:r>
              <a:rPr lang="cs-CZ" sz="2000" dirty="0"/>
              <a:t>Code = 0 – zjištěn problém v poli hlavičky (pointer na ni </a:t>
            </a:r>
            <a:r>
              <a:rPr lang="cs-CZ" sz="2000" dirty="0" smtClean="0"/>
              <a:t>ukazuje)</a:t>
            </a:r>
          </a:p>
          <a:p>
            <a:r>
              <a:rPr lang="cs-CZ" sz="2000" dirty="0"/>
              <a:t>Code = 1 – neznámý typ další </a:t>
            </a:r>
            <a:r>
              <a:rPr lang="cs-CZ" sz="2000" dirty="0" smtClean="0"/>
              <a:t>hlavičky</a:t>
            </a:r>
          </a:p>
          <a:p>
            <a:r>
              <a:rPr lang="cs-CZ" sz="2000" dirty="0"/>
              <a:t>Code = 2 – neznámý typ parametrů (</a:t>
            </a:r>
            <a:r>
              <a:rPr lang="cs-CZ" sz="2000" dirty="0" err="1" smtClean="0"/>
              <a:t>options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96D0-3069-4D42-B986-19213A22E99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43</a:t>
            </a:fld>
            <a:endParaRPr lang="cs-CZ" altLang="cs-CZ"/>
          </a:p>
        </p:txBody>
      </p:sp>
      <p:grpSp>
        <p:nvGrpSpPr>
          <p:cNvPr id="7" name="Plátno 90"/>
          <p:cNvGrpSpPr/>
          <p:nvPr/>
        </p:nvGrpSpPr>
        <p:grpSpPr>
          <a:xfrm>
            <a:off x="457200" y="1628800"/>
            <a:ext cx="8075240" cy="2664296"/>
            <a:chOff x="0" y="0"/>
            <a:chExt cx="5486400" cy="187071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87071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50531" y="153604"/>
              <a:ext cx="3657600" cy="159792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64931" y="159700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50531" y="153846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9331" y="159700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50531" y="387007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150531" y="60519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10"/>
            <p:cNvSpPr txBox="1"/>
            <p:nvPr/>
          </p:nvSpPr>
          <p:spPr>
            <a:xfrm>
              <a:off x="2315291" y="382091"/>
              <a:ext cx="10642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pointer</a:t>
              </a:r>
            </a:p>
          </p:txBody>
        </p:sp>
        <p:sp>
          <p:nvSpPr>
            <p:cNvPr id="16" name="Textové pole 10"/>
            <p:cNvSpPr txBox="1"/>
            <p:nvPr/>
          </p:nvSpPr>
          <p:spPr>
            <a:xfrm>
              <a:off x="1433083" y="637808"/>
              <a:ext cx="30365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MTU nebo fyzická linka, kde k chybě došlo</a:t>
              </a:r>
            </a:p>
          </p:txBody>
        </p:sp>
        <p:cxnSp>
          <p:nvCxnSpPr>
            <p:cNvPr id="17" name="Přímá spojnice 16"/>
            <p:cNvCxnSpPr/>
            <p:nvPr/>
          </p:nvCxnSpPr>
          <p:spPr>
            <a:xfrm>
              <a:off x="1149592" y="838286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ové pole 99"/>
            <p:cNvSpPr txBox="1"/>
            <p:nvPr/>
          </p:nvSpPr>
          <p:spPr>
            <a:xfrm>
              <a:off x="1433083" y="181083"/>
              <a:ext cx="667385" cy="27616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4</a:t>
              </a:r>
            </a:p>
          </p:txBody>
        </p:sp>
        <p:sp>
          <p:nvSpPr>
            <p:cNvPr id="19" name="Textové pole 100"/>
            <p:cNvSpPr txBox="1"/>
            <p:nvPr/>
          </p:nvSpPr>
          <p:spPr>
            <a:xfrm>
              <a:off x="2410045" y="153604"/>
              <a:ext cx="46545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</a:t>
              </a:r>
            </a:p>
          </p:txBody>
        </p:sp>
        <p:sp>
          <p:nvSpPr>
            <p:cNvPr id="20" name="Textové pole 101"/>
            <p:cNvSpPr txBox="1"/>
            <p:nvPr/>
          </p:nvSpPr>
          <p:spPr>
            <a:xfrm>
              <a:off x="3536479" y="159651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</p:grpSp>
      <p:sp>
        <p:nvSpPr>
          <p:cNvPr id="21" name="Obdélník 20"/>
          <p:cNvSpPr/>
          <p:nvPr/>
        </p:nvSpPr>
        <p:spPr>
          <a:xfrm>
            <a:off x="2286000" y="2795622"/>
            <a:ext cx="4572000" cy="1266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06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 originálního IPv6 datagramu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(tolik, kolik se hodí bez toho, že by byla překročena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povolená délka datagramu (1280B)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56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zprávy - Echo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9515"/>
            <a:ext cx="8229600" cy="2121410"/>
          </a:xfrm>
        </p:spPr>
        <p:txBody>
          <a:bodyPr/>
          <a:lstStyle/>
          <a:p>
            <a:r>
              <a:rPr lang="cs-CZ" dirty="0"/>
              <a:t>Požadavek (Echo Request) (</a:t>
            </a:r>
            <a:r>
              <a:rPr lang="cs-CZ" dirty="0" smtClean="0"/>
              <a:t>128)</a:t>
            </a:r>
          </a:p>
          <a:p>
            <a:r>
              <a:rPr lang="cs-CZ" dirty="0"/>
              <a:t>Odpověď (Echo </a:t>
            </a:r>
            <a:r>
              <a:rPr lang="cs-CZ" dirty="0" err="1"/>
              <a:t>Reply</a:t>
            </a:r>
            <a:r>
              <a:rPr lang="cs-CZ" dirty="0"/>
              <a:t>) (</a:t>
            </a:r>
            <a:r>
              <a:rPr lang="cs-CZ" dirty="0" smtClean="0"/>
              <a:t>129)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1166-3284-4956-B604-6A83417B655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44</a:t>
            </a:fld>
            <a:endParaRPr lang="cs-CZ" altLang="cs-CZ"/>
          </a:p>
        </p:txBody>
      </p:sp>
      <p:grpSp>
        <p:nvGrpSpPr>
          <p:cNvPr id="7" name="Plátno 19"/>
          <p:cNvGrpSpPr/>
          <p:nvPr/>
        </p:nvGrpSpPr>
        <p:grpSpPr>
          <a:xfrm>
            <a:off x="457200" y="1659792"/>
            <a:ext cx="8075240" cy="2232248"/>
            <a:chOff x="0" y="0"/>
            <a:chExt cx="5486400" cy="125857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25857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50531" y="113611"/>
              <a:ext cx="3657600" cy="986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2058339" y="12579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939" y="11994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972739" y="12579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143939" y="35310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143939" y="57128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8"/>
            <p:cNvSpPr txBox="1"/>
            <p:nvPr/>
          </p:nvSpPr>
          <p:spPr>
            <a:xfrm>
              <a:off x="1185987" y="136334"/>
              <a:ext cx="100203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Type = 128/129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ové pole 9"/>
            <p:cNvSpPr txBox="1"/>
            <p:nvPr/>
          </p:nvSpPr>
          <p:spPr>
            <a:xfrm>
              <a:off x="2214052" y="113611"/>
              <a:ext cx="70294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Code = 0 </a:t>
              </a:r>
              <a:endPara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ové pole 10"/>
            <p:cNvSpPr txBox="1"/>
            <p:nvPr/>
          </p:nvSpPr>
          <p:spPr>
            <a:xfrm>
              <a:off x="3502329" y="113611"/>
              <a:ext cx="74803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checksum</a:t>
              </a:r>
              <a:endPara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ové pole 10"/>
            <p:cNvSpPr txBox="1"/>
            <p:nvPr/>
          </p:nvSpPr>
          <p:spPr>
            <a:xfrm>
              <a:off x="1770702" y="369389"/>
              <a:ext cx="88011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identifikátor</a:t>
              </a:r>
              <a:endPara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ové pole 10"/>
            <p:cNvSpPr txBox="1"/>
            <p:nvPr/>
          </p:nvSpPr>
          <p:spPr>
            <a:xfrm>
              <a:off x="2522165" y="707186"/>
              <a:ext cx="85280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Nějaká data</a:t>
              </a:r>
              <a:endParaRPr lang="cs-CZ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0" name="Přímá spojnice 19"/>
            <p:cNvCxnSpPr/>
            <p:nvPr/>
          </p:nvCxnSpPr>
          <p:spPr>
            <a:xfrm>
              <a:off x="2972739" y="34822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ové pole 10"/>
            <p:cNvSpPr txBox="1"/>
            <p:nvPr/>
          </p:nvSpPr>
          <p:spPr>
            <a:xfrm>
              <a:off x="3272831" y="351295"/>
              <a:ext cx="143065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Pořadové číslo zprávy</a:t>
              </a:r>
              <a:endPara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38348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ICMPv6 zpráv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ICMPv6 zpráva má pevnou část a volitelnou část</a:t>
            </a:r>
          </a:p>
          <a:p>
            <a:r>
              <a:rPr lang="cs-CZ" dirty="0" smtClean="0"/>
              <a:t>Do volitelné části se přidávají požadované parametry (</a:t>
            </a:r>
            <a:r>
              <a:rPr lang="cs-CZ" dirty="0" err="1" smtClean="0"/>
              <a:t>options</a:t>
            </a:r>
            <a:r>
              <a:rPr lang="cs-CZ" dirty="0" smtClean="0"/>
              <a:t>), které přenáší dodatečnou informaci</a:t>
            </a:r>
          </a:p>
          <a:p>
            <a:r>
              <a:rPr lang="cs-CZ" dirty="0" smtClean="0"/>
              <a:t>Mezi základní patří</a:t>
            </a:r>
          </a:p>
          <a:p>
            <a:pPr lvl="1"/>
            <a:r>
              <a:rPr lang="cs-CZ" dirty="0" smtClean="0"/>
              <a:t>Source Link-</a:t>
            </a:r>
            <a:r>
              <a:rPr lang="cs-CZ" dirty="0" err="1" smtClean="0"/>
              <a:t>layer</a:t>
            </a:r>
            <a:r>
              <a:rPr lang="cs-CZ" dirty="0" smtClean="0"/>
              <a:t> Address </a:t>
            </a:r>
            <a:r>
              <a:rPr lang="cs-CZ" dirty="0" err="1" smtClean="0"/>
              <a:t>option</a:t>
            </a:r>
            <a:r>
              <a:rPr lang="cs-CZ" dirty="0" smtClean="0"/>
              <a:t> – MAC adresa rozhraní</a:t>
            </a:r>
          </a:p>
          <a:p>
            <a:pPr lvl="1"/>
            <a:r>
              <a:rPr lang="cs-CZ" dirty="0" smtClean="0"/>
              <a:t>Target Link-</a:t>
            </a:r>
            <a:r>
              <a:rPr lang="cs-CZ" dirty="0" err="1" smtClean="0"/>
              <a:t>layer</a:t>
            </a:r>
            <a:r>
              <a:rPr lang="cs-CZ" dirty="0" smtClean="0"/>
              <a:t> Address </a:t>
            </a:r>
            <a:r>
              <a:rPr lang="cs-CZ" dirty="0" err="1" smtClean="0"/>
              <a:t>option</a:t>
            </a:r>
            <a:r>
              <a:rPr lang="cs-CZ" dirty="0" smtClean="0"/>
              <a:t> – totéž pro cílovou stanici</a:t>
            </a:r>
          </a:p>
          <a:p>
            <a:pPr lvl="1"/>
            <a:r>
              <a:rPr lang="cs-CZ" dirty="0" err="1" smtClean="0"/>
              <a:t>Redirect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option</a:t>
            </a:r>
            <a:r>
              <a:rPr lang="cs-CZ" dirty="0" smtClean="0"/>
              <a:t> – používá se pro změnu směrování</a:t>
            </a:r>
          </a:p>
          <a:p>
            <a:pPr lvl="1"/>
            <a:r>
              <a:rPr lang="cs-CZ" dirty="0" smtClean="0"/>
              <a:t>Prefix Information </a:t>
            </a:r>
            <a:r>
              <a:rPr lang="cs-CZ" dirty="0" err="1" smtClean="0"/>
              <a:t>option</a:t>
            </a:r>
            <a:r>
              <a:rPr lang="cs-CZ" dirty="0" smtClean="0"/>
              <a:t> –  směrovač sděluje prefix síťové adresy</a:t>
            </a:r>
          </a:p>
          <a:p>
            <a:pPr lvl="1"/>
            <a:r>
              <a:rPr lang="cs-CZ" dirty="0" smtClean="0"/>
              <a:t>MTU </a:t>
            </a:r>
            <a:r>
              <a:rPr lang="cs-CZ" dirty="0" err="1" smtClean="0"/>
              <a:t>option</a:t>
            </a:r>
            <a:r>
              <a:rPr lang="cs-CZ" dirty="0" smtClean="0"/>
              <a:t> – používá se při hledání cesty, resp. maximální velikosti paketu, který „projde“.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23A2-B1A9-4F09-AA6B-0BCB0B2FAB5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43739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a Target Link-Layer Address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4F33-A79C-4569-8125-119451FB397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46</a:t>
            </a:fld>
            <a:endParaRPr lang="cs-CZ" altLang="cs-CZ"/>
          </a:p>
        </p:txBody>
      </p:sp>
      <p:grpSp>
        <p:nvGrpSpPr>
          <p:cNvPr id="7" name="Skupina 6"/>
          <p:cNvGrpSpPr/>
          <p:nvPr/>
        </p:nvGrpSpPr>
        <p:grpSpPr>
          <a:xfrm>
            <a:off x="762000" y="1645922"/>
            <a:ext cx="7122368" cy="1366542"/>
            <a:chOff x="0" y="6042"/>
            <a:chExt cx="3657600" cy="482222"/>
          </a:xfrm>
        </p:grpSpPr>
        <p:sp>
          <p:nvSpPr>
            <p:cNvPr id="8" name="Obdélník 7"/>
            <p:cNvSpPr/>
            <p:nvPr/>
          </p:nvSpPr>
          <p:spPr>
            <a:xfrm>
              <a:off x="0" y="11904"/>
              <a:ext cx="3657600" cy="44547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9" name="Přímá spojnice 8"/>
            <p:cNvCxnSpPr/>
            <p:nvPr/>
          </p:nvCxnSpPr>
          <p:spPr>
            <a:xfrm>
              <a:off x="9144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0" y="6042"/>
              <a:ext cx="0" cy="33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8288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0" y="239527"/>
              <a:ext cx="1828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0" y="45738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324"/>
            <p:cNvSpPr txBox="1"/>
            <p:nvPr/>
          </p:nvSpPr>
          <p:spPr>
            <a:xfrm>
              <a:off x="219036" y="57196"/>
              <a:ext cx="695325" cy="34303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Type = 1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ové pole 325"/>
            <p:cNvSpPr txBox="1"/>
            <p:nvPr/>
          </p:nvSpPr>
          <p:spPr>
            <a:xfrm>
              <a:off x="1155700" y="57196"/>
              <a:ext cx="585470" cy="3423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Length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ové pole 326"/>
            <p:cNvSpPr txBox="1"/>
            <p:nvPr/>
          </p:nvSpPr>
          <p:spPr>
            <a:xfrm>
              <a:off x="1916430" y="145230"/>
              <a:ext cx="1741170" cy="34303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Source Link-Layer Address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762000" y="3159355"/>
            <a:ext cx="7122368" cy="1589839"/>
            <a:chOff x="0" y="6042"/>
            <a:chExt cx="3657600" cy="504690"/>
          </a:xfrm>
        </p:grpSpPr>
        <p:sp>
          <p:nvSpPr>
            <p:cNvPr id="18" name="Obdélník 17"/>
            <p:cNvSpPr/>
            <p:nvPr/>
          </p:nvSpPr>
          <p:spPr>
            <a:xfrm>
              <a:off x="0" y="11904"/>
              <a:ext cx="3657600" cy="44547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9" name="Přímá spojnice 18"/>
            <p:cNvCxnSpPr/>
            <p:nvPr/>
          </p:nvCxnSpPr>
          <p:spPr>
            <a:xfrm>
              <a:off x="9144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0" y="6042"/>
              <a:ext cx="0" cy="33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18288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0" y="239527"/>
              <a:ext cx="1828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0" y="45738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ové pole 334"/>
            <p:cNvSpPr txBox="1"/>
            <p:nvPr/>
          </p:nvSpPr>
          <p:spPr>
            <a:xfrm>
              <a:off x="208555" y="68272"/>
              <a:ext cx="695325" cy="34303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Type = 2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ové pole 335"/>
            <p:cNvSpPr txBox="1"/>
            <p:nvPr/>
          </p:nvSpPr>
          <p:spPr>
            <a:xfrm>
              <a:off x="1169309" y="57831"/>
              <a:ext cx="585470" cy="3423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Length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ové pole 336"/>
            <p:cNvSpPr txBox="1"/>
            <p:nvPr/>
          </p:nvSpPr>
          <p:spPr>
            <a:xfrm>
              <a:off x="1928177" y="167698"/>
              <a:ext cx="1717675" cy="34303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Target Link-Layer Address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32841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refix Information </a:t>
            </a:r>
            <a:r>
              <a:rPr lang="cs-CZ" dirty="0" err="1" smtClean="0"/>
              <a:t>option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/>
              <a:t>Redirect</a:t>
            </a:r>
            <a:r>
              <a:rPr lang="cs-CZ" dirty="0"/>
              <a:t> </a:t>
            </a:r>
            <a:r>
              <a:rPr lang="cs-CZ" dirty="0" err="1"/>
              <a:t>Header</a:t>
            </a:r>
            <a:r>
              <a:rPr lang="cs-CZ" dirty="0"/>
              <a:t> </a:t>
            </a:r>
            <a:r>
              <a:rPr lang="cs-CZ" dirty="0" err="1"/>
              <a:t>option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E241-6B3C-4C34-8255-846E6DA4100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47</a:t>
            </a:fld>
            <a:endParaRPr lang="cs-CZ" altLang="cs-CZ"/>
          </a:p>
        </p:txBody>
      </p:sp>
      <p:grpSp>
        <p:nvGrpSpPr>
          <p:cNvPr id="7" name="Skupina 6"/>
          <p:cNvGrpSpPr/>
          <p:nvPr/>
        </p:nvGrpSpPr>
        <p:grpSpPr>
          <a:xfrm>
            <a:off x="786408" y="4433901"/>
            <a:ext cx="7571184" cy="1800200"/>
            <a:chOff x="77272" y="171450"/>
            <a:chExt cx="3657600" cy="1371601"/>
          </a:xfrm>
        </p:grpSpPr>
        <p:grpSp>
          <p:nvGrpSpPr>
            <p:cNvPr id="8" name="Skupina 7"/>
            <p:cNvGrpSpPr/>
            <p:nvPr/>
          </p:nvGrpSpPr>
          <p:grpSpPr>
            <a:xfrm>
              <a:off x="77272" y="171450"/>
              <a:ext cx="3657600" cy="1371601"/>
              <a:chOff x="0" y="0"/>
              <a:chExt cx="3657600" cy="1372136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0" y="11904"/>
                <a:ext cx="3657600" cy="1360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cxnSp>
            <p:nvCxnSpPr>
              <p:cNvPr id="11" name="Přímá spojnice 10"/>
              <p:cNvCxnSpPr/>
              <p:nvPr/>
            </p:nvCxnSpPr>
            <p:spPr>
              <a:xfrm>
                <a:off x="914400" y="11904"/>
                <a:ext cx="0" cy="2227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0" y="6042"/>
                <a:ext cx="0" cy="3370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1828800" y="11904"/>
                <a:ext cx="0" cy="2227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>
                <a:off x="0" y="239527"/>
                <a:ext cx="18288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0" y="457382"/>
                <a:ext cx="36576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ové pole 334"/>
              <p:cNvSpPr txBox="1"/>
              <p:nvPr/>
            </p:nvSpPr>
            <p:spPr>
              <a:xfrm>
                <a:off x="139065" y="0"/>
                <a:ext cx="695325" cy="34303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5000"/>
                  </a:lnSpc>
                  <a:spcAft>
                    <a:spcPts val="800"/>
                  </a:spcAft>
                </a:pPr>
                <a:r>
                  <a:rPr lang="cs-CZ" sz="1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Type = 4</a:t>
                </a:r>
                <a:endParaRPr lang="cs-CZ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" name="Textové pole 335"/>
              <p:cNvSpPr txBox="1"/>
              <p:nvPr/>
            </p:nvSpPr>
            <p:spPr>
              <a:xfrm>
                <a:off x="1143000" y="56"/>
                <a:ext cx="585470" cy="34239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5000"/>
                  </a:lnSpc>
                  <a:spcAft>
                    <a:spcPts val="800"/>
                  </a:spcAft>
                </a:pPr>
                <a:r>
                  <a:rPr lang="cs-CZ" sz="16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Length</a:t>
                </a:r>
                <a:endParaRPr lang="cs-CZ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8" name="Textové pole 336"/>
              <p:cNvSpPr txBox="1"/>
              <p:nvPr/>
            </p:nvSpPr>
            <p:spPr>
              <a:xfrm>
                <a:off x="1916430" y="114346"/>
                <a:ext cx="927735" cy="34303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5000"/>
                  </a:lnSpc>
                  <a:spcAft>
                    <a:spcPts val="800"/>
                  </a:spcAft>
                </a:pPr>
                <a:r>
                  <a:rPr lang="cs-CZ" sz="16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Reserved = 0</a:t>
                </a:r>
                <a:endParaRPr lang="cs-CZ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" name="Textové pole 3"/>
            <p:cNvSpPr txBox="1"/>
            <p:nvPr/>
          </p:nvSpPr>
          <p:spPr>
            <a:xfrm>
              <a:off x="297816" y="742950"/>
              <a:ext cx="3246755" cy="685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Část původního IPv6 datagramu.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Délka nesmí překročit minimum MTU pro IPv6 (1280B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786408" y="1585624"/>
            <a:ext cx="7530008" cy="2578077"/>
            <a:chOff x="0" y="5600"/>
            <a:chExt cx="3543300" cy="1851774"/>
          </a:xfrm>
        </p:grpSpPr>
        <p:sp>
          <p:nvSpPr>
            <p:cNvPr id="20" name="Obdélník 19"/>
            <p:cNvSpPr/>
            <p:nvPr/>
          </p:nvSpPr>
          <p:spPr>
            <a:xfrm>
              <a:off x="0" y="38099"/>
              <a:ext cx="3543300" cy="18192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1" name="Přímá spojnice 20"/>
            <p:cNvCxnSpPr/>
            <p:nvPr/>
          </p:nvCxnSpPr>
          <p:spPr>
            <a:xfrm>
              <a:off x="0" y="257174"/>
              <a:ext cx="352425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0" y="485774"/>
              <a:ext cx="352425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0" y="942974"/>
              <a:ext cx="352425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0" y="714374"/>
              <a:ext cx="352425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914400" y="38099"/>
              <a:ext cx="0" cy="2190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1828800" y="38099"/>
              <a:ext cx="0" cy="2190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743200" y="38099"/>
              <a:ext cx="0" cy="2190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 pole 357"/>
            <p:cNvSpPr txBox="1"/>
            <p:nvPr/>
          </p:nvSpPr>
          <p:spPr>
            <a:xfrm>
              <a:off x="254000" y="27649"/>
              <a:ext cx="66738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Type = 3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ové pole 358"/>
            <p:cNvSpPr txBox="1"/>
            <p:nvPr/>
          </p:nvSpPr>
          <p:spPr>
            <a:xfrm>
              <a:off x="1161415" y="16048"/>
              <a:ext cx="57721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Length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ové pole 359"/>
            <p:cNvSpPr txBox="1"/>
            <p:nvPr/>
          </p:nvSpPr>
          <p:spPr>
            <a:xfrm>
              <a:off x="1991995" y="16048"/>
              <a:ext cx="90741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Prefix </a:t>
              </a:r>
              <a:r>
                <a:rPr lang="cs-CZ" sz="16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length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ové pole 360"/>
            <p:cNvSpPr txBox="1"/>
            <p:nvPr/>
          </p:nvSpPr>
          <p:spPr>
            <a:xfrm>
              <a:off x="2953702" y="5600"/>
              <a:ext cx="47307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Flags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Textové pole 361"/>
            <p:cNvSpPr txBox="1"/>
            <p:nvPr/>
          </p:nvSpPr>
          <p:spPr>
            <a:xfrm>
              <a:off x="1371600" y="257174"/>
              <a:ext cx="967740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Valid Lifetime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ové pole 362"/>
            <p:cNvSpPr txBox="1"/>
            <p:nvPr/>
          </p:nvSpPr>
          <p:spPr>
            <a:xfrm>
              <a:off x="1291832" y="471676"/>
              <a:ext cx="117792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Prefered</a:t>
              </a:r>
              <a:r>
                <a:rPr lang="cs-CZ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6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Lifetime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Textové pole 363"/>
            <p:cNvSpPr txBox="1"/>
            <p:nvPr/>
          </p:nvSpPr>
          <p:spPr>
            <a:xfrm>
              <a:off x="1421765" y="685796"/>
              <a:ext cx="91757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Reserved = 0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Textové pole 364"/>
            <p:cNvSpPr txBox="1"/>
            <p:nvPr/>
          </p:nvSpPr>
          <p:spPr>
            <a:xfrm>
              <a:off x="1485900" y="1228724"/>
              <a:ext cx="51498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Prefix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58294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MTU </a:t>
            </a:r>
            <a:r>
              <a:rPr lang="cs-CZ" dirty="0" err="1" smtClean="0"/>
              <a:t>option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04FA-20EF-4130-ABD4-4AE59A2C520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48</a:t>
            </a:fld>
            <a:endParaRPr lang="cs-CZ" altLang="cs-CZ"/>
          </a:p>
        </p:txBody>
      </p:sp>
      <p:grpSp>
        <p:nvGrpSpPr>
          <p:cNvPr id="7" name="Skupina 6"/>
          <p:cNvGrpSpPr/>
          <p:nvPr/>
        </p:nvGrpSpPr>
        <p:grpSpPr>
          <a:xfrm>
            <a:off x="539552" y="1794802"/>
            <a:ext cx="7461448" cy="1490182"/>
            <a:chOff x="0" y="6042"/>
            <a:chExt cx="3657600" cy="451338"/>
          </a:xfrm>
        </p:grpSpPr>
        <p:sp>
          <p:nvSpPr>
            <p:cNvPr id="8" name="Obdélník 7"/>
            <p:cNvSpPr/>
            <p:nvPr/>
          </p:nvSpPr>
          <p:spPr>
            <a:xfrm>
              <a:off x="0" y="11904"/>
              <a:ext cx="3657600" cy="44547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9" name="Přímá spojnice 8"/>
            <p:cNvCxnSpPr/>
            <p:nvPr/>
          </p:nvCxnSpPr>
          <p:spPr>
            <a:xfrm>
              <a:off x="9144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0" y="6042"/>
              <a:ext cx="0" cy="33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828800" y="11904"/>
              <a:ext cx="0" cy="222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0" y="239527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0" y="45738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344"/>
            <p:cNvSpPr txBox="1"/>
            <p:nvPr/>
          </p:nvSpPr>
          <p:spPr>
            <a:xfrm>
              <a:off x="176492" y="57022"/>
              <a:ext cx="695325" cy="1365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Type = 5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ové pole 345"/>
            <p:cNvSpPr txBox="1"/>
            <p:nvPr/>
          </p:nvSpPr>
          <p:spPr>
            <a:xfrm>
              <a:off x="1177689" y="57819"/>
              <a:ext cx="538480" cy="1365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length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ové pole 346"/>
            <p:cNvSpPr txBox="1"/>
            <p:nvPr/>
          </p:nvSpPr>
          <p:spPr>
            <a:xfrm>
              <a:off x="2206389" y="57819"/>
              <a:ext cx="927735" cy="1365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Reserved = 0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7" name="Textové pole 397"/>
          <p:cNvSpPr txBox="1"/>
          <p:nvPr/>
        </p:nvSpPr>
        <p:spPr>
          <a:xfrm>
            <a:off x="2404914" y="2716940"/>
            <a:ext cx="3751262" cy="450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Maximum Transmission Unit (MTU)</a:t>
            </a:r>
          </a:p>
        </p:txBody>
      </p:sp>
    </p:spTree>
    <p:extLst>
      <p:ext uri="{BB962C8B-B14F-4D97-AF65-F5344CB8AC3E}">
        <p14:creationId xmlns:p14="http://schemas.microsoft.com/office/powerpoint/2010/main" val="14980234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Objevování sousedů</a:t>
            </a:r>
            <a:br>
              <a:rPr lang="cs-CZ" dirty="0" smtClean="0"/>
            </a:b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(ND)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ARP (není k dispozici </a:t>
            </a:r>
            <a:r>
              <a:rPr lang="cs-CZ" dirty="0" smtClean="0"/>
              <a:t>broadcast)</a:t>
            </a:r>
          </a:p>
          <a:p>
            <a:r>
              <a:rPr lang="cs-CZ" dirty="0"/>
              <a:t>Obsahuje mnoho dalších funkcí, souvisejících s konfigurací </a:t>
            </a:r>
            <a:r>
              <a:rPr lang="cs-CZ" dirty="0" smtClean="0"/>
              <a:t>uzlu</a:t>
            </a:r>
          </a:p>
          <a:p>
            <a:r>
              <a:rPr lang="cs-CZ" dirty="0"/>
              <a:t>Byly zavedeny dvě skupiny </a:t>
            </a:r>
            <a:r>
              <a:rPr lang="cs-CZ" dirty="0" smtClean="0"/>
              <a:t>protokolů</a:t>
            </a:r>
          </a:p>
          <a:p>
            <a:pPr lvl="1"/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protocol</a:t>
            </a:r>
            <a:r>
              <a:rPr lang="cs-CZ" dirty="0" smtClean="0"/>
              <a:t> (ND)</a:t>
            </a:r>
          </a:p>
          <a:p>
            <a:pPr lvl="1"/>
            <a:r>
              <a:rPr lang="cs-CZ" dirty="0" smtClean="0"/>
              <a:t>Inverse </a:t>
            </a: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protocol</a:t>
            </a:r>
            <a:r>
              <a:rPr lang="cs-CZ" dirty="0" smtClean="0"/>
              <a:t> (IND)</a:t>
            </a:r>
          </a:p>
          <a:p>
            <a:r>
              <a:rPr lang="cs-CZ" dirty="0" smtClean="0"/>
              <a:t>Dají se rozdělit do dvou skupin</a:t>
            </a:r>
          </a:p>
          <a:p>
            <a:pPr lvl="1"/>
            <a:r>
              <a:rPr lang="cs-CZ" dirty="0"/>
              <a:t>Host-Router </a:t>
            </a:r>
            <a:r>
              <a:rPr lang="cs-CZ" dirty="0" err="1"/>
              <a:t>Discovery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  <a:p>
            <a:pPr lvl="2"/>
            <a:r>
              <a:rPr lang="cs-CZ" dirty="0" smtClean="0"/>
              <a:t>Router </a:t>
            </a:r>
            <a:r>
              <a:rPr lang="cs-CZ" dirty="0" err="1" smtClean="0"/>
              <a:t>Discovery</a:t>
            </a:r>
            <a:endParaRPr lang="cs-CZ" dirty="0" smtClean="0"/>
          </a:p>
          <a:p>
            <a:pPr lvl="2"/>
            <a:r>
              <a:rPr lang="cs-CZ" dirty="0" smtClean="0"/>
              <a:t>Prefix </a:t>
            </a:r>
            <a:r>
              <a:rPr lang="cs-CZ" dirty="0" err="1" smtClean="0"/>
              <a:t>Discovery</a:t>
            </a:r>
            <a:endParaRPr lang="cs-CZ" dirty="0" smtClean="0"/>
          </a:p>
          <a:p>
            <a:pPr lvl="2"/>
            <a:r>
              <a:rPr lang="cs-CZ" dirty="0" err="1" smtClean="0"/>
              <a:t>Parameter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endParaRPr lang="cs-CZ" dirty="0" smtClean="0"/>
          </a:p>
          <a:p>
            <a:pPr lvl="2"/>
            <a:r>
              <a:rPr lang="cs-CZ" dirty="0" smtClean="0"/>
              <a:t>Address </a:t>
            </a:r>
            <a:r>
              <a:rPr lang="cs-CZ" dirty="0" err="1" smtClean="0"/>
              <a:t>Autoconfiguration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DEDD-6747-4A33-AA15-BA60E429FA29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193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hlaviček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sz="1800" dirty="0"/>
              <a:t>Každá z hlaviček se může vyskytnout pouze jednou (až na výjimky). Základní hlavička musí být přítomna </a:t>
            </a:r>
            <a:r>
              <a:rPr lang="cs-CZ" sz="1800" dirty="0" smtClean="0"/>
              <a:t>vždy</a:t>
            </a:r>
          </a:p>
          <a:p>
            <a:pPr>
              <a:buClrTx/>
              <a:buSzPct val="100000"/>
              <a:buFont typeface="+mj-lt"/>
              <a:buAutoNum type="arabicPeriod"/>
            </a:pPr>
            <a:endParaRPr lang="cs-CZ" sz="1800" dirty="0" smtClean="0"/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Základní hlavička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Hop – by hop </a:t>
            </a:r>
            <a:r>
              <a:rPr lang="cs-CZ" sz="1800" dirty="0" err="1"/>
              <a:t>options</a:t>
            </a:r>
            <a:r>
              <a:rPr lang="cs-CZ" sz="1800" dirty="0"/>
              <a:t> (volby pro všechny)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 err="1"/>
              <a:t>Destination</a:t>
            </a:r>
            <a:r>
              <a:rPr lang="cs-CZ" sz="1800" dirty="0"/>
              <a:t> </a:t>
            </a:r>
            <a:r>
              <a:rPr lang="cs-CZ" sz="1800" dirty="0" err="1"/>
              <a:t>options</a:t>
            </a:r>
            <a:r>
              <a:rPr lang="cs-CZ" sz="1800" dirty="0"/>
              <a:t> (volby pro cíl) – patří první cílové adrese, případně dalším uvedeným v hlavičce směrování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Směrování (routing)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Fragmentace (fragment)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Autentizace (</a:t>
            </a:r>
            <a:r>
              <a:rPr lang="cs-CZ" sz="1800" dirty="0" err="1"/>
              <a:t>authentication</a:t>
            </a:r>
            <a:r>
              <a:rPr lang="cs-CZ" sz="1800" dirty="0"/>
              <a:t>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Šifrování (</a:t>
            </a:r>
            <a:r>
              <a:rPr lang="cs-CZ" sz="1800" dirty="0" err="1"/>
              <a:t>encaptulating</a:t>
            </a:r>
            <a:r>
              <a:rPr lang="cs-CZ" sz="1800" dirty="0"/>
              <a:t> </a:t>
            </a:r>
            <a:r>
              <a:rPr lang="cs-CZ" sz="1800" dirty="0" err="1"/>
              <a:t>security</a:t>
            </a:r>
            <a:r>
              <a:rPr lang="cs-CZ" sz="1800" dirty="0"/>
              <a:t> </a:t>
            </a:r>
            <a:r>
              <a:rPr lang="cs-CZ" sz="1800" dirty="0" err="1"/>
              <a:t>payload</a:t>
            </a:r>
            <a:r>
              <a:rPr lang="cs-CZ" sz="1800" dirty="0"/>
              <a:t>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Volby pro cíl (</a:t>
            </a:r>
            <a:r>
              <a:rPr lang="cs-CZ" sz="1800" dirty="0" err="1"/>
              <a:t>destination</a:t>
            </a:r>
            <a:r>
              <a:rPr lang="cs-CZ" sz="1800" dirty="0"/>
              <a:t> </a:t>
            </a:r>
            <a:r>
              <a:rPr lang="cs-CZ" sz="1800" dirty="0" err="1"/>
              <a:t>option</a:t>
            </a:r>
            <a:r>
              <a:rPr lang="cs-CZ" sz="1800" dirty="0"/>
              <a:t>)</a:t>
            </a:r>
          </a:p>
          <a:p>
            <a:pPr marL="514350" lvl="0" indent="-514350">
              <a:buClrTx/>
              <a:buSzPct val="100000"/>
              <a:buFont typeface="+mj-lt"/>
              <a:buAutoNum type="arabicPeriod"/>
            </a:pPr>
            <a:r>
              <a:rPr lang="cs-CZ" sz="1800" dirty="0"/>
              <a:t>Mobilita (mobility</a:t>
            </a:r>
            <a:r>
              <a:rPr lang="cs-CZ" sz="1800" dirty="0" smtClean="0"/>
              <a:t>)</a:t>
            </a:r>
          </a:p>
          <a:p>
            <a:pPr>
              <a:buClr>
                <a:schemeClr val="tx2">
                  <a:lumMod val="50000"/>
                </a:schemeClr>
              </a:buClr>
              <a:buSzPct val="100000"/>
              <a:buFont typeface="Palatino Linotype" panose="02040502050505030304" pitchFamily="18" charset="0"/>
              <a:buChar char="●"/>
            </a:pPr>
            <a:r>
              <a:rPr lang="cs-CZ" sz="1800" dirty="0"/>
              <a:t>Volba pro cíl může být před směrováním nebo před mobilitou</a:t>
            </a:r>
            <a:endParaRPr lang="cs-CZ" sz="18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21C88-2F5B-4A0E-9908-D1E2AB5BA3A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82453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Objevování sousedů</a:t>
            </a:r>
            <a:br>
              <a:rPr lang="cs-CZ" dirty="0" smtClean="0"/>
            </a:b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(ND)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Dají se rozdělit do dvou skupin</a:t>
            </a:r>
          </a:p>
          <a:p>
            <a:pPr lvl="1"/>
            <a:r>
              <a:rPr lang="cs-CZ" dirty="0" smtClean="0"/>
              <a:t>Host-Host Communication </a:t>
            </a:r>
            <a:r>
              <a:rPr lang="cs-CZ" dirty="0" err="1" smtClean="0"/>
              <a:t>Function</a:t>
            </a:r>
            <a:endParaRPr lang="cs-CZ" dirty="0" smtClean="0"/>
          </a:p>
          <a:p>
            <a:pPr lvl="2"/>
            <a:r>
              <a:rPr lang="cs-CZ" dirty="0" smtClean="0"/>
              <a:t>Address Resolution</a:t>
            </a:r>
          </a:p>
          <a:p>
            <a:pPr lvl="2"/>
            <a:r>
              <a:rPr lang="cs-CZ" dirty="0" err="1" smtClean="0"/>
              <a:t>Next</a:t>
            </a:r>
            <a:r>
              <a:rPr lang="cs-CZ" dirty="0" smtClean="0"/>
              <a:t>-hop </a:t>
            </a:r>
            <a:r>
              <a:rPr lang="cs-CZ" dirty="0" err="1" smtClean="0"/>
              <a:t>Determination</a:t>
            </a:r>
            <a:endParaRPr lang="cs-CZ" dirty="0" smtClean="0"/>
          </a:p>
          <a:p>
            <a:pPr lvl="2"/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Unreachability</a:t>
            </a:r>
            <a:r>
              <a:rPr lang="cs-CZ" dirty="0" smtClean="0"/>
              <a:t> </a:t>
            </a:r>
            <a:r>
              <a:rPr lang="cs-CZ" dirty="0" err="1" smtClean="0"/>
              <a:t>Detection</a:t>
            </a:r>
            <a:endParaRPr lang="cs-CZ" dirty="0" smtClean="0"/>
          </a:p>
          <a:p>
            <a:pPr lvl="2"/>
            <a:r>
              <a:rPr lang="cs-CZ" dirty="0" err="1" smtClean="0"/>
              <a:t>Duplicate</a:t>
            </a:r>
            <a:r>
              <a:rPr lang="cs-CZ" dirty="0" smtClean="0"/>
              <a:t> Address </a:t>
            </a:r>
            <a:r>
              <a:rPr lang="cs-CZ" dirty="0" err="1" smtClean="0"/>
              <a:t>Detection</a:t>
            </a:r>
            <a:endParaRPr lang="cs-CZ" dirty="0" smtClean="0"/>
          </a:p>
          <a:p>
            <a:r>
              <a:rPr lang="cs-CZ" dirty="0" smtClean="0"/>
              <a:t>Patří sem i</a:t>
            </a:r>
          </a:p>
          <a:p>
            <a:pPr lvl="1"/>
            <a:r>
              <a:rPr lang="cs-CZ" dirty="0" err="1" smtClean="0"/>
              <a:t>Redirect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(funkce přesměrování)</a:t>
            </a:r>
          </a:p>
          <a:p>
            <a:pPr lvl="2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62D0-880A-4D30-BF07-A7AC9746108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15764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Objevování sousedů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N</a:t>
            </a:r>
            <a:r>
              <a:rPr lang="cs-CZ" dirty="0" err="1" smtClean="0"/>
              <a:t>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funkce</a:t>
            </a:r>
          </a:p>
          <a:p>
            <a:pPr lvl="1"/>
            <a:r>
              <a:rPr lang="cs-CZ" dirty="0" smtClean="0"/>
              <a:t>Vyhledání sousedů ve vlastní </a:t>
            </a:r>
            <a:r>
              <a:rPr lang="cs-CZ" dirty="0" err="1" smtClean="0"/>
              <a:t>broadcastové</a:t>
            </a:r>
            <a:r>
              <a:rPr lang="cs-CZ" dirty="0" smtClean="0"/>
              <a:t> doméně</a:t>
            </a:r>
          </a:p>
          <a:p>
            <a:pPr lvl="1"/>
            <a:r>
              <a:rPr lang="cs-CZ" dirty="0" smtClean="0"/>
              <a:t>Použití – SLAAC (</a:t>
            </a:r>
            <a:r>
              <a:rPr lang="cs-CZ" dirty="0" err="1" smtClean="0"/>
              <a:t>Stateless</a:t>
            </a:r>
            <a:r>
              <a:rPr lang="cs-CZ" dirty="0" smtClean="0"/>
              <a:t> Address </a:t>
            </a:r>
            <a:r>
              <a:rPr lang="cs-CZ" dirty="0" err="1" smtClean="0"/>
              <a:t>Autoconfiguration</a:t>
            </a:r>
            <a:r>
              <a:rPr lang="cs-CZ" dirty="0" smtClean="0"/>
              <a:t>) – IPv6 </a:t>
            </a:r>
            <a:r>
              <a:rPr lang="cs-CZ" dirty="0" err="1" smtClean="0"/>
              <a:t>bezestavová</a:t>
            </a:r>
            <a:r>
              <a:rPr lang="cs-CZ" dirty="0" smtClean="0"/>
              <a:t> </a:t>
            </a:r>
            <a:r>
              <a:rPr lang="cs-CZ" dirty="0" err="1" smtClean="0"/>
              <a:t>autokonfigurace</a:t>
            </a:r>
            <a:r>
              <a:rPr lang="cs-CZ" dirty="0" smtClean="0"/>
              <a:t> adres</a:t>
            </a:r>
          </a:p>
          <a:p>
            <a:pPr lvl="1"/>
            <a:r>
              <a:rPr lang="cs-CZ" dirty="0" smtClean="0"/>
              <a:t>Určení  IPv6 link-</a:t>
            </a:r>
            <a:r>
              <a:rPr lang="cs-CZ" dirty="0" err="1" smtClean="0"/>
              <a:t>layer</a:t>
            </a:r>
            <a:r>
              <a:rPr lang="cs-CZ" dirty="0" smtClean="0"/>
              <a:t> adresy uzlu</a:t>
            </a:r>
          </a:p>
          <a:p>
            <a:pPr lvl="1"/>
            <a:r>
              <a:rPr lang="cs-CZ" dirty="0" smtClean="0"/>
              <a:t>Provádí i detekci duplicitních adres (</a:t>
            </a:r>
            <a:r>
              <a:rPr lang="cs-CZ" dirty="0" err="1" smtClean="0"/>
              <a:t>Duplicite</a:t>
            </a:r>
            <a:r>
              <a:rPr lang="cs-CZ" dirty="0" smtClean="0"/>
              <a:t> Address </a:t>
            </a:r>
            <a:r>
              <a:rPr lang="cs-CZ" dirty="0" err="1" smtClean="0"/>
              <a:t>Detection</a:t>
            </a:r>
            <a:r>
              <a:rPr lang="cs-CZ" dirty="0" smtClean="0"/>
              <a:t> – DAD)</a:t>
            </a:r>
          </a:p>
          <a:p>
            <a:pPr lvl="1"/>
            <a:r>
              <a:rPr lang="cs-CZ" dirty="0" smtClean="0"/>
              <a:t>Provádí vyhledávání směrovačů</a:t>
            </a:r>
          </a:p>
          <a:p>
            <a:pPr lvl="1"/>
            <a:r>
              <a:rPr lang="cs-CZ" dirty="0" smtClean="0"/>
              <a:t>Plní základní roli v mobilním IPv6 (MIPv6)</a:t>
            </a:r>
            <a:endParaRPr lang="cs-CZ" dirty="0"/>
          </a:p>
          <a:p>
            <a:pPr lvl="1"/>
            <a:r>
              <a:rPr lang="cs-CZ" dirty="0" smtClean="0"/>
              <a:t>Nahrazuje protokol ARP v IPv4 a některé další funkce ICMPv4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370A-D947-488C-B52E-3611ED658956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23716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Protocol (NDP)</a:t>
            </a:r>
            <a:br>
              <a:rPr lang="cs-CZ" dirty="0" smtClean="0"/>
            </a:br>
            <a:r>
              <a:rPr lang="cs-CZ" dirty="0" smtClean="0"/>
              <a:t>RFC 2461, RFC 2462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614611"/>
            <a:ext cx="4114800" cy="1497826"/>
          </a:xfrm>
        </p:spPr>
        <p:txBody>
          <a:bodyPr/>
          <a:lstStyle/>
          <a:p>
            <a:r>
              <a:rPr lang="cs-CZ" sz="2000" dirty="0" err="1" smtClean="0"/>
              <a:t>Neighbor</a:t>
            </a:r>
            <a:r>
              <a:rPr lang="cs-CZ" sz="2000" dirty="0" smtClean="0"/>
              <a:t> </a:t>
            </a:r>
            <a:r>
              <a:rPr lang="cs-CZ" sz="2000" dirty="0" err="1" smtClean="0"/>
              <a:t>Discovery</a:t>
            </a:r>
            <a:endParaRPr lang="cs-CZ" sz="2000" dirty="0" smtClean="0"/>
          </a:p>
          <a:p>
            <a:r>
              <a:rPr lang="cs-CZ" sz="2000" dirty="0" smtClean="0"/>
              <a:t>Address Auto Configuration</a:t>
            </a:r>
          </a:p>
          <a:p>
            <a:r>
              <a:rPr lang="cs-CZ" sz="2000" dirty="0" smtClean="0"/>
              <a:t>Router </a:t>
            </a:r>
            <a:r>
              <a:rPr lang="cs-CZ" sz="2000" dirty="0" err="1" smtClean="0"/>
              <a:t>Discovery</a:t>
            </a:r>
            <a:endParaRPr lang="cs-CZ" sz="20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CC5E-D30A-4BAE-9A87-490737D802D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29" name="TextovéPole 28"/>
          <p:cNvSpPr txBox="1"/>
          <p:nvPr/>
        </p:nvSpPr>
        <p:spPr>
          <a:xfrm rot="19218615">
            <a:off x="5518787" y="3477298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Un-reachability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Detection</a:t>
            </a:r>
            <a:r>
              <a:rPr lang="cs-CZ" dirty="0" smtClean="0"/>
              <a:t>(NUD)</a:t>
            </a:r>
            <a:endParaRPr lang="cs-CZ" dirty="0"/>
          </a:p>
        </p:txBody>
      </p:sp>
      <p:grpSp>
        <p:nvGrpSpPr>
          <p:cNvPr id="36" name="Skupina 35"/>
          <p:cNvGrpSpPr/>
          <p:nvPr/>
        </p:nvGrpSpPr>
        <p:grpSpPr>
          <a:xfrm>
            <a:off x="653601" y="1560246"/>
            <a:ext cx="7449383" cy="2864782"/>
            <a:chOff x="827584" y="1813499"/>
            <a:chExt cx="7449383" cy="2864782"/>
          </a:xfrm>
        </p:grpSpPr>
        <p:grpSp>
          <p:nvGrpSpPr>
            <p:cNvPr id="9" name="Skupina 8"/>
            <p:cNvGrpSpPr/>
            <p:nvPr/>
          </p:nvGrpSpPr>
          <p:grpSpPr>
            <a:xfrm>
              <a:off x="827584" y="1916832"/>
              <a:ext cx="1152128" cy="648072"/>
              <a:chOff x="827584" y="1916832"/>
              <a:chExt cx="1152128" cy="648072"/>
            </a:xfrm>
          </p:grpSpPr>
          <p:sp>
            <p:nvSpPr>
              <p:cNvPr id="7" name="Obdélník 6"/>
              <p:cNvSpPr/>
              <p:nvPr/>
            </p:nvSpPr>
            <p:spPr bwMode="auto">
              <a:xfrm>
                <a:off x="827584" y="1916832"/>
                <a:ext cx="1152128" cy="6480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1074070" y="2053142"/>
                <a:ext cx="659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Host</a:t>
                </a:r>
                <a:endParaRPr lang="cs-CZ" dirty="0"/>
              </a:p>
            </p:txBody>
          </p:sp>
        </p:grpSp>
        <p:grpSp>
          <p:nvGrpSpPr>
            <p:cNvPr id="10" name="Skupina 9"/>
            <p:cNvGrpSpPr/>
            <p:nvPr/>
          </p:nvGrpSpPr>
          <p:grpSpPr>
            <a:xfrm>
              <a:off x="4302635" y="4030209"/>
              <a:ext cx="1152128" cy="648072"/>
              <a:chOff x="827584" y="1916832"/>
              <a:chExt cx="1152128" cy="648072"/>
            </a:xfrm>
          </p:grpSpPr>
          <p:sp>
            <p:nvSpPr>
              <p:cNvPr id="11" name="Obdélník 10"/>
              <p:cNvSpPr/>
              <p:nvPr/>
            </p:nvSpPr>
            <p:spPr bwMode="auto">
              <a:xfrm>
                <a:off x="827584" y="1916832"/>
                <a:ext cx="1152128" cy="6480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1074070" y="2053142"/>
                <a:ext cx="659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Host</a:t>
                </a:r>
                <a:endParaRPr lang="cs-CZ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7053555" y="1916832"/>
              <a:ext cx="1223412" cy="648072"/>
              <a:chOff x="791942" y="1916832"/>
              <a:chExt cx="1223412" cy="648072"/>
            </a:xfrm>
          </p:grpSpPr>
          <p:sp>
            <p:nvSpPr>
              <p:cNvPr id="14" name="Obdélník 13"/>
              <p:cNvSpPr/>
              <p:nvPr/>
            </p:nvSpPr>
            <p:spPr bwMode="auto">
              <a:xfrm>
                <a:off x="827584" y="1916832"/>
                <a:ext cx="1152128" cy="6480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791942" y="2056202"/>
                <a:ext cx="1223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Směrovač</a:t>
                </a:r>
                <a:endParaRPr lang="cs-CZ" dirty="0"/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4984932" y="2885558"/>
              <a:ext cx="1152128" cy="648072"/>
              <a:chOff x="827584" y="1916832"/>
              <a:chExt cx="1152128" cy="648072"/>
            </a:xfrm>
          </p:grpSpPr>
          <p:sp>
            <p:nvSpPr>
              <p:cNvPr id="17" name="Obdélník 16"/>
              <p:cNvSpPr/>
              <p:nvPr/>
            </p:nvSpPr>
            <p:spPr bwMode="auto">
              <a:xfrm>
                <a:off x="827584" y="1916832"/>
                <a:ext cx="1152128" cy="6480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1074070" y="2053142"/>
                <a:ext cx="659155" cy="369332"/>
              </a:xfrm>
              <a:prstGeom prst="rect">
                <a:avLst/>
              </a:prstGeom>
              <a:noFill/>
              <a:ln>
                <a:noFill/>
                <a:prstDash val="lgDash"/>
              </a:ln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Host</a:t>
                </a:r>
                <a:endParaRPr lang="cs-CZ" dirty="0"/>
              </a:p>
            </p:txBody>
          </p:sp>
        </p:grpSp>
        <p:cxnSp>
          <p:nvCxnSpPr>
            <p:cNvPr id="20" name="Přímá spojnice se šipkou 19"/>
            <p:cNvCxnSpPr/>
            <p:nvPr/>
          </p:nvCxnSpPr>
          <p:spPr bwMode="auto">
            <a:xfrm>
              <a:off x="1408260" y="2558199"/>
              <a:ext cx="2898987" cy="178934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Přímá spojnice se šipkou 20"/>
            <p:cNvCxnSpPr>
              <a:stCxn id="7" idx="3"/>
              <a:endCxn id="15" idx="1"/>
            </p:cNvCxnSpPr>
            <p:nvPr/>
          </p:nvCxnSpPr>
          <p:spPr bwMode="auto">
            <a:xfrm>
              <a:off x="1979712" y="2240868"/>
              <a:ext cx="507384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Přímá spojnice se šipkou 22"/>
            <p:cNvCxnSpPr>
              <a:endCxn id="17" idx="1"/>
            </p:cNvCxnSpPr>
            <p:nvPr/>
          </p:nvCxnSpPr>
          <p:spPr bwMode="auto">
            <a:xfrm>
              <a:off x="1979712" y="2556491"/>
              <a:ext cx="3005220" cy="6531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Přímá spojnice se šipkou 24"/>
            <p:cNvCxnSpPr>
              <a:stCxn id="11" idx="3"/>
              <a:endCxn id="14" idx="2"/>
            </p:cNvCxnSpPr>
            <p:nvPr/>
          </p:nvCxnSpPr>
          <p:spPr bwMode="auto">
            <a:xfrm flipV="1">
              <a:off x="5454763" y="2564904"/>
              <a:ext cx="2210498" cy="178934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ovéPole 26"/>
            <p:cNvSpPr txBox="1"/>
            <p:nvPr/>
          </p:nvSpPr>
          <p:spPr>
            <a:xfrm>
              <a:off x="3124200" y="1813499"/>
              <a:ext cx="2505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Router </a:t>
              </a:r>
              <a:r>
                <a:rPr lang="cs-CZ" dirty="0" err="1" smtClean="0"/>
                <a:t>Discovery</a:t>
              </a:r>
              <a:r>
                <a:rPr lang="cs-CZ" dirty="0" smtClean="0"/>
                <a:t> (RD)</a:t>
              </a:r>
              <a:endParaRPr lang="cs-CZ" dirty="0"/>
            </a:p>
          </p:txBody>
        </p:sp>
        <p:sp>
          <p:nvSpPr>
            <p:cNvPr id="28" name="TextovéPole 27"/>
            <p:cNvSpPr txBox="1"/>
            <p:nvPr/>
          </p:nvSpPr>
          <p:spPr>
            <a:xfrm rot="1936914">
              <a:off x="1201809" y="3460838"/>
              <a:ext cx="2749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Neighbor</a:t>
              </a:r>
              <a:r>
                <a:rPr lang="cs-CZ" dirty="0" smtClean="0"/>
                <a:t> </a:t>
              </a:r>
              <a:r>
                <a:rPr lang="cs-CZ" dirty="0" err="1" smtClean="0"/>
                <a:t>Discovery</a:t>
              </a:r>
              <a:r>
                <a:rPr lang="cs-CZ" dirty="0" smtClean="0"/>
                <a:t> (ND)</a:t>
              </a:r>
              <a:endParaRPr lang="cs-CZ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2976991" y="2489761"/>
              <a:ext cx="37241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Duplicate</a:t>
              </a:r>
              <a:r>
                <a:rPr lang="cs-CZ" dirty="0" smtClean="0"/>
                <a:t> Address </a:t>
              </a:r>
              <a:r>
                <a:rPr lang="cs-CZ" dirty="0" err="1" smtClean="0"/>
                <a:t>Detection</a:t>
              </a:r>
              <a:r>
                <a:rPr lang="cs-CZ" dirty="0" smtClean="0"/>
                <a:t>(DAD)</a:t>
              </a:r>
              <a:endParaRPr lang="cs-CZ" dirty="0"/>
            </a:p>
          </p:txBody>
        </p:sp>
      </p:grpSp>
      <p:sp>
        <p:nvSpPr>
          <p:cNvPr id="37" name="Zástupný symbol pro obsah 2"/>
          <p:cNvSpPr txBox="1">
            <a:spLocks/>
          </p:cNvSpPr>
          <p:nvPr/>
        </p:nvSpPr>
        <p:spPr bwMode="auto">
          <a:xfrm>
            <a:off x="4191350" y="4608144"/>
            <a:ext cx="4557114" cy="149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 smtClean="0"/>
              <a:t>Neighbor</a:t>
            </a:r>
            <a:r>
              <a:rPr lang="cs-CZ" sz="2000" dirty="0" smtClean="0"/>
              <a:t> </a:t>
            </a:r>
            <a:r>
              <a:rPr lang="cs-CZ" sz="2000" dirty="0" err="1" smtClean="0"/>
              <a:t>Unreachability</a:t>
            </a:r>
            <a:r>
              <a:rPr lang="cs-CZ" sz="2000" dirty="0" smtClean="0"/>
              <a:t> </a:t>
            </a:r>
            <a:r>
              <a:rPr lang="cs-CZ" sz="2000" dirty="0" err="1" smtClean="0"/>
              <a:t>Detection</a:t>
            </a:r>
            <a:endParaRPr lang="cs-CZ" sz="2000" dirty="0" smtClean="0"/>
          </a:p>
          <a:p>
            <a:r>
              <a:rPr lang="cs-CZ" sz="2000" dirty="0" smtClean="0"/>
              <a:t>Address Resolution</a:t>
            </a:r>
          </a:p>
          <a:p>
            <a:r>
              <a:rPr lang="cs-CZ" sz="2000" dirty="0" err="1" smtClean="0"/>
              <a:t>Duplicate</a:t>
            </a:r>
            <a:r>
              <a:rPr lang="cs-CZ" sz="2000" dirty="0" smtClean="0"/>
              <a:t> Address </a:t>
            </a:r>
            <a:r>
              <a:rPr lang="cs-CZ" sz="2000" dirty="0" err="1" smtClean="0"/>
              <a:t>Detection</a:t>
            </a:r>
            <a:endParaRPr lang="cs-CZ" sz="2000" dirty="0" smtClean="0"/>
          </a:p>
          <a:p>
            <a:r>
              <a:rPr lang="cs-CZ" sz="2000" dirty="0" err="1" smtClean="0"/>
              <a:t>Redirection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754727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Objevování sousedů a směrovačů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11662"/>
          </a:xfrm>
        </p:spPr>
        <p:txBody>
          <a:bodyPr/>
          <a:lstStyle/>
          <a:p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Protocol (NDP)</a:t>
            </a:r>
          </a:p>
          <a:p>
            <a:pPr lvl="1"/>
            <a:r>
              <a:rPr lang="cs-CZ" dirty="0"/>
              <a:t>Výzva sousedovi (</a:t>
            </a:r>
            <a:r>
              <a:rPr lang="cs-CZ" dirty="0" err="1"/>
              <a:t>Neighbor</a:t>
            </a:r>
            <a:r>
              <a:rPr lang="cs-CZ" dirty="0"/>
              <a:t> </a:t>
            </a:r>
            <a:r>
              <a:rPr lang="cs-CZ" dirty="0" err="1" smtClean="0"/>
              <a:t>Solicitation</a:t>
            </a:r>
            <a:r>
              <a:rPr lang="cs-CZ" dirty="0" smtClean="0"/>
              <a:t> - NS) </a:t>
            </a:r>
            <a:r>
              <a:rPr lang="cs-CZ" dirty="0"/>
              <a:t>(135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Vyhledání odpovídající MAC adresy k IPv6 adrese souseda</a:t>
            </a:r>
          </a:p>
          <a:p>
            <a:pPr lvl="2"/>
            <a:r>
              <a:rPr lang="cs-CZ" dirty="0" smtClean="0"/>
              <a:t>Ověření, že je uzel dostupný</a:t>
            </a:r>
            <a:endParaRPr lang="cs-CZ" dirty="0"/>
          </a:p>
          <a:p>
            <a:pPr lvl="1"/>
            <a:r>
              <a:rPr lang="cs-CZ" dirty="0"/>
              <a:t>Ohlášení souseda (</a:t>
            </a:r>
            <a:r>
              <a:rPr lang="cs-CZ" dirty="0" err="1"/>
              <a:t>Neighbor</a:t>
            </a:r>
            <a:r>
              <a:rPr lang="cs-CZ" dirty="0"/>
              <a:t> </a:t>
            </a:r>
            <a:r>
              <a:rPr lang="cs-CZ" dirty="0" err="1" smtClean="0"/>
              <a:t>Advertisement</a:t>
            </a:r>
            <a:r>
              <a:rPr lang="cs-CZ" dirty="0" smtClean="0"/>
              <a:t> - NA) </a:t>
            </a:r>
            <a:r>
              <a:rPr lang="cs-CZ" dirty="0"/>
              <a:t>(136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Odeslání odpovědi na NS s fyzickou (MAC) adresou</a:t>
            </a:r>
            <a:endParaRPr lang="cs-CZ" dirty="0"/>
          </a:p>
          <a:p>
            <a:pPr lvl="1"/>
            <a:r>
              <a:rPr lang="cs-CZ" dirty="0" smtClean="0"/>
              <a:t>Výzva směrovači (Router </a:t>
            </a:r>
            <a:r>
              <a:rPr lang="cs-CZ" dirty="0" err="1" smtClean="0"/>
              <a:t>Solicitation</a:t>
            </a:r>
            <a:r>
              <a:rPr lang="cs-CZ" dirty="0" smtClean="0"/>
              <a:t> - RS) (133)</a:t>
            </a:r>
          </a:p>
          <a:p>
            <a:pPr lvl="2"/>
            <a:r>
              <a:rPr lang="cs-CZ" dirty="0" smtClean="0"/>
              <a:t>Vyhledání implicitního směrovače</a:t>
            </a:r>
          </a:p>
          <a:p>
            <a:pPr lvl="2"/>
            <a:r>
              <a:rPr lang="cs-CZ" dirty="0" smtClean="0"/>
              <a:t>Získání další informace o síti – prefix, DNS adresy </a:t>
            </a:r>
            <a:r>
              <a:rPr lang="cs-CZ" dirty="0" err="1" smtClean="0"/>
              <a:t>forwarderů</a:t>
            </a:r>
            <a:endParaRPr lang="cs-CZ" dirty="0" smtClean="0"/>
          </a:p>
          <a:p>
            <a:pPr lvl="1"/>
            <a:r>
              <a:rPr lang="cs-CZ" dirty="0" smtClean="0"/>
              <a:t>Ohlášení směrovače (Router </a:t>
            </a:r>
            <a:r>
              <a:rPr lang="cs-CZ" dirty="0" err="1" smtClean="0"/>
              <a:t>Advertisement</a:t>
            </a:r>
            <a:r>
              <a:rPr lang="cs-CZ" dirty="0" smtClean="0"/>
              <a:t> - RA) (134)</a:t>
            </a:r>
          </a:p>
          <a:p>
            <a:pPr lvl="2"/>
            <a:r>
              <a:rPr lang="cs-CZ" dirty="0" smtClean="0"/>
              <a:t>Odpověď na RS</a:t>
            </a:r>
          </a:p>
          <a:p>
            <a:pPr lvl="2"/>
            <a:r>
              <a:rPr lang="cs-CZ" dirty="0" smtClean="0"/>
              <a:t>Je vysílána i periodicky, bez nutnosti přijmout RA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0021-B4FD-46E2-8EC1-BBC031CDD68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85295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Objevování sousedů a směrovačů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120D-8A55-4AF7-A110-A1C5895DF38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54</a:t>
            </a:fld>
            <a:endParaRPr lang="cs-CZ" altLang="cs-CZ"/>
          </a:p>
        </p:txBody>
      </p:sp>
      <p:grpSp>
        <p:nvGrpSpPr>
          <p:cNvPr id="7" name="Plátno 1175"/>
          <p:cNvGrpSpPr/>
          <p:nvPr/>
        </p:nvGrpSpPr>
        <p:grpSpPr>
          <a:xfrm>
            <a:off x="755576" y="1772816"/>
            <a:ext cx="7488832" cy="2448272"/>
            <a:chOff x="0" y="0"/>
            <a:chExt cx="5486400" cy="177292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772920"/>
            </a:xfrm>
            <a:prstGeom prst="rect">
              <a:avLst/>
            </a:prstGeom>
          </p:spPr>
        </p:sp>
        <p:cxnSp>
          <p:nvCxnSpPr>
            <p:cNvPr id="9" name="Přímá spojnice se šipkou 8"/>
            <p:cNvCxnSpPr/>
            <p:nvPr/>
          </p:nvCxnSpPr>
          <p:spPr>
            <a:xfrm>
              <a:off x="342900" y="281118"/>
              <a:ext cx="24012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>
              <a:off x="2514600" y="509718"/>
              <a:ext cx="2514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>
              <a:off x="339725" y="966918"/>
              <a:ext cx="24012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>
              <a:off x="2525903" y="1195518"/>
              <a:ext cx="2514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339725" y="1652718"/>
              <a:ext cx="24012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 pole 1182"/>
            <p:cNvSpPr txBox="1"/>
            <p:nvPr/>
          </p:nvSpPr>
          <p:spPr>
            <a:xfrm>
              <a:off x="768993" y="1"/>
              <a:ext cx="1134745" cy="342900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Výzva směrovači</a:t>
              </a:r>
            </a:p>
          </p:txBody>
        </p:sp>
        <p:sp>
          <p:nvSpPr>
            <p:cNvPr id="15" name="Textové pole 1183"/>
            <p:cNvSpPr txBox="1"/>
            <p:nvPr/>
          </p:nvSpPr>
          <p:spPr>
            <a:xfrm>
              <a:off x="768993" y="683742"/>
              <a:ext cx="1123315" cy="342900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Výzva sousedovi</a:t>
              </a:r>
            </a:p>
          </p:txBody>
        </p:sp>
        <p:sp>
          <p:nvSpPr>
            <p:cNvPr id="16" name="Textové pole 1184"/>
            <p:cNvSpPr txBox="1"/>
            <p:nvPr/>
          </p:nvSpPr>
          <p:spPr>
            <a:xfrm>
              <a:off x="843761" y="1367483"/>
              <a:ext cx="979805" cy="342900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Přesměrování </a:t>
              </a:r>
            </a:p>
          </p:txBody>
        </p:sp>
        <p:sp>
          <p:nvSpPr>
            <p:cNvPr id="17" name="Textové pole 1185"/>
            <p:cNvSpPr txBox="1"/>
            <p:nvPr/>
          </p:nvSpPr>
          <p:spPr>
            <a:xfrm>
              <a:off x="3226728" y="232720"/>
              <a:ext cx="1338580" cy="342900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Ohlášení směrovače</a:t>
              </a:r>
            </a:p>
          </p:txBody>
        </p:sp>
        <p:sp>
          <p:nvSpPr>
            <p:cNvPr id="18" name="Textové pole 1186"/>
            <p:cNvSpPr txBox="1"/>
            <p:nvPr/>
          </p:nvSpPr>
          <p:spPr>
            <a:xfrm>
              <a:off x="3304663" y="931907"/>
              <a:ext cx="1188085" cy="342900"/>
            </a:xfrm>
            <a:prstGeom prst="rect">
              <a:avLst/>
            </a:prstGeom>
            <a:noFill/>
            <a:ln w="1270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Ohlášení souseda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70817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2238"/>
            <a:ext cx="7677472" cy="1295400"/>
          </a:xfrm>
        </p:spPr>
        <p:txBody>
          <a:bodyPr/>
          <a:lstStyle/>
          <a:p>
            <a:pPr algn="ctr"/>
            <a:r>
              <a:rPr lang="cs-CZ" sz="2800" dirty="0" smtClean="0"/>
              <a:t>Objevování směrovačů v lokální síti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7" y="1615390"/>
            <a:ext cx="7992888" cy="54168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Výzva </a:t>
            </a:r>
            <a:r>
              <a:rPr lang="cs-CZ" sz="1800" dirty="0"/>
              <a:t>pro vyhledání směrovačů na lokální síti (Router </a:t>
            </a:r>
            <a:r>
              <a:rPr lang="cs-CZ" sz="1800" dirty="0" err="1"/>
              <a:t>Solicitation</a:t>
            </a:r>
            <a:r>
              <a:rPr lang="cs-CZ" sz="1800" dirty="0"/>
              <a:t> </a:t>
            </a:r>
            <a:r>
              <a:rPr lang="cs-CZ" sz="1800" dirty="0" smtClean="0"/>
              <a:t>Message)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2320-4782-4AC4-91CD-1E5E3DC2A1A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55</a:t>
            </a:fld>
            <a:endParaRPr lang="cs-CZ" altLang="cs-CZ"/>
          </a:p>
        </p:txBody>
      </p:sp>
      <p:grpSp>
        <p:nvGrpSpPr>
          <p:cNvPr id="7" name="Plátno 208"/>
          <p:cNvGrpSpPr/>
          <p:nvPr/>
        </p:nvGrpSpPr>
        <p:grpSpPr>
          <a:xfrm>
            <a:off x="1501531" y="2107891"/>
            <a:ext cx="4800600" cy="1097280"/>
            <a:chOff x="0" y="0"/>
            <a:chExt cx="4800600" cy="109728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4800600" cy="109728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923688" y="98612"/>
              <a:ext cx="3657600" cy="9111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824455" y="11042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740964" y="95698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920513" y="32698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0513" y="55451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198"/>
            <p:cNvSpPr txBox="1"/>
            <p:nvPr/>
          </p:nvSpPr>
          <p:spPr>
            <a:xfrm>
              <a:off x="1006321" y="84694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133</a:t>
              </a:r>
            </a:p>
          </p:txBody>
        </p:sp>
        <p:sp>
          <p:nvSpPr>
            <p:cNvPr id="15" name="Textové pole 199"/>
            <p:cNvSpPr txBox="1"/>
            <p:nvPr/>
          </p:nvSpPr>
          <p:spPr>
            <a:xfrm>
              <a:off x="1997783" y="84724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16" name="Textové pole 200"/>
            <p:cNvSpPr txBox="1"/>
            <p:nvPr/>
          </p:nvSpPr>
          <p:spPr>
            <a:xfrm>
              <a:off x="3203465" y="84724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17" name="Textové pole 201"/>
            <p:cNvSpPr txBox="1"/>
            <p:nvPr/>
          </p:nvSpPr>
          <p:spPr>
            <a:xfrm>
              <a:off x="2432177" y="275622"/>
              <a:ext cx="610870" cy="27889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1820999" y="554722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740964" y="554722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ové pole 205"/>
            <p:cNvSpPr txBox="1"/>
            <p:nvPr/>
          </p:nvSpPr>
          <p:spPr>
            <a:xfrm>
              <a:off x="1071245" y="554719"/>
              <a:ext cx="597535" cy="34494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1</a:t>
              </a:r>
            </a:p>
          </p:txBody>
        </p:sp>
        <p:sp>
          <p:nvSpPr>
            <p:cNvPr id="21" name="Textové pole 206"/>
            <p:cNvSpPr txBox="1"/>
            <p:nvPr/>
          </p:nvSpPr>
          <p:spPr>
            <a:xfrm>
              <a:off x="1952190" y="564960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22" name="Textové pole 207"/>
            <p:cNvSpPr txBox="1"/>
            <p:nvPr/>
          </p:nvSpPr>
          <p:spPr>
            <a:xfrm>
              <a:off x="2909951" y="554719"/>
              <a:ext cx="1524635" cy="2324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zdroje (6B)</a:t>
              </a:r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923688" y="777151"/>
              <a:ext cx="1817276" cy="99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Plátno 333"/>
          <p:cNvGrpSpPr/>
          <p:nvPr/>
        </p:nvGrpSpPr>
        <p:grpSpPr>
          <a:xfrm>
            <a:off x="1558926" y="4033438"/>
            <a:ext cx="4800600" cy="2127250"/>
            <a:chOff x="0" y="0"/>
            <a:chExt cx="4800600" cy="2127250"/>
          </a:xfrm>
        </p:grpSpPr>
        <p:sp>
          <p:nvSpPr>
            <p:cNvPr id="25" name="Obdélník 24"/>
            <p:cNvSpPr/>
            <p:nvPr/>
          </p:nvSpPr>
          <p:spPr>
            <a:xfrm>
              <a:off x="0" y="0"/>
              <a:ext cx="4800600" cy="2127250"/>
            </a:xfrm>
            <a:prstGeom prst="rect">
              <a:avLst/>
            </a:prstGeom>
          </p:spPr>
        </p:sp>
        <p:sp>
          <p:nvSpPr>
            <p:cNvPr id="26" name="Obdélník 25"/>
            <p:cNvSpPr/>
            <p:nvPr/>
          </p:nvSpPr>
          <p:spPr>
            <a:xfrm>
              <a:off x="923688" y="91662"/>
              <a:ext cx="3657600" cy="192711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7" name="Přímá spojnice 26"/>
            <p:cNvCxnSpPr/>
            <p:nvPr/>
          </p:nvCxnSpPr>
          <p:spPr>
            <a:xfrm>
              <a:off x="1827630" y="91684"/>
              <a:ext cx="7974" cy="4440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744139" y="76955"/>
              <a:ext cx="0" cy="4588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923688" y="30824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923688" y="53577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ové pole 130"/>
            <p:cNvSpPr txBox="1"/>
            <p:nvPr/>
          </p:nvSpPr>
          <p:spPr>
            <a:xfrm>
              <a:off x="1009496" y="65952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134</a:t>
              </a:r>
            </a:p>
          </p:txBody>
        </p:sp>
        <p:sp>
          <p:nvSpPr>
            <p:cNvPr id="32" name="Textové pole 162"/>
            <p:cNvSpPr txBox="1"/>
            <p:nvPr/>
          </p:nvSpPr>
          <p:spPr>
            <a:xfrm>
              <a:off x="2000958" y="65984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33" name="Textové pole 180"/>
            <p:cNvSpPr txBox="1"/>
            <p:nvPr/>
          </p:nvSpPr>
          <p:spPr>
            <a:xfrm>
              <a:off x="3206640" y="65984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34" name="Textové pole 235"/>
            <p:cNvSpPr txBox="1"/>
            <p:nvPr/>
          </p:nvSpPr>
          <p:spPr>
            <a:xfrm>
              <a:off x="3063257" y="300576"/>
              <a:ext cx="1097280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Router live time</a:t>
              </a:r>
            </a:p>
          </p:txBody>
        </p:sp>
        <p:sp>
          <p:nvSpPr>
            <p:cNvPr id="35" name="Textové pole 236"/>
            <p:cNvSpPr txBox="1"/>
            <p:nvPr/>
          </p:nvSpPr>
          <p:spPr>
            <a:xfrm>
              <a:off x="2220468" y="548410"/>
              <a:ext cx="106743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Reachable time</a:t>
              </a:r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835604" y="100594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>
              <a:off x="2744139" y="100594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ové pole 275"/>
            <p:cNvSpPr txBox="1"/>
            <p:nvPr/>
          </p:nvSpPr>
          <p:spPr>
            <a:xfrm>
              <a:off x="1143000" y="1001421"/>
              <a:ext cx="597535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2</a:t>
              </a:r>
            </a:p>
          </p:txBody>
        </p:sp>
        <p:sp>
          <p:nvSpPr>
            <p:cNvPr id="39" name="Textové pole 276"/>
            <p:cNvSpPr txBox="1"/>
            <p:nvPr/>
          </p:nvSpPr>
          <p:spPr>
            <a:xfrm>
              <a:off x="1955365" y="996976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40" name="Textové pole 277"/>
            <p:cNvSpPr txBox="1"/>
            <p:nvPr/>
          </p:nvSpPr>
          <p:spPr>
            <a:xfrm>
              <a:off x="3046222" y="1027172"/>
              <a:ext cx="1363345" cy="31699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cíle (6B)</a:t>
              </a:r>
            </a:p>
          </p:txBody>
        </p:sp>
        <p:sp>
          <p:nvSpPr>
            <p:cNvPr id="41" name="Textové pole 278"/>
            <p:cNvSpPr txBox="1"/>
            <p:nvPr/>
          </p:nvSpPr>
          <p:spPr>
            <a:xfrm>
              <a:off x="1030605" y="310736"/>
              <a:ext cx="709930" cy="2686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Hop limit</a:t>
              </a:r>
            </a:p>
          </p:txBody>
        </p:sp>
        <p:cxnSp>
          <p:nvCxnSpPr>
            <p:cNvPr id="42" name="Přímá spojnice 41"/>
            <p:cNvCxnSpPr/>
            <p:nvPr/>
          </p:nvCxnSpPr>
          <p:spPr>
            <a:xfrm>
              <a:off x="923688" y="77278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923688" y="100594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ové pole 328"/>
            <p:cNvSpPr txBox="1"/>
            <p:nvPr/>
          </p:nvSpPr>
          <p:spPr>
            <a:xfrm>
              <a:off x="1955365" y="772556"/>
              <a:ext cx="1521460" cy="30376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Retransmission interval</a:t>
              </a:r>
            </a:p>
          </p:txBody>
        </p:sp>
        <p:sp>
          <p:nvSpPr>
            <p:cNvPr id="45" name="Textové pole 329"/>
            <p:cNvSpPr txBox="1"/>
            <p:nvPr/>
          </p:nvSpPr>
          <p:spPr>
            <a:xfrm>
              <a:off x="1771569" y="303116"/>
              <a:ext cx="106680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</a:t>
              </a: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|O|H|Pr|Res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Přímá spojnice 45"/>
            <p:cNvCxnSpPr/>
            <p:nvPr/>
          </p:nvCxnSpPr>
          <p:spPr>
            <a:xfrm>
              <a:off x="923688" y="1229872"/>
              <a:ext cx="18204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Přímá spojnice 46"/>
            <p:cNvCxnSpPr/>
            <p:nvPr/>
          </p:nvCxnSpPr>
          <p:spPr>
            <a:xfrm>
              <a:off x="936443" y="145869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ové pole 332"/>
            <p:cNvSpPr txBox="1"/>
            <p:nvPr/>
          </p:nvSpPr>
          <p:spPr>
            <a:xfrm>
              <a:off x="1944222" y="1608428"/>
              <a:ext cx="1618615" cy="2952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 volitelné parametry</a:t>
              </a:r>
            </a:p>
          </p:txBody>
        </p:sp>
      </p:grpSp>
      <p:sp>
        <p:nvSpPr>
          <p:cNvPr id="49" name="Zástupný symbol pro obsah 2"/>
          <p:cNvSpPr txBox="1">
            <a:spLocks/>
          </p:cNvSpPr>
          <p:nvPr/>
        </p:nvSpPr>
        <p:spPr bwMode="auto">
          <a:xfrm>
            <a:off x="899592" y="3447253"/>
            <a:ext cx="8712967" cy="54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Ohlášení posílají směrovače na lokálním segmentu (Router </a:t>
            </a:r>
            <a:r>
              <a:rPr lang="cs-CZ" sz="1600" dirty="0" err="1"/>
              <a:t>Advertisement</a:t>
            </a:r>
            <a:r>
              <a:rPr lang="cs-CZ" sz="1600" dirty="0"/>
              <a:t> </a:t>
            </a:r>
            <a:r>
              <a:rPr lang="cs-CZ" sz="1600" dirty="0" smtClean="0"/>
              <a:t>Message)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729708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Objevování směrovačů v lokální síti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11662"/>
          </a:xfrm>
        </p:spPr>
        <p:txBody>
          <a:bodyPr/>
          <a:lstStyle/>
          <a:p>
            <a:r>
              <a:rPr lang="cs-CZ" sz="2000" dirty="0"/>
              <a:t>Hop limit – hodnota doporučovaná směrovačem pro hostitelské systémy. Nula znamená, že nic </a:t>
            </a:r>
            <a:r>
              <a:rPr lang="cs-CZ" sz="2000" dirty="0" smtClean="0"/>
              <a:t>nedoporučuje</a:t>
            </a:r>
          </a:p>
          <a:p>
            <a:r>
              <a:rPr lang="cs-CZ" sz="2000" dirty="0"/>
              <a:t>M – </a:t>
            </a:r>
            <a:r>
              <a:rPr lang="cs-CZ" sz="2000" dirty="0" err="1"/>
              <a:t>managed</a:t>
            </a:r>
            <a:r>
              <a:rPr lang="cs-CZ" sz="2000" dirty="0"/>
              <a:t> Address </a:t>
            </a:r>
            <a:r>
              <a:rPr lang="cs-CZ" sz="2000" dirty="0" err="1"/>
              <a:t>Config</a:t>
            </a:r>
            <a:r>
              <a:rPr lang="cs-CZ" sz="2000" dirty="0"/>
              <a:t> Flag – pokud je nastaven, má host použít stavovou nebo ruční </a:t>
            </a:r>
            <a:r>
              <a:rPr lang="cs-CZ" sz="2000" dirty="0" err="1"/>
              <a:t>autokonfiguraci</a:t>
            </a:r>
            <a:r>
              <a:rPr lang="cs-CZ" sz="2000" dirty="0"/>
              <a:t> (</a:t>
            </a:r>
            <a:r>
              <a:rPr lang="cs-CZ" sz="2000" dirty="0" smtClean="0"/>
              <a:t>DHCP)</a:t>
            </a:r>
          </a:p>
          <a:p>
            <a:r>
              <a:rPr lang="cs-CZ" sz="2000" dirty="0"/>
              <a:t>O – </a:t>
            </a:r>
            <a:r>
              <a:rPr lang="cs-CZ" sz="2000" dirty="0" err="1"/>
              <a:t>Other</a:t>
            </a:r>
            <a:r>
              <a:rPr lang="cs-CZ" sz="2000" dirty="0"/>
              <a:t> </a:t>
            </a:r>
            <a:r>
              <a:rPr lang="cs-CZ" sz="2000" dirty="0" err="1"/>
              <a:t>Stateful</a:t>
            </a:r>
            <a:r>
              <a:rPr lang="cs-CZ" sz="2000" dirty="0"/>
              <a:t> </a:t>
            </a:r>
            <a:r>
              <a:rPr lang="cs-CZ" sz="2000" dirty="0" err="1"/>
              <a:t>Config</a:t>
            </a:r>
            <a:r>
              <a:rPr lang="cs-CZ" sz="2000" dirty="0"/>
              <a:t> Flag – pokud je nastaven, má host použít ruční nebo stavovou </a:t>
            </a:r>
            <a:r>
              <a:rPr lang="cs-CZ" sz="2000" dirty="0" err="1"/>
              <a:t>autokonfiguraci</a:t>
            </a:r>
            <a:r>
              <a:rPr lang="cs-CZ" sz="2000" dirty="0"/>
              <a:t> pro ostatní parametry (kromě </a:t>
            </a:r>
            <a:r>
              <a:rPr lang="cs-CZ" sz="2000" dirty="0" smtClean="0"/>
              <a:t>adres)</a:t>
            </a:r>
          </a:p>
          <a:p>
            <a:r>
              <a:rPr lang="cs-CZ" sz="2000" dirty="0"/>
              <a:t>Router </a:t>
            </a:r>
            <a:r>
              <a:rPr lang="cs-CZ" sz="2000" dirty="0" err="1"/>
              <a:t>livetime</a:t>
            </a:r>
            <a:r>
              <a:rPr lang="cs-CZ" sz="2000" dirty="0"/>
              <a:t> – hodnota je uvedena v </a:t>
            </a:r>
            <a:r>
              <a:rPr lang="en-US" sz="2000" dirty="0"/>
              <a:t>[s]</a:t>
            </a:r>
            <a:r>
              <a:rPr lang="cs-CZ" sz="2000" dirty="0"/>
              <a:t>. Říká, jak ještě dlouho může být směrovač použit jako </a:t>
            </a:r>
            <a:r>
              <a:rPr lang="cs-CZ" sz="2000" dirty="0" smtClean="0"/>
              <a:t>implicitní.</a:t>
            </a:r>
          </a:p>
          <a:p>
            <a:r>
              <a:rPr lang="cs-CZ" sz="2000" dirty="0" err="1"/>
              <a:t>Reachable</a:t>
            </a:r>
            <a:r>
              <a:rPr lang="cs-CZ" sz="2000" dirty="0"/>
              <a:t> </a:t>
            </a:r>
            <a:r>
              <a:rPr lang="cs-CZ" sz="2000" dirty="0" err="1"/>
              <a:t>time</a:t>
            </a:r>
            <a:r>
              <a:rPr lang="cs-CZ" sz="2000" dirty="0"/>
              <a:t> – Říká hostitelským systémům, jak dlouho v </a:t>
            </a:r>
            <a:r>
              <a:rPr lang="en-US" sz="2000" dirty="0"/>
              <a:t>[ms] </a:t>
            </a:r>
            <a:r>
              <a:rPr lang="cs-CZ" sz="2000" dirty="0"/>
              <a:t>měli považovat souseda za dosažitelného poté, co získali potvrzení o </a:t>
            </a:r>
            <a:r>
              <a:rPr lang="cs-CZ" sz="2000" dirty="0" smtClean="0"/>
              <a:t>dosažitelnosti.</a:t>
            </a:r>
          </a:p>
          <a:p>
            <a:r>
              <a:rPr lang="cs-CZ" sz="2000" dirty="0" err="1" smtClean="0"/>
              <a:t>Retransmission</a:t>
            </a:r>
            <a:r>
              <a:rPr lang="cs-CZ" sz="2000" dirty="0" smtClean="0"/>
              <a:t> </a:t>
            </a:r>
            <a:r>
              <a:rPr lang="cs-CZ" sz="2000" dirty="0"/>
              <a:t>Interval – počet </a:t>
            </a:r>
            <a:r>
              <a:rPr lang="en-US" sz="2000" dirty="0"/>
              <a:t>[ms]</a:t>
            </a:r>
            <a:r>
              <a:rPr lang="cs-CZ" sz="2000" dirty="0"/>
              <a:t> mezi dvěma pokusy poslat zprávu </a:t>
            </a:r>
            <a:r>
              <a:rPr lang="cs-CZ" sz="2000" dirty="0" err="1"/>
              <a:t>Neighbor</a:t>
            </a:r>
            <a:r>
              <a:rPr lang="cs-CZ" sz="2000" dirty="0"/>
              <a:t> </a:t>
            </a:r>
            <a:r>
              <a:rPr lang="cs-CZ" sz="2000" dirty="0" err="1" smtClean="0"/>
              <a:t>Solicitation</a:t>
            </a:r>
            <a:r>
              <a:rPr lang="cs-CZ" sz="2000" dirty="0" smtClean="0"/>
              <a:t>.</a:t>
            </a: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1392F-CD0D-4A9C-9BB2-106F8002A033}" type="datetime1">
              <a:rPr lang="cs-CZ" altLang="cs-CZ" smtClean="0"/>
              <a:t>15. 5. 2018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15404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Router </a:t>
            </a:r>
            <a:r>
              <a:rPr lang="cs-CZ" sz="2800" dirty="0" err="1" smtClean="0"/>
              <a:t>Advertisement</a:t>
            </a:r>
            <a:r>
              <a:rPr lang="cs-CZ" sz="2800" dirty="0" smtClean="0"/>
              <a:t> volitelné parametry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dirty="0"/>
              <a:t>Source Link-Layer Address </a:t>
            </a:r>
            <a:r>
              <a:rPr lang="cs-CZ" dirty="0" err="1"/>
              <a:t>option</a:t>
            </a:r>
            <a:r>
              <a:rPr lang="cs-CZ" dirty="0"/>
              <a:t>  – linková adresa </a:t>
            </a:r>
            <a:r>
              <a:rPr lang="cs-CZ" dirty="0" smtClean="0"/>
              <a:t>směrovače</a:t>
            </a:r>
          </a:p>
          <a:p>
            <a:r>
              <a:rPr lang="cs-CZ" dirty="0"/>
              <a:t>MTU </a:t>
            </a:r>
            <a:r>
              <a:rPr lang="cs-CZ" dirty="0" err="1"/>
              <a:t>option</a:t>
            </a:r>
            <a:r>
              <a:rPr lang="cs-CZ" dirty="0"/>
              <a:t>  – posílá MTU lokální </a:t>
            </a:r>
            <a:r>
              <a:rPr lang="cs-CZ" dirty="0" smtClean="0"/>
              <a:t>sítě</a:t>
            </a:r>
          </a:p>
          <a:p>
            <a:r>
              <a:rPr lang="cs-CZ" dirty="0"/>
              <a:t>Prefix Information </a:t>
            </a:r>
            <a:r>
              <a:rPr lang="cs-CZ" dirty="0" err="1"/>
              <a:t>option</a:t>
            </a:r>
            <a:r>
              <a:rPr lang="cs-CZ" dirty="0"/>
              <a:t> – posílá prefixy (počet bitů síťové části), které je možné použít na lokální </a:t>
            </a:r>
            <a:r>
              <a:rPr lang="cs-CZ" dirty="0" smtClean="0"/>
              <a:t>síti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01D1-60F4-4DAB-B006-7D0676D5C6D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1304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116"/>
            <a:ext cx="7543800" cy="1295400"/>
          </a:xfrm>
        </p:spPr>
        <p:txBody>
          <a:bodyPr/>
          <a:lstStyle/>
          <a:p>
            <a:r>
              <a:rPr lang="cs-CZ" dirty="0" smtClean="0"/>
              <a:t>Prefix Information </a:t>
            </a:r>
            <a:r>
              <a:rPr lang="cs-CZ" dirty="0" err="1" smtClean="0"/>
              <a:t>option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69046"/>
            <a:ext cx="8229600" cy="2888502"/>
          </a:xfrm>
        </p:spPr>
        <p:txBody>
          <a:bodyPr/>
          <a:lstStyle/>
          <a:p>
            <a:r>
              <a:rPr lang="cs-CZ" sz="1400" dirty="0"/>
              <a:t>Prefix </a:t>
            </a:r>
            <a:r>
              <a:rPr lang="cs-CZ" sz="1400" dirty="0" err="1"/>
              <a:t>length</a:t>
            </a:r>
            <a:r>
              <a:rPr lang="cs-CZ" sz="1400" dirty="0"/>
              <a:t> – délka prefixu (8 bitů)</a:t>
            </a:r>
          </a:p>
          <a:p>
            <a:r>
              <a:rPr lang="cs-CZ" sz="1400" dirty="0" err="1"/>
              <a:t>Flags</a:t>
            </a:r>
            <a:r>
              <a:rPr lang="cs-CZ" sz="1400" dirty="0"/>
              <a:t> – L</a:t>
            </a:r>
            <a:r>
              <a:rPr lang="en-US" sz="1400" dirty="0"/>
              <a:t>|</a:t>
            </a:r>
            <a:r>
              <a:rPr lang="en-US" sz="1400" dirty="0" err="1"/>
              <a:t>A|R|reserve</a:t>
            </a:r>
            <a:endParaRPr lang="cs-CZ" sz="1400" dirty="0"/>
          </a:p>
          <a:p>
            <a:pPr lvl="1"/>
            <a:r>
              <a:rPr lang="cs-CZ" sz="1200" dirty="0"/>
              <a:t>L – on-link flag – nastaven znamená, že prefix může být použit</a:t>
            </a:r>
          </a:p>
          <a:p>
            <a:pPr lvl="1"/>
            <a:r>
              <a:rPr lang="cs-CZ" sz="1200" dirty="0"/>
              <a:t>A – </a:t>
            </a:r>
            <a:r>
              <a:rPr lang="cs-CZ" sz="1200" dirty="0" err="1"/>
              <a:t>autonomous</a:t>
            </a:r>
            <a:r>
              <a:rPr lang="cs-CZ" sz="1200" dirty="0"/>
              <a:t> Address Configuration flag – je-li nastaven, může být prefix použit pro </a:t>
            </a:r>
            <a:r>
              <a:rPr lang="cs-CZ" sz="1200" dirty="0" err="1"/>
              <a:t>bezestavovou</a:t>
            </a:r>
            <a:r>
              <a:rPr lang="cs-CZ" sz="1200" dirty="0"/>
              <a:t> konfiguraci adresy</a:t>
            </a:r>
          </a:p>
          <a:p>
            <a:pPr lvl="1"/>
            <a:r>
              <a:rPr lang="cs-CZ" sz="1200" dirty="0"/>
              <a:t>R – router </a:t>
            </a:r>
            <a:r>
              <a:rPr lang="cs-CZ" sz="1200" dirty="0" err="1"/>
              <a:t>address</a:t>
            </a:r>
            <a:r>
              <a:rPr lang="cs-CZ" sz="1200" dirty="0"/>
              <a:t> – R = 1, pak prefix je adresa směrovače. Používá se pro domácí agenty (</a:t>
            </a:r>
            <a:r>
              <a:rPr lang="cs-CZ" sz="1200" dirty="0" err="1"/>
              <a:t>Home</a:t>
            </a:r>
            <a:r>
              <a:rPr lang="cs-CZ" sz="1200" dirty="0"/>
              <a:t> agent)</a:t>
            </a:r>
          </a:p>
          <a:p>
            <a:r>
              <a:rPr lang="cs-CZ" sz="1400" dirty="0" err="1"/>
              <a:t>Valid</a:t>
            </a:r>
            <a:r>
              <a:rPr lang="cs-CZ" sz="1400" dirty="0"/>
              <a:t> </a:t>
            </a:r>
            <a:r>
              <a:rPr lang="cs-CZ" sz="1400" dirty="0" err="1"/>
              <a:t>lifetime</a:t>
            </a:r>
            <a:r>
              <a:rPr lang="cs-CZ" sz="1400" dirty="0"/>
              <a:t> – doba v </a:t>
            </a:r>
            <a:r>
              <a:rPr lang="en-US" sz="1400" dirty="0"/>
              <a:t>[s] </a:t>
            </a:r>
            <a:r>
              <a:rPr lang="cs-CZ" sz="1400" dirty="0"/>
              <a:t>po kterou je prefix platný. Samé jedničky značí nekonečno.</a:t>
            </a:r>
          </a:p>
          <a:p>
            <a:r>
              <a:rPr lang="cs-CZ" sz="1400" dirty="0" err="1"/>
              <a:t>Prefered</a:t>
            </a:r>
            <a:r>
              <a:rPr lang="cs-CZ" sz="1400" dirty="0"/>
              <a:t> </a:t>
            </a:r>
            <a:r>
              <a:rPr lang="cs-CZ" sz="1400" dirty="0" err="1"/>
              <a:t>lifetime</a:t>
            </a:r>
            <a:r>
              <a:rPr lang="cs-CZ" sz="1400" dirty="0"/>
              <a:t> – doba v </a:t>
            </a:r>
            <a:r>
              <a:rPr lang="en-US" sz="1400" dirty="0"/>
              <a:t>[s], </a:t>
            </a:r>
            <a:r>
              <a:rPr lang="cs-CZ" sz="1400" dirty="0"/>
              <a:t>po kterou je adresa generovaná z tohoto prefixu </a:t>
            </a:r>
            <a:r>
              <a:rPr lang="cs-CZ" sz="1400" dirty="0" err="1"/>
              <a:t>bezestavovou</a:t>
            </a:r>
            <a:r>
              <a:rPr lang="cs-CZ" sz="1400" dirty="0"/>
              <a:t> </a:t>
            </a:r>
            <a:r>
              <a:rPr lang="cs-CZ" sz="1400" dirty="0" err="1"/>
              <a:t>autokonfigurací</a:t>
            </a:r>
            <a:r>
              <a:rPr lang="cs-CZ" sz="1400" dirty="0"/>
              <a:t> preferovaná.</a:t>
            </a:r>
          </a:p>
          <a:p>
            <a:r>
              <a:rPr lang="cs-CZ" sz="1400" dirty="0"/>
              <a:t>Prefix – adresa nebo prefix adresy. Bity mimo délku prefixu musí být </a:t>
            </a:r>
            <a:r>
              <a:rPr lang="cs-CZ" sz="1400" dirty="0" smtClean="0"/>
              <a:t>nulové.</a:t>
            </a:r>
            <a:endParaRPr lang="cs-CZ" sz="1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9369-0C03-4A01-A703-27911F23DF1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58</a:t>
            </a:fld>
            <a:endParaRPr lang="cs-CZ" altLang="cs-CZ"/>
          </a:p>
        </p:txBody>
      </p:sp>
      <p:grpSp>
        <p:nvGrpSpPr>
          <p:cNvPr id="7" name="Plátno 179"/>
          <p:cNvGrpSpPr/>
          <p:nvPr/>
        </p:nvGrpSpPr>
        <p:grpSpPr>
          <a:xfrm>
            <a:off x="1428750" y="1408286"/>
            <a:ext cx="5600700" cy="2333625"/>
            <a:chOff x="0" y="0"/>
            <a:chExt cx="5600700" cy="233362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600700" cy="2333625"/>
            </a:xfrm>
            <a:prstGeom prst="rect">
              <a:avLst/>
            </a:prstGeom>
          </p:spPr>
        </p:sp>
        <p:grpSp>
          <p:nvGrpSpPr>
            <p:cNvPr id="9" name="Skupina 8"/>
            <p:cNvGrpSpPr/>
            <p:nvPr/>
          </p:nvGrpSpPr>
          <p:grpSpPr>
            <a:xfrm>
              <a:off x="1019175" y="247651"/>
              <a:ext cx="3543300" cy="1852611"/>
              <a:chOff x="1019175" y="247651"/>
              <a:chExt cx="3543300" cy="1852611"/>
            </a:xfrm>
          </p:grpSpPr>
          <p:sp>
            <p:nvSpPr>
              <p:cNvPr id="10" name="Obdélník 9"/>
              <p:cNvSpPr/>
              <p:nvPr/>
            </p:nvSpPr>
            <p:spPr>
              <a:xfrm>
                <a:off x="1019175" y="280987"/>
                <a:ext cx="3543300" cy="18192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cxnSp>
            <p:nvCxnSpPr>
              <p:cNvPr id="11" name="Přímá spojnice 10"/>
              <p:cNvCxnSpPr/>
              <p:nvPr/>
            </p:nvCxnSpPr>
            <p:spPr>
              <a:xfrm>
                <a:off x="1028700" y="504825"/>
                <a:ext cx="352425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1028700" y="733425"/>
                <a:ext cx="352425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1028700" y="1190625"/>
                <a:ext cx="352425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>
                <a:off x="1028700" y="962025"/>
                <a:ext cx="352425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1943100" y="285750"/>
                <a:ext cx="0" cy="2190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2857500" y="285750"/>
                <a:ext cx="0" cy="2190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3771900" y="285750"/>
                <a:ext cx="0" cy="21907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Textové pole 186"/>
              <p:cNvSpPr txBox="1"/>
              <p:nvPr/>
            </p:nvSpPr>
            <p:spPr>
              <a:xfrm>
                <a:off x="1143000" y="247651"/>
                <a:ext cx="66738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Type = 3</a:t>
                </a:r>
              </a:p>
            </p:txBody>
          </p:sp>
          <p:sp>
            <p:nvSpPr>
              <p:cNvPr id="19" name="Textové pole 293"/>
              <p:cNvSpPr txBox="1"/>
              <p:nvPr/>
            </p:nvSpPr>
            <p:spPr>
              <a:xfrm>
                <a:off x="2063115" y="247651"/>
                <a:ext cx="57721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Length</a:t>
                </a:r>
                <a:endParaRPr lang="cs-C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ové pole 294"/>
              <p:cNvSpPr txBox="1"/>
              <p:nvPr/>
            </p:nvSpPr>
            <p:spPr>
              <a:xfrm>
                <a:off x="2857500" y="247651"/>
                <a:ext cx="90741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Prefix length</a:t>
                </a:r>
              </a:p>
            </p:txBody>
          </p:sp>
          <p:sp>
            <p:nvSpPr>
              <p:cNvPr id="21" name="Textové pole 295"/>
              <p:cNvSpPr txBox="1"/>
              <p:nvPr/>
            </p:nvSpPr>
            <p:spPr>
              <a:xfrm>
                <a:off x="3886200" y="247651"/>
                <a:ext cx="47307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Flags</a:t>
                </a:r>
              </a:p>
            </p:txBody>
          </p:sp>
          <p:sp>
            <p:nvSpPr>
              <p:cNvPr id="22" name="Textové pole 296"/>
              <p:cNvSpPr txBox="1"/>
              <p:nvPr/>
            </p:nvSpPr>
            <p:spPr>
              <a:xfrm>
                <a:off x="2400300" y="504825"/>
                <a:ext cx="113982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Valid Lifetime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[s]</a:t>
                </a:r>
                <a:endParaRPr lang="cs-C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ové pole 297"/>
              <p:cNvSpPr txBox="1"/>
              <p:nvPr/>
            </p:nvSpPr>
            <p:spPr>
              <a:xfrm>
                <a:off x="2286000" y="685800"/>
                <a:ext cx="1350010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Prefered Lifetime [s]</a:t>
                </a:r>
              </a:p>
            </p:txBody>
          </p:sp>
          <p:sp>
            <p:nvSpPr>
              <p:cNvPr id="24" name="Textové pole 298"/>
              <p:cNvSpPr txBox="1"/>
              <p:nvPr/>
            </p:nvSpPr>
            <p:spPr>
              <a:xfrm>
                <a:off x="2450465" y="933447"/>
                <a:ext cx="91757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Reserved = 0</a:t>
                </a:r>
              </a:p>
            </p:txBody>
          </p:sp>
          <p:sp>
            <p:nvSpPr>
              <p:cNvPr id="25" name="Textové pole 299"/>
              <p:cNvSpPr txBox="1"/>
              <p:nvPr/>
            </p:nvSpPr>
            <p:spPr>
              <a:xfrm>
                <a:off x="2514600" y="1476375"/>
                <a:ext cx="51498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Prefix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659146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adresy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12975"/>
            <a:ext cx="8229600" cy="2917949"/>
          </a:xfrm>
        </p:spPr>
        <p:txBody>
          <a:bodyPr/>
          <a:lstStyle/>
          <a:p>
            <a:r>
              <a:rPr lang="cs-CZ" dirty="0" smtClean="0"/>
              <a:t>Preferovaná – smí se používat</a:t>
            </a:r>
          </a:p>
          <a:p>
            <a:r>
              <a:rPr lang="cs-CZ" dirty="0" smtClean="0"/>
              <a:t>Odmítána – smí se použít v existujících relacích</a:t>
            </a:r>
          </a:p>
          <a:p>
            <a:r>
              <a:rPr lang="cs-CZ" dirty="0" smtClean="0"/>
              <a:t>Neplatná – nesmí se použít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D600-C39E-4010-8270-4401277437D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59</a:t>
            </a:fld>
            <a:endParaRPr lang="cs-CZ" altLang="cs-CZ"/>
          </a:p>
        </p:txBody>
      </p:sp>
      <p:grpSp>
        <p:nvGrpSpPr>
          <p:cNvPr id="7" name="Plátno 126"/>
          <p:cNvGrpSpPr/>
          <p:nvPr/>
        </p:nvGrpSpPr>
        <p:grpSpPr>
          <a:xfrm>
            <a:off x="827584" y="1628799"/>
            <a:ext cx="7173416" cy="1466699"/>
            <a:chOff x="0" y="0"/>
            <a:chExt cx="5486400" cy="94297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942975"/>
            </a:xfrm>
            <a:prstGeom prst="rect">
              <a:avLst/>
            </a:prstGeom>
          </p:spPr>
        </p:sp>
        <p:sp>
          <p:nvSpPr>
            <p:cNvPr id="9" name="Textové pole 172"/>
            <p:cNvSpPr txBox="1"/>
            <p:nvPr/>
          </p:nvSpPr>
          <p:spPr>
            <a:xfrm>
              <a:off x="342900" y="390245"/>
              <a:ext cx="890905" cy="304800"/>
            </a:xfrm>
            <a:prstGeom prst="rect">
              <a:avLst/>
            </a:prstGeom>
            <a:noFill/>
            <a:ln w="1270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Preferov</a:t>
              </a:r>
              <a:r>
                <a:rPr lang="cs-CZ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cs-CZ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á</a:t>
              </a:r>
              <a:endPara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ové pole 173"/>
            <p:cNvSpPr txBox="1"/>
            <p:nvPr/>
          </p:nvSpPr>
          <p:spPr>
            <a:xfrm>
              <a:off x="2171700" y="390245"/>
              <a:ext cx="75946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Odmítána </a:t>
              </a:r>
            </a:p>
          </p:txBody>
        </p:sp>
        <p:sp>
          <p:nvSpPr>
            <p:cNvPr id="11" name="Textové pole 174"/>
            <p:cNvSpPr txBox="1"/>
            <p:nvPr/>
          </p:nvSpPr>
          <p:spPr>
            <a:xfrm>
              <a:off x="4000500" y="390245"/>
              <a:ext cx="715010" cy="342900"/>
            </a:xfrm>
            <a:prstGeom prst="rect">
              <a:avLst/>
            </a:prstGeom>
            <a:noFill/>
            <a:ln w="1270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Neplatná </a:t>
              </a:r>
            </a:p>
          </p:txBody>
        </p:sp>
        <p:sp>
          <p:nvSpPr>
            <p:cNvPr id="12" name="Textové pole 175"/>
            <p:cNvSpPr txBox="1"/>
            <p:nvPr/>
          </p:nvSpPr>
          <p:spPr>
            <a:xfrm>
              <a:off x="1143000" y="142875"/>
              <a:ext cx="1188720" cy="342900"/>
            </a:xfrm>
            <a:prstGeom prst="rect">
              <a:avLst/>
            </a:prstGeom>
            <a:noFill/>
            <a:ln w="1270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Doba preferování</a:t>
              </a:r>
            </a:p>
          </p:txBody>
        </p:sp>
        <p:sp>
          <p:nvSpPr>
            <p:cNvPr id="13" name="Textové pole 176"/>
            <p:cNvSpPr txBox="1"/>
            <p:nvPr/>
          </p:nvSpPr>
          <p:spPr>
            <a:xfrm>
              <a:off x="2979420" y="142875"/>
              <a:ext cx="1027430" cy="342900"/>
            </a:xfrm>
            <a:prstGeom prst="rect">
              <a:avLst/>
            </a:prstGeom>
            <a:noFill/>
            <a:ln w="1270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Doba platnosti</a:t>
              </a:r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342900" y="390245"/>
              <a:ext cx="914400" cy="3048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Zaoblený obdélník 14"/>
            <p:cNvSpPr/>
            <p:nvPr/>
          </p:nvSpPr>
          <p:spPr>
            <a:xfrm>
              <a:off x="2171700" y="380440"/>
              <a:ext cx="807720" cy="3048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Zaoblený obdélník 15"/>
            <p:cNvSpPr/>
            <p:nvPr/>
          </p:nvSpPr>
          <p:spPr>
            <a:xfrm>
              <a:off x="4000500" y="389405"/>
              <a:ext cx="715010" cy="3048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7" name="Přímá spojnice se šipkou 16"/>
            <p:cNvCxnSpPr>
              <a:stCxn id="14" idx="3"/>
              <a:endCxn id="15" idx="1"/>
            </p:cNvCxnSpPr>
            <p:nvPr/>
          </p:nvCxnSpPr>
          <p:spPr>
            <a:xfrm flipV="1">
              <a:off x="1257300" y="532840"/>
              <a:ext cx="914400" cy="980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>
              <a:endCxn id="16" idx="1"/>
            </p:cNvCxnSpPr>
            <p:nvPr/>
          </p:nvCxnSpPr>
          <p:spPr>
            <a:xfrm flipV="1">
              <a:off x="2979420" y="541805"/>
              <a:ext cx="1021080" cy="84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621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Hlavička 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625" y="2669964"/>
            <a:ext cx="4186808" cy="3429338"/>
          </a:xfrm>
        </p:spPr>
        <p:txBody>
          <a:bodyPr/>
          <a:lstStyle/>
          <a:p>
            <a:r>
              <a:rPr lang="cs-CZ" sz="1800" dirty="0"/>
              <a:t>Směrování typu 0 – přechod přes zadané adresy – nedoporučeno z důvodu možnosti zneužití útokem, obsahuje seznam (více) adres</a:t>
            </a:r>
          </a:p>
          <a:p>
            <a:r>
              <a:rPr lang="cs-CZ" sz="1800" dirty="0"/>
              <a:t>Směrování typu 2 – určeno pro mobilitu, obsahuje (jednu) dočasnou adresu (care-of </a:t>
            </a:r>
            <a:r>
              <a:rPr lang="cs-CZ" sz="1800" dirty="0" err="1"/>
              <a:t>address</a:t>
            </a:r>
            <a:r>
              <a:rPr lang="cs-CZ" sz="1800" dirty="0"/>
              <a:t>)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45FC-EA8A-4B0A-94B9-E87F407EB11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</a:t>
            </a:fld>
            <a:endParaRPr lang="cs-CZ" altLang="cs-CZ"/>
          </a:p>
        </p:txBody>
      </p:sp>
      <p:grpSp>
        <p:nvGrpSpPr>
          <p:cNvPr id="7" name="Plátno 674"/>
          <p:cNvGrpSpPr/>
          <p:nvPr/>
        </p:nvGrpSpPr>
        <p:grpSpPr>
          <a:xfrm>
            <a:off x="-281348" y="1628800"/>
            <a:ext cx="5429412" cy="1008112"/>
            <a:chOff x="0" y="0"/>
            <a:chExt cx="5486400" cy="109918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109918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17"/>
              <a:ext cx="3657600" cy="94273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28695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1143000" y="52212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ové pole 8"/>
            <p:cNvSpPr txBox="1"/>
            <p:nvPr/>
          </p:nvSpPr>
          <p:spPr>
            <a:xfrm>
              <a:off x="2116220" y="32067"/>
              <a:ext cx="71374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dat</a:t>
              </a:r>
            </a:p>
          </p:txBody>
        </p:sp>
        <p:sp>
          <p:nvSpPr>
            <p:cNvPr id="14" name="Textové pole 9"/>
            <p:cNvSpPr txBox="1"/>
            <p:nvPr/>
          </p:nvSpPr>
          <p:spPr>
            <a:xfrm>
              <a:off x="1371600" y="31976"/>
              <a:ext cx="44831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</a:t>
              </a:r>
            </a:p>
          </p:txBody>
        </p:sp>
        <p:cxnSp>
          <p:nvCxnSpPr>
            <p:cNvPr id="15" name="Přímá spojnice 14"/>
            <p:cNvCxnSpPr/>
            <p:nvPr/>
          </p:nvCxnSpPr>
          <p:spPr>
            <a:xfrm>
              <a:off x="2018269" y="7054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2879124" y="70539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1143000" y="76720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ové pole 10"/>
            <p:cNvSpPr txBox="1"/>
            <p:nvPr/>
          </p:nvSpPr>
          <p:spPr>
            <a:xfrm>
              <a:off x="2386095" y="486090"/>
              <a:ext cx="9753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Seznam adres</a:t>
              </a:r>
            </a:p>
          </p:txBody>
        </p:sp>
        <p:cxnSp>
          <p:nvCxnSpPr>
            <p:cNvPr id="19" name="Přímá spojnice 18"/>
            <p:cNvCxnSpPr/>
            <p:nvPr/>
          </p:nvCxnSpPr>
          <p:spPr>
            <a:xfrm>
              <a:off x="3803821" y="70589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ové pole 8"/>
            <p:cNvSpPr txBox="1"/>
            <p:nvPr/>
          </p:nvSpPr>
          <p:spPr>
            <a:xfrm>
              <a:off x="3080419" y="36259"/>
              <a:ext cx="576580" cy="3422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0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ové pole 8"/>
            <p:cNvSpPr txBox="1"/>
            <p:nvPr/>
          </p:nvSpPr>
          <p:spPr>
            <a:xfrm>
              <a:off x="4044618" y="40373"/>
              <a:ext cx="511175" cy="3422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zbývá</a:t>
              </a:r>
            </a:p>
          </p:txBody>
        </p:sp>
        <p:sp>
          <p:nvSpPr>
            <p:cNvPr id="22" name="Textové pole 10"/>
            <p:cNvSpPr txBox="1"/>
            <p:nvPr/>
          </p:nvSpPr>
          <p:spPr>
            <a:xfrm>
              <a:off x="2386095" y="285184"/>
              <a:ext cx="84201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</p:grp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4610716" y="1628800"/>
            <a:ext cx="4186808" cy="20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V hlavičce je čítač a seznam adres tak, jak jdou za sebou. Cílem je první mezilehlý uzel, po dosažení cíle se zamění s první adresou v seznamu, přejde se na další mezilehlý uzel, po dosažení cíle se zamění s druhou adresou v seznamu, atd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73667"/>
              </p:ext>
            </p:extLst>
          </p:nvPr>
        </p:nvGraphicFramePr>
        <p:xfrm>
          <a:off x="4761761" y="3827174"/>
          <a:ext cx="3925040" cy="2272127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44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35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27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1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19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0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zbývá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cíl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5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5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5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6434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Redirect</a:t>
            </a:r>
            <a:r>
              <a:rPr lang="cs-CZ" dirty="0" smtClean="0"/>
              <a:t>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r>
              <a:rPr lang="cs-CZ" dirty="0" smtClean="0"/>
              <a:t>Přesměrování (</a:t>
            </a:r>
            <a:r>
              <a:rPr lang="cs-CZ" dirty="0" err="1" smtClean="0"/>
              <a:t>Redirect</a:t>
            </a:r>
            <a:r>
              <a:rPr lang="cs-CZ" dirty="0" smtClean="0"/>
              <a:t> Message – RM) (137)</a:t>
            </a:r>
          </a:p>
          <a:p>
            <a:pPr lvl="1"/>
            <a:r>
              <a:rPr lang="cs-CZ" dirty="0" smtClean="0"/>
              <a:t>Vysílána směrovačem</a:t>
            </a:r>
          </a:p>
          <a:p>
            <a:pPr lvl="1"/>
            <a:r>
              <a:rPr lang="cs-CZ" dirty="0" smtClean="0"/>
              <a:t>Slouží k opravě směrovací tabulky v uzlu</a:t>
            </a:r>
          </a:p>
          <a:p>
            <a:pPr lvl="1"/>
            <a:r>
              <a:rPr lang="cs-CZ" dirty="0" smtClean="0"/>
              <a:t>Obsahuje adresu sousedního směrovače, přes který má být paket </a:t>
            </a:r>
            <a:r>
              <a:rPr lang="cs-CZ" dirty="0" smtClean="0"/>
              <a:t>poslán</a:t>
            </a:r>
          </a:p>
          <a:p>
            <a:r>
              <a:rPr lang="cs-CZ" dirty="0" smtClean="0"/>
              <a:t>Inverzní objevování sousedů</a:t>
            </a:r>
          </a:p>
          <a:p>
            <a:pPr lvl="1"/>
            <a:r>
              <a:rPr lang="cs-CZ" sz="1800" dirty="0" smtClean="0"/>
              <a:t>Slouží k převodu fyzické adresy na síťovou</a:t>
            </a:r>
          </a:p>
          <a:p>
            <a:pPr lvl="1"/>
            <a:r>
              <a:rPr lang="cs-CZ" sz="1800" dirty="0" smtClean="0"/>
              <a:t>IND výzva (Inverse </a:t>
            </a:r>
            <a:r>
              <a:rPr lang="cs-CZ" sz="1800" dirty="0" err="1" smtClean="0"/>
              <a:t>Neighbor</a:t>
            </a:r>
            <a:r>
              <a:rPr lang="cs-CZ" sz="1800" dirty="0" smtClean="0"/>
              <a:t> </a:t>
            </a:r>
            <a:r>
              <a:rPr lang="cs-CZ" sz="1800" dirty="0" err="1" smtClean="0"/>
              <a:t>Discovery</a:t>
            </a:r>
            <a:r>
              <a:rPr lang="cs-CZ" sz="1800" dirty="0" smtClean="0"/>
              <a:t> </a:t>
            </a:r>
            <a:r>
              <a:rPr lang="cs-CZ" sz="1800" dirty="0" err="1" smtClean="0"/>
              <a:t>Solicitation</a:t>
            </a:r>
            <a:r>
              <a:rPr lang="cs-CZ" sz="1800" dirty="0" smtClean="0"/>
              <a:t> Message (141)</a:t>
            </a:r>
          </a:p>
          <a:p>
            <a:pPr lvl="1"/>
            <a:r>
              <a:rPr lang="cs-CZ" sz="1800" dirty="0"/>
              <a:t>IND ohlášení (Inverse </a:t>
            </a:r>
            <a:r>
              <a:rPr lang="cs-CZ" sz="1800" dirty="0" err="1"/>
              <a:t>Neighbor</a:t>
            </a:r>
            <a:r>
              <a:rPr lang="cs-CZ" sz="1800" dirty="0"/>
              <a:t> </a:t>
            </a:r>
            <a:r>
              <a:rPr lang="cs-CZ" sz="1800" dirty="0" err="1"/>
              <a:t>Discovery</a:t>
            </a:r>
            <a:r>
              <a:rPr lang="cs-CZ" sz="1800" dirty="0"/>
              <a:t> </a:t>
            </a:r>
            <a:r>
              <a:rPr lang="cs-CZ" sz="1800" dirty="0" err="1"/>
              <a:t>Advertisement</a:t>
            </a:r>
            <a:r>
              <a:rPr lang="cs-CZ" sz="1800" dirty="0"/>
              <a:t> Message) (</a:t>
            </a:r>
            <a:r>
              <a:rPr lang="cs-CZ" sz="1800" dirty="0" smtClean="0"/>
              <a:t>142)</a:t>
            </a:r>
            <a:endParaRPr lang="cs-CZ" sz="1800" dirty="0"/>
          </a:p>
          <a:p>
            <a:r>
              <a:rPr lang="cs-CZ" dirty="0" smtClean="0"/>
              <a:t>Router </a:t>
            </a:r>
            <a:r>
              <a:rPr lang="cs-CZ" dirty="0" err="1" smtClean="0"/>
              <a:t>renumbering</a:t>
            </a:r>
            <a:r>
              <a:rPr lang="cs-CZ" dirty="0" smtClean="0"/>
              <a:t> (138)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2E89-8928-41B0-8382-50918A5F123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89736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Redirect</a:t>
            </a:r>
            <a:r>
              <a:rPr lang="cs-CZ" dirty="0" smtClean="0"/>
              <a:t>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r>
              <a:rPr lang="cs-CZ" dirty="0" smtClean="0"/>
              <a:t>Informace o uzlu</a:t>
            </a:r>
          </a:p>
          <a:p>
            <a:pPr lvl="1"/>
            <a:r>
              <a:rPr lang="cs-CZ" dirty="0"/>
              <a:t>Dotaz (ICMP Node Information </a:t>
            </a:r>
            <a:r>
              <a:rPr lang="cs-CZ" dirty="0" err="1"/>
              <a:t>Query</a:t>
            </a:r>
            <a:r>
              <a:rPr lang="cs-CZ" dirty="0"/>
              <a:t>) (</a:t>
            </a:r>
            <a:r>
              <a:rPr lang="cs-CZ" dirty="0" smtClean="0"/>
              <a:t>139)</a:t>
            </a:r>
          </a:p>
          <a:p>
            <a:pPr lvl="1"/>
            <a:r>
              <a:rPr lang="cs-CZ" dirty="0"/>
              <a:t>Odpověď (ICMP Node Information Response) (</a:t>
            </a:r>
            <a:r>
              <a:rPr lang="cs-CZ" dirty="0" smtClean="0"/>
              <a:t>140)</a:t>
            </a:r>
          </a:p>
          <a:p>
            <a:r>
              <a:rPr lang="cs-CZ" dirty="0" smtClean="0"/>
              <a:t>Mobilita</a:t>
            </a:r>
          </a:p>
          <a:p>
            <a:pPr lvl="1"/>
            <a:r>
              <a:rPr lang="cs-CZ" dirty="0"/>
              <a:t>Žádost o adresy domácích agentů (</a:t>
            </a:r>
            <a:r>
              <a:rPr lang="cs-CZ" dirty="0" err="1"/>
              <a:t>Home</a:t>
            </a:r>
            <a:r>
              <a:rPr lang="cs-CZ" dirty="0"/>
              <a:t> Agent Address </a:t>
            </a:r>
            <a:r>
              <a:rPr lang="cs-CZ" dirty="0" err="1"/>
              <a:t>Discovery</a:t>
            </a:r>
            <a:r>
              <a:rPr lang="cs-CZ" dirty="0"/>
              <a:t> Request Message )(</a:t>
            </a:r>
            <a:r>
              <a:rPr lang="cs-CZ" dirty="0" smtClean="0"/>
              <a:t>144)</a:t>
            </a:r>
          </a:p>
          <a:p>
            <a:pPr lvl="1"/>
            <a:r>
              <a:rPr lang="cs-CZ" dirty="0"/>
              <a:t>Odpověď s adresami (</a:t>
            </a:r>
            <a:r>
              <a:rPr lang="cs-CZ" dirty="0" err="1"/>
              <a:t>Home</a:t>
            </a:r>
            <a:r>
              <a:rPr lang="cs-CZ" dirty="0"/>
              <a:t> Agent Address </a:t>
            </a:r>
            <a:r>
              <a:rPr lang="cs-CZ" dirty="0" err="1"/>
              <a:t>Discovery</a:t>
            </a:r>
            <a:r>
              <a:rPr lang="cs-CZ" dirty="0"/>
              <a:t> </a:t>
            </a:r>
            <a:r>
              <a:rPr lang="cs-CZ" dirty="0" err="1"/>
              <a:t>Reply</a:t>
            </a:r>
            <a:r>
              <a:rPr lang="cs-CZ" dirty="0"/>
              <a:t> </a:t>
            </a:r>
            <a:r>
              <a:rPr lang="cs-CZ" dirty="0" smtClean="0"/>
              <a:t>Message</a:t>
            </a:r>
            <a:r>
              <a:rPr lang="cs-CZ" dirty="0"/>
              <a:t>) (</a:t>
            </a:r>
            <a:r>
              <a:rPr lang="cs-CZ" dirty="0" smtClean="0"/>
              <a:t>145)</a:t>
            </a:r>
          </a:p>
          <a:p>
            <a:pPr lvl="1"/>
            <a:r>
              <a:rPr lang="cs-CZ" dirty="0"/>
              <a:t>Žádost o mobilní prefix (Mobile Prefix </a:t>
            </a:r>
            <a:r>
              <a:rPr lang="cs-CZ" dirty="0" err="1"/>
              <a:t>Solicitation</a:t>
            </a:r>
            <a:r>
              <a:rPr lang="cs-CZ" dirty="0"/>
              <a:t>) (</a:t>
            </a:r>
            <a:r>
              <a:rPr lang="cs-CZ" dirty="0" smtClean="0"/>
              <a:t>146)</a:t>
            </a:r>
          </a:p>
          <a:p>
            <a:pPr lvl="1"/>
            <a:r>
              <a:rPr lang="cs-CZ" dirty="0"/>
              <a:t>Ohlášení – mobilní prefix (Mobile Prefix </a:t>
            </a:r>
            <a:r>
              <a:rPr lang="cs-CZ" dirty="0" err="1"/>
              <a:t>Advertisement</a:t>
            </a:r>
            <a:r>
              <a:rPr lang="cs-CZ" dirty="0"/>
              <a:t>) (</a:t>
            </a:r>
            <a:r>
              <a:rPr lang="cs-CZ" dirty="0" smtClean="0"/>
              <a:t>147)</a:t>
            </a:r>
          </a:p>
          <a:p>
            <a:r>
              <a:rPr lang="cs-CZ" dirty="0"/>
              <a:t>Rychlé předání (</a:t>
            </a:r>
            <a:r>
              <a:rPr lang="cs-CZ" dirty="0" smtClean="0"/>
              <a:t>154)</a:t>
            </a:r>
          </a:p>
          <a:p>
            <a:pPr lvl="1"/>
            <a:r>
              <a:rPr lang="cs-CZ" dirty="0" smtClean="0"/>
              <a:t>Používá mobilní IPv6 pro přesun uzlu k jinému směrovači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4DBF-EB3C-4935-BECC-EF6FFA9D9BD9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5332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Objevování sousedů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sz="2000" dirty="0"/>
              <a:t>K objevování sousedů slouží zprávy s kódem 135 a </a:t>
            </a:r>
            <a:r>
              <a:rPr lang="cs-CZ" sz="2000" dirty="0" smtClean="0"/>
              <a:t>136</a:t>
            </a:r>
          </a:p>
          <a:p>
            <a:r>
              <a:rPr lang="cs-CZ" sz="2000" dirty="0"/>
              <a:t>K objevování sousedů se používá multicast adresa  </a:t>
            </a:r>
            <a:r>
              <a:rPr lang="cs-CZ" sz="2000" dirty="0" err="1"/>
              <a:t>Solicited</a:t>
            </a:r>
            <a:r>
              <a:rPr lang="cs-CZ" sz="2000" dirty="0"/>
              <a:t> Node Address ve </a:t>
            </a:r>
            <a:r>
              <a:rPr lang="cs-CZ" sz="2000" dirty="0" smtClean="0"/>
              <a:t>tvaru</a:t>
            </a:r>
          </a:p>
          <a:p>
            <a:pPr lvl="1"/>
            <a:r>
              <a:rPr lang="cs-CZ" sz="1800" dirty="0"/>
              <a:t>ff02:0:0:0:0:1:ff00::/104, která se doplní (24 bitů) z identifikátoru rozhraní hledaného </a:t>
            </a:r>
            <a:r>
              <a:rPr lang="cs-CZ" sz="1800" dirty="0" smtClean="0"/>
              <a:t>souseda</a:t>
            </a:r>
          </a:p>
          <a:p>
            <a:r>
              <a:rPr lang="cs-CZ" sz="2000" dirty="0"/>
              <a:t>Nahrazuje se tím broadcast z ARP, obtěžují se jen uzly, končící stejnými posledními 24 bity (nepravděpodobné, že jich je víc, pokud ano, odpoví všichni a uzel, který poslal výzvu si vybere</a:t>
            </a:r>
            <a:r>
              <a:rPr lang="cs-CZ" sz="2000" dirty="0" smtClean="0"/>
              <a:t>).</a:t>
            </a:r>
          </a:p>
          <a:p>
            <a:r>
              <a:rPr lang="cs-CZ" sz="2000" dirty="0"/>
              <a:t>Je-li </a:t>
            </a:r>
            <a:r>
              <a:rPr lang="cs-CZ" sz="2000" dirty="0" err="1"/>
              <a:t>Solicited</a:t>
            </a:r>
            <a:r>
              <a:rPr lang="cs-CZ" sz="2000" dirty="0"/>
              <a:t> Node Address ff02::1:ffab:cdef, </a:t>
            </a:r>
            <a:endParaRPr lang="cs-CZ" sz="2000" dirty="0" smtClean="0"/>
          </a:p>
          <a:p>
            <a:pPr lvl="1"/>
            <a:r>
              <a:rPr lang="cs-CZ" sz="1800" dirty="0" smtClean="0"/>
              <a:t>pak </a:t>
            </a:r>
            <a:r>
              <a:rPr lang="cs-CZ" sz="1800" dirty="0"/>
              <a:t>skupinová </a:t>
            </a:r>
            <a:r>
              <a:rPr lang="cs-CZ" sz="1800" dirty="0" err="1"/>
              <a:t>ethernetovská</a:t>
            </a:r>
            <a:r>
              <a:rPr lang="cs-CZ" sz="1800" dirty="0"/>
              <a:t> adresa, na kterou se datagram pošle, se nastaví na (standardně) 33-33-ff-ab-cd-ef (standardní přepis skupinové IPv6 adresy na skupinovou </a:t>
            </a:r>
            <a:r>
              <a:rPr lang="cs-CZ" sz="1800" dirty="0" err="1"/>
              <a:t>ethernetovskou</a:t>
            </a:r>
            <a:r>
              <a:rPr lang="cs-CZ" sz="1800" dirty="0"/>
              <a:t> adresu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4E74-3B92-47EA-8F75-57E92FD0C01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41010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Objevování sousedů – výzva (</a:t>
            </a:r>
            <a:r>
              <a:rPr lang="cs-CZ" sz="2800" dirty="0" err="1" smtClean="0"/>
              <a:t>solicitation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989657"/>
          </a:xfrm>
        </p:spPr>
        <p:txBody>
          <a:bodyPr/>
          <a:lstStyle/>
          <a:p>
            <a:r>
              <a:rPr lang="cs-CZ" dirty="0"/>
              <a:t>Výzva (</a:t>
            </a:r>
            <a:r>
              <a:rPr lang="cs-CZ" dirty="0" err="1"/>
              <a:t>Solicitation</a:t>
            </a:r>
            <a:r>
              <a:rPr lang="cs-CZ" dirty="0"/>
              <a:t>) – posílá se na </a:t>
            </a:r>
            <a:r>
              <a:rPr lang="cs-CZ" dirty="0" err="1"/>
              <a:t>Solicited</a:t>
            </a:r>
            <a:r>
              <a:rPr lang="cs-CZ" dirty="0"/>
              <a:t> Node </a:t>
            </a:r>
            <a:r>
              <a:rPr lang="cs-CZ" dirty="0" smtClean="0"/>
              <a:t>Address</a:t>
            </a:r>
          </a:p>
          <a:p>
            <a:pPr lvl="1"/>
            <a:r>
              <a:rPr lang="cs-CZ" dirty="0"/>
              <a:t>Typ = 1 – zdrojová linková adresa (</a:t>
            </a:r>
            <a:r>
              <a:rPr lang="cs-CZ" dirty="0" err="1"/>
              <a:t>ethernet</a:t>
            </a:r>
            <a:r>
              <a:rPr lang="cs-CZ" dirty="0"/>
              <a:t> adresa </a:t>
            </a:r>
            <a:r>
              <a:rPr lang="cs-CZ" dirty="0" smtClean="0"/>
              <a:t>zdroje)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B3B7-0C1B-4316-951D-A1525F132C5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63</a:t>
            </a:fld>
            <a:endParaRPr lang="cs-CZ" altLang="cs-CZ"/>
          </a:p>
        </p:txBody>
      </p:sp>
      <p:grpSp>
        <p:nvGrpSpPr>
          <p:cNvPr id="8" name="Plátno 120"/>
          <p:cNvGrpSpPr/>
          <p:nvPr/>
        </p:nvGrpSpPr>
        <p:grpSpPr>
          <a:xfrm>
            <a:off x="755576" y="2564904"/>
            <a:ext cx="6984776" cy="2952328"/>
            <a:chOff x="0" y="0"/>
            <a:chExt cx="4800600" cy="2034540"/>
          </a:xfrm>
        </p:grpSpPr>
        <p:sp>
          <p:nvSpPr>
            <p:cNvPr id="9" name="Obdélník 8"/>
            <p:cNvSpPr/>
            <p:nvPr/>
          </p:nvSpPr>
          <p:spPr>
            <a:xfrm>
              <a:off x="0" y="0"/>
              <a:ext cx="4800600" cy="2034540"/>
            </a:xfrm>
            <a:prstGeom prst="rect">
              <a:avLst/>
            </a:prstGeom>
          </p:spPr>
        </p:sp>
        <p:sp>
          <p:nvSpPr>
            <p:cNvPr id="10" name="Obdélník 9"/>
            <p:cNvSpPr/>
            <p:nvPr/>
          </p:nvSpPr>
          <p:spPr>
            <a:xfrm>
              <a:off x="917157" y="52905"/>
              <a:ext cx="3657600" cy="1828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1821099" y="52927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744139" y="52927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17157" y="26948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923688" y="510105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917157" y="141714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ové pole 117"/>
            <p:cNvSpPr txBox="1"/>
            <p:nvPr/>
          </p:nvSpPr>
          <p:spPr>
            <a:xfrm>
              <a:off x="1007244" y="48398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135</a:t>
              </a:r>
            </a:p>
          </p:txBody>
        </p:sp>
        <p:sp>
          <p:nvSpPr>
            <p:cNvPr id="17" name="Textové pole 118"/>
            <p:cNvSpPr txBox="1"/>
            <p:nvPr/>
          </p:nvSpPr>
          <p:spPr>
            <a:xfrm>
              <a:off x="1994147" y="63642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18" name="Textové pole 119"/>
            <p:cNvSpPr txBox="1"/>
            <p:nvPr/>
          </p:nvSpPr>
          <p:spPr>
            <a:xfrm>
              <a:off x="3196266" y="58255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ové pole 121"/>
            <p:cNvSpPr txBox="1"/>
            <p:nvPr/>
          </p:nvSpPr>
          <p:spPr>
            <a:xfrm>
              <a:off x="2436096" y="283594"/>
              <a:ext cx="610870" cy="27889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</a:t>
              </a:r>
            </a:p>
          </p:txBody>
        </p:sp>
        <p:sp>
          <p:nvSpPr>
            <p:cNvPr id="20" name="Textové pole 122"/>
            <p:cNvSpPr txBox="1"/>
            <p:nvPr/>
          </p:nvSpPr>
          <p:spPr>
            <a:xfrm>
              <a:off x="1939617" y="795867"/>
              <a:ext cx="1664970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Hledaná síťová adresa cíle</a:t>
              </a:r>
            </a:p>
          </p:txBody>
        </p:sp>
        <p:cxnSp>
          <p:nvCxnSpPr>
            <p:cNvPr id="21" name="Přímá spojnice 20"/>
            <p:cNvCxnSpPr/>
            <p:nvPr/>
          </p:nvCxnSpPr>
          <p:spPr>
            <a:xfrm>
              <a:off x="1829073" y="141148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850969" y="141148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ové pole 127"/>
            <p:cNvSpPr txBox="1"/>
            <p:nvPr/>
          </p:nvSpPr>
          <p:spPr>
            <a:xfrm>
              <a:off x="1136469" y="1400131"/>
              <a:ext cx="597535" cy="34494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1</a:t>
              </a:r>
            </a:p>
          </p:txBody>
        </p:sp>
        <p:sp>
          <p:nvSpPr>
            <p:cNvPr id="24" name="Textové pole 128"/>
            <p:cNvSpPr txBox="1"/>
            <p:nvPr/>
          </p:nvSpPr>
          <p:spPr>
            <a:xfrm>
              <a:off x="1982362" y="1400197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25" name="Textové pole 129"/>
            <p:cNvSpPr txBox="1"/>
            <p:nvPr/>
          </p:nvSpPr>
          <p:spPr>
            <a:xfrm>
              <a:off x="2986605" y="1399706"/>
              <a:ext cx="1524635" cy="34529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zdroje (6B)</a:t>
              </a:r>
            </a:p>
          </p:txBody>
        </p:sp>
        <p:cxnSp>
          <p:nvCxnSpPr>
            <p:cNvPr id="26" name="Přímá spojnice 25"/>
            <p:cNvCxnSpPr/>
            <p:nvPr/>
          </p:nvCxnSpPr>
          <p:spPr>
            <a:xfrm>
              <a:off x="917157" y="1642525"/>
              <a:ext cx="19338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31711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Objevování sousedů – ohlášení (</a:t>
            </a:r>
            <a:r>
              <a:rPr lang="cs-CZ" dirty="0" err="1" smtClean="0"/>
              <a:t>advertisement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1136"/>
            <a:ext cx="8229600" cy="917649"/>
          </a:xfrm>
        </p:spPr>
        <p:txBody>
          <a:bodyPr/>
          <a:lstStyle/>
          <a:p>
            <a:r>
              <a:rPr lang="cs-CZ" sz="2000" dirty="0"/>
              <a:t>Ohlášení (</a:t>
            </a:r>
            <a:r>
              <a:rPr lang="cs-CZ" sz="2000" dirty="0" err="1"/>
              <a:t>Advertisement</a:t>
            </a:r>
            <a:r>
              <a:rPr lang="cs-CZ" sz="2000" dirty="0"/>
              <a:t>) – posílá se na individuální </a:t>
            </a:r>
            <a:r>
              <a:rPr lang="cs-CZ" sz="2000" dirty="0" smtClean="0"/>
              <a:t>adresu</a:t>
            </a:r>
          </a:p>
          <a:p>
            <a:pPr lvl="1"/>
            <a:r>
              <a:rPr lang="cs-CZ" sz="1800" dirty="0"/>
              <a:t>Typ = </a:t>
            </a:r>
            <a:r>
              <a:rPr lang="cs-CZ" sz="1800" dirty="0" smtClean="0"/>
              <a:t>2 </a:t>
            </a:r>
            <a:r>
              <a:rPr lang="cs-CZ" sz="1800" dirty="0"/>
              <a:t>– </a:t>
            </a:r>
            <a:r>
              <a:rPr lang="cs-CZ" sz="1800" dirty="0" smtClean="0"/>
              <a:t>cílová </a:t>
            </a:r>
            <a:r>
              <a:rPr lang="cs-CZ" sz="1800" dirty="0"/>
              <a:t>linková adresa (</a:t>
            </a:r>
            <a:r>
              <a:rPr lang="cs-CZ" sz="1800" dirty="0" err="1"/>
              <a:t>ethernet</a:t>
            </a:r>
            <a:r>
              <a:rPr lang="cs-CZ" sz="1800" dirty="0"/>
              <a:t> adresa </a:t>
            </a:r>
            <a:r>
              <a:rPr lang="cs-CZ" sz="1800" dirty="0" smtClean="0"/>
              <a:t>cíle)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8EA4-A8D3-4988-8003-77D96F29550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64</a:t>
            </a:fld>
            <a:endParaRPr lang="cs-CZ" altLang="cs-CZ"/>
          </a:p>
        </p:txBody>
      </p:sp>
      <p:grpSp>
        <p:nvGrpSpPr>
          <p:cNvPr id="7" name="Plátno 147"/>
          <p:cNvGrpSpPr/>
          <p:nvPr/>
        </p:nvGrpSpPr>
        <p:grpSpPr>
          <a:xfrm>
            <a:off x="323528" y="2341477"/>
            <a:ext cx="7677472" cy="3096344"/>
            <a:chOff x="0" y="0"/>
            <a:chExt cx="4800600" cy="257111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4800600" cy="257111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923688" y="77464"/>
              <a:ext cx="3657600" cy="239664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827630" y="77490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744139" y="62762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923688" y="294046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3688" y="521578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923688" y="143604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137"/>
            <p:cNvSpPr txBox="1"/>
            <p:nvPr/>
          </p:nvSpPr>
          <p:spPr>
            <a:xfrm>
              <a:off x="1009496" y="51758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136</a:t>
              </a:r>
            </a:p>
          </p:txBody>
        </p:sp>
        <p:sp>
          <p:nvSpPr>
            <p:cNvPr id="16" name="Textové pole 138"/>
            <p:cNvSpPr txBox="1"/>
            <p:nvPr/>
          </p:nvSpPr>
          <p:spPr>
            <a:xfrm>
              <a:off x="2000958" y="51788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17" name="Textové pole 139"/>
            <p:cNvSpPr txBox="1"/>
            <p:nvPr/>
          </p:nvSpPr>
          <p:spPr>
            <a:xfrm>
              <a:off x="3206640" y="51788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18" name="Textové pole 140"/>
            <p:cNvSpPr txBox="1"/>
            <p:nvPr/>
          </p:nvSpPr>
          <p:spPr>
            <a:xfrm>
              <a:off x="2445884" y="279245"/>
              <a:ext cx="610870" cy="27889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</a:t>
              </a:r>
            </a:p>
          </p:txBody>
        </p:sp>
        <p:sp>
          <p:nvSpPr>
            <p:cNvPr id="19" name="Textové pole 141"/>
            <p:cNvSpPr txBox="1"/>
            <p:nvPr/>
          </p:nvSpPr>
          <p:spPr>
            <a:xfrm>
              <a:off x="1946148" y="821126"/>
              <a:ext cx="1664970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Hledaná síťová adresa cíle</a:t>
              </a:r>
            </a:p>
          </p:txBody>
        </p:sp>
        <p:cxnSp>
          <p:nvCxnSpPr>
            <p:cNvPr id="20" name="Přímá spojnice 19"/>
            <p:cNvCxnSpPr/>
            <p:nvPr/>
          </p:nvCxnSpPr>
          <p:spPr>
            <a:xfrm>
              <a:off x="1835604" y="143604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2857500" y="1436005"/>
              <a:ext cx="0" cy="238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ové pole 144"/>
            <p:cNvSpPr txBox="1"/>
            <p:nvPr/>
          </p:nvSpPr>
          <p:spPr>
            <a:xfrm>
              <a:off x="1143000" y="1424237"/>
              <a:ext cx="597535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2</a:t>
              </a:r>
            </a:p>
          </p:txBody>
        </p:sp>
        <p:sp>
          <p:nvSpPr>
            <p:cNvPr id="23" name="Textové pole 145"/>
            <p:cNvSpPr txBox="1"/>
            <p:nvPr/>
          </p:nvSpPr>
          <p:spPr>
            <a:xfrm>
              <a:off x="1988893" y="1424760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24" name="Textové pole 146"/>
            <p:cNvSpPr txBox="1"/>
            <p:nvPr/>
          </p:nvSpPr>
          <p:spPr>
            <a:xfrm>
              <a:off x="2857500" y="1423987"/>
              <a:ext cx="1363345" cy="2324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cíle (6B)</a:t>
              </a:r>
            </a:p>
          </p:txBody>
        </p:sp>
        <p:sp>
          <p:nvSpPr>
            <p:cNvPr id="25" name="Textové pole 148"/>
            <p:cNvSpPr txBox="1"/>
            <p:nvPr/>
          </p:nvSpPr>
          <p:spPr>
            <a:xfrm>
              <a:off x="877824" y="285095"/>
              <a:ext cx="550545" cy="2683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n-US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|S|O</a:t>
              </a:r>
              <a:endParaRPr lang="cs-CZ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Přímá spojnice 25"/>
            <p:cNvCxnSpPr/>
            <p:nvPr/>
          </p:nvCxnSpPr>
          <p:spPr>
            <a:xfrm>
              <a:off x="923688" y="1674005"/>
              <a:ext cx="19338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923688" y="189629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 pole 242"/>
            <p:cNvSpPr txBox="1"/>
            <p:nvPr/>
          </p:nvSpPr>
          <p:spPr>
            <a:xfrm>
              <a:off x="1946148" y="2030464"/>
              <a:ext cx="1612265" cy="29062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 volitelné parametry</a:t>
              </a:r>
            </a:p>
          </p:txBody>
        </p:sp>
        <p:cxnSp>
          <p:nvCxnSpPr>
            <p:cNvPr id="30" name="Přímá spojnice 29"/>
            <p:cNvCxnSpPr/>
            <p:nvPr/>
          </p:nvCxnSpPr>
          <p:spPr>
            <a:xfrm>
              <a:off x="1260713" y="29404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Zástupný symbol pro obsah 2"/>
          <p:cNvSpPr txBox="1">
            <a:spLocks/>
          </p:cNvSpPr>
          <p:nvPr/>
        </p:nvSpPr>
        <p:spPr bwMode="auto">
          <a:xfrm>
            <a:off x="457200" y="5298301"/>
            <a:ext cx="8229600" cy="917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R – router – hledaná adresa patří </a:t>
            </a:r>
            <a:r>
              <a:rPr lang="cs-CZ" sz="1800" dirty="0" smtClean="0"/>
              <a:t>směrovači</a:t>
            </a:r>
          </a:p>
          <a:p>
            <a:pPr marL="0" indent="0">
              <a:buNone/>
            </a:pPr>
            <a:r>
              <a:rPr lang="cs-CZ" sz="1600" dirty="0"/>
              <a:t>S – </a:t>
            </a:r>
            <a:r>
              <a:rPr lang="cs-CZ" sz="1600" dirty="0" err="1"/>
              <a:t>solicited</a:t>
            </a:r>
            <a:r>
              <a:rPr lang="cs-CZ" sz="1600" dirty="0"/>
              <a:t> (soused) – hledaná adresa patří </a:t>
            </a:r>
            <a:r>
              <a:rPr lang="cs-CZ" sz="1600" dirty="0" smtClean="0"/>
              <a:t>hostitelskému systému</a:t>
            </a:r>
          </a:p>
          <a:p>
            <a:pPr marL="0" indent="0">
              <a:buNone/>
            </a:pPr>
            <a:r>
              <a:rPr lang="cs-CZ" sz="1600" dirty="0" smtClean="0"/>
              <a:t>O - </a:t>
            </a:r>
            <a:r>
              <a:rPr lang="cs-CZ" sz="1600" dirty="0" err="1" smtClean="0"/>
              <a:t>overwrite</a:t>
            </a:r>
            <a:r>
              <a:rPr lang="cs-CZ" sz="1600" dirty="0" smtClean="0"/>
              <a:t> </a:t>
            </a:r>
            <a:r>
              <a:rPr lang="cs-CZ" sz="1600" dirty="0"/>
              <a:t>(přepsat) – pokud existuje záznam o fyzické adrese, pak ho můžete přepsat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1229201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dosažitelnosti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05970"/>
            <a:ext cx="8229600" cy="973733"/>
          </a:xfrm>
        </p:spPr>
        <p:txBody>
          <a:bodyPr/>
          <a:lstStyle/>
          <a:p>
            <a:r>
              <a:rPr lang="cs-CZ" dirty="0" smtClean="0"/>
              <a:t>Používá se pro test dosažitelnosti uzlu</a:t>
            </a:r>
          </a:p>
          <a:p>
            <a:r>
              <a:rPr lang="cs-CZ" dirty="0" smtClean="0"/>
              <a:t>Adresa uzlu má pouze konečnou životnost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7869-5046-4E38-B740-2FAB060AED2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65</a:t>
            </a:fld>
            <a:endParaRPr lang="cs-CZ" altLang="cs-CZ"/>
          </a:p>
        </p:txBody>
      </p:sp>
      <p:grpSp>
        <p:nvGrpSpPr>
          <p:cNvPr id="35" name="Plátno 149"/>
          <p:cNvGrpSpPr/>
          <p:nvPr/>
        </p:nvGrpSpPr>
        <p:grpSpPr>
          <a:xfrm>
            <a:off x="1619672" y="1614026"/>
            <a:ext cx="6178844" cy="4502150"/>
            <a:chOff x="216876" y="0"/>
            <a:chExt cx="6178844" cy="4502150"/>
          </a:xfrm>
        </p:grpSpPr>
        <p:sp>
          <p:nvSpPr>
            <p:cNvPr id="36" name="Obdélník 35"/>
            <p:cNvSpPr/>
            <p:nvPr/>
          </p:nvSpPr>
          <p:spPr>
            <a:xfrm>
              <a:off x="1143000" y="2180590"/>
              <a:ext cx="5252720" cy="2321560"/>
            </a:xfrm>
            <a:prstGeom prst="rect">
              <a:avLst/>
            </a:prstGeom>
          </p:spPr>
        </p:sp>
        <p:sp>
          <p:nvSpPr>
            <p:cNvPr id="37" name="Textové pole 150"/>
            <p:cNvSpPr txBox="1"/>
            <p:nvPr/>
          </p:nvSpPr>
          <p:spPr>
            <a:xfrm>
              <a:off x="216876" y="228600"/>
              <a:ext cx="784225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nekompletní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151"/>
            <p:cNvSpPr txBox="1"/>
            <p:nvPr/>
          </p:nvSpPr>
          <p:spPr>
            <a:xfrm>
              <a:off x="1247481" y="134112"/>
              <a:ext cx="44450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výzva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ové pole 152"/>
            <p:cNvSpPr txBox="1"/>
            <p:nvPr/>
          </p:nvSpPr>
          <p:spPr>
            <a:xfrm>
              <a:off x="1827490" y="228600"/>
              <a:ext cx="71882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dosažitelné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ové pole 153"/>
            <p:cNvSpPr txBox="1"/>
            <p:nvPr/>
          </p:nvSpPr>
          <p:spPr>
            <a:xfrm>
              <a:off x="2658960" y="134112"/>
              <a:ext cx="56070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timeout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ové pole 154"/>
            <p:cNvSpPr txBox="1"/>
            <p:nvPr/>
          </p:nvSpPr>
          <p:spPr>
            <a:xfrm>
              <a:off x="3302976" y="228600"/>
              <a:ext cx="47752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prošlé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ové pole 155"/>
            <p:cNvSpPr txBox="1"/>
            <p:nvPr/>
          </p:nvSpPr>
          <p:spPr>
            <a:xfrm>
              <a:off x="3531576" y="0"/>
              <a:ext cx="110236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Je třeba poslat data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ové pole 156"/>
            <p:cNvSpPr txBox="1"/>
            <p:nvPr/>
          </p:nvSpPr>
          <p:spPr>
            <a:xfrm>
              <a:off x="2650072" y="800100"/>
              <a:ext cx="174117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Dosažitelnost pouze vyšší vrstvou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ové pole 157"/>
            <p:cNvSpPr txBox="1"/>
            <p:nvPr/>
          </p:nvSpPr>
          <p:spPr>
            <a:xfrm>
              <a:off x="2845776" y="1360932"/>
              <a:ext cx="57531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ověřeno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ové pole 158"/>
            <p:cNvSpPr txBox="1"/>
            <p:nvPr/>
          </p:nvSpPr>
          <p:spPr>
            <a:xfrm>
              <a:off x="3219665" y="1714500"/>
              <a:ext cx="651510" cy="2286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testované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ové pole 159"/>
            <p:cNvSpPr txBox="1"/>
            <p:nvPr/>
          </p:nvSpPr>
          <p:spPr>
            <a:xfrm>
              <a:off x="3941532" y="1532382"/>
              <a:ext cx="65087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ověřování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ové pole 160"/>
            <p:cNvSpPr txBox="1"/>
            <p:nvPr/>
          </p:nvSpPr>
          <p:spPr>
            <a:xfrm>
              <a:off x="4214636" y="1143000"/>
              <a:ext cx="103568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Nedošlo potvrzení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ové pole 161"/>
            <p:cNvSpPr txBox="1"/>
            <p:nvPr/>
          </p:nvSpPr>
          <p:spPr>
            <a:xfrm>
              <a:off x="4421592" y="228600"/>
              <a:ext cx="61531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odložené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ové pole 163"/>
            <p:cNvSpPr txBox="1"/>
            <p:nvPr/>
          </p:nvSpPr>
          <p:spPr>
            <a:xfrm>
              <a:off x="2045676" y="1874520"/>
              <a:ext cx="73977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neodpovídá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Přímá spojnice se šipkou 49"/>
            <p:cNvCxnSpPr>
              <a:stCxn id="51" idx="3"/>
              <a:endCxn id="39" idx="1"/>
            </p:cNvCxnSpPr>
            <p:nvPr/>
          </p:nvCxnSpPr>
          <p:spPr>
            <a:xfrm>
              <a:off x="1016976" y="400050"/>
              <a:ext cx="81051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Zaoblený obdélník 50"/>
            <p:cNvSpPr/>
            <p:nvPr/>
          </p:nvSpPr>
          <p:spPr>
            <a:xfrm>
              <a:off x="216876" y="228600"/>
              <a:ext cx="800100" cy="3429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2" name="Zaoblený obdélník 51"/>
            <p:cNvSpPr/>
            <p:nvPr/>
          </p:nvSpPr>
          <p:spPr>
            <a:xfrm>
              <a:off x="1827490" y="228600"/>
              <a:ext cx="718820" cy="3429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3" name="Zaoblený obdélník 52"/>
            <p:cNvSpPr/>
            <p:nvPr/>
          </p:nvSpPr>
          <p:spPr>
            <a:xfrm>
              <a:off x="3302976" y="220980"/>
              <a:ext cx="477520" cy="3429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4" name="Zaoblený obdélník 53"/>
            <p:cNvSpPr/>
            <p:nvPr/>
          </p:nvSpPr>
          <p:spPr>
            <a:xfrm>
              <a:off x="4424005" y="220980"/>
              <a:ext cx="612901" cy="3429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5" name="Zaoblený obdélník 54"/>
            <p:cNvSpPr/>
            <p:nvPr/>
          </p:nvSpPr>
          <p:spPr>
            <a:xfrm>
              <a:off x="3219665" y="1703832"/>
              <a:ext cx="612901" cy="3429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56" name="Přímá spojnice se šipkou 55"/>
            <p:cNvCxnSpPr>
              <a:endCxn id="41" idx="1"/>
            </p:cNvCxnSpPr>
            <p:nvPr/>
          </p:nvCxnSpPr>
          <p:spPr>
            <a:xfrm>
              <a:off x="2546310" y="400050"/>
              <a:ext cx="756666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/>
            <p:cNvCxnSpPr>
              <a:endCxn id="48" idx="1"/>
            </p:cNvCxnSpPr>
            <p:nvPr/>
          </p:nvCxnSpPr>
          <p:spPr>
            <a:xfrm>
              <a:off x="3780496" y="400050"/>
              <a:ext cx="641096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>
              <a:stCxn id="54" idx="2"/>
              <a:endCxn id="55" idx="3"/>
            </p:cNvCxnSpPr>
            <p:nvPr/>
          </p:nvCxnSpPr>
          <p:spPr>
            <a:xfrm flipH="1">
              <a:off x="3832566" y="563880"/>
              <a:ext cx="897890" cy="131140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Přímá spojnice se šipkou 58"/>
            <p:cNvCxnSpPr>
              <a:stCxn id="55" idx="1"/>
            </p:cNvCxnSpPr>
            <p:nvPr/>
          </p:nvCxnSpPr>
          <p:spPr>
            <a:xfrm flipH="1" flipV="1">
              <a:off x="2159977" y="571500"/>
              <a:ext cx="1059688" cy="130378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Přímá spojnice se šipkou 59"/>
            <p:cNvCxnSpPr/>
            <p:nvPr/>
          </p:nvCxnSpPr>
          <p:spPr>
            <a:xfrm flipH="1" flipV="1">
              <a:off x="2502876" y="571500"/>
              <a:ext cx="1028700" cy="4572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 flipH="1">
              <a:off x="3531576" y="563880"/>
              <a:ext cx="892429" cy="46482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stCxn id="55" idx="1"/>
            </p:cNvCxnSpPr>
            <p:nvPr/>
          </p:nvCxnSpPr>
          <p:spPr>
            <a:xfrm flipH="1">
              <a:off x="2045676" y="1875282"/>
              <a:ext cx="1173989" cy="41071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3864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Inverzní objevování sousedů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061665"/>
          </a:xfrm>
        </p:spPr>
        <p:txBody>
          <a:bodyPr/>
          <a:lstStyle/>
          <a:p>
            <a:r>
              <a:rPr lang="cs-CZ" sz="2000" dirty="0" smtClean="0"/>
              <a:t>Odpovídá RARP z protokolu IPv4</a:t>
            </a:r>
          </a:p>
          <a:p>
            <a:r>
              <a:rPr lang="cs-CZ" sz="2000" dirty="0" smtClean="0"/>
              <a:t>Řeší případ, kdy znám linkovou, ale neznám síťovou adresu rozhraní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E2C7-2B64-47E0-900D-0B9AB4C8B2A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66</a:t>
            </a:fld>
            <a:endParaRPr lang="cs-CZ" altLang="cs-CZ"/>
          </a:p>
        </p:txBody>
      </p:sp>
      <p:grpSp>
        <p:nvGrpSpPr>
          <p:cNvPr id="24" name="Plátno 434"/>
          <p:cNvGrpSpPr/>
          <p:nvPr/>
        </p:nvGrpSpPr>
        <p:grpSpPr>
          <a:xfrm>
            <a:off x="1021296" y="2420888"/>
            <a:ext cx="7101408" cy="2592288"/>
            <a:chOff x="0" y="0"/>
            <a:chExt cx="5486400" cy="2171700"/>
          </a:xfrm>
        </p:grpSpPr>
        <p:sp>
          <p:nvSpPr>
            <p:cNvPr id="25" name="Obdélník 24"/>
            <p:cNvSpPr/>
            <p:nvPr/>
          </p:nvSpPr>
          <p:spPr>
            <a:xfrm>
              <a:off x="0" y="0"/>
              <a:ext cx="5486400" cy="2171700"/>
            </a:xfrm>
            <a:prstGeom prst="rect">
              <a:avLst/>
            </a:prstGeom>
          </p:spPr>
        </p:sp>
        <p:sp>
          <p:nvSpPr>
            <p:cNvPr id="26" name="Obdélník 25"/>
            <p:cNvSpPr/>
            <p:nvPr/>
          </p:nvSpPr>
          <p:spPr>
            <a:xfrm>
              <a:off x="922780" y="215903"/>
              <a:ext cx="3656612" cy="184149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7" name="Přímá spojnice 26"/>
            <p:cNvCxnSpPr/>
            <p:nvPr/>
          </p:nvCxnSpPr>
          <p:spPr>
            <a:xfrm>
              <a:off x="1826478" y="215932"/>
              <a:ext cx="0" cy="2224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746772" y="215903"/>
              <a:ext cx="0" cy="2224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935161" y="438305"/>
              <a:ext cx="1811611" cy="92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914400" y="685800"/>
              <a:ext cx="3656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928458" y="1600200"/>
              <a:ext cx="3656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ové pole 8"/>
            <p:cNvSpPr txBox="1"/>
            <p:nvPr/>
          </p:nvSpPr>
          <p:spPr>
            <a:xfrm>
              <a:off x="974742" y="184710"/>
              <a:ext cx="87376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Type = 9/10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ové pole 9"/>
            <p:cNvSpPr txBox="1"/>
            <p:nvPr/>
          </p:nvSpPr>
          <p:spPr>
            <a:xfrm>
              <a:off x="1999759" y="190233"/>
              <a:ext cx="58547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Length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Textové pole 11"/>
            <p:cNvSpPr txBox="1"/>
            <p:nvPr/>
          </p:nvSpPr>
          <p:spPr>
            <a:xfrm>
              <a:off x="3380341" y="314432"/>
              <a:ext cx="600710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rezerva</a:t>
              </a:r>
              <a:endPara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Textové pole 12"/>
            <p:cNvSpPr txBox="1"/>
            <p:nvPr/>
          </p:nvSpPr>
          <p:spPr>
            <a:xfrm>
              <a:off x="2389963" y="767987"/>
              <a:ext cx="70548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IP adresa 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935161" y="1143000"/>
              <a:ext cx="36566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ové pole 20"/>
            <p:cNvSpPr txBox="1"/>
            <p:nvPr/>
          </p:nvSpPr>
          <p:spPr>
            <a:xfrm>
              <a:off x="2371796" y="1214502"/>
              <a:ext cx="70548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 adresa </a:t>
              </a:r>
              <a:endPara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457"/>
            <p:cNvSpPr txBox="1"/>
            <p:nvPr/>
          </p:nvSpPr>
          <p:spPr>
            <a:xfrm>
              <a:off x="2371796" y="1673511"/>
              <a:ext cx="715010" cy="3274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 adresa</a:t>
              </a:r>
            </a:p>
          </p:txBody>
        </p:sp>
      </p:grpSp>
      <p:sp>
        <p:nvSpPr>
          <p:cNvPr id="39" name="Zástupný symbol pro obsah 2"/>
          <p:cNvSpPr txBox="1">
            <a:spLocks/>
          </p:cNvSpPr>
          <p:nvPr/>
        </p:nvSpPr>
        <p:spPr bwMode="auto">
          <a:xfrm>
            <a:off x="456560" y="4901672"/>
            <a:ext cx="8229600" cy="10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Parametry</a:t>
            </a:r>
          </a:p>
          <a:p>
            <a:pPr lvl="1"/>
            <a:r>
              <a:rPr lang="cs-CZ" sz="1600" dirty="0" smtClean="0"/>
              <a:t>Source </a:t>
            </a:r>
            <a:r>
              <a:rPr lang="cs-CZ" sz="1600" dirty="0" err="1" smtClean="0"/>
              <a:t>address</a:t>
            </a:r>
            <a:r>
              <a:rPr lang="cs-CZ" sz="1600" dirty="0" smtClean="0"/>
              <a:t> list</a:t>
            </a:r>
          </a:p>
          <a:p>
            <a:pPr lvl="1"/>
            <a:r>
              <a:rPr lang="cs-CZ" sz="1600" dirty="0" smtClean="0"/>
              <a:t>Target </a:t>
            </a:r>
            <a:r>
              <a:rPr lang="cs-CZ" sz="1600" dirty="0" err="1" smtClean="0"/>
              <a:t>address</a:t>
            </a:r>
            <a:r>
              <a:rPr lang="cs-CZ" sz="1600" dirty="0" smtClean="0"/>
              <a:t> list</a:t>
            </a:r>
          </a:p>
          <a:p>
            <a:pPr lvl="1"/>
            <a:r>
              <a:rPr lang="cs-CZ" sz="1600" dirty="0" smtClean="0"/>
              <a:t>MTU pro tuto linku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041511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Objevování skupinových směrovačů</a:t>
            </a:r>
            <a:br>
              <a:rPr lang="cs-CZ" dirty="0" smtClean="0"/>
            </a:br>
            <a:r>
              <a:rPr lang="cs-CZ" dirty="0" smtClean="0"/>
              <a:t>Multicast Router </a:t>
            </a:r>
            <a:r>
              <a:rPr lang="cs-CZ" dirty="0" err="1" smtClean="0"/>
              <a:t>Discovery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19263"/>
            <a:ext cx="8496944" cy="4411662"/>
          </a:xfrm>
        </p:spPr>
        <p:txBody>
          <a:bodyPr/>
          <a:lstStyle/>
          <a:p>
            <a:r>
              <a:rPr lang="cs-CZ" dirty="0" smtClean="0"/>
              <a:t>K dispozici jsou následující zprávy ICMPv6</a:t>
            </a:r>
          </a:p>
          <a:p>
            <a:pPr lvl="1"/>
            <a:r>
              <a:rPr lang="cs-CZ" dirty="0"/>
              <a:t>Ohlášení skupinového směrovače (Multicast Router </a:t>
            </a:r>
            <a:r>
              <a:rPr lang="cs-CZ" dirty="0" err="1"/>
              <a:t>Advertisement</a:t>
            </a:r>
            <a:r>
              <a:rPr lang="cs-CZ" dirty="0"/>
              <a:t> - MRD) (</a:t>
            </a:r>
            <a:r>
              <a:rPr lang="cs-CZ" dirty="0" smtClean="0"/>
              <a:t>151)</a:t>
            </a:r>
          </a:p>
          <a:p>
            <a:pPr lvl="1"/>
            <a:r>
              <a:rPr lang="cs-CZ" dirty="0"/>
              <a:t>Výzva skupinovému směrovači (Multicast Router </a:t>
            </a:r>
            <a:r>
              <a:rPr lang="cs-CZ" dirty="0" err="1"/>
              <a:t>Solicitation</a:t>
            </a:r>
            <a:r>
              <a:rPr lang="cs-CZ" dirty="0"/>
              <a:t>) (</a:t>
            </a:r>
            <a:r>
              <a:rPr lang="cs-CZ" dirty="0" smtClean="0"/>
              <a:t>152)</a:t>
            </a:r>
          </a:p>
          <a:p>
            <a:pPr lvl="1"/>
            <a:r>
              <a:rPr lang="cs-CZ" dirty="0"/>
              <a:t>Ukončení činnosti skupinového směrovače (Multicast Router </a:t>
            </a:r>
            <a:r>
              <a:rPr lang="cs-CZ" dirty="0" err="1"/>
              <a:t>Termination</a:t>
            </a:r>
            <a:r>
              <a:rPr lang="cs-CZ" dirty="0"/>
              <a:t>) (</a:t>
            </a:r>
            <a:r>
              <a:rPr lang="cs-CZ" dirty="0" smtClean="0"/>
              <a:t>153)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441-F34B-478E-8660-5E39623C2F4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52925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Redirection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Zpráva slouží k nápravě neefektivního směrování (použit nevhodný směrovač). </a:t>
            </a:r>
            <a:endParaRPr lang="cs-CZ" dirty="0" smtClean="0"/>
          </a:p>
          <a:p>
            <a:r>
              <a:rPr lang="cs-CZ" dirty="0" smtClean="0"/>
              <a:t>Vede </a:t>
            </a:r>
            <a:r>
              <a:rPr lang="cs-CZ" dirty="0"/>
              <a:t>ke změnám ve směrovací tabulce uzlu. </a:t>
            </a:r>
            <a:endParaRPr lang="cs-CZ" dirty="0" smtClean="0"/>
          </a:p>
          <a:p>
            <a:r>
              <a:rPr lang="cs-CZ" dirty="0" smtClean="0"/>
              <a:t>Přibude </a:t>
            </a:r>
            <a:r>
              <a:rPr lang="cs-CZ" dirty="0"/>
              <a:t>tam položka s cílovou adresou a adresou směrovače, přes který se mají data pro tento cíl posílat. </a:t>
            </a:r>
            <a:endParaRPr lang="cs-CZ" dirty="0" smtClean="0"/>
          </a:p>
          <a:p>
            <a:r>
              <a:rPr lang="cs-CZ" dirty="0" smtClean="0"/>
              <a:t>Ve </a:t>
            </a:r>
            <a:r>
              <a:rPr lang="cs-CZ" dirty="0"/>
              <a:t>volitelných parametrech se přenáší fyzická adresa cílového </a:t>
            </a:r>
            <a:r>
              <a:rPr lang="cs-CZ" dirty="0" smtClean="0"/>
              <a:t>směrovače (aby se nemusela zjišťovat zvlášť pomocí ND.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9764-792E-431D-820A-56FF08CA82A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34468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Redirection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34E8-22D1-464B-AD00-1AD3D0FAA27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69</a:t>
            </a:fld>
            <a:endParaRPr lang="cs-CZ" altLang="cs-CZ"/>
          </a:p>
        </p:txBody>
      </p:sp>
      <p:grpSp>
        <p:nvGrpSpPr>
          <p:cNvPr id="30" name="Skupina 29"/>
          <p:cNvGrpSpPr/>
          <p:nvPr/>
        </p:nvGrpSpPr>
        <p:grpSpPr>
          <a:xfrm>
            <a:off x="1907704" y="1628800"/>
            <a:ext cx="5544616" cy="4176464"/>
            <a:chOff x="964387" y="106285"/>
            <a:chExt cx="3663280" cy="3587386"/>
          </a:xfrm>
        </p:grpSpPr>
        <p:sp>
          <p:nvSpPr>
            <p:cNvPr id="31" name="Obdélník 30"/>
            <p:cNvSpPr/>
            <p:nvPr/>
          </p:nvSpPr>
          <p:spPr>
            <a:xfrm>
              <a:off x="970067" y="150906"/>
              <a:ext cx="3657600" cy="35427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884104" y="15090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2798504" y="150904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964387" y="37043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970067" y="60813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970067" y="175119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ové pole 8"/>
            <p:cNvSpPr txBox="1"/>
            <p:nvPr/>
          </p:nvSpPr>
          <p:spPr>
            <a:xfrm>
              <a:off x="1050195" y="106285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137</a:t>
              </a:r>
            </a:p>
          </p:txBody>
        </p:sp>
        <p:sp>
          <p:nvSpPr>
            <p:cNvPr id="38" name="Textové pole 9"/>
            <p:cNvSpPr txBox="1"/>
            <p:nvPr/>
          </p:nvSpPr>
          <p:spPr>
            <a:xfrm>
              <a:off x="2041657" y="106285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39" name="Textové pole 10"/>
            <p:cNvSpPr txBox="1"/>
            <p:nvPr/>
          </p:nvSpPr>
          <p:spPr>
            <a:xfrm>
              <a:off x="3247339" y="106285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40" name="Textové pole 11"/>
            <p:cNvSpPr txBox="1"/>
            <p:nvPr/>
          </p:nvSpPr>
          <p:spPr>
            <a:xfrm>
              <a:off x="2475151" y="329239"/>
              <a:ext cx="610870" cy="27889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</a:t>
              </a:r>
            </a:p>
          </p:txBody>
        </p:sp>
        <p:sp>
          <p:nvSpPr>
            <p:cNvPr id="41" name="Textové pole 12"/>
            <p:cNvSpPr txBox="1"/>
            <p:nvPr/>
          </p:nvSpPr>
          <p:spPr>
            <a:xfrm>
              <a:off x="2175605" y="765318"/>
              <a:ext cx="135699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IP adresa směrovače</a:t>
              </a:r>
            </a:p>
          </p:txBody>
        </p:sp>
        <p:cxnSp>
          <p:nvCxnSpPr>
            <p:cNvPr id="42" name="Přímá spojnice 41"/>
            <p:cNvCxnSpPr/>
            <p:nvPr/>
          </p:nvCxnSpPr>
          <p:spPr>
            <a:xfrm>
              <a:off x="1884104" y="1751508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2807244" y="1751198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ové pole 15"/>
            <p:cNvSpPr txBox="1"/>
            <p:nvPr/>
          </p:nvSpPr>
          <p:spPr>
            <a:xfrm>
              <a:off x="1138432" y="1732682"/>
              <a:ext cx="597535" cy="3454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2</a:t>
              </a:r>
            </a:p>
          </p:txBody>
        </p:sp>
        <p:sp>
          <p:nvSpPr>
            <p:cNvPr id="45" name="Textové pole 16"/>
            <p:cNvSpPr txBox="1"/>
            <p:nvPr/>
          </p:nvSpPr>
          <p:spPr>
            <a:xfrm>
              <a:off x="2005556" y="1729856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46" name="Textové pole 17"/>
            <p:cNvSpPr txBox="1"/>
            <p:nvPr/>
          </p:nvSpPr>
          <p:spPr>
            <a:xfrm>
              <a:off x="2784838" y="1865490"/>
              <a:ext cx="1787525" cy="3206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směrovače (8B)</a:t>
              </a:r>
            </a:p>
          </p:txBody>
        </p:sp>
        <p:cxnSp>
          <p:nvCxnSpPr>
            <p:cNvPr id="47" name="Přímá spojnice 46"/>
            <p:cNvCxnSpPr/>
            <p:nvPr/>
          </p:nvCxnSpPr>
          <p:spPr>
            <a:xfrm>
              <a:off x="982927" y="1973942"/>
              <a:ext cx="1815577" cy="1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970067" y="117966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ové pole 20"/>
            <p:cNvSpPr txBox="1"/>
            <p:nvPr/>
          </p:nvSpPr>
          <p:spPr>
            <a:xfrm>
              <a:off x="2310385" y="1351268"/>
              <a:ext cx="108267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Cílová IP adresa</a:t>
              </a:r>
            </a:p>
          </p:txBody>
        </p:sp>
        <p:cxnSp>
          <p:nvCxnSpPr>
            <p:cNvPr id="50" name="Přímá spojnice 49"/>
            <p:cNvCxnSpPr/>
            <p:nvPr/>
          </p:nvCxnSpPr>
          <p:spPr>
            <a:xfrm>
              <a:off x="964387" y="2208416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ové pole 22"/>
            <p:cNvSpPr txBox="1"/>
            <p:nvPr/>
          </p:nvSpPr>
          <p:spPr>
            <a:xfrm>
              <a:off x="1466904" y="3008570"/>
              <a:ext cx="2532380" cy="3206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Záhlaví přesměrovávaného paketu + data</a:t>
              </a:r>
            </a:p>
          </p:txBody>
        </p:sp>
        <p:cxnSp>
          <p:nvCxnSpPr>
            <p:cNvPr id="52" name="Přímá spojnice 51"/>
            <p:cNvCxnSpPr/>
            <p:nvPr/>
          </p:nvCxnSpPr>
          <p:spPr>
            <a:xfrm>
              <a:off x="982927" y="2437027"/>
              <a:ext cx="1815577" cy="1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/>
            <p:nvPr/>
          </p:nvCxnSpPr>
          <p:spPr>
            <a:xfrm>
              <a:off x="1884104" y="220840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nice 53"/>
            <p:cNvCxnSpPr/>
            <p:nvPr/>
          </p:nvCxnSpPr>
          <p:spPr>
            <a:xfrm>
              <a:off x="2798504" y="2216599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ové pole 26"/>
            <p:cNvSpPr txBox="1"/>
            <p:nvPr/>
          </p:nvSpPr>
          <p:spPr>
            <a:xfrm>
              <a:off x="1138432" y="2185940"/>
              <a:ext cx="597535" cy="3454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4</a:t>
              </a:r>
            </a:p>
          </p:txBody>
        </p:sp>
        <p:sp>
          <p:nvSpPr>
            <p:cNvPr id="56" name="Textové pole 27"/>
            <p:cNvSpPr txBox="1"/>
            <p:nvPr/>
          </p:nvSpPr>
          <p:spPr>
            <a:xfrm>
              <a:off x="2121605" y="2185500"/>
              <a:ext cx="507365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</a:t>
              </a:r>
            </a:p>
          </p:txBody>
        </p:sp>
        <p:cxnSp>
          <p:nvCxnSpPr>
            <p:cNvPr id="57" name="Přímá spojnice 56"/>
            <p:cNvCxnSpPr/>
            <p:nvPr/>
          </p:nvCxnSpPr>
          <p:spPr>
            <a:xfrm>
              <a:off x="964387" y="2665569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ové pole 29"/>
            <p:cNvSpPr txBox="1"/>
            <p:nvPr/>
          </p:nvSpPr>
          <p:spPr>
            <a:xfrm>
              <a:off x="3390214" y="2319455"/>
              <a:ext cx="610870" cy="3206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849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8908" y="1764296"/>
            <a:ext cx="3439796" cy="3331993"/>
          </a:xfrm>
        </p:spPr>
        <p:txBody>
          <a:bodyPr/>
          <a:lstStyle/>
          <a:p>
            <a:r>
              <a:rPr lang="cs-CZ" sz="1800" dirty="0"/>
              <a:t>Minimální délka datagramu IPv6 je 1280B (délka pro IPv4 576B)</a:t>
            </a:r>
          </a:p>
          <a:p>
            <a:r>
              <a:rPr lang="cs-CZ" sz="1800" dirty="0"/>
              <a:t>Fragmentace na straně odesílatele, defragmentace na straně příjemce</a:t>
            </a:r>
          </a:p>
          <a:p>
            <a:r>
              <a:rPr lang="cs-CZ" sz="1800" dirty="0"/>
              <a:t>ICMP zpráva – příliš velký paket – posílá uzel, který zjistil překročení délky – uvádí se i dostupná MTU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CF33-41E7-4E9B-ADE2-367B0C9F2655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</a:t>
            </a:fld>
            <a:endParaRPr lang="cs-CZ" altLang="cs-CZ"/>
          </a:p>
        </p:txBody>
      </p:sp>
      <p:grpSp>
        <p:nvGrpSpPr>
          <p:cNvPr id="7" name="Plátno 688"/>
          <p:cNvGrpSpPr/>
          <p:nvPr/>
        </p:nvGrpSpPr>
        <p:grpSpPr>
          <a:xfrm>
            <a:off x="107504" y="1628800"/>
            <a:ext cx="5688632" cy="1296144"/>
            <a:chOff x="0" y="0"/>
            <a:chExt cx="5486400" cy="61722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61722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1143000" y="70512"/>
              <a:ext cx="3657600" cy="4546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143000" y="70781"/>
              <a:ext cx="0" cy="3365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143000" y="28695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ové pole 8"/>
            <p:cNvSpPr txBox="1"/>
            <p:nvPr/>
          </p:nvSpPr>
          <p:spPr>
            <a:xfrm>
              <a:off x="2037114" y="102870"/>
              <a:ext cx="842010" cy="28284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  <p:sp>
          <p:nvSpPr>
            <p:cNvPr id="13" name="Textové pole 9"/>
            <p:cNvSpPr txBox="1"/>
            <p:nvPr/>
          </p:nvSpPr>
          <p:spPr>
            <a:xfrm>
              <a:off x="1371600" y="102870"/>
              <a:ext cx="448310" cy="2720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</a:t>
              </a:r>
            </a:p>
          </p:txBody>
        </p:sp>
        <p:cxnSp>
          <p:nvCxnSpPr>
            <p:cNvPr id="14" name="Přímá spojnice 13"/>
            <p:cNvCxnSpPr/>
            <p:nvPr/>
          </p:nvCxnSpPr>
          <p:spPr>
            <a:xfrm>
              <a:off x="2018269" y="7054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2879124" y="70539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ové pole 10"/>
            <p:cNvSpPr txBox="1"/>
            <p:nvPr/>
          </p:nvSpPr>
          <p:spPr>
            <a:xfrm>
              <a:off x="2460236" y="342895"/>
              <a:ext cx="1184910" cy="18047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Identifikace (32b)</a:t>
              </a:r>
            </a:p>
          </p:txBody>
        </p:sp>
        <p:cxnSp>
          <p:nvCxnSpPr>
            <p:cNvPr id="17" name="Přímá spojnice 16"/>
            <p:cNvCxnSpPr/>
            <p:nvPr/>
          </p:nvCxnSpPr>
          <p:spPr>
            <a:xfrm>
              <a:off x="4613188" y="7078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ové pole 8"/>
            <p:cNvSpPr txBox="1"/>
            <p:nvPr/>
          </p:nvSpPr>
          <p:spPr>
            <a:xfrm>
              <a:off x="3080419" y="102870"/>
              <a:ext cx="869315" cy="2756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posun (13b)</a:t>
              </a:r>
            </a:p>
          </p:txBody>
        </p:sp>
        <p:cxnSp>
          <p:nvCxnSpPr>
            <p:cNvPr id="19" name="Přímá spojnice 18"/>
            <p:cNvCxnSpPr/>
            <p:nvPr/>
          </p:nvCxnSpPr>
          <p:spPr>
            <a:xfrm>
              <a:off x="4493739" y="7078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4361934" y="64523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ové pole 690"/>
            <p:cNvSpPr txBox="1"/>
            <p:nvPr/>
          </p:nvSpPr>
          <p:spPr>
            <a:xfrm>
              <a:off x="4300151" y="102870"/>
              <a:ext cx="577215" cy="19277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  0  M</a:t>
              </a:r>
            </a:p>
          </p:txBody>
        </p:sp>
      </p:grpSp>
      <p:sp>
        <p:nvSpPr>
          <p:cNvPr id="22" name="Zástupný symbol pro obsah 2"/>
          <p:cNvSpPr txBox="1">
            <a:spLocks/>
          </p:cNvSpPr>
          <p:nvPr/>
        </p:nvSpPr>
        <p:spPr bwMode="auto">
          <a:xfrm>
            <a:off x="586675" y="2877562"/>
            <a:ext cx="4705405" cy="333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Identifikace – 32b – zvyšuje se o 1 s každou zprávou, po přetečení začíná od nuly</a:t>
            </a:r>
          </a:p>
          <a:p>
            <a:r>
              <a:rPr lang="cs-CZ" sz="1800" dirty="0"/>
              <a:t>Posun – umístění fragmentu v celku – v násobcích 8</a:t>
            </a:r>
          </a:p>
          <a:p>
            <a:r>
              <a:rPr lang="cs-CZ" sz="1800" dirty="0"/>
              <a:t>Příznak M – more bit – nulový pro poslední, jednička pro průběžný</a:t>
            </a:r>
          </a:p>
          <a:p>
            <a:r>
              <a:rPr lang="cs-CZ" sz="1800" dirty="0"/>
              <a:t>Při vytváření fragmentu se zpráva dělí </a:t>
            </a:r>
            <a:r>
              <a:rPr lang="cs-CZ" sz="1800" dirty="0" smtClean="0"/>
              <a:t>na </a:t>
            </a:r>
            <a:r>
              <a:rPr lang="cs-CZ" sz="1800" dirty="0" err="1" smtClean="0"/>
              <a:t>nefragmentovatelnou</a:t>
            </a:r>
            <a:r>
              <a:rPr lang="cs-CZ" sz="1800" dirty="0" smtClean="0"/>
              <a:t> a </a:t>
            </a:r>
            <a:r>
              <a:rPr lang="cs-CZ" sz="1800" dirty="0" err="1" smtClean="0"/>
              <a:t>fragmentovatelnou</a:t>
            </a:r>
            <a:r>
              <a:rPr lang="cs-CZ" sz="1800" dirty="0" smtClean="0"/>
              <a:t> část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475032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Redirection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IP adresa směrovače – obsahuje adresu místního rozhraní směrovače, které je lepší příště použít pro danou cílovou </a:t>
            </a:r>
            <a:r>
              <a:rPr lang="cs-CZ" dirty="0" smtClean="0"/>
              <a:t>adresu</a:t>
            </a:r>
          </a:p>
          <a:p>
            <a:r>
              <a:rPr lang="cs-CZ" dirty="0"/>
              <a:t>Cílová IP adresa – adresa, která má být přesměrována. Pokud jsou obě adresy stejné, je cílová adresa na lokálním segmentu a není třeba ji </a:t>
            </a:r>
            <a:r>
              <a:rPr lang="cs-CZ" dirty="0" smtClean="0"/>
              <a:t>směrovat</a:t>
            </a:r>
          </a:p>
          <a:p>
            <a:r>
              <a:rPr lang="cs-CZ" dirty="0"/>
              <a:t>Možné volitelné </a:t>
            </a:r>
            <a:r>
              <a:rPr lang="cs-CZ" dirty="0" smtClean="0"/>
              <a:t>parametry</a:t>
            </a:r>
          </a:p>
          <a:p>
            <a:pPr lvl="1"/>
            <a:r>
              <a:rPr lang="cs-CZ" dirty="0" smtClean="0"/>
              <a:t>Cílová </a:t>
            </a:r>
            <a:r>
              <a:rPr lang="cs-CZ" dirty="0"/>
              <a:t>linková adresa (adresa </a:t>
            </a:r>
            <a:r>
              <a:rPr lang="cs-CZ" dirty="0" smtClean="0"/>
              <a:t>směrovače)</a:t>
            </a:r>
          </a:p>
          <a:p>
            <a:pPr lvl="1"/>
            <a:r>
              <a:rPr lang="cs-CZ" dirty="0" err="1"/>
              <a:t>Redirected</a:t>
            </a:r>
            <a:r>
              <a:rPr lang="cs-CZ" dirty="0"/>
              <a:t> </a:t>
            </a:r>
            <a:r>
              <a:rPr lang="cs-CZ" dirty="0" err="1"/>
              <a:t>header</a:t>
            </a:r>
            <a:r>
              <a:rPr lang="cs-CZ" dirty="0"/>
              <a:t> – obsahuje záhlaví přesměrované ho paketu (max. </a:t>
            </a:r>
            <a:r>
              <a:rPr lang="cs-CZ" dirty="0" smtClean="0"/>
              <a:t>1280B)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8A1F-4798-4C97-9C21-02B77687B9E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0899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smtClean="0"/>
              <a:t>ND </a:t>
            </a:r>
            <a:r>
              <a:rPr lang="cs-CZ" dirty="0" smtClean="0"/>
              <a:t>s bezpečností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627188"/>
            <a:ext cx="8856984" cy="4411662"/>
          </a:xfrm>
        </p:spPr>
        <p:txBody>
          <a:bodyPr/>
          <a:lstStyle/>
          <a:p>
            <a:r>
              <a:rPr lang="cs-CZ" dirty="0" smtClean="0"/>
              <a:t>Za normálních podmínek</a:t>
            </a:r>
          </a:p>
          <a:p>
            <a:pPr lvl="1"/>
            <a:r>
              <a:rPr lang="cs-CZ" dirty="0" smtClean="0"/>
              <a:t>Všechny hostitelské systémy si věří navzájem</a:t>
            </a:r>
          </a:p>
          <a:p>
            <a:pPr lvl="1"/>
            <a:r>
              <a:rPr lang="cs-CZ" dirty="0" smtClean="0"/>
              <a:t>Všechny hostitelské systémy věří směrovačům</a:t>
            </a:r>
          </a:p>
          <a:p>
            <a:pPr lvl="1"/>
            <a:r>
              <a:rPr lang="cs-CZ" dirty="0" smtClean="0"/>
              <a:t>Všechny směrovače věří hostitelským systémům</a:t>
            </a:r>
          </a:p>
          <a:p>
            <a:r>
              <a:rPr lang="cs-CZ" dirty="0" smtClean="0"/>
              <a:t>Způsoby napadení</a:t>
            </a:r>
          </a:p>
          <a:p>
            <a:pPr lvl="1"/>
            <a:r>
              <a:rPr lang="cs-CZ" dirty="0" err="1" smtClean="0"/>
              <a:t>Spoofing</a:t>
            </a:r>
            <a:r>
              <a:rPr lang="cs-CZ" dirty="0" smtClean="0"/>
              <a:t> (falšování zdrojové adresy)</a:t>
            </a:r>
          </a:p>
          <a:p>
            <a:pPr lvl="1"/>
            <a:r>
              <a:rPr lang="cs-CZ" dirty="0" err="1" smtClean="0"/>
              <a:t>Denial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(odmítnutí služby)</a:t>
            </a:r>
          </a:p>
          <a:p>
            <a:pPr lvl="2"/>
            <a:r>
              <a:rPr lang="cs-CZ" dirty="0" err="1" smtClean="0"/>
              <a:t>Flood</a:t>
            </a:r>
            <a:r>
              <a:rPr lang="cs-CZ" dirty="0" smtClean="0"/>
              <a:t> </a:t>
            </a:r>
            <a:r>
              <a:rPr lang="cs-CZ" dirty="0" err="1" smtClean="0"/>
              <a:t>advertise</a:t>
            </a:r>
            <a:r>
              <a:rPr lang="cs-CZ" dirty="0" smtClean="0"/>
              <a:t>, </a:t>
            </a:r>
            <a:r>
              <a:rPr lang="cs-CZ" dirty="0" err="1" smtClean="0"/>
              <a:t>flood</a:t>
            </a:r>
            <a:r>
              <a:rPr lang="cs-CZ" dirty="0" smtClean="0"/>
              <a:t> router,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IPv6 </a:t>
            </a:r>
            <a:r>
              <a:rPr lang="cs-CZ" dirty="0" err="1" smtClean="0"/>
              <a:t>address</a:t>
            </a:r>
            <a:endParaRPr lang="cs-CZ" dirty="0"/>
          </a:p>
          <a:p>
            <a:pPr lvl="1"/>
            <a:r>
              <a:rPr lang="cs-CZ" dirty="0" err="1" smtClean="0"/>
              <a:t>Replay</a:t>
            </a:r>
            <a:r>
              <a:rPr lang="cs-CZ" dirty="0" smtClean="0"/>
              <a:t> (opakování)</a:t>
            </a:r>
          </a:p>
          <a:p>
            <a:pPr lvl="1"/>
            <a:r>
              <a:rPr lang="cs-CZ" dirty="0" err="1" smtClean="0"/>
              <a:t>Redirect</a:t>
            </a:r>
            <a:r>
              <a:rPr lang="cs-CZ" dirty="0" smtClean="0"/>
              <a:t> (přesměrování)</a:t>
            </a:r>
          </a:p>
          <a:p>
            <a:pPr lvl="1"/>
            <a:r>
              <a:rPr lang="cs-CZ" dirty="0" err="1" smtClean="0"/>
              <a:t>Rogue</a:t>
            </a:r>
            <a:r>
              <a:rPr lang="cs-CZ" dirty="0" smtClean="0"/>
              <a:t> Router </a:t>
            </a:r>
            <a:r>
              <a:rPr lang="cs-CZ" dirty="0" err="1" smtClean="0"/>
              <a:t>Attack</a:t>
            </a:r>
            <a:r>
              <a:rPr lang="cs-CZ" dirty="0" smtClean="0"/>
              <a:t> (útok na směrovače) - </a:t>
            </a:r>
            <a:r>
              <a:rPr lang="cs-CZ" dirty="0" err="1" smtClean="0"/>
              <a:t>Fake</a:t>
            </a:r>
            <a:r>
              <a:rPr lang="cs-CZ" dirty="0" smtClean="0"/>
              <a:t> router</a:t>
            </a:r>
          </a:p>
          <a:p>
            <a:r>
              <a:rPr lang="cs-CZ" dirty="0" smtClean="0"/>
              <a:t>Problémy s ochranou soukromí  - Automaticky generovaná adresa</a:t>
            </a:r>
          </a:p>
          <a:p>
            <a:pPr lvl="2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6F1F-959C-462E-BBFA-E7A33364A0B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5976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Secure</a:t>
            </a:r>
            <a:r>
              <a:rPr lang="cs-CZ" dirty="0" smtClean="0"/>
              <a:t> </a:t>
            </a: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(</a:t>
            </a:r>
            <a:r>
              <a:rPr lang="cs-CZ" dirty="0" err="1" smtClean="0"/>
              <a:t>SeND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Zprávy protokolu IPv6 nelze chránit pomocí </a:t>
            </a:r>
            <a:r>
              <a:rPr lang="cs-CZ" dirty="0" err="1" smtClean="0"/>
              <a:t>IPsec</a:t>
            </a:r>
            <a:endParaRPr lang="cs-CZ" dirty="0" smtClean="0"/>
          </a:p>
          <a:p>
            <a:r>
              <a:rPr lang="cs-CZ" dirty="0" smtClean="0"/>
              <a:t>Musí se vytvořit nový protokol na úrovni ICMPv6</a:t>
            </a:r>
          </a:p>
          <a:p>
            <a:r>
              <a:rPr lang="cs-CZ" dirty="0" smtClean="0"/>
              <a:t>K zjišťování sousedů přidává následující funkce</a:t>
            </a:r>
          </a:p>
          <a:p>
            <a:pPr lvl="1"/>
            <a:r>
              <a:rPr lang="cs-CZ" dirty="0" smtClean="0"/>
              <a:t>Ověřování vlastnictví adresy</a:t>
            </a:r>
          </a:p>
          <a:p>
            <a:pPr lvl="1"/>
            <a:r>
              <a:rPr lang="cs-CZ" dirty="0" smtClean="0"/>
              <a:t>Ochrana zpráv proti modifikaci</a:t>
            </a:r>
          </a:p>
          <a:p>
            <a:pPr lvl="1"/>
            <a:r>
              <a:rPr lang="cs-CZ" dirty="0" smtClean="0"/>
              <a:t>Mechanizmus pro ověření pravosti směrovače</a:t>
            </a:r>
          </a:p>
          <a:p>
            <a:r>
              <a:rPr lang="cs-CZ" dirty="0" smtClean="0"/>
              <a:t>Protokol používá k označení uzlu (link-</a:t>
            </a:r>
            <a:r>
              <a:rPr lang="cs-CZ" dirty="0" err="1" smtClean="0"/>
              <a:t>local</a:t>
            </a:r>
            <a:r>
              <a:rPr lang="cs-CZ" dirty="0" smtClean="0"/>
              <a:t> adresy) CGA</a:t>
            </a:r>
          </a:p>
          <a:p>
            <a:r>
              <a:rPr lang="cs-CZ" dirty="0" smtClean="0"/>
              <a:t>CGA – </a:t>
            </a:r>
            <a:r>
              <a:rPr lang="cs-CZ" dirty="0" err="1" smtClean="0"/>
              <a:t>Cryptographically</a:t>
            </a:r>
            <a:r>
              <a:rPr lang="cs-CZ" dirty="0" smtClean="0"/>
              <a:t> </a:t>
            </a:r>
            <a:r>
              <a:rPr lang="cs-CZ" dirty="0" err="1" smtClean="0"/>
              <a:t>Generated</a:t>
            </a:r>
            <a:r>
              <a:rPr lang="cs-CZ" dirty="0" smtClean="0"/>
              <a:t> Address</a:t>
            </a:r>
          </a:p>
          <a:p>
            <a:pPr lvl="1"/>
            <a:r>
              <a:rPr lang="cs-CZ" dirty="0" smtClean="0"/>
              <a:t>Je to ochrana před ukradením adresy (</a:t>
            </a:r>
            <a:r>
              <a:rPr lang="cs-CZ" dirty="0" err="1" smtClean="0"/>
              <a:t>stealing</a:t>
            </a:r>
            <a:r>
              <a:rPr lang="cs-CZ" dirty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Adresa uzlu je vázána na jeho veřejný klíč</a:t>
            </a:r>
          </a:p>
          <a:p>
            <a:pPr lvl="1"/>
            <a:r>
              <a:rPr lang="cs-CZ" dirty="0" smtClean="0"/>
              <a:t>Každý uzel musí získat nebo generovat pár RSA klíčů</a:t>
            </a:r>
          </a:p>
          <a:p>
            <a:pPr lvl="1"/>
            <a:r>
              <a:rPr lang="cs-CZ" dirty="0" smtClean="0"/>
              <a:t>Poté může vygenerovat svou adresu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69F5-32E9-4998-9396-25FB64211102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25204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CGA </a:t>
            </a:r>
            <a:r>
              <a:rPr lang="cs-CZ" sz="2800" dirty="0" err="1"/>
              <a:t>Cryptographically</a:t>
            </a:r>
            <a:r>
              <a:rPr lang="cs-CZ" sz="2800" dirty="0"/>
              <a:t> </a:t>
            </a:r>
            <a:r>
              <a:rPr lang="cs-CZ" sz="2800" dirty="0" err="1"/>
              <a:t>Generated</a:t>
            </a:r>
            <a:r>
              <a:rPr lang="cs-CZ" sz="2800" dirty="0"/>
              <a:t> Address</a:t>
            </a:r>
            <a:br>
              <a:rPr lang="cs-CZ" sz="2800" dirty="0"/>
            </a:br>
            <a:r>
              <a:rPr lang="cs-CZ" sz="2800" dirty="0"/>
              <a:t>RFC 3972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Nahrazuje</a:t>
            </a:r>
            <a:r>
              <a:rPr lang="en-US" dirty="0"/>
              <a:t> 64 </a:t>
            </a:r>
            <a:r>
              <a:rPr lang="en-US" dirty="0" err="1"/>
              <a:t>bitovou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v </a:t>
            </a:r>
            <a:r>
              <a:rPr lang="en-US" dirty="0" err="1"/>
              <a:t>dolní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IPv6 </a:t>
            </a:r>
            <a:r>
              <a:rPr lang="en-US" dirty="0" err="1"/>
              <a:t>adresy</a:t>
            </a:r>
            <a:r>
              <a:rPr lang="en-US" dirty="0"/>
              <a:t> </a:t>
            </a:r>
            <a:r>
              <a:rPr lang="en-US" dirty="0" err="1"/>
              <a:t>kryprografickým</a:t>
            </a:r>
            <a:r>
              <a:rPr lang="en-US" dirty="0"/>
              <a:t> </a:t>
            </a:r>
            <a:r>
              <a:rPr lang="en-US" dirty="0" err="1"/>
              <a:t>kontrolním</a:t>
            </a:r>
            <a:r>
              <a:rPr lang="en-US" dirty="0"/>
              <a:t> </a:t>
            </a:r>
            <a:r>
              <a:rPr lang="en-US" dirty="0" err="1"/>
              <a:t>součtem</a:t>
            </a:r>
            <a:r>
              <a:rPr lang="en-US" dirty="0"/>
              <a:t> (hash) z </a:t>
            </a:r>
            <a:r>
              <a:rPr lang="en-US" dirty="0" err="1"/>
              <a:t>veřejného</a:t>
            </a:r>
            <a:r>
              <a:rPr lang="en-US" dirty="0"/>
              <a:t> </a:t>
            </a:r>
            <a:r>
              <a:rPr lang="en-US" dirty="0" err="1"/>
              <a:t>klíče</a:t>
            </a:r>
            <a:r>
              <a:rPr lang="en-US" dirty="0"/>
              <a:t> </a:t>
            </a:r>
            <a:r>
              <a:rPr lang="en-US" dirty="0" err="1"/>
              <a:t>vlastníka</a:t>
            </a:r>
            <a:r>
              <a:rPr lang="en-US" dirty="0"/>
              <a:t> </a:t>
            </a:r>
            <a:r>
              <a:rPr lang="en-US" dirty="0" err="1" smtClean="0"/>
              <a:t>adresy</a:t>
            </a:r>
            <a:r>
              <a:rPr lang="cs-CZ" dirty="0" smtClean="0"/>
              <a:t>.</a:t>
            </a:r>
          </a:p>
          <a:p>
            <a:r>
              <a:rPr lang="en-US" dirty="0" err="1"/>
              <a:t>Zpráva</a:t>
            </a:r>
            <a:r>
              <a:rPr lang="en-US" dirty="0"/>
              <a:t> je </a:t>
            </a:r>
            <a:r>
              <a:rPr lang="en-US" dirty="0" err="1"/>
              <a:t>podepsána</a:t>
            </a:r>
            <a:r>
              <a:rPr lang="en-US" dirty="0"/>
              <a:t> </a:t>
            </a:r>
            <a:r>
              <a:rPr lang="en-US" dirty="0" err="1"/>
              <a:t>odpovídajícím</a:t>
            </a:r>
            <a:r>
              <a:rPr lang="en-US" dirty="0"/>
              <a:t> </a:t>
            </a:r>
            <a:r>
              <a:rPr lang="en-US" dirty="0" err="1"/>
              <a:t>tajným</a:t>
            </a:r>
            <a:r>
              <a:rPr lang="en-US" dirty="0"/>
              <a:t> </a:t>
            </a:r>
            <a:r>
              <a:rPr lang="en-US" dirty="0" err="1" smtClean="0"/>
              <a:t>klíčem</a:t>
            </a:r>
            <a:r>
              <a:rPr lang="cs-CZ" dirty="0" smtClean="0"/>
              <a:t>.</a:t>
            </a:r>
          </a:p>
          <a:p>
            <a:r>
              <a:rPr lang="en-US" dirty="0" err="1" smtClean="0"/>
              <a:t>Jestliže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známa</a:t>
            </a:r>
            <a:r>
              <a:rPr lang="en-US" dirty="0"/>
              <a:t> </a:t>
            </a:r>
            <a:r>
              <a:rPr lang="en-US" dirty="0" err="1"/>
              <a:t>zdrojová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a </a:t>
            </a:r>
            <a:r>
              <a:rPr lang="en-US" dirty="0" err="1"/>
              <a:t>odpovídající</a:t>
            </a:r>
            <a:r>
              <a:rPr lang="en-US" dirty="0"/>
              <a:t>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klíč</a:t>
            </a:r>
            <a:r>
              <a:rPr lang="en-US" dirty="0"/>
              <a:t>,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zpráva</a:t>
            </a:r>
            <a:r>
              <a:rPr lang="en-US" dirty="0"/>
              <a:t> </a:t>
            </a:r>
            <a:r>
              <a:rPr lang="en-US" dirty="0" err="1"/>
              <a:t>ověřena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Platné</a:t>
            </a:r>
            <a:r>
              <a:rPr lang="en-US" dirty="0"/>
              <a:t> CGA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generováno</a:t>
            </a:r>
            <a:r>
              <a:rPr lang="en-US" dirty="0"/>
              <a:t> </a:t>
            </a:r>
            <a:r>
              <a:rPr lang="cs-CZ" dirty="0" smtClean="0"/>
              <a:t>pouze </a:t>
            </a:r>
            <a:r>
              <a:rPr lang="en-US" dirty="0" err="1" smtClean="0"/>
              <a:t>odesílatelem</a:t>
            </a:r>
            <a:r>
              <a:rPr lang="cs-CZ" dirty="0" smtClean="0"/>
              <a:t>.</a:t>
            </a:r>
          </a:p>
          <a:p>
            <a:r>
              <a:rPr lang="en-US" dirty="0" err="1"/>
              <a:t>Závisí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endParaRPr lang="cs-CZ" dirty="0" smtClean="0"/>
          </a:p>
          <a:p>
            <a:pPr lvl="1"/>
            <a:r>
              <a:rPr lang="en-US" dirty="0" err="1"/>
              <a:t>modifikátoru</a:t>
            </a:r>
            <a:r>
              <a:rPr lang="en-US" dirty="0"/>
              <a:t> (</a:t>
            </a:r>
            <a:r>
              <a:rPr lang="en-US" dirty="0" err="1"/>
              <a:t>náhodné</a:t>
            </a:r>
            <a:r>
              <a:rPr lang="en-US" dirty="0"/>
              <a:t> 128 </a:t>
            </a:r>
            <a:r>
              <a:rPr lang="en-US" dirty="0" err="1"/>
              <a:t>bitové</a:t>
            </a:r>
            <a:r>
              <a:rPr lang="en-US" dirty="0"/>
              <a:t> </a:t>
            </a:r>
            <a:r>
              <a:rPr lang="en-US" dirty="0" err="1"/>
              <a:t>celé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bez </a:t>
            </a:r>
            <a:r>
              <a:rPr lang="en-US" dirty="0" err="1"/>
              <a:t>znaménka</a:t>
            </a:r>
            <a:r>
              <a:rPr lang="en-US" dirty="0" smtClean="0"/>
              <a:t>),</a:t>
            </a:r>
            <a:endParaRPr lang="cs-CZ" dirty="0" smtClean="0"/>
          </a:p>
          <a:p>
            <a:pPr lvl="1"/>
            <a:r>
              <a:rPr lang="en-US" dirty="0"/>
              <a:t>8 </a:t>
            </a:r>
            <a:r>
              <a:rPr lang="en-US" dirty="0" err="1"/>
              <a:t>bitové</a:t>
            </a:r>
            <a:r>
              <a:rPr lang="en-US" dirty="0"/>
              <a:t> </a:t>
            </a:r>
            <a:r>
              <a:rPr lang="en-US" dirty="0" err="1"/>
              <a:t>celé</a:t>
            </a:r>
            <a:r>
              <a:rPr lang="en-US" dirty="0"/>
              <a:t> </a:t>
            </a:r>
            <a:r>
              <a:rPr lang="en-US" dirty="0" err="1" smtClean="0"/>
              <a:t>číslo</a:t>
            </a:r>
            <a:r>
              <a:rPr lang="cs-CZ" dirty="0" smtClean="0"/>
              <a:t> (Collision count)</a:t>
            </a:r>
            <a:r>
              <a:rPr lang="en-US" dirty="0" smtClean="0"/>
              <a:t>, </a:t>
            </a:r>
            <a:r>
              <a:rPr lang="en-US" dirty="0" err="1"/>
              <a:t>nabývající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0, 1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cs-CZ" dirty="0" smtClean="0"/>
          </a:p>
          <a:p>
            <a:pPr lvl="1"/>
            <a:r>
              <a:rPr lang="en-US" dirty="0" err="1" smtClean="0"/>
              <a:t>veřejný</a:t>
            </a:r>
            <a:r>
              <a:rPr lang="en-US" dirty="0" smtClean="0"/>
              <a:t> </a:t>
            </a:r>
            <a:r>
              <a:rPr lang="en-US" dirty="0" err="1"/>
              <a:t>klíč</a:t>
            </a:r>
            <a:r>
              <a:rPr lang="en-US" dirty="0"/>
              <a:t> </a:t>
            </a:r>
            <a:r>
              <a:rPr lang="en-US" dirty="0" err="1"/>
              <a:t>kódovaný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smtClean="0"/>
              <a:t>DER</a:t>
            </a:r>
            <a:endParaRPr lang="cs-CZ" dirty="0" smtClean="0"/>
          </a:p>
          <a:p>
            <a:pPr lvl="1"/>
            <a:r>
              <a:rPr lang="en-US" dirty="0" err="1"/>
              <a:t>volitelné</a:t>
            </a:r>
            <a:r>
              <a:rPr lang="en-US" dirty="0"/>
              <a:t> pole s </a:t>
            </a:r>
            <a:r>
              <a:rPr lang="en-US" dirty="0" err="1"/>
              <a:t>proměnnou</a:t>
            </a:r>
            <a:r>
              <a:rPr lang="en-US" dirty="0"/>
              <a:t> </a:t>
            </a:r>
            <a:r>
              <a:rPr lang="en-US" dirty="0" err="1"/>
              <a:t>délkou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21F-173A-4811-991C-BFD59595F4BD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31832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CGA </a:t>
            </a:r>
            <a:r>
              <a:rPr lang="cs-CZ" sz="2800" dirty="0" err="1"/>
              <a:t>Cryptographically</a:t>
            </a:r>
            <a:r>
              <a:rPr lang="cs-CZ" sz="2800" dirty="0"/>
              <a:t> </a:t>
            </a:r>
            <a:r>
              <a:rPr lang="cs-CZ" sz="2800" dirty="0" err="1"/>
              <a:t>Generated</a:t>
            </a:r>
            <a:r>
              <a:rPr lang="cs-CZ" sz="2800" dirty="0"/>
              <a:t> </a:t>
            </a:r>
            <a:r>
              <a:rPr lang="cs-CZ" sz="2800" dirty="0" smtClean="0"/>
              <a:t>Address</a:t>
            </a:r>
            <a:br>
              <a:rPr lang="cs-CZ" sz="2800" dirty="0" smtClean="0"/>
            </a:br>
            <a:r>
              <a:rPr lang="cs-CZ" sz="2800" dirty="0" smtClean="0"/>
              <a:t>RFC </a:t>
            </a:r>
            <a:r>
              <a:rPr lang="cs-CZ" sz="2800" dirty="0"/>
              <a:t>3972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DE14-8CA9-4EDF-86D8-0429C209C23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74</a:t>
            </a:fld>
            <a:endParaRPr lang="cs-CZ" altLang="cs-CZ"/>
          </a:p>
        </p:txBody>
      </p:sp>
      <p:grpSp>
        <p:nvGrpSpPr>
          <p:cNvPr id="36" name="Skupina 35"/>
          <p:cNvGrpSpPr/>
          <p:nvPr/>
        </p:nvGrpSpPr>
        <p:grpSpPr>
          <a:xfrm>
            <a:off x="755576" y="1584089"/>
            <a:ext cx="7416824" cy="436478"/>
            <a:chOff x="755576" y="1768386"/>
            <a:chExt cx="7416824" cy="436478"/>
          </a:xfrm>
        </p:grpSpPr>
        <p:sp>
          <p:nvSpPr>
            <p:cNvPr id="7" name="Obdélník 6"/>
            <p:cNvSpPr/>
            <p:nvPr/>
          </p:nvSpPr>
          <p:spPr bwMode="auto">
            <a:xfrm>
              <a:off x="755576" y="1772816"/>
              <a:ext cx="7416824" cy="43204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5576" y="1790236"/>
              <a:ext cx="2044149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Modifikátor (128b)</a:t>
              </a:r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843808" y="1790236"/>
              <a:ext cx="915635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 (64b)</a:t>
              </a:r>
              <a:endParaRPr lang="cs-CZ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779912" y="1801959"/>
              <a:ext cx="787395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 (8b)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068225" y="1801959"/>
              <a:ext cx="1903150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Veřejný klíč RSA</a:t>
              </a:r>
              <a:endParaRPr lang="cs-CZ" dirty="0"/>
            </a:p>
          </p:txBody>
        </p:sp>
        <p:cxnSp>
          <p:nvCxnSpPr>
            <p:cNvPr id="13" name="Přímá spojnice 12"/>
            <p:cNvCxnSpPr/>
            <p:nvPr/>
          </p:nvCxnSpPr>
          <p:spPr bwMode="auto">
            <a:xfrm>
              <a:off x="2843808" y="1768386"/>
              <a:ext cx="0" cy="4364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Přímá spojnice 14"/>
            <p:cNvCxnSpPr/>
            <p:nvPr/>
          </p:nvCxnSpPr>
          <p:spPr bwMode="auto">
            <a:xfrm>
              <a:off x="3779912" y="1768386"/>
              <a:ext cx="0" cy="4364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Přímá spojnice 16"/>
            <p:cNvCxnSpPr/>
            <p:nvPr/>
          </p:nvCxnSpPr>
          <p:spPr bwMode="auto">
            <a:xfrm>
              <a:off x="4602271" y="1768386"/>
              <a:ext cx="0" cy="4364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ovéPole 17"/>
          <p:cNvSpPr txBox="1"/>
          <p:nvPr/>
        </p:nvSpPr>
        <p:spPr>
          <a:xfrm>
            <a:off x="3408796" y="2115885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Hash</a:t>
            </a:r>
            <a:r>
              <a:rPr lang="cs-CZ" dirty="0" smtClean="0"/>
              <a:t> 2 SHA-1 (160b)</a:t>
            </a:r>
            <a:endParaRPr lang="cs-CZ" dirty="0"/>
          </a:p>
        </p:txBody>
      </p:sp>
      <p:grpSp>
        <p:nvGrpSpPr>
          <p:cNvPr id="37" name="Skupina 36"/>
          <p:cNvGrpSpPr/>
          <p:nvPr/>
        </p:nvGrpSpPr>
        <p:grpSpPr>
          <a:xfrm>
            <a:off x="1524000" y="2516959"/>
            <a:ext cx="5760640" cy="461190"/>
            <a:chOff x="1475656" y="2996952"/>
            <a:chExt cx="5760640" cy="461190"/>
          </a:xfrm>
        </p:grpSpPr>
        <p:sp>
          <p:nvSpPr>
            <p:cNvPr id="19" name="Obdélník 18"/>
            <p:cNvSpPr/>
            <p:nvPr/>
          </p:nvSpPr>
          <p:spPr bwMode="auto">
            <a:xfrm>
              <a:off x="1475656" y="2996952"/>
              <a:ext cx="5760640" cy="46119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1541339" y="3025153"/>
              <a:ext cx="1851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16*</a:t>
              </a:r>
              <a:r>
                <a:rPr lang="en-US" dirty="0" smtClean="0"/>
                <a:t>sec bit</a:t>
              </a:r>
              <a:r>
                <a:rPr lang="cs-CZ" dirty="0" smtClean="0"/>
                <a:t>ů == 0</a:t>
              </a:r>
              <a:endParaRPr lang="cs-CZ" dirty="0"/>
            </a:p>
          </p:txBody>
        </p:sp>
        <p:cxnSp>
          <p:nvCxnSpPr>
            <p:cNvPr id="22" name="Přímá spojnice 21"/>
            <p:cNvCxnSpPr/>
            <p:nvPr/>
          </p:nvCxnSpPr>
          <p:spPr bwMode="auto">
            <a:xfrm>
              <a:off x="3419872" y="2996952"/>
              <a:ext cx="0" cy="4611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ovéPole 22"/>
            <p:cNvSpPr txBox="1"/>
            <p:nvPr/>
          </p:nvSpPr>
          <p:spPr>
            <a:xfrm>
              <a:off x="4716016" y="3056836"/>
              <a:ext cx="988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112 bitů</a:t>
              </a:r>
              <a:endParaRPr lang="cs-CZ" dirty="0"/>
            </a:p>
          </p:txBody>
        </p:sp>
      </p:grpSp>
      <p:grpSp>
        <p:nvGrpSpPr>
          <p:cNvPr id="38" name="Skupina 37"/>
          <p:cNvGrpSpPr/>
          <p:nvPr/>
        </p:nvGrpSpPr>
        <p:grpSpPr>
          <a:xfrm>
            <a:off x="784643" y="3158149"/>
            <a:ext cx="7358689" cy="704849"/>
            <a:chOff x="741703" y="3775656"/>
            <a:chExt cx="7358689" cy="704849"/>
          </a:xfrm>
        </p:grpSpPr>
        <p:sp>
          <p:nvSpPr>
            <p:cNvPr id="24" name="Obdélník 23"/>
            <p:cNvSpPr/>
            <p:nvPr/>
          </p:nvSpPr>
          <p:spPr bwMode="auto">
            <a:xfrm>
              <a:off x="755576" y="3789040"/>
              <a:ext cx="7344816" cy="6797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741703" y="3834174"/>
              <a:ext cx="131318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/>
                <a:t>Modifikátor</a:t>
              </a:r>
              <a:br>
                <a:rPr lang="cs-CZ" dirty="0" smtClean="0"/>
              </a:br>
              <a:r>
                <a:rPr lang="cs-CZ" dirty="0" smtClean="0"/>
                <a:t> </a:t>
              </a:r>
              <a:r>
                <a:rPr lang="cs-CZ" dirty="0"/>
                <a:t>(128b)</a:t>
              </a:r>
              <a:endParaRPr lang="cs-CZ" dirty="0"/>
            </a:p>
          </p:txBody>
        </p:sp>
        <p:cxnSp>
          <p:nvCxnSpPr>
            <p:cNvPr id="26" name="Přímá spojnice 25"/>
            <p:cNvCxnSpPr/>
            <p:nvPr/>
          </p:nvCxnSpPr>
          <p:spPr bwMode="auto">
            <a:xfrm flipH="1">
              <a:off x="2052598" y="3775656"/>
              <a:ext cx="2285" cy="6820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ovéPole 26"/>
            <p:cNvSpPr txBox="1"/>
            <p:nvPr/>
          </p:nvSpPr>
          <p:spPr>
            <a:xfrm>
              <a:off x="2010704" y="379349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err="1" smtClean="0"/>
                <a:t>Subnet</a:t>
              </a:r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prefix (64b)</a:t>
              </a:r>
              <a:endParaRPr lang="cs-CZ" dirty="0"/>
            </a:p>
          </p:txBody>
        </p:sp>
        <p:cxnSp>
          <p:nvCxnSpPr>
            <p:cNvPr id="28" name="Přímá spojnice 27"/>
            <p:cNvCxnSpPr/>
            <p:nvPr/>
          </p:nvCxnSpPr>
          <p:spPr bwMode="auto">
            <a:xfrm>
              <a:off x="3316812" y="3786825"/>
              <a:ext cx="0" cy="6820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ovéPole 28"/>
            <p:cNvSpPr txBox="1"/>
            <p:nvPr/>
          </p:nvSpPr>
          <p:spPr>
            <a:xfrm>
              <a:off x="3299010" y="3814698"/>
              <a:ext cx="17491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smtClean="0"/>
                <a:t>Collision count </a:t>
              </a:r>
              <a:br>
                <a:rPr lang="cs-CZ" dirty="0" smtClean="0"/>
              </a:br>
              <a:r>
                <a:rPr lang="cs-CZ" dirty="0" smtClean="0"/>
                <a:t>(0 – 3) (8 bitů)</a:t>
              </a:r>
              <a:endParaRPr lang="cs-CZ" dirty="0"/>
            </a:p>
          </p:txBody>
        </p:sp>
        <p:cxnSp>
          <p:nvCxnSpPr>
            <p:cNvPr id="32" name="Přímá spojnice 31"/>
            <p:cNvCxnSpPr/>
            <p:nvPr/>
          </p:nvCxnSpPr>
          <p:spPr bwMode="auto">
            <a:xfrm>
              <a:off x="4932040" y="3786825"/>
              <a:ext cx="0" cy="6708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ovéPole 33"/>
            <p:cNvSpPr txBox="1"/>
            <p:nvPr/>
          </p:nvSpPr>
          <p:spPr>
            <a:xfrm>
              <a:off x="5577766" y="3931995"/>
              <a:ext cx="18769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Public RSA </a:t>
              </a:r>
              <a:r>
                <a:rPr lang="cs-CZ" dirty="0" err="1" smtClean="0"/>
                <a:t>key</a:t>
              </a:r>
              <a:endParaRPr lang="cs-CZ" dirty="0"/>
            </a:p>
          </p:txBody>
        </p:sp>
      </p:grpSp>
      <p:sp>
        <p:nvSpPr>
          <p:cNvPr id="35" name="TextovéPole 34"/>
          <p:cNvSpPr txBox="1"/>
          <p:nvPr/>
        </p:nvSpPr>
        <p:spPr>
          <a:xfrm>
            <a:off x="3399385" y="3933349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Hash</a:t>
            </a:r>
            <a:r>
              <a:rPr lang="cs-CZ" dirty="0" smtClean="0"/>
              <a:t> 1 SHA-1 (160b)</a:t>
            </a:r>
            <a:endParaRPr lang="cs-CZ" dirty="0"/>
          </a:p>
        </p:txBody>
      </p:sp>
      <p:grpSp>
        <p:nvGrpSpPr>
          <p:cNvPr id="102" name="Skupina 101"/>
          <p:cNvGrpSpPr/>
          <p:nvPr/>
        </p:nvGrpSpPr>
        <p:grpSpPr>
          <a:xfrm>
            <a:off x="812708" y="4354863"/>
            <a:ext cx="7344816" cy="369332"/>
            <a:chOff x="798516" y="4172036"/>
            <a:chExt cx="7344816" cy="369332"/>
          </a:xfrm>
        </p:grpSpPr>
        <p:sp>
          <p:nvSpPr>
            <p:cNvPr id="39" name="Obdélník 38"/>
            <p:cNvSpPr/>
            <p:nvPr/>
          </p:nvSpPr>
          <p:spPr bwMode="auto">
            <a:xfrm>
              <a:off x="798516" y="4221088"/>
              <a:ext cx="7344816" cy="30260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1130302" y="4172036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(59 b)</a:t>
              </a:r>
              <a:endParaRPr lang="cs-CZ" dirty="0"/>
            </a:p>
          </p:txBody>
        </p:sp>
        <p:cxnSp>
          <p:nvCxnSpPr>
            <p:cNvPr id="42" name="Přímá spojnice 41"/>
            <p:cNvCxnSpPr/>
            <p:nvPr/>
          </p:nvCxnSpPr>
          <p:spPr bwMode="auto">
            <a:xfrm>
              <a:off x="2095538" y="4221088"/>
              <a:ext cx="0" cy="30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Obdélník 98"/>
            <p:cNvSpPr/>
            <p:nvPr/>
          </p:nvSpPr>
          <p:spPr bwMode="auto">
            <a:xfrm>
              <a:off x="798516" y="4221087"/>
              <a:ext cx="1311214" cy="302609"/>
            </a:xfrm>
            <a:prstGeom prst="rect">
              <a:avLst/>
            </a:prstGeom>
            <a:solidFill>
              <a:srgbClr val="FFFF00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1" name="Skupina 100"/>
          <p:cNvGrpSpPr/>
          <p:nvPr/>
        </p:nvGrpSpPr>
        <p:grpSpPr>
          <a:xfrm>
            <a:off x="755576" y="5262154"/>
            <a:ext cx="7387756" cy="659262"/>
            <a:chOff x="755576" y="4756950"/>
            <a:chExt cx="7387756" cy="659262"/>
          </a:xfrm>
        </p:grpSpPr>
        <p:sp>
          <p:nvSpPr>
            <p:cNvPr id="43" name="Obdélník 42"/>
            <p:cNvSpPr/>
            <p:nvPr/>
          </p:nvSpPr>
          <p:spPr bwMode="auto">
            <a:xfrm>
              <a:off x="798516" y="4797151"/>
              <a:ext cx="7344816" cy="30260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755576" y="4756950"/>
              <a:ext cx="2146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Subnet</a:t>
              </a:r>
              <a:r>
                <a:rPr lang="cs-CZ" dirty="0" smtClean="0"/>
                <a:t> prefix (64b)</a:t>
              </a:r>
              <a:endParaRPr lang="cs-CZ" dirty="0"/>
            </a:p>
          </p:txBody>
        </p:sp>
        <p:cxnSp>
          <p:nvCxnSpPr>
            <p:cNvPr id="45" name="Přímá spojnice 44"/>
            <p:cNvCxnSpPr/>
            <p:nvPr/>
          </p:nvCxnSpPr>
          <p:spPr bwMode="auto">
            <a:xfrm>
              <a:off x="2843808" y="4797151"/>
              <a:ext cx="0" cy="30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Přímá spojnice 59"/>
            <p:cNvCxnSpPr/>
            <p:nvPr/>
          </p:nvCxnSpPr>
          <p:spPr bwMode="auto">
            <a:xfrm>
              <a:off x="2915816" y="5013176"/>
              <a:ext cx="0" cy="865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Přímá spojnice 73"/>
            <p:cNvCxnSpPr/>
            <p:nvPr/>
          </p:nvCxnSpPr>
          <p:spPr bwMode="auto">
            <a:xfrm>
              <a:off x="2987824" y="5013176"/>
              <a:ext cx="0" cy="865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Přímá spojnice 74"/>
            <p:cNvCxnSpPr/>
            <p:nvPr/>
          </p:nvCxnSpPr>
          <p:spPr bwMode="auto">
            <a:xfrm>
              <a:off x="3059832" y="4797151"/>
              <a:ext cx="0" cy="30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Přímá spojnice 75"/>
            <p:cNvCxnSpPr/>
            <p:nvPr/>
          </p:nvCxnSpPr>
          <p:spPr bwMode="auto">
            <a:xfrm>
              <a:off x="3131840" y="5013176"/>
              <a:ext cx="0" cy="865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Přímá spojnice 76"/>
            <p:cNvCxnSpPr/>
            <p:nvPr/>
          </p:nvCxnSpPr>
          <p:spPr bwMode="auto">
            <a:xfrm>
              <a:off x="3203848" y="5013176"/>
              <a:ext cx="0" cy="865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Přímá spojnice 77"/>
            <p:cNvCxnSpPr/>
            <p:nvPr/>
          </p:nvCxnSpPr>
          <p:spPr bwMode="auto">
            <a:xfrm>
              <a:off x="3275856" y="4797151"/>
              <a:ext cx="0" cy="30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Přímá spojnice 78"/>
            <p:cNvCxnSpPr/>
            <p:nvPr/>
          </p:nvCxnSpPr>
          <p:spPr bwMode="auto">
            <a:xfrm>
              <a:off x="3347864" y="5013176"/>
              <a:ext cx="0" cy="865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Přímá spojnice 79"/>
            <p:cNvCxnSpPr/>
            <p:nvPr/>
          </p:nvCxnSpPr>
          <p:spPr bwMode="auto">
            <a:xfrm flipH="1">
              <a:off x="3419872" y="4797151"/>
              <a:ext cx="6666" cy="30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4" name="TextovéPole 93"/>
            <p:cNvSpPr txBox="1"/>
            <p:nvPr/>
          </p:nvSpPr>
          <p:spPr>
            <a:xfrm>
              <a:off x="2673202" y="504688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sec</a:t>
              </a:r>
              <a:endParaRPr lang="cs-CZ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3139855" y="5046880"/>
              <a:ext cx="9434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/>
                <a:t>u</a:t>
              </a:r>
              <a:r>
                <a:rPr lang="cs-CZ" dirty="0" err="1" smtClean="0"/>
                <a:t>g</a:t>
              </a:r>
              <a:r>
                <a:rPr lang="cs-CZ" dirty="0" smtClean="0"/>
                <a:t> = 11</a:t>
              </a:r>
              <a:endParaRPr lang="cs-CZ" dirty="0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4716247" y="4756950"/>
              <a:ext cx="1980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Interface ID (56b)</a:t>
              </a:r>
              <a:endParaRPr lang="cs-CZ" dirty="0"/>
            </a:p>
          </p:txBody>
        </p:sp>
        <p:sp>
          <p:nvSpPr>
            <p:cNvPr id="98" name="Obdélník 97"/>
            <p:cNvSpPr/>
            <p:nvPr/>
          </p:nvSpPr>
          <p:spPr bwMode="auto">
            <a:xfrm>
              <a:off x="3432270" y="4804072"/>
              <a:ext cx="4711062" cy="302609"/>
            </a:xfrm>
            <a:prstGeom prst="rect">
              <a:avLst/>
            </a:prstGeom>
            <a:solidFill>
              <a:srgbClr val="FFFF00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Obdélník 99"/>
            <p:cNvSpPr/>
            <p:nvPr/>
          </p:nvSpPr>
          <p:spPr bwMode="auto">
            <a:xfrm>
              <a:off x="3054310" y="4818578"/>
              <a:ext cx="217937" cy="302609"/>
            </a:xfrm>
            <a:prstGeom prst="rect">
              <a:avLst/>
            </a:prstGeom>
            <a:solidFill>
              <a:srgbClr val="FFFF00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3" name="TextovéPole 102"/>
          <p:cNvSpPr txBox="1"/>
          <p:nvPr/>
        </p:nvSpPr>
        <p:spPr>
          <a:xfrm>
            <a:off x="3683577" y="4827652"/>
            <a:ext cx="144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CGA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4519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CGA </a:t>
            </a:r>
            <a:r>
              <a:rPr lang="cs-CZ" sz="2800" dirty="0" err="1"/>
              <a:t>Cryptographically</a:t>
            </a:r>
            <a:r>
              <a:rPr lang="cs-CZ" sz="2800" dirty="0"/>
              <a:t> </a:t>
            </a:r>
            <a:r>
              <a:rPr lang="cs-CZ" sz="2800" dirty="0" err="1"/>
              <a:t>Generated</a:t>
            </a:r>
            <a:r>
              <a:rPr lang="cs-CZ" sz="2800" dirty="0"/>
              <a:t> Address</a:t>
            </a:r>
            <a:br>
              <a:rPr lang="cs-CZ" sz="2800" dirty="0"/>
            </a:br>
            <a:r>
              <a:rPr lang="cs-CZ" sz="2800" dirty="0"/>
              <a:t>RFC 3972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Generuje RSA klíče (nebo si o ně řekne)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Modifikátor nastaví na náhodné číslo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Vybere hodnotu sec (0 až 3) a vytvoří rámec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Nastaví Collision count na nulu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Generuje hash2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Je-li sec*16 </a:t>
            </a:r>
            <a:r>
              <a:rPr lang="en-US" dirty="0" smtClean="0"/>
              <a:t>== 0 </a:t>
            </a:r>
            <a:r>
              <a:rPr lang="cs-CZ" dirty="0" smtClean="0"/>
              <a:t>pokračuje na 9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Inkrementuje modifikátor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Pokračuje na 5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Vygeneruje nový rámec s konečnou hodnotou modifikátoru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Generuje hash1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Prvních 59 bitů použije jako Interface ID uzlu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C8B-FD8A-4F38-9C76-834A453ED03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37536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Secure</a:t>
            </a:r>
            <a:r>
              <a:rPr lang="cs-CZ" dirty="0"/>
              <a:t> </a:t>
            </a:r>
            <a:r>
              <a:rPr lang="cs-CZ" dirty="0" err="1"/>
              <a:t>Neighbor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(</a:t>
            </a:r>
            <a:r>
              <a:rPr lang="cs-CZ" dirty="0" err="1"/>
              <a:t>SeND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9303"/>
            <a:ext cx="8229600" cy="4411662"/>
          </a:xfrm>
        </p:spPr>
        <p:txBody>
          <a:bodyPr/>
          <a:lstStyle/>
          <a:p>
            <a:r>
              <a:rPr lang="cs-CZ" dirty="0" smtClean="0"/>
              <a:t>Ve zprávě Router </a:t>
            </a:r>
            <a:r>
              <a:rPr lang="cs-CZ" dirty="0" err="1" smtClean="0"/>
              <a:t>Advertisement</a:t>
            </a:r>
            <a:r>
              <a:rPr lang="cs-CZ" dirty="0" smtClean="0"/>
              <a:t> se posílají další parametry</a:t>
            </a:r>
          </a:p>
          <a:p>
            <a:pPr lvl="1"/>
            <a:r>
              <a:rPr lang="cs-CZ" dirty="0" err="1"/>
              <a:t>Cryptographicaly</a:t>
            </a:r>
            <a:r>
              <a:rPr lang="cs-CZ" dirty="0"/>
              <a:t>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smtClean="0"/>
              <a:t>Address (vlastně odpověď jako u ARP)</a:t>
            </a:r>
          </a:p>
          <a:p>
            <a:pPr lvl="1"/>
            <a:r>
              <a:rPr lang="cs-CZ" dirty="0" smtClean="0"/>
              <a:t>Časová značka obsahující sekundy (od 1.1.1970) a zlomky sekund (1/2</a:t>
            </a:r>
            <a:r>
              <a:rPr lang="cs-CZ" baseline="30000" dirty="0" smtClean="0"/>
              <a:t>16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RSA podpis tajným klíčem vlastníka adresy</a:t>
            </a:r>
          </a:p>
          <a:p>
            <a:r>
              <a:rPr lang="cs-CZ" dirty="0" err="1" smtClean="0"/>
              <a:t>SeND</a:t>
            </a:r>
            <a:r>
              <a:rPr lang="cs-CZ" dirty="0" smtClean="0"/>
              <a:t> nabízí dvě nové zprávy k identifikaci směrovačů</a:t>
            </a:r>
          </a:p>
          <a:p>
            <a:pPr lvl="1"/>
            <a:r>
              <a:rPr lang="cs-CZ" dirty="0" err="1" smtClean="0"/>
              <a:t>Certification</a:t>
            </a:r>
            <a:r>
              <a:rPr lang="cs-CZ" dirty="0" smtClean="0"/>
              <a:t> </a:t>
            </a:r>
            <a:r>
              <a:rPr lang="cs-CZ" dirty="0" err="1" smtClean="0"/>
              <a:t>Path</a:t>
            </a:r>
            <a:r>
              <a:rPr lang="cs-CZ" dirty="0" smtClean="0"/>
              <a:t> </a:t>
            </a:r>
            <a:r>
              <a:rPr lang="cs-CZ" dirty="0" err="1" smtClean="0"/>
              <a:t>Solicitation</a:t>
            </a:r>
            <a:r>
              <a:rPr lang="cs-CZ" dirty="0" smtClean="0"/>
              <a:t> (CPS)</a:t>
            </a:r>
          </a:p>
          <a:p>
            <a:pPr lvl="2"/>
            <a:r>
              <a:rPr lang="cs-CZ" dirty="0" smtClean="0"/>
              <a:t>Žádost o certifikát </a:t>
            </a:r>
          </a:p>
          <a:p>
            <a:pPr lvl="2"/>
            <a:r>
              <a:rPr lang="cs-CZ" dirty="0" smtClean="0"/>
              <a:t>Musí ho získat od důvěryhodného uzlu nebo tzv. kotvy</a:t>
            </a:r>
          </a:p>
          <a:p>
            <a:pPr lvl="2"/>
            <a:r>
              <a:rPr lang="cs-CZ" dirty="0" smtClean="0"/>
              <a:t>Kotva je důvěryhodný uzel na vrcholku hierarchie důvěryhodných uzlů – podepisuje certifikát uzlu nižší úrovně</a:t>
            </a:r>
          </a:p>
          <a:p>
            <a:pPr lvl="1"/>
            <a:r>
              <a:rPr lang="cs-CZ" dirty="0" err="1" smtClean="0"/>
              <a:t>Certification</a:t>
            </a:r>
            <a:r>
              <a:rPr lang="cs-CZ" dirty="0" smtClean="0"/>
              <a:t> </a:t>
            </a:r>
            <a:r>
              <a:rPr lang="cs-CZ" dirty="0" err="1" smtClean="0"/>
              <a:t>Path</a:t>
            </a:r>
            <a:r>
              <a:rPr lang="cs-CZ" dirty="0" smtClean="0"/>
              <a:t> </a:t>
            </a:r>
            <a:r>
              <a:rPr lang="cs-CZ" dirty="0" err="1" smtClean="0"/>
              <a:t>Adverticement</a:t>
            </a:r>
            <a:r>
              <a:rPr lang="cs-CZ" dirty="0" smtClean="0"/>
              <a:t> (CPA)</a:t>
            </a:r>
          </a:p>
          <a:p>
            <a:pPr lvl="2"/>
            <a:r>
              <a:rPr lang="cs-CZ" dirty="0" smtClean="0"/>
              <a:t>Vrací certifikát směrovači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7DAB-FCEB-4FC4-8E40-813EF863296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5762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autorizace směrovače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5EA8-15C7-4CD2-9B7C-CBA0D785D5ED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77</a:t>
            </a:fld>
            <a:endParaRPr lang="cs-CZ" altLang="cs-CZ"/>
          </a:p>
        </p:txBody>
      </p:sp>
      <p:grpSp>
        <p:nvGrpSpPr>
          <p:cNvPr id="9" name="Skupina 8"/>
          <p:cNvGrpSpPr/>
          <p:nvPr/>
        </p:nvGrpSpPr>
        <p:grpSpPr>
          <a:xfrm>
            <a:off x="3635896" y="1916832"/>
            <a:ext cx="1656184" cy="648072"/>
            <a:chOff x="3779912" y="1916832"/>
            <a:chExt cx="1656184" cy="648072"/>
          </a:xfrm>
        </p:grpSpPr>
        <p:sp>
          <p:nvSpPr>
            <p:cNvPr id="7" name="Obdélník 6"/>
            <p:cNvSpPr/>
            <p:nvPr/>
          </p:nvSpPr>
          <p:spPr bwMode="auto">
            <a:xfrm>
              <a:off x="3779912" y="1916832"/>
              <a:ext cx="1656184" cy="6480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3848789" y="2096802"/>
              <a:ext cx="1518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Kořenový AS</a:t>
              </a:r>
              <a:endParaRPr lang="cs-CZ" dirty="0"/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917034" y="3429000"/>
            <a:ext cx="1656184" cy="648072"/>
            <a:chOff x="3779912" y="1916832"/>
            <a:chExt cx="1656184" cy="648072"/>
          </a:xfrm>
        </p:grpSpPr>
        <p:sp>
          <p:nvSpPr>
            <p:cNvPr id="11" name="Obdélník 10"/>
            <p:cNvSpPr/>
            <p:nvPr/>
          </p:nvSpPr>
          <p:spPr bwMode="auto">
            <a:xfrm>
              <a:off x="3779912" y="1916832"/>
              <a:ext cx="1656184" cy="6480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149622" y="2069644"/>
              <a:ext cx="851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Uzel A</a:t>
              </a:r>
              <a:endParaRPr lang="cs-CZ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6517839" y="3429000"/>
            <a:ext cx="1656184" cy="648072"/>
            <a:chOff x="3779912" y="1916832"/>
            <a:chExt cx="1656184" cy="648072"/>
          </a:xfrm>
        </p:grpSpPr>
        <p:sp>
          <p:nvSpPr>
            <p:cNvPr id="14" name="Obdélník 13"/>
            <p:cNvSpPr/>
            <p:nvPr/>
          </p:nvSpPr>
          <p:spPr bwMode="auto">
            <a:xfrm>
              <a:off x="3779912" y="1916832"/>
              <a:ext cx="1656184" cy="6480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848789" y="2096802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Směrovač R</a:t>
              </a:r>
              <a:endParaRPr lang="cs-CZ" dirty="0"/>
            </a:p>
          </p:txBody>
        </p:sp>
      </p:grpSp>
      <p:cxnSp>
        <p:nvCxnSpPr>
          <p:cNvPr id="17" name="Přímá spojnice se šipkou 16"/>
          <p:cNvCxnSpPr/>
          <p:nvPr/>
        </p:nvCxnSpPr>
        <p:spPr bwMode="auto">
          <a:xfrm flipH="1">
            <a:off x="1524000" y="4437112"/>
            <a:ext cx="58219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ovéPole 17"/>
          <p:cNvSpPr txBox="1"/>
          <p:nvPr/>
        </p:nvSpPr>
        <p:spPr>
          <a:xfrm>
            <a:off x="3022163" y="4034917"/>
            <a:ext cx="29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Router </a:t>
            </a:r>
            <a:r>
              <a:rPr lang="cs-CZ" dirty="0" err="1" smtClean="0"/>
              <a:t>Advertisement</a:t>
            </a:r>
            <a:r>
              <a:rPr lang="cs-CZ" dirty="0" smtClean="0"/>
              <a:t> CGA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 bwMode="auto">
          <a:xfrm>
            <a:off x="1524000" y="4941168"/>
            <a:ext cx="58219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se šipkou 21"/>
          <p:cNvCxnSpPr/>
          <p:nvPr/>
        </p:nvCxnSpPr>
        <p:spPr bwMode="auto">
          <a:xfrm flipH="1">
            <a:off x="1524000" y="5445224"/>
            <a:ext cx="58219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ovéPole 22"/>
          <p:cNvSpPr txBox="1"/>
          <p:nvPr/>
        </p:nvSpPr>
        <p:spPr>
          <a:xfrm>
            <a:off x="3641339" y="4571835"/>
            <a:ext cx="205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CPS: Certifikát AS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966047" y="5008528"/>
            <a:ext cx="271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CPA: Router, Certifikát R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 bwMode="auto">
          <a:xfrm flipH="1">
            <a:off x="1712534" y="2240868"/>
            <a:ext cx="1707338" cy="1044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Přímá spojnice se šipkou 27"/>
          <p:cNvCxnSpPr/>
          <p:nvPr/>
        </p:nvCxnSpPr>
        <p:spPr bwMode="auto">
          <a:xfrm>
            <a:off x="5360957" y="2204219"/>
            <a:ext cx="1952881" cy="11067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Přímá spojnice se šipkou 29"/>
          <p:cNvCxnSpPr/>
          <p:nvPr/>
        </p:nvCxnSpPr>
        <p:spPr bwMode="auto">
          <a:xfrm flipH="1" flipV="1">
            <a:off x="4749336" y="2654013"/>
            <a:ext cx="1704317" cy="9382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ovéPole 31"/>
          <p:cNvSpPr txBox="1"/>
          <p:nvPr/>
        </p:nvSpPr>
        <p:spPr>
          <a:xfrm>
            <a:off x="1524000" y="2169232"/>
            <a:ext cx="145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Certifikát AS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245130" y="2424793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Certifikát R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846435" y="3343216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Žádost o certifikát 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7012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Zprávy </a:t>
            </a:r>
            <a:r>
              <a:rPr lang="cs-CZ" dirty="0" err="1" smtClean="0"/>
              <a:t>SeND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Router </a:t>
            </a:r>
            <a:r>
              <a:rPr lang="cs-CZ" dirty="0" err="1" smtClean="0"/>
              <a:t>Advertisement</a:t>
            </a:r>
            <a:r>
              <a:rPr lang="cs-CZ" dirty="0" smtClean="0"/>
              <a:t>, Router </a:t>
            </a:r>
            <a:r>
              <a:rPr lang="cs-CZ" dirty="0" err="1" smtClean="0"/>
              <a:t>Solicitation</a:t>
            </a:r>
            <a:endParaRPr lang="cs-CZ" dirty="0" smtClean="0"/>
          </a:p>
          <a:p>
            <a:pPr lvl="1"/>
            <a:r>
              <a:rPr lang="cs-CZ" dirty="0" smtClean="0"/>
              <a:t>Parametry </a:t>
            </a:r>
          </a:p>
          <a:p>
            <a:pPr lvl="2"/>
            <a:r>
              <a:rPr lang="cs-CZ" dirty="0" smtClean="0"/>
              <a:t>Source link-</a:t>
            </a:r>
            <a:r>
              <a:rPr lang="cs-CZ" dirty="0" err="1" smtClean="0"/>
              <a:t>layer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endParaRPr lang="cs-CZ" dirty="0" smtClean="0"/>
          </a:p>
          <a:p>
            <a:pPr lvl="2"/>
            <a:r>
              <a:rPr lang="cs-CZ" dirty="0" smtClean="0"/>
              <a:t>MTU</a:t>
            </a:r>
          </a:p>
          <a:p>
            <a:pPr lvl="2"/>
            <a:r>
              <a:rPr lang="cs-CZ" dirty="0" smtClean="0"/>
              <a:t>Prefix Information</a:t>
            </a:r>
          </a:p>
          <a:p>
            <a:pPr lvl="2"/>
            <a:r>
              <a:rPr lang="cs-CZ" dirty="0" err="1" smtClean="0"/>
              <a:t>Cryptographicaly</a:t>
            </a:r>
            <a:r>
              <a:rPr lang="cs-CZ" dirty="0" smtClean="0"/>
              <a:t> </a:t>
            </a:r>
            <a:r>
              <a:rPr lang="cs-CZ" dirty="0" err="1" smtClean="0"/>
              <a:t>generated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endParaRPr lang="cs-CZ" dirty="0" smtClean="0"/>
          </a:p>
          <a:p>
            <a:pPr lvl="2"/>
            <a:r>
              <a:rPr lang="cs-CZ" dirty="0" err="1" smtClean="0"/>
              <a:t>Timestamp</a:t>
            </a:r>
            <a:r>
              <a:rPr lang="cs-CZ" dirty="0" smtClean="0"/>
              <a:t> (sec od 1.1.1970 + 1/2</a:t>
            </a:r>
            <a:r>
              <a:rPr lang="cs-CZ" baseline="30000" dirty="0" smtClean="0"/>
              <a:t>16</a:t>
            </a:r>
            <a:r>
              <a:rPr lang="cs-CZ" dirty="0" smtClean="0"/>
              <a:t> sec)</a:t>
            </a:r>
          </a:p>
          <a:p>
            <a:pPr lvl="2"/>
            <a:r>
              <a:rPr lang="cs-CZ" dirty="0" err="1" smtClean="0"/>
              <a:t>Nonse</a:t>
            </a:r>
            <a:endParaRPr lang="cs-CZ" dirty="0" smtClean="0"/>
          </a:p>
          <a:p>
            <a:pPr lvl="2"/>
            <a:r>
              <a:rPr lang="cs-CZ" dirty="0" smtClean="0"/>
              <a:t>RSA signatura – </a:t>
            </a:r>
            <a:r>
              <a:rPr lang="cs-CZ" dirty="0" err="1" smtClean="0"/>
              <a:t>hash</a:t>
            </a:r>
            <a:r>
              <a:rPr lang="cs-CZ" dirty="0" smtClean="0"/>
              <a:t>, digitální podpis</a:t>
            </a:r>
          </a:p>
          <a:p>
            <a:r>
              <a:rPr lang="cs-CZ" dirty="0" smtClean="0"/>
              <a:t>RA se posílá na multicast adresu </a:t>
            </a:r>
          </a:p>
          <a:p>
            <a:r>
              <a:rPr lang="cs-CZ" dirty="0" smtClean="0"/>
              <a:t>RS se posílá na </a:t>
            </a:r>
            <a:r>
              <a:rPr lang="cs-CZ" sz="2400" dirty="0"/>
              <a:t>Link </a:t>
            </a:r>
            <a:r>
              <a:rPr lang="cs-CZ" sz="2400" dirty="0" err="1"/>
              <a:t>Scoped</a:t>
            </a:r>
            <a:r>
              <a:rPr lang="cs-CZ" sz="2400" dirty="0"/>
              <a:t> Multicast Address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76D4-AA54-4C07-8DD0-B43EFB18934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4855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</a:t>
            </a:r>
            <a:r>
              <a:rPr lang="en-US" dirty="0" smtClean="0"/>
              <a:t>rob</a:t>
            </a:r>
            <a:r>
              <a:rPr lang="cs-CZ" dirty="0" err="1" smtClean="0"/>
              <a:t>lémů</a:t>
            </a:r>
            <a:r>
              <a:rPr lang="cs-CZ" dirty="0" smtClean="0"/>
              <a:t> s bezpečností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660372"/>
              </p:ext>
            </p:extLst>
          </p:nvPr>
        </p:nvGraphicFramePr>
        <p:xfrm>
          <a:off x="457200" y="1534160"/>
          <a:ext cx="8229600" cy="439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680"/>
                <a:gridCol w="519492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Útok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obrana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Neighbor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Solicitation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/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Advertisement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Spoofing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požaduje RSA podpis a CGA parametr v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Neighbor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Solicitation</a:t>
                      </a:r>
                      <a:r>
                        <a:rPr lang="cs-CZ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Neighbor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Unreachability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Detection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Failure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požaduje,</a:t>
                      </a:r>
                      <a:r>
                        <a:rPr lang="cs-CZ" baseline="0" dirty="0" smtClean="0">
                          <a:latin typeface="Palatino Linotype" panose="02040502050505030304" pitchFamily="18" charset="0"/>
                        </a:rPr>
                        <a:t> aby uzel odpovídající </a:t>
                      </a:r>
                      <a:r>
                        <a:rPr lang="cs-CZ" baseline="0" dirty="0" err="1" smtClean="0">
                          <a:latin typeface="Palatino Linotype" panose="02040502050505030304" pitchFamily="18" charset="0"/>
                        </a:rPr>
                        <a:t>Neighbor</a:t>
                      </a:r>
                      <a:r>
                        <a:rPr lang="cs-CZ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Palatino Linotype" panose="02040502050505030304" pitchFamily="18" charset="0"/>
                        </a:rPr>
                        <a:t>Solicitation</a:t>
                      </a:r>
                      <a:r>
                        <a:rPr lang="cs-CZ" baseline="0" dirty="0" smtClean="0">
                          <a:latin typeface="Palatino Linotype" panose="02040502050505030304" pitchFamily="18" charset="0"/>
                        </a:rPr>
                        <a:t> testu zahrnul RSA podpis a tím doložil, že může používat ID testované adresy 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Duplicate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Address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Detection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DoS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Attack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požaduje RSA podpis a důkaz o pravosti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Neighbor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Advertisement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posílané jako odpověď na DAD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Router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Solicitation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and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Advertisement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Attacks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vyžaduje aby Router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Advertisement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obsahoval RSA podpis pro</a:t>
                      </a:r>
                      <a:r>
                        <a:rPr lang="cs-CZ" baseline="0" dirty="0" smtClean="0">
                          <a:latin typeface="Palatino Linotype" panose="02040502050505030304" pitchFamily="18" charset="0"/>
                        </a:rPr>
                        <a:t> autorizaci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Replay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Attacks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SeND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vloží náhodné číslo do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Solicitation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a požaduje, aby ho </a:t>
                      </a:r>
                      <a:r>
                        <a:rPr lang="cs-CZ" dirty="0" err="1" smtClean="0">
                          <a:latin typeface="Palatino Linotype" panose="02040502050505030304" pitchFamily="18" charset="0"/>
                        </a:rPr>
                        <a:t>Adverisement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 obsahoval také</a:t>
                      </a:r>
                      <a:endParaRPr lang="cs-CZ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5C29-0409-420B-B38A-EDCF5FC34AA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79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053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349697"/>
          </a:xfrm>
        </p:spPr>
        <p:txBody>
          <a:bodyPr/>
          <a:lstStyle/>
          <a:p>
            <a:r>
              <a:rPr lang="cs-CZ" sz="1800" dirty="0" err="1"/>
              <a:t>Nefragmentovatelnou</a:t>
            </a:r>
            <a:r>
              <a:rPr lang="cs-CZ" sz="1800" dirty="0"/>
              <a:t> část – vše až po směrování včetně – nepodléhá fragmentaci, kopíruje se do všech záhlaví.</a:t>
            </a:r>
          </a:p>
          <a:p>
            <a:r>
              <a:rPr lang="cs-CZ" sz="1800" dirty="0" err="1"/>
              <a:t>Fragmentovatelnou</a:t>
            </a:r>
            <a:r>
              <a:rPr lang="cs-CZ" sz="1800" dirty="0"/>
              <a:t> část – podléhá fragmentaci, např. TCP záhlaví, </a:t>
            </a:r>
            <a:r>
              <a:rPr lang="cs-CZ" sz="1800" dirty="0" err="1"/>
              <a:t>IPsec</a:t>
            </a:r>
            <a:r>
              <a:rPr lang="cs-CZ" sz="1800" dirty="0"/>
              <a:t> záhlaví  – objeví se jen v prvním fragmentu.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AB37-19EA-4F07-8B7B-2F0E089FEC3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</a:t>
            </a:fld>
            <a:endParaRPr lang="cs-CZ" altLang="cs-CZ"/>
          </a:p>
        </p:txBody>
      </p:sp>
      <p:grpSp>
        <p:nvGrpSpPr>
          <p:cNvPr id="7" name="Plátno 718"/>
          <p:cNvGrpSpPr/>
          <p:nvPr/>
        </p:nvGrpSpPr>
        <p:grpSpPr>
          <a:xfrm>
            <a:off x="611560" y="3068960"/>
            <a:ext cx="7632848" cy="3024336"/>
            <a:chOff x="0" y="0"/>
            <a:chExt cx="5486400" cy="201358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2013585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342900" y="111204"/>
              <a:ext cx="4686300" cy="22860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359427" y="687691"/>
              <a:ext cx="3771900" cy="22860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342900" y="1266639"/>
              <a:ext cx="3086100" cy="22860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1257300" y="1112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257300" y="682714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1257300" y="1266673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2171700" y="682773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2171700" y="1266651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ové pole 721"/>
            <p:cNvSpPr txBox="1"/>
            <p:nvPr/>
          </p:nvSpPr>
          <p:spPr>
            <a:xfrm>
              <a:off x="620346" y="168864"/>
              <a:ext cx="407035" cy="34321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40B</a:t>
              </a:r>
            </a:p>
          </p:txBody>
        </p:sp>
        <p:sp>
          <p:nvSpPr>
            <p:cNvPr id="18" name="Textové pole 947"/>
            <p:cNvSpPr txBox="1"/>
            <p:nvPr/>
          </p:nvSpPr>
          <p:spPr>
            <a:xfrm>
              <a:off x="617838" y="1295125"/>
              <a:ext cx="407035" cy="34321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40B</a:t>
              </a:r>
            </a:p>
          </p:txBody>
        </p:sp>
        <p:sp>
          <p:nvSpPr>
            <p:cNvPr id="19" name="Textové pole 948"/>
            <p:cNvSpPr txBox="1"/>
            <p:nvPr/>
          </p:nvSpPr>
          <p:spPr>
            <a:xfrm>
              <a:off x="628914" y="721635"/>
              <a:ext cx="407035" cy="34321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40B</a:t>
              </a:r>
            </a:p>
          </p:txBody>
        </p:sp>
        <p:sp>
          <p:nvSpPr>
            <p:cNvPr id="20" name="Textové pole 723"/>
            <p:cNvSpPr txBox="1"/>
            <p:nvPr/>
          </p:nvSpPr>
          <p:spPr>
            <a:xfrm>
              <a:off x="290265" y="965373"/>
              <a:ext cx="1271905" cy="2717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 = 1240, </a:t>
              </a: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Next</a:t>
              </a: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= 44</a:t>
              </a:r>
            </a:p>
          </p:txBody>
        </p:sp>
        <p:sp>
          <p:nvSpPr>
            <p:cNvPr id="21" name="Textové pole 949"/>
            <p:cNvSpPr txBox="1"/>
            <p:nvPr/>
          </p:nvSpPr>
          <p:spPr>
            <a:xfrm>
              <a:off x="247978" y="1544306"/>
              <a:ext cx="1271905" cy="27212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 = 1460, </a:t>
              </a: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Next</a:t>
              </a: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= 44</a:t>
              </a:r>
            </a:p>
          </p:txBody>
        </p:sp>
        <p:sp>
          <p:nvSpPr>
            <p:cNvPr id="22" name="Textové pole 950"/>
            <p:cNvSpPr txBox="1"/>
            <p:nvPr/>
          </p:nvSpPr>
          <p:spPr>
            <a:xfrm>
              <a:off x="290265" y="411278"/>
              <a:ext cx="1271905" cy="2724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 = 1460, </a:t>
              </a: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Next</a:t>
              </a: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= 17</a:t>
              </a:r>
            </a:p>
          </p:txBody>
        </p:sp>
        <p:sp>
          <p:nvSpPr>
            <p:cNvPr id="23" name="Textové pole 724"/>
            <p:cNvSpPr txBox="1"/>
            <p:nvPr/>
          </p:nvSpPr>
          <p:spPr>
            <a:xfrm>
              <a:off x="1352077" y="702883"/>
              <a:ext cx="977900" cy="2717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fragment (8B)</a:t>
              </a:r>
            </a:p>
          </p:txBody>
        </p:sp>
        <p:sp>
          <p:nvSpPr>
            <p:cNvPr id="24" name="Textové pole 951"/>
            <p:cNvSpPr txBox="1"/>
            <p:nvPr/>
          </p:nvSpPr>
          <p:spPr>
            <a:xfrm>
              <a:off x="1352077" y="1285257"/>
              <a:ext cx="977900" cy="2717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fragment (8B)</a:t>
              </a:r>
            </a:p>
          </p:txBody>
        </p:sp>
        <p:sp>
          <p:nvSpPr>
            <p:cNvPr id="25" name="Textové pole 746"/>
            <p:cNvSpPr txBox="1"/>
            <p:nvPr/>
          </p:nvSpPr>
          <p:spPr>
            <a:xfrm>
              <a:off x="2362017" y="1287861"/>
              <a:ext cx="908685" cy="2349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= 236 B</a:t>
              </a:r>
            </a:p>
          </p:txBody>
        </p:sp>
        <p:sp>
          <p:nvSpPr>
            <p:cNvPr id="26" name="Textové pole 952"/>
            <p:cNvSpPr txBox="1"/>
            <p:nvPr/>
          </p:nvSpPr>
          <p:spPr>
            <a:xfrm>
              <a:off x="2819401" y="721635"/>
              <a:ext cx="979805" cy="2349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= 1232 B</a:t>
              </a:r>
            </a:p>
          </p:txBody>
        </p:sp>
        <p:sp>
          <p:nvSpPr>
            <p:cNvPr id="27" name="Textové pole 953"/>
            <p:cNvSpPr txBox="1"/>
            <p:nvPr/>
          </p:nvSpPr>
          <p:spPr>
            <a:xfrm>
              <a:off x="2658762" y="100782"/>
              <a:ext cx="979805" cy="2349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= 1460 B</a:t>
              </a:r>
            </a:p>
          </p:txBody>
        </p:sp>
        <p:sp>
          <p:nvSpPr>
            <p:cNvPr id="28" name="Textové pole 747"/>
            <p:cNvSpPr txBox="1"/>
            <p:nvPr/>
          </p:nvSpPr>
          <p:spPr>
            <a:xfrm>
              <a:off x="1532907" y="964224"/>
              <a:ext cx="2105660" cy="25335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Next</a:t>
              </a: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= 17, Posun = 0, M = 1, Id = x</a:t>
              </a:r>
            </a:p>
          </p:txBody>
        </p:sp>
        <p:sp>
          <p:nvSpPr>
            <p:cNvPr id="29" name="Textové pole 954"/>
            <p:cNvSpPr txBox="1"/>
            <p:nvPr/>
          </p:nvSpPr>
          <p:spPr>
            <a:xfrm>
              <a:off x="1551941" y="1558234"/>
              <a:ext cx="2247265" cy="2623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Next</a:t>
              </a:r>
              <a:r>
                <a: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= 17, Posun = 154, M = 0, Id = 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02914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Multicast </a:t>
            </a:r>
            <a:r>
              <a:rPr lang="cs-CZ" dirty="0" err="1"/>
              <a:t>L</a:t>
            </a:r>
            <a:r>
              <a:rPr lang="cs-CZ" dirty="0" err="1" smtClean="0"/>
              <a:t>istener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(MLD)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realizován jako skupina volání protokolu ICMPv6</a:t>
            </a:r>
          </a:p>
          <a:p>
            <a:r>
              <a:rPr lang="cs-CZ" dirty="0" smtClean="0"/>
              <a:t>Čísla v závorkách jsou kódy ICMPv6</a:t>
            </a:r>
          </a:p>
          <a:p>
            <a:r>
              <a:rPr lang="cs-CZ" dirty="0" smtClean="0"/>
              <a:t>Nahrazuje protokol IGMP</a:t>
            </a:r>
          </a:p>
          <a:p>
            <a:pPr lvl="1"/>
            <a:r>
              <a:rPr lang="cs-CZ" dirty="0" smtClean="0"/>
              <a:t>Obdoba IGMPv2 (MLD)</a:t>
            </a:r>
          </a:p>
          <a:p>
            <a:pPr lvl="1"/>
            <a:r>
              <a:rPr lang="cs-CZ" dirty="0" smtClean="0"/>
              <a:t>Obdoba IGMPv3 (MLDv2)</a:t>
            </a:r>
          </a:p>
          <a:p>
            <a:r>
              <a:rPr lang="cs-CZ" dirty="0" smtClean="0"/>
              <a:t>Dotaz na členství (Multicast </a:t>
            </a:r>
            <a:r>
              <a:rPr lang="cs-CZ" dirty="0" err="1" smtClean="0"/>
              <a:t>Listener</a:t>
            </a:r>
            <a:r>
              <a:rPr lang="cs-CZ" dirty="0" smtClean="0"/>
              <a:t> </a:t>
            </a:r>
            <a:r>
              <a:rPr lang="cs-CZ" dirty="0" err="1" smtClean="0"/>
              <a:t>Query</a:t>
            </a:r>
            <a:r>
              <a:rPr lang="cs-CZ" dirty="0" smtClean="0"/>
              <a:t>) (130)</a:t>
            </a:r>
          </a:p>
          <a:p>
            <a:r>
              <a:rPr lang="cs-CZ" dirty="0" smtClean="0"/>
              <a:t>Ohlášení členství (Multicast </a:t>
            </a:r>
            <a:r>
              <a:rPr lang="cs-CZ" dirty="0" err="1" smtClean="0"/>
              <a:t>Listener</a:t>
            </a:r>
            <a:r>
              <a:rPr lang="cs-CZ" dirty="0" smtClean="0"/>
              <a:t> Report) (131)</a:t>
            </a:r>
          </a:p>
          <a:p>
            <a:r>
              <a:rPr lang="cs-CZ" dirty="0" smtClean="0"/>
              <a:t>Ukončení členství (Multicast </a:t>
            </a:r>
            <a:r>
              <a:rPr lang="cs-CZ" dirty="0" err="1" smtClean="0"/>
              <a:t>Listener</a:t>
            </a:r>
            <a:r>
              <a:rPr lang="cs-CZ" dirty="0" smtClean="0"/>
              <a:t> Done) (132)</a:t>
            </a:r>
          </a:p>
          <a:p>
            <a:r>
              <a:rPr lang="cs-CZ" dirty="0" smtClean="0"/>
              <a:t>Ohlášení členství MLDv2 (Multicast </a:t>
            </a:r>
            <a:r>
              <a:rPr lang="cs-CZ" dirty="0" err="1" smtClean="0"/>
              <a:t>Listener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r>
              <a:rPr lang="cs-CZ" dirty="0" smtClean="0"/>
              <a:t>) (143)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4548-80D9-4BF1-80F6-3172BD4FDF70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3439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Multicast </a:t>
            </a:r>
            <a:r>
              <a:rPr lang="cs-CZ" dirty="0" err="1"/>
              <a:t>Listener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(MLD)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473734"/>
              </p:ext>
            </p:extLst>
          </p:nvPr>
        </p:nvGraphicFramePr>
        <p:xfrm>
          <a:off x="926358" y="1772816"/>
          <a:ext cx="6605484" cy="1800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3903"/>
                <a:gridCol w="2205315"/>
                <a:gridCol w="2206266"/>
              </a:tblGrid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Zpráva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Kód MLDv1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Kód MLDv2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query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report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done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CC321-925B-4750-93E4-507FC768B236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31840" y="6234130"/>
            <a:ext cx="2895600" cy="457200"/>
          </a:xfrm>
        </p:spPr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81</a:t>
            </a:fld>
            <a:endParaRPr lang="cs-CZ" alt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55576" y="400506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Query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Obecný dotaz (ff02::1) – objevování </a:t>
            </a:r>
            <a:r>
              <a:rPr lang="cs-CZ" dirty="0" smtClean="0"/>
              <a:t>skupin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Konkrétní dotaz – adresa </a:t>
            </a:r>
            <a:r>
              <a:rPr lang="cs-CZ" dirty="0" smtClean="0"/>
              <a:t>skupiny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5395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Multicast </a:t>
            </a:r>
            <a:r>
              <a:rPr lang="cs-CZ" dirty="0" err="1"/>
              <a:t>Listener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(MLD)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85601"/>
          </a:xfrm>
        </p:spPr>
        <p:txBody>
          <a:bodyPr/>
          <a:lstStyle/>
          <a:p>
            <a:r>
              <a:rPr lang="cs-CZ" dirty="0" smtClean="0"/>
              <a:t>Formát zprávy </a:t>
            </a:r>
            <a:r>
              <a:rPr lang="cs-CZ" dirty="0" err="1" smtClean="0"/>
              <a:t>Query</a:t>
            </a:r>
            <a:r>
              <a:rPr lang="cs-CZ" dirty="0" smtClean="0"/>
              <a:t> pro type = 130, 131 a 132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636A-3A20-4BEF-B946-1CEEF6321B9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82</a:t>
            </a:fld>
            <a:endParaRPr lang="cs-CZ" altLang="cs-CZ"/>
          </a:p>
        </p:txBody>
      </p:sp>
      <p:grpSp>
        <p:nvGrpSpPr>
          <p:cNvPr id="7" name="Plátno 614"/>
          <p:cNvGrpSpPr/>
          <p:nvPr/>
        </p:nvGrpSpPr>
        <p:grpSpPr>
          <a:xfrm>
            <a:off x="107504" y="2204864"/>
            <a:ext cx="6912768" cy="1800200"/>
            <a:chOff x="0" y="0"/>
            <a:chExt cx="4800600" cy="109728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4800600" cy="109728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923688" y="98612"/>
              <a:ext cx="3657600" cy="9111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824455" y="11042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740964" y="95698"/>
              <a:ext cx="0" cy="4588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920513" y="32698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0513" y="55451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609"/>
            <p:cNvSpPr txBox="1"/>
            <p:nvPr/>
          </p:nvSpPr>
          <p:spPr>
            <a:xfrm>
              <a:off x="1006321" y="84694"/>
              <a:ext cx="56515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</a:t>
              </a:r>
            </a:p>
          </p:txBody>
        </p:sp>
        <p:sp>
          <p:nvSpPr>
            <p:cNvPr id="15" name="Textové pole 610"/>
            <p:cNvSpPr txBox="1"/>
            <p:nvPr/>
          </p:nvSpPr>
          <p:spPr>
            <a:xfrm>
              <a:off x="1997783" y="84724"/>
              <a:ext cx="61277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Kód = 0</a:t>
              </a:r>
            </a:p>
          </p:txBody>
        </p:sp>
        <p:sp>
          <p:nvSpPr>
            <p:cNvPr id="16" name="Textové pole 611"/>
            <p:cNvSpPr txBox="1"/>
            <p:nvPr/>
          </p:nvSpPr>
          <p:spPr>
            <a:xfrm>
              <a:off x="3208490" y="133218"/>
              <a:ext cx="112458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Kontrolní součet</a:t>
              </a:r>
            </a:p>
          </p:txBody>
        </p:sp>
        <p:sp>
          <p:nvSpPr>
            <p:cNvPr id="17" name="Textové pole 612"/>
            <p:cNvSpPr txBox="1"/>
            <p:nvPr/>
          </p:nvSpPr>
          <p:spPr>
            <a:xfrm>
              <a:off x="1045878" y="349400"/>
              <a:ext cx="1572895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Max. zpoždění odpovědi</a:t>
              </a:r>
            </a:p>
          </p:txBody>
        </p:sp>
        <p:sp>
          <p:nvSpPr>
            <p:cNvPr id="18" name="Textové pole 613"/>
            <p:cNvSpPr txBox="1"/>
            <p:nvPr/>
          </p:nvSpPr>
          <p:spPr>
            <a:xfrm>
              <a:off x="2200909" y="633918"/>
              <a:ext cx="118491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Skupinová adresa</a:t>
              </a:r>
            </a:p>
          </p:txBody>
        </p:sp>
        <p:sp>
          <p:nvSpPr>
            <p:cNvPr id="19" name="Textové pole 615"/>
            <p:cNvSpPr txBox="1"/>
            <p:nvPr/>
          </p:nvSpPr>
          <p:spPr>
            <a:xfrm>
              <a:off x="3213493" y="317991"/>
              <a:ext cx="84201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</p:grpSp>
      <p:grpSp>
        <p:nvGrpSpPr>
          <p:cNvPr id="20" name="Plátno 617"/>
          <p:cNvGrpSpPr/>
          <p:nvPr/>
        </p:nvGrpSpPr>
        <p:grpSpPr>
          <a:xfrm>
            <a:off x="1024880" y="3986792"/>
            <a:ext cx="7075511" cy="2178512"/>
            <a:chOff x="0" y="0"/>
            <a:chExt cx="5486400" cy="1610995"/>
          </a:xfrm>
        </p:grpSpPr>
        <p:sp>
          <p:nvSpPr>
            <p:cNvPr id="21" name="Obdélník 20"/>
            <p:cNvSpPr/>
            <p:nvPr/>
          </p:nvSpPr>
          <p:spPr>
            <a:xfrm>
              <a:off x="0" y="0"/>
              <a:ext cx="5486400" cy="1610995"/>
            </a:xfrm>
            <a:prstGeom prst="rect">
              <a:avLst/>
            </a:prstGeom>
          </p:spPr>
        </p:sp>
        <p:sp>
          <p:nvSpPr>
            <p:cNvPr id="22" name="Textové pole 618"/>
            <p:cNvSpPr txBox="1"/>
            <p:nvPr/>
          </p:nvSpPr>
          <p:spPr>
            <a:xfrm>
              <a:off x="789858" y="11061"/>
              <a:ext cx="752475" cy="2724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Směrovač</a:t>
              </a:r>
            </a:p>
          </p:txBody>
        </p:sp>
        <p:sp>
          <p:nvSpPr>
            <p:cNvPr id="23" name="Textové pole 619"/>
            <p:cNvSpPr txBox="1"/>
            <p:nvPr/>
          </p:nvSpPr>
          <p:spPr>
            <a:xfrm>
              <a:off x="4000500" y="11061"/>
              <a:ext cx="51308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klient</a:t>
              </a:r>
            </a:p>
          </p:txBody>
        </p:sp>
        <p:cxnSp>
          <p:nvCxnSpPr>
            <p:cNvPr id="24" name="Přímá spojnice se šipkou 23"/>
            <p:cNvCxnSpPr/>
            <p:nvPr/>
          </p:nvCxnSpPr>
          <p:spPr>
            <a:xfrm flipH="1">
              <a:off x="1143000" y="353961"/>
              <a:ext cx="3086100" cy="12535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>
              <a:off x="1143000" y="822216"/>
              <a:ext cx="3086100" cy="12535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>
              <a:off x="1143000" y="1165116"/>
              <a:ext cx="3086100" cy="1143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 flipH="1">
              <a:off x="1143000" y="1393716"/>
              <a:ext cx="3086100" cy="12535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 pole 624"/>
            <p:cNvSpPr txBox="1"/>
            <p:nvPr/>
          </p:nvSpPr>
          <p:spPr>
            <a:xfrm>
              <a:off x="1716404" y="223382"/>
              <a:ext cx="484505" cy="25587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report</a:t>
              </a:r>
              <a:endPara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ové pole 625"/>
            <p:cNvSpPr txBox="1"/>
            <p:nvPr/>
          </p:nvSpPr>
          <p:spPr>
            <a:xfrm>
              <a:off x="2457838" y="997293"/>
              <a:ext cx="857885" cy="2470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query (ff02::1)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ové pole 626"/>
            <p:cNvSpPr txBox="1"/>
            <p:nvPr/>
          </p:nvSpPr>
          <p:spPr>
            <a:xfrm>
              <a:off x="2200909" y="679120"/>
              <a:ext cx="826770" cy="2684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done (ff02::2)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ové pole 627"/>
            <p:cNvSpPr txBox="1"/>
            <p:nvPr/>
          </p:nvSpPr>
          <p:spPr>
            <a:xfrm>
              <a:off x="1716404" y="1244314"/>
              <a:ext cx="484505" cy="2745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report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63313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Multicast </a:t>
            </a:r>
            <a:r>
              <a:rPr lang="cs-CZ" dirty="0" err="1"/>
              <a:t>Listener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(</a:t>
            </a:r>
            <a:r>
              <a:rPr lang="cs-CZ" dirty="0" smtClean="0"/>
              <a:t>MLDv2)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dirty="0" smtClean="0"/>
              <a:t>Filtrování skupinových datagramů</a:t>
            </a:r>
          </a:p>
          <a:p>
            <a:pPr lvl="1"/>
            <a:r>
              <a:rPr lang="cs-CZ" dirty="0" smtClean="0"/>
              <a:t>INCLUDE </a:t>
            </a:r>
            <a:r>
              <a:rPr lang="cs-CZ" dirty="0"/>
              <a:t>(seznam přijímaných </a:t>
            </a:r>
            <a:r>
              <a:rPr lang="cs-CZ" dirty="0" smtClean="0"/>
              <a:t>adres)</a:t>
            </a:r>
          </a:p>
          <a:p>
            <a:pPr lvl="1"/>
            <a:r>
              <a:rPr lang="cs-CZ" dirty="0"/>
              <a:t>EXCLUDE (seznam nepřijímaných </a:t>
            </a:r>
            <a:r>
              <a:rPr lang="cs-CZ" dirty="0" smtClean="0"/>
              <a:t>adres)</a:t>
            </a:r>
          </a:p>
          <a:p>
            <a:r>
              <a:rPr lang="cs-CZ" dirty="0" smtClean="0"/>
              <a:t>Pravidla pro kombinování</a:t>
            </a:r>
          </a:p>
          <a:p>
            <a:pPr lvl="1"/>
            <a:r>
              <a:rPr lang="cs-CZ" dirty="0"/>
              <a:t>I(x) + I(y) —&gt; I(x ∪ y)	I(</a:t>
            </a:r>
            <a:r>
              <a:rPr lang="cs-CZ" dirty="0" err="1"/>
              <a:t>abc</a:t>
            </a:r>
            <a:r>
              <a:rPr lang="cs-CZ" dirty="0"/>
              <a:t>) + I(</a:t>
            </a:r>
            <a:r>
              <a:rPr lang="cs-CZ" dirty="0" err="1"/>
              <a:t>cde</a:t>
            </a:r>
            <a:r>
              <a:rPr lang="cs-CZ" dirty="0"/>
              <a:t>) —&gt; </a:t>
            </a:r>
            <a:r>
              <a:rPr lang="cs-CZ" dirty="0" smtClean="0"/>
              <a:t>I(</a:t>
            </a:r>
            <a:r>
              <a:rPr lang="cs-CZ" dirty="0" err="1" smtClean="0"/>
              <a:t>abcde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E(x) + I(y) —&gt; E(x – y)	E(</a:t>
            </a:r>
            <a:r>
              <a:rPr lang="cs-CZ" dirty="0" err="1"/>
              <a:t>abc</a:t>
            </a:r>
            <a:r>
              <a:rPr lang="cs-CZ" dirty="0"/>
              <a:t>) + I(</a:t>
            </a:r>
            <a:r>
              <a:rPr lang="cs-CZ" dirty="0" err="1"/>
              <a:t>cde</a:t>
            </a:r>
            <a:r>
              <a:rPr lang="cs-CZ" dirty="0"/>
              <a:t>) —&gt; </a:t>
            </a:r>
            <a:r>
              <a:rPr lang="cs-CZ" dirty="0" smtClean="0"/>
              <a:t>E(ab)</a:t>
            </a:r>
          </a:p>
          <a:p>
            <a:pPr lvl="1"/>
            <a:r>
              <a:rPr lang="cs-CZ" dirty="0"/>
              <a:t>E(x) + E(y) —&gt; E(x ∩ y)	E(</a:t>
            </a:r>
            <a:r>
              <a:rPr lang="cs-CZ" dirty="0" err="1"/>
              <a:t>abc</a:t>
            </a:r>
            <a:r>
              <a:rPr lang="cs-CZ" dirty="0"/>
              <a:t>) + E(</a:t>
            </a:r>
            <a:r>
              <a:rPr lang="cs-CZ" dirty="0" err="1"/>
              <a:t>cde</a:t>
            </a:r>
            <a:r>
              <a:rPr lang="cs-CZ" dirty="0"/>
              <a:t>) —&gt; </a:t>
            </a:r>
            <a:r>
              <a:rPr lang="cs-CZ" dirty="0" smtClean="0"/>
              <a:t>E(c)</a:t>
            </a:r>
          </a:p>
          <a:p>
            <a:pPr lvl="1"/>
            <a:r>
              <a:rPr lang="cs-CZ" dirty="0" smtClean="0"/>
              <a:t>Odstranění </a:t>
            </a:r>
            <a:r>
              <a:rPr lang="cs-CZ" dirty="0"/>
              <a:t>všech zdrojů E</a:t>
            </a:r>
            <a:r>
              <a:rPr lang="cs-CZ" dirty="0" smtClean="0"/>
              <a:t>()</a:t>
            </a:r>
          </a:p>
          <a:p>
            <a:pPr lvl="1"/>
            <a:r>
              <a:rPr lang="cs-CZ" dirty="0"/>
              <a:t>Ukončení příjmu </a:t>
            </a:r>
            <a:r>
              <a:rPr lang="cs-CZ" dirty="0" smtClean="0"/>
              <a:t>I()</a:t>
            </a:r>
          </a:p>
          <a:p>
            <a:r>
              <a:rPr lang="cs-CZ" dirty="0"/>
              <a:t>MLDv1 – </a:t>
            </a:r>
            <a:r>
              <a:rPr lang="cs-CZ" dirty="0" smtClean="0"/>
              <a:t>vstup/výstup</a:t>
            </a:r>
          </a:p>
          <a:p>
            <a:r>
              <a:rPr lang="cs-CZ" dirty="0"/>
              <a:t>MLDv2 – místo toho pouze </a:t>
            </a:r>
            <a:r>
              <a:rPr lang="cs-CZ" dirty="0" smtClean="0"/>
              <a:t>změna</a:t>
            </a:r>
          </a:p>
          <a:p>
            <a:r>
              <a:rPr lang="cs-CZ" dirty="0"/>
              <a:t>Adresa ff02::16 – všechny MLDv2 směrovače na </a:t>
            </a:r>
            <a:r>
              <a:rPr lang="cs-CZ" dirty="0" smtClean="0"/>
              <a:t>lince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971-0448-4300-B06B-2EF2C5DDE1E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243232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zprávy pro typ = 143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D1D5-E88A-4282-B221-E46DE9904AF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84</a:t>
            </a:fld>
            <a:endParaRPr lang="cs-CZ" altLang="cs-CZ"/>
          </a:p>
        </p:txBody>
      </p:sp>
      <p:grpSp>
        <p:nvGrpSpPr>
          <p:cNvPr id="7" name="Plátno 420"/>
          <p:cNvGrpSpPr/>
          <p:nvPr/>
        </p:nvGrpSpPr>
        <p:grpSpPr>
          <a:xfrm>
            <a:off x="539552" y="1628800"/>
            <a:ext cx="7272808" cy="4464496"/>
            <a:chOff x="0" y="0"/>
            <a:chExt cx="4800600" cy="33147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4800600" cy="331470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923688" y="112930"/>
              <a:ext cx="3657600" cy="308747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824455" y="11042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740964" y="115507"/>
              <a:ext cx="0" cy="6845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920513" y="34532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0513" y="574323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634"/>
            <p:cNvSpPr txBox="1"/>
            <p:nvPr/>
          </p:nvSpPr>
          <p:spPr>
            <a:xfrm>
              <a:off x="1006321" y="84694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143 </a:t>
              </a:r>
            </a:p>
          </p:txBody>
        </p:sp>
        <p:sp>
          <p:nvSpPr>
            <p:cNvPr id="15" name="Textové pole 635"/>
            <p:cNvSpPr txBox="1"/>
            <p:nvPr/>
          </p:nvSpPr>
          <p:spPr>
            <a:xfrm>
              <a:off x="1997783" y="84724"/>
              <a:ext cx="56642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 = 0</a:t>
              </a:r>
            </a:p>
          </p:txBody>
        </p:sp>
        <p:sp>
          <p:nvSpPr>
            <p:cNvPr id="16" name="Textové pole 636"/>
            <p:cNvSpPr txBox="1"/>
            <p:nvPr/>
          </p:nvSpPr>
          <p:spPr>
            <a:xfrm>
              <a:off x="3124090" y="84724"/>
              <a:ext cx="112458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Kontrolní součet</a:t>
              </a:r>
            </a:p>
          </p:txBody>
        </p:sp>
        <p:sp>
          <p:nvSpPr>
            <p:cNvPr id="17" name="Textové pole 637"/>
            <p:cNvSpPr txBox="1"/>
            <p:nvPr/>
          </p:nvSpPr>
          <p:spPr>
            <a:xfrm>
              <a:off x="1398764" y="295558"/>
              <a:ext cx="842010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  <p:sp>
          <p:nvSpPr>
            <p:cNvPr id="18" name="Textové pole 638"/>
            <p:cNvSpPr txBox="1"/>
            <p:nvPr/>
          </p:nvSpPr>
          <p:spPr>
            <a:xfrm>
              <a:off x="2171700" y="800100"/>
              <a:ext cx="118491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Skupinová adresa</a:t>
              </a:r>
            </a:p>
          </p:txBody>
        </p:sp>
        <p:sp>
          <p:nvSpPr>
            <p:cNvPr id="19" name="Textové pole 639"/>
            <p:cNvSpPr txBox="1"/>
            <p:nvPr/>
          </p:nvSpPr>
          <p:spPr>
            <a:xfrm>
              <a:off x="3190303" y="301446"/>
              <a:ext cx="104521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Počet záznamů</a:t>
              </a:r>
            </a:p>
          </p:txBody>
        </p:sp>
        <p:cxnSp>
          <p:nvCxnSpPr>
            <p:cNvPr id="20" name="Přímá spojnice 19"/>
            <p:cNvCxnSpPr/>
            <p:nvPr/>
          </p:nvCxnSpPr>
          <p:spPr>
            <a:xfrm>
              <a:off x="920513" y="80010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1825065" y="577671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ové pole 421"/>
            <p:cNvSpPr txBox="1"/>
            <p:nvPr/>
          </p:nvSpPr>
          <p:spPr>
            <a:xfrm>
              <a:off x="931433" y="534130"/>
              <a:ext cx="934720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záznamu</a:t>
              </a:r>
            </a:p>
          </p:txBody>
        </p:sp>
        <p:sp>
          <p:nvSpPr>
            <p:cNvPr id="23" name="Textové pole 642"/>
            <p:cNvSpPr txBox="1"/>
            <p:nvPr/>
          </p:nvSpPr>
          <p:spPr>
            <a:xfrm>
              <a:off x="1824455" y="534130"/>
              <a:ext cx="941705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přílohy</a:t>
              </a:r>
            </a:p>
          </p:txBody>
        </p:sp>
        <p:sp>
          <p:nvSpPr>
            <p:cNvPr id="24" name="Textové pole 643"/>
            <p:cNvSpPr txBox="1"/>
            <p:nvPr/>
          </p:nvSpPr>
          <p:spPr>
            <a:xfrm>
              <a:off x="3149534" y="534130"/>
              <a:ext cx="1172845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Počet odesílatelů</a:t>
              </a:r>
            </a:p>
          </p:txBody>
        </p:sp>
        <p:cxnSp>
          <p:nvCxnSpPr>
            <p:cNvPr id="25" name="Přímá spojnice 24"/>
            <p:cNvCxnSpPr/>
            <p:nvPr/>
          </p:nvCxnSpPr>
          <p:spPr>
            <a:xfrm>
              <a:off x="920513" y="114300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920513" y="148590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920513" y="182880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 pole 647"/>
            <p:cNvSpPr txBox="1"/>
            <p:nvPr/>
          </p:nvSpPr>
          <p:spPr>
            <a:xfrm>
              <a:off x="2354559" y="1141390"/>
              <a:ext cx="74041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odesílatel</a:t>
              </a:r>
            </a:p>
          </p:txBody>
        </p:sp>
        <p:sp>
          <p:nvSpPr>
            <p:cNvPr id="29" name="Textové pole 648"/>
            <p:cNvSpPr txBox="1"/>
            <p:nvPr/>
          </p:nvSpPr>
          <p:spPr>
            <a:xfrm>
              <a:off x="2354559" y="1479845"/>
              <a:ext cx="74041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odesílatel</a:t>
              </a:r>
            </a:p>
          </p:txBody>
        </p:sp>
        <p:sp>
          <p:nvSpPr>
            <p:cNvPr id="30" name="Textové pole 649"/>
            <p:cNvSpPr txBox="1"/>
            <p:nvPr/>
          </p:nvSpPr>
          <p:spPr>
            <a:xfrm>
              <a:off x="2354559" y="1828800"/>
              <a:ext cx="589915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příloha</a:t>
              </a:r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920513" y="2167255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923688" y="2400300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827515" y="216725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740650" y="2167255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ové pole 654"/>
            <p:cNvSpPr txBox="1"/>
            <p:nvPr/>
          </p:nvSpPr>
          <p:spPr>
            <a:xfrm>
              <a:off x="909091" y="2151314"/>
              <a:ext cx="934720" cy="3632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záznamu</a:t>
              </a:r>
            </a:p>
          </p:txBody>
        </p:sp>
        <p:sp>
          <p:nvSpPr>
            <p:cNvPr id="36" name="Textové pole 655"/>
            <p:cNvSpPr txBox="1"/>
            <p:nvPr/>
          </p:nvSpPr>
          <p:spPr>
            <a:xfrm>
              <a:off x="1798945" y="2151314"/>
              <a:ext cx="941705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přílohy</a:t>
              </a:r>
            </a:p>
          </p:txBody>
        </p:sp>
        <p:sp>
          <p:nvSpPr>
            <p:cNvPr id="37" name="Textové pole 656"/>
            <p:cNvSpPr txBox="1"/>
            <p:nvPr/>
          </p:nvSpPr>
          <p:spPr>
            <a:xfrm>
              <a:off x="3094969" y="2151314"/>
              <a:ext cx="1172845" cy="34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Počet odesílatelů</a:t>
              </a:r>
            </a:p>
          </p:txBody>
        </p:sp>
        <p:cxnSp>
          <p:nvCxnSpPr>
            <p:cNvPr id="38" name="Přímá spojnice 37"/>
            <p:cNvCxnSpPr/>
            <p:nvPr/>
          </p:nvCxnSpPr>
          <p:spPr>
            <a:xfrm>
              <a:off x="931433" y="2737376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ové pole 658"/>
            <p:cNvSpPr txBox="1"/>
            <p:nvPr/>
          </p:nvSpPr>
          <p:spPr>
            <a:xfrm>
              <a:off x="2171700" y="2400300"/>
              <a:ext cx="118491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6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Skupinová adresa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982275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zprávy pro typ = 143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213793"/>
          </a:xfrm>
        </p:spPr>
        <p:txBody>
          <a:bodyPr/>
          <a:lstStyle/>
          <a:p>
            <a:r>
              <a:rPr lang="cs-CZ" sz="1800" dirty="0" smtClean="0"/>
              <a:t>Typ záznamu</a:t>
            </a:r>
          </a:p>
          <a:p>
            <a:pPr lvl="1"/>
            <a:r>
              <a:rPr lang="cs-CZ" sz="1600" dirty="0" smtClean="0"/>
              <a:t>MODE_IS_INCLUSIVE</a:t>
            </a:r>
          </a:p>
          <a:p>
            <a:pPr lvl="1"/>
            <a:r>
              <a:rPr lang="cs-CZ" sz="1600" dirty="0" smtClean="0"/>
              <a:t>MODE_IS_EXCLUSIVE</a:t>
            </a:r>
          </a:p>
          <a:p>
            <a:pPr lvl="1"/>
            <a:r>
              <a:rPr lang="cs-CZ" sz="1600" dirty="0" smtClean="0"/>
              <a:t>CHANGE_TO_INCLUSIVE</a:t>
            </a:r>
          </a:p>
          <a:p>
            <a:pPr lvl="1"/>
            <a:r>
              <a:rPr lang="cs-CZ" sz="1600" dirty="0" smtClean="0"/>
              <a:t>CHANGE_TO_EXCLUSIVE</a:t>
            </a:r>
          </a:p>
          <a:p>
            <a:pPr lvl="1"/>
            <a:r>
              <a:rPr lang="cs-CZ" sz="1600" dirty="0" smtClean="0"/>
              <a:t>ALLOW_NEW_SOURCES</a:t>
            </a:r>
          </a:p>
          <a:p>
            <a:pPr lvl="1"/>
            <a:r>
              <a:rPr lang="cs-CZ" sz="1600" dirty="0" smtClean="0"/>
              <a:t>BLOCK_OLD_SOURCES</a:t>
            </a:r>
            <a:endParaRPr lang="cs-CZ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4F0-20F6-4AD3-8D54-00A9725B15CB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85</a:t>
            </a:fld>
            <a:endParaRPr lang="cs-CZ" alt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52652"/>
              </p:ext>
            </p:extLst>
          </p:nvPr>
        </p:nvGraphicFramePr>
        <p:xfrm>
          <a:off x="1907704" y="3933056"/>
          <a:ext cx="5488941" cy="21732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04032"/>
                <a:gridCol w="1408007"/>
                <a:gridCol w="2676902"/>
              </a:tblGrid>
              <a:tr h="434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4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Include(A)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Include</a:t>
                      </a:r>
                      <a:r>
                        <a:rPr lang="cs-CZ" sz="1600" dirty="0">
                          <a:effectLst/>
                        </a:rPr>
                        <a:t>(B)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Allow</a:t>
                      </a:r>
                      <a:r>
                        <a:rPr lang="cs-CZ" sz="1600" dirty="0">
                          <a:effectLst/>
                        </a:rPr>
                        <a:t>(B-A), </a:t>
                      </a:r>
                      <a:r>
                        <a:rPr lang="cs-CZ" sz="1600" dirty="0" err="1">
                          <a:effectLst/>
                        </a:rPr>
                        <a:t>Block</a:t>
                      </a:r>
                      <a:r>
                        <a:rPr lang="cs-CZ" sz="1600" dirty="0">
                          <a:effectLst/>
                        </a:rPr>
                        <a:t>(A-B)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4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Include(A)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Exclude(B)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Change_to_exclude</a:t>
                      </a:r>
                      <a:r>
                        <a:rPr lang="cs-CZ" sz="1600" dirty="0">
                          <a:effectLst/>
                        </a:rPr>
                        <a:t>(B)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4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Exclude(A)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Exclude(B)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Allow</a:t>
                      </a:r>
                      <a:r>
                        <a:rPr lang="cs-CZ" sz="1600" dirty="0">
                          <a:effectLst/>
                        </a:rPr>
                        <a:t>(A-B), </a:t>
                      </a:r>
                      <a:r>
                        <a:rPr lang="cs-CZ" sz="1600" dirty="0" err="1">
                          <a:effectLst/>
                        </a:rPr>
                        <a:t>Block</a:t>
                      </a:r>
                      <a:r>
                        <a:rPr lang="cs-CZ" sz="1600" dirty="0">
                          <a:effectLst/>
                        </a:rPr>
                        <a:t>(B-A)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4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Exclude(A)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Include(B)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Change_to_Include</a:t>
                      </a:r>
                      <a:r>
                        <a:rPr lang="cs-CZ" sz="1600" dirty="0">
                          <a:effectLst/>
                        </a:rPr>
                        <a:t>(B)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882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Automatická konfigurace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Stavová konfigurace – DHCPv6 (Dynamic Host Configuration </a:t>
            </a:r>
            <a:r>
              <a:rPr lang="cs-CZ" dirty="0" smtClean="0"/>
              <a:t>Protocol)</a:t>
            </a:r>
          </a:p>
          <a:p>
            <a:r>
              <a:rPr lang="cs-CZ" dirty="0" err="1"/>
              <a:t>Bezestavová</a:t>
            </a:r>
            <a:r>
              <a:rPr lang="cs-CZ" dirty="0"/>
              <a:t> konfigurace – SLAAC (</a:t>
            </a:r>
            <a:r>
              <a:rPr lang="cs-CZ" dirty="0" err="1"/>
              <a:t>Stateless</a:t>
            </a:r>
            <a:r>
              <a:rPr lang="cs-CZ" dirty="0"/>
              <a:t> Address </a:t>
            </a:r>
            <a:r>
              <a:rPr lang="cs-CZ" dirty="0" err="1" smtClean="0"/>
              <a:t>Autoconfiguration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FAF5-AF67-4D14-B23C-1DB85175A4F3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471735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Bezestavová</a:t>
            </a:r>
            <a:r>
              <a:rPr lang="cs-CZ" dirty="0" smtClean="0"/>
              <a:t> </a:t>
            </a:r>
            <a:r>
              <a:rPr lang="cs-CZ" dirty="0" err="1" smtClean="0"/>
              <a:t>autokonfigurace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792088"/>
          </a:xfrm>
        </p:spPr>
        <p:txBody>
          <a:bodyPr/>
          <a:lstStyle/>
          <a:p>
            <a:r>
              <a:rPr lang="cs-CZ" sz="1800" dirty="0"/>
              <a:t>Ohlášení směrovače – posílá směrovač buď sám, nebo na </a:t>
            </a:r>
            <a:r>
              <a:rPr lang="cs-CZ" sz="1800" dirty="0" smtClean="0"/>
              <a:t>výzvu.</a:t>
            </a:r>
          </a:p>
          <a:p>
            <a:r>
              <a:rPr lang="cs-CZ" sz="1800" dirty="0"/>
              <a:t>Router </a:t>
            </a:r>
            <a:r>
              <a:rPr lang="cs-CZ" sz="1800" dirty="0" err="1"/>
              <a:t>Advertisement</a:t>
            </a:r>
            <a:r>
              <a:rPr lang="cs-CZ" sz="1800" dirty="0"/>
              <a:t> </a:t>
            </a:r>
            <a:r>
              <a:rPr lang="cs-CZ" sz="1800" dirty="0" smtClean="0"/>
              <a:t>Message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8A8-B938-457B-A62B-189593825D34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87</a:t>
            </a:fld>
            <a:endParaRPr lang="cs-CZ" altLang="cs-CZ"/>
          </a:p>
        </p:txBody>
      </p:sp>
      <p:grpSp>
        <p:nvGrpSpPr>
          <p:cNvPr id="7" name="Plátno 114"/>
          <p:cNvGrpSpPr/>
          <p:nvPr/>
        </p:nvGrpSpPr>
        <p:grpSpPr>
          <a:xfrm>
            <a:off x="190500" y="2276872"/>
            <a:ext cx="7261820" cy="2592288"/>
            <a:chOff x="0" y="0"/>
            <a:chExt cx="4800600" cy="212725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4800600" cy="2127250"/>
            </a:xfrm>
            <a:prstGeom prst="rect">
              <a:avLst/>
            </a:prstGeom>
          </p:spPr>
        </p:sp>
        <p:sp>
          <p:nvSpPr>
            <p:cNvPr id="9" name="Obdélník 8"/>
            <p:cNvSpPr/>
            <p:nvPr/>
          </p:nvSpPr>
          <p:spPr>
            <a:xfrm>
              <a:off x="923688" y="91662"/>
              <a:ext cx="3657600" cy="192711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1827630" y="91684"/>
              <a:ext cx="7974" cy="4440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2744139" y="76955"/>
              <a:ext cx="0" cy="4588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923688" y="30824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3688" y="53577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ové pole 12"/>
            <p:cNvSpPr txBox="1"/>
            <p:nvPr/>
          </p:nvSpPr>
          <p:spPr>
            <a:xfrm>
              <a:off x="1009496" y="65952"/>
              <a:ext cx="80899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134</a:t>
              </a:r>
            </a:p>
          </p:txBody>
        </p:sp>
        <p:sp>
          <p:nvSpPr>
            <p:cNvPr id="15" name="Textové pole 20"/>
            <p:cNvSpPr txBox="1"/>
            <p:nvPr/>
          </p:nvSpPr>
          <p:spPr>
            <a:xfrm>
              <a:off x="2000958" y="65984"/>
              <a:ext cx="68389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Code = 0</a:t>
              </a:r>
            </a:p>
          </p:txBody>
        </p:sp>
        <p:sp>
          <p:nvSpPr>
            <p:cNvPr id="16" name="Textové pole 31"/>
            <p:cNvSpPr txBox="1"/>
            <p:nvPr/>
          </p:nvSpPr>
          <p:spPr>
            <a:xfrm>
              <a:off x="3206640" y="65984"/>
              <a:ext cx="75374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checksum</a:t>
              </a:r>
            </a:p>
          </p:txBody>
        </p:sp>
        <p:sp>
          <p:nvSpPr>
            <p:cNvPr id="17" name="Textové pole 33"/>
            <p:cNvSpPr txBox="1"/>
            <p:nvPr/>
          </p:nvSpPr>
          <p:spPr>
            <a:xfrm>
              <a:off x="3063257" y="300576"/>
              <a:ext cx="1097280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Router live time</a:t>
              </a:r>
            </a:p>
          </p:txBody>
        </p:sp>
        <p:sp>
          <p:nvSpPr>
            <p:cNvPr id="18" name="Textové pole 34"/>
            <p:cNvSpPr txBox="1"/>
            <p:nvPr/>
          </p:nvSpPr>
          <p:spPr>
            <a:xfrm>
              <a:off x="2220468" y="548410"/>
              <a:ext cx="1067435" cy="2381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Reachable time</a:t>
              </a:r>
            </a:p>
          </p:txBody>
        </p:sp>
        <p:cxnSp>
          <p:nvCxnSpPr>
            <p:cNvPr id="19" name="Přímá spojnice 18"/>
            <p:cNvCxnSpPr/>
            <p:nvPr/>
          </p:nvCxnSpPr>
          <p:spPr>
            <a:xfrm>
              <a:off x="1835604" y="100594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2744139" y="100594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ové pole 70"/>
            <p:cNvSpPr txBox="1"/>
            <p:nvPr/>
          </p:nvSpPr>
          <p:spPr>
            <a:xfrm>
              <a:off x="1143000" y="1001421"/>
              <a:ext cx="597535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 = 2</a:t>
              </a:r>
            </a:p>
          </p:txBody>
        </p:sp>
        <p:sp>
          <p:nvSpPr>
            <p:cNvPr id="22" name="Textové pole 71"/>
            <p:cNvSpPr txBox="1"/>
            <p:nvPr/>
          </p:nvSpPr>
          <p:spPr>
            <a:xfrm>
              <a:off x="1955365" y="996976"/>
              <a:ext cx="711200" cy="3448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 = 8</a:t>
              </a:r>
            </a:p>
          </p:txBody>
        </p:sp>
        <p:sp>
          <p:nvSpPr>
            <p:cNvPr id="23" name="Textové pole 72"/>
            <p:cNvSpPr txBox="1"/>
            <p:nvPr/>
          </p:nvSpPr>
          <p:spPr>
            <a:xfrm>
              <a:off x="3046222" y="1027172"/>
              <a:ext cx="1363345" cy="31699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MAC adresa cíle (6B)</a:t>
              </a:r>
            </a:p>
          </p:txBody>
        </p:sp>
        <p:sp>
          <p:nvSpPr>
            <p:cNvPr id="24" name="Textové pole 73"/>
            <p:cNvSpPr txBox="1"/>
            <p:nvPr/>
          </p:nvSpPr>
          <p:spPr>
            <a:xfrm>
              <a:off x="1030605" y="310736"/>
              <a:ext cx="709930" cy="2686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Hop limit</a:t>
              </a:r>
            </a:p>
          </p:txBody>
        </p:sp>
        <p:cxnSp>
          <p:nvCxnSpPr>
            <p:cNvPr id="25" name="Přímá spojnice 24"/>
            <p:cNvCxnSpPr/>
            <p:nvPr/>
          </p:nvCxnSpPr>
          <p:spPr>
            <a:xfrm>
              <a:off x="923688" y="77278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923688" y="100594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ové pole 86"/>
            <p:cNvSpPr txBox="1"/>
            <p:nvPr/>
          </p:nvSpPr>
          <p:spPr>
            <a:xfrm>
              <a:off x="1955365" y="772556"/>
              <a:ext cx="1521460" cy="30376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Retransmission interval</a:t>
              </a:r>
            </a:p>
          </p:txBody>
        </p:sp>
        <p:sp>
          <p:nvSpPr>
            <p:cNvPr id="28" name="Textové pole 95"/>
            <p:cNvSpPr txBox="1"/>
            <p:nvPr/>
          </p:nvSpPr>
          <p:spPr>
            <a:xfrm>
              <a:off x="1771569" y="303116"/>
              <a:ext cx="106680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</a:t>
              </a:r>
              <a:r>
                <a:rPr lang="en-US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|O|H|Pr|Res</a:t>
              </a:r>
              <a:endParaRPr lang="cs-CZ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Přímá spojnice 28"/>
            <p:cNvCxnSpPr/>
            <p:nvPr/>
          </p:nvCxnSpPr>
          <p:spPr>
            <a:xfrm>
              <a:off x="923688" y="1229872"/>
              <a:ext cx="18204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936443" y="1458691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ové pole 110"/>
            <p:cNvSpPr txBox="1"/>
            <p:nvPr/>
          </p:nvSpPr>
          <p:spPr>
            <a:xfrm>
              <a:off x="1944222" y="1608428"/>
              <a:ext cx="1618615" cy="2952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Další volitelné parametry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72207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Router </a:t>
            </a:r>
            <a:r>
              <a:rPr lang="cs-CZ" dirty="0" err="1" smtClean="0"/>
              <a:t>Advertisement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3224"/>
            <a:ext cx="8229600" cy="4411662"/>
          </a:xfrm>
        </p:spPr>
        <p:txBody>
          <a:bodyPr/>
          <a:lstStyle/>
          <a:p>
            <a:r>
              <a:rPr lang="cs-CZ" sz="1800" dirty="0"/>
              <a:t>Hop Limit (Omezení přeskoků) – hodnota doporučovaná </a:t>
            </a:r>
            <a:r>
              <a:rPr lang="cs-CZ" sz="1800" dirty="0" smtClean="0"/>
              <a:t>směrovačem</a:t>
            </a:r>
          </a:p>
          <a:p>
            <a:r>
              <a:rPr lang="cs-CZ" sz="1800" dirty="0"/>
              <a:t>M – </a:t>
            </a:r>
            <a:r>
              <a:rPr lang="cs-CZ" sz="1800" dirty="0" err="1"/>
              <a:t>managed</a:t>
            </a:r>
            <a:r>
              <a:rPr lang="cs-CZ" sz="1800" dirty="0"/>
              <a:t> Address </a:t>
            </a:r>
            <a:r>
              <a:rPr lang="cs-CZ" sz="1800" dirty="0" err="1"/>
              <a:t>Config</a:t>
            </a:r>
            <a:r>
              <a:rPr lang="cs-CZ" sz="1800" dirty="0"/>
              <a:t> Flag – pokud je nastaven, má host použít stavovou nebo ruční </a:t>
            </a:r>
            <a:r>
              <a:rPr lang="cs-CZ" sz="1800" dirty="0" err="1"/>
              <a:t>autokonfiguraci</a:t>
            </a:r>
            <a:r>
              <a:rPr lang="cs-CZ" sz="1800" dirty="0"/>
              <a:t> (</a:t>
            </a:r>
            <a:r>
              <a:rPr lang="cs-CZ" sz="1800" dirty="0" smtClean="0"/>
              <a:t>DHCP)</a:t>
            </a:r>
          </a:p>
          <a:p>
            <a:r>
              <a:rPr lang="cs-CZ" sz="1800" dirty="0"/>
              <a:t>O – </a:t>
            </a:r>
            <a:r>
              <a:rPr lang="cs-CZ" sz="1800" dirty="0" err="1"/>
              <a:t>Other</a:t>
            </a:r>
            <a:r>
              <a:rPr lang="cs-CZ" sz="1800" dirty="0"/>
              <a:t> </a:t>
            </a:r>
            <a:r>
              <a:rPr lang="cs-CZ" sz="1800" dirty="0" err="1"/>
              <a:t>Stateful</a:t>
            </a:r>
            <a:r>
              <a:rPr lang="cs-CZ" sz="1800" dirty="0"/>
              <a:t> </a:t>
            </a:r>
            <a:r>
              <a:rPr lang="cs-CZ" sz="1800" dirty="0" err="1"/>
              <a:t>Config</a:t>
            </a:r>
            <a:r>
              <a:rPr lang="cs-CZ" sz="1800" dirty="0"/>
              <a:t> Flag – pokud je nastaven, má host použít ruční nebo stavovou </a:t>
            </a:r>
            <a:r>
              <a:rPr lang="cs-CZ" sz="1800" dirty="0" err="1"/>
              <a:t>autokonfiguraci</a:t>
            </a:r>
            <a:r>
              <a:rPr lang="cs-CZ" sz="1800" dirty="0"/>
              <a:t> pro ostatní parametry (kromě </a:t>
            </a:r>
            <a:r>
              <a:rPr lang="cs-CZ" sz="1800" dirty="0" err="1" smtClean="0"/>
              <a:t>adress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MO </a:t>
            </a:r>
          </a:p>
          <a:p>
            <a:pPr lvl="1"/>
            <a:r>
              <a:rPr lang="cs-CZ" sz="1600" dirty="0" smtClean="0"/>
              <a:t>1- - DHCP pošle vše</a:t>
            </a:r>
          </a:p>
          <a:p>
            <a:pPr lvl="1"/>
            <a:r>
              <a:rPr lang="cs-CZ" sz="1600" dirty="0" smtClean="0"/>
              <a:t>01 - </a:t>
            </a:r>
            <a:r>
              <a:rPr lang="cs-CZ" sz="1600" dirty="0"/>
              <a:t>kombinace – adresa, prefix, směrování od směrovače, ostatní od </a:t>
            </a:r>
            <a:r>
              <a:rPr lang="cs-CZ" sz="1600" dirty="0" smtClean="0"/>
              <a:t>DHCPv6</a:t>
            </a:r>
          </a:p>
          <a:p>
            <a:pPr lvl="1"/>
            <a:r>
              <a:rPr lang="cs-CZ" sz="1600" dirty="0" smtClean="0"/>
              <a:t>00 - </a:t>
            </a:r>
            <a:r>
              <a:rPr lang="cs-CZ" sz="1600" dirty="0"/>
              <a:t>DHCP není k </a:t>
            </a:r>
            <a:r>
              <a:rPr lang="cs-CZ" sz="1600" dirty="0" smtClean="0"/>
              <a:t>dispozici</a:t>
            </a:r>
          </a:p>
          <a:p>
            <a:r>
              <a:rPr lang="cs-CZ" sz="1800" dirty="0"/>
              <a:t>H – směrovač zastává také funkci </a:t>
            </a:r>
            <a:r>
              <a:rPr lang="cs-CZ" sz="1800" dirty="0" err="1"/>
              <a:t>Home</a:t>
            </a:r>
            <a:r>
              <a:rPr lang="cs-CZ" sz="1800" dirty="0"/>
              <a:t> </a:t>
            </a:r>
            <a:r>
              <a:rPr lang="cs-CZ" sz="1800" dirty="0" smtClean="0"/>
              <a:t>agent</a:t>
            </a:r>
          </a:p>
          <a:p>
            <a:r>
              <a:rPr lang="cs-CZ" sz="1800" dirty="0" err="1"/>
              <a:t>Pr</a:t>
            </a:r>
            <a:r>
              <a:rPr lang="cs-CZ" sz="1800" dirty="0"/>
              <a:t> – Default Router </a:t>
            </a:r>
            <a:r>
              <a:rPr lang="cs-CZ" sz="1800" dirty="0" err="1"/>
              <a:t>preferences</a:t>
            </a:r>
            <a:r>
              <a:rPr lang="cs-CZ" sz="1800" dirty="0"/>
              <a:t> and More </a:t>
            </a:r>
            <a:r>
              <a:rPr lang="cs-CZ" sz="1800" dirty="0" err="1"/>
              <a:t>Specific</a:t>
            </a:r>
            <a:r>
              <a:rPr lang="cs-CZ" sz="1800" dirty="0"/>
              <a:t> </a:t>
            </a:r>
            <a:r>
              <a:rPr lang="cs-CZ" sz="1800" dirty="0" err="1"/>
              <a:t>Routes</a:t>
            </a:r>
            <a:r>
              <a:rPr lang="cs-CZ" sz="1800" dirty="0"/>
              <a:t> – určuje preferenci pro defaultní </a:t>
            </a:r>
            <a:r>
              <a:rPr lang="cs-CZ" sz="1800" dirty="0" smtClean="0"/>
              <a:t>směrovač</a:t>
            </a:r>
          </a:p>
          <a:p>
            <a:pPr lvl="1"/>
            <a:r>
              <a:rPr lang="cs-CZ" sz="1600" dirty="0" smtClean="0"/>
              <a:t>01 – vysoká priorita</a:t>
            </a:r>
          </a:p>
          <a:p>
            <a:pPr lvl="1"/>
            <a:r>
              <a:rPr lang="cs-CZ" sz="1600" dirty="0" smtClean="0"/>
              <a:t>00 – střední preference směrovače</a:t>
            </a:r>
          </a:p>
          <a:p>
            <a:pPr lvl="1"/>
            <a:r>
              <a:rPr lang="cs-CZ" sz="1600" dirty="0" smtClean="0"/>
              <a:t>11 – nízká preference směrovače</a:t>
            </a:r>
          </a:p>
          <a:p>
            <a:pPr lvl="1"/>
            <a:r>
              <a:rPr lang="cs-CZ" sz="1600" dirty="0" smtClean="0"/>
              <a:t>10 </a:t>
            </a:r>
            <a:r>
              <a:rPr lang="cs-CZ" sz="1600" dirty="0"/>
              <a:t>–</a:t>
            </a:r>
            <a:r>
              <a:rPr lang="cs-CZ" sz="1600" dirty="0" smtClean="0"/>
              <a:t>  rezerva </a:t>
            </a: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0984-05E6-4D37-811D-51C75626D7AF}" type="datetime1">
              <a:rPr lang="cs-CZ" altLang="cs-CZ" smtClean="0"/>
              <a:t>15. 5. 2018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529535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Router </a:t>
            </a:r>
            <a:r>
              <a:rPr lang="cs-CZ" dirty="0" err="1" smtClean="0"/>
              <a:t>Advertisement</a:t>
            </a:r>
            <a:r>
              <a:rPr lang="cs-CZ" dirty="0" smtClean="0"/>
              <a:t> </a:t>
            </a:r>
            <a:r>
              <a:rPr lang="cs-CZ" dirty="0" err="1" smtClean="0"/>
              <a:t>massage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Router </a:t>
            </a:r>
            <a:r>
              <a:rPr lang="cs-CZ" sz="2000" dirty="0" err="1"/>
              <a:t>livetime</a:t>
            </a:r>
            <a:r>
              <a:rPr lang="cs-CZ" sz="2000" dirty="0"/>
              <a:t> (životnost směrovače) – hodnota je uvedena v </a:t>
            </a:r>
            <a:r>
              <a:rPr lang="en-US" sz="2000" dirty="0"/>
              <a:t>[s]</a:t>
            </a:r>
            <a:r>
              <a:rPr lang="cs-CZ" sz="2000" dirty="0"/>
              <a:t>. Říká, jak ještě dlouho může být směrovač použit jako </a:t>
            </a:r>
            <a:r>
              <a:rPr lang="cs-CZ" sz="2000" dirty="0" smtClean="0"/>
              <a:t>implicitní</a:t>
            </a:r>
          </a:p>
          <a:p>
            <a:r>
              <a:rPr lang="cs-CZ" sz="2000" dirty="0" err="1"/>
              <a:t>Reachable</a:t>
            </a:r>
            <a:r>
              <a:rPr lang="cs-CZ" sz="2000" dirty="0"/>
              <a:t> </a:t>
            </a:r>
            <a:r>
              <a:rPr lang="cs-CZ" sz="2000" dirty="0" err="1"/>
              <a:t>time</a:t>
            </a:r>
            <a:r>
              <a:rPr lang="cs-CZ" sz="2000" dirty="0"/>
              <a:t> – Říká hostitelským systémům, jak dlouho v </a:t>
            </a:r>
            <a:r>
              <a:rPr lang="en-US" sz="2000" dirty="0"/>
              <a:t>[ms] </a:t>
            </a:r>
            <a:r>
              <a:rPr lang="cs-CZ" sz="2000" dirty="0"/>
              <a:t>měli považovat souseda za dosažitelného poté, co získali potvrzení o </a:t>
            </a:r>
            <a:r>
              <a:rPr lang="cs-CZ" sz="2000" dirty="0" smtClean="0"/>
              <a:t>dosažitelnosti</a:t>
            </a:r>
          </a:p>
          <a:p>
            <a:r>
              <a:rPr lang="cs-CZ" sz="2000" dirty="0" err="1"/>
              <a:t>Retransmission</a:t>
            </a:r>
            <a:r>
              <a:rPr lang="cs-CZ" sz="2000" dirty="0"/>
              <a:t> Interval – počet </a:t>
            </a:r>
            <a:r>
              <a:rPr lang="en-US" sz="2000" dirty="0"/>
              <a:t>[ms]</a:t>
            </a:r>
            <a:r>
              <a:rPr lang="cs-CZ" sz="2000" dirty="0"/>
              <a:t> mezi dvěma pokusy poslat zprávu </a:t>
            </a:r>
            <a:r>
              <a:rPr lang="cs-CZ" sz="2000" dirty="0" err="1"/>
              <a:t>Neighbor</a:t>
            </a:r>
            <a:r>
              <a:rPr lang="cs-CZ" sz="2000" dirty="0"/>
              <a:t> </a:t>
            </a:r>
            <a:r>
              <a:rPr lang="cs-CZ" sz="2000" dirty="0" err="1" smtClean="0"/>
              <a:t>Solicitation</a:t>
            </a:r>
            <a:endParaRPr lang="cs-CZ" sz="2000" dirty="0" smtClean="0"/>
          </a:p>
          <a:p>
            <a:r>
              <a:rPr lang="cs-CZ" sz="2000" dirty="0" smtClean="0"/>
              <a:t>Další volitelné parametry</a:t>
            </a:r>
          </a:p>
          <a:p>
            <a:pPr lvl="1"/>
            <a:r>
              <a:rPr lang="cs-CZ" sz="1800" dirty="0"/>
              <a:t>Source Link-Layer Address (typ = 2) – linková adresa </a:t>
            </a:r>
            <a:r>
              <a:rPr lang="cs-CZ" sz="1800" dirty="0" smtClean="0"/>
              <a:t>směrovače</a:t>
            </a:r>
          </a:p>
          <a:p>
            <a:pPr lvl="1"/>
            <a:r>
              <a:rPr lang="cs-CZ" sz="1800" dirty="0"/>
              <a:t>MTU (typ = 5) – posílá MTU lokální </a:t>
            </a:r>
            <a:r>
              <a:rPr lang="cs-CZ" sz="1800" dirty="0" smtClean="0"/>
              <a:t>sítě</a:t>
            </a:r>
          </a:p>
          <a:p>
            <a:pPr lvl="1"/>
            <a:r>
              <a:rPr lang="cs-CZ" sz="1800" dirty="0"/>
              <a:t>Prefix Information (typ = 3) – posílá prefixy (počet bitů síťové části), které je možné použít na lokální síti</a:t>
            </a:r>
            <a:endParaRPr lang="cs-CZ" sz="18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4C3F-5259-4281-8643-7B3C8E6ED7E7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89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979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datagramů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Velikost doručitelného datagramu se určí procedurou, nazývanou „Path MTU </a:t>
            </a:r>
            <a:r>
              <a:rPr lang="cs-CZ" sz="1800" dirty="0" err="1"/>
              <a:t>Discovery</a:t>
            </a:r>
            <a:r>
              <a:rPr lang="cs-CZ" sz="1800" dirty="0"/>
              <a:t> for IPv6“</a:t>
            </a:r>
          </a:p>
          <a:p>
            <a:r>
              <a:rPr lang="cs-CZ" sz="1800" dirty="0"/>
              <a:t>Hledá maximální délku propustného datagramu – pošle původní datagram (např. 1500B Ethernet), neprojde, dostane ICMP zprávu s délkou MTU mezilehlého uzlu, zkusí to znovu, atd. až se paket doručí do koncového uzlu</a:t>
            </a:r>
          </a:p>
          <a:p>
            <a:r>
              <a:rPr lang="cs-CZ" sz="1800" dirty="0"/>
              <a:t>Proceduru lze použít i pro multicast</a:t>
            </a:r>
            <a:r>
              <a:rPr lang="cs-CZ" sz="1800" dirty="0" smtClean="0"/>
              <a:t>.</a:t>
            </a:r>
          </a:p>
          <a:p>
            <a:r>
              <a:rPr lang="cs-CZ" sz="1800" dirty="0" err="1"/>
              <a:t>Jumbogramy</a:t>
            </a:r>
            <a:endParaRPr lang="cs-CZ" sz="1800" dirty="0"/>
          </a:p>
          <a:p>
            <a:pPr lvl="1"/>
            <a:r>
              <a:rPr lang="cs-CZ" sz="1800" dirty="0"/>
              <a:t>Maximální délka datagramu je 65535B. </a:t>
            </a:r>
            <a:endParaRPr lang="cs-CZ" sz="1800" dirty="0" smtClean="0"/>
          </a:p>
          <a:p>
            <a:pPr lvl="1"/>
            <a:r>
              <a:rPr lang="cs-CZ" sz="1800" dirty="0" err="1" smtClean="0"/>
              <a:t>Jumbogram</a:t>
            </a:r>
            <a:r>
              <a:rPr lang="cs-CZ" sz="1800" dirty="0" smtClean="0"/>
              <a:t> </a:t>
            </a:r>
            <a:r>
              <a:rPr lang="cs-CZ" sz="1800" dirty="0"/>
              <a:t>dovoluje prodloužit délku až na 2</a:t>
            </a:r>
            <a:r>
              <a:rPr lang="cs-CZ" sz="1800" baseline="30000" dirty="0"/>
              <a:t>32</a:t>
            </a:r>
            <a:r>
              <a:rPr lang="cs-CZ" sz="1800" dirty="0"/>
              <a:t> B = 4 294 967 255B.</a:t>
            </a:r>
          </a:p>
          <a:p>
            <a:pPr lvl="1"/>
            <a:r>
              <a:rPr lang="cs-CZ" sz="1800" dirty="0"/>
              <a:t>Délka v základní hlavičce se vynuluje, přidá se rozšiřující hlavička pro všechny. </a:t>
            </a:r>
            <a:endParaRPr lang="cs-CZ" sz="1800" dirty="0" smtClean="0"/>
          </a:p>
          <a:p>
            <a:pPr lvl="1"/>
            <a:r>
              <a:rPr lang="cs-CZ" sz="1800" dirty="0" smtClean="0"/>
              <a:t>Přenáší </a:t>
            </a:r>
            <a:r>
              <a:rPr lang="cs-CZ" sz="1800" dirty="0"/>
              <a:t>se v rozšiřující hlavičce hop-by-hop.</a:t>
            </a:r>
          </a:p>
          <a:p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A6CD-2A2F-4330-8194-F24CF7962FB3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27076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Konfigurace 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Konfigurace směrování je umístěna v následujících </a:t>
            </a:r>
            <a:r>
              <a:rPr lang="cs-CZ" dirty="0" smtClean="0"/>
              <a:t>tabulkách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err="1"/>
              <a:t>Cache</a:t>
            </a:r>
            <a:r>
              <a:rPr lang="cs-CZ" dirty="0"/>
              <a:t> cílů – obsahuje informace pro konkrétní cílové adresy (první adresu po cestě).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smtClean="0"/>
              <a:t>Seznam </a:t>
            </a:r>
            <a:r>
              <a:rPr lang="cs-CZ" dirty="0"/>
              <a:t>prefixů – určení kdo je a kdo není na stejné </a:t>
            </a:r>
            <a:r>
              <a:rPr lang="cs-CZ" dirty="0" smtClean="0"/>
              <a:t>síti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/>
              <a:t>Seznam implicitních směrovačů – směrovače s nastaveným příznakem implicitního </a:t>
            </a:r>
            <a:r>
              <a:rPr lang="cs-CZ" dirty="0" smtClean="0"/>
              <a:t>směrovače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err="1"/>
              <a:t>Cache</a:t>
            </a:r>
            <a:r>
              <a:rPr lang="cs-CZ" dirty="0"/>
              <a:t> vazeb – pro mobilní IPv6, kdy uzel není na domácí síti (cíl a hlavička směrování).</a:t>
            </a:r>
          </a:p>
          <a:p>
            <a:pPr marL="801687" lvl="1" indent="-457200">
              <a:buClrTx/>
              <a:buSzPct val="90000"/>
              <a:buFont typeface="+mj-lt"/>
              <a:buAutoNum type="arabicPeriod"/>
            </a:pPr>
            <a:r>
              <a:rPr lang="cs-CZ" dirty="0" err="1"/>
              <a:t>Cache</a:t>
            </a:r>
            <a:r>
              <a:rPr lang="cs-CZ" dirty="0"/>
              <a:t> sousedů – obsahuje fyzické (linkové) adresy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1566-384B-421A-8D15-AC4984AAB09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51226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Konfigurace 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3593"/>
          </a:xfrm>
        </p:spPr>
        <p:txBody>
          <a:bodyPr/>
          <a:lstStyle/>
          <a:p>
            <a:r>
              <a:rPr lang="cs-CZ" dirty="0" smtClean="0"/>
              <a:t>Postup prohledávání tabulek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B0B6-F9E0-4121-BD12-0CC7B5C9FAA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91</a:t>
            </a:fld>
            <a:endParaRPr lang="cs-CZ" altLang="cs-CZ"/>
          </a:p>
        </p:txBody>
      </p:sp>
      <p:grpSp>
        <p:nvGrpSpPr>
          <p:cNvPr id="7" name="Skupina 6"/>
          <p:cNvGrpSpPr/>
          <p:nvPr/>
        </p:nvGrpSpPr>
        <p:grpSpPr>
          <a:xfrm>
            <a:off x="1804786" y="2276872"/>
            <a:ext cx="4848627" cy="3600400"/>
            <a:chOff x="586789" y="75723"/>
            <a:chExt cx="4190558" cy="2955289"/>
          </a:xfrm>
        </p:grpSpPr>
        <p:sp>
          <p:nvSpPr>
            <p:cNvPr id="8" name="Textové pole 2"/>
            <p:cNvSpPr txBox="1"/>
            <p:nvPr/>
          </p:nvSpPr>
          <p:spPr>
            <a:xfrm>
              <a:off x="685800" y="330979"/>
              <a:ext cx="899160" cy="34734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Cache vazeb</a:t>
              </a:r>
            </a:p>
          </p:txBody>
        </p:sp>
        <p:sp>
          <p:nvSpPr>
            <p:cNvPr id="9" name="Textové pole 3"/>
            <p:cNvSpPr txBox="1"/>
            <p:nvPr/>
          </p:nvSpPr>
          <p:spPr>
            <a:xfrm>
              <a:off x="755196" y="1137894"/>
              <a:ext cx="767715" cy="34036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Cache cílů</a:t>
              </a:r>
            </a:p>
          </p:txBody>
        </p:sp>
        <p:sp>
          <p:nvSpPr>
            <p:cNvPr id="10" name="Textové pole 4"/>
            <p:cNvSpPr txBox="1"/>
            <p:nvPr/>
          </p:nvSpPr>
          <p:spPr>
            <a:xfrm>
              <a:off x="586789" y="1930295"/>
              <a:ext cx="1068705" cy="3479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Seznam prefixů</a:t>
              </a:r>
            </a:p>
          </p:txBody>
        </p:sp>
        <p:sp>
          <p:nvSpPr>
            <p:cNvPr id="11" name="Textové pole 5"/>
            <p:cNvSpPr txBox="1"/>
            <p:nvPr/>
          </p:nvSpPr>
          <p:spPr>
            <a:xfrm>
              <a:off x="2090889" y="348984"/>
              <a:ext cx="676275" cy="345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předělat</a:t>
              </a:r>
            </a:p>
          </p:txBody>
        </p:sp>
        <p:sp>
          <p:nvSpPr>
            <p:cNvPr id="12" name="Textové pole 6"/>
            <p:cNvSpPr txBox="1"/>
            <p:nvPr/>
          </p:nvSpPr>
          <p:spPr>
            <a:xfrm>
              <a:off x="2090889" y="1088427"/>
              <a:ext cx="1099185" cy="4565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Poslat na první</a:t>
              </a:r>
            </a:p>
            <a:p>
              <a:pPr algn="ctr">
                <a:spcAft>
                  <a:spcPts val="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Adresu na cestě</a:t>
              </a:r>
            </a:p>
          </p:txBody>
        </p:sp>
        <p:sp>
          <p:nvSpPr>
            <p:cNvPr id="13" name="Textové pole 7"/>
            <p:cNvSpPr txBox="1"/>
            <p:nvPr/>
          </p:nvSpPr>
          <p:spPr>
            <a:xfrm>
              <a:off x="2090889" y="1927499"/>
              <a:ext cx="913130" cy="3479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Poslat přímo</a:t>
              </a:r>
            </a:p>
          </p:txBody>
        </p:sp>
        <p:sp>
          <p:nvSpPr>
            <p:cNvPr id="14" name="Textové pole 8"/>
            <p:cNvSpPr txBox="1"/>
            <p:nvPr/>
          </p:nvSpPr>
          <p:spPr>
            <a:xfrm>
              <a:off x="2090889" y="2573812"/>
              <a:ext cx="1283335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Poslat implicitnímu</a:t>
              </a:r>
            </a:p>
            <a:p>
              <a:pPr algn="ctr">
                <a:spcAft>
                  <a:spcPts val="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směrovači</a:t>
              </a:r>
            </a:p>
          </p:txBody>
        </p:sp>
        <p:sp>
          <p:nvSpPr>
            <p:cNvPr id="15" name="Textové pole 9"/>
            <p:cNvSpPr txBox="1"/>
            <p:nvPr/>
          </p:nvSpPr>
          <p:spPr>
            <a:xfrm>
              <a:off x="3734042" y="2573812"/>
              <a:ext cx="1043305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Cache sousedů</a:t>
              </a:r>
            </a:p>
          </p:txBody>
        </p:sp>
        <p:cxnSp>
          <p:nvCxnSpPr>
            <p:cNvPr id="16" name="Přímá spojnice se šipkou 15"/>
            <p:cNvCxnSpPr/>
            <p:nvPr/>
          </p:nvCxnSpPr>
          <p:spPr>
            <a:xfrm flipV="1">
              <a:off x="1578610" y="516789"/>
              <a:ext cx="512279" cy="8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V="1">
              <a:off x="1522911" y="1307935"/>
              <a:ext cx="567978" cy="1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3190074" y="1317255"/>
              <a:ext cx="1058481" cy="1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Přímá spojnice se šipkou 18"/>
            <p:cNvCxnSpPr/>
            <p:nvPr/>
          </p:nvCxnSpPr>
          <p:spPr>
            <a:xfrm>
              <a:off x="4245644" y="1317380"/>
              <a:ext cx="0" cy="12571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3004019" y="2104084"/>
              <a:ext cx="124162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3367874" y="2802057"/>
              <a:ext cx="365439" cy="2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>
              <a:off x="1121661" y="683854"/>
              <a:ext cx="9339" cy="45963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Přímá spojnice se šipkou 22"/>
            <p:cNvCxnSpPr/>
            <p:nvPr/>
          </p:nvCxnSpPr>
          <p:spPr>
            <a:xfrm>
              <a:off x="1141544" y="1478142"/>
              <a:ext cx="0" cy="4527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1147088" y="2278274"/>
              <a:ext cx="0" cy="5237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>
              <a:off x="1147088" y="2801492"/>
              <a:ext cx="9438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>
              <a:off x="1655494" y="2104092"/>
              <a:ext cx="43539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767164" y="521656"/>
              <a:ext cx="121641" cy="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 flipV="1">
              <a:off x="2882981" y="220819"/>
              <a:ext cx="0" cy="3013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>
              <a:off x="1132205" y="75723"/>
              <a:ext cx="0" cy="2552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 flipH="1">
              <a:off x="1141545" y="215456"/>
              <a:ext cx="174726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486652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Konfigurace 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Neighbor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lze rozšířit o další volitelné parametry, které dovolují při </a:t>
            </a:r>
            <a:r>
              <a:rPr lang="cs-CZ" dirty="0" err="1"/>
              <a:t>bezestavové</a:t>
            </a:r>
            <a:r>
              <a:rPr lang="cs-CZ" dirty="0"/>
              <a:t> </a:t>
            </a:r>
            <a:r>
              <a:rPr lang="cs-CZ" dirty="0" err="1"/>
              <a:t>autokonfiguraci</a:t>
            </a:r>
            <a:r>
              <a:rPr lang="cs-CZ" dirty="0"/>
              <a:t> získat i jména DNS serverů a seznam </a:t>
            </a:r>
            <a:r>
              <a:rPr lang="cs-CZ" dirty="0" smtClean="0"/>
              <a:t>přípon</a:t>
            </a:r>
          </a:p>
          <a:p>
            <a:r>
              <a:rPr lang="cs-CZ" dirty="0"/>
              <a:t>Do </a:t>
            </a:r>
            <a:r>
              <a:rPr lang="cs-CZ" dirty="0" err="1"/>
              <a:t>bezestavové</a:t>
            </a:r>
            <a:r>
              <a:rPr lang="cs-CZ" dirty="0"/>
              <a:t> konfigurace se přidají </a:t>
            </a:r>
            <a:r>
              <a:rPr lang="cs-CZ" dirty="0" smtClean="0"/>
              <a:t>volby</a:t>
            </a:r>
          </a:p>
          <a:p>
            <a:pPr lvl="1"/>
            <a:r>
              <a:rPr lang="cs-CZ" dirty="0"/>
              <a:t>RDDNS – </a:t>
            </a:r>
            <a:r>
              <a:rPr lang="cs-CZ" dirty="0" err="1"/>
              <a:t>Recursive</a:t>
            </a:r>
            <a:r>
              <a:rPr lang="cs-CZ" dirty="0"/>
              <a:t> DNS Server – seznam rekurzivních DNS serverů (minimálně </a:t>
            </a:r>
            <a:r>
              <a:rPr lang="cs-CZ" dirty="0" smtClean="0"/>
              <a:t>3)</a:t>
            </a:r>
          </a:p>
          <a:p>
            <a:pPr lvl="1"/>
            <a:r>
              <a:rPr lang="cs-CZ" dirty="0"/>
              <a:t>SL – DNS </a:t>
            </a:r>
            <a:r>
              <a:rPr lang="cs-CZ" dirty="0" err="1"/>
              <a:t>Search</a:t>
            </a:r>
            <a:r>
              <a:rPr lang="cs-CZ" dirty="0"/>
              <a:t> List – seznam </a:t>
            </a:r>
            <a:r>
              <a:rPr lang="cs-CZ" dirty="0" smtClean="0"/>
              <a:t>přípon</a:t>
            </a:r>
          </a:p>
          <a:p>
            <a:r>
              <a:rPr lang="cs-CZ" dirty="0"/>
              <a:t>Životnost serverů se odvozuje od maximálního intervalu ohlášení směrovačů a volí se dvakrát tak dlouhá. </a:t>
            </a:r>
            <a:endParaRPr lang="cs-CZ" dirty="0" smtClean="0"/>
          </a:p>
          <a:p>
            <a:pPr lvl="1"/>
            <a:r>
              <a:rPr lang="cs-CZ" dirty="0" smtClean="0"/>
              <a:t>Je-li </a:t>
            </a:r>
            <a:r>
              <a:rPr lang="cs-CZ" dirty="0"/>
              <a:t>životnost nula – zákaz použití, </a:t>
            </a:r>
            <a:endParaRPr lang="cs-CZ" dirty="0" smtClean="0"/>
          </a:p>
          <a:p>
            <a:pPr lvl="1"/>
            <a:r>
              <a:rPr lang="cs-CZ" dirty="0" smtClean="0"/>
              <a:t>je-li </a:t>
            </a:r>
            <a:r>
              <a:rPr lang="cs-CZ" dirty="0"/>
              <a:t>životnost </a:t>
            </a:r>
            <a:r>
              <a:rPr lang="cs-CZ" dirty="0" err="1"/>
              <a:t>ffffffff</a:t>
            </a:r>
            <a:r>
              <a:rPr lang="cs-CZ" dirty="0"/>
              <a:t> – životnost je bez omezení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95A1-C431-4E79-963E-451FD263253F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473372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volby </a:t>
            </a: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13593"/>
          </a:xfrm>
        </p:spPr>
        <p:txBody>
          <a:bodyPr/>
          <a:lstStyle/>
          <a:p>
            <a:r>
              <a:rPr lang="cs-CZ" dirty="0" smtClean="0"/>
              <a:t>Rekurzivní DNS server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0C1F-C5E8-462E-9625-5F3661FD5A58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93</a:t>
            </a:fld>
            <a:endParaRPr lang="cs-CZ" alt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4049742"/>
            <a:ext cx="8229600" cy="41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Prohledávací seznam</a:t>
            </a:r>
            <a:endParaRPr lang="cs-CZ" dirty="0"/>
          </a:p>
        </p:txBody>
      </p:sp>
      <p:grpSp>
        <p:nvGrpSpPr>
          <p:cNvPr id="8" name="Plátno 356"/>
          <p:cNvGrpSpPr/>
          <p:nvPr/>
        </p:nvGrpSpPr>
        <p:grpSpPr>
          <a:xfrm>
            <a:off x="723900" y="2132856"/>
            <a:ext cx="6656412" cy="1944216"/>
            <a:chOff x="0" y="0"/>
            <a:chExt cx="4800600" cy="1097280"/>
          </a:xfrm>
        </p:grpSpPr>
        <p:sp>
          <p:nvSpPr>
            <p:cNvPr id="9" name="Obdélník 8"/>
            <p:cNvSpPr/>
            <p:nvPr/>
          </p:nvSpPr>
          <p:spPr>
            <a:xfrm>
              <a:off x="0" y="0"/>
              <a:ext cx="4800600" cy="1097280"/>
            </a:xfrm>
            <a:prstGeom prst="rect">
              <a:avLst/>
            </a:prstGeom>
          </p:spPr>
        </p:sp>
        <p:sp>
          <p:nvSpPr>
            <p:cNvPr id="10" name="Obdélník 9"/>
            <p:cNvSpPr/>
            <p:nvPr/>
          </p:nvSpPr>
          <p:spPr>
            <a:xfrm>
              <a:off x="923688" y="98612"/>
              <a:ext cx="3657600" cy="9111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1824455" y="11042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2740964" y="95698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920513" y="32698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920513" y="55451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ové pole 345"/>
            <p:cNvSpPr txBox="1"/>
            <p:nvPr/>
          </p:nvSpPr>
          <p:spPr>
            <a:xfrm>
              <a:off x="1006321" y="84694"/>
              <a:ext cx="73787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25</a:t>
              </a:r>
            </a:p>
          </p:txBody>
        </p:sp>
        <p:sp>
          <p:nvSpPr>
            <p:cNvPr id="16" name="Textové pole 346"/>
            <p:cNvSpPr txBox="1"/>
            <p:nvPr/>
          </p:nvSpPr>
          <p:spPr>
            <a:xfrm>
              <a:off x="1997783" y="84724"/>
              <a:ext cx="49466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</a:t>
              </a:r>
            </a:p>
          </p:txBody>
        </p:sp>
        <p:sp>
          <p:nvSpPr>
            <p:cNvPr id="17" name="Textové pole 348"/>
            <p:cNvSpPr txBox="1"/>
            <p:nvPr/>
          </p:nvSpPr>
          <p:spPr>
            <a:xfrm>
              <a:off x="3203465" y="84724"/>
              <a:ext cx="84201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  <p:sp>
          <p:nvSpPr>
            <p:cNvPr id="18" name="Textové pole 349"/>
            <p:cNvSpPr txBox="1"/>
            <p:nvPr/>
          </p:nvSpPr>
          <p:spPr>
            <a:xfrm>
              <a:off x="2312560" y="359454"/>
              <a:ext cx="890905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Životnost </a:t>
              </a:r>
              <a:r>
                <a:rPr lang="en-US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[s]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ové pole 354"/>
            <p:cNvSpPr txBox="1"/>
            <p:nvPr/>
          </p:nvSpPr>
          <p:spPr>
            <a:xfrm>
              <a:off x="1572983" y="633918"/>
              <a:ext cx="230759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Adresy IPv6 rekurzivních DNS serverů</a:t>
              </a:r>
              <a:endParaRPr lang="cs-CZ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Plátno 521"/>
          <p:cNvGrpSpPr/>
          <p:nvPr/>
        </p:nvGrpSpPr>
        <p:grpSpPr>
          <a:xfrm>
            <a:off x="1093684" y="4460776"/>
            <a:ext cx="5978132" cy="1704527"/>
            <a:chOff x="0" y="0"/>
            <a:chExt cx="4800600" cy="1097280"/>
          </a:xfrm>
        </p:grpSpPr>
        <p:sp>
          <p:nvSpPr>
            <p:cNvPr id="21" name="Obdélník 20"/>
            <p:cNvSpPr/>
            <p:nvPr/>
          </p:nvSpPr>
          <p:spPr>
            <a:xfrm>
              <a:off x="0" y="0"/>
              <a:ext cx="4800600" cy="1097280"/>
            </a:xfrm>
            <a:prstGeom prst="rect">
              <a:avLst/>
            </a:prstGeom>
          </p:spPr>
        </p:sp>
        <p:sp>
          <p:nvSpPr>
            <p:cNvPr id="22" name="Obdélník 21"/>
            <p:cNvSpPr/>
            <p:nvPr/>
          </p:nvSpPr>
          <p:spPr>
            <a:xfrm>
              <a:off x="923688" y="98612"/>
              <a:ext cx="3657600" cy="9111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1824455" y="110426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2740964" y="95698"/>
              <a:ext cx="0" cy="2224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920513" y="326982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920513" y="554514"/>
              <a:ext cx="3657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ové pole 362"/>
            <p:cNvSpPr txBox="1"/>
            <p:nvPr/>
          </p:nvSpPr>
          <p:spPr>
            <a:xfrm>
              <a:off x="1006321" y="84694"/>
              <a:ext cx="73787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Type = 31</a:t>
              </a:r>
            </a:p>
          </p:txBody>
        </p:sp>
        <p:sp>
          <p:nvSpPr>
            <p:cNvPr id="28" name="Textové pole 363"/>
            <p:cNvSpPr txBox="1"/>
            <p:nvPr/>
          </p:nvSpPr>
          <p:spPr>
            <a:xfrm>
              <a:off x="1997783" y="84724"/>
              <a:ext cx="494665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délka</a:t>
              </a:r>
            </a:p>
          </p:txBody>
        </p:sp>
        <p:sp>
          <p:nvSpPr>
            <p:cNvPr id="29" name="Textové pole 364"/>
            <p:cNvSpPr txBox="1"/>
            <p:nvPr/>
          </p:nvSpPr>
          <p:spPr>
            <a:xfrm>
              <a:off x="3203465" y="84724"/>
              <a:ext cx="842010" cy="27622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Rezerva = 0</a:t>
              </a:r>
            </a:p>
          </p:txBody>
        </p:sp>
        <p:sp>
          <p:nvSpPr>
            <p:cNvPr id="30" name="Textové pole 519"/>
            <p:cNvSpPr txBox="1"/>
            <p:nvPr/>
          </p:nvSpPr>
          <p:spPr>
            <a:xfrm>
              <a:off x="2328538" y="364696"/>
              <a:ext cx="890905" cy="27876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Životnost </a:t>
              </a:r>
              <a:r>
                <a:rPr lang="en-US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[s]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ové pole 520"/>
            <p:cNvSpPr txBox="1"/>
            <p:nvPr/>
          </p:nvSpPr>
          <p:spPr>
            <a:xfrm>
              <a:off x="2200909" y="633918"/>
              <a:ext cx="1036320" cy="3384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Seznam přípon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35146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Stavová </a:t>
            </a:r>
            <a:r>
              <a:rPr lang="cs-CZ" dirty="0" err="1" smtClean="0"/>
              <a:t>autokonfigurace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Stavová </a:t>
            </a:r>
            <a:r>
              <a:rPr lang="cs-CZ" dirty="0"/>
              <a:t>konfigurace zahrnuje klienta, server a zprostředkovatele (relay </a:t>
            </a:r>
            <a:r>
              <a:rPr lang="cs-CZ" dirty="0" smtClean="0"/>
              <a:t>agent)</a:t>
            </a:r>
          </a:p>
          <a:p>
            <a:r>
              <a:rPr lang="cs-CZ" dirty="0"/>
              <a:t>K identifikaci klienta slouží DUID – DHCP </a:t>
            </a:r>
            <a:r>
              <a:rPr lang="cs-CZ" dirty="0" err="1"/>
              <a:t>Unique</a:t>
            </a:r>
            <a:r>
              <a:rPr lang="cs-CZ" dirty="0"/>
              <a:t> Identifier. Je neměnný pro dané zařízení a je určen jak klientovi, tak i </a:t>
            </a:r>
            <a:r>
              <a:rPr lang="cs-CZ" dirty="0" smtClean="0"/>
              <a:t>serveru.</a:t>
            </a:r>
          </a:p>
          <a:p>
            <a:r>
              <a:rPr lang="cs-CZ" dirty="0" smtClean="0"/>
              <a:t>DUID</a:t>
            </a:r>
          </a:p>
          <a:p>
            <a:pPr lvl="1"/>
            <a:r>
              <a:rPr lang="cs-CZ" dirty="0"/>
              <a:t>By měl generovat výrobce, něco jako výrobní </a:t>
            </a:r>
            <a:r>
              <a:rPr lang="cs-CZ" dirty="0" smtClean="0"/>
              <a:t>číslo</a:t>
            </a:r>
          </a:p>
          <a:p>
            <a:pPr lvl="1"/>
            <a:r>
              <a:rPr lang="cs-CZ" dirty="0"/>
              <a:t>Se vytvoří z linkové adresy a času vytvoření, uloží se do </a:t>
            </a:r>
            <a:r>
              <a:rPr lang="cs-CZ" dirty="0" smtClean="0"/>
              <a:t>EEPROM</a:t>
            </a:r>
          </a:p>
          <a:p>
            <a:pPr lvl="1"/>
            <a:r>
              <a:rPr lang="cs-CZ" dirty="0"/>
              <a:t>Použije se linková adresa (obdoba identifikace v IPv4 – fyzická </a:t>
            </a:r>
            <a:r>
              <a:rPr lang="cs-CZ" dirty="0" smtClean="0"/>
              <a:t>adresa)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EF30-2636-497F-B25B-A244B658CC0A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03491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Stavová </a:t>
            </a:r>
            <a:r>
              <a:rPr lang="cs-CZ" dirty="0" err="1" smtClean="0"/>
              <a:t>autokonfigurace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Identity Association (</a:t>
            </a:r>
            <a:r>
              <a:rPr lang="cs-CZ" dirty="0" smtClean="0"/>
              <a:t>IA)</a:t>
            </a:r>
          </a:p>
          <a:p>
            <a:pPr lvl="1"/>
            <a:r>
              <a:rPr lang="cs-CZ" dirty="0"/>
              <a:t>Je soubor konfiguračních informací pro jedno </a:t>
            </a:r>
            <a:r>
              <a:rPr lang="cs-CZ" dirty="0" smtClean="0"/>
              <a:t>rozhraní</a:t>
            </a:r>
          </a:p>
          <a:p>
            <a:pPr lvl="1"/>
            <a:r>
              <a:rPr lang="cs-CZ" dirty="0"/>
              <a:t>Je identifikovatelné jednoznačných identifikátorem IAID, který je konzistentní a v čase </a:t>
            </a:r>
            <a:r>
              <a:rPr lang="cs-CZ" dirty="0" smtClean="0"/>
              <a:t>neměnný</a:t>
            </a:r>
          </a:p>
          <a:p>
            <a:r>
              <a:rPr lang="cs-CZ" dirty="0"/>
              <a:t>Postup přidělení IPv6 adresy pomocí DHCPv6 je obdobný jako v případě DHCPv4, pouze jména příkazů a odpovědí se změnila a také některá volání přibyla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07F8-4534-4913-B25B-3A479D38A15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17415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DHCPv6 seznam 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4474840" cy="4411662"/>
          </a:xfrm>
        </p:spPr>
        <p:txBody>
          <a:bodyPr/>
          <a:lstStyle/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Výzva (</a:t>
            </a:r>
            <a:r>
              <a:rPr lang="cs-CZ" dirty="0" err="1" smtClean="0"/>
              <a:t>solicit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Ohlášení (</a:t>
            </a:r>
            <a:r>
              <a:rPr lang="cs-CZ" dirty="0" err="1" smtClean="0"/>
              <a:t>advertise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Žádost (</a:t>
            </a:r>
            <a:r>
              <a:rPr lang="cs-CZ" dirty="0" err="1" smtClean="0"/>
              <a:t>request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Potvrzení (</a:t>
            </a:r>
            <a:r>
              <a:rPr lang="cs-CZ" dirty="0" err="1" smtClean="0"/>
              <a:t>confirm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Obnovení (</a:t>
            </a:r>
            <a:r>
              <a:rPr lang="cs-CZ" dirty="0" err="1" smtClean="0"/>
              <a:t>renew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Převázání (</a:t>
            </a:r>
            <a:r>
              <a:rPr lang="cs-CZ" dirty="0" err="1" smtClean="0"/>
              <a:t>rebind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cs-CZ" dirty="0" smtClean="0"/>
              <a:t>Odpověď (</a:t>
            </a:r>
            <a:r>
              <a:rPr lang="cs-CZ" dirty="0" err="1" smtClean="0"/>
              <a:t>reply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B746-1235-4F0C-A9E6-1931A852B8FE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96</a:t>
            </a:fld>
            <a:endParaRPr lang="cs-CZ" alt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669160" y="1719263"/>
            <a:ext cx="447484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Uvolnění (</a:t>
            </a:r>
            <a:r>
              <a:rPr lang="cs-CZ" dirty="0" err="1" smtClean="0"/>
              <a:t>release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Odmítnutí (</a:t>
            </a:r>
            <a:r>
              <a:rPr lang="cs-CZ" dirty="0" err="1" smtClean="0"/>
              <a:t>decline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Rekonfigurace (</a:t>
            </a:r>
            <a:r>
              <a:rPr lang="cs-CZ" dirty="0" err="1" smtClean="0"/>
              <a:t>reconfigure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Žádost o informaci (Information </a:t>
            </a:r>
            <a:r>
              <a:rPr lang="cs-CZ" dirty="0" err="1" smtClean="0"/>
              <a:t>request</a:t>
            </a:r>
            <a:r>
              <a:rPr lang="cs-CZ" dirty="0" smtClean="0"/>
              <a:t>)</a:t>
            </a:r>
          </a:p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Předání (relay forward)</a:t>
            </a:r>
          </a:p>
          <a:p>
            <a:pPr marL="457200" indent="-457200">
              <a:buSzPct val="90000"/>
              <a:buFont typeface="+mj-lt"/>
              <a:buAutoNum type="arabicPeriod" startAt="8"/>
            </a:pPr>
            <a:r>
              <a:rPr lang="cs-CZ" dirty="0" smtClean="0"/>
              <a:t>Odpověď (relay </a:t>
            </a:r>
            <a:r>
              <a:rPr lang="cs-CZ" dirty="0" err="1" smtClean="0"/>
              <a:t>reply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82324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DHCPv6 hledání serverů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565721"/>
          </a:xfrm>
        </p:spPr>
        <p:txBody>
          <a:bodyPr/>
          <a:lstStyle/>
          <a:p>
            <a:r>
              <a:rPr lang="cs-CZ" sz="1800" dirty="0"/>
              <a:t>Protože není k dispozici broadcast, využívá se skupinová adresa.</a:t>
            </a:r>
          </a:p>
          <a:p>
            <a:pPr lvl="1"/>
            <a:r>
              <a:rPr lang="cs-CZ" sz="1600" dirty="0"/>
              <a:t>ff02::1:2 – pro všechny DHCP servery a </a:t>
            </a:r>
            <a:r>
              <a:rPr lang="cs-CZ" sz="1600" dirty="0" smtClean="0"/>
              <a:t>agenty</a:t>
            </a:r>
          </a:p>
          <a:p>
            <a:pPr lvl="1"/>
            <a:r>
              <a:rPr lang="cs-CZ" sz="1600" dirty="0"/>
              <a:t>ff05::1:3 – pro všechny DHCP </a:t>
            </a:r>
            <a:r>
              <a:rPr lang="cs-CZ" sz="1600" dirty="0" smtClean="0"/>
              <a:t>servery</a:t>
            </a:r>
          </a:p>
          <a:p>
            <a:r>
              <a:rPr lang="cs-CZ" sz="1800" dirty="0"/>
              <a:t>A</a:t>
            </a:r>
            <a:r>
              <a:rPr lang="cs-CZ" sz="1800" dirty="0" smtClean="0"/>
              <a:t>dresy </a:t>
            </a:r>
            <a:r>
              <a:rPr lang="cs-CZ" sz="1800" dirty="0"/>
              <a:t>se liší dosahem – ff02:: platí pouze na lokálním segmentu, ff::05 platí v „místě“ – patrně v administrativní oblasti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606-D9F7-43F1-8F09-74C9290C607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651674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DHCPv6 hledání serverů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FB37-92FA-4CDC-AF5F-D16B8FF18CE1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98</a:t>
            </a:fld>
            <a:endParaRPr lang="cs-CZ" altLang="cs-CZ"/>
          </a:p>
        </p:txBody>
      </p:sp>
      <p:grpSp>
        <p:nvGrpSpPr>
          <p:cNvPr id="7" name="Plátno 473"/>
          <p:cNvGrpSpPr/>
          <p:nvPr/>
        </p:nvGrpSpPr>
        <p:grpSpPr>
          <a:xfrm>
            <a:off x="683568" y="1535114"/>
            <a:ext cx="7704856" cy="4198141"/>
            <a:chOff x="0" y="0"/>
            <a:chExt cx="5486400" cy="303085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486400" cy="3030855"/>
            </a:xfrm>
            <a:prstGeom prst="rect">
              <a:avLst/>
            </a:prstGeom>
          </p:spPr>
        </p:sp>
        <p:sp>
          <p:nvSpPr>
            <p:cNvPr id="9" name="Textové pole 474"/>
            <p:cNvSpPr txBox="1"/>
            <p:nvPr/>
          </p:nvSpPr>
          <p:spPr>
            <a:xfrm>
              <a:off x="114300" y="54931"/>
              <a:ext cx="74295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klient</a:t>
              </a:r>
              <a:endPara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ové pole 479"/>
            <p:cNvSpPr txBox="1"/>
            <p:nvPr/>
          </p:nvSpPr>
          <p:spPr>
            <a:xfrm>
              <a:off x="2252685" y="54914"/>
              <a:ext cx="1002030" cy="2906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relay agent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ové pole 487"/>
            <p:cNvSpPr txBox="1"/>
            <p:nvPr/>
          </p:nvSpPr>
          <p:spPr>
            <a:xfrm>
              <a:off x="4572000" y="65710"/>
              <a:ext cx="772795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server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ové pole 522"/>
            <p:cNvSpPr txBox="1"/>
            <p:nvPr/>
          </p:nvSpPr>
          <p:spPr>
            <a:xfrm>
              <a:off x="685800" y="283526"/>
              <a:ext cx="2011045" cy="2124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Solicid (DUID, všechna IA) fe80::/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ové pole 523"/>
            <p:cNvSpPr txBox="1"/>
            <p:nvPr/>
          </p:nvSpPr>
          <p:spPr>
            <a:xfrm>
              <a:off x="3657600" y="495076"/>
              <a:ext cx="1109980" cy="229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relay forward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ové pole 524"/>
            <p:cNvSpPr txBox="1"/>
            <p:nvPr/>
          </p:nvSpPr>
          <p:spPr>
            <a:xfrm>
              <a:off x="2971800" y="724950"/>
              <a:ext cx="973455" cy="2349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relay reply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ové pole 525"/>
            <p:cNvSpPr txBox="1"/>
            <p:nvPr/>
          </p:nvSpPr>
          <p:spPr>
            <a:xfrm>
              <a:off x="685800" y="748576"/>
              <a:ext cx="1518285" cy="2311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advertise (preference)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ové pole 526"/>
            <p:cNvSpPr txBox="1"/>
            <p:nvPr/>
          </p:nvSpPr>
          <p:spPr>
            <a:xfrm>
              <a:off x="615297" y="1363105"/>
              <a:ext cx="1177925" cy="2311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</a:t>
              </a: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request</a:t>
              </a: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(DUID)</a:t>
              </a:r>
              <a:endPara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ové pole 529"/>
            <p:cNvSpPr txBox="1"/>
            <p:nvPr/>
          </p:nvSpPr>
          <p:spPr>
            <a:xfrm>
              <a:off x="1856105" y="1655171"/>
              <a:ext cx="772795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replay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Přímá spojnice se šipkou 17"/>
            <p:cNvCxnSpPr/>
            <p:nvPr/>
          </p:nvCxnSpPr>
          <p:spPr>
            <a:xfrm>
              <a:off x="457200" y="512080"/>
              <a:ext cx="2171700" cy="114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/>
            <p:cNvCxnSpPr/>
            <p:nvPr/>
          </p:nvCxnSpPr>
          <p:spPr>
            <a:xfrm>
              <a:off x="2857500" y="626375"/>
              <a:ext cx="2057400" cy="1061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 flipH="1">
              <a:off x="2857500" y="854966"/>
              <a:ext cx="2057400" cy="1073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H="1">
              <a:off x="457200" y="962363"/>
              <a:ext cx="2171700" cy="119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28600" y="1197900"/>
              <a:ext cx="4914900" cy="0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/>
            <p:cNvCxnSpPr/>
            <p:nvPr/>
          </p:nvCxnSpPr>
          <p:spPr>
            <a:xfrm>
              <a:off x="457200" y="1312200"/>
              <a:ext cx="2171700" cy="114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447300" y="1654962"/>
              <a:ext cx="2171700" cy="1143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201315" y="1998154"/>
              <a:ext cx="4914900" cy="0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>
              <a:off x="438300" y="2112467"/>
              <a:ext cx="2171700" cy="114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>
              <a:off x="438300" y="2569758"/>
              <a:ext cx="2171700" cy="114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 pole 542"/>
            <p:cNvSpPr txBox="1"/>
            <p:nvPr/>
          </p:nvSpPr>
          <p:spPr>
            <a:xfrm>
              <a:off x="685800" y="2133392"/>
              <a:ext cx="778510" cy="2330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renew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ové pole 543"/>
            <p:cNvSpPr txBox="1"/>
            <p:nvPr/>
          </p:nvSpPr>
          <p:spPr>
            <a:xfrm>
              <a:off x="686700" y="2593585"/>
              <a:ext cx="786130" cy="2311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DHCP rebind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ové pole 545"/>
            <p:cNvSpPr txBox="1"/>
            <p:nvPr/>
          </p:nvSpPr>
          <p:spPr>
            <a:xfrm>
              <a:off x="2857500" y="2111429"/>
              <a:ext cx="1075055" cy="2311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 původní server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ové pole 546"/>
            <p:cNvSpPr txBox="1"/>
            <p:nvPr/>
          </p:nvSpPr>
          <p:spPr>
            <a:xfrm>
              <a:off x="2857500" y="2567955"/>
              <a:ext cx="1121410" cy="2266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 všechny servery</a:t>
              </a:r>
              <a:endPara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95418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DHCPv6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Konfigurace vyžádaná serverem</a:t>
            </a:r>
          </a:p>
          <a:p>
            <a:pPr lvl="1"/>
            <a:r>
              <a:rPr lang="cs-CZ" dirty="0" smtClean="0"/>
              <a:t>Aktivováno serverem</a:t>
            </a:r>
          </a:p>
          <a:p>
            <a:pPr lvl="1"/>
            <a:r>
              <a:rPr lang="cs-CZ" dirty="0" smtClean="0"/>
              <a:t>Změna síťových parametrů</a:t>
            </a:r>
          </a:p>
          <a:p>
            <a:pPr lvl="1"/>
            <a:r>
              <a:rPr lang="cs-CZ" dirty="0" smtClean="0"/>
              <a:t>Rekonfigurace – obnovení (</a:t>
            </a:r>
            <a:r>
              <a:rPr lang="cs-CZ" dirty="0" err="1" smtClean="0"/>
              <a:t>renew</a:t>
            </a:r>
            <a:r>
              <a:rPr lang="cs-CZ" dirty="0" smtClean="0"/>
              <a:t>) – odpověď (</a:t>
            </a:r>
            <a:r>
              <a:rPr lang="cs-CZ" dirty="0" err="1" smtClean="0"/>
              <a:t>replay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Probuzení po přestávce</a:t>
            </a:r>
          </a:p>
          <a:p>
            <a:pPr lvl="1"/>
            <a:r>
              <a:rPr lang="cs-CZ" dirty="0" smtClean="0"/>
              <a:t>Potvrzení (</a:t>
            </a:r>
            <a:r>
              <a:rPr lang="cs-CZ" dirty="0" err="1" smtClean="0"/>
              <a:t>confirm</a:t>
            </a:r>
            <a:r>
              <a:rPr lang="cs-CZ" dirty="0" smtClean="0"/>
              <a:t>), parametry IA – odpověď (</a:t>
            </a:r>
            <a:r>
              <a:rPr lang="cs-CZ" dirty="0" err="1" smtClean="0"/>
              <a:t>reply</a:t>
            </a:r>
            <a:r>
              <a:rPr lang="cs-CZ" dirty="0" smtClean="0"/>
              <a:t>)/odmítnutí (</a:t>
            </a:r>
            <a:r>
              <a:rPr lang="cs-CZ" dirty="0" err="1" smtClean="0"/>
              <a:t>decline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6DF-DD2C-4B09-A4B9-5841812D479C}" type="datetime1">
              <a:rPr lang="cs-CZ" altLang="cs-CZ" smtClean="0"/>
              <a:t>15. 5. 2018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Projektování distribuovaných systémů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99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1966545"/>
      </p:ext>
    </p:extLst>
  </p:cSld>
  <p:clrMapOvr>
    <a:masterClrMapping/>
  </p:clrMapOvr>
</p:sld>
</file>

<file path=ppt/theme/theme1.xml><?xml version="1.0" encoding="utf-8"?>
<a:theme xmlns:a="http://schemas.openxmlformats.org/drawingml/2006/main" name="1_Network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2517</TotalTime>
  <Words>6150</Words>
  <Application>Microsoft Office PowerPoint</Application>
  <PresentationFormat>Předvádění na obrazovce (4:3)</PresentationFormat>
  <Paragraphs>1607</Paragraphs>
  <Slides>111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111</vt:i4>
      </vt:variant>
    </vt:vector>
  </HeadingPairs>
  <TitlesOfParts>
    <vt:vector size="119" baseType="lpstr">
      <vt:lpstr>Microsoft YaHei</vt:lpstr>
      <vt:lpstr>Arial</vt:lpstr>
      <vt:lpstr>Calibri</vt:lpstr>
      <vt:lpstr>Palatino Linotype</vt:lpstr>
      <vt:lpstr>Symbol</vt:lpstr>
      <vt:lpstr>Times New Roman</vt:lpstr>
      <vt:lpstr>Wingdings</vt:lpstr>
      <vt:lpstr>1_Network</vt:lpstr>
      <vt:lpstr>Projektování distribuovaných systémů</vt:lpstr>
      <vt:lpstr>Struktura datagramu</vt:lpstr>
      <vt:lpstr>Seznam hlaviček síťové nebo přenosové hlavičky</vt:lpstr>
      <vt:lpstr>Seznam hlaviček hlavičky aplikačních protokolů</vt:lpstr>
      <vt:lpstr>Pořadí hlaviček</vt:lpstr>
      <vt:lpstr>Hlavička směrování</vt:lpstr>
      <vt:lpstr>Fragmentace</vt:lpstr>
      <vt:lpstr>Fragmentace</vt:lpstr>
      <vt:lpstr>Velikost datagramů</vt:lpstr>
      <vt:lpstr>Jumbogramy</vt:lpstr>
      <vt:lpstr>Koncepce toku</vt:lpstr>
      <vt:lpstr>Adresy a adresování</vt:lpstr>
      <vt:lpstr>Zápis adres</vt:lpstr>
      <vt:lpstr>IPv6 subnetting</vt:lpstr>
      <vt:lpstr>Adresní bloky</vt:lpstr>
      <vt:lpstr>Typy unicast adres</vt:lpstr>
      <vt:lpstr>Typy unicast adres</vt:lpstr>
      <vt:lpstr>Přidělování globálních adres IPv6</vt:lpstr>
      <vt:lpstr>Přidělování globálních adres IPv6 (příklad)</vt:lpstr>
      <vt:lpstr>Doporučení rozdělení uživatelské subsíťové části adresy (pro 16 bitů)</vt:lpstr>
      <vt:lpstr>Speciální adresy IPv6</vt:lpstr>
      <vt:lpstr>Povinné adresy</vt:lpstr>
      <vt:lpstr>Adresa EUI-64</vt:lpstr>
      <vt:lpstr>EUI-64</vt:lpstr>
      <vt:lpstr>Typy vyhrazených adres</vt:lpstr>
      <vt:lpstr>Překonané adresy</vt:lpstr>
      <vt:lpstr>Skupinové adresy</vt:lpstr>
      <vt:lpstr>Skupinové adresy</vt:lpstr>
      <vt:lpstr>Skupinové adresy</vt:lpstr>
      <vt:lpstr>Source Specific Multicast</vt:lpstr>
      <vt:lpstr>Skupinová adresa založená na ID rozhraní</vt:lpstr>
      <vt:lpstr>Skupinová adresa s vloženou adresou RP</vt:lpstr>
      <vt:lpstr>Skupinová adresa s vloženou adresou RP</vt:lpstr>
      <vt:lpstr>Skupinová adresa vyzývaného uzlu</vt:lpstr>
      <vt:lpstr>Cryptographically Generated Address (CGA)</vt:lpstr>
      <vt:lpstr>Protokol ICMPv6</vt:lpstr>
      <vt:lpstr>Zpráva ICMPv6 </vt:lpstr>
      <vt:lpstr>Komunikační protokol ICMPv6</vt:lpstr>
      <vt:lpstr>Chybové zprávy</vt:lpstr>
      <vt:lpstr>Destination unreachable</vt:lpstr>
      <vt:lpstr>Packet too big</vt:lpstr>
      <vt:lpstr>Time exceeded</vt:lpstr>
      <vt:lpstr>Parameter problem</vt:lpstr>
      <vt:lpstr>Informační zprávy - Echo</vt:lpstr>
      <vt:lpstr>Rozšíření ICMPv6 zpráv</vt:lpstr>
      <vt:lpstr>Source a Target Link-Layer Address</vt:lpstr>
      <vt:lpstr>Prefix Information option Redirect Header option</vt:lpstr>
      <vt:lpstr>MTU option</vt:lpstr>
      <vt:lpstr>Objevování sousedů Neighbor discovery (ND)</vt:lpstr>
      <vt:lpstr>Objevování sousedů Neighbor discovery (ND)</vt:lpstr>
      <vt:lpstr>Objevování sousedů (Neighbor Discovery)</vt:lpstr>
      <vt:lpstr>Neighbor Discovery Protocol (NDP) RFC 2461, RFC 2462</vt:lpstr>
      <vt:lpstr>Objevování sousedů a směrovačů </vt:lpstr>
      <vt:lpstr>Objevování sousedů a směrovačů</vt:lpstr>
      <vt:lpstr>Objevování směrovačů v lokální síti</vt:lpstr>
      <vt:lpstr>Objevování směrovačů v lokální síti</vt:lpstr>
      <vt:lpstr>Router Advertisement volitelné parametry</vt:lpstr>
      <vt:lpstr>Prefix Information option</vt:lpstr>
      <vt:lpstr>Život adresy</vt:lpstr>
      <vt:lpstr>Redirect a další</vt:lpstr>
      <vt:lpstr>Redirect a další</vt:lpstr>
      <vt:lpstr>Objevování sousedů</vt:lpstr>
      <vt:lpstr>Objevování sousedů – výzva (solicitation)</vt:lpstr>
      <vt:lpstr>Objevování sousedů – ohlášení (advertisement)</vt:lpstr>
      <vt:lpstr>Detekce dosažitelnosti</vt:lpstr>
      <vt:lpstr>Inverzní objevování sousedů</vt:lpstr>
      <vt:lpstr>Objevování skupinových směrovačů Multicast Router Discovery</vt:lpstr>
      <vt:lpstr>Redirection message</vt:lpstr>
      <vt:lpstr>Redirection message</vt:lpstr>
      <vt:lpstr>Redirection message</vt:lpstr>
      <vt:lpstr>Problémy ND s bezpečností</vt:lpstr>
      <vt:lpstr>Secure Neighbor Discovery (SeND)</vt:lpstr>
      <vt:lpstr>CGA Cryptographically Generated Address RFC 3972</vt:lpstr>
      <vt:lpstr>CGA Cryptographically Generated Address RFC 3972</vt:lpstr>
      <vt:lpstr>CGA Cryptographically Generated Address RFC 3972</vt:lpstr>
      <vt:lpstr>Secure Neighbor Discovery (SeND)</vt:lpstr>
      <vt:lpstr>Proces autorizace směrovače</vt:lpstr>
      <vt:lpstr>Zprávy SeND</vt:lpstr>
      <vt:lpstr>Řešení problémů s bezpečností</vt:lpstr>
      <vt:lpstr>Multicast Listener Discovery (MLD)</vt:lpstr>
      <vt:lpstr>Multicast Listener Discovery (MLD)</vt:lpstr>
      <vt:lpstr>Multicast Listener Discovery (MLD)</vt:lpstr>
      <vt:lpstr>Multicast Listener Discovery (MLDv2)</vt:lpstr>
      <vt:lpstr>Formát zprávy pro typ = 143</vt:lpstr>
      <vt:lpstr>Formát zprávy pro typ = 143</vt:lpstr>
      <vt:lpstr>Automatická konfigurace</vt:lpstr>
      <vt:lpstr>Bezestavová autokonfigurace</vt:lpstr>
      <vt:lpstr>Router Advertisement message</vt:lpstr>
      <vt:lpstr>Router Advertisement massage</vt:lpstr>
      <vt:lpstr>Konfigurace směrování</vt:lpstr>
      <vt:lpstr>Konfigurace směrování</vt:lpstr>
      <vt:lpstr>Konfigurace DNS</vt:lpstr>
      <vt:lpstr>Další volby Neighbor Discovery</vt:lpstr>
      <vt:lpstr>Stavová autokonfigurace</vt:lpstr>
      <vt:lpstr>Stavová autokonfigurace</vt:lpstr>
      <vt:lpstr>DHCPv6 seznam volání</vt:lpstr>
      <vt:lpstr>DHCPv6 hledání serverů</vt:lpstr>
      <vt:lpstr>DHCPv6 hledání serverů</vt:lpstr>
      <vt:lpstr>DHCPv6 </vt:lpstr>
      <vt:lpstr>DHCPv6 bezpečnost</vt:lpstr>
      <vt:lpstr>Bezestavové DHCPv6</vt:lpstr>
      <vt:lpstr>Směrování</vt:lpstr>
      <vt:lpstr>Směrování</vt:lpstr>
      <vt:lpstr>Skupinové směrovací protokoly</vt:lpstr>
      <vt:lpstr>PIM-SM</vt:lpstr>
      <vt:lpstr>Zprávy protokolu PIM-SM</vt:lpstr>
      <vt:lpstr>Nalezení RP</vt:lpstr>
      <vt:lpstr>PIM-DM a další protokoly</vt:lpstr>
      <vt:lpstr>DNS IPv6</vt:lpstr>
      <vt:lpstr>IPsec</vt:lpstr>
      <vt:lpstr>Mobilita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subject/>
  <dc:creator>Jiří Ledvina</dc:creator>
  <cp:keywords/>
  <dc:description/>
  <cp:lastModifiedBy>un331</cp:lastModifiedBy>
  <cp:revision>154</cp:revision>
  <cp:lastPrinted>2018-05-15T09:52:32Z</cp:lastPrinted>
  <dcterms:created xsi:type="dcterms:W3CDTF">2017-09-06T21:11:21Z</dcterms:created>
  <dcterms:modified xsi:type="dcterms:W3CDTF">2018-05-15T13:39:24Z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