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59" r:id="rId11"/>
    <p:sldId id="260" r:id="rId12"/>
    <p:sldId id="261" r:id="rId13"/>
    <p:sldId id="262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Typický model webové aplikace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72" y="1844824"/>
            <a:ext cx="8255997" cy="383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39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1600" y="1268760"/>
            <a:ext cx="72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esi:include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="http://example.com/1.html" </a:t>
            </a:r>
            <a:r>
              <a:rPr lang="cs-CZ" dirty="0" smtClean="0"/>
              <a:t>	</a:t>
            </a:r>
            <a:r>
              <a:rPr lang="en-US" dirty="0" smtClean="0"/>
              <a:t>alt</a:t>
            </a:r>
            <a:r>
              <a:rPr lang="en-US" dirty="0"/>
              <a:t>="http://bak.example.com/2.html" </a:t>
            </a:r>
            <a:r>
              <a:rPr lang="en-US" dirty="0" err="1"/>
              <a:t>onerror</a:t>
            </a:r>
            <a:r>
              <a:rPr lang="en-US" dirty="0"/>
              <a:t>="continue</a:t>
            </a:r>
            <a:r>
              <a:rPr lang="en-US" dirty="0" smtClean="0"/>
              <a:t>"/&gt;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&lt;</a:t>
            </a:r>
            <a:r>
              <a:rPr lang="cs-CZ" dirty="0" err="1"/>
              <a:t>esi:inline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="URI" </a:t>
            </a:r>
            <a:r>
              <a:rPr lang="cs-CZ" dirty="0" err="1"/>
              <a:t>fetchable</a:t>
            </a:r>
            <a:r>
              <a:rPr lang="cs-CZ" dirty="0"/>
              <a:t>="{</a:t>
            </a:r>
            <a:r>
              <a:rPr lang="cs-CZ" dirty="0" err="1"/>
              <a:t>yes</a:t>
            </a:r>
            <a:r>
              <a:rPr lang="cs-CZ" dirty="0"/>
              <a:t> | no}"&gt;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fragment </a:t>
            </a:r>
            <a:r>
              <a:rPr lang="cs-CZ" dirty="0"/>
              <a:t>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stored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ESI </a:t>
            </a:r>
            <a:r>
              <a:rPr lang="cs-CZ" dirty="0" err="1"/>
              <a:t>processor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&lt;/</a:t>
            </a:r>
            <a:r>
              <a:rPr lang="cs-CZ" dirty="0" err="1"/>
              <a:t>esi:inline</a:t>
            </a:r>
            <a:r>
              <a:rPr lang="cs-CZ" dirty="0" smtClean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807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8903" y="2805277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esi:choose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esi:when</a:t>
            </a:r>
            <a:r>
              <a:rPr lang="cs-CZ" dirty="0"/>
              <a:t> test="$(HTTP_COOKIE{</a:t>
            </a:r>
            <a:r>
              <a:rPr lang="cs-CZ" dirty="0" err="1"/>
              <a:t>group</a:t>
            </a:r>
            <a:r>
              <a:rPr lang="cs-CZ" dirty="0"/>
              <a:t>})=='</a:t>
            </a:r>
            <a:r>
              <a:rPr lang="cs-CZ" dirty="0" err="1"/>
              <a:t>Advanced</a:t>
            </a:r>
            <a:r>
              <a:rPr lang="cs-CZ" dirty="0"/>
              <a:t>'"&gt;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esi:include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="http://www.example.com/advanced.html"/&gt;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&lt;/</a:t>
            </a:r>
            <a:r>
              <a:rPr lang="cs-CZ" dirty="0" err="1"/>
              <a:t>esi:when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esi:when</a:t>
            </a:r>
            <a:r>
              <a:rPr lang="cs-CZ" dirty="0"/>
              <a:t> test="$(HTTP_COOKIE{</a:t>
            </a:r>
            <a:r>
              <a:rPr lang="cs-CZ" dirty="0" err="1"/>
              <a:t>group</a:t>
            </a:r>
            <a:r>
              <a:rPr lang="cs-CZ" dirty="0"/>
              <a:t>})=='Basic User'"&gt;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esi:include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="http://www.example.com/basic.html"/&gt;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&lt;/</a:t>
            </a:r>
            <a:r>
              <a:rPr lang="cs-CZ" dirty="0" err="1"/>
              <a:t>esi:when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esi:otherwise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esi:include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="http://www.example.com/new_user.html"/&gt;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&lt;/</a:t>
            </a:r>
            <a:r>
              <a:rPr lang="cs-CZ" dirty="0" err="1"/>
              <a:t>esi:otherwise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 smtClean="0"/>
              <a:t>&lt;/</a:t>
            </a:r>
            <a:r>
              <a:rPr lang="cs-CZ" dirty="0" err="1"/>
              <a:t>esi:choose</a:t>
            </a:r>
            <a:r>
              <a:rPr lang="cs-CZ" dirty="0"/>
              <a:t>&gt;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052736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esi:choose</a:t>
            </a:r>
            <a:r>
              <a:rPr lang="cs-CZ" dirty="0"/>
              <a:t>&gt; </a:t>
            </a:r>
          </a:p>
          <a:p>
            <a:r>
              <a:rPr lang="cs-CZ" dirty="0"/>
              <a:t>        &lt;</a:t>
            </a:r>
            <a:r>
              <a:rPr lang="cs-CZ" dirty="0" err="1"/>
              <a:t>esi:when</a:t>
            </a:r>
            <a:r>
              <a:rPr lang="cs-CZ" dirty="0"/>
              <a:t> test="..."&gt; </a:t>
            </a:r>
            <a:r>
              <a:rPr lang="cs-CZ" dirty="0" smtClean="0"/>
              <a:t>         </a:t>
            </a:r>
            <a:r>
              <a:rPr lang="cs-CZ" dirty="0"/>
              <a:t>... </a:t>
            </a:r>
            <a:r>
              <a:rPr lang="cs-CZ" dirty="0" smtClean="0"/>
              <a:t>            &lt;/</a:t>
            </a:r>
            <a:r>
              <a:rPr lang="cs-CZ" dirty="0" err="1"/>
              <a:t>esi:when</a:t>
            </a:r>
            <a:r>
              <a:rPr lang="cs-CZ" dirty="0"/>
              <a:t>&gt;</a:t>
            </a:r>
          </a:p>
          <a:p>
            <a:r>
              <a:rPr lang="cs-CZ" dirty="0"/>
              <a:t>        &lt;</a:t>
            </a:r>
            <a:r>
              <a:rPr lang="cs-CZ" dirty="0" err="1"/>
              <a:t>esi:when</a:t>
            </a:r>
            <a:r>
              <a:rPr lang="cs-CZ" dirty="0"/>
              <a:t> test</a:t>
            </a:r>
            <a:r>
              <a:rPr lang="cs-CZ" dirty="0" smtClean="0"/>
              <a:t>="..."&gt;          ...             &lt;/</a:t>
            </a:r>
            <a:r>
              <a:rPr lang="cs-CZ" dirty="0" err="1"/>
              <a:t>esi:when</a:t>
            </a:r>
            <a:r>
              <a:rPr lang="cs-CZ" dirty="0"/>
              <a:t>&gt; </a:t>
            </a:r>
          </a:p>
          <a:p>
            <a:r>
              <a:rPr lang="cs-CZ" dirty="0"/>
              <a:t>        &lt;</a:t>
            </a:r>
            <a:r>
              <a:rPr lang="cs-CZ" dirty="0" err="1"/>
              <a:t>esi:otherwise</a:t>
            </a:r>
            <a:r>
              <a:rPr lang="cs-CZ" dirty="0" smtClean="0"/>
              <a:t>&gt;                   ...             &lt;/</a:t>
            </a:r>
            <a:r>
              <a:rPr lang="cs-CZ" dirty="0" err="1"/>
              <a:t>esi:otherwise</a:t>
            </a:r>
            <a:r>
              <a:rPr lang="cs-CZ" dirty="0"/>
              <a:t>&gt; </a:t>
            </a:r>
          </a:p>
          <a:p>
            <a:r>
              <a:rPr lang="cs-CZ" dirty="0"/>
              <a:t>&lt;/</a:t>
            </a:r>
            <a:r>
              <a:rPr lang="cs-CZ" dirty="0" err="1"/>
              <a:t>esi:choose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084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1484784"/>
            <a:ext cx="55647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esi:try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esi:attempt</a:t>
            </a:r>
            <a:r>
              <a:rPr lang="cs-CZ" dirty="0"/>
              <a:t>&gt; </a:t>
            </a:r>
            <a:r>
              <a:rPr lang="cs-CZ" dirty="0" smtClean="0"/>
              <a:t>            ...                 &lt;/</a:t>
            </a:r>
            <a:r>
              <a:rPr lang="cs-CZ" dirty="0" err="1"/>
              <a:t>esi:attempt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esi:except</a:t>
            </a:r>
            <a:r>
              <a:rPr lang="cs-CZ" dirty="0"/>
              <a:t>&gt; </a:t>
            </a:r>
            <a:r>
              <a:rPr lang="cs-CZ" dirty="0" smtClean="0"/>
              <a:t>               ...                &lt;/</a:t>
            </a:r>
            <a:r>
              <a:rPr lang="cs-CZ" dirty="0" err="1"/>
              <a:t>esi:except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 smtClean="0"/>
              <a:t>&lt;/</a:t>
            </a:r>
            <a:r>
              <a:rPr lang="cs-CZ" dirty="0" err="1"/>
              <a:t>esi:try</a:t>
            </a:r>
            <a:r>
              <a:rPr lang="cs-CZ" dirty="0"/>
              <a:t>&gt;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2996952"/>
            <a:ext cx="738144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esi:try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esi:attempt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esi:comment</a:t>
            </a:r>
            <a:r>
              <a:rPr lang="cs-CZ" dirty="0"/>
              <a:t> text="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ad"/&gt;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esi:include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="http://www.example.com/ad1.html"/&gt;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&lt;/</a:t>
            </a:r>
            <a:r>
              <a:rPr lang="cs-CZ" dirty="0" err="1"/>
              <a:t>esi:attempt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</a:t>
            </a:r>
            <a:r>
              <a:rPr lang="cs-CZ" dirty="0" err="1"/>
              <a:t>esi:except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 err="1"/>
              <a:t>esi:comment</a:t>
            </a:r>
            <a:r>
              <a:rPr lang="cs-CZ" dirty="0"/>
              <a:t> text="Just </a:t>
            </a: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HTML </a:t>
            </a:r>
            <a:r>
              <a:rPr lang="cs-CZ" dirty="0" err="1"/>
              <a:t>instead</a:t>
            </a:r>
            <a:r>
              <a:rPr lang="cs-CZ" dirty="0"/>
              <a:t>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&lt;</a:t>
            </a:r>
            <a:r>
              <a:rPr lang="cs-CZ" dirty="0"/>
              <a:t>a </a:t>
            </a:r>
            <a:r>
              <a:rPr lang="cs-CZ" dirty="0" err="1"/>
              <a:t>href</a:t>
            </a:r>
            <a:r>
              <a:rPr lang="cs-CZ" dirty="0"/>
              <a:t>=www.akamai.com&gt;www.example.com&lt;/a&gt;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&lt;/</a:t>
            </a:r>
            <a:r>
              <a:rPr lang="cs-CZ" dirty="0" err="1"/>
              <a:t>esi:except</a:t>
            </a:r>
            <a:r>
              <a:rPr lang="cs-CZ" dirty="0"/>
              <a:t>&gt; </a:t>
            </a:r>
            <a:endParaRPr lang="cs-CZ" dirty="0" smtClean="0"/>
          </a:p>
          <a:p>
            <a:r>
              <a:rPr lang="cs-CZ" dirty="0" smtClean="0"/>
              <a:t>&lt;/</a:t>
            </a:r>
            <a:r>
              <a:rPr lang="cs-CZ" dirty="0" err="1"/>
              <a:t>esi:try</a:t>
            </a:r>
            <a:r>
              <a:rPr lang="cs-CZ" dirty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780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1484784"/>
            <a:ext cx="456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esi:remove</a:t>
            </a:r>
            <a:r>
              <a:rPr lang="cs-CZ" dirty="0"/>
              <a:t>&gt; </a:t>
            </a:r>
            <a:r>
              <a:rPr lang="cs-CZ" dirty="0" smtClean="0"/>
              <a:t>               ...              &lt;/</a:t>
            </a:r>
            <a:r>
              <a:rPr lang="cs-CZ" dirty="0" err="1"/>
              <a:t>esi:remove</a:t>
            </a:r>
            <a:r>
              <a:rPr lang="cs-CZ" dirty="0"/>
              <a:t>&gt;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988840"/>
            <a:ext cx="7808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&lt;esi:include src="http://www.example.com/ad.html"/&gt;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it-IT" dirty="0" smtClean="0"/>
              <a:t>&lt;</a:t>
            </a:r>
            <a:r>
              <a:rPr lang="it-IT" dirty="0"/>
              <a:t>esi:remove&gt;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it-IT" dirty="0" smtClean="0"/>
              <a:t>&lt;</a:t>
            </a:r>
            <a:r>
              <a:rPr lang="it-IT" dirty="0"/>
              <a:t>a href="http://www.example.com"&gt;www.example.com&lt;/a&gt;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it-IT" dirty="0" smtClean="0"/>
              <a:t>&lt;/</a:t>
            </a:r>
            <a:r>
              <a:rPr lang="it-IT" dirty="0"/>
              <a:t>esi:remove&gt;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3573016"/>
            <a:ext cx="425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&lt;</a:t>
            </a:r>
            <a:r>
              <a:rPr lang="cs-CZ" dirty="0" err="1"/>
              <a:t>esi:vars</a:t>
            </a:r>
            <a:r>
              <a:rPr lang="cs-CZ" dirty="0"/>
              <a:t>&gt; </a:t>
            </a:r>
            <a:r>
              <a:rPr lang="cs-CZ" dirty="0" smtClean="0"/>
              <a:t>                     ...               &lt;/</a:t>
            </a:r>
            <a:r>
              <a:rPr lang="cs-CZ" dirty="0" err="1"/>
              <a:t>esi:vars</a:t>
            </a:r>
            <a:r>
              <a:rPr lang="cs-CZ" dirty="0"/>
              <a:t>&gt;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4365104"/>
            <a:ext cx="80052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&lt;esi:vars&gt; </a:t>
            </a:r>
            <a:endParaRPr lang="cs-CZ" dirty="0" smtClean="0"/>
          </a:p>
          <a:p>
            <a:r>
              <a:rPr lang="cs-CZ" dirty="0"/>
              <a:t>	</a:t>
            </a:r>
            <a:r>
              <a:rPr lang="sv-SE" dirty="0" smtClean="0"/>
              <a:t>&lt;</a:t>
            </a:r>
            <a:r>
              <a:rPr lang="sv-SE" dirty="0"/>
              <a:t>img src="http://www.example.com/$(HTTP_COOKIE{type})/hello.gif"/ &gt; </a:t>
            </a:r>
            <a:endParaRPr lang="cs-CZ" dirty="0" smtClean="0"/>
          </a:p>
          <a:p>
            <a:r>
              <a:rPr lang="sv-SE" dirty="0" smtClean="0"/>
              <a:t>&lt;/</a:t>
            </a:r>
            <a:r>
              <a:rPr lang="sv-SE" dirty="0"/>
              <a:t>esi:vars&gt;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292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caching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IBM </a:t>
            </a:r>
            <a:r>
              <a:rPr lang="cs-CZ" dirty="0" err="1" smtClean="0"/>
              <a:t>WebSphere</a:t>
            </a:r>
            <a:r>
              <a:rPr lang="cs-CZ" dirty="0" smtClean="0"/>
              <a:t> </a:t>
            </a:r>
            <a:r>
              <a:rPr lang="cs-CZ" dirty="0" err="1" smtClean="0"/>
              <a:t>Edge</a:t>
            </a:r>
            <a:r>
              <a:rPr lang="cs-CZ" dirty="0" smtClean="0"/>
              <a:t> Server</a:t>
            </a:r>
          </a:p>
          <a:p>
            <a:pPr lvl="1"/>
            <a:r>
              <a:rPr lang="cs-CZ" dirty="0" smtClean="0"/>
              <a:t>není otevřený protokol</a:t>
            </a:r>
          </a:p>
          <a:p>
            <a:r>
              <a:rPr lang="cs-CZ" dirty="0" err="1" smtClean="0"/>
              <a:t>Vmatrix</a:t>
            </a:r>
            <a:endParaRPr lang="cs-CZ" dirty="0" smtClean="0"/>
          </a:p>
          <a:p>
            <a:pPr lvl="1"/>
            <a:r>
              <a:rPr lang="cs-CZ" dirty="0" smtClean="0"/>
              <a:t>stránka je výsledkem činnosti programu</a:t>
            </a:r>
          </a:p>
          <a:p>
            <a:pPr lvl="1"/>
            <a:r>
              <a:rPr lang="cs-CZ" dirty="0" smtClean="0"/>
              <a:t>program má mnoho parametrů –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 err="1" smtClean="0"/>
              <a:t>proxy</a:t>
            </a:r>
            <a:r>
              <a:rPr lang="cs-CZ" dirty="0" smtClean="0"/>
              <a:t> hostuje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monitor</a:t>
            </a:r>
          </a:p>
          <a:p>
            <a:pPr lvl="1"/>
            <a:r>
              <a:rPr lang="cs-CZ" dirty="0" smtClean="0"/>
              <a:t>personalizace a autorizace</a:t>
            </a:r>
          </a:p>
          <a:p>
            <a:pPr lvl="1"/>
            <a:r>
              <a:rPr lang="cs-CZ" dirty="0" smtClean="0"/>
              <a:t>otevřený protokol</a:t>
            </a:r>
          </a:p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cache</a:t>
            </a:r>
            <a:r>
              <a:rPr lang="cs-CZ" dirty="0" smtClean="0"/>
              <a:t> (University Wisconsin)</a:t>
            </a:r>
          </a:p>
          <a:p>
            <a:pPr lvl="1"/>
            <a:r>
              <a:rPr lang="cs-CZ" dirty="0" smtClean="0"/>
              <a:t> dynamický obsah na web </a:t>
            </a:r>
            <a:r>
              <a:rPr lang="cs-CZ" dirty="0" err="1" smtClean="0"/>
              <a:t>proxies</a:t>
            </a:r>
            <a:endParaRPr lang="cs-CZ" dirty="0" smtClean="0"/>
          </a:p>
          <a:p>
            <a:pPr lvl="1"/>
            <a:r>
              <a:rPr lang="cs-CZ" dirty="0" smtClean="0"/>
              <a:t>s dokumenty jsou spojeny applety</a:t>
            </a:r>
          </a:p>
          <a:p>
            <a:pPr lvl="1"/>
            <a:r>
              <a:rPr lang="cs-CZ" dirty="0" smtClean="0"/>
              <a:t>dobře funguje pokud se obsah stránek mění hodně</a:t>
            </a:r>
          </a:p>
          <a:p>
            <a:pPr lvl="1"/>
            <a:r>
              <a:rPr lang="cs-CZ" dirty="0" smtClean="0"/>
              <a:t>problémy s malými změnami (stahuje se také vše), s malými dokumenty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079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caching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Některé hranové servery přidávají nebo modifikují informaci podle uživatele</a:t>
            </a:r>
          </a:p>
          <a:p>
            <a:pPr lvl="1"/>
            <a:r>
              <a:rPr lang="cs-CZ" dirty="0" smtClean="0"/>
              <a:t>personalizace stránek</a:t>
            </a:r>
          </a:p>
          <a:p>
            <a:r>
              <a:rPr lang="cs-CZ" dirty="0" smtClean="0"/>
              <a:t>OPES (Open </a:t>
            </a:r>
            <a:r>
              <a:rPr lang="cs-CZ" dirty="0" err="1" smtClean="0"/>
              <a:t>Pluggable</a:t>
            </a:r>
            <a:r>
              <a:rPr lang="cs-CZ" dirty="0" smtClean="0"/>
              <a:t> </a:t>
            </a:r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IETF</a:t>
            </a:r>
          </a:p>
          <a:p>
            <a:pPr lvl="1"/>
            <a:r>
              <a:rPr lang="cs-CZ" dirty="0" smtClean="0"/>
              <a:t>přidání služeb pro uživatele nebo providera</a:t>
            </a:r>
          </a:p>
          <a:p>
            <a:pPr lvl="1"/>
            <a:r>
              <a:rPr lang="cs-CZ" dirty="0" smtClean="0"/>
              <a:t>postupné nasazování</a:t>
            </a:r>
          </a:p>
          <a:p>
            <a:pPr lvl="1"/>
            <a:r>
              <a:rPr lang="cs-CZ" dirty="0" smtClean="0"/>
              <a:t>provozní náklady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80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aplikací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použitá metoda obnovy dynamických stránek závisí na</a:t>
            </a:r>
          </a:p>
          <a:p>
            <a:pPr lvl="1"/>
            <a:r>
              <a:rPr lang="cs-CZ" dirty="0" smtClean="0"/>
              <a:t>Výpočetních potřebách aplikací</a:t>
            </a:r>
          </a:p>
          <a:p>
            <a:pPr lvl="1"/>
            <a:r>
              <a:rPr lang="cs-CZ" dirty="0" smtClean="0"/>
              <a:t>Závislosti změn stránek na změnách dat</a:t>
            </a:r>
          </a:p>
          <a:p>
            <a:pPr lvl="1"/>
            <a:r>
              <a:rPr lang="cs-CZ" dirty="0" smtClean="0"/>
              <a:t>Četnosti změn dynamických stránek v čase</a:t>
            </a:r>
          </a:p>
          <a:p>
            <a:pPr lvl="1"/>
            <a:r>
              <a:rPr lang="cs-CZ" dirty="0" smtClean="0"/>
              <a:t>umístění klientů</a:t>
            </a:r>
          </a:p>
          <a:p>
            <a:pPr lvl="1"/>
            <a:r>
              <a:rPr lang="cs-CZ" dirty="0" smtClean="0"/>
              <a:t>míře personalizace stránek</a:t>
            </a:r>
          </a:p>
          <a:p>
            <a:pPr lvl="1"/>
            <a:r>
              <a:rPr lang="cs-CZ" dirty="0" smtClean="0"/>
              <a:t>na počtu úrovní architektury</a:t>
            </a:r>
          </a:p>
          <a:p>
            <a:pPr lvl="1"/>
            <a:r>
              <a:rPr lang="cs-CZ" dirty="0" smtClean="0"/>
              <a:t>na požadované bezpečnosti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908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caching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88" y="1556792"/>
            <a:ext cx="7928423" cy="332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30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Typický model webové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hranový server</a:t>
            </a:r>
          </a:p>
          <a:p>
            <a:pPr lvl="1"/>
            <a:r>
              <a:rPr lang="cs-CZ" dirty="0" err="1" smtClean="0"/>
              <a:t>cache</a:t>
            </a:r>
            <a:r>
              <a:rPr lang="cs-CZ" dirty="0" smtClean="0"/>
              <a:t> aplikačního kódu nebo dat</a:t>
            </a:r>
          </a:p>
          <a:p>
            <a:r>
              <a:rPr lang="cs-CZ" dirty="0" smtClean="0"/>
              <a:t>web server</a:t>
            </a:r>
          </a:p>
          <a:p>
            <a:pPr lvl="1"/>
            <a:r>
              <a:rPr lang="cs-CZ" dirty="0" smtClean="0"/>
              <a:t>zpracování požadavků uživatele</a:t>
            </a:r>
          </a:p>
          <a:p>
            <a:r>
              <a:rPr lang="cs-CZ" dirty="0" smtClean="0"/>
              <a:t>aplikační server</a:t>
            </a:r>
          </a:p>
          <a:p>
            <a:pPr lvl="1"/>
            <a:r>
              <a:rPr lang="cs-CZ" dirty="0" smtClean="0"/>
              <a:t>přístup k informacím, pravidla přístupu</a:t>
            </a:r>
          </a:p>
          <a:p>
            <a:pPr lvl="1"/>
            <a:r>
              <a:rPr lang="cs-CZ" dirty="0" smtClean="0"/>
              <a:t>transformace informací </a:t>
            </a:r>
          </a:p>
          <a:p>
            <a:r>
              <a:rPr lang="cs-CZ" dirty="0" smtClean="0"/>
              <a:t>podnikový informační systém</a:t>
            </a:r>
          </a:p>
          <a:p>
            <a:pPr lvl="1"/>
            <a:r>
              <a:rPr lang="cs-CZ" dirty="0" smtClean="0"/>
              <a:t>XML soubory, DBMS, ...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2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Typický model webové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cache</a:t>
            </a:r>
            <a:r>
              <a:rPr lang="cs-CZ" dirty="0" smtClean="0"/>
              <a:t> server</a:t>
            </a:r>
          </a:p>
          <a:p>
            <a:pPr lvl="1"/>
            <a:r>
              <a:rPr lang="cs-CZ" dirty="0" smtClean="0"/>
              <a:t>na úrovni serveru,  uvnitř sítě, klienta</a:t>
            </a:r>
          </a:p>
          <a:p>
            <a:pPr lvl="1"/>
            <a:r>
              <a:rPr lang="cs-CZ" dirty="0" smtClean="0"/>
              <a:t>zlepšení doby dostupu (latence)</a:t>
            </a:r>
          </a:p>
          <a:p>
            <a:pPr lvl="1"/>
            <a:r>
              <a:rPr lang="cs-CZ" dirty="0" smtClean="0"/>
              <a:t>redukce přenosů</a:t>
            </a:r>
          </a:p>
          <a:p>
            <a:pPr lvl="1"/>
            <a:r>
              <a:rPr lang="cs-CZ" dirty="0" smtClean="0"/>
              <a:t>zlepšení dostupnosti</a:t>
            </a:r>
          </a:p>
          <a:p>
            <a:pPr lvl="1"/>
            <a:r>
              <a:rPr lang="cs-CZ" dirty="0" smtClean="0"/>
              <a:t>škálovatelnost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web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co ukládat do vyrovnávacích pamětí</a:t>
            </a:r>
          </a:p>
          <a:p>
            <a:pPr lvl="1"/>
            <a:r>
              <a:rPr lang="cs-CZ" dirty="0" smtClean="0"/>
              <a:t>zrychlení generování obsahu</a:t>
            </a:r>
          </a:p>
          <a:p>
            <a:pPr lvl="1"/>
            <a:r>
              <a:rPr lang="cs-CZ" dirty="0" smtClean="0"/>
              <a:t>zrychlení doručování dynamického obsahu</a:t>
            </a:r>
          </a:p>
          <a:p>
            <a:r>
              <a:rPr lang="cs-CZ" dirty="0" smtClean="0"/>
              <a:t>studium vlastností</a:t>
            </a:r>
          </a:p>
          <a:p>
            <a:pPr lvl="1"/>
            <a:r>
              <a:rPr lang="cs-CZ" dirty="0" smtClean="0"/>
              <a:t>průměrná velikost objektu 2 až 4 kB</a:t>
            </a:r>
          </a:p>
          <a:p>
            <a:pPr lvl="1"/>
            <a:r>
              <a:rPr lang="cs-CZ" dirty="0" smtClean="0"/>
              <a:t>často se přistupuje k malé části objektů (</a:t>
            </a:r>
            <a:r>
              <a:rPr lang="cs-CZ" dirty="0" err="1" smtClean="0"/>
              <a:t>Zipf-like</a:t>
            </a:r>
            <a:r>
              <a:rPr lang="cs-CZ" dirty="0" smtClean="0"/>
              <a:t> distribuce)</a:t>
            </a:r>
          </a:p>
          <a:p>
            <a:pPr lvl="1"/>
            <a:r>
              <a:rPr lang="cs-CZ" dirty="0" smtClean="0"/>
              <a:t>čtení daleko častější než změna</a:t>
            </a:r>
          </a:p>
          <a:p>
            <a:pPr lvl="1"/>
            <a:r>
              <a:rPr lang="cs-CZ" dirty="0" smtClean="0"/>
              <a:t>nárazové přenosy na webu</a:t>
            </a:r>
          </a:p>
          <a:p>
            <a:pPr lvl="1"/>
            <a:r>
              <a:rPr lang="cs-CZ" dirty="0" smtClean="0"/>
              <a:t>malá část přenosů je zrušena (5 až 10%)</a:t>
            </a:r>
          </a:p>
          <a:p>
            <a:pPr lvl="1"/>
            <a:r>
              <a:rPr lang="cs-CZ" dirty="0" smtClean="0"/>
              <a:t>změny v dynamických stránkách častější než ve statických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58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web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dynamické stránky (pro všechny)</a:t>
            </a:r>
          </a:p>
          <a:p>
            <a:r>
              <a:rPr lang="cs-CZ" dirty="0" smtClean="0"/>
              <a:t>personalizované dynamické stránky</a:t>
            </a:r>
          </a:p>
          <a:p>
            <a:endParaRPr lang="cs-CZ" dirty="0" smtClean="0"/>
          </a:p>
          <a:p>
            <a:r>
              <a:rPr lang="cs-CZ" dirty="0" smtClean="0"/>
              <a:t>co se neukládá (nesmí ukládat) do </a:t>
            </a:r>
            <a:r>
              <a:rPr lang="cs-CZ" dirty="0" err="1" smtClean="0"/>
              <a:t>cache</a:t>
            </a:r>
            <a:r>
              <a:rPr lang="cs-CZ" dirty="0" smtClean="0"/>
              <a:t> paměti</a:t>
            </a:r>
          </a:p>
          <a:p>
            <a:pPr lvl="1"/>
            <a:r>
              <a:rPr lang="cs-CZ" dirty="0" smtClean="0"/>
              <a:t>stránky pro individuální uživatele</a:t>
            </a:r>
            <a:endParaRPr lang="cs-CZ" dirty="0"/>
          </a:p>
          <a:p>
            <a:pPr lvl="1"/>
            <a:r>
              <a:rPr lang="cs-CZ" dirty="0" smtClean="0"/>
              <a:t>soubory mající v názvu cg-bin, ?, </a:t>
            </a:r>
            <a:r>
              <a:rPr lang="en-US" dirty="0" smtClean="0"/>
              <a:t>*</a:t>
            </a:r>
            <a:r>
              <a:rPr lang="cs-CZ" dirty="0" smtClean="0"/>
              <a:t>.</a:t>
            </a:r>
            <a:r>
              <a:rPr lang="cs-CZ" dirty="0" err="1" smtClean="0"/>
              <a:t>cgi</a:t>
            </a:r>
            <a:endParaRPr lang="en-US" dirty="0" smtClean="0"/>
          </a:p>
          <a:p>
            <a:pPr lvl="1"/>
            <a:r>
              <a:rPr lang="cs-CZ" dirty="0" smtClean="0"/>
              <a:t>v záhlaví </a:t>
            </a:r>
            <a:r>
              <a:rPr lang="cs-CZ" dirty="0" err="1" smtClean="0"/>
              <a:t>cookie</a:t>
            </a:r>
            <a:r>
              <a:rPr lang="cs-CZ" dirty="0" smtClean="0"/>
              <a:t>, set-</a:t>
            </a:r>
            <a:r>
              <a:rPr lang="cs-CZ" dirty="0" err="1" smtClean="0"/>
              <a:t>cookie</a:t>
            </a:r>
            <a:endParaRPr lang="cs-CZ" dirty="0" smtClean="0"/>
          </a:p>
          <a:p>
            <a:pPr lvl="1"/>
            <a:r>
              <a:rPr lang="cs-CZ" dirty="0" smtClean="0"/>
              <a:t>jiné metody než GET, HEAD</a:t>
            </a:r>
          </a:p>
          <a:p>
            <a:pPr lvl="1"/>
            <a:r>
              <a:rPr lang="cs-CZ" dirty="0" err="1" smtClean="0"/>
              <a:t>temporary</a:t>
            </a:r>
            <a:r>
              <a:rPr lang="cs-CZ" dirty="0" smtClean="0"/>
              <a:t> </a:t>
            </a:r>
            <a:r>
              <a:rPr lang="cs-CZ" dirty="0" err="1" smtClean="0"/>
              <a:t>redirect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39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dynamického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cache</a:t>
            </a:r>
            <a:r>
              <a:rPr lang="cs-CZ" dirty="0" smtClean="0"/>
              <a:t> podle lokalizace</a:t>
            </a:r>
          </a:p>
          <a:p>
            <a:pPr lvl="1"/>
            <a:r>
              <a:rPr lang="cs-CZ" dirty="0" smtClean="0"/>
              <a:t>server </a:t>
            </a:r>
            <a:r>
              <a:rPr lang="cs-CZ" dirty="0" err="1" smtClean="0"/>
              <a:t>side</a:t>
            </a:r>
            <a:endParaRPr lang="cs-CZ" dirty="0" smtClean="0"/>
          </a:p>
          <a:p>
            <a:pPr lvl="1"/>
            <a:r>
              <a:rPr lang="cs-CZ" dirty="0" err="1" smtClean="0"/>
              <a:t>proxy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(mimo </a:t>
            </a:r>
            <a:r>
              <a:rPr lang="cs-CZ" dirty="0" err="1" smtClean="0"/>
              <a:t>servera</a:t>
            </a:r>
            <a:r>
              <a:rPr lang="cs-CZ" dirty="0" smtClean="0"/>
              <a:t> a klienta)</a:t>
            </a:r>
          </a:p>
          <a:p>
            <a:pPr lvl="1"/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r>
              <a:rPr lang="cs-CZ" dirty="0" err="1" smtClean="0"/>
              <a:t>cache</a:t>
            </a:r>
            <a:r>
              <a:rPr lang="cs-CZ" dirty="0" smtClean="0"/>
              <a:t> podle typu objektu</a:t>
            </a:r>
          </a:p>
          <a:p>
            <a:pPr lvl="1"/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caching</a:t>
            </a:r>
            <a:endParaRPr lang="cs-CZ" dirty="0" smtClean="0"/>
          </a:p>
          <a:p>
            <a:pPr lvl="1"/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caching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46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caching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stránka se rozdělí na kousky, fragmenty</a:t>
            </a:r>
          </a:p>
          <a:p>
            <a:r>
              <a:rPr lang="cs-CZ" dirty="0" smtClean="0"/>
              <a:t>test na možnost uložit fragment do </a:t>
            </a:r>
            <a:r>
              <a:rPr lang="cs-CZ" dirty="0" err="1" smtClean="0"/>
              <a:t>cache</a:t>
            </a:r>
            <a:endParaRPr lang="cs-CZ" dirty="0" smtClean="0"/>
          </a:p>
          <a:p>
            <a:r>
              <a:rPr lang="cs-CZ" dirty="0" smtClean="0"/>
              <a:t>složení stránky na </a:t>
            </a:r>
            <a:r>
              <a:rPr lang="cs-CZ" dirty="0" err="1" smtClean="0"/>
              <a:t>proxy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Server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technology</a:t>
            </a:r>
          </a:p>
          <a:p>
            <a:pPr lvl="1"/>
            <a:r>
              <a:rPr lang="cs-CZ" dirty="0" smtClean="0"/>
              <a:t>DUP (Data Update </a:t>
            </a:r>
            <a:r>
              <a:rPr lang="cs-CZ" dirty="0" err="1" smtClean="0"/>
              <a:t>Propagation</a:t>
            </a:r>
            <a:r>
              <a:rPr lang="cs-CZ" dirty="0" smtClean="0"/>
              <a:t>) </a:t>
            </a:r>
            <a:r>
              <a:rPr lang="cs-CZ" dirty="0" err="1" smtClean="0"/>
              <a:t>algorithm</a:t>
            </a:r>
            <a:endParaRPr lang="cs-CZ" dirty="0" smtClean="0"/>
          </a:p>
          <a:p>
            <a:pPr lvl="1"/>
            <a:r>
              <a:rPr lang="cs-CZ" dirty="0"/>
              <a:t>stránky rozděleny na objekty + grafy </a:t>
            </a:r>
            <a:r>
              <a:rPr lang="cs-CZ" dirty="0" smtClean="0"/>
              <a:t>závislosti</a:t>
            </a:r>
          </a:p>
          <a:p>
            <a:pPr lvl="1"/>
            <a:r>
              <a:rPr lang="cs-CZ" dirty="0" smtClean="0"/>
              <a:t>modifikace dat objektů</a:t>
            </a:r>
            <a:endParaRPr lang="cs-CZ" dirty="0"/>
          </a:p>
          <a:p>
            <a:pPr lvl="1"/>
            <a:r>
              <a:rPr lang="cs-CZ" dirty="0" smtClean="0"/>
              <a:t>změna objektu – propagace změn pomocí závislostí 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48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caching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technology</a:t>
            </a:r>
          </a:p>
          <a:p>
            <a:pPr lvl="1"/>
            <a:r>
              <a:rPr lang="cs-CZ" dirty="0" smtClean="0"/>
              <a:t>stránka se skládá na straně klienta</a:t>
            </a:r>
          </a:p>
          <a:p>
            <a:pPr lvl="1"/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scripting</a:t>
            </a:r>
            <a:r>
              <a:rPr lang="cs-CZ" dirty="0" smtClean="0"/>
              <a:t> AJAX</a:t>
            </a:r>
          </a:p>
          <a:p>
            <a:pPr lvl="1"/>
            <a:r>
              <a:rPr lang="cs-CZ" dirty="0" err="1" smtClean="0"/>
              <a:t>JavaScript</a:t>
            </a:r>
            <a:r>
              <a:rPr lang="cs-CZ" dirty="0" smtClean="0"/>
              <a:t>/</a:t>
            </a:r>
            <a:r>
              <a:rPr lang="cs-CZ" dirty="0" err="1" smtClean="0"/>
              <a:t>ActiveX</a:t>
            </a:r>
            <a:r>
              <a:rPr lang="cs-CZ" dirty="0" smtClean="0"/>
              <a:t> – hledání segmentů na serveru</a:t>
            </a:r>
          </a:p>
          <a:p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technology</a:t>
            </a:r>
          </a:p>
          <a:p>
            <a:pPr lvl="1"/>
            <a:r>
              <a:rPr lang="cs-CZ" dirty="0" smtClean="0"/>
              <a:t>ESI (</a:t>
            </a:r>
            <a:r>
              <a:rPr lang="cs-CZ" dirty="0" err="1" smtClean="0"/>
              <a:t>Edge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) – W3C 2001</a:t>
            </a:r>
          </a:p>
          <a:p>
            <a:pPr lvl="1"/>
            <a:r>
              <a:rPr lang="cs-CZ" dirty="0" smtClean="0"/>
              <a:t>jazyk pro definování transportu webových stránek</a:t>
            </a:r>
          </a:p>
          <a:p>
            <a:pPr lvl="1"/>
            <a:r>
              <a:rPr lang="cs-CZ" dirty="0" smtClean="0"/>
              <a:t>dovoluje skládání stránek z fragmentů, dynamicky skládané stránky</a:t>
            </a:r>
          </a:p>
          <a:p>
            <a:pPr lvl="1"/>
            <a:r>
              <a:rPr lang="cs-CZ" dirty="0" smtClean="0"/>
              <a:t>„kostra“ se distribuuje předem, dovoluje zneplatnění fragmentu</a:t>
            </a:r>
          </a:p>
          <a:p>
            <a:pPr lvl="1"/>
            <a:r>
              <a:rPr lang="cs-CZ" dirty="0" smtClean="0"/>
              <a:t>AKAMAI, IBM, Digital Island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45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Předvádění na obrazovce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Typický model webové aplikace</vt:lpstr>
      <vt:lpstr>Web caching</vt:lpstr>
      <vt:lpstr>Typický model webové aplikace</vt:lpstr>
      <vt:lpstr>Typický model webové aplikace</vt:lpstr>
      <vt:lpstr>Dynamický web</vt:lpstr>
      <vt:lpstr>Dynamický web</vt:lpstr>
      <vt:lpstr>Doručování dynamického obsahu</vt:lpstr>
      <vt:lpstr>Content caching</vt:lpstr>
      <vt:lpstr>Content caching</vt:lpstr>
      <vt:lpstr>Edge Side Include</vt:lpstr>
      <vt:lpstr>Edge Side Include</vt:lpstr>
      <vt:lpstr>Edge Side Include</vt:lpstr>
      <vt:lpstr>Edge Side Include</vt:lpstr>
      <vt:lpstr>Function caching</vt:lpstr>
      <vt:lpstr>Function caching</vt:lpstr>
      <vt:lpstr>Charakteristiky aplikací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Typický model webové aplikace</dc:title>
  <cp:lastModifiedBy>ledvina</cp:lastModifiedBy>
  <cp:revision>1</cp:revision>
  <dcterms:modified xsi:type="dcterms:W3CDTF">2011-04-19T09:04:43Z</dcterms:modified>
</cp:coreProperties>
</file>