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42"/>
  </p:notesMasterIdLst>
  <p:handoutMasterIdLst>
    <p:handoutMasterId r:id="rId43"/>
  </p:handoutMasterIdLst>
  <p:sldIdLst>
    <p:sldId id="256" r:id="rId2"/>
    <p:sldId id="367" r:id="rId3"/>
    <p:sldId id="395" r:id="rId4"/>
    <p:sldId id="368" r:id="rId5"/>
    <p:sldId id="370" r:id="rId6"/>
    <p:sldId id="372" r:id="rId7"/>
    <p:sldId id="369" r:id="rId8"/>
    <p:sldId id="371" r:id="rId9"/>
    <p:sldId id="314" r:id="rId10"/>
    <p:sldId id="316" r:id="rId11"/>
    <p:sldId id="386" r:id="rId12"/>
    <p:sldId id="375" r:id="rId13"/>
    <p:sldId id="376" r:id="rId14"/>
    <p:sldId id="377" r:id="rId15"/>
    <p:sldId id="315" r:id="rId16"/>
    <p:sldId id="398" r:id="rId17"/>
    <p:sldId id="373" r:id="rId18"/>
    <p:sldId id="374" r:id="rId19"/>
    <p:sldId id="380" r:id="rId20"/>
    <p:sldId id="378" r:id="rId21"/>
    <p:sldId id="379" r:id="rId22"/>
    <p:sldId id="381" r:id="rId23"/>
    <p:sldId id="382" r:id="rId24"/>
    <p:sldId id="383" r:id="rId25"/>
    <p:sldId id="384" r:id="rId26"/>
    <p:sldId id="385" r:id="rId27"/>
    <p:sldId id="400" r:id="rId28"/>
    <p:sldId id="401" r:id="rId29"/>
    <p:sldId id="402" r:id="rId30"/>
    <p:sldId id="403" r:id="rId31"/>
    <p:sldId id="387" r:id="rId32"/>
    <p:sldId id="399" r:id="rId33"/>
    <p:sldId id="388" r:id="rId34"/>
    <p:sldId id="389" r:id="rId35"/>
    <p:sldId id="390" r:id="rId36"/>
    <p:sldId id="392" r:id="rId37"/>
    <p:sldId id="393" r:id="rId38"/>
    <p:sldId id="394" r:id="rId39"/>
    <p:sldId id="396" r:id="rId40"/>
    <p:sldId id="397" r:id="rId41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0300" autoAdjust="0"/>
  </p:normalViewPr>
  <p:slideViewPr>
    <p:cSldViewPr>
      <p:cViewPr varScale="1">
        <p:scale>
          <a:sx n="79" d="100"/>
          <a:sy n="79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cs-CZ"/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cs-CZ"/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cs-CZ"/>
          </a:p>
        </p:txBody>
      </p:sp>
      <p:sp>
        <p:nvSpPr>
          <p:cNvPr id="325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F546865-B968-41C2-B69C-E44248248E0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566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endParaRPr lang="cs-CZ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endParaRPr lang="cs-CZ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endParaRPr lang="cs-CZ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fld id="{71C0CF3E-05C1-4DB3-B9B3-AA96D61117E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006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A84988-9F05-4400-B233-20DAD54A0E87}" type="slidenum">
              <a:rPr lang="cs-CZ"/>
              <a:pPr/>
              <a:t>1</a:t>
            </a:fld>
            <a:endParaRPr lang="cs-CZ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Klepněte a vložte poznámky.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Line 2"/>
          <p:cNvSpPr>
            <a:spLocks noChangeShapeType="1"/>
          </p:cNvSpPr>
          <p:nvPr/>
        </p:nvSpPr>
        <p:spPr bwMode="auto">
          <a:xfrm>
            <a:off x="7315200" y="1066800"/>
            <a:ext cx="0" cy="1752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6389688" cy="2133600"/>
          </a:xfrm>
        </p:spPr>
        <p:txBody>
          <a:bodyPr/>
          <a:lstStyle>
            <a:lvl1pPr>
              <a:defRPr sz="3300" b="1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200"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F57BD94-A4C7-4F98-9AE4-3AD31326DB16}" type="datetime1">
              <a:rPr lang="cs-CZ" smtClean="0"/>
              <a:t>6.5.2014</a:t>
            </a:fld>
            <a:endParaRPr lang="cs-CZ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8C06D21-7C7F-48F0-9A0F-6DE2D248F562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838200" y="2819400"/>
            <a:ext cx="6477000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66569" name="Group 9" descr="decorative graphic made up of dots"/>
          <p:cNvGrpSpPr>
            <a:grpSpLocks/>
          </p:cNvGrpSpPr>
          <p:nvPr/>
        </p:nvGrpSpPr>
        <p:grpSpPr bwMode="auto">
          <a:xfrm>
            <a:off x="7467600" y="1219200"/>
            <a:ext cx="792163" cy="1295400"/>
            <a:chOff x="5136" y="960"/>
            <a:chExt cx="528" cy="864"/>
          </a:xfrm>
        </p:grpSpPr>
        <p:sp>
          <p:nvSpPr>
            <p:cNvPr id="66570" name="Oval 10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1" name="Oval 11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2" name="Oval 12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3" name="Oval 13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4" name="Oval 14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5" name="Oval 15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6" name="Oval 16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7" name="Oval 17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8" name="Oval 18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9" name="Oval 19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0" name="Oval 20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1" name="Oval 21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2" name="Oval 22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3" name="Oval 23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4" name="Oval 24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5" name="Oval 25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6" name="Oval 26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7" name="Oval 27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8" name="Oval 28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9" name="Oval 29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0" name="Oval 30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1" name="Oval 31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2" name="Oval 32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3" name="Oval 33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4" name="Oval 34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5" name="Oval 35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6" name="Oval 36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7" name="Oval 37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8" name="Oval 38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9" name="Oval 39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0" name="Oval 40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66601" name="Group 41" descr="decorative graphic made up of dots"/>
          <p:cNvGrpSpPr>
            <a:grpSpLocks/>
          </p:cNvGrpSpPr>
          <p:nvPr/>
        </p:nvGrpSpPr>
        <p:grpSpPr bwMode="auto">
          <a:xfrm>
            <a:off x="7467600" y="1219200"/>
            <a:ext cx="792163" cy="1295400"/>
            <a:chOff x="5136" y="960"/>
            <a:chExt cx="528" cy="864"/>
          </a:xfrm>
        </p:grpSpPr>
        <p:sp>
          <p:nvSpPr>
            <p:cNvPr id="66602" name="Oval 42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3" name="Oval 43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4" name="Oval 44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5" name="Oval 45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6" name="Oval 46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7" name="Oval 47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8" name="Oval 48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9" name="Oval 49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0" name="Oval 50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1" name="Oval 51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2" name="Oval 52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3" name="Oval 53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4" name="Oval 54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5" name="Oval 55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6" name="Oval 56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7" name="Oval 57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8" name="Oval 58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9" name="Oval 59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0" name="Oval 60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1" name="Oval 61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2" name="Oval 62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3" name="Oval 63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4" name="Oval 64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5" name="Oval 65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6" name="Oval 66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7" name="Oval 67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8" name="Oval 68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9" name="Oval 69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30" name="Oval 70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31" name="Oval 71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32" name="Oval 72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D8862E-F914-40ED-A5A8-6994C7991DF0}" type="datetime1">
              <a:rPr lang="cs-CZ" smtClean="0"/>
              <a:t>6.5.2014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A55CE-764D-4E92-B67A-DDA841F2285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6973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32BE08-1093-4774-BBBA-0228D72B6057}" type="datetime1">
              <a:rPr lang="cs-CZ" smtClean="0"/>
              <a:t>6.5.2014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BC499-2BC3-429E-A9BD-A877A52DB43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047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C5466CA-FD3C-41C4-9272-B9831B169C46}" type="datetime1">
              <a:rPr lang="cs-CZ" smtClean="0"/>
              <a:t>6.5.2014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B64A09-2801-4D06-AB25-37423ED80F0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831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1510-E076-4B68-8588-403EC9257E56}" type="datetime1">
              <a:rPr lang="cs-CZ" smtClean="0"/>
              <a:t>6.5.2014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43AB-5F9E-4E66-98AF-54A7501881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2726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760F39-091C-4E10-835F-2A6BED726082}" type="datetime1">
              <a:rPr lang="cs-CZ" smtClean="0"/>
              <a:t>6.5.2014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B8665-932F-4A95-810F-22C09FB1CA7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78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333EBB-E172-41A5-9EED-47FF90292F5C}" type="datetime1">
              <a:rPr lang="cs-CZ" smtClean="0"/>
              <a:t>6.5.2014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99A72-29A2-4141-BDBC-A2F0BB111AF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79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9B8C6F-A062-44D4-BFE3-CF37FD5F8AB0}" type="datetime1">
              <a:rPr lang="cs-CZ" smtClean="0"/>
              <a:t>6.5.2014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399C1-BD62-4C84-B46F-3CCCBF2FA76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747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9D2DFB-48A8-4F2B-84C9-C10C9D92DC3C}" type="datetime1">
              <a:rPr lang="cs-CZ" smtClean="0"/>
              <a:t>6.5.2014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7C1BA-9E00-4BB0-AB3F-31034F1665A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4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9C4431-6F67-45F8-B148-BCF0B9DA4E03}" type="datetime1">
              <a:rPr lang="cs-CZ" smtClean="0"/>
              <a:t>6.5.2014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C77F0-8624-4FD9-A0BB-FDF8F7A5539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29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B54E5A-F2D3-4F0D-92C7-953E1D0DAAEC}" type="datetime1">
              <a:rPr lang="cs-CZ" smtClean="0"/>
              <a:t>6.5.2014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380A7-CF07-49A6-85DF-C32A5E57948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6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6D441C-58EA-46C8-977B-38C946C2EEAE}" type="datetime1">
              <a:rPr lang="cs-CZ" smtClean="0"/>
              <a:t>6.5.2014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67AB1-E0C7-4BDA-A0C6-25FB030BACB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87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Line 2"/>
          <p:cNvSpPr>
            <a:spLocks noChangeShapeType="1"/>
          </p:cNvSpPr>
          <p:nvPr/>
        </p:nvSpPr>
        <p:spPr bwMode="auto">
          <a:xfrm>
            <a:off x="8001000" y="0"/>
            <a:ext cx="0" cy="1524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3F8BE062-B75C-4F3D-94E1-E4E0A7DDCFFD}" type="datetime1">
              <a:rPr lang="cs-CZ" smtClean="0"/>
              <a:t>6.5.2014</a:t>
            </a:fld>
            <a:endParaRPr lang="cs-CZ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r>
              <a:rPr lang="cs-CZ"/>
              <a:t>Projektování distribuovaných systémů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1D2A43AB-5F9E-4E66-98AF-54A7501881C0}" type="slidenum">
              <a:rPr lang="cs-CZ"/>
              <a:pPr/>
              <a:t>‹#›</a:t>
            </a:fld>
            <a:endParaRPr lang="cs-CZ"/>
          </a:p>
        </p:txBody>
      </p:sp>
      <p:grpSp>
        <p:nvGrpSpPr>
          <p:cNvPr id="65544" name="Group 8" descr="decorative graphic made up of dots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6554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4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4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4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4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65576" name="Line 40"/>
          <p:cNvSpPr>
            <a:spLocks noChangeShapeType="1"/>
          </p:cNvSpPr>
          <p:nvPr/>
        </p:nvSpPr>
        <p:spPr bwMode="auto">
          <a:xfrm>
            <a:off x="457200" y="1524000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5703888" cy="2133600"/>
          </a:xfrm>
        </p:spPr>
        <p:txBody>
          <a:bodyPr/>
          <a:lstStyle/>
          <a:p>
            <a:r>
              <a:rPr lang="en-US" sz="3600" dirty="0" smtClean="0"/>
              <a:t>Clouds computing</a:t>
            </a:r>
            <a:endParaRPr lang="cs-CZ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800" dirty="0"/>
              <a:t>Projektování distribuovaných systémů</a:t>
            </a:r>
          </a:p>
          <a:p>
            <a:r>
              <a:rPr lang="cs-CZ" sz="2800" dirty="0" smtClean="0"/>
              <a:t>Ing</a:t>
            </a:r>
            <a:r>
              <a:rPr lang="cs-CZ" sz="2800" dirty="0"/>
              <a:t>. Jiří ledvina, CSc.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smtClean="0"/>
              <a:t>Co je to </a:t>
            </a:r>
            <a:r>
              <a:rPr lang="cs-CZ" dirty="0" err="1" smtClean="0"/>
              <a:t>Cloud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669971"/>
          </a:xfrm>
        </p:spPr>
        <p:txBody>
          <a:bodyPr/>
          <a:lstStyle/>
          <a:p>
            <a:pPr lvl="0"/>
            <a:r>
              <a:rPr lang="cs-CZ" dirty="0"/>
              <a:t>Poskytuje IT prostředky formou služby  využitím internetových technologií</a:t>
            </a:r>
          </a:p>
          <a:p>
            <a:pPr lvl="0"/>
            <a:r>
              <a:rPr lang="cs-CZ" dirty="0"/>
              <a:t>Obvykle bez nutnosti instalovat cokoliv na straně konzumenta</a:t>
            </a:r>
          </a:p>
          <a:p>
            <a:pPr lvl="0"/>
            <a:r>
              <a:rPr lang="cs-CZ" dirty="0"/>
              <a:t>Umožňuje samoobslužné objednávání služby</a:t>
            </a:r>
          </a:p>
          <a:p>
            <a:pPr lvl="0"/>
            <a:r>
              <a:rPr lang="cs-CZ" dirty="0"/>
              <a:t>Na základě nastavení se připraví služba k použití</a:t>
            </a:r>
          </a:p>
          <a:p>
            <a:pPr lvl="0"/>
            <a:r>
              <a:rPr lang="cs-CZ" dirty="0"/>
              <a:t>Služby jsou ve standardizované nabídce</a:t>
            </a:r>
          </a:p>
          <a:p>
            <a:pPr lvl="0"/>
            <a:r>
              <a:rPr lang="cs-CZ" dirty="0"/>
              <a:t>Lze flexibilně specifikovat implementační modely (test, </a:t>
            </a:r>
            <a:r>
              <a:rPr lang="cs-CZ" dirty="0" err="1"/>
              <a:t>development</a:t>
            </a:r>
            <a:r>
              <a:rPr lang="cs-CZ" dirty="0"/>
              <a:t>)</a:t>
            </a:r>
          </a:p>
          <a:p>
            <a:pPr lvl="0"/>
            <a:r>
              <a:rPr lang="cs-CZ" dirty="0"/>
              <a:t>Model </a:t>
            </a:r>
            <a:r>
              <a:rPr lang="cs-CZ" dirty="0" err="1"/>
              <a:t>pay</a:t>
            </a:r>
            <a:r>
              <a:rPr lang="cs-CZ" dirty="0"/>
              <a:t>-per-use – platím za skutečné užití </a:t>
            </a:r>
            <a:r>
              <a:rPr lang="cs-CZ" dirty="0" smtClean="0"/>
              <a:t>služby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889D6B08-D5D8-4F01-952B-4C995B9E5375}" type="datetime1">
              <a:rPr lang="cs-CZ" smtClean="0"/>
              <a:t>6.5.2014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7D494E14-767D-43DB-8417-171CF9EC27CD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6904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b="1" i="1" dirty="0"/>
              <a:t>Vyjednávání</a:t>
            </a:r>
            <a:r>
              <a:rPr lang="cs-CZ" sz="2200" dirty="0"/>
              <a:t> – API, rozhraní mezi vývojářem a </a:t>
            </a:r>
            <a:r>
              <a:rPr lang="cs-CZ" sz="2200" dirty="0" err="1"/>
              <a:t>cloudem</a:t>
            </a:r>
            <a:r>
              <a:rPr lang="cs-CZ" sz="2200" dirty="0"/>
              <a:t>, web </a:t>
            </a:r>
            <a:r>
              <a:rPr lang="cs-CZ" sz="2200" dirty="0" err="1"/>
              <a:t>service</a:t>
            </a:r>
            <a:r>
              <a:rPr lang="cs-CZ" sz="2200" dirty="0"/>
              <a:t>, řízení virtuálních strojů, soubor programovacích primitiv. Kromě výpočtu též přiřazení kvality službám, vyvážení zdrojů, elastické aplikace, strategie zálohování, geografická omezení, bezpečnost, atd.</a:t>
            </a:r>
            <a:endParaRPr lang="cs-CZ" sz="2200" b="1" dirty="0"/>
          </a:p>
          <a:p>
            <a:r>
              <a:rPr lang="cs-CZ" sz="2200" b="1" i="1" dirty="0"/>
              <a:t>Rozhodování</a:t>
            </a:r>
            <a:r>
              <a:rPr lang="cs-CZ" sz="2200" dirty="0"/>
              <a:t> – plánování aplikací s ohledem na maximální využití zdrojů. Proto musí aplikace kromě kódu obsahovat i další informaci, která je k dispozici předem a která slouží k </a:t>
            </a:r>
            <a:r>
              <a:rPr lang="cs-CZ" sz="2200" dirty="0" err="1"/>
              <a:t>virtualizaci</a:t>
            </a:r>
            <a:r>
              <a:rPr lang="cs-CZ" sz="2200" dirty="0"/>
              <a:t> požadavků (topologie, komunikace).</a:t>
            </a:r>
            <a:endParaRPr lang="cs-CZ" sz="2200" b="1" dirty="0"/>
          </a:p>
          <a:p>
            <a:r>
              <a:rPr lang="cs-CZ" sz="2200" b="1" i="1" dirty="0"/>
              <a:t>Provoz</a:t>
            </a:r>
            <a:r>
              <a:rPr lang="cs-CZ" sz="2200" dirty="0"/>
              <a:t> – komunikační protokoly a konfigurace </a:t>
            </a:r>
            <a:r>
              <a:rPr lang="cs-CZ" sz="2200" dirty="0" err="1"/>
              <a:t>cloudu</a:t>
            </a:r>
            <a:r>
              <a:rPr lang="cs-CZ" sz="2200" dirty="0"/>
              <a:t>, komunikace mezi uzly, rezervace zdrojů</a:t>
            </a:r>
            <a:r>
              <a:rPr lang="cs-CZ" sz="2200" dirty="0" smtClean="0"/>
              <a:t>.</a:t>
            </a:r>
            <a:endParaRPr lang="cs-CZ" sz="22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 – hlavní problémy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1510-E076-4B68-8588-403EC9257E56}" type="datetime1">
              <a:rPr lang="cs-CZ" smtClean="0"/>
              <a:t>6.5.2014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43AB-5F9E-4E66-98AF-54A7501881C0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7728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smtClean="0"/>
              <a:t>Standardizace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669971"/>
          </a:xfrm>
        </p:spPr>
        <p:txBody>
          <a:bodyPr/>
          <a:lstStyle/>
          <a:p>
            <a:r>
              <a:rPr lang="cs-CZ" dirty="0"/>
              <a:t>NIST </a:t>
            </a:r>
            <a:r>
              <a:rPr lang="cs-CZ" dirty="0" err="1"/>
              <a:t>Cloud</a:t>
            </a:r>
            <a:r>
              <a:rPr lang="cs-CZ" dirty="0"/>
              <a:t> </a:t>
            </a:r>
            <a:r>
              <a:rPr lang="cs-CZ" dirty="0" err="1"/>
              <a:t>Computing</a:t>
            </a:r>
            <a:r>
              <a:rPr lang="cs-CZ" dirty="0"/>
              <a:t> Reference </a:t>
            </a:r>
            <a:r>
              <a:rPr lang="cs-CZ" dirty="0" err="1" smtClean="0"/>
              <a:t>Architecture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dirty="0" err="1"/>
              <a:t>National</a:t>
            </a:r>
            <a:r>
              <a:rPr lang="cs-CZ" dirty="0"/>
              <a:t> Institute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Standards</a:t>
            </a:r>
            <a:r>
              <a:rPr lang="cs-CZ" dirty="0"/>
              <a:t> and </a:t>
            </a:r>
            <a:r>
              <a:rPr lang="cs-CZ" dirty="0" smtClean="0"/>
              <a:t>Technology</a:t>
            </a:r>
          </a:p>
          <a:p>
            <a:endParaRPr lang="cs-CZ" dirty="0"/>
          </a:p>
          <a:p>
            <a:r>
              <a:rPr lang="cs-CZ" dirty="0" smtClean="0"/>
              <a:t>Organizace zapojené do vývojové skupiny (více než 215)</a:t>
            </a:r>
          </a:p>
          <a:p>
            <a:pPr lvl="1"/>
            <a:r>
              <a:rPr lang="cs-CZ" dirty="0" smtClean="0"/>
              <a:t>US</a:t>
            </a:r>
            <a:r>
              <a:rPr lang="cs-CZ" dirty="0"/>
              <a:t> </a:t>
            </a:r>
            <a:r>
              <a:rPr lang="cs-CZ" dirty="0" err="1"/>
              <a:t>Army</a:t>
            </a:r>
            <a:r>
              <a:rPr lang="cs-CZ" dirty="0"/>
              <a:t>, DHS, DOJ, DOT, NARA, NASA, NSA, EMC, GSA, ATT, Amazon, CA Technologies, Cisco, HP, IBM, Intel, Microsoft, </a:t>
            </a:r>
            <a:r>
              <a:rPr lang="cs-CZ" dirty="0" err="1"/>
              <a:t>Oracle</a:t>
            </a:r>
            <a:r>
              <a:rPr lang="cs-CZ" dirty="0"/>
              <a:t>, </a:t>
            </a:r>
            <a:r>
              <a:rPr lang="cs-CZ" dirty="0" err="1"/>
              <a:t>VmWare</a:t>
            </a:r>
            <a:r>
              <a:rPr lang="cs-CZ" dirty="0"/>
              <a:t>, </a:t>
            </a:r>
            <a:r>
              <a:rPr lang="cs-CZ" dirty="0" err="1"/>
              <a:t>Virtual</a:t>
            </a:r>
            <a:r>
              <a:rPr lang="cs-CZ" dirty="0"/>
              <a:t> </a:t>
            </a:r>
            <a:r>
              <a:rPr lang="cs-CZ" dirty="0" err="1"/>
              <a:t>Global</a:t>
            </a:r>
            <a:r>
              <a:rPr lang="cs-CZ" dirty="0"/>
              <a:t>, TM </a:t>
            </a:r>
            <a:r>
              <a:rPr lang="cs-CZ" dirty="0" err="1"/>
              <a:t>Forum</a:t>
            </a:r>
            <a:r>
              <a:rPr lang="cs-CZ" dirty="0"/>
              <a:t>, IEEE, CSA, </a:t>
            </a:r>
            <a:r>
              <a:rPr lang="cs-CZ" dirty="0" err="1"/>
              <a:t>Tech</a:t>
            </a:r>
            <a:r>
              <a:rPr lang="cs-CZ" dirty="0"/>
              <a:t> America, </a:t>
            </a:r>
            <a:r>
              <a:rPr lang="cs-CZ" dirty="0" err="1"/>
              <a:t>Johns</a:t>
            </a:r>
            <a:r>
              <a:rPr lang="cs-CZ" dirty="0"/>
              <a:t> </a:t>
            </a:r>
            <a:r>
              <a:rPr lang="cs-CZ" dirty="0" err="1"/>
              <a:t>Hopkins</a:t>
            </a:r>
            <a:r>
              <a:rPr lang="cs-CZ" dirty="0"/>
              <a:t> University, </a:t>
            </a:r>
            <a:r>
              <a:rPr lang="cs-CZ" dirty="0" err="1"/>
              <a:t>Deloitte</a:t>
            </a:r>
            <a:r>
              <a:rPr lang="cs-CZ" dirty="0"/>
              <a:t>, Fujitsu, SAIC, BAH, </a:t>
            </a:r>
            <a:r>
              <a:rPr lang="cs-CZ" dirty="0" err="1" smtClean="0"/>
              <a:t>etc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889D6B08-D5D8-4F01-952B-4C995B9E5375}" type="datetime1">
              <a:rPr lang="cs-CZ" smtClean="0"/>
              <a:t>6.5.2014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7D494E14-767D-43DB-8417-171CF9EC27CD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8620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148137"/>
          </a:xfrm>
        </p:spPr>
        <p:txBody>
          <a:bodyPr/>
          <a:lstStyle/>
          <a:p>
            <a:r>
              <a:rPr lang="en-US" sz="2000" dirty="0" smtClean="0"/>
              <a:t>Cloud consumer</a:t>
            </a:r>
            <a:r>
              <a:rPr lang="cs-CZ" sz="2000" dirty="0" smtClean="0"/>
              <a:t> (spotřebitel)</a:t>
            </a:r>
            <a:endParaRPr lang="en-US" sz="2000" dirty="0" smtClean="0"/>
          </a:p>
          <a:p>
            <a:pPr lvl="1"/>
            <a:r>
              <a:rPr lang="cs-CZ" sz="1800" dirty="0" smtClean="0"/>
              <a:t>využití služeb </a:t>
            </a:r>
            <a:r>
              <a:rPr lang="cs-CZ" sz="1800" dirty="0" err="1" smtClean="0"/>
              <a:t>cloud</a:t>
            </a:r>
            <a:r>
              <a:rPr lang="cs-CZ" sz="1800" dirty="0" smtClean="0"/>
              <a:t> providera</a:t>
            </a:r>
            <a:endParaRPr lang="en-US" sz="1800" dirty="0" smtClean="0"/>
          </a:p>
          <a:p>
            <a:r>
              <a:rPr lang="en-US" sz="2000" dirty="0"/>
              <a:t>C</a:t>
            </a:r>
            <a:r>
              <a:rPr lang="en-US" sz="2000" dirty="0" smtClean="0"/>
              <a:t>loud provider</a:t>
            </a:r>
            <a:r>
              <a:rPr lang="cs-CZ" sz="2000" dirty="0" smtClean="0"/>
              <a:t> (poskytovatel)</a:t>
            </a:r>
          </a:p>
          <a:p>
            <a:pPr lvl="1"/>
            <a:r>
              <a:rPr lang="cs-CZ" sz="1800" dirty="0" smtClean="0"/>
              <a:t>vytváření služeb pro </a:t>
            </a:r>
            <a:r>
              <a:rPr lang="cs-CZ" sz="1800" dirty="0" err="1" smtClean="0"/>
              <a:t>cloud</a:t>
            </a:r>
            <a:r>
              <a:rPr lang="cs-CZ" sz="1800" dirty="0" smtClean="0"/>
              <a:t> </a:t>
            </a:r>
            <a:r>
              <a:rPr lang="cs-CZ" sz="1800" dirty="0" err="1" smtClean="0"/>
              <a:t>consumera</a:t>
            </a:r>
            <a:endParaRPr lang="en-US" sz="1800" dirty="0" smtClean="0"/>
          </a:p>
          <a:p>
            <a:r>
              <a:rPr lang="en-US" sz="2000" dirty="0" smtClean="0"/>
              <a:t>Cloud broker</a:t>
            </a:r>
            <a:endParaRPr lang="cs-CZ" sz="2000" dirty="0" smtClean="0"/>
          </a:p>
          <a:p>
            <a:pPr lvl="1"/>
            <a:r>
              <a:rPr lang="cs-CZ" sz="1800" dirty="0" smtClean="0"/>
              <a:t>řídí využívání služeb a potvrzuje vztahy poskytovatelem a spotřebitelem</a:t>
            </a:r>
            <a:endParaRPr lang="en-US" sz="1800" dirty="0" smtClean="0"/>
          </a:p>
          <a:p>
            <a:r>
              <a:rPr lang="en-US" sz="2000" dirty="0" smtClean="0"/>
              <a:t>Cloud auditor</a:t>
            </a:r>
            <a:endParaRPr lang="cs-CZ" sz="2000" dirty="0" smtClean="0"/>
          </a:p>
          <a:p>
            <a:pPr lvl="1"/>
            <a:r>
              <a:rPr lang="cs-CZ" sz="1800" dirty="0" smtClean="0"/>
              <a:t>nezávislé posuzování služeb, operací, výkonnosti a bezpečnosti </a:t>
            </a:r>
            <a:r>
              <a:rPr lang="cs-CZ" sz="1800" dirty="0" err="1" smtClean="0"/>
              <a:t>clcoud</a:t>
            </a:r>
            <a:r>
              <a:rPr lang="cs-CZ" sz="1800" dirty="0" smtClean="0"/>
              <a:t> implementace</a:t>
            </a:r>
            <a:endParaRPr lang="en-US" sz="1800" dirty="0" smtClean="0"/>
          </a:p>
          <a:p>
            <a:r>
              <a:rPr lang="en-US" sz="2000" dirty="0" smtClean="0"/>
              <a:t>Cloud carrier</a:t>
            </a:r>
            <a:endParaRPr lang="cs-CZ" sz="2000" dirty="0" smtClean="0"/>
          </a:p>
          <a:p>
            <a:pPr lvl="1"/>
            <a:r>
              <a:rPr lang="cs-CZ" sz="1800" dirty="0" smtClean="0"/>
              <a:t>propojení a přenos </a:t>
            </a:r>
            <a:r>
              <a:rPr lang="cs-CZ" sz="1800" dirty="0" err="1" smtClean="0"/>
              <a:t>cloud</a:t>
            </a:r>
            <a:r>
              <a:rPr lang="cs-CZ" sz="1800" dirty="0" smtClean="0"/>
              <a:t> </a:t>
            </a:r>
            <a:r>
              <a:rPr lang="cs-CZ" sz="1800" dirty="0" err="1" smtClean="0"/>
              <a:t>services</a:t>
            </a:r>
            <a:r>
              <a:rPr lang="cs-CZ" sz="1800" dirty="0" smtClean="0"/>
              <a:t> mezi poskytovatelem a spotřebitelem</a:t>
            </a:r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NIST </a:t>
            </a:r>
            <a:r>
              <a:rPr lang="cs-CZ" dirty="0" err="1" smtClean="0"/>
              <a:t>Cloud</a:t>
            </a:r>
            <a:r>
              <a:rPr lang="cs-CZ" dirty="0" smtClean="0"/>
              <a:t> </a:t>
            </a:r>
            <a:r>
              <a:rPr lang="cs-CZ" dirty="0" err="1" smtClean="0"/>
              <a:t>architecture</a:t>
            </a:r>
            <a:r>
              <a:rPr lang="cs-CZ" dirty="0" smtClean="0"/>
              <a:t>, </a:t>
            </a:r>
            <a:br>
              <a:rPr lang="cs-CZ" dirty="0" smtClean="0"/>
            </a:br>
            <a:r>
              <a:rPr lang="cs-CZ" dirty="0" smtClean="0"/>
              <a:t>osoby a obsazení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1510-E076-4B68-8588-403EC9257E56}" type="datetime1">
              <a:rPr lang="cs-CZ" smtClean="0"/>
              <a:t>6.5.2014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43AB-5F9E-4E66-98AF-54A7501881C0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063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566737"/>
          </a:xfrm>
        </p:spPr>
        <p:txBody>
          <a:bodyPr/>
          <a:lstStyle/>
          <a:p>
            <a:r>
              <a:rPr lang="cs-CZ" dirty="0" smtClean="0"/>
              <a:t>Osoby a obsazení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NIST </a:t>
            </a:r>
            <a:r>
              <a:rPr lang="cs-CZ" dirty="0" err="1" smtClean="0"/>
              <a:t>Cloud</a:t>
            </a:r>
            <a:r>
              <a:rPr lang="cs-CZ" dirty="0" smtClean="0"/>
              <a:t> </a:t>
            </a:r>
            <a:r>
              <a:rPr lang="cs-CZ" dirty="0" err="1" smtClean="0"/>
              <a:t>architecture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1510-E076-4B68-8588-403EC9257E56}" type="datetime1">
              <a:rPr lang="cs-CZ" smtClean="0"/>
              <a:t>6.5.2014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43AB-5F9E-4E66-98AF-54A7501881C0}" type="slidenum">
              <a:rPr lang="cs-CZ" smtClean="0"/>
              <a:pPr/>
              <a:t>14</a:t>
            </a:fld>
            <a:endParaRPr lang="cs-CZ"/>
          </a:p>
        </p:txBody>
      </p:sp>
      <p:pic>
        <p:nvPicPr>
          <p:cNvPr id="9" name="Obrázek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33600"/>
            <a:ext cx="7772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33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smtClean="0"/>
              <a:t>Distribuční model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268791" cy="2971800"/>
          </a:xfrm>
        </p:spPr>
        <p:txBody>
          <a:bodyPr/>
          <a:lstStyle/>
          <a:p>
            <a:pPr lvl="0"/>
            <a:r>
              <a:rPr lang="cs-CZ" sz="2000" b="1" dirty="0" smtClean="0"/>
              <a:t>Data </a:t>
            </a:r>
            <a:r>
              <a:rPr lang="cs-CZ" sz="2000" b="1" dirty="0" err="1" smtClean="0"/>
              <a:t>centers</a:t>
            </a:r>
            <a:endParaRPr lang="cs-CZ" sz="2000" b="1" dirty="0" smtClean="0"/>
          </a:p>
          <a:p>
            <a:pPr lvl="0"/>
            <a:r>
              <a:rPr lang="cs-CZ" sz="2000" b="1" dirty="0" err="1" smtClean="0"/>
              <a:t>IaaS</a:t>
            </a:r>
            <a:r>
              <a:rPr lang="cs-CZ" sz="2000" b="1" dirty="0" smtClean="0"/>
              <a:t> </a:t>
            </a:r>
            <a:r>
              <a:rPr lang="cs-CZ" sz="2000" b="1" dirty="0"/>
              <a:t>– </a:t>
            </a:r>
            <a:r>
              <a:rPr lang="cs-CZ" sz="2000" b="1" dirty="0" err="1"/>
              <a:t>Infrastructure</a:t>
            </a:r>
            <a:r>
              <a:rPr lang="cs-CZ" sz="2000" b="1" dirty="0"/>
              <a:t> as a </a:t>
            </a:r>
            <a:r>
              <a:rPr lang="cs-CZ" sz="2000" b="1" dirty="0" err="1" smtClean="0"/>
              <a:t>Service</a:t>
            </a:r>
            <a:r>
              <a:rPr lang="cs-CZ" sz="2000" b="1" dirty="0" smtClean="0"/>
              <a:t> </a:t>
            </a:r>
            <a:r>
              <a:rPr lang="cs-CZ" sz="2000" dirty="0" smtClean="0"/>
              <a:t>(EC2, S3)</a:t>
            </a:r>
            <a:endParaRPr lang="cs-CZ" sz="2000" dirty="0" smtClean="0"/>
          </a:p>
          <a:p>
            <a:pPr lvl="0"/>
            <a:r>
              <a:rPr lang="cs-CZ" sz="2000" b="1" dirty="0" err="1" smtClean="0"/>
              <a:t>PaaS</a:t>
            </a:r>
            <a:r>
              <a:rPr lang="cs-CZ" sz="2000" b="1" dirty="0" smtClean="0"/>
              <a:t> </a:t>
            </a:r>
            <a:r>
              <a:rPr lang="cs-CZ" sz="2000" b="1" dirty="0"/>
              <a:t>– </a:t>
            </a:r>
            <a:r>
              <a:rPr lang="cs-CZ" sz="2000" b="1" dirty="0" err="1"/>
              <a:t>Platform</a:t>
            </a:r>
            <a:r>
              <a:rPr lang="cs-CZ" sz="2000" b="1" dirty="0"/>
              <a:t> as a </a:t>
            </a:r>
            <a:r>
              <a:rPr lang="cs-CZ" sz="2000" b="1" dirty="0" err="1" smtClean="0"/>
              <a:t>Service</a:t>
            </a:r>
            <a:r>
              <a:rPr lang="cs-CZ" sz="2000" b="1" dirty="0" smtClean="0"/>
              <a:t> </a:t>
            </a:r>
            <a:r>
              <a:rPr lang="cs-CZ" sz="2000" dirty="0" smtClean="0"/>
              <a:t>(Google </a:t>
            </a:r>
            <a:r>
              <a:rPr lang="cs-CZ" sz="2000" dirty="0" err="1" smtClean="0"/>
              <a:t>App</a:t>
            </a:r>
            <a:r>
              <a:rPr lang="cs-CZ" sz="2000" dirty="0" smtClean="0"/>
              <a:t> </a:t>
            </a:r>
            <a:r>
              <a:rPr lang="cs-CZ" sz="2000" dirty="0" err="1" smtClean="0"/>
              <a:t>engine</a:t>
            </a:r>
            <a:r>
              <a:rPr lang="cs-CZ" sz="2000" dirty="0" smtClean="0"/>
              <a:t>, Microsoft Azure)</a:t>
            </a:r>
            <a:endParaRPr lang="cs-CZ" sz="2000" dirty="0" smtClean="0"/>
          </a:p>
          <a:p>
            <a:pPr lvl="0"/>
            <a:r>
              <a:rPr lang="cs-CZ" sz="2000" b="1" dirty="0" err="1" smtClean="0"/>
              <a:t>SaaS</a:t>
            </a:r>
            <a:r>
              <a:rPr lang="cs-CZ" sz="2000" b="1" dirty="0" smtClean="0"/>
              <a:t> </a:t>
            </a:r>
            <a:r>
              <a:rPr lang="cs-CZ" sz="2000" b="1" dirty="0"/>
              <a:t>– Software as a </a:t>
            </a:r>
            <a:r>
              <a:rPr lang="cs-CZ" sz="2000" b="1" dirty="0" err="1" smtClean="0"/>
              <a:t>Service</a:t>
            </a:r>
            <a:r>
              <a:rPr lang="cs-CZ" sz="2000" b="1" dirty="0" smtClean="0"/>
              <a:t> </a:t>
            </a:r>
            <a:r>
              <a:rPr lang="cs-CZ" sz="2000" dirty="0" smtClean="0"/>
              <a:t>(Microsoft</a:t>
            </a:r>
            <a:r>
              <a:rPr lang="en-US" sz="2000" dirty="0" smtClean="0"/>
              <a:t>’s </a:t>
            </a:r>
            <a:r>
              <a:rPr lang="cs-CZ" sz="2000" dirty="0" smtClean="0"/>
              <a:t>Live </a:t>
            </a:r>
            <a:r>
              <a:rPr lang="cs-CZ" sz="2000" dirty="0" err="1" smtClean="0"/>
              <a:t>Mesh</a:t>
            </a:r>
            <a:r>
              <a:rPr lang="cs-CZ" sz="2000" dirty="0" smtClean="0"/>
              <a:t>)</a:t>
            </a:r>
            <a:endParaRPr lang="cs-CZ" sz="2000" dirty="0" smtClean="0"/>
          </a:p>
          <a:p>
            <a:pPr marL="0" lvl="0" indent="0">
              <a:buNone/>
            </a:pPr>
            <a:endParaRPr lang="cs-CZ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3B31B291-BCCF-4394-9DDB-DB1E08C8DD01}" type="datetime1">
              <a:rPr lang="cs-CZ" smtClean="0"/>
              <a:t>6.5.2014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7D494E14-767D-43DB-8417-171CF9EC27CD}" type="slidenum">
              <a:rPr lang="cs-CZ" smtClean="0"/>
              <a:pPr/>
              <a:t>15</a:t>
            </a:fld>
            <a:endParaRPr lang="cs-CZ"/>
          </a:p>
        </p:txBody>
      </p:sp>
      <p:pic>
        <p:nvPicPr>
          <p:cNvPr id="1026" name="Picture 2" descr="C:\Documents and Settings\ledvina\Plocha\Cloud_computing_lay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991" y="1752600"/>
            <a:ext cx="4694109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511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smtClean="0"/>
              <a:t>Distribuční model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1662"/>
          </a:xfrm>
        </p:spPr>
        <p:txBody>
          <a:bodyPr/>
          <a:lstStyle/>
          <a:p>
            <a:pPr lvl="0"/>
            <a:r>
              <a:rPr lang="cs-CZ" dirty="0" err="1" smtClean="0"/>
              <a:t>IaaS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dirty="0" err="1"/>
              <a:t>Infrastructure</a:t>
            </a:r>
            <a:r>
              <a:rPr lang="cs-CZ" dirty="0"/>
              <a:t> as a </a:t>
            </a:r>
            <a:r>
              <a:rPr lang="cs-CZ" dirty="0" err="1" smtClean="0"/>
              <a:t>Service</a:t>
            </a:r>
            <a:endParaRPr lang="cs-CZ" dirty="0" smtClean="0"/>
          </a:p>
          <a:p>
            <a:pPr lvl="0"/>
            <a:r>
              <a:rPr lang="cs-CZ" dirty="0" err="1" smtClean="0"/>
              <a:t>PaaS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dirty="0" err="1"/>
              <a:t>Platform</a:t>
            </a:r>
            <a:r>
              <a:rPr lang="cs-CZ" dirty="0"/>
              <a:t> as a </a:t>
            </a:r>
            <a:r>
              <a:rPr lang="cs-CZ" dirty="0" err="1" smtClean="0"/>
              <a:t>Service</a:t>
            </a:r>
            <a:endParaRPr lang="cs-CZ" dirty="0" smtClean="0"/>
          </a:p>
          <a:p>
            <a:pPr lvl="0"/>
            <a:r>
              <a:rPr lang="cs-CZ" dirty="0" err="1" smtClean="0"/>
              <a:t>SaaS</a:t>
            </a:r>
            <a:r>
              <a:rPr lang="cs-CZ" dirty="0" smtClean="0"/>
              <a:t> </a:t>
            </a:r>
            <a:r>
              <a:rPr lang="cs-CZ" dirty="0"/>
              <a:t>– Software as a </a:t>
            </a:r>
            <a:r>
              <a:rPr lang="cs-CZ" dirty="0" err="1" smtClean="0"/>
              <a:t>Service</a:t>
            </a:r>
            <a:endParaRPr lang="cs-CZ" dirty="0" smtClean="0"/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IAAS </a:t>
            </a:r>
            <a:r>
              <a:rPr lang="cs-CZ" dirty="0"/>
              <a:t>– </a:t>
            </a:r>
            <a:r>
              <a:rPr lang="cs-CZ" dirty="0" err="1"/>
              <a:t>Infrastructure</a:t>
            </a:r>
            <a:r>
              <a:rPr lang="cs-CZ" dirty="0"/>
              <a:t> as a </a:t>
            </a:r>
            <a:r>
              <a:rPr lang="cs-CZ" dirty="0" err="1"/>
              <a:t>Service</a:t>
            </a:r>
            <a:r>
              <a:rPr lang="cs-CZ" dirty="0"/>
              <a:t> – Infrastruktura jako služba </a:t>
            </a:r>
          </a:p>
          <a:p>
            <a:pPr lvl="1"/>
            <a:r>
              <a:rPr lang="cs-CZ" dirty="0"/>
              <a:t>Poskytovatel ustavuje a řídí fyzické zpracování, paměť, síťování, prostředí </a:t>
            </a:r>
            <a:r>
              <a:rPr lang="cs-CZ" dirty="0" err="1"/>
              <a:t>hostingu</a:t>
            </a:r>
            <a:r>
              <a:rPr lang="cs-CZ" dirty="0"/>
              <a:t> a infrastrukturu </a:t>
            </a:r>
            <a:r>
              <a:rPr lang="cs-CZ" dirty="0" err="1"/>
              <a:t>cloudu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Uživatel vytváří, instaluje, spravuje a monitoruje </a:t>
            </a:r>
            <a:r>
              <a:rPr lang="cs-CZ" dirty="0" smtClean="0"/>
              <a:t>služby a operace </a:t>
            </a:r>
            <a:r>
              <a:rPr lang="cs-CZ" dirty="0"/>
              <a:t>v IT </a:t>
            </a:r>
            <a:r>
              <a:rPr lang="cs-CZ" dirty="0" smtClean="0"/>
              <a:t>infrastruktuře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3B31B291-BCCF-4394-9DDB-DB1E08C8DD01}" type="datetime1">
              <a:rPr lang="cs-CZ" smtClean="0"/>
              <a:t>6.5.2014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7D494E14-767D-43DB-8417-171CF9EC27CD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333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smtClean="0"/>
              <a:t>Distribuční model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pPr lvl="0"/>
            <a:r>
              <a:rPr lang="cs-CZ" dirty="0" err="1" smtClean="0"/>
              <a:t>IaaS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dirty="0" err="1"/>
              <a:t>Infrastructure</a:t>
            </a:r>
            <a:r>
              <a:rPr lang="cs-CZ" dirty="0"/>
              <a:t> as a </a:t>
            </a:r>
            <a:r>
              <a:rPr lang="cs-CZ" dirty="0" err="1" smtClean="0"/>
              <a:t>Service</a:t>
            </a:r>
            <a:endParaRPr lang="cs-CZ" dirty="0" smtClean="0"/>
          </a:p>
          <a:p>
            <a:pPr lvl="0"/>
            <a:r>
              <a:rPr lang="cs-CZ" dirty="0" err="1" smtClean="0"/>
              <a:t>PaaS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dirty="0" err="1"/>
              <a:t>Platform</a:t>
            </a:r>
            <a:r>
              <a:rPr lang="cs-CZ" dirty="0"/>
              <a:t> as a </a:t>
            </a:r>
            <a:r>
              <a:rPr lang="cs-CZ" dirty="0" err="1" smtClean="0"/>
              <a:t>Service</a:t>
            </a:r>
            <a:endParaRPr lang="cs-CZ" dirty="0" smtClean="0"/>
          </a:p>
          <a:p>
            <a:pPr lvl="0"/>
            <a:r>
              <a:rPr lang="cs-CZ" dirty="0" err="1" smtClean="0"/>
              <a:t>SaaS</a:t>
            </a:r>
            <a:r>
              <a:rPr lang="cs-CZ" dirty="0" smtClean="0"/>
              <a:t> </a:t>
            </a:r>
            <a:r>
              <a:rPr lang="cs-CZ" dirty="0"/>
              <a:t>– Software as a </a:t>
            </a:r>
            <a:r>
              <a:rPr lang="cs-CZ" dirty="0" err="1" smtClean="0"/>
              <a:t>Service</a:t>
            </a:r>
            <a:endParaRPr lang="cs-CZ" dirty="0" smtClean="0"/>
          </a:p>
          <a:p>
            <a:pPr lvl="0"/>
            <a:endParaRPr lang="cs-CZ" dirty="0" smtClean="0"/>
          </a:p>
          <a:p>
            <a:pPr lvl="0"/>
            <a:r>
              <a:rPr lang="cs-CZ" dirty="0"/>
              <a:t>PAAS – </a:t>
            </a:r>
            <a:r>
              <a:rPr lang="cs-CZ" dirty="0" err="1"/>
              <a:t>Platform</a:t>
            </a:r>
            <a:r>
              <a:rPr lang="cs-CZ" dirty="0"/>
              <a:t> as a </a:t>
            </a:r>
            <a:r>
              <a:rPr lang="cs-CZ" dirty="0" err="1"/>
              <a:t>Service</a:t>
            </a:r>
            <a:r>
              <a:rPr lang="cs-CZ" dirty="0"/>
              <a:t> – Platforma jako služba – poskytuje prostředky pro podporu celého životního cyklu tvorby a poskytování webových aplikací a služeb</a:t>
            </a:r>
          </a:p>
          <a:p>
            <a:pPr lvl="1"/>
            <a:r>
              <a:rPr lang="cs-CZ" dirty="0"/>
              <a:t>Poskytovatel spravuje </a:t>
            </a:r>
            <a:r>
              <a:rPr lang="cs-CZ" dirty="0" err="1"/>
              <a:t>infrastukturu</a:t>
            </a:r>
            <a:r>
              <a:rPr lang="cs-CZ" dirty="0"/>
              <a:t> </a:t>
            </a:r>
            <a:r>
              <a:rPr lang="cs-CZ" dirty="0" err="1"/>
              <a:t>cloudu</a:t>
            </a:r>
            <a:r>
              <a:rPr lang="cs-CZ" dirty="0"/>
              <a:t> a </a:t>
            </a:r>
            <a:r>
              <a:rPr lang="cs-CZ" dirty="0" err="1"/>
              <a:t>middleware</a:t>
            </a:r>
            <a:r>
              <a:rPr lang="cs-CZ" dirty="0"/>
              <a:t> pro uživatele, zajišťuje vývoj, nasazení a správu prostředků pro platformu spotřebitelů</a:t>
            </a:r>
          </a:p>
          <a:p>
            <a:pPr lvl="1"/>
            <a:r>
              <a:rPr lang="cs-CZ" dirty="0"/>
              <a:t>Uživatel vyvíjí, testuje, nasazuje a spravuje aplikace hostující v prostředí </a:t>
            </a:r>
            <a:r>
              <a:rPr lang="cs-CZ" dirty="0" err="1" smtClean="0"/>
              <a:t>cloudu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3B31B291-BCCF-4394-9DDB-DB1E08C8DD01}" type="datetime1">
              <a:rPr lang="cs-CZ" smtClean="0"/>
              <a:t>6.5.2014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7D494E14-767D-43DB-8417-171CF9EC27CD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8978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smtClean="0"/>
              <a:t>Distribuční model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pPr lvl="0"/>
            <a:r>
              <a:rPr lang="cs-CZ" dirty="0" err="1" smtClean="0"/>
              <a:t>IaaS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dirty="0" err="1"/>
              <a:t>Infrastructure</a:t>
            </a:r>
            <a:r>
              <a:rPr lang="cs-CZ" dirty="0"/>
              <a:t> as a </a:t>
            </a:r>
            <a:r>
              <a:rPr lang="cs-CZ" dirty="0" err="1" smtClean="0"/>
              <a:t>Service</a:t>
            </a:r>
            <a:endParaRPr lang="cs-CZ" dirty="0" smtClean="0"/>
          </a:p>
          <a:p>
            <a:pPr lvl="0"/>
            <a:r>
              <a:rPr lang="cs-CZ" dirty="0" err="1" smtClean="0"/>
              <a:t>PaaS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dirty="0" err="1"/>
              <a:t>Platform</a:t>
            </a:r>
            <a:r>
              <a:rPr lang="cs-CZ" dirty="0"/>
              <a:t> as a </a:t>
            </a:r>
            <a:r>
              <a:rPr lang="cs-CZ" dirty="0" err="1" smtClean="0"/>
              <a:t>Service</a:t>
            </a:r>
            <a:endParaRPr lang="cs-CZ" dirty="0" smtClean="0"/>
          </a:p>
          <a:p>
            <a:pPr lvl="0"/>
            <a:r>
              <a:rPr lang="cs-CZ" dirty="0" err="1" smtClean="0"/>
              <a:t>SaaS</a:t>
            </a:r>
            <a:r>
              <a:rPr lang="cs-CZ" dirty="0" smtClean="0"/>
              <a:t> </a:t>
            </a:r>
            <a:r>
              <a:rPr lang="cs-CZ" dirty="0"/>
              <a:t>– Software as a </a:t>
            </a:r>
            <a:r>
              <a:rPr lang="cs-CZ" dirty="0" err="1" smtClean="0"/>
              <a:t>Service</a:t>
            </a:r>
            <a:endParaRPr lang="cs-CZ" dirty="0" smtClean="0"/>
          </a:p>
          <a:p>
            <a:pPr lvl="0"/>
            <a:endParaRPr lang="cs-CZ" dirty="0" smtClean="0"/>
          </a:p>
          <a:p>
            <a:pPr lvl="0"/>
            <a:r>
              <a:rPr lang="cs-CZ" dirty="0"/>
              <a:t>SAAS – Software as a </a:t>
            </a:r>
            <a:r>
              <a:rPr lang="cs-CZ" dirty="0" err="1"/>
              <a:t>Service</a:t>
            </a:r>
            <a:r>
              <a:rPr lang="cs-CZ" dirty="0"/>
              <a:t> – Software jako služba – aplikace je pronajímána uživateli (</a:t>
            </a:r>
            <a:r>
              <a:rPr lang="cs-CZ" dirty="0" err="1"/>
              <a:t>LotusLive</a:t>
            </a:r>
            <a:r>
              <a:rPr lang="cs-CZ" dirty="0"/>
              <a:t>, </a:t>
            </a:r>
            <a:r>
              <a:rPr lang="cs-CZ" dirty="0" err="1"/>
              <a:t>GoogleApps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poskytovatel instaluje, udržuje, podporuje </a:t>
            </a:r>
            <a:r>
              <a:rPr lang="cs-CZ" dirty="0" err="1"/>
              <a:t>softwareové</a:t>
            </a:r>
            <a:r>
              <a:rPr lang="cs-CZ" dirty="0"/>
              <a:t> aplikace v infrastruktuře </a:t>
            </a:r>
            <a:r>
              <a:rPr lang="cs-CZ" dirty="0" err="1"/>
              <a:t>cloudu</a:t>
            </a:r>
            <a:endParaRPr lang="cs-CZ" dirty="0"/>
          </a:p>
          <a:p>
            <a:pPr lvl="1"/>
            <a:r>
              <a:rPr lang="cs-CZ" dirty="0"/>
              <a:t>uživatel používá aplikaci nebo službu pro provoz podnikových procesů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3B31B291-BCCF-4394-9DDB-DB1E08C8DD01}" type="datetime1">
              <a:rPr lang="cs-CZ" smtClean="0"/>
              <a:t>6.5.2014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7D494E14-767D-43DB-8417-171CF9EC27CD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049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i="1" dirty="0" err="1"/>
              <a:t>IaaS</a:t>
            </a:r>
            <a:r>
              <a:rPr lang="cs-CZ" sz="2000" dirty="0"/>
              <a:t> – </a:t>
            </a:r>
            <a:r>
              <a:rPr lang="cs-CZ" sz="2000" dirty="0" smtClean="0"/>
              <a:t>(</a:t>
            </a:r>
            <a:r>
              <a:rPr lang="cs-CZ" sz="2000" dirty="0" err="1" smtClean="0"/>
              <a:t>infrastructure</a:t>
            </a:r>
            <a:r>
              <a:rPr lang="cs-CZ" sz="2000" dirty="0" smtClean="0"/>
              <a:t>) - paměť</a:t>
            </a:r>
            <a:r>
              <a:rPr lang="cs-CZ" sz="2000" dirty="0"/>
              <a:t>, CDN, zálohování a obnova, výpočet, hostování na dané platformě, řízení služeb.</a:t>
            </a:r>
            <a:endParaRPr lang="cs-CZ" sz="2000" b="1" dirty="0"/>
          </a:p>
          <a:p>
            <a:r>
              <a:rPr lang="cs-CZ" sz="2000" b="1" i="1" dirty="0" err="1"/>
              <a:t>PaaS</a:t>
            </a:r>
            <a:r>
              <a:rPr lang="cs-CZ" sz="2000" dirty="0"/>
              <a:t> – </a:t>
            </a:r>
            <a:r>
              <a:rPr lang="cs-CZ" sz="2000" dirty="0" smtClean="0"/>
              <a:t>(</a:t>
            </a:r>
            <a:r>
              <a:rPr lang="cs-CZ" sz="2000" dirty="0" err="1" smtClean="0"/>
              <a:t>platform</a:t>
            </a:r>
            <a:r>
              <a:rPr lang="cs-CZ" sz="2000" dirty="0" smtClean="0"/>
              <a:t>) - databáze</a:t>
            </a:r>
            <a:r>
              <a:rPr lang="cs-CZ" sz="2000" dirty="0"/>
              <a:t>, business inteligence (postupy pro získání informací a lepší pochopení trhu), vývoj a testování, integrace.</a:t>
            </a:r>
            <a:endParaRPr lang="cs-CZ" sz="2000" b="1" dirty="0"/>
          </a:p>
          <a:p>
            <a:r>
              <a:rPr lang="cs-CZ" sz="2000" b="1" i="1" dirty="0" err="1"/>
              <a:t>SaaS</a:t>
            </a:r>
            <a:r>
              <a:rPr lang="cs-CZ" sz="2000" dirty="0"/>
              <a:t> – </a:t>
            </a:r>
            <a:r>
              <a:rPr lang="cs-CZ" sz="2000" dirty="0" smtClean="0"/>
              <a:t>(software) - údržba </a:t>
            </a:r>
            <a:r>
              <a:rPr lang="cs-CZ" sz="2000" dirty="0"/>
              <a:t>dokumentů, spolupráce, CRM (</a:t>
            </a:r>
            <a:r>
              <a:rPr lang="cs-CZ" sz="2000" dirty="0" err="1"/>
              <a:t>Customer</a:t>
            </a:r>
            <a:r>
              <a:rPr lang="cs-CZ" sz="2000" dirty="0"/>
              <a:t> </a:t>
            </a:r>
            <a:r>
              <a:rPr lang="cs-CZ" sz="2000" dirty="0" err="1"/>
              <a:t>relationship</a:t>
            </a:r>
            <a:r>
              <a:rPr lang="cs-CZ" sz="2000" dirty="0"/>
              <a:t> management – získávání informací od zákazníků), obchod, účtování, ERP (</a:t>
            </a:r>
            <a:r>
              <a:rPr lang="cs-CZ" sz="2000" dirty="0" err="1"/>
              <a:t>Enterprice</a:t>
            </a:r>
            <a:r>
              <a:rPr lang="cs-CZ" sz="2000" dirty="0"/>
              <a:t> </a:t>
            </a:r>
            <a:r>
              <a:rPr lang="cs-CZ" sz="2000" dirty="0" err="1"/>
              <a:t>resource</a:t>
            </a:r>
            <a:r>
              <a:rPr lang="cs-CZ" sz="2000" dirty="0"/>
              <a:t> </a:t>
            </a:r>
            <a:r>
              <a:rPr lang="cs-CZ" sz="2000" dirty="0" err="1"/>
              <a:t>planning</a:t>
            </a:r>
            <a:r>
              <a:rPr lang="cs-CZ" sz="2000" dirty="0"/>
              <a:t> – integrace a automatizace procesů souvisejících s produkčními činnostmi podniku), lidské zdroje, sociální sítě, finance, správa obsahu (</a:t>
            </a:r>
            <a:r>
              <a:rPr lang="cs-CZ" sz="2000" dirty="0" err="1"/>
              <a:t>content</a:t>
            </a:r>
            <a:r>
              <a:rPr lang="cs-CZ" sz="2000" dirty="0"/>
              <a:t> management – redakční systém), elektronická pošta, </a:t>
            </a:r>
            <a:r>
              <a:rPr lang="cs-CZ" sz="2000" dirty="0" err="1"/>
              <a:t>office</a:t>
            </a:r>
            <a:r>
              <a:rPr lang="cs-CZ" sz="2000" dirty="0"/>
              <a:t> </a:t>
            </a:r>
            <a:r>
              <a:rPr lang="cs-CZ" sz="2000" dirty="0" err="1"/>
              <a:t>productivity</a:t>
            </a:r>
            <a:r>
              <a:rPr lang="cs-CZ" sz="2000" dirty="0"/>
              <a:t> network – zdroj jedinečných informací pro </a:t>
            </a:r>
            <a:r>
              <a:rPr lang="cs-CZ" sz="2000" dirty="0" err="1"/>
              <a:t>managery</a:t>
            </a:r>
            <a:r>
              <a:rPr lang="cs-CZ" sz="2000" dirty="0"/>
              <a:t>.</a:t>
            </a:r>
            <a:endParaRPr lang="cs-CZ" sz="2000" b="1" dirty="0"/>
          </a:p>
          <a:p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Cloud</a:t>
            </a:r>
            <a:r>
              <a:rPr lang="cs-CZ" dirty="0" smtClean="0"/>
              <a:t> – poskytované služby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1510-E076-4B68-8588-403EC9257E56}" type="datetime1">
              <a:rPr lang="cs-CZ" smtClean="0"/>
              <a:t>6.5.2014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43AB-5F9E-4E66-98AF-54A7501881C0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3667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r>
              <a:rPr lang="cs-CZ" dirty="0" err="1" smtClean="0"/>
              <a:t>Buzzworld</a:t>
            </a:r>
            <a:endParaRPr lang="cs-CZ" dirty="0" smtClean="0"/>
          </a:p>
          <a:p>
            <a:r>
              <a:rPr lang="cs-CZ" dirty="0" smtClean="0"/>
              <a:t>Princip – statistické </a:t>
            </a:r>
            <a:r>
              <a:rPr lang="cs-CZ" dirty="0" err="1" smtClean="0"/>
              <a:t>multiplexování</a:t>
            </a:r>
            <a:endParaRPr lang="cs-CZ" dirty="0" smtClean="0"/>
          </a:p>
          <a:p>
            <a:r>
              <a:rPr lang="cs-CZ" dirty="0" smtClean="0"/>
              <a:t>Předchůdci</a:t>
            </a:r>
          </a:p>
          <a:p>
            <a:pPr lvl="1"/>
            <a:r>
              <a:rPr lang="cs-CZ" dirty="0"/>
              <a:t>Distribuované </a:t>
            </a:r>
            <a:r>
              <a:rPr lang="cs-CZ" dirty="0" smtClean="0"/>
              <a:t>počítání - </a:t>
            </a:r>
            <a:endParaRPr lang="cs-CZ" dirty="0"/>
          </a:p>
          <a:p>
            <a:pPr lvl="1"/>
            <a:r>
              <a:rPr lang="cs-CZ" dirty="0" err="1" smtClean="0"/>
              <a:t>Gridy</a:t>
            </a:r>
            <a:r>
              <a:rPr lang="cs-CZ" dirty="0" smtClean="0"/>
              <a:t> - </a:t>
            </a:r>
            <a:endParaRPr lang="cs-CZ" dirty="0"/>
          </a:p>
          <a:p>
            <a:pPr lvl="1"/>
            <a:r>
              <a:rPr lang="cs-CZ" dirty="0"/>
              <a:t>Webové </a:t>
            </a:r>
            <a:r>
              <a:rPr lang="cs-CZ" dirty="0" smtClean="0"/>
              <a:t>technologie - </a:t>
            </a:r>
            <a:endParaRPr lang="cs-CZ" dirty="0"/>
          </a:p>
          <a:p>
            <a:pPr lvl="1"/>
            <a:r>
              <a:rPr lang="cs-CZ" dirty="0" err="1"/>
              <a:t>Service</a:t>
            </a:r>
            <a:r>
              <a:rPr lang="cs-CZ" dirty="0"/>
              <a:t> </a:t>
            </a:r>
            <a:r>
              <a:rPr lang="cs-CZ" dirty="0" err="1"/>
              <a:t>computing</a:t>
            </a:r>
            <a:r>
              <a:rPr lang="cs-CZ" dirty="0"/>
              <a:t> – rozvíjející se mezioborová disciplína, která na základě vědy a techniky, využívající výpočetní techniku a informační technologie, modeluje, vytváří, provozuje a </a:t>
            </a:r>
            <a:r>
              <a:rPr lang="en-US" dirty="0" err="1" smtClean="0"/>
              <a:t>spravuje</a:t>
            </a:r>
            <a:r>
              <a:rPr lang="en-US" dirty="0" smtClean="0"/>
              <a:t> </a:t>
            </a:r>
            <a:r>
              <a:rPr lang="cs-CZ" dirty="0" smtClean="0"/>
              <a:t>podnikové </a:t>
            </a:r>
            <a:r>
              <a:rPr lang="cs-CZ" dirty="0"/>
              <a:t>služby (business </a:t>
            </a:r>
            <a:r>
              <a:rPr lang="cs-CZ" dirty="0" err="1"/>
              <a:t>services</a:t>
            </a:r>
            <a:r>
              <a:rPr lang="cs-CZ" dirty="0"/>
              <a:t>). </a:t>
            </a:r>
          </a:p>
          <a:p>
            <a:pPr lvl="1"/>
            <a:r>
              <a:rPr lang="cs-CZ" dirty="0" err="1"/>
              <a:t>Virtualizace</a:t>
            </a:r>
            <a:r>
              <a:rPr lang="cs-CZ" dirty="0"/>
              <a:t> – přinesla klíčové technologie </a:t>
            </a:r>
            <a:r>
              <a:rPr lang="cs-CZ" dirty="0" smtClean="0"/>
              <a:t>pro </a:t>
            </a:r>
            <a:r>
              <a:rPr lang="cs-CZ" dirty="0" err="1"/>
              <a:t>cloud</a:t>
            </a:r>
            <a:r>
              <a:rPr lang="cs-CZ" dirty="0"/>
              <a:t> </a:t>
            </a:r>
            <a:r>
              <a:rPr lang="cs-CZ" dirty="0" err="1"/>
              <a:t>computing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1510-E076-4B68-8588-403EC9257E56}" type="datetime1">
              <a:rPr lang="cs-CZ" smtClean="0"/>
              <a:t>6.5.2014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43AB-5F9E-4E66-98AF-54A7501881C0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1065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 i="1" dirty="0"/>
              <a:t>Nasazení služby </a:t>
            </a:r>
            <a:r>
              <a:rPr lang="cs-CZ" dirty="0"/>
              <a:t>– </a:t>
            </a:r>
            <a:r>
              <a:rPr lang="cs-CZ" dirty="0" err="1"/>
              <a:t>service</a:t>
            </a:r>
            <a:r>
              <a:rPr lang="cs-CZ" dirty="0"/>
              <a:t> </a:t>
            </a:r>
            <a:r>
              <a:rPr lang="cs-CZ" dirty="0" err="1"/>
              <a:t>deployment</a:t>
            </a:r>
            <a:r>
              <a:rPr lang="cs-CZ" dirty="0"/>
              <a:t> – aplikace pro centrální administraci a správu.</a:t>
            </a:r>
            <a:endParaRPr lang="cs-CZ" b="1" dirty="0"/>
          </a:p>
          <a:p>
            <a:pPr lvl="0"/>
            <a:r>
              <a:rPr lang="cs-CZ" b="1" i="1" dirty="0"/>
              <a:t>Orchestrace služby </a:t>
            </a:r>
            <a:r>
              <a:rPr lang="cs-CZ" dirty="0"/>
              <a:t>– </a:t>
            </a:r>
            <a:r>
              <a:rPr lang="cs-CZ" dirty="0" err="1"/>
              <a:t>service</a:t>
            </a:r>
            <a:r>
              <a:rPr lang="cs-CZ" dirty="0"/>
              <a:t> </a:t>
            </a:r>
            <a:r>
              <a:rPr lang="cs-CZ" dirty="0" err="1"/>
              <a:t>orchestration</a:t>
            </a:r>
            <a:r>
              <a:rPr lang="cs-CZ" dirty="0"/>
              <a:t> -  představuje automatické uspořádání, koordinaci a řízení složitých počítačových systémů, </a:t>
            </a:r>
            <a:r>
              <a:rPr lang="cs-CZ" dirty="0" err="1"/>
              <a:t>midleware</a:t>
            </a:r>
            <a:r>
              <a:rPr lang="cs-CZ" dirty="0"/>
              <a:t> a služeb (wikipedie)</a:t>
            </a:r>
            <a:endParaRPr lang="cs-CZ" b="1" dirty="0"/>
          </a:p>
          <a:p>
            <a:pPr lvl="0"/>
            <a:r>
              <a:rPr lang="cs-CZ" b="1" i="1" dirty="0"/>
              <a:t>Správa služeb </a:t>
            </a:r>
            <a:r>
              <a:rPr lang="cs-CZ" b="1" i="1" dirty="0" err="1"/>
              <a:t>cloudu</a:t>
            </a:r>
            <a:r>
              <a:rPr lang="cs-CZ" b="1" i="1" dirty="0"/>
              <a:t> </a:t>
            </a:r>
            <a:r>
              <a:rPr lang="cs-CZ" dirty="0"/>
              <a:t>– </a:t>
            </a:r>
            <a:r>
              <a:rPr lang="cs-CZ" dirty="0" err="1"/>
              <a:t>cloud</a:t>
            </a:r>
            <a:r>
              <a:rPr lang="cs-CZ" dirty="0"/>
              <a:t> </a:t>
            </a:r>
            <a:r>
              <a:rPr lang="cs-CZ" dirty="0" err="1"/>
              <a:t>service</a:t>
            </a:r>
            <a:r>
              <a:rPr lang="cs-CZ" dirty="0"/>
              <a:t> management – </a:t>
            </a:r>
            <a:endParaRPr lang="cs-CZ" b="1" dirty="0"/>
          </a:p>
          <a:p>
            <a:r>
              <a:rPr lang="cs-CZ" b="1" i="1" dirty="0" smtClean="0"/>
              <a:t>Bezpečnost</a:t>
            </a:r>
            <a:r>
              <a:rPr lang="cs-CZ" dirty="0" smtClean="0"/>
              <a:t> – </a:t>
            </a:r>
            <a:r>
              <a:rPr lang="cs-CZ" dirty="0" err="1" smtClean="0"/>
              <a:t>security</a:t>
            </a:r>
            <a:endParaRPr lang="cs-CZ" dirty="0" smtClean="0"/>
          </a:p>
          <a:p>
            <a:pPr lvl="0"/>
            <a:r>
              <a:rPr lang="cs-CZ" b="1" i="1" dirty="0"/>
              <a:t>Důvěrnost</a:t>
            </a:r>
            <a:r>
              <a:rPr lang="cs-CZ" dirty="0"/>
              <a:t> – </a:t>
            </a:r>
            <a:r>
              <a:rPr lang="cs-CZ" dirty="0" err="1"/>
              <a:t>privacy</a:t>
            </a: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Cloud</a:t>
            </a:r>
            <a:r>
              <a:rPr lang="cs-CZ" dirty="0" smtClean="0"/>
              <a:t> - služby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1510-E076-4B68-8588-403EC9257E56}" type="datetime1">
              <a:rPr lang="cs-CZ" smtClean="0"/>
              <a:t>6.5.2014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43AB-5F9E-4E66-98AF-54A7501881C0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6992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000" dirty="0"/>
              <a:t>Privátní </a:t>
            </a:r>
            <a:r>
              <a:rPr lang="cs-CZ" sz="2000" dirty="0" err="1"/>
              <a:t>cloud</a:t>
            </a:r>
            <a:r>
              <a:rPr lang="cs-CZ" sz="2000" dirty="0"/>
              <a:t> – provozován výhradně pro organizaci, řízen organizací nebo třetí stranou, vytvářen vlastní organizací nebo mimo ni</a:t>
            </a:r>
            <a:endParaRPr lang="cs-CZ" sz="2000" b="1" dirty="0"/>
          </a:p>
          <a:p>
            <a:pPr lvl="0"/>
            <a:r>
              <a:rPr lang="cs-CZ" sz="2000" dirty="0"/>
              <a:t>Skupinový </a:t>
            </a:r>
            <a:r>
              <a:rPr lang="cs-CZ" sz="2000" dirty="0" err="1"/>
              <a:t>cloud</a:t>
            </a:r>
            <a:r>
              <a:rPr lang="cs-CZ" sz="2000" dirty="0"/>
              <a:t> – infrastruktura </a:t>
            </a:r>
            <a:r>
              <a:rPr lang="cs-CZ" sz="2000" dirty="0" err="1"/>
              <a:t>cloudu</a:t>
            </a:r>
            <a:r>
              <a:rPr lang="cs-CZ" sz="2000" dirty="0"/>
              <a:t> je rozdělena mezi několik organizací, podporuje konkrétní zájmovou skupinu (stejné zájmy, požadavky na bezpečnost, </a:t>
            </a:r>
            <a:r>
              <a:rPr lang="cs-CZ" sz="2000" dirty="0" smtClean="0"/>
              <a:t>politiky</a:t>
            </a:r>
            <a:r>
              <a:rPr lang="cs-CZ" sz="2000" dirty="0"/>
              <a:t>). Může být řízena organizací nebo třetí stranou. Může být vytvořena organizací nebo mimo ni. </a:t>
            </a:r>
            <a:endParaRPr lang="cs-CZ" sz="2000" b="1" dirty="0"/>
          </a:p>
          <a:p>
            <a:pPr lvl="0"/>
            <a:r>
              <a:rPr lang="cs-CZ" sz="2000" dirty="0"/>
              <a:t>Veřejný </a:t>
            </a:r>
            <a:r>
              <a:rPr lang="cs-CZ" sz="2000" dirty="0" err="1"/>
              <a:t>cloud</a:t>
            </a:r>
            <a:r>
              <a:rPr lang="cs-CZ" sz="2000" dirty="0"/>
              <a:t> – je k dispozici veřejnosti nebo velkým průmyslovým skupinám a je vlastněna organizací prodávající služby </a:t>
            </a:r>
            <a:r>
              <a:rPr lang="cs-CZ" sz="2000" dirty="0" err="1"/>
              <a:t>cloudu</a:t>
            </a:r>
            <a:r>
              <a:rPr lang="cs-CZ" sz="2000" dirty="0"/>
              <a:t>.</a:t>
            </a:r>
            <a:endParaRPr lang="cs-CZ" sz="2000" b="1" dirty="0"/>
          </a:p>
          <a:p>
            <a:pPr lvl="0"/>
            <a:r>
              <a:rPr lang="cs-CZ" sz="2000" dirty="0"/>
              <a:t>Hybridní </a:t>
            </a:r>
            <a:r>
              <a:rPr lang="cs-CZ" sz="2000" dirty="0" err="1"/>
              <a:t>cloud</a:t>
            </a:r>
            <a:r>
              <a:rPr lang="cs-CZ" sz="2000" dirty="0"/>
              <a:t> – infrastruktura vznikne spojením dvou nebo více </a:t>
            </a:r>
            <a:r>
              <a:rPr lang="cs-CZ" sz="2000" dirty="0" err="1"/>
              <a:t>cloudů</a:t>
            </a:r>
            <a:r>
              <a:rPr lang="cs-CZ" sz="2000" dirty="0"/>
              <a:t> (privátní, skupinový, veřejný), které zůstanou jedinečné, ale jsou vzájemně propojeny standardy nebo technologiemi, které dovolují přenositelnost aplikací (vyvažování zátěže).</a:t>
            </a:r>
            <a:endParaRPr lang="cs-CZ" sz="2000" b="1" dirty="0"/>
          </a:p>
          <a:p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Cloud</a:t>
            </a:r>
            <a:r>
              <a:rPr lang="cs-CZ" dirty="0" smtClean="0"/>
              <a:t> – nasazení služby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1510-E076-4B68-8588-403EC9257E56}" type="datetime1">
              <a:rPr lang="cs-CZ" smtClean="0"/>
              <a:t>6.5.2014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43AB-5F9E-4E66-98AF-54A7501881C0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0226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000" dirty="0"/>
              <a:t>Autentizace a autorizace – ověření pravosti a autorizace uživatelů </a:t>
            </a:r>
            <a:r>
              <a:rPr lang="cs-CZ" sz="2000" dirty="0" err="1"/>
              <a:t>cloudu</a:t>
            </a:r>
            <a:r>
              <a:rPr lang="cs-CZ" sz="2000" dirty="0"/>
              <a:t> s využitím dříve vytvořených pověřovacích listin (</a:t>
            </a:r>
            <a:r>
              <a:rPr lang="cs-CZ" sz="2000" dirty="0" err="1"/>
              <a:t>credentials</a:t>
            </a:r>
            <a:r>
              <a:rPr lang="cs-CZ" sz="2000" dirty="0"/>
              <a:t>)</a:t>
            </a:r>
            <a:endParaRPr lang="cs-CZ" sz="2000" b="1" dirty="0"/>
          </a:p>
          <a:p>
            <a:pPr lvl="0"/>
            <a:r>
              <a:rPr lang="cs-CZ" sz="2000" dirty="0"/>
              <a:t>Dostupnost – zajištění včasného a spolehlivého přístupu k informacím</a:t>
            </a:r>
            <a:endParaRPr lang="cs-CZ" sz="2000" b="1" dirty="0"/>
          </a:p>
          <a:p>
            <a:pPr lvl="0"/>
            <a:r>
              <a:rPr lang="cs-CZ" sz="2000" dirty="0"/>
              <a:t>Správa identit – prosazování politik přístupu pro uživatele přistupující ke </a:t>
            </a:r>
            <a:r>
              <a:rPr lang="cs-CZ" sz="2000" dirty="0" err="1"/>
              <a:t>cloudu</a:t>
            </a:r>
            <a:endParaRPr lang="cs-CZ" sz="2000" b="1" dirty="0"/>
          </a:p>
          <a:p>
            <a:pPr lvl="0"/>
            <a:r>
              <a:rPr lang="cs-CZ" sz="2000" dirty="0"/>
              <a:t>Integrita – ochrana informace před nevhodnou </a:t>
            </a:r>
            <a:r>
              <a:rPr lang="cs-CZ" sz="2000" dirty="0" smtClean="0"/>
              <a:t>modifikací </a:t>
            </a:r>
            <a:r>
              <a:rPr lang="cs-CZ" sz="2000" dirty="0"/>
              <a:t>nebo zničením, zahrnující autentičnost informací a nepopiratelnost.</a:t>
            </a:r>
            <a:endParaRPr lang="cs-CZ" sz="2000" b="1" dirty="0"/>
          </a:p>
          <a:p>
            <a:pPr lvl="0"/>
            <a:r>
              <a:rPr lang="cs-CZ" sz="2000" dirty="0"/>
              <a:t>Monitorování bezpečnosti a zachycování incidentů – automatické monitorování infrastruktury poskytovatele pro prokázání shody s politikami uživatelské bezpečnostní politiky a audit.</a:t>
            </a:r>
            <a:endParaRPr lang="cs-CZ" sz="2000" b="1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Cloud</a:t>
            </a:r>
            <a:r>
              <a:rPr lang="cs-CZ" dirty="0" smtClean="0"/>
              <a:t> – bezpečnost a důvěrnost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1510-E076-4B68-8588-403EC9257E56}" type="datetime1">
              <a:rPr lang="cs-CZ" smtClean="0"/>
              <a:t>6.5.2014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43AB-5F9E-4E66-98AF-54A7501881C0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1480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000" dirty="0"/>
              <a:t>Řízení bezpečnostní politiky – konfigurace, generování, vymáhání, audit, obnova bezpečnostních politik pro uživatele přistupujícího ke </a:t>
            </a:r>
            <a:r>
              <a:rPr lang="cs-CZ" sz="2000" dirty="0" err="1"/>
              <a:t>cloudu</a:t>
            </a:r>
            <a:r>
              <a:rPr lang="cs-CZ" sz="2000" dirty="0"/>
              <a:t>.</a:t>
            </a:r>
            <a:endParaRPr lang="cs-CZ" sz="2000" b="1" dirty="0"/>
          </a:p>
          <a:p>
            <a:pPr lvl="0"/>
            <a:r>
              <a:rPr lang="cs-CZ" sz="2000" dirty="0"/>
              <a:t>Ochrana zajištěné, správné a konzistentní kolekce, zpracování, komunikace užití a dispozice personální informace a personálně identifikovatelné informace v </a:t>
            </a:r>
            <a:r>
              <a:rPr lang="cs-CZ" sz="2000" dirty="0" err="1"/>
              <a:t>cloudu</a:t>
            </a:r>
            <a:endParaRPr lang="cs-CZ" sz="20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Cloud</a:t>
            </a:r>
            <a:r>
              <a:rPr lang="cs-CZ" dirty="0" smtClean="0"/>
              <a:t> – bezpečnost a důvěrnost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1510-E076-4B68-8588-403EC9257E56}" type="datetime1">
              <a:rPr lang="cs-CZ" smtClean="0"/>
              <a:t>6.5.2014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43AB-5F9E-4E66-98AF-54A7501881C0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812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Hodnocení služeb nabízených poskytovatelem </a:t>
            </a:r>
            <a:r>
              <a:rPr lang="cs-CZ" dirty="0" err="1"/>
              <a:t>cloudu</a:t>
            </a:r>
            <a:r>
              <a:rPr lang="cs-CZ" dirty="0"/>
              <a:t> z pohledu bezpečnostních kontrol, dopadu na soukromí, výkonnost, atd.</a:t>
            </a:r>
            <a:endParaRPr lang="cs-CZ" b="1" dirty="0"/>
          </a:p>
          <a:p>
            <a:pPr lvl="1"/>
            <a:r>
              <a:rPr lang="cs-CZ" dirty="0"/>
              <a:t>Provádí vyhodnocení bezpečnostních kontrol v informačním systému s cílem určit, do jaké míry jsou služby implementovány korektně, tak jak by měly a přinesly očekávaný výsledek vzhledem k </a:t>
            </a:r>
            <a:r>
              <a:rPr lang="cs-CZ" dirty="0" smtClean="0"/>
              <a:t>bezpečnostním </a:t>
            </a:r>
            <a:r>
              <a:rPr lang="cs-CZ" dirty="0"/>
              <a:t>požadavkům na systém.</a:t>
            </a:r>
            <a:endParaRPr lang="cs-CZ" b="1" dirty="0"/>
          </a:p>
          <a:p>
            <a:r>
              <a:rPr lang="cs-CZ" dirty="0"/>
              <a:t>Audit je zvláště důležitý pro federální agentury, kdy by mělo být umožněno třetím stranám posouzení bezpečnostních kontrol poskytovatelům </a:t>
            </a:r>
            <a:r>
              <a:rPr lang="cs-CZ" dirty="0" err="1"/>
              <a:t>cloudu</a:t>
            </a:r>
            <a:r>
              <a:rPr lang="cs-CZ" dirty="0"/>
              <a:t>.</a:t>
            </a:r>
            <a:endParaRPr lang="cs-CZ" b="1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Cloud</a:t>
            </a:r>
            <a:r>
              <a:rPr lang="cs-CZ" dirty="0" smtClean="0"/>
              <a:t> - auditor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1510-E076-4B68-8588-403EC9257E56}" type="datetime1">
              <a:rPr lang="cs-CZ" smtClean="0"/>
              <a:t>6.5.2014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43AB-5F9E-4E66-98AF-54A7501881C0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3377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r>
              <a:rPr lang="cs-CZ" sz="2000" dirty="0"/>
              <a:t>S rozvojem </a:t>
            </a:r>
            <a:r>
              <a:rPr lang="cs-CZ" sz="2000" dirty="0" err="1"/>
              <a:t>cloud</a:t>
            </a:r>
            <a:r>
              <a:rPr lang="cs-CZ" sz="2000" dirty="0"/>
              <a:t> </a:t>
            </a:r>
            <a:r>
              <a:rPr lang="cs-CZ" sz="2000" dirty="0" err="1"/>
              <a:t>computingu</a:t>
            </a:r>
            <a:r>
              <a:rPr lang="cs-CZ" sz="2000" dirty="0"/>
              <a:t> může být řízení a </a:t>
            </a:r>
            <a:r>
              <a:rPr lang="cs-CZ" sz="2000" dirty="0" smtClean="0"/>
              <a:t>integrace </a:t>
            </a:r>
            <a:r>
              <a:rPr lang="cs-CZ" sz="2000" dirty="0"/>
              <a:t>služeb </a:t>
            </a:r>
            <a:r>
              <a:rPr lang="cs-CZ" sz="2000" dirty="0" err="1"/>
              <a:t>cloudu</a:t>
            </a:r>
            <a:r>
              <a:rPr lang="cs-CZ" sz="2000" dirty="0"/>
              <a:t> pro uživatele příliš složitá</a:t>
            </a:r>
            <a:endParaRPr lang="cs-CZ" sz="2000" b="1" dirty="0"/>
          </a:p>
          <a:p>
            <a:r>
              <a:rPr lang="cs-CZ" sz="2000" dirty="0"/>
              <a:t>Hlavní služby poskytované </a:t>
            </a:r>
            <a:r>
              <a:rPr lang="cs-CZ" sz="2000" dirty="0" err="1"/>
              <a:t>cloud</a:t>
            </a:r>
            <a:r>
              <a:rPr lang="cs-CZ" sz="2000" dirty="0"/>
              <a:t> brokerem patří</a:t>
            </a:r>
            <a:endParaRPr lang="cs-CZ" sz="2000" b="1" dirty="0"/>
          </a:p>
          <a:p>
            <a:pPr lvl="1"/>
            <a:r>
              <a:rPr lang="cs-CZ" b="1" i="1" dirty="0" err="1"/>
              <a:t>Service</a:t>
            </a:r>
            <a:r>
              <a:rPr lang="cs-CZ" b="1" i="1" dirty="0"/>
              <a:t> </a:t>
            </a:r>
            <a:r>
              <a:rPr lang="cs-CZ" b="1" i="1" dirty="0" err="1"/>
              <a:t>arbitrage</a:t>
            </a:r>
            <a:r>
              <a:rPr lang="cs-CZ" dirty="0"/>
              <a:t> – arbitrážní služby jsou podobné agregačním službám s tím rozdílem, že nejsou fixní. Arbitrážní služby dovolují pružné a výhodné volby pro brokera. Např. </a:t>
            </a:r>
            <a:r>
              <a:rPr lang="cs-CZ" dirty="0" err="1"/>
              <a:t>broaker</a:t>
            </a:r>
            <a:r>
              <a:rPr lang="cs-CZ" dirty="0"/>
              <a:t> může použít službu ohodnocení kredity a vybrat si to nejlepší bodování z více agentur.</a:t>
            </a:r>
            <a:endParaRPr lang="cs-CZ" b="1" dirty="0"/>
          </a:p>
          <a:p>
            <a:pPr lvl="1"/>
            <a:r>
              <a:rPr lang="cs-CZ" b="1" i="1" dirty="0" err="1"/>
              <a:t>Service</a:t>
            </a:r>
            <a:r>
              <a:rPr lang="cs-CZ" b="1" i="1" dirty="0"/>
              <a:t> </a:t>
            </a:r>
            <a:r>
              <a:rPr lang="cs-CZ" b="1" i="1" dirty="0" err="1"/>
              <a:t>intermediation</a:t>
            </a:r>
            <a:r>
              <a:rPr lang="cs-CZ" b="1" i="1" dirty="0"/>
              <a:t> </a:t>
            </a:r>
            <a:r>
              <a:rPr lang="cs-CZ" dirty="0"/>
              <a:t>– zprostředkování služeb – </a:t>
            </a:r>
            <a:r>
              <a:rPr lang="cs-CZ" dirty="0" err="1"/>
              <a:t>cloud</a:t>
            </a:r>
            <a:r>
              <a:rPr lang="cs-CZ" dirty="0"/>
              <a:t> </a:t>
            </a:r>
            <a:r>
              <a:rPr lang="cs-CZ" dirty="0" err="1"/>
              <a:t>broaker</a:t>
            </a:r>
            <a:r>
              <a:rPr lang="cs-CZ" dirty="0"/>
              <a:t> může zlepšovat službu zlepšením některých schopností a poskytne službu s přidanou hodnotou uživatelům </a:t>
            </a:r>
            <a:r>
              <a:rPr lang="cs-CZ" dirty="0" err="1"/>
              <a:t>cloudu</a:t>
            </a:r>
            <a:r>
              <a:rPr lang="cs-CZ" dirty="0"/>
              <a:t>.</a:t>
            </a:r>
            <a:endParaRPr lang="cs-CZ" b="1" dirty="0"/>
          </a:p>
          <a:p>
            <a:pPr lvl="1"/>
            <a:r>
              <a:rPr lang="cs-CZ" b="1" i="1" dirty="0" err="1"/>
              <a:t>Service</a:t>
            </a:r>
            <a:r>
              <a:rPr lang="cs-CZ" b="1" i="1" dirty="0"/>
              <a:t> </a:t>
            </a:r>
            <a:r>
              <a:rPr lang="cs-CZ" b="1" i="1" dirty="0" err="1"/>
              <a:t>aggregation</a:t>
            </a:r>
            <a:r>
              <a:rPr lang="cs-CZ" b="1" i="1" dirty="0"/>
              <a:t> </a:t>
            </a:r>
            <a:r>
              <a:rPr lang="cs-CZ" dirty="0"/>
              <a:t>– integrace více služeb do jedné nebo více nových. Zajišťuje integraci dat a bezpečný přesun dat mezi zákazníkem </a:t>
            </a:r>
            <a:r>
              <a:rPr lang="cs-CZ" dirty="0" err="1"/>
              <a:t>cloudu</a:t>
            </a:r>
            <a:r>
              <a:rPr lang="cs-CZ" dirty="0"/>
              <a:t> a více poskytovateli </a:t>
            </a:r>
            <a:r>
              <a:rPr lang="cs-CZ" dirty="0" err="1"/>
              <a:t>cloudu</a:t>
            </a:r>
            <a:r>
              <a:rPr lang="cs-CZ" dirty="0"/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Cloud</a:t>
            </a:r>
            <a:r>
              <a:rPr lang="cs-CZ" dirty="0" smtClean="0"/>
              <a:t> - broker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1510-E076-4B68-8588-403EC9257E56}" type="datetime1">
              <a:rPr lang="cs-CZ" smtClean="0"/>
              <a:t>6.5.2014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43AB-5F9E-4E66-98AF-54A7501881C0}" type="slidenum">
              <a:rPr lang="cs-CZ" smtClean="0"/>
              <a:pPr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524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Poskytuje přístup zákazníků ke </a:t>
            </a:r>
            <a:r>
              <a:rPr lang="cs-CZ" dirty="0" err="1"/>
              <a:t>cloudu</a:t>
            </a:r>
            <a:r>
              <a:rPr lang="cs-CZ" dirty="0"/>
              <a:t> prostřednictvím sítě a komunikačních zařízení (počítače, telefony, mobilní zařízení pro přístup do internetu, atd.</a:t>
            </a:r>
            <a:endParaRPr lang="cs-CZ" b="1" dirty="0"/>
          </a:p>
          <a:p>
            <a:r>
              <a:rPr lang="cs-CZ" dirty="0"/>
              <a:t>S pomocí SLA (</a:t>
            </a:r>
            <a:r>
              <a:rPr lang="cs-CZ" dirty="0" err="1"/>
              <a:t>Service</a:t>
            </a:r>
            <a:r>
              <a:rPr lang="cs-CZ" dirty="0"/>
              <a:t> </a:t>
            </a:r>
            <a:r>
              <a:rPr lang="cs-CZ" dirty="0" err="1"/>
              <a:t>Level</a:t>
            </a:r>
            <a:r>
              <a:rPr lang="cs-CZ" dirty="0"/>
              <a:t> </a:t>
            </a:r>
            <a:r>
              <a:rPr lang="cs-CZ" dirty="0" err="1"/>
              <a:t>Agreements</a:t>
            </a:r>
            <a:r>
              <a:rPr lang="cs-CZ" dirty="0"/>
              <a:t>) poskytuje konzistentní služby a </a:t>
            </a:r>
            <a:r>
              <a:rPr lang="cs-CZ" dirty="0" smtClean="0"/>
              <a:t>umožňuje </a:t>
            </a:r>
            <a:r>
              <a:rPr lang="cs-CZ" dirty="0"/>
              <a:t>specializované a šifrované spojení.</a:t>
            </a: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Cloud</a:t>
            </a:r>
            <a:r>
              <a:rPr lang="cs-CZ" dirty="0" smtClean="0"/>
              <a:t> - </a:t>
            </a:r>
            <a:r>
              <a:rPr lang="cs-CZ" dirty="0" err="1" smtClean="0"/>
              <a:t>carrier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1510-E076-4B68-8588-403EC9257E56}" type="datetime1">
              <a:rPr lang="cs-CZ" smtClean="0"/>
              <a:t>6.5.2014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43AB-5F9E-4E66-98AF-54A7501881C0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5057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Výhody</a:t>
            </a:r>
          </a:p>
          <a:p>
            <a:pPr lvl="1"/>
            <a:r>
              <a:rPr lang="cs-CZ" dirty="0" smtClean="0"/>
              <a:t>prodloužení života baterií</a:t>
            </a:r>
          </a:p>
          <a:p>
            <a:pPr lvl="1"/>
            <a:r>
              <a:rPr lang="cs-CZ" dirty="0" smtClean="0"/>
              <a:t>zvětšení kapacity datového prostoru, zvýšení výpočetního výkonu</a:t>
            </a:r>
          </a:p>
          <a:p>
            <a:pPr lvl="1"/>
            <a:r>
              <a:rPr lang="cs-CZ" dirty="0" smtClean="0"/>
              <a:t>vyšší spolehlivost</a:t>
            </a:r>
          </a:p>
          <a:p>
            <a:pPr lvl="2"/>
            <a:r>
              <a:rPr lang="cs-CZ" dirty="0" smtClean="0"/>
              <a:t>dynamické přidělování zdrojů</a:t>
            </a:r>
          </a:p>
          <a:p>
            <a:pPr lvl="2"/>
            <a:r>
              <a:rPr lang="cs-CZ" dirty="0" smtClean="0"/>
              <a:t>Škálovatelnost</a:t>
            </a:r>
          </a:p>
          <a:p>
            <a:pPr lvl="2"/>
            <a:r>
              <a:rPr lang="cs-CZ" dirty="0" smtClean="0"/>
              <a:t>sdílení nákladů na zdroje a služby</a:t>
            </a:r>
          </a:p>
          <a:p>
            <a:pPr lvl="2"/>
            <a:r>
              <a:rPr lang="cs-CZ" dirty="0" smtClean="0"/>
              <a:t>jednoduchá integrace služeb od různých poskytovatelů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Mobile </a:t>
            </a:r>
            <a:r>
              <a:rPr lang="cs-CZ" dirty="0" err="1" smtClean="0"/>
              <a:t>Cloud</a:t>
            </a:r>
            <a:r>
              <a:rPr lang="cs-CZ" dirty="0" smtClean="0"/>
              <a:t> </a:t>
            </a:r>
            <a:r>
              <a:rPr lang="cs-CZ" dirty="0" err="1" smtClean="0"/>
              <a:t>Computing</a:t>
            </a:r>
            <a:r>
              <a:rPr lang="cs-CZ" dirty="0" smtClean="0"/>
              <a:t> (MCC)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1510-E076-4B68-8588-403EC9257E56}" type="datetime1">
              <a:rPr lang="cs-CZ" smtClean="0"/>
              <a:t>6.5.2014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43AB-5F9E-4E66-98AF-54A7501881C0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5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Aplikace</a:t>
            </a:r>
          </a:p>
          <a:p>
            <a:pPr lvl="1"/>
            <a:r>
              <a:rPr lang="cs-CZ" sz="1800" dirty="0" smtClean="0"/>
              <a:t>mobilní komerce (transakce, placení, zprávy, sázení)</a:t>
            </a:r>
          </a:p>
          <a:p>
            <a:pPr lvl="1"/>
            <a:r>
              <a:rPr lang="cs-CZ" sz="1800" dirty="0" smtClean="0"/>
              <a:t>mobilní výuka</a:t>
            </a:r>
          </a:p>
          <a:p>
            <a:pPr lvl="1"/>
            <a:r>
              <a:rPr lang="cs-CZ" sz="1800" dirty="0" smtClean="0"/>
              <a:t>mobilní starost a zdraví</a:t>
            </a:r>
          </a:p>
          <a:p>
            <a:pPr lvl="2"/>
            <a:r>
              <a:rPr lang="cs-CZ" sz="1800" dirty="0" smtClean="0"/>
              <a:t>monitoring zdraví</a:t>
            </a:r>
          </a:p>
          <a:p>
            <a:pPr lvl="2"/>
            <a:r>
              <a:rPr lang="cs-CZ" sz="1800" dirty="0" smtClean="0"/>
              <a:t>inteligentní rychlá pomoc</a:t>
            </a:r>
          </a:p>
          <a:p>
            <a:pPr lvl="2"/>
            <a:r>
              <a:rPr lang="cs-CZ" sz="1800" dirty="0" smtClean="0"/>
              <a:t>mobilní měření (tlak, alkohol, pulz, cukr)</a:t>
            </a:r>
          </a:p>
          <a:p>
            <a:pPr lvl="2"/>
            <a:r>
              <a:rPr lang="cs-CZ" sz="1800" dirty="0" smtClean="0"/>
              <a:t>přístup k informaci o léčení (léky, stav pacienta, nemoci)</a:t>
            </a:r>
          </a:p>
          <a:p>
            <a:pPr lvl="2"/>
            <a:r>
              <a:rPr lang="cs-CZ" sz="1800" dirty="0" smtClean="0"/>
              <a:t>placení zdravotnických služeb</a:t>
            </a:r>
          </a:p>
          <a:p>
            <a:pPr lvl="1"/>
            <a:r>
              <a:rPr lang="cs-CZ" sz="1800" dirty="0" smtClean="0"/>
              <a:t>telemedicína, domácí ošetřování</a:t>
            </a:r>
          </a:p>
          <a:p>
            <a:pPr lvl="2"/>
            <a:r>
              <a:rPr lang="cs-CZ" sz="1800" dirty="0" smtClean="0"/>
              <a:t>přístup k laboratorním měření a různým vyšetření</a:t>
            </a:r>
          </a:p>
          <a:p>
            <a:pPr lvl="2"/>
            <a:r>
              <a:rPr lang="cs-CZ" sz="1800" dirty="0" smtClean="0"/>
              <a:t>informace o stavu pacienta</a:t>
            </a:r>
          </a:p>
          <a:p>
            <a:pPr lvl="2"/>
            <a:r>
              <a:rPr lang="cs-CZ" sz="1800" dirty="0" smtClean="0"/>
              <a:t>prohlížení snímků (obrázků)</a:t>
            </a:r>
            <a:endParaRPr lang="cs-CZ" sz="18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Mobile </a:t>
            </a:r>
            <a:r>
              <a:rPr lang="cs-CZ" dirty="0" err="1" smtClean="0"/>
              <a:t>Cloud</a:t>
            </a:r>
            <a:r>
              <a:rPr lang="cs-CZ" dirty="0" smtClean="0"/>
              <a:t> </a:t>
            </a:r>
            <a:r>
              <a:rPr lang="cs-CZ" dirty="0" err="1" smtClean="0"/>
              <a:t>Computing</a:t>
            </a:r>
            <a:r>
              <a:rPr lang="cs-CZ" dirty="0" smtClean="0"/>
              <a:t> (MCC)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1510-E076-4B68-8588-403EC9257E56}" type="datetime1">
              <a:rPr lang="cs-CZ" smtClean="0"/>
              <a:t>6.5.2014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43AB-5F9E-4E66-98AF-54A7501881C0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9355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Aplikace</a:t>
            </a:r>
          </a:p>
          <a:p>
            <a:pPr lvl="1"/>
            <a:r>
              <a:rPr lang="cs-CZ" sz="1600" dirty="0" smtClean="0"/>
              <a:t>mobilní hry</a:t>
            </a:r>
          </a:p>
          <a:p>
            <a:pPr lvl="1"/>
            <a:r>
              <a:rPr lang="cs-CZ" sz="1600" dirty="0" smtClean="0"/>
              <a:t>další mobilní aplikace</a:t>
            </a:r>
          </a:p>
          <a:p>
            <a:pPr lvl="2"/>
            <a:r>
              <a:rPr lang="cs-CZ" sz="1600" dirty="0" smtClean="0"/>
              <a:t>foto, video, výlety, nákupy, události</a:t>
            </a:r>
          </a:p>
          <a:p>
            <a:pPr lvl="2"/>
            <a:r>
              <a:rPr lang="cs-CZ" sz="1600" dirty="0" smtClean="0"/>
              <a:t>mapy, výlety, itineráře, průvodci</a:t>
            </a:r>
          </a:p>
          <a:p>
            <a:pPr lvl="2"/>
            <a:r>
              <a:rPr lang="cs-CZ" sz="1600" dirty="0" smtClean="0"/>
              <a:t>lokalizace</a:t>
            </a:r>
          </a:p>
          <a:p>
            <a:pPr lvl="2"/>
            <a:r>
              <a:rPr lang="cs-CZ" sz="1600" dirty="0" smtClean="0"/>
              <a:t>vyhledávací služby</a:t>
            </a:r>
          </a:p>
          <a:p>
            <a:r>
              <a:rPr lang="cs-CZ" sz="2000" dirty="0" smtClean="0"/>
              <a:t>Vyhledávací služby</a:t>
            </a:r>
          </a:p>
          <a:p>
            <a:pPr lvl="1"/>
            <a:r>
              <a:rPr lang="cs-CZ" sz="1600" dirty="0" smtClean="0"/>
              <a:t>hledání podle klíčových slov</a:t>
            </a:r>
          </a:p>
          <a:p>
            <a:pPr lvl="1"/>
            <a:r>
              <a:rPr lang="cs-CZ" sz="1600" dirty="0" smtClean="0"/>
              <a:t>hlasové vyhledávání</a:t>
            </a:r>
          </a:p>
          <a:p>
            <a:pPr lvl="1"/>
            <a:r>
              <a:rPr lang="cs-CZ" sz="1600" dirty="0" smtClean="0"/>
              <a:t>sémantické vyhledávání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Mobile </a:t>
            </a:r>
            <a:r>
              <a:rPr lang="cs-CZ" dirty="0" err="1" smtClean="0"/>
              <a:t>Cloud</a:t>
            </a:r>
            <a:r>
              <a:rPr lang="cs-CZ" dirty="0" smtClean="0"/>
              <a:t> </a:t>
            </a:r>
            <a:r>
              <a:rPr lang="cs-CZ" dirty="0" err="1" smtClean="0"/>
              <a:t>Computing</a:t>
            </a:r>
            <a:r>
              <a:rPr lang="cs-CZ" dirty="0" smtClean="0"/>
              <a:t> (MCC)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1510-E076-4B68-8588-403EC9257E56}" type="datetime1">
              <a:rPr lang="cs-CZ" smtClean="0"/>
              <a:t>6.5.2014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43AB-5F9E-4E66-98AF-54A7501881C0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449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719263"/>
            <a:ext cx="8382000" cy="4411662"/>
          </a:xfrm>
        </p:spPr>
        <p:txBody>
          <a:bodyPr/>
          <a:lstStyle/>
          <a:p>
            <a:r>
              <a:rPr lang="cs-CZ" sz="2000" dirty="0" smtClean="0"/>
              <a:t>Distribuované počítání</a:t>
            </a:r>
          </a:p>
          <a:p>
            <a:pPr lvl="1"/>
            <a:r>
              <a:rPr lang="cs-CZ" sz="1800" dirty="0" smtClean="0"/>
              <a:t>součást distribuovaných systémů</a:t>
            </a:r>
          </a:p>
          <a:p>
            <a:pPr lvl="1"/>
            <a:r>
              <a:rPr lang="cs-CZ" sz="1800" dirty="0" smtClean="0"/>
              <a:t>skládá se ze samostatných počítačů propojených komunikační sítí</a:t>
            </a:r>
          </a:p>
          <a:p>
            <a:pPr lvl="1"/>
            <a:r>
              <a:rPr lang="cs-CZ" sz="1800" dirty="0" smtClean="0"/>
              <a:t>interakce pro dosažení společného cíle</a:t>
            </a:r>
          </a:p>
          <a:p>
            <a:pPr lvl="1"/>
            <a:r>
              <a:rPr lang="cs-CZ" sz="1800" dirty="0"/>
              <a:t>distribuovaný algoritmus, </a:t>
            </a:r>
            <a:r>
              <a:rPr lang="cs-CZ" sz="1800" dirty="0" smtClean="0"/>
              <a:t>distribuovaný program, distribuované programování</a:t>
            </a:r>
          </a:p>
          <a:p>
            <a:r>
              <a:rPr lang="cs-CZ" sz="2000" dirty="0" err="1" smtClean="0"/>
              <a:t>Grid</a:t>
            </a:r>
            <a:endParaRPr lang="cs-CZ" sz="2000" dirty="0" smtClean="0"/>
          </a:p>
          <a:p>
            <a:pPr lvl="1"/>
            <a:r>
              <a:rPr lang="cs-CZ" sz="1800" dirty="0" smtClean="0"/>
              <a:t>forma distribuovaného počítání</a:t>
            </a:r>
          </a:p>
          <a:p>
            <a:pPr lvl="1"/>
            <a:r>
              <a:rPr lang="cs-CZ" sz="1800" dirty="0" smtClean="0"/>
              <a:t>kombinace výpočetních zdrojů z různých administrativních domén využitá k dosažení společných cílů.</a:t>
            </a:r>
          </a:p>
          <a:p>
            <a:pPr lvl="1"/>
            <a:r>
              <a:rPr lang="cs-CZ" sz="1800" dirty="0" smtClean="0"/>
              <a:t>zpracování dat bez vzájemné interakce</a:t>
            </a:r>
          </a:p>
          <a:p>
            <a:pPr lvl="1"/>
            <a:r>
              <a:rPr lang="cs-CZ" sz="1800" dirty="0" smtClean="0"/>
              <a:t>může být specializován na konkrétní aplikace</a:t>
            </a:r>
          </a:p>
          <a:p>
            <a:pPr lvl="1"/>
            <a:r>
              <a:rPr lang="cs-CZ" sz="1800" dirty="0" smtClean="0"/>
              <a:t>často konstruován jako knihovny - </a:t>
            </a:r>
            <a:r>
              <a:rPr lang="cs-CZ" sz="1800" dirty="0" err="1" smtClean="0"/>
              <a:t>middleware</a:t>
            </a:r>
            <a:endParaRPr lang="cs-CZ" sz="1800" dirty="0" smtClean="0"/>
          </a:p>
          <a:p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1510-E076-4B68-8588-403EC9257E56}" type="datetime1">
              <a:rPr lang="cs-CZ" smtClean="0"/>
              <a:t>6.5.2014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43AB-5F9E-4E66-98AF-54A7501881C0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8737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Omezení mobilní komunikace</a:t>
            </a:r>
          </a:p>
          <a:p>
            <a:pPr lvl="1"/>
            <a:r>
              <a:rPr lang="cs-CZ" sz="1800" dirty="0" smtClean="0"/>
              <a:t>úzké pásmo</a:t>
            </a:r>
          </a:p>
          <a:p>
            <a:pPr lvl="1"/>
            <a:r>
              <a:rPr lang="cs-CZ" sz="1800" dirty="0" smtClean="0"/>
              <a:t>dostupnost</a:t>
            </a:r>
          </a:p>
          <a:p>
            <a:pPr lvl="1"/>
            <a:r>
              <a:rPr lang="cs-CZ" sz="1800" dirty="0" smtClean="0"/>
              <a:t>heterogenita</a:t>
            </a:r>
          </a:p>
          <a:p>
            <a:r>
              <a:rPr lang="cs-CZ" sz="2000" dirty="0" smtClean="0"/>
              <a:t>Omezení na straně serverů</a:t>
            </a:r>
          </a:p>
          <a:p>
            <a:pPr lvl="1"/>
            <a:r>
              <a:rPr lang="cs-CZ" sz="1600" dirty="0" smtClean="0"/>
              <a:t>přetížení serverů a linek</a:t>
            </a:r>
          </a:p>
          <a:p>
            <a:r>
              <a:rPr lang="cs-CZ" sz="2000" dirty="0" smtClean="0"/>
              <a:t>Bezpečnost uživatelů</a:t>
            </a:r>
          </a:p>
          <a:p>
            <a:pPr lvl="1"/>
            <a:r>
              <a:rPr lang="cs-CZ" sz="1600" dirty="0" smtClean="0"/>
              <a:t>bezpečnost mobilních zařízení (viry)</a:t>
            </a:r>
          </a:p>
          <a:p>
            <a:pPr lvl="1"/>
            <a:r>
              <a:rPr lang="cs-CZ" sz="1600" dirty="0" smtClean="0"/>
              <a:t>privátnost přenosů</a:t>
            </a:r>
          </a:p>
          <a:p>
            <a:r>
              <a:rPr lang="cs-CZ" sz="2000" dirty="0" smtClean="0"/>
              <a:t>Bezpečnost dat na </a:t>
            </a:r>
            <a:r>
              <a:rPr lang="cs-CZ" sz="2000" dirty="0" err="1" smtClean="0"/>
              <a:t>kloudech</a:t>
            </a:r>
            <a:endParaRPr lang="cs-CZ" sz="2000" dirty="0" smtClean="0"/>
          </a:p>
          <a:p>
            <a:pPr lvl="1"/>
            <a:r>
              <a:rPr lang="cs-CZ" sz="1600" dirty="0" smtClean="0"/>
              <a:t>integrita dat</a:t>
            </a:r>
          </a:p>
          <a:p>
            <a:pPr lvl="1"/>
            <a:r>
              <a:rPr lang="cs-CZ" sz="1600" dirty="0" smtClean="0"/>
              <a:t>ověřování uživatelů</a:t>
            </a:r>
          </a:p>
          <a:p>
            <a:pPr lvl="1"/>
            <a:r>
              <a:rPr lang="cs-CZ" sz="1600" dirty="0" smtClean="0"/>
              <a:t>přístupová práva</a:t>
            </a:r>
            <a:endParaRPr lang="cs-CZ" sz="1600" dirty="0" smtClean="0"/>
          </a:p>
          <a:p>
            <a:endParaRPr lang="cs-CZ" sz="2000" dirty="0" smtClean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Mobile </a:t>
            </a:r>
            <a:r>
              <a:rPr lang="cs-CZ" dirty="0" err="1" smtClean="0"/>
              <a:t>Cloud</a:t>
            </a:r>
            <a:r>
              <a:rPr lang="cs-CZ" dirty="0" smtClean="0"/>
              <a:t> </a:t>
            </a:r>
            <a:r>
              <a:rPr lang="cs-CZ" dirty="0" err="1" smtClean="0"/>
              <a:t>Computing</a:t>
            </a:r>
            <a:r>
              <a:rPr lang="cs-CZ" dirty="0" smtClean="0"/>
              <a:t> (MCC)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1510-E076-4B68-8588-403EC9257E56}" type="datetime1">
              <a:rPr lang="cs-CZ" smtClean="0"/>
              <a:t>6.5.2014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43AB-5F9E-4E66-98AF-54A7501881C0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1488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Open </a:t>
            </a:r>
            <a:r>
              <a:rPr lang="cs-CZ" dirty="0" err="1"/>
              <a:t>cloud</a:t>
            </a:r>
            <a:r>
              <a:rPr lang="cs-CZ" dirty="0"/>
              <a:t> </a:t>
            </a:r>
            <a:r>
              <a:rPr lang="cs-CZ" dirty="0" err="1"/>
              <a:t>Manifesto</a:t>
            </a:r>
            <a:r>
              <a:rPr lang="cs-CZ" dirty="0"/>
              <a:t> – iniciativa podporovaná stovkami organizací, cílem je vývoj otevřeného standardu pro </a:t>
            </a:r>
            <a:r>
              <a:rPr lang="cs-CZ" dirty="0" err="1"/>
              <a:t>cloud</a:t>
            </a:r>
            <a:r>
              <a:rPr lang="cs-CZ" dirty="0"/>
              <a:t> </a:t>
            </a:r>
            <a:r>
              <a:rPr lang="cs-CZ" dirty="0" err="1"/>
              <a:t>computing</a:t>
            </a: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Open </a:t>
            </a:r>
            <a:r>
              <a:rPr lang="cs-CZ" dirty="0" err="1" smtClean="0"/>
              <a:t>Cloud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1510-E076-4B68-8588-403EC9257E56}" type="datetime1">
              <a:rPr lang="cs-CZ" smtClean="0"/>
              <a:t>6.5.2014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43AB-5F9E-4E66-98AF-54A7501881C0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158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soubor služeb (web </a:t>
            </a:r>
            <a:r>
              <a:rPr lang="cs-CZ" dirty="0" err="1" smtClean="0"/>
              <a:t>services</a:t>
            </a:r>
            <a:r>
              <a:rPr lang="cs-CZ" dirty="0" smtClean="0"/>
              <a:t>)</a:t>
            </a:r>
          </a:p>
          <a:p>
            <a:r>
              <a:rPr lang="cs-CZ" dirty="0" smtClean="0"/>
              <a:t>nejčastěji</a:t>
            </a:r>
          </a:p>
          <a:p>
            <a:pPr lvl="1"/>
            <a:r>
              <a:rPr lang="cs-CZ" dirty="0" smtClean="0"/>
              <a:t>Amazon EC2 (</a:t>
            </a:r>
            <a:r>
              <a:rPr lang="cs-CZ" dirty="0" err="1" smtClean="0"/>
              <a:t>Elastic</a:t>
            </a:r>
            <a:r>
              <a:rPr lang="cs-CZ" dirty="0" smtClean="0"/>
              <a:t> </a:t>
            </a:r>
            <a:r>
              <a:rPr lang="cs-CZ" dirty="0" err="1" smtClean="0"/>
              <a:t>Compute</a:t>
            </a:r>
            <a:r>
              <a:rPr lang="cs-CZ" dirty="0" smtClean="0"/>
              <a:t> </a:t>
            </a:r>
            <a:r>
              <a:rPr lang="cs-CZ" dirty="0" err="1" smtClean="0"/>
              <a:t>Cloud</a:t>
            </a:r>
            <a:r>
              <a:rPr lang="cs-CZ" dirty="0" smtClean="0"/>
              <a:t>), </a:t>
            </a:r>
            <a:r>
              <a:rPr lang="cs-CZ" dirty="0" err="1" smtClean="0"/>
              <a:t>Xen</a:t>
            </a:r>
            <a:endParaRPr lang="cs-CZ" dirty="0" smtClean="0"/>
          </a:p>
          <a:p>
            <a:pPr lvl="1"/>
            <a:r>
              <a:rPr lang="cs-CZ" dirty="0" smtClean="0"/>
              <a:t>Amazon S3 (</a:t>
            </a:r>
            <a:r>
              <a:rPr lang="cs-CZ" dirty="0" err="1" smtClean="0"/>
              <a:t>Simple</a:t>
            </a:r>
            <a:r>
              <a:rPr lang="cs-CZ" dirty="0" smtClean="0"/>
              <a:t> </a:t>
            </a:r>
            <a:r>
              <a:rPr lang="cs-CZ" dirty="0" err="1" smtClean="0"/>
              <a:t>storage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r>
              <a:rPr lang="cs-CZ" dirty="0" smtClean="0"/>
              <a:t>)</a:t>
            </a:r>
          </a:p>
          <a:p>
            <a:r>
              <a:rPr lang="cs-CZ" dirty="0"/>
              <a:t>Č</a:t>
            </a:r>
            <a:r>
              <a:rPr lang="cs-CZ" dirty="0" smtClean="0"/>
              <a:t>erven 2007 330 000 vývojářů</a:t>
            </a:r>
          </a:p>
          <a:p>
            <a:r>
              <a:rPr lang="cs-CZ" dirty="0"/>
              <a:t>P</a:t>
            </a:r>
            <a:r>
              <a:rPr lang="cs-CZ" dirty="0" smtClean="0"/>
              <a:t>řístup přes HTTP</a:t>
            </a:r>
          </a:p>
          <a:p>
            <a:pPr lvl="1"/>
            <a:r>
              <a:rPr lang="cs-CZ" dirty="0" smtClean="0"/>
              <a:t>SOAP protokol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Amazon Web </a:t>
            </a:r>
            <a:r>
              <a:rPr lang="cs-CZ" dirty="0" err="1" smtClean="0"/>
              <a:t>Services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1510-E076-4B68-8588-403EC9257E56}" type="datetime1">
              <a:rPr lang="cs-CZ" smtClean="0"/>
              <a:t>6.5.2014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43AB-5F9E-4E66-98AF-54A7501881C0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687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Xen</a:t>
            </a:r>
            <a:r>
              <a:rPr lang="cs-CZ" dirty="0"/>
              <a:t> </a:t>
            </a:r>
            <a:r>
              <a:rPr lang="cs-CZ" dirty="0" err="1"/>
              <a:t>Cloud</a:t>
            </a:r>
            <a:r>
              <a:rPr lang="cs-CZ" dirty="0"/>
              <a:t> </a:t>
            </a:r>
            <a:r>
              <a:rPr lang="cs-CZ" dirty="0" err="1"/>
              <a:t>Platform</a:t>
            </a:r>
            <a:r>
              <a:rPr lang="cs-CZ" dirty="0"/>
              <a:t> (XCP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2DFB-48A8-4F2B-84C9-C10C9D92DC3C}" type="datetime1">
              <a:rPr lang="cs-CZ" smtClean="0"/>
              <a:t>6.5.2014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C1BA-9E00-4BB0-AB3F-31034F1665AC}" type="slidenum">
              <a:rPr lang="cs-CZ" smtClean="0"/>
              <a:pPr/>
              <a:t>33</a:t>
            </a:fld>
            <a:endParaRPr lang="cs-CZ"/>
          </a:p>
        </p:txBody>
      </p:sp>
      <p:pic>
        <p:nvPicPr>
          <p:cNvPr id="6" name="Obrázek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7162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086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smtClean="0"/>
              <a:t>Nimbus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2DFB-48A8-4F2B-84C9-C10C9D92DC3C}" type="datetime1">
              <a:rPr lang="cs-CZ" smtClean="0"/>
              <a:t>6.5.2014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C1BA-9E00-4BB0-AB3F-31034F1665AC}" type="slidenum">
              <a:rPr lang="cs-CZ" smtClean="0"/>
              <a:pPr/>
              <a:t>34</a:t>
            </a:fld>
            <a:endParaRPr lang="cs-CZ"/>
          </a:p>
        </p:txBody>
      </p:sp>
      <p:pic>
        <p:nvPicPr>
          <p:cNvPr id="7" name="Obrázek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71628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185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Open Nebula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2DFB-48A8-4F2B-84C9-C10C9D92DC3C}" type="datetime1">
              <a:rPr lang="cs-CZ" smtClean="0"/>
              <a:t>6.5.2014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C1BA-9E00-4BB0-AB3F-31034F1665AC}" type="slidenum">
              <a:rPr lang="cs-CZ" smtClean="0"/>
              <a:pPr/>
              <a:t>35</a:t>
            </a:fld>
            <a:endParaRPr lang="cs-CZ"/>
          </a:p>
        </p:txBody>
      </p:sp>
      <p:pic>
        <p:nvPicPr>
          <p:cNvPr id="6" name="Obrázek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7162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302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Eucalyptus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2DFB-48A8-4F2B-84C9-C10C9D92DC3C}" type="datetime1">
              <a:rPr lang="cs-CZ" smtClean="0"/>
              <a:t>6.5.2014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C1BA-9E00-4BB0-AB3F-31034F1665AC}" type="slidenum">
              <a:rPr lang="cs-CZ" smtClean="0"/>
              <a:pPr/>
              <a:t>36</a:t>
            </a:fld>
            <a:endParaRPr lang="cs-CZ"/>
          </a:p>
        </p:txBody>
      </p:sp>
      <p:pic>
        <p:nvPicPr>
          <p:cNvPr id="6" name="Obrázek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752600"/>
            <a:ext cx="6381427" cy="44196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52400" y="1888210"/>
            <a:ext cx="2438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err="1" smtClean="0"/>
              <a:t>IaaS</a:t>
            </a:r>
            <a:endParaRPr lang="cs-CZ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cs-CZ" dirty="0" err="1" smtClean="0"/>
              <a:t>machine</a:t>
            </a:r>
            <a:endParaRPr lang="cs-CZ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cs-CZ" dirty="0" smtClean="0"/>
              <a:t>network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cs-CZ" dirty="0" err="1" smtClean="0"/>
              <a:t>storage</a:t>
            </a: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AWS API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SOAP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VM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err="1" smtClean="0"/>
              <a:t>Cloud</a:t>
            </a:r>
            <a:r>
              <a:rPr lang="cs-CZ" dirty="0" smtClean="0"/>
              <a:t> </a:t>
            </a:r>
            <a:r>
              <a:rPr lang="cs-CZ" dirty="0" err="1" smtClean="0"/>
              <a:t>Controller</a:t>
            </a: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Cluster </a:t>
            </a:r>
            <a:r>
              <a:rPr lang="cs-CZ" dirty="0" err="1" smtClean="0"/>
              <a:t>Controller</a:t>
            </a: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err="1" smtClean="0"/>
              <a:t>Storage</a:t>
            </a:r>
            <a:r>
              <a:rPr lang="cs-CZ" dirty="0" smtClean="0"/>
              <a:t> </a:t>
            </a:r>
            <a:r>
              <a:rPr lang="cs-CZ" dirty="0" err="1" smtClean="0"/>
              <a:t>Controller</a:t>
            </a: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Node </a:t>
            </a:r>
            <a:r>
              <a:rPr lang="cs-CZ" dirty="0" err="1" smtClean="0"/>
              <a:t>Controller</a:t>
            </a: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err="1" smtClean="0"/>
              <a:t>Walrus</a:t>
            </a: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endParaRPr lang="cs-CZ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91067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TPlatform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2DFB-48A8-4F2B-84C9-C10C9D92DC3C}" type="datetime1">
              <a:rPr lang="cs-CZ" smtClean="0"/>
              <a:t>6.5.2014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C1BA-9E00-4BB0-AB3F-31034F1665AC}" type="slidenum">
              <a:rPr lang="cs-CZ" smtClean="0"/>
              <a:pPr/>
              <a:t>37</a:t>
            </a:fld>
            <a:endParaRPr lang="cs-CZ"/>
          </a:p>
        </p:txBody>
      </p:sp>
      <p:pic>
        <p:nvPicPr>
          <p:cNvPr id="6" name="Obrázek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83803"/>
            <a:ext cx="7162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74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Apache</a:t>
            </a:r>
            <a:r>
              <a:rPr lang="cs-CZ" dirty="0" smtClean="0"/>
              <a:t> </a:t>
            </a:r>
            <a:r>
              <a:rPr lang="cs-CZ" dirty="0" err="1" smtClean="0"/>
              <a:t>Virtual</a:t>
            </a:r>
            <a:r>
              <a:rPr lang="cs-CZ" dirty="0" smtClean="0"/>
              <a:t> </a:t>
            </a:r>
            <a:r>
              <a:rPr lang="cs-CZ" dirty="0" err="1" smtClean="0"/>
              <a:t>Computing</a:t>
            </a:r>
            <a:r>
              <a:rPr lang="cs-CZ" dirty="0" smtClean="0"/>
              <a:t> </a:t>
            </a:r>
            <a:r>
              <a:rPr lang="cs-CZ" dirty="0" err="1" smtClean="0"/>
              <a:t>Lab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2DFB-48A8-4F2B-84C9-C10C9D92DC3C}" type="datetime1">
              <a:rPr lang="cs-CZ" smtClean="0"/>
              <a:t>6.5.2014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C1BA-9E00-4BB0-AB3F-31034F1665AC}" type="slidenum">
              <a:rPr lang="cs-CZ" smtClean="0"/>
              <a:pPr/>
              <a:t>38</a:t>
            </a:fld>
            <a:endParaRPr lang="cs-CZ"/>
          </a:p>
        </p:txBody>
      </p:sp>
      <p:pic>
        <p:nvPicPr>
          <p:cNvPr id="6" name="Obrázek 5"/>
          <p:cNvPicPr/>
          <p:nvPr/>
        </p:nvPicPr>
        <p:blipFill>
          <a:blip r:embed="rId2"/>
          <a:stretch>
            <a:fillRect/>
          </a:stretch>
        </p:blipFill>
        <p:spPr>
          <a:xfrm>
            <a:off x="990600" y="1600200"/>
            <a:ext cx="7162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476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Cloud</a:t>
            </a:r>
            <a:r>
              <a:rPr lang="cs-CZ" dirty="0" smtClean="0"/>
              <a:t> – </a:t>
            </a:r>
            <a:r>
              <a:rPr lang="cs-CZ" dirty="0" err="1" smtClean="0"/>
              <a:t>operating</a:t>
            </a:r>
            <a:r>
              <a:rPr lang="cs-CZ" dirty="0" smtClean="0"/>
              <a:t> </a:t>
            </a:r>
            <a:r>
              <a:rPr lang="cs-CZ" dirty="0" err="1" smtClean="0"/>
              <a:t>systems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D2DFB-48A8-4F2B-84C9-C10C9D92DC3C}" type="datetime1">
              <a:rPr lang="cs-CZ" smtClean="0"/>
              <a:t>6.5.2014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7C1BA-9E00-4BB0-AB3F-31034F1665AC}" type="slidenum">
              <a:rPr lang="cs-CZ" smtClean="0"/>
              <a:pPr/>
              <a:t>39</a:t>
            </a:fld>
            <a:endParaRPr lang="cs-CZ"/>
          </a:p>
        </p:txBody>
      </p:sp>
      <p:pic>
        <p:nvPicPr>
          <p:cNvPr id="355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2895600"/>
            <a:ext cx="882967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33400" y="1905000"/>
            <a:ext cx="6316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err="1" smtClean="0"/>
              <a:t>eye</a:t>
            </a:r>
            <a:r>
              <a:rPr lang="cs-CZ" dirty="0" smtClean="0"/>
              <a:t> os, </a:t>
            </a:r>
            <a:r>
              <a:rPr lang="cs-CZ" dirty="0" err="1" smtClean="0"/>
              <a:t>zimdesk</a:t>
            </a:r>
            <a:r>
              <a:rPr lang="cs-CZ" dirty="0" smtClean="0"/>
              <a:t>, </a:t>
            </a:r>
            <a:r>
              <a:rPr lang="cs-CZ" dirty="0" err="1" smtClean="0"/>
              <a:t>StartForce</a:t>
            </a:r>
            <a:r>
              <a:rPr lang="cs-CZ" dirty="0" smtClean="0"/>
              <a:t>, </a:t>
            </a:r>
            <a:r>
              <a:rPr lang="cs-CZ" dirty="0" err="1" smtClean="0"/>
              <a:t>Goowy</a:t>
            </a:r>
            <a:r>
              <a:rPr lang="cs-CZ" dirty="0" smtClean="0"/>
              <a:t>, Google Chrome OS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6984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r>
              <a:rPr lang="cs-CZ" dirty="0" smtClean="0"/>
              <a:t>Definice</a:t>
            </a:r>
          </a:p>
          <a:p>
            <a:pPr marL="344487" lvl="1" indent="0">
              <a:buNone/>
            </a:pPr>
            <a:r>
              <a:rPr lang="cs-CZ" dirty="0" err="1"/>
              <a:t>Clouds</a:t>
            </a:r>
            <a:r>
              <a:rPr lang="cs-CZ" dirty="0"/>
              <a:t> jsou velké skupiny snadno využitelných a přístupných </a:t>
            </a:r>
            <a:r>
              <a:rPr lang="cs-CZ" dirty="0" err="1"/>
              <a:t>virtualizovaných</a:t>
            </a:r>
            <a:r>
              <a:rPr lang="cs-CZ" dirty="0"/>
              <a:t> prostředků. </a:t>
            </a:r>
            <a:endParaRPr lang="cs-CZ" dirty="0" smtClean="0"/>
          </a:p>
          <a:p>
            <a:pPr marL="344487" lvl="1" indent="0">
              <a:buNone/>
            </a:pPr>
            <a:r>
              <a:rPr lang="cs-CZ" dirty="0" smtClean="0"/>
              <a:t>Tyto </a:t>
            </a:r>
            <a:r>
              <a:rPr lang="cs-CZ" dirty="0"/>
              <a:t>zdroje mohou být dynamicky překonfigurovány tak, aby se přizpůsobily proměnnému zatížení, což dovoluje optimální využívání těchto zdrojů. </a:t>
            </a:r>
            <a:endParaRPr lang="cs-CZ" dirty="0" smtClean="0"/>
          </a:p>
          <a:p>
            <a:pPr marL="344487" lvl="1" indent="0">
              <a:buNone/>
            </a:pPr>
            <a:r>
              <a:rPr lang="cs-CZ" dirty="0" smtClean="0"/>
              <a:t>Tato </a:t>
            </a:r>
            <a:r>
              <a:rPr lang="cs-CZ" dirty="0"/>
              <a:t>skupina zdrojů je obvykle využívána podle modelu </a:t>
            </a:r>
            <a:r>
              <a:rPr lang="cs-CZ" dirty="0" err="1"/>
              <a:t>pay</a:t>
            </a:r>
            <a:r>
              <a:rPr lang="cs-CZ" dirty="0"/>
              <a:t>-per-use (plať za užití), ve kterém jsou poskytovatelem infrastruktury nabízeny záruky  prostřednictvím vlastní SLA (</a:t>
            </a:r>
            <a:r>
              <a:rPr lang="cs-CZ" dirty="0" err="1"/>
              <a:t>Service</a:t>
            </a:r>
            <a:r>
              <a:rPr lang="cs-CZ" dirty="0"/>
              <a:t> </a:t>
            </a:r>
            <a:r>
              <a:rPr lang="cs-CZ" dirty="0" err="1"/>
              <a:t>Level</a:t>
            </a:r>
            <a:r>
              <a:rPr lang="cs-CZ" dirty="0"/>
              <a:t> </a:t>
            </a:r>
            <a:r>
              <a:rPr lang="cs-CZ" dirty="0" err="1"/>
              <a:t>Agreement</a:t>
            </a:r>
            <a:r>
              <a:rPr lang="cs-CZ" dirty="0"/>
              <a:t>).</a:t>
            </a:r>
          </a:p>
          <a:p>
            <a:pPr lvl="1"/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1510-E076-4B68-8588-403EC9257E56}" type="datetime1">
              <a:rPr lang="cs-CZ" smtClean="0"/>
              <a:t>6.5.2014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43AB-5F9E-4E66-98AF-54A7501881C0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53600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ASP</a:t>
            </a:r>
          </a:p>
          <a:p>
            <a:r>
              <a:rPr lang="cs-CZ" sz="2000" dirty="0" smtClean="0"/>
              <a:t>PHP</a:t>
            </a:r>
          </a:p>
          <a:p>
            <a:r>
              <a:rPr lang="cs-CZ" sz="2000" dirty="0" smtClean="0"/>
              <a:t>Perl</a:t>
            </a:r>
          </a:p>
          <a:p>
            <a:r>
              <a:rPr lang="cs-CZ" sz="2000" dirty="0" smtClean="0"/>
              <a:t>Python</a:t>
            </a:r>
          </a:p>
          <a:p>
            <a:r>
              <a:rPr lang="cs-CZ" sz="2000" dirty="0" smtClean="0"/>
              <a:t>AJAX – ( </a:t>
            </a:r>
            <a:r>
              <a:rPr lang="cs-CZ" sz="2000" dirty="0" err="1" smtClean="0"/>
              <a:t>Asynchronous</a:t>
            </a:r>
            <a:r>
              <a:rPr lang="cs-CZ" sz="2000" dirty="0" smtClean="0"/>
              <a:t> </a:t>
            </a:r>
            <a:r>
              <a:rPr lang="cs-CZ" sz="2000" dirty="0" err="1" smtClean="0"/>
              <a:t>Javascript</a:t>
            </a:r>
            <a:r>
              <a:rPr lang="cs-CZ" sz="2000" dirty="0" smtClean="0"/>
              <a:t> a XML)</a:t>
            </a:r>
          </a:p>
          <a:p>
            <a:r>
              <a:rPr lang="cs-CZ" sz="2000" dirty="0" err="1" smtClean="0"/>
              <a:t>Flash</a:t>
            </a:r>
            <a:r>
              <a:rPr lang="cs-CZ" sz="2000" dirty="0" smtClean="0"/>
              <a:t> (Adobe)</a:t>
            </a:r>
          </a:p>
          <a:p>
            <a:r>
              <a:rPr lang="cs-CZ" sz="2000" dirty="0" smtClean="0"/>
              <a:t>Java applety</a:t>
            </a:r>
          </a:p>
          <a:p>
            <a:r>
              <a:rPr lang="cs-CZ" sz="2000" dirty="0" err="1" smtClean="0"/>
              <a:t>Silverlight</a:t>
            </a:r>
            <a:r>
              <a:rPr lang="cs-CZ" sz="2000" dirty="0" smtClean="0"/>
              <a:t> (</a:t>
            </a:r>
            <a:r>
              <a:rPr lang="cs-CZ" sz="2000" dirty="0" smtClean="0">
                <a:sym typeface="Symbol"/>
              </a:rPr>
              <a:t>soft)</a:t>
            </a:r>
          </a:p>
          <a:p>
            <a:r>
              <a:rPr lang="cs-CZ" sz="2000" dirty="0" smtClean="0">
                <a:sym typeface="Symbol"/>
              </a:rPr>
              <a:t>Apex (</a:t>
            </a:r>
            <a:r>
              <a:rPr lang="cs-CZ" sz="2000" dirty="0" err="1" smtClean="0">
                <a:sym typeface="Symbol"/>
              </a:rPr>
              <a:t>Oracle</a:t>
            </a:r>
            <a:r>
              <a:rPr lang="cs-CZ" sz="2000" dirty="0" smtClean="0">
                <a:sym typeface="Symbol"/>
              </a:rPr>
              <a:t> </a:t>
            </a:r>
            <a:r>
              <a:rPr lang="cs-CZ" sz="2000" dirty="0" err="1" smtClean="0">
                <a:sym typeface="Symbol"/>
              </a:rPr>
              <a:t>Application</a:t>
            </a:r>
            <a:r>
              <a:rPr lang="cs-CZ" sz="2000" dirty="0" smtClean="0">
                <a:sym typeface="Symbol"/>
              </a:rPr>
              <a:t> Express)</a:t>
            </a:r>
            <a:endParaRPr lang="cs-CZ" sz="2000" dirty="0">
              <a:sym typeface="Symbol"/>
            </a:endParaRPr>
          </a:p>
          <a:p>
            <a:r>
              <a:rPr lang="cs-CZ" sz="2000" dirty="0" err="1" smtClean="0">
                <a:sym typeface="Symbol"/>
              </a:rPr>
              <a:t>Scala</a:t>
            </a:r>
            <a:r>
              <a:rPr lang="cs-CZ" sz="2000" dirty="0" smtClean="0">
                <a:sym typeface="Symbol"/>
              </a:rPr>
              <a:t> (</a:t>
            </a:r>
            <a:r>
              <a:rPr lang="cs-CZ" sz="2000" dirty="0" err="1" smtClean="0">
                <a:sym typeface="Symbol"/>
              </a:rPr>
              <a:t>scalable</a:t>
            </a:r>
            <a:r>
              <a:rPr lang="cs-CZ" sz="2000" dirty="0" smtClean="0">
                <a:sym typeface="Symbol"/>
              </a:rPr>
              <a:t> </a:t>
            </a:r>
            <a:r>
              <a:rPr lang="cs-CZ" sz="2000" dirty="0" err="1" smtClean="0">
                <a:sym typeface="Symbol"/>
              </a:rPr>
              <a:t>language</a:t>
            </a:r>
            <a:r>
              <a:rPr lang="cs-CZ" sz="2000" dirty="0" smtClean="0">
                <a:sym typeface="Symbol"/>
              </a:rPr>
              <a:t>)</a:t>
            </a:r>
          </a:p>
          <a:p>
            <a:r>
              <a:rPr lang="cs-CZ" sz="2000" dirty="0" err="1" smtClean="0">
                <a:sym typeface="Symbol"/>
              </a:rPr>
              <a:t>Bloom</a:t>
            </a:r>
            <a:r>
              <a:rPr lang="cs-CZ" sz="2000" dirty="0" smtClean="0">
                <a:sym typeface="Symbol"/>
              </a:rPr>
              <a:t> (</a:t>
            </a:r>
            <a:r>
              <a:rPr lang="cs-CZ" sz="2000" dirty="0" err="1" smtClean="0">
                <a:sym typeface="Symbol"/>
              </a:rPr>
              <a:t>Berkeley</a:t>
            </a:r>
            <a:r>
              <a:rPr lang="cs-CZ" sz="2000" smtClean="0">
                <a:sym typeface="Symbol"/>
              </a:rPr>
              <a:t>)</a:t>
            </a:r>
            <a:endParaRPr lang="cs-CZ" sz="20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Cloud</a:t>
            </a:r>
            <a:r>
              <a:rPr lang="cs-CZ" dirty="0" smtClean="0"/>
              <a:t> – programovací jazyky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1510-E076-4B68-8588-403EC9257E56}" type="datetime1">
              <a:rPr lang="cs-CZ" smtClean="0"/>
              <a:t>6.5.2014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43AB-5F9E-4E66-98AF-54A7501881C0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787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r>
              <a:rPr lang="cs-CZ" dirty="0" smtClean="0"/>
              <a:t>Příklady</a:t>
            </a:r>
          </a:p>
          <a:p>
            <a:pPr lvl="1"/>
            <a:r>
              <a:rPr lang="cs-CZ" dirty="0"/>
              <a:t>IBM Blue </a:t>
            </a:r>
            <a:r>
              <a:rPr lang="cs-CZ" dirty="0" err="1"/>
              <a:t>Cloud</a:t>
            </a:r>
            <a:endParaRPr lang="cs-CZ" dirty="0"/>
          </a:p>
          <a:p>
            <a:pPr lvl="1"/>
            <a:r>
              <a:rPr lang="cs-CZ" dirty="0"/>
              <a:t>Amazon </a:t>
            </a:r>
            <a:r>
              <a:rPr lang="cs-CZ" dirty="0" err="1"/>
              <a:t>Elastic</a:t>
            </a:r>
            <a:r>
              <a:rPr lang="cs-CZ" dirty="0"/>
              <a:t> </a:t>
            </a:r>
            <a:r>
              <a:rPr lang="cs-CZ" dirty="0" err="1"/>
              <a:t>Compute</a:t>
            </a:r>
            <a:r>
              <a:rPr lang="cs-CZ" dirty="0"/>
              <a:t> </a:t>
            </a:r>
            <a:r>
              <a:rPr lang="cs-CZ" dirty="0" err="1"/>
              <a:t>Cloud</a:t>
            </a:r>
            <a:r>
              <a:rPr lang="cs-CZ" dirty="0"/>
              <a:t> (EC2)</a:t>
            </a:r>
          </a:p>
          <a:p>
            <a:pPr lvl="1"/>
            <a:r>
              <a:rPr lang="cs-CZ" dirty="0"/>
              <a:t>Google </a:t>
            </a:r>
            <a:r>
              <a:rPr lang="cs-CZ" dirty="0" err="1"/>
              <a:t>Google</a:t>
            </a:r>
            <a:r>
              <a:rPr lang="cs-CZ" dirty="0"/>
              <a:t> </a:t>
            </a:r>
            <a:r>
              <a:rPr lang="cs-CZ" dirty="0" err="1"/>
              <a:t>App</a:t>
            </a:r>
            <a:r>
              <a:rPr lang="cs-CZ" dirty="0"/>
              <a:t> </a:t>
            </a:r>
            <a:r>
              <a:rPr lang="cs-CZ" dirty="0" err="1"/>
              <a:t>Engine</a:t>
            </a:r>
            <a:endParaRPr lang="cs-CZ" dirty="0"/>
          </a:p>
          <a:p>
            <a:pPr lvl="1"/>
            <a:r>
              <a:rPr lang="cs-CZ" dirty="0"/>
              <a:t>Microsoft Windows Azure </a:t>
            </a:r>
            <a:r>
              <a:rPr lang="cs-CZ" dirty="0" err="1"/>
              <a:t>Platform</a:t>
            </a:r>
            <a:endParaRPr lang="cs-CZ" dirty="0"/>
          </a:p>
          <a:p>
            <a:pPr lvl="1"/>
            <a:r>
              <a:rPr lang="cs-CZ" dirty="0" err="1"/>
              <a:t>Salesforce</a:t>
            </a:r>
            <a:r>
              <a:rPr lang="cs-CZ" dirty="0"/>
              <a:t> Force.com</a:t>
            </a:r>
          </a:p>
          <a:p>
            <a:r>
              <a:rPr lang="cs-CZ" dirty="0" smtClean="0"/>
              <a:t>Odlišnosti</a:t>
            </a:r>
          </a:p>
          <a:p>
            <a:pPr lvl="1"/>
            <a:r>
              <a:rPr lang="cs-CZ" dirty="0" smtClean="0"/>
              <a:t>architektura </a:t>
            </a:r>
            <a:r>
              <a:rPr lang="cs-CZ" dirty="0"/>
              <a:t>(programovací jazyk, operační systém), např. Webová </a:t>
            </a:r>
            <a:r>
              <a:rPr lang="cs-CZ" dirty="0" smtClean="0"/>
              <a:t>aplikace</a:t>
            </a:r>
          </a:p>
          <a:p>
            <a:pPr lvl="1"/>
            <a:r>
              <a:rPr lang="cs-CZ" dirty="0"/>
              <a:t>programování – komunikace mezi procesy, </a:t>
            </a:r>
            <a:r>
              <a:rPr lang="cs-CZ" dirty="0" smtClean="0"/>
              <a:t>přístup </a:t>
            </a:r>
            <a:r>
              <a:rPr lang="cs-CZ" dirty="0"/>
              <a:t>k síti, přístup k paměti, </a:t>
            </a:r>
            <a:r>
              <a:rPr lang="cs-CZ" dirty="0" err="1"/>
              <a:t>middleware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1510-E076-4B68-8588-403EC9257E56}" type="datetime1">
              <a:rPr lang="cs-CZ" smtClean="0"/>
              <a:t>6.5.2014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43AB-5F9E-4E66-98AF-54A7501881C0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3838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1510-E076-4B68-8588-403EC9257E56}" type="datetime1">
              <a:rPr lang="cs-CZ" smtClean="0"/>
              <a:t>6.5.2014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43AB-5F9E-4E66-98AF-54A7501881C0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7" name="Obrázek 6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1600200"/>
            <a:ext cx="66294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3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r>
              <a:rPr lang="cs-CZ" dirty="0" smtClean="0"/>
              <a:t>Představují </a:t>
            </a:r>
            <a:r>
              <a:rPr lang="cs-CZ" dirty="0"/>
              <a:t>n</a:t>
            </a:r>
            <a:r>
              <a:rPr lang="cs-CZ" dirty="0" smtClean="0"/>
              <a:t>ový </a:t>
            </a:r>
            <a:r>
              <a:rPr lang="cs-CZ" dirty="0"/>
              <a:t>model poskytování a využívání služeb s využitím internetových technologií</a:t>
            </a:r>
          </a:p>
          <a:p>
            <a:pPr lvl="1"/>
            <a:r>
              <a:rPr lang="cs-CZ" dirty="0"/>
              <a:t>Kancelářské aplikace</a:t>
            </a:r>
          </a:p>
          <a:p>
            <a:pPr lvl="1"/>
            <a:r>
              <a:rPr lang="cs-CZ" dirty="0"/>
              <a:t>Distribuované výpočty</a:t>
            </a:r>
          </a:p>
          <a:p>
            <a:pPr lvl="1"/>
            <a:r>
              <a:rPr lang="cs-CZ" dirty="0"/>
              <a:t>Operační systémy v prohlížečích</a:t>
            </a:r>
          </a:p>
          <a:p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1510-E076-4B68-8588-403EC9257E56}" type="datetime1">
              <a:rPr lang="cs-CZ" smtClean="0"/>
              <a:t>6.5.2014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A43AB-5F9E-4E66-98AF-54A7501881C0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0866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smtClean="0"/>
              <a:t>Úvod – porovnání GRID - CLOUD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46753"/>
            <a:ext cx="8229600" cy="490537"/>
          </a:xfrm>
        </p:spPr>
        <p:txBody>
          <a:bodyPr/>
          <a:lstStyle/>
          <a:p>
            <a:r>
              <a:rPr lang="cs-CZ" dirty="0" smtClean="0">
                <a:latin typeface="Calibri"/>
                <a:ea typeface="Calibri"/>
                <a:cs typeface="Times New Roman"/>
              </a:rPr>
              <a:t>GRID                                                      CLOUD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1148752F-CEDF-409A-A4AC-C1F5B4F93139}" type="datetime1">
              <a:rPr lang="cs-CZ" smtClean="0"/>
              <a:t>6.5.2014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7D494E14-767D-43DB-8417-171CF9EC27CD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7" name="Obrázek 6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2237290"/>
            <a:ext cx="4191000" cy="4048125"/>
          </a:xfrm>
          <a:prstGeom prst="rect">
            <a:avLst/>
          </a:prstGeom>
        </p:spPr>
      </p:pic>
      <p:pic>
        <p:nvPicPr>
          <p:cNvPr id="8" name="Obrázek 7"/>
          <p:cNvPicPr/>
          <p:nvPr/>
        </p:nvPicPr>
        <p:blipFill>
          <a:blip r:embed="rId3"/>
          <a:stretch>
            <a:fillRect/>
          </a:stretch>
        </p:blipFill>
        <p:spPr>
          <a:xfrm>
            <a:off x="4791919" y="2237290"/>
            <a:ext cx="4200524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6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2514600" cy="4600575"/>
          </a:xfrm>
        </p:spPr>
        <p:txBody>
          <a:bodyPr/>
          <a:lstStyle/>
          <a:p>
            <a:r>
              <a:rPr lang="cs-CZ" dirty="0" smtClean="0"/>
              <a:t>Porovnání</a:t>
            </a:r>
          </a:p>
          <a:p>
            <a:pPr lvl="1"/>
            <a:r>
              <a:rPr lang="cs-CZ" dirty="0" smtClean="0"/>
              <a:t>DS</a:t>
            </a:r>
          </a:p>
          <a:p>
            <a:pPr lvl="1"/>
            <a:r>
              <a:rPr lang="cs-CZ" dirty="0" err="1" smtClean="0"/>
              <a:t>Grids</a:t>
            </a:r>
            <a:endParaRPr lang="cs-CZ" dirty="0" smtClean="0"/>
          </a:p>
          <a:p>
            <a:pPr lvl="1"/>
            <a:r>
              <a:rPr lang="cs-CZ" dirty="0" err="1" smtClean="0"/>
              <a:t>Clouds</a:t>
            </a:r>
            <a:endParaRPr lang="cs-CZ" dirty="0" smtClean="0"/>
          </a:p>
          <a:p>
            <a:pPr lvl="1"/>
            <a:r>
              <a:rPr lang="cs-CZ" dirty="0" smtClean="0"/>
              <a:t>Web 2.0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8CCA5FAD-D0B4-45B1-BB84-B065AAB6927F}" type="datetime1">
              <a:rPr lang="cs-CZ" smtClean="0"/>
              <a:t>6.5.2014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cs-CZ" smtClean="0"/>
              <a:t>Projektování distribuovaných systémů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7D494E14-767D-43DB-8417-171CF9EC27CD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7" name="Obrázek 6"/>
          <p:cNvPicPr/>
          <p:nvPr/>
        </p:nvPicPr>
        <p:blipFill>
          <a:blip r:embed="rId2"/>
          <a:stretch>
            <a:fillRect/>
          </a:stretch>
        </p:blipFill>
        <p:spPr>
          <a:xfrm>
            <a:off x="2819400" y="1600200"/>
            <a:ext cx="530352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59923"/>
      </p:ext>
    </p:extLst>
  </p:cSld>
  <p:clrMapOvr>
    <a:masterClrMapping/>
  </p:clrMapOvr>
</p:sld>
</file>

<file path=ppt/theme/theme1.xml><?xml version="1.0" encoding="utf-8"?>
<a:theme xmlns:a="http://schemas.openxmlformats.org/drawingml/2006/main" name="06088808">
  <a:themeElements>
    <a:clrScheme name="06088808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060888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6088808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088808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06088808</Template>
  <TotalTime>1318</TotalTime>
  <Words>1566</Words>
  <Application>Microsoft Office PowerPoint</Application>
  <PresentationFormat>Předvádění na obrazovce (4:3)</PresentationFormat>
  <Paragraphs>362</Paragraphs>
  <Slides>40</Slides>
  <Notes>1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06088808</vt:lpstr>
      <vt:lpstr>Clouds computing</vt:lpstr>
      <vt:lpstr>Úvod</vt:lpstr>
      <vt:lpstr>Úvod</vt:lpstr>
      <vt:lpstr>Úvod</vt:lpstr>
      <vt:lpstr>Úvod</vt:lpstr>
      <vt:lpstr>Úvod</vt:lpstr>
      <vt:lpstr>Úvod</vt:lpstr>
      <vt:lpstr>Úvod – porovnání GRID - CLOUD</vt:lpstr>
      <vt:lpstr>Úvod</vt:lpstr>
      <vt:lpstr>Co je to Cloud</vt:lpstr>
      <vt:lpstr>Úvod – hlavní problémy</vt:lpstr>
      <vt:lpstr>Standardizace</vt:lpstr>
      <vt:lpstr>NIST Cloud architecture,  osoby a obsazení</vt:lpstr>
      <vt:lpstr>NIST Cloud architecture</vt:lpstr>
      <vt:lpstr>Distribuční model</vt:lpstr>
      <vt:lpstr>Distribuční model</vt:lpstr>
      <vt:lpstr>Distribuční model</vt:lpstr>
      <vt:lpstr>Distribuční model</vt:lpstr>
      <vt:lpstr>Cloud – poskytované služby</vt:lpstr>
      <vt:lpstr>Cloud - služby</vt:lpstr>
      <vt:lpstr>Cloud – nasazení služby</vt:lpstr>
      <vt:lpstr>Cloud – bezpečnost a důvěrnost</vt:lpstr>
      <vt:lpstr>Cloud – bezpečnost a důvěrnost</vt:lpstr>
      <vt:lpstr>Cloud - auditor</vt:lpstr>
      <vt:lpstr>Cloud - broker</vt:lpstr>
      <vt:lpstr>Cloud - carrier</vt:lpstr>
      <vt:lpstr>Mobile Cloud Computing (MCC)</vt:lpstr>
      <vt:lpstr>Mobile Cloud Computing (MCC)</vt:lpstr>
      <vt:lpstr>Mobile Cloud Computing (MCC)</vt:lpstr>
      <vt:lpstr>Mobile Cloud Computing (MCC)</vt:lpstr>
      <vt:lpstr>Open Cloud</vt:lpstr>
      <vt:lpstr>Amazon Web Services</vt:lpstr>
      <vt:lpstr>Xen Cloud Platform (XCP)</vt:lpstr>
      <vt:lpstr>Nimbus</vt:lpstr>
      <vt:lpstr>Open Nebula</vt:lpstr>
      <vt:lpstr>Eucalyptus</vt:lpstr>
      <vt:lpstr>TPlatform</vt:lpstr>
      <vt:lpstr>Apache Virtual Computing Lab</vt:lpstr>
      <vt:lpstr>Cloud – operating systems</vt:lpstr>
      <vt:lpstr>Cloud – programovací jazyky</vt:lpstr>
    </vt:vector>
  </TitlesOfParts>
  <Manager/>
  <Company>ZCU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Síťové útoky </dc:title>
  <dc:subject/>
  <dc:creator>ledvina</dc:creator>
  <cp:keywords/>
  <dc:description/>
  <cp:lastModifiedBy>ledvina</cp:lastModifiedBy>
  <cp:revision>31</cp:revision>
  <dcterms:created xsi:type="dcterms:W3CDTF">2008-04-08T05:42:37Z</dcterms:created>
  <dcterms:modified xsi:type="dcterms:W3CDTF">2014-05-06T09:31:54Z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TC060888081029</vt:lpwstr>
  </property>
</Properties>
</file>