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60"/>
  </p:notesMasterIdLst>
  <p:handoutMasterIdLst>
    <p:handoutMasterId r:id="rId61"/>
  </p:handoutMasterIdLst>
  <p:sldIdLst>
    <p:sldId id="256" r:id="rId2"/>
    <p:sldId id="367" r:id="rId3"/>
    <p:sldId id="310" r:id="rId4"/>
    <p:sldId id="366" r:id="rId5"/>
    <p:sldId id="312" r:id="rId6"/>
    <p:sldId id="313" r:id="rId7"/>
    <p:sldId id="314" r:id="rId8"/>
    <p:sldId id="315" r:id="rId9"/>
    <p:sldId id="316" r:id="rId10"/>
    <p:sldId id="348" r:id="rId11"/>
    <p:sldId id="349" r:id="rId12"/>
    <p:sldId id="328" r:id="rId13"/>
    <p:sldId id="317" r:id="rId14"/>
    <p:sldId id="318" r:id="rId15"/>
    <p:sldId id="319" r:id="rId16"/>
    <p:sldId id="320" r:id="rId17"/>
    <p:sldId id="321" r:id="rId18"/>
    <p:sldId id="322" r:id="rId19"/>
    <p:sldId id="325" r:id="rId20"/>
    <p:sldId id="323" r:id="rId21"/>
    <p:sldId id="330" r:id="rId22"/>
    <p:sldId id="326" r:id="rId23"/>
    <p:sldId id="324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27" r:id="rId58"/>
    <p:sldId id="329" r:id="rId5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0300" autoAdjust="0"/>
  </p:normalViewPr>
  <p:slideViewPr>
    <p:cSldViewPr>
      <p:cViewPr varScale="1">
        <p:scale>
          <a:sx n="75" d="100"/>
          <a:sy n="75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46865-B968-41C2-B69C-E44248248E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6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1C0CF3E-05C1-4DB3-B9B3-AA96D61117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4988-9F05-4400-B233-20DAD54A0E8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6F3F2-ED73-48EC-8919-44B37A0FFA38}" type="slidenum">
              <a:rPr lang="cs-CZ"/>
              <a:pPr/>
              <a:t>3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CF3E-05C1-4DB3-B9B3-AA96D61117E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 b="1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F57BD94-A4C7-4F98-9AE4-3AD31326DB16}" type="datetime1">
              <a:rPr lang="cs-CZ" smtClean="0"/>
              <a:t>1.4.2014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06D21-7C7F-48F0-9A0F-6DE2D248F56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862E-F914-40ED-A5A8-6994C7991DF0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5CE-764D-4E92-B67A-DDA841F228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2BE08-1093-4774-BBBA-0228D72B6057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C499-2BC3-429E-A9BD-A877A52DB4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5466CA-FD3C-41C4-9272-B9831B169C46}" type="datetime1">
              <a:rPr lang="cs-CZ" smtClean="0"/>
              <a:t>1.4.2014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B64A09-2801-4D06-AB25-37423ED80F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1.4.2014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60F39-091C-4E10-835F-2A6BED72608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8665-932F-4A95-810F-22C09FB1CA7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33EBB-E172-41A5-9EED-47FF90292F5C}" type="datetime1">
              <a:rPr lang="cs-CZ" smtClean="0"/>
              <a:t>1.4.2014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9A72-29A2-4141-BDBC-A2F0BB111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B8C6F-A062-44D4-BFE3-CF37FD5F8AB0}" type="datetime1">
              <a:rPr lang="cs-CZ" smtClean="0"/>
              <a:t>1.4.2014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99C1-BD62-4C84-B46F-3CCCBF2FA7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D2DFB-48A8-4F2B-84C9-C10C9D92DC3C}" type="datetime1">
              <a:rPr lang="cs-CZ" smtClean="0"/>
              <a:t>1.4.2014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C1BA-9E00-4BB0-AB3F-31034F1665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C4431-6F67-45F8-B148-BCF0B9DA4E03}" type="datetime1">
              <a:rPr lang="cs-CZ" smtClean="0"/>
              <a:t>1.4.2014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77F0-8624-4FD9-A0BB-FDF8F7A553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54E5A-F2D3-4F0D-92C7-953E1D0DAAEC}" type="datetime1">
              <a:rPr lang="cs-CZ" smtClean="0"/>
              <a:t>1.4.2014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80A7-CF07-49A6-85DF-C32A5E5794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D441C-58EA-46C8-977B-38C946C2EEAE}" type="datetime1">
              <a:rPr lang="cs-CZ" smtClean="0"/>
              <a:t>1.4.2014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7AB1-E0C7-4BDA-A0C6-25FB030BA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F8BE062-B75C-4F3D-94E1-E4E0A7DDCFFD}" type="datetime1">
              <a:rPr lang="cs-CZ" smtClean="0"/>
              <a:t>1.4.2014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A43AB-5F9E-4E66-98AF-54A7501881C0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 dirty="0" smtClean="0"/>
              <a:t>Content Delivery Network (CDN</a:t>
            </a:r>
            <a:r>
              <a:rPr lang="en-US" sz="3600" dirty="0"/>
              <a:t>)</a:t>
            </a:r>
            <a:endParaRPr 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Projektování distribuovaných systémů</a:t>
            </a:r>
          </a:p>
          <a:p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Úrovňová 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dirty="0"/>
              <a:t>Z</a:t>
            </a:r>
            <a:r>
              <a:rPr lang="cs-CZ" dirty="0" smtClean="0"/>
              <a:t>ákladní prostředky</a:t>
            </a:r>
          </a:p>
          <a:p>
            <a:pPr lvl="2"/>
            <a:r>
              <a:rPr lang="cs-CZ" sz="1800" dirty="0" smtClean="0"/>
              <a:t>clustery, souborové systémy, indexovací servery, základní síťová infrastruktura, širokopásmové sítě</a:t>
            </a:r>
          </a:p>
          <a:p>
            <a:pPr lvl="1"/>
            <a:r>
              <a:rPr lang="cs-CZ" dirty="0" smtClean="0"/>
              <a:t>Komunikační úroveň</a:t>
            </a:r>
          </a:p>
          <a:p>
            <a:pPr lvl="2"/>
            <a:r>
              <a:rPr lang="cs-CZ" sz="1800" dirty="0" smtClean="0"/>
              <a:t>klasické protokoly (TCP, UDP, HTTP, FTP)</a:t>
            </a:r>
          </a:p>
          <a:p>
            <a:pPr lvl="2"/>
            <a:r>
              <a:rPr lang="cs-CZ" sz="1800" dirty="0" smtClean="0"/>
              <a:t>specifické protokoly (ICP – Internet </a:t>
            </a:r>
            <a:r>
              <a:rPr lang="cs-CZ" sz="1800" dirty="0" err="1" smtClean="0"/>
              <a:t>Cache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</a:t>
            </a:r>
            <a:r>
              <a:rPr lang="cs-CZ" sz="1800" dirty="0" smtClean="0"/>
              <a:t>, HTCP – Hypertext </a:t>
            </a:r>
            <a:r>
              <a:rPr lang="cs-CZ" sz="1800" dirty="0" err="1" smtClean="0"/>
              <a:t>Caching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</a:t>
            </a:r>
            <a:r>
              <a:rPr lang="cs-CZ" sz="1800" dirty="0" smtClean="0"/>
              <a:t>, CARP – </a:t>
            </a:r>
            <a:r>
              <a:rPr lang="cs-CZ" sz="1800" dirty="0" err="1" smtClean="0"/>
              <a:t>Cache</a:t>
            </a:r>
            <a:r>
              <a:rPr lang="cs-CZ" sz="1800" dirty="0" smtClean="0"/>
              <a:t> </a:t>
            </a:r>
            <a:r>
              <a:rPr lang="cs-CZ" sz="1800" dirty="0" err="1" smtClean="0"/>
              <a:t>Array</a:t>
            </a:r>
            <a:r>
              <a:rPr lang="cs-CZ" sz="1800" dirty="0" smtClean="0"/>
              <a:t> </a:t>
            </a:r>
            <a:r>
              <a:rPr lang="cs-CZ" sz="1800" dirty="0" err="1" smtClean="0"/>
              <a:t>Routing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</a:t>
            </a:r>
            <a:r>
              <a:rPr lang="cs-CZ" sz="1800" dirty="0" smtClean="0"/>
              <a:t>)</a:t>
            </a:r>
          </a:p>
          <a:p>
            <a:pPr lvl="1"/>
            <a:r>
              <a:rPr lang="cs-CZ" dirty="0" smtClean="0"/>
              <a:t>úroveň CDN, </a:t>
            </a:r>
            <a:r>
              <a:rPr lang="cs-CZ" sz="1800" dirty="0" smtClean="0"/>
              <a:t>základní funkce CDN</a:t>
            </a:r>
          </a:p>
          <a:p>
            <a:pPr lvl="2"/>
            <a:r>
              <a:rPr lang="cs-CZ" sz="1800" dirty="0" smtClean="0"/>
              <a:t>CDN služby, výběr náhrady, směrování podle požadavků, </a:t>
            </a:r>
            <a:r>
              <a:rPr lang="cs-CZ" sz="1800" dirty="0" err="1" smtClean="0"/>
              <a:t>caching</a:t>
            </a:r>
            <a:r>
              <a:rPr lang="cs-CZ" sz="1800" dirty="0" smtClean="0"/>
              <a:t>, geografické vyrovnávání zátěže, ...</a:t>
            </a:r>
          </a:p>
          <a:p>
            <a:pPr lvl="2"/>
            <a:r>
              <a:rPr lang="cs-CZ" sz="1800" dirty="0" smtClean="0"/>
              <a:t>CDN typy a typy obsahu (podpora MIME)</a:t>
            </a:r>
          </a:p>
          <a:p>
            <a:pPr lvl="1"/>
            <a:r>
              <a:rPr lang="cs-CZ" sz="1800" dirty="0" smtClean="0"/>
              <a:t>koncoví uživatelé</a:t>
            </a:r>
          </a:p>
          <a:p>
            <a:pPr lvl="2"/>
            <a:r>
              <a:rPr lang="cs-CZ" sz="1800" dirty="0" smtClean="0"/>
              <a:t>webové služby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7F8DF7F6-2A1D-4F1A-856F-402251935074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24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 - komponenty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sz="2400" dirty="0"/>
              <a:t>zdrojový server a soubor hranových serverů pro replikaci obsahu</a:t>
            </a:r>
          </a:p>
          <a:p>
            <a:pPr lvl="1"/>
            <a:r>
              <a:rPr lang="cs-CZ" sz="2400" dirty="0"/>
              <a:t>komponenty „request routing“</a:t>
            </a:r>
          </a:p>
          <a:p>
            <a:pPr lvl="2"/>
            <a:r>
              <a:rPr lang="cs-CZ" dirty="0"/>
              <a:t>posílá uživatelské požadavky na hranové servery</a:t>
            </a:r>
          </a:p>
          <a:p>
            <a:pPr lvl="2"/>
            <a:r>
              <a:rPr lang="cs-CZ" dirty="0"/>
              <a:t>spolupracuje s distribučními komponentami při udržování aktuálnosti pohledu na obsah</a:t>
            </a:r>
          </a:p>
          <a:p>
            <a:pPr lvl="1"/>
            <a:r>
              <a:rPr lang="cs-CZ" sz="2400" dirty="0"/>
              <a:t>komponenty „content distribution“</a:t>
            </a:r>
          </a:p>
          <a:p>
            <a:pPr lvl="2"/>
            <a:r>
              <a:rPr lang="cs-CZ" dirty="0"/>
              <a:t>posílá obsah ze zdrojového serveru do hranových serverů a zajišťuje konzistentnost jejich obsahu</a:t>
            </a:r>
          </a:p>
          <a:p>
            <a:pPr lvl="1"/>
            <a:r>
              <a:rPr lang="cs-CZ" sz="2400" dirty="0"/>
              <a:t>komponenty „účtování“</a:t>
            </a:r>
          </a:p>
          <a:p>
            <a:pPr lvl="2"/>
            <a:r>
              <a:rPr lang="cs-CZ" dirty="0"/>
              <a:t>udržuje logy s přístupem klientů, zaznamenává využití serverů</a:t>
            </a:r>
          </a:p>
          <a:p>
            <a:pPr lvl="2"/>
            <a:r>
              <a:rPr lang="cs-CZ" dirty="0"/>
              <a:t>asistuje při záznamu přenosů a </a:t>
            </a:r>
            <a:r>
              <a:rPr lang="cs-CZ" dirty="0" smtClean="0"/>
              <a:t>účtování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C93424E3-92C5-4862-BB65-3C223F9F6E28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88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504F7A57-43C4-493E-86BA-A6C6E9D00195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933634"/>
              </p:ext>
            </p:extLst>
          </p:nvPr>
        </p:nvGraphicFramePr>
        <p:xfrm>
          <a:off x="1371600" y="1600200"/>
          <a:ext cx="5791200" cy="4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0" name="Visio" r:id="rId3" imgW="3922785" imgH="3126209" progId="Visio.Drawing.11">
                  <p:embed/>
                </p:oleObj>
              </mc:Choice>
              <mc:Fallback>
                <p:oleObj name="Visio" r:id="rId3" imgW="3922785" imgH="312620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791200" cy="461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70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/>
              <a:t>Architektura CDN </a:t>
            </a:r>
            <a:r>
              <a:rPr lang="cs-CZ" dirty="0" smtClean="0"/>
              <a:t>– obsah a služby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Statický </a:t>
            </a:r>
            <a:r>
              <a:rPr lang="cs-CZ" sz="2000" dirty="0"/>
              <a:t>obsah</a:t>
            </a:r>
          </a:p>
          <a:p>
            <a:pPr lvl="1"/>
            <a:r>
              <a:rPr lang="cs-CZ" sz="1800" dirty="0"/>
              <a:t>statické HTML stránky, obrázky, dokumenty, balíčky software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treamovaná </a:t>
            </a:r>
            <a:r>
              <a:rPr lang="cs-CZ" sz="2000" dirty="0"/>
              <a:t>média</a:t>
            </a:r>
          </a:p>
          <a:p>
            <a:pPr lvl="1"/>
            <a:r>
              <a:rPr lang="cs-CZ" sz="1800" dirty="0"/>
              <a:t>audio, real-time video</a:t>
            </a:r>
          </a:p>
          <a:p>
            <a:pPr lvl="0"/>
            <a:r>
              <a:rPr lang="cs-CZ" sz="2000" dirty="0"/>
              <a:t>U</a:t>
            </a:r>
            <a:r>
              <a:rPr lang="cs-CZ" sz="2000" dirty="0" smtClean="0"/>
              <a:t>živatelem </a:t>
            </a:r>
            <a:r>
              <a:rPr lang="cs-CZ" sz="2000" dirty="0"/>
              <a:t>generované video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lužby</a:t>
            </a:r>
            <a:endParaRPr lang="cs-CZ" sz="2000" dirty="0"/>
          </a:p>
          <a:p>
            <a:pPr lvl="1"/>
            <a:r>
              <a:rPr lang="cs-CZ" sz="1800" dirty="0"/>
              <a:t>adresářové služby, e-komerce, služby přenosu souborů</a:t>
            </a:r>
          </a:p>
          <a:p>
            <a:pPr lvl="0"/>
            <a:r>
              <a:rPr lang="cs-CZ" sz="2000" dirty="0"/>
              <a:t>Z</a:t>
            </a:r>
            <a:r>
              <a:rPr lang="cs-CZ" sz="2000" dirty="0" smtClean="0"/>
              <a:t>ákazníci</a:t>
            </a:r>
            <a:endParaRPr lang="cs-CZ" sz="2000" dirty="0"/>
          </a:p>
          <a:p>
            <a:pPr lvl="1"/>
            <a:r>
              <a:rPr lang="cs-CZ" sz="1800" dirty="0"/>
              <a:t>média, poskytovatelé reklamy na Internetu, datová centra, poskytovatelé Internetu, </a:t>
            </a:r>
            <a:r>
              <a:rPr lang="cs-CZ" sz="1800" dirty="0" smtClean="0"/>
              <a:t>obchodníci </a:t>
            </a:r>
            <a:r>
              <a:rPr lang="cs-CZ" sz="1800" dirty="0"/>
              <a:t>s nahrávkami, mobilní operátoři, výrobci spotřební elektroniky, společnosti které něco přenáší</a:t>
            </a:r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azba </a:t>
            </a:r>
            <a:r>
              <a:rPr lang="cs-CZ" sz="2000" dirty="0"/>
              <a:t>na uživatele</a:t>
            </a:r>
          </a:p>
          <a:p>
            <a:pPr lvl="1"/>
            <a:r>
              <a:rPr lang="cs-CZ" sz="1800" dirty="0"/>
              <a:t>mobilní telefon, smart phone/PDA, laptop, desktop</a:t>
            </a:r>
          </a:p>
          <a:p>
            <a:endParaRPr lang="cs-CZ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EBCE00F8-C4EF-45E5-8AB6-51E5ECB07BFB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3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 lvl="0"/>
            <a:r>
              <a:rPr lang="cs-CZ" dirty="0" smtClean="0"/>
              <a:t>Škálovatelnost</a:t>
            </a:r>
            <a:endParaRPr lang="cs-CZ" dirty="0"/>
          </a:p>
          <a:p>
            <a:pPr lvl="1"/>
            <a:r>
              <a:rPr lang="cs-CZ" dirty="0"/>
              <a:t>schopnost expandovat ve smyslu zpracování velkého objemu dat, transakcí, uživatelů</a:t>
            </a:r>
          </a:p>
          <a:p>
            <a:pPr lvl="1"/>
            <a:r>
              <a:rPr lang="cs-CZ" dirty="0"/>
              <a:t>vyžaduje schopnost dynamického zásobování a doručování obsahu s vysokou kvalitou a nízkou cenou zpracování</a:t>
            </a:r>
          </a:p>
          <a:p>
            <a:pPr lvl="1"/>
            <a:r>
              <a:rPr lang="cs-CZ" dirty="0"/>
              <a:t>trend do budoucna – poskytovatelé i koncoví uživatelé budou platit za vysokou kvalitu služeb</a:t>
            </a:r>
          </a:p>
          <a:p>
            <a:pPr lvl="0"/>
            <a:r>
              <a:rPr lang="cs-CZ" dirty="0"/>
              <a:t>B</a:t>
            </a:r>
            <a:r>
              <a:rPr lang="cs-CZ" dirty="0" smtClean="0"/>
              <a:t>ezpečnost</a:t>
            </a:r>
            <a:endParaRPr lang="cs-CZ" dirty="0"/>
          </a:p>
          <a:p>
            <a:pPr lvl="1"/>
            <a:r>
              <a:rPr lang="cs-CZ" dirty="0"/>
              <a:t>ochrana obsahu proti neautorizovanému přístupu a modifikaci</a:t>
            </a:r>
          </a:p>
          <a:p>
            <a:pPr lvl="1"/>
            <a:r>
              <a:rPr lang="cs-CZ" dirty="0"/>
              <a:t>vyžaduje fyzickou, síťovou, programovou, datovou a procedurální bezpečnost</a:t>
            </a:r>
          </a:p>
          <a:p>
            <a:pPr lvl="1"/>
            <a:r>
              <a:rPr lang="cs-CZ" dirty="0"/>
              <a:t>budoucí trend – redukce omezení přístupu a přerušení přístupu obranou proti </a:t>
            </a:r>
            <a:r>
              <a:rPr lang="cs-CZ" dirty="0" err="1" smtClean="0"/>
              <a:t>DDoS</a:t>
            </a:r>
            <a:r>
              <a:rPr lang="cs-CZ" dirty="0" smtClean="0"/>
              <a:t> </a:t>
            </a:r>
            <a:r>
              <a:rPr lang="cs-CZ" dirty="0"/>
              <a:t>útokům a dalším škodlivým </a:t>
            </a:r>
            <a:r>
              <a:rPr lang="cs-CZ" dirty="0" smtClean="0"/>
              <a:t>aktivitám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3FDA2EA-321D-4CB5-A4D6-6E88BD1757B4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85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</a:t>
            </a:r>
            <a:r>
              <a:rPr lang="cs-CZ" dirty="0" smtClean="0"/>
              <a:t>polehlivost</a:t>
            </a:r>
            <a:r>
              <a:rPr lang="cs-CZ" dirty="0"/>
              <a:t>, schopnost reagovat a výkonnost</a:t>
            </a:r>
          </a:p>
          <a:p>
            <a:pPr lvl="1"/>
            <a:r>
              <a:rPr lang="cs-CZ" dirty="0"/>
              <a:t>dostupnost služeb, zpracování možných nepřístupných stavů, zkušenost koncových uživatelů</a:t>
            </a:r>
          </a:p>
          <a:p>
            <a:pPr lvl="1"/>
            <a:r>
              <a:rPr lang="cs-CZ" dirty="0"/>
              <a:t>vyžaduje síť odolnou proti poruchám a s odpovídajícím vyrovnáváním zátěže</a:t>
            </a:r>
          </a:p>
          <a:p>
            <a:r>
              <a:rPr lang="cs-CZ" dirty="0"/>
              <a:t>B</a:t>
            </a:r>
            <a:r>
              <a:rPr lang="cs-CZ" dirty="0" smtClean="0"/>
              <a:t>udoucí trend</a:t>
            </a:r>
          </a:p>
          <a:p>
            <a:pPr lvl="1"/>
            <a:r>
              <a:rPr lang="cs-CZ" dirty="0" smtClean="0"/>
              <a:t>distribuované </a:t>
            </a:r>
            <a:r>
              <a:rPr lang="cs-CZ" dirty="0"/>
              <a:t>rozmisťování obsahu,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cache a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směrovací mechanizmus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C26F97B6-D44D-4B78-A77B-7F7C273EF62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7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Jednotný CDN</a:t>
            </a:r>
          </a:p>
          <a:p>
            <a:pPr lvl="1"/>
            <a:r>
              <a:rPr lang="cs-CZ" dirty="0"/>
              <a:t>integrace „Content delivery/distribution“ a Content services</a:t>
            </a:r>
          </a:p>
          <a:p>
            <a:pPr lvl="1"/>
            <a:r>
              <a:rPr lang="cs-CZ" dirty="0"/>
              <a:t>Content Service Network (CSN) jako servisní distribuční kanál pro služby s přidanou hodnotou</a:t>
            </a:r>
          </a:p>
          <a:p>
            <a:pPr lvl="0"/>
            <a:r>
              <a:rPr lang="cs-CZ" dirty="0"/>
              <a:t>Dynamický CDN (Content delivery)</a:t>
            </a:r>
          </a:p>
          <a:p>
            <a:pPr lvl="1"/>
            <a:r>
              <a:rPr lang="cs-CZ" dirty="0"/>
              <a:t>generování obsahu na přání s použitím webových aplikací založených na specifikaci požadavků koncového uživatele (scripty, animace, DHTML, XML)</a:t>
            </a:r>
          </a:p>
          <a:p>
            <a:pPr lvl="1"/>
            <a:r>
              <a:rPr lang="cs-CZ" dirty="0"/>
              <a:t>počítání na hranách (edge computing), kontextově závislé cachování dat (Edge Suite, IBM WebSphere edge services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9D53347E-CEDE-451B-B3E4-873D59D214CC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Hostování </a:t>
            </a:r>
            <a:r>
              <a:rPr lang="cs-CZ" dirty="0"/>
              <a:t>– WebServices</a:t>
            </a:r>
          </a:p>
          <a:p>
            <a:pPr lvl="1"/>
            <a:r>
              <a:rPr lang="cs-CZ" dirty="0"/>
              <a:t>použití XML parsování, serializace Java, reflection copy, clone copy</a:t>
            </a:r>
          </a:p>
          <a:p>
            <a:pPr lvl="1"/>
            <a:r>
              <a:rPr lang="cs-CZ" dirty="0"/>
              <a:t>Application delivery network (ADN) pro hostitelské .Net a J2EE aplikace</a:t>
            </a:r>
          </a:p>
          <a:p>
            <a:pPr lvl="1"/>
            <a:r>
              <a:rPr lang="cs-CZ" dirty="0"/>
              <a:t>Capacity provisioning network (CPN) pro obchodování s kapacitami cache</a:t>
            </a:r>
          </a:p>
          <a:p>
            <a:pPr lvl="0"/>
            <a:r>
              <a:rPr lang="cs-CZ" dirty="0"/>
              <a:t>Service Oriented Architecture</a:t>
            </a:r>
          </a:p>
          <a:p>
            <a:pPr lvl="1"/>
            <a:r>
              <a:rPr lang="cs-CZ" dirty="0"/>
              <a:t>očekává se, že řízení obsahu bude motivováno preferencemi uživatele</a:t>
            </a:r>
          </a:p>
          <a:p>
            <a:pPr lvl="1"/>
            <a:r>
              <a:rPr lang="cs-CZ" dirty="0"/>
              <a:t>personální fikce uživatele založené na dolování dat (data mining)</a:t>
            </a:r>
          </a:p>
          <a:p>
            <a:pPr lvl="0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BC1C159-645B-4C7B-8467-C308528116EB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00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/>
              <a:t>Vývojové trendy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V</a:t>
            </a:r>
            <a:r>
              <a:rPr lang="cs-CZ" sz="2000" dirty="0" smtClean="0"/>
              <a:t>yrovnávání </a:t>
            </a:r>
            <a:r>
              <a:rPr lang="cs-CZ" sz="2000" dirty="0"/>
              <a:t>zátěže a replikace obsahu mezi spolupracujícími doménami</a:t>
            </a:r>
          </a:p>
          <a:p>
            <a:pPr lvl="1"/>
            <a:r>
              <a:rPr lang="cs-CZ" sz="1800" dirty="0"/>
              <a:t>lokalizace požadavků</a:t>
            </a:r>
          </a:p>
          <a:p>
            <a:pPr lvl="1"/>
            <a:r>
              <a:rPr lang="cs-CZ" sz="1800" dirty="0"/>
              <a:t>integrace replikace a cachování</a:t>
            </a:r>
          </a:p>
          <a:p>
            <a:pPr lvl="0"/>
            <a:r>
              <a:rPr lang="cs-CZ" sz="2000" dirty="0"/>
              <a:t>R</a:t>
            </a:r>
            <a:r>
              <a:rPr lang="cs-CZ" sz="2000" dirty="0" smtClean="0"/>
              <a:t>ozvinutí </a:t>
            </a:r>
            <a:r>
              <a:rPr lang="cs-CZ" sz="2000" dirty="0"/>
              <a:t>mechanizmu </a:t>
            </a:r>
            <a:r>
              <a:rPr lang="cs-CZ" sz="2000" dirty="0" smtClean="0"/>
              <a:t>obchodování</a:t>
            </a:r>
            <a:endParaRPr lang="cs-CZ" sz="2000" dirty="0"/>
          </a:p>
          <a:p>
            <a:pPr lvl="1"/>
            <a:r>
              <a:rPr lang="cs-CZ" sz="1800" dirty="0"/>
              <a:t>ekonomické modely založené na </a:t>
            </a:r>
            <a:r>
              <a:rPr lang="cs-CZ" sz="1800" dirty="0" smtClean="0"/>
              <a:t>SOA (</a:t>
            </a:r>
            <a:r>
              <a:rPr lang="cs-CZ" sz="1800" dirty="0" err="1" smtClean="0"/>
              <a:t>Service</a:t>
            </a:r>
            <a:r>
              <a:rPr lang="cs-CZ" sz="1800" dirty="0" smtClean="0"/>
              <a:t> </a:t>
            </a:r>
            <a:r>
              <a:rPr lang="cs-CZ" sz="1800" dirty="0" err="1" smtClean="0"/>
              <a:t>Oriented</a:t>
            </a:r>
            <a:r>
              <a:rPr lang="cs-CZ" sz="1800" dirty="0" smtClean="0"/>
              <a:t> </a:t>
            </a:r>
            <a:r>
              <a:rPr lang="cs-CZ" sz="1800" dirty="0" err="1" smtClean="0"/>
              <a:t>Architecture</a:t>
            </a:r>
            <a:r>
              <a:rPr lang="cs-CZ" sz="1800" dirty="0" smtClean="0"/>
              <a:t>)</a:t>
            </a:r>
            <a:endParaRPr lang="cs-CZ" sz="1800" dirty="0"/>
          </a:p>
          <a:p>
            <a:pPr lvl="0"/>
            <a:r>
              <a:rPr lang="cs-CZ" sz="2000" dirty="0"/>
              <a:t>A</a:t>
            </a:r>
            <a:r>
              <a:rPr lang="cs-CZ" sz="2000" dirty="0" smtClean="0"/>
              <a:t>daptivní </a:t>
            </a:r>
            <a:r>
              <a:rPr lang="cs-CZ" sz="2000" dirty="0"/>
              <a:t>CDN pro streamování média</a:t>
            </a:r>
          </a:p>
          <a:p>
            <a:pPr lvl="1"/>
            <a:r>
              <a:rPr lang="cs-CZ" sz="1800" dirty="0"/>
              <a:t>P2P řešení pro spolupracující média streaming 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obilní </a:t>
            </a:r>
            <a:r>
              <a:rPr lang="cs-CZ" sz="2000" dirty="0"/>
              <a:t>dynamické CDN</a:t>
            </a:r>
          </a:p>
          <a:p>
            <a:pPr lvl="1"/>
            <a:r>
              <a:rPr lang="cs-CZ" sz="1800" dirty="0"/>
              <a:t>velká variabilita na přání podle mobility uživatele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istribuce </a:t>
            </a:r>
            <a:r>
              <a:rPr lang="cs-CZ" sz="2000" dirty="0"/>
              <a:t>obsahu přes internetworking, peering a brokering</a:t>
            </a:r>
          </a:p>
          <a:p>
            <a:r>
              <a:rPr lang="cs-CZ" sz="2000" dirty="0"/>
              <a:t>CDN kooperace pro globální zapozdření s vysokou výkonností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A09B438-6AE5-467A-A6AD-B2575B73BED4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5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cs-CZ" dirty="0" smtClean="0"/>
              <a:t>Organizace CDN</a:t>
            </a:r>
          </a:p>
          <a:p>
            <a:pPr lvl="1"/>
            <a:r>
              <a:rPr lang="cs-CZ" dirty="0" smtClean="0"/>
              <a:t>Overlay pojetí</a:t>
            </a:r>
          </a:p>
          <a:p>
            <a:pPr lvl="2"/>
            <a:r>
              <a:rPr lang="cs-CZ" dirty="0"/>
              <a:t>aplikačně specifické servery a cache na několika místech v síti zpracovávají „content delivery“</a:t>
            </a:r>
          </a:p>
          <a:p>
            <a:pPr lvl="2"/>
            <a:r>
              <a:rPr lang="cs-CZ" dirty="0"/>
              <a:t>síťové komponenty nehrají žádnou roli při doručování obsahu</a:t>
            </a:r>
          </a:p>
          <a:p>
            <a:pPr lvl="2"/>
            <a:r>
              <a:rPr lang="cs-CZ" dirty="0"/>
              <a:t>často používané komerčními poskytovateli </a:t>
            </a:r>
            <a:r>
              <a:rPr lang="cs-CZ" dirty="0" smtClean="0"/>
              <a:t>CDN</a:t>
            </a:r>
          </a:p>
          <a:p>
            <a:pPr lvl="1"/>
            <a:r>
              <a:rPr lang="cs-CZ" dirty="0" smtClean="0"/>
              <a:t>Síťové pojetí</a:t>
            </a:r>
          </a:p>
          <a:p>
            <a:pPr lvl="2"/>
            <a:r>
              <a:rPr lang="cs-CZ" dirty="0"/>
              <a:t>síťové komponenty jsou vybaveny kódem pro identifikaci specifických typů aplikací a pro forwardování požadavků založených na předem definovaných pravidlech</a:t>
            </a:r>
          </a:p>
          <a:p>
            <a:pPr lvl="2"/>
            <a:r>
              <a:rPr lang="cs-CZ" dirty="0"/>
              <a:t>používají pouze některé CDN (Akamai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5E734E2F-2F8C-4877-8260-8AB422870229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41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FTP</a:t>
            </a:r>
          </a:p>
          <a:p>
            <a:r>
              <a:rPr lang="cs-CZ" dirty="0" err="1" smtClean="0"/>
              <a:t>Archie</a:t>
            </a:r>
            <a:r>
              <a:rPr lang="cs-CZ" dirty="0" smtClean="0"/>
              <a:t> (1991) anonymní přístup k FTP</a:t>
            </a:r>
          </a:p>
          <a:p>
            <a:r>
              <a:rPr lang="cs-CZ" dirty="0" smtClean="0"/>
              <a:t>WAIS (</a:t>
            </a:r>
            <a:r>
              <a:rPr lang="cs-CZ" dirty="0" err="1" smtClean="0"/>
              <a:t>Wide</a:t>
            </a:r>
            <a:r>
              <a:rPr lang="cs-CZ" dirty="0" smtClean="0"/>
              <a:t> Area </a:t>
            </a:r>
            <a:r>
              <a:rPr lang="cs-CZ" dirty="0" err="1" smtClean="0"/>
              <a:t>Information</a:t>
            </a:r>
            <a:r>
              <a:rPr lang="cs-CZ" dirty="0" smtClean="0"/>
              <a:t> Server) – prohledává dokumenty</a:t>
            </a:r>
          </a:p>
          <a:p>
            <a:r>
              <a:rPr lang="cs-CZ" dirty="0" err="1" smtClean="0"/>
              <a:t>Gopher</a:t>
            </a:r>
            <a:r>
              <a:rPr lang="cs-CZ" dirty="0" smtClean="0"/>
              <a:t> – podle maskota </a:t>
            </a:r>
            <a:r>
              <a:rPr lang="cs-CZ" dirty="0" err="1" smtClean="0"/>
              <a:t>Uni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Minnesota (1991), RFC 1436</a:t>
            </a:r>
          </a:p>
          <a:p>
            <a:pPr lvl="1"/>
            <a:r>
              <a:rPr lang="cs-CZ" dirty="0" smtClean="0"/>
              <a:t>test, obrázky, video, zvuk, ostatní dokumenty, telefonní seznam, telnet</a:t>
            </a:r>
          </a:p>
          <a:p>
            <a:r>
              <a:rPr lang="cs-CZ" dirty="0" smtClean="0"/>
              <a:t>WWW (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Web) – CERN, 1989/1990, </a:t>
            </a:r>
            <a:r>
              <a:rPr lang="cs-CZ" dirty="0" err="1" smtClean="0"/>
              <a:t>hyperlink</a:t>
            </a:r>
            <a:endParaRPr lang="cs-CZ" dirty="0" smtClean="0"/>
          </a:p>
          <a:p>
            <a:pPr lvl="1"/>
            <a:r>
              <a:rPr lang="cs-CZ" dirty="0" smtClean="0"/>
              <a:t>1994 – 500 serverů</a:t>
            </a:r>
          </a:p>
          <a:p>
            <a:pPr lvl="1"/>
            <a:r>
              <a:rPr lang="cs-CZ" dirty="0" smtClean="0"/>
              <a:t>1995 – 10000 serverů</a:t>
            </a:r>
          </a:p>
          <a:p>
            <a:pPr lvl="1"/>
            <a:r>
              <a:rPr lang="cs-CZ" dirty="0" smtClean="0"/>
              <a:t>1996 - multimédia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06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Servery </a:t>
            </a:r>
            <a:r>
              <a:rPr lang="cs-CZ" dirty="0"/>
              <a:t>CDN</a:t>
            </a:r>
          </a:p>
          <a:p>
            <a:pPr lvl="1"/>
            <a:r>
              <a:rPr lang="cs-CZ" dirty="0"/>
              <a:t>zdrojový server (výchozí server)</a:t>
            </a:r>
          </a:p>
          <a:p>
            <a:pPr lvl="1"/>
            <a:r>
              <a:rPr lang="cs-CZ" dirty="0"/>
              <a:t>replikační server</a:t>
            </a:r>
          </a:p>
          <a:p>
            <a:pPr lvl="0"/>
            <a:r>
              <a:rPr lang="cs-CZ" dirty="0" smtClean="0"/>
              <a:t>Interakce mezi </a:t>
            </a:r>
            <a:r>
              <a:rPr lang="cs-CZ" dirty="0"/>
              <a:t>komponentami</a:t>
            </a:r>
          </a:p>
          <a:p>
            <a:pPr lvl="1"/>
            <a:r>
              <a:rPr lang="cs-CZ" dirty="0"/>
              <a:t>klient – zástupce (proxy) – výchozí server</a:t>
            </a:r>
          </a:p>
          <a:p>
            <a:pPr lvl="1"/>
            <a:r>
              <a:rPr lang="cs-CZ" dirty="0"/>
              <a:t>síťový prvek – caching proxy</a:t>
            </a:r>
          </a:p>
          <a:p>
            <a:pPr lvl="1"/>
            <a:r>
              <a:rPr lang="cs-CZ" dirty="0"/>
              <a:t>inter-proxy</a:t>
            </a:r>
          </a:p>
          <a:p>
            <a:pPr lvl="2"/>
            <a:r>
              <a:rPr lang="cs-CZ" dirty="0"/>
              <a:t>caching proxy arrays</a:t>
            </a:r>
          </a:p>
          <a:p>
            <a:pPr lvl="2"/>
            <a:r>
              <a:rPr lang="cs-CZ" dirty="0"/>
              <a:t>caching proxy </a:t>
            </a:r>
            <a:r>
              <a:rPr lang="cs-CZ" dirty="0" smtClean="0"/>
              <a:t>meshes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C4B8364F-618A-4883-A86C-957865891146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2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5E5864CB-6FEA-4836-95FF-1DE6B8C3E6FB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01475"/>
              </p:ext>
            </p:extLst>
          </p:nvPr>
        </p:nvGraphicFramePr>
        <p:xfrm>
          <a:off x="609600" y="16002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4" name="Visio" r:id="rId4" imgW="7323521" imgH="4805274" progId="Visio.Drawing.11">
                  <p:embed/>
                </p:oleObj>
              </mc:Choice>
              <mc:Fallback>
                <p:oleObj name="Visio" r:id="rId4" imgW="7323521" imgH="48052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620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39624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Klient – proxy – výchozí server</a:t>
            </a:r>
            <a:endParaRPr lang="cs-C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945467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Síťový prvek – caching proxy</a:t>
            </a:r>
            <a:endParaRPr lang="cs-CZ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209" y="59436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arrays</a:t>
            </a:r>
            <a:endParaRPr lang="cs-CZ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977467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meshes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558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Interakční protokoly</a:t>
            </a:r>
          </a:p>
          <a:p>
            <a:pPr lvl="1"/>
            <a:r>
              <a:rPr lang="cs-CZ" dirty="0" smtClean="0"/>
              <a:t>Interakce </a:t>
            </a:r>
            <a:r>
              <a:rPr lang="cs-CZ" dirty="0"/>
              <a:t>prvků </a:t>
            </a:r>
            <a:r>
              <a:rPr lang="cs-CZ" dirty="0" smtClean="0"/>
              <a:t>sítě</a:t>
            </a:r>
          </a:p>
          <a:p>
            <a:pPr lvl="2"/>
            <a:r>
              <a:rPr lang="cs-CZ" sz="1800" dirty="0" smtClean="0"/>
              <a:t>NECP </a:t>
            </a:r>
            <a:r>
              <a:rPr lang="cs-CZ" sz="1800" dirty="0"/>
              <a:t>- Network Element Control </a:t>
            </a:r>
            <a:r>
              <a:rPr lang="cs-CZ" sz="1800" dirty="0" smtClean="0"/>
              <a:t>Protocol – jednoduchý protokol pro vyrovnávání zátěže mezi servery a prvky sítě </a:t>
            </a:r>
            <a:endParaRPr lang="cs-CZ" sz="1800" dirty="0"/>
          </a:p>
          <a:p>
            <a:pPr lvl="2"/>
            <a:r>
              <a:rPr lang="cs-CZ" sz="1800" dirty="0"/>
              <a:t>WCCP – web cache communication </a:t>
            </a:r>
            <a:r>
              <a:rPr lang="cs-CZ" sz="1800" dirty="0" smtClean="0"/>
              <a:t>protocol – interakce mezi směrovači a web-cache </a:t>
            </a:r>
            <a:endParaRPr lang="cs-CZ" sz="1800" dirty="0"/>
          </a:p>
          <a:p>
            <a:pPr lvl="1"/>
            <a:r>
              <a:rPr lang="cs-CZ" dirty="0" smtClean="0"/>
              <a:t>Interakce </a:t>
            </a:r>
            <a:r>
              <a:rPr lang="cs-CZ" dirty="0"/>
              <a:t>mezi </a:t>
            </a:r>
            <a:r>
              <a:rPr lang="cs-CZ" dirty="0" smtClean="0"/>
              <a:t>cache</a:t>
            </a:r>
            <a:endParaRPr lang="cs-CZ" dirty="0"/>
          </a:p>
          <a:p>
            <a:pPr lvl="2"/>
            <a:r>
              <a:rPr lang="cs-CZ" sz="1800" dirty="0" smtClean="0"/>
              <a:t>CARP </a:t>
            </a:r>
            <a:r>
              <a:rPr lang="cs-CZ" sz="1800" dirty="0"/>
              <a:t>– Common Adress Redundancy </a:t>
            </a:r>
            <a:r>
              <a:rPr lang="cs-CZ" sz="1800" dirty="0" smtClean="0"/>
              <a:t>Protocol – distribuovaný cache protokol </a:t>
            </a:r>
          </a:p>
          <a:p>
            <a:pPr lvl="2"/>
            <a:r>
              <a:rPr lang="cs-CZ" sz="1800" dirty="0" smtClean="0"/>
              <a:t>ICP </a:t>
            </a:r>
            <a:r>
              <a:rPr lang="cs-CZ" sz="1800" dirty="0"/>
              <a:t>– Internet cache </a:t>
            </a:r>
            <a:r>
              <a:rPr lang="cs-CZ" sz="1800" dirty="0" smtClean="0"/>
              <a:t>protocol – jednoduchý formát zpráv použitý pro komunikaci mezi cache </a:t>
            </a:r>
          </a:p>
          <a:p>
            <a:pPr lvl="2"/>
            <a:r>
              <a:rPr lang="cs-CZ" sz="1800" dirty="0" smtClean="0"/>
              <a:t>HTCP </a:t>
            </a:r>
            <a:r>
              <a:rPr lang="cs-CZ" sz="1800" dirty="0"/>
              <a:t>– Hypertext Control </a:t>
            </a:r>
            <a:r>
              <a:rPr lang="cs-CZ" sz="1800" dirty="0" smtClean="0"/>
              <a:t>Protocol – protokol pro vyhledávání HTTP cache, cache dat, údržbu souboru HTTPcache, monitorování aktivity cache</a:t>
            </a:r>
            <a:endParaRPr lang="cs-CZ" sz="1800" dirty="0"/>
          </a:p>
          <a:p>
            <a:pPr lvl="2"/>
            <a:r>
              <a:rPr lang="cs-CZ" sz="1800" dirty="0"/>
              <a:t>C</a:t>
            </a:r>
            <a:r>
              <a:rPr lang="cs-CZ" sz="1800" dirty="0" smtClean="0"/>
              <a:t>ache Digest – protokol pro výměnu dat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92388934-1408-4733-A476-E5949D82B5EE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1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ypy </a:t>
            </a:r>
            <a:r>
              <a:rPr lang="cs-CZ" dirty="0"/>
              <a:t>obsahu/typy služby</a:t>
            </a:r>
          </a:p>
          <a:p>
            <a:pPr lvl="1"/>
            <a:r>
              <a:rPr lang="cs-CZ" dirty="0"/>
              <a:t>statický </a:t>
            </a:r>
            <a:r>
              <a:rPr lang="cs-CZ" dirty="0" smtClean="0"/>
              <a:t>obsah (statické stránky HTML, obrázky, programy, dokumenty, audio nebo video soubory) – nízká frekvence obměn </a:t>
            </a:r>
            <a:endParaRPr lang="cs-CZ" dirty="0"/>
          </a:p>
          <a:p>
            <a:pPr lvl="1"/>
            <a:r>
              <a:rPr lang="cs-CZ" dirty="0"/>
              <a:t>dynamický </a:t>
            </a:r>
            <a:r>
              <a:rPr lang="cs-CZ" dirty="0" smtClean="0"/>
              <a:t>obsah (animace, skripty, DHTML) – personalizované pro uživatele, vytvářené na přání</a:t>
            </a:r>
            <a:endParaRPr lang="cs-CZ" dirty="0"/>
          </a:p>
          <a:p>
            <a:pPr lvl="1"/>
            <a:r>
              <a:rPr lang="cs-CZ" dirty="0"/>
              <a:t>streaming </a:t>
            </a:r>
            <a:r>
              <a:rPr lang="cs-CZ" dirty="0" smtClean="0"/>
              <a:t>média (audio, video on demand, … ) – živé nebo on-demand vysílání</a:t>
            </a:r>
            <a:endParaRPr lang="cs-CZ" dirty="0"/>
          </a:p>
          <a:p>
            <a:pPr lvl="1"/>
            <a:r>
              <a:rPr lang="cs-CZ" dirty="0" smtClean="0"/>
              <a:t>Služby (DNS, e-komerce, přenos souborů …) – služby Internetu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ECB0F3E1-11C9-4FC9-8CFF-07CC42A36379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6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sz="2000" dirty="0" smtClean="0"/>
              <a:t>Výběr replikovaného obsahu</a:t>
            </a:r>
          </a:p>
          <a:p>
            <a:pPr lvl="1"/>
            <a:r>
              <a:rPr lang="cs-CZ" sz="1800" dirty="0" smtClean="0"/>
              <a:t>Replikuje se vše</a:t>
            </a:r>
          </a:p>
          <a:p>
            <a:pPr lvl="1"/>
            <a:r>
              <a:rPr lang="cs-CZ" sz="1800" dirty="0" smtClean="0"/>
              <a:t>Replikuje se část serveru - výběr</a:t>
            </a:r>
          </a:p>
          <a:p>
            <a:r>
              <a:rPr lang="cs-CZ" sz="2000" dirty="0" smtClean="0"/>
              <a:t>Částečná replikace</a:t>
            </a:r>
          </a:p>
          <a:p>
            <a:pPr lvl="1"/>
            <a:r>
              <a:rPr lang="cs-CZ" sz="1800" dirty="0" smtClean="0"/>
              <a:t>Založený na zkušenosti</a:t>
            </a:r>
          </a:p>
          <a:p>
            <a:pPr lvl="2"/>
            <a:r>
              <a:rPr lang="cs-CZ" sz="1800" dirty="0" smtClean="0"/>
              <a:t>Heuristika, administrátor vybere obsah, který má být replikován</a:t>
            </a:r>
          </a:p>
          <a:p>
            <a:pPr lvl="1"/>
            <a:r>
              <a:rPr lang="cs-CZ" sz="1800" dirty="0" smtClean="0"/>
              <a:t>Založený na popularitě</a:t>
            </a:r>
          </a:p>
          <a:p>
            <a:pPr lvl="2"/>
            <a:r>
              <a:rPr lang="cs-CZ" sz="1800" dirty="0" smtClean="0"/>
              <a:t>Replikace podle zájmu uživatelů</a:t>
            </a:r>
          </a:p>
          <a:p>
            <a:pPr lvl="1"/>
            <a:r>
              <a:rPr lang="cs-CZ" sz="1800" dirty="0" smtClean="0"/>
              <a:t>Založený na objektech</a:t>
            </a:r>
          </a:p>
          <a:p>
            <a:pPr lvl="2"/>
            <a:r>
              <a:rPr lang="cs-CZ" sz="1800" dirty="0" smtClean="0"/>
              <a:t>Snaha replikovat celé objekty</a:t>
            </a:r>
          </a:p>
          <a:p>
            <a:pPr lvl="1"/>
            <a:r>
              <a:rPr lang="cs-CZ" sz="1800" dirty="0" smtClean="0"/>
              <a:t>Založený na clusterech</a:t>
            </a:r>
          </a:p>
          <a:p>
            <a:pPr lvl="2"/>
            <a:r>
              <a:rPr lang="cs-CZ" sz="1800" dirty="0" smtClean="0"/>
              <a:t>Seskupování obsahu podle vzájemných vazeb nebo frekvenci přístupu a replikován obsah clusteru (URL, uživatelské relace)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F194CCC7-EC3D-44C3-8B16-5C717D1B675D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Vyhledání zástupného serveru</a:t>
            </a:r>
          </a:p>
          <a:p>
            <a:pPr lvl="1"/>
            <a:r>
              <a:rPr lang="cs-CZ" sz="1800" dirty="0" smtClean="0"/>
              <a:t>Problém umístění centra – minimalizace vzdálenosti mezi centrem a uzlem</a:t>
            </a:r>
          </a:p>
          <a:p>
            <a:r>
              <a:rPr lang="cs-CZ" dirty="0" smtClean="0"/>
              <a:t>Umístění podle topologie</a:t>
            </a:r>
          </a:p>
          <a:p>
            <a:pPr lvl="1"/>
            <a:r>
              <a:rPr lang="cs-CZ" sz="1800" dirty="0" smtClean="0"/>
              <a:t>Bere v úvahu existující informaci z CDN jako je zatížení a topologie</a:t>
            </a:r>
          </a:p>
          <a:p>
            <a:r>
              <a:rPr lang="cs-CZ" dirty="0" smtClean="0"/>
              <a:t>Umístění podle aktivity</a:t>
            </a:r>
          </a:p>
          <a:p>
            <a:pPr lvl="1"/>
            <a:r>
              <a:rPr lang="cs-CZ" dirty="0" smtClean="0"/>
              <a:t>Bere v úvahu klienty s největší spotřebou</a:t>
            </a:r>
          </a:p>
          <a:p>
            <a:r>
              <a:rPr lang="cs-CZ" dirty="0" smtClean="0"/>
              <a:t>Umístění dle stromové topologie</a:t>
            </a:r>
          </a:p>
          <a:p>
            <a:pPr lvl="1"/>
            <a:r>
              <a:rPr lang="cs-CZ" dirty="0" smtClean="0"/>
              <a:t>Předpokládá existenci stromové topologie</a:t>
            </a:r>
          </a:p>
          <a:p>
            <a:r>
              <a:rPr lang="cs-CZ" dirty="0" smtClean="0"/>
              <a:t>Umístění podle aktuálních potřeb</a:t>
            </a:r>
          </a:p>
          <a:p>
            <a:pPr lvl="1"/>
            <a:r>
              <a:rPr lang="cs-CZ" dirty="0" smtClean="0"/>
              <a:t>Bere v úvahu požadavky klientů a repliky organizuje multicast doručovací </a:t>
            </a:r>
            <a:r>
              <a:rPr lang="cs-CZ" dirty="0" smtClean="0"/>
              <a:t>strom </a:t>
            </a:r>
            <a:r>
              <a:rPr lang="cs-CZ" dirty="0" smtClean="0"/>
              <a:t>na aplikační úrovni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FB2A456-1176-49EB-8782-5433EA31F017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8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u="sng" dirty="0" smtClean="0"/>
              <a:t>Obnova obsahu repliky</a:t>
            </a:r>
          </a:p>
          <a:p>
            <a:r>
              <a:rPr lang="cs-CZ" dirty="0" smtClean="0"/>
              <a:t>Metoda pull – bez spolupráce serverů</a:t>
            </a:r>
          </a:p>
          <a:p>
            <a:pPr lvl="1"/>
            <a:r>
              <a:rPr lang="cs-CZ" dirty="0" smtClean="0"/>
              <a:t>Pokud obsah chybí, server natáhne data z původního serveru</a:t>
            </a:r>
          </a:p>
          <a:p>
            <a:pPr lvl="1"/>
            <a:r>
              <a:rPr lang="cs-CZ" dirty="0" smtClean="0"/>
              <a:t>Používá se nejčastěji</a:t>
            </a:r>
          </a:p>
          <a:p>
            <a:r>
              <a:rPr lang="cs-CZ" dirty="0" smtClean="0"/>
              <a:t>Metoda pull – se spoluprací serverů</a:t>
            </a:r>
          </a:p>
          <a:p>
            <a:pPr lvl="1"/>
            <a:r>
              <a:rPr lang="cs-CZ" dirty="0" smtClean="0"/>
              <a:t>Servery kooperují navzájem a navzájem si vyměňují chybějící informaci</a:t>
            </a:r>
          </a:p>
          <a:p>
            <a:r>
              <a:rPr lang="cs-CZ" dirty="0" smtClean="0"/>
              <a:t>Metoda push – se spoluprací serverů</a:t>
            </a:r>
          </a:p>
          <a:p>
            <a:pPr lvl="1"/>
            <a:r>
              <a:rPr lang="cs-CZ" dirty="0" smtClean="0"/>
              <a:t>Obsah se natahuje s předstihem z původního serveru do replikačního</a:t>
            </a:r>
          </a:p>
          <a:p>
            <a:pPr lvl="1"/>
            <a:r>
              <a:rPr lang="cs-CZ" dirty="0" smtClean="0"/>
              <a:t>Replikační servery spolupracují – snížení ceny natažení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EB64657-29DE-4ABB-A504-267DEF31A644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80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/>
              <a:t>Distribuce a </a:t>
            </a:r>
            <a:r>
              <a:rPr lang="cs-CZ" dirty="0" smtClean="0"/>
              <a:t>management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DD4B1FC4-CA16-4A8F-8811-2487FC8E7E61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5235" r="11224" b="5235"/>
          <a:stretch>
            <a:fillRect/>
          </a:stretch>
        </p:blipFill>
        <p:spPr bwMode="auto">
          <a:xfrm>
            <a:off x="1371600" y="1524000"/>
            <a:ext cx="6305794" cy="4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 bwMode="auto">
          <a:xfrm>
            <a:off x="1981200" y="1828800"/>
            <a:ext cx="6096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82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DD6F179A-1ADC-460D-A591-AFA90E5AF4FC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987" r="9694" b="3348"/>
          <a:stretch>
            <a:fillRect/>
          </a:stretch>
        </p:blipFill>
        <p:spPr bwMode="auto">
          <a:xfrm>
            <a:off x="1219200" y="1524000"/>
            <a:ext cx="6858000" cy="47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 bwMode="auto">
          <a:xfrm>
            <a:off x="1981200" y="2032000"/>
            <a:ext cx="5334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96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sz="2000" dirty="0" smtClean="0"/>
              <a:t>Techniky cache (caching)</a:t>
            </a:r>
          </a:p>
          <a:p>
            <a:pPr lvl="1"/>
            <a:r>
              <a:rPr lang="cs-CZ" sz="1800" dirty="0" smtClean="0"/>
              <a:t>Založené a dotazu (query)</a:t>
            </a:r>
          </a:p>
          <a:p>
            <a:pPr lvl="2"/>
            <a:r>
              <a:rPr lang="cs-CZ" sz="1800" dirty="0" smtClean="0"/>
              <a:t>Poslání dotazu </a:t>
            </a:r>
            <a:r>
              <a:rPr lang="cs-CZ" sz="1800" dirty="0" smtClean="0"/>
              <a:t>ostatním </a:t>
            </a:r>
            <a:r>
              <a:rPr lang="cs-CZ" sz="1800" dirty="0" smtClean="0"/>
              <a:t>CDN serverům</a:t>
            </a:r>
          </a:p>
          <a:p>
            <a:pPr lvl="1"/>
            <a:r>
              <a:rPr lang="cs-CZ" sz="1800" dirty="0" smtClean="0"/>
              <a:t>Založené na podpisu (digest)</a:t>
            </a:r>
          </a:p>
          <a:p>
            <a:pPr lvl="2"/>
            <a:r>
              <a:rPr lang="cs-CZ" sz="1800" dirty="0" smtClean="0"/>
              <a:t>Každý CDN server si udržuje </a:t>
            </a:r>
            <a:r>
              <a:rPr lang="cs-CZ" sz="1800" u="sng" dirty="0" smtClean="0"/>
              <a:t>podpisy</a:t>
            </a:r>
            <a:r>
              <a:rPr lang="cs-CZ" sz="1800" dirty="0" smtClean="0"/>
              <a:t> obsahu ostatních kooperujících serverů uvnitř klusteru</a:t>
            </a:r>
          </a:p>
          <a:p>
            <a:pPr lvl="1"/>
            <a:r>
              <a:rPr lang="cs-CZ" sz="1800" dirty="0" smtClean="0"/>
              <a:t>Založené na adresářových službách</a:t>
            </a:r>
          </a:p>
          <a:p>
            <a:pPr lvl="2"/>
            <a:r>
              <a:rPr lang="cs-CZ" sz="1800" dirty="0" smtClean="0"/>
              <a:t>Centralizovaná metoda – server udržuje informaci o obsahu ostatních serverů uvnitř klusteru</a:t>
            </a:r>
          </a:p>
          <a:p>
            <a:pPr lvl="1"/>
            <a:r>
              <a:rPr lang="cs-CZ" sz="1800" dirty="0" smtClean="0"/>
              <a:t>Založené na hashování</a:t>
            </a:r>
          </a:p>
          <a:p>
            <a:pPr lvl="2"/>
            <a:r>
              <a:rPr lang="cs-CZ" sz="1800" dirty="0" smtClean="0"/>
              <a:t>Vybraný CDN server udržuje informaci (URL, IP) </a:t>
            </a:r>
          </a:p>
          <a:p>
            <a:pPr lvl="1"/>
            <a:r>
              <a:rPr lang="cs-CZ" sz="1800" dirty="0" smtClean="0"/>
              <a:t>Založené na částečném hashování</a:t>
            </a:r>
          </a:p>
          <a:p>
            <a:pPr lvl="2"/>
            <a:r>
              <a:rPr lang="cs-CZ" sz="1800" dirty="0" smtClean="0"/>
              <a:t>Nejpopulárnější informace je uložena v cache, ostatní dosažitelná hashováním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C7CE14D-0DE0-4478-BBE2-325B8E4B8F25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20C72B5D-8BD2-43BA-A1C6-56D2916E75D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F6D66F2-EF57-40D4-A575-55B2FD8A3D55}" type="slidenum">
              <a:rPr lang="cs-CZ"/>
              <a:pPr/>
              <a:t>3</a:t>
            </a:fld>
            <a:endParaRPr lang="cs-CZ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ea typeface="Calibri"/>
                <a:cs typeface="Times New Roman"/>
              </a:rPr>
              <a:t>Content delivery network</a:t>
            </a:r>
            <a:r>
              <a:rPr lang="cs-CZ" sz="2200" dirty="0">
                <a:ea typeface="Calibri"/>
                <a:cs typeface="Times New Roman"/>
              </a:rPr>
              <a:t> nebo </a:t>
            </a:r>
            <a:r>
              <a:rPr lang="cs-CZ" sz="2200" b="1" dirty="0">
                <a:ea typeface="Calibri"/>
                <a:cs typeface="Times New Roman"/>
              </a:rPr>
              <a:t>content distribution network </a:t>
            </a:r>
            <a:r>
              <a:rPr lang="cs-CZ" sz="2200" dirty="0">
                <a:ea typeface="Calibri"/>
                <a:cs typeface="Times New Roman"/>
              </a:rPr>
              <a:t>je počítačový system, obsahující kopie dat, uložených na různých místech v síti s cílem maximalizovat šířku pásma pro síťový přístup </a:t>
            </a:r>
            <a:r>
              <a:rPr lang="cs-CZ" sz="2200" dirty="0" smtClean="0">
                <a:ea typeface="Calibri"/>
                <a:cs typeface="Times New Roman"/>
              </a:rPr>
              <a:t>klientů </a:t>
            </a:r>
            <a:r>
              <a:rPr lang="cs-CZ" sz="2200" dirty="0">
                <a:ea typeface="Calibri"/>
                <a:cs typeface="Times New Roman"/>
              </a:rPr>
              <a:t>k </a:t>
            </a:r>
            <a:r>
              <a:rPr lang="cs-CZ" sz="2200" dirty="0" smtClean="0">
                <a:ea typeface="Calibri"/>
                <a:cs typeface="Times New Roman"/>
              </a:rPr>
              <a:t>datům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Klient </a:t>
            </a:r>
            <a:r>
              <a:rPr lang="cs-CZ" sz="2200" dirty="0">
                <a:ea typeface="Calibri"/>
                <a:cs typeface="Times New Roman"/>
              </a:rPr>
              <a:t>přistupuje ke kopiím dat </a:t>
            </a:r>
            <a:r>
              <a:rPr lang="cs-CZ" sz="2200" dirty="0" smtClean="0">
                <a:ea typeface="Calibri"/>
                <a:cs typeface="Times New Roman"/>
              </a:rPr>
              <a:t>umístěným blízko klienta. </a:t>
            </a: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Na </a:t>
            </a:r>
            <a:r>
              <a:rPr lang="cs-CZ" sz="2200" dirty="0">
                <a:ea typeface="Calibri"/>
                <a:cs typeface="Times New Roman"/>
              </a:rPr>
              <a:t>rozdíl od situace, kdy všichni klienti přistupují k </a:t>
            </a:r>
            <a:r>
              <a:rPr lang="cs-CZ" sz="2200" dirty="0" smtClean="0">
                <a:ea typeface="Calibri"/>
                <a:cs typeface="Times New Roman"/>
              </a:rPr>
              <a:t>informacím umístěným na vzdáleném serveru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Tím </a:t>
            </a:r>
            <a:r>
              <a:rPr lang="cs-CZ" sz="2200" dirty="0">
                <a:ea typeface="Calibri"/>
                <a:cs typeface="Times New Roman"/>
              </a:rPr>
              <a:t>se odstraňuje úzké místo v blízkosti serveru</a:t>
            </a:r>
            <a:r>
              <a:rPr lang="cs-CZ" sz="2200" dirty="0" smtClean="0">
                <a:ea typeface="Calibri"/>
                <a:cs typeface="Times New Roman"/>
              </a:rPr>
              <a:t>.</a:t>
            </a:r>
            <a:r>
              <a:rPr lang="cs-CZ" sz="2200" dirty="0">
                <a:ea typeface="Calibri"/>
                <a:cs typeface="Times New Roman"/>
              </a:rPr>
              <a:t>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Obsah </a:t>
            </a:r>
            <a:r>
              <a:rPr lang="cs-CZ" sz="2200" dirty="0">
                <a:ea typeface="Calibri"/>
                <a:cs typeface="Times New Roman"/>
              </a:rPr>
              <a:t>zahrnuje webové objekty, stahovatelné objekty (média, software, dokumenty), aplikace, mediální streamy v reálném čase a další komponenty dopravované internetem (DNS, cesty, databázové dotazy).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Údržba cache – problém údržby replik</a:t>
            </a:r>
          </a:p>
          <a:p>
            <a:pPr lvl="1"/>
            <a:r>
              <a:rPr lang="cs-CZ" dirty="0" smtClean="0"/>
              <a:t>Periodicky</a:t>
            </a:r>
          </a:p>
          <a:p>
            <a:pPr lvl="1"/>
            <a:r>
              <a:rPr lang="cs-CZ" dirty="0" smtClean="0"/>
              <a:t>Propagace změn</a:t>
            </a:r>
          </a:p>
          <a:p>
            <a:pPr lvl="1"/>
            <a:r>
              <a:rPr lang="cs-CZ" dirty="0" smtClean="0"/>
              <a:t>Rozesílání změn na požádání</a:t>
            </a:r>
          </a:p>
          <a:p>
            <a:pPr lvl="1"/>
            <a:r>
              <a:rPr lang="cs-CZ" dirty="0" smtClean="0"/>
              <a:t>Invalidace obsahu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276C775C-BB61-4C5E-A404-696E49D94F3A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001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4572000"/>
          </a:xfrm>
        </p:spPr>
        <p:txBody>
          <a:bodyPr/>
          <a:lstStyle/>
          <a:p>
            <a:r>
              <a:rPr lang="cs-CZ" dirty="0" smtClean="0"/>
              <a:t>Směrování podle požadavků</a:t>
            </a:r>
          </a:p>
          <a:p>
            <a:pPr lvl="1"/>
            <a:r>
              <a:rPr lang="cs-CZ" dirty="0" smtClean="0"/>
              <a:t>Adaptivní – při výběru cache pro doručení obsahu bere v úvahu stav systému</a:t>
            </a:r>
          </a:p>
          <a:p>
            <a:pPr lvl="1"/>
            <a:r>
              <a:rPr lang="cs-CZ" dirty="0" smtClean="0"/>
              <a:t>Neadaptivní – k výběru serveru využívá heuristiku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D33CEA6F-286E-49C4-BD53-33EFD7E785C4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54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Global Server Load Balancing</a:t>
            </a:r>
          </a:p>
          <a:p>
            <a:pPr lvl="2"/>
            <a:r>
              <a:rPr lang="cs-CZ" dirty="0" smtClean="0"/>
              <a:t>Přidělování podle globální situace nebo „chytrého“ autoritativního DNS</a:t>
            </a:r>
          </a:p>
          <a:p>
            <a:pPr lvl="1"/>
            <a:r>
              <a:rPr lang="cs-CZ" dirty="0" smtClean="0"/>
              <a:t>DNS-dispatching</a:t>
            </a:r>
          </a:p>
          <a:p>
            <a:pPr lvl="2"/>
            <a:r>
              <a:rPr lang="cs-CZ" dirty="0" smtClean="0"/>
              <a:t>Modifikovaný DNS server</a:t>
            </a:r>
          </a:p>
          <a:p>
            <a:pPr lvl="1"/>
            <a:r>
              <a:rPr lang="cs-CZ" dirty="0" smtClean="0"/>
              <a:t>HTTP redirection</a:t>
            </a:r>
          </a:p>
          <a:p>
            <a:pPr lvl="2"/>
            <a:r>
              <a:rPr lang="cs-CZ" dirty="0" smtClean="0"/>
              <a:t>Informace o replikačním serveru je uložena v HTTP záhlaví</a:t>
            </a:r>
          </a:p>
          <a:p>
            <a:pPr lvl="1"/>
            <a:r>
              <a:rPr lang="cs-CZ" dirty="0" smtClean="0"/>
              <a:t>URL rewriting</a:t>
            </a:r>
          </a:p>
          <a:p>
            <a:pPr lvl="2"/>
            <a:r>
              <a:rPr lang="cs-CZ" dirty="0" smtClean="0"/>
              <a:t>Přepis URL odkazů na dymanicky generované stránky</a:t>
            </a:r>
          </a:p>
          <a:p>
            <a:pPr lvl="1"/>
            <a:r>
              <a:rPr lang="cs-CZ" dirty="0" smtClean="0"/>
              <a:t>Anycasting</a:t>
            </a:r>
          </a:p>
          <a:p>
            <a:pPr lvl="2"/>
            <a:r>
              <a:rPr lang="cs-CZ" dirty="0" smtClean="0"/>
              <a:t>IP anycasting a aplikační anycasting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9520216C-CFA1-408A-B926-CE9ED1C7DDA7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00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CDN peering</a:t>
            </a:r>
          </a:p>
          <a:p>
            <a:pPr lvl="2"/>
            <a:r>
              <a:rPr lang="cs-CZ" dirty="0" smtClean="0"/>
              <a:t>Centralizovaný adresářový model – centralizovaný adresář</a:t>
            </a:r>
          </a:p>
          <a:p>
            <a:pPr lvl="2"/>
            <a:r>
              <a:rPr lang="cs-CZ" dirty="0" smtClean="0"/>
              <a:t>Distribuovaná hashovací tabulka – indexování pomocí hashovaných klíčů</a:t>
            </a:r>
          </a:p>
          <a:p>
            <a:pPr lvl="2"/>
            <a:r>
              <a:rPr lang="cs-CZ" dirty="0" smtClean="0"/>
              <a:t>Záplavový model – dotazy se posílají záplavově v klusteru</a:t>
            </a:r>
          </a:p>
          <a:p>
            <a:pPr lvl="2"/>
            <a:r>
              <a:rPr lang="cs-CZ" dirty="0" smtClean="0"/>
              <a:t>Model směrování podle dokumentu – existence autoritativného člena pro odkazy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D9BB85B2-8D36-4539-875B-FC34F766C56D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489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Vyhodnocování výkonnosti (vnitřní a vnější měření)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ledování úspěšnosti zásahů do cache</a:t>
            </a:r>
          </a:p>
          <a:p>
            <a:pPr lvl="2"/>
            <a:r>
              <a:rPr lang="cs-CZ" dirty="0" smtClean="0"/>
              <a:t> poměr úspěšných ku celkovému počtu</a:t>
            </a:r>
          </a:p>
          <a:p>
            <a:pPr lvl="1"/>
            <a:r>
              <a:rPr lang="cs-CZ" dirty="0" smtClean="0"/>
              <a:t>Podle využití přenosového pásma</a:t>
            </a:r>
          </a:p>
          <a:p>
            <a:pPr lvl="2"/>
            <a:r>
              <a:rPr lang="cs-CZ" dirty="0" smtClean="0"/>
              <a:t>měření šířky pásma využitého původním serverem</a:t>
            </a:r>
          </a:p>
          <a:p>
            <a:pPr lvl="1"/>
            <a:r>
              <a:rPr lang="cs-CZ" dirty="0" smtClean="0"/>
              <a:t>Podle doby odezvy</a:t>
            </a:r>
          </a:p>
          <a:p>
            <a:pPr lvl="2"/>
            <a:r>
              <a:rPr lang="cs-CZ" dirty="0" smtClean="0"/>
              <a:t> doba odezvy vnímaná uživatelem</a:t>
            </a:r>
          </a:p>
          <a:p>
            <a:pPr lvl="1"/>
            <a:r>
              <a:rPr lang="cs-CZ" dirty="0" smtClean="0"/>
              <a:t>Využití zástupného serveru</a:t>
            </a:r>
          </a:p>
          <a:p>
            <a:pPr lvl="2"/>
            <a:r>
              <a:rPr lang="cs-CZ" dirty="0" smtClean="0"/>
              <a:t> procento času kdy jsou zástupné servery zaměstnány</a:t>
            </a:r>
          </a:p>
          <a:p>
            <a:pPr lvl="1"/>
            <a:r>
              <a:rPr lang="cs-CZ" dirty="0" smtClean="0"/>
              <a:t>Podle spolehlivosti</a:t>
            </a:r>
          </a:p>
          <a:p>
            <a:pPr lvl="2"/>
            <a:r>
              <a:rPr lang="cs-CZ" dirty="0" smtClean="0"/>
              <a:t> měření ztráty paketů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A8CCB7DE-2F41-481F-9D90-1E681E46121F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17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4572000"/>
          </a:xfrm>
        </p:spPr>
        <p:txBody>
          <a:bodyPr/>
          <a:lstStyle/>
          <a:p>
            <a:r>
              <a:rPr lang="cs-CZ" dirty="0" smtClean="0"/>
              <a:t>Replikace na úrovni front-end</a:t>
            </a:r>
          </a:p>
          <a:p>
            <a:pPr lvl="1"/>
            <a:r>
              <a:rPr lang="cs-CZ" dirty="0" smtClean="0"/>
              <a:t>Replikace pomocí hranových serverů nebo zástupců</a:t>
            </a:r>
          </a:p>
          <a:p>
            <a:r>
              <a:rPr lang="cs-CZ" dirty="0" smtClean="0"/>
              <a:t>Replikace na aplikační úrovni</a:t>
            </a:r>
          </a:p>
          <a:p>
            <a:pPr lvl="1"/>
            <a:r>
              <a:rPr lang="cs-CZ" dirty="0" smtClean="0"/>
              <a:t>Počítání na hranových serverech</a:t>
            </a:r>
          </a:p>
          <a:p>
            <a:r>
              <a:rPr lang="cs-CZ" dirty="0" smtClean="0"/>
              <a:t>Replikace na back-end úrovni</a:t>
            </a:r>
          </a:p>
          <a:p>
            <a:pPr lvl="1"/>
            <a:r>
              <a:rPr lang="cs-CZ" dirty="0" smtClean="0"/>
              <a:t>Generování dynamického obsahu</a:t>
            </a:r>
          </a:p>
          <a:p>
            <a:r>
              <a:rPr lang="cs-CZ" dirty="0" smtClean="0"/>
              <a:t>Replikace na </a:t>
            </a:r>
            <a:r>
              <a:rPr lang="cs-CZ" dirty="0" smtClean="0"/>
              <a:t>úrovni uživatelského </a:t>
            </a:r>
            <a:r>
              <a:rPr lang="cs-CZ" dirty="0" smtClean="0"/>
              <a:t>profilu</a:t>
            </a:r>
          </a:p>
          <a:p>
            <a:pPr lvl="1"/>
            <a:r>
              <a:rPr lang="cs-CZ" dirty="0" smtClean="0"/>
              <a:t> Generování personalizovaného obsahu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77617CEA-EA65-4F99-985D-32B5DDC7E2CB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7715" b="2563"/>
          <a:stretch>
            <a:fillRect/>
          </a:stretch>
        </p:blipFill>
        <p:spPr bwMode="auto">
          <a:xfrm>
            <a:off x="5334000" y="1371600"/>
            <a:ext cx="3657600" cy="532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1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Snaha zlepšit výkonnost a škálovatelnost </a:t>
            </a:r>
            <a:r>
              <a:rPr lang="cs-CZ" sz="2000" b="1" dirty="0" smtClean="0"/>
              <a:t>statického obsahu</a:t>
            </a:r>
          </a:p>
          <a:p>
            <a:pPr lvl="1"/>
            <a:r>
              <a:rPr lang="cs-CZ" sz="1800" dirty="0" smtClean="0"/>
              <a:t>Cache založená na fragmentech</a:t>
            </a:r>
          </a:p>
          <a:p>
            <a:pPr lvl="2"/>
            <a:r>
              <a:rPr lang="cs-CZ" sz="1800" dirty="0" smtClean="0"/>
              <a:t>pouze nejpopulárnější části obsahu</a:t>
            </a:r>
          </a:p>
          <a:p>
            <a:pPr lvl="1"/>
            <a:r>
              <a:rPr lang="cs-CZ" sz="1800" dirty="0" smtClean="0"/>
              <a:t>Sekvenční cache</a:t>
            </a:r>
          </a:p>
          <a:p>
            <a:pPr lvl="2"/>
            <a:r>
              <a:rPr lang="cs-CZ" sz="1800" dirty="0" smtClean="0"/>
              <a:t>Uložení pouze první části obsahu</a:t>
            </a:r>
          </a:p>
          <a:p>
            <a:pPr lvl="1"/>
            <a:r>
              <a:rPr lang="cs-CZ" sz="1800" dirty="0" smtClean="0"/>
              <a:t>Prokládené cache</a:t>
            </a:r>
          </a:p>
          <a:p>
            <a:pPr lvl="2"/>
            <a:r>
              <a:rPr lang="cs-CZ" sz="1800" dirty="0" smtClean="0"/>
              <a:t>Cache s velkým množstvím operací seek</a:t>
            </a:r>
          </a:p>
          <a:p>
            <a:r>
              <a:rPr lang="cs-CZ" sz="2000" dirty="0" smtClean="0"/>
              <a:t>Výhody</a:t>
            </a:r>
          </a:p>
          <a:p>
            <a:pPr lvl="1"/>
            <a:r>
              <a:rPr lang="cs-CZ" sz="1800" dirty="0" smtClean="0"/>
              <a:t>Lepší výkonnost z pohledu uživatele</a:t>
            </a:r>
          </a:p>
          <a:p>
            <a:pPr lvl="1"/>
            <a:r>
              <a:rPr lang="cs-CZ" sz="1800" dirty="0" smtClean="0"/>
              <a:t>Lepší využití disku</a:t>
            </a:r>
          </a:p>
          <a:p>
            <a:pPr lvl="1"/>
            <a:r>
              <a:rPr lang="cs-CZ" sz="1800" dirty="0" smtClean="0"/>
              <a:t>Redukce množství zneplatňování na hranových serverech</a:t>
            </a:r>
          </a:p>
          <a:p>
            <a:r>
              <a:rPr lang="cs-CZ" sz="2000" dirty="0" smtClean="0"/>
              <a:t>Nevýhody</a:t>
            </a:r>
          </a:p>
          <a:p>
            <a:pPr lvl="1"/>
            <a:r>
              <a:rPr lang="cs-CZ" sz="1600" dirty="0" smtClean="0"/>
              <a:t>Není pro dynamický obsah</a:t>
            </a:r>
          </a:p>
          <a:p>
            <a:pPr lvl="1"/>
            <a:r>
              <a:rPr lang="cs-CZ" sz="1600" dirty="0" smtClean="0"/>
              <a:t>Omezená transparentnost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95A8E91B-3F9E-47E9-ADED-04D37CBFD8E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60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doručování dynamického obsahu</a:t>
            </a:r>
          </a:p>
          <a:p>
            <a:pPr lvl="1"/>
            <a:r>
              <a:rPr lang="cs-CZ" sz="1800" dirty="0" smtClean="0"/>
              <a:t>Aplikační kód pro generování dynamických stránek replikován na hranových serverech</a:t>
            </a:r>
          </a:p>
          <a:p>
            <a:pPr lvl="1"/>
            <a:r>
              <a:rPr lang="cs-CZ" sz="1800" dirty="0" smtClean="0"/>
              <a:t>Hranové servery sdílí původní server</a:t>
            </a:r>
          </a:p>
          <a:p>
            <a:pPr lvl="1"/>
            <a:r>
              <a:rPr lang="cs-CZ" sz="1800" dirty="0" smtClean="0"/>
              <a:t>Nutnost řízení migrace kódu a replikaci aplikací na hranových serverech</a:t>
            </a:r>
          </a:p>
          <a:p>
            <a:r>
              <a:rPr lang="cs-CZ" sz="2200" dirty="0" smtClean="0"/>
              <a:t>Výhody</a:t>
            </a:r>
          </a:p>
          <a:p>
            <a:pPr lvl="1"/>
            <a:r>
              <a:rPr lang="cs-CZ" sz="1800" dirty="0" smtClean="0"/>
              <a:t>Automatické rozmístění</a:t>
            </a:r>
          </a:p>
          <a:p>
            <a:pPr lvl="1"/>
            <a:r>
              <a:rPr lang="cs-CZ" sz="1800" dirty="0" smtClean="0"/>
              <a:t>Zpracování náhodných špiček zatížení</a:t>
            </a:r>
          </a:p>
          <a:p>
            <a:pPr lvl="1"/>
            <a:r>
              <a:rPr lang="cs-CZ" sz="1800" dirty="0" smtClean="0"/>
              <a:t>Dynamické zprovoznění stránek</a:t>
            </a:r>
          </a:p>
          <a:p>
            <a:r>
              <a:rPr lang="cs-CZ" sz="2200" dirty="0" smtClean="0"/>
              <a:t>Nevýhody</a:t>
            </a:r>
          </a:p>
          <a:p>
            <a:pPr lvl="1"/>
            <a:r>
              <a:rPr lang="cs-CZ" sz="1800" dirty="0" smtClean="0"/>
              <a:t>Data umístěna na původním serveru</a:t>
            </a:r>
          </a:p>
          <a:p>
            <a:pPr lvl="1"/>
            <a:r>
              <a:rPr lang="cs-CZ" sz="1800" dirty="0" smtClean="0"/>
              <a:t>Zpoždění přístupu k datům, úzké místo</a:t>
            </a:r>
          </a:p>
          <a:p>
            <a:pPr lvl="1"/>
            <a:endParaRPr lang="cs-CZ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5A7EC4BC-B8B4-49D0-8B8F-5E9B54576B2D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49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Back-end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škálovatelnost </a:t>
            </a:r>
          </a:p>
          <a:p>
            <a:pPr lvl="1"/>
            <a:r>
              <a:rPr lang="cs-CZ" sz="1800" dirty="0" smtClean="0"/>
              <a:t>„slepé“ ukládání obsahu</a:t>
            </a:r>
          </a:p>
          <a:p>
            <a:pPr lvl="2"/>
            <a:r>
              <a:rPr lang="cs-CZ" sz="1800" dirty="0" smtClean="0"/>
              <a:t>Každý hranový server ukládá předchozí výsledky dotazů do databáze</a:t>
            </a:r>
          </a:p>
          <a:p>
            <a:pPr lvl="2"/>
            <a:r>
              <a:rPr lang="cs-CZ" sz="1800" dirty="0" smtClean="0"/>
              <a:t>Porovnávání nových dotazů se předchozími a obnova odpovědí</a:t>
            </a:r>
          </a:p>
          <a:p>
            <a:pPr lvl="1"/>
            <a:r>
              <a:rPr lang="cs-CZ" sz="1800" dirty="0" smtClean="0"/>
              <a:t>„vědomé“ ukládání obsahu</a:t>
            </a:r>
          </a:p>
          <a:p>
            <a:pPr lvl="2"/>
            <a:r>
              <a:rPr lang="cs-CZ" sz="1800" dirty="0" smtClean="0"/>
              <a:t>Každý hranový server má vlastní databázi s částečným pohledem na centrální databázi</a:t>
            </a:r>
          </a:p>
          <a:p>
            <a:pPr lvl="1"/>
            <a:r>
              <a:rPr lang="cs-CZ" sz="1800" dirty="0" smtClean="0"/>
              <a:t>Úplná replikace databáze</a:t>
            </a:r>
          </a:p>
          <a:p>
            <a:pPr lvl="2"/>
            <a:r>
              <a:rPr lang="cs-CZ" sz="1800" dirty="0" smtClean="0"/>
              <a:t>Identické kopie databáze na více místech</a:t>
            </a:r>
          </a:p>
          <a:p>
            <a:pPr lvl="2"/>
            <a:r>
              <a:rPr lang="cs-CZ" sz="1800" dirty="0" smtClean="0"/>
              <a:t>Problém s udržením konzistentnosti</a:t>
            </a:r>
          </a:p>
          <a:p>
            <a:pPr lvl="2"/>
            <a:r>
              <a:rPr lang="cs-CZ" sz="1800" dirty="0" smtClean="0"/>
              <a:t>Velké zatížení sítě, max 8 replik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25371CA-3E0F-438A-AFFF-76F7B539BCA3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53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Replikace na úrovni profilu uživatele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dirty="0" smtClean="0"/>
              <a:t>Snaha o zlepšení konzistentnosti</a:t>
            </a:r>
          </a:p>
          <a:p>
            <a:r>
              <a:rPr lang="cs-CZ" dirty="0" smtClean="0"/>
              <a:t>Personalizované generování obsahu</a:t>
            </a:r>
          </a:p>
          <a:p>
            <a:pPr lvl="1"/>
            <a:r>
              <a:rPr lang="cs-CZ" dirty="0" smtClean="0"/>
              <a:t>Agregace externích datových zdrojů</a:t>
            </a:r>
          </a:p>
          <a:p>
            <a:pPr lvl="1"/>
            <a:r>
              <a:rPr lang="cs-CZ" dirty="0" smtClean="0"/>
              <a:t>Společné filtrování – systémy s možností analýzy</a:t>
            </a:r>
          </a:p>
          <a:p>
            <a:pPr lvl="1"/>
            <a:r>
              <a:rPr lang="cs-CZ" dirty="0" smtClean="0"/>
              <a:t>Služby založené na lokalizaci a okolí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A548490-5C6D-4217-B8BA-B744E315BE1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0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355330" name="Picture 2" descr="C:\Documents and Settings\ledvina\Plocha\cdn-tr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324600" cy="45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54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Mechanizmy konzistentnosti cache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572000"/>
          </a:xfrm>
        </p:spPr>
        <p:txBody>
          <a:bodyPr/>
          <a:lstStyle/>
          <a:p>
            <a:r>
              <a:rPr lang="cs-CZ" sz="2000" dirty="0" smtClean="0"/>
              <a:t>Konzistentnost cache</a:t>
            </a:r>
          </a:p>
          <a:p>
            <a:pPr lvl="1"/>
            <a:r>
              <a:rPr lang="cs-CZ" sz="1800" dirty="0" smtClean="0"/>
              <a:t>Konzistentnost řízená serverem</a:t>
            </a:r>
          </a:p>
          <a:p>
            <a:pPr lvl="2"/>
            <a:r>
              <a:rPr lang="cs-CZ" sz="1800" dirty="0" smtClean="0"/>
              <a:t>Server informuje o změnách obsahu – invalidace</a:t>
            </a:r>
          </a:p>
          <a:p>
            <a:pPr lvl="1"/>
            <a:r>
              <a:rPr lang="cs-CZ" sz="1800" dirty="0" smtClean="0"/>
              <a:t>Konzistentnost řízená klientem</a:t>
            </a:r>
          </a:p>
          <a:p>
            <a:pPr lvl="2"/>
            <a:r>
              <a:rPr lang="cs-CZ" sz="1800" dirty="0" smtClean="0"/>
              <a:t>Opravená verze objektu je dopravena do všech serverů</a:t>
            </a:r>
          </a:p>
          <a:p>
            <a:pPr lvl="2"/>
            <a:r>
              <a:rPr lang="cs-CZ" sz="1800" dirty="0" smtClean="0"/>
              <a:t>Klient </a:t>
            </a:r>
            <a:r>
              <a:rPr lang="cs-CZ" sz="1800" dirty="0" err="1" smtClean="0"/>
              <a:t>polling</a:t>
            </a:r>
            <a:endParaRPr lang="cs-CZ" sz="1800" dirty="0" smtClean="0"/>
          </a:p>
          <a:p>
            <a:pPr lvl="1"/>
            <a:r>
              <a:rPr lang="cs-CZ" sz="1800" dirty="0" smtClean="0"/>
              <a:t>Řešení metodou pronájmu</a:t>
            </a:r>
          </a:p>
          <a:p>
            <a:pPr lvl="2"/>
            <a:r>
              <a:rPr lang="cs-CZ" sz="1800" dirty="0" smtClean="0"/>
              <a:t>Majitel objektu musí v určitých intervalech informovat byl-li objekt modifikován</a:t>
            </a:r>
          </a:p>
          <a:p>
            <a:r>
              <a:rPr lang="cs-CZ" sz="2000" dirty="0" smtClean="0"/>
              <a:t>Definování stupně konzistentnosti</a:t>
            </a:r>
          </a:p>
          <a:p>
            <a:pPr lvl="1"/>
            <a:r>
              <a:rPr lang="cs-CZ" sz="1800" dirty="0" smtClean="0"/>
              <a:t>Silně konzistentní – vždy </a:t>
            </a:r>
            <a:r>
              <a:rPr lang="cs-CZ" sz="1800" dirty="0" smtClean="0"/>
              <a:t>konzistentní data</a:t>
            </a:r>
            <a:endParaRPr lang="cs-CZ" sz="1800" dirty="0" smtClean="0"/>
          </a:p>
          <a:p>
            <a:pPr lvl="1"/>
            <a:r>
              <a:rPr lang="cs-CZ" sz="1800" dirty="0" smtClean="0"/>
              <a:t>Delta konzistentní – </a:t>
            </a:r>
            <a:r>
              <a:rPr lang="cs-CZ" sz="1800" dirty="0" smtClean="0"/>
              <a:t>identická data </a:t>
            </a:r>
            <a:r>
              <a:rPr lang="cs-CZ" sz="1800" dirty="0" smtClean="0"/>
              <a:t>po dobu delta časových jednotek</a:t>
            </a:r>
          </a:p>
          <a:p>
            <a:pPr lvl="1"/>
            <a:r>
              <a:rPr lang="cs-CZ" sz="1800" dirty="0" smtClean="0"/>
              <a:t>Slabě konzistentní – </a:t>
            </a:r>
            <a:r>
              <a:rPr lang="cs-CZ" sz="1800" dirty="0" smtClean="0"/>
              <a:t>nejsou </a:t>
            </a:r>
            <a:r>
              <a:rPr lang="cs-CZ" sz="1800" dirty="0" smtClean="0"/>
              <a:t>vždy </a:t>
            </a:r>
            <a:r>
              <a:rPr lang="cs-CZ" sz="1800" dirty="0" smtClean="0"/>
              <a:t>opravená data</a:t>
            </a:r>
            <a:endParaRPr lang="cs-CZ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3D8C39D-1E6F-4D9A-A72D-7A62645BED2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543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Typický model webové aplikace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2" y="1844824"/>
            <a:ext cx="8255997" cy="38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D4A-59C9-47AB-AEBD-392E19CF5B78}" type="datetime1">
              <a:rPr lang="cs-CZ" smtClean="0"/>
              <a:t>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6" name="Ovál 5"/>
          <p:cNvSpPr/>
          <p:nvPr/>
        </p:nvSpPr>
        <p:spPr bwMode="auto">
          <a:xfrm>
            <a:off x="381000" y="2057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1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caching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1" y="1828800"/>
            <a:ext cx="7928423" cy="37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56EB-43FF-4BBC-8C54-F48B2430163A}" type="datetime1">
              <a:rPr lang="cs-CZ" smtClean="0"/>
              <a:t>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45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Typický model webové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hranový server</a:t>
            </a:r>
          </a:p>
          <a:p>
            <a:pPr lvl="1"/>
            <a:r>
              <a:rPr lang="cs-CZ" dirty="0" err="1" smtClean="0"/>
              <a:t>cache</a:t>
            </a:r>
            <a:r>
              <a:rPr lang="cs-CZ" dirty="0" smtClean="0"/>
              <a:t> aplikačního kódu nebo dat</a:t>
            </a:r>
          </a:p>
          <a:p>
            <a:r>
              <a:rPr lang="cs-CZ" dirty="0" smtClean="0"/>
              <a:t>web server</a:t>
            </a:r>
          </a:p>
          <a:p>
            <a:pPr lvl="1"/>
            <a:r>
              <a:rPr lang="cs-CZ" dirty="0" smtClean="0"/>
              <a:t>zpracování požadavků uživatele</a:t>
            </a:r>
          </a:p>
          <a:p>
            <a:r>
              <a:rPr lang="cs-CZ" dirty="0" smtClean="0"/>
              <a:t>aplikační server</a:t>
            </a:r>
          </a:p>
          <a:p>
            <a:pPr lvl="1"/>
            <a:r>
              <a:rPr lang="cs-CZ" dirty="0" smtClean="0"/>
              <a:t>přístup k informacím, pravidla přístupu</a:t>
            </a:r>
          </a:p>
          <a:p>
            <a:pPr lvl="1"/>
            <a:r>
              <a:rPr lang="cs-CZ" dirty="0" smtClean="0"/>
              <a:t>transformace informací </a:t>
            </a:r>
          </a:p>
          <a:p>
            <a:r>
              <a:rPr lang="cs-CZ" dirty="0" smtClean="0"/>
              <a:t>informační </a:t>
            </a:r>
            <a:r>
              <a:rPr lang="cs-CZ" dirty="0" smtClean="0"/>
              <a:t>systém</a:t>
            </a:r>
          </a:p>
          <a:p>
            <a:pPr lvl="1"/>
            <a:r>
              <a:rPr lang="cs-CZ" dirty="0" smtClean="0"/>
              <a:t>XML soubory, DBMS, ... 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600-2F00-49FA-AAD4-0F302CA1B489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58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Typický model webové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cache</a:t>
            </a:r>
            <a:r>
              <a:rPr lang="cs-CZ" dirty="0" smtClean="0"/>
              <a:t> server</a:t>
            </a:r>
          </a:p>
          <a:p>
            <a:pPr lvl="1"/>
            <a:r>
              <a:rPr lang="cs-CZ" dirty="0" smtClean="0"/>
              <a:t>na úrovni serveru,  uvnitř sítě, klienta</a:t>
            </a:r>
          </a:p>
          <a:p>
            <a:pPr lvl="1"/>
            <a:r>
              <a:rPr lang="cs-CZ" dirty="0" smtClean="0"/>
              <a:t>zlepšení doby dostupu (latence)</a:t>
            </a:r>
          </a:p>
          <a:p>
            <a:pPr lvl="1"/>
            <a:r>
              <a:rPr lang="cs-CZ" dirty="0" smtClean="0"/>
              <a:t>redukce přenosů</a:t>
            </a:r>
          </a:p>
          <a:p>
            <a:pPr lvl="1"/>
            <a:r>
              <a:rPr lang="cs-CZ" dirty="0" smtClean="0"/>
              <a:t>zlepšení dostupnosti</a:t>
            </a:r>
          </a:p>
          <a:p>
            <a:pPr lvl="1"/>
            <a:r>
              <a:rPr lang="cs-CZ" dirty="0" smtClean="0"/>
              <a:t>škálovatelnost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F09E-C708-4A35-8DEF-D9AB4D3562C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695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Dynamický web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problémy</a:t>
            </a:r>
          </a:p>
          <a:p>
            <a:pPr lvl="1"/>
            <a:r>
              <a:rPr lang="cs-CZ" dirty="0" smtClean="0"/>
              <a:t>co ukládat do vyrovnávacích pamětí</a:t>
            </a:r>
          </a:p>
          <a:p>
            <a:pPr lvl="1"/>
            <a:r>
              <a:rPr lang="cs-CZ" dirty="0" smtClean="0"/>
              <a:t>zrychlení generování obsahu</a:t>
            </a:r>
          </a:p>
          <a:p>
            <a:pPr lvl="1"/>
            <a:r>
              <a:rPr lang="cs-CZ" dirty="0" smtClean="0"/>
              <a:t>zrychlení doručování dynamického obsahu</a:t>
            </a:r>
          </a:p>
          <a:p>
            <a:r>
              <a:rPr lang="cs-CZ" dirty="0" smtClean="0"/>
              <a:t>studium vlastností</a:t>
            </a:r>
          </a:p>
          <a:p>
            <a:pPr lvl="1"/>
            <a:r>
              <a:rPr lang="cs-CZ" dirty="0" smtClean="0"/>
              <a:t>průměrná velikost objektu 2 až 4 kB</a:t>
            </a:r>
          </a:p>
          <a:p>
            <a:pPr lvl="1"/>
            <a:r>
              <a:rPr lang="cs-CZ" dirty="0" smtClean="0"/>
              <a:t>často se přistupuje k malé části objektů </a:t>
            </a:r>
            <a:endParaRPr lang="cs-CZ" dirty="0" smtClean="0"/>
          </a:p>
          <a:p>
            <a:pPr lvl="1"/>
            <a:r>
              <a:rPr lang="cs-CZ" dirty="0" smtClean="0"/>
              <a:t>čtení </a:t>
            </a:r>
            <a:r>
              <a:rPr lang="cs-CZ" dirty="0" smtClean="0"/>
              <a:t>daleko častější než změna</a:t>
            </a:r>
          </a:p>
          <a:p>
            <a:pPr lvl="1"/>
            <a:r>
              <a:rPr lang="cs-CZ" dirty="0" smtClean="0"/>
              <a:t>shlukové </a:t>
            </a:r>
            <a:r>
              <a:rPr lang="cs-CZ" dirty="0" smtClean="0"/>
              <a:t>přenosy na webu</a:t>
            </a:r>
          </a:p>
          <a:p>
            <a:pPr lvl="1"/>
            <a:r>
              <a:rPr lang="cs-CZ" dirty="0" smtClean="0"/>
              <a:t>malá část přenosů je zrušena (5 až 10%)</a:t>
            </a:r>
          </a:p>
          <a:p>
            <a:pPr lvl="1"/>
            <a:r>
              <a:rPr lang="cs-CZ" dirty="0" smtClean="0"/>
              <a:t>změny v dynamických stránkách častější než ve statických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48B1-38FE-4EE7-992B-7F932941EF07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245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/>
              <a:t>Dynamický web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dynamické stránky (pro všechny)</a:t>
            </a:r>
          </a:p>
          <a:p>
            <a:r>
              <a:rPr lang="cs-CZ" dirty="0" smtClean="0"/>
              <a:t>personalizované dynamické stránky</a:t>
            </a:r>
          </a:p>
          <a:p>
            <a:endParaRPr lang="cs-CZ" dirty="0" smtClean="0"/>
          </a:p>
          <a:p>
            <a:r>
              <a:rPr lang="cs-CZ" dirty="0" smtClean="0"/>
              <a:t>co se neukládá (nesmí ukládat) do </a:t>
            </a:r>
            <a:r>
              <a:rPr lang="cs-CZ" dirty="0" err="1" smtClean="0"/>
              <a:t>cache</a:t>
            </a:r>
            <a:r>
              <a:rPr lang="cs-CZ" dirty="0" smtClean="0"/>
              <a:t> paměti</a:t>
            </a:r>
          </a:p>
          <a:p>
            <a:pPr lvl="1"/>
            <a:r>
              <a:rPr lang="cs-CZ" dirty="0" smtClean="0"/>
              <a:t>stránky pro individuální uživatele</a:t>
            </a:r>
            <a:endParaRPr lang="cs-CZ" dirty="0"/>
          </a:p>
          <a:p>
            <a:pPr lvl="1"/>
            <a:r>
              <a:rPr lang="cs-CZ" dirty="0" smtClean="0"/>
              <a:t>soubory mající v názvu cg-bin, ?, </a:t>
            </a:r>
            <a:r>
              <a:rPr lang="en-US" dirty="0" smtClean="0"/>
              <a:t>*</a:t>
            </a:r>
            <a:r>
              <a:rPr lang="cs-CZ" dirty="0" smtClean="0"/>
              <a:t>.</a:t>
            </a:r>
            <a:r>
              <a:rPr lang="cs-CZ" dirty="0" err="1" smtClean="0"/>
              <a:t>cgi</a:t>
            </a:r>
            <a:endParaRPr lang="en-US" dirty="0" smtClean="0"/>
          </a:p>
          <a:p>
            <a:pPr lvl="1"/>
            <a:r>
              <a:rPr lang="cs-CZ" dirty="0" smtClean="0"/>
              <a:t>v záhlaví </a:t>
            </a:r>
            <a:r>
              <a:rPr lang="cs-CZ" dirty="0" err="1" smtClean="0"/>
              <a:t>cookie</a:t>
            </a:r>
            <a:r>
              <a:rPr lang="cs-CZ" dirty="0" smtClean="0"/>
              <a:t>, set-</a:t>
            </a:r>
            <a:r>
              <a:rPr lang="cs-CZ" dirty="0" err="1" smtClean="0"/>
              <a:t>cookie</a:t>
            </a:r>
            <a:endParaRPr lang="cs-CZ" dirty="0" smtClean="0"/>
          </a:p>
          <a:p>
            <a:pPr lvl="1"/>
            <a:r>
              <a:rPr lang="cs-CZ" dirty="0" smtClean="0"/>
              <a:t>jiné metody než GET, HEAD</a:t>
            </a:r>
          </a:p>
          <a:p>
            <a:pPr lvl="1"/>
            <a:r>
              <a:rPr lang="cs-CZ" dirty="0" err="1" smtClean="0"/>
              <a:t>temporary</a:t>
            </a:r>
            <a:r>
              <a:rPr lang="cs-CZ" dirty="0" smtClean="0"/>
              <a:t> </a:t>
            </a:r>
            <a:r>
              <a:rPr lang="cs-CZ" dirty="0" err="1" smtClean="0"/>
              <a:t>redirect</a:t>
            </a:r>
            <a:r>
              <a:rPr lang="cs-CZ" dirty="0" smtClean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64BA-5F25-466E-A864-A4A8C40C46A7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317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Doručování dynamického obsahu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cache</a:t>
            </a:r>
            <a:r>
              <a:rPr lang="cs-CZ" dirty="0" smtClean="0"/>
              <a:t> podle lokalizace</a:t>
            </a:r>
          </a:p>
          <a:p>
            <a:pPr lvl="1"/>
            <a:r>
              <a:rPr lang="cs-CZ" dirty="0" smtClean="0"/>
              <a:t>server </a:t>
            </a:r>
            <a:r>
              <a:rPr lang="cs-CZ" dirty="0" err="1" smtClean="0"/>
              <a:t>side</a:t>
            </a:r>
            <a:endParaRPr lang="cs-CZ" dirty="0" smtClean="0"/>
          </a:p>
          <a:p>
            <a:pPr lvl="1"/>
            <a:r>
              <a:rPr lang="cs-CZ" dirty="0" err="1" smtClean="0"/>
              <a:t>proxy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(mimo </a:t>
            </a:r>
            <a:r>
              <a:rPr lang="cs-CZ" dirty="0" err="1" smtClean="0"/>
              <a:t>servera</a:t>
            </a:r>
            <a:r>
              <a:rPr lang="cs-CZ" dirty="0" smtClean="0"/>
              <a:t> a klienta)</a:t>
            </a:r>
          </a:p>
          <a:p>
            <a:pPr lvl="1"/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endParaRPr lang="cs-CZ" dirty="0" smtClean="0"/>
          </a:p>
          <a:p>
            <a:r>
              <a:rPr lang="cs-CZ" dirty="0" err="1" smtClean="0"/>
              <a:t>cache</a:t>
            </a:r>
            <a:r>
              <a:rPr lang="cs-CZ" dirty="0" smtClean="0"/>
              <a:t> podle typu objektu</a:t>
            </a:r>
          </a:p>
          <a:p>
            <a:pPr lvl="1"/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caching</a:t>
            </a:r>
            <a:endParaRPr lang="cs-CZ" dirty="0" smtClean="0"/>
          </a:p>
          <a:p>
            <a:pPr lvl="1"/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caching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B346-ACA4-4F17-B9CF-B7B27B247CA6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4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stránka se rozdělí na kousky, fragmenty</a:t>
            </a:r>
          </a:p>
          <a:p>
            <a:r>
              <a:rPr lang="cs-CZ" dirty="0" smtClean="0"/>
              <a:t>test na možnost uložit fragment do </a:t>
            </a:r>
            <a:r>
              <a:rPr lang="cs-CZ" dirty="0" err="1" smtClean="0"/>
              <a:t>cache</a:t>
            </a:r>
            <a:endParaRPr lang="cs-CZ" dirty="0" smtClean="0"/>
          </a:p>
          <a:p>
            <a:r>
              <a:rPr lang="cs-CZ" dirty="0" smtClean="0"/>
              <a:t>složení stránky na </a:t>
            </a:r>
            <a:r>
              <a:rPr lang="cs-CZ" dirty="0" err="1" smtClean="0"/>
              <a:t>proxy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Server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technology</a:t>
            </a:r>
          </a:p>
          <a:p>
            <a:pPr lvl="1"/>
            <a:r>
              <a:rPr lang="cs-CZ" dirty="0" smtClean="0"/>
              <a:t>DUP (Data Update </a:t>
            </a:r>
            <a:r>
              <a:rPr lang="cs-CZ" dirty="0" err="1" smtClean="0"/>
              <a:t>Propagation</a:t>
            </a:r>
            <a:r>
              <a:rPr lang="cs-CZ" dirty="0" smtClean="0"/>
              <a:t>) </a:t>
            </a:r>
            <a:r>
              <a:rPr lang="cs-CZ" dirty="0" err="1" smtClean="0"/>
              <a:t>algorithm</a:t>
            </a:r>
            <a:endParaRPr lang="cs-CZ" dirty="0" smtClean="0"/>
          </a:p>
          <a:p>
            <a:pPr lvl="1"/>
            <a:r>
              <a:rPr lang="cs-CZ" dirty="0"/>
              <a:t>stránky rozděleny na objekty + grafy </a:t>
            </a:r>
            <a:r>
              <a:rPr lang="cs-CZ" dirty="0" smtClean="0"/>
              <a:t>závislosti</a:t>
            </a:r>
          </a:p>
          <a:p>
            <a:pPr lvl="1"/>
            <a:r>
              <a:rPr lang="cs-CZ" dirty="0" smtClean="0"/>
              <a:t>modifikace dat objektů</a:t>
            </a:r>
            <a:endParaRPr lang="cs-CZ" dirty="0"/>
          </a:p>
          <a:p>
            <a:pPr lvl="1"/>
            <a:r>
              <a:rPr lang="cs-CZ" dirty="0" smtClean="0"/>
              <a:t>změna objektu – propagace změn pomocí závislostí v grafu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6F4C-5C3B-4AFE-86E6-B914C276E2B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363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technology</a:t>
            </a:r>
          </a:p>
          <a:p>
            <a:pPr lvl="1"/>
            <a:r>
              <a:rPr lang="cs-CZ" dirty="0" smtClean="0"/>
              <a:t>stránka se skládá na straně klienta</a:t>
            </a:r>
          </a:p>
          <a:p>
            <a:pPr lvl="1"/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scripting</a:t>
            </a:r>
            <a:r>
              <a:rPr lang="cs-CZ" dirty="0" smtClean="0"/>
              <a:t> AJAX</a:t>
            </a:r>
          </a:p>
          <a:p>
            <a:pPr lvl="1"/>
            <a:r>
              <a:rPr lang="cs-CZ" dirty="0" err="1" smtClean="0"/>
              <a:t>JavaScript</a:t>
            </a:r>
            <a:r>
              <a:rPr lang="cs-CZ" dirty="0" smtClean="0"/>
              <a:t>/</a:t>
            </a:r>
            <a:r>
              <a:rPr lang="cs-CZ" dirty="0" err="1" smtClean="0"/>
              <a:t>ActiveX</a:t>
            </a:r>
            <a:r>
              <a:rPr lang="cs-CZ" dirty="0" smtClean="0"/>
              <a:t> – hledání segmentů na serveru</a:t>
            </a:r>
          </a:p>
          <a:p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technology</a:t>
            </a:r>
          </a:p>
          <a:p>
            <a:pPr lvl="1"/>
            <a:r>
              <a:rPr lang="cs-CZ" dirty="0" smtClean="0"/>
              <a:t>ESI (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) – W3C 2001</a:t>
            </a:r>
          </a:p>
          <a:p>
            <a:pPr lvl="1"/>
            <a:r>
              <a:rPr lang="cs-CZ" dirty="0" smtClean="0"/>
              <a:t>jazyk pro definování transportu webových stránek</a:t>
            </a:r>
          </a:p>
          <a:p>
            <a:pPr lvl="1"/>
            <a:r>
              <a:rPr lang="cs-CZ" dirty="0" smtClean="0"/>
              <a:t>dovoluje skládání stránek z fragmentů, dynamicky skládané stránky</a:t>
            </a:r>
          </a:p>
          <a:p>
            <a:pPr lvl="1"/>
            <a:r>
              <a:rPr lang="cs-CZ" dirty="0" smtClean="0"/>
              <a:t>„kostra“ se distribuuje předem, dovoluje zneplatnění fragmentu</a:t>
            </a:r>
          </a:p>
          <a:p>
            <a:pPr lvl="1"/>
            <a:r>
              <a:rPr lang="cs-CZ" dirty="0" smtClean="0"/>
              <a:t>AKAMAI, IBM, Digital Island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7C5E-647B-4A91-98D6-84ACD8040518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85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S rychlým rozvojem Internetu a Webu jsou 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problémy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omezení </a:t>
            </a: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výkonnosti síťových i výpočetních zdrojů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pro obchodní weby je důležitá dostupnost a krátká doba odezvy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o přístup k webu se snaží v jednu chvíli velký počet zákazníků – vznikají vlny</a:t>
            </a:r>
            <a:endParaRPr lang="cs-CZ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47595122-D98B-43EB-8606-10C70725BFDF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0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964673" y="182880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esi:include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="http://example.com/1.html" </a:t>
            </a:r>
            <a:r>
              <a:rPr lang="cs-CZ" dirty="0" smtClean="0"/>
              <a:t>	</a:t>
            </a:r>
            <a:r>
              <a:rPr lang="en-US" dirty="0" smtClean="0"/>
              <a:t>alt</a:t>
            </a:r>
            <a:r>
              <a:rPr lang="en-US" dirty="0"/>
              <a:t>="http://bak.example.com/2.html" </a:t>
            </a:r>
            <a:r>
              <a:rPr lang="en-US" dirty="0" err="1"/>
              <a:t>onerror</a:t>
            </a:r>
            <a:r>
              <a:rPr lang="en-US" dirty="0"/>
              <a:t>="continue</a:t>
            </a:r>
            <a:r>
              <a:rPr lang="en-US" dirty="0" smtClean="0"/>
              <a:t>"/&gt;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&lt;</a:t>
            </a:r>
            <a:r>
              <a:rPr lang="cs-CZ" dirty="0" err="1"/>
              <a:t>esi:inline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="URI" </a:t>
            </a:r>
            <a:r>
              <a:rPr lang="cs-CZ" dirty="0" err="1"/>
              <a:t>fetchable</a:t>
            </a:r>
            <a:r>
              <a:rPr lang="cs-CZ" dirty="0"/>
              <a:t>="{</a:t>
            </a:r>
            <a:r>
              <a:rPr lang="cs-CZ" dirty="0" err="1"/>
              <a:t>yes</a:t>
            </a:r>
            <a:r>
              <a:rPr lang="cs-CZ" dirty="0"/>
              <a:t> | no}"&gt;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fragment </a:t>
            </a:r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stored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ESI </a:t>
            </a:r>
            <a:r>
              <a:rPr lang="cs-CZ" dirty="0" err="1"/>
              <a:t>processor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&lt;/</a:t>
            </a:r>
            <a:r>
              <a:rPr lang="cs-CZ" dirty="0" err="1"/>
              <a:t>esi:inline</a:t>
            </a:r>
            <a:r>
              <a:rPr lang="cs-CZ" dirty="0" smtClean="0"/>
              <a:t>&gt;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855A-B2B9-4F14-ADC7-1ABB1B25D305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73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8903" y="3466025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&lt;</a:t>
            </a:r>
            <a:r>
              <a:rPr lang="cs-CZ" sz="1600" dirty="0" err="1"/>
              <a:t>esi:choose</a:t>
            </a:r>
            <a:r>
              <a:rPr lang="cs-CZ" sz="1600" dirty="0"/>
              <a:t>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</a:t>
            </a:r>
            <a:r>
              <a:rPr lang="cs-CZ" sz="1600" dirty="0" err="1"/>
              <a:t>esi:when</a:t>
            </a:r>
            <a:r>
              <a:rPr lang="cs-CZ" sz="1600" dirty="0"/>
              <a:t> test="$(HTTP_COOKIE{</a:t>
            </a:r>
            <a:r>
              <a:rPr lang="cs-CZ" sz="1600" dirty="0" err="1"/>
              <a:t>group</a:t>
            </a:r>
            <a:r>
              <a:rPr lang="cs-CZ" sz="1600" dirty="0"/>
              <a:t>})=='</a:t>
            </a:r>
            <a:r>
              <a:rPr lang="cs-CZ" sz="1600" dirty="0" err="1"/>
              <a:t>Advanced</a:t>
            </a:r>
            <a:r>
              <a:rPr lang="cs-CZ" sz="1600" dirty="0"/>
              <a:t>'"&gt;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	&lt;</a:t>
            </a:r>
            <a:r>
              <a:rPr lang="cs-CZ" sz="1600" dirty="0" err="1"/>
              <a:t>esi:include</a:t>
            </a:r>
            <a:r>
              <a:rPr lang="cs-CZ" sz="1600" dirty="0"/>
              <a:t> </a:t>
            </a:r>
            <a:r>
              <a:rPr lang="cs-CZ" sz="1600" dirty="0" err="1"/>
              <a:t>src</a:t>
            </a:r>
            <a:r>
              <a:rPr lang="cs-CZ" sz="1600" dirty="0"/>
              <a:t>="http://www.example.com/advanced.html"/&gt;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&lt;/</a:t>
            </a:r>
            <a:r>
              <a:rPr lang="cs-CZ" sz="1600" dirty="0" err="1"/>
              <a:t>esi:when</a:t>
            </a:r>
            <a:r>
              <a:rPr lang="cs-CZ" sz="1600" dirty="0"/>
              <a:t>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</a:t>
            </a:r>
            <a:r>
              <a:rPr lang="cs-CZ" sz="1600" dirty="0" err="1"/>
              <a:t>esi:when</a:t>
            </a:r>
            <a:r>
              <a:rPr lang="cs-CZ" sz="1600" dirty="0"/>
              <a:t> test="$(HTTP_COOKIE{</a:t>
            </a:r>
            <a:r>
              <a:rPr lang="cs-CZ" sz="1600" dirty="0" err="1"/>
              <a:t>group</a:t>
            </a:r>
            <a:r>
              <a:rPr lang="cs-CZ" sz="1600" dirty="0"/>
              <a:t>})=='Basic User'"&gt;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	&lt;</a:t>
            </a:r>
            <a:r>
              <a:rPr lang="cs-CZ" sz="1600" dirty="0" err="1"/>
              <a:t>esi:include</a:t>
            </a:r>
            <a:r>
              <a:rPr lang="cs-CZ" sz="1600" dirty="0"/>
              <a:t> </a:t>
            </a:r>
            <a:r>
              <a:rPr lang="cs-CZ" sz="1600" dirty="0" err="1"/>
              <a:t>src</a:t>
            </a:r>
            <a:r>
              <a:rPr lang="cs-CZ" sz="1600" dirty="0"/>
              <a:t>="http://www.example.com/basic.html"/&gt;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&lt;/</a:t>
            </a:r>
            <a:r>
              <a:rPr lang="cs-CZ" sz="1600" dirty="0" err="1"/>
              <a:t>esi:when</a:t>
            </a:r>
            <a:r>
              <a:rPr lang="cs-CZ" sz="1600" dirty="0"/>
              <a:t>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</a:t>
            </a:r>
            <a:r>
              <a:rPr lang="cs-CZ" sz="1600" dirty="0" err="1"/>
              <a:t>esi:otherwise</a:t>
            </a:r>
            <a:r>
              <a:rPr lang="cs-CZ" sz="1600" dirty="0"/>
              <a:t>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	&lt;</a:t>
            </a:r>
            <a:r>
              <a:rPr lang="cs-CZ" sz="1600" dirty="0" err="1"/>
              <a:t>esi:include</a:t>
            </a:r>
            <a:r>
              <a:rPr lang="cs-CZ" sz="1600" dirty="0"/>
              <a:t> </a:t>
            </a:r>
            <a:r>
              <a:rPr lang="cs-CZ" sz="1600" dirty="0" err="1"/>
              <a:t>src</a:t>
            </a:r>
            <a:r>
              <a:rPr lang="cs-CZ" sz="1600" dirty="0"/>
              <a:t>="http://www.example.com/new_user.html"/&gt; </a:t>
            </a:r>
            <a:endParaRPr lang="cs-CZ" sz="1600" dirty="0" smtClean="0"/>
          </a:p>
          <a:p>
            <a:r>
              <a:rPr lang="cs-CZ" sz="1600" dirty="0"/>
              <a:t>	</a:t>
            </a:r>
            <a:r>
              <a:rPr lang="cs-CZ" sz="1600" dirty="0" smtClean="0"/>
              <a:t>&lt;/</a:t>
            </a:r>
            <a:r>
              <a:rPr lang="cs-CZ" sz="1600" dirty="0" err="1"/>
              <a:t>esi:otherwise</a:t>
            </a:r>
            <a:r>
              <a:rPr lang="cs-CZ" sz="1600" dirty="0"/>
              <a:t>&gt; </a:t>
            </a:r>
            <a:endParaRPr lang="cs-CZ" sz="1600" dirty="0" smtClean="0"/>
          </a:p>
          <a:p>
            <a:r>
              <a:rPr lang="cs-CZ" sz="1600" dirty="0" smtClean="0"/>
              <a:t>&lt;/</a:t>
            </a:r>
            <a:r>
              <a:rPr lang="cs-CZ" sz="1600" dirty="0" err="1"/>
              <a:t>esi:choose</a:t>
            </a:r>
            <a:r>
              <a:rPr lang="cs-CZ" sz="1600" dirty="0"/>
              <a:t>&gt;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168775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esi:choose</a:t>
            </a:r>
            <a:r>
              <a:rPr lang="cs-CZ" dirty="0"/>
              <a:t>&gt; </a:t>
            </a:r>
          </a:p>
          <a:p>
            <a:r>
              <a:rPr lang="cs-CZ" dirty="0"/>
              <a:t>        &lt;</a:t>
            </a:r>
            <a:r>
              <a:rPr lang="cs-CZ" dirty="0" err="1"/>
              <a:t>esi:when</a:t>
            </a:r>
            <a:r>
              <a:rPr lang="cs-CZ" dirty="0"/>
              <a:t> test="..."&gt; </a:t>
            </a:r>
            <a:r>
              <a:rPr lang="cs-CZ" dirty="0" smtClean="0"/>
              <a:t>         </a:t>
            </a:r>
            <a:r>
              <a:rPr lang="cs-CZ" dirty="0"/>
              <a:t>... </a:t>
            </a:r>
            <a:r>
              <a:rPr lang="cs-CZ" dirty="0" smtClean="0"/>
              <a:t>            &lt;/</a:t>
            </a:r>
            <a:r>
              <a:rPr lang="cs-CZ" dirty="0" err="1"/>
              <a:t>esi:when</a:t>
            </a:r>
            <a:r>
              <a:rPr lang="cs-CZ" dirty="0"/>
              <a:t>&gt;</a:t>
            </a:r>
          </a:p>
          <a:p>
            <a:r>
              <a:rPr lang="cs-CZ" dirty="0"/>
              <a:t>        &lt;</a:t>
            </a:r>
            <a:r>
              <a:rPr lang="cs-CZ" dirty="0" err="1"/>
              <a:t>esi:when</a:t>
            </a:r>
            <a:r>
              <a:rPr lang="cs-CZ" dirty="0"/>
              <a:t> test</a:t>
            </a:r>
            <a:r>
              <a:rPr lang="cs-CZ" dirty="0" smtClean="0"/>
              <a:t>="..."&gt;          ...             &lt;/</a:t>
            </a:r>
            <a:r>
              <a:rPr lang="cs-CZ" dirty="0" err="1"/>
              <a:t>esi:when</a:t>
            </a:r>
            <a:r>
              <a:rPr lang="cs-CZ" dirty="0"/>
              <a:t>&gt; </a:t>
            </a:r>
          </a:p>
          <a:p>
            <a:r>
              <a:rPr lang="cs-CZ" dirty="0"/>
              <a:t>        &lt;</a:t>
            </a:r>
            <a:r>
              <a:rPr lang="cs-CZ" dirty="0" err="1"/>
              <a:t>esi:otherwise</a:t>
            </a:r>
            <a:r>
              <a:rPr lang="cs-CZ" dirty="0" smtClean="0"/>
              <a:t>&gt;                   ...             &lt;/</a:t>
            </a:r>
            <a:r>
              <a:rPr lang="cs-CZ" dirty="0" err="1"/>
              <a:t>esi:otherwise</a:t>
            </a:r>
            <a:r>
              <a:rPr lang="cs-CZ" dirty="0"/>
              <a:t>&gt; </a:t>
            </a:r>
          </a:p>
          <a:p>
            <a:r>
              <a:rPr lang="cs-CZ" dirty="0"/>
              <a:t>&lt;/</a:t>
            </a:r>
            <a:r>
              <a:rPr lang="cs-CZ" dirty="0" err="1"/>
              <a:t>esi:choose</a:t>
            </a:r>
            <a:r>
              <a:rPr lang="cs-CZ" dirty="0"/>
              <a:t>&gt;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39C9-4CB0-4F0E-9375-9069DDAD1A2E}" type="datetime1">
              <a:rPr lang="cs-CZ" smtClean="0"/>
              <a:t>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451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599" y="1981200"/>
            <a:ext cx="5564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esi:try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</a:t>
            </a:r>
            <a:r>
              <a:rPr lang="cs-CZ" dirty="0" err="1"/>
              <a:t>esi:attempt</a:t>
            </a:r>
            <a:r>
              <a:rPr lang="cs-CZ" dirty="0"/>
              <a:t>&gt; </a:t>
            </a:r>
            <a:r>
              <a:rPr lang="cs-CZ" dirty="0" smtClean="0"/>
              <a:t>            ...                 &lt;/</a:t>
            </a:r>
            <a:r>
              <a:rPr lang="cs-CZ" dirty="0" err="1"/>
              <a:t>esi:attempt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</a:t>
            </a:r>
            <a:r>
              <a:rPr lang="cs-CZ" dirty="0" err="1"/>
              <a:t>esi:except</a:t>
            </a:r>
            <a:r>
              <a:rPr lang="cs-CZ" dirty="0"/>
              <a:t>&gt; </a:t>
            </a:r>
            <a:r>
              <a:rPr lang="cs-CZ" dirty="0" smtClean="0"/>
              <a:t>               ...                &lt;/</a:t>
            </a:r>
            <a:r>
              <a:rPr lang="cs-CZ" dirty="0" err="1"/>
              <a:t>esi:except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 smtClean="0"/>
              <a:t>&lt;/</a:t>
            </a:r>
            <a:r>
              <a:rPr lang="cs-CZ" dirty="0" err="1"/>
              <a:t>esi:try</a:t>
            </a:r>
            <a:r>
              <a:rPr lang="cs-CZ" dirty="0"/>
              <a:t>&gt;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3276600"/>
            <a:ext cx="73814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esi:try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</a:t>
            </a:r>
            <a:r>
              <a:rPr lang="cs-CZ" dirty="0" err="1"/>
              <a:t>esi:attempt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&lt;</a:t>
            </a:r>
            <a:r>
              <a:rPr lang="cs-CZ" dirty="0" err="1"/>
              <a:t>esi:comment</a:t>
            </a:r>
            <a:r>
              <a:rPr lang="cs-CZ" dirty="0"/>
              <a:t> text="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ad"/&gt;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&lt;</a:t>
            </a:r>
            <a:r>
              <a:rPr lang="cs-CZ" dirty="0" err="1"/>
              <a:t>esi:include</a:t>
            </a:r>
            <a:r>
              <a:rPr lang="cs-CZ" dirty="0"/>
              <a:t> </a:t>
            </a:r>
            <a:r>
              <a:rPr lang="cs-CZ" dirty="0" err="1"/>
              <a:t>src</a:t>
            </a:r>
            <a:r>
              <a:rPr lang="cs-CZ" dirty="0"/>
              <a:t>="http://www.example.com/ad1.html"/&gt;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&lt;/</a:t>
            </a:r>
            <a:r>
              <a:rPr lang="cs-CZ" dirty="0" err="1"/>
              <a:t>esi:attempt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</a:t>
            </a:r>
            <a:r>
              <a:rPr lang="cs-CZ" dirty="0" err="1"/>
              <a:t>esi:except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&lt;</a:t>
            </a:r>
            <a:r>
              <a:rPr lang="cs-CZ" dirty="0" err="1"/>
              <a:t>esi:comment</a:t>
            </a:r>
            <a:r>
              <a:rPr lang="cs-CZ" dirty="0"/>
              <a:t> text="Just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HTML </a:t>
            </a:r>
            <a:r>
              <a:rPr lang="cs-CZ" dirty="0" err="1"/>
              <a:t>instead</a:t>
            </a:r>
            <a:r>
              <a:rPr lang="cs-CZ" dirty="0"/>
              <a:t>"/&gt;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&lt;</a:t>
            </a:r>
            <a:r>
              <a:rPr lang="cs-CZ" dirty="0"/>
              <a:t>a </a:t>
            </a:r>
            <a:r>
              <a:rPr lang="cs-CZ" dirty="0" err="1"/>
              <a:t>href</a:t>
            </a:r>
            <a:r>
              <a:rPr lang="cs-CZ" dirty="0"/>
              <a:t>=www.akamai.com&gt;www.example.com&lt;/a&gt;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&lt;/</a:t>
            </a:r>
            <a:r>
              <a:rPr lang="cs-CZ" dirty="0" err="1"/>
              <a:t>esi:except</a:t>
            </a:r>
            <a:r>
              <a:rPr lang="cs-CZ" dirty="0"/>
              <a:t>&gt; </a:t>
            </a:r>
            <a:endParaRPr lang="cs-CZ" dirty="0" smtClean="0"/>
          </a:p>
          <a:p>
            <a:r>
              <a:rPr lang="cs-CZ" dirty="0" smtClean="0"/>
              <a:t>&lt;/</a:t>
            </a:r>
            <a:r>
              <a:rPr lang="cs-CZ" dirty="0" err="1"/>
              <a:t>esi:try</a:t>
            </a:r>
            <a:r>
              <a:rPr lang="cs-CZ" dirty="0"/>
              <a:t>&gt;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A5F2-F995-4EE4-B5DF-160443BFD002}" type="datetime1">
              <a:rPr lang="cs-CZ" smtClean="0"/>
              <a:t>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09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Include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788" y="1870318"/>
            <a:ext cx="45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esi:remove</a:t>
            </a:r>
            <a:r>
              <a:rPr lang="cs-CZ" dirty="0"/>
              <a:t>&gt; </a:t>
            </a:r>
            <a:r>
              <a:rPr lang="cs-CZ" dirty="0" smtClean="0"/>
              <a:t>               ...              &lt;/</a:t>
            </a:r>
            <a:r>
              <a:rPr lang="cs-CZ" dirty="0" err="1"/>
              <a:t>esi:remove</a:t>
            </a:r>
            <a:r>
              <a:rPr lang="cs-CZ" dirty="0"/>
              <a:t>&gt;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9366" y="2378562"/>
            <a:ext cx="7808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&lt;esi:include src="http://www.example.com/ad.html"/&gt;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it-IT" dirty="0" smtClean="0"/>
              <a:t>&lt;</a:t>
            </a:r>
            <a:r>
              <a:rPr lang="it-IT" dirty="0"/>
              <a:t>esi:remove&gt;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it-IT" dirty="0" smtClean="0"/>
              <a:t>&lt;</a:t>
            </a:r>
            <a:r>
              <a:rPr lang="it-IT" dirty="0"/>
              <a:t>a href="http://www.example.com"&gt;www.example.com&lt;/a&gt;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it-IT" dirty="0" smtClean="0"/>
              <a:t>&lt;/</a:t>
            </a:r>
            <a:r>
              <a:rPr lang="it-IT" dirty="0"/>
              <a:t>esi:remove&gt;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9788" y="3962400"/>
            <a:ext cx="425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&lt;</a:t>
            </a:r>
            <a:r>
              <a:rPr lang="cs-CZ" dirty="0" err="1"/>
              <a:t>esi:vars</a:t>
            </a:r>
            <a:r>
              <a:rPr lang="cs-CZ" dirty="0"/>
              <a:t>&gt; </a:t>
            </a:r>
            <a:r>
              <a:rPr lang="cs-CZ" dirty="0" smtClean="0"/>
              <a:t>                     ...               &lt;/</a:t>
            </a:r>
            <a:r>
              <a:rPr lang="cs-CZ" dirty="0" err="1"/>
              <a:t>esi:vars</a:t>
            </a:r>
            <a:r>
              <a:rPr lang="cs-CZ" dirty="0"/>
              <a:t>&gt;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9366" y="4495800"/>
            <a:ext cx="8005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&lt;esi:vars&gt; </a:t>
            </a:r>
            <a:endParaRPr lang="cs-CZ" dirty="0" smtClean="0"/>
          </a:p>
          <a:p>
            <a:r>
              <a:rPr lang="cs-CZ" dirty="0"/>
              <a:t>	</a:t>
            </a:r>
            <a:r>
              <a:rPr lang="sv-SE" dirty="0" smtClean="0"/>
              <a:t>&lt;</a:t>
            </a:r>
            <a:r>
              <a:rPr lang="sv-SE" dirty="0"/>
              <a:t>img src="http://www.example.com/$(HTTP_COOKIE{type})/hello.gif"/ &gt; </a:t>
            </a:r>
            <a:endParaRPr lang="cs-CZ" dirty="0" smtClean="0"/>
          </a:p>
          <a:p>
            <a:r>
              <a:rPr lang="sv-SE" dirty="0" smtClean="0"/>
              <a:t>&lt;/</a:t>
            </a:r>
            <a:r>
              <a:rPr lang="sv-SE" dirty="0"/>
              <a:t>esi:vars&gt;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DDCC-649B-4931-BC75-6089B748B196}" type="datetime1">
              <a:rPr lang="cs-CZ" smtClean="0"/>
              <a:t>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53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IBM </a:t>
            </a:r>
            <a:r>
              <a:rPr lang="cs-CZ" dirty="0" err="1" smtClean="0"/>
              <a:t>WebSphere</a:t>
            </a:r>
            <a:r>
              <a:rPr lang="cs-CZ" dirty="0" smtClean="0"/>
              <a:t> </a:t>
            </a:r>
            <a:r>
              <a:rPr lang="cs-CZ" dirty="0" err="1" smtClean="0"/>
              <a:t>Edge</a:t>
            </a:r>
            <a:r>
              <a:rPr lang="cs-CZ" dirty="0" smtClean="0"/>
              <a:t> Server</a:t>
            </a:r>
          </a:p>
          <a:p>
            <a:pPr lvl="1"/>
            <a:r>
              <a:rPr lang="cs-CZ" dirty="0" smtClean="0"/>
              <a:t>není otevřený protokol</a:t>
            </a:r>
          </a:p>
          <a:p>
            <a:r>
              <a:rPr lang="cs-CZ" dirty="0" err="1" smtClean="0"/>
              <a:t>Vmatrix</a:t>
            </a:r>
            <a:endParaRPr lang="cs-CZ" dirty="0" smtClean="0"/>
          </a:p>
          <a:p>
            <a:pPr lvl="1"/>
            <a:r>
              <a:rPr lang="cs-CZ" dirty="0" smtClean="0"/>
              <a:t>stránka je výsledkem činnosti programu</a:t>
            </a:r>
          </a:p>
          <a:p>
            <a:pPr lvl="1"/>
            <a:r>
              <a:rPr lang="cs-CZ" dirty="0" smtClean="0"/>
              <a:t>program má mnoho parametrů –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 err="1" smtClean="0"/>
              <a:t>proxy</a:t>
            </a:r>
            <a:r>
              <a:rPr lang="cs-CZ" dirty="0" smtClean="0"/>
              <a:t> hostuje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monitor</a:t>
            </a:r>
          </a:p>
          <a:p>
            <a:pPr lvl="1"/>
            <a:r>
              <a:rPr lang="cs-CZ" dirty="0" smtClean="0"/>
              <a:t>personalizace a autorizace</a:t>
            </a:r>
          </a:p>
          <a:p>
            <a:pPr lvl="1"/>
            <a:r>
              <a:rPr lang="cs-CZ" dirty="0" smtClean="0"/>
              <a:t>otevřený protokol</a:t>
            </a:r>
          </a:p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cache</a:t>
            </a:r>
            <a:r>
              <a:rPr lang="cs-CZ" dirty="0" smtClean="0"/>
              <a:t> (University Wisconsin)</a:t>
            </a:r>
          </a:p>
          <a:p>
            <a:pPr lvl="1"/>
            <a:r>
              <a:rPr lang="cs-CZ" dirty="0" smtClean="0"/>
              <a:t>dynamický </a:t>
            </a:r>
            <a:r>
              <a:rPr lang="cs-CZ" dirty="0" smtClean="0"/>
              <a:t>obsah na web </a:t>
            </a:r>
            <a:r>
              <a:rPr lang="cs-CZ" dirty="0" err="1" smtClean="0"/>
              <a:t>proxies</a:t>
            </a:r>
            <a:endParaRPr lang="cs-CZ" dirty="0" smtClean="0"/>
          </a:p>
          <a:p>
            <a:pPr lvl="1"/>
            <a:r>
              <a:rPr lang="cs-CZ" dirty="0" smtClean="0"/>
              <a:t>s dokumenty jsou spojeny applety</a:t>
            </a:r>
          </a:p>
          <a:p>
            <a:pPr lvl="1"/>
            <a:r>
              <a:rPr lang="cs-CZ" dirty="0" smtClean="0"/>
              <a:t>dobře funguje pokud se obsah stránek mění hodně</a:t>
            </a:r>
          </a:p>
          <a:p>
            <a:pPr lvl="1"/>
            <a:r>
              <a:rPr lang="cs-CZ" dirty="0" smtClean="0"/>
              <a:t>problémy s malými změnami (stahuje se také vše), s malými dokumenty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4628-5554-4EDE-8E30-081B42E47B3C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217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caching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Některé hranové servery přidávají nebo modifikují informaci podle uživatele</a:t>
            </a:r>
          </a:p>
          <a:p>
            <a:pPr lvl="1"/>
            <a:r>
              <a:rPr lang="cs-CZ" dirty="0" smtClean="0"/>
              <a:t>personalizace stránek</a:t>
            </a:r>
          </a:p>
          <a:p>
            <a:r>
              <a:rPr lang="cs-CZ" dirty="0" smtClean="0"/>
              <a:t>OPES (Open </a:t>
            </a:r>
            <a:r>
              <a:rPr lang="cs-CZ" dirty="0" err="1" smtClean="0"/>
              <a:t>Pluggable</a:t>
            </a:r>
            <a:r>
              <a:rPr lang="cs-CZ" dirty="0" smtClean="0"/>
              <a:t>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IETF</a:t>
            </a:r>
          </a:p>
          <a:p>
            <a:pPr lvl="1"/>
            <a:r>
              <a:rPr lang="cs-CZ" dirty="0" smtClean="0"/>
              <a:t>přidání služeb pro uživatele nebo providera</a:t>
            </a:r>
          </a:p>
          <a:p>
            <a:pPr lvl="1"/>
            <a:r>
              <a:rPr lang="cs-CZ" dirty="0" smtClean="0"/>
              <a:t>postupné nasazování</a:t>
            </a:r>
          </a:p>
          <a:p>
            <a:pPr lvl="1"/>
            <a:r>
              <a:rPr lang="cs-CZ" dirty="0" smtClean="0"/>
              <a:t>provozní náklady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5EC3-6F79-4C62-A382-DC6E6588ED62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790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Charakteristiky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použitá metoda obnovy dynamických stránek závisí na</a:t>
            </a:r>
          </a:p>
          <a:p>
            <a:pPr lvl="1"/>
            <a:r>
              <a:rPr lang="cs-CZ" dirty="0" smtClean="0"/>
              <a:t>Výpočetních potřebách aplikací</a:t>
            </a:r>
          </a:p>
          <a:p>
            <a:pPr lvl="1"/>
            <a:r>
              <a:rPr lang="cs-CZ" dirty="0" smtClean="0"/>
              <a:t>Závislosti změn stránek na změnách dat</a:t>
            </a:r>
          </a:p>
          <a:p>
            <a:pPr lvl="1"/>
            <a:r>
              <a:rPr lang="cs-CZ" dirty="0" smtClean="0"/>
              <a:t>Četnosti změn dynamických stránek v čase</a:t>
            </a:r>
          </a:p>
          <a:p>
            <a:pPr lvl="1"/>
            <a:r>
              <a:rPr lang="cs-CZ" dirty="0" smtClean="0"/>
              <a:t>umístění klientů</a:t>
            </a:r>
          </a:p>
          <a:p>
            <a:pPr lvl="1"/>
            <a:r>
              <a:rPr lang="cs-CZ" dirty="0" smtClean="0"/>
              <a:t>míře personalizace stránek</a:t>
            </a:r>
          </a:p>
          <a:p>
            <a:pPr lvl="1"/>
            <a:r>
              <a:rPr lang="cs-CZ" dirty="0" smtClean="0"/>
              <a:t>na počtu úrovní architektury</a:t>
            </a:r>
          </a:p>
          <a:p>
            <a:pPr lvl="1"/>
            <a:r>
              <a:rPr lang="cs-CZ" dirty="0" smtClean="0"/>
              <a:t>na požadované bezpečnosti</a:t>
            </a:r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EBCF-B2AE-47BF-A3B7-62254F5DAC1F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61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Příklady CDN (nahodile)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Akamai</a:t>
            </a:r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nabídkou </a:t>
            </a:r>
            <a:r>
              <a:rPr lang="cs-CZ" dirty="0" smtClean="0"/>
              <a:t>jsou </a:t>
            </a:r>
            <a:r>
              <a:rPr lang="cs-CZ" dirty="0"/>
              <a:t>distribuční služby </a:t>
            </a:r>
            <a:r>
              <a:rPr lang="cs-CZ" dirty="0" smtClean="0"/>
              <a:t>(HTTP i </a:t>
            </a:r>
            <a:r>
              <a:rPr lang="cs-CZ" dirty="0"/>
              <a:t>vysílání datových </a:t>
            </a:r>
            <a:r>
              <a:rPr lang="cs-CZ" dirty="0" smtClean="0"/>
              <a:t>streamů). Nedávno byly rozšířeny o další služby, </a:t>
            </a:r>
            <a:r>
              <a:rPr lang="cs-CZ" dirty="0"/>
              <a:t>včetně sledování sítě a </a:t>
            </a:r>
            <a:r>
              <a:rPr lang="cs-CZ" dirty="0" smtClean="0"/>
              <a:t>zeměpisnou lokalizaci.</a:t>
            </a:r>
          </a:p>
          <a:p>
            <a:r>
              <a:rPr lang="cs-CZ" dirty="0" smtClean="0"/>
              <a:t>BitGravity</a:t>
            </a:r>
          </a:p>
          <a:p>
            <a:pPr lvl="1"/>
            <a:r>
              <a:rPr lang="cs-CZ" dirty="0" smtClean="0"/>
              <a:t>CDN (2006) pro doručování audia, videa, software a reklamy</a:t>
            </a:r>
          </a:p>
          <a:p>
            <a:r>
              <a:rPr lang="cs-CZ" dirty="0" smtClean="0"/>
              <a:t>LocalMirror</a:t>
            </a:r>
          </a:p>
          <a:p>
            <a:pPr lvl="1"/>
            <a:r>
              <a:rPr lang="cs-CZ" dirty="0" smtClean="0"/>
              <a:t>CDN pro statický obsah, DNS, audio a video</a:t>
            </a:r>
          </a:p>
          <a:p>
            <a:r>
              <a:rPr lang="cs-CZ" dirty="0" smtClean="0"/>
              <a:t>VitalStream</a:t>
            </a:r>
          </a:p>
          <a:p>
            <a:pPr lvl="1"/>
            <a:r>
              <a:rPr lang="cs-CZ" dirty="0" smtClean="0"/>
              <a:t>Streamování médií, zpoplatňovací služby (pay-per-view, on-demand streaming, live-event streaming)  </a:t>
            </a: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4B54AE74-C151-4AC4-8D46-2A053DBCD5D0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347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Akademické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CoDeeN</a:t>
            </a:r>
          </a:p>
          <a:p>
            <a:pPr lvl="1"/>
            <a:r>
              <a:rPr lang="cs-CZ" dirty="0" smtClean="0"/>
              <a:t>Akademická testovací </a:t>
            </a:r>
            <a:r>
              <a:rPr lang="cs-CZ" dirty="0" smtClean="0"/>
              <a:t>síť </a:t>
            </a:r>
            <a:r>
              <a:rPr lang="cs-CZ" dirty="0" err="1" smtClean="0"/>
              <a:t>Princeton</a:t>
            </a:r>
            <a:r>
              <a:rPr lang="cs-CZ" dirty="0" smtClean="0"/>
              <a:t> University</a:t>
            </a:r>
            <a:endParaRPr lang="cs-CZ" dirty="0" smtClean="0"/>
          </a:p>
          <a:p>
            <a:pPr lvl="1"/>
            <a:r>
              <a:rPr lang="cs-CZ" dirty="0" smtClean="0"/>
              <a:t>Cache obsahu a redirekce HTTP požadavků</a:t>
            </a:r>
          </a:p>
          <a:p>
            <a:r>
              <a:rPr lang="cs-CZ" dirty="0" smtClean="0"/>
              <a:t>Coral</a:t>
            </a:r>
          </a:p>
          <a:p>
            <a:pPr lvl="1"/>
            <a:r>
              <a:rPr lang="cs-CZ" dirty="0" smtClean="0"/>
              <a:t>P2P CDN</a:t>
            </a:r>
          </a:p>
          <a:p>
            <a:pPr lvl="1"/>
            <a:r>
              <a:rPr lang="cs-CZ" dirty="0" smtClean="0"/>
              <a:t>Replikace obsahu podle jeho popularity</a:t>
            </a:r>
          </a:p>
          <a:p>
            <a:r>
              <a:rPr lang="cs-CZ" dirty="0" smtClean="0"/>
              <a:t>Globule</a:t>
            </a:r>
          </a:p>
          <a:p>
            <a:pPr lvl="1"/>
            <a:r>
              <a:rPr lang="cs-CZ" dirty="0" smtClean="0"/>
              <a:t>Repikace obsahu, monitorování serverů a redirekce dotazů klientů k dostupným replikám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1476F94-EEFD-4A4A-9F0C-D4E5157C146D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1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Centralizovaný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web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pomalý – přenos přes několik páteřních sítí na velké vzdálenosti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nespolehlivý – doručení zasaženo zahlcením nebo problémy s peeringem na páteřních sítích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neškálovatelný – použití omezno šířkou pásma dostupnou na straně </a:t>
            </a:r>
            <a:r>
              <a:rPr lang="cs-CZ" dirty="0" smtClean="0">
                <a:ea typeface="Calibri"/>
                <a:cs typeface="Times New Roman"/>
              </a:rPr>
              <a:t>serveru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 smtClean="0">
                <a:ea typeface="Calibri"/>
                <a:cs typeface="Times New Roman"/>
              </a:rPr>
              <a:t>kvalita </a:t>
            </a:r>
            <a:r>
              <a:rPr lang="cs-CZ" dirty="0">
                <a:ea typeface="Calibri"/>
                <a:cs typeface="Times New Roman"/>
              </a:rPr>
              <a:t>streamování – kvalita streamu je zatížena ztrátou paketů, zahlcením, úzkými místy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148752F-CEDF-409A-A4AC-C1F5B4F93139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Content Delivery Network (CDN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síť pro doručování obsahu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vytvořen pro řešení degradace služeb Internetu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přesun obsahu (content) na okraje sítě blízko koncovým uživatelům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možnosti – širší přenosové pásmo, web caching, web pre-fatching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CCA5FAD-D0B4-45B1-BB84-B065AAB6927F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5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Výhody CDN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	kontra 		klasické </a:t>
            </a:r>
            <a:r>
              <a:rPr lang="cs-CZ" dirty="0">
                <a:latin typeface="Calibri"/>
                <a:ea typeface="Calibri"/>
                <a:cs typeface="Times New Roman"/>
              </a:rPr>
              <a:t>řešení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redukované zatížení serveru </a:t>
            </a:r>
            <a:r>
              <a:rPr lang="cs-CZ" dirty="0" smtClean="0">
                <a:ea typeface="Calibri"/>
                <a:cs typeface="Arial" pitchFamily="34" charset="0"/>
              </a:rPr>
              <a:t>      více </a:t>
            </a:r>
            <a:r>
              <a:rPr lang="cs-CZ" dirty="0">
                <a:ea typeface="Calibri"/>
                <a:cs typeface="Arial" pitchFamily="34" charset="0"/>
              </a:rPr>
              <a:t>serverů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distribuce zatížení sítě </a:t>
            </a:r>
            <a:r>
              <a:rPr lang="cs-CZ" dirty="0" smtClean="0">
                <a:ea typeface="Calibri"/>
                <a:cs typeface="Arial" pitchFamily="34" charset="0"/>
              </a:rPr>
              <a:t>                rozmístění </a:t>
            </a:r>
            <a:r>
              <a:rPr lang="cs-CZ" dirty="0">
                <a:ea typeface="Calibri"/>
                <a:cs typeface="Arial" pitchFamily="34" charset="0"/>
              </a:rPr>
              <a:t>serverů na více </a:t>
            </a:r>
            <a:r>
              <a:rPr lang="cs-CZ" dirty="0" smtClean="0">
                <a:ea typeface="Calibri"/>
                <a:cs typeface="Arial" pitchFamily="34" charset="0"/>
              </a:rPr>
              <a:t>míst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 smtClean="0">
                <a:ea typeface="Calibri"/>
                <a:cs typeface="Arial" pitchFamily="34" charset="0"/>
              </a:rPr>
              <a:t>zmenšení </a:t>
            </a:r>
            <a:r>
              <a:rPr lang="cs-CZ" dirty="0">
                <a:ea typeface="Calibri"/>
                <a:cs typeface="Arial" pitchFamily="34" charset="0"/>
              </a:rPr>
              <a:t>doby odezvy </a:t>
            </a:r>
            <a:r>
              <a:rPr lang="cs-CZ" dirty="0" smtClean="0">
                <a:ea typeface="Calibri"/>
                <a:cs typeface="Arial" pitchFamily="34" charset="0"/>
              </a:rPr>
              <a:t>               semknutí </a:t>
            </a:r>
            <a:r>
              <a:rPr lang="cs-CZ" dirty="0">
                <a:ea typeface="Calibri"/>
                <a:cs typeface="Arial" pitchFamily="34" charset="0"/>
              </a:rPr>
              <a:t>klientů kolem </a:t>
            </a:r>
            <a:r>
              <a:rPr lang="cs-CZ" dirty="0" smtClean="0">
                <a:ea typeface="Calibri"/>
                <a:cs typeface="Arial" pitchFamily="34" charset="0"/>
              </a:rPr>
              <a:t>serveru</a:t>
            </a:r>
          </a:p>
          <a:p>
            <a:r>
              <a:rPr lang="cs-CZ" sz="2800" dirty="0" smtClean="0"/>
              <a:t>Vývoj CDN</a:t>
            </a:r>
            <a:endParaRPr lang="cs-CZ" sz="2800" dirty="0"/>
          </a:p>
          <a:p>
            <a:pPr lvl="1"/>
            <a:r>
              <a:rPr lang="cs-CZ" dirty="0"/>
              <a:t>komerční CDN (Akamai, Edge Stream, LIMELIGHT, Mirror Image)</a:t>
            </a:r>
          </a:p>
          <a:p>
            <a:pPr lvl="1"/>
            <a:r>
              <a:rPr lang="cs-CZ" dirty="0"/>
              <a:t>akademické CDN (CoDeeN, Coral, Globule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B31B291-BCCF-4394-9DDB-DB1E08C8DD01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1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Vývoj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dirty="0" smtClean="0"/>
              <a:t>před r. 2000</a:t>
            </a:r>
          </a:p>
          <a:p>
            <a:pPr lvl="2"/>
            <a:r>
              <a:rPr lang="cs-CZ" dirty="0" smtClean="0"/>
              <a:t>vylepšený webový server</a:t>
            </a:r>
          </a:p>
          <a:p>
            <a:pPr lvl="2"/>
            <a:r>
              <a:rPr lang="cs-CZ" dirty="0" err="1" smtClean="0"/>
              <a:t>caching</a:t>
            </a:r>
            <a:r>
              <a:rPr lang="cs-CZ" dirty="0" smtClean="0"/>
              <a:t> </a:t>
            </a:r>
            <a:r>
              <a:rPr lang="cs-CZ" dirty="0" err="1" smtClean="0"/>
              <a:t>proxy</a:t>
            </a:r>
            <a:r>
              <a:rPr lang="cs-CZ" dirty="0" smtClean="0"/>
              <a:t>, hierarchické </a:t>
            </a:r>
            <a:r>
              <a:rPr lang="cs-CZ" dirty="0" err="1" smtClean="0"/>
              <a:t>cache</a:t>
            </a:r>
            <a:endParaRPr lang="cs-CZ" dirty="0" smtClean="0"/>
          </a:p>
          <a:p>
            <a:pPr lvl="2"/>
            <a:r>
              <a:rPr lang="cs-CZ" dirty="0" smtClean="0"/>
              <a:t>serverové farmy</a:t>
            </a:r>
          </a:p>
          <a:p>
            <a:pPr lvl="1"/>
            <a:r>
              <a:rPr lang="cs-CZ" dirty="0" smtClean="0"/>
              <a:t>2000 až 2005, 1. generace CDN</a:t>
            </a:r>
          </a:p>
          <a:p>
            <a:pPr lvl="2"/>
            <a:r>
              <a:rPr lang="cs-CZ" dirty="0" smtClean="0"/>
              <a:t>statický a dynamický obsah</a:t>
            </a:r>
          </a:p>
          <a:p>
            <a:pPr lvl="1"/>
            <a:r>
              <a:rPr lang="cs-CZ" dirty="0" smtClean="0"/>
              <a:t>2005 až 2010, 2. generace CDN</a:t>
            </a:r>
          </a:p>
          <a:p>
            <a:pPr lvl="2"/>
            <a:r>
              <a:rPr lang="cs-CZ" dirty="0" smtClean="0"/>
              <a:t>video on </a:t>
            </a:r>
            <a:r>
              <a:rPr lang="cs-CZ" dirty="0" err="1" smtClean="0"/>
              <a:t>demand</a:t>
            </a:r>
            <a:endParaRPr lang="cs-CZ" dirty="0" smtClean="0"/>
          </a:p>
          <a:p>
            <a:pPr lvl="2"/>
            <a:r>
              <a:rPr lang="cs-CZ" dirty="0" smtClean="0"/>
              <a:t>media </a:t>
            </a:r>
            <a:r>
              <a:rPr lang="cs-CZ" dirty="0" err="1" smtClean="0"/>
              <a:t>streaming</a:t>
            </a:r>
            <a:endParaRPr lang="cs-CZ" dirty="0" smtClean="0"/>
          </a:p>
          <a:p>
            <a:pPr lvl="2"/>
            <a:r>
              <a:rPr lang="cs-CZ" dirty="0" smtClean="0"/>
              <a:t>mobilní CDN</a:t>
            </a:r>
          </a:p>
          <a:p>
            <a:pPr lvl="1"/>
            <a:r>
              <a:rPr lang="cs-CZ" dirty="0" smtClean="0"/>
              <a:t>2010 a dále, 3. generace CDN</a:t>
            </a:r>
          </a:p>
          <a:p>
            <a:pPr lvl="2"/>
            <a:r>
              <a:rPr lang="cs-CZ" dirty="0" err="1" smtClean="0"/>
              <a:t>community</a:t>
            </a:r>
            <a:r>
              <a:rPr lang="cs-CZ" dirty="0" smtClean="0"/>
              <a:t> band CDN</a:t>
            </a:r>
          </a:p>
          <a:p>
            <a:pPr marL="693737" lvl="2" indent="0">
              <a:buNone/>
            </a:pPr>
            <a:endParaRPr lang="cs-CZ" dirty="0" smtClean="0"/>
          </a:p>
          <a:p>
            <a:pPr lvl="2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89D6B08-D5D8-4F01-952B-4C995B9E5375}" type="datetime1">
              <a:rPr lang="cs-CZ" smtClean="0"/>
              <a:t>1.4.2014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04658"/>
      </p:ext>
    </p:extLst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1205</TotalTime>
  <Words>2562</Words>
  <Application>Microsoft Office PowerPoint</Application>
  <PresentationFormat>Předvádění na obrazovce (4:3)</PresentationFormat>
  <Paragraphs>673</Paragraphs>
  <Slides>58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0" baseType="lpstr">
      <vt:lpstr>06088808</vt:lpstr>
      <vt:lpstr>Visio</vt:lpstr>
      <vt:lpstr>Content Delivery Network (CDN)</vt:lpstr>
      <vt:lpstr>Úvod</vt:lpstr>
      <vt:lpstr>Úvod</vt:lpstr>
      <vt:lpstr>Vývojové trendy CDN</vt:lpstr>
      <vt:lpstr>Úvod</vt:lpstr>
      <vt:lpstr>Úvod</vt:lpstr>
      <vt:lpstr>Úvod</vt:lpstr>
      <vt:lpstr>Úvod</vt:lpstr>
      <vt:lpstr>Vývoj CDN</vt:lpstr>
      <vt:lpstr>Úrovňová architektura CDN</vt:lpstr>
      <vt:lpstr>Architektura CDN - komponenty</vt:lpstr>
      <vt:lpstr>Architektura CDN</vt:lpstr>
      <vt:lpstr>Architektura CDN – obsah a služby</vt:lpstr>
      <vt:lpstr>Požadavky na CDN</vt:lpstr>
      <vt:lpstr>Požadavky na CDN</vt:lpstr>
      <vt:lpstr>Vývojové trendy CDN</vt:lpstr>
      <vt:lpstr>Vývojové trendy CDN</vt:lpstr>
      <vt:lpstr>Vývojové trendy CDN</vt:lpstr>
      <vt:lpstr>Architektura CDN</vt:lpstr>
      <vt:lpstr>Architektura CDN</vt:lpstr>
      <vt:lpstr>Architektura CDN</vt:lpstr>
      <vt:lpstr>Architektura CDN</vt:lpstr>
      <vt:lpstr>Architektura CDN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Replikace</vt:lpstr>
      <vt:lpstr>Front-end replikace</vt:lpstr>
      <vt:lpstr>Front-end replikace</vt:lpstr>
      <vt:lpstr>Back-end replikace</vt:lpstr>
      <vt:lpstr>Replikace na úrovni profilu uživatele</vt:lpstr>
      <vt:lpstr>Mechanizmy konzistentnosti cache</vt:lpstr>
      <vt:lpstr>Typický model webové aplikace</vt:lpstr>
      <vt:lpstr>Web caching</vt:lpstr>
      <vt:lpstr>Typický model webové aplikace</vt:lpstr>
      <vt:lpstr>Typický model webové aplikace</vt:lpstr>
      <vt:lpstr>Dynamický web</vt:lpstr>
      <vt:lpstr>Dynamický web</vt:lpstr>
      <vt:lpstr>Doručování dynamického obsahu</vt:lpstr>
      <vt:lpstr>Content caching</vt:lpstr>
      <vt:lpstr>Content caching</vt:lpstr>
      <vt:lpstr>Edge Side Include</vt:lpstr>
      <vt:lpstr>Edge Side Include</vt:lpstr>
      <vt:lpstr>Edge Side Include</vt:lpstr>
      <vt:lpstr>Edge Side Include</vt:lpstr>
      <vt:lpstr>Function caching</vt:lpstr>
      <vt:lpstr>Function caching</vt:lpstr>
      <vt:lpstr>Charakteristiky aplikací</vt:lpstr>
      <vt:lpstr>Příklady CDN (nahodile)</vt:lpstr>
      <vt:lpstr>Akademické CDN</vt:lpstr>
    </vt:vector>
  </TitlesOfParts>
  <Manager/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Síťové útoky </dc:title>
  <dc:subject/>
  <dc:creator>ledvina</dc:creator>
  <cp:keywords/>
  <dc:description/>
  <cp:lastModifiedBy>ledvina</cp:lastModifiedBy>
  <cp:revision>28</cp:revision>
  <dcterms:created xsi:type="dcterms:W3CDTF">2008-04-08T05:42:37Z</dcterms:created>
  <dcterms:modified xsi:type="dcterms:W3CDTF">2014-04-01T09:50:58Z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