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2" r:id="rId3"/>
    <p:sldId id="271" r:id="rId4"/>
    <p:sldId id="272" r:id="rId5"/>
    <p:sldId id="395" r:id="rId6"/>
    <p:sldId id="399" r:id="rId7"/>
    <p:sldId id="396" r:id="rId8"/>
    <p:sldId id="412" r:id="rId9"/>
    <p:sldId id="397" r:id="rId10"/>
    <p:sldId id="401" r:id="rId11"/>
    <p:sldId id="400" r:id="rId12"/>
    <p:sldId id="402" r:id="rId13"/>
    <p:sldId id="403" r:id="rId14"/>
    <p:sldId id="407" r:id="rId15"/>
    <p:sldId id="404" r:id="rId16"/>
    <p:sldId id="408" r:id="rId17"/>
    <p:sldId id="405" r:id="rId18"/>
    <p:sldId id="409" r:id="rId19"/>
    <p:sldId id="410" r:id="rId20"/>
    <p:sldId id="406" r:id="rId21"/>
    <p:sldId id="413" r:id="rId22"/>
    <p:sldId id="398" r:id="rId23"/>
    <p:sldId id="414" r:id="rId24"/>
    <p:sldId id="411" r:id="rId25"/>
    <p:sldId id="415" r:id="rId26"/>
    <p:sldId id="416" r:id="rId27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5" autoAdjust="0"/>
    <p:restoredTop sz="90300" autoAdjust="0"/>
  </p:normalViewPr>
  <p:slideViewPr>
    <p:cSldViewPr>
      <p:cViewPr varScale="1">
        <p:scale>
          <a:sx n="75" d="100"/>
          <a:sy n="75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325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F546865-B968-41C2-B69C-E44248248E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566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71C0CF3E-05C1-4DB3-B9B3-AA96D61117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00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84988-9F05-4400-B233-20DAD54A0E87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10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11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12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13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14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15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16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17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18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19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EF3B9-7200-4ECE-B117-501455EE3085}" type="slidenum">
              <a:rPr lang="cs-CZ"/>
              <a:pPr/>
              <a:t>2</a:t>
            </a:fld>
            <a:endParaRPr lang="cs-CZ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20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21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22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23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24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25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26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E3CBC-23BD-4D70-945B-33F68FD3DFF2}" type="slidenum">
              <a:rPr lang="cs-CZ"/>
              <a:pPr/>
              <a:t>3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4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5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6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7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8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2C4A4-D51B-4EC3-8379-CB3DD87F4E73}" type="slidenum">
              <a:rPr lang="cs-CZ"/>
              <a:pPr/>
              <a:t>9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 b="1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2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7C875D3-BFFC-4F76-81D6-BDAA67BD6E52}" type="datetime1">
              <a:rPr lang="cs-CZ" smtClean="0"/>
              <a:t>11.3.2014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C06D21-7C7F-48F0-9A0F-6DE2D248F56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5D72B-6D39-4C27-85E6-3F8CCD4640A5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A55CE-764D-4E92-B67A-DDA841F2285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97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6A8D7E-FA6B-4819-9976-67BF28168056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BC499-2BC3-429E-A9BD-A877A52DB4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047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CDC82F-241C-4151-A828-42EEF86296B2}" type="datetime1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B64A09-2801-4D06-AB25-37423ED80F0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9AC34-27EC-411D-A467-0B5A7151FDBB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94E14-767D-43DB-8417-171CF9EC27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72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144B35-8A48-4936-8E07-6CB74DFC39A3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B8665-932F-4A95-810F-22C09FB1CA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8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A412F-1508-41CF-B1A6-C9A496201A30}" type="datetime1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99A72-29A2-4141-BDBC-A2F0BB111AF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9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1E7713-CDE5-439C-A7E8-D1ACC5E5C528}" type="datetime1">
              <a:rPr lang="cs-CZ" smtClean="0"/>
              <a:t>11.3.2014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399C1-BD62-4C84-B46F-3CCCBF2FA76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74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6F21AD-21DD-401B-A96C-A422571380C4}" type="datetime1">
              <a:rPr lang="cs-CZ" smtClean="0"/>
              <a:t>11.3.2014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7C1BA-9E00-4BB0-AB3F-31034F1665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4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33298D-3A95-4332-B1F8-C26E3D73DE16}" type="datetime1">
              <a:rPr lang="cs-CZ" smtClean="0"/>
              <a:t>11.3.2014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C77F0-8624-4FD9-A0BB-FDF8F7A5539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29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946A4C-27BA-4431-804D-255F8FDB2C45}" type="datetime1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380A7-CF07-49A6-85DF-C32A5E5794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465D99-9235-4CEA-A499-D1746D5CEE33}" type="datetime1">
              <a:rPr lang="cs-CZ" smtClean="0"/>
              <a:t>11.3.2014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67AB1-E0C7-4BDA-A0C6-25FB030BA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87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4912FDC1-4564-48E8-A1BE-CF139DB2203A}" type="datetime1">
              <a:rPr lang="cs-CZ" smtClean="0"/>
              <a:t>11.3.2014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/>
              <a:t>Projektování distribuovaných systémů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D2A43AB-5F9E-4E66-98AF-54A7501881C0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cs-CZ" sz="3600" dirty="0" smtClean="0"/>
              <a:t>Útoky na bezdrátové sítě</a:t>
            </a:r>
            <a:endParaRPr lang="cs-CZ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Projektování distribuovaných systémů</a:t>
            </a:r>
          </a:p>
          <a:p>
            <a:r>
              <a:rPr lang="cs-CZ" sz="2800"/>
              <a:t>Lekce </a:t>
            </a:r>
            <a:r>
              <a:rPr lang="cs-CZ" sz="2800" smtClean="0"/>
              <a:t>5</a:t>
            </a:r>
            <a:endParaRPr lang="cs-CZ" sz="2800"/>
          </a:p>
          <a:p>
            <a:r>
              <a:rPr lang="cs-CZ" sz="2800" dirty="0"/>
              <a:t>Ing. Jiří ledvina, 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10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Existující směrovací algoritmy</a:t>
            </a:r>
          </a:p>
          <a:p>
            <a:pPr lvl="1"/>
            <a:r>
              <a:rPr lang="cs-CZ" dirty="0" smtClean="0"/>
              <a:t>podle způsobu směrování</a:t>
            </a:r>
          </a:p>
          <a:p>
            <a:pPr lvl="2"/>
            <a:r>
              <a:rPr lang="cs-CZ" dirty="0" err="1" smtClean="0"/>
              <a:t>graph</a:t>
            </a:r>
            <a:r>
              <a:rPr lang="cs-CZ" dirty="0" smtClean="0"/>
              <a:t> </a:t>
            </a:r>
            <a:r>
              <a:rPr lang="cs-CZ" dirty="0" err="1" smtClean="0"/>
              <a:t>routing</a:t>
            </a:r>
            <a:endParaRPr lang="cs-CZ" dirty="0" smtClean="0"/>
          </a:p>
          <a:p>
            <a:pPr lvl="2"/>
            <a:r>
              <a:rPr lang="cs-CZ" dirty="0" smtClean="0"/>
              <a:t>source </a:t>
            </a:r>
            <a:r>
              <a:rPr lang="cs-CZ" dirty="0" err="1" smtClean="0"/>
              <a:t>routing</a:t>
            </a:r>
            <a:endParaRPr lang="cs-CZ" dirty="0" smtClean="0"/>
          </a:p>
          <a:p>
            <a:pPr lvl="1"/>
            <a:r>
              <a:rPr lang="cs-CZ" dirty="0" smtClean="0"/>
              <a:t>podle způsobu vytváření směrovací informace</a:t>
            </a:r>
          </a:p>
          <a:p>
            <a:pPr lvl="2"/>
            <a:r>
              <a:rPr lang="cs-CZ" dirty="0" err="1" smtClean="0"/>
              <a:t>proactive</a:t>
            </a:r>
            <a:r>
              <a:rPr lang="cs-CZ" dirty="0" smtClean="0"/>
              <a:t> -  vytváří směrovací tabulky předem</a:t>
            </a:r>
          </a:p>
          <a:p>
            <a:pPr lvl="3"/>
            <a:r>
              <a:rPr lang="cs-CZ" dirty="0" smtClean="0"/>
              <a:t>DSDV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Sequence</a:t>
            </a:r>
            <a:r>
              <a:rPr lang="cs-CZ" dirty="0" smtClean="0"/>
              <a:t> Distance </a:t>
            </a:r>
            <a:r>
              <a:rPr lang="cs-CZ" dirty="0" err="1" smtClean="0"/>
              <a:t>Vector</a:t>
            </a:r>
            <a:endParaRPr lang="cs-CZ" dirty="0" smtClean="0"/>
          </a:p>
          <a:p>
            <a:pPr lvl="2"/>
            <a:r>
              <a:rPr lang="cs-CZ" dirty="0" err="1" smtClean="0"/>
              <a:t>reactive</a:t>
            </a:r>
            <a:r>
              <a:rPr lang="cs-CZ" dirty="0" smtClean="0"/>
              <a:t> – vytváří směrovací tabulky na přání </a:t>
            </a:r>
          </a:p>
          <a:p>
            <a:pPr lvl="3"/>
            <a:r>
              <a:rPr lang="cs-CZ" dirty="0" smtClean="0"/>
              <a:t>AODV – Ad-hov On-</a:t>
            </a:r>
            <a:r>
              <a:rPr lang="cs-CZ" dirty="0" err="1" smtClean="0"/>
              <a:t>Demand</a:t>
            </a:r>
            <a:r>
              <a:rPr lang="cs-CZ" dirty="0" smtClean="0"/>
              <a:t> Distance </a:t>
            </a:r>
            <a:r>
              <a:rPr lang="cs-CZ" dirty="0" err="1" smtClean="0"/>
              <a:t>Routing</a:t>
            </a:r>
            <a:endParaRPr lang="cs-CZ" dirty="0" smtClean="0"/>
          </a:p>
          <a:p>
            <a:pPr lvl="3"/>
            <a:r>
              <a:rPr lang="cs-CZ" dirty="0" smtClean="0"/>
              <a:t>DSR – </a:t>
            </a:r>
            <a:r>
              <a:rPr lang="cs-CZ" dirty="0" err="1" smtClean="0"/>
              <a:t>Dynamic</a:t>
            </a:r>
            <a:r>
              <a:rPr lang="cs-CZ" dirty="0" smtClean="0"/>
              <a:t> Source </a:t>
            </a:r>
            <a:r>
              <a:rPr lang="cs-CZ" dirty="0" err="1" smtClean="0"/>
              <a:t>Routing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3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11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Útok na přetečení směrovací tabulky (</a:t>
            </a:r>
            <a:r>
              <a:rPr lang="cs-CZ" dirty="0" err="1"/>
              <a:t>Routing</a:t>
            </a:r>
            <a:r>
              <a:rPr lang="cs-CZ" dirty="0"/>
              <a:t> table </a:t>
            </a:r>
            <a:r>
              <a:rPr lang="cs-CZ" dirty="0" err="1"/>
              <a:t>overflow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používá se v systémech s </a:t>
            </a:r>
            <a:r>
              <a:rPr lang="cs-CZ" dirty="0" err="1" smtClean="0"/>
              <a:t>proactivním</a:t>
            </a:r>
            <a:r>
              <a:rPr lang="cs-CZ" dirty="0" smtClean="0"/>
              <a:t> směrováním</a:t>
            </a:r>
          </a:p>
          <a:p>
            <a:pPr lvl="1"/>
            <a:r>
              <a:rPr lang="cs-CZ" dirty="0" smtClean="0"/>
              <a:t>vytvoření cest od neexistujících uzlů </a:t>
            </a:r>
          </a:p>
          <a:p>
            <a:r>
              <a:rPr lang="cs-CZ" dirty="0"/>
              <a:t>Vkládání falešných údajů do směrovací vyrovnávací paměti (</a:t>
            </a:r>
            <a:r>
              <a:rPr lang="cs-CZ" dirty="0" err="1"/>
              <a:t>Routing</a:t>
            </a:r>
            <a:r>
              <a:rPr lang="cs-CZ" dirty="0"/>
              <a:t> </a:t>
            </a:r>
            <a:r>
              <a:rPr lang="cs-CZ" dirty="0" err="1"/>
              <a:t>cache</a:t>
            </a:r>
            <a:r>
              <a:rPr lang="cs-CZ" dirty="0"/>
              <a:t> </a:t>
            </a:r>
            <a:r>
              <a:rPr lang="cs-CZ" dirty="0" err="1"/>
              <a:t>poisoning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aktualizace směrovací tabulky na základě adres přenášených zpráv</a:t>
            </a:r>
          </a:p>
          <a:p>
            <a:pPr lvl="1"/>
            <a:r>
              <a:rPr lang="cs-CZ" dirty="0" smtClean="0"/>
              <a:t>útočník vysílá falešné zprávy s falešnými adresami</a:t>
            </a:r>
          </a:p>
          <a:p>
            <a:pPr lvl="1"/>
            <a:r>
              <a:rPr lang="cs-CZ" dirty="0" smtClean="0"/>
              <a:t>uzel modifikuje směrovací tabulku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3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12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Rozesílání falešných směrovacích aktualizací do směrovací tabulky (</a:t>
            </a:r>
            <a:r>
              <a:rPr lang="cs-CZ" dirty="0" err="1"/>
              <a:t>Routing</a:t>
            </a:r>
            <a:r>
              <a:rPr lang="cs-CZ" dirty="0"/>
              <a:t> table </a:t>
            </a:r>
            <a:r>
              <a:rPr lang="cs-CZ" dirty="0" err="1"/>
              <a:t>poisoning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falešné aktualizace směrovacích tabulek</a:t>
            </a:r>
          </a:p>
          <a:p>
            <a:pPr lvl="1"/>
            <a:r>
              <a:rPr lang="cs-CZ" dirty="0" smtClean="0"/>
              <a:t>modifikace směrovacích informací</a:t>
            </a:r>
          </a:p>
          <a:p>
            <a:pPr lvl="1"/>
            <a:r>
              <a:rPr lang="cs-CZ" dirty="0" smtClean="0"/>
              <a:t>vede k přetížení sítě, ztrátě dat</a:t>
            </a:r>
            <a:endParaRPr lang="cs-CZ" dirty="0"/>
          </a:p>
          <a:p>
            <a:r>
              <a:rPr lang="cs-CZ" dirty="0"/>
              <a:t>Replikace paketů (</a:t>
            </a:r>
            <a:r>
              <a:rPr lang="cs-CZ" dirty="0" err="1"/>
              <a:t>Packet</a:t>
            </a:r>
            <a:r>
              <a:rPr lang="cs-CZ" dirty="0"/>
              <a:t> </a:t>
            </a:r>
            <a:r>
              <a:rPr lang="cs-CZ" dirty="0" err="1"/>
              <a:t>Replication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opakování přenosů</a:t>
            </a:r>
          </a:p>
          <a:p>
            <a:pPr lvl="1"/>
            <a:r>
              <a:rPr lang="cs-CZ" dirty="0" smtClean="0"/>
              <a:t>vede k přetížení sítě nebo k přetížení uzlu (vyčerpání energie)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5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13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Spěchající útok (</a:t>
            </a:r>
            <a:r>
              <a:rPr lang="cs-CZ" dirty="0" err="1"/>
              <a:t>Rushing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vlastnost některých protokolů se záplavovým rozesíláním zpráv</a:t>
            </a:r>
          </a:p>
          <a:p>
            <a:pPr lvl="1"/>
            <a:r>
              <a:rPr lang="cs-CZ" dirty="0"/>
              <a:t>urychlené šíření vyhledávacích zpráv (Route </a:t>
            </a:r>
            <a:r>
              <a:rPr lang="cs-CZ" dirty="0" err="1"/>
              <a:t>Request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zaplavení uzlů směrovací informací od škodlivého </a:t>
            </a:r>
            <a:r>
              <a:rPr lang="cs-CZ" dirty="0" smtClean="0"/>
              <a:t>uzlu</a:t>
            </a:r>
          </a:p>
          <a:p>
            <a:pPr lvl="1"/>
            <a:r>
              <a:rPr lang="cs-CZ" dirty="0" smtClean="0"/>
              <a:t>informace od ostatních uzlů je duplicitní – zahodí se</a:t>
            </a:r>
          </a:p>
          <a:p>
            <a:pPr lvl="1"/>
            <a:r>
              <a:rPr lang="cs-CZ" dirty="0" smtClean="0"/>
              <a:t>škodlivý uzel se vyskytuje na všech trasách</a:t>
            </a:r>
            <a:endParaRPr lang="cs-CZ" dirty="0"/>
          </a:p>
          <a:p>
            <a:r>
              <a:rPr lang="cs-CZ" dirty="0"/>
              <a:t>Útoky na fázi přeposílání </a:t>
            </a:r>
            <a:r>
              <a:rPr lang="cs-CZ" dirty="0" smtClean="0"/>
              <a:t>dat</a:t>
            </a:r>
          </a:p>
          <a:p>
            <a:pPr lvl="1"/>
            <a:r>
              <a:rPr lang="cs-CZ" dirty="0" smtClean="0"/>
              <a:t>zahazování datových paketů</a:t>
            </a:r>
          </a:p>
          <a:p>
            <a:pPr lvl="1"/>
            <a:r>
              <a:rPr lang="cs-CZ" dirty="0" smtClean="0"/>
              <a:t>úprava obsahu datových paketů</a:t>
            </a:r>
          </a:p>
          <a:p>
            <a:pPr lvl="1"/>
            <a:r>
              <a:rPr lang="cs-CZ" dirty="0" smtClean="0"/>
              <a:t>duplicitní přenosy</a:t>
            </a:r>
          </a:p>
          <a:p>
            <a:pPr lvl="1"/>
            <a:r>
              <a:rPr lang="cs-CZ" dirty="0" smtClean="0"/>
              <a:t>zpomalení </a:t>
            </a:r>
            <a:r>
              <a:rPr lang="cs-CZ" dirty="0"/>
              <a:t>přeposílání vybraných datových </a:t>
            </a:r>
            <a:r>
              <a:rPr lang="cs-CZ" dirty="0" smtClean="0"/>
              <a:t>paketů</a:t>
            </a:r>
          </a:p>
          <a:p>
            <a:pPr lvl="1"/>
            <a:r>
              <a:rPr lang="cs-CZ" dirty="0" smtClean="0"/>
              <a:t>nevyžádané </a:t>
            </a:r>
            <a:r>
              <a:rPr lang="cs-CZ" dirty="0"/>
              <a:t>pakety</a:t>
            </a:r>
          </a:p>
        </p:txBody>
      </p:sp>
    </p:spTree>
    <p:extLst>
      <p:ext uri="{BB962C8B-B14F-4D97-AF65-F5344CB8AC3E}">
        <p14:creationId xmlns:p14="http://schemas.microsoft.com/office/powerpoint/2010/main" val="28592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14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Černá díra (</a:t>
            </a:r>
            <a:r>
              <a:rPr lang="cs-CZ" dirty="0" err="1" smtClean="0"/>
              <a:t>Blackhole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falšování cesty k cíli</a:t>
            </a:r>
          </a:p>
          <a:p>
            <a:pPr lvl="1"/>
            <a:r>
              <a:rPr lang="cs-CZ" dirty="0" smtClean="0"/>
              <a:t>falšování počtu mezilehlých uzlů</a:t>
            </a:r>
          </a:p>
          <a:p>
            <a:pPr lvl="1"/>
            <a:r>
              <a:rPr lang="cs-CZ" dirty="0" smtClean="0"/>
              <a:t>zahazování zpráv</a:t>
            </a:r>
          </a:p>
          <a:p>
            <a:r>
              <a:rPr lang="cs-CZ" dirty="0"/>
              <a:t>Šedá díra (</a:t>
            </a:r>
            <a:r>
              <a:rPr lang="cs-CZ" dirty="0" err="1"/>
              <a:t>Grayhole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činnost škodlivého uzlu je dána určitými podmínkami</a:t>
            </a:r>
          </a:p>
          <a:p>
            <a:pPr lvl="1"/>
            <a:r>
              <a:rPr lang="cs-CZ" dirty="0" smtClean="0"/>
              <a:t>nejsou-li splněny podmínky, chová se škodlivý uzel korektně</a:t>
            </a:r>
          </a:p>
          <a:p>
            <a:pPr lvl="2"/>
            <a:r>
              <a:rPr lang="cs-CZ" dirty="0"/>
              <a:t>Útok zaměřený na </a:t>
            </a:r>
            <a:r>
              <a:rPr lang="cs-CZ" dirty="0" smtClean="0"/>
              <a:t>uzel </a:t>
            </a:r>
            <a:r>
              <a:rPr lang="cs-CZ" dirty="0"/>
              <a:t>(Node 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2"/>
            <a:r>
              <a:rPr lang="cs-CZ" dirty="0"/>
              <a:t>Útok závisící na čase (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41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15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Medůza</a:t>
            </a:r>
            <a:r>
              <a:rPr lang="cs-CZ" dirty="0" smtClean="0"/>
              <a:t> </a:t>
            </a:r>
            <a:r>
              <a:rPr lang="cs-CZ" dirty="0"/>
              <a:t>útok (</a:t>
            </a:r>
            <a:r>
              <a:rPr lang="cs-CZ" dirty="0" err="1"/>
              <a:t>Jellyfish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zpožděné doručování dat, opakování přenosu (duplicitní datové přenosy)</a:t>
            </a:r>
          </a:p>
          <a:p>
            <a:pPr lvl="1"/>
            <a:r>
              <a:rPr lang="cs-CZ" dirty="0" smtClean="0"/>
              <a:t>změna pořadí, generování duplicitních ACK</a:t>
            </a:r>
          </a:p>
          <a:p>
            <a:pPr lvl="1"/>
            <a:r>
              <a:rPr lang="cs-CZ" dirty="0" smtClean="0"/>
              <a:t>zahazování paketů po dobu útoku, zmatení uzlů</a:t>
            </a:r>
          </a:p>
          <a:p>
            <a:r>
              <a:rPr lang="cs-CZ" dirty="0"/>
              <a:t>Červí díra (</a:t>
            </a:r>
            <a:r>
              <a:rPr lang="cs-CZ" dirty="0" err="1"/>
              <a:t>Wormhole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vytvoření tunelu mezi </a:t>
            </a:r>
            <a:r>
              <a:rPr lang="cs-CZ" dirty="0" err="1" smtClean="0"/>
              <a:t>dvěmi</a:t>
            </a:r>
            <a:r>
              <a:rPr lang="cs-CZ" dirty="0" smtClean="0"/>
              <a:t> částmi sítě</a:t>
            </a:r>
          </a:p>
          <a:p>
            <a:pPr lvl="1"/>
            <a:r>
              <a:rPr lang="cs-CZ" dirty="0" smtClean="0"/>
              <a:t>nemožnost nalezení tras mimo tunel</a:t>
            </a:r>
          </a:p>
          <a:p>
            <a:r>
              <a:rPr lang="cs-CZ" dirty="0" smtClean="0"/>
              <a:t>Závrt (</a:t>
            </a:r>
            <a:r>
              <a:rPr lang="cs-CZ" dirty="0" err="1" smtClean="0"/>
              <a:t>Sinkhole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přesměrování provozu z vybrané části sítě na škodlivý uzel</a:t>
            </a:r>
          </a:p>
          <a:p>
            <a:pPr lvl="1"/>
            <a:r>
              <a:rPr lang="cs-CZ" dirty="0" smtClean="0"/>
              <a:t>předstírání kvalitní trasy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16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Přeposílání jen vybraných paketů (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škodlivý uzel zahazuje pouze vybrané pakety</a:t>
            </a:r>
          </a:p>
          <a:p>
            <a:pPr lvl="1"/>
            <a:r>
              <a:rPr lang="cs-CZ" dirty="0" smtClean="0"/>
              <a:t>zvýšení zatížení sítě (data, ACK)</a:t>
            </a:r>
          </a:p>
          <a:p>
            <a:pPr lvl="1"/>
            <a:r>
              <a:rPr lang="cs-CZ" dirty="0" smtClean="0"/>
              <a:t>obtížné odhalit</a:t>
            </a:r>
            <a:endParaRPr lang="cs-CZ" dirty="0"/>
          </a:p>
          <a:p>
            <a:r>
              <a:rPr lang="cs-CZ" dirty="0"/>
              <a:t>Útok, při kterém se škodlivý uzel vydává za jiné uzly (</a:t>
            </a:r>
            <a:r>
              <a:rPr lang="cs-CZ" dirty="0" err="1"/>
              <a:t>Sybil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uzel má více identit</a:t>
            </a:r>
          </a:p>
          <a:p>
            <a:pPr lvl="1"/>
            <a:r>
              <a:rPr lang="cs-CZ" dirty="0" smtClean="0"/>
              <a:t>může se promítnout do algoritmů, závislých na identitě uzlů (hlasování, směrování, bezpečnost)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99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17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Útok se zaměřením na zfalšování registrace do sítě (</a:t>
            </a:r>
            <a:r>
              <a:rPr lang="cs-CZ" dirty="0" err="1"/>
              <a:t>Bogus</a:t>
            </a:r>
            <a:r>
              <a:rPr lang="cs-CZ" dirty="0"/>
              <a:t> </a:t>
            </a:r>
            <a:r>
              <a:rPr lang="cs-CZ" dirty="0" err="1"/>
              <a:t>Registration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přidání falešného uzlu do sítě</a:t>
            </a:r>
          </a:p>
          <a:p>
            <a:pPr lvl="1"/>
            <a:r>
              <a:rPr lang="cs-CZ" dirty="0" smtClean="0"/>
              <a:t>škodlivý uzel musí znát některá tajemství (šifrování)</a:t>
            </a:r>
          </a:p>
          <a:p>
            <a:r>
              <a:rPr lang="cs-CZ" dirty="0"/>
              <a:t>Útok na vyčerpání baterií jednotlivých uzlů (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útok na „výdrž“ baterií</a:t>
            </a:r>
          </a:p>
          <a:p>
            <a:pPr lvl="1"/>
            <a:r>
              <a:rPr lang="cs-CZ" dirty="0" smtClean="0"/>
              <a:t>zasílání falešných zpráv</a:t>
            </a:r>
          </a:p>
          <a:p>
            <a:pPr lvl="1"/>
            <a:r>
              <a:rPr lang="cs-CZ" dirty="0" smtClean="0"/>
              <a:t>ověřování falešných zpráv</a:t>
            </a:r>
          </a:p>
          <a:p>
            <a:pPr lvl="1"/>
            <a:r>
              <a:rPr lang="cs-CZ" dirty="0" smtClean="0"/>
              <a:t>spouštění výpočetních procesů</a:t>
            </a:r>
          </a:p>
          <a:p>
            <a:pPr lvl="1"/>
            <a:r>
              <a:rPr lang="cs-CZ" dirty="0" smtClean="0"/>
              <a:t>zbytečné vysílání a naslouchání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18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18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Útok na zpřístupnění umístění (</a:t>
            </a:r>
            <a:r>
              <a:rPr lang="cs-CZ" dirty="0" err="1"/>
              <a:t>Location</a:t>
            </a:r>
            <a:r>
              <a:rPr lang="cs-CZ" dirty="0"/>
              <a:t> </a:t>
            </a:r>
            <a:r>
              <a:rPr lang="cs-CZ" dirty="0" err="1" smtClean="0"/>
              <a:t>Disclosure</a:t>
            </a:r>
            <a:r>
              <a:rPr lang="cs-CZ" dirty="0" smtClean="0"/>
              <a:t> </a:t>
            </a:r>
            <a:r>
              <a:rPr lang="cs-CZ" dirty="0" err="1" smtClean="0"/>
              <a:t>Atack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sbírání informací o umístění a topologii sítě</a:t>
            </a:r>
          </a:p>
          <a:p>
            <a:pPr lvl="1"/>
            <a:r>
              <a:rPr lang="cs-CZ" dirty="0" smtClean="0"/>
              <a:t>zjišťování uzlů, o které je zájem</a:t>
            </a:r>
          </a:p>
          <a:p>
            <a:pPr lvl="1"/>
            <a:r>
              <a:rPr lang="cs-CZ" dirty="0" smtClean="0"/>
              <a:t>sledování provozu a zjišťování pravidel pro komunikaci</a:t>
            </a:r>
            <a:endParaRPr lang="cs-CZ" dirty="0"/>
          </a:p>
          <a:p>
            <a:r>
              <a:rPr lang="cs-CZ" dirty="0"/>
              <a:t>Útok provádějící záplavu sítě Hello zprávami (Hello </a:t>
            </a:r>
            <a:r>
              <a:rPr lang="cs-CZ" dirty="0" err="1" smtClean="0"/>
              <a:t>Flood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cílem je přesvědčit uzly sítě že škodlivý uzel je jejich soused</a:t>
            </a:r>
          </a:p>
          <a:p>
            <a:pPr lvl="1"/>
            <a:r>
              <a:rPr lang="cs-CZ" dirty="0" smtClean="0"/>
              <a:t>zvýšení výkonu vysílání (ztráta energie)</a:t>
            </a:r>
          </a:p>
          <a:p>
            <a:pPr lvl="1"/>
            <a:r>
              <a:rPr lang="cs-CZ" dirty="0" smtClean="0"/>
              <a:t>vysílání ze vzdálených uzlů jde „do ztracena“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2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19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Falšování potvrzujících zpráv (</a:t>
            </a:r>
            <a:r>
              <a:rPr lang="cs-CZ" dirty="0" err="1"/>
              <a:t>Acknowledgement</a:t>
            </a:r>
            <a:r>
              <a:rPr lang="cs-CZ" dirty="0"/>
              <a:t> </a:t>
            </a:r>
            <a:r>
              <a:rPr lang="cs-CZ" dirty="0" err="1" smtClean="0"/>
              <a:t>Spoofing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falešné potvrzování, vedoucí ke zmatení uzlů – dobré linky jsou špatné, špatné linky jsou dobré, ...</a:t>
            </a:r>
          </a:p>
          <a:p>
            <a:pPr lvl="1"/>
            <a:r>
              <a:rPr lang="cs-CZ" dirty="0" smtClean="0"/>
              <a:t>lze řešit i selektivně (podle uzlů)</a:t>
            </a:r>
            <a:endParaRPr lang="cs-CZ" dirty="0"/>
          </a:p>
          <a:p>
            <a:r>
              <a:rPr lang="cs-CZ" dirty="0"/>
              <a:t>Vydírání uzlu (</a:t>
            </a:r>
            <a:r>
              <a:rPr lang="cs-CZ" dirty="0" err="1"/>
              <a:t>Blackmailing</a:t>
            </a:r>
            <a:r>
              <a:rPr lang="cs-CZ" dirty="0"/>
              <a:t> and Co-</a:t>
            </a:r>
            <a:r>
              <a:rPr lang="cs-CZ" dirty="0" err="1"/>
              <a:t>operative</a:t>
            </a:r>
            <a:r>
              <a:rPr lang="cs-CZ" dirty="0"/>
              <a:t> </a:t>
            </a:r>
            <a:r>
              <a:rPr lang="cs-CZ" dirty="0" err="1"/>
              <a:t>Blackmailing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obvinění pravého uzlu že je škodlivý</a:t>
            </a:r>
          </a:p>
          <a:p>
            <a:pPr lvl="1"/>
            <a:r>
              <a:rPr lang="cs-CZ" dirty="0" smtClean="0"/>
              <a:t>je třeba více spolupracujících uzlů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0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1786D-D2C6-456F-A46C-5E80FDCBC106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CF906-7029-4422-8D81-2DE6558EB843}" type="slidenum">
              <a:rPr lang="cs-CZ"/>
              <a:pPr/>
              <a:t>2</a:t>
            </a:fld>
            <a:endParaRPr lang="cs-CZ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 prezentace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Tyto předlohy byly vytvořeny podle následujících podkladů</a:t>
            </a:r>
          </a:p>
          <a:p>
            <a:pPr lvl="1"/>
            <a:r>
              <a:rPr lang="cs-CZ" dirty="0" smtClean="0"/>
              <a:t>Projekt 5 Milan Široký: „Útoky na bezdrátové senzorické sítě“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20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Byzantský útok (</a:t>
            </a:r>
            <a:r>
              <a:rPr lang="cs-CZ" dirty="0" err="1"/>
              <a:t>Byzantine</a:t>
            </a:r>
            <a:r>
              <a:rPr lang="cs-CZ" dirty="0"/>
              <a:t> </a:t>
            </a:r>
            <a:r>
              <a:rPr lang="cs-CZ" dirty="0" err="1"/>
              <a:t>attack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kompromitování skupiny uzlů</a:t>
            </a:r>
          </a:p>
          <a:p>
            <a:pPr lvl="1"/>
            <a:r>
              <a:rPr lang="cs-CZ" dirty="0" smtClean="0"/>
              <a:t>napadené uzly se chovají navenek v pořádku</a:t>
            </a:r>
          </a:p>
          <a:p>
            <a:r>
              <a:rPr lang="cs-CZ" dirty="0"/>
              <a:t>Zanedbávání a chamtivost (</a:t>
            </a:r>
            <a:r>
              <a:rPr lang="cs-CZ" dirty="0" err="1"/>
              <a:t>Neglect</a:t>
            </a:r>
            <a:r>
              <a:rPr lang="cs-CZ" dirty="0"/>
              <a:t> and </a:t>
            </a:r>
            <a:r>
              <a:rPr lang="cs-CZ" dirty="0" err="1"/>
              <a:t>Greed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zahazování důležitých zpráv</a:t>
            </a:r>
          </a:p>
          <a:p>
            <a:pPr lvl="1"/>
            <a:r>
              <a:rPr lang="cs-CZ" dirty="0" smtClean="0"/>
              <a:t>změna směrování</a:t>
            </a:r>
          </a:p>
          <a:p>
            <a:pPr lvl="1"/>
            <a:r>
              <a:rPr lang="cs-CZ" dirty="0" smtClean="0"/>
              <a:t>zahlcení sítě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1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21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Obrana</a:t>
            </a:r>
          </a:p>
          <a:p>
            <a:pPr lvl="1"/>
            <a:r>
              <a:rPr lang="cs-CZ" dirty="0" smtClean="0"/>
              <a:t>ověření identity uzlů</a:t>
            </a:r>
          </a:p>
          <a:p>
            <a:pPr lvl="1"/>
            <a:r>
              <a:rPr lang="cs-CZ" dirty="0" smtClean="0"/>
              <a:t>ověření integrity zpráv</a:t>
            </a:r>
          </a:p>
          <a:p>
            <a:pPr lvl="1"/>
            <a:r>
              <a:rPr lang="cs-CZ" dirty="0" smtClean="0"/>
              <a:t>zavedení fyzických metrik (</a:t>
            </a:r>
            <a:r>
              <a:rPr lang="cs-CZ" dirty="0" err="1" smtClean="0"/>
              <a:t>geo</a:t>
            </a:r>
            <a:r>
              <a:rPr lang="cs-CZ" dirty="0" smtClean="0"/>
              <a:t> </a:t>
            </a:r>
            <a:r>
              <a:rPr lang="cs-CZ" dirty="0" err="1" smtClean="0"/>
              <a:t>routing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52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22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agregační a aplikační vrstvu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Nebezpečné jsou protokoly vyžadující navázání spojení</a:t>
            </a:r>
          </a:p>
          <a:p>
            <a:pPr lvl="1"/>
            <a:r>
              <a:rPr lang="cs-CZ" dirty="0" smtClean="0"/>
              <a:t>SYN </a:t>
            </a:r>
            <a:r>
              <a:rPr lang="cs-CZ" dirty="0" err="1" smtClean="0"/>
              <a:t>Flood</a:t>
            </a:r>
            <a:r>
              <a:rPr lang="cs-CZ" dirty="0" smtClean="0"/>
              <a:t> z TCP – zahlcení požadavky navázání spojení</a:t>
            </a:r>
          </a:p>
          <a:p>
            <a:pPr lvl="1"/>
            <a:r>
              <a:rPr lang="cs-CZ" dirty="0"/>
              <a:t>Session </a:t>
            </a:r>
            <a:r>
              <a:rPr lang="cs-CZ" dirty="0" err="1" smtClean="0"/>
              <a:t>hijacking</a:t>
            </a:r>
            <a:r>
              <a:rPr lang="cs-CZ" dirty="0" smtClean="0"/>
              <a:t> – unesení relace (i </a:t>
            </a:r>
            <a:r>
              <a:rPr lang="cs-CZ" dirty="0" err="1" smtClean="0"/>
              <a:t>datagramové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Útoky na aplikační vrstvu</a:t>
            </a:r>
          </a:p>
          <a:p>
            <a:pPr lvl="1"/>
            <a:r>
              <a:rPr lang="cs-CZ" dirty="0" smtClean="0"/>
              <a:t>využití chyb v systémech (přetečení vyrovnávacích pamětí)</a:t>
            </a:r>
          </a:p>
          <a:p>
            <a:pPr lvl="1"/>
            <a:r>
              <a:rPr lang="cs-CZ" dirty="0" smtClean="0"/>
              <a:t>rozlaďování hodin (</a:t>
            </a:r>
            <a:r>
              <a:rPr lang="cs-CZ" dirty="0" err="1"/>
              <a:t>Clock</a:t>
            </a:r>
            <a:r>
              <a:rPr lang="cs-CZ" dirty="0"/>
              <a:t> </a:t>
            </a:r>
            <a:r>
              <a:rPr lang="cs-CZ" dirty="0" err="1" smtClean="0"/>
              <a:t>Skewing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Přeposílání jen vybraných zpráv útočníkem (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 </a:t>
            </a:r>
            <a:r>
              <a:rPr lang="cs-CZ" dirty="0" err="1"/>
              <a:t>Forwarding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Zkreslení agregace dat (Data </a:t>
            </a:r>
            <a:r>
              <a:rPr lang="cs-CZ" dirty="0" err="1"/>
              <a:t>Aggregation</a:t>
            </a:r>
            <a:r>
              <a:rPr lang="cs-CZ" dirty="0"/>
              <a:t> </a:t>
            </a:r>
            <a:r>
              <a:rPr lang="cs-CZ" dirty="0" err="1"/>
              <a:t>Distortion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67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23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agregační a aplikační vrstvu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Obrana</a:t>
            </a:r>
          </a:p>
          <a:p>
            <a:pPr lvl="1"/>
            <a:r>
              <a:rPr lang="cs-CZ" dirty="0" smtClean="0"/>
              <a:t>zavedení bezpečných aplikačních protokolů (šifrování na aplikační úrovni)</a:t>
            </a:r>
          </a:p>
          <a:p>
            <a:pPr lvl="1"/>
            <a:r>
              <a:rPr lang="cs-CZ" dirty="0" smtClean="0"/>
              <a:t>ochrana důvěrnosti dat</a:t>
            </a:r>
          </a:p>
          <a:p>
            <a:pPr lvl="1"/>
            <a:r>
              <a:rPr lang="cs-CZ" dirty="0" smtClean="0"/>
              <a:t>ochrana integrity dat</a:t>
            </a:r>
          </a:p>
        </p:txBody>
      </p:sp>
    </p:spTree>
    <p:extLst>
      <p:ext uri="{BB962C8B-B14F-4D97-AF65-F5344CB8AC3E}">
        <p14:creationId xmlns:p14="http://schemas.microsoft.com/office/powerpoint/2010/main" val="289127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24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Další útoky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Odmítnutí služeb (</a:t>
            </a:r>
            <a:r>
              <a:rPr lang="cs-CZ" dirty="0" err="1"/>
              <a:t>Denial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 smtClean="0"/>
              <a:t>)</a:t>
            </a:r>
          </a:p>
          <a:p>
            <a:r>
              <a:rPr lang="cs-CZ" dirty="0"/>
              <a:t>Předstírání jiné identity (</a:t>
            </a:r>
            <a:r>
              <a:rPr lang="cs-CZ" dirty="0" err="1"/>
              <a:t>Impersonation</a:t>
            </a:r>
            <a:r>
              <a:rPr lang="cs-CZ" dirty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)</a:t>
            </a:r>
          </a:p>
          <a:p>
            <a:r>
              <a:rPr lang="cs-CZ" dirty="0"/>
              <a:t>Muž </a:t>
            </a:r>
            <a:r>
              <a:rPr lang="cs-CZ" dirty="0" smtClean="0"/>
              <a:t>uprostřed (Man-in-</a:t>
            </a:r>
            <a:r>
              <a:rPr lang="cs-CZ" dirty="0" err="1" smtClean="0"/>
              <a:t>the</a:t>
            </a:r>
            <a:r>
              <a:rPr lang="cs-CZ" dirty="0" smtClean="0"/>
              <a:t>-</a:t>
            </a:r>
            <a:r>
              <a:rPr lang="cs-CZ" dirty="0" err="1"/>
              <a:t>M</a:t>
            </a:r>
            <a:r>
              <a:rPr lang="cs-CZ" dirty="0" err="1" smtClean="0"/>
              <a:t>iddle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1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25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Bezpečnost v kostce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bezpečnost</a:t>
            </a:r>
            <a:endParaRPr lang="cs-CZ" dirty="0"/>
          </a:p>
          <a:p>
            <a:pPr lvl="1"/>
            <a:r>
              <a:rPr lang="cs-CZ" dirty="0"/>
              <a:t>Kryptografie</a:t>
            </a:r>
          </a:p>
          <a:p>
            <a:pPr lvl="1"/>
            <a:r>
              <a:rPr lang="cs-CZ" dirty="0"/>
              <a:t>Bezpečné sdílení klíčů a řízení přístupu</a:t>
            </a:r>
          </a:p>
          <a:p>
            <a:pPr lvl="1"/>
            <a:r>
              <a:rPr lang="cs-CZ" dirty="0"/>
              <a:t>Ověřování a bezpečné směrování</a:t>
            </a:r>
          </a:p>
          <a:p>
            <a:pPr lvl="1"/>
            <a:r>
              <a:rPr lang="cs-CZ" dirty="0"/>
              <a:t>Bezpečná agregace dat</a:t>
            </a:r>
          </a:p>
          <a:p>
            <a:pPr lvl="1"/>
            <a:r>
              <a:rPr lang="cs-CZ" dirty="0"/>
              <a:t>Detekce napadení</a:t>
            </a:r>
          </a:p>
          <a:p>
            <a:r>
              <a:rPr lang="cs-CZ" dirty="0"/>
              <a:t>Bezpečnostní služby</a:t>
            </a:r>
          </a:p>
          <a:p>
            <a:pPr lvl="1"/>
            <a:r>
              <a:rPr lang="cs-CZ" dirty="0"/>
              <a:t>Důvěrnost (šifrování)</a:t>
            </a:r>
          </a:p>
          <a:p>
            <a:pPr lvl="1"/>
            <a:r>
              <a:rPr lang="cs-CZ" dirty="0"/>
              <a:t>Pravost (</a:t>
            </a:r>
            <a:r>
              <a:rPr lang="cs-CZ" dirty="0" err="1"/>
              <a:t>authenticity</a:t>
            </a:r>
            <a:r>
              <a:rPr lang="cs-CZ" dirty="0"/>
              <a:t>), ověření pravosti</a:t>
            </a:r>
          </a:p>
          <a:p>
            <a:pPr lvl="1"/>
            <a:r>
              <a:rPr lang="cs-CZ" dirty="0"/>
              <a:t>Integrita, </a:t>
            </a:r>
            <a:r>
              <a:rPr lang="cs-CZ" dirty="0" err="1" smtClean="0"/>
              <a:t>hashovací</a:t>
            </a:r>
            <a:r>
              <a:rPr lang="cs-CZ" dirty="0" smtClean="0"/>
              <a:t> funkce, elektronický </a:t>
            </a:r>
            <a:r>
              <a:rPr lang="cs-CZ" dirty="0"/>
              <a:t>podpis</a:t>
            </a:r>
          </a:p>
          <a:p>
            <a:pPr lvl="1"/>
            <a:r>
              <a:rPr lang="cs-CZ" dirty="0"/>
              <a:t>Nepopiratelnost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7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26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Bezpečnost v kostce</a:t>
            </a:r>
            <a:br>
              <a:rPr lang="cs-CZ" dirty="0" smtClean="0"/>
            </a:br>
            <a:r>
              <a:rPr lang="cs-CZ" sz="2800" dirty="0" smtClean="0"/>
              <a:t>Principy bezpečnosti</a:t>
            </a:r>
            <a:endParaRPr lang="cs-CZ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600" dirty="0" smtClean="0"/>
              <a:t>Důvěrnost </a:t>
            </a:r>
            <a:r>
              <a:rPr lang="cs-CZ" sz="1600" dirty="0"/>
              <a:t>dat (Data </a:t>
            </a:r>
            <a:r>
              <a:rPr lang="cs-CZ" sz="1600" dirty="0" err="1"/>
              <a:t>Confidentiality</a:t>
            </a:r>
            <a:r>
              <a:rPr lang="cs-CZ" sz="1600" dirty="0"/>
              <a:t>) – pouze autorizované </a:t>
            </a:r>
            <a:r>
              <a:rPr lang="cs-CZ" sz="1600" dirty="0" smtClean="0"/>
              <a:t>uzly </a:t>
            </a:r>
            <a:r>
              <a:rPr lang="cs-CZ" sz="1600" dirty="0"/>
              <a:t>jsou schopné přistupovat k obsahu zpráv</a:t>
            </a:r>
          </a:p>
          <a:p>
            <a:r>
              <a:rPr lang="cs-CZ" sz="1600" dirty="0"/>
              <a:t>Ověření pravosti dat (Data </a:t>
            </a:r>
            <a:r>
              <a:rPr lang="cs-CZ" sz="1600" dirty="0" err="1"/>
              <a:t>Authentication</a:t>
            </a:r>
            <a:r>
              <a:rPr lang="cs-CZ" sz="1600" dirty="0"/>
              <a:t>) – potvrzení pravosti odesílatele</a:t>
            </a:r>
          </a:p>
          <a:p>
            <a:r>
              <a:rPr lang="cs-CZ" sz="1600" dirty="0"/>
              <a:t>Integrita dat (Data Integrity) – data nejsou změněna nepovoleným způsobem, digitální podpis, šifrování</a:t>
            </a:r>
          </a:p>
          <a:p>
            <a:r>
              <a:rPr lang="cs-CZ" sz="1600" dirty="0"/>
              <a:t>Čerstvost dat (Data </a:t>
            </a:r>
            <a:r>
              <a:rPr lang="cs-CZ" sz="1600" dirty="0" err="1"/>
              <a:t>Freshness</a:t>
            </a:r>
            <a:r>
              <a:rPr lang="cs-CZ" sz="1600" dirty="0"/>
              <a:t>) – zabránění posílání starších replik, např. při periodické obnově klíčů</a:t>
            </a:r>
          </a:p>
          <a:p>
            <a:r>
              <a:rPr lang="cs-CZ" sz="1600" dirty="0"/>
              <a:t>Dostupnost dat (Data </a:t>
            </a:r>
            <a:r>
              <a:rPr lang="cs-CZ" sz="1600" dirty="0" err="1"/>
              <a:t>Availability</a:t>
            </a:r>
            <a:r>
              <a:rPr lang="cs-CZ" sz="1600" dirty="0"/>
              <a:t>) – údržba celé sítě tak, aby data byla vždy dostupná (ochrana proti útokům </a:t>
            </a:r>
            <a:r>
              <a:rPr lang="cs-CZ" sz="1600" dirty="0" err="1"/>
              <a:t>DoS</a:t>
            </a:r>
            <a:r>
              <a:rPr lang="cs-CZ" sz="1600" dirty="0"/>
              <a:t>, přetížení komunikačních cest, přetížení uzlů)</a:t>
            </a:r>
          </a:p>
          <a:p>
            <a:r>
              <a:rPr lang="cs-CZ" sz="1600" dirty="0"/>
              <a:t>Časová synchronizace (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Synchronization</a:t>
            </a:r>
            <a:r>
              <a:rPr lang="cs-CZ" sz="1600" dirty="0"/>
              <a:t>) – schopnost domluvit se na čase provedení operace (příjem, vysílání), </a:t>
            </a:r>
            <a:r>
              <a:rPr lang="cs-CZ" sz="1600" dirty="0" err="1"/>
              <a:t>sychronní</a:t>
            </a:r>
            <a:r>
              <a:rPr lang="cs-CZ" sz="1600" dirty="0"/>
              <a:t> sběr dat, synchronní čas pro ověřování platnosti.</a:t>
            </a:r>
          </a:p>
          <a:p>
            <a:r>
              <a:rPr lang="cs-CZ" sz="1600" dirty="0"/>
              <a:t>Bezpečné vytváření a údržba skupin (</a:t>
            </a:r>
            <a:r>
              <a:rPr lang="cs-CZ" sz="1600" dirty="0" err="1"/>
              <a:t>Secure</a:t>
            </a:r>
            <a:r>
              <a:rPr lang="cs-CZ" sz="1600" dirty="0"/>
              <a:t> Group Management) – schopnost vytvářet a rušit skupiny.</a:t>
            </a:r>
          </a:p>
          <a:p>
            <a:r>
              <a:rPr lang="cs-CZ" sz="1600" dirty="0"/>
              <a:t>Bezpečná lokalizace (</a:t>
            </a:r>
            <a:r>
              <a:rPr lang="cs-CZ" sz="1600" dirty="0" err="1"/>
              <a:t>Secure</a:t>
            </a:r>
            <a:r>
              <a:rPr lang="cs-CZ" sz="1600" dirty="0"/>
              <a:t> </a:t>
            </a:r>
            <a:r>
              <a:rPr lang="cs-CZ" sz="1600" dirty="0" err="1"/>
              <a:t>Localization</a:t>
            </a:r>
            <a:r>
              <a:rPr lang="cs-CZ" sz="1600" dirty="0"/>
              <a:t>) – je důležitá pro udržení </a:t>
            </a:r>
            <a:r>
              <a:rPr lang="cs-CZ" sz="1600" dirty="0" smtClean="0"/>
              <a:t>integrity </a:t>
            </a:r>
            <a:r>
              <a:rPr lang="cs-CZ" sz="1600" dirty="0"/>
              <a:t>sítě, kdy uzly komunikují pouze s ověřenými sousedy.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34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0B45-F0E5-4CF0-9C8C-DA2E4976BC9C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D9FE7-1E6E-4023-AC0E-52DC6016E285}" type="slidenum">
              <a:rPr lang="cs-CZ"/>
              <a:pPr/>
              <a:t>3</a:t>
            </a:fld>
            <a:endParaRPr 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Útoky na jednotlivé uzly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Útoky na komunikační kanály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Útoky na MAC vrstvu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Útoky na síťovou vrstvu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Útoky na agregační a aplikační vrstvu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4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jednotlivé uzly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Neoprávněná manipulace s uzly </a:t>
            </a:r>
            <a:r>
              <a:rPr lang="cs-CZ" dirty="0"/>
              <a:t>(</a:t>
            </a:r>
            <a:r>
              <a:rPr lang="cs-CZ" dirty="0" err="1"/>
              <a:t>Device</a:t>
            </a:r>
            <a:r>
              <a:rPr lang="cs-CZ" dirty="0"/>
              <a:t> </a:t>
            </a:r>
            <a:r>
              <a:rPr lang="cs-CZ" dirty="0" err="1"/>
              <a:t>tampering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Nejjednodušší </a:t>
            </a:r>
            <a:r>
              <a:rPr lang="cs-CZ" dirty="0"/>
              <a:t>způsob útoku na uzly je ten, při kterém tyto uzly zničíme nebo je modifikujeme podle svých představ. </a:t>
            </a:r>
            <a:endParaRPr lang="cs-CZ" dirty="0" smtClean="0"/>
          </a:p>
          <a:p>
            <a:pPr lvl="1"/>
            <a:r>
              <a:rPr lang="cs-CZ" dirty="0" smtClean="0"/>
              <a:t>Obrana mechanickým uspořádáním (detekuje se otevření)</a:t>
            </a:r>
          </a:p>
          <a:p>
            <a:pPr lvl="1"/>
            <a:r>
              <a:rPr lang="cs-CZ" dirty="0" smtClean="0"/>
              <a:t>Utajované informace ukryty ve speciálních obvodech se speciální ochranou (destrukce)</a:t>
            </a:r>
          </a:p>
          <a:p>
            <a:pPr lvl="1"/>
            <a:r>
              <a:rPr lang="cs-CZ" dirty="0" smtClean="0"/>
              <a:t>TPM (</a:t>
            </a:r>
            <a:r>
              <a:rPr lang="cs-CZ" dirty="0" err="1" smtClean="0"/>
              <a:t>Trusted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r>
              <a:rPr lang="cs-CZ" dirty="0" smtClean="0"/>
              <a:t> Module) – ISO/IEC 11889</a:t>
            </a:r>
          </a:p>
          <a:p>
            <a:pPr lvl="2"/>
            <a:r>
              <a:rPr lang="cs-CZ" dirty="0" smtClean="0"/>
              <a:t>bezpečné uložení klíčů</a:t>
            </a:r>
          </a:p>
          <a:p>
            <a:pPr lvl="2"/>
            <a:r>
              <a:rPr lang="cs-CZ" dirty="0" smtClean="0"/>
              <a:t>bezpečné uložení otisků (elektronický podpis)</a:t>
            </a:r>
          </a:p>
          <a:p>
            <a:pPr lvl="2"/>
            <a:r>
              <a:rPr lang="cs-CZ" dirty="0" smtClean="0"/>
              <a:t>zabudovaná </a:t>
            </a:r>
            <a:r>
              <a:rPr lang="cs-CZ" dirty="0" err="1" smtClean="0"/>
              <a:t>hashovací</a:t>
            </a:r>
            <a:r>
              <a:rPr lang="cs-CZ" dirty="0" smtClean="0"/>
              <a:t> funkce</a:t>
            </a:r>
          </a:p>
          <a:p>
            <a:pPr lvl="2"/>
            <a:r>
              <a:rPr lang="cs-CZ" dirty="0" smtClean="0"/>
              <a:t>zabudovaný generátor náhodných čísel</a:t>
            </a:r>
          </a:p>
          <a:p>
            <a:pPr lvl="2"/>
            <a:r>
              <a:rPr lang="cs-CZ" dirty="0" smtClean="0"/>
              <a:t> RSA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5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komunikační kanály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Odposlech (</a:t>
            </a:r>
            <a:r>
              <a:rPr lang="cs-CZ" dirty="0" err="1"/>
              <a:t>Eavesdropping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Útočníci </a:t>
            </a:r>
            <a:r>
              <a:rPr lang="cs-CZ" dirty="0"/>
              <a:t>při tomto útoku sledují probíhající síťový provoz na komunikačních kanálech a ukládají si získaná data pro pozdější analýzu a získání citlivých údajů. Tento útok probíhá bez vědomí odesílatelů a příjemců. </a:t>
            </a:r>
          </a:p>
          <a:p>
            <a:r>
              <a:rPr lang="cs-CZ" dirty="0"/>
              <a:t>Rušení přenosu dat (</a:t>
            </a:r>
            <a:r>
              <a:rPr lang="cs-CZ" dirty="0" err="1"/>
              <a:t>Jamming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tomto útoku jde v první řadě o zablokování nebo rušení signálu, což vede k porušeným nebo ztraceným zprávám. Signál generovaný útočníkem může být silnější než signál vysílaný cílovým uzlem a dokáže tento vysílaný signál zahltit a rušit tak celou komunikaci.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0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6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komunikační kanály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Obrana</a:t>
            </a:r>
          </a:p>
          <a:p>
            <a:pPr lvl="1"/>
            <a:r>
              <a:rPr lang="cs-CZ" dirty="0" smtClean="0"/>
              <a:t>Odposlech </a:t>
            </a:r>
            <a:r>
              <a:rPr lang="cs-CZ" dirty="0"/>
              <a:t>(</a:t>
            </a:r>
            <a:r>
              <a:rPr lang="cs-CZ" dirty="0" err="1"/>
              <a:t>Eavesdropping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Rušení </a:t>
            </a:r>
            <a:r>
              <a:rPr lang="cs-CZ" dirty="0"/>
              <a:t>přenosu dat (</a:t>
            </a:r>
            <a:r>
              <a:rPr lang="cs-CZ" dirty="0" err="1"/>
              <a:t>Jamming</a:t>
            </a:r>
            <a:r>
              <a:rPr lang="cs-CZ" dirty="0"/>
              <a:t>)</a:t>
            </a:r>
          </a:p>
          <a:p>
            <a:pPr lvl="2"/>
            <a:r>
              <a:rPr lang="cs-CZ" dirty="0" smtClean="0"/>
              <a:t>DSSS (Direct </a:t>
            </a:r>
            <a:r>
              <a:rPr lang="cs-CZ" dirty="0" err="1" smtClean="0"/>
              <a:t>Sequence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FHSS (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Hopping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Spectrum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35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7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MAC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Manipulování provozu (</a:t>
            </a:r>
            <a:r>
              <a:rPr lang="cs-CZ" dirty="0" err="1"/>
              <a:t>Traffic</a:t>
            </a:r>
            <a:r>
              <a:rPr lang="cs-CZ" dirty="0"/>
              <a:t> </a:t>
            </a:r>
            <a:r>
              <a:rPr lang="cs-CZ" dirty="0" err="1"/>
              <a:t>Manipulation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Výrazné zvýšení počtů </a:t>
            </a:r>
            <a:r>
              <a:rPr lang="cs-CZ" dirty="0" smtClean="0"/>
              <a:t>konfliktů</a:t>
            </a:r>
          </a:p>
          <a:p>
            <a:pPr lvl="1"/>
            <a:r>
              <a:rPr lang="cs-CZ" dirty="0"/>
              <a:t>Ve chvíli, kdy vysílá správný uzel svá data, začne útočník vysílat své pakety za účelem způsobení nadměrných kolizí v </a:t>
            </a:r>
            <a:r>
              <a:rPr lang="cs-CZ" dirty="0" smtClean="0"/>
              <a:t>síti</a:t>
            </a:r>
          </a:p>
          <a:p>
            <a:r>
              <a:rPr lang="cs-CZ" dirty="0"/>
              <a:t>Falšování </a:t>
            </a:r>
            <a:r>
              <a:rPr lang="cs-CZ" dirty="0" smtClean="0"/>
              <a:t>adresy uzlu </a:t>
            </a:r>
            <a:r>
              <a:rPr lang="cs-CZ" dirty="0"/>
              <a:t>(</a:t>
            </a:r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Spoofing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nikátní </a:t>
            </a:r>
            <a:r>
              <a:rPr lang="cs-CZ" dirty="0"/>
              <a:t>identifikátor </a:t>
            </a:r>
            <a:r>
              <a:rPr lang="cs-CZ" dirty="0" smtClean="0"/>
              <a:t>uzlu </a:t>
            </a:r>
            <a:r>
              <a:rPr lang="cs-CZ" dirty="0"/>
              <a:t>v </a:t>
            </a:r>
            <a:r>
              <a:rPr lang="cs-CZ" dirty="0" smtClean="0"/>
              <a:t>síti</a:t>
            </a:r>
          </a:p>
          <a:p>
            <a:pPr lvl="1"/>
            <a:r>
              <a:rPr lang="cs-CZ" dirty="0" smtClean="0"/>
              <a:t>Útočník se vydává za </a:t>
            </a:r>
            <a:r>
              <a:rPr lang="cs-CZ" dirty="0"/>
              <a:t>jiný </a:t>
            </a:r>
            <a:r>
              <a:rPr lang="cs-CZ" dirty="0" smtClean="0"/>
              <a:t>uzel</a:t>
            </a:r>
          </a:p>
          <a:p>
            <a:pPr lvl="1"/>
            <a:r>
              <a:rPr lang="cs-CZ" dirty="0" smtClean="0"/>
              <a:t>Využití v dalších útocích</a:t>
            </a:r>
          </a:p>
          <a:p>
            <a:pPr lvl="2"/>
            <a:r>
              <a:rPr lang="cs-CZ" dirty="0" err="1" smtClean="0"/>
              <a:t>Sybil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ttack</a:t>
            </a:r>
            <a:r>
              <a:rPr lang="cs-CZ" dirty="0" smtClean="0"/>
              <a:t> – vydávání se za více identit najednou</a:t>
            </a:r>
          </a:p>
          <a:p>
            <a:pPr lvl="2"/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Routing</a:t>
            </a:r>
            <a:r>
              <a:rPr lang="cs-CZ" dirty="0" smtClean="0"/>
              <a:t> </a:t>
            </a:r>
            <a:r>
              <a:rPr lang="cs-CZ" dirty="0" err="1" smtClean="0"/>
              <a:t>Attack</a:t>
            </a:r>
            <a:r>
              <a:rPr lang="cs-CZ" dirty="0" smtClean="0"/>
              <a:t> – falšování informací pro směrování mezi uzly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9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8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MAC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Obrana</a:t>
            </a:r>
          </a:p>
          <a:p>
            <a:pPr lvl="1"/>
            <a:r>
              <a:rPr lang="cs-CZ" dirty="0" smtClean="0"/>
              <a:t>šifrování přenosu</a:t>
            </a:r>
          </a:p>
          <a:p>
            <a:pPr lvl="1"/>
            <a:r>
              <a:rPr lang="cs-CZ" dirty="0" smtClean="0"/>
              <a:t>algoritmy pro detekci škodlivého chování uzlu</a:t>
            </a:r>
          </a:p>
          <a:p>
            <a:pPr lvl="1"/>
            <a:r>
              <a:rPr lang="cs-CZ" dirty="0" smtClean="0"/>
              <a:t>maskování přenosu „správných dat“ náhodným síťovým přenosem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0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EBD-120C-4430-A0A4-EECACE0150A8}" type="datetime1">
              <a:rPr lang="cs-CZ" smtClean="0"/>
              <a:t>11.3.2014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Projektování distribuovaných systémů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9E0C-EFD8-4D02-BFFE-B3723C263D83}" type="slidenum">
              <a:rPr lang="cs-CZ"/>
              <a:pPr/>
              <a:t>9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Útoky na síťovou vrstvu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Útok na směrovací služby</a:t>
            </a:r>
          </a:p>
          <a:p>
            <a:pPr lvl="1"/>
            <a:r>
              <a:rPr lang="cs-CZ" dirty="0" smtClean="0"/>
              <a:t>slabinou je spoléhání se na spolupráci mezi uzly</a:t>
            </a:r>
          </a:p>
          <a:p>
            <a:pPr lvl="1"/>
            <a:r>
              <a:rPr lang="cs-CZ" dirty="0" smtClean="0"/>
              <a:t>změna směrování</a:t>
            </a:r>
          </a:p>
          <a:p>
            <a:pPr lvl="1"/>
            <a:r>
              <a:rPr lang="cs-CZ" dirty="0" smtClean="0"/>
              <a:t>neoptimální trasa (prodloužení zpoždění)</a:t>
            </a:r>
          </a:p>
          <a:p>
            <a:pPr lvl="1"/>
            <a:r>
              <a:rPr lang="cs-CZ" dirty="0" smtClean="0"/>
              <a:t>neexistující cesta (ztráta paketů)</a:t>
            </a:r>
          </a:p>
          <a:p>
            <a:pPr lvl="1"/>
            <a:r>
              <a:rPr lang="cs-CZ" dirty="0" smtClean="0"/>
              <a:t>smyčka ve směrování (zahlcení části sítě)</a:t>
            </a:r>
          </a:p>
        </p:txBody>
      </p:sp>
    </p:spTree>
    <p:extLst>
      <p:ext uri="{BB962C8B-B14F-4D97-AF65-F5344CB8AC3E}">
        <p14:creationId xmlns:p14="http://schemas.microsoft.com/office/powerpoint/2010/main" val="370381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644</TotalTime>
  <Words>1266</Words>
  <Application>Microsoft Office PowerPoint</Application>
  <PresentationFormat>Předvádění na obrazovce (4:3)</PresentationFormat>
  <Paragraphs>306</Paragraphs>
  <Slides>26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06088808</vt:lpstr>
      <vt:lpstr>Útoky na bezdrátové sítě</vt:lpstr>
      <vt:lpstr>Zdroje prezentace</vt:lpstr>
      <vt:lpstr>Obsah</vt:lpstr>
      <vt:lpstr> Útoky na jednotlivé uzly</vt:lpstr>
      <vt:lpstr> Útoky na komunikační kanály</vt:lpstr>
      <vt:lpstr> Útoky na komunikační kanály</vt:lpstr>
      <vt:lpstr> Útoky na MAC vrstvu</vt:lpstr>
      <vt:lpstr> Útoky na MAC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síťovou vrstvu</vt:lpstr>
      <vt:lpstr> Útoky na agregační a aplikační vrstvu</vt:lpstr>
      <vt:lpstr> Útoky na agregační a aplikační vrstvu</vt:lpstr>
      <vt:lpstr> Další útoky</vt:lpstr>
      <vt:lpstr> Bezpečnost v kostce</vt:lpstr>
      <vt:lpstr> Bezpečnost v kostce Principy bezpečnosti</vt:lpstr>
    </vt:vector>
  </TitlesOfParts>
  <Manager/>
  <Company>ZCU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Síťové útoky </dc:title>
  <dc:subject/>
  <dc:creator>ledvina</dc:creator>
  <cp:keywords/>
  <dc:description/>
  <cp:lastModifiedBy>ledvina</cp:lastModifiedBy>
  <cp:revision>23</cp:revision>
  <dcterms:created xsi:type="dcterms:W3CDTF">2008-04-08T05:42:37Z</dcterms:created>
  <dcterms:modified xsi:type="dcterms:W3CDTF">2014-03-11T10:57:17Z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