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3" r:id="rId1"/>
  </p:sldMasterIdLst>
  <p:notesMasterIdLst>
    <p:notesMasterId r:id="rId75"/>
  </p:notesMasterIdLst>
  <p:handoutMasterIdLst>
    <p:handoutMasterId r:id="rId76"/>
  </p:handoutMasterIdLst>
  <p:sldIdLst>
    <p:sldId id="256" r:id="rId2"/>
    <p:sldId id="312" r:id="rId3"/>
    <p:sldId id="271" r:id="rId4"/>
    <p:sldId id="272" r:id="rId5"/>
    <p:sldId id="273" r:id="rId6"/>
    <p:sldId id="274" r:id="rId7"/>
    <p:sldId id="277" r:id="rId8"/>
    <p:sldId id="278" r:id="rId9"/>
    <p:sldId id="279" r:id="rId10"/>
    <p:sldId id="385" r:id="rId11"/>
    <p:sldId id="280" r:id="rId12"/>
    <p:sldId id="281" r:id="rId13"/>
    <p:sldId id="282" r:id="rId14"/>
    <p:sldId id="283" r:id="rId15"/>
    <p:sldId id="284" r:id="rId16"/>
    <p:sldId id="285" r:id="rId17"/>
    <p:sldId id="286" r:id="rId18"/>
    <p:sldId id="287" r:id="rId19"/>
    <p:sldId id="288" r:id="rId20"/>
    <p:sldId id="387" r:id="rId21"/>
    <p:sldId id="368" r:id="rId22"/>
    <p:sldId id="369" r:id="rId23"/>
    <p:sldId id="370" r:id="rId24"/>
    <p:sldId id="371" r:id="rId25"/>
    <p:sldId id="372" r:id="rId26"/>
    <p:sldId id="373" r:id="rId27"/>
    <p:sldId id="374" r:id="rId28"/>
    <p:sldId id="289" r:id="rId29"/>
    <p:sldId id="290" r:id="rId30"/>
    <p:sldId id="311" r:id="rId31"/>
    <p:sldId id="292" r:id="rId32"/>
    <p:sldId id="293" r:id="rId33"/>
    <p:sldId id="362" r:id="rId34"/>
    <p:sldId id="363" r:id="rId35"/>
    <p:sldId id="350" r:id="rId36"/>
    <p:sldId id="360" r:id="rId37"/>
    <p:sldId id="317" r:id="rId38"/>
    <p:sldId id="296" r:id="rId39"/>
    <p:sldId id="359" r:id="rId40"/>
    <p:sldId id="300" r:id="rId41"/>
    <p:sldId id="361" r:id="rId42"/>
    <p:sldId id="303" r:id="rId43"/>
    <p:sldId id="304" r:id="rId44"/>
    <p:sldId id="305" r:id="rId45"/>
    <p:sldId id="351" r:id="rId46"/>
    <p:sldId id="355" r:id="rId47"/>
    <p:sldId id="291" r:id="rId48"/>
    <p:sldId id="352" r:id="rId49"/>
    <p:sldId id="378" r:id="rId50"/>
    <p:sldId id="379" r:id="rId51"/>
    <p:sldId id="353" r:id="rId52"/>
    <p:sldId id="367" r:id="rId53"/>
    <p:sldId id="389" r:id="rId54"/>
    <p:sldId id="392" r:id="rId55"/>
    <p:sldId id="394" r:id="rId56"/>
    <p:sldId id="391" r:id="rId57"/>
    <p:sldId id="390" r:id="rId58"/>
    <p:sldId id="354" r:id="rId59"/>
    <p:sldId id="356" r:id="rId60"/>
    <p:sldId id="357" r:id="rId61"/>
    <p:sldId id="380" r:id="rId62"/>
    <p:sldId id="381" r:id="rId63"/>
    <p:sldId id="382" r:id="rId64"/>
    <p:sldId id="383" r:id="rId65"/>
    <p:sldId id="384" r:id="rId66"/>
    <p:sldId id="364" r:id="rId67"/>
    <p:sldId id="365" r:id="rId68"/>
    <p:sldId id="366" r:id="rId69"/>
    <p:sldId id="306" r:id="rId70"/>
    <p:sldId id="307" r:id="rId71"/>
    <p:sldId id="308" r:id="rId72"/>
    <p:sldId id="309" r:id="rId73"/>
    <p:sldId id="310" r:id="rId74"/>
  </p:sldIdLst>
  <p:sldSz cx="9144000" cy="6858000" type="screen4x3"/>
  <p:notesSz cx="6797675" cy="987425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0" autoAdjust="0"/>
    <p:restoredTop sz="90300" autoAdjust="0"/>
  </p:normalViewPr>
  <p:slideViewPr>
    <p:cSldViewPr>
      <p:cViewPr varScale="1">
        <p:scale>
          <a:sx n="75" d="100"/>
          <a:sy n="75" d="100"/>
        </p:scale>
        <p:origin x="-990"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788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charts/_rels/chart1.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NULL"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cs-CZ"/>
  <c:roundedCorners val="1"/>
  <c:style val="2"/>
  <c:chart>
    <c:title>
      <c:tx>
        <c:rich>
          <a:bodyPr/>
          <a:lstStyle/>
          <a:p>
            <a:pPr>
              <a:defRPr/>
            </a:pPr>
            <a:r>
              <a:rPr lang="cs-CZ" dirty="0"/>
              <a:t>UDP</a:t>
            </a:r>
            <a:r>
              <a:rPr lang="cs-CZ" baseline="0" dirty="0"/>
              <a:t> Flood: počet paketů</a:t>
            </a:r>
            <a:endParaRPr lang="en-US" dirty="0"/>
          </a:p>
        </c:rich>
      </c:tx>
      <c:layout/>
      <c:overlay val="1"/>
    </c:title>
    <c:autoTitleDeleted val="0"/>
    <c:plotArea>
      <c:layout/>
      <c:lineChart>
        <c:grouping val="standard"/>
        <c:varyColors val="1"/>
        <c:ser>
          <c:idx val="0"/>
          <c:order val="0"/>
          <c:spPr>
            <a:ln>
              <a:gradFill>
                <a:gsLst>
                  <a:gs pos="0">
                    <a:srgbClr val="FF0000"/>
                  </a:gs>
                  <a:gs pos="25000">
                    <a:srgbClr val="FF6633"/>
                  </a:gs>
                  <a:gs pos="50000">
                    <a:srgbClr val="FFFF00"/>
                  </a:gs>
                  <a:gs pos="75000">
                    <a:srgbClr val="01A78F"/>
                  </a:gs>
                  <a:gs pos="100000">
                    <a:srgbClr val="3366FF"/>
                  </a:gs>
                </a:gsLst>
                <a:lin ang="5400000" scaled="0"/>
              </a:gradFill>
              <a:tailEnd type="diamond"/>
            </a:ln>
            <a:effectLst>
              <a:outerShdw blurRad="50800" dist="38100" dir="2700000" algn="tl" rotWithShape="0">
                <a:prstClr val="black">
                  <a:alpha val="40000"/>
                </a:prstClr>
              </a:outerShdw>
            </a:effectLst>
          </c:spPr>
          <c:marker>
            <c:symbol val="none"/>
          </c:marker>
          <c:val>
            <c:numRef>
              <c:f>List1!$A$8:$A$44</c:f>
              <c:numCache>
                <c:formatCode>General</c:formatCode>
                <c:ptCount val="37"/>
                <c:pt idx="0">
                  <c:v>4266</c:v>
                </c:pt>
                <c:pt idx="1">
                  <c:v>6140</c:v>
                </c:pt>
                <c:pt idx="2">
                  <c:v>5358</c:v>
                </c:pt>
                <c:pt idx="3">
                  <c:v>5089</c:v>
                </c:pt>
                <c:pt idx="4">
                  <c:v>5114</c:v>
                </c:pt>
                <c:pt idx="5">
                  <c:v>5128</c:v>
                </c:pt>
                <c:pt idx="6">
                  <c:v>5132</c:v>
                </c:pt>
                <c:pt idx="7">
                  <c:v>4837</c:v>
                </c:pt>
                <c:pt idx="8">
                  <c:v>5830</c:v>
                </c:pt>
                <c:pt idx="9">
                  <c:v>5519</c:v>
                </c:pt>
                <c:pt idx="10">
                  <c:v>5182</c:v>
                </c:pt>
                <c:pt idx="11">
                  <c:v>5357</c:v>
                </c:pt>
                <c:pt idx="12">
                  <c:v>4785</c:v>
                </c:pt>
                <c:pt idx="13">
                  <c:v>3460</c:v>
                </c:pt>
                <c:pt idx="14">
                  <c:v>7422</c:v>
                </c:pt>
                <c:pt idx="15">
                  <c:v>8627</c:v>
                </c:pt>
                <c:pt idx="16">
                  <c:v>9248</c:v>
                </c:pt>
                <c:pt idx="17">
                  <c:v>8420</c:v>
                </c:pt>
                <c:pt idx="18">
                  <c:v>8632</c:v>
                </c:pt>
                <c:pt idx="19">
                  <c:v>8549</c:v>
                </c:pt>
                <c:pt idx="20">
                  <c:v>9018</c:v>
                </c:pt>
                <c:pt idx="21">
                  <c:v>9169</c:v>
                </c:pt>
                <c:pt idx="22">
                  <c:v>8662</c:v>
                </c:pt>
                <c:pt idx="23">
                  <c:v>8220</c:v>
                </c:pt>
                <c:pt idx="24">
                  <c:v>8806</c:v>
                </c:pt>
                <c:pt idx="25">
                  <c:v>9040</c:v>
                </c:pt>
                <c:pt idx="26">
                  <c:v>9248</c:v>
                </c:pt>
                <c:pt idx="27">
                  <c:v>8715</c:v>
                </c:pt>
                <c:pt idx="28">
                  <c:v>8834</c:v>
                </c:pt>
                <c:pt idx="29">
                  <c:v>9344</c:v>
                </c:pt>
                <c:pt idx="30">
                  <c:v>7433</c:v>
                </c:pt>
                <c:pt idx="31">
                  <c:v>5943</c:v>
                </c:pt>
                <c:pt idx="32">
                  <c:v>6709</c:v>
                </c:pt>
                <c:pt idx="33">
                  <c:v>6129</c:v>
                </c:pt>
                <c:pt idx="34">
                  <c:v>6312</c:v>
                </c:pt>
                <c:pt idx="35">
                  <c:v>4672</c:v>
                </c:pt>
                <c:pt idx="36">
                  <c:v>6377</c:v>
                </c:pt>
              </c:numCache>
            </c:numRef>
          </c:val>
          <c:smooth val="1"/>
        </c:ser>
        <c:dLbls>
          <c:showLegendKey val="0"/>
          <c:showVal val="0"/>
          <c:showCatName val="0"/>
          <c:showSerName val="0"/>
          <c:showPercent val="0"/>
          <c:showBubbleSize val="0"/>
        </c:dLbls>
        <c:marker val="1"/>
        <c:smooth val="0"/>
        <c:axId val="159624192"/>
        <c:axId val="159834880"/>
      </c:lineChart>
      <c:catAx>
        <c:axId val="159624192"/>
        <c:scaling>
          <c:orientation val="minMax"/>
        </c:scaling>
        <c:delete val="1"/>
        <c:axPos val="b"/>
        <c:majorTickMark val="cross"/>
        <c:minorTickMark val="cross"/>
        <c:tickLblPos val="nextTo"/>
        <c:crossAx val="159834880"/>
        <c:crosses val="autoZero"/>
        <c:auto val="1"/>
        <c:lblAlgn val="ctr"/>
        <c:lblOffset val="100"/>
        <c:noMultiLvlLbl val="1"/>
      </c:catAx>
      <c:valAx>
        <c:axId val="159834880"/>
        <c:scaling>
          <c:orientation val="minMax"/>
        </c:scaling>
        <c:delete val="1"/>
        <c:axPos val="l"/>
        <c:majorGridlines/>
        <c:numFmt formatCode="General" sourceLinked="1"/>
        <c:majorTickMark val="cross"/>
        <c:minorTickMark val="cross"/>
        <c:tickLblPos val="nextTo"/>
        <c:crossAx val="159624192"/>
        <c:crosses val="autoZero"/>
        <c:crossBetween val="between"/>
      </c:valAx>
    </c:plotArea>
    <c:plotVisOnly val="1"/>
    <c:dispBlanksAs val="zero"/>
    <c:showDLblsOverMax val="1"/>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lang val="cs-CZ"/>
  <c:roundedCorners val="1"/>
  <c:style val="2"/>
  <c:chart>
    <c:title>
      <c:tx>
        <c:rich>
          <a:bodyPr/>
          <a:lstStyle/>
          <a:p>
            <a:pPr>
              <a:defRPr/>
            </a:pPr>
            <a:r>
              <a:rPr lang="cs-CZ" dirty="0"/>
              <a:t>UDP Flood: Statistický parametr</a:t>
            </a:r>
            <a:r>
              <a:rPr lang="cs-CZ" baseline="0" dirty="0"/>
              <a:t> S</a:t>
            </a:r>
            <a:r>
              <a:rPr lang="cs-CZ" baseline="-25000" dirty="0"/>
              <a:t>UDP</a:t>
            </a:r>
            <a:endParaRPr lang="en-US" dirty="0"/>
          </a:p>
        </c:rich>
      </c:tx>
      <c:layout>
        <c:manualLayout>
          <c:xMode val="edge"/>
          <c:yMode val="edge"/>
          <c:x val="0.18093602655685409"/>
          <c:y val="4.4444133374394575E-2"/>
        </c:manualLayout>
      </c:layout>
      <c:overlay val="1"/>
    </c:title>
    <c:autoTitleDeleted val="0"/>
    <c:plotArea>
      <c:layout>
        <c:manualLayout>
          <c:layoutTarget val="inner"/>
          <c:xMode val="edge"/>
          <c:yMode val="edge"/>
          <c:x val="0.10735901255586285"/>
          <c:y val="0.20475697837040444"/>
          <c:w val="0.87061896542211503"/>
          <c:h val="0.65078606050156163"/>
        </c:manualLayout>
      </c:layout>
      <c:lineChart>
        <c:grouping val="stacked"/>
        <c:varyColors val="1"/>
        <c:ser>
          <c:idx val="0"/>
          <c:order val="0"/>
          <c:spPr>
            <a:ln>
              <a:gradFill>
                <a:gsLst>
                  <a:gs pos="0">
                    <a:srgbClr val="FF0000"/>
                  </a:gs>
                  <a:gs pos="25000">
                    <a:srgbClr val="FF6633"/>
                  </a:gs>
                  <a:gs pos="50000">
                    <a:srgbClr val="FFFF00"/>
                  </a:gs>
                  <a:gs pos="75000">
                    <a:srgbClr val="01A78F"/>
                  </a:gs>
                  <a:gs pos="100000">
                    <a:srgbClr val="3366FF"/>
                  </a:gs>
                </a:gsLst>
                <a:lin ang="5400000" scaled="0"/>
              </a:gradFill>
              <a:tailEnd type="diamond"/>
            </a:ln>
            <a:effectLst>
              <a:outerShdw blurRad="50800" dist="38100" dir="2700000" algn="tl" rotWithShape="0">
                <a:prstClr val="black">
                  <a:alpha val="40000"/>
                </a:prstClr>
              </a:outerShdw>
            </a:effectLst>
          </c:spPr>
          <c:marker>
            <c:symbol val="none"/>
          </c:marker>
          <c:val>
            <c:numRef>
              <c:f>List1!$C$8:$C$44</c:f>
              <c:numCache>
                <c:formatCode>General</c:formatCode>
                <c:ptCount val="37"/>
                <c:pt idx="0">
                  <c:v>3</c:v>
                </c:pt>
                <c:pt idx="1">
                  <c:v>178.2</c:v>
                </c:pt>
                <c:pt idx="2">
                  <c:v>3</c:v>
                </c:pt>
                <c:pt idx="3">
                  <c:v>5</c:v>
                </c:pt>
                <c:pt idx="4" formatCode="d\-mmm">
                  <c:v>0</c:v>
                </c:pt>
                <c:pt idx="5">
                  <c:v>22.400001999999986</c:v>
                </c:pt>
                <c:pt idx="6">
                  <c:v>24.000001999999999</c:v>
                </c:pt>
                <c:pt idx="7">
                  <c:v>3</c:v>
                </c:pt>
                <c:pt idx="8">
                  <c:v>3</c:v>
                </c:pt>
                <c:pt idx="9">
                  <c:v>3</c:v>
                </c:pt>
                <c:pt idx="10">
                  <c:v>3</c:v>
                </c:pt>
                <c:pt idx="11">
                  <c:v>3</c:v>
                </c:pt>
                <c:pt idx="12">
                  <c:v>3</c:v>
                </c:pt>
                <c:pt idx="13">
                  <c:v>3</c:v>
                </c:pt>
                <c:pt idx="14">
                  <c:v>6062.4</c:v>
                </c:pt>
                <c:pt idx="15">
                  <c:v>12674.8</c:v>
                </c:pt>
                <c:pt idx="16">
                  <c:v>18819.599999999897</c:v>
                </c:pt>
                <c:pt idx="17">
                  <c:v>23110.398000000001</c:v>
                </c:pt>
                <c:pt idx="18">
                  <c:v>26600.998000000021</c:v>
                </c:pt>
                <c:pt idx="19">
                  <c:v>29014.798999999999</c:v>
                </c:pt>
                <c:pt idx="20">
                  <c:v>30902.998000000021</c:v>
                </c:pt>
                <c:pt idx="21">
                  <c:v>31861.598000000005</c:v>
                </c:pt>
                <c:pt idx="22">
                  <c:v>29</c:v>
                </c:pt>
                <c:pt idx="23">
                  <c:v>4</c:v>
                </c:pt>
                <c:pt idx="24">
                  <c:v>4</c:v>
                </c:pt>
                <c:pt idx="25">
                  <c:v>4</c:v>
                </c:pt>
                <c:pt idx="26">
                  <c:v>4</c:v>
                </c:pt>
                <c:pt idx="27">
                  <c:v>5</c:v>
                </c:pt>
                <c:pt idx="28">
                  <c:v>6</c:v>
                </c:pt>
                <c:pt idx="29">
                  <c:v>6</c:v>
                </c:pt>
                <c:pt idx="30">
                  <c:v>1185</c:v>
                </c:pt>
                <c:pt idx="31">
                  <c:v>2987.8</c:v>
                </c:pt>
                <c:pt idx="32">
                  <c:v>4780.4003999999995</c:v>
                </c:pt>
                <c:pt idx="33">
                  <c:v>6080</c:v>
                </c:pt>
                <c:pt idx="34">
                  <c:v>7195</c:v>
                </c:pt>
                <c:pt idx="35">
                  <c:v>7403.2</c:v>
                </c:pt>
                <c:pt idx="36">
                  <c:v>7994.4003999999995</c:v>
                </c:pt>
              </c:numCache>
            </c:numRef>
          </c:val>
          <c:smooth val="1"/>
        </c:ser>
        <c:dLbls>
          <c:showLegendKey val="0"/>
          <c:showVal val="0"/>
          <c:showCatName val="0"/>
          <c:showSerName val="0"/>
          <c:showPercent val="0"/>
          <c:showBubbleSize val="0"/>
        </c:dLbls>
        <c:marker val="1"/>
        <c:smooth val="0"/>
        <c:axId val="159981952"/>
        <c:axId val="159983872"/>
      </c:lineChart>
      <c:catAx>
        <c:axId val="159981952"/>
        <c:scaling>
          <c:orientation val="minMax"/>
        </c:scaling>
        <c:delete val="1"/>
        <c:axPos val="b"/>
        <c:title>
          <c:tx>
            <c:rich>
              <a:bodyPr/>
              <a:lstStyle/>
              <a:p>
                <a:pPr>
                  <a:defRPr/>
                </a:pPr>
                <a:r>
                  <a:rPr lang="cs-CZ"/>
                  <a:t>n</a:t>
                </a:r>
                <a:endParaRPr lang="en-US"/>
              </a:p>
            </c:rich>
          </c:tx>
          <c:layout>
            <c:manualLayout>
              <c:xMode val="edge"/>
              <c:yMode val="edge"/>
              <c:x val="0.97573652392550025"/>
              <c:y val="0.88221392034024793"/>
            </c:manualLayout>
          </c:layout>
          <c:overlay val="1"/>
        </c:title>
        <c:majorTickMark val="cross"/>
        <c:minorTickMark val="cross"/>
        <c:tickLblPos val="nextTo"/>
        <c:crossAx val="159983872"/>
        <c:crosses val="autoZero"/>
        <c:auto val="1"/>
        <c:lblAlgn val="ctr"/>
        <c:lblOffset val="100"/>
        <c:noMultiLvlLbl val="1"/>
      </c:catAx>
      <c:valAx>
        <c:axId val="159983872"/>
        <c:scaling>
          <c:orientation val="minMax"/>
        </c:scaling>
        <c:delete val="1"/>
        <c:axPos val="l"/>
        <c:majorGridlines/>
        <c:title>
          <c:tx>
            <c:rich>
              <a:bodyPr rot="-5400000" vert="horz"/>
              <a:lstStyle/>
              <a:p>
                <a:pPr>
                  <a:defRPr/>
                </a:pPr>
                <a:r>
                  <a:rPr lang="cs-CZ"/>
                  <a:t>S</a:t>
                </a:r>
                <a:r>
                  <a:rPr lang="cs-CZ" baseline="-25000"/>
                  <a:t>UDP</a:t>
                </a:r>
                <a:endParaRPr lang="en-US"/>
              </a:p>
            </c:rich>
          </c:tx>
          <c:layout/>
          <c:overlay val="1"/>
        </c:title>
        <c:numFmt formatCode="General" sourceLinked="1"/>
        <c:majorTickMark val="cross"/>
        <c:minorTickMark val="cross"/>
        <c:tickLblPos val="nextTo"/>
        <c:crossAx val="159981952"/>
        <c:crosses val="autoZero"/>
        <c:crossBetween val="between"/>
      </c:valAx>
    </c:plotArea>
    <c:plotVisOnly val="1"/>
    <c:dispBlanksAs val="zero"/>
    <c:showDLblsOverMax val="1"/>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1"/>
  <c:lang val="cs-CZ"/>
  <c:roundedCorners val="1"/>
  <c:style val="2"/>
  <c:chart>
    <c:title>
      <c:tx>
        <c:rich>
          <a:bodyPr/>
          <a:lstStyle/>
          <a:p>
            <a:pPr>
              <a:defRPr/>
            </a:pPr>
            <a:r>
              <a:rPr lang="cs-CZ" dirty="0"/>
              <a:t>UDP Flood: poměr</a:t>
            </a:r>
            <a:endParaRPr lang="en-US" dirty="0"/>
          </a:p>
        </c:rich>
      </c:tx>
      <c:layout/>
      <c:overlay val="1"/>
    </c:title>
    <c:autoTitleDeleted val="0"/>
    <c:plotArea>
      <c:layout/>
      <c:lineChart>
        <c:grouping val="stacked"/>
        <c:varyColors val="1"/>
        <c:ser>
          <c:idx val="0"/>
          <c:order val="0"/>
          <c:spPr>
            <a:ln>
              <a:gradFill>
                <a:gsLst>
                  <a:gs pos="0">
                    <a:srgbClr val="FF0000"/>
                  </a:gs>
                  <a:gs pos="25000">
                    <a:srgbClr val="FF6633"/>
                  </a:gs>
                  <a:gs pos="50000">
                    <a:srgbClr val="FFFF00"/>
                  </a:gs>
                  <a:gs pos="75000">
                    <a:srgbClr val="01A78F"/>
                  </a:gs>
                  <a:gs pos="100000">
                    <a:srgbClr val="3366FF"/>
                  </a:gs>
                </a:gsLst>
                <a:lin ang="5400000" scaled="0"/>
              </a:gradFill>
              <a:tailEnd type="diamond"/>
            </a:ln>
            <a:effectLst>
              <a:outerShdw blurRad="50800" dist="38100" dir="2700000" algn="tl" rotWithShape="0">
                <a:prstClr val="black">
                  <a:alpha val="40000"/>
                </a:prstClr>
              </a:outerShdw>
            </a:effectLst>
          </c:spPr>
          <c:marker>
            <c:symbol val="none"/>
          </c:marker>
          <c:val>
            <c:numRef>
              <c:f>List1!$D$8:$D$44</c:f>
              <c:numCache>
                <c:formatCode>General</c:formatCode>
                <c:ptCount val="37"/>
                <c:pt idx="0">
                  <c:v>5.7317215721524534E-3</c:v>
                </c:pt>
                <c:pt idx="1">
                  <c:v>5.6818760185040514E-3</c:v>
                </c:pt>
                <c:pt idx="2">
                  <c:v>5.7150658864539034E-3</c:v>
                </c:pt>
                <c:pt idx="3">
                  <c:v>5.7234952347319104E-3</c:v>
                </c:pt>
                <c:pt idx="4">
                  <c:v>5.6666640811727838E-3</c:v>
                </c:pt>
                <c:pt idx="5">
                  <c:v>5.7437726326259424E-3</c:v>
                </c:pt>
                <c:pt idx="6">
                  <c:v>5.6712696925227887E-3</c:v>
                </c:pt>
                <c:pt idx="7">
                  <c:v>5.6664425237400104E-3</c:v>
                </c:pt>
                <c:pt idx="8">
                  <c:v>5.7184109291289701E-3</c:v>
                </c:pt>
                <c:pt idx="9">
                  <c:v>5.6504636881689434E-3</c:v>
                </c:pt>
                <c:pt idx="10">
                  <c:v>5.5894424040428643E-3</c:v>
                </c:pt>
                <c:pt idx="11">
                  <c:v>5.6655456141464075E-3</c:v>
                </c:pt>
                <c:pt idx="12">
                  <c:v>5.6089029759420804E-3</c:v>
                </c:pt>
                <c:pt idx="13">
                  <c:v>5.6753502806509903E-3</c:v>
                </c:pt>
                <c:pt idx="14">
                  <c:v>4.3627770821944314E-2</c:v>
                </c:pt>
                <c:pt idx="15">
                  <c:v>7.3902428577547419E-2</c:v>
                </c:pt>
                <c:pt idx="16">
                  <c:v>8.0884410859221906E-2</c:v>
                </c:pt>
                <c:pt idx="17">
                  <c:v>7.7515097952571818E-2</c:v>
                </c:pt>
                <c:pt idx="18">
                  <c:v>6.8675810711898905E-2</c:v>
                </c:pt>
                <c:pt idx="19">
                  <c:v>7.39347395549559E-2</c:v>
                </c:pt>
                <c:pt idx="20">
                  <c:v>9.204576771151228E-2</c:v>
                </c:pt>
                <c:pt idx="21">
                  <c:v>7.5345955362718986E-2</c:v>
                </c:pt>
                <c:pt idx="22">
                  <c:v>4.3421375829001303E-2</c:v>
                </c:pt>
                <c:pt idx="23">
                  <c:v>7.8497283153644237E-2</c:v>
                </c:pt>
                <c:pt idx="24">
                  <c:v>7.5979948058223098E-2</c:v>
                </c:pt>
                <c:pt idx="25">
                  <c:v>8.8401247787523993E-2</c:v>
                </c:pt>
                <c:pt idx="26">
                  <c:v>7.9894257600234914E-2</c:v>
                </c:pt>
                <c:pt idx="27">
                  <c:v>6.7997752914189413E-2</c:v>
                </c:pt>
                <c:pt idx="28">
                  <c:v>7.4130017034632803E-2</c:v>
                </c:pt>
                <c:pt idx="29">
                  <c:v>7.3164047512782507E-2</c:v>
                </c:pt>
                <c:pt idx="30">
                  <c:v>1.0867864719720876E-2</c:v>
                </c:pt>
                <c:pt idx="31">
                  <c:v>5.5931538216119903E-3</c:v>
                </c:pt>
                <c:pt idx="32">
                  <c:v>5.6686066161063097E-3</c:v>
                </c:pt>
                <c:pt idx="33">
                  <c:v>5.6487490080819134E-3</c:v>
                </c:pt>
                <c:pt idx="34">
                  <c:v>5.6223261216371313E-3</c:v>
                </c:pt>
                <c:pt idx="35">
                  <c:v>5.6593945707606001E-3</c:v>
                </c:pt>
                <c:pt idx="36">
                  <c:v>5.6416304019917202E-3</c:v>
                </c:pt>
              </c:numCache>
            </c:numRef>
          </c:val>
          <c:smooth val="1"/>
        </c:ser>
        <c:dLbls>
          <c:showLegendKey val="0"/>
          <c:showVal val="0"/>
          <c:showCatName val="0"/>
          <c:showSerName val="0"/>
          <c:showPercent val="0"/>
          <c:showBubbleSize val="0"/>
        </c:dLbls>
        <c:marker val="1"/>
        <c:smooth val="0"/>
        <c:axId val="160000256"/>
        <c:axId val="160014336"/>
      </c:lineChart>
      <c:catAx>
        <c:axId val="160000256"/>
        <c:scaling>
          <c:orientation val="minMax"/>
        </c:scaling>
        <c:delete val="1"/>
        <c:axPos val="b"/>
        <c:majorTickMark val="cross"/>
        <c:minorTickMark val="cross"/>
        <c:tickLblPos val="nextTo"/>
        <c:crossAx val="160014336"/>
        <c:crosses val="autoZero"/>
        <c:auto val="1"/>
        <c:lblAlgn val="ctr"/>
        <c:lblOffset val="100"/>
        <c:noMultiLvlLbl val="1"/>
      </c:catAx>
      <c:valAx>
        <c:axId val="160014336"/>
        <c:scaling>
          <c:orientation val="minMax"/>
        </c:scaling>
        <c:delete val="1"/>
        <c:axPos val="l"/>
        <c:majorGridlines/>
        <c:numFmt formatCode="General" sourceLinked="1"/>
        <c:majorTickMark val="cross"/>
        <c:minorTickMark val="cross"/>
        <c:tickLblPos val="nextTo"/>
        <c:crossAx val="160000256"/>
        <c:crosses val="autoZero"/>
        <c:crossBetween val="between"/>
      </c:valAx>
    </c:plotArea>
    <c:plotVisOnly val="1"/>
    <c:dispBlanksAs val="zero"/>
    <c:showDLblsOverMax val="1"/>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1"/>
  <c:lang val="cs-CZ"/>
  <c:roundedCorners val="1"/>
  <c:style val="2"/>
  <c:chart>
    <c:title>
      <c:tx>
        <c:rich>
          <a:bodyPr/>
          <a:lstStyle/>
          <a:p>
            <a:pPr>
              <a:defRPr/>
            </a:pPr>
            <a:r>
              <a:rPr lang="cs-CZ" dirty="0"/>
              <a:t>UDP Flood: rozptyl</a:t>
            </a:r>
            <a:r>
              <a:rPr lang="cs-CZ" baseline="0" dirty="0"/>
              <a:t> D</a:t>
            </a:r>
            <a:endParaRPr lang="en-US" dirty="0"/>
          </a:p>
        </c:rich>
      </c:tx>
      <c:layout/>
      <c:overlay val="1"/>
    </c:title>
    <c:autoTitleDeleted val="0"/>
    <c:plotArea>
      <c:layout/>
      <c:lineChart>
        <c:grouping val="stacked"/>
        <c:varyColors val="1"/>
        <c:ser>
          <c:idx val="0"/>
          <c:order val="0"/>
          <c:spPr>
            <a:ln>
              <a:gradFill>
                <a:gsLst>
                  <a:gs pos="0">
                    <a:srgbClr val="FF0000"/>
                  </a:gs>
                  <a:gs pos="25000">
                    <a:srgbClr val="FF6633"/>
                  </a:gs>
                  <a:gs pos="50000">
                    <a:srgbClr val="FFFF00"/>
                  </a:gs>
                  <a:gs pos="75000">
                    <a:srgbClr val="01A78F"/>
                  </a:gs>
                  <a:gs pos="100000">
                    <a:srgbClr val="3366FF"/>
                  </a:gs>
                </a:gsLst>
                <a:lin ang="5400000" scaled="0"/>
              </a:gradFill>
              <a:tailEnd type="diamond"/>
            </a:ln>
            <a:effectLst>
              <a:outerShdw blurRad="50800" dist="38100" dir="2700000" algn="tl" rotWithShape="0">
                <a:prstClr val="black">
                  <a:alpha val="40000"/>
                </a:prstClr>
              </a:outerShdw>
            </a:effectLst>
          </c:spPr>
          <c:marker>
            <c:symbol val="none"/>
          </c:marker>
          <c:val>
            <c:numRef>
              <c:f>List1!$E$8:$E$44</c:f>
              <c:numCache>
                <c:formatCode>General</c:formatCode>
                <c:ptCount val="37"/>
                <c:pt idx="0">
                  <c:v>138331.53</c:v>
                </c:pt>
                <c:pt idx="1">
                  <c:v>140077.94</c:v>
                </c:pt>
                <c:pt idx="2">
                  <c:v>137431.69</c:v>
                </c:pt>
                <c:pt idx="3">
                  <c:v>140098.6</c:v>
                </c:pt>
                <c:pt idx="4">
                  <c:v>142710.38999999868</c:v>
                </c:pt>
                <c:pt idx="5">
                  <c:v>143789.56</c:v>
                </c:pt>
                <c:pt idx="6">
                  <c:v>144108.35999999868</c:v>
                </c:pt>
                <c:pt idx="7">
                  <c:v>140420.32999999868</c:v>
                </c:pt>
                <c:pt idx="8">
                  <c:v>141335.04999999999</c:v>
                </c:pt>
                <c:pt idx="9">
                  <c:v>141270.37999999998</c:v>
                </c:pt>
                <c:pt idx="10">
                  <c:v>143578.44</c:v>
                </c:pt>
                <c:pt idx="11">
                  <c:v>138542.38999999868</c:v>
                </c:pt>
                <c:pt idx="12">
                  <c:v>142154.23000000001</c:v>
                </c:pt>
                <c:pt idx="13">
                  <c:v>140763.4</c:v>
                </c:pt>
                <c:pt idx="14">
                  <c:v>54537.574000000001</c:v>
                </c:pt>
                <c:pt idx="15">
                  <c:v>17165.740000000005</c:v>
                </c:pt>
                <c:pt idx="16">
                  <c:v>13477.958000000001</c:v>
                </c:pt>
                <c:pt idx="17">
                  <c:v>19424.484000000029</c:v>
                </c:pt>
                <c:pt idx="18">
                  <c:v>20103.896000000001</c:v>
                </c:pt>
                <c:pt idx="19">
                  <c:v>21426.905999999999</c:v>
                </c:pt>
                <c:pt idx="20">
                  <c:v>13170.057000000001</c:v>
                </c:pt>
                <c:pt idx="21">
                  <c:v>13013.08</c:v>
                </c:pt>
                <c:pt idx="22">
                  <c:v>69692.009999999995</c:v>
                </c:pt>
                <c:pt idx="23">
                  <c:v>16709.59</c:v>
                </c:pt>
                <c:pt idx="24">
                  <c:v>22607.023000000001</c:v>
                </c:pt>
                <c:pt idx="25">
                  <c:v>9855.9310000000005</c:v>
                </c:pt>
                <c:pt idx="26">
                  <c:v>16035.793000000012</c:v>
                </c:pt>
                <c:pt idx="27">
                  <c:v>22698.407999999999</c:v>
                </c:pt>
                <c:pt idx="28">
                  <c:v>20105.238000000001</c:v>
                </c:pt>
                <c:pt idx="29">
                  <c:v>10859.33</c:v>
                </c:pt>
                <c:pt idx="30">
                  <c:v>241944.37999999998</c:v>
                </c:pt>
                <c:pt idx="31">
                  <c:v>139412.03</c:v>
                </c:pt>
                <c:pt idx="32">
                  <c:v>140483.47</c:v>
                </c:pt>
                <c:pt idx="33">
                  <c:v>140924.41999999998</c:v>
                </c:pt>
                <c:pt idx="34">
                  <c:v>139317.16</c:v>
                </c:pt>
                <c:pt idx="35">
                  <c:v>139162.76999999999</c:v>
                </c:pt>
                <c:pt idx="36">
                  <c:v>141178.94999999998</c:v>
                </c:pt>
              </c:numCache>
            </c:numRef>
          </c:val>
          <c:smooth val="1"/>
        </c:ser>
        <c:dLbls>
          <c:showLegendKey val="0"/>
          <c:showVal val="0"/>
          <c:showCatName val="0"/>
          <c:showSerName val="0"/>
          <c:showPercent val="0"/>
          <c:showBubbleSize val="0"/>
        </c:dLbls>
        <c:marker val="1"/>
        <c:smooth val="0"/>
        <c:axId val="160030080"/>
        <c:axId val="11146368"/>
      </c:lineChart>
      <c:catAx>
        <c:axId val="160030080"/>
        <c:scaling>
          <c:orientation val="minMax"/>
        </c:scaling>
        <c:delete val="1"/>
        <c:axPos val="b"/>
        <c:majorTickMark val="cross"/>
        <c:minorTickMark val="cross"/>
        <c:tickLblPos val="nextTo"/>
        <c:crossAx val="11146368"/>
        <c:crosses val="autoZero"/>
        <c:auto val="1"/>
        <c:lblAlgn val="ctr"/>
        <c:lblOffset val="100"/>
        <c:noMultiLvlLbl val="1"/>
      </c:catAx>
      <c:valAx>
        <c:axId val="11146368"/>
        <c:scaling>
          <c:orientation val="minMax"/>
        </c:scaling>
        <c:delete val="1"/>
        <c:axPos val="l"/>
        <c:majorGridlines/>
        <c:numFmt formatCode="General" sourceLinked="1"/>
        <c:majorTickMark val="cross"/>
        <c:minorTickMark val="cross"/>
        <c:tickLblPos val="nextTo"/>
        <c:crossAx val="160030080"/>
        <c:crosses val="autoZero"/>
        <c:crossBetween val="between"/>
      </c:valAx>
    </c:plotArea>
    <c:plotVisOnly val="1"/>
    <c:dispBlanksAs val="zero"/>
    <c:showDLblsOverMax val="1"/>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5634" name="Rectangle 2"/>
          <p:cNvSpPr>
            <a:spLocks noGrp="1" noChangeArrowheads="1"/>
          </p:cNvSpPr>
          <p:nvPr>
            <p:ph type="hdr" sz="quarter"/>
          </p:nvPr>
        </p:nvSpPr>
        <p:spPr bwMode="auto">
          <a:xfrm>
            <a:off x="0" y="0"/>
            <a:ext cx="29464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cs-CZ"/>
          </a:p>
        </p:txBody>
      </p:sp>
      <p:sp>
        <p:nvSpPr>
          <p:cNvPr id="325635" name="Rectangle 3"/>
          <p:cNvSpPr>
            <a:spLocks noGrp="1" noChangeArrowheads="1"/>
          </p:cNvSpPr>
          <p:nvPr>
            <p:ph type="dt" sz="quarter" idx="1"/>
          </p:nvPr>
        </p:nvSpPr>
        <p:spPr bwMode="auto">
          <a:xfrm>
            <a:off x="3849688" y="0"/>
            <a:ext cx="29464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cs-CZ"/>
          </a:p>
        </p:txBody>
      </p:sp>
      <p:sp>
        <p:nvSpPr>
          <p:cNvPr id="325636" name="Rectangle 4"/>
          <p:cNvSpPr>
            <a:spLocks noGrp="1" noChangeArrowheads="1"/>
          </p:cNvSpPr>
          <p:nvPr>
            <p:ph type="ftr" sz="quarter" idx="2"/>
          </p:nvPr>
        </p:nvSpPr>
        <p:spPr bwMode="auto">
          <a:xfrm>
            <a:off x="0" y="9378950"/>
            <a:ext cx="29464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cs-CZ"/>
          </a:p>
        </p:txBody>
      </p:sp>
      <p:sp>
        <p:nvSpPr>
          <p:cNvPr id="325637" name="Rectangle 5"/>
          <p:cNvSpPr>
            <a:spLocks noGrp="1" noChangeArrowheads="1"/>
          </p:cNvSpPr>
          <p:nvPr>
            <p:ph type="sldNum" sz="quarter" idx="3"/>
          </p:nvPr>
        </p:nvSpPr>
        <p:spPr bwMode="auto">
          <a:xfrm>
            <a:off x="3849688" y="9378950"/>
            <a:ext cx="294640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DF546865-B968-41C2-B69C-E44248248E0D}" type="slidenum">
              <a:rPr lang="cs-CZ"/>
              <a:pPr/>
              <a:t>‹#›</a:t>
            </a:fld>
            <a:endParaRPr lang="cs-CZ"/>
          </a:p>
        </p:txBody>
      </p:sp>
    </p:spTree>
    <p:extLst>
      <p:ext uri="{BB962C8B-B14F-4D97-AF65-F5344CB8AC3E}">
        <p14:creationId xmlns:p14="http://schemas.microsoft.com/office/powerpoint/2010/main" val="6785662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448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6" rIns="93029" bIns="46516" numCol="1" anchor="t" anchorCtr="0" compatLnSpc="1">
            <a:prstTxWarp prst="textNoShape">
              <a:avLst/>
            </a:prstTxWarp>
          </a:bodyPr>
          <a:lstStyle>
            <a:lvl1pPr defTabSz="930275" eaLnBrk="1" hangingPunct="1">
              <a:defRPr sz="1200"/>
            </a:lvl1pPr>
          </a:lstStyle>
          <a:p>
            <a:endParaRPr lang="cs-CZ"/>
          </a:p>
        </p:txBody>
      </p:sp>
      <p:sp>
        <p:nvSpPr>
          <p:cNvPr id="45059" name="Rectangle 3"/>
          <p:cNvSpPr>
            <a:spLocks noGrp="1" noChangeArrowheads="1"/>
          </p:cNvSpPr>
          <p:nvPr>
            <p:ph type="dt" idx="1"/>
          </p:nvPr>
        </p:nvSpPr>
        <p:spPr bwMode="auto">
          <a:xfrm>
            <a:off x="3851275" y="0"/>
            <a:ext cx="29448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6" rIns="93029" bIns="46516" numCol="1" anchor="t" anchorCtr="0" compatLnSpc="1">
            <a:prstTxWarp prst="textNoShape">
              <a:avLst/>
            </a:prstTxWarp>
          </a:bodyPr>
          <a:lstStyle>
            <a:lvl1pPr algn="r" defTabSz="930275" eaLnBrk="1" hangingPunct="1">
              <a:defRPr sz="1200"/>
            </a:lvl1pPr>
          </a:lstStyle>
          <a:p>
            <a:endParaRPr lang="cs-CZ"/>
          </a:p>
        </p:txBody>
      </p:sp>
      <p:sp>
        <p:nvSpPr>
          <p:cNvPr id="45060" name="Rectangle 4"/>
          <p:cNvSpPr>
            <a:spLocks noGrp="1" noRot="1" noChangeAspect="1" noChangeArrowheads="1" noTextEdit="1"/>
          </p:cNvSpPr>
          <p:nvPr>
            <p:ph type="sldImg" idx="2"/>
          </p:nvPr>
        </p:nvSpPr>
        <p:spPr bwMode="auto">
          <a:xfrm>
            <a:off x="930275" y="741363"/>
            <a:ext cx="4937125" cy="37020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5061" name="Rectangle 5"/>
          <p:cNvSpPr>
            <a:spLocks noGrp="1" noChangeArrowheads="1"/>
          </p:cNvSpPr>
          <p:nvPr>
            <p:ph type="body" sz="quarter" idx="3"/>
          </p:nvPr>
        </p:nvSpPr>
        <p:spPr bwMode="auto">
          <a:xfrm>
            <a:off x="679450" y="4691063"/>
            <a:ext cx="5438775" cy="4441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6" rIns="93029" bIns="46516"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5062" name="Rectangle 6"/>
          <p:cNvSpPr>
            <a:spLocks noGrp="1" noChangeArrowheads="1"/>
          </p:cNvSpPr>
          <p:nvPr>
            <p:ph type="ftr" sz="quarter" idx="4"/>
          </p:nvPr>
        </p:nvSpPr>
        <p:spPr bwMode="auto">
          <a:xfrm>
            <a:off x="0" y="9378950"/>
            <a:ext cx="29448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6" rIns="93029" bIns="46516" numCol="1" anchor="b" anchorCtr="0" compatLnSpc="1">
            <a:prstTxWarp prst="textNoShape">
              <a:avLst/>
            </a:prstTxWarp>
          </a:bodyPr>
          <a:lstStyle>
            <a:lvl1pPr defTabSz="930275" eaLnBrk="1" hangingPunct="1">
              <a:defRPr sz="1200"/>
            </a:lvl1pPr>
          </a:lstStyle>
          <a:p>
            <a:endParaRPr lang="cs-CZ"/>
          </a:p>
        </p:txBody>
      </p:sp>
      <p:sp>
        <p:nvSpPr>
          <p:cNvPr id="45063" name="Rectangle 7"/>
          <p:cNvSpPr>
            <a:spLocks noGrp="1" noChangeArrowheads="1"/>
          </p:cNvSpPr>
          <p:nvPr>
            <p:ph type="sldNum" sz="quarter" idx="5"/>
          </p:nvPr>
        </p:nvSpPr>
        <p:spPr bwMode="auto">
          <a:xfrm>
            <a:off x="3851275" y="9378950"/>
            <a:ext cx="29448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6" rIns="93029" bIns="46516" numCol="1" anchor="b" anchorCtr="0" compatLnSpc="1">
            <a:prstTxWarp prst="textNoShape">
              <a:avLst/>
            </a:prstTxWarp>
          </a:bodyPr>
          <a:lstStyle>
            <a:lvl1pPr algn="r" defTabSz="930275" eaLnBrk="1" hangingPunct="1">
              <a:defRPr sz="1200"/>
            </a:lvl1pPr>
          </a:lstStyle>
          <a:p>
            <a:fld id="{71C0CF3E-05C1-4DB3-B9B3-AA96D61117E4}" type="slidenum">
              <a:rPr lang="cs-CZ"/>
              <a:pPr/>
              <a:t>‹#›</a:t>
            </a:fld>
            <a:endParaRPr lang="cs-CZ"/>
          </a:p>
        </p:txBody>
      </p:sp>
    </p:spTree>
    <p:extLst>
      <p:ext uri="{BB962C8B-B14F-4D97-AF65-F5344CB8AC3E}">
        <p14:creationId xmlns:p14="http://schemas.microsoft.com/office/powerpoint/2010/main" val="170500686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A84988-9F05-4400-B233-20DAD54A0E87}" type="slidenum">
              <a:rPr lang="cs-CZ"/>
              <a:pPr/>
              <a:t>1</a:t>
            </a:fld>
            <a:endParaRPr lang="cs-CZ"/>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85B3B0-3122-444C-B0E6-B164D7694DA1}" type="slidenum">
              <a:rPr lang="cs-CZ"/>
              <a:pPr/>
              <a:t>10</a:t>
            </a:fld>
            <a:endParaRPr lang="cs-CZ"/>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8EA635-0AA4-47BC-856A-B7252B0BC601}" type="slidenum">
              <a:rPr lang="cs-CZ"/>
              <a:pPr/>
              <a:t>11</a:t>
            </a:fld>
            <a:endParaRPr lang="cs-CZ"/>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6D28BD-5A51-43D6-9828-1CD6C6108D86}" type="slidenum">
              <a:rPr lang="cs-CZ"/>
              <a:pPr/>
              <a:t>12</a:t>
            </a:fld>
            <a:endParaRPr lang="cs-CZ"/>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F7334D-F118-43D4-B231-2F9E39DA206F}" type="slidenum">
              <a:rPr lang="cs-CZ"/>
              <a:pPr/>
              <a:t>13</a:t>
            </a:fld>
            <a:endParaRPr lang="cs-CZ"/>
          </a:p>
        </p:txBody>
      </p:sp>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403DD1-1087-45AB-AA57-B0B8A58908C1}" type="slidenum">
              <a:rPr lang="cs-CZ"/>
              <a:pPr/>
              <a:t>14</a:t>
            </a:fld>
            <a:endParaRPr lang="cs-CZ"/>
          </a:p>
        </p:txBody>
      </p:sp>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55FEC7-59C8-436C-86E8-53E2AE435614}" type="slidenum">
              <a:rPr lang="cs-CZ"/>
              <a:pPr/>
              <a:t>15</a:t>
            </a:fld>
            <a:endParaRPr lang="cs-CZ"/>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128A77-8184-4BE8-B4BA-682AD217F535}" type="slidenum">
              <a:rPr lang="cs-CZ"/>
              <a:pPr/>
              <a:t>16</a:t>
            </a:fld>
            <a:endParaRPr lang="cs-CZ"/>
          </a:p>
        </p:txBody>
      </p:sp>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858EB8-8274-4F94-ADA1-837CC1CC9473}" type="slidenum">
              <a:rPr lang="cs-CZ"/>
              <a:pPr/>
              <a:t>17</a:t>
            </a:fld>
            <a:endParaRPr lang="cs-CZ"/>
          </a:p>
        </p:txBody>
      </p:sp>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335690-0C8D-4B17-BCE9-4E78DD89A9F7}" type="slidenum">
              <a:rPr lang="cs-CZ"/>
              <a:pPr/>
              <a:t>18</a:t>
            </a:fld>
            <a:endParaRPr lang="cs-CZ"/>
          </a:p>
        </p:txBody>
      </p:sp>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8ED97B-A2AC-47AD-B78F-7E3155F0BF3B}" type="slidenum">
              <a:rPr lang="cs-CZ"/>
              <a:pPr/>
              <a:t>19</a:t>
            </a:fld>
            <a:endParaRPr lang="cs-CZ"/>
          </a:p>
        </p:txBody>
      </p:sp>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p:txBody>
          <a:bodyPr/>
          <a:lstStyle/>
          <a:p>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EEF3B9-7200-4ECE-B117-501455EE3085}" type="slidenum">
              <a:rPr lang="cs-CZ"/>
              <a:pPr/>
              <a:t>2</a:t>
            </a:fld>
            <a:endParaRPr lang="cs-CZ"/>
          </a:p>
        </p:txBody>
      </p:sp>
      <p:sp>
        <p:nvSpPr>
          <p:cNvPr id="168962" name="Rectangle 2"/>
          <p:cNvSpPr>
            <a:spLocks noGrp="1" noRot="1" noChangeAspect="1" noChangeArrowheads="1" noTextEdit="1"/>
          </p:cNvSpPr>
          <p:nvPr>
            <p:ph type="sldImg"/>
          </p:nvPr>
        </p:nvSpPr>
        <p:spPr>
          <a:ln/>
        </p:spPr>
      </p:sp>
      <p:sp>
        <p:nvSpPr>
          <p:cNvPr id="168963" name="Rectangle 3"/>
          <p:cNvSpPr>
            <a:spLocks noGrp="1" noChangeArrowheads="1"/>
          </p:cNvSpPr>
          <p:nvPr>
            <p:ph type="body" idx="1"/>
          </p:nvPr>
        </p:nvSpPr>
        <p:spPr/>
        <p:txBody>
          <a:bodyPr/>
          <a:lstStyle/>
          <a:p>
            <a:endParaRPr lang="cs-CZ"/>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BE2122-FE14-42EC-B112-1E78475912A6}" type="slidenum">
              <a:rPr lang="cs-CZ"/>
              <a:pPr/>
              <a:t>21</a:t>
            </a:fld>
            <a:endParaRPr lang="cs-CZ"/>
          </a:p>
        </p:txBody>
      </p:sp>
      <p:sp>
        <p:nvSpPr>
          <p:cNvPr id="312322" name="Rectangle 2"/>
          <p:cNvSpPr>
            <a:spLocks noGrp="1" noRot="1" noChangeAspect="1" noChangeArrowheads="1" noTextEdit="1"/>
          </p:cNvSpPr>
          <p:nvPr>
            <p:ph type="sldImg"/>
          </p:nvPr>
        </p:nvSpPr>
        <p:spPr>
          <a:xfrm>
            <a:off x="933450" y="741363"/>
            <a:ext cx="4933950" cy="3700462"/>
          </a:xfrm>
          <a:ln/>
        </p:spPr>
      </p:sp>
      <p:sp>
        <p:nvSpPr>
          <p:cNvPr id="312323" name="Rectangle 3"/>
          <p:cNvSpPr>
            <a:spLocks noGrp="1" noChangeArrowheads="1"/>
          </p:cNvSpPr>
          <p:nvPr>
            <p:ph type="body" idx="1"/>
          </p:nvPr>
        </p:nvSpPr>
        <p:spPr>
          <a:xfrm>
            <a:off x="679450" y="4691063"/>
            <a:ext cx="5438775" cy="4443412"/>
          </a:xfrm>
        </p:spPr>
        <p:txBody>
          <a:bodyPr/>
          <a:lstStyle/>
          <a:p>
            <a:endParaRPr lang="cs-CZ"/>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9BD34F-AD2F-4655-B85A-6E41D7367C67}" type="slidenum">
              <a:rPr lang="cs-CZ"/>
              <a:pPr/>
              <a:t>22</a:t>
            </a:fld>
            <a:endParaRPr lang="cs-CZ"/>
          </a:p>
        </p:txBody>
      </p:sp>
      <p:sp>
        <p:nvSpPr>
          <p:cNvPr id="314370" name="Rectangle 2"/>
          <p:cNvSpPr>
            <a:spLocks noGrp="1" noRot="1" noChangeAspect="1" noChangeArrowheads="1" noTextEdit="1"/>
          </p:cNvSpPr>
          <p:nvPr>
            <p:ph type="sldImg"/>
          </p:nvPr>
        </p:nvSpPr>
        <p:spPr>
          <a:xfrm>
            <a:off x="933450" y="741363"/>
            <a:ext cx="4933950" cy="3700462"/>
          </a:xfrm>
          <a:ln/>
        </p:spPr>
      </p:sp>
      <p:sp>
        <p:nvSpPr>
          <p:cNvPr id="314371" name="Rectangle 3"/>
          <p:cNvSpPr>
            <a:spLocks noGrp="1" noChangeArrowheads="1"/>
          </p:cNvSpPr>
          <p:nvPr>
            <p:ph type="body" idx="1"/>
          </p:nvPr>
        </p:nvSpPr>
        <p:spPr>
          <a:xfrm>
            <a:off x="679450" y="4691063"/>
            <a:ext cx="5438775" cy="4443412"/>
          </a:xfrm>
        </p:spPr>
        <p:txBody>
          <a:bodyPr/>
          <a:lstStyle/>
          <a:p>
            <a:endParaRPr lang="cs-CZ"/>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9F7876-54C0-4780-9F84-5E6249F94C26}" type="slidenum">
              <a:rPr lang="cs-CZ"/>
              <a:pPr/>
              <a:t>23</a:t>
            </a:fld>
            <a:endParaRPr lang="cs-CZ"/>
          </a:p>
        </p:txBody>
      </p:sp>
      <p:sp>
        <p:nvSpPr>
          <p:cNvPr id="316418" name="Rectangle 2"/>
          <p:cNvSpPr>
            <a:spLocks noGrp="1" noRot="1" noChangeAspect="1" noChangeArrowheads="1" noTextEdit="1"/>
          </p:cNvSpPr>
          <p:nvPr>
            <p:ph type="sldImg"/>
          </p:nvPr>
        </p:nvSpPr>
        <p:spPr>
          <a:xfrm>
            <a:off x="933450" y="741363"/>
            <a:ext cx="4933950" cy="3700462"/>
          </a:xfrm>
          <a:ln/>
        </p:spPr>
      </p:sp>
      <p:sp>
        <p:nvSpPr>
          <p:cNvPr id="316419" name="Rectangle 3"/>
          <p:cNvSpPr>
            <a:spLocks noGrp="1" noChangeArrowheads="1"/>
          </p:cNvSpPr>
          <p:nvPr>
            <p:ph type="body" idx="1"/>
          </p:nvPr>
        </p:nvSpPr>
        <p:spPr>
          <a:xfrm>
            <a:off x="679450" y="4691063"/>
            <a:ext cx="5438775" cy="4443412"/>
          </a:xfrm>
        </p:spPr>
        <p:txBody>
          <a:bodyPr/>
          <a:lstStyle/>
          <a:p>
            <a:endParaRPr lang="cs-CZ"/>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31D4C6-F046-4893-9257-B41A29782045}" type="slidenum">
              <a:rPr lang="cs-CZ"/>
              <a:pPr/>
              <a:t>24</a:t>
            </a:fld>
            <a:endParaRPr lang="cs-CZ"/>
          </a:p>
        </p:txBody>
      </p:sp>
      <p:sp>
        <p:nvSpPr>
          <p:cNvPr id="318466" name="Rectangle 2"/>
          <p:cNvSpPr>
            <a:spLocks noGrp="1" noRot="1" noChangeAspect="1" noChangeArrowheads="1" noTextEdit="1"/>
          </p:cNvSpPr>
          <p:nvPr>
            <p:ph type="sldImg"/>
          </p:nvPr>
        </p:nvSpPr>
        <p:spPr>
          <a:xfrm>
            <a:off x="933450" y="741363"/>
            <a:ext cx="4933950" cy="3700462"/>
          </a:xfrm>
          <a:ln/>
        </p:spPr>
      </p:sp>
      <p:sp>
        <p:nvSpPr>
          <p:cNvPr id="318467" name="Rectangle 3"/>
          <p:cNvSpPr>
            <a:spLocks noGrp="1" noChangeArrowheads="1"/>
          </p:cNvSpPr>
          <p:nvPr>
            <p:ph type="body" idx="1"/>
          </p:nvPr>
        </p:nvSpPr>
        <p:spPr>
          <a:xfrm>
            <a:off x="679450" y="4691063"/>
            <a:ext cx="5438775" cy="4443412"/>
          </a:xfrm>
        </p:spPr>
        <p:txBody>
          <a:bodyPr/>
          <a:lstStyle/>
          <a:p>
            <a:endParaRPr lang="cs-CZ"/>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C97EDF-7230-4051-810E-5CCF0CEB71E7}" type="slidenum">
              <a:rPr lang="cs-CZ"/>
              <a:pPr/>
              <a:t>25</a:t>
            </a:fld>
            <a:endParaRPr lang="cs-CZ"/>
          </a:p>
        </p:txBody>
      </p:sp>
      <p:sp>
        <p:nvSpPr>
          <p:cNvPr id="320514" name="Rectangle 2"/>
          <p:cNvSpPr>
            <a:spLocks noGrp="1" noRot="1" noChangeAspect="1" noChangeArrowheads="1" noTextEdit="1"/>
          </p:cNvSpPr>
          <p:nvPr>
            <p:ph type="sldImg"/>
          </p:nvPr>
        </p:nvSpPr>
        <p:spPr>
          <a:xfrm>
            <a:off x="933450" y="741363"/>
            <a:ext cx="4933950" cy="3700462"/>
          </a:xfrm>
          <a:ln/>
        </p:spPr>
      </p:sp>
      <p:sp>
        <p:nvSpPr>
          <p:cNvPr id="320515" name="Rectangle 3"/>
          <p:cNvSpPr>
            <a:spLocks noGrp="1" noChangeArrowheads="1"/>
          </p:cNvSpPr>
          <p:nvPr>
            <p:ph type="body" idx="1"/>
          </p:nvPr>
        </p:nvSpPr>
        <p:spPr>
          <a:xfrm>
            <a:off x="679450" y="4691063"/>
            <a:ext cx="5438775" cy="4443412"/>
          </a:xfrm>
        </p:spPr>
        <p:txBody>
          <a:bodyPr/>
          <a:lstStyle/>
          <a:p>
            <a:endParaRPr lang="cs-CZ"/>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902AE9-096B-43CF-90B9-A9452566B1BF}" type="slidenum">
              <a:rPr lang="cs-CZ"/>
              <a:pPr/>
              <a:t>26</a:t>
            </a:fld>
            <a:endParaRPr lang="cs-CZ"/>
          </a:p>
        </p:txBody>
      </p:sp>
      <p:sp>
        <p:nvSpPr>
          <p:cNvPr id="322562" name="Rectangle 2"/>
          <p:cNvSpPr>
            <a:spLocks noGrp="1" noRot="1" noChangeAspect="1" noChangeArrowheads="1" noTextEdit="1"/>
          </p:cNvSpPr>
          <p:nvPr>
            <p:ph type="sldImg"/>
          </p:nvPr>
        </p:nvSpPr>
        <p:spPr>
          <a:xfrm>
            <a:off x="933450" y="741363"/>
            <a:ext cx="4933950" cy="3700462"/>
          </a:xfrm>
          <a:ln/>
        </p:spPr>
      </p:sp>
      <p:sp>
        <p:nvSpPr>
          <p:cNvPr id="322563" name="Rectangle 3"/>
          <p:cNvSpPr>
            <a:spLocks noGrp="1" noChangeArrowheads="1"/>
          </p:cNvSpPr>
          <p:nvPr>
            <p:ph type="body" idx="1"/>
          </p:nvPr>
        </p:nvSpPr>
        <p:spPr>
          <a:xfrm>
            <a:off x="679450" y="4691063"/>
            <a:ext cx="5438775" cy="4443412"/>
          </a:xfrm>
        </p:spPr>
        <p:txBody>
          <a:bodyPr/>
          <a:lstStyle/>
          <a:p>
            <a:endParaRPr lang="cs-CZ"/>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8D93BE-641E-4367-9C7B-49BF40FE7610}" type="slidenum">
              <a:rPr lang="cs-CZ"/>
              <a:pPr/>
              <a:t>27</a:t>
            </a:fld>
            <a:endParaRPr lang="cs-CZ"/>
          </a:p>
        </p:txBody>
      </p:sp>
      <p:sp>
        <p:nvSpPr>
          <p:cNvPr id="324610" name="Rectangle 2"/>
          <p:cNvSpPr>
            <a:spLocks noGrp="1" noRot="1" noChangeAspect="1" noChangeArrowheads="1" noTextEdit="1"/>
          </p:cNvSpPr>
          <p:nvPr>
            <p:ph type="sldImg"/>
          </p:nvPr>
        </p:nvSpPr>
        <p:spPr>
          <a:xfrm>
            <a:off x="933450" y="741363"/>
            <a:ext cx="4933950" cy="3700462"/>
          </a:xfrm>
          <a:ln/>
        </p:spPr>
      </p:sp>
      <p:sp>
        <p:nvSpPr>
          <p:cNvPr id="324611" name="Rectangle 3"/>
          <p:cNvSpPr>
            <a:spLocks noGrp="1" noChangeArrowheads="1"/>
          </p:cNvSpPr>
          <p:nvPr>
            <p:ph type="body" idx="1"/>
          </p:nvPr>
        </p:nvSpPr>
        <p:spPr>
          <a:xfrm>
            <a:off x="679450" y="4691063"/>
            <a:ext cx="5438775" cy="4443412"/>
          </a:xfrm>
        </p:spPr>
        <p:txBody>
          <a:bodyPr/>
          <a:lstStyle/>
          <a:p>
            <a:endParaRPr lang="cs-CZ"/>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BCE009-4D8E-42E9-B4C0-FCEAF676A36A}" type="slidenum">
              <a:rPr lang="cs-CZ"/>
              <a:pPr/>
              <a:t>28</a:t>
            </a:fld>
            <a:endParaRPr lang="cs-CZ"/>
          </a:p>
        </p:txBody>
      </p:sp>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cs-CZ"/>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9216C0-6A48-4B83-82CD-5BB04D5E13CA}" type="slidenum">
              <a:rPr lang="cs-CZ"/>
              <a:pPr/>
              <a:t>29</a:t>
            </a:fld>
            <a:endParaRPr lang="cs-CZ"/>
          </a:p>
        </p:txBody>
      </p:sp>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BD068B-78FD-4380-96C7-3CB21239A9FA}" type="slidenum">
              <a:rPr lang="cs-CZ"/>
              <a:pPr/>
              <a:t>30</a:t>
            </a:fld>
            <a:endParaRPr lang="cs-CZ"/>
          </a:p>
        </p:txBody>
      </p:sp>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4E3CBC-23BD-4D70-945B-33F68FD3DFF2}" type="slidenum">
              <a:rPr lang="cs-CZ"/>
              <a:pPr/>
              <a:t>3</a:t>
            </a:fld>
            <a:endParaRPr lang="cs-CZ"/>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cs-CZ"/>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697429-4370-4EFA-8C3D-2C35893501EE}" type="slidenum">
              <a:rPr lang="cs-CZ"/>
              <a:pPr/>
              <a:t>31</a:t>
            </a:fld>
            <a:endParaRPr lang="cs-CZ"/>
          </a:p>
        </p:txBody>
      </p:sp>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075EB8-B31F-4293-9408-CCD012D52F3C}" type="slidenum">
              <a:rPr lang="cs-CZ"/>
              <a:pPr/>
              <a:t>32</a:t>
            </a:fld>
            <a:endParaRPr lang="cs-CZ"/>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cs-CZ"/>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66C2AF-C4CC-4DE2-A812-36F515114365}" type="slidenum">
              <a:rPr lang="cs-CZ"/>
              <a:pPr/>
              <a:t>33</a:t>
            </a:fld>
            <a:endParaRPr lang="cs-CZ"/>
          </a:p>
        </p:txBody>
      </p:sp>
      <p:sp>
        <p:nvSpPr>
          <p:cNvPr id="295938" name="Rectangle 2"/>
          <p:cNvSpPr>
            <a:spLocks noGrp="1" noRot="1" noChangeAspect="1" noChangeArrowheads="1" noTextEdit="1"/>
          </p:cNvSpPr>
          <p:nvPr>
            <p:ph type="sldImg"/>
          </p:nvPr>
        </p:nvSpPr>
        <p:spPr>
          <a:ln/>
        </p:spPr>
      </p:sp>
      <p:sp>
        <p:nvSpPr>
          <p:cNvPr id="295939" name="Rectangle 3"/>
          <p:cNvSpPr>
            <a:spLocks noGrp="1" noChangeArrowheads="1"/>
          </p:cNvSpPr>
          <p:nvPr>
            <p:ph type="body" idx="1"/>
          </p:nvPr>
        </p:nvSpPr>
        <p:spPr/>
        <p:txBody>
          <a:bodyPr/>
          <a:lstStyle/>
          <a:p>
            <a:endParaRPr lang="cs-CZ"/>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7DCAE2-842C-489F-A9BC-7EFB19A77810}" type="slidenum">
              <a:rPr lang="cs-CZ"/>
              <a:pPr/>
              <a:t>34</a:t>
            </a:fld>
            <a:endParaRPr lang="cs-CZ"/>
          </a:p>
        </p:txBody>
      </p:sp>
      <p:sp>
        <p:nvSpPr>
          <p:cNvPr id="297986" name="Rectangle 2"/>
          <p:cNvSpPr>
            <a:spLocks noGrp="1" noRot="1" noChangeAspect="1" noChangeArrowheads="1" noTextEdit="1"/>
          </p:cNvSpPr>
          <p:nvPr>
            <p:ph type="sldImg"/>
          </p:nvPr>
        </p:nvSpPr>
        <p:spPr>
          <a:ln/>
        </p:spPr>
      </p:sp>
      <p:sp>
        <p:nvSpPr>
          <p:cNvPr id="29798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2EB49C-9E02-473B-96BD-17674435FB51}" type="slidenum">
              <a:rPr lang="cs-CZ"/>
              <a:pPr/>
              <a:t>35</a:t>
            </a:fld>
            <a:endParaRPr lang="cs-CZ"/>
          </a:p>
        </p:txBody>
      </p:sp>
      <p:sp>
        <p:nvSpPr>
          <p:cNvPr id="270338" name="Rectangle 2"/>
          <p:cNvSpPr>
            <a:spLocks noGrp="1" noRot="1" noChangeAspect="1" noChangeArrowheads="1" noTextEdit="1"/>
          </p:cNvSpPr>
          <p:nvPr>
            <p:ph type="sldImg"/>
          </p:nvPr>
        </p:nvSpPr>
        <p:spPr>
          <a:ln/>
        </p:spPr>
      </p:sp>
      <p:sp>
        <p:nvSpPr>
          <p:cNvPr id="270339" name="Rectangle 3"/>
          <p:cNvSpPr>
            <a:spLocks noGrp="1" noChangeArrowheads="1"/>
          </p:cNvSpPr>
          <p:nvPr>
            <p:ph type="body" idx="1"/>
          </p:nvPr>
        </p:nvSpPr>
        <p:spPr/>
        <p:txBody>
          <a:bodyPr/>
          <a:lstStyle/>
          <a:p>
            <a:endParaRPr lang="cs-CZ"/>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16941E-7789-4A7B-B3A3-F69078D11001}" type="slidenum">
              <a:rPr lang="cs-CZ"/>
              <a:pPr/>
              <a:t>36</a:t>
            </a:fld>
            <a:endParaRPr lang="cs-CZ"/>
          </a:p>
        </p:txBody>
      </p:sp>
      <p:sp>
        <p:nvSpPr>
          <p:cNvPr id="291842" name="Rectangle 2"/>
          <p:cNvSpPr>
            <a:spLocks noGrp="1" noRot="1" noChangeAspect="1" noChangeArrowheads="1" noTextEdit="1"/>
          </p:cNvSpPr>
          <p:nvPr>
            <p:ph type="sldImg"/>
          </p:nvPr>
        </p:nvSpPr>
        <p:spPr>
          <a:ln/>
        </p:spPr>
      </p:sp>
      <p:sp>
        <p:nvSpPr>
          <p:cNvPr id="291843" name="Rectangle 3"/>
          <p:cNvSpPr>
            <a:spLocks noGrp="1" noChangeArrowheads="1"/>
          </p:cNvSpPr>
          <p:nvPr>
            <p:ph type="body" idx="1"/>
          </p:nvPr>
        </p:nvSpPr>
        <p:spPr/>
        <p:txBody>
          <a:bodyPr/>
          <a:lstStyle/>
          <a:p>
            <a:endParaRPr lang="cs-CZ"/>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E8C72E-81C6-4C1B-B79B-97CA598F0BD6}" type="slidenum">
              <a:rPr lang="cs-CZ"/>
              <a:pPr/>
              <a:t>37</a:t>
            </a:fld>
            <a:endParaRPr lang="cs-CZ"/>
          </a:p>
        </p:txBody>
      </p:sp>
      <p:sp>
        <p:nvSpPr>
          <p:cNvPr id="179202" name="Rectangle 2"/>
          <p:cNvSpPr>
            <a:spLocks noGrp="1" noRot="1" noChangeAspect="1" noChangeArrowheads="1" noTextEdit="1"/>
          </p:cNvSpPr>
          <p:nvPr>
            <p:ph type="sldImg"/>
          </p:nvPr>
        </p:nvSpPr>
        <p:spPr>
          <a:ln/>
        </p:spPr>
      </p:sp>
      <p:sp>
        <p:nvSpPr>
          <p:cNvPr id="179203" name="Rectangle 3"/>
          <p:cNvSpPr>
            <a:spLocks noGrp="1" noChangeArrowheads="1"/>
          </p:cNvSpPr>
          <p:nvPr>
            <p:ph type="body" idx="1"/>
          </p:nvPr>
        </p:nvSpPr>
        <p:spPr/>
        <p:txBody>
          <a:bodyPr/>
          <a:lstStyle/>
          <a:p>
            <a:endParaRPr lang="cs-CZ"/>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CC6CD3-16BC-46F5-B9FD-3275045EEF65}" type="slidenum">
              <a:rPr lang="cs-CZ"/>
              <a:pPr/>
              <a:t>38</a:t>
            </a:fld>
            <a:endParaRPr lang="cs-CZ"/>
          </a:p>
        </p:txBody>
      </p:sp>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p:txBody>
          <a:bodyPr/>
          <a:lstStyle/>
          <a:p>
            <a:endParaRPr lang="cs-CZ"/>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B1AE0B-5AA2-4439-96D7-9D5902F13871}" type="slidenum">
              <a:rPr lang="cs-CZ"/>
              <a:pPr/>
              <a:t>39</a:t>
            </a:fld>
            <a:endParaRPr lang="cs-CZ"/>
          </a:p>
        </p:txBody>
      </p:sp>
      <p:sp>
        <p:nvSpPr>
          <p:cNvPr id="289794" name="Rectangle 2"/>
          <p:cNvSpPr>
            <a:spLocks noGrp="1" noRot="1" noChangeAspect="1" noChangeArrowheads="1" noTextEdit="1"/>
          </p:cNvSpPr>
          <p:nvPr>
            <p:ph type="sldImg"/>
          </p:nvPr>
        </p:nvSpPr>
        <p:spPr>
          <a:ln/>
        </p:spPr>
      </p:sp>
      <p:sp>
        <p:nvSpPr>
          <p:cNvPr id="289795" name="Rectangle 3"/>
          <p:cNvSpPr>
            <a:spLocks noGrp="1" noChangeArrowheads="1"/>
          </p:cNvSpPr>
          <p:nvPr>
            <p:ph type="body" idx="1"/>
          </p:nvPr>
        </p:nvSpPr>
        <p:spPr/>
        <p:txBody>
          <a:bodyPr/>
          <a:lstStyle/>
          <a:p>
            <a:endParaRPr lang="cs-CZ"/>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89EA31-0614-4C7D-9DC1-A55DF9C3BDF7}" type="slidenum">
              <a:rPr lang="cs-CZ"/>
              <a:pPr/>
              <a:t>40</a:t>
            </a:fld>
            <a:endParaRPr lang="cs-CZ"/>
          </a:p>
        </p:txBody>
      </p:sp>
      <p:sp>
        <p:nvSpPr>
          <p:cNvPr id="140290" name="Rectangle 2"/>
          <p:cNvSpPr>
            <a:spLocks noGrp="1" noRot="1" noChangeAspect="1" noChangeArrowheads="1" noTextEdit="1"/>
          </p:cNvSpPr>
          <p:nvPr>
            <p:ph type="sldImg"/>
          </p:nvPr>
        </p:nvSpPr>
        <p:spPr>
          <a:ln/>
        </p:spPr>
      </p:sp>
      <p:sp>
        <p:nvSpPr>
          <p:cNvPr id="14029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E2C4A4-D51B-4EC3-8379-CB3DD87F4E73}" type="slidenum">
              <a:rPr lang="cs-CZ"/>
              <a:pPr/>
              <a:t>4</a:t>
            </a:fld>
            <a:endParaRPr lang="cs-CZ"/>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6B42A0-26AC-4D5D-91B3-BCFF84B483AB}" type="slidenum">
              <a:rPr lang="cs-CZ"/>
              <a:pPr/>
              <a:t>41</a:t>
            </a:fld>
            <a:endParaRPr lang="cs-CZ"/>
          </a:p>
        </p:txBody>
      </p:sp>
      <p:sp>
        <p:nvSpPr>
          <p:cNvPr id="293890" name="Rectangle 2"/>
          <p:cNvSpPr>
            <a:spLocks noGrp="1" noRot="1" noChangeAspect="1" noChangeArrowheads="1" noTextEdit="1"/>
          </p:cNvSpPr>
          <p:nvPr>
            <p:ph type="sldImg"/>
          </p:nvPr>
        </p:nvSpPr>
        <p:spPr>
          <a:ln/>
        </p:spPr>
      </p:sp>
      <p:sp>
        <p:nvSpPr>
          <p:cNvPr id="29389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F4FC6A-8163-4BB3-9B9B-3B58CF9A11E4}" type="slidenum">
              <a:rPr lang="cs-CZ"/>
              <a:pPr/>
              <a:t>42</a:t>
            </a:fld>
            <a:endParaRPr lang="cs-CZ"/>
          </a:p>
        </p:txBody>
      </p:sp>
      <p:sp>
        <p:nvSpPr>
          <p:cNvPr id="146434" name="Rectangle 2"/>
          <p:cNvSpPr>
            <a:spLocks noGrp="1" noRot="1" noChangeAspect="1" noChangeArrowheads="1" noTextEdit="1"/>
          </p:cNvSpPr>
          <p:nvPr>
            <p:ph type="sldImg"/>
          </p:nvPr>
        </p:nvSpPr>
        <p:spPr>
          <a:ln/>
        </p:spPr>
      </p:sp>
      <p:sp>
        <p:nvSpPr>
          <p:cNvPr id="146435" name="Rectangle 3"/>
          <p:cNvSpPr>
            <a:spLocks noGrp="1" noChangeArrowheads="1"/>
          </p:cNvSpPr>
          <p:nvPr>
            <p:ph type="body" idx="1"/>
          </p:nvPr>
        </p:nvSpPr>
        <p:spPr/>
        <p:txBody>
          <a:bodyPr/>
          <a:lstStyle/>
          <a:p>
            <a:endParaRPr lang="cs-CZ"/>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67595D-92EF-4392-BE91-21C629174D7E}" type="slidenum">
              <a:rPr lang="cs-CZ"/>
              <a:pPr/>
              <a:t>43</a:t>
            </a:fld>
            <a:endParaRPr lang="cs-CZ"/>
          </a:p>
        </p:txBody>
      </p:sp>
      <p:sp>
        <p:nvSpPr>
          <p:cNvPr id="148482" name="Rectangle 2"/>
          <p:cNvSpPr>
            <a:spLocks noGrp="1" noRot="1" noChangeAspect="1" noChangeArrowheads="1" noTextEdit="1"/>
          </p:cNvSpPr>
          <p:nvPr>
            <p:ph type="sldImg"/>
          </p:nvPr>
        </p:nvSpPr>
        <p:spPr>
          <a:ln/>
        </p:spPr>
      </p:sp>
      <p:sp>
        <p:nvSpPr>
          <p:cNvPr id="148483" name="Rectangle 3"/>
          <p:cNvSpPr>
            <a:spLocks noGrp="1" noChangeArrowheads="1"/>
          </p:cNvSpPr>
          <p:nvPr>
            <p:ph type="body" idx="1"/>
          </p:nvPr>
        </p:nvSpPr>
        <p:spPr/>
        <p:txBody>
          <a:bodyPr/>
          <a:lstStyle/>
          <a:p>
            <a:endParaRPr lang="cs-CZ"/>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639019-4BC8-4609-810D-CE0474C93EC4}" type="slidenum">
              <a:rPr lang="cs-CZ"/>
              <a:pPr/>
              <a:t>44</a:t>
            </a:fld>
            <a:endParaRPr lang="cs-CZ"/>
          </a:p>
        </p:txBody>
      </p:sp>
      <p:sp>
        <p:nvSpPr>
          <p:cNvPr id="150530" name="Rectangle 2"/>
          <p:cNvSpPr>
            <a:spLocks noGrp="1" noRot="1" noChangeAspect="1" noChangeArrowheads="1" noTextEdit="1"/>
          </p:cNvSpPr>
          <p:nvPr>
            <p:ph type="sldImg"/>
          </p:nvPr>
        </p:nvSpPr>
        <p:spPr>
          <a:ln/>
        </p:spPr>
      </p:sp>
      <p:sp>
        <p:nvSpPr>
          <p:cNvPr id="15053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797E59-CD5B-4EB4-BB89-CEA664009D0A}" type="slidenum">
              <a:rPr lang="cs-CZ"/>
              <a:pPr/>
              <a:t>45</a:t>
            </a:fld>
            <a:endParaRPr lang="cs-CZ"/>
          </a:p>
        </p:txBody>
      </p:sp>
      <p:sp>
        <p:nvSpPr>
          <p:cNvPr id="272386" name="Rectangle 2"/>
          <p:cNvSpPr>
            <a:spLocks noGrp="1" noRot="1" noChangeAspect="1" noChangeArrowheads="1" noTextEdit="1"/>
          </p:cNvSpPr>
          <p:nvPr>
            <p:ph type="sldImg"/>
          </p:nvPr>
        </p:nvSpPr>
        <p:spPr>
          <a:ln/>
        </p:spPr>
      </p:sp>
      <p:sp>
        <p:nvSpPr>
          <p:cNvPr id="27238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D77FFA-95AF-4F43-B2D9-DD5F83893AA2}" type="slidenum">
              <a:rPr lang="cs-CZ"/>
              <a:pPr/>
              <a:t>46</a:t>
            </a:fld>
            <a:endParaRPr lang="cs-CZ"/>
          </a:p>
        </p:txBody>
      </p:sp>
      <p:sp>
        <p:nvSpPr>
          <p:cNvPr id="280578" name="Rectangle 2"/>
          <p:cNvSpPr>
            <a:spLocks noGrp="1" noRot="1" noChangeAspect="1" noChangeArrowheads="1" noTextEdit="1"/>
          </p:cNvSpPr>
          <p:nvPr>
            <p:ph type="sldImg"/>
          </p:nvPr>
        </p:nvSpPr>
        <p:spPr>
          <a:ln/>
        </p:spPr>
      </p:sp>
      <p:sp>
        <p:nvSpPr>
          <p:cNvPr id="280579" name="Rectangle 3"/>
          <p:cNvSpPr>
            <a:spLocks noGrp="1" noChangeArrowheads="1"/>
          </p:cNvSpPr>
          <p:nvPr>
            <p:ph type="body" idx="1"/>
          </p:nvPr>
        </p:nvSpPr>
        <p:spPr/>
        <p:txBody>
          <a:bodyPr/>
          <a:lstStyle/>
          <a:p>
            <a:endParaRPr lang="cs-CZ"/>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D50956-AD2B-4A16-B2F2-E2DE3CFD2B6C}" type="slidenum">
              <a:rPr lang="cs-CZ"/>
              <a:pPr/>
              <a:t>47</a:t>
            </a:fld>
            <a:endParaRPr lang="cs-CZ"/>
          </a:p>
        </p:txBody>
      </p:sp>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p:txBody>
          <a:bodyPr/>
          <a:lstStyle/>
          <a:p>
            <a:endParaRPr lang="cs-CZ"/>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062852-59B4-44EC-898C-470C5CE4D148}" type="slidenum">
              <a:rPr lang="cs-CZ"/>
              <a:pPr/>
              <a:t>48</a:t>
            </a:fld>
            <a:endParaRPr lang="cs-CZ"/>
          </a:p>
        </p:txBody>
      </p:sp>
      <p:sp>
        <p:nvSpPr>
          <p:cNvPr id="274434" name="Rectangle 2"/>
          <p:cNvSpPr>
            <a:spLocks noGrp="1" noRot="1" noChangeAspect="1" noChangeArrowheads="1" noTextEdit="1"/>
          </p:cNvSpPr>
          <p:nvPr>
            <p:ph type="sldImg"/>
          </p:nvPr>
        </p:nvSpPr>
        <p:spPr>
          <a:ln/>
        </p:spPr>
      </p:sp>
      <p:sp>
        <p:nvSpPr>
          <p:cNvPr id="274435" name="Rectangle 3"/>
          <p:cNvSpPr>
            <a:spLocks noGrp="1" noChangeArrowheads="1"/>
          </p:cNvSpPr>
          <p:nvPr>
            <p:ph type="body" idx="1"/>
          </p:nvPr>
        </p:nvSpPr>
        <p:spPr/>
        <p:txBody>
          <a:bodyPr/>
          <a:lstStyle/>
          <a:p>
            <a:endParaRPr lang="cs-CZ"/>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66F3D7-7FAF-49BB-B192-B76D191A36D7}" type="slidenum">
              <a:rPr lang="cs-CZ"/>
              <a:pPr/>
              <a:t>49</a:t>
            </a:fld>
            <a:endParaRPr lang="cs-CZ"/>
          </a:p>
        </p:txBody>
      </p:sp>
      <p:sp>
        <p:nvSpPr>
          <p:cNvPr id="334850" name="Rectangle 2"/>
          <p:cNvSpPr>
            <a:spLocks noGrp="1" noRot="1" noChangeAspect="1" noChangeArrowheads="1" noTextEdit="1"/>
          </p:cNvSpPr>
          <p:nvPr>
            <p:ph type="sldImg"/>
          </p:nvPr>
        </p:nvSpPr>
        <p:spPr>
          <a:ln/>
        </p:spPr>
      </p:sp>
      <p:sp>
        <p:nvSpPr>
          <p:cNvPr id="33485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11CC0E-4A1B-4C69-BC58-7919BB379B82}" type="slidenum">
              <a:rPr lang="cs-CZ"/>
              <a:pPr/>
              <a:t>50</a:t>
            </a:fld>
            <a:endParaRPr lang="cs-CZ"/>
          </a:p>
        </p:txBody>
      </p:sp>
      <p:sp>
        <p:nvSpPr>
          <p:cNvPr id="336898" name="Rectangle 2"/>
          <p:cNvSpPr>
            <a:spLocks noGrp="1" noRot="1" noChangeAspect="1" noChangeArrowheads="1" noTextEdit="1"/>
          </p:cNvSpPr>
          <p:nvPr>
            <p:ph type="sldImg"/>
          </p:nvPr>
        </p:nvSpPr>
        <p:spPr>
          <a:ln/>
        </p:spPr>
      </p:sp>
      <p:sp>
        <p:nvSpPr>
          <p:cNvPr id="336899" name="Rectangle 3"/>
          <p:cNvSpPr>
            <a:spLocks noGrp="1" noChangeArrowheads="1"/>
          </p:cNvSpPr>
          <p:nvPr>
            <p:ph type="body" idx="1"/>
          </p:nvPr>
        </p:nvSpPr>
        <p:spPr/>
        <p:txBody>
          <a:bodyPr/>
          <a:lstStyle/>
          <a:p>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BBFCB3-BD14-4794-BC9B-03BD913A731D}" type="slidenum">
              <a:rPr lang="cs-CZ"/>
              <a:pPr/>
              <a:t>5</a:t>
            </a:fld>
            <a:endParaRPr lang="cs-CZ"/>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cs-CZ"/>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7FD477-52F9-471C-96EB-BE03F4E1C6B1}" type="slidenum">
              <a:rPr lang="cs-CZ"/>
              <a:pPr/>
              <a:t>51</a:t>
            </a:fld>
            <a:endParaRPr lang="cs-CZ"/>
          </a:p>
        </p:txBody>
      </p:sp>
      <p:sp>
        <p:nvSpPr>
          <p:cNvPr id="276482" name="Rectangle 2"/>
          <p:cNvSpPr>
            <a:spLocks noGrp="1" noRot="1" noChangeAspect="1" noChangeArrowheads="1" noTextEdit="1"/>
          </p:cNvSpPr>
          <p:nvPr>
            <p:ph type="sldImg"/>
          </p:nvPr>
        </p:nvSpPr>
        <p:spPr>
          <a:ln/>
        </p:spPr>
      </p:sp>
      <p:sp>
        <p:nvSpPr>
          <p:cNvPr id="276483" name="Rectangle 3"/>
          <p:cNvSpPr>
            <a:spLocks noGrp="1" noChangeArrowheads="1"/>
          </p:cNvSpPr>
          <p:nvPr>
            <p:ph type="body" idx="1"/>
          </p:nvPr>
        </p:nvSpPr>
        <p:spPr/>
        <p:txBody>
          <a:bodyPr/>
          <a:lstStyle/>
          <a:p>
            <a:endParaRPr lang="cs-CZ"/>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028532-8A9C-4C67-8302-DAA761990984}" type="slidenum">
              <a:rPr lang="cs-CZ"/>
              <a:pPr/>
              <a:t>52</a:t>
            </a:fld>
            <a:endParaRPr lang="cs-CZ"/>
          </a:p>
        </p:txBody>
      </p:sp>
      <p:sp>
        <p:nvSpPr>
          <p:cNvPr id="310274" name="Rectangle 2"/>
          <p:cNvSpPr>
            <a:spLocks noGrp="1" noRot="1" noChangeAspect="1" noChangeArrowheads="1" noTextEdit="1"/>
          </p:cNvSpPr>
          <p:nvPr>
            <p:ph type="sldImg"/>
          </p:nvPr>
        </p:nvSpPr>
        <p:spPr>
          <a:xfrm>
            <a:off x="933450" y="741363"/>
            <a:ext cx="4933950" cy="3700462"/>
          </a:xfrm>
          <a:ln/>
        </p:spPr>
      </p:sp>
      <p:sp>
        <p:nvSpPr>
          <p:cNvPr id="310275" name="Rectangle 3"/>
          <p:cNvSpPr>
            <a:spLocks noGrp="1" noChangeArrowheads="1"/>
          </p:cNvSpPr>
          <p:nvPr>
            <p:ph type="body" idx="1"/>
          </p:nvPr>
        </p:nvSpPr>
        <p:spPr>
          <a:xfrm>
            <a:off x="679450" y="4691063"/>
            <a:ext cx="5438775" cy="4443412"/>
          </a:xfrm>
        </p:spPr>
        <p:txBody>
          <a:bodyPr/>
          <a:lstStyle/>
          <a:p>
            <a:endParaRPr lang="cs-CZ"/>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8C0B50-6F83-4FCB-9A2A-7B8E13DFF794}" type="slidenum">
              <a:rPr lang="cs-CZ"/>
              <a:pPr/>
              <a:t>53</a:t>
            </a:fld>
            <a:endParaRPr lang="cs-CZ"/>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8C0B50-6F83-4FCB-9A2A-7B8E13DFF794}" type="slidenum">
              <a:rPr lang="cs-CZ"/>
              <a:pPr/>
              <a:t>54</a:t>
            </a:fld>
            <a:endParaRPr lang="cs-CZ"/>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8C0B50-6F83-4FCB-9A2A-7B8E13DFF794}" type="slidenum">
              <a:rPr lang="cs-CZ"/>
              <a:pPr/>
              <a:t>55</a:t>
            </a:fld>
            <a:endParaRPr lang="cs-CZ"/>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8C0B50-6F83-4FCB-9A2A-7B8E13DFF794}" type="slidenum">
              <a:rPr lang="cs-CZ"/>
              <a:pPr/>
              <a:t>56</a:t>
            </a:fld>
            <a:endParaRPr lang="cs-CZ"/>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8C0B50-6F83-4FCB-9A2A-7B8E13DFF794}" type="slidenum">
              <a:rPr lang="cs-CZ"/>
              <a:pPr/>
              <a:t>57</a:t>
            </a:fld>
            <a:endParaRPr lang="cs-CZ"/>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C1C791-8A34-4751-BB1B-397EDD03CAD5}" type="slidenum">
              <a:rPr lang="cs-CZ"/>
              <a:pPr/>
              <a:t>58</a:t>
            </a:fld>
            <a:endParaRPr lang="cs-CZ"/>
          </a:p>
        </p:txBody>
      </p:sp>
      <p:sp>
        <p:nvSpPr>
          <p:cNvPr id="278530" name="Rectangle 2"/>
          <p:cNvSpPr>
            <a:spLocks noGrp="1" noRot="1" noChangeAspect="1" noChangeArrowheads="1" noTextEdit="1"/>
          </p:cNvSpPr>
          <p:nvPr>
            <p:ph type="sldImg"/>
          </p:nvPr>
        </p:nvSpPr>
        <p:spPr>
          <a:ln/>
        </p:spPr>
      </p:sp>
      <p:sp>
        <p:nvSpPr>
          <p:cNvPr id="27853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25DAC1-89EC-4390-9B0C-7632D6933CD9}" type="slidenum">
              <a:rPr lang="cs-CZ"/>
              <a:pPr/>
              <a:t>59</a:t>
            </a:fld>
            <a:endParaRPr lang="cs-CZ"/>
          </a:p>
        </p:txBody>
      </p:sp>
      <p:sp>
        <p:nvSpPr>
          <p:cNvPr id="282626" name="Rectangle 2"/>
          <p:cNvSpPr>
            <a:spLocks noGrp="1" noRot="1" noChangeAspect="1" noChangeArrowheads="1" noTextEdit="1"/>
          </p:cNvSpPr>
          <p:nvPr>
            <p:ph type="sldImg"/>
          </p:nvPr>
        </p:nvSpPr>
        <p:spPr>
          <a:ln/>
        </p:spPr>
      </p:sp>
      <p:sp>
        <p:nvSpPr>
          <p:cNvPr id="28262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2C0069-9AEF-45DD-86B3-4940CE0EC955}" type="slidenum">
              <a:rPr lang="cs-CZ"/>
              <a:pPr/>
              <a:t>60</a:t>
            </a:fld>
            <a:endParaRPr lang="cs-CZ"/>
          </a:p>
        </p:txBody>
      </p:sp>
      <p:sp>
        <p:nvSpPr>
          <p:cNvPr id="284674" name="Rectangle 2"/>
          <p:cNvSpPr>
            <a:spLocks noGrp="1" noRot="1" noChangeAspect="1" noChangeArrowheads="1" noTextEdit="1"/>
          </p:cNvSpPr>
          <p:nvPr>
            <p:ph type="sldImg"/>
          </p:nvPr>
        </p:nvSpPr>
        <p:spPr>
          <a:ln/>
        </p:spPr>
      </p:sp>
      <p:sp>
        <p:nvSpPr>
          <p:cNvPr id="284675" name="Rectangle 3"/>
          <p:cNvSpPr>
            <a:spLocks noGrp="1" noChangeArrowheads="1"/>
          </p:cNvSpPr>
          <p:nvPr>
            <p:ph type="body" idx="1"/>
          </p:nvPr>
        </p:nvSpPr>
        <p:spPr/>
        <p:txBody>
          <a:bodyPr/>
          <a:lstStyle/>
          <a:p>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ED05EC-CB1F-4F65-B236-D22BB9188A18}" type="slidenum">
              <a:rPr lang="cs-CZ"/>
              <a:pPr/>
              <a:t>6</a:t>
            </a:fld>
            <a:endParaRPr lang="cs-CZ"/>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cs-CZ"/>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921E30-D7F8-497B-8D01-58E09CDF997B}" type="slidenum">
              <a:rPr lang="cs-CZ"/>
              <a:pPr/>
              <a:t>61</a:t>
            </a:fld>
            <a:endParaRPr lang="cs-CZ"/>
          </a:p>
        </p:txBody>
      </p:sp>
      <p:sp>
        <p:nvSpPr>
          <p:cNvPr id="338946" name="Rectangle 2"/>
          <p:cNvSpPr>
            <a:spLocks noGrp="1" noRot="1" noChangeAspect="1" noChangeArrowheads="1" noTextEdit="1"/>
          </p:cNvSpPr>
          <p:nvPr>
            <p:ph type="sldImg"/>
          </p:nvPr>
        </p:nvSpPr>
        <p:spPr>
          <a:ln/>
        </p:spPr>
      </p:sp>
      <p:sp>
        <p:nvSpPr>
          <p:cNvPr id="33894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97A590-1F98-43B5-A31A-B90EC0CFDEDB}" type="slidenum">
              <a:rPr lang="cs-CZ"/>
              <a:pPr/>
              <a:t>62</a:t>
            </a:fld>
            <a:endParaRPr lang="cs-CZ"/>
          </a:p>
        </p:txBody>
      </p:sp>
      <p:sp>
        <p:nvSpPr>
          <p:cNvPr id="343042" name="Rectangle 2"/>
          <p:cNvSpPr>
            <a:spLocks noGrp="1" noRot="1" noChangeAspect="1" noChangeArrowheads="1" noTextEdit="1"/>
          </p:cNvSpPr>
          <p:nvPr>
            <p:ph type="sldImg"/>
          </p:nvPr>
        </p:nvSpPr>
        <p:spPr>
          <a:ln/>
        </p:spPr>
      </p:sp>
      <p:sp>
        <p:nvSpPr>
          <p:cNvPr id="343043" name="Rectangle 3"/>
          <p:cNvSpPr>
            <a:spLocks noGrp="1" noChangeArrowheads="1"/>
          </p:cNvSpPr>
          <p:nvPr>
            <p:ph type="body" idx="1"/>
          </p:nvPr>
        </p:nvSpPr>
        <p:spPr/>
        <p:txBody>
          <a:bodyPr/>
          <a:lstStyle/>
          <a:p>
            <a:endParaRPr lang="cs-CZ"/>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3D3C0D-ADFC-4AAD-A1C8-17B78B7D7AAA}" type="slidenum">
              <a:rPr lang="cs-CZ"/>
              <a:pPr/>
              <a:t>63</a:t>
            </a:fld>
            <a:endParaRPr lang="cs-CZ"/>
          </a:p>
        </p:txBody>
      </p:sp>
      <p:sp>
        <p:nvSpPr>
          <p:cNvPr id="345090" name="Rectangle 2"/>
          <p:cNvSpPr>
            <a:spLocks noGrp="1" noRot="1" noChangeAspect="1" noChangeArrowheads="1" noTextEdit="1"/>
          </p:cNvSpPr>
          <p:nvPr>
            <p:ph type="sldImg"/>
          </p:nvPr>
        </p:nvSpPr>
        <p:spPr>
          <a:ln/>
        </p:spPr>
      </p:sp>
      <p:sp>
        <p:nvSpPr>
          <p:cNvPr id="34509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57AA53-CF26-49F5-9BDB-7D20BB2ED9E3}" type="slidenum">
              <a:rPr lang="cs-CZ"/>
              <a:pPr/>
              <a:t>64</a:t>
            </a:fld>
            <a:endParaRPr lang="cs-CZ"/>
          </a:p>
        </p:txBody>
      </p:sp>
      <p:sp>
        <p:nvSpPr>
          <p:cNvPr id="347138" name="Rectangle 2"/>
          <p:cNvSpPr>
            <a:spLocks noGrp="1" noRot="1" noChangeAspect="1" noChangeArrowheads="1" noTextEdit="1"/>
          </p:cNvSpPr>
          <p:nvPr>
            <p:ph type="sldImg"/>
          </p:nvPr>
        </p:nvSpPr>
        <p:spPr>
          <a:ln/>
        </p:spPr>
      </p:sp>
      <p:sp>
        <p:nvSpPr>
          <p:cNvPr id="347139" name="Rectangle 3"/>
          <p:cNvSpPr>
            <a:spLocks noGrp="1" noChangeArrowheads="1"/>
          </p:cNvSpPr>
          <p:nvPr>
            <p:ph type="body" idx="1"/>
          </p:nvPr>
        </p:nvSpPr>
        <p:spPr/>
        <p:txBody>
          <a:bodyPr/>
          <a:lstStyle/>
          <a:p>
            <a:endParaRPr lang="cs-CZ"/>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5EBFB5-49F2-4845-A6E0-4928C0E1F4B6}" type="slidenum">
              <a:rPr lang="cs-CZ"/>
              <a:pPr/>
              <a:t>65</a:t>
            </a:fld>
            <a:endParaRPr lang="cs-CZ"/>
          </a:p>
        </p:txBody>
      </p:sp>
      <p:sp>
        <p:nvSpPr>
          <p:cNvPr id="349186" name="Rectangle 2"/>
          <p:cNvSpPr>
            <a:spLocks noGrp="1" noRot="1" noChangeAspect="1" noChangeArrowheads="1" noTextEdit="1"/>
          </p:cNvSpPr>
          <p:nvPr>
            <p:ph type="sldImg"/>
          </p:nvPr>
        </p:nvSpPr>
        <p:spPr>
          <a:ln/>
        </p:spPr>
      </p:sp>
      <p:sp>
        <p:nvSpPr>
          <p:cNvPr id="34918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7783ED-E044-4494-91D3-DA9AF0792B0A}" type="slidenum">
              <a:rPr lang="cs-CZ"/>
              <a:pPr/>
              <a:t>66</a:t>
            </a:fld>
            <a:endParaRPr lang="cs-CZ"/>
          </a:p>
        </p:txBody>
      </p:sp>
      <p:sp>
        <p:nvSpPr>
          <p:cNvPr id="304130" name="Rectangle 2"/>
          <p:cNvSpPr>
            <a:spLocks noGrp="1" noRot="1" noChangeAspect="1" noChangeArrowheads="1" noTextEdit="1"/>
          </p:cNvSpPr>
          <p:nvPr>
            <p:ph type="sldImg"/>
          </p:nvPr>
        </p:nvSpPr>
        <p:spPr>
          <a:ln/>
        </p:spPr>
      </p:sp>
      <p:sp>
        <p:nvSpPr>
          <p:cNvPr id="30413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5C093F-3969-48C6-9A28-4E78C4BCEB61}" type="slidenum">
              <a:rPr lang="cs-CZ"/>
              <a:pPr/>
              <a:t>67</a:t>
            </a:fld>
            <a:endParaRPr lang="cs-CZ"/>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cs-CZ"/>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BBABE6-4764-407C-A656-124028557B35}" type="slidenum">
              <a:rPr lang="cs-CZ"/>
              <a:pPr/>
              <a:t>68</a:t>
            </a:fld>
            <a:endParaRPr lang="cs-CZ"/>
          </a:p>
        </p:txBody>
      </p:sp>
      <p:sp>
        <p:nvSpPr>
          <p:cNvPr id="308226" name="Rectangle 2"/>
          <p:cNvSpPr>
            <a:spLocks noGrp="1" noRot="1" noChangeAspect="1" noChangeArrowheads="1" noTextEdit="1"/>
          </p:cNvSpPr>
          <p:nvPr>
            <p:ph type="sldImg"/>
          </p:nvPr>
        </p:nvSpPr>
        <p:spPr>
          <a:ln/>
        </p:spPr>
      </p:sp>
      <p:sp>
        <p:nvSpPr>
          <p:cNvPr id="30822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D282DE-D0C5-4481-BFBC-E7C174600EF0}" type="slidenum">
              <a:rPr lang="cs-CZ"/>
              <a:pPr/>
              <a:t>69</a:t>
            </a:fld>
            <a:endParaRPr lang="cs-CZ"/>
          </a:p>
        </p:txBody>
      </p:sp>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p:txBody>
          <a:bodyPr/>
          <a:lstStyle/>
          <a:p>
            <a:endParaRPr lang="cs-CZ"/>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63D169-932A-4F09-A1C5-34046CFF75EC}" type="slidenum">
              <a:rPr lang="cs-CZ"/>
              <a:pPr/>
              <a:t>70</a:t>
            </a:fld>
            <a:endParaRPr lang="cs-CZ"/>
          </a:p>
        </p:txBody>
      </p:sp>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686A3D-7623-473E-B47E-D7318D25413F}" type="slidenum">
              <a:rPr lang="cs-CZ"/>
              <a:pPr/>
              <a:t>7</a:t>
            </a:fld>
            <a:endParaRPr lang="cs-CZ"/>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FF6016-5E8F-4330-B896-7CBFA08C5AAE}" type="slidenum">
              <a:rPr lang="cs-CZ"/>
              <a:pPr/>
              <a:t>71</a:t>
            </a:fld>
            <a:endParaRPr lang="cs-CZ"/>
          </a:p>
        </p:txBody>
      </p:sp>
      <p:sp>
        <p:nvSpPr>
          <p:cNvPr id="156674" name="Rectangle 2"/>
          <p:cNvSpPr>
            <a:spLocks noGrp="1" noRot="1" noChangeAspect="1"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cs-CZ"/>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3817DF-2041-48F7-8A93-8F19E4DAA98E}" type="slidenum">
              <a:rPr lang="cs-CZ"/>
              <a:pPr/>
              <a:t>72</a:t>
            </a:fld>
            <a:endParaRPr lang="cs-CZ"/>
          </a:p>
        </p:txBody>
      </p:sp>
      <p:sp>
        <p:nvSpPr>
          <p:cNvPr id="158722" name="Rectangle 2"/>
          <p:cNvSpPr>
            <a:spLocks noGrp="1" noRot="1" noChangeAspect="1" noChangeArrowheads="1" noTextEdit="1"/>
          </p:cNvSpPr>
          <p:nvPr>
            <p:ph type="sldImg"/>
          </p:nvPr>
        </p:nvSpPr>
        <p:spPr>
          <a:ln/>
        </p:spPr>
      </p:sp>
      <p:sp>
        <p:nvSpPr>
          <p:cNvPr id="158723" name="Rectangle 3"/>
          <p:cNvSpPr>
            <a:spLocks noGrp="1" noChangeArrowheads="1"/>
          </p:cNvSpPr>
          <p:nvPr>
            <p:ph type="body" idx="1"/>
          </p:nvPr>
        </p:nvSpPr>
        <p:spPr/>
        <p:txBody>
          <a:bodyPr/>
          <a:lstStyle/>
          <a:p>
            <a:endParaRPr lang="cs-CZ"/>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B6F3F2-ED73-48EC-8919-44B37A0FFA38}" type="slidenum">
              <a:rPr lang="cs-CZ"/>
              <a:pPr/>
              <a:t>73</a:t>
            </a:fld>
            <a:endParaRPr lang="cs-CZ"/>
          </a:p>
        </p:txBody>
      </p:sp>
      <p:sp>
        <p:nvSpPr>
          <p:cNvPr id="160770" name="Rectangle 2"/>
          <p:cNvSpPr>
            <a:spLocks noGrp="1" noRot="1" noChangeAspect="1" noChangeArrowheads="1" noTextEdit="1"/>
          </p:cNvSpPr>
          <p:nvPr>
            <p:ph type="sldImg"/>
          </p:nvPr>
        </p:nvSpPr>
        <p:spPr>
          <a:ln/>
        </p:spPr>
      </p:sp>
      <p:sp>
        <p:nvSpPr>
          <p:cNvPr id="16077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EC7007-2C64-43C0-8F1C-78FE2C321AA2}" type="slidenum">
              <a:rPr lang="cs-CZ"/>
              <a:pPr/>
              <a:t>8</a:t>
            </a:fld>
            <a:endParaRPr lang="cs-CZ"/>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85B3B0-3122-444C-B0E6-B164D7694DA1}" type="slidenum">
              <a:rPr lang="cs-CZ"/>
              <a:pPr/>
              <a:t>9</a:t>
            </a:fld>
            <a:endParaRPr lang="cs-CZ"/>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6562" name="Line 2"/>
          <p:cNvSpPr>
            <a:spLocks noChangeShapeType="1"/>
          </p:cNvSpPr>
          <p:nvPr/>
        </p:nvSpPr>
        <p:spPr bwMode="auto">
          <a:xfrm>
            <a:off x="7315200" y="1066800"/>
            <a:ext cx="0" cy="175260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66563" name="Rectangle 3"/>
          <p:cNvSpPr>
            <a:spLocks noGrp="1" noChangeArrowheads="1"/>
          </p:cNvSpPr>
          <p:nvPr>
            <p:ph type="ctrTitle"/>
          </p:nvPr>
        </p:nvSpPr>
        <p:spPr>
          <a:xfrm>
            <a:off x="762000" y="457200"/>
            <a:ext cx="6389688" cy="2133600"/>
          </a:xfrm>
        </p:spPr>
        <p:txBody>
          <a:bodyPr/>
          <a:lstStyle>
            <a:lvl1pPr>
              <a:defRPr sz="3300" b="1"/>
            </a:lvl1pPr>
          </a:lstStyle>
          <a:p>
            <a:pPr lvl="0"/>
            <a:r>
              <a:rPr lang="cs-CZ" noProof="0" smtClean="0"/>
              <a:t>Klepnutím lze upravit styl předlohy nadpisů.</a:t>
            </a:r>
          </a:p>
        </p:txBody>
      </p:sp>
      <p:sp>
        <p:nvSpPr>
          <p:cNvPr id="6656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2200"/>
            </a:lvl1pPr>
          </a:lstStyle>
          <a:p>
            <a:pPr lvl="0"/>
            <a:r>
              <a:rPr lang="cs-CZ" noProof="0" smtClean="0"/>
              <a:t>Klepnutím lze upravit styl předlohy podnadpisů.</a:t>
            </a:r>
          </a:p>
        </p:txBody>
      </p:sp>
      <p:sp>
        <p:nvSpPr>
          <p:cNvPr id="66565" name="Rectangle 5"/>
          <p:cNvSpPr>
            <a:spLocks noGrp="1" noChangeArrowheads="1"/>
          </p:cNvSpPr>
          <p:nvPr>
            <p:ph type="dt" sz="half" idx="2"/>
          </p:nvPr>
        </p:nvSpPr>
        <p:spPr/>
        <p:txBody>
          <a:bodyPr/>
          <a:lstStyle>
            <a:lvl1pPr>
              <a:defRPr/>
            </a:lvl1pPr>
          </a:lstStyle>
          <a:p>
            <a:fld id="{37C875D3-BFFC-4F76-81D6-BDAA67BD6E52}" type="datetime1">
              <a:rPr lang="cs-CZ" smtClean="0"/>
              <a:t>11.3.2014</a:t>
            </a:fld>
            <a:endParaRPr lang="cs-CZ"/>
          </a:p>
        </p:txBody>
      </p:sp>
      <p:sp>
        <p:nvSpPr>
          <p:cNvPr id="66566" name="Rectangle 6"/>
          <p:cNvSpPr>
            <a:spLocks noGrp="1" noChangeArrowheads="1"/>
          </p:cNvSpPr>
          <p:nvPr>
            <p:ph type="ftr" sz="quarter" idx="3"/>
          </p:nvPr>
        </p:nvSpPr>
        <p:spPr/>
        <p:txBody>
          <a:bodyPr/>
          <a:lstStyle>
            <a:lvl1pPr>
              <a:defRPr/>
            </a:lvl1pPr>
          </a:lstStyle>
          <a:p>
            <a:r>
              <a:rPr lang="cs-CZ"/>
              <a:t>Projektování distribuovaných systémů</a:t>
            </a:r>
          </a:p>
        </p:txBody>
      </p:sp>
      <p:sp>
        <p:nvSpPr>
          <p:cNvPr id="66567" name="Rectangle 7"/>
          <p:cNvSpPr>
            <a:spLocks noGrp="1" noChangeArrowheads="1"/>
          </p:cNvSpPr>
          <p:nvPr>
            <p:ph type="sldNum" sz="quarter" idx="4"/>
          </p:nvPr>
        </p:nvSpPr>
        <p:spPr/>
        <p:txBody>
          <a:bodyPr/>
          <a:lstStyle>
            <a:lvl1pPr>
              <a:defRPr/>
            </a:lvl1pPr>
          </a:lstStyle>
          <a:p>
            <a:fld id="{68C06D21-7C7F-48F0-9A0F-6DE2D248F562}" type="slidenum">
              <a:rPr lang="cs-CZ"/>
              <a:pPr/>
              <a:t>‹#›</a:t>
            </a:fld>
            <a:endParaRPr lang="cs-CZ"/>
          </a:p>
        </p:txBody>
      </p:sp>
      <p:sp>
        <p:nvSpPr>
          <p:cNvPr id="66568" name="Line 8"/>
          <p:cNvSpPr>
            <a:spLocks noChangeShapeType="1"/>
          </p:cNvSpPr>
          <p:nvPr/>
        </p:nvSpPr>
        <p:spPr bwMode="auto">
          <a:xfrm>
            <a:off x="838200" y="2819400"/>
            <a:ext cx="6477000" cy="0"/>
          </a:xfrm>
          <a:prstGeom prst="line">
            <a:avLst/>
          </a:prstGeom>
          <a:noFill/>
          <a:ln w="63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nvGrpSpPr>
          <p:cNvPr id="66569" name="Group 9" descr="decorative graphic made up of dots"/>
          <p:cNvGrpSpPr>
            <a:grpSpLocks/>
          </p:cNvGrpSpPr>
          <p:nvPr/>
        </p:nvGrpSpPr>
        <p:grpSpPr bwMode="auto">
          <a:xfrm>
            <a:off x="7467600" y="1219200"/>
            <a:ext cx="792163" cy="1295400"/>
            <a:chOff x="5136" y="960"/>
            <a:chExt cx="528" cy="864"/>
          </a:xfrm>
        </p:grpSpPr>
        <p:sp>
          <p:nvSpPr>
            <p:cNvPr id="66570" name="Oval 10"/>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71" name="Oval 11"/>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72" name="Oval 12"/>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73" name="Oval 13"/>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74" name="Oval 14"/>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75" name="Oval 15"/>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76" name="Oval 16"/>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77" name="Oval 17"/>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78" name="Oval 18"/>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79" name="Oval 19"/>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80" name="Oval 20"/>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81" name="Oval 21"/>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82" name="Oval 22"/>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83" name="Oval 23"/>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84" name="Oval 24"/>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85" name="Oval 25"/>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86" name="Oval 26"/>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87" name="Oval 27"/>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88" name="Oval 28"/>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89" name="Oval 29"/>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90" name="Oval 30"/>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91" name="Oval 31"/>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92" name="Oval 32"/>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93" name="Oval 33"/>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94" name="Oval 34"/>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95" name="Oval 35"/>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96" name="Oval 36"/>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97" name="Oval 37"/>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98" name="Oval 38"/>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99" name="Oval 39"/>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00" name="Oval 40"/>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grpSp>
      <p:grpSp>
        <p:nvGrpSpPr>
          <p:cNvPr id="66601" name="Group 41" descr="decorative graphic made up of dots"/>
          <p:cNvGrpSpPr>
            <a:grpSpLocks/>
          </p:cNvGrpSpPr>
          <p:nvPr/>
        </p:nvGrpSpPr>
        <p:grpSpPr bwMode="auto">
          <a:xfrm>
            <a:off x="7467600" y="1219200"/>
            <a:ext cx="792163" cy="1295400"/>
            <a:chOff x="5136" y="960"/>
            <a:chExt cx="528" cy="864"/>
          </a:xfrm>
        </p:grpSpPr>
        <p:sp>
          <p:nvSpPr>
            <p:cNvPr id="66602" name="Oval 42"/>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03" name="Oval 43"/>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04" name="Oval 44"/>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05" name="Oval 45"/>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06" name="Oval 46"/>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07" name="Oval 47"/>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08" name="Oval 48"/>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09" name="Oval 49"/>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10" name="Oval 50"/>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11" name="Oval 51"/>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12" name="Oval 52"/>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13" name="Oval 53"/>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14" name="Oval 54"/>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15" name="Oval 55"/>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16" name="Oval 56"/>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17" name="Oval 57"/>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18" name="Oval 58"/>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19" name="Oval 59"/>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20" name="Oval 60"/>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21" name="Oval 61"/>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22" name="Oval 62"/>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23" name="Oval 63"/>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24" name="Oval 64"/>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25" name="Oval 65"/>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26" name="Oval 66"/>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27" name="Oval 67"/>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28" name="Oval 68"/>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29" name="Oval 69"/>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30" name="Oval 70"/>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31" name="Oval 71"/>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32" name="Oval 72"/>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lvl1pPr>
              <a:defRPr/>
            </a:lvl1pPr>
          </a:lstStyle>
          <a:p>
            <a:fld id="{4635D72B-6D39-4C27-85E6-3F8CCD4640A5}" type="datetime1">
              <a:rPr lang="cs-CZ" smtClean="0"/>
              <a:t>11.3.2014</a:t>
            </a:fld>
            <a:endParaRPr lang="cs-CZ"/>
          </a:p>
        </p:txBody>
      </p:sp>
      <p:sp>
        <p:nvSpPr>
          <p:cNvPr id="5" name="Footer Placeholder 4"/>
          <p:cNvSpPr>
            <a:spLocks noGrp="1"/>
          </p:cNvSpPr>
          <p:nvPr>
            <p:ph type="ftr" sz="quarter" idx="11"/>
          </p:nvPr>
        </p:nvSpPr>
        <p:spPr/>
        <p:txBody>
          <a:bodyPr/>
          <a:lstStyle>
            <a:lvl1pPr>
              <a:defRPr/>
            </a:lvl1pPr>
          </a:lstStyle>
          <a:p>
            <a:r>
              <a:rPr lang="cs-CZ"/>
              <a:t>Projektování distribuovaných systémů</a:t>
            </a:r>
          </a:p>
        </p:txBody>
      </p:sp>
      <p:sp>
        <p:nvSpPr>
          <p:cNvPr id="6" name="Slide Number Placeholder 5"/>
          <p:cNvSpPr>
            <a:spLocks noGrp="1"/>
          </p:cNvSpPr>
          <p:nvPr>
            <p:ph type="sldNum" sz="quarter" idx="12"/>
          </p:nvPr>
        </p:nvSpPr>
        <p:spPr/>
        <p:txBody>
          <a:bodyPr/>
          <a:lstStyle>
            <a:lvl1pPr>
              <a:defRPr/>
            </a:lvl1pPr>
          </a:lstStyle>
          <a:p>
            <a:fld id="{3BDA55CE-764D-4E92-B67A-DDA841F2285D}" type="slidenum">
              <a:rPr lang="cs-CZ"/>
              <a:pPr/>
              <a:t>‹#›</a:t>
            </a:fld>
            <a:endParaRPr lang="cs-CZ"/>
          </a:p>
        </p:txBody>
      </p:sp>
    </p:spTree>
    <p:extLst>
      <p:ext uri="{BB962C8B-B14F-4D97-AF65-F5344CB8AC3E}">
        <p14:creationId xmlns:p14="http://schemas.microsoft.com/office/powerpoint/2010/main" val="1596973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lvl1pPr>
              <a:defRPr/>
            </a:lvl1pPr>
          </a:lstStyle>
          <a:p>
            <a:fld id="{A36A8D7E-FA6B-4819-9976-67BF28168056}" type="datetime1">
              <a:rPr lang="cs-CZ" smtClean="0"/>
              <a:t>11.3.2014</a:t>
            </a:fld>
            <a:endParaRPr lang="cs-CZ"/>
          </a:p>
        </p:txBody>
      </p:sp>
      <p:sp>
        <p:nvSpPr>
          <p:cNvPr id="5" name="Footer Placeholder 4"/>
          <p:cNvSpPr>
            <a:spLocks noGrp="1"/>
          </p:cNvSpPr>
          <p:nvPr>
            <p:ph type="ftr" sz="quarter" idx="11"/>
          </p:nvPr>
        </p:nvSpPr>
        <p:spPr/>
        <p:txBody>
          <a:bodyPr/>
          <a:lstStyle>
            <a:lvl1pPr>
              <a:defRPr/>
            </a:lvl1pPr>
          </a:lstStyle>
          <a:p>
            <a:r>
              <a:rPr lang="cs-CZ"/>
              <a:t>Projektování distribuovaných systémů</a:t>
            </a:r>
          </a:p>
        </p:txBody>
      </p:sp>
      <p:sp>
        <p:nvSpPr>
          <p:cNvPr id="6" name="Slide Number Placeholder 5"/>
          <p:cNvSpPr>
            <a:spLocks noGrp="1"/>
          </p:cNvSpPr>
          <p:nvPr>
            <p:ph type="sldNum" sz="quarter" idx="12"/>
          </p:nvPr>
        </p:nvSpPr>
        <p:spPr/>
        <p:txBody>
          <a:bodyPr/>
          <a:lstStyle>
            <a:lvl1pPr>
              <a:defRPr/>
            </a:lvl1pPr>
          </a:lstStyle>
          <a:p>
            <a:fld id="{1E5BC499-2BC3-429E-A9BD-A877A52DB43E}" type="slidenum">
              <a:rPr lang="cs-CZ"/>
              <a:pPr/>
              <a:t>‹#›</a:t>
            </a:fld>
            <a:endParaRPr lang="cs-CZ"/>
          </a:p>
        </p:txBody>
      </p:sp>
    </p:spTree>
    <p:extLst>
      <p:ext uri="{BB962C8B-B14F-4D97-AF65-F5344CB8AC3E}">
        <p14:creationId xmlns:p14="http://schemas.microsoft.com/office/powerpoint/2010/main" val="23280475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smtClean="0"/>
              <a:t>Click to edit Master title style</a:t>
            </a:r>
            <a:endParaRPr lang="cs-CZ"/>
          </a:p>
        </p:txBody>
      </p:sp>
      <p:sp>
        <p:nvSpPr>
          <p:cNvPr id="3" name="Text Placeholder 2"/>
          <p:cNvSpPr>
            <a:spLocks noGrp="1"/>
          </p:cNvSpPr>
          <p:nvPr>
            <p:ph type="body" sz="half" idx="1"/>
          </p:nvPr>
        </p:nvSpPr>
        <p:spPr>
          <a:xfrm>
            <a:off x="457200" y="1719263"/>
            <a:ext cx="4038600" cy="4411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4648200" y="1719263"/>
            <a:ext cx="4038600" cy="4411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Date Placeholder 4"/>
          <p:cNvSpPr>
            <a:spLocks noGrp="1"/>
          </p:cNvSpPr>
          <p:nvPr>
            <p:ph type="dt" sz="half" idx="10"/>
          </p:nvPr>
        </p:nvSpPr>
        <p:spPr>
          <a:xfrm>
            <a:off x="457200" y="6248400"/>
            <a:ext cx="2133600" cy="457200"/>
          </a:xfrm>
        </p:spPr>
        <p:txBody>
          <a:bodyPr/>
          <a:lstStyle>
            <a:lvl1pPr>
              <a:defRPr/>
            </a:lvl1pPr>
          </a:lstStyle>
          <a:p>
            <a:fld id="{5BCDC82F-241C-4151-A828-42EEF86296B2}" type="datetime1">
              <a:rPr lang="cs-CZ" smtClean="0"/>
              <a:t>11.3.2014</a:t>
            </a:fld>
            <a:endParaRPr lang="cs-CZ"/>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r>
              <a:rPr lang="cs-CZ"/>
              <a:t>Projektování distribuovaných systémů</a:t>
            </a:r>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fld id="{0DB64A09-2801-4D06-AB25-37423ED80F08}" type="slidenum">
              <a:rPr lang="cs-CZ"/>
              <a:pPr/>
              <a:t>‹#›</a:t>
            </a:fld>
            <a:endParaRPr lang="cs-CZ"/>
          </a:p>
        </p:txBody>
      </p:sp>
    </p:spTree>
    <p:extLst>
      <p:ext uri="{BB962C8B-B14F-4D97-AF65-F5344CB8AC3E}">
        <p14:creationId xmlns:p14="http://schemas.microsoft.com/office/powerpoint/2010/main" val="3408311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lvl1pPr>
              <a:defRPr/>
            </a:lvl1pPr>
          </a:lstStyle>
          <a:p>
            <a:fld id="{D099AC34-27EC-411D-A467-0B5A7151FDBB}" type="datetime1">
              <a:rPr lang="cs-CZ" smtClean="0"/>
              <a:t>11.3.2014</a:t>
            </a:fld>
            <a:endParaRPr lang="cs-CZ"/>
          </a:p>
        </p:txBody>
      </p:sp>
      <p:sp>
        <p:nvSpPr>
          <p:cNvPr id="5" name="Footer Placeholder 4"/>
          <p:cNvSpPr>
            <a:spLocks noGrp="1"/>
          </p:cNvSpPr>
          <p:nvPr>
            <p:ph type="ftr" sz="quarter" idx="11"/>
          </p:nvPr>
        </p:nvSpPr>
        <p:spPr/>
        <p:txBody>
          <a:bodyPr/>
          <a:lstStyle>
            <a:lvl1pPr>
              <a:defRPr/>
            </a:lvl1pPr>
          </a:lstStyle>
          <a:p>
            <a:r>
              <a:rPr lang="cs-CZ"/>
              <a:t>Projektování distribuovaných systémů</a:t>
            </a:r>
          </a:p>
        </p:txBody>
      </p:sp>
      <p:sp>
        <p:nvSpPr>
          <p:cNvPr id="6" name="Slide Number Placeholder 5"/>
          <p:cNvSpPr>
            <a:spLocks noGrp="1"/>
          </p:cNvSpPr>
          <p:nvPr>
            <p:ph type="sldNum" sz="quarter" idx="12"/>
          </p:nvPr>
        </p:nvSpPr>
        <p:spPr/>
        <p:txBody>
          <a:bodyPr/>
          <a:lstStyle>
            <a:lvl1pPr>
              <a:defRPr/>
            </a:lvl1pPr>
          </a:lstStyle>
          <a:p>
            <a:fld id="{7D494E14-767D-43DB-8417-171CF9EC27CD}" type="slidenum">
              <a:rPr lang="cs-CZ"/>
              <a:pPr/>
              <a:t>‹#›</a:t>
            </a:fld>
            <a:endParaRPr lang="cs-CZ"/>
          </a:p>
        </p:txBody>
      </p:sp>
    </p:spTree>
    <p:extLst>
      <p:ext uri="{BB962C8B-B14F-4D97-AF65-F5344CB8AC3E}">
        <p14:creationId xmlns:p14="http://schemas.microsoft.com/office/powerpoint/2010/main" val="2642726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91144B35-8A48-4936-8E07-6CB74DFC39A3}" type="datetime1">
              <a:rPr lang="cs-CZ" smtClean="0"/>
              <a:t>11.3.2014</a:t>
            </a:fld>
            <a:endParaRPr lang="cs-CZ"/>
          </a:p>
        </p:txBody>
      </p:sp>
      <p:sp>
        <p:nvSpPr>
          <p:cNvPr id="5" name="Footer Placeholder 4"/>
          <p:cNvSpPr>
            <a:spLocks noGrp="1"/>
          </p:cNvSpPr>
          <p:nvPr>
            <p:ph type="ftr" sz="quarter" idx="11"/>
          </p:nvPr>
        </p:nvSpPr>
        <p:spPr/>
        <p:txBody>
          <a:bodyPr/>
          <a:lstStyle>
            <a:lvl1pPr>
              <a:defRPr/>
            </a:lvl1pPr>
          </a:lstStyle>
          <a:p>
            <a:r>
              <a:rPr lang="cs-CZ"/>
              <a:t>Projektování distribuovaných systémů</a:t>
            </a:r>
          </a:p>
        </p:txBody>
      </p:sp>
      <p:sp>
        <p:nvSpPr>
          <p:cNvPr id="6" name="Slide Number Placeholder 5"/>
          <p:cNvSpPr>
            <a:spLocks noGrp="1"/>
          </p:cNvSpPr>
          <p:nvPr>
            <p:ph type="sldNum" sz="quarter" idx="12"/>
          </p:nvPr>
        </p:nvSpPr>
        <p:spPr/>
        <p:txBody>
          <a:bodyPr/>
          <a:lstStyle>
            <a:lvl1pPr>
              <a:defRPr/>
            </a:lvl1pPr>
          </a:lstStyle>
          <a:p>
            <a:fld id="{10CB8665-932F-4A95-810F-22C09FB1CA7A}" type="slidenum">
              <a:rPr lang="cs-CZ"/>
              <a:pPr/>
              <a:t>‹#›</a:t>
            </a:fld>
            <a:endParaRPr lang="cs-CZ"/>
          </a:p>
        </p:txBody>
      </p:sp>
    </p:spTree>
    <p:extLst>
      <p:ext uri="{BB962C8B-B14F-4D97-AF65-F5344CB8AC3E}">
        <p14:creationId xmlns:p14="http://schemas.microsoft.com/office/powerpoint/2010/main" val="1880784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Date Placeholder 4"/>
          <p:cNvSpPr>
            <a:spLocks noGrp="1"/>
          </p:cNvSpPr>
          <p:nvPr>
            <p:ph type="dt" sz="half" idx="10"/>
          </p:nvPr>
        </p:nvSpPr>
        <p:spPr/>
        <p:txBody>
          <a:bodyPr/>
          <a:lstStyle>
            <a:lvl1pPr>
              <a:defRPr/>
            </a:lvl1pPr>
          </a:lstStyle>
          <a:p>
            <a:fld id="{AADA412F-1508-41CF-B1A6-C9A496201A30}" type="datetime1">
              <a:rPr lang="cs-CZ" smtClean="0"/>
              <a:t>11.3.2014</a:t>
            </a:fld>
            <a:endParaRPr lang="cs-CZ"/>
          </a:p>
        </p:txBody>
      </p:sp>
      <p:sp>
        <p:nvSpPr>
          <p:cNvPr id="6" name="Footer Placeholder 5"/>
          <p:cNvSpPr>
            <a:spLocks noGrp="1"/>
          </p:cNvSpPr>
          <p:nvPr>
            <p:ph type="ftr" sz="quarter" idx="11"/>
          </p:nvPr>
        </p:nvSpPr>
        <p:spPr/>
        <p:txBody>
          <a:bodyPr/>
          <a:lstStyle>
            <a:lvl1pPr>
              <a:defRPr/>
            </a:lvl1pPr>
          </a:lstStyle>
          <a:p>
            <a:r>
              <a:rPr lang="cs-CZ"/>
              <a:t>Projektování distribuovaných systémů</a:t>
            </a:r>
          </a:p>
        </p:txBody>
      </p:sp>
      <p:sp>
        <p:nvSpPr>
          <p:cNvPr id="7" name="Slide Number Placeholder 6"/>
          <p:cNvSpPr>
            <a:spLocks noGrp="1"/>
          </p:cNvSpPr>
          <p:nvPr>
            <p:ph type="sldNum" sz="quarter" idx="12"/>
          </p:nvPr>
        </p:nvSpPr>
        <p:spPr/>
        <p:txBody>
          <a:bodyPr/>
          <a:lstStyle>
            <a:lvl1pPr>
              <a:defRPr/>
            </a:lvl1pPr>
          </a:lstStyle>
          <a:p>
            <a:fld id="{6C899A72-29A2-4141-BDBC-A2F0BB111AF0}" type="slidenum">
              <a:rPr lang="cs-CZ"/>
              <a:pPr/>
              <a:t>‹#›</a:t>
            </a:fld>
            <a:endParaRPr lang="cs-CZ"/>
          </a:p>
        </p:txBody>
      </p:sp>
    </p:spTree>
    <p:extLst>
      <p:ext uri="{BB962C8B-B14F-4D97-AF65-F5344CB8AC3E}">
        <p14:creationId xmlns:p14="http://schemas.microsoft.com/office/powerpoint/2010/main" val="3434792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7" name="Date Placeholder 6"/>
          <p:cNvSpPr>
            <a:spLocks noGrp="1"/>
          </p:cNvSpPr>
          <p:nvPr>
            <p:ph type="dt" sz="half" idx="10"/>
          </p:nvPr>
        </p:nvSpPr>
        <p:spPr/>
        <p:txBody>
          <a:bodyPr/>
          <a:lstStyle>
            <a:lvl1pPr>
              <a:defRPr/>
            </a:lvl1pPr>
          </a:lstStyle>
          <a:p>
            <a:fld id="{641E7713-CDE5-439C-A7E8-D1ACC5E5C528}" type="datetime1">
              <a:rPr lang="cs-CZ" smtClean="0"/>
              <a:t>11.3.2014</a:t>
            </a:fld>
            <a:endParaRPr lang="cs-CZ"/>
          </a:p>
        </p:txBody>
      </p:sp>
      <p:sp>
        <p:nvSpPr>
          <p:cNvPr id="8" name="Footer Placeholder 7"/>
          <p:cNvSpPr>
            <a:spLocks noGrp="1"/>
          </p:cNvSpPr>
          <p:nvPr>
            <p:ph type="ftr" sz="quarter" idx="11"/>
          </p:nvPr>
        </p:nvSpPr>
        <p:spPr/>
        <p:txBody>
          <a:bodyPr/>
          <a:lstStyle>
            <a:lvl1pPr>
              <a:defRPr/>
            </a:lvl1pPr>
          </a:lstStyle>
          <a:p>
            <a:r>
              <a:rPr lang="cs-CZ"/>
              <a:t>Projektování distribuovaných systémů</a:t>
            </a:r>
          </a:p>
        </p:txBody>
      </p:sp>
      <p:sp>
        <p:nvSpPr>
          <p:cNvPr id="9" name="Slide Number Placeholder 8"/>
          <p:cNvSpPr>
            <a:spLocks noGrp="1"/>
          </p:cNvSpPr>
          <p:nvPr>
            <p:ph type="sldNum" sz="quarter" idx="12"/>
          </p:nvPr>
        </p:nvSpPr>
        <p:spPr/>
        <p:txBody>
          <a:bodyPr/>
          <a:lstStyle>
            <a:lvl1pPr>
              <a:defRPr/>
            </a:lvl1pPr>
          </a:lstStyle>
          <a:p>
            <a:fld id="{233399C1-BD62-4C84-B46F-3CCCBF2FA761}" type="slidenum">
              <a:rPr lang="cs-CZ"/>
              <a:pPr/>
              <a:t>‹#›</a:t>
            </a:fld>
            <a:endParaRPr lang="cs-CZ"/>
          </a:p>
        </p:txBody>
      </p:sp>
    </p:spTree>
    <p:extLst>
      <p:ext uri="{BB962C8B-B14F-4D97-AF65-F5344CB8AC3E}">
        <p14:creationId xmlns:p14="http://schemas.microsoft.com/office/powerpoint/2010/main" val="2641747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Date Placeholder 2"/>
          <p:cNvSpPr>
            <a:spLocks noGrp="1"/>
          </p:cNvSpPr>
          <p:nvPr>
            <p:ph type="dt" sz="half" idx="10"/>
          </p:nvPr>
        </p:nvSpPr>
        <p:spPr/>
        <p:txBody>
          <a:bodyPr/>
          <a:lstStyle>
            <a:lvl1pPr>
              <a:defRPr/>
            </a:lvl1pPr>
          </a:lstStyle>
          <a:p>
            <a:fld id="{236F21AD-21DD-401B-A96C-A422571380C4}" type="datetime1">
              <a:rPr lang="cs-CZ" smtClean="0"/>
              <a:t>11.3.2014</a:t>
            </a:fld>
            <a:endParaRPr lang="cs-CZ"/>
          </a:p>
        </p:txBody>
      </p:sp>
      <p:sp>
        <p:nvSpPr>
          <p:cNvPr id="4" name="Footer Placeholder 3"/>
          <p:cNvSpPr>
            <a:spLocks noGrp="1"/>
          </p:cNvSpPr>
          <p:nvPr>
            <p:ph type="ftr" sz="quarter" idx="11"/>
          </p:nvPr>
        </p:nvSpPr>
        <p:spPr/>
        <p:txBody>
          <a:bodyPr/>
          <a:lstStyle>
            <a:lvl1pPr>
              <a:defRPr/>
            </a:lvl1pPr>
          </a:lstStyle>
          <a:p>
            <a:r>
              <a:rPr lang="cs-CZ"/>
              <a:t>Projektování distribuovaných systémů</a:t>
            </a:r>
          </a:p>
        </p:txBody>
      </p:sp>
      <p:sp>
        <p:nvSpPr>
          <p:cNvPr id="5" name="Slide Number Placeholder 4"/>
          <p:cNvSpPr>
            <a:spLocks noGrp="1"/>
          </p:cNvSpPr>
          <p:nvPr>
            <p:ph type="sldNum" sz="quarter" idx="12"/>
          </p:nvPr>
        </p:nvSpPr>
        <p:spPr/>
        <p:txBody>
          <a:bodyPr/>
          <a:lstStyle>
            <a:lvl1pPr>
              <a:defRPr/>
            </a:lvl1pPr>
          </a:lstStyle>
          <a:p>
            <a:fld id="{D287C1BA-9E00-4BB0-AB3F-31034F1665AC}" type="slidenum">
              <a:rPr lang="cs-CZ"/>
              <a:pPr/>
              <a:t>‹#›</a:t>
            </a:fld>
            <a:endParaRPr lang="cs-CZ"/>
          </a:p>
        </p:txBody>
      </p:sp>
    </p:spTree>
    <p:extLst>
      <p:ext uri="{BB962C8B-B14F-4D97-AF65-F5344CB8AC3E}">
        <p14:creationId xmlns:p14="http://schemas.microsoft.com/office/powerpoint/2010/main" val="270449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4533298D-3A95-4332-B1F8-C26E3D73DE16}" type="datetime1">
              <a:rPr lang="cs-CZ" smtClean="0"/>
              <a:t>11.3.2014</a:t>
            </a:fld>
            <a:endParaRPr lang="cs-CZ"/>
          </a:p>
        </p:txBody>
      </p:sp>
      <p:sp>
        <p:nvSpPr>
          <p:cNvPr id="3" name="Footer Placeholder 2"/>
          <p:cNvSpPr>
            <a:spLocks noGrp="1"/>
          </p:cNvSpPr>
          <p:nvPr>
            <p:ph type="ftr" sz="quarter" idx="11"/>
          </p:nvPr>
        </p:nvSpPr>
        <p:spPr/>
        <p:txBody>
          <a:bodyPr/>
          <a:lstStyle>
            <a:lvl1pPr>
              <a:defRPr/>
            </a:lvl1pPr>
          </a:lstStyle>
          <a:p>
            <a:r>
              <a:rPr lang="cs-CZ"/>
              <a:t>Projektování distribuovaných systémů</a:t>
            </a:r>
          </a:p>
        </p:txBody>
      </p:sp>
      <p:sp>
        <p:nvSpPr>
          <p:cNvPr id="4" name="Slide Number Placeholder 3"/>
          <p:cNvSpPr>
            <a:spLocks noGrp="1"/>
          </p:cNvSpPr>
          <p:nvPr>
            <p:ph type="sldNum" sz="quarter" idx="12"/>
          </p:nvPr>
        </p:nvSpPr>
        <p:spPr/>
        <p:txBody>
          <a:bodyPr/>
          <a:lstStyle>
            <a:lvl1pPr>
              <a:defRPr/>
            </a:lvl1pPr>
          </a:lstStyle>
          <a:p>
            <a:fld id="{415C77F0-8624-4FD9-A0BB-FDF8F7A55398}" type="slidenum">
              <a:rPr lang="cs-CZ"/>
              <a:pPr/>
              <a:t>‹#›</a:t>
            </a:fld>
            <a:endParaRPr lang="cs-CZ"/>
          </a:p>
        </p:txBody>
      </p:sp>
    </p:spTree>
    <p:extLst>
      <p:ext uri="{BB962C8B-B14F-4D97-AF65-F5344CB8AC3E}">
        <p14:creationId xmlns:p14="http://schemas.microsoft.com/office/powerpoint/2010/main" val="2304292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47946A4C-27BA-4431-804D-255F8FDB2C45}" type="datetime1">
              <a:rPr lang="cs-CZ" smtClean="0"/>
              <a:t>11.3.2014</a:t>
            </a:fld>
            <a:endParaRPr lang="cs-CZ"/>
          </a:p>
        </p:txBody>
      </p:sp>
      <p:sp>
        <p:nvSpPr>
          <p:cNvPr id="6" name="Footer Placeholder 5"/>
          <p:cNvSpPr>
            <a:spLocks noGrp="1"/>
          </p:cNvSpPr>
          <p:nvPr>
            <p:ph type="ftr" sz="quarter" idx="11"/>
          </p:nvPr>
        </p:nvSpPr>
        <p:spPr/>
        <p:txBody>
          <a:bodyPr/>
          <a:lstStyle>
            <a:lvl1pPr>
              <a:defRPr/>
            </a:lvl1pPr>
          </a:lstStyle>
          <a:p>
            <a:r>
              <a:rPr lang="cs-CZ"/>
              <a:t>Projektování distribuovaných systémů</a:t>
            </a:r>
          </a:p>
        </p:txBody>
      </p:sp>
      <p:sp>
        <p:nvSpPr>
          <p:cNvPr id="7" name="Slide Number Placeholder 6"/>
          <p:cNvSpPr>
            <a:spLocks noGrp="1"/>
          </p:cNvSpPr>
          <p:nvPr>
            <p:ph type="sldNum" sz="quarter" idx="12"/>
          </p:nvPr>
        </p:nvSpPr>
        <p:spPr/>
        <p:txBody>
          <a:bodyPr/>
          <a:lstStyle>
            <a:lvl1pPr>
              <a:defRPr/>
            </a:lvl1pPr>
          </a:lstStyle>
          <a:p>
            <a:fld id="{13D380A7-CF07-49A6-85DF-C32A5E579486}" type="slidenum">
              <a:rPr lang="cs-CZ"/>
              <a:pPr/>
              <a:t>‹#›</a:t>
            </a:fld>
            <a:endParaRPr lang="cs-CZ"/>
          </a:p>
        </p:txBody>
      </p:sp>
    </p:spTree>
    <p:extLst>
      <p:ext uri="{BB962C8B-B14F-4D97-AF65-F5344CB8AC3E}">
        <p14:creationId xmlns:p14="http://schemas.microsoft.com/office/powerpoint/2010/main" val="344364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A0465D99-9235-4CEA-A499-D1746D5CEE33}" type="datetime1">
              <a:rPr lang="cs-CZ" smtClean="0"/>
              <a:t>11.3.2014</a:t>
            </a:fld>
            <a:endParaRPr lang="cs-CZ"/>
          </a:p>
        </p:txBody>
      </p:sp>
      <p:sp>
        <p:nvSpPr>
          <p:cNvPr id="6" name="Footer Placeholder 5"/>
          <p:cNvSpPr>
            <a:spLocks noGrp="1"/>
          </p:cNvSpPr>
          <p:nvPr>
            <p:ph type="ftr" sz="quarter" idx="11"/>
          </p:nvPr>
        </p:nvSpPr>
        <p:spPr/>
        <p:txBody>
          <a:bodyPr/>
          <a:lstStyle>
            <a:lvl1pPr>
              <a:defRPr/>
            </a:lvl1pPr>
          </a:lstStyle>
          <a:p>
            <a:r>
              <a:rPr lang="cs-CZ"/>
              <a:t>Projektování distribuovaných systémů</a:t>
            </a:r>
          </a:p>
        </p:txBody>
      </p:sp>
      <p:sp>
        <p:nvSpPr>
          <p:cNvPr id="7" name="Slide Number Placeholder 6"/>
          <p:cNvSpPr>
            <a:spLocks noGrp="1"/>
          </p:cNvSpPr>
          <p:nvPr>
            <p:ph type="sldNum" sz="quarter" idx="12"/>
          </p:nvPr>
        </p:nvSpPr>
        <p:spPr/>
        <p:txBody>
          <a:bodyPr/>
          <a:lstStyle>
            <a:lvl1pPr>
              <a:defRPr/>
            </a:lvl1pPr>
          </a:lstStyle>
          <a:p>
            <a:fld id="{96367AB1-E0C7-4BDA-A0C6-25FB030BACBA}" type="slidenum">
              <a:rPr lang="cs-CZ"/>
              <a:pPr/>
              <a:t>‹#›</a:t>
            </a:fld>
            <a:endParaRPr lang="cs-CZ"/>
          </a:p>
        </p:txBody>
      </p:sp>
    </p:spTree>
    <p:extLst>
      <p:ext uri="{BB962C8B-B14F-4D97-AF65-F5344CB8AC3E}">
        <p14:creationId xmlns:p14="http://schemas.microsoft.com/office/powerpoint/2010/main" val="2716878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folHlink"/>
        </a:solidFill>
        <a:effectLst/>
      </p:bgPr>
    </p:bg>
    <p:spTree>
      <p:nvGrpSpPr>
        <p:cNvPr id="1" name=""/>
        <p:cNvGrpSpPr/>
        <p:nvPr/>
      </p:nvGrpSpPr>
      <p:grpSpPr>
        <a:xfrm>
          <a:off x="0" y="0"/>
          <a:ext cx="0" cy="0"/>
          <a:chOff x="0" y="0"/>
          <a:chExt cx="0" cy="0"/>
        </a:xfrm>
      </p:grpSpPr>
      <p:sp>
        <p:nvSpPr>
          <p:cNvPr id="65538" name="Line 2"/>
          <p:cNvSpPr>
            <a:spLocks noChangeShapeType="1"/>
          </p:cNvSpPr>
          <p:nvPr/>
        </p:nvSpPr>
        <p:spPr bwMode="auto">
          <a:xfrm>
            <a:off x="8001000" y="0"/>
            <a:ext cx="0" cy="152400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65539" name="Rectangle 3"/>
          <p:cNvSpPr>
            <a:spLocks noGrp="1" noChangeArrowheads="1"/>
          </p:cNvSpPr>
          <p:nvPr>
            <p:ph type="title"/>
          </p:nvPr>
        </p:nvSpPr>
        <p:spPr bwMode="auto">
          <a:xfrm>
            <a:off x="457200" y="122238"/>
            <a:ext cx="75438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p>
        </p:txBody>
      </p:sp>
      <p:sp>
        <p:nvSpPr>
          <p:cNvPr id="65540" name="Rectangle 4"/>
          <p:cNvSpPr>
            <a:spLocks noGrp="1" noChangeArrowheads="1"/>
          </p:cNvSpPr>
          <p:nvPr>
            <p:ph type="body" idx="1"/>
          </p:nvPr>
        </p:nvSpPr>
        <p:spPr bwMode="auto">
          <a:xfrm>
            <a:off x="457200" y="1719263"/>
            <a:ext cx="8229600" cy="4411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65541" name="Rectangle 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vl1pPr>
          </a:lstStyle>
          <a:p>
            <a:fld id="{4912FDC1-4564-48E8-A1BE-CF139DB2203A}" type="datetime1">
              <a:rPr lang="cs-CZ" smtClean="0"/>
              <a:t>11.3.2014</a:t>
            </a:fld>
            <a:endParaRPr lang="cs-CZ"/>
          </a:p>
        </p:txBody>
      </p:sp>
      <p:sp>
        <p:nvSpPr>
          <p:cNvPr id="65542" name="Rectangle 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vl1pPr>
          </a:lstStyle>
          <a:p>
            <a:r>
              <a:rPr lang="cs-CZ"/>
              <a:t>Projektování distribuovaných systémů</a:t>
            </a:r>
          </a:p>
        </p:txBody>
      </p:sp>
      <p:sp>
        <p:nvSpPr>
          <p:cNvPr id="65543" name="Rectangle 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vl1pPr>
          </a:lstStyle>
          <a:p>
            <a:fld id="{1D2A43AB-5F9E-4E66-98AF-54A7501881C0}" type="slidenum">
              <a:rPr lang="cs-CZ"/>
              <a:pPr/>
              <a:t>‹#›</a:t>
            </a:fld>
            <a:endParaRPr lang="cs-CZ"/>
          </a:p>
        </p:txBody>
      </p:sp>
      <p:grpSp>
        <p:nvGrpSpPr>
          <p:cNvPr id="65544" name="Group 8" descr="decorative graphic made up of dots"/>
          <p:cNvGrpSpPr>
            <a:grpSpLocks/>
          </p:cNvGrpSpPr>
          <p:nvPr/>
        </p:nvGrpSpPr>
        <p:grpSpPr bwMode="auto">
          <a:xfrm>
            <a:off x="8153400" y="152400"/>
            <a:ext cx="792163" cy="1295400"/>
            <a:chOff x="5136" y="960"/>
            <a:chExt cx="528" cy="864"/>
          </a:xfrm>
        </p:grpSpPr>
        <p:sp>
          <p:nvSpPr>
            <p:cNvPr id="65545"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46"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47"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48"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49"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50"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51"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52"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53"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54"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55"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56"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57"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58"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59"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60"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61"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62"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63"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64"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65"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66"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67"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68"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69"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70"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71"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72"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73"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74"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75"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grpSp>
      <p:sp>
        <p:nvSpPr>
          <p:cNvPr id="65576" name="Line 40"/>
          <p:cNvSpPr>
            <a:spLocks noChangeShapeType="1"/>
          </p:cNvSpPr>
          <p:nvPr/>
        </p:nvSpPr>
        <p:spPr bwMode="auto">
          <a:xfrm>
            <a:off x="457200" y="1524000"/>
            <a:ext cx="7543800" cy="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hf hdr="0"/>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lr>
          <a:schemeClr val="tx2"/>
        </a:buClr>
        <a:buSzPct val="70000"/>
        <a:buFont typeface="Wingdings" pitchFamily="2" charset="2"/>
        <a:buChar char="l"/>
        <a:defRPr sz="2400">
          <a:solidFill>
            <a:schemeClr val="tx1"/>
          </a:solidFill>
          <a:latin typeface="+mn-lt"/>
          <a:ea typeface="+mn-ea"/>
          <a:cs typeface="+mn-cs"/>
        </a:defRPr>
      </a:lvl1pPr>
      <a:lvl2pPr marL="692150" indent="-347663" algn="l" rtl="0" fontAlgn="base">
        <a:spcBef>
          <a:spcPct val="20000"/>
        </a:spcBef>
        <a:spcAft>
          <a:spcPct val="0"/>
        </a:spcAft>
        <a:buClr>
          <a:schemeClr val="accent2"/>
        </a:buClr>
        <a:buSzPct val="70000"/>
        <a:buFont typeface="Wingdings" pitchFamily="2" charset="2"/>
        <a:buChar char="l"/>
        <a:defRPr sz="2000">
          <a:solidFill>
            <a:schemeClr val="tx1"/>
          </a:solidFill>
          <a:latin typeface="+mn-lt"/>
        </a:defRPr>
      </a:lvl2pPr>
      <a:lvl3pPr marL="987425" indent="-293688" algn="l" rtl="0" fontAlgn="base">
        <a:spcBef>
          <a:spcPct val="20000"/>
        </a:spcBef>
        <a:spcAft>
          <a:spcPct val="0"/>
        </a:spcAft>
        <a:buClr>
          <a:schemeClr val="accent1"/>
        </a:buClr>
        <a:buSzPct val="70000"/>
        <a:buFont typeface="Wingdings" pitchFamily="2" charset="2"/>
        <a:buChar char="l"/>
        <a:defRPr sz="2000">
          <a:solidFill>
            <a:schemeClr val="tx1"/>
          </a:solidFill>
          <a:latin typeface="+mn-lt"/>
        </a:defRPr>
      </a:lvl3pPr>
      <a:lvl4pPr marL="1281113" indent="-292100" algn="l" rtl="0" fontAlgn="base">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5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png"/><Relationship Id="rId4" Type="http://schemas.openxmlformats.org/officeDocument/2006/relationships/oleObject" Target="../embeddings/oleObject1.bin"/></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5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5.wmf"/><Relationship Id="rId4" Type="http://schemas.openxmlformats.org/officeDocument/2006/relationships/oleObject" Target="../embeddings/oleObject2.bin"/></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6.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9.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7.xml"/><Relationship Id="rId1" Type="http://schemas.openxmlformats.org/officeDocument/2006/relationships/slideLayout" Target="../slideLayouts/slideLayout7.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457200"/>
            <a:ext cx="5703888" cy="2133600"/>
          </a:xfrm>
        </p:spPr>
        <p:txBody>
          <a:bodyPr/>
          <a:lstStyle/>
          <a:p>
            <a:r>
              <a:rPr lang="cs-CZ" sz="3600"/>
              <a:t>Síťové útoky </a:t>
            </a:r>
          </a:p>
        </p:txBody>
      </p:sp>
      <p:sp>
        <p:nvSpPr>
          <p:cNvPr id="2051" name="Rectangle 3"/>
          <p:cNvSpPr>
            <a:spLocks noGrp="1" noChangeArrowheads="1"/>
          </p:cNvSpPr>
          <p:nvPr>
            <p:ph type="subTitle" idx="1"/>
          </p:nvPr>
        </p:nvSpPr>
        <p:spPr/>
        <p:txBody>
          <a:bodyPr/>
          <a:lstStyle/>
          <a:p>
            <a:r>
              <a:rPr lang="cs-CZ" sz="2800" dirty="0"/>
              <a:t>Projektování distribuovaných systémů</a:t>
            </a:r>
          </a:p>
          <a:p>
            <a:r>
              <a:rPr lang="cs-CZ" sz="2800" dirty="0"/>
              <a:t>Lekce </a:t>
            </a:r>
            <a:r>
              <a:rPr lang="cs-CZ" sz="2800" dirty="0" smtClean="0"/>
              <a:t>5</a:t>
            </a:r>
            <a:endParaRPr lang="cs-CZ" sz="2800" dirty="0"/>
          </a:p>
          <a:p>
            <a:r>
              <a:rPr lang="cs-CZ" sz="2800" dirty="0"/>
              <a:t>Ing. Jiří ledvina, CSc.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F6442AD-405E-4CD8-BDFB-D6FF19691C48}" type="datetime1">
              <a:rPr lang="cs-CZ" smtClean="0"/>
              <a:t>11.3.2014</a:t>
            </a:fld>
            <a:endParaRPr lang="cs-CZ"/>
          </a:p>
        </p:txBody>
      </p:sp>
      <p:sp>
        <p:nvSpPr>
          <p:cNvPr id="5" name="Footer Placeholder 4"/>
          <p:cNvSpPr>
            <a:spLocks noGrp="1"/>
          </p:cNvSpPr>
          <p:nvPr>
            <p:ph type="ftr" sz="quarter" idx="11"/>
          </p:nvPr>
        </p:nvSpPr>
        <p:spPr/>
        <p:txBody>
          <a:bodyPr/>
          <a:lstStyle/>
          <a:p>
            <a:r>
              <a:rPr lang="cs-CZ" dirty="0"/>
              <a:t>Projektování distribuovaných systémů</a:t>
            </a:r>
          </a:p>
        </p:txBody>
      </p:sp>
      <p:sp>
        <p:nvSpPr>
          <p:cNvPr id="6" name="Slide Number Placeholder 5"/>
          <p:cNvSpPr>
            <a:spLocks noGrp="1"/>
          </p:cNvSpPr>
          <p:nvPr>
            <p:ph type="sldNum" sz="quarter" idx="12"/>
          </p:nvPr>
        </p:nvSpPr>
        <p:spPr/>
        <p:txBody>
          <a:bodyPr/>
          <a:lstStyle/>
          <a:p>
            <a:fld id="{0D0E9BE7-8668-48C2-A317-94752DF68751}" type="slidenum">
              <a:rPr lang="cs-CZ"/>
              <a:pPr/>
              <a:t>10</a:t>
            </a:fld>
            <a:endParaRPr lang="cs-CZ"/>
          </a:p>
        </p:txBody>
      </p:sp>
      <p:sp>
        <p:nvSpPr>
          <p:cNvPr id="96258" name="Rectangle 2"/>
          <p:cNvSpPr>
            <a:spLocks noGrp="1" noChangeArrowheads="1"/>
          </p:cNvSpPr>
          <p:nvPr>
            <p:ph type="title"/>
          </p:nvPr>
        </p:nvSpPr>
        <p:spPr/>
        <p:txBody>
          <a:bodyPr/>
          <a:lstStyle/>
          <a:p>
            <a:r>
              <a:rPr lang="cs-CZ"/>
              <a:t>Google hacking</a:t>
            </a:r>
          </a:p>
        </p:txBody>
      </p:sp>
      <p:sp>
        <p:nvSpPr>
          <p:cNvPr id="96259" name="Rectangle 3"/>
          <p:cNvSpPr>
            <a:spLocks noGrp="1" noChangeArrowheads="1"/>
          </p:cNvSpPr>
          <p:nvPr>
            <p:ph type="body" idx="1"/>
          </p:nvPr>
        </p:nvSpPr>
        <p:spPr>
          <a:xfrm>
            <a:off x="457200" y="1719263"/>
            <a:ext cx="3886200" cy="4411662"/>
          </a:xfrm>
        </p:spPr>
        <p:txBody>
          <a:bodyPr/>
          <a:lstStyle/>
          <a:p>
            <a:r>
              <a:rPr lang="en-US" sz="2000" dirty="0"/>
              <a:t>s</a:t>
            </a:r>
            <a:r>
              <a:rPr lang="en-US" sz="2000" dirty="0" smtClean="0"/>
              <a:t>ite: </a:t>
            </a:r>
            <a:r>
              <a:rPr lang="cs-CZ" sz="2000" dirty="0" smtClean="0"/>
              <a:t>zadaná doména</a:t>
            </a:r>
            <a:endParaRPr lang="en-US" sz="2000" dirty="0" smtClean="0"/>
          </a:p>
          <a:p>
            <a:r>
              <a:rPr lang="cs-CZ" sz="2000" dirty="0"/>
              <a:t>i</a:t>
            </a:r>
            <a:r>
              <a:rPr lang="en-US" sz="2000" dirty="0" err="1" smtClean="0"/>
              <a:t>ntitle</a:t>
            </a:r>
            <a:r>
              <a:rPr lang="cs-CZ" sz="2000" dirty="0" smtClean="0"/>
              <a:t>: zadaný výraz v názvu</a:t>
            </a:r>
            <a:endParaRPr lang="en-US" sz="2000" dirty="0" smtClean="0"/>
          </a:p>
          <a:p>
            <a:r>
              <a:rPr lang="cs-CZ" sz="2000" dirty="0"/>
              <a:t>a</a:t>
            </a:r>
            <a:r>
              <a:rPr lang="en-US" sz="2000" dirty="0" err="1" smtClean="0"/>
              <a:t>llintitle</a:t>
            </a:r>
            <a:r>
              <a:rPr lang="cs-CZ" sz="2000" dirty="0" smtClean="0"/>
              <a:t>: všechny zadané výrazy v názvu</a:t>
            </a:r>
            <a:endParaRPr lang="en-US" sz="2000" dirty="0" smtClean="0"/>
          </a:p>
          <a:p>
            <a:r>
              <a:rPr lang="cs-CZ" sz="2000" dirty="0" smtClean="0"/>
              <a:t>i</a:t>
            </a:r>
            <a:r>
              <a:rPr lang="en-US" sz="2000" dirty="0" err="1" smtClean="0"/>
              <a:t>nurl</a:t>
            </a:r>
            <a:r>
              <a:rPr lang="cs-CZ" sz="2000" dirty="0" smtClean="0"/>
              <a:t>: zadaný výraz v URL </a:t>
            </a:r>
            <a:endParaRPr lang="en-US" sz="2000" dirty="0" smtClean="0"/>
          </a:p>
          <a:p>
            <a:r>
              <a:rPr lang="cs-CZ" sz="2000" dirty="0" smtClean="0"/>
              <a:t>a</a:t>
            </a:r>
            <a:r>
              <a:rPr lang="en-US" sz="2000" dirty="0" err="1" smtClean="0"/>
              <a:t>llinurl</a:t>
            </a:r>
            <a:r>
              <a:rPr lang="cs-CZ" sz="2000" dirty="0" smtClean="0"/>
              <a:t>: všechny zadané výrazy v URL</a:t>
            </a:r>
            <a:endParaRPr lang="en-US" sz="2000" dirty="0" smtClean="0"/>
          </a:p>
          <a:p>
            <a:r>
              <a:rPr lang="en-US" sz="2000" dirty="0" err="1" smtClean="0"/>
              <a:t>filetype</a:t>
            </a:r>
            <a:r>
              <a:rPr lang="en-US" sz="2000" dirty="0" smtClean="0"/>
              <a:t>, </a:t>
            </a:r>
            <a:r>
              <a:rPr lang="en-US" sz="2000" dirty="0" err="1" smtClean="0"/>
              <a:t>ext</a:t>
            </a:r>
            <a:r>
              <a:rPr lang="cs-CZ" sz="2000" dirty="0" smtClean="0"/>
              <a:t>: typ souboru</a:t>
            </a:r>
            <a:endParaRPr lang="en-US" sz="2000" dirty="0" smtClean="0"/>
          </a:p>
          <a:p>
            <a:r>
              <a:rPr lang="cs-CZ" sz="2000" dirty="0" smtClean="0"/>
              <a:t>n</a:t>
            </a:r>
            <a:r>
              <a:rPr lang="en-US" sz="2000" dirty="0" err="1" smtClean="0"/>
              <a:t>umrange</a:t>
            </a:r>
            <a:r>
              <a:rPr lang="cs-CZ" sz="2000" dirty="0" smtClean="0"/>
              <a:t>: číslo v zadaném rozsahu</a:t>
            </a:r>
            <a:endParaRPr lang="en-US" sz="2000" dirty="0" smtClean="0"/>
          </a:p>
          <a:p>
            <a:r>
              <a:rPr lang="cs-CZ" sz="2000" dirty="0" smtClean="0"/>
              <a:t>l</a:t>
            </a:r>
            <a:r>
              <a:rPr lang="en-US" sz="2000" dirty="0" smtClean="0"/>
              <a:t>ink</a:t>
            </a:r>
            <a:r>
              <a:rPr lang="cs-CZ" sz="2000" dirty="0" smtClean="0"/>
              <a:t>: obsahuje odkaz na umístění</a:t>
            </a:r>
            <a:endParaRPr lang="en-US" sz="2000" dirty="0" smtClean="0"/>
          </a:p>
        </p:txBody>
      </p:sp>
      <p:sp>
        <p:nvSpPr>
          <p:cNvPr id="7" name="Rectangle 3"/>
          <p:cNvSpPr txBox="1">
            <a:spLocks noChangeArrowheads="1"/>
          </p:cNvSpPr>
          <p:nvPr/>
        </p:nvSpPr>
        <p:spPr bwMode="auto">
          <a:xfrm>
            <a:off x="4419600" y="1752600"/>
            <a:ext cx="4419600"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tx2"/>
              </a:buClr>
              <a:buSzPct val="70000"/>
              <a:buFont typeface="Wingdings" pitchFamily="2" charset="2"/>
              <a:buChar char="l"/>
              <a:defRPr sz="2400">
                <a:solidFill>
                  <a:schemeClr val="tx1"/>
                </a:solidFill>
                <a:latin typeface="+mn-lt"/>
                <a:ea typeface="+mn-ea"/>
                <a:cs typeface="+mn-cs"/>
              </a:defRPr>
            </a:lvl1pPr>
            <a:lvl2pPr marL="692150" indent="-347663" algn="l" rtl="0" fontAlgn="base">
              <a:spcBef>
                <a:spcPct val="20000"/>
              </a:spcBef>
              <a:spcAft>
                <a:spcPct val="0"/>
              </a:spcAft>
              <a:buClr>
                <a:schemeClr val="accent2"/>
              </a:buClr>
              <a:buSzPct val="70000"/>
              <a:buFont typeface="Wingdings" pitchFamily="2" charset="2"/>
              <a:buChar char="l"/>
              <a:defRPr sz="2000">
                <a:solidFill>
                  <a:schemeClr val="tx1"/>
                </a:solidFill>
                <a:latin typeface="+mn-lt"/>
              </a:defRPr>
            </a:lvl2pPr>
            <a:lvl3pPr marL="987425" indent="-293688" algn="l" rtl="0" fontAlgn="base">
              <a:spcBef>
                <a:spcPct val="20000"/>
              </a:spcBef>
              <a:spcAft>
                <a:spcPct val="0"/>
              </a:spcAft>
              <a:buClr>
                <a:schemeClr val="accent1"/>
              </a:buClr>
              <a:buSzPct val="70000"/>
              <a:buFont typeface="Wingdings" pitchFamily="2" charset="2"/>
              <a:buChar char="l"/>
              <a:defRPr sz="2000">
                <a:solidFill>
                  <a:schemeClr val="tx1"/>
                </a:solidFill>
                <a:latin typeface="+mn-lt"/>
              </a:defRPr>
            </a:lvl3pPr>
            <a:lvl4pPr marL="1281113" indent="-292100" algn="l" rtl="0" fontAlgn="base">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a:lstStyle>
          <a:p>
            <a:r>
              <a:rPr lang="cs-CZ" sz="2000" dirty="0" smtClean="0"/>
              <a:t>i</a:t>
            </a:r>
            <a:r>
              <a:rPr lang="en-US" sz="2000" dirty="0" err="1" smtClean="0"/>
              <a:t>nanchor</a:t>
            </a:r>
            <a:r>
              <a:rPr lang="cs-CZ" sz="2000" dirty="0" smtClean="0"/>
              <a:t>: text v komentáři odkazu </a:t>
            </a:r>
            <a:endParaRPr lang="en-US" sz="2000" dirty="0" smtClean="0"/>
          </a:p>
          <a:p>
            <a:r>
              <a:rPr lang="cs-CZ" sz="2000" dirty="0" err="1"/>
              <a:t>a</a:t>
            </a:r>
            <a:r>
              <a:rPr lang="en-US" sz="2000" dirty="0" err="1" smtClean="0"/>
              <a:t>llintext</a:t>
            </a:r>
            <a:r>
              <a:rPr lang="cs-CZ" sz="2000" dirty="0" smtClean="0"/>
              <a:t>: výraz pouze v textu</a:t>
            </a:r>
          </a:p>
          <a:p>
            <a:pPr marL="0" indent="0">
              <a:buNone/>
            </a:pPr>
            <a:endParaRPr lang="cs-CZ" sz="2000" dirty="0" smtClean="0"/>
          </a:p>
          <a:p>
            <a:r>
              <a:rPr lang="en-US" sz="2000" dirty="0" smtClean="0"/>
              <a:t>+</a:t>
            </a:r>
            <a:r>
              <a:rPr lang="cs-CZ" sz="2000" dirty="0" smtClean="0"/>
              <a:t> častý výskyt</a:t>
            </a:r>
            <a:endParaRPr lang="en-US" sz="2000" dirty="0" smtClean="0"/>
          </a:p>
          <a:p>
            <a:r>
              <a:rPr lang="en-US" sz="2000" dirty="0" smtClean="0"/>
              <a:t>-</a:t>
            </a:r>
            <a:r>
              <a:rPr lang="cs-CZ" sz="2000" dirty="0" smtClean="0"/>
              <a:t>  potlačení výskytu</a:t>
            </a:r>
            <a:endParaRPr lang="en-US" sz="2000" dirty="0" smtClean="0"/>
          </a:p>
          <a:p>
            <a:r>
              <a:rPr lang="en-US" sz="2000" dirty="0" smtClean="0"/>
              <a:t>“”</a:t>
            </a:r>
            <a:r>
              <a:rPr lang="cs-CZ" sz="2000" dirty="0" smtClean="0"/>
              <a:t> uzávorkování fráze</a:t>
            </a:r>
            <a:endParaRPr lang="en-US" sz="2000" dirty="0" smtClean="0"/>
          </a:p>
          <a:p>
            <a:r>
              <a:rPr lang="en-US" sz="2000" dirty="0" smtClean="0"/>
              <a:t>.</a:t>
            </a:r>
            <a:r>
              <a:rPr lang="cs-CZ" sz="2000" dirty="0" smtClean="0"/>
              <a:t>  Zástupce jednoho znaku</a:t>
            </a:r>
            <a:endParaRPr lang="en-US" sz="2000" dirty="0" smtClean="0"/>
          </a:p>
          <a:p>
            <a:r>
              <a:rPr lang="en-US" sz="2000" dirty="0" smtClean="0"/>
              <a:t>*</a:t>
            </a:r>
            <a:r>
              <a:rPr lang="cs-CZ" sz="2000" dirty="0" smtClean="0"/>
              <a:t> zástupce lib. výrazu</a:t>
            </a:r>
            <a:endParaRPr lang="en-US" sz="2000" dirty="0" smtClean="0"/>
          </a:p>
          <a:p>
            <a:r>
              <a:rPr lang="en-US" sz="2000" dirty="0" smtClean="0"/>
              <a:t>|</a:t>
            </a:r>
            <a:r>
              <a:rPr lang="cs-CZ" sz="2000" dirty="0" smtClean="0"/>
              <a:t>  logické OR</a:t>
            </a:r>
          </a:p>
          <a:p>
            <a:endParaRPr lang="cs-CZ" sz="2000" dirty="0"/>
          </a:p>
          <a:p>
            <a:r>
              <a:rPr lang="cs-CZ" sz="2000" dirty="0" smtClean="0"/>
              <a:t>http://www.dcblog.cz/26/google-hacking-cast-1/</a:t>
            </a:r>
            <a:endParaRPr lang="cs-CZ" sz="2000" dirty="0"/>
          </a:p>
        </p:txBody>
      </p:sp>
    </p:spTree>
    <p:extLst>
      <p:ext uri="{BB962C8B-B14F-4D97-AF65-F5344CB8AC3E}">
        <p14:creationId xmlns:p14="http://schemas.microsoft.com/office/powerpoint/2010/main" val="29015925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fld id="{8CB1E6B5-1275-43A8-B1B9-C90B95FE06E7}" type="datetime1">
              <a:rPr lang="cs-CZ" smtClean="0"/>
              <a:t>11.3.2014</a:t>
            </a:fld>
            <a:endParaRPr lang="cs-CZ"/>
          </a:p>
        </p:txBody>
      </p:sp>
      <p:sp>
        <p:nvSpPr>
          <p:cNvPr id="6" name="Footer Placeholder 4"/>
          <p:cNvSpPr>
            <a:spLocks noGrp="1"/>
          </p:cNvSpPr>
          <p:nvPr>
            <p:ph type="ftr" sz="quarter" idx="11"/>
          </p:nvPr>
        </p:nvSpPr>
        <p:spPr/>
        <p:txBody>
          <a:bodyPr/>
          <a:lstStyle/>
          <a:p>
            <a:r>
              <a:rPr lang="cs-CZ"/>
              <a:t>Projektování distribuovaných systémů</a:t>
            </a:r>
          </a:p>
        </p:txBody>
      </p:sp>
      <p:sp>
        <p:nvSpPr>
          <p:cNvPr id="7" name="Slide Number Placeholder 5"/>
          <p:cNvSpPr>
            <a:spLocks noGrp="1"/>
          </p:cNvSpPr>
          <p:nvPr>
            <p:ph type="sldNum" sz="quarter" idx="12"/>
          </p:nvPr>
        </p:nvSpPr>
        <p:spPr/>
        <p:txBody>
          <a:bodyPr/>
          <a:lstStyle/>
          <a:p>
            <a:fld id="{D222C18B-2130-4F80-BA16-2C2B270225C7}" type="slidenum">
              <a:rPr lang="cs-CZ"/>
              <a:pPr/>
              <a:t>11</a:t>
            </a:fld>
            <a:endParaRPr lang="cs-CZ"/>
          </a:p>
        </p:txBody>
      </p:sp>
      <p:sp>
        <p:nvSpPr>
          <p:cNvPr id="98306" name="Rectangle 2"/>
          <p:cNvSpPr>
            <a:spLocks noGrp="1" noChangeArrowheads="1"/>
          </p:cNvSpPr>
          <p:nvPr>
            <p:ph type="title"/>
          </p:nvPr>
        </p:nvSpPr>
        <p:spPr/>
        <p:txBody>
          <a:bodyPr/>
          <a:lstStyle/>
          <a:p>
            <a:r>
              <a:rPr lang="cs-CZ"/>
              <a:t>Google hacking</a:t>
            </a:r>
          </a:p>
        </p:txBody>
      </p:sp>
      <p:sp>
        <p:nvSpPr>
          <p:cNvPr id="98307" name="Rectangle 3"/>
          <p:cNvSpPr>
            <a:spLocks noGrp="1" noChangeArrowheads="1"/>
          </p:cNvSpPr>
          <p:nvPr>
            <p:ph type="body" idx="1"/>
          </p:nvPr>
        </p:nvSpPr>
        <p:spPr/>
        <p:txBody>
          <a:bodyPr/>
          <a:lstStyle/>
          <a:p>
            <a:r>
              <a:rPr lang="cs-CZ"/>
              <a:t>Struktura webu – Google standardně hledá i v URL </a:t>
            </a:r>
          </a:p>
          <a:p>
            <a:r>
              <a:rPr lang="cs-CZ"/>
              <a:t>Všechny stránky na doméně ZCU</a:t>
            </a:r>
          </a:p>
          <a:p>
            <a:pPr>
              <a:buFont typeface="Wingdings" pitchFamily="2" charset="2"/>
              <a:buNone/>
            </a:pPr>
            <a:r>
              <a:rPr lang="cs-CZ"/>
              <a:t>		</a:t>
            </a:r>
            <a:r>
              <a:rPr lang="cs-CZ" b="1">
                <a:latin typeface="Courier New" pitchFamily="49" charset="0"/>
              </a:rPr>
              <a:t>site:zcu.cz zcu</a:t>
            </a:r>
          </a:p>
          <a:p>
            <a:r>
              <a:rPr lang="cs-CZ"/>
              <a:t>Adresáře</a:t>
            </a:r>
          </a:p>
          <a:p>
            <a:pPr>
              <a:buFont typeface="Wingdings" pitchFamily="2" charset="2"/>
              <a:buNone/>
            </a:pPr>
            <a:r>
              <a:rPr lang="cs-CZ"/>
              <a:t>		</a:t>
            </a:r>
            <a:r>
              <a:rPr lang="cs-CZ" b="1">
                <a:latin typeface="Courier New" pitchFamily="49" charset="0"/>
              </a:rPr>
              <a:t>intitle:index.of site:zcu.cz 	"parent directory„</a:t>
            </a:r>
          </a:p>
          <a:p>
            <a:pPr>
              <a:buFont typeface="Wingdings" pitchFamily="2" charset="2"/>
              <a:buNone/>
            </a:pPr>
            <a:endParaRPr lang="cs-CZ" b="1">
              <a:latin typeface="Courier New" pitchFamily="49" charset="0"/>
            </a:endParaRPr>
          </a:p>
        </p:txBody>
      </p:sp>
      <p:pic>
        <p:nvPicPr>
          <p:cNvPr id="98308" name="Picture 4" descr="ad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5516563"/>
            <a:ext cx="8064500" cy="6492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1B66AAA-5FC6-4EAB-9102-90BF7C778EBC}"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9B632F24-8FB8-40A3-8FCB-BC3A57AE54A9}" type="slidenum">
              <a:rPr lang="cs-CZ"/>
              <a:pPr/>
              <a:t>12</a:t>
            </a:fld>
            <a:endParaRPr lang="cs-CZ"/>
          </a:p>
        </p:txBody>
      </p:sp>
      <p:sp>
        <p:nvSpPr>
          <p:cNvPr id="100354" name="Rectangle 2"/>
          <p:cNvSpPr>
            <a:spLocks noGrp="1" noChangeArrowheads="1"/>
          </p:cNvSpPr>
          <p:nvPr>
            <p:ph type="title"/>
          </p:nvPr>
        </p:nvSpPr>
        <p:spPr/>
        <p:txBody>
          <a:bodyPr/>
          <a:lstStyle/>
          <a:p>
            <a:r>
              <a:rPr lang="cs-CZ"/>
              <a:t>Google hacking</a:t>
            </a:r>
          </a:p>
        </p:txBody>
      </p:sp>
      <p:sp>
        <p:nvSpPr>
          <p:cNvPr id="100355" name="Rectangle 3"/>
          <p:cNvSpPr>
            <a:spLocks noGrp="1" noChangeArrowheads="1"/>
          </p:cNvSpPr>
          <p:nvPr>
            <p:ph type="body" idx="1"/>
          </p:nvPr>
        </p:nvSpPr>
        <p:spPr/>
        <p:txBody>
          <a:bodyPr/>
          <a:lstStyle/>
          <a:p>
            <a:r>
              <a:rPr lang="cs-CZ"/>
              <a:t>Verze software</a:t>
            </a:r>
          </a:p>
          <a:p>
            <a:r>
              <a:rPr lang="cs-CZ"/>
              <a:t>Vyhledávání std. stránek serverů, které obsahují bannery s verzí </a:t>
            </a:r>
          </a:p>
          <a:p>
            <a:r>
              <a:rPr lang="cs-CZ"/>
              <a:t>např. Apache SSL/TSL</a:t>
            </a:r>
          </a:p>
          <a:p>
            <a:pPr>
              <a:buFont typeface="Wingdings" pitchFamily="2" charset="2"/>
              <a:buNone/>
            </a:pPr>
            <a:r>
              <a:rPr lang="cs-CZ" b="1">
                <a:latin typeface="Courier New" pitchFamily="49" charset="0"/>
              </a:rPr>
              <a:t>		intitle:test.page "Hey, it 	worked !" "SSL/TLS-aware </a:t>
            </a:r>
          </a:p>
          <a:p>
            <a:r>
              <a:rPr lang="cs-CZ"/>
              <a:t>Vyhledávání help, manuálů, vzorových programů</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0FB2C03-E0F9-42C4-906C-E47FC68F0F13}"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F53E942B-CB89-4822-9881-AA2094ED0388}" type="slidenum">
              <a:rPr lang="cs-CZ"/>
              <a:pPr/>
              <a:t>13</a:t>
            </a:fld>
            <a:endParaRPr lang="cs-CZ"/>
          </a:p>
        </p:txBody>
      </p:sp>
      <p:sp>
        <p:nvSpPr>
          <p:cNvPr id="102402" name="Rectangle 2"/>
          <p:cNvSpPr>
            <a:spLocks noGrp="1" noChangeArrowheads="1"/>
          </p:cNvSpPr>
          <p:nvPr>
            <p:ph type="title"/>
          </p:nvPr>
        </p:nvSpPr>
        <p:spPr/>
        <p:txBody>
          <a:bodyPr/>
          <a:lstStyle/>
          <a:p>
            <a:r>
              <a:rPr lang="cs-CZ"/>
              <a:t>Google hacking</a:t>
            </a:r>
          </a:p>
        </p:txBody>
      </p:sp>
      <p:sp>
        <p:nvSpPr>
          <p:cNvPr id="102403" name="Rectangle 3"/>
          <p:cNvSpPr>
            <a:spLocks noGrp="1" noChangeArrowheads="1"/>
          </p:cNvSpPr>
          <p:nvPr>
            <p:ph type="body" idx="1"/>
          </p:nvPr>
        </p:nvSpPr>
        <p:spPr/>
        <p:txBody>
          <a:bodyPr/>
          <a:lstStyle/>
          <a:p>
            <a:r>
              <a:rPr lang="cs-CZ"/>
              <a:t>Vyhledávání informací podle URL</a:t>
            </a:r>
          </a:p>
          <a:p>
            <a:pPr lvl="1"/>
            <a:r>
              <a:rPr lang="cs-CZ"/>
              <a:t>Allinurl</a:t>
            </a:r>
          </a:p>
          <a:p>
            <a:pPr lvl="1">
              <a:buFont typeface="Wingdings" pitchFamily="2" charset="2"/>
              <a:buNone/>
            </a:pPr>
            <a:r>
              <a:rPr lang="cs-CZ"/>
              <a:t>		</a:t>
            </a:r>
            <a:r>
              <a:rPr lang="cs-CZ" sz="2400" b="1">
                <a:latin typeface="Courier New" pitchFamily="49" charset="0"/>
              </a:rPr>
              <a:t>allinurl:/ledvina/vyuka</a:t>
            </a:r>
          </a:p>
          <a:p>
            <a:r>
              <a:rPr lang="cs-CZ"/>
              <a:t>CGI scanner – nástroj, který vyhledává zranitelné programy serveru =</a:t>
            </a:r>
            <a:r>
              <a:rPr lang="en-US"/>
              <a:t>&gt;</a:t>
            </a:r>
            <a:r>
              <a:rPr lang="cs-CZ"/>
              <a:t> </a:t>
            </a:r>
          </a:p>
          <a:p>
            <a:pPr lvl="1"/>
            <a:r>
              <a:rPr lang="cs-CZ"/>
              <a:t>vyhledá zranitelný soubor</a:t>
            </a:r>
          </a:p>
          <a:p>
            <a:pPr>
              <a:buFont typeface="Wingdings" pitchFamily="2" charset="2"/>
              <a:buNone/>
            </a:pPr>
            <a:r>
              <a:rPr lang="cs-CZ" b="1">
                <a:latin typeface="Courier New" pitchFamily="49" charset="0"/>
              </a:rPr>
              <a:t>		allinurl:/random_banner/index.cgi</a:t>
            </a:r>
          </a:p>
          <a:p>
            <a:pPr lvl="1"/>
            <a:endParaRPr lang="cs-CZ" b="1">
              <a:latin typeface="Courier New" pitchFamily="49"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53B7DFB-1E8F-405C-AA97-EA2735AFFC4D}"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FF82D9CF-8DFA-4A84-A612-72CB3B8DB454}" type="slidenum">
              <a:rPr lang="cs-CZ"/>
              <a:pPr/>
              <a:t>14</a:t>
            </a:fld>
            <a:endParaRPr lang="cs-CZ"/>
          </a:p>
        </p:txBody>
      </p:sp>
      <p:sp>
        <p:nvSpPr>
          <p:cNvPr id="104450" name="Rectangle 2"/>
          <p:cNvSpPr>
            <a:spLocks noGrp="1" noChangeArrowheads="1"/>
          </p:cNvSpPr>
          <p:nvPr>
            <p:ph type="title"/>
          </p:nvPr>
        </p:nvSpPr>
        <p:spPr/>
        <p:txBody>
          <a:bodyPr/>
          <a:lstStyle/>
          <a:p>
            <a:r>
              <a:rPr lang="cs-CZ"/>
              <a:t>Google hacking</a:t>
            </a:r>
          </a:p>
        </p:txBody>
      </p:sp>
      <p:sp>
        <p:nvSpPr>
          <p:cNvPr id="104451" name="Rectangle 3"/>
          <p:cNvSpPr>
            <a:spLocks noGrp="1" noChangeArrowheads="1"/>
          </p:cNvSpPr>
          <p:nvPr>
            <p:ph type="body" idx="1"/>
          </p:nvPr>
        </p:nvSpPr>
        <p:spPr/>
        <p:txBody>
          <a:bodyPr/>
          <a:lstStyle/>
          <a:p>
            <a:pPr>
              <a:lnSpc>
                <a:spcPct val="90000"/>
              </a:lnSpc>
            </a:pPr>
            <a:r>
              <a:rPr lang="cs-CZ"/>
              <a:t>FTP klienti (Total Commander)</a:t>
            </a:r>
          </a:p>
          <a:p>
            <a:pPr>
              <a:lnSpc>
                <a:spcPct val="90000"/>
              </a:lnSpc>
            </a:pPr>
            <a:endParaRPr lang="cs-CZ"/>
          </a:p>
          <a:p>
            <a:pPr>
              <a:lnSpc>
                <a:spcPct val="90000"/>
              </a:lnSpc>
              <a:buFont typeface="Wingdings" pitchFamily="2" charset="2"/>
              <a:buNone/>
            </a:pPr>
            <a:r>
              <a:rPr lang="cs-CZ" b="1">
                <a:latin typeface="Courier New" pitchFamily="49" charset="0"/>
              </a:rPr>
              <a:t>host=ftp.server.cz</a:t>
            </a:r>
          </a:p>
          <a:p>
            <a:pPr>
              <a:lnSpc>
                <a:spcPct val="90000"/>
              </a:lnSpc>
              <a:buFont typeface="Wingdings" pitchFamily="2" charset="2"/>
              <a:buNone/>
            </a:pPr>
            <a:r>
              <a:rPr lang="cs-CZ" b="1">
                <a:latin typeface="Courier New" pitchFamily="49" charset="0"/>
              </a:rPr>
              <a:t>username=prihlasovaci_jmeno</a:t>
            </a:r>
          </a:p>
          <a:p>
            <a:pPr>
              <a:lnSpc>
                <a:spcPct val="90000"/>
              </a:lnSpc>
              <a:buFont typeface="Wingdings" pitchFamily="2" charset="2"/>
              <a:buNone/>
            </a:pPr>
            <a:r>
              <a:rPr lang="cs-CZ" b="1">
                <a:latin typeface="Courier New" pitchFamily="49" charset="0"/>
              </a:rPr>
              <a:t>password=A1DFBAA6F546CC748B9D1E1</a:t>
            </a:r>
          </a:p>
          <a:p>
            <a:pPr>
              <a:lnSpc>
                <a:spcPct val="90000"/>
              </a:lnSpc>
              <a:buFont typeface="Wingdings" pitchFamily="2" charset="2"/>
              <a:buNone/>
            </a:pPr>
            <a:endParaRPr lang="cs-CZ"/>
          </a:p>
          <a:p>
            <a:pPr>
              <a:lnSpc>
                <a:spcPct val="90000"/>
              </a:lnSpc>
            </a:pPr>
            <a:r>
              <a:rPr lang="cs-CZ"/>
              <a:t>hledáme:</a:t>
            </a:r>
          </a:p>
          <a:p>
            <a:pPr>
              <a:lnSpc>
                <a:spcPct val="90000"/>
              </a:lnSpc>
              <a:buFont typeface="Wingdings" pitchFamily="2" charset="2"/>
              <a:buNone/>
            </a:pPr>
            <a:r>
              <a:rPr lang="cs-CZ" b="1">
                <a:latin typeface="Courier New" pitchFamily="49" charset="0"/>
              </a:rPr>
              <a:t>filetype:ini wcx_ftp.ini</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7D9FAB9-197C-4F73-8283-22281F9F4742}"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6878B530-4FC1-423A-85EC-052F2BA0ECD2}" type="slidenum">
              <a:rPr lang="cs-CZ"/>
              <a:pPr/>
              <a:t>15</a:t>
            </a:fld>
            <a:endParaRPr lang="cs-CZ"/>
          </a:p>
        </p:txBody>
      </p:sp>
      <p:sp>
        <p:nvSpPr>
          <p:cNvPr id="106498" name="Rectangle 2"/>
          <p:cNvSpPr>
            <a:spLocks noGrp="1" noChangeArrowheads="1"/>
          </p:cNvSpPr>
          <p:nvPr>
            <p:ph type="title"/>
          </p:nvPr>
        </p:nvSpPr>
        <p:spPr/>
        <p:txBody>
          <a:bodyPr/>
          <a:lstStyle/>
          <a:p>
            <a:r>
              <a:rPr lang="cs-CZ"/>
              <a:t>Google hacking</a:t>
            </a:r>
          </a:p>
        </p:txBody>
      </p:sp>
      <p:sp>
        <p:nvSpPr>
          <p:cNvPr id="106499" name="Rectangle 3"/>
          <p:cNvSpPr>
            <a:spLocks noGrp="1" noChangeArrowheads="1"/>
          </p:cNvSpPr>
          <p:nvPr>
            <p:ph type="body" idx="1"/>
          </p:nvPr>
        </p:nvSpPr>
        <p:spPr/>
        <p:txBody>
          <a:bodyPr/>
          <a:lstStyle/>
          <a:p>
            <a:r>
              <a:rPr lang="cs-CZ"/>
              <a:t>nalezení tiskárny HP</a:t>
            </a:r>
          </a:p>
          <a:p>
            <a:pPr>
              <a:buFont typeface="Wingdings" pitchFamily="2" charset="2"/>
              <a:buNone/>
            </a:pPr>
            <a:endParaRPr lang="cs-CZ"/>
          </a:p>
          <a:p>
            <a:pPr>
              <a:buFont typeface="Wingdings" pitchFamily="2" charset="2"/>
              <a:buNone/>
            </a:pPr>
            <a:r>
              <a:rPr lang="cs-CZ" b="1">
                <a:latin typeface="Courier New" pitchFamily="49" charset="0"/>
              </a:rPr>
              <a:t>	</a:t>
            </a:r>
            <a:r>
              <a:rPr lang="cs-CZ" sz="2100" b="1">
                <a:latin typeface="Courier New" pitchFamily="49" charset="0"/>
              </a:rPr>
              <a:t>inurl:hp/device/this.LCDispatcher</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3B48E6A-8C17-4C6F-942C-438D459FD692}"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B5005768-E969-4F7E-ACDA-CA1F6D72A50D}" type="slidenum">
              <a:rPr lang="cs-CZ"/>
              <a:pPr/>
              <a:t>16</a:t>
            </a:fld>
            <a:endParaRPr lang="cs-CZ"/>
          </a:p>
        </p:txBody>
      </p:sp>
      <p:sp>
        <p:nvSpPr>
          <p:cNvPr id="108546" name="Rectangle 2"/>
          <p:cNvSpPr>
            <a:spLocks noGrp="1" noChangeArrowheads="1"/>
          </p:cNvSpPr>
          <p:nvPr>
            <p:ph type="title"/>
          </p:nvPr>
        </p:nvSpPr>
        <p:spPr/>
        <p:txBody>
          <a:bodyPr/>
          <a:lstStyle/>
          <a:p>
            <a:r>
              <a:rPr lang="cs-CZ"/>
              <a:t>Google hacking</a:t>
            </a:r>
          </a:p>
        </p:txBody>
      </p:sp>
      <p:sp>
        <p:nvSpPr>
          <p:cNvPr id="108547" name="Rectangle 3"/>
          <p:cNvSpPr>
            <a:spLocks noGrp="1" noChangeArrowheads="1"/>
          </p:cNvSpPr>
          <p:nvPr>
            <p:ph type="body" idx="1"/>
          </p:nvPr>
        </p:nvSpPr>
        <p:spPr/>
        <p:txBody>
          <a:bodyPr/>
          <a:lstStyle/>
          <a:p>
            <a:r>
              <a:rPr lang="cs-CZ" dirty="0"/>
              <a:t>Fantazii se meze nekladou, co hledat?</a:t>
            </a:r>
          </a:p>
          <a:p>
            <a:pPr lvl="1"/>
            <a:r>
              <a:rPr lang="cs-CZ" dirty="0"/>
              <a:t>různé soubory (s hesly, uživ. jmény)</a:t>
            </a:r>
          </a:p>
          <a:p>
            <a:pPr lvl="1"/>
            <a:r>
              <a:rPr lang="cs-CZ" dirty="0"/>
              <a:t>síťová zařízení (web kamery, tiskárny)</a:t>
            </a:r>
          </a:p>
          <a:p>
            <a:pPr lvl="1"/>
            <a:r>
              <a:rPr lang="cs-CZ" dirty="0"/>
              <a:t>hesla, šifrovaná hesla</a:t>
            </a:r>
          </a:p>
          <a:p>
            <a:pPr lvl="1"/>
            <a:r>
              <a:rPr lang="cs-CZ" dirty="0"/>
              <a:t>chybové stránky (SQL chyby)</a:t>
            </a:r>
          </a:p>
          <a:p>
            <a:pPr lvl="1"/>
            <a:r>
              <a:rPr lang="cs-CZ" dirty="0"/>
              <a:t>čísla kreditních </a:t>
            </a:r>
            <a:r>
              <a:rPr lang="cs-CZ" dirty="0" smtClean="0"/>
              <a:t>karet</a:t>
            </a:r>
            <a:endParaRPr lang="en-US" dirty="0" smtClean="0"/>
          </a:p>
          <a:p>
            <a:r>
              <a:rPr lang="cs-CZ" sz="2000" i="1" dirty="0" smtClean="0"/>
              <a:t>www.dcit.</a:t>
            </a:r>
            <a:r>
              <a:rPr lang="cs-CZ" sz="2000" b="1" i="1" dirty="0" smtClean="0"/>
              <a:t>cz</a:t>
            </a:r>
            <a:r>
              <a:rPr lang="cs-CZ" sz="2000" i="1" dirty="0" smtClean="0"/>
              <a:t>/files/bezpecnost/IntSecShow_2005_google.pdf</a:t>
            </a:r>
            <a:endParaRPr lang="cs-CZ" sz="2000" dirty="0"/>
          </a:p>
          <a:p>
            <a:pPr lvl="1">
              <a:buFont typeface="Wingdings" pitchFamily="2" charset="2"/>
              <a:buNone/>
            </a:pPr>
            <a:endParaRPr lang="cs-CZ"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12143E8-65CC-4A38-A6BB-A6F7772DFFBF}"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17C8F946-C034-4FE0-B65A-28E1A1AE3D20}" type="slidenum">
              <a:rPr lang="cs-CZ"/>
              <a:pPr/>
              <a:t>17</a:t>
            </a:fld>
            <a:endParaRPr lang="cs-CZ"/>
          </a:p>
        </p:txBody>
      </p:sp>
      <p:sp>
        <p:nvSpPr>
          <p:cNvPr id="110594" name="Rectangle 2"/>
          <p:cNvSpPr>
            <a:spLocks noGrp="1" noChangeArrowheads="1"/>
          </p:cNvSpPr>
          <p:nvPr>
            <p:ph type="title"/>
          </p:nvPr>
        </p:nvSpPr>
        <p:spPr/>
        <p:txBody>
          <a:bodyPr/>
          <a:lstStyle/>
          <a:p>
            <a:r>
              <a:rPr lang="cs-CZ" dirty="0"/>
              <a:t>Google hacking</a:t>
            </a:r>
          </a:p>
        </p:txBody>
      </p:sp>
      <p:sp>
        <p:nvSpPr>
          <p:cNvPr id="110595" name="Rectangle 3"/>
          <p:cNvSpPr>
            <a:spLocks noGrp="1" noChangeArrowheads="1"/>
          </p:cNvSpPr>
          <p:nvPr>
            <p:ph type="body" idx="1"/>
          </p:nvPr>
        </p:nvSpPr>
        <p:spPr/>
        <p:txBody>
          <a:bodyPr/>
          <a:lstStyle/>
          <a:p>
            <a:r>
              <a:rPr lang="cs-CZ" dirty="0"/>
              <a:t>Obrana</a:t>
            </a:r>
          </a:p>
          <a:p>
            <a:pPr lvl="1"/>
            <a:r>
              <a:rPr lang="cs-CZ" dirty="0"/>
              <a:t>Nezveřejňovat citlivé informace</a:t>
            </a:r>
          </a:p>
          <a:p>
            <a:pPr lvl="1"/>
            <a:r>
              <a:rPr lang="cs-CZ" dirty="0"/>
              <a:t>Odstranit stránky z Google </a:t>
            </a:r>
            <a:r>
              <a:rPr lang="cs-CZ" dirty="0" smtClean="0"/>
              <a:t>indexu</a:t>
            </a:r>
          </a:p>
          <a:p>
            <a:pPr lvl="2"/>
            <a:r>
              <a:rPr lang="cs-CZ" dirty="0" smtClean="0"/>
              <a:t>http://www.google.com/remove.html</a:t>
            </a:r>
            <a:endParaRPr lang="cs-CZ" dirty="0"/>
          </a:p>
          <a:p>
            <a:pPr lvl="1"/>
            <a:r>
              <a:rPr lang="cs-CZ" dirty="0"/>
              <a:t>Zakázat přístup indexovacím </a:t>
            </a:r>
            <a:r>
              <a:rPr lang="cs-CZ" dirty="0" smtClean="0"/>
              <a:t>robotům</a:t>
            </a:r>
          </a:p>
          <a:p>
            <a:pPr lvl="2"/>
            <a:r>
              <a:rPr lang="cs-CZ" dirty="0" smtClean="0"/>
              <a:t>Soubor robot.txt</a:t>
            </a:r>
          </a:p>
          <a:p>
            <a:pPr lvl="2"/>
            <a:r>
              <a:rPr lang="cs-CZ" dirty="0" smtClean="0"/>
              <a:t>http://www.robotstxt.org/wc/norobots.html.</a:t>
            </a:r>
            <a:endParaRPr lang="cs-CZ" dirty="0"/>
          </a:p>
          <a:p>
            <a:pPr lvl="1"/>
            <a:r>
              <a:rPr lang="cs-CZ" dirty="0"/>
              <a:t>Chybové statistiky logovat do neveřejných </a:t>
            </a:r>
            <a:r>
              <a:rPr lang="cs-CZ" dirty="0" smtClean="0"/>
              <a:t>souborů</a:t>
            </a:r>
          </a:p>
          <a:p>
            <a:pPr lvl="1"/>
            <a:endParaRPr lang="cs-CZ" dirty="0"/>
          </a:p>
          <a:p>
            <a:r>
              <a:rPr lang="cs-CZ" dirty="0" smtClean="0"/>
              <a:t>http://jobabroad.sweb.cz/google.htm</a:t>
            </a:r>
            <a:endParaRPr lang="cs-CZ"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7683108-3237-4652-936A-1502A785C401}"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D1F1D1B1-7DDE-445F-B25D-7CF582E88464}" type="slidenum">
              <a:rPr lang="cs-CZ"/>
              <a:pPr/>
              <a:t>18</a:t>
            </a:fld>
            <a:endParaRPr lang="cs-CZ"/>
          </a:p>
        </p:txBody>
      </p:sp>
      <p:sp>
        <p:nvSpPr>
          <p:cNvPr id="112642" name="Rectangle 2"/>
          <p:cNvSpPr>
            <a:spLocks noGrp="1" noChangeArrowheads="1"/>
          </p:cNvSpPr>
          <p:nvPr>
            <p:ph type="title"/>
          </p:nvPr>
        </p:nvSpPr>
        <p:spPr/>
        <p:txBody>
          <a:bodyPr/>
          <a:lstStyle/>
          <a:p>
            <a:r>
              <a:rPr lang="cs-CZ"/>
              <a:t>Google bombing</a:t>
            </a:r>
          </a:p>
        </p:txBody>
      </p:sp>
      <p:sp>
        <p:nvSpPr>
          <p:cNvPr id="112643" name="Rectangle 3"/>
          <p:cNvSpPr>
            <a:spLocks noGrp="1" noChangeArrowheads="1"/>
          </p:cNvSpPr>
          <p:nvPr>
            <p:ph type="body" idx="1"/>
          </p:nvPr>
        </p:nvSpPr>
        <p:spPr/>
        <p:txBody>
          <a:bodyPr/>
          <a:lstStyle/>
          <a:p>
            <a:r>
              <a:rPr lang="cs-CZ"/>
              <a:t>zneužití vlastností vyhledávacího enginu Googlu</a:t>
            </a:r>
          </a:p>
          <a:p>
            <a:r>
              <a:rPr lang="cs-CZ"/>
              <a:t>Vyhledávač vrací</a:t>
            </a:r>
          </a:p>
          <a:p>
            <a:pPr lvl="1"/>
            <a:r>
              <a:rPr lang="cs-CZ"/>
              <a:t>Stránky obsahující hledaný text</a:t>
            </a:r>
          </a:p>
          <a:p>
            <a:pPr lvl="1"/>
            <a:r>
              <a:rPr lang="cs-CZ"/>
              <a:t>Stránky, které na tyto stránky daným textem odkazují</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EB879C9-B973-436C-94AE-8359B1FE8C71}"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F90CDB3E-474F-4435-92F5-40AC46DF4EF2}" type="slidenum">
              <a:rPr lang="cs-CZ"/>
              <a:pPr/>
              <a:t>19</a:t>
            </a:fld>
            <a:endParaRPr lang="cs-CZ"/>
          </a:p>
        </p:txBody>
      </p:sp>
      <p:sp>
        <p:nvSpPr>
          <p:cNvPr id="114690" name="Rectangle 2"/>
          <p:cNvSpPr>
            <a:spLocks noGrp="1" noChangeArrowheads="1"/>
          </p:cNvSpPr>
          <p:nvPr>
            <p:ph type="title"/>
          </p:nvPr>
        </p:nvSpPr>
        <p:spPr/>
        <p:txBody>
          <a:bodyPr/>
          <a:lstStyle/>
          <a:p>
            <a:r>
              <a:rPr lang="cs-CZ"/>
              <a:t>Google bombing</a:t>
            </a:r>
          </a:p>
        </p:txBody>
      </p:sp>
      <p:sp>
        <p:nvSpPr>
          <p:cNvPr id="114691" name="Rectangle 3"/>
          <p:cNvSpPr>
            <a:spLocks noGrp="1" noChangeArrowheads="1"/>
          </p:cNvSpPr>
          <p:nvPr>
            <p:ph type="body" idx="1"/>
          </p:nvPr>
        </p:nvSpPr>
        <p:spPr/>
        <p:txBody>
          <a:bodyPr/>
          <a:lstStyle/>
          <a:p>
            <a:r>
              <a:rPr lang="cs-CZ"/>
              <a:t>Příklad:</a:t>
            </a:r>
          </a:p>
          <a:p>
            <a:pPr lvl="1"/>
            <a:r>
              <a:rPr lang="cs-CZ"/>
              <a:t>„kouzelnická univerzita“ </a:t>
            </a:r>
          </a:p>
          <a:p>
            <a:pPr lvl="1">
              <a:buFont typeface="Wingdings" pitchFamily="2" charset="2"/>
              <a:buNone/>
            </a:pPr>
            <a:r>
              <a:rPr lang="cs-CZ" b="1">
                <a:latin typeface="Courier New" pitchFamily="49" charset="0"/>
              </a:rPr>
              <a:t>	</a:t>
            </a:r>
          </a:p>
          <a:p>
            <a:pPr lvl="1">
              <a:buFont typeface="Wingdings" pitchFamily="2" charset="2"/>
              <a:buNone/>
            </a:pPr>
            <a:r>
              <a:rPr lang="cs-CZ" b="1">
                <a:latin typeface="Courier New" pitchFamily="49" charset="0"/>
              </a:rPr>
              <a:t>	</a:t>
            </a:r>
            <a:r>
              <a:rPr lang="en-US" b="1">
                <a:latin typeface="Courier New" pitchFamily="49" charset="0"/>
              </a:rPr>
              <a:t>&lt;</a:t>
            </a:r>
            <a:r>
              <a:rPr lang="cs-CZ" b="1">
                <a:latin typeface="Courier New" pitchFamily="49" charset="0"/>
              </a:rPr>
              <a:t>a href="http://www.zcu.cz"&gt; kouzelnická univerzita &lt;/a&gt;</a:t>
            </a:r>
          </a:p>
          <a:p>
            <a:pPr lvl="1"/>
            <a:endParaRPr lang="cs-CZ" b="1"/>
          </a:p>
          <a:p>
            <a:pPr lvl="1"/>
            <a:r>
              <a:rPr lang="cs-CZ"/>
              <a:t>Google vrátí i odkaz na ZCU, třebaže není kouzelnická univerzita</a:t>
            </a:r>
          </a:p>
          <a:p>
            <a:r>
              <a:rPr lang="cs-CZ"/>
              <a:t>Literatura:</a:t>
            </a:r>
          </a:p>
          <a:p>
            <a:pPr lvl="1"/>
            <a:r>
              <a:rPr lang="cs-CZ"/>
              <a:t>Brad Hill: Google for Dummies, John Wiley &amp; Sons © 2003 (346 pages) ISBN:0764544209</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0B1786D-D2C6-456F-A46C-5E80FDCBC106}"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CA8CF906-7029-4422-8D81-2DE6558EB843}" type="slidenum">
              <a:rPr lang="cs-CZ"/>
              <a:pPr/>
              <a:t>2</a:t>
            </a:fld>
            <a:endParaRPr lang="cs-CZ"/>
          </a:p>
        </p:txBody>
      </p:sp>
      <p:sp>
        <p:nvSpPr>
          <p:cNvPr id="167938" name="Rectangle 2"/>
          <p:cNvSpPr>
            <a:spLocks noGrp="1" noChangeArrowheads="1"/>
          </p:cNvSpPr>
          <p:nvPr>
            <p:ph type="title"/>
          </p:nvPr>
        </p:nvSpPr>
        <p:spPr/>
        <p:txBody>
          <a:bodyPr/>
          <a:lstStyle/>
          <a:p>
            <a:r>
              <a:rPr lang="cs-CZ"/>
              <a:t>Zdroje prezentace</a:t>
            </a:r>
          </a:p>
        </p:txBody>
      </p:sp>
      <p:sp>
        <p:nvSpPr>
          <p:cNvPr id="167939" name="Rectangle 3"/>
          <p:cNvSpPr>
            <a:spLocks noGrp="1" noChangeArrowheads="1"/>
          </p:cNvSpPr>
          <p:nvPr>
            <p:ph type="body" idx="1"/>
          </p:nvPr>
        </p:nvSpPr>
        <p:spPr/>
        <p:txBody>
          <a:bodyPr/>
          <a:lstStyle/>
          <a:p>
            <a:r>
              <a:rPr lang="cs-CZ"/>
              <a:t>Tyto předlohy byly vytvořeny podle následujících podkladů</a:t>
            </a:r>
          </a:p>
          <a:p>
            <a:pPr lvl="1"/>
            <a:r>
              <a:rPr lang="cs-CZ"/>
              <a:t>Prezentace pro předmět PDS Ing. Martina Jiřičky</a:t>
            </a:r>
          </a:p>
          <a:p>
            <a:pPr lvl="1"/>
            <a:r>
              <a:rPr lang="cs-CZ"/>
              <a:t>Diplomové práce Ing. Martina Jiřičky</a:t>
            </a:r>
          </a:p>
          <a:p>
            <a:pPr lvl="1"/>
            <a:r>
              <a:rPr lang="cs-CZ"/>
              <a:t>Diplomové práce Ing. Ondřeje Tichy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sz="4800" dirty="0" smtClean="0"/>
              <a:t>Síťové útoky</a:t>
            </a:r>
            <a:endParaRPr lang="cs-CZ" sz="4800" dirty="0"/>
          </a:p>
        </p:txBody>
      </p:sp>
    </p:spTree>
    <p:extLst>
      <p:ext uri="{BB962C8B-B14F-4D97-AF65-F5344CB8AC3E}">
        <p14:creationId xmlns:p14="http://schemas.microsoft.com/office/powerpoint/2010/main" val="33623615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7AD7572-DC38-4425-918E-6F9A1A302916}"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57DB05E4-AA40-465A-A753-F0BC2E183052}" type="slidenum">
              <a:rPr lang="cs-CZ"/>
              <a:pPr/>
              <a:t>21</a:t>
            </a:fld>
            <a:endParaRPr lang="cs-CZ"/>
          </a:p>
        </p:txBody>
      </p:sp>
      <p:sp>
        <p:nvSpPr>
          <p:cNvPr id="311298" name="Rectangle 2"/>
          <p:cNvSpPr>
            <a:spLocks noGrp="1" noChangeArrowheads="1"/>
          </p:cNvSpPr>
          <p:nvPr>
            <p:ph type="title"/>
          </p:nvPr>
        </p:nvSpPr>
        <p:spPr/>
        <p:txBody>
          <a:bodyPr/>
          <a:lstStyle/>
          <a:p>
            <a:r>
              <a:rPr lang="cs-CZ" dirty="0" smtClean="0"/>
              <a:t>Příprava útoku – scanování portů</a:t>
            </a:r>
            <a:endParaRPr lang="cs-CZ" dirty="0"/>
          </a:p>
        </p:txBody>
      </p:sp>
      <p:sp>
        <p:nvSpPr>
          <p:cNvPr id="311299" name="Rectangle 3"/>
          <p:cNvSpPr>
            <a:spLocks noGrp="1" noChangeArrowheads="1"/>
          </p:cNvSpPr>
          <p:nvPr>
            <p:ph type="body" idx="1"/>
          </p:nvPr>
        </p:nvSpPr>
        <p:spPr>
          <a:xfrm>
            <a:off x="457200" y="1719263"/>
            <a:ext cx="8534400" cy="4411662"/>
          </a:xfrm>
        </p:spPr>
        <p:txBody>
          <a:bodyPr/>
          <a:lstStyle/>
          <a:p>
            <a:r>
              <a:rPr lang="cs-CZ" sz="3200" dirty="0" smtClean="0"/>
              <a:t>ftp, telnet, smtp, finger, http</a:t>
            </a:r>
            <a:endParaRPr lang="cs-CZ" sz="3200" b="1" dirty="0" smtClean="0"/>
          </a:p>
          <a:p>
            <a:r>
              <a:rPr lang="cs-CZ" b="1" dirty="0" smtClean="0"/>
              <a:t>TCP </a:t>
            </a:r>
            <a:r>
              <a:rPr lang="cs-CZ" b="1" dirty="0"/>
              <a:t>connect scanning</a:t>
            </a:r>
            <a:r>
              <a:rPr lang="cs-CZ" dirty="0"/>
              <a:t> – základní způsob scanování portů. Útočník se zkusí připojit voláním connect ke každému portu – pokud na portu naslouchá démon, spojení se podaří. Výhodou je rychlost (lze scanovat více portů paralelně), velkou nevýhodou je ovšem snadné rozpoznání scanu cílovým strojem.</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D2F6A9-775E-4662-8E6C-05AB90A181D0}"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84EAAABF-68DB-4171-8163-AE5B299DF42F}" type="slidenum">
              <a:rPr lang="cs-CZ"/>
              <a:pPr/>
              <a:t>22</a:t>
            </a:fld>
            <a:endParaRPr lang="cs-CZ"/>
          </a:p>
        </p:txBody>
      </p:sp>
      <p:sp>
        <p:nvSpPr>
          <p:cNvPr id="313346" name="Rectangle 2"/>
          <p:cNvSpPr>
            <a:spLocks noGrp="1" noChangeArrowheads="1"/>
          </p:cNvSpPr>
          <p:nvPr>
            <p:ph type="title"/>
          </p:nvPr>
        </p:nvSpPr>
        <p:spPr/>
        <p:txBody>
          <a:bodyPr/>
          <a:lstStyle/>
          <a:p>
            <a:r>
              <a:rPr lang="cs-CZ"/>
              <a:t>Scanování portů … </a:t>
            </a:r>
          </a:p>
        </p:txBody>
      </p:sp>
      <p:sp>
        <p:nvSpPr>
          <p:cNvPr id="313347" name="Rectangle 3"/>
          <p:cNvSpPr>
            <a:spLocks noGrp="1" noChangeArrowheads="1"/>
          </p:cNvSpPr>
          <p:nvPr>
            <p:ph type="body" idx="1"/>
          </p:nvPr>
        </p:nvSpPr>
        <p:spPr/>
        <p:txBody>
          <a:bodyPr/>
          <a:lstStyle/>
          <a:p>
            <a:r>
              <a:rPr lang="cs-CZ" b="1"/>
              <a:t>TCP SYN scanning</a:t>
            </a:r>
            <a:r>
              <a:rPr lang="cs-CZ"/>
              <a:t> – nedochází k úplnému navázání spojení, proto se této metodě říká „half-open scanning“. Útočník vyšle paket s nastaveným příznakem SYN, který indikuje snahu navázat spojení. Cílový počítač odpoví buď paketem SYN|ACK (značí, že daný port naslouchá) nebo RST (port je uzavřen). Pokud se útočníkovi vrátí SYN|ACK, vyšle okamžitě paket RST, který spojení přeruší. Uvedený způsob scanování je zalogován mnohem menším množstvím systémů, a proto je pro hackery daleko vhodnější. Potenciální nevýhodou je nutnost mít administrátorská privilegia na stroji, odkud se útok provádí.</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97E62BC-315B-4291-9543-871698DB3566}"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FD9369FE-2696-47B8-B85F-C24B1D4E3EEC}" type="slidenum">
              <a:rPr lang="cs-CZ"/>
              <a:pPr/>
              <a:t>23</a:t>
            </a:fld>
            <a:endParaRPr lang="cs-CZ"/>
          </a:p>
        </p:txBody>
      </p:sp>
      <p:sp>
        <p:nvSpPr>
          <p:cNvPr id="315394" name="Rectangle 2"/>
          <p:cNvSpPr>
            <a:spLocks noGrp="1" noChangeArrowheads="1"/>
          </p:cNvSpPr>
          <p:nvPr>
            <p:ph type="title"/>
          </p:nvPr>
        </p:nvSpPr>
        <p:spPr/>
        <p:txBody>
          <a:bodyPr/>
          <a:lstStyle/>
          <a:p>
            <a:r>
              <a:rPr lang="cs-CZ"/>
              <a:t>Scanování portů …</a:t>
            </a:r>
          </a:p>
        </p:txBody>
      </p:sp>
      <p:sp>
        <p:nvSpPr>
          <p:cNvPr id="315395" name="Rectangle 3"/>
          <p:cNvSpPr>
            <a:spLocks noGrp="1" noChangeArrowheads="1"/>
          </p:cNvSpPr>
          <p:nvPr>
            <p:ph type="body" idx="1"/>
          </p:nvPr>
        </p:nvSpPr>
        <p:spPr/>
        <p:txBody>
          <a:bodyPr/>
          <a:lstStyle/>
          <a:p>
            <a:r>
              <a:rPr lang="cs-CZ" b="1"/>
              <a:t>TCP FIN scanning</a:t>
            </a:r>
            <a:r>
              <a:rPr lang="cs-CZ"/>
              <a:t> – jak jsem již zmínil, ani TCP SYN scanování není dostatečně tajné a je velmi často logováno. Některé firewally registrují příchozí pakety SYN</a:t>
            </a:r>
            <a:r>
              <a:rPr lang="cs-CZ" i="1"/>
              <a:t> </a:t>
            </a:r>
            <a:r>
              <a:rPr lang="cs-CZ"/>
              <a:t>a také IDS (</a:t>
            </a:r>
            <a:r>
              <a:rPr lang="cs-CZ" i="1"/>
              <a:t>Intrusion Detection Software</a:t>
            </a:r>
            <a:r>
              <a:rPr lang="cs-CZ"/>
              <a:t>) si jich obvykle všimne. Například pakety FIN však mohou někdy proklouznout nepovšimnuty. Uzavřené porty totiž na paket FIN odpovídají paketem RST, zatímco otevřené porty příchozí pakety FIN ignorují. Bohužel to není pravidlem – některé systémy odpovídají paketem RST, ať je port otevřený nebo ne. Využitelnost této metody je tedy pro útočníky malá.</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191F487-DDFC-4321-B92D-3769A122088B}"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939CDEDA-D3D3-4FD1-A3E4-12A6C218F388}" type="slidenum">
              <a:rPr lang="cs-CZ"/>
              <a:pPr/>
              <a:t>24</a:t>
            </a:fld>
            <a:endParaRPr lang="cs-CZ"/>
          </a:p>
        </p:txBody>
      </p:sp>
      <p:sp>
        <p:nvSpPr>
          <p:cNvPr id="317442" name="Rectangle 2"/>
          <p:cNvSpPr>
            <a:spLocks noGrp="1" noChangeArrowheads="1"/>
          </p:cNvSpPr>
          <p:nvPr>
            <p:ph type="title"/>
          </p:nvPr>
        </p:nvSpPr>
        <p:spPr/>
        <p:txBody>
          <a:bodyPr/>
          <a:lstStyle/>
          <a:p>
            <a:r>
              <a:rPr lang="cs-CZ"/>
              <a:t>Scanování portů …</a:t>
            </a:r>
          </a:p>
        </p:txBody>
      </p:sp>
      <p:sp>
        <p:nvSpPr>
          <p:cNvPr id="317443" name="Rectangle 3"/>
          <p:cNvSpPr>
            <a:spLocks noGrp="1" noChangeArrowheads="1"/>
          </p:cNvSpPr>
          <p:nvPr>
            <p:ph type="body" idx="1"/>
          </p:nvPr>
        </p:nvSpPr>
        <p:spPr/>
        <p:txBody>
          <a:bodyPr/>
          <a:lstStyle/>
          <a:p>
            <a:r>
              <a:rPr lang="cs-CZ" b="1"/>
              <a:t>Fragmentation scanning</a:t>
            </a:r>
            <a:r>
              <a:rPr lang="cs-CZ"/>
              <a:t> – jedná se o modifikaci již zmíněných metod. Místo poslání celého paketu ho rozdělíme do několika malých fragmentů, které nepůsobí podezřele. Metoda nefunguje u paketových filtrů a firewallů, které hromadí příchozí pakety do fronty, nicméně je úspěšná ve velkém množství případů.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5AAC845-DDAD-4D70-93D4-B1D4AC2FFFEC}"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CB7F1CE3-1A7A-44DE-B847-40FC300B8865}" type="slidenum">
              <a:rPr lang="cs-CZ"/>
              <a:pPr/>
              <a:t>25</a:t>
            </a:fld>
            <a:endParaRPr lang="cs-CZ"/>
          </a:p>
        </p:txBody>
      </p:sp>
      <p:sp>
        <p:nvSpPr>
          <p:cNvPr id="319490" name="Rectangle 2"/>
          <p:cNvSpPr>
            <a:spLocks noGrp="1" noChangeArrowheads="1"/>
          </p:cNvSpPr>
          <p:nvPr>
            <p:ph type="title"/>
          </p:nvPr>
        </p:nvSpPr>
        <p:spPr/>
        <p:txBody>
          <a:bodyPr/>
          <a:lstStyle/>
          <a:p>
            <a:r>
              <a:rPr lang="cs-CZ"/>
              <a:t>Scanování portů …</a:t>
            </a:r>
          </a:p>
        </p:txBody>
      </p:sp>
      <p:sp>
        <p:nvSpPr>
          <p:cNvPr id="319491" name="Rectangle 3"/>
          <p:cNvSpPr>
            <a:spLocks noGrp="1" noChangeArrowheads="1"/>
          </p:cNvSpPr>
          <p:nvPr>
            <p:ph type="body" idx="1"/>
          </p:nvPr>
        </p:nvSpPr>
        <p:spPr/>
        <p:txBody>
          <a:bodyPr/>
          <a:lstStyle/>
          <a:p>
            <a:r>
              <a:rPr lang="cs-CZ" b="1"/>
              <a:t>TCP reverse ident scanning</a:t>
            </a:r>
            <a:r>
              <a:rPr lang="cs-CZ"/>
              <a:t> – tzv. ident protokol ([RFC 1413]) umožňuje zjistit, pod jakým uživatelským jménem běží proces na některém z otevřených portů. Můžeme tak scanovat všechny porty a zjišťovat, zda služby na těch otevřených běží s administrátorskými privilegii. Jedná se o cennou informaci – hacker nebude napadat službu, která není spuštěna s právy superuživatele.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99D2AB7-AC23-4ED6-BE6B-FF804C5DDECD}"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D1B4E915-C37C-44B7-94B7-16B73CB13187}" type="slidenum">
              <a:rPr lang="cs-CZ"/>
              <a:pPr/>
              <a:t>26</a:t>
            </a:fld>
            <a:endParaRPr lang="cs-CZ"/>
          </a:p>
        </p:txBody>
      </p:sp>
      <p:sp>
        <p:nvSpPr>
          <p:cNvPr id="321538" name="Rectangle 2"/>
          <p:cNvSpPr>
            <a:spLocks noGrp="1" noChangeArrowheads="1"/>
          </p:cNvSpPr>
          <p:nvPr>
            <p:ph type="title"/>
          </p:nvPr>
        </p:nvSpPr>
        <p:spPr/>
        <p:txBody>
          <a:bodyPr/>
          <a:lstStyle/>
          <a:p>
            <a:r>
              <a:rPr lang="cs-CZ"/>
              <a:t>Scanování portů …</a:t>
            </a:r>
          </a:p>
        </p:txBody>
      </p:sp>
      <p:sp>
        <p:nvSpPr>
          <p:cNvPr id="321539" name="Rectangle 3"/>
          <p:cNvSpPr>
            <a:spLocks noGrp="1" noChangeArrowheads="1"/>
          </p:cNvSpPr>
          <p:nvPr>
            <p:ph type="body" idx="1"/>
          </p:nvPr>
        </p:nvSpPr>
        <p:spPr/>
        <p:txBody>
          <a:bodyPr/>
          <a:lstStyle/>
          <a:p>
            <a:r>
              <a:rPr lang="cs-CZ" b="1"/>
              <a:t>TCP Null scanning </a:t>
            </a:r>
            <a:r>
              <a:rPr lang="cs-CZ"/>
              <a:t>– útočník posílá pakety se sekvenčním číslem, ale bez nastavených příznaků (FIN, SYN, PSH…). Uzavřené porty odpoví paketem RST, otevřené porty budou pakety ignorovat.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50C6957-FB01-4F51-ACEC-135C77486612}"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67D95AAB-67E3-470A-8202-309C748CEB4A}" type="slidenum">
              <a:rPr lang="cs-CZ"/>
              <a:pPr/>
              <a:t>27</a:t>
            </a:fld>
            <a:endParaRPr lang="cs-CZ"/>
          </a:p>
        </p:txBody>
      </p:sp>
      <p:sp>
        <p:nvSpPr>
          <p:cNvPr id="323586" name="Rectangle 2"/>
          <p:cNvSpPr>
            <a:spLocks noGrp="1" noChangeArrowheads="1"/>
          </p:cNvSpPr>
          <p:nvPr>
            <p:ph type="title"/>
          </p:nvPr>
        </p:nvSpPr>
        <p:spPr/>
        <p:txBody>
          <a:bodyPr/>
          <a:lstStyle/>
          <a:p>
            <a:r>
              <a:rPr lang="cs-CZ"/>
              <a:t>Scanování portů …</a:t>
            </a:r>
          </a:p>
        </p:txBody>
      </p:sp>
      <p:sp>
        <p:nvSpPr>
          <p:cNvPr id="323587" name="Rectangle 3"/>
          <p:cNvSpPr>
            <a:spLocks noGrp="1" noChangeArrowheads="1"/>
          </p:cNvSpPr>
          <p:nvPr>
            <p:ph type="body" idx="1"/>
          </p:nvPr>
        </p:nvSpPr>
        <p:spPr/>
        <p:txBody>
          <a:bodyPr/>
          <a:lstStyle/>
          <a:p>
            <a:r>
              <a:rPr lang="cs-CZ" sz="2000" b="1"/>
              <a:t>UDP ICMP port unreachable scanning</a:t>
            </a:r>
            <a:r>
              <a:rPr lang="cs-CZ" sz="2000"/>
              <a:t> – scanování UDP portů je složitější než u TCP portů, protože otevřené UDP porty nemusí posílat potvrzení jako odpověď na naše pakety a ani uzavřené porty nemusí nijak odpovědět. Naštěstí cílová stanice odpoví </a:t>
            </a:r>
            <a:r>
              <a:rPr lang="cs-CZ" sz="2000" i="1"/>
              <a:t>ICMP_UNREACH_PORT</a:t>
            </a:r>
            <a:r>
              <a:rPr lang="cs-CZ" sz="2000"/>
              <a:t> při pokusu o navázání spojení s uzavřeným portem; seznam otevřených portů tedy získáme vylučovací metodou. Musíme však také vzít v potaz eventuální ztrátu paketů a do scanneru implementovat opakované zaslání paketu. Metoda je navíc dost pomalá, protože frekvence odpovědí </a:t>
            </a:r>
            <a:r>
              <a:rPr lang="cs-CZ" sz="2000" i="1"/>
              <a:t>ICMP_UNREACH_PORT</a:t>
            </a:r>
            <a:r>
              <a:rPr lang="cs-CZ" sz="2000"/>
              <a:t> není příliš velká (aby nedošlo ke zbytečné alokaci dostupných prostředků). UDP scanner není hackery příliš využíván, ale zkušenosti ukazují, že v některých případech (např. u systémů Solaris) může být pro ně užitečný.</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7670AF2-1E5E-4ABF-9033-D65D8DE91373}"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BD8D6068-5237-4979-B0A1-EA707505A54A}" type="slidenum">
              <a:rPr lang="cs-CZ"/>
              <a:pPr/>
              <a:t>28</a:t>
            </a:fld>
            <a:endParaRPr lang="cs-CZ"/>
          </a:p>
        </p:txBody>
      </p:sp>
      <p:sp>
        <p:nvSpPr>
          <p:cNvPr id="116738" name="Rectangle 2"/>
          <p:cNvSpPr>
            <a:spLocks noGrp="1" noChangeArrowheads="1"/>
          </p:cNvSpPr>
          <p:nvPr>
            <p:ph type="title"/>
          </p:nvPr>
        </p:nvSpPr>
        <p:spPr/>
        <p:txBody>
          <a:bodyPr/>
          <a:lstStyle/>
          <a:p>
            <a:r>
              <a:rPr lang="cs-CZ"/>
              <a:t>Denial of Service </a:t>
            </a:r>
          </a:p>
        </p:txBody>
      </p:sp>
      <p:sp>
        <p:nvSpPr>
          <p:cNvPr id="116739" name="Rectangle 3"/>
          <p:cNvSpPr>
            <a:spLocks noGrp="1" noChangeArrowheads="1"/>
          </p:cNvSpPr>
          <p:nvPr>
            <p:ph type="body" idx="1"/>
          </p:nvPr>
        </p:nvSpPr>
        <p:spPr/>
        <p:txBody>
          <a:bodyPr/>
          <a:lstStyle/>
          <a:p>
            <a:pPr>
              <a:lnSpc>
                <a:spcPct val="90000"/>
              </a:lnSpc>
            </a:pPr>
            <a:r>
              <a:rPr lang="cs-CZ" sz="2100"/>
              <a:t>Odstavení služby (odepření služby)</a:t>
            </a:r>
          </a:p>
          <a:p>
            <a:pPr>
              <a:lnSpc>
                <a:spcPct val="90000"/>
              </a:lnSpc>
            </a:pPr>
            <a:r>
              <a:rPr lang="cs-CZ" sz="2100"/>
              <a:t>Zablokování provozu (obsazení přenosové kapacity)</a:t>
            </a:r>
          </a:p>
          <a:p>
            <a:pPr>
              <a:lnSpc>
                <a:spcPct val="90000"/>
              </a:lnSpc>
            </a:pPr>
            <a:r>
              <a:rPr lang="cs-CZ" sz="2100"/>
              <a:t>Přivlastnění systémových zdrojů</a:t>
            </a:r>
          </a:p>
          <a:p>
            <a:pPr>
              <a:lnSpc>
                <a:spcPct val="90000"/>
              </a:lnSpc>
            </a:pPr>
            <a:r>
              <a:rPr lang="cs-CZ" sz="2100"/>
              <a:t>Vynucený restart systému (zhroucení)</a:t>
            </a:r>
          </a:p>
          <a:p>
            <a:pPr>
              <a:lnSpc>
                <a:spcPct val="90000"/>
              </a:lnSpc>
            </a:pPr>
            <a:r>
              <a:rPr lang="cs-CZ" sz="2100"/>
              <a:t>Převzetí totožnosti systému</a:t>
            </a:r>
          </a:p>
          <a:p>
            <a:pPr>
              <a:lnSpc>
                <a:spcPct val="90000"/>
              </a:lnSpc>
            </a:pPr>
            <a:endParaRPr lang="cs-CZ" sz="2100"/>
          </a:p>
          <a:p>
            <a:pPr>
              <a:lnSpc>
                <a:spcPct val="90000"/>
              </a:lnSpc>
            </a:pPr>
            <a:r>
              <a:rPr lang="cs-CZ" sz="2100"/>
              <a:t>DDoS</a:t>
            </a:r>
          </a:p>
          <a:p>
            <a:pPr lvl="1">
              <a:lnSpc>
                <a:spcPct val="90000"/>
              </a:lnSpc>
            </a:pPr>
            <a:r>
              <a:rPr lang="cs-CZ" sz="2100"/>
              <a:t>falešné IP - nemožnost určení viníka</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6F13D65-A728-419F-B022-9F3FBF59F556}"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3D3F13A3-76C7-4190-99B5-0DF44C512DA7}" type="slidenum">
              <a:rPr lang="cs-CZ"/>
              <a:pPr/>
              <a:t>29</a:t>
            </a:fld>
            <a:endParaRPr lang="cs-CZ"/>
          </a:p>
        </p:txBody>
      </p:sp>
      <p:sp>
        <p:nvSpPr>
          <p:cNvPr id="118786" name="Rectangle 2"/>
          <p:cNvSpPr>
            <a:spLocks noGrp="1" noChangeArrowheads="1"/>
          </p:cNvSpPr>
          <p:nvPr>
            <p:ph type="title"/>
          </p:nvPr>
        </p:nvSpPr>
        <p:spPr/>
        <p:txBody>
          <a:bodyPr/>
          <a:lstStyle/>
          <a:p>
            <a:r>
              <a:rPr lang="cs-CZ"/>
              <a:t>Denial of Service</a:t>
            </a:r>
          </a:p>
        </p:txBody>
      </p:sp>
      <p:sp>
        <p:nvSpPr>
          <p:cNvPr id="118787" name="Rectangle 3"/>
          <p:cNvSpPr>
            <a:spLocks noGrp="1" noChangeArrowheads="1"/>
          </p:cNvSpPr>
          <p:nvPr>
            <p:ph type="body" idx="1"/>
          </p:nvPr>
        </p:nvSpPr>
        <p:spPr/>
        <p:txBody>
          <a:bodyPr/>
          <a:lstStyle/>
          <a:p>
            <a:pPr>
              <a:lnSpc>
                <a:spcPct val="90000"/>
              </a:lnSpc>
            </a:pPr>
            <a:r>
              <a:rPr lang="cs-CZ"/>
              <a:t>Využití</a:t>
            </a:r>
          </a:p>
          <a:p>
            <a:pPr lvl="1">
              <a:lnSpc>
                <a:spcPct val="90000"/>
              </a:lnSpc>
            </a:pPr>
            <a:r>
              <a:rPr lang="cs-CZ"/>
              <a:t>Chyby v implementaci TCP/IP</a:t>
            </a:r>
          </a:p>
          <a:p>
            <a:pPr lvl="1">
              <a:lnSpc>
                <a:spcPct val="90000"/>
              </a:lnSpc>
            </a:pPr>
            <a:r>
              <a:rPr lang="cs-CZ"/>
              <a:t>Chyby v programech</a:t>
            </a:r>
          </a:p>
          <a:p>
            <a:pPr lvl="1">
              <a:lnSpc>
                <a:spcPct val="90000"/>
              </a:lnSpc>
            </a:pPr>
            <a:r>
              <a:rPr lang="cs-CZ"/>
              <a:t>Chyby v hardware (f00f)</a:t>
            </a:r>
          </a:p>
          <a:p>
            <a:pPr lvl="1">
              <a:lnSpc>
                <a:spcPct val="90000"/>
              </a:lnSpc>
            </a:pPr>
            <a:endParaRPr lang="cs-CZ"/>
          </a:p>
          <a:p>
            <a:pPr>
              <a:lnSpc>
                <a:spcPct val="90000"/>
              </a:lnSpc>
            </a:pPr>
            <a:r>
              <a:rPr lang="cs-CZ"/>
              <a:t>Neschopnost vypořádat se situací navozenou útočníkem (zahlcení pakety, přeplnění paměti, přesměrování síťového provozu)</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1880B45-F0E5-4CF0-9C8C-DA2E4976BC9C}"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934D9FE7-1E6E-4023-AC0E-52DC6016E285}" type="slidenum">
              <a:rPr lang="cs-CZ"/>
              <a:pPr/>
              <a:t>3</a:t>
            </a:fld>
            <a:endParaRPr lang="cs-CZ"/>
          </a:p>
        </p:txBody>
      </p:sp>
      <p:sp>
        <p:nvSpPr>
          <p:cNvPr id="79874" name="Rectangle 2"/>
          <p:cNvSpPr>
            <a:spLocks noGrp="1" noChangeArrowheads="1"/>
          </p:cNvSpPr>
          <p:nvPr>
            <p:ph type="title"/>
          </p:nvPr>
        </p:nvSpPr>
        <p:spPr/>
        <p:txBody>
          <a:bodyPr/>
          <a:lstStyle/>
          <a:p>
            <a:r>
              <a:rPr lang="cs-CZ"/>
              <a:t>Obsah</a:t>
            </a:r>
          </a:p>
        </p:txBody>
      </p:sp>
      <p:sp>
        <p:nvSpPr>
          <p:cNvPr id="79875" name="Rectangle 3"/>
          <p:cNvSpPr>
            <a:spLocks noGrp="1" noChangeArrowheads="1"/>
          </p:cNvSpPr>
          <p:nvPr>
            <p:ph type="body" idx="1"/>
          </p:nvPr>
        </p:nvSpPr>
        <p:spPr/>
        <p:txBody>
          <a:bodyPr/>
          <a:lstStyle/>
          <a:p>
            <a:pPr>
              <a:lnSpc>
                <a:spcPct val="90000"/>
              </a:lnSpc>
            </a:pPr>
            <a:r>
              <a:rPr lang="cs-CZ" dirty="0"/>
              <a:t>Sociální inženýrství</a:t>
            </a:r>
          </a:p>
          <a:p>
            <a:pPr>
              <a:lnSpc>
                <a:spcPct val="90000"/>
              </a:lnSpc>
            </a:pPr>
            <a:r>
              <a:rPr lang="cs-CZ" dirty="0" err="1"/>
              <a:t>Phishing</a:t>
            </a:r>
            <a:r>
              <a:rPr lang="cs-CZ" dirty="0"/>
              <a:t> </a:t>
            </a:r>
            <a:r>
              <a:rPr lang="en-US" dirty="0"/>
              <a:t>&amp;</a:t>
            </a:r>
            <a:r>
              <a:rPr lang="cs-CZ" dirty="0"/>
              <a:t> </a:t>
            </a:r>
            <a:r>
              <a:rPr lang="cs-CZ" dirty="0" err="1"/>
              <a:t>Pharming</a:t>
            </a:r>
            <a:endParaRPr lang="cs-CZ" dirty="0"/>
          </a:p>
          <a:p>
            <a:pPr>
              <a:lnSpc>
                <a:spcPct val="90000"/>
              </a:lnSpc>
            </a:pPr>
            <a:r>
              <a:rPr lang="cs-CZ" dirty="0"/>
              <a:t>Google </a:t>
            </a:r>
            <a:r>
              <a:rPr lang="cs-CZ" dirty="0" err="1"/>
              <a:t>hacking</a:t>
            </a:r>
            <a:endParaRPr lang="cs-CZ" dirty="0"/>
          </a:p>
          <a:p>
            <a:pPr>
              <a:lnSpc>
                <a:spcPct val="90000"/>
              </a:lnSpc>
            </a:pPr>
            <a:r>
              <a:rPr lang="cs-CZ" dirty="0"/>
              <a:t>Google </a:t>
            </a:r>
            <a:r>
              <a:rPr lang="cs-CZ" dirty="0" err="1"/>
              <a:t>bombing</a:t>
            </a:r>
            <a:endParaRPr lang="cs-CZ" dirty="0"/>
          </a:p>
          <a:p>
            <a:pPr>
              <a:lnSpc>
                <a:spcPct val="90000"/>
              </a:lnSpc>
            </a:pPr>
            <a:r>
              <a:rPr lang="cs-CZ" dirty="0" err="1"/>
              <a:t>Dos</a:t>
            </a:r>
            <a:r>
              <a:rPr lang="cs-CZ" dirty="0"/>
              <a:t>, </a:t>
            </a:r>
            <a:r>
              <a:rPr lang="cs-CZ" dirty="0" err="1" smtClean="0"/>
              <a:t>DDoS</a:t>
            </a:r>
            <a:r>
              <a:rPr lang="en-US" dirty="0" smtClean="0"/>
              <a:t>, </a:t>
            </a:r>
            <a:r>
              <a:rPr lang="en-US" dirty="0" err="1" smtClean="0"/>
              <a:t>DRDoS</a:t>
            </a:r>
            <a:endParaRPr lang="cs-CZ" dirty="0"/>
          </a:p>
          <a:p>
            <a:pPr>
              <a:lnSpc>
                <a:spcPct val="90000"/>
              </a:lnSpc>
            </a:pPr>
            <a:r>
              <a:rPr lang="cs-CZ" dirty="0"/>
              <a:t>Session </a:t>
            </a:r>
            <a:r>
              <a:rPr lang="cs-CZ" dirty="0" err="1"/>
              <a:t>hijacking</a:t>
            </a:r>
            <a:endParaRPr lang="cs-CZ" dirty="0"/>
          </a:p>
          <a:p>
            <a:pPr>
              <a:lnSpc>
                <a:spcPct val="90000"/>
              </a:lnSpc>
            </a:pPr>
            <a:r>
              <a:rPr lang="cs-CZ" dirty="0"/>
              <a:t>IDS (</a:t>
            </a:r>
            <a:r>
              <a:rPr lang="cs-CZ" dirty="0" err="1"/>
              <a:t>Intrusion</a:t>
            </a:r>
            <a:r>
              <a:rPr lang="cs-CZ" dirty="0"/>
              <a:t> </a:t>
            </a:r>
            <a:r>
              <a:rPr lang="cs-CZ" dirty="0" err="1"/>
              <a:t>Detection</a:t>
            </a:r>
            <a:r>
              <a:rPr lang="cs-CZ" dirty="0"/>
              <a:t> </a:t>
            </a:r>
            <a:r>
              <a:rPr lang="cs-CZ" dirty="0" err="1"/>
              <a:t>System</a:t>
            </a:r>
            <a:r>
              <a:rPr lang="cs-CZ" dirty="0"/>
              <a: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CCC8FB7-4065-4461-87FB-E9953B6E671A}"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A9CE7E07-EE54-461D-816D-64DCBA30CCED}" type="slidenum">
              <a:rPr lang="cs-CZ"/>
              <a:pPr/>
              <a:t>30</a:t>
            </a:fld>
            <a:endParaRPr lang="cs-CZ"/>
          </a:p>
        </p:txBody>
      </p:sp>
      <p:sp>
        <p:nvSpPr>
          <p:cNvPr id="165890" name="Rectangle 2"/>
          <p:cNvSpPr>
            <a:spLocks noGrp="1" noChangeArrowheads="1"/>
          </p:cNvSpPr>
          <p:nvPr>
            <p:ph type="title"/>
          </p:nvPr>
        </p:nvSpPr>
        <p:spPr/>
        <p:txBody>
          <a:bodyPr/>
          <a:lstStyle/>
          <a:p>
            <a:r>
              <a:rPr lang="cs-CZ"/>
              <a:t>Dělení DoS útoků</a:t>
            </a:r>
          </a:p>
        </p:txBody>
      </p:sp>
      <p:sp>
        <p:nvSpPr>
          <p:cNvPr id="165891" name="Rectangle 3"/>
          <p:cNvSpPr>
            <a:spLocks noGrp="1" noChangeArrowheads="1"/>
          </p:cNvSpPr>
          <p:nvPr>
            <p:ph type="body" idx="1"/>
          </p:nvPr>
        </p:nvSpPr>
        <p:spPr/>
        <p:txBody>
          <a:bodyPr/>
          <a:lstStyle/>
          <a:p>
            <a:r>
              <a:rPr lang="cs-CZ" dirty="0"/>
              <a:t>Nově dělení</a:t>
            </a:r>
          </a:p>
          <a:p>
            <a:pPr lvl="1"/>
            <a:r>
              <a:rPr lang="cs-CZ" dirty="0"/>
              <a:t>útoky na transportní úrovni (šířka pásma, počet spojení, ztížení sítě)</a:t>
            </a:r>
          </a:p>
          <a:p>
            <a:pPr lvl="1"/>
            <a:r>
              <a:rPr lang="cs-CZ" dirty="0"/>
              <a:t>útoky na aplikační </a:t>
            </a:r>
            <a:r>
              <a:rPr lang="cs-CZ" dirty="0" smtClean="0"/>
              <a:t>úrovni (aplikační protokoly – HTTP, FTP, SMTP, DNS)</a:t>
            </a:r>
            <a:endParaRPr lang="cs-CZ" dirty="0"/>
          </a:p>
          <a:p>
            <a:pPr marL="0" indent="0">
              <a:buNone/>
            </a:pPr>
            <a:endParaRPr lang="cs-CZ" sz="2000" dirty="0" smtClean="0"/>
          </a:p>
          <a:p>
            <a:r>
              <a:rPr lang="cs-CZ" dirty="0" smtClean="0"/>
              <a:t>Na transportní úrovni</a:t>
            </a:r>
          </a:p>
          <a:p>
            <a:pPr lvl="1"/>
            <a:r>
              <a:rPr lang="cs-CZ" dirty="0" smtClean="0"/>
              <a:t>Záplavové </a:t>
            </a:r>
            <a:r>
              <a:rPr lang="cs-CZ" dirty="0" err="1"/>
              <a:t>DoS</a:t>
            </a:r>
            <a:r>
              <a:rPr lang="cs-CZ" dirty="0"/>
              <a:t> útoky (</a:t>
            </a:r>
            <a:r>
              <a:rPr lang="cs-CZ" dirty="0" err="1"/>
              <a:t>DoS</a:t>
            </a:r>
            <a:r>
              <a:rPr lang="cs-CZ" dirty="0"/>
              <a:t> </a:t>
            </a:r>
            <a:r>
              <a:rPr lang="cs-CZ" dirty="0" err="1"/>
              <a:t>Flood</a:t>
            </a:r>
            <a:r>
              <a:rPr lang="cs-CZ" dirty="0"/>
              <a:t>)</a:t>
            </a:r>
          </a:p>
          <a:p>
            <a:pPr lvl="1"/>
            <a:r>
              <a:rPr lang="cs-CZ" dirty="0" err="1"/>
              <a:t>DoS</a:t>
            </a:r>
            <a:r>
              <a:rPr lang="cs-CZ" dirty="0"/>
              <a:t> útoky využívající chyb a vyčerpání systémových prostředků</a:t>
            </a:r>
          </a:p>
          <a:p>
            <a:pPr lvl="1"/>
            <a:r>
              <a:rPr lang="cs-CZ" dirty="0" err="1"/>
              <a:t>DoS</a:t>
            </a:r>
            <a:r>
              <a:rPr lang="cs-CZ" dirty="0"/>
              <a:t> využívající Man in </a:t>
            </a:r>
            <a:r>
              <a:rPr lang="cs-CZ" dirty="0" err="1"/>
              <a:t>the</a:t>
            </a:r>
            <a:r>
              <a:rPr lang="cs-CZ" dirty="0"/>
              <a:t> </a:t>
            </a:r>
            <a:r>
              <a:rPr lang="cs-CZ" dirty="0" err="1"/>
              <a:t>Middle</a:t>
            </a:r>
            <a:r>
              <a:rPr lang="cs-CZ" dirty="0"/>
              <a:t> útoků</a:t>
            </a:r>
          </a:p>
          <a:p>
            <a:pPr lvl="1"/>
            <a:r>
              <a:rPr lang="cs-CZ" dirty="0" err="1"/>
              <a:t>Reflefivní</a:t>
            </a:r>
            <a:r>
              <a:rPr lang="cs-CZ" dirty="0"/>
              <a:t> </a:t>
            </a:r>
            <a:r>
              <a:rPr lang="cs-CZ" dirty="0" err="1"/>
              <a:t>DoS</a:t>
            </a:r>
            <a:r>
              <a:rPr lang="cs-CZ" dirty="0"/>
              <a:t> </a:t>
            </a:r>
            <a:r>
              <a:rPr lang="cs-CZ" dirty="0" smtClean="0"/>
              <a:t>útoky (</a:t>
            </a:r>
            <a:r>
              <a:rPr lang="cs-CZ" dirty="0" err="1" smtClean="0"/>
              <a:t>DRDoS</a:t>
            </a:r>
            <a:r>
              <a:rPr lang="cs-CZ" dirty="0" smtClean="0"/>
              <a:t>)</a:t>
            </a:r>
            <a:endParaRPr lang="cs-CZ" dirty="0"/>
          </a:p>
          <a:p>
            <a:pPr lvl="1"/>
            <a:r>
              <a:rPr lang="cs-CZ" dirty="0"/>
              <a:t>Distribuované </a:t>
            </a:r>
            <a:r>
              <a:rPr lang="cs-CZ" dirty="0" err="1"/>
              <a:t>DoS</a:t>
            </a:r>
            <a:r>
              <a:rPr lang="cs-CZ" dirty="0"/>
              <a:t> </a:t>
            </a:r>
            <a:r>
              <a:rPr lang="cs-CZ" dirty="0" smtClean="0"/>
              <a:t>útoky (</a:t>
            </a:r>
            <a:r>
              <a:rPr lang="cs-CZ" dirty="0" err="1" smtClean="0"/>
              <a:t>DDoS</a:t>
            </a:r>
            <a:r>
              <a:rPr lang="cs-CZ" dirty="0" smtClean="0"/>
              <a:t>)</a:t>
            </a:r>
          </a:p>
          <a:p>
            <a:pPr marL="0" indent="0">
              <a:buNone/>
            </a:pPr>
            <a:endParaRPr lang="cs-CZ" sz="2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43A97C6-075B-4D46-8DA0-051D239C768E}"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40911B9C-3A27-4467-8B8A-171A1129E1CA}" type="slidenum">
              <a:rPr lang="cs-CZ"/>
              <a:pPr/>
              <a:t>31</a:t>
            </a:fld>
            <a:endParaRPr lang="cs-CZ"/>
          </a:p>
        </p:txBody>
      </p:sp>
      <p:sp>
        <p:nvSpPr>
          <p:cNvPr id="122882" name="Rectangle 2"/>
          <p:cNvSpPr>
            <a:spLocks noGrp="1" noChangeArrowheads="1"/>
          </p:cNvSpPr>
          <p:nvPr>
            <p:ph type="title"/>
          </p:nvPr>
        </p:nvSpPr>
        <p:spPr/>
        <p:txBody>
          <a:bodyPr/>
          <a:lstStyle/>
          <a:p>
            <a:r>
              <a:rPr lang="cs-CZ"/>
              <a:t>DoS – ICMP (ping) záplavy</a:t>
            </a:r>
          </a:p>
        </p:txBody>
      </p:sp>
      <p:sp>
        <p:nvSpPr>
          <p:cNvPr id="122883" name="Rectangle 3"/>
          <p:cNvSpPr>
            <a:spLocks noGrp="1" noChangeArrowheads="1"/>
          </p:cNvSpPr>
          <p:nvPr>
            <p:ph type="body" idx="1"/>
          </p:nvPr>
        </p:nvSpPr>
        <p:spPr/>
        <p:txBody>
          <a:bodyPr/>
          <a:lstStyle/>
          <a:p>
            <a:r>
              <a:rPr lang="cs-CZ"/>
              <a:t>Používá ICMP protokol (nejčastěji Echo Request)</a:t>
            </a:r>
          </a:p>
          <a:p>
            <a:r>
              <a:rPr lang="cs-CZ"/>
              <a:t>Napadený odpovídá stejně velkými pakety</a:t>
            </a:r>
          </a:p>
          <a:p>
            <a:r>
              <a:rPr lang="cs-CZ"/>
              <a:t>Falešná zdrojová adresa</a:t>
            </a:r>
          </a:p>
          <a:p>
            <a:r>
              <a:rPr lang="cs-CZ"/>
              <a:t>Zesílení toku dat dvakrát</a:t>
            </a:r>
          </a:p>
          <a:p>
            <a:r>
              <a:rPr lang="cs-CZ"/>
              <a:t>Posílání co nejdelších paketů (RFC 548B, avšak lze poslat až 65535B)</a:t>
            </a:r>
          </a:p>
          <a:p>
            <a:r>
              <a:rPr lang="cs-CZ"/>
              <a:t>Cílový hostitel nestačí odpovídat</a:t>
            </a:r>
          </a:p>
          <a:p>
            <a:pPr>
              <a:buFont typeface="Wingdings" pitchFamily="2" charset="2"/>
              <a:buNone/>
            </a:pPr>
            <a:endParaRPr lang="cs-CZ"/>
          </a:p>
          <a:p>
            <a:r>
              <a:rPr lang="cs-CZ"/>
              <a:t>Obrana</a:t>
            </a:r>
          </a:p>
          <a:p>
            <a:pPr lvl="1"/>
            <a:r>
              <a:rPr lang="cs-CZ"/>
              <a:t>Nastavení na směrovačích a firewallech</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FC4EA51-6429-4B8C-8F9D-B3DC1FEB200B}"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9E5FED14-CF6D-44FF-A881-EEC154B91B03}" type="slidenum">
              <a:rPr lang="cs-CZ"/>
              <a:pPr/>
              <a:t>32</a:t>
            </a:fld>
            <a:endParaRPr lang="cs-CZ"/>
          </a:p>
        </p:txBody>
      </p:sp>
      <p:sp>
        <p:nvSpPr>
          <p:cNvPr id="124930" name="Rectangle 2"/>
          <p:cNvSpPr>
            <a:spLocks noGrp="1" noChangeArrowheads="1"/>
          </p:cNvSpPr>
          <p:nvPr>
            <p:ph type="title"/>
          </p:nvPr>
        </p:nvSpPr>
        <p:spPr/>
        <p:txBody>
          <a:bodyPr/>
          <a:lstStyle/>
          <a:p>
            <a:r>
              <a:rPr lang="cs-CZ"/>
              <a:t>DoS – UDP záplavy</a:t>
            </a:r>
          </a:p>
        </p:txBody>
      </p:sp>
      <p:sp>
        <p:nvSpPr>
          <p:cNvPr id="124931" name="Rectangle 3"/>
          <p:cNvSpPr>
            <a:spLocks noGrp="1" noChangeArrowheads="1"/>
          </p:cNvSpPr>
          <p:nvPr>
            <p:ph type="body" idx="1"/>
          </p:nvPr>
        </p:nvSpPr>
        <p:spPr/>
        <p:txBody>
          <a:bodyPr/>
          <a:lstStyle/>
          <a:p>
            <a:r>
              <a:rPr lang="cs-CZ"/>
              <a:t>Služby </a:t>
            </a:r>
            <a:r>
              <a:rPr lang="cs-CZ" b="1">
                <a:latin typeface="Courier New" pitchFamily="49" charset="0"/>
              </a:rPr>
              <a:t>chargen</a:t>
            </a:r>
            <a:r>
              <a:rPr lang="cs-CZ"/>
              <a:t> a </a:t>
            </a:r>
            <a:r>
              <a:rPr lang="cs-CZ" b="1">
                <a:latin typeface="Courier New" pitchFamily="49" charset="0"/>
              </a:rPr>
              <a:t>echo</a:t>
            </a:r>
          </a:p>
          <a:p>
            <a:r>
              <a:rPr lang="cs-CZ"/>
              <a:t>Nastavíme cizí adresu jako zdrojovou a zdrojový port na </a:t>
            </a:r>
            <a:r>
              <a:rPr lang="cs-CZ">
                <a:latin typeface="Courier New" pitchFamily="49" charset="0"/>
              </a:rPr>
              <a:t>chargen</a:t>
            </a:r>
          </a:p>
          <a:p>
            <a:r>
              <a:rPr lang="cs-CZ"/>
              <a:t>Pošleme UDP paket na port Echo prvního počítače s falešnou zdrojovou adresou druhého počítače</a:t>
            </a:r>
          </a:p>
          <a:p>
            <a:pPr lvl="1"/>
            <a:r>
              <a:rPr lang="cs-CZ" b="1">
                <a:latin typeface="Courier New" pitchFamily="49" charset="0"/>
              </a:rPr>
              <a:t>chargen</a:t>
            </a:r>
            <a:r>
              <a:rPr lang="cs-CZ"/>
              <a:t> – odpoví na UDP paket zasláním náhodného řetězce</a:t>
            </a:r>
          </a:p>
          <a:p>
            <a:pPr lvl="1"/>
            <a:r>
              <a:rPr lang="cs-CZ" b="1">
                <a:latin typeface="Courier New" pitchFamily="49" charset="0"/>
              </a:rPr>
              <a:t>echo</a:t>
            </a:r>
            <a:r>
              <a:rPr lang="cs-CZ"/>
              <a:t> – vrátí obsah jakéhokoliv přijatého paketu</a:t>
            </a:r>
          </a:p>
          <a:p>
            <a:pPr lvl="1"/>
            <a:r>
              <a:rPr lang="cs-CZ"/>
              <a:t>-</a:t>
            </a:r>
            <a:r>
              <a:rPr lang="en-US"/>
              <a:t>&gt;</a:t>
            </a:r>
            <a:r>
              <a:rPr lang="cs-CZ"/>
              <a:t> zaslání paketu na </a:t>
            </a:r>
            <a:r>
              <a:rPr lang="cs-CZ" b="1">
                <a:latin typeface="Courier New" pitchFamily="49" charset="0"/>
              </a:rPr>
              <a:t>echo</a:t>
            </a:r>
            <a:r>
              <a:rPr lang="cs-CZ"/>
              <a:t> s IP na </a:t>
            </a:r>
            <a:r>
              <a:rPr lang="cs-CZ" b="1">
                <a:latin typeface="Courier New" pitchFamily="49" charset="0"/>
              </a:rPr>
              <a:t>chargen</a:t>
            </a:r>
          </a:p>
          <a:p>
            <a:pPr lvl="1"/>
            <a:r>
              <a:rPr lang="cs-CZ"/>
              <a:t>=</a:t>
            </a:r>
            <a:r>
              <a:rPr lang="en-US"/>
              <a:t>&gt;</a:t>
            </a:r>
            <a:r>
              <a:rPr lang="cs-CZ"/>
              <a:t> smyčka</a:t>
            </a:r>
          </a:p>
          <a:p>
            <a:r>
              <a:rPr lang="cs-CZ"/>
              <a:t>Služby </a:t>
            </a:r>
            <a:r>
              <a:rPr lang="cs-CZ" b="1">
                <a:latin typeface="Courier New" pitchFamily="49" charset="0"/>
              </a:rPr>
              <a:t>echo</a:t>
            </a:r>
            <a:r>
              <a:rPr lang="cs-CZ"/>
              <a:t> a </a:t>
            </a:r>
            <a:r>
              <a:rPr lang="cs-CZ" b="1">
                <a:latin typeface="Courier New" pitchFamily="49" charset="0"/>
              </a:rPr>
              <a:t>chargen</a:t>
            </a:r>
            <a:r>
              <a:rPr lang="cs-CZ"/>
              <a:t> se dnes standardně odpojují</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66CA787-D4F8-429E-AA56-BCF12552A1AF}"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D3E357D1-44CB-42D8-BDD4-81A1B99A1E6D}" type="slidenum">
              <a:rPr lang="cs-CZ"/>
              <a:pPr/>
              <a:t>33</a:t>
            </a:fld>
            <a:endParaRPr lang="cs-CZ"/>
          </a:p>
        </p:txBody>
      </p:sp>
      <p:sp>
        <p:nvSpPr>
          <p:cNvPr id="294914" name="Rectangle 2"/>
          <p:cNvSpPr>
            <a:spLocks noGrp="1" noChangeArrowheads="1"/>
          </p:cNvSpPr>
          <p:nvPr>
            <p:ph type="title"/>
          </p:nvPr>
        </p:nvSpPr>
        <p:spPr/>
        <p:txBody>
          <a:bodyPr/>
          <a:lstStyle/>
          <a:p>
            <a:r>
              <a:rPr lang="cs-CZ"/>
              <a:t>TCP záplavy (TCP flood)</a:t>
            </a:r>
          </a:p>
        </p:txBody>
      </p:sp>
      <p:sp>
        <p:nvSpPr>
          <p:cNvPr id="294915" name="Rectangle 3"/>
          <p:cNvSpPr>
            <a:spLocks noGrp="1" noChangeArrowheads="1"/>
          </p:cNvSpPr>
          <p:nvPr>
            <p:ph type="body" idx="1"/>
          </p:nvPr>
        </p:nvSpPr>
        <p:spPr/>
        <p:txBody>
          <a:bodyPr/>
          <a:lstStyle/>
          <a:p>
            <a:r>
              <a:rPr lang="cs-CZ"/>
              <a:t>Používá TCP</a:t>
            </a:r>
          </a:p>
          <a:p>
            <a:r>
              <a:rPr lang="cs-CZ"/>
              <a:t>Existuje mnoho druhů tohoto útoku</a:t>
            </a:r>
          </a:p>
          <a:p>
            <a:r>
              <a:rPr lang="cs-CZ"/>
              <a:t>Rozdíly jsou v nastavení příznaků v TCP záhlaví</a:t>
            </a:r>
          </a:p>
          <a:p>
            <a:pPr lvl="1"/>
            <a:r>
              <a:rPr lang="cs-CZ"/>
              <a:t>TCP URG záplava – posílání  dat s nastaveným příznakem URG</a:t>
            </a:r>
          </a:p>
          <a:p>
            <a:pPr lvl="2"/>
            <a:r>
              <a:rPr lang="cs-CZ"/>
              <a:t>Falešné IP adresy a porty</a:t>
            </a:r>
          </a:p>
          <a:p>
            <a:pPr lvl="2"/>
            <a:r>
              <a:rPr lang="cs-CZ"/>
              <a:t>Přednostní zpracování urgenních dat – vyřazení z provozu nebo zpomalení</a:t>
            </a:r>
          </a:p>
          <a:p>
            <a:pPr lvl="1"/>
            <a:r>
              <a:rPr lang="cs-CZ"/>
              <a:t>ACK Flood, FIN Flood, PSH Flood, SYN Flood, RST Flood</a:t>
            </a:r>
          </a:p>
          <a:p>
            <a:r>
              <a:rPr lang="cs-CZ"/>
              <a:t>SYN Flood a RST Flood – nejsou „obyčejné“ záplavové útoky</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50CE441-8D21-4339-8A29-246C060306F9}"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FFC461C3-1856-47ED-940A-16A16ABEA10E}" type="slidenum">
              <a:rPr lang="cs-CZ"/>
              <a:pPr/>
              <a:t>34</a:t>
            </a:fld>
            <a:endParaRPr lang="cs-CZ"/>
          </a:p>
        </p:txBody>
      </p:sp>
      <p:sp>
        <p:nvSpPr>
          <p:cNvPr id="296962" name="Rectangle 2"/>
          <p:cNvSpPr>
            <a:spLocks noGrp="1" noChangeArrowheads="1"/>
          </p:cNvSpPr>
          <p:nvPr>
            <p:ph type="title"/>
          </p:nvPr>
        </p:nvSpPr>
        <p:spPr/>
        <p:txBody>
          <a:bodyPr/>
          <a:lstStyle/>
          <a:p>
            <a:r>
              <a:rPr lang="cs-CZ"/>
              <a:t>Další záplavové útoky</a:t>
            </a:r>
          </a:p>
        </p:txBody>
      </p:sp>
      <p:sp>
        <p:nvSpPr>
          <p:cNvPr id="296963" name="Rectangle 3"/>
          <p:cNvSpPr>
            <a:spLocks noGrp="1" noChangeArrowheads="1"/>
          </p:cNvSpPr>
          <p:nvPr>
            <p:ph type="body" idx="1"/>
          </p:nvPr>
        </p:nvSpPr>
        <p:spPr/>
        <p:txBody>
          <a:bodyPr/>
          <a:lstStyle/>
          <a:p>
            <a:r>
              <a:rPr lang="cs-CZ"/>
              <a:t>Útoky na poštovní schránku oběti</a:t>
            </a:r>
          </a:p>
          <a:p>
            <a:r>
              <a:rPr lang="cs-CZ"/>
              <a:t>Mass mailing list</a:t>
            </a:r>
          </a:p>
          <a:p>
            <a:pPr lvl="1"/>
            <a:r>
              <a:rPr lang="cs-CZ"/>
              <a:t>Cíl je zahltit schránku nesmyslnou poštou</a:t>
            </a:r>
          </a:p>
          <a:p>
            <a:pPr lvl="1"/>
            <a:r>
              <a:rPr lang="cs-CZ"/>
              <a:t>Velmi jednoduchý útok</a:t>
            </a:r>
          </a:p>
          <a:p>
            <a:pPr lvl="1"/>
            <a:r>
              <a:rPr lang="cs-CZ"/>
              <a:t>Stačí schránku zaregistrovat na dostatečně velkém počtu reklamních serverů</a:t>
            </a:r>
          </a:p>
          <a:p>
            <a:r>
              <a:rPr lang="cs-CZ"/>
              <a:t>E-mail bombing</a:t>
            </a:r>
          </a:p>
          <a:p>
            <a:pPr lvl="1"/>
            <a:r>
              <a:rPr lang="cs-CZ"/>
              <a:t>Podobný předchozímu</a:t>
            </a:r>
          </a:p>
          <a:p>
            <a:pPr lvl="1"/>
            <a:r>
              <a:rPr lang="cs-CZ"/>
              <a:t>Zprávy odesílá útočník speciálním programem</a:t>
            </a:r>
          </a:p>
          <a:p>
            <a:pPr lvl="1"/>
            <a:r>
              <a:rPr lang="cs-CZ"/>
              <a:t>Varianta distribuovaného útoku</a:t>
            </a:r>
          </a:p>
          <a:p>
            <a:pPr lvl="1"/>
            <a:r>
              <a:rPr lang="cs-CZ"/>
              <a:t>Odstavení poštovního serveru (plus účtů)</a:t>
            </a:r>
          </a:p>
          <a:p>
            <a:endParaRPr lang="cs-CZ"/>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1EC34B0-7A02-49C6-8BD1-4DF4AA03780A}"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6F2ACA56-93BB-4881-8363-633906C0CA92}" type="slidenum">
              <a:rPr lang="cs-CZ"/>
              <a:pPr/>
              <a:t>35</a:t>
            </a:fld>
            <a:endParaRPr lang="cs-CZ"/>
          </a:p>
        </p:txBody>
      </p:sp>
      <p:sp>
        <p:nvSpPr>
          <p:cNvPr id="269314" name="Rectangle 2"/>
          <p:cNvSpPr>
            <a:spLocks noGrp="1" noChangeArrowheads="1"/>
          </p:cNvSpPr>
          <p:nvPr>
            <p:ph type="title"/>
          </p:nvPr>
        </p:nvSpPr>
        <p:spPr/>
        <p:txBody>
          <a:bodyPr/>
          <a:lstStyle/>
          <a:p>
            <a:r>
              <a:rPr lang="cs-CZ"/>
              <a:t>DoS využívající chyb nebo vyčerpání systémových prostředků</a:t>
            </a:r>
          </a:p>
        </p:txBody>
      </p:sp>
      <p:sp>
        <p:nvSpPr>
          <p:cNvPr id="269315" name="Rectangle 3"/>
          <p:cNvSpPr>
            <a:spLocks noGrp="1" noChangeArrowheads="1"/>
          </p:cNvSpPr>
          <p:nvPr>
            <p:ph type="body" idx="1"/>
          </p:nvPr>
        </p:nvSpPr>
        <p:spPr/>
        <p:txBody>
          <a:bodyPr/>
          <a:lstStyle/>
          <a:p>
            <a:r>
              <a:rPr lang="cs-CZ" sz="2000"/>
              <a:t>K útoku stačí několik paketů</a:t>
            </a:r>
          </a:p>
          <a:p>
            <a:r>
              <a:rPr lang="cs-CZ" sz="2000"/>
              <a:t>Teardrop (slza)</a:t>
            </a:r>
          </a:p>
          <a:p>
            <a:pPr lvl="1"/>
            <a:r>
              <a:rPr lang="cs-CZ" sz="1800"/>
              <a:t>Využití chybné implementace fragmentace u některých implementací protokolového zásobníku</a:t>
            </a:r>
          </a:p>
          <a:p>
            <a:r>
              <a:rPr lang="cs-CZ" sz="2000"/>
              <a:t>Ping of Death (ping smrti)</a:t>
            </a:r>
          </a:p>
          <a:p>
            <a:pPr lvl="1"/>
            <a:r>
              <a:rPr lang="cs-CZ" sz="1800"/>
              <a:t>ICMP echo request větší než 65KiB</a:t>
            </a:r>
          </a:p>
          <a:p>
            <a:r>
              <a:rPr lang="cs-CZ" sz="2000"/>
              <a:t>SYN Flood (SYN záplava)</a:t>
            </a:r>
          </a:p>
          <a:p>
            <a:r>
              <a:rPr lang="cs-CZ" sz="2000"/>
              <a:t>RPC Named Pipes – využití zranitelnosti RPC</a:t>
            </a:r>
          </a:p>
          <a:p>
            <a:pPr lvl="1"/>
            <a:r>
              <a:rPr lang="cs-CZ" sz="1800"/>
              <a:t>Vytížení CPU</a:t>
            </a:r>
          </a:p>
          <a:p>
            <a:r>
              <a:rPr lang="cs-CZ" sz="2000"/>
              <a:t>Land Attack (Banana Attacks) – paktety se stejnou zdrojovou a cílovou adresou – zacyklení</a:t>
            </a:r>
          </a:p>
          <a:p>
            <a:r>
              <a:rPr lang="cs-CZ" sz="2000"/>
              <a:t>Fork bomb – vnořené volání fork – lokální útok</a:t>
            </a:r>
          </a:p>
          <a:p>
            <a:endParaRPr lang="cs-CZ" sz="20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4B9631A-DB64-472B-B575-07B9224DDA27}"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EBA68602-091F-4B62-ABAD-5129ED5A2010}" type="slidenum">
              <a:rPr lang="cs-CZ"/>
              <a:pPr/>
              <a:t>36</a:t>
            </a:fld>
            <a:endParaRPr lang="cs-CZ"/>
          </a:p>
        </p:txBody>
      </p:sp>
      <p:sp>
        <p:nvSpPr>
          <p:cNvPr id="290818" name="Rectangle 2"/>
          <p:cNvSpPr>
            <a:spLocks noGrp="1" noChangeArrowheads="1"/>
          </p:cNvSpPr>
          <p:nvPr>
            <p:ph type="title"/>
          </p:nvPr>
        </p:nvSpPr>
        <p:spPr/>
        <p:txBody>
          <a:bodyPr/>
          <a:lstStyle/>
          <a:p>
            <a:r>
              <a:rPr lang="cs-CZ"/>
              <a:t>DoS – využívání chyb</a:t>
            </a:r>
          </a:p>
        </p:txBody>
      </p:sp>
      <p:sp>
        <p:nvSpPr>
          <p:cNvPr id="290819" name="Rectangle 3"/>
          <p:cNvSpPr>
            <a:spLocks noGrp="1" noChangeArrowheads="1"/>
          </p:cNvSpPr>
          <p:nvPr>
            <p:ph type="body" idx="1"/>
          </p:nvPr>
        </p:nvSpPr>
        <p:spPr/>
        <p:txBody>
          <a:bodyPr/>
          <a:lstStyle/>
          <a:p>
            <a:r>
              <a:rPr lang="cs-CZ"/>
              <a:t>Využití vnitřní zranitelnosti hardware nebo software</a:t>
            </a:r>
          </a:p>
          <a:p>
            <a:r>
              <a:rPr lang="cs-CZ"/>
              <a:t>Nemají dlouhou životnost – chyby se rychle odstraňují</a:t>
            </a:r>
          </a:p>
          <a:p>
            <a:r>
              <a:rPr lang="cs-CZ"/>
              <a:t>Využití nedbalosti – neaktualizované verze software</a:t>
            </a:r>
          </a:p>
          <a:p>
            <a:r>
              <a:rPr lang="cs-CZ"/>
              <a:t>Útoku předchází detekce programového vybavení (scanování portů, hlášení operačního systému a programů, … )</a:t>
            </a:r>
          </a:p>
          <a:p>
            <a:r>
              <a:rPr lang="cs-CZ"/>
              <a:t>Útok musí být proveden rychle (po detekci chyby a před jejím odstraněním)</a:t>
            </a:r>
          </a:p>
          <a:p>
            <a:r>
              <a:rPr lang="cs-CZ"/>
              <a:t>Vlastní útok může být představován pouze několika pakety (těžko odhalitelné)</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E900EEC-1C88-417A-9A98-3215DED4D776}"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49AFB19B-D37F-4BFA-8786-C7D1A52F5D6D}" type="slidenum">
              <a:rPr lang="cs-CZ"/>
              <a:pPr/>
              <a:t>37</a:t>
            </a:fld>
            <a:endParaRPr lang="cs-CZ"/>
          </a:p>
        </p:txBody>
      </p:sp>
      <p:sp>
        <p:nvSpPr>
          <p:cNvPr id="178178" name="Rectangle 2"/>
          <p:cNvSpPr>
            <a:spLocks noGrp="1" noChangeArrowheads="1"/>
          </p:cNvSpPr>
          <p:nvPr>
            <p:ph type="title"/>
          </p:nvPr>
        </p:nvSpPr>
        <p:spPr/>
        <p:txBody>
          <a:bodyPr/>
          <a:lstStyle/>
          <a:p>
            <a:r>
              <a:rPr lang="cs-CZ"/>
              <a:t>DoS - Teardrop</a:t>
            </a:r>
          </a:p>
        </p:txBody>
      </p:sp>
      <p:sp>
        <p:nvSpPr>
          <p:cNvPr id="178179" name="Rectangle 3"/>
          <p:cNvSpPr>
            <a:spLocks noGrp="1" noChangeArrowheads="1"/>
          </p:cNvSpPr>
          <p:nvPr>
            <p:ph type="body" idx="1"/>
          </p:nvPr>
        </p:nvSpPr>
        <p:spPr/>
        <p:txBody>
          <a:bodyPr/>
          <a:lstStyle/>
          <a:p>
            <a:r>
              <a:rPr lang="cs-CZ"/>
              <a:t>Založeno na chybné implementaci fragmentace IP paketů</a:t>
            </a:r>
          </a:p>
          <a:p>
            <a:r>
              <a:rPr lang="cs-CZ"/>
              <a:t>Pakety se rozdělí na malé kousky, které se překrývají</a:t>
            </a:r>
          </a:p>
          <a:p>
            <a:r>
              <a:rPr lang="cs-CZ"/>
              <a:t>Překrývající se offsety fragmentovaných paketů</a:t>
            </a:r>
          </a:p>
          <a:p>
            <a:r>
              <a:rPr lang="cs-CZ"/>
              <a:t>Konec prvního segmentu je „dál“ než konec druhého</a:t>
            </a:r>
          </a:p>
          <a:p>
            <a:r>
              <a:rPr lang="cs-CZ"/>
              <a:t>Odečtením (chybná úvaha) dostaneme záporné číslo</a:t>
            </a:r>
          </a:p>
          <a:p>
            <a:pPr lvl="1"/>
            <a:r>
              <a:rPr lang="cs-CZ"/>
              <a:t>Interpretujeme ho jako velké kladné číslo</a:t>
            </a:r>
          </a:p>
          <a:p>
            <a:r>
              <a:rPr lang="cs-CZ"/>
              <a:t>Historická záložitost</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C7579D4-8151-4BEA-A6ED-84EAE9ACFC66}"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6B2FFD66-78DE-4143-AEF1-1AC6B99BF288}" type="slidenum">
              <a:rPr lang="cs-CZ"/>
              <a:pPr/>
              <a:t>38</a:t>
            </a:fld>
            <a:endParaRPr lang="cs-CZ"/>
          </a:p>
        </p:txBody>
      </p:sp>
      <p:sp>
        <p:nvSpPr>
          <p:cNvPr id="131074" name="Rectangle 2"/>
          <p:cNvSpPr>
            <a:spLocks noGrp="1" noChangeArrowheads="1"/>
          </p:cNvSpPr>
          <p:nvPr>
            <p:ph type="title"/>
          </p:nvPr>
        </p:nvSpPr>
        <p:spPr/>
        <p:txBody>
          <a:bodyPr/>
          <a:lstStyle/>
          <a:p>
            <a:r>
              <a:rPr lang="cs-CZ"/>
              <a:t>DoS – Ping of Death</a:t>
            </a:r>
          </a:p>
        </p:txBody>
      </p:sp>
      <p:sp>
        <p:nvSpPr>
          <p:cNvPr id="131075" name="Rectangle 3"/>
          <p:cNvSpPr>
            <a:spLocks noGrp="1" noChangeArrowheads="1"/>
          </p:cNvSpPr>
          <p:nvPr>
            <p:ph type="body" idx="1"/>
          </p:nvPr>
        </p:nvSpPr>
        <p:spPr/>
        <p:txBody>
          <a:bodyPr/>
          <a:lstStyle/>
          <a:p>
            <a:r>
              <a:rPr lang="cs-CZ"/>
              <a:t>Zastaralý útok (velikost paketu je kontrolována pouze dle hlavičky)</a:t>
            </a:r>
          </a:p>
          <a:p>
            <a:r>
              <a:rPr lang="cs-CZ"/>
              <a:t>Zasílání paketů, které jsou větší než dovolená mez (65536B) -</a:t>
            </a:r>
            <a:r>
              <a:rPr lang="en-US"/>
              <a:t>&gt;</a:t>
            </a:r>
            <a:r>
              <a:rPr lang="cs-CZ"/>
              <a:t> fragmentace</a:t>
            </a:r>
          </a:p>
          <a:p>
            <a:r>
              <a:rPr lang="cs-CZ"/>
              <a:t>Cílový hostitel složí paket nepřípustné délky =</a:t>
            </a:r>
            <a:r>
              <a:rPr lang="en-US"/>
              <a:t>&gt;</a:t>
            </a:r>
            <a:r>
              <a:rPr lang="cs-CZ"/>
              <a:t> přetečení vyrovnávací paměti, pád systému</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fld id="{F2BEA6C5-33F7-42F1-816A-02EF7CCED9B8}" type="datetime1">
              <a:rPr lang="cs-CZ" smtClean="0"/>
              <a:t>11.3.2014</a:t>
            </a:fld>
            <a:endParaRPr lang="cs-CZ"/>
          </a:p>
        </p:txBody>
      </p:sp>
      <p:sp>
        <p:nvSpPr>
          <p:cNvPr id="6" name="Footer Placeholder 4"/>
          <p:cNvSpPr>
            <a:spLocks noGrp="1"/>
          </p:cNvSpPr>
          <p:nvPr>
            <p:ph type="ftr" sz="quarter" idx="11"/>
          </p:nvPr>
        </p:nvSpPr>
        <p:spPr/>
        <p:txBody>
          <a:bodyPr/>
          <a:lstStyle/>
          <a:p>
            <a:r>
              <a:rPr lang="cs-CZ"/>
              <a:t>Projektování distribuovaných systémů</a:t>
            </a:r>
          </a:p>
        </p:txBody>
      </p:sp>
      <p:sp>
        <p:nvSpPr>
          <p:cNvPr id="7" name="Slide Number Placeholder 5"/>
          <p:cNvSpPr>
            <a:spLocks noGrp="1"/>
          </p:cNvSpPr>
          <p:nvPr>
            <p:ph type="sldNum" sz="quarter" idx="12"/>
          </p:nvPr>
        </p:nvSpPr>
        <p:spPr/>
        <p:txBody>
          <a:bodyPr/>
          <a:lstStyle/>
          <a:p>
            <a:fld id="{786E4700-F179-4F89-BD00-64AB863AB163}" type="slidenum">
              <a:rPr lang="cs-CZ"/>
              <a:pPr/>
              <a:t>39</a:t>
            </a:fld>
            <a:endParaRPr lang="cs-CZ"/>
          </a:p>
        </p:txBody>
      </p:sp>
      <p:sp>
        <p:nvSpPr>
          <p:cNvPr id="288770" name="Rectangle 2"/>
          <p:cNvSpPr>
            <a:spLocks noGrp="1" noChangeArrowheads="1"/>
          </p:cNvSpPr>
          <p:nvPr>
            <p:ph type="title"/>
          </p:nvPr>
        </p:nvSpPr>
        <p:spPr/>
        <p:txBody>
          <a:bodyPr/>
          <a:lstStyle/>
          <a:p>
            <a:r>
              <a:rPr lang="cs-CZ"/>
              <a:t>SYN Flood</a:t>
            </a:r>
          </a:p>
        </p:txBody>
      </p:sp>
      <p:sp>
        <p:nvSpPr>
          <p:cNvPr id="288771" name="Rectangle 3"/>
          <p:cNvSpPr>
            <a:spLocks noGrp="1" noChangeArrowheads="1"/>
          </p:cNvSpPr>
          <p:nvPr>
            <p:ph type="body" idx="1"/>
          </p:nvPr>
        </p:nvSpPr>
        <p:spPr>
          <a:xfrm>
            <a:off x="457200" y="1719263"/>
            <a:ext cx="4343400" cy="4411662"/>
          </a:xfrm>
        </p:spPr>
        <p:txBody>
          <a:bodyPr/>
          <a:lstStyle/>
          <a:p>
            <a:r>
              <a:rPr lang="cs-CZ"/>
              <a:t>3Way-handshake</a:t>
            </a:r>
          </a:p>
          <a:p>
            <a:r>
              <a:rPr lang="cs-CZ"/>
              <a:t>Navazování polospojení</a:t>
            </a:r>
          </a:p>
          <a:p>
            <a:r>
              <a:rPr lang="cs-CZ"/>
              <a:t>Než je spojení dokončeno nebo neuplyne timeout, jsou informace uloženy v paměti</a:t>
            </a:r>
          </a:p>
          <a:p>
            <a:r>
              <a:rPr lang="cs-CZ"/>
              <a:t>Mnoho polonavázaných spojení -</a:t>
            </a:r>
            <a:r>
              <a:rPr lang="en-US"/>
              <a:t>&gt;</a:t>
            </a:r>
            <a:r>
              <a:rPr lang="cs-CZ"/>
              <a:t> vyčerpání paměti pro příchozí spojení</a:t>
            </a:r>
          </a:p>
          <a:p>
            <a:r>
              <a:rPr lang="cs-CZ"/>
              <a:t>Možnost detekce pomocí implementovaného IDS</a:t>
            </a:r>
          </a:p>
        </p:txBody>
      </p:sp>
      <p:pic>
        <p:nvPicPr>
          <p:cNvPr id="288772" name="Picture 6" descr="dd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1828800"/>
            <a:ext cx="4176713" cy="417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F296EBD-120C-4430-A0A4-EECACE0150A8}"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ED729E0C-EFD8-4D02-BFFE-B3723C263D83}" type="slidenum">
              <a:rPr lang="cs-CZ"/>
              <a:pPr/>
              <a:t>4</a:t>
            </a:fld>
            <a:endParaRPr lang="cs-CZ"/>
          </a:p>
        </p:txBody>
      </p:sp>
      <p:sp>
        <p:nvSpPr>
          <p:cNvPr id="81922" name="Rectangle 2"/>
          <p:cNvSpPr>
            <a:spLocks noGrp="1" noChangeArrowheads="1"/>
          </p:cNvSpPr>
          <p:nvPr>
            <p:ph type="title"/>
          </p:nvPr>
        </p:nvSpPr>
        <p:spPr/>
        <p:txBody>
          <a:bodyPr/>
          <a:lstStyle/>
          <a:p>
            <a:r>
              <a:rPr lang="cs-CZ"/>
              <a:t>Sociální inženýrství</a:t>
            </a:r>
            <a:r>
              <a:rPr lang="cs-CZ" b="1"/>
              <a:t> </a:t>
            </a:r>
          </a:p>
        </p:txBody>
      </p:sp>
      <p:sp>
        <p:nvSpPr>
          <p:cNvPr id="81923" name="Rectangle 3"/>
          <p:cNvSpPr>
            <a:spLocks noGrp="1" noChangeArrowheads="1"/>
          </p:cNvSpPr>
          <p:nvPr>
            <p:ph type="body" idx="1"/>
          </p:nvPr>
        </p:nvSpPr>
        <p:spPr/>
        <p:txBody>
          <a:bodyPr/>
          <a:lstStyle/>
          <a:p>
            <a:r>
              <a:rPr lang="cs-CZ"/>
              <a:t>Potřeba získat informace před útokem</a:t>
            </a:r>
          </a:p>
          <a:p>
            <a:r>
              <a:rPr lang="cs-CZ"/>
              <a:t>Falšování postavení,vydávání se za konkrétní osobu</a:t>
            </a:r>
          </a:p>
          <a:p>
            <a:r>
              <a:rPr lang="cs-CZ"/>
              <a:t>Zneužití důvěřivosti,nedbalost, soucit, odměna</a:t>
            </a:r>
          </a:p>
          <a:p>
            <a:r>
              <a:rPr lang="cs-CZ"/>
              <a:t>Útočník přesvědčí svoji oběť, že je v postavení, kdy potřebuje určité informace a má právo je získat</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EB3F46A-7ED5-4F64-8006-1221310F71C3}"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7D80CE54-232C-40E2-B5A1-4DE9DC8993F6}" type="slidenum">
              <a:rPr lang="cs-CZ"/>
              <a:pPr/>
              <a:t>40</a:t>
            </a:fld>
            <a:endParaRPr lang="cs-CZ"/>
          </a:p>
        </p:txBody>
      </p:sp>
      <p:sp>
        <p:nvSpPr>
          <p:cNvPr id="139266" name="Rectangle 2"/>
          <p:cNvSpPr>
            <a:spLocks noGrp="1" noChangeArrowheads="1"/>
          </p:cNvSpPr>
          <p:nvPr>
            <p:ph type="title"/>
          </p:nvPr>
        </p:nvSpPr>
        <p:spPr/>
        <p:txBody>
          <a:bodyPr/>
          <a:lstStyle/>
          <a:p>
            <a:r>
              <a:rPr lang="cs-CZ"/>
              <a:t>DoS - Land</a:t>
            </a:r>
          </a:p>
        </p:txBody>
      </p:sp>
      <p:sp>
        <p:nvSpPr>
          <p:cNvPr id="139267" name="Rectangle 3"/>
          <p:cNvSpPr>
            <a:spLocks noGrp="1" noChangeArrowheads="1"/>
          </p:cNvSpPr>
          <p:nvPr>
            <p:ph type="body" idx="1"/>
          </p:nvPr>
        </p:nvSpPr>
        <p:spPr/>
        <p:txBody>
          <a:bodyPr/>
          <a:lstStyle/>
          <a:p>
            <a:r>
              <a:rPr lang="cs-CZ"/>
              <a:t>Varianta  SYN Flood</a:t>
            </a:r>
          </a:p>
          <a:p>
            <a:r>
              <a:rPr lang="cs-CZ"/>
              <a:t>Modifikovaný SYN paket</a:t>
            </a:r>
          </a:p>
          <a:p>
            <a:pPr lvl="1"/>
            <a:r>
              <a:rPr lang="cs-CZ"/>
              <a:t>Zdrojová i cílová adresa je stejná jako adresa serveru</a:t>
            </a:r>
          </a:p>
          <a:p>
            <a:pPr lvl="1"/>
            <a:r>
              <a:rPr lang="cs-CZ"/>
              <a:t>Server zasílá SYN|ACK sám sobě a sám sobě je potvrzuje</a:t>
            </a:r>
          </a:p>
          <a:p>
            <a:pPr lvl="1"/>
            <a:r>
              <a:rPr lang="cs-CZ"/>
              <a:t>Vytvořené spojení ukončí po vypršení času pro neaktivitu spojení</a:t>
            </a:r>
          </a:p>
          <a:p>
            <a:pPr lvl="1"/>
            <a:r>
              <a:rPr lang="cs-CZ"/>
              <a:t>Zpomalení, pád systému</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8516D2E-B177-439A-8C6F-71109CF9171B}"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25AE3E94-A62E-4791-A4DA-FCDFC248BCFE}" type="slidenum">
              <a:rPr lang="cs-CZ"/>
              <a:pPr/>
              <a:t>41</a:t>
            </a:fld>
            <a:endParaRPr lang="cs-CZ"/>
          </a:p>
        </p:txBody>
      </p:sp>
      <p:sp>
        <p:nvSpPr>
          <p:cNvPr id="292866" name="Rectangle 2"/>
          <p:cNvSpPr>
            <a:spLocks noGrp="1" noChangeArrowheads="1"/>
          </p:cNvSpPr>
          <p:nvPr>
            <p:ph type="title"/>
          </p:nvPr>
        </p:nvSpPr>
        <p:spPr/>
        <p:txBody>
          <a:bodyPr/>
          <a:lstStyle/>
          <a:p>
            <a:r>
              <a:rPr lang="cs-CZ"/>
              <a:t>DoS - vyčerpání systémových prostředků</a:t>
            </a:r>
          </a:p>
        </p:txBody>
      </p:sp>
      <p:sp>
        <p:nvSpPr>
          <p:cNvPr id="292867" name="Rectangle 3"/>
          <p:cNvSpPr>
            <a:spLocks noGrp="1" noChangeArrowheads="1"/>
          </p:cNvSpPr>
          <p:nvPr>
            <p:ph type="body" idx="1"/>
          </p:nvPr>
        </p:nvSpPr>
        <p:spPr/>
        <p:txBody>
          <a:bodyPr/>
          <a:lstStyle/>
          <a:p>
            <a:r>
              <a:rPr lang="cs-CZ"/>
              <a:t>Vyčerpání paměti, zatížení procesoru</a:t>
            </a:r>
          </a:p>
          <a:p>
            <a:r>
              <a:rPr lang="cs-CZ"/>
              <a:t>Vysílání velkého počtu požadavků</a:t>
            </a:r>
          </a:p>
          <a:p>
            <a:r>
              <a:rPr lang="cs-CZ"/>
              <a:t>Projeví se prodloužením doby odezvy nebo výpadky</a:t>
            </a:r>
          </a:p>
          <a:p>
            <a:r>
              <a:rPr lang="cs-CZ"/>
              <a:t>Nemusí být způsobeno chybou programového vybavení, ale jeho strukturou (škálovatelnost)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7DF592F-F7ED-4E45-A0B8-FB54D1AF8DF7}"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C29D09AD-F0B6-4BB0-AE19-34A660A7E23E}" type="slidenum">
              <a:rPr lang="cs-CZ"/>
              <a:pPr/>
              <a:t>42</a:t>
            </a:fld>
            <a:endParaRPr lang="cs-CZ"/>
          </a:p>
        </p:txBody>
      </p:sp>
      <p:sp>
        <p:nvSpPr>
          <p:cNvPr id="145410" name="Rectangle 2"/>
          <p:cNvSpPr>
            <a:spLocks noGrp="1" noChangeArrowheads="1"/>
          </p:cNvSpPr>
          <p:nvPr>
            <p:ph type="title"/>
          </p:nvPr>
        </p:nvSpPr>
        <p:spPr/>
        <p:txBody>
          <a:bodyPr/>
          <a:lstStyle/>
          <a:p>
            <a:r>
              <a:rPr lang="cs-CZ"/>
              <a:t>Přeplnění vyrovnávací paměti</a:t>
            </a:r>
          </a:p>
        </p:txBody>
      </p:sp>
      <p:sp>
        <p:nvSpPr>
          <p:cNvPr id="145411" name="Rectangle 3"/>
          <p:cNvSpPr>
            <a:spLocks noGrp="1" noChangeArrowheads="1"/>
          </p:cNvSpPr>
          <p:nvPr>
            <p:ph type="body" idx="1"/>
          </p:nvPr>
        </p:nvSpPr>
        <p:spPr/>
        <p:txBody>
          <a:bodyPr/>
          <a:lstStyle/>
          <a:p>
            <a:pPr>
              <a:lnSpc>
                <a:spcPct val="90000"/>
              </a:lnSpc>
            </a:pPr>
            <a:r>
              <a:rPr lang="cs-CZ"/>
              <a:t>Přepsání návratové adresy nesmyslnou hodnotou</a:t>
            </a:r>
          </a:p>
          <a:p>
            <a:pPr lvl="1">
              <a:lnSpc>
                <a:spcPct val="90000"/>
              </a:lnSpc>
            </a:pPr>
            <a:r>
              <a:rPr lang="cs-CZ"/>
              <a:t>DoS útok, restart systému</a:t>
            </a:r>
          </a:p>
          <a:p>
            <a:pPr>
              <a:lnSpc>
                <a:spcPct val="90000"/>
              </a:lnSpc>
            </a:pPr>
            <a:r>
              <a:rPr lang="cs-CZ"/>
              <a:t>Připravená návratová adresa</a:t>
            </a:r>
          </a:p>
          <a:p>
            <a:pPr lvl="1">
              <a:lnSpc>
                <a:spcPct val="90000"/>
              </a:lnSpc>
            </a:pPr>
            <a:r>
              <a:rPr lang="cs-CZ"/>
              <a:t>stáhnutí trojského koně, backdoor</a:t>
            </a:r>
          </a:p>
          <a:p>
            <a:pPr lvl="1">
              <a:lnSpc>
                <a:spcPct val="90000"/>
              </a:lnSpc>
            </a:pPr>
            <a:r>
              <a:rPr lang="cs-CZ"/>
              <a:t>služba pod </a:t>
            </a:r>
            <a:r>
              <a:rPr lang="cs-CZ" b="1">
                <a:latin typeface="Courier New" pitchFamily="49" charset="0"/>
              </a:rPr>
              <a:t>root</a:t>
            </a:r>
            <a:r>
              <a:rPr lang="cs-CZ"/>
              <a:t> – cokoliv, shell</a:t>
            </a:r>
          </a:p>
          <a:p>
            <a:pPr>
              <a:lnSpc>
                <a:spcPct val="90000"/>
              </a:lnSpc>
            </a:pPr>
            <a:r>
              <a:rPr lang="cs-CZ"/>
              <a:t>Důvod – opomenutá kontrola velikosti vstupních dat</a:t>
            </a:r>
          </a:p>
          <a:p>
            <a:pPr lvl="1">
              <a:lnSpc>
                <a:spcPct val="90000"/>
              </a:lnSpc>
            </a:pPr>
            <a:r>
              <a:rPr lang="cs-CZ" b="1">
                <a:latin typeface="Courier New" pitchFamily="49" charset="0"/>
              </a:rPr>
              <a:t>strcpy()</a:t>
            </a:r>
            <a:r>
              <a:rPr lang="cs-CZ" b="1"/>
              <a:t>, </a:t>
            </a:r>
            <a:r>
              <a:rPr lang="cs-CZ" b="1">
                <a:latin typeface="Courier New" pitchFamily="49" charset="0"/>
              </a:rPr>
              <a:t>strcat()</a:t>
            </a:r>
          </a:p>
          <a:p>
            <a:pPr>
              <a:lnSpc>
                <a:spcPct val="90000"/>
              </a:lnSpc>
            </a:pPr>
            <a:endParaRPr lang="cs-CZ" b="1"/>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CD30906-0E52-4F3D-855F-7E9ED3DDE378}"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3DA7083C-48AE-491B-86FC-0C18A4290B79}" type="slidenum">
              <a:rPr lang="cs-CZ"/>
              <a:pPr/>
              <a:t>43</a:t>
            </a:fld>
            <a:endParaRPr lang="cs-CZ"/>
          </a:p>
        </p:txBody>
      </p:sp>
      <p:sp>
        <p:nvSpPr>
          <p:cNvPr id="147458" name="Rectangle 2"/>
          <p:cNvSpPr>
            <a:spLocks noGrp="1" noChangeArrowheads="1"/>
          </p:cNvSpPr>
          <p:nvPr>
            <p:ph type="title"/>
          </p:nvPr>
        </p:nvSpPr>
        <p:spPr/>
        <p:txBody>
          <a:bodyPr/>
          <a:lstStyle/>
          <a:p>
            <a:r>
              <a:rPr lang="cs-CZ"/>
              <a:t>Přeplnění vyrovnávací paměti</a:t>
            </a:r>
          </a:p>
        </p:txBody>
      </p:sp>
      <p:sp>
        <p:nvSpPr>
          <p:cNvPr id="147459" name="Rectangle 3"/>
          <p:cNvSpPr>
            <a:spLocks noGrp="1" noChangeArrowheads="1"/>
          </p:cNvSpPr>
          <p:nvPr>
            <p:ph type="body" idx="1"/>
          </p:nvPr>
        </p:nvSpPr>
        <p:spPr/>
        <p:txBody>
          <a:bodyPr/>
          <a:lstStyle/>
          <a:p>
            <a:r>
              <a:rPr lang="cs-CZ"/>
              <a:t>Může být i lokální</a:t>
            </a:r>
          </a:p>
          <a:p>
            <a:pPr lvl="1"/>
            <a:r>
              <a:rPr lang="cs-CZ"/>
              <a:t>Útok na špatně napsanou aplikaci (běžící pod </a:t>
            </a:r>
            <a:r>
              <a:rPr lang="cs-CZ" b="1">
                <a:latin typeface="Courier New" pitchFamily="49" charset="0"/>
              </a:rPr>
              <a:t>root</a:t>
            </a:r>
            <a:r>
              <a:rPr lang="cs-CZ"/>
              <a:t>)</a:t>
            </a:r>
          </a:p>
          <a:p>
            <a:pPr lvl="1"/>
            <a:r>
              <a:rPr lang="cs-CZ"/>
              <a:t>Eskalace uživatelských privilegií -</a:t>
            </a:r>
            <a:r>
              <a:rPr lang="en-US"/>
              <a:t>&gt;</a:t>
            </a:r>
            <a:r>
              <a:rPr lang="cs-CZ"/>
              <a:t> </a:t>
            </a:r>
            <a:r>
              <a:rPr lang="cs-CZ" b="1">
                <a:latin typeface="Courier New" pitchFamily="49" charset="0"/>
              </a:rPr>
              <a:t>root</a:t>
            </a:r>
          </a:p>
          <a:p>
            <a:r>
              <a:rPr lang="cs-CZ"/>
              <a:t>Obrana</a:t>
            </a:r>
          </a:p>
          <a:p>
            <a:pPr lvl="1"/>
            <a:r>
              <a:rPr lang="cs-CZ"/>
              <a:t>Záplaty na aplikacích</a:t>
            </a:r>
          </a:p>
          <a:p>
            <a:pPr lvl="1"/>
            <a:r>
              <a:rPr lang="cs-CZ"/>
              <a:t>Musí běžet pod </a:t>
            </a:r>
            <a:r>
              <a:rPr lang="cs-CZ" b="1">
                <a:latin typeface="Courier New" pitchFamily="49" charset="0"/>
              </a:rPr>
              <a:t>root</a:t>
            </a:r>
            <a:r>
              <a:rPr lang="cs-CZ"/>
              <a:t>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3AA1295-D38B-4DC2-A9CA-3C9EFFF48098}"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5D493415-F857-409E-81CB-36A3D85FDEE5}" type="slidenum">
              <a:rPr lang="cs-CZ"/>
              <a:pPr/>
              <a:t>44</a:t>
            </a:fld>
            <a:endParaRPr lang="cs-CZ"/>
          </a:p>
        </p:txBody>
      </p:sp>
      <p:sp>
        <p:nvSpPr>
          <p:cNvPr id="149506" name="Rectangle 2"/>
          <p:cNvSpPr>
            <a:spLocks noGrp="1" noChangeArrowheads="1"/>
          </p:cNvSpPr>
          <p:nvPr>
            <p:ph type="title"/>
          </p:nvPr>
        </p:nvSpPr>
        <p:spPr/>
        <p:txBody>
          <a:bodyPr/>
          <a:lstStyle/>
          <a:p>
            <a:r>
              <a:rPr lang="cs-CZ"/>
              <a:t>Únos relace (session hijack)</a:t>
            </a:r>
          </a:p>
        </p:txBody>
      </p:sp>
      <p:sp>
        <p:nvSpPr>
          <p:cNvPr id="149507" name="Rectangle 3"/>
          <p:cNvSpPr>
            <a:spLocks noGrp="1" noChangeArrowheads="1"/>
          </p:cNvSpPr>
          <p:nvPr>
            <p:ph type="body" idx="1"/>
          </p:nvPr>
        </p:nvSpPr>
        <p:spPr/>
        <p:txBody>
          <a:bodyPr/>
          <a:lstStyle/>
          <a:p>
            <a:pPr>
              <a:lnSpc>
                <a:spcPct val="90000"/>
              </a:lnSpc>
            </a:pPr>
            <a:r>
              <a:rPr lang="cs-CZ"/>
              <a:t>Pokročilý sniffing</a:t>
            </a:r>
          </a:p>
          <a:p>
            <a:pPr>
              <a:lnSpc>
                <a:spcPct val="90000"/>
              </a:lnSpc>
            </a:pPr>
            <a:r>
              <a:rPr lang="cs-CZ"/>
              <a:t>Převzetí totožnosti – přímé směrování</a:t>
            </a:r>
          </a:p>
          <a:p>
            <a:pPr>
              <a:lnSpc>
                <a:spcPct val="90000"/>
              </a:lnSpc>
            </a:pPr>
            <a:r>
              <a:rPr lang="cs-CZ"/>
              <a:t>Převzetí služby DHCP</a:t>
            </a:r>
          </a:p>
          <a:p>
            <a:pPr>
              <a:lnSpc>
                <a:spcPct val="90000"/>
              </a:lnSpc>
            </a:pPr>
            <a:r>
              <a:rPr lang="cs-CZ"/>
              <a:t>Prostředník (man-in-the-middle)</a:t>
            </a:r>
          </a:p>
          <a:p>
            <a:pPr>
              <a:lnSpc>
                <a:spcPct val="90000"/>
              </a:lnSpc>
            </a:pPr>
            <a:r>
              <a:rPr lang="cs-CZ"/>
              <a:t>Zcizení spojení</a:t>
            </a:r>
          </a:p>
          <a:p>
            <a:pPr>
              <a:lnSpc>
                <a:spcPct val="90000"/>
              </a:lnSpc>
            </a:pPr>
            <a:endParaRPr lang="cs-CZ"/>
          </a:p>
          <a:p>
            <a:pPr>
              <a:lnSpc>
                <a:spcPct val="90000"/>
              </a:lnSpc>
            </a:pPr>
            <a:r>
              <a:rPr lang="cs-CZ"/>
              <a:t>Nástroj Hunt</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65392AD-8373-41B8-8BF6-03A83FC40167}"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90473FB9-5EE4-48C8-923D-13BE7C1E527C}" type="slidenum">
              <a:rPr lang="cs-CZ"/>
              <a:pPr/>
              <a:t>45</a:t>
            </a:fld>
            <a:endParaRPr lang="cs-CZ"/>
          </a:p>
        </p:txBody>
      </p:sp>
      <p:sp>
        <p:nvSpPr>
          <p:cNvPr id="271362" name="Rectangle 2"/>
          <p:cNvSpPr>
            <a:spLocks noGrp="1" noChangeArrowheads="1"/>
          </p:cNvSpPr>
          <p:nvPr>
            <p:ph type="title"/>
          </p:nvPr>
        </p:nvSpPr>
        <p:spPr/>
        <p:txBody>
          <a:bodyPr/>
          <a:lstStyle/>
          <a:p>
            <a:r>
              <a:rPr lang="cs-CZ"/>
              <a:t>DoS využívající útoku Man in the Middle(MITM)</a:t>
            </a:r>
          </a:p>
        </p:txBody>
      </p:sp>
      <p:sp>
        <p:nvSpPr>
          <p:cNvPr id="271363" name="Rectangle 3"/>
          <p:cNvSpPr>
            <a:spLocks noGrp="1" noChangeArrowheads="1"/>
          </p:cNvSpPr>
          <p:nvPr>
            <p:ph type="body" idx="1"/>
          </p:nvPr>
        </p:nvSpPr>
        <p:spPr/>
        <p:txBody>
          <a:bodyPr/>
          <a:lstStyle/>
          <a:p>
            <a:r>
              <a:rPr lang="cs-CZ"/>
              <a:t>ARP cache poinsoning</a:t>
            </a:r>
          </a:p>
          <a:p>
            <a:pPr lvl="1"/>
            <a:r>
              <a:rPr lang="cs-CZ"/>
              <a:t>Slabina ARP – netestuje, zda-li si uzel o ARP převod zažádal</a:t>
            </a:r>
          </a:p>
          <a:p>
            <a:r>
              <a:rPr lang="cs-CZ"/>
              <a:t>DHCP spoofing</a:t>
            </a:r>
          </a:p>
          <a:p>
            <a:pPr lvl="1"/>
            <a:r>
              <a:rPr lang="cs-CZ"/>
              <a:t>DHCP server rozesílá falešné informace, vyhrává ten server, který dřív odpoví</a:t>
            </a:r>
          </a:p>
          <a:p>
            <a:r>
              <a:rPr lang="cs-CZ"/>
              <a:t>DNS spoofing</a:t>
            </a:r>
          </a:p>
          <a:p>
            <a:pPr lvl="1"/>
            <a:r>
              <a:rPr lang="cs-CZ"/>
              <a:t>Při překladu jméno – adresa vrací neplatné IP</a:t>
            </a:r>
          </a:p>
          <a:p>
            <a:pPr lvl="1"/>
            <a:r>
              <a:rPr lang="cs-CZ"/>
              <a:t>Nedostupnost serveru</a:t>
            </a:r>
          </a:p>
          <a:p>
            <a:r>
              <a:rPr lang="cs-CZ"/>
              <a:t>ICMP redirect</a:t>
            </a:r>
          </a:p>
          <a:p>
            <a:pPr lvl="1"/>
            <a:r>
              <a:rPr lang="cs-CZ"/>
              <a:t>Zneužití optimalizace směrování</a:t>
            </a:r>
          </a:p>
          <a:p>
            <a:pPr lvl="1"/>
            <a:r>
              <a:rPr lang="cs-CZ"/>
              <a:t>Přesměrování toku dat do „černé díry“ nebo na sebe</a:t>
            </a:r>
          </a:p>
          <a:p>
            <a:pPr lvl="1"/>
            <a:endParaRPr lang="cs-CZ"/>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half" idx="10"/>
          </p:nvPr>
        </p:nvSpPr>
        <p:spPr/>
        <p:txBody>
          <a:bodyPr/>
          <a:lstStyle/>
          <a:p>
            <a:fld id="{7CB578F5-BA58-4A81-B66D-1C85F66A1429}" type="datetime1">
              <a:rPr lang="cs-CZ" smtClean="0"/>
              <a:t>11.3.2014</a:t>
            </a:fld>
            <a:endParaRPr lang="cs-CZ"/>
          </a:p>
        </p:txBody>
      </p:sp>
      <p:sp>
        <p:nvSpPr>
          <p:cNvPr id="5" name="Footer Placeholder 3"/>
          <p:cNvSpPr>
            <a:spLocks noGrp="1"/>
          </p:cNvSpPr>
          <p:nvPr>
            <p:ph type="ftr" sz="quarter" idx="11"/>
          </p:nvPr>
        </p:nvSpPr>
        <p:spPr/>
        <p:txBody>
          <a:bodyPr/>
          <a:lstStyle/>
          <a:p>
            <a:r>
              <a:rPr lang="cs-CZ"/>
              <a:t>Projektování distribuovaných systémů</a:t>
            </a:r>
          </a:p>
        </p:txBody>
      </p:sp>
      <p:sp>
        <p:nvSpPr>
          <p:cNvPr id="6" name="Slide Number Placeholder 4"/>
          <p:cNvSpPr>
            <a:spLocks noGrp="1"/>
          </p:cNvSpPr>
          <p:nvPr>
            <p:ph type="sldNum" sz="quarter" idx="12"/>
          </p:nvPr>
        </p:nvSpPr>
        <p:spPr/>
        <p:txBody>
          <a:bodyPr/>
          <a:lstStyle/>
          <a:p>
            <a:fld id="{26DAB199-1108-4D7E-BFFE-BBC44BC2C38D}" type="slidenum">
              <a:rPr lang="cs-CZ"/>
              <a:pPr/>
              <a:t>46</a:t>
            </a:fld>
            <a:endParaRPr lang="cs-CZ"/>
          </a:p>
        </p:txBody>
      </p:sp>
      <p:sp>
        <p:nvSpPr>
          <p:cNvPr id="279554" name="Rectangle 2"/>
          <p:cNvSpPr>
            <a:spLocks noGrp="1" noChangeArrowheads="1"/>
          </p:cNvSpPr>
          <p:nvPr>
            <p:ph type="title"/>
          </p:nvPr>
        </p:nvSpPr>
        <p:spPr/>
        <p:txBody>
          <a:bodyPr/>
          <a:lstStyle/>
          <a:p>
            <a:r>
              <a:rPr lang="cs-CZ"/>
              <a:t>ARP cache poinsoning </a:t>
            </a:r>
          </a:p>
        </p:txBody>
      </p:sp>
      <p:pic>
        <p:nvPicPr>
          <p:cNvPr id="279555" name="Obrázek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600200"/>
            <a:ext cx="6248400" cy="463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BF79D6-AE0D-404A-ADC7-FFB6BFE023DE}"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EA21CED5-D542-47AF-A1F5-A7BB8275BB17}" type="slidenum">
              <a:rPr lang="cs-CZ"/>
              <a:pPr/>
              <a:t>47</a:t>
            </a:fld>
            <a:endParaRPr lang="cs-CZ"/>
          </a:p>
        </p:txBody>
      </p:sp>
      <p:sp>
        <p:nvSpPr>
          <p:cNvPr id="120834" name="Rectangle 2"/>
          <p:cNvSpPr>
            <a:spLocks noGrp="1" noChangeArrowheads="1"/>
          </p:cNvSpPr>
          <p:nvPr>
            <p:ph type="title"/>
          </p:nvPr>
        </p:nvSpPr>
        <p:spPr/>
        <p:txBody>
          <a:bodyPr/>
          <a:lstStyle/>
          <a:p>
            <a:r>
              <a:rPr lang="cs-CZ" sz="3200"/>
              <a:t>DoS – útoky na směrování a DNS</a:t>
            </a:r>
          </a:p>
        </p:txBody>
      </p:sp>
      <p:sp>
        <p:nvSpPr>
          <p:cNvPr id="120835" name="Rectangle 3"/>
          <p:cNvSpPr>
            <a:spLocks noGrp="1" noChangeArrowheads="1"/>
          </p:cNvSpPr>
          <p:nvPr>
            <p:ph type="body" idx="1"/>
          </p:nvPr>
        </p:nvSpPr>
        <p:spPr/>
        <p:txBody>
          <a:bodyPr/>
          <a:lstStyle/>
          <a:p>
            <a:r>
              <a:rPr lang="cs-CZ"/>
              <a:t>Nedostatečné zabezpečení směrovacích protokolů (RIP v1, BGP v4)</a:t>
            </a:r>
          </a:p>
          <a:p>
            <a:r>
              <a:rPr lang="cs-CZ"/>
              <a:t>Nedostatečné ověřování</a:t>
            </a:r>
          </a:p>
          <a:p>
            <a:pPr lvl="1"/>
            <a:r>
              <a:rPr lang="cs-CZ"/>
              <a:t>Podvržené směrovací tabulky</a:t>
            </a:r>
          </a:p>
          <a:p>
            <a:pPr lvl="1"/>
            <a:r>
              <a:rPr lang="cs-CZ"/>
              <a:t>Podvržené DNS aktualizace</a:t>
            </a:r>
          </a:p>
          <a:p>
            <a:pPr lvl="2"/>
            <a:r>
              <a:rPr lang="cs-CZ"/>
              <a:t>=</a:t>
            </a:r>
            <a:r>
              <a:rPr lang="en-US"/>
              <a:t>&gt;</a:t>
            </a:r>
            <a:r>
              <a:rPr lang="cs-CZ"/>
              <a:t> černé díry, DoS</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E2EC5E7-99BC-4869-8B74-A670A7F134AD}"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A378EA99-AA42-45DB-BF7F-A4CDDB33F94D}" type="slidenum">
              <a:rPr lang="cs-CZ"/>
              <a:pPr/>
              <a:t>48</a:t>
            </a:fld>
            <a:endParaRPr lang="cs-CZ"/>
          </a:p>
        </p:txBody>
      </p:sp>
      <p:sp>
        <p:nvSpPr>
          <p:cNvPr id="273410" name="Rectangle 2"/>
          <p:cNvSpPr>
            <a:spLocks noGrp="1" noChangeArrowheads="1"/>
          </p:cNvSpPr>
          <p:nvPr>
            <p:ph type="title"/>
          </p:nvPr>
        </p:nvSpPr>
        <p:spPr/>
        <p:txBody>
          <a:bodyPr/>
          <a:lstStyle/>
          <a:p>
            <a:r>
              <a:rPr lang="cs-CZ"/>
              <a:t>Reflektivní DoS útoky</a:t>
            </a:r>
          </a:p>
        </p:txBody>
      </p:sp>
      <p:sp>
        <p:nvSpPr>
          <p:cNvPr id="273411" name="Rectangle 3"/>
          <p:cNvSpPr>
            <a:spLocks noGrp="1" noChangeArrowheads="1"/>
          </p:cNvSpPr>
          <p:nvPr>
            <p:ph type="body" idx="1"/>
          </p:nvPr>
        </p:nvSpPr>
        <p:spPr/>
        <p:txBody>
          <a:bodyPr/>
          <a:lstStyle/>
          <a:p>
            <a:r>
              <a:rPr lang="cs-CZ" sz="2000"/>
              <a:t>Využívají k útoku jiné směrovače, přepínače, počítače</a:t>
            </a:r>
          </a:p>
          <a:p>
            <a:r>
              <a:rPr lang="cs-CZ" sz="2000"/>
              <a:t>Jsou zesilující nebo nezesilující</a:t>
            </a:r>
          </a:p>
          <a:p>
            <a:r>
              <a:rPr lang="cs-CZ" sz="2000"/>
              <a:t>Smurf</a:t>
            </a:r>
          </a:p>
          <a:p>
            <a:pPr lvl="1"/>
            <a:r>
              <a:rPr lang="cs-CZ" sz="1800"/>
              <a:t>ICMP Echo_replay jako bcast s cizí zdrojovou adresou do lokální sítě</a:t>
            </a:r>
          </a:p>
          <a:p>
            <a:r>
              <a:rPr lang="cs-CZ" sz="2000"/>
              <a:t>Fraggle – totéž jako Smurf ale pomocí UDP echo a UDP chargen</a:t>
            </a:r>
          </a:p>
          <a:p>
            <a:r>
              <a:rPr lang="cs-CZ" sz="2000"/>
              <a:t>TTL Expitation Flood (TTL záplava) – (1.7x)</a:t>
            </a:r>
          </a:p>
          <a:p>
            <a:pPr lvl="1"/>
            <a:r>
              <a:rPr lang="cs-CZ" sz="1800"/>
              <a:t>Posílání zpráv se smyšlenou cílovou adresou, falešnou zdrojovou adresou a malým TTL</a:t>
            </a:r>
          </a:p>
          <a:p>
            <a:r>
              <a:rPr lang="cs-CZ" sz="2000"/>
              <a:t>SYN Flood (SYN záplava) – požadavek o navázání spojení s falešnou zdrojovou adresou (4x)</a:t>
            </a:r>
          </a:p>
          <a:p>
            <a:r>
              <a:rPr lang="cs-CZ" sz="2000"/>
              <a:t>DNS Amplification Attack (DNS zesilující útok) – (73x)</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216FFE5-62EA-4EF1-9B8B-DB8C03D4118D}"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7FD096E9-2067-4214-AF64-CF4E7E76044F}" type="slidenum">
              <a:rPr lang="cs-CZ"/>
              <a:pPr/>
              <a:t>49</a:t>
            </a:fld>
            <a:endParaRPr lang="cs-CZ"/>
          </a:p>
        </p:txBody>
      </p:sp>
      <p:sp>
        <p:nvSpPr>
          <p:cNvPr id="333826" name="Rectangle 2"/>
          <p:cNvSpPr>
            <a:spLocks noGrp="1" noChangeArrowheads="1"/>
          </p:cNvSpPr>
          <p:nvPr>
            <p:ph type="title"/>
          </p:nvPr>
        </p:nvSpPr>
        <p:spPr/>
        <p:txBody>
          <a:bodyPr/>
          <a:lstStyle/>
          <a:p>
            <a:r>
              <a:rPr lang="cs-CZ"/>
              <a:t>DoS – Smurf (šmoula)</a:t>
            </a:r>
          </a:p>
        </p:txBody>
      </p:sp>
      <p:sp>
        <p:nvSpPr>
          <p:cNvPr id="333827" name="Rectangle 3"/>
          <p:cNvSpPr>
            <a:spLocks noGrp="1" noChangeArrowheads="1"/>
          </p:cNvSpPr>
          <p:nvPr>
            <p:ph type="body" idx="1"/>
          </p:nvPr>
        </p:nvSpPr>
        <p:spPr/>
        <p:txBody>
          <a:bodyPr/>
          <a:lstStyle/>
          <a:p>
            <a:r>
              <a:rPr lang="cs-CZ"/>
              <a:t>Jeden z nejstarších DoS útoků</a:t>
            </a:r>
          </a:p>
          <a:p>
            <a:r>
              <a:rPr lang="cs-CZ"/>
              <a:t>Založen na zesilovacím efektu sítě</a:t>
            </a:r>
          </a:p>
          <a:p>
            <a:pPr lvl="1"/>
            <a:r>
              <a:rPr lang="cs-CZ"/>
              <a:t>Zaslán ICMP ECHO REQUEST paket na broadcast adresu sítě, adresa odesílatele zfalšovaná na stroj v síti</a:t>
            </a:r>
          </a:p>
          <a:p>
            <a:pPr lvl="1"/>
            <a:r>
              <a:rPr lang="cs-CZ"/>
              <a:t>Na broadcast ping odpoví všechny stroje v síti (100 stanic, 1 paket = zesilovací faktor 100)</a:t>
            </a:r>
          </a:p>
          <a:p>
            <a:r>
              <a:rPr lang="cs-CZ"/>
              <a:t>Obrana – směrovače, firewally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fld id="{70D68961-078F-49D5-B0EB-13C1A30AF86D}" type="datetime1">
              <a:rPr lang="cs-CZ" smtClean="0"/>
              <a:t>11.3.2014</a:t>
            </a:fld>
            <a:endParaRPr lang="cs-CZ"/>
          </a:p>
        </p:txBody>
      </p:sp>
      <p:sp>
        <p:nvSpPr>
          <p:cNvPr id="5" name="Footer Placeholder 5"/>
          <p:cNvSpPr>
            <a:spLocks noGrp="1"/>
          </p:cNvSpPr>
          <p:nvPr>
            <p:ph type="ftr" sz="quarter" idx="11"/>
          </p:nvPr>
        </p:nvSpPr>
        <p:spPr/>
        <p:txBody>
          <a:bodyPr/>
          <a:lstStyle/>
          <a:p>
            <a:r>
              <a:rPr lang="cs-CZ"/>
              <a:t>Projektování distribuovaných systémů</a:t>
            </a:r>
          </a:p>
        </p:txBody>
      </p:sp>
      <p:sp>
        <p:nvSpPr>
          <p:cNvPr id="6" name="Slide Number Placeholder 6"/>
          <p:cNvSpPr>
            <a:spLocks noGrp="1"/>
          </p:cNvSpPr>
          <p:nvPr>
            <p:ph type="sldNum" sz="quarter" idx="12"/>
          </p:nvPr>
        </p:nvSpPr>
        <p:spPr/>
        <p:txBody>
          <a:bodyPr/>
          <a:lstStyle/>
          <a:p>
            <a:fld id="{1FD9D5E3-58FA-4ACB-BC04-953A2D16B4B4}" type="slidenum">
              <a:rPr lang="cs-CZ"/>
              <a:pPr/>
              <a:t>5</a:t>
            </a:fld>
            <a:endParaRPr lang="cs-CZ"/>
          </a:p>
        </p:txBody>
      </p:sp>
      <p:sp>
        <p:nvSpPr>
          <p:cNvPr id="83970" name="Rectangle 2"/>
          <p:cNvSpPr>
            <a:spLocks noGrp="1" noChangeArrowheads="1"/>
          </p:cNvSpPr>
          <p:nvPr>
            <p:ph type="title"/>
          </p:nvPr>
        </p:nvSpPr>
        <p:spPr/>
        <p:txBody>
          <a:bodyPr/>
          <a:lstStyle/>
          <a:p>
            <a:r>
              <a:rPr lang="cs-CZ"/>
              <a:t>Sociální inženýrství</a:t>
            </a:r>
          </a:p>
        </p:txBody>
      </p:sp>
      <p:sp>
        <p:nvSpPr>
          <p:cNvPr id="83971" name="Rectangle 3"/>
          <p:cNvSpPr>
            <a:spLocks noGrp="1" noChangeArrowheads="1"/>
          </p:cNvSpPr>
          <p:nvPr>
            <p:ph type="body" sz="half" idx="1"/>
          </p:nvPr>
        </p:nvSpPr>
        <p:spPr>
          <a:xfrm>
            <a:off x="457200" y="1719263"/>
            <a:ext cx="7543800" cy="4411662"/>
          </a:xfrm>
        </p:spPr>
        <p:txBody>
          <a:bodyPr/>
          <a:lstStyle/>
          <a:p>
            <a:r>
              <a:rPr lang="cs-CZ"/>
              <a:t>Jak nejjednodušeji ukrást data</a:t>
            </a:r>
          </a:p>
          <a:p>
            <a:pPr lvl="1"/>
            <a:r>
              <a:rPr lang="cs-CZ"/>
              <a:t>Fyzické útoky</a:t>
            </a:r>
          </a:p>
          <a:p>
            <a:pPr lvl="1"/>
            <a:r>
              <a:rPr lang="cs-CZ"/>
              <a:t>Ukradení počítače, disku, notebooku, …</a:t>
            </a:r>
          </a:p>
          <a:p>
            <a:r>
              <a:rPr lang="cs-CZ"/>
              <a:t>Soutěž o nejlepší heslo</a:t>
            </a:r>
          </a:p>
          <a:p>
            <a:pPr lvl="1"/>
            <a:r>
              <a:rPr lang="cs-CZ"/>
              <a:t>Traduje se</a:t>
            </a:r>
          </a:p>
          <a:p>
            <a:pPr lvl="1"/>
            <a:r>
              <a:rPr lang="cs-CZ"/>
              <a:t>Kdo vymyslí nejnápaditější heslo</a:t>
            </a:r>
          </a:p>
          <a:p>
            <a:pPr lvl="1"/>
            <a:r>
              <a:rPr lang="cs-CZ"/>
              <a:t>Kvůli kontrole je třeba znát i přihlašovací jméno</a:t>
            </a:r>
          </a:p>
          <a:p>
            <a:endParaRPr lang="cs-CZ"/>
          </a:p>
          <a:p>
            <a:endParaRPr lang="cs-CZ" sz="200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1024995-1317-4AA9-BD86-90D60EEBF4E4}"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9BE36803-2C8D-4C8D-9D9A-FB24A887A599}" type="slidenum">
              <a:rPr lang="cs-CZ"/>
              <a:pPr/>
              <a:t>50</a:t>
            </a:fld>
            <a:endParaRPr lang="cs-CZ"/>
          </a:p>
        </p:txBody>
      </p:sp>
      <p:sp>
        <p:nvSpPr>
          <p:cNvPr id="335874" name="Rectangle 2"/>
          <p:cNvSpPr>
            <a:spLocks noGrp="1" noChangeArrowheads="1"/>
          </p:cNvSpPr>
          <p:nvPr>
            <p:ph type="title"/>
          </p:nvPr>
        </p:nvSpPr>
        <p:spPr/>
        <p:txBody>
          <a:bodyPr/>
          <a:lstStyle/>
          <a:p>
            <a:r>
              <a:rPr lang="cs-CZ"/>
              <a:t>DoS - Fraggle</a:t>
            </a:r>
          </a:p>
        </p:txBody>
      </p:sp>
      <p:sp>
        <p:nvSpPr>
          <p:cNvPr id="335875" name="Rectangle 3"/>
          <p:cNvSpPr>
            <a:spLocks noGrp="1" noChangeArrowheads="1"/>
          </p:cNvSpPr>
          <p:nvPr>
            <p:ph type="body" idx="1"/>
          </p:nvPr>
        </p:nvSpPr>
        <p:spPr/>
        <p:txBody>
          <a:bodyPr/>
          <a:lstStyle/>
          <a:p>
            <a:r>
              <a:rPr lang="cs-CZ"/>
              <a:t>Varianta Šmouly</a:t>
            </a:r>
          </a:p>
          <a:p>
            <a:pPr lvl="1"/>
            <a:r>
              <a:rPr lang="cs-CZ"/>
              <a:t>UDP pakety zasílány na port 7 – </a:t>
            </a:r>
            <a:r>
              <a:rPr lang="cs-CZ" b="1">
                <a:latin typeface="Courier New" pitchFamily="49" charset="0"/>
              </a:rPr>
              <a:t>echo</a:t>
            </a:r>
          </a:p>
          <a:p>
            <a:pPr lvl="1"/>
            <a:r>
              <a:rPr lang="cs-CZ"/>
              <a:t>Každý systém generuje odpověď, pokud není spuštěna služba </a:t>
            </a:r>
            <a:r>
              <a:rPr lang="cs-CZ" b="1">
                <a:latin typeface="Courier New" pitchFamily="49" charset="0"/>
              </a:rPr>
              <a:t>echo</a:t>
            </a:r>
            <a:r>
              <a:rPr lang="cs-CZ" b="1"/>
              <a:t> </a:t>
            </a:r>
            <a:r>
              <a:rPr lang="cs-CZ"/>
              <a:t>generuje ICMP UNREACHEBLE</a:t>
            </a:r>
          </a:p>
          <a:p>
            <a:r>
              <a:rPr lang="cs-CZ"/>
              <a:t>Opět zahlcování sítě zbytečnými pakety</a:t>
            </a:r>
          </a:p>
          <a:p>
            <a:r>
              <a:rPr lang="cs-CZ"/>
              <a:t>Obrana – vypnout službu </a:t>
            </a:r>
            <a:r>
              <a:rPr lang="cs-CZ" b="1">
                <a:latin typeface="Courier New" pitchFamily="49" charset="0"/>
              </a:rPr>
              <a:t>echo</a:t>
            </a:r>
          </a:p>
          <a:p>
            <a:endParaRPr lang="cs-CZ"/>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1B886D4-91DE-41DB-8A5C-0375B0D3D008}"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6F242473-83CC-44C9-8F74-DC87B332E2DB}" type="slidenum">
              <a:rPr lang="cs-CZ"/>
              <a:pPr/>
              <a:t>51</a:t>
            </a:fld>
            <a:endParaRPr lang="cs-CZ"/>
          </a:p>
        </p:txBody>
      </p:sp>
      <p:sp>
        <p:nvSpPr>
          <p:cNvPr id="275458" name="Rectangle 2"/>
          <p:cNvSpPr>
            <a:spLocks noGrp="1" noChangeArrowheads="1"/>
          </p:cNvSpPr>
          <p:nvPr>
            <p:ph type="title"/>
          </p:nvPr>
        </p:nvSpPr>
        <p:spPr/>
        <p:txBody>
          <a:bodyPr/>
          <a:lstStyle/>
          <a:p>
            <a:r>
              <a:rPr lang="cs-CZ"/>
              <a:t>DNS reflection attacks, </a:t>
            </a:r>
            <a:br>
              <a:rPr lang="cs-CZ"/>
            </a:br>
            <a:r>
              <a:rPr lang="cs-CZ"/>
              <a:t>DNS zesilující útok</a:t>
            </a:r>
          </a:p>
        </p:txBody>
      </p:sp>
      <p:sp>
        <p:nvSpPr>
          <p:cNvPr id="275459" name="Rectangle 3"/>
          <p:cNvSpPr>
            <a:spLocks noGrp="1" noChangeArrowheads="1"/>
          </p:cNvSpPr>
          <p:nvPr>
            <p:ph type="body" idx="1"/>
          </p:nvPr>
        </p:nvSpPr>
        <p:spPr>
          <a:xfrm>
            <a:off x="457200" y="1600200"/>
            <a:ext cx="8229600" cy="3997325"/>
          </a:xfrm>
        </p:spPr>
        <p:txBody>
          <a:bodyPr/>
          <a:lstStyle/>
          <a:p>
            <a:pPr>
              <a:lnSpc>
                <a:spcPct val="90000"/>
              </a:lnSpc>
              <a:buFont typeface="Wingdings" pitchFamily="2" charset="2"/>
              <a:buNone/>
            </a:pPr>
            <a:endParaRPr lang="en-US"/>
          </a:p>
          <a:p>
            <a:pPr>
              <a:lnSpc>
                <a:spcPct val="90000"/>
              </a:lnSpc>
            </a:pPr>
            <a:r>
              <a:rPr lang="cs-CZ"/>
              <a:t>Novinka, první útok zaznamenán v říjnu 2005</a:t>
            </a:r>
          </a:p>
          <a:p>
            <a:pPr>
              <a:lnSpc>
                <a:spcPct val="90000"/>
              </a:lnSpc>
            </a:pPr>
            <a:r>
              <a:rPr lang="cs-CZ"/>
              <a:t>Nejsilnější zesilující útok – až 73x</a:t>
            </a:r>
          </a:p>
          <a:p>
            <a:pPr>
              <a:lnSpc>
                <a:spcPct val="90000"/>
              </a:lnSpc>
            </a:pPr>
            <a:r>
              <a:rPr lang="cs-CZ"/>
              <a:t>Pošle se dotaz na DNS server se zfalšovanou zdrojovou IP</a:t>
            </a:r>
          </a:p>
          <a:p>
            <a:pPr>
              <a:lnSpc>
                <a:spcPct val="90000"/>
              </a:lnSpc>
            </a:pPr>
            <a:r>
              <a:rPr lang="cs-CZ"/>
              <a:t>Dotaz i pod 70B, odpověď až 512B -</a:t>
            </a:r>
            <a:r>
              <a:rPr lang="en-US"/>
              <a:t>&gt; </a:t>
            </a:r>
            <a:r>
              <a:rPr lang="cs-CZ"/>
              <a:t>7x zesílení</a:t>
            </a:r>
          </a:p>
          <a:p>
            <a:pPr>
              <a:lnSpc>
                <a:spcPct val="90000"/>
              </a:lnSpc>
            </a:pPr>
            <a:r>
              <a:rPr lang="cs-CZ"/>
              <a:t>EDNS však dovoluje odpověď až 4kB</a:t>
            </a:r>
          </a:p>
          <a:p>
            <a:pPr>
              <a:lnSpc>
                <a:spcPct val="90000"/>
              </a:lnSpc>
            </a:pPr>
            <a:r>
              <a:rPr lang="cs-CZ"/>
              <a:t>Jak dostat tak velkou odpověď? Útočník si na své, nebo 	ukradené doméně uzpůsobí záznamy tak, aby byla 	odpověď co největší</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DCEB47F-2386-4150-8F62-5618CA2DA4E8}"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3E03573B-3111-4053-BCF5-60443C835044}" type="slidenum">
              <a:rPr lang="cs-CZ"/>
              <a:pPr/>
              <a:t>52</a:t>
            </a:fld>
            <a:endParaRPr lang="cs-CZ"/>
          </a:p>
        </p:txBody>
      </p:sp>
      <p:sp>
        <p:nvSpPr>
          <p:cNvPr id="309250" name="Rectangle 2"/>
          <p:cNvSpPr>
            <a:spLocks noGrp="1" noChangeArrowheads="1"/>
          </p:cNvSpPr>
          <p:nvPr>
            <p:ph type="title"/>
          </p:nvPr>
        </p:nvSpPr>
        <p:spPr/>
        <p:txBody>
          <a:bodyPr/>
          <a:lstStyle/>
          <a:p>
            <a:r>
              <a:rPr lang="cs-CZ"/>
              <a:t>DNS zesilování</a:t>
            </a:r>
          </a:p>
        </p:txBody>
      </p:sp>
      <p:sp>
        <p:nvSpPr>
          <p:cNvPr id="309251" name="Rectangle 3"/>
          <p:cNvSpPr>
            <a:spLocks noGrp="1" noChangeArrowheads="1"/>
          </p:cNvSpPr>
          <p:nvPr>
            <p:ph type="body" idx="1"/>
          </p:nvPr>
        </p:nvSpPr>
        <p:spPr/>
        <p:txBody>
          <a:bodyPr/>
          <a:lstStyle/>
          <a:p>
            <a:pPr>
              <a:lnSpc>
                <a:spcPct val="80000"/>
              </a:lnSpc>
            </a:pPr>
            <a:r>
              <a:rPr lang="cs-CZ"/>
              <a:t>využívá rekurze DNS serverů</a:t>
            </a:r>
          </a:p>
          <a:p>
            <a:pPr>
              <a:lnSpc>
                <a:spcPct val="80000"/>
              </a:lnSpc>
            </a:pPr>
            <a:r>
              <a:rPr lang="cs-CZ"/>
              <a:t>open resolver – příjem požadavků od systémů mimo oblast</a:t>
            </a:r>
          </a:p>
          <a:p>
            <a:pPr>
              <a:lnSpc>
                <a:spcPct val="80000"/>
              </a:lnSpc>
            </a:pPr>
            <a:r>
              <a:rPr lang="cs-CZ"/>
              <a:t>velké množství napadených DNS serverů</a:t>
            </a:r>
          </a:p>
          <a:p>
            <a:pPr>
              <a:lnSpc>
                <a:spcPct val="80000"/>
              </a:lnSpc>
            </a:pPr>
            <a:r>
              <a:rPr lang="cs-CZ"/>
              <a:t>dlouhé UDP pakety (omezení 512) – fragmentace (60/4000)</a:t>
            </a:r>
          </a:p>
          <a:p>
            <a:pPr>
              <a:lnSpc>
                <a:spcPct val="80000"/>
              </a:lnSpc>
            </a:pPr>
            <a:r>
              <a:rPr lang="cs-CZ"/>
              <a:t>zesílení – požadavek 60 slabik, odpověď 512</a:t>
            </a:r>
          </a:p>
          <a:p>
            <a:pPr>
              <a:lnSpc>
                <a:spcPct val="80000"/>
              </a:lnSpc>
            </a:pPr>
            <a:r>
              <a:rPr lang="cs-CZ"/>
              <a:t>nalezeno 580 000 otevřených resolverů v Internetu</a:t>
            </a:r>
          </a:p>
          <a:p>
            <a:pPr>
              <a:lnSpc>
                <a:spcPct val="80000"/>
              </a:lnSpc>
            </a:pPr>
            <a:r>
              <a:rPr lang="cs-CZ"/>
              <a:t>útočník vytvoří dotaz na všechny záznamy v doméně, velký UDP buffer</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cs-CZ"/>
              <a:t>Útok na TCP – snížení rychlosti</a:t>
            </a:r>
          </a:p>
        </p:txBody>
      </p:sp>
      <p:sp>
        <p:nvSpPr>
          <p:cNvPr id="2" name="Date Placeholder 1"/>
          <p:cNvSpPr>
            <a:spLocks noGrp="1"/>
          </p:cNvSpPr>
          <p:nvPr>
            <p:ph type="dt" sz="half" idx="10"/>
          </p:nvPr>
        </p:nvSpPr>
        <p:spPr/>
        <p:txBody>
          <a:bodyPr/>
          <a:lstStyle/>
          <a:p>
            <a:fld id="{2C778846-9924-4676-9F4C-8AB29CF4050B}" type="datetime1">
              <a:rPr lang="cs-CZ" smtClean="0"/>
              <a:t>11.3.2014</a:t>
            </a:fld>
            <a:endParaRPr lang="cs-CZ"/>
          </a:p>
        </p:txBody>
      </p:sp>
      <p:sp>
        <p:nvSpPr>
          <p:cNvPr id="3" name="Footer Placeholder 2"/>
          <p:cNvSpPr>
            <a:spLocks noGrp="1"/>
          </p:cNvSpPr>
          <p:nvPr>
            <p:ph type="ftr" sz="quarter" idx="11"/>
          </p:nvPr>
        </p:nvSpPr>
        <p:spPr/>
        <p:txBody>
          <a:bodyPr/>
          <a:lstStyle/>
          <a:p>
            <a:r>
              <a:rPr lang="cs-CZ" smtClean="0"/>
              <a:t>Projektování distribuovaných systémů</a:t>
            </a:r>
            <a:endParaRPr lang="cs-CZ"/>
          </a:p>
        </p:txBody>
      </p:sp>
      <p:sp>
        <p:nvSpPr>
          <p:cNvPr id="4" name="Slide Number Placeholder 3"/>
          <p:cNvSpPr>
            <a:spLocks noGrp="1"/>
          </p:cNvSpPr>
          <p:nvPr>
            <p:ph type="sldNum" sz="quarter" idx="12"/>
          </p:nvPr>
        </p:nvSpPr>
        <p:spPr/>
        <p:txBody>
          <a:bodyPr/>
          <a:lstStyle/>
          <a:p>
            <a:fld id="{7D494E14-767D-43DB-8417-171CF9EC27CD}" type="slidenum">
              <a:rPr lang="cs-CZ" smtClean="0"/>
              <a:pPr/>
              <a:t>53</a:t>
            </a:fld>
            <a:endParaRPr lang="cs-CZ"/>
          </a:p>
        </p:txBody>
      </p:sp>
      <p:graphicFrame>
        <p:nvGraphicFramePr>
          <p:cNvPr id="6" name="Object 5"/>
          <p:cNvGraphicFramePr>
            <a:graphicFrameLocks noChangeAspect="1"/>
          </p:cNvGraphicFramePr>
          <p:nvPr>
            <p:extLst>
              <p:ext uri="{D42A27DB-BD31-4B8C-83A1-F6EECF244321}">
                <p14:modId xmlns:p14="http://schemas.microsoft.com/office/powerpoint/2010/main" val="1968726965"/>
              </p:ext>
            </p:extLst>
          </p:nvPr>
        </p:nvGraphicFramePr>
        <p:xfrm>
          <a:off x="533400" y="2133600"/>
          <a:ext cx="7644142" cy="3429000"/>
        </p:xfrm>
        <a:graphic>
          <a:graphicData uri="http://schemas.openxmlformats.org/presentationml/2006/ole">
            <mc:AlternateContent xmlns:mc="http://schemas.openxmlformats.org/markup-compatibility/2006">
              <mc:Choice xmlns:v="urn:schemas-microsoft-com:vml" Requires="v">
                <p:oleObj spid="_x0000_s351241" name="Photo Editor Photo" r:id="rId4" imgW="4544059" imgH="2038095" progId="MSPhotoEd.3">
                  <p:embed/>
                </p:oleObj>
              </mc:Choice>
              <mc:Fallback>
                <p:oleObj name="Photo Editor Photo" r:id="rId4" imgW="4544059" imgH="2038095" progId="MSPhotoEd.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133600"/>
                        <a:ext cx="7644142" cy="3429000"/>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5080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64589186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cs-CZ" dirty="0" smtClean="0"/>
              <a:t>Útok na HTTP</a:t>
            </a:r>
            <a:endParaRPr lang="cs-CZ" dirty="0"/>
          </a:p>
        </p:txBody>
      </p:sp>
      <p:sp>
        <p:nvSpPr>
          <p:cNvPr id="2" name="Date Placeholder 1"/>
          <p:cNvSpPr>
            <a:spLocks noGrp="1"/>
          </p:cNvSpPr>
          <p:nvPr>
            <p:ph type="dt" sz="half" idx="10"/>
          </p:nvPr>
        </p:nvSpPr>
        <p:spPr/>
        <p:txBody>
          <a:bodyPr/>
          <a:lstStyle/>
          <a:p>
            <a:fld id="{2C778846-9924-4676-9F4C-8AB29CF4050B}" type="datetime1">
              <a:rPr lang="cs-CZ" smtClean="0"/>
              <a:t>11.3.2014</a:t>
            </a:fld>
            <a:endParaRPr lang="cs-CZ"/>
          </a:p>
        </p:txBody>
      </p:sp>
      <p:sp>
        <p:nvSpPr>
          <p:cNvPr id="3" name="Footer Placeholder 2"/>
          <p:cNvSpPr>
            <a:spLocks noGrp="1"/>
          </p:cNvSpPr>
          <p:nvPr>
            <p:ph type="ftr" sz="quarter" idx="11"/>
          </p:nvPr>
        </p:nvSpPr>
        <p:spPr/>
        <p:txBody>
          <a:bodyPr/>
          <a:lstStyle/>
          <a:p>
            <a:r>
              <a:rPr lang="cs-CZ" smtClean="0"/>
              <a:t>Projektování distribuovaných systémů</a:t>
            </a:r>
            <a:endParaRPr lang="cs-CZ"/>
          </a:p>
        </p:txBody>
      </p:sp>
      <p:sp>
        <p:nvSpPr>
          <p:cNvPr id="4" name="Slide Number Placeholder 3"/>
          <p:cNvSpPr>
            <a:spLocks noGrp="1"/>
          </p:cNvSpPr>
          <p:nvPr>
            <p:ph type="sldNum" sz="quarter" idx="12"/>
          </p:nvPr>
        </p:nvSpPr>
        <p:spPr/>
        <p:txBody>
          <a:bodyPr/>
          <a:lstStyle/>
          <a:p>
            <a:fld id="{7D494E14-767D-43DB-8417-171CF9EC27CD}" type="slidenum">
              <a:rPr lang="cs-CZ" smtClean="0"/>
              <a:pPr/>
              <a:t>54</a:t>
            </a:fld>
            <a:endParaRPr lang="cs-CZ"/>
          </a:p>
        </p:txBody>
      </p:sp>
      <p:sp>
        <p:nvSpPr>
          <p:cNvPr id="7" name="Rectangle 3"/>
          <p:cNvSpPr txBox="1">
            <a:spLocks noChangeArrowheads="1"/>
          </p:cNvSpPr>
          <p:nvPr/>
        </p:nvSpPr>
        <p:spPr bwMode="auto">
          <a:xfrm>
            <a:off x="457200" y="1719263"/>
            <a:ext cx="8229600" cy="4411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tx2"/>
              </a:buClr>
              <a:buSzPct val="70000"/>
              <a:buFont typeface="Wingdings" pitchFamily="2" charset="2"/>
              <a:buChar char="l"/>
              <a:defRPr sz="2400">
                <a:solidFill>
                  <a:schemeClr val="tx1"/>
                </a:solidFill>
                <a:latin typeface="+mn-lt"/>
                <a:ea typeface="+mn-ea"/>
                <a:cs typeface="+mn-cs"/>
              </a:defRPr>
            </a:lvl1pPr>
            <a:lvl2pPr marL="692150" indent="-347663" algn="l" rtl="0" fontAlgn="base">
              <a:spcBef>
                <a:spcPct val="20000"/>
              </a:spcBef>
              <a:spcAft>
                <a:spcPct val="0"/>
              </a:spcAft>
              <a:buClr>
                <a:schemeClr val="accent2"/>
              </a:buClr>
              <a:buSzPct val="70000"/>
              <a:buFont typeface="Wingdings" pitchFamily="2" charset="2"/>
              <a:buChar char="l"/>
              <a:defRPr sz="2000">
                <a:solidFill>
                  <a:schemeClr val="tx1"/>
                </a:solidFill>
                <a:latin typeface="+mn-lt"/>
              </a:defRPr>
            </a:lvl2pPr>
            <a:lvl3pPr marL="987425" indent="-293688" algn="l" rtl="0" fontAlgn="base">
              <a:spcBef>
                <a:spcPct val="20000"/>
              </a:spcBef>
              <a:spcAft>
                <a:spcPct val="0"/>
              </a:spcAft>
              <a:buClr>
                <a:schemeClr val="accent1"/>
              </a:buClr>
              <a:buSzPct val="70000"/>
              <a:buFont typeface="Wingdings" pitchFamily="2" charset="2"/>
              <a:buChar char="l"/>
              <a:defRPr sz="2000">
                <a:solidFill>
                  <a:schemeClr val="tx1"/>
                </a:solidFill>
                <a:latin typeface="+mn-lt"/>
              </a:defRPr>
            </a:lvl3pPr>
            <a:lvl4pPr marL="1281113" indent="-292100" algn="l" rtl="0" fontAlgn="base">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a:lstStyle>
          <a:p>
            <a:pPr>
              <a:lnSpc>
                <a:spcPct val="80000"/>
              </a:lnSpc>
            </a:pPr>
            <a:r>
              <a:rPr lang="cs-CZ" dirty="0" err="1" smtClean="0"/>
              <a:t>SlowLoris</a:t>
            </a:r>
            <a:endParaRPr lang="cs-CZ" dirty="0" smtClean="0"/>
          </a:p>
          <a:p>
            <a:pPr lvl="1">
              <a:lnSpc>
                <a:spcPct val="80000"/>
              </a:lnSpc>
            </a:pPr>
            <a:r>
              <a:rPr lang="cs-CZ" dirty="0" smtClean="0"/>
              <a:t>zneužívá zpracování hlaviček HTTP</a:t>
            </a:r>
          </a:p>
          <a:p>
            <a:pPr lvl="1">
              <a:lnSpc>
                <a:spcPct val="80000"/>
              </a:lnSpc>
            </a:pPr>
            <a:r>
              <a:rPr lang="cs-CZ" dirty="0" smtClean="0"/>
              <a:t>vloží záhlaví, server čeká na ukončení záhlaví</a:t>
            </a:r>
          </a:p>
          <a:p>
            <a:pPr marL="344487" lvl="1" indent="0">
              <a:lnSpc>
                <a:spcPct val="80000"/>
              </a:lnSpc>
              <a:buNone/>
            </a:pPr>
            <a:endParaRPr lang="cs-CZ" dirty="0" smtClean="0"/>
          </a:p>
          <a:p>
            <a:pPr>
              <a:lnSpc>
                <a:spcPct val="80000"/>
              </a:lnSpc>
            </a:pPr>
            <a:r>
              <a:rPr lang="cs-CZ" dirty="0" smtClean="0"/>
              <a:t>R-U-</a:t>
            </a:r>
            <a:r>
              <a:rPr lang="cs-CZ" dirty="0" err="1" smtClean="0"/>
              <a:t>Dead</a:t>
            </a:r>
            <a:r>
              <a:rPr lang="cs-CZ" dirty="0" smtClean="0"/>
              <a:t>-</a:t>
            </a:r>
            <a:r>
              <a:rPr lang="cs-CZ" dirty="0" err="1" smtClean="0"/>
              <a:t>Yet</a:t>
            </a:r>
            <a:r>
              <a:rPr lang="cs-CZ" dirty="0" smtClean="0"/>
              <a:t> (RUDY)</a:t>
            </a:r>
          </a:p>
          <a:p>
            <a:pPr lvl="1">
              <a:lnSpc>
                <a:spcPct val="80000"/>
              </a:lnSpc>
            </a:pPr>
            <a:r>
              <a:rPr lang="cs-CZ" dirty="0" smtClean="0"/>
              <a:t>zneužívá HTTP formuláře</a:t>
            </a:r>
          </a:p>
          <a:p>
            <a:pPr lvl="1">
              <a:lnSpc>
                <a:spcPct val="80000"/>
              </a:lnSpc>
            </a:pPr>
            <a:r>
              <a:rPr lang="cs-CZ" dirty="0" smtClean="0"/>
              <a:t>vloží 1 byte do POST, server čeká na ukončení</a:t>
            </a:r>
          </a:p>
          <a:p>
            <a:pPr marL="344487" lvl="1" indent="0">
              <a:lnSpc>
                <a:spcPct val="80000"/>
              </a:lnSpc>
              <a:buNone/>
            </a:pPr>
            <a:endParaRPr lang="cs-CZ" dirty="0"/>
          </a:p>
        </p:txBody>
      </p:sp>
    </p:spTree>
    <p:extLst>
      <p:ext uri="{BB962C8B-B14F-4D97-AF65-F5344CB8AC3E}">
        <p14:creationId xmlns:p14="http://schemas.microsoft.com/office/powerpoint/2010/main" val="356619738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cs-CZ"/>
              <a:t>Útok na TCP – snížení rychlosti</a:t>
            </a:r>
          </a:p>
        </p:txBody>
      </p:sp>
      <p:sp>
        <p:nvSpPr>
          <p:cNvPr id="2" name="Date Placeholder 1"/>
          <p:cNvSpPr>
            <a:spLocks noGrp="1"/>
          </p:cNvSpPr>
          <p:nvPr>
            <p:ph type="dt" sz="half" idx="10"/>
          </p:nvPr>
        </p:nvSpPr>
        <p:spPr/>
        <p:txBody>
          <a:bodyPr/>
          <a:lstStyle/>
          <a:p>
            <a:fld id="{2C778846-9924-4676-9F4C-8AB29CF4050B}" type="datetime1">
              <a:rPr lang="cs-CZ" smtClean="0"/>
              <a:t>11.3.2014</a:t>
            </a:fld>
            <a:endParaRPr lang="cs-CZ"/>
          </a:p>
        </p:txBody>
      </p:sp>
      <p:sp>
        <p:nvSpPr>
          <p:cNvPr id="3" name="Footer Placeholder 2"/>
          <p:cNvSpPr>
            <a:spLocks noGrp="1"/>
          </p:cNvSpPr>
          <p:nvPr>
            <p:ph type="ftr" sz="quarter" idx="11"/>
          </p:nvPr>
        </p:nvSpPr>
        <p:spPr/>
        <p:txBody>
          <a:bodyPr/>
          <a:lstStyle/>
          <a:p>
            <a:r>
              <a:rPr lang="cs-CZ" smtClean="0"/>
              <a:t>Projektování distribuovaných systémů</a:t>
            </a:r>
            <a:endParaRPr lang="cs-CZ"/>
          </a:p>
        </p:txBody>
      </p:sp>
      <p:sp>
        <p:nvSpPr>
          <p:cNvPr id="4" name="Slide Number Placeholder 3"/>
          <p:cNvSpPr>
            <a:spLocks noGrp="1"/>
          </p:cNvSpPr>
          <p:nvPr>
            <p:ph type="sldNum" sz="quarter" idx="12"/>
          </p:nvPr>
        </p:nvSpPr>
        <p:spPr/>
        <p:txBody>
          <a:bodyPr/>
          <a:lstStyle/>
          <a:p>
            <a:fld id="{7D494E14-767D-43DB-8417-171CF9EC27CD}" type="slidenum">
              <a:rPr lang="cs-CZ" smtClean="0"/>
              <a:pPr/>
              <a:t>55</a:t>
            </a:fld>
            <a:endParaRPr lang="cs-CZ"/>
          </a:p>
        </p:txBody>
      </p:sp>
      <p:graphicFrame>
        <p:nvGraphicFramePr>
          <p:cNvPr id="5" name="Object 4"/>
          <p:cNvGraphicFramePr>
            <a:graphicFrameLocks noChangeAspect="1"/>
          </p:cNvGraphicFramePr>
          <p:nvPr>
            <p:extLst>
              <p:ext uri="{D42A27DB-BD31-4B8C-83A1-F6EECF244321}">
                <p14:modId xmlns:p14="http://schemas.microsoft.com/office/powerpoint/2010/main" val="3113821490"/>
              </p:ext>
            </p:extLst>
          </p:nvPr>
        </p:nvGraphicFramePr>
        <p:xfrm>
          <a:off x="914400" y="1828800"/>
          <a:ext cx="7543800" cy="4052887"/>
        </p:xfrm>
        <a:graphic>
          <a:graphicData uri="http://schemas.openxmlformats.org/presentationml/2006/ole">
            <mc:AlternateContent xmlns:mc="http://schemas.openxmlformats.org/markup-compatibility/2006">
              <mc:Choice xmlns:v="urn:schemas-microsoft-com:vml" Requires="v">
                <p:oleObj spid="_x0000_s353286" name="SmartDraw" r:id="rId4" imgW="5784840" imgH="3110400" progId="SmartDraw.2">
                  <p:embed/>
                </p:oleObj>
              </mc:Choice>
              <mc:Fallback>
                <p:oleObj name="SmartDraw" r:id="rId4" imgW="5784840" imgH="3110400" progId="SmartDraw.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1828800"/>
                        <a:ext cx="7543800" cy="4052887"/>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5080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014981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cs-CZ"/>
              <a:t>Útok na TCP – snížení rychlosti</a:t>
            </a:r>
          </a:p>
        </p:txBody>
      </p:sp>
      <p:sp>
        <p:nvSpPr>
          <p:cNvPr id="24579" name="Rectangle 3"/>
          <p:cNvSpPr>
            <a:spLocks noGrp="1" noChangeArrowheads="1"/>
          </p:cNvSpPr>
          <p:nvPr>
            <p:ph type="body" idx="1"/>
          </p:nvPr>
        </p:nvSpPr>
        <p:spPr/>
        <p:txBody>
          <a:bodyPr/>
          <a:lstStyle/>
          <a:p>
            <a:pPr>
              <a:lnSpc>
                <a:spcPct val="80000"/>
              </a:lnSpc>
            </a:pPr>
            <a:r>
              <a:rPr lang="en-US" sz="2000" b="1" dirty="0">
                <a:solidFill>
                  <a:schemeClr val="tx1"/>
                </a:solidFill>
                <a:latin typeface="+mn-lt"/>
                <a:ea typeface="+mn-ea"/>
                <a:cs typeface="+mn-cs"/>
              </a:rPr>
              <a:t>Low-Rate TCP-Targeted Denial of Service </a:t>
            </a:r>
            <a:r>
              <a:rPr lang="en-US" sz="2000" b="1" dirty="0" smtClean="0">
                <a:solidFill>
                  <a:schemeClr val="tx1"/>
                </a:solidFill>
                <a:latin typeface="+mn-lt"/>
                <a:ea typeface="+mn-ea"/>
                <a:cs typeface="+mn-cs"/>
              </a:rPr>
              <a:t>Attacks</a:t>
            </a:r>
            <a:endParaRPr lang="cs-CZ" sz="2000" b="1" dirty="0" smtClean="0">
              <a:solidFill>
                <a:schemeClr val="tx1"/>
              </a:solidFill>
              <a:latin typeface="+mn-lt"/>
              <a:ea typeface="+mn-ea"/>
              <a:cs typeface="+mn-cs"/>
            </a:endParaRPr>
          </a:p>
          <a:p>
            <a:pPr>
              <a:lnSpc>
                <a:spcPct val="80000"/>
              </a:lnSpc>
            </a:pPr>
            <a:r>
              <a:rPr lang="cs-CZ" sz="2000" b="1" dirty="0" smtClean="0"/>
              <a:t>Rediction of Quality (RoQ) attack</a:t>
            </a:r>
            <a:endParaRPr lang="cs-CZ" sz="2000" dirty="0" smtClean="0"/>
          </a:p>
          <a:p>
            <a:pPr>
              <a:lnSpc>
                <a:spcPct val="80000"/>
              </a:lnSpc>
            </a:pPr>
            <a:r>
              <a:rPr lang="cs-CZ" sz="2000" dirty="0" smtClean="0"/>
              <a:t>Shrew </a:t>
            </a:r>
            <a:r>
              <a:rPr lang="cs-CZ" sz="2000" dirty="0"/>
              <a:t>attack – rejsek</a:t>
            </a:r>
          </a:p>
          <a:p>
            <a:pPr>
              <a:lnSpc>
                <a:spcPct val="80000"/>
              </a:lnSpc>
            </a:pPr>
            <a:r>
              <a:rPr lang="cs-CZ" sz="2000" dirty="0"/>
              <a:t>minRTO = 1s</a:t>
            </a:r>
          </a:p>
          <a:p>
            <a:pPr>
              <a:lnSpc>
                <a:spcPct val="80000"/>
              </a:lnSpc>
            </a:pPr>
            <a:r>
              <a:rPr lang="cs-CZ" sz="2000" dirty="0"/>
              <a:t>RTT = 10ms až 100ms</a:t>
            </a:r>
          </a:p>
          <a:p>
            <a:pPr>
              <a:lnSpc>
                <a:spcPct val="80000"/>
              </a:lnSpc>
            </a:pPr>
            <a:r>
              <a:rPr lang="cs-CZ" sz="2000" dirty="0"/>
              <a:t>útok na RTT – slow start – opakování startu od začátku</a:t>
            </a:r>
          </a:p>
          <a:p>
            <a:pPr>
              <a:lnSpc>
                <a:spcPct val="80000"/>
              </a:lnSpc>
            </a:pPr>
            <a:r>
              <a:rPr lang="cs-CZ" sz="2000" dirty="0"/>
              <a:t>vysílání krátkých pulzů, zatěžujících síť (DoS)</a:t>
            </a:r>
          </a:p>
          <a:p>
            <a:pPr>
              <a:lnSpc>
                <a:spcPct val="80000"/>
              </a:lnSpc>
            </a:pPr>
            <a:r>
              <a:rPr lang="cs-CZ" sz="2000" dirty="0"/>
              <a:t>50ms/1s</a:t>
            </a:r>
          </a:p>
          <a:p>
            <a:pPr>
              <a:lnSpc>
                <a:spcPct val="80000"/>
              </a:lnSpc>
            </a:pPr>
            <a:r>
              <a:rPr lang="cs-CZ" sz="2000" dirty="0"/>
              <a:t>vede ke ztrátám paketů – opakování přenosu</a:t>
            </a:r>
          </a:p>
          <a:p>
            <a:pPr>
              <a:lnSpc>
                <a:spcPct val="80000"/>
              </a:lnSpc>
            </a:pPr>
            <a:r>
              <a:rPr lang="cs-CZ" sz="2000" dirty="0"/>
              <a:t>TCP synchronizuje restarty – zpomalení</a:t>
            </a:r>
          </a:p>
          <a:p>
            <a:pPr>
              <a:lnSpc>
                <a:spcPct val="80000"/>
              </a:lnSpc>
            </a:pPr>
            <a:r>
              <a:rPr lang="cs-CZ" sz="2000" dirty="0"/>
              <a:t>těžko </a:t>
            </a:r>
            <a:r>
              <a:rPr lang="cs-CZ" sz="2000" dirty="0" smtClean="0"/>
              <a:t>detekovatelné</a:t>
            </a:r>
          </a:p>
          <a:p>
            <a:pPr>
              <a:lnSpc>
                <a:spcPct val="80000"/>
              </a:lnSpc>
            </a:pPr>
            <a:r>
              <a:rPr lang="cs-CZ" sz="2000" dirty="0" smtClean="0"/>
              <a:t>Diskrétní Fourierova transformace, analýza spektra rozdělení amplitud + filtrace (simulace 99,9</a:t>
            </a:r>
            <a:r>
              <a:rPr lang="en-US" sz="2000" dirty="0" smtClean="0"/>
              <a:t>%</a:t>
            </a:r>
            <a:r>
              <a:rPr lang="cs-CZ" sz="2000" dirty="0" smtClean="0"/>
              <a:t>)</a:t>
            </a:r>
          </a:p>
          <a:p>
            <a:pPr>
              <a:lnSpc>
                <a:spcPct val="80000"/>
              </a:lnSpc>
            </a:pPr>
            <a:r>
              <a:rPr lang="cs-CZ" sz="2000" dirty="0" smtClean="0"/>
              <a:t>http://www.cs.northwestern.edu/~akuzma/rice/shrew/</a:t>
            </a:r>
            <a:endParaRPr lang="cs-CZ" sz="2000" dirty="0"/>
          </a:p>
        </p:txBody>
      </p:sp>
      <p:sp>
        <p:nvSpPr>
          <p:cNvPr id="2" name="Date Placeholder 1"/>
          <p:cNvSpPr>
            <a:spLocks noGrp="1"/>
          </p:cNvSpPr>
          <p:nvPr>
            <p:ph type="dt" sz="half" idx="10"/>
          </p:nvPr>
        </p:nvSpPr>
        <p:spPr/>
        <p:txBody>
          <a:bodyPr/>
          <a:lstStyle/>
          <a:p>
            <a:fld id="{2C778846-9924-4676-9F4C-8AB29CF4050B}" type="datetime1">
              <a:rPr lang="cs-CZ" smtClean="0"/>
              <a:t>11.3.2014</a:t>
            </a:fld>
            <a:endParaRPr lang="cs-CZ"/>
          </a:p>
        </p:txBody>
      </p:sp>
      <p:sp>
        <p:nvSpPr>
          <p:cNvPr id="3" name="Footer Placeholder 2"/>
          <p:cNvSpPr>
            <a:spLocks noGrp="1"/>
          </p:cNvSpPr>
          <p:nvPr>
            <p:ph type="ftr" sz="quarter" idx="11"/>
          </p:nvPr>
        </p:nvSpPr>
        <p:spPr/>
        <p:txBody>
          <a:bodyPr/>
          <a:lstStyle/>
          <a:p>
            <a:r>
              <a:rPr lang="cs-CZ" smtClean="0"/>
              <a:t>Projektování distribuovaných systémů</a:t>
            </a:r>
            <a:endParaRPr lang="cs-CZ"/>
          </a:p>
        </p:txBody>
      </p:sp>
      <p:sp>
        <p:nvSpPr>
          <p:cNvPr id="4" name="Slide Number Placeholder 3"/>
          <p:cNvSpPr>
            <a:spLocks noGrp="1"/>
          </p:cNvSpPr>
          <p:nvPr>
            <p:ph type="sldNum" sz="quarter" idx="12"/>
          </p:nvPr>
        </p:nvSpPr>
        <p:spPr/>
        <p:txBody>
          <a:bodyPr/>
          <a:lstStyle/>
          <a:p>
            <a:fld id="{7D494E14-767D-43DB-8417-171CF9EC27CD}" type="slidenum">
              <a:rPr lang="cs-CZ" smtClean="0"/>
              <a:pPr/>
              <a:t>56</a:t>
            </a:fld>
            <a:endParaRPr lang="cs-CZ"/>
          </a:p>
        </p:txBody>
      </p:sp>
    </p:spTree>
    <p:extLst>
      <p:ext uri="{BB962C8B-B14F-4D97-AF65-F5344CB8AC3E}">
        <p14:creationId xmlns:p14="http://schemas.microsoft.com/office/powerpoint/2010/main" val="343354469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cs-CZ"/>
              <a:t>Útok na TCP – snížení rychlosti</a:t>
            </a:r>
          </a:p>
        </p:txBody>
      </p:sp>
      <p:sp>
        <p:nvSpPr>
          <p:cNvPr id="2" name="Date Placeholder 1"/>
          <p:cNvSpPr>
            <a:spLocks noGrp="1"/>
          </p:cNvSpPr>
          <p:nvPr>
            <p:ph type="dt" sz="half" idx="10"/>
          </p:nvPr>
        </p:nvSpPr>
        <p:spPr/>
        <p:txBody>
          <a:bodyPr/>
          <a:lstStyle/>
          <a:p>
            <a:fld id="{2C778846-9924-4676-9F4C-8AB29CF4050B}" type="datetime1">
              <a:rPr lang="cs-CZ" smtClean="0"/>
              <a:t>11.3.2014</a:t>
            </a:fld>
            <a:endParaRPr lang="cs-CZ"/>
          </a:p>
        </p:txBody>
      </p:sp>
      <p:sp>
        <p:nvSpPr>
          <p:cNvPr id="3" name="Footer Placeholder 2"/>
          <p:cNvSpPr>
            <a:spLocks noGrp="1"/>
          </p:cNvSpPr>
          <p:nvPr>
            <p:ph type="ftr" sz="quarter" idx="11"/>
          </p:nvPr>
        </p:nvSpPr>
        <p:spPr/>
        <p:txBody>
          <a:bodyPr/>
          <a:lstStyle/>
          <a:p>
            <a:r>
              <a:rPr lang="cs-CZ" smtClean="0"/>
              <a:t>Projektování distribuovaných systémů</a:t>
            </a:r>
            <a:endParaRPr lang="cs-CZ"/>
          </a:p>
        </p:txBody>
      </p:sp>
      <p:sp>
        <p:nvSpPr>
          <p:cNvPr id="4" name="Slide Number Placeholder 3"/>
          <p:cNvSpPr>
            <a:spLocks noGrp="1"/>
          </p:cNvSpPr>
          <p:nvPr>
            <p:ph type="sldNum" sz="quarter" idx="12"/>
          </p:nvPr>
        </p:nvSpPr>
        <p:spPr/>
        <p:txBody>
          <a:bodyPr/>
          <a:lstStyle/>
          <a:p>
            <a:fld id="{7D494E14-767D-43DB-8417-171CF9EC27CD}" type="slidenum">
              <a:rPr lang="cs-CZ" smtClean="0"/>
              <a:pPr/>
              <a:t>57</a:t>
            </a:fld>
            <a:endParaRPr lang="cs-CZ"/>
          </a:p>
        </p:txBody>
      </p:sp>
      <p:pic>
        <p:nvPicPr>
          <p:cNvPr id="3502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1752600"/>
            <a:ext cx="5345985" cy="1752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5021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3810000"/>
            <a:ext cx="5362575"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3153980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BDE3D48-DEE0-4033-B480-8DEDBF866AB1}"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489A9FA2-E11C-4BF5-ACF1-F968D8A8C595}" type="slidenum">
              <a:rPr lang="cs-CZ"/>
              <a:pPr/>
              <a:t>58</a:t>
            </a:fld>
            <a:endParaRPr lang="cs-CZ"/>
          </a:p>
        </p:txBody>
      </p:sp>
      <p:sp>
        <p:nvSpPr>
          <p:cNvPr id="277506" name="Rectangle 2"/>
          <p:cNvSpPr>
            <a:spLocks noGrp="1" noChangeArrowheads="1"/>
          </p:cNvSpPr>
          <p:nvPr>
            <p:ph type="title"/>
          </p:nvPr>
        </p:nvSpPr>
        <p:spPr/>
        <p:txBody>
          <a:bodyPr/>
          <a:lstStyle/>
          <a:p>
            <a:r>
              <a:rPr lang="cs-CZ"/>
              <a:t>Další DoS</a:t>
            </a:r>
          </a:p>
        </p:txBody>
      </p:sp>
      <p:sp>
        <p:nvSpPr>
          <p:cNvPr id="277507" name="Rectangle 3"/>
          <p:cNvSpPr>
            <a:spLocks noGrp="1" noChangeArrowheads="1"/>
          </p:cNvSpPr>
          <p:nvPr>
            <p:ph type="body" idx="1"/>
          </p:nvPr>
        </p:nvSpPr>
        <p:spPr/>
        <p:txBody>
          <a:bodyPr/>
          <a:lstStyle/>
          <a:p>
            <a:r>
              <a:rPr lang="cs-CZ"/>
              <a:t>Útoky využívající bezpečnostní opatření</a:t>
            </a:r>
          </a:p>
          <a:p>
            <a:pPr lvl="1"/>
            <a:r>
              <a:rPr lang="cs-CZ"/>
              <a:t>Limit pokusů o přihlášení, velký log</a:t>
            </a:r>
          </a:p>
          <a:p>
            <a:r>
              <a:rPr lang="cs-CZ"/>
              <a:t>Nechtěné útoky</a:t>
            </a:r>
          </a:p>
          <a:p>
            <a:pPr lvl="1"/>
            <a:r>
              <a:rPr lang="cs-CZ"/>
              <a:t>Odkaz z výkonného velmi navštěvovaného serveru na malý nevýkonný server</a:t>
            </a:r>
          </a:p>
          <a:p>
            <a:r>
              <a:rPr lang="cs-CZ"/>
              <a:t>DDoS útoky – distribuované DoS útoky</a:t>
            </a:r>
          </a:p>
          <a:p>
            <a:pPr lvl="1"/>
            <a:r>
              <a:rPr lang="cs-CZ"/>
              <a:t>Vedeny souběžně z více míst najednou</a:t>
            </a:r>
          </a:p>
          <a:p>
            <a:pPr lvl="1"/>
            <a:r>
              <a:rPr lang="cs-CZ"/>
              <a:t>Výrazné zesílení útoku</a:t>
            </a:r>
          </a:p>
          <a:p>
            <a:pPr lvl="1"/>
            <a:r>
              <a:rPr lang="cs-CZ"/>
              <a:t>Obtížné zabránění (co filtrovat?)</a:t>
            </a:r>
          </a:p>
          <a:p>
            <a:pPr lvl="1"/>
            <a:r>
              <a:rPr lang="cs-CZ"/>
              <a:t>Dvou a třívrstvá architektura</a:t>
            </a:r>
          </a:p>
          <a:p>
            <a:pPr lvl="1"/>
            <a:r>
              <a:rPr lang="cs-CZ"/>
              <a:t>Různé způsoby maskování komunikace</a:t>
            </a:r>
          </a:p>
          <a:p>
            <a:pPr lvl="1"/>
            <a:endParaRPr lang="cs-CZ"/>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B47277B-7C98-4E0C-8FC5-F183407B7518}"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454B0220-72B2-47D7-A1C4-26D2BB91A558}" type="slidenum">
              <a:rPr lang="cs-CZ"/>
              <a:pPr/>
              <a:t>59</a:t>
            </a:fld>
            <a:endParaRPr lang="cs-CZ"/>
          </a:p>
        </p:txBody>
      </p:sp>
      <p:sp>
        <p:nvSpPr>
          <p:cNvPr id="281602" name="Rectangle 2"/>
          <p:cNvSpPr>
            <a:spLocks noGrp="1" noChangeArrowheads="1"/>
          </p:cNvSpPr>
          <p:nvPr>
            <p:ph type="title"/>
          </p:nvPr>
        </p:nvSpPr>
        <p:spPr/>
        <p:txBody>
          <a:bodyPr/>
          <a:lstStyle/>
          <a:p>
            <a:r>
              <a:rPr lang="cs-CZ"/>
              <a:t>Nejznámější DDoS nástroje</a:t>
            </a:r>
          </a:p>
        </p:txBody>
      </p:sp>
      <p:sp>
        <p:nvSpPr>
          <p:cNvPr id="281603" name="Rectangle 3"/>
          <p:cNvSpPr>
            <a:spLocks noGrp="1" noChangeArrowheads="1"/>
          </p:cNvSpPr>
          <p:nvPr>
            <p:ph type="body" idx="1"/>
          </p:nvPr>
        </p:nvSpPr>
        <p:spPr/>
        <p:txBody>
          <a:bodyPr/>
          <a:lstStyle/>
          <a:p>
            <a:pPr>
              <a:lnSpc>
                <a:spcPct val="90000"/>
              </a:lnSpc>
            </a:pPr>
            <a:r>
              <a:rPr lang="cs-CZ" sz="2000"/>
              <a:t>TFN Tribe Flood network</a:t>
            </a:r>
          </a:p>
          <a:p>
            <a:pPr lvl="1">
              <a:lnSpc>
                <a:spcPct val="90000"/>
              </a:lnSpc>
            </a:pPr>
            <a:r>
              <a:rPr lang="cs-CZ" sz="1800"/>
              <a:t>Dvouúrovňová architektura, útočník rovnou ovládá agenty</a:t>
            </a:r>
          </a:p>
          <a:p>
            <a:pPr lvl="1">
              <a:lnSpc>
                <a:spcPct val="90000"/>
              </a:lnSpc>
            </a:pPr>
            <a:r>
              <a:rPr lang="cs-CZ" sz="1800"/>
              <a:t>SYN Flood, ICMP Flood, UDP Flood a Smurf</a:t>
            </a:r>
          </a:p>
          <a:p>
            <a:pPr>
              <a:lnSpc>
                <a:spcPct val="90000"/>
              </a:lnSpc>
            </a:pPr>
            <a:r>
              <a:rPr lang="cs-CZ" sz="2000"/>
              <a:t>TFN2K</a:t>
            </a:r>
          </a:p>
          <a:p>
            <a:pPr lvl="1">
              <a:lnSpc>
                <a:spcPct val="90000"/>
              </a:lnSpc>
            </a:pPr>
            <a:r>
              <a:rPr lang="cs-CZ" sz="1800"/>
              <a:t>Nové útoky, přibylo šifrování komunikace</a:t>
            </a:r>
          </a:p>
          <a:p>
            <a:pPr>
              <a:lnSpc>
                <a:spcPct val="90000"/>
              </a:lnSpc>
            </a:pPr>
            <a:r>
              <a:rPr lang="cs-CZ" sz="2000"/>
              <a:t>Trin00</a:t>
            </a:r>
          </a:p>
          <a:p>
            <a:pPr lvl="1">
              <a:lnSpc>
                <a:spcPct val="90000"/>
              </a:lnSpc>
            </a:pPr>
            <a:r>
              <a:rPr lang="cs-CZ" sz="1800"/>
              <a:t>Pouze UDP Flood</a:t>
            </a:r>
          </a:p>
          <a:p>
            <a:pPr lvl="1">
              <a:lnSpc>
                <a:spcPct val="90000"/>
              </a:lnSpc>
            </a:pPr>
            <a:r>
              <a:rPr lang="cs-CZ" sz="1800"/>
              <a:t>Tříúrovňová architektura</a:t>
            </a:r>
          </a:p>
          <a:p>
            <a:pPr lvl="1">
              <a:lnSpc>
                <a:spcPct val="90000"/>
              </a:lnSpc>
            </a:pPr>
            <a:r>
              <a:rPr lang="cs-CZ" sz="1800"/>
              <a:t>Útočník ovládá mastery, kteří ovládají agenty</a:t>
            </a:r>
          </a:p>
          <a:p>
            <a:pPr lvl="1">
              <a:lnSpc>
                <a:spcPct val="90000"/>
              </a:lnSpc>
            </a:pPr>
            <a:r>
              <a:rPr lang="cs-CZ" sz="1800"/>
              <a:t>Bez šifrování mezi mastery a agenty</a:t>
            </a:r>
          </a:p>
          <a:p>
            <a:pPr>
              <a:lnSpc>
                <a:spcPct val="90000"/>
              </a:lnSpc>
            </a:pPr>
            <a:r>
              <a:rPr lang="cs-CZ" sz="2000"/>
              <a:t>Stacheldraht</a:t>
            </a:r>
          </a:p>
          <a:p>
            <a:pPr lvl="1">
              <a:lnSpc>
                <a:spcPct val="90000"/>
              </a:lnSpc>
            </a:pPr>
            <a:r>
              <a:rPr lang="cs-CZ" sz="1800"/>
              <a:t>Nejmodernější, odstraňuje nedostatky předchozích</a:t>
            </a:r>
          </a:p>
          <a:p>
            <a:pPr lvl="1">
              <a:lnSpc>
                <a:spcPct val="90000"/>
              </a:lnSpc>
            </a:pPr>
            <a:r>
              <a:rPr lang="cs-CZ" sz="1800"/>
              <a:t>Tříúrovňová architektura, šifrovaná komunikace, mnoho druhů útoků</a:t>
            </a:r>
          </a:p>
          <a:p>
            <a:pPr lvl="1">
              <a:lnSpc>
                <a:spcPct val="90000"/>
              </a:lnSpc>
            </a:pPr>
            <a:endParaRPr lang="cs-CZ" sz="1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1E500F6-C390-4366-9876-673A3053BA9E}"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D62AD3B7-EB24-4C72-8A59-434EAF3A068B}" type="slidenum">
              <a:rPr lang="cs-CZ"/>
              <a:pPr/>
              <a:t>6</a:t>
            </a:fld>
            <a:endParaRPr lang="cs-CZ"/>
          </a:p>
        </p:txBody>
      </p:sp>
      <p:sp>
        <p:nvSpPr>
          <p:cNvPr id="86018" name="Rectangle 2"/>
          <p:cNvSpPr>
            <a:spLocks noGrp="1" noChangeArrowheads="1"/>
          </p:cNvSpPr>
          <p:nvPr>
            <p:ph type="title"/>
          </p:nvPr>
        </p:nvSpPr>
        <p:spPr/>
        <p:txBody>
          <a:bodyPr/>
          <a:lstStyle/>
          <a:p>
            <a:r>
              <a:rPr lang="cs-CZ"/>
              <a:t>Phishing</a:t>
            </a:r>
          </a:p>
        </p:txBody>
      </p:sp>
      <p:sp>
        <p:nvSpPr>
          <p:cNvPr id="86019" name="Rectangle 3"/>
          <p:cNvSpPr>
            <a:spLocks noGrp="1" noChangeArrowheads="1"/>
          </p:cNvSpPr>
          <p:nvPr>
            <p:ph type="body" idx="1"/>
          </p:nvPr>
        </p:nvSpPr>
        <p:spPr/>
        <p:txBody>
          <a:bodyPr/>
          <a:lstStyle/>
          <a:p>
            <a:pPr>
              <a:lnSpc>
                <a:spcPct val="90000"/>
              </a:lnSpc>
            </a:pPr>
            <a:r>
              <a:rPr lang="cs-CZ"/>
              <a:t>Využití důvěřivosti lidí</a:t>
            </a:r>
          </a:p>
          <a:p>
            <a:pPr lvl="1">
              <a:lnSpc>
                <a:spcPct val="90000"/>
              </a:lnSpc>
            </a:pPr>
            <a:r>
              <a:rPr lang="cs-CZ"/>
              <a:t>Požadavky</a:t>
            </a:r>
          </a:p>
          <a:p>
            <a:pPr lvl="2">
              <a:lnSpc>
                <a:spcPct val="90000"/>
              </a:lnSpc>
            </a:pPr>
            <a:r>
              <a:rPr lang="cs-CZ"/>
              <a:t>Jednoduchá metoda</a:t>
            </a:r>
          </a:p>
          <a:p>
            <a:pPr lvl="2">
              <a:lnSpc>
                <a:spcPct val="90000"/>
              </a:lnSpc>
            </a:pPr>
            <a:r>
              <a:rPr lang="cs-CZ"/>
              <a:t>Oslovení mnoha obětí najednou</a:t>
            </a:r>
          </a:p>
          <a:p>
            <a:pPr lvl="2">
              <a:lnSpc>
                <a:spcPct val="90000"/>
              </a:lnSpc>
            </a:pPr>
            <a:r>
              <a:rPr lang="cs-CZ"/>
              <a:t>Musí se to vyplatit</a:t>
            </a:r>
          </a:p>
          <a:p>
            <a:pPr lvl="1">
              <a:lnSpc>
                <a:spcPct val="90000"/>
              </a:lnSpc>
            </a:pPr>
            <a:r>
              <a:rPr lang="cs-CZ"/>
              <a:t>Útoky na konta v bankách</a:t>
            </a:r>
          </a:p>
          <a:p>
            <a:pPr>
              <a:lnSpc>
                <a:spcPct val="90000"/>
              </a:lnSpc>
            </a:pPr>
            <a:r>
              <a:rPr lang="cs-CZ"/>
              <a:t>Rhybaření (fishing)</a:t>
            </a:r>
          </a:p>
          <a:p>
            <a:pPr lvl="1">
              <a:lnSpc>
                <a:spcPct val="90000"/>
              </a:lnSpc>
            </a:pPr>
            <a:r>
              <a:rPr lang="cs-CZ"/>
              <a:t>rybář = útočník</a:t>
            </a:r>
          </a:p>
          <a:p>
            <a:pPr lvl="1">
              <a:lnSpc>
                <a:spcPct val="90000"/>
              </a:lnSpc>
            </a:pPr>
            <a:r>
              <a:rPr lang="cs-CZ"/>
              <a:t>ryba = uživatel</a:t>
            </a:r>
          </a:p>
          <a:p>
            <a:pPr lvl="1">
              <a:lnSpc>
                <a:spcPct val="90000"/>
              </a:lnSpc>
            </a:pPr>
            <a:r>
              <a:rPr lang="cs-CZ"/>
              <a:t>Návnada = e-mail, podvržená webová stránka</a:t>
            </a:r>
          </a:p>
          <a:p>
            <a:pPr lvl="1">
              <a:lnSpc>
                <a:spcPct val="90000"/>
              </a:lnSpc>
            </a:pPr>
            <a:r>
              <a:rPr lang="cs-CZ"/>
              <a:t>Úlovek = přihlašovací údaje, spyware</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half" idx="10"/>
          </p:nvPr>
        </p:nvSpPr>
        <p:spPr/>
        <p:txBody>
          <a:bodyPr/>
          <a:lstStyle/>
          <a:p>
            <a:fld id="{4117AAFA-1E43-48EB-8C7E-788634084D27}" type="datetime1">
              <a:rPr lang="cs-CZ" smtClean="0"/>
              <a:t>11.3.2014</a:t>
            </a:fld>
            <a:endParaRPr lang="cs-CZ"/>
          </a:p>
        </p:txBody>
      </p:sp>
      <p:sp>
        <p:nvSpPr>
          <p:cNvPr id="5" name="Footer Placeholder 3"/>
          <p:cNvSpPr>
            <a:spLocks noGrp="1"/>
          </p:cNvSpPr>
          <p:nvPr>
            <p:ph type="ftr" sz="quarter" idx="11"/>
          </p:nvPr>
        </p:nvSpPr>
        <p:spPr/>
        <p:txBody>
          <a:bodyPr/>
          <a:lstStyle/>
          <a:p>
            <a:r>
              <a:rPr lang="cs-CZ"/>
              <a:t>Projektování distribuovaných systémů</a:t>
            </a:r>
          </a:p>
        </p:txBody>
      </p:sp>
      <p:sp>
        <p:nvSpPr>
          <p:cNvPr id="6" name="Slide Number Placeholder 4"/>
          <p:cNvSpPr>
            <a:spLocks noGrp="1"/>
          </p:cNvSpPr>
          <p:nvPr>
            <p:ph type="sldNum" sz="quarter" idx="12"/>
          </p:nvPr>
        </p:nvSpPr>
        <p:spPr/>
        <p:txBody>
          <a:bodyPr/>
          <a:lstStyle/>
          <a:p>
            <a:fld id="{1D20A44A-F42D-41C0-9B86-6886AC1D4855}" type="slidenum">
              <a:rPr lang="cs-CZ"/>
              <a:pPr/>
              <a:t>60</a:t>
            </a:fld>
            <a:endParaRPr lang="cs-CZ"/>
          </a:p>
        </p:txBody>
      </p:sp>
      <p:sp>
        <p:nvSpPr>
          <p:cNvPr id="283650" name="Rectangle 2"/>
          <p:cNvSpPr>
            <a:spLocks noGrp="1" noChangeArrowheads="1"/>
          </p:cNvSpPr>
          <p:nvPr>
            <p:ph type="title"/>
          </p:nvPr>
        </p:nvSpPr>
        <p:spPr/>
        <p:txBody>
          <a:bodyPr/>
          <a:lstStyle/>
          <a:p>
            <a:r>
              <a:rPr lang="cs-CZ"/>
              <a:t>Třívrstvá architektura DDoS</a:t>
            </a:r>
          </a:p>
        </p:txBody>
      </p:sp>
      <p:pic>
        <p:nvPicPr>
          <p:cNvPr id="283651" name="Obrázek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752600"/>
            <a:ext cx="7391400" cy="378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D571665-F114-40E1-A39B-162FA77C87B6}"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28872D74-3554-49C6-BE23-7E71552AE2CC}" type="slidenum">
              <a:rPr lang="cs-CZ"/>
              <a:pPr/>
              <a:t>61</a:t>
            </a:fld>
            <a:endParaRPr lang="cs-CZ"/>
          </a:p>
        </p:txBody>
      </p:sp>
      <p:sp>
        <p:nvSpPr>
          <p:cNvPr id="337922" name="Rectangle 2"/>
          <p:cNvSpPr>
            <a:spLocks noGrp="1" noChangeArrowheads="1"/>
          </p:cNvSpPr>
          <p:nvPr>
            <p:ph type="title"/>
          </p:nvPr>
        </p:nvSpPr>
        <p:spPr/>
        <p:txBody>
          <a:bodyPr/>
          <a:lstStyle/>
          <a:p>
            <a:r>
              <a:rPr lang="cs-CZ"/>
              <a:t>Detekční systémy</a:t>
            </a:r>
          </a:p>
        </p:txBody>
      </p:sp>
      <p:sp>
        <p:nvSpPr>
          <p:cNvPr id="337923" name="Rectangle 3"/>
          <p:cNvSpPr>
            <a:spLocks noGrp="1" noChangeArrowheads="1"/>
          </p:cNvSpPr>
          <p:nvPr>
            <p:ph type="body" idx="1"/>
          </p:nvPr>
        </p:nvSpPr>
        <p:spPr/>
        <p:txBody>
          <a:bodyPr/>
          <a:lstStyle/>
          <a:p>
            <a:r>
              <a:rPr lang="cs-CZ" dirty="0" smtClean="0"/>
              <a:t>LOIC – </a:t>
            </a:r>
            <a:r>
              <a:rPr lang="cs-CZ" dirty="0" err="1" smtClean="0"/>
              <a:t>LowOrbitIonCannon</a:t>
            </a:r>
            <a:endParaRPr lang="cs-CZ" dirty="0" smtClean="0"/>
          </a:p>
          <a:p>
            <a:pPr lvl="1"/>
            <a:r>
              <a:rPr lang="cs-CZ" dirty="0" smtClean="0"/>
              <a:t>prostředek </a:t>
            </a:r>
            <a:r>
              <a:rPr lang="cs-CZ" smtClean="0"/>
              <a:t>pro testování/generování útoku</a:t>
            </a:r>
            <a:endParaRPr lang="cs-CZ" dirty="0"/>
          </a:p>
          <a:p>
            <a:r>
              <a:rPr lang="cs-CZ" dirty="0" smtClean="0"/>
              <a:t>IDS </a:t>
            </a:r>
            <a:r>
              <a:rPr lang="cs-CZ" dirty="0"/>
              <a:t>– </a:t>
            </a:r>
            <a:r>
              <a:rPr lang="cs-CZ" dirty="0" err="1"/>
              <a:t>Intrusion</a:t>
            </a:r>
            <a:r>
              <a:rPr lang="cs-CZ" dirty="0"/>
              <a:t> </a:t>
            </a:r>
            <a:r>
              <a:rPr lang="cs-CZ" dirty="0" err="1"/>
              <a:t>Detection</a:t>
            </a:r>
            <a:r>
              <a:rPr lang="cs-CZ" dirty="0"/>
              <a:t> </a:t>
            </a:r>
            <a:r>
              <a:rPr lang="cs-CZ" dirty="0" err="1"/>
              <a:t>System</a:t>
            </a:r>
            <a:endParaRPr lang="cs-CZ" dirty="0"/>
          </a:p>
          <a:p>
            <a:r>
              <a:rPr lang="cs-CZ" dirty="0"/>
              <a:t>NIDS – Network </a:t>
            </a:r>
            <a:r>
              <a:rPr lang="cs-CZ" dirty="0" err="1"/>
              <a:t>Intrusion</a:t>
            </a:r>
            <a:r>
              <a:rPr lang="cs-CZ" dirty="0"/>
              <a:t> </a:t>
            </a:r>
            <a:r>
              <a:rPr lang="cs-CZ" dirty="0" err="1"/>
              <a:t>Detection</a:t>
            </a:r>
            <a:r>
              <a:rPr lang="cs-CZ" dirty="0"/>
              <a:t> </a:t>
            </a:r>
            <a:r>
              <a:rPr lang="cs-CZ" dirty="0" err="1"/>
              <a:t>System</a:t>
            </a:r>
            <a:endParaRPr lang="cs-CZ" dirty="0"/>
          </a:p>
          <a:p>
            <a:endParaRPr lang="cs-CZ" dirty="0"/>
          </a:p>
          <a:p>
            <a:r>
              <a:rPr lang="cs-CZ" dirty="0"/>
              <a:t>IDS založené na porovnávání pravidel</a:t>
            </a:r>
          </a:p>
          <a:p>
            <a:pPr lvl="1"/>
            <a:r>
              <a:rPr lang="cs-CZ" dirty="0"/>
              <a:t>Expertní systémy</a:t>
            </a:r>
          </a:p>
          <a:p>
            <a:pPr lvl="1"/>
            <a:r>
              <a:rPr lang="cs-CZ" dirty="0"/>
              <a:t>Analýza signatur</a:t>
            </a:r>
          </a:p>
          <a:p>
            <a:pPr lvl="1"/>
            <a:r>
              <a:rPr lang="cs-CZ" dirty="0" err="1"/>
              <a:t>Petriho</a:t>
            </a:r>
            <a:r>
              <a:rPr lang="cs-CZ" dirty="0"/>
              <a:t> sítě</a:t>
            </a:r>
          </a:p>
          <a:p>
            <a:pPr lvl="1"/>
            <a:r>
              <a:rPr lang="cs-CZ" dirty="0"/>
              <a:t>Analýza přechodu stavů</a:t>
            </a:r>
          </a:p>
          <a:p>
            <a:pPr lvl="1"/>
            <a:r>
              <a:rPr lang="cs-CZ" dirty="0"/>
              <a:t>Dolování dat</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2168381-BCF7-4EDD-938C-93CD4321B4CC}"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AC479C98-FC7C-4033-A65C-BF82A583FC52}" type="slidenum">
              <a:rPr lang="cs-CZ"/>
              <a:pPr/>
              <a:t>62</a:t>
            </a:fld>
            <a:endParaRPr lang="cs-CZ"/>
          </a:p>
        </p:txBody>
      </p:sp>
      <p:sp>
        <p:nvSpPr>
          <p:cNvPr id="342018" name="Rectangle 2"/>
          <p:cNvSpPr>
            <a:spLocks noGrp="1" noChangeArrowheads="1"/>
          </p:cNvSpPr>
          <p:nvPr>
            <p:ph type="title"/>
          </p:nvPr>
        </p:nvSpPr>
        <p:spPr/>
        <p:txBody>
          <a:bodyPr/>
          <a:lstStyle/>
          <a:p>
            <a:r>
              <a:rPr lang="cs-CZ"/>
              <a:t>Detekční systémy</a:t>
            </a:r>
          </a:p>
        </p:txBody>
      </p:sp>
      <p:sp>
        <p:nvSpPr>
          <p:cNvPr id="342019" name="Rectangle 3"/>
          <p:cNvSpPr>
            <a:spLocks noGrp="1" noChangeArrowheads="1"/>
          </p:cNvSpPr>
          <p:nvPr>
            <p:ph type="body" idx="1"/>
          </p:nvPr>
        </p:nvSpPr>
        <p:spPr/>
        <p:txBody>
          <a:bodyPr/>
          <a:lstStyle/>
          <a:p>
            <a:r>
              <a:rPr lang="cs-CZ"/>
              <a:t>Metody detekce založené na podezřelém chování</a:t>
            </a:r>
          </a:p>
          <a:p>
            <a:pPr lvl="1"/>
            <a:r>
              <a:rPr lang="cs-CZ"/>
              <a:t>Statistické metody</a:t>
            </a:r>
          </a:p>
          <a:p>
            <a:pPr lvl="1"/>
            <a:r>
              <a:rPr lang="cs-CZ"/>
              <a:t>Neuronové sítě</a:t>
            </a:r>
          </a:p>
          <a:p>
            <a:pPr lvl="1"/>
            <a:r>
              <a:rPr lang="cs-CZ"/>
              <a:t>Detekce podle chování uživatele</a:t>
            </a:r>
          </a:p>
          <a:p>
            <a:pPr lvl="1"/>
            <a:r>
              <a:rPr lang="cs-CZ"/>
              <a:t>Imunologické metody</a:t>
            </a:r>
          </a:p>
          <a:p>
            <a:pPr lvl="1"/>
            <a:r>
              <a:rPr lang="cs-CZ"/>
              <a:t>Metoda detekce bodu změny</a:t>
            </a:r>
          </a:p>
          <a:p>
            <a:pPr lvl="1"/>
            <a:r>
              <a:rPr lang="cs-CZ"/>
              <a:t>Metody založené na zpracování signálu</a:t>
            </a:r>
          </a:p>
          <a:p>
            <a:r>
              <a:rPr lang="cs-CZ"/>
              <a:t>Hybridní systémy</a:t>
            </a:r>
          </a:p>
          <a:p>
            <a:pPr lvl="1"/>
            <a:r>
              <a:rPr lang="cs-CZ"/>
              <a:t>Založené na porovnávání</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85D28CF-C7D8-41DA-99D5-898C4C8CA4FF}"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2C93428F-F58B-4BBC-A180-FB5F94854FAC}" type="slidenum">
              <a:rPr lang="cs-CZ"/>
              <a:pPr/>
              <a:t>63</a:t>
            </a:fld>
            <a:endParaRPr lang="cs-CZ"/>
          </a:p>
        </p:txBody>
      </p:sp>
      <p:sp>
        <p:nvSpPr>
          <p:cNvPr id="344066" name="Rectangle 2"/>
          <p:cNvSpPr>
            <a:spLocks noGrp="1" noChangeArrowheads="1"/>
          </p:cNvSpPr>
          <p:nvPr>
            <p:ph type="title"/>
          </p:nvPr>
        </p:nvSpPr>
        <p:spPr/>
        <p:txBody>
          <a:bodyPr/>
          <a:lstStyle/>
          <a:p>
            <a:r>
              <a:rPr lang="cs-CZ"/>
              <a:t>Architektura systému s porovnáváním pravidel</a:t>
            </a:r>
          </a:p>
        </p:txBody>
      </p:sp>
      <p:sp>
        <p:nvSpPr>
          <p:cNvPr id="344067" name="Rectangle 3"/>
          <p:cNvSpPr>
            <a:spLocks noGrp="1" noChangeArrowheads="1"/>
          </p:cNvSpPr>
          <p:nvPr>
            <p:ph type="body" idx="1"/>
          </p:nvPr>
        </p:nvSpPr>
        <p:spPr/>
        <p:txBody>
          <a:bodyPr/>
          <a:lstStyle/>
          <a:p>
            <a:r>
              <a:rPr lang="cs-CZ"/>
              <a:t>Umístění IDS</a:t>
            </a:r>
          </a:p>
          <a:p>
            <a:pPr lvl="1"/>
            <a:r>
              <a:rPr lang="cs-CZ"/>
              <a:t>IDS, Firewall</a:t>
            </a:r>
          </a:p>
          <a:p>
            <a:r>
              <a:rPr lang="cs-CZ"/>
              <a:t>Struktura </a:t>
            </a:r>
          </a:p>
          <a:p>
            <a:pPr lvl="1"/>
            <a:r>
              <a:rPr lang="cs-CZ"/>
              <a:t>Sniffer – zachycování dat </a:t>
            </a:r>
          </a:p>
          <a:p>
            <a:pPr lvl="1"/>
            <a:r>
              <a:rPr lang="cs-CZ"/>
              <a:t>Sanity checker – odstranění nepotřebných paketů, detekce anomálií</a:t>
            </a:r>
          </a:p>
          <a:p>
            <a:pPr lvl="1"/>
            <a:r>
              <a:rPr lang="cs-CZ"/>
              <a:t>Analyzátor – analýza obsahu paketů</a:t>
            </a:r>
          </a:p>
          <a:p>
            <a:pPr lvl="2"/>
            <a:r>
              <a:rPr lang="cs-CZ"/>
              <a:t>TCP, UDP, ICMP, IP</a:t>
            </a:r>
          </a:p>
          <a:p>
            <a:pPr lvl="1"/>
            <a:r>
              <a:rPr lang="cs-CZ"/>
              <a:t>Counter – časová kontrola četnosti</a:t>
            </a:r>
          </a:p>
          <a:p>
            <a:pPr lvl="2"/>
            <a:r>
              <a:rPr lang="cs-CZ"/>
              <a:t>TCP, UDP, IP</a:t>
            </a:r>
          </a:p>
          <a:p>
            <a:pPr lvl="1"/>
            <a:r>
              <a:rPr lang="cs-CZ"/>
              <a:t>Reactor – akce spojené s detekcí anomálie</a:t>
            </a:r>
          </a:p>
          <a:p>
            <a:endParaRPr lang="cs-CZ"/>
          </a:p>
          <a:p>
            <a:endParaRPr lang="cs-CZ"/>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BA7FFE8-B627-42F6-88C4-EC7CD0E57D63}"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B5E38894-AF66-43A2-85D2-372EC40D5FFF}" type="slidenum">
              <a:rPr lang="cs-CZ"/>
              <a:pPr/>
              <a:t>64</a:t>
            </a:fld>
            <a:endParaRPr lang="cs-CZ"/>
          </a:p>
        </p:txBody>
      </p:sp>
      <p:sp>
        <p:nvSpPr>
          <p:cNvPr id="346114" name="Rectangle 2"/>
          <p:cNvSpPr>
            <a:spLocks noGrp="1" noChangeArrowheads="1"/>
          </p:cNvSpPr>
          <p:nvPr>
            <p:ph type="title"/>
          </p:nvPr>
        </p:nvSpPr>
        <p:spPr/>
        <p:txBody>
          <a:bodyPr/>
          <a:lstStyle/>
          <a:p>
            <a:r>
              <a:rPr lang="cs-CZ"/>
              <a:t>Pravidla</a:t>
            </a:r>
          </a:p>
        </p:txBody>
      </p:sp>
      <p:sp>
        <p:nvSpPr>
          <p:cNvPr id="346115" name="Rectangle 3"/>
          <p:cNvSpPr>
            <a:spLocks noGrp="1" noChangeArrowheads="1"/>
          </p:cNvSpPr>
          <p:nvPr>
            <p:ph type="body" idx="1"/>
          </p:nvPr>
        </p:nvSpPr>
        <p:spPr/>
        <p:txBody>
          <a:bodyPr/>
          <a:lstStyle/>
          <a:p>
            <a:pPr>
              <a:lnSpc>
                <a:spcPct val="90000"/>
              </a:lnSpc>
            </a:pPr>
            <a:r>
              <a:rPr lang="cs-CZ" sz="2000"/>
              <a:t>Událost</a:t>
            </a:r>
          </a:p>
          <a:p>
            <a:pPr lvl="1">
              <a:lnSpc>
                <a:spcPct val="90000"/>
              </a:lnSpc>
            </a:pPr>
            <a:r>
              <a:rPr lang="cs-CZ" sz="1800"/>
              <a:t>Alert, log, pass</a:t>
            </a:r>
          </a:p>
          <a:p>
            <a:pPr>
              <a:lnSpc>
                <a:spcPct val="90000"/>
              </a:lnSpc>
            </a:pPr>
            <a:r>
              <a:rPr lang="cs-CZ" sz="2000"/>
              <a:t>Protokol</a:t>
            </a:r>
          </a:p>
          <a:p>
            <a:pPr lvl="1">
              <a:lnSpc>
                <a:spcPct val="90000"/>
              </a:lnSpc>
            </a:pPr>
            <a:r>
              <a:rPr lang="cs-CZ" sz="1800"/>
              <a:t>Tcp, udp, ip, icmp</a:t>
            </a:r>
          </a:p>
          <a:p>
            <a:pPr>
              <a:lnSpc>
                <a:spcPct val="90000"/>
              </a:lnSpc>
            </a:pPr>
            <a:r>
              <a:rPr lang="cs-CZ" sz="2000"/>
              <a:t>Adresa</a:t>
            </a:r>
          </a:p>
          <a:p>
            <a:pPr lvl="1">
              <a:lnSpc>
                <a:spcPct val="90000"/>
              </a:lnSpc>
            </a:pPr>
            <a:r>
              <a:rPr lang="cs-CZ" sz="1800"/>
              <a:t>Zdroj, cíl</a:t>
            </a:r>
          </a:p>
          <a:p>
            <a:pPr>
              <a:lnSpc>
                <a:spcPct val="90000"/>
              </a:lnSpc>
            </a:pPr>
            <a:r>
              <a:rPr lang="cs-CZ" sz="2000"/>
              <a:t>Port</a:t>
            </a:r>
          </a:p>
          <a:p>
            <a:pPr lvl="1">
              <a:lnSpc>
                <a:spcPct val="90000"/>
              </a:lnSpc>
            </a:pPr>
            <a:r>
              <a:rPr lang="cs-CZ" sz="1800"/>
              <a:t>Any, číslo, jméno</a:t>
            </a:r>
          </a:p>
          <a:p>
            <a:pPr>
              <a:lnSpc>
                <a:spcPct val="90000"/>
              </a:lnSpc>
            </a:pPr>
            <a:r>
              <a:rPr lang="cs-CZ" sz="2000"/>
              <a:t>Orientace</a:t>
            </a:r>
          </a:p>
          <a:p>
            <a:pPr lvl="1">
              <a:lnSpc>
                <a:spcPct val="90000"/>
              </a:lnSpc>
            </a:pPr>
            <a:r>
              <a:rPr lang="cs-CZ" sz="1800"/>
              <a:t>Vstup, výstup</a:t>
            </a:r>
          </a:p>
          <a:p>
            <a:pPr>
              <a:lnSpc>
                <a:spcPct val="90000"/>
              </a:lnSpc>
            </a:pPr>
            <a:r>
              <a:rPr lang="cs-CZ" sz="2000"/>
              <a:t>Části záhlaví </a:t>
            </a:r>
          </a:p>
          <a:p>
            <a:pPr lvl="1">
              <a:lnSpc>
                <a:spcPct val="90000"/>
              </a:lnSpc>
            </a:pPr>
            <a:r>
              <a:rPr lang="cs-CZ" sz="1800"/>
              <a:t>Tcp, udp, icmp, ip</a:t>
            </a:r>
          </a:p>
          <a:p>
            <a:pPr>
              <a:lnSpc>
                <a:spcPct val="90000"/>
              </a:lnSpc>
            </a:pPr>
            <a:r>
              <a:rPr lang="cs-CZ" sz="2000"/>
              <a:t>Data paketu</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8F09317-20F8-4295-B4E8-1B4E66C61AC8}"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D68DA460-5ABB-4712-AC4A-C40B867213FB}" type="slidenum">
              <a:rPr lang="cs-CZ"/>
              <a:pPr/>
              <a:t>65</a:t>
            </a:fld>
            <a:endParaRPr lang="cs-CZ"/>
          </a:p>
        </p:txBody>
      </p:sp>
      <p:sp>
        <p:nvSpPr>
          <p:cNvPr id="348162" name="Rectangle 2"/>
          <p:cNvSpPr>
            <a:spLocks noGrp="1" noChangeArrowheads="1"/>
          </p:cNvSpPr>
          <p:nvPr>
            <p:ph type="title"/>
          </p:nvPr>
        </p:nvSpPr>
        <p:spPr/>
        <p:txBody>
          <a:bodyPr/>
          <a:lstStyle/>
          <a:p>
            <a:r>
              <a:rPr lang="cs-CZ"/>
              <a:t>Výsledky </a:t>
            </a:r>
          </a:p>
        </p:txBody>
      </p:sp>
      <p:sp>
        <p:nvSpPr>
          <p:cNvPr id="348163" name="Rectangle 3"/>
          <p:cNvSpPr>
            <a:spLocks noGrp="1" noChangeArrowheads="1"/>
          </p:cNvSpPr>
          <p:nvPr>
            <p:ph type="body" idx="1"/>
          </p:nvPr>
        </p:nvSpPr>
        <p:spPr/>
        <p:txBody>
          <a:bodyPr/>
          <a:lstStyle/>
          <a:p>
            <a:r>
              <a:rPr lang="cs-CZ"/>
              <a:t>Zdroj pravidel (SNORT)</a:t>
            </a:r>
          </a:p>
          <a:p>
            <a:r>
              <a:rPr lang="cs-CZ"/>
              <a:t>Rychlost zpracování</a:t>
            </a:r>
          </a:p>
          <a:p>
            <a:pPr lvl="1"/>
            <a:r>
              <a:rPr lang="cs-CZ"/>
              <a:t>Zatížení procesoru</a:t>
            </a:r>
          </a:p>
          <a:p>
            <a:pPr lvl="1"/>
            <a:r>
              <a:rPr lang="cs-CZ"/>
              <a:t>Počet zpracovaných paketů za jednotku času</a:t>
            </a:r>
          </a:p>
          <a:p>
            <a:r>
              <a:rPr lang="cs-CZ"/>
              <a:t>Vazba na firewall</a:t>
            </a:r>
          </a:p>
          <a:p>
            <a:pPr lvl="1"/>
            <a:r>
              <a:rPr lang="cs-CZ"/>
              <a:t>Iptables – generování pravidel</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A0B3D22-EC2F-4CC6-842D-EF1C2D922EF4}"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7444F4E7-7F33-461D-B4E3-D0B49EB41D41}" type="slidenum">
              <a:rPr lang="cs-CZ"/>
              <a:pPr/>
              <a:t>66</a:t>
            </a:fld>
            <a:endParaRPr lang="cs-CZ"/>
          </a:p>
        </p:txBody>
      </p:sp>
      <p:sp>
        <p:nvSpPr>
          <p:cNvPr id="303106" name="Rectangle 2"/>
          <p:cNvSpPr>
            <a:spLocks noGrp="1" noChangeArrowheads="1"/>
          </p:cNvSpPr>
          <p:nvPr>
            <p:ph type="title"/>
          </p:nvPr>
        </p:nvSpPr>
        <p:spPr/>
        <p:txBody>
          <a:bodyPr/>
          <a:lstStyle/>
          <a:p>
            <a:r>
              <a:rPr lang="cs-CZ"/>
              <a:t>Anomaly based IDS</a:t>
            </a:r>
          </a:p>
        </p:txBody>
      </p:sp>
      <p:sp>
        <p:nvSpPr>
          <p:cNvPr id="303107" name="Rectangle 3"/>
          <p:cNvSpPr>
            <a:spLocks noGrp="1" noChangeArrowheads="1"/>
          </p:cNvSpPr>
          <p:nvPr>
            <p:ph type="body" idx="1"/>
          </p:nvPr>
        </p:nvSpPr>
        <p:spPr/>
        <p:txBody>
          <a:bodyPr/>
          <a:lstStyle/>
          <a:p>
            <a:pPr>
              <a:lnSpc>
                <a:spcPct val="90000"/>
              </a:lnSpc>
            </a:pPr>
            <a:r>
              <a:rPr lang="cs-CZ"/>
              <a:t>Detekce útoku na základě anomálií</a:t>
            </a:r>
          </a:p>
          <a:p>
            <a:pPr>
              <a:lnSpc>
                <a:spcPct val="90000"/>
              </a:lnSpc>
            </a:pPr>
            <a:r>
              <a:rPr lang="cs-CZ"/>
              <a:t>Statistická metoda – metoda detekce změny v bodu (Change-point detection method)</a:t>
            </a:r>
          </a:p>
          <a:p>
            <a:pPr>
              <a:lnSpc>
                <a:spcPct val="90000"/>
              </a:lnSpc>
            </a:pPr>
            <a:r>
              <a:rPr lang="cs-CZ"/>
              <a:t>Tři sledované parametry</a:t>
            </a:r>
          </a:p>
          <a:p>
            <a:pPr lvl="1">
              <a:lnSpc>
                <a:spcPct val="90000"/>
              </a:lnSpc>
            </a:pPr>
            <a:r>
              <a:rPr lang="cs-CZ" sz="1800"/>
              <a:t>Statistický  parametr  vypočtený algoritmem postupných součtů (CUSUM) z počtu paketů – 7 velikostních tříd (0-64B,65-128B,…)</a:t>
            </a:r>
          </a:p>
          <a:p>
            <a:pPr lvl="1">
              <a:lnSpc>
                <a:spcPct val="90000"/>
              </a:lnSpc>
            </a:pPr>
            <a:r>
              <a:rPr lang="cs-CZ" sz="1800"/>
              <a:t>Poměr počtu paketů a jejich celkové velikosti</a:t>
            </a:r>
          </a:p>
          <a:p>
            <a:pPr lvl="1">
              <a:lnSpc>
                <a:spcPct val="90000"/>
              </a:lnSpc>
            </a:pPr>
            <a:r>
              <a:rPr lang="cs-CZ" sz="1800"/>
              <a:t>Rozptyl velikostí paketů</a:t>
            </a:r>
          </a:p>
          <a:p>
            <a:pPr>
              <a:lnSpc>
                <a:spcPct val="90000"/>
              </a:lnSpc>
            </a:pPr>
            <a:r>
              <a:rPr lang="cs-CZ"/>
              <a:t>Každý parametr má pro UDP/TCP protokol stanovenou 	prahovou hodnotu</a:t>
            </a:r>
          </a:p>
          <a:p>
            <a:pPr>
              <a:lnSpc>
                <a:spcPct val="90000"/>
              </a:lnSpc>
            </a:pPr>
            <a:r>
              <a:rPr lang="cs-CZ"/>
              <a:t>Překročí-li všechny tři parametry najednou své prahové 	hodnoty, je ohlášen útok</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9779AF5-65D4-4D51-8F2F-133DDF790FBA}"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E02BF8FB-496C-4C29-8D2A-834F6985F5C9}" type="slidenum">
              <a:rPr lang="cs-CZ"/>
              <a:pPr/>
              <a:t>67</a:t>
            </a:fld>
            <a:endParaRPr lang="cs-CZ"/>
          </a:p>
        </p:txBody>
      </p:sp>
      <p:sp>
        <p:nvSpPr>
          <p:cNvPr id="305154" name="Rectangle 2"/>
          <p:cNvSpPr>
            <a:spLocks noGrp="1" noChangeArrowheads="1"/>
          </p:cNvSpPr>
          <p:nvPr>
            <p:ph type="title"/>
          </p:nvPr>
        </p:nvSpPr>
        <p:spPr/>
        <p:txBody>
          <a:bodyPr/>
          <a:lstStyle/>
          <a:p>
            <a:r>
              <a:rPr lang="cs-CZ"/>
              <a:t>Metoda detekce změny bodu (Change Point Detection Method)</a:t>
            </a:r>
          </a:p>
        </p:txBody>
      </p:sp>
      <p:sp>
        <p:nvSpPr>
          <p:cNvPr id="305155" name="Rectangle 3"/>
          <p:cNvSpPr>
            <a:spLocks noGrp="1" noChangeArrowheads="1"/>
          </p:cNvSpPr>
          <p:nvPr>
            <p:ph type="body" idx="1"/>
          </p:nvPr>
        </p:nvSpPr>
        <p:spPr/>
        <p:txBody>
          <a:bodyPr/>
          <a:lstStyle/>
          <a:p>
            <a:pPr>
              <a:lnSpc>
                <a:spcPct val="90000"/>
              </a:lnSpc>
            </a:pPr>
            <a:r>
              <a:rPr lang="cs-CZ"/>
              <a:t>Sledují se určité parametry v čase, které jsou pak chápány jako posloupnost bodů</a:t>
            </a:r>
          </a:p>
          <a:p>
            <a:pPr>
              <a:lnSpc>
                <a:spcPct val="90000"/>
              </a:lnSpc>
            </a:pPr>
            <a:r>
              <a:rPr lang="cs-CZ"/>
              <a:t>Předpoklad: útok vede k náhlým změnám ve statistickém modelu</a:t>
            </a:r>
          </a:p>
          <a:p>
            <a:pPr>
              <a:lnSpc>
                <a:spcPct val="90000"/>
              </a:lnSpc>
            </a:pPr>
            <a:r>
              <a:rPr lang="cs-CZ"/>
              <a:t>Tyto body, kde došlo ke změně chceme odhalit co nejdříve od jejich vzniku</a:t>
            </a:r>
          </a:p>
          <a:p>
            <a:pPr>
              <a:lnSpc>
                <a:spcPct val="90000"/>
              </a:lnSpc>
            </a:pPr>
            <a:r>
              <a:rPr lang="cs-CZ"/>
              <a:t>Sekvenční(minimální průměrné zpoždění) a dávkovo-sekvenční (pevné zpoždění)</a:t>
            </a:r>
          </a:p>
          <a:p>
            <a:pPr>
              <a:lnSpc>
                <a:spcPct val="90000"/>
              </a:lnSpc>
            </a:pPr>
            <a:r>
              <a:rPr lang="cs-CZ"/>
              <a:t>Výhody oproti ostatním metodám</a:t>
            </a:r>
          </a:p>
          <a:p>
            <a:pPr lvl="1">
              <a:lnSpc>
                <a:spcPct val="90000"/>
              </a:lnSpc>
            </a:pPr>
            <a:r>
              <a:rPr lang="cs-CZ"/>
              <a:t>Samoučící se</a:t>
            </a:r>
          </a:p>
          <a:p>
            <a:pPr lvl="1">
              <a:lnSpc>
                <a:spcPct val="90000"/>
              </a:lnSpc>
            </a:pPr>
            <a:r>
              <a:rPr lang="cs-CZ"/>
              <a:t>Přizpůsobení zatížení sítě</a:t>
            </a:r>
          </a:p>
          <a:p>
            <a:pPr lvl="1">
              <a:lnSpc>
                <a:spcPct val="90000"/>
              </a:lnSpc>
            </a:pPr>
            <a:r>
              <a:rPr lang="cs-CZ"/>
              <a:t>Nízké nároky na výpočetní výkon</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1"/>
          <p:cNvSpPr>
            <a:spLocks noGrp="1"/>
          </p:cNvSpPr>
          <p:nvPr>
            <p:ph type="dt" sz="half" idx="10"/>
          </p:nvPr>
        </p:nvSpPr>
        <p:spPr/>
        <p:txBody>
          <a:bodyPr/>
          <a:lstStyle/>
          <a:p>
            <a:fld id="{AD7D4747-0572-404C-B168-C522B622179D}" type="datetime1">
              <a:rPr lang="cs-CZ" smtClean="0"/>
              <a:t>11.3.2014</a:t>
            </a:fld>
            <a:endParaRPr lang="cs-CZ"/>
          </a:p>
        </p:txBody>
      </p:sp>
      <p:sp>
        <p:nvSpPr>
          <p:cNvPr id="13" name="Footer Placeholder 2"/>
          <p:cNvSpPr>
            <a:spLocks noGrp="1"/>
          </p:cNvSpPr>
          <p:nvPr>
            <p:ph type="ftr" sz="quarter" idx="11"/>
          </p:nvPr>
        </p:nvSpPr>
        <p:spPr/>
        <p:txBody>
          <a:bodyPr/>
          <a:lstStyle/>
          <a:p>
            <a:r>
              <a:rPr lang="cs-CZ"/>
              <a:t>Projektování distribuovaných systémů</a:t>
            </a:r>
          </a:p>
        </p:txBody>
      </p:sp>
      <p:sp>
        <p:nvSpPr>
          <p:cNvPr id="14" name="Slide Number Placeholder 3"/>
          <p:cNvSpPr>
            <a:spLocks noGrp="1"/>
          </p:cNvSpPr>
          <p:nvPr>
            <p:ph type="sldNum" sz="quarter" idx="12"/>
          </p:nvPr>
        </p:nvSpPr>
        <p:spPr/>
        <p:txBody>
          <a:bodyPr/>
          <a:lstStyle/>
          <a:p>
            <a:fld id="{6C0A9634-5A55-4734-A311-C99975EB42C3}" type="slidenum">
              <a:rPr lang="cs-CZ"/>
              <a:pPr/>
              <a:t>68</a:t>
            </a:fld>
            <a:endParaRPr lang="cs-CZ"/>
          </a:p>
        </p:txBody>
      </p:sp>
      <p:graphicFrame>
        <p:nvGraphicFramePr>
          <p:cNvPr id="4" name="Graf 3"/>
          <p:cNvGraphicFramePr/>
          <p:nvPr/>
        </p:nvGraphicFramePr>
        <p:xfrm>
          <a:off x="1071538" y="0"/>
          <a:ext cx="6429388" cy="18573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Graf 4"/>
          <p:cNvGraphicFramePr/>
          <p:nvPr/>
        </p:nvGraphicFramePr>
        <p:xfrm>
          <a:off x="1071538" y="1643050"/>
          <a:ext cx="6357982" cy="171451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Graf 6"/>
          <p:cNvGraphicFramePr/>
          <p:nvPr/>
        </p:nvGraphicFramePr>
        <p:xfrm>
          <a:off x="1285852" y="3286124"/>
          <a:ext cx="6143668" cy="178595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 name="Graf 7"/>
          <p:cNvGraphicFramePr/>
          <p:nvPr/>
        </p:nvGraphicFramePr>
        <p:xfrm>
          <a:off x="1142976" y="4929198"/>
          <a:ext cx="6286544" cy="1785926"/>
        </p:xfrm>
        <a:graphic>
          <a:graphicData uri="http://schemas.openxmlformats.org/drawingml/2006/chart">
            <c:chart xmlns:c="http://schemas.openxmlformats.org/drawingml/2006/chart" xmlns:r="http://schemas.openxmlformats.org/officeDocument/2006/relationships" r:id="rId6"/>
          </a:graphicData>
        </a:graphic>
      </p:graphicFrame>
      <p:cxnSp>
        <p:nvCxnSpPr>
          <p:cNvPr id="10" name="Přímá spojovací čára 9"/>
          <p:cNvCxnSpPr/>
          <p:nvPr/>
        </p:nvCxnSpPr>
        <p:spPr>
          <a:xfrm rot="16200000" flipH="1">
            <a:off x="642938" y="3571875"/>
            <a:ext cx="6215062"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Přímá spojovací čára 11"/>
          <p:cNvCxnSpPr/>
          <p:nvPr/>
        </p:nvCxnSpPr>
        <p:spPr>
          <a:xfrm rot="5400000" flipH="1" flipV="1">
            <a:off x="1105694" y="3607594"/>
            <a:ext cx="621665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Přímá spojovací čára 15"/>
          <p:cNvCxnSpPr/>
          <p:nvPr/>
        </p:nvCxnSpPr>
        <p:spPr>
          <a:xfrm rot="10800000">
            <a:off x="500063" y="2643188"/>
            <a:ext cx="7286625"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Přímá spojovací čára 18"/>
          <p:cNvCxnSpPr/>
          <p:nvPr/>
        </p:nvCxnSpPr>
        <p:spPr>
          <a:xfrm>
            <a:off x="571500" y="4000500"/>
            <a:ext cx="7358063"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Přímá spojovací čára 20"/>
          <p:cNvCxnSpPr/>
          <p:nvPr/>
        </p:nvCxnSpPr>
        <p:spPr>
          <a:xfrm>
            <a:off x="642938" y="6215063"/>
            <a:ext cx="7358062" cy="1587"/>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75B39CE-3308-4CF1-A814-693BFBFD767D}"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F82221F6-83A5-4B2E-B183-FE8DFA91D85B}" type="slidenum">
              <a:rPr lang="cs-CZ"/>
              <a:pPr/>
              <a:t>69</a:t>
            </a:fld>
            <a:endParaRPr lang="cs-CZ"/>
          </a:p>
        </p:txBody>
      </p:sp>
      <p:sp>
        <p:nvSpPr>
          <p:cNvPr id="151554" name="Rectangle 2"/>
          <p:cNvSpPr>
            <a:spLocks noGrp="1" noChangeArrowheads="1"/>
          </p:cNvSpPr>
          <p:nvPr>
            <p:ph type="title"/>
          </p:nvPr>
        </p:nvSpPr>
        <p:spPr/>
        <p:txBody>
          <a:bodyPr/>
          <a:lstStyle/>
          <a:p>
            <a:r>
              <a:rPr lang="cs-CZ" sz="3200" b="1"/>
              <a:t>IDS (Intrusion Detection System</a:t>
            </a:r>
            <a:r>
              <a:rPr lang="cs-CZ" sz="3200"/>
              <a:t>)</a:t>
            </a:r>
          </a:p>
        </p:txBody>
      </p:sp>
      <p:sp>
        <p:nvSpPr>
          <p:cNvPr id="151555" name="Rectangle 3"/>
          <p:cNvSpPr>
            <a:spLocks noGrp="1" noChangeArrowheads="1"/>
          </p:cNvSpPr>
          <p:nvPr>
            <p:ph type="body" idx="1"/>
          </p:nvPr>
        </p:nvSpPr>
        <p:spPr/>
        <p:txBody>
          <a:bodyPr/>
          <a:lstStyle/>
          <a:p>
            <a:r>
              <a:rPr lang="cs-CZ"/>
              <a:t>Systémy detekce průniku</a:t>
            </a:r>
          </a:p>
          <a:p>
            <a:r>
              <a:rPr lang="cs-CZ"/>
              <a:t>Doplňují ochranu sítě</a:t>
            </a:r>
          </a:p>
          <a:p>
            <a:r>
              <a:rPr lang="cs-CZ"/>
              <a:t>Komerční i volně dostupné</a:t>
            </a:r>
          </a:p>
          <a:p>
            <a:r>
              <a:rPr lang="cs-CZ"/>
              <a:t>Samostatný IDS, součást firewallu nebo OS</a:t>
            </a:r>
          </a:p>
          <a:p>
            <a:r>
              <a:rPr lang="cs-CZ"/>
              <a:t>Založeny na:</a:t>
            </a:r>
          </a:p>
          <a:p>
            <a:pPr lvl="1"/>
            <a:r>
              <a:rPr lang="cs-CZ"/>
              <a:t>Útok má charakteristické rysy, odlišné od běžné legitimní činnosti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8407613-AC91-420A-801F-6DFEDBC876EE}"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479E95B2-2AFC-42A0-8C56-CD98CFB05BE2}" type="slidenum">
              <a:rPr lang="cs-CZ"/>
              <a:pPr/>
              <a:t>7</a:t>
            </a:fld>
            <a:endParaRPr lang="cs-CZ"/>
          </a:p>
        </p:txBody>
      </p:sp>
      <p:sp>
        <p:nvSpPr>
          <p:cNvPr id="92162" name="Rectangle 2"/>
          <p:cNvSpPr>
            <a:spLocks noGrp="1" noChangeArrowheads="1"/>
          </p:cNvSpPr>
          <p:nvPr>
            <p:ph type="title"/>
          </p:nvPr>
        </p:nvSpPr>
        <p:spPr/>
        <p:txBody>
          <a:bodyPr/>
          <a:lstStyle/>
          <a:p>
            <a:r>
              <a:rPr lang="cs-CZ"/>
              <a:t>Phishing archive</a:t>
            </a:r>
          </a:p>
        </p:txBody>
      </p:sp>
      <p:sp>
        <p:nvSpPr>
          <p:cNvPr id="92163" name="Rectangle 3"/>
          <p:cNvSpPr>
            <a:spLocks noGrp="1" noChangeArrowheads="1"/>
          </p:cNvSpPr>
          <p:nvPr>
            <p:ph type="body" idx="1"/>
          </p:nvPr>
        </p:nvSpPr>
        <p:spPr/>
        <p:txBody>
          <a:bodyPr/>
          <a:lstStyle/>
          <a:p>
            <a:pPr>
              <a:lnSpc>
                <a:spcPct val="90000"/>
              </a:lnSpc>
            </a:pPr>
            <a:r>
              <a:rPr lang="cs-CZ" sz="2000"/>
              <a:t>Update Your Account</a:t>
            </a:r>
          </a:p>
          <a:p>
            <a:pPr>
              <a:lnSpc>
                <a:spcPct val="90000"/>
              </a:lnSpc>
            </a:pPr>
            <a:r>
              <a:rPr lang="cs-CZ" sz="2000"/>
              <a:t>Security Update</a:t>
            </a:r>
          </a:p>
          <a:p>
            <a:pPr>
              <a:lnSpc>
                <a:spcPct val="90000"/>
              </a:lnSpc>
            </a:pPr>
            <a:r>
              <a:rPr lang="cs-CZ" sz="2000"/>
              <a:t>Online Alert: online account is blocked</a:t>
            </a:r>
          </a:p>
          <a:p>
            <a:pPr>
              <a:lnSpc>
                <a:spcPct val="90000"/>
              </a:lnSpc>
            </a:pPr>
            <a:r>
              <a:rPr lang="cs-CZ" sz="2000"/>
              <a:t>Client‘s Details Confirmation</a:t>
            </a:r>
          </a:p>
          <a:p>
            <a:pPr>
              <a:lnSpc>
                <a:spcPct val="90000"/>
              </a:lnSpc>
            </a:pPr>
            <a:r>
              <a:rPr lang="cs-CZ" sz="2000"/>
              <a:t>Bank Email Verification</a:t>
            </a:r>
          </a:p>
          <a:p>
            <a:pPr>
              <a:lnSpc>
                <a:spcPct val="90000"/>
              </a:lnSpc>
            </a:pPr>
            <a:r>
              <a:rPr lang="cs-CZ" sz="2000"/>
              <a:t>Important Security Issue</a:t>
            </a:r>
          </a:p>
          <a:p>
            <a:pPr>
              <a:lnSpc>
                <a:spcPct val="90000"/>
              </a:lnSpc>
            </a:pPr>
            <a:r>
              <a:rPr lang="cs-CZ" sz="2000"/>
              <a:t>Credit Card Notice</a:t>
            </a:r>
          </a:p>
          <a:p>
            <a:pPr>
              <a:lnSpc>
                <a:spcPct val="90000"/>
              </a:lnSpc>
            </a:pPr>
            <a:r>
              <a:rPr lang="cs-CZ" sz="2000"/>
              <a:t>Notice from VISA</a:t>
            </a:r>
          </a:p>
          <a:p>
            <a:pPr>
              <a:lnSpc>
                <a:spcPct val="90000"/>
              </a:lnSpc>
            </a:pPr>
            <a:r>
              <a:rPr lang="cs-CZ" sz="2000"/>
              <a:t>Bank security upgrade</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3B4F784-C4B6-45FC-8ECF-0A37832336A3}"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1927C789-666C-426A-9C2A-9C180EC79992}" type="slidenum">
              <a:rPr lang="cs-CZ"/>
              <a:pPr/>
              <a:t>70</a:t>
            </a:fld>
            <a:endParaRPr lang="cs-CZ"/>
          </a:p>
        </p:txBody>
      </p:sp>
      <p:sp>
        <p:nvSpPr>
          <p:cNvPr id="153602" name="Rectangle 2"/>
          <p:cNvSpPr>
            <a:spLocks noGrp="1" noChangeArrowheads="1"/>
          </p:cNvSpPr>
          <p:nvPr>
            <p:ph type="title"/>
          </p:nvPr>
        </p:nvSpPr>
        <p:spPr/>
        <p:txBody>
          <a:bodyPr/>
          <a:lstStyle/>
          <a:p>
            <a:r>
              <a:rPr lang="cs-CZ" b="1"/>
              <a:t>IDS</a:t>
            </a:r>
          </a:p>
        </p:txBody>
      </p:sp>
      <p:sp>
        <p:nvSpPr>
          <p:cNvPr id="153603" name="Rectangle 3"/>
          <p:cNvSpPr>
            <a:spLocks noGrp="1" noChangeArrowheads="1"/>
          </p:cNvSpPr>
          <p:nvPr>
            <p:ph type="body" idx="1"/>
          </p:nvPr>
        </p:nvSpPr>
        <p:spPr/>
        <p:txBody>
          <a:bodyPr/>
          <a:lstStyle/>
          <a:p>
            <a:r>
              <a:rPr lang="cs-CZ"/>
              <a:t>Vedou položky protokolů o provozu na sítí – záznam auditu</a:t>
            </a:r>
          </a:p>
          <a:p>
            <a:pPr lvl="1"/>
            <a:r>
              <a:rPr lang="cs-CZ"/>
              <a:t>Čas výskytu</a:t>
            </a:r>
          </a:p>
          <a:p>
            <a:pPr lvl="1"/>
            <a:r>
              <a:rPr lang="cs-CZ"/>
              <a:t>IP adresy, porty</a:t>
            </a:r>
          </a:p>
          <a:p>
            <a:pPr lvl="1"/>
            <a:r>
              <a:rPr lang="cs-CZ"/>
              <a:t>Přístup k souborům</a:t>
            </a:r>
          </a:p>
          <a:p>
            <a:pPr lvl="1"/>
            <a:r>
              <a:rPr lang="cs-CZ"/>
              <a:t>Modifikace souborů, registrů, apod.</a:t>
            </a:r>
          </a:p>
          <a:p>
            <a:pPr lvl="1"/>
            <a:r>
              <a:rPr lang="cs-CZ"/>
              <a:t>Neobvyklé využití zdrojů</a:t>
            </a:r>
          </a:p>
          <a:p>
            <a:pPr lvl="1"/>
            <a:r>
              <a:rPr lang="cs-CZ"/>
              <a:t>Neobvyklé chování v neobvyklou dobu</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73F4FF6-929A-4F7C-8479-2BA1D4657B35}"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F73D6B5A-85D0-4D01-9AD0-2D68A6EF559B}" type="slidenum">
              <a:rPr lang="cs-CZ"/>
              <a:pPr/>
              <a:t>71</a:t>
            </a:fld>
            <a:endParaRPr lang="cs-CZ"/>
          </a:p>
        </p:txBody>
      </p:sp>
      <p:sp>
        <p:nvSpPr>
          <p:cNvPr id="155650" name="Rectangle 2"/>
          <p:cNvSpPr>
            <a:spLocks noGrp="1" noChangeArrowheads="1"/>
          </p:cNvSpPr>
          <p:nvPr>
            <p:ph type="title"/>
          </p:nvPr>
        </p:nvSpPr>
        <p:spPr/>
        <p:txBody>
          <a:bodyPr/>
          <a:lstStyle/>
          <a:p>
            <a:r>
              <a:rPr lang="cs-CZ" b="1"/>
              <a:t>IDS</a:t>
            </a:r>
          </a:p>
        </p:txBody>
      </p:sp>
      <p:sp>
        <p:nvSpPr>
          <p:cNvPr id="155651" name="Rectangle 3"/>
          <p:cNvSpPr>
            <a:spLocks noGrp="1" noChangeArrowheads="1"/>
          </p:cNvSpPr>
          <p:nvPr>
            <p:ph type="body" idx="1"/>
          </p:nvPr>
        </p:nvSpPr>
        <p:spPr/>
        <p:txBody>
          <a:bodyPr/>
          <a:lstStyle/>
          <a:p>
            <a:pPr>
              <a:lnSpc>
                <a:spcPct val="90000"/>
              </a:lnSpc>
            </a:pPr>
            <a:r>
              <a:rPr lang="cs-CZ"/>
              <a:t>Srovnání běžného provozu a anomálie</a:t>
            </a:r>
          </a:p>
          <a:p>
            <a:pPr lvl="1">
              <a:lnSpc>
                <a:spcPct val="90000"/>
              </a:lnSpc>
            </a:pPr>
            <a:r>
              <a:rPr lang="cs-CZ"/>
              <a:t>IDS založené na pravidlech</a:t>
            </a:r>
          </a:p>
          <a:p>
            <a:pPr lvl="1">
              <a:lnSpc>
                <a:spcPct val="90000"/>
              </a:lnSpc>
            </a:pPr>
            <a:r>
              <a:rPr lang="cs-CZ"/>
              <a:t>Statistické IDS</a:t>
            </a:r>
          </a:p>
          <a:p>
            <a:pPr lvl="1">
              <a:lnSpc>
                <a:spcPct val="90000"/>
              </a:lnSpc>
            </a:pPr>
            <a:r>
              <a:rPr lang="cs-CZ"/>
              <a:t>hybridní IDS</a:t>
            </a:r>
          </a:p>
          <a:p>
            <a:pPr>
              <a:lnSpc>
                <a:spcPct val="90000"/>
              </a:lnSpc>
            </a:pPr>
            <a:r>
              <a:rPr lang="cs-CZ"/>
              <a:t>Okamžik vyhodnocení</a:t>
            </a:r>
          </a:p>
          <a:p>
            <a:pPr lvl="1">
              <a:lnSpc>
                <a:spcPct val="90000"/>
              </a:lnSpc>
            </a:pPr>
            <a:r>
              <a:rPr lang="cs-CZ"/>
              <a:t>Systémy pracující v reálném čase </a:t>
            </a:r>
          </a:p>
          <a:p>
            <a:pPr lvl="1">
              <a:lnSpc>
                <a:spcPct val="90000"/>
              </a:lnSpc>
            </a:pPr>
            <a:r>
              <a:rPr lang="cs-CZ"/>
              <a:t>Systémy pracující v časových intervalech</a:t>
            </a:r>
          </a:p>
          <a:p>
            <a:pPr>
              <a:lnSpc>
                <a:spcPct val="90000"/>
              </a:lnSpc>
            </a:pPr>
            <a:endParaRPr lang="cs-CZ"/>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E9E887C-A2AC-40A8-9963-0300D6FECE76}"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4581400E-3161-4816-B4A8-9057FFB3BE5B}" type="slidenum">
              <a:rPr lang="cs-CZ"/>
              <a:pPr/>
              <a:t>72</a:t>
            </a:fld>
            <a:endParaRPr lang="cs-CZ"/>
          </a:p>
        </p:txBody>
      </p:sp>
      <p:sp>
        <p:nvSpPr>
          <p:cNvPr id="157698" name="Rectangle 2"/>
          <p:cNvSpPr>
            <a:spLocks noGrp="1" noChangeArrowheads="1"/>
          </p:cNvSpPr>
          <p:nvPr>
            <p:ph type="title"/>
          </p:nvPr>
        </p:nvSpPr>
        <p:spPr/>
        <p:txBody>
          <a:bodyPr/>
          <a:lstStyle/>
          <a:p>
            <a:r>
              <a:rPr lang="cs-CZ" b="1"/>
              <a:t>IDS</a:t>
            </a:r>
          </a:p>
        </p:txBody>
      </p:sp>
      <p:sp>
        <p:nvSpPr>
          <p:cNvPr id="157699" name="Rectangle 3"/>
          <p:cNvSpPr>
            <a:spLocks noGrp="1" noChangeArrowheads="1"/>
          </p:cNvSpPr>
          <p:nvPr>
            <p:ph type="body" idx="1"/>
          </p:nvPr>
        </p:nvSpPr>
        <p:spPr/>
        <p:txBody>
          <a:bodyPr/>
          <a:lstStyle/>
          <a:p>
            <a:r>
              <a:rPr lang="cs-CZ"/>
              <a:t>Místo použití</a:t>
            </a:r>
          </a:p>
          <a:p>
            <a:pPr lvl="1"/>
            <a:r>
              <a:rPr lang="cs-CZ"/>
              <a:t>Síťové detektory (detekce na celé síti)</a:t>
            </a:r>
          </a:p>
          <a:p>
            <a:pPr lvl="1"/>
            <a:r>
              <a:rPr lang="cs-CZ"/>
              <a:t>Hostitelské detektory (detekce na konkrétním stroji)</a:t>
            </a:r>
          </a:p>
          <a:p>
            <a:pPr lvl="1"/>
            <a:endParaRPr lang="cs-CZ"/>
          </a:p>
          <a:p>
            <a:r>
              <a:rPr lang="cs-CZ"/>
              <a:t>Činnost při detekci anomálie</a:t>
            </a:r>
          </a:p>
          <a:p>
            <a:pPr lvl="1"/>
            <a:r>
              <a:rPr lang="cs-CZ"/>
              <a:t>Aktivní</a:t>
            </a:r>
          </a:p>
          <a:p>
            <a:pPr lvl="1"/>
            <a:r>
              <a:rPr lang="cs-CZ"/>
              <a:t>Pasivní</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5AB5C97-9DD6-4AF6-B659-58DD88DBF851}"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EF6D66F2-EF57-40D4-A575-55B2FD8A3D55}" type="slidenum">
              <a:rPr lang="cs-CZ"/>
              <a:pPr/>
              <a:t>73</a:t>
            </a:fld>
            <a:endParaRPr lang="cs-CZ"/>
          </a:p>
        </p:txBody>
      </p:sp>
      <p:sp>
        <p:nvSpPr>
          <p:cNvPr id="159746" name="Rectangle 2"/>
          <p:cNvSpPr>
            <a:spLocks noGrp="1" noChangeArrowheads="1"/>
          </p:cNvSpPr>
          <p:nvPr>
            <p:ph type="title"/>
          </p:nvPr>
        </p:nvSpPr>
        <p:spPr/>
        <p:txBody>
          <a:bodyPr/>
          <a:lstStyle/>
          <a:p>
            <a:r>
              <a:rPr lang="cs-CZ" b="1"/>
              <a:t>Jak obejít IDS</a:t>
            </a:r>
          </a:p>
        </p:txBody>
      </p:sp>
      <p:sp>
        <p:nvSpPr>
          <p:cNvPr id="159747" name="Rectangle 3"/>
          <p:cNvSpPr>
            <a:spLocks noGrp="1" noChangeArrowheads="1"/>
          </p:cNvSpPr>
          <p:nvPr>
            <p:ph type="body" idx="1"/>
          </p:nvPr>
        </p:nvSpPr>
        <p:spPr/>
        <p:txBody>
          <a:bodyPr/>
          <a:lstStyle/>
          <a:p>
            <a:r>
              <a:rPr lang="cs-CZ"/>
              <a:t>IDS</a:t>
            </a:r>
          </a:p>
          <a:p>
            <a:pPr lvl="1"/>
            <a:r>
              <a:rPr lang="cs-CZ"/>
              <a:t>Sniffer</a:t>
            </a:r>
          </a:p>
          <a:p>
            <a:pPr lvl="1"/>
            <a:r>
              <a:rPr lang="cs-CZ"/>
              <a:t>Analyzátor charakteristických znaků</a:t>
            </a:r>
          </a:p>
          <a:p>
            <a:pPr lvl="1"/>
            <a:endParaRPr lang="cs-CZ"/>
          </a:p>
          <a:p>
            <a:r>
              <a:rPr lang="cs-CZ"/>
              <a:t>Šifrovaná data – SSL</a:t>
            </a:r>
          </a:p>
          <a:p>
            <a:r>
              <a:rPr lang="cs-CZ"/>
              <a:t>Polymorfní kód (webové útoky)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961EDEC-0283-4C01-A5DD-87645850B745}"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50FE2194-25BD-458B-83CC-F7824B7C729A}" type="slidenum">
              <a:rPr lang="cs-CZ"/>
              <a:pPr/>
              <a:t>8</a:t>
            </a:fld>
            <a:endParaRPr lang="cs-CZ"/>
          </a:p>
        </p:txBody>
      </p:sp>
      <p:sp>
        <p:nvSpPr>
          <p:cNvPr id="94210" name="Rectangle 2"/>
          <p:cNvSpPr>
            <a:spLocks noGrp="1" noChangeArrowheads="1"/>
          </p:cNvSpPr>
          <p:nvPr>
            <p:ph type="title"/>
          </p:nvPr>
        </p:nvSpPr>
        <p:spPr/>
        <p:txBody>
          <a:bodyPr/>
          <a:lstStyle/>
          <a:p>
            <a:r>
              <a:rPr lang="en-US"/>
              <a:t>Pharming</a:t>
            </a:r>
            <a:endParaRPr lang="cs-CZ"/>
          </a:p>
        </p:txBody>
      </p:sp>
      <p:sp>
        <p:nvSpPr>
          <p:cNvPr id="94211" name="Rectangle 3"/>
          <p:cNvSpPr>
            <a:spLocks noGrp="1" noChangeArrowheads="1"/>
          </p:cNvSpPr>
          <p:nvPr>
            <p:ph type="body" idx="1"/>
          </p:nvPr>
        </p:nvSpPr>
        <p:spPr/>
        <p:txBody>
          <a:bodyPr/>
          <a:lstStyle/>
          <a:p>
            <a:pPr>
              <a:lnSpc>
                <a:spcPct val="90000"/>
              </a:lnSpc>
            </a:pPr>
            <a:r>
              <a:rPr lang="cs-CZ" dirty="0"/>
              <a:t>Útok na DNS (DNS </a:t>
            </a:r>
            <a:r>
              <a:rPr lang="cs-CZ" dirty="0" err="1"/>
              <a:t>spoofing</a:t>
            </a:r>
            <a:r>
              <a:rPr lang="cs-CZ" dirty="0"/>
              <a:t>)</a:t>
            </a:r>
          </a:p>
          <a:p>
            <a:pPr lvl="1">
              <a:lnSpc>
                <a:spcPct val="90000"/>
              </a:lnSpc>
            </a:pPr>
            <a:r>
              <a:rPr lang="cs-CZ" dirty="0"/>
              <a:t>Změna DNS záznamu (vyrovnávací paměti)</a:t>
            </a:r>
          </a:p>
          <a:p>
            <a:pPr lvl="1">
              <a:lnSpc>
                <a:spcPct val="90000"/>
              </a:lnSpc>
            </a:pPr>
            <a:r>
              <a:rPr lang="cs-CZ" dirty="0"/>
              <a:t>Např. podvržená IP adresa ukazující na kopii webu</a:t>
            </a:r>
          </a:p>
          <a:p>
            <a:pPr lvl="1">
              <a:lnSpc>
                <a:spcPct val="90000"/>
              </a:lnSpc>
            </a:pPr>
            <a:r>
              <a:rPr lang="cs-CZ" dirty="0"/>
              <a:t>Obrana </a:t>
            </a:r>
            <a:r>
              <a:rPr lang="cs-CZ" dirty="0" smtClean="0"/>
              <a:t>– </a:t>
            </a:r>
            <a:r>
              <a:rPr lang="cs-CZ" dirty="0" err="1" smtClean="0"/>
              <a:t>DNSsec</a:t>
            </a:r>
            <a:endParaRPr lang="cs-CZ" dirty="0"/>
          </a:p>
          <a:p>
            <a:pPr>
              <a:lnSpc>
                <a:spcPct val="90000"/>
              </a:lnSpc>
            </a:pPr>
            <a:r>
              <a:rPr lang="cs-CZ" dirty="0"/>
              <a:t>Lokální </a:t>
            </a:r>
            <a:r>
              <a:rPr lang="cs-CZ" dirty="0" err="1"/>
              <a:t>pharming</a:t>
            </a:r>
            <a:endParaRPr lang="cs-CZ" dirty="0"/>
          </a:p>
          <a:p>
            <a:pPr lvl="1">
              <a:lnSpc>
                <a:spcPct val="90000"/>
              </a:lnSpc>
            </a:pPr>
            <a:r>
              <a:rPr lang="cs-CZ" dirty="0"/>
              <a:t>Windows – změna souboru </a:t>
            </a:r>
            <a:r>
              <a:rPr lang="cs-CZ" b="1" dirty="0">
                <a:latin typeface="Courier New" pitchFamily="49" charset="0"/>
              </a:rPr>
              <a:t>host</a:t>
            </a:r>
            <a:endParaRPr lang="cs-CZ" b="1" dirty="0"/>
          </a:p>
          <a:p>
            <a:pPr lvl="1">
              <a:lnSpc>
                <a:spcPct val="90000"/>
              </a:lnSpc>
            </a:pPr>
            <a:r>
              <a:rPr lang="cs-CZ" dirty="0"/>
              <a:t>Podvržená stránka v </a:t>
            </a:r>
            <a:r>
              <a:rPr lang="cs-CZ" dirty="0" err="1"/>
              <a:t>cache</a:t>
            </a:r>
            <a:endParaRPr lang="cs-CZ" dirty="0"/>
          </a:p>
          <a:p>
            <a:pPr lvl="1">
              <a:lnSpc>
                <a:spcPct val="90000"/>
              </a:lnSpc>
            </a:pPr>
            <a:r>
              <a:rPr lang="cs-CZ" dirty="0"/>
              <a:t>Obrana – antivir, firewall (trojské koně)</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74B3D08-1218-47D7-8DB8-934C2CFC6741}" type="datetime1">
              <a:rPr lang="cs-CZ" smtClean="0"/>
              <a:t>11.3.2014</a:t>
            </a:fld>
            <a:endParaRPr lang="cs-CZ"/>
          </a:p>
        </p:txBody>
      </p:sp>
      <p:sp>
        <p:nvSpPr>
          <p:cNvPr id="5" name="Footer Placeholder 4"/>
          <p:cNvSpPr>
            <a:spLocks noGrp="1"/>
          </p:cNvSpPr>
          <p:nvPr>
            <p:ph type="ftr" sz="quarter" idx="11"/>
          </p:nvPr>
        </p:nvSpPr>
        <p:spPr/>
        <p:txBody>
          <a:bodyPr/>
          <a:lstStyle/>
          <a:p>
            <a:r>
              <a:rPr lang="cs-CZ"/>
              <a:t>Projektování distribuovaných systémů</a:t>
            </a:r>
          </a:p>
        </p:txBody>
      </p:sp>
      <p:sp>
        <p:nvSpPr>
          <p:cNvPr id="6" name="Slide Number Placeholder 5"/>
          <p:cNvSpPr>
            <a:spLocks noGrp="1"/>
          </p:cNvSpPr>
          <p:nvPr>
            <p:ph type="sldNum" sz="quarter" idx="12"/>
          </p:nvPr>
        </p:nvSpPr>
        <p:spPr/>
        <p:txBody>
          <a:bodyPr/>
          <a:lstStyle/>
          <a:p>
            <a:fld id="{0D0E9BE7-8668-48C2-A317-94752DF68751}" type="slidenum">
              <a:rPr lang="cs-CZ"/>
              <a:pPr/>
              <a:t>9</a:t>
            </a:fld>
            <a:endParaRPr lang="cs-CZ"/>
          </a:p>
        </p:txBody>
      </p:sp>
      <p:sp>
        <p:nvSpPr>
          <p:cNvPr id="96258" name="Rectangle 2"/>
          <p:cNvSpPr>
            <a:spLocks noGrp="1" noChangeArrowheads="1"/>
          </p:cNvSpPr>
          <p:nvPr>
            <p:ph type="title"/>
          </p:nvPr>
        </p:nvSpPr>
        <p:spPr/>
        <p:txBody>
          <a:bodyPr/>
          <a:lstStyle/>
          <a:p>
            <a:r>
              <a:rPr lang="cs-CZ"/>
              <a:t>Google hacking</a:t>
            </a:r>
          </a:p>
        </p:txBody>
      </p:sp>
      <p:sp>
        <p:nvSpPr>
          <p:cNvPr id="96259" name="Rectangle 3"/>
          <p:cNvSpPr>
            <a:spLocks noGrp="1" noChangeArrowheads="1"/>
          </p:cNvSpPr>
          <p:nvPr>
            <p:ph type="body" idx="1"/>
          </p:nvPr>
        </p:nvSpPr>
        <p:spPr/>
        <p:txBody>
          <a:bodyPr/>
          <a:lstStyle/>
          <a:p>
            <a:r>
              <a:rPr lang="cs-CZ"/>
              <a:t>Zneužití vyhledávacích technik k získání citlivých informací</a:t>
            </a:r>
          </a:p>
          <a:p>
            <a:pPr lvl="1"/>
            <a:r>
              <a:rPr lang="cs-CZ"/>
              <a:t>Soukromé informace (bloggy)</a:t>
            </a:r>
          </a:p>
          <a:p>
            <a:pPr lvl="1"/>
            <a:r>
              <a:rPr lang="cs-CZ"/>
              <a:t>Informace o systému a síti</a:t>
            </a:r>
          </a:p>
          <a:p>
            <a:pPr lvl="1"/>
            <a:r>
              <a:rPr lang="cs-CZ"/>
              <a:t>Sociální inženýrství</a:t>
            </a:r>
          </a:p>
          <a:p>
            <a:r>
              <a:rPr lang="cs-CZ"/>
              <a:t>Náhrada běžných technik (skenování)</a:t>
            </a:r>
          </a:p>
          <a:p>
            <a:r>
              <a:rPr lang="cs-CZ"/>
              <a:t>Bez rizika detekce útoku</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06088808">
  <a:themeElements>
    <a:clrScheme name="06088808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06088808">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06088808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06088808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06088808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06088808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06088808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06088808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06088808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06088808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06088808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06088808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06088808</Template>
  <TotalTime>0</TotalTime>
  <Words>3280</Words>
  <Application>Microsoft Office PowerPoint</Application>
  <PresentationFormat>Předvádění na obrazovce (4:3)</PresentationFormat>
  <Paragraphs>814</Paragraphs>
  <Slides>73</Slides>
  <Notes>72</Notes>
  <HiddenSlides>0</HiddenSlides>
  <MMClips>0</MMClips>
  <ScaleCrop>false</ScaleCrop>
  <HeadingPairs>
    <vt:vector size="6" baseType="variant">
      <vt:variant>
        <vt:lpstr>Motiv</vt:lpstr>
      </vt:variant>
      <vt:variant>
        <vt:i4>1</vt:i4>
      </vt:variant>
      <vt:variant>
        <vt:lpstr>Vložené servery OLE</vt:lpstr>
      </vt:variant>
      <vt:variant>
        <vt:i4>2</vt:i4>
      </vt:variant>
      <vt:variant>
        <vt:lpstr>Nadpisy snímků</vt:lpstr>
      </vt:variant>
      <vt:variant>
        <vt:i4>73</vt:i4>
      </vt:variant>
    </vt:vector>
  </HeadingPairs>
  <TitlesOfParts>
    <vt:vector size="76" baseType="lpstr">
      <vt:lpstr>06088808</vt:lpstr>
      <vt:lpstr>Photo Editor Photo</vt:lpstr>
      <vt:lpstr>SmartDraw</vt:lpstr>
      <vt:lpstr>Síťové útoky </vt:lpstr>
      <vt:lpstr>Zdroje prezentace</vt:lpstr>
      <vt:lpstr>Obsah</vt:lpstr>
      <vt:lpstr>Sociální inženýrství </vt:lpstr>
      <vt:lpstr>Sociální inženýrství</vt:lpstr>
      <vt:lpstr>Phishing</vt:lpstr>
      <vt:lpstr>Phishing archive</vt:lpstr>
      <vt:lpstr>Pharming</vt:lpstr>
      <vt:lpstr>Google hacking</vt:lpstr>
      <vt:lpstr>Google hacking</vt:lpstr>
      <vt:lpstr>Google hacking</vt:lpstr>
      <vt:lpstr>Google hacking</vt:lpstr>
      <vt:lpstr>Google hacking</vt:lpstr>
      <vt:lpstr>Google hacking</vt:lpstr>
      <vt:lpstr>Google hacking</vt:lpstr>
      <vt:lpstr>Google hacking</vt:lpstr>
      <vt:lpstr>Google hacking</vt:lpstr>
      <vt:lpstr>Google bombing</vt:lpstr>
      <vt:lpstr>Google bombing</vt:lpstr>
      <vt:lpstr>Síťové útoky</vt:lpstr>
      <vt:lpstr>Příprava útoku – scanování portů</vt:lpstr>
      <vt:lpstr>Scanování portů … </vt:lpstr>
      <vt:lpstr>Scanování portů …</vt:lpstr>
      <vt:lpstr>Scanování portů …</vt:lpstr>
      <vt:lpstr>Scanování portů …</vt:lpstr>
      <vt:lpstr>Scanování portů …</vt:lpstr>
      <vt:lpstr>Scanování portů …</vt:lpstr>
      <vt:lpstr>Denial of Service </vt:lpstr>
      <vt:lpstr>Denial of Service</vt:lpstr>
      <vt:lpstr>Dělení DoS útoků</vt:lpstr>
      <vt:lpstr>DoS – ICMP (ping) záplavy</vt:lpstr>
      <vt:lpstr>DoS – UDP záplavy</vt:lpstr>
      <vt:lpstr>TCP záplavy (TCP flood)</vt:lpstr>
      <vt:lpstr>Další záplavové útoky</vt:lpstr>
      <vt:lpstr>DoS využívající chyb nebo vyčerpání systémových prostředků</vt:lpstr>
      <vt:lpstr>DoS – využívání chyb</vt:lpstr>
      <vt:lpstr>DoS - Teardrop</vt:lpstr>
      <vt:lpstr>DoS – Ping of Death</vt:lpstr>
      <vt:lpstr>SYN Flood</vt:lpstr>
      <vt:lpstr>DoS - Land</vt:lpstr>
      <vt:lpstr>DoS - vyčerpání systémových prostředků</vt:lpstr>
      <vt:lpstr>Přeplnění vyrovnávací paměti</vt:lpstr>
      <vt:lpstr>Přeplnění vyrovnávací paměti</vt:lpstr>
      <vt:lpstr>Únos relace (session hijack)</vt:lpstr>
      <vt:lpstr>DoS využívající útoku Man in the Middle(MITM)</vt:lpstr>
      <vt:lpstr>ARP cache poinsoning </vt:lpstr>
      <vt:lpstr>DoS – útoky na směrování a DNS</vt:lpstr>
      <vt:lpstr>Reflektivní DoS útoky</vt:lpstr>
      <vt:lpstr>DoS – Smurf (šmoula)</vt:lpstr>
      <vt:lpstr>DoS - Fraggle</vt:lpstr>
      <vt:lpstr>DNS reflection attacks,  DNS zesilující útok</vt:lpstr>
      <vt:lpstr>DNS zesilování</vt:lpstr>
      <vt:lpstr>Útok na TCP – snížení rychlosti</vt:lpstr>
      <vt:lpstr>Útok na HTTP</vt:lpstr>
      <vt:lpstr>Útok na TCP – snížení rychlosti</vt:lpstr>
      <vt:lpstr>Útok na TCP – snížení rychlosti</vt:lpstr>
      <vt:lpstr>Útok na TCP – snížení rychlosti</vt:lpstr>
      <vt:lpstr>Další DoS</vt:lpstr>
      <vt:lpstr>Nejznámější DDoS nástroje</vt:lpstr>
      <vt:lpstr>Třívrstvá architektura DDoS</vt:lpstr>
      <vt:lpstr>Detekční systémy</vt:lpstr>
      <vt:lpstr>Detekční systémy</vt:lpstr>
      <vt:lpstr>Architektura systému s porovnáváním pravidel</vt:lpstr>
      <vt:lpstr>Pravidla</vt:lpstr>
      <vt:lpstr>Výsledky </vt:lpstr>
      <vt:lpstr>Anomaly based IDS</vt:lpstr>
      <vt:lpstr>Metoda detekce změny bodu (Change Point Detection Method)</vt:lpstr>
      <vt:lpstr>Prezentace aplikace PowerPoint</vt:lpstr>
      <vt:lpstr>IDS (Intrusion Detection System)</vt:lpstr>
      <vt:lpstr>IDS</vt:lpstr>
      <vt:lpstr>IDS</vt:lpstr>
      <vt:lpstr>IDS</vt:lpstr>
      <vt:lpstr>Jak obejít IDS</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2014-03-11T10:37:22Z</dcterms:created>
  <dcterms:modified xsi:type="dcterms:W3CDTF">2014-03-11T10:57:20Z</dcterms:modified>
  <cp:category/>
</cp:coreProperties>
</file>