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323" r:id="rId5"/>
    <p:sldId id="259" r:id="rId6"/>
    <p:sldId id="260" r:id="rId7"/>
    <p:sldId id="295" r:id="rId8"/>
    <p:sldId id="296" r:id="rId9"/>
    <p:sldId id="297" r:id="rId10"/>
    <p:sldId id="263" r:id="rId11"/>
    <p:sldId id="264" r:id="rId12"/>
    <p:sldId id="32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9" r:id="rId22"/>
    <p:sldId id="274" r:id="rId23"/>
    <p:sldId id="275" r:id="rId24"/>
    <p:sldId id="276" r:id="rId25"/>
    <p:sldId id="277" r:id="rId26"/>
    <p:sldId id="320" r:id="rId27"/>
    <p:sldId id="326" r:id="rId28"/>
    <p:sldId id="336" r:id="rId29"/>
    <p:sldId id="335" r:id="rId30"/>
    <p:sldId id="279" r:id="rId31"/>
    <p:sldId id="280" r:id="rId32"/>
    <p:sldId id="325" r:id="rId33"/>
    <p:sldId id="308" r:id="rId34"/>
    <p:sldId id="316" r:id="rId35"/>
    <p:sldId id="337" r:id="rId36"/>
    <p:sldId id="281" r:id="rId37"/>
    <p:sldId id="283" r:id="rId38"/>
    <p:sldId id="282" r:id="rId39"/>
    <p:sldId id="285" r:id="rId40"/>
    <p:sldId id="329" r:id="rId41"/>
    <p:sldId id="330" r:id="rId42"/>
    <p:sldId id="331" r:id="rId43"/>
    <p:sldId id="332" r:id="rId44"/>
    <p:sldId id="333" r:id="rId45"/>
    <p:sldId id="334" r:id="rId46"/>
    <p:sldId id="286" r:id="rId47"/>
    <p:sldId id="287" r:id="rId48"/>
    <p:sldId id="288" r:id="rId49"/>
    <p:sldId id="338" r:id="rId50"/>
    <p:sldId id="298" r:id="rId51"/>
    <p:sldId id="322" r:id="rId52"/>
    <p:sldId id="302" r:id="rId53"/>
    <p:sldId id="303" r:id="rId54"/>
    <p:sldId id="305" r:id="rId55"/>
    <p:sldId id="306" r:id="rId56"/>
    <p:sldId id="317" r:id="rId57"/>
    <p:sldId id="327" r:id="rId58"/>
    <p:sldId id="319" r:id="rId59"/>
    <p:sldId id="318" r:id="rId60"/>
    <p:sldId id="321" r:id="rId61"/>
    <p:sldId id="289" r:id="rId62"/>
    <p:sldId id="307" r:id="rId63"/>
    <p:sldId id="311" r:id="rId64"/>
    <p:sldId id="310" r:id="rId65"/>
    <p:sldId id="312" r:id="rId66"/>
    <p:sldId id="339" r:id="rId67"/>
    <p:sldId id="313" r:id="rId68"/>
    <p:sldId id="314" r:id="rId69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 showGuides="1">
      <p:cViewPr varScale="1">
        <p:scale>
          <a:sx n="78" d="100"/>
          <a:sy n="7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fld id="{65FD258E-BB73-45A8-B0E2-6366E58242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6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fld id="{BFBCCDB5-9876-405D-9E61-BCA795046F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022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47C8B2-D4BD-4A00-A1FE-3D537D1F8C67}" type="slidenum">
              <a:rPr lang="cs-CZ"/>
              <a:pPr/>
              <a:t>1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2998E9-5B7E-4906-B3EE-FA3FD00BF6BA}" type="slidenum">
              <a:rPr lang="cs-CZ"/>
              <a:pPr/>
              <a:t>11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498AD-6A77-45E1-BCBA-456687366225}" type="slidenum">
              <a:rPr lang="cs-CZ"/>
              <a:pPr/>
              <a:t>13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2FBDE2-AECF-4F80-A0BE-815CD3CFCBE0}" type="slidenum">
              <a:rPr lang="cs-CZ"/>
              <a:pPr/>
              <a:t>14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2E81E3-54DD-4D35-A42F-1806B88C1F93}" type="slidenum">
              <a:rPr lang="cs-CZ"/>
              <a:pPr/>
              <a:t>15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A5826E-0A6B-466D-9462-679DBC38F928}" type="slidenum">
              <a:rPr lang="cs-CZ"/>
              <a:pPr/>
              <a:t>16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EFAAE4-5B10-4F42-A6C4-4DA134110A8E}" type="slidenum">
              <a:rPr lang="cs-CZ"/>
              <a:pPr/>
              <a:t>17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6E2B36-25BE-40D2-873F-57340EC76D8A}" type="slidenum">
              <a:rPr lang="cs-CZ"/>
              <a:pPr/>
              <a:t>18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948574-8DDB-4709-85B6-BFFF7762EC03}" type="slidenum">
              <a:rPr lang="cs-CZ"/>
              <a:pPr/>
              <a:t>19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C6F1B1-FD63-4A2C-93D2-A263FFE199E3}" type="slidenum">
              <a:rPr lang="cs-CZ"/>
              <a:pPr/>
              <a:t>20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0F85A0-3EE7-422F-A0E9-F202DB9B170C}" type="slidenum">
              <a:rPr lang="cs-CZ"/>
              <a:pPr/>
              <a:t>21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6CB743-355E-46F5-B962-1143618E8351}" type="slidenum">
              <a:rPr lang="cs-CZ"/>
              <a:pPr/>
              <a:t>2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43186-222D-410E-9122-EA87781D2CAC}" type="slidenum">
              <a:rPr lang="cs-CZ"/>
              <a:pPr/>
              <a:t>22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4635DD-99D0-4A35-A484-56AADDFD66D7}" type="slidenum">
              <a:rPr lang="cs-CZ"/>
              <a:pPr/>
              <a:t>23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2373C-26DF-4E45-9007-3456339DB2E3}" type="slidenum">
              <a:rPr lang="cs-CZ"/>
              <a:pPr/>
              <a:t>24</a:t>
            </a:fld>
            <a:endParaRPr 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307FD5-659F-4DF2-8207-4B3212A53EB3}" type="slidenum">
              <a:rPr lang="cs-CZ"/>
              <a:pPr/>
              <a:t>25</a:t>
            </a:fld>
            <a:endParaRPr 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787F02-7D00-4D7B-BE0F-B5F7535A1438}" type="slidenum">
              <a:rPr lang="cs-CZ"/>
              <a:pPr/>
              <a:t>30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7C7EA1-AD19-4C11-A969-90730CDD703B}" type="slidenum">
              <a:rPr lang="cs-CZ"/>
              <a:pPr/>
              <a:t>31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C5BBCD-8098-43B7-A084-C3754438AA53}" type="slidenum">
              <a:rPr lang="cs-CZ"/>
              <a:pPr/>
              <a:t>33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334386-23D4-431A-87C3-D43957BA0ADE}" type="slidenum">
              <a:rPr lang="cs-CZ"/>
              <a:pPr/>
              <a:t>36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54814B-3624-47E8-BBC8-471B85746AD0}" type="slidenum">
              <a:rPr lang="cs-CZ"/>
              <a:pPr/>
              <a:t>37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E0CDBD-C6BC-4A14-B804-62C7CD3295F3}" type="slidenum">
              <a:rPr lang="cs-CZ"/>
              <a:pPr/>
              <a:t>38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3F24B6-3DB0-4266-81B2-CCDDD3357B42}" type="slidenum">
              <a:rPr lang="cs-CZ"/>
              <a:pPr/>
              <a:t>3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58B17F-A6E4-4C41-B88B-EB1ECC822A39}" type="slidenum">
              <a:rPr lang="cs-CZ"/>
              <a:pPr/>
              <a:t>39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0EA424-F522-423E-ABE0-00CC77E27920}" type="slidenum">
              <a:rPr lang="cs-CZ"/>
              <a:pPr/>
              <a:t>40</a:t>
            </a:fld>
            <a:endParaRPr 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D280BD-C43C-431D-9294-7170FCFF5A0F}" type="slidenum">
              <a:rPr lang="cs-CZ"/>
              <a:pPr/>
              <a:t>41</a:t>
            </a:fld>
            <a:endParaRPr 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F75E6E-8B2A-4C68-9B4B-7A7026C9605E}" type="slidenum">
              <a:rPr lang="cs-CZ"/>
              <a:pPr/>
              <a:t>42</a:t>
            </a:fld>
            <a:endParaRPr lang="cs-CZ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D32000-DB09-46FB-9E63-66C0FAAF128B}" type="slidenum">
              <a:rPr lang="cs-CZ"/>
              <a:pPr/>
              <a:t>43</a:t>
            </a:fld>
            <a:endParaRPr 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43431C-C855-4BDC-8BA4-AD08BACA6C5B}" type="slidenum">
              <a:rPr lang="cs-CZ"/>
              <a:pPr/>
              <a:t>44</a:t>
            </a:fld>
            <a:endParaRPr lang="cs-CZ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BE6149-6830-4B46-9AD6-4CC329362666}" type="slidenum">
              <a:rPr lang="cs-CZ"/>
              <a:pPr/>
              <a:t>45</a:t>
            </a:fld>
            <a:endParaRPr 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BFDAD0-44F7-4857-9A3A-A4913250C4A3}" type="slidenum">
              <a:rPr lang="cs-CZ"/>
              <a:pPr/>
              <a:t>46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8FE601-EAD8-49C3-9EF5-9102D3BFEB21}" type="slidenum">
              <a:rPr lang="cs-CZ"/>
              <a:pPr/>
              <a:t>47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07E8A7-7691-4BF6-9C61-1DAF16C1E12F}" type="slidenum">
              <a:rPr lang="cs-CZ"/>
              <a:pPr/>
              <a:t>48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40726-587F-41A7-8ABF-421F8FF2578C}" type="slidenum">
              <a:rPr lang="cs-CZ"/>
              <a:pPr/>
              <a:t>5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07E8A7-7691-4BF6-9C61-1DAF16C1E12F}" type="slidenum">
              <a:rPr lang="cs-CZ"/>
              <a:pPr/>
              <a:t>49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E5388B-2D97-4DA8-8E63-98C0F989816C}" type="slidenum">
              <a:rPr lang="cs-CZ"/>
              <a:pPr/>
              <a:t>50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837EB7-B3F4-40C0-952C-26A63D9355DA}" type="slidenum">
              <a:rPr lang="cs-CZ"/>
              <a:pPr/>
              <a:t>52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D1755F-93D5-487F-9534-4D25C0F4185F}" type="slidenum">
              <a:rPr lang="cs-CZ"/>
              <a:pPr/>
              <a:t>53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06AD8E-A23E-4A21-8C53-F0186C66AA24}" type="slidenum">
              <a:rPr lang="cs-CZ"/>
              <a:pPr/>
              <a:t>54</a:t>
            </a:fld>
            <a:endParaRPr 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5C626D-A952-4F63-824D-71C215392C41}" type="slidenum">
              <a:rPr lang="cs-CZ"/>
              <a:pPr/>
              <a:t>55</a:t>
            </a:fld>
            <a:endParaRPr lang="cs-CZ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756F2-5696-42E1-AA16-B4AB5253D6CE}" type="slidenum">
              <a:rPr lang="cs-CZ"/>
              <a:pPr/>
              <a:t>57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756F2-5696-42E1-AA16-B4AB5253D6CE}" type="slidenum">
              <a:rPr lang="cs-CZ"/>
              <a:pPr/>
              <a:t>61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F7C02A-0707-4ED8-9368-3E7B5AE66E7F}" type="slidenum">
              <a:rPr lang="cs-CZ"/>
              <a:pPr/>
              <a:t>62</a:t>
            </a:fld>
            <a:endParaRPr 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130EE2-C9C0-4442-A484-599C9E5D0C57}" type="slidenum">
              <a:rPr lang="cs-CZ"/>
              <a:pPr/>
              <a:t>63</a:t>
            </a:fld>
            <a:endParaRPr lang="cs-CZ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6771DF-CA22-43C9-B5F6-CA8561B27298}" type="slidenum">
              <a:rPr lang="cs-CZ"/>
              <a:pPr/>
              <a:t>6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C92A8A-201E-4A34-8C9A-58D1D25307E3}" type="slidenum">
              <a:rPr lang="cs-CZ"/>
              <a:pPr/>
              <a:t>64</a:t>
            </a:fld>
            <a:endParaRPr 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4F2A5C-7216-4048-B6AD-0F613EE79802}" type="slidenum">
              <a:rPr lang="cs-CZ"/>
              <a:pPr/>
              <a:t>65</a:t>
            </a:fld>
            <a:endParaRPr 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4F2A5C-7216-4048-B6AD-0F613EE79802}" type="slidenum">
              <a:rPr lang="cs-CZ"/>
              <a:pPr/>
              <a:t>66</a:t>
            </a:fld>
            <a:endParaRPr 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79595D-BFEB-4006-B856-F181155A6515}" type="slidenum">
              <a:rPr lang="cs-CZ"/>
              <a:pPr/>
              <a:t>67</a:t>
            </a:fld>
            <a:endParaRPr 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48A73-D727-47AB-94BB-04E739517B12}" type="slidenum">
              <a:rPr lang="cs-CZ"/>
              <a:pPr/>
              <a:t>68</a:t>
            </a:fld>
            <a:endParaRPr lang="cs-CZ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A9BE0A-6AB5-4849-954E-DC511536D804}" type="slidenum">
              <a:rPr lang="cs-CZ"/>
              <a:pPr/>
              <a:t>7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5D00EF-84FD-44AF-8505-46C2D86FCF7D}" type="slidenum">
              <a:rPr lang="cs-CZ"/>
              <a:pPr/>
              <a:t>8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292531-8AD0-4B40-86B5-2A2EE11839CD}" type="slidenum">
              <a:rPr lang="cs-CZ"/>
              <a:pPr/>
              <a:t>9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5778F3-504A-467B-8484-E08C489B5B6F}" type="slidenum">
              <a:rPr lang="cs-CZ"/>
              <a:pPr/>
              <a:t>10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8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EC2684-3D03-4B43-BFFC-317B5758E85F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7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691BD8-2FB6-498A-8C78-FA7B63FC1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16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8BAC-BAB5-4C19-9E99-19E3B0F6F150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E344-F6B7-4205-890F-C59B45A02B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C51E-0AF6-4E0F-9000-6BCB76CE1A3F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1E7-27E1-4189-ABD6-13097C99C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06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965A-C5C8-435C-8468-A55316490D75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8E4E-285A-4D8F-A042-C77B4F1E29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93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CA50-2DB1-4C0E-8A87-9AEF173F5CAA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F52E-2607-4947-B03F-029CBE620F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13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8D1E-6F12-42ED-A4CD-EFECC195BDCA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59CC-E447-4FDA-9577-4DE56156F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38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9710-591D-46D9-8147-D48EAE084087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6CED-01AD-4159-A588-5E6E5BE25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15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C6D2-F47E-4DB6-AA5D-F3F96951CF99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1475-C1A0-4460-BDC7-7B16FCB641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1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CAD5-73FA-4748-B42A-85700149ED69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4A67-9FEC-44AC-BA15-26C0A46C57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1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0CEB-74A0-40A8-8973-5CA61325FA66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56EA-7D13-4C83-AC7F-1828AD092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59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4B2E-9434-49BB-AA04-C6517D6974CE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3A83-9F4C-4547-825D-C542D1EF28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53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fld id="{01F0D817-0193-4D7E-8504-7E4D9E91153E}" type="datetime1">
              <a:rPr lang="cs-CZ"/>
              <a:pPr>
                <a:defRPr/>
              </a:pPr>
              <a:t>18.3.2014</a:t>
            </a:fld>
            <a:endParaRPr lang="cs-CZ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FDE62CC1-C126-495D-9051-D6D03CA32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xxs.net/signup/creat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nelbroker.ne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Protokol</a:t>
            </a:r>
            <a:r>
              <a:rPr lang="en-US" sz="3600" dirty="0" smtClean="0"/>
              <a:t> IP</a:t>
            </a:r>
            <a:r>
              <a:rPr lang="cs-CZ" sz="3600" dirty="0" smtClean="0"/>
              <a:t> verze 6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160300" y="3048000"/>
            <a:ext cx="6221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cs-CZ" sz="2800" dirty="0"/>
              <a:t>Projektování distribuovaných systémů</a:t>
            </a:r>
            <a:endParaRPr lang="en-US" sz="2800" dirty="0"/>
          </a:p>
          <a:p>
            <a:pPr algn="r"/>
            <a:r>
              <a:rPr lang="cs-CZ" sz="2800" dirty="0" smtClean="0"/>
              <a:t>Ing</a:t>
            </a:r>
            <a:r>
              <a:rPr lang="cs-CZ" sz="2800" dirty="0"/>
              <a:t>. Jiří Ledvina, CSc.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Přínos IPv6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eaLnBrk="1" hangingPunct="1"/>
            <a:r>
              <a:rPr lang="cs-CZ" altLang="zh-CN" smtClean="0"/>
              <a:t>Rozšíření adresního prostoru</a:t>
            </a:r>
          </a:p>
          <a:p>
            <a:pPr eaLnBrk="1" hangingPunct="1"/>
            <a:r>
              <a:rPr lang="cs-CZ" altLang="zh-CN" smtClean="0"/>
              <a:t>16 slabik = 3,4 x 10^38</a:t>
            </a:r>
            <a:r>
              <a:rPr lang="en-US" altLang="zh-CN" smtClean="0">
                <a:ea typeface="宋体" charset="-122"/>
              </a:rPr>
              <a:t> </a:t>
            </a:r>
            <a:r>
              <a:rPr lang="cs-CZ" altLang="zh-CN" smtClean="0"/>
              <a:t>(</a:t>
            </a:r>
            <a:r>
              <a:rPr lang="en-US" altLang="zh-CN" smtClean="0">
                <a:ea typeface="宋体" charset="-122"/>
              </a:rPr>
              <a:t>340,282,366,920,938,463,463,374,607,431,768,211,456</a:t>
            </a:r>
            <a:r>
              <a:rPr lang="cs-CZ" altLang="zh-CN" smtClean="0"/>
              <a:t>)</a:t>
            </a:r>
          </a:p>
          <a:p>
            <a:pPr eaLnBrk="1" hangingPunct="1"/>
            <a:r>
              <a:rPr lang="cs-CZ" altLang="zh-CN" smtClean="0"/>
              <a:t>Minimálně 65536 subsítí pro každého (/48)</a:t>
            </a:r>
          </a:p>
          <a:p>
            <a:pPr eaLnBrk="1" hangingPunct="1"/>
            <a:r>
              <a:rPr lang="cs-CZ" altLang="zh-CN" smtClean="0"/>
              <a:t>Třída A z IPv4 pro každou stranu</a:t>
            </a:r>
          </a:p>
          <a:p>
            <a:pPr eaLnBrk="1" hangingPunct="1"/>
            <a:r>
              <a:rPr lang="cs-CZ" altLang="zh-CN" smtClean="0"/>
              <a:t>Některé technologie jsou povinné</a:t>
            </a:r>
          </a:p>
          <a:p>
            <a:pPr eaLnBrk="1" hangingPunct="1"/>
            <a:r>
              <a:rPr lang="cs-CZ" altLang="zh-CN" smtClean="0"/>
              <a:t>Plug and play</a:t>
            </a:r>
          </a:p>
          <a:p>
            <a:pPr eaLnBrk="1" hangingPunct="1"/>
            <a:r>
              <a:rPr lang="cs-CZ" altLang="zh-CN" smtClean="0"/>
              <a:t>Bezpečnost mezi koncovými uzly (jako IPsec)</a:t>
            </a:r>
          </a:p>
          <a:p>
            <a:pPr eaLnBrk="1" hangingPunct="1"/>
            <a:r>
              <a:rPr lang="cs-CZ" altLang="zh-CN" smtClean="0"/>
              <a:t>Od počátku agregovatelné globální adresy</a:t>
            </a:r>
          </a:p>
          <a:p>
            <a:pPr eaLnBrk="1" hangingPunct="1"/>
            <a:r>
              <a:rPr lang="cs-CZ" altLang="zh-CN" smtClean="0"/>
              <a:t>Redikce externí směrovací informace na 8,192 položek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331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E578D4-E372-49A8-ABE7-26FBBC29D613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331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8D3554-103A-4C19-BD9F-086BD2F812B7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Očekávané výhody IPv6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Obousměrná komunikace mezi koncovými uzly</a:t>
            </a:r>
          </a:p>
          <a:p>
            <a:pPr eaLnBrk="1" hangingPunct="1"/>
            <a:r>
              <a:rPr lang="cs-CZ" altLang="zh-CN" smtClean="0"/>
              <a:t>IPv6 je svět bez NAT</a:t>
            </a:r>
          </a:p>
          <a:p>
            <a:pPr eaLnBrk="1" hangingPunct="1"/>
            <a:r>
              <a:rPr lang="cs-CZ" altLang="zh-CN" smtClean="0"/>
              <a:t>Celulární telefony, automobily, domácí sítě, herní počítače, ...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EF01C8-8087-4674-AF6F-26AC2E7DE011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E69BC5-43D9-4E15-AFD5-2C194A62B8DB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CESNET IPv6 Network - AS2852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905000"/>
            <a:ext cx="6685557" cy="45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Architektura adres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Adresy jsou přiřazeny rozhraním, ne uzlům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Jako identifikátor uzlu může být použito jakékoliv rozhraní – jakákoliv adresa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Unicast</a:t>
            </a:r>
            <a:r>
              <a:rPr lang="en-US" altLang="zh-CN" smtClean="0">
                <a:ea typeface="宋体" charset="-122"/>
              </a:rPr>
              <a:t> </a:t>
            </a:r>
            <a:r>
              <a:rPr lang="cs-CZ" altLang="zh-CN" smtClean="0"/>
              <a:t>adresy (individuální) – identifikace jednoho rozhraní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Multicast (skupinové)  – identifikátor více rozhraní (typicky různých uzlů)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Anycast (výběrové) – identifikátor množiny rozhraní (typicky různých uzlů), paket je doručen na jedno (nejbližší) rozhraní (podle směrovače)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Broadcast – tento typ adres IPv6 nezná, adresa samé 0 i samé 1 je legální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83512E-3506-4855-8DF5-C0A23A3E9274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B54FE3-CB4C-4494-A9A8-03868DDD9E47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adres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Oddělení 4 znaků znakem „:“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ff02: 0000: 0000: 0000: 0000: 0000: 0000:0001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3ffe:0501:0008:1234:0260:97ff:fe40:efab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Počáteční nuly pro každou skupinu mohou být potlačeny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ff02: 0: 0:0: 0: 0: 0:1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3ffe:501:8:1234:260:97ff:fe40:efab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Posloupnost nul může být vypuštěna a nahrazena „::“ (maximálně jednou)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ff02::1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Délka prefixu je umístěna za lomítko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3ffe:500/24</a:t>
            </a:r>
            <a:endParaRPr lang="cs-CZ" smtClean="0"/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D6571C-E5C1-43BD-A01C-0C7895D4CFF3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21BCB6-BD96-4B41-8960-598010B2E816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unicast adres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Nespecifikovaná adresa – samé 0 (::)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Používá se jako zdrojová během inicializace, také jako implicitní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Loopback adresa – (::1)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Obdoba 127.0.0.1 v IPv4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Link-local adresa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Unikátní na subsíti, automaticky konfigurovatelná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Vyšší část – fe80::/10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Nižší část – identifikátor subsítě a rozhraní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Směrovače nesmí forwardovat pakety s cílovou nebo zdrojovou link-local adresou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741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58D1FB-11FE-439A-89EE-B40401117F1D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41228E-B9BD-4ECC-BC83-18566904CC15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unicast adres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err="1" smtClean="0"/>
              <a:t>Site-local</a:t>
            </a:r>
            <a:r>
              <a:rPr lang="cs-CZ" altLang="zh-CN" dirty="0" smtClean="0"/>
              <a:t> adresa – unikátní pro „</a:t>
            </a:r>
            <a:r>
              <a:rPr lang="cs-CZ" altLang="zh-CN" dirty="0" err="1" smtClean="0"/>
              <a:t>site</a:t>
            </a:r>
            <a:r>
              <a:rPr lang="cs-CZ" altLang="zh-CN" dirty="0" smtClean="0"/>
              <a:t>“ - zrušeno</a:t>
            </a:r>
          </a:p>
          <a:p>
            <a:pPr lvl="1" eaLnBrk="1" hangingPunct="1"/>
            <a:r>
              <a:rPr lang="cs-CZ" altLang="zh-CN" dirty="0" smtClean="0"/>
              <a:t>Vyšší část – fec0::/10</a:t>
            </a:r>
          </a:p>
          <a:p>
            <a:pPr lvl="1" eaLnBrk="1" hangingPunct="1"/>
            <a:r>
              <a:rPr lang="cs-CZ" altLang="zh-CN" dirty="0" smtClean="0"/>
              <a:t>Bylo zrušeno, protože se nedohodli co je to „</a:t>
            </a:r>
            <a:r>
              <a:rPr lang="cs-CZ" altLang="zh-CN" dirty="0" err="1" smtClean="0"/>
              <a:t>site</a:t>
            </a:r>
            <a:r>
              <a:rPr lang="cs-CZ" altLang="zh-CN" dirty="0" smtClean="0"/>
              <a:t>“</a:t>
            </a:r>
          </a:p>
          <a:p>
            <a:pPr eaLnBrk="1" hangingPunct="1"/>
            <a:r>
              <a:rPr lang="cs-CZ" altLang="zh-CN" dirty="0" err="1" smtClean="0"/>
              <a:t>Unique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Unicast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Address</a:t>
            </a:r>
            <a:r>
              <a:rPr lang="cs-CZ" altLang="zh-CN" dirty="0" smtClean="0"/>
              <a:t> (ULA) – RFC 4193</a:t>
            </a:r>
          </a:p>
          <a:p>
            <a:pPr lvl="1" eaLnBrk="1" hangingPunct="1"/>
            <a:r>
              <a:rPr lang="cs-CZ" altLang="zh-CN" dirty="0" smtClean="0"/>
              <a:t>Náhrada </a:t>
            </a:r>
            <a:r>
              <a:rPr lang="cs-CZ" altLang="zh-CN" dirty="0" err="1" smtClean="0"/>
              <a:t>site-local</a:t>
            </a:r>
            <a:r>
              <a:rPr lang="cs-CZ" altLang="zh-CN" dirty="0" smtClean="0"/>
              <a:t> adresy</a:t>
            </a:r>
          </a:p>
          <a:p>
            <a:pPr lvl="1" eaLnBrk="1" hangingPunct="1"/>
            <a:r>
              <a:rPr lang="cs-CZ" altLang="zh-CN" dirty="0" smtClean="0"/>
              <a:t>Použití jako lokální adresa, přiděluje správce</a:t>
            </a:r>
          </a:p>
          <a:p>
            <a:pPr lvl="1" eaLnBrk="1" hangingPunct="1"/>
            <a:r>
              <a:rPr lang="cs-CZ" dirty="0" smtClean="0"/>
              <a:t>Prefix FC::/7 plus L bit (1 – přiděleno lokálně, 0 -  přiděleno jinak)</a:t>
            </a:r>
            <a:endParaRPr lang="cs-CZ" altLang="zh-CN" dirty="0" smtClean="0"/>
          </a:p>
          <a:p>
            <a:pPr lvl="1" eaLnBrk="1" hangingPunct="1"/>
            <a:r>
              <a:rPr lang="cs-CZ" dirty="0" smtClean="0"/>
              <a:t>Zatím FD::/8 + 40 bitů náhodné číslo (generátor prefixů pro ULA) + 16 bitů identifikátor podsítě + 64 bitů identifikátor rozhraní</a:t>
            </a:r>
          </a:p>
          <a:p>
            <a:pPr lvl="1" eaLnBrk="1" hangingPunct="1"/>
            <a:r>
              <a:rPr lang="cs-CZ" dirty="0" smtClean="0"/>
              <a:t>MD5 lokální čas a EUI-64</a:t>
            </a:r>
          </a:p>
        </p:txBody>
      </p:sp>
      <p:sp>
        <p:nvSpPr>
          <p:cNvPr id="1843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F2F1A7-8B16-48C8-866F-DF1CF03FE160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B1F94A-854D-418A-8AA8-2C6C562F0E61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unicast adres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smtClean="0"/>
              <a:t>Omezené adresy – 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, ULA</a:t>
            </a:r>
          </a:p>
          <a:p>
            <a:pPr eaLnBrk="1" hangingPunct="1"/>
            <a:r>
              <a:rPr lang="cs-CZ" altLang="zh-CN" dirty="0" smtClean="0"/>
              <a:t>Globální, </a:t>
            </a:r>
            <a:r>
              <a:rPr lang="cs-CZ" altLang="zh-CN" dirty="0" err="1" smtClean="0"/>
              <a:t>agregovatelné</a:t>
            </a:r>
            <a:endParaRPr lang="cs-CZ" altLang="zh-CN" dirty="0" smtClean="0"/>
          </a:p>
          <a:p>
            <a:pPr eaLnBrk="1" hangingPunct="1"/>
            <a:r>
              <a:rPr lang="cs-CZ" altLang="zh-CN" dirty="0"/>
              <a:t>P</a:t>
            </a:r>
            <a:r>
              <a:rPr lang="cs-CZ" altLang="zh-CN" dirty="0" smtClean="0"/>
              <a:t>řechodové </a:t>
            </a:r>
          </a:p>
          <a:p>
            <a:pPr lvl="1" eaLnBrk="1" hangingPunct="1"/>
            <a:r>
              <a:rPr lang="cs-CZ" altLang="zh-CN" dirty="0" smtClean="0"/>
              <a:t>Mapované IPv4 adresy - ::</a:t>
            </a:r>
            <a:r>
              <a:rPr lang="cs-CZ" altLang="zh-CN" dirty="0" err="1" smtClean="0"/>
              <a:t>ffff:a.b.c.d</a:t>
            </a:r>
            <a:endParaRPr lang="en-US" altLang="zh-CN" dirty="0" smtClean="0">
              <a:ea typeface="宋体" charset="-122"/>
            </a:endParaRPr>
          </a:p>
          <a:p>
            <a:pPr lvl="2" eaLnBrk="1" hangingPunct="1"/>
            <a:r>
              <a:rPr lang="cs-CZ" dirty="0" smtClean="0"/>
              <a:t>::FFFF:147.228.54.10 (prefix ::FFFF/96)</a:t>
            </a:r>
            <a:endParaRPr lang="cs-CZ" altLang="zh-CN" dirty="0" smtClean="0"/>
          </a:p>
          <a:p>
            <a:pPr lvl="2" eaLnBrk="1" hangingPunct="1"/>
            <a:r>
              <a:rPr lang="cs-CZ" altLang="zh-CN" dirty="0" smtClean="0"/>
              <a:t>Použití u počítačů s duálním zásobníkem IPv4 i IPv6 pro komunikace přes IPv4 s použitím IPv6 adresování</a:t>
            </a:r>
          </a:p>
          <a:p>
            <a:pPr lvl="1" eaLnBrk="1" hangingPunct="1"/>
            <a:r>
              <a:rPr lang="cs-CZ" altLang="zh-CN" dirty="0" smtClean="0"/>
              <a:t>Kompatibilní IPv4 adresy - ::</a:t>
            </a:r>
            <a:r>
              <a:rPr lang="cs-CZ" altLang="zh-CN" dirty="0" err="1" smtClean="0"/>
              <a:t>a.b.c.d</a:t>
            </a:r>
            <a:endParaRPr lang="cs-CZ" altLang="zh-CN" dirty="0" smtClean="0"/>
          </a:p>
          <a:p>
            <a:pPr lvl="2" eaLnBrk="1" hangingPunct="1"/>
            <a:r>
              <a:rPr lang="cs-CZ" altLang="zh-CN" dirty="0" smtClean="0"/>
              <a:t>Použití v IPv6 hostech pro komunikaci přes automatické tunely</a:t>
            </a:r>
          </a:p>
          <a:p>
            <a:pPr lvl="2" eaLnBrk="1" hangingPunct="1"/>
            <a:r>
              <a:rPr lang="cs-CZ" dirty="0" smtClean="0"/>
              <a:t>::147:228.54.10 (prefix ::/96)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Odm</a:t>
            </a:r>
            <a:r>
              <a:rPr lang="cs-CZ" dirty="0" err="1" smtClean="0"/>
              <a:t>ítnuto</a:t>
            </a:r>
            <a:r>
              <a:rPr lang="cs-CZ" dirty="0" smtClean="0"/>
              <a:t> RFC 4291</a:t>
            </a: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D4C857-8CFA-4002-BA3C-BEAE99EF71DA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2D110F-060F-4AF2-9857-97D879258A3A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Adresní bloky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Adresní prostor je rozdělen do 8 bloků po 3 bitech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Lépe by bylo 16 bloků po 4 bitech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Počáteční cifra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0,1 speciální (loopback)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2,3 globální adresy (agregovatelné globální adresy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4,5 není obsazeno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6,7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8,9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a,b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c,d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e,f link-local, (site-local), multicast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5FBCB-D7AB-4839-8FC9-B4AE54D3581B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04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31EC30-C541-43BE-A3B4-E73042D495AB}" type="slidenum">
              <a:rPr lang="cs-CZ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965200"/>
          </a:xfrm>
        </p:spPr>
        <p:txBody>
          <a:bodyPr/>
          <a:lstStyle/>
          <a:p>
            <a:pPr eaLnBrk="1" hangingPunct="1"/>
            <a:r>
              <a:rPr lang="cs-CZ" altLang="zh-CN" smtClean="0"/>
              <a:t>agregovatelné globální adresy</a:t>
            </a:r>
          </a:p>
          <a:p>
            <a:pPr lvl="1" eaLnBrk="1" hangingPunct="1"/>
            <a:r>
              <a:rPr lang="cs-CZ" altLang="zh-CN" smtClean="0"/>
              <a:t>3ffe:0501:0008:1234:0260:97ff:fe40:efab</a:t>
            </a:r>
          </a:p>
          <a:p>
            <a:pPr eaLnBrk="1" hangingPunct="1"/>
            <a:endParaRPr lang="cs-CZ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4247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92E648-3E96-4F4A-B7BB-9A82E302CE92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15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BE20F4-CCC4-40D1-84FE-AAC6D1F0B6F1}" type="slidenum">
              <a:rPr lang="cs-CZ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je to IPv6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smtClean="0"/>
              <a:t>Rozšíření adresního prostoru na 16 bytů</a:t>
            </a:r>
          </a:p>
          <a:p>
            <a:pPr eaLnBrk="1" hangingPunct="1"/>
            <a:r>
              <a:rPr lang="cs-CZ" altLang="zh-CN" dirty="0" smtClean="0"/>
              <a:t>Zjednodušení formátu záhlaví (40 bytů), zřetězení</a:t>
            </a:r>
          </a:p>
          <a:p>
            <a:pPr eaLnBrk="1" hangingPunct="1"/>
            <a:r>
              <a:rPr lang="cs-CZ" altLang="zh-CN" dirty="0" smtClean="0"/>
              <a:t>Bez kontrolního součtu na IP úrovni</a:t>
            </a:r>
          </a:p>
          <a:p>
            <a:pPr eaLnBrk="1" hangingPunct="1"/>
            <a:r>
              <a:rPr lang="cs-CZ" altLang="zh-CN" dirty="0" smtClean="0"/>
              <a:t>Bez segmentace mezi přeskoky (</a:t>
            </a:r>
            <a:r>
              <a:rPr lang="cs-CZ" altLang="zh-CN" dirty="0" err="1" smtClean="0"/>
              <a:t>Path</a:t>
            </a:r>
            <a:r>
              <a:rPr lang="cs-CZ" altLang="zh-CN" dirty="0" smtClean="0"/>
              <a:t> MTU </a:t>
            </a:r>
            <a:r>
              <a:rPr lang="cs-CZ" altLang="zh-CN" dirty="0" err="1" smtClean="0"/>
              <a:t>discovery</a:t>
            </a:r>
            <a:r>
              <a:rPr lang="cs-CZ" altLang="zh-CN" dirty="0" smtClean="0"/>
              <a:t>)</a:t>
            </a:r>
          </a:p>
          <a:p>
            <a:pPr eaLnBrk="1" hangingPunct="1"/>
            <a:r>
              <a:rPr lang="cs-CZ" altLang="zh-CN" dirty="0" smtClean="0"/>
              <a:t>Ověřování a důvěrnost, zabudovaný </a:t>
            </a:r>
            <a:r>
              <a:rPr lang="cs-CZ" altLang="zh-CN" dirty="0" err="1" smtClean="0"/>
              <a:t>IPsec</a:t>
            </a:r>
            <a:endParaRPr lang="cs-CZ" altLang="zh-CN" dirty="0" smtClean="0"/>
          </a:p>
          <a:p>
            <a:pPr eaLnBrk="1" hangingPunct="1"/>
            <a:r>
              <a:rPr lang="cs-CZ" altLang="zh-CN" dirty="0" smtClean="0"/>
              <a:t>Bez </a:t>
            </a:r>
            <a:r>
              <a:rPr lang="cs-CZ" altLang="zh-CN" dirty="0" err="1" smtClean="0"/>
              <a:t>broadcastu</a:t>
            </a:r>
            <a:endParaRPr lang="cs-CZ" altLang="zh-CN" dirty="0" smtClean="0"/>
          </a:p>
          <a:p>
            <a:pPr eaLnBrk="1" hangingPunct="1"/>
            <a:r>
              <a:rPr lang="cs-CZ" altLang="zh-CN" dirty="0" err="1" smtClean="0"/>
              <a:t>Anycast</a:t>
            </a:r>
            <a:r>
              <a:rPr lang="cs-CZ" altLang="zh-CN" dirty="0" smtClean="0"/>
              <a:t> adresa</a:t>
            </a:r>
          </a:p>
          <a:p>
            <a:pPr eaLnBrk="1" hangingPunct="1"/>
            <a:r>
              <a:rPr lang="cs-CZ" altLang="zh-CN" dirty="0" smtClean="0"/>
              <a:t>Více adres na jednom rozhraní</a:t>
            </a:r>
          </a:p>
          <a:p>
            <a:pPr eaLnBrk="1" hangingPunct="1"/>
            <a:r>
              <a:rPr lang="cs-CZ" altLang="zh-CN" dirty="0" err="1" smtClean="0"/>
              <a:t>Plug</a:t>
            </a:r>
            <a:r>
              <a:rPr lang="cs-CZ" altLang="zh-CN" dirty="0" smtClean="0"/>
              <a:t> and Play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52E460-6E1B-461F-AB3A-0238EA539F88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DD354C-E37F-4E95-A09B-754EF385169B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3200"/>
          </a:xfrm>
        </p:spPr>
        <p:txBody>
          <a:bodyPr/>
          <a:lstStyle/>
          <a:p>
            <a:pPr eaLnBrk="1" hangingPunct="1"/>
            <a:r>
              <a:rPr lang="cs-CZ" altLang="zh-CN" smtClean="0"/>
              <a:t>Cíl zavádění: minimalizace rozměrů globálních směrovacích tabulek</a:t>
            </a:r>
          </a:p>
          <a:p>
            <a:pPr lvl="1" eaLnBrk="1" hangingPunct="1"/>
            <a:r>
              <a:rPr lang="cs-CZ" altLang="zh-CN" smtClean="0"/>
              <a:t>Lokátor obsahuje 4 pole</a:t>
            </a:r>
          </a:p>
          <a:p>
            <a:pPr lvl="1" eaLnBrk="1" hangingPunct="1"/>
            <a:r>
              <a:rPr lang="cs-CZ" altLang="zh-CN" smtClean="0"/>
              <a:t>TLA (16 bitů) - Top Level Aggregator</a:t>
            </a:r>
          </a:p>
          <a:p>
            <a:pPr lvl="1" eaLnBrk="1" hangingPunct="1"/>
            <a:r>
              <a:rPr lang="cs-CZ" altLang="zh-CN" smtClean="0"/>
              <a:t>Rezervováno (8 bitů)</a:t>
            </a:r>
          </a:p>
          <a:p>
            <a:pPr lvl="1" eaLnBrk="1" hangingPunct="1"/>
            <a:r>
              <a:rPr lang="cs-CZ" altLang="zh-CN" smtClean="0"/>
              <a:t>NLA (24 bitů) - Next Level Aggregator</a:t>
            </a:r>
          </a:p>
          <a:p>
            <a:pPr lvl="1" eaLnBrk="1" hangingPunct="1"/>
            <a:r>
              <a:rPr lang="cs-CZ" altLang="zh-CN" smtClean="0"/>
              <a:t>SLA (16 bitů) - Site Level Aggregator</a:t>
            </a:r>
            <a:endParaRPr 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39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E921E6-2E32-4C2E-833E-89211D8E8F2D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25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2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837BA7-6BA3-4E57-BF91-7798FFC89197}" type="slidenum">
              <a:rPr lang="cs-CZ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3200"/>
          </a:xfrm>
        </p:spPr>
        <p:txBody>
          <a:bodyPr/>
          <a:lstStyle/>
          <a:p>
            <a:pPr eaLnBrk="1" hangingPunct="1"/>
            <a:r>
              <a:rPr lang="cs-CZ" altLang="zh-CN" smtClean="0"/>
              <a:t>Přidělování adres - nověji</a:t>
            </a:r>
          </a:p>
          <a:p>
            <a:pPr lvl="1" eaLnBrk="1" hangingPunct="1"/>
            <a:r>
              <a:rPr lang="cs-CZ" smtClean="0"/>
              <a:t>16 bitů IANA (Internet Assigned Numbers Authority)</a:t>
            </a:r>
          </a:p>
          <a:p>
            <a:pPr lvl="1" eaLnBrk="1" hangingPunct="1"/>
            <a:r>
              <a:rPr lang="cs-CZ" smtClean="0">
                <a:ea typeface="Calibri" pitchFamily="34" charset="0"/>
                <a:cs typeface="Times New Roman" pitchFamily="18" charset="0"/>
              </a:rPr>
              <a:t>16 bitů RIR (Regional Internet Registry)</a:t>
            </a:r>
          </a:p>
          <a:p>
            <a:pPr lvl="1" eaLnBrk="1" hangingPunct="1"/>
            <a:r>
              <a:rPr lang="cs-CZ" smtClean="0">
                <a:ea typeface="Calibri" pitchFamily="34" charset="0"/>
                <a:cs typeface="Times New Roman" pitchFamily="18" charset="0"/>
              </a:rPr>
              <a:t>16 bitů LIR (Local Internet Registry) nebo NIR (National Internet Registry)</a:t>
            </a:r>
          </a:p>
        </p:txBody>
      </p:sp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8D25D3-FA41-4386-8D85-230C48A155A4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9426F3-3F06-4F9C-9E73-EEDC4E0E8E6B}" type="slidenum">
              <a:rPr lang="cs-CZ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>
              <a:buFont typeface="Symbol" pitchFamily="18" charset="2"/>
              <a:buChar char=""/>
            </a:pPr>
            <a:r>
              <a:rPr lang="cs-CZ" altLang="zh-CN" smtClean="0"/>
              <a:t>TLA, NLA a SLA se dále v RFC nepoužívají – prefix(3), Global routing prefix(45), Subnet identifier(16), Interface ID(64)</a:t>
            </a:r>
          </a:p>
          <a:p>
            <a:pPr lvl="1" eaLnBrk="1" hangingPunct="1"/>
            <a:r>
              <a:rPr lang="cs-CZ" altLang="zh-CN" smtClean="0"/>
              <a:t>Přidělování od 2000::/3</a:t>
            </a:r>
          </a:p>
          <a:p>
            <a:pPr lvl="1" eaLnBrk="1" hangingPunct="1"/>
            <a:r>
              <a:rPr lang="cs-CZ" altLang="zh-CN" smtClean="0"/>
              <a:t>Fixní rozdělení 8 slabik síťová část, 8 slabik hostitelská část</a:t>
            </a:r>
          </a:p>
          <a:p>
            <a:pPr eaLnBrk="1" hangingPunct="1"/>
            <a:r>
              <a:rPr lang="cs-CZ" altLang="zh-CN" smtClean="0"/>
              <a:t>Síťová část (8 slabik)</a:t>
            </a:r>
          </a:p>
          <a:p>
            <a:pPr lvl="1" eaLnBrk="1" hangingPunct="1"/>
            <a:r>
              <a:rPr lang="cs-CZ" altLang="zh-CN" smtClean="0"/>
              <a:t>Délka prefixu pevná /64</a:t>
            </a:r>
          </a:p>
          <a:p>
            <a:pPr lvl="1" eaLnBrk="1" hangingPunct="1"/>
            <a:r>
              <a:rPr lang="cs-CZ" altLang="zh-CN" smtClean="0"/>
              <a:t>Není třeba určovat délku prefixu pro subsítě</a:t>
            </a:r>
          </a:p>
          <a:p>
            <a:pPr lvl="1" eaLnBrk="1" hangingPunct="1"/>
            <a:r>
              <a:rPr lang="cs-CZ" altLang="zh-CN" smtClean="0"/>
              <a:t>/48 je přiřazeno umístění (site)</a:t>
            </a:r>
          </a:p>
          <a:p>
            <a:pPr lvl="1" eaLnBrk="1" hangingPunct="1"/>
            <a:r>
              <a:rPr lang="cs-CZ" altLang="zh-CN" smtClean="0"/>
              <a:t>16 bitů = 65536 subsítí pro jedno umístění (pro jednu stranu)</a:t>
            </a:r>
            <a:endParaRPr lang="cs-CZ" smtClean="0"/>
          </a:p>
        </p:txBody>
      </p:sp>
      <p:sp>
        <p:nvSpPr>
          <p:cNvPr id="2458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6D9165-409E-42DB-B48C-C508384C03B5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45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FE5DD7-D899-4661-97F9-9D099207DFCB}" type="slidenum">
              <a:rPr lang="cs-CZ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Počáteční přiřazení adres</a:t>
            </a:r>
            <a:endParaRPr lang="cs-CZ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05000"/>
          </a:xfrm>
        </p:spPr>
        <p:txBody>
          <a:bodyPr/>
          <a:lstStyle/>
          <a:p>
            <a:pPr eaLnBrk="1" hangingPunct="1"/>
            <a:r>
              <a:rPr lang="cs-CZ" altLang="zh-CN" smtClean="0"/>
              <a:t>sTLA (subTLA)</a:t>
            </a:r>
          </a:p>
          <a:p>
            <a:pPr lvl="1" eaLnBrk="1" hangingPunct="1"/>
            <a:r>
              <a:rPr lang="cs-CZ" altLang="zh-CN" smtClean="0"/>
              <a:t>pomalý start přiřazování IPv6 adres – nejdříve velcí odběratelé, velké kusy</a:t>
            </a:r>
          </a:p>
          <a:p>
            <a:pPr lvl="1" eaLnBrk="1" hangingPunct="1"/>
            <a:r>
              <a:rPr lang="cs-CZ" altLang="zh-CN" smtClean="0"/>
              <a:t>TLA „2001“ je rozděleno na 8,192 subTLA (/35)</a:t>
            </a:r>
          </a:p>
          <a:p>
            <a:pPr lvl="1" eaLnBrk="1" hangingPunct="1"/>
            <a:r>
              <a:rPr lang="cs-CZ" altLang="zh-CN" smtClean="0"/>
              <a:t>Stejná čísla TLA</a:t>
            </a:r>
          </a:p>
          <a:p>
            <a:pPr eaLnBrk="1" hangingPunct="1"/>
            <a:endParaRPr lang="cs-CZ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162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6EF6E8-166A-422F-BABF-3E42727043E3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56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56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2A4FDB-C900-42BD-94A1-B7590506650E}" type="slidenum">
              <a:rPr lang="cs-CZ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Kritéria pro přidělování</a:t>
            </a:r>
            <a:endParaRPr 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239000" cy="4648200"/>
          </a:xfrm>
        </p:spPr>
        <p:txBody>
          <a:bodyPr/>
          <a:lstStyle/>
          <a:p>
            <a:pPr eaLnBrk="1" hangingPunct="1"/>
            <a:r>
              <a:rPr lang="cs-CZ" altLang="zh-CN" smtClean="0"/>
              <a:t>Praha - 2001:718:0::/42</a:t>
            </a:r>
          </a:p>
          <a:p>
            <a:pPr eaLnBrk="1" hangingPunct="1"/>
            <a:r>
              <a:rPr lang="cs-CZ" altLang="zh-CN" smtClean="0"/>
              <a:t>Brno - 2001:718:800::/42</a:t>
            </a:r>
          </a:p>
          <a:p>
            <a:pPr eaLnBrk="1" hangingPunct="1"/>
            <a:r>
              <a:rPr lang="cs-CZ" altLang="zh-CN" smtClean="0"/>
              <a:t>Ostrava - 2001:718:1000::/42</a:t>
            </a:r>
          </a:p>
          <a:p>
            <a:pPr eaLnBrk="1" hangingPunct="1"/>
            <a:r>
              <a:rPr lang="cs-CZ" altLang="zh-CN" smtClean="0"/>
              <a:t>Hradec Králové - 2001:718:1200::/42</a:t>
            </a:r>
          </a:p>
          <a:p>
            <a:pPr eaLnBrk="1" hangingPunct="1"/>
            <a:r>
              <a:rPr lang="cs-CZ" altLang="zh-CN" smtClean="0"/>
              <a:t>Olomouc - 2001:718:1400::/42</a:t>
            </a:r>
          </a:p>
          <a:p>
            <a:pPr eaLnBrk="1" hangingPunct="1"/>
            <a:r>
              <a:rPr lang="cs-CZ" altLang="zh-CN" smtClean="0"/>
              <a:t>Ústi nad Labem - 2001:718:1600::/42</a:t>
            </a:r>
          </a:p>
          <a:p>
            <a:pPr eaLnBrk="1" hangingPunct="1"/>
            <a:r>
              <a:rPr lang="cs-CZ" altLang="zh-CN" smtClean="0"/>
              <a:t>Plzeň - 2001:718:1800::/42</a:t>
            </a:r>
          </a:p>
          <a:p>
            <a:pPr eaLnBrk="1" hangingPunct="1"/>
            <a:r>
              <a:rPr lang="cs-CZ" altLang="zh-CN" smtClean="0"/>
              <a:t>Liberec - 2001:718:1C00::/42</a:t>
            </a:r>
          </a:p>
          <a:p>
            <a:pPr eaLnBrk="1" hangingPunct="1"/>
            <a:r>
              <a:rPr lang="cs-CZ" altLang="zh-CN" smtClean="0"/>
              <a:t>České Budějovice - 2001:718:1A00::/42</a:t>
            </a:r>
          </a:p>
          <a:p>
            <a:pPr eaLnBrk="1" hangingPunct="1"/>
            <a:endParaRPr lang="cs-CZ" smtClean="0"/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F16831-97D7-41CF-9758-E461DD7335D7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AC22B4-08F2-4BFF-A89C-9F075786B1F6}" type="slidenum">
              <a:rPr lang="cs-CZ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Přiřazování adres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z="2000" b="1" dirty="0" err="1" smtClean="0"/>
              <a:t>Anycast</a:t>
            </a:r>
            <a:r>
              <a:rPr lang="cs-CZ" altLang="zh-CN" sz="2000" b="1" dirty="0" smtClean="0"/>
              <a:t> adresy (výběrové)</a:t>
            </a:r>
            <a:endParaRPr lang="cs-CZ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zh-CN" sz="1800" dirty="0" smtClean="0"/>
              <a:t>Více rozhraní má tutéž adresu, nižší bity (typicky 64 a více jsou nulové)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z="2000" b="1" dirty="0" err="1" smtClean="0"/>
              <a:t>Multicast</a:t>
            </a:r>
            <a:r>
              <a:rPr lang="cs-CZ" altLang="zh-CN" sz="2000" b="1" dirty="0" smtClean="0"/>
              <a:t> adresy (skupinové)</a:t>
            </a:r>
            <a:endParaRPr lang="cs-CZ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zh-CN" sz="1800" dirty="0" smtClean="0"/>
              <a:t>Od ff00::/8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1800" dirty="0" smtClean="0"/>
              <a:t>Struktura 1111 1111 </a:t>
            </a:r>
            <a:r>
              <a:rPr lang="en-US" altLang="zh-CN" sz="1800" dirty="0" smtClean="0">
                <a:ea typeface="宋体" charset="-122"/>
              </a:rPr>
              <a:t>|</a:t>
            </a:r>
            <a:r>
              <a:rPr lang="cs-CZ" altLang="zh-CN" sz="1800" dirty="0" smtClean="0"/>
              <a:t> </a:t>
            </a:r>
            <a:r>
              <a:rPr lang="cs-CZ" altLang="zh-CN" sz="1800" dirty="0" err="1" smtClean="0"/>
              <a:t>flags</a:t>
            </a:r>
            <a:r>
              <a:rPr lang="cs-CZ" altLang="zh-CN" sz="1800" dirty="0" smtClean="0"/>
              <a:t>(4) </a:t>
            </a:r>
            <a:r>
              <a:rPr lang="en-US" altLang="zh-CN" sz="1800" dirty="0" smtClean="0">
                <a:ea typeface="宋体" charset="-122"/>
              </a:rPr>
              <a:t>| </a:t>
            </a:r>
            <a:r>
              <a:rPr lang="en-US" altLang="zh-CN" sz="1800" dirty="0" err="1" smtClean="0">
                <a:ea typeface="宋体" charset="-122"/>
              </a:rPr>
              <a:t>scop</a:t>
            </a:r>
            <a:r>
              <a:rPr lang="cs-CZ" altLang="zh-CN" sz="1800" dirty="0" smtClean="0"/>
              <a:t>(4) </a:t>
            </a:r>
            <a:r>
              <a:rPr lang="en-US" altLang="zh-CN" sz="1800" dirty="0" smtClean="0">
                <a:ea typeface="宋体" charset="-122"/>
              </a:rPr>
              <a:t>| group ID (112)</a:t>
            </a:r>
            <a:endParaRPr lang="cs-CZ" altLang="zh-CN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altLang="zh-CN" sz="1800" dirty="0" smtClean="0">
                <a:ea typeface="宋体" charset="-122"/>
              </a:rPr>
              <a:t>Flags: 000T – T=0 – všeobecně známá adresa, T = 1 – dočasná adresa</a:t>
            </a:r>
            <a:endParaRPr lang="cs-CZ" altLang="zh-CN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Group ID – </a:t>
            </a:r>
            <a:r>
              <a:rPr lang="en-US" altLang="zh-CN" sz="1800" dirty="0" err="1" smtClean="0">
                <a:ea typeface="宋体" charset="-122"/>
              </a:rPr>
              <a:t>identifikátor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err="1" smtClean="0">
                <a:ea typeface="宋体" charset="-122"/>
              </a:rPr>
              <a:t>skupiny</a:t>
            </a:r>
            <a:r>
              <a:rPr lang="en-US" altLang="zh-CN" sz="1800" dirty="0" smtClean="0">
                <a:ea typeface="宋体" charset="-122"/>
              </a:rPr>
              <a:t> (</a:t>
            </a:r>
            <a:r>
              <a:rPr lang="en-US" altLang="zh-CN" sz="1800" dirty="0" err="1" smtClean="0">
                <a:ea typeface="宋体" charset="-122"/>
              </a:rPr>
              <a:t>nikoliv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err="1" smtClean="0">
                <a:ea typeface="宋体" charset="-122"/>
              </a:rPr>
              <a:t>identifikátor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err="1" smtClean="0">
                <a:ea typeface="宋体" charset="-122"/>
              </a:rPr>
              <a:t>rozhraní</a:t>
            </a:r>
            <a:r>
              <a:rPr lang="en-US" altLang="zh-CN" sz="1800" dirty="0" smtClean="0">
                <a:ea typeface="宋体" charset="-122"/>
              </a:rPr>
              <a:t>)</a:t>
            </a:r>
            <a:endParaRPr lang="cs-CZ" altLang="zh-CN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Scope: (</a:t>
            </a:r>
            <a:r>
              <a:rPr lang="en-US" altLang="zh-CN" sz="1800" dirty="0" err="1" smtClean="0">
                <a:ea typeface="宋体" charset="-122"/>
              </a:rPr>
              <a:t>dosah</a:t>
            </a:r>
            <a:r>
              <a:rPr lang="en-US" altLang="zh-CN" sz="1800" dirty="0" smtClean="0">
                <a:ea typeface="宋体" charset="-122"/>
              </a:rPr>
              <a:t>)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1 – interface local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2 – link – local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cs-CZ" altLang="zh-CN" sz="1800" dirty="0" smtClean="0">
                <a:ea typeface="宋体" charset="-122"/>
              </a:rPr>
              <a:t>5 – </a:t>
            </a:r>
            <a:r>
              <a:rPr lang="cs-CZ" altLang="zh-CN" sz="1800" dirty="0" err="1" smtClean="0">
                <a:ea typeface="宋体" charset="-122"/>
              </a:rPr>
              <a:t>site</a:t>
            </a:r>
            <a:r>
              <a:rPr lang="cs-CZ" altLang="zh-CN" sz="1800" dirty="0" smtClean="0">
                <a:ea typeface="宋体" charset="-122"/>
              </a:rPr>
              <a:t> (místo)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8 – </a:t>
            </a:r>
            <a:r>
              <a:rPr lang="en-US" altLang="zh-CN" sz="1800" dirty="0" err="1" smtClean="0">
                <a:ea typeface="宋体" charset="-122"/>
              </a:rPr>
              <a:t>organi</a:t>
            </a:r>
            <a:r>
              <a:rPr lang="cs-CZ" altLang="zh-CN" sz="1800" dirty="0" smtClean="0"/>
              <a:t>s</a:t>
            </a:r>
            <a:r>
              <a:rPr lang="en-US" altLang="zh-CN" sz="1800" dirty="0" err="1" smtClean="0">
                <a:ea typeface="宋体" charset="-122"/>
              </a:rPr>
              <a:t>ation</a:t>
            </a:r>
            <a:r>
              <a:rPr lang="en-US" altLang="zh-CN" sz="1800" dirty="0" smtClean="0">
                <a:ea typeface="宋体" charset="-122"/>
              </a:rPr>
              <a:t> – local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E – global </a:t>
            </a:r>
            <a:endParaRPr lang="cs-CZ" altLang="zh-CN" sz="18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  <p:sp>
        <p:nvSpPr>
          <p:cNvPr id="2765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3D4290-F3F2-4D63-9581-0E8F5EAC9FB6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76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EAC4CD-497D-4675-8EE1-6F89AF21A7EA}" type="slidenum">
              <a:rPr lang="cs-CZ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cs-CZ" dirty="0" smtClean="0"/>
              <a:t>Vyhrazené </a:t>
            </a:r>
            <a:r>
              <a:rPr lang="cs-CZ" dirty="0" err="1" smtClean="0"/>
              <a:t>multicast</a:t>
            </a:r>
            <a:r>
              <a:rPr lang="cs-CZ" dirty="0" smtClean="0"/>
              <a:t> adresy</a:t>
            </a:r>
          </a:p>
          <a:p>
            <a:pPr lvl="1"/>
            <a:r>
              <a:rPr lang="cs-CZ" dirty="0" smtClean="0"/>
              <a:t>FF01::1	všechny uzly </a:t>
            </a:r>
          </a:p>
          <a:p>
            <a:pPr lvl="1"/>
            <a:r>
              <a:rPr lang="cs-CZ" dirty="0" smtClean="0"/>
              <a:t>FF02::1	</a:t>
            </a:r>
          </a:p>
          <a:p>
            <a:pPr lvl="1"/>
            <a:r>
              <a:rPr lang="cs-CZ" dirty="0" smtClean="0"/>
              <a:t>FF01::2	všechny směrovače</a:t>
            </a:r>
          </a:p>
          <a:p>
            <a:pPr lvl="1"/>
            <a:r>
              <a:rPr lang="cs-CZ" dirty="0" smtClean="0"/>
              <a:t>FF02::2</a:t>
            </a:r>
          </a:p>
          <a:p>
            <a:pPr lvl="1"/>
            <a:r>
              <a:rPr lang="cs-CZ" dirty="0" smtClean="0"/>
              <a:t>FF05::2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3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Mapování MAC adresy</a:t>
            </a:r>
          </a:p>
          <a:p>
            <a:pPr lvl="1"/>
            <a:r>
              <a:rPr lang="cs-CZ" dirty="0" smtClean="0"/>
              <a:t>Prefix 33:33, zbývajících 32 bitů shodných (MAC, IPv6)</a:t>
            </a:r>
          </a:p>
          <a:p>
            <a:pPr lvl="1"/>
            <a:r>
              <a:rPr lang="cs-CZ" dirty="0" smtClean="0"/>
              <a:t>IPv6 ff02::1:2233:4455  na  MAC 33:33:22:33:44:55</a:t>
            </a:r>
          </a:p>
          <a:p>
            <a:r>
              <a:rPr lang="cs-CZ" dirty="0" err="1" smtClean="0"/>
              <a:t>Multicastové</a:t>
            </a:r>
            <a:r>
              <a:rPr lang="cs-CZ" dirty="0" smtClean="0"/>
              <a:t> vysílání</a:t>
            </a:r>
          </a:p>
          <a:p>
            <a:pPr lvl="1"/>
            <a:r>
              <a:rPr lang="cs-CZ" dirty="0" smtClean="0"/>
              <a:t>Dynamické členství ve skupinách</a:t>
            </a:r>
          </a:p>
          <a:p>
            <a:pPr lvl="1"/>
            <a:r>
              <a:rPr lang="cs-CZ" dirty="0" smtClean="0"/>
              <a:t>Zjišťování členství v podsíti pomocí MLD (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Listener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Směrování </a:t>
            </a:r>
            <a:r>
              <a:rPr lang="cs-CZ" dirty="0" err="1" smtClean="0"/>
              <a:t>multicastu</a:t>
            </a:r>
            <a:endParaRPr lang="cs-CZ" dirty="0" smtClean="0"/>
          </a:p>
          <a:p>
            <a:pPr lvl="1"/>
            <a:r>
              <a:rPr lang="cs-CZ" dirty="0" smtClean="0"/>
              <a:t>PIM hustý, </a:t>
            </a:r>
          </a:p>
          <a:p>
            <a:pPr lvl="1"/>
            <a:r>
              <a:rPr lang="cs-CZ" dirty="0" smtClean="0"/>
              <a:t>PIM řídký – rendezvous point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7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Mapování MAC adresy</a:t>
            </a:r>
          </a:p>
          <a:p>
            <a:pPr lvl="1"/>
            <a:r>
              <a:rPr lang="cs-CZ" dirty="0" smtClean="0"/>
              <a:t>Prefix 33:33, zbývajících 32 bitů shodných (MAC, IPv6)</a:t>
            </a:r>
          </a:p>
          <a:p>
            <a:pPr lvl="1"/>
            <a:r>
              <a:rPr lang="cs-CZ" dirty="0" smtClean="0"/>
              <a:t>IPv6 ff02::1:2233:4455  na  MAC 33:33:22:33:44:55</a:t>
            </a:r>
          </a:p>
          <a:p>
            <a:r>
              <a:rPr lang="cs-CZ" dirty="0" err="1" smtClean="0"/>
              <a:t>Multicastové</a:t>
            </a:r>
            <a:r>
              <a:rPr lang="cs-CZ" dirty="0" smtClean="0"/>
              <a:t> vysílání</a:t>
            </a:r>
          </a:p>
          <a:p>
            <a:pPr lvl="1"/>
            <a:r>
              <a:rPr lang="cs-CZ" dirty="0" smtClean="0"/>
              <a:t>Dynamické členství ve skupinách</a:t>
            </a:r>
          </a:p>
          <a:p>
            <a:pPr lvl="1"/>
            <a:r>
              <a:rPr lang="cs-CZ" dirty="0" smtClean="0"/>
              <a:t>Zjišťování členství v podsíti pomocí MLD (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Listener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Směrování </a:t>
            </a:r>
            <a:r>
              <a:rPr lang="cs-CZ" dirty="0" err="1" smtClean="0"/>
              <a:t>multicastu</a:t>
            </a:r>
            <a:endParaRPr lang="cs-CZ" dirty="0" smtClean="0"/>
          </a:p>
          <a:p>
            <a:pPr lvl="1"/>
            <a:r>
              <a:rPr lang="cs-CZ" dirty="0" smtClean="0"/>
              <a:t>PIM hustý, </a:t>
            </a:r>
          </a:p>
          <a:p>
            <a:pPr lvl="1"/>
            <a:r>
              <a:rPr lang="cs-CZ" dirty="0" smtClean="0"/>
              <a:t>PIM řídký – rendezvous point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3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Anycast</a:t>
            </a:r>
            <a:r>
              <a:rPr lang="cs-CZ" dirty="0" smtClean="0"/>
              <a:t>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Má stejný tvar jako </a:t>
            </a:r>
            <a:r>
              <a:rPr lang="cs-CZ" dirty="0" err="1" smtClean="0"/>
              <a:t>unicast</a:t>
            </a:r>
            <a:r>
              <a:rPr lang="cs-CZ" dirty="0" smtClean="0"/>
              <a:t> adresa</a:t>
            </a:r>
          </a:p>
          <a:p>
            <a:r>
              <a:rPr lang="cs-CZ" dirty="0" smtClean="0"/>
              <a:t>Nemůže být použita jako zdrojová adresa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5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Problémy IPv4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Vyčerpání IPv4 adres</a:t>
            </a:r>
          </a:p>
          <a:p>
            <a:pPr eaLnBrk="1" hangingPunct="1"/>
            <a:r>
              <a:rPr lang="cs-CZ" altLang="zh-CN" smtClean="0"/>
              <a:t>4 slabiky = 4,3 miliard adres (</a:t>
            </a:r>
            <a:r>
              <a:rPr lang="en-US" altLang="zh-CN" smtClean="0">
                <a:ea typeface="宋体" charset="-122"/>
              </a:rPr>
              <a:t>4,294,967,296</a:t>
            </a:r>
            <a:r>
              <a:rPr lang="cs-CZ" altLang="zh-CN" smtClean="0"/>
              <a:t>)</a:t>
            </a:r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16 slabik = 340,282,366,920,938,463,463,374,607,431,768,211,456</a:t>
            </a:r>
            <a:endParaRPr lang="cs-CZ" altLang="zh-CN" smtClean="0"/>
          </a:p>
          <a:p>
            <a:pPr eaLnBrk="1" hangingPunct="1"/>
            <a:r>
              <a:rPr lang="cs-CZ" altLang="zh-CN" smtClean="0"/>
              <a:t>Méně než je populace lidí (6,1 miliard)</a:t>
            </a:r>
          </a:p>
          <a:p>
            <a:pPr eaLnBrk="1" hangingPunct="1"/>
            <a:r>
              <a:rPr lang="cs-CZ" altLang="zh-CN" smtClean="0"/>
              <a:t>Vyčerpá se již okolo roku 2008</a:t>
            </a:r>
          </a:p>
          <a:p>
            <a:pPr eaLnBrk="1" hangingPunct="1"/>
            <a:r>
              <a:rPr lang="cs-CZ" altLang="zh-CN" smtClean="0"/>
              <a:t>K registraci IPv4 adres se používá několik politik</a:t>
            </a:r>
          </a:p>
          <a:p>
            <a:pPr eaLnBrk="1" hangingPunct="1"/>
            <a:r>
              <a:rPr lang="cs-CZ" altLang="zh-CN" smtClean="0"/>
              <a:t>Lepší situace je v USA, špatná v jihovýchodní Asii (Čína)</a:t>
            </a:r>
          </a:p>
          <a:p>
            <a:pPr eaLnBrk="1" hangingPunct="1"/>
            <a:r>
              <a:rPr lang="cs-CZ" altLang="zh-CN" smtClean="0"/>
              <a:t>Nikdo neobdrží dost IPv4 adres</a:t>
            </a:r>
            <a:endParaRPr lang="cs-CZ" smtClean="0"/>
          </a:p>
        </p:txBody>
      </p:sp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E204B9-2B42-47D0-BC9C-794300855630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1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74A2F-8492-444D-A8DA-81E65FA69C4F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Plug and Play, Autokonfigurace adres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057400"/>
          </a:xfrm>
        </p:spPr>
        <p:txBody>
          <a:bodyPr/>
          <a:lstStyle/>
          <a:p>
            <a:pPr eaLnBrk="1" hangingPunct="1"/>
            <a:r>
              <a:rPr lang="cs-CZ" altLang="zh-CN" smtClean="0"/>
              <a:t>Očekává se, že počítač bude v síti fungovat okamžitě po instalaci, bez konfigurace</a:t>
            </a:r>
          </a:p>
          <a:p>
            <a:pPr eaLnBrk="1" hangingPunct="1"/>
            <a:r>
              <a:rPr lang="cs-CZ" altLang="zh-CN" smtClean="0"/>
              <a:t>Noční můra administrátorů – okamžité zprovoznění velkého počtu počítačů</a:t>
            </a:r>
          </a:p>
          <a:p>
            <a:pPr lvl="1" eaLnBrk="1" hangingPunct="1"/>
            <a:r>
              <a:rPr lang="cs-CZ" altLang="zh-CN" smtClean="0"/>
              <a:t>Dolních 8 slabik z MAC adresy</a:t>
            </a:r>
            <a:endParaRPr lang="cs-CZ" smtClean="0"/>
          </a:p>
        </p:txBody>
      </p:sp>
      <p:grpSp>
        <p:nvGrpSpPr>
          <p:cNvPr id="29700" name="Group 4"/>
          <p:cNvGrpSpPr>
            <a:grpSpLocks noChangeAspect="1"/>
          </p:cNvGrpSpPr>
          <p:nvPr/>
        </p:nvGrpSpPr>
        <p:grpSpPr bwMode="auto">
          <a:xfrm>
            <a:off x="0" y="3886200"/>
            <a:ext cx="9144000" cy="1803400"/>
            <a:chOff x="2203" y="6254"/>
            <a:chExt cx="7200" cy="1152"/>
          </a:xfrm>
        </p:grpSpPr>
        <p:sp>
          <p:nvSpPr>
            <p:cNvPr id="29704" name="AutoShape 5"/>
            <p:cNvSpPr>
              <a:spLocks noChangeAspect="1" noChangeArrowheads="1"/>
            </p:cNvSpPr>
            <p:nvPr/>
          </p:nvSpPr>
          <p:spPr bwMode="auto">
            <a:xfrm>
              <a:off x="2203" y="6254"/>
              <a:ext cx="720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9705" name="Group 6"/>
            <p:cNvGrpSpPr>
              <a:grpSpLocks/>
            </p:cNvGrpSpPr>
            <p:nvPr/>
          </p:nvGrpSpPr>
          <p:grpSpPr bwMode="auto">
            <a:xfrm>
              <a:off x="3499" y="6974"/>
              <a:ext cx="4608" cy="288"/>
              <a:chOff x="3499" y="6542"/>
              <a:chExt cx="4608" cy="288"/>
            </a:xfrm>
          </p:grpSpPr>
          <p:sp>
            <p:nvSpPr>
              <p:cNvPr id="29714" name="Rectangle 7"/>
              <p:cNvSpPr>
                <a:spLocks noChangeArrowheads="1"/>
              </p:cNvSpPr>
              <p:nvPr/>
            </p:nvSpPr>
            <p:spPr bwMode="auto">
              <a:xfrm>
                <a:off x="3499" y="6542"/>
                <a:ext cx="460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5" name="Line 8"/>
              <p:cNvSpPr>
                <a:spLocks noChangeShapeType="1"/>
              </p:cNvSpPr>
              <p:nvPr/>
            </p:nvSpPr>
            <p:spPr bwMode="auto">
              <a:xfrm>
                <a:off x="5803" y="654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6" name="Line 9"/>
              <p:cNvSpPr>
                <a:spLocks noChangeShapeType="1"/>
              </p:cNvSpPr>
              <p:nvPr/>
            </p:nvSpPr>
            <p:spPr bwMode="auto">
              <a:xfrm>
                <a:off x="6091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7" name="Line 10"/>
              <p:cNvSpPr>
                <a:spLocks noChangeShapeType="1"/>
              </p:cNvSpPr>
              <p:nvPr/>
            </p:nvSpPr>
            <p:spPr bwMode="auto">
              <a:xfrm>
                <a:off x="6379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8" name="Line 11"/>
              <p:cNvSpPr>
                <a:spLocks noChangeShapeType="1"/>
              </p:cNvSpPr>
              <p:nvPr/>
            </p:nvSpPr>
            <p:spPr bwMode="auto">
              <a:xfrm>
                <a:off x="6667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9" name="Line 12"/>
              <p:cNvSpPr>
                <a:spLocks noChangeShapeType="1"/>
              </p:cNvSpPr>
              <p:nvPr/>
            </p:nvSpPr>
            <p:spPr bwMode="auto">
              <a:xfrm>
                <a:off x="6955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20" name="Line 13"/>
              <p:cNvSpPr>
                <a:spLocks noChangeShapeType="1"/>
              </p:cNvSpPr>
              <p:nvPr/>
            </p:nvSpPr>
            <p:spPr bwMode="auto">
              <a:xfrm>
                <a:off x="7243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21" name="Line 14"/>
              <p:cNvSpPr>
                <a:spLocks noChangeShapeType="1"/>
              </p:cNvSpPr>
              <p:nvPr/>
            </p:nvSpPr>
            <p:spPr bwMode="auto">
              <a:xfrm>
                <a:off x="7531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22" name="Line 15"/>
              <p:cNvSpPr>
                <a:spLocks noChangeShapeType="1"/>
              </p:cNvSpPr>
              <p:nvPr/>
            </p:nvSpPr>
            <p:spPr bwMode="auto">
              <a:xfrm>
                <a:off x="7819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06" name="Group 16"/>
            <p:cNvGrpSpPr>
              <a:grpSpLocks/>
            </p:cNvGrpSpPr>
            <p:nvPr/>
          </p:nvGrpSpPr>
          <p:grpSpPr bwMode="auto">
            <a:xfrm>
              <a:off x="6091" y="6398"/>
              <a:ext cx="1728" cy="288"/>
              <a:chOff x="6379" y="6398"/>
              <a:chExt cx="1728" cy="288"/>
            </a:xfrm>
          </p:grpSpPr>
          <p:sp>
            <p:nvSpPr>
              <p:cNvPr id="29708" name="Rectangle 17"/>
              <p:cNvSpPr>
                <a:spLocks noChangeArrowheads="1"/>
              </p:cNvSpPr>
              <p:nvPr/>
            </p:nvSpPr>
            <p:spPr bwMode="auto">
              <a:xfrm>
                <a:off x="6379" y="6398"/>
                <a:ext cx="172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09" name="Line 18"/>
              <p:cNvSpPr>
                <a:spLocks noChangeShapeType="1"/>
              </p:cNvSpPr>
              <p:nvPr/>
            </p:nvSpPr>
            <p:spPr bwMode="auto">
              <a:xfrm>
                <a:off x="7819" y="654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0" name="Line 19"/>
              <p:cNvSpPr>
                <a:spLocks noChangeShapeType="1"/>
              </p:cNvSpPr>
              <p:nvPr/>
            </p:nvSpPr>
            <p:spPr bwMode="auto">
              <a:xfrm>
                <a:off x="6667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1" name="Line 20"/>
              <p:cNvSpPr>
                <a:spLocks noChangeShapeType="1"/>
              </p:cNvSpPr>
              <p:nvPr/>
            </p:nvSpPr>
            <p:spPr bwMode="auto">
              <a:xfrm>
                <a:off x="6955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2" name="Line 21"/>
              <p:cNvSpPr>
                <a:spLocks noChangeShapeType="1"/>
              </p:cNvSpPr>
              <p:nvPr/>
            </p:nvSpPr>
            <p:spPr bwMode="auto">
              <a:xfrm>
                <a:off x="7243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3" name="Line 22"/>
              <p:cNvSpPr>
                <a:spLocks noChangeShapeType="1"/>
              </p:cNvSpPr>
              <p:nvPr/>
            </p:nvSpPr>
            <p:spPr bwMode="auto">
              <a:xfrm>
                <a:off x="7531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9707" name="Text Box 23"/>
            <p:cNvSpPr txBox="1">
              <a:spLocks noChangeArrowheads="1"/>
            </p:cNvSpPr>
            <p:nvPr/>
          </p:nvSpPr>
          <p:spPr bwMode="auto">
            <a:xfrm>
              <a:off x="4651" y="6398"/>
              <a:ext cx="129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/>
                <a:t>MAC adresa</a:t>
              </a:r>
              <a:endParaRPr lang="cs-CZ"/>
            </a:p>
          </p:txBody>
        </p:sp>
      </p:grp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74AFCA-8451-470C-8351-4CFF676D7900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02341D-A3DD-431A-ADFE-34A2034F6D7E}" type="slidenum">
              <a:rPr lang="cs-CZ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Autokonfigurace - bezestavová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/>
            <a:r>
              <a:rPr lang="cs-CZ" altLang="zh-CN" dirty="0" smtClean="0"/>
              <a:t>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address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Horních 8 slabik ze směrovače</a:t>
            </a:r>
          </a:p>
          <a:p>
            <a:pPr lvl="1" eaLnBrk="1" hangingPunct="1"/>
            <a:r>
              <a:rPr lang="cs-CZ" altLang="zh-CN" dirty="0" smtClean="0"/>
              <a:t>Globální adresa</a:t>
            </a:r>
          </a:p>
          <a:p>
            <a:pPr lvl="1" eaLnBrk="1" hangingPunct="1"/>
            <a:r>
              <a:rPr lang="cs-CZ" altLang="zh-CN" dirty="0" smtClean="0"/>
              <a:t>Není třeba DHCP server (</a:t>
            </a:r>
            <a:r>
              <a:rPr lang="cs-CZ" altLang="zh-CN" dirty="0" err="1" smtClean="0"/>
              <a:t>bezestavové</a:t>
            </a:r>
            <a:r>
              <a:rPr lang="cs-CZ" altLang="zh-CN" dirty="0" smtClean="0"/>
              <a:t> přidělení adresy)</a:t>
            </a:r>
          </a:p>
          <a:p>
            <a:pPr lvl="1" eaLnBrk="1" hangingPunct="1"/>
            <a:r>
              <a:rPr lang="cs-CZ" altLang="zh-CN" dirty="0" smtClean="0"/>
              <a:t>(Stavové přidělení – DHCPv6)</a:t>
            </a:r>
          </a:p>
          <a:p>
            <a:pPr eaLnBrk="1" hangingPunct="1"/>
            <a:r>
              <a:rPr lang="cs-CZ" altLang="zh-CN" dirty="0" smtClean="0"/>
              <a:t>Konverze MAC adresy na interface ID</a:t>
            </a:r>
          </a:p>
          <a:p>
            <a:pPr lvl="1" eaLnBrk="1" hangingPunct="1"/>
            <a:r>
              <a:rPr lang="cs-CZ" altLang="zh-CN" dirty="0" smtClean="0"/>
              <a:t>EUI64 adresa (8 slabik)</a:t>
            </a:r>
          </a:p>
          <a:p>
            <a:pPr lvl="1" eaLnBrk="1" hangingPunct="1"/>
            <a:r>
              <a:rPr lang="cs-CZ" altLang="zh-CN" dirty="0" smtClean="0"/>
              <a:t>Neguje také 2. bit 1. slabiky (příznak </a:t>
            </a:r>
            <a:r>
              <a:rPr lang="cs-CZ" altLang="zh-CN" dirty="0" err="1" smtClean="0"/>
              <a:t>globání</a:t>
            </a:r>
            <a:r>
              <a:rPr lang="cs-CZ" altLang="zh-CN" dirty="0" smtClean="0"/>
              <a:t> adresy)</a:t>
            </a:r>
          </a:p>
          <a:p>
            <a:pPr lvl="1" eaLnBrk="1" hangingPunct="1"/>
            <a:r>
              <a:rPr lang="cs-CZ" altLang="zh-CN" dirty="0" smtClean="0"/>
              <a:t>00:08:05:01:23:45 --&gt; 0</a:t>
            </a:r>
            <a:r>
              <a:rPr lang="cs-CZ" altLang="zh-CN" dirty="0" smtClean="0">
                <a:solidFill>
                  <a:srgbClr val="FF0000"/>
                </a:solidFill>
              </a:rPr>
              <a:t>2</a:t>
            </a:r>
            <a:r>
              <a:rPr lang="cs-CZ" altLang="zh-CN" dirty="0" smtClean="0"/>
              <a:t>08:05</a:t>
            </a:r>
            <a:r>
              <a:rPr lang="cs-CZ" altLang="zh-CN" dirty="0" smtClean="0">
                <a:solidFill>
                  <a:srgbClr val="FF0000"/>
                </a:solidFill>
              </a:rPr>
              <a:t>ff:fe</a:t>
            </a:r>
            <a:r>
              <a:rPr lang="cs-CZ" altLang="zh-CN" dirty="0" smtClean="0"/>
              <a:t>01:2345</a:t>
            </a:r>
          </a:p>
          <a:p>
            <a:pPr eaLnBrk="1" hangingPunct="1"/>
            <a:r>
              <a:rPr lang="cs-CZ" altLang="zh-CN" dirty="0" smtClean="0"/>
              <a:t>Generování 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adresy</a:t>
            </a:r>
          </a:p>
          <a:p>
            <a:pPr lvl="1" eaLnBrk="1" hangingPunct="1"/>
            <a:r>
              <a:rPr lang="cs-CZ" altLang="zh-CN" dirty="0" smtClean="0"/>
              <a:t>fe80:: interface ID</a:t>
            </a:r>
          </a:p>
          <a:p>
            <a:pPr lvl="1" eaLnBrk="1" hangingPunct="1"/>
            <a:r>
              <a:rPr lang="cs-CZ" altLang="zh-CN" dirty="0" smtClean="0"/>
              <a:t>fe80::208:05ff:fe01:2345</a:t>
            </a:r>
            <a:endParaRPr lang="cs-CZ" dirty="0" smtClean="0"/>
          </a:p>
        </p:txBody>
      </p:sp>
      <p:sp>
        <p:nvSpPr>
          <p:cNvPr id="3072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80EB7C-59AF-4878-A63A-D6A9A6FC016F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07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D8FCA8-A94B-437C-87CA-BCDB9F65CC0F}" type="slidenum">
              <a:rPr lang="cs-CZ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iscovery</a:t>
            </a:r>
            <a:r>
              <a:rPr lang="cs-CZ" dirty="0" smtClean="0"/>
              <a:t> – nahrazuje ARP v IPv4</a:t>
            </a:r>
          </a:p>
          <a:p>
            <a:pPr lvl="1"/>
            <a:r>
              <a:rPr lang="cs-CZ" dirty="0" smtClean="0"/>
              <a:t>Zjišťování linkových adres sousedních uzlů</a:t>
            </a:r>
          </a:p>
          <a:p>
            <a:pPr lvl="1"/>
            <a:r>
              <a:rPr lang="cs-CZ" dirty="0" smtClean="0"/>
              <a:t>Hledání směrovačů</a:t>
            </a:r>
          </a:p>
          <a:p>
            <a:pPr lvl="1"/>
            <a:r>
              <a:rPr lang="cs-CZ" dirty="0" smtClean="0"/>
              <a:t>Přesměrování</a:t>
            </a:r>
          </a:p>
          <a:p>
            <a:pPr lvl="1"/>
            <a:r>
              <a:rPr lang="cs-CZ" dirty="0" smtClean="0"/>
              <a:t>Zjišťování síťových parametrů pro automatickou konfiguraci</a:t>
            </a:r>
          </a:p>
          <a:p>
            <a:pPr lvl="1"/>
            <a:r>
              <a:rPr lang="cs-CZ" dirty="0" smtClean="0"/>
              <a:t>Ověřování dosažitelnosti sousedů</a:t>
            </a:r>
          </a:p>
          <a:p>
            <a:pPr lvl="1"/>
            <a:r>
              <a:rPr lang="cs-CZ" dirty="0" smtClean="0"/>
              <a:t>Detekce duplicitních adres</a:t>
            </a:r>
          </a:p>
          <a:p>
            <a:r>
              <a:rPr lang="cs-CZ" dirty="0"/>
              <a:t>Využívá zprávy protokolu ICMPv6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 smtClean="0"/>
              <a:t> – síťové parametry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vyžádání </a:t>
            </a:r>
            <a:r>
              <a:rPr lang="cs-CZ" dirty="0" err="1"/>
              <a:t>Router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dirty="0" err="1" smtClean="0"/>
              <a:t>dvertisement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/>
              <a:t> </a:t>
            </a:r>
            <a:r>
              <a:rPr lang="cs-CZ" dirty="0" smtClean="0"/>
              <a:t>– informace o sousedovi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výzva ohlášení souseda</a:t>
            </a:r>
          </a:p>
          <a:p>
            <a:pPr lvl="1"/>
            <a:r>
              <a:rPr lang="cs-CZ" dirty="0" err="1" smtClean="0"/>
              <a:t>Redirect</a:t>
            </a:r>
            <a:r>
              <a:rPr lang="cs-CZ" dirty="0" smtClean="0"/>
              <a:t>  - přesměrování na jiného souseda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1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Autokonfigurace - stavová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Host obdrží adresu rozhraní nebo konfigurační informaci a parametry od serveru</a:t>
            </a:r>
          </a:p>
          <a:p>
            <a:pPr eaLnBrk="1" hangingPunct="1"/>
            <a:r>
              <a:rPr lang="cs-CZ" sz="2000" smtClean="0"/>
              <a:t>Host je identifikován jednoznačným identifikátorem (MAC adresa, ale uvažuje se i o ID nezávislém na MAC karty)</a:t>
            </a:r>
          </a:p>
          <a:p>
            <a:pPr eaLnBrk="1" hangingPunct="1"/>
            <a:r>
              <a:rPr lang="cs-CZ" sz="2000" smtClean="0"/>
              <a:t>Servery udržují databázi, obsahující mapování adres přiřazených hostům</a:t>
            </a:r>
          </a:p>
          <a:p>
            <a:pPr eaLnBrk="1" hangingPunct="1"/>
            <a:r>
              <a:rPr lang="cs-CZ" sz="2000" smtClean="0"/>
              <a:t>Jedno z možných schémat odpovídá DHCPv6</a:t>
            </a:r>
          </a:p>
          <a:p>
            <a:pPr eaLnBrk="1" hangingPunct="1"/>
            <a:r>
              <a:rPr lang="cs-CZ" sz="2000" smtClean="0"/>
              <a:t>Stavová a bezestavová autokonfigurace může být použita souběžně – výhodné z hlediska udržení stavu přidělených adres (není třeba)</a:t>
            </a:r>
          </a:p>
          <a:p>
            <a:pPr eaLnBrk="1" hangingPunct="1"/>
            <a:r>
              <a:rPr lang="cs-CZ" sz="2000" smtClean="0"/>
              <a:t>DHCP ale přidělí ostatní parametry (adresa DNS)</a:t>
            </a:r>
          </a:p>
          <a:p>
            <a:pPr eaLnBrk="1" hangingPunct="1"/>
            <a:r>
              <a:rPr lang="cs-CZ" sz="2000" smtClean="0"/>
              <a:t>Administrátor určuje typ nastavením odpovídající položky v Router Advertisement zprávách</a:t>
            </a:r>
          </a:p>
        </p:txBody>
      </p:sp>
      <p:sp>
        <p:nvSpPr>
          <p:cNvPr id="317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211D9E-181E-4137-943C-32484501480C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17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7C335B-7FF4-443C-B559-A483D315482C}" type="slidenum">
              <a:rPr lang="cs-CZ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DHCPv</a:t>
            </a:r>
            <a:r>
              <a:rPr lang="en-US" dirty="0"/>
              <a:t>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Stavov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autokonfigurace</a:t>
            </a:r>
            <a:endParaRPr lang="cs-CZ" dirty="0" smtClean="0"/>
          </a:p>
          <a:p>
            <a:pPr lvl="1"/>
            <a:r>
              <a:rPr lang="cs-CZ" dirty="0" err="1" smtClean="0"/>
              <a:t>Solicit</a:t>
            </a:r>
            <a:r>
              <a:rPr lang="cs-CZ" dirty="0" smtClean="0"/>
              <a:t> - výzva na adrese ff02::1:2 (DHCP </a:t>
            </a:r>
            <a:r>
              <a:rPr lang="cs-CZ" dirty="0" err="1" smtClean="0"/>
              <a:t>relay</a:t>
            </a:r>
            <a:r>
              <a:rPr lang="cs-CZ" dirty="0" smtClean="0"/>
              <a:t> agenti a servery, ff05::1:3 DHCP servery</a:t>
            </a:r>
          </a:p>
          <a:p>
            <a:pPr lvl="1"/>
            <a:r>
              <a:rPr lang="cs-CZ" dirty="0" err="1" smtClean="0"/>
              <a:t>Advertise</a:t>
            </a:r>
            <a:r>
              <a:rPr lang="cs-CZ" dirty="0" smtClean="0"/>
              <a:t> – odeslání nabídek</a:t>
            </a:r>
          </a:p>
          <a:p>
            <a:pPr lvl="1"/>
            <a:r>
              <a:rPr lang="cs-CZ" dirty="0" err="1" smtClean="0"/>
              <a:t>Request</a:t>
            </a:r>
            <a:r>
              <a:rPr lang="cs-CZ" dirty="0" smtClean="0"/>
              <a:t> – požadavek na přidělení </a:t>
            </a:r>
            <a:r>
              <a:rPr lang="cs-CZ" dirty="0" err="1" smtClean="0"/>
              <a:t>prexifu</a:t>
            </a:r>
            <a:endParaRPr lang="cs-CZ" dirty="0" smtClean="0"/>
          </a:p>
          <a:p>
            <a:pPr lvl="1"/>
            <a:r>
              <a:rPr lang="cs-CZ" dirty="0" err="1" smtClean="0"/>
              <a:t>Reply</a:t>
            </a:r>
            <a:r>
              <a:rPr lang="cs-CZ" dirty="0" smtClean="0"/>
              <a:t> – potvrzení přidělených parametrů</a:t>
            </a:r>
          </a:p>
          <a:p>
            <a:pPr lvl="1"/>
            <a:r>
              <a:rPr lang="cs-CZ" dirty="0" err="1" smtClean="0"/>
              <a:t>Decline</a:t>
            </a:r>
            <a:r>
              <a:rPr lang="cs-CZ" dirty="0" smtClean="0"/>
              <a:t> – uvolnění </a:t>
            </a:r>
          </a:p>
          <a:p>
            <a:pPr lvl="1"/>
            <a:r>
              <a:rPr lang="cs-CZ" dirty="0" err="1" smtClean="0"/>
              <a:t>Confirm</a:t>
            </a:r>
            <a:r>
              <a:rPr lang="cs-CZ" dirty="0" smtClean="0"/>
              <a:t> – potvrzení</a:t>
            </a:r>
          </a:p>
          <a:p>
            <a:pPr lvl="1"/>
            <a:r>
              <a:rPr lang="cs-CZ" dirty="0" err="1" smtClean="0"/>
              <a:t>Reconfigure</a:t>
            </a:r>
            <a:r>
              <a:rPr lang="cs-CZ" dirty="0" smtClean="0"/>
              <a:t> – obnova</a:t>
            </a:r>
          </a:p>
          <a:p>
            <a:pPr lvl="1"/>
            <a:r>
              <a:rPr lang="cs-CZ" dirty="0" err="1" smtClean="0"/>
              <a:t>Relay</a:t>
            </a:r>
            <a:r>
              <a:rPr lang="cs-CZ" dirty="0" err="1"/>
              <a:t>-</a:t>
            </a:r>
            <a:r>
              <a:rPr lang="cs-CZ" dirty="0" err="1" smtClean="0"/>
              <a:t>Forw</a:t>
            </a:r>
            <a:r>
              <a:rPr lang="cs-CZ" dirty="0" smtClean="0"/>
              <a:t>, </a:t>
            </a:r>
            <a:r>
              <a:rPr lang="cs-CZ" dirty="0" err="1" smtClean="0"/>
              <a:t>Relay-Reply</a:t>
            </a:r>
            <a:r>
              <a:rPr lang="cs-CZ" dirty="0" smtClean="0"/>
              <a:t> – </a:t>
            </a:r>
            <a:r>
              <a:rPr lang="cs-CZ" dirty="0" err="1" smtClean="0"/>
              <a:t>forwardování</a:t>
            </a:r>
            <a:r>
              <a:rPr lang="cs-CZ" dirty="0" smtClean="0"/>
              <a:t> zpráv serveru nebo jinému </a:t>
            </a:r>
            <a:r>
              <a:rPr lang="cs-CZ" dirty="0" err="1" smtClean="0"/>
              <a:t>Relay</a:t>
            </a:r>
            <a:r>
              <a:rPr lang="cs-CZ" dirty="0" smtClean="0"/>
              <a:t> agentovi</a:t>
            </a:r>
          </a:p>
          <a:p>
            <a:r>
              <a:rPr lang="cs-CZ" dirty="0" smtClean="0"/>
              <a:t>DHCP </a:t>
            </a:r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 (DUID) </a:t>
            </a:r>
          </a:p>
          <a:p>
            <a:pPr lvl="1"/>
            <a:r>
              <a:rPr lang="cs-CZ" dirty="0" smtClean="0"/>
              <a:t>identifikátor klienta (10 bytů)</a:t>
            </a:r>
          </a:p>
          <a:p>
            <a:pPr lvl="1"/>
            <a:r>
              <a:rPr lang="cs-CZ" dirty="0" smtClean="0"/>
              <a:t>Daný výrobcem, vygenerování</a:t>
            </a:r>
          </a:p>
          <a:p>
            <a:pPr lvl="1"/>
            <a:r>
              <a:rPr lang="cs-CZ" dirty="0" smtClean="0"/>
              <a:t>Nezávislý na technickém vybavení klienta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8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Ke změně adresy může dojít</a:t>
            </a:r>
          </a:p>
          <a:p>
            <a:pPr lvl="1"/>
            <a:r>
              <a:rPr lang="cs-CZ" dirty="0" smtClean="0"/>
              <a:t>při změně poskytovatele</a:t>
            </a:r>
          </a:p>
          <a:p>
            <a:pPr lvl="1"/>
            <a:r>
              <a:rPr lang="cs-CZ" dirty="0" smtClean="0"/>
              <a:t>při změně síťové architektury</a:t>
            </a:r>
          </a:p>
          <a:p>
            <a:r>
              <a:rPr lang="cs-CZ" dirty="0"/>
              <a:t>M</a:t>
            </a:r>
            <a:r>
              <a:rPr lang="cs-CZ" dirty="0" smtClean="0"/>
              <a:t>etody</a:t>
            </a:r>
          </a:p>
          <a:p>
            <a:pPr lvl="1"/>
            <a:r>
              <a:rPr lang="cs-CZ" dirty="0" smtClean="0"/>
              <a:t>směrovač přidá nový prefix do </a:t>
            </a:r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Adverticement</a:t>
            </a:r>
            <a:r>
              <a:rPr lang="cs-CZ" dirty="0" smtClean="0"/>
              <a:t>, informuje že starý neplatí</a:t>
            </a:r>
          </a:p>
          <a:p>
            <a:pPr lvl="1"/>
            <a:r>
              <a:rPr lang="cs-CZ" dirty="0" smtClean="0"/>
              <a:t>pokud vyprší DHCP čas pronájmu, přiřadí novou adresu uzlu</a:t>
            </a:r>
          </a:p>
          <a:p>
            <a:pPr lvl="1"/>
            <a:r>
              <a:rPr lang="cs-CZ" dirty="0" smtClean="0"/>
              <a:t>DHCP může požadovat uvolnění adresy</a:t>
            </a:r>
          </a:p>
          <a:p>
            <a:r>
              <a:rPr lang="cs-CZ" dirty="0" smtClean="0"/>
              <a:t>DNS update</a:t>
            </a:r>
          </a:p>
          <a:p>
            <a:r>
              <a:rPr lang="cs-CZ" dirty="0"/>
              <a:t>P</a:t>
            </a:r>
            <a:r>
              <a:rPr lang="cs-CZ" dirty="0" smtClean="0"/>
              <a:t>robíhající konverzace mohou pokračovat pokud stará adresa zůstává v platnosti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Povinné adresy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200400"/>
          </a:xfrm>
        </p:spPr>
        <p:txBody>
          <a:bodyPr/>
          <a:lstStyle/>
          <a:p>
            <a:pPr eaLnBrk="1" hangingPunct="1"/>
            <a:r>
              <a:rPr lang="cs-CZ" altLang="zh-CN" b="1" smtClean="0"/>
              <a:t>Povinné adresy uzlu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Lokální linková adresa pro každé rozhraní (fe80::208:05ff:fe01:2345)</a:t>
            </a:r>
          </a:p>
          <a:p>
            <a:pPr lvl="1" eaLnBrk="1" hangingPunct="1"/>
            <a:r>
              <a:rPr lang="cs-CZ" altLang="zh-CN" smtClean="0"/>
              <a:t>Přidělená individuální adresa (2001:718:1800:11:208:05ff:fe01:2345)</a:t>
            </a:r>
          </a:p>
          <a:p>
            <a:pPr lvl="1" eaLnBrk="1" hangingPunct="1"/>
            <a:r>
              <a:rPr lang="cs-CZ" altLang="zh-CN" smtClean="0"/>
              <a:t>Loopback (::1)</a:t>
            </a:r>
          </a:p>
          <a:p>
            <a:pPr lvl="1" eaLnBrk="1" hangingPunct="1"/>
            <a:r>
              <a:rPr lang="cs-CZ" altLang="zh-CN" smtClean="0"/>
              <a:t>Všechna rozhraní uzlu (ff01::1)</a:t>
            </a:r>
          </a:p>
          <a:p>
            <a:pPr lvl="1" eaLnBrk="1" hangingPunct="1"/>
            <a:r>
              <a:rPr lang="cs-CZ" altLang="zh-CN" smtClean="0"/>
              <a:t>Všechna rozhraní na lince (ff02::1)</a:t>
            </a:r>
          </a:p>
          <a:p>
            <a:pPr eaLnBrk="1" hangingPunct="1"/>
            <a:endParaRPr lang="cs-CZ" smtClean="0"/>
          </a:p>
        </p:txBody>
      </p:sp>
      <p:sp>
        <p:nvSpPr>
          <p:cNvPr id="327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B00191-58A5-41DC-831A-C8978CC54CD0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27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7B3475-82CC-4E6F-95DA-4F86264B5B8C}" type="slidenum">
              <a:rPr lang="cs-CZ"/>
              <a:pPr/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Povinné adresy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b="1" smtClean="0"/>
              <a:t>Povinné adresy směrovače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Povinné adresy uzlu</a:t>
            </a:r>
          </a:p>
          <a:p>
            <a:pPr lvl="1" eaLnBrk="1" hangingPunct="1"/>
            <a:r>
              <a:rPr lang="cs-CZ" altLang="zh-CN" smtClean="0"/>
              <a:t>Všechny skupinové adresy směrovače, linky, LAN</a:t>
            </a:r>
            <a:endParaRPr lang="cs-CZ" smtClean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1EF8B5-DFB4-44F9-8FDB-EE87D7549431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37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8E921F-E7BB-4FD2-B53D-780565FC6F8B}" type="slidenum">
              <a:rPr lang="cs-CZ"/>
              <a:pPr/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Povinné adresy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309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AE41C4-03F3-4182-B8A1-EE1AA6374269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48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9BDD3-E401-4B47-B10D-B2F80E58E7D7}" type="slidenum">
              <a:rPr lang="cs-CZ"/>
              <a:pPr/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Přečíslování adres</a:t>
            </a:r>
            <a:endParaRPr lang="cs-CZ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z="2000" smtClean="0"/>
              <a:t>Předpoklad</a:t>
            </a:r>
          </a:p>
          <a:p>
            <a:pPr lvl="1" eaLnBrk="1" hangingPunct="1"/>
            <a:r>
              <a:rPr lang="cs-CZ" altLang="zh-CN" sz="1800" smtClean="0"/>
              <a:t>Všechny IPv6 uzly získaly adresy autokonfigurací</a:t>
            </a:r>
          </a:p>
          <a:p>
            <a:pPr lvl="1" eaLnBrk="1" hangingPunct="1"/>
            <a:r>
              <a:rPr lang="cs-CZ" altLang="zh-CN" sz="1800" smtClean="0"/>
              <a:t>Každý IPv6 uzel může obdržet více adres IPv6</a:t>
            </a:r>
          </a:p>
          <a:p>
            <a:pPr lvl="1" eaLnBrk="1" hangingPunct="1"/>
            <a:r>
              <a:rPr lang="cs-CZ" altLang="zh-CN" sz="1800" smtClean="0"/>
              <a:t>S každou adresou jsou spojeny 2 časovače</a:t>
            </a:r>
          </a:p>
          <a:p>
            <a:pPr eaLnBrk="1" hangingPunct="1"/>
            <a:r>
              <a:rPr lang="cs-CZ" altLang="zh-CN" sz="2000" smtClean="0"/>
              <a:t>Přepnutí mezi dvěma poskytovateli (ISP)</a:t>
            </a:r>
          </a:p>
          <a:p>
            <a:pPr lvl="1" eaLnBrk="1" hangingPunct="1"/>
            <a:r>
              <a:rPr lang="cs-CZ" altLang="zh-CN" sz="1800" smtClean="0"/>
              <a:t>Site je připojen k ISP A (stará adresa)</a:t>
            </a:r>
          </a:p>
          <a:p>
            <a:pPr lvl="1" eaLnBrk="1" hangingPunct="1"/>
            <a:r>
              <a:rPr lang="cs-CZ" altLang="zh-CN" sz="1800" smtClean="0"/>
              <a:t>Připojí se k ISP B, je mu nabízen nový prefix (stará i nová adresa)</a:t>
            </a:r>
          </a:p>
          <a:p>
            <a:pPr lvl="1" eaLnBrk="1" hangingPunct="1"/>
            <a:r>
              <a:rPr lang="cs-CZ" altLang="zh-CN" sz="1800" smtClean="0"/>
              <a:t>Vyprší časovač spojený se starou adresou, stará adresa se pro další komunikaci nepoužívá</a:t>
            </a:r>
          </a:p>
          <a:p>
            <a:pPr lvl="1" eaLnBrk="1" hangingPunct="1"/>
            <a:r>
              <a:rPr lang="cs-CZ" altLang="zh-CN" sz="1800" smtClean="0"/>
              <a:t>Vyprší druhý časovač (pouze nová adresa), odpojení od ISP A</a:t>
            </a:r>
          </a:p>
          <a:p>
            <a:pPr eaLnBrk="1" hangingPunct="1"/>
            <a:endParaRPr lang="cs-CZ" sz="2000" smtClean="0"/>
          </a:p>
        </p:txBody>
      </p:sp>
      <p:sp>
        <p:nvSpPr>
          <p:cNvPr id="3686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676DBC-BFB0-4A74-8BA5-DE7720F0860B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68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5562B2-7F2A-4D3C-AEFA-19EB4BCE2B7B}" type="slidenum">
              <a:rPr lang="cs-CZ"/>
              <a:pPr/>
              <a:t>39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Vyčerpání adresového prostoru IPv4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39" y="1988841"/>
            <a:ext cx="5056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2060848"/>
            <a:ext cx="3679820" cy="414570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"/>
              <a:defRPr kumimoji="0"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"/>
              <a:defRPr kumimoji="0"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"/>
              <a:defRPr kumimoji="0"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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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Regionální registrátoři</a:t>
            </a:r>
          </a:p>
          <a:p>
            <a:pPr lvl="1"/>
            <a:r>
              <a:rPr lang="cs-CZ" sz="1800" b="1" dirty="0" smtClean="0"/>
              <a:t>ARIN</a:t>
            </a:r>
            <a:r>
              <a:rPr lang="cs-CZ" sz="1800" dirty="0" smtClean="0"/>
              <a:t> (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registry </a:t>
            </a:r>
            <a:r>
              <a:rPr lang="cs-CZ" sz="1800" dirty="0" err="1" smtClean="0"/>
              <a:t>for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Numbers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APNIC</a:t>
            </a:r>
            <a:r>
              <a:rPr lang="cs-CZ" sz="1800" dirty="0" smtClean="0"/>
              <a:t> (</a:t>
            </a:r>
            <a:r>
              <a:rPr lang="cs-CZ" sz="1800" dirty="0" err="1" smtClean="0"/>
              <a:t>Asia</a:t>
            </a:r>
            <a:r>
              <a:rPr lang="cs-CZ" sz="1800" dirty="0" smtClean="0"/>
              <a:t> </a:t>
            </a:r>
            <a:r>
              <a:rPr lang="cs-CZ" sz="1800" dirty="0" err="1" smtClean="0"/>
              <a:t>Pacific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err="1" smtClean="0"/>
              <a:t>AfriNIC</a:t>
            </a:r>
            <a:r>
              <a:rPr lang="cs-CZ" sz="1800" dirty="0" smtClean="0"/>
              <a:t> (</a:t>
            </a:r>
            <a:r>
              <a:rPr lang="cs-CZ" sz="1800" dirty="0" err="1" smtClean="0"/>
              <a:t>African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Community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LACNIC</a:t>
            </a:r>
            <a:r>
              <a:rPr lang="cs-CZ" sz="1800" dirty="0" smtClean="0"/>
              <a:t> (Latin 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and </a:t>
            </a:r>
            <a:r>
              <a:rPr lang="cs-CZ" sz="1800" dirty="0" err="1" smtClean="0"/>
              <a:t>Caribbean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Address</a:t>
            </a:r>
            <a:r>
              <a:rPr lang="cs-CZ" sz="1800" dirty="0" smtClean="0"/>
              <a:t> Registry)</a:t>
            </a:r>
          </a:p>
          <a:p>
            <a:pPr lvl="1"/>
            <a:r>
              <a:rPr lang="cs-CZ" sz="1800" b="1" dirty="0" smtClean="0"/>
              <a:t>RIPE</a:t>
            </a:r>
            <a:r>
              <a:rPr lang="cs-CZ" sz="1800" dirty="0" smtClean="0"/>
              <a:t> (</a:t>
            </a:r>
            <a:r>
              <a:rPr lang="cs-CZ" sz="1800" dirty="0" err="1" smtClean="0"/>
              <a:t>Réseaux</a:t>
            </a:r>
            <a:r>
              <a:rPr lang="cs-CZ" sz="1800" dirty="0" smtClean="0"/>
              <a:t> IP </a:t>
            </a:r>
            <a:r>
              <a:rPr lang="cs-CZ" sz="1800" dirty="0" err="1" smtClean="0"/>
              <a:t>Européen</a:t>
            </a:r>
            <a:r>
              <a:rPr lang="cs-CZ" sz="1800" dirty="0" smtClean="0"/>
              <a:t>)</a:t>
            </a:r>
          </a:p>
          <a:p>
            <a:pPr lvl="1"/>
            <a:endParaRPr lang="cs-CZ" sz="18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545009"/>
            <a:ext cx="8229600" cy="532655"/>
          </a:xfrm>
        </p:spPr>
        <p:txBody>
          <a:bodyPr/>
          <a:lstStyle/>
          <a:p>
            <a:r>
              <a:rPr lang="cs-CZ" dirty="0"/>
              <a:t>Spravuje IANA (Internet </a:t>
            </a:r>
            <a:r>
              <a:rPr lang="cs-CZ" dirty="0" err="1"/>
              <a:t>Assigned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Authority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Formát rámce IPv6 </a:t>
            </a:r>
            <a:endParaRPr lang="cs-CZ" smtClean="0"/>
          </a:p>
        </p:txBody>
      </p:sp>
      <p:sp>
        <p:nvSpPr>
          <p:cNvPr id="56323" name="Rectangle 31"/>
          <p:cNvSpPr>
            <a:spLocks noChangeArrowheads="1"/>
          </p:cNvSpPr>
          <p:nvPr/>
        </p:nvSpPr>
        <p:spPr bwMode="auto">
          <a:xfrm>
            <a:off x="3186113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56324" name="Group 40"/>
          <p:cNvGrpSpPr>
            <a:grpSpLocks noChangeAspect="1"/>
          </p:cNvGrpSpPr>
          <p:nvPr/>
        </p:nvGrpSpPr>
        <p:grpSpPr bwMode="auto">
          <a:xfrm>
            <a:off x="914400" y="2057400"/>
            <a:ext cx="6858000" cy="2316163"/>
            <a:chOff x="2203" y="6110"/>
            <a:chExt cx="10242" cy="3458"/>
          </a:xfrm>
        </p:grpSpPr>
        <p:sp>
          <p:nvSpPr>
            <p:cNvPr id="56328" name="AutoShape 41"/>
            <p:cNvSpPr>
              <a:spLocks noChangeAspect="1" noChangeArrowheads="1"/>
            </p:cNvSpPr>
            <p:nvPr/>
          </p:nvSpPr>
          <p:spPr bwMode="auto">
            <a:xfrm>
              <a:off x="2203" y="6110"/>
              <a:ext cx="10242" cy="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329" name="Group 42"/>
            <p:cNvGrpSpPr>
              <a:grpSpLocks/>
            </p:cNvGrpSpPr>
            <p:nvPr/>
          </p:nvGrpSpPr>
          <p:grpSpPr bwMode="auto">
            <a:xfrm>
              <a:off x="2203" y="6110"/>
              <a:ext cx="1723" cy="575"/>
              <a:chOff x="768" y="1152"/>
              <a:chExt cx="1056" cy="293"/>
            </a:xfrm>
          </p:grpSpPr>
          <p:sp>
            <p:nvSpPr>
              <p:cNvPr id="56351" name="Rectangle 43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52" name="Text Box 44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Version</a:t>
                </a:r>
                <a:endParaRPr lang="cs-CZ"/>
              </a:p>
            </p:txBody>
          </p:sp>
        </p:grpSp>
        <p:grpSp>
          <p:nvGrpSpPr>
            <p:cNvPr id="56330" name="Group 45"/>
            <p:cNvGrpSpPr>
              <a:grpSpLocks/>
            </p:cNvGrpSpPr>
            <p:nvPr/>
          </p:nvGrpSpPr>
          <p:grpSpPr bwMode="auto">
            <a:xfrm>
              <a:off x="3926" y="6110"/>
              <a:ext cx="1723" cy="575"/>
              <a:chOff x="768" y="1152"/>
              <a:chExt cx="1056" cy="293"/>
            </a:xfrm>
          </p:grpSpPr>
          <p:sp>
            <p:nvSpPr>
              <p:cNvPr id="56349" name="Rectangle 46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50" name="Text Box 47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Priority</a:t>
                </a:r>
                <a:endParaRPr lang="cs-CZ"/>
              </a:p>
            </p:txBody>
          </p:sp>
        </p:grpSp>
        <p:grpSp>
          <p:nvGrpSpPr>
            <p:cNvPr id="56331" name="Group 48"/>
            <p:cNvGrpSpPr>
              <a:grpSpLocks/>
            </p:cNvGrpSpPr>
            <p:nvPr/>
          </p:nvGrpSpPr>
          <p:grpSpPr bwMode="auto">
            <a:xfrm>
              <a:off x="5649" y="6110"/>
              <a:ext cx="6796" cy="575"/>
              <a:chOff x="768" y="1152"/>
              <a:chExt cx="1056" cy="293"/>
            </a:xfrm>
          </p:grpSpPr>
          <p:sp>
            <p:nvSpPr>
              <p:cNvPr id="56347" name="Rectangle 49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8" name="Text Box 50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Flow Label</a:t>
                </a:r>
                <a:endParaRPr lang="cs-CZ"/>
              </a:p>
            </p:txBody>
          </p:sp>
        </p:grpSp>
        <p:grpSp>
          <p:nvGrpSpPr>
            <p:cNvPr id="56332" name="Group 51"/>
            <p:cNvGrpSpPr>
              <a:grpSpLocks/>
            </p:cNvGrpSpPr>
            <p:nvPr/>
          </p:nvGrpSpPr>
          <p:grpSpPr bwMode="auto">
            <a:xfrm>
              <a:off x="2203" y="6596"/>
              <a:ext cx="5169" cy="577"/>
              <a:chOff x="768" y="1152"/>
              <a:chExt cx="1056" cy="294"/>
            </a:xfrm>
          </p:grpSpPr>
          <p:sp>
            <p:nvSpPr>
              <p:cNvPr id="56345" name="Rectangle 52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6" name="Text Box 53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Payload Length</a:t>
                </a:r>
                <a:endParaRPr lang="cs-CZ"/>
              </a:p>
            </p:txBody>
          </p:sp>
        </p:grpSp>
        <p:grpSp>
          <p:nvGrpSpPr>
            <p:cNvPr id="56333" name="Group 54"/>
            <p:cNvGrpSpPr>
              <a:grpSpLocks/>
            </p:cNvGrpSpPr>
            <p:nvPr/>
          </p:nvGrpSpPr>
          <p:grpSpPr bwMode="auto">
            <a:xfrm>
              <a:off x="7372" y="6596"/>
              <a:ext cx="2489" cy="577"/>
              <a:chOff x="768" y="1152"/>
              <a:chExt cx="1056" cy="294"/>
            </a:xfrm>
          </p:grpSpPr>
          <p:sp>
            <p:nvSpPr>
              <p:cNvPr id="56343" name="Rectangle 55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4" name="Text Box 56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Next Header</a:t>
                </a:r>
                <a:endParaRPr lang="cs-CZ"/>
              </a:p>
            </p:txBody>
          </p:sp>
        </p:grpSp>
        <p:grpSp>
          <p:nvGrpSpPr>
            <p:cNvPr id="56334" name="Group 57"/>
            <p:cNvGrpSpPr>
              <a:grpSpLocks/>
            </p:cNvGrpSpPr>
            <p:nvPr/>
          </p:nvGrpSpPr>
          <p:grpSpPr bwMode="auto">
            <a:xfrm>
              <a:off x="9861" y="6596"/>
              <a:ext cx="2584" cy="577"/>
              <a:chOff x="768" y="1152"/>
              <a:chExt cx="1056" cy="294"/>
            </a:xfrm>
          </p:grpSpPr>
          <p:sp>
            <p:nvSpPr>
              <p:cNvPr id="56341" name="Rectangle 58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2" name="Text Box 59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Hop Limit</a:t>
                </a:r>
                <a:endParaRPr lang="cs-CZ"/>
              </a:p>
            </p:txBody>
          </p:sp>
        </p:grpSp>
        <p:grpSp>
          <p:nvGrpSpPr>
            <p:cNvPr id="56335" name="Group 60"/>
            <p:cNvGrpSpPr>
              <a:grpSpLocks/>
            </p:cNvGrpSpPr>
            <p:nvPr/>
          </p:nvGrpSpPr>
          <p:grpSpPr bwMode="auto">
            <a:xfrm>
              <a:off x="2203" y="6985"/>
              <a:ext cx="10242" cy="1416"/>
              <a:chOff x="768" y="1152"/>
              <a:chExt cx="1056" cy="288"/>
            </a:xfrm>
          </p:grpSpPr>
          <p:sp>
            <p:nvSpPr>
              <p:cNvPr id="56339" name="Rectangle 61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0" name="Text Box 62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Source Address – 128b.</a:t>
                </a:r>
                <a:endParaRPr lang="cs-CZ"/>
              </a:p>
            </p:txBody>
          </p:sp>
        </p:grpSp>
        <p:grpSp>
          <p:nvGrpSpPr>
            <p:cNvPr id="56336" name="Group 63"/>
            <p:cNvGrpSpPr>
              <a:grpSpLocks/>
            </p:cNvGrpSpPr>
            <p:nvPr/>
          </p:nvGrpSpPr>
          <p:grpSpPr bwMode="auto">
            <a:xfrm>
              <a:off x="2203" y="8151"/>
              <a:ext cx="10242" cy="1417"/>
              <a:chOff x="768" y="1152"/>
              <a:chExt cx="1056" cy="288"/>
            </a:xfrm>
          </p:grpSpPr>
          <p:sp>
            <p:nvSpPr>
              <p:cNvPr id="56337" name="Rectangle 64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38" name="Text Box 65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Destination Address – 128b.</a:t>
                </a:r>
                <a:endParaRPr lang="cs-CZ"/>
              </a:p>
            </p:txBody>
          </p:sp>
        </p:grpSp>
      </p:grpSp>
      <p:sp>
        <p:nvSpPr>
          <p:cNvPr id="5632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178D7-C2C1-44B5-A57E-850FB71CD347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63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63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47A57A-1CBB-4F9C-AB99-8A558F4431F4}" type="slidenum">
              <a:rPr lang="cs-CZ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7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Formát rámce IPv6</a:t>
            </a:r>
            <a:endParaRPr lang="cs-CZ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smtClean="0"/>
              <a:t>Priority (</a:t>
            </a:r>
            <a:r>
              <a:rPr lang="cs-CZ" altLang="zh-CN" dirty="0" err="1" smtClean="0"/>
              <a:t>traffic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class</a:t>
            </a:r>
            <a:r>
              <a:rPr lang="cs-CZ" altLang="zh-CN" dirty="0" smtClean="0"/>
              <a:t>)</a:t>
            </a:r>
          </a:p>
          <a:p>
            <a:pPr lvl="1" eaLnBrk="1" hangingPunct="1"/>
            <a:r>
              <a:rPr lang="cs-CZ" altLang="zh-CN" dirty="0" smtClean="0"/>
              <a:t>0 – nespecifikováno</a:t>
            </a:r>
          </a:p>
          <a:p>
            <a:pPr lvl="1" eaLnBrk="1" hangingPunct="1"/>
            <a:r>
              <a:rPr lang="cs-CZ" altLang="zh-CN" dirty="0" smtClean="0"/>
              <a:t>1 – na pozadí</a:t>
            </a:r>
          </a:p>
          <a:p>
            <a:pPr lvl="1" eaLnBrk="1" hangingPunct="1"/>
            <a:r>
              <a:rPr lang="cs-CZ" altLang="zh-CN" dirty="0" smtClean="0"/>
              <a:t>2 – </a:t>
            </a:r>
            <a:r>
              <a:rPr lang="cs-CZ" altLang="zh-CN" dirty="0" err="1" smtClean="0"/>
              <a:t>best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effort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4 – objemný přenos dat</a:t>
            </a:r>
          </a:p>
          <a:p>
            <a:pPr lvl="1" eaLnBrk="1" hangingPunct="1"/>
            <a:r>
              <a:rPr lang="cs-CZ" altLang="zh-CN" dirty="0" smtClean="0"/>
              <a:t>6 – interaktivní přenos</a:t>
            </a:r>
          </a:p>
          <a:p>
            <a:pPr lvl="1" eaLnBrk="1" hangingPunct="1"/>
            <a:r>
              <a:rPr lang="cs-CZ" altLang="zh-CN" dirty="0" smtClean="0"/>
              <a:t>7 – správa a řízení (směrování, správa sítě</a:t>
            </a:r>
          </a:p>
          <a:p>
            <a:pPr lvl="1" eaLnBrk="1" hangingPunct="1"/>
            <a:r>
              <a:rPr lang="cs-CZ" altLang="zh-CN" dirty="0" smtClean="0"/>
              <a:t>8 – 15 – přenosy v reálném čase</a:t>
            </a:r>
            <a:endParaRPr lang="cs-CZ" dirty="0" smtClean="0"/>
          </a:p>
        </p:txBody>
      </p:sp>
      <p:sp>
        <p:nvSpPr>
          <p:cNvPr id="573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F6C738-2901-4F08-B6C4-67A143E4EF30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378354-3A68-42DD-9ABD-865A8009CCE3}" type="slidenum">
              <a:rPr lang="cs-CZ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7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Formát rámce IPv6</a:t>
            </a:r>
            <a:endParaRPr lang="cs-CZ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787775"/>
          </a:xfrm>
        </p:spPr>
        <p:txBody>
          <a:bodyPr/>
          <a:lstStyle/>
          <a:p>
            <a:pPr eaLnBrk="1" hangingPunct="1"/>
            <a:r>
              <a:rPr lang="cs-CZ" altLang="zh-CN" dirty="0" err="1" smtClean="0"/>
              <a:t>Flow</a:t>
            </a:r>
            <a:r>
              <a:rPr lang="cs-CZ" altLang="zh-CN" dirty="0" smtClean="0"/>
              <a:t> label – identifikace toku dat – možnost přiřazení priority (</a:t>
            </a:r>
            <a:r>
              <a:rPr lang="cs-CZ" altLang="zh-CN" dirty="0" err="1" smtClean="0"/>
              <a:t>QoS</a:t>
            </a:r>
            <a:r>
              <a:rPr lang="cs-CZ" altLang="zh-CN" dirty="0" smtClean="0"/>
              <a:t>)</a:t>
            </a:r>
          </a:p>
          <a:p>
            <a:pPr lvl="1" eaLnBrk="1" hangingPunct="1"/>
            <a:r>
              <a:rPr lang="cs-CZ" altLang="zh-CN" dirty="0" smtClean="0"/>
              <a:t>návěští 20 bitů dodané zdrojem</a:t>
            </a:r>
          </a:p>
          <a:p>
            <a:pPr lvl="1" eaLnBrk="1" hangingPunct="1"/>
            <a:r>
              <a:rPr lang="cs-CZ" altLang="zh-CN" dirty="0" smtClean="0"/>
              <a:t>identifikace toku – </a:t>
            </a:r>
            <a:r>
              <a:rPr lang="cs-CZ" altLang="zh-CN" dirty="0" err="1" smtClean="0"/>
              <a:t>flow</a:t>
            </a:r>
            <a:r>
              <a:rPr lang="cs-CZ" altLang="zh-CN" dirty="0" smtClean="0"/>
              <a:t> label + zdrojová/cílová adresa</a:t>
            </a:r>
          </a:p>
          <a:p>
            <a:pPr eaLnBrk="1" hangingPunct="1"/>
            <a:r>
              <a:rPr lang="cs-CZ" altLang="zh-CN" dirty="0" err="1" smtClean="0"/>
              <a:t>Payload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length</a:t>
            </a:r>
            <a:r>
              <a:rPr lang="cs-CZ" altLang="zh-CN" dirty="0" smtClean="0"/>
              <a:t> – délka ve slabikách za standardním záhlavím (data + dodatečná záhlaví)</a:t>
            </a:r>
          </a:p>
          <a:p>
            <a:pPr eaLnBrk="1" hangingPunct="1"/>
            <a:r>
              <a:rPr lang="cs-CZ" altLang="zh-CN" dirty="0" smtClean="0"/>
              <a:t>Hop limit – místo TTL (v počtu přeskoků)</a:t>
            </a:r>
          </a:p>
          <a:p>
            <a:pPr eaLnBrk="1" hangingPunct="1"/>
            <a:r>
              <a:rPr lang="cs-CZ" altLang="zh-CN" dirty="0" err="1" smtClean="0"/>
              <a:t>Next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header</a:t>
            </a:r>
            <a:r>
              <a:rPr lang="cs-CZ" altLang="zh-CN" dirty="0" smtClean="0"/>
              <a:t> – následující záhlaví (IPv6, TCP, typy zapouzdření)</a:t>
            </a:r>
            <a:endParaRPr lang="cs-CZ" dirty="0" smtClean="0"/>
          </a:p>
        </p:txBody>
      </p:sp>
      <p:sp>
        <p:nvSpPr>
          <p:cNvPr id="583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EEC0B1-FB7D-4178-A1B1-5BDB932A5280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83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D31923-4429-49AC-BC84-BFC6B64A721D}" type="slidenum">
              <a:rPr lang="cs-CZ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1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Next header – následující záhlaví</a:t>
            </a:r>
            <a:endParaRPr lang="cs-CZ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0   – Hop-by-Hop option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   – IPv4 datagram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6   – TCP segment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17 – UDP segment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43 – Routing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44 – Fragment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45 – protokol IDRP (Interdomain Routing Protocol)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46 – protokol RSVP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50 – Encapsulating Security Payload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51 – IPv6 Authentication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58 – ICMPv6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59 – No Next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60 – Destination Option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89 – OSPF</a:t>
            </a:r>
            <a:endParaRPr lang="cs-CZ" sz="1800" smtClean="0"/>
          </a:p>
        </p:txBody>
      </p:sp>
      <p:sp>
        <p:nvSpPr>
          <p:cNvPr id="593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E2F670-2BFF-4F15-8D78-113A5EDBD34E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93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8BBC6-269D-4AB5-9FE0-2A62A5A79632}" type="slidenum">
              <a:rPr lang="cs-CZ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8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Zřetězení záhlaví IPv6</a:t>
            </a:r>
            <a:endParaRPr lang="cs-CZ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2C9E44-A410-42E9-9E2F-784E50A3180E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604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305A87-1557-4EBD-AB09-EF3C95DC766C}" type="slidenum">
              <a:rPr lang="cs-CZ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IP směrování</a:t>
            </a: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457200" y="1719263"/>
            <a:ext cx="7543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Směrování navazuje na směrování IPv4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Problém s novým typem adres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Algoritmy směrování zůstávají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DVA (RIPng)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LSA (OSPF pro IPv6, OSPFv3)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Multiprotocol BGP pro IPv6</a:t>
            </a:r>
          </a:p>
        </p:txBody>
      </p:sp>
      <p:sp>
        <p:nvSpPr>
          <p:cNvPr id="5530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C19EA3-CBC8-4C62-B55D-7B46D4BA1748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530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ECD5B-35BB-42A6-B892-2865CE73813B}" type="slidenum">
              <a:rPr lang="cs-CZ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2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Systém jmenných domén</a:t>
            </a:r>
            <a:endParaRPr lang="cs-CZ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640137"/>
          </a:xfrm>
        </p:spPr>
        <p:txBody>
          <a:bodyPr/>
          <a:lstStyle/>
          <a:p>
            <a:pPr eaLnBrk="1" hangingPunct="1"/>
            <a:r>
              <a:rPr lang="cs-CZ" altLang="zh-CN" smtClean="0"/>
              <a:t>Počítač může používat stejné jméno pro sítě IPv4 i IPv6</a:t>
            </a:r>
          </a:p>
          <a:p>
            <a:pPr eaLnBrk="1" hangingPunct="1"/>
            <a:r>
              <a:rPr lang="cs-CZ" altLang="zh-CN" smtClean="0"/>
              <a:t>Uživatel to nerozlišuje</a:t>
            </a:r>
          </a:p>
          <a:p>
            <a:pPr eaLnBrk="1" hangingPunct="1"/>
            <a:r>
              <a:rPr lang="cs-CZ" altLang="zh-CN" smtClean="0"/>
              <a:t>Zadávání IPv6 adresy může být složité</a:t>
            </a:r>
          </a:p>
          <a:p>
            <a:pPr eaLnBrk="1" hangingPunct="1"/>
            <a:r>
              <a:rPr lang="cs-CZ" altLang="zh-CN" smtClean="0"/>
              <a:t>2001:718:1800::208:05ff:fe01:2345</a:t>
            </a:r>
          </a:p>
          <a:p>
            <a:pPr eaLnBrk="1" hangingPunct="1"/>
            <a:r>
              <a:rPr lang="cs-CZ" altLang="zh-CN" smtClean="0"/>
              <a:t>V URL: http://</a:t>
            </a:r>
            <a:r>
              <a:rPr lang="en-US" altLang="zh-CN" smtClean="0">
                <a:ea typeface="宋体" charset="-122"/>
              </a:rPr>
              <a:t>[</a:t>
            </a:r>
            <a:r>
              <a:rPr lang="cs-CZ" altLang="zh-CN" smtClean="0"/>
              <a:t> 2001:718:1800::208:05ff:fe01:2345</a:t>
            </a:r>
            <a:r>
              <a:rPr lang="en-US" altLang="zh-CN" smtClean="0">
                <a:ea typeface="宋体" charset="-122"/>
              </a:rPr>
              <a:t>]</a:t>
            </a:r>
            <a:r>
              <a:rPr lang="cs-CZ" altLang="zh-CN" smtClean="0"/>
              <a:t>/</a:t>
            </a:r>
            <a:endParaRPr lang="cs-CZ" smtClean="0"/>
          </a:p>
        </p:txBody>
      </p:sp>
      <p:sp>
        <p:nvSpPr>
          <p:cNvPr id="3789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257247-2345-4843-A517-2C808F8FAD1D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78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E0FFB5-95C9-48E9-A1A4-AE53A148CBA6}" type="slidenum">
              <a:rPr lang="cs-CZ"/>
              <a:pPr/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Systém jmenných domén</a:t>
            </a:r>
            <a:endParaRPr lang="cs-CZ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pPr eaLnBrk="1" hangingPunct="1"/>
            <a:r>
              <a:rPr lang="cs-CZ" altLang="zh-CN" smtClean="0"/>
              <a:t>Přidány položky (typy)</a:t>
            </a:r>
          </a:p>
          <a:p>
            <a:pPr lvl="1" eaLnBrk="1" hangingPunct="1"/>
            <a:r>
              <a:rPr lang="cs-CZ" altLang="zh-CN" smtClean="0"/>
              <a:t>AAAA pro převod jméno --&gt; adresa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69135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25450" y="36576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/>
              <a:t>PTR    pro převod adresa --&gt; jméno</a:t>
            </a:r>
          </a:p>
          <a:p>
            <a:pPr marL="1149350" lvl="2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/>
              <a:t>in-addr.arpa</a:t>
            </a:r>
          </a:p>
          <a:p>
            <a:pPr marL="1149350" lvl="2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/>
              <a:t>Ipv6.arpa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75438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0DC59-D227-4BB0-ADD3-640BF5D50375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89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89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62967-7704-4D55-BDAB-8189B6C22276}" type="slidenum">
              <a:rPr lang="cs-CZ"/>
              <a:pPr/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Protokoly vyšší úrovně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159250"/>
          </a:xfrm>
        </p:spPr>
        <p:txBody>
          <a:bodyPr/>
          <a:lstStyle/>
          <a:p>
            <a:pPr eaLnBrk="1" hangingPunct="1"/>
            <a:r>
              <a:rPr lang="cs-CZ" dirty="0" smtClean="0"/>
              <a:t>ICMP</a:t>
            </a:r>
          </a:p>
          <a:p>
            <a:pPr lvl="1" eaLnBrk="1" hangingPunct="1"/>
            <a:r>
              <a:rPr lang="cs-CZ" dirty="0" smtClean="0"/>
              <a:t>přidány omezující podmínky</a:t>
            </a:r>
          </a:p>
          <a:p>
            <a:pPr lvl="2" eaLnBrk="1" hangingPunct="1"/>
            <a:r>
              <a:rPr lang="cs-CZ" dirty="0" smtClean="0"/>
              <a:t>založeno na časování</a:t>
            </a:r>
          </a:p>
          <a:p>
            <a:pPr lvl="2" eaLnBrk="1" hangingPunct="1"/>
            <a:r>
              <a:rPr lang="cs-CZ" dirty="0" smtClean="0"/>
              <a:t>založeno na šířce pásma</a:t>
            </a:r>
          </a:p>
          <a:p>
            <a:pPr lvl="1" eaLnBrk="1" hangingPunct="1"/>
            <a:r>
              <a:rPr lang="cs-CZ" dirty="0" smtClean="0"/>
              <a:t>zahrnuto IGMP</a:t>
            </a:r>
          </a:p>
          <a:p>
            <a:pPr eaLnBrk="1" hangingPunct="1"/>
            <a:r>
              <a:rPr lang="cs-CZ" dirty="0" smtClean="0"/>
              <a:t>Mírné změny v TCP</a:t>
            </a:r>
          </a:p>
          <a:p>
            <a:pPr lvl="1" eaLnBrk="1" hangingPunct="1"/>
            <a:r>
              <a:rPr lang="cs-CZ" dirty="0" smtClean="0"/>
              <a:t>maximální velikost segmentu závisí na </a:t>
            </a:r>
            <a:r>
              <a:rPr lang="cs-CZ" dirty="0" err="1" smtClean="0"/>
              <a:t>PathMTU</a:t>
            </a:r>
            <a:endParaRPr lang="cs-CZ" dirty="0" smtClean="0"/>
          </a:p>
          <a:p>
            <a:pPr lvl="1" eaLnBrk="1" hangingPunct="1"/>
            <a:r>
              <a:rPr lang="cs-CZ" dirty="0" smtClean="0"/>
              <a:t>velkost paketu musí zohlednit velikost IP záhlaví</a:t>
            </a:r>
          </a:p>
          <a:p>
            <a:pPr lvl="1" eaLnBrk="1" hangingPunct="1"/>
            <a:r>
              <a:rPr lang="cs-CZ" dirty="0" smtClean="0"/>
              <a:t>jiný výpočet </a:t>
            </a:r>
            <a:r>
              <a:rPr lang="cs-CZ" dirty="0" err="1" smtClean="0"/>
              <a:t>pseudozáhlaví</a:t>
            </a:r>
            <a:endParaRPr lang="cs-CZ" dirty="0" smtClean="0"/>
          </a:p>
          <a:p>
            <a:pPr eaLnBrk="1" hangingPunct="1"/>
            <a:r>
              <a:rPr lang="cs-CZ" dirty="0" smtClean="0"/>
              <a:t>UDP kontrolní součet je povinný</a:t>
            </a:r>
          </a:p>
          <a:p>
            <a:pPr eaLnBrk="1" hangingPunct="1"/>
            <a:r>
              <a:rPr lang="cs-CZ" dirty="0" smtClean="0"/>
              <a:t>FTP protokol musí být změněn – IP adresy</a:t>
            </a:r>
          </a:p>
        </p:txBody>
      </p:sp>
      <p:sp>
        <p:nvSpPr>
          <p:cNvPr id="399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F3AF19-F3A8-4ABC-B7F4-8F1AC6B69DE3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E9EC03-A547-4099-8A7F-B8A44A9B01F7}" type="slidenum">
              <a:rPr lang="cs-CZ"/>
              <a:pPr/>
              <a:t>48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Přechod IPv4 na IPv6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159250"/>
          </a:xfrm>
        </p:spPr>
        <p:txBody>
          <a:bodyPr/>
          <a:lstStyle/>
          <a:p>
            <a:pPr eaLnBrk="1" hangingPunct="1"/>
            <a:r>
              <a:rPr lang="cs-CZ" altLang="zh-CN" b="1" smtClean="0"/>
              <a:t>Technologie pro přechodné stádium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Dvojitý zásobník</a:t>
            </a:r>
          </a:p>
          <a:p>
            <a:pPr lvl="1" eaLnBrk="1" hangingPunct="1"/>
            <a:r>
              <a:rPr lang="cs-CZ" altLang="zh-CN" smtClean="0"/>
              <a:t>Tunelování</a:t>
            </a:r>
          </a:p>
          <a:p>
            <a:pPr lvl="1" eaLnBrk="1" hangingPunct="1"/>
            <a:r>
              <a:rPr lang="cs-CZ" altLang="zh-CN" smtClean="0"/>
              <a:t>Převodník</a:t>
            </a:r>
          </a:p>
          <a:p>
            <a:pPr eaLnBrk="1" hangingPunct="1"/>
            <a:r>
              <a:rPr lang="cs-CZ" altLang="zh-CN" b="1" smtClean="0"/>
              <a:t>Dvojitý zásobník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Podporuje IPv4 i IPv6</a:t>
            </a:r>
          </a:p>
          <a:p>
            <a:pPr lvl="1" eaLnBrk="1" hangingPunct="1"/>
            <a:r>
              <a:rPr lang="cs-CZ" altLang="zh-CN" smtClean="0"/>
              <a:t>IPv4 aplikace jsou dostupné bez modifikací</a:t>
            </a:r>
          </a:p>
          <a:p>
            <a:pPr lvl="1" eaLnBrk="1" hangingPunct="1"/>
            <a:r>
              <a:rPr lang="cs-CZ" altLang="zh-CN" smtClean="0"/>
              <a:t>Dvojitý zásobník funkční bez instalace OS</a:t>
            </a:r>
          </a:p>
          <a:p>
            <a:pPr lvl="1" eaLnBrk="1" hangingPunct="1"/>
            <a:r>
              <a:rPr lang="cs-CZ" altLang="zh-CN" smtClean="0"/>
              <a:t>Náhrada IPv4 ovladače</a:t>
            </a:r>
          </a:p>
          <a:p>
            <a:pPr eaLnBrk="1" hangingPunct="1"/>
            <a:endParaRPr lang="cs-CZ" smtClean="0"/>
          </a:p>
        </p:txBody>
      </p:sp>
      <p:sp>
        <p:nvSpPr>
          <p:cNvPr id="399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F3AF19-F3A8-4ABC-B7F4-8F1AC6B69DE3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E9EC03-A547-4099-8A7F-B8A44A9B01F7}" type="slidenum">
              <a:rPr lang="cs-CZ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Nárůst směrovací informace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zh-CN" smtClean="0"/>
              <a:t>Směrovací informace nemůže být efektivně agregována</a:t>
            </a:r>
          </a:p>
          <a:p>
            <a:pPr eaLnBrk="1" hangingPunct="1"/>
            <a:r>
              <a:rPr lang="cs-CZ" altLang="zh-CN" smtClean="0"/>
              <a:t>Adresy jsou přidělovány neagregovatelným způsobem</a:t>
            </a:r>
          </a:p>
          <a:p>
            <a:pPr eaLnBrk="1" hangingPunct="1"/>
            <a:r>
              <a:rPr lang="cs-CZ" altLang="zh-CN" smtClean="0"/>
              <a:t>V současné době 80,000 položek</a:t>
            </a:r>
          </a:p>
          <a:p>
            <a:pPr eaLnBrk="1" hangingPunct="1"/>
            <a:r>
              <a:rPr lang="cs-CZ" altLang="zh-CN" smtClean="0"/>
              <a:t>Nákladné pro páteřní směrovače</a:t>
            </a:r>
          </a:p>
          <a:p>
            <a:pPr eaLnBrk="1" hangingPunct="1"/>
            <a:r>
              <a:rPr lang="cs-CZ" altLang="zh-CN" smtClean="0"/>
              <a:t>Nestabilita, poruchy</a:t>
            </a: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93F153-C0CC-41BB-ABB1-86FF24F020F5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99BE3F-380F-4398-9DAE-6C4F2925335D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Dvojitý zásobník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51713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2AB156-D859-42FC-AE86-727FDD16B44B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887790-1081-4173-81B5-BC8DC212C4DA}" type="slidenum">
              <a:rPr lang="cs-CZ"/>
              <a:pPr/>
              <a:t>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Tunelování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Propojení několika počítačů (sítí) IPv6 přes síť IPv4</a:t>
            </a:r>
          </a:p>
          <a:p>
            <a:pPr lvl="1"/>
            <a:r>
              <a:rPr lang="cs-CZ" dirty="0" smtClean="0"/>
              <a:t>Problém protokolu</a:t>
            </a:r>
          </a:p>
          <a:p>
            <a:pPr lvl="1"/>
            <a:r>
              <a:rPr lang="cs-CZ" dirty="0" smtClean="0"/>
              <a:t>Problém dat (balení IPv6 do paketu IPv4)</a:t>
            </a:r>
          </a:p>
          <a:p>
            <a:pPr lvl="1"/>
            <a:r>
              <a:rPr lang="cs-CZ" dirty="0" smtClean="0"/>
              <a:t>Adresování </a:t>
            </a:r>
          </a:p>
          <a:p>
            <a:r>
              <a:rPr lang="cs-CZ" dirty="0" smtClean="0"/>
              <a:t>Konfigurované tunely</a:t>
            </a:r>
          </a:p>
          <a:p>
            <a:pPr lvl="1"/>
            <a:r>
              <a:rPr lang="cs-CZ" dirty="0" smtClean="0"/>
              <a:t>Registrace</a:t>
            </a:r>
          </a:p>
          <a:p>
            <a:pPr lvl="1"/>
            <a:r>
              <a:rPr lang="cs-CZ" dirty="0" smtClean="0"/>
              <a:t>Permanentní tunel mezi klientem a serverem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/>
              <a:t>SiXXS</a:t>
            </a:r>
            <a:endParaRPr lang="cs-CZ" dirty="0" smtClean="0"/>
          </a:p>
          <a:p>
            <a:r>
              <a:rPr lang="cs-CZ" dirty="0" smtClean="0"/>
              <a:t>Automatické tunely</a:t>
            </a:r>
          </a:p>
          <a:p>
            <a:pPr lvl="1"/>
            <a:r>
              <a:rPr lang="cs-CZ" dirty="0" smtClean="0"/>
              <a:t>Bez registrace</a:t>
            </a:r>
          </a:p>
          <a:p>
            <a:pPr lvl="1"/>
            <a:r>
              <a:rPr lang="cs-CZ" dirty="0" smtClean="0"/>
              <a:t>Tunel se vytváří dynamicky</a:t>
            </a:r>
          </a:p>
          <a:p>
            <a:pPr lvl="1"/>
            <a:r>
              <a:rPr lang="cs-CZ" dirty="0" smtClean="0"/>
              <a:t>Např. 6to4, </a:t>
            </a:r>
            <a:r>
              <a:rPr lang="cs-CZ" dirty="0" err="1" smtClean="0"/>
              <a:t>Teredo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(směrovač – směrovač)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pPr eaLnBrk="1" hangingPunct="1"/>
            <a:r>
              <a:rPr lang="cs-CZ" smtClean="0"/>
              <a:t>Konfigurovaný tunel</a:t>
            </a:r>
          </a:p>
          <a:p>
            <a:pPr eaLnBrk="1" hangingPunct="1"/>
            <a:r>
              <a:rPr lang="cs-CZ" smtClean="0"/>
              <a:t>Směrovače IPv6/IPv4 propojeny infrastrukturou IPv4</a:t>
            </a:r>
          </a:p>
          <a:p>
            <a:pPr eaLnBrk="1" hangingPunct="1"/>
            <a:r>
              <a:rPr lang="cs-CZ" smtClean="0"/>
              <a:t>Hostitelské systémy pouze s adresou IPv6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76485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59D98-21D0-445E-BAFB-985E5CD38566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50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50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C7AE3F-93DE-44C6-9361-4239521E4202}" type="slidenum">
              <a:rPr lang="cs-CZ"/>
              <a:pPr/>
              <a:t>52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(host - směrovač)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3528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Konfigurovaný tunel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Může být sestaven jako automatický tunel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Host. Systémy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Zdroj duální zásobník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Cíl IPv6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Hosté tunelují IPv6 pakety přes mezilehlý IPv6/IPv4 směrovač a IPv4 rozhraní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576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6849E3-BE3D-4E35-BB7A-27E220ED5CD9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60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6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2AB11C-EB9E-4E19-A0E4-E2661B26F8AB}" type="slidenum">
              <a:rPr lang="cs-CZ"/>
              <a:pPr/>
              <a:t>53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(host – host)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560512"/>
          </a:xfrm>
        </p:spPr>
        <p:txBody>
          <a:bodyPr/>
          <a:lstStyle/>
          <a:p>
            <a:pPr eaLnBrk="1" hangingPunct="1"/>
            <a:r>
              <a:rPr lang="cs-CZ" smtClean="0"/>
              <a:t>Automatický tunel</a:t>
            </a:r>
          </a:p>
          <a:p>
            <a:pPr eaLnBrk="1" hangingPunct="1"/>
            <a:r>
              <a:rPr lang="cs-CZ" smtClean="0"/>
              <a:t>Host. Systémy s duálním zásobníkem IPv4/IPv6</a:t>
            </a:r>
          </a:p>
          <a:p>
            <a:pPr eaLnBrk="1" hangingPunct="1"/>
            <a:r>
              <a:rPr lang="cs-CZ" smtClean="0"/>
              <a:t>Propojení prostřednictvím IPv4 sítě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6104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2740F2-219D-49F9-B2CF-C325F8AF3AD5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71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71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ADD2C9-FC9F-4633-88D4-27E46C633E29}" type="slidenum">
              <a:rPr lang="cs-CZ"/>
              <a:pPr/>
              <a:t>54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(směrovač – host)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733800" cy="4411662"/>
          </a:xfrm>
        </p:spPr>
        <p:txBody>
          <a:bodyPr/>
          <a:lstStyle/>
          <a:p>
            <a:pPr eaLnBrk="1" hangingPunct="1"/>
            <a:r>
              <a:rPr lang="cs-CZ" smtClean="0"/>
              <a:t>Automatický tunel</a:t>
            </a:r>
          </a:p>
          <a:p>
            <a:pPr eaLnBrk="1" hangingPunct="1"/>
            <a:r>
              <a:rPr lang="cs-CZ" smtClean="0"/>
              <a:t>Směrovače IPv4/IPv6</a:t>
            </a:r>
          </a:p>
          <a:p>
            <a:pPr eaLnBrk="1" hangingPunct="1"/>
            <a:r>
              <a:rPr lang="cs-CZ" smtClean="0"/>
              <a:t>Host. Systémy IPv4/IPv6</a:t>
            </a:r>
          </a:p>
          <a:p>
            <a:pPr eaLnBrk="1" hangingPunct="1"/>
            <a:r>
              <a:rPr lang="cs-CZ" smtClean="0"/>
              <a:t>Směrovač převádí IPv6 adresy hostů aby mohly použít tunelů k dosažení IPv4/IPv6 hostů přes IPv4 sítě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9719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2723DF-31FA-4548-B3E2-38CF89E5084C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81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81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590C83-6307-4095-8786-CDCB4F419EC9}" type="slidenum">
              <a:rPr lang="cs-CZ"/>
              <a:pPr/>
              <a:t>55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Tunelovací mechanizmy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AYIYA – ANYTHING IN ANYTHING</a:t>
            </a:r>
          </a:p>
          <a:p>
            <a:pPr lvl="1"/>
            <a:r>
              <a:rPr lang="cs-CZ" dirty="0" smtClean="0"/>
              <a:t>Zapouzdřuje IPv6 do UDP IPv4 (UDP/5072)</a:t>
            </a:r>
          </a:p>
          <a:p>
            <a:pPr lvl="1"/>
            <a:r>
              <a:rPr lang="cs-CZ" dirty="0" smtClean="0"/>
              <a:t>Nevyžaduje veřejnou IPv4 adresu</a:t>
            </a:r>
          </a:p>
          <a:p>
            <a:pPr lvl="1"/>
            <a:r>
              <a:rPr lang="cs-CZ" dirty="0" smtClean="0"/>
              <a:t>Nevyžaduje podporu protokolu 41 na směrovačích</a:t>
            </a:r>
          </a:p>
          <a:p>
            <a:pPr lvl="1"/>
            <a:r>
              <a:rPr lang="cs-CZ" dirty="0" smtClean="0"/>
              <a:t>Automatické nastavení tunelu</a:t>
            </a:r>
          </a:p>
          <a:p>
            <a:pPr lvl="1"/>
            <a:r>
              <a:rPr lang="cs-CZ" dirty="0" smtClean="0"/>
              <a:t>Podporováno </a:t>
            </a:r>
            <a:r>
              <a:rPr lang="cs-CZ" dirty="0" err="1" smtClean="0"/>
              <a:t>SixXS</a:t>
            </a:r>
            <a:r>
              <a:rPr lang="cs-CZ" dirty="0" smtClean="0"/>
              <a:t> 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://www.sixxs.net/signup/create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435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6to4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b="1" dirty="0" smtClean="0"/>
              <a:t>IPv6 v IPv4 tunelu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Předpoklad: IPv6 jsou ostrovy v IPv4</a:t>
            </a:r>
          </a:p>
          <a:p>
            <a:pPr lvl="1" eaLnBrk="1" hangingPunct="1"/>
            <a:r>
              <a:rPr lang="cs-CZ" altLang="zh-CN" dirty="0" smtClean="0"/>
              <a:t>Tunel propojuje IPv6 ostrovy</a:t>
            </a:r>
          </a:p>
          <a:p>
            <a:pPr lvl="1"/>
            <a:r>
              <a:rPr lang="cs-CZ" dirty="0" smtClean="0"/>
              <a:t>Zapouzdřuje </a:t>
            </a:r>
            <a:r>
              <a:rPr lang="cs-CZ" dirty="0"/>
              <a:t>IPv6 do IPv4 hlavičky (protokol 41)</a:t>
            </a:r>
          </a:p>
          <a:p>
            <a:pPr lvl="1"/>
            <a:r>
              <a:rPr lang="cs-CZ" dirty="0"/>
              <a:t>Vyžaduje veřejnou IPv4 adresu</a:t>
            </a:r>
          </a:p>
          <a:p>
            <a:pPr lvl="1"/>
            <a:r>
              <a:rPr lang="cs-CZ" dirty="0"/>
              <a:t>Nefunguje u násobného </a:t>
            </a:r>
            <a:r>
              <a:rPr lang="cs-CZ" dirty="0" err="1"/>
              <a:t>NATu</a:t>
            </a:r>
            <a:endParaRPr lang="cs-CZ" dirty="0"/>
          </a:p>
          <a:p>
            <a:pPr lvl="1"/>
            <a:r>
              <a:rPr lang="cs-CZ" altLang="zh-CN" dirty="0"/>
              <a:t>Příkladem je 6BONE (50 států)</a:t>
            </a:r>
          </a:p>
          <a:p>
            <a:pPr lvl="1"/>
            <a:r>
              <a:rPr lang="cs-CZ" dirty="0" smtClean="0"/>
              <a:t>Podporováno </a:t>
            </a:r>
            <a:r>
              <a:rPr lang="cs-CZ" dirty="0" err="1"/>
              <a:t>Hurricane</a:t>
            </a:r>
            <a:r>
              <a:rPr lang="cs-CZ" dirty="0"/>
              <a:t> Electric (</a:t>
            </a:r>
            <a:r>
              <a:rPr lang="cs-CZ" dirty="0">
                <a:hlinkClick r:id="rId3"/>
              </a:rPr>
              <a:t>www.tunelbroker.net</a:t>
            </a:r>
            <a:r>
              <a:rPr lang="cs-CZ" dirty="0"/>
              <a:t>)</a:t>
            </a:r>
          </a:p>
          <a:p>
            <a:pPr lvl="1" eaLnBrk="1" hangingPunct="1"/>
            <a:endParaRPr lang="cs-CZ" altLang="zh-CN" dirty="0" smtClean="0"/>
          </a:p>
        </p:txBody>
      </p:sp>
      <p:sp>
        <p:nvSpPr>
          <p:cNvPr id="419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627BEB-0907-4221-9F76-962EFEF3EE26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19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F9055-C894-4C80-BD89-8B830A68BE4F}" type="slidenum">
              <a:rPr lang="cs-CZ"/>
              <a:pPr/>
              <a:t>57</a:t>
            </a:fld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739219" y="5033913"/>
            <a:ext cx="7391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739219" y="5029200"/>
            <a:ext cx="1752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667000" y="5446925"/>
            <a:ext cx="1443836" cy="571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4110836" y="5446925"/>
            <a:ext cx="3813964" cy="571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221" y="536453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IPv4 </a:t>
            </a:r>
            <a:r>
              <a:rPr lang="cs-CZ" dirty="0" err="1" smtClean="0"/>
              <a:t>header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74620" y="5524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IPv6 </a:t>
            </a:r>
            <a:r>
              <a:rPr lang="cs-CZ" dirty="0" err="1" smtClean="0"/>
              <a:t>header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8172" y="55654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IPv6 data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55273" y="50775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IPv4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1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6to4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6to4 tunel (RFC3056)</a:t>
            </a:r>
          </a:p>
          <a:p>
            <a:pPr lvl="1"/>
            <a:r>
              <a:rPr lang="cs-CZ" dirty="0" smtClean="0"/>
              <a:t>Komunikace </a:t>
            </a:r>
            <a:r>
              <a:rPr lang="cs-CZ" dirty="0"/>
              <a:t>IPv6 domén prostřednictvím sítě IPv4</a:t>
            </a:r>
          </a:p>
          <a:p>
            <a:pPr lvl="1"/>
            <a:r>
              <a:rPr lang="cs-CZ" dirty="0"/>
              <a:t>Konfigurace nutná </a:t>
            </a:r>
            <a:r>
              <a:rPr lang="cs-CZ" dirty="0" smtClean="0"/>
              <a:t>pouze </a:t>
            </a:r>
            <a:r>
              <a:rPr lang="cs-CZ" dirty="0"/>
              <a:t>na straně </a:t>
            </a:r>
            <a:r>
              <a:rPr lang="cs-CZ" dirty="0" smtClean="0"/>
              <a:t>klienta</a:t>
            </a:r>
          </a:p>
          <a:p>
            <a:pPr lvl="1"/>
            <a:r>
              <a:rPr lang="cs-CZ" dirty="0" smtClean="0"/>
              <a:t>6to4 </a:t>
            </a:r>
            <a:r>
              <a:rPr lang="cs-CZ" dirty="0" err="1" smtClean="0"/>
              <a:t>router</a:t>
            </a:r>
            <a:r>
              <a:rPr lang="cs-CZ" dirty="0" smtClean="0"/>
              <a:t> přijímá všechny 6to4 zapouzdřené pakety</a:t>
            </a:r>
          </a:p>
          <a:p>
            <a:r>
              <a:rPr lang="cs-CZ" dirty="0" smtClean="0"/>
              <a:t>Jednoznačné mapování IPv4 adres na IPv6</a:t>
            </a:r>
          </a:p>
          <a:p>
            <a:pPr lvl="1"/>
            <a:r>
              <a:rPr lang="cs-CZ" dirty="0" smtClean="0"/>
              <a:t>2002:IPv4::/48</a:t>
            </a:r>
          </a:p>
          <a:p>
            <a:pPr lvl="1"/>
            <a:r>
              <a:rPr lang="cs-CZ" dirty="0" smtClean="0"/>
              <a:t>Virtuální 6to4 rozhraní v OS</a:t>
            </a:r>
          </a:p>
          <a:p>
            <a:pPr lvl="1"/>
            <a:r>
              <a:rPr lang="cs-CZ" dirty="0" smtClean="0"/>
              <a:t>IPv6 pošle na IPv4 adresu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TEREDO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cs-CZ" dirty="0" smtClean="0"/>
              <a:t>TEREDO (RFC4380)</a:t>
            </a:r>
          </a:p>
          <a:p>
            <a:pPr lvl="1"/>
            <a:r>
              <a:rPr lang="cs-CZ" dirty="0"/>
              <a:t>Zapouzdření </a:t>
            </a:r>
            <a:r>
              <a:rPr lang="cs-CZ" dirty="0" smtClean="0"/>
              <a:t>IPv6 </a:t>
            </a:r>
            <a:r>
              <a:rPr lang="cs-CZ" dirty="0"/>
              <a:t>do IPv4 UDP paketů.</a:t>
            </a:r>
          </a:p>
          <a:p>
            <a:pPr lvl="1"/>
            <a:r>
              <a:rPr lang="cs-CZ" dirty="0"/>
              <a:t>Podporováno Microsoft Windows</a:t>
            </a:r>
          </a:p>
          <a:p>
            <a:pPr lvl="1"/>
            <a:r>
              <a:rPr lang="cs-CZ" dirty="0"/>
              <a:t>Obdoba AYIYA</a:t>
            </a:r>
          </a:p>
          <a:p>
            <a:pPr lvl="1"/>
            <a:r>
              <a:rPr lang="cs-CZ" dirty="0"/>
              <a:t>Nevyžaduje veřejnou IPv4 adresu</a:t>
            </a:r>
          </a:p>
          <a:p>
            <a:pPr lvl="1"/>
            <a:endParaRPr 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43062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Nedostatek adres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z="2800" smtClean="0"/>
              <a:t>Rozšíření NAT</a:t>
            </a:r>
          </a:p>
          <a:p>
            <a:pPr eaLnBrk="1" hangingPunct="1"/>
            <a:r>
              <a:rPr lang="cs-CZ" altLang="zh-CN" sz="2800" smtClean="0"/>
              <a:t>Narušení architektury Internetu</a:t>
            </a:r>
          </a:p>
          <a:p>
            <a:pPr eaLnBrk="1" hangingPunct="1"/>
            <a:r>
              <a:rPr lang="cs-CZ" altLang="zh-CN" sz="2800" smtClean="0"/>
              <a:t>Izolování uživatelů</a:t>
            </a:r>
            <a:endParaRPr lang="cs-CZ" sz="2800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71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2D04D2-3099-413E-8F59-D401030FEF61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71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DA5E86-C483-43DB-8DD0-C17B1F11ECDE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ISATAP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Intra-</a:t>
            </a:r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Tunnel</a:t>
            </a:r>
            <a:r>
              <a:rPr lang="cs-CZ" dirty="0" smtClean="0"/>
              <a:t> </a:t>
            </a:r>
            <a:r>
              <a:rPr lang="cs-CZ" dirty="0" err="1" smtClean="0"/>
              <a:t>Addressing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(RFC 5214)</a:t>
            </a:r>
          </a:p>
          <a:p>
            <a:r>
              <a:rPr lang="cs-CZ" dirty="0" smtClean="0"/>
              <a:t>Zpřístupnění IPv6 v koncové IPv4 síti</a:t>
            </a:r>
          </a:p>
          <a:p>
            <a:r>
              <a:rPr lang="cs-CZ" dirty="0" smtClean="0"/>
              <a:t>ISATAP směrovač – rozhraní IPv4 i IPv6</a:t>
            </a:r>
          </a:p>
          <a:p>
            <a:r>
              <a:rPr lang="cs-CZ" dirty="0" smtClean="0"/>
              <a:t>64 bitový IPv6 prefix (globální) plus identifikátor rozhraní</a:t>
            </a:r>
          </a:p>
          <a:p>
            <a:pPr lvl="1"/>
            <a:r>
              <a:rPr lang="cs-CZ" dirty="0" smtClean="0"/>
              <a:t>Pro privátní IPv4 adresu        0000:5efe  :  0a00:0001</a:t>
            </a:r>
          </a:p>
          <a:p>
            <a:pPr lvl="1"/>
            <a:r>
              <a:rPr lang="cs-CZ" dirty="0" smtClean="0"/>
              <a:t>Pro globální IPv4 adresu        0200:5efe  :  93e4:010a</a:t>
            </a:r>
          </a:p>
          <a:p>
            <a:r>
              <a:rPr lang="cs-CZ" dirty="0" smtClean="0"/>
              <a:t>Nepodporuje doručování na skupinové IPv6 adresy</a:t>
            </a:r>
          </a:p>
          <a:p>
            <a:r>
              <a:rPr lang="cs-CZ" dirty="0" smtClean="0"/>
              <a:t>Nelze plošně propagovat ohlášení směrovače</a:t>
            </a:r>
          </a:p>
          <a:p>
            <a:pPr lvl="1"/>
            <a:r>
              <a:rPr lang="cs-CZ" dirty="0" smtClean="0"/>
              <a:t>Zavádí se seznam potenciálních směrovačů</a:t>
            </a:r>
          </a:p>
          <a:p>
            <a:pPr lvl="1"/>
            <a:r>
              <a:rPr lang="cs-CZ" dirty="0" smtClean="0"/>
              <a:t>Seznam se získává z DNS – adresy pro jméno </a:t>
            </a:r>
            <a:r>
              <a:rPr lang="cs-CZ" dirty="0" err="1" smtClean="0"/>
              <a:t>isatap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5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Přechod IPv4 na IPv6 - převodník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b="1" dirty="0" smtClean="0"/>
              <a:t>Převodníky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V prvopočátku – málo IPv6 uzlů nebo duálních uzlů</a:t>
            </a:r>
          </a:p>
          <a:p>
            <a:pPr lvl="1" eaLnBrk="1" hangingPunct="1"/>
            <a:r>
              <a:rPr lang="cs-CZ" altLang="zh-CN" dirty="0" smtClean="0"/>
              <a:t>Později – adresy IPv4 se stávají nedostupné</a:t>
            </a:r>
          </a:p>
          <a:p>
            <a:pPr lvl="1" eaLnBrk="1" hangingPunct="1"/>
            <a:r>
              <a:rPr lang="cs-CZ" altLang="zh-CN" dirty="0" smtClean="0"/>
              <a:t>Protože musí existovat IPv4 a IPv6 souběžně, převodníkům se nevyhneme</a:t>
            </a:r>
            <a:endParaRPr lang="cs-CZ" dirty="0" smtClean="0"/>
          </a:p>
        </p:txBody>
      </p:sp>
      <p:sp>
        <p:nvSpPr>
          <p:cNvPr id="419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627BEB-0907-4221-9F76-962EFEF3EE26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19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F9055-C894-4C80-BD89-8B830A68BE4F}" type="slidenum">
              <a:rPr lang="cs-CZ"/>
              <a:pPr/>
              <a:t>61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síťové úrovni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NAT-PT – Network </a:t>
            </a:r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Translation-Protocol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r>
              <a:rPr lang="cs-CZ" dirty="0" smtClean="0"/>
              <a:t> (RFC2766, zrušeno RFC4966)</a:t>
            </a:r>
          </a:p>
          <a:p>
            <a:pPr lvl="1" eaLnBrk="1" hangingPunct="1"/>
            <a:r>
              <a:rPr lang="cs-CZ" dirty="0" smtClean="0"/>
              <a:t>obdoba NAPT</a:t>
            </a:r>
          </a:p>
          <a:p>
            <a:pPr lvl="1" eaLnBrk="1" hangingPunct="1"/>
            <a:r>
              <a:rPr lang="cs-CZ" dirty="0" smtClean="0"/>
              <a:t>stavový převodník adres</a:t>
            </a:r>
          </a:p>
          <a:p>
            <a:pPr lvl="1" eaLnBrk="1" hangingPunct="1"/>
            <a:r>
              <a:rPr lang="cs-CZ" dirty="0" smtClean="0"/>
              <a:t>Obousměrný převod paketů IPv4 a IPv6</a:t>
            </a:r>
          </a:p>
          <a:p>
            <a:pPr lvl="1" eaLnBrk="1" hangingPunct="1"/>
            <a:r>
              <a:rPr lang="cs-CZ" dirty="0" smtClean="0"/>
              <a:t>Problémy s DNS – odmítnut</a:t>
            </a:r>
          </a:p>
          <a:p>
            <a:pPr lvl="1" eaLnBrk="1" hangingPunct="1"/>
            <a:r>
              <a:rPr lang="cs-CZ" dirty="0" smtClean="0"/>
              <a:t>náhrada NAT64 – IPv4 na IPv6 (asymetrický), DNS64</a:t>
            </a:r>
          </a:p>
          <a:p>
            <a:pPr eaLnBrk="1" hangingPunct="1"/>
            <a:r>
              <a:rPr lang="cs-CZ" dirty="0" smtClean="0"/>
              <a:t>SIIT – </a:t>
            </a:r>
            <a:r>
              <a:rPr lang="cs-CZ" dirty="0" err="1" smtClean="0"/>
              <a:t>Stateless</a:t>
            </a:r>
            <a:r>
              <a:rPr lang="cs-CZ" dirty="0" smtClean="0"/>
              <a:t> IP/ICMP </a:t>
            </a:r>
            <a:r>
              <a:rPr lang="cs-CZ" dirty="0" err="1" smtClean="0"/>
              <a:t>Translator</a:t>
            </a:r>
            <a:r>
              <a:rPr lang="cs-CZ" dirty="0" smtClean="0"/>
              <a:t> (RFC 2765)</a:t>
            </a:r>
          </a:p>
          <a:p>
            <a:pPr lvl="1" eaLnBrk="1" hangingPunct="1"/>
            <a:r>
              <a:rPr lang="cs-CZ" dirty="0" err="1" smtClean="0"/>
              <a:t>bezestavový</a:t>
            </a:r>
            <a:r>
              <a:rPr lang="cs-CZ" dirty="0" smtClean="0"/>
              <a:t> převodník</a:t>
            </a:r>
          </a:p>
          <a:p>
            <a:pPr lvl="1" eaLnBrk="1" hangingPunct="1"/>
            <a:r>
              <a:rPr lang="cs-CZ" dirty="0" smtClean="0"/>
              <a:t>Překlad protokolů na síťové úrovni a mapování adres</a:t>
            </a:r>
            <a:r>
              <a:rPr lang="cs-CZ" dirty="0"/>
              <a:t> </a:t>
            </a:r>
            <a:r>
              <a:rPr lang="cs-CZ" dirty="0" smtClean="0"/>
              <a:t>(ICMP)</a:t>
            </a:r>
          </a:p>
          <a:p>
            <a:pPr lvl="1" eaLnBrk="1" hangingPunct="1"/>
            <a:r>
              <a:rPr lang="cs-CZ" dirty="0" smtClean="0"/>
              <a:t>IPv4 mapované adresy 0:0:0:0:0:FFFF/96 + IPv4</a:t>
            </a:r>
          </a:p>
          <a:p>
            <a:pPr lvl="1" eaLnBrk="1" hangingPunct="1"/>
            <a:r>
              <a:rPr lang="cs-CZ" dirty="0" smtClean="0"/>
              <a:t>IPv4 překládané adresy 0:0:FFFF:0:0:0/96 + IPv4</a:t>
            </a:r>
          </a:p>
        </p:txBody>
      </p:sp>
      <p:sp>
        <p:nvSpPr>
          <p:cNvPr id="491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F5C22D-B3FB-4155-9BB3-C1F2A82E7EF5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491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7E5955-D06E-4285-B838-D5680F06A1E0}" type="slidenum">
              <a:rPr lang="cs-CZ"/>
              <a:pPr/>
              <a:t>62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síťové úrovni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Bump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Stack</a:t>
            </a:r>
            <a:r>
              <a:rPr lang="cs-CZ" dirty="0"/>
              <a:t> (BIS) (RFC 2767)</a:t>
            </a:r>
          </a:p>
          <a:p>
            <a:pPr lvl="1" eaLnBrk="1" hangingPunct="1"/>
            <a:r>
              <a:rPr lang="cs-CZ" dirty="0"/>
              <a:t>dovoluje IPv4 aplikacím pracovat na IPv6 hostu</a:t>
            </a:r>
          </a:p>
          <a:p>
            <a:pPr lvl="1" eaLnBrk="1" hangingPunct="1"/>
            <a:r>
              <a:rPr lang="cs-CZ" dirty="0"/>
              <a:t>má tři komponenty</a:t>
            </a:r>
          </a:p>
          <a:p>
            <a:pPr lvl="2" eaLnBrk="1" hangingPunct="1"/>
            <a:r>
              <a:rPr lang="cs-CZ" dirty="0" err="1"/>
              <a:t>Translátor</a:t>
            </a:r>
            <a:r>
              <a:rPr lang="cs-CZ" dirty="0"/>
              <a:t> adres</a:t>
            </a:r>
          </a:p>
          <a:p>
            <a:pPr lvl="2" eaLnBrk="1" hangingPunct="1"/>
            <a:r>
              <a:rPr lang="cs-CZ" dirty="0"/>
              <a:t>mapování adres</a:t>
            </a:r>
          </a:p>
          <a:p>
            <a:pPr lvl="2" eaLnBrk="1" hangingPunct="1"/>
            <a:r>
              <a:rPr lang="cs-CZ" dirty="0"/>
              <a:t>rozšířený DNS </a:t>
            </a:r>
            <a:r>
              <a:rPr lang="cs-CZ" dirty="0" err="1"/>
              <a:t>resolver</a:t>
            </a:r>
            <a:r>
              <a:rPr lang="cs-CZ" dirty="0"/>
              <a:t> </a:t>
            </a:r>
          </a:p>
          <a:p>
            <a:pPr marL="0" indent="0" eaLnBrk="1" hangingPunct="1">
              <a:buNone/>
              <a:defRPr/>
            </a:pPr>
            <a:endParaRPr lang="cs-CZ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018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61DC27-24A7-42BA-BC6E-D7BA670BC44A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01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01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73383-50FF-4922-863D-634709C30D6E}" type="slidenum">
              <a:rPr lang="cs-CZ"/>
              <a:pPr/>
              <a:t>63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transportní úrovni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TRT - Transport </a:t>
            </a:r>
            <a:r>
              <a:rPr lang="cs-CZ" dirty="0" err="1" smtClean="0"/>
              <a:t>Relay</a:t>
            </a:r>
            <a:r>
              <a:rPr lang="cs-CZ" dirty="0" smtClean="0"/>
              <a:t> </a:t>
            </a:r>
            <a:r>
              <a:rPr lang="cs-CZ" dirty="0" err="1" smtClean="0"/>
              <a:t>Translators</a:t>
            </a:r>
            <a:r>
              <a:rPr lang="cs-CZ" dirty="0" smtClean="0"/>
              <a:t> (RFC 3142)</a:t>
            </a:r>
          </a:p>
          <a:p>
            <a:pPr lvl="1" eaLnBrk="1" hangingPunct="1"/>
            <a:r>
              <a:rPr lang="cs-CZ" dirty="0" smtClean="0"/>
              <a:t>Funguje jako </a:t>
            </a:r>
            <a:r>
              <a:rPr lang="cs-CZ" dirty="0" err="1" smtClean="0"/>
              <a:t>Relay</a:t>
            </a:r>
            <a:r>
              <a:rPr lang="cs-CZ" dirty="0" smtClean="0"/>
              <a:t> pro TCP nebo UDP</a:t>
            </a:r>
          </a:p>
          <a:p>
            <a:pPr lvl="1" eaLnBrk="1" hangingPunct="1"/>
            <a:r>
              <a:rPr lang="cs-CZ" dirty="0" smtClean="0"/>
              <a:t>Navazuje dvě spojení, jedno IPv4, druhé IPv6</a:t>
            </a:r>
          </a:p>
          <a:p>
            <a:pPr lvl="1" eaLnBrk="1" hangingPunct="1"/>
            <a:r>
              <a:rPr lang="cs-CZ" dirty="0" smtClean="0"/>
              <a:t>Transparentní vzhledem k síťové úrovni</a:t>
            </a:r>
          </a:p>
          <a:p>
            <a:pPr lvl="1" eaLnBrk="1" hangingPunct="1"/>
            <a:r>
              <a:rPr lang="cs-CZ" dirty="0" smtClean="0"/>
              <a:t>Funguje pouze pro TCP i UDP služby</a:t>
            </a:r>
          </a:p>
        </p:txBody>
      </p:sp>
      <p:sp>
        <p:nvSpPr>
          <p:cNvPr id="5120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620C2C-AEF3-4ADC-8279-E12C3DDFBE64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12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F12CE0-0009-4DE4-B464-A87B24146822}" type="slidenum">
              <a:rPr lang="cs-CZ"/>
              <a:pPr/>
              <a:t>64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aplikační úrovni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eaLnBrk="1" hangingPunct="1"/>
            <a:r>
              <a:rPr lang="cs-CZ" dirty="0" smtClean="0"/>
              <a:t>BIA </a:t>
            </a:r>
            <a:r>
              <a:rPr lang="cs-CZ" dirty="0" err="1" smtClean="0"/>
              <a:t>Bump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API (RFC3338)</a:t>
            </a:r>
          </a:p>
          <a:p>
            <a:pPr lvl="1" eaLnBrk="1" hangingPunct="1"/>
            <a:r>
              <a:rPr lang="cs-CZ" dirty="0" smtClean="0"/>
              <a:t>Vrstva mezi transportní vrstvou a vrstvou </a:t>
            </a:r>
            <a:r>
              <a:rPr lang="cs-CZ" dirty="0" err="1" smtClean="0"/>
              <a:t>socketů</a:t>
            </a:r>
            <a:endParaRPr lang="cs-CZ" dirty="0" smtClean="0"/>
          </a:p>
          <a:p>
            <a:pPr lvl="1" eaLnBrk="1" hangingPunct="1"/>
            <a:r>
              <a:rPr lang="cs-CZ" dirty="0" smtClean="0"/>
              <a:t>sestává ze tří modulů</a:t>
            </a:r>
          </a:p>
          <a:p>
            <a:pPr lvl="2" eaLnBrk="1" hangingPunct="1"/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Resolver</a:t>
            </a:r>
            <a:endParaRPr lang="cs-CZ" dirty="0" smtClean="0"/>
          </a:p>
          <a:p>
            <a:pPr lvl="2" eaLnBrk="1" hangingPunct="1"/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Mapper</a:t>
            </a:r>
            <a:r>
              <a:rPr lang="cs-CZ" dirty="0" smtClean="0"/>
              <a:t> (0.0.0.1 – 0.0.0.255) na IPv6</a:t>
            </a:r>
          </a:p>
          <a:p>
            <a:pPr lvl="2" eaLnBrk="1" hangingPunct="1"/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Mapper</a:t>
            </a:r>
            <a:r>
              <a:rPr lang="cs-CZ" dirty="0" smtClean="0"/>
              <a:t> (IPv4 </a:t>
            </a:r>
            <a:r>
              <a:rPr lang="cs-CZ" dirty="0" err="1" smtClean="0"/>
              <a:t>socket</a:t>
            </a:r>
            <a:r>
              <a:rPr lang="cs-CZ" dirty="0" smtClean="0"/>
              <a:t> API na IPv6 </a:t>
            </a:r>
            <a:r>
              <a:rPr lang="cs-CZ" dirty="0" err="1" smtClean="0"/>
              <a:t>socket</a:t>
            </a:r>
            <a:r>
              <a:rPr lang="cs-CZ" dirty="0" smtClean="0"/>
              <a:t> API)</a:t>
            </a:r>
          </a:p>
          <a:p>
            <a:pPr lvl="2" eaLnBrk="1" hangingPunct="1"/>
            <a:endParaRPr lang="cs-CZ" dirty="0" smtClean="0"/>
          </a:p>
        </p:txBody>
      </p:sp>
      <p:pic>
        <p:nvPicPr>
          <p:cNvPr id="52228" name="Picture 2" descr="C:\Documents and Settings\ledvina\Plocha\BIA-Protocol-St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43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B3927-C5C9-49B4-B8CF-744306A919EF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22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22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54CADD-445A-40AE-AA70-055D80EBE925}" type="slidenum">
              <a:rPr lang="cs-CZ"/>
              <a:pPr/>
              <a:t>65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aplikační úrovni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001000" cy="4411662"/>
          </a:xfrm>
        </p:spPr>
        <p:txBody>
          <a:bodyPr/>
          <a:lstStyle/>
          <a:p>
            <a:pPr eaLnBrk="1" hangingPunct="1"/>
            <a:r>
              <a:rPr lang="cs-CZ" dirty="0" smtClean="0"/>
              <a:t>SOCKS64 (RFC 3089)</a:t>
            </a:r>
          </a:p>
          <a:p>
            <a:pPr lvl="1" eaLnBrk="1" hangingPunct="1"/>
            <a:r>
              <a:rPr lang="cs-CZ" dirty="0" smtClean="0"/>
              <a:t>používá SOCKSv5 protokol</a:t>
            </a:r>
          </a:p>
          <a:p>
            <a:pPr lvl="1" eaLnBrk="1" hangingPunct="1"/>
            <a:r>
              <a:rPr lang="cs-CZ" dirty="0" smtClean="0"/>
              <a:t>dvě základní komponenty</a:t>
            </a:r>
          </a:p>
          <a:p>
            <a:pPr lvl="2" eaLnBrk="1" hangingPunct="1"/>
            <a:r>
              <a:rPr lang="cs-CZ" dirty="0" err="1" smtClean="0"/>
              <a:t>gateway</a:t>
            </a:r>
            <a:r>
              <a:rPr lang="cs-CZ" dirty="0" smtClean="0"/>
              <a:t> (SOCKS server, přepínání spojení na aplikační úrovni)</a:t>
            </a:r>
          </a:p>
          <a:p>
            <a:pPr lvl="2" eaLnBrk="1" hangingPunct="1"/>
            <a:r>
              <a:rPr lang="cs-CZ" dirty="0" smtClean="0"/>
              <a:t>SOCKS lib (DNS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resolving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Gateways</a:t>
            </a:r>
            <a:r>
              <a:rPr lang="cs-CZ" dirty="0" smtClean="0"/>
              <a:t> (ALG)</a:t>
            </a:r>
          </a:p>
          <a:p>
            <a:pPr lvl="1" eaLnBrk="1" hangingPunct="1"/>
            <a:r>
              <a:rPr lang="cs-CZ" dirty="0" smtClean="0"/>
              <a:t>specifický </a:t>
            </a:r>
            <a:r>
              <a:rPr lang="cs-CZ" dirty="0" err="1" smtClean="0"/>
              <a:t>translátor</a:t>
            </a:r>
            <a:r>
              <a:rPr lang="cs-CZ" dirty="0" smtClean="0"/>
              <a:t> podle aplikací</a:t>
            </a:r>
          </a:p>
          <a:p>
            <a:pPr lvl="1" eaLnBrk="1" hangingPunct="1"/>
            <a:r>
              <a:rPr lang="cs-CZ" dirty="0" smtClean="0"/>
              <a:t>používá se pokud aplikace používá IP adresy</a:t>
            </a:r>
          </a:p>
        </p:txBody>
      </p:sp>
      <p:sp>
        <p:nvSpPr>
          <p:cNvPr id="522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B3927-C5C9-49B4-B8CF-744306A919EF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22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22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54CADD-445A-40AE-AA70-055D80EBE925}" type="slidenum">
              <a:rPr lang="cs-CZ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2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Mobilní IPv6 (MIPv6)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7543800" cy="4411662"/>
          </a:xfrm>
        </p:spPr>
        <p:txBody>
          <a:bodyPr/>
          <a:lstStyle/>
          <a:p>
            <a:pPr eaLnBrk="1" hangingPunct="1"/>
            <a:r>
              <a:rPr lang="cs-CZ" smtClean="0"/>
              <a:t>Obdoba MIPv4</a:t>
            </a:r>
          </a:p>
          <a:p>
            <a:pPr lvl="1" eaLnBrk="1" hangingPunct="1"/>
            <a:r>
              <a:rPr lang="cs-CZ" smtClean="0"/>
              <a:t>RFC3775</a:t>
            </a:r>
          </a:p>
          <a:p>
            <a:pPr lvl="1" eaLnBrk="1" hangingPunct="1"/>
            <a:r>
              <a:rPr lang="cs-CZ" smtClean="0"/>
              <a:t>Mobilní klient není problém (DHCP)</a:t>
            </a:r>
          </a:p>
          <a:p>
            <a:pPr lvl="1" eaLnBrk="1" hangingPunct="1"/>
            <a:r>
              <a:rPr lang="cs-CZ" smtClean="0"/>
              <a:t>Mobilní server (je třeba s ním navázat spojení) </a:t>
            </a:r>
          </a:p>
          <a:p>
            <a:pPr lvl="1" eaLnBrk="1" hangingPunct="1"/>
            <a:r>
              <a:rPr lang="cs-CZ" smtClean="0"/>
              <a:t>Komponenty</a:t>
            </a:r>
          </a:p>
          <a:p>
            <a:pPr lvl="2" eaLnBrk="1" hangingPunct="1"/>
            <a:r>
              <a:rPr lang="cs-CZ" smtClean="0"/>
              <a:t>Home agent</a:t>
            </a:r>
          </a:p>
          <a:p>
            <a:pPr lvl="2" eaLnBrk="1" hangingPunct="1"/>
            <a:r>
              <a:rPr lang="cs-CZ" smtClean="0"/>
              <a:t>Care of Address</a:t>
            </a:r>
          </a:p>
          <a:p>
            <a:pPr lvl="2" eaLnBrk="1" hangingPunct="1"/>
            <a:r>
              <a:rPr lang="cs-CZ" smtClean="0"/>
              <a:t>Není Foreign agent</a:t>
            </a:r>
          </a:p>
          <a:p>
            <a:pPr lvl="1" eaLnBrk="1" hangingPunct="1"/>
            <a:r>
              <a:rPr lang="cs-CZ" smtClean="0"/>
              <a:t>Trojúhelníkové směrování, možnost předat CoA </a:t>
            </a:r>
          </a:p>
          <a:p>
            <a:pPr eaLnBrk="1" hangingPunct="1"/>
            <a:r>
              <a:rPr lang="cs-CZ" smtClean="0"/>
              <a:t>Implementace</a:t>
            </a:r>
          </a:p>
          <a:p>
            <a:pPr lvl="1" eaLnBrk="1" hangingPunct="1"/>
            <a:r>
              <a:rPr lang="cs-CZ" smtClean="0"/>
              <a:t>MIPL (Linux), Cisco, Microsoft(2000,XP,CE), KAME (FreeBSD), HP-UX</a:t>
            </a:r>
          </a:p>
        </p:txBody>
      </p:sp>
      <p:sp>
        <p:nvSpPr>
          <p:cNvPr id="5325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64EDD-C3A4-44D9-9622-5A8B4EFF6E2F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32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E6547A-ABD6-44BC-8D11-A985832BFB6E}" type="slidenum">
              <a:rPr lang="cs-CZ"/>
              <a:pPr/>
              <a:t>67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Mobilní IPv6 (MIPv6)</a:t>
            </a:r>
          </a:p>
        </p:txBody>
      </p:sp>
      <p:sp>
        <p:nvSpPr>
          <p:cNvPr id="542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9A004B-6778-443D-89FF-F1B3ABBF9534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5427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42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0BB79D-EE57-4D0F-9EE8-6EB5BE31CE0A}" type="slidenum">
              <a:rPr lang="cs-CZ"/>
              <a:pPr/>
              <a:t>68</a:t>
            </a:fld>
            <a:endParaRPr lang="cs-CZ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2578100"/>
            <a:ext cx="360838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2730500"/>
            <a:ext cx="20320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3302000" y="2765425"/>
            <a:ext cx="28622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6689725" y="2816225"/>
            <a:ext cx="11906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5868987" y="3641725"/>
            <a:ext cx="5699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2000"/>
              <a:t>HA </a:t>
            </a: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1862137" y="3481388"/>
            <a:ext cx="3079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grpSp>
        <p:nvGrpSpPr>
          <p:cNvPr id="65" name="Group 10"/>
          <p:cNvGrpSpPr>
            <a:grpSpLocks/>
          </p:cNvGrpSpPr>
          <p:nvPr/>
        </p:nvGrpSpPr>
        <p:grpSpPr bwMode="auto">
          <a:xfrm>
            <a:off x="1544233" y="3106967"/>
            <a:ext cx="566738" cy="185736"/>
            <a:chOff x="2907" y="1913"/>
            <a:chExt cx="147" cy="81"/>
          </a:xfrm>
        </p:grpSpPr>
        <p:sp>
          <p:nvSpPr>
            <p:cNvPr id="108" name="Freeform 11"/>
            <p:cNvSpPr>
              <a:spLocks/>
            </p:cNvSpPr>
            <p:nvPr/>
          </p:nvSpPr>
          <p:spPr bwMode="auto">
            <a:xfrm>
              <a:off x="3007" y="1945"/>
              <a:ext cx="47" cy="48"/>
            </a:xfrm>
            <a:custGeom>
              <a:avLst/>
              <a:gdLst>
                <a:gd name="T0" fmla="*/ 0 w 47"/>
                <a:gd name="T1" fmla="*/ 47 h 48"/>
                <a:gd name="T2" fmla="*/ 11 w 47"/>
                <a:gd name="T3" fmla="*/ 31 h 48"/>
                <a:gd name="T4" fmla="*/ 12 w 47"/>
                <a:gd name="T5" fmla="*/ 38 h 48"/>
                <a:gd name="T6" fmla="*/ 31 w 47"/>
                <a:gd name="T7" fmla="*/ 13 h 48"/>
                <a:gd name="T8" fmla="*/ 32 w 47"/>
                <a:gd name="T9" fmla="*/ 17 h 48"/>
                <a:gd name="T10" fmla="*/ 46 w 47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8">
                  <a:moveTo>
                    <a:pt x="0" y="47"/>
                  </a:moveTo>
                  <a:lnTo>
                    <a:pt x="11" y="31"/>
                  </a:lnTo>
                  <a:lnTo>
                    <a:pt x="12" y="38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46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2987" y="1913"/>
              <a:ext cx="33" cy="71"/>
            </a:xfrm>
            <a:custGeom>
              <a:avLst/>
              <a:gdLst>
                <a:gd name="T0" fmla="*/ 0 w 33"/>
                <a:gd name="T1" fmla="*/ 70 h 71"/>
                <a:gd name="T2" fmla="*/ 4 w 33"/>
                <a:gd name="T3" fmla="*/ 50 h 71"/>
                <a:gd name="T4" fmla="*/ 9 w 33"/>
                <a:gd name="T5" fmla="*/ 55 h 71"/>
                <a:gd name="T6" fmla="*/ 19 w 33"/>
                <a:gd name="T7" fmla="*/ 19 h 71"/>
                <a:gd name="T8" fmla="*/ 24 w 33"/>
                <a:gd name="T9" fmla="*/ 25 h 71"/>
                <a:gd name="T10" fmla="*/ 32 w 3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1">
                  <a:moveTo>
                    <a:pt x="0" y="70"/>
                  </a:moveTo>
                  <a:lnTo>
                    <a:pt x="4" y="50"/>
                  </a:lnTo>
                  <a:lnTo>
                    <a:pt x="9" y="55"/>
                  </a:lnTo>
                  <a:lnTo>
                    <a:pt x="19" y="19"/>
                  </a:lnTo>
                  <a:lnTo>
                    <a:pt x="24" y="25"/>
                  </a:lnTo>
                  <a:lnTo>
                    <a:pt x="32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3"/>
            <p:cNvSpPr>
              <a:spLocks/>
            </p:cNvSpPr>
            <p:nvPr/>
          </p:nvSpPr>
          <p:spPr bwMode="auto">
            <a:xfrm>
              <a:off x="2940" y="1913"/>
              <a:ext cx="32" cy="71"/>
            </a:xfrm>
            <a:custGeom>
              <a:avLst/>
              <a:gdLst>
                <a:gd name="T0" fmla="*/ 31 w 32"/>
                <a:gd name="T1" fmla="*/ 70 h 71"/>
                <a:gd name="T2" fmla="*/ 26 w 32"/>
                <a:gd name="T3" fmla="*/ 50 h 71"/>
                <a:gd name="T4" fmla="*/ 21 w 32"/>
                <a:gd name="T5" fmla="*/ 55 h 71"/>
                <a:gd name="T6" fmla="*/ 11 w 32"/>
                <a:gd name="T7" fmla="*/ 19 h 71"/>
                <a:gd name="T8" fmla="*/ 7 w 32"/>
                <a:gd name="T9" fmla="*/ 25 h 71"/>
                <a:gd name="T10" fmla="*/ 0 w 32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1">
                  <a:moveTo>
                    <a:pt x="31" y="70"/>
                  </a:moveTo>
                  <a:lnTo>
                    <a:pt x="26" y="50"/>
                  </a:lnTo>
                  <a:lnTo>
                    <a:pt x="21" y="55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4"/>
            <p:cNvSpPr>
              <a:spLocks/>
            </p:cNvSpPr>
            <p:nvPr/>
          </p:nvSpPr>
          <p:spPr bwMode="auto">
            <a:xfrm>
              <a:off x="2907" y="1947"/>
              <a:ext cx="45" cy="47"/>
            </a:xfrm>
            <a:custGeom>
              <a:avLst/>
              <a:gdLst>
                <a:gd name="T0" fmla="*/ 44 w 45"/>
                <a:gd name="T1" fmla="*/ 46 h 47"/>
                <a:gd name="T2" fmla="*/ 31 w 45"/>
                <a:gd name="T3" fmla="*/ 28 h 47"/>
                <a:gd name="T4" fmla="*/ 31 w 45"/>
                <a:gd name="T5" fmla="*/ 36 h 47"/>
                <a:gd name="T6" fmla="*/ 13 w 45"/>
                <a:gd name="T7" fmla="*/ 10 h 47"/>
                <a:gd name="T8" fmla="*/ 12 w 45"/>
                <a:gd name="T9" fmla="*/ 17 h 47"/>
                <a:gd name="T10" fmla="*/ 0 w 4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7">
                  <a:moveTo>
                    <a:pt x="44" y="46"/>
                  </a:moveTo>
                  <a:lnTo>
                    <a:pt x="31" y="28"/>
                  </a:lnTo>
                  <a:lnTo>
                    <a:pt x="31" y="36"/>
                  </a:lnTo>
                  <a:lnTo>
                    <a:pt x="13" y="10"/>
                  </a:lnTo>
                  <a:lnTo>
                    <a:pt x="12" y="17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66" name="Group 15"/>
          <p:cNvGrpSpPr>
            <a:grpSpLocks/>
          </p:cNvGrpSpPr>
          <p:nvPr/>
        </p:nvGrpSpPr>
        <p:grpSpPr bwMode="auto">
          <a:xfrm>
            <a:off x="1738210" y="-1621015"/>
            <a:ext cx="112712" cy="370"/>
            <a:chOff x="2966" y="2002"/>
            <a:chExt cx="29" cy="370"/>
          </a:xfrm>
        </p:grpSpPr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2977" y="2135"/>
              <a:ext cx="8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grpSp>
          <p:nvGrpSpPr>
            <p:cNvPr id="93" name="Group 17"/>
            <p:cNvGrpSpPr>
              <a:grpSpLocks/>
            </p:cNvGrpSpPr>
            <p:nvPr/>
          </p:nvGrpSpPr>
          <p:grpSpPr bwMode="auto">
            <a:xfrm>
              <a:off x="2966" y="2002"/>
              <a:ext cx="29" cy="370"/>
              <a:chOff x="2966" y="2002"/>
              <a:chExt cx="29" cy="370"/>
            </a:xfrm>
          </p:grpSpPr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2981" y="2006"/>
                <a:ext cx="0" cy="74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 flipV="1">
                <a:off x="2966" y="2080"/>
                <a:ext cx="11" cy="292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2983" y="2080"/>
                <a:ext cx="12" cy="292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2967" y="2365"/>
                <a:ext cx="27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2970" y="2285"/>
                <a:ext cx="22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2970" y="2287"/>
                <a:ext cx="25" cy="8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0" name="Line 24"/>
              <p:cNvSpPr>
                <a:spLocks noChangeShapeType="1"/>
              </p:cNvSpPr>
              <p:nvPr/>
            </p:nvSpPr>
            <p:spPr bwMode="auto">
              <a:xfrm flipV="1">
                <a:off x="2968" y="2286"/>
                <a:ext cx="24" cy="8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1" name="Line 25"/>
              <p:cNvSpPr>
                <a:spLocks noChangeShapeType="1"/>
              </p:cNvSpPr>
              <p:nvPr/>
            </p:nvSpPr>
            <p:spPr bwMode="auto">
              <a:xfrm>
                <a:off x="2974" y="2207"/>
                <a:ext cx="1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2" name="Line 26"/>
              <p:cNvSpPr>
                <a:spLocks noChangeShapeType="1"/>
              </p:cNvSpPr>
              <p:nvPr/>
            </p:nvSpPr>
            <p:spPr bwMode="auto">
              <a:xfrm>
                <a:off x="2974" y="2207"/>
                <a:ext cx="17" cy="77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3" name="Line 27"/>
              <p:cNvSpPr>
                <a:spLocks noChangeShapeType="1"/>
              </p:cNvSpPr>
              <p:nvPr/>
            </p:nvSpPr>
            <p:spPr bwMode="auto">
              <a:xfrm flipV="1">
                <a:off x="2970" y="2207"/>
                <a:ext cx="18" cy="76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4" name="Line 28"/>
              <p:cNvSpPr>
                <a:spLocks noChangeShapeType="1"/>
              </p:cNvSpPr>
              <p:nvPr/>
            </p:nvSpPr>
            <p:spPr bwMode="auto">
              <a:xfrm>
                <a:off x="2976" y="2135"/>
                <a:ext cx="13" cy="7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5" name="Line 29"/>
              <p:cNvSpPr>
                <a:spLocks noChangeShapeType="1"/>
              </p:cNvSpPr>
              <p:nvPr/>
            </p:nvSpPr>
            <p:spPr bwMode="auto">
              <a:xfrm flipV="1">
                <a:off x="2973" y="2134"/>
                <a:ext cx="13" cy="73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 flipV="1">
                <a:off x="2976" y="2081"/>
                <a:ext cx="7" cy="53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7" name="Oval 31"/>
              <p:cNvSpPr>
                <a:spLocks noChangeArrowheads="1"/>
              </p:cNvSpPr>
              <p:nvPr/>
            </p:nvSpPr>
            <p:spPr bwMode="auto">
              <a:xfrm>
                <a:off x="2977" y="2002"/>
                <a:ext cx="16" cy="16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</p:grpSp>
      </p:grp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1001712" y="4152900"/>
            <a:ext cx="4651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cs-CZ" sz="2000">
                <a:solidFill>
                  <a:schemeClr val="accent2"/>
                </a:solidFill>
              </a:rPr>
              <a:t>1. </a:t>
            </a: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 flipV="1">
            <a:off x="1512887" y="3578225"/>
            <a:ext cx="4364038" cy="765175"/>
          </a:xfrm>
          <a:prstGeom prst="line">
            <a:avLst/>
          </a:prstGeom>
          <a:noFill/>
          <a:ln w="38100">
            <a:solidFill>
              <a:srgbClr val="3CE283"/>
            </a:solidFill>
            <a:prstDash val="dash"/>
            <a:round/>
            <a:headEnd type="none" w="sm" len="sm"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2522537" y="4152900"/>
            <a:ext cx="39528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583112" y="1989138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/>
              <a:t>CN</a:t>
            </a:r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 flipV="1">
            <a:off x="2497137" y="2632075"/>
            <a:ext cx="1738313" cy="735013"/>
          </a:xfrm>
          <a:prstGeom prst="line">
            <a:avLst/>
          </a:prstGeom>
          <a:noFill/>
          <a:ln w="38100">
            <a:solidFill>
              <a:srgbClr val="3CE283"/>
            </a:solidFill>
            <a:round/>
            <a:headEnd type="none" w="sm" len="sm"/>
            <a:tailEnd type="stealth" w="med" len="med"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294062" y="2978150"/>
            <a:ext cx="39528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75" name="Line 42"/>
          <p:cNvSpPr>
            <a:spLocks noChangeShapeType="1"/>
          </p:cNvSpPr>
          <p:nvPr/>
        </p:nvSpPr>
        <p:spPr bwMode="auto">
          <a:xfrm flipH="1">
            <a:off x="2784475" y="3449638"/>
            <a:ext cx="2995612" cy="6350"/>
          </a:xfrm>
          <a:prstGeom prst="line">
            <a:avLst/>
          </a:prstGeom>
          <a:noFill/>
          <a:ln w="38100">
            <a:solidFill>
              <a:srgbClr val="3CE283"/>
            </a:solidFill>
            <a:round/>
            <a:headEnd type="none" w="sm" len="sm"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5219700" y="3073400"/>
            <a:ext cx="39528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>
            <a:off x="4568825" y="2689225"/>
            <a:ext cx="1331912" cy="571500"/>
          </a:xfrm>
          <a:prstGeom prst="line">
            <a:avLst/>
          </a:prstGeom>
          <a:noFill/>
          <a:ln w="38100">
            <a:solidFill>
              <a:srgbClr val="3CE283"/>
            </a:solidFill>
            <a:round/>
            <a:headEnd type="none" w="sm" len="sm"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78" name="Picture 4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2" y="3627438"/>
            <a:ext cx="40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34" y="4121150"/>
            <a:ext cx="6254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24263"/>
            <a:ext cx="40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roup 48"/>
          <p:cNvGrpSpPr>
            <a:grpSpLocks/>
          </p:cNvGrpSpPr>
          <p:nvPr/>
        </p:nvGrpSpPr>
        <p:grpSpPr bwMode="auto">
          <a:xfrm>
            <a:off x="1788492" y="3323431"/>
            <a:ext cx="243" cy="358775"/>
            <a:chOff x="4190" y="1559"/>
            <a:chExt cx="243" cy="75"/>
          </a:xfrm>
        </p:grpSpPr>
        <p:sp>
          <p:nvSpPr>
            <p:cNvPr id="88" name="Line 49"/>
            <p:cNvSpPr>
              <a:spLocks noChangeShapeType="1"/>
            </p:cNvSpPr>
            <p:nvPr/>
          </p:nvSpPr>
          <p:spPr bwMode="auto">
            <a:xfrm>
              <a:off x="4190" y="1559"/>
              <a:ext cx="0" cy="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>
              <a:off x="4433" y="1559"/>
              <a:ext cx="0" cy="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pic>
        <p:nvPicPr>
          <p:cNvPr id="82" name="Picture 5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3241675"/>
            <a:ext cx="7175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Line 52"/>
          <p:cNvSpPr>
            <a:spLocks noChangeShapeType="1"/>
          </p:cNvSpPr>
          <p:nvPr/>
        </p:nvSpPr>
        <p:spPr bwMode="auto">
          <a:xfrm>
            <a:off x="6156325" y="3444875"/>
            <a:ext cx="2000250" cy="14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84" name="Picture 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40088"/>
            <a:ext cx="7175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3008313"/>
            <a:ext cx="339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2" y="3033713"/>
            <a:ext cx="339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5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1946275"/>
            <a:ext cx="7175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71367" y="4911725"/>
            <a:ext cx="6528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Mobilní host obdrží lokální IP adresu – </a:t>
            </a:r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Mobilní host se registruje u HA – </a:t>
            </a:r>
            <a:r>
              <a:rPr lang="cs-CZ" dirty="0" err="1" smtClean="0"/>
              <a:t>Binding</a:t>
            </a:r>
            <a:r>
              <a:rPr lang="cs-CZ" dirty="0" smtClean="0"/>
              <a:t> Update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Domácí agent tuneluje pakety mobilnímu agentu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Mobilní agent posílá pakety přímo nebo přes 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Historie IPv6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EBC5D3-B077-4E17-93A6-E9104296C327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02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10C8C-4E7A-46AF-9F3A-D9E530A4D20F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Historie IPv6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se stalo s IPv5</a:t>
            </a:r>
          </a:p>
          <a:p>
            <a:pPr lvl="1" eaLnBrk="1" hangingPunct="1"/>
            <a:r>
              <a:rPr lang="cs-CZ" sz="2400" smtClean="0"/>
              <a:t>Verze 5 v IP záhlaví byla přiřazena protokolu ST (Internet Streaming protocol)</a:t>
            </a:r>
          </a:p>
          <a:p>
            <a:pPr lvl="1" eaLnBrk="1" hangingPunct="1"/>
            <a:r>
              <a:rPr lang="cs-CZ" sz="2400" smtClean="0"/>
              <a:t>Experimentální protokol (RFC1819)</a:t>
            </a:r>
          </a:p>
          <a:p>
            <a:pPr lvl="1" eaLnBrk="1" hangingPunct="1"/>
            <a:r>
              <a:rPr lang="cs-CZ" sz="2400" smtClean="0"/>
              <a:t>Nenalezl širší využití</a:t>
            </a:r>
          </a:p>
          <a:p>
            <a:pPr lvl="1" eaLnBrk="1" hangingPunct="1"/>
            <a:endParaRPr lang="cs-CZ" sz="2400" smtClean="0"/>
          </a:p>
        </p:txBody>
      </p:sp>
      <p:sp>
        <p:nvSpPr>
          <p:cNvPr id="1126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2E6BE-C9C0-4769-8833-67394E79CEB0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12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33451C-A76D-4D85-BEFE-3EBD74A28D19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Přínos IPv6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Není pouze úprava IPv4</a:t>
            </a:r>
          </a:p>
          <a:p>
            <a:pPr eaLnBrk="1" hangingPunct="1"/>
            <a:r>
              <a:rPr lang="cs-CZ" smtClean="0"/>
              <a:t>Rozšíření adresního prostoru - schopnost podpory obrovského množství zařízení</a:t>
            </a:r>
          </a:p>
          <a:p>
            <a:pPr eaLnBrk="1" hangingPunct="1"/>
            <a:r>
              <a:rPr lang="cs-CZ" smtClean="0"/>
              <a:t>Zavedení streamů</a:t>
            </a:r>
          </a:p>
          <a:p>
            <a:pPr eaLnBrk="1" hangingPunct="1"/>
            <a:r>
              <a:rPr lang="cs-CZ" smtClean="0"/>
              <a:t>Rozšiřitelnost</a:t>
            </a:r>
          </a:p>
          <a:p>
            <a:pPr eaLnBrk="1" hangingPunct="1"/>
            <a:r>
              <a:rPr lang="cs-CZ" smtClean="0"/>
              <a:t>Zlepšená funkčnost</a:t>
            </a:r>
          </a:p>
          <a:p>
            <a:pPr eaLnBrk="1" hangingPunct="1"/>
            <a:endParaRPr lang="cs-CZ" smtClean="0"/>
          </a:p>
        </p:txBody>
      </p:sp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375D21-994E-4B75-BEB7-730727B7BE42}" type="datetime1">
              <a:rPr lang="cs-CZ"/>
              <a:pPr/>
              <a:t>18.3.2014</a:t>
            </a:fld>
            <a:endParaRPr lang="cs-CZ"/>
          </a:p>
        </p:txBody>
      </p:sp>
      <p:sp>
        <p:nvSpPr>
          <p:cNvPr id="122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2EAA5F-F468-4198-B1F6-6F77CDCC19CD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760</TotalTime>
  <Words>2857</Words>
  <Application>Microsoft Office PowerPoint</Application>
  <PresentationFormat>Předvádění na obrazovce (4:3)</PresentationFormat>
  <Paragraphs>743</Paragraphs>
  <Slides>68</Slides>
  <Notes>54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1_Network</vt:lpstr>
      <vt:lpstr>Protokol IP verze 6</vt:lpstr>
      <vt:lpstr>Co je to IPv6</vt:lpstr>
      <vt:lpstr>Problémy IPv4</vt:lpstr>
      <vt:lpstr>Vyčerpání adresového prostoru IPv4</vt:lpstr>
      <vt:lpstr>Nárůst směrovací informace</vt:lpstr>
      <vt:lpstr>Nedostatek adres</vt:lpstr>
      <vt:lpstr>Historie IPv6</vt:lpstr>
      <vt:lpstr>Historie IPv6</vt:lpstr>
      <vt:lpstr>Přínos IPv6</vt:lpstr>
      <vt:lpstr>Přínos IPv6</vt:lpstr>
      <vt:lpstr>Očekávané výhody IPv6</vt:lpstr>
      <vt:lpstr>CESNET IPv6 Network - AS2852</vt:lpstr>
      <vt:lpstr>Architektura adres</vt:lpstr>
      <vt:lpstr>Zápis adres</vt:lpstr>
      <vt:lpstr>Typy unicast adres</vt:lpstr>
      <vt:lpstr>Typy unicast adres</vt:lpstr>
      <vt:lpstr>Typy unicast adres</vt:lpstr>
      <vt:lpstr>Adresní bloky</vt:lpstr>
      <vt:lpstr>Globální adresy</vt:lpstr>
      <vt:lpstr>Globální adresy</vt:lpstr>
      <vt:lpstr>Globální adresy</vt:lpstr>
      <vt:lpstr>Globální adresy</vt:lpstr>
      <vt:lpstr>Počáteční přiřazení adres</vt:lpstr>
      <vt:lpstr>Kritéria pro přidělování</vt:lpstr>
      <vt:lpstr>Přiřazování adres</vt:lpstr>
      <vt:lpstr>Multicast</vt:lpstr>
      <vt:lpstr>Multicast</vt:lpstr>
      <vt:lpstr>Multicast</vt:lpstr>
      <vt:lpstr>Anycast adresy</vt:lpstr>
      <vt:lpstr>Plug and Play, Autokonfigurace adres</vt:lpstr>
      <vt:lpstr>Autokonfigurace - bezestavová</vt:lpstr>
      <vt:lpstr>Objevování sousedů</vt:lpstr>
      <vt:lpstr>Autokonfigurace - stavová</vt:lpstr>
      <vt:lpstr>DHCPv6</vt:lpstr>
      <vt:lpstr>Změna adresy</vt:lpstr>
      <vt:lpstr>Povinné adresy</vt:lpstr>
      <vt:lpstr>Povinné adresy</vt:lpstr>
      <vt:lpstr>Povinné adresy</vt:lpstr>
      <vt:lpstr>Přečíslování adres</vt:lpstr>
      <vt:lpstr>Formát rámce IPv6 </vt:lpstr>
      <vt:lpstr>Formát rámce IPv6</vt:lpstr>
      <vt:lpstr>Formát rámce IPv6</vt:lpstr>
      <vt:lpstr>Next header – následující záhlaví</vt:lpstr>
      <vt:lpstr>Zřetězení záhlaví IPv6</vt:lpstr>
      <vt:lpstr>IP směrování</vt:lpstr>
      <vt:lpstr>Systém jmenných domén</vt:lpstr>
      <vt:lpstr>Systém jmenných domén</vt:lpstr>
      <vt:lpstr>Protokoly vyšší úrovně</vt:lpstr>
      <vt:lpstr>Přechod IPv4 na IPv6</vt:lpstr>
      <vt:lpstr>Dvojitý zásobník</vt:lpstr>
      <vt:lpstr>Tunelování IPv6</vt:lpstr>
      <vt:lpstr>Tunelování (směrovač – směrovač)</vt:lpstr>
      <vt:lpstr>Tunelování (host - směrovač)</vt:lpstr>
      <vt:lpstr>Tunelování (host – host)</vt:lpstr>
      <vt:lpstr>Tunelování (směrovač – host)</vt:lpstr>
      <vt:lpstr>Tunelovací mechanizmy</vt:lpstr>
      <vt:lpstr>6to4</vt:lpstr>
      <vt:lpstr>6to4</vt:lpstr>
      <vt:lpstr>TEREDO</vt:lpstr>
      <vt:lpstr>ISATAP</vt:lpstr>
      <vt:lpstr>Přechod IPv4 na IPv6 - převodník</vt:lpstr>
      <vt:lpstr>Převodníky na síťové úrovni</vt:lpstr>
      <vt:lpstr>Převodníky na síťové úrovni</vt:lpstr>
      <vt:lpstr>Převodníky na transportní úrovni</vt:lpstr>
      <vt:lpstr>Převodníky na aplikační úrovni</vt:lpstr>
      <vt:lpstr>Převodníky na aplikační úrovni</vt:lpstr>
      <vt:lpstr>Mobilní IPv6 (MIPv6)</vt:lpstr>
      <vt:lpstr>Mobilní IPv6 (MIPv6)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ledvina</cp:lastModifiedBy>
  <cp:revision>31</cp:revision>
  <cp:lastPrinted>1601-01-01T00:00:00Z</cp:lastPrinted>
  <dcterms:created xsi:type="dcterms:W3CDTF">1601-01-01T00:00:00Z</dcterms:created>
  <dcterms:modified xsi:type="dcterms:W3CDTF">2014-03-18T14:22:54Z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