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177"/>
  </p:notesMasterIdLst>
  <p:handoutMasterIdLst>
    <p:handoutMasterId r:id="rId178"/>
  </p:handoutMasterIdLst>
  <p:sldIdLst>
    <p:sldId id="256" r:id="rId2"/>
    <p:sldId id="476" r:id="rId3"/>
    <p:sldId id="477" r:id="rId4"/>
    <p:sldId id="478" r:id="rId5"/>
    <p:sldId id="479" r:id="rId6"/>
    <p:sldId id="480" r:id="rId7"/>
    <p:sldId id="481" r:id="rId8"/>
    <p:sldId id="498" r:id="rId9"/>
    <p:sldId id="499" r:id="rId10"/>
    <p:sldId id="500" r:id="rId11"/>
    <p:sldId id="501" r:id="rId12"/>
    <p:sldId id="502" r:id="rId13"/>
    <p:sldId id="503" r:id="rId14"/>
    <p:sldId id="504" r:id="rId15"/>
    <p:sldId id="505" r:id="rId16"/>
    <p:sldId id="281" r:id="rId17"/>
    <p:sldId id="506" r:id="rId18"/>
    <p:sldId id="482" r:id="rId19"/>
    <p:sldId id="483" r:id="rId20"/>
    <p:sldId id="508" r:id="rId21"/>
    <p:sldId id="484" r:id="rId22"/>
    <p:sldId id="485" r:id="rId23"/>
    <p:sldId id="486" r:id="rId24"/>
    <p:sldId id="487" r:id="rId25"/>
    <p:sldId id="488" r:id="rId26"/>
    <p:sldId id="489" r:id="rId27"/>
    <p:sldId id="538" r:id="rId28"/>
    <p:sldId id="492" r:id="rId29"/>
    <p:sldId id="490" r:id="rId30"/>
    <p:sldId id="491" r:id="rId31"/>
    <p:sldId id="493" r:id="rId32"/>
    <p:sldId id="519" r:id="rId33"/>
    <p:sldId id="514" r:id="rId34"/>
    <p:sldId id="518" r:id="rId35"/>
    <p:sldId id="515" r:id="rId36"/>
    <p:sldId id="496" r:id="rId37"/>
    <p:sldId id="497" r:id="rId38"/>
    <p:sldId id="516" r:id="rId39"/>
    <p:sldId id="517" r:id="rId40"/>
    <p:sldId id="513" r:id="rId41"/>
    <p:sldId id="539" r:id="rId42"/>
    <p:sldId id="540" r:id="rId43"/>
    <p:sldId id="541" r:id="rId44"/>
    <p:sldId id="510" r:id="rId45"/>
    <p:sldId id="466" r:id="rId46"/>
    <p:sldId id="521" r:id="rId47"/>
    <p:sldId id="522" r:id="rId48"/>
    <p:sldId id="314" r:id="rId49"/>
    <p:sldId id="315" r:id="rId50"/>
    <p:sldId id="316" r:id="rId51"/>
    <p:sldId id="317" r:id="rId52"/>
    <p:sldId id="318" r:id="rId53"/>
    <p:sldId id="320" r:id="rId54"/>
    <p:sldId id="321" r:id="rId55"/>
    <p:sldId id="323" r:id="rId56"/>
    <p:sldId id="325" r:id="rId57"/>
    <p:sldId id="327" r:id="rId58"/>
    <p:sldId id="468" r:id="rId59"/>
    <p:sldId id="511" r:id="rId60"/>
    <p:sldId id="523" r:id="rId61"/>
    <p:sldId id="524" r:id="rId62"/>
    <p:sldId id="334" r:id="rId63"/>
    <p:sldId id="335" r:id="rId64"/>
    <p:sldId id="469" r:id="rId65"/>
    <p:sldId id="512" r:id="rId66"/>
    <p:sldId id="338" r:id="rId67"/>
    <p:sldId id="339" r:id="rId68"/>
    <p:sldId id="341" r:id="rId69"/>
    <p:sldId id="525" r:id="rId70"/>
    <p:sldId id="526" r:id="rId71"/>
    <p:sldId id="527" r:id="rId72"/>
    <p:sldId id="344" r:id="rId73"/>
    <p:sldId id="345" r:id="rId74"/>
    <p:sldId id="346" r:id="rId75"/>
    <p:sldId id="349" r:id="rId76"/>
    <p:sldId id="351" r:id="rId77"/>
    <p:sldId id="353" r:id="rId78"/>
    <p:sldId id="354" r:id="rId79"/>
    <p:sldId id="355" r:id="rId80"/>
    <p:sldId id="356" r:id="rId81"/>
    <p:sldId id="470" r:id="rId82"/>
    <p:sldId id="358" r:id="rId83"/>
    <p:sldId id="359" r:id="rId84"/>
    <p:sldId id="360" r:id="rId85"/>
    <p:sldId id="361" r:id="rId86"/>
    <p:sldId id="362" r:id="rId87"/>
    <p:sldId id="363" r:id="rId88"/>
    <p:sldId id="364" r:id="rId89"/>
    <p:sldId id="365" r:id="rId90"/>
    <p:sldId id="366" r:id="rId91"/>
    <p:sldId id="367" r:id="rId92"/>
    <p:sldId id="471" r:id="rId93"/>
    <p:sldId id="369" r:id="rId94"/>
    <p:sldId id="370" r:id="rId95"/>
    <p:sldId id="371" r:id="rId96"/>
    <p:sldId id="372" r:id="rId97"/>
    <p:sldId id="373" r:id="rId98"/>
    <p:sldId id="374" r:id="rId99"/>
    <p:sldId id="375" r:id="rId100"/>
    <p:sldId id="472" r:id="rId101"/>
    <p:sldId id="377" r:id="rId102"/>
    <p:sldId id="378" r:id="rId103"/>
    <p:sldId id="379" r:id="rId104"/>
    <p:sldId id="380" r:id="rId105"/>
    <p:sldId id="381" r:id="rId106"/>
    <p:sldId id="473" r:id="rId107"/>
    <p:sldId id="383" r:id="rId108"/>
    <p:sldId id="384" r:id="rId109"/>
    <p:sldId id="385" r:id="rId110"/>
    <p:sldId id="387" r:id="rId111"/>
    <p:sldId id="388" r:id="rId112"/>
    <p:sldId id="389" r:id="rId113"/>
    <p:sldId id="474" r:id="rId114"/>
    <p:sldId id="528" r:id="rId115"/>
    <p:sldId id="529" r:id="rId116"/>
    <p:sldId id="530" r:id="rId117"/>
    <p:sldId id="531" r:id="rId118"/>
    <p:sldId id="532" r:id="rId119"/>
    <p:sldId id="533" r:id="rId120"/>
    <p:sldId id="534" r:id="rId121"/>
    <p:sldId id="535" r:id="rId122"/>
    <p:sldId id="536" r:id="rId123"/>
    <p:sldId id="537" r:id="rId124"/>
    <p:sldId id="395" r:id="rId125"/>
    <p:sldId id="396" r:id="rId126"/>
    <p:sldId id="397" r:id="rId127"/>
    <p:sldId id="398" r:id="rId128"/>
    <p:sldId id="399" r:id="rId129"/>
    <p:sldId id="400" r:id="rId130"/>
    <p:sldId id="401" r:id="rId131"/>
    <p:sldId id="402" r:id="rId132"/>
    <p:sldId id="403" r:id="rId133"/>
    <p:sldId id="475" r:id="rId134"/>
    <p:sldId id="405" r:id="rId135"/>
    <p:sldId id="406" r:id="rId136"/>
    <p:sldId id="407" r:id="rId137"/>
    <p:sldId id="408" r:id="rId138"/>
    <p:sldId id="409" r:id="rId139"/>
    <p:sldId id="410" r:id="rId140"/>
    <p:sldId id="411" r:id="rId141"/>
    <p:sldId id="412" r:id="rId142"/>
    <p:sldId id="413" r:id="rId143"/>
    <p:sldId id="414" r:id="rId144"/>
    <p:sldId id="415" r:id="rId145"/>
    <p:sldId id="416" r:id="rId146"/>
    <p:sldId id="417" r:id="rId147"/>
    <p:sldId id="419" r:id="rId148"/>
    <p:sldId id="420" r:id="rId149"/>
    <p:sldId id="421" r:id="rId150"/>
    <p:sldId id="422" r:id="rId151"/>
    <p:sldId id="423" r:id="rId152"/>
    <p:sldId id="424" r:id="rId153"/>
    <p:sldId id="425" r:id="rId154"/>
    <p:sldId id="443" r:id="rId155"/>
    <p:sldId id="444" r:id="rId156"/>
    <p:sldId id="445" r:id="rId157"/>
    <p:sldId id="446" r:id="rId158"/>
    <p:sldId id="447" r:id="rId159"/>
    <p:sldId id="448" r:id="rId160"/>
    <p:sldId id="449" r:id="rId161"/>
    <p:sldId id="450" r:id="rId162"/>
    <p:sldId id="451" r:id="rId163"/>
    <p:sldId id="452" r:id="rId164"/>
    <p:sldId id="453" r:id="rId165"/>
    <p:sldId id="454" r:id="rId166"/>
    <p:sldId id="455" r:id="rId167"/>
    <p:sldId id="456" r:id="rId168"/>
    <p:sldId id="457" r:id="rId169"/>
    <p:sldId id="458" r:id="rId170"/>
    <p:sldId id="459" r:id="rId171"/>
    <p:sldId id="460" r:id="rId172"/>
    <p:sldId id="461" r:id="rId173"/>
    <p:sldId id="462" r:id="rId174"/>
    <p:sldId id="463" r:id="rId175"/>
    <p:sldId id="464" r:id="rId176"/>
  </p:sldIdLst>
  <p:sldSz cx="9144000" cy="6858000" type="screen4x3"/>
  <p:notesSz cx="6737350" cy="99298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702" autoAdjust="0"/>
  </p:normalViewPr>
  <p:slideViewPr>
    <p:cSldViewPr showGuides="1">
      <p:cViewPr varScale="1">
        <p:scale>
          <a:sx n="125" d="100"/>
          <a:sy n="125" d="100"/>
        </p:scale>
        <p:origin x="36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6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tableStyles" Target="tableStyle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notesMaster" Target="notesMasters/notesMaster1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719" cy="49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>
            <a:lvl1pPr defTabSz="914303" eaLnBrk="1" hangingPunct="1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125" y="0"/>
            <a:ext cx="2919719" cy="49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>
            <a:lvl1pPr algn="r" defTabSz="914303" eaLnBrk="1" hangingPunct="1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2321"/>
            <a:ext cx="2919719" cy="49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defTabSz="914303" eaLnBrk="1" hangingPunct="1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125" y="9432321"/>
            <a:ext cx="2919719" cy="49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algn="r" defTabSz="914303" eaLnBrk="1" hangingPunct="1">
              <a:defRPr sz="1200" smtClean="0"/>
            </a:lvl1pPr>
          </a:lstStyle>
          <a:p>
            <a:pPr>
              <a:defRPr/>
            </a:pPr>
            <a:fld id="{65FD258E-BB73-45A8-B0E2-6366E58242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761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719" cy="49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>
            <a:lvl1pPr defTabSz="914303" eaLnBrk="1" hangingPunct="1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125" y="0"/>
            <a:ext cx="2919719" cy="49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>
            <a:lvl1pPr algn="r" defTabSz="914303" eaLnBrk="1" hangingPunct="1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0" y="746125"/>
            <a:ext cx="4960938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434" y="4717702"/>
            <a:ext cx="5390483" cy="446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2321"/>
            <a:ext cx="2919719" cy="49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defTabSz="914303" eaLnBrk="1" hangingPunct="1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125" y="9432321"/>
            <a:ext cx="2919719" cy="49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algn="r" defTabSz="914303" eaLnBrk="1" hangingPunct="1">
              <a:defRPr sz="1200" smtClean="0"/>
            </a:lvl1pPr>
          </a:lstStyle>
          <a:p>
            <a:pPr>
              <a:defRPr/>
            </a:pPr>
            <a:fld id="{BFBCCDB5-9876-405D-9E61-BCA795046F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7022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303">
              <a:defRPr>
                <a:solidFill>
                  <a:schemeClr val="tx1"/>
                </a:solidFill>
                <a:latin typeface="Arial" charset="0"/>
              </a:defRPr>
            </a:lvl1pPr>
            <a:lvl2pPr marL="714346" indent="-274749" defTabSz="914303">
              <a:defRPr>
                <a:solidFill>
                  <a:schemeClr val="tx1"/>
                </a:solidFill>
                <a:latin typeface="Arial" charset="0"/>
              </a:defRPr>
            </a:lvl2pPr>
            <a:lvl3pPr marL="1098995" indent="-219799" defTabSz="914303">
              <a:defRPr>
                <a:solidFill>
                  <a:schemeClr val="tx1"/>
                </a:solidFill>
                <a:latin typeface="Arial" charset="0"/>
              </a:defRPr>
            </a:lvl3pPr>
            <a:lvl4pPr marL="1538592" indent="-219799" defTabSz="914303">
              <a:defRPr>
                <a:solidFill>
                  <a:schemeClr val="tx1"/>
                </a:solidFill>
                <a:latin typeface="Arial" charset="0"/>
              </a:defRPr>
            </a:lvl4pPr>
            <a:lvl5pPr marL="1978190" indent="-219799" defTabSz="914303">
              <a:defRPr>
                <a:solidFill>
                  <a:schemeClr val="tx1"/>
                </a:solidFill>
                <a:latin typeface="Arial" charset="0"/>
              </a:defRPr>
            </a:lvl5pPr>
            <a:lvl6pPr marL="2417788" indent="-219799" defTabSz="9143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57386" indent="-219799" defTabSz="9143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96984" indent="-219799" defTabSz="9143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36581" indent="-219799" defTabSz="9143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947C8B2-D4BD-4A00-A1FE-3D537D1F8C67}" type="slidenum">
              <a:rPr lang="cs-CZ"/>
              <a:pPr/>
              <a:t>1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64016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2CF791-023B-42C6-8A15-56081A1880AD}" type="slidenum">
              <a:rPr lang="cs-CZ"/>
              <a:pPr/>
              <a:t>24</a:t>
            </a:fld>
            <a:endParaRPr lang="cs-CZ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077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F4C2AA-DD63-472A-8703-891AE1A60E45}" type="slidenum">
              <a:rPr lang="cs-CZ"/>
              <a:pPr/>
              <a:t>25</a:t>
            </a:fld>
            <a:endParaRPr lang="cs-CZ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318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04325-892E-4207-8259-1434C13DFB2E}" type="slidenum">
              <a:rPr lang="cs-CZ"/>
              <a:pPr/>
              <a:t>28</a:t>
            </a:fld>
            <a:endParaRPr lang="cs-CZ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846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519A9D-E536-43AA-B312-F4AA832E7E22}" type="slidenum">
              <a:rPr lang="cs-CZ"/>
              <a:pPr/>
              <a:t>31</a:t>
            </a:fld>
            <a:endParaRPr lang="cs-CZ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171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88790D-B0CA-46BD-ACEE-3268BC4E3B27}" type="slidenum">
              <a:rPr lang="cs-CZ"/>
              <a:pPr/>
              <a:t>33</a:t>
            </a:fld>
            <a:endParaRPr lang="cs-CZ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731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88790D-B0CA-46BD-ACEE-3268BC4E3B27}" type="slidenum">
              <a:rPr lang="cs-CZ"/>
              <a:pPr/>
              <a:t>34</a:t>
            </a:fld>
            <a:endParaRPr lang="cs-CZ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284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C6CDE3-FEE3-4B1D-A653-CB922C613C1D}" type="slidenum">
              <a:rPr lang="cs-CZ"/>
              <a:pPr/>
              <a:t>36</a:t>
            </a:fld>
            <a:endParaRPr lang="cs-CZ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482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3E039-BDCB-4ACE-868A-C60112F2B4C9}" type="slidenum">
              <a:rPr lang="cs-CZ"/>
              <a:pPr/>
              <a:t>37</a:t>
            </a:fld>
            <a:endParaRPr lang="cs-CZ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724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88790D-B0CA-46BD-ACEE-3268BC4E3B27}" type="slidenum">
              <a:rPr lang="cs-CZ"/>
              <a:pPr/>
              <a:t>41</a:t>
            </a:fld>
            <a:endParaRPr lang="cs-CZ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9182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88790D-B0CA-46BD-ACEE-3268BC4E3B27}" type="slidenum">
              <a:rPr lang="cs-CZ"/>
              <a:pPr/>
              <a:t>42</a:t>
            </a:fld>
            <a:endParaRPr lang="cs-CZ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74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A87923-CCC3-4869-9AA9-B337CF28D8A0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0613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22A8C6-806B-4328-8340-43C757F8D00B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8758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FC645D-6E03-4D66-AABB-03FC8B698265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5485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D99592-C539-4904-B8EC-9A027C2D7613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334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C8F994-8F2A-4D4E-A02D-57F4BE0A9712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8222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16FC8B-D589-4F64-A433-64B2678851A2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8897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713A1-577F-47A3-B6EF-343E9362EAB0}" type="slidenum">
              <a:rPr lang="cs-CZ"/>
              <a:pPr/>
              <a:t>21</a:t>
            </a:fld>
            <a:endParaRPr lang="cs-CZ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384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DE51E3-2429-4CC1-9B29-E0F174FE116C}" type="slidenum">
              <a:rPr lang="cs-CZ"/>
              <a:pPr/>
              <a:t>23</a:t>
            </a:fld>
            <a:endParaRPr lang="cs-CZ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705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1752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838200" y="2819400"/>
            <a:ext cx="6477000" cy="0"/>
          </a:xfrm>
          <a:prstGeom prst="line">
            <a:avLst/>
          </a:prstGeom>
          <a:noFill/>
          <a:ln w="63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6" name="Group 9" descr="decorative graphic made up of dots"/>
          <p:cNvGrpSpPr>
            <a:grpSpLocks/>
          </p:cNvGrpSpPr>
          <p:nvPr/>
        </p:nvGrpSpPr>
        <p:grpSpPr bwMode="auto">
          <a:xfrm>
            <a:off x="7467600" y="1219200"/>
            <a:ext cx="792163" cy="1295400"/>
            <a:chOff x="5136" y="960"/>
            <a:chExt cx="528" cy="864"/>
          </a:xfrm>
        </p:grpSpPr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" name="Oval 40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8" name="Group 41" descr="decorative graphic made up of dots"/>
          <p:cNvGrpSpPr>
            <a:grpSpLocks/>
          </p:cNvGrpSpPr>
          <p:nvPr/>
        </p:nvGrpSpPr>
        <p:grpSpPr bwMode="auto">
          <a:xfrm>
            <a:off x="7467600" y="1219200"/>
            <a:ext cx="792163" cy="1295400"/>
            <a:chOff x="5136" y="960"/>
            <a:chExt cx="528" cy="864"/>
          </a:xfrm>
        </p:grpSpPr>
        <p:sp>
          <p:nvSpPr>
            <p:cNvPr id="39" name="Oval 42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" name="Oval 43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" name="Oval 44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" name="Oval 45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" name="Oval 46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" name="Oval 47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" name="Oval 48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" name="Oval 49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7" name="Oval 50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" name="Oval 51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9" name="Oval 52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" name="Oval 53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" name="Oval 54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2" name="Oval 55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3" name="Oval 56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" name="Oval 57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5" name="Oval 58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6" name="Oval 59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7" name="Oval 60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8" name="Oval 61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9" name="Oval 62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0" name="Oval 63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" name="Oval 64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2" name="Oval 65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" name="Oval 66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" name="Oval 67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" name="Oval 68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6" name="Oval 69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" name="Oval 70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8" name="Oval 71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" name="Oval 72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218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457200"/>
            <a:ext cx="6389688" cy="2133600"/>
          </a:xfrm>
        </p:spPr>
        <p:txBody>
          <a:bodyPr/>
          <a:lstStyle>
            <a:lvl1pPr>
              <a:defRPr sz="33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70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AF8795-A454-48B8-BDD2-D6F7131A98D7}" type="datetime1">
              <a:rPr lang="cs-CZ" smtClean="0"/>
              <a:t>20. 3. 2019</a:t>
            </a:fld>
            <a:endParaRPr lang="cs-CZ"/>
          </a:p>
        </p:txBody>
      </p:sp>
      <p:sp>
        <p:nvSpPr>
          <p:cNvPr id="71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Projektování distribuovaných systémů</a:t>
            </a:r>
          </a:p>
        </p:txBody>
      </p:sp>
      <p:sp>
        <p:nvSpPr>
          <p:cNvPr id="72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691BD8-2FB6-498A-8C78-FA7B63FC1F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16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A5ED3-16F9-4078-AC3B-488ED7A1DB51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Projektování distribuovaných systémů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3E344-F6B7-4205-890F-C59B45A02B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21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CA4FA-F35D-4DE5-8B68-8E39514BF382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Projektování distribuovaných systémů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281E7-27E1-4189-ABD6-13097C99CE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06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 sz="1800">
                <a:latin typeface="Palatino Linotype" panose="02040502050505030304" pitchFamily="18" charset="0"/>
              </a:defRPr>
            </a:lvl3pPr>
            <a:lvl4pPr>
              <a:defRPr sz="1600">
                <a:latin typeface="Palatino Linotype" panose="02040502050505030304" pitchFamily="18" charset="0"/>
              </a:defRPr>
            </a:lvl4pPr>
            <a:lvl5pPr>
              <a:defRPr sz="16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Palatino Linotype" panose="02040502050505030304" pitchFamily="18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B719CC-432A-4236-96D0-40CFB3277175}" type="datetime1">
              <a:rPr lang="cs-CZ" smtClean="0"/>
              <a:t>20. 3. 2019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E62CC1-C126-495D-9051-D6D03CA32B7E}" type="slidenum">
              <a:rPr lang="cs-CZ" smtClean="0"/>
              <a:pPr>
                <a:defRPr/>
              </a:pPr>
              <a:t>‹#›</a:t>
            </a:fld>
            <a:r>
              <a:rPr lang="cs-CZ" dirty="0" smtClean="0"/>
              <a:t> / 157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993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6C341-BC85-4570-AC69-295163B31C35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Projektování distribuovaných systémů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7F52E-2607-4947-B03F-029CBE620F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13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EF775-7104-45D9-98E0-DDB9D80E1D71}" type="datetime1">
              <a:rPr lang="cs-CZ" smtClean="0"/>
              <a:t>20. 3. 2019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Projektování distribuovaných systémů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D59CC-E447-4FDA-9577-4DE56156F3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38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C4A93-C5FC-47F7-B5DC-5A930597DBC7}" type="datetime1">
              <a:rPr lang="cs-CZ" smtClean="0"/>
              <a:t>20. 3. 2019</a:t>
            </a:fld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Projektování distribuovaných systémů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F6CED-01AD-4159-A588-5E6E5BE257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158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7F909-19A5-4A92-B106-03162F94F582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Projektování distribuovaných systémů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D1475-C1A0-4460-BDC7-7B16FCB641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13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37198-0A57-4569-B64C-CC8270A34EE2}" type="datetime1">
              <a:rPr lang="cs-CZ" smtClean="0"/>
              <a:t>20. 3. 2019</a:t>
            </a:fld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Projektování distribuovaných systémů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74A67-9FEC-44AC-BA15-26C0A46C57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19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DD766-EE63-4C27-86FD-283A4DA2E6E5}" type="datetime1">
              <a:rPr lang="cs-CZ" smtClean="0"/>
              <a:t>20. 3. 2019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Projektování distribuovaných systémů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C56EA-7D13-4C83-AC7F-1828AD092B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59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B448B-0BCE-4D8C-9BDA-51C7F8305C05}" type="datetime1">
              <a:rPr lang="cs-CZ" smtClean="0"/>
              <a:t>20. 3. 2019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Projektování distribuovaných systémů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D3A83-9F4C-4547-825D-C542D1EF28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53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8001000" y="0"/>
            <a:ext cx="0" cy="1524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/>
            </a:lvl1pPr>
          </a:lstStyle>
          <a:p>
            <a:pPr>
              <a:defRPr/>
            </a:pPr>
            <a:fld id="{F47C3472-2AB0-491E-9CD8-38C97F0958C7}" type="datetime1">
              <a:rPr lang="cs-CZ" smtClean="0"/>
              <a:t>20. 3. 2019</a:t>
            </a:fld>
            <a:endParaRPr lang="cs-CZ"/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/>
            </a:lvl1pPr>
          </a:lstStyle>
          <a:p>
            <a:pPr>
              <a:defRPr/>
            </a:pPr>
            <a:r>
              <a:rPr lang="cs-CZ"/>
              <a:t>Projektování distribuovaných systémů</a:t>
            </a:r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FDE62CC1-C126-495D-9051-D6D03CA32B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grpSp>
        <p:nvGrpSpPr>
          <p:cNvPr id="1032" name="Group 8" descr="decorative graphic made up of dots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4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5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6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7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8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9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0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1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2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3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5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6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7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8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9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50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51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52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53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54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55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56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57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58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59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60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61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62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63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64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33" name="Line 40"/>
          <p:cNvSpPr>
            <a:spLocks noChangeShapeType="1"/>
          </p:cNvSpPr>
          <p:nvPr/>
        </p:nvSpPr>
        <p:spPr bwMode="auto">
          <a:xfrm>
            <a:off x="457200" y="1524000"/>
            <a:ext cx="75438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600" dirty="0" err="1" smtClean="0"/>
              <a:t>Protokol</a:t>
            </a:r>
            <a:r>
              <a:rPr lang="en-US" sz="3600" dirty="0" smtClean="0"/>
              <a:t> IP</a:t>
            </a:r>
            <a:r>
              <a:rPr lang="cs-CZ" sz="3600" dirty="0" smtClean="0"/>
              <a:t> verze 6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1160300" y="3048000"/>
            <a:ext cx="62215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cs-CZ" sz="2800" dirty="0"/>
              <a:t>Projektování distribuovaných systémů</a:t>
            </a:r>
            <a:endParaRPr lang="en-US" sz="2800" dirty="0"/>
          </a:p>
          <a:p>
            <a:pPr algn="r"/>
            <a:r>
              <a:rPr lang="cs-CZ" sz="2800" dirty="0" smtClean="0"/>
              <a:t>Ing</a:t>
            </a:r>
            <a:r>
              <a:rPr lang="cs-CZ" sz="2800" dirty="0"/>
              <a:t>. Jiří Ledvina, CSc.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áhlaví IPv6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7188"/>
            <a:ext cx="8229600" cy="4411662"/>
          </a:xfrm>
        </p:spPr>
        <p:txBody>
          <a:bodyPr/>
          <a:lstStyle/>
          <a:p>
            <a:r>
              <a:rPr lang="cs-CZ" dirty="0" smtClean="0"/>
              <a:t>Verze (6)</a:t>
            </a:r>
          </a:p>
          <a:p>
            <a:r>
              <a:rPr lang="cs-CZ" dirty="0" err="1" smtClean="0"/>
              <a:t>Trafic</a:t>
            </a:r>
            <a:r>
              <a:rPr lang="cs-CZ" dirty="0" smtClean="0"/>
              <a:t> Class – DSCP (6), ECN (2)</a:t>
            </a:r>
          </a:p>
          <a:p>
            <a:r>
              <a:rPr lang="cs-CZ" dirty="0" err="1" smtClean="0"/>
              <a:t>Flow</a:t>
            </a:r>
            <a:r>
              <a:rPr lang="cs-CZ" dirty="0" smtClean="0"/>
              <a:t> label – informace pro směrování toku dat, přiřazeno pro doručení zdroj - cíl</a:t>
            </a:r>
          </a:p>
          <a:p>
            <a:r>
              <a:rPr lang="cs-CZ" dirty="0" err="1" smtClean="0"/>
              <a:t>Payload</a:t>
            </a:r>
            <a:r>
              <a:rPr lang="cs-CZ" dirty="0" smtClean="0"/>
              <a:t> </a:t>
            </a:r>
            <a:r>
              <a:rPr lang="cs-CZ" dirty="0" err="1" smtClean="0"/>
              <a:t>length</a:t>
            </a:r>
            <a:r>
              <a:rPr lang="cs-CZ" dirty="0" smtClean="0"/>
              <a:t> – velikost dat za záhlavími (min 1260B)</a:t>
            </a:r>
          </a:p>
          <a:p>
            <a:pPr lvl="1"/>
            <a:r>
              <a:rPr lang="cs-CZ" dirty="0" smtClean="0"/>
              <a:t>To znamená za všemi záhlavími</a:t>
            </a:r>
          </a:p>
          <a:p>
            <a:pPr lvl="1"/>
            <a:r>
              <a:rPr lang="cs-CZ" dirty="0" smtClean="0"/>
              <a:t>Jedná se o čistá data IPv6</a:t>
            </a:r>
          </a:p>
          <a:p>
            <a:r>
              <a:rPr lang="cs-CZ" dirty="0" err="1" smtClean="0"/>
              <a:t>Next</a:t>
            </a:r>
            <a:r>
              <a:rPr lang="cs-CZ" dirty="0" smtClean="0"/>
              <a:t> </a:t>
            </a:r>
            <a:r>
              <a:rPr lang="cs-CZ" dirty="0" err="1" smtClean="0"/>
              <a:t>header</a:t>
            </a:r>
            <a:r>
              <a:rPr lang="cs-CZ" dirty="0" smtClean="0"/>
              <a:t> – číslo následujícího záhlaví</a:t>
            </a:r>
          </a:p>
          <a:p>
            <a:r>
              <a:rPr lang="cs-CZ" dirty="0" smtClean="0"/>
              <a:t>Hop limit – </a:t>
            </a:r>
            <a:r>
              <a:rPr lang="cs-CZ" dirty="0" err="1" smtClean="0"/>
              <a:t>max</a:t>
            </a:r>
            <a:r>
              <a:rPr lang="cs-CZ" dirty="0" smtClean="0"/>
              <a:t> 255, počet zbývajících přeskoků</a:t>
            </a:r>
          </a:p>
          <a:p>
            <a:r>
              <a:rPr lang="cs-CZ" dirty="0" smtClean="0"/>
              <a:t>Source </a:t>
            </a:r>
            <a:r>
              <a:rPr lang="cs-CZ" dirty="0" err="1" smtClean="0"/>
              <a:t>address</a:t>
            </a:r>
            <a:r>
              <a:rPr lang="cs-CZ" dirty="0" smtClean="0"/>
              <a:t> – 128b zdrojová adresa</a:t>
            </a:r>
          </a:p>
          <a:p>
            <a:r>
              <a:rPr lang="cs-CZ" dirty="0" err="1" smtClean="0"/>
              <a:t>Destination</a:t>
            </a:r>
            <a:r>
              <a:rPr lang="cs-CZ" dirty="0" smtClean="0"/>
              <a:t> </a:t>
            </a:r>
            <a:r>
              <a:rPr lang="cs-CZ" dirty="0" err="1" smtClean="0"/>
              <a:t>address</a:t>
            </a:r>
            <a:r>
              <a:rPr lang="cs-CZ" dirty="0" smtClean="0"/>
              <a:t> – 128b cílová adresa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02254A1B-F600-4998-B571-73D599D2AB70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6823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err="1" smtClean="0"/>
              <a:t>Bezestavová</a:t>
            </a:r>
            <a:r>
              <a:rPr lang="cs-CZ" dirty="0" smtClean="0"/>
              <a:t> DHCPv6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BBB71AB9-9E27-4619-87BF-626A25D4B4F0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2361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1" y="857250"/>
            <a:ext cx="5110245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C5D774-1088-427F-8CCE-39FC9DC32FAA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101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5374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851"/>
            <a:ext cx="9144000" cy="4684611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D411F5-DB5C-4DB4-801C-56878080D1EF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102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3187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1" y="857250"/>
            <a:ext cx="8584703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AE38AF-29AA-4C70-AD55-A8620F7694C8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103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68318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1" y="857250"/>
            <a:ext cx="6056933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92EEC1-4779-4B91-A27E-9886F79FC3C5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104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26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8650"/>
            <a:ext cx="9144000" cy="304124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A5D0A5-018B-48CC-8FC1-EC3B14BE2C48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105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51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Stavová DHCPv6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BEA977EC-4F1D-4CF6-95C5-F515BAAB41EB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106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546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1" y="857250"/>
            <a:ext cx="4894621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B27461-C55C-4D61-AFEE-9D0E47140E6C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107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8200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950"/>
            <a:ext cx="9144000" cy="4853214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512214-7FDE-4A41-8D3E-C3E2392308BF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108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0802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950"/>
            <a:ext cx="9144000" cy="4077556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80BEB-E514-4ADF-A6D4-DF99517EE0E1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109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94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áhlaví IPv6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19263"/>
            <a:ext cx="8382000" cy="4411662"/>
          </a:xfrm>
        </p:spPr>
        <p:txBody>
          <a:bodyPr/>
          <a:lstStyle/>
          <a:p>
            <a:r>
              <a:rPr lang="cs-CZ" dirty="0" smtClean="0"/>
              <a:t>Základní záhlaví nemá informace spojené s fragmentací</a:t>
            </a:r>
          </a:p>
          <a:p>
            <a:pPr lvl="1"/>
            <a:r>
              <a:rPr lang="cs-CZ" dirty="0" smtClean="0"/>
              <a:t>Pro fragmentaci se použije speciální záhlaví</a:t>
            </a:r>
          </a:p>
          <a:p>
            <a:pPr lvl="1"/>
            <a:r>
              <a:rPr lang="cs-CZ" dirty="0" smtClean="0"/>
              <a:t>IPv4 - Fragment offset, identifikace, </a:t>
            </a:r>
            <a:r>
              <a:rPr lang="cs-CZ" dirty="0" err="1" smtClean="0"/>
              <a:t>flags</a:t>
            </a:r>
            <a:endParaRPr lang="cs-CZ" dirty="0" smtClean="0"/>
          </a:p>
          <a:p>
            <a:pPr lvl="1"/>
            <a:r>
              <a:rPr lang="cs-CZ" dirty="0" smtClean="0"/>
              <a:t>Fragmentaci zajistí zdroj, směrovače nefragmentují</a:t>
            </a:r>
          </a:p>
          <a:p>
            <a:pPr lvl="1"/>
            <a:r>
              <a:rPr lang="cs-CZ" dirty="0" smtClean="0"/>
              <a:t>Pokud je paket příliš dlouhý (MTU = 1500B kontra MTU = 1260B), posílá se ICMP zpráva</a:t>
            </a:r>
          </a:p>
          <a:p>
            <a:pPr lvl="1"/>
            <a:r>
              <a:rPr lang="cs-CZ" dirty="0" smtClean="0"/>
              <a:t>Existuje možnost zjistit maximální délku paketu, kterou je možné poslat (</a:t>
            </a:r>
            <a:r>
              <a:rPr lang="cs-CZ" dirty="0" err="1" smtClean="0"/>
              <a:t>Path</a:t>
            </a:r>
            <a:r>
              <a:rPr lang="cs-CZ" dirty="0" smtClean="0"/>
              <a:t> MTU </a:t>
            </a:r>
            <a:r>
              <a:rPr lang="cs-CZ" dirty="0" err="1" smtClean="0"/>
              <a:t>Discovery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Nemá volitelné parametry</a:t>
            </a:r>
          </a:p>
          <a:p>
            <a:pPr lvl="2"/>
            <a:r>
              <a:rPr lang="cs-CZ" dirty="0" smtClean="0"/>
              <a:t>Pevná délka záhlaví pomáhá rychlému zpracování</a:t>
            </a:r>
          </a:p>
          <a:p>
            <a:pPr lvl="1"/>
            <a:r>
              <a:rPr lang="cs-CZ" dirty="0" smtClean="0"/>
              <a:t>Dodatečné parametry se řeší dalšími záhlavími</a:t>
            </a:r>
          </a:p>
          <a:p>
            <a:pPr lvl="2"/>
            <a:r>
              <a:rPr lang="cs-CZ" dirty="0" smtClean="0"/>
              <a:t>Zřetězená záhlaví, končí ICMPv6, TCP, UDP apod.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D770F203-A2F2-4E29-9B62-6A8726B471F4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9165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857250"/>
            <a:ext cx="8263423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E86192-C0C4-46B3-9D26-2A972F52762F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03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251"/>
            <a:ext cx="9144000" cy="3855399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79FCB8-3222-4CF5-A08D-A02A589BF0AF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03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857250"/>
            <a:ext cx="5984776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BA279B-7AC6-416E-87F3-2CBD45DD0AFC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629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ICMPv6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1BFF0F85-8B06-4797-97F2-3A40D4E8A0CD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113</a:t>
            </a:fld>
            <a:endParaRPr lang="cs-CZ"/>
          </a:p>
        </p:txBody>
      </p:sp>
      <p:sp>
        <p:nvSpPr>
          <p:cNvPr id="7" name="Obdélník 6"/>
          <p:cNvSpPr/>
          <p:nvPr/>
        </p:nvSpPr>
        <p:spPr bwMode="auto">
          <a:xfrm>
            <a:off x="609600" y="1905000"/>
            <a:ext cx="7924800" cy="762000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 bwMode="auto">
          <a:xfrm>
            <a:off x="3886200" y="1923534"/>
            <a:ext cx="0" cy="762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9"/>
          <p:cNvCxnSpPr/>
          <p:nvPr/>
        </p:nvCxnSpPr>
        <p:spPr bwMode="auto">
          <a:xfrm>
            <a:off x="2076668" y="1905000"/>
            <a:ext cx="0" cy="762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ovéPole 10"/>
          <p:cNvSpPr txBox="1"/>
          <p:nvPr/>
        </p:nvSpPr>
        <p:spPr>
          <a:xfrm>
            <a:off x="609600" y="211986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IPv6 Header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076668" y="2119868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Header=58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 bwMode="auto">
          <a:xfrm>
            <a:off x="4481092" y="1955264"/>
            <a:ext cx="3968696" cy="63607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755298" y="208863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IPv6 Message</a:t>
            </a:r>
            <a:endParaRPr lang="cs-CZ" dirty="0"/>
          </a:p>
        </p:txBody>
      </p:sp>
      <p:cxnSp>
        <p:nvCxnSpPr>
          <p:cNvPr id="15" name="Přímá spojnice 14"/>
          <p:cNvCxnSpPr/>
          <p:nvPr/>
        </p:nvCxnSpPr>
        <p:spPr bwMode="auto">
          <a:xfrm>
            <a:off x="4419600" y="1923534"/>
            <a:ext cx="0" cy="762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bdélník 15"/>
          <p:cNvSpPr/>
          <p:nvPr/>
        </p:nvSpPr>
        <p:spPr bwMode="auto">
          <a:xfrm>
            <a:off x="609600" y="2971800"/>
            <a:ext cx="7924800" cy="116153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Přímá spojnice 17"/>
          <p:cNvCxnSpPr/>
          <p:nvPr/>
        </p:nvCxnSpPr>
        <p:spPr bwMode="auto">
          <a:xfrm>
            <a:off x="609600" y="3352800"/>
            <a:ext cx="7924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nice 19"/>
          <p:cNvCxnSpPr>
            <a:stCxn id="16" idx="0"/>
          </p:cNvCxnSpPr>
          <p:nvPr/>
        </p:nvCxnSpPr>
        <p:spPr bwMode="auto">
          <a:xfrm>
            <a:off x="4572000" y="2971800"/>
            <a:ext cx="0" cy="381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Přímá spojnice 22"/>
          <p:cNvCxnSpPr/>
          <p:nvPr/>
        </p:nvCxnSpPr>
        <p:spPr bwMode="auto">
          <a:xfrm>
            <a:off x="2590800" y="2971800"/>
            <a:ext cx="0" cy="381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ovéPole 23"/>
          <p:cNvSpPr txBox="1"/>
          <p:nvPr/>
        </p:nvSpPr>
        <p:spPr>
          <a:xfrm>
            <a:off x="1343134" y="2936120"/>
            <a:ext cx="68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3213351" y="296390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5828086" y="293266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Checksum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4229100" y="354913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91653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smtClean="0"/>
              <a:t>ICMPv6 Error Messages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Type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Code </a:t>
            </a:r>
          </a:p>
          <a:p>
            <a:r>
              <a:rPr lang="en-US" dirty="0" smtClean="0"/>
              <a:t>Destination Unreachable (1)</a:t>
            </a:r>
          </a:p>
          <a:p>
            <a:pPr lvl="1"/>
            <a:r>
              <a:rPr lang="en-US" dirty="0" smtClean="0"/>
              <a:t>No route to destination (0)</a:t>
            </a:r>
          </a:p>
          <a:p>
            <a:pPr lvl="1"/>
            <a:r>
              <a:rPr lang="en-US" dirty="0" smtClean="0"/>
              <a:t>Communication with destination administratively prohibited (1)</a:t>
            </a:r>
          </a:p>
          <a:p>
            <a:pPr lvl="1"/>
            <a:r>
              <a:rPr lang="en-US" dirty="0" smtClean="0"/>
              <a:t>Beyond scope of source address (2)</a:t>
            </a:r>
          </a:p>
          <a:p>
            <a:pPr lvl="1"/>
            <a:r>
              <a:rPr lang="en-US" dirty="0" smtClean="0"/>
              <a:t>Address unreachable (3)</a:t>
            </a:r>
          </a:p>
          <a:p>
            <a:pPr lvl="1"/>
            <a:r>
              <a:rPr lang="en-US" dirty="0" smtClean="0"/>
              <a:t>Port unreachable (4)</a:t>
            </a:r>
          </a:p>
          <a:p>
            <a:pPr lvl="1"/>
            <a:r>
              <a:rPr lang="en-US" dirty="0" smtClean="0"/>
              <a:t>Source address failed ingress/egress policy (5)</a:t>
            </a:r>
          </a:p>
          <a:p>
            <a:pPr lvl="1"/>
            <a:r>
              <a:rPr lang="en-US" dirty="0" smtClean="0"/>
              <a:t>Reject route to destination (6)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9FE69B6F-87E1-4436-90FB-472F2CEB68B7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6752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smtClean="0"/>
              <a:t>ICMPv6 Error Messages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1788"/>
            <a:ext cx="8229600" cy="44116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Type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Code</a:t>
            </a:r>
          </a:p>
          <a:p>
            <a:r>
              <a:rPr lang="en-US" dirty="0" smtClean="0"/>
              <a:t>Packet Too Big</a:t>
            </a:r>
          </a:p>
          <a:p>
            <a:pPr lvl="1"/>
            <a:r>
              <a:rPr lang="en-US" dirty="0" smtClean="0"/>
              <a:t>Ignored by receiver (0)</a:t>
            </a:r>
          </a:p>
          <a:p>
            <a:r>
              <a:rPr lang="en-US" dirty="0" smtClean="0"/>
              <a:t>Time Exceeded (3)</a:t>
            </a:r>
          </a:p>
          <a:p>
            <a:pPr lvl="1"/>
            <a:r>
              <a:rPr lang="en-US" dirty="0" smtClean="0"/>
              <a:t>Hop limit exceeded in transmit (0)</a:t>
            </a:r>
          </a:p>
          <a:p>
            <a:pPr lvl="1"/>
            <a:r>
              <a:rPr lang="en-US" dirty="0" smtClean="0"/>
              <a:t>Fragment reassembly time exceeded (1)</a:t>
            </a:r>
          </a:p>
          <a:p>
            <a:r>
              <a:rPr lang="en-US" dirty="0" smtClean="0"/>
              <a:t>Parameter Problem</a:t>
            </a:r>
          </a:p>
          <a:p>
            <a:pPr lvl="1"/>
            <a:r>
              <a:rPr lang="en-US" dirty="0" smtClean="0"/>
              <a:t>Erroneous header field encountered (0)</a:t>
            </a:r>
          </a:p>
          <a:p>
            <a:pPr lvl="1"/>
            <a:r>
              <a:rPr lang="en-US" dirty="0" smtClean="0"/>
              <a:t>Unrecognized Next header type encountered (1)</a:t>
            </a:r>
          </a:p>
          <a:p>
            <a:pPr lvl="1"/>
            <a:r>
              <a:rPr lang="en-US" dirty="0" smtClean="0"/>
              <a:t>Unrecognized IPv6 option encountered (2)</a:t>
            </a:r>
          </a:p>
          <a:p>
            <a:r>
              <a:rPr lang="en-US" dirty="0" smtClean="0"/>
              <a:t>Reserved for expansion ICMPv6 error messages (127)</a:t>
            </a:r>
          </a:p>
          <a:p>
            <a:pPr lvl="1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7FDD2B3A-2463-44A7-A105-4B08374DBB45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5949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smtClean="0"/>
              <a:t>ICMPv6 Information Messages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3400" y="1457326"/>
            <a:ext cx="4114800" cy="4411662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Type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Code</a:t>
            </a:r>
            <a:r>
              <a:rPr lang="en-US" sz="1800" dirty="0" smtClean="0"/>
              <a:t> </a:t>
            </a:r>
          </a:p>
          <a:p>
            <a:r>
              <a:rPr lang="en-US" sz="2000" dirty="0" smtClean="0"/>
              <a:t>Echo Request (128)</a:t>
            </a:r>
          </a:p>
          <a:p>
            <a:pPr lvl="1"/>
            <a:r>
              <a:rPr lang="en-US" sz="1800" dirty="0" smtClean="0"/>
              <a:t>0 – ignored by receiver</a:t>
            </a:r>
          </a:p>
          <a:p>
            <a:r>
              <a:rPr lang="en-US" sz="2000" dirty="0" smtClean="0"/>
              <a:t>Echo Reply (129)</a:t>
            </a:r>
          </a:p>
          <a:p>
            <a:pPr lvl="1"/>
            <a:r>
              <a:rPr lang="en-US" sz="1800" dirty="0" smtClean="0"/>
              <a:t>0 – ignored by receiver</a:t>
            </a:r>
          </a:p>
          <a:p>
            <a:r>
              <a:rPr lang="en-US" sz="2000" dirty="0" smtClean="0"/>
              <a:t>Multicast Listener Query (130)</a:t>
            </a:r>
          </a:p>
          <a:p>
            <a:pPr lvl="1"/>
            <a:r>
              <a:rPr lang="en-US" sz="1800" dirty="0"/>
              <a:t>0 – ignored by receiver</a:t>
            </a:r>
          </a:p>
          <a:p>
            <a:r>
              <a:rPr lang="en-US" sz="2000" dirty="0" smtClean="0"/>
              <a:t>Multicast Listener Report (131)</a:t>
            </a:r>
          </a:p>
          <a:p>
            <a:pPr lvl="1"/>
            <a:r>
              <a:rPr lang="en-US" sz="1800" dirty="0"/>
              <a:t>0 – ignored by receiver</a:t>
            </a:r>
          </a:p>
          <a:p>
            <a:r>
              <a:rPr lang="en-US" sz="2000" dirty="0" smtClean="0"/>
              <a:t>Multicast Listener Done (132)</a:t>
            </a:r>
          </a:p>
          <a:p>
            <a:pPr lvl="1"/>
            <a:r>
              <a:rPr lang="en-US" sz="1800" dirty="0"/>
              <a:t>0 – ignored by receiver</a:t>
            </a:r>
          </a:p>
          <a:p>
            <a:pPr lvl="1"/>
            <a:endParaRPr lang="cs-CZ" sz="1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59F72A22-F551-4E64-BCAC-D3BACCB42B0C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116</a:t>
            </a:fld>
            <a:endParaRPr lang="cs-CZ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4953000" y="1457326"/>
            <a:ext cx="40259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>
                <a:solidFill>
                  <a:srgbClr val="FF0000"/>
                </a:solidFill>
              </a:rPr>
              <a:t>Type</a:t>
            </a:r>
          </a:p>
          <a:p>
            <a:pPr lvl="1"/>
            <a:r>
              <a:rPr lang="en-US" sz="1800" kern="0" dirty="0" smtClean="0">
                <a:solidFill>
                  <a:srgbClr val="FF0000"/>
                </a:solidFill>
              </a:rPr>
              <a:t>Code</a:t>
            </a:r>
            <a:r>
              <a:rPr lang="en-US" sz="1800" kern="0" dirty="0" smtClean="0"/>
              <a:t> </a:t>
            </a:r>
          </a:p>
          <a:p>
            <a:r>
              <a:rPr lang="en-US" sz="2000" kern="0" dirty="0" smtClean="0"/>
              <a:t>Router Solicitation (133)</a:t>
            </a:r>
          </a:p>
          <a:p>
            <a:pPr lvl="1"/>
            <a:r>
              <a:rPr lang="en-US" sz="1800" kern="0" dirty="0" smtClean="0"/>
              <a:t>0 – ignored by receiver</a:t>
            </a:r>
          </a:p>
          <a:p>
            <a:r>
              <a:rPr lang="en-US" sz="2000" kern="0" dirty="0" smtClean="0"/>
              <a:t>Router Advertisement (134)</a:t>
            </a:r>
          </a:p>
          <a:p>
            <a:pPr lvl="1"/>
            <a:r>
              <a:rPr lang="en-US" sz="1800" kern="0" dirty="0" smtClean="0"/>
              <a:t>0 – ignored by receiver</a:t>
            </a:r>
          </a:p>
          <a:p>
            <a:r>
              <a:rPr lang="en-US" sz="2000" kern="0" dirty="0" smtClean="0"/>
              <a:t>Neighbor Solicitation (135)</a:t>
            </a:r>
          </a:p>
          <a:p>
            <a:pPr lvl="1"/>
            <a:r>
              <a:rPr lang="en-US" sz="1800" kern="0" dirty="0" smtClean="0"/>
              <a:t>0 – ignored by receiver</a:t>
            </a:r>
          </a:p>
          <a:p>
            <a:r>
              <a:rPr lang="en-US" sz="2000" kern="0" dirty="0" smtClean="0"/>
              <a:t>Neighbor Advertisement (136)</a:t>
            </a:r>
          </a:p>
          <a:p>
            <a:pPr lvl="1"/>
            <a:r>
              <a:rPr lang="en-US" sz="1800" kern="0" dirty="0" smtClean="0"/>
              <a:t>0 – ignored by receiver</a:t>
            </a:r>
          </a:p>
          <a:p>
            <a:r>
              <a:rPr lang="en-US" sz="2000" kern="0" dirty="0" smtClean="0"/>
              <a:t>Redirect Message (137)</a:t>
            </a:r>
          </a:p>
          <a:p>
            <a:pPr lvl="1"/>
            <a:r>
              <a:rPr lang="en-US" sz="1800" kern="0" dirty="0" smtClean="0"/>
              <a:t>0 – ignored by receiver</a:t>
            </a:r>
          </a:p>
          <a:p>
            <a:pPr lvl="1"/>
            <a:endParaRPr lang="cs-CZ" sz="1800" kern="0" dirty="0"/>
          </a:p>
        </p:txBody>
      </p:sp>
    </p:spTree>
    <p:extLst>
      <p:ext uri="{BB962C8B-B14F-4D97-AF65-F5344CB8AC3E}">
        <p14:creationId xmlns:p14="http://schemas.microsoft.com/office/powerpoint/2010/main" val="36683094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smtClean="0"/>
              <a:t>ICMPv6 Information Messages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Router Renumbering</a:t>
            </a:r>
          </a:p>
          <a:p>
            <a:pPr lvl="1"/>
            <a:endParaRPr lang="en-US" sz="1200" dirty="0" smtClean="0"/>
          </a:p>
          <a:p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3A5A1558-3D40-4B8A-B436-CA8F8DADC643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1040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smtClean="0"/>
              <a:t>ICMPv6 Information Messages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Node Information Query (139)</a:t>
            </a:r>
          </a:p>
          <a:p>
            <a:r>
              <a:rPr lang="en-US" sz="2000" dirty="0" smtClean="0"/>
              <a:t>Node Information Reply (140)</a:t>
            </a:r>
          </a:p>
          <a:p>
            <a:pPr lvl="1"/>
            <a:endParaRPr lang="en-US" sz="1200" dirty="0" smtClean="0"/>
          </a:p>
          <a:p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C7ABB46A-CA53-4A46-B35D-3829EE496007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87814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smtClean="0"/>
              <a:t>ICMPv6 Information Messages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Inverse Neighbor Discovery Solicitation Message (141)</a:t>
            </a:r>
          </a:p>
          <a:p>
            <a:r>
              <a:rPr lang="en-US" sz="2000" dirty="0" smtClean="0"/>
              <a:t>Inverse Neighbor Advertisement Message (142)</a:t>
            </a:r>
          </a:p>
          <a:p>
            <a:pPr lvl="1"/>
            <a:endParaRPr lang="en-US" sz="1200" dirty="0" smtClean="0"/>
          </a:p>
          <a:p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86E35CA7-4713-4246-A2FE-7FB4B1B5D601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9826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áhlaví IPv6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19263"/>
            <a:ext cx="8382000" cy="4411662"/>
          </a:xfrm>
        </p:spPr>
        <p:txBody>
          <a:bodyPr/>
          <a:lstStyle/>
          <a:p>
            <a:r>
              <a:rPr lang="cs-CZ" dirty="0" smtClean="0"/>
              <a:t>MTU (Media Transport Unit)</a:t>
            </a:r>
          </a:p>
          <a:p>
            <a:pPr lvl="1"/>
            <a:r>
              <a:rPr lang="cs-CZ" dirty="0" smtClean="0"/>
              <a:t>IPv4 – minimálně 576B</a:t>
            </a:r>
          </a:p>
          <a:p>
            <a:pPr lvl="1"/>
            <a:r>
              <a:rPr lang="cs-CZ" dirty="0" smtClean="0"/>
              <a:t>IPv6 – minimálně 1260B</a:t>
            </a:r>
          </a:p>
          <a:p>
            <a:r>
              <a:rPr lang="cs-CZ" dirty="0" smtClean="0"/>
              <a:t>MTU je celková délka paketu na síťové úrovni</a:t>
            </a:r>
          </a:p>
          <a:p>
            <a:r>
              <a:rPr lang="cs-CZ" dirty="0" err="1" smtClean="0"/>
              <a:t>Path</a:t>
            </a:r>
            <a:r>
              <a:rPr lang="cs-CZ" dirty="0" smtClean="0"/>
              <a:t> MTU </a:t>
            </a:r>
            <a:r>
              <a:rPr lang="cs-CZ" dirty="0" err="1" smtClean="0"/>
              <a:t>Discovery</a:t>
            </a:r>
            <a:endParaRPr lang="cs-CZ" dirty="0" smtClean="0"/>
          </a:p>
          <a:p>
            <a:pPr lvl="1"/>
            <a:r>
              <a:rPr lang="cs-CZ" dirty="0" smtClean="0"/>
              <a:t>V protokolu IPv4 – příznakový bit DF (Don‘t fragment), ICMP zpráva o chybě při překročení délky</a:t>
            </a:r>
          </a:p>
          <a:p>
            <a:pPr lvl="1"/>
            <a:r>
              <a:rPr lang="cs-CZ" dirty="0" smtClean="0"/>
              <a:t>V protokolu IPv6 – standardní mechanizmus pro testování maximální délky paketu – snaha o maximální využití přenosové kapacity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5E3669FF-8FA1-4249-BFF2-51A4F4CD8DB7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91434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smtClean="0"/>
              <a:t>ICMPv6 Information Messages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Version 2 Multicast Listener Report Message (143) </a:t>
            </a:r>
          </a:p>
          <a:p>
            <a:pPr lvl="1"/>
            <a:endParaRPr lang="en-US" sz="1200" dirty="0" smtClean="0"/>
          </a:p>
          <a:p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EC9C10B6-9BBB-49F2-B382-D6C2F2FDE4C7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05097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smtClean="0"/>
              <a:t>ICMPv6 Information Messages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ICMP Home Agent Address Discovery Request Message (144) </a:t>
            </a:r>
          </a:p>
          <a:p>
            <a:r>
              <a:rPr lang="en-US" sz="2000" dirty="0"/>
              <a:t>ICMP Home Agent Address Discovery </a:t>
            </a:r>
            <a:r>
              <a:rPr lang="en-US" sz="2000" dirty="0" smtClean="0"/>
              <a:t>Replay Message (145)</a:t>
            </a:r>
          </a:p>
          <a:p>
            <a:r>
              <a:rPr lang="en-US" sz="2000" dirty="0" smtClean="0"/>
              <a:t>ICMP Mobil Prefix Solicitation Message (146)</a:t>
            </a:r>
          </a:p>
          <a:p>
            <a:r>
              <a:rPr lang="en-US" sz="2000" dirty="0" smtClean="0"/>
              <a:t>ICMP Mobil Prefix Advertisement Message (147)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200" dirty="0" smtClean="0"/>
          </a:p>
          <a:p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41104258-BC5D-46B6-BEDC-A239CB061924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1346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smtClean="0"/>
              <a:t>ICMPv6 Information Messages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Certification Path Solicitation Message (148)</a:t>
            </a:r>
          </a:p>
          <a:p>
            <a:r>
              <a:rPr lang="en-US" sz="2000" dirty="0"/>
              <a:t>Certification Path </a:t>
            </a:r>
            <a:r>
              <a:rPr lang="en-US" sz="2000" dirty="0" smtClean="0"/>
              <a:t>Advertisement Message (149)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200" dirty="0" smtClean="0"/>
          </a:p>
          <a:p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48003C5A-A853-44F7-A8D4-FF88EFEF5EB1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05554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smtClean="0"/>
              <a:t>ICMPv6 Information Messages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Advertisement Packet (151)</a:t>
            </a:r>
          </a:p>
          <a:p>
            <a:r>
              <a:rPr lang="en-US" sz="2000" dirty="0" smtClean="0"/>
              <a:t>Solicitation Packet (152)</a:t>
            </a:r>
          </a:p>
          <a:p>
            <a:r>
              <a:rPr lang="en-US" sz="2000" dirty="0" smtClean="0"/>
              <a:t>Termination Packet (153)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200" dirty="0" smtClean="0"/>
          </a:p>
          <a:p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923E4B7E-6156-4628-AB7C-77718D9F1BF0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15647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39" y="857250"/>
            <a:ext cx="4084702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341" y="930729"/>
            <a:ext cx="3938348" cy="2747052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D8AC15-1311-42A9-B751-98892FF8E225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44587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551"/>
            <a:ext cx="9144000" cy="3384723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15C578-B22D-49FA-A593-4B6F8C1FB1DD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817715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251"/>
            <a:ext cx="9144000" cy="3869317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A8A7EF-7371-4B1B-8000-6BB56B03ED3A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7977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1" y="857250"/>
            <a:ext cx="7997797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88C152-0ACA-4EA8-9822-D76E89AB9DAA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58771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1451"/>
            <a:ext cx="9144000" cy="3967287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FE16E-3B2A-46AD-BC62-E77D86FD8374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6527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5650"/>
            <a:ext cx="9144000" cy="2784674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F69B5D-2EE7-4DA5-A7EF-64EE524ACEB1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94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Zapouzdření IPv6 v Ethernetu 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Ethernet type 86DD 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A2AF35DD-4B11-4ED7-B4DD-53ABFF2D0435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  <p:sp>
        <p:nvSpPr>
          <p:cNvPr id="7" name="Obdélník 6"/>
          <p:cNvSpPr/>
          <p:nvPr/>
        </p:nvSpPr>
        <p:spPr bwMode="auto">
          <a:xfrm>
            <a:off x="838200" y="2438400"/>
            <a:ext cx="1371600" cy="3810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2209800" y="2438400"/>
            <a:ext cx="1371600" cy="3810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bdélník 8"/>
          <p:cNvSpPr/>
          <p:nvPr/>
        </p:nvSpPr>
        <p:spPr bwMode="auto">
          <a:xfrm>
            <a:off x="3581400" y="2438400"/>
            <a:ext cx="914400" cy="3810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 9"/>
          <p:cNvSpPr/>
          <p:nvPr/>
        </p:nvSpPr>
        <p:spPr bwMode="auto">
          <a:xfrm>
            <a:off x="4495800" y="2438400"/>
            <a:ext cx="2971800" cy="3810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bdélník 10"/>
          <p:cNvSpPr/>
          <p:nvPr/>
        </p:nvSpPr>
        <p:spPr bwMode="auto">
          <a:xfrm>
            <a:off x="7467600" y="2438400"/>
            <a:ext cx="914400" cy="3810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301741" y="24384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DA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681686" y="2438400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</a:t>
            </a:r>
            <a:r>
              <a:rPr lang="cs-CZ" dirty="0" smtClean="0"/>
              <a:t>A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652616" y="2427656"/>
            <a:ext cx="771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86DD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564457" y="2455345"/>
            <a:ext cx="771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CRC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203761" y="2409727"/>
            <a:ext cx="155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Payload</a:t>
            </a:r>
            <a:r>
              <a:rPr lang="cs-CZ" dirty="0" smtClean="0"/>
              <a:t> IPv6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137801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9150"/>
            <a:ext cx="9144000" cy="267466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8A91F7-B40E-4491-8653-14F144D0AC0C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3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550"/>
            <a:ext cx="9144000" cy="338812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FE8200-2792-4694-8138-9B439272CA89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369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951"/>
            <a:ext cx="9144000" cy="4092115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E08E87-79FA-4B1C-B1BD-0B8CD3594322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74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ICMPv6 </a:t>
            </a:r>
            <a:r>
              <a:rPr lang="cs-CZ" dirty="0" err="1" smtClean="0"/>
              <a:t>Neighbor</a:t>
            </a:r>
            <a:r>
              <a:rPr lang="cs-CZ" dirty="0" smtClean="0"/>
              <a:t> </a:t>
            </a:r>
            <a:r>
              <a:rPr lang="cs-CZ" dirty="0" err="1" smtClean="0"/>
              <a:t>Discovery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48B3C39D-9C1B-471C-9164-87F07431B764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21302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857250"/>
            <a:ext cx="7968886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1144BD-BAB5-4994-ABCD-63FCBCA6B28B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48681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650"/>
            <a:ext cx="9144000" cy="4071148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693771-C7A8-4E06-B1DD-E4F28B088431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18607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1" y="857250"/>
            <a:ext cx="9001125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B99C23-FB8B-4650-AB13-288E0B8FED9E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73048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1" y="857250"/>
            <a:ext cx="8843531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C94975-C1D7-42B8-BDF6-18AB71FB9F5A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82014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351"/>
            <a:ext cx="9144000" cy="4295615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8DE403-CA75-42A5-AE2F-4D279970DB9A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955044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650"/>
            <a:ext cx="9144000" cy="432012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FDF989-4089-4D8A-BD19-68E1351ED355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4677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Rozšiřující záhlaví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35C3D67E-A9F7-4BCB-875C-2196B6CA8A76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  <p:grpSp>
        <p:nvGrpSpPr>
          <p:cNvPr id="47" name="Skupina 46"/>
          <p:cNvGrpSpPr/>
          <p:nvPr/>
        </p:nvGrpSpPr>
        <p:grpSpPr>
          <a:xfrm>
            <a:off x="521908" y="1992640"/>
            <a:ext cx="8229600" cy="533400"/>
            <a:chOff x="521908" y="1992640"/>
            <a:chExt cx="8229600" cy="533400"/>
          </a:xfrm>
        </p:grpSpPr>
        <p:sp>
          <p:nvSpPr>
            <p:cNvPr id="7" name="Obdélník 6"/>
            <p:cNvSpPr/>
            <p:nvPr/>
          </p:nvSpPr>
          <p:spPr bwMode="auto">
            <a:xfrm>
              <a:off x="521908" y="1992640"/>
              <a:ext cx="8229600" cy="5334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" name="Přímá spojnice 8"/>
            <p:cNvCxnSpPr/>
            <p:nvPr/>
          </p:nvCxnSpPr>
          <p:spPr bwMode="auto">
            <a:xfrm>
              <a:off x="4636708" y="1992640"/>
              <a:ext cx="0" cy="533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Přímá spojnice 9"/>
            <p:cNvCxnSpPr/>
            <p:nvPr/>
          </p:nvCxnSpPr>
          <p:spPr bwMode="auto">
            <a:xfrm>
              <a:off x="2579308" y="1992640"/>
              <a:ext cx="0" cy="533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Přímá spojnice 10"/>
            <p:cNvCxnSpPr/>
            <p:nvPr/>
          </p:nvCxnSpPr>
          <p:spPr bwMode="auto">
            <a:xfrm>
              <a:off x="6770308" y="1992640"/>
              <a:ext cx="0" cy="533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Přímá spojnice 11"/>
            <p:cNvCxnSpPr/>
            <p:nvPr/>
          </p:nvCxnSpPr>
          <p:spPr bwMode="auto">
            <a:xfrm>
              <a:off x="2198308" y="1992640"/>
              <a:ext cx="0" cy="533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Přímá spojnice 12"/>
            <p:cNvCxnSpPr/>
            <p:nvPr/>
          </p:nvCxnSpPr>
          <p:spPr bwMode="auto">
            <a:xfrm>
              <a:off x="4255708" y="1992640"/>
              <a:ext cx="0" cy="533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Přímá spojnice 13"/>
            <p:cNvCxnSpPr/>
            <p:nvPr/>
          </p:nvCxnSpPr>
          <p:spPr bwMode="auto">
            <a:xfrm>
              <a:off x="6389308" y="1992640"/>
              <a:ext cx="0" cy="533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Přímá spojnice 14"/>
            <p:cNvCxnSpPr/>
            <p:nvPr/>
          </p:nvCxnSpPr>
          <p:spPr bwMode="auto">
            <a:xfrm>
              <a:off x="7608508" y="1992640"/>
              <a:ext cx="0" cy="533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ovéPole 15"/>
            <p:cNvSpPr txBox="1"/>
            <p:nvPr/>
          </p:nvSpPr>
          <p:spPr>
            <a:xfrm>
              <a:off x="779719" y="2074674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IP6 </a:t>
              </a:r>
              <a:r>
                <a:rPr lang="cs-CZ" dirty="0" err="1" smtClean="0"/>
                <a:t>header</a:t>
              </a:r>
              <a:endParaRPr lang="cs-CZ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2789013" y="2074674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Hop by hop </a:t>
              </a:r>
              <a:endParaRPr lang="cs-CZ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4689706" y="2074674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Authentication</a:t>
              </a:r>
              <a:endParaRPr lang="cs-CZ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6843831" y="205226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/>
                <a:t>TCP</a:t>
              </a:r>
              <a:endParaRPr lang="cs-CZ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7813201" y="2074674"/>
              <a:ext cx="633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data</a:t>
              </a:r>
              <a:endParaRPr lang="cs-CZ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2255788" y="207467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0</a:t>
              </a:r>
              <a:endParaRPr lang="cs-CZ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4259761" y="209797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51</a:t>
              </a:r>
              <a:endParaRPr lang="cs-CZ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6449384" y="208363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6</a:t>
              </a:r>
              <a:endParaRPr lang="cs-CZ" dirty="0"/>
            </a:p>
          </p:txBody>
        </p:sp>
      </p:grpSp>
      <p:sp>
        <p:nvSpPr>
          <p:cNvPr id="35" name="TextovéPole 34"/>
          <p:cNvSpPr txBox="1"/>
          <p:nvPr/>
        </p:nvSpPr>
        <p:spPr>
          <a:xfrm>
            <a:off x="425824" y="2685019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Rozšiřující hlavička Hop by hop</a:t>
            </a:r>
            <a:endParaRPr lang="cs-CZ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425824" y="162330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Příklad</a:t>
            </a:r>
            <a:endParaRPr lang="cs-CZ" dirty="0"/>
          </a:p>
        </p:txBody>
      </p:sp>
      <p:grpSp>
        <p:nvGrpSpPr>
          <p:cNvPr id="48" name="Skupina 47"/>
          <p:cNvGrpSpPr/>
          <p:nvPr/>
        </p:nvGrpSpPr>
        <p:grpSpPr>
          <a:xfrm>
            <a:off x="486049" y="3161928"/>
            <a:ext cx="8347504" cy="2051938"/>
            <a:chOff x="486049" y="3161928"/>
            <a:chExt cx="8347504" cy="2051938"/>
          </a:xfrm>
        </p:grpSpPr>
        <p:sp>
          <p:nvSpPr>
            <p:cNvPr id="24" name="Obdélník 23"/>
            <p:cNvSpPr/>
            <p:nvPr/>
          </p:nvSpPr>
          <p:spPr bwMode="auto">
            <a:xfrm>
              <a:off x="486049" y="3161928"/>
              <a:ext cx="8229600" cy="5334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6" name="Přímá spojnice 25"/>
            <p:cNvCxnSpPr>
              <a:stCxn id="24" idx="0"/>
              <a:endCxn id="24" idx="2"/>
            </p:cNvCxnSpPr>
            <p:nvPr/>
          </p:nvCxnSpPr>
          <p:spPr bwMode="auto">
            <a:xfrm>
              <a:off x="4600849" y="3161928"/>
              <a:ext cx="0" cy="533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Přímá spojnice 26"/>
            <p:cNvCxnSpPr/>
            <p:nvPr/>
          </p:nvCxnSpPr>
          <p:spPr bwMode="auto">
            <a:xfrm>
              <a:off x="2543449" y="3161928"/>
              <a:ext cx="0" cy="533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Přímá spojnice 27"/>
            <p:cNvCxnSpPr/>
            <p:nvPr/>
          </p:nvCxnSpPr>
          <p:spPr bwMode="auto">
            <a:xfrm>
              <a:off x="6712984" y="3161928"/>
              <a:ext cx="0" cy="533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Obdélník 28"/>
            <p:cNvSpPr/>
            <p:nvPr/>
          </p:nvSpPr>
          <p:spPr bwMode="auto">
            <a:xfrm>
              <a:off x="486049" y="3695328"/>
              <a:ext cx="8229600" cy="1518538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832139" y="3243962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Next</a:t>
              </a:r>
              <a:r>
                <a:rPr lang="cs-CZ" dirty="0" smtClean="0"/>
                <a:t> </a:t>
              </a:r>
              <a:r>
                <a:rPr lang="cs-CZ" dirty="0" err="1" smtClean="0"/>
                <a:t>header</a:t>
              </a:r>
              <a:endParaRPr lang="cs-CZ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2779258" y="3243962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Délka záhlaví</a:t>
              </a:r>
              <a:endParaRPr lang="cs-CZ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4852781" y="3227812"/>
              <a:ext cx="1672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Typ parametru</a:t>
              </a:r>
              <a:endParaRPr lang="cs-CZ" dirty="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756904" y="3253817"/>
              <a:ext cx="2076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Délka parametru</a:t>
              </a:r>
              <a:endParaRPr lang="cs-CZ" dirty="0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3529373" y="3720212"/>
              <a:ext cx="2159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Hodnoty parametru</a:t>
              </a:r>
              <a:endParaRPr lang="cs-CZ" dirty="0"/>
            </a:p>
          </p:txBody>
        </p:sp>
        <p:sp>
          <p:nvSpPr>
            <p:cNvPr id="37" name="Obdélník 36"/>
            <p:cNvSpPr/>
            <p:nvPr/>
          </p:nvSpPr>
          <p:spPr bwMode="auto">
            <a:xfrm>
              <a:off x="486049" y="4146694"/>
              <a:ext cx="4114800" cy="501134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9" name="Přímá spojnice 38"/>
            <p:cNvCxnSpPr>
              <a:stCxn id="37" idx="0"/>
              <a:endCxn id="37" idx="2"/>
            </p:cNvCxnSpPr>
            <p:nvPr/>
          </p:nvCxnSpPr>
          <p:spPr bwMode="auto">
            <a:xfrm>
              <a:off x="2543449" y="4146694"/>
              <a:ext cx="0" cy="501134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ovéPole 39"/>
            <p:cNvSpPr txBox="1"/>
            <p:nvPr/>
          </p:nvSpPr>
          <p:spPr>
            <a:xfrm>
              <a:off x="739924" y="4179208"/>
              <a:ext cx="1672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Typ parametru</a:t>
              </a:r>
              <a:endParaRPr lang="cs-CZ" dirty="0"/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2524200" y="4179208"/>
              <a:ext cx="2076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Délka parametru</a:t>
              </a:r>
              <a:endParaRPr lang="cs-CZ" dirty="0"/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5256528" y="4171382"/>
              <a:ext cx="2159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Hodnoty parametru</a:t>
              </a:r>
              <a:endParaRPr lang="cs-CZ" dirty="0"/>
            </a:p>
          </p:txBody>
        </p:sp>
        <p:cxnSp>
          <p:nvCxnSpPr>
            <p:cNvPr id="44" name="Přímá spojnice 43"/>
            <p:cNvCxnSpPr/>
            <p:nvPr/>
          </p:nvCxnSpPr>
          <p:spPr bwMode="auto">
            <a:xfrm>
              <a:off x="4600849" y="4146694"/>
              <a:ext cx="4150659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ovéPole 44"/>
          <p:cNvSpPr txBox="1"/>
          <p:nvPr/>
        </p:nvSpPr>
        <p:spPr>
          <a:xfrm>
            <a:off x="486049" y="5350757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Pad1, </a:t>
            </a:r>
            <a:r>
              <a:rPr lang="cs-CZ" dirty="0" err="1" smtClean="0"/>
              <a:t>Padn</a:t>
            </a:r>
            <a:r>
              <a:rPr lang="cs-CZ" dirty="0" smtClean="0"/>
              <a:t>, Jumbo </a:t>
            </a:r>
            <a:r>
              <a:rPr lang="cs-CZ" dirty="0" err="1" smtClean="0"/>
              <a:t>payload</a:t>
            </a:r>
            <a:r>
              <a:rPr lang="cs-CZ" dirty="0" smtClean="0"/>
              <a:t>, Router </a:t>
            </a:r>
            <a:r>
              <a:rPr lang="cs-CZ" dirty="0" err="1" smtClean="0"/>
              <a:t>alert</a:t>
            </a:r>
            <a:r>
              <a:rPr lang="cs-CZ" dirty="0" smtClean="0"/>
              <a:t>, …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979947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1" y="857250"/>
            <a:ext cx="6720095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97B6A-F368-4F67-8D6D-ADC38CCD6F38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40723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1" y="857250"/>
            <a:ext cx="6467195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20E30F-44B0-4861-BCE1-F4F953567704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2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57250"/>
            <a:ext cx="7438484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94D71A-98EE-476E-95B5-9EE769FC6B20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21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2850"/>
            <a:ext cx="9144000" cy="4416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08" y="1739382"/>
            <a:ext cx="393700" cy="40640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E13151-2B98-4AD0-95A1-362ACB196D80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77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0550"/>
            <a:ext cx="9144000" cy="312629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45BB8F-1756-4F4F-A6DF-3DD2348C7705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2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1"/>
            <a:ext cx="9144000" cy="2838013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3D0266-5B33-4834-BCA6-C0022CBC836E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92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4151"/>
            <a:ext cx="9144000" cy="3932255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1214A5-E45D-47D4-AF6A-34222734A74C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64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857250"/>
            <a:ext cx="7833220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2EA965-E353-42E4-A97F-D5C8630CFE53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961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1" y="857250"/>
            <a:ext cx="7857685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A8E7E1-8E60-4882-9FBA-20032BAF52E0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09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151"/>
            <a:ext cx="9144000" cy="3672535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DE8961-0A9C-4822-9871-2ED7B2B6BDD7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9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Rozšiřující záhlaví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8576" y="1593103"/>
            <a:ext cx="8229600" cy="490537"/>
          </a:xfrm>
        </p:spPr>
        <p:txBody>
          <a:bodyPr/>
          <a:lstStyle/>
          <a:p>
            <a:r>
              <a:rPr lang="cs-CZ" dirty="0" smtClean="0"/>
              <a:t>Routing </a:t>
            </a:r>
            <a:r>
              <a:rPr lang="cs-CZ" dirty="0" err="1" smtClean="0"/>
              <a:t>header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713178B2-D9D2-4F05-A8B6-9B1DB888DC16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443753" y="4297853"/>
            <a:ext cx="82296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 smtClean="0"/>
              <a:t>Fragment </a:t>
            </a:r>
            <a:r>
              <a:rPr lang="cs-CZ" kern="0" dirty="0" err="1" smtClean="0"/>
              <a:t>header</a:t>
            </a:r>
            <a:endParaRPr lang="cs-CZ" kern="0" dirty="0"/>
          </a:p>
        </p:txBody>
      </p:sp>
      <p:grpSp>
        <p:nvGrpSpPr>
          <p:cNvPr id="22" name="Skupina 21"/>
          <p:cNvGrpSpPr/>
          <p:nvPr/>
        </p:nvGrpSpPr>
        <p:grpSpPr>
          <a:xfrm>
            <a:off x="675714" y="2083640"/>
            <a:ext cx="7855324" cy="3165974"/>
            <a:chOff x="679076" y="2283923"/>
            <a:chExt cx="7855324" cy="3165974"/>
          </a:xfrm>
        </p:grpSpPr>
        <p:sp>
          <p:nvSpPr>
            <p:cNvPr id="8" name="Obdélník 7"/>
            <p:cNvSpPr/>
            <p:nvPr/>
          </p:nvSpPr>
          <p:spPr bwMode="auto">
            <a:xfrm>
              <a:off x="685800" y="2299288"/>
              <a:ext cx="7848600" cy="185504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0" name="Přímá spojnice 9"/>
            <p:cNvCxnSpPr/>
            <p:nvPr/>
          </p:nvCxnSpPr>
          <p:spPr bwMode="auto">
            <a:xfrm>
              <a:off x="685800" y="2743200"/>
              <a:ext cx="7848600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auto">
            <a:xfrm>
              <a:off x="679076" y="3210160"/>
              <a:ext cx="7848600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>
              <a:stCxn id="8" idx="0"/>
            </p:cNvCxnSpPr>
            <p:nvPr/>
          </p:nvCxnSpPr>
          <p:spPr bwMode="auto">
            <a:xfrm flipH="1">
              <a:off x="4603376" y="2299288"/>
              <a:ext cx="6724" cy="45159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auto">
            <a:xfrm flipH="1">
              <a:off x="6546476" y="2283923"/>
              <a:ext cx="6724" cy="45159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auto">
            <a:xfrm flipH="1">
              <a:off x="2634502" y="2299288"/>
              <a:ext cx="6724" cy="45159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ovéPole 15"/>
            <p:cNvSpPr txBox="1"/>
            <p:nvPr/>
          </p:nvSpPr>
          <p:spPr>
            <a:xfrm>
              <a:off x="952328" y="2340419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Next</a:t>
              </a:r>
              <a:r>
                <a:rPr lang="cs-CZ" dirty="0" smtClean="0"/>
                <a:t> </a:t>
              </a:r>
              <a:r>
                <a:rPr lang="cs-CZ" dirty="0" err="1" smtClean="0"/>
                <a:t>header</a:t>
              </a:r>
              <a:endParaRPr lang="cs-CZ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2799248" y="2325054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Header</a:t>
              </a:r>
              <a:r>
                <a:rPr lang="cs-CZ" dirty="0" smtClean="0"/>
                <a:t> </a:t>
              </a:r>
              <a:r>
                <a:rPr lang="cs-CZ" dirty="0" err="1" smtClean="0"/>
                <a:t>length</a:t>
              </a:r>
              <a:endParaRPr lang="cs-CZ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4860754" y="2302642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Routing type 2</a:t>
              </a:r>
              <a:endParaRPr lang="cs-CZ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6728216" y="2326972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Segments</a:t>
              </a:r>
              <a:r>
                <a:rPr lang="cs-CZ" dirty="0" smtClean="0"/>
                <a:t> </a:t>
              </a:r>
              <a:r>
                <a:rPr lang="cs-CZ" dirty="0" err="1" smtClean="0"/>
                <a:t>left</a:t>
              </a:r>
              <a:endParaRPr lang="cs-CZ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4062202" y="2776395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reserved</a:t>
              </a:r>
              <a:endParaRPr lang="cs-CZ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3767561" y="3423138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Home</a:t>
              </a:r>
              <a:r>
                <a:rPr lang="cs-CZ" dirty="0" smtClean="0"/>
                <a:t> </a:t>
              </a:r>
              <a:r>
                <a:rPr lang="cs-CZ" dirty="0" err="1" smtClean="0"/>
                <a:t>address</a:t>
              </a:r>
              <a:endParaRPr lang="cs-CZ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952328" y="5080565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Next</a:t>
              </a:r>
              <a:r>
                <a:rPr lang="cs-CZ" dirty="0" smtClean="0"/>
                <a:t> </a:t>
              </a:r>
              <a:r>
                <a:rPr lang="cs-CZ" dirty="0" err="1" smtClean="0"/>
                <a:t>header</a:t>
              </a:r>
              <a:endParaRPr lang="cs-CZ" dirty="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030772" y="5080445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reserved</a:t>
              </a:r>
              <a:endParaRPr lang="cs-CZ" dirty="0"/>
            </a:p>
          </p:txBody>
        </p:sp>
      </p:grpSp>
      <p:grpSp>
        <p:nvGrpSpPr>
          <p:cNvPr id="48" name="Skupina 47"/>
          <p:cNvGrpSpPr/>
          <p:nvPr/>
        </p:nvGrpSpPr>
        <p:grpSpPr>
          <a:xfrm>
            <a:off x="682438" y="4786408"/>
            <a:ext cx="7848600" cy="981503"/>
            <a:chOff x="682438" y="4786408"/>
            <a:chExt cx="7848600" cy="981503"/>
          </a:xfrm>
        </p:grpSpPr>
        <p:sp>
          <p:nvSpPr>
            <p:cNvPr id="23" name="Obdélník 22"/>
            <p:cNvSpPr/>
            <p:nvPr/>
          </p:nvSpPr>
          <p:spPr bwMode="auto">
            <a:xfrm>
              <a:off x="682438" y="4788390"/>
              <a:ext cx="7841876" cy="979521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5" name="Přímá spojnice 24"/>
            <p:cNvCxnSpPr/>
            <p:nvPr/>
          </p:nvCxnSpPr>
          <p:spPr bwMode="auto">
            <a:xfrm>
              <a:off x="689162" y="5268878"/>
              <a:ext cx="7841876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Přímá spojnice 26"/>
            <p:cNvCxnSpPr/>
            <p:nvPr/>
          </p:nvCxnSpPr>
          <p:spPr bwMode="auto">
            <a:xfrm>
              <a:off x="4555191" y="4788390"/>
              <a:ext cx="0" cy="461104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 bwMode="auto">
            <a:xfrm>
              <a:off x="2590800" y="4788390"/>
              <a:ext cx="0" cy="480488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Přímá spojnice 30"/>
            <p:cNvCxnSpPr/>
            <p:nvPr/>
          </p:nvCxnSpPr>
          <p:spPr bwMode="auto">
            <a:xfrm>
              <a:off x="7620000" y="4786408"/>
              <a:ext cx="0" cy="463086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ovéPole 33"/>
            <p:cNvSpPr txBox="1"/>
            <p:nvPr/>
          </p:nvSpPr>
          <p:spPr>
            <a:xfrm>
              <a:off x="5075031" y="4882571"/>
              <a:ext cx="2399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Fragment offset (13b)</a:t>
              </a:r>
              <a:endParaRPr lang="cs-CZ" dirty="0"/>
            </a:p>
          </p:txBody>
        </p:sp>
        <p:cxnSp>
          <p:nvCxnSpPr>
            <p:cNvPr id="35" name="Přímá spojnice 34"/>
            <p:cNvCxnSpPr/>
            <p:nvPr/>
          </p:nvCxnSpPr>
          <p:spPr bwMode="auto">
            <a:xfrm>
              <a:off x="8147288" y="4811678"/>
              <a:ext cx="0" cy="467249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ovéPole 35"/>
            <p:cNvSpPr txBox="1"/>
            <p:nvPr/>
          </p:nvSpPr>
          <p:spPr>
            <a:xfrm>
              <a:off x="7642021" y="4833177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res</a:t>
              </a:r>
              <a:endParaRPr lang="cs-CZ" dirty="0"/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8147288" y="4843968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M</a:t>
              </a:r>
              <a:endParaRPr lang="cs-CZ" dirty="0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3838466" y="5329598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Identification</a:t>
              </a:r>
              <a:r>
                <a:rPr lang="cs-CZ" dirty="0" smtClean="0"/>
                <a:t> (32b)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96454097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857250"/>
            <a:ext cx="7508022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77608B-FA16-48DC-83D4-75E40B88A6AC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46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451"/>
            <a:ext cx="9144000" cy="4730839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7E2953-CB6F-4C1F-8A97-ED53B91E033D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1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50"/>
            <a:ext cx="9144000" cy="474101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924E63-FB69-47EA-8D30-A378C86DDF03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4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57250"/>
            <a:ext cx="5932526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07564-15C8-4420-B71F-4D7EC0FDDBC6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22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251"/>
            <a:ext cx="9144000" cy="4872789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67688-2BB1-419D-B667-DFB5F02DE57E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64433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1" y="857250"/>
            <a:ext cx="6652087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B9B0A5-B966-4432-85C8-6247F19DFC36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6343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1" y="857250"/>
            <a:ext cx="7372907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3558D-19A2-4C99-9331-3D98E0891D76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59281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857250"/>
            <a:ext cx="6481040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061197-4CC7-4C77-8C27-867F25F49CAD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033553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1" y="857250"/>
            <a:ext cx="7360131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B5367-8BEA-4ACC-874B-9E4840A3633F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00250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857250"/>
            <a:ext cx="6643448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54FA43-530A-4D83-99DD-0ED9377DC4AB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01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207" y="1600200"/>
            <a:ext cx="5583586" cy="46482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D0B317-02B3-4FE9-A78D-63BF7E79298B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84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857250"/>
            <a:ext cx="8234546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D5C6B1-7D57-4E02-8E5C-01C7642B8F70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051"/>
            <a:ext cx="9144000" cy="4774775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22742A-33EC-4D09-8D1F-C2B96D35577B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1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857250"/>
            <a:ext cx="8445577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AF4FB2-79B3-4EF2-9889-FCAEBC23FF59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8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3250"/>
            <a:ext cx="9144000" cy="309163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F16DE4-E551-49B3-A672-EE4373E4E484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19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2459"/>
            <a:ext cx="9144000" cy="1614765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4C8F8B-C1A7-49C6-BF05-7D4D6B0EE453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01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3950"/>
            <a:ext cx="9144000" cy="2069034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53464B-87C7-424B-B2AF-672A7B3CC72F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8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850"/>
            <a:ext cx="9144000" cy="2392516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4E73B3-29B8-4514-971C-483DD102F70A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5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251"/>
            <a:ext cx="9144000" cy="4360785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728654-254F-49D0-8585-41CF761C659E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9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1" y="857250"/>
            <a:ext cx="7132489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84392E-5BD0-4371-A4C9-F482CB483C69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1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857250"/>
            <a:ext cx="7999710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DE26E0-9F32-4B14-ADAC-B1339EAFF4C3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3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Rozšiřující záhlaví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90537"/>
          </a:xfrm>
        </p:spPr>
        <p:txBody>
          <a:bodyPr/>
          <a:lstStyle/>
          <a:p>
            <a:r>
              <a:rPr lang="cs-CZ" dirty="0" err="1" smtClean="0"/>
              <a:t>Destination</a:t>
            </a:r>
            <a:r>
              <a:rPr lang="cs-CZ" dirty="0" smtClean="0"/>
              <a:t> </a:t>
            </a:r>
            <a:r>
              <a:rPr lang="cs-CZ" dirty="0" err="1" smtClean="0"/>
              <a:t>options</a:t>
            </a:r>
            <a:r>
              <a:rPr lang="cs-CZ" dirty="0" smtClean="0"/>
              <a:t> </a:t>
            </a:r>
            <a:r>
              <a:rPr lang="cs-CZ" dirty="0" err="1" smtClean="0"/>
              <a:t>header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4C6149BB-0CE1-4AB3-9CBB-86368B23E398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  <p:sp>
        <p:nvSpPr>
          <p:cNvPr id="7" name="Obdélník 6"/>
          <p:cNvSpPr/>
          <p:nvPr/>
        </p:nvSpPr>
        <p:spPr bwMode="auto">
          <a:xfrm>
            <a:off x="609600" y="2511425"/>
            <a:ext cx="7841876" cy="173245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Přímá spojnice 7"/>
          <p:cNvCxnSpPr/>
          <p:nvPr/>
        </p:nvCxnSpPr>
        <p:spPr bwMode="auto">
          <a:xfrm>
            <a:off x="616324" y="2991913"/>
            <a:ext cx="7841876" cy="0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 bwMode="auto">
          <a:xfrm>
            <a:off x="4482353" y="2511425"/>
            <a:ext cx="0" cy="461104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 bwMode="auto">
          <a:xfrm>
            <a:off x="2517962" y="2511425"/>
            <a:ext cx="0" cy="480488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 bwMode="auto">
          <a:xfrm>
            <a:off x="6570009" y="2509443"/>
            <a:ext cx="0" cy="463086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892939" y="256700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Next</a:t>
            </a:r>
            <a:r>
              <a:rPr lang="cs-CZ" dirty="0" smtClean="0"/>
              <a:t> </a:t>
            </a:r>
            <a:r>
              <a:rPr lang="cs-CZ" dirty="0" err="1" smtClean="0"/>
              <a:t>header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733468" y="2538283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Header</a:t>
            </a:r>
            <a:r>
              <a:rPr lang="cs-CZ" dirty="0" smtClean="0"/>
              <a:t> </a:t>
            </a:r>
            <a:r>
              <a:rPr lang="cs-CZ" dirty="0" err="1" smtClean="0"/>
              <a:t>length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806938" y="253248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Option</a:t>
            </a:r>
            <a:r>
              <a:rPr lang="cs-CZ" dirty="0" smtClean="0"/>
              <a:t> type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732325" y="256186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Option</a:t>
            </a:r>
            <a:r>
              <a:rPr lang="cs-CZ" dirty="0" smtClean="0"/>
              <a:t> </a:t>
            </a:r>
            <a:r>
              <a:rPr lang="cs-CZ" dirty="0" err="1" smtClean="0"/>
              <a:t>length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018123" y="343323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options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857145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1" y="857250"/>
            <a:ext cx="7653941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095B9E-43BD-4DF7-8BF4-DE120599D5B1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831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857250"/>
            <a:ext cx="8073059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5C2F9C-D572-43BF-860B-54BABD62EBF8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6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7150"/>
            <a:ext cx="9144000" cy="419235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870B24-4BE2-4A2F-B76A-8B01283D84EB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358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051"/>
            <a:ext cx="9144000" cy="4785645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F83712-A7A6-40C7-9C14-10B420C06AB6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1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857250"/>
            <a:ext cx="6848067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167F71-E44E-459A-A1E2-F8B8B1106945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86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53386" y="-324052"/>
            <a:ext cx="4948656" cy="7700948"/>
          </a:xfrm>
          <a:prstGeom prst="rect">
            <a:avLst/>
          </a:prstGeom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26C7C2-DF46-43B3-95E6-B260B9F97D85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175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55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090" y="116632"/>
            <a:ext cx="7543800" cy="1295400"/>
          </a:xfrm>
        </p:spPr>
        <p:txBody>
          <a:bodyPr/>
          <a:lstStyle/>
          <a:p>
            <a:r>
              <a:rPr lang="cs-CZ" dirty="0" smtClean="0"/>
              <a:t>Správce adres IPv6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IANA (Internet </a:t>
            </a:r>
            <a:r>
              <a:rPr lang="cs-CZ" sz="2400" dirty="0" err="1" smtClean="0"/>
              <a:t>Assigned</a:t>
            </a:r>
            <a:r>
              <a:rPr lang="cs-CZ" sz="2400" dirty="0" smtClean="0"/>
              <a:t> </a:t>
            </a:r>
            <a:r>
              <a:rPr lang="cs-CZ" sz="2400" dirty="0" err="1" smtClean="0"/>
              <a:t>Number</a:t>
            </a:r>
            <a:r>
              <a:rPr lang="cs-CZ" sz="2400" dirty="0" smtClean="0"/>
              <a:t> </a:t>
            </a:r>
            <a:r>
              <a:rPr lang="cs-CZ" sz="2400" dirty="0" err="1" smtClean="0"/>
              <a:t>Authority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RIR – regionální registrátoři</a:t>
            </a:r>
          </a:p>
          <a:p>
            <a:r>
              <a:rPr lang="cs-CZ" sz="2400" dirty="0" smtClean="0"/>
              <a:t>LIR – lokální registrátoři</a:t>
            </a:r>
          </a:p>
          <a:p>
            <a:r>
              <a:rPr lang="cs-CZ" sz="2400" dirty="0" smtClean="0"/>
              <a:t>Regionální registrátoři</a:t>
            </a:r>
          </a:p>
          <a:p>
            <a:pPr lvl="1"/>
            <a:r>
              <a:rPr lang="cs-CZ" sz="2000" b="1" dirty="0"/>
              <a:t>ARIN</a:t>
            </a:r>
            <a:r>
              <a:rPr lang="cs-CZ" sz="2000" dirty="0"/>
              <a:t> (</a:t>
            </a:r>
            <a:r>
              <a:rPr lang="cs-CZ" sz="2000" dirty="0" err="1"/>
              <a:t>American</a:t>
            </a:r>
            <a:r>
              <a:rPr lang="cs-CZ" sz="2000" dirty="0"/>
              <a:t> registry </a:t>
            </a:r>
            <a:r>
              <a:rPr lang="cs-CZ" sz="2000" dirty="0" err="1"/>
              <a:t>for</a:t>
            </a:r>
            <a:r>
              <a:rPr lang="cs-CZ" sz="2000" dirty="0"/>
              <a:t> Internet </a:t>
            </a:r>
            <a:r>
              <a:rPr lang="cs-CZ" sz="2000" dirty="0" err="1"/>
              <a:t>Numbers</a:t>
            </a:r>
            <a:r>
              <a:rPr lang="cs-CZ" sz="2000" dirty="0"/>
              <a:t>)</a:t>
            </a:r>
          </a:p>
          <a:p>
            <a:pPr lvl="1"/>
            <a:r>
              <a:rPr lang="cs-CZ" sz="2000" b="1" dirty="0"/>
              <a:t>APNIC</a:t>
            </a:r>
            <a:r>
              <a:rPr lang="cs-CZ" sz="2000" dirty="0"/>
              <a:t> (</a:t>
            </a:r>
            <a:r>
              <a:rPr lang="cs-CZ" sz="2000" dirty="0" err="1"/>
              <a:t>Asia</a:t>
            </a:r>
            <a:r>
              <a:rPr lang="cs-CZ" sz="2000" dirty="0"/>
              <a:t> </a:t>
            </a:r>
            <a:r>
              <a:rPr lang="cs-CZ" sz="2000" dirty="0" err="1"/>
              <a:t>Pacific</a:t>
            </a:r>
            <a:r>
              <a:rPr lang="cs-CZ" sz="2000" dirty="0"/>
              <a:t>)</a:t>
            </a:r>
          </a:p>
          <a:p>
            <a:pPr lvl="1"/>
            <a:r>
              <a:rPr lang="cs-CZ" sz="2000" b="1" dirty="0" err="1"/>
              <a:t>AfriNIC</a:t>
            </a:r>
            <a:r>
              <a:rPr lang="cs-CZ" sz="2000" dirty="0"/>
              <a:t> (</a:t>
            </a:r>
            <a:r>
              <a:rPr lang="cs-CZ" sz="2000" dirty="0" err="1"/>
              <a:t>African</a:t>
            </a:r>
            <a:r>
              <a:rPr lang="cs-CZ" sz="2000" dirty="0"/>
              <a:t> Internet </a:t>
            </a:r>
            <a:r>
              <a:rPr lang="cs-CZ" sz="2000" dirty="0" err="1"/>
              <a:t>Community</a:t>
            </a:r>
            <a:r>
              <a:rPr lang="cs-CZ" sz="2000" dirty="0"/>
              <a:t>)</a:t>
            </a:r>
          </a:p>
          <a:p>
            <a:pPr lvl="1"/>
            <a:r>
              <a:rPr lang="cs-CZ" sz="2000" b="1" dirty="0"/>
              <a:t>LACNIC</a:t>
            </a:r>
            <a:r>
              <a:rPr lang="cs-CZ" sz="2000" dirty="0"/>
              <a:t> (Latin </a:t>
            </a:r>
            <a:r>
              <a:rPr lang="cs-CZ" sz="2000" dirty="0" err="1"/>
              <a:t>American</a:t>
            </a:r>
            <a:r>
              <a:rPr lang="cs-CZ" sz="2000" dirty="0"/>
              <a:t> and </a:t>
            </a:r>
            <a:r>
              <a:rPr lang="cs-CZ" sz="2000" dirty="0" err="1"/>
              <a:t>Caribbean</a:t>
            </a:r>
            <a:r>
              <a:rPr lang="cs-CZ" sz="2000" dirty="0"/>
              <a:t> Internet </a:t>
            </a:r>
            <a:r>
              <a:rPr lang="cs-CZ" sz="2000" dirty="0" err="1"/>
              <a:t>Address</a:t>
            </a:r>
            <a:r>
              <a:rPr lang="cs-CZ" sz="2000" dirty="0"/>
              <a:t> Registry)</a:t>
            </a:r>
          </a:p>
          <a:p>
            <a:pPr lvl="1"/>
            <a:r>
              <a:rPr lang="cs-CZ" sz="2000" b="1" dirty="0"/>
              <a:t>RIPE</a:t>
            </a:r>
            <a:r>
              <a:rPr lang="cs-CZ" sz="2000" dirty="0"/>
              <a:t> (</a:t>
            </a:r>
            <a:r>
              <a:rPr lang="cs-CZ" sz="2000" dirty="0" err="1"/>
              <a:t>Réseaux</a:t>
            </a:r>
            <a:r>
              <a:rPr lang="cs-CZ" sz="2000" dirty="0"/>
              <a:t> IP </a:t>
            </a:r>
            <a:r>
              <a:rPr lang="cs-CZ" sz="2000" dirty="0" err="1"/>
              <a:t>Européen</a:t>
            </a:r>
            <a:r>
              <a:rPr lang="cs-CZ" sz="2000" dirty="0"/>
              <a:t>)</a:t>
            </a:r>
          </a:p>
          <a:p>
            <a:pPr lvl="1"/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136AF023-C94D-4CAE-99EA-F359B695F394}" type="datetime1">
              <a:rPr lang="cs-CZ" altLang="cs-CZ" smtClean="0"/>
              <a:t>20. 3. 2019</a:t>
            </a:fld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altLang="cs-CZ" smtClean="0"/>
              <a:t>Projektování distribuovaných systémů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03C18BC8-672D-40C2-B31B-400B703B5A16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0948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Adresy IPv6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zh-CN" sz="2000" dirty="0"/>
              <a:t>Adresy jsou přiřazeny rozhraním, ne uzlům</a:t>
            </a:r>
          </a:p>
          <a:p>
            <a:pPr>
              <a:lnSpc>
                <a:spcPct val="90000"/>
              </a:lnSpc>
            </a:pPr>
            <a:r>
              <a:rPr lang="cs-CZ" altLang="zh-CN" sz="2000" dirty="0"/>
              <a:t>Jako identifikátor uzlu může být použito jakékoliv rozhraní – jakákoliv adresa</a:t>
            </a:r>
          </a:p>
          <a:p>
            <a:pPr lvl="0"/>
            <a:r>
              <a:rPr lang="cs-CZ" sz="2000" dirty="0" smtClean="0">
                <a:solidFill>
                  <a:srgbClr val="FF0000"/>
                </a:solidFill>
              </a:rPr>
              <a:t>Individuální </a:t>
            </a:r>
            <a:r>
              <a:rPr lang="cs-CZ" sz="2000" dirty="0">
                <a:solidFill>
                  <a:srgbClr val="FF0000"/>
                </a:solidFill>
              </a:rPr>
              <a:t>adresa </a:t>
            </a:r>
            <a:r>
              <a:rPr lang="cs-CZ" sz="2000" dirty="0"/>
              <a:t>(</a:t>
            </a:r>
            <a:r>
              <a:rPr lang="cs-CZ" sz="2000" dirty="0" err="1"/>
              <a:t>unicast</a:t>
            </a:r>
            <a:r>
              <a:rPr lang="cs-CZ" sz="2000" dirty="0"/>
              <a:t> </a:t>
            </a:r>
            <a:r>
              <a:rPr lang="cs-CZ" sz="2000" dirty="0" err="1"/>
              <a:t>address</a:t>
            </a:r>
            <a:r>
              <a:rPr lang="cs-CZ" sz="2000" dirty="0"/>
              <a:t>) – identifikuje jedno rozhraní</a:t>
            </a:r>
          </a:p>
          <a:p>
            <a:pPr lvl="0"/>
            <a:r>
              <a:rPr lang="cs-CZ" sz="2000" dirty="0">
                <a:solidFill>
                  <a:srgbClr val="FF0000"/>
                </a:solidFill>
              </a:rPr>
              <a:t>Skupinová adresa </a:t>
            </a:r>
            <a:r>
              <a:rPr lang="cs-CZ" sz="2000" dirty="0"/>
              <a:t>(</a:t>
            </a:r>
            <a:r>
              <a:rPr lang="cs-CZ" sz="2000" dirty="0" err="1"/>
              <a:t>multicast</a:t>
            </a:r>
            <a:r>
              <a:rPr lang="cs-CZ" sz="2000" dirty="0"/>
              <a:t> </a:t>
            </a:r>
            <a:r>
              <a:rPr lang="cs-CZ" sz="2000" dirty="0" err="1"/>
              <a:t>address</a:t>
            </a:r>
            <a:r>
              <a:rPr lang="cs-CZ" sz="2000" dirty="0"/>
              <a:t>) – identifikátor více rozhraní, typicky různých uzlů</a:t>
            </a:r>
          </a:p>
          <a:p>
            <a:pPr lvl="0"/>
            <a:r>
              <a:rPr lang="cs-CZ" sz="2000" dirty="0">
                <a:solidFill>
                  <a:srgbClr val="FF0000"/>
                </a:solidFill>
              </a:rPr>
              <a:t>Výběrová adresa </a:t>
            </a:r>
            <a:r>
              <a:rPr lang="cs-CZ" sz="2000" dirty="0"/>
              <a:t>(</a:t>
            </a:r>
            <a:r>
              <a:rPr lang="cs-CZ" sz="2000" dirty="0" err="1"/>
              <a:t>anycast</a:t>
            </a:r>
            <a:r>
              <a:rPr lang="cs-CZ" sz="2000" dirty="0"/>
              <a:t> </a:t>
            </a:r>
            <a:r>
              <a:rPr lang="cs-CZ" sz="2000" dirty="0" err="1"/>
              <a:t>address</a:t>
            </a:r>
            <a:r>
              <a:rPr lang="cs-CZ" sz="2000" dirty="0"/>
              <a:t>) – identifikátor množiny rozhraní, typicky různých uzlů, paket je doručen na jedno rozhraní (podle směrovače)</a:t>
            </a:r>
          </a:p>
          <a:p>
            <a:pPr lvl="0"/>
            <a:r>
              <a:rPr lang="cs-CZ" sz="2000" dirty="0"/>
              <a:t>Všeobecná adresa (</a:t>
            </a:r>
            <a:r>
              <a:rPr lang="cs-CZ" sz="2000" dirty="0" err="1"/>
              <a:t>broadcast</a:t>
            </a:r>
            <a:r>
              <a:rPr lang="cs-CZ" sz="2000" dirty="0"/>
              <a:t> </a:t>
            </a:r>
            <a:r>
              <a:rPr lang="cs-CZ" sz="2000" dirty="0" err="1"/>
              <a:t>address</a:t>
            </a:r>
            <a:r>
              <a:rPr lang="cs-CZ" sz="2000" dirty="0"/>
              <a:t>) – IPv6 tuto adresu nezná, nahrazeno skupinovou adresou 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D1D0330A-6F85-4B23-B020-729DAFE15143}" type="datetime1">
              <a:rPr lang="cs-CZ" altLang="cs-CZ" smtClean="0"/>
              <a:t>20. 3. 2019</a:t>
            </a:fld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altLang="cs-CZ" smtClean="0"/>
              <a:t>Projektování distribuovaných systémů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03C18BC8-672D-40C2-B31B-400B703B5A16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9985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F9E20C7C-0C28-4EC4-A8A3-613B4B78695E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altLang="cs-CZ" dirty="0" smtClean="0"/>
              <a:t>Problémy IPv4</a:t>
            </a:r>
            <a:endParaRPr lang="cs-CZ" alt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83AA6DA4-0C5A-41CF-89DD-9806AB3EDDA6}" type="datetime1">
              <a:rPr lang="cs-CZ" altLang="cs-CZ" smtClean="0"/>
              <a:t>20. 3. 2019</a:t>
            </a:fld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altLang="cs-CZ" smtClean="0"/>
              <a:t>Projektování distribuovaných systémů</a:t>
            </a: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zh-CN" dirty="0"/>
              <a:t>Vyčerpání IPv4 adres</a:t>
            </a:r>
          </a:p>
          <a:p>
            <a:r>
              <a:rPr lang="cs-CZ" altLang="zh-CN" dirty="0"/>
              <a:t>4 slabiky = 4,3 miliard adres (</a:t>
            </a:r>
            <a:r>
              <a:rPr lang="en-US" altLang="zh-CN" dirty="0">
                <a:ea typeface="宋体" charset="-122"/>
              </a:rPr>
              <a:t>4,294,967,296</a:t>
            </a:r>
            <a:r>
              <a:rPr lang="cs-CZ" altLang="zh-CN" dirty="0"/>
              <a:t>)</a:t>
            </a:r>
            <a:endParaRPr lang="en-US" altLang="zh-CN" dirty="0">
              <a:ea typeface="宋体" charset="-122"/>
            </a:endParaRPr>
          </a:p>
          <a:p>
            <a:r>
              <a:rPr lang="en-US" altLang="zh-CN" dirty="0">
                <a:ea typeface="宋体" charset="-122"/>
              </a:rPr>
              <a:t>16 </a:t>
            </a:r>
            <a:r>
              <a:rPr lang="en-US" altLang="zh-CN" dirty="0" err="1">
                <a:ea typeface="宋体" charset="-122"/>
              </a:rPr>
              <a:t>slabik</a:t>
            </a:r>
            <a:r>
              <a:rPr lang="en-US" altLang="zh-CN" dirty="0">
                <a:ea typeface="宋体" charset="-122"/>
              </a:rPr>
              <a:t> = 340,282,366,920,938,463,463,374,607,431,768,211,456</a:t>
            </a:r>
            <a:endParaRPr lang="cs-CZ" altLang="zh-CN" dirty="0"/>
          </a:p>
          <a:p>
            <a:r>
              <a:rPr lang="cs-CZ" altLang="zh-CN" dirty="0"/>
              <a:t>Méně než je populace lidí (6,1 miliard</a:t>
            </a:r>
            <a:r>
              <a:rPr lang="cs-CZ" altLang="zh-CN" dirty="0" smtClean="0"/>
              <a:t>)</a:t>
            </a:r>
            <a:endParaRPr lang="cs-CZ" altLang="zh-CN" dirty="0"/>
          </a:p>
          <a:p>
            <a:r>
              <a:rPr lang="cs-CZ" altLang="zh-CN" dirty="0"/>
              <a:t>K registraci IPv4 adres se používá několik politik</a:t>
            </a:r>
          </a:p>
          <a:p>
            <a:r>
              <a:rPr lang="cs-CZ" altLang="zh-CN" dirty="0"/>
              <a:t>Lepší situace je v USA, špatná v jihovýchodní Asii (Čína)</a:t>
            </a:r>
          </a:p>
          <a:p>
            <a:r>
              <a:rPr lang="cs-CZ" altLang="zh-CN" dirty="0"/>
              <a:t>Nikdo neobdrží dost IPv4 adres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4820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err="1" smtClean="0"/>
              <a:t>Adresy</a:t>
            </a:r>
            <a:r>
              <a:rPr lang="en-US" dirty="0" smtClean="0"/>
              <a:t> </a:t>
            </a:r>
            <a:r>
              <a:rPr lang="en-US" dirty="0" err="1" smtClean="0"/>
              <a:t>IPv</a:t>
            </a:r>
            <a:r>
              <a:rPr lang="cs-CZ" dirty="0"/>
              <a:t>6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A1AED8DE-52A0-49AD-9C9C-1AAA274A939F}" type="datetime1">
              <a:rPr lang="cs-CZ" smtClean="0"/>
              <a:t>20. 3. 2019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  <p:grpSp>
        <p:nvGrpSpPr>
          <p:cNvPr id="105" name="Skupina 104"/>
          <p:cNvGrpSpPr/>
          <p:nvPr/>
        </p:nvGrpSpPr>
        <p:grpSpPr>
          <a:xfrm>
            <a:off x="274026" y="1608872"/>
            <a:ext cx="8642840" cy="4465424"/>
            <a:chOff x="274026" y="1608872"/>
            <a:chExt cx="8642840" cy="4465424"/>
          </a:xfrm>
        </p:grpSpPr>
        <p:sp>
          <p:nvSpPr>
            <p:cNvPr id="7" name="Obdélník 6"/>
            <p:cNvSpPr/>
            <p:nvPr/>
          </p:nvSpPr>
          <p:spPr bwMode="auto">
            <a:xfrm>
              <a:off x="2667000" y="1613630"/>
              <a:ext cx="3124200" cy="3810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bdélník 7"/>
            <p:cNvSpPr/>
            <p:nvPr/>
          </p:nvSpPr>
          <p:spPr bwMode="auto">
            <a:xfrm>
              <a:off x="717233" y="2653199"/>
              <a:ext cx="2209800" cy="381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bdélník 13"/>
            <p:cNvSpPr/>
            <p:nvPr/>
          </p:nvSpPr>
          <p:spPr bwMode="auto">
            <a:xfrm>
              <a:off x="5562600" y="2648375"/>
              <a:ext cx="2209800" cy="381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bdélník 14"/>
            <p:cNvSpPr/>
            <p:nvPr/>
          </p:nvSpPr>
          <p:spPr bwMode="auto">
            <a:xfrm>
              <a:off x="3124200" y="2653199"/>
              <a:ext cx="2209800" cy="381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Obdélník 17"/>
            <p:cNvSpPr/>
            <p:nvPr/>
          </p:nvSpPr>
          <p:spPr bwMode="auto">
            <a:xfrm>
              <a:off x="2170234" y="3633302"/>
              <a:ext cx="1600200" cy="381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Obdélník 18"/>
            <p:cNvSpPr/>
            <p:nvPr/>
          </p:nvSpPr>
          <p:spPr bwMode="auto">
            <a:xfrm>
              <a:off x="4016619" y="3633302"/>
              <a:ext cx="1600200" cy="381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bdélník 19"/>
            <p:cNvSpPr/>
            <p:nvPr/>
          </p:nvSpPr>
          <p:spPr bwMode="auto">
            <a:xfrm>
              <a:off x="5863004" y="3633302"/>
              <a:ext cx="1600200" cy="381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Obdélník 20"/>
            <p:cNvSpPr/>
            <p:nvPr/>
          </p:nvSpPr>
          <p:spPr bwMode="auto">
            <a:xfrm>
              <a:off x="274026" y="4787171"/>
              <a:ext cx="1257300" cy="816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Obdélník 31"/>
            <p:cNvSpPr/>
            <p:nvPr/>
          </p:nvSpPr>
          <p:spPr bwMode="auto">
            <a:xfrm>
              <a:off x="1751134" y="4787171"/>
              <a:ext cx="1257300" cy="816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Obdélník 32"/>
            <p:cNvSpPr/>
            <p:nvPr/>
          </p:nvSpPr>
          <p:spPr bwMode="auto">
            <a:xfrm>
              <a:off x="3228242" y="4787171"/>
              <a:ext cx="1257300" cy="816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Obdélník 33"/>
            <p:cNvSpPr/>
            <p:nvPr/>
          </p:nvSpPr>
          <p:spPr bwMode="auto">
            <a:xfrm>
              <a:off x="4705350" y="4787171"/>
              <a:ext cx="1257300" cy="816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Obdélník 34"/>
            <p:cNvSpPr/>
            <p:nvPr/>
          </p:nvSpPr>
          <p:spPr bwMode="auto">
            <a:xfrm>
              <a:off x="6182458" y="4787171"/>
              <a:ext cx="1257300" cy="816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Obdélník 35"/>
            <p:cNvSpPr/>
            <p:nvPr/>
          </p:nvSpPr>
          <p:spPr bwMode="auto">
            <a:xfrm>
              <a:off x="7659566" y="4787171"/>
              <a:ext cx="1257300" cy="816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8" name="Přímá spojnice 37"/>
            <p:cNvCxnSpPr/>
            <p:nvPr/>
          </p:nvCxnSpPr>
          <p:spPr bwMode="auto">
            <a:xfrm>
              <a:off x="1822133" y="2276352"/>
              <a:ext cx="4905449" cy="9648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Přímá spojnice 39"/>
            <p:cNvCxnSpPr/>
            <p:nvPr/>
          </p:nvCxnSpPr>
          <p:spPr bwMode="auto">
            <a:xfrm flipV="1">
              <a:off x="3008433" y="3347364"/>
              <a:ext cx="3654669" cy="482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Přímá spojnice 41"/>
            <p:cNvCxnSpPr/>
            <p:nvPr/>
          </p:nvCxnSpPr>
          <p:spPr bwMode="auto">
            <a:xfrm>
              <a:off x="915375" y="4495800"/>
              <a:ext cx="7406052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ovéPole 43"/>
            <p:cNvSpPr txBox="1"/>
            <p:nvPr/>
          </p:nvSpPr>
          <p:spPr>
            <a:xfrm>
              <a:off x="3521214" y="1608872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IPv6 adresa</a:t>
              </a:r>
              <a:endParaRPr lang="cs-CZ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1345080" y="2660043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Unicast</a:t>
              </a:r>
              <a:endParaRPr lang="cs-CZ" dirty="0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3681514" y="2648375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Multicast</a:t>
              </a:r>
              <a:endParaRPr lang="cs-CZ" dirty="0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6160402" y="264837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Anycast</a:t>
              </a:r>
              <a:endParaRPr lang="cs-CZ" dirty="0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2321867" y="3623658"/>
              <a:ext cx="1373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Well-known</a:t>
              </a:r>
              <a:endParaRPr lang="cs-CZ" dirty="0"/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4282218" y="3633302"/>
              <a:ext cx="1137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Transient</a:t>
              </a:r>
              <a:endParaRPr lang="cs-CZ" dirty="0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5820564" y="3644970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Solicited</a:t>
              </a:r>
              <a:r>
                <a:rPr lang="cs-CZ" dirty="0" smtClean="0"/>
                <a:t>-Node</a:t>
              </a:r>
              <a:endParaRPr lang="cs-CZ" dirty="0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425622" y="4872235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Global</a:t>
              </a:r>
              <a:br>
                <a:rPr lang="cs-CZ" dirty="0" smtClean="0"/>
              </a:br>
              <a:r>
                <a:rPr lang="cs-CZ" dirty="0" err="1" smtClean="0"/>
                <a:t>Unicast</a:t>
              </a:r>
              <a:endParaRPr lang="cs-CZ" dirty="0"/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1761666" y="5002768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Link-Local</a:t>
              </a:r>
              <a:endParaRPr lang="cs-CZ" dirty="0"/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3232460" y="5009403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Loopback</a:t>
              </a:r>
              <a:endParaRPr lang="cs-CZ" dirty="0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4621112" y="5015266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Unspecified</a:t>
              </a:r>
              <a:endParaRPr lang="cs-CZ" dirty="0"/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6353290" y="4913075"/>
              <a:ext cx="915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dirty="0" err="1" smtClean="0"/>
                <a:t>Unique</a:t>
              </a:r>
              <a:r>
                <a:rPr lang="cs-CZ" dirty="0" smtClean="0"/>
                <a:t/>
              </a:r>
              <a:br>
                <a:rPr lang="cs-CZ" dirty="0" smtClean="0"/>
              </a:br>
              <a:r>
                <a:rPr lang="cs-CZ" dirty="0" smtClean="0"/>
                <a:t>Local</a:t>
              </a:r>
              <a:endParaRPr lang="cs-CZ" dirty="0"/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7600331" y="4872235"/>
              <a:ext cx="13003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dirty="0" err="1" smtClean="0"/>
                <a:t>Embedded</a:t>
              </a:r>
              <a:r>
                <a:rPr lang="cs-CZ" dirty="0" smtClean="0"/>
                <a:t/>
              </a:r>
              <a:br>
                <a:rPr lang="cs-CZ" dirty="0" smtClean="0"/>
              </a:br>
              <a:r>
                <a:rPr lang="cs-CZ" dirty="0" smtClean="0"/>
                <a:t>IPv4</a:t>
              </a:r>
              <a:endParaRPr lang="cs-CZ" dirty="0"/>
            </a:p>
          </p:txBody>
        </p:sp>
        <p:cxnSp>
          <p:nvCxnSpPr>
            <p:cNvPr id="58" name="Přímá spojnice 57"/>
            <p:cNvCxnSpPr>
              <a:stCxn id="7" idx="2"/>
            </p:cNvCxnSpPr>
            <p:nvPr/>
          </p:nvCxnSpPr>
          <p:spPr bwMode="auto">
            <a:xfrm>
              <a:off x="4229100" y="1994630"/>
              <a:ext cx="0" cy="29137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Přímá spojnice 58"/>
            <p:cNvCxnSpPr>
              <a:endCxn id="8" idx="0"/>
            </p:cNvCxnSpPr>
            <p:nvPr/>
          </p:nvCxnSpPr>
          <p:spPr bwMode="auto">
            <a:xfrm>
              <a:off x="1822133" y="2281176"/>
              <a:ext cx="0" cy="37202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Přímá spojnice 61"/>
            <p:cNvCxnSpPr/>
            <p:nvPr/>
          </p:nvCxnSpPr>
          <p:spPr bwMode="auto">
            <a:xfrm>
              <a:off x="4235133" y="2276352"/>
              <a:ext cx="0" cy="37202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Přímá spojnice 63"/>
            <p:cNvCxnSpPr/>
            <p:nvPr/>
          </p:nvCxnSpPr>
          <p:spPr bwMode="auto">
            <a:xfrm>
              <a:off x="6727582" y="2288020"/>
              <a:ext cx="0" cy="37202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Přímá spojnice 65"/>
            <p:cNvCxnSpPr/>
            <p:nvPr/>
          </p:nvCxnSpPr>
          <p:spPr bwMode="auto">
            <a:xfrm>
              <a:off x="4229100" y="3029375"/>
              <a:ext cx="0" cy="32342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Přímá spojnice 67"/>
            <p:cNvCxnSpPr>
              <a:endCxn id="48" idx="0"/>
            </p:cNvCxnSpPr>
            <p:nvPr/>
          </p:nvCxnSpPr>
          <p:spPr bwMode="auto">
            <a:xfrm>
              <a:off x="3008433" y="3352188"/>
              <a:ext cx="1" cy="27147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Přímá spojnice 70"/>
            <p:cNvCxnSpPr>
              <a:endCxn id="19" idx="0"/>
            </p:cNvCxnSpPr>
            <p:nvPr/>
          </p:nvCxnSpPr>
          <p:spPr bwMode="auto">
            <a:xfrm>
              <a:off x="4816719" y="3340520"/>
              <a:ext cx="0" cy="29278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Přímá spojnice 72"/>
            <p:cNvCxnSpPr>
              <a:endCxn id="20" idx="0"/>
            </p:cNvCxnSpPr>
            <p:nvPr/>
          </p:nvCxnSpPr>
          <p:spPr bwMode="auto">
            <a:xfrm>
              <a:off x="6663102" y="3347364"/>
              <a:ext cx="2" cy="28593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Přímá spojnice 84"/>
            <p:cNvCxnSpPr/>
            <p:nvPr/>
          </p:nvCxnSpPr>
          <p:spPr bwMode="auto">
            <a:xfrm>
              <a:off x="915375" y="4495800"/>
              <a:ext cx="0" cy="2913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Přímá spojnice 87"/>
            <p:cNvCxnSpPr/>
            <p:nvPr/>
          </p:nvCxnSpPr>
          <p:spPr bwMode="auto">
            <a:xfrm>
              <a:off x="2393459" y="4495800"/>
              <a:ext cx="0" cy="2913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Přímá spojnice 88"/>
            <p:cNvCxnSpPr/>
            <p:nvPr/>
          </p:nvCxnSpPr>
          <p:spPr bwMode="auto">
            <a:xfrm>
              <a:off x="3875451" y="4495800"/>
              <a:ext cx="0" cy="2913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Přímá spojnice 89"/>
            <p:cNvCxnSpPr/>
            <p:nvPr/>
          </p:nvCxnSpPr>
          <p:spPr bwMode="auto">
            <a:xfrm>
              <a:off x="5357443" y="4495800"/>
              <a:ext cx="0" cy="2913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Přímá spojnice 90"/>
            <p:cNvCxnSpPr/>
            <p:nvPr/>
          </p:nvCxnSpPr>
          <p:spPr bwMode="auto">
            <a:xfrm>
              <a:off x="6817942" y="4495799"/>
              <a:ext cx="0" cy="2913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Přímá spojnice 91"/>
            <p:cNvCxnSpPr/>
            <p:nvPr/>
          </p:nvCxnSpPr>
          <p:spPr bwMode="auto">
            <a:xfrm>
              <a:off x="8288216" y="4495800"/>
              <a:ext cx="0" cy="2913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4" name="TextovéPole 93"/>
            <p:cNvSpPr txBox="1"/>
            <p:nvPr/>
          </p:nvSpPr>
          <p:spPr>
            <a:xfrm>
              <a:off x="2473671" y="4007943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f</a:t>
              </a:r>
              <a:r>
                <a:rPr lang="cs-CZ" b="1" dirty="0" smtClean="0"/>
                <a:t>f00::/12</a:t>
              </a:r>
              <a:endParaRPr lang="cs-CZ" b="1" dirty="0"/>
            </a:p>
          </p:txBody>
        </p:sp>
        <p:sp>
          <p:nvSpPr>
            <p:cNvPr id="95" name="TextovéPole 94"/>
            <p:cNvSpPr txBox="1"/>
            <p:nvPr/>
          </p:nvSpPr>
          <p:spPr>
            <a:xfrm>
              <a:off x="4316394" y="4020573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ff10::/12</a:t>
              </a:r>
              <a:endParaRPr lang="cs-CZ" b="1" dirty="0"/>
            </a:p>
          </p:txBody>
        </p:sp>
        <p:sp>
          <p:nvSpPr>
            <p:cNvPr id="96" name="TextovéPole 95"/>
            <p:cNvSpPr txBox="1"/>
            <p:nvPr/>
          </p:nvSpPr>
          <p:spPr>
            <a:xfrm>
              <a:off x="5641856" y="4020573"/>
              <a:ext cx="271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f</a:t>
              </a:r>
              <a:r>
                <a:rPr lang="cs-CZ" b="1" dirty="0" smtClean="0"/>
                <a:t>f02:0:0:0:0:1:ff00::/104</a:t>
              </a:r>
              <a:endParaRPr lang="cs-CZ" b="1" dirty="0"/>
            </a:p>
          </p:txBody>
        </p:sp>
        <p:sp>
          <p:nvSpPr>
            <p:cNvPr id="97" name="TextovéPole 96"/>
            <p:cNvSpPr txBox="1"/>
            <p:nvPr/>
          </p:nvSpPr>
          <p:spPr>
            <a:xfrm>
              <a:off x="310205" y="5687816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2000::/3</a:t>
              </a:r>
              <a:endParaRPr lang="cs-CZ" b="1" dirty="0"/>
            </a:p>
          </p:txBody>
        </p:sp>
        <p:sp>
          <p:nvSpPr>
            <p:cNvPr id="98" name="TextovéPole 97"/>
            <p:cNvSpPr txBox="1"/>
            <p:nvPr/>
          </p:nvSpPr>
          <p:spPr>
            <a:xfrm>
              <a:off x="1822133" y="5687816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fe80::/10</a:t>
              </a:r>
              <a:endParaRPr lang="cs-CZ" b="1" dirty="0"/>
            </a:p>
          </p:txBody>
        </p:sp>
        <p:sp>
          <p:nvSpPr>
            <p:cNvPr id="99" name="TextovéPole 98"/>
            <p:cNvSpPr txBox="1"/>
            <p:nvPr/>
          </p:nvSpPr>
          <p:spPr>
            <a:xfrm>
              <a:off x="3376736" y="5687816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::/128</a:t>
              </a:r>
              <a:endParaRPr lang="cs-CZ" b="1" dirty="0"/>
            </a:p>
          </p:txBody>
        </p:sp>
        <p:sp>
          <p:nvSpPr>
            <p:cNvPr id="100" name="TextovéPole 99"/>
            <p:cNvSpPr txBox="1"/>
            <p:nvPr/>
          </p:nvSpPr>
          <p:spPr>
            <a:xfrm>
              <a:off x="4922476" y="569360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::/128</a:t>
              </a:r>
              <a:endParaRPr lang="cs-CZ" b="1" dirty="0"/>
            </a:p>
          </p:txBody>
        </p:sp>
        <p:sp>
          <p:nvSpPr>
            <p:cNvPr id="101" name="TextovéPole 100"/>
            <p:cNvSpPr txBox="1"/>
            <p:nvPr/>
          </p:nvSpPr>
          <p:spPr>
            <a:xfrm>
              <a:off x="6257532" y="5704964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fc00::/7</a:t>
              </a:r>
              <a:endParaRPr lang="cs-CZ" b="1" dirty="0"/>
            </a:p>
          </p:txBody>
        </p:sp>
        <p:sp>
          <p:nvSpPr>
            <p:cNvPr id="102" name="TextovéPole 101"/>
            <p:cNvSpPr txBox="1"/>
            <p:nvPr/>
          </p:nvSpPr>
          <p:spPr>
            <a:xfrm>
              <a:off x="7892713" y="568603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::/80</a:t>
              </a:r>
              <a:endParaRPr lang="cs-CZ" b="1" dirty="0"/>
            </a:p>
          </p:txBody>
        </p:sp>
        <p:cxnSp>
          <p:nvCxnSpPr>
            <p:cNvPr id="103" name="Přímá spojnice 102"/>
            <p:cNvCxnSpPr/>
            <p:nvPr/>
          </p:nvCxnSpPr>
          <p:spPr bwMode="auto">
            <a:xfrm>
              <a:off x="1822133" y="3029375"/>
              <a:ext cx="0" cy="146642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57623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Zápis adres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382000" cy="425117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altLang="zh-CN" sz="2400" dirty="0"/>
              <a:t>Oddělení 4 znaků znakem „:“</a:t>
            </a:r>
          </a:p>
          <a:p>
            <a:pPr lvl="1">
              <a:lnSpc>
                <a:spcPct val="90000"/>
              </a:lnSpc>
            </a:pPr>
            <a:r>
              <a:rPr lang="cs-CZ" altLang="zh-CN" sz="2000" dirty="0"/>
              <a:t>ff02: 0000: 0000: 0000: 0000: 0000: 0000:0001</a:t>
            </a:r>
          </a:p>
          <a:p>
            <a:pPr lvl="1">
              <a:lnSpc>
                <a:spcPct val="90000"/>
              </a:lnSpc>
            </a:pPr>
            <a:r>
              <a:rPr lang="cs-CZ" altLang="zh-CN" sz="2000" dirty="0"/>
              <a:t>3ffe:0501:0008:1234:0260:97ff:fe40:efab</a:t>
            </a:r>
          </a:p>
          <a:p>
            <a:pPr>
              <a:lnSpc>
                <a:spcPct val="90000"/>
              </a:lnSpc>
            </a:pPr>
            <a:r>
              <a:rPr lang="cs-CZ" altLang="zh-CN" sz="2400" dirty="0"/>
              <a:t>Počáteční nuly pro každou skupinu mohou být potlačeny</a:t>
            </a:r>
          </a:p>
          <a:p>
            <a:pPr lvl="1">
              <a:lnSpc>
                <a:spcPct val="90000"/>
              </a:lnSpc>
            </a:pPr>
            <a:r>
              <a:rPr lang="cs-CZ" altLang="zh-CN" sz="2000" dirty="0"/>
              <a:t>ff02: 0: 0:0: 0: 0: 0:1</a:t>
            </a:r>
          </a:p>
          <a:p>
            <a:pPr lvl="1">
              <a:lnSpc>
                <a:spcPct val="90000"/>
              </a:lnSpc>
            </a:pPr>
            <a:r>
              <a:rPr lang="cs-CZ" altLang="zh-CN" sz="2000" dirty="0"/>
              <a:t>3ffe:501:8:1234:260:97ff:fe40:efab</a:t>
            </a:r>
          </a:p>
          <a:p>
            <a:pPr>
              <a:lnSpc>
                <a:spcPct val="90000"/>
              </a:lnSpc>
            </a:pPr>
            <a:r>
              <a:rPr lang="cs-CZ" altLang="zh-CN" sz="2400" dirty="0"/>
              <a:t>Posloupnost nul může být vypuštěna a nahrazena „::“ (maximálně jednou)</a:t>
            </a:r>
          </a:p>
          <a:p>
            <a:pPr lvl="1">
              <a:lnSpc>
                <a:spcPct val="90000"/>
              </a:lnSpc>
            </a:pPr>
            <a:r>
              <a:rPr lang="cs-CZ" altLang="zh-CN" sz="2000" dirty="0"/>
              <a:t>ff02::1</a:t>
            </a:r>
          </a:p>
          <a:p>
            <a:pPr>
              <a:lnSpc>
                <a:spcPct val="90000"/>
              </a:lnSpc>
            </a:pPr>
            <a:r>
              <a:rPr lang="cs-CZ" altLang="zh-CN" sz="2400" dirty="0"/>
              <a:t>Délka prefixu je umístěna za </a:t>
            </a:r>
            <a:r>
              <a:rPr lang="cs-CZ" altLang="zh-CN" sz="2400" dirty="0" smtClean="0"/>
              <a:t>lomítko (Dle CIDR pravidel)</a:t>
            </a:r>
            <a:endParaRPr lang="cs-CZ" altLang="zh-CN" sz="2400" dirty="0"/>
          </a:p>
          <a:p>
            <a:pPr lvl="1">
              <a:lnSpc>
                <a:spcPct val="90000"/>
              </a:lnSpc>
            </a:pPr>
            <a:r>
              <a:rPr lang="cs-CZ" altLang="zh-CN" sz="2000" dirty="0"/>
              <a:t>3ffe:500/24</a:t>
            </a:r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AC487E53-70A6-4E9D-B56E-F45B86CE0FCD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8AB61901-DC06-49D5-AC13-E72C84FFAD5A}" type="slidenum">
              <a:rPr lang="cs-CZ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789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sz="3600" dirty="0" smtClean="0">
                <a:latin typeface="Palatino Linotype" panose="02040502050505030304" pitchFamily="18" charset="0"/>
              </a:rPr>
              <a:t>IPv6 </a:t>
            </a:r>
            <a:r>
              <a:rPr lang="cs-CZ" sz="3600" dirty="0" err="1" smtClean="0">
                <a:latin typeface="Palatino Linotype" panose="02040502050505030304" pitchFamily="18" charset="0"/>
              </a:rPr>
              <a:t>subnetting</a:t>
            </a:r>
            <a:endParaRPr lang="cs-CZ" sz="3600" dirty="0">
              <a:latin typeface="Palatino Linotype" panose="0204050205050503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>
                <a:latin typeface="Palatino Linotype" panose="02040502050505030304" pitchFamily="18" charset="0"/>
              </a:rPr>
              <a:t>Podle pravidel CIDR</a:t>
            </a:r>
          </a:p>
          <a:p>
            <a:r>
              <a:rPr lang="cs-CZ" sz="2800" dirty="0" smtClean="0">
                <a:latin typeface="Palatino Linotype" panose="02040502050505030304" pitchFamily="18" charset="0"/>
              </a:rPr>
              <a:t>Pevná struktura adresy (64 + 64)</a:t>
            </a:r>
          </a:p>
          <a:p>
            <a:r>
              <a:rPr lang="cs-CZ" sz="2800" dirty="0" smtClean="0">
                <a:latin typeface="Palatino Linotype" panose="02040502050505030304" pitchFamily="18" charset="0"/>
              </a:rPr>
              <a:t>Hranice podsítě může být kdekoliv</a:t>
            </a:r>
          </a:p>
          <a:p>
            <a:r>
              <a:rPr lang="cs-CZ" sz="2800" dirty="0" err="1" smtClean="0">
                <a:latin typeface="Palatino Linotype" panose="02040502050505030304" pitchFamily="18" charset="0"/>
              </a:rPr>
              <a:t>Subsíťová</a:t>
            </a:r>
            <a:r>
              <a:rPr lang="cs-CZ" sz="2800" dirty="0" smtClean="0">
                <a:latin typeface="Palatino Linotype" panose="02040502050505030304" pitchFamily="18" charset="0"/>
              </a:rPr>
              <a:t> maska je označena lomítkem </a:t>
            </a:r>
          </a:p>
          <a:p>
            <a:pPr lvl="1"/>
            <a:r>
              <a:rPr lang="cs-CZ" sz="2400" dirty="0">
                <a:latin typeface="Palatino Linotype" panose="02040502050505030304" pitchFamily="18" charset="0"/>
              </a:rPr>
              <a:t>/</a:t>
            </a:r>
            <a:r>
              <a:rPr lang="cs-CZ" sz="2400" dirty="0" smtClean="0">
                <a:latin typeface="Palatino Linotype" panose="02040502050505030304" pitchFamily="18" charset="0"/>
              </a:rPr>
              <a:t>počet bitů síťové části</a:t>
            </a:r>
          </a:p>
          <a:p>
            <a:r>
              <a:rPr lang="cs-CZ" sz="2800" dirty="0" smtClean="0">
                <a:latin typeface="Palatino Linotype" panose="02040502050505030304" pitchFamily="18" charset="0"/>
              </a:rPr>
              <a:t>Každá podsíť musí být /64</a:t>
            </a:r>
          </a:p>
          <a:p>
            <a:r>
              <a:rPr lang="cs-CZ" sz="2800" dirty="0" smtClean="0">
                <a:latin typeface="Palatino Linotype" panose="02040502050505030304" pitchFamily="18" charset="0"/>
              </a:rPr>
              <a:t>Každá hostitelská část má právě 64 bitů</a:t>
            </a:r>
          </a:p>
          <a:p>
            <a:r>
              <a:rPr lang="cs-CZ" sz="2800" dirty="0" smtClean="0">
                <a:latin typeface="Palatino Linotype" panose="02040502050505030304" pitchFamily="18" charset="0"/>
              </a:rPr>
              <a:t>Výjimka /127 – propojení směrovačů dvoubodovým spojem</a:t>
            </a:r>
          </a:p>
          <a:p>
            <a:endParaRPr lang="cs-CZ" sz="2800" dirty="0">
              <a:latin typeface="Palatino Linotype" panose="02040502050505030304" pitchFamily="18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F79EEF09-3971-4340-AF2B-550D2718D806}" type="datetime1">
              <a:rPr lang="cs-CZ" altLang="cs-CZ" smtClean="0"/>
              <a:t>20. 3. 2019</a:t>
            </a:fld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altLang="cs-CZ" smtClean="0"/>
              <a:t>Projektování distribuovaných systémů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03C18BC8-672D-40C2-B31B-400B703B5A16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8595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Adresní bloky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800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zh-CN" sz="2400" dirty="0"/>
              <a:t>Adresní prostor je rozdělen do 8 bloků po 3 bitech</a:t>
            </a:r>
          </a:p>
          <a:p>
            <a:pPr>
              <a:lnSpc>
                <a:spcPct val="90000"/>
              </a:lnSpc>
            </a:pPr>
            <a:r>
              <a:rPr lang="cs-CZ" altLang="zh-CN" sz="2400" dirty="0"/>
              <a:t>Lépe by bylo 16 bloků po 4 bitech</a:t>
            </a:r>
          </a:p>
          <a:p>
            <a:pPr>
              <a:lnSpc>
                <a:spcPct val="90000"/>
              </a:lnSpc>
            </a:pPr>
            <a:r>
              <a:rPr lang="cs-CZ" altLang="zh-CN" sz="2400" dirty="0"/>
              <a:t>Počáteční cifra</a:t>
            </a:r>
          </a:p>
          <a:p>
            <a:pPr lvl="1">
              <a:lnSpc>
                <a:spcPct val="90000"/>
              </a:lnSpc>
            </a:pPr>
            <a:r>
              <a:rPr lang="cs-CZ" altLang="zh-CN" sz="2000" dirty="0"/>
              <a:t>0,1 speciální (</a:t>
            </a:r>
            <a:r>
              <a:rPr lang="cs-CZ" altLang="zh-CN" sz="2000" dirty="0" err="1"/>
              <a:t>loopback</a:t>
            </a:r>
            <a:r>
              <a:rPr lang="cs-CZ" altLang="zh-CN" sz="2000" dirty="0"/>
              <a:t>)</a:t>
            </a:r>
          </a:p>
          <a:p>
            <a:pPr lvl="1">
              <a:lnSpc>
                <a:spcPct val="90000"/>
              </a:lnSpc>
            </a:pPr>
            <a:r>
              <a:rPr lang="cs-CZ" altLang="zh-CN" sz="2000" dirty="0"/>
              <a:t>2,3 globální adresy (</a:t>
            </a:r>
            <a:r>
              <a:rPr lang="cs-CZ" altLang="zh-CN" sz="2000" dirty="0" err="1"/>
              <a:t>agregovatelné</a:t>
            </a:r>
            <a:r>
              <a:rPr lang="cs-CZ" altLang="zh-CN" sz="2000" dirty="0"/>
              <a:t> globální adresy</a:t>
            </a:r>
          </a:p>
          <a:p>
            <a:pPr lvl="1">
              <a:lnSpc>
                <a:spcPct val="90000"/>
              </a:lnSpc>
            </a:pPr>
            <a:r>
              <a:rPr lang="cs-CZ" altLang="zh-CN" sz="2000" dirty="0"/>
              <a:t>4,5 není obsazeno</a:t>
            </a:r>
          </a:p>
          <a:p>
            <a:pPr lvl="1">
              <a:lnSpc>
                <a:spcPct val="90000"/>
              </a:lnSpc>
            </a:pPr>
            <a:r>
              <a:rPr lang="cs-CZ" altLang="zh-CN" sz="2000" dirty="0"/>
              <a:t>6,7</a:t>
            </a:r>
          </a:p>
          <a:p>
            <a:pPr lvl="1">
              <a:lnSpc>
                <a:spcPct val="90000"/>
              </a:lnSpc>
            </a:pPr>
            <a:r>
              <a:rPr lang="cs-CZ" altLang="zh-CN" sz="2000" dirty="0"/>
              <a:t>8,9</a:t>
            </a:r>
          </a:p>
          <a:p>
            <a:pPr lvl="1">
              <a:lnSpc>
                <a:spcPct val="90000"/>
              </a:lnSpc>
            </a:pPr>
            <a:r>
              <a:rPr lang="cs-CZ" altLang="zh-CN" sz="2000" dirty="0" err="1"/>
              <a:t>a,b</a:t>
            </a:r>
            <a:endParaRPr lang="cs-CZ" altLang="zh-CN" sz="2000" dirty="0"/>
          </a:p>
          <a:p>
            <a:pPr lvl="1">
              <a:lnSpc>
                <a:spcPct val="90000"/>
              </a:lnSpc>
            </a:pPr>
            <a:r>
              <a:rPr lang="cs-CZ" altLang="zh-CN" sz="2000" dirty="0" err="1"/>
              <a:t>c,d</a:t>
            </a:r>
            <a:endParaRPr lang="cs-CZ" altLang="zh-CN" sz="2000" dirty="0"/>
          </a:p>
          <a:p>
            <a:pPr lvl="1">
              <a:lnSpc>
                <a:spcPct val="90000"/>
              </a:lnSpc>
            </a:pPr>
            <a:r>
              <a:rPr lang="cs-CZ" altLang="zh-CN" sz="2000" dirty="0" err="1"/>
              <a:t>e,f</a:t>
            </a:r>
            <a:r>
              <a:rPr lang="cs-CZ" altLang="zh-CN" sz="2000" dirty="0"/>
              <a:t> </a:t>
            </a:r>
            <a:r>
              <a:rPr lang="cs-CZ" altLang="zh-CN" sz="2000" dirty="0" smtClean="0"/>
              <a:t>link-</a:t>
            </a:r>
            <a:r>
              <a:rPr lang="cs-CZ" altLang="zh-CN" sz="2000" dirty="0" err="1" smtClean="0"/>
              <a:t>local</a:t>
            </a:r>
            <a:r>
              <a:rPr lang="cs-CZ" altLang="zh-CN" sz="2000" dirty="0" smtClean="0"/>
              <a:t> </a:t>
            </a:r>
            <a:r>
              <a:rPr lang="cs-CZ" altLang="zh-CN" sz="2000" dirty="0" err="1" smtClean="0"/>
              <a:t>unicast</a:t>
            </a:r>
            <a:r>
              <a:rPr lang="cs-CZ" altLang="zh-CN" sz="2000" dirty="0" smtClean="0"/>
              <a:t> </a:t>
            </a:r>
            <a:r>
              <a:rPr lang="cs-CZ" altLang="zh-CN" sz="2000" dirty="0" err="1" smtClean="0"/>
              <a:t>address</a:t>
            </a:r>
            <a:r>
              <a:rPr lang="cs-CZ" altLang="zh-CN" sz="2000" dirty="0" smtClean="0"/>
              <a:t>, </a:t>
            </a:r>
            <a:r>
              <a:rPr lang="cs-CZ" altLang="zh-CN" sz="2000" dirty="0" err="1" smtClean="0"/>
              <a:t>unique-local</a:t>
            </a:r>
            <a:r>
              <a:rPr lang="cs-CZ" altLang="zh-CN" sz="2000" dirty="0" smtClean="0"/>
              <a:t> </a:t>
            </a:r>
            <a:r>
              <a:rPr lang="cs-CZ" altLang="zh-CN" sz="2000" dirty="0" err="1" smtClean="0"/>
              <a:t>unicast</a:t>
            </a:r>
            <a:r>
              <a:rPr lang="cs-CZ" altLang="zh-CN" sz="2000" dirty="0" smtClean="0"/>
              <a:t> </a:t>
            </a:r>
            <a:r>
              <a:rPr lang="cs-CZ" altLang="zh-CN" sz="2000" dirty="0" err="1" smtClean="0"/>
              <a:t>address</a:t>
            </a:r>
            <a:r>
              <a:rPr lang="cs-CZ" altLang="zh-CN" sz="2000" dirty="0" smtClean="0"/>
              <a:t>, </a:t>
            </a:r>
            <a:r>
              <a:rPr lang="cs-CZ" altLang="zh-CN" sz="2000" dirty="0"/>
              <a:t>multicast</a:t>
            </a:r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07A974C4-84C0-4CAB-B9D2-C25038538370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85696E68-3259-4ABC-9C5F-77F50DF07F1A}" type="slidenum">
              <a:rPr lang="cs-CZ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733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Typy unicast adres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zh-CN"/>
              <a:t>Nespecifikovaná adresa – samé 0 (::)</a:t>
            </a:r>
          </a:p>
          <a:p>
            <a:pPr lvl="1">
              <a:lnSpc>
                <a:spcPct val="90000"/>
              </a:lnSpc>
            </a:pPr>
            <a:r>
              <a:rPr lang="cs-CZ" altLang="zh-CN"/>
              <a:t>Používá se jako zdrojová během inicializace, také jako implicitní</a:t>
            </a:r>
          </a:p>
          <a:p>
            <a:pPr>
              <a:lnSpc>
                <a:spcPct val="90000"/>
              </a:lnSpc>
            </a:pPr>
            <a:r>
              <a:rPr lang="cs-CZ" altLang="zh-CN"/>
              <a:t>Loopback adresa – (::1)</a:t>
            </a:r>
          </a:p>
          <a:p>
            <a:pPr lvl="1">
              <a:lnSpc>
                <a:spcPct val="90000"/>
              </a:lnSpc>
            </a:pPr>
            <a:r>
              <a:rPr lang="cs-CZ" altLang="zh-CN"/>
              <a:t>Obdoba 127.0.0.1 v IPv4</a:t>
            </a:r>
          </a:p>
          <a:p>
            <a:pPr>
              <a:lnSpc>
                <a:spcPct val="90000"/>
              </a:lnSpc>
            </a:pPr>
            <a:r>
              <a:rPr lang="cs-CZ" altLang="zh-CN"/>
              <a:t>Link-local adresa</a:t>
            </a:r>
          </a:p>
          <a:p>
            <a:pPr lvl="1">
              <a:lnSpc>
                <a:spcPct val="90000"/>
              </a:lnSpc>
            </a:pPr>
            <a:r>
              <a:rPr lang="cs-CZ" altLang="zh-CN"/>
              <a:t>Unikátní na subsíti, automaticky konfigurovatelná</a:t>
            </a:r>
          </a:p>
          <a:p>
            <a:pPr lvl="1">
              <a:lnSpc>
                <a:spcPct val="90000"/>
              </a:lnSpc>
            </a:pPr>
            <a:r>
              <a:rPr lang="cs-CZ" altLang="zh-CN"/>
              <a:t>Vyšší část – fe80::/10</a:t>
            </a:r>
          </a:p>
          <a:p>
            <a:pPr lvl="1">
              <a:lnSpc>
                <a:spcPct val="90000"/>
              </a:lnSpc>
            </a:pPr>
            <a:r>
              <a:rPr lang="cs-CZ" altLang="zh-CN"/>
              <a:t>Nižší část – identifikátor subsítě a rozhraní</a:t>
            </a:r>
          </a:p>
          <a:p>
            <a:pPr lvl="1">
              <a:lnSpc>
                <a:spcPct val="90000"/>
              </a:lnSpc>
            </a:pPr>
            <a:r>
              <a:rPr lang="cs-CZ" altLang="zh-CN"/>
              <a:t>Směrovače nesmí forwardovat pakety s cílovou nebo zdrojovou link-local adresou</a:t>
            </a:r>
          </a:p>
          <a:p>
            <a:pPr>
              <a:lnSpc>
                <a:spcPct val="90000"/>
              </a:lnSpc>
            </a:pP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37144D70-87D8-4061-BD73-C5DB8A35F9F1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E38581ED-2E66-41AF-B1AA-4304D4DF35E8}" type="slidenum">
              <a:rPr lang="cs-CZ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230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Typy unicast adres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zh-CN" dirty="0" err="1"/>
              <a:t>Unique</a:t>
            </a:r>
            <a:r>
              <a:rPr lang="cs-CZ" altLang="zh-CN" dirty="0"/>
              <a:t> Local </a:t>
            </a:r>
            <a:r>
              <a:rPr lang="cs-CZ" altLang="zh-CN" dirty="0" err="1"/>
              <a:t>Unicast</a:t>
            </a:r>
            <a:r>
              <a:rPr lang="cs-CZ" altLang="zh-CN" dirty="0"/>
              <a:t> adresa </a:t>
            </a:r>
          </a:p>
          <a:p>
            <a:r>
              <a:rPr lang="cs-CZ" altLang="zh-CN" dirty="0"/>
              <a:t>Vyšší část – FC00::/8, FD00::/8</a:t>
            </a:r>
          </a:p>
          <a:p>
            <a:pPr lvl="1"/>
            <a:r>
              <a:rPr lang="cs-CZ" altLang="zh-CN" dirty="0"/>
              <a:t>Nižší část – identifikátor </a:t>
            </a:r>
            <a:r>
              <a:rPr lang="cs-CZ" altLang="zh-CN" dirty="0" err="1"/>
              <a:t>subsítě</a:t>
            </a:r>
            <a:r>
              <a:rPr lang="cs-CZ" altLang="zh-CN" dirty="0"/>
              <a:t> a </a:t>
            </a:r>
            <a:r>
              <a:rPr lang="cs-CZ" altLang="zh-CN" dirty="0" smtClean="0"/>
              <a:t>rozhraní (40b pseudonáhodné číslo)</a:t>
            </a:r>
            <a:endParaRPr lang="cs-CZ" altLang="zh-CN" dirty="0"/>
          </a:p>
          <a:p>
            <a:pPr lvl="1"/>
            <a:r>
              <a:rPr lang="cs-CZ" altLang="zh-CN" dirty="0"/>
              <a:t>Použití je-li síť izolována a nejsou dostupné globální adresy</a:t>
            </a:r>
          </a:p>
          <a:p>
            <a:pPr lvl="1"/>
            <a:r>
              <a:rPr lang="cs-CZ" altLang="zh-CN" dirty="0"/>
              <a:t>Obdoba privátních adres IPv4</a:t>
            </a:r>
          </a:p>
          <a:p>
            <a:pPr lvl="1"/>
            <a:r>
              <a:rPr lang="cs-CZ" altLang="zh-CN" dirty="0" smtClean="0"/>
              <a:t>Ne vždy se zavádí</a:t>
            </a:r>
            <a:endParaRPr lang="cs-CZ" altLang="zh-CN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86B71BC7-4D9B-4EB7-8C17-E1DFB511E66A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8546DB8A-0C61-41A2-9A37-315E93A7F948}" type="slidenum">
              <a:rPr lang="cs-CZ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2067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sz="3200" dirty="0" smtClean="0">
                <a:latin typeface="Palatino Linotype" panose="02040502050505030304" pitchFamily="18" charset="0"/>
              </a:rPr>
              <a:t>Přidělování globálních adres IPv6</a:t>
            </a:r>
            <a:endParaRPr lang="cs-CZ" sz="3200" dirty="0">
              <a:latin typeface="Palatino Linotype" panose="0204050205050503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7188"/>
            <a:ext cx="8458474" cy="4411662"/>
          </a:xfrm>
        </p:spPr>
        <p:txBody>
          <a:bodyPr/>
          <a:lstStyle/>
          <a:p>
            <a:r>
              <a:rPr lang="cs-CZ" sz="2400" dirty="0" smtClean="0">
                <a:latin typeface="Palatino Linotype" panose="02040502050505030304" pitchFamily="18" charset="0"/>
              </a:rPr>
              <a:t>IANA /3</a:t>
            </a:r>
          </a:p>
          <a:p>
            <a:r>
              <a:rPr lang="cs-CZ" sz="2400" dirty="0" smtClean="0">
                <a:latin typeface="Palatino Linotype" panose="02040502050505030304" pitchFamily="18" charset="0"/>
              </a:rPr>
              <a:t>RIR (9 bitů) /12</a:t>
            </a:r>
          </a:p>
          <a:p>
            <a:r>
              <a:rPr lang="cs-CZ" sz="2400" dirty="0" smtClean="0">
                <a:latin typeface="Palatino Linotype" panose="02040502050505030304" pitchFamily="18" charset="0"/>
              </a:rPr>
              <a:t>LIR (20 bitů) /32</a:t>
            </a:r>
          </a:p>
          <a:p>
            <a:r>
              <a:rPr lang="cs-CZ" sz="2400" dirty="0" smtClean="0">
                <a:latin typeface="Palatino Linotype" panose="02040502050505030304" pitchFamily="18" charset="0"/>
              </a:rPr>
              <a:t>Koncový uživatel</a:t>
            </a:r>
          </a:p>
          <a:p>
            <a:pPr lvl="1"/>
            <a:r>
              <a:rPr lang="cs-CZ" sz="2000" dirty="0" smtClean="0">
                <a:latin typeface="Palatino Linotype" panose="02040502050505030304" pitchFamily="18" charset="0"/>
              </a:rPr>
              <a:t>16 bitů (65536 </a:t>
            </a:r>
            <a:r>
              <a:rPr lang="cs-CZ" sz="2000" dirty="0" err="1" smtClean="0">
                <a:latin typeface="Palatino Linotype" panose="02040502050505030304" pitchFamily="18" charset="0"/>
              </a:rPr>
              <a:t>subsítí</a:t>
            </a:r>
            <a:r>
              <a:rPr lang="cs-CZ" sz="2000" dirty="0" smtClean="0">
                <a:latin typeface="Palatino Linotype" panose="02040502050505030304" pitchFamily="18" charset="0"/>
              </a:rPr>
              <a:t>) /48</a:t>
            </a:r>
          </a:p>
          <a:p>
            <a:pPr lvl="1"/>
            <a:r>
              <a:rPr lang="cs-CZ" sz="2000" dirty="0" smtClean="0">
                <a:latin typeface="Palatino Linotype" panose="02040502050505030304" pitchFamily="18" charset="0"/>
              </a:rPr>
              <a:t>12 bitů (4096 </a:t>
            </a:r>
            <a:r>
              <a:rPr lang="cs-CZ" sz="2000" dirty="0" err="1" smtClean="0">
                <a:latin typeface="Palatino Linotype" panose="02040502050505030304" pitchFamily="18" charset="0"/>
              </a:rPr>
              <a:t>subsítí</a:t>
            </a:r>
            <a:r>
              <a:rPr lang="cs-CZ" sz="2000" dirty="0" smtClean="0">
                <a:latin typeface="Palatino Linotype" panose="02040502050505030304" pitchFamily="18" charset="0"/>
              </a:rPr>
              <a:t>) /52</a:t>
            </a:r>
          </a:p>
          <a:p>
            <a:pPr lvl="1"/>
            <a:r>
              <a:rPr lang="cs-CZ" sz="2000" dirty="0" smtClean="0">
                <a:latin typeface="Palatino Linotype" panose="02040502050505030304" pitchFamily="18" charset="0"/>
              </a:rPr>
              <a:t>8 bitů (256 </a:t>
            </a:r>
            <a:r>
              <a:rPr lang="cs-CZ" sz="2000" dirty="0" err="1" smtClean="0">
                <a:latin typeface="Palatino Linotype" panose="02040502050505030304" pitchFamily="18" charset="0"/>
              </a:rPr>
              <a:t>subsítí</a:t>
            </a:r>
            <a:r>
              <a:rPr lang="cs-CZ" sz="2000" dirty="0" smtClean="0">
                <a:latin typeface="Palatino Linotype" panose="02040502050505030304" pitchFamily="18" charset="0"/>
              </a:rPr>
              <a:t>) /56</a:t>
            </a:r>
          </a:p>
          <a:p>
            <a:pPr lvl="1"/>
            <a:r>
              <a:rPr lang="cs-CZ" sz="2000" dirty="0" smtClean="0">
                <a:latin typeface="Palatino Linotype" panose="02040502050505030304" pitchFamily="18" charset="0"/>
              </a:rPr>
              <a:t>4 bity (16 </a:t>
            </a:r>
            <a:r>
              <a:rPr lang="cs-CZ" sz="2000" dirty="0" err="1" smtClean="0">
                <a:latin typeface="Palatino Linotype" panose="02040502050505030304" pitchFamily="18" charset="0"/>
              </a:rPr>
              <a:t>subsítí</a:t>
            </a:r>
            <a:r>
              <a:rPr lang="cs-CZ" sz="2000" dirty="0" smtClean="0">
                <a:latin typeface="Palatino Linotype" panose="02040502050505030304" pitchFamily="18" charset="0"/>
              </a:rPr>
              <a:t>) /60</a:t>
            </a:r>
          </a:p>
          <a:p>
            <a:pPr lvl="1"/>
            <a:r>
              <a:rPr lang="cs-CZ" sz="2000" dirty="0" smtClean="0">
                <a:latin typeface="Palatino Linotype" panose="02040502050505030304" pitchFamily="18" charset="0"/>
              </a:rPr>
              <a:t>1 </a:t>
            </a:r>
            <a:r>
              <a:rPr lang="cs-CZ" sz="2000" dirty="0" err="1" smtClean="0">
                <a:latin typeface="Palatino Linotype" panose="02040502050505030304" pitchFamily="18" charset="0"/>
              </a:rPr>
              <a:t>subsíť</a:t>
            </a:r>
            <a:r>
              <a:rPr lang="cs-CZ" sz="2000" dirty="0" smtClean="0">
                <a:latin typeface="Palatino Linotype" panose="02040502050505030304" pitchFamily="18" charset="0"/>
              </a:rPr>
              <a:t> /64</a:t>
            </a:r>
          </a:p>
          <a:p>
            <a:r>
              <a:rPr lang="cs-CZ" sz="2400" dirty="0" smtClean="0">
                <a:latin typeface="Palatino Linotype" panose="02040502050505030304" pitchFamily="18" charset="0"/>
              </a:rPr>
              <a:t>Na požádání může koncový uživatel dostat i více subsítí (ZČU </a:t>
            </a:r>
            <a:r>
              <a:rPr lang="cs-CZ" sz="2400" dirty="0">
                <a:latin typeface="Palatino Linotype" panose="02040502050505030304" pitchFamily="18" charset="0"/>
              </a:rPr>
              <a:t>Plzeň  2001:718:1800::/</a:t>
            </a:r>
            <a:r>
              <a:rPr lang="cs-CZ" sz="2400" dirty="0" smtClean="0">
                <a:latin typeface="Palatino Linotype" panose="02040502050505030304" pitchFamily="18" charset="0"/>
              </a:rPr>
              <a:t>48)</a:t>
            </a:r>
            <a:endParaRPr lang="cs-CZ" sz="2400" dirty="0">
              <a:latin typeface="Palatino Linotype" panose="02040502050505030304" pitchFamily="18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A85BD4E3-9C52-4F7D-BD3E-00D0CCADDB2E}" type="datetime1">
              <a:rPr lang="cs-CZ" altLang="cs-CZ" smtClean="0"/>
              <a:t>20. 3. 2019</a:t>
            </a:fld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altLang="cs-CZ" smtClean="0"/>
              <a:t>Projektování distribuovaných systémů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03C18BC8-672D-40C2-B31B-400B703B5A16}" type="slidenum">
              <a:rPr lang="cs-CZ" altLang="cs-CZ" smtClean="0"/>
              <a:pPr/>
              <a:t>26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190726" y="1617511"/>
            <a:ext cx="4724948" cy="2336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3500"/>
              </a:lnSpc>
              <a:buSzPct val="180000"/>
              <a:buFont typeface="Arial" panose="020B0604020202020204" pitchFamily="34" charset="0"/>
              <a:buChar char="•"/>
            </a:pPr>
            <a:r>
              <a:rPr lang="en-US" dirty="0" smtClean="0">
                <a:latin typeface="Palatino Linotype" panose="02040502050505030304" pitchFamily="18" charset="0"/>
              </a:rPr>
              <a:t>IANA (3) /3</a:t>
            </a:r>
          </a:p>
          <a:p>
            <a:pPr marL="342900" indent="-342900">
              <a:lnSpc>
                <a:spcPts val="3500"/>
              </a:lnSpc>
              <a:buSzPct val="180000"/>
              <a:buFont typeface="Arial" panose="020B0604020202020204" pitchFamily="34" charset="0"/>
              <a:buChar char="•"/>
            </a:pPr>
            <a:r>
              <a:rPr lang="en-US" dirty="0" smtClean="0">
                <a:latin typeface="Palatino Linotype" panose="02040502050505030304" pitchFamily="18" charset="0"/>
              </a:rPr>
              <a:t>TLA ID (13) /16 (Top Level Aggregation)</a:t>
            </a:r>
          </a:p>
          <a:p>
            <a:pPr marL="342900" indent="-342900">
              <a:lnSpc>
                <a:spcPts val="3500"/>
              </a:lnSpc>
              <a:buSzPct val="180000"/>
              <a:buFont typeface="Arial" panose="020B0604020202020204" pitchFamily="34" charset="0"/>
              <a:buChar char="•"/>
            </a:pPr>
            <a:r>
              <a:rPr lang="en-US" dirty="0" smtClean="0">
                <a:latin typeface="Palatino Linotype" panose="02040502050505030304" pitchFamily="18" charset="0"/>
              </a:rPr>
              <a:t>RES (8)</a:t>
            </a:r>
          </a:p>
          <a:p>
            <a:pPr marL="342900" indent="-342900">
              <a:lnSpc>
                <a:spcPts val="3500"/>
              </a:lnSpc>
              <a:buSzPct val="180000"/>
              <a:buFont typeface="Arial" panose="020B0604020202020204" pitchFamily="34" charset="0"/>
              <a:buChar char="•"/>
            </a:pPr>
            <a:r>
              <a:rPr lang="en-US" dirty="0" smtClean="0">
                <a:latin typeface="Palatino Linotype" panose="02040502050505030304" pitchFamily="18" charset="0"/>
              </a:rPr>
              <a:t>NLA ID (24) /48 (Next Level </a:t>
            </a:r>
            <a:r>
              <a:rPr lang="en-US" dirty="0" err="1" smtClean="0">
                <a:latin typeface="Palatino Linotype" panose="02040502050505030304" pitchFamily="18" charset="0"/>
              </a:rPr>
              <a:t>Aggrevation</a:t>
            </a:r>
            <a:endParaRPr lang="en-US" dirty="0" smtClean="0">
              <a:latin typeface="Palatino Linotype" panose="02040502050505030304" pitchFamily="18" charset="0"/>
            </a:endParaRPr>
          </a:p>
          <a:p>
            <a:pPr marL="342900" indent="-342900">
              <a:lnSpc>
                <a:spcPts val="3500"/>
              </a:lnSpc>
              <a:buSzPct val="180000"/>
              <a:buFont typeface="Arial" panose="020B0604020202020204" pitchFamily="34" charset="0"/>
              <a:buChar char="•"/>
            </a:pPr>
            <a:r>
              <a:rPr lang="en-US" dirty="0" smtClean="0">
                <a:latin typeface="Palatino Linotype" panose="02040502050505030304" pitchFamily="18" charset="0"/>
              </a:rPr>
              <a:t>SLA ID (16) /64 (Site Level Aggregation)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68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068" y="152400"/>
            <a:ext cx="7543800" cy="1295400"/>
          </a:xfrm>
        </p:spPr>
        <p:txBody>
          <a:bodyPr/>
          <a:lstStyle/>
          <a:p>
            <a:r>
              <a:rPr lang="cs-CZ" dirty="0" smtClean="0"/>
              <a:t>Rezervované adresy</a:t>
            </a:r>
            <a:endParaRPr lang="cs-CZ" dirty="0"/>
          </a:p>
        </p:txBody>
      </p:sp>
      <p:graphicFrame>
        <p:nvGraphicFramePr>
          <p:cNvPr id="11" name="Zástupný symbol pro obsah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4968105"/>
              </p:ext>
            </p:extLst>
          </p:nvPr>
        </p:nvGraphicFramePr>
        <p:xfrm>
          <a:off x="762000" y="1615758"/>
          <a:ext cx="3657600" cy="46583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19200"/>
                <a:gridCol w="1066800"/>
                <a:gridCol w="1371600"/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IPv6 prefix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Přidělení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Reference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0000::/8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0100::/8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0200::/7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0400::/6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0800::/5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1000::/4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2000::/3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Global Unicast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4000::/3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6000::/3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8000::/3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A000::/3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0B177EE7-EC63-40D6-8D42-DC72FE797A6B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  <p:graphicFrame>
        <p:nvGraphicFramePr>
          <p:cNvPr id="12" name="Zástupný symbol pro obsah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8184145"/>
              </p:ext>
            </p:extLst>
          </p:nvPr>
        </p:nvGraphicFramePr>
        <p:xfrm>
          <a:off x="4641937" y="1615758"/>
          <a:ext cx="3505200" cy="46126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19200"/>
                <a:gridCol w="10668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IPv6 prefix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Přidělení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Reference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C000::/3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E000::/4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F000::/5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F800::/6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FC00::/7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Unique Local Unicast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4193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FE00::/9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FE80::/10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Link Local Unicast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FEC0::/10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RFC3879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FF00::/8</a:t>
                      </a:r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Multicast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RFC 4291</a:t>
                      </a:r>
                      <a:endParaRPr lang="cs-CZ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6433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Speciální adresy IPv6</a:t>
            </a:r>
            <a:endParaRPr lang="cs-CZ" dirty="0"/>
          </a:p>
        </p:txBody>
      </p:sp>
      <p:graphicFrame>
        <p:nvGraphicFramePr>
          <p:cNvPr id="2" name="Zástupný symbol pro obsah 1"/>
          <p:cNvGraphicFramePr>
            <a:graphicFrameLocks noGrp="1"/>
          </p:cNvGraphicFramePr>
          <p:nvPr>
            <p:ph idx="1"/>
            <p:extLst/>
          </p:nvPr>
        </p:nvGraphicFramePr>
        <p:xfrm>
          <a:off x="1139280" y="1581443"/>
          <a:ext cx="6673080" cy="4337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7688">
                  <a:extLst>
                    <a:ext uri="{9D8B030D-6E8A-4147-A177-3AD203B41FA5}">
                      <a16:colId xmlns="" xmlns:a16="http://schemas.microsoft.com/office/drawing/2014/main" val="1563601886"/>
                    </a:ext>
                  </a:extLst>
                </a:gridCol>
                <a:gridCol w="4545392">
                  <a:extLst>
                    <a:ext uri="{9D8B030D-6E8A-4147-A177-3AD203B41FA5}">
                      <a16:colId xmlns="" xmlns:a16="http://schemas.microsoft.com/office/drawing/2014/main" val="637796456"/>
                    </a:ext>
                  </a:extLst>
                </a:gridCol>
              </a:tblGrid>
              <a:tr h="308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::/128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Nespecifikovaná adresa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65384732"/>
                  </a:ext>
                </a:extLst>
              </a:tr>
              <a:tr h="307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::1/128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Loopback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 adresa (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localhost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 IPv4)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47422800"/>
                  </a:ext>
                </a:extLst>
              </a:tr>
              <a:tr h="308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::ffff:0:0/96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IPv4 mapované adresy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47286390"/>
                  </a:ext>
                </a:extLst>
              </a:tr>
              <a:tr h="308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64:ff9b::/96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IPv4/IPv6 překladové adresy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13957482"/>
                  </a:ext>
                </a:extLst>
              </a:tr>
              <a:tr h="308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100::/64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Discard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prefix – zahazování zpráv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63870886"/>
                  </a:ext>
                </a:extLst>
              </a:tr>
              <a:tr h="308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2001::/32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Teredo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68752742"/>
                  </a:ext>
                </a:extLst>
              </a:tr>
              <a:tr h="308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2001:20::/28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ORCHIDv2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45386284"/>
                  </a:ext>
                </a:extLst>
              </a:tr>
              <a:tr h="637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2001:db8::/32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Použití v 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dokumentaci, pro příklady IPv6 adresy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06802035"/>
                  </a:ext>
                </a:extLst>
              </a:tr>
              <a:tr h="308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2002::/16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Adresování tunelu</a:t>
                      </a:r>
                      <a:r>
                        <a:rPr lang="cs-CZ" sz="1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IPv6 v IPv4 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6to4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87897898"/>
                  </a:ext>
                </a:extLst>
              </a:tr>
              <a:tr h="308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fc00::/7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Unique Local Address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78489620"/>
                  </a:ext>
                </a:extLst>
              </a:tr>
              <a:tr h="308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fe80::/10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Link Local Address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37487649"/>
                  </a:ext>
                </a:extLst>
              </a:tr>
              <a:tr h="308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ff00:/8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Skupinová adresa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23687162"/>
                  </a:ext>
                </a:extLst>
              </a:tr>
              <a:tr h="308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ff02::/10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Link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Local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Multicast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 Group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97901403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F7919FCF-D38D-4DDE-9C28-203DB01BB74A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68D3432B-F0AC-42CA-B123-915217186104}" type="slidenum">
              <a:rPr lang="cs-CZ">
                <a:ln>
                  <a:solidFill>
                    <a:schemeClr val="tx1"/>
                  </a:solidFill>
                </a:ln>
                <a:noFill/>
              </a:rPr>
              <a:pPr/>
              <a:t>28</a:t>
            </a:fld>
            <a:endParaRPr lang="cs-CZ">
              <a:ln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41083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sz="3200" dirty="0" smtClean="0">
                <a:latin typeface="Palatino Linotype" panose="02040502050505030304" pitchFamily="18" charset="0"/>
              </a:rPr>
              <a:t>Přidělování globálních adres IPv6 (příklad)</a:t>
            </a:r>
            <a:endParaRPr lang="cs-CZ" sz="3200" dirty="0">
              <a:latin typeface="Palatino Linotype" panose="0204050205050503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400" dirty="0"/>
              <a:t>Rozdělení – IANA – kontinentální registrátoři – ISP (Internet </a:t>
            </a:r>
            <a:r>
              <a:rPr lang="cs-CZ" sz="2400" dirty="0" err="1"/>
              <a:t>Service</a:t>
            </a:r>
            <a:r>
              <a:rPr lang="cs-CZ" sz="2400" dirty="0"/>
              <a:t> Provider) – zákazníci</a:t>
            </a:r>
          </a:p>
          <a:p>
            <a:pPr lvl="0"/>
            <a:r>
              <a:rPr lang="cs-CZ" sz="2400" dirty="0"/>
              <a:t>Celý prostor vlastněn organizací </a:t>
            </a:r>
            <a:r>
              <a:rPr lang="cs-CZ" sz="2400" dirty="0" smtClean="0"/>
              <a:t>IANA </a:t>
            </a:r>
            <a:r>
              <a:rPr lang="cs-CZ" sz="2400" dirty="0" err="1" smtClean="0"/>
              <a:t>prexix</a:t>
            </a:r>
            <a:r>
              <a:rPr lang="cs-CZ" sz="2400" dirty="0" smtClean="0"/>
              <a:t> /3</a:t>
            </a:r>
            <a:endParaRPr lang="cs-CZ" sz="2400" dirty="0"/>
          </a:p>
          <a:p>
            <a:pPr lvl="0"/>
            <a:r>
              <a:rPr lang="cs-CZ" sz="2400" dirty="0"/>
              <a:t>Kontinentální registrátoři (RIPE, ARIN, …) prefix /12</a:t>
            </a:r>
          </a:p>
          <a:p>
            <a:pPr lvl="0"/>
            <a:r>
              <a:rPr lang="cs-CZ" sz="2400" dirty="0"/>
              <a:t>ISP (České radiokomunikace) /32</a:t>
            </a:r>
          </a:p>
          <a:p>
            <a:pPr lvl="0"/>
            <a:r>
              <a:rPr lang="cs-CZ" sz="2400" dirty="0"/>
              <a:t>Koncová instituce /</a:t>
            </a:r>
            <a:r>
              <a:rPr lang="cs-CZ" sz="2400" dirty="0" smtClean="0"/>
              <a:t>48 (viz poznámka)</a:t>
            </a:r>
            <a:endParaRPr lang="cs-CZ" sz="2400" dirty="0"/>
          </a:p>
          <a:p>
            <a:pPr lvl="0"/>
            <a:r>
              <a:rPr lang="cs-CZ" sz="2400" dirty="0"/>
              <a:t>ISP (CESNET) /32 (2001:718::/32)</a:t>
            </a:r>
          </a:p>
          <a:p>
            <a:pPr lvl="0"/>
            <a:r>
              <a:rPr lang="cs-CZ" sz="2400" dirty="0"/>
              <a:t>Zákazník (ZCU Plzeň  2001:718:1800::/</a:t>
            </a:r>
            <a:r>
              <a:rPr lang="cs-CZ" sz="2400" dirty="0" smtClean="0"/>
              <a:t>42)</a:t>
            </a:r>
            <a:endParaRPr lang="cs-CZ" sz="2400" dirty="0"/>
          </a:p>
          <a:p>
            <a:pPr lvl="0"/>
            <a:r>
              <a:rPr lang="cs-CZ" sz="2400" dirty="0" smtClean="0"/>
              <a:t>Každá zákazníkova </a:t>
            </a:r>
            <a:r>
              <a:rPr lang="cs-CZ" sz="2400" dirty="0"/>
              <a:t>podsíť  /64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C3673BFB-F205-42E9-8E48-66731F99535D}" type="datetime1">
              <a:rPr lang="cs-CZ" altLang="cs-CZ" smtClean="0"/>
              <a:t>20. 3. 2019</a:t>
            </a:fld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altLang="cs-CZ" smtClean="0"/>
              <a:t>Projektování distribuovaných systémů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03C18BC8-672D-40C2-B31B-400B703B5A16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9206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091A9F55-BAC7-4C91-8B0F-EA210EA1F6DC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altLang="cs-CZ" dirty="0" smtClean="0"/>
              <a:t>Nárůst směrovací informace</a:t>
            </a:r>
            <a:endParaRPr lang="cs-CZ" alt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633E1F8C-4E7E-4CC5-A3BA-8D327B4073AD}" type="datetime1">
              <a:rPr lang="cs-CZ" altLang="cs-CZ" smtClean="0"/>
              <a:t>20. 3. 2019</a:t>
            </a:fld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altLang="cs-CZ" smtClean="0"/>
              <a:t>Projektování distribuovaných systémů</a:t>
            </a:r>
            <a:endParaRPr lang="cs-CZ" altLang="cs-CZ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zh-CN" dirty="0"/>
              <a:t>Směrovací informace nemůže být efektivně agregována</a:t>
            </a:r>
          </a:p>
          <a:p>
            <a:r>
              <a:rPr lang="cs-CZ" altLang="zh-CN" dirty="0"/>
              <a:t>Adresy jsou přidělovány </a:t>
            </a:r>
            <a:r>
              <a:rPr lang="cs-CZ" altLang="zh-CN" dirty="0" err="1"/>
              <a:t>neagregovatelným</a:t>
            </a:r>
            <a:r>
              <a:rPr lang="cs-CZ" altLang="zh-CN" dirty="0"/>
              <a:t> způsobem</a:t>
            </a:r>
          </a:p>
          <a:p>
            <a:r>
              <a:rPr lang="cs-CZ" altLang="zh-CN" dirty="0"/>
              <a:t>V současné době 80,000 </a:t>
            </a:r>
            <a:r>
              <a:rPr lang="cs-CZ" altLang="zh-CN" dirty="0" smtClean="0"/>
              <a:t>položek v externích směrovačích</a:t>
            </a:r>
            <a:endParaRPr lang="cs-CZ" altLang="zh-CN" dirty="0"/>
          </a:p>
          <a:p>
            <a:r>
              <a:rPr lang="cs-CZ" altLang="zh-CN" dirty="0" smtClean="0"/>
              <a:t>Nestabilita</a:t>
            </a:r>
            <a:r>
              <a:rPr lang="cs-CZ" altLang="zh-CN" dirty="0"/>
              <a:t>, poruchy</a:t>
            </a:r>
          </a:p>
        </p:txBody>
      </p:sp>
    </p:spTree>
    <p:extLst>
      <p:ext uri="{BB962C8B-B14F-4D97-AF65-F5344CB8AC3E}">
        <p14:creationId xmlns:p14="http://schemas.microsoft.com/office/powerpoint/2010/main" val="3551898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sz="3200" dirty="0" smtClean="0">
                <a:latin typeface="Palatino Linotype" panose="02040502050505030304" pitchFamily="18" charset="0"/>
              </a:rPr>
              <a:t>Doporučení rozdělení uživatelské </a:t>
            </a:r>
            <a:r>
              <a:rPr lang="cs-CZ" sz="3200" dirty="0" err="1" smtClean="0">
                <a:latin typeface="Palatino Linotype" panose="02040502050505030304" pitchFamily="18" charset="0"/>
              </a:rPr>
              <a:t>subsíťové</a:t>
            </a:r>
            <a:r>
              <a:rPr lang="cs-CZ" sz="3200" dirty="0" smtClean="0">
                <a:latin typeface="Palatino Linotype" panose="02040502050505030304" pitchFamily="18" charset="0"/>
              </a:rPr>
              <a:t> části adresy (pro 16 bitů)</a:t>
            </a:r>
            <a:endParaRPr lang="cs-CZ" sz="3200" dirty="0">
              <a:latin typeface="Palatino Linotype" panose="0204050205050503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>
                <a:latin typeface="Palatino Linotype" panose="02040502050505030304" pitchFamily="18" charset="0"/>
              </a:rPr>
              <a:t>Pro jednotlivé části se volí skupiny po 4 bitech (snadná čitelnost)</a:t>
            </a:r>
          </a:p>
          <a:p>
            <a:pPr lvl="1"/>
            <a:r>
              <a:rPr lang="cs-CZ" sz="2400" dirty="0" smtClean="0">
                <a:latin typeface="Palatino Linotype" panose="02040502050505030304" pitchFamily="18" charset="0"/>
              </a:rPr>
              <a:t>LLLL TTTT BBBB </a:t>
            </a:r>
            <a:r>
              <a:rPr lang="cs-CZ" sz="2400" dirty="0" err="1" smtClean="0">
                <a:latin typeface="Palatino Linotype" panose="02040502050505030304" pitchFamily="18" charset="0"/>
              </a:rPr>
              <a:t>BBBB</a:t>
            </a:r>
            <a:endParaRPr lang="cs-CZ" sz="2400" dirty="0" smtClean="0">
              <a:latin typeface="Palatino Linotype" panose="02040502050505030304" pitchFamily="18" charset="0"/>
            </a:endParaRPr>
          </a:p>
          <a:p>
            <a:pPr lvl="2"/>
            <a:r>
              <a:rPr lang="cs-CZ" sz="2100" dirty="0" smtClean="0">
                <a:latin typeface="Palatino Linotype" panose="02040502050505030304" pitchFamily="18" charset="0"/>
              </a:rPr>
              <a:t>LLLL – lokalizace (umístění </a:t>
            </a:r>
            <a:r>
              <a:rPr lang="cs-CZ" sz="2100" dirty="0" err="1" smtClean="0">
                <a:latin typeface="Palatino Linotype" panose="02040502050505030304" pitchFamily="18" charset="0"/>
              </a:rPr>
              <a:t>subsítě</a:t>
            </a:r>
            <a:r>
              <a:rPr lang="cs-CZ" sz="2100" dirty="0" smtClean="0">
                <a:latin typeface="Palatino Linotype" panose="02040502050505030304" pitchFamily="18" charset="0"/>
              </a:rPr>
              <a:t>)</a:t>
            </a:r>
          </a:p>
          <a:p>
            <a:pPr lvl="2"/>
            <a:r>
              <a:rPr lang="cs-CZ" sz="2100" dirty="0" smtClean="0">
                <a:latin typeface="Palatino Linotype" panose="02040502050505030304" pitchFamily="18" charset="0"/>
              </a:rPr>
              <a:t>TTTT – typ </a:t>
            </a:r>
            <a:r>
              <a:rPr lang="cs-CZ" sz="2100" dirty="0" err="1" smtClean="0">
                <a:latin typeface="Palatino Linotype" panose="02040502050505030304" pitchFamily="18" charset="0"/>
              </a:rPr>
              <a:t>subsítě</a:t>
            </a:r>
            <a:r>
              <a:rPr lang="cs-CZ" sz="2100" dirty="0" smtClean="0">
                <a:latin typeface="Palatino Linotype" panose="02040502050505030304" pitchFamily="18" charset="0"/>
              </a:rPr>
              <a:t> (např. servery, tiskárny, … )</a:t>
            </a:r>
          </a:p>
          <a:p>
            <a:pPr lvl="2"/>
            <a:r>
              <a:rPr lang="cs-CZ" sz="2100" dirty="0" smtClean="0">
                <a:latin typeface="Palatino Linotype" panose="02040502050505030304" pitchFamily="18" charset="0"/>
              </a:rPr>
              <a:t>BBBB </a:t>
            </a:r>
            <a:r>
              <a:rPr lang="cs-CZ" sz="2100" dirty="0" err="1" smtClean="0">
                <a:latin typeface="Palatino Linotype" panose="02040502050505030304" pitchFamily="18" charset="0"/>
              </a:rPr>
              <a:t>BBBB</a:t>
            </a:r>
            <a:r>
              <a:rPr lang="cs-CZ" sz="2100" dirty="0" smtClean="0">
                <a:latin typeface="Palatino Linotype" panose="02040502050505030304" pitchFamily="18" charset="0"/>
              </a:rPr>
              <a:t> – specifická </a:t>
            </a:r>
            <a:r>
              <a:rPr lang="cs-CZ" sz="2100" dirty="0" err="1" smtClean="0">
                <a:latin typeface="Palatino Linotype" panose="02040502050505030304" pitchFamily="18" charset="0"/>
              </a:rPr>
              <a:t>subsíť</a:t>
            </a:r>
            <a:endParaRPr lang="cs-CZ" sz="2100" dirty="0" smtClean="0">
              <a:latin typeface="Palatino Linotype" panose="02040502050505030304" pitchFamily="18" charset="0"/>
            </a:endParaRPr>
          </a:p>
          <a:p>
            <a:r>
              <a:rPr lang="cs-CZ" sz="2800" dirty="0" smtClean="0">
                <a:latin typeface="Palatino Linotype" panose="02040502050505030304" pitchFamily="18" charset="0"/>
              </a:rPr>
              <a:t>Pro Virtuální lokální sítě (VLAN)</a:t>
            </a:r>
          </a:p>
          <a:p>
            <a:pPr lvl="1"/>
            <a:r>
              <a:rPr lang="cs-CZ" sz="2400" dirty="0" smtClean="0">
                <a:latin typeface="Palatino Linotype" panose="02040502050505030304" pitchFamily="18" charset="0"/>
              </a:rPr>
              <a:t>Počet bitů VLAN ID = 12</a:t>
            </a:r>
          </a:p>
          <a:p>
            <a:pPr lvl="2"/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VVVV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VVVV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VVVV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BBBB::/64</a:t>
            </a:r>
          </a:p>
          <a:p>
            <a:pPr lvl="2"/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BBBB VVVV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VVVV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VVVV::/64</a:t>
            </a:r>
            <a:endParaRPr lang="cs-CZ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330106A5-6669-4152-BA3F-79811D0BDF74}" type="datetime1">
              <a:rPr lang="cs-CZ" altLang="cs-CZ" smtClean="0"/>
              <a:t>20. 3. 2019</a:t>
            </a:fld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altLang="cs-CZ" smtClean="0"/>
              <a:t>Projektování distribuovaných systémů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03C18BC8-672D-40C2-B31B-400B703B5A16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6359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altLang="zh-CN"/>
              <a:t>IPv6 adresy - CESNET</a:t>
            </a:r>
            <a:endParaRPr lang="cs-CZ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795144" y="1783398"/>
            <a:ext cx="7239000" cy="4165882"/>
          </a:xfrm>
        </p:spPr>
        <p:txBody>
          <a:bodyPr>
            <a:normAutofit/>
          </a:bodyPr>
          <a:lstStyle/>
          <a:p>
            <a:r>
              <a:rPr lang="cs-CZ" altLang="zh-CN" sz="2400" dirty="0"/>
              <a:t>Praha - 2001:718:0::/42</a:t>
            </a:r>
          </a:p>
          <a:p>
            <a:r>
              <a:rPr lang="cs-CZ" altLang="zh-CN" sz="2400" dirty="0"/>
              <a:t>Brno - 2001:718:800::/42</a:t>
            </a:r>
          </a:p>
          <a:p>
            <a:r>
              <a:rPr lang="cs-CZ" altLang="zh-CN" sz="2400" dirty="0"/>
              <a:t>Ostrava - 2001:718:1000::/42</a:t>
            </a:r>
          </a:p>
          <a:p>
            <a:r>
              <a:rPr lang="cs-CZ" altLang="zh-CN" sz="2400" dirty="0"/>
              <a:t>Hradec Králové - 2001:718:1200::/42</a:t>
            </a:r>
          </a:p>
          <a:p>
            <a:r>
              <a:rPr lang="cs-CZ" altLang="zh-CN" sz="2400" dirty="0"/>
              <a:t>Olomouc - 2001:718:1400::/42</a:t>
            </a:r>
          </a:p>
          <a:p>
            <a:r>
              <a:rPr lang="cs-CZ" altLang="zh-CN" sz="2400" dirty="0"/>
              <a:t>Ústi nad Labem - 2001:718:1600::/42</a:t>
            </a:r>
          </a:p>
          <a:p>
            <a:r>
              <a:rPr lang="cs-CZ" altLang="zh-CN" sz="2400" dirty="0"/>
              <a:t>Plzeň - 2001:718:1800::/42</a:t>
            </a:r>
          </a:p>
          <a:p>
            <a:r>
              <a:rPr lang="cs-CZ" altLang="zh-CN" sz="2400" dirty="0"/>
              <a:t>Liberec - 2001:718:1C00::/42</a:t>
            </a:r>
          </a:p>
          <a:p>
            <a:r>
              <a:rPr lang="cs-CZ" altLang="zh-CN" sz="2400" dirty="0"/>
              <a:t>České Budějovice - 2001:718:1A00::/42</a:t>
            </a: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527A7FF9-2C58-4E67-B839-7524CFDEC729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B6EFE171-D695-4FEB-832A-C9C55BE4C5F5}" type="slidenum">
              <a:rPr lang="cs-CZ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826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err="1" smtClean="0"/>
              <a:t>Adresy</a:t>
            </a:r>
            <a:r>
              <a:rPr lang="en-US" dirty="0" smtClean="0"/>
              <a:t> </a:t>
            </a:r>
            <a:r>
              <a:rPr lang="en-US" dirty="0" err="1" smtClean="0"/>
              <a:t>IPv</a:t>
            </a:r>
            <a:r>
              <a:rPr lang="cs-CZ" dirty="0"/>
              <a:t>6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E0CB9B46-05DD-4292-9BAD-839C68A3E2A1}" type="datetime1">
              <a:rPr lang="cs-CZ" smtClean="0"/>
              <a:t>20. 3. 2019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  <p:grpSp>
        <p:nvGrpSpPr>
          <p:cNvPr id="3" name="Skupina 2"/>
          <p:cNvGrpSpPr/>
          <p:nvPr/>
        </p:nvGrpSpPr>
        <p:grpSpPr>
          <a:xfrm>
            <a:off x="274026" y="1608872"/>
            <a:ext cx="8642840" cy="4465424"/>
            <a:chOff x="274026" y="1608872"/>
            <a:chExt cx="8642840" cy="4465424"/>
          </a:xfrm>
        </p:grpSpPr>
        <p:sp>
          <p:nvSpPr>
            <p:cNvPr id="7" name="Obdélník 6"/>
            <p:cNvSpPr/>
            <p:nvPr/>
          </p:nvSpPr>
          <p:spPr bwMode="auto">
            <a:xfrm>
              <a:off x="2667000" y="1613630"/>
              <a:ext cx="3124200" cy="381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bdélník 7"/>
            <p:cNvSpPr/>
            <p:nvPr/>
          </p:nvSpPr>
          <p:spPr bwMode="auto">
            <a:xfrm>
              <a:off x="717233" y="2653199"/>
              <a:ext cx="2209800" cy="381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bdélník 13"/>
            <p:cNvSpPr/>
            <p:nvPr/>
          </p:nvSpPr>
          <p:spPr bwMode="auto">
            <a:xfrm>
              <a:off x="5562600" y="2648375"/>
              <a:ext cx="2209800" cy="381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bdélník 14"/>
            <p:cNvSpPr/>
            <p:nvPr/>
          </p:nvSpPr>
          <p:spPr bwMode="auto">
            <a:xfrm>
              <a:off x="3124200" y="2653199"/>
              <a:ext cx="2209800" cy="3810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Obdélník 17"/>
            <p:cNvSpPr/>
            <p:nvPr/>
          </p:nvSpPr>
          <p:spPr bwMode="auto">
            <a:xfrm>
              <a:off x="2170234" y="3633302"/>
              <a:ext cx="1600200" cy="381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Obdélník 18"/>
            <p:cNvSpPr/>
            <p:nvPr/>
          </p:nvSpPr>
          <p:spPr bwMode="auto">
            <a:xfrm>
              <a:off x="4016619" y="3633302"/>
              <a:ext cx="1600200" cy="381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bdélník 19"/>
            <p:cNvSpPr/>
            <p:nvPr/>
          </p:nvSpPr>
          <p:spPr bwMode="auto">
            <a:xfrm>
              <a:off x="5863004" y="3633302"/>
              <a:ext cx="1600200" cy="381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Obdélník 20"/>
            <p:cNvSpPr/>
            <p:nvPr/>
          </p:nvSpPr>
          <p:spPr bwMode="auto">
            <a:xfrm>
              <a:off x="274026" y="4787171"/>
              <a:ext cx="1257300" cy="816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Obdélník 31"/>
            <p:cNvSpPr/>
            <p:nvPr/>
          </p:nvSpPr>
          <p:spPr bwMode="auto">
            <a:xfrm>
              <a:off x="1751134" y="4787171"/>
              <a:ext cx="1257300" cy="816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Obdélník 32"/>
            <p:cNvSpPr/>
            <p:nvPr/>
          </p:nvSpPr>
          <p:spPr bwMode="auto">
            <a:xfrm>
              <a:off x="3228242" y="4787171"/>
              <a:ext cx="1257300" cy="816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Obdélník 33"/>
            <p:cNvSpPr/>
            <p:nvPr/>
          </p:nvSpPr>
          <p:spPr bwMode="auto">
            <a:xfrm>
              <a:off x="4705350" y="4787171"/>
              <a:ext cx="1257300" cy="816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Obdélník 34"/>
            <p:cNvSpPr/>
            <p:nvPr/>
          </p:nvSpPr>
          <p:spPr bwMode="auto">
            <a:xfrm>
              <a:off x="6182458" y="4787171"/>
              <a:ext cx="1257300" cy="816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Obdélník 35"/>
            <p:cNvSpPr/>
            <p:nvPr/>
          </p:nvSpPr>
          <p:spPr bwMode="auto">
            <a:xfrm>
              <a:off x="7659566" y="4787171"/>
              <a:ext cx="1257300" cy="816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8" name="Přímá spojnice 37"/>
            <p:cNvCxnSpPr/>
            <p:nvPr/>
          </p:nvCxnSpPr>
          <p:spPr bwMode="auto">
            <a:xfrm>
              <a:off x="1822133" y="2276352"/>
              <a:ext cx="4905449" cy="9648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Přímá spojnice 39"/>
            <p:cNvCxnSpPr/>
            <p:nvPr/>
          </p:nvCxnSpPr>
          <p:spPr bwMode="auto">
            <a:xfrm flipV="1">
              <a:off x="3008433" y="3347364"/>
              <a:ext cx="3654669" cy="482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Přímá spojnice 41"/>
            <p:cNvCxnSpPr/>
            <p:nvPr/>
          </p:nvCxnSpPr>
          <p:spPr bwMode="auto">
            <a:xfrm>
              <a:off x="915375" y="4495800"/>
              <a:ext cx="7406052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ovéPole 43"/>
            <p:cNvSpPr txBox="1"/>
            <p:nvPr/>
          </p:nvSpPr>
          <p:spPr>
            <a:xfrm>
              <a:off x="3521214" y="1608872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IPv6 adresa</a:t>
              </a:r>
              <a:endParaRPr lang="cs-CZ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1345080" y="2660043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Unicast</a:t>
              </a:r>
              <a:endParaRPr lang="cs-CZ" dirty="0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3681514" y="2648375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Multicast</a:t>
              </a:r>
              <a:endParaRPr lang="cs-CZ" dirty="0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6160402" y="264837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Anycast</a:t>
              </a:r>
              <a:endParaRPr lang="cs-CZ" dirty="0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2321867" y="3623658"/>
              <a:ext cx="1373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Well-known</a:t>
              </a:r>
              <a:endParaRPr lang="cs-CZ" dirty="0"/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4282218" y="3633302"/>
              <a:ext cx="1137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Transient</a:t>
              </a:r>
              <a:endParaRPr lang="cs-CZ" dirty="0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5820564" y="3644970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Solicited</a:t>
              </a:r>
              <a:r>
                <a:rPr lang="cs-CZ" dirty="0" smtClean="0"/>
                <a:t>-Node</a:t>
              </a:r>
              <a:endParaRPr lang="cs-CZ" dirty="0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425622" y="4872235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Global</a:t>
              </a:r>
              <a:br>
                <a:rPr lang="cs-CZ" dirty="0" smtClean="0"/>
              </a:br>
              <a:r>
                <a:rPr lang="cs-CZ" dirty="0" err="1" smtClean="0"/>
                <a:t>Unicast</a:t>
              </a:r>
              <a:endParaRPr lang="cs-CZ" dirty="0"/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1761666" y="5002768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Link-Local</a:t>
              </a:r>
              <a:endParaRPr lang="cs-CZ" dirty="0"/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3232460" y="5009403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Loopback</a:t>
              </a:r>
              <a:endParaRPr lang="cs-CZ" dirty="0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4621112" y="5015266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Unspecified</a:t>
              </a:r>
              <a:endParaRPr lang="cs-CZ" dirty="0"/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6353290" y="4913075"/>
              <a:ext cx="915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dirty="0" err="1" smtClean="0"/>
                <a:t>Unique</a:t>
              </a:r>
              <a:r>
                <a:rPr lang="cs-CZ" dirty="0" smtClean="0"/>
                <a:t/>
              </a:r>
              <a:br>
                <a:rPr lang="cs-CZ" dirty="0" smtClean="0"/>
              </a:br>
              <a:r>
                <a:rPr lang="cs-CZ" dirty="0" smtClean="0"/>
                <a:t>Local</a:t>
              </a:r>
              <a:endParaRPr lang="cs-CZ" dirty="0"/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7600331" y="4872235"/>
              <a:ext cx="13003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dirty="0" err="1" smtClean="0"/>
                <a:t>Embedded</a:t>
              </a:r>
              <a:r>
                <a:rPr lang="cs-CZ" dirty="0" smtClean="0"/>
                <a:t/>
              </a:r>
              <a:br>
                <a:rPr lang="cs-CZ" dirty="0" smtClean="0"/>
              </a:br>
              <a:r>
                <a:rPr lang="cs-CZ" dirty="0" smtClean="0"/>
                <a:t>IPv4</a:t>
              </a:r>
              <a:endParaRPr lang="cs-CZ" dirty="0"/>
            </a:p>
          </p:txBody>
        </p:sp>
        <p:cxnSp>
          <p:nvCxnSpPr>
            <p:cNvPr id="58" name="Přímá spojnice 57"/>
            <p:cNvCxnSpPr>
              <a:stCxn id="7" idx="2"/>
            </p:cNvCxnSpPr>
            <p:nvPr/>
          </p:nvCxnSpPr>
          <p:spPr bwMode="auto">
            <a:xfrm>
              <a:off x="4229100" y="1994630"/>
              <a:ext cx="0" cy="29137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Přímá spojnice 58"/>
            <p:cNvCxnSpPr>
              <a:endCxn id="8" idx="0"/>
            </p:cNvCxnSpPr>
            <p:nvPr/>
          </p:nvCxnSpPr>
          <p:spPr bwMode="auto">
            <a:xfrm>
              <a:off x="1822133" y="2281176"/>
              <a:ext cx="0" cy="37202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Přímá spojnice 61"/>
            <p:cNvCxnSpPr/>
            <p:nvPr/>
          </p:nvCxnSpPr>
          <p:spPr bwMode="auto">
            <a:xfrm>
              <a:off x="4235133" y="2276352"/>
              <a:ext cx="0" cy="37202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Přímá spojnice 63"/>
            <p:cNvCxnSpPr/>
            <p:nvPr/>
          </p:nvCxnSpPr>
          <p:spPr bwMode="auto">
            <a:xfrm>
              <a:off x="6727582" y="2288020"/>
              <a:ext cx="0" cy="37202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Přímá spojnice 65"/>
            <p:cNvCxnSpPr/>
            <p:nvPr/>
          </p:nvCxnSpPr>
          <p:spPr bwMode="auto">
            <a:xfrm>
              <a:off x="4229100" y="3029375"/>
              <a:ext cx="0" cy="32342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Přímá spojnice 67"/>
            <p:cNvCxnSpPr>
              <a:endCxn id="48" idx="0"/>
            </p:cNvCxnSpPr>
            <p:nvPr/>
          </p:nvCxnSpPr>
          <p:spPr bwMode="auto">
            <a:xfrm>
              <a:off x="3008433" y="3352188"/>
              <a:ext cx="1" cy="27147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Přímá spojnice 70"/>
            <p:cNvCxnSpPr>
              <a:endCxn id="19" idx="0"/>
            </p:cNvCxnSpPr>
            <p:nvPr/>
          </p:nvCxnSpPr>
          <p:spPr bwMode="auto">
            <a:xfrm>
              <a:off x="4816719" y="3340520"/>
              <a:ext cx="0" cy="29278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Přímá spojnice 72"/>
            <p:cNvCxnSpPr>
              <a:endCxn id="20" idx="0"/>
            </p:cNvCxnSpPr>
            <p:nvPr/>
          </p:nvCxnSpPr>
          <p:spPr bwMode="auto">
            <a:xfrm>
              <a:off x="6663102" y="3347364"/>
              <a:ext cx="2" cy="28593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Přímá spojnice 84"/>
            <p:cNvCxnSpPr/>
            <p:nvPr/>
          </p:nvCxnSpPr>
          <p:spPr bwMode="auto">
            <a:xfrm>
              <a:off x="915375" y="4495800"/>
              <a:ext cx="0" cy="2913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Přímá spojnice 87"/>
            <p:cNvCxnSpPr/>
            <p:nvPr/>
          </p:nvCxnSpPr>
          <p:spPr bwMode="auto">
            <a:xfrm>
              <a:off x="2393459" y="4495800"/>
              <a:ext cx="0" cy="2913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Přímá spojnice 88"/>
            <p:cNvCxnSpPr/>
            <p:nvPr/>
          </p:nvCxnSpPr>
          <p:spPr bwMode="auto">
            <a:xfrm>
              <a:off x="3875451" y="4495800"/>
              <a:ext cx="0" cy="2913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Přímá spojnice 89"/>
            <p:cNvCxnSpPr/>
            <p:nvPr/>
          </p:nvCxnSpPr>
          <p:spPr bwMode="auto">
            <a:xfrm>
              <a:off x="5357443" y="4495800"/>
              <a:ext cx="0" cy="2913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Přímá spojnice 90"/>
            <p:cNvCxnSpPr/>
            <p:nvPr/>
          </p:nvCxnSpPr>
          <p:spPr bwMode="auto">
            <a:xfrm>
              <a:off x="6817942" y="4495799"/>
              <a:ext cx="0" cy="2913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Přímá spojnice 91"/>
            <p:cNvCxnSpPr/>
            <p:nvPr/>
          </p:nvCxnSpPr>
          <p:spPr bwMode="auto">
            <a:xfrm>
              <a:off x="8288216" y="4495800"/>
              <a:ext cx="0" cy="2913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4" name="TextovéPole 93"/>
            <p:cNvSpPr txBox="1"/>
            <p:nvPr/>
          </p:nvSpPr>
          <p:spPr>
            <a:xfrm>
              <a:off x="2473671" y="4007943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f</a:t>
              </a:r>
              <a:r>
                <a:rPr lang="cs-CZ" b="1" dirty="0" smtClean="0"/>
                <a:t>f00::/12</a:t>
              </a:r>
              <a:endParaRPr lang="cs-CZ" b="1" dirty="0"/>
            </a:p>
          </p:txBody>
        </p:sp>
        <p:sp>
          <p:nvSpPr>
            <p:cNvPr id="95" name="TextovéPole 94"/>
            <p:cNvSpPr txBox="1"/>
            <p:nvPr/>
          </p:nvSpPr>
          <p:spPr>
            <a:xfrm>
              <a:off x="4316394" y="4020573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ff10::/12</a:t>
              </a:r>
              <a:endParaRPr lang="cs-CZ" b="1" dirty="0"/>
            </a:p>
          </p:txBody>
        </p:sp>
        <p:sp>
          <p:nvSpPr>
            <p:cNvPr id="96" name="TextovéPole 95"/>
            <p:cNvSpPr txBox="1"/>
            <p:nvPr/>
          </p:nvSpPr>
          <p:spPr>
            <a:xfrm>
              <a:off x="5661228" y="4096351"/>
              <a:ext cx="271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f</a:t>
              </a:r>
              <a:r>
                <a:rPr lang="cs-CZ" b="1" dirty="0" smtClean="0"/>
                <a:t>f02:0:0:0:0:1:ff00::/104</a:t>
              </a:r>
              <a:endParaRPr lang="cs-CZ" b="1" dirty="0"/>
            </a:p>
          </p:txBody>
        </p:sp>
        <p:sp>
          <p:nvSpPr>
            <p:cNvPr id="97" name="TextovéPole 96"/>
            <p:cNvSpPr txBox="1"/>
            <p:nvPr/>
          </p:nvSpPr>
          <p:spPr>
            <a:xfrm>
              <a:off x="310205" y="5687816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2000::/3</a:t>
              </a:r>
              <a:endParaRPr lang="cs-CZ" b="1" dirty="0"/>
            </a:p>
          </p:txBody>
        </p:sp>
        <p:sp>
          <p:nvSpPr>
            <p:cNvPr id="98" name="TextovéPole 97"/>
            <p:cNvSpPr txBox="1"/>
            <p:nvPr/>
          </p:nvSpPr>
          <p:spPr>
            <a:xfrm>
              <a:off x="1822133" y="5687816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fe80::/10</a:t>
              </a:r>
              <a:endParaRPr lang="cs-CZ" b="1" dirty="0"/>
            </a:p>
          </p:txBody>
        </p:sp>
        <p:sp>
          <p:nvSpPr>
            <p:cNvPr id="99" name="TextovéPole 98"/>
            <p:cNvSpPr txBox="1"/>
            <p:nvPr/>
          </p:nvSpPr>
          <p:spPr>
            <a:xfrm>
              <a:off x="3376736" y="5687816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::/128</a:t>
              </a:r>
              <a:endParaRPr lang="cs-CZ" b="1" dirty="0"/>
            </a:p>
          </p:txBody>
        </p:sp>
        <p:sp>
          <p:nvSpPr>
            <p:cNvPr id="100" name="TextovéPole 99"/>
            <p:cNvSpPr txBox="1"/>
            <p:nvPr/>
          </p:nvSpPr>
          <p:spPr>
            <a:xfrm>
              <a:off x="4922476" y="569360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::/128</a:t>
              </a:r>
              <a:endParaRPr lang="cs-CZ" b="1" dirty="0"/>
            </a:p>
          </p:txBody>
        </p:sp>
        <p:sp>
          <p:nvSpPr>
            <p:cNvPr id="101" name="TextovéPole 100"/>
            <p:cNvSpPr txBox="1"/>
            <p:nvPr/>
          </p:nvSpPr>
          <p:spPr>
            <a:xfrm>
              <a:off x="6257532" y="5704964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fc00::/7</a:t>
              </a:r>
              <a:endParaRPr lang="cs-CZ" b="1" dirty="0"/>
            </a:p>
          </p:txBody>
        </p:sp>
        <p:sp>
          <p:nvSpPr>
            <p:cNvPr id="102" name="TextovéPole 101"/>
            <p:cNvSpPr txBox="1"/>
            <p:nvPr/>
          </p:nvSpPr>
          <p:spPr>
            <a:xfrm>
              <a:off x="7892713" y="568603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::/80</a:t>
              </a:r>
              <a:endParaRPr lang="cs-CZ" b="1" dirty="0"/>
            </a:p>
          </p:txBody>
        </p:sp>
        <p:cxnSp>
          <p:nvCxnSpPr>
            <p:cNvPr id="103" name="Přímá spojnice 102"/>
            <p:cNvCxnSpPr/>
            <p:nvPr/>
          </p:nvCxnSpPr>
          <p:spPr bwMode="auto">
            <a:xfrm>
              <a:off x="1822133" y="3029375"/>
              <a:ext cx="0" cy="146642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12745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Skupinové adresy</a:t>
            </a:r>
            <a:endParaRPr lang="cs-CZ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67276" y="1600200"/>
            <a:ext cx="8229600" cy="290472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zh-CN" sz="2000" b="1" dirty="0" smtClean="0"/>
              <a:t>Multicast </a:t>
            </a:r>
            <a:r>
              <a:rPr lang="cs-CZ" altLang="zh-CN" sz="2000" b="1" dirty="0"/>
              <a:t>adresy (skupinové)</a:t>
            </a:r>
            <a:endParaRPr lang="cs-CZ" altLang="zh-CN" sz="2000" dirty="0"/>
          </a:p>
          <a:p>
            <a:pPr lvl="1">
              <a:lnSpc>
                <a:spcPct val="90000"/>
              </a:lnSpc>
            </a:pPr>
            <a:r>
              <a:rPr lang="cs-CZ" altLang="zh-CN" sz="1800" dirty="0"/>
              <a:t>Od ff00::/8</a:t>
            </a:r>
          </a:p>
          <a:p>
            <a:pPr lvl="1">
              <a:lnSpc>
                <a:spcPct val="90000"/>
              </a:lnSpc>
            </a:pPr>
            <a:r>
              <a:rPr lang="cs-CZ" altLang="zh-CN" sz="1800" dirty="0"/>
              <a:t>Struktura 1111 1111 </a:t>
            </a:r>
            <a:r>
              <a:rPr lang="en-US" altLang="zh-CN" sz="1800" dirty="0">
                <a:ea typeface="宋体" charset="-122"/>
              </a:rPr>
              <a:t>|</a:t>
            </a:r>
            <a:r>
              <a:rPr lang="cs-CZ" altLang="zh-CN" sz="1800" dirty="0"/>
              <a:t> </a:t>
            </a:r>
            <a:r>
              <a:rPr lang="cs-CZ" altLang="zh-CN" sz="1800" dirty="0" err="1"/>
              <a:t>flags</a:t>
            </a:r>
            <a:r>
              <a:rPr lang="cs-CZ" altLang="zh-CN" sz="1800" dirty="0"/>
              <a:t>(4) </a:t>
            </a:r>
            <a:r>
              <a:rPr lang="en-US" altLang="zh-CN" sz="1800" dirty="0">
                <a:ea typeface="宋体" charset="-122"/>
              </a:rPr>
              <a:t>| </a:t>
            </a:r>
            <a:r>
              <a:rPr lang="en-US" altLang="zh-CN" sz="1800" dirty="0" err="1" smtClean="0">
                <a:ea typeface="宋体" charset="-122"/>
              </a:rPr>
              <a:t>scop</a:t>
            </a:r>
            <a:r>
              <a:rPr lang="cs-CZ" altLang="zh-CN" sz="1800" dirty="0" smtClean="0">
                <a:ea typeface="宋体" charset="-122"/>
              </a:rPr>
              <a:t>e</a:t>
            </a:r>
            <a:r>
              <a:rPr lang="cs-CZ" altLang="zh-CN" sz="1800" dirty="0" smtClean="0"/>
              <a:t>(4</a:t>
            </a:r>
            <a:r>
              <a:rPr lang="cs-CZ" altLang="zh-CN" sz="1800" dirty="0"/>
              <a:t>) </a:t>
            </a:r>
            <a:r>
              <a:rPr lang="en-US" altLang="zh-CN" sz="1800" dirty="0">
                <a:ea typeface="宋体" charset="-122"/>
              </a:rPr>
              <a:t>| group ID (112)</a:t>
            </a:r>
            <a:endParaRPr lang="cs-CZ" altLang="zh-CN" sz="1800" dirty="0"/>
          </a:p>
          <a:p>
            <a:pPr lvl="1">
              <a:lnSpc>
                <a:spcPct val="90000"/>
              </a:lnSpc>
            </a:pPr>
            <a:r>
              <a:rPr lang="fr-FR" altLang="zh-CN" sz="1800" dirty="0">
                <a:ea typeface="宋体" charset="-122"/>
              </a:rPr>
              <a:t>Flags: </a:t>
            </a:r>
            <a:r>
              <a:rPr lang="fr-FR" altLang="zh-CN" sz="1800" dirty="0" smtClean="0">
                <a:ea typeface="宋体" charset="-122"/>
              </a:rPr>
              <a:t>0</a:t>
            </a:r>
            <a:r>
              <a:rPr lang="cs-CZ" altLang="zh-CN" sz="1800" dirty="0" smtClean="0">
                <a:ea typeface="宋体" charset="-122"/>
              </a:rPr>
              <a:t>RP</a:t>
            </a:r>
            <a:r>
              <a:rPr lang="fr-FR" altLang="zh-CN" sz="1800" dirty="0" smtClean="0">
                <a:ea typeface="宋体" charset="-122"/>
              </a:rPr>
              <a:t>T</a:t>
            </a:r>
            <a:endParaRPr lang="cs-CZ" altLang="zh-CN" sz="1800" dirty="0" smtClean="0">
              <a:ea typeface="宋体" charset="-122"/>
            </a:endParaRPr>
          </a:p>
          <a:p>
            <a:pPr lvl="2">
              <a:lnSpc>
                <a:spcPct val="90000"/>
              </a:lnSpc>
            </a:pPr>
            <a:r>
              <a:rPr lang="fr-FR" altLang="zh-CN" sz="1600" dirty="0" smtClean="0">
                <a:ea typeface="宋体" charset="-122"/>
              </a:rPr>
              <a:t>T</a:t>
            </a:r>
            <a:r>
              <a:rPr lang="cs-CZ" altLang="zh-CN" sz="1600" dirty="0" smtClean="0">
                <a:ea typeface="宋体" charset="-122"/>
              </a:rPr>
              <a:t> </a:t>
            </a:r>
            <a:r>
              <a:rPr lang="fr-FR" altLang="zh-CN" sz="1600" dirty="0" smtClean="0">
                <a:ea typeface="宋体" charset="-122"/>
              </a:rPr>
              <a:t>=</a:t>
            </a:r>
            <a:r>
              <a:rPr lang="cs-CZ" altLang="zh-CN" sz="1600" dirty="0" smtClean="0">
                <a:ea typeface="宋体" charset="-122"/>
              </a:rPr>
              <a:t> </a:t>
            </a:r>
            <a:r>
              <a:rPr lang="fr-FR" altLang="zh-CN" sz="1600" dirty="0" smtClean="0">
                <a:ea typeface="宋体" charset="-122"/>
              </a:rPr>
              <a:t>0 </a:t>
            </a:r>
            <a:r>
              <a:rPr lang="fr-FR" altLang="zh-CN" sz="1600" dirty="0">
                <a:ea typeface="宋体" charset="-122"/>
              </a:rPr>
              <a:t>– všeobecně známá adresa, T = 1 – dočasná </a:t>
            </a:r>
            <a:r>
              <a:rPr lang="fr-FR" altLang="zh-CN" sz="1600" dirty="0" smtClean="0">
                <a:ea typeface="宋体" charset="-122"/>
              </a:rPr>
              <a:t>adresa</a:t>
            </a:r>
            <a:endParaRPr lang="cs-CZ" altLang="zh-CN" sz="1600" dirty="0" smtClean="0">
              <a:ea typeface="宋体" charset="-122"/>
            </a:endParaRPr>
          </a:p>
          <a:p>
            <a:pPr lvl="2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P = 1 – použit lokální prefix sítě</a:t>
            </a:r>
          </a:p>
          <a:p>
            <a:pPr lvl="2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R = 1 – </a:t>
            </a:r>
            <a:r>
              <a:rPr lang="cs-CZ" altLang="zh-CN" sz="1600" dirty="0" err="1" smtClean="0">
                <a:ea typeface="宋体" charset="-122"/>
              </a:rPr>
              <a:t>Randevous</a:t>
            </a:r>
            <a:r>
              <a:rPr lang="cs-CZ" altLang="zh-CN" sz="1600" dirty="0" smtClean="0">
                <a:ea typeface="宋体" charset="-122"/>
              </a:rPr>
              <a:t> Point</a:t>
            </a:r>
            <a:endParaRPr lang="cs-CZ" altLang="zh-CN" sz="1600" dirty="0"/>
          </a:p>
          <a:p>
            <a:pPr lvl="1">
              <a:lnSpc>
                <a:spcPct val="90000"/>
              </a:lnSpc>
            </a:pPr>
            <a:r>
              <a:rPr lang="en-US" altLang="zh-CN" sz="1800" dirty="0">
                <a:ea typeface="宋体" charset="-122"/>
              </a:rPr>
              <a:t>Group ID – </a:t>
            </a:r>
            <a:r>
              <a:rPr lang="en-US" altLang="zh-CN" sz="1800" dirty="0" err="1">
                <a:ea typeface="宋体" charset="-122"/>
              </a:rPr>
              <a:t>identifikátor</a:t>
            </a:r>
            <a:r>
              <a:rPr lang="en-US" altLang="zh-CN" sz="1800" dirty="0">
                <a:ea typeface="宋体" charset="-122"/>
              </a:rPr>
              <a:t> </a:t>
            </a:r>
            <a:r>
              <a:rPr lang="en-US" altLang="zh-CN" sz="1800" dirty="0" err="1">
                <a:ea typeface="宋体" charset="-122"/>
              </a:rPr>
              <a:t>skupiny</a:t>
            </a:r>
            <a:r>
              <a:rPr lang="en-US" altLang="zh-CN" sz="1800" dirty="0">
                <a:ea typeface="宋体" charset="-122"/>
              </a:rPr>
              <a:t> (</a:t>
            </a:r>
            <a:r>
              <a:rPr lang="en-US" altLang="zh-CN" sz="1800" dirty="0" err="1">
                <a:ea typeface="宋体" charset="-122"/>
              </a:rPr>
              <a:t>nikoliv</a:t>
            </a:r>
            <a:r>
              <a:rPr lang="en-US" altLang="zh-CN" sz="1800" dirty="0">
                <a:ea typeface="宋体" charset="-122"/>
              </a:rPr>
              <a:t> </a:t>
            </a:r>
            <a:r>
              <a:rPr lang="en-US" altLang="zh-CN" sz="1800" dirty="0" err="1">
                <a:ea typeface="宋体" charset="-122"/>
              </a:rPr>
              <a:t>identifikátor</a:t>
            </a:r>
            <a:r>
              <a:rPr lang="en-US" altLang="zh-CN" sz="1800" dirty="0">
                <a:ea typeface="宋体" charset="-122"/>
              </a:rPr>
              <a:t> </a:t>
            </a:r>
            <a:r>
              <a:rPr lang="en-US" altLang="zh-CN" sz="1800" dirty="0" err="1">
                <a:ea typeface="宋体" charset="-122"/>
              </a:rPr>
              <a:t>rozhraní</a:t>
            </a:r>
            <a:r>
              <a:rPr lang="en-US" altLang="zh-CN" sz="1800" dirty="0">
                <a:ea typeface="宋体" charset="-122"/>
              </a:rPr>
              <a:t>)</a:t>
            </a:r>
            <a:endParaRPr lang="cs-CZ" altLang="zh-CN" sz="1800" dirty="0"/>
          </a:p>
          <a:p>
            <a:pPr lvl="1">
              <a:lnSpc>
                <a:spcPct val="90000"/>
              </a:lnSpc>
            </a:pPr>
            <a:r>
              <a:rPr lang="en-US" altLang="zh-CN" sz="1800" dirty="0">
                <a:ea typeface="宋体" charset="-122"/>
              </a:rPr>
              <a:t>Scope: (</a:t>
            </a:r>
            <a:r>
              <a:rPr lang="en-US" altLang="zh-CN" sz="1800" dirty="0" err="1">
                <a:ea typeface="宋体" charset="-122"/>
              </a:rPr>
              <a:t>dosah</a:t>
            </a:r>
            <a:r>
              <a:rPr lang="en-US" altLang="zh-CN" sz="1800" dirty="0" smtClean="0">
                <a:ea typeface="宋体" charset="-122"/>
              </a:rPr>
              <a:t>)</a:t>
            </a:r>
            <a:endParaRPr lang="cs-CZ" altLang="zh-CN" sz="1800" dirty="0" smtClean="0">
              <a:ea typeface="宋体" charset="-122"/>
            </a:endParaRPr>
          </a:p>
          <a:p>
            <a:pPr lvl="2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0001 – pro lokální rozhraní (interface-</a:t>
            </a:r>
            <a:r>
              <a:rPr lang="cs-CZ" altLang="zh-CN" sz="1600" dirty="0" err="1" smtClean="0">
                <a:ea typeface="宋体" charset="-122"/>
              </a:rPr>
              <a:t>local</a:t>
            </a:r>
            <a:r>
              <a:rPr lang="cs-CZ" altLang="zh-CN" sz="1600" dirty="0" smtClean="0">
                <a:ea typeface="宋体" charset="-122"/>
              </a:rPr>
              <a:t>) 	ff01::/16</a:t>
            </a:r>
          </a:p>
          <a:p>
            <a:pPr lvl="2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0010 – pro lokální spoj (link-</a:t>
            </a:r>
            <a:r>
              <a:rPr lang="cs-CZ" altLang="zh-CN" sz="1600" dirty="0" err="1" smtClean="0">
                <a:ea typeface="宋体" charset="-122"/>
              </a:rPr>
              <a:t>local</a:t>
            </a:r>
            <a:r>
              <a:rPr lang="cs-CZ" altLang="zh-CN" sz="1600" dirty="0" smtClean="0">
                <a:ea typeface="宋体" charset="-122"/>
              </a:rPr>
              <a:t>) 		ff02::/16</a:t>
            </a:r>
          </a:p>
          <a:p>
            <a:pPr lvl="2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0101 – </a:t>
            </a:r>
            <a:r>
              <a:rPr lang="cs-CZ" altLang="zh-CN" sz="1600" dirty="0" err="1" smtClean="0">
                <a:ea typeface="宋体" charset="-122"/>
              </a:rPr>
              <a:t>site</a:t>
            </a:r>
            <a:r>
              <a:rPr lang="cs-CZ" altLang="zh-CN" sz="1600" dirty="0" smtClean="0">
                <a:ea typeface="宋体" charset="-122"/>
              </a:rPr>
              <a:t> (pro lokální podsíť) 		ff05::/16</a:t>
            </a:r>
          </a:p>
          <a:p>
            <a:pPr lvl="2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1000 – lokální v rámci organizace 		ff08::/16</a:t>
            </a:r>
          </a:p>
          <a:p>
            <a:pPr lvl="2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1110 – globální 				ff0e::/16</a:t>
            </a:r>
            <a:endParaRPr lang="cs-CZ" altLang="zh-CN" sz="1600" dirty="0"/>
          </a:p>
          <a:p>
            <a:pPr>
              <a:lnSpc>
                <a:spcPct val="90000"/>
              </a:lnSpc>
            </a:pPr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0C9A8A05-7586-42BC-B8B7-EE35CAA8DC87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5EE5C11C-D88D-4098-A97B-6239C9DFC118}" type="slidenum">
              <a:rPr lang="cs-CZ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110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Skupinové adresy - </a:t>
            </a:r>
            <a:r>
              <a:rPr lang="cs-CZ" dirty="0" err="1" smtClean="0"/>
              <a:t>scope</a:t>
            </a:r>
            <a:endParaRPr lang="cs-CZ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67276" y="1600200"/>
            <a:ext cx="82296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200" dirty="0" smtClean="0">
                <a:ea typeface="宋体" charset="-122"/>
              </a:rPr>
              <a:t>Scope</a:t>
            </a:r>
            <a:r>
              <a:rPr lang="en-US" altLang="zh-CN" sz="2200" dirty="0">
                <a:ea typeface="宋体" charset="-122"/>
              </a:rPr>
              <a:t>: (</a:t>
            </a:r>
            <a:r>
              <a:rPr lang="en-US" altLang="zh-CN" sz="2200" dirty="0" err="1">
                <a:ea typeface="宋体" charset="-122"/>
              </a:rPr>
              <a:t>dosah</a:t>
            </a:r>
            <a:r>
              <a:rPr lang="en-US" altLang="zh-CN" sz="2200" dirty="0" smtClean="0">
                <a:ea typeface="宋体" charset="-122"/>
              </a:rPr>
              <a:t>)</a:t>
            </a:r>
            <a:endParaRPr lang="cs-CZ" altLang="zh-CN" sz="2200" dirty="0" smtClean="0">
              <a:ea typeface="宋体" charset="-122"/>
            </a:endParaRP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0000 – Rezervováno </a:t>
            </a: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0001 – Interface-Local </a:t>
            </a:r>
            <a:r>
              <a:rPr lang="cs-CZ" altLang="zh-CN" sz="1600" dirty="0" err="1" smtClean="0">
                <a:ea typeface="宋体" charset="-122"/>
              </a:rPr>
              <a:t>scope</a:t>
            </a:r>
            <a:r>
              <a:rPr lang="cs-CZ" altLang="zh-CN" sz="1600" dirty="0" smtClean="0">
                <a:ea typeface="宋体" charset="-122"/>
              </a:rPr>
              <a:t> (pro lokální rozhraní) 	ff01::/16</a:t>
            </a: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0010 – Link-Local </a:t>
            </a:r>
            <a:r>
              <a:rPr lang="cs-CZ" altLang="zh-CN" sz="1600" dirty="0" err="1" smtClean="0">
                <a:ea typeface="宋体" charset="-122"/>
              </a:rPr>
              <a:t>scope</a:t>
            </a:r>
            <a:r>
              <a:rPr lang="cs-CZ" altLang="zh-CN" sz="1600" dirty="0" smtClean="0">
                <a:ea typeface="宋体" charset="-122"/>
              </a:rPr>
              <a:t> (pro lokální spoj) 		ff02::/16</a:t>
            </a: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0011 – Rezervováno </a:t>
            </a: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0100 – </a:t>
            </a:r>
            <a:r>
              <a:rPr lang="cs-CZ" altLang="zh-CN" sz="1600" dirty="0" err="1" smtClean="0">
                <a:ea typeface="宋体" charset="-122"/>
              </a:rPr>
              <a:t>Admin</a:t>
            </a:r>
            <a:r>
              <a:rPr lang="cs-CZ" altLang="zh-CN" sz="1600" dirty="0" smtClean="0">
                <a:ea typeface="宋体" charset="-122"/>
              </a:rPr>
              <a:t>-Local </a:t>
            </a:r>
            <a:r>
              <a:rPr lang="cs-CZ" altLang="zh-CN" sz="1600" dirty="0" err="1" smtClean="0">
                <a:ea typeface="宋体" charset="-122"/>
              </a:rPr>
              <a:t>scope</a:t>
            </a:r>
            <a:endParaRPr lang="cs-CZ" altLang="zh-CN" sz="1600" dirty="0" smtClean="0">
              <a:ea typeface="宋体" charset="-122"/>
            </a:endParaRP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0101 – </a:t>
            </a:r>
            <a:r>
              <a:rPr lang="cs-CZ" altLang="zh-CN" sz="1600" dirty="0" err="1" smtClean="0">
                <a:ea typeface="宋体" charset="-122"/>
              </a:rPr>
              <a:t>Site</a:t>
            </a:r>
            <a:r>
              <a:rPr lang="cs-CZ" altLang="zh-CN" sz="1600" dirty="0" smtClean="0">
                <a:ea typeface="宋体" charset="-122"/>
              </a:rPr>
              <a:t>-Local </a:t>
            </a:r>
            <a:r>
              <a:rPr lang="cs-CZ" altLang="zh-CN" sz="1600" dirty="0" err="1" smtClean="0">
                <a:ea typeface="宋体" charset="-122"/>
              </a:rPr>
              <a:t>scope</a:t>
            </a:r>
            <a:r>
              <a:rPr lang="cs-CZ" altLang="zh-CN" sz="1600" dirty="0" smtClean="0">
                <a:ea typeface="宋体" charset="-122"/>
              </a:rPr>
              <a:t> (pro lokální podsíť) 	ff05::/16</a:t>
            </a: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0110 – Nepřiřazeno</a:t>
            </a: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0111 - Nepřiřazeno</a:t>
            </a: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1000 – Organization-Local </a:t>
            </a:r>
            <a:r>
              <a:rPr lang="cs-CZ" altLang="zh-CN" sz="1600" dirty="0" err="1" smtClean="0">
                <a:ea typeface="宋体" charset="-122"/>
              </a:rPr>
              <a:t>scope</a:t>
            </a:r>
            <a:r>
              <a:rPr lang="cs-CZ" altLang="zh-CN" sz="1600" dirty="0" smtClean="0">
                <a:ea typeface="宋体" charset="-122"/>
              </a:rPr>
              <a:t> (lokální v rámci organizace)	ff08::/16</a:t>
            </a: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1001 – Nepřiřazeno</a:t>
            </a: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1010 – Nepřiřazeno</a:t>
            </a: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1011 – Nepřiřazeno</a:t>
            </a: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1100 – Nepřiřazeno</a:t>
            </a: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1101 - Nepřiřazeno</a:t>
            </a:r>
          </a:p>
          <a:p>
            <a:pPr lvl="1">
              <a:lnSpc>
                <a:spcPct val="90000"/>
              </a:lnSpc>
            </a:pPr>
            <a:r>
              <a:rPr lang="cs-CZ" altLang="zh-CN" sz="1600" dirty="0" smtClean="0">
                <a:ea typeface="宋体" charset="-122"/>
              </a:rPr>
              <a:t>1110 – Global </a:t>
            </a:r>
            <a:r>
              <a:rPr lang="cs-CZ" altLang="zh-CN" sz="1600" dirty="0" err="1" smtClean="0">
                <a:ea typeface="宋体" charset="-122"/>
              </a:rPr>
              <a:t>scope</a:t>
            </a:r>
            <a:r>
              <a:rPr lang="cs-CZ" altLang="zh-CN" sz="1600" dirty="0" smtClean="0">
                <a:ea typeface="宋体" charset="-122"/>
              </a:rPr>
              <a:t> (globální)			ff0e::/16</a:t>
            </a:r>
            <a:endParaRPr lang="cs-CZ" altLang="zh-CN" sz="1600" dirty="0" smtClean="0"/>
          </a:p>
          <a:p>
            <a:pPr lvl="1">
              <a:lnSpc>
                <a:spcPct val="90000"/>
              </a:lnSpc>
            </a:pPr>
            <a:r>
              <a:rPr lang="cs-CZ" sz="1600" dirty="0" smtClean="0"/>
              <a:t>1111 - Rezervováno</a:t>
            </a:r>
            <a:endParaRPr lang="cs-CZ" sz="16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282037CA-F7C7-4919-9CF2-754FEEEA7C05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5EE5C11C-D88D-4098-A97B-6239C9DFC118}" type="slidenum">
              <a:rPr lang="cs-CZ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898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6033"/>
            <a:ext cx="7543800" cy="1295400"/>
          </a:xfrm>
        </p:spPr>
        <p:txBody>
          <a:bodyPr/>
          <a:lstStyle/>
          <a:p>
            <a:r>
              <a:rPr lang="cs-CZ" dirty="0" smtClean="0"/>
              <a:t>Skupinové adresy - </a:t>
            </a:r>
            <a:r>
              <a:rPr lang="cs-CZ" dirty="0" err="1" smtClean="0"/>
              <a:t>scope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BC443A4A-5A65-41CC-9BC0-C4B0B74FB6B9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  <p:sp>
        <p:nvSpPr>
          <p:cNvPr id="7" name="Obdélník 6"/>
          <p:cNvSpPr/>
          <p:nvPr/>
        </p:nvSpPr>
        <p:spPr bwMode="auto">
          <a:xfrm>
            <a:off x="609600" y="1600200"/>
            <a:ext cx="7696200" cy="44196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723900" y="2362200"/>
            <a:ext cx="7429500" cy="3505200"/>
          </a:xfrm>
          <a:prstGeom prst="rect">
            <a:avLst/>
          </a:prstGeom>
          <a:noFill/>
          <a:ln>
            <a:prstDash val="lgDash"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bdélník 8"/>
          <p:cNvSpPr/>
          <p:nvPr/>
        </p:nvSpPr>
        <p:spPr bwMode="auto">
          <a:xfrm>
            <a:off x="857250" y="2971800"/>
            <a:ext cx="4400550" cy="2819400"/>
          </a:xfrm>
          <a:prstGeom prst="rect">
            <a:avLst/>
          </a:prstGeom>
          <a:noFill/>
          <a:ln>
            <a:prstDash val="lgDash"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 9"/>
          <p:cNvSpPr/>
          <p:nvPr/>
        </p:nvSpPr>
        <p:spPr bwMode="auto">
          <a:xfrm>
            <a:off x="986664" y="3657600"/>
            <a:ext cx="2670936" cy="2057400"/>
          </a:xfrm>
          <a:prstGeom prst="rect">
            <a:avLst/>
          </a:prstGeom>
          <a:noFill/>
          <a:ln>
            <a:prstDash val="lgDash"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bdélník 10"/>
          <p:cNvSpPr/>
          <p:nvPr/>
        </p:nvSpPr>
        <p:spPr bwMode="auto">
          <a:xfrm>
            <a:off x="1122927" y="4275683"/>
            <a:ext cx="1239273" cy="1363117"/>
          </a:xfrm>
          <a:prstGeom prst="rect">
            <a:avLst/>
          </a:prstGeom>
          <a:noFill/>
          <a:ln>
            <a:prstDash val="lgDash"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27863" y="1849285"/>
            <a:ext cx="138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</a:t>
            </a:r>
            <a:r>
              <a:rPr lang="cs-CZ" dirty="0" smtClean="0"/>
              <a:t>f0e - </a:t>
            </a:r>
            <a:r>
              <a:rPr lang="cs-CZ" dirty="0" err="1" smtClean="0"/>
              <a:t>global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30700" y="2481440"/>
            <a:ext cx="268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ff08 – </a:t>
            </a:r>
            <a:r>
              <a:rPr lang="cs-CZ" dirty="0" err="1" smtClean="0"/>
              <a:t>organization-local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57250" y="3098546"/>
            <a:ext cx="173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ff05 – </a:t>
            </a:r>
            <a:r>
              <a:rPr lang="cs-CZ" dirty="0" err="1" smtClean="0"/>
              <a:t>site-local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986664" y="3762768"/>
            <a:ext cx="171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ff02 – link-</a:t>
            </a:r>
            <a:r>
              <a:rPr lang="cs-CZ" dirty="0" err="1" smtClean="0"/>
              <a:t>local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122927" y="5314950"/>
            <a:ext cx="1792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ff01 – interface-</a:t>
            </a:r>
            <a:r>
              <a:rPr lang="cs-CZ" sz="1400" dirty="0" err="1" smtClean="0"/>
              <a:t>local</a:t>
            </a:r>
            <a:endParaRPr lang="cs-CZ" sz="14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048500" y="177308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Internet</a:t>
            </a:r>
            <a:endParaRPr lang="cs-CZ" dirty="0"/>
          </a:p>
        </p:txBody>
      </p:sp>
      <p:grpSp>
        <p:nvGrpSpPr>
          <p:cNvPr id="20" name="Skupina 19"/>
          <p:cNvGrpSpPr/>
          <p:nvPr/>
        </p:nvGrpSpPr>
        <p:grpSpPr>
          <a:xfrm>
            <a:off x="2701007" y="1713558"/>
            <a:ext cx="920698" cy="438198"/>
            <a:chOff x="2701007" y="1713558"/>
            <a:chExt cx="920698" cy="438198"/>
          </a:xfrm>
        </p:grpSpPr>
        <p:sp>
          <p:nvSpPr>
            <p:cNvPr id="19" name="Ovál 18"/>
            <p:cNvSpPr/>
            <p:nvPr/>
          </p:nvSpPr>
          <p:spPr bwMode="auto">
            <a:xfrm>
              <a:off x="2707305" y="1821403"/>
              <a:ext cx="914400" cy="330353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Ovál 17"/>
            <p:cNvSpPr/>
            <p:nvPr/>
          </p:nvSpPr>
          <p:spPr bwMode="auto">
            <a:xfrm>
              <a:off x="2701007" y="1713558"/>
              <a:ext cx="914400" cy="330353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5106659" y="1713558"/>
            <a:ext cx="920698" cy="438198"/>
            <a:chOff x="2701007" y="1713558"/>
            <a:chExt cx="920698" cy="438198"/>
          </a:xfrm>
        </p:grpSpPr>
        <p:sp>
          <p:nvSpPr>
            <p:cNvPr id="22" name="Ovál 21"/>
            <p:cNvSpPr/>
            <p:nvPr/>
          </p:nvSpPr>
          <p:spPr bwMode="auto">
            <a:xfrm>
              <a:off x="2707305" y="1821403"/>
              <a:ext cx="914400" cy="330353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Ovál 22"/>
            <p:cNvSpPr/>
            <p:nvPr/>
          </p:nvSpPr>
          <p:spPr bwMode="auto">
            <a:xfrm>
              <a:off x="2701007" y="1713558"/>
              <a:ext cx="914400" cy="330353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6699302" y="2752701"/>
            <a:ext cx="920698" cy="438198"/>
            <a:chOff x="2701007" y="1713558"/>
            <a:chExt cx="920698" cy="438198"/>
          </a:xfrm>
        </p:grpSpPr>
        <p:sp>
          <p:nvSpPr>
            <p:cNvPr id="25" name="Ovál 24"/>
            <p:cNvSpPr/>
            <p:nvPr/>
          </p:nvSpPr>
          <p:spPr bwMode="auto">
            <a:xfrm>
              <a:off x="2707305" y="1821403"/>
              <a:ext cx="914400" cy="330353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Ovál 25"/>
            <p:cNvSpPr/>
            <p:nvPr/>
          </p:nvSpPr>
          <p:spPr bwMode="auto">
            <a:xfrm>
              <a:off x="2701007" y="1713558"/>
              <a:ext cx="914400" cy="330353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3293917" y="3401112"/>
            <a:ext cx="920698" cy="438198"/>
            <a:chOff x="2701007" y="1713558"/>
            <a:chExt cx="920698" cy="438198"/>
          </a:xfrm>
        </p:grpSpPr>
        <p:sp>
          <p:nvSpPr>
            <p:cNvPr id="28" name="Ovál 27"/>
            <p:cNvSpPr/>
            <p:nvPr/>
          </p:nvSpPr>
          <p:spPr bwMode="auto">
            <a:xfrm>
              <a:off x="2707305" y="1821403"/>
              <a:ext cx="914400" cy="330353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Ovál 28"/>
            <p:cNvSpPr/>
            <p:nvPr/>
          </p:nvSpPr>
          <p:spPr bwMode="auto">
            <a:xfrm>
              <a:off x="2701007" y="1713558"/>
              <a:ext cx="914400" cy="330353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4245788" y="4457381"/>
            <a:ext cx="838200" cy="381190"/>
            <a:chOff x="2133600" y="304800"/>
            <a:chExt cx="838200" cy="381190"/>
          </a:xfrm>
        </p:grpSpPr>
        <p:sp>
          <p:nvSpPr>
            <p:cNvPr id="32" name="Kosoúhelník 31"/>
            <p:cNvSpPr/>
            <p:nvPr/>
          </p:nvSpPr>
          <p:spPr bwMode="auto">
            <a:xfrm>
              <a:off x="2133600" y="419290"/>
              <a:ext cx="838200" cy="266700"/>
            </a:xfrm>
            <a:prstGeom prst="parallelogram">
              <a:avLst/>
            </a:prstGeom>
            <a:solidFill>
              <a:srgbClr val="00B0F0"/>
            </a:solidFill>
            <a:ln w="12700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Kosoúhelník 30"/>
            <p:cNvSpPr/>
            <p:nvPr/>
          </p:nvSpPr>
          <p:spPr bwMode="auto">
            <a:xfrm>
              <a:off x="2133600" y="304800"/>
              <a:ext cx="838200" cy="266700"/>
            </a:xfrm>
            <a:prstGeom prst="parallelogram">
              <a:avLst/>
            </a:prstGeom>
            <a:solidFill>
              <a:srgbClr val="00B0F0"/>
            </a:solidFill>
            <a:ln w="12700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2615957" y="4125227"/>
            <a:ext cx="838200" cy="381190"/>
            <a:chOff x="2133600" y="304800"/>
            <a:chExt cx="838200" cy="381190"/>
          </a:xfrm>
        </p:grpSpPr>
        <p:sp>
          <p:nvSpPr>
            <p:cNvPr id="35" name="Kosoúhelník 34"/>
            <p:cNvSpPr/>
            <p:nvPr/>
          </p:nvSpPr>
          <p:spPr bwMode="auto">
            <a:xfrm>
              <a:off x="2133600" y="419290"/>
              <a:ext cx="838200" cy="266700"/>
            </a:xfrm>
            <a:prstGeom prst="parallelogram">
              <a:avLst/>
            </a:prstGeom>
            <a:solidFill>
              <a:srgbClr val="00B0F0"/>
            </a:solidFill>
            <a:ln w="12700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Kosoúhelník 35"/>
            <p:cNvSpPr/>
            <p:nvPr/>
          </p:nvSpPr>
          <p:spPr bwMode="auto">
            <a:xfrm>
              <a:off x="2133600" y="304800"/>
              <a:ext cx="838200" cy="266700"/>
            </a:xfrm>
            <a:prstGeom prst="parallelogram">
              <a:avLst/>
            </a:prstGeom>
            <a:solidFill>
              <a:srgbClr val="00B0F0"/>
            </a:solidFill>
            <a:ln w="12700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9" name="Skupina 38"/>
          <p:cNvGrpSpPr/>
          <p:nvPr/>
        </p:nvGrpSpPr>
        <p:grpSpPr>
          <a:xfrm>
            <a:off x="1181100" y="4807328"/>
            <a:ext cx="685800" cy="332054"/>
            <a:chOff x="2119187" y="467103"/>
            <a:chExt cx="685800" cy="332054"/>
          </a:xfrm>
        </p:grpSpPr>
        <p:sp>
          <p:nvSpPr>
            <p:cNvPr id="37" name="Obdélník 36"/>
            <p:cNvSpPr/>
            <p:nvPr/>
          </p:nvSpPr>
          <p:spPr bwMode="auto">
            <a:xfrm>
              <a:off x="2205306" y="467103"/>
              <a:ext cx="513563" cy="21775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Obdélník 37"/>
            <p:cNvSpPr/>
            <p:nvPr/>
          </p:nvSpPr>
          <p:spPr bwMode="auto">
            <a:xfrm>
              <a:off x="2119187" y="691312"/>
              <a:ext cx="685800" cy="10784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0" name="Skupina 39"/>
          <p:cNvGrpSpPr/>
          <p:nvPr/>
        </p:nvGrpSpPr>
        <p:grpSpPr>
          <a:xfrm>
            <a:off x="2821350" y="4995511"/>
            <a:ext cx="685800" cy="332054"/>
            <a:chOff x="2119187" y="467103"/>
            <a:chExt cx="685800" cy="332054"/>
          </a:xfrm>
        </p:grpSpPr>
        <p:sp>
          <p:nvSpPr>
            <p:cNvPr id="41" name="Obdélník 40"/>
            <p:cNvSpPr/>
            <p:nvPr/>
          </p:nvSpPr>
          <p:spPr bwMode="auto">
            <a:xfrm>
              <a:off x="2205306" y="467103"/>
              <a:ext cx="513563" cy="21775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Obdélník 41"/>
            <p:cNvSpPr/>
            <p:nvPr/>
          </p:nvSpPr>
          <p:spPr bwMode="auto">
            <a:xfrm>
              <a:off x="2119187" y="691312"/>
              <a:ext cx="685800" cy="10784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44" name="Přímá spojnice 43"/>
          <p:cNvCxnSpPr>
            <a:stCxn id="19" idx="4"/>
            <a:endCxn id="29" idx="0"/>
          </p:cNvCxnSpPr>
          <p:nvPr/>
        </p:nvCxnSpPr>
        <p:spPr bwMode="auto">
          <a:xfrm>
            <a:off x="3164505" y="2151756"/>
            <a:ext cx="586612" cy="124935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Přímá spojnice 47"/>
          <p:cNvCxnSpPr>
            <a:stCxn id="22" idx="3"/>
            <a:endCxn id="29" idx="7"/>
          </p:cNvCxnSpPr>
          <p:nvPr/>
        </p:nvCxnSpPr>
        <p:spPr bwMode="auto">
          <a:xfrm flipH="1">
            <a:off x="4074406" y="2103377"/>
            <a:ext cx="1172462" cy="134611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Přímá spojnice 50"/>
          <p:cNvCxnSpPr>
            <a:stCxn id="22" idx="5"/>
            <a:endCxn id="26" idx="1"/>
          </p:cNvCxnSpPr>
          <p:nvPr/>
        </p:nvCxnSpPr>
        <p:spPr bwMode="auto">
          <a:xfrm>
            <a:off x="5893446" y="2103377"/>
            <a:ext cx="939767" cy="69770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Přímá spojnice 53"/>
          <p:cNvCxnSpPr>
            <a:stCxn id="28" idx="3"/>
            <a:endCxn id="36" idx="0"/>
          </p:cNvCxnSpPr>
          <p:nvPr/>
        </p:nvCxnSpPr>
        <p:spPr bwMode="auto">
          <a:xfrm flipH="1">
            <a:off x="3035057" y="3790931"/>
            <a:ext cx="399069" cy="33429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Přímá spojnice 56"/>
          <p:cNvCxnSpPr>
            <a:stCxn id="28" idx="5"/>
            <a:endCxn id="31" idx="0"/>
          </p:cNvCxnSpPr>
          <p:nvPr/>
        </p:nvCxnSpPr>
        <p:spPr bwMode="auto">
          <a:xfrm>
            <a:off x="4080704" y="3790931"/>
            <a:ext cx="584184" cy="6664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0" name="Skupina 59"/>
          <p:cNvGrpSpPr/>
          <p:nvPr/>
        </p:nvGrpSpPr>
        <p:grpSpPr>
          <a:xfrm>
            <a:off x="4183032" y="5213266"/>
            <a:ext cx="685800" cy="332054"/>
            <a:chOff x="2119187" y="467103"/>
            <a:chExt cx="685800" cy="332054"/>
          </a:xfrm>
        </p:grpSpPr>
        <p:sp>
          <p:nvSpPr>
            <p:cNvPr id="61" name="Obdélník 60"/>
            <p:cNvSpPr/>
            <p:nvPr/>
          </p:nvSpPr>
          <p:spPr bwMode="auto">
            <a:xfrm>
              <a:off x="2205306" y="467103"/>
              <a:ext cx="513563" cy="21775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Obdélník 61"/>
            <p:cNvSpPr/>
            <p:nvPr/>
          </p:nvSpPr>
          <p:spPr bwMode="auto">
            <a:xfrm>
              <a:off x="2119187" y="691312"/>
              <a:ext cx="685800" cy="10784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3" name="Skupina 62"/>
          <p:cNvGrpSpPr/>
          <p:nvPr/>
        </p:nvGrpSpPr>
        <p:grpSpPr>
          <a:xfrm>
            <a:off x="6318302" y="4000310"/>
            <a:ext cx="838200" cy="381190"/>
            <a:chOff x="2133600" y="304800"/>
            <a:chExt cx="838200" cy="381190"/>
          </a:xfrm>
        </p:grpSpPr>
        <p:sp>
          <p:nvSpPr>
            <p:cNvPr id="64" name="Kosoúhelník 63"/>
            <p:cNvSpPr/>
            <p:nvPr/>
          </p:nvSpPr>
          <p:spPr bwMode="auto">
            <a:xfrm>
              <a:off x="2133600" y="419290"/>
              <a:ext cx="838200" cy="266700"/>
            </a:xfrm>
            <a:prstGeom prst="parallelogram">
              <a:avLst/>
            </a:prstGeom>
            <a:solidFill>
              <a:srgbClr val="00B0F0"/>
            </a:solidFill>
            <a:ln w="12700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Kosoúhelník 64"/>
            <p:cNvSpPr/>
            <p:nvPr/>
          </p:nvSpPr>
          <p:spPr bwMode="auto">
            <a:xfrm>
              <a:off x="2133600" y="304800"/>
              <a:ext cx="838200" cy="266700"/>
            </a:xfrm>
            <a:prstGeom prst="parallelogram">
              <a:avLst/>
            </a:prstGeom>
            <a:solidFill>
              <a:srgbClr val="00B0F0"/>
            </a:solidFill>
            <a:ln w="12700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6" name="Skupina 65"/>
          <p:cNvGrpSpPr/>
          <p:nvPr/>
        </p:nvGrpSpPr>
        <p:grpSpPr>
          <a:xfrm>
            <a:off x="5706530" y="5160281"/>
            <a:ext cx="685800" cy="332054"/>
            <a:chOff x="2119187" y="467103"/>
            <a:chExt cx="685800" cy="332054"/>
          </a:xfrm>
        </p:grpSpPr>
        <p:sp>
          <p:nvSpPr>
            <p:cNvPr id="67" name="Obdélník 66"/>
            <p:cNvSpPr/>
            <p:nvPr/>
          </p:nvSpPr>
          <p:spPr bwMode="auto">
            <a:xfrm>
              <a:off x="2205306" y="467103"/>
              <a:ext cx="513563" cy="21775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Obdélník 67"/>
            <p:cNvSpPr/>
            <p:nvPr/>
          </p:nvSpPr>
          <p:spPr bwMode="auto">
            <a:xfrm>
              <a:off x="2119187" y="691312"/>
              <a:ext cx="685800" cy="10784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9" name="Skupina 68"/>
          <p:cNvGrpSpPr/>
          <p:nvPr/>
        </p:nvGrpSpPr>
        <p:grpSpPr>
          <a:xfrm>
            <a:off x="7215669" y="5168688"/>
            <a:ext cx="685800" cy="332054"/>
            <a:chOff x="2119187" y="467103"/>
            <a:chExt cx="685800" cy="332054"/>
          </a:xfrm>
        </p:grpSpPr>
        <p:sp>
          <p:nvSpPr>
            <p:cNvPr id="70" name="Obdélník 69"/>
            <p:cNvSpPr/>
            <p:nvPr/>
          </p:nvSpPr>
          <p:spPr bwMode="auto">
            <a:xfrm>
              <a:off x="2205306" y="467103"/>
              <a:ext cx="513563" cy="21775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Obdélník 70"/>
            <p:cNvSpPr/>
            <p:nvPr/>
          </p:nvSpPr>
          <p:spPr bwMode="auto">
            <a:xfrm>
              <a:off x="2119187" y="691312"/>
              <a:ext cx="685800" cy="10784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72" name="Přímá spojnice 71"/>
          <p:cNvCxnSpPr>
            <a:stCxn id="35" idx="4"/>
          </p:cNvCxnSpPr>
          <p:nvPr/>
        </p:nvCxnSpPr>
        <p:spPr bwMode="auto">
          <a:xfrm>
            <a:off x="3035057" y="4506417"/>
            <a:ext cx="163549" cy="48198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Přímá spojnice 73"/>
          <p:cNvCxnSpPr>
            <a:stCxn id="35" idx="4"/>
            <a:endCxn id="37" idx="3"/>
          </p:cNvCxnSpPr>
          <p:nvPr/>
        </p:nvCxnSpPr>
        <p:spPr bwMode="auto">
          <a:xfrm flipH="1">
            <a:off x="1780782" y="4506417"/>
            <a:ext cx="1254275" cy="4097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Přímá spojnice 77"/>
          <p:cNvCxnSpPr>
            <a:endCxn id="61" idx="0"/>
          </p:cNvCxnSpPr>
          <p:nvPr/>
        </p:nvCxnSpPr>
        <p:spPr bwMode="auto">
          <a:xfrm flipH="1">
            <a:off x="4525933" y="4828906"/>
            <a:ext cx="101333" cy="38436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Přímá spojnice 79"/>
          <p:cNvCxnSpPr>
            <a:stCxn id="64" idx="3"/>
            <a:endCxn id="67" idx="0"/>
          </p:cNvCxnSpPr>
          <p:nvPr/>
        </p:nvCxnSpPr>
        <p:spPr bwMode="auto">
          <a:xfrm flipH="1">
            <a:off x="6049431" y="4381500"/>
            <a:ext cx="654634" cy="7787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Přímá spojnice 81"/>
          <p:cNvCxnSpPr>
            <a:stCxn id="70" idx="0"/>
            <a:endCxn id="64" idx="4"/>
          </p:cNvCxnSpPr>
          <p:nvPr/>
        </p:nvCxnSpPr>
        <p:spPr bwMode="auto">
          <a:xfrm flipH="1" flipV="1">
            <a:off x="6737402" y="4381500"/>
            <a:ext cx="821168" cy="7871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Přímá spojnice 85"/>
          <p:cNvCxnSpPr>
            <a:stCxn id="25" idx="4"/>
            <a:endCxn id="65" idx="1"/>
          </p:cNvCxnSpPr>
          <p:nvPr/>
        </p:nvCxnSpPr>
        <p:spPr bwMode="auto">
          <a:xfrm flipH="1">
            <a:off x="6770740" y="3190899"/>
            <a:ext cx="392060" cy="80941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43905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altLang="zh-CN"/>
              <a:t>Přiřazené skupinové adresy</a:t>
            </a:r>
            <a:endParaRPr lang="cs-CZ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452344" y="4552712"/>
            <a:ext cx="8229600" cy="1555750"/>
          </a:xfrm>
        </p:spPr>
        <p:txBody>
          <a:bodyPr>
            <a:noAutofit/>
          </a:bodyPr>
          <a:lstStyle/>
          <a:p>
            <a:r>
              <a:rPr lang="cs-CZ" altLang="zh-CN" sz="1600" dirty="0"/>
              <a:t>Všechna rozhraní uzlu		</a:t>
            </a:r>
            <a:r>
              <a:rPr lang="cs-CZ" altLang="zh-CN" sz="1600" dirty="0" smtClean="0"/>
              <a:t>ff01</a:t>
            </a:r>
            <a:r>
              <a:rPr lang="cs-CZ" altLang="zh-CN" sz="1600" dirty="0"/>
              <a:t>::/96</a:t>
            </a:r>
          </a:p>
          <a:p>
            <a:r>
              <a:rPr lang="cs-CZ" altLang="zh-CN" sz="1600" dirty="0"/>
              <a:t>Všechna rozhraní linky		</a:t>
            </a:r>
            <a:r>
              <a:rPr lang="cs-CZ" altLang="zh-CN" sz="1600" dirty="0" smtClean="0"/>
              <a:t>ff01</a:t>
            </a:r>
            <a:r>
              <a:rPr lang="cs-CZ" altLang="zh-CN" sz="1600" dirty="0"/>
              <a:t>::/96</a:t>
            </a:r>
          </a:p>
          <a:p>
            <a:r>
              <a:rPr lang="cs-CZ" altLang="zh-CN" sz="1600" dirty="0"/>
              <a:t>Všechny směrovače na uzlu	</a:t>
            </a:r>
            <a:r>
              <a:rPr lang="cs-CZ" altLang="zh-CN" sz="1600" dirty="0" smtClean="0"/>
              <a:t>ff02</a:t>
            </a:r>
            <a:r>
              <a:rPr lang="cs-CZ" altLang="zh-CN" sz="1600" dirty="0"/>
              <a:t>::/96</a:t>
            </a:r>
          </a:p>
          <a:p>
            <a:r>
              <a:rPr lang="cs-CZ" altLang="zh-CN" sz="1600" dirty="0"/>
              <a:t>Všechny směrovače na lince	</a:t>
            </a:r>
            <a:r>
              <a:rPr lang="cs-CZ" altLang="zh-CN" sz="1600" dirty="0" smtClean="0"/>
              <a:t>ff02</a:t>
            </a:r>
            <a:r>
              <a:rPr lang="cs-CZ" altLang="zh-CN" sz="1600" dirty="0"/>
              <a:t>::/96</a:t>
            </a:r>
          </a:p>
          <a:p>
            <a:r>
              <a:rPr lang="cs-CZ" altLang="zh-CN" sz="1600" dirty="0"/>
              <a:t>Všechny </a:t>
            </a:r>
            <a:r>
              <a:rPr lang="cs-CZ" altLang="zh-CN" sz="1600" dirty="0" smtClean="0"/>
              <a:t>NTP servery v podsíti</a:t>
            </a:r>
            <a:r>
              <a:rPr lang="cs-CZ" altLang="zh-CN" sz="1600" dirty="0"/>
              <a:t>	</a:t>
            </a:r>
            <a:r>
              <a:rPr lang="cs-CZ" altLang="zh-CN" sz="1600" dirty="0" smtClean="0"/>
              <a:t>ff05::101</a:t>
            </a:r>
            <a:endParaRPr lang="cs-CZ" sz="16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43F64BCB-18BB-4F62-A441-D16BE4B13120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4E27E522-24C4-4FC0-8576-E00047FCA3CB}" type="slidenum">
              <a:rPr lang="cs-CZ"/>
              <a:pPr/>
              <a:t>36</a:t>
            </a:fld>
            <a:endParaRPr lang="cs-CZ"/>
          </a:p>
        </p:txBody>
      </p:sp>
      <p:grpSp>
        <p:nvGrpSpPr>
          <p:cNvPr id="10" name="Skupina 9"/>
          <p:cNvGrpSpPr/>
          <p:nvPr/>
        </p:nvGrpSpPr>
        <p:grpSpPr>
          <a:xfrm>
            <a:off x="493543" y="1563309"/>
            <a:ext cx="8156913" cy="783810"/>
            <a:chOff x="505691" y="2037248"/>
            <a:chExt cx="8156913" cy="783810"/>
          </a:xfrm>
        </p:grpSpPr>
        <p:sp>
          <p:nvSpPr>
            <p:cNvPr id="2" name="Obdélník 1"/>
            <p:cNvSpPr/>
            <p:nvPr/>
          </p:nvSpPr>
          <p:spPr bwMode="auto">
            <a:xfrm>
              <a:off x="520175" y="2423319"/>
              <a:ext cx="8077200" cy="381000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505691" y="2440058"/>
              <a:ext cx="8156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1111 1111  0RPT   </a:t>
              </a:r>
              <a:r>
                <a:rPr lang="cs-CZ" dirty="0" err="1" smtClean="0"/>
                <a:t>scope</a:t>
              </a:r>
              <a:r>
                <a:rPr lang="cs-CZ" dirty="0" smtClean="0"/>
                <a:t>  rezerva         plen             prefix sítě             </a:t>
              </a:r>
              <a:r>
                <a:rPr lang="cs-CZ" dirty="0" err="1" smtClean="0"/>
                <a:t>group</a:t>
              </a:r>
              <a:r>
                <a:rPr lang="cs-CZ" dirty="0" smtClean="0"/>
                <a:t> ID </a:t>
              </a:r>
              <a:endParaRPr lang="cs-CZ" dirty="0"/>
            </a:p>
          </p:txBody>
        </p:sp>
        <p:cxnSp>
          <p:nvCxnSpPr>
            <p:cNvPr id="8" name="Přímá spojnice 7"/>
            <p:cNvCxnSpPr/>
            <p:nvPr/>
          </p:nvCxnSpPr>
          <p:spPr bwMode="auto">
            <a:xfrm>
              <a:off x="1600200" y="2423319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Přímá spojnice 10"/>
            <p:cNvCxnSpPr/>
            <p:nvPr/>
          </p:nvCxnSpPr>
          <p:spPr bwMode="auto">
            <a:xfrm>
              <a:off x="2362200" y="2440058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Přímá spojnice 11"/>
            <p:cNvCxnSpPr/>
            <p:nvPr/>
          </p:nvCxnSpPr>
          <p:spPr bwMode="auto">
            <a:xfrm>
              <a:off x="3134906" y="2440058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Přímá spojnice 12"/>
            <p:cNvCxnSpPr/>
            <p:nvPr/>
          </p:nvCxnSpPr>
          <p:spPr bwMode="auto">
            <a:xfrm>
              <a:off x="4191000" y="2440058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Přímá spojnice 13"/>
            <p:cNvCxnSpPr/>
            <p:nvPr/>
          </p:nvCxnSpPr>
          <p:spPr bwMode="auto">
            <a:xfrm>
              <a:off x="5334000" y="2440058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Přímá spojnice 14"/>
            <p:cNvCxnSpPr/>
            <p:nvPr/>
          </p:nvCxnSpPr>
          <p:spPr bwMode="auto">
            <a:xfrm>
              <a:off x="7315200" y="2434224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ovéPole 8"/>
            <p:cNvSpPr txBox="1"/>
            <p:nvPr/>
          </p:nvSpPr>
          <p:spPr>
            <a:xfrm>
              <a:off x="896759" y="205395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8b</a:t>
              </a:r>
              <a:endParaRPr lang="cs-CZ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1760627" y="205395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4</a:t>
              </a:r>
              <a:r>
                <a:rPr lang="cs-CZ" dirty="0" smtClean="0"/>
                <a:t>b</a:t>
              </a:r>
              <a:endParaRPr lang="cs-CZ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2543085" y="205395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4</a:t>
              </a:r>
              <a:r>
                <a:rPr lang="cs-CZ" dirty="0" smtClean="0"/>
                <a:t>b</a:t>
              </a:r>
              <a:endParaRPr lang="cs-CZ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436244" y="2048153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8b</a:t>
              </a:r>
              <a:endParaRPr lang="cs-CZ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4522407" y="2041803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8b</a:t>
              </a:r>
              <a:endParaRPr lang="cs-CZ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6019800" y="203724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64b</a:t>
              </a:r>
              <a:endParaRPr lang="cs-CZ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7645434" y="203724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32b</a:t>
              </a:r>
              <a:endParaRPr lang="cs-CZ" dirty="0"/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762000" y="2667000"/>
            <a:ext cx="78758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Palatino Linotype" panose="02040502050505030304" pitchFamily="18" charset="0"/>
              </a:rPr>
              <a:t>rezerva = 0</a:t>
            </a:r>
          </a:p>
          <a:p>
            <a:r>
              <a:rPr lang="cs-CZ" dirty="0" smtClean="0">
                <a:latin typeface="Palatino Linotype" panose="02040502050505030304" pitchFamily="18" charset="0"/>
              </a:rPr>
              <a:t>Pro P = 0 platí standardní skupinová adresa délky 112 bitů</a:t>
            </a:r>
            <a:endParaRPr lang="cs-CZ" dirty="0">
              <a:latin typeface="Palatino Linotype" panose="02040502050505030304" pitchFamily="18" charset="0"/>
            </a:endParaRPr>
          </a:p>
          <a:p>
            <a:r>
              <a:rPr lang="cs-CZ" dirty="0" smtClean="0">
                <a:latin typeface="Palatino Linotype" panose="02040502050505030304" pitchFamily="18" charset="0"/>
              </a:rPr>
              <a:t>Pro P = 1 platí plen = počet bitů prefixu sítě</a:t>
            </a:r>
            <a:endParaRPr lang="cs-CZ" dirty="0">
              <a:latin typeface="Palatino Linotype" panose="02040502050505030304" pitchFamily="18" charset="0"/>
            </a:endParaRPr>
          </a:p>
          <a:p>
            <a:r>
              <a:rPr lang="cs-CZ" dirty="0">
                <a:latin typeface="Palatino Linotype" panose="02040502050505030304" pitchFamily="18" charset="0"/>
              </a:rPr>
              <a:t>p</a:t>
            </a:r>
            <a:r>
              <a:rPr lang="cs-CZ" dirty="0" smtClean="0">
                <a:latin typeface="Palatino Linotype" panose="02040502050505030304" pitchFamily="18" charset="0"/>
              </a:rPr>
              <a:t>refix sítě – </a:t>
            </a:r>
            <a:r>
              <a:rPr lang="cs-CZ" dirty="0" err="1" smtClean="0">
                <a:latin typeface="Palatino Linotype" panose="02040502050505030304" pitchFamily="18" charset="0"/>
              </a:rPr>
              <a:t>unicast</a:t>
            </a:r>
            <a:r>
              <a:rPr lang="cs-CZ" dirty="0" smtClean="0">
                <a:latin typeface="Palatino Linotype" panose="02040502050505030304" pitchFamily="18" charset="0"/>
              </a:rPr>
              <a:t> network prefix – zajišťuje jedinečnost skupinové adresy</a:t>
            </a:r>
          </a:p>
          <a:p>
            <a:r>
              <a:rPr lang="cs-CZ" dirty="0" err="1">
                <a:latin typeface="Palatino Linotype" panose="02040502050505030304" pitchFamily="18" charset="0"/>
              </a:rPr>
              <a:t>g</a:t>
            </a:r>
            <a:r>
              <a:rPr lang="cs-CZ" dirty="0" err="1" smtClean="0">
                <a:latin typeface="Palatino Linotype" panose="02040502050505030304" pitchFamily="18" charset="0"/>
              </a:rPr>
              <a:t>roup</a:t>
            </a:r>
            <a:r>
              <a:rPr lang="cs-CZ" dirty="0" smtClean="0">
                <a:latin typeface="Palatino Linotype" panose="02040502050505030304" pitchFamily="18" charset="0"/>
              </a:rPr>
              <a:t> ID – identifikátor skupiny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03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Povinné adresy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3200400"/>
          </a:xfrm>
        </p:spPr>
        <p:txBody>
          <a:bodyPr>
            <a:noAutofit/>
          </a:bodyPr>
          <a:lstStyle/>
          <a:p>
            <a:r>
              <a:rPr lang="cs-CZ" altLang="zh-CN" sz="2400" b="1" dirty="0"/>
              <a:t>Povinné adresy uzlu</a:t>
            </a:r>
            <a:endParaRPr lang="cs-CZ" altLang="zh-CN" sz="2400" dirty="0"/>
          </a:p>
          <a:p>
            <a:pPr lvl="1"/>
            <a:r>
              <a:rPr lang="cs-CZ" altLang="zh-CN" sz="2000" dirty="0"/>
              <a:t>Lokální linková adresa pro každé rozhraní (fe80::208:05ff:fe01:2345)</a:t>
            </a:r>
          </a:p>
          <a:p>
            <a:pPr lvl="1"/>
            <a:r>
              <a:rPr lang="cs-CZ" altLang="zh-CN" sz="2000" dirty="0"/>
              <a:t>Přidělená individuální adresa (2001:718:1800:11:208:05ff:fe01:2345)</a:t>
            </a:r>
          </a:p>
          <a:p>
            <a:pPr lvl="1"/>
            <a:r>
              <a:rPr lang="cs-CZ" altLang="zh-CN" sz="2000" dirty="0" err="1"/>
              <a:t>Loopback</a:t>
            </a:r>
            <a:r>
              <a:rPr lang="cs-CZ" altLang="zh-CN" sz="2000" dirty="0"/>
              <a:t> (::1)</a:t>
            </a:r>
          </a:p>
          <a:p>
            <a:pPr lvl="1"/>
            <a:r>
              <a:rPr lang="cs-CZ" altLang="zh-CN" sz="2000" dirty="0"/>
              <a:t>Všechna rozhraní uzlu (ff01::1)</a:t>
            </a:r>
          </a:p>
          <a:p>
            <a:pPr lvl="1"/>
            <a:r>
              <a:rPr lang="cs-CZ" altLang="zh-CN" sz="2000" dirty="0"/>
              <a:t>Všechna rozhraní na lince (ff02::1)</a:t>
            </a:r>
          </a:p>
          <a:p>
            <a:r>
              <a:rPr lang="cs-CZ" altLang="zh-CN" sz="2400" b="1" dirty="0"/>
              <a:t>Povinné adresy směrovače</a:t>
            </a:r>
            <a:endParaRPr lang="cs-CZ" altLang="zh-CN" sz="2400" dirty="0"/>
          </a:p>
          <a:p>
            <a:pPr lvl="1"/>
            <a:r>
              <a:rPr lang="cs-CZ" altLang="zh-CN" sz="2000" dirty="0"/>
              <a:t>Povinné adresy uzlu</a:t>
            </a:r>
          </a:p>
          <a:p>
            <a:pPr lvl="1"/>
            <a:r>
              <a:rPr lang="cs-CZ" altLang="zh-CN" sz="2000" dirty="0"/>
              <a:t>Všechny skupinové adresy směrovače, linky, LAN</a:t>
            </a:r>
            <a:endParaRPr lang="cs-CZ" sz="2000" dirty="0"/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CF2ACCAF-BDA6-4A9D-ACB7-4E227DF196B9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A19E1539-A5B9-48FB-B771-AFA71B10889F}" type="slidenum">
              <a:rPr lang="cs-CZ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0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Adresování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A8744486-97C0-4410-A44A-E7D288EDFBD9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  <p:sp>
        <p:nvSpPr>
          <p:cNvPr id="35" name="Zástupný symbol pro obsah 2"/>
          <p:cNvSpPr txBox="1">
            <a:spLocks/>
          </p:cNvSpPr>
          <p:nvPr/>
        </p:nvSpPr>
        <p:spPr bwMode="auto">
          <a:xfrm>
            <a:off x="457200" y="1676896"/>
            <a:ext cx="82296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800" kern="0" dirty="0" err="1" smtClean="0"/>
              <a:t>Unique</a:t>
            </a:r>
            <a:r>
              <a:rPr lang="cs-CZ" sz="1800" kern="0" dirty="0" smtClean="0"/>
              <a:t> Local </a:t>
            </a:r>
            <a:r>
              <a:rPr lang="cs-CZ" sz="1800" kern="0" dirty="0" err="1" smtClean="0"/>
              <a:t>Unicast</a:t>
            </a:r>
            <a:r>
              <a:rPr lang="cs-CZ" sz="1800" kern="0" dirty="0" smtClean="0"/>
              <a:t> Adresa fd00::/7</a:t>
            </a:r>
            <a:endParaRPr lang="cs-CZ" sz="1800" kern="0" dirty="0"/>
          </a:p>
        </p:txBody>
      </p:sp>
      <p:grpSp>
        <p:nvGrpSpPr>
          <p:cNvPr id="18" name="Skupina 17"/>
          <p:cNvGrpSpPr/>
          <p:nvPr/>
        </p:nvGrpSpPr>
        <p:grpSpPr>
          <a:xfrm>
            <a:off x="609600" y="2133600"/>
            <a:ext cx="7543800" cy="821278"/>
            <a:chOff x="685800" y="2209800"/>
            <a:chExt cx="7543800" cy="821278"/>
          </a:xfrm>
        </p:grpSpPr>
        <p:sp>
          <p:nvSpPr>
            <p:cNvPr id="38" name="Obdélník 37"/>
            <p:cNvSpPr/>
            <p:nvPr/>
          </p:nvSpPr>
          <p:spPr bwMode="auto">
            <a:xfrm>
              <a:off x="685800" y="2209800"/>
              <a:ext cx="7543800" cy="381000"/>
            </a:xfrm>
            <a:prstGeom prst="rect">
              <a:avLst/>
            </a:prstGeom>
            <a:noFill/>
            <a:ln w="28575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dirty="0" smtClean="0">
                  <a:solidFill>
                    <a:schemeClr val="tx1"/>
                  </a:solidFill>
                  <a:latin typeface="Arial" charset="0"/>
                </a:rPr>
                <a:t>1111 110  L </a:t>
              </a:r>
              <a:r>
                <a:rPr kumimoji="0" lang="cs-CZ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     globální ID        </a:t>
              </a:r>
              <a:r>
                <a:rPr kumimoji="0" lang="cs-CZ" sz="1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ID</a:t>
              </a:r>
              <a:r>
                <a:rPr kumimoji="0" lang="cs-CZ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r>
                <a:rPr kumimoji="0" lang="cs-CZ" sz="1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subsítě</a:t>
              </a:r>
              <a:r>
                <a:rPr kumimoji="0" lang="cs-CZ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             ID rozhraní           </a:t>
              </a:r>
            </a:p>
          </p:txBody>
        </p:sp>
        <p:cxnSp>
          <p:nvCxnSpPr>
            <p:cNvPr id="39" name="Přímá spojnice 38"/>
            <p:cNvCxnSpPr/>
            <p:nvPr/>
          </p:nvCxnSpPr>
          <p:spPr bwMode="auto">
            <a:xfrm>
              <a:off x="1715167" y="2209800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Přímá spojnice 39"/>
            <p:cNvCxnSpPr/>
            <p:nvPr/>
          </p:nvCxnSpPr>
          <p:spPr bwMode="auto">
            <a:xfrm>
              <a:off x="3886200" y="2209800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Přímá spojnice 40"/>
            <p:cNvCxnSpPr/>
            <p:nvPr/>
          </p:nvCxnSpPr>
          <p:spPr bwMode="auto">
            <a:xfrm>
              <a:off x="5029200" y="2220191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TextovéPole 41"/>
            <p:cNvSpPr txBox="1"/>
            <p:nvPr/>
          </p:nvSpPr>
          <p:spPr>
            <a:xfrm>
              <a:off x="726104" y="2601821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Palatino Linotype" panose="02040502050505030304" pitchFamily="18" charset="0"/>
                </a:rPr>
                <a:t>7b</a:t>
              </a:r>
              <a:endParaRPr lang="cs-CZ" dirty="0">
                <a:latin typeface="Palatino Linotype" panose="02040502050505030304" pitchFamily="18" charset="0"/>
              </a:endParaRPr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2482830" y="2601821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Palatino Linotype" panose="02040502050505030304" pitchFamily="18" charset="0"/>
                </a:rPr>
                <a:t>40b</a:t>
              </a:r>
              <a:endParaRPr lang="cs-CZ" dirty="0">
                <a:latin typeface="Palatino Linotype" panose="02040502050505030304" pitchFamily="18" charset="0"/>
              </a:endParaRPr>
            </a:p>
          </p:txBody>
        </p:sp>
        <p:cxnSp>
          <p:nvCxnSpPr>
            <p:cNvPr id="46" name="Přímá spojnice 45"/>
            <p:cNvCxnSpPr/>
            <p:nvPr/>
          </p:nvCxnSpPr>
          <p:spPr bwMode="auto">
            <a:xfrm>
              <a:off x="1987037" y="2209800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ovéPole 46"/>
            <p:cNvSpPr txBox="1"/>
            <p:nvPr/>
          </p:nvSpPr>
          <p:spPr>
            <a:xfrm>
              <a:off x="1608451" y="2613967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Palatino Linotype" panose="02040502050505030304" pitchFamily="18" charset="0"/>
                </a:rPr>
                <a:t>1</a:t>
              </a:r>
              <a:r>
                <a:rPr lang="cs-CZ" dirty="0" smtClean="0">
                  <a:latin typeface="Palatino Linotype" panose="02040502050505030304" pitchFamily="18" charset="0"/>
                </a:rPr>
                <a:t>b</a:t>
              </a:r>
              <a:endParaRPr lang="cs-CZ" dirty="0">
                <a:latin typeface="Palatino Linotype" panose="02040502050505030304" pitchFamily="18" charset="0"/>
              </a:endParaRPr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4199502" y="2621876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Palatino Linotype" panose="02040502050505030304" pitchFamily="18" charset="0"/>
                </a:rPr>
                <a:t>16b</a:t>
              </a:r>
              <a:endParaRPr lang="cs-CZ" dirty="0">
                <a:latin typeface="Palatino Linotype" panose="02040502050505030304" pitchFamily="18" charset="0"/>
              </a:endParaRPr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6281330" y="2661746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Palatino Linotype" panose="02040502050505030304" pitchFamily="18" charset="0"/>
                </a:rPr>
                <a:t>64b</a:t>
              </a:r>
              <a:endParaRPr lang="cs-CZ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48" name="Zástupný symbol pro obsah 2"/>
          <p:cNvSpPr txBox="1">
            <a:spLocks/>
          </p:cNvSpPr>
          <p:nvPr/>
        </p:nvSpPr>
        <p:spPr bwMode="auto">
          <a:xfrm>
            <a:off x="457200" y="2857230"/>
            <a:ext cx="82296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800" kern="0" dirty="0" smtClean="0"/>
              <a:t>L = 1 – lokálně přidělený prefix</a:t>
            </a:r>
          </a:p>
          <a:p>
            <a:r>
              <a:rPr lang="cs-CZ" sz="1800" kern="0" dirty="0" smtClean="0"/>
              <a:t>L = 0 – rezerva pro budoucí použití</a:t>
            </a:r>
          </a:p>
          <a:p>
            <a:r>
              <a:rPr lang="cs-CZ" sz="1800" kern="0" dirty="0" smtClean="0"/>
              <a:t>Globální ID – globálně unikátní prefix – generuje se pseudonáhodně</a:t>
            </a:r>
          </a:p>
          <a:p>
            <a:pPr lvl="1"/>
            <a:r>
              <a:rPr lang="cs-CZ" sz="1400" kern="0" dirty="0" smtClean="0"/>
              <a:t>NTP čas dne v 64 bitovém formátu</a:t>
            </a:r>
          </a:p>
          <a:p>
            <a:pPr lvl="1"/>
            <a:r>
              <a:rPr lang="cs-CZ" sz="1400" kern="0" dirty="0" smtClean="0"/>
              <a:t>EUI-64 identifikátor nebo jiné unikátní UID</a:t>
            </a:r>
          </a:p>
          <a:p>
            <a:pPr lvl="1"/>
            <a:r>
              <a:rPr lang="cs-CZ" sz="1400" kern="0" dirty="0" smtClean="0"/>
              <a:t>Konkatenace času a ID</a:t>
            </a:r>
          </a:p>
          <a:p>
            <a:pPr lvl="1"/>
            <a:r>
              <a:rPr lang="cs-CZ" sz="1400" kern="0" dirty="0" smtClean="0"/>
              <a:t>Výpočet SHA-1 a použití posledních 40 bitů jako globální ID</a:t>
            </a:r>
          </a:p>
          <a:p>
            <a:r>
              <a:rPr lang="cs-CZ" sz="1800" kern="0" dirty="0" smtClean="0"/>
              <a:t>ID </a:t>
            </a:r>
            <a:r>
              <a:rPr lang="cs-CZ" sz="1800" kern="0" dirty="0" err="1" smtClean="0"/>
              <a:t>subsítě</a:t>
            </a:r>
            <a:r>
              <a:rPr lang="cs-CZ" sz="1800" kern="0" dirty="0" smtClean="0"/>
              <a:t> – identifikátor </a:t>
            </a:r>
            <a:r>
              <a:rPr lang="cs-CZ" sz="1800" kern="0" dirty="0" err="1" smtClean="0"/>
              <a:t>subsítě</a:t>
            </a:r>
            <a:endParaRPr lang="cs-CZ" sz="1800" kern="0" dirty="0" smtClean="0"/>
          </a:p>
          <a:p>
            <a:r>
              <a:rPr lang="cs-CZ" sz="1800" kern="0" dirty="0" smtClean="0"/>
              <a:t>ID rozhraní – identifikátor rozhraní</a:t>
            </a:r>
            <a:endParaRPr lang="cs-CZ" sz="1800" kern="0" dirty="0"/>
          </a:p>
        </p:txBody>
      </p:sp>
    </p:spTree>
    <p:extLst>
      <p:ext uri="{BB962C8B-B14F-4D97-AF65-F5344CB8AC3E}">
        <p14:creationId xmlns:p14="http://schemas.microsoft.com/office/powerpoint/2010/main" val="1500743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Adresování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IPv4 mapovaná IPv6 adresa</a:t>
            </a:r>
          </a:p>
          <a:p>
            <a:pPr lvl="1"/>
            <a:r>
              <a:rPr lang="cs-CZ" dirty="0" smtClean="0"/>
              <a:t>Mapování IPv4 zařízení do IPv6 adresního prostoru</a:t>
            </a:r>
          </a:p>
          <a:p>
            <a:pPr lvl="1"/>
            <a:r>
              <a:rPr lang="cs-CZ" dirty="0" smtClean="0"/>
              <a:t>::</a:t>
            </a:r>
            <a:r>
              <a:rPr lang="cs-CZ" dirty="0" err="1" smtClean="0"/>
              <a:t>ffff:a.b.c.d</a:t>
            </a:r>
            <a:endParaRPr lang="cs-CZ" dirty="0" smtClean="0"/>
          </a:p>
          <a:p>
            <a:pPr lvl="1"/>
            <a:r>
              <a:rPr lang="cs-CZ" dirty="0" err="1"/>
              <a:t>a</a:t>
            </a:r>
            <a:r>
              <a:rPr lang="cs-CZ" dirty="0" err="1" smtClean="0"/>
              <a:t>.b.c.d</a:t>
            </a:r>
            <a:r>
              <a:rPr lang="cs-CZ" dirty="0" smtClean="0"/>
              <a:t> – IPv4 adresa</a:t>
            </a:r>
          </a:p>
          <a:p>
            <a:r>
              <a:rPr lang="cs-CZ" dirty="0" smtClean="0"/>
              <a:t>IPv4 kompatibilní IPv6 adresa</a:t>
            </a:r>
          </a:p>
          <a:p>
            <a:pPr lvl="1"/>
            <a:r>
              <a:rPr lang="cs-CZ" dirty="0" smtClean="0"/>
              <a:t>Pro zařízení s duálním zásobníkem</a:t>
            </a:r>
          </a:p>
          <a:p>
            <a:pPr lvl="1"/>
            <a:r>
              <a:rPr lang="cs-CZ" dirty="0" smtClean="0"/>
              <a:t>::</a:t>
            </a:r>
            <a:r>
              <a:rPr lang="cs-CZ" dirty="0" err="1" smtClean="0"/>
              <a:t>a.b.c.d</a:t>
            </a:r>
            <a:endParaRPr lang="cs-CZ" dirty="0" smtClean="0"/>
          </a:p>
          <a:p>
            <a:pPr lvl="1"/>
            <a:r>
              <a:rPr lang="cs-CZ" dirty="0" err="1" smtClean="0"/>
              <a:t>A.b.c.d</a:t>
            </a:r>
            <a:r>
              <a:rPr lang="cs-CZ" dirty="0" smtClean="0"/>
              <a:t> – IPv4 adresa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BBD026AF-17F7-431A-9B73-C7C7F0BEE940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448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3DCA7C72-DC30-4E8B-839D-99B10DFF1BD4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altLang="cs-CZ" dirty="0" smtClean="0"/>
              <a:t>Nedostatek adres IPv4</a:t>
            </a:r>
            <a:endParaRPr lang="cs-CZ" alt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222571D0-A692-4817-99DF-6F4400637E0F}" type="datetime1">
              <a:rPr lang="cs-CZ" altLang="cs-CZ" smtClean="0"/>
              <a:t>20. 3. 2019</a:t>
            </a:fld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altLang="cs-CZ" smtClean="0"/>
              <a:t>Projektování distribuovaných systémů</a:t>
            </a: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800" dirty="0"/>
              <a:t>Zavedení NAT (Network </a:t>
            </a:r>
            <a:r>
              <a:rPr lang="cs-CZ" sz="2800" dirty="0" err="1"/>
              <a:t>Address</a:t>
            </a:r>
            <a:r>
              <a:rPr lang="cs-CZ" sz="2800" dirty="0"/>
              <a:t> </a:t>
            </a:r>
            <a:r>
              <a:rPr lang="cs-CZ" sz="2800" dirty="0" err="1"/>
              <a:t>Translation</a:t>
            </a:r>
            <a:r>
              <a:rPr lang="cs-CZ" sz="2800" dirty="0"/>
              <a:t>) – překlady adres, </a:t>
            </a:r>
          </a:p>
          <a:p>
            <a:pPr lvl="0"/>
            <a:r>
              <a:rPr lang="cs-CZ" sz="2800" dirty="0"/>
              <a:t>Zavedení NAPT (Network </a:t>
            </a:r>
            <a:r>
              <a:rPr lang="cs-CZ" sz="2800" dirty="0" err="1"/>
              <a:t>Address</a:t>
            </a:r>
            <a:r>
              <a:rPr lang="cs-CZ" sz="2800" dirty="0"/>
              <a:t> and Port </a:t>
            </a:r>
            <a:r>
              <a:rPr lang="cs-CZ" sz="2800" dirty="0" err="1"/>
              <a:t>Translation</a:t>
            </a:r>
            <a:r>
              <a:rPr lang="cs-CZ" sz="2800" dirty="0"/>
              <a:t>) – překlady adres a portů</a:t>
            </a:r>
          </a:p>
          <a:p>
            <a:pPr lvl="0"/>
            <a:r>
              <a:rPr lang="cs-CZ" sz="2800" dirty="0"/>
              <a:t>Důsledek je izolování uživatelů – uživatel nemá globální adresu, shlukování více počítačů na jednu globální adresu</a:t>
            </a:r>
          </a:p>
          <a:p>
            <a:r>
              <a:rPr lang="cs-CZ" altLang="zh-CN" sz="2800" dirty="0" smtClean="0"/>
              <a:t>Narušení </a:t>
            </a:r>
            <a:r>
              <a:rPr lang="cs-CZ" altLang="zh-CN" sz="2800" dirty="0"/>
              <a:t>architektury </a:t>
            </a:r>
            <a:r>
              <a:rPr lang="cs-CZ" altLang="zh-CN" sz="2800" dirty="0" smtClean="0"/>
              <a:t>Internetu</a:t>
            </a:r>
            <a:endParaRPr lang="cs-CZ" sz="2800" dirty="0"/>
          </a:p>
          <a:p>
            <a:pPr>
              <a:buFont typeface="Wingdings" pitchFamily="2" charset="2"/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213789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err="1" smtClean="0"/>
              <a:t>Adresy</a:t>
            </a:r>
            <a:r>
              <a:rPr lang="en-US" dirty="0" smtClean="0"/>
              <a:t> </a:t>
            </a:r>
            <a:r>
              <a:rPr lang="en-US" dirty="0" err="1" smtClean="0"/>
              <a:t>IPv</a:t>
            </a:r>
            <a:r>
              <a:rPr lang="cs-CZ" dirty="0"/>
              <a:t>6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7FE7B668-6602-4600-9E29-7AB3DB7F5812}" type="datetime1">
              <a:rPr lang="cs-CZ" smtClean="0"/>
              <a:t>20. 3. 2019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  <p:grpSp>
        <p:nvGrpSpPr>
          <p:cNvPr id="3" name="Skupina 2"/>
          <p:cNvGrpSpPr/>
          <p:nvPr/>
        </p:nvGrpSpPr>
        <p:grpSpPr>
          <a:xfrm>
            <a:off x="274026" y="1608872"/>
            <a:ext cx="8642840" cy="4465424"/>
            <a:chOff x="274026" y="1608872"/>
            <a:chExt cx="8642840" cy="4465424"/>
          </a:xfrm>
          <a:noFill/>
        </p:grpSpPr>
        <p:sp>
          <p:nvSpPr>
            <p:cNvPr id="7" name="Obdélník 6"/>
            <p:cNvSpPr/>
            <p:nvPr/>
          </p:nvSpPr>
          <p:spPr bwMode="auto">
            <a:xfrm>
              <a:off x="2667000" y="1613630"/>
              <a:ext cx="3124200" cy="381000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bdélník 7"/>
            <p:cNvSpPr/>
            <p:nvPr/>
          </p:nvSpPr>
          <p:spPr bwMode="auto">
            <a:xfrm>
              <a:off x="717233" y="2653199"/>
              <a:ext cx="2209800" cy="381000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bdélník 13"/>
            <p:cNvSpPr/>
            <p:nvPr/>
          </p:nvSpPr>
          <p:spPr bwMode="auto">
            <a:xfrm>
              <a:off x="5562600" y="2648375"/>
              <a:ext cx="2209800" cy="3810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bdélník 14"/>
            <p:cNvSpPr/>
            <p:nvPr/>
          </p:nvSpPr>
          <p:spPr bwMode="auto">
            <a:xfrm>
              <a:off x="3124200" y="2653199"/>
              <a:ext cx="2209800" cy="381000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Obdélník 17"/>
            <p:cNvSpPr/>
            <p:nvPr/>
          </p:nvSpPr>
          <p:spPr bwMode="auto">
            <a:xfrm>
              <a:off x="2170234" y="3633302"/>
              <a:ext cx="1600200" cy="381000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Obdélník 18"/>
            <p:cNvSpPr/>
            <p:nvPr/>
          </p:nvSpPr>
          <p:spPr bwMode="auto">
            <a:xfrm>
              <a:off x="4016619" y="3633302"/>
              <a:ext cx="1600200" cy="381000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bdélník 19"/>
            <p:cNvSpPr/>
            <p:nvPr/>
          </p:nvSpPr>
          <p:spPr bwMode="auto">
            <a:xfrm>
              <a:off x="5863004" y="3633302"/>
              <a:ext cx="1600200" cy="381000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Obdélník 20"/>
            <p:cNvSpPr/>
            <p:nvPr/>
          </p:nvSpPr>
          <p:spPr bwMode="auto">
            <a:xfrm>
              <a:off x="274026" y="4787171"/>
              <a:ext cx="1257300" cy="816461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Obdélník 31"/>
            <p:cNvSpPr/>
            <p:nvPr/>
          </p:nvSpPr>
          <p:spPr bwMode="auto">
            <a:xfrm>
              <a:off x="1751134" y="4787171"/>
              <a:ext cx="1257300" cy="816461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Obdélník 32"/>
            <p:cNvSpPr/>
            <p:nvPr/>
          </p:nvSpPr>
          <p:spPr bwMode="auto">
            <a:xfrm>
              <a:off x="3228242" y="4787171"/>
              <a:ext cx="1257300" cy="816461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Obdélník 33"/>
            <p:cNvSpPr/>
            <p:nvPr/>
          </p:nvSpPr>
          <p:spPr bwMode="auto">
            <a:xfrm>
              <a:off x="4705350" y="4787171"/>
              <a:ext cx="1257300" cy="816461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Obdélník 34"/>
            <p:cNvSpPr/>
            <p:nvPr/>
          </p:nvSpPr>
          <p:spPr bwMode="auto">
            <a:xfrm>
              <a:off x="6182458" y="4787171"/>
              <a:ext cx="1257300" cy="816461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Obdélník 35"/>
            <p:cNvSpPr/>
            <p:nvPr/>
          </p:nvSpPr>
          <p:spPr bwMode="auto">
            <a:xfrm>
              <a:off x="7659566" y="4787171"/>
              <a:ext cx="1257300" cy="816461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8" name="Přímá spojnice 37"/>
            <p:cNvCxnSpPr/>
            <p:nvPr/>
          </p:nvCxnSpPr>
          <p:spPr bwMode="auto">
            <a:xfrm>
              <a:off x="1822133" y="2276352"/>
              <a:ext cx="4905449" cy="9648"/>
            </a:xfrm>
            <a:prstGeom prst="line">
              <a:avLst/>
            </a:prstGeom>
            <a:grpFill/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Přímá spojnice 39"/>
            <p:cNvCxnSpPr/>
            <p:nvPr/>
          </p:nvCxnSpPr>
          <p:spPr bwMode="auto">
            <a:xfrm flipV="1">
              <a:off x="3008433" y="3347364"/>
              <a:ext cx="3654669" cy="4825"/>
            </a:xfrm>
            <a:prstGeom prst="line">
              <a:avLst/>
            </a:prstGeom>
            <a:grpFill/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Přímá spojnice 41"/>
            <p:cNvCxnSpPr/>
            <p:nvPr/>
          </p:nvCxnSpPr>
          <p:spPr bwMode="auto">
            <a:xfrm>
              <a:off x="915375" y="4495800"/>
              <a:ext cx="7406052" cy="0"/>
            </a:xfrm>
            <a:prstGeom prst="line">
              <a:avLst/>
            </a:prstGeom>
            <a:grpFill/>
            <a:ln w="28575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ovéPole 43"/>
            <p:cNvSpPr txBox="1"/>
            <p:nvPr/>
          </p:nvSpPr>
          <p:spPr>
            <a:xfrm>
              <a:off x="3521214" y="1608872"/>
              <a:ext cx="141577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IPv6 adresa</a:t>
              </a:r>
              <a:endParaRPr lang="cs-CZ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1345080" y="2660043"/>
              <a:ext cx="95410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Unicast</a:t>
              </a:r>
              <a:endParaRPr lang="cs-CZ" dirty="0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3681514" y="2648375"/>
              <a:ext cx="109517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Multicast</a:t>
              </a:r>
              <a:endParaRPr lang="cs-CZ" dirty="0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6160402" y="2648375"/>
              <a:ext cx="100540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Anycast</a:t>
              </a:r>
              <a:endParaRPr lang="cs-CZ" dirty="0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2321867" y="3623658"/>
              <a:ext cx="137313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Well-known</a:t>
              </a:r>
              <a:endParaRPr lang="cs-CZ" dirty="0"/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4282218" y="3633302"/>
              <a:ext cx="113787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Transient</a:t>
              </a:r>
              <a:endParaRPr lang="cs-CZ" dirty="0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5820564" y="3644970"/>
              <a:ext cx="168507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Solicited</a:t>
              </a:r>
              <a:r>
                <a:rPr lang="cs-CZ" dirty="0" smtClean="0"/>
                <a:t>-Node</a:t>
              </a:r>
              <a:endParaRPr lang="cs-CZ" dirty="0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425622" y="4872235"/>
              <a:ext cx="954107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Global</a:t>
              </a:r>
              <a:br>
                <a:rPr lang="cs-CZ" dirty="0" smtClean="0"/>
              </a:br>
              <a:r>
                <a:rPr lang="cs-CZ" dirty="0" err="1" smtClean="0"/>
                <a:t>Unicast</a:t>
              </a:r>
              <a:endParaRPr lang="cs-CZ" dirty="0"/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1761666" y="5002768"/>
              <a:ext cx="123623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Link-Local</a:t>
              </a:r>
              <a:endParaRPr lang="cs-CZ" dirty="0"/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3232460" y="5009403"/>
              <a:ext cx="118494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Loopback</a:t>
              </a:r>
              <a:endParaRPr lang="cs-CZ" dirty="0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4621112" y="5015266"/>
              <a:ext cx="139012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Unspecified</a:t>
              </a:r>
              <a:endParaRPr lang="cs-CZ" dirty="0"/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6353290" y="4913075"/>
              <a:ext cx="915635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dirty="0" err="1" smtClean="0"/>
                <a:t>Unique</a:t>
              </a:r>
              <a:r>
                <a:rPr lang="cs-CZ" dirty="0" smtClean="0"/>
                <a:t/>
              </a:r>
              <a:br>
                <a:rPr lang="cs-CZ" dirty="0" smtClean="0"/>
              </a:br>
              <a:r>
                <a:rPr lang="cs-CZ" dirty="0" smtClean="0"/>
                <a:t>Local</a:t>
              </a:r>
              <a:endParaRPr lang="cs-CZ" dirty="0"/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7600331" y="4872235"/>
              <a:ext cx="1300356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dirty="0" err="1" smtClean="0"/>
                <a:t>Embedded</a:t>
              </a:r>
              <a:r>
                <a:rPr lang="cs-CZ" dirty="0" smtClean="0"/>
                <a:t/>
              </a:r>
              <a:br>
                <a:rPr lang="cs-CZ" dirty="0" smtClean="0"/>
              </a:br>
              <a:r>
                <a:rPr lang="cs-CZ" dirty="0" smtClean="0"/>
                <a:t>IPv4</a:t>
              </a:r>
              <a:endParaRPr lang="cs-CZ" dirty="0"/>
            </a:p>
          </p:txBody>
        </p:sp>
        <p:cxnSp>
          <p:nvCxnSpPr>
            <p:cNvPr id="58" name="Přímá spojnice 57"/>
            <p:cNvCxnSpPr>
              <a:stCxn id="7" idx="2"/>
            </p:cNvCxnSpPr>
            <p:nvPr/>
          </p:nvCxnSpPr>
          <p:spPr bwMode="auto">
            <a:xfrm>
              <a:off x="4229100" y="1994630"/>
              <a:ext cx="0" cy="291370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Přímá spojnice 58"/>
            <p:cNvCxnSpPr>
              <a:endCxn id="8" idx="0"/>
            </p:cNvCxnSpPr>
            <p:nvPr/>
          </p:nvCxnSpPr>
          <p:spPr bwMode="auto">
            <a:xfrm>
              <a:off x="1822133" y="2281176"/>
              <a:ext cx="0" cy="372023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Přímá spojnice 61"/>
            <p:cNvCxnSpPr/>
            <p:nvPr/>
          </p:nvCxnSpPr>
          <p:spPr bwMode="auto">
            <a:xfrm>
              <a:off x="4235133" y="2276352"/>
              <a:ext cx="0" cy="372023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Přímá spojnice 63"/>
            <p:cNvCxnSpPr/>
            <p:nvPr/>
          </p:nvCxnSpPr>
          <p:spPr bwMode="auto">
            <a:xfrm>
              <a:off x="6727582" y="2288020"/>
              <a:ext cx="0" cy="372023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Přímá spojnice 65"/>
            <p:cNvCxnSpPr/>
            <p:nvPr/>
          </p:nvCxnSpPr>
          <p:spPr bwMode="auto">
            <a:xfrm>
              <a:off x="4229100" y="3029375"/>
              <a:ext cx="0" cy="323425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Přímá spojnice 67"/>
            <p:cNvCxnSpPr>
              <a:endCxn id="48" idx="0"/>
            </p:cNvCxnSpPr>
            <p:nvPr/>
          </p:nvCxnSpPr>
          <p:spPr bwMode="auto">
            <a:xfrm>
              <a:off x="3008433" y="3352188"/>
              <a:ext cx="1" cy="271470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Přímá spojnice 70"/>
            <p:cNvCxnSpPr>
              <a:endCxn id="19" idx="0"/>
            </p:cNvCxnSpPr>
            <p:nvPr/>
          </p:nvCxnSpPr>
          <p:spPr bwMode="auto">
            <a:xfrm>
              <a:off x="4816719" y="3340520"/>
              <a:ext cx="0" cy="292782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Přímá spojnice 72"/>
            <p:cNvCxnSpPr>
              <a:endCxn id="20" idx="0"/>
            </p:cNvCxnSpPr>
            <p:nvPr/>
          </p:nvCxnSpPr>
          <p:spPr bwMode="auto">
            <a:xfrm>
              <a:off x="6663102" y="3347364"/>
              <a:ext cx="2" cy="285938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Přímá spojnice 84"/>
            <p:cNvCxnSpPr/>
            <p:nvPr/>
          </p:nvCxnSpPr>
          <p:spPr bwMode="auto">
            <a:xfrm>
              <a:off x="915375" y="4495800"/>
              <a:ext cx="0" cy="291371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Přímá spojnice 87"/>
            <p:cNvCxnSpPr/>
            <p:nvPr/>
          </p:nvCxnSpPr>
          <p:spPr bwMode="auto">
            <a:xfrm>
              <a:off x="2393459" y="4495800"/>
              <a:ext cx="0" cy="291371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Přímá spojnice 88"/>
            <p:cNvCxnSpPr/>
            <p:nvPr/>
          </p:nvCxnSpPr>
          <p:spPr bwMode="auto">
            <a:xfrm>
              <a:off x="3875451" y="4495800"/>
              <a:ext cx="0" cy="291371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Přímá spojnice 89"/>
            <p:cNvCxnSpPr/>
            <p:nvPr/>
          </p:nvCxnSpPr>
          <p:spPr bwMode="auto">
            <a:xfrm>
              <a:off x="5357443" y="4495800"/>
              <a:ext cx="0" cy="291371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Přímá spojnice 90"/>
            <p:cNvCxnSpPr/>
            <p:nvPr/>
          </p:nvCxnSpPr>
          <p:spPr bwMode="auto">
            <a:xfrm>
              <a:off x="6817942" y="4495799"/>
              <a:ext cx="0" cy="291371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Přímá spojnice 91"/>
            <p:cNvCxnSpPr/>
            <p:nvPr/>
          </p:nvCxnSpPr>
          <p:spPr bwMode="auto">
            <a:xfrm>
              <a:off x="8288216" y="4495800"/>
              <a:ext cx="0" cy="291371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4" name="TextovéPole 93"/>
            <p:cNvSpPr txBox="1"/>
            <p:nvPr/>
          </p:nvSpPr>
          <p:spPr>
            <a:xfrm>
              <a:off x="2473671" y="4007943"/>
              <a:ext cx="106952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f</a:t>
              </a:r>
              <a:r>
                <a:rPr lang="cs-CZ" b="1" dirty="0" smtClean="0"/>
                <a:t>f00::/12</a:t>
              </a:r>
              <a:endParaRPr lang="cs-CZ" b="1" dirty="0"/>
            </a:p>
          </p:txBody>
        </p:sp>
        <p:sp>
          <p:nvSpPr>
            <p:cNvPr id="95" name="TextovéPole 94"/>
            <p:cNvSpPr txBox="1"/>
            <p:nvPr/>
          </p:nvSpPr>
          <p:spPr>
            <a:xfrm>
              <a:off x="4316394" y="4020573"/>
              <a:ext cx="106952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ff10::/12</a:t>
              </a:r>
              <a:endParaRPr lang="cs-CZ" b="1" dirty="0"/>
            </a:p>
          </p:txBody>
        </p:sp>
        <p:sp>
          <p:nvSpPr>
            <p:cNvPr id="96" name="TextovéPole 95"/>
            <p:cNvSpPr txBox="1"/>
            <p:nvPr/>
          </p:nvSpPr>
          <p:spPr>
            <a:xfrm>
              <a:off x="5661228" y="4096351"/>
              <a:ext cx="271099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f</a:t>
              </a:r>
              <a:r>
                <a:rPr lang="cs-CZ" b="1" dirty="0" smtClean="0"/>
                <a:t>f02:0:0:0:0:1:ff00::/104</a:t>
              </a:r>
              <a:endParaRPr lang="cs-CZ" b="1" dirty="0"/>
            </a:p>
          </p:txBody>
        </p:sp>
        <p:sp>
          <p:nvSpPr>
            <p:cNvPr id="97" name="TextovéPole 96"/>
            <p:cNvSpPr txBox="1"/>
            <p:nvPr/>
          </p:nvSpPr>
          <p:spPr>
            <a:xfrm>
              <a:off x="310205" y="5687816"/>
              <a:ext cx="104387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2000::/3</a:t>
              </a:r>
              <a:endParaRPr lang="cs-CZ" b="1" dirty="0"/>
            </a:p>
          </p:txBody>
        </p:sp>
        <p:sp>
          <p:nvSpPr>
            <p:cNvPr id="98" name="TextovéPole 97"/>
            <p:cNvSpPr txBox="1"/>
            <p:nvPr/>
          </p:nvSpPr>
          <p:spPr>
            <a:xfrm>
              <a:off x="1822133" y="5687816"/>
              <a:ext cx="11208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fe80::/10</a:t>
              </a:r>
              <a:endParaRPr lang="cs-CZ" b="1" dirty="0"/>
            </a:p>
          </p:txBody>
        </p:sp>
        <p:sp>
          <p:nvSpPr>
            <p:cNvPr id="99" name="TextovéPole 98"/>
            <p:cNvSpPr txBox="1"/>
            <p:nvPr/>
          </p:nvSpPr>
          <p:spPr>
            <a:xfrm>
              <a:off x="3376736" y="5687816"/>
              <a:ext cx="78739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::/128</a:t>
              </a:r>
              <a:endParaRPr lang="cs-CZ" b="1" dirty="0"/>
            </a:p>
          </p:txBody>
        </p:sp>
        <p:sp>
          <p:nvSpPr>
            <p:cNvPr id="100" name="TextovéPole 99"/>
            <p:cNvSpPr txBox="1"/>
            <p:nvPr/>
          </p:nvSpPr>
          <p:spPr>
            <a:xfrm>
              <a:off x="4922476" y="5693604"/>
              <a:ext cx="78739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::/128</a:t>
              </a:r>
              <a:endParaRPr lang="cs-CZ" b="1" dirty="0"/>
            </a:p>
          </p:txBody>
        </p:sp>
        <p:sp>
          <p:nvSpPr>
            <p:cNvPr id="101" name="TextovéPole 100"/>
            <p:cNvSpPr txBox="1"/>
            <p:nvPr/>
          </p:nvSpPr>
          <p:spPr>
            <a:xfrm>
              <a:off x="6257532" y="5704964"/>
              <a:ext cx="99257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fc00::/7</a:t>
              </a:r>
              <a:endParaRPr lang="cs-CZ" b="1" dirty="0"/>
            </a:p>
          </p:txBody>
        </p:sp>
        <p:sp>
          <p:nvSpPr>
            <p:cNvPr id="102" name="TextovéPole 101"/>
            <p:cNvSpPr txBox="1"/>
            <p:nvPr/>
          </p:nvSpPr>
          <p:spPr>
            <a:xfrm>
              <a:off x="7892713" y="5686032"/>
              <a:ext cx="65915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::/80</a:t>
              </a:r>
              <a:endParaRPr lang="cs-CZ" b="1" dirty="0"/>
            </a:p>
          </p:txBody>
        </p:sp>
        <p:cxnSp>
          <p:nvCxnSpPr>
            <p:cNvPr id="103" name="Přímá spojnice 102"/>
            <p:cNvCxnSpPr/>
            <p:nvPr/>
          </p:nvCxnSpPr>
          <p:spPr bwMode="auto">
            <a:xfrm>
              <a:off x="1822133" y="3029375"/>
              <a:ext cx="0" cy="1466424"/>
            </a:xfrm>
            <a:prstGeom prst="lin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88751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Výběrové adresy adresy</a:t>
            </a:r>
            <a:endParaRPr lang="cs-CZ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67276" y="1600200"/>
            <a:ext cx="8229600" cy="290472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 smtClean="0"/>
              <a:t>Výběrové adresy mají tvar jakékoliv individuální adresy</a:t>
            </a:r>
          </a:p>
          <a:p>
            <a:pPr>
              <a:lnSpc>
                <a:spcPct val="90000"/>
              </a:lnSpc>
            </a:pPr>
            <a:r>
              <a:rPr lang="cs-CZ" sz="2000" dirty="0" smtClean="0"/>
              <a:t>Výběrová adresa není rozlišitelná od individuální adresy</a:t>
            </a:r>
          </a:p>
          <a:p>
            <a:pPr>
              <a:lnSpc>
                <a:spcPct val="90000"/>
              </a:lnSpc>
            </a:pPr>
            <a:r>
              <a:rPr lang="cs-CZ" sz="2000" dirty="0" smtClean="0"/>
              <a:t>Uzly s přiřazenou výběrovou adresou musí být konfigurovány tak, aby o tom věděly</a:t>
            </a:r>
          </a:p>
          <a:p>
            <a:pPr>
              <a:lnSpc>
                <a:spcPct val="90000"/>
              </a:lnSpc>
            </a:pPr>
            <a:r>
              <a:rPr lang="cs-CZ" sz="2000" dirty="0" smtClean="0"/>
              <a:t>Pro jakoukoliv výběrovou adresu musí platit, že síťový prefix P adresy identifikuje oblast, ve které platí.</a:t>
            </a:r>
          </a:p>
          <a:p>
            <a:pPr>
              <a:lnSpc>
                <a:spcPct val="90000"/>
              </a:lnSpc>
            </a:pPr>
            <a:r>
              <a:rPr lang="cs-CZ" sz="2000" dirty="0" smtClean="0"/>
              <a:t>Výběrová adresa musí být ve směrovacích tabulkách směrovačů registrována jako speciální položka s prefixem P a s atributem „host </a:t>
            </a:r>
            <a:r>
              <a:rPr lang="cs-CZ" sz="2000" dirty="0" err="1" smtClean="0"/>
              <a:t>route</a:t>
            </a:r>
            <a:r>
              <a:rPr lang="cs-CZ" sz="2000" dirty="0" smtClean="0"/>
              <a:t>“</a:t>
            </a:r>
          </a:p>
          <a:p>
            <a:pPr>
              <a:lnSpc>
                <a:spcPct val="90000"/>
              </a:lnSpc>
            </a:pPr>
            <a:r>
              <a:rPr lang="cs-CZ" sz="2000" dirty="0" smtClean="0"/>
              <a:t>Mimo oblast může být agregována do směrovací položky  s prefixem P</a:t>
            </a:r>
          </a:p>
          <a:p>
            <a:pPr>
              <a:lnSpc>
                <a:spcPct val="90000"/>
              </a:lnSpc>
            </a:pPr>
            <a:r>
              <a:rPr lang="cs-CZ" sz="2000" dirty="0" smtClean="0"/>
              <a:t>V nejhorším případě je prefix P nestaven na 0, což znamená, že tato položka musí být ve všech směrovačích Internetu.</a:t>
            </a:r>
          </a:p>
          <a:p>
            <a:pPr>
              <a:lnSpc>
                <a:spcPct val="90000"/>
              </a:lnSpc>
            </a:pPr>
            <a:r>
              <a:rPr lang="cs-CZ" sz="2000" dirty="0" smtClean="0"/>
              <a:t>Použití globálního prefixu má pochopitelně omezené použití.</a:t>
            </a:r>
          </a:p>
          <a:p>
            <a:pPr>
              <a:lnSpc>
                <a:spcPct val="90000"/>
              </a:lnSpc>
            </a:pPr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05D74BFF-285A-4DE0-A633-1137EA1C8669}" type="datetime1">
              <a:rPr lang="cs-CZ" smtClean="0"/>
              <a:t>20. 3. 2019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</p:spPr>
        <p:txBody>
          <a:bodyPr/>
          <a:lstStyle/>
          <a:p>
            <a:r>
              <a:rPr lang="cs-CZ" dirty="0" smtClean="0"/>
              <a:t>Projektování distribuovaných systémů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5EE5C11C-D88D-4098-A97B-6239C9DFC118}" type="slidenum">
              <a:rPr lang="cs-CZ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60875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Výběrové adresy adresy</a:t>
            </a:r>
            <a:endParaRPr lang="cs-CZ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67276" y="1600200"/>
            <a:ext cx="82296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 smtClean="0"/>
              <a:t>Jedno z možných použití výběrové adresy je uvézt ji do směrovací hlavičky jako </a:t>
            </a:r>
            <a:r>
              <a:rPr lang="cs-CZ" sz="2000" dirty="0" err="1" smtClean="0"/>
              <a:t>meziadresu</a:t>
            </a:r>
            <a:r>
              <a:rPr lang="cs-CZ" sz="2000" dirty="0" smtClean="0"/>
              <a:t> směrování</a:t>
            </a:r>
          </a:p>
          <a:p>
            <a:pPr>
              <a:lnSpc>
                <a:spcPct val="90000"/>
              </a:lnSpc>
            </a:pPr>
            <a:r>
              <a:rPr lang="cs-CZ" sz="2000" dirty="0" smtClean="0"/>
              <a:t>Slouží k výběru směrovače poskytovatele přístupu do Internetu</a:t>
            </a:r>
          </a:p>
          <a:p>
            <a:pPr>
              <a:lnSpc>
                <a:spcPct val="90000"/>
              </a:lnSpc>
            </a:pPr>
            <a:r>
              <a:rPr lang="cs-CZ" sz="2000" dirty="0" smtClean="0"/>
              <a:t>Nebo identifikace směrovačů pro přístup do nějaké </a:t>
            </a:r>
            <a:r>
              <a:rPr lang="cs-CZ" sz="2000" dirty="0" err="1" smtClean="0"/>
              <a:t>subsítě</a:t>
            </a:r>
            <a:endParaRPr lang="cs-CZ" sz="2000" dirty="0" smtClean="0"/>
          </a:p>
          <a:p>
            <a:pPr>
              <a:lnSpc>
                <a:spcPct val="90000"/>
              </a:lnSpc>
            </a:pPr>
            <a:r>
              <a:rPr lang="cs-CZ" sz="2000" dirty="0" smtClean="0"/>
              <a:t>Výběrová adresa pro směrovač je definována</a:t>
            </a:r>
          </a:p>
          <a:p>
            <a:pPr lvl="1">
              <a:lnSpc>
                <a:spcPct val="90000"/>
              </a:lnSpc>
            </a:pPr>
            <a:r>
              <a:rPr lang="cs-CZ" dirty="0" smtClean="0"/>
              <a:t>Prefix </a:t>
            </a:r>
            <a:r>
              <a:rPr lang="cs-CZ" dirty="0" err="1" smtClean="0"/>
              <a:t>subsítě</a:t>
            </a:r>
            <a:r>
              <a:rPr lang="cs-CZ" dirty="0" smtClean="0"/>
              <a:t> zakončený nulami</a:t>
            </a:r>
          </a:p>
          <a:p>
            <a:pPr lvl="1">
              <a:lnSpc>
                <a:spcPct val="90000"/>
              </a:lnSpc>
            </a:pPr>
            <a:r>
              <a:rPr lang="cs-CZ" dirty="0" smtClean="0"/>
              <a:t>Prefix je výběrová adresa</a:t>
            </a:r>
          </a:p>
          <a:p>
            <a:pPr lvl="1">
              <a:lnSpc>
                <a:spcPct val="90000"/>
              </a:lnSpc>
            </a:pPr>
            <a:r>
              <a:rPr lang="cs-CZ" dirty="0" smtClean="0"/>
              <a:t>Doručení a konkrétní adresu se odvozuje od vzdálenosti od zdroje</a:t>
            </a:r>
          </a:p>
          <a:p>
            <a:pPr lvl="1">
              <a:lnSpc>
                <a:spcPct val="90000"/>
              </a:lnSpc>
            </a:pPr>
            <a:r>
              <a:rPr lang="cs-CZ" dirty="0" smtClean="0"/>
              <a:t>Používá se pro výběr směrovače ze skupiny směrovačů</a:t>
            </a:r>
          </a:p>
          <a:p>
            <a:pPr>
              <a:lnSpc>
                <a:spcPct val="90000"/>
              </a:lnSpc>
            </a:pPr>
            <a:r>
              <a:rPr lang="cs-CZ" sz="2000" dirty="0" smtClean="0"/>
              <a:t>Vše z dokumentu RFC4291</a:t>
            </a:r>
          </a:p>
          <a:p>
            <a:pPr>
              <a:lnSpc>
                <a:spcPct val="90000"/>
              </a:lnSpc>
            </a:pPr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E6754CF0-BC83-4BEB-A072-F62579F75330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dirty="0" smtClean="0"/>
              <a:t>Projektování distribuovaných systémů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5EE5C11C-D88D-4098-A97B-6239C9DFC118}" type="slidenum">
              <a:rPr lang="cs-CZ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74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Výběrové adresy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E58007-19C8-4B6A-9167-08BB7CBD9D17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E62CC1-C126-495D-9051-D6D03CA32B7E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  <p:sp>
        <p:nvSpPr>
          <p:cNvPr id="8" name="Volný tvar 7"/>
          <p:cNvSpPr/>
          <p:nvPr/>
        </p:nvSpPr>
        <p:spPr bwMode="auto">
          <a:xfrm>
            <a:off x="838200" y="3048000"/>
            <a:ext cx="1557437" cy="1059577"/>
          </a:xfrm>
          <a:custGeom>
            <a:avLst/>
            <a:gdLst>
              <a:gd name="connsiteX0" fmla="*/ 529390 w 1557437"/>
              <a:gd name="connsiteY0" fmla="*/ 216569 h 1059577"/>
              <a:gd name="connsiteX1" fmla="*/ 481264 w 1557437"/>
              <a:gd name="connsiteY1" fmla="*/ 184484 h 1059577"/>
              <a:gd name="connsiteX2" fmla="*/ 449179 w 1557437"/>
              <a:gd name="connsiteY2" fmla="*/ 176463 h 1059577"/>
              <a:gd name="connsiteX3" fmla="*/ 336885 w 1557437"/>
              <a:gd name="connsiteY3" fmla="*/ 152400 h 1059577"/>
              <a:gd name="connsiteX4" fmla="*/ 256674 w 1557437"/>
              <a:gd name="connsiteY4" fmla="*/ 136358 h 1059577"/>
              <a:gd name="connsiteX5" fmla="*/ 160422 w 1557437"/>
              <a:gd name="connsiteY5" fmla="*/ 144379 h 1059577"/>
              <a:gd name="connsiteX6" fmla="*/ 112295 w 1557437"/>
              <a:gd name="connsiteY6" fmla="*/ 176463 h 1059577"/>
              <a:gd name="connsiteX7" fmla="*/ 64169 w 1557437"/>
              <a:gd name="connsiteY7" fmla="*/ 192505 h 1059577"/>
              <a:gd name="connsiteX8" fmla="*/ 40106 w 1557437"/>
              <a:gd name="connsiteY8" fmla="*/ 240632 h 1059577"/>
              <a:gd name="connsiteX9" fmla="*/ 24064 w 1557437"/>
              <a:gd name="connsiteY9" fmla="*/ 264695 h 1059577"/>
              <a:gd name="connsiteX10" fmla="*/ 56148 w 1557437"/>
              <a:gd name="connsiteY10" fmla="*/ 368969 h 1059577"/>
              <a:gd name="connsiteX11" fmla="*/ 80211 w 1557437"/>
              <a:gd name="connsiteY11" fmla="*/ 385011 h 1059577"/>
              <a:gd name="connsiteX12" fmla="*/ 120316 w 1557437"/>
              <a:gd name="connsiteY12" fmla="*/ 441158 h 1059577"/>
              <a:gd name="connsiteX13" fmla="*/ 144379 w 1557437"/>
              <a:gd name="connsiteY13" fmla="*/ 449179 h 1059577"/>
              <a:gd name="connsiteX14" fmla="*/ 168443 w 1557437"/>
              <a:gd name="connsiteY14" fmla="*/ 465221 h 1059577"/>
              <a:gd name="connsiteX15" fmla="*/ 144379 w 1557437"/>
              <a:gd name="connsiteY15" fmla="*/ 481263 h 1059577"/>
              <a:gd name="connsiteX16" fmla="*/ 88232 w 1557437"/>
              <a:gd name="connsiteY16" fmla="*/ 497305 h 1059577"/>
              <a:gd name="connsiteX17" fmla="*/ 16043 w 1557437"/>
              <a:gd name="connsiteY17" fmla="*/ 553453 h 1059577"/>
              <a:gd name="connsiteX18" fmla="*/ 8022 w 1557437"/>
              <a:gd name="connsiteY18" fmla="*/ 625642 h 1059577"/>
              <a:gd name="connsiteX19" fmla="*/ 0 w 1557437"/>
              <a:gd name="connsiteY19" fmla="*/ 649705 h 1059577"/>
              <a:gd name="connsiteX20" fmla="*/ 8022 w 1557437"/>
              <a:gd name="connsiteY20" fmla="*/ 826169 h 1059577"/>
              <a:gd name="connsiteX21" fmla="*/ 40106 w 1557437"/>
              <a:gd name="connsiteY21" fmla="*/ 906379 h 1059577"/>
              <a:gd name="connsiteX22" fmla="*/ 88232 w 1557437"/>
              <a:gd name="connsiteY22" fmla="*/ 938463 h 1059577"/>
              <a:gd name="connsiteX23" fmla="*/ 120316 w 1557437"/>
              <a:gd name="connsiteY23" fmla="*/ 954505 h 1059577"/>
              <a:gd name="connsiteX24" fmla="*/ 144379 w 1557437"/>
              <a:gd name="connsiteY24" fmla="*/ 970547 h 1059577"/>
              <a:gd name="connsiteX25" fmla="*/ 192506 w 1557437"/>
              <a:gd name="connsiteY25" fmla="*/ 978569 h 1059577"/>
              <a:gd name="connsiteX26" fmla="*/ 224590 w 1557437"/>
              <a:gd name="connsiteY26" fmla="*/ 986590 h 1059577"/>
              <a:gd name="connsiteX27" fmla="*/ 312822 w 1557437"/>
              <a:gd name="connsiteY27" fmla="*/ 994611 h 1059577"/>
              <a:gd name="connsiteX28" fmla="*/ 449179 w 1557437"/>
              <a:gd name="connsiteY28" fmla="*/ 986590 h 1059577"/>
              <a:gd name="connsiteX29" fmla="*/ 465222 w 1557437"/>
              <a:gd name="connsiteY29" fmla="*/ 938463 h 1059577"/>
              <a:gd name="connsiteX30" fmla="*/ 521369 w 1557437"/>
              <a:gd name="connsiteY30" fmla="*/ 970547 h 1059577"/>
              <a:gd name="connsiteX31" fmla="*/ 577516 w 1557437"/>
              <a:gd name="connsiteY31" fmla="*/ 986590 h 1059577"/>
              <a:gd name="connsiteX32" fmla="*/ 673769 w 1557437"/>
              <a:gd name="connsiteY32" fmla="*/ 1018674 h 1059577"/>
              <a:gd name="connsiteX33" fmla="*/ 753979 w 1557437"/>
              <a:gd name="connsiteY33" fmla="*/ 1034716 h 1059577"/>
              <a:gd name="connsiteX34" fmla="*/ 874295 w 1557437"/>
              <a:gd name="connsiteY34" fmla="*/ 1050758 h 1059577"/>
              <a:gd name="connsiteX35" fmla="*/ 906379 w 1557437"/>
              <a:gd name="connsiteY35" fmla="*/ 1058779 h 1059577"/>
              <a:gd name="connsiteX36" fmla="*/ 1042737 w 1557437"/>
              <a:gd name="connsiteY36" fmla="*/ 1050758 h 1059577"/>
              <a:gd name="connsiteX37" fmla="*/ 1106906 w 1557437"/>
              <a:gd name="connsiteY37" fmla="*/ 986590 h 1059577"/>
              <a:gd name="connsiteX38" fmla="*/ 1114927 w 1557437"/>
              <a:gd name="connsiteY38" fmla="*/ 729916 h 1059577"/>
              <a:gd name="connsiteX39" fmla="*/ 1331495 w 1557437"/>
              <a:gd name="connsiteY39" fmla="*/ 721895 h 1059577"/>
              <a:gd name="connsiteX40" fmla="*/ 1387643 w 1557437"/>
              <a:gd name="connsiteY40" fmla="*/ 697832 h 1059577"/>
              <a:gd name="connsiteX41" fmla="*/ 1411706 w 1557437"/>
              <a:gd name="connsiteY41" fmla="*/ 681790 h 1059577"/>
              <a:gd name="connsiteX42" fmla="*/ 1459832 w 1557437"/>
              <a:gd name="connsiteY42" fmla="*/ 673769 h 1059577"/>
              <a:gd name="connsiteX43" fmla="*/ 1507958 w 1557437"/>
              <a:gd name="connsiteY43" fmla="*/ 657726 h 1059577"/>
              <a:gd name="connsiteX44" fmla="*/ 1524000 w 1557437"/>
              <a:gd name="connsiteY44" fmla="*/ 601579 h 1059577"/>
              <a:gd name="connsiteX45" fmla="*/ 1540043 w 1557437"/>
              <a:gd name="connsiteY45" fmla="*/ 577516 h 1059577"/>
              <a:gd name="connsiteX46" fmla="*/ 1556085 w 1557437"/>
              <a:gd name="connsiteY46" fmla="*/ 545432 h 1059577"/>
              <a:gd name="connsiteX47" fmla="*/ 1548064 w 1557437"/>
              <a:gd name="connsiteY47" fmla="*/ 344905 h 1059577"/>
              <a:gd name="connsiteX48" fmla="*/ 1499937 w 1557437"/>
              <a:gd name="connsiteY48" fmla="*/ 328863 h 1059577"/>
              <a:gd name="connsiteX49" fmla="*/ 1315453 w 1557437"/>
              <a:gd name="connsiteY49" fmla="*/ 320842 h 1059577"/>
              <a:gd name="connsiteX50" fmla="*/ 1299411 w 1557437"/>
              <a:gd name="connsiteY50" fmla="*/ 248653 h 1059577"/>
              <a:gd name="connsiteX51" fmla="*/ 1283369 w 1557437"/>
              <a:gd name="connsiteY51" fmla="*/ 176463 h 1059577"/>
              <a:gd name="connsiteX52" fmla="*/ 1243264 w 1557437"/>
              <a:gd name="connsiteY52" fmla="*/ 128337 h 1059577"/>
              <a:gd name="connsiteX53" fmla="*/ 1235243 w 1557437"/>
              <a:gd name="connsiteY53" fmla="*/ 104274 h 1059577"/>
              <a:gd name="connsiteX54" fmla="*/ 1219200 w 1557437"/>
              <a:gd name="connsiteY54" fmla="*/ 88232 h 1059577"/>
              <a:gd name="connsiteX55" fmla="*/ 1155032 w 1557437"/>
              <a:gd name="connsiteY55" fmla="*/ 40105 h 1059577"/>
              <a:gd name="connsiteX56" fmla="*/ 1130969 w 1557437"/>
              <a:gd name="connsiteY56" fmla="*/ 24063 h 1059577"/>
              <a:gd name="connsiteX57" fmla="*/ 1098885 w 1557437"/>
              <a:gd name="connsiteY57" fmla="*/ 16042 h 1059577"/>
              <a:gd name="connsiteX58" fmla="*/ 994611 w 1557437"/>
              <a:gd name="connsiteY58" fmla="*/ 0 h 1059577"/>
              <a:gd name="connsiteX59" fmla="*/ 930443 w 1557437"/>
              <a:gd name="connsiteY59" fmla="*/ 16042 h 1059577"/>
              <a:gd name="connsiteX60" fmla="*/ 914400 w 1557437"/>
              <a:gd name="connsiteY60" fmla="*/ 32084 h 1059577"/>
              <a:gd name="connsiteX61" fmla="*/ 882316 w 1557437"/>
              <a:gd name="connsiteY61" fmla="*/ 72190 h 1059577"/>
              <a:gd name="connsiteX62" fmla="*/ 850232 w 1557437"/>
              <a:gd name="connsiteY62" fmla="*/ 64169 h 1059577"/>
              <a:gd name="connsiteX63" fmla="*/ 834190 w 1557437"/>
              <a:gd name="connsiteY63" fmla="*/ 48126 h 1059577"/>
              <a:gd name="connsiteX64" fmla="*/ 762000 w 1557437"/>
              <a:gd name="connsiteY64" fmla="*/ 8021 h 1059577"/>
              <a:gd name="connsiteX65" fmla="*/ 633664 w 1557437"/>
              <a:gd name="connsiteY65" fmla="*/ 16042 h 1059577"/>
              <a:gd name="connsiteX66" fmla="*/ 609600 w 1557437"/>
              <a:gd name="connsiteY66" fmla="*/ 64169 h 1059577"/>
              <a:gd name="connsiteX67" fmla="*/ 593558 w 1557437"/>
              <a:gd name="connsiteY67" fmla="*/ 88232 h 1059577"/>
              <a:gd name="connsiteX68" fmla="*/ 585537 w 1557437"/>
              <a:gd name="connsiteY68" fmla="*/ 112295 h 1059577"/>
              <a:gd name="connsiteX69" fmla="*/ 561474 w 1557437"/>
              <a:gd name="connsiteY69" fmla="*/ 128337 h 1059577"/>
              <a:gd name="connsiteX70" fmla="*/ 537411 w 1557437"/>
              <a:gd name="connsiteY70" fmla="*/ 160421 h 1059577"/>
              <a:gd name="connsiteX71" fmla="*/ 529390 w 1557437"/>
              <a:gd name="connsiteY71" fmla="*/ 216569 h 105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557437" h="1059577">
                <a:moveTo>
                  <a:pt x="529390" y="216569"/>
                </a:moveTo>
                <a:cubicBezTo>
                  <a:pt x="520032" y="220579"/>
                  <a:pt x="498509" y="193106"/>
                  <a:pt x="481264" y="184484"/>
                </a:cubicBezTo>
                <a:cubicBezTo>
                  <a:pt x="471404" y="179554"/>
                  <a:pt x="459815" y="179364"/>
                  <a:pt x="449179" y="176463"/>
                </a:cubicBezTo>
                <a:cubicBezTo>
                  <a:pt x="337709" y="146063"/>
                  <a:pt x="448379" y="172075"/>
                  <a:pt x="336885" y="152400"/>
                </a:cubicBezTo>
                <a:cubicBezTo>
                  <a:pt x="310033" y="147662"/>
                  <a:pt x="256674" y="136358"/>
                  <a:pt x="256674" y="136358"/>
                </a:cubicBezTo>
                <a:cubicBezTo>
                  <a:pt x="224590" y="139032"/>
                  <a:pt x="191443" y="135762"/>
                  <a:pt x="160422" y="144379"/>
                </a:cubicBezTo>
                <a:cubicBezTo>
                  <a:pt x="141845" y="149539"/>
                  <a:pt x="130586" y="170366"/>
                  <a:pt x="112295" y="176463"/>
                </a:cubicBezTo>
                <a:lnTo>
                  <a:pt x="64169" y="192505"/>
                </a:lnTo>
                <a:cubicBezTo>
                  <a:pt x="18191" y="261475"/>
                  <a:pt x="73317" y="174209"/>
                  <a:pt x="40106" y="240632"/>
                </a:cubicBezTo>
                <a:cubicBezTo>
                  <a:pt x="35795" y="249254"/>
                  <a:pt x="29411" y="256674"/>
                  <a:pt x="24064" y="264695"/>
                </a:cubicBezTo>
                <a:cubicBezTo>
                  <a:pt x="31359" y="337644"/>
                  <a:pt x="13868" y="333735"/>
                  <a:pt x="56148" y="368969"/>
                </a:cubicBezTo>
                <a:cubicBezTo>
                  <a:pt x="63554" y="375140"/>
                  <a:pt x="72190" y="379664"/>
                  <a:pt x="80211" y="385011"/>
                </a:cubicBezTo>
                <a:cubicBezTo>
                  <a:pt x="92757" y="410102"/>
                  <a:pt x="95928" y="424899"/>
                  <a:pt x="120316" y="441158"/>
                </a:cubicBezTo>
                <a:cubicBezTo>
                  <a:pt x="127351" y="445848"/>
                  <a:pt x="136817" y="445398"/>
                  <a:pt x="144379" y="449179"/>
                </a:cubicBezTo>
                <a:cubicBezTo>
                  <a:pt x="153002" y="453490"/>
                  <a:pt x="160422" y="459874"/>
                  <a:pt x="168443" y="465221"/>
                </a:cubicBezTo>
                <a:cubicBezTo>
                  <a:pt x="160422" y="470568"/>
                  <a:pt x="153240" y="477466"/>
                  <a:pt x="144379" y="481263"/>
                </a:cubicBezTo>
                <a:cubicBezTo>
                  <a:pt x="126211" y="489049"/>
                  <a:pt x="105789" y="487551"/>
                  <a:pt x="88232" y="497305"/>
                </a:cubicBezTo>
                <a:cubicBezTo>
                  <a:pt x="45060" y="521290"/>
                  <a:pt x="45272" y="524224"/>
                  <a:pt x="16043" y="553453"/>
                </a:cubicBezTo>
                <a:cubicBezTo>
                  <a:pt x="13369" y="577516"/>
                  <a:pt x="12003" y="601760"/>
                  <a:pt x="8022" y="625642"/>
                </a:cubicBezTo>
                <a:cubicBezTo>
                  <a:pt x="6632" y="633982"/>
                  <a:pt x="0" y="641250"/>
                  <a:pt x="0" y="649705"/>
                </a:cubicBezTo>
                <a:cubicBezTo>
                  <a:pt x="0" y="708587"/>
                  <a:pt x="1749" y="767622"/>
                  <a:pt x="8022" y="826169"/>
                </a:cubicBezTo>
                <a:cubicBezTo>
                  <a:pt x="8774" y="833186"/>
                  <a:pt x="29987" y="896260"/>
                  <a:pt x="40106" y="906379"/>
                </a:cubicBezTo>
                <a:cubicBezTo>
                  <a:pt x="53739" y="920012"/>
                  <a:pt x="70987" y="929841"/>
                  <a:pt x="88232" y="938463"/>
                </a:cubicBezTo>
                <a:cubicBezTo>
                  <a:pt x="98927" y="943810"/>
                  <a:pt x="109934" y="948573"/>
                  <a:pt x="120316" y="954505"/>
                </a:cubicBezTo>
                <a:cubicBezTo>
                  <a:pt x="128686" y="959288"/>
                  <a:pt x="135234" y="967498"/>
                  <a:pt x="144379" y="970547"/>
                </a:cubicBezTo>
                <a:cubicBezTo>
                  <a:pt x="159808" y="975690"/>
                  <a:pt x="176558" y="975379"/>
                  <a:pt x="192506" y="978569"/>
                </a:cubicBezTo>
                <a:cubicBezTo>
                  <a:pt x="203316" y="980731"/>
                  <a:pt x="213663" y="985133"/>
                  <a:pt x="224590" y="986590"/>
                </a:cubicBezTo>
                <a:cubicBezTo>
                  <a:pt x="253863" y="990493"/>
                  <a:pt x="283411" y="991937"/>
                  <a:pt x="312822" y="994611"/>
                </a:cubicBezTo>
                <a:cubicBezTo>
                  <a:pt x="358274" y="991937"/>
                  <a:pt x="406455" y="1002330"/>
                  <a:pt x="449179" y="986590"/>
                </a:cubicBezTo>
                <a:cubicBezTo>
                  <a:pt x="465047" y="980744"/>
                  <a:pt x="465222" y="938463"/>
                  <a:pt x="465222" y="938463"/>
                </a:cubicBezTo>
                <a:cubicBezTo>
                  <a:pt x="483938" y="949158"/>
                  <a:pt x="502089" y="960907"/>
                  <a:pt x="521369" y="970547"/>
                </a:cubicBezTo>
                <a:cubicBezTo>
                  <a:pt x="532881" y="976303"/>
                  <a:pt x="567229" y="984018"/>
                  <a:pt x="577516" y="986590"/>
                </a:cubicBezTo>
                <a:cubicBezTo>
                  <a:pt x="638519" y="1023191"/>
                  <a:pt x="596507" y="1005040"/>
                  <a:pt x="673769" y="1018674"/>
                </a:cubicBezTo>
                <a:cubicBezTo>
                  <a:pt x="700620" y="1023412"/>
                  <a:pt x="726923" y="1031334"/>
                  <a:pt x="753979" y="1034716"/>
                </a:cubicBezTo>
                <a:cubicBezTo>
                  <a:pt x="776327" y="1037509"/>
                  <a:pt x="849940" y="1046330"/>
                  <a:pt x="874295" y="1050758"/>
                </a:cubicBezTo>
                <a:cubicBezTo>
                  <a:pt x="885141" y="1052730"/>
                  <a:pt x="895684" y="1056105"/>
                  <a:pt x="906379" y="1058779"/>
                </a:cubicBezTo>
                <a:cubicBezTo>
                  <a:pt x="951832" y="1056105"/>
                  <a:pt x="999897" y="1066180"/>
                  <a:pt x="1042737" y="1050758"/>
                </a:cubicBezTo>
                <a:cubicBezTo>
                  <a:pt x="1071198" y="1040512"/>
                  <a:pt x="1106906" y="986590"/>
                  <a:pt x="1106906" y="986590"/>
                </a:cubicBezTo>
                <a:cubicBezTo>
                  <a:pt x="1144947" y="872466"/>
                  <a:pt x="1123598" y="955361"/>
                  <a:pt x="1114927" y="729916"/>
                </a:cubicBezTo>
                <a:cubicBezTo>
                  <a:pt x="1187116" y="727242"/>
                  <a:pt x="1259416" y="726700"/>
                  <a:pt x="1331495" y="721895"/>
                </a:cubicBezTo>
                <a:cubicBezTo>
                  <a:pt x="1344228" y="721046"/>
                  <a:pt x="1380061" y="702164"/>
                  <a:pt x="1387643" y="697832"/>
                </a:cubicBezTo>
                <a:cubicBezTo>
                  <a:pt x="1396013" y="693049"/>
                  <a:pt x="1402561" y="684838"/>
                  <a:pt x="1411706" y="681790"/>
                </a:cubicBezTo>
                <a:cubicBezTo>
                  <a:pt x="1427135" y="676647"/>
                  <a:pt x="1443790" y="676443"/>
                  <a:pt x="1459832" y="673769"/>
                </a:cubicBezTo>
                <a:cubicBezTo>
                  <a:pt x="1475874" y="668421"/>
                  <a:pt x="1503857" y="674131"/>
                  <a:pt x="1507958" y="657726"/>
                </a:cubicBezTo>
                <a:cubicBezTo>
                  <a:pt x="1510528" y="647447"/>
                  <a:pt x="1518247" y="613085"/>
                  <a:pt x="1524000" y="601579"/>
                </a:cubicBezTo>
                <a:cubicBezTo>
                  <a:pt x="1528311" y="592957"/>
                  <a:pt x="1535260" y="585886"/>
                  <a:pt x="1540043" y="577516"/>
                </a:cubicBezTo>
                <a:cubicBezTo>
                  <a:pt x="1545975" y="567134"/>
                  <a:pt x="1550738" y="556127"/>
                  <a:pt x="1556085" y="545432"/>
                </a:cubicBezTo>
                <a:cubicBezTo>
                  <a:pt x="1553411" y="478590"/>
                  <a:pt x="1564852" y="409660"/>
                  <a:pt x="1548064" y="344905"/>
                </a:cubicBezTo>
                <a:cubicBezTo>
                  <a:pt x="1543820" y="328536"/>
                  <a:pt x="1516831" y="329598"/>
                  <a:pt x="1499937" y="328863"/>
                </a:cubicBezTo>
                <a:lnTo>
                  <a:pt x="1315453" y="320842"/>
                </a:lnTo>
                <a:cubicBezTo>
                  <a:pt x="1306870" y="286512"/>
                  <a:pt x="1306199" y="285989"/>
                  <a:pt x="1299411" y="248653"/>
                </a:cubicBezTo>
                <a:cubicBezTo>
                  <a:pt x="1295890" y="229288"/>
                  <a:pt x="1293471" y="196667"/>
                  <a:pt x="1283369" y="176463"/>
                </a:cubicBezTo>
                <a:cubicBezTo>
                  <a:pt x="1272202" y="154129"/>
                  <a:pt x="1261003" y="146076"/>
                  <a:pt x="1243264" y="128337"/>
                </a:cubicBezTo>
                <a:cubicBezTo>
                  <a:pt x="1240590" y="120316"/>
                  <a:pt x="1239593" y="111524"/>
                  <a:pt x="1235243" y="104274"/>
                </a:cubicBezTo>
                <a:cubicBezTo>
                  <a:pt x="1231352" y="97789"/>
                  <a:pt x="1225105" y="92956"/>
                  <a:pt x="1219200" y="88232"/>
                </a:cubicBezTo>
                <a:cubicBezTo>
                  <a:pt x="1198322" y="71530"/>
                  <a:pt x="1177278" y="54936"/>
                  <a:pt x="1155032" y="40105"/>
                </a:cubicBezTo>
                <a:cubicBezTo>
                  <a:pt x="1147011" y="34758"/>
                  <a:pt x="1139830" y="27860"/>
                  <a:pt x="1130969" y="24063"/>
                </a:cubicBezTo>
                <a:cubicBezTo>
                  <a:pt x="1120837" y="19721"/>
                  <a:pt x="1109646" y="18433"/>
                  <a:pt x="1098885" y="16042"/>
                </a:cubicBezTo>
                <a:cubicBezTo>
                  <a:pt x="1051642" y="5544"/>
                  <a:pt x="1050172" y="6945"/>
                  <a:pt x="994611" y="0"/>
                </a:cubicBezTo>
                <a:cubicBezTo>
                  <a:pt x="973222" y="5347"/>
                  <a:pt x="950914" y="7854"/>
                  <a:pt x="930443" y="16042"/>
                </a:cubicBezTo>
                <a:cubicBezTo>
                  <a:pt x="923421" y="18851"/>
                  <a:pt x="919124" y="26179"/>
                  <a:pt x="914400" y="32084"/>
                </a:cubicBezTo>
                <a:cubicBezTo>
                  <a:pt x="873915" y="82689"/>
                  <a:pt x="921059" y="33445"/>
                  <a:pt x="882316" y="72190"/>
                </a:cubicBezTo>
                <a:cubicBezTo>
                  <a:pt x="871621" y="69516"/>
                  <a:pt x="860092" y="69099"/>
                  <a:pt x="850232" y="64169"/>
                </a:cubicBezTo>
                <a:cubicBezTo>
                  <a:pt x="843468" y="60787"/>
                  <a:pt x="840240" y="52664"/>
                  <a:pt x="834190" y="48126"/>
                </a:cubicBezTo>
                <a:cubicBezTo>
                  <a:pt x="790062" y="15030"/>
                  <a:pt x="799516" y="20526"/>
                  <a:pt x="762000" y="8021"/>
                </a:cubicBezTo>
                <a:cubicBezTo>
                  <a:pt x="719221" y="10695"/>
                  <a:pt x="675505" y="6744"/>
                  <a:pt x="633664" y="16042"/>
                </a:cubicBezTo>
                <a:cubicBezTo>
                  <a:pt x="620735" y="18915"/>
                  <a:pt x="613827" y="55716"/>
                  <a:pt x="609600" y="64169"/>
                </a:cubicBezTo>
                <a:cubicBezTo>
                  <a:pt x="605289" y="72791"/>
                  <a:pt x="597869" y="79610"/>
                  <a:pt x="593558" y="88232"/>
                </a:cubicBezTo>
                <a:cubicBezTo>
                  <a:pt x="589777" y="95794"/>
                  <a:pt x="590819" y="105693"/>
                  <a:pt x="585537" y="112295"/>
                </a:cubicBezTo>
                <a:cubicBezTo>
                  <a:pt x="579515" y="119823"/>
                  <a:pt x="568291" y="121520"/>
                  <a:pt x="561474" y="128337"/>
                </a:cubicBezTo>
                <a:cubicBezTo>
                  <a:pt x="552021" y="137790"/>
                  <a:pt x="545432" y="149726"/>
                  <a:pt x="537411" y="160421"/>
                </a:cubicBezTo>
                <a:cubicBezTo>
                  <a:pt x="527699" y="189557"/>
                  <a:pt x="538748" y="212559"/>
                  <a:pt x="529390" y="216569"/>
                </a:cubicBezTo>
                <a:close/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Šipka doprava 8"/>
          <p:cNvSpPr/>
          <p:nvPr/>
        </p:nvSpPr>
        <p:spPr bwMode="auto">
          <a:xfrm>
            <a:off x="2514600" y="3159083"/>
            <a:ext cx="2209800" cy="762000"/>
          </a:xfrm>
          <a:prstGeom prst="righ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514600" y="3355417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2001:db8:cafe:1::1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 bwMode="auto">
          <a:xfrm>
            <a:off x="4843363" y="3200400"/>
            <a:ext cx="871637" cy="7620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843363" y="33463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Router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 bwMode="auto">
          <a:xfrm>
            <a:off x="6922021" y="1867094"/>
            <a:ext cx="914400" cy="693739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850871" y="202929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Server 1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850871" y="461388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Server 3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870924" y="3318541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Server 2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 bwMode="auto">
          <a:xfrm>
            <a:off x="6942074" y="3183162"/>
            <a:ext cx="914400" cy="693739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bdélník 17"/>
          <p:cNvSpPr/>
          <p:nvPr/>
        </p:nvSpPr>
        <p:spPr bwMode="auto">
          <a:xfrm>
            <a:off x="6942074" y="4468198"/>
            <a:ext cx="914400" cy="693739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6553200" y="2624802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2001:db8:cafe:1::1</a:t>
            </a:r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6477000" y="3920148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2001:db8:cafe:1::1</a:t>
            </a:r>
            <a:endParaRPr lang="cs-CZ" dirty="0"/>
          </a:p>
        </p:txBody>
      </p:sp>
      <p:sp>
        <p:nvSpPr>
          <p:cNvPr id="21" name="Obdélník 20"/>
          <p:cNvSpPr/>
          <p:nvPr/>
        </p:nvSpPr>
        <p:spPr>
          <a:xfrm>
            <a:off x="6477000" y="5260919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2001:db8:cafe:1::1</a:t>
            </a:r>
            <a:endParaRPr lang="cs-CZ" dirty="0"/>
          </a:p>
        </p:txBody>
      </p:sp>
      <p:sp>
        <p:nvSpPr>
          <p:cNvPr id="22" name="Šipka doprava 21"/>
          <p:cNvSpPr/>
          <p:nvPr/>
        </p:nvSpPr>
        <p:spPr bwMode="auto">
          <a:xfrm rot="19337397">
            <a:off x="5814187" y="2706428"/>
            <a:ext cx="1028700" cy="176309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Šipka doprava 22"/>
          <p:cNvSpPr/>
          <p:nvPr/>
        </p:nvSpPr>
        <p:spPr bwMode="auto">
          <a:xfrm>
            <a:off x="5831477" y="3469070"/>
            <a:ext cx="1028700" cy="176309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Šipka doprava 23"/>
          <p:cNvSpPr/>
          <p:nvPr/>
        </p:nvSpPr>
        <p:spPr bwMode="auto">
          <a:xfrm rot="2317813">
            <a:off x="5814185" y="4325085"/>
            <a:ext cx="1028700" cy="176309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91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err="1" smtClean="0"/>
              <a:t>Adresy</a:t>
            </a:r>
            <a:r>
              <a:rPr lang="en-US" dirty="0" smtClean="0"/>
              <a:t> </a:t>
            </a:r>
            <a:r>
              <a:rPr lang="en-US" dirty="0" err="1" smtClean="0"/>
              <a:t>IPv</a:t>
            </a:r>
            <a:r>
              <a:rPr lang="cs-CZ" dirty="0"/>
              <a:t>6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27482202-C018-4A2F-AB66-B931077AF117}" type="datetime1">
              <a:rPr lang="cs-CZ" smtClean="0"/>
              <a:t>20. 3. 2019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  <p:sp>
        <p:nvSpPr>
          <p:cNvPr id="7" name="Obdélník 6"/>
          <p:cNvSpPr/>
          <p:nvPr/>
        </p:nvSpPr>
        <p:spPr bwMode="auto">
          <a:xfrm>
            <a:off x="2667000" y="1613630"/>
            <a:ext cx="31242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717233" y="2653199"/>
            <a:ext cx="2209800" cy="3810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 13"/>
          <p:cNvSpPr/>
          <p:nvPr/>
        </p:nvSpPr>
        <p:spPr bwMode="auto">
          <a:xfrm>
            <a:off x="5562600" y="2648375"/>
            <a:ext cx="22098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bdélník 14"/>
          <p:cNvSpPr/>
          <p:nvPr/>
        </p:nvSpPr>
        <p:spPr bwMode="auto">
          <a:xfrm>
            <a:off x="3124200" y="2653199"/>
            <a:ext cx="22098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bdélník 17"/>
          <p:cNvSpPr/>
          <p:nvPr/>
        </p:nvSpPr>
        <p:spPr bwMode="auto">
          <a:xfrm>
            <a:off x="2170234" y="3633302"/>
            <a:ext cx="16002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bdélník 18"/>
          <p:cNvSpPr/>
          <p:nvPr/>
        </p:nvSpPr>
        <p:spPr bwMode="auto">
          <a:xfrm>
            <a:off x="4016619" y="3633302"/>
            <a:ext cx="16002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5863004" y="3633302"/>
            <a:ext cx="16002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bdélník 20"/>
          <p:cNvSpPr/>
          <p:nvPr/>
        </p:nvSpPr>
        <p:spPr bwMode="auto">
          <a:xfrm>
            <a:off x="274026" y="4787171"/>
            <a:ext cx="1257300" cy="81646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bdélník 31"/>
          <p:cNvSpPr/>
          <p:nvPr/>
        </p:nvSpPr>
        <p:spPr bwMode="auto">
          <a:xfrm>
            <a:off x="1751134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bdélník 32"/>
          <p:cNvSpPr/>
          <p:nvPr/>
        </p:nvSpPr>
        <p:spPr bwMode="auto">
          <a:xfrm>
            <a:off x="3228242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bdélník 33"/>
          <p:cNvSpPr/>
          <p:nvPr/>
        </p:nvSpPr>
        <p:spPr bwMode="auto">
          <a:xfrm>
            <a:off x="4705350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Obdélník 34"/>
          <p:cNvSpPr/>
          <p:nvPr/>
        </p:nvSpPr>
        <p:spPr bwMode="auto">
          <a:xfrm>
            <a:off x="6182458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bdélník 35"/>
          <p:cNvSpPr/>
          <p:nvPr/>
        </p:nvSpPr>
        <p:spPr bwMode="auto">
          <a:xfrm>
            <a:off x="7659566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8" name="Přímá spojnice 37"/>
          <p:cNvCxnSpPr/>
          <p:nvPr/>
        </p:nvCxnSpPr>
        <p:spPr bwMode="auto">
          <a:xfrm>
            <a:off x="1822133" y="2276352"/>
            <a:ext cx="4905449" cy="9648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 bwMode="auto">
          <a:xfrm flipV="1">
            <a:off x="3008433" y="3347364"/>
            <a:ext cx="3654669" cy="4825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 bwMode="auto">
          <a:xfrm>
            <a:off x="915375" y="4495800"/>
            <a:ext cx="7406052" cy="0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>
            <a:off x="3521214" y="160887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IPv6 adresa</a:t>
            </a:r>
            <a:endParaRPr lang="cs-CZ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1345080" y="266004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Unicast</a:t>
            </a:r>
            <a:endParaRPr lang="cs-CZ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3681514" y="264837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Multicast</a:t>
            </a:r>
            <a:endParaRPr lang="cs-CZ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6160402" y="264837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Anycast</a:t>
            </a:r>
            <a:endParaRPr lang="cs-CZ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321867" y="3623658"/>
            <a:ext cx="137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Well-known</a:t>
            </a:r>
            <a:endParaRPr lang="cs-CZ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4282218" y="3633302"/>
            <a:ext cx="113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Transient</a:t>
            </a:r>
            <a:endParaRPr lang="cs-CZ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5820564" y="364497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Solicited</a:t>
            </a:r>
            <a:r>
              <a:rPr lang="cs-CZ" dirty="0" smtClean="0"/>
              <a:t>-Node</a:t>
            </a:r>
            <a:endParaRPr lang="cs-CZ" dirty="0"/>
          </a:p>
        </p:txBody>
      </p:sp>
      <p:sp>
        <p:nvSpPr>
          <p:cNvPr id="51" name="TextovéPole 50"/>
          <p:cNvSpPr txBox="1"/>
          <p:nvPr/>
        </p:nvSpPr>
        <p:spPr>
          <a:xfrm>
            <a:off x="425622" y="4872235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Global</a:t>
            </a:r>
            <a:br>
              <a:rPr lang="cs-CZ" dirty="0" smtClean="0"/>
            </a:br>
            <a:r>
              <a:rPr lang="cs-CZ" dirty="0" err="1" smtClean="0"/>
              <a:t>Unicast</a:t>
            </a:r>
            <a:endParaRPr lang="cs-CZ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1761666" y="50027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Link-Local</a:t>
            </a:r>
            <a:endParaRPr lang="cs-CZ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3232460" y="500940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Loopback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4621112" y="501526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Unspecified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6353290" y="4913075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/>
              <a:t>Unique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Local</a:t>
            </a:r>
            <a:endParaRPr lang="cs-CZ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7600331" y="4872235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/>
              <a:t>Embedded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IPv4</a:t>
            </a:r>
            <a:endParaRPr lang="cs-CZ" dirty="0"/>
          </a:p>
        </p:txBody>
      </p:sp>
      <p:cxnSp>
        <p:nvCxnSpPr>
          <p:cNvPr id="58" name="Přímá spojnice 57"/>
          <p:cNvCxnSpPr>
            <a:stCxn id="7" idx="2"/>
          </p:cNvCxnSpPr>
          <p:nvPr/>
        </p:nvCxnSpPr>
        <p:spPr bwMode="auto">
          <a:xfrm>
            <a:off x="4229100" y="1994630"/>
            <a:ext cx="0" cy="29137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Přímá spojnice 58"/>
          <p:cNvCxnSpPr>
            <a:endCxn id="8" idx="0"/>
          </p:cNvCxnSpPr>
          <p:nvPr/>
        </p:nvCxnSpPr>
        <p:spPr bwMode="auto">
          <a:xfrm>
            <a:off x="1822133" y="2281176"/>
            <a:ext cx="0" cy="37202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Přímá spojnice 61"/>
          <p:cNvCxnSpPr/>
          <p:nvPr/>
        </p:nvCxnSpPr>
        <p:spPr bwMode="auto">
          <a:xfrm>
            <a:off x="4235133" y="2276352"/>
            <a:ext cx="0" cy="37202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Přímá spojnice 63"/>
          <p:cNvCxnSpPr/>
          <p:nvPr/>
        </p:nvCxnSpPr>
        <p:spPr bwMode="auto">
          <a:xfrm>
            <a:off x="6727582" y="2288020"/>
            <a:ext cx="0" cy="37202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Přímá spojnice 65"/>
          <p:cNvCxnSpPr/>
          <p:nvPr/>
        </p:nvCxnSpPr>
        <p:spPr bwMode="auto">
          <a:xfrm>
            <a:off x="4229100" y="3029375"/>
            <a:ext cx="0" cy="3234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Přímá spojnice 67"/>
          <p:cNvCxnSpPr>
            <a:endCxn id="48" idx="0"/>
          </p:cNvCxnSpPr>
          <p:nvPr/>
        </p:nvCxnSpPr>
        <p:spPr bwMode="auto">
          <a:xfrm>
            <a:off x="3008433" y="3352188"/>
            <a:ext cx="1" cy="27147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Přímá spojnice 70"/>
          <p:cNvCxnSpPr>
            <a:endCxn id="19" idx="0"/>
          </p:cNvCxnSpPr>
          <p:nvPr/>
        </p:nvCxnSpPr>
        <p:spPr bwMode="auto">
          <a:xfrm>
            <a:off x="4816719" y="3340520"/>
            <a:ext cx="0" cy="2927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Přímá spojnice 72"/>
          <p:cNvCxnSpPr>
            <a:endCxn id="20" idx="0"/>
          </p:cNvCxnSpPr>
          <p:nvPr/>
        </p:nvCxnSpPr>
        <p:spPr bwMode="auto">
          <a:xfrm>
            <a:off x="6663102" y="3347364"/>
            <a:ext cx="2" cy="2859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Přímá spojnice 84"/>
          <p:cNvCxnSpPr/>
          <p:nvPr/>
        </p:nvCxnSpPr>
        <p:spPr bwMode="auto">
          <a:xfrm>
            <a:off x="915375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Přímá spojnice 87"/>
          <p:cNvCxnSpPr/>
          <p:nvPr/>
        </p:nvCxnSpPr>
        <p:spPr bwMode="auto">
          <a:xfrm>
            <a:off x="2393459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Přímá spojnice 88"/>
          <p:cNvCxnSpPr/>
          <p:nvPr/>
        </p:nvCxnSpPr>
        <p:spPr bwMode="auto">
          <a:xfrm>
            <a:off x="3875451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Přímá spojnice 89"/>
          <p:cNvCxnSpPr/>
          <p:nvPr/>
        </p:nvCxnSpPr>
        <p:spPr bwMode="auto">
          <a:xfrm>
            <a:off x="5357443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Přímá spojnice 90"/>
          <p:cNvCxnSpPr/>
          <p:nvPr/>
        </p:nvCxnSpPr>
        <p:spPr bwMode="auto">
          <a:xfrm>
            <a:off x="6817942" y="4495799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Přímá spojnice 91"/>
          <p:cNvCxnSpPr/>
          <p:nvPr/>
        </p:nvCxnSpPr>
        <p:spPr bwMode="auto">
          <a:xfrm>
            <a:off x="8288216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" name="TextovéPole 93"/>
          <p:cNvSpPr txBox="1"/>
          <p:nvPr/>
        </p:nvSpPr>
        <p:spPr>
          <a:xfrm>
            <a:off x="2473671" y="400794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f</a:t>
            </a:r>
            <a:r>
              <a:rPr lang="cs-CZ" b="1" dirty="0" smtClean="0"/>
              <a:t>f00::/12</a:t>
            </a:r>
            <a:endParaRPr lang="cs-CZ" b="1" dirty="0"/>
          </a:p>
        </p:txBody>
      </p:sp>
      <p:sp>
        <p:nvSpPr>
          <p:cNvPr id="95" name="TextovéPole 94"/>
          <p:cNvSpPr txBox="1"/>
          <p:nvPr/>
        </p:nvSpPr>
        <p:spPr>
          <a:xfrm>
            <a:off x="4316394" y="402057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ff10::/12</a:t>
            </a:r>
            <a:endParaRPr lang="cs-CZ" b="1" dirty="0"/>
          </a:p>
        </p:txBody>
      </p:sp>
      <p:sp>
        <p:nvSpPr>
          <p:cNvPr id="96" name="TextovéPole 95"/>
          <p:cNvSpPr txBox="1"/>
          <p:nvPr/>
        </p:nvSpPr>
        <p:spPr>
          <a:xfrm>
            <a:off x="5661228" y="4096351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f</a:t>
            </a:r>
            <a:r>
              <a:rPr lang="cs-CZ" b="1" dirty="0" smtClean="0"/>
              <a:t>f02:0:0:0:0:1:ff00::/104</a:t>
            </a:r>
            <a:endParaRPr lang="cs-CZ" b="1" dirty="0"/>
          </a:p>
        </p:txBody>
      </p:sp>
      <p:sp>
        <p:nvSpPr>
          <p:cNvPr id="97" name="TextovéPole 96"/>
          <p:cNvSpPr txBox="1"/>
          <p:nvPr/>
        </p:nvSpPr>
        <p:spPr>
          <a:xfrm>
            <a:off x="310205" y="568781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2000::/3</a:t>
            </a:r>
            <a:endParaRPr lang="cs-CZ" b="1" dirty="0"/>
          </a:p>
        </p:txBody>
      </p:sp>
      <p:sp>
        <p:nvSpPr>
          <p:cNvPr id="98" name="TextovéPole 97"/>
          <p:cNvSpPr txBox="1"/>
          <p:nvPr/>
        </p:nvSpPr>
        <p:spPr>
          <a:xfrm>
            <a:off x="1822133" y="568781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fe80::/10</a:t>
            </a:r>
            <a:endParaRPr lang="cs-CZ" b="1" dirty="0"/>
          </a:p>
        </p:txBody>
      </p:sp>
      <p:sp>
        <p:nvSpPr>
          <p:cNvPr id="99" name="TextovéPole 98"/>
          <p:cNvSpPr txBox="1"/>
          <p:nvPr/>
        </p:nvSpPr>
        <p:spPr>
          <a:xfrm>
            <a:off x="3376736" y="568781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::/128</a:t>
            </a:r>
            <a:endParaRPr lang="cs-CZ" b="1" dirty="0"/>
          </a:p>
        </p:txBody>
      </p:sp>
      <p:sp>
        <p:nvSpPr>
          <p:cNvPr id="100" name="TextovéPole 99"/>
          <p:cNvSpPr txBox="1"/>
          <p:nvPr/>
        </p:nvSpPr>
        <p:spPr>
          <a:xfrm>
            <a:off x="4922476" y="569360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::/128</a:t>
            </a:r>
            <a:endParaRPr lang="cs-CZ" b="1" dirty="0"/>
          </a:p>
        </p:txBody>
      </p:sp>
      <p:sp>
        <p:nvSpPr>
          <p:cNvPr id="101" name="TextovéPole 100"/>
          <p:cNvSpPr txBox="1"/>
          <p:nvPr/>
        </p:nvSpPr>
        <p:spPr>
          <a:xfrm>
            <a:off x="6257532" y="570496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fc00::/7</a:t>
            </a:r>
            <a:endParaRPr lang="cs-CZ" b="1" dirty="0"/>
          </a:p>
        </p:txBody>
      </p:sp>
      <p:sp>
        <p:nvSpPr>
          <p:cNvPr id="102" name="TextovéPole 101"/>
          <p:cNvSpPr txBox="1"/>
          <p:nvPr/>
        </p:nvSpPr>
        <p:spPr>
          <a:xfrm>
            <a:off x="7892713" y="568603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::/80</a:t>
            </a:r>
            <a:endParaRPr lang="cs-CZ" b="1" dirty="0"/>
          </a:p>
        </p:txBody>
      </p:sp>
      <p:cxnSp>
        <p:nvCxnSpPr>
          <p:cNvPr id="103" name="Přímá spojnice 102"/>
          <p:cNvCxnSpPr/>
          <p:nvPr/>
        </p:nvCxnSpPr>
        <p:spPr bwMode="auto">
          <a:xfrm>
            <a:off x="1822133" y="3029375"/>
            <a:ext cx="0" cy="14664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11897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Adresování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14337"/>
          </a:xfrm>
        </p:spPr>
        <p:txBody>
          <a:bodyPr/>
          <a:lstStyle/>
          <a:p>
            <a:r>
              <a:rPr lang="cs-CZ" sz="1800" dirty="0" smtClean="0"/>
              <a:t>Globální </a:t>
            </a:r>
            <a:r>
              <a:rPr lang="cs-CZ" sz="1800" dirty="0" err="1" smtClean="0"/>
              <a:t>Unicast</a:t>
            </a:r>
            <a:r>
              <a:rPr lang="cs-CZ" sz="1800" dirty="0" smtClean="0"/>
              <a:t> Adresa 2000::/3</a:t>
            </a:r>
            <a:endParaRPr lang="cs-CZ" sz="1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E5BD0335-DDEB-403C-80AA-54579DBFBD52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4185830" y="2571112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Palatino Linotype" panose="02040502050505030304" pitchFamily="18" charset="0"/>
              </a:rPr>
              <a:t>16b</a:t>
            </a:r>
            <a:endParaRPr lang="cs-CZ" dirty="0">
              <a:latin typeface="Palatino Linotype" panose="02040502050505030304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281330" y="2571112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Palatino Linotype" panose="02040502050505030304" pitchFamily="18" charset="0"/>
              </a:rPr>
              <a:t>64b</a:t>
            </a:r>
            <a:endParaRPr lang="cs-CZ" dirty="0">
              <a:latin typeface="Palatino Linotype" panose="02040502050505030304" pitchFamily="18" charset="0"/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685800" y="2133600"/>
            <a:ext cx="7543800" cy="772059"/>
            <a:chOff x="685800" y="2133600"/>
            <a:chExt cx="7543800" cy="772059"/>
          </a:xfrm>
        </p:grpSpPr>
        <p:sp>
          <p:nvSpPr>
            <p:cNvPr id="7" name="Obdélník 6"/>
            <p:cNvSpPr/>
            <p:nvPr/>
          </p:nvSpPr>
          <p:spPr bwMode="auto">
            <a:xfrm>
              <a:off x="685800" y="2144306"/>
              <a:ext cx="7543800" cy="381000"/>
            </a:xfrm>
            <a:prstGeom prst="rect">
              <a:avLst/>
            </a:prstGeom>
            <a:noFill/>
            <a:ln w="28575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001  globální směrovací prefix  ID </a:t>
              </a:r>
              <a:r>
                <a:rPr kumimoji="0" lang="cs-CZ" sz="1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subsítě</a:t>
              </a:r>
              <a:r>
                <a:rPr kumimoji="0" lang="cs-CZ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             ID rozhraní           </a:t>
              </a:r>
            </a:p>
          </p:txBody>
        </p:sp>
        <p:cxnSp>
          <p:nvCxnSpPr>
            <p:cNvPr id="9" name="Přímá spojnice 8"/>
            <p:cNvCxnSpPr/>
            <p:nvPr/>
          </p:nvCxnSpPr>
          <p:spPr bwMode="auto">
            <a:xfrm>
              <a:off x="1219200" y="2133600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Přímá spojnice 9"/>
            <p:cNvCxnSpPr/>
            <p:nvPr/>
          </p:nvCxnSpPr>
          <p:spPr bwMode="auto">
            <a:xfrm>
              <a:off x="3886200" y="2144306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Přímá spojnice 10"/>
            <p:cNvCxnSpPr/>
            <p:nvPr/>
          </p:nvCxnSpPr>
          <p:spPr bwMode="auto">
            <a:xfrm>
              <a:off x="5029200" y="2154697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ovéPole 11"/>
            <p:cNvSpPr txBox="1"/>
            <p:nvPr/>
          </p:nvSpPr>
          <p:spPr>
            <a:xfrm>
              <a:off x="726104" y="2536327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Palatino Linotype" panose="02040502050505030304" pitchFamily="18" charset="0"/>
                </a:rPr>
                <a:t>3b</a:t>
              </a:r>
              <a:endParaRPr lang="cs-CZ" dirty="0">
                <a:latin typeface="Palatino Linotype" panose="02040502050505030304" pitchFamily="18" charset="0"/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2175272" y="253632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Palatino Linotype" panose="02040502050505030304" pitchFamily="18" charset="0"/>
                </a:rPr>
                <a:t>45b</a:t>
              </a:r>
              <a:endParaRPr lang="cs-CZ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16" name="Zástupný symbol pro obsah 2"/>
          <p:cNvSpPr txBox="1">
            <a:spLocks/>
          </p:cNvSpPr>
          <p:nvPr/>
        </p:nvSpPr>
        <p:spPr bwMode="auto">
          <a:xfrm>
            <a:off x="457200" y="2853532"/>
            <a:ext cx="82296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800" kern="0" dirty="0" smtClean="0"/>
              <a:t>Link Local </a:t>
            </a:r>
            <a:r>
              <a:rPr lang="cs-CZ" sz="1800" kern="0" dirty="0" err="1" smtClean="0"/>
              <a:t>Unicast</a:t>
            </a:r>
            <a:r>
              <a:rPr lang="cs-CZ" sz="1800" kern="0" dirty="0" smtClean="0"/>
              <a:t> Adresa fe80::/10</a:t>
            </a:r>
            <a:endParaRPr lang="cs-CZ" sz="1800" kern="0" dirty="0"/>
          </a:p>
        </p:txBody>
      </p:sp>
      <p:grpSp>
        <p:nvGrpSpPr>
          <p:cNvPr id="27" name="Skupina 26"/>
          <p:cNvGrpSpPr/>
          <p:nvPr/>
        </p:nvGrpSpPr>
        <p:grpSpPr>
          <a:xfrm>
            <a:off x="685800" y="3285052"/>
            <a:ext cx="7543800" cy="767979"/>
            <a:chOff x="685800" y="3285052"/>
            <a:chExt cx="7543800" cy="767979"/>
          </a:xfrm>
        </p:grpSpPr>
        <p:sp>
          <p:nvSpPr>
            <p:cNvPr id="19" name="Obdélník 18"/>
            <p:cNvSpPr/>
            <p:nvPr/>
          </p:nvSpPr>
          <p:spPr bwMode="auto">
            <a:xfrm>
              <a:off x="685800" y="3285052"/>
              <a:ext cx="7543800" cy="381000"/>
            </a:xfrm>
            <a:prstGeom prst="rect">
              <a:avLst/>
            </a:prstGeom>
            <a:noFill/>
            <a:ln w="28575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1111 1110 10xx </a:t>
              </a:r>
              <a:r>
                <a:rPr kumimoji="0" lang="cs-CZ" sz="1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xxxx</a:t>
              </a:r>
              <a:r>
                <a:rPr kumimoji="0" lang="cs-CZ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                                               ID rozhraní           </a:t>
              </a:r>
            </a:p>
          </p:txBody>
        </p:sp>
        <p:cxnSp>
          <p:nvCxnSpPr>
            <p:cNvPr id="20" name="Přímá spojnice 19"/>
            <p:cNvCxnSpPr/>
            <p:nvPr/>
          </p:nvCxnSpPr>
          <p:spPr bwMode="auto">
            <a:xfrm>
              <a:off x="2895600" y="3302699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Přímá spojnice 21"/>
            <p:cNvCxnSpPr/>
            <p:nvPr/>
          </p:nvCxnSpPr>
          <p:spPr bwMode="auto">
            <a:xfrm>
              <a:off x="5029200" y="3295443"/>
              <a:ext cx="0" cy="381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ovéPole 22"/>
            <p:cNvSpPr txBox="1"/>
            <p:nvPr/>
          </p:nvSpPr>
          <p:spPr>
            <a:xfrm>
              <a:off x="1443298" y="368369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Palatino Linotype" panose="02040502050505030304" pitchFamily="18" charset="0"/>
                </a:rPr>
                <a:t>10b</a:t>
              </a:r>
              <a:endParaRPr lang="cs-CZ" dirty="0">
                <a:latin typeface="Palatino Linotype" panose="02040502050505030304" pitchFamily="18" charset="0"/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3532294" y="368369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Palatino Linotype" panose="02040502050505030304" pitchFamily="18" charset="0"/>
                </a:rPr>
                <a:t>54b</a:t>
              </a:r>
              <a:endParaRPr lang="cs-CZ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6315966" y="368369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Palatino Linotype" panose="02040502050505030304" pitchFamily="18" charset="0"/>
              </a:rPr>
              <a:t>64b</a:t>
            </a:r>
            <a:endParaRPr lang="cs-CZ" dirty="0">
              <a:latin typeface="Palatino Linotype" panose="02040502050505030304" pitchFamily="18" charset="0"/>
            </a:endParaRPr>
          </a:p>
        </p:txBody>
      </p:sp>
      <p:sp>
        <p:nvSpPr>
          <p:cNvPr id="26" name="Zástupný symbol pro obsah 2"/>
          <p:cNvSpPr txBox="1">
            <a:spLocks/>
          </p:cNvSpPr>
          <p:nvPr/>
        </p:nvSpPr>
        <p:spPr bwMode="auto">
          <a:xfrm>
            <a:off x="459089" y="3951216"/>
            <a:ext cx="82296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800" kern="0" dirty="0" err="1" smtClean="0"/>
              <a:t>Loopback</a:t>
            </a:r>
            <a:r>
              <a:rPr lang="cs-CZ" sz="1800" kern="0" dirty="0" smtClean="0"/>
              <a:t> Adresa ::1</a:t>
            </a:r>
            <a:endParaRPr lang="cs-CZ" sz="1800" kern="0" dirty="0"/>
          </a:p>
        </p:txBody>
      </p:sp>
      <p:sp>
        <p:nvSpPr>
          <p:cNvPr id="34" name="Zástupný symbol pro obsah 2"/>
          <p:cNvSpPr txBox="1">
            <a:spLocks/>
          </p:cNvSpPr>
          <p:nvPr/>
        </p:nvSpPr>
        <p:spPr bwMode="auto">
          <a:xfrm>
            <a:off x="457200" y="4349399"/>
            <a:ext cx="82296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800" kern="0" dirty="0" smtClean="0"/>
              <a:t>Nespecifikovaná Adresa ::</a:t>
            </a:r>
            <a:endParaRPr lang="cs-CZ" sz="1800" kern="0" dirty="0"/>
          </a:p>
        </p:txBody>
      </p:sp>
    </p:spTree>
    <p:extLst>
      <p:ext uri="{BB962C8B-B14F-4D97-AF65-F5344CB8AC3E}">
        <p14:creationId xmlns:p14="http://schemas.microsoft.com/office/powerpoint/2010/main" val="18421227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Přidělení globální </a:t>
            </a:r>
            <a:r>
              <a:rPr lang="cs-CZ" dirty="0" err="1" smtClean="0"/>
              <a:t>unicast</a:t>
            </a:r>
            <a:r>
              <a:rPr lang="cs-CZ" dirty="0" smtClean="0"/>
              <a:t> adresy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0B6D2263-676D-42E2-A65D-D8FF6EAAC80A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  <p:grpSp>
        <p:nvGrpSpPr>
          <p:cNvPr id="64" name="Skupina 63"/>
          <p:cNvGrpSpPr/>
          <p:nvPr/>
        </p:nvGrpSpPr>
        <p:grpSpPr>
          <a:xfrm>
            <a:off x="762000" y="1658288"/>
            <a:ext cx="7738335" cy="4194825"/>
            <a:chOff x="762000" y="1658288"/>
            <a:chExt cx="7738335" cy="4194825"/>
          </a:xfrm>
        </p:grpSpPr>
        <p:sp>
          <p:nvSpPr>
            <p:cNvPr id="7" name="Obdélník 6"/>
            <p:cNvSpPr/>
            <p:nvPr/>
          </p:nvSpPr>
          <p:spPr bwMode="auto">
            <a:xfrm>
              <a:off x="1981200" y="1676400"/>
              <a:ext cx="4038600" cy="381000"/>
            </a:xfrm>
            <a:prstGeom prst="rect">
              <a:avLst/>
            </a:prstGeom>
            <a:noFill/>
            <a:ln w="28575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bdélník 7"/>
            <p:cNvSpPr/>
            <p:nvPr/>
          </p:nvSpPr>
          <p:spPr bwMode="auto">
            <a:xfrm>
              <a:off x="762000" y="2438400"/>
              <a:ext cx="1905000" cy="381000"/>
            </a:xfrm>
            <a:prstGeom prst="rect">
              <a:avLst/>
            </a:prstGeom>
            <a:noFill/>
            <a:ln w="28575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bdélník 8"/>
            <p:cNvSpPr/>
            <p:nvPr/>
          </p:nvSpPr>
          <p:spPr bwMode="auto">
            <a:xfrm>
              <a:off x="5600700" y="2438400"/>
              <a:ext cx="1905000" cy="381000"/>
            </a:xfrm>
            <a:prstGeom prst="rect">
              <a:avLst/>
            </a:prstGeom>
            <a:noFill/>
            <a:ln w="28575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bdélník 9"/>
            <p:cNvSpPr/>
            <p:nvPr/>
          </p:nvSpPr>
          <p:spPr bwMode="auto">
            <a:xfrm>
              <a:off x="1974742" y="3078162"/>
              <a:ext cx="1378058" cy="762000"/>
            </a:xfrm>
            <a:prstGeom prst="rect">
              <a:avLst/>
            </a:prstGeom>
            <a:noFill/>
            <a:ln w="28575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bdélník 10"/>
            <p:cNvSpPr/>
            <p:nvPr/>
          </p:nvSpPr>
          <p:spPr bwMode="auto">
            <a:xfrm>
              <a:off x="2005739" y="4084638"/>
              <a:ext cx="1378058" cy="762000"/>
            </a:xfrm>
            <a:prstGeom prst="rect">
              <a:avLst/>
            </a:prstGeom>
            <a:noFill/>
            <a:ln w="28575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Obdélník 11"/>
            <p:cNvSpPr/>
            <p:nvPr/>
          </p:nvSpPr>
          <p:spPr bwMode="auto">
            <a:xfrm>
              <a:off x="2017910" y="5091113"/>
              <a:ext cx="1378058" cy="762000"/>
            </a:xfrm>
            <a:prstGeom prst="rect">
              <a:avLst/>
            </a:prstGeom>
            <a:noFill/>
            <a:ln w="28575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2886727" y="1658288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Globální </a:t>
              </a:r>
              <a:r>
                <a:rPr lang="cs-CZ" dirty="0" err="1" smtClean="0"/>
                <a:t>unicast</a:t>
              </a:r>
              <a:endParaRPr lang="cs-CZ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1115618" y="243709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Manuálně</a:t>
              </a:r>
              <a:endParaRPr lang="cs-CZ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5984929" y="2437091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Dynamicky</a:t>
              </a:r>
              <a:endParaRPr lang="cs-CZ" dirty="0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2192519" y="3284670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Manual</a:t>
              </a:r>
              <a:endParaRPr lang="cs-CZ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2155737" y="4118297"/>
              <a:ext cx="11400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Manual</a:t>
              </a:r>
              <a:r>
                <a:rPr lang="cs-CZ" dirty="0" smtClean="0"/>
                <a:t> +</a:t>
              </a:r>
            </a:p>
            <a:p>
              <a:r>
                <a:rPr lang="cs-CZ" dirty="0" smtClean="0"/>
                <a:t>EUI-64</a:t>
              </a:r>
              <a:endParaRPr lang="cs-CZ" dirty="0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1966993" y="5148948"/>
              <a:ext cx="14798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dirty="0" smtClean="0"/>
                <a:t>IPv6</a:t>
              </a:r>
              <a:br>
                <a:rPr lang="cs-CZ" dirty="0" smtClean="0"/>
              </a:br>
              <a:r>
                <a:rPr lang="cs-CZ" dirty="0" err="1" smtClean="0"/>
                <a:t>unnumbered</a:t>
              </a:r>
              <a:endParaRPr lang="cs-CZ" dirty="0"/>
            </a:p>
          </p:txBody>
        </p:sp>
        <p:cxnSp>
          <p:nvCxnSpPr>
            <p:cNvPr id="28" name="Přímá spojnice 27"/>
            <p:cNvCxnSpPr/>
            <p:nvPr/>
          </p:nvCxnSpPr>
          <p:spPr bwMode="auto">
            <a:xfrm>
              <a:off x="1714500" y="2244615"/>
              <a:ext cx="4828749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Přímá spojnice 29"/>
            <p:cNvCxnSpPr>
              <a:stCxn id="8" idx="2"/>
            </p:cNvCxnSpPr>
            <p:nvPr/>
          </p:nvCxnSpPr>
          <p:spPr bwMode="auto">
            <a:xfrm>
              <a:off x="1714500" y="2819400"/>
              <a:ext cx="0" cy="265271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Obdélník 12"/>
            <p:cNvSpPr/>
            <p:nvPr/>
          </p:nvSpPr>
          <p:spPr bwMode="auto">
            <a:xfrm>
              <a:off x="4864790" y="3372737"/>
              <a:ext cx="1378058" cy="762000"/>
            </a:xfrm>
            <a:prstGeom prst="rect">
              <a:avLst/>
            </a:prstGeom>
            <a:noFill/>
            <a:ln w="28575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bdélník 13"/>
            <p:cNvSpPr/>
            <p:nvPr/>
          </p:nvSpPr>
          <p:spPr bwMode="auto">
            <a:xfrm>
              <a:off x="7071361" y="3365594"/>
              <a:ext cx="1378058" cy="762000"/>
            </a:xfrm>
            <a:prstGeom prst="rect">
              <a:avLst/>
            </a:prstGeom>
            <a:noFill/>
            <a:ln w="28575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bdélník 14"/>
            <p:cNvSpPr/>
            <p:nvPr/>
          </p:nvSpPr>
          <p:spPr bwMode="auto">
            <a:xfrm>
              <a:off x="4864790" y="4369039"/>
              <a:ext cx="1378058" cy="762000"/>
            </a:xfrm>
            <a:prstGeom prst="rect">
              <a:avLst/>
            </a:prstGeom>
            <a:noFill/>
            <a:ln w="28575"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5063278" y="357447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SLAAC</a:t>
              </a:r>
              <a:endParaRPr lang="cs-CZ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7187275" y="3569071"/>
              <a:ext cx="1146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DHCPv6</a:t>
              </a:r>
              <a:endParaRPr lang="cs-CZ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5020134" y="4420838"/>
              <a:ext cx="11400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SLAAC +</a:t>
              </a:r>
              <a:br>
                <a:rPr lang="cs-CZ" dirty="0" smtClean="0"/>
              </a:br>
              <a:r>
                <a:rPr lang="cs-CZ" dirty="0" smtClean="0"/>
                <a:t>DHCPv6</a:t>
              </a:r>
              <a:endParaRPr lang="cs-CZ" dirty="0"/>
            </a:p>
          </p:txBody>
        </p:sp>
        <p:grpSp>
          <p:nvGrpSpPr>
            <p:cNvPr id="63" name="Skupina 62"/>
            <p:cNvGrpSpPr/>
            <p:nvPr/>
          </p:nvGrpSpPr>
          <p:grpSpPr>
            <a:xfrm>
              <a:off x="7020443" y="4369039"/>
              <a:ext cx="1479892" cy="762000"/>
              <a:chOff x="5958607" y="5360412"/>
              <a:chExt cx="1479892" cy="762000"/>
            </a:xfrm>
          </p:grpSpPr>
          <p:sp>
            <p:nvSpPr>
              <p:cNvPr id="16" name="Obdélník 15"/>
              <p:cNvSpPr/>
              <p:nvPr/>
            </p:nvSpPr>
            <p:spPr bwMode="auto">
              <a:xfrm>
                <a:off x="6004561" y="5360412"/>
                <a:ext cx="1378058" cy="762000"/>
              </a:xfrm>
              <a:prstGeom prst="rect">
                <a:avLst/>
              </a:prstGeom>
              <a:noFill/>
              <a:ln w="28575">
                <a:headEnd type="none" w="med" len="med"/>
                <a:tailEnd type="none" w="med" len="med"/>
              </a:ln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TextovéPole 22"/>
              <p:cNvSpPr txBox="1"/>
              <p:nvPr/>
            </p:nvSpPr>
            <p:spPr>
              <a:xfrm>
                <a:off x="5958607" y="5582023"/>
                <a:ext cx="1479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DHCPv6-PD</a:t>
                </a:r>
                <a:endParaRPr lang="cs-CZ" dirty="0"/>
              </a:p>
            </p:txBody>
          </p:sp>
        </p:grpSp>
        <p:cxnSp>
          <p:nvCxnSpPr>
            <p:cNvPr id="31" name="Přímá spojnice 30"/>
            <p:cNvCxnSpPr>
              <a:stCxn id="13" idx="2"/>
              <a:endCxn id="15" idx="0"/>
            </p:cNvCxnSpPr>
            <p:nvPr/>
          </p:nvCxnSpPr>
          <p:spPr bwMode="auto">
            <a:xfrm>
              <a:off x="5553819" y="4134737"/>
              <a:ext cx="0" cy="23430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Přímá spojnice 37"/>
            <p:cNvCxnSpPr/>
            <p:nvPr/>
          </p:nvCxnSpPr>
          <p:spPr bwMode="auto">
            <a:xfrm>
              <a:off x="5553819" y="3041935"/>
              <a:ext cx="0" cy="32365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Přímá spojnice 39"/>
            <p:cNvCxnSpPr/>
            <p:nvPr/>
          </p:nvCxnSpPr>
          <p:spPr bwMode="auto">
            <a:xfrm>
              <a:off x="7769344" y="3049078"/>
              <a:ext cx="0" cy="32365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Přímá spojnice 33"/>
            <p:cNvCxnSpPr/>
            <p:nvPr/>
          </p:nvCxnSpPr>
          <p:spPr bwMode="auto">
            <a:xfrm>
              <a:off x="6553200" y="2819400"/>
              <a:ext cx="0" cy="23430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Přímá spojnice 35"/>
            <p:cNvCxnSpPr/>
            <p:nvPr/>
          </p:nvCxnSpPr>
          <p:spPr bwMode="auto">
            <a:xfrm>
              <a:off x="5553819" y="3057537"/>
              <a:ext cx="222647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Přímá spojnice 43"/>
            <p:cNvCxnSpPr/>
            <p:nvPr/>
          </p:nvCxnSpPr>
          <p:spPr bwMode="auto">
            <a:xfrm>
              <a:off x="6543249" y="2244615"/>
              <a:ext cx="0" cy="19247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Přímá spojnice 46"/>
            <p:cNvCxnSpPr/>
            <p:nvPr/>
          </p:nvCxnSpPr>
          <p:spPr bwMode="auto">
            <a:xfrm>
              <a:off x="1726671" y="2244615"/>
              <a:ext cx="0" cy="19247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Přímá spojnice 47"/>
            <p:cNvCxnSpPr/>
            <p:nvPr/>
          </p:nvCxnSpPr>
          <p:spPr bwMode="auto">
            <a:xfrm>
              <a:off x="4000500" y="2052139"/>
              <a:ext cx="0" cy="19247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Přímá spojnice 49"/>
            <p:cNvCxnSpPr>
              <a:stCxn id="10" idx="1"/>
            </p:cNvCxnSpPr>
            <p:nvPr/>
          </p:nvCxnSpPr>
          <p:spPr bwMode="auto">
            <a:xfrm flipH="1">
              <a:off x="1714500" y="3459162"/>
              <a:ext cx="26024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Přímá spojnice 50"/>
            <p:cNvCxnSpPr/>
            <p:nvPr/>
          </p:nvCxnSpPr>
          <p:spPr bwMode="auto">
            <a:xfrm flipH="1">
              <a:off x="1714500" y="4465638"/>
              <a:ext cx="291239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Přímá spojnice 59"/>
            <p:cNvCxnSpPr/>
            <p:nvPr/>
          </p:nvCxnSpPr>
          <p:spPr bwMode="auto">
            <a:xfrm flipH="1">
              <a:off x="1726671" y="5472113"/>
              <a:ext cx="291239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1" name="TextovéPole 60"/>
            <p:cNvSpPr txBox="1"/>
            <p:nvPr/>
          </p:nvSpPr>
          <p:spPr>
            <a:xfrm>
              <a:off x="4133631" y="2722213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bezestavový</a:t>
              </a:r>
              <a:endParaRPr lang="cs-CZ" dirty="0"/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7458273" y="2710356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stavový</a:t>
              </a:r>
              <a:endParaRPr lang="cs-CZ" dirty="0"/>
            </a:p>
          </p:txBody>
        </p:sp>
      </p:grpSp>
      <p:sp>
        <p:nvSpPr>
          <p:cNvPr id="65" name="TextovéPole 64"/>
          <p:cNvSpPr txBox="1"/>
          <p:nvPr/>
        </p:nvSpPr>
        <p:spPr>
          <a:xfrm>
            <a:off x="4128874" y="5329924"/>
            <a:ext cx="4891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DHCPv6-PD – Prefix </a:t>
            </a:r>
            <a:r>
              <a:rPr lang="cs-CZ" dirty="0" err="1" smtClean="0"/>
              <a:t>Delegation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SLAAC – </a:t>
            </a:r>
            <a:r>
              <a:rPr lang="cs-CZ" dirty="0" err="1" smtClean="0"/>
              <a:t>Stateless</a:t>
            </a:r>
            <a:r>
              <a:rPr lang="cs-CZ" dirty="0" smtClean="0"/>
              <a:t> Address </a:t>
            </a:r>
            <a:r>
              <a:rPr lang="cs-CZ" dirty="0" err="1" smtClean="0"/>
              <a:t>Autoconfiguration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7950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sz="3200" dirty="0" smtClean="0">
                <a:latin typeface="Palatino Linotype" panose="02040502050505030304" pitchFamily="18" charset="0"/>
              </a:rPr>
              <a:t>Přidělování globálních adres IPv6</a:t>
            </a:r>
            <a:endParaRPr lang="cs-CZ" sz="3200" dirty="0">
              <a:latin typeface="Palatino Linotype" panose="0204050205050503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>
                <a:latin typeface="Palatino Linotype" panose="02040502050505030304" pitchFamily="18" charset="0"/>
              </a:rPr>
              <a:t>IANA /3</a:t>
            </a:r>
          </a:p>
          <a:p>
            <a:r>
              <a:rPr lang="cs-CZ" sz="2400" dirty="0" smtClean="0">
                <a:latin typeface="Palatino Linotype" panose="02040502050505030304" pitchFamily="18" charset="0"/>
              </a:rPr>
              <a:t>RIR (9 bitů) /12</a:t>
            </a:r>
          </a:p>
          <a:p>
            <a:r>
              <a:rPr lang="cs-CZ" sz="2400" dirty="0" smtClean="0">
                <a:latin typeface="Palatino Linotype" panose="02040502050505030304" pitchFamily="18" charset="0"/>
              </a:rPr>
              <a:t>LIR (20 bitů) /32</a:t>
            </a:r>
          </a:p>
          <a:p>
            <a:r>
              <a:rPr lang="cs-CZ" sz="2400" dirty="0" smtClean="0">
                <a:latin typeface="Palatino Linotype" panose="02040502050505030304" pitchFamily="18" charset="0"/>
              </a:rPr>
              <a:t>Koncový uživatel</a:t>
            </a:r>
          </a:p>
          <a:p>
            <a:pPr lvl="1"/>
            <a:r>
              <a:rPr lang="cs-CZ" sz="2000" dirty="0" smtClean="0">
                <a:latin typeface="Palatino Linotype" panose="02040502050505030304" pitchFamily="18" charset="0"/>
              </a:rPr>
              <a:t>16 bitů (65536 </a:t>
            </a:r>
            <a:r>
              <a:rPr lang="cs-CZ" sz="2000" dirty="0" err="1" smtClean="0">
                <a:latin typeface="Palatino Linotype" panose="02040502050505030304" pitchFamily="18" charset="0"/>
              </a:rPr>
              <a:t>subsítí</a:t>
            </a:r>
            <a:r>
              <a:rPr lang="cs-CZ" sz="2000" dirty="0" smtClean="0">
                <a:latin typeface="Palatino Linotype" panose="02040502050505030304" pitchFamily="18" charset="0"/>
              </a:rPr>
              <a:t>) /48</a:t>
            </a:r>
          </a:p>
          <a:p>
            <a:pPr lvl="1"/>
            <a:r>
              <a:rPr lang="cs-CZ" sz="2000" dirty="0" smtClean="0">
                <a:latin typeface="Palatino Linotype" panose="02040502050505030304" pitchFamily="18" charset="0"/>
              </a:rPr>
              <a:t>12 bitů (4096 </a:t>
            </a:r>
            <a:r>
              <a:rPr lang="cs-CZ" sz="2000" dirty="0" err="1" smtClean="0">
                <a:latin typeface="Palatino Linotype" panose="02040502050505030304" pitchFamily="18" charset="0"/>
              </a:rPr>
              <a:t>subsítí</a:t>
            </a:r>
            <a:r>
              <a:rPr lang="cs-CZ" sz="2000" dirty="0" smtClean="0">
                <a:latin typeface="Palatino Linotype" panose="02040502050505030304" pitchFamily="18" charset="0"/>
              </a:rPr>
              <a:t>) /52</a:t>
            </a:r>
          </a:p>
          <a:p>
            <a:pPr lvl="1"/>
            <a:r>
              <a:rPr lang="cs-CZ" sz="2000" dirty="0" smtClean="0">
                <a:latin typeface="Palatino Linotype" panose="02040502050505030304" pitchFamily="18" charset="0"/>
              </a:rPr>
              <a:t>8 bitů (256 </a:t>
            </a:r>
            <a:r>
              <a:rPr lang="cs-CZ" sz="2000" dirty="0" err="1" smtClean="0">
                <a:latin typeface="Palatino Linotype" panose="02040502050505030304" pitchFamily="18" charset="0"/>
              </a:rPr>
              <a:t>subsítí</a:t>
            </a:r>
            <a:r>
              <a:rPr lang="cs-CZ" sz="2000" dirty="0" smtClean="0">
                <a:latin typeface="Palatino Linotype" panose="02040502050505030304" pitchFamily="18" charset="0"/>
              </a:rPr>
              <a:t>) /56</a:t>
            </a:r>
          </a:p>
          <a:p>
            <a:pPr lvl="1"/>
            <a:r>
              <a:rPr lang="cs-CZ" sz="2000" dirty="0" smtClean="0">
                <a:latin typeface="Palatino Linotype" panose="02040502050505030304" pitchFamily="18" charset="0"/>
              </a:rPr>
              <a:t>4 bity (16 </a:t>
            </a:r>
            <a:r>
              <a:rPr lang="cs-CZ" sz="2000" dirty="0" err="1" smtClean="0">
                <a:latin typeface="Palatino Linotype" panose="02040502050505030304" pitchFamily="18" charset="0"/>
              </a:rPr>
              <a:t>subsítí</a:t>
            </a:r>
            <a:r>
              <a:rPr lang="cs-CZ" sz="2000" dirty="0" smtClean="0">
                <a:latin typeface="Palatino Linotype" panose="02040502050505030304" pitchFamily="18" charset="0"/>
              </a:rPr>
              <a:t>) /60</a:t>
            </a:r>
          </a:p>
          <a:p>
            <a:pPr lvl="1"/>
            <a:r>
              <a:rPr lang="cs-CZ" sz="2000" dirty="0" smtClean="0">
                <a:latin typeface="Palatino Linotype" panose="02040502050505030304" pitchFamily="18" charset="0"/>
              </a:rPr>
              <a:t>1 </a:t>
            </a:r>
            <a:r>
              <a:rPr lang="cs-CZ" sz="2000" dirty="0" err="1" smtClean="0">
                <a:latin typeface="Palatino Linotype" panose="02040502050505030304" pitchFamily="18" charset="0"/>
              </a:rPr>
              <a:t>subsíť</a:t>
            </a:r>
            <a:r>
              <a:rPr lang="cs-CZ" sz="2000" dirty="0" smtClean="0">
                <a:latin typeface="Palatino Linotype" panose="02040502050505030304" pitchFamily="18" charset="0"/>
              </a:rPr>
              <a:t> /64</a:t>
            </a:r>
          </a:p>
          <a:p>
            <a:r>
              <a:rPr lang="cs-CZ" sz="2400" dirty="0" smtClean="0">
                <a:latin typeface="Palatino Linotype" panose="02040502050505030304" pitchFamily="18" charset="0"/>
              </a:rPr>
              <a:t>Na požádání může koncový uživatel dostat i více subsítí (ZČU </a:t>
            </a:r>
            <a:r>
              <a:rPr lang="cs-CZ" sz="2400" dirty="0">
                <a:latin typeface="Palatino Linotype" panose="02040502050505030304" pitchFamily="18" charset="0"/>
              </a:rPr>
              <a:t>Plzeň  2001:718:1800::/</a:t>
            </a:r>
            <a:r>
              <a:rPr lang="cs-CZ" sz="2400" dirty="0" smtClean="0">
                <a:latin typeface="Palatino Linotype" panose="02040502050505030304" pitchFamily="18" charset="0"/>
              </a:rPr>
              <a:t>48)</a:t>
            </a:r>
            <a:endParaRPr lang="cs-CZ" sz="2400" dirty="0">
              <a:latin typeface="Palatino Linotype" panose="02040502050505030304" pitchFamily="18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D15E39EA-7D60-416F-8820-396787F46EB4}" type="datetime1">
              <a:rPr lang="cs-CZ" altLang="cs-CZ" smtClean="0"/>
              <a:t>20. 3. 2019</a:t>
            </a:fld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altLang="cs-CZ" smtClean="0"/>
              <a:t>Projektování distribuovaných systémů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03C18BC8-672D-40C2-B31B-400B703B5A16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52950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857250"/>
            <a:ext cx="8259587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CE14BA-6CC2-4744-9477-EDD27F621DF5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18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8050"/>
            <a:ext cx="9144000" cy="2501398"/>
          </a:xfrm>
          <a:prstGeom prst="rect">
            <a:avLst/>
          </a:prstGeom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87B65E-B550-4E9C-A853-E995ECCF6087}" type="datetime1">
              <a:rPr lang="cs-CZ" smtClean="0"/>
              <a:t>20. 3. 2019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08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61C0209F-A056-4502-BD4C-C6C4D1094A8D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pPr algn="ctr"/>
            <a:r>
              <a:rPr lang="cs-CZ" altLang="cs-CZ" dirty="0" smtClean="0"/>
              <a:t>Vyčerpání adresního prostoru IPv4</a:t>
            </a:r>
            <a:endParaRPr lang="cs-CZ" alt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115AB327-47AD-46D2-9834-297C6B2AE841}" type="datetime1">
              <a:rPr lang="cs-CZ" altLang="cs-CZ" smtClean="0"/>
              <a:t>20. 3. 2019</a:t>
            </a:fld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altLang="cs-CZ" smtClean="0"/>
              <a:t>Projektování distribuovaných systémů</a:t>
            </a:r>
            <a:endParaRPr lang="cs-CZ" altLang="cs-CZ"/>
          </a:p>
        </p:txBody>
      </p:sp>
      <p:pic>
        <p:nvPicPr>
          <p:cNvPr id="11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73066"/>
            <a:ext cx="7560840" cy="457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4257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5651"/>
            <a:ext cx="9144000" cy="2789695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DB23B7-1072-4F76-B9A5-9071ED514B91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9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1950"/>
            <a:ext cx="9144000" cy="3591786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90C5CA-1522-4CBE-B4F0-C84E7776C53C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3751"/>
            <a:ext cx="9144000" cy="2714031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776A03-1DA1-467C-8C25-CD41B6EC1E63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89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9951"/>
            <a:ext cx="9144000" cy="2566737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02AFF-E3DE-4378-88B1-04799DA06A33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370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857250"/>
            <a:ext cx="8990533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D2E7DB-6E20-4DCC-A472-3F8787BF5349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30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857250"/>
            <a:ext cx="8113796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53636-D54A-485F-81ED-2D1647FE1236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2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5751"/>
            <a:ext cx="9144000" cy="3722127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6AF88A-7830-4FE2-9045-06B5830DCB3C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32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150"/>
            <a:ext cx="9144000" cy="494438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FCD47-4B27-4840-9078-1F25BABC33D6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Link Local </a:t>
            </a:r>
            <a:r>
              <a:rPr lang="cs-CZ" dirty="0" err="1" smtClean="0"/>
              <a:t>Unicast</a:t>
            </a:r>
            <a:r>
              <a:rPr lang="cs-CZ" dirty="0" smtClean="0"/>
              <a:t> Adresy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C220367B-00CE-448D-9B71-F9567F9BF385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6240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err="1" smtClean="0"/>
              <a:t>Adresy</a:t>
            </a:r>
            <a:r>
              <a:rPr lang="en-US" dirty="0" smtClean="0"/>
              <a:t> </a:t>
            </a:r>
            <a:r>
              <a:rPr lang="en-US" dirty="0" err="1" smtClean="0"/>
              <a:t>IPv</a:t>
            </a:r>
            <a:r>
              <a:rPr lang="cs-CZ" dirty="0"/>
              <a:t>6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AB795B91-4D9B-451D-AB78-A58C33D636FA}" type="datetime1">
              <a:rPr lang="cs-CZ" smtClean="0"/>
              <a:t>20. 3. 2019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  <p:sp>
        <p:nvSpPr>
          <p:cNvPr id="7" name="Obdélník 6"/>
          <p:cNvSpPr/>
          <p:nvPr/>
        </p:nvSpPr>
        <p:spPr bwMode="auto">
          <a:xfrm>
            <a:off x="2667000" y="1613630"/>
            <a:ext cx="31242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717233" y="2653199"/>
            <a:ext cx="2209800" cy="3810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 13"/>
          <p:cNvSpPr/>
          <p:nvPr/>
        </p:nvSpPr>
        <p:spPr bwMode="auto">
          <a:xfrm>
            <a:off x="5562600" y="2648375"/>
            <a:ext cx="22098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bdélník 14"/>
          <p:cNvSpPr/>
          <p:nvPr/>
        </p:nvSpPr>
        <p:spPr bwMode="auto">
          <a:xfrm>
            <a:off x="3124200" y="2653199"/>
            <a:ext cx="22098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bdélník 17"/>
          <p:cNvSpPr/>
          <p:nvPr/>
        </p:nvSpPr>
        <p:spPr bwMode="auto">
          <a:xfrm>
            <a:off x="2170234" y="3633302"/>
            <a:ext cx="16002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bdélník 18"/>
          <p:cNvSpPr/>
          <p:nvPr/>
        </p:nvSpPr>
        <p:spPr bwMode="auto">
          <a:xfrm>
            <a:off x="4016619" y="3633302"/>
            <a:ext cx="16002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5863004" y="3633302"/>
            <a:ext cx="16002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bdélník 20"/>
          <p:cNvSpPr/>
          <p:nvPr/>
        </p:nvSpPr>
        <p:spPr bwMode="auto">
          <a:xfrm>
            <a:off x="274026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bdélník 31"/>
          <p:cNvSpPr/>
          <p:nvPr/>
        </p:nvSpPr>
        <p:spPr bwMode="auto">
          <a:xfrm>
            <a:off x="1751134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bdélník 32"/>
          <p:cNvSpPr/>
          <p:nvPr/>
        </p:nvSpPr>
        <p:spPr bwMode="auto">
          <a:xfrm>
            <a:off x="3228242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bdélník 33"/>
          <p:cNvSpPr/>
          <p:nvPr/>
        </p:nvSpPr>
        <p:spPr bwMode="auto">
          <a:xfrm>
            <a:off x="4705350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Obdélník 34"/>
          <p:cNvSpPr/>
          <p:nvPr/>
        </p:nvSpPr>
        <p:spPr bwMode="auto">
          <a:xfrm>
            <a:off x="6182458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bdélník 35"/>
          <p:cNvSpPr/>
          <p:nvPr/>
        </p:nvSpPr>
        <p:spPr bwMode="auto">
          <a:xfrm>
            <a:off x="7659566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8" name="Přímá spojnice 37"/>
          <p:cNvCxnSpPr/>
          <p:nvPr/>
        </p:nvCxnSpPr>
        <p:spPr bwMode="auto">
          <a:xfrm>
            <a:off x="1822133" y="2276352"/>
            <a:ext cx="4905449" cy="9648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 bwMode="auto">
          <a:xfrm flipV="1">
            <a:off x="3008433" y="3347364"/>
            <a:ext cx="3654669" cy="4825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 bwMode="auto">
          <a:xfrm>
            <a:off x="915375" y="4495800"/>
            <a:ext cx="7406052" cy="0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>
            <a:off x="3521214" y="160887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IPv6 adresa</a:t>
            </a:r>
            <a:endParaRPr lang="cs-CZ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1345080" y="266004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Unicast</a:t>
            </a:r>
            <a:endParaRPr lang="cs-CZ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3681514" y="264837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Multicast</a:t>
            </a:r>
            <a:endParaRPr lang="cs-CZ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6160402" y="264837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Anycast</a:t>
            </a:r>
            <a:endParaRPr lang="cs-CZ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321867" y="3623658"/>
            <a:ext cx="137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Well-known</a:t>
            </a:r>
            <a:endParaRPr lang="cs-CZ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4282218" y="3633302"/>
            <a:ext cx="113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Transient</a:t>
            </a:r>
            <a:endParaRPr lang="cs-CZ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5820564" y="364497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Solicited</a:t>
            </a:r>
            <a:r>
              <a:rPr lang="cs-CZ" dirty="0" smtClean="0"/>
              <a:t>-Node</a:t>
            </a:r>
            <a:endParaRPr lang="cs-CZ" dirty="0"/>
          </a:p>
        </p:txBody>
      </p:sp>
      <p:sp>
        <p:nvSpPr>
          <p:cNvPr id="51" name="TextovéPole 50"/>
          <p:cNvSpPr txBox="1"/>
          <p:nvPr/>
        </p:nvSpPr>
        <p:spPr>
          <a:xfrm>
            <a:off x="425622" y="4872235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Global</a:t>
            </a:r>
            <a:br>
              <a:rPr lang="cs-CZ" dirty="0" smtClean="0"/>
            </a:br>
            <a:r>
              <a:rPr lang="cs-CZ" dirty="0" err="1" smtClean="0"/>
              <a:t>Unicast</a:t>
            </a:r>
            <a:endParaRPr lang="cs-CZ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1761666" y="50027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Link-Local</a:t>
            </a:r>
            <a:endParaRPr lang="cs-CZ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3232460" y="500940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Loopback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4621112" y="501526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Unspecified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6353290" y="4913075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/>
              <a:t>Unique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Local</a:t>
            </a:r>
            <a:endParaRPr lang="cs-CZ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7600331" y="4872235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/>
              <a:t>Embedded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IPv4</a:t>
            </a:r>
            <a:endParaRPr lang="cs-CZ" dirty="0"/>
          </a:p>
        </p:txBody>
      </p:sp>
      <p:cxnSp>
        <p:nvCxnSpPr>
          <p:cNvPr id="58" name="Přímá spojnice 57"/>
          <p:cNvCxnSpPr>
            <a:stCxn id="7" idx="2"/>
          </p:cNvCxnSpPr>
          <p:nvPr/>
        </p:nvCxnSpPr>
        <p:spPr bwMode="auto">
          <a:xfrm>
            <a:off x="4229100" y="1994630"/>
            <a:ext cx="0" cy="29137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Přímá spojnice 58"/>
          <p:cNvCxnSpPr>
            <a:endCxn id="8" idx="0"/>
          </p:cNvCxnSpPr>
          <p:nvPr/>
        </p:nvCxnSpPr>
        <p:spPr bwMode="auto">
          <a:xfrm>
            <a:off x="1822133" y="2281176"/>
            <a:ext cx="0" cy="37202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Přímá spojnice 61"/>
          <p:cNvCxnSpPr/>
          <p:nvPr/>
        </p:nvCxnSpPr>
        <p:spPr bwMode="auto">
          <a:xfrm>
            <a:off x="4235133" y="2276352"/>
            <a:ext cx="0" cy="37202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Přímá spojnice 63"/>
          <p:cNvCxnSpPr/>
          <p:nvPr/>
        </p:nvCxnSpPr>
        <p:spPr bwMode="auto">
          <a:xfrm>
            <a:off x="6727582" y="2288020"/>
            <a:ext cx="0" cy="37202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Přímá spojnice 65"/>
          <p:cNvCxnSpPr/>
          <p:nvPr/>
        </p:nvCxnSpPr>
        <p:spPr bwMode="auto">
          <a:xfrm>
            <a:off x="4229100" y="3029375"/>
            <a:ext cx="0" cy="3234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Přímá spojnice 67"/>
          <p:cNvCxnSpPr>
            <a:endCxn id="48" idx="0"/>
          </p:cNvCxnSpPr>
          <p:nvPr/>
        </p:nvCxnSpPr>
        <p:spPr bwMode="auto">
          <a:xfrm>
            <a:off x="3008433" y="3352188"/>
            <a:ext cx="1" cy="27147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Přímá spojnice 70"/>
          <p:cNvCxnSpPr>
            <a:endCxn id="19" idx="0"/>
          </p:cNvCxnSpPr>
          <p:nvPr/>
        </p:nvCxnSpPr>
        <p:spPr bwMode="auto">
          <a:xfrm>
            <a:off x="4816719" y="3340520"/>
            <a:ext cx="0" cy="2927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Přímá spojnice 72"/>
          <p:cNvCxnSpPr>
            <a:endCxn id="20" idx="0"/>
          </p:cNvCxnSpPr>
          <p:nvPr/>
        </p:nvCxnSpPr>
        <p:spPr bwMode="auto">
          <a:xfrm>
            <a:off x="6663102" y="3347364"/>
            <a:ext cx="2" cy="2859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Přímá spojnice 84"/>
          <p:cNvCxnSpPr/>
          <p:nvPr/>
        </p:nvCxnSpPr>
        <p:spPr bwMode="auto">
          <a:xfrm>
            <a:off x="915375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Přímá spojnice 87"/>
          <p:cNvCxnSpPr/>
          <p:nvPr/>
        </p:nvCxnSpPr>
        <p:spPr bwMode="auto">
          <a:xfrm>
            <a:off x="2393459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Přímá spojnice 88"/>
          <p:cNvCxnSpPr/>
          <p:nvPr/>
        </p:nvCxnSpPr>
        <p:spPr bwMode="auto">
          <a:xfrm>
            <a:off x="3875451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Přímá spojnice 89"/>
          <p:cNvCxnSpPr/>
          <p:nvPr/>
        </p:nvCxnSpPr>
        <p:spPr bwMode="auto">
          <a:xfrm>
            <a:off x="5357443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Přímá spojnice 90"/>
          <p:cNvCxnSpPr/>
          <p:nvPr/>
        </p:nvCxnSpPr>
        <p:spPr bwMode="auto">
          <a:xfrm>
            <a:off x="6817942" y="4495799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Přímá spojnice 91"/>
          <p:cNvCxnSpPr/>
          <p:nvPr/>
        </p:nvCxnSpPr>
        <p:spPr bwMode="auto">
          <a:xfrm>
            <a:off x="8288216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" name="TextovéPole 93"/>
          <p:cNvSpPr txBox="1"/>
          <p:nvPr/>
        </p:nvSpPr>
        <p:spPr>
          <a:xfrm>
            <a:off x="2473671" y="400794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f</a:t>
            </a:r>
            <a:r>
              <a:rPr lang="cs-CZ" b="1" dirty="0" smtClean="0"/>
              <a:t>f00::/12</a:t>
            </a:r>
            <a:endParaRPr lang="cs-CZ" b="1" dirty="0"/>
          </a:p>
        </p:txBody>
      </p:sp>
      <p:sp>
        <p:nvSpPr>
          <p:cNvPr id="95" name="TextovéPole 94"/>
          <p:cNvSpPr txBox="1"/>
          <p:nvPr/>
        </p:nvSpPr>
        <p:spPr>
          <a:xfrm>
            <a:off x="4316394" y="402057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ff10::/12</a:t>
            </a:r>
            <a:endParaRPr lang="cs-CZ" b="1" dirty="0"/>
          </a:p>
        </p:txBody>
      </p:sp>
      <p:sp>
        <p:nvSpPr>
          <p:cNvPr id="96" name="TextovéPole 95"/>
          <p:cNvSpPr txBox="1"/>
          <p:nvPr/>
        </p:nvSpPr>
        <p:spPr>
          <a:xfrm>
            <a:off x="5661228" y="4096351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f</a:t>
            </a:r>
            <a:r>
              <a:rPr lang="cs-CZ" b="1" dirty="0" smtClean="0"/>
              <a:t>f02:0:0:0:0:1:ff00::/104</a:t>
            </a:r>
            <a:endParaRPr lang="cs-CZ" b="1" dirty="0"/>
          </a:p>
        </p:txBody>
      </p:sp>
      <p:sp>
        <p:nvSpPr>
          <p:cNvPr id="97" name="TextovéPole 96"/>
          <p:cNvSpPr txBox="1"/>
          <p:nvPr/>
        </p:nvSpPr>
        <p:spPr>
          <a:xfrm>
            <a:off x="310205" y="568781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2000::/3</a:t>
            </a:r>
            <a:endParaRPr lang="cs-CZ" b="1" dirty="0"/>
          </a:p>
        </p:txBody>
      </p:sp>
      <p:sp>
        <p:nvSpPr>
          <p:cNvPr id="98" name="TextovéPole 97"/>
          <p:cNvSpPr txBox="1"/>
          <p:nvPr/>
        </p:nvSpPr>
        <p:spPr>
          <a:xfrm>
            <a:off x="1822133" y="568781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fe80::/10</a:t>
            </a:r>
            <a:endParaRPr lang="cs-CZ" b="1" dirty="0"/>
          </a:p>
        </p:txBody>
      </p:sp>
      <p:sp>
        <p:nvSpPr>
          <p:cNvPr id="99" name="TextovéPole 98"/>
          <p:cNvSpPr txBox="1"/>
          <p:nvPr/>
        </p:nvSpPr>
        <p:spPr>
          <a:xfrm>
            <a:off x="3376736" y="568781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::/128</a:t>
            </a:r>
            <a:endParaRPr lang="cs-CZ" b="1" dirty="0"/>
          </a:p>
        </p:txBody>
      </p:sp>
      <p:sp>
        <p:nvSpPr>
          <p:cNvPr id="100" name="TextovéPole 99"/>
          <p:cNvSpPr txBox="1"/>
          <p:nvPr/>
        </p:nvSpPr>
        <p:spPr>
          <a:xfrm>
            <a:off x="4922476" y="569360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::/128</a:t>
            </a:r>
            <a:endParaRPr lang="cs-CZ" b="1" dirty="0"/>
          </a:p>
        </p:txBody>
      </p:sp>
      <p:sp>
        <p:nvSpPr>
          <p:cNvPr id="101" name="TextovéPole 100"/>
          <p:cNvSpPr txBox="1"/>
          <p:nvPr/>
        </p:nvSpPr>
        <p:spPr>
          <a:xfrm>
            <a:off x="6257532" y="570496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fc00::/7</a:t>
            </a:r>
            <a:endParaRPr lang="cs-CZ" b="1" dirty="0"/>
          </a:p>
        </p:txBody>
      </p:sp>
      <p:sp>
        <p:nvSpPr>
          <p:cNvPr id="102" name="TextovéPole 101"/>
          <p:cNvSpPr txBox="1"/>
          <p:nvPr/>
        </p:nvSpPr>
        <p:spPr>
          <a:xfrm>
            <a:off x="7892713" y="568603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::/80</a:t>
            </a:r>
            <a:endParaRPr lang="cs-CZ" b="1" dirty="0"/>
          </a:p>
        </p:txBody>
      </p:sp>
      <p:cxnSp>
        <p:nvCxnSpPr>
          <p:cNvPr id="103" name="Přímá spojnice 102"/>
          <p:cNvCxnSpPr/>
          <p:nvPr/>
        </p:nvCxnSpPr>
        <p:spPr bwMode="auto">
          <a:xfrm>
            <a:off x="1822133" y="3029375"/>
            <a:ext cx="0" cy="14664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63804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03CB3064-4E1A-4F64-954D-8397478AACDE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altLang="cs-CZ" dirty="0" smtClean="0"/>
              <a:t>Historie IPv6</a:t>
            </a:r>
            <a:endParaRPr lang="cs-CZ" alt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87E5C606-0D91-4BEE-AB20-A908E50018D6}" type="datetime1">
              <a:rPr lang="cs-CZ" altLang="cs-CZ" smtClean="0"/>
              <a:t>20. 3. 2019</a:t>
            </a:fld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altLang="cs-CZ" smtClean="0"/>
              <a:t>Projektování distribuovaných systémů</a:t>
            </a: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se stalo s IPv5</a:t>
            </a:r>
          </a:p>
          <a:p>
            <a:pPr lvl="1"/>
            <a:r>
              <a:rPr lang="cs-CZ" sz="2400" dirty="0"/>
              <a:t>Verze 5 v IP záhlaví byla přiřazena protokolu ST (Internet </a:t>
            </a:r>
            <a:r>
              <a:rPr lang="cs-CZ" sz="2400" dirty="0" err="1"/>
              <a:t>Streaming</a:t>
            </a:r>
            <a:r>
              <a:rPr lang="cs-CZ" sz="2400" dirty="0"/>
              <a:t> </a:t>
            </a:r>
            <a:r>
              <a:rPr lang="cs-CZ" sz="2400" dirty="0" err="1"/>
              <a:t>protocol</a:t>
            </a:r>
            <a:r>
              <a:rPr lang="cs-CZ" sz="2400" dirty="0"/>
              <a:t>)</a:t>
            </a:r>
          </a:p>
          <a:p>
            <a:pPr lvl="1"/>
            <a:r>
              <a:rPr lang="cs-CZ" sz="2400" dirty="0"/>
              <a:t>Experimentální protokol (RFC1819)</a:t>
            </a:r>
          </a:p>
          <a:p>
            <a:pPr lvl="1"/>
            <a:r>
              <a:rPr lang="cs-CZ" sz="2400" dirty="0"/>
              <a:t>Nenalezl širší využití</a:t>
            </a:r>
          </a:p>
          <a:p>
            <a:pPr lvl="1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924720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Link Local </a:t>
            </a:r>
            <a:r>
              <a:rPr lang="cs-CZ" dirty="0" err="1" smtClean="0"/>
              <a:t>Unicast</a:t>
            </a:r>
            <a:r>
              <a:rPr lang="cs-CZ" dirty="0" smtClean="0"/>
              <a:t> Address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5745" y="3640673"/>
            <a:ext cx="8229600" cy="393760"/>
          </a:xfrm>
        </p:spPr>
        <p:txBody>
          <a:bodyPr/>
          <a:lstStyle/>
          <a:p>
            <a:r>
              <a:rPr lang="en-US" dirty="0" err="1" smtClean="0"/>
              <a:t>Rozsah</a:t>
            </a:r>
            <a:r>
              <a:rPr lang="en-US" dirty="0" smtClean="0"/>
              <a:t> </a:t>
            </a:r>
            <a:r>
              <a:rPr lang="en-US" dirty="0" err="1" smtClean="0"/>
              <a:t>adres</a:t>
            </a:r>
            <a:endParaRPr lang="en-US" dirty="0" smtClean="0"/>
          </a:p>
          <a:p>
            <a:pPr lvl="1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fe80 0000 0000 0000</a:t>
            </a:r>
          </a:p>
          <a:p>
            <a:pPr lvl="1"/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ebf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ffff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ffff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ffff</a:t>
            </a:r>
            <a:endParaRPr lang="cs-CZ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1B8CB2AF-6776-4CE0-8A9C-0B4C72057162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  <p:sp>
        <p:nvSpPr>
          <p:cNvPr id="7" name="Obdélník 6"/>
          <p:cNvSpPr/>
          <p:nvPr/>
        </p:nvSpPr>
        <p:spPr bwMode="auto">
          <a:xfrm>
            <a:off x="762000" y="2057400"/>
            <a:ext cx="7543800" cy="5334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62000" y="2146339"/>
            <a:ext cx="1509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1111 1110 10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19800" y="212093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Interface ID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82826" y="267973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fe80::/10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180100" y="2708276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EUI-64</a:t>
            </a:r>
          </a:p>
          <a:p>
            <a:r>
              <a:rPr lang="en-US" dirty="0" smtClean="0"/>
              <a:t>Random</a:t>
            </a:r>
          </a:p>
          <a:p>
            <a:r>
              <a:rPr lang="en-US" dirty="0" smtClean="0"/>
              <a:t>Manual</a:t>
            </a:r>
            <a:endParaRPr lang="cs-CZ" dirty="0"/>
          </a:p>
        </p:txBody>
      </p:sp>
      <p:cxnSp>
        <p:nvCxnSpPr>
          <p:cNvPr id="13" name="Přímá spojnice se šipkou 12"/>
          <p:cNvCxnSpPr/>
          <p:nvPr/>
        </p:nvCxnSpPr>
        <p:spPr bwMode="auto">
          <a:xfrm>
            <a:off x="761999" y="1841500"/>
            <a:ext cx="1509709" cy="0"/>
          </a:xfrm>
          <a:prstGeom prst="straightConnector1">
            <a:avLst/>
          </a:prstGeom>
          <a:ln w="28575">
            <a:headEnd type="triangle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 bwMode="auto">
          <a:xfrm>
            <a:off x="2278854" y="1841500"/>
            <a:ext cx="2071691" cy="0"/>
          </a:xfrm>
          <a:prstGeom prst="straightConnector1">
            <a:avLst/>
          </a:prstGeom>
          <a:ln w="28575">
            <a:headEnd type="triangle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 bwMode="auto">
          <a:xfrm>
            <a:off x="4350545" y="1841500"/>
            <a:ext cx="3962400" cy="0"/>
          </a:xfrm>
          <a:prstGeom prst="straightConnector1">
            <a:avLst/>
          </a:prstGeom>
          <a:ln w="28575">
            <a:headEnd type="triangle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1078271" y="1637861"/>
            <a:ext cx="87716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 bit</a:t>
            </a:r>
            <a:r>
              <a:rPr lang="cs-CZ" dirty="0" smtClean="0"/>
              <a:t>ů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888363" y="1650563"/>
            <a:ext cx="87716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64 bit</a:t>
            </a:r>
            <a:r>
              <a:rPr lang="cs-CZ" dirty="0" smtClean="0"/>
              <a:t>ů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790608" y="1637861"/>
            <a:ext cx="87716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54 bit</a:t>
            </a:r>
            <a:r>
              <a:rPr lang="cs-CZ" dirty="0" smtClean="0"/>
              <a:t>ů</a:t>
            </a:r>
            <a:endParaRPr lang="cs-CZ" dirty="0"/>
          </a:p>
        </p:txBody>
      </p:sp>
      <p:cxnSp>
        <p:nvCxnSpPr>
          <p:cNvPr id="22" name="Přímá spojnice 21"/>
          <p:cNvCxnSpPr/>
          <p:nvPr/>
        </p:nvCxnSpPr>
        <p:spPr bwMode="auto">
          <a:xfrm>
            <a:off x="2271708" y="2057400"/>
            <a:ext cx="0" cy="533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Přímá spojnice 22"/>
          <p:cNvCxnSpPr/>
          <p:nvPr/>
        </p:nvCxnSpPr>
        <p:spPr bwMode="auto">
          <a:xfrm>
            <a:off x="4350545" y="2064305"/>
            <a:ext cx="0" cy="533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254633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err="1" smtClean="0"/>
              <a:t>Modifikovan</a:t>
            </a:r>
            <a:r>
              <a:rPr lang="cs-CZ" dirty="0" smtClean="0"/>
              <a:t>á adresa EUI-64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EE9FA5BE-40A0-4F53-8C0E-EF7765444F3A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61</a:t>
            </a:fld>
            <a:endParaRPr lang="cs-CZ" dirty="0"/>
          </a:p>
        </p:txBody>
      </p:sp>
      <p:grpSp>
        <p:nvGrpSpPr>
          <p:cNvPr id="26" name="Skupina 25"/>
          <p:cNvGrpSpPr/>
          <p:nvPr/>
        </p:nvGrpSpPr>
        <p:grpSpPr>
          <a:xfrm>
            <a:off x="1676400" y="1769267"/>
            <a:ext cx="2743200" cy="457200"/>
            <a:chOff x="1676400" y="1905000"/>
            <a:chExt cx="2743200" cy="457200"/>
          </a:xfrm>
        </p:grpSpPr>
        <p:sp>
          <p:nvSpPr>
            <p:cNvPr id="23" name="Obdélník 22"/>
            <p:cNvSpPr/>
            <p:nvPr/>
          </p:nvSpPr>
          <p:spPr bwMode="auto">
            <a:xfrm>
              <a:off x="16764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Obdélník 23"/>
            <p:cNvSpPr/>
            <p:nvPr/>
          </p:nvSpPr>
          <p:spPr bwMode="auto">
            <a:xfrm>
              <a:off x="35052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Obdélník 24"/>
            <p:cNvSpPr/>
            <p:nvPr/>
          </p:nvSpPr>
          <p:spPr bwMode="auto">
            <a:xfrm>
              <a:off x="25908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4419600" y="1760537"/>
            <a:ext cx="2743200" cy="457200"/>
            <a:chOff x="1676400" y="1905000"/>
            <a:chExt cx="2743200" cy="457200"/>
          </a:xfrm>
        </p:grpSpPr>
        <p:sp>
          <p:nvSpPr>
            <p:cNvPr id="28" name="Obdélník 27"/>
            <p:cNvSpPr/>
            <p:nvPr/>
          </p:nvSpPr>
          <p:spPr bwMode="auto">
            <a:xfrm>
              <a:off x="16764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Obdélník 28"/>
            <p:cNvSpPr/>
            <p:nvPr/>
          </p:nvSpPr>
          <p:spPr bwMode="auto">
            <a:xfrm>
              <a:off x="35052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Obdélník 29"/>
            <p:cNvSpPr/>
            <p:nvPr/>
          </p:nvSpPr>
          <p:spPr bwMode="auto">
            <a:xfrm>
              <a:off x="25908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5346700" y="2560637"/>
            <a:ext cx="2743200" cy="457200"/>
            <a:chOff x="1676400" y="1905000"/>
            <a:chExt cx="2743200" cy="457200"/>
          </a:xfrm>
        </p:grpSpPr>
        <p:sp>
          <p:nvSpPr>
            <p:cNvPr id="32" name="Obdélník 31"/>
            <p:cNvSpPr/>
            <p:nvPr/>
          </p:nvSpPr>
          <p:spPr bwMode="auto">
            <a:xfrm>
              <a:off x="16764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Obdélník 32"/>
            <p:cNvSpPr/>
            <p:nvPr/>
          </p:nvSpPr>
          <p:spPr bwMode="auto">
            <a:xfrm>
              <a:off x="35052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Obdélník 33"/>
            <p:cNvSpPr/>
            <p:nvPr/>
          </p:nvSpPr>
          <p:spPr bwMode="auto">
            <a:xfrm>
              <a:off x="25908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749300" y="2560637"/>
            <a:ext cx="2743200" cy="457200"/>
            <a:chOff x="1676400" y="1905000"/>
            <a:chExt cx="2743200" cy="457200"/>
          </a:xfrm>
        </p:grpSpPr>
        <p:sp>
          <p:nvSpPr>
            <p:cNvPr id="36" name="Obdélník 35"/>
            <p:cNvSpPr/>
            <p:nvPr/>
          </p:nvSpPr>
          <p:spPr bwMode="auto">
            <a:xfrm>
              <a:off x="16764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Obdélník 36"/>
            <p:cNvSpPr/>
            <p:nvPr/>
          </p:nvSpPr>
          <p:spPr bwMode="auto">
            <a:xfrm>
              <a:off x="35052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Obdélník 37"/>
            <p:cNvSpPr/>
            <p:nvPr/>
          </p:nvSpPr>
          <p:spPr bwMode="auto">
            <a:xfrm>
              <a:off x="25908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9" name="Skupina 38"/>
          <p:cNvGrpSpPr/>
          <p:nvPr/>
        </p:nvGrpSpPr>
        <p:grpSpPr>
          <a:xfrm>
            <a:off x="736600" y="3405981"/>
            <a:ext cx="2743200" cy="457200"/>
            <a:chOff x="1676400" y="1905000"/>
            <a:chExt cx="2743200" cy="457200"/>
          </a:xfrm>
        </p:grpSpPr>
        <p:sp>
          <p:nvSpPr>
            <p:cNvPr id="40" name="Obdélník 39"/>
            <p:cNvSpPr/>
            <p:nvPr/>
          </p:nvSpPr>
          <p:spPr bwMode="auto">
            <a:xfrm>
              <a:off x="16764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Obdélník 40"/>
            <p:cNvSpPr/>
            <p:nvPr/>
          </p:nvSpPr>
          <p:spPr bwMode="auto">
            <a:xfrm>
              <a:off x="35052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Obdélník 41"/>
            <p:cNvSpPr/>
            <p:nvPr/>
          </p:nvSpPr>
          <p:spPr bwMode="auto">
            <a:xfrm>
              <a:off x="25908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3" name="Skupina 42"/>
          <p:cNvGrpSpPr/>
          <p:nvPr/>
        </p:nvGrpSpPr>
        <p:grpSpPr>
          <a:xfrm>
            <a:off x="723900" y="4251325"/>
            <a:ext cx="2743200" cy="457200"/>
            <a:chOff x="1676400" y="1905000"/>
            <a:chExt cx="2743200" cy="457200"/>
          </a:xfrm>
        </p:grpSpPr>
        <p:sp>
          <p:nvSpPr>
            <p:cNvPr id="44" name="Obdélník 43"/>
            <p:cNvSpPr/>
            <p:nvPr/>
          </p:nvSpPr>
          <p:spPr bwMode="auto">
            <a:xfrm>
              <a:off x="16764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Obdélník 44"/>
            <p:cNvSpPr/>
            <p:nvPr/>
          </p:nvSpPr>
          <p:spPr bwMode="auto">
            <a:xfrm>
              <a:off x="35052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Obdélník 45"/>
            <p:cNvSpPr/>
            <p:nvPr/>
          </p:nvSpPr>
          <p:spPr bwMode="auto">
            <a:xfrm>
              <a:off x="25908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1" name="Skupina 50"/>
          <p:cNvGrpSpPr/>
          <p:nvPr/>
        </p:nvGrpSpPr>
        <p:grpSpPr>
          <a:xfrm>
            <a:off x="5346700" y="3405981"/>
            <a:ext cx="2743200" cy="457200"/>
            <a:chOff x="1676400" y="1905000"/>
            <a:chExt cx="2743200" cy="457200"/>
          </a:xfrm>
        </p:grpSpPr>
        <p:sp>
          <p:nvSpPr>
            <p:cNvPr id="52" name="Obdélník 51"/>
            <p:cNvSpPr/>
            <p:nvPr/>
          </p:nvSpPr>
          <p:spPr bwMode="auto">
            <a:xfrm>
              <a:off x="16764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Obdélník 52"/>
            <p:cNvSpPr/>
            <p:nvPr/>
          </p:nvSpPr>
          <p:spPr bwMode="auto">
            <a:xfrm>
              <a:off x="35052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Obdélník 53"/>
            <p:cNvSpPr/>
            <p:nvPr/>
          </p:nvSpPr>
          <p:spPr bwMode="auto">
            <a:xfrm>
              <a:off x="2590800" y="1905000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7" name="Obdélník 56"/>
          <p:cNvSpPr/>
          <p:nvPr/>
        </p:nvSpPr>
        <p:spPr bwMode="auto">
          <a:xfrm>
            <a:off x="7175500" y="4251325"/>
            <a:ext cx="914400" cy="4572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3" name="Skupina 72"/>
          <p:cNvGrpSpPr/>
          <p:nvPr/>
        </p:nvGrpSpPr>
        <p:grpSpPr>
          <a:xfrm>
            <a:off x="5346700" y="4251325"/>
            <a:ext cx="1828800" cy="457200"/>
            <a:chOff x="5346700" y="4251325"/>
            <a:chExt cx="1828800" cy="457200"/>
          </a:xfrm>
        </p:grpSpPr>
        <p:sp>
          <p:nvSpPr>
            <p:cNvPr id="56" name="Obdélník 55"/>
            <p:cNvSpPr/>
            <p:nvPr/>
          </p:nvSpPr>
          <p:spPr bwMode="auto">
            <a:xfrm>
              <a:off x="5346700" y="4251325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Obdélník 57"/>
            <p:cNvSpPr/>
            <p:nvPr/>
          </p:nvSpPr>
          <p:spPr bwMode="auto">
            <a:xfrm>
              <a:off x="6261100" y="4251325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64" name="Přímá spojnice 63"/>
          <p:cNvCxnSpPr/>
          <p:nvPr/>
        </p:nvCxnSpPr>
        <p:spPr bwMode="auto">
          <a:xfrm flipV="1">
            <a:off x="3479800" y="2226467"/>
            <a:ext cx="939800" cy="325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Přímá spojnice 65"/>
          <p:cNvCxnSpPr/>
          <p:nvPr/>
        </p:nvCxnSpPr>
        <p:spPr bwMode="auto">
          <a:xfrm flipH="1" flipV="1">
            <a:off x="4419600" y="2217737"/>
            <a:ext cx="927100" cy="3516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Přímá spojnice 68"/>
          <p:cNvCxnSpPr/>
          <p:nvPr/>
        </p:nvCxnSpPr>
        <p:spPr bwMode="auto">
          <a:xfrm flipH="1" flipV="1">
            <a:off x="7150100" y="2221707"/>
            <a:ext cx="927100" cy="3516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Přímá spojnice 69"/>
          <p:cNvCxnSpPr/>
          <p:nvPr/>
        </p:nvCxnSpPr>
        <p:spPr bwMode="auto">
          <a:xfrm flipV="1">
            <a:off x="774700" y="2215752"/>
            <a:ext cx="939800" cy="325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4" name="Skupina 73"/>
          <p:cNvGrpSpPr/>
          <p:nvPr/>
        </p:nvGrpSpPr>
        <p:grpSpPr>
          <a:xfrm>
            <a:off x="3505200" y="3405981"/>
            <a:ext cx="1828800" cy="457200"/>
            <a:chOff x="5346700" y="4251325"/>
            <a:chExt cx="1828800" cy="457200"/>
          </a:xfrm>
        </p:grpSpPr>
        <p:sp>
          <p:nvSpPr>
            <p:cNvPr id="75" name="Obdélník 74"/>
            <p:cNvSpPr/>
            <p:nvPr/>
          </p:nvSpPr>
          <p:spPr bwMode="auto">
            <a:xfrm>
              <a:off x="5346700" y="4251325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Obdélník 75"/>
            <p:cNvSpPr/>
            <p:nvPr/>
          </p:nvSpPr>
          <p:spPr bwMode="auto">
            <a:xfrm>
              <a:off x="6261100" y="4251325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7" name="Skupina 76"/>
          <p:cNvGrpSpPr/>
          <p:nvPr/>
        </p:nvGrpSpPr>
        <p:grpSpPr>
          <a:xfrm>
            <a:off x="3492500" y="4260055"/>
            <a:ext cx="1828800" cy="457200"/>
            <a:chOff x="5346700" y="4251325"/>
            <a:chExt cx="1828800" cy="457200"/>
          </a:xfrm>
        </p:grpSpPr>
        <p:sp>
          <p:nvSpPr>
            <p:cNvPr id="78" name="Obdélník 77"/>
            <p:cNvSpPr/>
            <p:nvPr/>
          </p:nvSpPr>
          <p:spPr bwMode="auto">
            <a:xfrm>
              <a:off x="5346700" y="4251325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Obdélník 78"/>
            <p:cNvSpPr/>
            <p:nvPr/>
          </p:nvSpPr>
          <p:spPr bwMode="auto">
            <a:xfrm>
              <a:off x="6261100" y="4251325"/>
              <a:ext cx="9144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3" name="TextovéPole 82"/>
          <p:cNvSpPr txBox="1"/>
          <p:nvPr/>
        </p:nvSpPr>
        <p:spPr>
          <a:xfrm>
            <a:off x="3455096" y="4326036"/>
            <a:ext cx="949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1111 1111</a:t>
            </a:r>
            <a:endParaRPr lang="cs-CZ" sz="1400" dirty="0"/>
          </a:p>
        </p:txBody>
      </p:sp>
      <p:sp>
        <p:nvSpPr>
          <p:cNvPr id="84" name="TextovéPole 83"/>
          <p:cNvSpPr txBox="1"/>
          <p:nvPr/>
        </p:nvSpPr>
        <p:spPr>
          <a:xfrm>
            <a:off x="4394200" y="3485058"/>
            <a:ext cx="962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1111 1110</a:t>
            </a:r>
            <a:endParaRPr lang="cs-CZ" sz="1400" dirty="0"/>
          </a:p>
        </p:txBody>
      </p:sp>
      <p:sp>
        <p:nvSpPr>
          <p:cNvPr id="85" name="TextovéPole 84"/>
          <p:cNvSpPr txBox="1"/>
          <p:nvPr/>
        </p:nvSpPr>
        <p:spPr>
          <a:xfrm>
            <a:off x="3515464" y="3485058"/>
            <a:ext cx="949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1111 1111</a:t>
            </a:r>
            <a:endParaRPr lang="cs-CZ" sz="1400" dirty="0"/>
          </a:p>
        </p:txBody>
      </p:sp>
      <p:sp>
        <p:nvSpPr>
          <p:cNvPr id="87" name="TextovéPole 86"/>
          <p:cNvSpPr txBox="1"/>
          <p:nvPr/>
        </p:nvSpPr>
        <p:spPr>
          <a:xfrm>
            <a:off x="4368859" y="4334766"/>
            <a:ext cx="962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1111 1110</a:t>
            </a:r>
            <a:endParaRPr lang="cs-CZ" sz="1400" dirty="0"/>
          </a:p>
        </p:txBody>
      </p:sp>
      <p:sp>
        <p:nvSpPr>
          <p:cNvPr id="91" name="TextovéPole 90"/>
          <p:cNvSpPr txBox="1"/>
          <p:nvPr/>
        </p:nvSpPr>
        <p:spPr>
          <a:xfrm>
            <a:off x="5597754" y="431632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93</a:t>
            </a:r>
            <a:endParaRPr lang="cs-CZ" sz="1600" dirty="0"/>
          </a:p>
        </p:txBody>
      </p:sp>
      <p:sp>
        <p:nvSpPr>
          <p:cNvPr id="92" name="TextovéPole 91"/>
          <p:cNvSpPr txBox="1"/>
          <p:nvPr/>
        </p:nvSpPr>
        <p:spPr>
          <a:xfrm>
            <a:off x="5585054" y="347098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93</a:t>
            </a:r>
            <a:endParaRPr lang="cs-CZ" sz="1600" dirty="0"/>
          </a:p>
        </p:txBody>
      </p:sp>
      <p:sp>
        <p:nvSpPr>
          <p:cNvPr id="93" name="TextovéPole 92"/>
          <p:cNvSpPr txBox="1"/>
          <p:nvPr/>
        </p:nvSpPr>
        <p:spPr>
          <a:xfrm>
            <a:off x="5597754" y="261691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93</a:t>
            </a:r>
            <a:endParaRPr lang="cs-CZ" sz="1600" dirty="0"/>
          </a:p>
        </p:txBody>
      </p:sp>
      <p:sp>
        <p:nvSpPr>
          <p:cNvPr id="94" name="TextovéPole 93"/>
          <p:cNvSpPr txBox="1"/>
          <p:nvPr/>
        </p:nvSpPr>
        <p:spPr>
          <a:xfrm>
            <a:off x="4670654" y="181986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93</a:t>
            </a:r>
            <a:endParaRPr lang="cs-CZ" sz="1600" dirty="0"/>
          </a:p>
        </p:txBody>
      </p:sp>
      <p:sp>
        <p:nvSpPr>
          <p:cNvPr id="95" name="TextovéPole 94"/>
          <p:cNvSpPr txBox="1"/>
          <p:nvPr/>
        </p:nvSpPr>
        <p:spPr>
          <a:xfrm>
            <a:off x="5585054" y="181509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</a:t>
            </a:r>
            <a:endParaRPr lang="cs-CZ" sz="1600" dirty="0"/>
          </a:p>
        </p:txBody>
      </p:sp>
      <p:sp>
        <p:nvSpPr>
          <p:cNvPr id="96" name="TextovéPole 95"/>
          <p:cNvSpPr txBox="1"/>
          <p:nvPr/>
        </p:nvSpPr>
        <p:spPr>
          <a:xfrm>
            <a:off x="6499454" y="261691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</a:t>
            </a:r>
            <a:endParaRPr lang="cs-CZ" sz="1600" dirty="0"/>
          </a:p>
        </p:txBody>
      </p:sp>
      <p:sp>
        <p:nvSpPr>
          <p:cNvPr id="97" name="TextovéPole 96"/>
          <p:cNvSpPr txBox="1"/>
          <p:nvPr/>
        </p:nvSpPr>
        <p:spPr>
          <a:xfrm>
            <a:off x="6499454" y="344837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</a:t>
            </a:r>
            <a:endParaRPr lang="cs-CZ" sz="1600" dirty="0"/>
          </a:p>
        </p:txBody>
      </p:sp>
      <p:sp>
        <p:nvSpPr>
          <p:cNvPr id="98" name="TextovéPole 97"/>
          <p:cNvSpPr txBox="1"/>
          <p:nvPr/>
        </p:nvSpPr>
        <p:spPr>
          <a:xfrm>
            <a:off x="6499454" y="430434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</a:t>
            </a:r>
            <a:endParaRPr lang="cs-CZ" sz="1600" dirty="0"/>
          </a:p>
        </p:txBody>
      </p:sp>
      <p:sp>
        <p:nvSpPr>
          <p:cNvPr id="100" name="TextovéPole 99"/>
          <p:cNvSpPr txBox="1"/>
          <p:nvPr/>
        </p:nvSpPr>
        <p:spPr>
          <a:xfrm>
            <a:off x="6499454" y="182859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00</a:t>
            </a:r>
            <a:endParaRPr lang="cs-CZ" sz="1600" dirty="0"/>
          </a:p>
        </p:txBody>
      </p:sp>
      <p:sp>
        <p:nvSpPr>
          <p:cNvPr id="101" name="TextovéPole 100"/>
          <p:cNvSpPr txBox="1"/>
          <p:nvPr/>
        </p:nvSpPr>
        <p:spPr>
          <a:xfrm>
            <a:off x="7426554" y="266520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00</a:t>
            </a:r>
            <a:endParaRPr lang="cs-CZ" sz="1600" dirty="0"/>
          </a:p>
        </p:txBody>
      </p:sp>
      <p:sp>
        <p:nvSpPr>
          <p:cNvPr id="102" name="TextovéPole 101"/>
          <p:cNvSpPr txBox="1"/>
          <p:nvPr/>
        </p:nvSpPr>
        <p:spPr>
          <a:xfrm>
            <a:off x="7413854" y="346490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00</a:t>
            </a:r>
            <a:endParaRPr lang="cs-CZ" sz="1600" dirty="0"/>
          </a:p>
        </p:txBody>
      </p:sp>
      <p:sp>
        <p:nvSpPr>
          <p:cNvPr id="103" name="TextovéPole 102"/>
          <p:cNvSpPr txBox="1"/>
          <p:nvPr/>
        </p:nvSpPr>
        <p:spPr>
          <a:xfrm>
            <a:off x="7413854" y="431632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00</a:t>
            </a:r>
            <a:endParaRPr lang="cs-CZ" sz="1600" dirty="0"/>
          </a:p>
        </p:txBody>
      </p:sp>
      <p:sp>
        <p:nvSpPr>
          <p:cNvPr id="106" name="TextovéPole 105"/>
          <p:cNvSpPr txBox="1"/>
          <p:nvPr/>
        </p:nvSpPr>
        <p:spPr>
          <a:xfrm>
            <a:off x="1882264" y="4293722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</a:t>
            </a:r>
            <a:endParaRPr lang="cs-CZ" sz="1600" dirty="0"/>
          </a:p>
        </p:txBody>
      </p:sp>
      <p:sp>
        <p:nvSpPr>
          <p:cNvPr id="107" name="TextovéPole 106"/>
          <p:cNvSpPr txBox="1"/>
          <p:nvPr/>
        </p:nvSpPr>
        <p:spPr>
          <a:xfrm>
            <a:off x="1933064" y="3464901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</a:t>
            </a:r>
            <a:endParaRPr lang="cs-CZ" sz="1600" dirty="0"/>
          </a:p>
        </p:txBody>
      </p:sp>
      <p:sp>
        <p:nvSpPr>
          <p:cNvPr id="108" name="TextovéPole 107"/>
          <p:cNvSpPr txBox="1"/>
          <p:nvPr/>
        </p:nvSpPr>
        <p:spPr>
          <a:xfrm>
            <a:off x="1933064" y="2616271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</a:t>
            </a:r>
            <a:endParaRPr lang="cs-CZ" sz="1600" dirty="0"/>
          </a:p>
        </p:txBody>
      </p:sp>
      <p:sp>
        <p:nvSpPr>
          <p:cNvPr id="109" name="TextovéPole 108"/>
          <p:cNvSpPr txBox="1"/>
          <p:nvPr/>
        </p:nvSpPr>
        <p:spPr>
          <a:xfrm>
            <a:off x="2833742" y="1815097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</a:t>
            </a:r>
            <a:endParaRPr lang="cs-CZ" sz="1600" dirty="0"/>
          </a:p>
        </p:txBody>
      </p:sp>
      <p:sp>
        <p:nvSpPr>
          <p:cNvPr id="110" name="TextovéPole 109"/>
          <p:cNvSpPr txBox="1"/>
          <p:nvPr/>
        </p:nvSpPr>
        <p:spPr>
          <a:xfrm>
            <a:off x="3756254" y="182859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78</a:t>
            </a:r>
            <a:endParaRPr lang="cs-CZ" sz="1600" dirty="0"/>
          </a:p>
        </p:txBody>
      </p:sp>
      <p:sp>
        <p:nvSpPr>
          <p:cNvPr id="111" name="TextovéPole 110"/>
          <p:cNvSpPr txBox="1"/>
          <p:nvPr/>
        </p:nvSpPr>
        <p:spPr>
          <a:xfrm>
            <a:off x="2841854" y="263569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78</a:t>
            </a:r>
            <a:endParaRPr lang="cs-CZ" sz="1600" dirty="0"/>
          </a:p>
        </p:txBody>
      </p:sp>
      <p:sp>
        <p:nvSpPr>
          <p:cNvPr id="112" name="TextovéPole 111"/>
          <p:cNvSpPr txBox="1"/>
          <p:nvPr/>
        </p:nvSpPr>
        <p:spPr>
          <a:xfrm>
            <a:off x="2803754" y="349308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78</a:t>
            </a:r>
            <a:endParaRPr lang="cs-CZ" sz="1600" dirty="0"/>
          </a:p>
        </p:txBody>
      </p:sp>
      <p:sp>
        <p:nvSpPr>
          <p:cNvPr id="113" name="TextovéPole 112"/>
          <p:cNvSpPr txBox="1"/>
          <p:nvPr/>
        </p:nvSpPr>
        <p:spPr>
          <a:xfrm>
            <a:off x="2791054" y="432288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78</a:t>
            </a:r>
            <a:endParaRPr lang="cs-CZ" sz="1600" dirty="0"/>
          </a:p>
        </p:txBody>
      </p:sp>
      <p:sp>
        <p:nvSpPr>
          <p:cNvPr id="115" name="TextovéPole 114"/>
          <p:cNvSpPr txBox="1"/>
          <p:nvPr/>
        </p:nvSpPr>
        <p:spPr>
          <a:xfrm>
            <a:off x="1906642" y="184029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</a:t>
            </a:r>
            <a:r>
              <a:rPr lang="en-US" sz="1600" dirty="0" smtClean="0">
                <a:solidFill>
                  <a:srgbClr val="FF0000"/>
                </a:solidFill>
              </a:rPr>
              <a:t>8</a:t>
            </a:r>
            <a:endParaRPr lang="cs-CZ" sz="1600" dirty="0">
              <a:solidFill>
                <a:srgbClr val="FF0000"/>
              </a:solidFill>
            </a:endParaRPr>
          </a:p>
        </p:txBody>
      </p:sp>
      <p:grpSp>
        <p:nvGrpSpPr>
          <p:cNvPr id="128" name="Skupina 127"/>
          <p:cNvGrpSpPr/>
          <p:nvPr/>
        </p:nvGrpSpPr>
        <p:grpSpPr>
          <a:xfrm>
            <a:off x="711200" y="5087939"/>
            <a:ext cx="7378700" cy="465930"/>
            <a:chOff x="711200" y="5087939"/>
            <a:chExt cx="7378700" cy="465930"/>
          </a:xfrm>
        </p:grpSpPr>
        <p:grpSp>
          <p:nvGrpSpPr>
            <p:cNvPr id="47" name="Skupina 46"/>
            <p:cNvGrpSpPr/>
            <p:nvPr/>
          </p:nvGrpSpPr>
          <p:grpSpPr>
            <a:xfrm>
              <a:off x="711200" y="5096669"/>
              <a:ext cx="2743200" cy="457200"/>
              <a:chOff x="1676400" y="1905000"/>
              <a:chExt cx="2743200" cy="457200"/>
            </a:xfrm>
          </p:grpSpPr>
          <p:sp>
            <p:nvSpPr>
              <p:cNvPr id="48" name="Obdélník 47"/>
              <p:cNvSpPr/>
              <p:nvPr/>
            </p:nvSpPr>
            <p:spPr bwMode="auto">
              <a:xfrm>
                <a:off x="1676400" y="1905000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Obdélník 48"/>
              <p:cNvSpPr/>
              <p:nvPr/>
            </p:nvSpPr>
            <p:spPr bwMode="auto">
              <a:xfrm>
                <a:off x="3505200" y="1905000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Obdélník 49"/>
              <p:cNvSpPr/>
              <p:nvPr/>
            </p:nvSpPr>
            <p:spPr bwMode="auto">
              <a:xfrm>
                <a:off x="2590800" y="1905000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9" name="Skupina 58"/>
            <p:cNvGrpSpPr/>
            <p:nvPr/>
          </p:nvGrpSpPr>
          <p:grpSpPr>
            <a:xfrm>
              <a:off x="5346700" y="5096669"/>
              <a:ext cx="2743200" cy="457200"/>
              <a:chOff x="1676400" y="1905000"/>
              <a:chExt cx="2743200" cy="457200"/>
            </a:xfrm>
          </p:grpSpPr>
          <p:sp>
            <p:nvSpPr>
              <p:cNvPr id="60" name="Obdélník 59"/>
              <p:cNvSpPr/>
              <p:nvPr/>
            </p:nvSpPr>
            <p:spPr bwMode="auto">
              <a:xfrm>
                <a:off x="1676400" y="1905000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Obdélník 60"/>
              <p:cNvSpPr/>
              <p:nvPr/>
            </p:nvSpPr>
            <p:spPr bwMode="auto">
              <a:xfrm>
                <a:off x="3505200" y="1905000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Obdélník 61"/>
              <p:cNvSpPr/>
              <p:nvPr/>
            </p:nvSpPr>
            <p:spPr bwMode="auto">
              <a:xfrm>
                <a:off x="2590800" y="1905000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0" name="Skupina 79"/>
            <p:cNvGrpSpPr/>
            <p:nvPr/>
          </p:nvGrpSpPr>
          <p:grpSpPr>
            <a:xfrm>
              <a:off x="3479800" y="5087939"/>
              <a:ext cx="1828800" cy="457200"/>
              <a:chOff x="5346700" y="4251325"/>
              <a:chExt cx="1828800" cy="457200"/>
            </a:xfrm>
          </p:grpSpPr>
          <p:sp>
            <p:nvSpPr>
              <p:cNvPr id="81" name="Obdélník 80"/>
              <p:cNvSpPr/>
              <p:nvPr/>
            </p:nvSpPr>
            <p:spPr bwMode="auto">
              <a:xfrm>
                <a:off x="5346700" y="4251325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Obdélník 81"/>
              <p:cNvSpPr/>
              <p:nvPr/>
            </p:nvSpPr>
            <p:spPr bwMode="auto">
              <a:xfrm>
                <a:off x="6261100" y="4251325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6" name="TextovéPole 85"/>
            <p:cNvSpPr txBox="1"/>
            <p:nvPr/>
          </p:nvSpPr>
          <p:spPr>
            <a:xfrm>
              <a:off x="3479800" y="5158285"/>
              <a:ext cx="9494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1111 1111</a:t>
              </a:r>
              <a:endParaRPr lang="cs-CZ" sz="1400" dirty="0"/>
            </a:p>
          </p:txBody>
        </p:sp>
        <p:sp>
          <p:nvSpPr>
            <p:cNvPr id="88" name="TextovéPole 87"/>
            <p:cNvSpPr txBox="1"/>
            <p:nvPr/>
          </p:nvSpPr>
          <p:spPr>
            <a:xfrm>
              <a:off x="4356100" y="5149656"/>
              <a:ext cx="9627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1111 1110</a:t>
              </a:r>
              <a:endParaRPr lang="cs-CZ" sz="1400" dirty="0"/>
            </a:p>
          </p:txBody>
        </p:sp>
        <p:sp>
          <p:nvSpPr>
            <p:cNvPr id="89" name="TextovéPole 88"/>
            <p:cNvSpPr txBox="1"/>
            <p:nvPr/>
          </p:nvSpPr>
          <p:spPr>
            <a:xfrm>
              <a:off x="5585054" y="5134267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93</a:t>
              </a:r>
              <a:endParaRPr lang="cs-CZ" sz="1600" dirty="0"/>
            </a:p>
          </p:txBody>
        </p:sp>
        <p:sp>
          <p:nvSpPr>
            <p:cNvPr id="99" name="TextovéPole 98"/>
            <p:cNvSpPr txBox="1"/>
            <p:nvPr/>
          </p:nvSpPr>
          <p:spPr>
            <a:xfrm>
              <a:off x="6499454" y="513159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da</a:t>
              </a:r>
              <a:endParaRPr lang="cs-CZ" sz="1600" dirty="0"/>
            </a:p>
          </p:txBody>
        </p:sp>
        <p:sp>
          <p:nvSpPr>
            <p:cNvPr id="104" name="TextovéPole 103"/>
            <p:cNvSpPr txBox="1"/>
            <p:nvPr/>
          </p:nvSpPr>
          <p:spPr>
            <a:xfrm>
              <a:off x="7439254" y="5155337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00</a:t>
              </a:r>
              <a:endParaRPr lang="cs-CZ" sz="1600" dirty="0"/>
            </a:p>
          </p:txBody>
        </p:sp>
        <p:sp>
          <p:nvSpPr>
            <p:cNvPr id="105" name="TextovéPole 104"/>
            <p:cNvSpPr txBox="1"/>
            <p:nvPr/>
          </p:nvSpPr>
          <p:spPr>
            <a:xfrm>
              <a:off x="1894964" y="5130579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ac</a:t>
              </a:r>
              <a:endParaRPr lang="cs-CZ" sz="1600" dirty="0"/>
            </a:p>
          </p:txBody>
        </p:sp>
        <p:sp>
          <p:nvSpPr>
            <p:cNvPr id="114" name="TextovéPole 113"/>
            <p:cNvSpPr txBox="1"/>
            <p:nvPr/>
          </p:nvSpPr>
          <p:spPr>
            <a:xfrm>
              <a:off x="2791054" y="5142896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78</a:t>
              </a:r>
              <a:endParaRPr lang="cs-CZ" sz="1600" dirty="0"/>
            </a:p>
          </p:txBody>
        </p:sp>
        <p:sp>
          <p:nvSpPr>
            <p:cNvPr id="116" name="TextovéPole 115"/>
            <p:cNvSpPr txBox="1"/>
            <p:nvPr/>
          </p:nvSpPr>
          <p:spPr>
            <a:xfrm>
              <a:off x="1038454" y="5155337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</a:t>
              </a:r>
              <a:r>
                <a:rPr lang="en-US" sz="1600" dirty="0" smtClean="0">
                  <a:solidFill>
                    <a:srgbClr val="FF0000"/>
                  </a:solidFill>
                </a:rPr>
                <a:t>a</a:t>
              </a:r>
              <a:endParaRPr lang="cs-CZ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7" name="TextovéPole 116"/>
          <p:cNvSpPr txBox="1"/>
          <p:nvPr/>
        </p:nvSpPr>
        <p:spPr>
          <a:xfrm>
            <a:off x="691775" y="2656782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0101 1000</a:t>
            </a:r>
            <a:endParaRPr lang="cs-CZ" sz="1400" dirty="0"/>
          </a:p>
        </p:txBody>
      </p:sp>
      <p:sp>
        <p:nvSpPr>
          <p:cNvPr id="118" name="TextovéPole 117"/>
          <p:cNvSpPr txBox="1"/>
          <p:nvPr/>
        </p:nvSpPr>
        <p:spPr>
          <a:xfrm>
            <a:off x="691775" y="3495259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0101 10</a:t>
            </a:r>
            <a:r>
              <a:rPr lang="en-US" sz="1400" dirty="0" smtClean="0">
                <a:solidFill>
                  <a:srgbClr val="FF0000"/>
                </a:solidFill>
              </a:rPr>
              <a:t>0</a:t>
            </a:r>
            <a:r>
              <a:rPr lang="en-US" sz="1400" dirty="0" smtClean="0"/>
              <a:t>0</a:t>
            </a:r>
            <a:endParaRPr lang="cs-CZ" sz="1400" dirty="0"/>
          </a:p>
        </p:txBody>
      </p:sp>
      <p:sp>
        <p:nvSpPr>
          <p:cNvPr id="119" name="TextovéPole 118"/>
          <p:cNvSpPr txBox="1"/>
          <p:nvPr/>
        </p:nvSpPr>
        <p:spPr>
          <a:xfrm>
            <a:off x="691775" y="4333736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0101 10</a:t>
            </a:r>
            <a:r>
              <a:rPr lang="en-US" sz="1400" dirty="0" smtClean="0">
                <a:solidFill>
                  <a:srgbClr val="FF0000"/>
                </a:solidFill>
              </a:rPr>
              <a:t>1</a:t>
            </a:r>
            <a:r>
              <a:rPr lang="en-US" sz="1400" dirty="0" smtClean="0"/>
              <a:t>0</a:t>
            </a:r>
            <a:endParaRPr lang="cs-CZ" sz="1400" dirty="0"/>
          </a:p>
        </p:txBody>
      </p:sp>
      <p:cxnSp>
        <p:nvCxnSpPr>
          <p:cNvPr id="121" name="Přímá spojnice se šipkou 120"/>
          <p:cNvCxnSpPr/>
          <p:nvPr/>
        </p:nvCxnSpPr>
        <p:spPr bwMode="auto">
          <a:xfrm>
            <a:off x="1450746" y="3766233"/>
            <a:ext cx="0" cy="5675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742346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857250"/>
            <a:ext cx="8332470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FC5462-8E05-49EB-8ECF-4677C409D059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60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1" y="857250"/>
            <a:ext cx="4856547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B8619B-9BD9-4E96-8ECE-BFAD54AA33F4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640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Multicast adresy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6C5E3E52-1D45-4560-BA3D-A4742FF03AB1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426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err="1" smtClean="0"/>
              <a:t>Adresy</a:t>
            </a:r>
            <a:r>
              <a:rPr lang="en-US" dirty="0" smtClean="0"/>
              <a:t> </a:t>
            </a:r>
            <a:r>
              <a:rPr lang="en-US" dirty="0" err="1" smtClean="0"/>
              <a:t>IPv</a:t>
            </a:r>
            <a:r>
              <a:rPr lang="cs-CZ" dirty="0"/>
              <a:t>6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A196335A-D92D-46FD-A5F9-9A231ADF4BAF}" type="datetime1">
              <a:rPr lang="cs-CZ" smtClean="0"/>
              <a:t>20. 3. 2019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  <p:sp>
        <p:nvSpPr>
          <p:cNvPr id="7" name="Obdélník 6"/>
          <p:cNvSpPr/>
          <p:nvPr/>
        </p:nvSpPr>
        <p:spPr bwMode="auto">
          <a:xfrm>
            <a:off x="2667000" y="1613630"/>
            <a:ext cx="31242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717233" y="2653199"/>
            <a:ext cx="22098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 13"/>
          <p:cNvSpPr/>
          <p:nvPr/>
        </p:nvSpPr>
        <p:spPr bwMode="auto">
          <a:xfrm>
            <a:off x="5562600" y="2648375"/>
            <a:ext cx="22098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bdélník 14"/>
          <p:cNvSpPr/>
          <p:nvPr/>
        </p:nvSpPr>
        <p:spPr bwMode="auto">
          <a:xfrm>
            <a:off x="3124200" y="2653199"/>
            <a:ext cx="2209800" cy="3810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bdélník 17"/>
          <p:cNvSpPr/>
          <p:nvPr/>
        </p:nvSpPr>
        <p:spPr bwMode="auto">
          <a:xfrm>
            <a:off x="2170234" y="3633302"/>
            <a:ext cx="16002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bdélník 18"/>
          <p:cNvSpPr/>
          <p:nvPr/>
        </p:nvSpPr>
        <p:spPr bwMode="auto">
          <a:xfrm>
            <a:off x="4016619" y="3633302"/>
            <a:ext cx="16002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5863004" y="3633302"/>
            <a:ext cx="1600200" cy="381000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bdélník 20"/>
          <p:cNvSpPr/>
          <p:nvPr/>
        </p:nvSpPr>
        <p:spPr bwMode="auto">
          <a:xfrm>
            <a:off x="274026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bdélník 31"/>
          <p:cNvSpPr/>
          <p:nvPr/>
        </p:nvSpPr>
        <p:spPr bwMode="auto">
          <a:xfrm>
            <a:off x="1751134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bdélník 32"/>
          <p:cNvSpPr/>
          <p:nvPr/>
        </p:nvSpPr>
        <p:spPr bwMode="auto">
          <a:xfrm>
            <a:off x="3228242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bdélník 33"/>
          <p:cNvSpPr/>
          <p:nvPr/>
        </p:nvSpPr>
        <p:spPr bwMode="auto">
          <a:xfrm>
            <a:off x="4705350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Obdélník 34"/>
          <p:cNvSpPr/>
          <p:nvPr/>
        </p:nvSpPr>
        <p:spPr bwMode="auto">
          <a:xfrm>
            <a:off x="6182458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bdélník 35"/>
          <p:cNvSpPr/>
          <p:nvPr/>
        </p:nvSpPr>
        <p:spPr bwMode="auto">
          <a:xfrm>
            <a:off x="7659566" y="4787171"/>
            <a:ext cx="1257300" cy="816461"/>
          </a:xfrm>
          <a:prstGeom prst="rect">
            <a:avLst/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8" name="Přímá spojnice 37"/>
          <p:cNvCxnSpPr/>
          <p:nvPr/>
        </p:nvCxnSpPr>
        <p:spPr bwMode="auto">
          <a:xfrm>
            <a:off x="1822133" y="2276352"/>
            <a:ext cx="4905449" cy="9648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 bwMode="auto">
          <a:xfrm flipV="1">
            <a:off x="3008433" y="3347364"/>
            <a:ext cx="3654669" cy="4825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 bwMode="auto">
          <a:xfrm>
            <a:off x="915375" y="4495800"/>
            <a:ext cx="7406052" cy="0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>
            <a:off x="3521214" y="160887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IPv6 adresa</a:t>
            </a:r>
            <a:endParaRPr lang="cs-CZ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1345080" y="266004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Unicast</a:t>
            </a:r>
            <a:endParaRPr lang="cs-CZ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3681514" y="264837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Multicast</a:t>
            </a:r>
            <a:endParaRPr lang="cs-CZ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6160402" y="264837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Anycast</a:t>
            </a:r>
            <a:endParaRPr lang="cs-CZ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321867" y="3623658"/>
            <a:ext cx="137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Well-known</a:t>
            </a:r>
            <a:endParaRPr lang="cs-CZ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4282218" y="3633302"/>
            <a:ext cx="113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Transient</a:t>
            </a:r>
            <a:endParaRPr lang="cs-CZ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5820564" y="364497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Solicited</a:t>
            </a:r>
            <a:r>
              <a:rPr lang="cs-CZ" dirty="0" smtClean="0"/>
              <a:t>-Node</a:t>
            </a:r>
            <a:endParaRPr lang="cs-CZ" dirty="0"/>
          </a:p>
        </p:txBody>
      </p:sp>
      <p:sp>
        <p:nvSpPr>
          <p:cNvPr id="51" name="TextovéPole 50"/>
          <p:cNvSpPr txBox="1"/>
          <p:nvPr/>
        </p:nvSpPr>
        <p:spPr>
          <a:xfrm>
            <a:off x="425622" y="4872235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Global</a:t>
            </a:r>
            <a:br>
              <a:rPr lang="cs-CZ" dirty="0" smtClean="0"/>
            </a:br>
            <a:r>
              <a:rPr lang="cs-CZ" dirty="0" err="1" smtClean="0"/>
              <a:t>Unicast</a:t>
            </a:r>
            <a:endParaRPr lang="cs-CZ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1761666" y="50027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Link-Local</a:t>
            </a:r>
            <a:endParaRPr lang="cs-CZ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3232460" y="500940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Loopback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4621112" y="501526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Unspecified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6353290" y="4913075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/>
              <a:t>Unique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Local</a:t>
            </a:r>
            <a:endParaRPr lang="cs-CZ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7600331" y="4872235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/>
              <a:t>Embedded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IPv4</a:t>
            </a:r>
            <a:endParaRPr lang="cs-CZ" dirty="0"/>
          </a:p>
        </p:txBody>
      </p:sp>
      <p:cxnSp>
        <p:nvCxnSpPr>
          <p:cNvPr id="58" name="Přímá spojnice 57"/>
          <p:cNvCxnSpPr>
            <a:stCxn id="7" idx="2"/>
          </p:cNvCxnSpPr>
          <p:nvPr/>
        </p:nvCxnSpPr>
        <p:spPr bwMode="auto">
          <a:xfrm>
            <a:off x="4229100" y="1994630"/>
            <a:ext cx="0" cy="29137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Přímá spojnice 58"/>
          <p:cNvCxnSpPr>
            <a:endCxn id="8" idx="0"/>
          </p:cNvCxnSpPr>
          <p:nvPr/>
        </p:nvCxnSpPr>
        <p:spPr bwMode="auto">
          <a:xfrm>
            <a:off x="1822133" y="2281176"/>
            <a:ext cx="0" cy="37202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Přímá spojnice 61"/>
          <p:cNvCxnSpPr/>
          <p:nvPr/>
        </p:nvCxnSpPr>
        <p:spPr bwMode="auto">
          <a:xfrm>
            <a:off x="4235133" y="2276352"/>
            <a:ext cx="0" cy="37202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Přímá spojnice 63"/>
          <p:cNvCxnSpPr/>
          <p:nvPr/>
        </p:nvCxnSpPr>
        <p:spPr bwMode="auto">
          <a:xfrm>
            <a:off x="6727582" y="2288020"/>
            <a:ext cx="0" cy="37202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Přímá spojnice 65"/>
          <p:cNvCxnSpPr/>
          <p:nvPr/>
        </p:nvCxnSpPr>
        <p:spPr bwMode="auto">
          <a:xfrm>
            <a:off x="4229100" y="3029375"/>
            <a:ext cx="0" cy="3234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Přímá spojnice 67"/>
          <p:cNvCxnSpPr>
            <a:endCxn id="48" idx="0"/>
          </p:cNvCxnSpPr>
          <p:nvPr/>
        </p:nvCxnSpPr>
        <p:spPr bwMode="auto">
          <a:xfrm>
            <a:off x="3008433" y="3352188"/>
            <a:ext cx="1" cy="27147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Přímá spojnice 70"/>
          <p:cNvCxnSpPr>
            <a:endCxn id="19" idx="0"/>
          </p:cNvCxnSpPr>
          <p:nvPr/>
        </p:nvCxnSpPr>
        <p:spPr bwMode="auto">
          <a:xfrm>
            <a:off x="4816719" y="3340520"/>
            <a:ext cx="0" cy="2927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Přímá spojnice 72"/>
          <p:cNvCxnSpPr>
            <a:endCxn id="20" idx="0"/>
          </p:cNvCxnSpPr>
          <p:nvPr/>
        </p:nvCxnSpPr>
        <p:spPr bwMode="auto">
          <a:xfrm>
            <a:off x="6663102" y="3347364"/>
            <a:ext cx="2" cy="2859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Přímá spojnice 84"/>
          <p:cNvCxnSpPr/>
          <p:nvPr/>
        </p:nvCxnSpPr>
        <p:spPr bwMode="auto">
          <a:xfrm>
            <a:off x="915375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Přímá spojnice 87"/>
          <p:cNvCxnSpPr/>
          <p:nvPr/>
        </p:nvCxnSpPr>
        <p:spPr bwMode="auto">
          <a:xfrm>
            <a:off x="2393459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Přímá spojnice 88"/>
          <p:cNvCxnSpPr/>
          <p:nvPr/>
        </p:nvCxnSpPr>
        <p:spPr bwMode="auto">
          <a:xfrm>
            <a:off x="3875451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Přímá spojnice 89"/>
          <p:cNvCxnSpPr/>
          <p:nvPr/>
        </p:nvCxnSpPr>
        <p:spPr bwMode="auto">
          <a:xfrm>
            <a:off x="5357443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Přímá spojnice 90"/>
          <p:cNvCxnSpPr/>
          <p:nvPr/>
        </p:nvCxnSpPr>
        <p:spPr bwMode="auto">
          <a:xfrm>
            <a:off x="6817942" y="4495799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Přímá spojnice 91"/>
          <p:cNvCxnSpPr/>
          <p:nvPr/>
        </p:nvCxnSpPr>
        <p:spPr bwMode="auto">
          <a:xfrm>
            <a:off x="8288216" y="4495800"/>
            <a:ext cx="0" cy="2913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" name="TextovéPole 93"/>
          <p:cNvSpPr txBox="1"/>
          <p:nvPr/>
        </p:nvSpPr>
        <p:spPr>
          <a:xfrm>
            <a:off x="2473671" y="400794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f</a:t>
            </a:r>
            <a:r>
              <a:rPr lang="cs-CZ" b="1" dirty="0" smtClean="0"/>
              <a:t>f00::/12</a:t>
            </a:r>
            <a:endParaRPr lang="cs-CZ" b="1" dirty="0"/>
          </a:p>
        </p:txBody>
      </p:sp>
      <p:sp>
        <p:nvSpPr>
          <p:cNvPr id="95" name="TextovéPole 94"/>
          <p:cNvSpPr txBox="1"/>
          <p:nvPr/>
        </p:nvSpPr>
        <p:spPr>
          <a:xfrm>
            <a:off x="4316394" y="402057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ff10::/12</a:t>
            </a:r>
            <a:endParaRPr lang="cs-CZ" b="1" dirty="0"/>
          </a:p>
        </p:txBody>
      </p:sp>
      <p:sp>
        <p:nvSpPr>
          <p:cNvPr id="96" name="TextovéPole 95"/>
          <p:cNvSpPr txBox="1"/>
          <p:nvPr/>
        </p:nvSpPr>
        <p:spPr>
          <a:xfrm>
            <a:off x="5661228" y="4096351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f</a:t>
            </a:r>
            <a:r>
              <a:rPr lang="cs-CZ" b="1" dirty="0" smtClean="0"/>
              <a:t>f02:0:0:0:0:1:ff00::/104</a:t>
            </a:r>
            <a:endParaRPr lang="cs-CZ" b="1" dirty="0"/>
          </a:p>
        </p:txBody>
      </p:sp>
      <p:sp>
        <p:nvSpPr>
          <p:cNvPr id="97" name="TextovéPole 96"/>
          <p:cNvSpPr txBox="1"/>
          <p:nvPr/>
        </p:nvSpPr>
        <p:spPr>
          <a:xfrm>
            <a:off x="310205" y="568781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2000::/3</a:t>
            </a:r>
            <a:endParaRPr lang="cs-CZ" b="1" dirty="0"/>
          </a:p>
        </p:txBody>
      </p:sp>
      <p:sp>
        <p:nvSpPr>
          <p:cNvPr id="98" name="TextovéPole 97"/>
          <p:cNvSpPr txBox="1"/>
          <p:nvPr/>
        </p:nvSpPr>
        <p:spPr>
          <a:xfrm>
            <a:off x="1822133" y="568781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fe80::/10</a:t>
            </a:r>
            <a:endParaRPr lang="cs-CZ" b="1" dirty="0"/>
          </a:p>
        </p:txBody>
      </p:sp>
      <p:sp>
        <p:nvSpPr>
          <p:cNvPr id="99" name="TextovéPole 98"/>
          <p:cNvSpPr txBox="1"/>
          <p:nvPr/>
        </p:nvSpPr>
        <p:spPr>
          <a:xfrm>
            <a:off x="3376736" y="568781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::/128</a:t>
            </a:r>
            <a:endParaRPr lang="cs-CZ" b="1" dirty="0"/>
          </a:p>
        </p:txBody>
      </p:sp>
      <p:sp>
        <p:nvSpPr>
          <p:cNvPr id="100" name="TextovéPole 99"/>
          <p:cNvSpPr txBox="1"/>
          <p:nvPr/>
        </p:nvSpPr>
        <p:spPr>
          <a:xfrm>
            <a:off x="4922476" y="569360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::/128</a:t>
            </a:r>
            <a:endParaRPr lang="cs-CZ" b="1" dirty="0"/>
          </a:p>
        </p:txBody>
      </p:sp>
      <p:sp>
        <p:nvSpPr>
          <p:cNvPr id="101" name="TextovéPole 100"/>
          <p:cNvSpPr txBox="1"/>
          <p:nvPr/>
        </p:nvSpPr>
        <p:spPr>
          <a:xfrm>
            <a:off x="6257532" y="570496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fc00::/7</a:t>
            </a:r>
            <a:endParaRPr lang="cs-CZ" b="1" dirty="0"/>
          </a:p>
        </p:txBody>
      </p:sp>
      <p:sp>
        <p:nvSpPr>
          <p:cNvPr id="102" name="TextovéPole 101"/>
          <p:cNvSpPr txBox="1"/>
          <p:nvPr/>
        </p:nvSpPr>
        <p:spPr>
          <a:xfrm>
            <a:off x="7892713" y="568603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::/80</a:t>
            </a:r>
            <a:endParaRPr lang="cs-CZ" b="1" dirty="0"/>
          </a:p>
        </p:txBody>
      </p:sp>
      <p:cxnSp>
        <p:nvCxnSpPr>
          <p:cNvPr id="103" name="Přímá spojnice 102"/>
          <p:cNvCxnSpPr/>
          <p:nvPr/>
        </p:nvCxnSpPr>
        <p:spPr bwMode="auto">
          <a:xfrm>
            <a:off x="1822133" y="3029375"/>
            <a:ext cx="0" cy="14664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214145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851"/>
            <a:ext cx="9144000" cy="2143323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63F37-1825-4D0C-B5C3-6446FECC1C1B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9584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857250"/>
            <a:ext cx="6863872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70C350-4320-48A4-A1F1-058224AEF6B9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074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857250"/>
            <a:ext cx="8255075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328511-C4C7-40A2-9770-7CF4422E262E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9603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smtClean="0"/>
              <a:t>V</a:t>
            </a:r>
            <a:r>
              <a:rPr lang="cs-CZ" dirty="0" err="1" smtClean="0"/>
              <a:t>šeobecně</a:t>
            </a:r>
            <a:r>
              <a:rPr lang="cs-CZ" dirty="0" smtClean="0"/>
              <a:t> známé multicast adresy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0A3F8B08-E079-4336-B85F-2749F3FA6905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  <p:graphicFrame>
        <p:nvGraphicFramePr>
          <p:cNvPr id="15" name="Zástupný symbol pro obsah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4025598"/>
              </p:ext>
            </p:extLst>
          </p:nvPr>
        </p:nvGraphicFramePr>
        <p:xfrm>
          <a:off x="457200" y="1719263"/>
          <a:ext cx="8229600" cy="438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="" xmlns:a16="http://schemas.microsoft.com/office/drawing/2014/main" val="319815017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693444195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4230021216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662910770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1273385795"/>
                    </a:ext>
                  </a:extLst>
                </a:gridCol>
                <a:gridCol w="3810000">
                  <a:extLst>
                    <a:ext uri="{9D8B030D-6E8A-4147-A177-3AD203B41FA5}">
                      <a16:colId xmlns="" xmlns:a16="http://schemas.microsoft.com/office/drawing/2014/main" val="3747563530"/>
                    </a:ext>
                  </a:extLst>
                </a:gridCol>
              </a:tblGrid>
              <a:tr h="306000">
                <a:tc>
                  <a:txBody>
                    <a:bodyPr/>
                    <a:lstStyle/>
                    <a:p>
                      <a:r>
                        <a:rPr lang="en-US" dirty="0" smtClean="0"/>
                        <a:t>prefix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flag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scope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Group 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format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popis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7979615"/>
                  </a:ext>
                </a:extLst>
              </a:tr>
              <a:tr h="306000">
                <a:tc gridSpan="6">
                  <a:txBody>
                    <a:bodyPr/>
                    <a:lstStyle/>
                    <a:p>
                      <a:r>
                        <a:rPr lang="cs-CZ" dirty="0" smtClean="0"/>
                        <a:t>Interface </a:t>
                      </a:r>
                      <a:r>
                        <a:rPr lang="cs-CZ" dirty="0" err="1" smtClean="0"/>
                        <a:t>local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7872484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ff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ff01::1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Všechny uzly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7878577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ff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ff01::2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Všechny směrovače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62185109"/>
                  </a:ext>
                </a:extLst>
              </a:tr>
              <a:tr h="306000">
                <a:tc gridSpan="6">
                  <a:txBody>
                    <a:bodyPr/>
                    <a:lstStyle/>
                    <a:p>
                      <a:r>
                        <a:rPr lang="cs-CZ" dirty="0" smtClean="0"/>
                        <a:t>Link </a:t>
                      </a:r>
                      <a:r>
                        <a:rPr lang="cs-CZ" dirty="0" err="1" smtClean="0"/>
                        <a:t>local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81772919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ff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ff02::1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Všechny uzly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8414005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ff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ff02::2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Všechny směrovače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81641867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ff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ff02::5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OSPF směrovače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59622966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ff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ff02::6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OSPF vybrané směrovače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67963297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ff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ff02::9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RIP </a:t>
                      </a:r>
                      <a:r>
                        <a:rPr lang="en-US" dirty="0" err="1" smtClean="0"/>
                        <a:t>sm</a:t>
                      </a:r>
                      <a:r>
                        <a:rPr lang="cs-CZ" dirty="0" err="1" smtClean="0"/>
                        <a:t>ěrovače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7680504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ff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ff02::a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EIGRP směrovače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3626188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ff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1:2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ff02::1:2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Všechny DHCP agenti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91049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428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EBBE14CA-257B-4B02-8D19-862C5F3D0D02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altLang="cs-CZ" dirty="0" smtClean="0"/>
              <a:t>Přínos IPv6</a:t>
            </a:r>
            <a:endParaRPr lang="cs-CZ" alt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3BC34C85-F9FB-4F0D-B9E0-6490BF1B8E2B}" type="datetime1">
              <a:rPr lang="cs-CZ" altLang="cs-CZ" smtClean="0"/>
              <a:t>20. 3. 2019</a:t>
            </a:fld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cs-CZ" altLang="cs-CZ" smtClean="0"/>
              <a:t>Projektování distribuovaných systémů</a:t>
            </a: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Není pouze úprava </a:t>
            </a:r>
            <a:r>
              <a:rPr lang="cs-CZ" sz="2400" dirty="0" smtClean="0"/>
              <a:t>IPv4, IPv4 a IPv6 jsou nekompatibilní</a:t>
            </a:r>
            <a:endParaRPr lang="cs-CZ" sz="2400" dirty="0"/>
          </a:p>
          <a:p>
            <a:r>
              <a:rPr lang="cs-CZ" sz="2400" dirty="0"/>
              <a:t>Rozšíření adresního prostoru - schopnost podpory obrovského množství </a:t>
            </a:r>
            <a:r>
              <a:rPr lang="cs-CZ" sz="2400" dirty="0" smtClean="0"/>
              <a:t>zařízení, pro uživatele není omezující počet zařízení</a:t>
            </a:r>
          </a:p>
          <a:p>
            <a:r>
              <a:rPr lang="cs-CZ" sz="2400" dirty="0" err="1" smtClean="0"/>
              <a:t>Agregovatelné</a:t>
            </a:r>
            <a:r>
              <a:rPr lang="cs-CZ" sz="2400" dirty="0" smtClean="0"/>
              <a:t> adresy, regulace počtu položek v externích směrovačích (maximálně 8192)</a:t>
            </a:r>
            <a:endParaRPr lang="cs-CZ" sz="2400" dirty="0"/>
          </a:p>
          <a:p>
            <a:r>
              <a:rPr lang="cs-CZ" sz="2400" dirty="0"/>
              <a:t>Zavedení </a:t>
            </a:r>
            <a:r>
              <a:rPr lang="cs-CZ" sz="2400" dirty="0" err="1"/>
              <a:t>streamů</a:t>
            </a:r>
            <a:endParaRPr lang="cs-CZ" sz="2400" dirty="0"/>
          </a:p>
          <a:p>
            <a:r>
              <a:rPr lang="cs-CZ" sz="2400" dirty="0" err="1" smtClean="0"/>
              <a:t>Autokonfigurace</a:t>
            </a:r>
            <a:r>
              <a:rPr lang="cs-CZ" sz="2400" dirty="0" smtClean="0"/>
              <a:t>, </a:t>
            </a:r>
            <a:r>
              <a:rPr lang="cs-CZ" sz="2400" dirty="0" err="1" smtClean="0"/>
              <a:t>Plug</a:t>
            </a:r>
            <a:r>
              <a:rPr lang="cs-CZ" sz="2400" dirty="0" smtClean="0"/>
              <a:t> </a:t>
            </a:r>
            <a:r>
              <a:rPr lang="en-US" sz="2400" dirty="0" smtClean="0"/>
              <a:t>&amp; </a:t>
            </a:r>
            <a:r>
              <a:rPr lang="cs-CZ" sz="2400" dirty="0" smtClean="0"/>
              <a:t>Play</a:t>
            </a:r>
            <a:endParaRPr lang="cs-CZ" sz="2400" dirty="0"/>
          </a:p>
          <a:p>
            <a:r>
              <a:rPr lang="cs-CZ" sz="2400" dirty="0" smtClean="0"/>
              <a:t>Bezpečnost na síťové úrovni ( </a:t>
            </a:r>
            <a:r>
              <a:rPr lang="cs-CZ" sz="2400" dirty="0" err="1" smtClean="0"/>
              <a:t>IPsec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Podpora mobilního IP (MIPv6)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434452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smtClean="0"/>
              <a:t>V</a:t>
            </a:r>
            <a:r>
              <a:rPr lang="cs-CZ" dirty="0" err="1" smtClean="0"/>
              <a:t>šeobecně</a:t>
            </a:r>
            <a:r>
              <a:rPr lang="cs-CZ" dirty="0" smtClean="0"/>
              <a:t> známé multicast adresy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9381AF38-6A72-45F9-9D4D-8ABA1269D950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70</a:t>
            </a:fld>
            <a:endParaRPr lang="cs-CZ"/>
          </a:p>
        </p:txBody>
      </p:sp>
      <p:graphicFrame>
        <p:nvGraphicFramePr>
          <p:cNvPr id="15" name="Zástupný symbol pro obsah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9901186"/>
              </p:ext>
            </p:extLst>
          </p:nvPr>
        </p:nvGraphicFramePr>
        <p:xfrm>
          <a:off x="457200" y="1719263"/>
          <a:ext cx="822960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="" xmlns:a16="http://schemas.microsoft.com/office/drawing/2014/main" val="319815017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693444195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4230021216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662910770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1273385795"/>
                    </a:ext>
                  </a:extLst>
                </a:gridCol>
                <a:gridCol w="3810000">
                  <a:extLst>
                    <a:ext uri="{9D8B030D-6E8A-4147-A177-3AD203B41FA5}">
                      <a16:colId xmlns="" xmlns:a16="http://schemas.microsoft.com/office/drawing/2014/main" val="3747563530"/>
                    </a:ext>
                  </a:extLst>
                </a:gridCol>
              </a:tblGrid>
              <a:tr h="306000">
                <a:tc>
                  <a:txBody>
                    <a:bodyPr/>
                    <a:lstStyle/>
                    <a:p>
                      <a:r>
                        <a:rPr lang="en-US" dirty="0" smtClean="0"/>
                        <a:t>prefix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flag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scope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Group 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format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popis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7979615"/>
                  </a:ext>
                </a:extLst>
              </a:tr>
              <a:tr h="306000">
                <a:tc gridSpan="6">
                  <a:txBody>
                    <a:bodyPr/>
                    <a:lstStyle/>
                    <a:p>
                      <a:r>
                        <a:rPr lang="cs-CZ" dirty="0" err="1" smtClean="0"/>
                        <a:t>site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local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7872484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ff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ff05::2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Všechny </a:t>
                      </a:r>
                      <a:r>
                        <a:rPr lang="en-US" dirty="0" err="1" smtClean="0"/>
                        <a:t>servery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7878577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ff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1:3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ff05::1:3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Všechny </a:t>
                      </a:r>
                      <a:r>
                        <a:rPr lang="en-US" dirty="0" smtClean="0"/>
                        <a:t>DHCP </a:t>
                      </a:r>
                      <a:r>
                        <a:rPr lang="en-US" dirty="0" err="1" smtClean="0"/>
                        <a:t>servery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62185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75172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 err="1" smtClean="0"/>
              <a:t>IPv</a:t>
            </a:r>
            <a:r>
              <a:rPr lang="cs-CZ" dirty="0" smtClean="0"/>
              <a:t>6 </a:t>
            </a:r>
            <a:r>
              <a:rPr lang="cs-CZ" dirty="0" err="1" smtClean="0"/>
              <a:t>Solicited</a:t>
            </a:r>
            <a:r>
              <a:rPr lang="cs-CZ" dirty="0" smtClean="0"/>
              <a:t>-Node Multicast Address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A167C071-F29B-4EAC-A591-1C8B908D0355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71</a:t>
            </a:fld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327601" y="4666858"/>
            <a:ext cx="4472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</a:t>
            </a:r>
            <a:r>
              <a:rPr lang="cs-CZ" dirty="0"/>
              <a:t>f</a:t>
            </a:r>
            <a:r>
              <a:rPr lang="en-US" dirty="0"/>
              <a:t>02:0000:0000:0000:0000:0001:ff00::/104</a:t>
            </a:r>
            <a:endParaRPr lang="cs-CZ" dirty="0"/>
          </a:p>
        </p:txBody>
      </p:sp>
      <p:grpSp>
        <p:nvGrpSpPr>
          <p:cNvPr id="29" name="Skupina 28"/>
          <p:cNvGrpSpPr/>
          <p:nvPr/>
        </p:nvGrpSpPr>
        <p:grpSpPr>
          <a:xfrm>
            <a:off x="457200" y="4014155"/>
            <a:ext cx="8229600" cy="457200"/>
            <a:chOff x="457200" y="1828800"/>
            <a:chExt cx="8229600" cy="457200"/>
          </a:xfrm>
        </p:grpSpPr>
        <p:sp>
          <p:nvSpPr>
            <p:cNvPr id="7" name="Obdélník 6"/>
            <p:cNvSpPr/>
            <p:nvPr/>
          </p:nvSpPr>
          <p:spPr bwMode="auto">
            <a:xfrm>
              <a:off x="457200" y="1828800"/>
              <a:ext cx="82296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0" name="Přímá spojnice 9"/>
            <p:cNvCxnSpPr/>
            <p:nvPr/>
          </p:nvCxnSpPr>
          <p:spPr bwMode="auto">
            <a:xfrm>
              <a:off x="3505200" y="1828800"/>
              <a:ext cx="0" cy="457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Přímá spojnice 10"/>
            <p:cNvCxnSpPr/>
            <p:nvPr/>
          </p:nvCxnSpPr>
          <p:spPr bwMode="auto">
            <a:xfrm>
              <a:off x="6629400" y="1828800"/>
              <a:ext cx="0" cy="457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Přímá spojnice 11"/>
            <p:cNvCxnSpPr/>
            <p:nvPr/>
          </p:nvCxnSpPr>
          <p:spPr bwMode="auto">
            <a:xfrm>
              <a:off x="2438400" y="1828800"/>
              <a:ext cx="0" cy="457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Přímá spojnice 13"/>
            <p:cNvCxnSpPr/>
            <p:nvPr/>
          </p:nvCxnSpPr>
          <p:spPr bwMode="auto">
            <a:xfrm>
              <a:off x="1511300" y="1828800"/>
              <a:ext cx="0" cy="457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Přímá spojnice 14"/>
            <p:cNvCxnSpPr/>
            <p:nvPr/>
          </p:nvCxnSpPr>
          <p:spPr bwMode="auto">
            <a:xfrm>
              <a:off x="4559300" y="1828800"/>
              <a:ext cx="0" cy="457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Přímá spojnice 15"/>
            <p:cNvCxnSpPr/>
            <p:nvPr/>
          </p:nvCxnSpPr>
          <p:spPr bwMode="auto">
            <a:xfrm>
              <a:off x="7696200" y="1828800"/>
              <a:ext cx="0" cy="457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Přímá spojnice 16"/>
            <p:cNvCxnSpPr/>
            <p:nvPr/>
          </p:nvCxnSpPr>
          <p:spPr bwMode="auto">
            <a:xfrm>
              <a:off x="5638800" y="1828800"/>
              <a:ext cx="0" cy="457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ovéPole 17"/>
            <p:cNvSpPr txBox="1"/>
            <p:nvPr/>
          </p:nvSpPr>
          <p:spPr>
            <a:xfrm>
              <a:off x="739742" y="1862731"/>
              <a:ext cx="565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ff02</a:t>
              </a:r>
              <a:endParaRPr lang="cs-CZ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4705787" y="187273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0000</a:t>
              </a:r>
              <a:endParaRPr lang="cs-CZ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682564" y="188596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0000</a:t>
              </a:r>
              <a:endParaRPr lang="cs-CZ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2628464" y="187273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0000</a:t>
              </a:r>
              <a:endParaRPr lang="cs-CZ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625164" y="187273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0000</a:t>
              </a:r>
              <a:endParaRPr lang="cs-CZ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5772586" y="1862731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0001</a:t>
              </a:r>
              <a:endParaRPr lang="cs-CZ" dirty="0"/>
            </a:p>
          </p:txBody>
        </p:sp>
        <p:cxnSp>
          <p:nvCxnSpPr>
            <p:cNvPr id="24" name="Přímá spojnice 23"/>
            <p:cNvCxnSpPr/>
            <p:nvPr/>
          </p:nvCxnSpPr>
          <p:spPr bwMode="auto">
            <a:xfrm>
              <a:off x="7162800" y="2079663"/>
              <a:ext cx="0" cy="20633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ovéPole 25"/>
            <p:cNvSpPr txBox="1"/>
            <p:nvPr/>
          </p:nvSpPr>
          <p:spPr>
            <a:xfrm>
              <a:off x="6754431" y="1855864"/>
              <a:ext cx="308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ff</a:t>
              </a:r>
              <a:endParaRPr lang="cs-CZ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7196227" y="1862731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93</a:t>
              </a:r>
              <a:endParaRPr lang="cs-CZ" dirty="0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7795831" y="1862731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da00</a:t>
              </a:r>
              <a:endParaRPr lang="cs-CZ" dirty="0"/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1304961" y="2330890"/>
            <a:ext cx="7378700" cy="465930"/>
            <a:chOff x="711200" y="5087939"/>
            <a:chExt cx="7378700" cy="465930"/>
          </a:xfrm>
        </p:grpSpPr>
        <p:grpSp>
          <p:nvGrpSpPr>
            <p:cNvPr id="31" name="Skupina 30"/>
            <p:cNvGrpSpPr/>
            <p:nvPr/>
          </p:nvGrpSpPr>
          <p:grpSpPr>
            <a:xfrm>
              <a:off x="711200" y="5096669"/>
              <a:ext cx="2743200" cy="457200"/>
              <a:chOff x="1676400" y="1905000"/>
              <a:chExt cx="2743200" cy="457200"/>
            </a:xfrm>
          </p:grpSpPr>
          <p:sp>
            <p:nvSpPr>
              <p:cNvPr id="47" name="Obdélník 46"/>
              <p:cNvSpPr/>
              <p:nvPr/>
            </p:nvSpPr>
            <p:spPr bwMode="auto">
              <a:xfrm>
                <a:off x="1676400" y="1905000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Obdélník 47"/>
              <p:cNvSpPr/>
              <p:nvPr/>
            </p:nvSpPr>
            <p:spPr bwMode="auto">
              <a:xfrm>
                <a:off x="3505200" y="1905000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Obdélník 48"/>
              <p:cNvSpPr/>
              <p:nvPr/>
            </p:nvSpPr>
            <p:spPr bwMode="auto">
              <a:xfrm>
                <a:off x="2590800" y="1905000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2" name="Skupina 31"/>
            <p:cNvGrpSpPr/>
            <p:nvPr/>
          </p:nvGrpSpPr>
          <p:grpSpPr>
            <a:xfrm>
              <a:off x="5346700" y="5096669"/>
              <a:ext cx="2743200" cy="457200"/>
              <a:chOff x="1676400" y="1905000"/>
              <a:chExt cx="2743200" cy="457200"/>
            </a:xfrm>
          </p:grpSpPr>
          <p:sp>
            <p:nvSpPr>
              <p:cNvPr id="44" name="Obdélník 43"/>
              <p:cNvSpPr/>
              <p:nvPr/>
            </p:nvSpPr>
            <p:spPr bwMode="auto">
              <a:xfrm>
                <a:off x="1676400" y="1905000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Obdélník 44"/>
              <p:cNvSpPr/>
              <p:nvPr/>
            </p:nvSpPr>
            <p:spPr bwMode="auto">
              <a:xfrm>
                <a:off x="3505200" y="1905000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Obdélník 45"/>
              <p:cNvSpPr/>
              <p:nvPr/>
            </p:nvSpPr>
            <p:spPr bwMode="auto">
              <a:xfrm>
                <a:off x="2590800" y="1905000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3" name="Skupina 32"/>
            <p:cNvGrpSpPr/>
            <p:nvPr/>
          </p:nvGrpSpPr>
          <p:grpSpPr>
            <a:xfrm>
              <a:off x="3479800" y="5087939"/>
              <a:ext cx="1828800" cy="457200"/>
              <a:chOff x="5346700" y="4251325"/>
              <a:chExt cx="1828800" cy="457200"/>
            </a:xfrm>
          </p:grpSpPr>
          <p:sp>
            <p:nvSpPr>
              <p:cNvPr id="42" name="Obdélník 41"/>
              <p:cNvSpPr/>
              <p:nvPr/>
            </p:nvSpPr>
            <p:spPr bwMode="auto">
              <a:xfrm>
                <a:off x="5346700" y="4251325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Obdélník 42"/>
              <p:cNvSpPr/>
              <p:nvPr/>
            </p:nvSpPr>
            <p:spPr bwMode="auto">
              <a:xfrm>
                <a:off x="6261100" y="4251325"/>
                <a:ext cx="914400" cy="4572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TextovéPole 33"/>
            <p:cNvSpPr txBox="1"/>
            <p:nvPr/>
          </p:nvSpPr>
          <p:spPr>
            <a:xfrm>
              <a:off x="3479800" y="5158285"/>
              <a:ext cx="9494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1111 1111</a:t>
              </a:r>
              <a:endParaRPr lang="cs-CZ" sz="1400" dirty="0"/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4356100" y="5149656"/>
              <a:ext cx="9627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1111 1110</a:t>
              </a:r>
              <a:endParaRPr lang="cs-CZ" sz="1400" dirty="0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5585054" y="5134267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93</a:t>
              </a:r>
              <a:endParaRPr lang="cs-CZ" sz="1600" dirty="0"/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6499454" y="513159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da</a:t>
              </a:r>
              <a:endParaRPr lang="cs-CZ" sz="1600" dirty="0"/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7439254" y="5155337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00</a:t>
              </a:r>
              <a:endParaRPr lang="cs-CZ" sz="1600" dirty="0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1894964" y="5130579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ac</a:t>
              </a:r>
              <a:endParaRPr lang="cs-CZ" sz="1600" dirty="0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2791054" y="5142896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78</a:t>
              </a:r>
              <a:endParaRPr lang="cs-CZ" sz="1600" dirty="0"/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1038454" y="5155337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</a:t>
              </a:r>
              <a:r>
                <a:rPr lang="en-US" sz="1600" dirty="0" smtClean="0">
                  <a:solidFill>
                    <a:srgbClr val="FF0000"/>
                  </a:solidFill>
                </a:rPr>
                <a:t>a</a:t>
              </a:r>
              <a:endParaRPr lang="cs-CZ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0" name="TextovéPole 49"/>
          <p:cNvSpPr txBox="1"/>
          <p:nvPr/>
        </p:nvSpPr>
        <p:spPr>
          <a:xfrm>
            <a:off x="367000" y="3188656"/>
            <a:ext cx="279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e80::5aac:78ff:fe93:da00</a:t>
            </a:r>
            <a:endParaRPr lang="cs-CZ" dirty="0"/>
          </a:p>
        </p:txBody>
      </p:sp>
      <p:grpSp>
        <p:nvGrpSpPr>
          <p:cNvPr id="65" name="Skupina 64"/>
          <p:cNvGrpSpPr/>
          <p:nvPr/>
        </p:nvGrpSpPr>
        <p:grpSpPr>
          <a:xfrm>
            <a:off x="5638800" y="5105646"/>
            <a:ext cx="3048000" cy="457200"/>
            <a:chOff x="5638800" y="4299958"/>
            <a:chExt cx="3048000" cy="457200"/>
          </a:xfrm>
        </p:grpSpPr>
        <p:sp>
          <p:nvSpPr>
            <p:cNvPr id="51" name="Obdélník 50"/>
            <p:cNvSpPr/>
            <p:nvPr/>
          </p:nvSpPr>
          <p:spPr bwMode="auto">
            <a:xfrm>
              <a:off x="5638800" y="4299958"/>
              <a:ext cx="3048000" cy="4572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3" name="Přímá spojnice 52"/>
            <p:cNvCxnSpPr>
              <a:stCxn id="51" idx="0"/>
              <a:endCxn id="51" idx="2"/>
            </p:cNvCxnSpPr>
            <p:nvPr/>
          </p:nvCxnSpPr>
          <p:spPr bwMode="auto">
            <a:xfrm>
              <a:off x="7162800" y="4299958"/>
              <a:ext cx="0" cy="457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Přímá spojnice 54"/>
            <p:cNvCxnSpPr/>
            <p:nvPr/>
          </p:nvCxnSpPr>
          <p:spPr bwMode="auto">
            <a:xfrm>
              <a:off x="6629400" y="4299958"/>
              <a:ext cx="0" cy="457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Přímá spojnice 55"/>
            <p:cNvCxnSpPr/>
            <p:nvPr/>
          </p:nvCxnSpPr>
          <p:spPr bwMode="auto">
            <a:xfrm>
              <a:off x="7721600" y="4299958"/>
              <a:ext cx="0" cy="457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7" name="TextovéPole 56"/>
            <p:cNvSpPr txBox="1"/>
            <p:nvPr/>
          </p:nvSpPr>
          <p:spPr>
            <a:xfrm>
              <a:off x="5785287" y="432425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3333</a:t>
              </a:r>
              <a:endParaRPr lang="cs-CZ" dirty="0"/>
            </a:p>
          </p:txBody>
        </p:sp>
      </p:grpSp>
      <p:sp>
        <p:nvSpPr>
          <p:cNvPr id="61" name="TextovéPole 60"/>
          <p:cNvSpPr txBox="1"/>
          <p:nvPr/>
        </p:nvSpPr>
        <p:spPr>
          <a:xfrm>
            <a:off x="3932256" y="5506331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 multicast</a:t>
            </a:r>
            <a:endParaRPr lang="cs-CZ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488077" y="1893531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Modifikovan8 EUI-64</a:t>
            </a:r>
            <a:endParaRPr lang="cs-CZ" dirty="0"/>
          </a:p>
        </p:txBody>
      </p:sp>
      <p:sp>
        <p:nvSpPr>
          <p:cNvPr id="66" name="TextovéPole 65"/>
          <p:cNvSpPr txBox="1"/>
          <p:nvPr/>
        </p:nvSpPr>
        <p:spPr>
          <a:xfrm>
            <a:off x="6754431" y="5129947"/>
            <a:ext cx="30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ff</a:t>
            </a:r>
            <a:endParaRPr lang="cs-CZ" dirty="0"/>
          </a:p>
        </p:txBody>
      </p:sp>
      <p:sp>
        <p:nvSpPr>
          <p:cNvPr id="67" name="TextovéPole 66"/>
          <p:cNvSpPr txBox="1"/>
          <p:nvPr/>
        </p:nvSpPr>
        <p:spPr>
          <a:xfrm>
            <a:off x="7211873" y="515644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</a:t>
            </a:r>
            <a:endParaRPr lang="cs-CZ" dirty="0"/>
          </a:p>
        </p:txBody>
      </p:sp>
      <p:sp>
        <p:nvSpPr>
          <p:cNvPr id="68" name="TextovéPole 67"/>
          <p:cNvSpPr txBox="1"/>
          <p:nvPr/>
        </p:nvSpPr>
        <p:spPr>
          <a:xfrm>
            <a:off x="7878345" y="51304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da00</a:t>
            </a:r>
            <a:endParaRPr lang="cs-CZ" dirty="0"/>
          </a:p>
        </p:txBody>
      </p:sp>
      <p:sp>
        <p:nvSpPr>
          <p:cNvPr id="69" name="TextovéPole 68"/>
          <p:cNvSpPr txBox="1"/>
          <p:nvPr/>
        </p:nvSpPr>
        <p:spPr>
          <a:xfrm>
            <a:off x="344689" y="3606565"/>
            <a:ext cx="361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Solicited/Node Multicast Address </a:t>
            </a:r>
            <a:endParaRPr lang="cs-CZ" dirty="0"/>
          </a:p>
        </p:txBody>
      </p:sp>
      <p:sp>
        <p:nvSpPr>
          <p:cNvPr id="70" name="TextovéPole 69"/>
          <p:cNvSpPr txBox="1"/>
          <p:nvPr/>
        </p:nvSpPr>
        <p:spPr>
          <a:xfrm>
            <a:off x="400966" y="2869223"/>
            <a:ext cx="212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Link/Local Address</a:t>
            </a:r>
            <a:endParaRPr lang="cs-CZ" dirty="0"/>
          </a:p>
        </p:txBody>
      </p:sp>
      <p:cxnSp>
        <p:nvCxnSpPr>
          <p:cNvPr id="72" name="Přímá spojnice 71"/>
          <p:cNvCxnSpPr/>
          <p:nvPr/>
        </p:nvCxnSpPr>
        <p:spPr bwMode="auto">
          <a:xfrm>
            <a:off x="5940461" y="2795510"/>
            <a:ext cx="1222339" cy="120864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Přímá spojnice 72"/>
          <p:cNvCxnSpPr/>
          <p:nvPr/>
        </p:nvCxnSpPr>
        <p:spPr bwMode="auto">
          <a:xfrm>
            <a:off x="8683661" y="2806823"/>
            <a:ext cx="0" cy="119732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Přímá spojnice 74"/>
          <p:cNvCxnSpPr/>
          <p:nvPr/>
        </p:nvCxnSpPr>
        <p:spPr bwMode="auto">
          <a:xfrm>
            <a:off x="6629400" y="4506981"/>
            <a:ext cx="0" cy="59866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Přímá spojnice 76"/>
          <p:cNvCxnSpPr/>
          <p:nvPr/>
        </p:nvCxnSpPr>
        <p:spPr bwMode="auto">
          <a:xfrm>
            <a:off x="8683661" y="4440656"/>
            <a:ext cx="0" cy="59866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766737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857250"/>
            <a:ext cx="8403666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951F7A-0DED-4FBF-8662-2B38FAFEF32C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9830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5651"/>
            <a:ext cx="9144000" cy="2782407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ED64-77E0-4C50-A789-7710EDA2B21B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52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2450"/>
            <a:ext cx="9144000" cy="319739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B34735-0184-443E-B266-79F6A9277EB2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42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851"/>
            <a:ext cx="9144000" cy="4674227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1706A-E388-4802-9703-AB64558E4EB1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148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8050"/>
            <a:ext cx="9144000" cy="250130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7EFB57-C2F6-434D-8197-7A93BE909C6D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34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1" y="857250"/>
            <a:ext cx="8103101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84164D-8E10-4750-B8EB-EF66C63A33D2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23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750"/>
            <a:ext cx="9144000" cy="501023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03FE15-BB7C-4E24-9614-E41883EBA711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376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0"/>
            <a:ext cx="9130393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3A36A2-0E19-43FA-A750-140DA7A80151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94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Záhlaví IPv4 a IPv6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3465" y="1668759"/>
            <a:ext cx="8229600" cy="490537"/>
          </a:xfrm>
        </p:spPr>
        <p:txBody>
          <a:bodyPr/>
          <a:lstStyle/>
          <a:p>
            <a:r>
              <a:rPr lang="cs-CZ" dirty="0" smtClean="0"/>
              <a:t>IPv4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E4691C2D-9C79-41FE-9CBF-A7DCEF974827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  <p:cxnSp>
        <p:nvCxnSpPr>
          <p:cNvPr id="9" name="Přímá spojnice 8"/>
          <p:cNvCxnSpPr/>
          <p:nvPr/>
        </p:nvCxnSpPr>
        <p:spPr bwMode="auto">
          <a:xfrm>
            <a:off x="2002473" y="215116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9"/>
          <p:cNvCxnSpPr/>
          <p:nvPr/>
        </p:nvCxnSpPr>
        <p:spPr bwMode="auto">
          <a:xfrm>
            <a:off x="2002473" y="260836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10"/>
          <p:cNvCxnSpPr/>
          <p:nvPr/>
        </p:nvCxnSpPr>
        <p:spPr bwMode="auto">
          <a:xfrm>
            <a:off x="2002473" y="306556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11"/>
          <p:cNvCxnSpPr/>
          <p:nvPr/>
        </p:nvCxnSpPr>
        <p:spPr bwMode="auto">
          <a:xfrm>
            <a:off x="2002473" y="352276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12"/>
          <p:cNvCxnSpPr/>
          <p:nvPr/>
        </p:nvCxnSpPr>
        <p:spPr bwMode="auto">
          <a:xfrm>
            <a:off x="2002473" y="397996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13"/>
          <p:cNvCxnSpPr/>
          <p:nvPr/>
        </p:nvCxnSpPr>
        <p:spPr bwMode="auto">
          <a:xfrm>
            <a:off x="2002473" y="443716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nice 14"/>
          <p:cNvCxnSpPr/>
          <p:nvPr/>
        </p:nvCxnSpPr>
        <p:spPr bwMode="auto">
          <a:xfrm>
            <a:off x="2002473" y="489436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16"/>
          <p:cNvCxnSpPr/>
          <p:nvPr/>
        </p:nvCxnSpPr>
        <p:spPr bwMode="auto">
          <a:xfrm>
            <a:off x="2002473" y="2151160"/>
            <a:ext cx="0" cy="2743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nice 19"/>
          <p:cNvCxnSpPr/>
          <p:nvPr/>
        </p:nvCxnSpPr>
        <p:spPr bwMode="auto">
          <a:xfrm>
            <a:off x="8470508" y="2151160"/>
            <a:ext cx="0" cy="2743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Přímá spojnice 20"/>
          <p:cNvCxnSpPr/>
          <p:nvPr/>
        </p:nvCxnSpPr>
        <p:spPr bwMode="auto">
          <a:xfrm>
            <a:off x="5202873" y="2151160"/>
            <a:ext cx="0" cy="1371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nice 21"/>
          <p:cNvCxnSpPr/>
          <p:nvPr/>
        </p:nvCxnSpPr>
        <p:spPr bwMode="auto">
          <a:xfrm>
            <a:off x="3602673" y="2151160"/>
            <a:ext cx="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Přímá spojnice 22"/>
          <p:cNvCxnSpPr/>
          <p:nvPr/>
        </p:nvCxnSpPr>
        <p:spPr bwMode="auto">
          <a:xfrm>
            <a:off x="6879273" y="4437160"/>
            <a:ext cx="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23"/>
          <p:cNvCxnSpPr/>
          <p:nvPr/>
        </p:nvCxnSpPr>
        <p:spPr bwMode="auto">
          <a:xfrm>
            <a:off x="2840673" y="2151160"/>
            <a:ext cx="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Přímá spojnice 25"/>
          <p:cNvCxnSpPr/>
          <p:nvPr/>
        </p:nvCxnSpPr>
        <p:spPr bwMode="auto">
          <a:xfrm>
            <a:off x="5660073" y="2608360"/>
            <a:ext cx="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Přímá spojnice 28"/>
          <p:cNvCxnSpPr/>
          <p:nvPr/>
        </p:nvCxnSpPr>
        <p:spPr bwMode="auto">
          <a:xfrm>
            <a:off x="3620602" y="3065560"/>
            <a:ext cx="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ovéPole 30"/>
          <p:cNvSpPr txBox="1"/>
          <p:nvPr/>
        </p:nvSpPr>
        <p:spPr>
          <a:xfrm>
            <a:off x="2207040" y="2195094"/>
            <a:ext cx="53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er</a:t>
            </a:r>
            <a:endParaRPr lang="cs-CZ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2970661" y="221706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IHL</a:t>
            </a:r>
            <a:endParaRPr lang="cs-CZ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4164206" y="218568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DS</a:t>
            </a:r>
            <a:endParaRPr lang="cs-CZ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6019800" y="2231398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Celková délka (16b)</a:t>
            </a:r>
            <a:endParaRPr lang="cs-CZ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2819401" y="2630326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Identification</a:t>
            </a:r>
            <a:r>
              <a:rPr lang="cs-CZ" dirty="0" smtClean="0"/>
              <a:t> (16b)</a:t>
            </a:r>
            <a:endParaRPr lang="cs-CZ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102394" y="262091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</a:t>
            </a:r>
            <a:r>
              <a:rPr lang="cs-CZ" dirty="0" err="1" smtClean="0"/>
              <a:t>lags</a:t>
            </a:r>
            <a:endParaRPr lang="cs-CZ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5908457" y="2630326"/>
            <a:ext cx="239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Fragment offset (13b)</a:t>
            </a:r>
            <a:endParaRPr lang="cs-CZ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604518" y="308752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TTL</a:t>
            </a:r>
            <a:endParaRPr lang="cs-CZ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3938172" y="312047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protocol</a:t>
            </a:r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5814616" y="314579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Header</a:t>
            </a:r>
            <a:r>
              <a:rPr lang="cs-CZ" dirty="0" smtClean="0"/>
              <a:t> </a:t>
            </a:r>
            <a:r>
              <a:rPr lang="cs-CZ" dirty="0" err="1" smtClean="0"/>
              <a:t>checksum</a:t>
            </a:r>
            <a:endParaRPr lang="cs-CZ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4058431" y="3588662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Source </a:t>
            </a:r>
            <a:r>
              <a:rPr lang="cs-CZ" dirty="0" err="1" smtClean="0"/>
              <a:t>address</a:t>
            </a:r>
            <a:r>
              <a:rPr lang="cs-CZ" dirty="0" smtClean="0"/>
              <a:t> (32b)</a:t>
            </a:r>
            <a:endParaRPr lang="cs-CZ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3823283" y="4023894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Destination</a:t>
            </a:r>
            <a:r>
              <a:rPr lang="cs-CZ" dirty="0" smtClean="0"/>
              <a:t> </a:t>
            </a:r>
            <a:r>
              <a:rPr lang="cs-CZ" dirty="0" err="1" smtClean="0"/>
              <a:t>address</a:t>
            </a:r>
            <a:r>
              <a:rPr lang="cs-CZ" dirty="0" smtClean="0"/>
              <a:t> (32b)</a:t>
            </a:r>
            <a:endParaRPr lang="cs-CZ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3878982" y="444971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</a:t>
            </a:r>
            <a:r>
              <a:rPr lang="cs-CZ" dirty="0" smtClean="0"/>
              <a:t>arametry</a:t>
            </a:r>
            <a:endParaRPr lang="cs-CZ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7332371" y="448109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Výplň</a:t>
            </a:r>
            <a:endParaRPr lang="cs-CZ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2786038" y="5116382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Minimální délka 20B, maximální délka 60B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62722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551"/>
            <a:ext cx="9144000" cy="4130211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BF451C-2A3B-49A9-888C-13A7FC66F6BC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219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Dynamické adresování v IPv6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45DD380B-1712-4BF1-B4AC-9951B1603AA7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6020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1" y="857250"/>
            <a:ext cx="8999499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ED6F-F3CB-40E3-9B68-9D3C0BABBB5C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8511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857250"/>
            <a:ext cx="6953684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324DC6-C338-4B06-B309-8B498153CC4B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897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6651"/>
            <a:ext cx="9144000" cy="2039007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17D2F9-57D0-4492-8CEF-5F56A0110691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7717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1" y="857250"/>
            <a:ext cx="8848045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AD2B3C-BC1F-48AB-A9CB-6134A74A617B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8854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1851"/>
            <a:ext cx="9144000" cy="2629855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9B8F05-F9C1-4894-9D11-3BE16F0282BC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6373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1" y="857250"/>
            <a:ext cx="7650701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817466-A2BE-4009-9ED2-F893637FE756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6081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857250"/>
            <a:ext cx="8114264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E5763-3435-43E4-A07A-D13EEE170C3B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7691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1" y="857250"/>
            <a:ext cx="7844399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13F3B0-E2A4-425B-964D-A7241AA9628E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770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dirty="0" smtClean="0"/>
              <a:t>Záhlaví IPv4 a IPv6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3465" y="1668759"/>
            <a:ext cx="1221681" cy="490537"/>
          </a:xfrm>
        </p:spPr>
        <p:txBody>
          <a:bodyPr/>
          <a:lstStyle/>
          <a:p>
            <a:r>
              <a:rPr lang="cs-CZ" dirty="0" smtClean="0"/>
              <a:t>IPv6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7EF11DE7-6351-46CF-9251-811B42AD4740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  <p:cxnSp>
        <p:nvCxnSpPr>
          <p:cNvPr id="9" name="Přímá spojnice 8"/>
          <p:cNvCxnSpPr/>
          <p:nvPr/>
        </p:nvCxnSpPr>
        <p:spPr bwMode="auto">
          <a:xfrm>
            <a:off x="2057400" y="1668759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9"/>
          <p:cNvCxnSpPr/>
          <p:nvPr/>
        </p:nvCxnSpPr>
        <p:spPr bwMode="auto">
          <a:xfrm>
            <a:off x="2057400" y="2125959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10"/>
          <p:cNvCxnSpPr/>
          <p:nvPr/>
        </p:nvCxnSpPr>
        <p:spPr bwMode="auto">
          <a:xfrm>
            <a:off x="2057400" y="2583159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13"/>
          <p:cNvCxnSpPr/>
          <p:nvPr/>
        </p:nvCxnSpPr>
        <p:spPr bwMode="auto">
          <a:xfrm>
            <a:off x="2048435" y="4089599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16"/>
          <p:cNvCxnSpPr/>
          <p:nvPr/>
        </p:nvCxnSpPr>
        <p:spPr bwMode="auto">
          <a:xfrm>
            <a:off x="2057400" y="1668759"/>
            <a:ext cx="0" cy="411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nice 19"/>
          <p:cNvCxnSpPr/>
          <p:nvPr/>
        </p:nvCxnSpPr>
        <p:spPr bwMode="auto">
          <a:xfrm>
            <a:off x="8525435" y="1668759"/>
            <a:ext cx="8965" cy="411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nice 21"/>
          <p:cNvCxnSpPr/>
          <p:nvPr/>
        </p:nvCxnSpPr>
        <p:spPr bwMode="auto">
          <a:xfrm>
            <a:off x="4398327" y="1668759"/>
            <a:ext cx="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23"/>
          <p:cNvCxnSpPr/>
          <p:nvPr/>
        </p:nvCxnSpPr>
        <p:spPr bwMode="auto">
          <a:xfrm>
            <a:off x="2895600" y="1668759"/>
            <a:ext cx="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Přímá spojnice 25"/>
          <p:cNvCxnSpPr/>
          <p:nvPr/>
        </p:nvCxnSpPr>
        <p:spPr bwMode="auto">
          <a:xfrm>
            <a:off x="5182969" y="2125959"/>
            <a:ext cx="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Přímá spojnice 28"/>
          <p:cNvCxnSpPr/>
          <p:nvPr/>
        </p:nvCxnSpPr>
        <p:spPr bwMode="auto">
          <a:xfrm>
            <a:off x="6934200" y="2125959"/>
            <a:ext cx="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ovéPole 30"/>
          <p:cNvSpPr txBox="1"/>
          <p:nvPr/>
        </p:nvSpPr>
        <p:spPr>
          <a:xfrm>
            <a:off x="2261967" y="1712693"/>
            <a:ext cx="53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er</a:t>
            </a:r>
            <a:endParaRPr lang="cs-CZ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4586651" y="170483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Flow</a:t>
            </a:r>
            <a:r>
              <a:rPr lang="cs-CZ" dirty="0" smtClean="0"/>
              <a:t> label (20b) </a:t>
            </a:r>
            <a:endParaRPr lang="cs-CZ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2250785" y="2162131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Payload</a:t>
            </a:r>
            <a:r>
              <a:rPr lang="cs-CZ" dirty="0" smtClean="0"/>
              <a:t> </a:t>
            </a:r>
            <a:r>
              <a:rPr lang="cs-CZ" dirty="0" err="1" smtClean="0"/>
              <a:t>length</a:t>
            </a:r>
            <a:r>
              <a:rPr lang="cs-CZ" dirty="0" smtClean="0"/>
              <a:t> (16b)</a:t>
            </a:r>
            <a:endParaRPr lang="cs-CZ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4113358" y="3106261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Source </a:t>
            </a:r>
            <a:r>
              <a:rPr lang="cs-CZ" dirty="0" err="1" smtClean="0"/>
              <a:t>address</a:t>
            </a:r>
            <a:r>
              <a:rPr lang="cs-CZ" dirty="0" smtClean="0"/>
              <a:t> (32b)</a:t>
            </a:r>
            <a:endParaRPr lang="cs-CZ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4471248" y="585260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Pevná délka 40B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058284" y="1712693"/>
            <a:ext cx="13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Trafic</a:t>
            </a:r>
            <a:r>
              <a:rPr lang="cs-CZ" dirty="0" smtClean="0"/>
              <a:t> </a:t>
            </a:r>
            <a:r>
              <a:rPr lang="cs-CZ" dirty="0" err="1" smtClean="0"/>
              <a:t>class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116772" y="214587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Next</a:t>
            </a:r>
            <a:r>
              <a:rPr lang="cs-CZ" dirty="0" smtClean="0"/>
              <a:t> </a:t>
            </a:r>
            <a:r>
              <a:rPr lang="cs-CZ" dirty="0" err="1" smtClean="0"/>
              <a:t>header</a:t>
            </a:r>
            <a:r>
              <a:rPr lang="cs-CZ" dirty="0" smtClean="0"/>
              <a:t> (</a:t>
            </a:r>
            <a:r>
              <a:rPr lang="cs-CZ" dirty="0"/>
              <a:t>8</a:t>
            </a:r>
            <a:r>
              <a:rPr lang="cs-CZ" dirty="0" smtClean="0"/>
              <a:t>b)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977564" y="214477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Hop limit (8b)</a:t>
            </a:r>
            <a:endParaRPr lang="cs-CZ" dirty="0"/>
          </a:p>
        </p:txBody>
      </p:sp>
      <p:cxnSp>
        <p:nvCxnSpPr>
          <p:cNvPr id="49" name="Přímá spojnice 48"/>
          <p:cNvCxnSpPr/>
          <p:nvPr/>
        </p:nvCxnSpPr>
        <p:spPr bwMode="auto">
          <a:xfrm>
            <a:off x="2076469" y="5783559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ovéPole 49"/>
          <p:cNvSpPr txBox="1"/>
          <p:nvPr/>
        </p:nvSpPr>
        <p:spPr>
          <a:xfrm>
            <a:off x="3871892" y="4534369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Destination</a:t>
            </a:r>
            <a:r>
              <a:rPr lang="cs-CZ" dirty="0" smtClean="0"/>
              <a:t> </a:t>
            </a:r>
            <a:r>
              <a:rPr lang="cs-CZ" dirty="0" err="1" smtClean="0"/>
              <a:t>address</a:t>
            </a:r>
            <a:r>
              <a:rPr lang="cs-CZ" dirty="0" smtClean="0"/>
              <a:t> (32b)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7863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6751"/>
            <a:ext cx="9144000" cy="2960975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27EED2-791F-4E62-A174-88AF71A1B82D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43787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1" y="857250"/>
            <a:ext cx="5525097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5E6BD7-E288-41DA-99D9-A031D31DC577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4241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93688"/>
            <a:ext cx="7543800" cy="1295400"/>
          </a:xfrm>
        </p:spPr>
        <p:txBody>
          <a:bodyPr/>
          <a:lstStyle/>
          <a:p>
            <a:r>
              <a:rPr lang="cs-CZ" dirty="0" err="1" smtClean="0"/>
              <a:t>Bezestavová</a:t>
            </a:r>
            <a:r>
              <a:rPr lang="cs-CZ" dirty="0" smtClean="0"/>
              <a:t> </a:t>
            </a:r>
            <a:r>
              <a:rPr lang="cs-CZ" dirty="0" err="1" smtClean="0"/>
              <a:t>autokonfigurace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Stateless</a:t>
            </a:r>
            <a:r>
              <a:rPr lang="cs-CZ" dirty="0" smtClean="0"/>
              <a:t> Address </a:t>
            </a:r>
            <a:r>
              <a:rPr lang="cs-CZ" dirty="0" err="1" smtClean="0"/>
              <a:t>Autoconfiguration</a:t>
            </a:r>
            <a:r>
              <a:rPr lang="cs-CZ" dirty="0" smtClean="0"/>
              <a:t> (SLAAC)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pPr>
              <a:defRPr/>
            </a:pPr>
            <a:fld id="{A7FA1342-3E2B-4924-ACC5-341C41DCABBA}" type="datetime1">
              <a:rPr lang="cs-CZ" smtClean="0"/>
              <a:t>20. 3. 2019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618E4E-285A-4D8F-A042-C77B4F1E29EC}" type="slidenum">
              <a:rPr lang="cs-CZ" smtClean="0"/>
              <a:pPr>
                <a:defRPr/>
              </a:pPr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4597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1" y="857250"/>
            <a:ext cx="8460107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4F320C-28AF-4A6F-8D37-4F02832805D1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2787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151"/>
            <a:ext cx="9144000" cy="3689551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E85B6C-AAC5-4BFD-B506-B40FFF8633D9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7066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857250"/>
            <a:ext cx="9026588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5EC140-351F-46A5-A849-89E3DF9630FD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7750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850"/>
            <a:ext cx="9144000" cy="4677798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E0573A-ABFA-48C5-B585-946772EC8005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7950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7051"/>
            <a:ext cx="9144000" cy="3246973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19E5A-2FE5-4DDF-8154-F8F6ABC5A4FE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38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850"/>
            <a:ext cx="9144000" cy="467901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9DBEF-75A5-4893-B02A-4040908F62FE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81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857250"/>
            <a:ext cx="8112232" cy="514350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DDD3C6-2791-4F78-8D6C-3D25E2637973}" type="datetime1">
              <a:rPr lang="cs-CZ" smtClean="0"/>
              <a:t>20. 3. 2019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Projektování distribuovaných systémů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74A67-9FEC-44AC-BA15-26C0A46C57C2}" type="slidenum">
              <a:rPr lang="cs-CZ" smtClean="0"/>
              <a:pPr>
                <a:defRPr/>
              </a:pPr>
              <a:t>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68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Network">
  <a:themeElements>
    <a:clrScheme name="1_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1_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06088808</Template>
  <TotalTime>1627</TotalTime>
  <Words>4026</Words>
  <Application>Microsoft Office PowerPoint</Application>
  <PresentationFormat>Předvádění na obrazovce (4:3)</PresentationFormat>
  <Paragraphs>1426</Paragraphs>
  <Slides>175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175</vt:i4>
      </vt:variant>
    </vt:vector>
  </HeadingPairs>
  <TitlesOfParts>
    <vt:vector size="183" baseType="lpstr">
      <vt:lpstr>宋体</vt:lpstr>
      <vt:lpstr>Arial</vt:lpstr>
      <vt:lpstr>Calibri</vt:lpstr>
      <vt:lpstr>Courier New</vt:lpstr>
      <vt:lpstr>Palatino Linotype</vt:lpstr>
      <vt:lpstr>Times New Roman</vt:lpstr>
      <vt:lpstr>Wingdings</vt:lpstr>
      <vt:lpstr>1_Network</vt:lpstr>
      <vt:lpstr>Protokol IP verze 6</vt:lpstr>
      <vt:lpstr>Problémy IPv4</vt:lpstr>
      <vt:lpstr>Nárůst směrovací informace</vt:lpstr>
      <vt:lpstr>Nedostatek adres IPv4</vt:lpstr>
      <vt:lpstr>Vyčerpání adresního prostoru IPv4</vt:lpstr>
      <vt:lpstr>Historie IPv6</vt:lpstr>
      <vt:lpstr>Přínos IPv6</vt:lpstr>
      <vt:lpstr>Záhlaví IPv4 a IPv6</vt:lpstr>
      <vt:lpstr>Záhlaví IPv4 a IPv6</vt:lpstr>
      <vt:lpstr>Záhlaví IPv6</vt:lpstr>
      <vt:lpstr>Záhlaví IPv6</vt:lpstr>
      <vt:lpstr>Záhlaví IPv6</vt:lpstr>
      <vt:lpstr>Zapouzdření IPv6 v Ethernetu II</vt:lpstr>
      <vt:lpstr>Rozšiřující záhlaví</vt:lpstr>
      <vt:lpstr>Rozšiřující záhlaví</vt:lpstr>
      <vt:lpstr>Prezentace aplikace PowerPoint</vt:lpstr>
      <vt:lpstr>Rozšiřující záhlaví</vt:lpstr>
      <vt:lpstr>Správce adres IPv6</vt:lpstr>
      <vt:lpstr>Adresy IPv6</vt:lpstr>
      <vt:lpstr>Adresy IPv6</vt:lpstr>
      <vt:lpstr>Zápis adres</vt:lpstr>
      <vt:lpstr>IPv6 subnetting</vt:lpstr>
      <vt:lpstr>Adresní bloky</vt:lpstr>
      <vt:lpstr>Typy unicast adres</vt:lpstr>
      <vt:lpstr>Typy unicast adres</vt:lpstr>
      <vt:lpstr>Přidělování globálních adres IPv6</vt:lpstr>
      <vt:lpstr>Rezervované adresy</vt:lpstr>
      <vt:lpstr>Speciální adresy IPv6</vt:lpstr>
      <vt:lpstr>Přidělování globálních adres IPv6 (příklad)</vt:lpstr>
      <vt:lpstr>Doporučení rozdělení uživatelské subsíťové části adresy (pro 16 bitů)</vt:lpstr>
      <vt:lpstr>IPv6 adresy - CESNET</vt:lpstr>
      <vt:lpstr>Adresy IPv6</vt:lpstr>
      <vt:lpstr>Skupinové adresy</vt:lpstr>
      <vt:lpstr>Skupinové adresy - scope</vt:lpstr>
      <vt:lpstr>Skupinové adresy - scope</vt:lpstr>
      <vt:lpstr>Přiřazené skupinové adresy</vt:lpstr>
      <vt:lpstr>Povinné adresy</vt:lpstr>
      <vt:lpstr>Adresování</vt:lpstr>
      <vt:lpstr>Adresování</vt:lpstr>
      <vt:lpstr>Adresy IPv6</vt:lpstr>
      <vt:lpstr>Výběrové adresy adresy</vt:lpstr>
      <vt:lpstr>Výběrové adresy adresy</vt:lpstr>
      <vt:lpstr>Výběrové adresy</vt:lpstr>
      <vt:lpstr>Adresy IPv6</vt:lpstr>
      <vt:lpstr>Adresování</vt:lpstr>
      <vt:lpstr>Přidělení globální unicast adresy</vt:lpstr>
      <vt:lpstr>Přidělování globálních adres IPv6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Link Local Unicast Adresy</vt:lpstr>
      <vt:lpstr>Adresy IPv6</vt:lpstr>
      <vt:lpstr>Link Local Unicast Address</vt:lpstr>
      <vt:lpstr>Modifikovaná adresa EUI-64</vt:lpstr>
      <vt:lpstr>Prezentace aplikace PowerPoint</vt:lpstr>
      <vt:lpstr>Prezentace aplikace PowerPoint</vt:lpstr>
      <vt:lpstr>Multicast adresy</vt:lpstr>
      <vt:lpstr>Adresy IPv6</vt:lpstr>
      <vt:lpstr>Prezentace aplikace PowerPoint</vt:lpstr>
      <vt:lpstr>Prezentace aplikace PowerPoint</vt:lpstr>
      <vt:lpstr>Prezentace aplikace PowerPoint</vt:lpstr>
      <vt:lpstr>Všeobecně známé multicast adresy</vt:lpstr>
      <vt:lpstr>Všeobecně známé multicast adresy</vt:lpstr>
      <vt:lpstr>IPv6 Solicited-Node Multicast Address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Dynamické adresování v IPv6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Bezestavová autokonfigurace Stateless Address Autoconfiguration (SLAAC)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Bezestavová DHCPv6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Stavová DHCPv6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ICMPv6</vt:lpstr>
      <vt:lpstr>ICMPv6 Error Messages</vt:lpstr>
      <vt:lpstr>ICMPv6 Error Messages</vt:lpstr>
      <vt:lpstr>ICMPv6 Information Messages</vt:lpstr>
      <vt:lpstr>ICMPv6 Information Messages</vt:lpstr>
      <vt:lpstr>ICMPv6 Information Messages</vt:lpstr>
      <vt:lpstr>ICMPv6 Information Messages</vt:lpstr>
      <vt:lpstr>ICMPv6 Information Messages</vt:lpstr>
      <vt:lpstr>ICMPv6 Information Messages</vt:lpstr>
      <vt:lpstr>ICMPv6 Information Messages</vt:lpstr>
      <vt:lpstr>ICMPv6 Information Messages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ICMPv6 Neighbor Discovery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Jiří Ledvina</dc:creator>
  <cp:lastModifiedBy>un331</cp:lastModifiedBy>
  <cp:revision>109</cp:revision>
  <cp:lastPrinted>2019-03-19T15:51:58Z</cp:lastPrinted>
  <dcterms:created xsi:type="dcterms:W3CDTF">1601-01-01T00:00:00Z</dcterms:created>
  <dcterms:modified xsi:type="dcterms:W3CDTF">2019-03-20T10:05:31Z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