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1"/>
  </p:sldMasterIdLst>
  <p:notesMasterIdLst>
    <p:notesMasterId r:id="rId104"/>
  </p:notesMasterIdLst>
  <p:handoutMasterIdLst>
    <p:handoutMasterId r:id="rId105"/>
  </p:handoutMasterIdLst>
  <p:sldIdLst>
    <p:sldId id="256" r:id="rId2"/>
    <p:sldId id="283" r:id="rId3"/>
    <p:sldId id="357" r:id="rId4"/>
    <p:sldId id="281" r:id="rId5"/>
    <p:sldId id="282" r:id="rId6"/>
    <p:sldId id="284" r:id="rId7"/>
    <p:sldId id="258" r:id="rId8"/>
    <p:sldId id="285" r:id="rId9"/>
    <p:sldId id="286" r:id="rId10"/>
    <p:sldId id="360" r:id="rId11"/>
    <p:sldId id="362" r:id="rId12"/>
    <p:sldId id="292" r:id="rId13"/>
    <p:sldId id="363" r:id="rId14"/>
    <p:sldId id="372" r:id="rId15"/>
    <p:sldId id="364" r:id="rId16"/>
    <p:sldId id="287" r:id="rId17"/>
    <p:sldId id="288" r:id="rId18"/>
    <p:sldId id="289" r:id="rId19"/>
    <p:sldId id="290" r:id="rId20"/>
    <p:sldId id="291" r:id="rId21"/>
    <p:sldId id="293" r:id="rId22"/>
    <p:sldId id="373" r:id="rId23"/>
    <p:sldId id="270" r:id="rId24"/>
    <p:sldId id="271" r:id="rId25"/>
    <p:sldId id="272" r:id="rId26"/>
    <p:sldId id="273" r:id="rId27"/>
    <p:sldId id="274" r:id="rId28"/>
    <p:sldId id="358" r:id="rId29"/>
    <p:sldId id="275" r:id="rId30"/>
    <p:sldId id="276" r:id="rId31"/>
    <p:sldId id="277" r:id="rId32"/>
    <p:sldId id="278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279" r:id="rId44"/>
    <p:sldId id="371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280" r:id="rId62"/>
    <p:sldId id="327" r:id="rId63"/>
    <p:sldId id="322" r:id="rId64"/>
    <p:sldId id="323" r:id="rId65"/>
    <p:sldId id="324" r:id="rId66"/>
    <p:sldId id="370" r:id="rId67"/>
    <p:sldId id="325" r:id="rId68"/>
    <p:sldId id="326" r:id="rId69"/>
    <p:sldId id="328" r:id="rId70"/>
    <p:sldId id="329" r:id="rId71"/>
    <p:sldId id="330" r:id="rId72"/>
    <p:sldId id="320" r:id="rId73"/>
    <p:sldId id="321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69" r:id="rId83"/>
    <p:sldId id="339" r:id="rId84"/>
    <p:sldId id="340" r:id="rId85"/>
    <p:sldId id="341" r:id="rId86"/>
    <p:sldId id="368" r:id="rId87"/>
    <p:sldId id="367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6" autoAdjust="0"/>
    <p:restoredTop sz="84257" autoAdjust="0"/>
  </p:normalViewPr>
  <p:slideViewPr>
    <p:cSldViewPr>
      <p:cViewPr varScale="1">
        <p:scale>
          <a:sx n="87" d="100"/>
          <a:sy n="87" d="100"/>
        </p:scale>
        <p:origin x="-204" y="-84"/>
      </p:cViewPr>
      <p:guideLst>
        <p:guide orient="horz" pos="1026"/>
        <p:guide pos="7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4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47" tIns="43973" rIns="87947" bIns="43973" numCol="1" anchor="t" anchorCtr="0" compatLnSpc="1">
            <a:prstTxWarp prst="textNoShape">
              <a:avLst/>
            </a:prstTxWarp>
          </a:bodyPr>
          <a:lstStyle>
            <a:lvl1pPr defTabSz="879475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47" tIns="43973" rIns="87947" bIns="43973" numCol="1" anchor="t" anchorCtr="0" compatLnSpc="1">
            <a:prstTxWarp prst="textNoShape">
              <a:avLst/>
            </a:prstTxWarp>
          </a:bodyPr>
          <a:lstStyle>
            <a:lvl1pPr algn="r" defTabSz="879475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47" tIns="43973" rIns="87947" bIns="43973" numCol="1" anchor="b" anchorCtr="0" compatLnSpc="1">
            <a:prstTxWarp prst="textNoShape">
              <a:avLst/>
            </a:prstTxWarp>
          </a:bodyPr>
          <a:lstStyle>
            <a:lvl1pPr defTabSz="879475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47" tIns="43973" rIns="87947" bIns="43973" numCol="1" anchor="b" anchorCtr="0" compatLnSpc="1">
            <a:prstTxWarp prst="textNoShape">
              <a:avLst/>
            </a:prstTxWarp>
          </a:bodyPr>
          <a:lstStyle>
            <a:lvl1pPr algn="r" defTabSz="879475" eaLnBrk="1" hangingPunct="1">
              <a:defRPr sz="1200"/>
            </a:lvl1pPr>
          </a:lstStyle>
          <a:p>
            <a:pPr>
              <a:defRPr/>
            </a:pPr>
            <a:fld id="{67349EB6-29BC-43D4-B6FE-467DEE2751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28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56" tIns="47629" rIns="95256" bIns="47629" numCol="1" anchor="t" anchorCtr="0" compatLnSpc="1">
            <a:prstTxWarp prst="textNoShape">
              <a:avLst/>
            </a:prstTxWarp>
          </a:bodyPr>
          <a:lstStyle>
            <a:lvl1pPr defTabSz="952500" eaLnBrk="1" hangingPunct="1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56" tIns="47629" rIns="95256" bIns="47629" numCol="1" anchor="t" anchorCtr="0" compatLnSpc="1">
            <a:prstTxWarp prst="textNoShape">
              <a:avLst/>
            </a:prstTxWarp>
          </a:bodyPr>
          <a:lstStyle>
            <a:lvl1pPr algn="r" defTabSz="952500" eaLnBrk="1" hangingPunct="1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8713" cy="3703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56" tIns="47629" rIns="95256" bIns="476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56" tIns="47629" rIns="95256" bIns="47629" numCol="1" anchor="b" anchorCtr="0" compatLnSpc="1">
            <a:prstTxWarp prst="textNoShape">
              <a:avLst/>
            </a:prstTxWarp>
          </a:bodyPr>
          <a:lstStyle>
            <a:lvl1pPr defTabSz="952500" eaLnBrk="1" hangingPunct="1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56" tIns="47629" rIns="95256" bIns="47629" numCol="1" anchor="b" anchorCtr="0" compatLnSpc="1">
            <a:prstTxWarp prst="textNoShape">
              <a:avLst/>
            </a:prstTxWarp>
          </a:bodyPr>
          <a:lstStyle>
            <a:lvl1pPr algn="r" defTabSz="952500" eaLnBrk="1" hangingPunct="1">
              <a:defRPr sz="1300"/>
            </a:lvl1pPr>
          </a:lstStyle>
          <a:p>
            <a:pPr>
              <a:defRPr/>
            </a:pPr>
            <a:fld id="{F47B9FE4-12F6-485D-8795-FF0591881A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198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E6CE68-0A4D-46C2-B393-0CE4C8D30DED}" type="slidenum">
              <a:rPr lang="cs-CZ" smtClean="0"/>
              <a:pPr eaLnBrk="1" hangingPunct="1"/>
              <a:t>1</a:t>
            </a:fld>
            <a:endParaRPr lang="cs-CZ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Klepněte a vložte poznámky.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B3A34D-2B41-4B19-9F0F-76AC126F0096}" type="slidenum">
              <a:rPr lang="cs-CZ" smtClean="0"/>
              <a:pPr eaLnBrk="1" hangingPunct="1"/>
              <a:t>10</a:t>
            </a:fld>
            <a:endParaRPr lang="cs-CZ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E6C031-0AAB-466E-8C44-57471C7302AB}" type="slidenum">
              <a:rPr lang="cs-CZ" smtClean="0"/>
              <a:pPr eaLnBrk="1" hangingPunct="1"/>
              <a:t>12</a:t>
            </a:fld>
            <a:endParaRPr lang="cs-CZ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7B9FE4-12F6-485D-8795-FF0591881AEB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2852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DDA1B7-FC00-41DB-ABC0-B388F342D195}" type="slidenum">
              <a:rPr lang="cs-CZ" smtClean="0"/>
              <a:pPr eaLnBrk="1" hangingPunct="1"/>
              <a:t>16</a:t>
            </a:fld>
            <a:endParaRPr lang="cs-CZ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C569D3-79B4-4E91-A0CD-F41020F3D889}" type="slidenum">
              <a:rPr lang="cs-CZ" smtClean="0"/>
              <a:pPr eaLnBrk="1" hangingPunct="1"/>
              <a:t>17</a:t>
            </a:fld>
            <a:endParaRPr lang="cs-CZ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104520-AC38-43A5-A7FC-D61F94EB6DC2}" type="slidenum">
              <a:rPr lang="cs-CZ" smtClean="0"/>
              <a:pPr eaLnBrk="1" hangingPunct="1"/>
              <a:t>18</a:t>
            </a:fld>
            <a:endParaRPr lang="cs-CZ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714E01-034E-4C20-86E1-328DBA7F71E1}" type="slidenum">
              <a:rPr lang="cs-CZ" smtClean="0"/>
              <a:pPr eaLnBrk="1" hangingPunct="1"/>
              <a:t>19</a:t>
            </a:fld>
            <a:endParaRPr lang="cs-CZ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6535E6-6941-4843-8599-605FC8B9580B}" type="slidenum">
              <a:rPr lang="cs-CZ" smtClean="0"/>
              <a:pPr eaLnBrk="1" hangingPunct="1"/>
              <a:t>20</a:t>
            </a:fld>
            <a:endParaRPr lang="cs-CZ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E68AB4-C76E-412B-825D-70213FB8CD6A}" type="slidenum">
              <a:rPr lang="cs-CZ" smtClean="0"/>
              <a:pPr eaLnBrk="1" hangingPunct="1"/>
              <a:t>21</a:t>
            </a:fld>
            <a:endParaRPr lang="cs-CZ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E68AB4-C76E-412B-825D-70213FB8CD6A}" type="slidenum">
              <a:rPr lang="cs-CZ" smtClean="0"/>
              <a:pPr eaLnBrk="1" hangingPunct="1"/>
              <a:t>22</a:t>
            </a:fld>
            <a:endParaRPr lang="cs-CZ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59C034-B67F-4DA9-B059-AA59EDAC13A9}" type="slidenum">
              <a:rPr lang="cs-CZ" smtClean="0"/>
              <a:pPr eaLnBrk="1" hangingPunct="1"/>
              <a:t>2</a:t>
            </a:fld>
            <a:endParaRPr lang="cs-CZ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83088E-EC0C-4091-BDA9-5BD412E88561}" type="slidenum">
              <a:rPr lang="cs-CZ" smtClean="0"/>
              <a:pPr eaLnBrk="1" hangingPunct="1"/>
              <a:t>23</a:t>
            </a:fld>
            <a:endParaRPr lang="cs-CZ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CF3D38-EF8D-4CD2-AB62-BA4CBDCCE17B}" type="slidenum">
              <a:rPr lang="cs-CZ" smtClean="0"/>
              <a:pPr eaLnBrk="1" hangingPunct="1"/>
              <a:t>24</a:t>
            </a:fld>
            <a:endParaRPr lang="cs-CZ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5A6AFF-7F78-4DE9-8600-C92810A26246}" type="slidenum">
              <a:rPr lang="cs-CZ" smtClean="0"/>
              <a:pPr eaLnBrk="1" hangingPunct="1"/>
              <a:t>25</a:t>
            </a:fld>
            <a:endParaRPr lang="cs-CZ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383831-DC5F-4D5F-9169-CDB9E06D7E0A}" type="slidenum">
              <a:rPr lang="cs-CZ" smtClean="0"/>
              <a:pPr eaLnBrk="1" hangingPunct="1"/>
              <a:t>26</a:t>
            </a:fld>
            <a:endParaRPr lang="cs-CZ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89E424-44DC-49B1-B139-42E7D9621873}" type="slidenum">
              <a:rPr lang="cs-CZ" smtClean="0"/>
              <a:pPr eaLnBrk="1" hangingPunct="1"/>
              <a:t>27</a:t>
            </a:fld>
            <a:endParaRPr lang="cs-CZ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19766E-7852-41F9-812B-0250BB0258C1}" type="slidenum">
              <a:rPr lang="cs-CZ" smtClean="0"/>
              <a:pPr eaLnBrk="1" hangingPunct="1"/>
              <a:t>28</a:t>
            </a:fld>
            <a:endParaRPr lang="cs-CZ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E7D62F-1DAD-4211-A828-587C6508A976}" type="slidenum">
              <a:rPr lang="cs-CZ" smtClean="0"/>
              <a:pPr eaLnBrk="1" hangingPunct="1"/>
              <a:t>29</a:t>
            </a:fld>
            <a:endParaRPr lang="cs-CZ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C3E066-98EC-46F8-BCD6-B20EE0FEFDF0}" type="slidenum">
              <a:rPr lang="cs-CZ" smtClean="0"/>
              <a:pPr eaLnBrk="1" hangingPunct="1"/>
              <a:t>30</a:t>
            </a:fld>
            <a:endParaRPr lang="cs-CZ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2AA2A7-5053-467F-B37A-54BA724C22E5}" type="slidenum">
              <a:rPr lang="cs-CZ" smtClean="0"/>
              <a:pPr eaLnBrk="1" hangingPunct="1"/>
              <a:t>31</a:t>
            </a:fld>
            <a:endParaRPr lang="cs-CZ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9DB044-82D2-4F36-8BE4-BB7019BB7E0E}" type="slidenum">
              <a:rPr lang="cs-CZ" smtClean="0"/>
              <a:pPr eaLnBrk="1" hangingPunct="1"/>
              <a:t>32</a:t>
            </a:fld>
            <a:endParaRPr lang="cs-CZ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708B7E-F552-4502-B2B0-7180599F971D}" type="slidenum">
              <a:rPr lang="cs-CZ" smtClean="0"/>
              <a:pPr eaLnBrk="1" hangingPunct="1"/>
              <a:t>3</a:t>
            </a:fld>
            <a:endParaRPr lang="cs-CZ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1C65E6-414C-493E-96B3-67ED96BC45DB}" type="slidenum">
              <a:rPr lang="cs-CZ" smtClean="0"/>
              <a:pPr eaLnBrk="1" hangingPunct="1"/>
              <a:t>33</a:t>
            </a:fld>
            <a:endParaRPr lang="cs-CZ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6B5545-DE83-4671-8DAE-9E599A0D1244}" type="slidenum">
              <a:rPr lang="cs-CZ" smtClean="0"/>
              <a:pPr eaLnBrk="1" hangingPunct="1"/>
              <a:t>34</a:t>
            </a:fld>
            <a:endParaRPr lang="cs-CZ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5B8530-789C-4476-8144-38BE1BCEA36A}" type="slidenum">
              <a:rPr lang="cs-CZ" smtClean="0"/>
              <a:pPr eaLnBrk="1" hangingPunct="1"/>
              <a:t>35</a:t>
            </a:fld>
            <a:endParaRPr lang="cs-CZ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8BC74F-DA73-4C24-9285-E3CE3F79871D}" type="slidenum">
              <a:rPr lang="cs-CZ" smtClean="0"/>
              <a:pPr eaLnBrk="1" hangingPunct="1"/>
              <a:t>36</a:t>
            </a:fld>
            <a:endParaRPr lang="cs-CZ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F3FE10-6658-486F-BD2F-E92AA839412A}" type="slidenum">
              <a:rPr lang="cs-CZ" smtClean="0"/>
              <a:pPr eaLnBrk="1" hangingPunct="1"/>
              <a:t>37</a:t>
            </a:fld>
            <a:endParaRPr lang="cs-CZ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655A1B-EB1F-48C3-90F9-C1217C93A94A}" type="slidenum">
              <a:rPr lang="cs-CZ" smtClean="0"/>
              <a:pPr eaLnBrk="1" hangingPunct="1"/>
              <a:t>38</a:t>
            </a:fld>
            <a:endParaRPr lang="cs-CZ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79D0A9-E00C-41FD-B6A4-B79F9813018A}" type="slidenum">
              <a:rPr lang="cs-CZ" smtClean="0"/>
              <a:pPr eaLnBrk="1" hangingPunct="1"/>
              <a:t>39</a:t>
            </a:fld>
            <a:endParaRPr lang="cs-CZ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8F55AC-4C15-4964-AA1B-891EFA8F195B}" type="slidenum">
              <a:rPr lang="cs-CZ" smtClean="0"/>
              <a:pPr eaLnBrk="1" hangingPunct="1"/>
              <a:t>40</a:t>
            </a:fld>
            <a:endParaRPr lang="cs-CZ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662814-7425-4398-8A11-82DCB7E085C2}" type="slidenum">
              <a:rPr lang="cs-CZ" smtClean="0"/>
              <a:pPr eaLnBrk="1" hangingPunct="1"/>
              <a:t>41</a:t>
            </a:fld>
            <a:endParaRPr lang="cs-CZ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9EB762-0E13-493D-9304-CD177AD41541}" type="slidenum">
              <a:rPr lang="cs-CZ" smtClean="0"/>
              <a:pPr eaLnBrk="1" hangingPunct="1"/>
              <a:t>42</a:t>
            </a:fld>
            <a:endParaRPr lang="cs-CZ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0068E5-878D-4368-9F5B-6B70DFFECDAD}" type="slidenum">
              <a:rPr lang="cs-CZ" smtClean="0"/>
              <a:pPr eaLnBrk="1" hangingPunct="1"/>
              <a:t>4</a:t>
            </a:fld>
            <a:endParaRPr lang="cs-CZ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DE011-9295-4E74-AEE4-81DC7B5D4E70}" type="slidenum">
              <a:rPr lang="cs-CZ" smtClean="0"/>
              <a:pPr eaLnBrk="1" hangingPunct="1"/>
              <a:t>43</a:t>
            </a:fld>
            <a:endParaRPr lang="cs-CZ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DE011-9295-4E74-AEE4-81DC7B5D4E70}" type="slidenum">
              <a:rPr lang="cs-CZ" smtClean="0"/>
              <a:pPr eaLnBrk="1" hangingPunct="1"/>
              <a:t>44</a:t>
            </a:fld>
            <a:endParaRPr lang="cs-CZ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2001FD-6C58-4C25-B630-E287058F021B}" type="slidenum">
              <a:rPr lang="cs-CZ" smtClean="0"/>
              <a:pPr eaLnBrk="1" hangingPunct="1"/>
              <a:t>45</a:t>
            </a:fld>
            <a:endParaRPr lang="cs-CZ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0B6426-8BD5-44E7-9738-0377BE6D4419}" type="slidenum">
              <a:rPr lang="cs-CZ" smtClean="0"/>
              <a:pPr eaLnBrk="1" hangingPunct="1"/>
              <a:t>46</a:t>
            </a:fld>
            <a:endParaRPr lang="cs-CZ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600292-4466-4FF5-BB30-C402D0E49E0B}" type="slidenum">
              <a:rPr lang="cs-CZ" smtClean="0"/>
              <a:pPr eaLnBrk="1" hangingPunct="1"/>
              <a:t>47</a:t>
            </a:fld>
            <a:endParaRPr lang="cs-CZ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4EA840-14BB-455F-A857-938DB5A53110}" type="slidenum">
              <a:rPr lang="cs-CZ" smtClean="0"/>
              <a:pPr eaLnBrk="1" hangingPunct="1"/>
              <a:t>48</a:t>
            </a:fld>
            <a:endParaRPr lang="cs-CZ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AC93A3-396C-453A-95EB-B6AA4FE2952B}" type="slidenum">
              <a:rPr lang="cs-CZ" smtClean="0"/>
              <a:pPr eaLnBrk="1" hangingPunct="1"/>
              <a:t>49</a:t>
            </a:fld>
            <a:endParaRPr lang="cs-CZ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620FAE-3C09-4C54-AE89-4F3A5D5EBDBD}" type="slidenum">
              <a:rPr lang="cs-CZ" smtClean="0"/>
              <a:pPr eaLnBrk="1" hangingPunct="1"/>
              <a:t>50</a:t>
            </a:fld>
            <a:endParaRPr lang="cs-CZ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9ACE09-C6F2-4372-AA58-4A65C0A1A859}" type="slidenum">
              <a:rPr lang="cs-CZ" smtClean="0"/>
              <a:pPr eaLnBrk="1" hangingPunct="1"/>
              <a:t>51</a:t>
            </a:fld>
            <a:endParaRPr lang="cs-CZ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9737D0-7624-48BE-9BFF-B7A754DEB262}" type="slidenum">
              <a:rPr lang="cs-CZ" smtClean="0"/>
              <a:pPr eaLnBrk="1" hangingPunct="1"/>
              <a:t>52</a:t>
            </a:fld>
            <a:endParaRPr lang="cs-CZ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7D53BE-F016-4764-BEBF-AAFD6CC43E6A}" type="slidenum">
              <a:rPr lang="cs-CZ" smtClean="0"/>
              <a:pPr eaLnBrk="1" hangingPunct="1"/>
              <a:t>5</a:t>
            </a:fld>
            <a:endParaRPr lang="cs-CZ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171649-1114-4ADD-A9B0-AFD5753DEFB7}" type="slidenum">
              <a:rPr lang="cs-CZ" smtClean="0"/>
              <a:pPr eaLnBrk="1" hangingPunct="1"/>
              <a:t>53</a:t>
            </a:fld>
            <a:endParaRPr lang="cs-CZ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79C3D1-091E-4FC8-AEB1-F1C95FD38220}" type="slidenum">
              <a:rPr lang="cs-CZ" smtClean="0"/>
              <a:pPr eaLnBrk="1" hangingPunct="1"/>
              <a:t>54</a:t>
            </a:fld>
            <a:endParaRPr lang="cs-CZ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499878-C6DF-43BA-B527-8F0723178E16}" type="slidenum">
              <a:rPr lang="cs-CZ" smtClean="0"/>
              <a:pPr eaLnBrk="1" hangingPunct="1"/>
              <a:t>55</a:t>
            </a:fld>
            <a:endParaRPr lang="cs-CZ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795E24-E425-41A4-B905-2853CD814ED3}" type="slidenum">
              <a:rPr lang="cs-CZ" smtClean="0"/>
              <a:pPr eaLnBrk="1" hangingPunct="1"/>
              <a:t>56</a:t>
            </a:fld>
            <a:endParaRPr lang="cs-CZ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FCDA2B-EF63-4BE2-8049-1CC564B98132}" type="slidenum">
              <a:rPr lang="cs-CZ" smtClean="0"/>
              <a:pPr eaLnBrk="1" hangingPunct="1"/>
              <a:t>57</a:t>
            </a:fld>
            <a:endParaRPr lang="cs-CZ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094090-9361-4A29-A689-6EC9371E8BA6}" type="slidenum">
              <a:rPr lang="cs-CZ" smtClean="0"/>
              <a:pPr eaLnBrk="1" hangingPunct="1"/>
              <a:t>58</a:t>
            </a:fld>
            <a:endParaRPr lang="cs-CZ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F6184E-06E8-47A4-803E-6102776E3511}" type="slidenum">
              <a:rPr lang="cs-CZ" smtClean="0"/>
              <a:pPr eaLnBrk="1" hangingPunct="1"/>
              <a:t>59</a:t>
            </a:fld>
            <a:endParaRPr lang="cs-CZ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6B2FA8-328E-419C-B87A-CC0EC89E0E62}" type="slidenum">
              <a:rPr lang="cs-CZ" smtClean="0"/>
              <a:pPr eaLnBrk="1" hangingPunct="1"/>
              <a:t>60</a:t>
            </a:fld>
            <a:endParaRPr lang="cs-CZ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4CAAA6-300B-4373-A65A-BD082F1DC778}" type="slidenum">
              <a:rPr lang="cs-CZ" smtClean="0"/>
              <a:pPr eaLnBrk="1" hangingPunct="1"/>
              <a:t>61</a:t>
            </a:fld>
            <a:endParaRPr lang="cs-CZ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BD7E4C-D432-428E-9509-4A1A600499EB}" type="slidenum">
              <a:rPr lang="cs-CZ" smtClean="0"/>
              <a:pPr eaLnBrk="1" hangingPunct="1"/>
              <a:t>62</a:t>
            </a:fld>
            <a:endParaRPr lang="cs-CZ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4C1CEB-56C5-401E-A89D-85B1A47A1188}" type="slidenum">
              <a:rPr lang="cs-CZ" smtClean="0"/>
              <a:pPr eaLnBrk="1" hangingPunct="1"/>
              <a:t>6</a:t>
            </a:fld>
            <a:endParaRPr lang="cs-CZ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BACC62-0645-4E3F-99CA-F1DCB073376D}" type="slidenum">
              <a:rPr lang="cs-CZ" smtClean="0"/>
              <a:pPr eaLnBrk="1" hangingPunct="1"/>
              <a:t>63</a:t>
            </a:fld>
            <a:endParaRPr lang="cs-CZ" smtClean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CDEF43-4582-4EC0-A9EF-9DC055E8C4DC}" type="slidenum">
              <a:rPr lang="cs-CZ" smtClean="0"/>
              <a:pPr eaLnBrk="1" hangingPunct="1"/>
              <a:t>64</a:t>
            </a:fld>
            <a:endParaRPr lang="cs-CZ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5D166E-10DA-45B6-B228-C7823F9753BF}" type="slidenum">
              <a:rPr lang="cs-CZ" smtClean="0"/>
              <a:pPr eaLnBrk="1" hangingPunct="1"/>
              <a:t>65</a:t>
            </a:fld>
            <a:endParaRPr lang="cs-CZ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5D166E-10DA-45B6-B228-C7823F9753BF}" type="slidenum">
              <a:rPr lang="cs-CZ" smtClean="0"/>
              <a:pPr eaLnBrk="1" hangingPunct="1"/>
              <a:t>66</a:t>
            </a:fld>
            <a:endParaRPr lang="cs-CZ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1C9C61-0B84-4A4B-830E-9984CE8BB4AE}" type="slidenum">
              <a:rPr lang="cs-CZ" smtClean="0"/>
              <a:pPr eaLnBrk="1" hangingPunct="1"/>
              <a:t>67</a:t>
            </a:fld>
            <a:endParaRPr lang="cs-CZ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8789A8-F228-447B-9A5D-212001E4B69A}" type="slidenum">
              <a:rPr lang="cs-CZ" smtClean="0"/>
              <a:pPr eaLnBrk="1" hangingPunct="1"/>
              <a:t>68</a:t>
            </a:fld>
            <a:endParaRPr lang="cs-CZ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9FD564-617A-4D5B-AC6B-70E1B4CBA940}" type="slidenum">
              <a:rPr lang="cs-CZ" smtClean="0"/>
              <a:pPr eaLnBrk="1" hangingPunct="1"/>
              <a:t>69</a:t>
            </a:fld>
            <a:endParaRPr lang="cs-CZ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3D0C75-523E-4291-9B64-19CB8AF87A21}" type="slidenum">
              <a:rPr lang="cs-CZ" smtClean="0"/>
              <a:pPr eaLnBrk="1" hangingPunct="1"/>
              <a:t>70</a:t>
            </a:fld>
            <a:endParaRPr lang="cs-CZ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35DAC1-2971-4043-9936-A272EC894341}" type="slidenum">
              <a:rPr lang="cs-CZ" smtClean="0"/>
              <a:pPr eaLnBrk="1" hangingPunct="1"/>
              <a:t>71</a:t>
            </a:fld>
            <a:endParaRPr lang="cs-CZ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75245D-9196-47F0-A9C8-B89F0B47C777}" type="slidenum">
              <a:rPr lang="cs-CZ" smtClean="0"/>
              <a:pPr eaLnBrk="1" hangingPunct="1"/>
              <a:t>72</a:t>
            </a:fld>
            <a:endParaRPr lang="cs-CZ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71A9CD-B6F8-4937-8BED-D4BC0DC5CE2D}" type="slidenum">
              <a:rPr lang="cs-CZ" smtClean="0"/>
              <a:pPr eaLnBrk="1" hangingPunct="1"/>
              <a:t>7</a:t>
            </a:fld>
            <a:endParaRPr lang="cs-CZ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464EC9-D835-4AE9-9C71-61A107FFD97C}" type="slidenum">
              <a:rPr lang="cs-CZ" smtClean="0"/>
              <a:pPr eaLnBrk="1" hangingPunct="1"/>
              <a:t>73</a:t>
            </a:fld>
            <a:endParaRPr lang="cs-CZ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4C8A9-829F-4354-8D78-B30B163DBAF1}" type="slidenum">
              <a:rPr lang="cs-CZ" smtClean="0"/>
              <a:pPr eaLnBrk="1" hangingPunct="1"/>
              <a:t>74</a:t>
            </a:fld>
            <a:endParaRPr lang="cs-CZ" smtClean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Klepněte a vložte poznámky.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8E7EE0-423E-41B5-9737-38039AD61E08}" type="slidenum">
              <a:rPr lang="cs-CZ" smtClean="0"/>
              <a:pPr eaLnBrk="1" hangingPunct="1"/>
              <a:t>75</a:t>
            </a:fld>
            <a:endParaRPr lang="cs-CZ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36FACE-CD38-4A38-882B-BCE8A2BBEB1C}" type="slidenum">
              <a:rPr lang="cs-CZ" smtClean="0"/>
              <a:pPr eaLnBrk="1" hangingPunct="1"/>
              <a:t>76</a:t>
            </a:fld>
            <a:endParaRPr lang="cs-CZ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576AEF-2301-413A-92F3-5F0BC68E5DA8}" type="slidenum">
              <a:rPr lang="cs-CZ" smtClean="0"/>
              <a:pPr eaLnBrk="1" hangingPunct="1"/>
              <a:t>77</a:t>
            </a:fld>
            <a:endParaRPr lang="cs-CZ" smtClean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78D508-793C-4DBE-B593-C93BE5119787}" type="slidenum">
              <a:rPr lang="cs-CZ" smtClean="0"/>
              <a:pPr eaLnBrk="1" hangingPunct="1"/>
              <a:t>78</a:t>
            </a:fld>
            <a:endParaRPr lang="cs-CZ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F82ACC-8D5B-40DD-87DF-079912EA8CE8}" type="slidenum">
              <a:rPr lang="cs-CZ" smtClean="0"/>
              <a:pPr eaLnBrk="1" hangingPunct="1"/>
              <a:t>79</a:t>
            </a:fld>
            <a:endParaRPr lang="cs-CZ" smtClean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79BB09-785C-41AD-8E3E-433E320CA65F}" type="slidenum">
              <a:rPr lang="cs-CZ" smtClean="0"/>
              <a:pPr eaLnBrk="1" hangingPunct="1"/>
              <a:t>80</a:t>
            </a:fld>
            <a:endParaRPr lang="cs-CZ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61211D-E2FB-4811-98DA-27605C86580C}" type="slidenum">
              <a:rPr lang="cs-CZ" smtClean="0"/>
              <a:pPr eaLnBrk="1" hangingPunct="1"/>
              <a:t>81</a:t>
            </a:fld>
            <a:endParaRPr lang="cs-CZ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6438AA-E08F-4602-ACE8-8DD1DAC15C88}" type="slidenum">
              <a:rPr lang="cs-CZ" smtClean="0"/>
              <a:pPr eaLnBrk="1" hangingPunct="1"/>
              <a:t>82</a:t>
            </a:fld>
            <a:endParaRPr lang="cs-CZ" smtClean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8D0843-8DFE-4FD6-A471-EA5C56FD7AD2}" type="slidenum">
              <a:rPr lang="cs-CZ" smtClean="0"/>
              <a:pPr eaLnBrk="1" hangingPunct="1"/>
              <a:t>8</a:t>
            </a:fld>
            <a:endParaRPr lang="cs-CZ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43E793-429E-40EB-A6AB-9C1423022564}" type="slidenum">
              <a:rPr lang="cs-CZ" smtClean="0"/>
              <a:pPr eaLnBrk="1" hangingPunct="1"/>
              <a:t>83</a:t>
            </a:fld>
            <a:endParaRPr lang="cs-CZ" smtClean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81C76D-51D2-4D7B-92FC-1815B7E28643}" type="slidenum">
              <a:rPr lang="cs-CZ" smtClean="0"/>
              <a:pPr eaLnBrk="1" hangingPunct="1"/>
              <a:t>84</a:t>
            </a:fld>
            <a:endParaRPr lang="cs-CZ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A34490-5C2D-4AEB-9B8F-31E4ED3EDF94}" type="slidenum">
              <a:rPr lang="cs-CZ" smtClean="0"/>
              <a:pPr eaLnBrk="1" hangingPunct="1"/>
              <a:t>85</a:t>
            </a:fld>
            <a:endParaRPr lang="cs-CZ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0B8A1F-7633-45B6-B10C-3EF9E4A1B987}" type="slidenum">
              <a:rPr lang="cs-CZ" smtClean="0"/>
              <a:pPr eaLnBrk="1" hangingPunct="1"/>
              <a:t>86</a:t>
            </a:fld>
            <a:endParaRPr lang="cs-CZ" smtClean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526F14-A9D8-412B-A24C-01F29A31D2B9}" type="slidenum">
              <a:rPr lang="cs-CZ" smtClean="0"/>
              <a:pPr eaLnBrk="1" hangingPunct="1"/>
              <a:t>87</a:t>
            </a:fld>
            <a:endParaRPr lang="cs-CZ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CC95FA-F7E2-48A0-AD6A-3B2629D8CB87}" type="slidenum">
              <a:rPr lang="cs-CZ" smtClean="0"/>
              <a:pPr eaLnBrk="1" hangingPunct="1"/>
              <a:t>88</a:t>
            </a:fld>
            <a:endParaRPr lang="cs-CZ" smtClean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968033-4248-471C-B81B-C95091A1258E}" type="slidenum">
              <a:rPr lang="cs-CZ" smtClean="0"/>
              <a:pPr eaLnBrk="1" hangingPunct="1"/>
              <a:t>89</a:t>
            </a:fld>
            <a:endParaRPr lang="cs-CZ" smtClean="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E343A7-434E-429C-9ABC-4A59E6AE2211}" type="slidenum">
              <a:rPr lang="cs-CZ" smtClean="0"/>
              <a:pPr eaLnBrk="1" hangingPunct="1"/>
              <a:t>90</a:t>
            </a:fld>
            <a:endParaRPr lang="cs-CZ" smtClean="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29ECC3-AA43-49B1-8632-BFB0961A4AC9}" type="slidenum">
              <a:rPr lang="cs-CZ" smtClean="0"/>
              <a:pPr eaLnBrk="1" hangingPunct="1"/>
              <a:t>91</a:t>
            </a:fld>
            <a:endParaRPr lang="cs-CZ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FA0930-173F-4850-BB39-5D6440F70F7A}" type="slidenum">
              <a:rPr lang="cs-CZ" smtClean="0"/>
              <a:pPr eaLnBrk="1" hangingPunct="1"/>
              <a:t>92</a:t>
            </a:fld>
            <a:endParaRPr lang="cs-CZ" smtClean="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AD56DC-1587-4881-AB4F-E0EDABCC35C5}" type="slidenum">
              <a:rPr lang="cs-CZ" smtClean="0"/>
              <a:pPr eaLnBrk="1" hangingPunct="1"/>
              <a:t>9</a:t>
            </a:fld>
            <a:endParaRPr lang="cs-CZ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974209-2F78-4B71-B7D9-537D83644718}" type="slidenum">
              <a:rPr lang="cs-CZ" smtClean="0"/>
              <a:pPr eaLnBrk="1" hangingPunct="1"/>
              <a:t>93</a:t>
            </a:fld>
            <a:endParaRPr lang="cs-CZ" smtClean="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852B0B-F181-4E46-9E9A-5357344B90B9}" type="slidenum">
              <a:rPr lang="cs-CZ" smtClean="0"/>
              <a:pPr eaLnBrk="1" hangingPunct="1"/>
              <a:t>94</a:t>
            </a:fld>
            <a:endParaRPr lang="cs-CZ" smtClean="0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80CF73-242E-420B-8111-BF87D0229400}" type="slidenum">
              <a:rPr lang="cs-CZ" smtClean="0"/>
              <a:pPr eaLnBrk="1" hangingPunct="1"/>
              <a:t>95</a:t>
            </a:fld>
            <a:endParaRPr lang="cs-CZ" smtClean="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96A10E-0AAD-4B30-BAB0-F6CFDEAF8CC1}" type="slidenum">
              <a:rPr lang="cs-CZ" smtClean="0"/>
              <a:pPr eaLnBrk="1" hangingPunct="1"/>
              <a:t>96</a:t>
            </a:fld>
            <a:endParaRPr lang="cs-CZ" smtClean="0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23D999-66B0-46CF-A861-71B97D4E0031}" type="slidenum">
              <a:rPr lang="cs-CZ" smtClean="0"/>
              <a:pPr eaLnBrk="1" hangingPunct="1"/>
              <a:t>97</a:t>
            </a:fld>
            <a:endParaRPr lang="cs-CZ" smtClean="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4CA377-07E5-42DC-93B4-0BE1F63EE38C}" type="slidenum">
              <a:rPr lang="cs-CZ" smtClean="0"/>
              <a:pPr eaLnBrk="1" hangingPunct="1"/>
              <a:t>98</a:t>
            </a:fld>
            <a:endParaRPr lang="cs-CZ" smtClean="0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89D7F1-865B-41C5-A896-7FDA44FD0B99}" type="slidenum">
              <a:rPr lang="cs-CZ" smtClean="0"/>
              <a:pPr eaLnBrk="1" hangingPunct="1"/>
              <a:t>99</a:t>
            </a:fld>
            <a:endParaRPr lang="cs-CZ" smtClean="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45730E-7B46-4292-803C-84A07689E273}" type="slidenum">
              <a:rPr lang="cs-CZ" smtClean="0"/>
              <a:pPr eaLnBrk="1" hangingPunct="1"/>
              <a:t>100</a:t>
            </a:fld>
            <a:endParaRPr lang="cs-CZ" smtClean="0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F04910-4986-4E1C-A8EA-4F2F931027FB}" type="slidenum">
              <a:rPr lang="cs-CZ" smtClean="0"/>
              <a:pPr eaLnBrk="1" hangingPunct="1"/>
              <a:t>101</a:t>
            </a:fld>
            <a:endParaRPr lang="cs-CZ" smtClean="0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3F4CC6-4DED-4D33-A79B-B52B05963B17}" type="slidenum">
              <a:rPr lang="cs-CZ" smtClean="0"/>
              <a:pPr eaLnBrk="1" hangingPunct="1"/>
              <a:t>102</a:t>
            </a:fld>
            <a:endParaRPr lang="cs-CZ" smtClean="0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84750" cy="4443412"/>
          </a:xfrm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1752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838200" y="2819400"/>
            <a:ext cx="64770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6" name="Group 9" descr="decorative graphic made up of dots"/>
          <p:cNvGrpSpPr>
            <a:grpSpLocks/>
          </p:cNvGrpSpPr>
          <p:nvPr/>
        </p:nvGrpSpPr>
        <p:grpSpPr bwMode="auto">
          <a:xfrm>
            <a:off x="7467600" y="1219200"/>
            <a:ext cx="792163" cy="1295400"/>
            <a:chOff x="5136" y="960"/>
            <a:chExt cx="528" cy="864"/>
          </a:xfrm>
        </p:grpSpPr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37" name="Oval 40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</p:grpSp>
      <p:grpSp>
        <p:nvGrpSpPr>
          <p:cNvPr id="38" name="Group 41" descr="decorative graphic made up of dots"/>
          <p:cNvGrpSpPr>
            <a:grpSpLocks/>
          </p:cNvGrpSpPr>
          <p:nvPr/>
        </p:nvGrpSpPr>
        <p:grpSpPr bwMode="auto">
          <a:xfrm>
            <a:off x="7467600" y="1219200"/>
            <a:ext cx="792163" cy="1295400"/>
            <a:chOff x="5136" y="960"/>
            <a:chExt cx="528" cy="864"/>
          </a:xfrm>
        </p:grpSpPr>
        <p:sp>
          <p:nvSpPr>
            <p:cNvPr id="39" name="Oval 42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40" name="Oval 43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41" name="Oval 44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42" name="Oval 45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43" name="Oval 46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44" name="Oval 47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45" name="Oval 48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46" name="Oval 49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47" name="Oval 50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48" name="Oval 51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49" name="Oval 52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50" name="Oval 53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51" name="Oval 54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52" name="Oval 55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53" name="Oval 56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54" name="Oval 57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55" name="Oval 58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56" name="Oval 59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57" name="Oval 60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58" name="Oval 61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59" name="Oval 62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60" name="Oval 63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61" name="Oval 64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62" name="Oval 65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63" name="Oval 66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64" name="Oval 67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65" name="Oval 68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66" name="Oval 69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67" name="Oval 70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68" name="Oval 71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69" name="Oval 72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</p:grpSp>
      <p:sp>
        <p:nvSpPr>
          <p:cNvPr id="2037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6389688" cy="213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70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080B29-9D18-4DA9-99E9-F43B90750016}" type="datetime1">
              <a:rPr lang="cs-CZ"/>
              <a:pPr>
                <a:defRPr/>
              </a:pPr>
              <a:t>25.2.2014</a:t>
            </a:fld>
            <a:endParaRPr lang="cs-CZ"/>
          </a:p>
        </p:txBody>
      </p:sp>
      <p:sp>
        <p:nvSpPr>
          <p:cNvPr id="71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distribuovaných systémů</a:t>
            </a:r>
          </a:p>
        </p:txBody>
      </p:sp>
      <p:sp>
        <p:nvSpPr>
          <p:cNvPr id="72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169D7-56F3-4CB3-A3B5-417EC2E094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54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E7ECC-ECA0-48B8-82E8-F7D0F4352892}" type="datetime1">
              <a:rPr lang="cs-CZ"/>
              <a:pPr>
                <a:defRPr/>
              </a:pPr>
              <a:t>25.2.2014</a:t>
            </a:fld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distribuovaných systémů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9B2BB-E624-4CA0-BE21-64193250BF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000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7DE49-A0A9-43F1-AAC0-E5EFA6F4BE5C}" type="datetime1">
              <a:rPr lang="cs-CZ"/>
              <a:pPr>
                <a:defRPr/>
              </a:pPr>
              <a:t>25.2.2014</a:t>
            </a:fld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distribuovaných systémů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990AB-2C5A-4C39-87CD-E5DBC8327A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7218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38E8A-C0CB-46D7-91C5-FA2F8B5EEE39}" type="datetime1">
              <a:rPr lang="cs-CZ"/>
              <a:pPr>
                <a:defRPr/>
              </a:pPr>
              <a:t>25.2.2014</a:t>
            </a:fld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distribuovaných systémů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62598-5FA7-45FE-AB1E-853FD80F0F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00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E2800-9540-47AC-85EA-272AC742B0BB}" type="datetime1">
              <a:rPr lang="cs-CZ"/>
              <a:pPr>
                <a:defRPr/>
              </a:pPr>
              <a:t>25.2.2014</a:t>
            </a:fld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distribuovaných systémů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02A63-4B0A-4FDE-BDF4-88F8D8F820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569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03AF4-E969-402D-A0F6-B4B5BCC8BF2A}" type="datetime1">
              <a:rPr lang="cs-CZ"/>
              <a:pPr>
                <a:defRPr/>
              </a:pPr>
              <a:t>25.2.2014</a:t>
            </a:fld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distribuovaných systémů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12E98-8C85-49D3-97FD-BF17F7D681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402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7A1ED-D010-44B2-AF65-D93E792E0631}" type="datetime1">
              <a:rPr lang="cs-CZ"/>
              <a:pPr>
                <a:defRPr/>
              </a:pPr>
              <a:t>25.2.2014</a:t>
            </a:fld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distribuovaných systémů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595D4-2589-4612-83E6-669C90C696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451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98731-9B15-44D0-AA25-B935D1791C42}" type="datetime1">
              <a:rPr lang="cs-CZ"/>
              <a:pPr>
                <a:defRPr/>
              </a:pPr>
              <a:t>25.2.2014</a:t>
            </a:fld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distribuovaných systémů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073A2-D1A9-4883-931A-FDC920757F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59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7B6CD-1B69-44AA-9917-79CA076A755C}" type="datetime1">
              <a:rPr lang="cs-CZ"/>
              <a:pPr>
                <a:defRPr/>
              </a:pPr>
              <a:t>25.2.2014</a:t>
            </a:fld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distribuovaných systémů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9ACB1-7E5E-4FD2-8472-87B8FBBD02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676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56B0C-4FCA-47E8-97AF-D68549169A53}" type="datetime1">
              <a:rPr lang="cs-CZ"/>
              <a:pPr>
                <a:defRPr/>
              </a:pPr>
              <a:t>25.2.2014</a:t>
            </a:fld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distribuovaných systémů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661AA-6C24-4499-B8D7-A625634DF6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82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32AF0-EE2F-4F1B-8183-558E5DED6991}" type="datetime1">
              <a:rPr lang="cs-CZ"/>
              <a:pPr>
                <a:defRPr/>
              </a:pPr>
              <a:t>25.2.2014</a:t>
            </a:fld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distribuovaných systémů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75844-8039-420C-BA2A-353714885A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3797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AF2E6-2D92-4DAC-8DAF-0090EF1B3DCA}" type="datetime1">
              <a:rPr lang="cs-CZ"/>
              <a:pPr>
                <a:defRPr/>
              </a:pPr>
              <a:t>25.2.2014</a:t>
            </a:fld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distribuovaných systémů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C69F6-4175-4ED6-95E4-9491F852B3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45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/>
            </a:lvl1pPr>
          </a:lstStyle>
          <a:p>
            <a:pPr>
              <a:defRPr/>
            </a:pPr>
            <a:fld id="{7D492A40-E3B2-4D6E-ABA0-202788F8394F}" type="datetime1">
              <a:rPr lang="cs-CZ"/>
              <a:pPr>
                <a:defRPr/>
              </a:pPr>
              <a:t>25.2.2014</a:t>
            </a:fld>
            <a:endParaRPr lang="cs-CZ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r>
              <a:rPr lang="cs-CZ"/>
              <a:t>Projektování distribuovaných systémů</a:t>
            </a:r>
          </a:p>
        </p:txBody>
      </p:sp>
      <p:sp>
        <p:nvSpPr>
          <p:cNvPr id="2027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38E059BC-7B11-4A1D-B1F1-0B5D46E8B4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032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4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035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036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037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038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039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043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044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045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046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047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048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049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050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051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052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053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054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055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056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057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058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059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060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061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062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063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064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</p:grpSp>
      <p:sp>
        <p:nvSpPr>
          <p:cNvPr id="1033" name="Line 40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5703888" cy="2133600"/>
          </a:xfrm>
        </p:spPr>
        <p:txBody>
          <a:bodyPr/>
          <a:lstStyle/>
          <a:p>
            <a:pPr eaLnBrk="1" hangingPunct="1"/>
            <a:r>
              <a:rPr lang="en-US" sz="3600" smtClean="0"/>
              <a:t>Internet multicast</a:t>
            </a:r>
            <a:r>
              <a:rPr lang="cs-CZ" sz="3600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/>
            <a:r>
              <a:rPr lang="cs-CZ" sz="2800" dirty="0" smtClean="0"/>
              <a:t>Projektování distribuovaných systémů</a:t>
            </a:r>
          </a:p>
          <a:p>
            <a:pPr algn="r" eaLnBrk="1" hangingPunct="1"/>
            <a:r>
              <a:rPr lang="cs-CZ" sz="2800" dirty="0" smtClean="0"/>
              <a:t>Ing. Jiří ledvina, CSc.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7C2C71-1E20-423C-BB8B-816E2D8B7A2D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Omezení rozsahu založené na TTL</a:t>
            </a:r>
            <a:br>
              <a:rPr lang="cs-CZ" smtClean="0"/>
            </a:br>
            <a:r>
              <a:rPr lang="cs-CZ" smtClean="0"/>
              <a:t>TTL scoping</a:t>
            </a:r>
            <a:endParaRPr lang="en-US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Platí pro IPv4</a:t>
            </a:r>
          </a:p>
          <a:p>
            <a:pPr eaLnBrk="1" hangingPunct="1"/>
            <a:r>
              <a:rPr lang="cs-CZ" smtClean="0"/>
              <a:t>Poprvé použito pro multicast backbone</a:t>
            </a:r>
          </a:p>
          <a:p>
            <a:pPr eaLnBrk="1" hangingPunct="1"/>
            <a:r>
              <a:rPr lang="cs-CZ" smtClean="0"/>
              <a:t>Není zahrnuto do RFC</a:t>
            </a:r>
          </a:p>
          <a:p>
            <a:pPr eaLnBrk="1" hangingPunct="1"/>
            <a:r>
              <a:rPr lang="cs-CZ" smtClean="0"/>
              <a:t>Používá se</a:t>
            </a:r>
          </a:p>
          <a:p>
            <a:pPr lvl="1" eaLnBrk="1" hangingPunct="1"/>
            <a:r>
              <a:rPr lang="cs-CZ" smtClean="0">
                <a:cs typeface="Arial" charset="0"/>
              </a:rPr>
              <a:t>TTL 1-15        organizace</a:t>
            </a:r>
          </a:p>
          <a:p>
            <a:pPr lvl="1" eaLnBrk="1" hangingPunct="1"/>
            <a:r>
              <a:rPr lang="cs-CZ" smtClean="0">
                <a:cs typeface="Arial" charset="0"/>
              </a:rPr>
              <a:t>16 -                 stát</a:t>
            </a:r>
          </a:p>
          <a:p>
            <a:pPr lvl="1" eaLnBrk="1" hangingPunct="1"/>
            <a:r>
              <a:rPr lang="cs-CZ" smtClean="0">
                <a:cs typeface="Arial" charset="0"/>
              </a:rPr>
              <a:t>32 -                 kontinent</a:t>
            </a:r>
          </a:p>
          <a:p>
            <a:pPr lvl="1" eaLnBrk="1" hangingPunct="1"/>
            <a:r>
              <a:rPr lang="cs-CZ" smtClean="0">
                <a:cs typeface="Arial" charset="0"/>
              </a:rPr>
              <a:t>64 -                 celosvětově</a:t>
            </a:r>
          </a:p>
          <a:p>
            <a:pPr lvl="1" eaLnBrk="1" hangingPunct="1"/>
            <a:r>
              <a:rPr lang="cs-CZ" smtClean="0">
                <a:cs typeface="Arial" charset="0"/>
              </a:rPr>
              <a:t>128 -               úzkopásmové tunely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E7F007-FAAA-45F3-AF19-21CE30BC9A52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FLUTE – modely doručování souborů</a:t>
            </a:r>
          </a:p>
        </p:txBody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Doručení pouze jednou</a:t>
            </a:r>
          </a:p>
          <a:p>
            <a:pPr lvl="1" eaLnBrk="1" hangingPunct="1"/>
            <a:r>
              <a:rPr lang="cs-CZ" smtClean="0"/>
              <a:t>FDT doručena před souborem</a:t>
            </a:r>
          </a:p>
          <a:p>
            <a:pPr lvl="1" eaLnBrk="1" hangingPunct="1"/>
            <a:r>
              <a:rPr lang="cs-CZ" smtClean="0"/>
              <a:t>Odpovídá modelu push (vždy připraven)</a:t>
            </a:r>
          </a:p>
          <a:p>
            <a:pPr lvl="1" eaLnBrk="1" hangingPunct="1"/>
            <a:r>
              <a:rPr lang="cs-CZ" smtClean="0"/>
              <a:t>Omezená možnost obnovy po ztrátě dat</a:t>
            </a:r>
          </a:p>
          <a:p>
            <a:pPr lvl="1" eaLnBrk="1" hangingPunct="1"/>
            <a:r>
              <a:rPr lang="cs-CZ" smtClean="0"/>
              <a:t>Může být realizovány dodatečné mechanizmy obnovy</a:t>
            </a:r>
          </a:p>
          <a:p>
            <a:pPr eaLnBrk="1" hangingPunct="1"/>
            <a:r>
              <a:rPr lang="cs-CZ" smtClean="0"/>
              <a:t>Doručení on-demand</a:t>
            </a:r>
          </a:p>
          <a:p>
            <a:pPr lvl="1" eaLnBrk="1" hangingPunct="1"/>
            <a:r>
              <a:rPr lang="cs-CZ" smtClean="0"/>
              <a:t>Soubory místěny do karuselu, vysílány cyklicky s dlouhou časovou periodou – možnost obnovy ztracených dat v příštím cyklu</a:t>
            </a:r>
          </a:p>
          <a:p>
            <a:pPr lvl="1" eaLnBrk="1" hangingPunct="1"/>
            <a:r>
              <a:rPr lang="cs-CZ" smtClean="0"/>
              <a:t>Soubory mohou být vysílány v náhodném pořadí – zkrácení průměrné doby obnovy</a:t>
            </a:r>
          </a:p>
          <a:p>
            <a:pPr lvl="1" eaLnBrk="1" hangingPunct="1"/>
            <a:r>
              <a:rPr lang="cs-CZ" smtClean="0"/>
              <a:t>Soubory mohou být statické, nebo se mohou i měnit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699CCE-6462-40CA-B412-93F9E8C658F8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FLUTE – modely doručování souborů</a:t>
            </a:r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Doručení on-demand</a:t>
            </a:r>
          </a:p>
          <a:p>
            <a:pPr lvl="1" eaLnBrk="1" hangingPunct="1"/>
            <a:r>
              <a:rPr lang="cs-CZ" smtClean="0"/>
              <a:t>Statický karusel</a:t>
            </a:r>
          </a:p>
          <a:p>
            <a:pPr lvl="1" eaLnBrk="1" hangingPunct="1"/>
            <a:r>
              <a:rPr lang="cs-CZ" smtClean="0"/>
              <a:t>Dynamický karusel – dynamicky se musí měnit instance FDT pro soubor</a:t>
            </a:r>
          </a:p>
          <a:p>
            <a:pPr eaLnBrk="1" hangingPunct="1"/>
            <a:r>
              <a:rPr lang="cs-CZ" smtClean="0"/>
              <a:t>Pro inzerci doručovaných souborů se používá některý z protokolů pro šíření popisu relace</a:t>
            </a:r>
          </a:p>
          <a:p>
            <a:pPr lvl="1" eaLnBrk="1" hangingPunct="1"/>
            <a:r>
              <a:rPr lang="cs-CZ" smtClean="0"/>
              <a:t>SDP – Session Description Protocol</a:t>
            </a:r>
          </a:p>
          <a:p>
            <a:pPr lvl="1" eaLnBrk="1" hangingPunct="1"/>
            <a:r>
              <a:rPr lang="cs-CZ" smtClean="0"/>
              <a:t>Popis dat pro připojení, start, přenos a konec relace FLUTE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3BAC98-F41B-433A-BD08-C251D7388037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484313"/>
          </a:xfrm>
        </p:spPr>
        <p:txBody>
          <a:bodyPr/>
          <a:lstStyle/>
          <a:p>
            <a:pPr eaLnBrk="1" hangingPunct="1"/>
            <a:r>
              <a:rPr lang="cs-CZ" smtClean="0"/>
              <a:t>Multicast v Java</a:t>
            </a:r>
            <a:br>
              <a:rPr lang="cs-CZ" smtClean="0"/>
            </a:br>
            <a:r>
              <a:rPr lang="cs-CZ" smtClean="0"/>
              <a:t>JRMS, TRAM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JRMS (Java Reliable Multicast Service) – sada knihoven a služeb pro vytváření multicastových aplikací. Pochází od výzkumníků firmy Sun microsystems</a:t>
            </a:r>
          </a:p>
          <a:p>
            <a:pPr eaLnBrk="1" hangingPunct="1"/>
            <a:r>
              <a:rPr lang="cs-CZ" smtClean="0"/>
              <a:t>TRAM (Tree-based Reliable Multicast) – protokol obsažený v JRMS, řeší efektivně problém spolehlivého doručování skupinových paketů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725588-59CA-42EB-B2BD-3D873871D9F3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Administrativní rozdělení multicast adres pro IPv4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16113"/>
            <a:ext cx="7416800" cy="424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BDD62A-7ED1-42D7-9FE1-D26BBCBFBE7B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22238"/>
            <a:ext cx="7821612" cy="1295400"/>
          </a:xfrm>
        </p:spPr>
        <p:txBody>
          <a:bodyPr/>
          <a:lstStyle/>
          <a:p>
            <a:pPr eaLnBrk="1" hangingPunct="1"/>
            <a:r>
              <a:rPr lang="cs-CZ" smtClean="0"/>
              <a:t>Administrativní rozdělení skupinových adres dle IANA (RFC3171)</a:t>
            </a:r>
          </a:p>
        </p:txBody>
      </p:sp>
      <p:graphicFrame>
        <p:nvGraphicFramePr>
          <p:cNvPr id="120880" name="Group 4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093770"/>
              </p:ext>
            </p:extLst>
          </p:nvPr>
        </p:nvGraphicFramePr>
        <p:xfrm>
          <a:off x="250825" y="1989138"/>
          <a:ext cx="8642350" cy="4429128"/>
        </p:xfrm>
        <a:graphic>
          <a:graphicData uri="http://schemas.openxmlformats.org/drawingml/2006/table">
            <a:tbl>
              <a:tblPr/>
              <a:tblGrid>
                <a:gridCol w="3816350"/>
                <a:gridCol w="48260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224.0.0.0 - 224.0.0.255 (224.0.0/24)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Local Network Control Block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224.0.1.0 - 224.0.1.255 (224.0.1/24)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Internetwork Control Block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224.0.2.0 - 224.0.255.0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AD-HOC Block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224.1.0.0 - 224.1.255.255 (224.1/16)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 Multicast Groups </a:t>
                      </a: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(stream protocol ST=II)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224.2.0.0 - 224.2.255.255 (224.2/16)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SDP/SAP Block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224.252.0.0 - 224.255.255.255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 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</a:t>
                      </a: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ient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Block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225.0.0.0 - 231.255.255.255 </a:t>
                      </a: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RESERVED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232.0.0.0 - 232.255.255.255 (232/8)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Source Specific</a:t>
                      </a: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Multicast Block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233.0.0.0 - 233.255.255.255 (233/8)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GLOP Block </a:t>
                      </a: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(233.X.Y.0)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234.0.0.0 - 238.255.255.255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RESERVED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239.0.0.0 - 239.255.255.255 (239/8)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Administratively Scoped 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Block</a:t>
                      </a: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cs-CZ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private</a:t>
                      </a: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78" name="Text Box 46"/>
          <p:cNvSpPr txBox="1">
            <a:spLocks noChangeArrowheads="1"/>
          </p:cNvSpPr>
          <p:nvPr/>
        </p:nvSpPr>
        <p:spPr bwMode="auto">
          <a:xfrm>
            <a:off x="468313" y="1557338"/>
            <a:ext cx="626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IANA - </a:t>
            </a:r>
            <a:r>
              <a:rPr lang="cs-CZ" b="1"/>
              <a:t>Internet Assigned Names and Numbers Authority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676160-3A16-4C65-8F10-6CE3427AA074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Přiřazení IP multicast adres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Local network control block</a:t>
            </a:r>
          </a:p>
          <a:p>
            <a:pPr lvl="1" eaLnBrk="1" hangingPunct="1"/>
            <a:r>
              <a:rPr lang="cs-CZ" smtClean="0"/>
              <a:t>Pro řízení přenosů v jedné LAN</a:t>
            </a:r>
          </a:p>
          <a:p>
            <a:pPr eaLnBrk="1" hangingPunct="1"/>
            <a:r>
              <a:rPr lang="cs-CZ" smtClean="0"/>
              <a:t>Internetwork control block</a:t>
            </a:r>
          </a:p>
          <a:p>
            <a:pPr lvl="1" eaLnBrk="1" hangingPunct="1"/>
            <a:r>
              <a:rPr lang="cs-CZ" smtClean="0"/>
              <a:t>Pro řízení přenosů přes celý Internet</a:t>
            </a:r>
          </a:p>
          <a:p>
            <a:pPr eaLnBrk="1" hangingPunct="1"/>
            <a:r>
              <a:rPr lang="cs-CZ" smtClean="0"/>
              <a:t>Ad-hoc control block</a:t>
            </a:r>
          </a:p>
          <a:p>
            <a:pPr lvl="1" eaLnBrk="1" hangingPunct="1"/>
            <a:r>
              <a:rPr lang="cs-CZ" smtClean="0"/>
              <a:t>Nezapadají ani do jedné z předchozích kategorií</a:t>
            </a:r>
          </a:p>
          <a:p>
            <a:pPr lvl="1" eaLnBrk="1" hangingPunct="1"/>
            <a:r>
              <a:rPr lang="cs-CZ" smtClean="0"/>
              <a:t>Směrovány v globálním Internetu</a:t>
            </a:r>
          </a:p>
          <a:p>
            <a:pPr lvl="1" eaLnBrk="1" hangingPunct="1"/>
            <a:r>
              <a:rPr lang="cs-CZ" smtClean="0"/>
              <a:t>Aplikace požadující malé adresní bloky</a:t>
            </a:r>
          </a:p>
          <a:p>
            <a:pPr eaLnBrk="1" hangingPunct="1"/>
            <a:r>
              <a:rPr lang="cs-CZ" smtClean="0"/>
              <a:t>ST multicast groups</a:t>
            </a:r>
          </a:p>
          <a:p>
            <a:pPr lvl="1" eaLnBrk="1" hangingPunct="1"/>
            <a:r>
              <a:rPr lang="cs-CZ" smtClean="0"/>
              <a:t>Používá protokol ST=II (streaming protokol v5)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EF6E4D-7710-452E-AB48-C13372E4EBAB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Přiřazení IP multicast adres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 smtClean="0"/>
              <a:t>SDP/SAP </a:t>
            </a:r>
            <a:r>
              <a:rPr lang="cs-CZ" dirty="0" err="1" smtClean="0"/>
              <a:t>block</a:t>
            </a: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Vyhrazen pro zprávy </a:t>
            </a:r>
            <a:r>
              <a:rPr lang="cs-CZ" dirty="0" smtClean="0"/>
              <a:t>SAP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Session </a:t>
            </a:r>
            <a:r>
              <a:rPr lang="cs-CZ" dirty="0" err="1" smtClean="0"/>
              <a:t>Description</a:t>
            </a:r>
            <a:r>
              <a:rPr lang="cs-CZ" dirty="0" smtClean="0"/>
              <a:t> </a:t>
            </a:r>
            <a:r>
              <a:rPr lang="cs-CZ" dirty="0" err="1" smtClean="0"/>
              <a:t>protocol</a:t>
            </a:r>
            <a:r>
              <a:rPr lang="cs-CZ" dirty="0" smtClean="0"/>
              <a:t> (RFC4566)</a:t>
            </a:r>
          </a:p>
          <a:p>
            <a:pPr lvl="2" eaLnBrk="1" hangingPunct="1">
              <a:lnSpc>
                <a:spcPct val="90000"/>
              </a:lnSpc>
            </a:pPr>
            <a:r>
              <a:rPr lang="cs-CZ" dirty="0" smtClean="0"/>
              <a:t>popis multimediálních relací (oznámení, pozvání, parametry)</a:t>
            </a:r>
          </a:p>
          <a:p>
            <a:pPr lvl="2" eaLnBrk="1" hangingPunct="1">
              <a:lnSpc>
                <a:spcPct val="90000"/>
              </a:lnSpc>
            </a:pPr>
            <a:r>
              <a:rPr lang="cs-CZ" dirty="0" smtClean="0"/>
              <a:t>v=0, m=audio 49170 RTP/AVP 0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Session </a:t>
            </a:r>
            <a:r>
              <a:rPr lang="cs-CZ" dirty="0" err="1" smtClean="0"/>
              <a:t>Anouncement</a:t>
            </a:r>
            <a:r>
              <a:rPr lang="cs-CZ" dirty="0" smtClean="0"/>
              <a:t> </a:t>
            </a:r>
            <a:r>
              <a:rPr lang="cs-CZ" dirty="0" err="1" smtClean="0"/>
              <a:t>Protocol</a:t>
            </a:r>
            <a:r>
              <a:rPr lang="cs-CZ" dirty="0" smtClean="0"/>
              <a:t> (RFC2974)</a:t>
            </a:r>
          </a:p>
          <a:p>
            <a:pPr lvl="2" eaLnBrk="1" hangingPunct="1">
              <a:lnSpc>
                <a:spcPct val="90000"/>
              </a:lnSpc>
            </a:pPr>
            <a:r>
              <a:rPr lang="cs-CZ" dirty="0" smtClean="0"/>
              <a:t>používá SDP</a:t>
            </a:r>
          </a:p>
          <a:p>
            <a:pPr lvl="2" eaLnBrk="1" hangingPunct="1">
              <a:lnSpc>
                <a:spcPct val="90000"/>
              </a:lnSpc>
            </a:pPr>
            <a:r>
              <a:rPr lang="cs-CZ" dirty="0" smtClean="0"/>
              <a:t>šíření informace o </a:t>
            </a:r>
            <a:r>
              <a:rPr lang="cs-CZ" dirty="0" err="1" smtClean="0"/>
              <a:t>multicast</a:t>
            </a:r>
            <a:r>
              <a:rPr lang="cs-CZ" dirty="0" smtClean="0"/>
              <a:t> relacích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DIS </a:t>
            </a:r>
            <a:r>
              <a:rPr lang="cs-CZ" dirty="0" err="1" smtClean="0"/>
              <a:t>transient</a:t>
            </a:r>
            <a:r>
              <a:rPr lang="cs-CZ" dirty="0" smtClean="0"/>
              <a:t> </a:t>
            </a:r>
            <a:r>
              <a:rPr lang="cs-CZ" dirty="0" err="1" smtClean="0"/>
              <a:t>block</a:t>
            </a: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Historický</a:t>
            </a:r>
            <a:r>
              <a:rPr lang="cs-CZ" dirty="0" smtClean="0"/>
              <a:t>, mělo by být </a:t>
            </a:r>
            <a:r>
              <a:rPr lang="cs-CZ" dirty="0" smtClean="0"/>
              <a:t>přečíslováno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4590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EF6E4D-7710-452E-AB48-C13372E4EBAB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Přiřazení IP multicast adres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 smtClean="0"/>
              <a:t>Source </a:t>
            </a:r>
            <a:r>
              <a:rPr lang="cs-CZ" dirty="0" err="1" smtClean="0"/>
              <a:t>specific</a:t>
            </a:r>
            <a:r>
              <a:rPr lang="cs-CZ" dirty="0" smtClean="0"/>
              <a:t> </a:t>
            </a:r>
            <a:r>
              <a:rPr lang="cs-CZ" dirty="0" err="1" smtClean="0"/>
              <a:t>multicast</a:t>
            </a:r>
            <a:r>
              <a:rPr lang="cs-CZ" dirty="0" smtClean="0"/>
              <a:t> </a:t>
            </a:r>
            <a:r>
              <a:rPr lang="cs-CZ" dirty="0" err="1" smtClean="0"/>
              <a:t>block</a:t>
            </a: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Nevyžaduje přidělování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Směrovače musí vytvořit strom pro doručování (zdrojová IP, cílová skupinová adresa)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GLOP </a:t>
            </a:r>
            <a:r>
              <a:rPr lang="cs-CZ" dirty="0" err="1" smtClean="0"/>
              <a:t>block</a:t>
            </a: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Adresy přidělovány globálním algoritmem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err="1" smtClean="0"/>
              <a:t>Multicast</a:t>
            </a:r>
            <a:r>
              <a:rPr lang="cs-CZ" dirty="0" smtClean="0"/>
              <a:t> </a:t>
            </a:r>
            <a:r>
              <a:rPr lang="cs-CZ" dirty="0" err="1" smtClean="0"/>
              <a:t>Address</a:t>
            </a:r>
            <a:r>
              <a:rPr lang="cs-CZ" dirty="0" smtClean="0"/>
              <a:t> </a:t>
            </a:r>
            <a:r>
              <a:rPr lang="cs-CZ" dirty="0" err="1" smtClean="0"/>
              <a:t>Dynamic</a:t>
            </a:r>
            <a:r>
              <a:rPr lang="cs-CZ" dirty="0" smtClean="0"/>
              <a:t> </a:t>
            </a:r>
            <a:r>
              <a:rPr lang="cs-CZ" dirty="0" err="1" smtClean="0"/>
              <a:t>Client</a:t>
            </a:r>
            <a:r>
              <a:rPr lang="cs-CZ" dirty="0" smtClean="0"/>
              <a:t> </a:t>
            </a:r>
            <a:r>
              <a:rPr lang="cs-CZ" dirty="0" err="1" smtClean="0"/>
              <a:t>Allocation</a:t>
            </a:r>
            <a:r>
              <a:rPr lang="cs-CZ" dirty="0" smtClean="0"/>
              <a:t> </a:t>
            </a:r>
            <a:r>
              <a:rPr lang="cs-CZ" dirty="0" err="1" smtClean="0"/>
              <a:t>Protocol</a:t>
            </a:r>
            <a:r>
              <a:rPr lang="cs-CZ" dirty="0" smtClean="0"/>
              <a:t> </a:t>
            </a:r>
            <a:r>
              <a:rPr lang="cs-CZ" dirty="0" smtClean="0"/>
              <a:t>(</a:t>
            </a:r>
            <a:r>
              <a:rPr lang="cs-CZ" dirty="0" smtClean="0"/>
              <a:t>MADCAP, RFC2730)</a:t>
            </a:r>
          </a:p>
          <a:p>
            <a:pPr lvl="2" eaLnBrk="1" hangingPunct="1">
              <a:lnSpc>
                <a:spcPct val="90000"/>
              </a:lnSpc>
            </a:pPr>
            <a:r>
              <a:rPr lang="cs-CZ" dirty="0" smtClean="0"/>
              <a:t>MADCAP </a:t>
            </a:r>
            <a:r>
              <a:rPr lang="cs-CZ" dirty="0" err="1" smtClean="0"/>
              <a:t>client</a:t>
            </a:r>
            <a:r>
              <a:rPr lang="cs-CZ" dirty="0" smtClean="0"/>
              <a:t>, MADCAP server (DHCP), UDP 2535</a:t>
            </a:r>
          </a:p>
          <a:p>
            <a:pPr lvl="2" eaLnBrk="1" hangingPunct="1">
              <a:lnSpc>
                <a:spcPct val="90000"/>
              </a:lnSpc>
            </a:pPr>
            <a:r>
              <a:rPr lang="cs-CZ" dirty="0" smtClean="0"/>
              <a:t>DISCOVER, OFFER, REQUEST, RENEW, ACK, NAK, RELEASE, GETINFO</a:t>
            </a: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Časově omezené přidělení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647C15-FF99-4127-90D0-D6804719F8D8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IGMPv1</a:t>
            </a:r>
            <a:endParaRPr lang="en-US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000" smtClean="0"/>
              <a:t>Dotazování</a:t>
            </a:r>
          </a:p>
          <a:p>
            <a:pPr lvl="1" eaLnBrk="1" hangingPunct="1"/>
            <a:r>
              <a:rPr lang="cs-CZ" sz="1800" smtClean="0"/>
              <a:t>Na subsíti je vybrán jeden směrovač pro údržbu skupin</a:t>
            </a:r>
          </a:p>
          <a:p>
            <a:pPr lvl="1" eaLnBrk="1" hangingPunct="1"/>
            <a:r>
              <a:rPr lang="cs-CZ" sz="1800" smtClean="0"/>
              <a:t>Výzva je posílána na adresu 224.0.0.1 s TTL=1</a:t>
            </a:r>
          </a:p>
          <a:p>
            <a:pPr lvl="1" eaLnBrk="1" hangingPunct="1"/>
            <a:r>
              <a:rPr lang="cs-CZ" sz="1800" smtClean="0"/>
              <a:t>Výzva se posílá v intervalu 60 až 120s (60 až 90s)</a:t>
            </a:r>
          </a:p>
          <a:p>
            <a:pPr eaLnBrk="1" hangingPunct="1"/>
            <a:r>
              <a:rPr lang="cs-CZ" sz="2000" smtClean="0"/>
              <a:t>Odpověď </a:t>
            </a:r>
          </a:p>
          <a:p>
            <a:pPr lvl="1" eaLnBrk="1" hangingPunct="1"/>
            <a:r>
              <a:rPr lang="cs-CZ" sz="1800" smtClean="0"/>
              <a:t>IGMP report posílá pro každou skupinu pouze jeden host - ostatní se odpovědi zdrží, když za ně odpovídá jiný</a:t>
            </a:r>
          </a:p>
          <a:p>
            <a:pPr lvl="1" eaLnBrk="1" hangingPunct="1"/>
            <a:r>
              <a:rPr lang="cs-CZ" sz="1800" smtClean="0"/>
              <a:t>Zajištěno tak, že odpověď není okamžitá, ale zpožděná o cca 5 až 10s</a:t>
            </a:r>
          </a:p>
          <a:p>
            <a:pPr lvl="1" eaLnBrk="1" hangingPunct="1"/>
            <a:r>
              <a:rPr lang="cs-CZ" sz="1800" smtClean="0"/>
              <a:t>Odpověď je posílána na skupinovou adresu.</a:t>
            </a:r>
          </a:p>
          <a:p>
            <a:pPr lvl="1" eaLnBrk="1" hangingPunct="1"/>
            <a:r>
              <a:rPr lang="cs-CZ" sz="1800" smtClean="0"/>
              <a:t>Při přistoupení ke skupině posílá host odpověď bez vyzvání </a:t>
            </a:r>
          </a:p>
          <a:p>
            <a:pPr eaLnBrk="1" hangingPunct="1"/>
            <a:r>
              <a:rPr lang="cs-CZ" sz="2000" smtClean="0"/>
              <a:t>Detekce existence skupiny</a:t>
            </a:r>
          </a:p>
          <a:p>
            <a:pPr lvl="1" eaLnBrk="1" hangingPunct="1"/>
            <a:r>
              <a:rPr lang="cs-CZ" sz="1800" smtClean="0"/>
              <a:t>Pokud se nikdo neozve, skupina asi neexistuje</a:t>
            </a: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5468B9-BCF6-4113-9017-8DC1856503F5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IGMPv1</a:t>
            </a:r>
            <a:endParaRPr lang="en-US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2286000" cy="1328737"/>
          </a:xfrm>
        </p:spPr>
        <p:txBody>
          <a:bodyPr/>
          <a:lstStyle/>
          <a:p>
            <a:pPr eaLnBrk="1" hangingPunct="1"/>
            <a:r>
              <a:rPr lang="cs-CZ" smtClean="0"/>
              <a:t>Připojení se ke skupině</a:t>
            </a:r>
            <a:endParaRPr lang="en-US" smtClean="0"/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6096000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533400" y="3657600"/>
            <a:ext cx="3581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cs-CZ" sz="2400"/>
              <a:t>Formát IGMP packetu</a:t>
            </a: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Version (4)</a:t>
            </a: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Typ (4)</a:t>
            </a: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Unused (8)</a:t>
            </a: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IGMP checksum (16)</a:t>
            </a: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Group address (32)</a:t>
            </a:r>
            <a:endParaRPr lang="en-US" sz="2000"/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4114800" y="4038600"/>
            <a:ext cx="4800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cs-CZ" sz="2400"/>
              <a:t>Typ</a:t>
            </a: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Host Membership Query (1)</a:t>
            </a: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Host membership Report (2)</a:t>
            </a: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DVMRP (3)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8B1F35-4DDF-4BA7-80AD-739E89C739A0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IGMPv2</a:t>
            </a:r>
            <a:endParaRPr lang="en-US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Hostitelský systém posílá zprávu o opuštění skupiny</a:t>
            </a:r>
          </a:p>
          <a:p>
            <a:pPr lvl="1" eaLnBrk="1" hangingPunct="1"/>
            <a:r>
              <a:rPr lang="cs-CZ" smtClean="0"/>
              <a:t>Leave message na adresu „all routers“ 224.0.0.2</a:t>
            </a:r>
          </a:p>
          <a:p>
            <a:pPr lvl="1" eaLnBrk="1" hangingPunct="1"/>
            <a:r>
              <a:rPr lang="cs-CZ" smtClean="0"/>
              <a:t>Zkrátí se doba pro detekci prázdné skupiny</a:t>
            </a:r>
          </a:p>
          <a:p>
            <a:pPr eaLnBrk="1" hangingPunct="1"/>
            <a:r>
              <a:rPr lang="cs-CZ" smtClean="0"/>
              <a:t>Směrovač reaguje specifickou výzvou (specifická skupinová adresa) aby se ujistil, není-li skupina prázdná</a:t>
            </a:r>
          </a:p>
          <a:p>
            <a:pPr lvl="1" eaLnBrk="1" hangingPunct="1"/>
            <a:r>
              <a:rPr lang="cs-CZ" smtClean="0"/>
              <a:t>Je-li skupina prázdná, přestává do subsítě posílat další multicast zprávy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560F6D-E109-459A-A300-9F2542CFE4FC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IGMPv2</a:t>
            </a:r>
            <a:endParaRPr lang="en-US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3657600" cy="2971800"/>
          </a:xfrm>
        </p:spPr>
        <p:txBody>
          <a:bodyPr/>
          <a:lstStyle/>
          <a:p>
            <a:pPr eaLnBrk="1" hangingPunct="1"/>
            <a:r>
              <a:rPr lang="cs-CZ" smtClean="0"/>
              <a:t>Formát IGMP packetu</a:t>
            </a:r>
          </a:p>
          <a:p>
            <a:pPr lvl="1" eaLnBrk="1" hangingPunct="1"/>
            <a:r>
              <a:rPr lang="cs-CZ" smtClean="0"/>
              <a:t>Typ (8)</a:t>
            </a:r>
          </a:p>
          <a:p>
            <a:pPr lvl="1" eaLnBrk="1" hangingPunct="1"/>
            <a:r>
              <a:rPr lang="cs-CZ" smtClean="0"/>
              <a:t>MaxResponseTime (8)</a:t>
            </a:r>
          </a:p>
          <a:p>
            <a:pPr lvl="2" eaLnBrk="1" hangingPunct="1"/>
            <a:r>
              <a:rPr lang="cs-CZ" smtClean="0"/>
              <a:t>Max čas pro odpověď v násobcích 0.1s</a:t>
            </a:r>
          </a:p>
          <a:p>
            <a:pPr lvl="1" eaLnBrk="1" hangingPunct="1"/>
            <a:r>
              <a:rPr lang="cs-CZ" smtClean="0"/>
              <a:t>IGMP checksum (16)</a:t>
            </a:r>
          </a:p>
          <a:p>
            <a:pPr lvl="1" eaLnBrk="1" hangingPunct="1"/>
            <a:r>
              <a:rPr lang="cs-CZ" smtClean="0"/>
              <a:t>Group address (32)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3886200" y="1600200"/>
            <a:ext cx="5029200" cy="441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Type</a:t>
            </a:r>
          </a:p>
          <a:p>
            <a:pPr marL="692150" lvl="1" indent="-3476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/>
              <a:t>GroupMembershipQuery (0x11)</a:t>
            </a:r>
          </a:p>
          <a:p>
            <a:pPr marL="987425" lvl="2" indent="-29368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</a:pPr>
            <a:r>
              <a:rPr lang="cs-CZ"/>
              <a:t>General</a:t>
            </a:r>
          </a:p>
          <a:p>
            <a:pPr marL="987425" lvl="2" indent="-29368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</a:pPr>
            <a:r>
              <a:rPr lang="cs-CZ"/>
              <a:t>group-specific</a:t>
            </a:r>
          </a:p>
          <a:p>
            <a:pPr marL="692150" lvl="1" indent="-3476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/>
              <a:t>Membership Report ver.1 (0x12)</a:t>
            </a:r>
          </a:p>
          <a:p>
            <a:pPr marL="692150" lvl="1" indent="-3476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/>
              <a:t>Membership Report ver.2 (0x16)</a:t>
            </a:r>
          </a:p>
          <a:p>
            <a:pPr marL="692150" lvl="1" indent="-3476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/>
              <a:t>Leave Group (0x17)</a:t>
            </a:r>
          </a:p>
          <a:p>
            <a:pPr marL="692150" lvl="1" indent="-3476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/>
              <a:t>Multicast Router Advertisement (0x24)</a:t>
            </a:r>
          </a:p>
          <a:p>
            <a:pPr marL="692150" lvl="1" indent="-3476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/>
              <a:t>Multicast Router Solicitation (0x25)</a:t>
            </a:r>
          </a:p>
          <a:p>
            <a:pPr marL="692150" lvl="1" indent="-3476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/>
              <a:t>Multicast Router Termination (0x26)</a:t>
            </a:r>
          </a:p>
          <a:p>
            <a:pPr marL="987425" lvl="2" indent="-29368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BB3A8A-80C9-4822-B8AD-A45323D94003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Broadcast, multicast, unicast</a:t>
            </a:r>
            <a:endParaRPr lang="en-US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Broadcast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Posílání kopie všem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Jednoduché ale neefektivní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Zprávu musí zpracovat všichni, i když je to nezajímá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Zbytečné zatěžování CPU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Zbytečné zatěžování sítě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Replikovaný unicast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Vysílač postupně posílá kopii každému příjemci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Příjemci musí být registrováni u vysílače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Vysílač je středem pro řízení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Spolehlivost – pro každý přijímač oddělený proces nebo stav ve vysílači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B98CE4-0C66-4CC7-A540-0F61E050D0E4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IGMPv3</a:t>
            </a:r>
            <a:endParaRPr lang="en-US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Formát rámce MemberhipQuery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General Query (GroupAddress = 0.0.0.0, N=0)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GroupSpecificQuery (GroupAddress = addr, N=0)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Group and Source Specific Query (GroupAddress = addr, SourceAddress = SourceAddrs)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0" y="168910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24200"/>
            <a:ext cx="6396038" cy="319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D10457-2509-4313-8C0F-EC5F1B9B3A89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Multicast modely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302125"/>
          </a:xfrm>
        </p:spPr>
        <p:txBody>
          <a:bodyPr/>
          <a:lstStyle/>
          <a:p>
            <a:pPr eaLnBrk="1" hangingPunct="1"/>
            <a:r>
              <a:rPr lang="cs-CZ" smtClean="0"/>
              <a:t>ASM – Any Source Multicast</a:t>
            </a:r>
          </a:p>
          <a:p>
            <a:pPr lvl="1" eaLnBrk="1" hangingPunct="1"/>
            <a:r>
              <a:rPr lang="cs-CZ" smtClean="0"/>
              <a:t>Může být více zdrojů, které se nerozlišují</a:t>
            </a:r>
          </a:p>
          <a:p>
            <a:pPr lvl="1" eaLnBrk="1" hangingPunct="1"/>
            <a:r>
              <a:rPr lang="cs-CZ" smtClean="0"/>
              <a:t>Jeden nebo více zdrojů, jedna skupina</a:t>
            </a:r>
          </a:p>
          <a:p>
            <a:pPr eaLnBrk="1" hangingPunct="1"/>
            <a:r>
              <a:rPr lang="cs-CZ" smtClean="0"/>
              <a:t>SSM – Source Specific Multicast</a:t>
            </a:r>
          </a:p>
          <a:p>
            <a:pPr lvl="1" eaLnBrk="1" hangingPunct="1"/>
            <a:r>
              <a:rPr lang="cs-CZ" smtClean="0"/>
              <a:t>Může být více zdrojů, které se však při doručování rozlišují</a:t>
            </a:r>
          </a:p>
          <a:p>
            <a:pPr lvl="1"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D10457-2509-4313-8C0F-EC5F1B9B3A89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 smtClean="0"/>
              <a:t>Multicast</a:t>
            </a:r>
            <a:r>
              <a:rPr lang="cs-CZ" dirty="0" smtClean="0"/>
              <a:t> </a:t>
            </a:r>
            <a:r>
              <a:rPr lang="cs-CZ" dirty="0" err="1" smtClean="0"/>
              <a:t>forwardovací</a:t>
            </a:r>
            <a:r>
              <a:rPr lang="cs-CZ" dirty="0" smtClean="0"/>
              <a:t> algoritmy</a:t>
            </a:r>
            <a:endParaRPr lang="cs-CZ" dirty="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302125"/>
          </a:xfrm>
        </p:spPr>
        <p:txBody>
          <a:bodyPr/>
          <a:lstStyle/>
          <a:p>
            <a:pPr eaLnBrk="1" hangingPunct="1"/>
            <a:r>
              <a:rPr lang="cs-CZ" sz="2000" dirty="0"/>
              <a:t>Z</a:t>
            </a:r>
            <a:r>
              <a:rPr lang="cs-CZ" sz="2000" dirty="0" smtClean="0"/>
              <a:t>áplavové směrování</a:t>
            </a:r>
          </a:p>
          <a:p>
            <a:pPr eaLnBrk="1" hangingPunct="1"/>
            <a:r>
              <a:rPr lang="cs-CZ" sz="2000" dirty="0" err="1" smtClean="0"/>
              <a:t>Spanning</a:t>
            </a:r>
            <a:r>
              <a:rPr lang="cs-CZ" sz="2000" dirty="0" smtClean="0"/>
              <a:t> </a:t>
            </a:r>
            <a:r>
              <a:rPr lang="cs-CZ" sz="2000" dirty="0" err="1" smtClean="0"/>
              <a:t>Trees</a:t>
            </a:r>
            <a:endParaRPr lang="cs-CZ" sz="2000" dirty="0" smtClean="0"/>
          </a:p>
          <a:p>
            <a:pPr eaLnBrk="1" hangingPunct="1"/>
            <a:r>
              <a:rPr lang="cs-CZ" sz="2000" dirty="0" smtClean="0"/>
              <a:t>Reverse </a:t>
            </a:r>
            <a:r>
              <a:rPr lang="cs-CZ" sz="2000" dirty="0" err="1" smtClean="0"/>
              <a:t>Path</a:t>
            </a:r>
            <a:r>
              <a:rPr lang="cs-CZ" sz="2000" dirty="0" smtClean="0"/>
              <a:t> </a:t>
            </a:r>
            <a:r>
              <a:rPr lang="cs-CZ" sz="2000" dirty="0" err="1" smtClean="0"/>
              <a:t>Broadcasting</a:t>
            </a:r>
            <a:r>
              <a:rPr lang="cs-CZ" sz="2000" dirty="0" smtClean="0"/>
              <a:t> (RPB)</a:t>
            </a:r>
          </a:p>
          <a:p>
            <a:pPr lvl="1" eaLnBrk="1" hangingPunct="1"/>
            <a:r>
              <a:rPr lang="cs-CZ" sz="1800" dirty="0" smtClean="0"/>
              <a:t>vytvoření doručovacího stromu ke každému zdroji (</a:t>
            </a:r>
            <a:r>
              <a:rPr lang="cs-CZ" sz="1800" dirty="0" err="1" smtClean="0"/>
              <a:t>parent</a:t>
            </a:r>
            <a:r>
              <a:rPr lang="cs-CZ" sz="1800" dirty="0" smtClean="0"/>
              <a:t>, </a:t>
            </a:r>
            <a:r>
              <a:rPr lang="cs-CZ" sz="1800" dirty="0" err="1" smtClean="0"/>
              <a:t>child</a:t>
            </a:r>
            <a:r>
              <a:rPr lang="cs-CZ" sz="1800" dirty="0" smtClean="0"/>
              <a:t>)</a:t>
            </a:r>
            <a:endParaRPr lang="cs-CZ" sz="1800" dirty="0" smtClean="0"/>
          </a:p>
          <a:p>
            <a:pPr eaLnBrk="1" hangingPunct="1"/>
            <a:r>
              <a:rPr lang="cs-CZ" sz="2000" dirty="0" err="1" smtClean="0"/>
              <a:t>Truncated</a:t>
            </a:r>
            <a:r>
              <a:rPr lang="cs-CZ" sz="2000" dirty="0" smtClean="0"/>
              <a:t> RPB (TRPB)</a:t>
            </a:r>
          </a:p>
          <a:p>
            <a:pPr lvl="1" eaLnBrk="1" hangingPunct="1"/>
            <a:r>
              <a:rPr lang="cs-CZ" sz="1800" dirty="0" smtClean="0"/>
              <a:t>Odříznutí </a:t>
            </a:r>
            <a:r>
              <a:rPr lang="cs-CZ" sz="1800" dirty="0" err="1" smtClean="0"/>
              <a:t>subsítí</a:t>
            </a:r>
            <a:r>
              <a:rPr lang="cs-CZ" sz="1800" dirty="0" smtClean="0"/>
              <a:t>, kam se nemají pakety posílat (IGMP)</a:t>
            </a:r>
          </a:p>
          <a:p>
            <a:pPr eaLnBrk="1" hangingPunct="1"/>
            <a:r>
              <a:rPr lang="cs-CZ" sz="2000" dirty="0" smtClean="0"/>
              <a:t>Reverse </a:t>
            </a:r>
            <a:r>
              <a:rPr lang="cs-CZ" sz="2000" dirty="0" err="1" smtClean="0"/>
              <a:t>Path</a:t>
            </a:r>
            <a:r>
              <a:rPr lang="cs-CZ" sz="2000" dirty="0" smtClean="0"/>
              <a:t> </a:t>
            </a:r>
            <a:r>
              <a:rPr lang="cs-CZ" sz="2000" dirty="0" err="1" smtClean="0"/>
              <a:t>Multicasting</a:t>
            </a:r>
            <a:r>
              <a:rPr lang="cs-CZ" sz="2000" dirty="0" smtClean="0"/>
              <a:t> (RPM)</a:t>
            </a:r>
          </a:p>
          <a:p>
            <a:pPr lvl="1" eaLnBrk="1" hangingPunct="1"/>
            <a:r>
              <a:rPr lang="cs-CZ" sz="1800" dirty="0" smtClean="0"/>
              <a:t>pakety jsou přenášeny pouze po potřebných hranách (</a:t>
            </a:r>
            <a:r>
              <a:rPr lang="cs-CZ" sz="1800" dirty="0" err="1" smtClean="0"/>
              <a:t>shortest</a:t>
            </a:r>
            <a:r>
              <a:rPr lang="cs-CZ" sz="1800" dirty="0" smtClean="0"/>
              <a:t> </a:t>
            </a:r>
            <a:r>
              <a:rPr lang="cs-CZ" sz="1800" dirty="0" err="1" smtClean="0"/>
              <a:t>path</a:t>
            </a:r>
            <a:r>
              <a:rPr lang="cs-CZ" sz="1800" dirty="0" smtClean="0"/>
              <a:t>), PRUNE</a:t>
            </a:r>
            <a:endParaRPr lang="cs-CZ" sz="1800" dirty="0" smtClean="0"/>
          </a:p>
          <a:p>
            <a:pPr eaLnBrk="1" hangingPunct="1"/>
            <a:r>
              <a:rPr lang="cs-CZ" sz="2000" dirty="0" err="1" smtClean="0"/>
              <a:t>Core</a:t>
            </a:r>
            <a:r>
              <a:rPr lang="cs-CZ" sz="2000" dirty="0" smtClean="0"/>
              <a:t> </a:t>
            </a:r>
            <a:r>
              <a:rPr lang="cs-CZ" sz="2000" dirty="0" err="1" smtClean="0"/>
              <a:t>based</a:t>
            </a:r>
            <a:r>
              <a:rPr lang="cs-CZ" sz="2000" dirty="0" smtClean="0"/>
              <a:t> </a:t>
            </a:r>
            <a:r>
              <a:rPr lang="cs-CZ" sz="2000" dirty="0" err="1" smtClean="0"/>
              <a:t>Trees</a:t>
            </a:r>
            <a:endParaRPr lang="cs-CZ" sz="2000" dirty="0" smtClean="0"/>
          </a:p>
          <a:p>
            <a:pPr lvl="1" eaLnBrk="1" hangingPunct="1"/>
            <a:r>
              <a:rPr lang="cs-CZ" sz="1800" dirty="0" smtClean="0"/>
              <a:t>jeden sdílený doručovací strom, jádrové, nejádrové směrovače</a:t>
            </a:r>
          </a:p>
          <a:p>
            <a:pPr lvl="1" eaLnBrk="1" hangingPunct="1"/>
            <a:r>
              <a:rPr lang="cs-CZ" sz="1800" dirty="0" smtClean="0"/>
              <a:t>operace </a:t>
            </a:r>
            <a:r>
              <a:rPr lang="cs-CZ" sz="1800" dirty="0" err="1" smtClean="0"/>
              <a:t>join</a:t>
            </a:r>
            <a:r>
              <a:rPr lang="cs-CZ" sz="1800" dirty="0" smtClean="0"/>
              <a:t> na jádrový směrovač, vytváření doručovací cesty k příjemci</a:t>
            </a:r>
          </a:p>
          <a:p>
            <a:pPr lvl="1" eaLnBrk="1" hangingPunct="1"/>
            <a:r>
              <a:rPr lang="cs-CZ" sz="1800" dirty="0" smtClean="0"/>
              <a:t>vysílání do skupiny od nečlena skupiny (</a:t>
            </a:r>
            <a:r>
              <a:rPr lang="cs-CZ" sz="1800" dirty="0" err="1" smtClean="0"/>
              <a:t>unicast</a:t>
            </a:r>
            <a:r>
              <a:rPr lang="cs-CZ" sz="1800" dirty="0" smtClean="0"/>
              <a:t>)</a:t>
            </a:r>
          </a:p>
          <a:p>
            <a:pPr lvl="1" eaLnBrk="1" hangingPunct="1"/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92007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650CA5-2DEF-4AD5-B709-AC94F1AC1D88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Protokoly pro skupinové směrování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DVMRP – Distance </a:t>
            </a:r>
            <a:r>
              <a:rPr lang="cs-CZ" dirty="0" err="1" smtClean="0"/>
              <a:t>Vector</a:t>
            </a:r>
            <a:r>
              <a:rPr lang="cs-CZ" dirty="0" smtClean="0"/>
              <a:t> </a:t>
            </a:r>
            <a:r>
              <a:rPr lang="cs-CZ" dirty="0" err="1" smtClean="0"/>
              <a:t>Multicast</a:t>
            </a:r>
            <a:r>
              <a:rPr lang="cs-CZ" dirty="0" smtClean="0"/>
              <a:t> </a:t>
            </a:r>
            <a:r>
              <a:rPr lang="cs-CZ" dirty="0" err="1" smtClean="0"/>
              <a:t>Routing</a:t>
            </a:r>
            <a:r>
              <a:rPr lang="cs-CZ" dirty="0" smtClean="0"/>
              <a:t> </a:t>
            </a:r>
            <a:r>
              <a:rPr lang="cs-CZ" dirty="0" err="1" smtClean="0"/>
              <a:t>protocol</a:t>
            </a:r>
            <a:endParaRPr lang="cs-CZ" dirty="0" smtClean="0"/>
          </a:p>
          <a:p>
            <a:pPr lvl="1" eaLnBrk="1" hangingPunct="1"/>
            <a:r>
              <a:rPr lang="cs-CZ" dirty="0" smtClean="0"/>
              <a:t>Jeden z prvních protokolů pro skupinové </a:t>
            </a:r>
            <a:r>
              <a:rPr lang="cs-CZ" dirty="0" smtClean="0"/>
              <a:t>doručování (RPM)</a:t>
            </a:r>
            <a:endParaRPr lang="cs-CZ" dirty="0" smtClean="0"/>
          </a:p>
          <a:p>
            <a:pPr lvl="1" eaLnBrk="1" hangingPunct="1"/>
            <a:r>
              <a:rPr lang="cs-CZ" dirty="0" smtClean="0"/>
              <a:t>Pouze pro „hustý režim“ – </a:t>
            </a:r>
            <a:r>
              <a:rPr lang="cs-CZ" dirty="0" err="1" smtClean="0"/>
              <a:t>dense</a:t>
            </a:r>
            <a:r>
              <a:rPr lang="cs-CZ" dirty="0" smtClean="0"/>
              <a:t> mode</a:t>
            </a:r>
          </a:p>
          <a:p>
            <a:pPr lvl="1" eaLnBrk="1" hangingPunct="1"/>
            <a:r>
              <a:rPr lang="cs-CZ" dirty="0" smtClean="0"/>
              <a:t>Používá záplavové doručování a ořezávání hran</a:t>
            </a:r>
          </a:p>
          <a:p>
            <a:pPr lvl="1" eaLnBrk="1" hangingPunct="1"/>
            <a:r>
              <a:rPr lang="cs-CZ" dirty="0" smtClean="0"/>
              <a:t>Explicitní připojení </a:t>
            </a:r>
            <a:r>
              <a:rPr lang="cs-CZ" dirty="0" err="1" smtClean="0"/>
              <a:t>subsítě</a:t>
            </a:r>
            <a:endParaRPr lang="cs-CZ" dirty="0" smtClean="0"/>
          </a:p>
          <a:p>
            <a:pPr lvl="1" eaLnBrk="1" hangingPunct="1"/>
            <a:r>
              <a:rPr lang="cs-CZ" dirty="0" smtClean="0"/>
              <a:t>Používá source-</a:t>
            </a:r>
            <a:r>
              <a:rPr lang="cs-CZ" dirty="0" err="1" smtClean="0"/>
              <a:t>based</a:t>
            </a:r>
            <a:r>
              <a:rPr lang="cs-CZ" dirty="0" smtClean="0"/>
              <a:t> distribuční </a:t>
            </a:r>
            <a:r>
              <a:rPr lang="cs-CZ" dirty="0" smtClean="0"/>
              <a:t>stromy</a:t>
            </a:r>
          </a:p>
          <a:p>
            <a:pPr eaLnBrk="1" hangingPunct="1"/>
            <a:r>
              <a:rPr lang="cs-CZ" dirty="0" smtClean="0"/>
              <a:t>Omezení dosahu pomocí TTL</a:t>
            </a:r>
            <a:endParaRPr lang="cs-CZ" dirty="0" smtClean="0"/>
          </a:p>
        </p:txBody>
      </p:sp>
      <p:sp>
        <p:nvSpPr>
          <p:cNvPr id="2" name="Obdélník 1"/>
          <p:cNvSpPr/>
          <p:nvPr/>
        </p:nvSpPr>
        <p:spPr>
          <a:xfrm>
            <a:off x="1187624" y="443711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    0 </a:t>
            </a:r>
            <a:r>
              <a:rPr lang="en-US" dirty="0" smtClean="0"/>
              <a:t>Restricted </a:t>
            </a:r>
            <a:r>
              <a:rPr lang="en-US" dirty="0"/>
              <a:t>to the same host</a:t>
            </a:r>
          </a:p>
          <a:p>
            <a:r>
              <a:rPr lang="en-US" dirty="0"/>
              <a:t>    1 Restricted to the same </a:t>
            </a:r>
            <a:r>
              <a:rPr lang="en-US" dirty="0" err="1"/>
              <a:t>subnetwork</a:t>
            </a:r>
            <a:endParaRPr lang="en-US" dirty="0"/>
          </a:p>
          <a:p>
            <a:r>
              <a:rPr lang="en-US" dirty="0"/>
              <a:t>  32 Restricted to the same site</a:t>
            </a:r>
          </a:p>
          <a:p>
            <a:r>
              <a:rPr lang="en-US" dirty="0"/>
              <a:t>  64 Restricted to the same region</a:t>
            </a:r>
          </a:p>
          <a:p>
            <a:r>
              <a:rPr lang="en-US" dirty="0"/>
              <a:t>128 Restricted to the same continent</a:t>
            </a:r>
          </a:p>
          <a:p>
            <a:r>
              <a:rPr lang="en-US" dirty="0"/>
              <a:t>255 Unrestricted in scope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4B65AC-8B6D-4EDE-80B5-1367584956A5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Protokoly pro skupinové směrování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MOSPF – Multicast OSPF</a:t>
            </a:r>
          </a:p>
          <a:p>
            <a:pPr lvl="1" eaLnBrk="1" hangingPunct="1"/>
            <a:r>
              <a:rPr lang="cs-CZ" smtClean="0"/>
              <a:t>Opět „hustý“ dense mode</a:t>
            </a:r>
          </a:p>
          <a:p>
            <a:pPr lvl="1" eaLnBrk="1" hangingPunct="1"/>
            <a:r>
              <a:rPr lang="cs-CZ" smtClean="0"/>
              <a:t>Připojování pomocí zpráv Join</a:t>
            </a:r>
          </a:p>
          <a:p>
            <a:pPr lvl="1" eaLnBrk="1" hangingPunct="1"/>
            <a:r>
              <a:rPr lang="cs-CZ" smtClean="0"/>
              <a:t>Není třeba neustále šířit data záplavou (flood) od každého zdroje do každé podsítě</a:t>
            </a:r>
          </a:p>
          <a:p>
            <a:pPr lvl="1" eaLnBrk="1" hangingPunct="1"/>
            <a:r>
              <a:rPr lang="cs-CZ" smtClean="0"/>
              <a:t>Používá source-based distribuční stromy</a:t>
            </a:r>
          </a:p>
          <a:p>
            <a:pPr lvl="1"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D444CE-B986-49EE-91F4-24D56D18EB58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Protokoly pro skupinové směrování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PIM-DM – Protocol Independent Multicast – Dense Mode</a:t>
            </a:r>
          </a:p>
          <a:p>
            <a:pPr lvl="1" eaLnBrk="1" hangingPunct="1"/>
            <a:r>
              <a:rPr lang="cs-CZ" smtClean="0"/>
              <a:t>Hustý režim znamená, že se implicitně doručuje vše do všech subsítí</a:t>
            </a:r>
          </a:p>
          <a:p>
            <a:pPr lvl="1" eaLnBrk="1" hangingPunct="1"/>
            <a:r>
              <a:rPr lang="cs-CZ" smtClean="0"/>
              <a:t>Nemůže se používat společně se PIM-SM – Sparse mode (řídký režim), ale existuje kombinace SM-DM</a:t>
            </a:r>
          </a:p>
          <a:p>
            <a:pPr lvl="1" eaLnBrk="1" hangingPunct="1"/>
            <a:r>
              <a:rPr lang="cs-CZ" smtClean="0"/>
              <a:t>Může použít libovolný směrovací protokol k zjišťování RPF (Reverse Path Forwarding) – zjišťování nejkratší cesty ke zdroji</a:t>
            </a:r>
          </a:p>
          <a:p>
            <a:pPr lvl="1" eaLnBrk="1" hangingPunct="1"/>
            <a:r>
              <a:rPr lang="cs-CZ" smtClean="0"/>
              <a:t>Používá source-based distribuční stromy</a:t>
            </a:r>
          </a:p>
          <a:p>
            <a:pPr lvl="1" eaLnBrk="1" hangingPunct="1"/>
            <a:r>
              <a:rPr lang="cs-CZ" smtClean="0"/>
              <a:t>Směrovače používají záplavové směrování s odřezáváním (flood-and-prune)</a:t>
            </a:r>
          </a:p>
          <a:p>
            <a:pPr lvl="1" eaLnBrk="1" hangingPunct="1"/>
            <a:r>
              <a:rPr lang="cs-CZ" smtClean="0"/>
              <a:t>Existuje i explicitní Join zpráva</a:t>
            </a:r>
          </a:p>
          <a:p>
            <a:pPr lvl="1" eaLnBrk="1" hangingPunct="1"/>
            <a:endParaRPr lang="cs-CZ" smtClean="0"/>
          </a:p>
          <a:p>
            <a:pPr lvl="1"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FDA88E-82E2-472B-AA3E-525D9C011FEF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Protokoly pro skupinové směrování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PIM-SM – Protocol Independent Multicast – Sparse Mode</a:t>
            </a:r>
          </a:p>
          <a:p>
            <a:pPr lvl="1" eaLnBrk="1" hangingPunct="1"/>
            <a:r>
              <a:rPr lang="cs-CZ" smtClean="0"/>
              <a:t>Řídký režim znamená, že protokol používá explicitní Join zprávu pro připojení toku do subsítě</a:t>
            </a:r>
          </a:p>
          <a:p>
            <a:pPr lvl="1" eaLnBrk="1" hangingPunct="1"/>
            <a:r>
              <a:rPr lang="cs-CZ" smtClean="0"/>
              <a:t>RPF je nezávislé na konkrétním směrovacím protokolu</a:t>
            </a:r>
          </a:p>
          <a:p>
            <a:pPr lvl="1" eaLnBrk="1" hangingPunct="1"/>
            <a:r>
              <a:rPr lang="cs-CZ" smtClean="0"/>
              <a:t>Doručovací stromy se budují mezi příjemcem a RP (Randevous Point) – univerzální (ASM – Any Source Multicast) strom</a:t>
            </a:r>
          </a:p>
          <a:p>
            <a:pPr lvl="1" eaLnBrk="1" hangingPunct="1"/>
            <a:r>
              <a:rPr lang="cs-CZ" smtClean="0"/>
              <a:t>Pokud je cesta ke konkrétnímu zdroji kratší, přechází PIM-SM od ASM ke SSM (Source Specific Multicast)</a:t>
            </a:r>
          </a:p>
          <a:p>
            <a:pPr lvl="1" eaLnBrk="1" hangingPunct="1"/>
            <a:endParaRPr lang="cs-CZ" smtClean="0"/>
          </a:p>
          <a:p>
            <a:pPr lvl="1"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79791C-B4FD-4F12-9FFE-C2BBCABCE332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Protokoly pro skupinové směrování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CBT – </a:t>
            </a:r>
            <a:r>
              <a:rPr lang="cs-CZ" dirty="0" err="1" smtClean="0"/>
              <a:t>Core</a:t>
            </a:r>
            <a:r>
              <a:rPr lang="cs-CZ" dirty="0" smtClean="0"/>
              <a:t> </a:t>
            </a:r>
            <a:r>
              <a:rPr lang="cs-CZ" dirty="0" err="1" smtClean="0"/>
              <a:t>Based</a:t>
            </a:r>
            <a:r>
              <a:rPr lang="cs-CZ" dirty="0" smtClean="0"/>
              <a:t> </a:t>
            </a:r>
            <a:r>
              <a:rPr lang="cs-CZ" dirty="0" err="1" smtClean="0"/>
              <a:t>Tree</a:t>
            </a:r>
            <a:r>
              <a:rPr lang="cs-CZ" dirty="0" smtClean="0"/>
              <a:t> (RFC 2201 – </a:t>
            </a:r>
            <a:r>
              <a:rPr lang="cs-CZ" dirty="0" err="1" smtClean="0"/>
              <a:t>Experimental</a:t>
            </a:r>
            <a:r>
              <a:rPr lang="cs-CZ" dirty="0" smtClean="0"/>
              <a:t> </a:t>
            </a:r>
            <a:r>
              <a:rPr lang="cs-CZ" dirty="0" smtClean="0"/>
              <a:t>Standard, RFC2189)</a:t>
            </a:r>
            <a:endParaRPr lang="cs-CZ" dirty="0" smtClean="0"/>
          </a:p>
          <a:p>
            <a:pPr lvl="1" eaLnBrk="1" hangingPunct="1"/>
            <a:r>
              <a:rPr lang="cs-CZ" dirty="0" smtClean="0"/>
              <a:t>Přebírá charakteristiky PIM-SM</a:t>
            </a:r>
          </a:p>
          <a:p>
            <a:pPr lvl="2" eaLnBrk="1" hangingPunct="1"/>
            <a:r>
              <a:rPr lang="cs-CZ" dirty="0" smtClean="0"/>
              <a:t>Řídký režim, explicitní připojení, sdílené doručovací stromy</a:t>
            </a:r>
          </a:p>
          <a:p>
            <a:pPr lvl="1" eaLnBrk="1" hangingPunct="1"/>
            <a:r>
              <a:rPr lang="cs-CZ" dirty="0" smtClean="0"/>
              <a:t>Efektivnější při vyhledávání zdrojů než PIM-SM</a:t>
            </a:r>
          </a:p>
          <a:p>
            <a:pPr lvl="1" eaLnBrk="1" hangingPunct="1"/>
            <a:r>
              <a:rPr lang="cs-CZ" dirty="0" smtClean="0"/>
              <a:t>Vytváří infrastrukturu (páteř) pro doručování </a:t>
            </a:r>
            <a:r>
              <a:rPr lang="cs-CZ" dirty="0" err="1" smtClean="0"/>
              <a:t>multicast</a:t>
            </a:r>
            <a:r>
              <a:rPr lang="cs-CZ" dirty="0" smtClean="0"/>
              <a:t> zpráv</a:t>
            </a:r>
          </a:p>
          <a:p>
            <a:pPr lvl="1" eaLnBrk="1" hangingPunct="1"/>
            <a:r>
              <a:rPr lang="cs-CZ" dirty="0" smtClean="0"/>
              <a:t>Není komerčně používán</a:t>
            </a:r>
          </a:p>
          <a:p>
            <a:pPr lvl="1" eaLnBrk="1" hangingPunct="1"/>
            <a:endParaRPr lang="cs-CZ" dirty="0" smtClean="0"/>
          </a:p>
          <a:p>
            <a:pPr lvl="1"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C1AE05-1782-4725-8EA4-BEE2B916BB3D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Core Based Tree</a:t>
            </a:r>
          </a:p>
        </p:txBody>
      </p:sp>
      <p:pic>
        <p:nvPicPr>
          <p:cNvPr id="1026" name="Picture 2" descr="\begin{figure}&#10;\centerline{\psfig{figure=pix/cbt.ps}}&#10;\end{figure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4581525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52DE5F-E13D-4C60-AAB5-BC5E399BB080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Porovnání protokolů pro skupinové směrování</a:t>
            </a:r>
          </a:p>
        </p:txBody>
      </p:sp>
      <p:graphicFrame>
        <p:nvGraphicFramePr>
          <p:cNvPr id="89199" name="Group 111"/>
          <p:cNvGraphicFramePr>
            <a:graphicFrameLocks noGrp="1"/>
          </p:cNvGraphicFramePr>
          <p:nvPr>
            <p:ph idx="1"/>
          </p:nvPr>
        </p:nvGraphicFramePr>
        <p:xfrm>
          <a:off x="468313" y="2133600"/>
          <a:ext cx="8229600" cy="3457688"/>
        </p:xfrm>
        <a:graphic>
          <a:graphicData uri="http://schemas.openxmlformats.org/drawingml/2006/table">
            <a:tbl>
              <a:tblPr/>
              <a:tblGrid>
                <a:gridCol w="1176337"/>
                <a:gridCol w="1174750"/>
                <a:gridCol w="1176338"/>
                <a:gridCol w="1174750"/>
                <a:gridCol w="1176337"/>
                <a:gridCol w="1174750"/>
                <a:gridCol w="1176338"/>
              </a:tblGrid>
              <a:tr h="1005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Protocol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Dense Mode?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Sparse Mode?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Implicit Join?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Explicit Join?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(S,G)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SBT?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(*,G) shared tree?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DVMRP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MOSPF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PIM-DM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PIM-SM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Yes, maybe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Yes, initially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CBT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DB17B8-4C7E-4881-81DE-EA134AE83010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Broadcast, multicast, unicast</a:t>
            </a:r>
            <a:endParaRPr lang="en-US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Multicast</a:t>
            </a:r>
          </a:p>
          <a:p>
            <a:pPr lvl="1" eaLnBrk="1" hangingPunct="1"/>
            <a:r>
              <a:rPr lang="cs-CZ" smtClean="0"/>
              <a:t>Posílání kopie všem ve skupině</a:t>
            </a:r>
          </a:p>
          <a:p>
            <a:pPr lvl="1" eaLnBrk="1" hangingPunct="1"/>
            <a:r>
              <a:rPr lang="cs-CZ" smtClean="0"/>
              <a:t>Nutnost registrovat skupiny</a:t>
            </a:r>
          </a:p>
          <a:p>
            <a:pPr lvl="1" eaLnBrk="1" hangingPunct="1"/>
            <a:r>
              <a:rPr lang="cs-CZ" smtClean="0"/>
              <a:t>Skupina je reprezentovaná adresou</a:t>
            </a:r>
          </a:p>
          <a:p>
            <a:pPr lvl="1" eaLnBrk="1" hangingPunct="1"/>
            <a:r>
              <a:rPr lang="cs-CZ" smtClean="0"/>
              <a:t>Skupiny mohou být rozprostřené po celém Internetu</a:t>
            </a:r>
          </a:p>
          <a:p>
            <a:pPr lvl="1" eaLnBrk="1" hangingPunct="1"/>
            <a:r>
              <a:rPr lang="cs-CZ" smtClean="0"/>
              <a:t>Nutnost vymezit oblast doručování – vytváření doručovacích stromů</a:t>
            </a:r>
          </a:p>
          <a:p>
            <a:pPr lvl="1" eaLnBrk="1" hangingPunct="1"/>
            <a:r>
              <a:rPr lang="cs-CZ" smtClean="0"/>
              <a:t>Z principu nespolehlivý protokol – neexistují spojení mezi vysílačem a přijímačem</a:t>
            </a:r>
          </a:p>
          <a:p>
            <a:pPr lvl="1" eaLnBrk="1" hangingPunct="1"/>
            <a:r>
              <a:rPr lang="cs-CZ" smtClean="0"/>
              <a:t>V jedné skupině může být i více vysílačů</a:t>
            </a:r>
          </a:p>
          <a:p>
            <a:pPr lvl="1" eaLnBrk="1" hangingPunct="1"/>
            <a:r>
              <a:rPr lang="cs-CZ" smtClean="0"/>
              <a:t>Vysílače nemusí být členové skupiny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8C5548-1FFB-4F75-8A10-E3B362877D40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PIM – Protocol Independent Multicast </a:t>
            </a:r>
            <a:endParaRPr lang="en-US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Existuje ve dvou verzích, lišících se formátem rámců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PIM-DM v1 – používá IGMP rámce (nemá RFC)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PIM-DM v2 – vlastní rámce (IP protokol 103) (RFC 3973)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Mohou koexistovat na tomtéž směrovači nebo tomtéž rozhraní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PIM-SM (RFC 2362, RFC 4601)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Zavádí RP (Randevous Points)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Více RP – zvýšení odolnosti proti chybám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Provádí se RP-to-group mapping</a:t>
            </a:r>
          </a:p>
          <a:p>
            <a:pPr lvl="2" eaLnBrk="1" hangingPunct="1">
              <a:lnSpc>
                <a:spcPct val="90000"/>
              </a:lnSpc>
            </a:pPr>
            <a:r>
              <a:rPr lang="cs-CZ" smtClean="0"/>
              <a:t>Host požaduje připojení ke skupině prostřednictvím multicast směrovače podsítě</a:t>
            </a:r>
          </a:p>
          <a:p>
            <a:pPr lvl="2" eaLnBrk="1" hangingPunct="1">
              <a:lnSpc>
                <a:spcPct val="90000"/>
              </a:lnSpc>
            </a:pPr>
            <a:r>
              <a:rPr lang="cs-CZ" smtClean="0"/>
              <a:t>Multicast směrovač podsítě hledá RP</a:t>
            </a:r>
          </a:p>
          <a:p>
            <a:pPr lvl="2" eaLnBrk="1" hangingPunct="1">
              <a:lnSpc>
                <a:spcPct val="90000"/>
              </a:lnSpc>
            </a:pPr>
            <a:r>
              <a:rPr lang="cs-CZ" smtClean="0"/>
              <a:t>Řízeno BSR (Broadcast Router), PIM bootstrap protocol</a:t>
            </a:r>
          </a:p>
          <a:p>
            <a:pPr lvl="1" eaLnBrk="1" hangingPunct="1">
              <a:lnSpc>
                <a:spcPct val="90000"/>
              </a:lnSpc>
            </a:pPr>
            <a:endParaRPr lang="cs-CZ" smtClean="0"/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3920D8-6351-45F9-B79E-AE5D8F7FFA37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Režimy PIM</a:t>
            </a:r>
            <a:endParaRPr lang="en-US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29600" cy="4411662"/>
          </a:xfrm>
        </p:spPr>
        <p:txBody>
          <a:bodyPr/>
          <a:lstStyle/>
          <a:p>
            <a:pPr eaLnBrk="1" hangingPunct="1"/>
            <a:r>
              <a:rPr lang="cs-CZ" dirty="0" smtClean="0"/>
              <a:t>Dva základní režimy</a:t>
            </a:r>
          </a:p>
          <a:p>
            <a:pPr lvl="1" eaLnBrk="1" hangingPunct="1"/>
            <a:r>
              <a:rPr lang="cs-CZ" dirty="0" err="1" smtClean="0"/>
              <a:t>Sparse</a:t>
            </a:r>
            <a:r>
              <a:rPr lang="cs-CZ" dirty="0" smtClean="0"/>
              <a:t> mode – řídký, rozptýlený</a:t>
            </a:r>
          </a:p>
          <a:p>
            <a:pPr lvl="1" eaLnBrk="1" hangingPunct="1"/>
            <a:r>
              <a:rPr lang="cs-CZ" dirty="0" err="1" smtClean="0"/>
              <a:t>Dense</a:t>
            </a:r>
            <a:r>
              <a:rPr lang="cs-CZ" dirty="0" smtClean="0"/>
              <a:t> mode – hustý, celistvý</a:t>
            </a:r>
          </a:p>
          <a:p>
            <a:pPr eaLnBrk="1" hangingPunct="1"/>
            <a:r>
              <a:rPr lang="cs-CZ" dirty="0" smtClean="0"/>
              <a:t>Může pracovat také v </a:t>
            </a:r>
            <a:r>
              <a:rPr lang="cs-CZ" dirty="0" err="1" smtClean="0"/>
              <a:t>sparse-dense</a:t>
            </a:r>
            <a:r>
              <a:rPr lang="cs-CZ" dirty="0" smtClean="0"/>
              <a:t> mode</a:t>
            </a:r>
          </a:p>
          <a:p>
            <a:pPr lvl="1" eaLnBrk="1" hangingPunct="1"/>
            <a:r>
              <a:rPr lang="cs-CZ" dirty="0" smtClean="0"/>
              <a:t>Nějaká skupina konfigurována pro </a:t>
            </a:r>
            <a:r>
              <a:rPr lang="cs-CZ" dirty="0" err="1" smtClean="0"/>
              <a:t>dense</a:t>
            </a:r>
            <a:r>
              <a:rPr lang="cs-CZ" dirty="0" smtClean="0"/>
              <a:t> mode (</a:t>
            </a:r>
            <a:r>
              <a:rPr lang="cs-CZ" dirty="0" err="1" smtClean="0"/>
              <a:t>flood</a:t>
            </a:r>
            <a:r>
              <a:rPr lang="cs-CZ" dirty="0" smtClean="0"/>
              <a:t>-and-</a:t>
            </a:r>
            <a:r>
              <a:rPr lang="cs-CZ" dirty="0" err="1" smtClean="0"/>
              <a:t>prune</a:t>
            </a:r>
            <a:r>
              <a:rPr lang="cs-CZ" dirty="0" smtClean="0"/>
              <a:t>), (S,G) stavy</a:t>
            </a:r>
          </a:p>
          <a:p>
            <a:pPr lvl="1" eaLnBrk="1" hangingPunct="1"/>
            <a:r>
              <a:rPr lang="cs-CZ" dirty="0" smtClean="0"/>
              <a:t>Jiné konfigurovány pro </a:t>
            </a:r>
            <a:r>
              <a:rPr lang="cs-CZ" dirty="0" err="1" smtClean="0"/>
              <a:t>sparse</a:t>
            </a:r>
            <a:r>
              <a:rPr lang="cs-CZ" dirty="0" smtClean="0"/>
              <a:t> mode (explicitní připojení k RP), (</a:t>
            </a:r>
            <a:r>
              <a:rPr lang="en-US" dirty="0" smtClean="0"/>
              <a:t>*,</a:t>
            </a:r>
            <a:r>
              <a:rPr lang="cs-CZ" dirty="0" smtClean="0"/>
              <a:t>G) stavy</a:t>
            </a:r>
          </a:p>
          <a:p>
            <a:pPr eaLnBrk="1" hangingPunct="1"/>
            <a:r>
              <a:rPr lang="cs-CZ" dirty="0" smtClean="0"/>
              <a:t>PIM source-</a:t>
            </a:r>
            <a:r>
              <a:rPr lang="cs-CZ" dirty="0" err="1" smtClean="0"/>
              <a:t>specific</a:t>
            </a:r>
            <a:r>
              <a:rPr lang="cs-CZ" dirty="0" smtClean="0"/>
              <a:t> mode (PIM-SSM)</a:t>
            </a:r>
          </a:p>
          <a:p>
            <a:pPr lvl="1" eaLnBrk="1" hangingPunct="1"/>
            <a:r>
              <a:rPr lang="cs-CZ" dirty="0" smtClean="0"/>
              <a:t>Pouze jeden zdroj pro </a:t>
            </a:r>
            <a:r>
              <a:rPr lang="cs-CZ" dirty="0" err="1" smtClean="0"/>
              <a:t>multicast</a:t>
            </a:r>
            <a:r>
              <a:rPr lang="cs-CZ" dirty="0" smtClean="0"/>
              <a:t> v dané doméně</a:t>
            </a:r>
          </a:p>
          <a:p>
            <a:pPr eaLnBrk="1" hangingPunct="1"/>
            <a:r>
              <a:rPr lang="cs-CZ" dirty="0" smtClean="0"/>
              <a:t>Přepínání mezi DM a SM</a:t>
            </a:r>
          </a:p>
          <a:p>
            <a:pPr lvl="1" eaLnBrk="1" hangingPunct="1"/>
            <a:r>
              <a:rPr lang="cs-CZ" dirty="0" smtClean="0"/>
              <a:t>Rozhraní zná/nezná </a:t>
            </a:r>
            <a:r>
              <a:rPr lang="cs-CZ" dirty="0" err="1" smtClean="0"/>
              <a:t>Randevouz</a:t>
            </a:r>
            <a:r>
              <a:rPr lang="cs-CZ" dirty="0" smtClean="0"/>
              <a:t> Point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AAEA4A-EFA9-490E-B973-5C8A4CBCC9D2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PIM-DM</a:t>
            </a:r>
            <a:endParaRPr lang="en-US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Použitelný pro LAN skupinové aplikace</a:t>
            </a:r>
          </a:p>
          <a:p>
            <a:pPr eaLnBrk="1" hangingPunct="1"/>
            <a:r>
              <a:rPr lang="cs-CZ" smtClean="0"/>
              <a:t>Používá tentýž flood-and-prune mechanizmus jako DVMRP</a:t>
            </a:r>
          </a:p>
          <a:p>
            <a:pPr eaLnBrk="1" hangingPunct="1"/>
            <a:r>
              <a:rPr lang="cs-CZ" smtClean="0"/>
              <a:t>Rozdíl je v tom, že PIM nemá vlastní směrovací protokol</a:t>
            </a:r>
          </a:p>
          <a:p>
            <a:pPr eaLnBrk="1" hangingPunct="1"/>
            <a:r>
              <a:rPr lang="cs-CZ" smtClean="0"/>
              <a:t>PIM používá tabulky směrovacího protokolu pro individuální směrování</a:t>
            </a:r>
          </a:p>
          <a:p>
            <a:pPr eaLnBrk="1" hangingPunct="1"/>
            <a:r>
              <a:rPr lang="cs-CZ" smtClean="0"/>
              <a:t>Data využívá pro realizaci RPF (Reverse Path Forwarding) mechanizmu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3B5170-C907-44B3-B028-BD4494219865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PIM zprávy</a:t>
            </a:r>
            <a:endParaRPr lang="en-US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000" smtClean="0"/>
              <a:t>Hello</a:t>
            </a:r>
          </a:p>
          <a:p>
            <a:pPr lvl="1" eaLnBrk="1" hangingPunct="1"/>
            <a:r>
              <a:rPr lang="cs-CZ" sz="1800" smtClean="0"/>
              <a:t>Vytvoření sousedství multicast směrovačů</a:t>
            </a:r>
          </a:p>
          <a:p>
            <a:pPr lvl="1" eaLnBrk="1" hangingPunct="1"/>
            <a:r>
              <a:rPr lang="cs-CZ" sz="1800" smtClean="0"/>
              <a:t>Vysílají se periodicky (Hold time – doba dosažitelnosti, DR priority – výběr DR, Generation ID – náhodné číslo – detekce reaktivace)</a:t>
            </a:r>
          </a:p>
          <a:p>
            <a:pPr eaLnBrk="1" hangingPunct="1"/>
            <a:r>
              <a:rPr lang="cs-CZ" sz="2000" smtClean="0"/>
              <a:t>Join/Prune</a:t>
            </a:r>
          </a:p>
          <a:p>
            <a:pPr lvl="1" eaLnBrk="1" hangingPunct="1"/>
            <a:r>
              <a:rPr lang="cs-CZ" sz="1800" smtClean="0"/>
              <a:t>Seznam připojovaných a odpojovaných adres pro dané skupiny</a:t>
            </a:r>
          </a:p>
          <a:p>
            <a:pPr lvl="1" eaLnBrk="1" hangingPunct="1"/>
            <a:r>
              <a:rPr lang="cs-CZ" sz="1800" smtClean="0"/>
              <a:t>Záplavově se připojuje po 3min.</a:t>
            </a:r>
          </a:p>
          <a:p>
            <a:pPr eaLnBrk="1" hangingPunct="1"/>
            <a:r>
              <a:rPr lang="cs-CZ" sz="2000" smtClean="0"/>
              <a:t>Graft/GraftACK</a:t>
            </a:r>
          </a:p>
          <a:p>
            <a:pPr lvl="1" eaLnBrk="1" hangingPunct="1"/>
            <a:r>
              <a:rPr lang="cs-CZ" sz="1800" smtClean="0"/>
              <a:t>Mnohabodové sítě, znovupřipojení po jedné po odpojení (prune) druhé (3s)</a:t>
            </a:r>
          </a:p>
          <a:p>
            <a:pPr eaLnBrk="1" hangingPunct="1"/>
            <a:r>
              <a:rPr lang="cs-CZ" sz="2000" smtClean="0"/>
              <a:t>Assert</a:t>
            </a:r>
          </a:p>
          <a:p>
            <a:pPr lvl="1" eaLnBrk="1" hangingPunct="1"/>
            <a:r>
              <a:rPr lang="cs-CZ" sz="1800" smtClean="0"/>
              <a:t>Po detekci duplicitních cest do společné sítě posílají směrovače zprávu assert – výběr jednoho z nich. Následuje jakoby prune (3min)</a:t>
            </a: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E53294-96D7-44DE-9920-A18F78B4B7C5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508619" y="105163"/>
            <a:ext cx="7543800" cy="1295400"/>
          </a:xfrm>
        </p:spPr>
        <p:txBody>
          <a:bodyPr/>
          <a:lstStyle/>
          <a:p>
            <a:pPr eaLnBrk="1" hangingPunct="1"/>
            <a:r>
              <a:rPr lang="cs-CZ" dirty="0" smtClean="0"/>
              <a:t>Příklad PIM-DM </a:t>
            </a:r>
            <a:endParaRPr lang="en-US" dirty="0" smtClean="0"/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6" y="1596310"/>
            <a:ext cx="6473825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7E49BD-6E86-44F8-B796-CB2D2C0CB779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Příklad PIM-DM </a:t>
            </a:r>
            <a:endParaRPr lang="en-US" smtClean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34" y="1604149"/>
            <a:ext cx="6397625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CB84ED-25C0-412B-B5AB-5494848075F8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Příklad PIM-DM </a:t>
            </a:r>
            <a:endParaRPr lang="en-US" smtClean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97" y="1587726"/>
            <a:ext cx="6321425" cy="484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597199-EFDA-4B87-BF82-A2EE3F5FC2B6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Příklad PIM-DM </a:t>
            </a:r>
            <a:endParaRPr lang="en-US" smtClean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88" y="1628775"/>
            <a:ext cx="6359525" cy="486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D03F21-72A3-4148-9A2B-8818F79B14B1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Příklad PIM-DM </a:t>
            </a:r>
            <a:endParaRPr lang="en-US" smtClean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775"/>
            <a:ext cx="6473825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CB9231-57A6-406B-A401-841929C7AB1C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Příklad PIM-DM </a:t>
            </a:r>
            <a:endParaRPr lang="en-US" smtClean="0"/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11989"/>
            <a:ext cx="6435725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9D6A39-0489-4E48-9086-C4529B8C0BC5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Multicast – </a:t>
            </a:r>
            <a:br>
              <a:rPr lang="cs-CZ" smtClean="0"/>
            </a:br>
            <a:r>
              <a:rPr lang="cs-CZ" smtClean="0"/>
              <a:t>Efektivní distribuce dat</a:t>
            </a:r>
            <a:endParaRPr lang="en-US" smtClean="0"/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304800" y="1676400"/>
            <a:ext cx="3810000" cy="4495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/>
            <a:endParaRPr lang="cs-CZ"/>
          </a:p>
        </p:txBody>
      </p:sp>
      <p:sp>
        <p:nvSpPr>
          <p:cNvPr id="6149" name="Line 4"/>
          <p:cNvSpPr>
            <a:spLocks noChangeShapeType="1"/>
          </p:cNvSpPr>
          <p:nvPr/>
        </p:nvSpPr>
        <p:spPr bwMode="auto">
          <a:xfrm flipH="1" flipV="1">
            <a:off x="2209800" y="5257800"/>
            <a:ext cx="533400" cy="3810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0" name="Line 5"/>
          <p:cNvSpPr>
            <a:spLocks noChangeShapeType="1"/>
          </p:cNvSpPr>
          <p:nvPr/>
        </p:nvSpPr>
        <p:spPr bwMode="auto">
          <a:xfrm flipH="1">
            <a:off x="1643063" y="5253038"/>
            <a:ext cx="533400" cy="3810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1" name="Line 6"/>
          <p:cNvSpPr>
            <a:spLocks noChangeShapeType="1"/>
          </p:cNvSpPr>
          <p:nvPr/>
        </p:nvSpPr>
        <p:spPr bwMode="auto">
          <a:xfrm flipH="1">
            <a:off x="2209800" y="4191000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2" name="Line 7"/>
          <p:cNvSpPr>
            <a:spLocks noChangeShapeType="1"/>
          </p:cNvSpPr>
          <p:nvPr/>
        </p:nvSpPr>
        <p:spPr bwMode="auto">
          <a:xfrm>
            <a:off x="2209800" y="2667000"/>
            <a:ext cx="1588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3" name="Oval 8"/>
          <p:cNvSpPr>
            <a:spLocks noChangeArrowheads="1"/>
          </p:cNvSpPr>
          <p:nvPr/>
        </p:nvSpPr>
        <p:spPr bwMode="auto">
          <a:xfrm>
            <a:off x="1981200" y="2514600"/>
            <a:ext cx="4572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cs-CZ"/>
          </a:p>
        </p:txBody>
      </p:sp>
      <p:sp>
        <p:nvSpPr>
          <p:cNvPr id="6154" name="Oval 9"/>
          <p:cNvSpPr>
            <a:spLocks noChangeArrowheads="1"/>
          </p:cNvSpPr>
          <p:nvPr/>
        </p:nvSpPr>
        <p:spPr bwMode="auto">
          <a:xfrm>
            <a:off x="1981200" y="3733800"/>
            <a:ext cx="4572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cs-CZ"/>
          </a:p>
        </p:txBody>
      </p:sp>
      <p:sp>
        <p:nvSpPr>
          <p:cNvPr id="6155" name="Oval 10"/>
          <p:cNvSpPr>
            <a:spLocks noChangeArrowheads="1"/>
          </p:cNvSpPr>
          <p:nvPr/>
        </p:nvSpPr>
        <p:spPr bwMode="auto">
          <a:xfrm>
            <a:off x="1981200" y="4800600"/>
            <a:ext cx="4572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cs-CZ"/>
          </a:p>
        </p:txBody>
      </p:sp>
      <p:sp>
        <p:nvSpPr>
          <p:cNvPr id="6156" name="AutoShape 11"/>
          <p:cNvSpPr>
            <a:spLocks noChangeArrowheads="1"/>
          </p:cNvSpPr>
          <p:nvPr/>
        </p:nvSpPr>
        <p:spPr bwMode="auto">
          <a:xfrm>
            <a:off x="1524000" y="5638800"/>
            <a:ext cx="228600" cy="304800"/>
          </a:xfrm>
          <a:prstGeom prst="triangle">
            <a:avLst>
              <a:gd name="adj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cs-CZ"/>
          </a:p>
        </p:txBody>
      </p:sp>
      <p:sp>
        <p:nvSpPr>
          <p:cNvPr id="6157" name="Rectangle 12"/>
          <p:cNvSpPr>
            <a:spLocks noChangeArrowheads="1"/>
          </p:cNvSpPr>
          <p:nvPr/>
        </p:nvSpPr>
        <p:spPr bwMode="auto">
          <a:xfrm>
            <a:off x="1828800" y="2057400"/>
            <a:ext cx="80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sz="2400">
                <a:solidFill>
                  <a:srgbClr val="000000"/>
                </a:solidFill>
                <a:latin typeface="Times New Roman" pitchFamily="18" charset="0"/>
              </a:rPr>
              <a:t>zdroj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8" name="AutoShape 13"/>
          <p:cNvSpPr>
            <a:spLocks noChangeArrowheads="1"/>
          </p:cNvSpPr>
          <p:nvPr/>
        </p:nvSpPr>
        <p:spPr bwMode="auto">
          <a:xfrm flipH="1">
            <a:off x="2638425" y="5657850"/>
            <a:ext cx="228600" cy="3048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cs-CZ"/>
          </a:p>
        </p:txBody>
      </p:sp>
      <p:sp>
        <p:nvSpPr>
          <p:cNvPr id="6159" name="Line 14"/>
          <p:cNvSpPr>
            <a:spLocks noChangeShapeType="1"/>
          </p:cNvSpPr>
          <p:nvPr/>
        </p:nvSpPr>
        <p:spPr bwMode="auto">
          <a:xfrm flipH="1">
            <a:off x="1447800" y="4953000"/>
            <a:ext cx="533400" cy="3810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60" name="AutoShape 15"/>
          <p:cNvSpPr>
            <a:spLocks noChangeArrowheads="1"/>
          </p:cNvSpPr>
          <p:nvPr/>
        </p:nvSpPr>
        <p:spPr bwMode="auto">
          <a:xfrm>
            <a:off x="1328738" y="5338763"/>
            <a:ext cx="228600" cy="304800"/>
          </a:xfrm>
          <a:prstGeom prst="triangle">
            <a:avLst>
              <a:gd name="adj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cs-CZ"/>
          </a:p>
        </p:txBody>
      </p:sp>
      <p:sp>
        <p:nvSpPr>
          <p:cNvPr id="6161" name="Line 16"/>
          <p:cNvSpPr>
            <a:spLocks noChangeShapeType="1"/>
          </p:cNvSpPr>
          <p:nvPr/>
        </p:nvSpPr>
        <p:spPr bwMode="auto">
          <a:xfrm flipH="1" flipV="1">
            <a:off x="2362200" y="4876800"/>
            <a:ext cx="533400" cy="3810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62" name="AutoShape 17"/>
          <p:cNvSpPr>
            <a:spLocks noChangeArrowheads="1"/>
          </p:cNvSpPr>
          <p:nvPr/>
        </p:nvSpPr>
        <p:spPr bwMode="auto">
          <a:xfrm flipH="1">
            <a:off x="2790825" y="5276850"/>
            <a:ext cx="228600" cy="3048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cs-CZ"/>
          </a:p>
        </p:txBody>
      </p:sp>
      <p:sp>
        <p:nvSpPr>
          <p:cNvPr id="6163" name="Line 18"/>
          <p:cNvSpPr>
            <a:spLocks noChangeShapeType="1"/>
          </p:cNvSpPr>
          <p:nvPr/>
        </p:nvSpPr>
        <p:spPr bwMode="auto">
          <a:xfrm>
            <a:off x="2362200" y="3425825"/>
            <a:ext cx="1588" cy="22860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64" name="Line 19"/>
          <p:cNvSpPr>
            <a:spLocks noChangeShapeType="1"/>
          </p:cNvSpPr>
          <p:nvPr/>
        </p:nvSpPr>
        <p:spPr bwMode="auto">
          <a:xfrm>
            <a:off x="2514600" y="3427413"/>
            <a:ext cx="1588" cy="22860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65" name="Line 20"/>
          <p:cNvSpPr>
            <a:spLocks noChangeShapeType="1"/>
          </p:cNvSpPr>
          <p:nvPr/>
        </p:nvSpPr>
        <p:spPr bwMode="auto">
          <a:xfrm>
            <a:off x="1905000" y="3427413"/>
            <a:ext cx="1588" cy="22860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66" name="Line 21"/>
          <p:cNvSpPr>
            <a:spLocks noChangeShapeType="1"/>
          </p:cNvSpPr>
          <p:nvPr/>
        </p:nvSpPr>
        <p:spPr bwMode="auto">
          <a:xfrm>
            <a:off x="2057400" y="3429000"/>
            <a:ext cx="1588" cy="22860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67" name="Line 22"/>
          <p:cNvSpPr>
            <a:spLocks noChangeShapeType="1"/>
          </p:cNvSpPr>
          <p:nvPr/>
        </p:nvSpPr>
        <p:spPr bwMode="auto">
          <a:xfrm>
            <a:off x="2362200" y="4340225"/>
            <a:ext cx="1588" cy="22860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68" name="Line 23"/>
          <p:cNvSpPr>
            <a:spLocks noChangeShapeType="1"/>
          </p:cNvSpPr>
          <p:nvPr/>
        </p:nvSpPr>
        <p:spPr bwMode="auto">
          <a:xfrm>
            <a:off x="2514600" y="4341813"/>
            <a:ext cx="1588" cy="22860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69" name="Line 24"/>
          <p:cNvSpPr>
            <a:spLocks noChangeShapeType="1"/>
          </p:cNvSpPr>
          <p:nvPr/>
        </p:nvSpPr>
        <p:spPr bwMode="auto">
          <a:xfrm>
            <a:off x="1905000" y="4341813"/>
            <a:ext cx="1588" cy="22860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70" name="Line 25"/>
          <p:cNvSpPr>
            <a:spLocks noChangeShapeType="1"/>
          </p:cNvSpPr>
          <p:nvPr/>
        </p:nvSpPr>
        <p:spPr bwMode="auto">
          <a:xfrm>
            <a:off x="2057400" y="4343400"/>
            <a:ext cx="1588" cy="22860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71" name="Line 26"/>
          <p:cNvSpPr>
            <a:spLocks noChangeShapeType="1"/>
          </p:cNvSpPr>
          <p:nvPr/>
        </p:nvSpPr>
        <p:spPr bwMode="auto">
          <a:xfrm>
            <a:off x="2590800" y="4953000"/>
            <a:ext cx="228600" cy="15240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72" name="Line 27"/>
          <p:cNvSpPr>
            <a:spLocks noChangeShapeType="1"/>
          </p:cNvSpPr>
          <p:nvPr/>
        </p:nvSpPr>
        <p:spPr bwMode="auto">
          <a:xfrm flipH="1">
            <a:off x="1524000" y="5029200"/>
            <a:ext cx="228600" cy="15240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73" name="Line 28"/>
          <p:cNvSpPr>
            <a:spLocks noChangeShapeType="1"/>
          </p:cNvSpPr>
          <p:nvPr/>
        </p:nvSpPr>
        <p:spPr bwMode="auto">
          <a:xfrm>
            <a:off x="2362200" y="5257800"/>
            <a:ext cx="228600" cy="15240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74" name="Line 29"/>
          <p:cNvSpPr>
            <a:spLocks noChangeShapeType="1"/>
          </p:cNvSpPr>
          <p:nvPr/>
        </p:nvSpPr>
        <p:spPr bwMode="auto">
          <a:xfrm flipH="1">
            <a:off x="1676400" y="5334000"/>
            <a:ext cx="228600" cy="15240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75" name="Rectangle 30"/>
          <p:cNvSpPr>
            <a:spLocks noChangeArrowheads="1"/>
          </p:cNvSpPr>
          <p:nvPr/>
        </p:nvSpPr>
        <p:spPr bwMode="auto">
          <a:xfrm>
            <a:off x="4953000" y="1676400"/>
            <a:ext cx="3810000" cy="4495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/>
            <a:endParaRPr lang="cs-CZ"/>
          </a:p>
        </p:txBody>
      </p:sp>
      <p:sp>
        <p:nvSpPr>
          <p:cNvPr id="6176" name="Line 31"/>
          <p:cNvSpPr>
            <a:spLocks noChangeShapeType="1"/>
          </p:cNvSpPr>
          <p:nvPr/>
        </p:nvSpPr>
        <p:spPr bwMode="auto">
          <a:xfrm flipH="1" flipV="1">
            <a:off x="6810375" y="5181600"/>
            <a:ext cx="533400" cy="3810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77" name="Line 32"/>
          <p:cNvSpPr>
            <a:spLocks noChangeShapeType="1"/>
          </p:cNvSpPr>
          <p:nvPr/>
        </p:nvSpPr>
        <p:spPr bwMode="auto">
          <a:xfrm flipH="1">
            <a:off x="6243638" y="5176838"/>
            <a:ext cx="533400" cy="3810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78" name="Line 33"/>
          <p:cNvSpPr>
            <a:spLocks noChangeShapeType="1"/>
          </p:cNvSpPr>
          <p:nvPr/>
        </p:nvSpPr>
        <p:spPr bwMode="auto">
          <a:xfrm flipH="1">
            <a:off x="6810375" y="4114800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79" name="Line 34"/>
          <p:cNvSpPr>
            <a:spLocks noChangeShapeType="1"/>
          </p:cNvSpPr>
          <p:nvPr/>
        </p:nvSpPr>
        <p:spPr bwMode="auto">
          <a:xfrm flipH="1">
            <a:off x="6811963" y="2819400"/>
            <a:ext cx="46037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80" name="Oval 35"/>
          <p:cNvSpPr>
            <a:spLocks noChangeArrowheads="1"/>
          </p:cNvSpPr>
          <p:nvPr/>
        </p:nvSpPr>
        <p:spPr bwMode="auto">
          <a:xfrm>
            <a:off x="6629400" y="2514600"/>
            <a:ext cx="4572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cs-CZ"/>
          </a:p>
        </p:txBody>
      </p:sp>
      <p:sp>
        <p:nvSpPr>
          <p:cNvPr id="6181" name="Oval 36"/>
          <p:cNvSpPr>
            <a:spLocks noChangeArrowheads="1"/>
          </p:cNvSpPr>
          <p:nvPr/>
        </p:nvSpPr>
        <p:spPr bwMode="auto">
          <a:xfrm>
            <a:off x="6581775" y="3657600"/>
            <a:ext cx="4572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cs-CZ"/>
          </a:p>
        </p:txBody>
      </p:sp>
      <p:sp>
        <p:nvSpPr>
          <p:cNvPr id="6182" name="Oval 37"/>
          <p:cNvSpPr>
            <a:spLocks noChangeArrowheads="1"/>
          </p:cNvSpPr>
          <p:nvPr/>
        </p:nvSpPr>
        <p:spPr bwMode="auto">
          <a:xfrm>
            <a:off x="6581775" y="4724400"/>
            <a:ext cx="4572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cs-CZ"/>
          </a:p>
        </p:txBody>
      </p:sp>
      <p:sp>
        <p:nvSpPr>
          <p:cNvPr id="6183" name="AutoShape 38"/>
          <p:cNvSpPr>
            <a:spLocks noChangeArrowheads="1"/>
          </p:cNvSpPr>
          <p:nvPr/>
        </p:nvSpPr>
        <p:spPr bwMode="auto">
          <a:xfrm>
            <a:off x="6124575" y="5562600"/>
            <a:ext cx="228600" cy="304800"/>
          </a:xfrm>
          <a:prstGeom prst="triangle">
            <a:avLst>
              <a:gd name="adj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cs-CZ"/>
          </a:p>
        </p:txBody>
      </p:sp>
      <p:sp>
        <p:nvSpPr>
          <p:cNvPr id="6184" name="Rectangle 39"/>
          <p:cNvSpPr>
            <a:spLocks noChangeArrowheads="1"/>
          </p:cNvSpPr>
          <p:nvPr/>
        </p:nvSpPr>
        <p:spPr bwMode="auto">
          <a:xfrm>
            <a:off x="6477000" y="2057400"/>
            <a:ext cx="80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sz="2400">
                <a:solidFill>
                  <a:srgbClr val="000000"/>
                </a:solidFill>
                <a:latin typeface="Times New Roman" pitchFamily="18" charset="0"/>
              </a:rPr>
              <a:t>zdroj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85" name="AutoShape 40"/>
          <p:cNvSpPr>
            <a:spLocks noChangeArrowheads="1"/>
          </p:cNvSpPr>
          <p:nvPr/>
        </p:nvSpPr>
        <p:spPr bwMode="auto">
          <a:xfrm flipH="1">
            <a:off x="7239000" y="5581650"/>
            <a:ext cx="228600" cy="3048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cs-CZ"/>
          </a:p>
        </p:txBody>
      </p:sp>
      <p:sp>
        <p:nvSpPr>
          <p:cNvPr id="6186" name="Line 41"/>
          <p:cNvSpPr>
            <a:spLocks noChangeShapeType="1"/>
          </p:cNvSpPr>
          <p:nvPr/>
        </p:nvSpPr>
        <p:spPr bwMode="auto">
          <a:xfrm flipH="1">
            <a:off x="6048375" y="4876800"/>
            <a:ext cx="533400" cy="3810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87" name="AutoShape 42"/>
          <p:cNvSpPr>
            <a:spLocks noChangeArrowheads="1"/>
          </p:cNvSpPr>
          <p:nvPr/>
        </p:nvSpPr>
        <p:spPr bwMode="auto">
          <a:xfrm>
            <a:off x="5929313" y="5262563"/>
            <a:ext cx="228600" cy="304800"/>
          </a:xfrm>
          <a:prstGeom prst="triangle">
            <a:avLst>
              <a:gd name="adj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cs-CZ"/>
          </a:p>
        </p:txBody>
      </p:sp>
      <p:sp>
        <p:nvSpPr>
          <p:cNvPr id="6188" name="Line 43"/>
          <p:cNvSpPr>
            <a:spLocks noChangeShapeType="1"/>
          </p:cNvSpPr>
          <p:nvPr/>
        </p:nvSpPr>
        <p:spPr bwMode="auto">
          <a:xfrm flipH="1" flipV="1">
            <a:off x="6962775" y="4800600"/>
            <a:ext cx="533400" cy="3810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89" name="AutoShape 44"/>
          <p:cNvSpPr>
            <a:spLocks noChangeArrowheads="1"/>
          </p:cNvSpPr>
          <p:nvPr/>
        </p:nvSpPr>
        <p:spPr bwMode="auto">
          <a:xfrm flipH="1">
            <a:off x="7391400" y="5200650"/>
            <a:ext cx="228600" cy="3048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cs-CZ"/>
          </a:p>
        </p:txBody>
      </p:sp>
      <p:sp>
        <p:nvSpPr>
          <p:cNvPr id="6190" name="Line 45"/>
          <p:cNvSpPr>
            <a:spLocks noChangeShapeType="1"/>
          </p:cNvSpPr>
          <p:nvPr/>
        </p:nvSpPr>
        <p:spPr bwMode="auto">
          <a:xfrm>
            <a:off x="6962775" y="3352800"/>
            <a:ext cx="1588" cy="22860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91" name="Line 46"/>
          <p:cNvSpPr>
            <a:spLocks noChangeShapeType="1"/>
          </p:cNvSpPr>
          <p:nvPr/>
        </p:nvSpPr>
        <p:spPr bwMode="auto">
          <a:xfrm>
            <a:off x="6962775" y="4343400"/>
            <a:ext cx="1588" cy="22860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92" name="Line 47"/>
          <p:cNvSpPr>
            <a:spLocks noChangeShapeType="1"/>
          </p:cNvSpPr>
          <p:nvPr/>
        </p:nvSpPr>
        <p:spPr bwMode="auto">
          <a:xfrm>
            <a:off x="7191375" y="4876800"/>
            <a:ext cx="228600" cy="15240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93" name="Line 48"/>
          <p:cNvSpPr>
            <a:spLocks noChangeShapeType="1"/>
          </p:cNvSpPr>
          <p:nvPr/>
        </p:nvSpPr>
        <p:spPr bwMode="auto">
          <a:xfrm flipH="1">
            <a:off x="6124575" y="4953000"/>
            <a:ext cx="228600" cy="15240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94" name="Line 49"/>
          <p:cNvSpPr>
            <a:spLocks noChangeShapeType="1"/>
          </p:cNvSpPr>
          <p:nvPr/>
        </p:nvSpPr>
        <p:spPr bwMode="auto">
          <a:xfrm>
            <a:off x="6962775" y="5181600"/>
            <a:ext cx="228600" cy="15240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95" name="Line 50"/>
          <p:cNvSpPr>
            <a:spLocks noChangeShapeType="1"/>
          </p:cNvSpPr>
          <p:nvPr/>
        </p:nvSpPr>
        <p:spPr bwMode="auto">
          <a:xfrm flipH="1">
            <a:off x="6276975" y="5257800"/>
            <a:ext cx="228600" cy="15240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055888-5F09-4F67-9936-180CDF3ACD06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Příklad PIM-DM </a:t>
            </a:r>
            <a:endParaRPr lang="en-US" smtClean="0"/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775"/>
            <a:ext cx="6435725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EB27B6-28C5-4CD2-A39E-5E4B4123CF93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Příklad PIM-DM </a:t>
            </a:r>
            <a:endParaRPr lang="en-US" smtClean="0"/>
          </a:p>
        </p:txBody>
      </p:sp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03786"/>
            <a:ext cx="6397625" cy="488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C79314-2A64-4E1D-BBA6-C7187D5E8B62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Příklad PIM-DM </a:t>
            </a:r>
            <a:endParaRPr lang="en-US" smtClean="0"/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11989"/>
            <a:ext cx="6359525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FFC6B0-C8E4-48E3-811A-FC53AF42FD15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PIM-SM</a:t>
            </a:r>
            <a:endParaRPr lang="en-US" smtClean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Směrovače na straně přijímačů se připojují k PIM-SM stromu s pomocí explicitních zpráv JOIN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PIM-SM RP jsou směrovače, kde se lze připojit na zdroje vysílání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Vysílače se registrují u jednoho nebo více RP, přijímače hledají na RP vysílání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V prvou chvíli se příjemce připojí přes další směrovače k RP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Poslední směrovač u příjemce může připojení ke zdroji optimalizovat (sdílený strom – source-based strom)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Prevence přetížení RP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FFC6B0-C8E4-48E3-811A-FC53AF42FD15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PIM-SM - Konfigurace RP</a:t>
            </a:r>
            <a:endParaRPr lang="en-US" dirty="0" smtClean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 smtClean="0"/>
              <a:t>Jako RP může být konfigurováno více uzlů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Různé RP mohou sloužit různým skupinám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Konfigurace 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Statická Static RP </a:t>
            </a:r>
            <a:r>
              <a:rPr lang="cs-CZ" dirty="0" err="1" smtClean="0"/>
              <a:t>configuration</a:t>
            </a:r>
            <a:r>
              <a:rPr lang="cs-CZ" dirty="0" smtClean="0"/>
              <a:t>) – do „listových“ směrovačů se zapíší adresy RP v doméně ručně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Automatická (Auto RP) – využívá skupinové adresy 224.0.1.39 a 224.0.1.40 k šíření „nabídky“ RP záplavově mezi PIM směrovači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err="1" smtClean="0"/>
              <a:t>Bootstrap</a:t>
            </a:r>
            <a:r>
              <a:rPr lang="cs-CZ" dirty="0" smtClean="0"/>
              <a:t> </a:t>
            </a:r>
            <a:r>
              <a:rPr lang="cs-CZ" dirty="0" err="1" smtClean="0"/>
              <a:t>Router</a:t>
            </a:r>
            <a:r>
              <a:rPr lang="cs-CZ" dirty="0" smtClean="0"/>
              <a:t> (BSR) – množina kandidátů na RP, </a:t>
            </a:r>
            <a:r>
              <a:rPr lang="cs-CZ" dirty="0" err="1" smtClean="0"/>
              <a:t>broadcast</a:t>
            </a:r>
            <a:r>
              <a:rPr lang="cs-CZ" dirty="0" smtClean="0"/>
              <a:t> (RFC 5059)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err="1" smtClean="0"/>
              <a:t>Anycast</a:t>
            </a:r>
            <a:r>
              <a:rPr lang="cs-CZ" dirty="0" smtClean="0"/>
              <a:t>-RP -  MSDP (RFC 3446), PIM (4610) – sdílení zatížení RP</a:t>
            </a:r>
          </a:p>
        </p:txBody>
      </p:sp>
    </p:spTree>
    <p:extLst>
      <p:ext uri="{BB962C8B-B14F-4D97-AF65-F5344CB8AC3E}">
        <p14:creationId xmlns:p14="http://schemas.microsoft.com/office/powerpoint/2010/main" val="115150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EB3617-B296-495A-92CA-D2FE7EBF6123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PIM-SM</a:t>
            </a:r>
            <a:endParaRPr lang="en-US" smtClean="0"/>
          </a:p>
        </p:txBody>
      </p:sp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775"/>
            <a:ext cx="6321425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AAD8AA-5C09-4373-A6A6-160E6ED606EE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PIM-SM</a:t>
            </a:r>
            <a:endParaRPr lang="en-US" smtClean="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284913" cy="486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3F5D91-B2E3-4E00-96E1-6D391553DCB4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PIM-SM</a:t>
            </a:r>
            <a:endParaRPr lang="en-US" smtClean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302" y="1604512"/>
            <a:ext cx="6245225" cy="476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DC6D26-74A2-4A69-84DE-0EB0B756B014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Příklad- PIM-SM</a:t>
            </a:r>
            <a:endParaRPr lang="en-US" smtClean="0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99" y="1628774"/>
            <a:ext cx="6397625" cy="488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2395E9-8BBA-4F3F-B517-C7B9DBD79FD5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Příklad- PIM-SM</a:t>
            </a:r>
            <a:endParaRPr lang="en-US" smtClean="0"/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90" y="1627668"/>
            <a:ext cx="6359525" cy="487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63EC3F-81D7-49F3-BDB2-FDCAFBF737A1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Aplikace multicastu</a:t>
            </a:r>
            <a:endParaRPr lang="en-US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000" smtClean="0"/>
              <a:t>Základní rozdělení</a:t>
            </a:r>
          </a:p>
          <a:p>
            <a:pPr lvl="1" eaLnBrk="1" hangingPunct="1"/>
            <a:r>
              <a:rPr lang="cs-CZ" sz="1800" smtClean="0"/>
              <a:t>RT aplikace</a:t>
            </a:r>
          </a:p>
          <a:p>
            <a:pPr lvl="1" eaLnBrk="1" hangingPunct="1"/>
            <a:r>
              <a:rPr lang="cs-CZ" sz="1800" smtClean="0"/>
              <a:t>Non-RT aplikace</a:t>
            </a:r>
          </a:p>
          <a:p>
            <a:pPr eaLnBrk="1" hangingPunct="1"/>
            <a:r>
              <a:rPr lang="cs-CZ" sz="2000" smtClean="0"/>
              <a:t>Obnova textových informací (noviny, sport, počasí, …)</a:t>
            </a:r>
          </a:p>
          <a:p>
            <a:pPr eaLnBrk="1" hangingPunct="1"/>
            <a:r>
              <a:rPr lang="cs-CZ" sz="2000" smtClean="0"/>
              <a:t>Distance learning</a:t>
            </a:r>
          </a:p>
          <a:p>
            <a:pPr eaLnBrk="1" hangingPunct="1"/>
            <a:r>
              <a:rPr lang="cs-CZ" sz="2000" smtClean="0"/>
              <a:t>Konfigurace skupin zařízení</a:t>
            </a:r>
          </a:p>
          <a:p>
            <a:pPr eaLnBrk="1" hangingPunct="1"/>
            <a:r>
              <a:rPr lang="cs-CZ" sz="2000" smtClean="0"/>
              <a:t>Telekonferencing (zvuk, video, sdílená tabule, textový editor, …)</a:t>
            </a:r>
          </a:p>
          <a:p>
            <a:pPr eaLnBrk="1" hangingPunct="1"/>
            <a:r>
              <a:rPr lang="cs-CZ" sz="2000" smtClean="0"/>
              <a:t>Distribuované interaktivní hry a simulace</a:t>
            </a:r>
          </a:p>
          <a:p>
            <a:pPr eaLnBrk="1" hangingPunct="1"/>
            <a:r>
              <a:rPr lang="cs-CZ" sz="2000" smtClean="0"/>
              <a:t>Doručování el.pošty</a:t>
            </a:r>
          </a:p>
          <a:p>
            <a:pPr eaLnBrk="1" hangingPunct="1"/>
            <a:r>
              <a:rPr lang="cs-CZ" sz="2000" smtClean="0"/>
              <a:t>Distribuce programového vybavení</a:t>
            </a:r>
          </a:p>
          <a:p>
            <a:pPr eaLnBrk="1" hangingPunct="1"/>
            <a:r>
              <a:rPr lang="cs-CZ" sz="2000" smtClean="0"/>
              <a:t>Obnova vyrovnávacích pamětí (cache)</a:t>
            </a:r>
          </a:p>
          <a:p>
            <a:pPr eaLnBrk="1" hangingPunct="1"/>
            <a:r>
              <a:rPr lang="cs-CZ" sz="2000" smtClean="0"/>
              <a:t>Replikace databází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BFE927-721D-4519-B2C3-394006B6918E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Příklad- PIM-SM</a:t>
            </a:r>
            <a:endParaRPr lang="en-US" smtClean="0"/>
          </a:p>
        </p:txBody>
      </p:sp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359525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30C6EE-D6D4-4B18-9730-D1503228CAA2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Příklad- PIM-SM</a:t>
            </a:r>
            <a:endParaRPr lang="en-US" smtClean="0"/>
          </a:p>
        </p:txBody>
      </p:sp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03786"/>
            <a:ext cx="6359525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767B01-459B-41E8-BE40-37C2BE4D68C2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Příklad- PIM-SM</a:t>
            </a:r>
            <a:endParaRPr lang="en-US" smtClean="0"/>
          </a:p>
        </p:txBody>
      </p:sp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775"/>
            <a:ext cx="6359525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32A47C-824E-4F03-86FD-40968B94DE8F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Příklad- PIM-SM</a:t>
            </a:r>
            <a:endParaRPr lang="en-US" smtClean="0"/>
          </a:p>
        </p:txBody>
      </p:sp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87" y="1595584"/>
            <a:ext cx="6321425" cy="484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3FD89E-7BF8-4172-9E20-A22671B94DD5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Příklad- PIM-SM</a:t>
            </a:r>
            <a:endParaRPr lang="en-US" smtClean="0"/>
          </a:p>
        </p:txBody>
      </p:sp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95947"/>
            <a:ext cx="6321425" cy="486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7AED15-A3AB-47D2-8FE7-83265A35DCFD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Příklad- PIM-SM</a:t>
            </a:r>
            <a:endParaRPr lang="en-US" smtClean="0"/>
          </a:p>
        </p:txBody>
      </p:sp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213" y="1683427"/>
            <a:ext cx="635952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A36B94-58D7-4F1F-A188-EE71EE18BB6A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Příklad- PIM-SM</a:t>
            </a:r>
            <a:endParaRPr lang="en-US" smtClean="0"/>
          </a:p>
        </p:txBody>
      </p:sp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28775"/>
            <a:ext cx="6359525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627B43-ACFA-4C2A-B553-EAA12C876281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Příklad- PIM-SM</a:t>
            </a:r>
            <a:endParaRPr lang="en-US" smtClean="0"/>
          </a:p>
        </p:txBody>
      </p:sp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19466"/>
            <a:ext cx="6359525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BF6936-752C-44F9-AE47-8A467B6189DB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Příklad- PIM-SM</a:t>
            </a:r>
            <a:endParaRPr lang="en-US" smtClean="0"/>
          </a:p>
        </p:txBody>
      </p:sp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28775"/>
            <a:ext cx="6321425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7D4845-EAC8-4DBF-BE79-704074B5DDF5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Příklad- PIM-SM</a:t>
            </a:r>
            <a:endParaRPr lang="en-US" smtClean="0"/>
          </a:p>
        </p:txBody>
      </p:sp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28775"/>
            <a:ext cx="6321425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CA1584-86A4-453B-BA74-548838B7B3AF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Architektura IP multicastu</a:t>
            </a:r>
            <a:endParaRPr lang="en-US" smtClean="0"/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762000" y="1828800"/>
            <a:ext cx="7467600" cy="426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/>
            <a:endParaRPr lang="cs-CZ"/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5454650" y="2286000"/>
            <a:ext cx="392113" cy="3714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cs-CZ"/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7588250" y="2286000"/>
            <a:ext cx="392113" cy="3714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cs-CZ"/>
          </a:p>
        </p:txBody>
      </p:sp>
      <p:sp>
        <p:nvSpPr>
          <p:cNvPr id="8199" name="Line 6"/>
          <p:cNvSpPr>
            <a:spLocks noChangeShapeType="1"/>
          </p:cNvSpPr>
          <p:nvPr/>
        </p:nvSpPr>
        <p:spPr bwMode="auto">
          <a:xfrm>
            <a:off x="5454650" y="2578100"/>
            <a:ext cx="392113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>
            <a:off x="7588250" y="2578100"/>
            <a:ext cx="392113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01" name="Line 8"/>
          <p:cNvSpPr>
            <a:spLocks noChangeShapeType="1"/>
          </p:cNvSpPr>
          <p:nvPr/>
        </p:nvSpPr>
        <p:spPr bwMode="auto">
          <a:xfrm>
            <a:off x="5670550" y="2743200"/>
            <a:ext cx="1588" cy="438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02" name="Line 9"/>
          <p:cNvSpPr>
            <a:spLocks noChangeShapeType="1"/>
          </p:cNvSpPr>
          <p:nvPr/>
        </p:nvSpPr>
        <p:spPr bwMode="auto">
          <a:xfrm>
            <a:off x="7804150" y="2743200"/>
            <a:ext cx="1588" cy="438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03" name="Line 10"/>
          <p:cNvSpPr>
            <a:spLocks noChangeShapeType="1"/>
          </p:cNvSpPr>
          <p:nvPr/>
        </p:nvSpPr>
        <p:spPr bwMode="auto">
          <a:xfrm>
            <a:off x="5327650" y="3263900"/>
            <a:ext cx="2559050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04" name="Line 11"/>
          <p:cNvSpPr>
            <a:spLocks noChangeShapeType="1"/>
          </p:cNvSpPr>
          <p:nvPr/>
        </p:nvSpPr>
        <p:spPr bwMode="auto">
          <a:xfrm>
            <a:off x="5899150" y="3276600"/>
            <a:ext cx="1588" cy="306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05" name="Line 12"/>
          <p:cNvSpPr>
            <a:spLocks noChangeShapeType="1"/>
          </p:cNvSpPr>
          <p:nvPr/>
        </p:nvSpPr>
        <p:spPr bwMode="auto">
          <a:xfrm>
            <a:off x="7575550" y="3276600"/>
            <a:ext cx="1588" cy="306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06" name="Rectangle 13"/>
          <p:cNvSpPr>
            <a:spLocks noChangeArrowheads="1"/>
          </p:cNvSpPr>
          <p:nvPr/>
        </p:nvSpPr>
        <p:spPr bwMode="auto">
          <a:xfrm>
            <a:off x="6189663" y="2305050"/>
            <a:ext cx="10255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cs-CZ" sz="2000">
                <a:solidFill>
                  <a:srgbClr val="000000"/>
                </a:solidFill>
                <a:latin typeface="Times New Roman" pitchFamily="18" charset="0"/>
              </a:rPr>
              <a:t>počítače</a:t>
            </a:r>
            <a:endParaRPr 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7" name="Rectangle 14"/>
          <p:cNvSpPr>
            <a:spLocks noChangeArrowheads="1"/>
          </p:cNvSpPr>
          <p:nvPr/>
        </p:nvSpPr>
        <p:spPr bwMode="auto">
          <a:xfrm>
            <a:off x="6057900" y="3752850"/>
            <a:ext cx="126523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cs-CZ" sz="2000">
                <a:solidFill>
                  <a:srgbClr val="000000"/>
                </a:solidFill>
                <a:latin typeface="Times New Roman" pitchFamily="18" charset="0"/>
              </a:rPr>
              <a:t>směrovače</a:t>
            </a:r>
            <a:endParaRPr 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8" name="Line 15"/>
          <p:cNvSpPr>
            <a:spLocks noChangeShapeType="1"/>
          </p:cNvSpPr>
          <p:nvPr/>
        </p:nvSpPr>
        <p:spPr bwMode="auto">
          <a:xfrm flipH="1">
            <a:off x="7105650" y="3886200"/>
            <a:ext cx="438150" cy="1290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09" name="Line 16"/>
          <p:cNvSpPr>
            <a:spLocks noChangeShapeType="1"/>
          </p:cNvSpPr>
          <p:nvPr/>
        </p:nvSpPr>
        <p:spPr bwMode="auto">
          <a:xfrm>
            <a:off x="5911850" y="3886200"/>
            <a:ext cx="1082675" cy="1290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10" name="Line 17"/>
          <p:cNvSpPr>
            <a:spLocks noChangeShapeType="1"/>
          </p:cNvSpPr>
          <p:nvPr/>
        </p:nvSpPr>
        <p:spPr bwMode="auto">
          <a:xfrm flipH="1">
            <a:off x="5429250" y="3886200"/>
            <a:ext cx="438150" cy="122555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11" name="Line 18"/>
          <p:cNvSpPr>
            <a:spLocks noChangeShapeType="1"/>
          </p:cNvSpPr>
          <p:nvPr/>
        </p:nvSpPr>
        <p:spPr bwMode="auto">
          <a:xfrm flipH="1">
            <a:off x="6800850" y="5410200"/>
            <a:ext cx="300038" cy="76517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12" name="Line 19"/>
          <p:cNvSpPr>
            <a:spLocks noChangeShapeType="1"/>
          </p:cNvSpPr>
          <p:nvPr/>
        </p:nvSpPr>
        <p:spPr bwMode="auto">
          <a:xfrm>
            <a:off x="7131050" y="5410200"/>
            <a:ext cx="442913" cy="72231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13" name="Rectangle 20"/>
          <p:cNvSpPr>
            <a:spLocks noChangeArrowheads="1"/>
          </p:cNvSpPr>
          <p:nvPr/>
        </p:nvSpPr>
        <p:spPr bwMode="auto">
          <a:xfrm>
            <a:off x="914400" y="2819400"/>
            <a:ext cx="39465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cs-CZ" sz="2400" b="1">
                <a:solidFill>
                  <a:srgbClr val="000000"/>
                </a:solidFill>
                <a:latin typeface="Times New Roman" pitchFamily="18" charset="0"/>
              </a:rPr>
              <a:t>Protokol pro registraci hostů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US" sz="24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(IGMP)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14" name="Rectangle 21"/>
          <p:cNvSpPr>
            <a:spLocks noChangeArrowheads="1"/>
          </p:cNvSpPr>
          <p:nvPr/>
        </p:nvSpPr>
        <p:spPr bwMode="auto">
          <a:xfrm>
            <a:off x="1143000" y="3962400"/>
            <a:ext cx="3532188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cs-CZ" sz="2400" b="1">
                <a:solidFill>
                  <a:srgbClr val="000000"/>
                </a:solidFill>
                <a:latin typeface="Times New Roman" pitchFamily="18" charset="0"/>
              </a:rPr>
              <a:t>Protokoly pro směrování</a:t>
            </a:r>
          </a:p>
          <a:p>
            <a:pPr algn="ctr" eaLnBrk="0" hangingPunct="0"/>
            <a:r>
              <a:rPr lang="cs-CZ" sz="2400" b="1">
                <a:solidFill>
                  <a:srgbClr val="000000"/>
                </a:solidFill>
                <a:latin typeface="Times New Roman" pitchFamily="18" charset="0"/>
              </a:rPr>
              <a:t> - interní, externí 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US" sz="24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cs-CZ" sz="2400" b="1">
                <a:solidFill>
                  <a:srgbClr val="000000"/>
                </a:solidFill>
                <a:latin typeface="Times New Roman" pitchFamily="18" charset="0"/>
              </a:rPr>
              <a:t>PIM, MOSPF, DVMRP, </a:t>
            </a:r>
          </a:p>
          <a:p>
            <a:pPr algn="ctr" eaLnBrk="0" hangingPunct="0"/>
            <a:r>
              <a:rPr lang="cs-CZ" sz="2400" b="1">
                <a:solidFill>
                  <a:srgbClr val="000000"/>
                </a:solidFill>
                <a:latin typeface="Times New Roman" pitchFamily="18" charset="0"/>
              </a:rPr>
              <a:t>BGMP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15" name="Oval 22"/>
          <p:cNvSpPr>
            <a:spLocks noChangeArrowheads="1"/>
          </p:cNvSpPr>
          <p:nvPr/>
        </p:nvSpPr>
        <p:spPr bwMode="auto">
          <a:xfrm>
            <a:off x="5683250" y="3657600"/>
            <a:ext cx="392113" cy="3714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cs-CZ"/>
          </a:p>
        </p:txBody>
      </p:sp>
      <p:sp>
        <p:nvSpPr>
          <p:cNvPr id="8216" name="Oval 23"/>
          <p:cNvSpPr>
            <a:spLocks noChangeArrowheads="1"/>
          </p:cNvSpPr>
          <p:nvPr/>
        </p:nvSpPr>
        <p:spPr bwMode="auto">
          <a:xfrm>
            <a:off x="7359650" y="3657600"/>
            <a:ext cx="392113" cy="3714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cs-CZ"/>
          </a:p>
        </p:txBody>
      </p:sp>
      <p:sp>
        <p:nvSpPr>
          <p:cNvPr id="8217" name="Oval 24"/>
          <p:cNvSpPr>
            <a:spLocks noChangeArrowheads="1"/>
          </p:cNvSpPr>
          <p:nvPr/>
        </p:nvSpPr>
        <p:spPr bwMode="auto">
          <a:xfrm>
            <a:off x="6902450" y="5181600"/>
            <a:ext cx="392113" cy="3714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cs-CZ"/>
          </a:p>
        </p:txBody>
      </p:sp>
      <p:sp>
        <p:nvSpPr>
          <p:cNvPr id="8218" name="Line 25"/>
          <p:cNvSpPr>
            <a:spLocks noChangeShapeType="1"/>
          </p:cNvSpPr>
          <p:nvPr/>
        </p:nvSpPr>
        <p:spPr bwMode="auto">
          <a:xfrm>
            <a:off x="4876800" y="3657600"/>
            <a:ext cx="1588" cy="22082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8219" name="Line 26"/>
          <p:cNvSpPr>
            <a:spLocks noChangeShapeType="1"/>
          </p:cNvSpPr>
          <p:nvPr/>
        </p:nvSpPr>
        <p:spPr bwMode="auto">
          <a:xfrm>
            <a:off x="4876800" y="3505200"/>
            <a:ext cx="276225" cy="15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8220" name="Line 27"/>
          <p:cNvSpPr>
            <a:spLocks noChangeShapeType="1"/>
          </p:cNvSpPr>
          <p:nvPr/>
        </p:nvSpPr>
        <p:spPr bwMode="auto">
          <a:xfrm>
            <a:off x="4876800" y="5867400"/>
            <a:ext cx="276225" cy="15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8221" name="Line 28"/>
          <p:cNvSpPr>
            <a:spLocks noChangeShapeType="1"/>
          </p:cNvSpPr>
          <p:nvPr/>
        </p:nvSpPr>
        <p:spPr bwMode="auto">
          <a:xfrm>
            <a:off x="4876800" y="2590800"/>
            <a:ext cx="0" cy="914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8222" name="Line 29"/>
          <p:cNvSpPr>
            <a:spLocks noChangeShapeType="1"/>
          </p:cNvSpPr>
          <p:nvPr/>
        </p:nvSpPr>
        <p:spPr bwMode="auto">
          <a:xfrm>
            <a:off x="4876800" y="2590800"/>
            <a:ext cx="276225" cy="15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8223" name="Line 30"/>
          <p:cNvSpPr>
            <a:spLocks noChangeShapeType="1"/>
          </p:cNvSpPr>
          <p:nvPr/>
        </p:nvSpPr>
        <p:spPr bwMode="auto">
          <a:xfrm>
            <a:off x="4876800" y="3657600"/>
            <a:ext cx="276225" cy="15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8224" name="Line 31"/>
          <p:cNvSpPr>
            <a:spLocks noChangeShapeType="1"/>
          </p:cNvSpPr>
          <p:nvPr/>
        </p:nvSpPr>
        <p:spPr bwMode="auto">
          <a:xfrm>
            <a:off x="4876800" y="2590800"/>
            <a:ext cx="276225" cy="15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8225" name="Line 32"/>
          <p:cNvSpPr>
            <a:spLocks noChangeShapeType="1"/>
          </p:cNvSpPr>
          <p:nvPr/>
        </p:nvSpPr>
        <p:spPr bwMode="auto">
          <a:xfrm>
            <a:off x="4876800" y="2590800"/>
            <a:ext cx="276225" cy="15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8226" name="Rectangle 33"/>
          <p:cNvSpPr>
            <a:spLocks noChangeArrowheads="1"/>
          </p:cNvSpPr>
          <p:nvPr/>
        </p:nvSpPr>
        <p:spPr bwMode="auto">
          <a:xfrm>
            <a:off x="914400" y="1905000"/>
            <a:ext cx="3897313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Servisn</a:t>
            </a:r>
            <a:r>
              <a:rPr lang="cs-CZ" sz="2400" b="1">
                <a:solidFill>
                  <a:srgbClr val="000000"/>
                </a:solidFill>
                <a:latin typeface="Times New Roman" pitchFamily="18" charset="0"/>
              </a:rPr>
              <a:t>í model</a:t>
            </a:r>
          </a:p>
          <a:p>
            <a:pPr algn="ctr" eaLnBrk="0" hangingPunct="0"/>
            <a:r>
              <a:rPr lang="cs-CZ" sz="2400" b="1">
                <a:solidFill>
                  <a:srgbClr val="000000"/>
                </a:solidFill>
                <a:latin typeface="Times New Roman" pitchFamily="18" charset="0"/>
              </a:rPr>
              <a:t>(adresování, zpracování dat)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27" name="Line 34"/>
          <p:cNvSpPr>
            <a:spLocks noChangeShapeType="1"/>
          </p:cNvSpPr>
          <p:nvPr/>
        </p:nvSpPr>
        <p:spPr bwMode="auto">
          <a:xfrm>
            <a:off x="3962400" y="2362200"/>
            <a:ext cx="1219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C64FB7-4E19-4204-B472-21FB6F6BD315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Příklad- PIM-SM</a:t>
            </a:r>
            <a:endParaRPr lang="en-US" smtClean="0"/>
          </a:p>
        </p:txBody>
      </p:sp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11626"/>
            <a:ext cx="6359525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F1FEDC-30E6-4D68-ACC5-B8597623E275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PIM-SSM</a:t>
            </a:r>
            <a:endParaRPr lang="en-US" smtClean="0"/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Předpokládá jeden zdroj vysílání pro skupinu (SSM)</a:t>
            </a:r>
          </a:p>
          <a:p>
            <a:pPr lvl="1" eaLnBrk="1" hangingPunct="1"/>
            <a:r>
              <a:rPr lang="cs-CZ" smtClean="0"/>
              <a:t>Např. videokonference, vysílání televize, rozhlasu</a:t>
            </a:r>
          </a:p>
          <a:p>
            <a:pPr eaLnBrk="1" hangingPunct="1"/>
            <a:r>
              <a:rPr lang="cs-CZ" smtClean="0"/>
              <a:t>Jednodušší než PIM-SM</a:t>
            </a:r>
          </a:p>
          <a:p>
            <a:pPr eaLnBrk="1" hangingPunct="1"/>
            <a:r>
              <a:rPr lang="cs-CZ" smtClean="0"/>
              <a:t>Může budovat jeden optimální doručovací strom od zdroje vysílání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5DC978-63A9-48E4-AE10-D7648DC20B5F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AS - Autonomous System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000" smtClean="0"/>
              <a:t>Soubor IP sítí a směrovačů pod kontrolou jedné entity, prezentovaná společnou směrovací politikou do Internetu</a:t>
            </a:r>
          </a:p>
          <a:p>
            <a:pPr eaLnBrk="1" hangingPunct="1"/>
            <a:r>
              <a:rPr lang="cs-CZ" sz="2000" smtClean="0"/>
              <a:t>K AS musí být přiřazeno ASN (AS number), které je použito při směrování pomocí BGP</a:t>
            </a:r>
          </a:p>
          <a:p>
            <a:pPr eaLnBrk="1" hangingPunct="1"/>
            <a:r>
              <a:rPr lang="cs-CZ" sz="2000" smtClean="0"/>
              <a:t>ASN jednoznačně identifikuje AS v Internetu (16 bitů)</a:t>
            </a:r>
          </a:p>
          <a:p>
            <a:pPr eaLnBrk="1" hangingPunct="1"/>
            <a:r>
              <a:rPr lang="cs-CZ" sz="2000" smtClean="0"/>
              <a:t>ASN 64512 až 65534 mohou být použity privátně</a:t>
            </a:r>
          </a:p>
          <a:p>
            <a:pPr eaLnBrk="1" hangingPunct="1"/>
            <a:r>
              <a:rPr lang="cs-CZ" sz="2000" smtClean="0"/>
              <a:t>ASN 0 a 65535 jsou rezervované</a:t>
            </a:r>
          </a:p>
          <a:p>
            <a:pPr eaLnBrk="1" hangingPunct="1"/>
            <a:r>
              <a:rPr lang="cs-CZ" sz="2000" smtClean="0"/>
              <a:t>Cesnet ASN 2852 (16 bitů)</a:t>
            </a:r>
          </a:p>
          <a:p>
            <a:pPr eaLnBrk="1" hangingPunct="1"/>
            <a:r>
              <a:rPr lang="cs-CZ" sz="2000" smtClean="0"/>
              <a:t>1/2006 – cca 40000 obsazených (3500 za rok)</a:t>
            </a:r>
          </a:p>
          <a:p>
            <a:pPr eaLnBrk="1" hangingPunct="1"/>
            <a:r>
              <a:rPr lang="cs-CZ" sz="2000" smtClean="0"/>
              <a:t>RFC 4893 – 32 bitů ASN (číslo.číslo RIPE 3.0 až 3.1023)</a:t>
            </a:r>
          </a:p>
          <a:p>
            <a:pPr eaLnBrk="1" hangingPunct="1"/>
            <a:r>
              <a:rPr lang="cs-CZ" sz="2000" smtClean="0"/>
              <a:t>Nová verze BGP</a:t>
            </a:r>
          </a:p>
          <a:p>
            <a:pPr eaLnBrk="1" hangingPunct="1"/>
            <a:r>
              <a:rPr lang="cs-CZ" sz="2000" smtClean="0"/>
              <a:t>Multihomed (více AS), stub (jedna AS), transit (přenosová AS)</a:t>
            </a:r>
          </a:p>
          <a:p>
            <a:pPr eaLnBrk="1" hangingPunct="1"/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1FED07-F9F1-45D5-8619-B649C321B0CA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Multicast mezi oblastmi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V jedné AS (</a:t>
            </a:r>
            <a:r>
              <a:rPr lang="cs-CZ" dirty="0" err="1" smtClean="0"/>
              <a:t>Autonomous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) jeden RP (</a:t>
            </a:r>
            <a:r>
              <a:rPr lang="cs-CZ" dirty="0" err="1" smtClean="0"/>
              <a:t>Randevous</a:t>
            </a:r>
            <a:r>
              <a:rPr lang="cs-CZ" dirty="0" smtClean="0"/>
              <a:t> Point)</a:t>
            </a:r>
          </a:p>
          <a:p>
            <a:pPr eaLnBrk="1" hangingPunct="1"/>
            <a:r>
              <a:rPr lang="cs-CZ" dirty="0" smtClean="0"/>
              <a:t>Uvnitř používá interní protokol směrování (PIM-SM, DVMRP)</a:t>
            </a:r>
          </a:p>
          <a:p>
            <a:pPr eaLnBrk="1" hangingPunct="1"/>
            <a:r>
              <a:rPr lang="cs-CZ" dirty="0" smtClean="0"/>
              <a:t>Dvě možnosti řešení</a:t>
            </a:r>
          </a:p>
          <a:p>
            <a:pPr lvl="1" eaLnBrk="1" hangingPunct="1"/>
            <a:r>
              <a:rPr lang="cs-CZ" dirty="0" smtClean="0"/>
              <a:t>MSDP (</a:t>
            </a:r>
            <a:r>
              <a:rPr lang="cs-CZ" dirty="0" err="1" smtClean="0"/>
              <a:t>Multicast</a:t>
            </a:r>
            <a:r>
              <a:rPr lang="cs-CZ" dirty="0" smtClean="0"/>
              <a:t> </a:t>
            </a:r>
            <a:r>
              <a:rPr lang="cs-CZ" dirty="0" err="1" smtClean="0"/>
              <a:t>Discovery</a:t>
            </a:r>
            <a:r>
              <a:rPr lang="cs-CZ" dirty="0" smtClean="0"/>
              <a:t> </a:t>
            </a:r>
            <a:r>
              <a:rPr lang="cs-CZ" dirty="0" err="1" smtClean="0"/>
              <a:t>Protocol</a:t>
            </a:r>
            <a:r>
              <a:rPr lang="cs-CZ" dirty="0" smtClean="0"/>
              <a:t>) – distribuce informace o doručovacích stromech</a:t>
            </a:r>
            <a:r>
              <a:rPr lang="en-US" dirty="0" smtClean="0"/>
              <a:t> (RFC3618)</a:t>
            </a:r>
            <a:endParaRPr lang="cs-CZ" dirty="0" smtClean="0"/>
          </a:p>
          <a:p>
            <a:pPr lvl="1" eaLnBrk="1" hangingPunct="1"/>
            <a:r>
              <a:rPr lang="en-US" dirty="0" smtClean="0"/>
              <a:t>M</a:t>
            </a:r>
            <a:r>
              <a:rPr lang="cs-CZ" dirty="0" smtClean="0"/>
              <a:t>BGP (</a:t>
            </a:r>
            <a:r>
              <a:rPr lang="cs-CZ" dirty="0" err="1" smtClean="0"/>
              <a:t>Multicast</a:t>
            </a:r>
            <a:r>
              <a:rPr lang="cs-CZ" dirty="0" smtClean="0"/>
              <a:t> </a:t>
            </a:r>
            <a:r>
              <a:rPr lang="cs-CZ" dirty="0" err="1" smtClean="0"/>
              <a:t>Border</a:t>
            </a:r>
            <a:r>
              <a:rPr lang="cs-CZ" dirty="0" smtClean="0"/>
              <a:t> </a:t>
            </a:r>
            <a:r>
              <a:rPr lang="cs-CZ" dirty="0" err="1" smtClean="0"/>
              <a:t>Gateway</a:t>
            </a:r>
            <a:r>
              <a:rPr lang="cs-CZ" dirty="0" smtClean="0"/>
              <a:t> </a:t>
            </a:r>
            <a:r>
              <a:rPr lang="cs-CZ" dirty="0" err="1" smtClean="0"/>
              <a:t>Protocol</a:t>
            </a:r>
            <a:r>
              <a:rPr lang="cs-CZ" dirty="0" smtClean="0"/>
              <a:t>) – sdílení stromů mezi doménami</a:t>
            </a:r>
            <a:r>
              <a:rPr lang="en-US" dirty="0" smtClean="0"/>
              <a:t> (RFC 2858)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9882F2-A2DB-45A3-B42B-412877BA3CE8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MSDP </a:t>
            </a:r>
            <a:br>
              <a:rPr lang="cs-CZ" smtClean="0"/>
            </a:br>
            <a:r>
              <a:rPr lang="cs-CZ" smtClean="0"/>
              <a:t>Multicast Source Discovery Protocol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Spojuje PIM-SM oblasti (AS)</a:t>
            </a:r>
          </a:p>
          <a:p>
            <a:pPr eaLnBrk="1" hangingPunct="1"/>
            <a:r>
              <a:rPr lang="cs-CZ" smtClean="0"/>
              <a:t>RP využívá MSDP ke zjišťování zdrojů v ostatních oblastech</a:t>
            </a:r>
          </a:p>
          <a:p>
            <a:pPr eaLnBrk="1" hangingPunct="1"/>
            <a:r>
              <a:rPr lang="cs-CZ" smtClean="0"/>
              <a:t>Může do těchto oblastí posílat PIM join požadavky (pokud jsou lokální příjemci)</a:t>
            </a:r>
          </a:p>
          <a:p>
            <a:pPr eaLnBrk="1" hangingPunct="1"/>
            <a:r>
              <a:rPr lang="cs-CZ" smtClean="0"/>
              <a:t>Vytváření doručovacího stromu</a:t>
            </a:r>
          </a:p>
          <a:p>
            <a:pPr eaLnBrk="1" hangingPunct="1"/>
            <a:r>
              <a:rPr lang="cs-CZ" smtClean="0"/>
              <a:t>MSDP RP jsou propojeny pomocí TCP</a:t>
            </a:r>
          </a:p>
          <a:p>
            <a:pPr eaLnBrk="1" hangingPunct="1"/>
            <a:r>
              <a:rPr lang="cs-CZ" smtClean="0"/>
              <a:t>Periodicky posílají zprávy „source active“</a:t>
            </a:r>
          </a:p>
          <a:p>
            <a:pPr eaLnBrk="1" hangingPunct="1"/>
            <a:r>
              <a:rPr lang="cs-CZ" smtClean="0"/>
              <a:t>Pracuje efektivně pokud existuje několik vysílačů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82DC4A-FD7C-49F7-884B-368308DED3A7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MSDP </a:t>
            </a:r>
            <a:br>
              <a:rPr lang="cs-CZ" smtClean="0"/>
            </a:br>
            <a:r>
              <a:rPr lang="cs-CZ" smtClean="0"/>
              <a:t>Multicast Source Discovery Protocol</a:t>
            </a:r>
          </a:p>
        </p:txBody>
      </p:sp>
      <p:pic>
        <p:nvPicPr>
          <p:cNvPr id="675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57338"/>
            <a:ext cx="7569200" cy="465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82DC4A-FD7C-49F7-884B-368308DED3A7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MSDP </a:t>
            </a:r>
            <a:br>
              <a:rPr lang="cs-CZ" smtClean="0"/>
            </a:br>
            <a:r>
              <a:rPr lang="cs-CZ" smtClean="0"/>
              <a:t>Multicast Source Discovery Protocol</a:t>
            </a:r>
          </a:p>
        </p:txBody>
      </p:sp>
      <p:pic>
        <p:nvPicPr>
          <p:cNvPr id="205826" name="Picture 2" descr="C:\Documents and Settings\ledvina\Plocha\175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0"/>
            <a:ext cx="5528887" cy="469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8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119887-C79B-420A-B65C-C610E67B973A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dirty="0" smtClean="0"/>
              <a:t>MBGP</a:t>
            </a:r>
            <a:br>
              <a:rPr lang="cs-CZ" sz="2800" dirty="0" smtClean="0"/>
            </a:br>
            <a:r>
              <a:rPr lang="cs-CZ" sz="2800" dirty="0" err="1" smtClean="0"/>
              <a:t>Multicast</a:t>
            </a:r>
            <a:r>
              <a:rPr lang="cs-CZ" sz="2800" dirty="0" smtClean="0"/>
              <a:t> </a:t>
            </a:r>
            <a:r>
              <a:rPr lang="cs-CZ" sz="2800" dirty="0" err="1" smtClean="0"/>
              <a:t>Border</a:t>
            </a:r>
            <a:r>
              <a:rPr lang="cs-CZ" sz="2800" dirty="0" smtClean="0"/>
              <a:t> </a:t>
            </a:r>
            <a:r>
              <a:rPr lang="cs-CZ" sz="2800" dirty="0" err="1" smtClean="0"/>
              <a:t>Gateway</a:t>
            </a:r>
            <a:r>
              <a:rPr lang="cs-CZ" sz="2800" dirty="0" smtClean="0"/>
              <a:t> </a:t>
            </a:r>
            <a:r>
              <a:rPr lang="cs-CZ" sz="2800" dirty="0" err="1" smtClean="0"/>
              <a:t>Routing</a:t>
            </a:r>
            <a:r>
              <a:rPr lang="cs-CZ" sz="2800" dirty="0" smtClean="0"/>
              <a:t> </a:t>
            </a:r>
            <a:r>
              <a:rPr lang="cs-CZ" sz="2800" dirty="0" err="1"/>
              <a:t>P</a:t>
            </a:r>
            <a:r>
              <a:rPr lang="cs-CZ" sz="2800" dirty="0" err="1" smtClean="0"/>
              <a:t>rotocol</a:t>
            </a:r>
            <a:endParaRPr lang="cs-CZ" sz="2800" dirty="0" smtClean="0"/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Někdy též </a:t>
            </a:r>
            <a:r>
              <a:rPr lang="cs-CZ" dirty="0" err="1" smtClean="0"/>
              <a:t>Multiprotocol</a:t>
            </a:r>
            <a:r>
              <a:rPr lang="cs-CZ" dirty="0" smtClean="0"/>
              <a:t> BGP</a:t>
            </a:r>
          </a:p>
          <a:p>
            <a:pPr eaLnBrk="1" hangingPunct="1"/>
            <a:r>
              <a:rPr lang="cs-CZ" dirty="0" smtClean="0"/>
              <a:t>Oddělené směrování od </a:t>
            </a:r>
            <a:r>
              <a:rPr lang="cs-CZ" dirty="0" err="1" smtClean="0"/>
              <a:t>unicast</a:t>
            </a:r>
            <a:r>
              <a:rPr lang="cs-CZ" dirty="0" smtClean="0"/>
              <a:t> směrování</a:t>
            </a:r>
          </a:p>
          <a:p>
            <a:pPr eaLnBrk="1" hangingPunct="1"/>
            <a:r>
              <a:rPr lang="cs-CZ" dirty="0" smtClean="0"/>
              <a:t>Podporuje IPv4 i IPv6 adresování, </a:t>
            </a:r>
            <a:r>
              <a:rPr lang="cs-CZ" dirty="0" err="1" smtClean="0"/>
              <a:t>unicast</a:t>
            </a:r>
            <a:r>
              <a:rPr lang="cs-CZ" dirty="0" smtClean="0"/>
              <a:t> i </a:t>
            </a:r>
            <a:r>
              <a:rPr lang="cs-CZ" dirty="0" err="1" smtClean="0"/>
              <a:t>multicast</a:t>
            </a:r>
            <a:endParaRPr lang="en-US" dirty="0" smtClean="0"/>
          </a:p>
          <a:p>
            <a:pPr eaLnBrk="1" hangingPunct="1"/>
            <a:r>
              <a:rPr lang="cs-CZ" dirty="0" smtClean="0"/>
              <a:t>Vytváří sdílený strom pro každou skupinu</a:t>
            </a:r>
          </a:p>
          <a:p>
            <a:pPr eaLnBrk="1" hangingPunct="1"/>
            <a:r>
              <a:rPr lang="cs-CZ" dirty="0" smtClean="0"/>
              <a:t>Mezi členy BGP se přenáší data pomocí TCP</a:t>
            </a:r>
          </a:p>
          <a:p>
            <a:pPr eaLnBrk="1" hangingPunct="1"/>
            <a:r>
              <a:rPr lang="cs-CZ" dirty="0" smtClean="0"/>
              <a:t>Distribuuje cesty do 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8DBD25-C023-4816-8976-AE25F1A96C9F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BGMP</a:t>
            </a:r>
            <a:br>
              <a:rPr lang="cs-CZ" sz="2800" smtClean="0"/>
            </a:br>
            <a:r>
              <a:rPr lang="cs-CZ" sz="2800" smtClean="0"/>
              <a:t>Border Gateway Multicast Routing protocol</a:t>
            </a:r>
          </a:p>
        </p:txBody>
      </p:sp>
      <p:pic>
        <p:nvPicPr>
          <p:cNvPr id="696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5832475" cy="468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0E06F8-26CE-4E7F-AC36-4D9B3F6CF13D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Přidělování multicast adres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Dynamické přidělování adres v AS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Klient/server protokol MADCAP (Multicast Address Dynamic Client Allocation protocol), UDP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Obdoba DHCP pro unicast adresy (DISCOVER, REQUEST, RELEASE, ACK)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Podobné složení přenášených zpráv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Pronájem, prodložení pronájmu, uvolnění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Rozsah přidělování 239.251.0.0/16 Administratively Scoped Block)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Mimo zůstávají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239.248.0.0/16, 239.249.0.0/16 a 239.250.0.0/16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F07DF5-B94D-46F0-A2E7-5793176468C6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Architektura IP multicastu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Organizace hostitelského systému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Povolení přijímat multicast, definice multicast adresy na MAC úrovni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Organizace (lokální směrovač – hostitelský systém)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Protokoly pro organizaci skupin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IGMP (Internet Group Management Protocol)</a:t>
            </a:r>
          </a:p>
          <a:p>
            <a:pPr lvl="2" eaLnBrk="1" hangingPunct="1">
              <a:lnSpc>
                <a:spcPct val="90000"/>
              </a:lnSpc>
            </a:pPr>
            <a:r>
              <a:rPr lang="cs-CZ" smtClean="0"/>
              <a:t>Verze 1 – pouze registrace/uvolnění (RFC 1112)</a:t>
            </a:r>
          </a:p>
          <a:p>
            <a:pPr lvl="2" eaLnBrk="1" hangingPunct="1">
              <a:lnSpc>
                <a:spcPct val="90000"/>
              </a:lnSpc>
            </a:pPr>
            <a:r>
              <a:rPr lang="cs-CZ" smtClean="0"/>
              <a:t>Verze 2 – připojení/odpojení zprávou (RFC 2236)</a:t>
            </a:r>
          </a:p>
          <a:p>
            <a:pPr lvl="2" eaLnBrk="1" hangingPunct="1">
              <a:lnSpc>
                <a:spcPct val="90000"/>
              </a:lnSpc>
            </a:pPr>
            <a:r>
              <a:rPr lang="cs-CZ" smtClean="0"/>
              <a:t>Verze 3 – podpora </a:t>
            </a:r>
            <a:r>
              <a:rPr lang="en-US" smtClean="0"/>
              <a:t>Source-specific Multicast (SSM) </a:t>
            </a:r>
            <a:r>
              <a:rPr lang="cs-CZ" smtClean="0"/>
              <a:t>(RFC3376)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Skupinové směrování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Protokoly pro skupinové směrování (PIM-DM, PIM-SM, BGMP)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1E02AC-FA3A-47A3-BA9A-CDCCA1E220D5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Přidělování multicast adres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MASC – Multicast Address Set Claim</a:t>
            </a:r>
          </a:p>
          <a:p>
            <a:pPr eaLnBrk="1" hangingPunct="1"/>
            <a:r>
              <a:rPr lang="cs-CZ" smtClean="0"/>
              <a:t>Dle BGP modelu (mezi doménami)</a:t>
            </a:r>
          </a:p>
          <a:p>
            <a:pPr eaLnBrk="1" hangingPunct="1"/>
            <a:r>
              <a:rPr lang="cs-CZ" smtClean="0"/>
              <a:t>Protokol pro hierarchické rozdělování prostoru adres (RFC2909)</a:t>
            </a:r>
          </a:p>
          <a:p>
            <a:pPr eaLnBrk="1" hangingPunct="1"/>
            <a:r>
              <a:rPr lang="cs-CZ" smtClean="0"/>
              <a:t>Rozdělení globálního multicast prostoru na menší souvislé bloky pro jednotlivé ISP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3B9AA5-114A-4789-8247-223C92E78C6C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Přidělování multicast adres</a:t>
            </a:r>
          </a:p>
        </p:txBody>
      </p:sp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7273925" cy="477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F558F2-C8D4-486A-8A00-433010F24E85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Multicast transportn</a:t>
            </a:r>
            <a:r>
              <a:rPr lang="cs-CZ" smtClean="0"/>
              <a:t>í protokoly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Reliable Multicast Transport Protocol (RMTP)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Scalable Reliable Multicast (SRM)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Nad IP, IP multicast protokol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NACK</a:t>
            </a:r>
          </a:p>
          <a:p>
            <a:pPr lvl="2" eaLnBrk="1" hangingPunct="1">
              <a:lnSpc>
                <a:spcPct val="90000"/>
              </a:lnSpc>
            </a:pPr>
            <a:r>
              <a:rPr lang="cs-CZ" smtClean="0"/>
              <a:t>Náhodný čas, lib. uzel, identifikace jednoznačným id 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Uniform Reliable Group Communication Protocol (URGC)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Atomičnost, úplné uspořádání, distribuované systémy, nad IP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Centralizované řízení přecházející mezi členy skupiny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Udržování historie v členech skupiny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Multicast File Transfer Protocol (MFTP)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nad Java API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2C6A0D-0A19-4150-BE07-C7DF7B5E2981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Multicast aplikace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err="1" smtClean="0"/>
              <a:t>sdr</a:t>
            </a:r>
            <a:r>
              <a:rPr lang="cs-CZ" dirty="0" smtClean="0"/>
              <a:t> – session </a:t>
            </a:r>
            <a:r>
              <a:rPr lang="cs-CZ" dirty="0" err="1" smtClean="0"/>
              <a:t>directory</a:t>
            </a:r>
            <a:endParaRPr lang="cs-CZ" dirty="0" smtClean="0"/>
          </a:p>
          <a:p>
            <a:pPr lvl="1" eaLnBrk="1" hangingPunct="1"/>
            <a:r>
              <a:rPr lang="cs-CZ" dirty="0" smtClean="0"/>
              <a:t>Seznam nabízených relací</a:t>
            </a:r>
          </a:p>
          <a:p>
            <a:pPr lvl="1" eaLnBrk="1" hangingPunct="1"/>
            <a:r>
              <a:rPr lang="cs-CZ" dirty="0" smtClean="0"/>
              <a:t>Vyvolání </a:t>
            </a:r>
            <a:r>
              <a:rPr lang="cs-CZ" dirty="0" err="1" smtClean="0"/>
              <a:t>multicast</a:t>
            </a:r>
            <a:r>
              <a:rPr lang="cs-CZ" dirty="0" smtClean="0"/>
              <a:t> aplikací</a:t>
            </a:r>
          </a:p>
          <a:p>
            <a:pPr lvl="1" eaLnBrk="1" hangingPunct="1"/>
            <a:r>
              <a:rPr lang="cs-CZ" dirty="0" smtClean="0"/>
              <a:t>Využívá adresu 224.2.127.254</a:t>
            </a:r>
          </a:p>
          <a:p>
            <a:pPr lvl="1" eaLnBrk="1" hangingPunct="1"/>
            <a:r>
              <a:rPr lang="cs-CZ" dirty="0" smtClean="0"/>
              <a:t>Používá protokoly </a:t>
            </a:r>
            <a:r>
              <a:rPr lang="cs-CZ" dirty="0" err="1" smtClean="0"/>
              <a:t>sdp</a:t>
            </a:r>
            <a:r>
              <a:rPr lang="cs-CZ" dirty="0" smtClean="0"/>
              <a:t> (pro přenos) a sap (pro popis nabídky)</a:t>
            </a:r>
          </a:p>
          <a:p>
            <a:pPr eaLnBrk="1" hangingPunct="1"/>
            <a:r>
              <a:rPr lang="cs-CZ" dirty="0" err="1" smtClean="0"/>
              <a:t>vic</a:t>
            </a:r>
            <a:r>
              <a:rPr lang="cs-CZ" dirty="0" smtClean="0"/>
              <a:t> – video </a:t>
            </a:r>
            <a:r>
              <a:rPr lang="cs-CZ" dirty="0" err="1" smtClean="0"/>
              <a:t>conferencing</a:t>
            </a:r>
            <a:endParaRPr lang="cs-CZ" dirty="0" smtClean="0"/>
          </a:p>
          <a:p>
            <a:pPr lvl="1" eaLnBrk="1" hangingPunct="1"/>
            <a:r>
              <a:rPr lang="cs-CZ" dirty="0" smtClean="0"/>
              <a:t>H.261 – video komprese</a:t>
            </a:r>
          </a:p>
          <a:p>
            <a:pPr eaLnBrk="1" hangingPunct="1"/>
            <a:r>
              <a:rPr lang="cs-CZ" dirty="0" smtClean="0"/>
              <a:t>vat – audio </a:t>
            </a:r>
            <a:r>
              <a:rPr lang="cs-CZ" dirty="0" err="1" smtClean="0"/>
              <a:t>conferencing</a:t>
            </a:r>
            <a:endParaRPr lang="cs-CZ" dirty="0" smtClean="0"/>
          </a:p>
          <a:p>
            <a:pPr lvl="1" eaLnBrk="1" hangingPunct="1"/>
            <a:r>
              <a:rPr lang="cs-CZ" dirty="0" smtClean="0"/>
              <a:t>PCM, DVI. GSM</a:t>
            </a:r>
          </a:p>
          <a:p>
            <a:pPr eaLnBrk="1" hangingPunct="1"/>
            <a:r>
              <a:rPr lang="cs-CZ" dirty="0" err="1" smtClean="0"/>
              <a:t>wb</a:t>
            </a:r>
            <a:r>
              <a:rPr lang="cs-CZ" dirty="0" smtClean="0"/>
              <a:t> – </a:t>
            </a:r>
            <a:r>
              <a:rPr lang="cs-CZ" dirty="0" err="1" smtClean="0"/>
              <a:t>white</a:t>
            </a:r>
            <a:r>
              <a:rPr lang="cs-CZ" dirty="0" smtClean="0"/>
              <a:t> </a:t>
            </a:r>
            <a:r>
              <a:rPr lang="cs-CZ" dirty="0" err="1" smtClean="0"/>
              <a:t>board</a:t>
            </a:r>
            <a:endParaRPr lang="cs-CZ" dirty="0" smtClean="0"/>
          </a:p>
          <a:p>
            <a:pPr lvl="1" eaLnBrk="1" hangingPunct="1"/>
            <a:r>
              <a:rPr lang="cs-CZ" dirty="0" smtClean="0"/>
              <a:t>Sdílená tabule – sdílený prostředek pro kreslení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5703888" cy="2133600"/>
          </a:xfrm>
        </p:spPr>
        <p:txBody>
          <a:bodyPr/>
          <a:lstStyle/>
          <a:p>
            <a:pPr eaLnBrk="1" hangingPunct="1"/>
            <a:r>
              <a:rPr lang="cs-CZ" smtClean="0"/>
              <a:t>Protokoly pro spolehlivý multicast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/>
            <a:r>
              <a:rPr lang="cs-CZ" sz="2800" dirty="0" smtClean="0"/>
              <a:t>Projektování distribuovaných systémů</a:t>
            </a:r>
          </a:p>
          <a:p>
            <a:pPr algn="r" eaLnBrk="1" hangingPunct="1"/>
            <a:r>
              <a:rPr lang="cs-CZ" sz="2800" dirty="0" smtClean="0"/>
              <a:t>Ing. Jiří ledvina, </a:t>
            </a:r>
            <a:r>
              <a:rPr lang="cs-CZ" sz="2800" dirty="0" err="1" smtClean="0"/>
              <a:t>CSc</a:t>
            </a: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D2FEE5-0A29-44CE-B223-91B660D97FFD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Úvod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Spolehlivý multicast – nový fenomén v oblasti přenosu dat</a:t>
            </a:r>
          </a:p>
          <a:p>
            <a:pPr eaLnBrk="1" hangingPunct="1"/>
            <a:r>
              <a:rPr lang="cs-CZ" smtClean="0"/>
              <a:t>Řeší problém mnohonásobného doručení téhož obsahu</a:t>
            </a:r>
          </a:p>
          <a:p>
            <a:pPr eaLnBrk="1" hangingPunct="1"/>
            <a:r>
              <a:rPr lang="cs-CZ" smtClean="0"/>
              <a:t>Aplikace v oblasti</a:t>
            </a:r>
          </a:p>
          <a:p>
            <a:pPr lvl="1" eaLnBrk="1" hangingPunct="1"/>
            <a:r>
              <a:rPr lang="cs-CZ" smtClean="0"/>
              <a:t>Přenos dat v reálném čase</a:t>
            </a:r>
          </a:p>
          <a:p>
            <a:pPr lvl="1" eaLnBrk="1" hangingPunct="1"/>
            <a:r>
              <a:rPr lang="cs-CZ" smtClean="0"/>
              <a:t>Přenos objemných dat</a:t>
            </a:r>
          </a:p>
          <a:p>
            <a:pPr lvl="1" eaLnBrk="1" hangingPunct="1"/>
            <a:r>
              <a:rPr lang="cs-CZ" smtClean="0"/>
              <a:t>Opakovaný přenos dat</a:t>
            </a:r>
          </a:p>
          <a:p>
            <a:pPr eaLnBrk="1" hangingPunct="1"/>
            <a:r>
              <a:rPr lang="cs-CZ" smtClean="0"/>
              <a:t>Nyní použití v GRID</a:t>
            </a:r>
          </a:p>
          <a:p>
            <a:pPr lvl="1" eaLnBrk="1" hangingPunct="1"/>
            <a:r>
              <a:rPr lang="cs-CZ" smtClean="0"/>
              <a:t>Řešení problému distribuce úloh do jednotlivých uzlů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7BA118-5987-4A1A-B697-74D82328C899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Základní možnosti realizace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Spolehlivost je zajištěna</a:t>
            </a:r>
          </a:p>
          <a:p>
            <a:pPr lvl="1" eaLnBrk="1" hangingPunct="1"/>
            <a:r>
              <a:rPr lang="cs-CZ" smtClean="0"/>
              <a:t>Metodou ARQ – nevýhoda v malé škálovatelnosti</a:t>
            </a:r>
          </a:p>
          <a:p>
            <a:pPr lvl="1" eaLnBrk="1" hangingPunct="1"/>
            <a:r>
              <a:rPr lang="cs-CZ" smtClean="0"/>
              <a:t>Metodou FEC – bez zpětné vazby – není omezení na počet příjemců</a:t>
            </a:r>
          </a:p>
          <a:p>
            <a:pPr eaLnBrk="1" hangingPunct="1"/>
            <a:r>
              <a:rPr lang="cs-CZ" smtClean="0"/>
              <a:t>Realizace multicastu</a:t>
            </a:r>
          </a:p>
          <a:p>
            <a:pPr lvl="1" eaLnBrk="1" hangingPunct="1"/>
            <a:r>
              <a:rPr lang="cs-CZ" smtClean="0"/>
              <a:t>Využití stávající architektury IP multicastu</a:t>
            </a:r>
          </a:p>
          <a:p>
            <a:pPr lvl="2" eaLnBrk="1" hangingPunct="1"/>
            <a:r>
              <a:rPr lang="cs-CZ" smtClean="0"/>
              <a:t>Jeden vysílač</a:t>
            </a:r>
          </a:p>
          <a:p>
            <a:pPr lvl="2" eaLnBrk="1" hangingPunct="1"/>
            <a:r>
              <a:rPr lang="cs-CZ" smtClean="0"/>
              <a:t>Více vysílačů</a:t>
            </a:r>
          </a:p>
          <a:p>
            <a:pPr lvl="1" eaLnBrk="1" hangingPunct="1"/>
            <a:r>
              <a:rPr lang="cs-CZ" smtClean="0"/>
              <a:t>Vytvoření překryvné (overlay) struktury nad TCP/IP sítí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CB0DC2-5C08-447F-81A9-465EBF9779CE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Vlastnosti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Skalabilita</a:t>
            </a:r>
          </a:p>
          <a:p>
            <a:pPr lvl="1" eaLnBrk="1" hangingPunct="1"/>
            <a:r>
              <a:rPr lang="cs-CZ" smtClean="0"/>
              <a:t>Počet příjemců nesmí zmenšovat výkonnost systému</a:t>
            </a:r>
          </a:p>
          <a:p>
            <a:pPr lvl="1" eaLnBrk="1" hangingPunct="1"/>
            <a:r>
              <a:rPr lang="cs-CZ" smtClean="0"/>
              <a:t>Tisíce až milióny příjemců</a:t>
            </a:r>
          </a:p>
          <a:p>
            <a:pPr eaLnBrk="1" hangingPunct="1"/>
            <a:r>
              <a:rPr lang="cs-CZ" smtClean="0"/>
              <a:t>Heterogenita uzlů a kanálů</a:t>
            </a:r>
          </a:p>
          <a:p>
            <a:pPr lvl="1" eaLnBrk="1" hangingPunct="1"/>
            <a:r>
              <a:rPr lang="cs-CZ" smtClean="0"/>
              <a:t>Šířka pásma, výpočetní kapacita, ztrátovost</a:t>
            </a:r>
          </a:p>
          <a:p>
            <a:pPr eaLnBrk="1" hangingPunct="1"/>
            <a:r>
              <a:rPr lang="cs-CZ" smtClean="0"/>
              <a:t>Heterogenita obsahu</a:t>
            </a:r>
          </a:p>
          <a:p>
            <a:pPr lvl="1" eaLnBrk="1" hangingPunct="1"/>
            <a:r>
              <a:rPr lang="cs-CZ" smtClean="0"/>
              <a:t>Možnost přenášet jakýkoliv obsah (multimédia)</a:t>
            </a:r>
          </a:p>
          <a:p>
            <a:pPr eaLnBrk="1" hangingPunct="1"/>
            <a:r>
              <a:rPr lang="cs-CZ" smtClean="0"/>
              <a:t>Spolehlivost</a:t>
            </a:r>
          </a:p>
          <a:p>
            <a:pPr lvl="1" eaLnBrk="1" hangingPunct="1"/>
            <a:r>
              <a:rPr lang="cs-CZ" smtClean="0"/>
              <a:t>Odolnost proti ztrátě paketů, ztrátě spojení (mezi interními uzly)</a:t>
            </a:r>
          </a:p>
          <a:p>
            <a:pPr eaLnBrk="1" hangingPunct="1"/>
            <a:r>
              <a:rPr lang="cs-CZ" smtClean="0"/>
              <a:t>Ochrana proti zahlcení</a:t>
            </a:r>
          </a:p>
          <a:p>
            <a:pPr lvl="1" eaLnBrk="1" hangingPunct="1"/>
            <a:r>
              <a:rPr lang="cs-CZ" smtClean="0"/>
              <a:t>Sdílení společných komunikačních linek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4547F1-6097-4B7B-A68E-83B6D69CB18A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Model doručovacích služeb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Služby pro přenos proudu dat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Přenos audia a videa v reálném čase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Přednost má synchronní přenos pře spolehlivostí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Služby pro přenos dat „na přání“ – on demand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Přenos zajímavého obsahu, který se může i měnit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Přenos se provádí cyklicky (karusel), nemusí být nutně sekvenční – přenos ztracených paketů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Push model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Synchronní model, všichni příjemci musí být před vysíláním připraveni na příjem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Přenos do vybrané skupiny příjemců, nabízení relace, zprávy o kvalitě příjmu (minimální synchronizace mezi vzsílačem a příjemci)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65561B-B544-44F1-811E-DA3B1A8E19B6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Přehled existujících protokolů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458200" cy="4411662"/>
          </a:xfrm>
        </p:spPr>
        <p:txBody>
          <a:bodyPr/>
          <a:lstStyle/>
          <a:p>
            <a:pPr eaLnBrk="1" hangingPunct="1"/>
            <a:r>
              <a:rPr lang="cs-CZ" sz="2000" smtClean="0"/>
              <a:t>SRM – Scalable Reliable Multicast (1996)</a:t>
            </a:r>
          </a:p>
          <a:p>
            <a:pPr eaLnBrk="1" hangingPunct="1"/>
            <a:r>
              <a:rPr lang="cs-CZ" sz="2000" smtClean="0"/>
              <a:t>RMTP – The Reliable Multicast Transport Protocol (1996)</a:t>
            </a:r>
          </a:p>
          <a:p>
            <a:pPr eaLnBrk="1" hangingPunct="1"/>
            <a:r>
              <a:rPr lang="cs-CZ" sz="2000" smtClean="0"/>
              <a:t>RLM – Receiver-driven Layer Multicast (1996)</a:t>
            </a:r>
          </a:p>
          <a:p>
            <a:pPr eaLnBrk="1" hangingPunct="1"/>
            <a:r>
              <a:rPr lang="cs-CZ" sz="2000" smtClean="0"/>
              <a:t>RMDP – Reliable Multicast data Distribution Protocol  (1997)</a:t>
            </a:r>
          </a:p>
          <a:p>
            <a:pPr eaLnBrk="1" hangingPunct="1"/>
            <a:r>
              <a:rPr lang="cs-CZ" sz="2000" smtClean="0"/>
              <a:t>PGM – Pragmatic General Multicast (2003)</a:t>
            </a:r>
          </a:p>
          <a:p>
            <a:pPr eaLnBrk="1" hangingPunct="1"/>
            <a:r>
              <a:rPr lang="cs-CZ" sz="2000" smtClean="0"/>
              <a:t>FLUTE – File Delivery over Unidirectional Transport (2002)</a:t>
            </a:r>
          </a:p>
          <a:p>
            <a:pPr eaLnBrk="1" hangingPunct="1"/>
            <a:r>
              <a:rPr lang="cs-CZ" sz="2000" smtClean="0"/>
              <a:t>NORM – NACK Oriented Reliable Multicast (1999)</a:t>
            </a:r>
          </a:p>
          <a:p>
            <a:pPr eaLnBrk="1" hangingPunct="1"/>
            <a:r>
              <a:rPr lang="cs-CZ" sz="2000" smtClean="0"/>
              <a:t>MDP – Multicast Delivery Protocol </a:t>
            </a:r>
          </a:p>
          <a:p>
            <a:pPr eaLnBrk="1" hangingPunct="1"/>
            <a:r>
              <a:rPr lang="cs-CZ" sz="2000" smtClean="0"/>
              <a:t>XCAST - </a:t>
            </a:r>
          </a:p>
          <a:p>
            <a:pPr eaLnBrk="1" hangingPunct="1"/>
            <a:r>
              <a:rPr lang="cs-CZ" sz="2000" smtClean="0"/>
              <a:t>IRMA – (1999)</a:t>
            </a:r>
          </a:p>
          <a:p>
            <a:pPr eaLnBrk="1" hangingPunct="1"/>
            <a:r>
              <a:rPr lang="cs-CZ" sz="2000" smtClean="0"/>
              <a:t>TCP-XM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13C4D2-1D52-4713-8C21-D9D0F445D593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Mapování IP síťových adres na MAC multicast adresy</a:t>
            </a:r>
            <a:endParaRPr lang="en-US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2014537"/>
          </a:xfrm>
        </p:spPr>
        <p:txBody>
          <a:bodyPr/>
          <a:lstStyle/>
          <a:p>
            <a:pPr eaLnBrk="1" hangingPunct="1"/>
            <a:r>
              <a:rPr lang="cs-CZ" smtClean="0"/>
              <a:t>RFC 1112 definuje</a:t>
            </a:r>
          </a:p>
          <a:p>
            <a:pPr lvl="1" eaLnBrk="1" hangingPunct="1"/>
            <a:r>
              <a:rPr lang="cs-CZ" smtClean="0"/>
              <a:t>Pro Ethernet a FDDI adresní prefix 01:00:5E</a:t>
            </a:r>
          </a:p>
          <a:p>
            <a:pPr lvl="1" eaLnBrk="1" hangingPunct="1"/>
            <a:r>
              <a:rPr lang="cs-CZ" smtClean="0"/>
              <a:t>Mapuje nižších 23 bitů skupinové IP adresy přímo na MAC adresu</a:t>
            </a:r>
          </a:p>
          <a:p>
            <a:pPr lvl="1" eaLnBrk="1" hangingPunct="1"/>
            <a:r>
              <a:rPr lang="cs-CZ" smtClean="0"/>
              <a:t>Token Ring používá funkční adresu c000.4000.0000</a:t>
            </a:r>
            <a:endParaRPr lang="en-US" smtClean="0"/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77247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8884AA-595D-40C8-8BFC-6554B3E223A2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Scalable Reliable Multicast (SRM)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Předpoklady</a:t>
            </a:r>
          </a:p>
          <a:p>
            <a:pPr lvl="1" eaLnBrk="1" hangingPunct="1"/>
            <a:r>
              <a:rPr lang="cs-CZ" smtClean="0"/>
              <a:t>Data mají přiřazeno stálé jméno (identifikace) – ID zdroje a sekvenční číslo</a:t>
            </a:r>
          </a:p>
          <a:p>
            <a:pPr lvl="1" eaLnBrk="1" hangingPunct="1"/>
            <a:r>
              <a:rPr lang="cs-CZ" smtClean="0"/>
              <a:t>ID zdroje se nemění</a:t>
            </a:r>
          </a:p>
          <a:p>
            <a:pPr lvl="1" eaLnBrk="1" hangingPunct="1"/>
            <a:r>
              <a:rPr lang="cs-CZ" smtClean="0"/>
              <a:t>Přenos je realizován pomocí IP multicastu</a:t>
            </a:r>
          </a:p>
          <a:p>
            <a:pPr lvl="1" eaLnBrk="1" hangingPunct="1"/>
            <a:r>
              <a:rPr lang="cs-CZ" smtClean="0"/>
              <a:t>Všichni účastníci jsou ve stejné skupině</a:t>
            </a:r>
          </a:p>
          <a:p>
            <a:pPr lvl="1" eaLnBrk="1" hangingPunct="1"/>
            <a:r>
              <a:rPr lang="cs-CZ" smtClean="0"/>
              <a:t>Není rozdíl mezi vysílači a příjemci</a:t>
            </a:r>
          </a:p>
          <a:p>
            <a:pPr eaLnBrk="1" hangingPunct="1"/>
            <a:r>
              <a:rPr lang="cs-CZ" smtClean="0"/>
              <a:t>Oprava dat</a:t>
            </a:r>
          </a:p>
          <a:p>
            <a:pPr lvl="1" eaLnBrk="1" hangingPunct="1"/>
            <a:r>
              <a:rPr lang="cs-CZ" smtClean="0"/>
              <a:t>Požadavek na ztracená data je vysílán na skupinovou adresu s určitým zpožděním, závislým na vzdálenosti ke zdroji a náhodě</a:t>
            </a:r>
          </a:p>
          <a:p>
            <a:pPr lvl="1" eaLnBrk="1" hangingPunct="1"/>
            <a:r>
              <a:rPr lang="cs-CZ" smtClean="0"/>
              <a:t>Tím se brání zahlcení (data budou chybět více příjemcům)</a:t>
            </a:r>
          </a:p>
          <a:p>
            <a:pPr lvl="1"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5BC4EB-5868-48EC-9F87-A04ED8197BFC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RMTP – The Reliable Multicast Transport Protocol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Hierarchické uspořádání příjemců, víceúrovňová hierarchie</a:t>
            </a:r>
          </a:p>
          <a:p>
            <a:pPr eaLnBrk="1" hangingPunct="1"/>
            <a:r>
              <a:rPr lang="cs-CZ" smtClean="0"/>
              <a:t>Myšlenka DR (Designated Receiver), podává zprávu s stavu oblasti směrem k vysílači</a:t>
            </a:r>
          </a:p>
          <a:p>
            <a:pPr eaLnBrk="1" hangingPunct="1"/>
            <a:r>
              <a:rPr lang="cs-CZ" smtClean="0"/>
              <a:t>Možnost zachycování (cache) zpráv</a:t>
            </a:r>
          </a:p>
          <a:p>
            <a:pPr eaLnBrk="1" hangingPunct="1"/>
            <a:r>
              <a:rPr lang="cs-CZ" smtClean="0"/>
              <a:t>Zachycování požadavků pro opakování přenosu na úrovni DR, opakování selektivně (unicast), při překročení prahové hodnoty mcast pro všechny.</a:t>
            </a:r>
          </a:p>
          <a:p>
            <a:pPr eaLnBrk="1" hangingPunct="1"/>
            <a:r>
              <a:rPr lang="cs-CZ" smtClean="0"/>
              <a:t>Periodické předávání stavu na vyšší úroveň</a:t>
            </a:r>
          </a:p>
          <a:p>
            <a:pPr eaLnBrk="1" hangingPunct="1"/>
            <a:r>
              <a:rPr lang="cs-CZ" smtClean="0"/>
              <a:t>Data rozdělena do paketů pevné délky (DATA, DATA_EOF)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A679D3-0722-4D74-A031-FEFD988E364F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RMTP – The Reliable Multicast Transport Protocol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ACK – potvrzení příjmu, obsahuje dolní hranici správně přijatých a bitové okno nepřijatých</a:t>
            </a:r>
          </a:p>
          <a:p>
            <a:pPr eaLnBrk="1" hangingPunct="1"/>
            <a:r>
              <a:rPr lang="cs-CZ" smtClean="0"/>
              <a:t>Posílá zdroji nebo DR</a:t>
            </a:r>
          </a:p>
          <a:p>
            <a:pPr eaLnBrk="1" hangingPunct="1"/>
            <a:r>
              <a:rPr lang="cs-CZ" smtClean="0"/>
              <a:t>NACK neexistuje</a:t>
            </a:r>
          </a:p>
          <a:p>
            <a:pPr eaLnBrk="1" hangingPunct="1"/>
            <a:r>
              <a:rPr lang="cs-CZ" smtClean="0"/>
              <a:t>Musí měřit RTT (speciální zprávy)</a:t>
            </a:r>
          </a:p>
          <a:p>
            <a:pPr eaLnBrk="1" hangingPunct="1"/>
            <a:r>
              <a:rPr lang="cs-CZ" smtClean="0"/>
              <a:t>Dynamické připojení ke skupině (JOIN)</a:t>
            </a:r>
          </a:p>
          <a:p>
            <a:pPr eaLnBrk="1" hangingPunct="1"/>
            <a:r>
              <a:rPr lang="cs-CZ" smtClean="0"/>
              <a:t>Řeší chybějící zprávy (okamžité vyžádání – unicast)</a:t>
            </a:r>
          </a:p>
          <a:p>
            <a:pPr eaLnBrk="1" hangingPunct="1"/>
            <a:r>
              <a:rPr lang="cs-CZ" smtClean="0"/>
              <a:t>Využití cache paměti v DR – opakování přenosu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1B3325-6675-4AD0-9D9D-372DAD7521B5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RLM – Receiver-driven Layer Multicast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Koncepce příjmu řízeného příjemci</a:t>
            </a:r>
          </a:p>
          <a:p>
            <a:pPr eaLnBrk="1" hangingPunct="1"/>
            <a:r>
              <a:rPr lang="cs-CZ" smtClean="0"/>
              <a:t>Příjemci se připojují k podmnožině příjemců</a:t>
            </a:r>
          </a:p>
          <a:p>
            <a:pPr eaLnBrk="1" hangingPunct="1"/>
            <a:r>
              <a:rPr lang="cs-CZ" smtClean="0"/>
              <a:t>Vylepšení lokálního příjmu přenášených multicast paketů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E35798-A80A-4F1F-87B9-9E0CBE54E015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RMDP – Reliable Multicast data Distribution Protocol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Vysokorychlostní doručování dat, používá UDP</a:t>
            </a:r>
          </a:p>
          <a:p>
            <a:pPr eaLnBrk="1" hangingPunct="1"/>
            <a:r>
              <a:rPr lang="cs-CZ" smtClean="0"/>
              <a:t>Využívá NACK a FEC k zajištění spolehlivosti přenosu datového toku</a:t>
            </a:r>
            <a:endParaRPr lang="en-US" smtClean="0"/>
          </a:p>
          <a:p>
            <a:pPr eaLnBrk="1" hangingPunct="1"/>
            <a:r>
              <a:rPr lang="cs-CZ" smtClean="0"/>
              <a:t>Mnoho klientů, různé rychlosti zpracování dat, klient požaduje přenos zadanou rychlostí</a:t>
            </a:r>
          </a:p>
          <a:p>
            <a:pPr eaLnBrk="1" hangingPunct="1"/>
            <a:r>
              <a:rPr lang="cs-CZ" smtClean="0"/>
              <a:t>Známá velikost dat, rozdělené do </a:t>
            </a:r>
            <a:r>
              <a:rPr lang="cs-CZ" i="1" smtClean="0"/>
              <a:t>L</a:t>
            </a:r>
            <a:r>
              <a:rPr lang="cs-CZ" smtClean="0"/>
              <a:t> paketů velikosti </a:t>
            </a:r>
            <a:r>
              <a:rPr lang="cs-CZ" i="1" smtClean="0"/>
              <a:t>s</a:t>
            </a:r>
          </a:p>
          <a:p>
            <a:pPr eaLnBrk="1" hangingPunct="1"/>
            <a:r>
              <a:rPr lang="cs-CZ" smtClean="0"/>
              <a:t>Použití redundantního kódování (n,k), n</a:t>
            </a:r>
            <a:r>
              <a:rPr lang="en-US" smtClean="0"/>
              <a:t>&gt;&gt;k</a:t>
            </a:r>
          </a:p>
          <a:p>
            <a:pPr eaLnBrk="1" hangingPunct="1"/>
            <a:r>
              <a:rPr lang="cs-CZ" smtClean="0"/>
              <a:t>Pevná rychlost přenosu, opakování paketů, přenos končí s posledním aktivním klientem nebo dříve</a:t>
            </a:r>
          </a:p>
          <a:p>
            <a:pPr eaLnBrk="1" hangingPunct="1"/>
            <a:r>
              <a:rPr lang="cs-CZ" smtClean="0"/>
              <a:t>Pokud nemá klient všechna data, požádá o pokračování přenosu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FBBEEA-0FE4-4AA9-BC2C-D3CC4B32C322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PGM – Pragmatic General Multicast</a:t>
            </a: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411662"/>
          </a:xfrm>
        </p:spPr>
        <p:txBody>
          <a:bodyPr/>
          <a:lstStyle/>
          <a:p>
            <a:pPr eaLnBrk="1" hangingPunct="1"/>
            <a:r>
              <a:rPr lang="cs-CZ" smtClean="0"/>
              <a:t>Spolehlivý přenos dat, RFC 3208</a:t>
            </a:r>
          </a:p>
          <a:p>
            <a:pPr eaLnBrk="1" hangingPunct="1"/>
            <a:r>
              <a:rPr lang="cs-CZ" smtClean="0"/>
              <a:t>Existují implementace pro Linux i Windows XP</a:t>
            </a:r>
          </a:p>
          <a:p>
            <a:pPr eaLnBrk="1" hangingPunct="1"/>
            <a:r>
              <a:rPr lang="cs-CZ" smtClean="0"/>
              <a:t>Vše navrženo s ohledem na jednoduchost</a:t>
            </a:r>
          </a:p>
          <a:p>
            <a:pPr eaLnBrk="1" hangingPunct="1"/>
            <a:r>
              <a:rPr lang="cs-CZ" smtClean="0"/>
              <a:t>Příjemce přijme všechna data (s obnovou), nebo je schopen detekovat neobnovitelná ztracená data</a:t>
            </a:r>
          </a:p>
          <a:p>
            <a:pPr eaLnBrk="1" hangingPunct="1"/>
            <a:r>
              <a:rPr lang="cs-CZ" smtClean="0"/>
              <a:t>Koncepce negativního potvrzování</a:t>
            </a:r>
          </a:p>
          <a:p>
            <a:pPr eaLnBrk="1" hangingPunct="1"/>
            <a:r>
              <a:rPr lang="cs-CZ" smtClean="0"/>
              <a:t>NAK (unicast) posílán směrem k zdroji dat technikou hop by hop, je potvrzován (NAK Confirmation – NCF, posláno jako multicast)</a:t>
            </a:r>
          </a:p>
          <a:p>
            <a:pPr eaLnBrk="1" hangingPunct="1"/>
            <a:r>
              <a:rPr lang="cs-CZ" smtClean="0"/>
              <a:t>Posílají se ODATA (Original Data) a RDATA (Repaire Data)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F670CD-3678-4A01-8E79-35D14FE8CBD2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PGM – Pragmatic General Multicast</a:t>
            </a:r>
          </a:p>
        </p:txBody>
      </p:sp>
      <p:sp>
        <p:nvSpPr>
          <p:cNvPr id="250883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467544" y="1556792"/>
            <a:ext cx="8229600" cy="4411662"/>
          </a:xfrm>
          <a:blipFill rotWithShape="1">
            <a:blip r:embed="rId3"/>
            <a:stretch>
              <a:fillRect l="-370" t="-829" r="-1778" b="-4834"/>
            </a:stretch>
          </a:blipFill>
          <a:extLst/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06A539-18E8-44BA-836A-89E7F47A6C17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PGM – Pragmatic General Multicast</a:t>
            </a:r>
          </a:p>
        </p:txBody>
      </p:sp>
      <p:pic>
        <p:nvPicPr>
          <p:cNvPr id="890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28775"/>
            <a:ext cx="6124575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AC6B9A-DCF0-4E88-90DD-1BC277274D3C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MDP – Multicast Delivery Protocol</a:t>
            </a: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Spolehlivý přenos souborů </a:t>
            </a:r>
          </a:p>
          <a:p>
            <a:pPr eaLnBrk="1" hangingPunct="1"/>
            <a:r>
              <a:rPr lang="cs-CZ" smtClean="0"/>
              <a:t>Protokol orientovaný na NACK</a:t>
            </a:r>
          </a:p>
          <a:p>
            <a:pPr eaLnBrk="1" hangingPunct="1"/>
            <a:r>
              <a:rPr lang="cs-CZ" smtClean="0"/>
              <a:t>Využívá potlačení záplavy NACK na principu zpoždění</a:t>
            </a:r>
          </a:p>
          <a:p>
            <a:pPr eaLnBrk="1" hangingPunct="1"/>
            <a:r>
              <a:rPr lang="cs-CZ" smtClean="0"/>
              <a:t>Redukce opakovaných přenosů pomocí FEC</a:t>
            </a:r>
          </a:p>
          <a:p>
            <a:pPr eaLnBrk="1" hangingPunct="1"/>
            <a:r>
              <a:rPr lang="cs-CZ" smtClean="0"/>
              <a:t>Též </a:t>
            </a:r>
            <a:r>
              <a:rPr lang="cs-CZ" b="1" smtClean="0"/>
              <a:t>Multicast Dissemination Protocol</a:t>
            </a:r>
          </a:p>
          <a:p>
            <a:pPr lvl="1" eaLnBrk="1" hangingPunct="1"/>
            <a:r>
              <a:rPr lang="cs-CZ" smtClean="0"/>
              <a:t>Aplikace Internetových technologií pro přenosy do vesmíru</a:t>
            </a:r>
          </a:p>
          <a:p>
            <a:pPr lvl="1" eaLnBrk="1" hangingPunct="1"/>
            <a:r>
              <a:rPr lang="cs-CZ" smtClean="0"/>
              <a:t>Pracuje nad UDP</a:t>
            </a:r>
          </a:p>
          <a:p>
            <a:pPr lvl="1" eaLnBrk="1" hangingPunct="1"/>
            <a:r>
              <a:rPr lang="cs-CZ" smtClean="0"/>
              <a:t>Velká zpoždění </a:t>
            </a:r>
          </a:p>
          <a:p>
            <a:pPr lvl="1" eaLnBrk="1" hangingPunct="1"/>
            <a:r>
              <a:rPr lang="cs-CZ" smtClean="0"/>
              <a:t>Velké přenosové rychlosti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985CA5-5024-47E7-ACDD-19E6B7D455B3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IRMA</a:t>
            </a:r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Hybridní model</a:t>
            </a:r>
          </a:p>
          <a:p>
            <a:pPr eaLnBrk="1" hangingPunct="1"/>
            <a:r>
              <a:rPr lang="cs-CZ" smtClean="0"/>
              <a:t>Používá hierarchii pro agregaci 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6F44B6-EB35-447E-BF52-168B0B55B704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Určení rozsahu doručování</a:t>
            </a:r>
            <a:endParaRPr lang="en-US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Implicitní</a:t>
            </a:r>
            <a:r>
              <a:rPr lang="en-US" smtClean="0"/>
              <a:t> </a:t>
            </a:r>
            <a:r>
              <a:rPr lang="cs-CZ" smtClean="0"/>
              <a:t>(šíření multicastu na fyzické úrovni)</a:t>
            </a:r>
          </a:p>
          <a:p>
            <a:pPr lvl="1" eaLnBrk="1" hangingPunct="1"/>
            <a:r>
              <a:rPr lang="cs-CZ" smtClean="0"/>
              <a:t>Použití link-local adresy</a:t>
            </a:r>
          </a:p>
          <a:p>
            <a:pPr lvl="1" eaLnBrk="1" hangingPunct="1"/>
            <a:r>
              <a:rPr lang="cs-CZ" smtClean="0"/>
              <a:t>Neopustí podsíť</a:t>
            </a:r>
          </a:p>
          <a:p>
            <a:pPr eaLnBrk="1" hangingPunct="1"/>
            <a:r>
              <a:rPr lang="cs-CZ" smtClean="0"/>
              <a:t>Omezení rozsahu založené na TTL</a:t>
            </a:r>
          </a:p>
          <a:p>
            <a:pPr lvl="1" eaLnBrk="1" hangingPunct="1"/>
            <a:r>
              <a:rPr lang="cs-CZ" smtClean="0"/>
              <a:t>Multicast směrovače mají nastaven práh (TTL práh)</a:t>
            </a:r>
          </a:p>
          <a:p>
            <a:pPr lvl="1" eaLnBrk="1" hangingPunct="1"/>
            <a:r>
              <a:rPr lang="cs-CZ" smtClean="0"/>
              <a:t>Jestliže je TTL </a:t>
            </a:r>
            <a:r>
              <a:rPr lang="cs-CZ" smtClean="0">
                <a:cs typeface="Arial" charset="0"/>
              </a:rPr>
              <a:t>≤ TTL práh, je datagram zahozen</a:t>
            </a:r>
          </a:p>
          <a:p>
            <a:pPr eaLnBrk="1" hangingPunct="1"/>
            <a:r>
              <a:rPr lang="cs-CZ" smtClean="0">
                <a:cs typeface="Arial" charset="0"/>
              </a:rPr>
              <a:t>Administrativní omezení</a:t>
            </a:r>
          </a:p>
          <a:p>
            <a:pPr lvl="1" eaLnBrk="1" hangingPunct="1"/>
            <a:r>
              <a:rPr lang="cs-CZ" smtClean="0">
                <a:cs typeface="Arial" charset="0"/>
              </a:rPr>
              <a:t>Použití skupiny adres 239.0.0.0 až 239.255.255.255</a:t>
            </a:r>
          </a:p>
          <a:p>
            <a:pPr lvl="1" eaLnBrk="1" hangingPunct="1"/>
            <a:r>
              <a:rPr lang="cs-CZ" smtClean="0">
                <a:cs typeface="Arial" charset="0"/>
              </a:rPr>
              <a:t>Omezení na administrativní doménu</a:t>
            </a:r>
          </a:p>
          <a:p>
            <a:pPr lvl="1" eaLnBrk="1" hangingPunct="1"/>
            <a:r>
              <a:rPr lang="cs-CZ" smtClean="0">
                <a:cs typeface="Arial" charset="0"/>
              </a:rPr>
              <a:t>V IPv6 je rozsah součástí atributu uvedeného v adrese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240F94-5586-4BD1-A9AC-41A82472BBEA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TCP-XM</a:t>
            </a:r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Rozšíření TCP pro přenos dat v IP multicast nebo IP unicast prostředí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Pracuje nad UDP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Odesílatel posílá požadavek zprávou typu multicast, příjemce odpovídá zprávou typu unicast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Nová implementace TCP nad IP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Problém se synchronizací přenosu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Využití minimálního okénka pro všechny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Použití tam, kde je skupina příjemců malá a známá (10 – 20), vysoká přenosová rychlost (multi GB)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Např. v GRID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F4E1B2-2300-48F6-B92E-59275E20151B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Aktivity IETF RMT</a:t>
            </a:r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RMT – Reliable Multicast Transport IETF Working Group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Základní koncepce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Building Blocks – základní, vícenásobně použitelné komponenty</a:t>
            </a:r>
          </a:p>
          <a:p>
            <a:pPr lvl="2" eaLnBrk="1" hangingPunct="1">
              <a:lnSpc>
                <a:spcPct val="90000"/>
              </a:lnSpc>
            </a:pPr>
            <a:r>
              <a:rPr lang="cs-CZ" smtClean="0"/>
              <a:t>Možnost připojování a odpojování (zákaz/povolování služeb)</a:t>
            </a:r>
          </a:p>
          <a:p>
            <a:pPr lvl="2" eaLnBrk="1" hangingPunct="1">
              <a:lnSpc>
                <a:spcPct val="90000"/>
              </a:lnSpc>
            </a:pPr>
            <a:r>
              <a:rPr lang="cs-CZ" smtClean="0"/>
              <a:t>Např. FEC BB – funkce pro zabezpečení přenosu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Protocol Instantiation – soubor BB plus specifické funkce a záhlaví zpráv</a:t>
            </a:r>
          </a:p>
          <a:p>
            <a:pPr lvl="2" eaLnBrk="1" hangingPunct="1">
              <a:lnSpc>
                <a:spcPct val="90000"/>
              </a:lnSpc>
            </a:pPr>
            <a:r>
              <a:rPr lang="cs-CZ" smtClean="0"/>
              <a:t>Většinou velmi specifické použití</a:t>
            </a:r>
          </a:p>
          <a:p>
            <a:pPr lvl="2" eaLnBrk="1" hangingPunct="1">
              <a:lnSpc>
                <a:spcPct val="90000"/>
              </a:lnSpc>
            </a:pPr>
            <a:r>
              <a:rPr lang="cs-CZ" smtClean="0"/>
              <a:t>Např. ALC – Asynchronous Layered Coding PI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RMT navrhlo 2 základní protokoly jako PI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ALC – Asynchronous Layered Coding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NORM – NACK Oriented Reliable Multicast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98E6FA-1ACD-47A0-BCD0-DFC8AA5A0BD2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Zásobník RMT IETF</a:t>
            </a:r>
          </a:p>
        </p:txBody>
      </p:sp>
      <p:pic>
        <p:nvPicPr>
          <p:cNvPr id="942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69620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2CB7B4-34B4-49FE-A7DD-A9F03F9D5E06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Asynchronous Layered Coding (ALC)</a:t>
            </a:r>
          </a:p>
        </p:txBody>
      </p:sp>
      <p:sp>
        <p:nvSpPr>
          <p:cNvPr id="263171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blipFill rotWithShape="1">
            <a:blip r:embed="rId3"/>
            <a:stretch>
              <a:fillRect l="-296" t="-967" b="-4144"/>
            </a:stretch>
          </a:blipFill>
          <a:extLst/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96F57A-B8EF-43E0-95C8-7BC6BAE7DBAF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Asynchronous Layered Coding (ALC)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 zabezpečení se používají FEC kódy</a:t>
            </a:r>
          </a:p>
          <a:p>
            <a:pPr lvl="1" eaLnBrk="1" hangingPunct="1"/>
            <a:r>
              <a:rPr lang="cs-CZ" smtClean="0"/>
              <a:t>Lze použít omezeně i pro obnovu po ztrátě paketu</a:t>
            </a:r>
          </a:p>
          <a:p>
            <a:pPr eaLnBrk="1" hangingPunct="1"/>
            <a:r>
              <a:rPr lang="cs-CZ" smtClean="0"/>
              <a:t>Víceúrovňové přenosy</a:t>
            </a:r>
          </a:p>
          <a:p>
            <a:pPr lvl="1" eaLnBrk="1" hangingPunct="1"/>
            <a:r>
              <a:rPr lang="cs-CZ" smtClean="0"/>
              <a:t>Tok dat se vysílá v různých „kvalitách“ a v různých časech</a:t>
            </a:r>
          </a:p>
          <a:p>
            <a:pPr lvl="1" eaLnBrk="1" hangingPunct="1"/>
            <a:r>
              <a:rPr lang="cs-CZ" smtClean="0"/>
              <a:t>Příjemce se připojí k toku, který mu vyhovuje</a:t>
            </a:r>
          </a:p>
          <a:p>
            <a:pPr lvl="1"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CF82DD-BC0D-4FA9-B2E4-0F1CC3CCD44F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Základní stavební kameny ALC</a:t>
            </a:r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Layered Coding Transport (LCT) Building Block</a:t>
            </a:r>
          </a:p>
          <a:p>
            <a:pPr lvl="1" eaLnBrk="1" hangingPunct="1"/>
            <a:r>
              <a:rPr lang="cs-CZ" smtClean="0"/>
              <a:t>Reprezentován záhlavím umisťovaným za UDP záhlaví</a:t>
            </a:r>
          </a:p>
          <a:p>
            <a:pPr lvl="1" eaLnBrk="1" hangingPunct="1"/>
            <a:r>
              <a:rPr lang="cs-CZ" smtClean="0"/>
              <a:t>Obsahuje informace o probíhajícím přenosu</a:t>
            </a:r>
          </a:p>
          <a:p>
            <a:pPr lvl="2" eaLnBrk="1" hangingPunct="1"/>
            <a:r>
              <a:rPr lang="cs-CZ" smtClean="0"/>
              <a:t>Identifikace relace a objektu  – TSI (Transport Session Identifier) a TOI (Transport Object Identifier)</a:t>
            </a:r>
          </a:p>
          <a:p>
            <a:pPr lvl="2" eaLnBrk="1" hangingPunct="1"/>
            <a:r>
              <a:rPr lang="cs-CZ" smtClean="0"/>
              <a:t>Zahlcení – CCI (Congestion Control Information)</a:t>
            </a:r>
          </a:p>
          <a:p>
            <a:pPr lvl="2" eaLnBrk="1" hangingPunct="1"/>
            <a:r>
              <a:rPr lang="cs-CZ" smtClean="0"/>
              <a:t>Časové údaje (čas odeslání)</a:t>
            </a:r>
          </a:p>
          <a:p>
            <a:pPr eaLnBrk="1" hangingPunct="1"/>
            <a:r>
              <a:rPr lang="cs-CZ" smtClean="0"/>
              <a:t>FEC Building Block</a:t>
            </a:r>
          </a:p>
          <a:p>
            <a:pPr lvl="1" eaLnBrk="1" hangingPunct="1"/>
            <a:r>
              <a:rPr lang="cs-CZ" smtClean="0"/>
              <a:t>Pro dosažení spolehlivosti a škálovatelnosti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88024F-E8BD-4068-99C1-FE46FA7A5AC2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Základní stavební kameny ALC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Congestion Control Building Block</a:t>
            </a:r>
          </a:p>
          <a:p>
            <a:pPr lvl="1" eaLnBrk="1" hangingPunct="1"/>
            <a:r>
              <a:rPr lang="cs-CZ" smtClean="0"/>
              <a:t>Používá se ve veřejném Internetu</a:t>
            </a:r>
          </a:p>
          <a:p>
            <a:pPr lvl="1" eaLnBrk="1" hangingPunct="1"/>
            <a:r>
              <a:rPr lang="cs-CZ" smtClean="0"/>
              <a:t>Obsah závisí na použitém protokolu</a:t>
            </a:r>
          </a:p>
          <a:p>
            <a:pPr lvl="2" eaLnBrk="1" hangingPunct="1"/>
            <a:r>
              <a:rPr lang="cs-CZ" smtClean="0"/>
              <a:t>Standardní řešení</a:t>
            </a:r>
          </a:p>
          <a:p>
            <a:pPr lvl="2" eaLnBrk="1" hangingPunct="1"/>
            <a:r>
              <a:rPr lang="cs-CZ" smtClean="0"/>
              <a:t>Jednoduchá implementace</a:t>
            </a:r>
          </a:p>
          <a:p>
            <a:pPr eaLnBrk="1" hangingPunct="1"/>
            <a:r>
              <a:rPr lang="cs-CZ" smtClean="0"/>
              <a:t>Authentication Building Block</a:t>
            </a:r>
          </a:p>
          <a:p>
            <a:pPr lvl="1" eaLnBrk="1" hangingPunct="1"/>
            <a:r>
              <a:rPr lang="cs-CZ" smtClean="0"/>
              <a:t>Kontrola integrity paketu</a:t>
            </a:r>
          </a:p>
          <a:p>
            <a:pPr lvl="1" eaLnBrk="1" hangingPunct="1"/>
            <a:r>
              <a:rPr lang="cs-CZ" smtClean="0"/>
              <a:t>Ověření pravosti zdroje</a:t>
            </a:r>
          </a:p>
          <a:p>
            <a:pPr lvl="1" eaLnBrk="1" hangingPunct="1"/>
            <a:r>
              <a:rPr lang="cs-CZ" smtClean="0"/>
              <a:t>Příkladem je řešení TESLA (rychlé přenosy přes ztrátové kanály)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FA05F8-3C9C-45E5-944A-2E2B94E76E3D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NACK Oriented Reliable Multicast (NORM)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46815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Vychází z MDP (Multicast Delivery Protocol)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Založen na opakování požadavků při výskytu chyby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Zpětnovazební mechanizmus – duplexní spojení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Omezená škálovatelnost – použití pro malé a střední skupiny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Používá NACK (negativní potvrzení)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Fakultativně i ACK (explicitní žádost ze zdroje)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Není odolný proti vysílání shluků NACK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Příjemci musí být relativně homogenní a musí mít srovnatelnou rychlost zpracování dat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Rychlost přenosu musí být přizpůsobena nejpomalejšímu příjemci</a:t>
            </a:r>
          </a:p>
          <a:p>
            <a:pPr eaLnBrk="1" hangingPunct="1">
              <a:lnSpc>
                <a:spcPct val="90000"/>
              </a:lnSpc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E1D392-768C-41D3-B5EA-29FE688BBDEE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NACK Oriented Reliable Multicast (NORM)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458200" cy="4411662"/>
          </a:xfrm>
        </p:spPr>
        <p:txBody>
          <a:bodyPr/>
          <a:lstStyle/>
          <a:p>
            <a:pPr eaLnBrk="1" hangingPunct="1"/>
            <a:r>
              <a:rPr lang="cs-CZ" smtClean="0"/>
              <a:t>Daleko složitější protokol než ALC</a:t>
            </a:r>
          </a:p>
          <a:p>
            <a:pPr eaLnBrk="1" hangingPunct="1"/>
            <a:r>
              <a:rPr lang="cs-CZ" smtClean="0"/>
              <a:t>Používá 13 různých typů paketů</a:t>
            </a:r>
          </a:p>
          <a:p>
            <a:pPr eaLnBrk="1" hangingPunct="1"/>
            <a:r>
              <a:rPr lang="cs-CZ" smtClean="0"/>
              <a:t>Stavební bloky</a:t>
            </a:r>
          </a:p>
          <a:p>
            <a:pPr lvl="1" eaLnBrk="1" hangingPunct="1"/>
            <a:r>
              <a:rPr lang="cs-CZ" smtClean="0"/>
              <a:t>NORM Sender Transmission Strategies</a:t>
            </a:r>
          </a:p>
          <a:p>
            <a:pPr lvl="1" eaLnBrk="1" hangingPunct="1"/>
            <a:r>
              <a:rPr lang="cs-CZ" smtClean="0"/>
              <a:t>NORM Repair Process (založeno na časování)</a:t>
            </a:r>
          </a:p>
          <a:p>
            <a:pPr lvl="1" eaLnBrk="1" hangingPunct="1"/>
            <a:r>
              <a:rPr lang="cs-CZ" smtClean="0"/>
              <a:t>NORM Receiver Join Policies</a:t>
            </a:r>
          </a:p>
          <a:p>
            <a:pPr lvl="1" eaLnBrk="1" hangingPunct="1"/>
            <a:r>
              <a:rPr lang="cs-CZ" smtClean="0"/>
              <a:t>FEC Building Block</a:t>
            </a:r>
          </a:p>
          <a:p>
            <a:pPr lvl="1" eaLnBrk="1" hangingPunct="1"/>
            <a:r>
              <a:rPr lang="cs-CZ" smtClean="0"/>
              <a:t>Congestion Control Building Block</a:t>
            </a:r>
          </a:p>
          <a:p>
            <a:pPr lvl="1" eaLnBrk="1" hangingPunct="1"/>
            <a:r>
              <a:rPr lang="cs-CZ" smtClean="0"/>
              <a:t>Authentication Building Block</a:t>
            </a:r>
          </a:p>
          <a:p>
            <a:pPr lvl="1" eaLnBrk="1" hangingPunct="1"/>
            <a:r>
              <a:rPr lang="cs-CZ" smtClean="0"/>
              <a:t>A další …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576CFF-F9AE-412B-A033-70A013A9CB3E}" type="datetime1">
              <a:rPr lang="cs-CZ"/>
              <a:pPr eaLnBrk="1" hangingPunct="1"/>
              <a:t>25.2.2014</a:t>
            </a:fld>
            <a:endParaRPr lang="cs-CZ"/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File Delivery over Unidirectional Transport (FLUTE)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Protokol pro spolehlivý přenos hromadných (bulk) dat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Vybudováno nad ALC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Přenos vlastních dat i meta informací o souboru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Jméno nebo URI souboru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Velikost souboru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Typ souboru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Kódování souboru (komprese)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Kromě obsahu souboru přenáší i typ přenášené informace – např. informace pro video kodec.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Meta informace o všech souborech relace jsou umístěny v File Delivery Table (FDT)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Položky přenášeny v XML reprezentaci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6088808">
  <a:themeElements>
    <a:clrScheme name="06088808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060888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6088808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088808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1266</TotalTime>
  <Words>4215</Words>
  <Application>Microsoft Office PowerPoint</Application>
  <PresentationFormat>Předvádění na obrazovce (4:3)</PresentationFormat>
  <Paragraphs>879</Paragraphs>
  <Slides>102</Slides>
  <Notes>99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102</vt:i4>
      </vt:variant>
    </vt:vector>
  </HeadingPairs>
  <TitlesOfParts>
    <vt:vector size="103" baseType="lpstr">
      <vt:lpstr>06088808</vt:lpstr>
      <vt:lpstr>Internet multicast </vt:lpstr>
      <vt:lpstr>Broadcast, multicast, unicast</vt:lpstr>
      <vt:lpstr>Broadcast, multicast, unicast</vt:lpstr>
      <vt:lpstr>Multicast –  Efektivní distribuce dat</vt:lpstr>
      <vt:lpstr>Aplikace multicastu</vt:lpstr>
      <vt:lpstr>Architektura IP multicastu</vt:lpstr>
      <vt:lpstr>Architektura IP multicastu</vt:lpstr>
      <vt:lpstr>Mapování IP síťových adres na MAC multicast adresy</vt:lpstr>
      <vt:lpstr>Určení rozsahu doručování</vt:lpstr>
      <vt:lpstr>Omezení rozsahu založené na TTL TTL scoping</vt:lpstr>
      <vt:lpstr>Administrativní rozdělení multicast adres pro IPv4</vt:lpstr>
      <vt:lpstr>Administrativní rozdělení skupinových adres dle IANA (RFC3171)</vt:lpstr>
      <vt:lpstr>Přiřazení IP multicast adres</vt:lpstr>
      <vt:lpstr>Přiřazení IP multicast adres</vt:lpstr>
      <vt:lpstr>Přiřazení IP multicast adres</vt:lpstr>
      <vt:lpstr>IGMPv1</vt:lpstr>
      <vt:lpstr>IGMPv1</vt:lpstr>
      <vt:lpstr>IGMPv2</vt:lpstr>
      <vt:lpstr>IGMPv2</vt:lpstr>
      <vt:lpstr>IGMPv3</vt:lpstr>
      <vt:lpstr>Multicast modely</vt:lpstr>
      <vt:lpstr>Multicast forwardovací algoritmy</vt:lpstr>
      <vt:lpstr>Protokoly pro skupinové směrování</vt:lpstr>
      <vt:lpstr>Protokoly pro skupinové směrování</vt:lpstr>
      <vt:lpstr>Protokoly pro skupinové směrování</vt:lpstr>
      <vt:lpstr>Protokoly pro skupinové směrování</vt:lpstr>
      <vt:lpstr>Protokoly pro skupinové směrování</vt:lpstr>
      <vt:lpstr>Core Based Tree</vt:lpstr>
      <vt:lpstr>Porovnání protokolů pro skupinové směrování</vt:lpstr>
      <vt:lpstr>PIM – Protocol Independent Multicast </vt:lpstr>
      <vt:lpstr>Režimy PIM</vt:lpstr>
      <vt:lpstr>PIM-DM</vt:lpstr>
      <vt:lpstr>PIM zprávy</vt:lpstr>
      <vt:lpstr>Příklad PIM-DM </vt:lpstr>
      <vt:lpstr>Příklad PIM-DM </vt:lpstr>
      <vt:lpstr>Příklad PIM-DM </vt:lpstr>
      <vt:lpstr>Příklad PIM-DM </vt:lpstr>
      <vt:lpstr>Příklad PIM-DM </vt:lpstr>
      <vt:lpstr>Příklad PIM-DM </vt:lpstr>
      <vt:lpstr>Příklad PIM-DM </vt:lpstr>
      <vt:lpstr>Příklad PIM-DM </vt:lpstr>
      <vt:lpstr>Příklad PIM-DM </vt:lpstr>
      <vt:lpstr>PIM-SM</vt:lpstr>
      <vt:lpstr>PIM-SM - Konfigurace RP</vt:lpstr>
      <vt:lpstr>PIM-SM</vt:lpstr>
      <vt:lpstr>PIM-SM</vt:lpstr>
      <vt:lpstr>PIM-SM</vt:lpstr>
      <vt:lpstr>Příklad- PIM-SM</vt:lpstr>
      <vt:lpstr>Příklad- PIM-SM</vt:lpstr>
      <vt:lpstr>Příklad- PIM-SM</vt:lpstr>
      <vt:lpstr>Příklad- PIM-SM</vt:lpstr>
      <vt:lpstr>Příklad- PIM-SM</vt:lpstr>
      <vt:lpstr>Příklad- PIM-SM</vt:lpstr>
      <vt:lpstr>Příklad- PIM-SM</vt:lpstr>
      <vt:lpstr>Příklad- PIM-SM</vt:lpstr>
      <vt:lpstr>Příklad- PIM-SM</vt:lpstr>
      <vt:lpstr>Příklad- PIM-SM</vt:lpstr>
      <vt:lpstr>Příklad- PIM-SM</vt:lpstr>
      <vt:lpstr>Příklad- PIM-SM</vt:lpstr>
      <vt:lpstr>Příklad- PIM-SM</vt:lpstr>
      <vt:lpstr>PIM-SSM</vt:lpstr>
      <vt:lpstr>AS - Autonomous System</vt:lpstr>
      <vt:lpstr>Multicast mezi oblastmi</vt:lpstr>
      <vt:lpstr>MSDP  Multicast Source Discovery Protocol</vt:lpstr>
      <vt:lpstr>MSDP  Multicast Source Discovery Protocol</vt:lpstr>
      <vt:lpstr>MSDP  Multicast Source Discovery Protocol</vt:lpstr>
      <vt:lpstr>MBGP Multicast Border Gateway Routing Protocol</vt:lpstr>
      <vt:lpstr>BGMP Border Gateway Multicast Routing protocol</vt:lpstr>
      <vt:lpstr>Přidělování multicast adres</vt:lpstr>
      <vt:lpstr>Přidělování multicast adres</vt:lpstr>
      <vt:lpstr>Přidělování multicast adres</vt:lpstr>
      <vt:lpstr>Multicast transportní protokoly</vt:lpstr>
      <vt:lpstr>Multicast aplikace</vt:lpstr>
      <vt:lpstr>Protokoly pro spolehlivý multicast </vt:lpstr>
      <vt:lpstr>Úvod</vt:lpstr>
      <vt:lpstr>Základní možnosti realizace</vt:lpstr>
      <vt:lpstr>Vlastnosti</vt:lpstr>
      <vt:lpstr>Model doručovacích služeb</vt:lpstr>
      <vt:lpstr>Přehled existujících protokolů</vt:lpstr>
      <vt:lpstr>Scalable Reliable Multicast (SRM)</vt:lpstr>
      <vt:lpstr>RMTP – The Reliable Multicast Transport Protocol</vt:lpstr>
      <vt:lpstr>RMTP – The Reliable Multicast Transport Protocol</vt:lpstr>
      <vt:lpstr>RLM – Receiver-driven Layer Multicast</vt:lpstr>
      <vt:lpstr>RMDP – Reliable Multicast data Distribution Protocol</vt:lpstr>
      <vt:lpstr>PGM – Pragmatic General Multicast</vt:lpstr>
      <vt:lpstr>PGM – Pragmatic General Multicast</vt:lpstr>
      <vt:lpstr>PGM – Pragmatic General Multicast</vt:lpstr>
      <vt:lpstr>MDP – Multicast Delivery Protocol</vt:lpstr>
      <vt:lpstr>IRMA</vt:lpstr>
      <vt:lpstr>TCP-XM</vt:lpstr>
      <vt:lpstr>Aktivity IETF RMT</vt:lpstr>
      <vt:lpstr>Zásobník RMT IETF</vt:lpstr>
      <vt:lpstr>Asynchronous Layered Coding (ALC)</vt:lpstr>
      <vt:lpstr>Asynchronous Layered Coding (ALC)</vt:lpstr>
      <vt:lpstr>Základní stavební kameny ALC</vt:lpstr>
      <vt:lpstr>Základní stavební kameny ALC</vt:lpstr>
      <vt:lpstr>NACK Oriented Reliable Multicast (NORM)</vt:lpstr>
      <vt:lpstr>NACK Oriented Reliable Multicast (NORM)</vt:lpstr>
      <vt:lpstr>File Delivery over Unidirectional Transport (FLUTE)</vt:lpstr>
      <vt:lpstr>FLUTE – modely doručování souborů</vt:lpstr>
      <vt:lpstr>FLUTE – modely doručování souborů</vt:lpstr>
      <vt:lpstr>Multicast v Java JRMS, TRAM</vt:lpstr>
    </vt:vector>
  </TitlesOfParts>
  <Manager/>
  <Company>ZČU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multicast </dc:title>
  <dc:subject/>
  <dc:creator>kiv</dc:creator>
  <cp:keywords/>
  <dc:description/>
  <cp:lastModifiedBy>ledvina</cp:lastModifiedBy>
  <cp:revision>36</cp:revision>
  <dcterms:created xsi:type="dcterms:W3CDTF">2007-03-20T05:28:08Z</dcterms:created>
  <dcterms:modified xsi:type="dcterms:W3CDTF">2014-02-25T10:26:50Z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TC060888081029</vt:lpwstr>
  </property>
</Properties>
</file>