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44"/>
  </p:notesMasterIdLst>
  <p:handoutMasterIdLst>
    <p:handoutMasterId r:id="rId45"/>
  </p:handoutMasterIdLst>
  <p:sldIdLst>
    <p:sldId id="256" r:id="rId2"/>
    <p:sldId id="267" r:id="rId3"/>
    <p:sldId id="310" r:id="rId4"/>
    <p:sldId id="311" r:id="rId5"/>
    <p:sldId id="312" r:id="rId6"/>
    <p:sldId id="303" r:id="rId7"/>
    <p:sldId id="268" r:id="rId8"/>
    <p:sldId id="308" r:id="rId9"/>
    <p:sldId id="269" r:id="rId10"/>
    <p:sldId id="270" r:id="rId11"/>
    <p:sldId id="271" r:id="rId12"/>
    <p:sldId id="272" r:id="rId13"/>
    <p:sldId id="274" r:id="rId14"/>
    <p:sldId id="300" r:id="rId15"/>
    <p:sldId id="309" r:id="rId16"/>
    <p:sldId id="275" r:id="rId17"/>
    <p:sldId id="273" r:id="rId18"/>
    <p:sldId id="304" r:id="rId19"/>
    <p:sldId id="305" r:id="rId20"/>
    <p:sldId id="307" r:id="rId21"/>
    <p:sldId id="306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2" r:id="rId30"/>
    <p:sldId id="284" r:id="rId31"/>
    <p:sldId id="285" r:id="rId32"/>
    <p:sldId id="301" r:id="rId33"/>
    <p:sldId id="290" r:id="rId34"/>
    <p:sldId id="288" r:id="rId35"/>
    <p:sldId id="289" r:id="rId36"/>
    <p:sldId id="292" r:id="rId37"/>
    <p:sldId id="293" r:id="rId38"/>
    <p:sldId id="294" r:id="rId39"/>
    <p:sldId id="296" r:id="rId40"/>
    <p:sldId id="297" r:id="rId41"/>
    <p:sldId id="302" r:id="rId42"/>
    <p:sldId id="299" r:id="rId4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89727" autoAdjust="0"/>
  </p:normalViewPr>
  <p:slideViewPr>
    <p:cSldViewPr>
      <p:cViewPr varScale="1">
        <p:scale>
          <a:sx n="78" d="100"/>
          <a:sy n="78" d="100"/>
        </p:scale>
        <p:origin x="6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EE12189D-ED4E-4D01-BA6A-77E717A2C19F}" type="datetimeFigureOut">
              <a:rPr lang="cs-CZ"/>
              <a:pPr>
                <a:defRPr/>
              </a:pPr>
              <a:t>23. 11. 2018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F8AC7C-BFDE-4135-B398-36A1B972B94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8447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74" tIns="49488" rIns="98974" bIns="49488" numCol="1" anchor="t" anchorCtr="0" compatLnSpc="1">
            <a:prstTxWarp prst="textNoShape">
              <a:avLst/>
            </a:prstTxWarp>
          </a:bodyPr>
          <a:lstStyle>
            <a:lvl1pPr defTabSz="989013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74" tIns="49488" rIns="98974" bIns="49488" numCol="1" anchor="t" anchorCtr="0" compatLnSpc="1">
            <a:prstTxWarp prst="textNoShape">
              <a:avLst/>
            </a:prstTxWarp>
          </a:bodyPr>
          <a:lstStyle>
            <a:lvl1pPr algn="r" defTabSz="989013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74" tIns="49488" rIns="98974" bIns="494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74" tIns="49488" rIns="98974" bIns="49488" numCol="1" anchor="b" anchorCtr="0" compatLnSpc="1">
            <a:prstTxWarp prst="textNoShape">
              <a:avLst/>
            </a:prstTxWarp>
          </a:bodyPr>
          <a:lstStyle>
            <a:lvl1pPr defTabSz="989013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74" tIns="49488" rIns="98974" bIns="49488" numCol="1" anchor="b" anchorCtr="0" compatLnSpc="1">
            <a:prstTxWarp prst="textNoShape">
              <a:avLst/>
            </a:prstTxWarp>
          </a:bodyPr>
          <a:lstStyle>
            <a:lvl1pPr algn="r" defTabSz="989013" eaLnBrk="1" hangingPunct="1">
              <a:defRPr sz="1300"/>
            </a:lvl1pPr>
          </a:lstStyle>
          <a:p>
            <a:fld id="{ADF291F8-8DC6-41C0-8408-6CCE8AAB77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6220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1E89-37F7-4ACD-A23A-EAEC4614E8AB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2598028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CCB3D7-8DA7-49A3-8850-E48EB12C679D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620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6CDFFF-934C-4191-9D0D-330736BB629C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186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27B47A-44B5-4381-8547-174031108B35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64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731E2-E47E-4E2B-A1F4-3F1593B18F1E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169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535941-0B3F-4F74-8649-A8C6BB62BEB2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514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98EF16-8C95-4F36-AFF7-D0EA5E9E653E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7577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FE63AF-5C26-4302-8199-7BFA415551D1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7706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BF6810-7D7B-4189-82F7-8CEEBFB77DC7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819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C43B36-B638-433E-AACE-A59F779191F7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6710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672D43-973D-42D5-8184-584D0F617097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59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0A96A-92CC-42EF-ACA0-2A74A6072DF1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7466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529AF1-8487-4195-A5F7-3449D545C68C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8162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7990CC-4D90-49B5-9748-1C6D6CE1627C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0755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BF03F-F335-4217-B19B-A31D20A98E35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4157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BAF2FF-BCD1-4C0B-AE0C-A53A9754908B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174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DFF48C-8AAB-4F77-BE59-78A752917888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4433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7A359F-E8FC-41E5-9DB0-3E17886E1A11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859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233F83-783D-45FC-8194-C7DC17074290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6682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E81D1-C82B-43BD-8E42-C8F4F7673431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0755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EAB7B0-2DE3-4587-AC27-CE365A23CFD3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028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62EA1A-EE49-4513-89B1-4AFF8817465D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291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4DF2F2-F3E9-4242-9B74-BBC969CF0DC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347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C4A793-2E79-4FFD-975B-20EEE2C4C4CF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554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8EADD-62DA-4D56-B008-7027D66DB706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9489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E8DE6C-D40B-4336-A093-0FAFCD00ED88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357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BC233A-59DC-4565-A531-4B13BA5AE3AB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0038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9ED516-3997-42A6-B78F-629DFEF8C084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8844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9F9CFA-AB64-41D5-A3AA-2D2DAD0B2A0E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2199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B34D34-A4C0-40E2-A315-5A1378E4CED3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277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BDC88F-D320-423B-B63A-2701241CCE8D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7639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78AE83-9BCE-4CFA-82E5-4123609BE166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35210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FB1B45-F440-4002-B334-28EDEDF703F1}" type="slidenum">
              <a:rPr lang="cs-CZ" altLang="cs-CZ"/>
              <a:pPr/>
              <a:t>42</a:t>
            </a:fld>
            <a:endParaRPr lang="cs-CZ" altLang="cs-CZ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724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2FDBDE-0DC8-41DF-9157-11051FBFF80C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54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232136-8165-4DDF-99AF-773333BDB5F7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405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39AAE4-DED8-4ADB-B40E-804A8BE177BD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393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4F9B70-AFC6-47D6-828C-9F34C0D7F04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34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6EA70A-79B9-4453-9AD2-A39E3B912115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618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A97DE9-129A-4405-9D28-DBD45B01A54A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401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637387-0FFD-466E-A77D-A0791F2BE5FB}" type="datetime1">
              <a:rPr lang="cs-CZ" smtClean="0"/>
              <a:t>23. 11. 2018</a:t>
            </a:fld>
            <a:endParaRPr lang="cs-CZ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8C457-E46F-46AD-8BC2-26EA1A55CB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934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1A007-D490-4626-BF0F-9E6415F4C967}" type="datetime1">
              <a:rPr lang="cs-CZ" smtClean="0"/>
              <a:t>23. 11. 2018</a:t>
            </a:fld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4CAE5-1745-4A85-B3ED-16FD3ECDC6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437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8D5DA-843F-4E4A-A01F-8C17D09B3371}" type="datetime1">
              <a:rPr lang="cs-CZ" smtClean="0"/>
              <a:t>23. 11. 2018</a:t>
            </a:fld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DE0540-F174-4457-A5B0-3A15E78EB86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5734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FB7A8-8EDF-47DC-962B-3489C91650DE}" type="datetime1">
              <a:rPr lang="cs-CZ" smtClean="0"/>
              <a:t>23. 11. 2018</a:t>
            </a:fld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3AD7F-EBF8-43A7-8398-DFA0C6D9F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807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86461-0668-43DE-AD78-BA82C3012A98}" type="datetime1">
              <a:rPr lang="cs-CZ" smtClean="0"/>
              <a:t>23. 11. 2018</a:t>
            </a:fld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2E00AB-67D3-4285-8EA6-221B0C862B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301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14C06-5BFF-48F0-AAFF-F60C74ECE684}" type="datetime1">
              <a:rPr lang="cs-CZ" smtClean="0"/>
              <a:t>23. 11. 2018</a:t>
            </a:fld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F3D83-4187-4643-B6DB-AE5736CEF7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152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7E801-67FA-4795-9902-74320DDEA49C}" type="datetime1">
              <a:rPr lang="cs-CZ" smtClean="0"/>
              <a:t>23. 11. 2018</a:t>
            </a:fld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018CB4-C0F9-4B6D-B51B-509686D9E06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058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F1779-8F43-4088-B7C5-844CA93B0EB5}" type="datetime1">
              <a:rPr lang="cs-CZ" smtClean="0"/>
              <a:t>23. 11. 2018</a:t>
            </a:fld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C57CB-428C-48DC-B902-968DDAB7AC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288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87C54-5709-48C9-BEC8-1D8DDD822721}" type="datetime1">
              <a:rPr lang="cs-CZ" smtClean="0"/>
              <a:t>23. 11. 2018</a:t>
            </a:fld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325B8-073B-41B8-8768-B894C8AF66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091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FF18C-7DFD-4BAC-947D-972C812F254B}" type="datetime1">
              <a:rPr lang="cs-CZ" smtClean="0"/>
              <a:t>23. 11. 2018</a:t>
            </a:fld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32CF6-117A-4280-9B9E-A536760097F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266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09564-4024-4F7B-AC1E-50856C9B70B6}" type="datetime1">
              <a:rPr lang="cs-CZ" smtClean="0"/>
              <a:t>23. 11. 2018</a:t>
            </a:fld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3859A-C85B-41CA-8FCB-2DCE826F96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167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8CB4A-CA84-48E5-8943-74AD0BCACB67}" type="datetime1">
              <a:rPr lang="cs-CZ" smtClean="0"/>
              <a:t>23. 11. 2018</a:t>
            </a:fld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4D1B6-D9B4-45E7-A707-814D0B67099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202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29B007D4-4706-4440-A0C5-6A7A5DAAE06B}" type="datetime1">
              <a:rPr lang="cs-CZ" smtClean="0"/>
              <a:t>23. 11. 2018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Distribuovaný deadlock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65B280B5-6329-4B79-ABDC-EF22F5A3C19C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pPr eaLnBrk="1" hangingPunct="1"/>
            <a:r>
              <a:rPr lang="cs-CZ" altLang="cs-CZ" smtClean="0"/>
              <a:t>Distribuovaný deadlock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Distribuované systémy</a:t>
            </a:r>
          </a:p>
          <a:p>
            <a:pPr eaLnBrk="1" hangingPunct="1"/>
            <a:r>
              <a:rPr lang="cs-CZ" altLang="cs-CZ" smtClean="0"/>
              <a:t>Lekce 6</a:t>
            </a:r>
          </a:p>
          <a:p>
            <a:pPr eaLnBrk="1" hangingPunct="1"/>
            <a:r>
              <a:rPr lang="cs-CZ" altLang="cs-CZ" smtClean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E8361-CB32-45C7-97C4-E5F87EDA66BC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921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92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D55620-DF4C-4D2B-B00F-323224532B92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 AND modelu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3322638" cy="630237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Přítomnost smyčky</a:t>
            </a:r>
          </a:p>
        </p:txBody>
      </p:sp>
      <p:grpSp>
        <p:nvGrpSpPr>
          <p:cNvPr id="9223" name="Group 34"/>
          <p:cNvGrpSpPr>
            <a:grpSpLocks/>
          </p:cNvGrpSpPr>
          <p:nvPr/>
        </p:nvGrpSpPr>
        <p:grpSpPr bwMode="auto">
          <a:xfrm>
            <a:off x="1476375" y="2708275"/>
            <a:ext cx="5614988" cy="2519363"/>
            <a:chOff x="567" y="1752"/>
            <a:chExt cx="3537" cy="1587"/>
          </a:xfrm>
        </p:grpSpPr>
        <p:grpSp>
          <p:nvGrpSpPr>
            <p:cNvPr id="9226" name="Group 11"/>
            <p:cNvGrpSpPr>
              <a:grpSpLocks/>
            </p:cNvGrpSpPr>
            <p:nvPr/>
          </p:nvGrpSpPr>
          <p:grpSpPr bwMode="auto">
            <a:xfrm>
              <a:off x="567" y="1752"/>
              <a:ext cx="408" cy="408"/>
              <a:chOff x="567" y="1752"/>
              <a:chExt cx="408" cy="408"/>
            </a:xfrm>
          </p:grpSpPr>
          <p:sp>
            <p:nvSpPr>
              <p:cNvPr id="9248" name="Oval 6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49" name="Text Box 10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grpSp>
          <p:nvGrpSpPr>
            <p:cNvPr id="9227" name="Group 12"/>
            <p:cNvGrpSpPr>
              <a:grpSpLocks/>
            </p:cNvGrpSpPr>
            <p:nvPr/>
          </p:nvGrpSpPr>
          <p:grpSpPr bwMode="auto">
            <a:xfrm>
              <a:off x="567" y="2931"/>
              <a:ext cx="408" cy="408"/>
              <a:chOff x="567" y="1752"/>
              <a:chExt cx="408" cy="408"/>
            </a:xfrm>
          </p:grpSpPr>
          <p:sp>
            <p:nvSpPr>
              <p:cNvPr id="9246" name="Oval 13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47" name="Text Box 14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</a:t>
                </a:r>
                <a:r>
                  <a:rPr lang="en-US" altLang="cs-CZ"/>
                  <a:t>4</a:t>
                </a:r>
                <a:endParaRPr lang="cs-CZ" altLang="cs-CZ"/>
              </a:p>
            </p:txBody>
          </p:sp>
        </p:grpSp>
        <p:grpSp>
          <p:nvGrpSpPr>
            <p:cNvPr id="9228" name="Group 15"/>
            <p:cNvGrpSpPr>
              <a:grpSpLocks/>
            </p:cNvGrpSpPr>
            <p:nvPr/>
          </p:nvGrpSpPr>
          <p:grpSpPr bwMode="auto">
            <a:xfrm>
              <a:off x="2154" y="2931"/>
              <a:ext cx="408" cy="408"/>
              <a:chOff x="567" y="1752"/>
              <a:chExt cx="408" cy="408"/>
            </a:xfrm>
          </p:grpSpPr>
          <p:sp>
            <p:nvSpPr>
              <p:cNvPr id="9244" name="Oval 16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45" name="Text Box 17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</a:t>
                </a:r>
                <a:r>
                  <a:rPr lang="en-US" altLang="cs-CZ"/>
                  <a:t>3</a:t>
                </a:r>
                <a:endParaRPr lang="cs-CZ" altLang="cs-CZ"/>
              </a:p>
            </p:txBody>
          </p:sp>
        </p:grpSp>
        <p:grpSp>
          <p:nvGrpSpPr>
            <p:cNvPr id="9229" name="Group 18"/>
            <p:cNvGrpSpPr>
              <a:grpSpLocks/>
            </p:cNvGrpSpPr>
            <p:nvPr/>
          </p:nvGrpSpPr>
          <p:grpSpPr bwMode="auto">
            <a:xfrm>
              <a:off x="3696" y="2931"/>
              <a:ext cx="408" cy="408"/>
              <a:chOff x="567" y="1752"/>
              <a:chExt cx="408" cy="408"/>
            </a:xfrm>
          </p:grpSpPr>
          <p:sp>
            <p:nvSpPr>
              <p:cNvPr id="9242" name="Oval 19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43" name="Text Box 20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</a:t>
                </a:r>
                <a:r>
                  <a:rPr lang="en-US" altLang="cs-CZ"/>
                  <a:t>6</a:t>
                </a:r>
                <a:endParaRPr lang="cs-CZ" altLang="cs-CZ"/>
              </a:p>
            </p:txBody>
          </p:sp>
        </p:grpSp>
        <p:grpSp>
          <p:nvGrpSpPr>
            <p:cNvPr id="9230" name="Group 21"/>
            <p:cNvGrpSpPr>
              <a:grpSpLocks/>
            </p:cNvGrpSpPr>
            <p:nvPr/>
          </p:nvGrpSpPr>
          <p:grpSpPr bwMode="auto">
            <a:xfrm>
              <a:off x="3696" y="1752"/>
              <a:ext cx="408" cy="408"/>
              <a:chOff x="567" y="1752"/>
              <a:chExt cx="408" cy="408"/>
            </a:xfrm>
          </p:grpSpPr>
          <p:sp>
            <p:nvSpPr>
              <p:cNvPr id="9240" name="Oval 22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41" name="Text Box 23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</a:t>
                </a:r>
                <a:r>
                  <a:rPr lang="en-US" altLang="cs-CZ"/>
                  <a:t>5</a:t>
                </a:r>
                <a:endParaRPr lang="cs-CZ" altLang="cs-CZ"/>
              </a:p>
            </p:txBody>
          </p:sp>
        </p:grpSp>
        <p:grpSp>
          <p:nvGrpSpPr>
            <p:cNvPr id="9231" name="Group 24"/>
            <p:cNvGrpSpPr>
              <a:grpSpLocks/>
            </p:cNvGrpSpPr>
            <p:nvPr/>
          </p:nvGrpSpPr>
          <p:grpSpPr bwMode="auto">
            <a:xfrm>
              <a:off x="2154" y="1752"/>
              <a:ext cx="408" cy="408"/>
              <a:chOff x="567" y="1752"/>
              <a:chExt cx="408" cy="408"/>
            </a:xfrm>
          </p:grpSpPr>
          <p:sp>
            <p:nvSpPr>
              <p:cNvPr id="9238" name="Oval 25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9239" name="Text Box 26"/>
              <p:cNvSpPr txBox="1">
                <a:spLocks noChangeArrowheads="1"/>
              </p:cNvSpPr>
              <p:nvPr/>
            </p:nvSpPr>
            <p:spPr bwMode="auto">
              <a:xfrm>
                <a:off x="645" y="1855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cxnSp>
          <p:nvCxnSpPr>
            <p:cNvPr id="9232" name="AutoShape 27"/>
            <p:cNvCxnSpPr>
              <a:cxnSpLocks noChangeShapeType="1"/>
              <a:stCxn id="9248" idx="6"/>
              <a:endCxn id="9238" idx="2"/>
            </p:cNvCxnSpPr>
            <p:nvPr/>
          </p:nvCxnSpPr>
          <p:spPr bwMode="auto">
            <a:xfrm>
              <a:off x="975" y="1956"/>
              <a:ext cx="1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3" name="AutoShape 29"/>
            <p:cNvCxnSpPr>
              <a:cxnSpLocks noChangeShapeType="1"/>
              <a:stCxn id="9238" idx="4"/>
              <a:endCxn id="9244" idx="0"/>
            </p:cNvCxnSpPr>
            <p:nvPr/>
          </p:nvCxnSpPr>
          <p:spPr bwMode="auto">
            <a:xfrm>
              <a:off x="2358" y="2160"/>
              <a:ext cx="0" cy="7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4" name="AutoShape 30"/>
            <p:cNvCxnSpPr>
              <a:cxnSpLocks noChangeShapeType="1"/>
              <a:stCxn id="9244" idx="2"/>
              <a:endCxn id="9246" idx="6"/>
            </p:cNvCxnSpPr>
            <p:nvPr/>
          </p:nvCxnSpPr>
          <p:spPr bwMode="auto">
            <a:xfrm flipH="1">
              <a:off x="975" y="3135"/>
              <a:ext cx="1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5" name="AutoShape 31"/>
            <p:cNvCxnSpPr>
              <a:cxnSpLocks noChangeShapeType="1"/>
              <a:stCxn id="9246" idx="0"/>
              <a:endCxn id="9248" idx="4"/>
            </p:cNvCxnSpPr>
            <p:nvPr/>
          </p:nvCxnSpPr>
          <p:spPr bwMode="auto">
            <a:xfrm flipV="1">
              <a:off x="771" y="2160"/>
              <a:ext cx="0" cy="7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6" name="AutoShape 32"/>
            <p:cNvCxnSpPr>
              <a:cxnSpLocks noChangeShapeType="1"/>
              <a:stCxn id="9240" idx="4"/>
              <a:endCxn id="9242" idx="0"/>
            </p:cNvCxnSpPr>
            <p:nvPr/>
          </p:nvCxnSpPr>
          <p:spPr bwMode="auto">
            <a:xfrm>
              <a:off x="3900" y="2160"/>
              <a:ext cx="0" cy="7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7" name="AutoShape 33"/>
            <p:cNvCxnSpPr>
              <a:cxnSpLocks noChangeShapeType="1"/>
              <a:stCxn id="9238" idx="6"/>
              <a:endCxn id="9240" idx="2"/>
            </p:cNvCxnSpPr>
            <p:nvPr/>
          </p:nvCxnSpPr>
          <p:spPr bwMode="auto">
            <a:xfrm>
              <a:off x="2562" y="1956"/>
              <a:ext cx="113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24" name="Freeform 36"/>
          <p:cNvSpPr>
            <a:spLocks/>
          </p:cNvSpPr>
          <p:nvPr/>
        </p:nvSpPr>
        <p:spPr bwMode="auto">
          <a:xfrm>
            <a:off x="2268538" y="3344863"/>
            <a:ext cx="1223962" cy="1019175"/>
          </a:xfrm>
          <a:custGeom>
            <a:avLst/>
            <a:gdLst>
              <a:gd name="T0" fmla="*/ 0 w 771"/>
              <a:gd name="T1" fmla="*/ 515938 h 642"/>
              <a:gd name="T2" fmla="*/ 71437 w 771"/>
              <a:gd name="T3" fmla="*/ 300038 h 642"/>
              <a:gd name="T4" fmla="*/ 215900 w 771"/>
              <a:gd name="T5" fmla="*/ 155575 h 642"/>
              <a:gd name="T6" fmla="*/ 503237 w 771"/>
              <a:gd name="T7" fmla="*/ 12700 h 642"/>
              <a:gd name="T8" fmla="*/ 1008062 w 771"/>
              <a:gd name="T9" fmla="*/ 84138 h 642"/>
              <a:gd name="T10" fmla="*/ 1223962 w 771"/>
              <a:gd name="T11" fmla="*/ 515938 h 642"/>
              <a:gd name="T12" fmla="*/ 1008062 w 771"/>
              <a:gd name="T13" fmla="*/ 947738 h 642"/>
              <a:gd name="T14" fmla="*/ 215900 w 771"/>
              <a:gd name="T15" fmla="*/ 947738 h 6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71" h="642">
                <a:moveTo>
                  <a:pt x="0" y="325"/>
                </a:moveTo>
                <a:cubicBezTo>
                  <a:pt x="11" y="276"/>
                  <a:pt x="22" y="227"/>
                  <a:pt x="45" y="189"/>
                </a:cubicBezTo>
                <a:cubicBezTo>
                  <a:pt x="68" y="151"/>
                  <a:pt x="91" y="128"/>
                  <a:pt x="136" y="98"/>
                </a:cubicBezTo>
                <a:cubicBezTo>
                  <a:pt x="181" y="68"/>
                  <a:pt x="234" y="15"/>
                  <a:pt x="317" y="8"/>
                </a:cubicBezTo>
                <a:cubicBezTo>
                  <a:pt x="400" y="1"/>
                  <a:pt x="559" y="0"/>
                  <a:pt x="635" y="53"/>
                </a:cubicBezTo>
                <a:cubicBezTo>
                  <a:pt x="711" y="106"/>
                  <a:pt x="771" y="234"/>
                  <a:pt x="771" y="325"/>
                </a:cubicBezTo>
                <a:cubicBezTo>
                  <a:pt x="771" y="416"/>
                  <a:pt x="741" y="552"/>
                  <a:pt x="635" y="597"/>
                </a:cubicBezTo>
                <a:cubicBezTo>
                  <a:pt x="529" y="642"/>
                  <a:pt x="212" y="605"/>
                  <a:pt x="136" y="59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5" name="Line 37"/>
          <p:cNvSpPr>
            <a:spLocks noChangeShapeType="1"/>
          </p:cNvSpPr>
          <p:nvPr/>
        </p:nvSpPr>
        <p:spPr bwMode="auto">
          <a:xfrm flipH="1" flipV="1">
            <a:off x="2339975" y="4221163"/>
            <a:ext cx="144463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352895-81AB-4902-A7DB-377355BC0251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1024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02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4084F4-AA05-4C79-91B0-450897CACC3D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 model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3322638" cy="4446587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Přítomnost smyčky</a:t>
            </a:r>
          </a:p>
          <a:p>
            <a:pPr eaLnBrk="1" hangingPunct="1"/>
            <a:r>
              <a:rPr lang="cs-CZ" altLang="cs-CZ" smtClean="0"/>
              <a:t>Knot (smyčka): podmnožina orientovaného grafu taková, že počínajíc z libovolného uzlu podmnožiny je nemožné opustit smyčku po hranách grafu.</a:t>
            </a:r>
          </a:p>
          <a:p>
            <a:pPr eaLnBrk="1" hangingPunct="1"/>
            <a:endParaRPr lang="cs-CZ" altLang="cs-CZ" smtClean="0"/>
          </a:p>
        </p:txBody>
      </p:sp>
      <p:grpSp>
        <p:nvGrpSpPr>
          <p:cNvPr id="10247" name="Group 33"/>
          <p:cNvGrpSpPr>
            <a:grpSpLocks/>
          </p:cNvGrpSpPr>
          <p:nvPr/>
        </p:nvGrpSpPr>
        <p:grpSpPr bwMode="auto">
          <a:xfrm>
            <a:off x="3925690" y="2349500"/>
            <a:ext cx="4608506" cy="2087563"/>
            <a:chOff x="2291" y="1117"/>
            <a:chExt cx="3317" cy="1452"/>
          </a:xfrm>
        </p:grpSpPr>
        <p:grpSp>
          <p:nvGrpSpPr>
            <p:cNvPr id="10250" name="Group 6"/>
            <p:cNvGrpSpPr>
              <a:grpSpLocks/>
            </p:cNvGrpSpPr>
            <p:nvPr/>
          </p:nvGrpSpPr>
          <p:grpSpPr bwMode="auto">
            <a:xfrm>
              <a:off x="2291" y="1117"/>
              <a:ext cx="383" cy="373"/>
              <a:chOff x="567" y="1752"/>
              <a:chExt cx="408" cy="408"/>
            </a:xfrm>
          </p:grpSpPr>
          <p:sp>
            <p:nvSpPr>
              <p:cNvPr id="10272" name="Oval 7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73" name="Text Box 8"/>
              <p:cNvSpPr txBox="1">
                <a:spLocks noChangeArrowheads="1"/>
              </p:cNvSpPr>
              <p:nvPr/>
            </p:nvSpPr>
            <p:spPr bwMode="auto">
              <a:xfrm>
                <a:off x="593" y="1817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P1</a:t>
                </a:r>
              </a:p>
            </p:txBody>
          </p:sp>
        </p:grpSp>
        <p:grpSp>
          <p:nvGrpSpPr>
            <p:cNvPr id="10251" name="Group 9"/>
            <p:cNvGrpSpPr>
              <a:grpSpLocks/>
            </p:cNvGrpSpPr>
            <p:nvPr/>
          </p:nvGrpSpPr>
          <p:grpSpPr bwMode="auto">
            <a:xfrm>
              <a:off x="2291" y="2196"/>
              <a:ext cx="383" cy="373"/>
              <a:chOff x="567" y="1752"/>
              <a:chExt cx="408" cy="408"/>
            </a:xfrm>
          </p:grpSpPr>
          <p:sp>
            <p:nvSpPr>
              <p:cNvPr id="10270" name="Oval 10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71" name="Text Box 11"/>
              <p:cNvSpPr txBox="1">
                <a:spLocks noChangeArrowheads="1"/>
              </p:cNvSpPr>
              <p:nvPr/>
            </p:nvSpPr>
            <p:spPr bwMode="auto">
              <a:xfrm>
                <a:off x="605" y="1819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P4</a:t>
                </a:r>
              </a:p>
            </p:txBody>
          </p:sp>
        </p:grpSp>
        <p:grpSp>
          <p:nvGrpSpPr>
            <p:cNvPr id="10252" name="Group 12"/>
            <p:cNvGrpSpPr>
              <a:grpSpLocks/>
            </p:cNvGrpSpPr>
            <p:nvPr/>
          </p:nvGrpSpPr>
          <p:grpSpPr bwMode="auto">
            <a:xfrm>
              <a:off x="3779" y="2196"/>
              <a:ext cx="383" cy="373"/>
              <a:chOff x="567" y="1752"/>
              <a:chExt cx="408" cy="408"/>
            </a:xfrm>
          </p:grpSpPr>
          <p:sp>
            <p:nvSpPr>
              <p:cNvPr id="10268" name="Oval 13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69" name="Text Box 14"/>
              <p:cNvSpPr txBox="1">
                <a:spLocks noChangeArrowheads="1"/>
              </p:cNvSpPr>
              <p:nvPr/>
            </p:nvSpPr>
            <p:spPr bwMode="auto">
              <a:xfrm>
                <a:off x="615" y="1816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P3</a:t>
                </a:r>
              </a:p>
            </p:txBody>
          </p:sp>
        </p:grpSp>
        <p:grpSp>
          <p:nvGrpSpPr>
            <p:cNvPr id="10253" name="Group 15"/>
            <p:cNvGrpSpPr>
              <a:grpSpLocks/>
            </p:cNvGrpSpPr>
            <p:nvPr/>
          </p:nvGrpSpPr>
          <p:grpSpPr bwMode="auto">
            <a:xfrm>
              <a:off x="5225" y="2196"/>
              <a:ext cx="383" cy="373"/>
              <a:chOff x="567" y="1752"/>
              <a:chExt cx="408" cy="408"/>
            </a:xfrm>
          </p:grpSpPr>
          <p:sp>
            <p:nvSpPr>
              <p:cNvPr id="10266" name="Oval 16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67" name="Text Box 17"/>
              <p:cNvSpPr txBox="1">
                <a:spLocks noChangeArrowheads="1"/>
              </p:cNvSpPr>
              <p:nvPr/>
            </p:nvSpPr>
            <p:spPr bwMode="auto">
              <a:xfrm>
                <a:off x="617" y="1808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P6</a:t>
                </a:r>
              </a:p>
            </p:txBody>
          </p:sp>
        </p:grpSp>
        <p:grpSp>
          <p:nvGrpSpPr>
            <p:cNvPr id="10254" name="Group 18"/>
            <p:cNvGrpSpPr>
              <a:grpSpLocks/>
            </p:cNvGrpSpPr>
            <p:nvPr/>
          </p:nvGrpSpPr>
          <p:grpSpPr bwMode="auto">
            <a:xfrm>
              <a:off x="5225" y="1117"/>
              <a:ext cx="383" cy="373"/>
              <a:chOff x="567" y="1752"/>
              <a:chExt cx="408" cy="408"/>
            </a:xfrm>
          </p:grpSpPr>
          <p:sp>
            <p:nvSpPr>
              <p:cNvPr id="10264" name="Oval 19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65" name="Text Box 20"/>
              <p:cNvSpPr txBox="1">
                <a:spLocks noChangeArrowheads="1"/>
              </p:cNvSpPr>
              <p:nvPr/>
            </p:nvSpPr>
            <p:spPr bwMode="auto">
              <a:xfrm>
                <a:off x="595" y="1826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P5</a:t>
                </a:r>
              </a:p>
            </p:txBody>
          </p:sp>
        </p:grpSp>
        <p:grpSp>
          <p:nvGrpSpPr>
            <p:cNvPr id="10255" name="Group 21"/>
            <p:cNvGrpSpPr>
              <a:grpSpLocks/>
            </p:cNvGrpSpPr>
            <p:nvPr/>
          </p:nvGrpSpPr>
          <p:grpSpPr bwMode="auto">
            <a:xfrm>
              <a:off x="3779" y="1117"/>
              <a:ext cx="383" cy="373"/>
              <a:chOff x="567" y="1752"/>
              <a:chExt cx="408" cy="408"/>
            </a:xfrm>
          </p:grpSpPr>
          <p:sp>
            <p:nvSpPr>
              <p:cNvPr id="10262" name="Oval 22"/>
              <p:cNvSpPr>
                <a:spLocks noChangeArrowheads="1"/>
              </p:cNvSpPr>
              <p:nvPr/>
            </p:nvSpPr>
            <p:spPr bwMode="auto">
              <a:xfrm>
                <a:off x="567" y="1752"/>
                <a:ext cx="408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263" name="Text Box 23"/>
              <p:cNvSpPr txBox="1">
                <a:spLocks noChangeArrowheads="1"/>
              </p:cNvSpPr>
              <p:nvPr/>
            </p:nvSpPr>
            <p:spPr bwMode="auto">
              <a:xfrm>
                <a:off x="595" y="1817"/>
                <a:ext cx="356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P2</a:t>
                </a:r>
              </a:p>
            </p:txBody>
          </p:sp>
        </p:grpSp>
        <p:cxnSp>
          <p:nvCxnSpPr>
            <p:cNvPr id="10256" name="AutoShape 24"/>
            <p:cNvCxnSpPr>
              <a:cxnSpLocks noChangeShapeType="1"/>
              <a:stCxn id="10272" idx="6"/>
              <a:endCxn id="10262" idx="2"/>
            </p:cNvCxnSpPr>
            <p:nvPr/>
          </p:nvCxnSpPr>
          <p:spPr bwMode="auto">
            <a:xfrm>
              <a:off x="2673" y="1304"/>
              <a:ext cx="110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57" name="AutoShape 26"/>
            <p:cNvCxnSpPr>
              <a:cxnSpLocks noChangeShapeType="1"/>
              <a:stCxn id="10268" idx="2"/>
              <a:endCxn id="10270" idx="6"/>
            </p:cNvCxnSpPr>
            <p:nvPr/>
          </p:nvCxnSpPr>
          <p:spPr bwMode="auto">
            <a:xfrm flipH="1">
              <a:off x="2673" y="2382"/>
              <a:ext cx="110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58" name="AutoShape 27"/>
            <p:cNvCxnSpPr>
              <a:cxnSpLocks noChangeShapeType="1"/>
              <a:stCxn id="10270" idx="0"/>
              <a:endCxn id="10272" idx="4"/>
            </p:cNvCxnSpPr>
            <p:nvPr/>
          </p:nvCxnSpPr>
          <p:spPr bwMode="auto">
            <a:xfrm flipV="1">
              <a:off x="2481" y="1490"/>
              <a:ext cx="0" cy="7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59" name="AutoShape 28"/>
            <p:cNvCxnSpPr>
              <a:cxnSpLocks noChangeShapeType="1"/>
              <a:stCxn id="10264" idx="4"/>
              <a:endCxn id="10266" idx="0"/>
            </p:cNvCxnSpPr>
            <p:nvPr/>
          </p:nvCxnSpPr>
          <p:spPr bwMode="auto">
            <a:xfrm>
              <a:off x="5416" y="1490"/>
              <a:ext cx="0" cy="7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60" name="AutoShape 29"/>
            <p:cNvCxnSpPr>
              <a:cxnSpLocks noChangeShapeType="1"/>
              <a:stCxn id="10262" idx="6"/>
              <a:endCxn id="10264" idx="2"/>
            </p:cNvCxnSpPr>
            <p:nvPr/>
          </p:nvCxnSpPr>
          <p:spPr bwMode="auto">
            <a:xfrm>
              <a:off x="4161" y="1304"/>
              <a:ext cx="1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61" name="AutoShape 31"/>
            <p:cNvCxnSpPr>
              <a:cxnSpLocks noChangeShapeType="1"/>
              <a:stCxn id="10266" idx="1"/>
              <a:endCxn id="10262" idx="5"/>
            </p:cNvCxnSpPr>
            <p:nvPr/>
          </p:nvCxnSpPr>
          <p:spPr bwMode="auto">
            <a:xfrm flipH="1" flipV="1">
              <a:off x="4105" y="1435"/>
              <a:ext cx="1175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248" name="Freeform 34"/>
          <p:cNvSpPr>
            <a:spLocks/>
          </p:cNvSpPr>
          <p:nvPr/>
        </p:nvSpPr>
        <p:spPr bwMode="auto">
          <a:xfrm>
            <a:off x="7019925" y="2768600"/>
            <a:ext cx="973138" cy="673100"/>
          </a:xfrm>
          <a:custGeom>
            <a:avLst/>
            <a:gdLst>
              <a:gd name="T0" fmla="*/ 0 w 613"/>
              <a:gd name="T1" fmla="*/ 84138 h 424"/>
              <a:gd name="T2" fmla="*/ 431800 w 613"/>
              <a:gd name="T3" fmla="*/ 12700 h 424"/>
              <a:gd name="T4" fmla="*/ 865188 w 613"/>
              <a:gd name="T5" fmla="*/ 155575 h 424"/>
              <a:gd name="T6" fmla="*/ 936625 w 613"/>
              <a:gd name="T7" fmla="*/ 515938 h 424"/>
              <a:gd name="T8" fmla="*/ 647700 w 613"/>
              <a:gd name="T9" fmla="*/ 660400 h 424"/>
              <a:gd name="T10" fmla="*/ 288925 w 613"/>
              <a:gd name="T11" fmla="*/ 588963 h 424"/>
              <a:gd name="T12" fmla="*/ 144463 w 613"/>
              <a:gd name="T13" fmla="*/ 373063 h 4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3" h="424">
                <a:moveTo>
                  <a:pt x="0" y="53"/>
                </a:moveTo>
                <a:cubicBezTo>
                  <a:pt x="90" y="26"/>
                  <a:pt x="181" y="0"/>
                  <a:pt x="272" y="8"/>
                </a:cubicBezTo>
                <a:cubicBezTo>
                  <a:pt x="363" y="16"/>
                  <a:pt x="492" y="45"/>
                  <a:pt x="545" y="98"/>
                </a:cubicBezTo>
                <a:cubicBezTo>
                  <a:pt x="598" y="151"/>
                  <a:pt x="613" y="272"/>
                  <a:pt x="590" y="325"/>
                </a:cubicBezTo>
                <a:cubicBezTo>
                  <a:pt x="567" y="378"/>
                  <a:pt x="476" y="408"/>
                  <a:pt x="408" y="416"/>
                </a:cubicBezTo>
                <a:cubicBezTo>
                  <a:pt x="340" y="424"/>
                  <a:pt x="235" y="401"/>
                  <a:pt x="182" y="371"/>
                </a:cubicBezTo>
                <a:cubicBezTo>
                  <a:pt x="129" y="341"/>
                  <a:pt x="110" y="288"/>
                  <a:pt x="91" y="23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9" name="Line 37"/>
          <p:cNvSpPr>
            <a:spLocks noChangeShapeType="1"/>
          </p:cNvSpPr>
          <p:nvPr/>
        </p:nvSpPr>
        <p:spPr bwMode="auto">
          <a:xfrm flipH="1" flipV="1">
            <a:off x="7092950" y="2997200"/>
            <a:ext cx="714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66ACDB-0F38-4E23-9652-8D7A106E31A6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1126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126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427B3C-3A15-49BD-A02C-CADC2AE45987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Akceptování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deadlocku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ignorování problému a víra, že </a:t>
            </a:r>
            <a:r>
              <a:rPr lang="cs-CZ" altLang="cs-CZ" dirty="0" err="1" smtClean="0"/>
              <a:t>deadlock</a:t>
            </a:r>
            <a:r>
              <a:rPr lang="cs-CZ" altLang="cs-CZ" dirty="0" smtClean="0"/>
              <a:t> nenastane (UNIX)</a:t>
            </a:r>
          </a:p>
          <a:p>
            <a:pPr eaLnBrk="1" hangingPunct="1"/>
            <a:r>
              <a:rPr lang="cs-CZ" altLang="cs-CZ" b="1" dirty="0" smtClean="0"/>
              <a:t>Předcházení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prevention</a:t>
            </a:r>
            <a:r>
              <a:rPr lang="cs-CZ" altLang="cs-CZ" dirty="0" smtClean="0"/>
              <a:t>)– obtížné</a:t>
            </a:r>
          </a:p>
          <a:p>
            <a:pPr lvl="1" eaLnBrk="1" hangingPunct="1"/>
            <a:r>
              <a:rPr lang="cs-CZ" altLang="cs-CZ" dirty="0" smtClean="0"/>
              <a:t>zabránění vzniku podmínek vedoucích k </a:t>
            </a:r>
            <a:r>
              <a:rPr lang="cs-CZ" altLang="cs-CZ" dirty="0" err="1" smtClean="0"/>
              <a:t>deadlocku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vždy drahé</a:t>
            </a:r>
          </a:p>
          <a:p>
            <a:pPr eaLnBrk="1" hangingPunct="1"/>
            <a:r>
              <a:rPr lang="cs-CZ" altLang="cs-CZ" b="1" dirty="0" smtClean="0"/>
              <a:t>Vyhýbání</a:t>
            </a:r>
            <a:r>
              <a:rPr lang="cs-CZ" altLang="cs-CZ" dirty="0" smtClean="0"/>
              <a:t> se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avoidance</a:t>
            </a:r>
            <a:r>
              <a:rPr lang="cs-CZ" altLang="cs-CZ" dirty="0" smtClean="0"/>
              <a:t>)– před alokací zdroje kontrola možného </a:t>
            </a:r>
            <a:r>
              <a:rPr lang="cs-CZ" altLang="cs-CZ" dirty="0" err="1" smtClean="0"/>
              <a:t>deadlocku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obtížné protože bych potřeboval mít informaci o globálním stavu každého uzlu který ovládá zdroje</a:t>
            </a:r>
          </a:p>
          <a:p>
            <a:pPr lvl="1" eaLnBrk="1" hangingPunct="1"/>
            <a:r>
              <a:rPr lang="cs-CZ" altLang="cs-CZ" dirty="0" smtClean="0"/>
              <a:t>cílem je udržení bezpečných stavů</a:t>
            </a:r>
          </a:p>
          <a:p>
            <a:pPr eaLnBrk="1" hangingPunct="1"/>
            <a:r>
              <a:rPr lang="cs-CZ" altLang="cs-CZ" b="1" dirty="0" smtClean="0"/>
              <a:t>Detekce a odstranění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detection</a:t>
            </a:r>
            <a:r>
              <a:rPr lang="cs-CZ" alt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72FABA-BAA8-4556-97AA-E60731451D15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1229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22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9F78C8-A697-4005-9A6F-618FC80E5625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  <a:br>
              <a:rPr lang="cs-CZ" altLang="cs-CZ" smtClean="0"/>
            </a:br>
            <a:r>
              <a:rPr lang="cs-CZ" altLang="cs-CZ" smtClean="0"/>
              <a:t>prevence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cs-CZ" altLang="cs-CZ" dirty="0" smtClean="0"/>
              <a:t>Předcházení může být dosaženo zrušením jedné ze čtyř následujících podmínek</a:t>
            </a:r>
          </a:p>
          <a:p>
            <a:pPr marL="725488" lvl="1" indent="-381000" eaLnBrk="1" hangingPunct="1"/>
            <a:r>
              <a:rPr lang="cs-CZ" altLang="cs-CZ" dirty="0" smtClean="0"/>
              <a:t>1. výlučný přístup ke zdrojům</a:t>
            </a:r>
          </a:p>
          <a:p>
            <a:pPr marL="1074738" lvl="2" indent="-381000" eaLnBrk="1" hangingPunct="1"/>
            <a:r>
              <a:rPr lang="cs-CZ" altLang="cs-CZ" dirty="0" smtClean="0"/>
              <a:t>většina prostředků vyžaduje výlučný přístup</a:t>
            </a:r>
          </a:p>
          <a:p>
            <a:pPr marL="1074738" lvl="2" indent="-381000" eaLnBrk="1" hangingPunct="1"/>
            <a:r>
              <a:rPr lang="cs-CZ" altLang="cs-CZ" dirty="0" smtClean="0"/>
              <a:t>jedná se např. o paměť, periferie</a:t>
            </a:r>
          </a:p>
          <a:p>
            <a:pPr marL="1074738" lvl="2" indent="-381000" eaLnBrk="1" hangingPunct="1"/>
            <a:r>
              <a:rPr lang="cs-CZ" altLang="cs-CZ" dirty="0" smtClean="0"/>
              <a:t>lze obejít </a:t>
            </a:r>
            <a:r>
              <a:rPr lang="cs-CZ" altLang="cs-CZ" dirty="0" err="1" smtClean="0"/>
              <a:t>virtualizací</a:t>
            </a:r>
            <a:r>
              <a:rPr lang="cs-CZ" altLang="cs-CZ" dirty="0" smtClean="0"/>
              <a:t> (virtuální tiskárna, virtuální paměť)</a:t>
            </a:r>
          </a:p>
          <a:p>
            <a:pPr marL="725488" lvl="1" indent="-381000" eaLnBrk="1" hangingPunct="1"/>
            <a:r>
              <a:rPr lang="cs-CZ" altLang="cs-CZ" dirty="0" smtClean="0"/>
              <a:t>2. postupné přidělování</a:t>
            </a:r>
          </a:p>
          <a:p>
            <a:pPr marL="1074738" lvl="2" indent="-381000" eaLnBrk="1" hangingPunct="1"/>
            <a:r>
              <a:rPr lang="cs-CZ" altLang="cs-CZ" dirty="0" smtClean="0"/>
              <a:t>zdroje jsou přidělovány postupně, ne najednou</a:t>
            </a:r>
          </a:p>
          <a:p>
            <a:pPr marL="1074738" lvl="2" indent="-381000" eaLnBrk="1" hangingPunct="1"/>
            <a:r>
              <a:rPr lang="cs-CZ" altLang="cs-CZ" dirty="0" smtClean="0"/>
              <a:t>lze řešit ohodnocením zdrojů a zachováním pořadí při jejich přidělování i uvolňování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74C50F-675E-437C-9C61-7C10C4A58703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1331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33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5C8511-175E-4292-A51E-B7328BA15FE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  <a:br>
              <a:rPr lang="cs-CZ" altLang="cs-CZ" smtClean="0"/>
            </a:br>
            <a:r>
              <a:rPr lang="cs-CZ" altLang="cs-CZ" smtClean="0"/>
              <a:t>prevence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cs-CZ" altLang="cs-CZ" smtClean="0"/>
              <a:t>Prevence může být dosaženo zrušením jedné ze čtyř následujících podmínek</a:t>
            </a:r>
          </a:p>
          <a:p>
            <a:pPr marL="725488" lvl="1" indent="-381000" eaLnBrk="1" hangingPunct="1"/>
            <a:r>
              <a:rPr lang="cs-CZ" altLang="cs-CZ" smtClean="0"/>
              <a:t>3. nepreemtivní plánování</a:t>
            </a:r>
          </a:p>
          <a:p>
            <a:pPr marL="1074738" lvl="2" indent="-381000" eaLnBrk="1" hangingPunct="1"/>
            <a:r>
              <a:rPr lang="cs-CZ" altLang="cs-CZ" smtClean="0"/>
              <a:t>prostředek může uvolnit pouze proces, který jej vlastní</a:t>
            </a:r>
          </a:p>
          <a:p>
            <a:pPr marL="1074738" lvl="2" indent="-381000" eaLnBrk="1" hangingPunct="1"/>
            <a:r>
              <a:rPr lang="cs-CZ" altLang="cs-CZ" smtClean="0"/>
              <a:t>řešení opět ve virtualizaci</a:t>
            </a:r>
          </a:p>
          <a:p>
            <a:pPr marL="725488" lvl="1" indent="-381000" eaLnBrk="1" hangingPunct="1"/>
            <a:r>
              <a:rPr lang="cs-CZ" altLang="cs-CZ" smtClean="0"/>
              <a:t>4. neomezené čekání</a:t>
            </a:r>
          </a:p>
          <a:p>
            <a:pPr marL="1074738" lvl="2" indent="-381000" eaLnBrk="1" hangingPunct="1"/>
            <a:r>
              <a:rPr lang="cs-CZ" altLang="cs-CZ" smtClean="0"/>
              <a:t>předchozí podmínky vedou k neomezenému čekání na přidělení zdrojů</a:t>
            </a:r>
          </a:p>
          <a:p>
            <a:pPr marL="1074738" lvl="2" indent="-381000" eaLnBrk="1" hangingPunct="1"/>
            <a:r>
              <a:rPr lang="cs-CZ" altLang="cs-CZ" smtClean="0"/>
              <a:t>odstranění některé z předchozích podmínek vede k prevenci deadlocku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D70692-5E6C-47AC-AD24-683D835B54E3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1433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43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545E7B-75A0-4CDD-B486-CF1CA3573871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Prevence deadlocku</a:t>
            </a:r>
            <a:br>
              <a:rPr lang="cs-CZ" altLang="cs-CZ" sz="3200" smtClean="0"/>
            </a:br>
            <a:r>
              <a:rPr lang="cs-CZ" altLang="cs-CZ" sz="3200" smtClean="0"/>
              <a:t>uspořádání podle časových značek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Uspořádání požadavků – prevence proti vzniku cyklů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Požadavky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dirty="0" smtClean="0"/>
              <a:t>Globální čas (</a:t>
            </a:r>
            <a:r>
              <a:rPr lang="cs-CZ" altLang="cs-CZ" dirty="0" err="1" smtClean="0"/>
              <a:t>Lamportův</a:t>
            </a:r>
            <a:r>
              <a:rPr lang="cs-CZ" altLang="cs-CZ" dirty="0" smtClean="0"/>
              <a:t> logický čas)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dirty="0" smtClean="0"/>
              <a:t>Atomické transakce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Transakcím jsou přiřazeny časové značky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b="1" dirty="0" smtClean="0"/>
              <a:t>Schéma wait-</a:t>
            </a:r>
            <a:r>
              <a:rPr lang="cs-CZ" altLang="cs-CZ" b="1" dirty="0" err="1" smtClean="0"/>
              <a:t>die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(zemřít)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dirty="0" smtClean="0"/>
              <a:t>Starší čeká na uvolnění zdroje, který vlastní mladší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dirty="0" smtClean="0"/>
              <a:t>Mladší končí (</a:t>
            </a:r>
            <a:r>
              <a:rPr lang="cs-CZ" altLang="cs-CZ" dirty="0" err="1" smtClean="0"/>
              <a:t>roll-back</a:t>
            </a:r>
            <a:r>
              <a:rPr lang="cs-CZ" altLang="cs-CZ" dirty="0" smtClean="0"/>
              <a:t>) pokud žádá o zdroj, který vlastní starší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b="1" dirty="0" smtClean="0"/>
              <a:t>Schéma </a:t>
            </a:r>
            <a:r>
              <a:rPr lang="cs-CZ" altLang="cs-CZ" b="1" dirty="0" err="1" smtClean="0"/>
              <a:t>wound</a:t>
            </a:r>
            <a:r>
              <a:rPr lang="cs-CZ" altLang="cs-CZ" b="1" dirty="0" smtClean="0"/>
              <a:t>-wait </a:t>
            </a:r>
            <a:r>
              <a:rPr lang="cs-CZ" altLang="cs-CZ" dirty="0" smtClean="0"/>
              <a:t>(postřelit)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dirty="0" smtClean="0"/>
              <a:t>Starší požaduje zdroj držený mladším, mladší končí (</a:t>
            </a:r>
            <a:r>
              <a:rPr lang="cs-CZ" altLang="cs-CZ" dirty="0" err="1" smtClean="0"/>
              <a:t>roll-back</a:t>
            </a:r>
            <a:r>
              <a:rPr lang="cs-CZ" altLang="cs-CZ" dirty="0" smtClean="0"/>
              <a:t>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dirty="0" smtClean="0"/>
              <a:t>Mladší požaduje zdroj držený starším - čeká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E5480B-08ED-4137-B0EF-FE5A75832B93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15363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5364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2D7735-E05A-40CE-9596-B02F998D44F5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  <a:br>
              <a:rPr lang="cs-CZ" altLang="cs-CZ" smtClean="0"/>
            </a:br>
            <a:r>
              <a:rPr lang="cs-CZ" altLang="cs-CZ" smtClean="0"/>
              <a:t>- předcházení deadlocku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57338"/>
            <a:ext cx="8075612" cy="2665412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Zavádíme jisté a nejisté stavy</a:t>
            </a:r>
          </a:p>
          <a:p>
            <a:pPr lvl="1" eaLnBrk="1" hangingPunct="1"/>
            <a:r>
              <a:rPr lang="cs-CZ" altLang="cs-CZ" dirty="0" smtClean="0"/>
              <a:t>ze stavu jistý nemůžeme dosáhnout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vézt přímo přidělením jednoho zdroje</a:t>
            </a:r>
          </a:p>
          <a:p>
            <a:pPr lvl="1" eaLnBrk="1" hangingPunct="1"/>
            <a:r>
              <a:rPr lang="cs-CZ" altLang="cs-CZ" dirty="0" smtClean="0"/>
              <a:t>předpokládejme tři procesy a 10 stejných zdrojů</a:t>
            </a:r>
          </a:p>
          <a:p>
            <a:pPr lvl="1" eaLnBrk="1" hangingPunct="1"/>
            <a:r>
              <a:rPr lang="cs-CZ" altLang="cs-CZ" dirty="0" smtClean="0"/>
              <a:t>A žádá o jeden zdroj, může být přidělen?</a:t>
            </a:r>
          </a:p>
          <a:p>
            <a:pPr lvl="1" eaLnBrk="1" hangingPunct="1"/>
            <a:r>
              <a:rPr lang="cs-CZ" altLang="cs-CZ" dirty="0" smtClean="0"/>
              <a:t>B žádá o jeden zdroj, může být přidělen?</a:t>
            </a:r>
          </a:p>
        </p:txBody>
      </p:sp>
      <p:graphicFrame>
        <p:nvGraphicFramePr>
          <p:cNvPr id="96290" name="Group 34"/>
          <p:cNvGraphicFramePr>
            <a:graphicFrameLocks noGrp="1"/>
          </p:cNvGraphicFramePr>
          <p:nvPr>
            <p:ph sz="half" idx="2"/>
          </p:nvPr>
        </p:nvGraphicFramePr>
        <p:xfrm>
          <a:off x="1547813" y="4292600"/>
          <a:ext cx="5267325" cy="1925639"/>
        </p:xfrm>
        <a:graphic>
          <a:graphicData uri="http://schemas.openxmlformats.org/drawingml/2006/table">
            <a:tbl>
              <a:tblPr/>
              <a:tblGrid>
                <a:gridCol w="1317625"/>
                <a:gridCol w="1316037"/>
                <a:gridCol w="1317625"/>
                <a:gridCol w="1316038"/>
              </a:tblGrid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77C86C-C113-48D3-9E32-E75234870813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1638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63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207DE3-3C44-46FD-943E-ACBA21721AD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  <a:br>
              <a:rPr lang="cs-CZ" altLang="cs-CZ" smtClean="0"/>
            </a:br>
            <a:r>
              <a:rPr lang="cs-CZ" altLang="cs-CZ" smtClean="0"/>
              <a:t>detekce a odstranění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Detekce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hledání cyklů</a:t>
            </a:r>
          </a:p>
          <a:p>
            <a:pPr lvl="1" eaLnBrk="1" hangingPunct="1"/>
            <a:r>
              <a:rPr lang="cs-CZ" altLang="cs-CZ" dirty="0" smtClean="0"/>
              <a:t>Vytváří se a následně redukuje </a:t>
            </a:r>
            <a:r>
              <a:rPr lang="cs-CZ" altLang="cs-CZ" b="1" dirty="0" err="1" smtClean="0"/>
              <a:t>Resource</a:t>
            </a:r>
            <a:r>
              <a:rPr lang="cs-CZ" altLang="cs-CZ" b="1" dirty="0" smtClean="0"/>
              <a:t> Allocation </a:t>
            </a:r>
            <a:r>
              <a:rPr lang="cs-CZ" altLang="cs-CZ" b="1" dirty="0" err="1" smtClean="0"/>
              <a:t>Graph</a:t>
            </a:r>
            <a:endParaRPr lang="cs-CZ" altLang="cs-CZ" b="1" dirty="0" smtClean="0"/>
          </a:p>
          <a:p>
            <a:pPr lvl="1" eaLnBrk="1" hangingPunct="1"/>
            <a:r>
              <a:rPr lang="cs-CZ" altLang="cs-CZ" dirty="0" smtClean="0"/>
              <a:t>RAG je </a:t>
            </a:r>
            <a:r>
              <a:rPr lang="cs-CZ" altLang="cs-CZ" dirty="0" err="1" smtClean="0"/>
              <a:t>bipartitní</a:t>
            </a:r>
            <a:r>
              <a:rPr lang="cs-CZ" altLang="cs-CZ" dirty="0" smtClean="0"/>
              <a:t> graf s dvojími uzly</a:t>
            </a:r>
          </a:p>
          <a:p>
            <a:pPr lvl="2" eaLnBrk="1" hangingPunct="1"/>
            <a:r>
              <a:rPr lang="cs-CZ" altLang="cs-CZ" dirty="0" smtClean="0"/>
              <a:t>Procesy (vlákna) - kroužky</a:t>
            </a:r>
          </a:p>
          <a:p>
            <a:pPr lvl="2" eaLnBrk="1" hangingPunct="1"/>
            <a:r>
              <a:rPr lang="cs-CZ" altLang="cs-CZ" dirty="0" smtClean="0"/>
              <a:t>Zdroje – </a:t>
            </a:r>
            <a:r>
              <a:rPr lang="cs-CZ" altLang="cs-CZ" dirty="0" err="1" smtClean="0"/>
              <a:t>obdelníčky</a:t>
            </a:r>
            <a:endParaRPr lang="cs-CZ" altLang="cs-CZ" dirty="0" smtClean="0"/>
          </a:p>
          <a:p>
            <a:pPr lvl="2" eaLnBrk="1" hangingPunct="1"/>
            <a:r>
              <a:rPr lang="cs-CZ" altLang="cs-CZ" dirty="0" smtClean="0"/>
              <a:t>Orientované hrany</a:t>
            </a:r>
          </a:p>
          <a:p>
            <a:pPr lvl="1" eaLnBrk="1" hangingPunct="1"/>
            <a:r>
              <a:rPr lang="cs-CZ" altLang="cs-CZ" b="1" dirty="0" smtClean="0"/>
              <a:t>WFG (Wait-for-</a:t>
            </a:r>
            <a:r>
              <a:rPr lang="cs-CZ" altLang="cs-CZ" b="1" dirty="0" err="1" smtClean="0"/>
              <a:t>Graph</a:t>
            </a:r>
            <a:r>
              <a:rPr lang="cs-CZ" altLang="cs-CZ" b="1" dirty="0" smtClean="0"/>
              <a:t>) </a:t>
            </a:r>
            <a:r>
              <a:rPr lang="cs-CZ" altLang="cs-CZ" dirty="0" smtClean="0"/>
              <a:t>– redukovaný RAG</a:t>
            </a:r>
          </a:p>
          <a:p>
            <a:pPr lvl="2" eaLnBrk="1" hangingPunct="1"/>
            <a:r>
              <a:rPr lang="cs-CZ" altLang="cs-CZ" dirty="0" smtClean="0"/>
              <a:t>Procesy (vlákna)</a:t>
            </a:r>
          </a:p>
          <a:p>
            <a:pPr lvl="2" eaLnBrk="1" hangingPunct="1"/>
            <a:r>
              <a:rPr lang="cs-CZ" altLang="cs-CZ" dirty="0" smtClean="0"/>
              <a:t>Orientované hrany</a:t>
            </a:r>
          </a:p>
          <a:p>
            <a:pPr lvl="1" eaLnBrk="1" hangingPunct="1"/>
            <a:r>
              <a:rPr lang="cs-CZ" altLang="cs-CZ" dirty="0" smtClean="0"/>
              <a:t>Obnova po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představuje ukončení běhu některého z procesů (vláken) a je založena na ad-hoc technikách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52A202-45E7-4F19-AEB0-501F636F31B7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1741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74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C7035E-E4D5-4D7C-93F5-E265F85A2F04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zpracování deadlocku</a:t>
            </a:r>
            <a:br>
              <a:rPr lang="cs-CZ" altLang="cs-CZ" smtClean="0"/>
            </a:br>
            <a:r>
              <a:rPr lang="cs-CZ" altLang="cs-CZ" smtClean="0"/>
              <a:t>detekce a odstranění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Algoritmy detekce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musí zajistit</a:t>
            </a:r>
          </a:p>
          <a:p>
            <a:pPr lvl="1" eaLnBrk="1" hangingPunct="1"/>
            <a:r>
              <a:rPr lang="cs-CZ" altLang="cs-CZ" dirty="0" smtClean="0"/>
              <a:t>Nesmí nedetekovat žádný </a:t>
            </a:r>
            <a:r>
              <a:rPr lang="cs-CZ" altLang="cs-CZ" dirty="0" err="1" smtClean="0"/>
              <a:t>deadlock</a:t>
            </a:r>
            <a:r>
              <a:rPr lang="cs-CZ" altLang="cs-CZ" dirty="0" smtClean="0"/>
              <a:t> </a:t>
            </a:r>
          </a:p>
          <a:p>
            <a:pPr lvl="1" eaLnBrk="1" hangingPunct="1"/>
            <a:r>
              <a:rPr lang="cs-CZ" altLang="cs-CZ" dirty="0" smtClean="0"/>
              <a:t>Musí detekovat všechny </a:t>
            </a:r>
            <a:r>
              <a:rPr lang="cs-CZ" altLang="cs-CZ" dirty="0" err="1" smtClean="0"/>
              <a:t>deadlocky</a:t>
            </a:r>
            <a:r>
              <a:rPr lang="cs-CZ" altLang="cs-CZ" dirty="0" smtClean="0"/>
              <a:t> v konečném </a:t>
            </a:r>
            <a:r>
              <a:rPr lang="cs-CZ" altLang="cs-CZ" dirty="0" smtClean="0"/>
              <a:t>čase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Nesmí detekovat falešné </a:t>
            </a:r>
            <a:r>
              <a:rPr lang="cs-CZ" altLang="cs-CZ" dirty="0" err="1" smtClean="0"/>
              <a:t>deadlocky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phantom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false</a:t>
            </a:r>
            <a:r>
              <a:rPr lang="cs-CZ" altLang="cs-CZ" dirty="0" smtClean="0"/>
              <a:t>)</a:t>
            </a:r>
          </a:p>
          <a:p>
            <a:pPr lvl="2" eaLnBrk="1" hangingPunct="1"/>
            <a:r>
              <a:rPr lang="cs-CZ" altLang="cs-CZ" dirty="0" smtClean="0"/>
              <a:t>jsou způsobeny dobou zpoždění (latencí) sítě</a:t>
            </a:r>
          </a:p>
          <a:p>
            <a:pPr lvl="2" eaLnBrk="1" hangingPunct="1"/>
            <a:r>
              <a:rPr lang="cs-CZ" altLang="cs-CZ" dirty="0" smtClean="0"/>
              <a:t>představují principiální problém při budování korektního distribuovaného detekčního algoritmu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C28F8E-DC89-438B-B4B7-ED6EB21FC105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1843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843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AA5C15-06C4-4328-8238-FDE9E9E310E3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Falešný deadlock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Phantom (false) deadlock</a:t>
            </a:r>
          </a:p>
          <a:p>
            <a:pPr eaLnBrk="1" hangingPunct="1"/>
            <a:r>
              <a:rPr lang="cs-CZ" altLang="cs-CZ" smtClean="0"/>
              <a:t>Předpokládejme, že procesy manipulují se zdroji pomocí</a:t>
            </a:r>
          </a:p>
          <a:p>
            <a:pPr lvl="1" eaLnBrk="1" hangingPunct="1"/>
            <a:r>
              <a:rPr lang="cs-CZ" altLang="cs-CZ" smtClean="0"/>
              <a:t>Request – žádost o zdroj</a:t>
            </a:r>
          </a:p>
          <a:p>
            <a:pPr lvl="1" eaLnBrk="1" hangingPunct="1"/>
            <a:r>
              <a:rPr lang="cs-CZ" altLang="cs-CZ" smtClean="0"/>
              <a:t>Acquire – získat, přidělit zdroj</a:t>
            </a:r>
          </a:p>
          <a:p>
            <a:pPr lvl="1" eaLnBrk="1" hangingPunct="1"/>
            <a:r>
              <a:rPr lang="cs-CZ" altLang="cs-CZ" smtClean="0"/>
              <a:t>Release – uvolnění zdroje</a:t>
            </a:r>
          </a:p>
          <a:p>
            <a:pPr eaLnBrk="1" hangingPunct="1"/>
            <a:r>
              <a:rPr lang="cs-CZ" altLang="cs-CZ" smtClean="0"/>
              <a:t>Zprávy nemusí přicházet ve správném pořadí</a:t>
            </a:r>
          </a:p>
          <a:p>
            <a:pPr eaLnBrk="1" hangingPunct="1"/>
            <a:r>
              <a:rPr lang="cs-CZ" altLang="cs-CZ" smtClean="0"/>
              <a:t>Př.</a:t>
            </a:r>
          </a:p>
          <a:p>
            <a:pPr lvl="1" eaLnBrk="1" hangingPunct="1"/>
            <a:r>
              <a:rPr lang="cs-CZ" altLang="cs-CZ" smtClean="0"/>
              <a:t>Zpráva A: Release ( P2,  R2 )</a:t>
            </a:r>
            <a:endParaRPr lang="cs-CZ" altLang="cs-CZ" baseline="-25000" smtClean="0"/>
          </a:p>
          <a:p>
            <a:pPr lvl="1" eaLnBrk="1" hangingPunct="1"/>
            <a:r>
              <a:rPr lang="cs-CZ" altLang="cs-CZ" smtClean="0"/>
              <a:t>Zpráva B: Request ( P1,  R2 )</a:t>
            </a:r>
            <a:endParaRPr lang="cs-CZ" altLang="cs-CZ" baseline="-2500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47C8D1-FFFA-4E5F-917F-12F97B77B06A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A794E6-631D-4B65-94B0-095E922F175D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Předpoklady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19263"/>
            <a:ext cx="7931150" cy="4411662"/>
          </a:xfrm>
        </p:spPr>
        <p:txBody>
          <a:bodyPr/>
          <a:lstStyle/>
          <a:p>
            <a:pPr eaLnBrk="1" hangingPunct="1"/>
            <a:r>
              <a:rPr lang="cs-CZ" altLang="cs-CZ" smtClean="0"/>
              <a:t>Systém má pouze znovupoužitelné zdroje</a:t>
            </a:r>
          </a:p>
          <a:p>
            <a:pPr eaLnBrk="1" hangingPunct="1"/>
            <a:r>
              <a:rPr lang="cs-CZ" altLang="cs-CZ" smtClean="0"/>
              <a:t>Existuje pouze výlučný přístup ke zdrojům</a:t>
            </a:r>
          </a:p>
          <a:p>
            <a:pPr eaLnBrk="1" hangingPunct="1"/>
            <a:r>
              <a:rPr lang="cs-CZ" altLang="cs-CZ" smtClean="0"/>
              <a:t>Každý zdroj existuje pouze v jedné kopii</a:t>
            </a:r>
          </a:p>
          <a:p>
            <a:pPr eaLnBrk="1" hangingPunct="1"/>
            <a:r>
              <a:rPr lang="cs-CZ" altLang="cs-CZ" smtClean="0"/>
              <a:t>Proces je ve stavu běžící nebo blokován</a:t>
            </a:r>
          </a:p>
          <a:p>
            <a:pPr eaLnBrk="1" hangingPunct="1"/>
            <a:r>
              <a:rPr lang="cs-CZ" altLang="cs-CZ" smtClean="0"/>
              <a:t>Běžící – proces má všechny zdroje</a:t>
            </a:r>
          </a:p>
          <a:p>
            <a:pPr eaLnBrk="1" hangingPunct="1"/>
            <a:r>
              <a:rPr lang="cs-CZ" altLang="cs-CZ" smtClean="0"/>
              <a:t>Blokovaný – čeká na jeden nebo více zdrojů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86CB84-CBE5-4851-A7D5-C2E4764BB42C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1945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1946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A41933-B202-4611-B5E0-649066CD3675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Falešný deadlock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4691062" cy="1349375"/>
          </a:xfrm>
        </p:spPr>
        <p:txBody>
          <a:bodyPr/>
          <a:lstStyle/>
          <a:p>
            <a:pPr eaLnBrk="1" hangingPunct="1"/>
            <a:r>
              <a:rPr lang="cs-CZ" altLang="cs-CZ" smtClean="0"/>
              <a:t>Správné pořadí doručení</a:t>
            </a:r>
          </a:p>
          <a:p>
            <a:pPr lvl="1" eaLnBrk="1" hangingPunct="1"/>
            <a:r>
              <a:rPr lang="cs-CZ" altLang="cs-CZ" smtClean="0"/>
              <a:t>Zpráva A: Release ( P2,  R2 )</a:t>
            </a:r>
            <a:endParaRPr lang="cs-CZ" altLang="cs-CZ" baseline="-25000" smtClean="0"/>
          </a:p>
          <a:p>
            <a:pPr lvl="1" eaLnBrk="1" hangingPunct="1"/>
            <a:r>
              <a:rPr lang="cs-CZ" altLang="cs-CZ" smtClean="0"/>
              <a:t>Zpráva B: Request ( P1,  R2 )</a:t>
            </a:r>
            <a:endParaRPr lang="cs-CZ" altLang="cs-CZ" baseline="-25000" smtClean="0"/>
          </a:p>
          <a:p>
            <a:pPr lvl="1" eaLnBrk="1" hangingPunct="1"/>
            <a:endParaRPr lang="cs-CZ" altLang="cs-CZ" smtClean="0"/>
          </a:p>
        </p:txBody>
      </p:sp>
      <p:grpSp>
        <p:nvGrpSpPr>
          <p:cNvPr id="19463" name="Group 39"/>
          <p:cNvGrpSpPr>
            <a:grpSpLocks/>
          </p:cNvGrpSpPr>
          <p:nvPr/>
        </p:nvGrpSpPr>
        <p:grpSpPr bwMode="auto">
          <a:xfrm>
            <a:off x="684213" y="3141663"/>
            <a:ext cx="720725" cy="1798637"/>
            <a:chOff x="521" y="2160"/>
            <a:chExt cx="454" cy="1133"/>
          </a:xfrm>
        </p:grpSpPr>
        <p:grpSp>
          <p:nvGrpSpPr>
            <p:cNvPr id="19523" name="Group 5"/>
            <p:cNvGrpSpPr>
              <a:grpSpLocks/>
            </p:cNvGrpSpPr>
            <p:nvPr/>
          </p:nvGrpSpPr>
          <p:grpSpPr bwMode="auto">
            <a:xfrm>
              <a:off x="521" y="2976"/>
              <a:ext cx="454" cy="317"/>
              <a:chOff x="567" y="2568"/>
              <a:chExt cx="454" cy="317"/>
            </a:xfrm>
          </p:grpSpPr>
          <p:sp>
            <p:nvSpPr>
              <p:cNvPr id="19528" name="Rectangle 6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29" name="Text Box 7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19524" name="Group 8"/>
            <p:cNvGrpSpPr>
              <a:grpSpLocks/>
            </p:cNvGrpSpPr>
            <p:nvPr/>
          </p:nvGrpSpPr>
          <p:grpSpPr bwMode="auto">
            <a:xfrm>
              <a:off x="567" y="2160"/>
              <a:ext cx="363" cy="363"/>
              <a:chOff x="567" y="1661"/>
              <a:chExt cx="363" cy="363"/>
            </a:xfrm>
          </p:grpSpPr>
          <p:sp>
            <p:nvSpPr>
              <p:cNvPr id="19526" name="Oval 9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27" name="Text Box 10"/>
              <p:cNvSpPr txBox="1">
                <a:spLocks noChangeArrowheads="1"/>
              </p:cNvSpPr>
              <p:nvPr/>
            </p:nvSpPr>
            <p:spPr bwMode="auto">
              <a:xfrm>
                <a:off x="612" y="175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19525" name="AutoShape 11"/>
            <p:cNvCxnSpPr>
              <a:cxnSpLocks noChangeShapeType="1"/>
              <a:stCxn id="19528" idx="0"/>
              <a:endCxn id="19526" idx="4"/>
            </p:cNvCxnSpPr>
            <p:nvPr/>
          </p:nvCxnSpPr>
          <p:spPr bwMode="auto">
            <a:xfrm flipV="1">
              <a:off x="748" y="2523"/>
              <a:ext cx="1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464" name="Group 12"/>
          <p:cNvGrpSpPr>
            <a:grpSpLocks/>
          </p:cNvGrpSpPr>
          <p:nvPr/>
        </p:nvGrpSpPr>
        <p:grpSpPr bwMode="auto">
          <a:xfrm>
            <a:off x="1418488" y="4367750"/>
            <a:ext cx="2089150" cy="1871663"/>
            <a:chOff x="1882" y="1661"/>
            <a:chExt cx="1316" cy="1179"/>
          </a:xfrm>
        </p:grpSpPr>
        <p:grpSp>
          <p:nvGrpSpPr>
            <p:cNvPr id="19512" name="Group 13"/>
            <p:cNvGrpSpPr>
              <a:grpSpLocks/>
            </p:cNvGrpSpPr>
            <p:nvPr/>
          </p:nvGrpSpPr>
          <p:grpSpPr bwMode="auto">
            <a:xfrm>
              <a:off x="2381" y="1661"/>
              <a:ext cx="363" cy="363"/>
              <a:chOff x="2381" y="1661"/>
              <a:chExt cx="363" cy="363"/>
            </a:xfrm>
          </p:grpSpPr>
          <p:sp>
            <p:nvSpPr>
              <p:cNvPr id="19521" name="Oval 14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22" name="Text Box 15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grpSp>
          <p:nvGrpSpPr>
            <p:cNvPr id="19513" name="Group 16"/>
            <p:cNvGrpSpPr>
              <a:grpSpLocks/>
            </p:cNvGrpSpPr>
            <p:nvPr/>
          </p:nvGrpSpPr>
          <p:grpSpPr bwMode="auto">
            <a:xfrm>
              <a:off x="1882" y="2523"/>
              <a:ext cx="454" cy="317"/>
              <a:chOff x="567" y="2568"/>
              <a:chExt cx="454" cy="317"/>
            </a:xfrm>
          </p:grpSpPr>
          <p:sp>
            <p:nvSpPr>
              <p:cNvPr id="19519" name="Rectangle 17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20" name="Text Box 18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19514" name="Group 19"/>
            <p:cNvGrpSpPr>
              <a:grpSpLocks/>
            </p:cNvGrpSpPr>
            <p:nvPr/>
          </p:nvGrpSpPr>
          <p:grpSpPr bwMode="auto">
            <a:xfrm>
              <a:off x="2744" y="2523"/>
              <a:ext cx="454" cy="317"/>
              <a:chOff x="567" y="2568"/>
              <a:chExt cx="454" cy="317"/>
            </a:xfrm>
          </p:grpSpPr>
          <p:sp>
            <p:nvSpPr>
              <p:cNvPr id="19517" name="Rectangle 20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18" name="Text Box 21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cxnSp>
          <p:nvCxnSpPr>
            <p:cNvPr id="19515" name="AutoShape 22"/>
            <p:cNvCxnSpPr>
              <a:cxnSpLocks noChangeShapeType="1"/>
              <a:stCxn id="19521" idx="3"/>
              <a:endCxn id="19519" idx="0"/>
            </p:cNvCxnSpPr>
            <p:nvPr/>
          </p:nvCxnSpPr>
          <p:spPr bwMode="auto">
            <a:xfrm flipH="1">
              <a:off x="2109" y="1971"/>
              <a:ext cx="325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16" name="AutoShape 23"/>
            <p:cNvCxnSpPr>
              <a:cxnSpLocks noChangeShapeType="1"/>
              <a:stCxn id="19517" idx="0"/>
              <a:endCxn id="19521" idx="5"/>
            </p:cNvCxnSpPr>
            <p:nvPr/>
          </p:nvCxnSpPr>
          <p:spPr bwMode="auto">
            <a:xfrm flipH="1" flipV="1">
              <a:off x="2691" y="1971"/>
              <a:ext cx="280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465" name="Group 40"/>
          <p:cNvGrpSpPr>
            <a:grpSpLocks/>
          </p:cNvGrpSpPr>
          <p:nvPr/>
        </p:nvGrpSpPr>
        <p:grpSpPr bwMode="auto">
          <a:xfrm>
            <a:off x="3421984" y="3146362"/>
            <a:ext cx="2016125" cy="1598613"/>
            <a:chOff x="2064" y="2115"/>
            <a:chExt cx="1406" cy="1193"/>
          </a:xfrm>
        </p:grpSpPr>
        <p:grpSp>
          <p:nvGrpSpPr>
            <p:cNvPr id="19497" name="Group 24"/>
            <p:cNvGrpSpPr>
              <a:grpSpLocks/>
            </p:cNvGrpSpPr>
            <p:nvPr/>
          </p:nvGrpSpPr>
          <p:grpSpPr bwMode="auto">
            <a:xfrm>
              <a:off x="2064" y="2976"/>
              <a:ext cx="454" cy="332"/>
              <a:chOff x="567" y="2568"/>
              <a:chExt cx="454" cy="332"/>
            </a:xfrm>
          </p:grpSpPr>
          <p:sp>
            <p:nvSpPr>
              <p:cNvPr id="19510" name="Rectangle 25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11" name="Text Box 26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32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19498" name="Group 27"/>
            <p:cNvGrpSpPr>
              <a:grpSpLocks/>
            </p:cNvGrpSpPr>
            <p:nvPr/>
          </p:nvGrpSpPr>
          <p:grpSpPr bwMode="auto">
            <a:xfrm>
              <a:off x="2109" y="2115"/>
              <a:ext cx="369" cy="364"/>
              <a:chOff x="567" y="1661"/>
              <a:chExt cx="369" cy="364"/>
            </a:xfrm>
          </p:grpSpPr>
          <p:sp>
            <p:nvSpPr>
              <p:cNvPr id="19508" name="Oval 28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09" name="Text Box 29"/>
              <p:cNvSpPr txBox="1">
                <a:spLocks noChangeArrowheads="1"/>
              </p:cNvSpPr>
              <p:nvPr/>
            </p:nvSpPr>
            <p:spPr bwMode="auto">
              <a:xfrm>
                <a:off x="612" y="1751"/>
                <a:ext cx="324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19499" name="AutoShape 30"/>
            <p:cNvCxnSpPr>
              <a:cxnSpLocks noChangeShapeType="1"/>
              <a:stCxn id="19510" idx="0"/>
              <a:endCxn id="19508" idx="4"/>
            </p:cNvCxnSpPr>
            <p:nvPr/>
          </p:nvCxnSpPr>
          <p:spPr bwMode="auto">
            <a:xfrm flipV="1">
              <a:off x="2291" y="2478"/>
              <a:ext cx="0" cy="4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9500" name="Group 31"/>
            <p:cNvGrpSpPr>
              <a:grpSpLocks/>
            </p:cNvGrpSpPr>
            <p:nvPr/>
          </p:nvGrpSpPr>
          <p:grpSpPr bwMode="auto">
            <a:xfrm>
              <a:off x="2653" y="2115"/>
              <a:ext cx="363" cy="363"/>
              <a:chOff x="2381" y="1661"/>
              <a:chExt cx="363" cy="363"/>
            </a:xfrm>
          </p:grpSpPr>
          <p:sp>
            <p:nvSpPr>
              <p:cNvPr id="19506" name="Oval 32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07" name="Text Box 33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323" cy="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 dirty="0"/>
                  <a:t>P2</a:t>
                </a:r>
              </a:p>
            </p:txBody>
          </p:sp>
        </p:grpSp>
        <p:grpSp>
          <p:nvGrpSpPr>
            <p:cNvPr id="19501" name="Group 34"/>
            <p:cNvGrpSpPr>
              <a:grpSpLocks/>
            </p:cNvGrpSpPr>
            <p:nvPr/>
          </p:nvGrpSpPr>
          <p:grpSpPr bwMode="auto">
            <a:xfrm>
              <a:off x="3016" y="2977"/>
              <a:ext cx="454" cy="330"/>
              <a:chOff x="567" y="2568"/>
              <a:chExt cx="454" cy="330"/>
            </a:xfrm>
          </p:grpSpPr>
          <p:sp>
            <p:nvSpPr>
              <p:cNvPr id="19504" name="Rectangle 35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505" name="Text Box 36"/>
              <p:cNvSpPr txBox="1">
                <a:spLocks noChangeArrowheads="1"/>
              </p:cNvSpPr>
              <p:nvPr/>
            </p:nvSpPr>
            <p:spPr bwMode="auto">
              <a:xfrm>
                <a:off x="645" y="2625"/>
                <a:ext cx="372" cy="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cxnSp>
          <p:nvCxnSpPr>
            <p:cNvPr id="19502" name="AutoShape 37"/>
            <p:cNvCxnSpPr>
              <a:cxnSpLocks noChangeShapeType="1"/>
              <a:stCxn id="19506" idx="3"/>
            </p:cNvCxnSpPr>
            <p:nvPr/>
          </p:nvCxnSpPr>
          <p:spPr bwMode="auto">
            <a:xfrm flipH="1">
              <a:off x="2381" y="2425"/>
              <a:ext cx="325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03" name="AutoShape 38"/>
            <p:cNvCxnSpPr>
              <a:cxnSpLocks noChangeShapeType="1"/>
              <a:stCxn id="19504" idx="0"/>
              <a:endCxn id="19506" idx="5"/>
            </p:cNvCxnSpPr>
            <p:nvPr/>
          </p:nvCxnSpPr>
          <p:spPr bwMode="auto">
            <a:xfrm flipH="1" flipV="1">
              <a:off x="2963" y="2425"/>
              <a:ext cx="280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466" name="Group 57"/>
          <p:cNvGrpSpPr>
            <a:grpSpLocks/>
          </p:cNvGrpSpPr>
          <p:nvPr/>
        </p:nvGrpSpPr>
        <p:grpSpPr bwMode="auto">
          <a:xfrm>
            <a:off x="6300788" y="1773238"/>
            <a:ext cx="2232025" cy="1871662"/>
            <a:chOff x="3969" y="1117"/>
            <a:chExt cx="1406" cy="1179"/>
          </a:xfrm>
        </p:grpSpPr>
        <p:grpSp>
          <p:nvGrpSpPr>
            <p:cNvPr id="19483" name="Group 42"/>
            <p:cNvGrpSpPr>
              <a:grpSpLocks/>
            </p:cNvGrpSpPr>
            <p:nvPr/>
          </p:nvGrpSpPr>
          <p:grpSpPr bwMode="auto">
            <a:xfrm>
              <a:off x="3969" y="1978"/>
              <a:ext cx="454" cy="317"/>
              <a:chOff x="567" y="2568"/>
              <a:chExt cx="454" cy="317"/>
            </a:xfrm>
          </p:grpSpPr>
          <p:sp>
            <p:nvSpPr>
              <p:cNvPr id="19495" name="Rectangle 43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96" name="Text Box 44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19484" name="Group 45"/>
            <p:cNvGrpSpPr>
              <a:grpSpLocks/>
            </p:cNvGrpSpPr>
            <p:nvPr/>
          </p:nvGrpSpPr>
          <p:grpSpPr bwMode="auto">
            <a:xfrm>
              <a:off x="4014" y="1117"/>
              <a:ext cx="363" cy="363"/>
              <a:chOff x="567" y="1661"/>
              <a:chExt cx="363" cy="363"/>
            </a:xfrm>
          </p:grpSpPr>
          <p:sp>
            <p:nvSpPr>
              <p:cNvPr id="19493" name="Oval 46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94" name="Text Box 47"/>
              <p:cNvSpPr txBox="1">
                <a:spLocks noChangeArrowheads="1"/>
              </p:cNvSpPr>
              <p:nvPr/>
            </p:nvSpPr>
            <p:spPr bwMode="auto">
              <a:xfrm>
                <a:off x="612" y="175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19485" name="AutoShape 48"/>
            <p:cNvCxnSpPr>
              <a:cxnSpLocks noChangeShapeType="1"/>
              <a:stCxn id="19495" idx="0"/>
              <a:endCxn id="19493" idx="4"/>
            </p:cNvCxnSpPr>
            <p:nvPr/>
          </p:nvCxnSpPr>
          <p:spPr bwMode="auto">
            <a:xfrm flipV="1">
              <a:off x="4196" y="1480"/>
              <a:ext cx="0" cy="4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9486" name="Group 49"/>
            <p:cNvGrpSpPr>
              <a:grpSpLocks/>
            </p:cNvGrpSpPr>
            <p:nvPr/>
          </p:nvGrpSpPr>
          <p:grpSpPr bwMode="auto">
            <a:xfrm>
              <a:off x="4558" y="1117"/>
              <a:ext cx="363" cy="363"/>
              <a:chOff x="2381" y="1661"/>
              <a:chExt cx="363" cy="363"/>
            </a:xfrm>
          </p:grpSpPr>
          <p:sp>
            <p:nvSpPr>
              <p:cNvPr id="19491" name="Oval 50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92" name="Text Box 51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grpSp>
          <p:nvGrpSpPr>
            <p:cNvPr id="19487" name="Group 52"/>
            <p:cNvGrpSpPr>
              <a:grpSpLocks/>
            </p:cNvGrpSpPr>
            <p:nvPr/>
          </p:nvGrpSpPr>
          <p:grpSpPr bwMode="auto">
            <a:xfrm>
              <a:off x="4921" y="1979"/>
              <a:ext cx="454" cy="317"/>
              <a:chOff x="567" y="2568"/>
              <a:chExt cx="454" cy="317"/>
            </a:xfrm>
          </p:grpSpPr>
          <p:sp>
            <p:nvSpPr>
              <p:cNvPr id="19489" name="Rectangle 53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90" name="Text Box 54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cxnSp>
          <p:nvCxnSpPr>
            <p:cNvPr id="19488" name="AutoShape 55"/>
            <p:cNvCxnSpPr>
              <a:cxnSpLocks noChangeShapeType="1"/>
              <a:stCxn id="19491" idx="3"/>
            </p:cNvCxnSpPr>
            <p:nvPr/>
          </p:nvCxnSpPr>
          <p:spPr bwMode="auto">
            <a:xfrm flipH="1">
              <a:off x="4286" y="1427"/>
              <a:ext cx="325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" name="Skupina 5"/>
          <p:cNvGrpSpPr/>
          <p:nvPr/>
        </p:nvGrpSpPr>
        <p:grpSpPr>
          <a:xfrm>
            <a:off x="5867400" y="4292600"/>
            <a:ext cx="2808288" cy="1873250"/>
            <a:chOff x="5867400" y="4292600"/>
            <a:chExt cx="2808288" cy="1873250"/>
          </a:xfrm>
        </p:grpSpPr>
        <p:cxnSp>
          <p:nvCxnSpPr>
            <p:cNvPr id="19467" name="AutoShape 56"/>
            <p:cNvCxnSpPr>
              <a:cxnSpLocks noChangeShapeType="1"/>
              <a:stCxn id="19481" idx="0"/>
              <a:endCxn id="19477" idx="3"/>
            </p:cNvCxnSpPr>
            <p:nvPr/>
          </p:nvCxnSpPr>
          <p:spPr bwMode="auto">
            <a:xfrm flipV="1">
              <a:off x="6227763" y="4786313"/>
              <a:ext cx="1092200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9468" name="Group 69"/>
            <p:cNvGrpSpPr>
              <a:grpSpLocks/>
            </p:cNvGrpSpPr>
            <p:nvPr/>
          </p:nvGrpSpPr>
          <p:grpSpPr bwMode="auto">
            <a:xfrm>
              <a:off x="5867400" y="5661025"/>
              <a:ext cx="720725" cy="503238"/>
              <a:chOff x="567" y="2568"/>
              <a:chExt cx="454" cy="317"/>
            </a:xfrm>
          </p:grpSpPr>
          <p:sp>
            <p:nvSpPr>
              <p:cNvPr id="19481" name="Rectangle 70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9482" name="Text Box 71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grpSp>
          <p:nvGrpSpPr>
            <p:cNvPr id="19469" name="Group 73"/>
            <p:cNvGrpSpPr>
              <a:grpSpLocks/>
            </p:cNvGrpSpPr>
            <p:nvPr/>
          </p:nvGrpSpPr>
          <p:grpSpPr bwMode="auto">
            <a:xfrm>
              <a:off x="7164388" y="4292600"/>
              <a:ext cx="1511300" cy="1873250"/>
              <a:chOff x="4195" y="2568"/>
              <a:chExt cx="952" cy="1178"/>
            </a:xfrm>
          </p:grpSpPr>
          <p:grpSp>
            <p:nvGrpSpPr>
              <p:cNvPr id="19470" name="Group 59"/>
              <p:cNvGrpSpPr>
                <a:grpSpLocks/>
              </p:cNvGrpSpPr>
              <p:nvPr/>
            </p:nvGrpSpPr>
            <p:grpSpPr bwMode="auto">
              <a:xfrm>
                <a:off x="4195" y="3429"/>
                <a:ext cx="454" cy="317"/>
                <a:chOff x="567" y="2568"/>
                <a:chExt cx="454" cy="317"/>
              </a:xfrm>
            </p:grpSpPr>
            <p:sp>
              <p:nvSpPr>
                <p:cNvPr id="19479" name="Rectangle 60"/>
                <p:cNvSpPr>
                  <a:spLocks noChangeArrowheads="1"/>
                </p:cNvSpPr>
                <p:nvPr/>
              </p:nvSpPr>
              <p:spPr bwMode="auto">
                <a:xfrm>
                  <a:off x="567" y="2568"/>
                  <a:ext cx="454" cy="31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9480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645" y="2626"/>
                  <a:ext cx="30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cs-CZ" altLang="cs-CZ"/>
                    <a:t>R1</a:t>
                  </a:r>
                </a:p>
              </p:txBody>
            </p:sp>
          </p:grpSp>
          <p:grpSp>
            <p:nvGrpSpPr>
              <p:cNvPr id="19471" name="Group 62"/>
              <p:cNvGrpSpPr>
                <a:grpSpLocks/>
              </p:cNvGrpSpPr>
              <p:nvPr/>
            </p:nvGrpSpPr>
            <p:grpSpPr bwMode="auto">
              <a:xfrm>
                <a:off x="4240" y="2568"/>
                <a:ext cx="363" cy="363"/>
                <a:chOff x="567" y="1661"/>
                <a:chExt cx="363" cy="363"/>
              </a:xfrm>
            </p:grpSpPr>
            <p:sp>
              <p:nvSpPr>
                <p:cNvPr id="19477" name="Oval 63"/>
                <p:cNvSpPr>
                  <a:spLocks noChangeArrowheads="1"/>
                </p:cNvSpPr>
                <p:nvPr/>
              </p:nvSpPr>
              <p:spPr bwMode="auto">
                <a:xfrm>
                  <a:off x="567" y="1661"/>
                  <a:ext cx="363" cy="363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9478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612" y="1752"/>
                  <a:ext cx="29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cs-CZ" altLang="cs-CZ"/>
                    <a:t>P1</a:t>
                  </a:r>
                </a:p>
              </p:txBody>
            </p:sp>
          </p:grpSp>
          <p:cxnSp>
            <p:nvCxnSpPr>
              <p:cNvPr id="19472" name="AutoShape 65"/>
              <p:cNvCxnSpPr>
                <a:cxnSpLocks noChangeShapeType="1"/>
                <a:stCxn id="19479" idx="0"/>
                <a:endCxn id="19477" idx="4"/>
              </p:cNvCxnSpPr>
              <p:nvPr/>
            </p:nvCxnSpPr>
            <p:spPr bwMode="auto">
              <a:xfrm flipV="1">
                <a:off x="4422" y="2931"/>
                <a:ext cx="0" cy="49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9473" name="Group 66"/>
              <p:cNvGrpSpPr>
                <a:grpSpLocks/>
              </p:cNvGrpSpPr>
              <p:nvPr/>
            </p:nvGrpSpPr>
            <p:grpSpPr bwMode="auto">
              <a:xfrm>
                <a:off x="4784" y="2568"/>
                <a:ext cx="363" cy="363"/>
                <a:chOff x="2381" y="1661"/>
                <a:chExt cx="363" cy="363"/>
              </a:xfrm>
            </p:grpSpPr>
            <p:sp>
              <p:nvSpPr>
                <p:cNvPr id="19475" name="Oval 67"/>
                <p:cNvSpPr>
                  <a:spLocks noChangeArrowheads="1"/>
                </p:cNvSpPr>
                <p:nvPr/>
              </p:nvSpPr>
              <p:spPr bwMode="auto">
                <a:xfrm>
                  <a:off x="2381" y="1661"/>
                  <a:ext cx="363" cy="363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9476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2414" y="1719"/>
                  <a:ext cx="29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cs-CZ" altLang="cs-CZ"/>
                    <a:t>P2</a:t>
                  </a:r>
                </a:p>
              </p:txBody>
            </p:sp>
          </p:grpSp>
          <p:cxnSp>
            <p:nvCxnSpPr>
              <p:cNvPr id="19474" name="AutoShape 72"/>
              <p:cNvCxnSpPr>
                <a:cxnSpLocks noChangeShapeType="1"/>
                <a:stCxn id="19475" idx="3"/>
              </p:cNvCxnSpPr>
              <p:nvPr/>
            </p:nvCxnSpPr>
            <p:spPr bwMode="auto">
              <a:xfrm flipH="1">
                <a:off x="4512" y="2878"/>
                <a:ext cx="325" cy="55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3" name="Přímá spojnice 2"/>
          <p:cNvCxnSpPr/>
          <p:nvPr/>
        </p:nvCxnSpPr>
        <p:spPr bwMode="auto">
          <a:xfrm>
            <a:off x="5652120" y="1773238"/>
            <a:ext cx="0" cy="47037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Přímá spojnice 4"/>
          <p:cNvCxnSpPr/>
          <p:nvPr/>
        </p:nvCxnSpPr>
        <p:spPr bwMode="auto">
          <a:xfrm>
            <a:off x="5652120" y="4077493"/>
            <a:ext cx="31683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9CF23E-A6A9-4F12-8998-9E5D9A908886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2048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048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F1ADB8-2856-4E0A-AC2A-4039D1628DF7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Falešný deadlock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4691062" cy="1349375"/>
          </a:xfrm>
        </p:spPr>
        <p:txBody>
          <a:bodyPr/>
          <a:lstStyle/>
          <a:p>
            <a:pPr eaLnBrk="1" hangingPunct="1"/>
            <a:r>
              <a:rPr lang="cs-CZ" altLang="cs-CZ" smtClean="0"/>
              <a:t>Chybné pořadí doručení</a:t>
            </a:r>
          </a:p>
          <a:p>
            <a:pPr lvl="1" eaLnBrk="1" hangingPunct="1"/>
            <a:r>
              <a:rPr lang="cs-CZ" altLang="cs-CZ" smtClean="0"/>
              <a:t>Zpráva B: Request ( P1,  R2 )</a:t>
            </a:r>
            <a:endParaRPr lang="cs-CZ" altLang="cs-CZ" baseline="-25000" smtClean="0"/>
          </a:p>
          <a:p>
            <a:pPr lvl="1" eaLnBrk="1" hangingPunct="1"/>
            <a:r>
              <a:rPr lang="cs-CZ" altLang="cs-CZ" smtClean="0"/>
              <a:t>Zpráva A: Release ( P2,  R2 )</a:t>
            </a:r>
            <a:endParaRPr lang="cs-CZ" altLang="cs-CZ" baseline="-25000" smtClean="0"/>
          </a:p>
          <a:p>
            <a:pPr lvl="1" eaLnBrk="1" hangingPunct="1"/>
            <a:endParaRPr lang="cs-CZ" altLang="cs-CZ" smtClean="0"/>
          </a:p>
        </p:txBody>
      </p:sp>
      <p:grpSp>
        <p:nvGrpSpPr>
          <p:cNvPr id="20487" name="Group 49"/>
          <p:cNvGrpSpPr>
            <a:grpSpLocks/>
          </p:cNvGrpSpPr>
          <p:nvPr/>
        </p:nvGrpSpPr>
        <p:grpSpPr bwMode="auto">
          <a:xfrm>
            <a:off x="395288" y="3068638"/>
            <a:ext cx="720725" cy="1798637"/>
            <a:chOff x="521" y="2160"/>
            <a:chExt cx="454" cy="1133"/>
          </a:xfrm>
        </p:grpSpPr>
        <p:grpSp>
          <p:nvGrpSpPr>
            <p:cNvPr id="20532" name="Group 13"/>
            <p:cNvGrpSpPr>
              <a:grpSpLocks/>
            </p:cNvGrpSpPr>
            <p:nvPr/>
          </p:nvGrpSpPr>
          <p:grpSpPr bwMode="auto">
            <a:xfrm>
              <a:off x="521" y="2976"/>
              <a:ext cx="454" cy="317"/>
              <a:chOff x="567" y="2568"/>
              <a:chExt cx="454" cy="317"/>
            </a:xfrm>
          </p:grpSpPr>
          <p:sp>
            <p:nvSpPr>
              <p:cNvPr id="20537" name="Rectangle 6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38" name="Text Box 8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20533" name="Group 14"/>
            <p:cNvGrpSpPr>
              <a:grpSpLocks/>
            </p:cNvGrpSpPr>
            <p:nvPr/>
          </p:nvGrpSpPr>
          <p:grpSpPr bwMode="auto">
            <a:xfrm>
              <a:off x="567" y="2160"/>
              <a:ext cx="363" cy="363"/>
              <a:chOff x="567" y="1661"/>
              <a:chExt cx="363" cy="363"/>
            </a:xfrm>
          </p:grpSpPr>
          <p:sp>
            <p:nvSpPr>
              <p:cNvPr id="20535" name="Oval 5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36" name="Text Box 9"/>
              <p:cNvSpPr txBox="1">
                <a:spLocks noChangeArrowheads="1"/>
              </p:cNvSpPr>
              <p:nvPr/>
            </p:nvSpPr>
            <p:spPr bwMode="auto">
              <a:xfrm>
                <a:off x="612" y="175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20534" name="AutoShape 22"/>
            <p:cNvCxnSpPr>
              <a:cxnSpLocks noChangeShapeType="1"/>
              <a:stCxn id="20537" idx="0"/>
              <a:endCxn id="20535" idx="4"/>
            </p:cNvCxnSpPr>
            <p:nvPr/>
          </p:nvCxnSpPr>
          <p:spPr bwMode="auto">
            <a:xfrm flipV="1">
              <a:off x="748" y="2523"/>
              <a:ext cx="1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488" name="Group 25"/>
          <p:cNvGrpSpPr>
            <a:grpSpLocks/>
          </p:cNvGrpSpPr>
          <p:nvPr/>
        </p:nvGrpSpPr>
        <p:grpSpPr bwMode="auto">
          <a:xfrm>
            <a:off x="1018229" y="4189809"/>
            <a:ext cx="2089150" cy="1871663"/>
            <a:chOff x="1882" y="1661"/>
            <a:chExt cx="1316" cy="1179"/>
          </a:xfrm>
        </p:grpSpPr>
        <p:grpSp>
          <p:nvGrpSpPr>
            <p:cNvPr id="20521" name="Group 15"/>
            <p:cNvGrpSpPr>
              <a:grpSpLocks/>
            </p:cNvGrpSpPr>
            <p:nvPr/>
          </p:nvGrpSpPr>
          <p:grpSpPr bwMode="auto">
            <a:xfrm>
              <a:off x="2381" y="1661"/>
              <a:ext cx="363" cy="363"/>
              <a:chOff x="2381" y="1661"/>
              <a:chExt cx="363" cy="363"/>
            </a:xfrm>
          </p:grpSpPr>
          <p:sp>
            <p:nvSpPr>
              <p:cNvPr id="20530" name="Oval 7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31" name="Text Box 10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grpSp>
          <p:nvGrpSpPr>
            <p:cNvPr id="20522" name="Group 16"/>
            <p:cNvGrpSpPr>
              <a:grpSpLocks/>
            </p:cNvGrpSpPr>
            <p:nvPr/>
          </p:nvGrpSpPr>
          <p:grpSpPr bwMode="auto">
            <a:xfrm>
              <a:off x="1882" y="2523"/>
              <a:ext cx="454" cy="317"/>
              <a:chOff x="567" y="2568"/>
              <a:chExt cx="454" cy="317"/>
            </a:xfrm>
          </p:grpSpPr>
          <p:sp>
            <p:nvSpPr>
              <p:cNvPr id="20528" name="Rectangle 17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29" name="Text Box 18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20523" name="Group 19"/>
            <p:cNvGrpSpPr>
              <a:grpSpLocks/>
            </p:cNvGrpSpPr>
            <p:nvPr/>
          </p:nvGrpSpPr>
          <p:grpSpPr bwMode="auto">
            <a:xfrm>
              <a:off x="2744" y="2523"/>
              <a:ext cx="454" cy="317"/>
              <a:chOff x="567" y="2568"/>
              <a:chExt cx="454" cy="317"/>
            </a:xfrm>
          </p:grpSpPr>
          <p:sp>
            <p:nvSpPr>
              <p:cNvPr id="20526" name="Rectangle 20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27" name="Text Box 21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cxnSp>
          <p:nvCxnSpPr>
            <p:cNvPr id="20524" name="AutoShape 23"/>
            <p:cNvCxnSpPr>
              <a:cxnSpLocks noChangeShapeType="1"/>
              <a:stCxn id="20530" idx="3"/>
              <a:endCxn id="20528" idx="0"/>
            </p:cNvCxnSpPr>
            <p:nvPr/>
          </p:nvCxnSpPr>
          <p:spPr bwMode="auto">
            <a:xfrm flipH="1">
              <a:off x="2109" y="1971"/>
              <a:ext cx="325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25" name="AutoShape 24"/>
            <p:cNvCxnSpPr>
              <a:cxnSpLocks noChangeShapeType="1"/>
              <a:stCxn id="20526" idx="0"/>
              <a:endCxn id="20530" idx="5"/>
            </p:cNvCxnSpPr>
            <p:nvPr/>
          </p:nvCxnSpPr>
          <p:spPr bwMode="auto">
            <a:xfrm flipH="1" flipV="1">
              <a:off x="2691" y="1971"/>
              <a:ext cx="280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489" name="Group 48"/>
          <p:cNvGrpSpPr>
            <a:grpSpLocks/>
          </p:cNvGrpSpPr>
          <p:nvPr/>
        </p:nvGrpSpPr>
        <p:grpSpPr bwMode="auto">
          <a:xfrm>
            <a:off x="3136921" y="3068636"/>
            <a:ext cx="2232025" cy="1871663"/>
            <a:chOff x="1338" y="2114"/>
            <a:chExt cx="1406" cy="1179"/>
          </a:xfrm>
        </p:grpSpPr>
        <p:grpSp>
          <p:nvGrpSpPr>
            <p:cNvPr id="20506" name="Group 29"/>
            <p:cNvGrpSpPr>
              <a:grpSpLocks/>
            </p:cNvGrpSpPr>
            <p:nvPr/>
          </p:nvGrpSpPr>
          <p:grpSpPr bwMode="auto">
            <a:xfrm>
              <a:off x="1338" y="2975"/>
              <a:ext cx="454" cy="317"/>
              <a:chOff x="567" y="2568"/>
              <a:chExt cx="454" cy="317"/>
            </a:xfrm>
          </p:grpSpPr>
          <p:sp>
            <p:nvSpPr>
              <p:cNvPr id="20519" name="Rectangle 30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20" name="Text Box 31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20507" name="Group 32"/>
            <p:cNvGrpSpPr>
              <a:grpSpLocks/>
            </p:cNvGrpSpPr>
            <p:nvPr/>
          </p:nvGrpSpPr>
          <p:grpSpPr bwMode="auto">
            <a:xfrm>
              <a:off x="1383" y="2114"/>
              <a:ext cx="363" cy="363"/>
              <a:chOff x="567" y="1661"/>
              <a:chExt cx="363" cy="363"/>
            </a:xfrm>
          </p:grpSpPr>
          <p:sp>
            <p:nvSpPr>
              <p:cNvPr id="20517" name="Oval 33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18" name="Text Box 34"/>
              <p:cNvSpPr txBox="1">
                <a:spLocks noChangeArrowheads="1"/>
              </p:cNvSpPr>
              <p:nvPr/>
            </p:nvSpPr>
            <p:spPr bwMode="auto">
              <a:xfrm>
                <a:off x="612" y="175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20508" name="AutoShape 35"/>
            <p:cNvCxnSpPr>
              <a:cxnSpLocks noChangeShapeType="1"/>
              <a:stCxn id="20519" idx="0"/>
              <a:endCxn id="20517" idx="4"/>
            </p:cNvCxnSpPr>
            <p:nvPr/>
          </p:nvCxnSpPr>
          <p:spPr bwMode="auto">
            <a:xfrm flipV="1">
              <a:off x="1565" y="2477"/>
              <a:ext cx="0" cy="4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0509" name="Group 37"/>
            <p:cNvGrpSpPr>
              <a:grpSpLocks/>
            </p:cNvGrpSpPr>
            <p:nvPr/>
          </p:nvGrpSpPr>
          <p:grpSpPr bwMode="auto">
            <a:xfrm>
              <a:off x="1927" y="2114"/>
              <a:ext cx="363" cy="363"/>
              <a:chOff x="2381" y="1661"/>
              <a:chExt cx="363" cy="363"/>
            </a:xfrm>
          </p:grpSpPr>
          <p:sp>
            <p:nvSpPr>
              <p:cNvPr id="20515" name="Oval 38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16" name="Text Box 39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grpSp>
          <p:nvGrpSpPr>
            <p:cNvPr id="20510" name="Group 43"/>
            <p:cNvGrpSpPr>
              <a:grpSpLocks/>
            </p:cNvGrpSpPr>
            <p:nvPr/>
          </p:nvGrpSpPr>
          <p:grpSpPr bwMode="auto">
            <a:xfrm>
              <a:off x="2290" y="2976"/>
              <a:ext cx="454" cy="317"/>
              <a:chOff x="567" y="2568"/>
              <a:chExt cx="454" cy="317"/>
            </a:xfrm>
          </p:grpSpPr>
          <p:sp>
            <p:nvSpPr>
              <p:cNvPr id="20513" name="Rectangle 44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14" name="Text Box 45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cxnSp>
          <p:nvCxnSpPr>
            <p:cNvPr id="20511" name="AutoShape 46"/>
            <p:cNvCxnSpPr>
              <a:cxnSpLocks noChangeShapeType="1"/>
              <a:stCxn id="20515" idx="3"/>
            </p:cNvCxnSpPr>
            <p:nvPr/>
          </p:nvCxnSpPr>
          <p:spPr bwMode="auto">
            <a:xfrm flipH="1">
              <a:off x="1655" y="2424"/>
              <a:ext cx="325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2" name="AutoShape 47"/>
            <p:cNvCxnSpPr>
              <a:cxnSpLocks noChangeShapeType="1"/>
              <a:stCxn id="20513" idx="0"/>
              <a:endCxn id="20515" idx="5"/>
            </p:cNvCxnSpPr>
            <p:nvPr/>
          </p:nvCxnSpPr>
          <p:spPr bwMode="auto">
            <a:xfrm flipH="1" flipV="1">
              <a:off x="2237" y="2424"/>
              <a:ext cx="280" cy="5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" name="Skupina 1"/>
          <p:cNvGrpSpPr/>
          <p:nvPr/>
        </p:nvGrpSpPr>
        <p:grpSpPr>
          <a:xfrm>
            <a:off x="6133415" y="1783708"/>
            <a:ext cx="2519362" cy="1944687"/>
            <a:chOff x="6084888" y="1700213"/>
            <a:chExt cx="2519362" cy="1944687"/>
          </a:xfrm>
        </p:grpSpPr>
        <p:grpSp>
          <p:nvGrpSpPr>
            <p:cNvPr id="20490" name="Group 51"/>
            <p:cNvGrpSpPr>
              <a:grpSpLocks/>
            </p:cNvGrpSpPr>
            <p:nvPr/>
          </p:nvGrpSpPr>
          <p:grpSpPr bwMode="auto">
            <a:xfrm>
              <a:off x="7524750" y="3141663"/>
              <a:ext cx="720725" cy="503237"/>
              <a:chOff x="567" y="2568"/>
              <a:chExt cx="454" cy="317"/>
            </a:xfrm>
          </p:grpSpPr>
          <p:sp>
            <p:nvSpPr>
              <p:cNvPr id="20504" name="Rectangle 52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05" name="Text Box 53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R1</a:t>
                </a:r>
              </a:p>
            </p:txBody>
          </p:sp>
        </p:grpSp>
        <p:grpSp>
          <p:nvGrpSpPr>
            <p:cNvPr id="20491" name="Group 54"/>
            <p:cNvGrpSpPr>
              <a:grpSpLocks/>
            </p:cNvGrpSpPr>
            <p:nvPr/>
          </p:nvGrpSpPr>
          <p:grpSpPr bwMode="auto">
            <a:xfrm>
              <a:off x="8027988" y="1700213"/>
              <a:ext cx="576262" cy="576262"/>
              <a:chOff x="567" y="1661"/>
              <a:chExt cx="363" cy="363"/>
            </a:xfrm>
          </p:grpSpPr>
          <p:sp>
            <p:nvSpPr>
              <p:cNvPr id="20502" name="Oval 55"/>
              <p:cNvSpPr>
                <a:spLocks noChangeArrowheads="1"/>
              </p:cNvSpPr>
              <p:nvPr/>
            </p:nvSpPr>
            <p:spPr bwMode="auto">
              <a:xfrm>
                <a:off x="567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03" name="Text Box 56"/>
              <p:cNvSpPr txBox="1">
                <a:spLocks noChangeArrowheads="1"/>
              </p:cNvSpPr>
              <p:nvPr/>
            </p:nvSpPr>
            <p:spPr bwMode="auto">
              <a:xfrm>
                <a:off x="612" y="175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P1</a:t>
                </a:r>
              </a:p>
            </p:txBody>
          </p:sp>
        </p:grpSp>
        <p:cxnSp>
          <p:nvCxnSpPr>
            <p:cNvPr id="20492" name="AutoShape 57"/>
            <p:cNvCxnSpPr>
              <a:cxnSpLocks noChangeShapeType="1"/>
              <a:stCxn id="20504" idx="0"/>
              <a:endCxn id="20502" idx="4"/>
            </p:cNvCxnSpPr>
            <p:nvPr/>
          </p:nvCxnSpPr>
          <p:spPr bwMode="auto">
            <a:xfrm flipV="1">
              <a:off x="7885113" y="2276475"/>
              <a:ext cx="431800" cy="8651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0493" name="Group 58"/>
            <p:cNvGrpSpPr>
              <a:grpSpLocks/>
            </p:cNvGrpSpPr>
            <p:nvPr/>
          </p:nvGrpSpPr>
          <p:grpSpPr bwMode="auto">
            <a:xfrm>
              <a:off x="6372225" y="1700213"/>
              <a:ext cx="576263" cy="576262"/>
              <a:chOff x="2381" y="1661"/>
              <a:chExt cx="363" cy="363"/>
            </a:xfrm>
          </p:grpSpPr>
          <p:sp>
            <p:nvSpPr>
              <p:cNvPr id="20500" name="Oval 59"/>
              <p:cNvSpPr>
                <a:spLocks noChangeArrowheads="1"/>
              </p:cNvSpPr>
              <p:nvPr/>
            </p:nvSpPr>
            <p:spPr bwMode="auto">
              <a:xfrm>
                <a:off x="2381" y="1661"/>
                <a:ext cx="363" cy="36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501" name="Text Box 60"/>
              <p:cNvSpPr txBox="1">
                <a:spLocks noChangeArrowheads="1"/>
              </p:cNvSpPr>
              <p:nvPr/>
            </p:nvSpPr>
            <p:spPr bwMode="auto">
              <a:xfrm>
                <a:off x="2414" y="1719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P2</a:t>
                </a:r>
              </a:p>
            </p:txBody>
          </p:sp>
        </p:grpSp>
        <p:grpSp>
          <p:nvGrpSpPr>
            <p:cNvPr id="20494" name="Group 61"/>
            <p:cNvGrpSpPr>
              <a:grpSpLocks/>
            </p:cNvGrpSpPr>
            <p:nvPr/>
          </p:nvGrpSpPr>
          <p:grpSpPr bwMode="auto">
            <a:xfrm>
              <a:off x="6084888" y="3141663"/>
              <a:ext cx="720725" cy="503237"/>
              <a:chOff x="567" y="2568"/>
              <a:chExt cx="454" cy="317"/>
            </a:xfrm>
          </p:grpSpPr>
          <p:sp>
            <p:nvSpPr>
              <p:cNvPr id="20498" name="Rectangle 62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20499" name="Text Box 63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cxnSp>
          <p:nvCxnSpPr>
            <p:cNvPr id="20495" name="AutoShape 64"/>
            <p:cNvCxnSpPr>
              <a:cxnSpLocks noChangeShapeType="1"/>
              <a:stCxn id="20500" idx="5"/>
              <a:endCxn id="20504" idx="0"/>
            </p:cNvCxnSpPr>
            <p:nvPr/>
          </p:nvCxnSpPr>
          <p:spPr bwMode="auto">
            <a:xfrm>
              <a:off x="6864350" y="2192338"/>
              <a:ext cx="1020763" cy="949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496" name="AutoShape 65"/>
            <p:cNvCxnSpPr>
              <a:cxnSpLocks noChangeShapeType="1"/>
              <a:stCxn id="20498" idx="0"/>
            </p:cNvCxnSpPr>
            <p:nvPr/>
          </p:nvCxnSpPr>
          <p:spPr bwMode="auto">
            <a:xfrm flipV="1">
              <a:off x="6445250" y="2276475"/>
              <a:ext cx="201613" cy="8651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497" name="AutoShape 67"/>
            <p:cNvCxnSpPr>
              <a:cxnSpLocks noChangeShapeType="1"/>
              <a:stCxn id="20502" idx="3"/>
              <a:endCxn id="20498" idx="0"/>
            </p:cNvCxnSpPr>
            <p:nvPr/>
          </p:nvCxnSpPr>
          <p:spPr bwMode="auto">
            <a:xfrm flipH="1">
              <a:off x="6445250" y="2192338"/>
              <a:ext cx="1666875" cy="949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Skupina 59"/>
          <p:cNvGrpSpPr/>
          <p:nvPr/>
        </p:nvGrpSpPr>
        <p:grpSpPr>
          <a:xfrm>
            <a:off x="6019800" y="4189809"/>
            <a:ext cx="2808288" cy="1873250"/>
            <a:chOff x="5867400" y="4292600"/>
            <a:chExt cx="2808288" cy="1873250"/>
          </a:xfrm>
        </p:grpSpPr>
        <p:cxnSp>
          <p:nvCxnSpPr>
            <p:cNvPr id="61" name="AutoShape 56"/>
            <p:cNvCxnSpPr>
              <a:cxnSpLocks noChangeShapeType="1"/>
              <a:stCxn id="75" idx="0"/>
              <a:endCxn id="71" idx="3"/>
            </p:cNvCxnSpPr>
            <p:nvPr/>
          </p:nvCxnSpPr>
          <p:spPr bwMode="auto">
            <a:xfrm flipV="1">
              <a:off x="6227763" y="4786313"/>
              <a:ext cx="1092200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2" name="Group 69"/>
            <p:cNvGrpSpPr>
              <a:grpSpLocks/>
            </p:cNvGrpSpPr>
            <p:nvPr/>
          </p:nvGrpSpPr>
          <p:grpSpPr bwMode="auto">
            <a:xfrm>
              <a:off x="5867400" y="5661025"/>
              <a:ext cx="720725" cy="503238"/>
              <a:chOff x="567" y="2568"/>
              <a:chExt cx="454" cy="317"/>
            </a:xfrm>
          </p:grpSpPr>
          <p:sp>
            <p:nvSpPr>
              <p:cNvPr id="75" name="Rectangle 70"/>
              <p:cNvSpPr>
                <a:spLocks noChangeArrowheads="1"/>
              </p:cNvSpPr>
              <p:nvPr/>
            </p:nvSpPr>
            <p:spPr bwMode="auto">
              <a:xfrm>
                <a:off x="567" y="2568"/>
                <a:ext cx="454" cy="3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76" name="Text Box 71"/>
              <p:cNvSpPr txBox="1">
                <a:spLocks noChangeArrowheads="1"/>
              </p:cNvSpPr>
              <p:nvPr/>
            </p:nvSpPr>
            <p:spPr bwMode="auto">
              <a:xfrm>
                <a:off x="645" y="2626"/>
                <a:ext cx="3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cs-CZ" altLang="cs-CZ"/>
                  <a:t>R2</a:t>
                </a:r>
              </a:p>
            </p:txBody>
          </p:sp>
        </p:grpSp>
        <p:grpSp>
          <p:nvGrpSpPr>
            <p:cNvPr id="63" name="Group 73"/>
            <p:cNvGrpSpPr>
              <a:grpSpLocks/>
            </p:cNvGrpSpPr>
            <p:nvPr/>
          </p:nvGrpSpPr>
          <p:grpSpPr bwMode="auto">
            <a:xfrm>
              <a:off x="7164388" y="4292600"/>
              <a:ext cx="1511300" cy="1873250"/>
              <a:chOff x="4195" y="2568"/>
              <a:chExt cx="952" cy="1178"/>
            </a:xfrm>
          </p:grpSpPr>
          <p:grpSp>
            <p:nvGrpSpPr>
              <p:cNvPr id="64" name="Group 59"/>
              <p:cNvGrpSpPr>
                <a:grpSpLocks/>
              </p:cNvGrpSpPr>
              <p:nvPr/>
            </p:nvGrpSpPr>
            <p:grpSpPr bwMode="auto">
              <a:xfrm>
                <a:off x="4195" y="3429"/>
                <a:ext cx="454" cy="317"/>
                <a:chOff x="567" y="2568"/>
                <a:chExt cx="454" cy="317"/>
              </a:xfrm>
            </p:grpSpPr>
            <p:sp>
              <p:nvSpPr>
                <p:cNvPr id="73" name="Rectangle 60"/>
                <p:cNvSpPr>
                  <a:spLocks noChangeArrowheads="1"/>
                </p:cNvSpPr>
                <p:nvPr/>
              </p:nvSpPr>
              <p:spPr bwMode="auto">
                <a:xfrm>
                  <a:off x="567" y="2568"/>
                  <a:ext cx="454" cy="31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74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645" y="2626"/>
                  <a:ext cx="30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cs-CZ" altLang="cs-CZ"/>
                    <a:t>R1</a:t>
                  </a:r>
                </a:p>
              </p:txBody>
            </p:sp>
          </p:grpSp>
          <p:grpSp>
            <p:nvGrpSpPr>
              <p:cNvPr id="65" name="Group 62"/>
              <p:cNvGrpSpPr>
                <a:grpSpLocks/>
              </p:cNvGrpSpPr>
              <p:nvPr/>
            </p:nvGrpSpPr>
            <p:grpSpPr bwMode="auto">
              <a:xfrm>
                <a:off x="4240" y="2568"/>
                <a:ext cx="363" cy="363"/>
                <a:chOff x="567" y="1661"/>
                <a:chExt cx="363" cy="363"/>
              </a:xfrm>
            </p:grpSpPr>
            <p:sp>
              <p:nvSpPr>
                <p:cNvPr id="71" name="Oval 63"/>
                <p:cNvSpPr>
                  <a:spLocks noChangeArrowheads="1"/>
                </p:cNvSpPr>
                <p:nvPr/>
              </p:nvSpPr>
              <p:spPr bwMode="auto">
                <a:xfrm>
                  <a:off x="567" y="1661"/>
                  <a:ext cx="363" cy="363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72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612" y="1752"/>
                  <a:ext cx="29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cs-CZ" altLang="cs-CZ"/>
                    <a:t>P1</a:t>
                  </a:r>
                </a:p>
              </p:txBody>
            </p:sp>
          </p:grpSp>
          <p:cxnSp>
            <p:nvCxnSpPr>
              <p:cNvPr id="66" name="AutoShape 65"/>
              <p:cNvCxnSpPr>
                <a:cxnSpLocks noChangeShapeType="1"/>
                <a:stCxn id="73" idx="0"/>
                <a:endCxn id="71" idx="4"/>
              </p:cNvCxnSpPr>
              <p:nvPr/>
            </p:nvCxnSpPr>
            <p:spPr bwMode="auto">
              <a:xfrm flipV="1">
                <a:off x="4422" y="2931"/>
                <a:ext cx="0" cy="49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67" name="Group 66"/>
              <p:cNvGrpSpPr>
                <a:grpSpLocks/>
              </p:cNvGrpSpPr>
              <p:nvPr/>
            </p:nvGrpSpPr>
            <p:grpSpPr bwMode="auto">
              <a:xfrm>
                <a:off x="4784" y="2568"/>
                <a:ext cx="363" cy="363"/>
                <a:chOff x="2381" y="1661"/>
                <a:chExt cx="363" cy="363"/>
              </a:xfrm>
            </p:grpSpPr>
            <p:sp>
              <p:nvSpPr>
                <p:cNvPr id="69" name="Oval 67"/>
                <p:cNvSpPr>
                  <a:spLocks noChangeArrowheads="1"/>
                </p:cNvSpPr>
                <p:nvPr/>
              </p:nvSpPr>
              <p:spPr bwMode="auto">
                <a:xfrm>
                  <a:off x="2381" y="1661"/>
                  <a:ext cx="363" cy="363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70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2414" y="1719"/>
                  <a:ext cx="29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cs-CZ" altLang="cs-CZ"/>
                    <a:t>P2</a:t>
                  </a:r>
                </a:p>
              </p:txBody>
            </p:sp>
          </p:grpSp>
          <p:cxnSp>
            <p:nvCxnSpPr>
              <p:cNvPr id="68" name="AutoShape 72"/>
              <p:cNvCxnSpPr>
                <a:cxnSpLocks noChangeShapeType="1"/>
                <a:stCxn id="69" idx="3"/>
              </p:cNvCxnSpPr>
              <p:nvPr/>
            </p:nvCxnSpPr>
            <p:spPr bwMode="auto">
              <a:xfrm flipH="1">
                <a:off x="4512" y="2878"/>
                <a:ext cx="325" cy="55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4" name="Přímá spojnice 3"/>
          <p:cNvCxnSpPr/>
          <p:nvPr/>
        </p:nvCxnSpPr>
        <p:spPr bwMode="auto">
          <a:xfrm>
            <a:off x="5652120" y="1568107"/>
            <a:ext cx="0" cy="47703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Přímá spojnice 5"/>
          <p:cNvCxnSpPr/>
          <p:nvPr/>
        </p:nvCxnSpPr>
        <p:spPr bwMode="auto">
          <a:xfrm>
            <a:off x="5652120" y="4004468"/>
            <a:ext cx="33123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717B4F-C83D-4547-AD90-26A07E44F100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2150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150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C5C23F-3A59-4DFC-8D06-7730830801C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Detekce deadlocku, cyklus a uzel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87032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AND modelu požadavků požaduje aby všechny právě požadované zdroje byly přiděleny jako podmínka pro odblokování výpočtu</a:t>
            </a:r>
          </a:p>
          <a:p>
            <a:pPr lvl="1" eaLnBrk="1" hangingPunct="1"/>
            <a:r>
              <a:rPr lang="cs-CZ" altLang="cs-CZ" dirty="0" smtClean="0"/>
              <a:t>v tomto modelu je detekce cyklu </a:t>
            </a:r>
            <a:r>
              <a:rPr lang="cs-CZ" altLang="cs-CZ" b="1" dirty="0" smtClean="0"/>
              <a:t>postačující podmínkou </a:t>
            </a:r>
            <a:r>
              <a:rPr lang="cs-CZ" altLang="cs-CZ" dirty="0" smtClean="0"/>
              <a:t>pro detekci </a:t>
            </a:r>
            <a:r>
              <a:rPr lang="cs-CZ" altLang="cs-CZ" dirty="0" err="1" smtClean="0"/>
              <a:t>deadlocku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OR model požadavků dovoluje vytvářet při výpočtu požadavky na více různých zdrojů a odblokování výpočtu je možné pokud je alespoň jeden uspokojen</a:t>
            </a:r>
          </a:p>
          <a:p>
            <a:pPr lvl="1" eaLnBrk="1" hangingPunct="1"/>
            <a:r>
              <a:rPr lang="cs-CZ" altLang="cs-CZ" dirty="0" smtClean="0"/>
              <a:t>v tomto modelu je cyklus </a:t>
            </a:r>
            <a:r>
              <a:rPr lang="cs-CZ" altLang="cs-CZ" b="1" dirty="0" smtClean="0"/>
              <a:t>podmínkou nutnou</a:t>
            </a:r>
          </a:p>
          <a:p>
            <a:pPr lvl="1" eaLnBrk="1" hangingPunct="1"/>
            <a:r>
              <a:rPr lang="cs-CZ" altLang="cs-CZ" b="1" dirty="0" smtClean="0"/>
              <a:t>smyčka je podmínkou </a:t>
            </a:r>
            <a:r>
              <a:rPr lang="cs-CZ" altLang="cs-CZ" dirty="0" smtClean="0"/>
              <a:t>postačující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5554D8-9E04-4077-A4EB-359743784739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2253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253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B5E239-7F5B-4BDB-9B55-F8B29730A34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91757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 AND modelu je to </a:t>
            </a:r>
            <a:r>
              <a:rPr lang="cs-CZ" altLang="cs-CZ" dirty="0" err="1" smtClean="0"/>
              <a:t>deadlock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v OR modelu </a:t>
            </a:r>
            <a:r>
              <a:rPr lang="cs-CZ" altLang="cs-CZ" dirty="0" smtClean="0"/>
              <a:t>není</a:t>
            </a:r>
            <a:endParaRPr lang="cs-CZ" altLang="cs-CZ" dirty="0" smtClean="0"/>
          </a:p>
        </p:txBody>
      </p:sp>
      <p:pic>
        <p:nvPicPr>
          <p:cNvPr id="2253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924175"/>
            <a:ext cx="5367337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FF7B13-9578-4338-8C8A-E917B2F8759C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2355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355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B14E19-06CE-4D75-9A17-4B2CFF01E70E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846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 AND modelu je to deadlock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 OR modelu také</a:t>
            </a:r>
          </a:p>
        </p:txBody>
      </p:sp>
      <p:pic>
        <p:nvPicPr>
          <p:cNvPr id="2355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781300"/>
            <a:ext cx="5751513" cy="309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71CCDC-B156-4F87-B6F6-42F47404F4D7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2457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458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37402D-9ECF-44DD-AD17-666DAE6B5A87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Možnosti řešení deadlocku v distribuovaných systémech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Centralizované řízení</a:t>
            </a:r>
          </a:p>
          <a:p>
            <a:pPr lvl="1" eaLnBrk="1" hangingPunct="1"/>
            <a:r>
              <a:rPr lang="cs-CZ" altLang="cs-CZ" dirty="0" smtClean="0"/>
              <a:t>řídicí uzel vytváří WFG a kontroluje orientované cykly</a:t>
            </a:r>
          </a:p>
          <a:p>
            <a:pPr lvl="1" eaLnBrk="1" hangingPunct="1"/>
            <a:r>
              <a:rPr lang="cs-CZ" altLang="cs-CZ" dirty="0" smtClean="0"/>
              <a:t>WFG může být udržován průběžně nebo budován na přání při požadavku </a:t>
            </a:r>
            <a:r>
              <a:rPr lang="en-US" altLang="cs-CZ" dirty="0" smtClean="0"/>
              <a:t>WF</a:t>
            </a:r>
            <a:r>
              <a:rPr lang="cs-CZ" altLang="cs-CZ" dirty="0" smtClean="0"/>
              <a:t>G </a:t>
            </a:r>
            <a:r>
              <a:rPr lang="cs-CZ" altLang="cs-CZ" dirty="0" smtClean="0"/>
              <a:t>jednotlivými stranami</a:t>
            </a:r>
          </a:p>
          <a:p>
            <a:pPr eaLnBrk="1" hangingPunct="1"/>
            <a:r>
              <a:rPr lang="cs-CZ" altLang="cs-CZ" dirty="0" smtClean="0"/>
              <a:t>Distribuované řízení</a:t>
            </a:r>
          </a:p>
          <a:p>
            <a:pPr lvl="1" eaLnBrk="1" hangingPunct="1"/>
            <a:r>
              <a:rPr lang="cs-CZ" altLang="cs-CZ" dirty="0" smtClean="0"/>
              <a:t>WFG je rozprostřen na různých uzlech. Kterýkoliv uzel může iniciovat proces detekce </a:t>
            </a:r>
            <a:r>
              <a:rPr lang="cs-CZ" altLang="cs-CZ" dirty="0" err="1" smtClean="0"/>
              <a:t>deadlocku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Hierarchické řízení</a:t>
            </a:r>
          </a:p>
          <a:p>
            <a:pPr lvl="1" eaLnBrk="1" hangingPunct="1"/>
            <a:r>
              <a:rPr lang="cs-CZ" altLang="cs-CZ" dirty="0" smtClean="0"/>
              <a:t>uzly jsou uspořádány do hierarchie</a:t>
            </a:r>
          </a:p>
          <a:p>
            <a:pPr lvl="1" eaLnBrk="1" hangingPunct="1"/>
            <a:r>
              <a:rPr lang="cs-CZ" altLang="cs-CZ" dirty="0" smtClean="0"/>
              <a:t>uzel kontroluje cykly pouze u podřízených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D6CAF2-4AE0-4E65-8526-8FF9516A1461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2560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560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7C0822-D1A9-4EC7-B6A9-41E506414EAA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Centralizované algoritmy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Centralizované algoritmy</a:t>
            </a:r>
          </a:p>
          <a:p>
            <a:pPr eaLnBrk="1" hangingPunct="1"/>
            <a:r>
              <a:rPr lang="cs-CZ" altLang="cs-CZ" smtClean="0"/>
              <a:t>Jednoduchá koncepce</a:t>
            </a:r>
          </a:p>
          <a:p>
            <a:pPr lvl="1" eaLnBrk="1" hangingPunct="1"/>
            <a:r>
              <a:rPr lang="cs-CZ" altLang="cs-CZ" smtClean="0"/>
              <a:t>každý uzel posílá zprávu do hlavního detekčního uzlu</a:t>
            </a:r>
          </a:p>
          <a:p>
            <a:pPr lvl="1" eaLnBrk="1" hangingPunct="1"/>
            <a:r>
              <a:rPr lang="cs-CZ" altLang="cs-CZ" smtClean="0"/>
              <a:t>hlavní detekční uzel vytváří a analyzuje WFG</a:t>
            </a:r>
          </a:p>
          <a:p>
            <a:pPr lvl="1" eaLnBrk="1" hangingPunct="1"/>
            <a:r>
              <a:rPr lang="cs-CZ" altLang="cs-CZ" smtClean="0"/>
              <a:t>pokud je deadlock detekován, hlavní detekční uzel řídí odstraňování deadlocku</a:t>
            </a:r>
          </a:p>
          <a:p>
            <a:pPr eaLnBrk="1" hangingPunct="1"/>
            <a:r>
              <a:rPr lang="cs-CZ" altLang="cs-CZ" smtClean="0"/>
              <a:t>Závažné problémy</a:t>
            </a:r>
          </a:p>
          <a:p>
            <a:pPr lvl="1" eaLnBrk="1" hangingPunct="1"/>
            <a:r>
              <a:rPr lang="cs-CZ" altLang="cs-CZ" smtClean="0"/>
              <a:t>výskyt chyby</a:t>
            </a:r>
          </a:p>
          <a:p>
            <a:pPr lvl="1" eaLnBrk="1" hangingPunct="1"/>
            <a:r>
              <a:rPr lang="cs-CZ" altLang="cs-CZ" smtClean="0"/>
              <a:t>zahlcení sítě</a:t>
            </a:r>
          </a:p>
          <a:p>
            <a:pPr lvl="1" eaLnBrk="1" hangingPunct="1"/>
            <a:r>
              <a:rPr lang="cs-CZ" altLang="cs-CZ" smtClean="0"/>
              <a:t>detekce falešného deadlocku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D8773A-6B15-43E8-8248-949B73115F33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2662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662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C4B943-5730-4B28-B3B5-EB10249CE97D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Centralizované algoritmy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147050" cy="4411662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Ho-</a:t>
            </a:r>
            <a:r>
              <a:rPr lang="cs-CZ" altLang="cs-CZ" dirty="0" err="1" smtClean="0"/>
              <a:t>Ramamoorthy</a:t>
            </a:r>
            <a:r>
              <a:rPr lang="cs-CZ" altLang="cs-CZ" dirty="0" smtClean="0"/>
              <a:t> 2-fázový algoritmus (AND i OR)</a:t>
            </a:r>
          </a:p>
          <a:p>
            <a:pPr lvl="1" eaLnBrk="1" hangingPunct="1"/>
            <a:r>
              <a:rPr lang="cs-CZ" altLang="cs-CZ" dirty="0" smtClean="0"/>
              <a:t>každý uzel si udržuje stavovou tabulku o přidělených (uzamčených) zdrojích a </a:t>
            </a:r>
            <a:r>
              <a:rPr lang="cs-CZ" altLang="cs-CZ" dirty="0" smtClean="0"/>
              <a:t>čekajících </a:t>
            </a:r>
            <a:r>
              <a:rPr lang="cs-CZ" altLang="cs-CZ" dirty="0" smtClean="0"/>
              <a:t>procesech</a:t>
            </a:r>
          </a:p>
          <a:p>
            <a:pPr lvl="1" eaLnBrk="1" hangingPunct="1"/>
            <a:r>
              <a:rPr lang="cs-CZ" altLang="cs-CZ" dirty="0" smtClean="0"/>
              <a:t>řídicí uzel se periodicky dotazuje na obsah těchto tabulek ve všech uzlech. Tabulky jednoho uzlu stahuje najednou (atomická operace)</a:t>
            </a:r>
          </a:p>
          <a:p>
            <a:pPr lvl="1" eaLnBrk="1" hangingPunct="1"/>
            <a:r>
              <a:rPr lang="cs-CZ" altLang="cs-CZ" dirty="0" smtClean="0"/>
              <a:t>řídicí uzel vytváří WFG, analyzuje jej, hledá smyčky a pokud je najde, pak hledá řešení</a:t>
            </a:r>
          </a:p>
          <a:p>
            <a:pPr lvl="1" eaLnBrk="1" hangingPunct="1"/>
            <a:r>
              <a:rPr lang="cs-CZ" altLang="cs-CZ" dirty="0" smtClean="0"/>
              <a:t>nutnou podmínkou pro detekci </a:t>
            </a:r>
            <a:r>
              <a:rPr lang="cs-CZ" altLang="cs-CZ" dirty="0" err="1" smtClean="0"/>
              <a:t>deadlocku</a:t>
            </a:r>
            <a:r>
              <a:rPr lang="cs-CZ" altLang="cs-CZ" dirty="0" smtClean="0"/>
              <a:t> je nalezení smyčky, pokud najde smyčku, požádá znovu o zaslání tabulek z ostatních uzlů</a:t>
            </a:r>
          </a:p>
          <a:p>
            <a:pPr lvl="1" eaLnBrk="1" hangingPunct="1"/>
            <a:r>
              <a:rPr lang="cs-CZ" altLang="cs-CZ" dirty="0"/>
              <a:t>může se jednat i o falešný (</a:t>
            </a:r>
            <a:r>
              <a:rPr lang="cs-CZ" altLang="cs-CZ" dirty="0" err="1"/>
              <a:t>false</a:t>
            </a:r>
            <a:r>
              <a:rPr lang="cs-CZ" altLang="cs-CZ" dirty="0"/>
              <a:t>) nebo </a:t>
            </a:r>
            <a:r>
              <a:rPr lang="cs-CZ" altLang="cs-CZ" dirty="0" smtClean="0"/>
              <a:t>také zdánlivý </a:t>
            </a:r>
            <a:r>
              <a:rPr lang="cs-CZ" altLang="cs-CZ" dirty="0"/>
              <a:t>(</a:t>
            </a:r>
            <a:r>
              <a:rPr lang="cs-CZ" altLang="cs-CZ" dirty="0" err="1"/>
              <a:t>phantom</a:t>
            </a:r>
            <a:r>
              <a:rPr lang="cs-CZ" altLang="cs-CZ" dirty="0"/>
              <a:t>) </a:t>
            </a:r>
            <a:r>
              <a:rPr lang="cs-CZ" altLang="cs-CZ" dirty="0" err="1" smtClean="0"/>
              <a:t>deadlock</a:t>
            </a:r>
            <a:r>
              <a:rPr lang="cs-CZ" altLang="cs-CZ" dirty="0" smtClean="0"/>
              <a:t> (nesprávné pořadí příjmu zpráv)</a:t>
            </a:r>
            <a:endParaRPr lang="cs-CZ" altLang="cs-CZ" dirty="0"/>
          </a:p>
          <a:p>
            <a:pPr lvl="1" eaLnBrk="1" hangingPunct="1"/>
            <a:r>
              <a:rPr lang="cs-CZ" altLang="cs-CZ" dirty="0" smtClean="0"/>
              <a:t>pokud je opět detekován cyklus, jedná se o </a:t>
            </a:r>
            <a:r>
              <a:rPr lang="cs-CZ" altLang="cs-CZ" dirty="0" err="1" smtClean="0"/>
              <a:t>deadlock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BA705D-1919-4926-B1DB-C2A8EA7611EA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2765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765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7B0B85-DC06-4EE7-8C28-03E0246B97AF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Centralizované algoritmy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Ho-</a:t>
            </a:r>
            <a:r>
              <a:rPr lang="cs-CZ" altLang="cs-CZ" dirty="0" err="1" smtClean="0"/>
              <a:t>Ramamoorthy</a:t>
            </a:r>
            <a:r>
              <a:rPr lang="cs-CZ" altLang="cs-CZ" dirty="0" smtClean="0"/>
              <a:t> 1-fázový algoritmus (AND i OR model)</a:t>
            </a:r>
          </a:p>
          <a:p>
            <a:pPr lvl="1" eaLnBrk="1" hangingPunct="1"/>
            <a:r>
              <a:rPr lang="cs-CZ" altLang="cs-CZ" dirty="0" smtClean="0"/>
              <a:t>každý uzel udržuje dvě tabulky</a:t>
            </a:r>
          </a:p>
          <a:p>
            <a:pPr lvl="2" eaLnBrk="1" hangingPunct="1"/>
            <a:r>
              <a:rPr lang="cs-CZ" altLang="cs-CZ" dirty="0" smtClean="0"/>
              <a:t>stavovou tabulku zdrojů</a:t>
            </a:r>
          </a:p>
          <a:p>
            <a:pPr lvl="2" eaLnBrk="1" hangingPunct="1"/>
            <a:r>
              <a:rPr lang="cs-CZ" altLang="cs-CZ" dirty="0" smtClean="0"/>
              <a:t>stavovou tabulku procesů</a:t>
            </a:r>
          </a:p>
          <a:p>
            <a:pPr lvl="1" eaLnBrk="1" hangingPunct="1"/>
            <a:r>
              <a:rPr lang="cs-CZ" altLang="cs-CZ" dirty="0" smtClean="0"/>
              <a:t>tabulka </a:t>
            </a:r>
            <a:r>
              <a:rPr lang="cs-CZ" altLang="cs-CZ" dirty="0" smtClean="0"/>
              <a:t>zdrojů (proces čeká na zdroj)</a:t>
            </a:r>
            <a:endParaRPr lang="cs-CZ" altLang="cs-CZ" dirty="0" smtClean="0"/>
          </a:p>
          <a:p>
            <a:pPr lvl="2" eaLnBrk="1" hangingPunct="1"/>
            <a:r>
              <a:rPr lang="cs-CZ" altLang="cs-CZ" dirty="0" smtClean="0"/>
              <a:t>transakce mohou být uzamčeny nebo čekají na zdroje</a:t>
            </a:r>
          </a:p>
          <a:p>
            <a:pPr lvl="1" eaLnBrk="1" hangingPunct="1"/>
            <a:r>
              <a:rPr lang="cs-CZ" altLang="cs-CZ" dirty="0" smtClean="0"/>
              <a:t>tabulka </a:t>
            </a:r>
            <a:r>
              <a:rPr lang="cs-CZ" altLang="cs-CZ" dirty="0" smtClean="0"/>
              <a:t>procesů (zdroj je vlastněn procesem)</a:t>
            </a:r>
            <a:endParaRPr lang="cs-CZ" altLang="cs-CZ" dirty="0" smtClean="0"/>
          </a:p>
          <a:p>
            <a:pPr lvl="2" eaLnBrk="1" hangingPunct="1"/>
            <a:r>
              <a:rPr lang="cs-CZ" altLang="cs-CZ" dirty="0" smtClean="0"/>
              <a:t>zdroje uzamčené transakcemi nebo čekající v transakcích</a:t>
            </a:r>
          </a:p>
          <a:p>
            <a:pPr lvl="1" eaLnBrk="1" hangingPunct="1"/>
            <a:r>
              <a:rPr lang="cs-CZ" altLang="cs-CZ" dirty="0" smtClean="0"/>
              <a:t>řídicí uzel periodicky žádá všechny uzly o zaslání těchto tabulek, obě </a:t>
            </a:r>
            <a:r>
              <a:rPr lang="cs-CZ" altLang="cs-CZ" dirty="0" smtClean="0"/>
              <a:t>tabulky od </a:t>
            </a:r>
            <a:r>
              <a:rPr lang="cs-CZ" altLang="cs-CZ" dirty="0" smtClean="0"/>
              <a:t>jednoho uzlu v jedné zprávě</a:t>
            </a:r>
          </a:p>
          <a:p>
            <a:pPr lvl="1" eaLnBrk="1" hangingPunct="1"/>
            <a:r>
              <a:rPr lang="cs-CZ" altLang="cs-CZ" dirty="0" smtClean="0"/>
              <a:t>z tabulek vytváří WFG</a:t>
            </a:r>
          </a:p>
          <a:p>
            <a:pPr lvl="1" eaLnBrk="1" hangingPunct="1"/>
            <a:r>
              <a:rPr lang="cs-CZ" altLang="cs-CZ" dirty="0" smtClean="0"/>
              <a:t>nalezení cyklu znamená </a:t>
            </a:r>
            <a:r>
              <a:rPr lang="cs-CZ" altLang="cs-CZ" dirty="0" err="1" smtClean="0"/>
              <a:t>deadlock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314849-72D7-4A6C-A825-E118DDFD5A43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2867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867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F05313-BA92-4A7A-8CEB-059959E1EE06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Distribuované algoritmy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10407"/>
            <a:ext cx="8229600" cy="4411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200" dirty="0" smtClean="0"/>
              <a:t>Každý uzel má stejné možnosti detekovat </a:t>
            </a:r>
            <a:r>
              <a:rPr lang="cs-CZ" altLang="cs-CZ" sz="2200" dirty="0" err="1" smtClean="0"/>
              <a:t>deadlock</a:t>
            </a:r>
            <a:endParaRPr lang="cs-CZ" altLang="cs-CZ" sz="22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 smtClean="0"/>
              <a:t>WFG se stává abstrakcí, kde každý uzel obsahuje svou část WFG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 smtClean="0"/>
              <a:t>v zásadě detekce je vyvolána stranou, kde nějaké vlákno čeká příliš dlouho ve frontě na </a:t>
            </a:r>
            <a:r>
              <a:rPr lang="cs-CZ" altLang="cs-CZ" sz="1800" dirty="0" smtClean="0"/>
              <a:t>zdroj nebo v okamžiku kdy se požaduje zdroj.</a:t>
            </a: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 smtClean="0"/>
              <a:t>Existují 4 modely které mohou být použity k realizaci algoritmu pro detekci </a:t>
            </a:r>
            <a:r>
              <a:rPr lang="cs-CZ" altLang="cs-CZ" sz="2200" dirty="0" err="1" smtClean="0"/>
              <a:t>deadlocku</a:t>
            </a:r>
            <a:r>
              <a:rPr lang="cs-CZ" altLang="cs-CZ" sz="2200" dirty="0" smtClean="0"/>
              <a:t>.</a:t>
            </a:r>
            <a:endParaRPr lang="cs-CZ" altLang="cs-CZ" sz="2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cs-CZ" b="1" dirty="0" smtClean="0"/>
              <a:t>Path-pushing</a:t>
            </a:r>
            <a:r>
              <a:rPr lang="cs-CZ" altLang="cs-CZ" b="1" dirty="0" smtClean="0"/>
              <a:t> „propagace nalezených cest“</a:t>
            </a:r>
            <a:r>
              <a:rPr lang="en-US" altLang="cs-CZ" dirty="0" smtClean="0"/>
              <a:t>: </a:t>
            </a:r>
            <a:r>
              <a:rPr lang="cs-CZ" altLang="cs-CZ" dirty="0" smtClean="0"/>
              <a:t>informace o cestě v grafu (vztah čekajícího procesu a přiděleného zdroje) je posílána z čekajícího uzlu do blokujícího uzlu (</a:t>
            </a:r>
            <a:r>
              <a:rPr lang="cs-CZ" altLang="cs-CZ" dirty="0" err="1" smtClean="0"/>
              <a:t>Obermarck</a:t>
            </a:r>
            <a:r>
              <a:rPr lang="cs-CZ" altLang="cs-CZ" dirty="0" smtClean="0"/>
              <a:t>).</a:t>
            </a:r>
            <a:endParaRPr lang="cs-CZ" altLang="cs-CZ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cs-CZ" b="1" dirty="0" smtClean="0"/>
              <a:t>Edge-chasing</a:t>
            </a:r>
            <a:r>
              <a:rPr lang="cs-CZ" altLang="cs-CZ" b="1" dirty="0" smtClean="0"/>
              <a:t> </a:t>
            </a:r>
            <a:r>
              <a:rPr lang="cs-CZ" altLang="cs-CZ" b="1" dirty="0" smtClean="0"/>
              <a:t>„sledování </a:t>
            </a:r>
            <a:r>
              <a:rPr lang="cs-CZ" altLang="cs-CZ" b="1" dirty="0" smtClean="0"/>
              <a:t>hran“</a:t>
            </a:r>
            <a:r>
              <a:rPr lang="en-US" altLang="cs-CZ" dirty="0" smtClean="0"/>
              <a:t>: </a:t>
            </a:r>
            <a:r>
              <a:rPr lang="cs-CZ" altLang="cs-CZ" dirty="0" smtClean="0"/>
              <a:t>hranami WFG jsou posílány speciální zprávy (</a:t>
            </a:r>
            <a:r>
              <a:rPr lang="cs-CZ" altLang="cs-CZ" dirty="0" err="1" smtClean="0"/>
              <a:t>probe</a:t>
            </a:r>
            <a:r>
              <a:rPr lang="cs-CZ" altLang="cs-CZ" dirty="0" smtClean="0"/>
              <a:t> – sondy). Jestliže je sondovací zpráva přijata iniciátorem, je detekován </a:t>
            </a:r>
            <a:r>
              <a:rPr lang="cs-CZ" altLang="cs-CZ" dirty="0" err="1" smtClean="0"/>
              <a:t>deadlock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Chandy</a:t>
            </a:r>
            <a:r>
              <a:rPr lang="cs-CZ" altLang="cs-CZ" dirty="0" smtClean="0"/>
              <a:t>-</a:t>
            </a:r>
            <a:r>
              <a:rPr lang="cs-CZ" altLang="cs-CZ" dirty="0" err="1" smtClean="0"/>
              <a:t>Misra</a:t>
            </a:r>
            <a:r>
              <a:rPr lang="cs-CZ" altLang="cs-CZ" dirty="0" smtClean="0"/>
              <a:t>-Haas).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b="1" dirty="0" smtClean="0"/>
              <a:t>Global state detection</a:t>
            </a:r>
            <a:r>
              <a:rPr lang="en-US" altLang="cs-CZ" dirty="0" smtClean="0"/>
              <a:t>: </a:t>
            </a:r>
            <a:r>
              <a:rPr lang="cs-CZ" altLang="cs-CZ" dirty="0" smtClean="0"/>
              <a:t>získává snímek (</a:t>
            </a:r>
            <a:r>
              <a:rPr lang="cs-CZ" altLang="cs-CZ" dirty="0" err="1" smtClean="0"/>
              <a:t>snapshot</a:t>
            </a:r>
            <a:r>
              <a:rPr lang="cs-CZ" altLang="cs-CZ" dirty="0" smtClean="0"/>
              <a:t>) o distribuovaném systému, konstruuje a redukuje WFG (zametá hrany</a:t>
            </a:r>
            <a:r>
              <a:rPr lang="cs-CZ" altLang="cs-CZ" dirty="0" smtClean="0"/>
              <a:t>).</a:t>
            </a:r>
            <a:endParaRPr lang="cs-CZ" altLang="cs-CZ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cs-CZ" b="1" dirty="0" smtClean="0"/>
              <a:t>Diffusion computation</a:t>
            </a:r>
            <a:r>
              <a:rPr lang="cs-CZ" altLang="cs-CZ" b="1" dirty="0" smtClean="0"/>
              <a:t>: </a:t>
            </a:r>
            <a:r>
              <a:rPr lang="cs-CZ" altLang="cs-CZ" dirty="0" smtClean="0"/>
              <a:t>po hranách WFG jsou posílány echo zprávy, obsahující dotaz na stav jednotlivých </a:t>
            </a:r>
            <a:r>
              <a:rPr lang="cs-CZ" altLang="cs-CZ" dirty="0" smtClean="0"/>
              <a:t>uzlů.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</a:t>
            </a:r>
            <a:r>
              <a:rPr lang="cs-CZ" dirty="0" err="1" smtClean="0"/>
              <a:t>deadlocku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platit všechny čtyři podmínky současně</a:t>
            </a:r>
          </a:p>
          <a:p>
            <a:r>
              <a:rPr lang="cs-CZ" dirty="0" smtClean="0"/>
              <a:t>Vzájemné vyloučení (</a:t>
            </a:r>
            <a:r>
              <a:rPr lang="cs-CZ" dirty="0" err="1" smtClean="0"/>
              <a:t>mutual</a:t>
            </a:r>
            <a:r>
              <a:rPr lang="cs-CZ" dirty="0" smtClean="0"/>
              <a:t> </a:t>
            </a:r>
            <a:r>
              <a:rPr lang="cs-CZ" dirty="0" err="1" smtClean="0"/>
              <a:t>exclusion</a:t>
            </a:r>
            <a:r>
              <a:rPr lang="cs-CZ" dirty="0" smtClean="0"/>
              <a:t>) – v jeden okamžik může využívat zdroj pouze jeden proces</a:t>
            </a:r>
          </a:p>
          <a:p>
            <a:r>
              <a:rPr lang="cs-CZ" dirty="0" smtClean="0"/>
              <a:t>Vícenásobné přidělení (hold and wait) – proces si přiděluji prostředky postupně</a:t>
            </a:r>
          </a:p>
          <a:p>
            <a:r>
              <a:rPr lang="cs-CZ" dirty="0" smtClean="0"/>
              <a:t>Nepreemptivní plánování (no </a:t>
            </a:r>
            <a:r>
              <a:rPr lang="cs-CZ" dirty="0" err="1" smtClean="0"/>
              <a:t>preemption</a:t>
            </a:r>
            <a:r>
              <a:rPr lang="cs-CZ" dirty="0" smtClean="0"/>
              <a:t>) – zdroj může být uvolněn pouze procesem, který si jej přidělil</a:t>
            </a:r>
          </a:p>
          <a:p>
            <a:r>
              <a:rPr lang="cs-CZ" dirty="0" smtClean="0"/>
              <a:t>Neomezené čekání (</a:t>
            </a:r>
            <a:r>
              <a:rPr lang="cs-CZ" dirty="0" err="1" smtClean="0"/>
              <a:t>circular</a:t>
            </a:r>
            <a:r>
              <a:rPr lang="cs-CZ" dirty="0" smtClean="0"/>
              <a:t> wait) – proces čeká neomezeně dlouho na prostředek, který nemůže být uvolněn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9F5AAE-2F46-4124-BBBA-0EEDD26F6209}" type="datetime1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Distribuovaný deadlock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00AB-67D3-4285-8EA6-221B0C862B84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8036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3ADD5D-BE57-40D4-92A0-951CCC209193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2969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297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7B5657-22CE-4C5B-85EC-D9E097683505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Path-pushing</a:t>
            </a:r>
            <a:br>
              <a:rPr lang="cs-CZ" altLang="cs-CZ" smtClean="0"/>
            </a:br>
            <a:r>
              <a:rPr lang="cs-CZ" altLang="cs-CZ" smtClean="0"/>
              <a:t> (propagace nalezených cest)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63272" cy="4411662"/>
          </a:xfrm>
        </p:spPr>
        <p:txBody>
          <a:bodyPr/>
          <a:lstStyle/>
          <a:p>
            <a:pPr eaLnBrk="1" hangingPunct="1"/>
            <a:r>
              <a:rPr lang="cs-CZ" altLang="cs-CZ" dirty="0" err="1" smtClean="0"/>
              <a:t>Obermarckův</a:t>
            </a:r>
            <a:r>
              <a:rPr lang="cs-CZ" altLang="cs-CZ" dirty="0" smtClean="0"/>
              <a:t> algoritmus (AND model)</a:t>
            </a:r>
          </a:p>
          <a:p>
            <a:pPr lvl="1" eaLnBrk="1" hangingPunct="1"/>
            <a:r>
              <a:rPr lang="cs-CZ" altLang="cs-CZ" dirty="0" smtClean="0"/>
              <a:t>Založen </a:t>
            </a:r>
            <a:r>
              <a:rPr lang="cs-CZ" altLang="cs-CZ" dirty="0" smtClean="0"/>
              <a:t>na databázovém modelu, který používá transakční zpracování</a:t>
            </a:r>
          </a:p>
          <a:p>
            <a:pPr lvl="1" eaLnBrk="1" hangingPunct="1"/>
            <a:r>
              <a:rPr lang="cs-CZ" altLang="cs-CZ" dirty="0"/>
              <a:t>Nelokální část globálního grafu závislostí je abstrahována externím uzlem Ex.</a:t>
            </a:r>
          </a:p>
          <a:p>
            <a:pPr lvl="1" eaLnBrk="1" hangingPunct="1"/>
            <a:r>
              <a:rPr lang="cs-CZ" altLang="cs-CZ" dirty="0"/>
              <a:t>Odstranění nutnosti vytvářet celý WFG v každém uzlu.</a:t>
            </a:r>
          </a:p>
          <a:p>
            <a:pPr lvl="1" eaLnBrk="1" hangingPunct="1"/>
            <a:r>
              <a:rPr lang="cs-CZ" altLang="cs-CZ" dirty="0" smtClean="0"/>
              <a:t>Strana</a:t>
            </a:r>
            <a:r>
              <a:rPr lang="cs-CZ" altLang="cs-CZ" dirty="0" smtClean="0"/>
              <a:t>, která detekuje ve svém částečném WFG </a:t>
            </a:r>
            <a:r>
              <a:rPr lang="cs-CZ" altLang="cs-CZ" dirty="0" smtClean="0"/>
              <a:t>cyklus (Ex </a:t>
            </a:r>
            <a:r>
              <a:rPr lang="en-US" altLang="cs-CZ" dirty="0" smtClean="0"/>
              <a:t>=&gt;</a:t>
            </a:r>
            <a:r>
              <a:rPr lang="cs-CZ" altLang="cs-CZ" dirty="0" smtClean="0"/>
              <a:t> x </a:t>
            </a:r>
            <a:r>
              <a:rPr lang="en-US" altLang="cs-CZ" dirty="0" smtClean="0"/>
              <a:t>=&gt;</a:t>
            </a:r>
            <a:r>
              <a:rPr lang="cs-CZ" altLang="cs-CZ" dirty="0" smtClean="0"/>
              <a:t> y </a:t>
            </a:r>
            <a:r>
              <a:rPr lang="en-US" altLang="cs-CZ" dirty="0" smtClean="0"/>
              <a:t>=&gt;</a:t>
            </a:r>
            <a:r>
              <a:rPr lang="cs-CZ" altLang="cs-CZ" dirty="0" smtClean="0"/>
              <a:t> Ex</a:t>
            </a:r>
            <a:r>
              <a:rPr lang="cs-CZ" altLang="cs-CZ" dirty="0" smtClean="0"/>
              <a:t>, </a:t>
            </a:r>
            <a:r>
              <a:rPr lang="cs-CZ" altLang="cs-CZ" dirty="0" smtClean="0"/>
              <a:t>přenese objevenou cestu </a:t>
            </a:r>
            <a:r>
              <a:rPr lang="cs-CZ" altLang="cs-CZ" dirty="0" smtClean="0"/>
              <a:t>ostatním členům transakce (potenciální </a:t>
            </a:r>
            <a:r>
              <a:rPr lang="cs-CZ" altLang="cs-CZ" dirty="0" err="1" smtClean="0"/>
              <a:t>deadlock</a:t>
            </a:r>
            <a:r>
              <a:rPr lang="cs-CZ" altLang="cs-CZ" dirty="0" smtClean="0"/>
              <a:t>).</a:t>
            </a:r>
          </a:p>
          <a:p>
            <a:pPr lvl="1" eaLnBrk="1" hangingPunct="1"/>
            <a:r>
              <a:rPr lang="cs-CZ" altLang="cs-CZ" dirty="0" smtClean="0"/>
              <a:t>Transakce </a:t>
            </a:r>
            <a:r>
              <a:rPr lang="cs-CZ" altLang="cs-CZ" dirty="0" smtClean="0"/>
              <a:t>s nejvyšší prioritou detekuje </a:t>
            </a:r>
            <a:r>
              <a:rPr lang="cs-CZ" altLang="cs-CZ" dirty="0" err="1" smtClean="0"/>
              <a:t>deadlock</a:t>
            </a:r>
            <a:r>
              <a:rPr lang="cs-CZ" altLang="cs-CZ" dirty="0" smtClean="0"/>
              <a:t> </a:t>
            </a:r>
            <a:r>
              <a:rPr lang="cs-CZ" altLang="cs-CZ" dirty="0" smtClean="0"/>
              <a:t>(kombinuje všechny potenciální </a:t>
            </a:r>
            <a:r>
              <a:rPr lang="cs-CZ" altLang="cs-CZ" dirty="0" err="1" smtClean="0"/>
              <a:t>deadlocky</a:t>
            </a:r>
            <a:r>
              <a:rPr lang="cs-CZ" altLang="cs-CZ" dirty="0" smtClean="0"/>
              <a:t> – spojuje je přes Ex)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Algoritmus </a:t>
            </a:r>
            <a:r>
              <a:rPr lang="cs-CZ" altLang="cs-CZ" dirty="0" smtClean="0"/>
              <a:t>může detekovat i falešné </a:t>
            </a:r>
            <a:r>
              <a:rPr lang="cs-CZ" altLang="cs-CZ" dirty="0" err="1" smtClean="0"/>
              <a:t>deadlocky</a:t>
            </a:r>
            <a:r>
              <a:rPr lang="cs-CZ" altLang="cs-CZ" dirty="0" smtClean="0"/>
              <a:t> protože snímek zjišťuje asynchronně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2AB66C-84EC-40BA-9824-CD78A2DBCBFA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3072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07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69386F-25E6-45D9-945D-2E747151FDD7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Edge-chasing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algorithm</a:t>
            </a:r>
            <a:r>
              <a:rPr lang="cs-CZ" altLang="cs-CZ" dirty="0" smtClean="0"/>
              <a:t> </a:t>
            </a:r>
            <a:r>
              <a:rPr lang="cs-CZ" altLang="cs-CZ" dirty="0" smtClean="0"/>
              <a:t>(sledování </a:t>
            </a:r>
            <a:r>
              <a:rPr lang="cs-CZ" altLang="cs-CZ" dirty="0" smtClean="0"/>
              <a:t>hran)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Chandy</a:t>
            </a:r>
            <a:r>
              <a:rPr lang="cs-CZ" altLang="cs-CZ" dirty="0" smtClean="0"/>
              <a:t>-</a:t>
            </a:r>
            <a:r>
              <a:rPr lang="cs-CZ" altLang="cs-CZ" dirty="0" err="1" smtClean="0"/>
              <a:t>Misra</a:t>
            </a:r>
            <a:r>
              <a:rPr lang="cs-CZ" altLang="cs-CZ" dirty="0" smtClean="0"/>
              <a:t>-Haas algoritmus (AND model)</a:t>
            </a:r>
          </a:p>
          <a:p>
            <a:pPr lvl="1" eaLnBrk="1" hangingPunct="1"/>
            <a:r>
              <a:rPr lang="cs-CZ" altLang="cs-CZ" dirty="0" smtClean="0"/>
              <a:t>P</a:t>
            </a:r>
            <a:r>
              <a:rPr lang="en-US" altLang="cs-CZ" dirty="0" err="1" smtClean="0"/>
              <a:t>roces</a:t>
            </a:r>
            <a:r>
              <a:rPr lang="en-US" altLang="cs-CZ" dirty="0" smtClean="0"/>
              <a:t> </a:t>
            </a:r>
            <a:r>
              <a:rPr lang="en-US" altLang="cs-CZ" dirty="0" smtClean="0"/>
              <a:t>P</a:t>
            </a:r>
            <a:r>
              <a:rPr lang="en-US" altLang="cs-CZ" baseline="-25000" dirty="0" smtClean="0"/>
              <a:t>i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detekuje</a:t>
            </a:r>
            <a:r>
              <a:rPr lang="en-US" altLang="cs-CZ" dirty="0" smtClean="0"/>
              <a:t> deadlock </a:t>
            </a:r>
            <a:r>
              <a:rPr lang="en-US" altLang="cs-CZ" dirty="0" err="1" smtClean="0"/>
              <a:t>posláním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zprávy</a:t>
            </a:r>
            <a:r>
              <a:rPr lang="en-US" altLang="cs-CZ" dirty="0" smtClean="0"/>
              <a:t> (probe) P(</a:t>
            </a:r>
            <a:r>
              <a:rPr lang="en-US" altLang="cs-CZ" dirty="0" err="1" smtClean="0"/>
              <a:t>i</a:t>
            </a:r>
            <a:r>
              <a:rPr lang="en-US" altLang="cs-CZ" dirty="0" smtClean="0"/>
              <a:t>, j, k). Tato </a:t>
            </a:r>
            <a:r>
              <a:rPr lang="en-US" altLang="cs-CZ" dirty="0" err="1" smtClean="0"/>
              <a:t>zpráva</a:t>
            </a:r>
            <a:r>
              <a:rPr lang="en-US" altLang="cs-CZ" dirty="0" smtClean="0"/>
              <a:t> je </a:t>
            </a:r>
            <a:r>
              <a:rPr lang="en-US" altLang="cs-CZ" dirty="0" err="1" smtClean="0"/>
              <a:t>posílána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procesem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</a:t>
            </a:r>
            <a:r>
              <a:rPr lang="en-US" altLang="cs-CZ" baseline="-25000" dirty="0" err="1" smtClean="0"/>
              <a:t>j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procesu</a:t>
            </a:r>
            <a:r>
              <a:rPr lang="en-US" altLang="cs-CZ" dirty="0" smtClean="0"/>
              <a:t> P</a:t>
            </a:r>
            <a:r>
              <a:rPr lang="cs-CZ" altLang="cs-CZ" baseline="-25000" dirty="0" smtClean="0"/>
              <a:t>k</a:t>
            </a:r>
            <a:r>
              <a:rPr lang="en-US" altLang="cs-CZ" dirty="0" smtClean="0"/>
              <a:t>.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i</a:t>
            </a:r>
            <a:r>
              <a:rPr lang="en-US" altLang="cs-CZ" dirty="0" smtClean="0"/>
              <a:t> </a:t>
            </a:r>
            <a:r>
              <a:rPr lang="cs-CZ" altLang="cs-CZ" dirty="0" smtClean="0"/>
              <a:t>je </a:t>
            </a:r>
            <a:r>
              <a:rPr lang="cs-CZ" altLang="cs-CZ" dirty="0" smtClean="0"/>
              <a:t>iniciátor.</a:t>
            </a:r>
            <a:endParaRPr lang="cs-CZ" altLang="cs-CZ" dirty="0" smtClean="0"/>
          </a:p>
          <a:p>
            <a:pPr lvl="1" eaLnBrk="1" hangingPunct="1"/>
            <a:r>
              <a:rPr lang="en-US" altLang="cs-CZ" dirty="0" smtClean="0"/>
              <a:t>Tato </a:t>
            </a:r>
            <a:r>
              <a:rPr lang="en-US" altLang="cs-CZ" dirty="0" err="1" smtClean="0"/>
              <a:t>zpráva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putuje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po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hranách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grafu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mezi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stranami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tak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dlouho</a:t>
            </a:r>
            <a:r>
              <a:rPr lang="en-US" altLang="cs-CZ" dirty="0" smtClean="0"/>
              <a:t>, </a:t>
            </a:r>
            <a:r>
              <a:rPr lang="en-US" altLang="cs-CZ" dirty="0" err="1" smtClean="0"/>
              <a:t>pokud</a:t>
            </a:r>
            <a:r>
              <a:rPr lang="en-US" altLang="cs-CZ" dirty="0" smtClean="0"/>
              <a:t> se </a:t>
            </a:r>
            <a:r>
              <a:rPr lang="en-US" altLang="cs-CZ" dirty="0" err="1" smtClean="0"/>
              <a:t>nezruší</a:t>
            </a:r>
            <a:r>
              <a:rPr lang="en-US" altLang="cs-CZ" dirty="0" smtClean="0"/>
              <a:t>, </a:t>
            </a:r>
            <a:r>
              <a:rPr lang="en-US" altLang="cs-CZ" dirty="0" err="1" smtClean="0"/>
              <a:t>nebo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dokud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nedoputuje</a:t>
            </a:r>
            <a:r>
              <a:rPr lang="en-US" altLang="cs-CZ" dirty="0" smtClean="0"/>
              <a:t> do P</a:t>
            </a:r>
            <a:r>
              <a:rPr lang="en-US" altLang="cs-CZ" baseline="-25000" dirty="0" smtClean="0"/>
              <a:t>i</a:t>
            </a:r>
            <a:r>
              <a:rPr lang="en-US" altLang="cs-CZ" dirty="0" smtClean="0"/>
              <a:t> . V tom </a:t>
            </a:r>
            <a:r>
              <a:rPr lang="en-US" altLang="cs-CZ" dirty="0" err="1" smtClean="0"/>
              <a:t>případě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implikuje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detekci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deadlocku</a:t>
            </a:r>
            <a:r>
              <a:rPr lang="en-US" altLang="cs-CZ" dirty="0" smtClean="0"/>
              <a:t>. </a:t>
            </a:r>
            <a:endParaRPr lang="cs-CZ" altLang="cs-CZ" dirty="0" smtClean="0"/>
          </a:p>
          <a:p>
            <a:pPr lvl="1" eaLnBrk="1" hangingPunct="1"/>
            <a:r>
              <a:rPr lang="en-US" altLang="cs-CZ" dirty="0" err="1" smtClean="0"/>
              <a:t>Tedy</a:t>
            </a:r>
            <a:r>
              <a:rPr lang="en-US" altLang="cs-CZ" dirty="0" smtClean="0"/>
              <a:t>: </a:t>
            </a:r>
            <a:endParaRPr lang="cs-CZ" altLang="cs-CZ" dirty="0" smtClean="0"/>
          </a:p>
          <a:p>
            <a:pPr lvl="2" eaLnBrk="1" hangingPunct="1"/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j</a:t>
            </a:r>
            <a:r>
              <a:rPr lang="cs-CZ" altLang="cs-CZ" dirty="0" smtClean="0"/>
              <a:t> závisí na</a:t>
            </a:r>
            <a:r>
              <a:rPr lang="en-US" altLang="cs-CZ" dirty="0" smtClean="0"/>
              <a:t>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k</a:t>
            </a:r>
            <a:r>
              <a:rPr lang="en-US" altLang="cs-CZ" dirty="0" smtClean="0"/>
              <a:t>, </a:t>
            </a:r>
            <a:r>
              <a:rPr lang="cs-CZ" altLang="cs-CZ" dirty="0" smtClean="0"/>
              <a:t>jestliže existuje posloupnost</a:t>
            </a:r>
            <a:r>
              <a:rPr lang="en-US" altLang="cs-CZ" dirty="0" smtClean="0"/>
              <a:t>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j</a:t>
            </a:r>
            <a:r>
              <a:rPr lang="en-US" altLang="cs-CZ" dirty="0" smtClean="0"/>
              <a:t>, </a:t>
            </a:r>
            <a:r>
              <a:rPr lang="cs-CZ" altLang="cs-CZ" dirty="0" smtClean="0"/>
              <a:t>P</a:t>
            </a:r>
            <a:r>
              <a:rPr lang="cs-CZ" altLang="cs-CZ" baseline="-25000" dirty="0"/>
              <a:t>j</a:t>
            </a:r>
            <a:r>
              <a:rPr lang="cs-CZ" altLang="cs-CZ" baseline="-25000" dirty="0" smtClean="0"/>
              <a:t>1</a:t>
            </a:r>
            <a:r>
              <a:rPr lang="en-US" altLang="cs-CZ" dirty="0" smtClean="0"/>
              <a:t>,.., </a:t>
            </a:r>
            <a:r>
              <a:rPr lang="cs-CZ" altLang="cs-CZ" dirty="0" err="1" smtClean="0"/>
              <a:t>P</a:t>
            </a:r>
            <a:r>
              <a:rPr lang="cs-CZ" altLang="cs-CZ" baseline="-25000" dirty="0" err="1"/>
              <a:t>j</a:t>
            </a:r>
            <a:r>
              <a:rPr lang="cs-CZ" altLang="cs-CZ" baseline="-25000" dirty="0" err="1" smtClean="0"/>
              <a:t>m</a:t>
            </a:r>
            <a:r>
              <a:rPr lang="en-US" altLang="cs-CZ" dirty="0" smtClean="0"/>
              <a:t>,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k</a:t>
            </a:r>
            <a:r>
              <a:rPr lang="en-US" altLang="cs-CZ" dirty="0" smtClean="0"/>
              <a:t> </a:t>
            </a:r>
            <a:endParaRPr lang="cs-CZ" altLang="cs-CZ" dirty="0" smtClean="0"/>
          </a:p>
          <a:p>
            <a:pPr lvl="2" eaLnBrk="1" hangingPunct="1"/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j</a:t>
            </a:r>
            <a:r>
              <a:rPr lang="en-US" altLang="cs-CZ" dirty="0" smtClean="0"/>
              <a:t> </a:t>
            </a:r>
            <a:r>
              <a:rPr lang="cs-CZ" altLang="cs-CZ" dirty="0" smtClean="0"/>
              <a:t>je lokálně závislé na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k</a:t>
            </a:r>
            <a:r>
              <a:rPr lang="en-US" altLang="cs-CZ" dirty="0" smtClean="0"/>
              <a:t>, </a:t>
            </a:r>
            <a:r>
              <a:rPr lang="cs-CZ" altLang="cs-CZ" dirty="0" smtClean="0"/>
              <a:t>jestliže předchozí podmínka a</a:t>
            </a:r>
            <a:r>
              <a:rPr lang="en-US" altLang="cs-CZ" dirty="0" smtClean="0"/>
              <a:t>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j</a:t>
            </a:r>
            <a:r>
              <a:rPr lang="en-US" altLang="cs-CZ" dirty="0" smtClean="0"/>
              <a:t>,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k</a:t>
            </a:r>
            <a:r>
              <a:rPr lang="en-US" altLang="cs-CZ" dirty="0" smtClean="0"/>
              <a:t> </a:t>
            </a:r>
            <a:r>
              <a:rPr lang="cs-CZ" altLang="cs-CZ" dirty="0" smtClean="0"/>
              <a:t>jsou </a:t>
            </a:r>
            <a:r>
              <a:rPr lang="cs-CZ" altLang="cs-CZ" dirty="0" smtClean="0"/>
              <a:t>v tomtéž uzlu</a:t>
            </a:r>
            <a:r>
              <a:rPr lang="en-US" altLang="cs-CZ" dirty="0" smtClean="0"/>
              <a:t>. </a:t>
            </a:r>
            <a:endParaRPr lang="cs-CZ" altLang="cs-CZ" dirty="0" smtClean="0"/>
          </a:p>
          <a:p>
            <a:pPr lvl="2" eaLnBrk="1" hangingPunct="1"/>
            <a:r>
              <a:rPr lang="cs-CZ" altLang="cs-CZ" dirty="0" smtClean="0"/>
              <a:t>Každý proces si udržuje vektor závislostí</a:t>
            </a:r>
            <a:r>
              <a:rPr lang="en-US" altLang="cs-CZ" dirty="0" smtClean="0"/>
              <a:t>: </a:t>
            </a:r>
            <a:r>
              <a:rPr lang="cs-CZ" altLang="cs-CZ" dirty="0" smtClean="0"/>
              <a:t>D</a:t>
            </a:r>
            <a:r>
              <a:rPr lang="en-US" altLang="cs-CZ" baseline="-25000" dirty="0" err="1" smtClean="0"/>
              <a:t>i</a:t>
            </a:r>
            <a:r>
              <a:rPr lang="en-US" altLang="cs-CZ" dirty="0" smtClean="0"/>
              <a:t>(j) </a:t>
            </a:r>
            <a:r>
              <a:rPr lang="cs-CZ" altLang="cs-CZ" dirty="0" smtClean="0"/>
              <a:t>je </a:t>
            </a:r>
            <a:r>
              <a:rPr lang="cs-CZ" altLang="cs-CZ" dirty="0" err="1" smtClean="0"/>
              <a:t>true</a:t>
            </a:r>
            <a:r>
              <a:rPr lang="en-US" altLang="cs-CZ" dirty="0" smtClean="0"/>
              <a:t>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i</a:t>
            </a:r>
            <a:r>
              <a:rPr lang="en-US" altLang="cs-CZ" dirty="0" smtClean="0"/>
              <a:t> </a:t>
            </a:r>
            <a:r>
              <a:rPr lang="cs-CZ" altLang="cs-CZ" dirty="0" smtClean="0"/>
              <a:t>ví, že</a:t>
            </a:r>
            <a:r>
              <a:rPr lang="en-US" altLang="cs-CZ" dirty="0" smtClean="0"/>
              <a:t>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j</a:t>
            </a:r>
            <a:r>
              <a:rPr lang="en-US" altLang="cs-CZ" dirty="0" smtClean="0"/>
              <a:t> </a:t>
            </a:r>
            <a:r>
              <a:rPr lang="cs-CZ" altLang="cs-CZ" dirty="0" smtClean="0"/>
              <a:t>je na něm závislé</a:t>
            </a:r>
            <a:r>
              <a:rPr lang="en-US" altLang="cs-CZ" dirty="0" smtClean="0"/>
              <a:t>. (</a:t>
            </a:r>
            <a:r>
              <a:rPr lang="cs-CZ" altLang="cs-CZ" dirty="0" smtClean="0"/>
              <a:t>inicializováno na </a:t>
            </a:r>
            <a:r>
              <a:rPr lang="cs-CZ" altLang="cs-CZ" dirty="0" err="1" smtClean="0"/>
              <a:t>false</a:t>
            </a:r>
            <a:r>
              <a:rPr lang="cs-CZ" altLang="cs-CZ" dirty="0" smtClean="0"/>
              <a:t> pro i a j</a:t>
            </a:r>
            <a:r>
              <a:rPr lang="en-US" altLang="cs-CZ" dirty="0" smtClean="0"/>
              <a:t>). 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25C5EA-75DB-46F0-B042-AA277C76D4F4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327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27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A85E0E-CE10-4572-83CB-12280C132100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Edge-chasing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algorithm</a:t>
            </a:r>
            <a:r>
              <a:rPr lang="cs-CZ" altLang="cs-CZ" dirty="0" smtClean="0"/>
              <a:t> Algoritmus </a:t>
            </a:r>
            <a:r>
              <a:rPr lang="cs-CZ" altLang="cs-CZ" dirty="0" err="1" smtClean="0"/>
              <a:t>Chandy-Misra-Hass</a:t>
            </a:r>
            <a:endParaRPr lang="cs-CZ" altLang="cs-CZ" dirty="0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7706"/>
            <a:ext cx="8229600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Příjem požadavku (testovací zprávy)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jestliže je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k</a:t>
            </a:r>
            <a:r>
              <a:rPr lang="cs-CZ" altLang="cs-CZ" sz="2400" dirty="0" smtClean="0"/>
              <a:t> blokováno 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dirty="0" err="1" smtClean="0"/>
              <a:t>D</a:t>
            </a:r>
            <a:r>
              <a:rPr lang="cs-CZ" altLang="cs-CZ" sz="2400" baseline="-25000" dirty="0" err="1" smtClean="0"/>
              <a:t>k</a:t>
            </a:r>
            <a:r>
              <a:rPr lang="cs-CZ" altLang="cs-CZ" sz="2400" dirty="0" smtClean="0"/>
              <a:t>(i) je </a:t>
            </a:r>
            <a:r>
              <a:rPr lang="cs-CZ" altLang="cs-CZ" sz="2400" dirty="0" err="1" smtClean="0"/>
              <a:t>false</a:t>
            </a:r>
            <a:r>
              <a:rPr lang="cs-CZ" altLang="cs-CZ" sz="2400" dirty="0" smtClean="0"/>
              <a:t> 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k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neodpověděl na všechny požadavky </a:t>
            </a: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j</a:t>
            </a:r>
            <a:r>
              <a:rPr lang="en-US" altLang="cs-CZ" sz="2400" dirty="0" smtClean="0"/>
              <a:t>, </a:t>
            </a:r>
            <a:endParaRPr lang="cs-CZ" altLang="cs-CZ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pak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dirty="0" err="1" smtClean="0"/>
              <a:t>D</a:t>
            </a:r>
            <a:r>
              <a:rPr lang="cs-CZ" altLang="cs-CZ" sz="2400" baseline="-25000" dirty="0" err="1" smtClean="0"/>
              <a:t>k</a:t>
            </a:r>
            <a:r>
              <a:rPr lang="cs-CZ" altLang="cs-CZ" sz="2400" dirty="0" smtClean="0"/>
              <a:t>(i)</a:t>
            </a:r>
            <a:r>
              <a:rPr lang="en-US" altLang="cs-CZ" sz="2400" dirty="0" smtClean="0"/>
              <a:t> := true; </a:t>
            </a:r>
            <a:endParaRPr lang="cs-CZ" altLang="cs-CZ" sz="2400" dirty="0" smtClean="0"/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dirty="0" smtClean="0"/>
              <a:t>jestliže (k == i) pak </a:t>
            </a: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i</a:t>
            </a:r>
            <a:r>
              <a:rPr lang="cs-CZ" altLang="cs-CZ" sz="2400" dirty="0" smtClean="0"/>
              <a:t> je uvíznuté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400" dirty="0" smtClean="0"/>
              <a:t>jinak pro všechna </a:t>
            </a: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m</a:t>
            </a:r>
            <a:r>
              <a:rPr lang="cs-CZ" altLang="cs-CZ" sz="2400" dirty="0" smtClean="0"/>
              <a:t> a </a:t>
            </a: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n</a:t>
            </a:r>
            <a:r>
              <a:rPr lang="cs-CZ" altLang="cs-CZ" sz="2400" dirty="0" smtClean="0"/>
              <a:t> taková že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k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je lokálně závislé na</a:t>
            </a:r>
            <a:r>
              <a:rPr lang="en-US" altLang="cs-CZ" sz="2400" dirty="0" smtClean="0"/>
              <a:t> </a:t>
            </a: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m</a:t>
            </a:r>
            <a:r>
              <a:rPr lang="en-US" altLang="cs-CZ" sz="2400" dirty="0" smtClean="0"/>
              <a:t>, a </a:t>
            </a:r>
            <a:endParaRPr lang="cs-CZ" altLang="cs-CZ" sz="2400" dirty="0" smtClean="0"/>
          </a:p>
          <a:p>
            <a:pPr lvl="3" eaLnBrk="1" hangingPunct="1">
              <a:lnSpc>
                <a:spcPct val="80000"/>
              </a:lnSpc>
            </a:pP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m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čeká na</a:t>
            </a:r>
            <a:r>
              <a:rPr lang="en-US" altLang="cs-CZ" sz="2400" dirty="0" smtClean="0"/>
              <a:t> </a:t>
            </a: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n</a:t>
            </a:r>
            <a:r>
              <a:rPr lang="en-US" altLang="cs-CZ" sz="2400" dirty="0" smtClean="0"/>
              <a:t>, a </a:t>
            </a:r>
            <a:endParaRPr lang="cs-CZ" altLang="cs-CZ" sz="2400" dirty="0" smtClean="0"/>
          </a:p>
          <a:p>
            <a:pPr lvl="3" eaLnBrk="1" hangingPunct="1">
              <a:lnSpc>
                <a:spcPct val="80000"/>
              </a:lnSpc>
            </a:pPr>
            <a:r>
              <a:rPr lang="en-US" altLang="cs-CZ" sz="2400" dirty="0" smtClean="0"/>
              <a:t>P</a:t>
            </a:r>
            <a:r>
              <a:rPr lang="cs-CZ" altLang="cs-CZ" sz="2400" baseline="-25000" dirty="0" smtClean="0"/>
              <a:t>m</a:t>
            </a:r>
            <a:r>
              <a:rPr lang="en-US" altLang="cs-CZ" sz="2400" dirty="0" smtClean="0"/>
              <a:t> a </a:t>
            </a: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n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jsou na různých uzlech, pošli P(</a:t>
            </a:r>
            <a:r>
              <a:rPr lang="en-US" altLang="cs-CZ" sz="2400" dirty="0" err="1" smtClean="0"/>
              <a:t>i,m,n</a:t>
            </a:r>
            <a:r>
              <a:rPr lang="en-US" altLang="cs-CZ" sz="2400" dirty="0" smtClean="0"/>
              <a:t>) </a:t>
            </a:r>
            <a:r>
              <a:rPr lang="cs-CZ" altLang="cs-CZ" sz="2400" dirty="0" smtClean="0"/>
              <a:t>do uzlu s </a:t>
            </a:r>
            <a:r>
              <a:rPr lang="cs-CZ" altLang="cs-CZ" sz="2400" dirty="0" err="1" smtClean="0"/>
              <a:t>P</a:t>
            </a:r>
            <a:r>
              <a:rPr lang="cs-CZ" altLang="cs-CZ" sz="2400" baseline="-25000" dirty="0" err="1" smtClean="0"/>
              <a:t>n</a:t>
            </a:r>
            <a:endParaRPr lang="cs-CZ" altLang="cs-CZ" sz="2400" baseline="-250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73E67-3860-459F-883A-F58CBA2E8B78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3379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37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E706CF-4B81-4904-A49D-30B76C0969B7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Edge-chasing algorithm Algoritmus Chandy-Misra-Hass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3743325" cy="43926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Výkonnost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pro detekci deadlocku, který zahrnuje m procesů nad n stranami (uzly) je třeba m(n-1)/2 zpráv P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délka zprávy je 3 slova (id)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zpoždění při detekci deadlocku je O(n).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3200" smtClean="0"/>
          </a:p>
        </p:txBody>
      </p:sp>
      <p:grpSp>
        <p:nvGrpSpPr>
          <p:cNvPr id="39" name="Skupina 38"/>
          <p:cNvGrpSpPr/>
          <p:nvPr/>
        </p:nvGrpSpPr>
        <p:grpSpPr>
          <a:xfrm>
            <a:off x="4211638" y="2133600"/>
            <a:ext cx="4932362" cy="3883026"/>
            <a:chOff x="4211638" y="2133600"/>
            <a:chExt cx="4932362" cy="3883026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11638" y="2133600"/>
              <a:ext cx="4932362" cy="3881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5338763" y="2300288"/>
              <a:ext cx="2957512" cy="1109663"/>
            </a:xfrm>
            <a:custGeom>
              <a:avLst/>
              <a:gdLst>
                <a:gd name="T0" fmla="*/ 3471 w 7453"/>
                <a:gd name="T1" fmla="*/ 3 h 2796"/>
                <a:gd name="T2" fmla="*/ 2975 w 7453"/>
                <a:gd name="T3" fmla="*/ 28 h 2796"/>
                <a:gd name="T4" fmla="*/ 2503 w 7453"/>
                <a:gd name="T5" fmla="*/ 77 h 2796"/>
                <a:gd name="T6" fmla="*/ 2057 w 7453"/>
                <a:gd name="T7" fmla="*/ 147 h 2796"/>
                <a:gd name="T8" fmla="*/ 1643 w 7453"/>
                <a:gd name="T9" fmla="*/ 239 h 2796"/>
                <a:gd name="T10" fmla="*/ 1265 w 7453"/>
                <a:gd name="T11" fmla="*/ 348 h 2796"/>
                <a:gd name="T12" fmla="*/ 928 w 7453"/>
                <a:gd name="T13" fmla="*/ 474 h 2796"/>
                <a:gd name="T14" fmla="*/ 636 w 7453"/>
                <a:gd name="T15" fmla="*/ 616 h 2796"/>
                <a:gd name="T16" fmla="*/ 394 w 7453"/>
                <a:gd name="T17" fmla="*/ 772 h 2796"/>
                <a:gd name="T18" fmla="*/ 206 w 7453"/>
                <a:gd name="T19" fmla="*/ 939 h 2796"/>
                <a:gd name="T20" fmla="*/ 76 w 7453"/>
                <a:gd name="T21" fmla="*/ 1115 h 2796"/>
                <a:gd name="T22" fmla="*/ 9 w 7453"/>
                <a:gd name="T23" fmla="*/ 1301 h 2796"/>
                <a:gd name="T24" fmla="*/ 0 w 7453"/>
                <a:gd name="T25" fmla="*/ 1397 h 2796"/>
                <a:gd name="T26" fmla="*/ 34 w 7453"/>
                <a:gd name="T27" fmla="*/ 1587 h 2796"/>
                <a:gd name="T28" fmla="*/ 133 w 7453"/>
                <a:gd name="T29" fmla="*/ 1769 h 2796"/>
                <a:gd name="T30" fmla="*/ 293 w 7453"/>
                <a:gd name="T31" fmla="*/ 1942 h 2796"/>
                <a:gd name="T32" fmla="*/ 509 w 7453"/>
                <a:gd name="T33" fmla="*/ 2103 h 2796"/>
                <a:gd name="T34" fmla="*/ 776 w 7453"/>
                <a:gd name="T35" fmla="*/ 2252 h 2796"/>
                <a:gd name="T36" fmla="*/ 1092 w 7453"/>
                <a:gd name="T37" fmla="*/ 2386 h 2796"/>
                <a:gd name="T38" fmla="*/ 1450 w 7453"/>
                <a:gd name="T39" fmla="*/ 2505 h 2796"/>
                <a:gd name="T40" fmla="*/ 1845 w 7453"/>
                <a:gd name="T41" fmla="*/ 2605 h 2796"/>
                <a:gd name="T42" fmla="*/ 2276 w 7453"/>
                <a:gd name="T43" fmla="*/ 2686 h 2796"/>
                <a:gd name="T44" fmla="*/ 2736 w 7453"/>
                <a:gd name="T45" fmla="*/ 2746 h 2796"/>
                <a:gd name="T46" fmla="*/ 3221 w 7453"/>
                <a:gd name="T47" fmla="*/ 2783 h 2796"/>
                <a:gd name="T48" fmla="*/ 3726 w 7453"/>
                <a:gd name="T49" fmla="*/ 2796 h 2796"/>
                <a:gd name="T50" fmla="*/ 3982 w 7453"/>
                <a:gd name="T51" fmla="*/ 2792 h 2796"/>
                <a:gd name="T52" fmla="*/ 4477 w 7453"/>
                <a:gd name="T53" fmla="*/ 2767 h 2796"/>
                <a:gd name="T54" fmla="*/ 4951 w 7453"/>
                <a:gd name="T55" fmla="*/ 2719 h 2796"/>
                <a:gd name="T56" fmla="*/ 5396 w 7453"/>
                <a:gd name="T57" fmla="*/ 2648 h 2796"/>
                <a:gd name="T58" fmla="*/ 5810 w 7453"/>
                <a:gd name="T59" fmla="*/ 2557 h 2796"/>
                <a:gd name="T60" fmla="*/ 6187 w 7453"/>
                <a:gd name="T61" fmla="*/ 2448 h 2796"/>
                <a:gd name="T62" fmla="*/ 6524 w 7453"/>
                <a:gd name="T63" fmla="*/ 2321 h 2796"/>
                <a:gd name="T64" fmla="*/ 6816 w 7453"/>
                <a:gd name="T65" fmla="*/ 2179 h 2796"/>
                <a:gd name="T66" fmla="*/ 7058 w 7453"/>
                <a:gd name="T67" fmla="*/ 2024 h 2796"/>
                <a:gd name="T68" fmla="*/ 7247 w 7453"/>
                <a:gd name="T69" fmla="*/ 1856 h 2796"/>
                <a:gd name="T70" fmla="*/ 7377 w 7453"/>
                <a:gd name="T71" fmla="*/ 1679 h 2796"/>
                <a:gd name="T72" fmla="*/ 7444 w 7453"/>
                <a:gd name="T73" fmla="*/ 1493 h 2796"/>
                <a:gd name="T74" fmla="*/ 7453 w 7453"/>
                <a:gd name="T75" fmla="*/ 1397 h 2796"/>
                <a:gd name="T76" fmla="*/ 7419 w 7453"/>
                <a:gd name="T77" fmla="*/ 1208 h 2796"/>
                <a:gd name="T78" fmla="*/ 7319 w 7453"/>
                <a:gd name="T79" fmla="*/ 1026 h 2796"/>
                <a:gd name="T80" fmla="*/ 7160 w 7453"/>
                <a:gd name="T81" fmla="*/ 853 h 2796"/>
                <a:gd name="T82" fmla="*/ 6944 w 7453"/>
                <a:gd name="T83" fmla="*/ 692 h 2796"/>
                <a:gd name="T84" fmla="*/ 6676 w 7453"/>
                <a:gd name="T85" fmla="*/ 544 h 2796"/>
                <a:gd name="T86" fmla="*/ 6361 w 7453"/>
                <a:gd name="T87" fmla="*/ 409 h 2796"/>
                <a:gd name="T88" fmla="*/ 6004 w 7453"/>
                <a:gd name="T89" fmla="*/ 292 h 2796"/>
                <a:gd name="T90" fmla="*/ 5607 w 7453"/>
                <a:gd name="T91" fmla="*/ 190 h 2796"/>
                <a:gd name="T92" fmla="*/ 5177 w 7453"/>
                <a:gd name="T93" fmla="*/ 110 h 2796"/>
                <a:gd name="T94" fmla="*/ 4717 w 7453"/>
                <a:gd name="T95" fmla="*/ 49 h 2796"/>
                <a:gd name="T96" fmla="*/ 4232 w 7453"/>
                <a:gd name="T97" fmla="*/ 13 h 2796"/>
                <a:gd name="T98" fmla="*/ 3726 w 7453"/>
                <a:gd name="T99" fmla="*/ 0 h 2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453" h="2796">
                  <a:moveTo>
                    <a:pt x="3726" y="0"/>
                  </a:moveTo>
                  <a:lnTo>
                    <a:pt x="3471" y="3"/>
                  </a:lnTo>
                  <a:lnTo>
                    <a:pt x="3221" y="13"/>
                  </a:lnTo>
                  <a:lnTo>
                    <a:pt x="2975" y="28"/>
                  </a:lnTo>
                  <a:lnTo>
                    <a:pt x="2736" y="49"/>
                  </a:lnTo>
                  <a:lnTo>
                    <a:pt x="2503" y="77"/>
                  </a:lnTo>
                  <a:lnTo>
                    <a:pt x="2276" y="110"/>
                  </a:lnTo>
                  <a:lnTo>
                    <a:pt x="2057" y="147"/>
                  </a:lnTo>
                  <a:lnTo>
                    <a:pt x="1845" y="190"/>
                  </a:lnTo>
                  <a:lnTo>
                    <a:pt x="1643" y="239"/>
                  </a:lnTo>
                  <a:lnTo>
                    <a:pt x="1450" y="292"/>
                  </a:lnTo>
                  <a:lnTo>
                    <a:pt x="1265" y="348"/>
                  </a:lnTo>
                  <a:lnTo>
                    <a:pt x="1092" y="409"/>
                  </a:lnTo>
                  <a:lnTo>
                    <a:pt x="928" y="474"/>
                  </a:lnTo>
                  <a:lnTo>
                    <a:pt x="776" y="544"/>
                  </a:lnTo>
                  <a:lnTo>
                    <a:pt x="636" y="616"/>
                  </a:lnTo>
                  <a:lnTo>
                    <a:pt x="509" y="692"/>
                  </a:lnTo>
                  <a:lnTo>
                    <a:pt x="394" y="772"/>
                  </a:lnTo>
                  <a:lnTo>
                    <a:pt x="293" y="853"/>
                  </a:lnTo>
                  <a:lnTo>
                    <a:pt x="206" y="939"/>
                  </a:lnTo>
                  <a:lnTo>
                    <a:pt x="133" y="1026"/>
                  </a:lnTo>
                  <a:lnTo>
                    <a:pt x="76" y="1115"/>
                  </a:lnTo>
                  <a:lnTo>
                    <a:pt x="34" y="1208"/>
                  </a:lnTo>
                  <a:lnTo>
                    <a:pt x="9" y="1301"/>
                  </a:lnTo>
                  <a:lnTo>
                    <a:pt x="0" y="1397"/>
                  </a:lnTo>
                  <a:lnTo>
                    <a:pt x="0" y="1397"/>
                  </a:lnTo>
                  <a:lnTo>
                    <a:pt x="9" y="1493"/>
                  </a:lnTo>
                  <a:lnTo>
                    <a:pt x="34" y="1587"/>
                  </a:lnTo>
                  <a:lnTo>
                    <a:pt x="76" y="1679"/>
                  </a:lnTo>
                  <a:lnTo>
                    <a:pt x="133" y="1769"/>
                  </a:lnTo>
                  <a:lnTo>
                    <a:pt x="206" y="1856"/>
                  </a:lnTo>
                  <a:lnTo>
                    <a:pt x="293" y="1942"/>
                  </a:lnTo>
                  <a:lnTo>
                    <a:pt x="394" y="2024"/>
                  </a:lnTo>
                  <a:lnTo>
                    <a:pt x="509" y="2103"/>
                  </a:lnTo>
                  <a:lnTo>
                    <a:pt x="636" y="2179"/>
                  </a:lnTo>
                  <a:lnTo>
                    <a:pt x="776" y="2252"/>
                  </a:lnTo>
                  <a:lnTo>
                    <a:pt x="928" y="2321"/>
                  </a:lnTo>
                  <a:lnTo>
                    <a:pt x="1092" y="2386"/>
                  </a:lnTo>
                  <a:lnTo>
                    <a:pt x="1265" y="2448"/>
                  </a:lnTo>
                  <a:lnTo>
                    <a:pt x="1450" y="2505"/>
                  </a:lnTo>
                  <a:lnTo>
                    <a:pt x="1643" y="2557"/>
                  </a:lnTo>
                  <a:lnTo>
                    <a:pt x="1845" y="2605"/>
                  </a:lnTo>
                  <a:lnTo>
                    <a:pt x="2057" y="2648"/>
                  </a:lnTo>
                  <a:lnTo>
                    <a:pt x="2276" y="2686"/>
                  </a:lnTo>
                  <a:lnTo>
                    <a:pt x="2503" y="2719"/>
                  </a:lnTo>
                  <a:lnTo>
                    <a:pt x="2736" y="2746"/>
                  </a:lnTo>
                  <a:lnTo>
                    <a:pt x="2975" y="2767"/>
                  </a:lnTo>
                  <a:lnTo>
                    <a:pt x="3221" y="2783"/>
                  </a:lnTo>
                  <a:lnTo>
                    <a:pt x="3471" y="2792"/>
                  </a:lnTo>
                  <a:lnTo>
                    <a:pt x="3726" y="2796"/>
                  </a:lnTo>
                  <a:lnTo>
                    <a:pt x="3726" y="2796"/>
                  </a:lnTo>
                  <a:lnTo>
                    <a:pt x="3982" y="2792"/>
                  </a:lnTo>
                  <a:lnTo>
                    <a:pt x="4232" y="2783"/>
                  </a:lnTo>
                  <a:lnTo>
                    <a:pt x="4477" y="2767"/>
                  </a:lnTo>
                  <a:lnTo>
                    <a:pt x="4717" y="2746"/>
                  </a:lnTo>
                  <a:lnTo>
                    <a:pt x="4951" y="2719"/>
                  </a:lnTo>
                  <a:lnTo>
                    <a:pt x="5177" y="2686"/>
                  </a:lnTo>
                  <a:lnTo>
                    <a:pt x="5396" y="2648"/>
                  </a:lnTo>
                  <a:lnTo>
                    <a:pt x="5607" y="2605"/>
                  </a:lnTo>
                  <a:lnTo>
                    <a:pt x="5810" y="2557"/>
                  </a:lnTo>
                  <a:lnTo>
                    <a:pt x="6004" y="2505"/>
                  </a:lnTo>
                  <a:lnTo>
                    <a:pt x="6187" y="2448"/>
                  </a:lnTo>
                  <a:lnTo>
                    <a:pt x="6361" y="2386"/>
                  </a:lnTo>
                  <a:lnTo>
                    <a:pt x="6524" y="2321"/>
                  </a:lnTo>
                  <a:lnTo>
                    <a:pt x="6676" y="2252"/>
                  </a:lnTo>
                  <a:lnTo>
                    <a:pt x="6816" y="2179"/>
                  </a:lnTo>
                  <a:lnTo>
                    <a:pt x="6944" y="2103"/>
                  </a:lnTo>
                  <a:lnTo>
                    <a:pt x="7058" y="2024"/>
                  </a:lnTo>
                  <a:lnTo>
                    <a:pt x="7160" y="1942"/>
                  </a:lnTo>
                  <a:lnTo>
                    <a:pt x="7247" y="1856"/>
                  </a:lnTo>
                  <a:lnTo>
                    <a:pt x="7319" y="1769"/>
                  </a:lnTo>
                  <a:lnTo>
                    <a:pt x="7377" y="1679"/>
                  </a:lnTo>
                  <a:lnTo>
                    <a:pt x="7419" y="1587"/>
                  </a:lnTo>
                  <a:lnTo>
                    <a:pt x="7444" y="1493"/>
                  </a:lnTo>
                  <a:lnTo>
                    <a:pt x="7453" y="1397"/>
                  </a:lnTo>
                  <a:lnTo>
                    <a:pt x="7453" y="1397"/>
                  </a:lnTo>
                  <a:lnTo>
                    <a:pt x="7444" y="1301"/>
                  </a:lnTo>
                  <a:lnTo>
                    <a:pt x="7419" y="1208"/>
                  </a:lnTo>
                  <a:lnTo>
                    <a:pt x="7377" y="1115"/>
                  </a:lnTo>
                  <a:lnTo>
                    <a:pt x="7319" y="1026"/>
                  </a:lnTo>
                  <a:lnTo>
                    <a:pt x="7247" y="939"/>
                  </a:lnTo>
                  <a:lnTo>
                    <a:pt x="7160" y="853"/>
                  </a:lnTo>
                  <a:lnTo>
                    <a:pt x="7058" y="772"/>
                  </a:lnTo>
                  <a:lnTo>
                    <a:pt x="6944" y="692"/>
                  </a:lnTo>
                  <a:lnTo>
                    <a:pt x="6816" y="616"/>
                  </a:lnTo>
                  <a:lnTo>
                    <a:pt x="6676" y="544"/>
                  </a:lnTo>
                  <a:lnTo>
                    <a:pt x="6524" y="474"/>
                  </a:lnTo>
                  <a:lnTo>
                    <a:pt x="6361" y="409"/>
                  </a:lnTo>
                  <a:lnTo>
                    <a:pt x="6187" y="348"/>
                  </a:lnTo>
                  <a:lnTo>
                    <a:pt x="6004" y="292"/>
                  </a:lnTo>
                  <a:lnTo>
                    <a:pt x="5810" y="239"/>
                  </a:lnTo>
                  <a:lnTo>
                    <a:pt x="5607" y="190"/>
                  </a:lnTo>
                  <a:lnTo>
                    <a:pt x="5396" y="147"/>
                  </a:lnTo>
                  <a:lnTo>
                    <a:pt x="5177" y="110"/>
                  </a:lnTo>
                  <a:lnTo>
                    <a:pt x="4951" y="77"/>
                  </a:lnTo>
                  <a:lnTo>
                    <a:pt x="4717" y="49"/>
                  </a:lnTo>
                  <a:lnTo>
                    <a:pt x="4477" y="28"/>
                  </a:lnTo>
                  <a:lnTo>
                    <a:pt x="4232" y="13"/>
                  </a:lnTo>
                  <a:lnTo>
                    <a:pt x="3982" y="3"/>
                  </a:lnTo>
                  <a:lnTo>
                    <a:pt x="3726" y="0"/>
                  </a:lnTo>
                  <a:lnTo>
                    <a:pt x="3726" y="0"/>
                  </a:lnTo>
                </a:path>
              </a:pathLst>
            </a:custGeom>
            <a:noFill/>
            <a:ln w="11113">
              <a:solidFill>
                <a:srgbClr val="5B524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5338763" y="4797425"/>
              <a:ext cx="2957512" cy="1108075"/>
            </a:xfrm>
            <a:custGeom>
              <a:avLst/>
              <a:gdLst>
                <a:gd name="T0" fmla="*/ 3471 w 7453"/>
                <a:gd name="T1" fmla="*/ 3 h 2795"/>
                <a:gd name="T2" fmla="*/ 2975 w 7453"/>
                <a:gd name="T3" fmla="*/ 29 h 2795"/>
                <a:gd name="T4" fmla="*/ 2503 w 7453"/>
                <a:gd name="T5" fmla="*/ 77 h 2795"/>
                <a:gd name="T6" fmla="*/ 2057 w 7453"/>
                <a:gd name="T7" fmla="*/ 147 h 2795"/>
                <a:gd name="T8" fmla="*/ 1643 w 7453"/>
                <a:gd name="T9" fmla="*/ 239 h 2795"/>
                <a:gd name="T10" fmla="*/ 1265 w 7453"/>
                <a:gd name="T11" fmla="*/ 348 h 2795"/>
                <a:gd name="T12" fmla="*/ 928 w 7453"/>
                <a:gd name="T13" fmla="*/ 475 h 2795"/>
                <a:gd name="T14" fmla="*/ 636 w 7453"/>
                <a:gd name="T15" fmla="*/ 617 h 2795"/>
                <a:gd name="T16" fmla="*/ 394 w 7453"/>
                <a:gd name="T17" fmla="*/ 772 h 2795"/>
                <a:gd name="T18" fmla="*/ 206 w 7453"/>
                <a:gd name="T19" fmla="*/ 939 h 2795"/>
                <a:gd name="T20" fmla="*/ 76 w 7453"/>
                <a:gd name="T21" fmla="*/ 1115 h 2795"/>
                <a:gd name="T22" fmla="*/ 9 w 7453"/>
                <a:gd name="T23" fmla="*/ 1302 h 2795"/>
                <a:gd name="T24" fmla="*/ 0 w 7453"/>
                <a:gd name="T25" fmla="*/ 1397 h 2795"/>
                <a:gd name="T26" fmla="*/ 34 w 7453"/>
                <a:gd name="T27" fmla="*/ 1587 h 2795"/>
                <a:gd name="T28" fmla="*/ 133 w 7453"/>
                <a:gd name="T29" fmla="*/ 1770 h 2795"/>
                <a:gd name="T30" fmla="*/ 293 w 7453"/>
                <a:gd name="T31" fmla="*/ 1941 h 2795"/>
                <a:gd name="T32" fmla="*/ 509 w 7453"/>
                <a:gd name="T33" fmla="*/ 2103 h 2795"/>
                <a:gd name="T34" fmla="*/ 776 w 7453"/>
                <a:gd name="T35" fmla="*/ 2252 h 2795"/>
                <a:gd name="T36" fmla="*/ 1092 w 7453"/>
                <a:gd name="T37" fmla="*/ 2386 h 2795"/>
                <a:gd name="T38" fmla="*/ 1450 w 7453"/>
                <a:gd name="T39" fmla="*/ 2504 h 2795"/>
                <a:gd name="T40" fmla="*/ 1845 w 7453"/>
                <a:gd name="T41" fmla="*/ 2604 h 2795"/>
                <a:gd name="T42" fmla="*/ 2276 w 7453"/>
                <a:gd name="T43" fmla="*/ 2685 h 2795"/>
                <a:gd name="T44" fmla="*/ 2736 w 7453"/>
                <a:gd name="T45" fmla="*/ 2745 h 2795"/>
                <a:gd name="T46" fmla="*/ 3221 w 7453"/>
                <a:gd name="T47" fmla="*/ 2782 h 2795"/>
                <a:gd name="T48" fmla="*/ 3726 w 7453"/>
                <a:gd name="T49" fmla="*/ 2795 h 2795"/>
                <a:gd name="T50" fmla="*/ 3982 w 7453"/>
                <a:gd name="T51" fmla="*/ 2791 h 2795"/>
                <a:gd name="T52" fmla="*/ 4477 w 7453"/>
                <a:gd name="T53" fmla="*/ 2766 h 2795"/>
                <a:gd name="T54" fmla="*/ 4951 w 7453"/>
                <a:gd name="T55" fmla="*/ 2718 h 2795"/>
                <a:gd name="T56" fmla="*/ 5396 w 7453"/>
                <a:gd name="T57" fmla="*/ 2647 h 2795"/>
                <a:gd name="T58" fmla="*/ 5810 w 7453"/>
                <a:gd name="T59" fmla="*/ 2557 h 2795"/>
                <a:gd name="T60" fmla="*/ 6187 w 7453"/>
                <a:gd name="T61" fmla="*/ 2447 h 2795"/>
                <a:gd name="T62" fmla="*/ 6524 w 7453"/>
                <a:gd name="T63" fmla="*/ 2321 h 2795"/>
                <a:gd name="T64" fmla="*/ 6816 w 7453"/>
                <a:gd name="T65" fmla="*/ 2179 h 2795"/>
                <a:gd name="T66" fmla="*/ 7058 w 7453"/>
                <a:gd name="T67" fmla="*/ 2024 h 2795"/>
                <a:gd name="T68" fmla="*/ 7247 w 7453"/>
                <a:gd name="T69" fmla="*/ 1857 h 2795"/>
                <a:gd name="T70" fmla="*/ 7377 w 7453"/>
                <a:gd name="T71" fmla="*/ 1679 h 2795"/>
                <a:gd name="T72" fmla="*/ 7444 w 7453"/>
                <a:gd name="T73" fmla="*/ 1493 h 2795"/>
                <a:gd name="T74" fmla="*/ 7453 w 7453"/>
                <a:gd name="T75" fmla="*/ 1397 h 2795"/>
                <a:gd name="T76" fmla="*/ 7419 w 7453"/>
                <a:gd name="T77" fmla="*/ 1208 h 2795"/>
                <a:gd name="T78" fmla="*/ 7319 w 7453"/>
                <a:gd name="T79" fmla="*/ 1026 h 2795"/>
                <a:gd name="T80" fmla="*/ 7160 w 7453"/>
                <a:gd name="T81" fmla="*/ 853 h 2795"/>
                <a:gd name="T82" fmla="*/ 6944 w 7453"/>
                <a:gd name="T83" fmla="*/ 693 h 2795"/>
                <a:gd name="T84" fmla="*/ 6676 w 7453"/>
                <a:gd name="T85" fmla="*/ 544 h 2795"/>
                <a:gd name="T86" fmla="*/ 6361 w 7453"/>
                <a:gd name="T87" fmla="*/ 410 h 2795"/>
                <a:gd name="T88" fmla="*/ 6004 w 7453"/>
                <a:gd name="T89" fmla="*/ 292 h 2795"/>
                <a:gd name="T90" fmla="*/ 5607 w 7453"/>
                <a:gd name="T91" fmla="*/ 190 h 2795"/>
                <a:gd name="T92" fmla="*/ 5177 w 7453"/>
                <a:gd name="T93" fmla="*/ 110 h 2795"/>
                <a:gd name="T94" fmla="*/ 4717 w 7453"/>
                <a:gd name="T95" fmla="*/ 49 h 2795"/>
                <a:gd name="T96" fmla="*/ 4232 w 7453"/>
                <a:gd name="T97" fmla="*/ 13 h 2795"/>
                <a:gd name="T98" fmla="*/ 3726 w 7453"/>
                <a:gd name="T99" fmla="*/ 0 h 2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453" h="2795">
                  <a:moveTo>
                    <a:pt x="3726" y="0"/>
                  </a:moveTo>
                  <a:lnTo>
                    <a:pt x="3471" y="3"/>
                  </a:lnTo>
                  <a:lnTo>
                    <a:pt x="3221" y="13"/>
                  </a:lnTo>
                  <a:lnTo>
                    <a:pt x="2975" y="29"/>
                  </a:lnTo>
                  <a:lnTo>
                    <a:pt x="2736" y="49"/>
                  </a:lnTo>
                  <a:lnTo>
                    <a:pt x="2503" y="77"/>
                  </a:lnTo>
                  <a:lnTo>
                    <a:pt x="2276" y="110"/>
                  </a:lnTo>
                  <a:lnTo>
                    <a:pt x="2057" y="147"/>
                  </a:lnTo>
                  <a:lnTo>
                    <a:pt x="1845" y="190"/>
                  </a:lnTo>
                  <a:lnTo>
                    <a:pt x="1643" y="239"/>
                  </a:lnTo>
                  <a:lnTo>
                    <a:pt x="1450" y="292"/>
                  </a:lnTo>
                  <a:lnTo>
                    <a:pt x="1265" y="348"/>
                  </a:lnTo>
                  <a:lnTo>
                    <a:pt x="1092" y="410"/>
                  </a:lnTo>
                  <a:lnTo>
                    <a:pt x="928" y="475"/>
                  </a:lnTo>
                  <a:lnTo>
                    <a:pt x="776" y="544"/>
                  </a:lnTo>
                  <a:lnTo>
                    <a:pt x="636" y="617"/>
                  </a:lnTo>
                  <a:lnTo>
                    <a:pt x="509" y="693"/>
                  </a:lnTo>
                  <a:lnTo>
                    <a:pt x="394" y="772"/>
                  </a:lnTo>
                  <a:lnTo>
                    <a:pt x="293" y="853"/>
                  </a:lnTo>
                  <a:lnTo>
                    <a:pt x="206" y="939"/>
                  </a:lnTo>
                  <a:lnTo>
                    <a:pt x="133" y="1026"/>
                  </a:lnTo>
                  <a:lnTo>
                    <a:pt x="76" y="1115"/>
                  </a:lnTo>
                  <a:lnTo>
                    <a:pt x="34" y="1208"/>
                  </a:lnTo>
                  <a:lnTo>
                    <a:pt x="9" y="1302"/>
                  </a:lnTo>
                  <a:lnTo>
                    <a:pt x="0" y="1397"/>
                  </a:lnTo>
                  <a:lnTo>
                    <a:pt x="0" y="1397"/>
                  </a:lnTo>
                  <a:lnTo>
                    <a:pt x="9" y="1493"/>
                  </a:lnTo>
                  <a:lnTo>
                    <a:pt x="34" y="1587"/>
                  </a:lnTo>
                  <a:lnTo>
                    <a:pt x="76" y="1679"/>
                  </a:lnTo>
                  <a:lnTo>
                    <a:pt x="133" y="1770"/>
                  </a:lnTo>
                  <a:lnTo>
                    <a:pt x="206" y="1857"/>
                  </a:lnTo>
                  <a:lnTo>
                    <a:pt x="293" y="1941"/>
                  </a:lnTo>
                  <a:lnTo>
                    <a:pt x="394" y="2024"/>
                  </a:lnTo>
                  <a:lnTo>
                    <a:pt x="509" y="2103"/>
                  </a:lnTo>
                  <a:lnTo>
                    <a:pt x="636" y="2179"/>
                  </a:lnTo>
                  <a:lnTo>
                    <a:pt x="776" y="2252"/>
                  </a:lnTo>
                  <a:lnTo>
                    <a:pt x="928" y="2321"/>
                  </a:lnTo>
                  <a:lnTo>
                    <a:pt x="1092" y="2386"/>
                  </a:lnTo>
                  <a:lnTo>
                    <a:pt x="1265" y="2447"/>
                  </a:lnTo>
                  <a:lnTo>
                    <a:pt x="1450" y="2504"/>
                  </a:lnTo>
                  <a:lnTo>
                    <a:pt x="1643" y="2557"/>
                  </a:lnTo>
                  <a:lnTo>
                    <a:pt x="1845" y="2604"/>
                  </a:lnTo>
                  <a:lnTo>
                    <a:pt x="2057" y="2647"/>
                  </a:lnTo>
                  <a:lnTo>
                    <a:pt x="2276" y="2685"/>
                  </a:lnTo>
                  <a:lnTo>
                    <a:pt x="2503" y="2718"/>
                  </a:lnTo>
                  <a:lnTo>
                    <a:pt x="2736" y="2745"/>
                  </a:lnTo>
                  <a:lnTo>
                    <a:pt x="2975" y="2766"/>
                  </a:lnTo>
                  <a:lnTo>
                    <a:pt x="3221" y="2782"/>
                  </a:lnTo>
                  <a:lnTo>
                    <a:pt x="3471" y="2791"/>
                  </a:lnTo>
                  <a:lnTo>
                    <a:pt x="3726" y="2795"/>
                  </a:lnTo>
                  <a:lnTo>
                    <a:pt x="3726" y="2795"/>
                  </a:lnTo>
                  <a:lnTo>
                    <a:pt x="3982" y="2791"/>
                  </a:lnTo>
                  <a:lnTo>
                    <a:pt x="4232" y="2782"/>
                  </a:lnTo>
                  <a:lnTo>
                    <a:pt x="4477" y="2766"/>
                  </a:lnTo>
                  <a:lnTo>
                    <a:pt x="4717" y="2745"/>
                  </a:lnTo>
                  <a:lnTo>
                    <a:pt x="4951" y="2718"/>
                  </a:lnTo>
                  <a:lnTo>
                    <a:pt x="5177" y="2685"/>
                  </a:lnTo>
                  <a:lnTo>
                    <a:pt x="5396" y="2647"/>
                  </a:lnTo>
                  <a:lnTo>
                    <a:pt x="5607" y="2604"/>
                  </a:lnTo>
                  <a:lnTo>
                    <a:pt x="5810" y="2557"/>
                  </a:lnTo>
                  <a:lnTo>
                    <a:pt x="6004" y="2504"/>
                  </a:lnTo>
                  <a:lnTo>
                    <a:pt x="6187" y="2447"/>
                  </a:lnTo>
                  <a:lnTo>
                    <a:pt x="6361" y="2386"/>
                  </a:lnTo>
                  <a:lnTo>
                    <a:pt x="6524" y="2321"/>
                  </a:lnTo>
                  <a:lnTo>
                    <a:pt x="6676" y="2252"/>
                  </a:lnTo>
                  <a:lnTo>
                    <a:pt x="6816" y="2179"/>
                  </a:lnTo>
                  <a:lnTo>
                    <a:pt x="6944" y="2103"/>
                  </a:lnTo>
                  <a:lnTo>
                    <a:pt x="7058" y="2024"/>
                  </a:lnTo>
                  <a:lnTo>
                    <a:pt x="7160" y="1941"/>
                  </a:lnTo>
                  <a:lnTo>
                    <a:pt x="7247" y="1857"/>
                  </a:lnTo>
                  <a:lnTo>
                    <a:pt x="7319" y="1770"/>
                  </a:lnTo>
                  <a:lnTo>
                    <a:pt x="7377" y="1679"/>
                  </a:lnTo>
                  <a:lnTo>
                    <a:pt x="7419" y="1587"/>
                  </a:lnTo>
                  <a:lnTo>
                    <a:pt x="7444" y="1493"/>
                  </a:lnTo>
                  <a:lnTo>
                    <a:pt x="7453" y="1397"/>
                  </a:lnTo>
                  <a:lnTo>
                    <a:pt x="7453" y="1397"/>
                  </a:lnTo>
                  <a:lnTo>
                    <a:pt x="7444" y="1302"/>
                  </a:lnTo>
                  <a:lnTo>
                    <a:pt x="7419" y="1208"/>
                  </a:lnTo>
                  <a:lnTo>
                    <a:pt x="7377" y="1115"/>
                  </a:lnTo>
                  <a:lnTo>
                    <a:pt x="7319" y="1026"/>
                  </a:lnTo>
                  <a:lnTo>
                    <a:pt x="7247" y="939"/>
                  </a:lnTo>
                  <a:lnTo>
                    <a:pt x="7160" y="853"/>
                  </a:lnTo>
                  <a:lnTo>
                    <a:pt x="7058" y="772"/>
                  </a:lnTo>
                  <a:lnTo>
                    <a:pt x="6944" y="693"/>
                  </a:lnTo>
                  <a:lnTo>
                    <a:pt x="6816" y="617"/>
                  </a:lnTo>
                  <a:lnTo>
                    <a:pt x="6676" y="544"/>
                  </a:lnTo>
                  <a:lnTo>
                    <a:pt x="6524" y="475"/>
                  </a:lnTo>
                  <a:lnTo>
                    <a:pt x="6361" y="410"/>
                  </a:lnTo>
                  <a:lnTo>
                    <a:pt x="6187" y="348"/>
                  </a:lnTo>
                  <a:lnTo>
                    <a:pt x="6004" y="292"/>
                  </a:lnTo>
                  <a:lnTo>
                    <a:pt x="5810" y="239"/>
                  </a:lnTo>
                  <a:lnTo>
                    <a:pt x="5607" y="190"/>
                  </a:lnTo>
                  <a:lnTo>
                    <a:pt x="5396" y="147"/>
                  </a:lnTo>
                  <a:lnTo>
                    <a:pt x="5177" y="110"/>
                  </a:lnTo>
                  <a:lnTo>
                    <a:pt x="4951" y="77"/>
                  </a:lnTo>
                  <a:lnTo>
                    <a:pt x="4717" y="49"/>
                  </a:lnTo>
                  <a:lnTo>
                    <a:pt x="4477" y="29"/>
                  </a:lnTo>
                  <a:lnTo>
                    <a:pt x="4232" y="13"/>
                  </a:lnTo>
                  <a:lnTo>
                    <a:pt x="3982" y="3"/>
                  </a:lnTo>
                  <a:lnTo>
                    <a:pt x="3726" y="0"/>
                  </a:lnTo>
                  <a:lnTo>
                    <a:pt x="3726" y="0"/>
                  </a:lnTo>
                </a:path>
              </a:pathLst>
            </a:custGeom>
            <a:noFill/>
            <a:ln w="11113">
              <a:solidFill>
                <a:srgbClr val="5B524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6632575" y="2578100"/>
              <a:ext cx="184150" cy="185738"/>
            </a:xfrm>
            <a:custGeom>
              <a:avLst/>
              <a:gdLst>
                <a:gd name="T0" fmla="*/ 217 w 466"/>
                <a:gd name="T1" fmla="*/ 0 h 466"/>
                <a:gd name="T2" fmla="*/ 187 w 466"/>
                <a:gd name="T3" fmla="*/ 4 h 466"/>
                <a:gd name="T4" fmla="*/ 157 w 466"/>
                <a:gd name="T5" fmla="*/ 13 h 466"/>
                <a:gd name="T6" fmla="*/ 129 w 466"/>
                <a:gd name="T7" fmla="*/ 24 h 466"/>
                <a:gd name="T8" fmla="*/ 104 w 466"/>
                <a:gd name="T9" fmla="*/ 40 h 466"/>
                <a:gd name="T10" fmla="*/ 80 w 466"/>
                <a:gd name="T11" fmla="*/ 58 h 466"/>
                <a:gd name="T12" fmla="*/ 59 w 466"/>
                <a:gd name="T13" fmla="*/ 79 h 466"/>
                <a:gd name="T14" fmla="*/ 40 w 466"/>
                <a:gd name="T15" fmla="*/ 102 h 466"/>
                <a:gd name="T16" fmla="*/ 25 w 466"/>
                <a:gd name="T17" fmla="*/ 129 h 466"/>
                <a:gd name="T18" fmla="*/ 14 w 466"/>
                <a:gd name="T19" fmla="*/ 156 h 466"/>
                <a:gd name="T20" fmla="*/ 5 w 466"/>
                <a:gd name="T21" fmla="*/ 186 h 466"/>
                <a:gd name="T22" fmla="*/ 0 w 466"/>
                <a:gd name="T23" fmla="*/ 217 h 466"/>
                <a:gd name="T24" fmla="*/ 0 w 466"/>
                <a:gd name="T25" fmla="*/ 232 h 466"/>
                <a:gd name="T26" fmla="*/ 3 w 466"/>
                <a:gd name="T27" fmla="*/ 264 h 466"/>
                <a:gd name="T28" fmla="*/ 9 w 466"/>
                <a:gd name="T29" fmla="*/ 294 h 466"/>
                <a:gd name="T30" fmla="*/ 19 w 466"/>
                <a:gd name="T31" fmla="*/ 323 h 466"/>
                <a:gd name="T32" fmla="*/ 32 w 466"/>
                <a:gd name="T33" fmla="*/ 350 h 466"/>
                <a:gd name="T34" fmla="*/ 49 w 466"/>
                <a:gd name="T35" fmla="*/ 376 h 466"/>
                <a:gd name="T36" fmla="*/ 69 w 466"/>
                <a:gd name="T37" fmla="*/ 398 h 466"/>
                <a:gd name="T38" fmla="*/ 91 w 466"/>
                <a:gd name="T39" fmla="*/ 417 h 466"/>
                <a:gd name="T40" fmla="*/ 116 w 466"/>
                <a:gd name="T41" fmla="*/ 434 h 466"/>
                <a:gd name="T42" fmla="*/ 144 w 466"/>
                <a:gd name="T43" fmla="*/ 447 h 466"/>
                <a:gd name="T44" fmla="*/ 172 w 466"/>
                <a:gd name="T45" fmla="*/ 457 h 466"/>
                <a:gd name="T46" fmla="*/ 202 w 466"/>
                <a:gd name="T47" fmla="*/ 464 h 466"/>
                <a:gd name="T48" fmla="*/ 234 w 466"/>
                <a:gd name="T49" fmla="*/ 466 h 466"/>
                <a:gd name="T50" fmla="*/ 250 w 466"/>
                <a:gd name="T51" fmla="*/ 466 h 466"/>
                <a:gd name="T52" fmla="*/ 281 w 466"/>
                <a:gd name="T53" fmla="*/ 461 h 466"/>
                <a:gd name="T54" fmla="*/ 310 w 466"/>
                <a:gd name="T55" fmla="*/ 453 h 466"/>
                <a:gd name="T56" fmla="*/ 339 w 466"/>
                <a:gd name="T57" fmla="*/ 442 h 466"/>
                <a:gd name="T58" fmla="*/ 364 w 466"/>
                <a:gd name="T59" fmla="*/ 426 h 466"/>
                <a:gd name="T60" fmla="*/ 388 w 466"/>
                <a:gd name="T61" fmla="*/ 408 h 466"/>
                <a:gd name="T62" fmla="*/ 409 w 466"/>
                <a:gd name="T63" fmla="*/ 387 h 466"/>
                <a:gd name="T64" fmla="*/ 427 w 466"/>
                <a:gd name="T65" fmla="*/ 362 h 466"/>
                <a:gd name="T66" fmla="*/ 442 w 466"/>
                <a:gd name="T67" fmla="*/ 337 h 466"/>
                <a:gd name="T68" fmla="*/ 453 w 466"/>
                <a:gd name="T69" fmla="*/ 309 h 466"/>
                <a:gd name="T70" fmla="*/ 462 w 466"/>
                <a:gd name="T71" fmla="*/ 280 h 466"/>
                <a:gd name="T72" fmla="*/ 466 w 466"/>
                <a:gd name="T73" fmla="*/ 249 h 466"/>
                <a:gd name="T74" fmla="*/ 466 w 466"/>
                <a:gd name="T75" fmla="*/ 232 h 466"/>
                <a:gd name="T76" fmla="*/ 464 w 466"/>
                <a:gd name="T77" fmla="*/ 200 h 466"/>
                <a:gd name="T78" fmla="*/ 457 w 466"/>
                <a:gd name="T79" fmla="*/ 171 h 466"/>
                <a:gd name="T80" fmla="*/ 448 w 466"/>
                <a:gd name="T81" fmla="*/ 142 h 466"/>
                <a:gd name="T82" fmla="*/ 434 w 466"/>
                <a:gd name="T83" fmla="*/ 116 h 466"/>
                <a:gd name="T84" fmla="*/ 418 w 466"/>
                <a:gd name="T85" fmla="*/ 90 h 466"/>
                <a:gd name="T86" fmla="*/ 398 w 466"/>
                <a:gd name="T87" fmla="*/ 68 h 466"/>
                <a:gd name="T88" fmla="*/ 376 w 466"/>
                <a:gd name="T89" fmla="*/ 49 h 466"/>
                <a:gd name="T90" fmla="*/ 352 w 466"/>
                <a:gd name="T91" fmla="*/ 32 h 466"/>
                <a:gd name="T92" fmla="*/ 324 w 466"/>
                <a:gd name="T93" fmla="*/ 19 h 466"/>
                <a:gd name="T94" fmla="*/ 296 w 466"/>
                <a:gd name="T95" fmla="*/ 9 h 466"/>
                <a:gd name="T96" fmla="*/ 266 w 466"/>
                <a:gd name="T97" fmla="*/ 2 h 466"/>
                <a:gd name="T98" fmla="*/ 234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4" y="0"/>
                  </a:moveTo>
                  <a:lnTo>
                    <a:pt x="217" y="0"/>
                  </a:lnTo>
                  <a:lnTo>
                    <a:pt x="202" y="2"/>
                  </a:lnTo>
                  <a:lnTo>
                    <a:pt x="187" y="4"/>
                  </a:lnTo>
                  <a:lnTo>
                    <a:pt x="172" y="9"/>
                  </a:lnTo>
                  <a:lnTo>
                    <a:pt x="157" y="13"/>
                  </a:lnTo>
                  <a:lnTo>
                    <a:pt x="144" y="19"/>
                  </a:lnTo>
                  <a:lnTo>
                    <a:pt x="129" y="24"/>
                  </a:lnTo>
                  <a:lnTo>
                    <a:pt x="116" y="32"/>
                  </a:lnTo>
                  <a:lnTo>
                    <a:pt x="104" y="40"/>
                  </a:lnTo>
                  <a:lnTo>
                    <a:pt x="91" y="49"/>
                  </a:lnTo>
                  <a:lnTo>
                    <a:pt x="80" y="58"/>
                  </a:lnTo>
                  <a:lnTo>
                    <a:pt x="69" y="68"/>
                  </a:lnTo>
                  <a:lnTo>
                    <a:pt x="59" y="79"/>
                  </a:lnTo>
                  <a:lnTo>
                    <a:pt x="49" y="90"/>
                  </a:lnTo>
                  <a:lnTo>
                    <a:pt x="40" y="102"/>
                  </a:lnTo>
                  <a:lnTo>
                    <a:pt x="32" y="116"/>
                  </a:lnTo>
                  <a:lnTo>
                    <a:pt x="25" y="129"/>
                  </a:lnTo>
                  <a:lnTo>
                    <a:pt x="19" y="142"/>
                  </a:lnTo>
                  <a:lnTo>
                    <a:pt x="14" y="156"/>
                  </a:lnTo>
                  <a:lnTo>
                    <a:pt x="9" y="171"/>
                  </a:lnTo>
                  <a:lnTo>
                    <a:pt x="5" y="186"/>
                  </a:lnTo>
                  <a:lnTo>
                    <a:pt x="3" y="200"/>
                  </a:lnTo>
                  <a:lnTo>
                    <a:pt x="0" y="217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0" y="249"/>
                  </a:lnTo>
                  <a:lnTo>
                    <a:pt x="3" y="264"/>
                  </a:lnTo>
                  <a:lnTo>
                    <a:pt x="5" y="280"/>
                  </a:lnTo>
                  <a:lnTo>
                    <a:pt x="9" y="294"/>
                  </a:lnTo>
                  <a:lnTo>
                    <a:pt x="14" y="309"/>
                  </a:lnTo>
                  <a:lnTo>
                    <a:pt x="19" y="323"/>
                  </a:lnTo>
                  <a:lnTo>
                    <a:pt x="25" y="337"/>
                  </a:lnTo>
                  <a:lnTo>
                    <a:pt x="32" y="350"/>
                  </a:lnTo>
                  <a:lnTo>
                    <a:pt x="40" y="362"/>
                  </a:lnTo>
                  <a:lnTo>
                    <a:pt x="49" y="376"/>
                  </a:lnTo>
                  <a:lnTo>
                    <a:pt x="59" y="387"/>
                  </a:lnTo>
                  <a:lnTo>
                    <a:pt x="69" y="398"/>
                  </a:lnTo>
                  <a:lnTo>
                    <a:pt x="80" y="408"/>
                  </a:lnTo>
                  <a:lnTo>
                    <a:pt x="91" y="417"/>
                  </a:lnTo>
                  <a:lnTo>
                    <a:pt x="104" y="426"/>
                  </a:lnTo>
                  <a:lnTo>
                    <a:pt x="116" y="434"/>
                  </a:lnTo>
                  <a:lnTo>
                    <a:pt x="129" y="442"/>
                  </a:lnTo>
                  <a:lnTo>
                    <a:pt x="144" y="447"/>
                  </a:lnTo>
                  <a:lnTo>
                    <a:pt x="157" y="453"/>
                  </a:lnTo>
                  <a:lnTo>
                    <a:pt x="172" y="457"/>
                  </a:lnTo>
                  <a:lnTo>
                    <a:pt x="187" y="461"/>
                  </a:lnTo>
                  <a:lnTo>
                    <a:pt x="202" y="464"/>
                  </a:lnTo>
                  <a:lnTo>
                    <a:pt x="217" y="466"/>
                  </a:lnTo>
                  <a:lnTo>
                    <a:pt x="234" y="466"/>
                  </a:lnTo>
                  <a:lnTo>
                    <a:pt x="234" y="466"/>
                  </a:lnTo>
                  <a:lnTo>
                    <a:pt x="250" y="466"/>
                  </a:lnTo>
                  <a:lnTo>
                    <a:pt x="266" y="464"/>
                  </a:lnTo>
                  <a:lnTo>
                    <a:pt x="281" y="461"/>
                  </a:lnTo>
                  <a:lnTo>
                    <a:pt x="296" y="457"/>
                  </a:lnTo>
                  <a:lnTo>
                    <a:pt x="310" y="453"/>
                  </a:lnTo>
                  <a:lnTo>
                    <a:pt x="324" y="447"/>
                  </a:lnTo>
                  <a:lnTo>
                    <a:pt x="339" y="442"/>
                  </a:lnTo>
                  <a:lnTo>
                    <a:pt x="352" y="434"/>
                  </a:lnTo>
                  <a:lnTo>
                    <a:pt x="364" y="426"/>
                  </a:lnTo>
                  <a:lnTo>
                    <a:pt x="376" y="417"/>
                  </a:lnTo>
                  <a:lnTo>
                    <a:pt x="388" y="408"/>
                  </a:lnTo>
                  <a:lnTo>
                    <a:pt x="398" y="398"/>
                  </a:lnTo>
                  <a:lnTo>
                    <a:pt x="409" y="387"/>
                  </a:lnTo>
                  <a:lnTo>
                    <a:pt x="418" y="376"/>
                  </a:lnTo>
                  <a:lnTo>
                    <a:pt x="427" y="362"/>
                  </a:lnTo>
                  <a:lnTo>
                    <a:pt x="434" y="350"/>
                  </a:lnTo>
                  <a:lnTo>
                    <a:pt x="442" y="337"/>
                  </a:lnTo>
                  <a:lnTo>
                    <a:pt x="448" y="323"/>
                  </a:lnTo>
                  <a:lnTo>
                    <a:pt x="453" y="309"/>
                  </a:lnTo>
                  <a:lnTo>
                    <a:pt x="457" y="294"/>
                  </a:lnTo>
                  <a:lnTo>
                    <a:pt x="462" y="280"/>
                  </a:lnTo>
                  <a:lnTo>
                    <a:pt x="464" y="264"/>
                  </a:lnTo>
                  <a:lnTo>
                    <a:pt x="466" y="249"/>
                  </a:lnTo>
                  <a:lnTo>
                    <a:pt x="466" y="232"/>
                  </a:lnTo>
                  <a:lnTo>
                    <a:pt x="466" y="232"/>
                  </a:lnTo>
                  <a:lnTo>
                    <a:pt x="466" y="217"/>
                  </a:lnTo>
                  <a:lnTo>
                    <a:pt x="464" y="200"/>
                  </a:lnTo>
                  <a:lnTo>
                    <a:pt x="462" y="186"/>
                  </a:lnTo>
                  <a:lnTo>
                    <a:pt x="457" y="171"/>
                  </a:lnTo>
                  <a:lnTo>
                    <a:pt x="453" y="156"/>
                  </a:lnTo>
                  <a:lnTo>
                    <a:pt x="448" y="142"/>
                  </a:lnTo>
                  <a:lnTo>
                    <a:pt x="442" y="129"/>
                  </a:lnTo>
                  <a:lnTo>
                    <a:pt x="434" y="116"/>
                  </a:lnTo>
                  <a:lnTo>
                    <a:pt x="427" y="102"/>
                  </a:lnTo>
                  <a:lnTo>
                    <a:pt x="418" y="90"/>
                  </a:lnTo>
                  <a:lnTo>
                    <a:pt x="409" y="79"/>
                  </a:lnTo>
                  <a:lnTo>
                    <a:pt x="398" y="68"/>
                  </a:lnTo>
                  <a:lnTo>
                    <a:pt x="388" y="58"/>
                  </a:lnTo>
                  <a:lnTo>
                    <a:pt x="376" y="49"/>
                  </a:lnTo>
                  <a:lnTo>
                    <a:pt x="364" y="40"/>
                  </a:lnTo>
                  <a:lnTo>
                    <a:pt x="352" y="32"/>
                  </a:lnTo>
                  <a:lnTo>
                    <a:pt x="339" y="24"/>
                  </a:lnTo>
                  <a:lnTo>
                    <a:pt x="324" y="19"/>
                  </a:lnTo>
                  <a:lnTo>
                    <a:pt x="310" y="13"/>
                  </a:lnTo>
                  <a:lnTo>
                    <a:pt x="296" y="9"/>
                  </a:lnTo>
                  <a:lnTo>
                    <a:pt x="281" y="4"/>
                  </a:lnTo>
                  <a:lnTo>
                    <a:pt x="266" y="2"/>
                  </a:lnTo>
                  <a:lnTo>
                    <a:pt x="250" y="0"/>
                  </a:lnTo>
                  <a:lnTo>
                    <a:pt x="234" y="0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rgbClr val="C9DD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6632575" y="2578100"/>
              <a:ext cx="184150" cy="185738"/>
            </a:xfrm>
            <a:custGeom>
              <a:avLst/>
              <a:gdLst>
                <a:gd name="T0" fmla="*/ 217 w 466"/>
                <a:gd name="T1" fmla="*/ 0 h 466"/>
                <a:gd name="T2" fmla="*/ 187 w 466"/>
                <a:gd name="T3" fmla="*/ 4 h 466"/>
                <a:gd name="T4" fmla="*/ 157 w 466"/>
                <a:gd name="T5" fmla="*/ 13 h 466"/>
                <a:gd name="T6" fmla="*/ 129 w 466"/>
                <a:gd name="T7" fmla="*/ 24 h 466"/>
                <a:gd name="T8" fmla="*/ 104 w 466"/>
                <a:gd name="T9" fmla="*/ 40 h 466"/>
                <a:gd name="T10" fmla="*/ 80 w 466"/>
                <a:gd name="T11" fmla="*/ 58 h 466"/>
                <a:gd name="T12" fmla="*/ 59 w 466"/>
                <a:gd name="T13" fmla="*/ 79 h 466"/>
                <a:gd name="T14" fmla="*/ 40 w 466"/>
                <a:gd name="T15" fmla="*/ 102 h 466"/>
                <a:gd name="T16" fmla="*/ 25 w 466"/>
                <a:gd name="T17" fmla="*/ 129 h 466"/>
                <a:gd name="T18" fmla="*/ 14 w 466"/>
                <a:gd name="T19" fmla="*/ 156 h 466"/>
                <a:gd name="T20" fmla="*/ 5 w 466"/>
                <a:gd name="T21" fmla="*/ 186 h 466"/>
                <a:gd name="T22" fmla="*/ 0 w 466"/>
                <a:gd name="T23" fmla="*/ 217 h 466"/>
                <a:gd name="T24" fmla="*/ 0 w 466"/>
                <a:gd name="T25" fmla="*/ 232 h 466"/>
                <a:gd name="T26" fmla="*/ 3 w 466"/>
                <a:gd name="T27" fmla="*/ 264 h 466"/>
                <a:gd name="T28" fmla="*/ 9 w 466"/>
                <a:gd name="T29" fmla="*/ 294 h 466"/>
                <a:gd name="T30" fmla="*/ 19 w 466"/>
                <a:gd name="T31" fmla="*/ 323 h 466"/>
                <a:gd name="T32" fmla="*/ 32 w 466"/>
                <a:gd name="T33" fmla="*/ 350 h 466"/>
                <a:gd name="T34" fmla="*/ 49 w 466"/>
                <a:gd name="T35" fmla="*/ 376 h 466"/>
                <a:gd name="T36" fmla="*/ 69 w 466"/>
                <a:gd name="T37" fmla="*/ 398 h 466"/>
                <a:gd name="T38" fmla="*/ 91 w 466"/>
                <a:gd name="T39" fmla="*/ 417 h 466"/>
                <a:gd name="T40" fmla="*/ 116 w 466"/>
                <a:gd name="T41" fmla="*/ 434 h 466"/>
                <a:gd name="T42" fmla="*/ 144 w 466"/>
                <a:gd name="T43" fmla="*/ 447 h 466"/>
                <a:gd name="T44" fmla="*/ 172 w 466"/>
                <a:gd name="T45" fmla="*/ 457 h 466"/>
                <a:gd name="T46" fmla="*/ 202 w 466"/>
                <a:gd name="T47" fmla="*/ 464 h 466"/>
                <a:gd name="T48" fmla="*/ 234 w 466"/>
                <a:gd name="T49" fmla="*/ 466 h 466"/>
                <a:gd name="T50" fmla="*/ 250 w 466"/>
                <a:gd name="T51" fmla="*/ 466 h 466"/>
                <a:gd name="T52" fmla="*/ 281 w 466"/>
                <a:gd name="T53" fmla="*/ 461 h 466"/>
                <a:gd name="T54" fmla="*/ 310 w 466"/>
                <a:gd name="T55" fmla="*/ 453 h 466"/>
                <a:gd name="T56" fmla="*/ 339 w 466"/>
                <a:gd name="T57" fmla="*/ 442 h 466"/>
                <a:gd name="T58" fmla="*/ 364 w 466"/>
                <a:gd name="T59" fmla="*/ 426 h 466"/>
                <a:gd name="T60" fmla="*/ 388 w 466"/>
                <a:gd name="T61" fmla="*/ 408 h 466"/>
                <a:gd name="T62" fmla="*/ 409 w 466"/>
                <a:gd name="T63" fmla="*/ 387 h 466"/>
                <a:gd name="T64" fmla="*/ 427 w 466"/>
                <a:gd name="T65" fmla="*/ 362 h 466"/>
                <a:gd name="T66" fmla="*/ 442 w 466"/>
                <a:gd name="T67" fmla="*/ 337 h 466"/>
                <a:gd name="T68" fmla="*/ 453 w 466"/>
                <a:gd name="T69" fmla="*/ 309 h 466"/>
                <a:gd name="T70" fmla="*/ 462 w 466"/>
                <a:gd name="T71" fmla="*/ 280 h 466"/>
                <a:gd name="T72" fmla="*/ 466 w 466"/>
                <a:gd name="T73" fmla="*/ 249 h 466"/>
                <a:gd name="T74" fmla="*/ 466 w 466"/>
                <a:gd name="T75" fmla="*/ 232 h 466"/>
                <a:gd name="T76" fmla="*/ 464 w 466"/>
                <a:gd name="T77" fmla="*/ 200 h 466"/>
                <a:gd name="T78" fmla="*/ 457 w 466"/>
                <a:gd name="T79" fmla="*/ 171 h 466"/>
                <a:gd name="T80" fmla="*/ 448 w 466"/>
                <a:gd name="T81" fmla="*/ 142 h 466"/>
                <a:gd name="T82" fmla="*/ 434 w 466"/>
                <a:gd name="T83" fmla="*/ 116 h 466"/>
                <a:gd name="T84" fmla="*/ 418 w 466"/>
                <a:gd name="T85" fmla="*/ 90 h 466"/>
                <a:gd name="T86" fmla="*/ 398 w 466"/>
                <a:gd name="T87" fmla="*/ 68 h 466"/>
                <a:gd name="T88" fmla="*/ 376 w 466"/>
                <a:gd name="T89" fmla="*/ 49 h 466"/>
                <a:gd name="T90" fmla="*/ 352 w 466"/>
                <a:gd name="T91" fmla="*/ 32 h 466"/>
                <a:gd name="T92" fmla="*/ 324 w 466"/>
                <a:gd name="T93" fmla="*/ 19 h 466"/>
                <a:gd name="T94" fmla="*/ 296 w 466"/>
                <a:gd name="T95" fmla="*/ 9 h 466"/>
                <a:gd name="T96" fmla="*/ 266 w 466"/>
                <a:gd name="T97" fmla="*/ 2 h 466"/>
                <a:gd name="T98" fmla="*/ 234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4" y="0"/>
                  </a:moveTo>
                  <a:lnTo>
                    <a:pt x="217" y="0"/>
                  </a:lnTo>
                  <a:lnTo>
                    <a:pt x="202" y="2"/>
                  </a:lnTo>
                  <a:lnTo>
                    <a:pt x="187" y="4"/>
                  </a:lnTo>
                  <a:lnTo>
                    <a:pt x="172" y="9"/>
                  </a:lnTo>
                  <a:lnTo>
                    <a:pt x="157" y="13"/>
                  </a:lnTo>
                  <a:lnTo>
                    <a:pt x="144" y="19"/>
                  </a:lnTo>
                  <a:lnTo>
                    <a:pt x="129" y="24"/>
                  </a:lnTo>
                  <a:lnTo>
                    <a:pt x="116" y="32"/>
                  </a:lnTo>
                  <a:lnTo>
                    <a:pt x="104" y="40"/>
                  </a:lnTo>
                  <a:lnTo>
                    <a:pt x="91" y="49"/>
                  </a:lnTo>
                  <a:lnTo>
                    <a:pt x="80" y="58"/>
                  </a:lnTo>
                  <a:lnTo>
                    <a:pt x="69" y="68"/>
                  </a:lnTo>
                  <a:lnTo>
                    <a:pt x="59" y="79"/>
                  </a:lnTo>
                  <a:lnTo>
                    <a:pt x="49" y="90"/>
                  </a:lnTo>
                  <a:lnTo>
                    <a:pt x="40" y="102"/>
                  </a:lnTo>
                  <a:lnTo>
                    <a:pt x="32" y="116"/>
                  </a:lnTo>
                  <a:lnTo>
                    <a:pt x="25" y="129"/>
                  </a:lnTo>
                  <a:lnTo>
                    <a:pt x="19" y="142"/>
                  </a:lnTo>
                  <a:lnTo>
                    <a:pt x="14" y="156"/>
                  </a:lnTo>
                  <a:lnTo>
                    <a:pt x="9" y="171"/>
                  </a:lnTo>
                  <a:lnTo>
                    <a:pt x="5" y="186"/>
                  </a:lnTo>
                  <a:lnTo>
                    <a:pt x="3" y="200"/>
                  </a:lnTo>
                  <a:lnTo>
                    <a:pt x="0" y="217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0" y="249"/>
                  </a:lnTo>
                  <a:lnTo>
                    <a:pt x="3" y="264"/>
                  </a:lnTo>
                  <a:lnTo>
                    <a:pt x="5" y="280"/>
                  </a:lnTo>
                  <a:lnTo>
                    <a:pt x="9" y="294"/>
                  </a:lnTo>
                  <a:lnTo>
                    <a:pt x="14" y="309"/>
                  </a:lnTo>
                  <a:lnTo>
                    <a:pt x="19" y="323"/>
                  </a:lnTo>
                  <a:lnTo>
                    <a:pt x="25" y="337"/>
                  </a:lnTo>
                  <a:lnTo>
                    <a:pt x="32" y="350"/>
                  </a:lnTo>
                  <a:lnTo>
                    <a:pt x="40" y="362"/>
                  </a:lnTo>
                  <a:lnTo>
                    <a:pt x="49" y="376"/>
                  </a:lnTo>
                  <a:lnTo>
                    <a:pt x="59" y="387"/>
                  </a:lnTo>
                  <a:lnTo>
                    <a:pt x="69" y="398"/>
                  </a:lnTo>
                  <a:lnTo>
                    <a:pt x="80" y="408"/>
                  </a:lnTo>
                  <a:lnTo>
                    <a:pt x="91" y="417"/>
                  </a:lnTo>
                  <a:lnTo>
                    <a:pt x="104" y="426"/>
                  </a:lnTo>
                  <a:lnTo>
                    <a:pt x="116" y="434"/>
                  </a:lnTo>
                  <a:lnTo>
                    <a:pt x="129" y="442"/>
                  </a:lnTo>
                  <a:lnTo>
                    <a:pt x="144" y="447"/>
                  </a:lnTo>
                  <a:lnTo>
                    <a:pt x="157" y="453"/>
                  </a:lnTo>
                  <a:lnTo>
                    <a:pt x="172" y="457"/>
                  </a:lnTo>
                  <a:lnTo>
                    <a:pt x="187" y="461"/>
                  </a:lnTo>
                  <a:lnTo>
                    <a:pt x="202" y="464"/>
                  </a:lnTo>
                  <a:lnTo>
                    <a:pt x="217" y="466"/>
                  </a:lnTo>
                  <a:lnTo>
                    <a:pt x="234" y="466"/>
                  </a:lnTo>
                  <a:lnTo>
                    <a:pt x="234" y="466"/>
                  </a:lnTo>
                  <a:lnTo>
                    <a:pt x="250" y="466"/>
                  </a:lnTo>
                  <a:lnTo>
                    <a:pt x="266" y="464"/>
                  </a:lnTo>
                  <a:lnTo>
                    <a:pt x="281" y="461"/>
                  </a:lnTo>
                  <a:lnTo>
                    <a:pt x="296" y="457"/>
                  </a:lnTo>
                  <a:lnTo>
                    <a:pt x="310" y="453"/>
                  </a:lnTo>
                  <a:lnTo>
                    <a:pt x="324" y="447"/>
                  </a:lnTo>
                  <a:lnTo>
                    <a:pt x="339" y="442"/>
                  </a:lnTo>
                  <a:lnTo>
                    <a:pt x="352" y="434"/>
                  </a:lnTo>
                  <a:lnTo>
                    <a:pt x="364" y="426"/>
                  </a:lnTo>
                  <a:lnTo>
                    <a:pt x="376" y="417"/>
                  </a:lnTo>
                  <a:lnTo>
                    <a:pt x="388" y="408"/>
                  </a:lnTo>
                  <a:lnTo>
                    <a:pt x="398" y="398"/>
                  </a:lnTo>
                  <a:lnTo>
                    <a:pt x="409" y="387"/>
                  </a:lnTo>
                  <a:lnTo>
                    <a:pt x="418" y="376"/>
                  </a:lnTo>
                  <a:lnTo>
                    <a:pt x="427" y="362"/>
                  </a:lnTo>
                  <a:lnTo>
                    <a:pt x="434" y="350"/>
                  </a:lnTo>
                  <a:lnTo>
                    <a:pt x="442" y="337"/>
                  </a:lnTo>
                  <a:lnTo>
                    <a:pt x="448" y="323"/>
                  </a:lnTo>
                  <a:lnTo>
                    <a:pt x="453" y="309"/>
                  </a:lnTo>
                  <a:lnTo>
                    <a:pt x="457" y="294"/>
                  </a:lnTo>
                  <a:lnTo>
                    <a:pt x="462" y="280"/>
                  </a:lnTo>
                  <a:lnTo>
                    <a:pt x="464" y="264"/>
                  </a:lnTo>
                  <a:lnTo>
                    <a:pt x="466" y="249"/>
                  </a:lnTo>
                  <a:lnTo>
                    <a:pt x="466" y="232"/>
                  </a:lnTo>
                  <a:lnTo>
                    <a:pt x="466" y="232"/>
                  </a:lnTo>
                  <a:lnTo>
                    <a:pt x="466" y="217"/>
                  </a:lnTo>
                  <a:lnTo>
                    <a:pt x="464" y="200"/>
                  </a:lnTo>
                  <a:lnTo>
                    <a:pt x="462" y="186"/>
                  </a:lnTo>
                  <a:lnTo>
                    <a:pt x="457" y="171"/>
                  </a:lnTo>
                  <a:lnTo>
                    <a:pt x="453" y="156"/>
                  </a:lnTo>
                  <a:lnTo>
                    <a:pt x="448" y="142"/>
                  </a:lnTo>
                  <a:lnTo>
                    <a:pt x="442" y="129"/>
                  </a:lnTo>
                  <a:lnTo>
                    <a:pt x="434" y="116"/>
                  </a:lnTo>
                  <a:lnTo>
                    <a:pt x="427" y="102"/>
                  </a:lnTo>
                  <a:lnTo>
                    <a:pt x="418" y="90"/>
                  </a:lnTo>
                  <a:lnTo>
                    <a:pt x="409" y="79"/>
                  </a:lnTo>
                  <a:lnTo>
                    <a:pt x="398" y="68"/>
                  </a:lnTo>
                  <a:lnTo>
                    <a:pt x="388" y="58"/>
                  </a:lnTo>
                  <a:lnTo>
                    <a:pt x="376" y="49"/>
                  </a:lnTo>
                  <a:lnTo>
                    <a:pt x="364" y="40"/>
                  </a:lnTo>
                  <a:lnTo>
                    <a:pt x="352" y="32"/>
                  </a:lnTo>
                  <a:lnTo>
                    <a:pt x="339" y="24"/>
                  </a:lnTo>
                  <a:lnTo>
                    <a:pt x="324" y="19"/>
                  </a:lnTo>
                  <a:lnTo>
                    <a:pt x="310" y="13"/>
                  </a:lnTo>
                  <a:lnTo>
                    <a:pt x="296" y="9"/>
                  </a:lnTo>
                  <a:lnTo>
                    <a:pt x="281" y="4"/>
                  </a:lnTo>
                  <a:lnTo>
                    <a:pt x="266" y="2"/>
                  </a:lnTo>
                  <a:lnTo>
                    <a:pt x="250" y="0"/>
                  </a:lnTo>
                  <a:lnTo>
                    <a:pt x="234" y="0"/>
                  </a:lnTo>
                  <a:lnTo>
                    <a:pt x="234" y="0"/>
                  </a:lnTo>
                </a:path>
              </a:pathLst>
            </a:custGeom>
            <a:noFill/>
            <a:ln w="11113">
              <a:solidFill>
                <a:srgbClr val="5B524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7186613" y="2855913"/>
              <a:ext cx="185737" cy="184150"/>
            </a:xfrm>
            <a:custGeom>
              <a:avLst/>
              <a:gdLst>
                <a:gd name="T0" fmla="*/ 217 w 466"/>
                <a:gd name="T1" fmla="*/ 0 h 466"/>
                <a:gd name="T2" fmla="*/ 186 w 466"/>
                <a:gd name="T3" fmla="*/ 5 h 466"/>
                <a:gd name="T4" fmla="*/ 156 w 466"/>
                <a:gd name="T5" fmla="*/ 13 h 466"/>
                <a:gd name="T6" fmla="*/ 129 w 466"/>
                <a:gd name="T7" fmla="*/ 26 h 466"/>
                <a:gd name="T8" fmla="*/ 103 w 466"/>
                <a:gd name="T9" fmla="*/ 40 h 466"/>
                <a:gd name="T10" fmla="*/ 79 w 466"/>
                <a:gd name="T11" fmla="*/ 59 h 466"/>
                <a:gd name="T12" fmla="*/ 58 w 466"/>
                <a:gd name="T13" fmla="*/ 80 h 466"/>
                <a:gd name="T14" fmla="*/ 40 w 466"/>
                <a:gd name="T15" fmla="*/ 104 h 466"/>
                <a:gd name="T16" fmla="*/ 24 w 466"/>
                <a:gd name="T17" fmla="*/ 129 h 466"/>
                <a:gd name="T18" fmla="*/ 13 w 466"/>
                <a:gd name="T19" fmla="*/ 158 h 466"/>
                <a:gd name="T20" fmla="*/ 4 w 466"/>
                <a:gd name="T21" fmla="*/ 187 h 466"/>
                <a:gd name="T22" fmla="*/ 0 w 466"/>
                <a:gd name="T23" fmla="*/ 218 h 466"/>
                <a:gd name="T24" fmla="*/ 0 w 466"/>
                <a:gd name="T25" fmla="*/ 234 h 466"/>
                <a:gd name="T26" fmla="*/ 2 w 466"/>
                <a:gd name="T27" fmla="*/ 266 h 466"/>
                <a:gd name="T28" fmla="*/ 9 w 466"/>
                <a:gd name="T29" fmla="*/ 295 h 466"/>
                <a:gd name="T30" fmla="*/ 19 w 466"/>
                <a:gd name="T31" fmla="*/ 324 h 466"/>
                <a:gd name="T32" fmla="*/ 32 w 466"/>
                <a:gd name="T33" fmla="*/ 352 h 466"/>
                <a:gd name="T34" fmla="*/ 48 w 466"/>
                <a:gd name="T35" fmla="*/ 376 h 466"/>
                <a:gd name="T36" fmla="*/ 68 w 466"/>
                <a:gd name="T37" fmla="*/ 398 h 466"/>
                <a:gd name="T38" fmla="*/ 90 w 466"/>
                <a:gd name="T39" fmla="*/ 418 h 466"/>
                <a:gd name="T40" fmla="*/ 116 w 466"/>
                <a:gd name="T41" fmla="*/ 434 h 466"/>
                <a:gd name="T42" fmla="*/ 143 w 466"/>
                <a:gd name="T43" fmla="*/ 447 h 466"/>
                <a:gd name="T44" fmla="*/ 172 w 466"/>
                <a:gd name="T45" fmla="*/ 457 h 466"/>
                <a:gd name="T46" fmla="*/ 201 w 466"/>
                <a:gd name="T47" fmla="*/ 464 h 466"/>
                <a:gd name="T48" fmla="*/ 233 w 466"/>
                <a:gd name="T49" fmla="*/ 466 h 466"/>
                <a:gd name="T50" fmla="*/ 250 w 466"/>
                <a:gd name="T51" fmla="*/ 466 h 466"/>
                <a:gd name="T52" fmla="*/ 281 w 466"/>
                <a:gd name="T53" fmla="*/ 462 h 466"/>
                <a:gd name="T54" fmla="*/ 309 w 466"/>
                <a:gd name="T55" fmla="*/ 453 h 466"/>
                <a:gd name="T56" fmla="*/ 338 w 466"/>
                <a:gd name="T57" fmla="*/ 442 h 466"/>
                <a:gd name="T58" fmla="*/ 363 w 466"/>
                <a:gd name="T59" fmla="*/ 426 h 466"/>
                <a:gd name="T60" fmla="*/ 388 w 466"/>
                <a:gd name="T61" fmla="*/ 409 h 466"/>
                <a:gd name="T62" fmla="*/ 408 w 466"/>
                <a:gd name="T63" fmla="*/ 388 h 466"/>
                <a:gd name="T64" fmla="*/ 426 w 466"/>
                <a:gd name="T65" fmla="*/ 364 h 466"/>
                <a:gd name="T66" fmla="*/ 441 w 466"/>
                <a:gd name="T67" fmla="*/ 338 h 466"/>
                <a:gd name="T68" fmla="*/ 452 w 466"/>
                <a:gd name="T69" fmla="*/ 310 h 466"/>
                <a:gd name="T70" fmla="*/ 461 w 466"/>
                <a:gd name="T71" fmla="*/ 281 h 466"/>
                <a:gd name="T72" fmla="*/ 466 w 466"/>
                <a:gd name="T73" fmla="*/ 250 h 466"/>
                <a:gd name="T74" fmla="*/ 466 w 466"/>
                <a:gd name="T75" fmla="*/ 234 h 466"/>
                <a:gd name="T76" fmla="*/ 463 w 466"/>
                <a:gd name="T77" fmla="*/ 202 h 466"/>
                <a:gd name="T78" fmla="*/ 457 w 466"/>
                <a:gd name="T79" fmla="*/ 172 h 466"/>
                <a:gd name="T80" fmla="*/ 447 w 466"/>
                <a:gd name="T81" fmla="*/ 143 h 466"/>
                <a:gd name="T82" fmla="*/ 434 w 466"/>
                <a:gd name="T83" fmla="*/ 116 h 466"/>
                <a:gd name="T84" fmla="*/ 417 w 466"/>
                <a:gd name="T85" fmla="*/ 92 h 466"/>
                <a:gd name="T86" fmla="*/ 397 w 466"/>
                <a:gd name="T87" fmla="*/ 70 h 466"/>
                <a:gd name="T88" fmla="*/ 375 w 466"/>
                <a:gd name="T89" fmla="*/ 50 h 466"/>
                <a:gd name="T90" fmla="*/ 351 w 466"/>
                <a:gd name="T91" fmla="*/ 32 h 466"/>
                <a:gd name="T92" fmla="*/ 324 w 466"/>
                <a:gd name="T93" fmla="*/ 19 h 466"/>
                <a:gd name="T94" fmla="*/ 295 w 466"/>
                <a:gd name="T95" fmla="*/ 9 h 466"/>
                <a:gd name="T96" fmla="*/ 265 w 466"/>
                <a:gd name="T97" fmla="*/ 2 h 466"/>
                <a:gd name="T98" fmla="*/ 233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3" y="0"/>
                  </a:moveTo>
                  <a:lnTo>
                    <a:pt x="217" y="0"/>
                  </a:lnTo>
                  <a:lnTo>
                    <a:pt x="201" y="2"/>
                  </a:lnTo>
                  <a:lnTo>
                    <a:pt x="186" y="5"/>
                  </a:lnTo>
                  <a:lnTo>
                    <a:pt x="172" y="9"/>
                  </a:lnTo>
                  <a:lnTo>
                    <a:pt x="156" y="13"/>
                  </a:lnTo>
                  <a:lnTo>
                    <a:pt x="143" y="19"/>
                  </a:lnTo>
                  <a:lnTo>
                    <a:pt x="129" y="26"/>
                  </a:lnTo>
                  <a:lnTo>
                    <a:pt x="116" y="32"/>
                  </a:lnTo>
                  <a:lnTo>
                    <a:pt x="103" y="40"/>
                  </a:lnTo>
                  <a:lnTo>
                    <a:pt x="90" y="50"/>
                  </a:lnTo>
                  <a:lnTo>
                    <a:pt x="79" y="59"/>
                  </a:lnTo>
                  <a:lnTo>
                    <a:pt x="68" y="70"/>
                  </a:lnTo>
                  <a:lnTo>
                    <a:pt x="58" y="80"/>
                  </a:lnTo>
                  <a:lnTo>
                    <a:pt x="48" y="92"/>
                  </a:lnTo>
                  <a:lnTo>
                    <a:pt x="40" y="104"/>
                  </a:lnTo>
                  <a:lnTo>
                    <a:pt x="32" y="116"/>
                  </a:lnTo>
                  <a:lnTo>
                    <a:pt x="24" y="129"/>
                  </a:lnTo>
                  <a:lnTo>
                    <a:pt x="19" y="143"/>
                  </a:lnTo>
                  <a:lnTo>
                    <a:pt x="13" y="158"/>
                  </a:lnTo>
                  <a:lnTo>
                    <a:pt x="9" y="172"/>
                  </a:lnTo>
                  <a:lnTo>
                    <a:pt x="4" y="187"/>
                  </a:lnTo>
                  <a:lnTo>
                    <a:pt x="2" y="202"/>
                  </a:lnTo>
                  <a:lnTo>
                    <a:pt x="0" y="218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0" y="250"/>
                  </a:lnTo>
                  <a:lnTo>
                    <a:pt x="2" y="266"/>
                  </a:lnTo>
                  <a:lnTo>
                    <a:pt x="4" y="281"/>
                  </a:lnTo>
                  <a:lnTo>
                    <a:pt x="9" y="295"/>
                  </a:lnTo>
                  <a:lnTo>
                    <a:pt x="13" y="310"/>
                  </a:lnTo>
                  <a:lnTo>
                    <a:pt x="19" y="324"/>
                  </a:lnTo>
                  <a:lnTo>
                    <a:pt x="24" y="338"/>
                  </a:lnTo>
                  <a:lnTo>
                    <a:pt x="32" y="352"/>
                  </a:lnTo>
                  <a:lnTo>
                    <a:pt x="40" y="364"/>
                  </a:lnTo>
                  <a:lnTo>
                    <a:pt x="48" y="376"/>
                  </a:lnTo>
                  <a:lnTo>
                    <a:pt x="58" y="388"/>
                  </a:lnTo>
                  <a:lnTo>
                    <a:pt x="68" y="398"/>
                  </a:lnTo>
                  <a:lnTo>
                    <a:pt x="79" y="409"/>
                  </a:lnTo>
                  <a:lnTo>
                    <a:pt x="90" y="418"/>
                  </a:lnTo>
                  <a:lnTo>
                    <a:pt x="103" y="426"/>
                  </a:lnTo>
                  <a:lnTo>
                    <a:pt x="116" y="434"/>
                  </a:lnTo>
                  <a:lnTo>
                    <a:pt x="129" y="442"/>
                  </a:lnTo>
                  <a:lnTo>
                    <a:pt x="143" y="447"/>
                  </a:lnTo>
                  <a:lnTo>
                    <a:pt x="156" y="453"/>
                  </a:lnTo>
                  <a:lnTo>
                    <a:pt x="172" y="457"/>
                  </a:lnTo>
                  <a:lnTo>
                    <a:pt x="186" y="462"/>
                  </a:lnTo>
                  <a:lnTo>
                    <a:pt x="201" y="464"/>
                  </a:lnTo>
                  <a:lnTo>
                    <a:pt x="217" y="466"/>
                  </a:lnTo>
                  <a:lnTo>
                    <a:pt x="233" y="466"/>
                  </a:lnTo>
                  <a:lnTo>
                    <a:pt x="233" y="466"/>
                  </a:lnTo>
                  <a:lnTo>
                    <a:pt x="250" y="466"/>
                  </a:lnTo>
                  <a:lnTo>
                    <a:pt x="265" y="464"/>
                  </a:lnTo>
                  <a:lnTo>
                    <a:pt x="281" y="462"/>
                  </a:lnTo>
                  <a:lnTo>
                    <a:pt x="295" y="457"/>
                  </a:lnTo>
                  <a:lnTo>
                    <a:pt x="309" y="453"/>
                  </a:lnTo>
                  <a:lnTo>
                    <a:pt x="324" y="447"/>
                  </a:lnTo>
                  <a:lnTo>
                    <a:pt x="338" y="442"/>
                  </a:lnTo>
                  <a:lnTo>
                    <a:pt x="351" y="434"/>
                  </a:lnTo>
                  <a:lnTo>
                    <a:pt x="363" y="426"/>
                  </a:lnTo>
                  <a:lnTo>
                    <a:pt x="375" y="418"/>
                  </a:lnTo>
                  <a:lnTo>
                    <a:pt x="388" y="409"/>
                  </a:lnTo>
                  <a:lnTo>
                    <a:pt x="397" y="398"/>
                  </a:lnTo>
                  <a:lnTo>
                    <a:pt x="408" y="388"/>
                  </a:lnTo>
                  <a:lnTo>
                    <a:pt x="417" y="376"/>
                  </a:lnTo>
                  <a:lnTo>
                    <a:pt x="426" y="364"/>
                  </a:lnTo>
                  <a:lnTo>
                    <a:pt x="434" y="352"/>
                  </a:lnTo>
                  <a:lnTo>
                    <a:pt x="441" y="338"/>
                  </a:lnTo>
                  <a:lnTo>
                    <a:pt x="447" y="324"/>
                  </a:lnTo>
                  <a:lnTo>
                    <a:pt x="452" y="310"/>
                  </a:lnTo>
                  <a:lnTo>
                    <a:pt x="457" y="295"/>
                  </a:lnTo>
                  <a:lnTo>
                    <a:pt x="461" y="281"/>
                  </a:lnTo>
                  <a:lnTo>
                    <a:pt x="463" y="266"/>
                  </a:lnTo>
                  <a:lnTo>
                    <a:pt x="466" y="250"/>
                  </a:lnTo>
                  <a:lnTo>
                    <a:pt x="466" y="234"/>
                  </a:lnTo>
                  <a:lnTo>
                    <a:pt x="466" y="234"/>
                  </a:lnTo>
                  <a:lnTo>
                    <a:pt x="466" y="218"/>
                  </a:lnTo>
                  <a:lnTo>
                    <a:pt x="463" y="202"/>
                  </a:lnTo>
                  <a:lnTo>
                    <a:pt x="461" y="187"/>
                  </a:lnTo>
                  <a:lnTo>
                    <a:pt x="457" y="172"/>
                  </a:lnTo>
                  <a:lnTo>
                    <a:pt x="452" y="158"/>
                  </a:lnTo>
                  <a:lnTo>
                    <a:pt x="447" y="143"/>
                  </a:lnTo>
                  <a:lnTo>
                    <a:pt x="441" y="129"/>
                  </a:lnTo>
                  <a:lnTo>
                    <a:pt x="434" y="116"/>
                  </a:lnTo>
                  <a:lnTo>
                    <a:pt x="426" y="104"/>
                  </a:lnTo>
                  <a:lnTo>
                    <a:pt x="417" y="92"/>
                  </a:lnTo>
                  <a:lnTo>
                    <a:pt x="408" y="80"/>
                  </a:lnTo>
                  <a:lnTo>
                    <a:pt x="397" y="70"/>
                  </a:lnTo>
                  <a:lnTo>
                    <a:pt x="388" y="59"/>
                  </a:lnTo>
                  <a:lnTo>
                    <a:pt x="375" y="50"/>
                  </a:lnTo>
                  <a:lnTo>
                    <a:pt x="363" y="40"/>
                  </a:lnTo>
                  <a:lnTo>
                    <a:pt x="351" y="32"/>
                  </a:lnTo>
                  <a:lnTo>
                    <a:pt x="338" y="26"/>
                  </a:lnTo>
                  <a:lnTo>
                    <a:pt x="324" y="19"/>
                  </a:lnTo>
                  <a:lnTo>
                    <a:pt x="309" y="13"/>
                  </a:lnTo>
                  <a:lnTo>
                    <a:pt x="295" y="9"/>
                  </a:lnTo>
                  <a:lnTo>
                    <a:pt x="281" y="5"/>
                  </a:lnTo>
                  <a:lnTo>
                    <a:pt x="265" y="2"/>
                  </a:lnTo>
                  <a:lnTo>
                    <a:pt x="250" y="0"/>
                  </a:lnTo>
                  <a:lnTo>
                    <a:pt x="233" y="0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C9DD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7186613" y="2855913"/>
              <a:ext cx="185737" cy="184150"/>
            </a:xfrm>
            <a:custGeom>
              <a:avLst/>
              <a:gdLst>
                <a:gd name="T0" fmla="*/ 217 w 466"/>
                <a:gd name="T1" fmla="*/ 0 h 466"/>
                <a:gd name="T2" fmla="*/ 186 w 466"/>
                <a:gd name="T3" fmla="*/ 5 h 466"/>
                <a:gd name="T4" fmla="*/ 156 w 466"/>
                <a:gd name="T5" fmla="*/ 13 h 466"/>
                <a:gd name="T6" fmla="*/ 129 w 466"/>
                <a:gd name="T7" fmla="*/ 26 h 466"/>
                <a:gd name="T8" fmla="*/ 103 w 466"/>
                <a:gd name="T9" fmla="*/ 40 h 466"/>
                <a:gd name="T10" fmla="*/ 79 w 466"/>
                <a:gd name="T11" fmla="*/ 59 h 466"/>
                <a:gd name="T12" fmla="*/ 58 w 466"/>
                <a:gd name="T13" fmla="*/ 80 h 466"/>
                <a:gd name="T14" fmla="*/ 40 w 466"/>
                <a:gd name="T15" fmla="*/ 104 h 466"/>
                <a:gd name="T16" fmla="*/ 24 w 466"/>
                <a:gd name="T17" fmla="*/ 129 h 466"/>
                <a:gd name="T18" fmla="*/ 13 w 466"/>
                <a:gd name="T19" fmla="*/ 158 h 466"/>
                <a:gd name="T20" fmla="*/ 4 w 466"/>
                <a:gd name="T21" fmla="*/ 187 h 466"/>
                <a:gd name="T22" fmla="*/ 0 w 466"/>
                <a:gd name="T23" fmla="*/ 218 h 466"/>
                <a:gd name="T24" fmla="*/ 0 w 466"/>
                <a:gd name="T25" fmla="*/ 234 h 466"/>
                <a:gd name="T26" fmla="*/ 2 w 466"/>
                <a:gd name="T27" fmla="*/ 266 h 466"/>
                <a:gd name="T28" fmla="*/ 9 w 466"/>
                <a:gd name="T29" fmla="*/ 295 h 466"/>
                <a:gd name="T30" fmla="*/ 19 w 466"/>
                <a:gd name="T31" fmla="*/ 324 h 466"/>
                <a:gd name="T32" fmla="*/ 32 w 466"/>
                <a:gd name="T33" fmla="*/ 352 h 466"/>
                <a:gd name="T34" fmla="*/ 48 w 466"/>
                <a:gd name="T35" fmla="*/ 376 h 466"/>
                <a:gd name="T36" fmla="*/ 68 w 466"/>
                <a:gd name="T37" fmla="*/ 398 h 466"/>
                <a:gd name="T38" fmla="*/ 90 w 466"/>
                <a:gd name="T39" fmla="*/ 418 h 466"/>
                <a:gd name="T40" fmla="*/ 116 w 466"/>
                <a:gd name="T41" fmla="*/ 434 h 466"/>
                <a:gd name="T42" fmla="*/ 143 w 466"/>
                <a:gd name="T43" fmla="*/ 447 h 466"/>
                <a:gd name="T44" fmla="*/ 172 w 466"/>
                <a:gd name="T45" fmla="*/ 457 h 466"/>
                <a:gd name="T46" fmla="*/ 201 w 466"/>
                <a:gd name="T47" fmla="*/ 464 h 466"/>
                <a:gd name="T48" fmla="*/ 233 w 466"/>
                <a:gd name="T49" fmla="*/ 466 h 466"/>
                <a:gd name="T50" fmla="*/ 250 w 466"/>
                <a:gd name="T51" fmla="*/ 466 h 466"/>
                <a:gd name="T52" fmla="*/ 281 w 466"/>
                <a:gd name="T53" fmla="*/ 462 h 466"/>
                <a:gd name="T54" fmla="*/ 309 w 466"/>
                <a:gd name="T55" fmla="*/ 453 h 466"/>
                <a:gd name="T56" fmla="*/ 338 w 466"/>
                <a:gd name="T57" fmla="*/ 442 h 466"/>
                <a:gd name="T58" fmla="*/ 363 w 466"/>
                <a:gd name="T59" fmla="*/ 426 h 466"/>
                <a:gd name="T60" fmla="*/ 388 w 466"/>
                <a:gd name="T61" fmla="*/ 409 h 466"/>
                <a:gd name="T62" fmla="*/ 408 w 466"/>
                <a:gd name="T63" fmla="*/ 388 h 466"/>
                <a:gd name="T64" fmla="*/ 426 w 466"/>
                <a:gd name="T65" fmla="*/ 364 h 466"/>
                <a:gd name="T66" fmla="*/ 441 w 466"/>
                <a:gd name="T67" fmla="*/ 338 h 466"/>
                <a:gd name="T68" fmla="*/ 452 w 466"/>
                <a:gd name="T69" fmla="*/ 310 h 466"/>
                <a:gd name="T70" fmla="*/ 461 w 466"/>
                <a:gd name="T71" fmla="*/ 281 h 466"/>
                <a:gd name="T72" fmla="*/ 466 w 466"/>
                <a:gd name="T73" fmla="*/ 250 h 466"/>
                <a:gd name="T74" fmla="*/ 466 w 466"/>
                <a:gd name="T75" fmla="*/ 234 h 466"/>
                <a:gd name="T76" fmla="*/ 463 w 466"/>
                <a:gd name="T77" fmla="*/ 202 h 466"/>
                <a:gd name="T78" fmla="*/ 457 w 466"/>
                <a:gd name="T79" fmla="*/ 172 h 466"/>
                <a:gd name="T80" fmla="*/ 447 w 466"/>
                <a:gd name="T81" fmla="*/ 143 h 466"/>
                <a:gd name="T82" fmla="*/ 434 w 466"/>
                <a:gd name="T83" fmla="*/ 116 h 466"/>
                <a:gd name="T84" fmla="*/ 417 w 466"/>
                <a:gd name="T85" fmla="*/ 92 h 466"/>
                <a:gd name="T86" fmla="*/ 397 w 466"/>
                <a:gd name="T87" fmla="*/ 70 h 466"/>
                <a:gd name="T88" fmla="*/ 375 w 466"/>
                <a:gd name="T89" fmla="*/ 50 h 466"/>
                <a:gd name="T90" fmla="*/ 351 w 466"/>
                <a:gd name="T91" fmla="*/ 32 h 466"/>
                <a:gd name="T92" fmla="*/ 324 w 466"/>
                <a:gd name="T93" fmla="*/ 19 h 466"/>
                <a:gd name="T94" fmla="*/ 295 w 466"/>
                <a:gd name="T95" fmla="*/ 9 h 466"/>
                <a:gd name="T96" fmla="*/ 265 w 466"/>
                <a:gd name="T97" fmla="*/ 2 h 466"/>
                <a:gd name="T98" fmla="*/ 233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3" y="0"/>
                  </a:moveTo>
                  <a:lnTo>
                    <a:pt x="217" y="0"/>
                  </a:lnTo>
                  <a:lnTo>
                    <a:pt x="201" y="2"/>
                  </a:lnTo>
                  <a:lnTo>
                    <a:pt x="186" y="5"/>
                  </a:lnTo>
                  <a:lnTo>
                    <a:pt x="172" y="9"/>
                  </a:lnTo>
                  <a:lnTo>
                    <a:pt x="156" y="13"/>
                  </a:lnTo>
                  <a:lnTo>
                    <a:pt x="143" y="19"/>
                  </a:lnTo>
                  <a:lnTo>
                    <a:pt x="129" y="26"/>
                  </a:lnTo>
                  <a:lnTo>
                    <a:pt x="116" y="32"/>
                  </a:lnTo>
                  <a:lnTo>
                    <a:pt x="103" y="40"/>
                  </a:lnTo>
                  <a:lnTo>
                    <a:pt x="90" y="50"/>
                  </a:lnTo>
                  <a:lnTo>
                    <a:pt x="79" y="59"/>
                  </a:lnTo>
                  <a:lnTo>
                    <a:pt x="68" y="70"/>
                  </a:lnTo>
                  <a:lnTo>
                    <a:pt x="58" y="80"/>
                  </a:lnTo>
                  <a:lnTo>
                    <a:pt x="48" y="92"/>
                  </a:lnTo>
                  <a:lnTo>
                    <a:pt x="40" y="104"/>
                  </a:lnTo>
                  <a:lnTo>
                    <a:pt x="32" y="116"/>
                  </a:lnTo>
                  <a:lnTo>
                    <a:pt x="24" y="129"/>
                  </a:lnTo>
                  <a:lnTo>
                    <a:pt x="19" y="143"/>
                  </a:lnTo>
                  <a:lnTo>
                    <a:pt x="13" y="158"/>
                  </a:lnTo>
                  <a:lnTo>
                    <a:pt x="9" y="172"/>
                  </a:lnTo>
                  <a:lnTo>
                    <a:pt x="4" y="187"/>
                  </a:lnTo>
                  <a:lnTo>
                    <a:pt x="2" y="202"/>
                  </a:lnTo>
                  <a:lnTo>
                    <a:pt x="0" y="218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0" y="250"/>
                  </a:lnTo>
                  <a:lnTo>
                    <a:pt x="2" y="266"/>
                  </a:lnTo>
                  <a:lnTo>
                    <a:pt x="4" y="281"/>
                  </a:lnTo>
                  <a:lnTo>
                    <a:pt x="9" y="295"/>
                  </a:lnTo>
                  <a:lnTo>
                    <a:pt x="13" y="310"/>
                  </a:lnTo>
                  <a:lnTo>
                    <a:pt x="19" y="324"/>
                  </a:lnTo>
                  <a:lnTo>
                    <a:pt x="24" y="338"/>
                  </a:lnTo>
                  <a:lnTo>
                    <a:pt x="32" y="352"/>
                  </a:lnTo>
                  <a:lnTo>
                    <a:pt x="40" y="364"/>
                  </a:lnTo>
                  <a:lnTo>
                    <a:pt x="48" y="376"/>
                  </a:lnTo>
                  <a:lnTo>
                    <a:pt x="58" y="388"/>
                  </a:lnTo>
                  <a:lnTo>
                    <a:pt x="68" y="398"/>
                  </a:lnTo>
                  <a:lnTo>
                    <a:pt x="79" y="409"/>
                  </a:lnTo>
                  <a:lnTo>
                    <a:pt x="90" y="418"/>
                  </a:lnTo>
                  <a:lnTo>
                    <a:pt x="103" y="426"/>
                  </a:lnTo>
                  <a:lnTo>
                    <a:pt x="116" y="434"/>
                  </a:lnTo>
                  <a:lnTo>
                    <a:pt x="129" y="442"/>
                  </a:lnTo>
                  <a:lnTo>
                    <a:pt x="143" y="447"/>
                  </a:lnTo>
                  <a:lnTo>
                    <a:pt x="156" y="453"/>
                  </a:lnTo>
                  <a:lnTo>
                    <a:pt x="172" y="457"/>
                  </a:lnTo>
                  <a:lnTo>
                    <a:pt x="186" y="462"/>
                  </a:lnTo>
                  <a:lnTo>
                    <a:pt x="201" y="464"/>
                  </a:lnTo>
                  <a:lnTo>
                    <a:pt x="217" y="466"/>
                  </a:lnTo>
                  <a:lnTo>
                    <a:pt x="233" y="466"/>
                  </a:lnTo>
                  <a:lnTo>
                    <a:pt x="233" y="466"/>
                  </a:lnTo>
                  <a:lnTo>
                    <a:pt x="250" y="466"/>
                  </a:lnTo>
                  <a:lnTo>
                    <a:pt x="265" y="464"/>
                  </a:lnTo>
                  <a:lnTo>
                    <a:pt x="281" y="462"/>
                  </a:lnTo>
                  <a:lnTo>
                    <a:pt x="295" y="457"/>
                  </a:lnTo>
                  <a:lnTo>
                    <a:pt x="309" y="453"/>
                  </a:lnTo>
                  <a:lnTo>
                    <a:pt x="324" y="447"/>
                  </a:lnTo>
                  <a:lnTo>
                    <a:pt x="338" y="442"/>
                  </a:lnTo>
                  <a:lnTo>
                    <a:pt x="351" y="434"/>
                  </a:lnTo>
                  <a:lnTo>
                    <a:pt x="363" y="426"/>
                  </a:lnTo>
                  <a:lnTo>
                    <a:pt x="375" y="418"/>
                  </a:lnTo>
                  <a:lnTo>
                    <a:pt x="388" y="409"/>
                  </a:lnTo>
                  <a:lnTo>
                    <a:pt x="397" y="398"/>
                  </a:lnTo>
                  <a:lnTo>
                    <a:pt x="408" y="388"/>
                  </a:lnTo>
                  <a:lnTo>
                    <a:pt x="417" y="376"/>
                  </a:lnTo>
                  <a:lnTo>
                    <a:pt x="426" y="364"/>
                  </a:lnTo>
                  <a:lnTo>
                    <a:pt x="434" y="352"/>
                  </a:lnTo>
                  <a:lnTo>
                    <a:pt x="441" y="338"/>
                  </a:lnTo>
                  <a:lnTo>
                    <a:pt x="447" y="324"/>
                  </a:lnTo>
                  <a:lnTo>
                    <a:pt x="452" y="310"/>
                  </a:lnTo>
                  <a:lnTo>
                    <a:pt x="457" y="295"/>
                  </a:lnTo>
                  <a:lnTo>
                    <a:pt x="461" y="281"/>
                  </a:lnTo>
                  <a:lnTo>
                    <a:pt x="463" y="266"/>
                  </a:lnTo>
                  <a:lnTo>
                    <a:pt x="466" y="250"/>
                  </a:lnTo>
                  <a:lnTo>
                    <a:pt x="466" y="234"/>
                  </a:lnTo>
                  <a:lnTo>
                    <a:pt x="466" y="234"/>
                  </a:lnTo>
                  <a:lnTo>
                    <a:pt x="466" y="218"/>
                  </a:lnTo>
                  <a:lnTo>
                    <a:pt x="463" y="202"/>
                  </a:lnTo>
                  <a:lnTo>
                    <a:pt x="461" y="187"/>
                  </a:lnTo>
                  <a:lnTo>
                    <a:pt x="457" y="172"/>
                  </a:lnTo>
                  <a:lnTo>
                    <a:pt x="452" y="158"/>
                  </a:lnTo>
                  <a:lnTo>
                    <a:pt x="447" y="143"/>
                  </a:lnTo>
                  <a:lnTo>
                    <a:pt x="441" y="129"/>
                  </a:lnTo>
                  <a:lnTo>
                    <a:pt x="434" y="116"/>
                  </a:lnTo>
                  <a:lnTo>
                    <a:pt x="426" y="104"/>
                  </a:lnTo>
                  <a:lnTo>
                    <a:pt x="417" y="92"/>
                  </a:lnTo>
                  <a:lnTo>
                    <a:pt x="408" y="80"/>
                  </a:lnTo>
                  <a:lnTo>
                    <a:pt x="397" y="70"/>
                  </a:lnTo>
                  <a:lnTo>
                    <a:pt x="388" y="59"/>
                  </a:lnTo>
                  <a:lnTo>
                    <a:pt x="375" y="50"/>
                  </a:lnTo>
                  <a:lnTo>
                    <a:pt x="363" y="40"/>
                  </a:lnTo>
                  <a:lnTo>
                    <a:pt x="351" y="32"/>
                  </a:lnTo>
                  <a:lnTo>
                    <a:pt x="338" y="26"/>
                  </a:lnTo>
                  <a:lnTo>
                    <a:pt x="324" y="19"/>
                  </a:lnTo>
                  <a:lnTo>
                    <a:pt x="309" y="13"/>
                  </a:lnTo>
                  <a:lnTo>
                    <a:pt x="295" y="9"/>
                  </a:lnTo>
                  <a:lnTo>
                    <a:pt x="281" y="5"/>
                  </a:lnTo>
                  <a:lnTo>
                    <a:pt x="265" y="2"/>
                  </a:lnTo>
                  <a:lnTo>
                    <a:pt x="250" y="0"/>
                  </a:lnTo>
                  <a:lnTo>
                    <a:pt x="233" y="0"/>
                  </a:lnTo>
                  <a:lnTo>
                    <a:pt x="233" y="0"/>
                  </a:lnTo>
                </a:path>
              </a:pathLst>
            </a:custGeom>
            <a:noFill/>
            <a:ln w="11113">
              <a:solidFill>
                <a:srgbClr val="5B524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5984875" y="2763838"/>
              <a:ext cx="185737" cy="184150"/>
            </a:xfrm>
            <a:custGeom>
              <a:avLst/>
              <a:gdLst>
                <a:gd name="T0" fmla="*/ 217 w 466"/>
                <a:gd name="T1" fmla="*/ 0 h 466"/>
                <a:gd name="T2" fmla="*/ 186 w 466"/>
                <a:gd name="T3" fmla="*/ 4 h 466"/>
                <a:gd name="T4" fmla="*/ 156 w 466"/>
                <a:gd name="T5" fmla="*/ 13 h 466"/>
                <a:gd name="T6" fmla="*/ 129 w 466"/>
                <a:gd name="T7" fmla="*/ 24 h 466"/>
                <a:gd name="T8" fmla="*/ 102 w 466"/>
                <a:gd name="T9" fmla="*/ 40 h 466"/>
                <a:gd name="T10" fmla="*/ 79 w 466"/>
                <a:gd name="T11" fmla="*/ 58 h 466"/>
                <a:gd name="T12" fmla="*/ 58 w 466"/>
                <a:gd name="T13" fmla="*/ 79 h 466"/>
                <a:gd name="T14" fmla="*/ 39 w 466"/>
                <a:gd name="T15" fmla="*/ 102 h 466"/>
                <a:gd name="T16" fmla="*/ 24 w 466"/>
                <a:gd name="T17" fmla="*/ 129 h 466"/>
                <a:gd name="T18" fmla="*/ 13 w 466"/>
                <a:gd name="T19" fmla="*/ 156 h 466"/>
                <a:gd name="T20" fmla="*/ 4 w 466"/>
                <a:gd name="T21" fmla="*/ 186 h 466"/>
                <a:gd name="T22" fmla="*/ 0 w 466"/>
                <a:gd name="T23" fmla="*/ 217 h 466"/>
                <a:gd name="T24" fmla="*/ 0 w 466"/>
                <a:gd name="T25" fmla="*/ 232 h 466"/>
                <a:gd name="T26" fmla="*/ 2 w 466"/>
                <a:gd name="T27" fmla="*/ 264 h 466"/>
                <a:gd name="T28" fmla="*/ 9 w 466"/>
                <a:gd name="T29" fmla="*/ 294 h 466"/>
                <a:gd name="T30" fmla="*/ 18 w 466"/>
                <a:gd name="T31" fmla="*/ 323 h 466"/>
                <a:gd name="T32" fmla="*/ 32 w 466"/>
                <a:gd name="T33" fmla="*/ 350 h 466"/>
                <a:gd name="T34" fmla="*/ 48 w 466"/>
                <a:gd name="T35" fmla="*/ 375 h 466"/>
                <a:gd name="T36" fmla="*/ 68 w 466"/>
                <a:gd name="T37" fmla="*/ 397 h 466"/>
                <a:gd name="T38" fmla="*/ 90 w 466"/>
                <a:gd name="T39" fmla="*/ 417 h 466"/>
                <a:gd name="T40" fmla="*/ 115 w 466"/>
                <a:gd name="T41" fmla="*/ 434 h 466"/>
                <a:gd name="T42" fmla="*/ 142 w 466"/>
                <a:gd name="T43" fmla="*/ 447 h 466"/>
                <a:gd name="T44" fmla="*/ 170 w 466"/>
                <a:gd name="T45" fmla="*/ 457 h 466"/>
                <a:gd name="T46" fmla="*/ 200 w 466"/>
                <a:gd name="T47" fmla="*/ 463 h 466"/>
                <a:gd name="T48" fmla="*/ 232 w 466"/>
                <a:gd name="T49" fmla="*/ 466 h 466"/>
                <a:gd name="T50" fmla="*/ 249 w 466"/>
                <a:gd name="T51" fmla="*/ 466 h 466"/>
                <a:gd name="T52" fmla="*/ 279 w 466"/>
                <a:gd name="T53" fmla="*/ 461 h 466"/>
                <a:gd name="T54" fmla="*/ 309 w 466"/>
                <a:gd name="T55" fmla="*/ 452 h 466"/>
                <a:gd name="T56" fmla="*/ 337 w 466"/>
                <a:gd name="T57" fmla="*/ 441 h 466"/>
                <a:gd name="T58" fmla="*/ 362 w 466"/>
                <a:gd name="T59" fmla="*/ 426 h 466"/>
                <a:gd name="T60" fmla="*/ 386 w 466"/>
                <a:gd name="T61" fmla="*/ 407 h 466"/>
                <a:gd name="T62" fmla="*/ 407 w 466"/>
                <a:gd name="T63" fmla="*/ 386 h 466"/>
                <a:gd name="T64" fmla="*/ 426 w 466"/>
                <a:gd name="T65" fmla="*/ 362 h 466"/>
                <a:gd name="T66" fmla="*/ 441 w 466"/>
                <a:gd name="T67" fmla="*/ 337 h 466"/>
                <a:gd name="T68" fmla="*/ 452 w 466"/>
                <a:gd name="T69" fmla="*/ 309 h 466"/>
                <a:gd name="T70" fmla="*/ 461 w 466"/>
                <a:gd name="T71" fmla="*/ 280 h 466"/>
                <a:gd name="T72" fmla="*/ 466 w 466"/>
                <a:gd name="T73" fmla="*/ 249 h 466"/>
                <a:gd name="T74" fmla="*/ 466 w 466"/>
                <a:gd name="T75" fmla="*/ 232 h 466"/>
                <a:gd name="T76" fmla="*/ 463 w 466"/>
                <a:gd name="T77" fmla="*/ 200 h 466"/>
                <a:gd name="T78" fmla="*/ 457 w 466"/>
                <a:gd name="T79" fmla="*/ 171 h 466"/>
                <a:gd name="T80" fmla="*/ 447 w 466"/>
                <a:gd name="T81" fmla="*/ 142 h 466"/>
                <a:gd name="T82" fmla="*/ 434 w 466"/>
                <a:gd name="T83" fmla="*/ 115 h 466"/>
                <a:gd name="T84" fmla="*/ 417 w 466"/>
                <a:gd name="T85" fmla="*/ 90 h 466"/>
                <a:gd name="T86" fmla="*/ 397 w 466"/>
                <a:gd name="T87" fmla="*/ 68 h 466"/>
                <a:gd name="T88" fmla="*/ 375 w 466"/>
                <a:gd name="T89" fmla="*/ 48 h 466"/>
                <a:gd name="T90" fmla="*/ 350 w 466"/>
                <a:gd name="T91" fmla="*/ 32 h 466"/>
                <a:gd name="T92" fmla="*/ 322 w 466"/>
                <a:gd name="T93" fmla="*/ 19 h 466"/>
                <a:gd name="T94" fmla="*/ 294 w 466"/>
                <a:gd name="T95" fmla="*/ 9 h 466"/>
                <a:gd name="T96" fmla="*/ 264 w 466"/>
                <a:gd name="T97" fmla="*/ 2 h 466"/>
                <a:gd name="T98" fmla="*/ 232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2" y="0"/>
                  </a:moveTo>
                  <a:lnTo>
                    <a:pt x="217" y="0"/>
                  </a:lnTo>
                  <a:lnTo>
                    <a:pt x="200" y="2"/>
                  </a:lnTo>
                  <a:lnTo>
                    <a:pt x="186" y="4"/>
                  </a:lnTo>
                  <a:lnTo>
                    <a:pt x="170" y="9"/>
                  </a:lnTo>
                  <a:lnTo>
                    <a:pt x="156" y="13"/>
                  </a:lnTo>
                  <a:lnTo>
                    <a:pt x="142" y="19"/>
                  </a:lnTo>
                  <a:lnTo>
                    <a:pt x="129" y="24"/>
                  </a:lnTo>
                  <a:lnTo>
                    <a:pt x="115" y="32"/>
                  </a:lnTo>
                  <a:lnTo>
                    <a:pt x="102" y="40"/>
                  </a:lnTo>
                  <a:lnTo>
                    <a:pt x="90" y="48"/>
                  </a:lnTo>
                  <a:lnTo>
                    <a:pt x="79" y="58"/>
                  </a:lnTo>
                  <a:lnTo>
                    <a:pt x="68" y="68"/>
                  </a:lnTo>
                  <a:lnTo>
                    <a:pt x="58" y="79"/>
                  </a:lnTo>
                  <a:lnTo>
                    <a:pt x="48" y="90"/>
                  </a:lnTo>
                  <a:lnTo>
                    <a:pt x="39" y="102"/>
                  </a:lnTo>
                  <a:lnTo>
                    <a:pt x="32" y="115"/>
                  </a:lnTo>
                  <a:lnTo>
                    <a:pt x="24" y="129"/>
                  </a:lnTo>
                  <a:lnTo>
                    <a:pt x="18" y="142"/>
                  </a:lnTo>
                  <a:lnTo>
                    <a:pt x="13" y="156"/>
                  </a:lnTo>
                  <a:lnTo>
                    <a:pt x="9" y="171"/>
                  </a:lnTo>
                  <a:lnTo>
                    <a:pt x="4" y="186"/>
                  </a:lnTo>
                  <a:lnTo>
                    <a:pt x="2" y="200"/>
                  </a:lnTo>
                  <a:lnTo>
                    <a:pt x="0" y="217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0" y="249"/>
                  </a:lnTo>
                  <a:lnTo>
                    <a:pt x="2" y="264"/>
                  </a:lnTo>
                  <a:lnTo>
                    <a:pt x="4" y="280"/>
                  </a:lnTo>
                  <a:lnTo>
                    <a:pt x="9" y="294"/>
                  </a:lnTo>
                  <a:lnTo>
                    <a:pt x="13" y="309"/>
                  </a:lnTo>
                  <a:lnTo>
                    <a:pt x="18" y="323"/>
                  </a:lnTo>
                  <a:lnTo>
                    <a:pt x="24" y="337"/>
                  </a:lnTo>
                  <a:lnTo>
                    <a:pt x="32" y="350"/>
                  </a:lnTo>
                  <a:lnTo>
                    <a:pt x="39" y="362"/>
                  </a:lnTo>
                  <a:lnTo>
                    <a:pt x="48" y="375"/>
                  </a:lnTo>
                  <a:lnTo>
                    <a:pt x="58" y="386"/>
                  </a:lnTo>
                  <a:lnTo>
                    <a:pt x="68" y="397"/>
                  </a:lnTo>
                  <a:lnTo>
                    <a:pt x="79" y="407"/>
                  </a:lnTo>
                  <a:lnTo>
                    <a:pt x="90" y="417"/>
                  </a:lnTo>
                  <a:lnTo>
                    <a:pt x="102" y="426"/>
                  </a:lnTo>
                  <a:lnTo>
                    <a:pt x="115" y="434"/>
                  </a:lnTo>
                  <a:lnTo>
                    <a:pt x="129" y="441"/>
                  </a:lnTo>
                  <a:lnTo>
                    <a:pt x="142" y="447"/>
                  </a:lnTo>
                  <a:lnTo>
                    <a:pt x="156" y="452"/>
                  </a:lnTo>
                  <a:lnTo>
                    <a:pt x="170" y="457"/>
                  </a:lnTo>
                  <a:lnTo>
                    <a:pt x="186" y="461"/>
                  </a:lnTo>
                  <a:lnTo>
                    <a:pt x="200" y="463"/>
                  </a:lnTo>
                  <a:lnTo>
                    <a:pt x="217" y="466"/>
                  </a:lnTo>
                  <a:lnTo>
                    <a:pt x="232" y="466"/>
                  </a:lnTo>
                  <a:lnTo>
                    <a:pt x="232" y="466"/>
                  </a:lnTo>
                  <a:lnTo>
                    <a:pt x="249" y="466"/>
                  </a:lnTo>
                  <a:lnTo>
                    <a:pt x="264" y="463"/>
                  </a:lnTo>
                  <a:lnTo>
                    <a:pt x="279" y="461"/>
                  </a:lnTo>
                  <a:lnTo>
                    <a:pt x="294" y="457"/>
                  </a:lnTo>
                  <a:lnTo>
                    <a:pt x="309" y="452"/>
                  </a:lnTo>
                  <a:lnTo>
                    <a:pt x="322" y="447"/>
                  </a:lnTo>
                  <a:lnTo>
                    <a:pt x="337" y="441"/>
                  </a:lnTo>
                  <a:lnTo>
                    <a:pt x="350" y="434"/>
                  </a:lnTo>
                  <a:lnTo>
                    <a:pt x="362" y="426"/>
                  </a:lnTo>
                  <a:lnTo>
                    <a:pt x="375" y="417"/>
                  </a:lnTo>
                  <a:lnTo>
                    <a:pt x="386" y="407"/>
                  </a:lnTo>
                  <a:lnTo>
                    <a:pt x="397" y="397"/>
                  </a:lnTo>
                  <a:lnTo>
                    <a:pt x="407" y="386"/>
                  </a:lnTo>
                  <a:lnTo>
                    <a:pt x="417" y="375"/>
                  </a:lnTo>
                  <a:lnTo>
                    <a:pt x="426" y="362"/>
                  </a:lnTo>
                  <a:lnTo>
                    <a:pt x="434" y="350"/>
                  </a:lnTo>
                  <a:lnTo>
                    <a:pt x="441" y="337"/>
                  </a:lnTo>
                  <a:lnTo>
                    <a:pt x="447" y="323"/>
                  </a:lnTo>
                  <a:lnTo>
                    <a:pt x="452" y="309"/>
                  </a:lnTo>
                  <a:lnTo>
                    <a:pt x="457" y="294"/>
                  </a:lnTo>
                  <a:lnTo>
                    <a:pt x="461" y="280"/>
                  </a:lnTo>
                  <a:lnTo>
                    <a:pt x="463" y="264"/>
                  </a:lnTo>
                  <a:lnTo>
                    <a:pt x="466" y="249"/>
                  </a:lnTo>
                  <a:lnTo>
                    <a:pt x="466" y="232"/>
                  </a:lnTo>
                  <a:lnTo>
                    <a:pt x="466" y="232"/>
                  </a:lnTo>
                  <a:lnTo>
                    <a:pt x="466" y="217"/>
                  </a:lnTo>
                  <a:lnTo>
                    <a:pt x="463" y="200"/>
                  </a:lnTo>
                  <a:lnTo>
                    <a:pt x="461" y="186"/>
                  </a:lnTo>
                  <a:lnTo>
                    <a:pt x="457" y="171"/>
                  </a:lnTo>
                  <a:lnTo>
                    <a:pt x="452" y="156"/>
                  </a:lnTo>
                  <a:lnTo>
                    <a:pt x="447" y="142"/>
                  </a:lnTo>
                  <a:lnTo>
                    <a:pt x="441" y="129"/>
                  </a:lnTo>
                  <a:lnTo>
                    <a:pt x="434" y="115"/>
                  </a:lnTo>
                  <a:lnTo>
                    <a:pt x="426" y="102"/>
                  </a:lnTo>
                  <a:lnTo>
                    <a:pt x="417" y="90"/>
                  </a:lnTo>
                  <a:lnTo>
                    <a:pt x="407" y="79"/>
                  </a:lnTo>
                  <a:lnTo>
                    <a:pt x="397" y="68"/>
                  </a:lnTo>
                  <a:lnTo>
                    <a:pt x="386" y="58"/>
                  </a:lnTo>
                  <a:lnTo>
                    <a:pt x="375" y="48"/>
                  </a:lnTo>
                  <a:lnTo>
                    <a:pt x="362" y="40"/>
                  </a:lnTo>
                  <a:lnTo>
                    <a:pt x="350" y="32"/>
                  </a:lnTo>
                  <a:lnTo>
                    <a:pt x="337" y="24"/>
                  </a:lnTo>
                  <a:lnTo>
                    <a:pt x="322" y="19"/>
                  </a:lnTo>
                  <a:lnTo>
                    <a:pt x="309" y="13"/>
                  </a:lnTo>
                  <a:lnTo>
                    <a:pt x="294" y="9"/>
                  </a:lnTo>
                  <a:lnTo>
                    <a:pt x="279" y="4"/>
                  </a:lnTo>
                  <a:lnTo>
                    <a:pt x="264" y="2"/>
                  </a:lnTo>
                  <a:lnTo>
                    <a:pt x="249" y="0"/>
                  </a:lnTo>
                  <a:lnTo>
                    <a:pt x="232" y="0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C9DD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5984875" y="2763838"/>
              <a:ext cx="185737" cy="184150"/>
            </a:xfrm>
            <a:custGeom>
              <a:avLst/>
              <a:gdLst>
                <a:gd name="T0" fmla="*/ 217 w 466"/>
                <a:gd name="T1" fmla="*/ 0 h 466"/>
                <a:gd name="T2" fmla="*/ 186 w 466"/>
                <a:gd name="T3" fmla="*/ 4 h 466"/>
                <a:gd name="T4" fmla="*/ 156 w 466"/>
                <a:gd name="T5" fmla="*/ 13 h 466"/>
                <a:gd name="T6" fmla="*/ 129 w 466"/>
                <a:gd name="T7" fmla="*/ 24 h 466"/>
                <a:gd name="T8" fmla="*/ 102 w 466"/>
                <a:gd name="T9" fmla="*/ 40 h 466"/>
                <a:gd name="T10" fmla="*/ 79 w 466"/>
                <a:gd name="T11" fmla="*/ 58 h 466"/>
                <a:gd name="T12" fmla="*/ 58 w 466"/>
                <a:gd name="T13" fmla="*/ 79 h 466"/>
                <a:gd name="T14" fmla="*/ 39 w 466"/>
                <a:gd name="T15" fmla="*/ 102 h 466"/>
                <a:gd name="T16" fmla="*/ 24 w 466"/>
                <a:gd name="T17" fmla="*/ 129 h 466"/>
                <a:gd name="T18" fmla="*/ 13 w 466"/>
                <a:gd name="T19" fmla="*/ 156 h 466"/>
                <a:gd name="T20" fmla="*/ 4 w 466"/>
                <a:gd name="T21" fmla="*/ 186 h 466"/>
                <a:gd name="T22" fmla="*/ 0 w 466"/>
                <a:gd name="T23" fmla="*/ 217 h 466"/>
                <a:gd name="T24" fmla="*/ 0 w 466"/>
                <a:gd name="T25" fmla="*/ 232 h 466"/>
                <a:gd name="T26" fmla="*/ 2 w 466"/>
                <a:gd name="T27" fmla="*/ 264 h 466"/>
                <a:gd name="T28" fmla="*/ 9 w 466"/>
                <a:gd name="T29" fmla="*/ 294 h 466"/>
                <a:gd name="T30" fmla="*/ 18 w 466"/>
                <a:gd name="T31" fmla="*/ 323 h 466"/>
                <a:gd name="T32" fmla="*/ 32 w 466"/>
                <a:gd name="T33" fmla="*/ 350 h 466"/>
                <a:gd name="T34" fmla="*/ 48 w 466"/>
                <a:gd name="T35" fmla="*/ 375 h 466"/>
                <a:gd name="T36" fmla="*/ 68 w 466"/>
                <a:gd name="T37" fmla="*/ 397 h 466"/>
                <a:gd name="T38" fmla="*/ 90 w 466"/>
                <a:gd name="T39" fmla="*/ 417 h 466"/>
                <a:gd name="T40" fmla="*/ 115 w 466"/>
                <a:gd name="T41" fmla="*/ 434 h 466"/>
                <a:gd name="T42" fmla="*/ 142 w 466"/>
                <a:gd name="T43" fmla="*/ 447 h 466"/>
                <a:gd name="T44" fmla="*/ 170 w 466"/>
                <a:gd name="T45" fmla="*/ 457 h 466"/>
                <a:gd name="T46" fmla="*/ 200 w 466"/>
                <a:gd name="T47" fmla="*/ 463 h 466"/>
                <a:gd name="T48" fmla="*/ 232 w 466"/>
                <a:gd name="T49" fmla="*/ 466 h 466"/>
                <a:gd name="T50" fmla="*/ 249 w 466"/>
                <a:gd name="T51" fmla="*/ 466 h 466"/>
                <a:gd name="T52" fmla="*/ 279 w 466"/>
                <a:gd name="T53" fmla="*/ 461 h 466"/>
                <a:gd name="T54" fmla="*/ 309 w 466"/>
                <a:gd name="T55" fmla="*/ 452 h 466"/>
                <a:gd name="T56" fmla="*/ 337 w 466"/>
                <a:gd name="T57" fmla="*/ 441 h 466"/>
                <a:gd name="T58" fmla="*/ 362 w 466"/>
                <a:gd name="T59" fmla="*/ 426 h 466"/>
                <a:gd name="T60" fmla="*/ 386 w 466"/>
                <a:gd name="T61" fmla="*/ 407 h 466"/>
                <a:gd name="T62" fmla="*/ 407 w 466"/>
                <a:gd name="T63" fmla="*/ 386 h 466"/>
                <a:gd name="T64" fmla="*/ 426 w 466"/>
                <a:gd name="T65" fmla="*/ 362 h 466"/>
                <a:gd name="T66" fmla="*/ 441 w 466"/>
                <a:gd name="T67" fmla="*/ 337 h 466"/>
                <a:gd name="T68" fmla="*/ 452 w 466"/>
                <a:gd name="T69" fmla="*/ 309 h 466"/>
                <a:gd name="T70" fmla="*/ 461 w 466"/>
                <a:gd name="T71" fmla="*/ 280 h 466"/>
                <a:gd name="T72" fmla="*/ 466 w 466"/>
                <a:gd name="T73" fmla="*/ 249 h 466"/>
                <a:gd name="T74" fmla="*/ 466 w 466"/>
                <a:gd name="T75" fmla="*/ 232 h 466"/>
                <a:gd name="T76" fmla="*/ 463 w 466"/>
                <a:gd name="T77" fmla="*/ 200 h 466"/>
                <a:gd name="T78" fmla="*/ 457 w 466"/>
                <a:gd name="T79" fmla="*/ 171 h 466"/>
                <a:gd name="T80" fmla="*/ 447 w 466"/>
                <a:gd name="T81" fmla="*/ 142 h 466"/>
                <a:gd name="T82" fmla="*/ 434 w 466"/>
                <a:gd name="T83" fmla="*/ 115 h 466"/>
                <a:gd name="T84" fmla="*/ 417 w 466"/>
                <a:gd name="T85" fmla="*/ 90 h 466"/>
                <a:gd name="T86" fmla="*/ 397 w 466"/>
                <a:gd name="T87" fmla="*/ 68 h 466"/>
                <a:gd name="T88" fmla="*/ 375 w 466"/>
                <a:gd name="T89" fmla="*/ 48 h 466"/>
                <a:gd name="T90" fmla="*/ 350 w 466"/>
                <a:gd name="T91" fmla="*/ 32 h 466"/>
                <a:gd name="T92" fmla="*/ 322 w 466"/>
                <a:gd name="T93" fmla="*/ 19 h 466"/>
                <a:gd name="T94" fmla="*/ 294 w 466"/>
                <a:gd name="T95" fmla="*/ 9 h 466"/>
                <a:gd name="T96" fmla="*/ 264 w 466"/>
                <a:gd name="T97" fmla="*/ 2 h 466"/>
                <a:gd name="T98" fmla="*/ 232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2" y="0"/>
                  </a:moveTo>
                  <a:lnTo>
                    <a:pt x="217" y="0"/>
                  </a:lnTo>
                  <a:lnTo>
                    <a:pt x="200" y="2"/>
                  </a:lnTo>
                  <a:lnTo>
                    <a:pt x="186" y="4"/>
                  </a:lnTo>
                  <a:lnTo>
                    <a:pt x="170" y="9"/>
                  </a:lnTo>
                  <a:lnTo>
                    <a:pt x="156" y="13"/>
                  </a:lnTo>
                  <a:lnTo>
                    <a:pt x="142" y="19"/>
                  </a:lnTo>
                  <a:lnTo>
                    <a:pt x="129" y="24"/>
                  </a:lnTo>
                  <a:lnTo>
                    <a:pt x="115" y="32"/>
                  </a:lnTo>
                  <a:lnTo>
                    <a:pt x="102" y="40"/>
                  </a:lnTo>
                  <a:lnTo>
                    <a:pt x="90" y="48"/>
                  </a:lnTo>
                  <a:lnTo>
                    <a:pt x="79" y="58"/>
                  </a:lnTo>
                  <a:lnTo>
                    <a:pt x="68" y="68"/>
                  </a:lnTo>
                  <a:lnTo>
                    <a:pt x="58" y="79"/>
                  </a:lnTo>
                  <a:lnTo>
                    <a:pt x="48" y="90"/>
                  </a:lnTo>
                  <a:lnTo>
                    <a:pt x="39" y="102"/>
                  </a:lnTo>
                  <a:lnTo>
                    <a:pt x="32" y="115"/>
                  </a:lnTo>
                  <a:lnTo>
                    <a:pt x="24" y="129"/>
                  </a:lnTo>
                  <a:lnTo>
                    <a:pt x="18" y="142"/>
                  </a:lnTo>
                  <a:lnTo>
                    <a:pt x="13" y="156"/>
                  </a:lnTo>
                  <a:lnTo>
                    <a:pt x="9" y="171"/>
                  </a:lnTo>
                  <a:lnTo>
                    <a:pt x="4" y="186"/>
                  </a:lnTo>
                  <a:lnTo>
                    <a:pt x="2" y="200"/>
                  </a:lnTo>
                  <a:lnTo>
                    <a:pt x="0" y="217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0" y="249"/>
                  </a:lnTo>
                  <a:lnTo>
                    <a:pt x="2" y="264"/>
                  </a:lnTo>
                  <a:lnTo>
                    <a:pt x="4" y="280"/>
                  </a:lnTo>
                  <a:lnTo>
                    <a:pt x="9" y="294"/>
                  </a:lnTo>
                  <a:lnTo>
                    <a:pt x="13" y="309"/>
                  </a:lnTo>
                  <a:lnTo>
                    <a:pt x="18" y="323"/>
                  </a:lnTo>
                  <a:lnTo>
                    <a:pt x="24" y="337"/>
                  </a:lnTo>
                  <a:lnTo>
                    <a:pt x="32" y="350"/>
                  </a:lnTo>
                  <a:lnTo>
                    <a:pt x="39" y="362"/>
                  </a:lnTo>
                  <a:lnTo>
                    <a:pt x="48" y="375"/>
                  </a:lnTo>
                  <a:lnTo>
                    <a:pt x="58" y="386"/>
                  </a:lnTo>
                  <a:lnTo>
                    <a:pt x="68" y="397"/>
                  </a:lnTo>
                  <a:lnTo>
                    <a:pt x="79" y="407"/>
                  </a:lnTo>
                  <a:lnTo>
                    <a:pt x="90" y="417"/>
                  </a:lnTo>
                  <a:lnTo>
                    <a:pt x="102" y="426"/>
                  </a:lnTo>
                  <a:lnTo>
                    <a:pt x="115" y="434"/>
                  </a:lnTo>
                  <a:lnTo>
                    <a:pt x="129" y="441"/>
                  </a:lnTo>
                  <a:lnTo>
                    <a:pt x="142" y="447"/>
                  </a:lnTo>
                  <a:lnTo>
                    <a:pt x="156" y="452"/>
                  </a:lnTo>
                  <a:lnTo>
                    <a:pt x="170" y="457"/>
                  </a:lnTo>
                  <a:lnTo>
                    <a:pt x="186" y="461"/>
                  </a:lnTo>
                  <a:lnTo>
                    <a:pt x="200" y="463"/>
                  </a:lnTo>
                  <a:lnTo>
                    <a:pt x="217" y="466"/>
                  </a:lnTo>
                  <a:lnTo>
                    <a:pt x="232" y="466"/>
                  </a:lnTo>
                  <a:lnTo>
                    <a:pt x="232" y="466"/>
                  </a:lnTo>
                  <a:lnTo>
                    <a:pt x="249" y="466"/>
                  </a:lnTo>
                  <a:lnTo>
                    <a:pt x="264" y="463"/>
                  </a:lnTo>
                  <a:lnTo>
                    <a:pt x="279" y="461"/>
                  </a:lnTo>
                  <a:lnTo>
                    <a:pt x="294" y="457"/>
                  </a:lnTo>
                  <a:lnTo>
                    <a:pt x="309" y="452"/>
                  </a:lnTo>
                  <a:lnTo>
                    <a:pt x="322" y="447"/>
                  </a:lnTo>
                  <a:lnTo>
                    <a:pt x="337" y="441"/>
                  </a:lnTo>
                  <a:lnTo>
                    <a:pt x="350" y="434"/>
                  </a:lnTo>
                  <a:lnTo>
                    <a:pt x="362" y="426"/>
                  </a:lnTo>
                  <a:lnTo>
                    <a:pt x="375" y="417"/>
                  </a:lnTo>
                  <a:lnTo>
                    <a:pt x="386" y="407"/>
                  </a:lnTo>
                  <a:lnTo>
                    <a:pt x="397" y="397"/>
                  </a:lnTo>
                  <a:lnTo>
                    <a:pt x="407" y="386"/>
                  </a:lnTo>
                  <a:lnTo>
                    <a:pt x="417" y="375"/>
                  </a:lnTo>
                  <a:lnTo>
                    <a:pt x="426" y="362"/>
                  </a:lnTo>
                  <a:lnTo>
                    <a:pt x="434" y="350"/>
                  </a:lnTo>
                  <a:lnTo>
                    <a:pt x="441" y="337"/>
                  </a:lnTo>
                  <a:lnTo>
                    <a:pt x="447" y="323"/>
                  </a:lnTo>
                  <a:lnTo>
                    <a:pt x="452" y="309"/>
                  </a:lnTo>
                  <a:lnTo>
                    <a:pt x="457" y="294"/>
                  </a:lnTo>
                  <a:lnTo>
                    <a:pt x="461" y="280"/>
                  </a:lnTo>
                  <a:lnTo>
                    <a:pt x="463" y="264"/>
                  </a:lnTo>
                  <a:lnTo>
                    <a:pt x="466" y="249"/>
                  </a:lnTo>
                  <a:lnTo>
                    <a:pt x="466" y="232"/>
                  </a:lnTo>
                  <a:lnTo>
                    <a:pt x="466" y="232"/>
                  </a:lnTo>
                  <a:lnTo>
                    <a:pt x="466" y="217"/>
                  </a:lnTo>
                  <a:lnTo>
                    <a:pt x="463" y="200"/>
                  </a:lnTo>
                  <a:lnTo>
                    <a:pt x="461" y="186"/>
                  </a:lnTo>
                  <a:lnTo>
                    <a:pt x="457" y="171"/>
                  </a:lnTo>
                  <a:lnTo>
                    <a:pt x="452" y="156"/>
                  </a:lnTo>
                  <a:lnTo>
                    <a:pt x="447" y="142"/>
                  </a:lnTo>
                  <a:lnTo>
                    <a:pt x="441" y="129"/>
                  </a:lnTo>
                  <a:lnTo>
                    <a:pt x="434" y="115"/>
                  </a:lnTo>
                  <a:lnTo>
                    <a:pt x="426" y="102"/>
                  </a:lnTo>
                  <a:lnTo>
                    <a:pt x="417" y="90"/>
                  </a:lnTo>
                  <a:lnTo>
                    <a:pt x="407" y="79"/>
                  </a:lnTo>
                  <a:lnTo>
                    <a:pt x="397" y="68"/>
                  </a:lnTo>
                  <a:lnTo>
                    <a:pt x="386" y="58"/>
                  </a:lnTo>
                  <a:lnTo>
                    <a:pt x="375" y="48"/>
                  </a:lnTo>
                  <a:lnTo>
                    <a:pt x="362" y="40"/>
                  </a:lnTo>
                  <a:lnTo>
                    <a:pt x="350" y="32"/>
                  </a:lnTo>
                  <a:lnTo>
                    <a:pt x="337" y="24"/>
                  </a:lnTo>
                  <a:lnTo>
                    <a:pt x="322" y="19"/>
                  </a:lnTo>
                  <a:lnTo>
                    <a:pt x="309" y="13"/>
                  </a:lnTo>
                  <a:lnTo>
                    <a:pt x="294" y="9"/>
                  </a:lnTo>
                  <a:lnTo>
                    <a:pt x="279" y="4"/>
                  </a:lnTo>
                  <a:lnTo>
                    <a:pt x="264" y="2"/>
                  </a:lnTo>
                  <a:lnTo>
                    <a:pt x="249" y="0"/>
                  </a:lnTo>
                  <a:lnTo>
                    <a:pt x="232" y="0"/>
                  </a:lnTo>
                  <a:lnTo>
                    <a:pt x="232" y="0"/>
                  </a:lnTo>
                </a:path>
              </a:pathLst>
            </a:custGeom>
            <a:noFill/>
            <a:ln w="11113">
              <a:solidFill>
                <a:srgbClr val="5B524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7464425" y="5075238"/>
              <a:ext cx="184150" cy="184150"/>
            </a:xfrm>
            <a:custGeom>
              <a:avLst/>
              <a:gdLst>
                <a:gd name="T0" fmla="*/ 217 w 466"/>
                <a:gd name="T1" fmla="*/ 0 h 466"/>
                <a:gd name="T2" fmla="*/ 186 w 466"/>
                <a:gd name="T3" fmla="*/ 5 h 466"/>
                <a:gd name="T4" fmla="*/ 157 w 466"/>
                <a:gd name="T5" fmla="*/ 13 h 466"/>
                <a:gd name="T6" fmla="*/ 129 w 466"/>
                <a:gd name="T7" fmla="*/ 24 h 466"/>
                <a:gd name="T8" fmla="*/ 103 w 466"/>
                <a:gd name="T9" fmla="*/ 40 h 466"/>
                <a:gd name="T10" fmla="*/ 79 w 466"/>
                <a:gd name="T11" fmla="*/ 59 h 466"/>
                <a:gd name="T12" fmla="*/ 59 w 466"/>
                <a:gd name="T13" fmla="*/ 79 h 466"/>
                <a:gd name="T14" fmla="*/ 40 w 466"/>
                <a:gd name="T15" fmla="*/ 103 h 466"/>
                <a:gd name="T16" fmla="*/ 24 w 466"/>
                <a:gd name="T17" fmla="*/ 129 h 466"/>
                <a:gd name="T18" fmla="*/ 13 w 466"/>
                <a:gd name="T19" fmla="*/ 157 h 466"/>
                <a:gd name="T20" fmla="*/ 5 w 466"/>
                <a:gd name="T21" fmla="*/ 186 h 466"/>
                <a:gd name="T22" fmla="*/ 0 w 466"/>
                <a:gd name="T23" fmla="*/ 217 h 466"/>
                <a:gd name="T24" fmla="*/ 0 w 466"/>
                <a:gd name="T25" fmla="*/ 233 h 466"/>
                <a:gd name="T26" fmla="*/ 2 w 466"/>
                <a:gd name="T27" fmla="*/ 264 h 466"/>
                <a:gd name="T28" fmla="*/ 9 w 466"/>
                <a:gd name="T29" fmla="*/ 294 h 466"/>
                <a:gd name="T30" fmla="*/ 19 w 466"/>
                <a:gd name="T31" fmla="*/ 323 h 466"/>
                <a:gd name="T32" fmla="*/ 32 w 466"/>
                <a:gd name="T33" fmla="*/ 350 h 466"/>
                <a:gd name="T34" fmla="*/ 49 w 466"/>
                <a:gd name="T35" fmla="*/ 376 h 466"/>
                <a:gd name="T36" fmla="*/ 68 w 466"/>
                <a:gd name="T37" fmla="*/ 398 h 466"/>
                <a:gd name="T38" fmla="*/ 90 w 466"/>
                <a:gd name="T39" fmla="*/ 418 h 466"/>
                <a:gd name="T40" fmla="*/ 116 w 466"/>
                <a:gd name="T41" fmla="*/ 434 h 466"/>
                <a:gd name="T42" fmla="*/ 142 w 466"/>
                <a:gd name="T43" fmla="*/ 447 h 466"/>
                <a:gd name="T44" fmla="*/ 171 w 466"/>
                <a:gd name="T45" fmla="*/ 457 h 466"/>
                <a:gd name="T46" fmla="*/ 201 w 466"/>
                <a:gd name="T47" fmla="*/ 464 h 466"/>
                <a:gd name="T48" fmla="*/ 232 w 466"/>
                <a:gd name="T49" fmla="*/ 466 h 466"/>
                <a:gd name="T50" fmla="*/ 249 w 466"/>
                <a:gd name="T51" fmla="*/ 466 h 466"/>
                <a:gd name="T52" fmla="*/ 280 w 466"/>
                <a:gd name="T53" fmla="*/ 462 h 466"/>
                <a:gd name="T54" fmla="*/ 310 w 466"/>
                <a:gd name="T55" fmla="*/ 453 h 466"/>
                <a:gd name="T56" fmla="*/ 337 w 466"/>
                <a:gd name="T57" fmla="*/ 442 h 466"/>
                <a:gd name="T58" fmla="*/ 362 w 466"/>
                <a:gd name="T59" fmla="*/ 426 h 466"/>
                <a:gd name="T60" fmla="*/ 387 w 466"/>
                <a:gd name="T61" fmla="*/ 408 h 466"/>
                <a:gd name="T62" fmla="*/ 408 w 466"/>
                <a:gd name="T63" fmla="*/ 387 h 466"/>
                <a:gd name="T64" fmla="*/ 426 w 466"/>
                <a:gd name="T65" fmla="*/ 362 h 466"/>
                <a:gd name="T66" fmla="*/ 442 w 466"/>
                <a:gd name="T67" fmla="*/ 337 h 466"/>
                <a:gd name="T68" fmla="*/ 453 w 466"/>
                <a:gd name="T69" fmla="*/ 310 h 466"/>
                <a:gd name="T70" fmla="*/ 462 w 466"/>
                <a:gd name="T71" fmla="*/ 280 h 466"/>
                <a:gd name="T72" fmla="*/ 466 w 466"/>
                <a:gd name="T73" fmla="*/ 249 h 466"/>
                <a:gd name="T74" fmla="*/ 466 w 466"/>
                <a:gd name="T75" fmla="*/ 233 h 466"/>
                <a:gd name="T76" fmla="*/ 464 w 466"/>
                <a:gd name="T77" fmla="*/ 201 h 466"/>
                <a:gd name="T78" fmla="*/ 457 w 466"/>
                <a:gd name="T79" fmla="*/ 171 h 466"/>
                <a:gd name="T80" fmla="*/ 447 w 466"/>
                <a:gd name="T81" fmla="*/ 142 h 466"/>
                <a:gd name="T82" fmla="*/ 434 w 466"/>
                <a:gd name="T83" fmla="*/ 116 h 466"/>
                <a:gd name="T84" fmla="*/ 417 w 466"/>
                <a:gd name="T85" fmla="*/ 90 h 466"/>
                <a:gd name="T86" fmla="*/ 398 w 466"/>
                <a:gd name="T87" fmla="*/ 68 h 466"/>
                <a:gd name="T88" fmla="*/ 376 w 466"/>
                <a:gd name="T89" fmla="*/ 49 h 466"/>
                <a:gd name="T90" fmla="*/ 350 w 466"/>
                <a:gd name="T91" fmla="*/ 32 h 466"/>
                <a:gd name="T92" fmla="*/ 323 w 466"/>
                <a:gd name="T93" fmla="*/ 19 h 466"/>
                <a:gd name="T94" fmla="*/ 294 w 466"/>
                <a:gd name="T95" fmla="*/ 9 h 466"/>
                <a:gd name="T96" fmla="*/ 264 w 466"/>
                <a:gd name="T97" fmla="*/ 2 h 466"/>
                <a:gd name="T98" fmla="*/ 232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2" y="0"/>
                  </a:moveTo>
                  <a:lnTo>
                    <a:pt x="217" y="0"/>
                  </a:lnTo>
                  <a:lnTo>
                    <a:pt x="201" y="2"/>
                  </a:lnTo>
                  <a:lnTo>
                    <a:pt x="186" y="5"/>
                  </a:lnTo>
                  <a:lnTo>
                    <a:pt x="171" y="9"/>
                  </a:lnTo>
                  <a:lnTo>
                    <a:pt x="157" y="13"/>
                  </a:lnTo>
                  <a:lnTo>
                    <a:pt x="142" y="19"/>
                  </a:lnTo>
                  <a:lnTo>
                    <a:pt x="129" y="24"/>
                  </a:lnTo>
                  <a:lnTo>
                    <a:pt x="116" y="32"/>
                  </a:lnTo>
                  <a:lnTo>
                    <a:pt x="103" y="40"/>
                  </a:lnTo>
                  <a:lnTo>
                    <a:pt x="90" y="49"/>
                  </a:lnTo>
                  <a:lnTo>
                    <a:pt x="79" y="59"/>
                  </a:lnTo>
                  <a:lnTo>
                    <a:pt x="68" y="68"/>
                  </a:lnTo>
                  <a:lnTo>
                    <a:pt x="59" y="79"/>
                  </a:lnTo>
                  <a:lnTo>
                    <a:pt x="49" y="90"/>
                  </a:lnTo>
                  <a:lnTo>
                    <a:pt x="40" y="103"/>
                  </a:lnTo>
                  <a:lnTo>
                    <a:pt x="32" y="116"/>
                  </a:lnTo>
                  <a:lnTo>
                    <a:pt x="24" y="129"/>
                  </a:lnTo>
                  <a:lnTo>
                    <a:pt x="19" y="142"/>
                  </a:lnTo>
                  <a:lnTo>
                    <a:pt x="13" y="157"/>
                  </a:lnTo>
                  <a:lnTo>
                    <a:pt x="9" y="171"/>
                  </a:lnTo>
                  <a:lnTo>
                    <a:pt x="5" y="186"/>
                  </a:lnTo>
                  <a:lnTo>
                    <a:pt x="2" y="201"/>
                  </a:lnTo>
                  <a:lnTo>
                    <a:pt x="0" y="217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9"/>
                  </a:lnTo>
                  <a:lnTo>
                    <a:pt x="2" y="264"/>
                  </a:lnTo>
                  <a:lnTo>
                    <a:pt x="5" y="280"/>
                  </a:lnTo>
                  <a:lnTo>
                    <a:pt x="9" y="294"/>
                  </a:lnTo>
                  <a:lnTo>
                    <a:pt x="13" y="310"/>
                  </a:lnTo>
                  <a:lnTo>
                    <a:pt x="19" y="323"/>
                  </a:lnTo>
                  <a:lnTo>
                    <a:pt x="24" y="337"/>
                  </a:lnTo>
                  <a:lnTo>
                    <a:pt x="32" y="350"/>
                  </a:lnTo>
                  <a:lnTo>
                    <a:pt x="40" y="362"/>
                  </a:lnTo>
                  <a:lnTo>
                    <a:pt x="49" y="376"/>
                  </a:lnTo>
                  <a:lnTo>
                    <a:pt x="59" y="387"/>
                  </a:lnTo>
                  <a:lnTo>
                    <a:pt x="68" y="398"/>
                  </a:lnTo>
                  <a:lnTo>
                    <a:pt x="79" y="408"/>
                  </a:lnTo>
                  <a:lnTo>
                    <a:pt x="90" y="418"/>
                  </a:lnTo>
                  <a:lnTo>
                    <a:pt x="103" y="426"/>
                  </a:lnTo>
                  <a:lnTo>
                    <a:pt x="116" y="434"/>
                  </a:lnTo>
                  <a:lnTo>
                    <a:pt x="129" y="442"/>
                  </a:lnTo>
                  <a:lnTo>
                    <a:pt x="142" y="447"/>
                  </a:lnTo>
                  <a:lnTo>
                    <a:pt x="157" y="453"/>
                  </a:lnTo>
                  <a:lnTo>
                    <a:pt x="171" y="457"/>
                  </a:lnTo>
                  <a:lnTo>
                    <a:pt x="186" y="462"/>
                  </a:lnTo>
                  <a:lnTo>
                    <a:pt x="201" y="464"/>
                  </a:lnTo>
                  <a:lnTo>
                    <a:pt x="217" y="466"/>
                  </a:lnTo>
                  <a:lnTo>
                    <a:pt x="232" y="466"/>
                  </a:lnTo>
                  <a:lnTo>
                    <a:pt x="232" y="466"/>
                  </a:lnTo>
                  <a:lnTo>
                    <a:pt x="249" y="466"/>
                  </a:lnTo>
                  <a:lnTo>
                    <a:pt x="264" y="464"/>
                  </a:lnTo>
                  <a:lnTo>
                    <a:pt x="280" y="462"/>
                  </a:lnTo>
                  <a:lnTo>
                    <a:pt x="294" y="457"/>
                  </a:lnTo>
                  <a:lnTo>
                    <a:pt x="310" y="453"/>
                  </a:lnTo>
                  <a:lnTo>
                    <a:pt x="323" y="447"/>
                  </a:lnTo>
                  <a:lnTo>
                    <a:pt x="337" y="442"/>
                  </a:lnTo>
                  <a:lnTo>
                    <a:pt x="350" y="434"/>
                  </a:lnTo>
                  <a:lnTo>
                    <a:pt x="362" y="426"/>
                  </a:lnTo>
                  <a:lnTo>
                    <a:pt x="376" y="418"/>
                  </a:lnTo>
                  <a:lnTo>
                    <a:pt x="387" y="408"/>
                  </a:lnTo>
                  <a:lnTo>
                    <a:pt x="398" y="398"/>
                  </a:lnTo>
                  <a:lnTo>
                    <a:pt x="408" y="387"/>
                  </a:lnTo>
                  <a:lnTo>
                    <a:pt x="417" y="376"/>
                  </a:lnTo>
                  <a:lnTo>
                    <a:pt x="426" y="362"/>
                  </a:lnTo>
                  <a:lnTo>
                    <a:pt x="434" y="350"/>
                  </a:lnTo>
                  <a:lnTo>
                    <a:pt x="442" y="337"/>
                  </a:lnTo>
                  <a:lnTo>
                    <a:pt x="447" y="323"/>
                  </a:lnTo>
                  <a:lnTo>
                    <a:pt x="453" y="310"/>
                  </a:lnTo>
                  <a:lnTo>
                    <a:pt x="457" y="294"/>
                  </a:lnTo>
                  <a:lnTo>
                    <a:pt x="462" y="280"/>
                  </a:lnTo>
                  <a:lnTo>
                    <a:pt x="464" y="264"/>
                  </a:lnTo>
                  <a:lnTo>
                    <a:pt x="466" y="249"/>
                  </a:lnTo>
                  <a:lnTo>
                    <a:pt x="466" y="233"/>
                  </a:lnTo>
                  <a:lnTo>
                    <a:pt x="466" y="233"/>
                  </a:lnTo>
                  <a:lnTo>
                    <a:pt x="466" y="217"/>
                  </a:lnTo>
                  <a:lnTo>
                    <a:pt x="464" y="201"/>
                  </a:lnTo>
                  <a:lnTo>
                    <a:pt x="462" y="186"/>
                  </a:lnTo>
                  <a:lnTo>
                    <a:pt x="457" y="171"/>
                  </a:lnTo>
                  <a:lnTo>
                    <a:pt x="453" y="157"/>
                  </a:lnTo>
                  <a:lnTo>
                    <a:pt x="447" y="142"/>
                  </a:lnTo>
                  <a:lnTo>
                    <a:pt x="442" y="129"/>
                  </a:lnTo>
                  <a:lnTo>
                    <a:pt x="434" y="116"/>
                  </a:lnTo>
                  <a:lnTo>
                    <a:pt x="426" y="103"/>
                  </a:lnTo>
                  <a:lnTo>
                    <a:pt x="417" y="90"/>
                  </a:lnTo>
                  <a:lnTo>
                    <a:pt x="408" y="79"/>
                  </a:lnTo>
                  <a:lnTo>
                    <a:pt x="398" y="68"/>
                  </a:lnTo>
                  <a:lnTo>
                    <a:pt x="387" y="59"/>
                  </a:lnTo>
                  <a:lnTo>
                    <a:pt x="376" y="49"/>
                  </a:lnTo>
                  <a:lnTo>
                    <a:pt x="362" y="40"/>
                  </a:lnTo>
                  <a:lnTo>
                    <a:pt x="350" y="32"/>
                  </a:lnTo>
                  <a:lnTo>
                    <a:pt x="337" y="24"/>
                  </a:lnTo>
                  <a:lnTo>
                    <a:pt x="323" y="19"/>
                  </a:lnTo>
                  <a:lnTo>
                    <a:pt x="310" y="13"/>
                  </a:lnTo>
                  <a:lnTo>
                    <a:pt x="294" y="9"/>
                  </a:lnTo>
                  <a:lnTo>
                    <a:pt x="280" y="5"/>
                  </a:lnTo>
                  <a:lnTo>
                    <a:pt x="264" y="2"/>
                  </a:lnTo>
                  <a:lnTo>
                    <a:pt x="249" y="0"/>
                  </a:lnTo>
                  <a:lnTo>
                    <a:pt x="232" y="0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C9DD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7464425" y="5075238"/>
              <a:ext cx="184150" cy="184150"/>
            </a:xfrm>
            <a:custGeom>
              <a:avLst/>
              <a:gdLst>
                <a:gd name="T0" fmla="*/ 217 w 466"/>
                <a:gd name="T1" fmla="*/ 0 h 466"/>
                <a:gd name="T2" fmla="*/ 186 w 466"/>
                <a:gd name="T3" fmla="*/ 5 h 466"/>
                <a:gd name="T4" fmla="*/ 157 w 466"/>
                <a:gd name="T5" fmla="*/ 13 h 466"/>
                <a:gd name="T6" fmla="*/ 129 w 466"/>
                <a:gd name="T7" fmla="*/ 24 h 466"/>
                <a:gd name="T8" fmla="*/ 103 w 466"/>
                <a:gd name="T9" fmla="*/ 40 h 466"/>
                <a:gd name="T10" fmla="*/ 79 w 466"/>
                <a:gd name="T11" fmla="*/ 59 h 466"/>
                <a:gd name="T12" fmla="*/ 59 w 466"/>
                <a:gd name="T13" fmla="*/ 79 h 466"/>
                <a:gd name="T14" fmla="*/ 40 w 466"/>
                <a:gd name="T15" fmla="*/ 103 h 466"/>
                <a:gd name="T16" fmla="*/ 24 w 466"/>
                <a:gd name="T17" fmla="*/ 129 h 466"/>
                <a:gd name="T18" fmla="*/ 13 w 466"/>
                <a:gd name="T19" fmla="*/ 157 h 466"/>
                <a:gd name="T20" fmla="*/ 5 w 466"/>
                <a:gd name="T21" fmla="*/ 186 h 466"/>
                <a:gd name="T22" fmla="*/ 0 w 466"/>
                <a:gd name="T23" fmla="*/ 217 h 466"/>
                <a:gd name="T24" fmla="*/ 0 w 466"/>
                <a:gd name="T25" fmla="*/ 233 h 466"/>
                <a:gd name="T26" fmla="*/ 2 w 466"/>
                <a:gd name="T27" fmla="*/ 264 h 466"/>
                <a:gd name="T28" fmla="*/ 9 w 466"/>
                <a:gd name="T29" fmla="*/ 294 h 466"/>
                <a:gd name="T30" fmla="*/ 19 w 466"/>
                <a:gd name="T31" fmla="*/ 323 h 466"/>
                <a:gd name="T32" fmla="*/ 32 w 466"/>
                <a:gd name="T33" fmla="*/ 350 h 466"/>
                <a:gd name="T34" fmla="*/ 49 w 466"/>
                <a:gd name="T35" fmla="*/ 376 h 466"/>
                <a:gd name="T36" fmla="*/ 68 w 466"/>
                <a:gd name="T37" fmla="*/ 398 h 466"/>
                <a:gd name="T38" fmla="*/ 90 w 466"/>
                <a:gd name="T39" fmla="*/ 418 h 466"/>
                <a:gd name="T40" fmla="*/ 116 w 466"/>
                <a:gd name="T41" fmla="*/ 434 h 466"/>
                <a:gd name="T42" fmla="*/ 142 w 466"/>
                <a:gd name="T43" fmla="*/ 447 h 466"/>
                <a:gd name="T44" fmla="*/ 171 w 466"/>
                <a:gd name="T45" fmla="*/ 457 h 466"/>
                <a:gd name="T46" fmla="*/ 201 w 466"/>
                <a:gd name="T47" fmla="*/ 464 h 466"/>
                <a:gd name="T48" fmla="*/ 232 w 466"/>
                <a:gd name="T49" fmla="*/ 466 h 466"/>
                <a:gd name="T50" fmla="*/ 249 w 466"/>
                <a:gd name="T51" fmla="*/ 466 h 466"/>
                <a:gd name="T52" fmla="*/ 280 w 466"/>
                <a:gd name="T53" fmla="*/ 462 h 466"/>
                <a:gd name="T54" fmla="*/ 310 w 466"/>
                <a:gd name="T55" fmla="*/ 453 h 466"/>
                <a:gd name="T56" fmla="*/ 337 w 466"/>
                <a:gd name="T57" fmla="*/ 442 h 466"/>
                <a:gd name="T58" fmla="*/ 362 w 466"/>
                <a:gd name="T59" fmla="*/ 426 h 466"/>
                <a:gd name="T60" fmla="*/ 387 w 466"/>
                <a:gd name="T61" fmla="*/ 408 h 466"/>
                <a:gd name="T62" fmla="*/ 408 w 466"/>
                <a:gd name="T63" fmla="*/ 387 h 466"/>
                <a:gd name="T64" fmla="*/ 426 w 466"/>
                <a:gd name="T65" fmla="*/ 362 h 466"/>
                <a:gd name="T66" fmla="*/ 442 w 466"/>
                <a:gd name="T67" fmla="*/ 337 h 466"/>
                <a:gd name="T68" fmla="*/ 453 w 466"/>
                <a:gd name="T69" fmla="*/ 310 h 466"/>
                <a:gd name="T70" fmla="*/ 462 w 466"/>
                <a:gd name="T71" fmla="*/ 280 h 466"/>
                <a:gd name="T72" fmla="*/ 466 w 466"/>
                <a:gd name="T73" fmla="*/ 249 h 466"/>
                <a:gd name="T74" fmla="*/ 466 w 466"/>
                <a:gd name="T75" fmla="*/ 233 h 466"/>
                <a:gd name="T76" fmla="*/ 464 w 466"/>
                <a:gd name="T77" fmla="*/ 201 h 466"/>
                <a:gd name="T78" fmla="*/ 457 w 466"/>
                <a:gd name="T79" fmla="*/ 171 h 466"/>
                <a:gd name="T80" fmla="*/ 447 w 466"/>
                <a:gd name="T81" fmla="*/ 142 h 466"/>
                <a:gd name="T82" fmla="*/ 434 w 466"/>
                <a:gd name="T83" fmla="*/ 116 h 466"/>
                <a:gd name="T84" fmla="*/ 417 w 466"/>
                <a:gd name="T85" fmla="*/ 90 h 466"/>
                <a:gd name="T86" fmla="*/ 398 w 466"/>
                <a:gd name="T87" fmla="*/ 68 h 466"/>
                <a:gd name="T88" fmla="*/ 376 w 466"/>
                <a:gd name="T89" fmla="*/ 49 h 466"/>
                <a:gd name="T90" fmla="*/ 350 w 466"/>
                <a:gd name="T91" fmla="*/ 32 h 466"/>
                <a:gd name="T92" fmla="*/ 323 w 466"/>
                <a:gd name="T93" fmla="*/ 19 h 466"/>
                <a:gd name="T94" fmla="*/ 294 w 466"/>
                <a:gd name="T95" fmla="*/ 9 h 466"/>
                <a:gd name="T96" fmla="*/ 264 w 466"/>
                <a:gd name="T97" fmla="*/ 2 h 466"/>
                <a:gd name="T98" fmla="*/ 232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2" y="0"/>
                  </a:moveTo>
                  <a:lnTo>
                    <a:pt x="217" y="0"/>
                  </a:lnTo>
                  <a:lnTo>
                    <a:pt x="201" y="2"/>
                  </a:lnTo>
                  <a:lnTo>
                    <a:pt x="186" y="5"/>
                  </a:lnTo>
                  <a:lnTo>
                    <a:pt x="171" y="9"/>
                  </a:lnTo>
                  <a:lnTo>
                    <a:pt x="157" y="13"/>
                  </a:lnTo>
                  <a:lnTo>
                    <a:pt x="142" y="19"/>
                  </a:lnTo>
                  <a:lnTo>
                    <a:pt x="129" y="24"/>
                  </a:lnTo>
                  <a:lnTo>
                    <a:pt x="116" y="32"/>
                  </a:lnTo>
                  <a:lnTo>
                    <a:pt x="103" y="40"/>
                  </a:lnTo>
                  <a:lnTo>
                    <a:pt x="90" y="49"/>
                  </a:lnTo>
                  <a:lnTo>
                    <a:pt x="79" y="59"/>
                  </a:lnTo>
                  <a:lnTo>
                    <a:pt x="68" y="68"/>
                  </a:lnTo>
                  <a:lnTo>
                    <a:pt x="59" y="79"/>
                  </a:lnTo>
                  <a:lnTo>
                    <a:pt x="49" y="90"/>
                  </a:lnTo>
                  <a:lnTo>
                    <a:pt x="40" y="103"/>
                  </a:lnTo>
                  <a:lnTo>
                    <a:pt x="32" y="116"/>
                  </a:lnTo>
                  <a:lnTo>
                    <a:pt x="24" y="129"/>
                  </a:lnTo>
                  <a:lnTo>
                    <a:pt x="19" y="142"/>
                  </a:lnTo>
                  <a:lnTo>
                    <a:pt x="13" y="157"/>
                  </a:lnTo>
                  <a:lnTo>
                    <a:pt x="9" y="171"/>
                  </a:lnTo>
                  <a:lnTo>
                    <a:pt x="5" y="186"/>
                  </a:lnTo>
                  <a:lnTo>
                    <a:pt x="2" y="201"/>
                  </a:lnTo>
                  <a:lnTo>
                    <a:pt x="0" y="217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9"/>
                  </a:lnTo>
                  <a:lnTo>
                    <a:pt x="2" y="264"/>
                  </a:lnTo>
                  <a:lnTo>
                    <a:pt x="5" y="280"/>
                  </a:lnTo>
                  <a:lnTo>
                    <a:pt x="9" y="294"/>
                  </a:lnTo>
                  <a:lnTo>
                    <a:pt x="13" y="310"/>
                  </a:lnTo>
                  <a:lnTo>
                    <a:pt x="19" y="323"/>
                  </a:lnTo>
                  <a:lnTo>
                    <a:pt x="24" y="337"/>
                  </a:lnTo>
                  <a:lnTo>
                    <a:pt x="32" y="350"/>
                  </a:lnTo>
                  <a:lnTo>
                    <a:pt x="40" y="362"/>
                  </a:lnTo>
                  <a:lnTo>
                    <a:pt x="49" y="376"/>
                  </a:lnTo>
                  <a:lnTo>
                    <a:pt x="59" y="387"/>
                  </a:lnTo>
                  <a:lnTo>
                    <a:pt x="68" y="398"/>
                  </a:lnTo>
                  <a:lnTo>
                    <a:pt x="79" y="408"/>
                  </a:lnTo>
                  <a:lnTo>
                    <a:pt x="90" y="418"/>
                  </a:lnTo>
                  <a:lnTo>
                    <a:pt x="103" y="426"/>
                  </a:lnTo>
                  <a:lnTo>
                    <a:pt x="116" y="434"/>
                  </a:lnTo>
                  <a:lnTo>
                    <a:pt x="129" y="442"/>
                  </a:lnTo>
                  <a:lnTo>
                    <a:pt x="142" y="447"/>
                  </a:lnTo>
                  <a:lnTo>
                    <a:pt x="157" y="453"/>
                  </a:lnTo>
                  <a:lnTo>
                    <a:pt x="171" y="457"/>
                  </a:lnTo>
                  <a:lnTo>
                    <a:pt x="186" y="462"/>
                  </a:lnTo>
                  <a:lnTo>
                    <a:pt x="201" y="464"/>
                  </a:lnTo>
                  <a:lnTo>
                    <a:pt x="217" y="466"/>
                  </a:lnTo>
                  <a:lnTo>
                    <a:pt x="232" y="466"/>
                  </a:lnTo>
                  <a:lnTo>
                    <a:pt x="232" y="466"/>
                  </a:lnTo>
                  <a:lnTo>
                    <a:pt x="249" y="466"/>
                  </a:lnTo>
                  <a:lnTo>
                    <a:pt x="264" y="464"/>
                  </a:lnTo>
                  <a:lnTo>
                    <a:pt x="280" y="462"/>
                  </a:lnTo>
                  <a:lnTo>
                    <a:pt x="294" y="457"/>
                  </a:lnTo>
                  <a:lnTo>
                    <a:pt x="310" y="453"/>
                  </a:lnTo>
                  <a:lnTo>
                    <a:pt x="323" y="447"/>
                  </a:lnTo>
                  <a:lnTo>
                    <a:pt x="337" y="442"/>
                  </a:lnTo>
                  <a:lnTo>
                    <a:pt x="350" y="434"/>
                  </a:lnTo>
                  <a:lnTo>
                    <a:pt x="362" y="426"/>
                  </a:lnTo>
                  <a:lnTo>
                    <a:pt x="376" y="418"/>
                  </a:lnTo>
                  <a:lnTo>
                    <a:pt x="387" y="408"/>
                  </a:lnTo>
                  <a:lnTo>
                    <a:pt x="398" y="398"/>
                  </a:lnTo>
                  <a:lnTo>
                    <a:pt x="408" y="387"/>
                  </a:lnTo>
                  <a:lnTo>
                    <a:pt x="417" y="376"/>
                  </a:lnTo>
                  <a:lnTo>
                    <a:pt x="426" y="362"/>
                  </a:lnTo>
                  <a:lnTo>
                    <a:pt x="434" y="350"/>
                  </a:lnTo>
                  <a:lnTo>
                    <a:pt x="442" y="337"/>
                  </a:lnTo>
                  <a:lnTo>
                    <a:pt x="447" y="323"/>
                  </a:lnTo>
                  <a:lnTo>
                    <a:pt x="453" y="310"/>
                  </a:lnTo>
                  <a:lnTo>
                    <a:pt x="457" y="294"/>
                  </a:lnTo>
                  <a:lnTo>
                    <a:pt x="462" y="280"/>
                  </a:lnTo>
                  <a:lnTo>
                    <a:pt x="464" y="264"/>
                  </a:lnTo>
                  <a:lnTo>
                    <a:pt x="466" y="249"/>
                  </a:lnTo>
                  <a:lnTo>
                    <a:pt x="466" y="233"/>
                  </a:lnTo>
                  <a:lnTo>
                    <a:pt x="466" y="233"/>
                  </a:lnTo>
                  <a:lnTo>
                    <a:pt x="466" y="217"/>
                  </a:lnTo>
                  <a:lnTo>
                    <a:pt x="464" y="201"/>
                  </a:lnTo>
                  <a:lnTo>
                    <a:pt x="462" y="186"/>
                  </a:lnTo>
                  <a:lnTo>
                    <a:pt x="457" y="171"/>
                  </a:lnTo>
                  <a:lnTo>
                    <a:pt x="453" y="157"/>
                  </a:lnTo>
                  <a:lnTo>
                    <a:pt x="447" y="142"/>
                  </a:lnTo>
                  <a:lnTo>
                    <a:pt x="442" y="129"/>
                  </a:lnTo>
                  <a:lnTo>
                    <a:pt x="434" y="116"/>
                  </a:lnTo>
                  <a:lnTo>
                    <a:pt x="426" y="103"/>
                  </a:lnTo>
                  <a:lnTo>
                    <a:pt x="417" y="90"/>
                  </a:lnTo>
                  <a:lnTo>
                    <a:pt x="408" y="79"/>
                  </a:lnTo>
                  <a:lnTo>
                    <a:pt x="398" y="68"/>
                  </a:lnTo>
                  <a:lnTo>
                    <a:pt x="387" y="59"/>
                  </a:lnTo>
                  <a:lnTo>
                    <a:pt x="376" y="49"/>
                  </a:lnTo>
                  <a:lnTo>
                    <a:pt x="362" y="40"/>
                  </a:lnTo>
                  <a:lnTo>
                    <a:pt x="350" y="32"/>
                  </a:lnTo>
                  <a:lnTo>
                    <a:pt x="337" y="24"/>
                  </a:lnTo>
                  <a:lnTo>
                    <a:pt x="323" y="19"/>
                  </a:lnTo>
                  <a:lnTo>
                    <a:pt x="310" y="13"/>
                  </a:lnTo>
                  <a:lnTo>
                    <a:pt x="294" y="9"/>
                  </a:lnTo>
                  <a:lnTo>
                    <a:pt x="280" y="5"/>
                  </a:lnTo>
                  <a:lnTo>
                    <a:pt x="264" y="2"/>
                  </a:lnTo>
                  <a:lnTo>
                    <a:pt x="249" y="0"/>
                  </a:lnTo>
                  <a:lnTo>
                    <a:pt x="232" y="0"/>
                  </a:lnTo>
                  <a:lnTo>
                    <a:pt x="232" y="0"/>
                  </a:lnTo>
                </a:path>
              </a:pathLst>
            </a:custGeom>
            <a:noFill/>
            <a:ln w="11113">
              <a:solidFill>
                <a:srgbClr val="5B524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7094538" y="5443538"/>
              <a:ext cx="185737" cy="185738"/>
            </a:xfrm>
            <a:custGeom>
              <a:avLst/>
              <a:gdLst>
                <a:gd name="T0" fmla="*/ 216 w 465"/>
                <a:gd name="T1" fmla="*/ 0 h 466"/>
                <a:gd name="T2" fmla="*/ 186 w 465"/>
                <a:gd name="T3" fmla="*/ 4 h 466"/>
                <a:gd name="T4" fmla="*/ 156 w 465"/>
                <a:gd name="T5" fmla="*/ 13 h 466"/>
                <a:gd name="T6" fmla="*/ 128 w 465"/>
                <a:gd name="T7" fmla="*/ 24 h 466"/>
                <a:gd name="T8" fmla="*/ 102 w 465"/>
                <a:gd name="T9" fmla="*/ 39 h 466"/>
                <a:gd name="T10" fmla="*/ 79 w 465"/>
                <a:gd name="T11" fmla="*/ 58 h 466"/>
                <a:gd name="T12" fmla="*/ 58 w 465"/>
                <a:gd name="T13" fmla="*/ 79 h 466"/>
                <a:gd name="T14" fmla="*/ 39 w 465"/>
                <a:gd name="T15" fmla="*/ 102 h 466"/>
                <a:gd name="T16" fmla="*/ 24 w 465"/>
                <a:gd name="T17" fmla="*/ 129 h 466"/>
                <a:gd name="T18" fmla="*/ 13 w 465"/>
                <a:gd name="T19" fmla="*/ 156 h 466"/>
                <a:gd name="T20" fmla="*/ 4 w 465"/>
                <a:gd name="T21" fmla="*/ 186 h 466"/>
                <a:gd name="T22" fmla="*/ 0 w 465"/>
                <a:gd name="T23" fmla="*/ 217 h 466"/>
                <a:gd name="T24" fmla="*/ 0 w 465"/>
                <a:gd name="T25" fmla="*/ 232 h 466"/>
                <a:gd name="T26" fmla="*/ 2 w 465"/>
                <a:gd name="T27" fmla="*/ 264 h 466"/>
                <a:gd name="T28" fmla="*/ 8 w 465"/>
                <a:gd name="T29" fmla="*/ 294 h 466"/>
                <a:gd name="T30" fmla="*/ 18 w 465"/>
                <a:gd name="T31" fmla="*/ 322 h 466"/>
                <a:gd name="T32" fmla="*/ 31 w 465"/>
                <a:gd name="T33" fmla="*/ 350 h 466"/>
                <a:gd name="T34" fmla="*/ 48 w 465"/>
                <a:gd name="T35" fmla="*/ 375 h 466"/>
                <a:gd name="T36" fmla="*/ 68 w 465"/>
                <a:gd name="T37" fmla="*/ 397 h 466"/>
                <a:gd name="T38" fmla="*/ 90 w 465"/>
                <a:gd name="T39" fmla="*/ 417 h 466"/>
                <a:gd name="T40" fmla="*/ 115 w 465"/>
                <a:gd name="T41" fmla="*/ 434 h 466"/>
                <a:gd name="T42" fmla="*/ 142 w 465"/>
                <a:gd name="T43" fmla="*/ 447 h 466"/>
                <a:gd name="T44" fmla="*/ 170 w 465"/>
                <a:gd name="T45" fmla="*/ 457 h 466"/>
                <a:gd name="T46" fmla="*/ 200 w 465"/>
                <a:gd name="T47" fmla="*/ 463 h 466"/>
                <a:gd name="T48" fmla="*/ 232 w 465"/>
                <a:gd name="T49" fmla="*/ 466 h 466"/>
                <a:gd name="T50" fmla="*/ 248 w 465"/>
                <a:gd name="T51" fmla="*/ 466 h 466"/>
                <a:gd name="T52" fmla="*/ 279 w 465"/>
                <a:gd name="T53" fmla="*/ 461 h 466"/>
                <a:gd name="T54" fmla="*/ 309 w 465"/>
                <a:gd name="T55" fmla="*/ 452 h 466"/>
                <a:gd name="T56" fmla="*/ 336 w 465"/>
                <a:gd name="T57" fmla="*/ 441 h 466"/>
                <a:gd name="T58" fmla="*/ 362 w 465"/>
                <a:gd name="T59" fmla="*/ 426 h 466"/>
                <a:gd name="T60" fmla="*/ 386 w 465"/>
                <a:gd name="T61" fmla="*/ 407 h 466"/>
                <a:gd name="T62" fmla="*/ 407 w 465"/>
                <a:gd name="T63" fmla="*/ 386 h 466"/>
                <a:gd name="T64" fmla="*/ 426 w 465"/>
                <a:gd name="T65" fmla="*/ 362 h 466"/>
                <a:gd name="T66" fmla="*/ 441 w 465"/>
                <a:gd name="T67" fmla="*/ 337 h 466"/>
                <a:gd name="T68" fmla="*/ 452 w 465"/>
                <a:gd name="T69" fmla="*/ 309 h 466"/>
                <a:gd name="T70" fmla="*/ 461 w 465"/>
                <a:gd name="T71" fmla="*/ 280 h 466"/>
                <a:gd name="T72" fmla="*/ 465 w 465"/>
                <a:gd name="T73" fmla="*/ 249 h 466"/>
                <a:gd name="T74" fmla="*/ 465 w 465"/>
                <a:gd name="T75" fmla="*/ 232 h 466"/>
                <a:gd name="T76" fmla="*/ 463 w 465"/>
                <a:gd name="T77" fmla="*/ 200 h 466"/>
                <a:gd name="T78" fmla="*/ 457 w 465"/>
                <a:gd name="T79" fmla="*/ 170 h 466"/>
                <a:gd name="T80" fmla="*/ 447 w 465"/>
                <a:gd name="T81" fmla="*/ 142 h 466"/>
                <a:gd name="T82" fmla="*/ 433 w 465"/>
                <a:gd name="T83" fmla="*/ 115 h 466"/>
                <a:gd name="T84" fmla="*/ 417 w 465"/>
                <a:gd name="T85" fmla="*/ 90 h 466"/>
                <a:gd name="T86" fmla="*/ 397 w 465"/>
                <a:gd name="T87" fmla="*/ 68 h 466"/>
                <a:gd name="T88" fmla="*/ 375 w 465"/>
                <a:gd name="T89" fmla="*/ 48 h 466"/>
                <a:gd name="T90" fmla="*/ 350 w 465"/>
                <a:gd name="T91" fmla="*/ 32 h 466"/>
                <a:gd name="T92" fmla="*/ 322 w 465"/>
                <a:gd name="T93" fmla="*/ 19 h 466"/>
                <a:gd name="T94" fmla="*/ 294 w 465"/>
                <a:gd name="T95" fmla="*/ 9 h 466"/>
                <a:gd name="T96" fmla="*/ 264 w 465"/>
                <a:gd name="T97" fmla="*/ 2 h 466"/>
                <a:gd name="T98" fmla="*/ 232 w 465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5" h="466">
                  <a:moveTo>
                    <a:pt x="232" y="0"/>
                  </a:moveTo>
                  <a:lnTo>
                    <a:pt x="216" y="0"/>
                  </a:lnTo>
                  <a:lnTo>
                    <a:pt x="200" y="2"/>
                  </a:lnTo>
                  <a:lnTo>
                    <a:pt x="186" y="4"/>
                  </a:lnTo>
                  <a:lnTo>
                    <a:pt x="170" y="9"/>
                  </a:lnTo>
                  <a:lnTo>
                    <a:pt x="156" y="13"/>
                  </a:lnTo>
                  <a:lnTo>
                    <a:pt x="142" y="19"/>
                  </a:lnTo>
                  <a:lnTo>
                    <a:pt x="128" y="24"/>
                  </a:lnTo>
                  <a:lnTo>
                    <a:pt x="115" y="32"/>
                  </a:lnTo>
                  <a:lnTo>
                    <a:pt x="102" y="39"/>
                  </a:lnTo>
                  <a:lnTo>
                    <a:pt x="90" y="48"/>
                  </a:lnTo>
                  <a:lnTo>
                    <a:pt x="79" y="58"/>
                  </a:lnTo>
                  <a:lnTo>
                    <a:pt x="68" y="68"/>
                  </a:lnTo>
                  <a:lnTo>
                    <a:pt x="58" y="79"/>
                  </a:lnTo>
                  <a:lnTo>
                    <a:pt x="48" y="90"/>
                  </a:lnTo>
                  <a:lnTo>
                    <a:pt x="39" y="102"/>
                  </a:lnTo>
                  <a:lnTo>
                    <a:pt x="31" y="115"/>
                  </a:lnTo>
                  <a:lnTo>
                    <a:pt x="24" y="129"/>
                  </a:lnTo>
                  <a:lnTo>
                    <a:pt x="18" y="142"/>
                  </a:lnTo>
                  <a:lnTo>
                    <a:pt x="13" y="156"/>
                  </a:lnTo>
                  <a:lnTo>
                    <a:pt x="8" y="170"/>
                  </a:lnTo>
                  <a:lnTo>
                    <a:pt x="4" y="186"/>
                  </a:lnTo>
                  <a:lnTo>
                    <a:pt x="2" y="200"/>
                  </a:lnTo>
                  <a:lnTo>
                    <a:pt x="0" y="217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0" y="249"/>
                  </a:lnTo>
                  <a:lnTo>
                    <a:pt x="2" y="264"/>
                  </a:lnTo>
                  <a:lnTo>
                    <a:pt x="4" y="280"/>
                  </a:lnTo>
                  <a:lnTo>
                    <a:pt x="8" y="294"/>
                  </a:lnTo>
                  <a:lnTo>
                    <a:pt x="13" y="309"/>
                  </a:lnTo>
                  <a:lnTo>
                    <a:pt x="18" y="322"/>
                  </a:lnTo>
                  <a:lnTo>
                    <a:pt x="24" y="337"/>
                  </a:lnTo>
                  <a:lnTo>
                    <a:pt x="31" y="350"/>
                  </a:lnTo>
                  <a:lnTo>
                    <a:pt x="39" y="362"/>
                  </a:lnTo>
                  <a:lnTo>
                    <a:pt x="48" y="375"/>
                  </a:lnTo>
                  <a:lnTo>
                    <a:pt x="58" y="386"/>
                  </a:lnTo>
                  <a:lnTo>
                    <a:pt x="68" y="397"/>
                  </a:lnTo>
                  <a:lnTo>
                    <a:pt x="79" y="407"/>
                  </a:lnTo>
                  <a:lnTo>
                    <a:pt x="90" y="417"/>
                  </a:lnTo>
                  <a:lnTo>
                    <a:pt x="102" y="426"/>
                  </a:lnTo>
                  <a:lnTo>
                    <a:pt x="115" y="434"/>
                  </a:lnTo>
                  <a:lnTo>
                    <a:pt x="128" y="441"/>
                  </a:lnTo>
                  <a:lnTo>
                    <a:pt x="142" y="447"/>
                  </a:lnTo>
                  <a:lnTo>
                    <a:pt x="156" y="452"/>
                  </a:lnTo>
                  <a:lnTo>
                    <a:pt x="170" y="457"/>
                  </a:lnTo>
                  <a:lnTo>
                    <a:pt x="186" y="461"/>
                  </a:lnTo>
                  <a:lnTo>
                    <a:pt x="200" y="463"/>
                  </a:lnTo>
                  <a:lnTo>
                    <a:pt x="216" y="466"/>
                  </a:lnTo>
                  <a:lnTo>
                    <a:pt x="232" y="466"/>
                  </a:lnTo>
                  <a:lnTo>
                    <a:pt x="232" y="466"/>
                  </a:lnTo>
                  <a:lnTo>
                    <a:pt x="248" y="466"/>
                  </a:lnTo>
                  <a:lnTo>
                    <a:pt x="264" y="463"/>
                  </a:lnTo>
                  <a:lnTo>
                    <a:pt x="279" y="461"/>
                  </a:lnTo>
                  <a:lnTo>
                    <a:pt x="294" y="457"/>
                  </a:lnTo>
                  <a:lnTo>
                    <a:pt x="309" y="452"/>
                  </a:lnTo>
                  <a:lnTo>
                    <a:pt x="322" y="447"/>
                  </a:lnTo>
                  <a:lnTo>
                    <a:pt x="336" y="441"/>
                  </a:lnTo>
                  <a:lnTo>
                    <a:pt x="350" y="434"/>
                  </a:lnTo>
                  <a:lnTo>
                    <a:pt x="362" y="426"/>
                  </a:lnTo>
                  <a:lnTo>
                    <a:pt x="375" y="417"/>
                  </a:lnTo>
                  <a:lnTo>
                    <a:pt x="386" y="407"/>
                  </a:lnTo>
                  <a:lnTo>
                    <a:pt x="397" y="397"/>
                  </a:lnTo>
                  <a:lnTo>
                    <a:pt x="407" y="386"/>
                  </a:lnTo>
                  <a:lnTo>
                    <a:pt x="417" y="375"/>
                  </a:lnTo>
                  <a:lnTo>
                    <a:pt x="426" y="362"/>
                  </a:lnTo>
                  <a:lnTo>
                    <a:pt x="433" y="350"/>
                  </a:lnTo>
                  <a:lnTo>
                    <a:pt x="441" y="337"/>
                  </a:lnTo>
                  <a:lnTo>
                    <a:pt x="447" y="322"/>
                  </a:lnTo>
                  <a:lnTo>
                    <a:pt x="452" y="309"/>
                  </a:lnTo>
                  <a:lnTo>
                    <a:pt x="457" y="294"/>
                  </a:lnTo>
                  <a:lnTo>
                    <a:pt x="461" y="280"/>
                  </a:lnTo>
                  <a:lnTo>
                    <a:pt x="463" y="264"/>
                  </a:lnTo>
                  <a:lnTo>
                    <a:pt x="465" y="249"/>
                  </a:lnTo>
                  <a:lnTo>
                    <a:pt x="465" y="232"/>
                  </a:lnTo>
                  <a:lnTo>
                    <a:pt x="465" y="232"/>
                  </a:lnTo>
                  <a:lnTo>
                    <a:pt x="465" y="217"/>
                  </a:lnTo>
                  <a:lnTo>
                    <a:pt x="463" y="200"/>
                  </a:lnTo>
                  <a:lnTo>
                    <a:pt x="461" y="186"/>
                  </a:lnTo>
                  <a:lnTo>
                    <a:pt x="457" y="170"/>
                  </a:lnTo>
                  <a:lnTo>
                    <a:pt x="452" y="156"/>
                  </a:lnTo>
                  <a:lnTo>
                    <a:pt x="447" y="142"/>
                  </a:lnTo>
                  <a:lnTo>
                    <a:pt x="441" y="129"/>
                  </a:lnTo>
                  <a:lnTo>
                    <a:pt x="433" y="115"/>
                  </a:lnTo>
                  <a:lnTo>
                    <a:pt x="426" y="102"/>
                  </a:lnTo>
                  <a:lnTo>
                    <a:pt x="417" y="90"/>
                  </a:lnTo>
                  <a:lnTo>
                    <a:pt x="407" y="79"/>
                  </a:lnTo>
                  <a:lnTo>
                    <a:pt x="397" y="68"/>
                  </a:lnTo>
                  <a:lnTo>
                    <a:pt x="386" y="58"/>
                  </a:lnTo>
                  <a:lnTo>
                    <a:pt x="375" y="48"/>
                  </a:lnTo>
                  <a:lnTo>
                    <a:pt x="362" y="39"/>
                  </a:lnTo>
                  <a:lnTo>
                    <a:pt x="350" y="32"/>
                  </a:lnTo>
                  <a:lnTo>
                    <a:pt x="336" y="24"/>
                  </a:lnTo>
                  <a:lnTo>
                    <a:pt x="322" y="19"/>
                  </a:lnTo>
                  <a:lnTo>
                    <a:pt x="309" y="13"/>
                  </a:lnTo>
                  <a:lnTo>
                    <a:pt x="294" y="9"/>
                  </a:lnTo>
                  <a:lnTo>
                    <a:pt x="279" y="4"/>
                  </a:lnTo>
                  <a:lnTo>
                    <a:pt x="264" y="2"/>
                  </a:lnTo>
                  <a:lnTo>
                    <a:pt x="248" y="0"/>
                  </a:lnTo>
                  <a:lnTo>
                    <a:pt x="232" y="0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C9DD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7094538" y="5443538"/>
              <a:ext cx="185737" cy="185738"/>
            </a:xfrm>
            <a:custGeom>
              <a:avLst/>
              <a:gdLst>
                <a:gd name="T0" fmla="*/ 216 w 465"/>
                <a:gd name="T1" fmla="*/ 0 h 466"/>
                <a:gd name="T2" fmla="*/ 186 w 465"/>
                <a:gd name="T3" fmla="*/ 4 h 466"/>
                <a:gd name="T4" fmla="*/ 156 w 465"/>
                <a:gd name="T5" fmla="*/ 13 h 466"/>
                <a:gd name="T6" fmla="*/ 128 w 465"/>
                <a:gd name="T7" fmla="*/ 24 h 466"/>
                <a:gd name="T8" fmla="*/ 102 w 465"/>
                <a:gd name="T9" fmla="*/ 39 h 466"/>
                <a:gd name="T10" fmla="*/ 79 w 465"/>
                <a:gd name="T11" fmla="*/ 58 h 466"/>
                <a:gd name="T12" fmla="*/ 58 w 465"/>
                <a:gd name="T13" fmla="*/ 79 h 466"/>
                <a:gd name="T14" fmla="*/ 39 w 465"/>
                <a:gd name="T15" fmla="*/ 102 h 466"/>
                <a:gd name="T16" fmla="*/ 24 w 465"/>
                <a:gd name="T17" fmla="*/ 129 h 466"/>
                <a:gd name="T18" fmla="*/ 13 w 465"/>
                <a:gd name="T19" fmla="*/ 156 h 466"/>
                <a:gd name="T20" fmla="*/ 4 w 465"/>
                <a:gd name="T21" fmla="*/ 186 h 466"/>
                <a:gd name="T22" fmla="*/ 0 w 465"/>
                <a:gd name="T23" fmla="*/ 217 h 466"/>
                <a:gd name="T24" fmla="*/ 0 w 465"/>
                <a:gd name="T25" fmla="*/ 232 h 466"/>
                <a:gd name="T26" fmla="*/ 2 w 465"/>
                <a:gd name="T27" fmla="*/ 264 h 466"/>
                <a:gd name="T28" fmla="*/ 8 w 465"/>
                <a:gd name="T29" fmla="*/ 294 h 466"/>
                <a:gd name="T30" fmla="*/ 18 w 465"/>
                <a:gd name="T31" fmla="*/ 322 h 466"/>
                <a:gd name="T32" fmla="*/ 31 w 465"/>
                <a:gd name="T33" fmla="*/ 350 h 466"/>
                <a:gd name="T34" fmla="*/ 48 w 465"/>
                <a:gd name="T35" fmla="*/ 375 h 466"/>
                <a:gd name="T36" fmla="*/ 68 w 465"/>
                <a:gd name="T37" fmla="*/ 397 h 466"/>
                <a:gd name="T38" fmla="*/ 90 w 465"/>
                <a:gd name="T39" fmla="*/ 417 h 466"/>
                <a:gd name="T40" fmla="*/ 115 w 465"/>
                <a:gd name="T41" fmla="*/ 434 h 466"/>
                <a:gd name="T42" fmla="*/ 142 w 465"/>
                <a:gd name="T43" fmla="*/ 447 h 466"/>
                <a:gd name="T44" fmla="*/ 170 w 465"/>
                <a:gd name="T45" fmla="*/ 457 h 466"/>
                <a:gd name="T46" fmla="*/ 200 w 465"/>
                <a:gd name="T47" fmla="*/ 463 h 466"/>
                <a:gd name="T48" fmla="*/ 232 w 465"/>
                <a:gd name="T49" fmla="*/ 466 h 466"/>
                <a:gd name="T50" fmla="*/ 248 w 465"/>
                <a:gd name="T51" fmla="*/ 466 h 466"/>
                <a:gd name="T52" fmla="*/ 279 w 465"/>
                <a:gd name="T53" fmla="*/ 461 h 466"/>
                <a:gd name="T54" fmla="*/ 309 w 465"/>
                <a:gd name="T55" fmla="*/ 452 h 466"/>
                <a:gd name="T56" fmla="*/ 336 w 465"/>
                <a:gd name="T57" fmla="*/ 441 h 466"/>
                <a:gd name="T58" fmla="*/ 362 w 465"/>
                <a:gd name="T59" fmla="*/ 426 h 466"/>
                <a:gd name="T60" fmla="*/ 386 w 465"/>
                <a:gd name="T61" fmla="*/ 407 h 466"/>
                <a:gd name="T62" fmla="*/ 407 w 465"/>
                <a:gd name="T63" fmla="*/ 386 h 466"/>
                <a:gd name="T64" fmla="*/ 426 w 465"/>
                <a:gd name="T65" fmla="*/ 362 h 466"/>
                <a:gd name="T66" fmla="*/ 441 w 465"/>
                <a:gd name="T67" fmla="*/ 337 h 466"/>
                <a:gd name="T68" fmla="*/ 452 w 465"/>
                <a:gd name="T69" fmla="*/ 309 h 466"/>
                <a:gd name="T70" fmla="*/ 461 w 465"/>
                <a:gd name="T71" fmla="*/ 280 h 466"/>
                <a:gd name="T72" fmla="*/ 465 w 465"/>
                <a:gd name="T73" fmla="*/ 249 h 466"/>
                <a:gd name="T74" fmla="*/ 465 w 465"/>
                <a:gd name="T75" fmla="*/ 232 h 466"/>
                <a:gd name="T76" fmla="*/ 463 w 465"/>
                <a:gd name="T77" fmla="*/ 200 h 466"/>
                <a:gd name="T78" fmla="*/ 457 w 465"/>
                <a:gd name="T79" fmla="*/ 170 h 466"/>
                <a:gd name="T80" fmla="*/ 447 w 465"/>
                <a:gd name="T81" fmla="*/ 142 h 466"/>
                <a:gd name="T82" fmla="*/ 433 w 465"/>
                <a:gd name="T83" fmla="*/ 115 h 466"/>
                <a:gd name="T84" fmla="*/ 417 w 465"/>
                <a:gd name="T85" fmla="*/ 90 h 466"/>
                <a:gd name="T86" fmla="*/ 397 w 465"/>
                <a:gd name="T87" fmla="*/ 68 h 466"/>
                <a:gd name="T88" fmla="*/ 375 w 465"/>
                <a:gd name="T89" fmla="*/ 48 h 466"/>
                <a:gd name="T90" fmla="*/ 350 w 465"/>
                <a:gd name="T91" fmla="*/ 32 h 466"/>
                <a:gd name="T92" fmla="*/ 322 w 465"/>
                <a:gd name="T93" fmla="*/ 19 h 466"/>
                <a:gd name="T94" fmla="*/ 294 w 465"/>
                <a:gd name="T95" fmla="*/ 9 h 466"/>
                <a:gd name="T96" fmla="*/ 264 w 465"/>
                <a:gd name="T97" fmla="*/ 2 h 466"/>
                <a:gd name="T98" fmla="*/ 232 w 465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5" h="466">
                  <a:moveTo>
                    <a:pt x="232" y="0"/>
                  </a:moveTo>
                  <a:lnTo>
                    <a:pt x="216" y="0"/>
                  </a:lnTo>
                  <a:lnTo>
                    <a:pt x="200" y="2"/>
                  </a:lnTo>
                  <a:lnTo>
                    <a:pt x="186" y="4"/>
                  </a:lnTo>
                  <a:lnTo>
                    <a:pt x="170" y="9"/>
                  </a:lnTo>
                  <a:lnTo>
                    <a:pt x="156" y="13"/>
                  </a:lnTo>
                  <a:lnTo>
                    <a:pt x="142" y="19"/>
                  </a:lnTo>
                  <a:lnTo>
                    <a:pt x="128" y="24"/>
                  </a:lnTo>
                  <a:lnTo>
                    <a:pt x="115" y="32"/>
                  </a:lnTo>
                  <a:lnTo>
                    <a:pt x="102" y="39"/>
                  </a:lnTo>
                  <a:lnTo>
                    <a:pt x="90" y="48"/>
                  </a:lnTo>
                  <a:lnTo>
                    <a:pt x="79" y="58"/>
                  </a:lnTo>
                  <a:lnTo>
                    <a:pt x="68" y="68"/>
                  </a:lnTo>
                  <a:lnTo>
                    <a:pt x="58" y="79"/>
                  </a:lnTo>
                  <a:lnTo>
                    <a:pt x="48" y="90"/>
                  </a:lnTo>
                  <a:lnTo>
                    <a:pt x="39" y="102"/>
                  </a:lnTo>
                  <a:lnTo>
                    <a:pt x="31" y="115"/>
                  </a:lnTo>
                  <a:lnTo>
                    <a:pt x="24" y="129"/>
                  </a:lnTo>
                  <a:lnTo>
                    <a:pt x="18" y="142"/>
                  </a:lnTo>
                  <a:lnTo>
                    <a:pt x="13" y="156"/>
                  </a:lnTo>
                  <a:lnTo>
                    <a:pt x="8" y="170"/>
                  </a:lnTo>
                  <a:lnTo>
                    <a:pt x="4" y="186"/>
                  </a:lnTo>
                  <a:lnTo>
                    <a:pt x="2" y="200"/>
                  </a:lnTo>
                  <a:lnTo>
                    <a:pt x="0" y="217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0" y="249"/>
                  </a:lnTo>
                  <a:lnTo>
                    <a:pt x="2" y="264"/>
                  </a:lnTo>
                  <a:lnTo>
                    <a:pt x="4" y="280"/>
                  </a:lnTo>
                  <a:lnTo>
                    <a:pt x="8" y="294"/>
                  </a:lnTo>
                  <a:lnTo>
                    <a:pt x="13" y="309"/>
                  </a:lnTo>
                  <a:lnTo>
                    <a:pt x="18" y="322"/>
                  </a:lnTo>
                  <a:lnTo>
                    <a:pt x="24" y="337"/>
                  </a:lnTo>
                  <a:lnTo>
                    <a:pt x="31" y="350"/>
                  </a:lnTo>
                  <a:lnTo>
                    <a:pt x="39" y="362"/>
                  </a:lnTo>
                  <a:lnTo>
                    <a:pt x="48" y="375"/>
                  </a:lnTo>
                  <a:lnTo>
                    <a:pt x="58" y="386"/>
                  </a:lnTo>
                  <a:lnTo>
                    <a:pt x="68" y="397"/>
                  </a:lnTo>
                  <a:lnTo>
                    <a:pt x="79" y="407"/>
                  </a:lnTo>
                  <a:lnTo>
                    <a:pt x="90" y="417"/>
                  </a:lnTo>
                  <a:lnTo>
                    <a:pt x="102" y="426"/>
                  </a:lnTo>
                  <a:lnTo>
                    <a:pt x="115" y="434"/>
                  </a:lnTo>
                  <a:lnTo>
                    <a:pt x="128" y="441"/>
                  </a:lnTo>
                  <a:lnTo>
                    <a:pt x="142" y="447"/>
                  </a:lnTo>
                  <a:lnTo>
                    <a:pt x="156" y="452"/>
                  </a:lnTo>
                  <a:lnTo>
                    <a:pt x="170" y="457"/>
                  </a:lnTo>
                  <a:lnTo>
                    <a:pt x="186" y="461"/>
                  </a:lnTo>
                  <a:lnTo>
                    <a:pt x="200" y="463"/>
                  </a:lnTo>
                  <a:lnTo>
                    <a:pt x="216" y="466"/>
                  </a:lnTo>
                  <a:lnTo>
                    <a:pt x="232" y="466"/>
                  </a:lnTo>
                  <a:lnTo>
                    <a:pt x="232" y="466"/>
                  </a:lnTo>
                  <a:lnTo>
                    <a:pt x="248" y="466"/>
                  </a:lnTo>
                  <a:lnTo>
                    <a:pt x="264" y="463"/>
                  </a:lnTo>
                  <a:lnTo>
                    <a:pt x="279" y="461"/>
                  </a:lnTo>
                  <a:lnTo>
                    <a:pt x="294" y="457"/>
                  </a:lnTo>
                  <a:lnTo>
                    <a:pt x="309" y="452"/>
                  </a:lnTo>
                  <a:lnTo>
                    <a:pt x="322" y="447"/>
                  </a:lnTo>
                  <a:lnTo>
                    <a:pt x="336" y="441"/>
                  </a:lnTo>
                  <a:lnTo>
                    <a:pt x="350" y="434"/>
                  </a:lnTo>
                  <a:lnTo>
                    <a:pt x="362" y="426"/>
                  </a:lnTo>
                  <a:lnTo>
                    <a:pt x="375" y="417"/>
                  </a:lnTo>
                  <a:lnTo>
                    <a:pt x="386" y="407"/>
                  </a:lnTo>
                  <a:lnTo>
                    <a:pt x="397" y="397"/>
                  </a:lnTo>
                  <a:lnTo>
                    <a:pt x="407" y="386"/>
                  </a:lnTo>
                  <a:lnTo>
                    <a:pt x="417" y="375"/>
                  </a:lnTo>
                  <a:lnTo>
                    <a:pt x="426" y="362"/>
                  </a:lnTo>
                  <a:lnTo>
                    <a:pt x="433" y="350"/>
                  </a:lnTo>
                  <a:lnTo>
                    <a:pt x="441" y="337"/>
                  </a:lnTo>
                  <a:lnTo>
                    <a:pt x="447" y="322"/>
                  </a:lnTo>
                  <a:lnTo>
                    <a:pt x="452" y="309"/>
                  </a:lnTo>
                  <a:lnTo>
                    <a:pt x="457" y="294"/>
                  </a:lnTo>
                  <a:lnTo>
                    <a:pt x="461" y="280"/>
                  </a:lnTo>
                  <a:lnTo>
                    <a:pt x="463" y="264"/>
                  </a:lnTo>
                  <a:lnTo>
                    <a:pt x="465" y="249"/>
                  </a:lnTo>
                  <a:lnTo>
                    <a:pt x="465" y="232"/>
                  </a:lnTo>
                  <a:lnTo>
                    <a:pt x="465" y="232"/>
                  </a:lnTo>
                  <a:lnTo>
                    <a:pt x="465" y="217"/>
                  </a:lnTo>
                  <a:lnTo>
                    <a:pt x="463" y="200"/>
                  </a:lnTo>
                  <a:lnTo>
                    <a:pt x="461" y="186"/>
                  </a:lnTo>
                  <a:lnTo>
                    <a:pt x="457" y="170"/>
                  </a:lnTo>
                  <a:lnTo>
                    <a:pt x="452" y="156"/>
                  </a:lnTo>
                  <a:lnTo>
                    <a:pt x="447" y="142"/>
                  </a:lnTo>
                  <a:lnTo>
                    <a:pt x="441" y="129"/>
                  </a:lnTo>
                  <a:lnTo>
                    <a:pt x="433" y="115"/>
                  </a:lnTo>
                  <a:lnTo>
                    <a:pt x="426" y="102"/>
                  </a:lnTo>
                  <a:lnTo>
                    <a:pt x="417" y="90"/>
                  </a:lnTo>
                  <a:lnTo>
                    <a:pt x="407" y="79"/>
                  </a:lnTo>
                  <a:lnTo>
                    <a:pt x="397" y="68"/>
                  </a:lnTo>
                  <a:lnTo>
                    <a:pt x="386" y="58"/>
                  </a:lnTo>
                  <a:lnTo>
                    <a:pt x="375" y="48"/>
                  </a:lnTo>
                  <a:lnTo>
                    <a:pt x="362" y="39"/>
                  </a:lnTo>
                  <a:lnTo>
                    <a:pt x="350" y="32"/>
                  </a:lnTo>
                  <a:lnTo>
                    <a:pt x="336" y="24"/>
                  </a:lnTo>
                  <a:lnTo>
                    <a:pt x="322" y="19"/>
                  </a:lnTo>
                  <a:lnTo>
                    <a:pt x="309" y="13"/>
                  </a:lnTo>
                  <a:lnTo>
                    <a:pt x="294" y="9"/>
                  </a:lnTo>
                  <a:lnTo>
                    <a:pt x="279" y="4"/>
                  </a:lnTo>
                  <a:lnTo>
                    <a:pt x="264" y="2"/>
                  </a:lnTo>
                  <a:lnTo>
                    <a:pt x="248" y="0"/>
                  </a:lnTo>
                  <a:lnTo>
                    <a:pt x="232" y="0"/>
                  </a:lnTo>
                  <a:lnTo>
                    <a:pt x="232" y="0"/>
                  </a:lnTo>
                </a:path>
              </a:pathLst>
            </a:custGeom>
            <a:noFill/>
            <a:ln w="11113">
              <a:solidFill>
                <a:srgbClr val="5B524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6354763" y="5443538"/>
              <a:ext cx="185737" cy="185738"/>
            </a:xfrm>
            <a:custGeom>
              <a:avLst/>
              <a:gdLst>
                <a:gd name="T0" fmla="*/ 217 w 466"/>
                <a:gd name="T1" fmla="*/ 0 h 466"/>
                <a:gd name="T2" fmla="*/ 186 w 466"/>
                <a:gd name="T3" fmla="*/ 4 h 466"/>
                <a:gd name="T4" fmla="*/ 157 w 466"/>
                <a:gd name="T5" fmla="*/ 13 h 466"/>
                <a:gd name="T6" fmla="*/ 129 w 466"/>
                <a:gd name="T7" fmla="*/ 24 h 466"/>
                <a:gd name="T8" fmla="*/ 103 w 466"/>
                <a:gd name="T9" fmla="*/ 39 h 466"/>
                <a:gd name="T10" fmla="*/ 80 w 466"/>
                <a:gd name="T11" fmla="*/ 58 h 466"/>
                <a:gd name="T12" fmla="*/ 59 w 466"/>
                <a:gd name="T13" fmla="*/ 79 h 466"/>
                <a:gd name="T14" fmla="*/ 40 w 466"/>
                <a:gd name="T15" fmla="*/ 102 h 466"/>
                <a:gd name="T16" fmla="*/ 25 w 466"/>
                <a:gd name="T17" fmla="*/ 129 h 466"/>
                <a:gd name="T18" fmla="*/ 14 w 466"/>
                <a:gd name="T19" fmla="*/ 156 h 466"/>
                <a:gd name="T20" fmla="*/ 5 w 466"/>
                <a:gd name="T21" fmla="*/ 186 h 466"/>
                <a:gd name="T22" fmla="*/ 0 w 466"/>
                <a:gd name="T23" fmla="*/ 217 h 466"/>
                <a:gd name="T24" fmla="*/ 0 w 466"/>
                <a:gd name="T25" fmla="*/ 232 h 466"/>
                <a:gd name="T26" fmla="*/ 3 w 466"/>
                <a:gd name="T27" fmla="*/ 264 h 466"/>
                <a:gd name="T28" fmla="*/ 9 w 466"/>
                <a:gd name="T29" fmla="*/ 294 h 466"/>
                <a:gd name="T30" fmla="*/ 19 w 466"/>
                <a:gd name="T31" fmla="*/ 322 h 466"/>
                <a:gd name="T32" fmla="*/ 32 w 466"/>
                <a:gd name="T33" fmla="*/ 350 h 466"/>
                <a:gd name="T34" fmla="*/ 49 w 466"/>
                <a:gd name="T35" fmla="*/ 375 h 466"/>
                <a:gd name="T36" fmla="*/ 69 w 466"/>
                <a:gd name="T37" fmla="*/ 397 h 466"/>
                <a:gd name="T38" fmla="*/ 91 w 466"/>
                <a:gd name="T39" fmla="*/ 417 h 466"/>
                <a:gd name="T40" fmla="*/ 116 w 466"/>
                <a:gd name="T41" fmla="*/ 434 h 466"/>
                <a:gd name="T42" fmla="*/ 142 w 466"/>
                <a:gd name="T43" fmla="*/ 447 h 466"/>
                <a:gd name="T44" fmla="*/ 171 w 466"/>
                <a:gd name="T45" fmla="*/ 457 h 466"/>
                <a:gd name="T46" fmla="*/ 201 w 466"/>
                <a:gd name="T47" fmla="*/ 463 h 466"/>
                <a:gd name="T48" fmla="*/ 233 w 466"/>
                <a:gd name="T49" fmla="*/ 466 h 466"/>
                <a:gd name="T50" fmla="*/ 249 w 466"/>
                <a:gd name="T51" fmla="*/ 466 h 466"/>
                <a:gd name="T52" fmla="*/ 280 w 466"/>
                <a:gd name="T53" fmla="*/ 461 h 466"/>
                <a:gd name="T54" fmla="*/ 310 w 466"/>
                <a:gd name="T55" fmla="*/ 452 h 466"/>
                <a:gd name="T56" fmla="*/ 337 w 466"/>
                <a:gd name="T57" fmla="*/ 441 h 466"/>
                <a:gd name="T58" fmla="*/ 363 w 466"/>
                <a:gd name="T59" fmla="*/ 426 h 466"/>
                <a:gd name="T60" fmla="*/ 387 w 466"/>
                <a:gd name="T61" fmla="*/ 407 h 466"/>
                <a:gd name="T62" fmla="*/ 408 w 466"/>
                <a:gd name="T63" fmla="*/ 386 h 466"/>
                <a:gd name="T64" fmla="*/ 426 w 466"/>
                <a:gd name="T65" fmla="*/ 362 h 466"/>
                <a:gd name="T66" fmla="*/ 442 w 466"/>
                <a:gd name="T67" fmla="*/ 337 h 466"/>
                <a:gd name="T68" fmla="*/ 453 w 466"/>
                <a:gd name="T69" fmla="*/ 309 h 466"/>
                <a:gd name="T70" fmla="*/ 462 w 466"/>
                <a:gd name="T71" fmla="*/ 280 h 466"/>
                <a:gd name="T72" fmla="*/ 466 w 466"/>
                <a:gd name="T73" fmla="*/ 249 h 466"/>
                <a:gd name="T74" fmla="*/ 466 w 466"/>
                <a:gd name="T75" fmla="*/ 232 h 466"/>
                <a:gd name="T76" fmla="*/ 464 w 466"/>
                <a:gd name="T77" fmla="*/ 200 h 466"/>
                <a:gd name="T78" fmla="*/ 457 w 466"/>
                <a:gd name="T79" fmla="*/ 170 h 466"/>
                <a:gd name="T80" fmla="*/ 447 w 466"/>
                <a:gd name="T81" fmla="*/ 142 h 466"/>
                <a:gd name="T82" fmla="*/ 434 w 466"/>
                <a:gd name="T83" fmla="*/ 115 h 466"/>
                <a:gd name="T84" fmla="*/ 418 w 466"/>
                <a:gd name="T85" fmla="*/ 90 h 466"/>
                <a:gd name="T86" fmla="*/ 398 w 466"/>
                <a:gd name="T87" fmla="*/ 68 h 466"/>
                <a:gd name="T88" fmla="*/ 376 w 466"/>
                <a:gd name="T89" fmla="*/ 48 h 466"/>
                <a:gd name="T90" fmla="*/ 351 w 466"/>
                <a:gd name="T91" fmla="*/ 32 h 466"/>
                <a:gd name="T92" fmla="*/ 323 w 466"/>
                <a:gd name="T93" fmla="*/ 19 h 466"/>
                <a:gd name="T94" fmla="*/ 294 w 466"/>
                <a:gd name="T95" fmla="*/ 9 h 466"/>
                <a:gd name="T96" fmla="*/ 265 w 466"/>
                <a:gd name="T97" fmla="*/ 2 h 466"/>
                <a:gd name="T98" fmla="*/ 233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3" y="0"/>
                  </a:moveTo>
                  <a:lnTo>
                    <a:pt x="217" y="0"/>
                  </a:lnTo>
                  <a:lnTo>
                    <a:pt x="201" y="2"/>
                  </a:lnTo>
                  <a:lnTo>
                    <a:pt x="186" y="4"/>
                  </a:lnTo>
                  <a:lnTo>
                    <a:pt x="171" y="9"/>
                  </a:lnTo>
                  <a:lnTo>
                    <a:pt x="157" y="13"/>
                  </a:lnTo>
                  <a:lnTo>
                    <a:pt x="142" y="19"/>
                  </a:lnTo>
                  <a:lnTo>
                    <a:pt x="129" y="24"/>
                  </a:lnTo>
                  <a:lnTo>
                    <a:pt x="116" y="32"/>
                  </a:lnTo>
                  <a:lnTo>
                    <a:pt x="103" y="39"/>
                  </a:lnTo>
                  <a:lnTo>
                    <a:pt x="91" y="48"/>
                  </a:lnTo>
                  <a:lnTo>
                    <a:pt x="80" y="58"/>
                  </a:lnTo>
                  <a:lnTo>
                    <a:pt x="69" y="68"/>
                  </a:lnTo>
                  <a:lnTo>
                    <a:pt x="59" y="79"/>
                  </a:lnTo>
                  <a:lnTo>
                    <a:pt x="49" y="90"/>
                  </a:lnTo>
                  <a:lnTo>
                    <a:pt x="40" y="102"/>
                  </a:lnTo>
                  <a:lnTo>
                    <a:pt x="32" y="115"/>
                  </a:lnTo>
                  <a:lnTo>
                    <a:pt x="25" y="129"/>
                  </a:lnTo>
                  <a:lnTo>
                    <a:pt x="19" y="142"/>
                  </a:lnTo>
                  <a:lnTo>
                    <a:pt x="14" y="156"/>
                  </a:lnTo>
                  <a:lnTo>
                    <a:pt x="9" y="170"/>
                  </a:lnTo>
                  <a:lnTo>
                    <a:pt x="5" y="186"/>
                  </a:lnTo>
                  <a:lnTo>
                    <a:pt x="3" y="200"/>
                  </a:lnTo>
                  <a:lnTo>
                    <a:pt x="0" y="217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0" y="249"/>
                  </a:lnTo>
                  <a:lnTo>
                    <a:pt x="3" y="264"/>
                  </a:lnTo>
                  <a:lnTo>
                    <a:pt x="5" y="280"/>
                  </a:lnTo>
                  <a:lnTo>
                    <a:pt x="9" y="294"/>
                  </a:lnTo>
                  <a:lnTo>
                    <a:pt x="14" y="309"/>
                  </a:lnTo>
                  <a:lnTo>
                    <a:pt x="19" y="322"/>
                  </a:lnTo>
                  <a:lnTo>
                    <a:pt x="25" y="337"/>
                  </a:lnTo>
                  <a:lnTo>
                    <a:pt x="32" y="350"/>
                  </a:lnTo>
                  <a:lnTo>
                    <a:pt x="40" y="362"/>
                  </a:lnTo>
                  <a:lnTo>
                    <a:pt x="49" y="375"/>
                  </a:lnTo>
                  <a:lnTo>
                    <a:pt x="59" y="386"/>
                  </a:lnTo>
                  <a:lnTo>
                    <a:pt x="69" y="397"/>
                  </a:lnTo>
                  <a:lnTo>
                    <a:pt x="80" y="407"/>
                  </a:lnTo>
                  <a:lnTo>
                    <a:pt x="91" y="417"/>
                  </a:lnTo>
                  <a:lnTo>
                    <a:pt x="103" y="426"/>
                  </a:lnTo>
                  <a:lnTo>
                    <a:pt x="116" y="434"/>
                  </a:lnTo>
                  <a:lnTo>
                    <a:pt x="129" y="441"/>
                  </a:lnTo>
                  <a:lnTo>
                    <a:pt x="142" y="447"/>
                  </a:lnTo>
                  <a:lnTo>
                    <a:pt x="157" y="452"/>
                  </a:lnTo>
                  <a:lnTo>
                    <a:pt x="171" y="457"/>
                  </a:lnTo>
                  <a:lnTo>
                    <a:pt x="186" y="461"/>
                  </a:lnTo>
                  <a:lnTo>
                    <a:pt x="201" y="463"/>
                  </a:lnTo>
                  <a:lnTo>
                    <a:pt x="217" y="466"/>
                  </a:lnTo>
                  <a:lnTo>
                    <a:pt x="233" y="466"/>
                  </a:lnTo>
                  <a:lnTo>
                    <a:pt x="233" y="466"/>
                  </a:lnTo>
                  <a:lnTo>
                    <a:pt x="249" y="466"/>
                  </a:lnTo>
                  <a:lnTo>
                    <a:pt x="265" y="463"/>
                  </a:lnTo>
                  <a:lnTo>
                    <a:pt x="280" y="461"/>
                  </a:lnTo>
                  <a:lnTo>
                    <a:pt x="294" y="457"/>
                  </a:lnTo>
                  <a:lnTo>
                    <a:pt x="310" y="452"/>
                  </a:lnTo>
                  <a:lnTo>
                    <a:pt x="323" y="447"/>
                  </a:lnTo>
                  <a:lnTo>
                    <a:pt x="337" y="441"/>
                  </a:lnTo>
                  <a:lnTo>
                    <a:pt x="351" y="434"/>
                  </a:lnTo>
                  <a:lnTo>
                    <a:pt x="363" y="426"/>
                  </a:lnTo>
                  <a:lnTo>
                    <a:pt x="376" y="417"/>
                  </a:lnTo>
                  <a:lnTo>
                    <a:pt x="387" y="407"/>
                  </a:lnTo>
                  <a:lnTo>
                    <a:pt x="398" y="397"/>
                  </a:lnTo>
                  <a:lnTo>
                    <a:pt x="408" y="386"/>
                  </a:lnTo>
                  <a:lnTo>
                    <a:pt x="418" y="375"/>
                  </a:lnTo>
                  <a:lnTo>
                    <a:pt x="426" y="362"/>
                  </a:lnTo>
                  <a:lnTo>
                    <a:pt x="434" y="350"/>
                  </a:lnTo>
                  <a:lnTo>
                    <a:pt x="442" y="337"/>
                  </a:lnTo>
                  <a:lnTo>
                    <a:pt x="447" y="322"/>
                  </a:lnTo>
                  <a:lnTo>
                    <a:pt x="453" y="309"/>
                  </a:lnTo>
                  <a:lnTo>
                    <a:pt x="457" y="294"/>
                  </a:lnTo>
                  <a:lnTo>
                    <a:pt x="462" y="280"/>
                  </a:lnTo>
                  <a:lnTo>
                    <a:pt x="464" y="264"/>
                  </a:lnTo>
                  <a:lnTo>
                    <a:pt x="466" y="249"/>
                  </a:lnTo>
                  <a:lnTo>
                    <a:pt x="466" y="232"/>
                  </a:lnTo>
                  <a:lnTo>
                    <a:pt x="466" y="232"/>
                  </a:lnTo>
                  <a:lnTo>
                    <a:pt x="466" y="217"/>
                  </a:lnTo>
                  <a:lnTo>
                    <a:pt x="464" y="200"/>
                  </a:lnTo>
                  <a:lnTo>
                    <a:pt x="462" y="186"/>
                  </a:lnTo>
                  <a:lnTo>
                    <a:pt x="457" y="170"/>
                  </a:lnTo>
                  <a:lnTo>
                    <a:pt x="453" y="156"/>
                  </a:lnTo>
                  <a:lnTo>
                    <a:pt x="447" y="142"/>
                  </a:lnTo>
                  <a:lnTo>
                    <a:pt x="442" y="129"/>
                  </a:lnTo>
                  <a:lnTo>
                    <a:pt x="434" y="115"/>
                  </a:lnTo>
                  <a:lnTo>
                    <a:pt x="426" y="102"/>
                  </a:lnTo>
                  <a:lnTo>
                    <a:pt x="418" y="90"/>
                  </a:lnTo>
                  <a:lnTo>
                    <a:pt x="408" y="79"/>
                  </a:lnTo>
                  <a:lnTo>
                    <a:pt x="398" y="68"/>
                  </a:lnTo>
                  <a:lnTo>
                    <a:pt x="387" y="58"/>
                  </a:lnTo>
                  <a:lnTo>
                    <a:pt x="376" y="48"/>
                  </a:lnTo>
                  <a:lnTo>
                    <a:pt x="363" y="39"/>
                  </a:lnTo>
                  <a:lnTo>
                    <a:pt x="351" y="32"/>
                  </a:lnTo>
                  <a:lnTo>
                    <a:pt x="337" y="24"/>
                  </a:lnTo>
                  <a:lnTo>
                    <a:pt x="323" y="19"/>
                  </a:lnTo>
                  <a:lnTo>
                    <a:pt x="310" y="13"/>
                  </a:lnTo>
                  <a:lnTo>
                    <a:pt x="294" y="9"/>
                  </a:lnTo>
                  <a:lnTo>
                    <a:pt x="280" y="4"/>
                  </a:lnTo>
                  <a:lnTo>
                    <a:pt x="265" y="2"/>
                  </a:lnTo>
                  <a:lnTo>
                    <a:pt x="249" y="0"/>
                  </a:lnTo>
                  <a:lnTo>
                    <a:pt x="233" y="0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C9DD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6354763" y="5443538"/>
              <a:ext cx="185737" cy="185738"/>
            </a:xfrm>
            <a:custGeom>
              <a:avLst/>
              <a:gdLst>
                <a:gd name="T0" fmla="*/ 217 w 466"/>
                <a:gd name="T1" fmla="*/ 0 h 466"/>
                <a:gd name="T2" fmla="*/ 186 w 466"/>
                <a:gd name="T3" fmla="*/ 4 h 466"/>
                <a:gd name="T4" fmla="*/ 157 w 466"/>
                <a:gd name="T5" fmla="*/ 13 h 466"/>
                <a:gd name="T6" fmla="*/ 129 w 466"/>
                <a:gd name="T7" fmla="*/ 24 h 466"/>
                <a:gd name="T8" fmla="*/ 103 w 466"/>
                <a:gd name="T9" fmla="*/ 39 h 466"/>
                <a:gd name="T10" fmla="*/ 80 w 466"/>
                <a:gd name="T11" fmla="*/ 58 h 466"/>
                <a:gd name="T12" fmla="*/ 59 w 466"/>
                <a:gd name="T13" fmla="*/ 79 h 466"/>
                <a:gd name="T14" fmla="*/ 40 w 466"/>
                <a:gd name="T15" fmla="*/ 102 h 466"/>
                <a:gd name="T16" fmla="*/ 25 w 466"/>
                <a:gd name="T17" fmla="*/ 129 h 466"/>
                <a:gd name="T18" fmla="*/ 14 w 466"/>
                <a:gd name="T19" fmla="*/ 156 h 466"/>
                <a:gd name="T20" fmla="*/ 5 w 466"/>
                <a:gd name="T21" fmla="*/ 186 h 466"/>
                <a:gd name="T22" fmla="*/ 0 w 466"/>
                <a:gd name="T23" fmla="*/ 217 h 466"/>
                <a:gd name="T24" fmla="*/ 0 w 466"/>
                <a:gd name="T25" fmla="*/ 232 h 466"/>
                <a:gd name="T26" fmla="*/ 3 w 466"/>
                <a:gd name="T27" fmla="*/ 264 h 466"/>
                <a:gd name="T28" fmla="*/ 9 w 466"/>
                <a:gd name="T29" fmla="*/ 294 h 466"/>
                <a:gd name="T30" fmla="*/ 19 w 466"/>
                <a:gd name="T31" fmla="*/ 322 h 466"/>
                <a:gd name="T32" fmla="*/ 32 w 466"/>
                <a:gd name="T33" fmla="*/ 350 h 466"/>
                <a:gd name="T34" fmla="*/ 49 w 466"/>
                <a:gd name="T35" fmla="*/ 375 h 466"/>
                <a:gd name="T36" fmla="*/ 69 w 466"/>
                <a:gd name="T37" fmla="*/ 397 h 466"/>
                <a:gd name="T38" fmla="*/ 91 w 466"/>
                <a:gd name="T39" fmla="*/ 417 h 466"/>
                <a:gd name="T40" fmla="*/ 116 w 466"/>
                <a:gd name="T41" fmla="*/ 434 h 466"/>
                <a:gd name="T42" fmla="*/ 142 w 466"/>
                <a:gd name="T43" fmla="*/ 447 h 466"/>
                <a:gd name="T44" fmla="*/ 171 w 466"/>
                <a:gd name="T45" fmla="*/ 457 h 466"/>
                <a:gd name="T46" fmla="*/ 201 w 466"/>
                <a:gd name="T47" fmla="*/ 463 h 466"/>
                <a:gd name="T48" fmla="*/ 233 w 466"/>
                <a:gd name="T49" fmla="*/ 466 h 466"/>
                <a:gd name="T50" fmla="*/ 249 w 466"/>
                <a:gd name="T51" fmla="*/ 466 h 466"/>
                <a:gd name="T52" fmla="*/ 280 w 466"/>
                <a:gd name="T53" fmla="*/ 461 h 466"/>
                <a:gd name="T54" fmla="*/ 310 w 466"/>
                <a:gd name="T55" fmla="*/ 452 h 466"/>
                <a:gd name="T56" fmla="*/ 337 w 466"/>
                <a:gd name="T57" fmla="*/ 441 h 466"/>
                <a:gd name="T58" fmla="*/ 363 w 466"/>
                <a:gd name="T59" fmla="*/ 426 h 466"/>
                <a:gd name="T60" fmla="*/ 387 w 466"/>
                <a:gd name="T61" fmla="*/ 407 h 466"/>
                <a:gd name="T62" fmla="*/ 408 w 466"/>
                <a:gd name="T63" fmla="*/ 386 h 466"/>
                <a:gd name="T64" fmla="*/ 426 w 466"/>
                <a:gd name="T65" fmla="*/ 362 h 466"/>
                <a:gd name="T66" fmla="*/ 442 w 466"/>
                <a:gd name="T67" fmla="*/ 337 h 466"/>
                <a:gd name="T68" fmla="*/ 453 w 466"/>
                <a:gd name="T69" fmla="*/ 309 h 466"/>
                <a:gd name="T70" fmla="*/ 462 w 466"/>
                <a:gd name="T71" fmla="*/ 280 h 466"/>
                <a:gd name="T72" fmla="*/ 466 w 466"/>
                <a:gd name="T73" fmla="*/ 249 h 466"/>
                <a:gd name="T74" fmla="*/ 466 w 466"/>
                <a:gd name="T75" fmla="*/ 232 h 466"/>
                <a:gd name="T76" fmla="*/ 464 w 466"/>
                <a:gd name="T77" fmla="*/ 200 h 466"/>
                <a:gd name="T78" fmla="*/ 457 w 466"/>
                <a:gd name="T79" fmla="*/ 170 h 466"/>
                <a:gd name="T80" fmla="*/ 447 w 466"/>
                <a:gd name="T81" fmla="*/ 142 h 466"/>
                <a:gd name="T82" fmla="*/ 434 w 466"/>
                <a:gd name="T83" fmla="*/ 115 h 466"/>
                <a:gd name="T84" fmla="*/ 418 w 466"/>
                <a:gd name="T85" fmla="*/ 90 h 466"/>
                <a:gd name="T86" fmla="*/ 398 w 466"/>
                <a:gd name="T87" fmla="*/ 68 h 466"/>
                <a:gd name="T88" fmla="*/ 376 w 466"/>
                <a:gd name="T89" fmla="*/ 48 h 466"/>
                <a:gd name="T90" fmla="*/ 351 w 466"/>
                <a:gd name="T91" fmla="*/ 32 h 466"/>
                <a:gd name="T92" fmla="*/ 323 w 466"/>
                <a:gd name="T93" fmla="*/ 19 h 466"/>
                <a:gd name="T94" fmla="*/ 294 w 466"/>
                <a:gd name="T95" fmla="*/ 9 h 466"/>
                <a:gd name="T96" fmla="*/ 265 w 466"/>
                <a:gd name="T97" fmla="*/ 2 h 466"/>
                <a:gd name="T98" fmla="*/ 233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3" y="0"/>
                  </a:moveTo>
                  <a:lnTo>
                    <a:pt x="217" y="0"/>
                  </a:lnTo>
                  <a:lnTo>
                    <a:pt x="201" y="2"/>
                  </a:lnTo>
                  <a:lnTo>
                    <a:pt x="186" y="4"/>
                  </a:lnTo>
                  <a:lnTo>
                    <a:pt x="171" y="9"/>
                  </a:lnTo>
                  <a:lnTo>
                    <a:pt x="157" y="13"/>
                  </a:lnTo>
                  <a:lnTo>
                    <a:pt x="142" y="19"/>
                  </a:lnTo>
                  <a:lnTo>
                    <a:pt x="129" y="24"/>
                  </a:lnTo>
                  <a:lnTo>
                    <a:pt x="116" y="32"/>
                  </a:lnTo>
                  <a:lnTo>
                    <a:pt x="103" y="39"/>
                  </a:lnTo>
                  <a:lnTo>
                    <a:pt x="91" y="48"/>
                  </a:lnTo>
                  <a:lnTo>
                    <a:pt x="80" y="58"/>
                  </a:lnTo>
                  <a:lnTo>
                    <a:pt x="69" y="68"/>
                  </a:lnTo>
                  <a:lnTo>
                    <a:pt x="59" y="79"/>
                  </a:lnTo>
                  <a:lnTo>
                    <a:pt x="49" y="90"/>
                  </a:lnTo>
                  <a:lnTo>
                    <a:pt x="40" y="102"/>
                  </a:lnTo>
                  <a:lnTo>
                    <a:pt x="32" y="115"/>
                  </a:lnTo>
                  <a:lnTo>
                    <a:pt x="25" y="129"/>
                  </a:lnTo>
                  <a:lnTo>
                    <a:pt x="19" y="142"/>
                  </a:lnTo>
                  <a:lnTo>
                    <a:pt x="14" y="156"/>
                  </a:lnTo>
                  <a:lnTo>
                    <a:pt x="9" y="170"/>
                  </a:lnTo>
                  <a:lnTo>
                    <a:pt x="5" y="186"/>
                  </a:lnTo>
                  <a:lnTo>
                    <a:pt x="3" y="200"/>
                  </a:lnTo>
                  <a:lnTo>
                    <a:pt x="0" y="217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0" y="249"/>
                  </a:lnTo>
                  <a:lnTo>
                    <a:pt x="3" y="264"/>
                  </a:lnTo>
                  <a:lnTo>
                    <a:pt x="5" y="280"/>
                  </a:lnTo>
                  <a:lnTo>
                    <a:pt x="9" y="294"/>
                  </a:lnTo>
                  <a:lnTo>
                    <a:pt x="14" y="309"/>
                  </a:lnTo>
                  <a:lnTo>
                    <a:pt x="19" y="322"/>
                  </a:lnTo>
                  <a:lnTo>
                    <a:pt x="25" y="337"/>
                  </a:lnTo>
                  <a:lnTo>
                    <a:pt x="32" y="350"/>
                  </a:lnTo>
                  <a:lnTo>
                    <a:pt x="40" y="362"/>
                  </a:lnTo>
                  <a:lnTo>
                    <a:pt x="49" y="375"/>
                  </a:lnTo>
                  <a:lnTo>
                    <a:pt x="59" y="386"/>
                  </a:lnTo>
                  <a:lnTo>
                    <a:pt x="69" y="397"/>
                  </a:lnTo>
                  <a:lnTo>
                    <a:pt x="80" y="407"/>
                  </a:lnTo>
                  <a:lnTo>
                    <a:pt x="91" y="417"/>
                  </a:lnTo>
                  <a:lnTo>
                    <a:pt x="103" y="426"/>
                  </a:lnTo>
                  <a:lnTo>
                    <a:pt x="116" y="434"/>
                  </a:lnTo>
                  <a:lnTo>
                    <a:pt x="129" y="441"/>
                  </a:lnTo>
                  <a:lnTo>
                    <a:pt x="142" y="447"/>
                  </a:lnTo>
                  <a:lnTo>
                    <a:pt x="157" y="452"/>
                  </a:lnTo>
                  <a:lnTo>
                    <a:pt x="171" y="457"/>
                  </a:lnTo>
                  <a:lnTo>
                    <a:pt x="186" y="461"/>
                  </a:lnTo>
                  <a:lnTo>
                    <a:pt x="201" y="463"/>
                  </a:lnTo>
                  <a:lnTo>
                    <a:pt x="217" y="466"/>
                  </a:lnTo>
                  <a:lnTo>
                    <a:pt x="233" y="466"/>
                  </a:lnTo>
                  <a:lnTo>
                    <a:pt x="233" y="466"/>
                  </a:lnTo>
                  <a:lnTo>
                    <a:pt x="249" y="466"/>
                  </a:lnTo>
                  <a:lnTo>
                    <a:pt x="265" y="463"/>
                  </a:lnTo>
                  <a:lnTo>
                    <a:pt x="280" y="461"/>
                  </a:lnTo>
                  <a:lnTo>
                    <a:pt x="294" y="457"/>
                  </a:lnTo>
                  <a:lnTo>
                    <a:pt x="310" y="452"/>
                  </a:lnTo>
                  <a:lnTo>
                    <a:pt x="323" y="447"/>
                  </a:lnTo>
                  <a:lnTo>
                    <a:pt x="337" y="441"/>
                  </a:lnTo>
                  <a:lnTo>
                    <a:pt x="351" y="434"/>
                  </a:lnTo>
                  <a:lnTo>
                    <a:pt x="363" y="426"/>
                  </a:lnTo>
                  <a:lnTo>
                    <a:pt x="376" y="417"/>
                  </a:lnTo>
                  <a:lnTo>
                    <a:pt x="387" y="407"/>
                  </a:lnTo>
                  <a:lnTo>
                    <a:pt x="398" y="397"/>
                  </a:lnTo>
                  <a:lnTo>
                    <a:pt x="408" y="386"/>
                  </a:lnTo>
                  <a:lnTo>
                    <a:pt x="418" y="375"/>
                  </a:lnTo>
                  <a:lnTo>
                    <a:pt x="426" y="362"/>
                  </a:lnTo>
                  <a:lnTo>
                    <a:pt x="434" y="350"/>
                  </a:lnTo>
                  <a:lnTo>
                    <a:pt x="442" y="337"/>
                  </a:lnTo>
                  <a:lnTo>
                    <a:pt x="447" y="322"/>
                  </a:lnTo>
                  <a:lnTo>
                    <a:pt x="453" y="309"/>
                  </a:lnTo>
                  <a:lnTo>
                    <a:pt x="457" y="294"/>
                  </a:lnTo>
                  <a:lnTo>
                    <a:pt x="462" y="280"/>
                  </a:lnTo>
                  <a:lnTo>
                    <a:pt x="464" y="264"/>
                  </a:lnTo>
                  <a:lnTo>
                    <a:pt x="466" y="249"/>
                  </a:lnTo>
                  <a:lnTo>
                    <a:pt x="466" y="232"/>
                  </a:lnTo>
                  <a:lnTo>
                    <a:pt x="466" y="232"/>
                  </a:lnTo>
                  <a:lnTo>
                    <a:pt x="466" y="217"/>
                  </a:lnTo>
                  <a:lnTo>
                    <a:pt x="464" y="200"/>
                  </a:lnTo>
                  <a:lnTo>
                    <a:pt x="462" y="186"/>
                  </a:lnTo>
                  <a:lnTo>
                    <a:pt x="457" y="170"/>
                  </a:lnTo>
                  <a:lnTo>
                    <a:pt x="453" y="156"/>
                  </a:lnTo>
                  <a:lnTo>
                    <a:pt x="447" y="142"/>
                  </a:lnTo>
                  <a:lnTo>
                    <a:pt x="442" y="129"/>
                  </a:lnTo>
                  <a:lnTo>
                    <a:pt x="434" y="115"/>
                  </a:lnTo>
                  <a:lnTo>
                    <a:pt x="426" y="102"/>
                  </a:lnTo>
                  <a:lnTo>
                    <a:pt x="418" y="90"/>
                  </a:lnTo>
                  <a:lnTo>
                    <a:pt x="408" y="79"/>
                  </a:lnTo>
                  <a:lnTo>
                    <a:pt x="398" y="68"/>
                  </a:lnTo>
                  <a:lnTo>
                    <a:pt x="387" y="58"/>
                  </a:lnTo>
                  <a:lnTo>
                    <a:pt x="376" y="48"/>
                  </a:lnTo>
                  <a:lnTo>
                    <a:pt x="363" y="39"/>
                  </a:lnTo>
                  <a:lnTo>
                    <a:pt x="351" y="32"/>
                  </a:lnTo>
                  <a:lnTo>
                    <a:pt x="337" y="24"/>
                  </a:lnTo>
                  <a:lnTo>
                    <a:pt x="323" y="19"/>
                  </a:lnTo>
                  <a:lnTo>
                    <a:pt x="310" y="13"/>
                  </a:lnTo>
                  <a:lnTo>
                    <a:pt x="294" y="9"/>
                  </a:lnTo>
                  <a:lnTo>
                    <a:pt x="280" y="4"/>
                  </a:lnTo>
                  <a:lnTo>
                    <a:pt x="265" y="2"/>
                  </a:lnTo>
                  <a:lnTo>
                    <a:pt x="249" y="0"/>
                  </a:lnTo>
                  <a:lnTo>
                    <a:pt x="233" y="0"/>
                  </a:lnTo>
                  <a:lnTo>
                    <a:pt x="233" y="0"/>
                  </a:lnTo>
                </a:path>
              </a:pathLst>
            </a:custGeom>
            <a:noFill/>
            <a:ln w="11113">
              <a:solidFill>
                <a:srgbClr val="5B524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5892800" y="5075238"/>
              <a:ext cx="185737" cy="184150"/>
            </a:xfrm>
            <a:custGeom>
              <a:avLst/>
              <a:gdLst>
                <a:gd name="T0" fmla="*/ 218 w 466"/>
                <a:gd name="T1" fmla="*/ 0 h 466"/>
                <a:gd name="T2" fmla="*/ 187 w 466"/>
                <a:gd name="T3" fmla="*/ 5 h 466"/>
                <a:gd name="T4" fmla="*/ 158 w 466"/>
                <a:gd name="T5" fmla="*/ 13 h 466"/>
                <a:gd name="T6" fmla="*/ 129 w 466"/>
                <a:gd name="T7" fmla="*/ 24 h 466"/>
                <a:gd name="T8" fmla="*/ 104 w 466"/>
                <a:gd name="T9" fmla="*/ 40 h 466"/>
                <a:gd name="T10" fmla="*/ 80 w 466"/>
                <a:gd name="T11" fmla="*/ 59 h 466"/>
                <a:gd name="T12" fmla="*/ 59 w 466"/>
                <a:gd name="T13" fmla="*/ 79 h 466"/>
                <a:gd name="T14" fmla="*/ 40 w 466"/>
                <a:gd name="T15" fmla="*/ 103 h 466"/>
                <a:gd name="T16" fmla="*/ 26 w 466"/>
                <a:gd name="T17" fmla="*/ 129 h 466"/>
                <a:gd name="T18" fmla="*/ 13 w 466"/>
                <a:gd name="T19" fmla="*/ 157 h 466"/>
                <a:gd name="T20" fmla="*/ 5 w 466"/>
                <a:gd name="T21" fmla="*/ 186 h 466"/>
                <a:gd name="T22" fmla="*/ 0 w 466"/>
                <a:gd name="T23" fmla="*/ 217 h 466"/>
                <a:gd name="T24" fmla="*/ 0 w 466"/>
                <a:gd name="T25" fmla="*/ 233 h 466"/>
                <a:gd name="T26" fmla="*/ 2 w 466"/>
                <a:gd name="T27" fmla="*/ 264 h 466"/>
                <a:gd name="T28" fmla="*/ 9 w 466"/>
                <a:gd name="T29" fmla="*/ 294 h 466"/>
                <a:gd name="T30" fmla="*/ 19 w 466"/>
                <a:gd name="T31" fmla="*/ 323 h 466"/>
                <a:gd name="T32" fmla="*/ 32 w 466"/>
                <a:gd name="T33" fmla="*/ 350 h 466"/>
                <a:gd name="T34" fmla="*/ 50 w 466"/>
                <a:gd name="T35" fmla="*/ 376 h 466"/>
                <a:gd name="T36" fmla="*/ 70 w 466"/>
                <a:gd name="T37" fmla="*/ 398 h 466"/>
                <a:gd name="T38" fmla="*/ 92 w 466"/>
                <a:gd name="T39" fmla="*/ 418 h 466"/>
                <a:gd name="T40" fmla="*/ 116 w 466"/>
                <a:gd name="T41" fmla="*/ 434 h 466"/>
                <a:gd name="T42" fmla="*/ 143 w 466"/>
                <a:gd name="T43" fmla="*/ 447 h 466"/>
                <a:gd name="T44" fmla="*/ 172 w 466"/>
                <a:gd name="T45" fmla="*/ 457 h 466"/>
                <a:gd name="T46" fmla="*/ 202 w 466"/>
                <a:gd name="T47" fmla="*/ 464 h 466"/>
                <a:gd name="T48" fmla="*/ 234 w 466"/>
                <a:gd name="T49" fmla="*/ 466 h 466"/>
                <a:gd name="T50" fmla="*/ 250 w 466"/>
                <a:gd name="T51" fmla="*/ 466 h 466"/>
                <a:gd name="T52" fmla="*/ 281 w 466"/>
                <a:gd name="T53" fmla="*/ 462 h 466"/>
                <a:gd name="T54" fmla="*/ 310 w 466"/>
                <a:gd name="T55" fmla="*/ 453 h 466"/>
                <a:gd name="T56" fmla="*/ 338 w 466"/>
                <a:gd name="T57" fmla="*/ 442 h 466"/>
                <a:gd name="T58" fmla="*/ 364 w 466"/>
                <a:gd name="T59" fmla="*/ 426 h 466"/>
                <a:gd name="T60" fmla="*/ 388 w 466"/>
                <a:gd name="T61" fmla="*/ 408 h 466"/>
                <a:gd name="T62" fmla="*/ 409 w 466"/>
                <a:gd name="T63" fmla="*/ 387 h 466"/>
                <a:gd name="T64" fmla="*/ 426 w 466"/>
                <a:gd name="T65" fmla="*/ 362 h 466"/>
                <a:gd name="T66" fmla="*/ 442 w 466"/>
                <a:gd name="T67" fmla="*/ 337 h 466"/>
                <a:gd name="T68" fmla="*/ 453 w 466"/>
                <a:gd name="T69" fmla="*/ 310 h 466"/>
                <a:gd name="T70" fmla="*/ 462 w 466"/>
                <a:gd name="T71" fmla="*/ 280 h 466"/>
                <a:gd name="T72" fmla="*/ 466 w 466"/>
                <a:gd name="T73" fmla="*/ 249 h 466"/>
                <a:gd name="T74" fmla="*/ 466 w 466"/>
                <a:gd name="T75" fmla="*/ 233 h 466"/>
                <a:gd name="T76" fmla="*/ 464 w 466"/>
                <a:gd name="T77" fmla="*/ 201 h 466"/>
                <a:gd name="T78" fmla="*/ 457 w 466"/>
                <a:gd name="T79" fmla="*/ 171 h 466"/>
                <a:gd name="T80" fmla="*/ 447 w 466"/>
                <a:gd name="T81" fmla="*/ 142 h 466"/>
                <a:gd name="T82" fmla="*/ 434 w 466"/>
                <a:gd name="T83" fmla="*/ 116 h 466"/>
                <a:gd name="T84" fmla="*/ 418 w 466"/>
                <a:gd name="T85" fmla="*/ 90 h 466"/>
                <a:gd name="T86" fmla="*/ 398 w 466"/>
                <a:gd name="T87" fmla="*/ 68 h 466"/>
                <a:gd name="T88" fmla="*/ 376 w 466"/>
                <a:gd name="T89" fmla="*/ 49 h 466"/>
                <a:gd name="T90" fmla="*/ 352 w 466"/>
                <a:gd name="T91" fmla="*/ 32 h 466"/>
                <a:gd name="T92" fmla="*/ 324 w 466"/>
                <a:gd name="T93" fmla="*/ 19 h 466"/>
                <a:gd name="T94" fmla="*/ 295 w 466"/>
                <a:gd name="T95" fmla="*/ 9 h 466"/>
                <a:gd name="T96" fmla="*/ 266 w 466"/>
                <a:gd name="T97" fmla="*/ 2 h 466"/>
                <a:gd name="T98" fmla="*/ 234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4" y="0"/>
                  </a:moveTo>
                  <a:lnTo>
                    <a:pt x="218" y="0"/>
                  </a:lnTo>
                  <a:lnTo>
                    <a:pt x="202" y="2"/>
                  </a:lnTo>
                  <a:lnTo>
                    <a:pt x="187" y="5"/>
                  </a:lnTo>
                  <a:lnTo>
                    <a:pt x="172" y="9"/>
                  </a:lnTo>
                  <a:lnTo>
                    <a:pt x="158" y="13"/>
                  </a:lnTo>
                  <a:lnTo>
                    <a:pt x="143" y="19"/>
                  </a:lnTo>
                  <a:lnTo>
                    <a:pt x="129" y="24"/>
                  </a:lnTo>
                  <a:lnTo>
                    <a:pt x="116" y="32"/>
                  </a:lnTo>
                  <a:lnTo>
                    <a:pt x="104" y="40"/>
                  </a:lnTo>
                  <a:lnTo>
                    <a:pt x="92" y="49"/>
                  </a:lnTo>
                  <a:lnTo>
                    <a:pt x="80" y="59"/>
                  </a:lnTo>
                  <a:lnTo>
                    <a:pt x="70" y="68"/>
                  </a:lnTo>
                  <a:lnTo>
                    <a:pt x="59" y="79"/>
                  </a:lnTo>
                  <a:lnTo>
                    <a:pt x="50" y="90"/>
                  </a:lnTo>
                  <a:lnTo>
                    <a:pt x="40" y="103"/>
                  </a:lnTo>
                  <a:lnTo>
                    <a:pt x="32" y="116"/>
                  </a:lnTo>
                  <a:lnTo>
                    <a:pt x="26" y="129"/>
                  </a:lnTo>
                  <a:lnTo>
                    <a:pt x="19" y="142"/>
                  </a:lnTo>
                  <a:lnTo>
                    <a:pt x="13" y="157"/>
                  </a:lnTo>
                  <a:lnTo>
                    <a:pt x="9" y="171"/>
                  </a:lnTo>
                  <a:lnTo>
                    <a:pt x="5" y="186"/>
                  </a:lnTo>
                  <a:lnTo>
                    <a:pt x="2" y="201"/>
                  </a:lnTo>
                  <a:lnTo>
                    <a:pt x="0" y="217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9"/>
                  </a:lnTo>
                  <a:lnTo>
                    <a:pt x="2" y="264"/>
                  </a:lnTo>
                  <a:lnTo>
                    <a:pt x="5" y="280"/>
                  </a:lnTo>
                  <a:lnTo>
                    <a:pt x="9" y="294"/>
                  </a:lnTo>
                  <a:lnTo>
                    <a:pt x="13" y="310"/>
                  </a:lnTo>
                  <a:lnTo>
                    <a:pt x="19" y="323"/>
                  </a:lnTo>
                  <a:lnTo>
                    <a:pt x="26" y="337"/>
                  </a:lnTo>
                  <a:lnTo>
                    <a:pt x="32" y="350"/>
                  </a:lnTo>
                  <a:lnTo>
                    <a:pt x="40" y="362"/>
                  </a:lnTo>
                  <a:lnTo>
                    <a:pt x="50" y="376"/>
                  </a:lnTo>
                  <a:lnTo>
                    <a:pt x="59" y="387"/>
                  </a:lnTo>
                  <a:lnTo>
                    <a:pt x="70" y="398"/>
                  </a:lnTo>
                  <a:lnTo>
                    <a:pt x="80" y="408"/>
                  </a:lnTo>
                  <a:lnTo>
                    <a:pt x="92" y="418"/>
                  </a:lnTo>
                  <a:lnTo>
                    <a:pt x="104" y="426"/>
                  </a:lnTo>
                  <a:lnTo>
                    <a:pt x="116" y="434"/>
                  </a:lnTo>
                  <a:lnTo>
                    <a:pt x="129" y="442"/>
                  </a:lnTo>
                  <a:lnTo>
                    <a:pt x="143" y="447"/>
                  </a:lnTo>
                  <a:lnTo>
                    <a:pt x="158" y="453"/>
                  </a:lnTo>
                  <a:lnTo>
                    <a:pt x="172" y="457"/>
                  </a:lnTo>
                  <a:lnTo>
                    <a:pt x="187" y="462"/>
                  </a:lnTo>
                  <a:lnTo>
                    <a:pt x="202" y="464"/>
                  </a:lnTo>
                  <a:lnTo>
                    <a:pt x="218" y="466"/>
                  </a:lnTo>
                  <a:lnTo>
                    <a:pt x="234" y="466"/>
                  </a:lnTo>
                  <a:lnTo>
                    <a:pt x="234" y="466"/>
                  </a:lnTo>
                  <a:lnTo>
                    <a:pt x="250" y="466"/>
                  </a:lnTo>
                  <a:lnTo>
                    <a:pt x="266" y="464"/>
                  </a:lnTo>
                  <a:lnTo>
                    <a:pt x="281" y="462"/>
                  </a:lnTo>
                  <a:lnTo>
                    <a:pt x="295" y="457"/>
                  </a:lnTo>
                  <a:lnTo>
                    <a:pt x="310" y="453"/>
                  </a:lnTo>
                  <a:lnTo>
                    <a:pt x="324" y="447"/>
                  </a:lnTo>
                  <a:lnTo>
                    <a:pt x="338" y="442"/>
                  </a:lnTo>
                  <a:lnTo>
                    <a:pt x="352" y="434"/>
                  </a:lnTo>
                  <a:lnTo>
                    <a:pt x="364" y="426"/>
                  </a:lnTo>
                  <a:lnTo>
                    <a:pt x="376" y="418"/>
                  </a:lnTo>
                  <a:lnTo>
                    <a:pt x="388" y="408"/>
                  </a:lnTo>
                  <a:lnTo>
                    <a:pt x="398" y="398"/>
                  </a:lnTo>
                  <a:lnTo>
                    <a:pt x="409" y="387"/>
                  </a:lnTo>
                  <a:lnTo>
                    <a:pt x="418" y="376"/>
                  </a:lnTo>
                  <a:lnTo>
                    <a:pt x="426" y="362"/>
                  </a:lnTo>
                  <a:lnTo>
                    <a:pt x="434" y="350"/>
                  </a:lnTo>
                  <a:lnTo>
                    <a:pt x="442" y="337"/>
                  </a:lnTo>
                  <a:lnTo>
                    <a:pt x="447" y="323"/>
                  </a:lnTo>
                  <a:lnTo>
                    <a:pt x="453" y="310"/>
                  </a:lnTo>
                  <a:lnTo>
                    <a:pt x="457" y="294"/>
                  </a:lnTo>
                  <a:lnTo>
                    <a:pt x="462" y="280"/>
                  </a:lnTo>
                  <a:lnTo>
                    <a:pt x="464" y="264"/>
                  </a:lnTo>
                  <a:lnTo>
                    <a:pt x="466" y="249"/>
                  </a:lnTo>
                  <a:lnTo>
                    <a:pt x="466" y="233"/>
                  </a:lnTo>
                  <a:lnTo>
                    <a:pt x="466" y="233"/>
                  </a:lnTo>
                  <a:lnTo>
                    <a:pt x="466" y="217"/>
                  </a:lnTo>
                  <a:lnTo>
                    <a:pt x="464" y="201"/>
                  </a:lnTo>
                  <a:lnTo>
                    <a:pt x="462" y="186"/>
                  </a:lnTo>
                  <a:lnTo>
                    <a:pt x="457" y="171"/>
                  </a:lnTo>
                  <a:lnTo>
                    <a:pt x="453" y="157"/>
                  </a:lnTo>
                  <a:lnTo>
                    <a:pt x="447" y="142"/>
                  </a:lnTo>
                  <a:lnTo>
                    <a:pt x="442" y="129"/>
                  </a:lnTo>
                  <a:lnTo>
                    <a:pt x="434" y="116"/>
                  </a:lnTo>
                  <a:lnTo>
                    <a:pt x="426" y="103"/>
                  </a:lnTo>
                  <a:lnTo>
                    <a:pt x="418" y="90"/>
                  </a:lnTo>
                  <a:lnTo>
                    <a:pt x="409" y="79"/>
                  </a:lnTo>
                  <a:lnTo>
                    <a:pt x="398" y="68"/>
                  </a:lnTo>
                  <a:lnTo>
                    <a:pt x="388" y="59"/>
                  </a:lnTo>
                  <a:lnTo>
                    <a:pt x="376" y="49"/>
                  </a:lnTo>
                  <a:lnTo>
                    <a:pt x="364" y="40"/>
                  </a:lnTo>
                  <a:lnTo>
                    <a:pt x="352" y="32"/>
                  </a:lnTo>
                  <a:lnTo>
                    <a:pt x="338" y="24"/>
                  </a:lnTo>
                  <a:lnTo>
                    <a:pt x="324" y="19"/>
                  </a:lnTo>
                  <a:lnTo>
                    <a:pt x="310" y="13"/>
                  </a:lnTo>
                  <a:lnTo>
                    <a:pt x="295" y="9"/>
                  </a:lnTo>
                  <a:lnTo>
                    <a:pt x="281" y="5"/>
                  </a:lnTo>
                  <a:lnTo>
                    <a:pt x="266" y="2"/>
                  </a:lnTo>
                  <a:lnTo>
                    <a:pt x="250" y="0"/>
                  </a:lnTo>
                  <a:lnTo>
                    <a:pt x="234" y="0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rgbClr val="C9DD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5892800" y="5075238"/>
              <a:ext cx="185737" cy="184150"/>
            </a:xfrm>
            <a:custGeom>
              <a:avLst/>
              <a:gdLst>
                <a:gd name="T0" fmla="*/ 218 w 466"/>
                <a:gd name="T1" fmla="*/ 0 h 466"/>
                <a:gd name="T2" fmla="*/ 187 w 466"/>
                <a:gd name="T3" fmla="*/ 5 h 466"/>
                <a:gd name="T4" fmla="*/ 158 w 466"/>
                <a:gd name="T5" fmla="*/ 13 h 466"/>
                <a:gd name="T6" fmla="*/ 129 w 466"/>
                <a:gd name="T7" fmla="*/ 24 h 466"/>
                <a:gd name="T8" fmla="*/ 104 w 466"/>
                <a:gd name="T9" fmla="*/ 40 h 466"/>
                <a:gd name="T10" fmla="*/ 80 w 466"/>
                <a:gd name="T11" fmla="*/ 59 h 466"/>
                <a:gd name="T12" fmla="*/ 59 w 466"/>
                <a:gd name="T13" fmla="*/ 79 h 466"/>
                <a:gd name="T14" fmla="*/ 40 w 466"/>
                <a:gd name="T15" fmla="*/ 103 h 466"/>
                <a:gd name="T16" fmla="*/ 26 w 466"/>
                <a:gd name="T17" fmla="*/ 129 h 466"/>
                <a:gd name="T18" fmla="*/ 13 w 466"/>
                <a:gd name="T19" fmla="*/ 157 h 466"/>
                <a:gd name="T20" fmla="*/ 5 w 466"/>
                <a:gd name="T21" fmla="*/ 186 h 466"/>
                <a:gd name="T22" fmla="*/ 0 w 466"/>
                <a:gd name="T23" fmla="*/ 217 h 466"/>
                <a:gd name="T24" fmla="*/ 0 w 466"/>
                <a:gd name="T25" fmla="*/ 233 h 466"/>
                <a:gd name="T26" fmla="*/ 2 w 466"/>
                <a:gd name="T27" fmla="*/ 264 h 466"/>
                <a:gd name="T28" fmla="*/ 9 w 466"/>
                <a:gd name="T29" fmla="*/ 294 h 466"/>
                <a:gd name="T30" fmla="*/ 19 w 466"/>
                <a:gd name="T31" fmla="*/ 323 h 466"/>
                <a:gd name="T32" fmla="*/ 32 w 466"/>
                <a:gd name="T33" fmla="*/ 350 h 466"/>
                <a:gd name="T34" fmla="*/ 50 w 466"/>
                <a:gd name="T35" fmla="*/ 376 h 466"/>
                <a:gd name="T36" fmla="*/ 70 w 466"/>
                <a:gd name="T37" fmla="*/ 398 h 466"/>
                <a:gd name="T38" fmla="*/ 92 w 466"/>
                <a:gd name="T39" fmla="*/ 418 h 466"/>
                <a:gd name="T40" fmla="*/ 116 w 466"/>
                <a:gd name="T41" fmla="*/ 434 h 466"/>
                <a:gd name="T42" fmla="*/ 143 w 466"/>
                <a:gd name="T43" fmla="*/ 447 h 466"/>
                <a:gd name="T44" fmla="*/ 172 w 466"/>
                <a:gd name="T45" fmla="*/ 457 h 466"/>
                <a:gd name="T46" fmla="*/ 202 w 466"/>
                <a:gd name="T47" fmla="*/ 464 h 466"/>
                <a:gd name="T48" fmla="*/ 234 w 466"/>
                <a:gd name="T49" fmla="*/ 466 h 466"/>
                <a:gd name="T50" fmla="*/ 250 w 466"/>
                <a:gd name="T51" fmla="*/ 466 h 466"/>
                <a:gd name="T52" fmla="*/ 281 w 466"/>
                <a:gd name="T53" fmla="*/ 462 h 466"/>
                <a:gd name="T54" fmla="*/ 310 w 466"/>
                <a:gd name="T55" fmla="*/ 453 h 466"/>
                <a:gd name="T56" fmla="*/ 338 w 466"/>
                <a:gd name="T57" fmla="*/ 442 h 466"/>
                <a:gd name="T58" fmla="*/ 364 w 466"/>
                <a:gd name="T59" fmla="*/ 426 h 466"/>
                <a:gd name="T60" fmla="*/ 388 w 466"/>
                <a:gd name="T61" fmla="*/ 408 h 466"/>
                <a:gd name="T62" fmla="*/ 409 w 466"/>
                <a:gd name="T63" fmla="*/ 387 h 466"/>
                <a:gd name="T64" fmla="*/ 426 w 466"/>
                <a:gd name="T65" fmla="*/ 362 h 466"/>
                <a:gd name="T66" fmla="*/ 442 w 466"/>
                <a:gd name="T67" fmla="*/ 337 h 466"/>
                <a:gd name="T68" fmla="*/ 453 w 466"/>
                <a:gd name="T69" fmla="*/ 310 h 466"/>
                <a:gd name="T70" fmla="*/ 462 w 466"/>
                <a:gd name="T71" fmla="*/ 280 h 466"/>
                <a:gd name="T72" fmla="*/ 466 w 466"/>
                <a:gd name="T73" fmla="*/ 249 h 466"/>
                <a:gd name="T74" fmla="*/ 466 w 466"/>
                <a:gd name="T75" fmla="*/ 233 h 466"/>
                <a:gd name="T76" fmla="*/ 464 w 466"/>
                <a:gd name="T77" fmla="*/ 201 h 466"/>
                <a:gd name="T78" fmla="*/ 457 w 466"/>
                <a:gd name="T79" fmla="*/ 171 h 466"/>
                <a:gd name="T80" fmla="*/ 447 w 466"/>
                <a:gd name="T81" fmla="*/ 142 h 466"/>
                <a:gd name="T82" fmla="*/ 434 w 466"/>
                <a:gd name="T83" fmla="*/ 116 h 466"/>
                <a:gd name="T84" fmla="*/ 418 w 466"/>
                <a:gd name="T85" fmla="*/ 90 h 466"/>
                <a:gd name="T86" fmla="*/ 398 w 466"/>
                <a:gd name="T87" fmla="*/ 68 h 466"/>
                <a:gd name="T88" fmla="*/ 376 w 466"/>
                <a:gd name="T89" fmla="*/ 49 h 466"/>
                <a:gd name="T90" fmla="*/ 352 w 466"/>
                <a:gd name="T91" fmla="*/ 32 h 466"/>
                <a:gd name="T92" fmla="*/ 324 w 466"/>
                <a:gd name="T93" fmla="*/ 19 h 466"/>
                <a:gd name="T94" fmla="*/ 295 w 466"/>
                <a:gd name="T95" fmla="*/ 9 h 466"/>
                <a:gd name="T96" fmla="*/ 266 w 466"/>
                <a:gd name="T97" fmla="*/ 2 h 466"/>
                <a:gd name="T98" fmla="*/ 234 w 466"/>
                <a:gd name="T99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6" h="466">
                  <a:moveTo>
                    <a:pt x="234" y="0"/>
                  </a:moveTo>
                  <a:lnTo>
                    <a:pt x="218" y="0"/>
                  </a:lnTo>
                  <a:lnTo>
                    <a:pt x="202" y="2"/>
                  </a:lnTo>
                  <a:lnTo>
                    <a:pt x="187" y="5"/>
                  </a:lnTo>
                  <a:lnTo>
                    <a:pt x="172" y="9"/>
                  </a:lnTo>
                  <a:lnTo>
                    <a:pt x="158" y="13"/>
                  </a:lnTo>
                  <a:lnTo>
                    <a:pt x="143" y="19"/>
                  </a:lnTo>
                  <a:lnTo>
                    <a:pt x="129" y="24"/>
                  </a:lnTo>
                  <a:lnTo>
                    <a:pt x="116" y="32"/>
                  </a:lnTo>
                  <a:lnTo>
                    <a:pt x="104" y="40"/>
                  </a:lnTo>
                  <a:lnTo>
                    <a:pt x="92" y="49"/>
                  </a:lnTo>
                  <a:lnTo>
                    <a:pt x="80" y="59"/>
                  </a:lnTo>
                  <a:lnTo>
                    <a:pt x="70" y="68"/>
                  </a:lnTo>
                  <a:lnTo>
                    <a:pt x="59" y="79"/>
                  </a:lnTo>
                  <a:lnTo>
                    <a:pt x="50" y="90"/>
                  </a:lnTo>
                  <a:lnTo>
                    <a:pt x="40" y="103"/>
                  </a:lnTo>
                  <a:lnTo>
                    <a:pt x="32" y="116"/>
                  </a:lnTo>
                  <a:lnTo>
                    <a:pt x="26" y="129"/>
                  </a:lnTo>
                  <a:lnTo>
                    <a:pt x="19" y="142"/>
                  </a:lnTo>
                  <a:lnTo>
                    <a:pt x="13" y="157"/>
                  </a:lnTo>
                  <a:lnTo>
                    <a:pt x="9" y="171"/>
                  </a:lnTo>
                  <a:lnTo>
                    <a:pt x="5" y="186"/>
                  </a:lnTo>
                  <a:lnTo>
                    <a:pt x="2" y="201"/>
                  </a:lnTo>
                  <a:lnTo>
                    <a:pt x="0" y="217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9"/>
                  </a:lnTo>
                  <a:lnTo>
                    <a:pt x="2" y="264"/>
                  </a:lnTo>
                  <a:lnTo>
                    <a:pt x="5" y="280"/>
                  </a:lnTo>
                  <a:lnTo>
                    <a:pt x="9" y="294"/>
                  </a:lnTo>
                  <a:lnTo>
                    <a:pt x="13" y="310"/>
                  </a:lnTo>
                  <a:lnTo>
                    <a:pt x="19" y="323"/>
                  </a:lnTo>
                  <a:lnTo>
                    <a:pt x="26" y="337"/>
                  </a:lnTo>
                  <a:lnTo>
                    <a:pt x="32" y="350"/>
                  </a:lnTo>
                  <a:lnTo>
                    <a:pt x="40" y="362"/>
                  </a:lnTo>
                  <a:lnTo>
                    <a:pt x="50" y="376"/>
                  </a:lnTo>
                  <a:lnTo>
                    <a:pt x="59" y="387"/>
                  </a:lnTo>
                  <a:lnTo>
                    <a:pt x="70" y="398"/>
                  </a:lnTo>
                  <a:lnTo>
                    <a:pt x="80" y="408"/>
                  </a:lnTo>
                  <a:lnTo>
                    <a:pt x="92" y="418"/>
                  </a:lnTo>
                  <a:lnTo>
                    <a:pt x="104" y="426"/>
                  </a:lnTo>
                  <a:lnTo>
                    <a:pt x="116" y="434"/>
                  </a:lnTo>
                  <a:lnTo>
                    <a:pt x="129" y="442"/>
                  </a:lnTo>
                  <a:lnTo>
                    <a:pt x="143" y="447"/>
                  </a:lnTo>
                  <a:lnTo>
                    <a:pt x="158" y="453"/>
                  </a:lnTo>
                  <a:lnTo>
                    <a:pt x="172" y="457"/>
                  </a:lnTo>
                  <a:lnTo>
                    <a:pt x="187" y="462"/>
                  </a:lnTo>
                  <a:lnTo>
                    <a:pt x="202" y="464"/>
                  </a:lnTo>
                  <a:lnTo>
                    <a:pt x="218" y="466"/>
                  </a:lnTo>
                  <a:lnTo>
                    <a:pt x="234" y="466"/>
                  </a:lnTo>
                  <a:lnTo>
                    <a:pt x="234" y="466"/>
                  </a:lnTo>
                  <a:lnTo>
                    <a:pt x="250" y="466"/>
                  </a:lnTo>
                  <a:lnTo>
                    <a:pt x="266" y="464"/>
                  </a:lnTo>
                  <a:lnTo>
                    <a:pt x="281" y="462"/>
                  </a:lnTo>
                  <a:lnTo>
                    <a:pt x="295" y="457"/>
                  </a:lnTo>
                  <a:lnTo>
                    <a:pt x="310" y="453"/>
                  </a:lnTo>
                  <a:lnTo>
                    <a:pt x="324" y="447"/>
                  </a:lnTo>
                  <a:lnTo>
                    <a:pt x="338" y="442"/>
                  </a:lnTo>
                  <a:lnTo>
                    <a:pt x="352" y="434"/>
                  </a:lnTo>
                  <a:lnTo>
                    <a:pt x="364" y="426"/>
                  </a:lnTo>
                  <a:lnTo>
                    <a:pt x="376" y="418"/>
                  </a:lnTo>
                  <a:lnTo>
                    <a:pt x="388" y="408"/>
                  </a:lnTo>
                  <a:lnTo>
                    <a:pt x="398" y="398"/>
                  </a:lnTo>
                  <a:lnTo>
                    <a:pt x="409" y="387"/>
                  </a:lnTo>
                  <a:lnTo>
                    <a:pt x="418" y="376"/>
                  </a:lnTo>
                  <a:lnTo>
                    <a:pt x="426" y="362"/>
                  </a:lnTo>
                  <a:lnTo>
                    <a:pt x="434" y="350"/>
                  </a:lnTo>
                  <a:lnTo>
                    <a:pt x="442" y="337"/>
                  </a:lnTo>
                  <a:lnTo>
                    <a:pt x="447" y="323"/>
                  </a:lnTo>
                  <a:lnTo>
                    <a:pt x="453" y="310"/>
                  </a:lnTo>
                  <a:lnTo>
                    <a:pt x="457" y="294"/>
                  </a:lnTo>
                  <a:lnTo>
                    <a:pt x="462" y="280"/>
                  </a:lnTo>
                  <a:lnTo>
                    <a:pt x="464" y="264"/>
                  </a:lnTo>
                  <a:lnTo>
                    <a:pt x="466" y="249"/>
                  </a:lnTo>
                  <a:lnTo>
                    <a:pt x="466" y="233"/>
                  </a:lnTo>
                  <a:lnTo>
                    <a:pt x="466" y="233"/>
                  </a:lnTo>
                  <a:lnTo>
                    <a:pt x="466" y="217"/>
                  </a:lnTo>
                  <a:lnTo>
                    <a:pt x="464" y="201"/>
                  </a:lnTo>
                  <a:lnTo>
                    <a:pt x="462" y="186"/>
                  </a:lnTo>
                  <a:lnTo>
                    <a:pt x="457" y="171"/>
                  </a:lnTo>
                  <a:lnTo>
                    <a:pt x="453" y="157"/>
                  </a:lnTo>
                  <a:lnTo>
                    <a:pt x="447" y="142"/>
                  </a:lnTo>
                  <a:lnTo>
                    <a:pt x="442" y="129"/>
                  </a:lnTo>
                  <a:lnTo>
                    <a:pt x="434" y="116"/>
                  </a:lnTo>
                  <a:lnTo>
                    <a:pt x="426" y="103"/>
                  </a:lnTo>
                  <a:lnTo>
                    <a:pt x="418" y="90"/>
                  </a:lnTo>
                  <a:lnTo>
                    <a:pt x="409" y="79"/>
                  </a:lnTo>
                  <a:lnTo>
                    <a:pt x="398" y="68"/>
                  </a:lnTo>
                  <a:lnTo>
                    <a:pt x="388" y="59"/>
                  </a:lnTo>
                  <a:lnTo>
                    <a:pt x="376" y="49"/>
                  </a:lnTo>
                  <a:lnTo>
                    <a:pt x="364" y="40"/>
                  </a:lnTo>
                  <a:lnTo>
                    <a:pt x="352" y="32"/>
                  </a:lnTo>
                  <a:lnTo>
                    <a:pt x="338" y="24"/>
                  </a:lnTo>
                  <a:lnTo>
                    <a:pt x="324" y="19"/>
                  </a:lnTo>
                  <a:lnTo>
                    <a:pt x="310" y="13"/>
                  </a:lnTo>
                  <a:lnTo>
                    <a:pt x="295" y="9"/>
                  </a:lnTo>
                  <a:lnTo>
                    <a:pt x="281" y="5"/>
                  </a:lnTo>
                  <a:lnTo>
                    <a:pt x="266" y="2"/>
                  </a:lnTo>
                  <a:lnTo>
                    <a:pt x="250" y="0"/>
                  </a:lnTo>
                  <a:lnTo>
                    <a:pt x="234" y="0"/>
                  </a:lnTo>
                  <a:lnTo>
                    <a:pt x="234" y="0"/>
                  </a:lnTo>
                </a:path>
              </a:pathLst>
            </a:custGeom>
            <a:noFill/>
            <a:ln w="11113">
              <a:solidFill>
                <a:srgbClr val="5B524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Freeform 21"/>
            <p:cNvSpPr>
              <a:spLocks noEditPoints="1"/>
            </p:cNvSpPr>
            <p:nvPr/>
          </p:nvSpPr>
          <p:spPr bwMode="auto">
            <a:xfrm>
              <a:off x="6162675" y="2662238"/>
              <a:ext cx="469900" cy="201613"/>
            </a:xfrm>
            <a:custGeom>
              <a:avLst/>
              <a:gdLst>
                <a:gd name="T0" fmla="*/ 996 w 1182"/>
                <a:gd name="T1" fmla="*/ 76 h 507"/>
                <a:gd name="T2" fmla="*/ 997 w 1182"/>
                <a:gd name="T3" fmla="*/ 76 h 507"/>
                <a:gd name="T4" fmla="*/ 1000 w 1182"/>
                <a:gd name="T5" fmla="*/ 75 h 507"/>
                <a:gd name="T6" fmla="*/ 1003 w 1182"/>
                <a:gd name="T7" fmla="*/ 75 h 507"/>
                <a:gd name="T8" fmla="*/ 1005 w 1182"/>
                <a:gd name="T9" fmla="*/ 75 h 507"/>
                <a:gd name="T10" fmla="*/ 1007 w 1182"/>
                <a:gd name="T11" fmla="*/ 75 h 507"/>
                <a:gd name="T12" fmla="*/ 1010 w 1182"/>
                <a:gd name="T13" fmla="*/ 76 h 507"/>
                <a:gd name="T14" fmla="*/ 1012 w 1182"/>
                <a:gd name="T15" fmla="*/ 78 h 507"/>
                <a:gd name="T16" fmla="*/ 1014 w 1182"/>
                <a:gd name="T17" fmla="*/ 79 h 507"/>
                <a:gd name="T18" fmla="*/ 1016 w 1182"/>
                <a:gd name="T19" fmla="*/ 80 h 507"/>
                <a:gd name="T20" fmla="*/ 1017 w 1182"/>
                <a:gd name="T21" fmla="*/ 82 h 507"/>
                <a:gd name="T22" fmla="*/ 1020 w 1182"/>
                <a:gd name="T23" fmla="*/ 84 h 507"/>
                <a:gd name="T24" fmla="*/ 1021 w 1182"/>
                <a:gd name="T25" fmla="*/ 86 h 507"/>
                <a:gd name="T26" fmla="*/ 1021 w 1182"/>
                <a:gd name="T27" fmla="*/ 87 h 507"/>
                <a:gd name="T28" fmla="*/ 1022 w 1182"/>
                <a:gd name="T29" fmla="*/ 90 h 507"/>
                <a:gd name="T30" fmla="*/ 1022 w 1182"/>
                <a:gd name="T31" fmla="*/ 93 h 507"/>
                <a:gd name="T32" fmla="*/ 1022 w 1182"/>
                <a:gd name="T33" fmla="*/ 95 h 507"/>
                <a:gd name="T34" fmla="*/ 1022 w 1182"/>
                <a:gd name="T35" fmla="*/ 97 h 507"/>
                <a:gd name="T36" fmla="*/ 1022 w 1182"/>
                <a:gd name="T37" fmla="*/ 100 h 507"/>
                <a:gd name="T38" fmla="*/ 1021 w 1182"/>
                <a:gd name="T39" fmla="*/ 102 h 507"/>
                <a:gd name="T40" fmla="*/ 1020 w 1182"/>
                <a:gd name="T41" fmla="*/ 104 h 507"/>
                <a:gd name="T42" fmla="*/ 1017 w 1182"/>
                <a:gd name="T43" fmla="*/ 106 h 507"/>
                <a:gd name="T44" fmla="*/ 1016 w 1182"/>
                <a:gd name="T45" fmla="*/ 108 h 507"/>
                <a:gd name="T46" fmla="*/ 1014 w 1182"/>
                <a:gd name="T47" fmla="*/ 110 h 507"/>
                <a:gd name="T48" fmla="*/ 1012 w 1182"/>
                <a:gd name="T49" fmla="*/ 111 h 507"/>
                <a:gd name="T50" fmla="*/ 1010 w 1182"/>
                <a:gd name="T51" fmla="*/ 112 h 507"/>
                <a:gd name="T52" fmla="*/ 26 w 1182"/>
                <a:gd name="T53" fmla="*/ 506 h 507"/>
                <a:gd name="T54" fmla="*/ 25 w 1182"/>
                <a:gd name="T55" fmla="*/ 506 h 507"/>
                <a:gd name="T56" fmla="*/ 23 w 1182"/>
                <a:gd name="T57" fmla="*/ 507 h 507"/>
                <a:gd name="T58" fmla="*/ 20 w 1182"/>
                <a:gd name="T59" fmla="*/ 507 h 507"/>
                <a:gd name="T60" fmla="*/ 17 w 1182"/>
                <a:gd name="T61" fmla="*/ 507 h 507"/>
                <a:gd name="T62" fmla="*/ 15 w 1182"/>
                <a:gd name="T63" fmla="*/ 507 h 507"/>
                <a:gd name="T64" fmla="*/ 12 w 1182"/>
                <a:gd name="T65" fmla="*/ 506 h 507"/>
                <a:gd name="T66" fmla="*/ 10 w 1182"/>
                <a:gd name="T67" fmla="*/ 505 h 507"/>
                <a:gd name="T68" fmla="*/ 8 w 1182"/>
                <a:gd name="T69" fmla="*/ 504 h 507"/>
                <a:gd name="T70" fmla="*/ 5 w 1182"/>
                <a:gd name="T71" fmla="*/ 503 h 507"/>
                <a:gd name="T72" fmla="*/ 4 w 1182"/>
                <a:gd name="T73" fmla="*/ 500 h 507"/>
                <a:gd name="T74" fmla="*/ 2 w 1182"/>
                <a:gd name="T75" fmla="*/ 498 h 507"/>
                <a:gd name="T76" fmla="*/ 1 w 1182"/>
                <a:gd name="T77" fmla="*/ 496 h 507"/>
                <a:gd name="T78" fmla="*/ 1 w 1182"/>
                <a:gd name="T79" fmla="*/ 495 h 507"/>
                <a:gd name="T80" fmla="*/ 0 w 1182"/>
                <a:gd name="T81" fmla="*/ 493 h 507"/>
                <a:gd name="T82" fmla="*/ 0 w 1182"/>
                <a:gd name="T83" fmla="*/ 489 h 507"/>
                <a:gd name="T84" fmla="*/ 0 w 1182"/>
                <a:gd name="T85" fmla="*/ 487 h 507"/>
                <a:gd name="T86" fmla="*/ 0 w 1182"/>
                <a:gd name="T87" fmla="*/ 485 h 507"/>
                <a:gd name="T88" fmla="*/ 0 w 1182"/>
                <a:gd name="T89" fmla="*/ 483 h 507"/>
                <a:gd name="T90" fmla="*/ 1 w 1182"/>
                <a:gd name="T91" fmla="*/ 481 h 507"/>
                <a:gd name="T92" fmla="*/ 2 w 1182"/>
                <a:gd name="T93" fmla="*/ 478 h 507"/>
                <a:gd name="T94" fmla="*/ 4 w 1182"/>
                <a:gd name="T95" fmla="*/ 476 h 507"/>
                <a:gd name="T96" fmla="*/ 5 w 1182"/>
                <a:gd name="T97" fmla="*/ 474 h 507"/>
                <a:gd name="T98" fmla="*/ 8 w 1182"/>
                <a:gd name="T99" fmla="*/ 473 h 507"/>
                <a:gd name="T100" fmla="*/ 10 w 1182"/>
                <a:gd name="T101" fmla="*/ 472 h 507"/>
                <a:gd name="T102" fmla="*/ 12 w 1182"/>
                <a:gd name="T103" fmla="*/ 471 h 507"/>
                <a:gd name="T104" fmla="*/ 924 w 1182"/>
                <a:gd name="T105" fmla="*/ 0 h 507"/>
                <a:gd name="T106" fmla="*/ 1182 w 1182"/>
                <a:gd name="T107" fmla="*/ 21 h 507"/>
                <a:gd name="T108" fmla="*/ 924 w 1182"/>
                <a:gd name="T109" fmla="*/ 0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82" h="507">
                  <a:moveTo>
                    <a:pt x="12" y="471"/>
                  </a:moveTo>
                  <a:lnTo>
                    <a:pt x="996" y="76"/>
                  </a:lnTo>
                  <a:lnTo>
                    <a:pt x="996" y="76"/>
                  </a:lnTo>
                  <a:lnTo>
                    <a:pt x="997" y="76"/>
                  </a:lnTo>
                  <a:lnTo>
                    <a:pt x="999" y="75"/>
                  </a:lnTo>
                  <a:lnTo>
                    <a:pt x="1000" y="75"/>
                  </a:lnTo>
                  <a:lnTo>
                    <a:pt x="1002" y="75"/>
                  </a:lnTo>
                  <a:lnTo>
                    <a:pt x="1003" y="75"/>
                  </a:lnTo>
                  <a:lnTo>
                    <a:pt x="1004" y="75"/>
                  </a:lnTo>
                  <a:lnTo>
                    <a:pt x="1005" y="75"/>
                  </a:lnTo>
                  <a:lnTo>
                    <a:pt x="1006" y="75"/>
                  </a:lnTo>
                  <a:lnTo>
                    <a:pt x="1007" y="75"/>
                  </a:lnTo>
                  <a:lnTo>
                    <a:pt x="1008" y="75"/>
                  </a:lnTo>
                  <a:lnTo>
                    <a:pt x="1010" y="76"/>
                  </a:lnTo>
                  <a:lnTo>
                    <a:pt x="1011" y="76"/>
                  </a:lnTo>
                  <a:lnTo>
                    <a:pt x="1012" y="78"/>
                  </a:lnTo>
                  <a:lnTo>
                    <a:pt x="1013" y="78"/>
                  </a:lnTo>
                  <a:lnTo>
                    <a:pt x="1014" y="79"/>
                  </a:lnTo>
                  <a:lnTo>
                    <a:pt x="1015" y="80"/>
                  </a:lnTo>
                  <a:lnTo>
                    <a:pt x="1016" y="80"/>
                  </a:lnTo>
                  <a:lnTo>
                    <a:pt x="1017" y="81"/>
                  </a:lnTo>
                  <a:lnTo>
                    <a:pt x="1017" y="82"/>
                  </a:lnTo>
                  <a:lnTo>
                    <a:pt x="1018" y="83"/>
                  </a:lnTo>
                  <a:lnTo>
                    <a:pt x="1020" y="84"/>
                  </a:lnTo>
                  <a:lnTo>
                    <a:pt x="1020" y="85"/>
                  </a:lnTo>
                  <a:lnTo>
                    <a:pt x="1021" y="86"/>
                  </a:lnTo>
                  <a:lnTo>
                    <a:pt x="1021" y="87"/>
                  </a:lnTo>
                  <a:lnTo>
                    <a:pt x="1021" y="87"/>
                  </a:lnTo>
                  <a:lnTo>
                    <a:pt x="1021" y="89"/>
                  </a:lnTo>
                  <a:lnTo>
                    <a:pt x="1022" y="90"/>
                  </a:lnTo>
                  <a:lnTo>
                    <a:pt x="1022" y="91"/>
                  </a:lnTo>
                  <a:lnTo>
                    <a:pt x="1022" y="93"/>
                  </a:lnTo>
                  <a:lnTo>
                    <a:pt x="1022" y="94"/>
                  </a:lnTo>
                  <a:lnTo>
                    <a:pt x="1022" y="95"/>
                  </a:lnTo>
                  <a:lnTo>
                    <a:pt x="1022" y="96"/>
                  </a:lnTo>
                  <a:lnTo>
                    <a:pt x="1022" y="97"/>
                  </a:lnTo>
                  <a:lnTo>
                    <a:pt x="1022" y="98"/>
                  </a:lnTo>
                  <a:lnTo>
                    <a:pt x="1022" y="100"/>
                  </a:lnTo>
                  <a:lnTo>
                    <a:pt x="1021" y="101"/>
                  </a:lnTo>
                  <a:lnTo>
                    <a:pt x="1021" y="102"/>
                  </a:lnTo>
                  <a:lnTo>
                    <a:pt x="1020" y="103"/>
                  </a:lnTo>
                  <a:lnTo>
                    <a:pt x="1020" y="104"/>
                  </a:lnTo>
                  <a:lnTo>
                    <a:pt x="1018" y="105"/>
                  </a:lnTo>
                  <a:lnTo>
                    <a:pt x="1017" y="106"/>
                  </a:lnTo>
                  <a:lnTo>
                    <a:pt x="1017" y="107"/>
                  </a:lnTo>
                  <a:lnTo>
                    <a:pt x="1016" y="108"/>
                  </a:lnTo>
                  <a:lnTo>
                    <a:pt x="1015" y="108"/>
                  </a:lnTo>
                  <a:lnTo>
                    <a:pt x="1014" y="110"/>
                  </a:lnTo>
                  <a:lnTo>
                    <a:pt x="1013" y="111"/>
                  </a:lnTo>
                  <a:lnTo>
                    <a:pt x="1012" y="111"/>
                  </a:lnTo>
                  <a:lnTo>
                    <a:pt x="1011" y="112"/>
                  </a:lnTo>
                  <a:lnTo>
                    <a:pt x="1010" y="112"/>
                  </a:lnTo>
                  <a:lnTo>
                    <a:pt x="1010" y="112"/>
                  </a:lnTo>
                  <a:lnTo>
                    <a:pt x="26" y="506"/>
                  </a:lnTo>
                  <a:lnTo>
                    <a:pt x="26" y="506"/>
                  </a:lnTo>
                  <a:lnTo>
                    <a:pt x="25" y="506"/>
                  </a:lnTo>
                  <a:lnTo>
                    <a:pt x="24" y="507"/>
                  </a:lnTo>
                  <a:lnTo>
                    <a:pt x="23" y="507"/>
                  </a:lnTo>
                  <a:lnTo>
                    <a:pt x="21" y="507"/>
                  </a:lnTo>
                  <a:lnTo>
                    <a:pt x="20" y="507"/>
                  </a:lnTo>
                  <a:lnTo>
                    <a:pt x="19" y="507"/>
                  </a:lnTo>
                  <a:lnTo>
                    <a:pt x="17" y="507"/>
                  </a:lnTo>
                  <a:lnTo>
                    <a:pt x="16" y="507"/>
                  </a:lnTo>
                  <a:lnTo>
                    <a:pt x="15" y="507"/>
                  </a:lnTo>
                  <a:lnTo>
                    <a:pt x="13" y="507"/>
                  </a:lnTo>
                  <a:lnTo>
                    <a:pt x="12" y="506"/>
                  </a:lnTo>
                  <a:lnTo>
                    <a:pt x="11" y="506"/>
                  </a:lnTo>
                  <a:lnTo>
                    <a:pt x="10" y="505"/>
                  </a:lnTo>
                  <a:lnTo>
                    <a:pt x="9" y="505"/>
                  </a:lnTo>
                  <a:lnTo>
                    <a:pt x="8" y="504"/>
                  </a:lnTo>
                  <a:lnTo>
                    <a:pt x="6" y="503"/>
                  </a:lnTo>
                  <a:lnTo>
                    <a:pt x="5" y="503"/>
                  </a:lnTo>
                  <a:lnTo>
                    <a:pt x="5" y="502"/>
                  </a:lnTo>
                  <a:lnTo>
                    <a:pt x="4" y="500"/>
                  </a:lnTo>
                  <a:lnTo>
                    <a:pt x="3" y="499"/>
                  </a:lnTo>
                  <a:lnTo>
                    <a:pt x="2" y="498"/>
                  </a:lnTo>
                  <a:lnTo>
                    <a:pt x="2" y="497"/>
                  </a:lnTo>
                  <a:lnTo>
                    <a:pt x="1" y="496"/>
                  </a:lnTo>
                  <a:lnTo>
                    <a:pt x="1" y="495"/>
                  </a:lnTo>
                  <a:lnTo>
                    <a:pt x="1" y="495"/>
                  </a:lnTo>
                  <a:lnTo>
                    <a:pt x="1" y="494"/>
                  </a:lnTo>
                  <a:lnTo>
                    <a:pt x="0" y="493"/>
                  </a:lnTo>
                  <a:lnTo>
                    <a:pt x="0" y="492"/>
                  </a:lnTo>
                  <a:lnTo>
                    <a:pt x="0" y="489"/>
                  </a:lnTo>
                  <a:lnTo>
                    <a:pt x="0" y="488"/>
                  </a:lnTo>
                  <a:lnTo>
                    <a:pt x="0" y="487"/>
                  </a:lnTo>
                  <a:lnTo>
                    <a:pt x="0" y="486"/>
                  </a:lnTo>
                  <a:lnTo>
                    <a:pt x="0" y="485"/>
                  </a:lnTo>
                  <a:lnTo>
                    <a:pt x="0" y="484"/>
                  </a:lnTo>
                  <a:lnTo>
                    <a:pt x="0" y="483"/>
                  </a:lnTo>
                  <a:lnTo>
                    <a:pt x="1" y="482"/>
                  </a:lnTo>
                  <a:lnTo>
                    <a:pt x="1" y="481"/>
                  </a:lnTo>
                  <a:lnTo>
                    <a:pt x="2" y="480"/>
                  </a:lnTo>
                  <a:lnTo>
                    <a:pt x="2" y="478"/>
                  </a:lnTo>
                  <a:lnTo>
                    <a:pt x="3" y="477"/>
                  </a:lnTo>
                  <a:lnTo>
                    <a:pt x="4" y="476"/>
                  </a:lnTo>
                  <a:lnTo>
                    <a:pt x="4" y="475"/>
                  </a:lnTo>
                  <a:lnTo>
                    <a:pt x="5" y="474"/>
                  </a:lnTo>
                  <a:lnTo>
                    <a:pt x="6" y="474"/>
                  </a:lnTo>
                  <a:lnTo>
                    <a:pt x="8" y="473"/>
                  </a:lnTo>
                  <a:lnTo>
                    <a:pt x="9" y="472"/>
                  </a:lnTo>
                  <a:lnTo>
                    <a:pt x="10" y="472"/>
                  </a:lnTo>
                  <a:lnTo>
                    <a:pt x="11" y="471"/>
                  </a:lnTo>
                  <a:lnTo>
                    <a:pt x="12" y="471"/>
                  </a:lnTo>
                  <a:lnTo>
                    <a:pt x="12" y="471"/>
                  </a:lnTo>
                  <a:close/>
                  <a:moveTo>
                    <a:pt x="924" y="0"/>
                  </a:moveTo>
                  <a:lnTo>
                    <a:pt x="924" y="0"/>
                  </a:lnTo>
                  <a:lnTo>
                    <a:pt x="1182" y="21"/>
                  </a:lnTo>
                  <a:lnTo>
                    <a:pt x="1010" y="217"/>
                  </a:lnTo>
                  <a:lnTo>
                    <a:pt x="924" y="0"/>
                  </a:lnTo>
                  <a:close/>
                </a:path>
              </a:pathLst>
            </a:custGeom>
            <a:solidFill>
              <a:srgbClr val="5B5249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Freeform 22"/>
            <p:cNvSpPr>
              <a:spLocks noEditPoints="1"/>
            </p:cNvSpPr>
            <p:nvPr/>
          </p:nvSpPr>
          <p:spPr bwMode="auto">
            <a:xfrm>
              <a:off x="6810375" y="2755900"/>
              <a:ext cx="376237" cy="192088"/>
            </a:xfrm>
            <a:custGeom>
              <a:avLst/>
              <a:gdLst>
                <a:gd name="T0" fmla="*/ 786 w 950"/>
                <a:gd name="T1" fmla="*/ 381 h 485"/>
                <a:gd name="T2" fmla="*/ 787 w 950"/>
                <a:gd name="T3" fmla="*/ 382 h 485"/>
                <a:gd name="T4" fmla="*/ 789 w 950"/>
                <a:gd name="T5" fmla="*/ 383 h 485"/>
                <a:gd name="T6" fmla="*/ 791 w 950"/>
                <a:gd name="T7" fmla="*/ 384 h 485"/>
                <a:gd name="T8" fmla="*/ 792 w 950"/>
                <a:gd name="T9" fmla="*/ 387 h 485"/>
                <a:gd name="T10" fmla="*/ 795 w 950"/>
                <a:gd name="T11" fmla="*/ 389 h 485"/>
                <a:gd name="T12" fmla="*/ 795 w 950"/>
                <a:gd name="T13" fmla="*/ 391 h 485"/>
                <a:gd name="T14" fmla="*/ 796 w 950"/>
                <a:gd name="T15" fmla="*/ 393 h 485"/>
                <a:gd name="T16" fmla="*/ 797 w 950"/>
                <a:gd name="T17" fmla="*/ 395 h 485"/>
                <a:gd name="T18" fmla="*/ 797 w 950"/>
                <a:gd name="T19" fmla="*/ 398 h 485"/>
                <a:gd name="T20" fmla="*/ 797 w 950"/>
                <a:gd name="T21" fmla="*/ 401 h 485"/>
                <a:gd name="T22" fmla="*/ 796 w 950"/>
                <a:gd name="T23" fmla="*/ 403 h 485"/>
                <a:gd name="T24" fmla="*/ 795 w 950"/>
                <a:gd name="T25" fmla="*/ 405 h 485"/>
                <a:gd name="T26" fmla="*/ 795 w 950"/>
                <a:gd name="T27" fmla="*/ 407 h 485"/>
                <a:gd name="T28" fmla="*/ 794 w 950"/>
                <a:gd name="T29" fmla="*/ 409 h 485"/>
                <a:gd name="T30" fmla="*/ 791 w 950"/>
                <a:gd name="T31" fmla="*/ 411 h 485"/>
                <a:gd name="T32" fmla="*/ 789 w 950"/>
                <a:gd name="T33" fmla="*/ 413 h 485"/>
                <a:gd name="T34" fmla="*/ 788 w 950"/>
                <a:gd name="T35" fmla="*/ 414 h 485"/>
                <a:gd name="T36" fmla="*/ 786 w 950"/>
                <a:gd name="T37" fmla="*/ 415 h 485"/>
                <a:gd name="T38" fmla="*/ 784 w 950"/>
                <a:gd name="T39" fmla="*/ 416 h 485"/>
                <a:gd name="T40" fmla="*/ 780 w 950"/>
                <a:gd name="T41" fmla="*/ 416 h 485"/>
                <a:gd name="T42" fmla="*/ 778 w 950"/>
                <a:gd name="T43" fmla="*/ 418 h 485"/>
                <a:gd name="T44" fmla="*/ 776 w 950"/>
                <a:gd name="T45" fmla="*/ 418 h 485"/>
                <a:gd name="T46" fmla="*/ 774 w 950"/>
                <a:gd name="T47" fmla="*/ 416 h 485"/>
                <a:gd name="T48" fmla="*/ 770 w 950"/>
                <a:gd name="T49" fmla="*/ 416 h 485"/>
                <a:gd name="T50" fmla="*/ 768 w 950"/>
                <a:gd name="T51" fmla="*/ 415 h 485"/>
                <a:gd name="T52" fmla="*/ 11 w 950"/>
                <a:gd name="T53" fmla="*/ 36 h 485"/>
                <a:gd name="T54" fmla="*/ 9 w 950"/>
                <a:gd name="T55" fmla="*/ 35 h 485"/>
                <a:gd name="T56" fmla="*/ 7 w 950"/>
                <a:gd name="T57" fmla="*/ 34 h 485"/>
                <a:gd name="T58" fmla="*/ 5 w 950"/>
                <a:gd name="T59" fmla="*/ 33 h 485"/>
                <a:gd name="T60" fmla="*/ 4 w 950"/>
                <a:gd name="T61" fmla="*/ 31 h 485"/>
                <a:gd name="T62" fmla="*/ 2 w 950"/>
                <a:gd name="T63" fmla="*/ 29 h 485"/>
                <a:gd name="T64" fmla="*/ 1 w 950"/>
                <a:gd name="T65" fmla="*/ 27 h 485"/>
                <a:gd name="T66" fmla="*/ 0 w 950"/>
                <a:gd name="T67" fmla="*/ 24 h 485"/>
                <a:gd name="T68" fmla="*/ 0 w 950"/>
                <a:gd name="T69" fmla="*/ 22 h 485"/>
                <a:gd name="T70" fmla="*/ 0 w 950"/>
                <a:gd name="T71" fmla="*/ 20 h 485"/>
                <a:gd name="T72" fmla="*/ 0 w 950"/>
                <a:gd name="T73" fmla="*/ 17 h 485"/>
                <a:gd name="T74" fmla="*/ 1 w 950"/>
                <a:gd name="T75" fmla="*/ 14 h 485"/>
                <a:gd name="T76" fmla="*/ 1 w 950"/>
                <a:gd name="T77" fmla="*/ 12 h 485"/>
                <a:gd name="T78" fmla="*/ 2 w 950"/>
                <a:gd name="T79" fmla="*/ 11 h 485"/>
                <a:gd name="T80" fmla="*/ 3 w 950"/>
                <a:gd name="T81" fmla="*/ 9 h 485"/>
                <a:gd name="T82" fmla="*/ 5 w 950"/>
                <a:gd name="T83" fmla="*/ 7 h 485"/>
                <a:gd name="T84" fmla="*/ 6 w 950"/>
                <a:gd name="T85" fmla="*/ 5 h 485"/>
                <a:gd name="T86" fmla="*/ 8 w 950"/>
                <a:gd name="T87" fmla="*/ 3 h 485"/>
                <a:gd name="T88" fmla="*/ 11 w 950"/>
                <a:gd name="T89" fmla="*/ 2 h 485"/>
                <a:gd name="T90" fmla="*/ 13 w 950"/>
                <a:gd name="T91" fmla="*/ 1 h 485"/>
                <a:gd name="T92" fmla="*/ 15 w 950"/>
                <a:gd name="T93" fmla="*/ 0 h 485"/>
                <a:gd name="T94" fmla="*/ 17 w 950"/>
                <a:gd name="T95" fmla="*/ 0 h 485"/>
                <a:gd name="T96" fmla="*/ 20 w 950"/>
                <a:gd name="T97" fmla="*/ 0 h 485"/>
                <a:gd name="T98" fmla="*/ 23 w 950"/>
                <a:gd name="T99" fmla="*/ 0 h 485"/>
                <a:gd name="T100" fmla="*/ 25 w 950"/>
                <a:gd name="T101" fmla="*/ 1 h 485"/>
                <a:gd name="T102" fmla="*/ 27 w 950"/>
                <a:gd name="T103" fmla="*/ 2 h 485"/>
                <a:gd name="T104" fmla="*/ 795 w 950"/>
                <a:gd name="T105" fmla="*/ 277 h 485"/>
                <a:gd name="T106" fmla="*/ 950 w 950"/>
                <a:gd name="T107" fmla="*/ 485 h 485"/>
                <a:gd name="T108" fmla="*/ 795 w 950"/>
                <a:gd name="T109" fmla="*/ 277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50" h="485">
                  <a:moveTo>
                    <a:pt x="27" y="2"/>
                  </a:moveTo>
                  <a:lnTo>
                    <a:pt x="786" y="381"/>
                  </a:lnTo>
                  <a:lnTo>
                    <a:pt x="786" y="381"/>
                  </a:lnTo>
                  <a:lnTo>
                    <a:pt x="787" y="382"/>
                  </a:lnTo>
                  <a:lnTo>
                    <a:pt x="788" y="382"/>
                  </a:lnTo>
                  <a:lnTo>
                    <a:pt x="789" y="383"/>
                  </a:lnTo>
                  <a:lnTo>
                    <a:pt x="790" y="384"/>
                  </a:lnTo>
                  <a:lnTo>
                    <a:pt x="791" y="384"/>
                  </a:lnTo>
                  <a:lnTo>
                    <a:pt x="792" y="386"/>
                  </a:lnTo>
                  <a:lnTo>
                    <a:pt x="792" y="387"/>
                  </a:lnTo>
                  <a:lnTo>
                    <a:pt x="794" y="388"/>
                  </a:lnTo>
                  <a:lnTo>
                    <a:pt x="795" y="389"/>
                  </a:lnTo>
                  <a:lnTo>
                    <a:pt x="795" y="390"/>
                  </a:lnTo>
                  <a:lnTo>
                    <a:pt x="795" y="391"/>
                  </a:lnTo>
                  <a:lnTo>
                    <a:pt x="796" y="392"/>
                  </a:lnTo>
                  <a:lnTo>
                    <a:pt x="796" y="393"/>
                  </a:lnTo>
                  <a:lnTo>
                    <a:pt x="796" y="394"/>
                  </a:lnTo>
                  <a:lnTo>
                    <a:pt x="797" y="395"/>
                  </a:lnTo>
                  <a:lnTo>
                    <a:pt x="797" y="397"/>
                  </a:lnTo>
                  <a:lnTo>
                    <a:pt x="797" y="398"/>
                  </a:lnTo>
                  <a:lnTo>
                    <a:pt x="797" y="400"/>
                  </a:lnTo>
                  <a:lnTo>
                    <a:pt x="797" y="401"/>
                  </a:lnTo>
                  <a:lnTo>
                    <a:pt x="796" y="402"/>
                  </a:lnTo>
                  <a:lnTo>
                    <a:pt x="796" y="403"/>
                  </a:lnTo>
                  <a:lnTo>
                    <a:pt x="796" y="404"/>
                  </a:lnTo>
                  <a:lnTo>
                    <a:pt x="795" y="405"/>
                  </a:lnTo>
                  <a:lnTo>
                    <a:pt x="795" y="407"/>
                  </a:lnTo>
                  <a:lnTo>
                    <a:pt x="795" y="407"/>
                  </a:lnTo>
                  <a:lnTo>
                    <a:pt x="794" y="408"/>
                  </a:lnTo>
                  <a:lnTo>
                    <a:pt x="794" y="409"/>
                  </a:lnTo>
                  <a:lnTo>
                    <a:pt x="792" y="410"/>
                  </a:lnTo>
                  <a:lnTo>
                    <a:pt x="791" y="411"/>
                  </a:lnTo>
                  <a:lnTo>
                    <a:pt x="790" y="412"/>
                  </a:lnTo>
                  <a:lnTo>
                    <a:pt x="789" y="413"/>
                  </a:lnTo>
                  <a:lnTo>
                    <a:pt x="788" y="413"/>
                  </a:lnTo>
                  <a:lnTo>
                    <a:pt x="788" y="414"/>
                  </a:lnTo>
                  <a:lnTo>
                    <a:pt x="787" y="415"/>
                  </a:lnTo>
                  <a:lnTo>
                    <a:pt x="786" y="415"/>
                  </a:lnTo>
                  <a:lnTo>
                    <a:pt x="785" y="415"/>
                  </a:lnTo>
                  <a:lnTo>
                    <a:pt x="784" y="416"/>
                  </a:lnTo>
                  <a:lnTo>
                    <a:pt x="781" y="416"/>
                  </a:lnTo>
                  <a:lnTo>
                    <a:pt x="780" y="416"/>
                  </a:lnTo>
                  <a:lnTo>
                    <a:pt x="779" y="418"/>
                  </a:lnTo>
                  <a:lnTo>
                    <a:pt x="778" y="418"/>
                  </a:lnTo>
                  <a:lnTo>
                    <a:pt x="777" y="418"/>
                  </a:lnTo>
                  <a:lnTo>
                    <a:pt x="776" y="418"/>
                  </a:lnTo>
                  <a:lnTo>
                    <a:pt x="775" y="418"/>
                  </a:lnTo>
                  <a:lnTo>
                    <a:pt x="774" y="416"/>
                  </a:lnTo>
                  <a:lnTo>
                    <a:pt x="771" y="416"/>
                  </a:lnTo>
                  <a:lnTo>
                    <a:pt x="770" y="416"/>
                  </a:lnTo>
                  <a:lnTo>
                    <a:pt x="769" y="415"/>
                  </a:lnTo>
                  <a:lnTo>
                    <a:pt x="768" y="415"/>
                  </a:lnTo>
                  <a:lnTo>
                    <a:pt x="768" y="415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9" y="35"/>
                  </a:lnTo>
                  <a:lnTo>
                    <a:pt x="8" y="35"/>
                  </a:lnTo>
                  <a:lnTo>
                    <a:pt x="7" y="34"/>
                  </a:lnTo>
                  <a:lnTo>
                    <a:pt x="6" y="33"/>
                  </a:lnTo>
                  <a:lnTo>
                    <a:pt x="5" y="33"/>
                  </a:lnTo>
                  <a:lnTo>
                    <a:pt x="4" y="32"/>
                  </a:lnTo>
                  <a:lnTo>
                    <a:pt x="4" y="31"/>
                  </a:lnTo>
                  <a:lnTo>
                    <a:pt x="3" y="30"/>
                  </a:lnTo>
                  <a:lnTo>
                    <a:pt x="2" y="29"/>
                  </a:lnTo>
                  <a:lnTo>
                    <a:pt x="2" y="28"/>
                  </a:lnTo>
                  <a:lnTo>
                    <a:pt x="1" y="27"/>
                  </a:lnTo>
                  <a:lnTo>
                    <a:pt x="1" y="25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6"/>
                  </a:lnTo>
                  <a:lnTo>
                    <a:pt x="1" y="14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3" y="9"/>
                  </a:lnTo>
                  <a:lnTo>
                    <a:pt x="4" y="8"/>
                  </a:lnTo>
                  <a:lnTo>
                    <a:pt x="5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5"/>
                  </a:lnTo>
                  <a:lnTo>
                    <a:pt x="8" y="3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6" y="1"/>
                  </a:lnTo>
                  <a:lnTo>
                    <a:pt x="27" y="2"/>
                  </a:lnTo>
                  <a:lnTo>
                    <a:pt x="27" y="2"/>
                  </a:lnTo>
                  <a:close/>
                  <a:moveTo>
                    <a:pt x="795" y="277"/>
                  </a:moveTo>
                  <a:lnTo>
                    <a:pt x="795" y="277"/>
                  </a:lnTo>
                  <a:lnTo>
                    <a:pt x="950" y="485"/>
                  </a:lnTo>
                  <a:lnTo>
                    <a:pt x="690" y="485"/>
                  </a:lnTo>
                  <a:lnTo>
                    <a:pt x="795" y="277"/>
                  </a:lnTo>
                  <a:close/>
                </a:path>
              </a:pathLst>
            </a:custGeom>
            <a:solidFill>
              <a:srgbClr val="5B5249"/>
            </a:solidFill>
            <a:ln w="0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Freeform 23"/>
            <p:cNvSpPr>
              <a:spLocks noEditPoints="1"/>
            </p:cNvSpPr>
            <p:nvPr/>
          </p:nvSpPr>
          <p:spPr bwMode="auto">
            <a:xfrm>
              <a:off x="7272338" y="3033713"/>
              <a:ext cx="317500" cy="2041525"/>
            </a:xfrm>
            <a:custGeom>
              <a:avLst/>
              <a:gdLst>
                <a:gd name="T0" fmla="*/ 711 w 802"/>
                <a:gd name="T1" fmla="*/ 4949 h 5144"/>
                <a:gd name="T2" fmla="*/ 711 w 802"/>
                <a:gd name="T3" fmla="*/ 4950 h 5144"/>
                <a:gd name="T4" fmla="*/ 711 w 802"/>
                <a:gd name="T5" fmla="*/ 4954 h 5144"/>
                <a:gd name="T6" fmla="*/ 711 w 802"/>
                <a:gd name="T7" fmla="*/ 4956 h 5144"/>
                <a:gd name="T8" fmla="*/ 710 w 802"/>
                <a:gd name="T9" fmla="*/ 4958 h 5144"/>
                <a:gd name="T10" fmla="*/ 709 w 802"/>
                <a:gd name="T11" fmla="*/ 4960 h 5144"/>
                <a:gd name="T12" fmla="*/ 708 w 802"/>
                <a:gd name="T13" fmla="*/ 4962 h 5144"/>
                <a:gd name="T14" fmla="*/ 706 w 802"/>
                <a:gd name="T15" fmla="*/ 4965 h 5144"/>
                <a:gd name="T16" fmla="*/ 704 w 802"/>
                <a:gd name="T17" fmla="*/ 4967 h 5144"/>
                <a:gd name="T18" fmla="*/ 703 w 802"/>
                <a:gd name="T19" fmla="*/ 4968 h 5144"/>
                <a:gd name="T20" fmla="*/ 701 w 802"/>
                <a:gd name="T21" fmla="*/ 4969 h 5144"/>
                <a:gd name="T22" fmla="*/ 699 w 802"/>
                <a:gd name="T23" fmla="*/ 4970 h 5144"/>
                <a:gd name="T24" fmla="*/ 695 w 802"/>
                <a:gd name="T25" fmla="*/ 4971 h 5144"/>
                <a:gd name="T26" fmla="*/ 694 w 802"/>
                <a:gd name="T27" fmla="*/ 4971 h 5144"/>
                <a:gd name="T28" fmla="*/ 692 w 802"/>
                <a:gd name="T29" fmla="*/ 4971 h 5144"/>
                <a:gd name="T30" fmla="*/ 690 w 802"/>
                <a:gd name="T31" fmla="*/ 4971 h 5144"/>
                <a:gd name="T32" fmla="*/ 687 w 802"/>
                <a:gd name="T33" fmla="*/ 4970 h 5144"/>
                <a:gd name="T34" fmla="*/ 684 w 802"/>
                <a:gd name="T35" fmla="*/ 4970 h 5144"/>
                <a:gd name="T36" fmla="*/ 682 w 802"/>
                <a:gd name="T37" fmla="*/ 4969 h 5144"/>
                <a:gd name="T38" fmla="*/ 680 w 802"/>
                <a:gd name="T39" fmla="*/ 4967 h 5144"/>
                <a:gd name="T40" fmla="*/ 679 w 802"/>
                <a:gd name="T41" fmla="*/ 4966 h 5144"/>
                <a:gd name="T42" fmla="*/ 677 w 802"/>
                <a:gd name="T43" fmla="*/ 4964 h 5144"/>
                <a:gd name="T44" fmla="*/ 676 w 802"/>
                <a:gd name="T45" fmla="*/ 4961 h 5144"/>
                <a:gd name="T46" fmla="*/ 675 w 802"/>
                <a:gd name="T47" fmla="*/ 4959 h 5144"/>
                <a:gd name="T48" fmla="*/ 673 w 802"/>
                <a:gd name="T49" fmla="*/ 4957 h 5144"/>
                <a:gd name="T50" fmla="*/ 672 w 802"/>
                <a:gd name="T51" fmla="*/ 4955 h 5144"/>
                <a:gd name="T52" fmla="*/ 0 w 802"/>
                <a:gd name="T53" fmla="*/ 22 h 5144"/>
                <a:gd name="T54" fmla="*/ 0 w 802"/>
                <a:gd name="T55" fmla="*/ 21 h 5144"/>
                <a:gd name="T56" fmla="*/ 0 w 802"/>
                <a:gd name="T57" fmla="*/ 19 h 5144"/>
                <a:gd name="T58" fmla="*/ 0 w 802"/>
                <a:gd name="T59" fmla="*/ 16 h 5144"/>
                <a:gd name="T60" fmla="*/ 1 w 802"/>
                <a:gd name="T61" fmla="*/ 14 h 5144"/>
                <a:gd name="T62" fmla="*/ 2 w 802"/>
                <a:gd name="T63" fmla="*/ 11 h 5144"/>
                <a:gd name="T64" fmla="*/ 3 w 802"/>
                <a:gd name="T65" fmla="*/ 9 h 5144"/>
                <a:gd name="T66" fmla="*/ 5 w 802"/>
                <a:gd name="T67" fmla="*/ 7 h 5144"/>
                <a:gd name="T68" fmla="*/ 7 w 802"/>
                <a:gd name="T69" fmla="*/ 5 h 5144"/>
                <a:gd name="T70" fmla="*/ 9 w 802"/>
                <a:gd name="T71" fmla="*/ 4 h 5144"/>
                <a:gd name="T72" fmla="*/ 12 w 802"/>
                <a:gd name="T73" fmla="*/ 3 h 5144"/>
                <a:gd name="T74" fmla="*/ 15 w 802"/>
                <a:gd name="T75" fmla="*/ 1 h 5144"/>
                <a:gd name="T76" fmla="*/ 17 w 802"/>
                <a:gd name="T77" fmla="*/ 0 h 5144"/>
                <a:gd name="T78" fmla="*/ 18 w 802"/>
                <a:gd name="T79" fmla="*/ 0 h 5144"/>
                <a:gd name="T80" fmla="*/ 20 w 802"/>
                <a:gd name="T81" fmla="*/ 0 h 5144"/>
                <a:gd name="T82" fmla="*/ 24 w 802"/>
                <a:gd name="T83" fmla="*/ 0 h 5144"/>
                <a:gd name="T84" fmla="*/ 26 w 802"/>
                <a:gd name="T85" fmla="*/ 1 h 5144"/>
                <a:gd name="T86" fmla="*/ 28 w 802"/>
                <a:gd name="T87" fmla="*/ 3 h 5144"/>
                <a:gd name="T88" fmla="*/ 30 w 802"/>
                <a:gd name="T89" fmla="*/ 4 h 5144"/>
                <a:gd name="T90" fmla="*/ 33 w 802"/>
                <a:gd name="T91" fmla="*/ 6 h 5144"/>
                <a:gd name="T92" fmla="*/ 35 w 802"/>
                <a:gd name="T93" fmla="*/ 8 h 5144"/>
                <a:gd name="T94" fmla="*/ 36 w 802"/>
                <a:gd name="T95" fmla="*/ 10 h 5144"/>
                <a:gd name="T96" fmla="*/ 37 w 802"/>
                <a:gd name="T97" fmla="*/ 12 h 5144"/>
                <a:gd name="T98" fmla="*/ 38 w 802"/>
                <a:gd name="T99" fmla="*/ 15 h 5144"/>
                <a:gd name="T100" fmla="*/ 38 w 802"/>
                <a:gd name="T101" fmla="*/ 17 h 5144"/>
                <a:gd name="T102" fmla="*/ 802 w 802"/>
                <a:gd name="T103" fmla="*/ 4897 h 5144"/>
                <a:gd name="T104" fmla="*/ 717 w 802"/>
                <a:gd name="T105" fmla="*/ 5144 h 5144"/>
                <a:gd name="T106" fmla="*/ 802 w 802"/>
                <a:gd name="T107" fmla="*/ 4897 h 5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02" h="5144">
                  <a:moveTo>
                    <a:pt x="38" y="17"/>
                  </a:moveTo>
                  <a:lnTo>
                    <a:pt x="711" y="4949"/>
                  </a:lnTo>
                  <a:lnTo>
                    <a:pt x="711" y="4949"/>
                  </a:lnTo>
                  <a:lnTo>
                    <a:pt x="711" y="4950"/>
                  </a:lnTo>
                  <a:lnTo>
                    <a:pt x="711" y="4951"/>
                  </a:lnTo>
                  <a:lnTo>
                    <a:pt x="711" y="4954"/>
                  </a:lnTo>
                  <a:lnTo>
                    <a:pt x="711" y="4955"/>
                  </a:lnTo>
                  <a:lnTo>
                    <a:pt x="711" y="4956"/>
                  </a:lnTo>
                  <a:lnTo>
                    <a:pt x="710" y="4957"/>
                  </a:lnTo>
                  <a:lnTo>
                    <a:pt x="710" y="4958"/>
                  </a:lnTo>
                  <a:lnTo>
                    <a:pt x="710" y="4959"/>
                  </a:lnTo>
                  <a:lnTo>
                    <a:pt x="709" y="4960"/>
                  </a:lnTo>
                  <a:lnTo>
                    <a:pt x="709" y="4961"/>
                  </a:lnTo>
                  <a:lnTo>
                    <a:pt x="708" y="4962"/>
                  </a:lnTo>
                  <a:lnTo>
                    <a:pt x="708" y="4964"/>
                  </a:lnTo>
                  <a:lnTo>
                    <a:pt x="706" y="4965"/>
                  </a:lnTo>
                  <a:lnTo>
                    <a:pt x="705" y="4966"/>
                  </a:lnTo>
                  <a:lnTo>
                    <a:pt x="704" y="4967"/>
                  </a:lnTo>
                  <a:lnTo>
                    <a:pt x="704" y="4968"/>
                  </a:lnTo>
                  <a:lnTo>
                    <a:pt x="703" y="4968"/>
                  </a:lnTo>
                  <a:lnTo>
                    <a:pt x="702" y="4969"/>
                  </a:lnTo>
                  <a:lnTo>
                    <a:pt x="701" y="4969"/>
                  </a:lnTo>
                  <a:lnTo>
                    <a:pt x="700" y="4970"/>
                  </a:lnTo>
                  <a:lnTo>
                    <a:pt x="699" y="4970"/>
                  </a:lnTo>
                  <a:lnTo>
                    <a:pt x="697" y="4971"/>
                  </a:lnTo>
                  <a:lnTo>
                    <a:pt x="695" y="4971"/>
                  </a:lnTo>
                  <a:lnTo>
                    <a:pt x="694" y="4971"/>
                  </a:lnTo>
                  <a:lnTo>
                    <a:pt x="694" y="4971"/>
                  </a:lnTo>
                  <a:lnTo>
                    <a:pt x="693" y="4971"/>
                  </a:lnTo>
                  <a:lnTo>
                    <a:pt x="692" y="4971"/>
                  </a:lnTo>
                  <a:lnTo>
                    <a:pt x="691" y="4971"/>
                  </a:lnTo>
                  <a:lnTo>
                    <a:pt x="690" y="4971"/>
                  </a:lnTo>
                  <a:lnTo>
                    <a:pt x="688" y="4971"/>
                  </a:lnTo>
                  <a:lnTo>
                    <a:pt x="687" y="4970"/>
                  </a:lnTo>
                  <a:lnTo>
                    <a:pt x="686" y="4970"/>
                  </a:lnTo>
                  <a:lnTo>
                    <a:pt x="684" y="4970"/>
                  </a:lnTo>
                  <a:lnTo>
                    <a:pt x="683" y="4969"/>
                  </a:lnTo>
                  <a:lnTo>
                    <a:pt x="682" y="4969"/>
                  </a:lnTo>
                  <a:lnTo>
                    <a:pt x="681" y="4968"/>
                  </a:lnTo>
                  <a:lnTo>
                    <a:pt x="680" y="4967"/>
                  </a:lnTo>
                  <a:lnTo>
                    <a:pt x="679" y="4967"/>
                  </a:lnTo>
                  <a:lnTo>
                    <a:pt x="679" y="4966"/>
                  </a:lnTo>
                  <a:lnTo>
                    <a:pt x="678" y="4965"/>
                  </a:lnTo>
                  <a:lnTo>
                    <a:pt x="677" y="4964"/>
                  </a:lnTo>
                  <a:lnTo>
                    <a:pt x="676" y="4962"/>
                  </a:lnTo>
                  <a:lnTo>
                    <a:pt x="676" y="4961"/>
                  </a:lnTo>
                  <a:lnTo>
                    <a:pt x="675" y="4960"/>
                  </a:lnTo>
                  <a:lnTo>
                    <a:pt x="675" y="4959"/>
                  </a:lnTo>
                  <a:lnTo>
                    <a:pt x="673" y="4958"/>
                  </a:lnTo>
                  <a:lnTo>
                    <a:pt x="673" y="4957"/>
                  </a:lnTo>
                  <a:lnTo>
                    <a:pt x="672" y="4956"/>
                  </a:lnTo>
                  <a:lnTo>
                    <a:pt x="672" y="4955"/>
                  </a:lnTo>
                  <a:lnTo>
                    <a:pt x="672" y="4955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1" y="15"/>
                  </a:lnTo>
                  <a:lnTo>
                    <a:pt x="1" y="14"/>
                  </a:lnTo>
                  <a:lnTo>
                    <a:pt x="1" y="12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3" y="9"/>
                  </a:lnTo>
                  <a:lnTo>
                    <a:pt x="4" y="8"/>
                  </a:lnTo>
                  <a:lnTo>
                    <a:pt x="5" y="7"/>
                  </a:lnTo>
                  <a:lnTo>
                    <a:pt x="6" y="6"/>
                  </a:lnTo>
                  <a:lnTo>
                    <a:pt x="7" y="5"/>
                  </a:lnTo>
                  <a:lnTo>
                    <a:pt x="8" y="4"/>
                  </a:lnTo>
                  <a:lnTo>
                    <a:pt x="9" y="4"/>
                  </a:lnTo>
                  <a:lnTo>
                    <a:pt x="11" y="3"/>
                  </a:lnTo>
                  <a:lnTo>
                    <a:pt x="12" y="3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5" y="1"/>
                  </a:lnTo>
                  <a:lnTo>
                    <a:pt x="26" y="1"/>
                  </a:lnTo>
                  <a:lnTo>
                    <a:pt x="27" y="1"/>
                  </a:lnTo>
                  <a:lnTo>
                    <a:pt x="28" y="3"/>
                  </a:lnTo>
                  <a:lnTo>
                    <a:pt x="29" y="3"/>
                  </a:lnTo>
                  <a:lnTo>
                    <a:pt x="30" y="4"/>
                  </a:lnTo>
                  <a:lnTo>
                    <a:pt x="31" y="5"/>
                  </a:lnTo>
                  <a:lnTo>
                    <a:pt x="33" y="6"/>
                  </a:lnTo>
                  <a:lnTo>
                    <a:pt x="34" y="7"/>
                  </a:lnTo>
                  <a:lnTo>
                    <a:pt x="35" y="8"/>
                  </a:lnTo>
                  <a:lnTo>
                    <a:pt x="35" y="9"/>
                  </a:lnTo>
                  <a:lnTo>
                    <a:pt x="36" y="10"/>
                  </a:lnTo>
                  <a:lnTo>
                    <a:pt x="36" y="11"/>
                  </a:lnTo>
                  <a:lnTo>
                    <a:pt x="37" y="12"/>
                  </a:lnTo>
                  <a:lnTo>
                    <a:pt x="37" y="14"/>
                  </a:lnTo>
                  <a:lnTo>
                    <a:pt x="38" y="15"/>
                  </a:lnTo>
                  <a:lnTo>
                    <a:pt x="38" y="16"/>
                  </a:lnTo>
                  <a:lnTo>
                    <a:pt x="38" y="17"/>
                  </a:lnTo>
                  <a:lnTo>
                    <a:pt x="38" y="17"/>
                  </a:lnTo>
                  <a:close/>
                  <a:moveTo>
                    <a:pt x="802" y="4897"/>
                  </a:moveTo>
                  <a:lnTo>
                    <a:pt x="802" y="4897"/>
                  </a:lnTo>
                  <a:lnTo>
                    <a:pt x="717" y="5144"/>
                  </a:lnTo>
                  <a:lnTo>
                    <a:pt x="571" y="4929"/>
                  </a:lnTo>
                  <a:lnTo>
                    <a:pt x="802" y="4897"/>
                  </a:lnTo>
                  <a:close/>
                </a:path>
              </a:pathLst>
            </a:custGeom>
            <a:solidFill>
              <a:srgbClr val="5B5249"/>
            </a:solidFill>
            <a:ln w="0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Freeform 24"/>
            <p:cNvSpPr>
              <a:spLocks noEditPoints="1"/>
            </p:cNvSpPr>
            <p:nvPr/>
          </p:nvSpPr>
          <p:spPr bwMode="auto">
            <a:xfrm>
              <a:off x="6411913" y="2755900"/>
              <a:ext cx="320675" cy="2687638"/>
            </a:xfrm>
            <a:custGeom>
              <a:avLst/>
              <a:gdLst>
                <a:gd name="T0" fmla="*/ 131 w 811"/>
                <a:gd name="T1" fmla="*/ 6583 h 6775"/>
                <a:gd name="T2" fmla="*/ 131 w 811"/>
                <a:gd name="T3" fmla="*/ 6584 h 6775"/>
                <a:gd name="T4" fmla="*/ 130 w 811"/>
                <a:gd name="T5" fmla="*/ 6588 h 6775"/>
                <a:gd name="T6" fmla="*/ 130 w 811"/>
                <a:gd name="T7" fmla="*/ 6590 h 6775"/>
                <a:gd name="T8" fmla="*/ 128 w 811"/>
                <a:gd name="T9" fmla="*/ 6592 h 6775"/>
                <a:gd name="T10" fmla="*/ 127 w 811"/>
                <a:gd name="T11" fmla="*/ 6594 h 6775"/>
                <a:gd name="T12" fmla="*/ 125 w 811"/>
                <a:gd name="T13" fmla="*/ 6596 h 6775"/>
                <a:gd name="T14" fmla="*/ 123 w 811"/>
                <a:gd name="T15" fmla="*/ 6597 h 6775"/>
                <a:gd name="T16" fmla="*/ 120 w 811"/>
                <a:gd name="T17" fmla="*/ 6600 h 6775"/>
                <a:gd name="T18" fmla="*/ 118 w 811"/>
                <a:gd name="T19" fmla="*/ 6600 h 6775"/>
                <a:gd name="T20" fmla="*/ 116 w 811"/>
                <a:gd name="T21" fmla="*/ 6601 h 6775"/>
                <a:gd name="T22" fmla="*/ 113 w 811"/>
                <a:gd name="T23" fmla="*/ 6601 h 6775"/>
                <a:gd name="T24" fmla="*/ 110 w 811"/>
                <a:gd name="T25" fmla="*/ 6601 h 6775"/>
                <a:gd name="T26" fmla="*/ 109 w 811"/>
                <a:gd name="T27" fmla="*/ 6601 h 6775"/>
                <a:gd name="T28" fmla="*/ 106 w 811"/>
                <a:gd name="T29" fmla="*/ 6600 h 6775"/>
                <a:gd name="T30" fmla="*/ 104 w 811"/>
                <a:gd name="T31" fmla="*/ 6600 h 6775"/>
                <a:gd name="T32" fmla="*/ 102 w 811"/>
                <a:gd name="T33" fmla="*/ 6597 h 6775"/>
                <a:gd name="T34" fmla="*/ 99 w 811"/>
                <a:gd name="T35" fmla="*/ 6596 h 6775"/>
                <a:gd name="T36" fmla="*/ 97 w 811"/>
                <a:gd name="T37" fmla="*/ 6594 h 6775"/>
                <a:gd name="T38" fmla="*/ 96 w 811"/>
                <a:gd name="T39" fmla="*/ 6592 h 6775"/>
                <a:gd name="T40" fmla="*/ 94 w 811"/>
                <a:gd name="T41" fmla="*/ 6590 h 6775"/>
                <a:gd name="T42" fmla="*/ 94 w 811"/>
                <a:gd name="T43" fmla="*/ 6588 h 6775"/>
                <a:gd name="T44" fmla="*/ 93 w 811"/>
                <a:gd name="T45" fmla="*/ 6585 h 6775"/>
                <a:gd name="T46" fmla="*/ 93 w 811"/>
                <a:gd name="T47" fmla="*/ 6582 h 6775"/>
                <a:gd name="T48" fmla="*/ 93 w 811"/>
                <a:gd name="T49" fmla="*/ 6580 h 6775"/>
                <a:gd name="T50" fmla="*/ 771 w 811"/>
                <a:gd name="T51" fmla="*/ 18 h 6775"/>
                <a:gd name="T52" fmla="*/ 771 w 811"/>
                <a:gd name="T53" fmla="*/ 17 h 6775"/>
                <a:gd name="T54" fmla="*/ 772 w 811"/>
                <a:gd name="T55" fmla="*/ 14 h 6775"/>
                <a:gd name="T56" fmla="*/ 773 w 811"/>
                <a:gd name="T57" fmla="*/ 12 h 6775"/>
                <a:gd name="T58" fmla="*/ 774 w 811"/>
                <a:gd name="T59" fmla="*/ 10 h 6775"/>
                <a:gd name="T60" fmla="*/ 776 w 811"/>
                <a:gd name="T61" fmla="*/ 8 h 6775"/>
                <a:gd name="T62" fmla="*/ 778 w 811"/>
                <a:gd name="T63" fmla="*/ 6 h 6775"/>
                <a:gd name="T64" fmla="*/ 780 w 811"/>
                <a:gd name="T65" fmla="*/ 4 h 6775"/>
                <a:gd name="T66" fmla="*/ 782 w 811"/>
                <a:gd name="T67" fmla="*/ 2 h 6775"/>
                <a:gd name="T68" fmla="*/ 784 w 811"/>
                <a:gd name="T69" fmla="*/ 1 h 6775"/>
                <a:gd name="T70" fmla="*/ 787 w 811"/>
                <a:gd name="T71" fmla="*/ 0 h 6775"/>
                <a:gd name="T72" fmla="*/ 789 w 811"/>
                <a:gd name="T73" fmla="*/ 0 h 6775"/>
                <a:gd name="T74" fmla="*/ 792 w 811"/>
                <a:gd name="T75" fmla="*/ 0 h 6775"/>
                <a:gd name="T76" fmla="*/ 793 w 811"/>
                <a:gd name="T77" fmla="*/ 0 h 6775"/>
                <a:gd name="T78" fmla="*/ 795 w 811"/>
                <a:gd name="T79" fmla="*/ 1 h 6775"/>
                <a:gd name="T80" fmla="*/ 798 w 811"/>
                <a:gd name="T81" fmla="*/ 2 h 6775"/>
                <a:gd name="T82" fmla="*/ 800 w 811"/>
                <a:gd name="T83" fmla="*/ 3 h 6775"/>
                <a:gd name="T84" fmla="*/ 802 w 811"/>
                <a:gd name="T85" fmla="*/ 4 h 6775"/>
                <a:gd name="T86" fmla="*/ 804 w 811"/>
                <a:gd name="T87" fmla="*/ 7 h 6775"/>
                <a:gd name="T88" fmla="*/ 806 w 811"/>
                <a:gd name="T89" fmla="*/ 8 h 6775"/>
                <a:gd name="T90" fmla="*/ 807 w 811"/>
                <a:gd name="T91" fmla="*/ 10 h 6775"/>
                <a:gd name="T92" fmla="*/ 809 w 811"/>
                <a:gd name="T93" fmla="*/ 12 h 6775"/>
                <a:gd name="T94" fmla="*/ 810 w 811"/>
                <a:gd name="T95" fmla="*/ 14 h 6775"/>
                <a:gd name="T96" fmla="*/ 811 w 811"/>
                <a:gd name="T97" fmla="*/ 18 h 6775"/>
                <a:gd name="T98" fmla="*/ 811 w 811"/>
                <a:gd name="T99" fmla="*/ 20 h 6775"/>
                <a:gd name="T100" fmla="*/ 811 w 811"/>
                <a:gd name="T101" fmla="*/ 22 h 6775"/>
                <a:gd name="T102" fmla="*/ 233 w 811"/>
                <a:gd name="T103" fmla="*/ 6556 h 6775"/>
                <a:gd name="T104" fmla="*/ 92 w 811"/>
                <a:gd name="T105" fmla="*/ 6775 h 6775"/>
                <a:gd name="T106" fmla="*/ 233 w 811"/>
                <a:gd name="T107" fmla="*/ 6556 h 6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11" h="6775">
                  <a:moveTo>
                    <a:pt x="811" y="22"/>
                  </a:moveTo>
                  <a:lnTo>
                    <a:pt x="131" y="6583"/>
                  </a:lnTo>
                  <a:lnTo>
                    <a:pt x="131" y="6583"/>
                  </a:lnTo>
                  <a:lnTo>
                    <a:pt x="131" y="6584"/>
                  </a:lnTo>
                  <a:lnTo>
                    <a:pt x="131" y="6585"/>
                  </a:lnTo>
                  <a:lnTo>
                    <a:pt x="130" y="6588"/>
                  </a:lnTo>
                  <a:lnTo>
                    <a:pt x="130" y="6589"/>
                  </a:lnTo>
                  <a:lnTo>
                    <a:pt x="130" y="6590"/>
                  </a:lnTo>
                  <a:lnTo>
                    <a:pt x="129" y="6591"/>
                  </a:lnTo>
                  <a:lnTo>
                    <a:pt x="128" y="6592"/>
                  </a:lnTo>
                  <a:lnTo>
                    <a:pt x="128" y="6593"/>
                  </a:lnTo>
                  <a:lnTo>
                    <a:pt x="127" y="6594"/>
                  </a:lnTo>
                  <a:lnTo>
                    <a:pt x="126" y="6595"/>
                  </a:lnTo>
                  <a:lnTo>
                    <a:pt x="125" y="6596"/>
                  </a:lnTo>
                  <a:lnTo>
                    <a:pt x="124" y="6597"/>
                  </a:lnTo>
                  <a:lnTo>
                    <a:pt x="123" y="6597"/>
                  </a:lnTo>
                  <a:lnTo>
                    <a:pt x="121" y="6599"/>
                  </a:lnTo>
                  <a:lnTo>
                    <a:pt x="120" y="6600"/>
                  </a:lnTo>
                  <a:lnTo>
                    <a:pt x="119" y="6600"/>
                  </a:lnTo>
                  <a:lnTo>
                    <a:pt x="118" y="6600"/>
                  </a:lnTo>
                  <a:lnTo>
                    <a:pt x="117" y="6601"/>
                  </a:lnTo>
                  <a:lnTo>
                    <a:pt x="116" y="6601"/>
                  </a:lnTo>
                  <a:lnTo>
                    <a:pt x="115" y="6601"/>
                  </a:lnTo>
                  <a:lnTo>
                    <a:pt x="113" y="6601"/>
                  </a:lnTo>
                  <a:lnTo>
                    <a:pt x="111" y="6601"/>
                  </a:lnTo>
                  <a:lnTo>
                    <a:pt x="110" y="6601"/>
                  </a:lnTo>
                  <a:lnTo>
                    <a:pt x="110" y="6601"/>
                  </a:lnTo>
                  <a:lnTo>
                    <a:pt x="109" y="6601"/>
                  </a:lnTo>
                  <a:lnTo>
                    <a:pt x="108" y="6601"/>
                  </a:lnTo>
                  <a:lnTo>
                    <a:pt x="106" y="6600"/>
                  </a:lnTo>
                  <a:lnTo>
                    <a:pt x="105" y="6600"/>
                  </a:lnTo>
                  <a:lnTo>
                    <a:pt x="104" y="6600"/>
                  </a:lnTo>
                  <a:lnTo>
                    <a:pt x="103" y="6599"/>
                  </a:lnTo>
                  <a:lnTo>
                    <a:pt x="102" y="6597"/>
                  </a:lnTo>
                  <a:lnTo>
                    <a:pt x="100" y="6597"/>
                  </a:lnTo>
                  <a:lnTo>
                    <a:pt x="99" y="6596"/>
                  </a:lnTo>
                  <a:lnTo>
                    <a:pt x="98" y="6595"/>
                  </a:lnTo>
                  <a:lnTo>
                    <a:pt x="97" y="6594"/>
                  </a:lnTo>
                  <a:lnTo>
                    <a:pt x="96" y="6593"/>
                  </a:lnTo>
                  <a:lnTo>
                    <a:pt x="96" y="6592"/>
                  </a:lnTo>
                  <a:lnTo>
                    <a:pt x="95" y="6591"/>
                  </a:lnTo>
                  <a:lnTo>
                    <a:pt x="94" y="6590"/>
                  </a:lnTo>
                  <a:lnTo>
                    <a:pt x="94" y="6589"/>
                  </a:lnTo>
                  <a:lnTo>
                    <a:pt x="94" y="6588"/>
                  </a:lnTo>
                  <a:lnTo>
                    <a:pt x="93" y="6586"/>
                  </a:lnTo>
                  <a:lnTo>
                    <a:pt x="93" y="6585"/>
                  </a:lnTo>
                  <a:lnTo>
                    <a:pt x="93" y="6584"/>
                  </a:lnTo>
                  <a:lnTo>
                    <a:pt x="93" y="6582"/>
                  </a:lnTo>
                  <a:lnTo>
                    <a:pt x="93" y="6581"/>
                  </a:lnTo>
                  <a:lnTo>
                    <a:pt x="93" y="6580"/>
                  </a:lnTo>
                  <a:lnTo>
                    <a:pt x="93" y="6580"/>
                  </a:lnTo>
                  <a:lnTo>
                    <a:pt x="771" y="18"/>
                  </a:lnTo>
                  <a:lnTo>
                    <a:pt x="771" y="18"/>
                  </a:lnTo>
                  <a:lnTo>
                    <a:pt x="771" y="17"/>
                  </a:lnTo>
                  <a:lnTo>
                    <a:pt x="771" y="15"/>
                  </a:lnTo>
                  <a:lnTo>
                    <a:pt x="772" y="14"/>
                  </a:lnTo>
                  <a:lnTo>
                    <a:pt x="772" y="13"/>
                  </a:lnTo>
                  <a:lnTo>
                    <a:pt x="773" y="12"/>
                  </a:lnTo>
                  <a:lnTo>
                    <a:pt x="773" y="11"/>
                  </a:lnTo>
                  <a:lnTo>
                    <a:pt x="774" y="10"/>
                  </a:lnTo>
                  <a:lnTo>
                    <a:pt x="774" y="9"/>
                  </a:lnTo>
                  <a:lnTo>
                    <a:pt x="776" y="8"/>
                  </a:lnTo>
                  <a:lnTo>
                    <a:pt x="777" y="7"/>
                  </a:lnTo>
                  <a:lnTo>
                    <a:pt x="778" y="6"/>
                  </a:lnTo>
                  <a:lnTo>
                    <a:pt x="779" y="4"/>
                  </a:lnTo>
                  <a:lnTo>
                    <a:pt x="780" y="4"/>
                  </a:lnTo>
                  <a:lnTo>
                    <a:pt x="781" y="3"/>
                  </a:lnTo>
                  <a:lnTo>
                    <a:pt x="782" y="2"/>
                  </a:lnTo>
                  <a:lnTo>
                    <a:pt x="783" y="2"/>
                  </a:lnTo>
                  <a:lnTo>
                    <a:pt x="784" y="1"/>
                  </a:lnTo>
                  <a:lnTo>
                    <a:pt x="785" y="1"/>
                  </a:lnTo>
                  <a:lnTo>
                    <a:pt x="787" y="0"/>
                  </a:lnTo>
                  <a:lnTo>
                    <a:pt x="788" y="0"/>
                  </a:lnTo>
                  <a:lnTo>
                    <a:pt x="789" y="0"/>
                  </a:lnTo>
                  <a:lnTo>
                    <a:pt x="791" y="0"/>
                  </a:lnTo>
                  <a:lnTo>
                    <a:pt x="792" y="0"/>
                  </a:lnTo>
                  <a:lnTo>
                    <a:pt x="793" y="0"/>
                  </a:lnTo>
                  <a:lnTo>
                    <a:pt x="793" y="0"/>
                  </a:lnTo>
                  <a:lnTo>
                    <a:pt x="794" y="0"/>
                  </a:lnTo>
                  <a:lnTo>
                    <a:pt x="795" y="1"/>
                  </a:lnTo>
                  <a:lnTo>
                    <a:pt x="796" y="1"/>
                  </a:lnTo>
                  <a:lnTo>
                    <a:pt x="798" y="2"/>
                  </a:lnTo>
                  <a:lnTo>
                    <a:pt x="799" y="2"/>
                  </a:lnTo>
                  <a:lnTo>
                    <a:pt x="800" y="3"/>
                  </a:lnTo>
                  <a:lnTo>
                    <a:pt x="801" y="3"/>
                  </a:lnTo>
                  <a:lnTo>
                    <a:pt x="802" y="4"/>
                  </a:lnTo>
                  <a:lnTo>
                    <a:pt x="803" y="6"/>
                  </a:lnTo>
                  <a:lnTo>
                    <a:pt x="804" y="7"/>
                  </a:lnTo>
                  <a:lnTo>
                    <a:pt x="805" y="7"/>
                  </a:lnTo>
                  <a:lnTo>
                    <a:pt x="806" y="8"/>
                  </a:lnTo>
                  <a:lnTo>
                    <a:pt x="806" y="9"/>
                  </a:lnTo>
                  <a:lnTo>
                    <a:pt x="807" y="10"/>
                  </a:lnTo>
                  <a:lnTo>
                    <a:pt x="809" y="11"/>
                  </a:lnTo>
                  <a:lnTo>
                    <a:pt x="809" y="12"/>
                  </a:lnTo>
                  <a:lnTo>
                    <a:pt x="810" y="13"/>
                  </a:lnTo>
                  <a:lnTo>
                    <a:pt x="810" y="14"/>
                  </a:lnTo>
                  <a:lnTo>
                    <a:pt x="811" y="15"/>
                  </a:lnTo>
                  <a:lnTo>
                    <a:pt x="811" y="18"/>
                  </a:lnTo>
                  <a:lnTo>
                    <a:pt x="811" y="19"/>
                  </a:lnTo>
                  <a:lnTo>
                    <a:pt x="811" y="20"/>
                  </a:lnTo>
                  <a:lnTo>
                    <a:pt x="811" y="21"/>
                  </a:lnTo>
                  <a:lnTo>
                    <a:pt x="811" y="22"/>
                  </a:lnTo>
                  <a:lnTo>
                    <a:pt x="811" y="22"/>
                  </a:lnTo>
                  <a:close/>
                  <a:moveTo>
                    <a:pt x="233" y="6556"/>
                  </a:moveTo>
                  <a:lnTo>
                    <a:pt x="233" y="6556"/>
                  </a:lnTo>
                  <a:lnTo>
                    <a:pt x="92" y="6775"/>
                  </a:lnTo>
                  <a:lnTo>
                    <a:pt x="0" y="6531"/>
                  </a:lnTo>
                  <a:lnTo>
                    <a:pt x="233" y="6556"/>
                  </a:lnTo>
                  <a:close/>
                </a:path>
              </a:pathLst>
            </a:custGeom>
            <a:solidFill>
              <a:srgbClr val="5B5249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" name="Freeform 25"/>
            <p:cNvSpPr>
              <a:spLocks noEditPoints="1"/>
            </p:cNvSpPr>
            <p:nvPr/>
          </p:nvSpPr>
          <p:spPr bwMode="auto">
            <a:xfrm>
              <a:off x="7280275" y="5251450"/>
              <a:ext cx="284162" cy="192088"/>
            </a:xfrm>
            <a:custGeom>
              <a:avLst/>
              <a:gdLst>
                <a:gd name="T0" fmla="*/ 172 w 718"/>
                <a:gd name="T1" fmla="*/ 393 h 485"/>
                <a:gd name="T2" fmla="*/ 171 w 718"/>
                <a:gd name="T3" fmla="*/ 394 h 485"/>
                <a:gd name="T4" fmla="*/ 169 w 718"/>
                <a:gd name="T5" fmla="*/ 396 h 485"/>
                <a:gd name="T6" fmla="*/ 167 w 718"/>
                <a:gd name="T7" fmla="*/ 397 h 485"/>
                <a:gd name="T8" fmla="*/ 163 w 718"/>
                <a:gd name="T9" fmla="*/ 397 h 485"/>
                <a:gd name="T10" fmla="*/ 161 w 718"/>
                <a:gd name="T11" fmla="*/ 397 h 485"/>
                <a:gd name="T12" fmla="*/ 159 w 718"/>
                <a:gd name="T13" fmla="*/ 397 h 485"/>
                <a:gd name="T14" fmla="*/ 157 w 718"/>
                <a:gd name="T15" fmla="*/ 396 h 485"/>
                <a:gd name="T16" fmla="*/ 155 w 718"/>
                <a:gd name="T17" fmla="*/ 396 h 485"/>
                <a:gd name="T18" fmla="*/ 152 w 718"/>
                <a:gd name="T19" fmla="*/ 394 h 485"/>
                <a:gd name="T20" fmla="*/ 150 w 718"/>
                <a:gd name="T21" fmla="*/ 392 h 485"/>
                <a:gd name="T22" fmla="*/ 148 w 718"/>
                <a:gd name="T23" fmla="*/ 391 h 485"/>
                <a:gd name="T24" fmla="*/ 147 w 718"/>
                <a:gd name="T25" fmla="*/ 389 h 485"/>
                <a:gd name="T26" fmla="*/ 146 w 718"/>
                <a:gd name="T27" fmla="*/ 388 h 485"/>
                <a:gd name="T28" fmla="*/ 145 w 718"/>
                <a:gd name="T29" fmla="*/ 386 h 485"/>
                <a:gd name="T30" fmla="*/ 143 w 718"/>
                <a:gd name="T31" fmla="*/ 383 h 485"/>
                <a:gd name="T32" fmla="*/ 143 w 718"/>
                <a:gd name="T33" fmla="*/ 381 h 485"/>
                <a:gd name="T34" fmla="*/ 142 w 718"/>
                <a:gd name="T35" fmla="*/ 378 h 485"/>
                <a:gd name="T36" fmla="*/ 142 w 718"/>
                <a:gd name="T37" fmla="*/ 376 h 485"/>
                <a:gd name="T38" fmla="*/ 143 w 718"/>
                <a:gd name="T39" fmla="*/ 374 h 485"/>
                <a:gd name="T40" fmla="*/ 143 w 718"/>
                <a:gd name="T41" fmla="*/ 371 h 485"/>
                <a:gd name="T42" fmla="*/ 145 w 718"/>
                <a:gd name="T43" fmla="*/ 369 h 485"/>
                <a:gd name="T44" fmla="*/ 146 w 718"/>
                <a:gd name="T45" fmla="*/ 367 h 485"/>
                <a:gd name="T46" fmla="*/ 148 w 718"/>
                <a:gd name="T47" fmla="*/ 365 h 485"/>
                <a:gd name="T48" fmla="*/ 149 w 718"/>
                <a:gd name="T49" fmla="*/ 363 h 485"/>
                <a:gd name="T50" fmla="*/ 151 w 718"/>
                <a:gd name="T51" fmla="*/ 361 h 485"/>
                <a:gd name="T52" fmla="*/ 689 w 718"/>
                <a:gd name="T53" fmla="*/ 4 h 485"/>
                <a:gd name="T54" fmla="*/ 690 w 718"/>
                <a:gd name="T55" fmla="*/ 2 h 485"/>
                <a:gd name="T56" fmla="*/ 692 w 718"/>
                <a:gd name="T57" fmla="*/ 1 h 485"/>
                <a:gd name="T58" fmla="*/ 694 w 718"/>
                <a:gd name="T59" fmla="*/ 0 h 485"/>
                <a:gd name="T60" fmla="*/ 697 w 718"/>
                <a:gd name="T61" fmla="*/ 0 h 485"/>
                <a:gd name="T62" fmla="*/ 700 w 718"/>
                <a:gd name="T63" fmla="*/ 0 h 485"/>
                <a:gd name="T64" fmla="*/ 702 w 718"/>
                <a:gd name="T65" fmla="*/ 0 h 485"/>
                <a:gd name="T66" fmla="*/ 704 w 718"/>
                <a:gd name="T67" fmla="*/ 0 h 485"/>
                <a:gd name="T68" fmla="*/ 706 w 718"/>
                <a:gd name="T69" fmla="*/ 1 h 485"/>
                <a:gd name="T70" fmla="*/ 708 w 718"/>
                <a:gd name="T71" fmla="*/ 2 h 485"/>
                <a:gd name="T72" fmla="*/ 711 w 718"/>
                <a:gd name="T73" fmla="*/ 4 h 485"/>
                <a:gd name="T74" fmla="*/ 713 w 718"/>
                <a:gd name="T75" fmla="*/ 5 h 485"/>
                <a:gd name="T76" fmla="*/ 714 w 718"/>
                <a:gd name="T77" fmla="*/ 7 h 485"/>
                <a:gd name="T78" fmla="*/ 715 w 718"/>
                <a:gd name="T79" fmla="*/ 8 h 485"/>
                <a:gd name="T80" fmla="*/ 716 w 718"/>
                <a:gd name="T81" fmla="*/ 10 h 485"/>
                <a:gd name="T82" fmla="*/ 717 w 718"/>
                <a:gd name="T83" fmla="*/ 12 h 485"/>
                <a:gd name="T84" fmla="*/ 717 w 718"/>
                <a:gd name="T85" fmla="*/ 15 h 485"/>
                <a:gd name="T86" fmla="*/ 718 w 718"/>
                <a:gd name="T87" fmla="*/ 18 h 485"/>
                <a:gd name="T88" fmla="*/ 718 w 718"/>
                <a:gd name="T89" fmla="*/ 20 h 485"/>
                <a:gd name="T90" fmla="*/ 717 w 718"/>
                <a:gd name="T91" fmla="*/ 22 h 485"/>
                <a:gd name="T92" fmla="*/ 717 w 718"/>
                <a:gd name="T93" fmla="*/ 24 h 485"/>
                <a:gd name="T94" fmla="*/ 716 w 718"/>
                <a:gd name="T95" fmla="*/ 28 h 485"/>
                <a:gd name="T96" fmla="*/ 715 w 718"/>
                <a:gd name="T97" fmla="*/ 30 h 485"/>
                <a:gd name="T98" fmla="*/ 713 w 718"/>
                <a:gd name="T99" fmla="*/ 32 h 485"/>
                <a:gd name="T100" fmla="*/ 712 w 718"/>
                <a:gd name="T101" fmla="*/ 33 h 485"/>
                <a:gd name="T102" fmla="*/ 709 w 718"/>
                <a:gd name="T103" fmla="*/ 35 h 485"/>
                <a:gd name="T104" fmla="*/ 258 w 718"/>
                <a:gd name="T105" fmla="*/ 453 h 485"/>
                <a:gd name="T106" fmla="*/ 0 w 718"/>
                <a:gd name="T107" fmla="*/ 485 h 485"/>
                <a:gd name="T108" fmla="*/ 258 w 718"/>
                <a:gd name="T109" fmla="*/ 453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18" h="485">
                  <a:moveTo>
                    <a:pt x="709" y="35"/>
                  </a:moveTo>
                  <a:lnTo>
                    <a:pt x="172" y="393"/>
                  </a:lnTo>
                  <a:lnTo>
                    <a:pt x="172" y="393"/>
                  </a:lnTo>
                  <a:lnTo>
                    <a:pt x="171" y="394"/>
                  </a:lnTo>
                  <a:lnTo>
                    <a:pt x="170" y="394"/>
                  </a:lnTo>
                  <a:lnTo>
                    <a:pt x="169" y="396"/>
                  </a:lnTo>
                  <a:lnTo>
                    <a:pt x="168" y="396"/>
                  </a:lnTo>
                  <a:lnTo>
                    <a:pt x="167" y="397"/>
                  </a:lnTo>
                  <a:lnTo>
                    <a:pt x="166" y="397"/>
                  </a:lnTo>
                  <a:lnTo>
                    <a:pt x="163" y="397"/>
                  </a:lnTo>
                  <a:lnTo>
                    <a:pt x="162" y="397"/>
                  </a:lnTo>
                  <a:lnTo>
                    <a:pt x="161" y="397"/>
                  </a:lnTo>
                  <a:lnTo>
                    <a:pt x="160" y="397"/>
                  </a:lnTo>
                  <a:lnTo>
                    <a:pt x="159" y="397"/>
                  </a:lnTo>
                  <a:lnTo>
                    <a:pt x="158" y="397"/>
                  </a:lnTo>
                  <a:lnTo>
                    <a:pt x="157" y="396"/>
                  </a:lnTo>
                  <a:lnTo>
                    <a:pt x="156" y="396"/>
                  </a:lnTo>
                  <a:lnTo>
                    <a:pt x="155" y="396"/>
                  </a:lnTo>
                  <a:lnTo>
                    <a:pt x="153" y="394"/>
                  </a:lnTo>
                  <a:lnTo>
                    <a:pt x="152" y="394"/>
                  </a:lnTo>
                  <a:lnTo>
                    <a:pt x="151" y="393"/>
                  </a:lnTo>
                  <a:lnTo>
                    <a:pt x="150" y="392"/>
                  </a:lnTo>
                  <a:lnTo>
                    <a:pt x="149" y="392"/>
                  </a:lnTo>
                  <a:lnTo>
                    <a:pt x="148" y="391"/>
                  </a:lnTo>
                  <a:lnTo>
                    <a:pt x="147" y="390"/>
                  </a:lnTo>
                  <a:lnTo>
                    <a:pt x="147" y="389"/>
                  </a:lnTo>
                  <a:lnTo>
                    <a:pt x="146" y="388"/>
                  </a:lnTo>
                  <a:lnTo>
                    <a:pt x="146" y="388"/>
                  </a:lnTo>
                  <a:lnTo>
                    <a:pt x="145" y="387"/>
                  </a:lnTo>
                  <a:lnTo>
                    <a:pt x="145" y="386"/>
                  </a:lnTo>
                  <a:lnTo>
                    <a:pt x="143" y="385"/>
                  </a:lnTo>
                  <a:lnTo>
                    <a:pt x="143" y="383"/>
                  </a:lnTo>
                  <a:lnTo>
                    <a:pt x="143" y="382"/>
                  </a:lnTo>
                  <a:lnTo>
                    <a:pt x="143" y="381"/>
                  </a:lnTo>
                  <a:lnTo>
                    <a:pt x="142" y="379"/>
                  </a:lnTo>
                  <a:lnTo>
                    <a:pt x="142" y="378"/>
                  </a:lnTo>
                  <a:lnTo>
                    <a:pt x="142" y="377"/>
                  </a:lnTo>
                  <a:lnTo>
                    <a:pt x="142" y="376"/>
                  </a:lnTo>
                  <a:lnTo>
                    <a:pt x="142" y="375"/>
                  </a:lnTo>
                  <a:lnTo>
                    <a:pt x="143" y="374"/>
                  </a:lnTo>
                  <a:lnTo>
                    <a:pt x="143" y="372"/>
                  </a:lnTo>
                  <a:lnTo>
                    <a:pt x="143" y="371"/>
                  </a:lnTo>
                  <a:lnTo>
                    <a:pt x="145" y="370"/>
                  </a:lnTo>
                  <a:lnTo>
                    <a:pt x="145" y="369"/>
                  </a:lnTo>
                  <a:lnTo>
                    <a:pt x="146" y="368"/>
                  </a:lnTo>
                  <a:lnTo>
                    <a:pt x="146" y="367"/>
                  </a:lnTo>
                  <a:lnTo>
                    <a:pt x="147" y="366"/>
                  </a:lnTo>
                  <a:lnTo>
                    <a:pt x="148" y="365"/>
                  </a:lnTo>
                  <a:lnTo>
                    <a:pt x="148" y="364"/>
                  </a:lnTo>
                  <a:lnTo>
                    <a:pt x="149" y="363"/>
                  </a:lnTo>
                  <a:lnTo>
                    <a:pt x="150" y="363"/>
                  </a:lnTo>
                  <a:lnTo>
                    <a:pt x="151" y="361"/>
                  </a:lnTo>
                  <a:lnTo>
                    <a:pt x="151" y="361"/>
                  </a:lnTo>
                  <a:lnTo>
                    <a:pt x="689" y="4"/>
                  </a:lnTo>
                  <a:lnTo>
                    <a:pt x="689" y="4"/>
                  </a:lnTo>
                  <a:lnTo>
                    <a:pt x="690" y="2"/>
                  </a:lnTo>
                  <a:lnTo>
                    <a:pt x="691" y="2"/>
                  </a:lnTo>
                  <a:lnTo>
                    <a:pt x="692" y="1"/>
                  </a:lnTo>
                  <a:lnTo>
                    <a:pt x="693" y="1"/>
                  </a:lnTo>
                  <a:lnTo>
                    <a:pt x="694" y="0"/>
                  </a:lnTo>
                  <a:lnTo>
                    <a:pt x="695" y="0"/>
                  </a:lnTo>
                  <a:lnTo>
                    <a:pt x="697" y="0"/>
                  </a:lnTo>
                  <a:lnTo>
                    <a:pt x="698" y="0"/>
                  </a:lnTo>
                  <a:lnTo>
                    <a:pt x="700" y="0"/>
                  </a:lnTo>
                  <a:lnTo>
                    <a:pt x="701" y="0"/>
                  </a:lnTo>
                  <a:lnTo>
                    <a:pt x="702" y="0"/>
                  </a:lnTo>
                  <a:lnTo>
                    <a:pt x="703" y="0"/>
                  </a:lnTo>
                  <a:lnTo>
                    <a:pt x="704" y="0"/>
                  </a:lnTo>
                  <a:lnTo>
                    <a:pt x="705" y="0"/>
                  </a:lnTo>
                  <a:lnTo>
                    <a:pt x="706" y="1"/>
                  </a:lnTo>
                  <a:lnTo>
                    <a:pt x="707" y="1"/>
                  </a:lnTo>
                  <a:lnTo>
                    <a:pt x="708" y="2"/>
                  </a:lnTo>
                  <a:lnTo>
                    <a:pt x="709" y="2"/>
                  </a:lnTo>
                  <a:lnTo>
                    <a:pt x="711" y="4"/>
                  </a:lnTo>
                  <a:lnTo>
                    <a:pt x="712" y="5"/>
                  </a:lnTo>
                  <a:lnTo>
                    <a:pt x="713" y="5"/>
                  </a:lnTo>
                  <a:lnTo>
                    <a:pt x="714" y="6"/>
                  </a:lnTo>
                  <a:lnTo>
                    <a:pt x="714" y="7"/>
                  </a:lnTo>
                  <a:lnTo>
                    <a:pt x="715" y="8"/>
                  </a:lnTo>
                  <a:lnTo>
                    <a:pt x="715" y="8"/>
                  </a:lnTo>
                  <a:lnTo>
                    <a:pt x="716" y="9"/>
                  </a:lnTo>
                  <a:lnTo>
                    <a:pt x="716" y="10"/>
                  </a:lnTo>
                  <a:lnTo>
                    <a:pt x="717" y="11"/>
                  </a:lnTo>
                  <a:lnTo>
                    <a:pt x="717" y="12"/>
                  </a:lnTo>
                  <a:lnTo>
                    <a:pt x="717" y="13"/>
                  </a:lnTo>
                  <a:lnTo>
                    <a:pt x="717" y="15"/>
                  </a:lnTo>
                  <a:lnTo>
                    <a:pt x="718" y="17"/>
                  </a:lnTo>
                  <a:lnTo>
                    <a:pt x="718" y="18"/>
                  </a:lnTo>
                  <a:lnTo>
                    <a:pt x="718" y="19"/>
                  </a:lnTo>
                  <a:lnTo>
                    <a:pt x="718" y="20"/>
                  </a:lnTo>
                  <a:lnTo>
                    <a:pt x="718" y="21"/>
                  </a:lnTo>
                  <a:lnTo>
                    <a:pt x="717" y="22"/>
                  </a:lnTo>
                  <a:lnTo>
                    <a:pt x="717" y="23"/>
                  </a:lnTo>
                  <a:lnTo>
                    <a:pt x="717" y="24"/>
                  </a:lnTo>
                  <a:lnTo>
                    <a:pt x="716" y="27"/>
                  </a:lnTo>
                  <a:lnTo>
                    <a:pt x="716" y="28"/>
                  </a:lnTo>
                  <a:lnTo>
                    <a:pt x="715" y="29"/>
                  </a:lnTo>
                  <a:lnTo>
                    <a:pt x="715" y="30"/>
                  </a:lnTo>
                  <a:lnTo>
                    <a:pt x="714" y="31"/>
                  </a:lnTo>
                  <a:lnTo>
                    <a:pt x="713" y="32"/>
                  </a:lnTo>
                  <a:lnTo>
                    <a:pt x="713" y="33"/>
                  </a:lnTo>
                  <a:lnTo>
                    <a:pt x="712" y="33"/>
                  </a:lnTo>
                  <a:lnTo>
                    <a:pt x="711" y="34"/>
                  </a:lnTo>
                  <a:lnTo>
                    <a:pt x="709" y="35"/>
                  </a:lnTo>
                  <a:lnTo>
                    <a:pt x="709" y="35"/>
                  </a:lnTo>
                  <a:close/>
                  <a:moveTo>
                    <a:pt x="258" y="453"/>
                  </a:moveTo>
                  <a:lnTo>
                    <a:pt x="258" y="453"/>
                  </a:lnTo>
                  <a:lnTo>
                    <a:pt x="0" y="485"/>
                  </a:lnTo>
                  <a:lnTo>
                    <a:pt x="129" y="259"/>
                  </a:lnTo>
                  <a:lnTo>
                    <a:pt x="258" y="453"/>
                  </a:lnTo>
                  <a:close/>
                </a:path>
              </a:pathLst>
            </a:custGeom>
            <a:solidFill>
              <a:srgbClr val="5B5249"/>
            </a:solidFill>
            <a:ln w="0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Freeform 26"/>
            <p:cNvSpPr>
              <a:spLocks noEditPoints="1"/>
            </p:cNvSpPr>
            <p:nvPr/>
          </p:nvSpPr>
          <p:spPr bwMode="auto">
            <a:xfrm>
              <a:off x="6078538" y="5259388"/>
              <a:ext cx="284162" cy="284163"/>
            </a:xfrm>
            <a:custGeom>
              <a:avLst/>
              <a:gdLst>
                <a:gd name="T0" fmla="*/ 125 w 719"/>
                <a:gd name="T1" fmla="*/ 151 h 718"/>
                <a:gd name="T2" fmla="*/ 123 w 719"/>
                <a:gd name="T3" fmla="*/ 150 h 718"/>
                <a:gd name="T4" fmla="*/ 122 w 719"/>
                <a:gd name="T5" fmla="*/ 148 h 718"/>
                <a:gd name="T6" fmla="*/ 121 w 719"/>
                <a:gd name="T7" fmla="*/ 145 h 718"/>
                <a:gd name="T8" fmla="*/ 120 w 719"/>
                <a:gd name="T9" fmla="*/ 143 h 718"/>
                <a:gd name="T10" fmla="*/ 119 w 719"/>
                <a:gd name="T11" fmla="*/ 141 h 718"/>
                <a:gd name="T12" fmla="*/ 119 w 719"/>
                <a:gd name="T13" fmla="*/ 139 h 718"/>
                <a:gd name="T14" fmla="*/ 119 w 719"/>
                <a:gd name="T15" fmla="*/ 135 h 718"/>
                <a:gd name="T16" fmla="*/ 119 w 719"/>
                <a:gd name="T17" fmla="*/ 133 h 718"/>
                <a:gd name="T18" fmla="*/ 120 w 719"/>
                <a:gd name="T19" fmla="*/ 131 h 718"/>
                <a:gd name="T20" fmla="*/ 121 w 719"/>
                <a:gd name="T21" fmla="*/ 129 h 718"/>
                <a:gd name="T22" fmla="*/ 122 w 719"/>
                <a:gd name="T23" fmla="*/ 127 h 718"/>
                <a:gd name="T24" fmla="*/ 123 w 719"/>
                <a:gd name="T25" fmla="*/ 124 h 718"/>
                <a:gd name="T26" fmla="*/ 125 w 719"/>
                <a:gd name="T27" fmla="*/ 123 h 718"/>
                <a:gd name="T28" fmla="*/ 127 w 719"/>
                <a:gd name="T29" fmla="*/ 122 h 718"/>
                <a:gd name="T30" fmla="*/ 129 w 719"/>
                <a:gd name="T31" fmla="*/ 121 h 718"/>
                <a:gd name="T32" fmla="*/ 131 w 719"/>
                <a:gd name="T33" fmla="*/ 120 h 718"/>
                <a:gd name="T34" fmla="*/ 133 w 719"/>
                <a:gd name="T35" fmla="*/ 119 h 718"/>
                <a:gd name="T36" fmla="*/ 136 w 719"/>
                <a:gd name="T37" fmla="*/ 119 h 718"/>
                <a:gd name="T38" fmla="*/ 139 w 719"/>
                <a:gd name="T39" fmla="*/ 119 h 718"/>
                <a:gd name="T40" fmla="*/ 141 w 719"/>
                <a:gd name="T41" fmla="*/ 119 h 718"/>
                <a:gd name="T42" fmla="*/ 143 w 719"/>
                <a:gd name="T43" fmla="*/ 119 h 718"/>
                <a:gd name="T44" fmla="*/ 145 w 719"/>
                <a:gd name="T45" fmla="*/ 120 h 718"/>
                <a:gd name="T46" fmla="*/ 148 w 719"/>
                <a:gd name="T47" fmla="*/ 121 h 718"/>
                <a:gd name="T48" fmla="*/ 150 w 719"/>
                <a:gd name="T49" fmla="*/ 122 h 718"/>
                <a:gd name="T50" fmla="*/ 152 w 719"/>
                <a:gd name="T51" fmla="*/ 123 h 718"/>
                <a:gd name="T52" fmla="*/ 714 w 719"/>
                <a:gd name="T53" fmla="*/ 685 h 718"/>
                <a:gd name="T54" fmla="*/ 715 w 719"/>
                <a:gd name="T55" fmla="*/ 686 h 718"/>
                <a:gd name="T56" fmla="*/ 716 w 719"/>
                <a:gd name="T57" fmla="*/ 688 h 718"/>
                <a:gd name="T58" fmla="*/ 717 w 719"/>
                <a:gd name="T59" fmla="*/ 690 h 718"/>
                <a:gd name="T60" fmla="*/ 718 w 719"/>
                <a:gd name="T61" fmla="*/ 693 h 718"/>
                <a:gd name="T62" fmla="*/ 718 w 719"/>
                <a:gd name="T63" fmla="*/ 695 h 718"/>
                <a:gd name="T64" fmla="*/ 718 w 719"/>
                <a:gd name="T65" fmla="*/ 697 h 718"/>
                <a:gd name="T66" fmla="*/ 718 w 719"/>
                <a:gd name="T67" fmla="*/ 700 h 718"/>
                <a:gd name="T68" fmla="*/ 718 w 719"/>
                <a:gd name="T69" fmla="*/ 703 h 718"/>
                <a:gd name="T70" fmla="*/ 718 w 719"/>
                <a:gd name="T71" fmla="*/ 705 h 718"/>
                <a:gd name="T72" fmla="*/ 717 w 719"/>
                <a:gd name="T73" fmla="*/ 707 h 718"/>
                <a:gd name="T74" fmla="*/ 716 w 719"/>
                <a:gd name="T75" fmla="*/ 709 h 718"/>
                <a:gd name="T76" fmla="*/ 715 w 719"/>
                <a:gd name="T77" fmla="*/ 711 h 718"/>
                <a:gd name="T78" fmla="*/ 714 w 719"/>
                <a:gd name="T79" fmla="*/ 712 h 718"/>
                <a:gd name="T80" fmla="*/ 711 w 719"/>
                <a:gd name="T81" fmla="*/ 715 h 718"/>
                <a:gd name="T82" fmla="*/ 709 w 719"/>
                <a:gd name="T83" fmla="*/ 716 h 718"/>
                <a:gd name="T84" fmla="*/ 707 w 719"/>
                <a:gd name="T85" fmla="*/ 717 h 718"/>
                <a:gd name="T86" fmla="*/ 705 w 719"/>
                <a:gd name="T87" fmla="*/ 718 h 718"/>
                <a:gd name="T88" fmla="*/ 703 w 719"/>
                <a:gd name="T89" fmla="*/ 718 h 718"/>
                <a:gd name="T90" fmla="*/ 700 w 719"/>
                <a:gd name="T91" fmla="*/ 718 h 718"/>
                <a:gd name="T92" fmla="*/ 697 w 719"/>
                <a:gd name="T93" fmla="*/ 718 h 718"/>
                <a:gd name="T94" fmla="*/ 695 w 719"/>
                <a:gd name="T95" fmla="*/ 718 h 718"/>
                <a:gd name="T96" fmla="*/ 693 w 719"/>
                <a:gd name="T97" fmla="*/ 717 h 718"/>
                <a:gd name="T98" fmla="*/ 691 w 719"/>
                <a:gd name="T99" fmla="*/ 716 h 718"/>
                <a:gd name="T100" fmla="*/ 688 w 719"/>
                <a:gd name="T101" fmla="*/ 715 h 718"/>
                <a:gd name="T102" fmla="*/ 686 w 719"/>
                <a:gd name="T103" fmla="*/ 712 h 718"/>
                <a:gd name="T104" fmla="*/ 83 w 719"/>
                <a:gd name="T105" fmla="*/ 248 h 718"/>
                <a:gd name="T106" fmla="*/ 0 w 719"/>
                <a:gd name="T107" fmla="*/ 0 h 718"/>
                <a:gd name="T108" fmla="*/ 83 w 719"/>
                <a:gd name="T109" fmla="*/ 248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19" h="718">
                  <a:moveTo>
                    <a:pt x="686" y="712"/>
                  </a:moveTo>
                  <a:lnTo>
                    <a:pt x="125" y="151"/>
                  </a:lnTo>
                  <a:lnTo>
                    <a:pt x="125" y="151"/>
                  </a:lnTo>
                  <a:lnTo>
                    <a:pt x="123" y="150"/>
                  </a:lnTo>
                  <a:lnTo>
                    <a:pt x="122" y="149"/>
                  </a:lnTo>
                  <a:lnTo>
                    <a:pt x="122" y="148"/>
                  </a:lnTo>
                  <a:lnTo>
                    <a:pt x="121" y="146"/>
                  </a:lnTo>
                  <a:lnTo>
                    <a:pt x="121" y="145"/>
                  </a:lnTo>
                  <a:lnTo>
                    <a:pt x="120" y="144"/>
                  </a:lnTo>
                  <a:lnTo>
                    <a:pt x="120" y="143"/>
                  </a:lnTo>
                  <a:lnTo>
                    <a:pt x="119" y="142"/>
                  </a:lnTo>
                  <a:lnTo>
                    <a:pt x="119" y="141"/>
                  </a:lnTo>
                  <a:lnTo>
                    <a:pt x="119" y="140"/>
                  </a:lnTo>
                  <a:lnTo>
                    <a:pt x="119" y="139"/>
                  </a:lnTo>
                  <a:lnTo>
                    <a:pt x="119" y="138"/>
                  </a:lnTo>
                  <a:lnTo>
                    <a:pt x="119" y="135"/>
                  </a:lnTo>
                  <a:lnTo>
                    <a:pt x="119" y="134"/>
                  </a:lnTo>
                  <a:lnTo>
                    <a:pt x="119" y="133"/>
                  </a:lnTo>
                  <a:lnTo>
                    <a:pt x="119" y="132"/>
                  </a:lnTo>
                  <a:lnTo>
                    <a:pt x="120" y="131"/>
                  </a:lnTo>
                  <a:lnTo>
                    <a:pt x="120" y="130"/>
                  </a:lnTo>
                  <a:lnTo>
                    <a:pt x="121" y="129"/>
                  </a:lnTo>
                  <a:lnTo>
                    <a:pt x="121" y="128"/>
                  </a:lnTo>
                  <a:lnTo>
                    <a:pt x="122" y="127"/>
                  </a:lnTo>
                  <a:lnTo>
                    <a:pt x="122" y="126"/>
                  </a:lnTo>
                  <a:lnTo>
                    <a:pt x="123" y="124"/>
                  </a:lnTo>
                  <a:lnTo>
                    <a:pt x="125" y="123"/>
                  </a:lnTo>
                  <a:lnTo>
                    <a:pt x="125" y="123"/>
                  </a:lnTo>
                  <a:lnTo>
                    <a:pt x="126" y="122"/>
                  </a:lnTo>
                  <a:lnTo>
                    <a:pt x="127" y="122"/>
                  </a:lnTo>
                  <a:lnTo>
                    <a:pt x="128" y="121"/>
                  </a:lnTo>
                  <a:lnTo>
                    <a:pt x="129" y="121"/>
                  </a:lnTo>
                  <a:lnTo>
                    <a:pt x="130" y="120"/>
                  </a:lnTo>
                  <a:lnTo>
                    <a:pt x="131" y="120"/>
                  </a:lnTo>
                  <a:lnTo>
                    <a:pt x="132" y="119"/>
                  </a:lnTo>
                  <a:lnTo>
                    <a:pt x="133" y="119"/>
                  </a:lnTo>
                  <a:lnTo>
                    <a:pt x="134" y="119"/>
                  </a:lnTo>
                  <a:lnTo>
                    <a:pt x="136" y="119"/>
                  </a:lnTo>
                  <a:lnTo>
                    <a:pt x="137" y="119"/>
                  </a:lnTo>
                  <a:lnTo>
                    <a:pt x="139" y="119"/>
                  </a:lnTo>
                  <a:lnTo>
                    <a:pt x="140" y="119"/>
                  </a:lnTo>
                  <a:lnTo>
                    <a:pt x="141" y="119"/>
                  </a:lnTo>
                  <a:lnTo>
                    <a:pt x="142" y="119"/>
                  </a:lnTo>
                  <a:lnTo>
                    <a:pt x="143" y="119"/>
                  </a:lnTo>
                  <a:lnTo>
                    <a:pt x="144" y="119"/>
                  </a:lnTo>
                  <a:lnTo>
                    <a:pt x="145" y="120"/>
                  </a:lnTo>
                  <a:lnTo>
                    <a:pt x="147" y="120"/>
                  </a:lnTo>
                  <a:lnTo>
                    <a:pt x="148" y="121"/>
                  </a:lnTo>
                  <a:lnTo>
                    <a:pt x="149" y="121"/>
                  </a:lnTo>
                  <a:lnTo>
                    <a:pt x="150" y="122"/>
                  </a:lnTo>
                  <a:lnTo>
                    <a:pt x="151" y="122"/>
                  </a:lnTo>
                  <a:lnTo>
                    <a:pt x="152" y="123"/>
                  </a:lnTo>
                  <a:lnTo>
                    <a:pt x="152" y="123"/>
                  </a:lnTo>
                  <a:lnTo>
                    <a:pt x="714" y="685"/>
                  </a:lnTo>
                  <a:lnTo>
                    <a:pt x="714" y="685"/>
                  </a:lnTo>
                  <a:lnTo>
                    <a:pt x="715" y="686"/>
                  </a:lnTo>
                  <a:lnTo>
                    <a:pt x="715" y="687"/>
                  </a:lnTo>
                  <a:lnTo>
                    <a:pt x="716" y="688"/>
                  </a:lnTo>
                  <a:lnTo>
                    <a:pt x="717" y="689"/>
                  </a:lnTo>
                  <a:lnTo>
                    <a:pt x="717" y="690"/>
                  </a:lnTo>
                  <a:lnTo>
                    <a:pt x="717" y="692"/>
                  </a:lnTo>
                  <a:lnTo>
                    <a:pt x="718" y="693"/>
                  </a:lnTo>
                  <a:lnTo>
                    <a:pt x="718" y="694"/>
                  </a:lnTo>
                  <a:lnTo>
                    <a:pt x="718" y="695"/>
                  </a:lnTo>
                  <a:lnTo>
                    <a:pt x="718" y="696"/>
                  </a:lnTo>
                  <a:lnTo>
                    <a:pt x="718" y="697"/>
                  </a:lnTo>
                  <a:lnTo>
                    <a:pt x="719" y="699"/>
                  </a:lnTo>
                  <a:lnTo>
                    <a:pt x="718" y="700"/>
                  </a:lnTo>
                  <a:lnTo>
                    <a:pt x="718" y="701"/>
                  </a:lnTo>
                  <a:lnTo>
                    <a:pt x="718" y="703"/>
                  </a:lnTo>
                  <a:lnTo>
                    <a:pt x="718" y="704"/>
                  </a:lnTo>
                  <a:lnTo>
                    <a:pt x="718" y="705"/>
                  </a:lnTo>
                  <a:lnTo>
                    <a:pt x="717" y="706"/>
                  </a:lnTo>
                  <a:lnTo>
                    <a:pt x="717" y="707"/>
                  </a:lnTo>
                  <a:lnTo>
                    <a:pt x="717" y="708"/>
                  </a:lnTo>
                  <a:lnTo>
                    <a:pt x="716" y="709"/>
                  </a:lnTo>
                  <a:lnTo>
                    <a:pt x="715" y="710"/>
                  </a:lnTo>
                  <a:lnTo>
                    <a:pt x="715" y="711"/>
                  </a:lnTo>
                  <a:lnTo>
                    <a:pt x="714" y="712"/>
                  </a:lnTo>
                  <a:lnTo>
                    <a:pt x="714" y="712"/>
                  </a:lnTo>
                  <a:lnTo>
                    <a:pt x="713" y="714"/>
                  </a:lnTo>
                  <a:lnTo>
                    <a:pt x="711" y="715"/>
                  </a:lnTo>
                  <a:lnTo>
                    <a:pt x="710" y="715"/>
                  </a:lnTo>
                  <a:lnTo>
                    <a:pt x="709" y="716"/>
                  </a:lnTo>
                  <a:lnTo>
                    <a:pt x="708" y="716"/>
                  </a:lnTo>
                  <a:lnTo>
                    <a:pt x="707" y="717"/>
                  </a:lnTo>
                  <a:lnTo>
                    <a:pt x="706" y="717"/>
                  </a:lnTo>
                  <a:lnTo>
                    <a:pt x="705" y="718"/>
                  </a:lnTo>
                  <a:lnTo>
                    <a:pt x="704" y="718"/>
                  </a:lnTo>
                  <a:lnTo>
                    <a:pt x="703" y="718"/>
                  </a:lnTo>
                  <a:lnTo>
                    <a:pt x="702" y="718"/>
                  </a:lnTo>
                  <a:lnTo>
                    <a:pt x="700" y="718"/>
                  </a:lnTo>
                  <a:lnTo>
                    <a:pt x="698" y="718"/>
                  </a:lnTo>
                  <a:lnTo>
                    <a:pt x="697" y="718"/>
                  </a:lnTo>
                  <a:lnTo>
                    <a:pt x="696" y="718"/>
                  </a:lnTo>
                  <a:lnTo>
                    <a:pt x="695" y="718"/>
                  </a:lnTo>
                  <a:lnTo>
                    <a:pt x="694" y="717"/>
                  </a:lnTo>
                  <a:lnTo>
                    <a:pt x="693" y="717"/>
                  </a:lnTo>
                  <a:lnTo>
                    <a:pt x="692" y="716"/>
                  </a:lnTo>
                  <a:lnTo>
                    <a:pt x="691" y="716"/>
                  </a:lnTo>
                  <a:lnTo>
                    <a:pt x="689" y="715"/>
                  </a:lnTo>
                  <a:lnTo>
                    <a:pt x="688" y="715"/>
                  </a:lnTo>
                  <a:lnTo>
                    <a:pt x="687" y="714"/>
                  </a:lnTo>
                  <a:lnTo>
                    <a:pt x="686" y="712"/>
                  </a:lnTo>
                  <a:lnTo>
                    <a:pt x="686" y="712"/>
                  </a:lnTo>
                  <a:close/>
                  <a:moveTo>
                    <a:pt x="83" y="248"/>
                  </a:moveTo>
                  <a:lnTo>
                    <a:pt x="83" y="248"/>
                  </a:lnTo>
                  <a:lnTo>
                    <a:pt x="0" y="0"/>
                  </a:lnTo>
                  <a:lnTo>
                    <a:pt x="248" y="83"/>
                  </a:lnTo>
                  <a:lnTo>
                    <a:pt x="83" y="248"/>
                  </a:lnTo>
                  <a:close/>
                </a:path>
              </a:pathLst>
            </a:custGeom>
            <a:solidFill>
              <a:srgbClr val="5B5249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" name="Freeform 27"/>
            <p:cNvSpPr>
              <a:spLocks noEditPoints="1"/>
            </p:cNvSpPr>
            <p:nvPr/>
          </p:nvSpPr>
          <p:spPr bwMode="auto">
            <a:xfrm>
              <a:off x="5976938" y="2947988"/>
              <a:ext cx="142875" cy="2133600"/>
            </a:xfrm>
            <a:custGeom>
              <a:avLst/>
              <a:gdLst>
                <a:gd name="T0" fmla="*/ 226 w 359"/>
                <a:gd name="T1" fmla="*/ 192 h 5377"/>
                <a:gd name="T2" fmla="*/ 226 w 359"/>
                <a:gd name="T3" fmla="*/ 191 h 5377"/>
                <a:gd name="T4" fmla="*/ 226 w 359"/>
                <a:gd name="T5" fmla="*/ 189 h 5377"/>
                <a:gd name="T6" fmla="*/ 227 w 359"/>
                <a:gd name="T7" fmla="*/ 187 h 5377"/>
                <a:gd name="T8" fmla="*/ 228 w 359"/>
                <a:gd name="T9" fmla="*/ 185 h 5377"/>
                <a:gd name="T10" fmla="*/ 229 w 359"/>
                <a:gd name="T11" fmla="*/ 182 h 5377"/>
                <a:gd name="T12" fmla="*/ 230 w 359"/>
                <a:gd name="T13" fmla="*/ 180 h 5377"/>
                <a:gd name="T14" fmla="*/ 232 w 359"/>
                <a:gd name="T15" fmla="*/ 179 h 5377"/>
                <a:gd name="T16" fmla="*/ 234 w 359"/>
                <a:gd name="T17" fmla="*/ 177 h 5377"/>
                <a:gd name="T18" fmla="*/ 237 w 359"/>
                <a:gd name="T19" fmla="*/ 176 h 5377"/>
                <a:gd name="T20" fmla="*/ 239 w 359"/>
                <a:gd name="T21" fmla="*/ 175 h 5377"/>
                <a:gd name="T22" fmla="*/ 241 w 359"/>
                <a:gd name="T23" fmla="*/ 175 h 5377"/>
                <a:gd name="T24" fmla="*/ 243 w 359"/>
                <a:gd name="T25" fmla="*/ 175 h 5377"/>
                <a:gd name="T26" fmla="*/ 244 w 359"/>
                <a:gd name="T27" fmla="*/ 175 h 5377"/>
                <a:gd name="T28" fmla="*/ 248 w 359"/>
                <a:gd name="T29" fmla="*/ 175 h 5377"/>
                <a:gd name="T30" fmla="*/ 250 w 359"/>
                <a:gd name="T31" fmla="*/ 176 h 5377"/>
                <a:gd name="T32" fmla="*/ 252 w 359"/>
                <a:gd name="T33" fmla="*/ 177 h 5377"/>
                <a:gd name="T34" fmla="*/ 255 w 359"/>
                <a:gd name="T35" fmla="*/ 178 h 5377"/>
                <a:gd name="T36" fmla="*/ 258 w 359"/>
                <a:gd name="T37" fmla="*/ 180 h 5377"/>
                <a:gd name="T38" fmla="*/ 260 w 359"/>
                <a:gd name="T39" fmla="*/ 181 h 5377"/>
                <a:gd name="T40" fmla="*/ 261 w 359"/>
                <a:gd name="T41" fmla="*/ 184 h 5377"/>
                <a:gd name="T42" fmla="*/ 262 w 359"/>
                <a:gd name="T43" fmla="*/ 186 h 5377"/>
                <a:gd name="T44" fmla="*/ 263 w 359"/>
                <a:gd name="T45" fmla="*/ 188 h 5377"/>
                <a:gd name="T46" fmla="*/ 263 w 359"/>
                <a:gd name="T47" fmla="*/ 191 h 5377"/>
                <a:gd name="T48" fmla="*/ 263 w 359"/>
                <a:gd name="T49" fmla="*/ 194 h 5377"/>
                <a:gd name="T50" fmla="*/ 263 w 359"/>
                <a:gd name="T51" fmla="*/ 195 h 5377"/>
                <a:gd name="T52" fmla="*/ 40 w 359"/>
                <a:gd name="T53" fmla="*/ 5358 h 5377"/>
                <a:gd name="T54" fmla="*/ 40 w 359"/>
                <a:gd name="T55" fmla="*/ 5360 h 5377"/>
                <a:gd name="T56" fmla="*/ 38 w 359"/>
                <a:gd name="T57" fmla="*/ 5363 h 5377"/>
                <a:gd name="T58" fmla="*/ 37 w 359"/>
                <a:gd name="T59" fmla="*/ 5365 h 5377"/>
                <a:gd name="T60" fmla="*/ 36 w 359"/>
                <a:gd name="T61" fmla="*/ 5367 h 5377"/>
                <a:gd name="T62" fmla="*/ 34 w 359"/>
                <a:gd name="T63" fmla="*/ 5369 h 5377"/>
                <a:gd name="T64" fmla="*/ 33 w 359"/>
                <a:gd name="T65" fmla="*/ 5371 h 5377"/>
                <a:gd name="T66" fmla="*/ 31 w 359"/>
                <a:gd name="T67" fmla="*/ 5373 h 5377"/>
                <a:gd name="T68" fmla="*/ 29 w 359"/>
                <a:gd name="T69" fmla="*/ 5375 h 5377"/>
                <a:gd name="T70" fmla="*/ 26 w 359"/>
                <a:gd name="T71" fmla="*/ 5376 h 5377"/>
                <a:gd name="T72" fmla="*/ 24 w 359"/>
                <a:gd name="T73" fmla="*/ 5376 h 5377"/>
                <a:gd name="T74" fmla="*/ 21 w 359"/>
                <a:gd name="T75" fmla="*/ 5377 h 5377"/>
                <a:gd name="T76" fmla="*/ 19 w 359"/>
                <a:gd name="T77" fmla="*/ 5377 h 5377"/>
                <a:gd name="T78" fmla="*/ 18 w 359"/>
                <a:gd name="T79" fmla="*/ 5377 h 5377"/>
                <a:gd name="T80" fmla="*/ 15 w 359"/>
                <a:gd name="T81" fmla="*/ 5376 h 5377"/>
                <a:gd name="T82" fmla="*/ 13 w 359"/>
                <a:gd name="T83" fmla="*/ 5376 h 5377"/>
                <a:gd name="T84" fmla="*/ 11 w 359"/>
                <a:gd name="T85" fmla="*/ 5374 h 5377"/>
                <a:gd name="T86" fmla="*/ 9 w 359"/>
                <a:gd name="T87" fmla="*/ 5373 h 5377"/>
                <a:gd name="T88" fmla="*/ 7 w 359"/>
                <a:gd name="T89" fmla="*/ 5371 h 5377"/>
                <a:gd name="T90" fmla="*/ 4 w 359"/>
                <a:gd name="T91" fmla="*/ 5369 h 5377"/>
                <a:gd name="T92" fmla="*/ 3 w 359"/>
                <a:gd name="T93" fmla="*/ 5367 h 5377"/>
                <a:gd name="T94" fmla="*/ 2 w 359"/>
                <a:gd name="T95" fmla="*/ 5365 h 5377"/>
                <a:gd name="T96" fmla="*/ 1 w 359"/>
                <a:gd name="T97" fmla="*/ 5363 h 5377"/>
                <a:gd name="T98" fmla="*/ 0 w 359"/>
                <a:gd name="T99" fmla="*/ 5360 h 5377"/>
                <a:gd name="T100" fmla="*/ 0 w 359"/>
                <a:gd name="T101" fmla="*/ 5357 h 5377"/>
                <a:gd name="T102" fmla="*/ 0 w 359"/>
                <a:gd name="T103" fmla="*/ 5356 h 5377"/>
                <a:gd name="T104" fmla="*/ 127 w 359"/>
                <a:gd name="T105" fmla="*/ 228 h 5377"/>
                <a:gd name="T106" fmla="*/ 359 w 359"/>
                <a:gd name="T107" fmla="*/ 238 h 5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9" h="5377">
                  <a:moveTo>
                    <a:pt x="0" y="5356"/>
                  </a:moveTo>
                  <a:lnTo>
                    <a:pt x="226" y="192"/>
                  </a:lnTo>
                  <a:lnTo>
                    <a:pt x="226" y="192"/>
                  </a:lnTo>
                  <a:lnTo>
                    <a:pt x="226" y="191"/>
                  </a:lnTo>
                  <a:lnTo>
                    <a:pt x="226" y="190"/>
                  </a:lnTo>
                  <a:lnTo>
                    <a:pt x="226" y="189"/>
                  </a:lnTo>
                  <a:lnTo>
                    <a:pt x="227" y="188"/>
                  </a:lnTo>
                  <a:lnTo>
                    <a:pt x="227" y="187"/>
                  </a:lnTo>
                  <a:lnTo>
                    <a:pt x="227" y="186"/>
                  </a:lnTo>
                  <a:lnTo>
                    <a:pt x="228" y="185"/>
                  </a:lnTo>
                  <a:lnTo>
                    <a:pt x="228" y="184"/>
                  </a:lnTo>
                  <a:lnTo>
                    <a:pt x="229" y="182"/>
                  </a:lnTo>
                  <a:lnTo>
                    <a:pt x="230" y="181"/>
                  </a:lnTo>
                  <a:lnTo>
                    <a:pt x="230" y="180"/>
                  </a:lnTo>
                  <a:lnTo>
                    <a:pt x="231" y="179"/>
                  </a:lnTo>
                  <a:lnTo>
                    <a:pt x="232" y="179"/>
                  </a:lnTo>
                  <a:lnTo>
                    <a:pt x="233" y="178"/>
                  </a:lnTo>
                  <a:lnTo>
                    <a:pt x="234" y="177"/>
                  </a:lnTo>
                  <a:lnTo>
                    <a:pt x="236" y="177"/>
                  </a:lnTo>
                  <a:lnTo>
                    <a:pt x="237" y="176"/>
                  </a:lnTo>
                  <a:lnTo>
                    <a:pt x="238" y="176"/>
                  </a:lnTo>
                  <a:lnTo>
                    <a:pt x="239" y="175"/>
                  </a:lnTo>
                  <a:lnTo>
                    <a:pt x="240" y="175"/>
                  </a:lnTo>
                  <a:lnTo>
                    <a:pt x="241" y="175"/>
                  </a:lnTo>
                  <a:lnTo>
                    <a:pt x="242" y="175"/>
                  </a:lnTo>
                  <a:lnTo>
                    <a:pt x="243" y="175"/>
                  </a:lnTo>
                  <a:lnTo>
                    <a:pt x="244" y="175"/>
                  </a:lnTo>
                  <a:lnTo>
                    <a:pt x="244" y="175"/>
                  </a:lnTo>
                  <a:lnTo>
                    <a:pt x="245" y="175"/>
                  </a:lnTo>
                  <a:lnTo>
                    <a:pt x="248" y="175"/>
                  </a:lnTo>
                  <a:lnTo>
                    <a:pt x="249" y="175"/>
                  </a:lnTo>
                  <a:lnTo>
                    <a:pt x="250" y="176"/>
                  </a:lnTo>
                  <a:lnTo>
                    <a:pt x="251" y="176"/>
                  </a:lnTo>
                  <a:lnTo>
                    <a:pt x="252" y="177"/>
                  </a:lnTo>
                  <a:lnTo>
                    <a:pt x="254" y="177"/>
                  </a:lnTo>
                  <a:lnTo>
                    <a:pt x="255" y="178"/>
                  </a:lnTo>
                  <a:lnTo>
                    <a:pt x="256" y="179"/>
                  </a:lnTo>
                  <a:lnTo>
                    <a:pt x="258" y="180"/>
                  </a:lnTo>
                  <a:lnTo>
                    <a:pt x="259" y="181"/>
                  </a:lnTo>
                  <a:lnTo>
                    <a:pt x="260" y="181"/>
                  </a:lnTo>
                  <a:lnTo>
                    <a:pt x="260" y="182"/>
                  </a:lnTo>
                  <a:lnTo>
                    <a:pt x="261" y="184"/>
                  </a:lnTo>
                  <a:lnTo>
                    <a:pt x="261" y="185"/>
                  </a:lnTo>
                  <a:lnTo>
                    <a:pt x="262" y="186"/>
                  </a:lnTo>
                  <a:lnTo>
                    <a:pt x="262" y="187"/>
                  </a:lnTo>
                  <a:lnTo>
                    <a:pt x="263" y="188"/>
                  </a:lnTo>
                  <a:lnTo>
                    <a:pt x="263" y="190"/>
                  </a:lnTo>
                  <a:lnTo>
                    <a:pt x="263" y="191"/>
                  </a:lnTo>
                  <a:lnTo>
                    <a:pt x="263" y="192"/>
                  </a:lnTo>
                  <a:lnTo>
                    <a:pt x="263" y="194"/>
                  </a:lnTo>
                  <a:lnTo>
                    <a:pt x="263" y="195"/>
                  </a:lnTo>
                  <a:lnTo>
                    <a:pt x="263" y="195"/>
                  </a:lnTo>
                  <a:lnTo>
                    <a:pt x="40" y="5358"/>
                  </a:lnTo>
                  <a:lnTo>
                    <a:pt x="40" y="5358"/>
                  </a:lnTo>
                  <a:lnTo>
                    <a:pt x="40" y="5359"/>
                  </a:lnTo>
                  <a:lnTo>
                    <a:pt x="40" y="5360"/>
                  </a:lnTo>
                  <a:lnTo>
                    <a:pt x="38" y="5362"/>
                  </a:lnTo>
                  <a:lnTo>
                    <a:pt x="38" y="5363"/>
                  </a:lnTo>
                  <a:lnTo>
                    <a:pt x="38" y="5364"/>
                  </a:lnTo>
                  <a:lnTo>
                    <a:pt x="37" y="5365"/>
                  </a:lnTo>
                  <a:lnTo>
                    <a:pt x="36" y="5366"/>
                  </a:lnTo>
                  <a:lnTo>
                    <a:pt x="36" y="5367"/>
                  </a:lnTo>
                  <a:lnTo>
                    <a:pt x="35" y="5368"/>
                  </a:lnTo>
                  <a:lnTo>
                    <a:pt x="34" y="5369"/>
                  </a:lnTo>
                  <a:lnTo>
                    <a:pt x="34" y="5370"/>
                  </a:lnTo>
                  <a:lnTo>
                    <a:pt x="33" y="5371"/>
                  </a:lnTo>
                  <a:lnTo>
                    <a:pt x="32" y="5373"/>
                  </a:lnTo>
                  <a:lnTo>
                    <a:pt x="31" y="5373"/>
                  </a:lnTo>
                  <a:lnTo>
                    <a:pt x="30" y="5374"/>
                  </a:lnTo>
                  <a:lnTo>
                    <a:pt x="29" y="5375"/>
                  </a:lnTo>
                  <a:lnTo>
                    <a:pt x="27" y="5375"/>
                  </a:lnTo>
                  <a:lnTo>
                    <a:pt x="26" y="5376"/>
                  </a:lnTo>
                  <a:lnTo>
                    <a:pt x="25" y="5376"/>
                  </a:lnTo>
                  <a:lnTo>
                    <a:pt x="24" y="5376"/>
                  </a:lnTo>
                  <a:lnTo>
                    <a:pt x="23" y="5377"/>
                  </a:lnTo>
                  <a:lnTo>
                    <a:pt x="21" y="5377"/>
                  </a:lnTo>
                  <a:lnTo>
                    <a:pt x="20" y="5377"/>
                  </a:lnTo>
                  <a:lnTo>
                    <a:pt x="19" y="5377"/>
                  </a:lnTo>
                  <a:lnTo>
                    <a:pt x="19" y="5377"/>
                  </a:lnTo>
                  <a:lnTo>
                    <a:pt x="18" y="5377"/>
                  </a:lnTo>
                  <a:lnTo>
                    <a:pt x="16" y="5377"/>
                  </a:lnTo>
                  <a:lnTo>
                    <a:pt x="15" y="5376"/>
                  </a:lnTo>
                  <a:lnTo>
                    <a:pt x="14" y="5376"/>
                  </a:lnTo>
                  <a:lnTo>
                    <a:pt x="13" y="5376"/>
                  </a:lnTo>
                  <a:lnTo>
                    <a:pt x="12" y="5375"/>
                  </a:lnTo>
                  <a:lnTo>
                    <a:pt x="11" y="5374"/>
                  </a:lnTo>
                  <a:lnTo>
                    <a:pt x="10" y="5374"/>
                  </a:lnTo>
                  <a:lnTo>
                    <a:pt x="9" y="5373"/>
                  </a:lnTo>
                  <a:lnTo>
                    <a:pt x="8" y="5371"/>
                  </a:lnTo>
                  <a:lnTo>
                    <a:pt x="7" y="5371"/>
                  </a:lnTo>
                  <a:lnTo>
                    <a:pt x="5" y="5370"/>
                  </a:lnTo>
                  <a:lnTo>
                    <a:pt x="4" y="5369"/>
                  </a:lnTo>
                  <a:lnTo>
                    <a:pt x="4" y="5368"/>
                  </a:lnTo>
                  <a:lnTo>
                    <a:pt x="3" y="5367"/>
                  </a:lnTo>
                  <a:lnTo>
                    <a:pt x="2" y="5366"/>
                  </a:lnTo>
                  <a:lnTo>
                    <a:pt x="2" y="5365"/>
                  </a:lnTo>
                  <a:lnTo>
                    <a:pt x="1" y="5364"/>
                  </a:lnTo>
                  <a:lnTo>
                    <a:pt x="1" y="5363"/>
                  </a:lnTo>
                  <a:lnTo>
                    <a:pt x="1" y="5362"/>
                  </a:lnTo>
                  <a:lnTo>
                    <a:pt x="0" y="5360"/>
                  </a:lnTo>
                  <a:lnTo>
                    <a:pt x="0" y="5358"/>
                  </a:lnTo>
                  <a:lnTo>
                    <a:pt x="0" y="5357"/>
                  </a:lnTo>
                  <a:lnTo>
                    <a:pt x="0" y="5356"/>
                  </a:lnTo>
                  <a:lnTo>
                    <a:pt x="0" y="5356"/>
                  </a:lnTo>
                  <a:close/>
                  <a:moveTo>
                    <a:pt x="127" y="228"/>
                  </a:moveTo>
                  <a:lnTo>
                    <a:pt x="127" y="228"/>
                  </a:lnTo>
                  <a:lnTo>
                    <a:pt x="252" y="0"/>
                  </a:lnTo>
                  <a:lnTo>
                    <a:pt x="359" y="238"/>
                  </a:lnTo>
                  <a:lnTo>
                    <a:pt x="127" y="228"/>
                  </a:lnTo>
                  <a:close/>
                </a:path>
              </a:pathLst>
            </a:custGeom>
            <a:solidFill>
              <a:srgbClr val="5B5249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5635625" y="2636838"/>
              <a:ext cx="449262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400" b="0" i="0" u="none" strike="noStrike" cap="none" normalizeH="0" baseline="0" smtClean="0">
                  <a:ln>
                    <a:noFill/>
                  </a:ln>
                  <a:solidFill>
                    <a:srgbClr val="5B5249"/>
                  </a:solidFill>
                  <a:effectLst/>
                  <a:latin typeface="Times New Roman" panose="02020603050405020304" pitchFamily="18" charset="0"/>
                </a:rPr>
                <a:t>P1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743700" y="2266950"/>
              <a:ext cx="449262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400" b="0" i="0" u="none" strike="noStrike" cap="none" normalizeH="0" baseline="0" smtClean="0">
                  <a:ln>
                    <a:noFill/>
                  </a:ln>
                  <a:solidFill>
                    <a:srgbClr val="5B5249"/>
                  </a:solidFill>
                  <a:effectLst/>
                  <a:latin typeface="Times New Roman" panose="02020603050405020304" pitchFamily="18" charset="0"/>
                </a:rPr>
                <a:t>P2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7491413" y="2822575"/>
              <a:ext cx="449262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400" b="0" i="0" u="none" strike="noStrike" cap="none" normalizeH="0" baseline="0" smtClean="0">
                  <a:ln>
                    <a:noFill/>
                  </a:ln>
                  <a:solidFill>
                    <a:srgbClr val="5B5249"/>
                  </a:solidFill>
                  <a:effectLst/>
                  <a:latin typeface="Times New Roman" panose="02020603050405020304" pitchFamily="18" charset="0"/>
                </a:rPr>
                <a:t>P3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7769225" y="5041900"/>
              <a:ext cx="449262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400" b="0" i="0" u="none" strike="noStrike" cap="none" normalizeH="0" baseline="0" smtClean="0">
                  <a:ln>
                    <a:noFill/>
                  </a:ln>
                  <a:solidFill>
                    <a:srgbClr val="5B5249"/>
                  </a:solidFill>
                  <a:effectLst/>
                  <a:latin typeface="Times New Roman" panose="02020603050405020304" pitchFamily="18" charset="0"/>
                </a:rPr>
                <a:t>P4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343775" y="5503863"/>
              <a:ext cx="449262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400" b="0" i="0" u="none" strike="noStrike" cap="none" normalizeH="0" baseline="0" smtClean="0">
                  <a:ln>
                    <a:noFill/>
                  </a:ln>
                  <a:solidFill>
                    <a:srgbClr val="5B5249"/>
                  </a:solidFill>
                  <a:effectLst/>
                  <a:latin typeface="Times New Roman" panose="02020603050405020304" pitchFamily="18" charset="0"/>
                </a:rPr>
                <a:t>P5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6467475" y="5595938"/>
              <a:ext cx="449262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400" b="0" i="0" u="none" strike="noStrike" cap="none" normalizeH="0" baseline="0" smtClean="0">
                  <a:ln>
                    <a:noFill/>
                  </a:ln>
                  <a:solidFill>
                    <a:srgbClr val="5B5249"/>
                  </a:solidFill>
                  <a:effectLst/>
                  <a:latin typeface="Times New Roman" panose="02020603050405020304" pitchFamily="18" charset="0"/>
                </a:rPr>
                <a:t>P6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5635625" y="5226050"/>
              <a:ext cx="449262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400" b="0" i="0" u="none" strike="noStrike" cap="none" normalizeH="0" baseline="0" smtClean="0">
                  <a:ln>
                    <a:noFill/>
                  </a:ln>
                  <a:solidFill>
                    <a:srgbClr val="5B5249"/>
                  </a:solidFill>
                  <a:effectLst/>
                  <a:latin typeface="Times New Roman" panose="02020603050405020304" pitchFamily="18" charset="0"/>
                </a:rPr>
                <a:t>P7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7496175" y="3894138"/>
              <a:ext cx="1647825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400" b="0" i="0" u="none" strike="noStrike" cap="none" normalizeH="0" baseline="0" smtClean="0">
                  <a:ln>
                    <a:noFill/>
                  </a:ln>
                  <a:solidFill>
                    <a:srgbClr val="5B5249"/>
                  </a:solidFill>
                  <a:effectLst/>
                  <a:latin typeface="Times New Roman" panose="02020603050405020304" pitchFamily="18" charset="0"/>
                </a:rPr>
                <a:t>probe(1,3,4)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4433888" y="4079875"/>
              <a:ext cx="1647825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400" b="0" i="0" u="none" strike="noStrike" cap="none" normalizeH="0" baseline="0" smtClean="0">
                  <a:ln>
                    <a:noFill/>
                  </a:ln>
                  <a:solidFill>
                    <a:srgbClr val="5B5249"/>
                  </a:solidFill>
                  <a:effectLst/>
                  <a:latin typeface="Times New Roman" panose="02020603050405020304" pitchFamily="18" charset="0"/>
                </a:rPr>
                <a:t>probe(1,7,1)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Freeform 37"/>
            <p:cNvSpPr>
              <a:spLocks noEditPoints="1"/>
            </p:cNvSpPr>
            <p:nvPr/>
          </p:nvSpPr>
          <p:spPr bwMode="auto">
            <a:xfrm>
              <a:off x="6162675" y="2940050"/>
              <a:ext cx="1301750" cy="2227263"/>
            </a:xfrm>
            <a:custGeom>
              <a:avLst/>
              <a:gdLst>
                <a:gd name="T0" fmla="*/ 3198 w 3279"/>
                <a:gd name="T1" fmla="*/ 5432 h 5609"/>
                <a:gd name="T2" fmla="*/ 3199 w 3279"/>
                <a:gd name="T3" fmla="*/ 5433 h 5609"/>
                <a:gd name="T4" fmla="*/ 3200 w 3279"/>
                <a:gd name="T5" fmla="*/ 5436 h 5609"/>
                <a:gd name="T6" fmla="*/ 3201 w 3279"/>
                <a:gd name="T7" fmla="*/ 5438 h 5609"/>
                <a:gd name="T8" fmla="*/ 3201 w 3279"/>
                <a:gd name="T9" fmla="*/ 5441 h 5609"/>
                <a:gd name="T10" fmla="*/ 3201 w 3279"/>
                <a:gd name="T11" fmla="*/ 5443 h 5609"/>
                <a:gd name="T12" fmla="*/ 3201 w 3279"/>
                <a:gd name="T13" fmla="*/ 5446 h 5609"/>
                <a:gd name="T14" fmla="*/ 3200 w 3279"/>
                <a:gd name="T15" fmla="*/ 5448 h 5609"/>
                <a:gd name="T16" fmla="*/ 3199 w 3279"/>
                <a:gd name="T17" fmla="*/ 5450 h 5609"/>
                <a:gd name="T18" fmla="*/ 3198 w 3279"/>
                <a:gd name="T19" fmla="*/ 5452 h 5609"/>
                <a:gd name="T20" fmla="*/ 3195 w 3279"/>
                <a:gd name="T21" fmla="*/ 5454 h 5609"/>
                <a:gd name="T22" fmla="*/ 3193 w 3279"/>
                <a:gd name="T23" fmla="*/ 5457 h 5609"/>
                <a:gd name="T24" fmla="*/ 3191 w 3279"/>
                <a:gd name="T25" fmla="*/ 5458 h 5609"/>
                <a:gd name="T26" fmla="*/ 3190 w 3279"/>
                <a:gd name="T27" fmla="*/ 5459 h 5609"/>
                <a:gd name="T28" fmla="*/ 3188 w 3279"/>
                <a:gd name="T29" fmla="*/ 5460 h 5609"/>
                <a:gd name="T30" fmla="*/ 3184 w 3279"/>
                <a:gd name="T31" fmla="*/ 5461 h 5609"/>
                <a:gd name="T32" fmla="*/ 3182 w 3279"/>
                <a:gd name="T33" fmla="*/ 5461 h 5609"/>
                <a:gd name="T34" fmla="*/ 3180 w 3279"/>
                <a:gd name="T35" fmla="*/ 5461 h 5609"/>
                <a:gd name="T36" fmla="*/ 3178 w 3279"/>
                <a:gd name="T37" fmla="*/ 5461 h 5609"/>
                <a:gd name="T38" fmla="*/ 3175 w 3279"/>
                <a:gd name="T39" fmla="*/ 5460 h 5609"/>
                <a:gd name="T40" fmla="*/ 3172 w 3279"/>
                <a:gd name="T41" fmla="*/ 5459 h 5609"/>
                <a:gd name="T42" fmla="*/ 3170 w 3279"/>
                <a:gd name="T43" fmla="*/ 5457 h 5609"/>
                <a:gd name="T44" fmla="*/ 3168 w 3279"/>
                <a:gd name="T45" fmla="*/ 5455 h 5609"/>
                <a:gd name="T46" fmla="*/ 3166 w 3279"/>
                <a:gd name="T47" fmla="*/ 5453 h 5609"/>
                <a:gd name="T48" fmla="*/ 3165 w 3279"/>
                <a:gd name="T49" fmla="*/ 5451 h 5609"/>
                <a:gd name="T50" fmla="*/ 2 w 3279"/>
                <a:gd name="T51" fmla="*/ 29 h 5609"/>
                <a:gd name="T52" fmla="*/ 1 w 3279"/>
                <a:gd name="T53" fmla="*/ 27 h 5609"/>
                <a:gd name="T54" fmla="*/ 0 w 3279"/>
                <a:gd name="T55" fmla="*/ 25 h 5609"/>
                <a:gd name="T56" fmla="*/ 0 w 3279"/>
                <a:gd name="T57" fmla="*/ 22 h 5609"/>
                <a:gd name="T58" fmla="*/ 0 w 3279"/>
                <a:gd name="T59" fmla="*/ 20 h 5609"/>
                <a:gd name="T60" fmla="*/ 0 w 3279"/>
                <a:gd name="T61" fmla="*/ 18 h 5609"/>
                <a:gd name="T62" fmla="*/ 0 w 3279"/>
                <a:gd name="T63" fmla="*/ 15 h 5609"/>
                <a:gd name="T64" fmla="*/ 0 w 3279"/>
                <a:gd name="T65" fmla="*/ 12 h 5609"/>
                <a:gd name="T66" fmla="*/ 1 w 3279"/>
                <a:gd name="T67" fmla="*/ 10 h 5609"/>
                <a:gd name="T68" fmla="*/ 3 w 3279"/>
                <a:gd name="T69" fmla="*/ 8 h 5609"/>
                <a:gd name="T70" fmla="*/ 4 w 3279"/>
                <a:gd name="T71" fmla="*/ 5 h 5609"/>
                <a:gd name="T72" fmla="*/ 6 w 3279"/>
                <a:gd name="T73" fmla="*/ 3 h 5609"/>
                <a:gd name="T74" fmla="*/ 9 w 3279"/>
                <a:gd name="T75" fmla="*/ 2 h 5609"/>
                <a:gd name="T76" fmla="*/ 10 w 3279"/>
                <a:gd name="T77" fmla="*/ 1 h 5609"/>
                <a:gd name="T78" fmla="*/ 12 w 3279"/>
                <a:gd name="T79" fmla="*/ 0 h 5609"/>
                <a:gd name="T80" fmla="*/ 15 w 3279"/>
                <a:gd name="T81" fmla="*/ 0 h 5609"/>
                <a:gd name="T82" fmla="*/ 17 w 3279"/>
                <a:gd name="T83" fmla="*/ 0 h 5609"/>
                <a:gd name="T84" fmla="*/ 20 w 3279"/>
                <a:gd name="T85" fmla="*/ 0 h 5609"/>
                <a:gd name="T86" fmla="*/ 22 w 3279"/>
                <a:gd name="T87" fmla="*/ 0 h 5609"/>
                <a:gd name="T88" fmla="*/ 25 w 3279"/>
                <a:gd name="T89" fmla="*/ 0 h 5609"/>
                <a:gd name="T90" fmla="*/ 27 w 3279"/>
                <a:gd name="T91" fmla="*/ 1 h 5609"/>
                <a:gd name="T92" fmla="*/ 30 w 3279"/>
                <a:gd name="T93" fmla="*/ 3 h 5609"/>
                <a:gd name="T94" fmla="*/ 32 w 3279"/>
                <a:gd name="T95" fmla="*/ 4 h 5609"/>
                <a:gd name="T96" fmla="*/ 34 w 3279"/>
                <a:gd name="T97" fmla="*/ 7 h 5609"/>
                <a:gd name="T98" fmla="*/ 35 w 3279"/>
                <a:gd name="T99" fmla="*/ 9 h 5609"/>
                <a:gd name="T100" fmla="*/ 3263 w 3279"/>
                <a:gd name="T101" fmla="*/ 5349 h 5609"/>
                <a:gd name="T102" fmla="*/ 3279 w 3279"/>
                <a:gd name="T103" fmla="*/ 5609 h 5609"/>
                <a:gd name="T104" fmla="*/ 3263 w 3279"/>
                <a:gd name="T105" fmla="*/ 5349 h 5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79" h="5609">
                  <a:moveTo>
                    <a:pt x="35" y="9"/>
                  </a:moveTo>
                  <a:lnTo>
                    <a:pt x="3198" y="5432"/>
                  </a:lnTo>
                  <a:lnTo>
                    <a:pt x="3198" y="5432"/>
                  </a:lnTo>
                  <a:lnTo>
                    <a:pt x="3199" y="5433"/>
                  </a:lnTo>
                  <a:lnTo>
                    <a:pt x="3199" y="5435"/>
                  </a:lnTo>
                  <a:lnTo>
                    <a:pt x="3200" y="5436"/>
                  </a:lnTo>
                  <a:lnTo>
                    <a:pt x="3200" y="5437"/>
                  </a:lnTo>
                  <a:lnTo>
                    <a:pt x="3201" y="5438"/>
                  </a:lnTo>
                  <a:lnTo>
                    <a:pt x="3201" y="5439"/>
                  </a:lnTo>
                  <a:lnTo>
                    <a:pt x="3201" y="5441"/>
                  </a:lnTo>
                  <a:lnTo>
                    <a:pt x="3201" y="5442"/>
                  </a:lnTo>
                  <a:lnTo>
                    <a:pt x="3201" y="5443"/>
                  </a:lnTo>
                  <a:lnTo>
                    <a:pt x="3201" y="5444"/>
                  </a:lnTo>
                  <a:lnTo>
                    <a:pt x="3201" y="5446"/>
                  </a:lnTo>
                  <a:lnTo>
                    <a:pt x="3200" y="5447"/>
                  </a:lnTo>
                  <a:lnTo>
                    <a:pt x="3200" y="5448"/>
                  </a:lnTo>
                  <a:lnTo>
                    <a:pt x="3199" y="5449"/>
                  </a:lnTo>
                  <a:lnTo>
                    <a:pt x="3199" y="5450"/>
                  </a:lnTo>
                  <a:lnTo>
                    <a:pt x="3198" y="5451"/>
                  </a:lnTo>
                  <a:lnTo>
                    <a:pt x="3198" y="5452"/>
                  </a:lnTo>
                  <a:lnTo>
                    <a:pt x="3197" y="5453"/>
                  </a:lnTo>
                  <a:lnTo>
                    <a:pt x="3195" y="5454"/>
                  </a:lnTo>
                  <a:lnTo>
                    <a:pt x="3194" y="5455"/>
                  </a:lnTo>
                  <a:lnTo>
                    <a:pt x="3193" y="5457"/>
                  </a:lnTo>
                  <a:lnTo>
                    <a:pt x="3192" y="5457"/>
                  </a:lnTo>
                  <a:lnTo>
                    <a:pt x="3191" y="5458"/>
                  </a:lnTo>
                  <a:lnTo>
                    <a:pt x="3191" y="5458"/>
                  </a:lnTo>
                  <a:lnTo>
                    <a:pt x="3190" y="5459"/>
                  </a:lnTo>
                  <a:lnTo>
                    <a:pt x="3189" y="5459"/>
                  </a:lnTo>
                  <a:lnTo>
                    <a:pt x="3188" y="5460"/>
                  </a:lnTo>
                  <a:lnTo>
                    <a:pt x="3186" y="5460"/>
                  </a:lnTo>
                  <a:lnTo>
                    <a:pt x="3184" y="5461"/>
                  </a:lnTo>
                  <a:lnTo>
                    <a:pt x="3183" y="5461"/>
                  </a:lnTo>
                  <a:lnTo>
                    <a:pt x="3182" y="5461"/>
                  </a:lnTo>
                  <a:lnTo>
                    <a:pt x="3181" y="5461"/>
                  </a:lnTo>
                  <a:lnTo>
                    <a:pt x="3180" y="5461"/>
                  </a:lnTo>
                  <a:lnTo>
                    <a:pt x="3179" y="5461"/>
                  </a:lnTo>
                  <a:lnTo>
                    <a:pt x="3178" y="5461"/>
                  </a:lnTo>
                  <a:lnTo>
                    <a:pt x="3177" y="5460"/>
                  </a:lnTo>
                  <a:lnTo>
                    <a:pt x="3175" y="5460"/>
                  </a:lnTo>
                  <a:lnTo>
                    <a:pt x="3173" y="5459"/>
                  </a:lnTo>
                  <a:lnTo>
                    <a:pt x="3172" y="5459"/>
                  </a:lnTo>
                  <a:lnTo>
                    <a:pt x="3171" y="5458"/>
                  </a:lnTo>
                  <a:lnTo>
                    <a:pt x="3170" y="5457"/>
                  </a:lnTo>
                  <a:lnTo>
                    <a:pt x="3169" y="5455"/>
                  </a:lnTo>
                  <a:lnTo>
                    <a:pt x="3168" y="5455"/>
                  </a:lnTo>
                  <a:lnTo>
                    <a:pt x="3167" y="5454"/>
                  </a:lnTo>
                  <a:lnTo>
                    <a:pt x="3166" y="5453"/>
                  </a:lnTo>
                  <a:lnTo>
                    <a:pt x="3166" y="5452"/>
                  </a:lnTo>
                  <a:lnTo>
                    <a:pt x="3165" y="5451"/>
                  </a:lnTo>
                  <a:lnTo>
                    <a:pt x="3165" y="5451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1" y="27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3" y="8"/>
                  </a:lnTo>
                  <a:lnTo>
                    <a:pt x="4" y="7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8" y="3"/>
                  </a:lnTo>
                  <a:lnTo>
                    <a:pt x="9" y="2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6" y="1"/>
                  </a:lnTo>
                  <a:lnTo>
                    <a:pt x="27" y="1"/>
                  </a:lnTo>
                  <a:lnTo>
                    <a:pt x="28" y="2"/>
                  </a:lnTo>
                  <a:lnTo>
                    <a:pt x="30" y="3"/>
                  </a:lnTo>
                  <a:lnTo>
                    <a:pt x="31" y="4"/>
                  </a:lnTo>
                  <a:lnTo>
                    <a:pt x="32" y="4"/>
                  </a:lnTo>
                  <a:lnTo>
                    <a:pt x="33" y="5"/>
                  </a:lnTo>
                  <a:lnTo>
                    <a:pt x="34" y="7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5" y="9"/>
                  </a:lnTo>
                  <a:close/>
                  <a:moveTo>
                    <a:pt x="3263" y="5349"/>
                  </a:moveTo>
                  <a:lnTo>
                    <a:pt x="3263" y="5349"/>
                  </a:lnTo>
                  <a:lnTo>
                    <a:pt x="3279" y="5609"/>
                  </a:lnTo>
                  <a:lnTo>
                    <a:pt x="3061" y="5466"/>
                  </a:lnTo>
                  <a:lnTo>
                    <a:pt x="3263" y="5349"/>
                  </a:lnTo>
                  <a:close/>
                </a:path>
              </a:pathLst>
            </a:custGeom>
            <a:solidFill>
              <a:srgbClr val="5B5249"/>
            </a:solidFill>
            <a:ln w="0">
              <a:solidFill>
                <a:srgbClr val="5B524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7" name="Freeform 38"/>
            <p:cNvSpPr>
              <a:spLocks noEditPoints="1"/>
            </p:cNvSpPr>
            <p:nvPr/>
          </p:nvSpPr>
          <p:spPr bwMode="auto">
            <a:xfrm>
              <a:off x="4591050" y="2571750"/>
              <a:ext cx="1393825" cy="311150"/>
            </a:xfrm>
            <a:custGeom>
              <a:avLst/>
              <a:gdLst>
                <a:gd name="T0" fmla="*/ 3327 w 3513"/>
                <a:gd name="T1" fmla="*/ 661 h 787"/>
                <a:gd name="T2" fmla="*/ 3328 w 3513"/>
                <a:gd name="T3" fmla="*/ 661 h 787"/>
                <a:gd name="T4" fmla="*/ 3330 w 3513"/>
                <a:gd name="T5" fmla="*/ 662 h 787"/>
                <a:gd name="T6" fmla="*/ 3332 w 3513"/>
                <a:gd name="T7" fmla="*/ 663 h 787"/>
                <a:gd name="T8" fmla="*/ 3334 w 3513"/>
                <a:gd name="T9" fmla="*/ 664 h 787"/>
                <a:gd name="T10" fmla="*/ 3337 w 3513"/>
                <a:gd name="T11" fmla="*/ 667 h 787"/>
                <a:gd name="T12" fmla="*/ 3338 w 3513"/>
                <a:gd name="T13" fmla="*/ 669 h 787"/>
                <a:gd name="T14" fmla="*/ 3340 w 3513"/>
                <a:gd name="T15" fmla="*/ 670 h 787"/>
                <a:gd name="T16" fmla="*/ 3341 w 3513"/>
                <a:gd name="T17" fmla="*/ 672 h 787"/>
                <a:gd name="T18" fmla="*/ 3341 w 3513"/>
                <a:gd name="T19" fmla="*/ 675 h 787"/>
                <a:gd name="T20" fmla="*/ 3342 w 3513"/>
                <a:gd name="T21" fmla="*/ 678 h 787"/>
                <a:gd name="T22" fmla="*/ 3342 w 3513"/>
                <a:gd name="T23" fmla="*/ 680 h 787"/>
                <a:gd name="T24" fmla="*/ 3341 w 3513"/>
                <a:gd name="T25" fmla="*/ 683 h 787"/>
                <a:gd name="T26" fmla="*/ 3341 w 3513"/>
                <a:gd name="T27" fmla="*/ 684 h 787"/>
                <a:gd name="T28" fmla="*/ 3341 w 3513"/>
                <a:gd name="T29" fmla="*/ 686 h 787"/>
                <a:gd name="T30" fmla="*/ 3340 w 3513"/>
                <a:gd name="T31" fmla="*/ 689 h 787"/>
                <a:gd name="T32" fmla="*/ 3339 w 3513"/>
                <a:gd name="T33" fmla="*/ 691 h 787"/>
                <a:gd name="T34" fmla="*/ 3337 w 3513"/>
                <a:gd name="T35" fmla="*/ 693 h 787"/>
                <a:gd name="T36" fmla="*/ 3335 w 3513"/>
                <a:gd name="T37" fmla="*/ 694 h 787"/>
                <a:gd name="T38" fmla="*/ 3333 w 3513"/>
                <a:gd name="T39" fmla="*/ 696 h 787"/>
                <a:gd name="T40" fmla="*/ 3331 w 3513"/>
                <a:gd name="T41" fmla="*/ 697 h 787"/>
                <a:gd name="T42" fmla="*/ 3329 w 3513"/>
                <a:gd name="T43" fmla="*/ 699 h 787"/>
                <a:gd name="T44" fmla="*/ 3327 w 3513"/>
                <a:gd name="T45" fmla="*/ 700 h 787"/>
                <a:gd name="T46" fmla="*/ 3324 w 3513"/>
                <a:gd name="T47" fmla="*/ 700 h 787"/>
                <a:gd name="T48" fmla="*/ 3321 w 3513"/>
                <a:gd name="T49" fmla="*/ 700 h 787"/>
                <a:gd name="T50" fmla="*/ 3319 w 3513"/>
                <a:gd name="T51" fmla="*/ 700 h 787"/>
                <a:gd name="T52" fmla="*/ 15 w 3513"/>
                <a:gd name="T53" fmla="*/ 38 h 787"/>
                <a:gd name="T54" fmla="*/ 14 w 3513"/>
                <a:gd name="T55" fmla="*/ 38 h 787"/>
                <a:gd name="T56" fmla="*/ 12 w 3513"/>
                <a:gd name="T57" fmla="*/ 37 h 787"/>
                <a:gd name="T58" fmla="*/ 10 w 3513"/>
                <a:gd name="T59" fmla="*/ 36 h 787"/>
                <a:gd name="T60" fmla="*/ 8 w 3513"/>
                <a:gd name="T61" fmla="*/ 34 h 787"/>
                <a:gd name="T62" fmla="*/ 5 w 3513"/>
                <a:gd name="T63" fmla="*/ 33 h 787"/>
                <a:gd name="T64" fmla="*/ 4 w 3513"/>
                <a:gd name="T65" fmla="*/ 31 h 787"/>
                <a:gd name="T66" fmla="*/ 2 w 3513"/>
                <a:gd name="T67" fmla="*/ 29 h 787"/>
                <a:gd name="T68" fmla="*/ 1 w 3513"/>
                <a:gd name="T69" fmla="*/ 27 h 787"/>
                <a:gd name="T70" fmla="*/ 1 w 3513"/>
                <a:gd name="T71" fmla="*/ 25 h 787"/>
                <a:gd name="T72" fmla="*/ 0 w 3513"/>
                <a:gd name="T73" fmla="*/ 22 h 787"/>
                <a:gd name="T74" fmla="*/ 0 w 3513"/>
                <a:gd name="T75" fmla="*/ 19 h 787"/>
                <a:gd name="T76" fmla="*/ 1 w 3513"/>
                <a:gd name="T77" fmla="*/ 17 h 787"/>
                <a:gd name="T78" fmla="*/ 1 w 3513"/>
                <a:gd name="T79" fmla="*/ 16 h 787"/>
                <a:gd name="T80" fmla="*/ 1 w 3513"/>
                <a:gd name="T81" fmla="*/ 14 h 787"/>
                <a:gd name="T82" fmla="*/ 2 w 3513"/>
                <a:gd name="T83" fmla="*/ 10 h 787"/>
                <a:gd name="T84" fmla="*/ 3 w 3513"/>
                <a:gd name="T85" fmla="*/ 8 h 787"/>
                <a:gd name="T86" fmla="*/ 5 w 3513"/>
                <a:gd name="T87" fmla="*/ 6 h 787"/>
                <a:gd name="T88" fmla="*/ 8 w 3513"/>
                <a:gd name="T89" fmla="*/ 4 h 787"/>
                <a:gd name="T90" fmla="*/ 10 w 3513"/>
                <a:gd name="T91" fmla="*/ 3 h 787"/>
                <a:gd name="T92" fmla="*/ 12 w 3513"/>
                <a:gd name="T93" fmla="*/ 1 h 787"/>
                <a:gd name="T94" fmla="*/ 14 w 3513"/>
                <a:gd name="T95" fmla="*/ 0 h 787"/>
                <a:gd name="T96" fmla="*/ 16 w 3513"/>
                <a:gd name="T97" fmla="*/ 0 h 787"/>
                <a:gd name="T98" fmla="*/ 20 w 3513"/>
                <a:gd name="T99" fmla="*/ 0 h 787"/>
                <a:gd name="T100" fmla="*/ 22 w 3513"/>
                <a:gd name="T101" fmla="*/ 0 h 787"/>
                <a:gd name="T102" fmla="*/ 23 w 3513"/>
                <a:gd name="T103" fmla="*/ 0 h 787"/>
                <a:gd name="T104" fmla="*/ 3307 w 3513"/>
                <a:gd name="T105" fmla="*/ 559 h 787"/>
                <a:gd name="T106" fmla="*/ 3262 w 3513"/>
                <a:gd name="T107" fmla="*/ 78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13" h="787">
                  <a:moveTo>
                    <a:pt x="23" y="0"/>
                  </a:moveTo>
                  <a:lnTo>
                    <a:pt x="3327" y="661"/>
                  </a:lnTo>
                  <a:lnTo>
                    <a:pt x="3327" y="661"/>
                  </a:lnTo>
                  <a:lnTo>
                    <a:pt x="3328" y="661"/>
                  </a:lnTo>
                  <a:lnTo>
                    <a:pt x="3329" y="662"/>
                  </a:lnTo>
                  <a:lnTo>
                    <a:pt x="3330" y="662"/>
                  </a:lnTo>
                  <a:lnTo>
                    <a:pt x="3331" y="663"/>
                  </a:lnTo>
                  <a:lnTo>
                    <a:pt x="3332" y="663"/>
                  </a:lnTo>
                  <a:lnTo>
                    <a:pt x="3333" y="664"/>
                  </a:lnTo>
                  <a:lnTo>
                    <a:pt x="3334" y="664"/>
                  </a:lnTo>
                  <a:lnTo>
                    <a:pt x="3335" y="665"/>
                  </a:lnTo>
                  <a:lnTo>
                    <a:pt x="3337" y="667"/>
                  </a:lnTo>
                  <a:lnTo>
                    <a:pt x="3338" y="668"/>
                  </a:lnTo>
                  <a:lnTo>
                    <a:pt x="3338" y="669"/>
                  </a:lnTo>
                  <a:lnTo>
                    <a:pt x="3339" y="670"/>
                  </a:lnTo>
                  <a:lnTo>
                    <a:pt x="3340" y="670"/>
                  </a:lnTo>
                  <a:lnTo>
                    <a:pt x="3340" y="671"/>
                  </a:lnTo>
                  <a:lnTo>
                    <a:pt x="3341" y="672"/>
                  </a:lnTo>
                  <a:lnTo>
                    <a:pt x="3341" y="674"/>
                  </a:lnTo>
                  <a:lnTo>
                    <a:pt x="3341" y="675"/>
                  </a:lnTo>
                  <a:lnTo>
                    <a:pt x="3342" y="676"/>
                  </a:lnTo>
                  <a:lnTo>
                    <a:pt x="3342" y="678"/>
                  </a:lnTo>
                  <a:lnTo>
                    <a:pt x="3342" y="679"/>
                  </a:lnTo>
                  <a:lnTo>
                    <a:pt x="3342" y="680"/>
                  </a:lnTo>
                  <a:lnTo>
                    <a:pt x="3342" y="682"/>
                  </a:lnTo>
                  <a:lnTo>
                    <a:pt x="3341" y="683"/>
                  </a:lnTo>
                  <a:lnTo>
                    <a:pt x="3341" y="684"/>
                  </a:lnTo>
                  <a:lnTo>
                    <a:pt x="3341" y="684"/>
                  </a:lnTo>
                  <a:lnTo>
                    <a:pt x="3341" y="685"/>
                  </a:lnTo>
                  <a:lnTo>
                    <a:pt x="3341" y="686"/>
                  </a:lnTo>
                  <a:lnTo>
                    <a:pt x="3340" y="687"/>
                  </a:lnTo>
                  <a:lnTo>
                    <a:pt x="3340" y="689"/>
                  </a:lnTo>
                  <a:lnTo>
                    <a:pt x="3339" y="690"/>
                  </a:lnTo>
                  <a:lnTo>
                    <a:pt x="3339" y="691"/>
                  </a:lnTo>
                  <a:lnTo>
                    <a:pt x="3338" y="692"/>
                  </a:lnTo>
                  <a:lnTo>
                    <a:pt x="3337" y="693"/>
                  </a:lnTo>
                  <a:lnTo>
                    <a:pt x="3337" y="694"/>
                  </a:lnTo>
                  <a:lnTo>
                    <a:pt x="3335" y="694"/>
                  </a:lnTo>
                  <a:lnTo>
                    <a:pt x="3334" y="695"/>
                  </a:lnTo>
                  <a:lnTo>
                    <a:pt x="3333" y="696"/>
                  </a:lnTo>
                  <a:lnTo>
                    <a:pt x="3332" y="696"/>
                  </a:lnTo>
                  <a:lnTo>
                    <a:pt x="3331" y="697"/>
                  </a:lnTo>
                  <a:lnTo>
                    <a:pt x="3330" y="697"/>
                  </a:lnTo>
                  <a:lnTo>
                    <a:pt x="3329" y="699"/>
                  </a:lnTo>
                  <a:lnTo>
                    <a:pt x="3328" y="699"/>
                  </a:lnTo>
                  <a:lnTo>
                    <a:pt x="3327" y="700"/>
                  </a:lnTo>
                  <a:lnTo>
                    <a:pt x="3326" y="700"/>
                  </a:lnTo>
                  <a:lnTo>
                    <a:pt x="3324" y="700"/>
                  </a:lnTo>
                  <a:lnTo>
                    <a:pt x="3322" y="700"/>
                  </a:lnTo>
                  <a:lnTo>
                    <a:pt x="3321" y="700"/>
                  </a:lnTo>
                  <a:lnTo>
                    <a:pt x="3320" y="700"/>
                  </a:lnTo>
                  <a:lnTo>
                    <a:pt x="3319" y="700"/>
                  </a:lnTo>
                  <a:lnTo>
                    <a:pt x="3319" y="700"/>
                  </a:lnTo>
                  <a:lnTo>
                    <a:pt x="15" y="38"/>
                  </a:lnTo>
                  <a:lnTo>
                    <a:pt x="15" y="38"/>
                  </a:lnTo>
                  <a:lnTo>
                    <a:pt x="14" y="38"/>
                  </a:lnTo>
                  <a:lnTo>
                    <a:pt x="13" y="38"/>
                  </a:lnTo>
                  <a:lnTo>
                    <a:pt x="12" y="37"/>
                  </a:lnTo>
                  <a:lnTo>
                    <a:pt x="11" y="37"/>
                  </a:lnTo>
                  <a:lnTo>
                    <a:pt x="10" y="36"/>
                  </a:lnTo>
                  <a:lnTo>
                    <a:pt x="9" y="36"/>
                  </a:lnTo>
                  <a:lnTo>
                    <a:pt x="8" y="34"/>
                  </a:lnTo>
                  <a:lnTo>
                    <a:pt x="7" y="33"/>
                  </a:lnTo>
                  <a:lnTo>
                    <a:pt x="5" y="33"/>
                  </a:lnTo>
                  <a:lnTo>
                    <a:pt x="4" y="32"/>
                  </a:lnTo>
                  <a:lnTo>
                    <a:pt x="4" y="31"/>
                  </a:lnTo>
                  <a:lnTo>
                    <a:pt x="3" y="30"/>
                  </a:lnTo>
                  <a:lnTo>
                    <a:pt x="2" y="29"/>
                  </a:lnTo>
                  <a:lnTo>
                    <a:pt x="2" y="28"/>
                  </a:lnTo>
                  <a:lnTo>
                    <a:pt x="1" y="27"/>
                  </a:lnTo>
                  <a:lnTo>
                    <a:pt x="1" y="26"/>
                  </a:lnTo>
                  <a:lnTo>
                    <a:pt x="1" y="25"/>
                  </a:lnTo>
                  <a:lnTo>
                    <a:pt x="1" y="23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5"/>
                  </a:lnTo>
                  <a:lnTo>
                    <a:pt x="1" y="14"/>
                  </a:lnTo>
                  <a:lnTo>
                    <a:pt x="2" y="11"/>
                  </a:lnTo>
                  <a:lnTo>
                    <a:pt x="2" y="10"/>
                  </a:lnTo>
                  <a:lnTo>
                    <a:pt x="3" y="9"/>
                  </a:lnTo>
                  <a:lnTo>
                    <a:pt x="3" y="8"/>
                  </a:lnTo>
                  <a:lnTo>
                    <a:pt x="4" y="7"/>
                  </a:lnTo>
                  <a:lnTo>
                    <a:pt x="5" y="6"/>
                  </a:lnTo>
                  <a:lnTo>
                    <a:pt x="7" y="5"/>
                  </a:lnTo>
                  <a:lnTo>
                    <a:pt x="8" y="4"/>
                  </a:lnTo>
                  <a:lnTo>
                    <a:pt x="9" y="4"/>
                  </a:lnTo>
                  <a:lnTo>
                    <a:pt x="10" y="3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0"/>
                  </a:lnTo>
                  <a:close/>
                  <a:moveTo>
                    <a:pt x="3307" y="559"/>
                  </a:moveTo>
                  <a:lnTo>
                    <a:pt x="3307" y="559"/>
                  </a:lnTo>
                  <a:lnTo>
                    <a:pt x="3513" y="717"/>
                  </a:lnTo>
                  <a:lnTo>
                    <a:pt x="3262" y="787"/>
                  </a:lnTo>
                  <a:lnTo>
                    <a:pt x="3307" y="559"/>
                  </a:lnTo>
                  <a:close/>
                </a:path>
              </a:pathLst>
            </a:custGeom>
            <a:solidFill>
              <a:srgbClr val="5B5249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4322763" y="2211388"/>
              <a:ext cx="449262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400" b="0" i="0" u="none" strike="noStrike" cap="none" normalizeH="0" baseline="0" smtClean="0">
                  <a:ln>
                    <a:noFill/>
                  </a:ln>
                  <a:solidFill>
                    <a:srgbClr val="5B5249"/>
                  </a:solidFill>
                  <a:effectLst/>
                  <a:latin typeface="Times New Roman" panose="02020603050405020304" pitchFamily="18" charset="0"/>
                </a:rPr>
                <a:t>P0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0CC2E4-2756-4EE8-B5F5-AA8368FB1819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3686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686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88B379-EFC7-4C07-BB60-BABD587CBF08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Algoritmy založené na difuzním zpracování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Výpočet detekce deadlocku difunduje skrz systémový WFG</a:t>
            </a:r>
          </a:p>
          <a:p>
            <a:pPr lvl="1" eaLnBrk="1" hangingPunct="1"/>
            <a:r>
              <a:rPr lang="cs-CZ" altLang="cs-CZ" smtClean="0"/>
              <a:t>zprávy jsou posílány z výpočetního procesu uzlu a difundují hranami WFG do ostatních uzlů</a:t>
            </a:r>
          </a:p>
          <a:p>
            <a:pPr lvl="1" eaLnBrk="1" hangingPunct="1"/>
            <a:r>
              <a:rPr lang="cs-CZ" altLang="cs-CZ" smtClean="0"/>
              <a:t>jestliže dotaz dosáhne aktivní neblokovaný výpočet, je zahozena</a:t>
            </a:r>
          </a:p>
          <a:p>
            <a:pPr lvl="1" eaLnBrk="1" hangingPunct="1"/>
            <a:r>
              <a:rPr lang="cs-CZ" altLang="cs-CZ" smtClean="0"/>
              <a:t>jestliže dotaz dosáhne blokovaný výpočet, pošle se echo zpět iniciátorovi</a:t>
            </a:r>
          </a:p>
          <a:p>
            <a:pPr lvl="1" eaLnBrk="1" hangingPunct="1"/>
            <a:r>
              <a:rPr lang="cs-CZ" altLang="cs-CZ" smtClean="0"/>
              <a:t>pokud všichni pošlou zpět echo, nastal deadlock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FB9F8C-C9BD-4D6A-9A24-D908A716C97D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3789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78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2676C2-AA10-4F83-B750-951FF2D62F95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Difuzní zpracování</a:t>
            </a:r>
            <a:br>
              <a:rPr lang="cs-CZ" altLang="cs-CZ" sz="3200" dirty="0" smtClean="0"/>
            </a:br>
            <a:r>
              <a:rPr lang="cs-CZ" altLang="cs-CZ" sz="3200" dirty="0" err="1" smtClean="0"/>
              <a:t>Chandy-Misra-Hass</a:t>
            </a:r>
            <a:r>
              <a:rPr lang="cs-CZ" altLang="cs-CZ" sz="3200" dirty="0" smtClean="0"/>
              <a:t> </a:t>
            </a:r>
            <a:r>
              <a:rPr lang="cs-CZ" altLang="cs-CZ" sz="3200" b="0" dirty="0" smtClean="0"/>
              <a:t>(OR i AND model)</a:t>
            </a:r>
            <a:endParaRPr lang="cs-CZ" altLang="cs-CZ" sz="3200" b="0" dirty="0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smtClean="0"/>
              <a:t>Blokovaný proces na </a:t>
            </a:r>
            <a:r>
              <a:rPr lang="cs-CZ" altLang="cs-CZ" sz="2000" dirty="0" smtClean="0"/>
              <a:t>uzlu x posílá periodicky všem výpočtům, které také čekají (závislá množina), zprávu s označením ID iniciátoru </a:t>
            </a:r>
            <a:r>
              <a:rPr lang="cs-CZ" altLang="cs-CZ" sz="2000" dirty="0" smtClean="0"/>
              <a:t>vlastním ID a </a:t>
            </a:r>
            <a:r>
              <a:rPr lang="cs-CZ" altLang="cs-CZ" sz="2000" dirty="0" smtClean="0"/>
              <a:t>ID </a:t>
            </a:r>
            <a:r>
              <a:rPr lang="cs-CZ" altLang="cs-CZ" sz="2000" dirty="0" smtClean="0"/>
              <a:t>cíle (</a:t>
            </a:r>
            <a:r>
              <a:rPr lang="cs-CZ" altLang="cs-CZ" sz="2000" dirty="0" err="1" smtClean="0"/>
              <a:t>query</a:t>
            </a:r>
            <a:r>
              <a:rPr lang="cs-CZ" altLang="cs-CZ" sz="2000" dirty="0" smtClean="0"/>
              <a:t>(i, j, k))</a:t>
            </a: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Každý z těchto </a:t>
            </a:r>
            <a:r>
              <a:rPr lang="cs-CZ" altLang="cs-CZ" sz="2000" dirty="0" smtClean="0"/>
              <a:t>procesů </a:t>
            </a:r>
            <a:r>
              <a:rPr lang="cs-CZ" altLang="cs-CZ" sz="2000" dirty="0" smtClean="0"/>
              <a:t>se opakovaně dotazuje závislé podmnožiny členů (pouze pokud jsou také sami blokovány) označujíc každý dotaz ID iniciátoru, vlastním ID </a:t>
            </a:r>
            <a:r>
              <a:rPr lang="cs-CZ" altLang="cs-CZ" sz="2000" dirty="0" smtClean="0"/>
              <a:t>a </a:t>
            </a:r>
            <a:r>
              <a:rPr lang="cs-CZ" altLang="cs-CZ" sz="2000" dirty="0" smtClean="0"/>
              <a:t>novým cílovým ID na který čeká.</a:t>
            </a:r>
          </a:p>
          <a:p>
            <a:pPr eaLnBrk="1" hangingPunct="1"/>
            <a:r>
              <a:rPr lang="cs-CZ" altLang="cs-CZ" sz="2000" dirty="0" smtClean="0"/>
              <a:t>Výpočet neposílá echo dokud nedostane odpovědi od všech členů závislé podmnožiny, kterým poslal výzvu (požadavek)</a:t>
            </a:r>
          </a:p>
          <a:p>
            <a:pPr eaLnBrk="1" hangingPunct="1"/>
            <a:r>
              <a:rPr lang="cs-CZ" altLang="cs-CZ" sz="2000" dirty="0" smtClean="0"/>
              <a:t>Jestliže dostane odpověď ode všech, pošle předchůdci odpověď s ID iniciátoru, vlastním ID a ID nejvzdálenějšího závislého uzlu.</a:t>
            </a:r>
          </a:p>
          <a:p>
            <a:pPr eaLnBrk="1" hangingPunct="1"/>
            <a:r>
              <a:rPr lang="cs-CZ" altLang="cs-CZ" sz="2000" dirty="0" smtClean="0"/>
              <a:t>Jestliže iniciátor obdrží odpovědi na echo ode všech členů závislé podmnožiny, rozpozná </a:t>
            </a:r>
            <a:r>
              <a:rPr lang="cs-CZ" altLang="cs-CZ" sz="2000" dirty="0" err="1" smtClean="0"/>
              <a:t>deadlock</a:t>
            </a:r>
            <a:r>
              <a:rPr lang="cs-CZ" altLang="cs-CZ" sz="2000" dirty="0" smtClean="0"/>
              <a:t>, </a:t>
            </a:r>
            <a:r>
              <a:rPr lang="cs-CZ" altLang="cs-CZ" sz="2000" dirty="0" smtClean="0"/>
              <a:t>pokud ID iniciátoru a ID nejvzdálenějšího uzlu jsou stejná.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23997E-9F08-4554-B4A8-23C0B3CEBB1C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3891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89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DC8B56-121C-4C58-9790-FE97C987823D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Difuzní zpracování</a:t>
            </a:r>
            <a:br>
              <a:rPr lang="cs-CZ" altLang="cs-CZ" smtClean="0"/>
            </a:br>
            <a:r>
              <a:rPr lang="cs-CZ" altLang="cs-CZ" smtClean="0"/>
              <a:t>Chandy-Misra-Hass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411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Inicializace blokovaným procesem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i</a:t>
            </a:r>
            <a:r>
              <a:rPr lang="cs-CZ" altLang="cs-CZ" dirty="0" smtClean="0"/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 smtClean="0"/>
              <a:t>pošle</a:t>
            </a:r>
            <a:r>
              <a:rPr lang="en-US" altLang="cs-CZ" dirty="0" smtClean="0"/>
              <a:t> query(</a:t>
            </a:r>
            <a:r>
              <a:rPr lang="en-US" altLang="cs-CZ" dirty="0" err="1" smtClean="0"/>
              <a:t>i,i,j</a:t>
            </a:r>
            <a:r>
              <a:rPr lang="en-US" altLang="cs-CZ" dirty="0" smtClean="0"/>
              <a:t>) </a:t>
            </a:r>
            <a:r>
              <a:rPr lang="cs-CZ" altLang="cs-CZ" dirty="0" smtClean="0"/>
              <a:t>všem procesům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</a:t>
            </a:r>
            <a:r>
              <a:rPr lang="en-US" altLang="cs-CZ" baseline="-25000" dirty="0" err="1" smtClean="0"/>
              <a:t>j</a:t>
            </a:r>
            <a:r>
              <a:rPr lang="en-US" altLang="cs-CZ" dirty="0" smtClean="0"/>
              <a:t> </a:t>
            </a:r>
            <a:r>
              <a:rPr lang="cs-CZ" altLang="cs-CZ" dirty="0" smtClean="0"/>
              <a:t>v závislé množině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DS</a:t>
            </a:r>
            <a:r>
              <a:rPr lang="en-US" altLang="cs-CZ" baseline="-25000" dirty="0" err="1" smtClean="0"/>
              <a:t>i</a:t>
            </a:r>
            <a:r>
              <a:rPr lang="en-US" altLang="cs-CZ" dirty="0" smtClean="0"/>
              <a:t> </a:t>
            </a:r>
            <a:r>
              <a:rPr lang="cs-CZ" altLang="cs-CZ" dirty="0" smtClean="0"/>
              <a:t>z</a:t>
            </a:r>
            <a:r>
              <a:rPr lang="en-US" altLang="cs-CZ" dirty="0" smtClean="0"/>
              <a:t>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i</a:t>
            </a:r>
            <a:r>
              <a:rPr lang="en-US" altLang="cs-CZ" dirty="0" smtClean="0"/>
              <a:t>; </a:t>
            </a:r>
            <a:endParaRPr lang="cs-CZ" altLang="cs-CZ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cs-CZ" dirty="0" err="1" smtClean="0"/>
              <a:t>num</a:t>
            </a:r>
            <a:r>
              <a:rPr lang="en-US" altLang="cs-CZ" dirty="0" smtClean="0"/>
              <a:t>(</a:t>
            </a:r>
            <a:r>
              <a:rPr lang="en-US" altLang="cs-CZ" dirty="0" err="1" smtClean="0"/>
              <a:t>i</a:t>
            </a:r>
            <a:r>
              <a:rPr lang="en-US" altLang="cs-CZ" dirty="0" smtClean="0"/>
              <a:t>) := |</a:t>
            </a:r>
            <a:r>
              <a:rPr lang="en-US" altLang="cs-CZ" dirty="0" err="1" smtClean="0"/>
              <a:t>DS</a:t>
            </a:r>
            <a:r>
              <a:rPr lang="en-US" altLang="cs-CZ" baseline="-25000" dirty="0" err="1" smtClean="0"/>
              <a:t>i</a:t>
            </a:r>
            <a:r>
              <a:rPr lang="en-US" altLang="cs-CZ" dirty="0" smtClean="0"/>
              <a:t>|; </a:t>
            </a:r>
            <a:r>
              <a:rPr lang="en-US" altLang="cs-CZ" dirty="0" err="1" smtClean="0"/>
              <a:t>wait</a:t>
            </a:r>
            <a:r>
              <a:rPr lang="en-US" altLang="cs-CZ" baseline="-25000" dirty="0" err="1" smtClean="0"/>
              <a:t>i</a:t>
            </a:r>
            <a:r>
              <a:rPr lang="en-US" altLang="cs-CZ" dirty="0" smtClean="0"/>
              <a:t>(</a:t>
            </a:r>
            <a:r>
              <a:rPr lang="en-US" altLang="cs-CZ" dirty="0" err="1" smtClean="0"/>
              <a:t>i</a:t>
            </a:r>
            <a:r>
              <a:rPr lang="en-US" altLang="cs-CZ" dirty="0" smtClean="0"/>
              <a:t>) := true; </a:t>
            </a:r>
            <a:endParaRPr lang="cs-CZ" altLang="cs-CZ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Blokovaný proces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k</a:t>
            </a:r>
            <a:r>
              <a:rPr lang="cs-CZ" altLang="cs-CZ" dirty="0" smtClean="0"/>
              <a:t> přijme </a:t>
            </a:r>
            <a:r>
              <a:rPr lang="cs-CZ" altLang="cs-CZ" dirty="0" err="1" smtClean="0"/>
              <a:t>query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i,j,k</a:t>
            </a:r>
            <a:r>
              <a:rPr lang="cs-CZ" altLang="cs-CZ" dirty="0" smtClean="0"/>
              <a:t>):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 smtClean="0"/>
              <a:t>jestliže jde o prvotní dotaz od </a:t>
            </a:r>
            <a:r>
              <a:rPr lang="en-US" altLang="cs-CZ" dirty="0" err="1" smtClean="0"/>
              <a:t>P</a:t>
            </a:r>
            <a:r>
              <a:rPr lang="en-US" altLang="cs-CZ" baseline="-25000" dirty="0" err="1" smtClean="0"/>
              <a:t>k</a:t>
            </a:r>
            <a:r>
              <a:rPr lang="en-US" altLang="cs-CZ" dirty="0" smtClean="0"/>
              <a:t> </a:t>
            </a:r>
            <a:endParaRPr lang="cs-CZ" altLang="cs-CZ" dirty="0" smtClean="0"/>
          </a:p>
          <a:p>
            <a:pPr lvl="2" eaLnBrk="1" hangingPunct="1">
              <a:lnSpc>
                <a:spcPct val="80000"/>
              </a:lnSpc>
            </a:pPr>
            <a:r>
              <a:rPr lang="cs-CZ" altLang="cs-CZ" dirty="0" smtClean="0"/>
              <a:t>posílá </a:t>
            </a:r>
            <a:r>
              <a:rPr lang="cs-CZ" altLang="cs-CZ" dirty="0" err="1" smtClean="0"/>
              <a:t>query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i,k,m</a:t>
            </a:r>
            <a:r>
              <a:rPr lang="cs-CZ" altLang="cs-CZ" dirty="0" smtClean="0"/>
              <a:t>) všem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m</a:t>
            </a:r>
            <a:r>
              <a:rPr lang="cs-CZ" altLang="cs-CZ" dirty="0" smtClean="0"/>
              <a:t> v </a:t>
            </a:r>
            <a:r>
              <a:rPr lang="cs-CZ" altLang="cs-CZ" dirty="0" err="1" smtClean="0"/>
              <a:t>DS</a:t>
            </a:r>
            <a:r>
              <a:rPr lang="cs-CZ" altLang="cs-CZ" baseline="-25000" dirty="0" err="1" smtClean="0"/>
              <a:t>k</a:t>
            </a:r>
            <a:r>
              <a:rPr lang="cs-CZ" altLang="cs-CZ" dirty="0" smtClean="0"/>
              <a:t>;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dirty="0" err="1" smtClean="0"/>
              <a:t>numk</a:t>
            </a:r>
            <a:r>
              <a:rPr lang="cs-CZ" altLang="cs-CZ" dirty="0" smtClean="0"/>
              <a:t>(i) := |</a:t>
            </a:r>
            <a:r>
              <a:rPr lang="cs-CZ" altLang="cs-CZ" dirty="0" err="1" smtClean="0"/>
              <a:t>DS</a:t>
            </a:r>
            <a:r>
              <a:rPr lang="cs-CZ" altLang="cs-CZ" baseline="-25000" dirty="0" err="1" smtClean="0"/>
              <a:t>k</a:t>
            </a:r>
            <a:r>
              <a:rPr lang="cs-CZ" altLang="cs-CZ" dirty="0" smtClean="0"/>
              <a:t>|; </a:t>
            </a:r>
            <a:r>
              <a:rPr lang="cs-CZ" altLang="cs-CZ" dirty="0" err="1" smtClean="0"/>
              <a:t>wait</a:t>
            </a:r>
            <a:r>
              <a:rPr lang="cs-CZ" altLang="cs-CZ" baseline="-25000" dirty="0" err="1" smtClean="0"/>
              <a:t>k</a:t>
            </a:r>
            <a:r>
              <a:rPr lang="cs-CZ" altLang="cs-CZ" dirty="0" smtClean="0"/>
              <a:t>(i) := </a:t>
            </a:r>
            <a:r>
              <a:rPr lang="cs-CZ" altLang="cs-CZ" dirty="0" err="1" smtClean="0"/>
              <a:t>true</a:t>
            </a:r>
            <a:r>
              <a:rPr lang="cs-CZ" altLang="cs-CZ" dirty="0" smtClean="0"/>
              <a:t>;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 smtClean="0"/>
              <a:t>jinak</a:t>
            </a:r>
            <a:r>
              <a:rPr lang="en-US" altLang="cs-CZ" dirty="0" smtClean="0"/>
              <a:t> </a:t>
            </a:r>
            <a:r>
              <a:rPr lang="cs-CZ" altLang="cs-CZ" dirty="0" smtClean="0"/>
              <a:t>jestliže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wait</a:t>
            </a:r>
            <a:r>
              <a:rPr lang="en-US" altLang="cs-CZ" baseline="-25000" dirty="0" err="1" smtClean="0"/>
              <a:t>k</a:t>
            </a:r>
            <a:r>
              <a:rPr lang="en-US" altLang="cs-CZ" dirty="0" smtClean="0"/>
              <a:t>(</a:t>
            </a:r>
            <a:r>
              <a:rPr lang="en-US" altLang="cs-CZ" dirty="0" err="1" smtClean="0"/>
              <a:t>i</a:t>
            </a:r>
            <a:r>
              <a:rPr lang="en-US" altLang="cs-CZ" dirty="0" smtClean="0"/>
              <a:t>) </a:t>
            </a:r>
            <a:r>
              <a:rPr lang="cs-CZ" altLang="cs-CZ" dirty="0" smtClean="0"/>
              <a:t>== </a:t>
            </a:r>
            <a:r>
              <a:rPr lang="cs-CZ" altLang="cs-CZ" dirty="0" err="1" smtClean="0"/>
              <a:t>true</a:t>
            </a:r>
            <a:r>
              <a:rPr lang="cs-CZ" altLang="cs-CZ" dirty="0" smtClean="0"/>
              <a:t> pak pošli </a:t>
            </a:r>
            <a:r>
              <a:rPr lang="en-US" altLang="cs-CZ" dirty="0" smtClean="0"/>
              <a:t>reply(</a:t>
            </a:r>
            <a:r>
              <a:rPr lang="en-US" altLang="cs-CZ" dirty="0" err="1" smtClean="0"/>
              <a:t>i,k,j</a:t>
            </a:r>
            <a:r>
              <a:rPr lang="en-US" altLang="cs-CZ" dirty="0" smtClean="0"/>
              <a:t>) </a:t>
            </a:r>
            <a:r>
              <a:rPr lang="cs-CZ" altLang="cs-CZ" dirty="0" smtClean="0"/>
              <a:t>do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</a:t>
            </a:r>
            <a:r>
              <a:rPr lang="en-US" altLang="cs-CZ" baseline="-25000" dirty="0" err="1" smtClean="0"/>
              <a:t>j</a:t>
            </a:r>
            <a:r>
              <a:rPr lang="en-US" altLang="cs-CZ" dirty="0" smtClean="0"/>
              <a:t>. </a:t>
            </a:r>
            <a:endParaRPr lang="cs-CZ" altLang="cs-CZ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Proces </a:t>
            </a:r>
            <a:r>
              <a:rPr lang="cs-CZ" altLang="cs-CZ" dirty="0" err="1" smtClean="0"/>
              <a:t>P</a:t>
            </a:r>
            <a:r>
              <a:rPr lang="cs-CZ" altLang="cs-CZ" baseline="-25000" dirty="0" err="1" smtClean="0"/>
              <a:t>k</a:t>
            </a:r>
            <a:r>
              <a:rPr lang="cs-CZ" altLang="cs-CZ" dirty="0" smtClean="0"/>
              <a:t> přijme </a:t>
            </a:r>
            <a:r>
              <a:rPr lang="cs-CZ" altLang="cs-CZ" dirty="0" err="1" smtClean="0"/>
              <a:t>reply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i,j,k</a:t>
            </a:r>
            <a:r>
              <a:rPr lang="cs-CZ" altLang="cs-CZ" dirty="0" smtClean="0"/>
              <a:t>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 smtClean="0"/>
              <a:t>jestliže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wait</a:t>
            </a:r>
            <a:r>
              <a:rPr lang="en-US" altLang="cs-CZ" baseline="-25000" dirty="0" err="1" smtClean="0"/>
              <a:t>k</a:t>
            </a:r>
            <a:r>
              <a:rPr lang="en-US" altLang="cs-CZ" dirty="0" smtClean="0"/>
              <a:t>(</a:t>
            </a:r>
            <a:r>
              <a:rPr lang="en-US" altLang="cs-CZ" dirty="0" err="1" smtClean="0"/>
              <a:t>i</a:t>
            </a:r>
            <a:r>
              <a:rPr lang="en-US" altLang="cs-CZ" dirty="0" smtClean="0"/>
              <a:t>) </a:t>
            </a:r>
            <a:r>
              <a:rPr lang="cs-CZ" altLang="cs-CZ" dirty="0" smtClean="0"/>
              <a:t>pak</a:t>
            </a:r>
            <a:r>
              <a:rPr lang="en-US" altLang="cs-CZ" dirty="0" smtClean="0"/>
              <a:t> </a:t>
            </a:r>
            <a:endParaRPr lang="cs-CZ" altLang="cs-CZ" dirty="0" smtClean="0"/>
          </a:p>
          <a:p>
            <a:pPr lvl="2" eaLnBrk="1" hangingPunct="1">
              <a:lnSpc>
                <a:spcPct val="80000"/>
              </a:lnSpc>
            </a:pPr>
            <a:r>
              <a:rPr lang="cs-CZ" altLang="cs-CZ" dirty="0" err="1" smtClean="0"/>
              <a:t>num</a:t>
            </a:r>
            <a:r>
              <a:rPr lang="cs-CZ" altLang="cs-CZ" baseline="-25000" dirty="0" err="1" smtClean="0"/>
              <a:t>k</a:t>
            </a:r>
            <a:r>
              <a:rPr lang="cs-CZ" altLang="cs-CZ" dirty="0" smtClean="0"/>
              <a:t>(i) := </a:t>
            </a:r>
            <a:r>
              <a:rPr lang="cs-CZ" altLang="cs-CZ" dirty="0" err="1" smtClean="0"/>
              <a:t>num</a:t>
            </a:r>
            <a:r>
              <a:rPr lang="cs-CZ" altLang="cs-CZ" baseline="-25000" dirty="0" err="1" smtClean="0"/>
              <a:t>k</a:t>
            </a:r>
            <a:r>
              <a:rPr lang="cs-CZ" altLang="cs-CZ" dirty="0" smtClean="0"/>
              <a:t>(i) - 1;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 smtClean="0"/>
              <a:t>jestliže </a:t>
            </a:r>
            <a:r>
              <a:rPr lang="cs-CZ" altLang="cs-CZ" dirty="0" err="1" smtClean="0"/>
              <a:t>num</a:t>
            </a:r>
            <a:r>
              <a:rPr lang="cs-CZ" altLang="cs-CZ" baseline="-25000" dirty="0" err="1" smtClean="0"/>
              <a:t>k</a:t>
            </a:r>
            <a:r>
              <a:rPr lang="cs-CZ" altLang="cs-CZ" dirty="0" smtClean="0"/>
              <a:t>(i) = 0 pak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dirty="0" smtClean="0"/>
              <a:t>jestliže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i</a:t>
            </a:r>
            <a:r>
              <a:rPr lang="en-US" altLang="cs-CZ" dirty="0" smtClean="0"/>
              <a:t> = k </a:t>
            </a:r>
            <a:r>
              <a:rPr lang="cs-CZ" altLang="cs-CZ" dirty="0" smtClean="0"/>
              <a:t>pak nastal </a:t>
            </a:r>
            <a:r>
              <a:rPr lang="cs-CZ" altLang="cs-CZ" dirty="0" err="1" smtClean="0"/>
              <a:t>deadlock</a:t>
            </a:r>
            <a:r>
              <a:rPr lang="en-US" altLang="cs-CZ" dirty="0" smtClean="0"/>
              <a:t> </a:t>
            </a:r>
            <a:endParaRPr lang="cs-CZ" altLang="cs-CZ" dirty="0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dirty="0" smtClean="0"/>
              <a:t>jinak</a:t>
            </a:r>
            <a:r>
              <a:rPr lang="en-US" altLang="cs-CZ" dirty="0" smtClean="0"/>
              <a:t> </a:t>
            </a:r>
            <a:r>
              <a:rPr lang="cs-CZ" altLang="cs-CZ" dirty="0" smtClean="0"/>
              <a:t>pošli</a:t>
            </a:r>
            <a:r>
              <a:rPr lang="en-US" altLang="cs-CZ" dirty="0" smtClean="0"/>
              <a:t> reply(</a:t>
            </a:r>
            <a:r>
              <a:rPr lang="en-US" altLang="cs-CZ" dirty="0" err="1" smtClean="0"/>
              <a:t>i</a:t>
            </a:r>
            <a:r>
              <a:rPr lang="en-US" altLang="cs-CZ" dirty="0" smtClean="0"/>
              <a:t>, k, m) </a:t>
            </a:r>
            <a:r>
              <a:rPr lang="cs-CZ" altLang="cs-CZ" dirty="0" smtClean="0"/>
              <a:t>do</a:t>
            </a:r>
            <a:r>
              <a:rPr lang="en-US" altLang="cs-CZ" dirty="0" smtClean="0"/>
              <a:t> P</a:t>
            </a:r>
            <a:r>
              <a:rPr lang="en-US" altLang="cs-CZ" baseline="-25000" dirty="0" smtClean="0"/>
              <a:t>m</a:t>
            </a:r>
            <a:r>
              <a:rPr lang="en-US" altLang="cs-CZ" dirty="0" smtClean="0"/>
              <a:t>, </a:t>
            </a:r>
            <a:r>
              <a:rPr lang="cs-CZ" altLang="cs-CZ" dirty="0" smtClean="0"/>
              <a:t>který poslal prvotní dotaz</a:t>
            </a:r>
            <a:r>
              <a:rPr lang="en-US" altLang="cs-CZ" dirty="0" smtClean="0"/>
              <a:t>. 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1599DB-9543-46C7-AE11-7A206D976394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3993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399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93A179-2642-4074-839F-34E037E7C254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Detekce globálního stavu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Založena na dvou skutečnostech z distribuovaných systémů </a:t>
            </a:r>
          </a:p>
          <a:p>
            <a:pPr eaLnBrk="1" hangingPunct="1"/>
            <a:r>
              <a:rPr lang="cs-CZ" altLang="cs-CZ" dirty="0" smtClean="0"/>
              <a:t>Konzistentní snímek můžeme dostat bez umrtvení probíhajícího výpočtu</a:t>
            </a:r>
          </a:p>
          <a:p>
            <a:pPr eaLnBrk="1" hangingPunct="1"/>
            <a:r>
              <a:rPr lang="cs-CZ" altLang="cs-CZ" dirty="0" smtClean="0"/>
              <a:t>Konzistentní snímek nemusí reprezentovat stav systému v libovolném čase, ale jestliže zastavíme systém před inicializací </a:t>
            </a:r>
            <a:r>
              <a:rPr lang="cs-CZ" altLang="cs-CZ" dirty="0" smtClean="0"/>
              <a:t>získávání </a:t>
            </a:r>
            <a:r>
              <a:rPr lang="cs-CZ" altLang="cs-CZ" dirty="0" smtClean="0"/>
              <a:t>snímku, bude stav zahrnut do snímku.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25E634-EBE8-4228-85E3-6EB44D13B8F8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4096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09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4CDD21-6840-4B32-ABC0-680D74AAD5C2}" type="slidenum">
              <a:rPr lang="cs-CZ" altLang="cs-CZ"/>
              <a:pPr/>
              <a:t>38</a:t>
            </a:fld>
            <a:endParaRPr lang="cs-CZ" altLang="cs-CZ" dirty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Detekce globálního stavu</a:t>
            </a:r>
            <a:br>
              <a:rPr lang="cs-CZ" altLang="cs-CZ" dirty="0" smtClean="0"/>
            </a:br>
            <a:r>
              <a:rPr lang="cs-CZ" altLang="cs-CZ" dirty="0" err="1" smtClean="0"/>
              <a:t>Kshemkalyani-Singhal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algorithm</a:t>
            </a:r>
            <a:endParaRPr lang="cs-CZ" altLang="cs-CZ" dirty="0" smtClean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Iniciátor výpočtu snímku systému vyšle FLOOD zprávy všemi odcházejícími hranami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Procesy </a:t>
            </a:r>
            <a:r>
              <a:rPr lang="cs-CZ" altLang="cs-CZ" dirty="0" smtClean="0"/>
              <a:t>přijímající zprávu </a:t>
            </a:r>
            <a:r>
              <a:rPr lang="en-US" altLang="cs-CZ" dirty="0" smtClean="0"/>
              <a:t>FLOOD </a:t>
            </a:r>
            <a:r>
              <a:rPr lang="cs-CZ" altLang="cs-CZ" dirty="0" smtClean="0"/>
              <a:t>buď vrátí zprávu ECHO (pokud na ní není závislá nebo </a:t>
            </a:r>
            <a:r>
              <a:rPr lang="cs-CZ" altLang="cs-CZ" dirty="0" smtClean="0"/>
              <a:t>propagují </a:t>
            </a:r>
            <a:r>
              <a:rPr lang="cs-CZ" altLang="cs-CZ" dirty="0" smtClean="0"/>
              <a:t>zprávu FLOOD svým závislým)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ECHO zprávy jsou analogické přenosu požadavků přes hrany v </a:t>
            </a:r>
            <a:r>
              <a:rPr lang="en-US" altLang="cs-CZ" dirty="0" smtClean="0"/>
              <a:t>resource allocation graph (RAG) 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Když </a:t>
            </a:r>
            <a:r>
              <a:rPr lang="cs-CZ" altLang="cs-CZ" dirty="0" smtClean="0"/>
              <a:t>se </a:t>
            </a:r>
            <a:r>
              <a:rPr lang="en-US" altLang="cs-CZ" dirty="0" smtClean="0"/>
              <a:t>ECHO </a:t>
            </a:r>
            <a:r>
              <a:rPr lang="cs-CZ" altLang="cs-CZ" dirty="0" smtClean="0"/>
              <a:t>objeví jako odpověď na</a:t>
            </a:r>
            <a:r>
              <a:rPr lang="en-US" altLang="cs-CZ" dirty="0" smtClean="0"/>
              <a:t> </a:t>
            </a:r>
            <a:r>
              <a:rPr lang="en-US" altLang="cs-CZ" dirty="0" smtClean="0"/>
              <a:t>FLOOD</a:t>
            </a:r>
            <a:r>
              <a:rPr lang="cs-CZ" altLang="cs-CZ" dirty="0" smtClean="0"/>
              <a:t>, začne se oblast </a:t>
            </a:r>
            <a:r>
              <a:rPr lang="cs-CZ" altLang="cs-CZ" dirty="0" smtClean="0"/>
              <a:t>ve </a:t>
            </a:r>
            <a:r>
              <a:rPr lang="en-US" altLang="cs-CZ" dirty="0" smtClean="0"/>
              <a:t>WFG</a:t>
            </a:r>
            <a:r>
              <a:rPr lang="cs-CZ" altLang="cs-CZ" dirty="0" smtClean="0"/>
              <a:t> redukovat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Jestliže </a:t>
            </a:r>
            <a:r>
              <a:rPr lang="cs-CZ" altLang="cs-CZ" dirty="0" smtClean="0"/>
              <a:t>závislé procesy </a:t>
            </a:r>
            <a:r>
              <a:rPr lang="cs-CZ" altLang="cs-CZ" dirty="0" smtClean="0"/>
              <a:t>nevrátí </a:t>
            </a:r>
            <a:r>
              <a:rPr lang="en-US" altLang="cs-CZ" dirty="0" smtClean="0"/>
              <a:t>ECHO </a:t>
            </a:r>
            <a:r>
              <a:rPr lang="cs-CZ" altLang="cs-CZ" dirty="0" smtClean="0"/>
              <a:t>jako ukončení</a:t>
            </a:r>
            <a:r>
              <a:rPr lang="en-US" altLang="cs-CZ" dirty="0" smtClean="0"/>
              <a:t>, </a:t>
            </a:r>
            <a:r>
              <a:rPr lang="cs-CZ" altLang="cs-CZ" dirty="0" smtClean="0"/>
              <a:t>takové uzly reprezentují část kde je </a:t>
            </a:r>
            <a:r>
              <a:rPr lang="cs-CZ" altLang="cs-CZ" dirty="0" err="1" smtClean="0"/>
              <a:t>deadlock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Pokud ECHO zpráva dosáhne na redukovaný uzel, je poslána zpráva SHORT přímo iniciátoru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89B6F0-FE20-4786-A31F-02692353CB80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4301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30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962CCB-4E91-4DD6-B1F6-612B891FA7EE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Hierarchická detekce deadlocku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Tyto algoritmy reprezentují kompromis mezi zcela centralizovaným řešením a decentralizovaným řešením</a:t>
            </a:r>
          </a:p>
          <a:p>
            <a:pPr eaLnBrk="1" hangingPunct="1"/>
            <a:r>
              <a:rPr lang="cs-CZ" altLang="cs-CZ" smtClean="0"/>
              <a:t>Řídicí uzel je informován z podřízených uzlů periodicky (centralizovaný algoritmus), řídicí uzly jsou uspořádány do hierarchie</a:t>
            </a:r>
          </a:p>
          <a:p>
            <a:pPr eaLnBrk="1" hangingPunct="1"/>
            <a:r>
              <a:rPr lang="cs-CZ" altLang="cs-CZ" smtClean="0"/>
              <a:t>Nadřazený řídicí uzel (kořen stromu), vnitřní uzly slouží pro řízení větví.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Allocation</a:t>
            </a:r>
            <a:r>
              <a:rPr lang="cs-CZ" dirty="0" smtClean="0"/>
              <a:t> </a:t>
            </a:r>
            <a:r>
              <a:rPr lang="cs-CZ" dirty="0" err="1" smtClean="0"/>
              <a:t>Graph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845641"/>
          </a:xfrm>
        </p:spPr>
        <p:txBody>
          <a:bodyPr/>
          <a:lstStyle/>
          <a:p>
            <a:r>
              <a:rPr lang="cs-CZ" dirty="0" err="1" smtClean="0"/>
              <a:t>Deadlock</a:t>
            </a:r>
            <a:r>
              <a:rPr lang="cs-CZ" dirty="0" smtClean="0"/>
              <a:t> můžeme modelovat jako graf s následujícími komponentami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AACD85-328B-48D9-A310-122ED6345CD0}" type="datetime1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Distribuovaný deadlock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00AB-67D3-4285-8EA6-221B0C862B84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57200" y="2443708"/>
            <a:ext cx="4690864" cy="265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dirty="0" smtClean="0"/>
              <a:t>Proces P</a:t>
            </a:r>
          </a:p>
          <a:p>
            <a:r>
              <a:rPr lang="cs-CZ" dirty="0" smtClean="0"/>
              <a:t>Zdroj R se čtyřmi instancemi</a:t>
            </a:r>
          </a:p>
          <a:p>
            <a:r>
              <a:rPr lang="cs-CZ" dirty="0" smtClean="0"/>
              <a:t>Proces P požaduje instanci R</a:t>
            </a:r>
          </a:p>
          <a:p>
            <a:r>
              <a:rPr lang="cs-CZ" dirty="0" smtClean="0"/>
              <a:t>Proces P vlastní instanci R</a:t>
            </a:r>
          </a:p>
          <a:p>
            <a:r>
              <a:rPr lang="cs-CZ" dirty="0" smtClean="0"/>
              <a:t>Proces P uvolnil nebo nevlastní instanci R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 bwMode="auto">
          <a:xfrm>
            <a:off x="5493471" y="2564904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ál 9"/>
          <p:cNvSpPr/>
          <p:nvPr/>
        </p:nvSpPr>
        <p:spPr bwMode="auto">
          <a:xfrm>
            <a:off x="5493471" y="3327254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5952107" y="3798724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ál 11"/>
          <p:cNvSpPr/>
          <p:nvPr/>
        </p:nvSpPr>
        <p:spPr bwMode="auto">
          <a:xfrm>
            <a:off x="5493471" y="4294500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vál 32"/>
          <p:cNvSpPr/>
          <p:nvPr/>
        </p:nvSpPr>
        <p:spPr bwMode="auto">
          <a:xfrm>
            <a:off x="7154362" y="3841822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7088168" y="3793786"/>
            <a:ext cx="36004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Ovál 34"/>
          <p:cNvSpPr/>
          <p:nvPr/>
        </p:nvSpPr>
        <p:spPr bwMode="auto">
          <a:xfrm>
            <a:off x="7186411" y="3859922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Ovál 35"/>
          <p:cNvSpPr/>
          <p:nvPr/>
        </p:nvSpPr>
        <p:spPr bwMode="auto">
          <a:xfrm>
            <a:off x="7306763" y="3859922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Ovál 36"/>
          <p:cNvSpPr/>
          <p:nvPr/>
        </p:nvSpPr>
        <p:spPr bwMode="auto">
          <a:xfrm>
            <a:off x="7186410" y="3994223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Ovál 37"/>
          <p:cNvSpPr/>
          <p:nvPr/>
        </p:nvSpPr>
        <p:spPr bwMode="auto">
          <a:xfrm>
            <a:off x="7306762" y="3994222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Obdélník 38"/>
          <p:cNvSpPr/>
          <p:nvPr/>
        </p:nvSpPr>
        <p:spPr bwMode="auto">
          <a:xfrm>
            <a:off x="6616947" y="4286833"/>
            <a:ext cx="36004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Ovál 39"/>
          <p:cNvSpPr/>
          <p:nvPr/>
        </p:nvSpPr>
        <p:spPr bwMode="auto">
          <a:xfrm>
            <a:off x="6715190" y="435296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Ovál 40"/>
          <p:cNvSpPr/>
          <p:nvPr/>
        </p:nvSpPr>
        <p:spPr bwMode="auto">
          <a:xfrm>
            <a:off x="6835542" y="435296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6715189" y="448727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Ovál 42"/>
          <p:cNvSpPr/>
          <p:nvPr/>
        </p:nvSpPr>
        <p:spPr bwMode="auto">
          <a:xfrm>
            <a:off x="6835541" y="4487269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Obdélník 43"/>
          <p:cNvSpPr/>
          <p:nvPr/>
        </p:nvSpPr>
        <p:spPr bwMode="auto">
          <a:xfrm>
            <a:off x="6616947" y="3333655"/>
            <a:ext cx="36004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Ovál 44"/>
          <p:cNvSpPr/>
          <p:nvPr/>
        </p:nvSpPr>
        <p:spPr bwMode="auto">
          <a:xfrm>
            <a:off x="6715190" y="3414877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Ovál 45"/>
          <p:cNvSpPr/>
          <p:nvPr/>
        </p:nvSpPr>
        <p:spPr bwMode="auto">
          <a:xfrm>
            <a:off x="6835542" y="3414877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Ovál 46"/>
          <p:cNvSpPr/>
          <p:nvPr/>
        </p:nvSpPr>
        <p:spPr bwMode="auto">
          <a:xfrm>
            <a:off x="6715189" y="3549178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Ovál 47"/>
          <p:cNvSpPr/>
          <p:nvPr/>
        </p:nvSpPr>
        <p:spPr bwMode="auto">
          <a:xfrm>
            <a:off x="6835541" y="3549177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Obdélník 48"/>
          <p:cNvSpPr/>
          <p:nvPr/>
        </p:nvSpPr>
        <p:spPr bwMode="auto">
          <a:xfrm>
            <a:off x="5952107" y="2963474"/>
            <a:ext cx="36004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Ovál 49"/>
          <p:cNvSpPr/>
          <p:nvPr/>
        </p:nvSpPr>
        <p:spPr bwMode="auto">
          <a:xfrm>
            <a:off x="6050350" y="302961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Ovál 50"/>
          <p:cNvSpPr/>
          <p:nvPr/>
        </p:nvSpPr>
        <p:spPr bwMode="auto">
          <a:xfrm>
            <a:off x="6170702" y="302961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Ovál 51"/>
          <p:cNvSpPr/>
          <p:nvPr/>
        </p:nvSpPr>
        <p:spPr bwMode="auto">
          <a:xfrm>
            <a:off x="6050349" y="3163911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Ovál 52"/>
          <p:cNvSpPr/>
          <p:nvPr/>
        </p:nvSpPr>
        <p:spPr bwMode="auto">
          <a:xfrm>
            <a:off x="6170701" y="316391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5" name="Přímá spojnice se šipkou 54"/>
          <p:cNvCxnSpPr>
            <a:stCxn id="10" idx="6"/>
            <a:endCxn id="44" idx="1"/>
          </p:cNvCxnSpPr>
          <p:nvPr/>
        </p:nvCxnSpPr>
        <p:spPr bwMode="auto">
          <a:xfrm>
            <a:off x="5853511" y="3507274"/>
            <a:ext cx="763436" cy="64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lg" len="med"/>
            <a:tailEnd type="arrow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Přímá spojnice se šipkou 55"/>
          <p:cNvCxnSpPr>
            <a:endCxn id="11" idx="6"/>
          </p:cNvCxnSpPr>
          <p:nvPr/>
        </p:nvCxnSpPr>
        <p:spPr bwMode="auto">
          <a:xfrm flipH="1" flipV="1">
            <a:off x="6312147" y="3978744"/>
            <a:ext cx="782558" cy="115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lg" len="med"/>
            <a:tailEnd type="arrow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ovéPole 66"/>
          <p:cNvSpPr txBox="1"/>
          <p:nvPr/>
        </p:nvSpPr>
        <p:spPr>
          <a:xfrm>
            <a:off x="6257727" y="296347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6922568" y="331284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7396583" y="378449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6913096" y="427066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5533618" y="256025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5522749" y="331284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5533618" y="429160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5985659" y="380559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 bwMode="auto">
          <a:xfrm>
            <a:off x="2339752" y="2708920"/>
            <a:ext cx="30243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Přímá spojnice se šipkou 53"/>
          <p:cNvCxnSpPr/>
          <p:nvPr/>
        </p:nvCxnSpPr>
        <p:spPr bwMode="auto">
          <a:xfrm flipV="1">
            <a:off x="4860032" y="3155030"/>
            <a:ext cx="1012140" cy="88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Přímá spojnice se šipkou 56"/>
          <p:cNvCxnSpPr/>
          <p:nvPr/>
        </p:nvCxnSpPr>
        <p:spPr bwMode="auto">
          <a:xfrm>
            <a:off x="4932040" y="3507274"/>
            <a:ext cx="478360" cy="64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Přímá spojnice se šipkou 57"/>
          <p:cNvCxnSpPr/>
          <p:nvPr/>
        </p:nvCxnSpPr>
        <p:spPr bwMode="auto">
          <a:xfrm flipV="1">
            <a:off x="4572000" y="3978744"/>
            <a:ext cx="1281511" cy="115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Přímá spojnice se šipkou 58"/>
          <p:cNvCxnSpPr/>
          <p:nvPr/>
        </p:nvCxnSpPr>
        <p:spPr bwMode="auto">
          <a:xfrm>
            <a:off x="3898232" y="4487269"/>
            <a:ext cx="14658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572998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datum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5EBC66-E93C-43DD-AE6D-D30F6C6AD12B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44035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403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A4B82-18F5-4C1D-97A1-7D7225104EA9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Hierarchická detekce deadlocku</a:t>
            </a:r>
          </a:p>
        </p:txBody>
      </p:sp>
      <p:pic>
        <p:nvPicPr>
          <p:cNvPr id="4403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700213"/>
            <a:ext cx="6264275" cy="470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datum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18FA90-81B1-4BD7-9C9A-682D6BACF225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46083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608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2A6F0A-C7A2-4C97-A2FE-4097A43D2D89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Hierarchická detekce deadlocku</a:t>
            </a:r>
            <a:br>
              <a:rPr lang="cs-CZ" altLang="cs-CZ" smtClean="0"/>
            </a:br>
            <a:r>
              <a:rPr lang="cs-CZ" altLang="cs-CZ" smtClean="0"/>
              <a:t>Menasce-Muntz Algorithm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557338"/>
            <a:ext cx="8229600" cy="4646612"/>
          </a:xfrm>
        </p:spPr>
        <p:txBody>
          <a:bodyPr/>
          <a:lstStyle/>
          <a:p>
            <a:pPr eaLnBrk="1" hangingPunct="1"/>
            <a:r>
              <a:rPr lang="cs-CZ" altLang="cs-CZ" smtClean="0"/>
              <a:t>Používá pouze 2 úrovně</a:t>
            </a:r>
          </a:p>
          <a:p>
            <a:pPr lvl="1" eaLnBrk="1" hangingPunct="1"/>
            <a:r>
              <a:rPr lang="cs-CZ" altLang="cs-CZ" smtClean="0"/>
              <a:t>hlavní řídicí uzel</a:t>
            </a:r>
          </a:p>
          <a:p>
            <a:pPr lvl="1" eaLnBrk="1" hangingPunct="1"/>
            <a:r>
              <a:rPr lang="cs-CZ" altLang="cs-CZ" smtClean="0"/>
              <a:t>řídicí uzly clusteru</a:t>
            </a:r>
          </a:p>
          <a:p>
            <a:pPr eaLnBrk="1" hangingPunct="1"/>
            <a:r>
              <a:rPr lang="cs-CZ" altLang="cs-CZ" smtClean="0"/>
              <a:t>Řídicí uzly clusteru jsou schopné detekovat deadlock svých členů a oznamují závislosti mimo cluster hlavnímu řídicímu uzlu.</a:t>
            </a:r>
          </a:p>
          <a:p>
            <a:pPr eaLnBrk="1" hangingPunct="1"/>
            <a:r>
              <a:rPr lang="cs-CZ" altLang="cs-CZ" smtClean="0"/>
              <a:t>Používá jednofázový </a:t>
            </a:r>
            <a:r>
              <a:rPr lang="en-US" altLang="cs-CZ" smtClean="0"/>
              <a:t>Ho-Ramamoorthy </a:t>
            </a:r>
            <a:r>
              <a:rPr lang="cs-CZ" altLang="cs-CZ" smtClean="0"/>
              <a:t>algoritmus pro centralizovanou detekci</a:t>
            </a:r>
          </a:p>
          <a:p>
            <a:pPr eaLnBrk="1" hangingPunct="1"/>
            <a:r>
              <a:rPr lang="cs-CZ" altLang="cs-CZ" smtClean="0"/>
              <a:t>Hlavní řídicí uzel je schopen detekovat deadlock uvnitř clusteru</a:t>
            </a:r>
          </a:p>
          <a:p>
            <a:pPr eaLnBrk="1" hangingPunct="1"/>
            <a:r>
              <a:rPr lang="cs-CZ" altLang="cs-CZ" smtClean="0"/>
              <a:t>Přiřazování uzlů do clusteru je dynamické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datum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BAC9F5-698F-466C-A2BE-27C13E1583B6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47107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47108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E30FE-2E1B-4994-B24D-4BD40208C83E}" type="slidenum">
              <a:rPr lang="cs-CZ" altLang="cs-CZ"/>
              <a:pPr/>
              <a:t>42</a:t>
            </a:fld>
            <a:endParaRPr lang="cs-CZ" altLang="cs-CZ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Hierarchická detekce deadlocku</a:t>
            </a:r>
            <a:br>
              <a:rPr lang="cs-CZ" altLang="cs-CZ" smtClean="0"/>
            </a:br>
            <a:r>
              <a:rPr lang="cs-CZ" altLang="cs-CZ" smtClean="0"/>
              <a:t>Menasce-Muntz Algorithm</a:t>
            </a:r>
          </a:p>
        </p:txBody>
      </p:sp>
      <p:pic>
        <p:nvPicPr>
          <p:cNvPr id="471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916113"/>
            <a:ext cx="7416800" cy="327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znázornění - RAG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B5450F-45AD-492C-B6D1-FABAB042B3D0}" type="datetime1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Distribuovaný deadlock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00AB-67D3-4285-8EA6-221B0C862B84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7" name="Obdélník 6"/>
          <p:cNvSpPr/>
          <p:nvPr/>
        </p:nvSpPr>
        <p:spPr bwMode="auto">
          <a:xfrm>
            <a:off x="1070248" y="2356904"/>
            <a:ext cx="576064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1322276" y="2612744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bdélník 13"/>
          <p:cNvSpPr/>
          <p:nvPr/>
        </p:nvSpPr>
        <p:spPr bwMode="auto">
          <a:xfrm>
            <a:off x="2302768" y="2356904"/>
            <a:ext cx="576064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2554796" y="2612744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070248" y="4805176"/>
            <a:ext cx="576064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ál 16"/>
          <p:cNvSpPr/>
          <p:nvPr/>
        </p:nvSpPr>
        <p:spPr bwMode="auto">
          <a:xfrm>
            <a:off x="1322276" y="4940808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ál 17"/>
          <p:cNvSpPr/>
          <p:nvPr/>
        </p:nvSpPr>
        <p:spPr bwMode="auto">
          <a:xfrm>
            <a:off x="1322276" y="5161024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2878832" y="3581040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ál 19"/>
          <p:cNvSpPr/>
          <p:nvPr/>
        </p:nvSpPr>
        <p:spPr bwMode="auto">
          <a:xfrm>
            <a:off x="1663452" y="3581040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Ovál 20"/>
          <p:cNvSpPr/>
          <p:nvPr/>
        </p:nvSpPr>
        <p:spPr bwMode="auto">
          <a:xfrm>
            <a:off x="494184" y="3581040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3" name="Přímá spojnice se šipkou 22"/>
          <p:cNvCxnSpPr>
            <a:stCxn id="21" idx="7"/>
            <a:endCxn id="7" idx="2"/>
          </p:cNvCxnSpPr>
          <p:nvPr/>
        </p:nvCxnSpPr>
        <p:spPr bwMode="auto">
          <a:xfrm flipV="1">
            <a:off x="985885" y="2932968"/>
            <a:ext cx="372395" cy="73243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Přímá spojnice se šipkou 25"/>
          <p:cNvCxnSpPr>
            <a:stCxn id="20" idx="7"/>
          </p:cNvCxnSpPr>
          <p:nvPr/>
        </p:nvCxnSpPr>
        <p:spPr bwMode="auto">
          <a:xfrm flipV="1">
            <a:off x="2155153" y="2940593"/>
            <a:ext cx="473425" cy="72481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Přímá spojnice se šipkou 27"/>
          <p:cNvCxnSpPr>
            <a:endCxn id="20" idx="3"/>
          </p:cNvCxnSpPr>
          <p:nvPr/>
        </p:nvCxnSpPr>
        <p:spPr bwMode="auto">
          <a:xfrm flipV="1">
            <a:off x="1367947" y="4072741"/>
            <a:ext cx="379868" cy="87631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Přímá spojnice se šipkou 30"/>
          <p:cNvCxnSpPr>
            <a:stCxn id="18" idx="1"/>
            <a:endCxn id="21" idx="4"/>
          </p:cNvCxnSpPr>
          <p:nvPr/>
        </p:nvCxnSpPr>
        <p:spPr bwMode="auto">
          <a:xfrm flipH="1" flipV="1">
            <a:off x="782216" y="4157104"/>
            <a:ext cx="550605" cy="101446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se šipkou 35"/>
          <p:cNvCxnSpPr>
            <a:stCxn id="19" idx="3"/>
            <a:endCxn id="16" idx="3"/>
          </p:cNvCxnSpPr>
          <p:nvPr/>
        </p:nvCxnSpPr>
        <p:spPr bwMode="auto">
          <a:xfrm flipH="1">
            <a:off x="1646312" y="4072741"/>
            <a:ext cx="1316883" cy="102046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Přímá spojnice se šipkou 36"/>
          <p:cNvCxnSpPr>
            <a:stCxn id="8" idx="5"/>
            <a:endCxn id="20" idx="1"/>
          </p:cNvCxnSpPr>
          <p:nvPr/>
        </p:nvCxnSpPr>
        <p:spPr bwMode="auto">
          <a:xfrm>
            <a:off x="1383739" y="2674207"/>
            <a:ext cx="364076" cy="9911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Přímá spojnice se šipkou 37"/>
          <p:cNvCxnSpPr>
            <a:endCxn id="19" idx="1"/>
          </p:cNvCxnSpPr>
          <p:nvPr/>
        </p:nvCxnSpPr>
        <p:spPr bwMode="auto">
          <a:xfrm>
            <a:off x="2602298" y="2636996"/>
            <a:ext cx="360897" cy="102840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ovéPole 45"/>
          <p:cNvSpPr txBox="1"/>
          <p:nvPr/>
        </p:nvSpPr>
        <p:spPr>
          <a:xfrm>
            <a:off x="618067" y="369075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1773274" y="3642225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/>
              <a:t>2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3001692" y="3665403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/>
              <a:t>3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1198447" y="5299821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/>
              <a:t>1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1158582" y="2022103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/>
              <a:t>2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408635" y="2023351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 smtClean="0"/>
              <a:t>3</a:t>
            </a:r>
            <a:endParaRPr lang="cs-CZ" baseline="-25000" dirty="0"/>
          </a:p>
        </p:txBody>
      </p:sp>
      <p:sp>
        <p:nvSpPr>
          <p:cNvPr id="52" name="Obdélník 51"/>
          <p:cNvSpPr/>
          <p:nvPr/>
        </p:nvSpPr>
        <p:spPr bwMode="auto">
          <a:xfrm>
            <a:off x="5796136" y="2386175"/>
            <a:ext cx="576064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Ovál 52"/>
          <p:cNvSpPr/>
          <p:nvPr/>
        </p:nvSpPr>
        <p:spPr bwMode="auto">
          <a:xfrm>
            <a:off x="6048164" y="2532352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Ovál 53"/>
          <p:cNvSpPr/>
          <p:nvPr/>
        </p:nvSpPr>
        <p:spPr bwMode="auto">
          <a:xfrm>
            <a:off x="6048164" y="2752568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5924335" y="2891365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/>
              <a:t>1</a:t>
            </a:r>
          </a:p>
        </p:txBody>
      </p:sp>
      <p:sp>
        <p:nvSpPr>
          <p:cNvPr id="58" name="Obdélník 57"/>
          <p:cNvSpPr/>
          <p:nvPr/>
        </p:nvSpPr>
        <p:spPr bwMode="auto">
          <a:xfrm>
            <a:off x="5796136" y="4872992"/>
            <a:ext cx="576064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Ovál 58"/>
          <p:cNvSpPr/>
          <p:nvPr/>
        </p:nvSpPr>
        <p:spPr bwMode="auto">
          <a:xfrm>
            <a:off x="6048164" y="5008624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Ovál 59"/>
          <p:cNvSpPr/>
          <p:nvPr/>
        </p:nvSpPr>
        <p:spPr bwMode="auto">
          <a:xfrm>
            <a:off x="6048164" y="5228840"/>
            <a:ext cx="72008" cy="72008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5924335" y="5367637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 smtClean="0"/>
              <a:t>2</a:t>
            </a:r>
            <a:endParaRPr lang="cs-CZ" baseline="-25000" dirty="0"/>
          </a:p>
        </p:txBody>
      </p:sp>
      <p:sp>
        <p:nvSpPr>
          <p:cNvPr id="62" name="Ovál 61"/>
          <p:cNvSpPr/>
          <p:nvPr/>
        </p:nvSpPr>
        <p:spPr bwMode="auto">
          <a:xfrm>
            <a:off x="4283968" y="3581040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4407851" y="369075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64" name="Ovál 63"/>
          <p:cNvSpPr/>
          <p:nvPr/>
        </p:nvSpPr>
        <p:spPr bwMode="auto">
          <a:xfrm>
            <a:off x="7392282" y="181661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7516165" y="192633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en-US" baseline="-25000" dirty="0"/>
              <a:t>2</a:t>
            </a:r>
            <a:endParaRPr lang="cs-CZ" baseline="-25000" dirty="0"/>
          </a:p>
        </p:txBody>
      </p:sp>
      <p:sp>
        <p:nvSpPr>
          <p:cNvPr id="66" name="Ovál 65"/>
          <p:cNvSpPr/>
          <p:nvPr/>
        </p:nvSpPr>
        <p:spPr bwMode="auto">
          <a:xfrm>
            <a:off x="7420949" y="3581040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7544832" y="369075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en-US" baseline="-25000" dirty="0"/>
              <a:t>3</a:t>
            </a:r>
            <a:endParaRPr lang="cs-CZ" baseline="-25000" dirty="0"/>
          </a:p>
        </p:txBody>
      </p:sp>
      <p:sp>
        <p:nvSpPr>
          <p:cNvPr id="68" name="Ovál 67"/>
          <p:cNvSpPr/>
          <p:nvPr/>
        </p:nvSpPr>
        <p:spPr bwMode="auto">
          <a:xfrm>
            <a:off x="7420949" y="5449056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7544832" y="555876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en-US" baseline="-25000" dirty="0"/>
              <a:t>4</a:t>
            </a:r>
            <a:endParaRPr lang="cs-CZ" baseline="-25000" dirty="0"/>
          </a:p>
        </p:txBody>
      </p:sp>
      <p:cxnSp>
        <p:nvCxnSpPr>
          <p:cNvPr id="70" name="Přímá spojnice se šipkou 69"/>
          <p:cNvCxnSpPr>
            <a:stCxn id="62" idx="7"/>
            <a:endCxn id="52" idx="1"/>
          </p:cNvCxnSpPr>
          <p:nvPr/>
        </p:nvCxnSpPr>
        <p:spPr bwMode="auto">
          <a:xfrm flipV="1">
            <a:off x="4775669" y="2674207"/>
            <a:ext cx="1020467" cy="9911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Přímá spojnice se šipkou 72"/>
          <p:cNvCxnSpPr>
            <a:endCxn id="64" idx="2"/>
          </p:cNvCxnSpPr>
          <p:nvPr/>
        </p:nvCxnSpPr>
        <p:spPr bwMode="auto">
          <a:xfrm flipV="1">
            <a:off x="6118565" y="2104651"/>
            <a:ext cx="1273717" cy="46370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Přímá spojnice se šipkou 74"/>
          <p:cNvCxnSpPr>
            <a:endCxn id="66" idx="1"/>
          </p:cNvCxnSpPr>
          <p:nvPr/>
        </p:nvCxnSpPr>
        <p:spPr bwMode="auto">
          <a:xfrm>
            <a:off x="6064846" y="2799540"/>
            <a:ext cx="1440466" cy="86586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Přímá spojnice se šipkou 76"/>
          <p:cNvCxnSpPr>
            <a:endCxn id="68" idx="2"/>
          </p:cNvCxnSpPr>
          <p:nvPr/>
        </p:nvCxnSpPr>
        <p:spPr bwMode="auto">
          <a:xfrm>
            <a:off x="6064846" y="5236221"/>
            <a:ext cx="1356103" cy="50086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Přímá spojnice se šipkou 80"/>
          <p:cNvCxnSpPr>
            <a:endCxn id="62" idx="5"/>
          </p:cNvCxnSpPr>
          <p:nvPr/>
        </p:nvCxnSpPr>
        <p:spPr bwMode="auto">
          <a:xfrm flipH="1" flipV="1">
            <a:off x="4775669" y="4072741"/>
            <a:ext cx="1289177" cy="97869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Přímá spojnice se šipkou 82"/>
          <p:cNvCxnSpPr>
            <a:endCxn id="58" idx="3"/>
          </p:cNvCxnSpPr>
          <p:nvPr/>
        </p:nvCxnSpPr>
        <p:spPr bwMode="auto">
          <a:xfrm flipH="1">
            <a:off x="6372200" y="4074610"/>
            <a:ext cx="1147446" cy="108641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Volný tvar 85"/>
          <p:cNvSpPr/>
          <p:nvPr/>
        </p:nvSpPr>
        <p:spPr bwMode="auto">
          <a:xfrm>
            <a:off x="5514969" y="3194734"/>
            <a:ext cx="1537589" cy="1422328"/>
          </a:xfrm>
          <a:custGeom>
            <a:avLst/>
            <a:gdLst>
              <a:gd name="connsiteX0" fmla="*/ 71639 w 1537589"/>
              <a:gd name="connsiteY0" fmla="*/ 312554 h 1422328"/>
              <a:gd name="connsiteX1" fmla="*/ 560154 w 1537589"/>
              <a:gd name="connsiteY1" fmla="*/ 11929 h 1422328"/>
              <a:gd name="connsiteX2" fmla="*/ 1537184 w 1537589"/>
              <a:gd name="connsiteY2" fmla="*/ 675808 h 1422328"/>
              <a:gd name="connsiteX3" fmla="*/ 672889 w 1537589"/>
              <a:gd name="connsiteY3" fmla="*/ 1414844 h 1422328"/>
              <a:gd name="connsiteX4" fmla="*/ 71639 w 1537589"/>
              <a:gd name="connsiteY4" fmla="*/ 1026537 h 1422328"/>
              <a:gd name="connsiteX5" fmla="*/ 34061 w 1537589"/>
              <a:gd name="connsiteY5" fmla="*/ 525496 h 142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37589" h="1422328">
                <a:moveTo>
                  <a:pt x="71639" y="312554"/>
                </a:moveTo>
                <a:cubicBezTo>
                  <a:pt x="193767" y="131970"/>
                  <a:pt x="315896" y="-48613"/>
                  <a:pt x="560154" y="11929"/>
                </a:cubicBezTo>
                <a:cubicBezTo>
                  <a:pt x="804412" y="72471"/>
                  <a:pt x="1518395" y="441989"/>
                  <a:pt x="1537184" y="675808"/>
                </a:cubicBezTo>
                <a:cubicBezTo>
                  <a:pt x="1555973" y="909627"/>
                  <a:pt x="917146" y="1356389"/>
                  <a:pt x="672889" y="1414844"/>
                </a:cubicBezTo>
                <a:cubicBezTo>
                  <a:pt x="428632" y="1473299"/>
                  <a:pt x="178110" y="1174762"/>
                  <a:pt x="71639" y="1026537"/>
                </a:cubicBezTo>
                <a:cubicBezTo>
                  <a:pt x="-34832" y="878312"/>
                  <a:pt x="-386" y="701904"/>
                  <a:pt x="34061" y="52549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Volný tvar 86"/>
          <p:cNvSpPr/>
          <p:nvPr/>
        </p:nvSpPr>
        <p:spPr bwMode="auto">
          <a:xfrm>
            <a:off x="1691014" y="3293570"/>
            <a:ext cx="1125606" cy="1470624"/>
          </a:xfrm>
          <a:custGeom>
            <a:avLst/>
            <a:gdLst>
              <a:gd name="connsiteX0" fmla="*/ 0 w 1125606"/>
              <a:gd name="connsiteY0" fmla="*/ 1366112 h 1470624"/>
              <a:gd name="connsiteX1" fmla="*/ 826718 w 1125606"/>
              <a:gd name="connsiteY1" fmla="*/ 25827 h 1470624"/>
              <a:gd name="connsiteX2" fmla="*/ 1089764 w 1125606"/>
              <a:gd name="connsiteY2" fmla="*/ 551920 h 1470624"/>
              <a:gd name="connsiteX3" fmla="*/ 112734 w 1125606"/>
              <a:gd name="connsiteY3" fmla="*/ 1403690 h 1470624"/>
              <a:gd name="connsiteX4" fmla="*/ 112734 w 1125606"/>
              <a:gd name="connsiteY4" fmla="*/ 1416216 h 1470624"/>
              <a:gd name="connsiteX5" fmla="*/ 100208 w 1125606"/>
              <a:gd name="connsiteY5" fmla="*/ 1416216 h 147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5606" h="1470624">
                <a:moveTo>
                  <a:pt x="0" y="1366112"/>
                </a:moveTo>
                <a:cubicBezTo>
                  <a:pt x="322545" y="763819"/>
                  <a:pt x="645091" y="161526"/>
                  <a:pt x="826718" y="25827"/>
                </a:cubicBezTo>
                <a:cubicBezTo>
                  <a:pt x="1008345" y="-109872"/>
                  <a:pt x="1208761" y="322276"/>
                  <a:pt x="1089764" y="551920"/>
                </a:cubicBezTo>
                <a:cubicBezTo>
                  <a:pt x="970767" y="781564"/>
                  <a:pt x="275572" y="1259641"/>
                  <a:pt x="112734" y="1403690"/>
                </a:cubicBezTo>
                <a:cubicBezTo>
                  <a:pt x="-50104" y="1547739"/>
                  <a:pt x="114822" y="1414128"/>
                  <a:pt x="112734" y="1416216"/>
                </a:cubicBezTo>
                <a:cubicBezTo>
                  <a:pt x="110646" y="1418304"/>
                  <a:pt x="105427" y="1417260"/>
                  <a:pt x="100208" y="141621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Volný tvar 87"/>
          <p:cNvSpPr/>
          <p:nvPr/>
        </p:nvSpPr>
        <p:spPr bwMode="auto">
          <a:xfrm>
            <a:off x="356866" y="1998502"/>
            <a:ext cx="3356456" cy="3290341"/>
          </a:xfrm>
          <a:custGeom>
            <a:avLst/>
            <a:gdLst>
              <a:gd name="connsiteX0" fmla="*/ 783002 w 3356456"/>
              <a:gd name="connsiteY0" fmla="*/ 3174747 h 3290341"/>
              <a:gd name="connsiteX1" fmla="*/ 6389 w 3356456"/>
              <a:gd name="connsiteY1" fmla="*/ 2022353 h 3290341"/>
              <a:gd name="connsiteX2" fmla="*/ 482378 w 3356456"/>
              <a:gd name="connsiteY2" fmla="*/ 431547 h 3290341"/>
              <a:gd name="connsiteX3" fmla="*/ 1647298 w 3356456"/>
              <a:gd name="connsiteY3" fmla="*/ 5662 h 3290341"/>
              <a:gd name="connsiteX4" fmla="*/ 2737063 w 3356456"/>
              <a:gd name="connsiteY4" fmla="*/ 281235 h 3290341"/>
              <a:gd name="connsiteX5" fmla="*/ 3350838 w 3356456"/>
              <a:gd name="connsiteY5" fmla="*/ 1496260 h 3290341"/>
              <a:gd name="connsiteX6" fmla="*/ 2937479 w 3356456"/>
              <a:gd name="connsiteY6" fmla="*/ 2636128 h 3290341"/>
              <a:gd name="connsiteX7" fmla="*/ 1346674 w 3356456"/>
              <a:gd name="connsiteY7" fmla="*/ 3224851 h 3290341"/>
              <a:gd name="connsiteX8" fmla="*/ 1208887 w 3356456"/>
              <a:gd name="connsiteY8" fmla="*/ 3249903 h 3290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56456" h="3290341">
                <a:moveTo>
                  <a:pt x="783002" y="3174747"/>
                </a:moveTo>
                <a:cubicBezTo>
                  <a:pt x="419747" y="2827150"/>
                  <a:pt x="56493" y="2479553"/>
                  <a:pt x="6389" y="2022353"/>
                </a:cubicBezTo>
                <a:cubicBezTo>
                  <a:pt x="-43715" y="1565153"/>
                  <a:pt x="208893" y="767662"/>
                  <a:pt x="482378" y="431547"/>
                </a:cubicBezTo>
                <a:cubicBezTo>
                  <a:pt x="755863" y="95432"/>
                  <a:pt x="1271517" y="30714"/>
                  <a:pt x="1647298" y="5662"/>
                </a:cubicBezTo>
                <a:cubicBezTo>
                  <a:pt x="2023079" y="-19390"/>
                  <a:pt x="2453140" y="32802"/>
                  <a:pt x="2737063" y="281235"/>
                </a:cubicBezTo>
                <a:cubicBezTo>
                  <a:pt x="3020986" y="529668"/>
                  <a:pt x="3317435" y="1103778"/>
                  <a:pt x="3350838" y="1496260"/>
                </a:cubicBezTo>
                <a:cubicBezTo>
                  <a:pt x="3384241" y="1888742"/>
                  <a:pt x="3271506" y="2348030"/>
                  <a:pt x="2937479" y="2636128"/>
                </a:cubicBezTo>
                <a:cubicBezTo>
                  <a:pt x="2603452" y="2924226"/>
                  <a:pt x="1634773" y="3122555"/>
                  <a:pt x="1346674" y="3224851"/>
                </a:cubicBezTo>
                <a:cubicBezTo>
                  <a:pt x="1058575" y="3327147"/>
                  <a:pt x="1133731" y="3288525"/>
                  <a:pt x="1208887" y="324990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433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5A760B-A218-4558-A1AD-6EECBFBC0A2D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512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51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7F0F5-7F8B-4F6A-9A61-E3F118F9DB71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Grafické znázornění - RAG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4824413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Modelem je graf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Uzly grafu jsou procesy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Hrany grafu jsou nevyřízené požadavky procesů nebo přiřazené zdroje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Graf je proto označován </a:t>
            </a:r>
            <a:r>
              <a:rPr lang="en-US" altLang="cs-CZ" sz="1800" smtClean="0"/>
              <a:t>RA</a:t>
            </a:r>
            <a:r>
              <a:rPr lang="cs-CZ" altLang="cs-CZ" sz="1800" smtClean="0"/>
              <a:t>G (</a:t>
            </a:r>
            <a:r>
              <a:rPr lang="en-US" altLang="cs-CZ" sz="1800" smtClean="0"/>
              <a:t>Resource Allocation Graph</a:t>
            </a:r>
            <a:r>
              <a:rPr lang="cs-CZ" altLang="cs-CZ" sz="18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P1 →</a:t>
            </a:r>
            <a:r>
              <a:rPr lang="en-US" altLang="cs-CZ" sz="1800" smtClean="0"/>
              <a:t> R1</a:t>
            </a:r>
            <a:r>
              <a:rPr lang="cs-CZ" altLang="cs-CZ" sz="1800" smtClean="0"/>
              <a:t> znamená, že P1 čeká na </a:t>
            </a:r>
            <a:r>
              <a:rPr lang="en-US" altLang="cs-CZ" sz="1800" smtClean="0"/>
              <a:t>R1</a:t>
            </a:r>
            <a:endParaRPr lang="cs-CZ" altLang="cs-CZ" sz="18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Nebo R2 →</a:t>
            </a:r>
            <a:r>
              <a:rPr lang="en-US" altLang="cs-CZ" sz="1800" smtClean="0"/>
              <a:t> </a:t>
            </a:r>
            <a:r>
              <a:rPr lang="cs-CZ" altLang="cs-CZ" sz="1800" smtClean="0"/>
              <a:t>P1 znamená, že R2 je přidělen P1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P2 → R2 → P1 → R1 → P2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smtClean="0"/>
              <a:t>Deadlock je orientovaný c</a:t>
            </a:r>
            <a:r>
              <a:rPr lang="en-US" altLang="cs-CZ" sz="1800" smtClean="0"/>
              <a:t>y</a:t>
            </a:r>
            <a:r>
              <a:rPr lang="cs-CZ" altLang="cs-CZ" sz="1800" smtClean="0"/>
              <a:t>klus v tomto grafu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smtClean="0"/>
          </a:p>
        </p:txBody>
      </p:sp>
      <p:sp>
        <p:nvSpPr>
          <p:cNvPr id="5127" name="Oval 5"/>
          <p:cNvSpPr>
            <a:spLocks noChangeArrowheads="1"/>
          </p:cNvSpPr>
          <p:nvPr/>
        </p:nvSpPr>
        <p:spPr bwMode="auto">
          <a:xfrm>
            <a:off x="5867400" y="2347913"/>
            <a:ext cx="649288" cy="649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128" name="Oval 6"/>
          <p:cNvSpPr>
            <a:spLocks noChangeArrowheads="1"/>
          </p:cNvSpPr>
          <p:nvPr/>
        </p:nvSpPr>
        <p:spPr bwMode="auto">
          <a:xfrm>
            <a:off x="7667625" y="4364038"/>
            <a:ext cx="649288" cy="649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5919788" y="2439988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P1</a:t>
            </a:r>
          </a:p>
        </p:txBody>
      </p:sp>
      <p:sp>
        <p:nvSpPr>
          <p:cNvPr id="5130" name="Text Box 8"/>
          <p:cNvSpPr txBox="1">
            <a:spLocks noChangeArrowheads="1"/>
          </p:cNvSpPr>
          <p:nvPr/>
        </p:nvSpPr>
        <p:spPr bwMode="auto">
          <a:xfrm>
            <a:off x="7740650" y="443547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P2</a:t>
            </a:r>
          </a:p>
        </p:txBody>
      </p:sp>
      <p:grpSp>
        <p:nvGrpSpPr>
          <p:cNvPr id="5131" name="Group 11"/>
          <p:cNvGrpSpPr>
            <a:grpSpLocks/>
          </p:cNvGrpSpPr>
          <p:nvPr/>
        </p:nvGrpSpPr>
        <p:grpSpPr bwMode="auto">
          <a:xfrm>
            <a:off x="7740650" y="2347913"/>
            <a:ext cx="576263" cy="576262"/>
            <a:chOff x="4604" y="1752"/>
            <a:chExt cx="363" cy="363"/>
          </a:xfrm>
          <a:solidFill>
            <a:schemeClr val="accent1"/>
          </a:solidFill>
        </p:grpSpPr>
        <p:sp>
          <p:nvSpPr>
            <p:cNvPr id="5139" name="Rectangle 9"/>
            <p:cNvSpPr>
              <a:spLocks noChangeArrowheads="1"/>
            </p:cNvSpPr>
            <p:nvPr/>
          </p:nvSpPr>
          <p:spPr bwMode="auto">
            <a:xfrm>
              <a:off x="4604" y="1752"/>
              <a:ext cx="363" cy="36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140" name="Text Box 10"/>
            <p:cNvSpPr txBox="1">
              <a:spLocks noChangeArrowheads="1"/>
            </p:cNvSpPr>
            <p:nvPr/>
          </p:nvSpPr>
          <p:spPr bwMode="auto">
            <a:xfrm>
              <a:off x="4649" y="1842"/>
              <a:ext cx="300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/>
                <a:t>R1</a:t>
              </a:r>
            </a:p>
          </p:txBody>
        </p:sp>
      </p:grpSp>
      <p:grpSp>
        <p:nvGrpSpPr>
          <p:cNvPr id="5132" name="Group 12"/>
          <p:cNvGrpSpPr>
            <a:grpSpLocks/>
          </p:cNvGrpSpPr>
          <p:nvPr/>
        </p:nvGrpSpPr>
        <p:grpSpPr bwMode="auto">
          <a:xfrm>
            <a:off x="5940425" y="4364038"/>
            <a:ext cx="576263" cy="576262"/>
            <a:chOff x="4604" y="1752"/>
            <a:chExt cx="363" cy="363"/>
          </a:xfrm>
          <a:solidFill>
            <a:schemeClr val="accent1"/>
          </a:solidFill>
        </p:grpSpPr>
        <p:sp>
          <p:nvSpPr>
            <p:cNvPr id="5137" name="Rectangle 13"/>
            <p:cNvSpPr>
              <a:spLocks noChangeArrowheads="1"/>
            </p:cNvSpPr>
            <p:nvPr/>
          </p:nvSpPr>
          <p:spPr bwMode="auto">
            <a:xfrm>
              <a:off x="4604" y="1752"/>
              <a:ext cx="363" cy="36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138" name="Text Box 14"/>
            <p:cNvSpPr txBox="1">
              <a:spLocks noChangeArrowheads="1"/>
            </p:cNvSpPr>
            <p:nvPr/>
          </p:nvSpPr>
          <p:spPr bwMode="auto">
            <a:xfrm>
              <a:off x="4649" y="1842"/>
              <a:ext cx="300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/>
                <a:t>R2</a:t>
              </a:r>
            </a:p>
          </p:txBody>
        </p:sp>
      </p:grpSp>
      <p:sp>
        <p:nvSpPr>
          <p:cNvPr id="5133" name="Line 20"/>
          <p:cNvSpPr>
            <a:spLocks noChangeShapeType="1"/>
          </p:cNvSpPr>
          <p:nvPr/>
        </p:nvSpPr>
        <p:spPr bwMode="auto">
          <a:xfrm>
            <a:off x="6516688" y="2635250"/>
            <a:ext cx="122396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4" name="Line 21"/>
          <p:cNvSpPr>
            <a:spLocks noChangeShapeType="1"/>
          </p:cNvSpPr>
          <p:nvPr/>
        </p:nvSpPr>
        <p:spPr bwMode="auto">
          <a:xfrm>
            <a:off x="8027988" y="2924175"/>
            <a:ext cx="1587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5" name="Line 22"/>
          <p:cNvSpPr>
            <a:spLocks noChangeShapeType="1"/>
          </p:cNvSpPr>
          <p:nvPr/>
        </p:nvSpPr>
        <p:spPr bwMode="auto">
          <a:xfrm flipH="1">
            <a:off x="6516688" y="4651375"/>
            <a:ext cx="11509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6" name="Line 23"/>
          <p:cNvSpPr>
            <a:spLocks noChangeShapeType="1"/>
          </p:cNvSpPr>
          <p:nvPr/>
        </p:nvSpPr>
        <p:spPr bwMode="auto">
          <a:xfrm flipV="1">
            <a:off x="6227763" y="2995613"/>
            <a:ext cx="1587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D91F14-1D41-4D54-B5D8-A3E1CE5C43E9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614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614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BBCE5A-E1E0-4AB0-B05C-EAC2F8EA4F57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Grafické znázornění - WFG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4043363" cy="44116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Modelem může být i WFG (Wait-For-Graph)</a:t>
            </a:r>
          </a:p>
          <a:p>
            <a:pPr eaLnBrk="1" hangingPunct="1"/>
            <a:r>
              <a:rPr lang="cs-CZ" altLang="cs-CZ" sz="2000" smtClean="0"/>
              <a:t>Uzly grafu jsou procesy</a:t>
            </a:r>
          </a:p>
          <a:p>
            <a:pPr eaLnBrk="1" hangingPunct="1"/>
            <a:r>
              <a:rPr lang="cs-CZ" altLang="cs-CZ" sz="2000" smtClean="0"/>
              <a:t>Hrany grafu jsou vazby mezi procesy</a:t>
            </a:r>
          </a:p>
          <a:p>
            <a:pPr eaLnBrk="1" hangingPunct="1"/>
            <a:r>
              <a:rPr lang="cs-CZ" altLang="cs-CZ" sz="2000" smtClean="0"/>
              <a:t>Vyjadřují vzájemné čekání</a:t>
            </a:r>
          </a:p>
          <a:p>
            <a:pPr eaLnBrk="1" hangingPunct="1"/>
            <a:r>
              <a:rPr lang="cs-CZ" altLang="cs-CZ" sz="2000" smtClean="0"/>
              <a:t>P1 →</a:t>
            </a:r>
            <a:r>
              <a:rPr lang="en-US" altLang="cs-CZ" sz="2000" smtClean="0"/>
              <a:t> </a:t>
            </a:r>
            <a:r>
              <a:rPr lang="cs-CZ" altLang="cs-CZ" sz="2000" smtClean="0"/>
              <a:t>P2 znamená, že P1 čeká na P2</a:t>
            </a:r>
          </a:p>
          <a:p>
            <a:pPr eaLnBrk="1" hangingPunct="1"/>
            <a:r>
              <a:rPr lang="cs-CZ" altLang="cs-CZ" sz="2000" smtClean="0"/>
              <a:t>P1 →</a:t>
            </a:r>
            <a:r>
              <a:rPr lang="en-US" altLang="cs-CZ" sz="2000" smtClean="0"/>
              <a:t> </a:t>
            </a:r>
            <a:r>
              <a:rPr lang="cs-CZ" altLang="cs-CZ" sz="2000" smtClean="0"/>
              <a:t>P2 →</a:t>
            </a:r>
            <a:r>
              <a:rPr lang="en-US" altLang="cs-CZ" sz="2000" smtClean="0"/>
              <a:t> </a:t>
            </a:r>
            <a:r>
              <a:rPr lang="cs-CZ" altLang="cs-CZ" sz="2000" smtClean="0"/>
              <a:t>P1</a:t>
            </a:r>
          </a:p>
          <a:p>
            <a:pPr eaLnBrk="1" hangingPunct="1"/>
            <a:r>
              <a:rPr lang="cs-CZ" altLang="cs-CZ" sz="2000" smtClean="0"/>
              <a:t>Deadlock je orientovaný c</a:t>
            </a:r>
            <a:r>
              <a:rPr lang="en-US" altLang="cs-CZ" sz="2000" smtClean="0"/>
              <a:t>y</a:t>
            </a:r>
            <a:r>
              <a:rPr lang="cs-CZ" altLang="cs-CZ" sz="2000" smtClean="0"/>
              <a:t>klus v tomto grafu</a:t>
            </a:r>
          </a:p>
        </p:txBody>
      </p:sp>
      <p:sp>
        <p:nvSpPr>
          <p:cNvPr id="6151" name="Oval 5"/>
          <p:cNvSpPr>
            <a:spLocks noChangeArrowheads="1"/>
          </p:cNvSpPr>
          <p:nvPr/>
        </p:nvSpPr>
        <p:spPr bwMode="auto">
          <a:xfrm>
            <a:off x="5795963" y="2636838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6152" name="Oval 6"/>
          <p:cNvSpPr>
            <a:spLocks noChangeArrowheads="1"/>
          </p:cNvSpPr>
          <p:nvPr/>
        </p:nvSpPr>
        <p:spPr bwMode="auto">
          <a:xfrm>
            <a:off x="7164388" y="4365625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cxnSp>
        <p:nvCxnSpPr>
          <p:cNvPr id="6153" name="AutoShape 8"/>
          <p:cNvCxnSpPr>
            <a:cxnSpLocks noChangeShapeType="1"/>
            <a:stCxn id="6151" idx="6"/>
            <a:endCxn id="6152" idx="0"/>
          </p:cNvCxnSpPr>
          <p:nvPr/>
        </p:nvCxnSpPr>
        <p:spPr bwMode="auto">
          <a:xfrm>
            <a:off x="6372225" y="2925763"/>
            <a:ext cx="1081088" cy="14398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4" name="AutoShape 9"/>
          <p:cNvCxnSpPr>
            <a:cxnSpLocks noChangeShapeType="1"/>
            <a:stCxn id="6152" idx="2"/>
            <a:endCxn id="6151" idx="4"/>
          </p:cNvCxnSpPr>
          <p:nvPr/>
        </p:nvCxnSpPr>
        <p:spPr bwMode="auto">
          <a:xfrm rot="10800000">
            <a:off x="6084888" y="3213100"/>
            <a:ext cx="1079500" cy="14414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5919788" y="27289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P1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7288213" y="44561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P2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EA0DA6-21BF-4EE3-BEDF-3D999AB013AF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71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C8BC62-EA9D-41C7-B31E-346BD8547A31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Modely deadlocku</a:t>
            </a:r>
            <a:endParaRPr lang="cs-CZ" altLang="cs-CZ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Jednoduchý model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Uzel může být pouze v jednom cyklu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Přidělení jednoho zdroje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Cyklus WFG je postačující podmínkou pro detekci </a:t>
            </a:r>
            <a:r>
              <a:rPr lang="cs-CZ" altLang="cs-CZ" sz="1800" dirty="0" err="1" smtClean="0"/>
              <a:t>deadlocku</a:t>
            </a:r>
            <a:endParaRPr lang="cs-CZ" altLang="cs-CZ" sz="1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AND model (např. stálé zdroje)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Tentýž jako předchozí případ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proces může současně požadovat více zdrojů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zůstává blokován dokud neobdrží všechny požadované zdroje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Cyklus WFG je postačující podmínkou pro detekci </a:t>
            </a:r>
            <a:r>
              <a:rPr lang="cs-CZ" altLang="cs-CZ" sz="1800" dirty="0" err="1" smtClean="0"/>
              <a:t>deadlocku</a:t>
            </a:r>
            <a:endParaRPr lang="cs-CZ" altLang="cs-CZ" sz="1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OR model (např. komunikace)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proces může najednou požadovat více zdrojů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zůstává blokován dokud neobdrží alespoň jeden z požadovaných zdrojů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Nalezení smyčky v grafu (knot) je postačující podmínkou pro detekci </a:t>
            </a:r>
            <a:r>
              <a:rPr lang="cs-CZ" altLang="cs-CZ" sz="1800" dirty="0" err="1" smtClean="0"/>
              <a:t>deadlocku</a:t>
            </a: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9E5F9E-C2A6-48EC-A645-C9DB4D06C57A}" type="datetime1">
              <a:rPr lang="cs-CZ" altLang="cs-CZ" smtClean="0"/>
              <a:t>23. 11. 2018</a:t>
            </a:fld>
            <a:endParaRPr lang="cs-CZ" altLang="cs-CZ"/>
          </a:p>
        </p:txBody>
      </p:sp>
      <p:sp>
        <p:nvSpPr>
          <p:cNvPr id="819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Distribuovaný deadlock</a:t>
            </a:r>
          </a:p>
        </p:txBody>
      </p:sp>
      <p:sp>
        <p:nvSpPr>
          <p:cNvPr id="81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720EA8-388A-46C4-A13F-3FAAFC9BA77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Modely deadlocku</a:t>
            </a:r>
            <a:endParaRPr lang="cs-CZ" altLang="cs-CZ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AND – OR model</a:t>
            </a:r>
          </a:p>
          <a:p>
            <a:pPr lvl="1" eaLnBrk="1" hangingPunct="1"/>
            <a:r>
              <a:rPr lang="cs-CZ" altLang="cs-CZ" smtClean="0"/>
              <a:t>Kombinace požadavků na AND model a OR model</a:t>
            </a:r>
          </a:p>
          <a:p>
            <a:pPr eaLnBrk="1" hangingPunct="1"/>
            <a:r>
              <a:rPr lang="cs-CZ" altLang="cs-CZ" smtClean="0"/>
              <a:t>P-out-of-Q model</a:t>
            </a:r>
          </a:p>
          <a:p>
            <a:pPr lvl="1" eaLnBrk="1" hangingPunct="1"/>
            <a:r>
              <a:rPr lang="cs-CZ" altLang="cs-CZ" smtClean="0"/>
              <a:t>Získání P z Q zdrojů</a:t>
            </a:r>
          </a:p>
          <a:p>
            <a:pPr lvl="1" eaLnBrk="1" hangingPunct="1"/>
            <a:r>
              <a:rPr lang="cs-CZ" altLang="cs-CZ" smtClean="0"/>
              <a:t>Např. přístup k replikám (stačí přístup k P replikám z Q replik)</a:t>
            </a:r>
          </a:p>
          <a:p>
            <a:pPr lvl="1" eaLnBrk="1" hangingPunct="1"/>
            <a:r>
              <a:rPr lang="cs-CZ" altLang="cs-CZ" smtClean="0"/>
              <a:t>Speciální případy</a:t>
            </a:r>
          </a:p>
          <a:p>
            <a:pPr lvl="2" eaLnBrk="1" hangingPunct="1"/>
            <a:r>
              <a:rPr lang="cs-CZ" altLang="cs-CZ" smtClean="0"/>
              <a:t>P = 1 … OR model</a:t>
            </a:r>
          </a:p>
          <a:p>
            <a:pPr lvl="2" eaLnBrk="1" hangingPunct="1"/>
            <a:r>
              <a:rPr lang="cs-CZ" altLang="cs-CZ" smtClean="0"/>
              <a:t>P = Q … AND model</a:t>
            </a:r>
          </a:p>
          <a:p>
            <a:pPr lvl="1" eaLnBrk="1" hangingPunct="1"/>
            <a:r>
              <a:rPr lang="cs-CZ" altLang="cs-CZ" smtClean="0"/>
              <a:t>Nalezení smyčky v grafu (knot) je postačující podmínkou pro detekci deadlocku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1005</TotalTime>
  <Words>2749</Words>
  <Application>Microsoft Office PowerPoint</Application>
  <PresentationFormat>Předvádění na obrazovce (4:3)</PresentationFormat>
  <Paragraphs>559</Paragraphs>
  <Slides>42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Times New Roman</vt:lpstr>
      <vt:lpstr>Wingdings</vt:lpstr>
      <vt:lpstr>06088808</vt:lpstr>
      <vt:lpstr>Distribuovaný deadlock </vt:lpstr>
      <vt:lpstr>Předpoklady</vt:lpstr>
      <vt:lpstr>Charakteristiky deadlocku</vt:lpstr>
      <vt:lpstr>Resource Allocation Graph</vt:lpstr>
      <vt:lpstr>Grafické znázornění - RAG</vt:lpstr>
      <vt:lpstr>Grafické znázornění - RAG</vt:lpstr>
      <vt:lpstr>Grafické znázornění - WFG</vt:lpstr>
      <vt:lpstr>Modely deadlocku</vt:lpstr>
      <vt:lpstr>Modely deadlocku</vt:lpstr>
      <vt:lpstr>Příklad AND modelu</vt:lpstr>
      <vt:lpstr>OR model</vt:lpstr>
      <vt:lpstr>Strategie zpracování deadlocku</vt:lpstr>
      <vt:lpstr>Strategie zpracování deadlocku prevence</vt:lpstr>
      <vt:lpstr>Strategie zpracování deadlocku prevence</vt:lpstr>
      <vt:lpstr>Prevence deadlocku uspořádání podle časových značek</vt:lpstr>
      <vt:lpstr>Strategie zpracování deadlocku - předcházení deadlocku</vt:lpstr>
      <vt:lpstr>Strategie zpracování deadlocku detekce a odstranění</vt:lpstr>
      <vt:lpstr>Strategie zpracování deadlocku detekce a odstranění</vt:lpstr>
      <vt:lpstr>Falešný deadlock</vt:lpstr>
      <vt:lpstr>Falešný deadlock</vt:lpstr>
      <vt:lpstr>Falešný deadlock</vt:lpstr>
      <vt:lpstr>Detekce deadlocku, cyklus a uzel</vt:lpstr>
      <vt:lpstr>Příklad</vt:lpstr>
      <vt:lpstr>Příklad</vt:lpstr>
      <vt:lpstr>Možnosti řešení deadlocku v distribuovaných systémech</vt:lpstr>
      <vt:lpstr>Centralizované algoritmy</vt:lpstr>
      <vt:lpstr>Centralizované algoritmy</vt:lpstr>
      <vt:lpstr>Centralizované algoritmy</vt:lpstr>
      <vt:lpstr>Distribuované algoritmy</vt:lpstr>
      <vt:lpstr>Path-pushing  (propagace nalezených cest)</vt:lpstr>
      <vt:lpstr>Edge-chasing algorithm (sledování hran)</vt:lpstr>
      <vt:lpstr>Edge-chasing algorithm Algoritmus Chandy-Misra-Hass</vt:lpstr>
      <vt:lpstr>Edge-chasing algorithm Algoritmus Chandy-Misra-Hass</vt:lpstr>
      <vt:lpstr>Algoritmy založené na difuzním zpracování</vt:lpstr>
      <vt:lpstr>Difuzní zpracování Chandy-Misra-Hass (OR i AND model)</vt:lpstr>
      <vt:lpstr>Difuzní zpracování Chandy-Misra-Hass</vt:lpstr>
      <vt:lpstr>Detekce globálního stavu</vt:lpstr>
      <vt:lpstr>Detekce globálního stavu Kshemkalyani-Singhal algorithm</vt:lpstr>
      <vt:lpstr>Hierarchická detekce deadlocku</vt:lpstr>
      <vt:lpstr>Hierarchická detekce deadlocku</vt:lpstr>
      <vt:lpstr>Hierarchická detekce deadlocku Menasce-Muntz Algorithm</vt:lpstr>
      <vt:lpstr>Hierarchická detekce deadlocku Menasce-Muntz Algorithm</vt:lpstr>
    </vt:vector>
  </TitlesOfParts>
  <Manager/>
  <Company>ZČU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Distribuovaný deadlock</dc:title>
  <dc:subject/>
  <dc:creator>KIV</dc:creator>
  <cp:keywords/>
  <dc:description/>
  <cp:lastModifiedBy>un331</cp:lastModifiedBy>
  <cp:revision>51</cp:revision>
  <cp:lastPrinted>2018-11-23T09:37:12Z</cp:lastPrinted>
  <dcterms:created xsi:type="dcterms:W3CDTF">2008-10-27T06:11:12Z</dcterms:created>
  <dcterms:modified xsi:type="dcterms:W3CDTF">2018-11-23T09:46:09Z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