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49"/>
  </p:notesMasterIdLst>
  <p:handoutMasterIdLst>
    <p:handoutMasterId r:id="rId50"/>
  </p:handoutMasterIdLst>
  <p:sldIdLst>
    <p:sldId id="256" r:id="rId2"/>
    <p:sldId id="267" r:id="rId3"/>
    <p:sldId id="310" r:id="rId4"/>
    <p:sldId id="311" r:id="rId5"/>
    <p:sldId id="312" r:id="rId6"/>
    <p:sldId id="303" r:id="rId7"/>
    <p:sldId id="268" r:id="rId8"/>
    <p:sldId id="308" r:id="rId9"/>
    <p:sldId id="269" r:id="rId10"/>
    <p:sldId id="270" r:id="rId11"/>
    <p:sldId id="271" r:id="rId12"/>
    <p:sldId id="272" r:id="rId13"/>
    <p:sldId id="274" r:id="rId14"/>
    <p:sldId id="300" r:id="rId15"/>
    <p:sldId id="309" r:id="rId16"/>
    <p:sldId id="275" r:id="rId17"/>
    <p:sldId id="273" r:id="rId18"/>
    <p:sldId id="304" r:id="rId19"/>
    <p:sldId id="305" r:id="rId20"/>
    <p:sldId id="307" r:id="rId21"/>
    <p:sldId id="306" r:id="rId22"/>
    <p:sldId id="276" r:id="rId23"/>
    <p:sldId id="277" r:id="rId24"/>
    <p:sldId id="278" r:id="rId25"/>
    <p:sldId id="279" r:id="rId26"/>
    <p:sldId id="280" r:id="rId27"/>
    <p:sldId id="281" r:id="rId28"/>
    <p:sldId id="283" r:id="rId29"/>
    <p:sldId id="282" r:id="rId30"/>
    <p:sldId id="284" r:id="rId31"/>
    <p:sldId id="285" r:id="rId32"/>
    <p:sldId id="286" r:id="rId33"/>
    <p:sldId id="301" r:id="rId34"/>
    <p:sldId id="290" r:id="rId35"/>
    <p:sldId id="287" r:id="rId36"/>
    <p:sldId id="291" r:id="rId37"/>
    <p:sldId id="288" r:id="rId38"/>
    <p:sldId id="289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302" r:id="rId47"/>
    <p:sldId id="299" r:id="rId48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89727" autoAdjust="0"/>
  </p:normalViewPr>
  <p:slideViewPr>
    <p:cSldViewPr>
      <p:cViewPr varScale="1">
        <p:scale>
          <a:sx n="77" d="100"/>
          <a:sy n="77" d="100"/>
        </p:scale>
        <p:origin x="9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5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EE12189D-ED4E-4D01-BA6A-77E717A2C19F}" type="datetimeFigureOut">
              <a:rPr lang="cs-CZ"/>
              <a:pPr>
                <a:defRPr/>
              </a:pPr>
              <a:t>23. 10. 2017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F8AC7C-BFDE-4135-B398-36A1B972B94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84477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974" tIns="49488" rIns="98974" bIns="49488" numCol="1" anchor="t" anchorCtr="0" compatLnSpc="1">
            <a:prstTxWarp prst="textNoShape">
              <a:avLst/>
            </a:prstTxWarp>
          </a:bodyPr>
          <a:lstStyle>
            <a:lvl1pPr defTabSz="989013" eaLnBrk="1" hangingPunct="1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974" tIns="49488" rIns="98974" bIns="49488" numCol="1" anchor="t" anchorCtr="0" compatLnSpc="1">
            <a:prstTxWarp prst="textNoShape">
              <a:avLst/>
            </a:prstTxWarp>
          </a:bodyPr>
          <a:lstStyle>
            <a:lvl1pPr algn="r" defTabSz="989013" eaLnBrk="1" hangingPunct="1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813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974" tIns="49488" rIns="98974" bIns="494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974" tIns="49488" rIns="98974" bIns="49488" numCol="1" anchor="b" anchorCtr="0" compatLnSpc="1">
            <a:prstTxWarp prst="textNoShape">
              <a:avLst/>
            </a:prstTxWarp>
          </a:bodyPr>
          <a:lstStyle>
            <a:lvl1pPr defTabSz="989013" eaLnBrk="1" hangingPunct="1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974" tIns="49488" rIns="98974" bIns="49488" numCol="1" anchor="b" anchorCtr="0" compatLnSpc="1">
            <a:prstTxWarp prst="textNoShape">
              <a:avLst/>
            </a:prstTxWarp>
          </a:bodyPr>
          <a:lstStyle>
            <a:lvl1pPr algn="r" defTabSz="989013" eaLnBrk="1" hangingPunct="1">
              <a:defRPr sz="1300"/>
            </a:lvl1pPr>
          </a:lstStyle>
          <a:p>
            <a:fld id="{ADF291F8-8DC6-41C0-8408-6CCE8AAB773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62201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78F1E89-37F7-4ACD-A23A-EAEC4614E8AB}" type="slidenum">
              <a:rPr lang="cs-CZ" altLang="cs-CZ"/>
              <a:pPr/>
              <a:t>1</a:t>
            </a:fld>
            <a:endParaRPr lang="cs-CZ" altLang="cs-CZ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smtClean="0">
                <a:latin typeface="Arial" panose="020B0604020202020204" pitchFamily="34" charset="0"/>
              </a:rPr>
              <a:t>Klepněte a vložte poznámky.</a:t>
            </a:r>
          </a:p>
        </p:txBody>
      </p:sp>
    </p:spTree>
    <p:extLst>
      <p:ext uri="{BB962C8B-B14F-4D97-AF65-F5344CB8AC3E}">
        <p14:creationId xmlns:p14="http://schemas.microsoft.com/office/powerpoint/2010/main" val="25980287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2CCB3D7-8DA7-49A3-8850-E48EB12C679D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583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6205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56CDFFF-934C-4191-9D0D-330736BB629C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593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186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527B47A-44B5-4381-8547-174031108B35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604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3647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0D731E2-E47E-4E2B-A1F4-3F1593B18F1E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614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1691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5535941-0B3F-4F74-8649-A8C6BB62BEB2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624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7514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C98EF16-8C95-4F36-AFF7-D0EA5E9E653E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634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7577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EFE63AF-5C26-4302-8199-7BFA415551D1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645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7706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BF6810-7D7B-4189-82F7-8CEEBFB77DC7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655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819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8C43B36-B638-433E-AACE-A59F779191F7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665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6710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672D43-973D-42D5-8184-584D0F617097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675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359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E0A96A-92CC-42EF-ACA0-2A74A6072DF1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7466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529AF1-8487-4195-A5F7-3449D545C68C}" type="slidenum">
              <a:rPr lang="cs-CZ" altLang="cs-CZ"/>
              <a:pPr/>
              <a:t>23</a:t>
            </a:fld>
            <a:endParaRPr lang="cs-CZ" altLang="cs-CZ"/>
          </a:p>
        </p:txBody>
      </p:sp>
      <p:sp>
        <p:nvSpPr>
          <p:cNvPr id="686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8162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B7990CC-4D90-49B5-9748-1C6D6CE1627C}" type="slidenum">
              <a:rPr lang="cs-CZ" altLang="cs-CZ"/>
              <a:pPr/>
              <a:t>24</a:t>
            </a:fld>
            <a:endParaRPr lang="cs-CZ" altLang="cs-CZ"/>
          </a:p>
        </p:txBody>
      </p:sp>
      <p:sp>
        <p:nvSpPr>
          <p:cNvPr id="696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0755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7CBF03F-F335-4217-B19B-A31D20A98E35}" type="slidenum">
              <a:rPr lang="cs-CZ" altLang="cs-CZ"/>
              <a:pPr/>
              <a:t>25</a:t>
            </a:fld>
            <a:endParaRPr lang="cs-CZ" altLang="cs-CZ"/>
          </a:p>
        </p:txBody>
      </p:sp>
      <p:sp>
        <p:nvSpPr>
          <p:cNvPr id="706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41576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9BAF2FF-BCD1-4C0B-AE0C-A53A9754908B}" type="slidenum">
              <a:rPr lang="cs-CZ" altLang="cs-CZ"/>
              <a:pPr/>
              <a:t>26</a:t>
            </a:fld>
            <a:endParaRPr lang="cs-CZ" altLang="cs-CZ"/>
          </a:p>
        </p:txBody>
      </p:sp>
      <p:sp>
        <p:nvSpPr>
          <p:cNvPr id="716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0174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DFF48C-8AAB-4F77-BE59-78A752917888}" type="slidenum">
              <a:rPr lang="cs-CZ" altLang="cs-CZ"/>
              <a:pPr/>
              <a:t>27</a:t>
            </a:fld>
            <a:endParaRPr lang="cs-CZ" altLang="cs-CZ"/>
          </a:p>
        </p:txBody>
      </p:sp>
      <p:sp>
        <p:nvSpPr>
          <p:cNvPr id="727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44332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97A359F-E8FC-41E5-9DB0-3E17886E1A11}" type="slidenum">
              <a:rPr lang="cs-CZ" altLang="cs-CZ"/>
              <a:pPr/>
              <a:t>28</a:t>
            </a:fld>
            <a:endParaRPr lang="cs-CZ" altLang="cs-CZ"/>
          </a:p>
        </p:txBody>
      </p:sp>
      <p:sp>
        <p:nvSpPr>
          <p:cNvPr id="737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8591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0233F83-783D-45FC-8194-C7DC17074290}" type="slidenum">
              <a:rPr lang="cs-CZ" altLang="cs-CZ"/>
              <a:pPr/>
              <a:t>29</a:t>
            </a:fld>
            <a:endParaRPr lang="cs-CZ" altLang="cs-CZ"/>
          </a:p>
        </p:txBody>
      </p:sp>
      <p:sp>
        <p:nvSpPr>
          <p:cNvPr id="747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66822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F3E81D1-C82B-43BD-8E42-C8F4F7673431}" type="slidenum">
              <a:rPr lang="cs-CZ" altLang="cs-CZ"/>
              <a:pPr/>
              <a:t>30</a:t>
            </a:fld>
            <a:endParaRPr lang="cs-CZ" altLang="cs-CZ"/>
          </a:p>
        </p:txBody>
      </p:sp>
      <p:sp>
        <p:nvSpPr>
          <p:cNvPr id="757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07558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4EAB7B0-2DE3-4587-AC27-CE365A23CFD3}" type="slidenum">
              <a:rPr lang="cs-CZ" altLang="cs-CZ"/>
              <a:pPr/>
              <a:t>31</a:t>
            </a:fld>
            <a:endParaRPr lang="cs-CZ" altLang="cs-CZ"/>
          </a:p>
        </p:txBody>
      </p:sp>
      <p:sp>
        <p:nvSpPr>
          <p:cNvPr id="768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0289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328DB67-87A6-4260-A621-4FCE0762D5D4}" type="slidenum">
              <a:rPr lang="cs-CZ" altLang="cs-CZ"/>
              <a:pPr/>
              <a:t>32</a:t>
            </a:fld>
            <a:endParaRPr lang="cs-CZ" altLang="cs-CZ"/>
          </a:p>
        </p:txBody>
      </p:sp>
      <p:sp>
        <p:nvSpPr>
          <p:cNvPr id="778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204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C4DF2F2-F3E9-4242-9B74-BBC969CF0DCA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83470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62EA1A-EE49-4513-89B1-4AFF8817465D}" type="slidenum">
              <a:rPr lang="cs-CZ" altLang="cs-CZ"/>
              <a:pPr/>
              <a:t>33</a:t>
            </a:fld>
            <a:endParaRPr lang="cs-CZ" altLang="cs-CZ"/>
          </a:p>
        </p:txBody>
      </p:sp>
      <p:sp>
        <p:nvSpPr>
          <p:cNvPr id="788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29194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AC4A793-2E79-4FFD-975B-20EEE2C4C4CF}" type="slidenum">
              <a:rPr lang="cs-CZ" altLang="cs-CZ"/>
              <a:pPr/>
              <a:t>34</a:t>
            </a:fld>
            <a:endParaRPr lang="cs-CZ" altLang="cs-CZ"/>
          </a:p>
        </p:txBody>
      </p:sp>
      <p:sp>
        <p:nvSpPr>
          <p:cNvPr id="798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75549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FE84938-8846-4FDC-806E-0E642D3185CA}" type="slidenum">
              <a:rPr lang="cs-CZ" altLang="cs-CZ"/>
              <a:pPr/>
              <a:t>35</a:t>
            </a:fld>
            <a:endParaRPr lang="cs-CZ" altLang="cs-CZ"/>
          </a:p>
        </p:txBody>
      </p:sp>
      <p:sp>
        <p:nvSpPr>
          <p:cNvPr id="808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53642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CDDAB0D-06C7-4878-8200-711F1DE130E8}" type="slidenum">
              <a:rPr lang="cs-CZ" altLang="cs-CZ"/>
              <a:pPr/>
              <a:t>36</a:t>
            </a:fld>
            <a:endParaRPr lang="cs-CZ" altLang="cs-CZ"/>
          </a:p>
        </p:txBody>
      </p:sp>
      <p:sp>
        <p:nvSpPr>
          <p:cNvPr id="819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21177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4C8EADD-62DA-4D56-B008-7027D66DB706}" type="slidenum">
              <a:rPr lang="cs-CZ" altLang="cs-CZ"/>
              <a:pPr/>
              <a:t>37</a:t>
            </a:fld>
            <a:endParaRPr lang="cs-CZ" altLang="cs-CZ"/>
          </a:p>
        </p:txBody>
      </p:sp>
      <p:sp>
        <p:nvSpPr>
          <p:cNvPr id="829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94896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8E8DE6C-D40B-4336-A093-0FAFCD00ED88}" type="slidenum">
              <a:rPr lang="cs-CZ" altLang="cs-CZ"/>
              <a:pPr/>
              <a:t>38</a:t>
            </a:fld>
            <a:endParaRPr lang="cs-CZ" altLang="cs-CZ"/>
          </a:p>
        </p:txBody>
      </p:sp>
      <p:sp>
        <p:nvSpPr>
          <p:cNvPr id="839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63578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BC233A-59DC-4565-A531-4B13BA5AE3AB}" type="slidenum">
              <a:rPr lang="cs-CZ" altLang="cs-CZ"/>
              <a:pPr/>
              <a:t>39</a:t>
            </a:fld>
            <a:endParaRPr lang="cs-CZ" altLang="cs-CZ"/>
          </a:p>
        </p:txBody>
      </p:sp>
      <p:sp>
        <p:nvSpPr>
          <p:cNvPr id="849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00389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9ED516-3997-42A6-B78F-629DFEF8C084}" type="slidenum">
              <a:rPr lang="cs-CZ" altLang="cs-CZ"/>
              <a:pPr/>
              <a:t>40</a:t>
            </a:fld>
            <a:endParaRPr lang="cs-CZ" altLang="cs-CZ"/>
          </a:p>
        </p:txBody>
      </p:sp>
      <p:sp>
        <p:nvSpPr>
          <p:cNvPr id="860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88443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09F9CFA-AB64-41D5-A3AA-2D2DAD0B2A0E}" type="slidenum">
              <a:rPr lang="cs-CZ" altLang="cs-CZ"/>
              <a:pPr/>
              <a:t>41</a:t>
            </a:fld>
            <a:endParaRPr lang="cs-CZ" altLang="cs-CZ"/>
          </a:p>
        </p:txBody>
      </p:sp>
      <p:sp>
        <p:nvSpPr>
          <p:cNvPr id="870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21997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064F233-08B3-4A07-B136-FF1F5565C24B}" type="slidenum">
              <a:rPr lang="cs-CZ" altLang="cs-CZ"/>
              <a:pPr/>
              <a:t>42</a:t>
            </a:fld>
            <a:endParaRPr lang="cs-CZ" altLang="cs-CZ"/>
          </a:p>
        </p:txBody>
      </p:sp>
      <p:sp>
        <p:nvSpPr>
          <p:cNvPr id="880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8095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62FDBDE-0DC8-41DF-9157-11051FBFF80C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5410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0B34D34-A4C0-40E2-A315-5A1378E4CED3}" type="slidenum">
              <a:rPr lang="cs-CZ" altLang="cs-CZ"/>
              <a:pPr/>
              <a:t>43</a:t>
            </a:fld>
            <a:endParaRPr lang="cs-CZ" altLang="cs-CZ"/>
          </a:p>
        </p:txBody>
      </p:sp>
      <p:sp>
        <p:nvSpPr>
          <p:cNvPr id="890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52770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BDC88F-D320-423B-B63A-2701241CCE8D}" type="slidenum">
              <a:rPr lang="cs-CZ" altLang="cs-CZ"/>
              <a:pPr/>
              <a:t>44</a:t>
            </a:fld>
            <a:endParaRPr lang="cs-CZ" altLang="cs-CZ"/>
          </a:p>
        </p:txBody>
      </p:sp>
      <p:sp>
        <p:nvSpPr>
          <p:cNvPr id="901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76393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8DDAE37-E6DA-4287-8617-BBA16CA69580}" type="slidenum">
              <a:rPr lang="cs-CZ" altLang="cs-CZ"/>
              <a:pPr/>
              <a:t>45</a:t>
            </a:fld>
            <a:endParaRPr lang="cs-CZ" altLang="cs-CZ"/>
          </a:p>
        </p:txBody>
      </p:sp>
      <p:sp>
        <p:nvSpPr>
          <p:cNvPr id="911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49673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778AE83-9BCE-4CFA-82E5-4123609BE166}" type="slidenum">
              <a:rPr lang="cs-CZ" altLang="cs-CZ"/>
              <a:pPr/>
              <a:t>46</a:t>
            </a:fld>
            <a:endParaRPr lang="cs-CZ" altLang="cs-CZ"/>
          </a:p>
        </p:txBody>
      </p:sp>
      <p:sp>
        <p:nvSpPr>
          <p:cNvPr id="921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35210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1FB1B45-F440-4002-B334-28EDEDF703F1}" type="slidenum">
              <a:rPr lang="cs-CZ" altLang="cs-CZ"/>
              <a:pPr/>
              <a:t>47</a:t>
            </a:fld>
            <a:endParaRPr lang="cs-CZ" altLang="cs-CZ"/>
          </a:p>
        </p:txBody>
      </p:sp>
      <p:sp>
        <p:nvSpPr>
          <p:cNvPr id="931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7240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5232136-8165-4DDF-99AF-773333BDB5F7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4055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139AAE4-DED8-4ADB-B40E-804A8BE177BD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3935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4F9B70-AFC6-47D6-828C-9F34C0D7F049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341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6EA70A-79B9-4453-9AD2-A39E3B912115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6188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9A97DE9-129A-4405-9D28-DBD45B01A54A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573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401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6" name="Group 9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7" name="Oval 40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</p:grpSp>
      <p:grpSp>
        <p:nvGrpSpPr>
          <p:cNvPr id="38" name="Group 41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39" name="Oval 42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0" name="Oval 43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1" name="Oval 44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2" name="Oval 45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3" name="Oval 46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4" name="Oval 47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5" name="Oval 48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6" name="Oval 49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7" name="Oval 50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8" name="Oval 51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9" name="Oval 52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0" name="Oval 53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1" name="Oval 54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2" name="Oval 55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3" name="Oval 56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4" name="Oval 57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5" name="Oval 58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6" name="Oval 59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7" name="Oval 60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8" name="Oval 61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9" name="Oval 62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0" name="Oval 63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1" name="Oval 64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2" name="Oval 65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3" name="Oval 66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4" name="Oval 67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5" name="Oval 68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6" name="Oval 69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7" name="Oval 70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8" name="Oval 71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9" name="Oval 72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</p:grp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70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27.10.2008</a:t>
            </a:r>
          </a:p>
        </p:txBody>
      </p:sp>
      <p:sp>
        <p:nvSpPr>
          <p:cNvPr id="71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Distribuovaný deadlock</a:t>
            </a:r>
          </a:p>
        </p:txBody>
      </p:sp>
      <p:sp>
        <p:nvSpPr>
          <p:cNvPr id="72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18C457-E46F-46AD-8BC2-26EA1A55CBC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19348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27.10.2008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Distribuovaný deadlock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24CAE5-1745-4A85-B3ED-16FD3ECDC64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44374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27.10.2008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Distribuovaný deadlock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DE0540-F174-4457-A5B0-3A15E78EB86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55734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27.10.2008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Distribuovaný deadlock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C3AD7F-EBF8-43A7-8398-DFA0C6D9F00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08070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27.10.2008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Distribuovaný deadlock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2E00AB-67D3-4285-8EA6-221B0C862B8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3018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27.10.2008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Distribuovaný deadlock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3F3D83-4187-4643-B6DB-AE5736CEF74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41528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27.10.2008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Distribuovaný deadlock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018CB4-C0F9-4B6D-B51B-509686D9E06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70587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27.10.2008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Distribuovaný deadlock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4C57CB-428C-48DC-B902-968DDAB7ACA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22885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27.10.2008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Distribuovaný deadlock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2325B8-073B-41B8-8768-B894C8AF660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4091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27.10.2008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Distribuovaný deadlock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432CF6-117A-4280-9B9E-A536760097F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12669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27.10.2008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Distribuovaný deadlock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3859A-C85B-41CA-8FCB-2DCE826F96A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21679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27.10.2008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Distribuovaný deadlock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84D1B6-D9B4-45E7-A707-814D0B67099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12020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27.10.2008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Distribuovaný deadlock</a:t>
            </a:r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65B280B5-6329-4B79-ABDC-EF22F5A3C19C}" type="slidenum">
              <a:rPr lang="cs-CZ" altLang="cs-CZ"/>
              <a:pPr/>
              <a:t>‹#›</a:t>
            </a:fld>
            <a:endParaRPr lang="cs-CZ" altLang="cs-CZ"/>
          </a:p>
        </p:txBody>
      </p:sp>
      <p:grpSp>
        <p:nvGrpSpPr>
          <p:cNvPr id="1032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4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35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36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37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38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39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0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1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2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3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4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5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6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7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8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9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50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51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52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53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54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55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56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57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58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59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60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61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62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63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64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</p:grpSp>
      <p:sp>
        <p:nvSpPr>
          <p:cNvPr id="1033" name="Line 40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5703888" cy="2133600"/>
          </a:xfrm>
        </p:spPr>
        <p:txBody>
          <a:bodyPr/>
          <a:lstStyle/>
          <a:p>
            <a:pPr eaLnBrk="1" hangingPunct="1"/>
            <a:r>
              <a:rPr lang="cs-CZ" altLang="cs-CZ" smtClean="0"/>
              <a:t>Distribuovaný deadlock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Distribuované systémy</a:t>
            </a:r>
          </a:p>
          <a:p>
            <a:pPr eaLnBrk="1" hangingPunct="1"/>
            <a:r>
              <a:rPr lang="cs-CZ" altLang="cs-CZ" smtClean="0"/>
              <a:t>Lekce 6</a:t>
            </a:r>
          </a:p>
          <a:p>
            <a:pPr eaLnBrk="1" hangingPunct="1"/>
            <a:r>
              <a:rPr lang="cs-CZ" altLang="cs-CZ" smtClean="0"/>
              <a:t>Ing. Jiří Ledvina, CSc.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27.10.2008</a:t>
            </a:r>
          </a:p>
        </p:txBody>
      </p:sp>
      <p:sp>
        <p:nvSpPr>
          <p:cNvPr id="921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922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BD55620-DF4C-4D2B-B00F-323224532B92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Příklad AND modelu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3322638" cy="630237"/>
          </a:xfrm>
        </p:spPr>
        <p:txBody>
          <a:bodyPr/>
          <a:lstStyle/>
          <a:p>
            <a:pPr eaLnBrk="1" hangingPunct="1"/>
            <a:r>
              <a:rPr lang="cs-CZ" altLang="cs-CZ" smtClean="0"/>
              <a:t>Přítomnost smyčky</a:t>
            </a:r>
          </a:p>
        </p:txBody>
      </p:sp>
      <p:grpSp>
        <p:nvGrpSpPr>
          <p:cNvPr id="9223" name="Group 34"/>
          <p:cNvGrpSpPr>
            <a:grpSpLocks/>
          </p:cNvGrpSpPr>
          <p:nvPr/>
        </p:nvGrpSpPr>
        <p:grpSpPr bwMode="auto">
          <a:xfrm>
            <a:off x="1476375" y="2708275"/>
            <a:ext cx="5614988" cy="2519363"/>
            <a:chOff x="567" y="1752"/>
            <a:chExt cx="3537" cy="1587"/>
          </a:xfrm>
        </p:grpSpPr>
        <p:grpSp>
          <p:nvGrpSpPr>
            <p:cNvPr id="9226" name="Group 11"/>
            <p:cNvGrpSpPr>
              <a:grpSpLocks/>
            </p:cNvGrpSpPr>
            <p:nvPr/>
          </p:nvGrpSpPr>
          <p:grpSpPr bwMode="auto">
            <a:xfrm>
              <a:off x="567" y="1752"/>
              <a:ext cx="408" cy="408"/>
              <a:chOff x="567" y="1752"/>
              <a:chExt cx="408" cy="408"/>
            </a:xfrm>
          </p:grpSpPr>
          <p:sp>
            <p:nvSpPr>
              <p:cNvPr id="9248" name="Oval 6"/>
              <p:cNvSpPr>
                <a:spLocks noChangeArrowheads="1"/>
              </p:cNvSpPr>
              <p:nvPr/>
            </p:nvSpPr>
            <p:spPr bwMode="auto">
              <a:xfrm>
                <a:off x="567" y="1752"/>
                <a:ext cx="408" cy="4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9249" name="Text Box 10"/>
              <p:cNvSpPr txBox="1">
                <a:spLocks noChangeArrowheads="1"/>
              </p:cNvSpPr>
              <p:nvPr/>
            </p:nvSpPr>
            <p:spPr bwMode="auto">
              <a:xfrm>
                <a:off x="645" y="1855"/>
                <a:ext cx="29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P1</a:t>
                </a:r>
              </a:p>
            </p:txBody>
          </p:sp>
        </p:grpSp>
        <p:grpSp>
          <p:nvGrpSpPr>
            <p:cNvPr id="9227" name="Group 12"/>
            <p:cNvGrpSpPr>
              <a:grpSpLocks/>
            </p:cNvGrpSpPr>
            <p:nvPr/>
          </p:nvGrpSpPr>
          <p:grpSpPr bwMode="auto">
            <a:xfrm>
              <a:off x="567" y="2931"/>
              <a:ext cx="408" cy="408"/>
              <a:chOff x="567" y="1752"/>
              <a:chExt cx="408" cy="408"/>
            </a:xfrm>
          </p:grpSpPr>
          <p:sp>
            <p:nvSpPr>
              <p:cNvPr id="9246" name="Oval 13"/>
              <p:cNvSpPr>
                <a:spLocks noChangeArrowheads="1"/>
              </p:cNvSpPr>
              <p:nvPr/>
            </p:nvSpPr>
            <p:spPr bwMode="auto">
              <a:xfrm>
                <a:off x="567" y="1752"/>
                <a:ext cx="408" cy="4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9247" name="Text Box 14"/>
              <p:cNvSpPr txBox="1">
                <a:spLocks noChangeArrowheads="1"/>
              </p:cNvSpPr>
              <p:nvPr/>
            </p:nvSpPr>
            <p:spPr bwMode="auto">
              <a:xfrm>
                <a:off x="645" y="1855"/>
                <a:ext cx="294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P</a:t>
                </a:r>
                <a:r>
                  <a:rPr lang="en-US" altLang="cs-CZ"/>
                  <a:t>4</a:t>
                </a:r>
                <a:endParaRPr lang="cs-CZ" altLang="cs-CZ"/>
              </a:p>
            </p:txBody>
          </p:sp>
        </p:grpSp>
        <p:grpSp>
          <p:nvGrpSpPr>
            <p:cNvPr id="9228" name="Group 15"/>
            <p:cNvGrpSpPr>
              <a:grpSpLocks/>
            </p:cNvGrpSpPr>
            <p:nvPr/>
          </p:nvGrpSpPr>
          <p:grpSpPr bwMode="auto">
            <a:xfrm>
              <a:off x="2154" y="2931"/>
              <a:ext cx="408" cy="408"/>
              <a:chOff x="567" y="1752"/>
              <a:chExt cx="408" cy="408"/>
            </a:xfrm>
          </p:grpSpPr>
          <p:sp>
            <p:nvSpPr>
              <p:cNvPr id="9244" name="Oval 16"/>
              <p:cNvSpPr>
                <a:spLocks noChangeArrowheads="1"/>
              </p:cNvSpPr>
              <p:nvPr/>
            </p:nvSpPr>
            <p:spPr bwMode="auto">
              <a:xfrm>
                <a:off x="567" y="1752"/>
                <a:ext cx="408" cy="4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9245" name="Text Box 17"/>
              <p:cNvSpPr txBox="1">
                <a:spLocks noChangeArrowheads="1"/>
              </p:cNvSpPr>
              <p:nvPr/>
            </p:nvSpPr>
            <p:spPr bwMode="auto">
              <a:xfrm>
                <a:off x="645" y="1855"/>
                <a:ext cx="294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P</a:t>
                </a:r>
                <a:r>
                  <a:rPr lang="en-US" altLang="cs-CZ"/>
                  <a:t>3</a:t>
                </a:r>
                <a:endParaRPr lang="cs-CZ" altLang="cs-CZ"/>
              </a:p>
            </p:txBody>
          </p:sp>
        </p:grpSp>
        <p:grpSp>
          <p:nvGrpSpPr>
            <p:cNvPr id="9229" name="Group 18"/>
            <p:cNvGrpSpPr>
              <a:grpSpLocks/>
            </p:cNvGrpSpPr>
            <p:nvPr/>
          </p:nvGrpSpPr>
          <p:grpSpPr bwMode="auto">
            <a:xfrm>
              <a:off x="3696" y="2931"/>
              <a:ext cx="408" cy="408"/>
              <a:chOff x="567" y="1752"/>
              <a:chExt cx="408" cy="408"/>
            </a:xfrm>
          </p:grpSpPr>
          <p:sp>
            <p:nvSpPr>
              <p:cNvPr id="9242" name="Oval 19"/>
              <p:cNvSpPr>
                <a:spLocks noChangeArrowheads="1"/>
              </p:cNvSpPr>
              <p:nvPr/>
            </p:nvSpPr>
            <p:spPr bwMode="auto">
              <a:xfrm>
                <a:off x="567" y="1752"/>
                <a:ext cx="408" cy="4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9243" name="Text Box 20"/>
              <p:cNvSpPr txBox="1">
                <a:spLocks noChangeArrowheads="1"/>
              </p:cNvSpPr>
              <p:nvPr/>
            </p:nvSpPr>
            <p:spPr bwMode="auto">
              <a:xfrm>
                <a:off x="645" y="1855"/>
                <a:ext cx="294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P</a:t>
                </a:r>
                <a:r>
                  <a:rPr lang="en-US" altLang="cs-CZ"/>
                  <a:t>6</a:t>
                </a:r>
                <a:endParaRPr lang="cs-CZ" altLang="cs-CZ"/>
              </a:p>
            </p:txBody>
          </p:sp>
        </p:grpSp>
        <p:grpSp>
          <p:nvGrpSpPr>
            <p:cNvPr id="9230" name="Group 21"/>
            <p:cNvGrpSpPr>
              <a:grpSpLocks/>
            </p:cNvGrpSpPr>
            <p:nvPr/>
          </p:nvGrpSpPr>
          <p:grpSpPr bwMode="auto">
            <a:xfrm>
              <a:off x="3696" y="1752"/>
              <a:ext cx="408" cy="408"/>
              <a:chOff x="567" y="1752"/>
              <a:chExt cx="408" cy="408"/>
            </a:xfrm>
          </p:grpSpPr>
          <p:sp>
            <p:nvSpPr>
              <p:cNvPr id="9240" name="Oval 22"/>
              <p:cNvSpPr>
                <a:spLocks noChangeArrowheads="1"/>
              </p:cNvSpPr>
              <p:nvPr/>
            </p:nvSpPr>
            <p:spPr bwMode="auto">
              <a:xfrm>
                <a:off x="567" y="1752"/>
                <a:ext cx="408" cy="4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9241" name="Text Box 23"/>
              <p:cNvSpPr txBox="1">
                <a:spLocks noChangeArrowheads="1"/>
              </p:cNvSpPr>
              <p:nvPr/>
            </p:nvSpPr>
            <p:spPr bwMode="auto">
              <a:xfrm>
                <a:off x="645" y="1855"/>
                <a:ext cx="294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P</a:t>
                </a:r>
                <a:r>
                  <a:rPr lang="en-US" altLang="cs-CZ"/>
                  <a:t>5</a:t>
                </a:r>
                <a:endParaRPr lang="cs-CZ" altLang="cs-CZ"/>
              </a:p>
            </p:txBody>
          </p:sp>
        </p:grpSp>
        <p:grpSp>
          <p:nvGrpSpPr>
            <p:cNvPr id="9231" name="Group 24"/>
            <p:cNvGrpSpPr>
              <a:grpSpLocks/>
            </p:cNvGrpSpPr>
            <p:nvPr/>
          </p:nvGrpSpPr>
          <p:grpSpPr bwMode="auto">
            <a:xfrm>
              <a:off x="2154" y="1752"/>
              <a:ext cx="408" cy="408"/>
              <a:chOff x="567" y="1752"/>
              <a:chExt cx="408" cy="408"/>
            </a:xfrm>
          </p:grpSpPr>
          <p:sp>
            <p:nvSpPr>
              <p:cNvPr id="9238" name="Oval 25"/>
              <p:cNvSpPr>
                <a:spLocks noChangeArrowheads="1"/>
              </p:cNvSpPr>
              <p:nvPr/>
            </p:nvSpPr>
            <p:spPr bwMode="auto">
              <a:xfrm>
                <a:off x="567" y="1752"/>
                <a:ext cx="408" cy="4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9239" name="Text Box 26"/>
              <p:cNvSpPr txBox="1">
                <a:spLocks noChangeArrowheads="1"/>
              </p:cNvSpPr>
              <p:nvPr/>
            </p:nvSpPr>
            <p:spPr bwMode="auto">
              <a:xfrm>
                <a:off x="645" y="1855"/>
                <a:ext cx="29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P2</a:t>
                </a:r>
              </a:p>
            </p:txBody>
          </p:sp>
        </p:grpSp>
        <p:cxnSp>
          <p:nvCxnSpPr>
            <p:cNvPr id="9232" name="AutoShape 27"/>
            <p:cNvCxnSpPr>
              <a:cxnSpLocks noChangeShapeType="1"/>
              <a:stCxn id="9248" idx="6"/>
              <a:endCxn id="9238" idx="2"/>
            </p:cNvCxnSpPr>
            <p:nvPr/>
          </p:nvCxnSpPr>
          <p:spPr bwMode="auto">
            <a:xfrm>
              <a:off x="975" y="1956"/>
              <a:ext cx="1179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33" name="AutoShape 29"/>
            <p:cNvCxnSpPr>
              <a:cxnSpLocks noChangeShapeType="1"/>
              <a:stCxn id="9238" idx="4"/>
              <a:endCxn id="9244" idx="0"/>
            </p:cNvCxnSpPr>
            <p:nvPr/>
          </p:nvCxnSpPr>
          <p:spPr bwMode="auto">
            <a:xfrm>
              <a:off x="2358" y="2160"/>
              <a:ext cx="0" cy="77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34" name="AutoShape 30"/>
            <p:cNvCxnSpPr>
              <a:cxnSpLocks noChangeShapeType="1"/>
              <a:stCxn id="9244" idx="2"/>
              <a:endCxn id="9246" idx="6"/>
            </p:cNvCxnSpPr>
            <p:nvPr/>
          </p:nvCxnSpPr>
          <p:spPr bwMode="auto">
            <a:xfrm flipH="1">
              <a:off x="975" y="3135"/>
              <a:ext cx="1179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35" name="AutoShape 31"/>
            <p:cNvCxnSpPr>
              <a:cxnSpLocks noChangeShapeType="1"/>
              <a:stCxn id="9246" idx="0"/>
              <a:endCxn id="9248" idx="4"/>
            </p:cNvCxnSpPr>
            <p:nvPr/>
          </p:nvCxnSpPr>
          <p:spPr bwMode="auto">
            <a:xfrm flipV="1">
              <a:off x="771" y="2160"/>
              <a:ext cx="0" cy="77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36" name="AutoShape 32"/>
            <p:cNvCxnSpPr>
              <a:cxnSpLocks noChangeShapeType="1"/>
              <a:stCxn id="9240" idx="4"/>
              <a:endCxn id="9242" idx="0"/>
            </p:cNvCxnSpPr>
            <p:nvPr/>
          </p:nvCxnSpPr>
          <p:spPr bwMode="auto">
            <a:xfrm>
              <a:off x="3900" y="2160"/>
              <a:ext cx="0" cy="77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37" name="AutoShape 33"/>
            <p:cNvCxnSpPr>
              <a:cxnSpLocks noChangeShapeType="1"/>
              <a:stCxn id="9238" idx="6"/>
              <a:endCxn id="9240" idx="2"/>
            </p:cNvCxnSpPr>
            <p:nvPr/>
          </p:nvCxnSpPr>
          <p:spPr bwMode="auto">
            <a:xfrm>
              <a:off x="2562" y="1956"/>
              <a:ext cx="113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224" name="Freeform 36"/>
          <p:cNvSpPr>
            <a:spLocks/>
          </p:cNvSpPr>
          <p:nvPr/>
        </p:nvSpPr>
        <p:spPr bwMode="auto">
          <a:xfrm>
            <a:off x="2268538" y="3344863"/>
            <a:ext cx="1223962" cy="1019175"/>
          </a:xfrm>
          <a:custGeom>
            <a:avLst/>
            <a:gdLst>
              <a:gd name="T0" fmla="*/ 0 w 771"/>
              <a:gd name="T1" fmla="*/ 515938 h 642"/>
              <a:gd name="T2" fmla="*/ 71437 w 771"/>
              <a:gd name="T3" fmla="*/ 300038 h 642"/>
              <a:gd name="T4" fmla="*/ 215900 w 771"/>
              <a:gd name="T5" fmla="*/ 155575 h 642"/>
              <a:gd name="T6" fmla="*/ 503237 w 771"/>
              <a:gd name="T7" fmla="*/ 12700 h 642"/>
              <a:gd name="T8" fmla="*/ 1008062 w 771"/>
              <a:gd name="T9" fmla="*/ 84138 h 642"/>
              <a:gd name="T10" fmla="*/ 1223962 w 771"/>
              <a:gd name="T11" fmla="*/ 515938 h 642"/>
              <a:gd name="T12" fmla="*/ 1008062 w 771"/>
              <a:gd name="T13" fmla="*/ 947738 h 642"/>
              <a:gd name="T14" fmla="*/ 215900 w 771"/>
              <a:gd name="T15" fmla="*/ 947738 h 64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71" h="642">
                <a:moveTo>
                  <a:pt x="0" y="325"/>
                </a:moveTo>
                <a:cubicBezTo>
                  <a:pt x="11" y="276"/>
                  <a:pt x="22" y="227"/>
                  <a:pt x="45" y="189"/>
                </a:cubicBezTo>
                <a:cubicBezTo>
                  <a:pt x="68" y="151"/>
                  <a:pt x="91" y="128"/>
                  <a:pt x="136" y="98"/>
                </a:cubicBezTo>
                <a:cubicBezTo>
                  <a:pt x="181" y="68"/>
                  <a:pt x="234" y="15"/>
                  <a:pt x="317" y="8"/>
                </a:cubicBezTo>
                <a:cubicBezTo>
                  <a:pt x="400" y="1"/>
                  <a:pt x="559" y="0"/>
                  <a:pt x="635" y="53"/>
                </a:cubicBezTo>
                <a:cubicBezTo>
                  <a:pt x="711" y="106"/>
                  <a:pt x="771" y="234"/>
                  <a:pt x="771" y="325"/>
                </a:cubicBezTo>
                <a:cubicBezTo>
                  <a:pt x="771" y="416"/>
                  <a:pt x="741" y="552"/>
                  <a:pt x="635" y="597"/>
                </a:cubicBezTo>
                <a:cubicBezTo>
                  <a:pt x="529" y="642"/>
                  <a:pt x="212" y="605"/>
                  <a:pt x="136" y="59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25" name="Line 37"/>
          <p:cNvSpPr>
            <a:spLocks noChangeShapeType="1"/>
          </p:cNvSpPr>
          <p:nvPr/>
        </p:nvSpPr>
        <p:spPr bwMode="auto">
          <a:xfrm flipH="1" flipV="1">
            <a:off x="2339975" y="4221163"/>
            <a:ext cx="144463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27.10.2008</a:t>
            </a:r>
          </a:p>
        </p:txBody>
      </p:sp>
      <p:sp>
        <p:nvSpPr>
          <p:cNvPr id="1024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1024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E4084F4-AA05-4C79-91B0-450897CACC3D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OR model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3322638" cy="4446587"/>
          </a:xfrm>
        </p:spPr>
        <p:txBody>
          <a:bodyPr/>
          <a:lstStyle/>
          <a:p>
            <a:pPr eaLnBrk="1" hangingPunct="1"/>
            <a:r>
              <a:rPr lang="cs-CZ" altLang="cs-CZ" smtClean="0"/>
              <a:t>Přítomnost smyčky</a:t>
            </a:r>
          </a:p>
          <a:p>
            <a:pPr eaLnBrk="1" hangingPunct="1"/>
            <a:r>
              <a:rPr lang="cs-CZ" altLang="cs-CZ" smtClean="0"/>
              <a:t>Knot (smyčka): podmnožina orientovaného grafu taková, že počínajíc z libovolného uzlu podmnožiny je nemožné opustit smyčku po hranách grafu.</a:t>
            </a:r>
          </a:p>
          <a:p>
            <a:pPr eaLnBrk="1" hangingPunct="1"/>
            <a:endParaRPr lang="cs-CZ" altLang="cs-CZ" smtClean="0"/>
          </a:p>
        </p:txBody>
      </p:sp>
      <p:grpSp>
        <p:nvGrpSpPr>
          <p:cNvPr id="10247" name="Group 33"/>
          <p:cNvGrpSpPr>
            <a:grpSpLocks/>
          </p:cNvGrpSpPr>
          <p:nvPr/>
        </p:nvGrpSpPr>
        <p:grpSpPr bwMode="auto">
          <a:xfrm>
            <a:off x="3925690" y="2349500"/>
            <a:ext cx="4608506" cy="2087563"/>
            <a:chOff x="2291" y="1117"/>
            <a:chExt cx="3317" cy="1452"/>
          </a:xfrm>
        </p:grpSpPr>
        <p:grpSp>
          <p:nvGrpSpPr>
            <p:cNvPr id="10250" name="Group 6"/>
            <p:cNvGrpSpPr>
              <a:grpSpLocks/>
            </p:cNvGrpSpPr>
            <p:nvPr/>
          </p:nvGrpSpPr>
          <p:grpSpPr bwMode="auto">
            <a:xfrm>
              <a:off x="2291" y="1117"/>
              <a:ext cx="383" cy="373"/>
              <a:chOff x="567" y="1752"/>
              <a:chExt cx="408" cy="408"/>
            </a:xfrm>
          </p:grpSpPr>
          <p:sp>
            <p:nvSpPr>
              <p:cNvPr id="10272" name="Oval 7"/>
              <p:cNvSpPr>
                <a:spLocks noChangeArrowheads="1"/>
              </p:cNvSpPr>
              <p:nvPr/>
            </p:nvSpPr>
            <p:spPr bwMode="auto">
              <a:xfrm>
                <a:off x="567" y="1752"/>
                <a:ext cx="408" cy="4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0273" name="Text Box 8"/>
              <p:cNvSpPr txBox="1">
                <a:spLocks noChangeArrowheads="1"/>
              </p:cNvSpPr>
              <p:nvPr/>
            </p:nvSpPr>
            <p:spPr bwMode="auto">
              <a:xfrm>
                <a:off x="593" y="1817"/>
                <a:ext cx="356" cy="27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 dirty="0"/>
                  <a:t>P1</a:t>
                </a:r>
              </a:p>
            </p:txBody>
          </p:sp>
        </p:grpSp>
        <p:grpSp>
          <p:nvGrpSpPr>
            <p:cNvPr id="10251" name="Group 9"/>
            <p:cNvGrpSpPr>
              <a:grpSpLocks/>
            </p:cNvGrpSpPr>
            <p:nvPr/>
          </p:nvGrpSpPr>
          <p:grpSpPr bwMode="auto">
            <a:xfrm>
              <a:off x="2291" y="2196"/>
              <a:ext cx="383" cy="373"/>
              <a:chOff x="567" y="1752"/>
              <a:chExt cx="408" cy="408"/>
            </a:xfrm>
          </p:grpSpPr>
          <p:sp>
            <p:nvSpPr>
              <p:cNvPr id="10270" name="Oval 10"/>
              <p:cNvSpPr>
                <a:spLocks noChangeArrowheads="1"/>
              </p:cNvSpPr>
              <p:nvPr/>
            </p:nvSpPr>
            <p:spPr bwMode="auto">
              <a:xfrm>
                <a:off x="567" y="1752"/>
                <a:ext cx="408" cy="4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0271" name="Text Box 11"/>
              <p:cNvSpPr txBox="1">
                <a:spLocks noChangeArrowheads="1"/>
              </p:cNvSpPr>
              <p:nvPr/>
            </p:nvSpPr>
            <p:spPr bwMode="auto">
              <a:xfrm>
                <a:off x="605" y="1819"/>
                <a:ext cx="356" cy="27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 dirty="0"/>
                  <a:t>P4</a:t>
                </a:r>
              </a:p>
            </p:txBody>
          </p:sp>
        </p:grpSp>
        <p:grpSp>
          <p:nvGrpSpPr>
            <p:cNvPr id="10252" name="Group 12"/>
            <p:cNvGrpSpPr>
              <a:grpSpLocks/>
            </p:cNvGrpSpPr>
            <p:nvPr/>
          </p:nvGrpSpPr>
          <p:grpSpPr bwMode="auto">
            <a:xfrm>
              <a:off x="3779" y="2196"/>
              <a:ext cx="383" cy="373"/>
              <a:chOff x="567" y="1752"/>
              <a:chExt cx="408" cy="408"/>
            </a:xfrm>
          </p:grpSpPr>
          <p:sp>
            <p:nvSpPr>
              <p:cNvPr id="10268" name="Oval 13"/>
              <p:cNvSpPr>
                <a:spLocks noChangeArrowheads="1"/>
              </p:cNvSpPr>
              <p:nvPr/>
            </p:nvSpPr>
            <p:spPr bwMode="auto">
              <a:xfrm>
                <a:off x="567" y="1752"/>
                <a:ext cx="408" cy="4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0269" name="Text Box 14"/>
              <p:cNvSpPr txBox="1">
                <a:spLocks noChangeArrowheads="1"/>
              </p:cNvSpPr>
              <p:nvPr/>
            </p:nvSpPr>
            <p:spPr bwMode="auto">
              <a:xfrm>
                <a:off x="615" y="1816"/>
                <a:ext cx="356" cy="27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 dirty="0"/>
                  <a:t>P3</a:t>
                </a:r>
              </a:p>
            </p:txBody>
          </p:sp>
        </p:grpSp>
        <p:grpSp>
          <p:nvGrpSpPr>
            <p:cNvPr id="10253" name="Group 15"/>
            <p:cNvGrpSpPr>
              <a:grpSpLocks/>
            </p:cNvGrpSpPr>
            <p:nvPr/>
          </p:nvGrpSpPr>
          <p:grpSpPr bwMode="auto">
            <a:xfrm>
              <a:off x="5225" y="2196"/>
              <a:ext cx="383" cy="373"/>
              <a:chOff x="567" y="1752"/>
              <a:chExt cx="408" cy="408"/>
            </a:xfrm>
          </p:grpSpPr>
          <p:sp>
            <p:nvSpPr>
              <p:cNvPr id="10266" name="Oval 16"/>
              <p:cNvSpPr>
                <a:spLocks noChangeArrowheads="1"/>
              </p:cNvSpPr>
              <p:nvPr/>
            </p:nvSpPr>
            <p:spPr bwMode="auto">
              <a:xfrm>
                <a:off x="567" y="1752"/>
                <a:ext cx="408" cy="4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0267" name="Text Box 17"/>
              <p:cNvSpPr txBox="1">
                <a:spLocks noChangeArrowheads="1"/>
              </p:cNvSpPr>
              <p:nvPr/>
            </p:nvSpPr>
            <p:spPr bwMode="auto">
              <a:xfrm>
                <a:off x="617" y="1808"/>
                <a:ext cx="356" cy="27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 dirty="0"/>
                  <a:t>P6</a:t>
                </a:r>
              </a:p>
            </p:txBody>
          </p:sp>
        </p:grpSp>
        <p:grpSp>
          <p:nvGrpSpPr>
            <p:cNvPr id="10254" name="Group 18"/>
            <p:cNvGrpSpPr>
              <a:grpSpLocks/>
            </p:cNvGrpSpPr>
            <p:nvPr/>
          </p:nvGrpSpPr>
          <p:grpSpPr bwMode="auto">
            <a:xfrm>
              <a:off x="5225" y="1117"/>
              <a:ext cx="383" cy="373"/>
              <a:chOff x="567" y="1752"/>
              <a:chExt cx="408" cy="408"/>
            </a:xfrm>
          </p:grpSpPr>
          <p:sp>
            <p:nvSpPr>
              <p:cNvPr id="10264" name="Oval 19"/>
              <p:cNvSpPr>
                <a:spLocks noChangeArrowheads="1"/>
              </p:cNvSpPr>
              <p:nvPr/>
            </p:nvSpPr>
            <p:spPr bwMode="auto">
              <a:xfrm>
                <a:off x="567" y="1752"/>
                <a:ext cx="408" cy="4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0265" name="Text Box 20"/>
              <p:cNvSpPr txBox="1">
                <a:spLocks noChangeArrowheads="1"/>
              </p:cNvSpPr>
              <p:nvPr/>
            </p:nvSpPr>
            <p:spPr bwMode="auto">
              <a:xfrm>
                <a:off x="595" y="1826"/>
                <a:ext cx="356" cy="27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 dirty="0"/>
                  <a:t>P5</a:t>
                </a:r>
              </a:p>
            </p:txBody>
          </p:sp>
        </p:grpSp>
        <p:grpSp>
          <p:nvGrpSpPr>
            <p:cNvPr id="10255" name="Group 21"/>
            <p:cNvGrpSpPr>
              <a:grpSpLocks/>
            </p:cNvGrpSpPr>
            <p:nvPr/>
          </p:nvGrpSpPr>
          <p:grpSpPr bwMode="auto">
            <a:xfrm>
              <a:off x="3779" y="1117"/>
              <a:ext cx="383" cy="373"/>
              <a:chOff x="567" y="1752"/>
              <a:chExt cx="408" cy="408"/>
            </a:xfrm>
          </p:grpSpPr>
          <p:sp>
            <p:nvSpPr>
              <p:cNvPr id="10262" name="Oval 22"/>
              <p:cNvSpPr>
                <a:spLocks noChangeArrowheads="1"/>
              </p:cNvSpPr>
              <p:nvPr/>
            </p:nvSpPr>
            <p:spPr bwMode="auto">
              <a:xfrm>
                <a:off x="567" y="1752"/>
                <a:ext cx="408" cy="4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0263" name="Text Box 23"/>
              <p:cNvSpPr txBox="1">
                <a:spLocks noChangeArrowheads="1"/>
              </p:cNvSpPr>
              <p:nvPr/>
            </p:nvSpPr>
            <p:spPr bwMode="auto">
              <a:xfrm>
                <a:off x="595" y="1817"/>
                <a:ext cx="356" cy="27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 dirty="0"/>
                  <a:t>P2</a:t>
                </a:r>
              </a:p>
            </p:txBody>
          </p:sp>
        </p:grpSp>
        <p:cxnSp>
          <p:nvCxnSpPr>
            <p:cNvPr id="10256" name="AutoShape 24"/>
            <p:cNvCxnSpPr>
              <a:cxnSpLocks noChangeShapeType="1"/>
              <a:stCxn id="10272" idx="6"/>
              <a:endCxn id="10262" idx="2"/>
            </p:cNvCxnSpPr>
            <p:nvPr/>
          </p:nvCxnSpPr>
          <p:spPr bwMode="auto">
            <a:xfrm>
              <a:off x="2673" y="1304"/>
              <a:ext cx="1105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57" name="AutoShape 26"/>
            <p:cNvCxnSpPr>
              <a:cxnSpLocks noChangeShapeType="1"/>
              <a:stCxn id="10268" idx="2"/>
              <a:endCxn id="10270" idx="6"/>
            </p:cNvCxnSpPr>
            <p:nvPr/>
          </p:nvCxnSpPr>
          <p:spPr bwMode="auto">
            <a:xfrm flipH="1">
              <a:off x="2673" y="2382"/>
              <a:ext cx="1105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58" name="AutoShape 27"/>
            <p:cNvCxnSpPr>
              <a:cxnSpLocks noChangeShapeType="1"/>
              <a:stCxn id="10270" idx="0"/>
              <a:endCxn id="10272" idx="4"/>
            </p:cNvCxnSpPr>
            <p:nvPr/>
          </p:nvCxnSpPr>
          <p:spPr bwMode="auto">
            <a:xfrm flipV="1">
              <a:off x="2481" y="1490"/>
              <a:ext cx="0" cy="70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59" name="AutoShape 28"/>
            <p:cNvCxnSpPr>
              <a:cxnSpLocks noChangeShapeType="1"/>
              <a:stCxn id="10264" idx="4"/>
              <a:endCxn id="10266" idx="0"/>
            </p:cNvCxnSpPr>
            <p:nvPr/>
          </p:nvCxnSpPr>
          <p:spPr bwMode="auto">
            <a:xfrm>
              <a:off x="5416" y="1490"/>
              <a:ext cx="0" cy="70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60" name="AutoShape 29"/>
            <p:cNvCxnSpPr>
              <a:cxnSpLocks noChangeShapeType="1"/>
              <a:stCxn id="10262" idx="6"/>
              <a:endCxn id="10264" idx="2"/>
            </p:cNvCxnSpPr>
            <p:nvPr/>
          </p:nvCxnSpPr>
          <p:spPr bwMode="auto">
            <a:xfrm>
              <a:off x="4161" y="1304"/>
              <a:ext cx="1063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61" name="AutoShape 31"/>
            <p:cNvCxnSpPr>
              <a:cxnSpLocks noChangeShapeType="1"/>
              <a:stCxn id="10266" idx="1"/>
              <a:endCxn id="10262" idx="5"/>
            </p:cNvCxnSpPr>
            <p:nvPr/>
          </p:nvCxnSpPr>
          <p:spPr bwMode="auto">
            <a:xfrm flipH="1" flipV="1">
              <a:off x="4105" y="1435"/>
              <a:ext cx="1175" cy="8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0248" name="Freeform 34"/>
          <p:cNvSpPr>
            <a:spLocks/>
          </p:cNvSpPr>
          <p:nvPr/>
        </p:nvSpPr>
        <p:spPr bwMode="auto">
          <a:xfrm>
            <a:off x="7019925" y="2768600"/>
            <a:ext cx="973138" cy="673100"/>
          </a:xfrm>
          <a:custGeom>
            <a:avLst/>
            <a:gdLst>
              <a:gd name="T0" fmla="*/ 0 w 613"/>
              <a:gd name="T1" fmla="*/ 84138 h 424"/>
              <a:gd name="T2" fmla="*/ 431800 w 613"/>
              <a:gd name="T3" fmla="*/ 12700 h 424"/>
              <a:gd name="T4" fmla="*/ 865188 w 613"/>
              <a:gd name="T5" fmla="*/ 155575 h 424"/>
              <a:gd name="T6" fmla="*/ 936625 w 613"/>
              <a:gd name="T7" fmla="*/ 515938 h 424"/>
              <a:gd name="T8" fmla="*/ 647700 w 613"/>
              <a:gd name="T9" fmla="*/ 660400 h 424"/>
              <a:gd name="T10" fmla="*/ 288925 w 613"/>
              <a:gd name="T11" fmla="*/ 588963 h 424"/>
              <a:gd name="T12" fmla="*/ 144463 w 613"/>
              <a:gd name="T13" fmla="*/ 373063 h 42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13" h="424">
                <a:moveTo>
                  <a:pt x="0" y="53"/>
                </a:moveTo>
                <a:cubicBezTo>
                  <a:pt x="90" y="26"/>
                  <a:pt x="181" y="0"/>
                  <a:pt x="272" y="8"/>
                </a:cubicBezTo>
                <a:cubicBezTo>
                  <a:pt x="363" y="16"/>
                  <a:pt x="492" y="45"/>
                  <a:pt x="545" y="98"/>
                </a:cubicBezTo>
                <a:cubicBezTo>
                  <a:pt x="598" y="151"/>
                  <a:pt x="613" y="272"/>
                  <a:pt x="590" y="325"/>
                </a:cubicBezTo>
                <a:cubicBezTo>
                  <a:pt x="567" y="378"/>
                  <a:pt x="476" y="408"/>
                  <a:pt x="408" y="416"/>
                </a:cubicBezTo>
                <a:cubicBezTo>
                  <a:pt x="340" y="424"/>
                  <a:pt x="235" y="401"/>
                  <a:pt x="182" y="371"/>
                </a:cubicBezTo>
                <a:cubicBezTo>
                  <a:pt x="129" y="341"/>
                  <a:pt x="110" y="288"/>
                  <a:pt x="91" y="23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49" name="Line 37"/>
          <p:cNvSpPr>
            <a:spLocks noChangeShapeType="1"/>
          </p:cNvSpPr>
          <p:nvPr/>
        </p:nvSpPr>
        <p:spPr bwMode="auto">
          <a:xfrm flipH="1" flipV="1">
            <a:off x="7092950" y="2997200"/>
            <a:ext cx="71438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27.10.2008</a:t>
            </a:r>
          </a:p>
        </p:txBody>
      </p:sp>
      <p:sp>
        <p:nvSpPr>
          <p:cNvPr id="11267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1126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B427B3C-3A15-49BD-A02C-CADC2AE45987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Strategie zpracování deadlocku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Akceptování </a:t>
            </a:r>
            <a:r>
              <a:rPr lang="cs-CZ" altLang="cs-CZ" dirty="0" err="1" smtClean="0"/>
              <a:t>deadlocku</a:t>
            </a:r>
            <a:endParaRPr lang="cs-CZ" altLang="cs-CZ" dirty="0" smtClean="0"/>
          </a:p>
          <a:p>
            <a:pPr lvl="1" eaLnBrk="1" hangingPunct="1"/>
            <a:r>
              <a:rPr lang="cs-CZ" altLang="cs-CZ" dirty="0" smtClean="0"/>
              <a:t>ignorování problému a víra, že </a:t>
            </a:r>
            <a:r>
              <a:rPr lang="cs-CZ" altLang="cs-CZ" dirty="0" err="1" smtClean="0"/>
              <a:t>deadlock</a:t>
            </a:r>
            <a:r>
              <a:rPr lang="cs-CZ" altLang="cs-CZ" dirty="0" smtClean="0"/>
              <a:t> nenastane (UNIX)</a:t>
            </a:r>
          </a:p>
          <a:p>
            <a:pPr eaLnBrk="1" hangingPunct="1"/>
            <a:r>
              <a:rPr lang="cs-CZ" altLang="cs-CZ" dirty="0" smtClean="0"/>
              <a:t>Předcházení </a:t>
            </a:r>
            <a:r>
              <a:rPr lang="cs-CZ" altLang="cs-CZ" dirty="0" err="1" smtClean="0"/>
              <a:t>deadlocku</a:t>
            </a:r>
            <a:r>
              <a:rPr lang="cs-CZ" altLang="cs-CZ" dirty="0" smtClean="0"/>
              <a:t> (</a:t>
            </a:r>
            <a:r>
              <a:rPr lang="cs-CZ" altLang="cs-CZ" dirty="0" err="1" smtClean="0"/>
              <a:t>prevention</a:t>
            </a:r>
            <a:r>
              <a:rPr lang="cs-CZ" altLang="cs-CZ" dirty="0" smtClean="0"/>
              <a:t>)– </a:t>
            </a:r>
            <a:r>
              <a:rPr lang="cs-CZ" altLang="cs-CZ" dirty="0" smtClean="0"/>
              <a:t>obtížné</a:t>
            </a:r>
          </a:p>
          <a:p>
            <a:pPr lvl="1" eaLnBrk="1" hangingPunct="1"/>
            <a:r>
              <a:rPr lang="cs-CZ" altLang="cs-CZ" dirty="0" smtClean="0"/>
              <a:t>zabránění vzniku podmínek vedoucích k </a:t>
            </a:r>
            <a:r>
              <a:rPr lang="cs-CZ" altLang="cs-CZ" dirty="0" err="1" smtClean="0"/>
              <a:t>deadlocku</a:t>
            </a:r>
            <a:endParaRPr lang="cs-CZ" altLang="cs-CZ" dirty="0" smtClean="0"/>
          </a:p>
          <a:p>
            <a:pPr lvl="1" eaLnBrk="1" hangingPunct="1"/>
            <a:r>
              <a:rPr lang="cs-CZ" altLang="cs-CZ" dirty="0" smtClean="0"/>
              <a:t>vždy drahé</a:t>
            </a:r>
          </a:p>
          <a:p>
            <a:pPr eaLnBrk="1" hangingPunct="1"/>
            <a:r>
              <a:rPr lang="cs-CZ" altLang="cs-CZ" dirty="0" smtClean="0"/>
              <a:t>Vyhýbání se </a:t>
            </a:r>
            <a:r>
              <a:rPr lang="cs-CZ" altLang="cs-CZ" dirty="0" err="1" smtClean="0"/>
              <a:t>deadlocku</a:t>
            </a:r>
            <a:r>
              <a:rPr lang="cs-CZ" altLang="cs-CZ" dirty="0" smtClean="0"/>
              <a:t> (</a:t>
            </a:r>
            <a:r>
              <a:rPr lang="cs-CZ" altLang="cs-CZ" dirty="0" err="1" smtClean="0"/>
              <a:t>avoidance</a:t>
            </a:r>
            <a:r>
              <a:rPr lang="cs-CZ" altLang="cs-CZ" dirty="0" smtClean="0"/>
              <a:t>)– </a:t>
            </a:r>
            <a:r>
              <a:rPr lang="cs-CZ" altLang="cs-CZ" dirty="0" smtClean="0"/>
              <a:t>před alokací zdroje kontrola možného </a:t>
            </a:r>
            <a:r>
              <a:rPr lang="cs-CZ" altLang="cs-CZ" dirty="0" err="1" smtClean="0"/>
              <a:t>deadlocku</a:t>
            </a:r>
            <a:endParaRPr lang="cs-CZ" altLang="cs-CZ" dirty="0" smtClean="0"/>
          </a:p>
          <a:p>
            <a:pPr lvl="1" eaLnBrk="1" hangingPunct="1"/>
            <a:r>
              <a:rPr lang="cs-CZ" altLang="cs-CZ" dirty="0" smtClean="0"/>
              <a:t>obtížné protože bych potřeboval mít informaci o globálním stavu každého uzlu který ovládá zdroje</a:t>
            </a:r>
          </a:p>
          <a:p>
            <a:pPr lvl="1" eaLnBrk="1" hangingPunct="1"/>
            <a:r>
              <a:rPr lang="cs-CZ" altLang="cs-CZ" dirty="0" smtClean="0"/>
              <a:t>cílem je udržení bezpečných stavů</a:t>
            </a:r>
          </a:p>
          <a:p>
            <a:pPr eaLnBrk="1" hangingPunct="1"/>
            <a:r>
              <a:rPr lang="cs-CZ" altLang="cs-CZ" dirty="0" smtClean="0"/>
              <a:t>Detekce a odstranění </a:t>
            </a:r>
            <a:r>
              <a:rPr lang="cs-CZ" altLang="cs-CZ" dirty="0" err="1" smtClean="0"/>
              <a:t>deadlocku</a:t>
            </a:r>
            <a:r>
              <a:rPr lang="cs-CZ" altLang="cs-CZ" dirty="0" smtClean="0"/>
              <a:t> (</a:t>
            </a:r>
            <a:r>
              <a:rPr lang="cs-CZ" altLang="cs-CZ" dirty="0" err="1" smtClean="0"/>
              <a:t>detection</a:t>
            </a:r>
            <a:r>
              <a:rPr lang="cs-CZ" altLang="cs-CZ" dirty="0" smtClean="0"/>
              <a:t>)</a:t>
            </a: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27.10.2008</a:t>
            </a:r>
          </a:p>
        </p:txBody>
      </p:sp>
      <p:sp>
        <p:nvSpPr>
          <p:cNvPr id="1229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1229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9F78C8-A697-4005-9A6F-618FC80E5625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Strategie zpracování deadlocku</a:t>
            </a:r>
            <a:br>
              <a:rPr lang="cs-CZ" altLang="cs-CZ" smtClean="0"/>
            </a:br>
            <a:r>
              <a:rPr lang="cs-CZ" altLang="cs-CZ" smtClean="0"/>
              <a:t>prevence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/>
            <a:r>
              <a:rPr lang="cs-CZ" altLang="cs-CZ" dirty="0" smtClean="0"/>
              <a:t>Předcházení </a:t>
            </a:r>
            <a:r>
              <a:rPr lang="cs-CZ" altLang="cs-CZ" dirty="0" smtClean="0"/>
              <a:t>může být dosaženo zrušením jedné ze čtyř následujících podmínek</a:t>
            </a:r>
          </a:p>
          <a:p>
            <a:pPr marL="725488" lvl="1" indent="-381000" eaLnBrk="1" hangingPunct="1"/>
            <a:r>
              <a:rPr lang="cs-CZ" altLang="cs-CZ" dirty="0" smtClean="0"/>
              <a:t>1. výlučný přístup ke zdrojům</a:t>
            </a:r>
          </a:p>
          <a:p>
            <a:pPr marL="1074738" lvl="2" indent="-381000" eaLnBrk="1" hangingPunct="1"/>
            <a:r>
              <a:rPr lang="cs-CZ" altLang="cs-CZ" dirty="0" smtClean="0"/>
              <a:t>většina prostředků vyžaduje výlučný přístup</a:t>
            </a:r>
          </a:p>
          <a:p>
            <a:pPr marL="1074738" lvl="2" indent="-381000" eaLnBrk="1" hangingPunct="1"/>
            <a:r>
              <a:rPr lang="cs-CZ" altLang="cs-CZ" dirty="0" smtClean="0"/>
              <a:t>jedná se např. o paměť, periferie</a:t>
            </a:r>
          </a:p>
          <a:p>
            <a:pPr marL="1074738" lvl="2" indent="-381000" eaLnBrk="1" hangingPunct="1"/>
            <a:r>
              <a:rPr lang="cs-CZ" altLang="cs-CZ" dirty="0" smtClean="0"/>
              <a:t>lze obejít </a:t>
            </a:r>
            <a:r>
              <a:rPr lang="cs-CZ" altLang="cs-CZ" dirty="0" err="1" smtClean="0"/>
              <a:t>virtualizací</a:t>
            </a:r>
            <a:r>
              <a:rPr lang="cs-CZ" altLang="cs-CZ" dirty="0" smtClean="0"/>
              <a:t> (virtuální tiskárna, virtuální paměť)</a:t>
            </a:r>
          </a:p>
          <a:p>
            <a:pPr marL="725488" lvl="1" indent="-381000" eaLnBrk="1" hangingPunct="1"/>
            <a:r>
              <a:rPr lang="cs-CZ" altLang="cs-CZ" dirty="0" smtClean="0"/>
              <a:t>2. postupné přidělování</a:t>
            </a:r>
          </a:p>
          <a:p>
            <a:pPr marL="1074738" lvl="2" indent="-381000" eaLnBrk="1" hangingPunct="1"/>
            <a:r>
              <a:rPr lang="cs-CZ" altLang="cs-CZ" dirty="0" smtClean="0"/>
              <a:t>zdroje jsou přidělovány postupně, ne najednou</a:t>
            </a:r>
          </a:p>
          <a:p>
            <a:pPr marL="1074738" lvl="2" indent="-381000" eaLnBrk="1" hangingPunct="1"/>
            <a:r>
              <a:rPr lang="cs-CZ" altLang="cs-CZ" dirty="0" smtClean="0"/>
              <a:t>lze řešit ohodnocením zdrojů a zachováním pořadí při jejich přidělování i uvolňování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27.10.2008</a:t>
            </a:r>
          </a:p>
        </p:txBody>
      </p:sp>
      <p:sp>
        <p:nvSpPr>
          <p:cNvPr id="1331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1331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85C8511-175E-4292-A51E-B7328BA15FE9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Strategie zpracování deadlocku</a:t>
            </a:r>
            <a:br>
              <a:rPr lang="cs-CZ" altLang="cs-CZ" smtClean="0"/>
            </a:br>
            <a:r>
              <a:rPr lang="cs-CZ" altLang="cs-CZ" smtClean="0"/>
              <a:t>prevence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/>
            <a:r>
              <a:rPr lang="cs-CZ" altLang="cs-CZ" smtClean="0"/>
              <a:t>Prevence může být dosaženo zrušením jedné ze čtyř následujících podmínek</a:t>
            </a:r>
          </a:p>
          <a:p>
            <a:pPr marL="725488" lvl="1" indent="-381000" eaLnBrk="1" hangingPunct="1"/>
            <a:r>
              <a:rPr lang="cs-CZ" altLang="cs-CZ" smtClean="0"/>
              <a:t>3. nepreemtivní plánování</a:t>
            </a:r>
          </a:p>
          <a:p>
            <a:pPr marL="1074738" lvl="2" indent="-381000" eaLnBrk="1" hangingPunct="1"/>
            <a:r>
              <a:rPr lang="cs-CZ" altLang="cs-CZ" smtClean="0"/>
              <a:t>prostředek může uvolnit pouze proces, který jej vlastní</a:t>
            </a:r>
          </a:p>
          <a:p>
            <a:pPr marL="1074738" lvl="2" indent="-381000" eaLnBrk="1" hangingPunct="1"/>
            <a:r>
              <a:rPr lang="cs-CZ" altLang="cs-CZ" smtClean="0"/>
              <a:t>řešení opět ve virtualizaci</a:t>
            </a:r>
          </a:p>
          <a:p>
            <a:pPr marL="725488" lvl="1" indent="-381000" eaLnBrk="1" hangingPunct="1"/>
            <a:r>
              <a:rPr lang="cs-CZ" altLang="cs-CZ" smtClean="0"/>
              <a:t>4. neomezené čekání</a:t>
            </a:r>
          </a:p>
          <a:p>
            <a:pPr marL="1074738" lvl="2" indent="-381000" eaLnBrk="1" hangingPunct="1"/>
            <a:r>
              <a:rPr lang="cs-CZ" altLang="cs-CZ" smtClean="0"/>
              <a:t>předchozí podmínky vedou k neomezenému čekání na přidělení zdrojů</a:t>
            </a:r>
          </a:p>
          <a:p>
            <a:pPr marL="1074738" lvl="2" indent="-381000" eaLnBrk="1" hangingPunct="1"/>
            <a:r>
              <a:rPr lang="cs-CZ" altLang="cs-CZ" smtClean="0"/>
              <a:t>odstranění některé z předchozích podmínek vede k prevenci deadlocku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27.10.2008</a:t>
            </a:r>
          </a:p>
        </p:txBody>
      </p:sp>
      <p:sp>
        <p:nvSpPr>
          <p:cNvPr id="1433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1434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545E7B-75A0-4CDD-B486-CF1CA3573871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Prevence deadlocku</a:t>
            </a:r>
            <a:br>
              <a:rPr lang="cs-CZ" altLang="cs-CZ" sz="3200" smtClean="0"/>
            </a:br>
            <a:r>
              <a:rPr lang="cs-CZ" altLang="cs-CZ" sz="3200" smtClean="0"/>
              <a:t>uspořádání podle časových značek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Uspořádání požadavků – prevence proti vzniku cyklů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Požadavky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mtClean="0"/>
              <a:t>Globální čas (Lamportův logický čas)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mtClean="0"/>
              <a:t>Atomické transakce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Transakcím jsou přiřazeny časové značky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mtClean="0"/>
              <a:t>Schéma wait-die (zemřít)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cs-CZ" smtClean="0"/>
              <a:t>Starší čeká na uvolnění zdroje, který vlastní mladší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cs-CZ" smtClean="0"/>
              <a:t>Mladší končí (roll-back) pokud žádá o zdroj, který vlastní starší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mtClean="0"/>
              <a:t>Schéma wound-wait (postřelit)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cs-CZ" smtClean="0"/>
              <a:t>Starší požaduje zdroj držený mladším, mladší končí (roll-back)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cs-CZ" smtClean="0"/>
              <a:t>Mladší požaduje zdroj držený starším - čeká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datum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27.10.2008</a:t>
            </a:r>
          </a:p>
        </p:txBody>
      </p:sp>
      <p:sp>
        <p:nvSpPr>
          <p:cNvPr id="15363" name="Zástupný symbol pro zápatí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15364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B2D7735-E05A-40CE-9596-B02F998D44F5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Strategie zpracování deadlocku</a:t>
            </a:r>
            <a:br>
              <a:rPr lang="cs-CZ" altLang="cs-CZ" smtClean="0"/>
            </a:br>
            <a:r>
              <a:rPr lang="cs-CZ" altLang="cs-CZ" smtClean="0"/>
              <a:t>- předcházení deadlocku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557338"/>
            <a:ext cx="8075612" cy="2665412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Zavádíme jisté a nejisté stavy</a:t>
            </a:r>
          </a:p>
          <a:p>
            <a:pPr lvl="1" eaLnBrk="1" hangingPunct="1"/>
            <a:r>
              <a:rPr lang="cs-CZ" altLang="cs-CZ" dirty="0" smtClean="0"/>
              <a:t>ze stavu jistý nemůžeme dosáhnout </a:t>
            </a:r>
            <a:r>
              <a:rPr lang="cs-CZ" altLang="cs-CZ" dirty="0" err="1" smtClean="0"/>
              <a:t>deadlocku</a:t>
            </a:r>
            <a:r>
              <a:rPr lang="cs-CZ" altLang="cs-CZ" dirty="0" smtClean="0"/>
              <a:t> vézt přímo přidělením jednoho zdroje</a:t>
            </a:r>
          </a:p>
          <a:p>
            <a:pPr lvl="1" eaLnBrk="1" hangingPunct="1"/>
            <a:r>
              <a:rPr lang="cs-CZ" altLang="cs-CZ" dirty="0" smtClean="0"/>
              <a:t>předpokládejme tři procesy a 10 stejných zdrojů</a:t>
            </a:r>
          </a:p>
          <a:p>
            <a:pPr lvl="1" eaLnBrk="1" hangingPunct="1"/>
            <a:r>
              <a:rPr lang="cs-CZ" altLang="cs-CZ" dirty="0" smtClean="0"/>
              <a:t>A žádá o jeden zdroj, může být přidělen?</a:t>
            </a:r>
          </a:p>
          <a:p>
            <a:pPr lvl="1" eaLnBrk="1" hangingPunct="1"/>
            <a:r>
              <a:rPr lang="cs-CZ" altLang="cs-CZ" dirty="0" smtClean="0"/>
              <a:t>B žádá o jeden zdroj, může být přidělen?</a:t>
            </a:r>
          </a:p>
        </p:txBody>
      </p:sp>
      <p:graphicFrame>
        <p:nvGraphicFramePr>
          <p:cNvPr id="96290" name="Group 34"/>
          <p:cNvGraphicFramePr>
            <a:graphicFrameLocks noGrp="1"/>
          </p:cNvGraphicFramePr>
          <p:nvPr>
            <p:ph sz="half" idx="2"/>
          </p:nvPr>
        </p:nvGraphicFramePr>
        <p:xfrm>
          <a:off x="1547813" y="4292600"/>
          <a:ext cx="5267325" cy="1925639"/>
        </p:xfrm>
        <a:graphic>
          <a:graphicData uri="http://schemas.openxmlformats.org/drawingml/2006/table">
            <a:tbl>
              <a:tblPr/>
              <a:tblGrid>
                <a:gridCol w="1317625"/>
                <a:gridCol w="1316037"/>
                <a:gridCol w="1317625"/>
                <a:gridCol w="1316038"/>
              </a:tblGrid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Thread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Current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Balance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27.10.2008</a:t>
            </a:r>
          </a:p>
        </p:txBody>
      </p:sp>
      <p:sp>
        <p:nvSpPr>
          <p:cNvPr id="16387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1638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207DE3-3C44-46FD-943E-ACBA21721ADA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Strategie zpracování deadlocku</a:t>
            </a:r>
            <a:br>
              <a:rPr lang="cs-CZ" altLang="cs-CZ" smtClean="0"/>
            </a:br>
            <a:r>
              <a:rPr lang="cs-CZ" altLang="cs-CZ" smtClean="0"/>
              <a:t>detekce a odstranění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Detekce deadlocku hledání cyklů</a:t>
            </a:r>
          </a:p>
          <a:p>
            <a:pPr lvl="1" eaLnBrk="1" hangingPunct="1"/>
            <a:r>
              <a:rPr lang="cs-CZ" altLang="cs-CZ" smtClean="0"/>
              <a:t>Vytváří se a následně redukuje </a:t>
            </a:r>
            <a:r>
              <a:rPr lang="cs-CZ" altLang="cs-CZ" b="1" smtClean="0"/>
              <a:t>Resource Allocation Graph</a:t>
            </a:r>
          </a:p>
          <a:p>
            <a:pPr lvl="1" eaLnBrk="1" hangingPunct="1"/>
            <a:r>
              <a:rPr lang="cs-CZ" altLang="cs-CZ" smtClean="0"/>
              <a:t>RAG je bipartitní graf s dvojími uzly</a:t>
            </a:r>
          </a:p>
          <a:p>
            <a:pPr lvl="2" eaLnBrk="1" hangingPunct="1"/>
            <a:r>
              <a:rPr lang="cs-CZ" altLang="cs-CZ" smtClean="0"/>
              <a:t>Procesy (vlákna) - kroužky</a:t>
            </a:r>
          </a:p>
          <a:p>
            <a:pPr lvl="2" eaLnBrk="1" hangingPunct="1"/>
            <a:r>
              <a:rPr lang="cs-CZ" altLang="cs-CZ" smtClean="0"/>
              <a:t>Zdroje – obdelníčky</a:t>
            </a:r>
          </a:p>
          <a:p>
            <a:pPr lvl="2" eaLnBrk="1" hangingPunct="1"/>
            <a:r>
              <a:rPr lang="cs-CZ" altLang="cs-CZ" smtClean="0"/>
              <a:t>Orientované hrany</a:t>
            </a:r>
          </a:p>
          <a:p>
            <a:pPr lvl="1" eaLnBrk="1" hangingPunct="1"/>
            <a:r>
              <a:rPr lang="cs-CZ" altLang="cs-CZ" smtClean="0"/>
              <a:t>WFG (Wait-for-Graph) – redukovaný RAG</a:t>
            </a:r>
          </a:p>
          <a:p>
            <a:pPr lvl="2" eaLnBrk="1" hangingPunct="1"/>
            <a:r>
              <a:rPr lang="cs-CZ" altLang="cs-CZ" smtClean="0"/>
              <a:t>Procesy (vlákna)</a:t>
            </a:r>
          </a:p>
          <a:p>
            <a:pPr lvl="2" eaLnBrk="1" hangingPunct="1"/>
            <a:r>
              <a:rPr lang="cs-CZ" altLang="cs-CZ" smtClean="0"/>
              <a:t>Orientované hrany</a:t>
            </a:r>
          </a:p>
          <a:p>
            <a:pPr lvl="1" eaLnBrk="1" hangingPunct="1"/>
            <a:r>
              <a:rPr lang="cs-CZ" altLang="cs-CZ" smtClean="0"/>
              <a:t>Obnova po deadlocku představuje ukončení běhu některého z procesů (vláken) a je založena na ad-hoc technikách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27.10.2008</a:t>
            </a:r>
          </a:p>
        </p:txBody>
      </p:sp>
      <p:sp>
        <p:nvSpPr>
          <p:cNvPr id="1741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1741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1C7035E-E4D5-4D7C-93F5-E265F85A2F04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Strategie zpracování deadlocku</a:t>
            </a:r>
            <a:br>
              <a:rPr lang="cs-CZ" altLang="cs-CZ" smtClean="0"/>
            </a:br>
            <a:r>
              <a:rPr lang="cs-CZ" altLang="cs-CZ" smtClean="0"/>
              <a:t>detekce a odstranění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Algoritmy detekce deadlocku musí zajistit</a:t>
            </a:r>
          </a:p>
          <a:p>
            <a:pPr lvl="1" eaLnBrk="1" hangingPunct="1"/>
            <a:r>
              <a:rPr lang="cs-CZ" altLang="cs-CZ" smtClean="0"/>
              <a:t>Nesmí nedetekovat žádný deadlock </a:t>
            </a:r>
          </a:p>
          <a:p>
            <a:pPr lvl="1" eaLnBrk="1" hangingPunct="1"/>
            <a:r>
              <a:rPr lang="cs-CZ" altLang="cs-CZ" smtClean="0"/>
              <a:t>Musí detekovat všechny deadlocky v konečném čase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lvl="1" eaLnBrk="1" hangingPunct="1"/>
            <a:r>
              <a:rPr lang="cs-CZ" altLang="cs-CZ" smtClean="0"/>
              <a:t>Nesmí detekovat falešné deadlocky (phantom, false)</a:t>
            </a:r>
          </a:p>
          <a:p>
            <a:pPr lvl="2" eaLnBrk="1" hangingPunct="1"/>
            <a:r>
              <a:rPr lang="cs-CZ" altLang="cs-CZ" smtClean="0"/>
              <a:t>jsou způsobeny dobou zpoždění (latencí) sítě</a:t>
            </a:r>
          </a:p>
          <a:p>
            <a:pPr lvl="2" eaLnBrk="1" hangingPunct="1"/>
            <a:r>
              <a:rPr lang="cs-CZ" altLang="cs-CZ" smtClean="0"/>
              <a:t>představují principiální problém při budování korektního distribuovaného detekčního algoritmu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27.10.2008</a:t>
            </a:r>
          </a:p>
        </p:txBody>
      </p:sp>
      <p:sp>
        <p:nvSpPr>
          <p:cNvPr id="1843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1843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AA5C15-06C4-4328-8238-FDE9E9E310E3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Falešný deadlock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Phantom (false) deadlock</a:t>
            </a:r>
          </a:p>
          <a:p>
            <a:pPr eaLnBrk="1" hangingPunct="1"/>
            <a:r>
              <a:rPr lang="cs-CZ" altLang="cs-CZ" smtClean="0"/>
              <a:t>Předpokládejme, že procesy manipulují se zdroji pomocí</a:t>
            </a:r>
          </a:p>
          <a:p>
            <a:pPr lvl="1" eaLnBrk="1" hangingPunct="1"/>
            <a:r>
              <a:rPr lang="cs-CZ" altLang="cs-CZ" smtClean="0"/>
              <a:t>Request – žádost o zdroj</a:t>
            </a:r>
          </a:p>
          <a:p>
            <a:pPr lvl="1" eaLnBrk="1" hangingPunct="1"/>
            <a:r>
              <a:rPr lang="cs-CZ" altLang="cs-CZ" smtClean="0"/>
              <a:t>Acquire – získat, přidělit zdroj</a:t>
            </a:r>
          </a:p>
          <a:p>
            <a:pPr lvl="1" eaLnBrk="1" hangingPunct="1"/>
            <a:r>
              <a:rPr lang="cs-CZ" altLang="cs-CZ" smtClean="0"/>
              <a:t>Release – uvolnění zdroje</a:t>
            </a:r>
          </a:p>
          <a:p>
            <a:pPr eaLnBrk="1" hangingPunct="1"/>
            <a:r>
              <a:rPr lang="cs-CZ" altLang="cs-CZ" smtClean="0"/>
              <a:t>Zprávy nemusí přicházet ve správném pořadí</a:t>
            </a:r>
          </a:p>
          <a:p>
            <a:pPr eaLnBrk="1" hangingPunct="1"/>
            <a:r>
              <a:rPr lang="cs-CZ" altLang="cs-CZ" smtClean="0"/>
              <a:t>Př.</a:t>
            </a:r>
          </a:p>
          <a:p>
            <a:pPr lvl="1" eaLnBrk="1" hangingPunct="1"/>
            <a:r>
              <a:rPr lang="cs-CZ" altLang="cs-CZ" smtClean="0"/>
              <a:t>Zpráva A: Release ( P2,  R2 )</a:t>
            </a:r>
            <a:endParaRPr lang="cs-CZ" altLang="cs-CZ" baseline="-25000" smtClean="0"/>
          </a:p>
          <a:p>
            <a:pPr lvl="1" eaLnBrk="1" hangingPunct="1"/>
            <a:r>
              <a:rPr lang="cs-CZ" altLang="cs-CZ" smtClean="0"/>
              <a:t>Zpráva B: Request ( P1,  R2 )</a:t>
            </a:r>
            <a:endParaRPr lang="cs-CZ" altLang="cs-CZ" baseline="-25000" smtClean="0"/>
          </a:p>
          <a:p>
            <a:pPr lvl="1"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lvl="1"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27.10.2008</a:t>
            </a:r>
          </a:p>
        </p:txBody>
      </p:sp>
      <p:sp>
        <p:nvSpPr>
          <p:cNvPr id="409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410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0A794E6-631D-4B65-94B0-095E922F175D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Předpoklady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719263"/>
            <a:ext cx="7931150" cy="4411662"/>
          </a:xfrm>
        </p:spPr>
        <p:txBody>
          <a:bodyPr/>
          <a:lstStyle/>
          <a:p>
            <a:pPr eaLnBrk="1" hangingPunct="1"/>
            <a:r>
              <a:rPr lang="cs-CZ" altLang="cs-CZ" smtClean="0"/>
              <a:t>Systém má pouze znovupoužitelné zdroje</a:t>
            </a:r>
          </a:p>
          <a:p>
            <a:pPr eaLnBrk="1" hangingPunct="1"/>
            <a:r>
              <a:rPr lang="cs-CZ" altLang="cs-CZ" smtClean="0"/>
              <a:t>Existuje pouze výlučný přístup ke zdrojům</a:t>
            </a:r>
          </a:p>
          <a:p>
            <a:pPr eaLnBrk="1" hangingPunct="1"/>
            <a:r>
              <a:rPr lang="cs-CZ" altLang="cs-CZ" smtClean="0"/>
              <a:t>Každý zdroj existuje pouze v jedné kopii</a:t>
            </a:r>
          </a:p>
          <a:p>
            <a:pPr eaLnBrk="1" hangingPunct="1"/>
            <a:r>
              <a:rPr lang="cs-CZ" altLang="cs-CZ" smtClean="0"/>
              <a:t>Proces je ve stavu běžící nebo blokován</a:t>
            </a:r>
          </a:p>
          <a:p>
            <a:pPr eaLnBrk="1" hangingPunct="1"/>
            <a:r>
              <a:rPr lang="cs-CZ" altLang="cs-CZ" smtClean="0"/>
              <a:t>Běžící – proces má všechny zdroje</a:t>
            </a:r>
          </a:p>
          <a:p>
            <a:pPr eaLnBrk="1" hangingPunct="1"/>
            <a:r>
              <a:rPr lang="cs-CZ" altLang="cs-CZ" smtClean="0"/>
              <a:t>Blokovaný – čeká na jeden nebo více zdrojů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27.10.2008</a:t>
            </a:r>
          </a:p>
        </p:txBody>
      </p:sp>
      <p:sp>
        <p:nvSpPr>
          <p:cNvPr id="1945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1946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A41933-B202-4611-B5E0-649066CD3675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Falešný deadlock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4691062" cy="1349375"/>
          </a:xfrm>
        </p:spPr>
        <p:txBody>
          <a:bodyPr/>
          <a:lstStyle/>
          <a:p>
            <a:pPr eaLnBrk="1" hangingPunct="1"/>
            <a:r>
              <a:rPr lang="cs-CZ" altLang="cs-CZ" smtClean="0"/>
              <a:t>Správné pořadí doručení</a:t>
            </a:r>
          </a:p>
          <a:p>
            <a:pPr lvl="1" eaLnBrk="1" hangingPunct="1"/>
            <a:r>
              <a:rPr lang="cs-CZ" altLang="cs-CZ" smtClean="0"/>
              <a:t>Zpráva A: Release ( P2,  R2 )</a:t>
            </a:r>
            <a:endParaRPr lang="cs-CZ" altLang="cs-CZ" baseline="-25000" smtClean="0"/>
          </a:p>
          <a:p>
            <a:pPr lvl="1" eaLnBrk="1" hangingPunct="1"/>
            <a:r>
              <a:rPr lang="cs-CZ" altLang="cs-CZ" smtClean="0"/>
              <a:t>Zpráva B: Request ( P1,  R2 )</a:t>
            </a:r>
            <a:endParaRPr lang="cs-CZ" altLang="cs-CZ" baseline="-25000" smtClean="0"/>
          </a:p>
          <a:p>
            <a:pPr lvl="1" eaLnBrk="1" hangingPunct="1"/>
            <a:endParaRPr lang="cs-CZ" altLang="cs-CZ" smtClean="0"/>
          </a:p>
        </p:txBody>
      </p:sp>
      <p:grpSp>
        <p:nvGrpSpPr>
          <p:cNvPr id="19463" name="Group 39"/>
          <p:cNvGrpSpPr>
            <a:grpSpLocks/>
          </p:cNvGrpSpPr>
          <p:nvPr/>
        </p:nvGrpSpPr>
        <p:grpSpPr bwMode="auto">
          <a:xfrm>
            <a:off x="684213" y="3141663"/>
            <a:ext cx="720725" cy="1798637"/>
            <a:chOff x="521" y="2160"/>
            <a:chExt cx="454" cy="1133"/>
          </a:xfrm>
        </p:grpSpPr>
        <p:grpSp>
          <p:nvGrpSpPr>
            <p:cNvPr id="19523" name="Group 5"/>
            <p:cNvGrpSpPr>
              <a:grpSpLocks/>
            </p:cNvGrpSpPr>
            <p:nvPr/>
          </p:nvGrpSpPr>
          <p:grpSpPr bwMode="auto">
            <a:xfrm>
              <a:off x="521" y="2976"/>
              <a:ext cx="454" cy="317"/>
              <a:chOff x="567" y="2568"/>
              <a:chExt cx="454" cy="317"/>
            </a:xfrm>
          </p:grpSpPr>
          <p:sp>
            <p:nvSpPr>
              <p:cNvPr id="19528" name="Rectangle 6"/>
              <p:cNvSpPr>
                <a:spLocks noChangeArrowheads="1"/>
              </p:cNvSpPr>
              <p:nvPr/>
            </p:nvSpPr>
            <p:spPr bwMode="auto">
              <a:xfrm>
                <a:off x="567" y="2568"/>
                <a:ext cx="454" cy="31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9529" name="Text Box 7"/>
              <p:cNvSpPr txBox="1">
                <a:spLocks noChangeArrowheads="1"/>
              </p:cNvSpPr>
              <p:nvPr/>
            </p:nvSpPr>
            <p:spPr bwMode="auto">
              <a:xfrm>
                <a:off x="645" y="2626"/>
                <a:ext cx="30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R1</a:t>
                </a:r>
              </a:p>
            </p:txBody>
          </p:sp>
        </p:grpSp>
        <p:grpSp>
          <p:nvGrpSpPr>
            <p:cNvPr id="19524" name="Group 8"/>
            <p:cNvGrpSpPr>
              <a:grpSpLocks/>
            </p:cNvGrpSpPr>
            <p:nvPr/>
          </p:nvGrpSpPr>
          <p:grpSpPr bwMode="auto">
            <a:xfrm>
              <a:off x="567" y="2160"/>
              <a:ext cx="363" cy="363"/>
              <a:chOff x="567" y="1661"/>
              <a:chExt cx="363" cy="363"/>
            </a:xfrm>
          </p:grpSpPr>
          <p:sp>
            <p:nvSpPr>
              <p:cNvPr id="19526" name="Oval 9"/>
              <p:cNvSpPr>
                <a:spLocks noChangeArrowheads="1"/>
              </p:cNvSpPr>
              <p:nvPr/>
            </p:nvSpPr>
            <p:spPr bwMode="auto">
              <a:xfrm>
                <a:off x="567" y="1661"/>
                <a:ext cx="363" cy="36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9527" name="Text Box 10"/>
              <p:cNvSpPr txBox="1">
                <a:spLocks noChangeArrowheads="1"/>
              </p:cNvSpPr>
              <p:nvPr/>
            </p:nvSpPr>
            <p:spPr bwMode="auto">
              <a:xfrm>
                <a:off x="612" y="1752"/>
                <a:ext cx="29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P1</a:t>
                </a:r>
              </a:p>
            </p:txBody>
          </p:sp>
        </p:grpSp>
        <p:cxnSp>
          <p:nvCxnSpPr>
            <p:cNvPr id="19525" name="AutoShape 11"/>
            <p:cNvCxnSpPr>
              <a:cxnSpLocks noChangeShapeType="1"/>
              <a:stCxn id="19528" idx="0"/>
              <a:endCxn id="19526" idx="4"/>
            </p:cNvCxnSpPr>
            <p:nvPr/>
          </p:nvCxnSpPr>
          <p:spPr bwMode="auto">
            <a:xfrm flipV="1">
              <a:off x="748" y="2523"/>
              <a:ext cx="1" cy="45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9464" name="Group 12"/>
          <p:cNvGrpSpPr>
            <a:grpSpLocks/>
          </p:cNvGrpSpPr>
          <p:nvPr/>
        </p:nvGrpSpPr>
        <p:grpSpPr bwMode="auto">
          <a:xfrm>
            <a:off x="3563938" y="2997200"/>
            <a:ext cx="2089150" cy="1871663"/>
            <a:chOff x="1882" y="1661"/>
            <a:chExt cx="1316" cy="1179"/>
          </a:xfrm>
        </p:grpSpPr>
        <p:grpSp>
          <p:nvGrpSpPr>
            <p:cNvPr id="19512" name="Group 13"/>
            <p:cNvGrpSpPr>
              <a:grpSpLocks/>
            </p:cNvGrpSpPr>
            <p:nvPr/>
          </p:nvGrpSpPr>
          <p:grpSpPr bwMode="auto">
            <a:xfrm>
              <a:off x="2381" y="1661"/>
              <a:ext cx="363" cy="363"/>
              <a:chOff x="2381" y="1661"/>
              <a:chExt cx="363" cy="363"/>
            </a:xfrm>
          </p:grpSpPr>
          <p:sp>
            <p:nvSpPr>
              <p:cNvPr id="19521" name="Oval 14"/>
              <p:cNvSpPr>
                <a:spLocks noChangeArrowheads="1"/>
              </p:cNvSpPr>
              <p:nvPr/>
            </p:nvSpPr>
            <p:spPr bwMode="auto">
              <a:xfrm>
                <a:off x="2381" y="1661"/>
                <a:ext cx="363" cy="36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9522" name="Text Box 15"/>
              <p:cNvSpPr txBox="1">
                <a:spLocks noChangeArrowheads="1"/>
              </p:cNvSpPr>
              <p:nvPr/>
            </p:nvSpPr>
            <p:spPr bwMode="auto">
              <a:xfrm>
                <a:off x="2414" y="1719"/>
                <a:ext cx="29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P2</a:t>
                </a:r>
              </a:p>
            </p:txBody>
          </p:sp>
        </p:grpSp>
        <p:grpSp>
          <p:nvGrpSpPr>
            <p:cNvPr id="19513" name="Group 16"/>
            <p:cNvGrpSpPr>
              <a:grpSpLocks/>
            </p:cNvGrpSpPr>
            <p:nvPr/>
          </p:nvGrpSpPr>
          <p:grpSpPr bwMode="auto">
            <a:xfrm>
              <a:off x="1882" y="2523"/>
              <a:ext cx="454" cy="317"/>
              <a:chOff x="567" y="2568"/>
              <a:chExt cx="454" cy="317"/>
            </a:xfrm>
          </p:grpSpPr>
          <p:sp>
            <p:nvSpPr>
              <p:cNvPr id="19519" name="Rectangle 17"/>
              <p:cNvSpPr>
                <a:spLocks noChangeArrowheads="1"/>
              </p:cNvSpPr>
              <p:nvPr/>
            </p:nvSpPr>
            <p:spPr bwMode="auto">
              <a:xfrm>
                <a:off x="567" y="2568"/>
                <a:ext cx="454" cy="31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9520" name="Text Box 18"/>
              <p:cNvSpPr txBox="1">
                <a:spLocks noChangeArrowheads="1"/>
              </p:cNvSpPr>
              <p:nvPr/>
            </p:nvSpPr>
            <p:spPr bwMode="auto">
              <a:xfrm>
                <a:off x="645" y="2626"/>
                <a:ext cx="30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R1</a:t>
                </a:r>
              </a:p>
            </p:txBody>
          </p:sp>
        </p:grpSp>
        <p:grpSp>
          <p:nvGrpSpPr>
            <p:cNvPr id="19514" name="Group 19"/>
            <p:cNvGrpSpPr>
              <a:grpSpLocks/>
            </p:cNvGrpSpPr>
            <p:nvPr/>
          </p:nvGrpSpPr>
          <p:grpSpPr bwMode="auto">
            <a:xfrm>
              <a:off x="2744" y="2523"/>
              <a:ext cx="454" cy="317"/>
              <a:chOff x="567" y="2568"/>
              <a:chExt cx="454" cy="317"/>
            </a:xfrm>
          </p:grpSpPr>
          <p:sp>
            <p:nvSpPr>
              <p:cNvPr id="19517" name="Rectangle 20"/>
              <p:cNvSpPr>
                <a:spLocks noChangeArrowheads="1"/>
              </p:cNvSpPr>
              <p:nvPr/>
            </p:nvSpPr>
            <p:spPr bwMode="auto">
              <a:xfrm>
                <a:off x="567" y="2568"/>
                <a:ext cx="454" cy="31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9518" name="Text Box 21"/>
              <p:cNvSpPr txBox="1">
                <a:spLocks noChangeArrowheads="1"/>
              </p:cNvSpPr>
              <p:nvPr/>
            </p:nvSpPr>
            <p:spPr bwMode="auto">
              <a:xfrm>
                <a:off x="645" y="2626"/>
                <a:ext cx="30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R2</a:t>
                </a:r>
              </a:p>
            </p:txBody>
          </p:sp>
        </p:grpSp>
        <p:cxnSp>
          <p:nvCxnSpPr>
            <p:cNvPr id="19515" name="AutoShape 22"/>
            <p:cNvCxnSpPr>
              <a:cxnSpLocks noChangeShapeType="1"/>
              <a:stCxn id="19521" idx="3"/>
              <a:endCxn id="19519" idx="0"/>
            </p:cNvCxnSpPr>
            <p:nvPr/>
          </p:nvCxnSpPr>
          <p:spPr bwMode="auto">
            <a:xfrm flipH="1">
              <a:off x="2109" y="1971"/>
              <a:ext cx="325" cy="5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516" name="AutoShape 23"/>
            <p:cNvCxnSpPr>
              <a:cxnSpLocks noChangeShapeType="1"/>
              <a:stCxn id="19517" idx="0"/>
              <a:endCxn id="19521" idx="5"/>
            </p:cNvCxnSpPr>
            <p:nvPr/>
          </p:nvCxnSpPr>
          <p:spPr bwMode="auto">
            <a:xfrm flipH="1" flipV="1">
              <a:off x="2691" y="1971"/>
              <a:ext cx="280" cy="5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9465" name="Group 40"/>
          <p:cNvGrpSpPr>
            <a:grpSpLocks/>
          </p:cNvGrpSpPr>
          <p:nvPr/>
        </p:nvGrpSpPr>
        <p:grpSpPr bwMode="auto">
          <a:xfrm>
            <a:off x="1692275" y="4508500"/>
            <a:ext cx="2016125" cy="1598613"/>
            <a:chOff x="2064" y="2115"/>
            <a:chExt cx="1406" cy="1193"/>
          </a:xfrm>
        </p:grpSpPr>
        <p:grpSp>
          <p:nvGrpSpPr>
            <p:cNvPr id="19497" name="Group 24"/>
            <p:cNvGrpSpPr>
              <a:grpSpLocks/>
            </p:cNvGrpSpPr>
            <p:nvPr/>
          </p:nvGrpSpPr>
          <p:grpSpPr bwMode="auto">
            <a:xfrm>
              <a:off x="2064" y="2976"/>
              <a:ext cx="454" cy="332"/>
              <a:chOff x="567" y="2568"/>
              <a:chExt cx="454" cy="332"/>
            </a:xfrm>
          </p:grpSpPr>
          <p:sp>
            <p:nvSpPr>
              <p:cNvPr id="19510" name="Rectangle 25"/>
              <p:cNvSpPr>
                <a:spLocks noChangeArrowheads="1"/>
              </p:cNvSpPr>
              <p:nvPr/>
            </p:nvSpPr>
            <p:spPr bwMode="auto">
              <a:xfrm>
                <a:off x="567" y="2568"/>
                <a:ext cx="454" cy="31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9511" name="Text Box 26"/>
              <p:cNvSpPr txBox="1">
                <a:spLocks noChangeArrowheads="1"/>
              </p:cNvSpPr>
              <p:nvPr/>
            </p:nvSpPr>
            <p:spPr bwMode="auto">
              <a:xfrm>
                <a:off x="645" y="2626"/>
                <a:ext cx="332" cy="2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R1</a:t>
                </a:r>
              </a:p>
            </p:txBody>
          </p:sp>
        </p:grpSp>
        <p:grpSp>
          <p:nvGrpSpPr>
            <p:cNvPr id="19498" name="Group 27"/>
            <p:cNvGrpSpPr>
              <a:grpSpLocks/>
            </p:cNvGrpSpPr>
            <p:nvPr/>
          </p:nvGrpSpPr>
          <p:grpSpPr bwMode="auto">
            <a:xfrm>
              <a:off x="2109" y="2115"/>
              <a:ext cx="369" cy="364"/>
              <a:chOff x="567" y="1661"/>
              <a:chExt cx="369" cy="364"/>
            </a:xfrm>
          </p:grpSpPr>
          <p:sp>
            <p:nvSpPr>
              <p:cNvPr id="19508" name="Oval 28"/>
              <p:cNvSpPr>
                <a:spLocks noChangeArrowheads="1"/>
              </p:cNvSpPr>
              <p:nvPr/>
            </p:nvSpPr>
            <p:spPr bwMode="auto">
              <a:xfrm>
                <a:off x="567" y="1661"/>
                <a:ext cx="363" cy="36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9509" name="Text Box 29"/>
              <p:cNvSpPr txBox="1">
                <a:spLocks noChangeArrowheads="1"/>
              </p:cNvSpPr>
              <p:nvPr/>
            </p:nvSpPr>
            <p:spPr bwMode="auto">
              <a:xfrm>
                <a:off x="612" y="1751"/>
                <a:ext cx="324" cy="2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P1</a:t>
                </a:r>
              </a:p>
            </p:txBody>
          </p:sp>
        </p:grpSp>
        <p:cxnSp>
          <p:nvCxnSpPr>
            <p:cNvPr id="19499" name="AutoShape 30"/>
            <p:cNvCxnSpPr>
              <a:cxnSpLocks noChangeShapeType="1"/>
              <a:stCxn id="19510" idx="0"/>
              <a:endCxn id="19508" idx="4"/>
            </p:cNvCxnSpPr>
            <p:nvPr/>
          </p:nvCxnSpPr>
          <p:spPr bwMode="auto">
            <a:xfrm flipV="1">
              <a:off x="2291" y="2478"/>
              <a:ext cx="0" cy="49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9500" name="Group 31"/>
            <p:cNvGrpSpPr>
              <a:grpSpLocks/>
            </p:cNvGrpSpPr>
            <p:nvPr/>
          </p:nvGrpSpPr>
          <p:grpSpPr bwMode="auto">
            <a:xfrm>
              <a:off x="2653" y="2115"/>
              <a:ext cx="363" cy="363"/>
              <a:chOff x="2381" y="1661"/>
              <a:chExt cx="363" cy="363"/>
            </a:xfrm>
          </p:grpSpPr>
          <p:sp>
            <p:nvSpPr>
              <p:cNvPr id="19506" name="Oval 32"/>
              <p:cNvSpPr>
                <a:spLocks noChangeArrowheads="1"/>
              </p:cNvSpPr>
              <p:nvPr/>
            </p:nvSpPr>
            <p:spPr bwMode="auto">
              <a:xfrm>
                <a:off x="2381" y="1661"/>
                <a:ext cx="363" cy="36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9507" name="Text Box 33"/>
              <p:cNvSpPr txBox="1">
                <a:spLocks noChangeArrowheads="1"/>
              </p:cNvSpPr>
              <p:nvPr/>
            </p:nvSpPr>
            <p:spPr bwMode="auto">
              <a:xfrm>
                <a:off x="2414" y="1719"/>
                <a:ext cx="323" cy="2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P2</a:t>
                </a:r>
              </a:p>
            </p:txBody>
          </p:sp>
        </p:grpSp>
        <p:grpSp>
          <p:nvGrpSpPr>
            <p:cNvPr id="19501" name="Group 34"/>
            <p:cNvGrpSpPr>
              <a:grpSpLocks/>
            </p:cNvGrpSpPr>
            <p:nvPr/>
          </p:nvGrpSpPr>
          <p:grpSpPr bwMode="auto">
            <a:xfrm>
              <a:off x="3016" y="2977"/>
              <a:ext cx="454" cy="330"/>
              <a:chOff x="567" y="2568"/>
              <a:chExt cx="454" cy="330"/>
            </a:xfrm>
          </p:grpSpPr>
          <p:sp>
            <p:nvSpPr>
              <p:cNvPr id="19504" name="Rectangle 35"/>
              <p:cNvSpPr>
                <a:spLocks noChangeArrowheads="1"/>
              </p:cNvSpPr>
              <p:nvPr/>
            </p:nvSpPr>
            <p:spPr bwMode="auto">
              <a:xfrm>
                <a:off x="567" y="2568"/>
                <a:ext cx="454" cy="31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9505" name="Text Box 36"/>
              <p:cNvSpPr txBox="1">
                <a:spLocks noChangeArrowheads="1"/>
              </p:cNvSpPr>
              <p:nvPr/>
            </p:nvSpPr>
            <p:spPr bwMode="auto">
              <a:xfrm>
                <a:off x="645" y="2625"/>
                <a:ext cx="372" cy="2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R2</a:t>
                </a:r>
              </a:p>
            </p:txBody>
          </p:sp>
        </p:grpSp>
        <p:cxnSp>
          <p:nvCxnSpPr>
            <p:cNvPr id="19502" name="AutoShape 37"/>
            <p:cNvCxnSpPr>
              <a:cxnSpLocks noChangeShapeType="1"/>
              <a:stCxn id="19506" idx="3"/>
            </p:cNvCxnSpPr>
            <p:nvPr/>
          </p:nvCxnSpPr>
          <p:spPr bwMode="auto">
            <a:xfrm flipH="1">
              <a:off x="2381" y="2425"/>
              <a:ext cx="325" cy="5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503" name="AutoShape 38"/>
            <p:cNvCxnSpPr>
              <a:cxnSpLocks noChangeShapeType="1"/>
              <a:stCxn id="19504" idx="0"/>
              <a:endCxn id="19506" idx="5"/>
            </p:cNvCxnSpPr>
            <p:nvPr/>
          </p:nvCxnSpPr>
          <p:spPr bwMode="auto">
            <a:xfrm flipH="1" flipV="1">
              <a:off x="2963" y="2425"/>
              <a:ext cx="280" cy="5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9466" name="Group 57"/>
          <p:cNvGrpSpPr>
            <a:grpSpLocks/>
          </p:cNvGrpSpPr>
          <p:nvPr/>
        </p:nvGrpSpPr>
        <p:grpSpPr bwMode="auto">
          <a:xfrm>
            <a:off x="6300788" y="1773238"/>
            <a:ext cx="2232025" cy="1871662"/>
            <a:chOff x="3969" y="1117"/>
            <a:chExt cx="1406" cy="1179"/>
          </a:xfrm>
        </p:grpSpPr>
        <p:grpSp>
          <p:nvGrpSpPr>
            <p:cNvPr id="19483" name="Group 42"/>
            <p:cNvGrpSpPr>
              <a:grpSpLocks/>
            </p:cNvGrpSpPr>
            <p:nvPr/>
          </p:nvGrpSpPr>
          <p:grpSpPr bwMode="auto">
            <a:xfrm>
              <a:off x="3969" y="1978"/>
              <a:ext cx="454" cy="317"/>
              <a:chOff x="567" y="2568"/>
              <a:chExt cx="454" cy="317"/>
            </a:xfrm>
          </p:grpSpPr>
          <p:sp>
            <p:nvSpPr>
              <p:cNvPr id="19495" name="Rectangle 43"/>
              <p:cNvSpPr>
                <a:spLocks noChangeArrowheads="1"/>
              </p:cNvSpPr>
              <p:nvPr/>
            </p:nvSpPr>
            <p:spPr bwMode="auto">
              <a:xfrm>
                <a:off x="567" y="2568"/>
                <a:ext cx="454" cy="31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9496" name="Text Box 44"/>
              <p:cNvSpPr txBox="1">
                <a:spLocks noChangeArrowheads="1"/>
              </p:cNvSpPr>
              <p:nvPr/>
            </p:nvSpPr>
            <p:spPr bwMode="auto">
              <a:xfrm>
                <a:off x="645" y="2626"/>
                <a:ext cx="30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R1</a:t>
                </a:r>
              </a:p>
            </p:txBody>
          </p:sp>
        </p:grpSp>
        <p:grpSp>
          <p:nvGrpSpPr>
            <p:cNvPr id="19484" name="Group 45"/>
            <p:cNvGrpSpPr>
              <a:grpSpLocks/>
            </p:cNvGrpSpPr>
            <p:nvPr/>
          </p:nvGrpSpPr>
          <p:grpSpPr bwMode="auto">
            <a:xfrm>
              <a:off x="4014" y="1117"/>
              <a:ext cx="363" cy="363"/>
              <a:chOff x="567" y="1661"/>
              <a:chExt cx="363" cy="363"/>
            </a:xfrm>
          </p:grpSpPr>
          <p:sp>
            <p:nvSpPr>
              <p:cNvPr id="19493" name="Oval 46"/>
              <p:cNvSpPr>
                <a:spLocks noChangeArrowheads="1"/>
              </p:cNvSpPr>
              <p:nvPr/>
            </p:nvSpPr>
            <p:spPr bwMode="auto">
              <a:xfrm>
                <a:off x="567" y="1661"/>
                <a:ext cx="363" cy="36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9494" name="Text Box 47"/>
              <p:cNvSpPr txBox="1">
                <a:spLocks noChangeArrowheads="1"/>
              </p:cNvSpPr>
              <p:nvPr/>
            </p:nvSpPr>
            <p:spPr bwMode="auto">
              <a:xfrm>
                <a:off x="612" y="1752"/>
                <a:ext cx="29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P1</a:t>
                </a:r>
              </a:p>
            </p:txBody>
          </p:sp>
        </p:grpSp>
        <p:cxnSp>
          <p:nvCxnSpPr>
            <p:cNvPr id="19485" name="AutoShape 48"/>
            <p:cNvCxnSpPr>
              <a:cxnSpLocks noChangeShapeType="1"/>
              <a:stCxn id="19495" idx="0"/>
              <a:endCxn id="19493" idx="4"/>
            </p:cNvCxnSpPr>
            <p:nvPr/>
          </p:nvCxnSpPr>
          <p:spPr bwMode="auto">
            <a:xfrm flipV="1">
              <a:off x="4196" y="1480"/>
              <a:ext cx="0" cy="49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9486" name="Group 49"/>
            <p:cNvGrpSpPr>
              <a:grpSpLocks/>
            </p:cNvGrpSpPr>
            <p:nvPr/>
          </p:nvGrpSpPr>
          <p:grpSpPr bwMode="auto">
            <a:xfrm>
              <a:off x="4558" y="1117"/>
              <a:ext cx="363" cy="363"/>
              <a:chOff x="2381" y="1661"/>
              <a:chExt cx="363" cy="363"/>
            </a:xfrm>
          </p:grpSpPr>
          <p:sp>
            <p:nvSpPr>
              <p:cNvPr id="19491" name="Oval 50"/>
              <p:cNvSpPr>
                <a:spLocks noChangeArrowheads="1"/>
              </p:cNvSpPr>
              <p:nvPr/>
            </p:nvSpPr>
            <p:spPr bwMode="auto">
              <a:xfrm>
                <a:off x="2381" y="1661"/>
                <a:ext cx="363" cy="36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9492" name="Text Box 51"/>
              <p:cNvSpPr txBox="1">
                <a:spLocks noChangeArrowheads="1"/>
              </p:cNvSpPr>
              <p:nvPr/>
            </p:nvSpPr>
            <p:spPr bwMode="auto">
              <a:xfrm>
                <a:off x="2414" y="1719"/>
                <a:ext cx="29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P2</a:t>
                </a:r>
              </a:p>
            </p:txBody>
          </p:sp>
        </p:grpSp>
        <p:grpSp>
          <p:nvGrpSpPr>
            <p:cNvPr id="19487" name="Group 52"/>
            <p:cNvGrpSpPr>
              <a:grpSpLocks/>
            </p:cNvGrpSpPr>
            <p:nvPr/>
          </p:nvGrpSpPr>
          <p:grpSpPr bwMode="auto">
            <a:xfrm>
              <a:off x="4921" y="1979"/>
              <a:ext cx="454" cy="317"/>
              <a:chOff x="567" y="2568"/>
              <a:chExt cx="454" cy="317"/>
            </a:xfrm>
          </p:grpSpPr>
          <p:sp>
            <p:nvSpPr>
              <p:cNvPr id="19489" name="Rectangle 53"/>
              <p:cNvSpPr>
                <a:spLocks noChangeArrowheads="1"/>
              </p:cNvSpPr>
              <p:nvPr/>
            </p:nvSpPr>
            <p:spPr bwMode="auto">
              <a:xfrm>
                <a:off x="567" y="2568"/>
                <a:ext cx="454" cy="31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9490" name="Text Box 54"/>
              <p:cNvSpPr txBox="1">
                <a:spLocks noChangeArrowheads="1"/>
              </p:cNvSpPr>
              <p:nvPr/>
            </p:nvSpPr>
            <p:spPr bwMode="auto">
              <a:xfrm>
                <a:off x="645" y="2626"/>
                <a:ext cx="30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R2</a:t>
                </a:r>
              </a:p>
            </p:txBody>
          </p:sp>
        </p:grpSp>
        <p:cxnSp>
          <p:nvCxnSpPr>
            <p:cNvPr id="19488" name="AutoShape 55"/>
            <p:cNvCxnSpPr>
              <a:cxnSpLocks noChangeShapeType="1"/>
              <a:stCxn id="19491" idx="3"/>
            </p:cNvCxnSpPr>
            <p:nvPr/>
          </p:nvCxnSpPr>
          <p:spPr bwMode="auto">
            <a:xfrm flipH="1">
              <a:off x="4286" y="1427"/>
              <a:ext cx="325" cy="5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9467" name="AutoShape 56"/>
          <p:cNvCxnSpPr>
            <a:cxnSpLocks noChangeShapeType="1"/>
            <a:stCxn id="19481" idx="0"/>
            <a:endCxn id="19477" idx="3"/>
          </p:cNvCxnSpPr>
          <p:nvPr/>
        </p:nvCxnSpPr>
        <p:spPr bwMode="auto">
          <a:xfrm flipV="1">
            <a:off x="6227763" y="4786313"/>
            <a:ext cx="1092200" cy="874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9468" name="Group 69"/>
          <p:cNvGrpSpPr>
            <a:grpSpLocks/>
          </p:cNvGrpSpPr>
          <p:nvPr/>
        </p:nvGrpSpPr>
        <p:grpSpPr bwMode="auto">
          <a:xfrm>
            <a:off x="5867400" y="5661025"/>
            <a:ext cx="720725" cy="503238"/>
            <a:chOff x="567" y="2568"/>
            <a:chExt cx="454" cy="317"/>
          </a:xfrm>
        </p:grpSpPr>
        <p:sp>
          <p:nvSpPr>
            <p:cNvPr id="19481" name="Rectangle 70"/>
            <p:cNvSpPr>
              <a:spLocks noChangeArrowheads="1"/>
            </p:cNvSpPr>
            <p:nvPr/>
          </p:nvSpPr>
          <p:spPr bwMode="auto">
            <a:xfrm>
              <a:off x="567" y="2568"/>
              <a:ext cx="454" cy="3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9482" name="Text Box 71"/>
            <p:cNvSpPr txBox="1">
              <a:spLocks noChangeArrowheads="1"/>
            </p:cNvSpPr>
            <p:nvPr/>
          </p:nvSpPr>
          <p:spPr bwMode="auto">
            <a:xfrm>
              <a:off x="645" y="2626"/>
              <a:ext cx="3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cs-CZ" altLang="cs-CZ"/>
                <a:t>R2</a:t>
              </a:r>
            </a:p>
          </p:txBody>
        </p:sp>
      </p:grpSp>
      <p:grpSp>
        <p:nvGrpSpPr>
          <p:cNvPr id="19469" name="Group 73"/>
          <p:cNvGrpSpPr>
            <a:grpSpLocks/>
          </p:cNvGrpSpPr>
          <p:nvPr/>
        </p:nvGrpSpPr>
        <p:grpSpPr bwMode="auto">
          <a:xfrm>
            <a:off x="7164388" y="4292600"/>
            <a:ext cx="1511300" cy="1873250"/>
            <a:chOff x="4195" y="2568"/>
            <a:chExt cx="952" cy="1178"/>
          </a:xfrm>
        </p:grpSpPr>
        <p:grpSp>
          <p:nvGrpSpPr>
            <p:cNvPr id="19470" name="Group 59"/>
            <p:cNvGrpSpPr>
              <a:grpSpLocks/>
            </p:cNvGrpSpPr>
            <p:nvPr/>
          </p:nvGrpSpPr>
          <p:grpSpPr bwMode="auto">
            <a:xfrm>
              <a:off x="4195" y="3429"/>
              <a:ext cx="454" cy="317"/>
              <a:chOff x="567" y="2568"/>
              <a:chExt cx="454" cy="317"/>
            </a:xfrm>
          </p:grpSpPr>
          <p:sp>
            <p:nvSpPr>
              <p:cNvPr id="19479" name="Rectangle 60"/>
              <p:cNvSpPr>
                <a:spLocks noChangeArrowheads="1"/>
              </p:cNvSpPr>
              <p:nvPr/>
            </p:nvSpPr>
            <p:spPr bwMode="auto">
              <a:xfrm>
                <a:off x="567" y="2568"/>
                <a:ext cx="454" cy="31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9480" name="Text Box 61"/>
              <p:cNvSpPr txBox="1">
                <a:spLocks noChangeArrowheads="1"/>
              </p:cNvSpPr>
              <p:nvPr/>
            </p:nvSpPr>
            <p:spPr bwMode="auto">
              <a:xfrm>
                <a:off x="645" y="2626"/>
                <a:ext cx="30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R1</a:t>
                </a:r>
              </a:p>
            </p:txBody>
          </p:sp>
        </p:grpSp>
        <p:grpSp>
          <p:nvGrpSpPr>
            <p:cNvPr id="19471" name="Group 62"/>
            <p:cNvGrpSpPr>
              <a:grpSpLocks/>
            </p:cNvGrpSpPr>
            <p:nvPr/>
          </p:nvGrpSpPr>
          <p:grpSpPr bwMode="auto">
            <a:xfrm>
              <a:off x="4240" y="2568"/>
              <a:ext cx="363" cy="363"/>
              <a:chOff x="567" y="1661"/>
              <a:chExt cx="363" cy="363"/>
            </a:xfrm>
          </p:grpSpPr>
          <p:sp>
            <p:nvSpPr>
              <p:cNvPr id="19477" name="Oval 63"/>
              <p:cNvSpPr>
                <a:spLocks noChangeArrowheads="1"/>
              </p:cNvSpPr>
              <p:nvPr/>
            </p:nvSpPr>
            <p:spPr bwMode="auto">
              <a:xfrm>
                <a:off x="567" y="1661"/>
                <a:ext cx="363" cy="36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9478" name="Text Box 64"/>
              <p:cNvSpPr txBox="1">
                <a:spLocks noChangeArrowheads="1"/>
              </p:cNvSpPr>
              <p:nvPr/>
            </p:nvSpPr>
            <p:spPr bwMode="auto">
              <a:xfrm>
                <a:off x="612" y="1752"/>
                <a:ext cx="29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P1</a:t>
                </a:r>
              </a:p>
            </p:txBody>
          </p:sp>
        </p:grpSp>
        <p:cxnSp>
          <p:nvCxnSpPr>
            <p:cNvPr id="19472" name="AutoShape 65"/>
            <p:cNvCxnSpPr>
              <a:cxnSpLocks noChangeShapeType="1"/>
              <a:stCxn id="19479" idx="0"/>
              <a:endCxn id="19477" idx="4"/>
            </p:cNvCxnSpPr>
            <p:nvPr/>
          </p:nvCxnSpPr>
          <p:spPr bwMode="auto">
            <a:xfrm flipV="1">
              <a:off x="4422" y="2931"/>
              <a:ext cx="0" cy="49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9473" name="Group 66"/>
            <p:cNvGrpSpPr>
              <a:grpSpLocks/>
            </p:cNvGrpSpPr>
            <p:nvPr/>
          </p:nvGrpSpPr>
          <p:grpSpPr bwMode="auto">
            <a:xfrm>
              <a:off x="4784" y="2568"/>
              <a:ext cx="363" cy="363"/>
              <a:chOff x="2381" y="1661"/>
              <a:chExt cx="363" cy="363"/>
            </a:xfrm>
          </p:grpSpPr>
          <p:sp>
            <p:nvSpPr>
              <p:cNvPr id="19475" name="Oval 67"/>
              <p:cNvSpPr>
                <a:spLocks noChangeArrowheads="1"/>
              </p:cNvSpPr>
              <p:nvPr/>
            </p:nvSpPr>
            <p:spPr bwMode="auto">
              <a:xfrm>
                <a:off x="2381" y="1661"/>
                <a:ext cx="363" cy="36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9476" name="Text Box 68"/>
              <p:cNvSpPr txBox="1">
                <a:spLocks noChangeArrowheads="1"/>
              </p:cNvSpPr>
              <p:nvPr/>
            </p:nvSpPr>
            <p:spPr bwMode="auto">
              <a:xfrm>
                <a:off x="2414" y="1719"/>
                <a:ext cx="29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P2</a:t>
                </a:r>
              </a:p>
            </p:txBody>
          </p:sp>
        </p:grpSp>
        <p:cxnSp>
          <p:nvCxnSpPr>
            <p:cNvPr id="19474" name="AutoShape 72"/>
            <p:cNvCxnSpPr>
              <a:cxnSpLocks noChangeShapeType="1"/>
              <a:stCxn id="19475" idx="3"/>
            </p:cNvCxnSpPr>
            <p:nvPr/>
          </p:nvCxnSpPr>
          <p:spPr bwMode="auto">
            <a:xfrm flipH="1">
              <a:off x="4512" y="2878"/>
              <a:ext cx="325" cy="5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27.10.2008</a:t>
            </a:r>
          </a:p>
        </p:txBody>
      </p:sp>
      <p:sp>
        <p:nvSpPr>
          <p:cNvPr id="2048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2048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F1ADB8-2856-4E0A-AC2A-4039D1628DF7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Falešný deadlock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4691062" cy="1349375"/>
          </a:xfrm>
        </p:spPr>
        <p:txBody>
          <a:bodyPr/>
          <a:lstStyle/>
          <a:p>
            <a:pPr eaLnBrk="1" hangingPunct="1"/>
            <a:r>
              <a:rPr lang="cs-CZ" altLang="cs-CZ" smtClean="0"/>
              <a:t>Chybné pořadí doručení</a:t>
            </a:r>
          </a:p>
          <a:p>
            <a:pPr lvl="1" eaLnBrk="1" hangingPunct="1"/>
            <a:r>
              <a:rPr lang="cs-CZ" altLang="cs-CZ" smtClean="0"/>
              <a:t>Zpráva B: Request ( P1,  R2 )</a:t>
            </a:r>
            <a:endParaRPr lang="cs-CZ" altLang="cs-CZ" baseline="-25000" smtClean="0"/>
          </a:p>
          <a:p>
            <a:pPr lvl="1" eaLnBrk="1" hangingPunct="1"/>
            <a:r>
              <a:rPr lang="cs-CZ" altLang="cs-CZ" smtClean="0"/>
              <a:t>Zpráva A: Release ( P2,  R2 )</a:t>
            </a:r>
            <a:endParaRPr lang="cs-CZ" altLang="cs-CZ" baseline="-25000" smtClean="0"/>
          </a:p>
          <a:p>
            <a:pPr lvl="1" eaLnBrk="1" hangingPunct="1"/>
            <a:endParaRPr lang="cs-CZ" altLang="cs-CZ" smtClean="0"/>
          </a:p>
        </p:txBody>
      </p:sp>
      <p:grpSp>
        <p:nvGrpSpPr>
          <p:cNvPr id="20487" name="Group 49"/>
          <p:cNvGrpSpPr>
            <a:grpSpLocks/>
          </p:cNvGrpSpPr>
          <p:nvPr/>
        </p:nvGrpSpPr>
        <p:grpSpPr bwMode="auto">
          <a:xfrm>
            <a:off x="395288" y="3068638"/>
            <a:ext cx="720725" cy="1798637"/>
            <a:chOff x="521" y="2160"/>
            <a:chExt cx="454" cy="1133"/>
          </a:xfrm>
        </p:grpSpPr>
        <p:grpSp>
          <p:nvGrpSpPr>
            <p:cNvPr id="20532" name="Group 13"/>
            <p:cNvGrpSpPr>
              <a:grpSpLocks/>
            </p:cNvGrpSpPr>
            <p:nvPr/>
          </p:nvGrpSpPr>
          <p:grpSpPr bwMode="auto">
            <a:xfrm>
              <a:off x="521" y="2976"/>
              <a:ext cx="454" cy="317"/>
              <a:chOff x="567" y="2568"/>
              <a:chExt cx="454" cy="317"/>
            </a:xfrm>
          </p:grpSpPr>
          <p:sp>
            <p:nvSpPr>
              <p:cNvPr id="20537" name="Rectangle 6"/>
              <p:cNvSpPr>
                <a:spLocks noChangeArrowheads="1"/>
              </p:cNvSpPr>
              <p:nvPr/>
            </p:nvSpPr>
            <p:spPr bwMode="auto">
              <a:xfrm>
                <a:off x="567" y="2568"/>
                <a:ext cx="454" cy="31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20538" name="Text Box 8"/>
              <p:cNvSpPr txBox="1">
                <a:spLocks noChangeArrowheads="1"/>
              </p:cNvSpPr>
              <p:nvPr/>
            </p:nvSpPr>
            <p:spPr bwMode="auto">
              <a:xfrm>
                <a:off x="645" y="2626"/>
                <a:ext cx="30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R1</a:t>
                </a:r>
              </a:p>
            </p:txBody>
          </p:sp>
        </p:grpSp>
        <p:grpSp>
          <p:nvGrpSpPr>
            <p:cNvPr id="20533" name="Group 14"/>
            <p:cNvGrpSpPr>
              <a:grpSpLocks/>
            </p:cNvGrpSpPr>
            <p:nvPr/>
          </p:nvGrpSpPr>
          <p:grpSpPr bwMode="auto">
            <a:xfrm>
              <a:off x="567" y="2160"/>
              <a:ext cx="363" cy="363"/>
              <a:chOff x="567" y="1661"/>
              <a:chExt cx="363" cy="363"/>
            </a:xfrm>
          </p:grpSpPr>
          <p:sp>
            <p:nvSpPr>
              <p:cNvPr id="20535" name="Oval 5"/>
              <p:cNvSpPr>
                <a:spLocks noChangeArrowheads="1"/>
              </p:cNvSpPr>
              <p:nvPr/>
            </p:nvSpPr>
            <p:spPr bwMode="auto">
              <a:xfrm>
                <a:off x="567" y="1661"/>
                <a:ext cx="363" cy="36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20536" name="Text Box 9"/>
              <p:cNvSpPr txBox="1">
                <a:spLocks noChangeArrowheads="1"/>
              </p:cNvSpPr>
              <p:nvPr/>
            </p:nvSpPr>
            <p:spPr bwMode="auto">
              <a:xfrm>
                <a:off x="612" y="1752"/>
                <a:ext cx="29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P1</a:t>
                </a:r>
              </a:p>
            </p:txBody>
          </p:sp>
        </p:grpSp>
        <p:cxnSp>
          <p:nvCxnSpPr>
            <p:cNvPr id="20534" name="AutoShape 22"/>
            <p:cNvCxnSpPr>
              <a:cxnSpLocks noChangeShapeType="1"/>
              <a:stCxn id="20537" idx="0"/>
              <a:endCxn id="20535" idx="4"/>
            </p:cNvCxnSpPr>
            <p:nvPr/>
          </p:nvCxnSpPr>
          <p:spPr bwMode="auto">
            <a:xfrm flipV="1">
              <a:off x="748" y="2523"/>
              <a:ext cx="1" cy="45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0488" name="Group 25"/>
          <p:cNvGrpSpPr>
            <a:grpSpLocks/>
          </p:cNvGrpSpPr>
          <p:nvPr/>
        </p:nvGrpSpPr>
        <p:grpSpPr bwMode="auto">
          <a:xfrm>
            <a:off x="3419475" y="2997200"/>
            <a:ext cx="2089150" cy="1871663"/>
            <a:chOff x="1882" y="1661"/>
            <a:chExt cx="1316" cy="1179"/>
          </a:xfrm>
        </p:grpSpPr>
        <p:grpSp>
          <p:nvGrpSpPr>
            <p:cNvPr id="20521" name="Group 15"/>
            <p:cNvGrpSpPr>
              <a:grpSpLocks/>
            </p:cNvGrpSpPr>
            <p:nvPr/>
          </p:nvGrpSpPr>
          <p:grpSpPr bwMode="auto">
            <a:xfrm>
              <a:off x="2381" y="1661"/>
              <a:ext cx="363" cy="363"/>
              <a:chOff x="2381" y="1661"/>
              <a:chExt cx="363" cy="363"/>
            </a:xfrm>
          </p:grpSpPr>
          <p:sp>
            <p:nvSpPr>
              <p:cNvPr id="20530" name="Oval 7"/>
              <p:cNvSpPr>
                <a:spLocks noChangeArrowheads="1"/>
              </p:cNvSpPr>
              <p:nvPr/>
            </p:nvSpPr>
            <p:spPr bwMode="auto">
              <a:xfrm>
                <a:off x="2381" y="1661"/>
                <a:ext cx="363" cy="36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20531" name="Text Box 10"/>
              <p:cNvSpPr txBox="1">
                <a:spLocks noChangeArrowheads="1"/>
              </p:cNvSpPr>
              <p:nvPr/>
            </p:nvSpPr>
            <p:spPr bwMode="auto">
              <a:xfrm>
                <a:off x="2414" y="1719"/>
                <a:ext cx="29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P2</a:t>
                </a:r>
              </a:p>
            </p:txBody>
          </p:sp>
        </p:grpSp>
        <p:grpSp>
          <p:nvGrpSpPr>
            <p:cNvPr id="20522" name="Group 16"/>
            <p:cNvGrpSpPr>
              <a:grpSpLocks/>
            </p:cNvGrpSpPr>
            <p:nvPr/>
          </p:nvGrpSpPr>
          <p:grpSpPr bwMode="auto">
            <a:xfrm>
              <a:off x="1882" y="2523"/>
              <a:ext cx="454" cy="317"/>
              <a:chOff x="567" y="2568"/>
              <a:chExt cx="454" cy="317"/>
            </a:xfrm>
          </p:grpSpPr>
          <p:sp>
            <p:nvSpPr>
              <p:cNvPr id="20528" name="Rectangle 17"/>
              <p:cNvSpPr>
                <a:spLocks noChangeArrowheads="1"/>
              </p:cNvSpPr>
              <p:nvPr/>
            </p:nvSpPr>
            <p:spPr bwMode="auto">
              <a:xfrm>
                <a:off x="567" y="2568"/>
                <a:ext cx="454" cy="31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20529" name="Text Box 18"/>
              <p:cNvSpPr txBox="1">
                <a:spLocks noChangeArrowheads="1"/>
              </p:cNvSpPr>
              <p:nvPr/>
            </p:nvSpPr>
            <p:spPr bwMode="auto">
              <a:xfrm>
                <a:off x="645" y="2626"/>
                <a:ext cx="30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R1</a:t>
                </a:r>
              </a:p>
            </p:txBody>
          </p:sp>
        </p:grpSp>
        <p:grpSp>
          <p:nvGrpSpPr>
            <p:cNvPr id="20523" name="Group 19"/>
            <p:cNvGrpSpPr>
              <a:grpSpLocks/>
            </p:cNvGrpSpPr>
            <p:nvPr/>
          </p:nvGrpSpPr>
          <p:grpSpPr bwMode="auto">
            <a:xfrm>
              <a:off x="2744" y="2523"/>
              <a:ext cx="454" cy="317"/>
              <a:chOff x="567" y="2568"/>
              <a:chExt cx="454" cy="317"/>
            </a:xfrm>
          </p:grpSpPr>
          <p:sp>
            <p:nvSpPr>
              <p:cNvPr id="20526" name="Rectangle 20"/>
              <p:cNvSpPr>
                <a:spLocks noChangeArrowheads="1"/>
              </p:cNvSpPr>
              <p:nvPr/>
            </p:nvSpPr>
            <p:spPr bwMode="auto">
              <a:xfrm>
                <a:off x="567" y="2568"/>
                <a:ext cx="454" cy="31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20527" name="Text Box 21"/>
              <p:cNvSpPr txBox="1">
                <a:spLocks noChangeArrowheads="1"/>
              </p:cNvSpPr>
              <p:nvPr/>
            </p:nvSpPr>
            <p:spPr bwMode="auto">
              <a:xfrm>
                <a:off x="645" y="2626"/>
                <a:ext cx="30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R2</a:t>
                </a:r>
              </a:p>
            </p:txBody>
          </p:sp>
        </p:grpSp>
        <p:cxnSp>
          <p:nvCxnSpPr>
            <p:cNvPr id="20524" name="AutoShape 23"/>
            <p:cNvCxnSpPr>
              <a:cxnSpLocks noChangeShapeType="1"/>
              <a:stCxn id="20530" idx="3"/>
              <a:endCxn id="20528" idx="0"/>
            </p:cNvCxnSpPr>
            <p:nvPr/>
          </p:nvCxnSpPr>
          <p:spPr bwMode="auto">
            <a:xfrm flipH="1">
              <a:off x="2109" y="1971"/>
              <a:ext cx="325" cy="5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525" name="AutoShape 24"/>
            <p:cNvCxnSpPr>
              <a:cxnSpLocks noChangeShapeType="1"/>
              <a:stCxn id="20526" idx="0"/>
              <a:endCxn id="20530" idx="5"/>
            </p:cNvCxnSpPr>
            <p:nvPr/>
          </p:nvCxnSpPr>
          <p:spPr bwMode="auto">
            <a:xfrm flipH="1" flipV="1">
              <a:off x="2691" y="1971"/>
              <a:ext cx="280" cy="5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0489" name="Group 48"/>
          <p:cNvGrpSpPr>
            <a:grpSpLocks/>
          </p:cNvGrpSpPr>
          <p:nvPr/>
        </p:nvGrpSpPr>
        <p:grpSpPr bwMode="auto">
          <a:xfrm>
            <a:off x="1547813" y="4076700"/>
            <a:ext cx="2232025" cy="1871663"/>
            <a:chOff x="1338" y="2114"/>
            <a:chExt cx="1406" cy="1179"/>
          </a:xfrm>
        </p:grpSpPr>
        <p:grpSp>
          <p:nvGrpSpPr>
            <p:cNvPr id="20506" name="Group 29"/>
            <p:cNvGrpSpPr>
              <a:grpSpLocks/>
            </p:cNvGrpSpPr>
            <p:nvPr/>
          </p:nvGrpSpPr>
          <p:grpSpPr bwMode="auto">
            <a:xfrm>
              <a:off x="1338" y="2975"/>
              <a:ext cx="454" cy="317"/>
              <a:chOff x="567" y="2568"/>
              <a:chExt cx="454" cy="317"/>
            </a:xfrm>
          </p:grpSpPr>
          <p:sp>
            <p:nvSpPr>
              <p:cNvPr id="20519" name="Rectangle 30"/>
              <p:cNvSpPr>
                <a:spLocks noChangeArrowheads="1"/>
              </p:cNvSpPr>
              <p:nvPr/>
            </p:nvSpPr>
            <p:spPr bwMode="auto">
              <a:xfrm>
                <a:off x="567" y="2568"/>
                <a:ext cx="454" cy="31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20520" name="Text Box 31"/>
              <p:cNvSpPr txBox="1">
                <a:spLocks noChangeArrowheads="1"/>
              </p:cNvSpPr>
              <p:nvPr/>
            </p:nvSpPr>
            <p:spPr bwMode="auto">
              <a:xfrm>
                <a:off x="645" y="2626"/>
                <a:ext cx="30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R1</a:t>
                </a:r>
              </a:p>
            </p:txBody>
          </p:sp>
        </p:grpSp>
        <p:grpSp>
          <p:nvGrpSpPr>
            <p:cNvPr id="20507" name="Group 32"/>
            <p:cNvGrpSpPr>
              <a:grpSpLocks/>
            </p:cNvGrpSpPr>
            <p:nvPr/>
          </p:nvGrpSpPr>
          <p:grpSpPr bwMode="auto">
            <a:xfrm>
              <a:off x="1383" y="2114"/>
              <a:ext cx="363" cy="363"/>
              <a:chOff x="567" y="1661"/>
              <a:chExt cx="363" cy="363"/>
            </a:xfrm>
          </p:grpSpPr>
          <p:sp>
            <p:nvSpPr>
              <p:cNvPr id="20517" name="Oval 33"/>
              <p:cNvSpPr>
                <a:spLocks noChangeArrowheads="1"/>
              </p:cNvSpPr>
              <p:nvPr/>
            </p:nvSpPr>
            <p:spPr bwMode="auto">
              <a:xfrm>
                <a:off x="567" y="1661"/>
                <a:ext cx="363" cy="36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20518" name="Text Box 34"/>
              <p:cNvSpPr txBox="1">
                <a:spLocks noChangeArrowheads="1"/>
              </p:cNvSpPr>
              <p:nvPr/>
            </p:nvSpPr>
            <p:spPr bwMode="auto">
              <a:xfrm>
                <a:off x="612" y="1752"/>
                <a:ext cx="29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P1</a:t>
                </a:r>
              </a:p>
            </p:txBody>
          </p:sp>
        </p:grpSp>
        <p:cxnSp>
          <p:nvCxnSpPr>
            <p:cNvPr id="20508" name="AutoShape 35"/>
            <p:cNvCxnSpPr>
              <a:cxnSpLocks noChangeShapeType="1"/>
              <a:stCxn id="20519" idx="0"/>
              <a:endCxn id="20517" idx="4"/>
            </p:cNvCxnSpPr>
            <p:nvPr/>
          </p:nvCxnSpPr>
          <p:spPr bwMode="auto">
            <a:xfrm flipV="1">
              <a:off x="1565" y="2477"/>
              <a:ext cx="0" cy="49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0509" name="Group 37"/>
            <p:cNvGrpSpPr>
              <a:grpSpLocks/>
            </p:cNvGrpSpPr>
            <p:nvPr/>
          </p:nvGrpSpPr>
          <p:grpSpPr bwMode="auto">
            <a:xfrm>
              <a:off x="1927" y="2114"/>
              <a:ext cx="363" cy="363"/>
              <a:chOff x="2381" y="1661"/>
              <a:chExt cx="363" cy="363"/>
            </a:xfrm>
          </p:grpSpPr>
          <p:sp>
            <p:nvSpPr>
              <p:cNvPr id="20515" name="Oval 38"/>
              <p:cNvSpPr>
                <a:spLocks noChangeArrowheads="1"/>
              </p:cNvSpPr>
              <p:nvPr/>
            </p:nvSpPr>
            <p:spPr bwMode="auto">
              <a:xfrm>
                <a:off x="2381" y="1661"/>
                <a:ext cx="363" cy="36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20516" name="Text Box 39"/>
              <p:cNvSpPr txBox="1">
                <a:spLocks noChangeArrowheads="1"/>
              </p:cNvSpPr>
              <p:nvPr/>
            </p:nvSpPr>
            <p:spPr bwMode="auto">
              <a:xfrm>
                <a:off x="2414" y="1719"/>
                <a:ext cx="29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P2</a:t>
                </a:r>
              </a:p>
            </p:txBody>
          </p:sp>
        </p:grpSp>
        <p:grpSp>
          <p:nvGrpSpPr>
            <p:cNvPr id="20510" name="Group 43"/>
            <p:cNvGrpSpPr>
              <a:grpSpLocks/>
            </p:cNvGrpSpPr>
            <p:nvPr/>
          </p:nvGrpSpPr>
          <p:grpSpPr bwMode="auto">
            <a:xfrm>
              <a:off x="2290" y="2976"/>
              <a:ext cx="454" cy="317"/>
              <a:chOff x="567" y="2568"/>
              <a:chExt cx="454" cy="317"/>
            </a:xfrm>
          </p:grpSpPr>
          <p:sp>
            <p:nvSpPr>
              <p:cNvPr id="20513" name="Rectangle 44"/>
              <p:cNvSpPr>
                <a:spLocks noChangeArrowheads="1"/>
              </p:cNvSpPr>
              <p:nvPr/>
            </p:nvSpPr>
            <p:spPr bwMode="auto">
              <a:xfrm>
                <a:off x="567" y="2568"/>
                <a:ext cx="454" cy="31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20514" name="Text Box 45"/>
              <p:cNvSpPr txBox="1">
                <a:spLocks noChangeArrowheads="1"/>
              </p:cNvSpPr>
              <p:nvPr/>
            </p:nvSpPr>
            <p:spPr bwMode="auto">
              <a:xfrm>
                <a:off x="645" y="2626"/>
                <a:ext cx="30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R2</a:t>
                </a:r>
              </a:p>
            </p:txBody>
          </p:sp>
        </p:grpSp>
        <p:cxnSp>
          <p:nvCxnSpPr>
            <p:cNvPr id="20511" name="AutoShape 46"/>
            <p:cNvCxnSpPr>
              <a:cxnSpLocks noChangeShapeType="1"/>
              <a:stCxn id="20515" idx="3"/>
            </p:cNvCxnSpPr>
            <p:nvPr/>
          </p:nvCxnSpPr>
          <p:spPr bwMode="auto">
            <a:xfrm flipH="1">
              <a:off x="1655" y="2424"/>
              <a:ext cx="325" cy="5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512" name="AutoShape 47"/>
            <p:cNvCxnSpPr>
              <a:cxnSpLocks noChangeShapeType="1"/>
              <a:stCxn id="20513" idx="0"/>
              <a:endCxn id="20515" idx="5"/>
            </p:cNvCxnSpPr>
            <p:nvPr/>
          </p:nvCxnSpPr>
          <p:spPr bwMode="auto">
            <a:xfrm flipH="1" flipV="1">
              <a:off x="2237" y="2424"/>
              <a:ext cx="280" cy="5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0490" name="Group 51"/>
          <p:cNvGrpSpPr>
            <a:grpSpLocks/>
          </p:cNvGrpSpPr>
          <p:nvPr/>
        </p:nvGrpSpPr>
        <p:grpSpPr bwMode="auto">
          <a:xfrm>
            <a:off x="7524750" y="3141663"/>
            <a:ext cx="720725" cy="503237"/>
            <a:chOff x="567" y="2568"/>
            <a:chExt cx="454" cy="317"/>
          </a:xfrm>
        </p:grpSpPr>
        <p:sp>
          <p:nvSpPr>
            <p:cNvPr id="20504" name="Rectangle 52"/>
            <p:cNvSpPr>
              <a:spLocks noChangeArrowheads="1"/>
            </p:cNvSpPr>
            <p:nvPr/>
          </p:nvSpPr>
          <p:spPr bwMode="auto">
            <a:xfrm>
              <a:off x="567" y="2568"/>
              <a:ext cx="454" cy="3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0505" name="Text Box 53"/>
            <p:cNvSpPr txBox="1">
              <a:spLocks noChangeArrowheads="1"/>
            </p:cNvSpPr>
            <p:nvPr/>
          </p:nvSpPr>
          <p:spPr bwMode="auto">
            <a:xfrm>
              <a:off x="645" y="2626"/>
              <a:ext cx="3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cs-CZ" altLang="cs-CZ"/>
                <a:t>R1</a:t>
              </a:r>
            </a:p>
          </p:txBody>
        </p:sp>
      </p:grpSp>
      <p:grpSp>
        <p:nvGrpSpPr>
          <p:cNvPr id="20491" name="Group 54"/>
          <p:cNvGrpSpPr>
            <a:grpSpLocks/>
          </p:cNvGrpSpPr>
          <p:nvPr/>
        </p:nvGrpSpPr>
        <p:grpSpPr bwMode="auto">
          <a:xfrm>
            <a:off x="8027988" y="1700213"/>
            <a:ext cx="576262" cy="576262"/>
            <a:chOff x="567" y="1661"/>
            <a:chExt cx="363" cy="363"/>
          </a:xfrm>
        </p:grpSpPr>
        <p:sp>
          <p:nvSpPr>
            <p:cNvPr id="20502" name="Oval 55"/>
            <p:cNvSpPr>
              <a:spLocks noChangeArrowheads="1"/>
            </p:cNvSpPr>
            <p:nvPr/>
          </p:nvSpPr>
          <p:spPr bwMode="auto">
            <a:xfrm>
              <a:off x="567" y="1661"/>
              <a:ext cx="363" cy="36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0503" name="Text Box 56"/>
            <p:cNvSpPr txBox="1">
              <a:spLocks noChangeArrowheads="1"/>
            </p:cNvSpPr>
            <p:nvPr/>
          </p:nvSpPr>
          <p:spPr bwMode="auto">
            <a:xfrm>
              <a:off x="612" y="1752"/>
              <a:ext cx="2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cs-CZ" altLang="cs-CZ"/>
                <a:t>P1</a:t>
              </a:r>
            </a:p>
          </p:txBody>
        </p:sp>
      </p:grpSp>
      <p:cxnSp>
        <p:nvCxnSpPr>
          <p:cNvPr id="20492" name="AutoShape 57"/>
          <p:cNvCxnSpPr>
            <a:cxnSpLocks noChangeShapeType="1"/>
            <a:stCxn id="20504" idx="0"/>
            <a:endCxn id="20502" idx="4"/>
          </p:cNvCxnSpPr>
          <p:nvPr/>
        </p:nvCxnSpPr>
        <p:spPr bwMode="auto">
          <a:xfrm flipV="1">
            <a:off x="7885113" y="2276475"/>
            <a:ext cx="431800" cy="8651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0493" name="Group 58"/>
          <p:cNvGrpSpPr>
            <a:grpSpLocks/>
          </p:cNvGrpSpPr>
          <p:nvPr/>
        </p:nvGrpSpPr>
        <p:grpSpPr bwMode="auto">
          <a:xfrm>
            <a:off x="6372225" y="1700213"/>
            <a:ext cx="576263" cy="576262"/>
            <a:chOff x="2381" y="1661"/>
            <a:chExt cx="363" cy="363"/>
          </a:xfrm>
        </p:grpSpPr>
        <p:sp>
          <p:nvSpPr>
            <p:cNvPr id="20500" name="Oval 59"/>
            <p:cNvSpPr>
              <a:spLocks noChangeArrowheads="1"/>
            </p:cNvSpPr>
            <p:nvPr/>
          </p:nvSpPr>
          <p:spPr bwMode="auto">
            <a:xfrm>
              <a:off x="2381" y="1661"/>
              <a:ext cx="363" cy="36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0501" name="Text Box 60"/>
            <p:cNvSpPr txBox="1">
              <a:spLocks noChangeArrowheads="1"/>
            </p:cNvSpPr>
            <p:nvPr/>
          </p:nvSpPr>
          <p:spPr bwMode="auto">
            <a:xfrm>
              <a:off x="2414" y="1719"/>
              <a:ext cx="2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cs-CZ" altLang="cs-CZ"/>
                <a:t>P2</a:t>
              </a:r>
            </a:p>
          </p:txBody>
        </p:sp>
      </p:grpSp>
      <p:grpSp>
        <p:nvGrpSpPr>
          <p:cNvPr id="20494" name="Group 61"/>
          <p:cNvGrpSpPr>
            <a:grpSpLocks/>
          </p:cNvGrpSpPr>
          <p:nvPr/>
        </p:nvGrpSpPr>
        <p:grpSpPr bwMode="auto">
          <a:xfrm>
            <a:off x="6084888" y="3141663"/>
            <a:ext cx="720725" cy="503237"/>
            <a:chOff x="567" y="2568"/>
            <a:chExt cx="454" cy="317"/>
          </a:xfrm>
        </p:grpSpPr>
        <p:sp>
          <p:nvSpPr>
            <p:cNvPr id="20498" name="Rectangle 62"/>
            <p:cNvSpPr>
              <a:spLocks noChangeArrowheads="1"/>
            </p:cNvSpPr>
            <p:nvPr/>
          </p:nvSpPr>
          <p:spPr bwMode="auto">
            <a:xfrm>
              <a:off x="567" y="2568"/>
              <a:ext cx="454" cy="3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0499" name="Text Box 63"/>
            <p:cNvSpPr txBox="1">
              <a:spLocks noChangeArrowheads="1"/>
            </p:cNvSpPr>
            <p:nvPr/>
          </p:nvSpPr>
          <p:spPr bwMode="auto">
            <a:xfrm>
              <a:off x="645" y="2626"/>
              <a:ext cx="3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cs-CZ" altLang="cs-CZ"/>
                <a:t>R2</a:t>
              </a:r>
            </a:p>
          </p:txBody>
        </p:sp>
      </p:grpSp>
      <p:cxnSp>
        <p:nvCxnSpPr>
          <p:cNvPr id="20495" name="AutoShape 64"/>
          <p:cNvCxnSpPr>
            <a:cxnSpLocks noChangeShapeType="1"/>
            <a:stCxn id="20500" idx="5"/>
            <a:endCxn id="20504" idx="0"/>
          </p:cNvCxnSpPr>
          <p:nvPr/>
        </p:nvCxnSpPr>
        <p:spPr bwMode="auto">
          <a:xfrm>
            <a:off x="6864350" y="2192338"/>
            <a:ext cx="1020763" cy="949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96" name="AutoShape 65"/>
          <p:cNvCxnSpPr>
            <a:cxnSpLocks noChangeShapeType="1"/>
            <a:stCxn id="20498" idx="0"/>
          </p:cNvCxnSpPr>
          <p:nvPr/>
        </p:nvCxnSpPr>
        <p:spPr bwMode="auto">
          <a:xfrm flipV="1">
            <a:off x="6445250" y="2276475"/>
            <a:ext cx="201613" cy="8651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97" name="AutoShape 67"/>
          <p:cNvCxnSpPr>
            <a:cxnSpLocks noChangeShapeType="1"/>
            <a:stCxn id="20502" idx="3"/>
            <a:endCxn id="20498" idx="0"/>
          </p:cNvCxnSpPr>
          <p:nvPr/>
        </p:nvCxnSpPr>
        <p:spPr bwMode="auto">
          <a:xfrm flipH="1">
            <a:off x="6445250" y="2192338"/>
            <a:ext cx="1666875" cy="949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27.10.2008</a:t>
            </a:r>
          </a:p>
        </p:txBody>
      </p:sp>
      <p:sp>
        <p:nvSpPr>
          <p:cNvPr id="21507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2150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3C5C23F-3A59-4DFC-8D06-7730830801C9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Detekce deadlocku, cyklus a uzel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3870325"/>
          </a:xfrm>
        </p:spPr>
        <p:txBody>
          <a:bodyPr/>
          <a:lstStyle/>
          <a:p>
            <a:pPr eaLnBrk="1" hangingPunct="1"/>
            <a:r>
              <a:rPr lang="cs-CZ" altLang="cs-CZ" smtClean="0"/>
              <a:t>AND modelu požadavků požaduje aby všechny právě požadované zdroje byly přiděleny jako podmínka pro odblokování výpočtu</a:t>
            </a:r>
          </a:p>
          <a:p>
            <a:pPr lvl="1" eaLnBrk="1" hangingPunct="1"/>
            <a:r>
              <a:rPr lang="cs-CZ" altLang="cs-CZ" smtClean="0"/>
              <a:t>v tomto modelu je detekce cyklu postačující podmínkou pro detekci deadlocku</a:t>
            </a:r>
          </a:p>
          <a:p>
            <a:pPr eaLnBrk="1" hangingPunct="1"/>
            <a:r>
              <a:rPr lang="cs-CZ" altLang="cs-CZ" smtClean="0"/>
              <a:t>OR model požadavků dovoluje vytvářet při výpočtu požadavky na více různých zdrojů a odblokování výpočtu je možné pokud je alespoň jeden uspokojen</a:t>
            </a:r>
          </a:p>
          <a:p>
            <a:pPr lvl="1" eaLnBrk="1" hangingPunct="1"/>
            <a:r>
              <a:rPr lang="cs-CZ" altLang="cs-CZ" smtClean="0"/>
              <a:t>v tomto modelu je cyklus podmínkou nutnou</a:t>
            </a:r>
          </a:p>
          <a:p>
            <a:pPr lvl="1" eaLnBrk="1" hangingPunct="1"/>
            <a:r>
              <a:rPr lang="cs-CZ" altLang="cs-CZ" smtClean="0"/>
              <a:t>smyčka je podmínkou postačující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27.10.2008</a:t>
            </a:r>
          </a:p>
        </p:txBody>
      </p:sp>
      <p:sp>
        <p:nvSpPr>
          <p:cNvPr id="2253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2253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9B5E239-7F5B-4BDB-9B55-F8B29730A349}" type="slidenum">
              <a:rPr lang="cs-CZ" altLang="cs-CZ"/>
              <a:pPr/>
              <a:t>23</a:t>
            </a:fld>
            <a:endParaRPr lang="cs-CZ" altLang="cs-CZ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Příklad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917575"/>
          </a:xfrm>
        </p:spPr>
        <p:txBody>
          <a:bodyPr/>
          <a:lstStyle/>
          <a:p>
            <a:pPr eaLnBrk="1" hangingPunct="1"/>
            <a:r>
              <a:rPr lang="cs-CZ" altLang="cs-CZ" smtClean="0"/>
              <a:t>v AND modelu je to deadlock</a:t>
            </a:r>
          </a:p>
          <a:p>
            <a:pPr eaLnBrk="1" hangingPunct="1"/>
            <a:r>
              <a:rPr lang="cs-CZ" altLang="cs-CZ" smtClean="0"/>
              <a:t>v OR modelu není, protože chybí smyčka</a:t>
            </a:r>
          </a:p>
        </p:txBody>
      </p:sp>
      <p:pic>
        <p:nvPicPr>
          <p:cNvPr id="2253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2924175"/>
            <a:ext cx="5367337" cy="288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27.10.2008</a:t>
            </a:r>
          </a:p>
        </p:txBody>
      </p:sp>
      <p:sp>
        <p:nvSpPr>
          <p:cNvPr id="2355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2355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BB14E19-06CE-4D75-9A17-4B2CFF01E70E}" type="slidenum">
              <a:rPr lang="cs-CZ" altLang="cs-CZ"/>
              <a:pPr/>
              <a:t>24</a:t>
            </a:fld>
            <a:endParaRPr lang="cs-CZ" altLang="cs-CZ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Příklad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8461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v AND modelu je to deadlock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v OR modelu také</a:t>
            </a:r>
          </a:p>
        </p:txBody>
      </p:sp>
      <p:pic>
        <p:nvPicPr>
          <p:cNvPr id="2355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2781300"/>
            <a:ext cx="5751513" cy="309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27.10.2008</a:t>
            </a:r>
          </a:p>
        </p:txBody>
      </p:sp>
      <p:sp>
        <p:nvSpPr>
          <p:cNvPr id="2457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2458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C37402D-9ECF-44DD-AD17-666DAE6B5A87}" type="slidenum">
              <a:rPr lang="cs-CZ" altLang="cs-CZ"/>
              <a:pPr/>
              <a:t>25</a:t>
            </a:fld>
            <a:endParaRPr lang="cs-CZ" altLang="cs-CZ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Možnosti řešení deadlocku v distribuovaných systémech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Centralizované řízení</a:t>
            </a:r>
          </a:p>
          <a:p>
            <a:pPr lvl="1" eaLnBrk="1" hangingPunct="1"/>
            <a:r>
              <a:rPr lang="cs-CZ" altLang="cs-CZ" smtClean="0"/>
              <a:t>řídicí uzel vytváří WFG a kontroluje orientované cykly</a:t>
            </a:r>
          </a:p>
          <a:p>
            <a:pPr lvl="1" eaLnBrk="1" hangingPunct="1"/>
            <a:r>
              <a:rPr lang="cs-CZ" altLang="cs-CZ" smtClean="0"/>
              <a:t>WFG může být udržován průběžně nebo budován na přání při požadavku FWG jednotlivými stranami</a:t>
            </a:r>
          </a:p>
          <a:p>
            <a:pPr eaLnBrk="1" hangingPunct="1"/>
            <a:r>
              <a:rPr lang="cs-CZ" altLang="cs-CZ" smtClean="0"/>
              <a:t>Distribuované řízení</a:t>
            </a:r>
          </a:p>
          <a:p>
            <a:pPr lvl="1" eaLnBrk="1" hangingPunct="1"/>
            <a:r>
              <a:rPr lang="cs-CZ" altLang="cs-CZ" smtClean="0"/>
              <a:t>WFG je rozprostřen na různých uzlech. Kterýkoliv uzel může iniciovat proces detekce deadlocku</a:t>
            </a:r>
          </a:p>
          <a:p>
            <a:pPr eaLnBrk="1" hangingPunct="1"/>
            <a:r>
              <a:rPr lang="cs-CZ" altLang="cs-CZ" smtClean="0"/>
              <a:t>Hierarchické řízení</a:t>
            </a:r>
          </a:p>
          <a:p>
            <a:pPr lvl="1" eaLnBrk="1" hangingPunct="1"/>
            <a:r>
              <a:rPr lang="cs-CZ" altLang="cs-CZ" smtClean="0"/>
              <a:t>uzly jsou uspořádány do hierarchie</a:t>
            </a:r>
          </a:p>
          <a:p>
            <a:pPr lvl="1" eaLnBrk="1" hangingPunct="1"/>
            <a:r>
              <a:rPr lang="cs-CZ" altLang="cs-CZ" smtClean="0"/>
              <a:t>uzel kontroluje cykly pouze u podřízených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27.10.2008</a:t>
            </a:r>
          </a:p>
        </p:txBody>
      </p:sp>
      <p:sp>
        <p:nvSpPr>
          <p:cNvPr id="2560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2560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07C0822-D1A9-4EC7-B6A9-41E506414EAA}" type="slidenum">
              <a:rPr lang="cs-CZ" altLang="cs-CZ"/>
              <a:pPr/>
              <a:t>26</a:t>
            </a:fld>
            <a:endParaRPr lang="cs-CZ" altLang="cs-CZ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Centralizované algoritmy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Centralizované algoritmy</a:t>
            </a:r>
          </a:p>
          <a:p>
            <a:pPr eaLnBrk="1" hangingPunct="1"/>
            <a:r>
              <a:rPr lang="cs-CZ" altLang="cs-CZ" smtClean="0"/>
              <a:t>Jednoduchá koncepce</a:t>
            </a:r>
          </a:p>
          <a:p>
            <a:pPr lvl="1" eaLnBrk="1" hangingPunct="1"/>
            <a:r>
              <a:rPr lang="cs-CZ" altLang="cs-CZ" smtClean="0"/>
              <a:t>každý uzel posílá zprávu do hlavního detekčního uzlu</a:t>
            </a:r>
          </a:p>
          <a:p>
            <a:pPr lvl="1" eaLnBrk="1" hangingPunct="1"/>
            <a:r>
              <a:rPr lang="cs-CZ" altLang="cs-CZ" smtClean="0"/>
              <a:t>hlavní detekční uzel vytváří a analyzuje WFG</a:t>
            </a:r>
          </a:p>
          <a:p>
            <a:pPr lvl="1" eaLnBrk="1" hangingPunct="1"/>
            <a:r>
              <a:rPr lang="cs-CZ" altLang="cs-CZ" smtClean="0"/>
              <a:t>pokud je deadlock detekován, hlavní detekční uzel řídí odstraňování deadlocku</a:t>
            </a:r>
          </a:p>
          <a:p>
            <a:pPr eaLnBrk="1" hangingPunct="1"/>
            <a:r>
              <a:rPr lang="cs-CZ" altLang="cs-CZ" smtClean="0"/>
              <a:t>Závažné problémy</a:t>
            </a:r>
          </a:p>
          <a:p>
            <a:pPr lvl="1" eaLnBrk="1" hangingPunct="1"/>
            <a:r>
              <a:rPr lang="cs-CZ" altLang="cs-CZ" smtClean="0"/>
              <a:t>výskyt chyby</a:t>
            </a:r>
          </a:p>
          <a:p>
            <a:pPr lvl="1" eaLnBrk="1" hangingPunct="1"/>
            <a:r>
              <a:rPr lang="cs-CZ" altLang="cs-CZ" smtClean="0"/>
              <a:t>zahlcení sítě</a:t>
            </a:r>
          </a:p>
          <a:p>
            <a:pPr lvl="1" eaLnBrk="1" hangingPunct="1"/>
            <a:r>
              <a:rPr lang="cs-CZ" altLang="cs-CZ" smtClean="0"/>
              <a:t>detekce falešného deadlocku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27.10.2008</a:t>
            </a:r>
          </a:p>
        </p:txBody>
      </p:sp>
      <p:sp>
        <p:nvSpPr>
          <p:cNvPr id="26627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2662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BC4B943-5730-4B28-B3B5-EB10249CE97D}" type="slidenum">
              <a:rPr lang="cs-CZ" altLang="cs-CZ"/>
              <a:pPr/>
              <a:t>27</a:t>
            </a:fld>
            <a:endParaRPr lang="cs-CZ" altLang="cs-CZ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Centralizované algoritmy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147050" cy="4411662"/>
          </a:xfrm>
        </p:spPr>
        <p:txBody>
          <a:bodyPr/>
          <a:lstStyle/>
          <a:p>
            <a:pPr eaLnBrk="1" hangingPunct="1"/>
            <a:r>
              <a:rPr lang="cs-CZ" altLang="cs-CZ" smtClean="0"/>
              <a:t>Ho-Ramamoorthy 2-fázový algoritmus (AND i OR)</a:t>
            </a:r>
          </a:p>
          <a:p>
            <a:pPr lvl="1" eaLnBrk="1" hangingPunct="1"/>
            <a:r>
              <a:rPr lang="cs-CZ" altLang="cs-CZ" smtClean="0"/>
              <a:t>každý uzel si udržuje stavovou tabulku o přidělených (uzamčených) zdrojích a čekajících procesech</a:t>
            </a:r>
          </a:p>
          <a:p>
            <a:pPr lvl="1" eaLnBrk="1" hangingPunct="1"/>
            <a:r>
              <a:rPr lang="cs-CZ" altLang="cs-CZ" smtClean="0"/>
              <a:t>řídicí uzel se periodicky dotazuje na obsah těchto tabulek ve všech uzlech. Tabulky jednoho uzlu stahuje najednou (atomická operace)</a:t>
            </a:r>
          </a:p>
          <a:p>
            <a:pPr lvl="1" eaLnBrk="1" hangingPunct="1"/>
            <a:r>
              <a:rPr lang="cs-CZ" altLang="cs-CZ" smtClean="0"/>
              <a:t>řídicí uzel vytváří WFG, analyzuje jej, hledá smyčky a pokud je najde, pak hledá řešení</a:t>
            </a:r>
          </a:p>
          <a:p>
            <a:pPr lvl="1" eaLnBrk="1" hangingPunct="1"/>
            <a:r>
              <a:rPr lang="cs-CZ" altLang="cs-CZ" smtClean="0"/>
              <a:t>nutnou podmínkou pro detekci deadlocku je nalezení smyčky, pokud najde smyčku, požádá znovu o zaslání tabulek z ostatních uzlů</a:t>
            </a:r>
          </a:p>
          <a:p>
            <a:pPr lvl="1" eaLnBrk="1" hangingPunct="1"/>
            <a:r>
              <a:rPr lang="cs-CZ" altLang="cs-CZ" smtClean="0"/>
              <a:t>pokud je opět detekován cyklus, může se jednat o deadlock</a:t>
            </a:r>
          </a:p>
          <a:p>
            <a:pPr lvl="1" eaLnBrk="1" hangingPunct="1"/>
            <a:r>
              <a:rPr lang="cs-CZ" altLang="cs-CZ" smtClean="0"/>
              <a:t>může se jednat i o falešný (false) nebo zdánlivý (phantom) deadlock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27.10.2008</a:t>
            </a:r>
          </a:p>
        </p:txBody>
      </p:sp>
      <p:sp>
        <p:nvSpPr>
          <p:cNvPr id="2765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2765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57B0B85-DC06-4EE7-8C28-03E0246B97AF}" type="slidenum">
              <a:rPr lang="cs-CZ" altLang="cs-CZ"/>
              <a:pPr/>
              <a:t>28</a:t>
            </a:fld>
            <a:endParaRPr lang="cs-CZ" altLang="cs-CZ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Centralizované algoritmy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Ho-Ramamoorthy 1-fázový algoritmus</a:t>
            </a:r>
          </a:p>
          <a:p>
            <a:pPr lvl="1" eaLnBrk="1" hangingPunct="1"/>
            <a:r>
              <a:rPr lang="cs-CZ" altLang="cs-CZ" smtClean="0"/>
              <a:t>každý uzel udržuje dvě tabulky</a:t>
            </a:r>
          </a:p>
          <a:p>
            <a:pPr lvl="2" eaLnBrk="1" hangingPunct="1"/>
            <a:r>
              <a:rPr lang="cs-CZ" altLang="cs-CZ" smtClean="0"/>
              <a:t>stavovou tabulku zdrojů</a:t>
            </a:r>
          </a:p>
          <a:p>
            <a:pPr lvl="2" eaLnBrk="1" hangingPunct="1"/>
            <a:r>
              <a:rPr lang="cs-CZ" altLang="cs-CZ" smtClean="0"/>
              <a:t>stavovou tabulku procesů</a:t>
            </a:r>
          </a:p>
          <a:p>
            <a:pPr lvl="1" eaLnBrk="1" hangingPunct="1"/>
            <a:r>
              <a:rPr lang="cs-CZ" altLang="cs-CZ" smtClean="0"/>
              <a:t>tabulka zdrojů</a:t>
            </a:r>
          </a:p>
          <a:p>
            <a:pPr lvl="2" eaLnBrk="1" hangingPunct="1"/>
            <a:r>
              <a:rPr lang="cs-CZ" altLang="cs-CZ" smtClean="0"/>
              <a:t>transakce mohou být uzamčeny nebo čekají na zdroje</a:t>
            </a:r>
          </a:p>
          <a:p>
            <a:pPr lvl="1" eaLnBrk="1" hangingPunct="1"/>
            <a:r>
              <a:rPr lang="cs-CZ" altLang="cs-CZ" smtClean="0"/>
              <a:t>tabulka procesů</a:t>
            </a:r>
          </a:p>
          <a:p>
            <a:pPr lvl="2" eaLnBrk="1" hangingPunct="1"/>
            <a:r>
              <a:rPr lang="cs-CZ" altLang="cs-CZ" smtClean="0"/>
              <a:t>zdroje uzamčené transakcemi nebo čekající v transakcích</a:t>
            </a:r>
          </a:p>
          <a:p>
            <a:pPr lvl="1" eaLnBrk="1" hangingPunct="1"/>
            <a:r>
              <a:rPr lang="cs-CZ" altLang="cs-CZ" smtClean="0"/>
              <a:t>řídicí uzel periodicky soustřeďuje tyto tabulky ze všech uzlů</a:t>
            </a:r>
          </a:p>
          <a:p>
            <a:pPr lvl="1" eaLnBrk="1" hangingPunct="1"/>
            <a:r>
              <a:rPr lang="cs-CZ" altLang="cs-CZ" smtClean="0"/>
              <a:t>z transakcí vytváří WFG společný pro obě tabulky</a:t>
            </a:r>
          </a:p>
          <a:p>
            <a:pPr lvl="1" eaLnBrk="1" hangingPunct="1"/>
            <a:r>
              <a:rPr lang="cs-CZ" altLang="cs-CZ" smtClean="0"/>
              <a:t>nalezení cyklu znamená deadlock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27.10.2008</a:t>
            </a:r>
          </a:p>
        </p:txBody>
      </p:sp>
      <p:sp>
        <p:nvSpPr>
          <p:cNvPr id="2867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2867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0F05313-BA92-4A7A-8CEB-059959E1EE06}" type="slidenum">
              <a:rPr lang="cs-CZ" altLang="cs-CZ"/>
              <a:pPr/>
              <a:t>29</a:t>
            </a:fld>
            <a:endParaRPr lang="cs-CZ" altLang="cs-CZ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Distribuované algoritmy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smtClean="0"/>
              <a:t>Každý uzel má stejné možnosti detekovat deadlock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smtClean="0"/>
              <a:t>WFG se stává abstrakcí, kde každý uzel obsahuje svou část WFG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smtClean="0"/>
              <a:t>v zásadě detekce je vyvolána stranou, kde nějaké vlákno čeká příliš dlouho ve frontě na zdroj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smtClean="0"/>
              <a:t>Existují 4 modely které mohou být použity k realizaci algoritmu pro detekci deadlocku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cs-CZ" sz="1800" b="1" smtClean="0"/>
              <a:t>Path-pushing</a:t>
            </a:r>
            <a:r>
              <a:rPr lang="en-US" altLang="cs-CZ" sz="1800" smtClean="0"/>
              <a:t>: </a:t>
            </a:r>
            <a:r>
              <a:rPr lang="cs-CZ" altLang="cs-CZ" sz="1800" smtClean="0"/>
              <a:t>informace o cestě v grafu (vztah čekajícího procesu a přiděleného zdroje) je posílána z čekajícího uzlu do blokujícího uzlu (Obermarck)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cs-CZ" sz="1800" b="1" smtClean="0"/>
              <a:t>Edge-chasing</a:t>
            </a:r>
            <a:r>
              <a:rPr lang="en-US" altLang="cs-CZ" sz="1800" smtClean="0"/>
              <a:t>: </a:t>
            </a:r>
            <a:r>
              <a:rPr lang="cs-CZ" altLang="cs-CZ" sz="1800" smtClean="0"/>
              <a:t>hranami WFG jsou posílány speciální zprávy (probe – sondy). Jestliže je sondovací zpráva přijata iniciátorem, je detekován deadlock (Chandy-Misra-Haas).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cs-CZ" sz="1800" b="1" smtClean="0"/>
              <a:t>Global state detection</a:t>
            </a:r>
            <a:r>
              <a:rPr lang="en-US" altLang="cs-CZ" sz="1800" smtClean="0"/>
              <a:t>: </a:t>
            </a:r>
            <a:r>
              <a:rPr lang="cs-CZ" altLang="cs-CZ" sz="1800" smtClean="0"/>
              <a:t>získává snímek (snapshot) o distribuovaném systému, konstruuje a redukuje WFG (zametá hrany)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cs-CZ" sz="1800" b="1" smtClean="0"/>
              <a:t>Diffusion computation</a:t>
            </a:r>
            <a:r>
              <a:rPr lang="en-US" altLang="cs-CZ" sz="1800" smtClean="0"/>
              <a:t>: </a:t>
            </a:r>
            <a:r>
              <a:rPr lang="cs-CZ" altLang="cs-CZ" sz="1800" smtClean="0"/>
              <a:t>WFG jsou posílány echo zprávy, obsahující dotaz na stav jednotlivých uzlů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Charakteristiky </a:t>
            </a:r>
            <a:r>
              <a:rPr lang="cs-CZ" dirty="0" err="1" smtClean="0"/>
              <a:t>deadlocku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Musí platit všechny čtyři podmínky současně</a:t>
            </a:r>
          </a:p>
          <a:p>
            <a:r>
              <a:rPr lang="cs-CZ" dirty="0" smtClean="0"/>
              <a:t>Vzájemné vyloučení (</a:t>
            </a:r>
            <a:r>
              <a:rPr lang="cs-CZ" dirty="0" err="1" smtClean="0"/>
              <a:t>mutual</a:t>
            </a:r>
            <a:r>
              <a:rPr lang="cs-CZ" dirty="0" smtClean="0"/>
              <a:t> </a:t>
            </a:r>
            <a:r>
              <a:rPr lang="cs-CZ" dirty="0" err="1" smtClean="0"/>
              <a:t>exclusion</a:t>
            </a:r>
            <a:r>
              <a:rPr lang="cs-CZ" dirty="0" smtClean="0"/>
              <a:t>) – v jeden okamžik může využívat zdroj pouze jeden proces</a:t>
            </a:r>
          </a:p>
          <a:p>
            <a:r>
              <a:rPr lang="cs-CZ" dirty="0" smtClean="0"/>
              <a:t>Vícenásobné přidělení (hold and wait) – proces si přiděluji prostředky postupně</a:t>
            </a:r>
          </a:p>
          <a:p>
            <a:r>
              <a:rPr lang="cs-CZ" dirty="0" smtClean="0"/>
              <a:t>Nepreemptivní plánování (no </a:t>
            </a:r>
            <a:r>
              <a:rPr lang="cs-CZ" dirty="0" err="1" smtClean="0"/>
              <a:t>preemption</a:t>
            </a:r>
            <a:r>
              <a:rPr lang="cs-CZ" dirty="0" smtClean="0"/>
              <a:t>) – zdroj může být uvolněn pouze procesem, který si jej přidělil</a:t>
            </a:r>
          </a:p>
          <a:p>
            <a:r>
              <a:rPr lang="cs-CZ" dirty="0" smtClean="0"/>
              <a:t>Neomezené čekání (</a:t>
            </a:r>
            <a:r>
              <a:rPr lang="cs-CZ" dirty="0" err="1" smtClean="0"/>
              <a:t>circular</a:t>
            </a:r>
            <a:r>
              <a:rPr lang="cs-CZ" dirty="0" smtClean="0"/>
              <a:t> wait) – proces čeká neomezeně dlouho na prostředek, který nemůže být uvolněn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27.10.2008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Distribuovaný deadlock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E00AB-67D3-4285-8EA6-221B0C862B84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980366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27.10.2008</a:t>
            </a:r>
          </a:p>
        </p:txBody>
      </p:sp>
      <p:sp>
        <p:nvSpPr>
          <p:cNvPr id="2969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2970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7B5657-22CE-4C5B-85EC-D9E097683505}" type="slidenum">
              <a:rPr lang="cs-CZ" altLang="cs-CZ"/>
              <a:pPr/>
              <a:t>30</a:t>
            </a:fld>
            <a:endParaRPr lang="cs-CZ" altLang="cs-CZ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Path-pushing</a:t>
            </a:r>
            <a:br>
              <a:rPr lang="cs-CZ" altLang="cs-CZ" smtClean="0"/>
            </a:br>
            <a:r>
              <a:rPr lang="cs-CZ" altLang="cs-CZ" smtClean="0"/>
              <a:t> (propagace nalezených cest)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Obermarckův algoritmus (AND model)</a:t>
            </a:r>
          </a:p>
          <a:p>
            <a:pPr lvl="1" eaLnBrk="1" hangingPunct="1"/>
            <a:r>
              <a:rPr lang="cs-CZ" altLang="cs-CZ" smtClean="0"/>
              <a:t>založen na databázovém modelu, který používá transakční zpracování</a:t>
            </a:r>
          </a:p>
          <a:p>
            <a:pPr lvl="1" eaLnBrk="1" hangingPunct="1"/>
            <a:r>
              <a:rPr lang="cs-CZ" altLang="cs-CZ" smtClean="0"/>
              <a:t>strana, která detekuje ve svém částečném WFG cyklus, přenesou objevenou cestu členům úplně uspořádané transakce.</a:t>
            </a:r>
          </a:p>
          <a:p>
            <a:pPr lvl="1" eaLnBrk="1" hangingPunct="1"/>
            <a:r>
              <a:rPr lang="cs-CZ" altLang="cs-CZ" smtClean="0"/>
              <a:t>Transakce s nejvyšší prioritou detekuje deadlock (</a:t>
            </a:r>
            <a:r>
              <a:rPr lang="en-US" altLang="cs-CZ" smtClean="0"/>
              <a:t>Ex =&gt; T1 =&gt; T2 =&gt; Ex”</a:t>
            </a:r>
            <a:r>
              <a:rPr lang="cs-CZ" altLang="cs-CZ" smtClean="0"/>
              <a:t>)</a:t>
            </a:r>
          </a:p>
          <a:p>
            <a:pPr lvl="1" eaLnBrk="1" hangingPunct="1"/>
            <a:r>
              <a:rPr lang="cs-CZ" altLang="cs-CZ" smtClean="0"/>
              <a:t>algoritmus může detekovat i falešné deadlocky protože snímek zjišťuje asynchronně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27.10.2008</a:t>
            </a:r>
          </a:p>
        </p:txBody>
      </p:sp>
      <p:sp>
        <p:nvSpPr>
          <p:cNvPr id="3072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3072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269386F-25E6-45D9-945D-2E747151FDD7}" type="slidenum">
              <a:rPr lang="cs-CZ" altLang="cs-CZ"/>
              <a:pPr/>
              <a:t>31</a:t>
            </a:fld>
            <a:endParaRPr lang="cs-CZ" altLang="cs-CZ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Edge-chasing algorithm (odstranění hran)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Chandy-Misra-Haas algoritmus (AND model)</a:t>
            </a:r>
          </a:p>
          <a:p>
            <a:pPr lvl="1" eaLnBrk="1" hangingPunct="1"/>
            <a:r>
              <a:rPr lang="en-US" altLang="cs-CZ" smtClean="0"/>
              <a:t>proces Pi detekuje deadlock posláním zprávy (probe) P(i, j, k). Tato zpráva je posílána procesem Pj procesu Pk. </a:t>
            </a:r>
            <a:endParaRPr lang="cs-CZ" altLang="cs-CZ" smtClean="0"/>
          </a:p>
          <a:p>
            <a:pPr lvl="1" eaLnBrk="1" hangingPunct="1"/>
            <a:r>
              <a:rPr lang="en-US" altLang="cs-CZ" smtClean="0"/>
              <a:t>Tato zpráva putuje po hranách grafu mezi stranami tak dlouho, pokud se nezruší, nebo dokud nedoputuje do Pi . V tom případě implikuje detekci deadlocku. </a:t>
            </a:r>
            <a:endParaRPr lang="cs-CZ" altLang="cs-CZ" smtClean="0"/>
          </a:p>
          <a:p>
            <a:pPr lvl="1" eaLnBrk="1" hangingPunct="1"/>
            <a:r>
              <a:rPr lang="en-US" altLang="cs-CZ" smtClean="0"/>
              <a:t>Tedy: </a:t>
            </a:r>
            <a:endParaRPr lang="cs-CZ" altLang="cs-CZ" smtClean="0"/>
          </a:p>
          <a:p>
            <a:pPr lvl="2" eaLnBrk="1" hangingPunct="1"/>
            <a:r>
              <a:rPr lang="cs-CZ" altLang="cs-CZ" smtClean="0"/>
              <a:t>Pj závisí na</a:t>
            </a:r>
            <a:r>
              <a:rPr lang="en-US" altLang="cs-CZ" smtClean="0"/>
              <a:t> </a:t>
            </a:r>
            <a:r>
              <a:rPr lang="cs-CZ" altLang="cs-CZ" smtClean="0"/>
              <a:t>Pk</a:t>
            </a:r>
            <a:r>
              <a:rPr lang="en-US" altLang="cs-CZ" smtClean="0"/>
              <a:t>, </a:t>
            </a:r>
            <a:r>
              <a:rPr lang="cs-CZ" altLang="cs-CZ" smtClean="0"/>
              <a:t>jestliže existuje posloupnost</a:t>
            </a:r>
            <a:r>
              <a:rPr lang="en-US" altLang="cs-CZ" smtClean="0"/>
              <a:t> </a:t>
            </a:r>
            <a:r>
              <a:rPr lang="cs-CZ" altLang="cs-CZ" smtClean="0"/>
              <a:t>Pj</a:t>
            </a:r>
            <a:r>
              <a:rPr lang="en-US" altLang="cs-CZ" smtClean="0"/>
              <a:t>, </a:t>
            </a:r>
            <a:r>
              <a:rPr lang="cs-CZ" altLang="cs-CZ" smtClean="0"/>
              <a:t>Pi1</a:t>
            </a:r>
            <a:r>
              <a:rPr lang="en-US" altLang="cs-CZ" smtClean="0"/>
              <a:t>,.., </a:t>
            </a:r>
            <a:r>
              <a:rPr lang="cs-CZ" altLang="cs-CZ" smtClean="0"/>
              <a:t>Pim</a:t>
            </a:r>
            <a:r>
              <a:rPr lang="en-US" altLang="cs-CZ" smtClean="0"/>
              <a:t>, </a:t>
            </a:r>
            <a:r>
              <a:rPr lang="cs-CZ" altLang="cs-CZ" smtClean="0"/>
              <a:t>Pk</a:t>
            </a:r>
            <a:r>
              <a:rPr lang="en-US" altLang="cs-CZ" smtClean="0"/>
              <a:t> </a:t>
            </a:r>
            <a:endParaRPr lang="cs-CZ" altLang="cs-CZ" smtClean="0"/>
          </a:p>
          <a:p>
            <a:pPr lvl="2" eaLnBrk="1" hangingPunct="1"/>
            <a:r>
              <a:rPr lang="cs-CZ" altLang="cs-CZ" smtClean="0"/>
              <a:t>Pj</a:t>
            </a:r>
            <a:r>
              <a:rPr lang="en-US" altLang="cs-CZ" smtClean="0"/>
              <a:t> </a:t>
            </a:r>
            <a:r>
              <a:rPr lang="cs-CZ" altLang="cs-CZ" smtClean="0"/>
              <a:t>je lokálně závislé na Pk</a:t>
            </a:r>
            <a:r>
              <a:rPr lang="en-US" altLang="cs-CZ" smtClean="0"/>
              <a:t>, </a:t>
            </a:r>
            <a:r>
              <a:rPr lang="cs-CZ" altLang="cs-CZ" smtClean="0"/>
              <a:t>jestliže předchozí podmínka a</a:t>
            </a:r>
            <a:r>
              <a:rPr lang="en-US" altLang="cs-CZ" smtClean="0"/>
              <a:t> </a:t>
            </a:r>
            <a:r>
              <a:rPr lang="cs-CZ" altLang="cs-CZ" smtClean="0"/>
              <a:t>Pj</a:t>
            </a:r>
            <a:r>
              <a:rPr lang="en-US" altLang="cs-CZ" smtClean="0"/>
              <a:t>, </a:t>
            </a:r>
            <a:r>
              <a:rPr lang="cs-CZ" altLang="cs-CZ" smtClean="0"/>
              <a:t>Pk</a:t>
            </a:r>
            <a:r>
              <a:rPr lang="en-US" altLang="cs-CZ" smtClean="0"/>
              <a:t> </a:t>
            </a:r>
            <a:r>
              <a:rPr lang="cs-CZ" altLang="cs-CZ" smtClean="0"/>
              <a:t>jsou na téže straně</a:t>
            </a:r>
            <a:r>
              <a:rPr lang="en-US" altLang="cs-CZ" smtClean="0"/>
              <a:t>. </a:t>
            </a:r>
            <a:endParaRPr lang="cs-CZ" altLang="cs-CZ" smtClean="0"/>
          </a:p>
          <a:p>
            <a:pPr lvl="2" eaLnBrk="1" hangingPunct="1"/>
            <a:r>
              <a:rPr lang="cs-CZ" altLang="cs-CZ" smtClean="0"/>
              <a:t>Každý proces si udržuje vektor závislostí</a:t>
            </a:r>
            <a:r>
              <a:rPr lang="en-US" altLang="cs-CZ" smtClean="0"/>
              <a:t>: </a:t>
            </a:r>
            <a:r>
              <a:rPr lang="cs-CZ" altLang="cs-CZ" smtClean="0"/>
              <a:t>D</a:t>
            </a:r>
            <a:r>
              <a:rPr lang="en-US" altLang="cs-CZ" smtClean="0"/>
              <a:t>i(j) </a:t>
            </a:r>
            <a:r>
              <a:rPr lang="cs-CZ" altLang="cs-CZ" smtClean="0"/>
              <a:t>je true</a:t>
            </a:r>
            <a:r>
              <a:rPr lang="en-US" altLang="cs-CZ" smtClean="0"/>
              <a:t> </a:t>
            </a:r>
            <a:r>
              <a:rPr lang="cs-CZ" altLang="cs-CZ" smtClean="0"/>
              <a:t>Pi</a:t>
            </a:r>
            <a:r>
              <a:rPr lang="en-US" altLang="cs-CZ" smtClean="0"/>
              <a:t> </a:t>
            </a:r>
            <a:r>
              <a:rPr lang="cs-CZ" altLang="cs-CZ" smtClean="0"/>
              <a:t>ví, že</a:t>
            </a:r>
            <a:r>
              <a:rPr lang="en-US" altLang="cs-CZ" smtClean="0"/>
              <a:t> </a:t>
            </a:r>
            <a:r>
              <a:rPr lang="cs-CZ" altLang="cs-CZ" smtClean="0"/>
              <a:t>Pj</a:t>
            </a:r>
            <a:r>
              <a:rPr lang="en-US" altLang="cs-CZ" smtClean="0"/>
              <a:t> </a:t>
            </a:r>
            <a:r>
              <a:rPr lang="cs-CZ" altLang="cs-CZ" smtClean="0"/>
              <a:t>je na něm závislé</a:t>
            </a:r>
            <a:r>
              <a:rPr lang="en-US" altLang="cs-CZ" smtClean="0"/>
              <a:t>. (</a:t>
            </a:r>
            <a:r>
              <a:rPr lang="cs-CZ" altLang="cs-CZ" smtClean="0"/>
              <a:t>inicializováno na false pro i a j</a:t>
            </a:r>
            <a:r>
              <a:rPr lang="en-US" altLang="cs-CZ" smtClean="0"/>
              <a:t>). </a:t>
            </a:r>
            <a:endParaRPr lang="cs-CZ" altLang="cs-CZ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27.10.2008</a:t>
            </a:r>
          </a:p>
        </p:txBody>
      </p:sp>
      <p:sp>
        <p:nvSpPr>
          <p:cNvPr id="31747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3174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D15E541-069B-4679-A26B-62BEF0997854}" type="slidenum">
              <a:rPr lang="cs-CZ" altLang="cs-CZ"/>
              <a:pPr/>
              <a:t>32</a:t>
            </a:fld>
            <a:endParaRPr lang="cs-CZ" altLang="cs-CZ"/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Edge-chasing algorithm Algoritmus Chandy-Misra-Hass</a:t>
            </a:r>
          </a:p>
        </p:txBody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43910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Odeslání požadavku (testovací zprávy)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jestliže Pi je lokálně závislý na sobě, pak nastal deadlock.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Jestliže pro všechna Pj a Pk taková že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2400" smtClean="0"/>
              <a:t>Pi je lokálně závislé na Pj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2400" smtClean="0"/>
              <a:t>Pj čeká na Pk a 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2400" smtClean="0"/>
              <a:t>Pj</a:t>
            </a:r>
            <a:r>
              <a:rPr lang="en-US" altLang="cs-CZ" sz="2400" smtClean="0"/>
              <a:t> </a:t>
            </a:r>
            <a:r>
              <a:rPr lang="cs-CZ" altLang="cs-CZ" sz="2400" smtClean="0"/>
              <a:t>a Pk jsou na různých uzlech, pak pošli P</a:t>
            </a:r>
            <a:r>
              <a:rPr lang="en-US" altLang="cs-CZ" sz="2400" smtClean="0"/>
              <a:t>(i,j,k) </a:t>
            </a:r>
            <a:r>
              <a:rPr lang="cs-CZ" altLang="cs-CZ" sz="2400" smtClean="0"/>
              <a:t>do uzlu s Pk</a:t>
            </a:r>
            <a:r>
              <a:rPr lang="en-US" altLang="cs-CZ" sz="2400" smtClean="0"/>
              <a:t>. </a:t>
            </a:r>
            <a:endParaRPr lang="cs-CZ" altLang="cs-CZ" sz="240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27.10.2008</a:t>
            </a:r>
          </a:p>
        </p:txBody>
      </p:sp>
      <p:sp>
        <p:nvSpPr>
          <p:cNvPr id="3277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3277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BA85E0E-CE10-4572-83CB-12280C132100}" type="slidenum">
              <a:rPr lang="cs-CZ" altLang="cs-CZ"/>
              <a:pPr/>
              <a:t>33</a:t>
            </a:fld>
            <a:endParaRPr lang="cs-CZ" altLang="cs-CZ"/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Edge-chasing algorithm Algoritmus Chandy-Misra-Hass</a:t>
            </a:r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47513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Příjem požadavku (testovací zprávy)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jestliže je 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2400" smtClean="0"/>
              <a:t>Pk blokováno a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2400" smtClean="0"/>
              <a:t>Dk(i) je false a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2400" smtClean="0"/>
              <a:t>Pk</a:t>
            </a:r>
            <a:r>
              <a:rPr lang="en-US" altLang="cs-CZ" sz="2400" smtClean="0"/>
              <a:t> </a:t>
            </a:r>
            <a:r>
              <a:rPr lang="cs-CZ" altLang="cs-CZ" sz="2400" smtClean="0"/>
              <a:t>neodpověděl na všechny požadavky Pj</a:t>
            </a:r>
            <a:r>
              <a:rPr lang="en-US" altLang="cs-CZ" sz="2400" smtClean="0"/>
              <a:t>, </a:t>
            </a:r>
            <a:endParaRPr lang="cs-CZ" altLang="cs-CZ" sz="2400" smtClean="0"/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pak 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2400" smtClean="0"/>
              <a:t>Dk(i)</a:t>
            </a:r>
            <a:r>
              <a:rPr lang="en-US" altLang="cs-CZ" sz="2400" smtClean="0"/>
              <a:t> := true; </a:t>
            </a:r>
            <a:endParaRPr lang="cs-CZ" altLang="cs-CZ" sz="2400" smtClean="0"/>
          </a:p>
          <a:p>
            <a:pPr lvl="2" eaLnBrk="1" hangingPunct="1">
              <a:lnSpc>
                <a:spcPct val="80000"/>
              </a:lnSpc>
            </a:pPr>
            <a:r>
              <a:rPr lang="cs-CZ" altLang="cs-CZ" sz="2400" smtClean="0"/>
              <a:t>jestliže (k == i) pak Pi je uvíznuté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2400" smtClean="0"/>
              <a:t>jinak pro všechna Pm a Pn taková že</a:t>
            </a:r>
          </a:p>
          <a:p>
            <a:pPr lvl="3" eaLnBrk="1" hangingPunct="1">
              <a:lnSpc>
                <a:spcPct val="80000"/>
              </a:lnSpc>
            </a:pPr>
            <a:r>
              <a:rPr lang="cs-CZ" altLang="cs-CZ" sz="2400" smtClean="0"/>
              <a:t>Pk</a:t>
            </a:r>
            <a:r>
              <a:rPr lang="en-US" altLang="cs-CZ" sz="2400" smtClean="0"/>
              <a:t> </a:t>
            </a:r>
            <a:r>
              <a:rPr lang="cs-CZ" altLang="cs-CZ" sz="2400" smtClean="0"/>
              <a:t>je lokálně závislé na</a:t>
            </a:r>
            <a:r>
              <a:rPr lang="en-US" altLang="cs-CZ" sz="2400" smtClean="0"/>
              <a:t> </a:t>
            </a:r>
            <a:r>
              <a:rPr lang="cs-CZ" altLang="cs-CZ" sz="2400" smtClean="0"/>
              <a:t>Pm</a:t>
            </a:r>
            <a:r>
              <a:rPr lang="en-US" altLang="cs-CZ" sz="2400" smtClean="0"/>
              <a:t>, a </a:t>
            </a:r>
            <a:endParaRPr lang="cs-CZ" altLang="cs-CZ" sz="2400" smtClean="0"/>
          </a:p>
          <a:p>
            <a:pPr lvl="3" eaLnBrk="1" hangingPunct="1">
              <a:lnSpc>
                <a:spcPct val="80000"/>
              </a:lnSpc>
            </a:pPr>
            <a:r>
              <a:rPr lang="cs-CZ" altLang="cs-CZ" sz="2400" smtClean="0"/>
              <a:t>Pm</a:t>
            </a:r>
            <a:r>
              <a:rPr lang="en-US" altLang="cs-CZ" sz="2400" smtClean="0"/>
              <a:t> </a:t>
            </a:r>
            <a:r>
              <a:rPr lang="cs-CZ" altLang="cs-CZ" sz="2400" smtClean="0"/>
              <a:t>čeká na</a:t>
            </a:r>
            <a:r>
              <a:rPr lang="en-US" altLang="cs-CZ" sz="2400" smtClean="0"/>
              <a:t> </a:t>
            </a:r>
            <a:r>
              <a:rPr lang="cs-CZ" altLang="cs-CZ" sz="2400" smtClean="0"/>
              <a:t>Pn</a:t>
            </a:r>
            <a:r>
              <a:rPr lang="en-US" altLang="cs-CZ" sz="2400" smtClean="0"/>
              <a:t>, a </a:t>
            </a:r>
            <a:endParaRPr lang="cs-CZ" altLang="cs-CZ" sz="2400" smtClean="0"/>
          </a:p>
          <a:p>
            <a:pPr lvl="3" eaLnBrk="1" hangingPunct="1">
              <a:lnSpc>
                <a:spcPct val="80000"/>
              </a:lnSpc>
            </a:pPr>
            <a:r>
              <a:rPr lang="en-US" altLang="cs-CZ" sz="2400" smtClean="0"/>
              <a:t>P</a:t>
            </a:r>
            <a:r>
              <a:rPr lang="cs-CZ" altLang="cs-CZ" sz="2400" smtClean="0"/>
              <a:t>m</a:t>
            </a:r>
            <a:r>
              <a:rPr lang="en-US" altLang="cs-CZ" sz="2400" smtClean="0"/>
              <a:t> a </a:t>
            </a:r>
            <a:r>
              <a:rPr lang="cs-CZ" altLang="cs-CZ" sz="2400" smtClean="0"/>
              <a:t>Pn</a:t>
            </a:r>
            <a:r>
              <a:rPr lang="en-US" altLang="cs-CZ" sz="2400" smtClean="0"/>
              <a:t> </a:t>
            </a:r>
            <a:r>
              <a:rPr lang="cs-CZ" altLang="cs-CZ" sz="2400" smtClean="0"/>
              <a:t>jsou na různých uzlech, pošli P(</a:t>
            </a:r>
            <a:r>
              <a:rPr lang="en-US" altLang="cs-CZ" sz="2400" smtClean="0"/>
              <a:t>i,m,n) </a:t>
            </a:r>
            <a:r>
              <a:rPr lang="cs-CZ" altLang="cs-CZ" sz="2400" smtClean="0"/>
              <a:t>do uzlu s Pn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27.10.2008</a:t>
            </a:r>
          </a:p>
        </p:txBody>
      </p:sp>
      <p:sp>
        <p:nvSpPr>
          <p:cNvPr id="3379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3379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DE706CF-4B81-4904-A49D-30B76C0969B7}" type="slidenum">
              <a:rPr lang="cs-CZ" altLang="cs-CZ"/>
              <a:pPr/>
              <a:t>34</a:t>
            </a:fld>
            <a:endParaRPr lang="cs-CZ" altLang="cs-CZ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Edge-chasing algorithm Algoritmus Chandy-Misra-Hass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3743325" cy="43926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Výkonnost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pro detekci deadlocku, který zahrnuje m procesů nad n stranami (uzly) je třeba m(n-1)/2 zpráv P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délka zprávy je 3 slova (id)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zpoždění při detekci deadlocku je O(n).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3200" smtClean="0"/>
          </a:p>
        </p:txBody>
      </p:sp>
      <p:pic>
        <p:nvPicPr>
          <p:cNvPr id="3379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2133600"/>
            <a:ext cx="4932362" cy="3881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27.10.2008</a:t>
            </a:r>
          </a:p>
        </p:txBody>
      </p:sp>
      <p:sp>
        <p:nvSpPr>
          <p:cNvPr id="3481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3482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3FF5ACF-935B-4743-8B27-D8CA13F96D8F}" type="slidenum">
              <a:rPr lang="cs-CZ" altLang="cs-CZ"/>
              <a:pPr/>
              <a:t>35</a:t>
            </a:fld>
            <a:endParaRPr lang="cs-CZ" altLang="cs-CZ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Edge-chasing algorithm</a:t>
            </a:r>
            <a:br>
              <a:rPr lang="cs-CZ" altLang="cs-CZ" sz="2800" smtClean="0"/>
            </a:br>
            <a:r>
              <a:rPr lang="cs-CZ" altLang="cs-CZ" sz="2800" smtClean="0"/>
              <a:t>Mitchell-Meritt Algorithm (pro AND model)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Propaguje zprávy v opačném směru</a:t>
            </a:r>
          </a:p>
          <a:p>
            <a:pPr eaLnBrk="1" hangingPunct="1"/>
            <a:r>
              <a:rPr lang="cs-CZ" altLang="cs-CZ" smtClean="0"/>
              <a:t>Používá značení veřejné/privátní zprávy</a:t>
            </a:r>
          </a:p>
          <a:p>
            <a:pPr eaLnBrk="1" hangingPunct="1"/>
            <a:r>
              <a:rPr lang="cs-CZ" altLang="cs-CZ" smtClean="0"/>
              <a:t>Zprávy mohou v kterémkoliv uzlu svá změnit návěští</a:t>
            </a:r>
            <a:r>
              <a:rPr lang="en-US" altLang="cs-CZ" smtClean="0"/>
              <a:t> at each site </a:t>
            </a:r>
            <a:endParaRPr lang="cs-CZ" altLang="cs-CZ" smtClean="0"/>
          </a:p>
          <a:p>
            <a:pPr eaLnBrk="1" hangingPunct="1"/>
            <a:r>
              <a:rPr lang="cs-CZ" altLang="cs-CZ" smtClean="0"/>
              <a:t>Pokud se objeví v uzlu zpráva se souhlasným veřejným návěštím, je detekován deadlock (pouze v uzlu s největším veřejným návěštím v cyklu)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27.10.2008</a:t>
            </a:r>
          </a:p>
        </p:txBody>
      </p:sp>
      <p:sp>
        <p:nvSpPr>
          <p:cNvPr id="3584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3584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C9D73B-C0B0-4F3A-AEE1-A433B5E93424}" type="slidenum">
              <a:rPr lang="cs-CZ" altLang="cs-CZ"/>
              <a:pPr/>
              <a:t>36</a:t>
            </a:fld>
            <a:endParaRPr lang="cs-CZ" altLang="cs-CZ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Edge-chasing algorithm</a:t>
            </a:r>
            <a:br>
              <a:rPr lang="cs-CZ" altLang="cs-CZ" sz="2800" smtClean="0"/>
            </a:br>
            <a:r>
              <a:rPr lang="cs-CZ" altLang="cs-CZ" sz="2800" smtClean="0"/>
              <a:t>Mitchell-Meritt Algorithm (pro AND model)</a:t>
            </a:r>
          </a:p>
        </p:txBody>
      </p:sp>
      <p:pic>
        <p:nvPicPr>
          <p:cNvPr id="3584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700213"/>
            <a:ext cx="7656512" cy="434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27.10.2008</a:t>
            </a:r>
          </a:p>
        </p:txBody>
      </p:sp>
      <p:sp>
        <p:nvSpPr>
          <p:cNvPr id="36867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3686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88B379-EFC7-4C07-BB60-BABD587CBF08}" type="slidenum">
              <a:rPr lang="cs-CZ" altLang="cs-CZ"/>
              <a:pPr/>
              <a:t>37</a:t>
            </a:fld>
            <a:endParaRPr lang="cs-CZ" altLang="cs-CZ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Algoritmy založené na difuzním zpracování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Výpočet detekce deadlocku difunduje skrz systémový WFG</a:t>
            </a:r>
          </a:p>
          <a:p>
            <a:pPr lvl="1" eaLnBrk="1" hangingPunct="1"/>
            <a:r>
              <a:rPr lang="cs-CZ" altLang="cs-CZ" smtClean="0"/>
              <a:t>zprávy jsou posílány z výpočetního procesu uzlu a difundují hranami WFG do ostatních uzlů</a:t>
            </a:r>
          </a:p>
          <a:p>
            <a:pPr lvl="1" eaLnBrk="1" hangingPunct="1"/>
            <a:r>
              <a:rPr lang="cs-CZ" altLang="cs-CZ" smtClean="0"/>
              <a:t>jestliže dotaz dosáhne aktivní neblokovaný výpočet, je zahozena</a:t>
            </a:r>
          </a:p>
          <a:p>
            <a:pPr lvl="1" eaLnBrk="1" hangingPunct="1"/>
            <a:r>
              <a:rPr lang="cs-CZ" altLang="cs-CZ" smtClean="0"/>
              <a:t>jestliže dotaz dosáhne blokovaný výpočet, pošle se echo zpět iniciátorovi</a:t>
            </a:r>
          </a:p>
          <a:p>
            <a:pPr lvl="1" eaLnBrk="1" hangingPunct="1"/>
            <a:r>
              <a:rPr lang="cs-CZ" altLang="cs-CZ" smtClean="0"/>
              <a:t>pokud všichni pošlou zpět echo, nastal deadlock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27.10.2008</a:t>
            </a:r>
          </a:p>
        </p:txBody>
      </p:sp>
      <p:sp>
        <p:nvSpPr>
          <p:cNvPr id="3789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3789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E2676C2-AA10-4F83-B750-951FF2D62F95}" type="slidenum">
              <a:rPr lang="cs-CZ" altLang="cs-CZ"/>
              <a:pPr/>
              <a:t>38</a:t>
            </a:fld>
            <a:endParaRPr lang="cs-CZ" altLang="cs-CZ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Difuzní zpracování</a:t>
            </a:r>
            <a:br>
              <a:rPr lang="cs-CZ" altLang="cs-CZ" smtClean="0"/>
            </a:br>
            <a:r>
              <a:rPr lang="cs-CZ" altLang="cs-CZ" smtClean="0"/>
              <a:t>Chandy-Misra-Hass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smtClean="0"/>
              <a:t>Čekající výpočet na uzlu x posílá periodicky všem výpočtům, které také čekají (závislá množina), zprávu s označením ID iniciátoru a ID cíle</a:t>
            </a:r>
          </a:p>
          <a:p>
            <a:pPr eaLnBrk="1" hangingPunct="1"/>
            <a:r>
              <a:rPr lang="cs-CZ" altLang="cs-CZ" sz="2000" smtClean="0"/>
              <a:t>Každý z těchto výpočtů se opakovaně dotazuje závislé podmnožiny členů (pouze pokud jsou také sami blokovány) označujíc každý dotaz ID iniciátoru, vlastním ID a a novým cílovým ID na který čeká.</a:t>
            </a:r>
          </a:p>
          <a:p>
            <a:pPr eaLnBrk="1" hangingPunct="1"/>
            <a:r>
              <a:rPr lang="cs-CZ" altLang="cs-CZ" sz="2000" smtClean="0"/>
              <a:t>Výpočet neposílá echo dokud nedostane odpovědi od všech členů závislé podmnožiny, kterým poslal výzvu (požadavek)</a:t>
            </a:r>
          </a:p>
          <a:p>
            <a:pPr eaLnBrk="1" hangingPunct="1"/>
            <a:r>
              <a:rPr lang="cs-CZ" altLang="cs-CZ" sz="2000" smtClean="0"/>
              <a:t>Jestliže dostane odpověď ode všech, pošle předchůdci odpověď s ID iniciátoru, vlastním ID a ID nejvzdálenějšího závislého uzlu.</a:t>
            </a:r>
          </a:p>
          <a:p>
            <a:pPr eaLnBrk="1" hangingPunct="1"/>
            <a:r>
              <a:rPr lang="cs-CZ" altLang="cs-CZ" sz="2000" smtClean="0"/>
              <a:t>Jestliže iniciátor obdrží odpovědi na echo ode všech členů závislé podmnožiny, rozpozná deadlock pokud ID iniciátoru a ID nejvzdálenějšího uzlu jsou stejná.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27.10.2008</a:t>
            </a:r>
          </a:p>
        </p:txBody>
      </p:sp>
      <p:sp>
        <p:nvSpPr>
          <p:cNvPr id="3891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3891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DC8B56-121C-4C58-9790-FE97C987823D}" type="slidenum">
              <a:rPr lang="cs-CZ" altLang="cs-CZ"/>
              <a:pPr/>
              <a:t>39</a:t>
            </a:fld>
            <a:endParaRPr lang="cs-CZ" altLang="cs-CZ"/>
          </a:p>
        </p:txBody>
      </p:sp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Difuzní zpracování</a:t>
            </a:r>
            <a:br>
              <a:rPr lang="cs-CZ" altLang="cs-CZ" smtClean="0"/>
            </a:br>
            <a:r>
              <a:rPr lang="cs-CZ" altLang="cs-CZ" smtClean="0"/>
              <a:t>Chandy-Misra-Hass</a:t>
            </a:r>
          </a:p>
        </p:txBody>
      </p:sp>
      <p:sp>
        <p:nvSpPr>
          <p:cNvPr id="389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44116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mtClean="0"/>
              <a:t>Inicializace blokovaným procesem Pi: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mtClean="0"/>
              <a:t>pošle</a:t>
            </a:r>
            <a:r>
              <a:rPr lang="en-US" altLang="cs-CZ" smtClean="0"/>
              <a:t> query(i,i,j) </a:t>
            </a:r>
            <a:r>
              <a:rPr lang="cs-CZ" altLang="cs-CZ" smtClean="0"/>
              <a:t>všem procesům</a:t>
            </a:r>
            <a:r>
              <a:rPr lang="en-US" altLang="cs-CZ" smtClean="0"/>
              <a:t> Pj </a:t>
            </a:r>
            <a:r>
              <a:rPr lang="cs-CZ" altLang="cs-CZ" smtClean="0"/>
              <a:t>v závislé množině</a:t>
            </a:r>
            <a:r>
              <a:rPr lang="en-US" altLang="cs-CZ" smtClean="0"/>
              <a:t> DSi </a:t>
            </a:r>
            <a:r>
              <a:rPr lang="cs-CZ" altLang="cs-CZ" smtClean="0"/>
              <a:t>z</a:t>
            </a:r>
            <a:r>
              <a:rPr lang="en-US" altLang="cs-CZ" smtClean="0"/>
              <a:t> </a:t>
            </a:r>
            <a:r>
              <a:rPr lang="cs-CZ" altLang="cs-CZ" smtClean="0"/>
              <a:t>Pi</a:t>
            </a:r>
            <a:r>
              <a:rPr lang="en-US" altLang="cs-CZ" smtClean="0"/>
              <a:t>; </a:t>
            </a:r>
            <a:endParaRPr lang="cs-CZ" altLang="cs-CZ" smtClean="0"/>
          </a:p>
          <a:p>
            <a:pPr lvl="1" eaLnBrk="1" hangingPunct="1">
              <a:lnSpc>
                <a:spcPct val="80000"/>
              </a:lnSpc>
            </a:pPr>
            <a:r>
              <a:rPr lang="en-US" altLang="cs-CZ" smtClean="0"/>
              <a:t>num(i) := |DSi|; waiti(i) := true; </a:t>
            </a:r>
            <a:endParaRPr lang="cs-CZ" altLang="cs-CZ" smtClean="0"/>
          </a:p>
          <a:p>
            <a:pPr eaLnBrk="1" hangingPunct="1">
              <a:lnSpc>
                <a:spcPct val="80000"/>
              </a:lnSpc>
            </a:pPr>
            <a:r>
              <a:rPr lang="cs-CZ" altLang="cs-CZ" smtClean="0"/>
              <a:t>Blokovaný proces Pk přijme query(i,j,k):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mtClean="0"/>
              <a:t>jestliže jde o prvotní dotaz od </a:t>
            </a:r>
            <a:r>
              <a:rPr lang="en-US" altLang="cs-CZ" smtClean="0"/>
              <a:t>Pk </a:t>
            </a:r>
            <a:endParaRPr lang="cs-CZ" altLang="cs-CZ" smtClean="0"/>
          </a:p>
          <a:p>
            <a:pPr lvl="2" eaLnBrk="1" hangingPunct="1">
              <a:lnSpc>
                <a:spcPct val="80000"/>
              </a:lnSpc>
            </a:pPr>
            <a:r>
              <a:rPr lang="cs-CZ" altLang="cs-CZ" smtClean="0"/>
              <a:t>posílá query(i,k,m) všem Pm v DSk; 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mtClean="0"/>
              <a:t>numk(i) := |DSk|; waitk(i) := true;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mtClean="0"/>
              <a:t>jinak</a:t>
            </a:r>
            <a:r>
              <a:rPr lang="en-US" altLang="cs-CZ" smtClean="0"/>
              <a:t> </a:t>
            </a:r>
            <a:r>
              <a:rPr lang="cs-CZ" altLang="cs-CZ" smtClean="0"/>
              <a:t>jestliže</a:t>
            </a:r>
            <a:r>
              <a:rPr lang="en-US" altLang="cs-CZ" smtClean="0"/>
              <a:t> waitk(i) </a:t>
            </a:r>
            <a:r>
              <a:rPr lang="cs-CZ" altLang="cs-CZ" smtClean="0"/>
              <a:t>== true pak pošli </a:t>
            </a:r>
            <a:r>
              <a:rPr lang="en-US" altLang="cs-CZ" smtClean="0"/>
              <a:t>reply(i,k,j) </a:t>
            </a:r>
            <a:r>
              <a:rPr lang="cs-CZ" altLang="cs-CZ" smtClean="0"/>
              <a:t>do</a:t>
            </a:r>
            <a:r>
              <a:rPr lang="en-US" altLang="cs-CZ" smtClean="0"/>
              <a:t> Pj. </a:t>
            </a:r>
            <a:endParaRPr lang="cs-CZ" altLang="cs-CZ" smtClean="0"/>
          </a:p>
          <a:p>
            <a:pPr eaLnBrk="1" hangingPunct="1">
              <a:lnSpc>
                <a:spcPct val="80000"/>
              </a:lnSpc>
            </a:pPr>
            <a:r>
              <a:rPr lang="cs-CZ" altLang="cs-CZ" smtClean="0"/>
              <a:t>Proces Pk přijme reply(i,j,k)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mtClean="0"/>
              <a:t>jestliže</a:t>
            </a:r>
            <a:r>
              <a:rPr lang="en-US" altLang="cs-CZ" smtClean="0"/>
              <a:t> waitk(i) </a:t>
            </a:r>
            <a:r>
              <a:rPr lang="cs-CZ" altLang="cs-CZ" smtClean="0"/>
              <a:t>pak</a:t>
            </a:r>
            <a:r>
              <a:rPr lang="en-US" altLang="cs-CZ" smtClean="0"/>
              <a:t> </a:t>
            </a:r>
            <a:endParaRPr lang="cs-CZ" altLang="cs-CZ" smtClean="0"/>
          </a:p>
          <a:p>
            <a:pPr lvl="2" eaLnBrk="1" hangingPunct="1">
              <a:lnSpc>
                <a:spcPct val="80000"/>
              </a:lnSpc>
            </a:pPr>
            <a:r>
              <a:rPr lang="cs-CZ" altLang="cs-CZ" smtClean="0"/>
              <a:t>numk(i) := numk(i) - 1;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mtClean="0"/>
              <a:t>jestliže numk(i) = 0 pak 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mtClean="0"/>
              <a:t>jestliže</a:t>
            </a:r>
            <a:r>
              <a:rPr lang="en-US" altLang="cs-CZ" smtClean="0"/>
              <a:t> i = k </a:t>
            </a:r>
            <a:r>
              <a:rPr lang="cs-CZ" altLang="cs-CZ" smtClean="0"/>
              <a:t>pak nastal deadlock</a:t>
            </a:r>
            <a:r>
              <a:rPr lang="en-US" altLang="cs-CZ" smtClean="0"/>
              <a:t> </a:t>
            </a:r>
            <a:endParaRPr lang="cs-CZ" altLang="cs-CZ" smtClean="0"/>
          </a:p>
          <a:p>
            <a:pPr lvl="1" eaLnBrk="1" hangingPunct="1">
              <a:lnSpc>
                <a:spcPct val="80000"/>
              </a:lnSpc>
            </a:pPr>
            <a:r>
              <a:rPr lang="cs-CZ" altLang="cs-CZ" smtClean="0"/>
              <a:t>jinak</a:t>
            </a:r>
            <a:r>
              <a:rPr lang="en-US" altLang="cs-CZ" smtClean="0"/>
              <a:t> </a:t>
            </a:r>
            <a:r>
              <a:rPr lang="cs-CZ" altLang="cs-CZ" smtClean="0"/>
              <a:t>pošli</a:t>
            </a:r>
            <a:r>
              <a:rPr lang="en-US" altLang="cs-CZ" smtClean="0"/>
              <a:t> reply(i, k, m) </a:t>
            </a:r>
            <a:r>
              <a:rPr lang="cs-CZ" altLang="cs-CZ" smtClean="0"/>
              <a:t>do</a:t>
            </a:r>
            <a:r>
              <a:rPr lang="en-US" altLang="cs-CZ" smtClean="0"/>
              <a:t> Pm, </a:t>
            </a:r>
            <a:r>
              <a:rPr lang="cs-CZ" altLang="cs-CZ" smtClean="0"/>
              <a:t>který poslal prvotní dotaz</a:t>
            </a:r>
            <a:r>
              <a:rPr lang="en-US" altLang="cs-CZ" smtClean="0"/>
              <a:t>. </a:t>
            </a:r>
            <a:endParaRPr lang="cs-CZ" altLang="cs-CZ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Resource</a:t>
            </a:r>
            <a:r>
              <a:rPr lang="cs-CZ" dirty="0" smtClean="0"/>
              <a:t> </a:t>
            </a:r>
            <a:r>
              <a:rPr lang="cs-CZ" dirty="0" err="1" smtClean="0"/>
              <a:t>Allocation</a:t>
            </a:r>
            <a:r>
              <a:rPr lang="cs-CZ" dirty="0" smtClean="0"/>
              <a:t> </a:t>
            </a:r>
            <a:r>
              <a:rPr lang="cs-CZ" dirty="0" err="1" smtClean="0"/>
              <a:t>Graph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845641"/>
          </a:xfrm>
        </p:spPr>
        <p:txBody>
          <a:bodyPr/>
          <a:lstStyle/>
          <a:p>
            <a:r>
              <a:rPr lang="cs-CZ" dirty="0" err="1" smtClean="0"/>
              <a:t>Deadlock</a:t>
            </a:r>
            <a:r>
              <a:rPr lang="cs-CZ" dirty="0" smtClean="0"/>
              <a:t> můžeme modelovat jako graf s následujícími komponentami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27.10.2008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Distribuovaný deadlock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E00AB-67D3-4285-8EA6-221B0C862B84}" type="slidenum">
              <a:rPr lang="cs-CZ" altLang="cs-CZ" smtClean="0"/>
              <a:pPr/>
              <a:t>4</a:t>
            </a:fld>
            <a:endParaRPr lang="cs-CZ" altLang="cs-CZ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 bwMode="auto">
          <a:xfrm>
            <a:off x="457200" y="2443708"/>
            <a:ext cx="4690864" cy="2657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dirty="0" smtClean="0"/>
              <a:t>Proces P</a:t>
            </a:r>
          </a:p>
          <a:p>
            <a:r>
              <a:rPr lang="cs-CZ" dirty="0" smtClean="0"/>
              <a:t>Zdroj R se čtyřmi instancemi</a:t>
            </a:r>
          </a:p>
          <a:p>
            <a:r>
              <a:rPr lang="cs-CZ" dirty="0" smtClean="0"/>
              <a:t>Proces P požaduje instanci R</a:t>
            </a:r>
          </a:p>
          <a:p>
            <a:r>
              <a:rPr lang="cs-CZ" dirty="0" smtClean="0"/>
              <a:t>Proces P vlastní instanci R</a:t>
            </a:r>
          </a:p>
          <a:p>
            <a:r>
              <a:rPr lang="cs-CZ" dirty="0" smtClean="0"/>
              <a:t>Proces P uvolnil nebo nevlastní instanci R</a:t>
            </a:r>
            <a:endParaRPr lang="cs-CZ" dirty="0"/>
          </a:p>
        </p:txBody>
      </p:sp>
      <p:sp>
        <p:nvSpPr>
          <p:cNvPr id="8" name="Ovál 7"/>
          <p:cNvSpPr/>
          <p:nvPr/>
        </p:nvSpPr>
        <p:spPr bwMode="auto">
          <a:xfrm>
            <a:off x="5493471" y="2564904"/>
            <a:ext cx="360040" cy="3600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Ovál 9"/>
          <p:cNvSpPr/>
          <p:nvPr/>
        </p:nvSpPr>
        <p:spPr bwMode="auto">
          <a:xfrm>
            <a:off x="5493471" y="3327254"/>
            <a:ext cx="360040" cy="3600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Ovál 10"/>
          <p:cNvSpPr/>
          <p:nvPr/>
        </p:nvSpPr>
        <p:spPr bwMode="auto">
          <a:xfrm>
            <a:off x="5952107" y="3798724"/>
            <a:ext cx="360040" cy="3600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Ovál 11"/>
          <p:cNvSpPr/>
          <p:nvPr/>
        </p:nvSpPr>
        <p:spPr bwMode="auto">
          <a:xfrm>
            <a:off x="5493471" y="4294500"/>
            <a:ext cx="360040" cy="3600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Ovál 32"/>
          <p:cNvSpPr/>
          <p:nvPr/>
        </p:nvSpPr>
        <p:spPr bwMode="auto">
          <a:xfrm>
            <a:off x="7154362" y="3841822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Obdélník 33"/>
          <p:cNvSpPr/>
          <p:nvPr/>
        </p:nvSpPr>
        <p:spPr bwMode="auto">
          <a:xfrm>
            <a:off x="7088168" y="3793786"/>
            <a:ext cx="360040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Ovál 34"/>
          <p:cNvSpPr/>
          <p:nvPr/>
        </p:nvSpPr>
        <p:spPr bwMode="auto">
          <a:xfrm>
            <a:off x="7186411" y="3859922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Ovál 35"/>
          <p:cNvSpPr/>
          <p:nvPr/>
        </p:nvSpPr>
        <p:spPr bwMode="auto">
          <a:xfrm>
            <a:off x="7306763" y="3859922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Ovál 36"/>
          <p:cNvSpPr/>
          <p:nvPr/>
        </p:nvSpPr>
        <p:spPr bwMode="auto">
          <a:xfrm>
            <a:off x="7186410" y="3994223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8" name="Ovál 37"/>
          <p:cNvSpPr/>
          <p:nvPr/>
        </p:nvSpPr>
        <p:spPr bwMode="auto">
          <a:xfrm>
            <a:off x="7306762" y="3994222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9" name="Obdélník 38"/>
          <p:cNvSpPr/>
          <p:nvPr/>
        </p:nvSpPr>
        <p:spPr bwMode="auto">
          <a:xfrm>
            <a:off x="6616947" y="4286833"/>
            <a:ext cx="360040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0" name="Ovál 39"/>
          <p:cNvSpPr/>
          <p:nvPr/>
        </p:nvSpPr>
        <p:spPr bwMode="auto">
          <a:xfrm>
            <a:off x="6715190" y="435296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Ovál 40"/>
          <p:cNvSpPr/>
          <p:nvPr/>
        </p:nvSpPr>
        <p:spPr bwMode="auto">
          <a:xfrm>
            <a:off x="6835542" y="435296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2" name="Ovál 41"/>
          <p:cNvSpPr/>
          <p:nvPr/>
        </p:nvSpPr>
        <p:spPr bwMode="auto">
          <a:xfrm>
            <a:off x="6715189" y="4487270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" name="Ovál 42"/>
          <p:cNvSpPr/>
          <p:nvPr/>
        </p:nvSpPr>
        <p:spPr bwMode="auto">
          <a:xfrm>
            <a:off x="6835541" y="448726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4" name="Obdélník 43"/>
          <p:cNvSpPr/>
          <p:nvPr/>
        </p:nvSpPr>
        <p:spPr bwMode="auto">
          <a:xfrm>
            <a:off x="6616947" y="3333655"/>
            <a:ext cx="360040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5" name="Ovál 44"/>
          <p:cNvSpPr/>
          <p:nvPr/>
        </p:nvSpPr>
        <p:spPr bwMode="auto">
          <a:xfrm>
            <a:off x="6715190" y="3414877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6" name="Ovál 45"/>
          <p:cNvSpPr/>
          <p:nvPr/>
        </p:nvSpPr>
        <p:spPr bwMode="auto">
          <a:xfrm>
            <a:off x="6835542" y="3414877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7" name="Ovál 46"/>
          <p:cNvSpPr/>
          <p:nvPr/>
        </p:nvSpPr>
        <p:spPr bwMode="auto">
          <a:xfrm>
            <a:off x="6715189" y="3549178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8" name="Ovál 47"/>
          <p:cNvSpPr/>
          <p:nvPr/>
        </p:nvSpPr>
        <p:spPr bwMode="auto">
          <a:xfrm>
            <a:off x="6835541" y="3549177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9" name="Obdélník 48"/>
          <p:cNvSpPr/>
          <p:nvPr/>
        </p:nvSpPr>
        <p:spPr bwMode="auto">
          <a:xfrm>
            <a:off x="5952107" y="2963474"/>
            <a:ext cx="360040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0" name="Ovál 49"/>
          <p:cNvSpPr/>
          <p:nvPr/>
        </p:nvSpPr>
        <p:spPr bwMode="auto">
          <a:xfrm>
            <a:off x="6050350" y="3029610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1" name="Ovál 50"/>
          <p:cNvSpPr/>
          <p:nvPr/>
        </p:nvSpPr>
        <p:spPr bwMode="auto">
          <a:xfrm>
            <a:off x="6170702" y="3029610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2" name="Ovál 51"/>
          <p:cNvSpPr/>
          <p:nvPr/>
        </p:nvSpPr>
        <p:spPr bwMode="auto">
          <a:xfrm>
            <a:off x="6050349" y="3163911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3" name="Ovál 52"/>
          <p:cNvSpPr/>
          <p:nvPr/>
        </p:nvSpPr>
        <p:spPr bwMode="auto">
          <a:xfrm>
            <a:off x="6170701" y="3163910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5" name="Přímá spojnice se šipkou 54"/>
          <p:cNvCxnSpPr>
            <a:stCxn id="10" idx="6"/>
            <a:endCxn id="44" idx="1"/>
          </p:cNvCxnSpPr>
          <p:nvPr/>
        </p:nvCxnSpPr>
        <p:spPr bwMode="auto">
          <a:xfrm>
            <a:off x="5853511" y="3507274"/>
            <a:ext cx="763436" cy="640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lg" len="med"/>
            <a:tailEnd type="arrow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Přímá spojnice se šipkou 55"/>
          <p:cNvCxnSpPr>
            <a:endCxn id="11" idx="6"/>
          </p:cNvCxnSpPr>
          <p:nvPr/>
        </p:nvCxnSpPr>
        <p:spPr bwMode="auto">
          <a:xfrm flipH="1" flipV="1">
            <a:off x="6312147" y="3978744"/>
            <a:ext cx="782558" cy="1152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lg" len="med"/>
            <a:tailEnd type="arrow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TextovéPole 66"/>
          <p:cNvSpPr txBox="1"/>
          <p:nvPr/>
        </p:nvSpPr>
        <p:spPr>
          <a:xfrm>
            <a:off x="6257727" y="296347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</a:t>
            </a:r>
            <a:endParaRPr lang="cs-CZ" dirty="0"/>
          </a:p>
        </p:txBody>
      </p:sp>
      <p:sp>
        <p:nvSpPr>
          <p:cNvPr id="68" name="TextovéPole 67"/>
          <p:cNvSpPr txBox="1"/>
          <p:nvPr/>
        </p:nvSpPr>
        <p:spPr>
          <a:xfrm>
            <a:off x="6922568" y="3312843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</a:t>
            </a:r>
            <a:endParaRPr lang="cs-CZ" dirty="0"/>
          </a:p>
        </p:txBody>
      </p:sp>
      <p:sp>
        <p:nvSpPr>
          <p:cNvPr id="69" name="TextovéPole 68"/>
          <p:cNvSpPr txBox="1"/>
          <p:nvPr/>
        </p:nvSpPr>
        <p:spPr>
          <a:xfrm>
            <a:off x="7396583" y="378449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</a:t>
            </a:r>
            <a:endParaRPr lang="cs-CZ" dirty="0"/>
          </a:p>
        </p:txBody>
      </p:sp>
      <p:sp>
        <p:nvSpPr>
          <p:cNvPr id="70" name="TextovéPole 69"/>
          <p:cNvSpPr txBox="1"/>
          <p:nvPr/>
        </p:nvSpPr>
        <p:spPr>
          <a:xfrm>
            <a:off x="6913096" y="4270667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</a:t>
            </a:r>
            <a:endParaRPr lang="cs-CZ" dirty="0"/>
          </a:p>
        </p:txBody>
      </p:sp>
      <p:sp>
        <p:nvSpPr>
          <p:cNvPr id="71" name="TextovéPole 70"/>
          <p:cNvSpPr txBox="1"/>
          <p:nvPr/>
        </p:nvSpPr>
        <p:spPr>
          <a:xfrm>
            <a:off x="5533618" y="256025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72" name="TextovéPole 71"/>
          <p:cNvSpPr txBox="1"/>
          <p:nvPr/>
        </p:nvSpPr>
        <p:spPr>
          <a:xfrm>
            <a:off x="5522749" y="3312843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73" name="TextovéPole 72"/>
          <p:cNvSpPr txBox="1"/>
          <p:nvPr/>
        </p:nvSpPr>
        <p:spPr>
          <a:xfrm>
            <a:off x="5533618" y="4291609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74" name="TextovéPole 73"/>
          <p:cNvSpPr txBox="1"/>
          <p:nvPr/>
        </p:nvSpPr>
        <p:spPr>
          <a:xfrm>
            <a:off x="5985659" y="380559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729984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27.10.2008</a:t>
            </a:r>
          </a:p>
        </p:txBody>
      </p:sp>
      <p:sp>
        <p:nvSpPr>
          <p:cNvPr id="3993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3994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393A179-2642-4074-839F-34E037E7C254}" type="slidenum">
              <a:rPr lang="cs-CZ" altLang="cs-CZ"/>
              <a:pPr/>
              <a:t>40</a:t>
            </a:fld>
            <a:endParaRPr lang="cs-CZ" altLang="cs-CZ"/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Detekce globálního stavu</a:t>
            </a:r>
          </a:p>
        </p:txBody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Založena na dvou skutečnostech z distribuovaných systémů </a:t>
            </a:r>
          </a:p>
          <a:p>
            <a:pPr eaLnBrk="1" hangingPunct="1"/>
            <a:r>
              <a:rPr lang="cs-CZ" altLang="cs-CZ" smtClean="0"/>
              <a:t>Konzistentní snímek můžeme dostat bez umrtvení probíhajícího výpočtu</a:t>
            </a:r>
          </a:p>
          <a:p>
            <a:pPr eaLnBrk="1" hangingPunct="1"/>
            <a:r>
              <a:rPr lang="cs-CZ" altLang="cs-CZ" smtClean="0"/>
              <a:t>Konzistentní snímek nemusí reprezentovat stav systému v libovolném čase, ale jestliže zastavíme systém před inicializací shromáždění snímku, bude stav zahrnut do snímku.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27.10.2008</a:t>
            </a:r>
          </a:p>
        </p:txBody>
      </p:sp>
      <p:sp>
        <p:nvSpPr>
          <p:cNvPr id="4096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4096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A4CDD21-6840-4B32-ABC0-680D74AAD5C2}" type="slidenum">
              <a:rPr lang="cs-CZ" altLang="cs-CZ"/>
              <a:pPr/>
              <a:t>41</a:t>
            </a:fld>
            <a:endParaRPr lang="cs-CZ" altLang="cs-CZ"/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Detekce globálního stavu</a:t>
            </a:r>
            <a:br>
              <a:rPr lang="cs-CZ" altLang="cs-CZ" smtClean="0"/>
            </a:br>
            <a:r>
              <a:rPr lang="cs-CZ" altLang="cs-CZ" smtClean="0"/>
              <a:t>Kshemkalyani-Singhal algorithm</a:t>
            </a:r>
          </a:p>
        </p:txBody>
      </p:sp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Iniciátor výpočtu snímku systému vyšle FLOOD zprávy všemi odcházejícími hranami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Výpočty přijímající zprávu </a:t>
            </a:r>
            <a:r>
              <a:rPr lang="en-US" altLang="cs-CZ" smtClean="0"/>
              <a:t>FLOOD </a:t>
            </a:r>
            <a:r>
              <a:rPr lang="cs-CZ" altLang="cs-CZ" smtClean="0"/>
              <a:t>buď vrátí zprávu ECHO (pokud na ní není závislá nebo propaguje zprávu FLOOD svým závislým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ECHO zprávy jsou analogické přenosu požadavků přes hrany v </a:t>
            </a:r>
            <a:r>
              <a:rPr lang="en-US" altLang="cs-CZ" smtClean="0"/>
              <a:t>resource allocation graph (RAG) </a:t>
            </a:r>
            <a:endParaRPr lang="cs-CZ" altLang="cs-CZ" smtClean="0"/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Když je </a:t>
            </a:r>
            <a:r>
              <a:rPr lang="en-US" altLang="cs-CZ" smtClean="0"/>
              <a:t>ECHO </a:t>
            </a:r>
            <a:r>
              <a:rPr lang="cs-CZ" altLang="cs-CZ" smtClean="0"/>
              <a:t>objeví jako odpověď na</a:t>
            </a:r>
            <a:r>
              <a:rPr lang="en-US" altLang="cs-CZ" smtClean="0"/>
              <a:t> FLOOD </a:t>
            </a:r>
            <a:r>
              <a:rPr lang="cs-CZ" altLang="cs-CZ" smtClean="0"/>
              <a:t>oblast ve </a:t>
            </a:r>
            <a:r>
              <a:rPr lang="en-US" altLang="cs-CZ" smtClean="0"/>
              <a:t>WFG </a:t>
            </a:r>
            <a:r>
              <a:rPr lang="cs-CZ" altLang="cs-CZ" smtClean="0"/>
              <a:t>kde je iniciátor se začne redukovat</a:t>
            </a:r>
            <a:r>
              <a:rPr lang="en-US" altLang="cs-CZ" smtClean="0"/>
              <a:t> </a:t>
            </a:r>
            <a:endParaRPr lang="cs-CZ" altLang="cs-CZ" smtClean="0"/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Jestliže závislí nevrátí </a:t>
            </a:r>
            <a:r>
              <a:rPr lang="en-US" altLang="cs-CZ" smtClean="0"/>
              <a:t>ECHO </a:t>
            </a:r>
            <a:r>
              <a:rPr lang="cs-CZ" altLang="cs-CZ" smtClean="0"/>
              <a:t>jako ukončení</a:t>
            </a:r>
            <a:r>
              <a:rPr lang="en-US" altLang="cs-CZ" smtClean="0"/>
              <a:t>, </a:t>
            </a:r>
            <a:r>
              <a:rPr lang="cs-CZ" altLang="cs-CZ" smtClean="0"/>
              <a:t>takové uzly reprezentují část kde je deadlock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Ukončení je dosaženo sečtením vah ECHO a </a:t>
            </a:r>
            <a:r>
              <a:rPr lang="en-US" altLang="cs-CZ" smtClean="0"/>
              <a:t>SHORT </a:t>
            </a:r>
            <a:r>
              <a:rPr lang="cs-CZ" altLang="cs-CZ" smtClean="0"/>
              <a:t>zpráv</a:t>
            </a:r>
            <a:r>
              <a:rPr lang="en-US" altLang="cs-CZ" smtClean="0"/>
              <a:t> (</a:t>
            </a:r>
            <a:r>
              <a:rPr lang="cs-CZ" altLang="cs-CZ" smtClean="0"/>
              <a:t>vracející</a:t>
            </a:r>
            <a:r>
              <a:rPr lang="en-US" altLang="cs-CZ" smtClean="0"/>
              <a:t> </a:t>
            </a:r>
            <a:r>
              <a:rPr lang="cs-CZ" altLang="cs-CZ" smtClean="0"/>
              <a:t>počáteční</a:t>
            </a:r>
            <a:r>
              <a:rPr lang="en-US" altLang="cs-CZ" smtClean="0"/>
              <a:t> FLOOD </a:t>
            </a:r>
            <a:r>
              <a:rPr lang="cs-CZ" altLang="cs-CZ" smtClean="0"/>
              <a:t>váhy</a:t>
            </a:r>
            <a:r>
              <a:rPr lang="en-US" altLang="cs-CZ" smtClean="0"/>
              <a:t>) </a:t>
            </a:r>
            <a:endParaRPr lang="cs-CZ" altLang="cs-CZ" smtClean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datum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27.10.2008</a:t>
            </a:r>
          </a:p>
        </p:txBody>
      </p:sp>
      <p:sp>
        <p:nvSpPr>
          <p:cNvPr id="41987" name="Zástupný symbol pro zápatí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41988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AA30342-ADDD-4BC3-BBC7-81B9B4FAFB7F}" type="slidenum">
              <a:rPr lang="cs-CZ" altLang="cs-CZ"/>
              <a:pPr/>
              <a:t>42</a:t>
            </a:fld>
            <a:endParaRPr lang="cs-CZ" altLang="cs-CZ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Detekce globálního stavu</a:t>
            </a:r>
            <a:br>
              <a:rPr lang="cs-CZ" altLang="cs-CZ" smtClean="0"/>
            </a:br>
            <a:r>
              <a:rPr lang="cs-CZ" altLang="cs-CZ" smtClean="0"/>
              <a:t>Kshemkalyani-Singhal algorithm</a:t>
            </a:r>
          </a:p>
        </p:txBody>
      </p:sp>
      <p:pic>
        <p:nvPicPr>
          <p:cNvPr id="4199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1628775"/>
            <a:ext cx="6862762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27.10.2008</a:t>
            </a:r>
          </a:p>
        </p:txBody>
      </p:sp>
      <p:sp>
        <p:nvSpPr>
          <p:cNvPr id="4301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4301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F962CCB-4E91-4DD6-B1F6-612B891FA7EE}" type="slidenum">
              <a:rPr lang="cs-CZ" altLang="cs-CZ"/>
              <a:pPr/>
              <a:t>43</a:t>
            </a:fld>
            <a:endParaRPr lang="cs-CZ" altLang="cs-CZ"/>
          </a:p>
        </p:txBody>
      </p:sp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Hierarchická detekce deadlocku</a:t>
            </a:r>
          </a:p>
        </p:txBody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Tyto algoritmy reprezentují kompromis mezi zcela centralizovaným řešením a decentralizovaným řešením</a:t>
            </a:r>
          </a:p>
          <a:p>
            <a:pPr eaLnBrk="1" hangingPunct="1"/>
            <a:r>
              <a:rPr lang="cs-CZ" altLang="cs-CZ" smtClean="0"/>
              <a:t>Řídicí uzel je informován z podřízených uzlů periodicky (centralizovaný algoritmus), řídicí uzly jsou uspořádány do hierarchie</a:t>
            </a:r>
          </a:p>
          <a:p>
            <a:pPr eaLnBrk="1" hangingPunct="1"/>
            <a:r>
              <a:rPr lang="cs-CZ" altLang="cs-CZ" smtClean="0"/>
              <a:t>Nadřazený řídicí uzel (kořen stromu), vnitřní uzly slouží pro řízení větví.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datum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27.10.2008</a:t>
            </a:r>
          </a:p>
        </p:txBody>
      </p:sp>
      <p:sp>
        <p:nvSpPr>
          <p:cNvPr id="44035" name="Zástupný symbol pro zápatí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44036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A6A4B82-18F5-4C1D-97A1-7D7225104EA9}" type="slidenum">
              <a:rPr lang="cs-CZ" altLang="cs-CZ"/>
              <a:pPr/>
              <a:t>44</a:t>
            </a:fld>
            <a:endParaRPr lang="cs-CZ" altLang="cs-CZ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Hierarchická detekce deadlocku</a:t>
            </a:r>
          </a:p>
        </p:txBody>
      </p:sp>
      <p:pic>
        <p:nvPicPr>
          <p:cNvPr id="4403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1700213"/>
            <a:ext cx="6264275" cy="4706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datum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27.10.2008</a:t>
            </a:r>
          </a:p>
        </p:txBody>
      </p:sp>
      <p:sp>
        <p:nvSpPr>
          <p:cNvPr id="45059" name="Zástupný symbol pro zápatí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45060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B51062B-2D13-42F1-A450-2305FC5C200B}" type="slidenum">
              <a:rPr lang="cs-CZ" altLang="cs-CZ"/>
              <a:pPr/>
              <a:t>45</a:t>
            </a:fld>
            <a:endParaRPr lang="cs-CZ" altLang="cs-CZ"/>
          </a:p>
        </p:txBody>
      </p:sp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Hierarchická detekce deadlocku</a:t>
            </a:r>
            <a:br>
              <a:rPr lang="cs-CZ" altLang="cs-CZ" smtClean="0"/>
            </a:br>
            <a:r>
              <a:rPr lang="cs-CZ" altLang="cs-CZ" smtClean="0"/>
              <a:t>Menasce-Muntz Algorithm</a:t>
            </a:r>
          </a:p>
        </p:txBody>
      </p:sp>
      <p:sp>
        <p:nvSpPr>
          <p:cNvPr id="4506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1557338"/>
            <a:ext cx="8229600" cy="4646612"/>
          </a:xfrm>
        </p:spPr>
        <p:txBody>
          <a:bodyPr/>
          <a:lstStyle/>
          <a:p>
            <a:pPr eaLnBrk="1" hangingPunct="1"/>
            <a:r>
              <a:rPr lang="cs-CZ" altLang="cs-CZ" smtClean="0"/>
              <a:t>Listové kontrolery přidělují zdroje</a:t>
            </a:r>
          </a:p>
          <a:p>
            <a:pPr eaLnBrk="1" hangingPunct="1"/>
            <a:r>
              <a:rPr lang="cs-CZ" altLang="cs-CZ" smtClean="0"/>
              <a:t>Hranové kontrolery jsou schopné k hledání deadlocku ve zdrojích rozprostřených v podstromu</a:t>
            </a:r>
            <a:r>
              <a:rPr lang="en-US" altLang="cs-CZ" smtClean="0"/>
              <a:t> </a:t>
            </a:r>
            <a:endParaRPr lang="cs-CZ" altLang="cs-CZ" smtClean="0"/>
          </a:p>
          <a:p>
            <a:pPr eaLnBrk="1" hangingPunct="1"/>
            <a:r>
              <a:rPr lang="cs-CZ" altLang="cs-CZ" smtClean="0"/>
              <a:t>Může být ovládáno zahlcení sítě</a:t>
            </a:r>
          </a:p>
          <a:p>
            <a:pPr eaLnBrk="1" hangingPunct="1"/>
            <a:r>
              <a:rPr lang="cs-CZ" altLang="cs-CZ" smtClean="0"/>
              <a:t>Chyby uzlů jsou méně kritické než u centralizovaného řešení</a:t>
            </a:r>
          </a:p>
          <a:p>
            <a:pPr eaLnBrk="1" hangingPunct="1"/>
            <a:r>
              <a:rPr lang="cs-CZ" altLang="cs-CZ" smtClean="0"/>
              <a:t>Detekce může být prováděna několika cestami</a:t>
            </a:r>
            <a:r>
              <a:rPr lang="en-US" altLang="cs-CZ" smtClean="0"/>
              <a:t> </a:t>
            </a:r>
            <a:endParaRPr lang="cs-CZ" altLang="cs-CZ" smtClean="0"/>
          </a:p>
          <a:p>
            <a:pPr lvl="1" eaLnBrk="1" hangingPunct="1"/>
            <a:r>
              <a:rPr lang="cs-CZ" altLang="cs-CZ" smtClean="0"/>
              <a:t>Kontinuální informování o alokacích</a:t>
            </a:r>
          </a:p>
          <a:p>
            <a:pPr lvl="1" eaLnBrk="1" hangingPunct="1"/>
            <a:r>
              <a:rPr lang="cs-CZ" altLang="cs-CZ" smtClean="0"/>
              <a:t>Periodické informování o alokacích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datum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27.10.2008</a:t>
            </a:r>
          </a:p>
        </p:txBody>
      </p:sp>
      <p:sp>
        <p:nvSpPr>
          <p:cNvPr id="46083" name="Zástupný symbol pro zápatí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46084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2A6F0A-C7A2-4C97-A2FE-4097A43D2D89}" type="slidenum">
              <a:rPr lang="cs-CZ" altLang="cs-CZ"/>
              <a:pPr/>
              <a:t>46</a:t>
            </a:fld>
            <a:endParaRPr lang="cs-CZ" altLang="cs-CZ"/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Hierarchická detekce deadlocku</a:t>
            </a:r>
            <a:br>
              <a:rPr lang="cs-CZ" altLang="cs-CZ" smtClean="0"/>
            </a:br>
            <a:r>
              <a:rPr lang="cs-CZ" altLang="cs-CZ" smtClean="0"/>
              <a:t>Menasce-Muntz Algorithm</a:t>
            </a:r>
          </a:p>
        </p:txBody>
      </p:sp>
      <p:sp>
        <p:nvSpPr>
          <p:cNvPr id="4608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1557338"/>
            <a:ext cx="8229600" cy="4646612"/>
          </a:xfrm>
        </p:spPr>
        <p:txBody>
          <a:bodyPr/>
          <a:lstStyle/>
          <a:p>
            <a:pPr eaLnBrk="1" hangingPunct="1"/>
            <a:r>
              <a:rPr lang="cs-CZ" altLang="cs-CZ" smtClean="0"/>
              <a:t>Používá pouze 2 úrovně</a:t>
            </a:r>
          </a:p>
          <a:p>
            <a:pPr lvl="1" eaLnBrk="1" hangingPunct="1"/>
            <a:r>
              <a:rPr lang="cs-CZ" altLang="cs-CZ" smtClean="0"/>
              <a:t>hlavní řídicí uzel</a:t>
            </a:r>
          </a:p>
          <a:p>
            <a:pPr lvl="1" eaLnBrk="1" hangingPunct="1"/>
            <a:r>
              <a:rPr lang="cs-CZ" altLang="cs-CZ" smtClean="0"/>
              <a:t>řídicí uzly clusteru</a:t>
            </a:r>
          </a:p>
          <a:p>
            <a:pPr eaLnBrk="1" hangingPunct="1"/>
            <a:r>
              <a:rPr lang="cs-CZ" altLang="cs-CZ" smtClean="0"/>
              <a:t>Řídicí uzly clusteru jsou schopné detekovat deadlock svých členů a oznamují závislosti mimo cluster hlavnímu řídicímu uzlu.</a:t>
            </a:r>
          </a:p>
          <a:p>
            <a:pPr eaLnBrk="1" hangingPunct="1"/>
            <a:r>
              <a:rPr lang="cs-CZ" altLang="cs-CZ" smtClean="0"/>
              <a:t>Používá jednofázový </a:t>
            </a:r>
            <a:r>
              <a:rPr lang="en-US" altLang="cs-CZ" smtClean="0"/>
              <a:t>Ho-Ramamoorthy </a:t>
            </a:r>
            <a:r>
              <a:rPr lang="cs-CZ" altLang="cs-CZ" smtClean="0"/>
              <a:t>algoritmus pro centralizovanou detekci</a:t>
            </a:r>
          </a:p>
          <a:p>
            <a:pPr eaLnBrk="1" hangingPunct="1"/>
            <a:r>
              <a:rPr lang="cs-CZ" altLang="cs-CZ" smtClean="0"/>
              <a:t>Hlavní řídicí uzel je schopen detekovat deadlock uvnitř clusteru</a:t>
            </a:r>
          </a:p>
          <a:p>
            <a:pPr eaLnBrk="1" hangingPunct="1"/>
            <a:r>
              <a:rPr lang="cs-CZ" altLang="cs-CZ" smtClean="0"/>
              <a:t>Přiřazování uzlů do clusteru je dynamické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datum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27.10.2008</a:t>
            </a:r>
          </a:p>
        </p:txBody>
      </p:sp>
      <p:sp>
        <p:nvSpPr>
          <p:cNvPr id="47107" name="Zástupný symbol pro zápatí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47108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2E30FE-2E1B-4994-B24D-4BD40208C83E}" type="slidenum">
              <a:rPr lang="cs-CZ" altLang="cs-CZ"/>
              <a:pPr/>
              <a:t>47</a:t>
            </a:fld>
            <a:endParaRPr lang="cs-CZ" altLang="cs-CZ"/>
          </a:p>
        </p:txBody>
      </p:sp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Hierarchická detekce deadlocku</a:t>
            </a:r>
            <a:br>
              <a:rPr lang="cs-CZ" altLang="cs-CZ" smtClean="0"/>
            </a:br>
            <a:r>
              <a:rPr lang="cs-CZ" altLang="cs-CZ" smtClean="0"/>
              <a:t>Menasce-Muntz Algorithm</a:t>
            </a:r>
          </a:p>
        </p:txBody>
      </p:sp>
      <p:pic>
        <p:nvPicPr>
          <p:cNvPr id="4711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916113"/>
            <a:ext cx="7416800" cy="327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Grafické znázornění - RAG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27.10.2008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Distribuovaný deadlock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E00AB-67D3-4285-8EA6-221B0C862B84}" type="slidenum">
              <a:rPr lang="cs-CZ" altLang="cs-CZ" smtClean="0"/>
              <a:pPr/>
              <a:t>5</a:t>
            </a:fld>
            <a:endParaRPr lang="cs-CZ" altLang="cs-CZ"/>
          </a:p>
        </p:txBody>
      </p:sp>
      <p:sp>
        <p:nvSpPr>
          <p:cNvPr id="7" name="Obdélník 6"/>
          <p:cNvSpPr/>
          <p:nvPr/>
        </p:nvSpPr>
        <p:spPr bwMode="auto">
          <a:xfrm>
            <a:off x="1070248" y="2356904"/>
            <a:ext cx="576064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Ovál 7"/>
          <p:cNvSpPr/>
          <p:nvPr/>
        </p:nvSpPr>
        <p:spPr bwMode="auto">
          <a:xfrm>
            <a:off x="1322276" y="2612744"/>
            <a:ext cx="72008" cy="72008"/>
          </a:xfrm>
          <a:prstGeom prst="ellipse">
            <a:avLst/>
          </a:prstGeom>
          <a:solidFill>
            <a:schemeClr val="tx1"/>
          </a:solidFill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Obdélník 13"/>
          <p:cNvSpPr/>
          <p:nvPr/>
        </p:nvSpPr>
        <p:spPr bwMode="auto">
          <a:xfrm>
            <a:off x="2302768" y="2356904"/>
            <a:ext cx="576064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Ovál 14"/>
          <p:cNvSpPr/>
          <p:nvPr/>
        </p:nvSpPr>
        <p:spPr bwMode="auto">
          <a:xfrm>
            <a:off x="2554796" y="2612744"/>
            <a:ext cx="72008" cy="72008"/>
          </a:xfrm>
          <a:prstGeom prst="ellipse">
            <a:avLst/>
          </a:prstGeom>
          <a:solidFill>
            <a:schemeClr val="tx1"/>
          </a:solidFill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Obdélník 15"/>
          <p:cNvSpPr/>
          <p:nvPr/>
        </p:nvSpPr>
        <p:spPr bwMode="auto">
          <a:xfrm>
            <a:off x="1070248" y="4805176"/>
            <a:ext cx="576064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Ovál 16"/>
          <p:cNvSpPr/>
          <p:nvPr/>
        </p:nvSpPr>
        <p:spPr bwMode="auto">
          <a:xfrm>
            <a:off x="1322276" y="4940808"/>
            <a:ext cx="72008" cy="72008"/>
          </a:xfrm>
          <a:prstGeom prst="ellipse">
            <a:avLst/>
          </a:prstGeom>
          <a:solidFill>
            <a:schemeClr val="tx1"/>
          </a:solidFill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Ovál 17"/>
          <p:cNvSpPr/>
          <p:nvPr/>
        </p:nvSpPr>
        <p:spPr bwMode="auto">
          <a:xfrm>
            <a:off x="1322276" y="5161024"/>
            <a:ext cx="72008" cy="72008"/>
          </a:xfrm>
          <a:prstGeom prst="ellipse">
            <a:avLst/>
          </a:prstGeom>
          <a:solidFill>
            <a:schemeClr val="tx1"/>
          </a:solidFill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Ovál 18"/>
          <p:cNvSpPr/>
          <p:nvPr/>
        </p:nvSpPr>
        <p:spPr bwMode="auto">
          <a:xfrm>
            <a:off x="2878832" y="3581040"/>
            <a:ext cx="576064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Ovál 19"/>
          <p:cNvSpPr/>
          <p:nvPr/>
        </p:nvSpPr>
        <p:spPr bwMode="auto">
          <a:xfrm>
            <a:off x="1663452" y="3581040"/>
            <a:ext cx="576064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Ovál 20"/>
          <p:cNvSpPr/>
          <p:nvPr/>
        </p:nvSpPr>
        <p:spPr bwMode="auto">
          <a:xfrm>
            <a:off x="494184" y="3581040"/>
            <a:ext cx="576064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3" name="Přímá spojnice se šipkou 22"/>
          <p:cNvCxnSpPr>
            <a:stCxn id="21" idx="7"/>
            <a:endCxn id="7" idx="2"/>
          </p:cNvCxnSpPr>
          <p:nvPr/>
        </p:nvCxnSpPr>
        <p:spPr bwMode="auto">
          <a:xfrm flipV="1">
            <a:off x="985885" y="2932968"/>
            <a:ext cx="372395" cy="73243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Přímá spojnice se šipkou 25"/>
          <p:cNvCxnSpPr>
            <a:stCxn id="20" idx="7"/>
          </p:cNvCxnSpPr>
          <p:nvPr/>
        </p:nvCxnSpPr>
        <p:spPr bwMode="auto">
          <a:xfrm flipV="1">
            <a:off x="2155153" y="2940593"/>
            <a:ext cx="473425" cy="72481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Přímá spojnice se šipkou 27"/>
          <p:cNvCxnSpPr>
            <a:endCxn id="20" idx="3"/>
          </p:cNvCxnSpPr>
          <p:nvPr/>
        </p:nvCxnSpPr>
        <p:spPr bwMode="auto">
          <a:xfrm flipV="1">
            <a:off x="1367947" y="4072741"/>
            <a:ext cx="379868" cy="87631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Přímá spojnice se šipkou 30"/>
          <p:cNvCxnSpPr>
            <a:stCxn id="18" idx="1"/>
            <a:endCxn id="21" idx="4"/>
          </p:cNvCxnSpPr>
          <p:nvPr/>
        </p:nvCxnSpPr>
        <p:spPr bwMode="auto">
          <a:xfrm flipH="1" flipV="1">
            <a:off x="782216" y="4157104"/>
            <a:ext cx="550605" cy="101446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Přímá spojnice se šipkou 35"/>
          <p:cNvCxnSpPr>
            <a:stCxn id="19" idx="3"/>
            <a:endCxn id="16" idx="3"/>
          </p:cNvCxnSpPr>
          <p:nvPr/>
        </p:nvCxnSpPr>
        <p:spPr bwMode="auto">
          <a:xfrm flipH="1">
            <a:off x="1646312" y="4072741"/>
            <a:ext cx="1316883" cy="102046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Přímá spojnice se šipkou 36"/>
          <p:cNvCxnSpPr>
            <a:stCxn id="8" idx="5"/>
            <a:endCxn id="20" idx="1"/>
          </p:cNvCxnSpPr>
          <p:nvPr/>
        </p:nvCxnSpPr>
        <p:spPr bwMode="auto">
          <a:xfrm>
            <a:off x="1383739" y="2674207"/>
            <a:ext cx="364076" cy="99119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Přímá spojnice se šipkou 37"/>
          <p:cNvCxnSpPr>
            <a:endCxn id="19" idx="1"/>
          </p:cNvCxnSpPr>
          <p:nvPr/>
        </p:nvCxnSpPr>
        <p:spPr bwMode="auto">
          <a:xfrm>
            <a:off x="2602298" y="2636996"/>
            <a:ext cx="360897" cy="102840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ovéPole 45"/>
          <p:cNvSpPr txBox="1"/>
          <p:nvPr/>
        </p:nvSpPr>
        <p:spPr>
          <a:xfrm>
            <a:off x="618067" y="3690752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</a:t>
            </a:r>
            <a:r>
              <a:rPr lang="cs-CZ" baseline="-25000" dirty="0" smtClean="0"/>
              <a:t>1</a:t>
            </a:r>
            <a:endParaRPr lang="cs-CZ" baseline="-25000" dirty="0"/>
          </a:p>
        </p:txBody>
      </p:sp>
      <p:sp>
        <p:nvSpPr>
          <p:cNvPr id="47" name="TextovéPole 46"/>
          <p:cNvSpPr txBox="1"/>
          <p:nvPr/>
        </p:nvSpPr>
        <p:spPr>
          <a:xfrm>
            <a:off x="1773274" y="3642225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</a:t>
            </a:r>
            <a:r>
              <a:rPr lang="cs-CZ" baseline="-25000" dirty="0"/>
              <a:t>2</a:t>
            </a:r>
          </a:p>
        </p:txBody>
      </p:sp>
      <p:sp>
        <p:nvSpPr>
          <p:cNvPr id="48" name="TextovéPole 47"/>
          <p:cNvSpPr txBox="1"/>
          <p:nvPr/>
        </p:nvSpPr>
        <p:spPr>
          <a:xfrm>
            <a:off x="3001692" y="3665403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</a:t>
            </a:r>
            <a:r>
              <a:rPr lang="cs-CZ" baseline="-25000" dirty="0"/>
              <a:t>3</a:t>
            </a:r>
          </a:p>
        </p:txBody>
      </p:sp>
      <p:sp>
        <p:nvSpPr>
          <p:cNvPr id="49" name="TextovéPole 48"/>
          <p:cNvSpPr txBox="1"/>
          <p:nvPr/>
        </p:nvSpPr>
        <p:spPr>
          <a:xfrm>
            <a:off x="1198447" y="5299821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</a:t>
            </a:r>
            <a:r>
              <a:rPr lang="cs-CZ" baseline="-25000" dirty="0"/>
              <a:t>1</a:t>
            </a:r>
          </a:p>
        </p:txBody>
      </p:sp>
      <p:sp>
        <p:nvSpPr>
          <p:cNvPr id="50" name="TextovéPole 49"/>
          <p:cNvSpPr txBox="1"/>
          <p:nvPr/>
        </p:nvSpPr>
        <p:spPr>
          <a:xfrm>
            <a:off x="1158582" y="2022103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</a:t>
            </a:r>
            <a:r>
              <a:rPr lang="cs-CZ" baseline="-25000" dirty="0"/>
              <a:t>2</a:t>
            </a:r>
          </a:p>
        </p:txBody>
      </p:sp>
      <p:sp>
        <p:nvSpPr>
          <p:cNvPr id="51" name="TextovéPole 50"/>
          <p:cNvSpPr txBox="1"/>
          <p:nvPr/>
        </p:nvSpPr>
        <p:spPr>
          <a:xfrm>
            <a:off x="2408635" y="2023351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R</a:t>
            </a:r>
            <a:r>
              <a:rPr lang="cs-CZ" baseline="-25000" dirty="0" smtClean="0"/>
              <a:t>3</a:t>
            </a:r>
            <a:endParaRPr lang="cs-CZ" baseline="-25000" dirty="0"/>
          </a:p>
        </p:txBody>
      </p:sp>
      <p:sp>
        <p:nvSpPr>
          <p:cNvPr id="52" name="Obdélník 51"/>
          <p:cNvSpPr/>
          <p:nvPr/>
        </p:nvSpPr>
        <p:spPr bwMode="auto">
          <a:xfrm>
            <a:off x="5796136" y="2386175"/>
            <a:ext cx="576064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3" name="Ovál 52"/>
          <p:cNvSpPr/>
          <p:nvPr/>
        </p:nvSpPr>
        <p:spPr bwMode="auto">
          <a:xfrm>
            <a:off x="6048164" y="2532352"/>
            <a:ext cx="72008" cy="72008"/>
          </a:xfrm>
          <a:prstGeom prst="ellipse">
            <a:avLst/>
          </a:prstGeom>
          <a:solidFill>
            <a:schemeClr val="tx1"/>
          </a:solidFill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4" name="Ovál 53"/>
          <p:cNvSpPr/>
          <p:nvPr/>
        </p:nvSpPr>
        <p:spPr bwMode="auto">
          <a:xfrm>
            <a:off x="6048164" y="2752568"/>
            <a:ext cx="72008" cy="72008"/>
          </a:xfrm>
          <a:prstGeom prst="ellipse">
            <a:avLst/>
          </a:prstGeom>
          <a:solidFill>
            <a:schemeClr val="tx1"/>
          </a:solidFill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5" name="TextovéPole 54"/>
          <p:cNvSpPr txBox="1"/>
          <p:nvPr/>
        </p:nvSpPr>
        <p:spPr>
          <a:xfrm>
            <a:off x="5924335" y="2891365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</a:t>
            </a:r>
            <a:r>
              <a:rPr lang="cs-CZ" baseline="-25000" dirty="0"/>
              <a:t>1</a:t>
            </a:r>
          </a:p>
        </p:txBody>
      </p:sp>
      <p:sp>
        <p:nvSpPr>
          <p:cNvPr id="58" name="Obdélník 57"/>
          <p:cNvSpPr/>
          <p:nvPr/>
        </p:nvSpPr>
        <p:spPr bwMode="auto">
          <a:xfrm>
            <a:off x="5796136" y="4872992"/>
            <a:ext cx="576064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9" name="Ovál 58"/>
          <p:cNvSpPr/>
          <p:nvPr/>
        </p:nvSpPr>
        <p:spPr bwMode="auto">
          <a:xfrm>
            <a:off x="6048164" y="5008624"/>
            <a:ext cx="72008" cy="72008"/>
          </a:xfrm>
          <a:prstGeom prst="ellipse">
            <a:avLst/>
          </a:prstGeom>
          <a:solidFill>
            <a:schemeClr val="tx1"/>
          </a:solidFill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0" name="Ovál 59"/>
          <p:cNvSpPr/>
          <p:nvPr/>
        </p:nvSpPr>
        <p:spPr bwMode="auto">
          <a:xfrm>
            <a:off x="6048164" y="5228840"/>
            <a:ext cx="72008" cy="72008"/>
          </a:xfrm>
          <a:prstGeom prst="ellipse">
            <a:avLst/>
          </a:prstGeom>
          <a:solidFill>
            <a:schemeClr val="tx1"/>
          </a:solidFill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1" name="TextovéPole 60"/>
          <p:cNvSpPr txBox="1"/>
          <p:nvPr/>
        </p:nvSpPr>
        <p:spPr>
          <a:xfrm>
            <a:off x="5924335" y="5367637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</a:t>
            </a:r>
            <a:r>
              <a:rPr lang="cs-CZ" baseline="-25000" dirty="0" smtClean="0"/>
              <a:t>2</a:t>
            </a:r>
            <a:endParaRPr lang="cs-CZ" baseline="-25000" dirty="0"/>
          </a:p>
        </p:txBody>
      </p:sp>
      <p:sp>
        <p:nvSpPr>
          <p:cNvPr id="62" name="Ovál 61"/>
          <p:cNvSpPr/>
          <p:nvPr/>
        </p:nvSpPr>
        <p:spPr bwMode="auto">
          <a:xfrm>
            <a:off x="4283968" y="3581040"/>
            <a:ext cx="576064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4407851" y="3690752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</a:t>
            </a:r>
            <a:r>
              <a:rPr lang="cs-CZ" baseline="-25000" dirty="0" smtClean="0"/>
              <a:t>1</a:t>
            </a:r>
            <a:endParaRPr lang="cs-CZ" baseline="-25000" dirty="0"/>
          </a:p>
        </p:txBody>
      </p:sp>
      <p:sp>
        <p:nvSpPr>
          <p:cNvPr id="64" name="Ovál 63"/>
          <p:cNvSpPr/>
          <p:nvPr/>
        </p:nvSpPr>
        <p:spPr bwMode="auto">
          <a:xfrm>
            <a:off x="7392282" y="1816619"/>
            <a:ext cx="576064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TextovéPole 64"/>
          <p:cNvSpPr txBox="1"/>
          <p:nvPr/>
        </p:nvSpPr>
        <p:spPr>
          <a:xfrm>
            <a:off x="7516165" y="1926331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</a:t>
            </a:r>
            <a:r>
              <a:rPr lang="cs-CZ" baseline="-25000" dirty="0" smtClean="0"/>
              <a:t>1</a:t>
            </a:r>
            <a:endParaRPr lang="cs-CZ" baseline="-25000" dirty="0"/>
          </a:p>
        </p:txBody>
      </p:sp>
      <p:sp>
        <p:nvSpPr>
          <p:cNvPr id="66" name="Ovál 65"/>
          <p:cNvSpPr/>
          <p:nvPr/>
        </p:nvSpPr>
        <p:spPr bwMode="auto">
          <a:xfrm>
            <a:off x="7420949" y="3581040"/>
            <a:ext cx="576064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TextovéPole 66"/>
          <p:cNvSpPr txBox="1"/>
          <p:nvPr/>
        </p:nvSpPr>
        <p:spPr>
          <a:xfrm>
            <a:off x="7544832" y="3690752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</a:t>
            </a:r>
            <a:r>
              <a:rPr lang="cs-CZ" baseline="-25000" dirty="0" smtClean="0"/>
              <a:t>1</a:t>
            </a:r>
            <a:endParaRPr lang="cs-CZ" baseline="-25000" dirty="0"/>
          </a:p>
        </p:txBody>
      </p:sp>
      <p:sp>
        <p:nvSpPr>
          <p:cNvPr id="68" name="Ovál 67"/>
          <p:cNvSpPr/>
          <p:nvPr/>
        </p:nvSpPr>
        <p:spPr bwMode="auto">
          <a:xfrm>
            <a:off x="7420949" y="5449056"/>
            <a:ext cx="576064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TextovéPole 68"/>
          <p:cNvSpPr txBox="1"/>
          <p:nvPr/>
        </p:nvSpPr>
        <p:spPr>
          <a:xfrm>
            <a:off x="7544832" y="5558768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</a:t>
            </a:r>
            <a:r>
              <a:rPr lang="cs-CZ" baseline="-25000" dirty="0" smtClean="0"/>
              <a:t>1</a:t>
            </a:r>
            <a:endParaRPr lang="cs-CZ" baseline="-25000" dirty="0"/>
          </a:p>
        </p:txBody>
      </p:sp>
      <p:cxnSp>
        <p:nvCxnSpPr>
          <p:cNvPr id="70" name="Přímá spojnice se šipkou 69"/>
          <p:cNvCxnSpPr>
            <a:stCxn id="62" idx="7"/>
            <a:endCxn id="52" idx="1"/>
          </p:cNvCxnSpPr>
          <p:nvPr/>
        </p:nvCxnSpPr>
        <p:spPr bwMode="auto">
          <a:xfrm flipV="1">
            <a:off x="4775669" y="2674207"/>
            <a:ext cx="1020467" cy="99119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Přímá spojnice se šipkou 72"/>
          <p:cNvCxnSpPr>
            <a:endCxn id="64" idx="2"/>
          </p:cNvCxnSpPr>
          <p:nvPr/>
        </p:nvCxnSpPr>
        <p:spPr bwMode="auto">
          <a:xfrm flipV="1">
            <a:off x="6118565" y="2104651"/>
            <a:ext cx="1273717" cy="46370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Přímá spojnice se šipkou 74"/>
          <p:cNvCxnSpPr>
            <a:endCxn id="66" idx="1"/>
          </p:cNvCxnSpPr>
          <p:nvPr/>
        </p:nvCxnSpPr>
        <p:spPr bwMode="auto">
          <a:xfrm>
            <a:off x="6064846" y="2799540"/>
            <a:ext cx="1440466" cy="86586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Přímá spojnice se šipkou 76"/>
          <p:cNvCxnSpPr>
            <a:endCxn id="68" idx="2"/>
          </p:cNvCxnSpPr>
          <p:nvPr/>
        </p:nvCxnSpPr>
        <p:spPr bwMode="auto">
          <a:xfrm>
            <a:off x="6064846" y="5236221"/>
            <a:ext cx="1356103" cy="50086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Přímá spojnice se šipkou 80"/>
          <p:cNvCxnSpPr>
            <a:endCxn id="62" idx="5"/>
          </p:cNvCxnSpPr>
          <p:nvPr/>
        </p:nvCxnSpPr>
        <p:spPr bwMode="auto">
          <a:xfrm flipH="1" flipV="1">
            <a:off x="4775669" y="4072741"/>
            <a:ext cx="1289177" cy="97869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Přímá spojnice se šipkou 82"/>
          <p:cNvCxnSpPr>
            <a:endCxn id="58" idx="3"/>
          </p:cNvCxnSpPr>
          <p:nvPr/>
        </p:nvCxnSpPr>
        <p:spPr bwMode="auto">
          <a:xfrm flipH="1">
            <a:off x="6372200" y="4074610"/>
            <a:ext cx="1147446" cy="108641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Volný tvar 85"/>
          <p:cNvSpPr/>
          <p:nvPr/>
        </p:nvSpPr>
        <p:spPr bwMode="auto">
          <a:xfrm>
            <a:off x="5514969" y="3194734"/>
            <a:ext cx="1537589" cy="1422328"/>
          </a:xfrm>
          <a:custGeom>
            <a:avLst/>
            <a:gdLst>
              <a:gd name="connsiteX0" fmla="*/ 71639 w 1537589"/>
              <a:gd name="connsiteY0" fmla="*/ 312554 h 1422328"/>
              <a:gd name="connsiteX1" fmla="*/ 560154 w 1537589"/>
              <a:gd name="connsiteY1" fmla="*/ 11929 h 1422328"/>
              <a:gd name="connsiteX2" fmla="*/ 1537184 w 1537589"/>
              <a:gd name="connsiteY2" fmla="*/ 675808 h 1422328"/>
              <a:gd name="connsiteX3" fmla="*/ 672889 w 1537589"/>
              <a:gd name="connsiteY3" fmla="*/ 1414844 h 1422328"/>
              <a:gd name="connsiteX4" fmla="*/ 71639 w 1537589"/>
              <a:gd name="connsiteY4" fmla="*/ 1026537 h 1422328"/>
              <a:gd name="connsiteX5" fmla="*/ 34061 w 1537589"/>
              <a:gd name="connsiteY5" fmla="*/ 525496 h 1422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37589" h="1422328">
                <a:moveTo>
                  <a:pt x="71639" y="312554"/>
                </a:moveTo>
                <a:cubicBezTo>
                  <a:pt x="193767" y="131970"/>
                  <a:pt x="315896" y="-48613"/>
                  <a:pt x="560154" y="11929"/>
                </a:cubicBezTo>
                <a:cubicBezTo>
                  <a:pt x="804412" y="72471"/>
                  <a:pt x="1518395" y="441989"/>
                  <a:pt x="1537184" y="675808"/>
                </a:cubicBezTo>
                <a:cubicBezTo>
                  <a:pt x="1555973" y="909627"/>
                  <a:pt x="917146" y="1356389"/>
                  <a:pt x="672889" y="1414844"/>
                </a:cubicBezTo>
                <a:cubicBezTo>
                  <a:pt x="428632" y="1473299"/>
                  <a:pt x="178110" y="1174762"/>
                  <a:pt x="71639" y="1026537"/>
                </a:cubicBezTo>
                <a:cubicBezTo>
                  <a:pt x="-34832" y="878312"/>
                  <a:pt x="-386" y="701904"/>
                  <a:pt x="34061" y="525496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7" name="Volný tvar 86"/>
          <p:cNvSpPr/>
          <p:nvPr/>
        </p:nvSpPr>
        <p:spPr bwMode="auto">
          <a:xfrm>
            <a:off x="1691014" y="3293570"/>
            <a:ext cx="1125606" cy="1470624"/>
          </a:xfrm>
          <a:custGeom>
            <a:avLst/>
            <a:gdLst>
              <a:gd name="connsiteX0" fmla="*/ 0 w 1125606"/>
              <a:gd name="connsiteY0" fmla="*/ 1366112 h 1470624"/>
              <a:gd name="connsiteX1" fmla="*/ 826718 w 1125606"/>
              <a:gd name="connsiteY1" fmla="*/ 25827 h 1470624"/>
              <a:gd name="connsiteX2" fmla="*/ 1089764 w 1125606"/>
              <a:gd name="connsiteY2" fmla="*/ 551920 h 1470624"/>
              <a:gd name="connsiteX3" fmla="*/ 112734 w 1125606"/>
              <a:gd name="connsiteY3" fmla="*/ 1403690 h 1470624"/>
              <a:gd name="connsiteX4" fmla="*/ 112734 w 1125606"/>
              <a:gd name="connsiteY4" fmla="*/ 1416216 h 1470624"/>
              <a:gd name="connsiteX5" fmla="*/ 100208 w 1125606"/>
              <a:gd name="connsiteY5" fmla="*/ 1416216 h 1470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25606" h="1470624">
                <a:moveTo>
                  <a:pt x="0" y="1366112"/>
                </a:moveTo>
                <a:cubicBezTo>
                  <a:pt x="322545" y="763819"/>
                  <a:pt x="645091" y="161526"/>
                  <a:pt x="826718" y="25827"/>
                </a:cubicBezTo>
                <a:cubicBezTo>
                  <a:pt x="1008345" y="-109872"/>
                  <a:pt x="1208761" y="322276"/>
                  <a:pt x="1089764" y="551920"/>
                </a:cubicBezTo>
                <a:cubicBezTo>
                  <a:pt x="970767" y="781564"/>
                  <a:pt x="275572" y="1259641"/>
                  <a:pt x="112734" y="1403690"/>
                </a:cubicBezTo>
                <a:cubicBezTo>
                  <a:pt x="-50104" y="1547739"/>
                  <a:pt x="114822" y="1414128"/>
                  <a:pt x="112734" y="1416216"/>
                </a:cubicBezTo>
                <a:cubicBezTo>
                  <a:pt x="110646" y="1418304"/>
                  <a:pt x="105427" y="1417260"/>
                  <a:pt x="100208" y="1416216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8" name="Volný tvar 87"/>
          <p:cNvSpPr/>
          <p:nvPr/>
        </p:nvSpPr>
        <p:spPr bwMode="auto">
          <a:xfrm>
            <a:off x="356866" y="1998502"/>
            <a:ext cx="3356456" cy="3290341"/>
          </a:xfrm>
          <a:custGeom>
            <a:avLst/>
            <a:gdLst>
              <a:gd name="connsiteX0" fmla="*/ 783002 w 3356456"/>
              <a:gd name="connsiteY0" fmla="*/ 3174747 h 3290341"/>
              <a:gd name="connsiteX1" fmla="*/ 6389 w 3356456"/>
              <a:gd name="connsiteY1" fmla="*/ 2022353 h 3290341"/>
              <a:gd name="connsiteX2" fmla="*/ 482378 w 3356456"/>
              <a:gd name="connsiteY2" fmla="*/ 431547 h 3290341"/>
              <a:gd name="connsiteX3" fmla="*/ 1647298 w 3356456"/>
              <a:gd name="connsiteY3" fmla="*/ 5662 h 3290341"/>
              <a:gd name="connsiteX4" fmla="*/ 2737063 w 3356456"/>
              <a:gd name="connsiteY4" fmla="*/ 281235 h 3290341"/>
              <a:gd name="connsiteX5" fmla="*/ 3350838 w 3356456"/>
              <a:gd name="connsiteY5" fmla="*/ 1496260 h 3290341"/>
              <a:gd name="connsiteX6" fmla="*/ 2937479 w 3356456"/>
              <a:gd name="connsiteY6" fmla="*/ 2636128 h 3290341"/>
              <a:gd name="connsiteX7" fmla="*/ 1346674 w 3356456"/>
              <a:gd name="connsiteY7" fmla="*/ 3224851 h 3290341"/>
              <a:gd name="connsiteX8" fmla="*/ 1208887 w 3356456"/>
              <a:gd name="connsiteY8" fmla="*/ 3249903 h 3290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56456" h="3290341">
                <a:moveTo>
                  <a:pt x="783002" y="3174747"/>
                </a:moveTo>
                <a:cubicBezTo>
                  <a:pt x="419747" y="2827150"/>
                  <a:pt x="56493" y="2479553"/>
                  <a:pt x="6389" y="2022353"/>
                </a:cubicBezTo>
                <a:cubicBezTo>
                  <a:pt x="-43715" y="1565153"/>
                  <a:pt x="208893" y="767662"/>
                  <a:pt x="482378" y="431547"/>
                </a:cubicBezTo>
                <a:cubicBezTo>
                  <a:pt x="755863" y="95432"/>
                  <a:pt x="1271517" y="30714"/>
                  <a:pt x="1647298" y="5662"/>
                </a:cubicBezTo>
                <a:cubicBezTo>
                  <a:pt x="2023079" y="-19390"/>
                  <a:pt x="2453140" y="32802"/>
                  <a:pt x="2737063" y="281235"/>
                </a:cubicBezTo>
                <a:cubicBezTo>
                  <a:pt x="3020986" y="529668"/>
                  <a:pt x="3317435" y="1103778"/>
                  <a:pt x="3350838" y="1496260"/>
                </a:cubicBezTo>
                <a:cubicBezTo>
                  <a:pt x="3384241" y="1888742"/>
                  <a:pt x="3271506" y="2348030"/>
                  <a:pt x="2937479" y="2636128"/>
                </a:cubicBezTo>
                <a:cubicBezTo>
                  <a:pt x="2603452" y="2924226"/>
                  <a:pt x="1634773" y="3122555"/>
                  <a:pt x="1346674" y="3224851"/>
                </a:cubicBezTo>
                <a:cubicBezTo>
                  <a:pt x="1058575" y="3327147"/>
                  <a:pt x="1133731" y="3288525"/>
                  <a:pt x="1208887" y="3249903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433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27.10.2008</a:t>
            </a:r>
          </a:p>
        </p:txBody>
      </p:sp>
      <p:sp>
        <p:nvSpPr>
          <p:cNvPr id="512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512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B87F0F5-7F8B-4F6A-9A61-E3F118F9DB71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Grafické znázornění - RAG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700213"/>
            <a:ext cx="4824413" cy="44116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1800" smtClean="0"/>
              <a:t>Modelem je graf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smtClean="0"/>
              <a:t>Uzly grafu jsou procesy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smtClean="0"/>
              <a:t>Hrany grafu jsou nevyřízené požadavky procesů nebo přiřazené zdroje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smtClean="0"/>
              <a:t>Graf je proto označován </a:t>
            </a:r>
            <a:r>
              <a:rPr lang="en-US" altLang="cs-CZ" sz="1800" smtClean="0"/>
              <a:t>RA</a:t>
            </a:r>
            <a:r>
              <a:rPr lang="cs-CZ" altLang="cs-CZ" sz="1800" smtClean="0"/>
              <a:t>G (</a:t>
            </a:r>
            <a:r>
              <a:rPr lang="en-US" altLang="cs-CZ" sz="1800" smtClean="0"/>
              <a:t>Resource Allocation Graph</a:t>
            </a:r>
            <a:r>
              <a:rPr lang="cs-CZ" altLang="cs-CZ" sz="180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smtClean="0"/>
              <a:t>P1 →</a:t>
            </a:r>
            <a:r>
              <a:rPr lang="en-US" altLang="cs-CZ" sz="1800" smtClean="0"/>
              <a:t> R1</a:t>
            </a:r>
            <a:r>
              <a:rPr lang="cs-CZ" altLang="cs-CZ" sz="1800" smtClean="0"/>
              <a:t> znamená, že P1 čeká na </a:t>
            </a:r>
            <a:r>
              <a:rPr lang="en-US" altLang="cs-CZ" sz="1800" smtClean="0"/>
              <a:t>R1</a:t>
            </a:r>
            <a:endParaRPr lang="cs-CZ" altLang="cs-CZ" sz="18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1800" smtClean="0"/>
              <a:t>Nebo R2 →</a:t>
            </a:r>
            <a:r>
              <a:rPr lang="en-US" altLang="cs-CZ" sz="1800" smtClean="0"/>
              <a:t> </a:t>
            </a:r>
            <a:r>
              <a:rPr lang="cs-CZ" altLang="cs-CZ" sz="1800" smtClean="0"/>
              <a:t>P1 znamená, že R2 je přidělen P1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smtClean="0"/>
              <a:t>P2 → R2 → P1 → R1 → P2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smtClean="0"/>
              <a:t>Deadlock je orientovaný c</a:t>
            </a:r>
            <a:r>
              <a:rPr lang="en-US" altLang="cs-CZ" sz="1800" smtClean="0"/>
              <a:t>y</a:t>
            </a:r>
            <a:r>
              <a:rPr lang="cs-CZ" altLang="cs-CZ" sz="1800" smtClean="0"/>
              <a:t>klus v tomto grafu</a:t>
            </a:r>
          </a:p>
          <a:p>
            <a:pPr eaLnBrk="1" hangingPunct="1">
              <a:lnSpc>
                <a:spcPct val="90000"/>
              </a:lnSpc>
            </a:pPr>
            <a:endParaRPr lang="cs-CZ" altLang="cs-CZ" sz="1800" smtClean="0"/>
          </a:p>
        </p:txBody>
      </p:sp>
      <p:sp>
        <p:nvSpPr>
          <p:cNvPr id="5127" name="Oval 5"/>
          <p:cNvSpPr>
            <a:spLocks noChangeArrowheads="1"/>
          </p:cNvSpPr>
          <p:nvPr/>
        </p:nvSpPr>
        <p:spPr bwMode="auto">
          <a:xfrm>
            <a:off x="5867400" y="2347913"/>
            <a:ext cx="649288" cy="6492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5128" name="Oval 6"/>
          <p:cNvSpPr>
            <a:spLocks noChangeArrowheads="1"/>
          </p:cNvSpPr>
          <p:nvPr/>
        </p:nvSpPr>
        <p:spPr bwMode="auto">
          <a:xfrm>
            <a:off x="7667625" y="4364038"/>
            <a:ext cx="649288" cy="6492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5129" name="Text Box 7"/>
          <p:cNvSpPr txBox="1">
            <a:spLocks noChangeArrowheads="1"/>
          </p:cNvSpPr>
          <p:nvPr/>
        </p:nvSpPr>
        <p:spPr bwMode="auto">
          <a:xfrm>
            <a:off x="5919788" y="2439988"/>
            <a:ext cx="463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P1</a:t>
            </a:r>
          </a:p>
        </p:txBody>
      </p:sp>
      <p:sp>
        <p:nvSpPr>
          <p:cNvPr id="5130" name="Text Box 8"/>
          <p:cNvSpPr txBox="1">
            <a:spLocks noChangeArrowheads="1"/>
          </p:cNvSpPr>
          <p:nvPr/>
        </p:nvSpPr>
        <p:spPr bwMode="auto">
          <a:xfrm>
            <a:off x="7740650" y="4435475"/>
            <a:ext cx="46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P2</a:t>
            </a:r>
          </a:p>
        </p:txBody>
      </p:sp>
      <p:grpSp>
        <p:nvGrpSpPr>
          <p:cNvPr id="5131" name="Group 11"/>
          <p:cNvGrpSpPr>
            <a:grpSpLocks/>
          </p:cNvGrpSpPr>
          <p:nvPr/>
        </p:nvGrpSpPr>
        <p:grpSpPr bwMode="auto">
          <a:xfrm>
            <a:off x="7740650" y="2347913"/>
            <a:ext cx="576263" cy="576262"/>
            <a:chOff x="4604" y="1752"/>
            <a:chExt cx="363" cy="363"/>
          </a:xfrm>
          <a:solidFill>
            <a:schemeClr val="accent1"/>
          </a:solidFill>
        </p:grpSpPr>
        <p:sp>
          <p:nvSpPr>
            <p:cNvPr id="5139" name="Rectangle 9"/>
            <p:cNvSpPr>
              <a:spLocks noChangeArrowheads="1"/>
            </p:cNvSpPr>
            <p:nvPr/>
          </p:nvSpPr>
          <p:spPr bwMode="auto">
            <a:xfrm>
              <a:off x="4604" y="1752"/>
              <a:ext cx="363" cy="36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140" name="Text Box 10"/>
            <p:cNvSpPr txBox="1">
              <a:spLocks noChangeArrowheads="1"/>
            </p:cNvSpPr>
            <p:nvPr/>
          </p:nvSpPr>
          <p:spPr bwMode="auto">
            <a:xfrm>
              <a:off x="4649" y="1842"/>
              <a:ext cx="300" cy="231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cs-CZ" altLang="cs-CZ"/>
                <a:t>R1</a:t>
              </a:r>
            </a:p>
          </p:txBody>
        </p:sp>
      </p:grpSp>
      <p:grpSp>
        <p:nvGrpSpPr>
          <p:cNvPr id="5132" name="Group 12"/>
          <p:cNvGrpSpPr>
            <a:grpSpLocks/>
          </p:cNvGrpSpPr>
          <p:nvPr/>
        </p:nvGrpSpPr>
        <p:grpSpPr bwMode="auto">
          <a:xfrm>
            <a:off x="5940425" y="4364038"/>
            <a:ext cx="576263" cy="576262"/>
            <a:chOff x="4604" y="1752"/>
            <a:chExt cx="363" cy="363"/>
          </a:xfrm>
          <a:solidFill>
            <a:schemeClr val="accent1"/>
          </a:solidFill>
        </p:grpSpPr>
        <p:sp>
          <p:nvSpPr>
            <p:cNvPr id="5137" name="Rectangle 13"/>
            <p:cNvSpPr>
              <a:spLocks noChangeArrowheads="1"/>
            </p:cNvSpPr>
            <p:nvPr/>
          </p:nvSpPr>
          <p:spPr bwMode="auto">
            <a:xfrm>
              <a:off x="4604" y="1752"/>
              <a:ext cx="363" cy="36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138" name="Text Box 14"/>
            <p:cNvSpPr txBox="1">
              <a:spLocks noChangeArrowheads="1"/>
            </p:cNvSpPr>
            <p:nvPr/>
          </p:nvSpPr>
          <p:spPr bwMode="auto">
            <a:xfrm>
              <a:off x="4649" y="1842"/>
              <a:ext cx="300" cy="231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cs-CZ" altLang="cs-CZ"/>
                <a:t>R2</a:t>
              </a:r>
            </a:p>
          </p:txBody>
        </p:sp>
      </p:grpSp>
      <p:sp>
        <p:nvSpPr>
          <p:cNvPr id="5133" name="Line 20"/>
          <p:cNvSpPr>
            <a:spLocks noChangeShapeType="1"/>
          </p:cNvSpPr>
          <p:nvPr/>
        </p:nvSpPr>
        <p:spPr bwMode="auto">
          <a:xfrm>
            <a:off x="6516688" y="2635250"/>
            <a:ext cx="1223962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34" name="Line 21"/>
          <p:cNvSpPr>
            <a:spLocks noChangeShapeType="1"/>
          </p:cNvSpPr>
          <p:nvPr/>
        </p:nvSpPr>
        <p:spPr bwMode="auto">
          <a:xfrm>
            <a:off x="8027988" y="2924175"/>
            <a:ext cx="1587" cy="143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35" name="Line 22"/>
          <p:cNvSpPr>
            <a:spLocks noChangeShapeType="1"/>
          </p:cNvSpPr>
          <p:nvPr/>
        </p:nvSpPr>
        <p:spPr bwMode="auto">
          <a:xfrm flipH="1">
            <a:off x="6516688" y="4651375"/>
            <a:ext cx="115093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36" name="Line 23"/>
          <p:cNvSpPr>
            <a:spLocks noChangeShapeType="1"/>
          </p:cNvSpPr>
          <p:nvPr/>
        </p:nvSpPr>
        <p:spPr bwMode="auto">
          <a:xfrm flipV="1">
            <a:off x="6227763" y="2995613"/>
            <a:ext cx="1587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27.10.2008</a:t>
            </a:r>
          </a:p>
        </p:txBody>
      </p:sp>
      <p:sp>
        <p:nvSpPr>
          <p:cNvPr id="6147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614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DBBCE5A-E1E0-4AB0-B05C-EAC2F8EA4F57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Grafické znázornění - WFG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4043363" cy="4411662"/>
          </a:xfrm>
        </p:spPr>
        <p:txBody>
          <a:bodyPr/>
          <a:lstStyle/>
          <a:p>
            <a:pPr eaLnBrk="1" hangingPunct="1"/>
            <a:r>
              <a:rPr lang="cs-CZ" altLang="cs-CZ" sz="2000" smtClean="0"/>
              <a:t>Modelem může být i WFG (Wait-For-Graph)</a:t>
            </a:r>
          </a:p>
          <a:p>
            <a:pPr eaLnBrk="1" hangingPunct="1"/>
            <a:r>
              <a:rPr lang="cs-CZ" altLang="cs-CZ" sz="2000" smtClean="0"/>
              <a:t>Uzly grafu jsou procesy</a:t>
            </a:r>
          </a:p>
          <a:p>
            <a:pPr eaLnBrk="1" hangingPunct="1"/>
            <a:r>
              <a:rPr lang="cs-CZ" altLang="cs-CZ" sz="2000" smtClean="0"/>
              <a:t>Hrany grafu jsou vazby mezi procesy</a:t>
            </a:r>
          </a:p>
          <a:p>
            <a:pPr eaLnBrk="1" hangingPunct="1"/>
            <a:r>
              <a:rPr lang="cs-CZ" altLang="cs-CZ" sz="2000" smtClean="0"/>
              <a:t>Vyjadřují vzájemné čekání</a:t>
            </a:r>
          </a:p>
          <a:p>
            <a:pPr eaLnBrk="1" hangingPunct="1"/>
            <a:r>
              <a:rPr lang="cs-CZ" altLang="cs-CZ" sz="2000" smtClean="0"/>
              <a:t>P1 →</a:t>
            </a:r>
            <a:r>
              <a:rPr lang="en-US" altLang="cs-CZ" sz="2000" smtClean="0"/>
              <a:t> </a:t>
            </a:r>
            <a:r>
              <a:rPr lang="cs-CZ" altLang="cs-CZ" sz="2000" smtClean="0"/>
              <a:t>P2 znamená, že P1 čeká na P2</a:t>
            </a:r>
          </a:p>
          <a:p>
            <a:pPr eaLnBrk="1" hangingPunct="1"/>
            <a:r>
              <a:rPr lang="cs-CZ" altLang="cs-CZ" sz="2000" smtClean="0"/>
              <a:t>P1 →</a:t>
            </a:r>
            <a:r>
              <a:rPr lang="en-US" altLang="cs-CZ" sz="2000" smtClean="0"/>
              <a:t> </a:t>
            </a:r>
            <a:r>
              <a:rPr lang="cs-CZ" altLang="cs-CZ" sz="2000" smtClean="0"/>
              <a:t>P2 →</a:t>
            </a:r>
            <a:r>
              <a:rPr lang="en-US" altLang="cs-CZ" sz="2000" smtClean="0"/>
              <a:t> </a:t>
            </a:r>
            <a:r>
              <a:rPr lang="cs-CZ" altLang="cs-CZ" sz="2000" smtClean="0"/>
              <a:t>P1</a:t>
            </a:r>
          </a:p>
          <a:p>
            <a:pPr eaLnBrk="1" hangingPunct="1"/>
            <a:r>
              <a:rPr lang="cs-CZ" altLang="cs-CZ" sz="2000" smtClean="0"/>
              <a:t>Deadlock je orientovaný c</a:t>
            </a:r>
            <a:r>
              <a:rPr lang="en-US" altLang="cs-CZ" sz="2000" smtClean="0"/>
              <a:t>y</a:t>
            </a:r>
            <a:r>
              <a:rPr lang="cs-CZ" altLang="cs-CZ" sz="2000" smtClean="0"/>
              <a:t>klus v tomto grafu</a:t>
            </a:r>
          </a:p>
        </p:txBody>
      </p:sp>
      <p:sp>
        <p:nvSpPr>
          <p:cNvPr id="6151" name="Oval 5"/>
          <p:cNvSpPr>
            <a:spLocks noChangeArrowheads="1"/>
          </p:cNvSpPr>
          <p:nvPr/>
        </p:nvSpPr>
        <p:spPr bwMode="auto">
          <a:xfrm>
            <a:off x="5795963" y="2636838"/>
            <a:ext cx="576262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6152" name="Oval 6"/>
          <p:cNvSpPr>
            <a:spLocks noChangeArrowheads="1"/>
          </p:cNvSpPr>
          <p:nvPr/>
        </p:nvSpPr>
        <p:spPr bwMode="auto">
          <a:xfrm>
            <a:off x="7164388" y="4365625"/>
            <a:ext cx="576262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cxnSp>
        <p:nvCxnSpPr>
          <p:cNvPr id="6153" name="AutoShape 8"/>
          <p:cNvCxnSpPr>
            <a:cxnSpLocks noChangeShapeType="1"/>
            <a:stCxn id="6151" idx="6"/>
            <a:endCxn id="6152" idx="0"/>
          </p:cNvCxnSpPr>
          <p:nvPr/>
        </p:nvCxnSpPr>
        <p:spPr bwMode="auto">
          <a:xfrm>
            <a:off x="6372225" y="2925763"/>
            <a:ext cx="1081088" cy="1439862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54" name="AutoShape 9"/>
          <p:cNvCxnSpPr>
            <a:cxnSpLocks noChangeShapeType="1"/>
            <a:stCxn id="6152" idx="2"/>
            <a:endCxn id="6151" idx="4"/>
          </p:cNvCxnSpPr>
          <p:nvPr/>
        </p:nvCxnSpPr>
        <p:spPr bwMode="auto">
          <a:xfrm rot="10800000">
            <a:off x="6084888" y="3213100"/>
            <a:ext cx="1079500" cy="144145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5919788" y="2728913"/>
            <a:ext cx="463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P1</a:t>
            </a:r>
          </a:p>
        </p:txBody>
      </p:sp>
      <p:sp>
        <p:nvSpPr>
          <p:cNvPr id="6156" name="Text Box 11"/>
          <p:cNvSpPr txBox="1">
            <a:spLocks noChangeArrowheads="1"/>
          </p:cNvSpPr>
          <p:nvPr/>
        </p:nvSpPr>
        <p:spPr bwMode="auto">
          <a:xfrm>
            <a:off x="7288213" y="4456113"/>
            <a:ext cx="463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P2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27.10.2008</a:t>
            </a:r>
          </a:p>
        </p:txBody>
      </p:sp>
      <p:sp>
        <p:nvSpPr>
          <p:cNvPr id="717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717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5C8BC62-EA9D-41C7-B31E-346BD8547A31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Modely deadlocku</a:t>
            </a:r>
            <a:endParaRPr lang="cs-CZ" altLang="cs-CZ" smtClean="0"/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dirty="0" smtClean="0"/>
              <a:t>Jednoduchý model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 smtClean="0"/>
              <a:t>Uzel může být pouze v jednom cyklu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 smtClean="0"/>
              <a:t>Přidělení jednoho zdroje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 smtClean="0"/>
              <a:t>Cyklus WFG je postačující podmínkou pro detekci </a:t>
            </a:r>
            <a:r>
              <a:rPr lang="cs-CZ" altLang="cs-CZ" sz="1800" dirty="0" err="1" smtClean="0"/>
              <a:t>deadlocku</a:t>
            </a:r>
            <a:endParaRPr lang="cs-CZ" altLang="cs-CZ" sz="1800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 smtClean="0"/>
              <a:t>AND </a:t>
            </a:r>
            <a:r>
              <a:rPr lang="cs-CZ" altLang="cs-CZ" sz="2000" dirty="0" smtClean="0"/>
              <a:t>model (např. stálé zdroje)</a:t>
            </a:r>
            <a:endParaRPr lang="cs-CZ" altLang="cs-CZ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 smtClean="0"/>
              <a:t>Tentýž jako předchozí případ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 smtClean="0"/>
              <a:t>proces může současně požadovat více zdrojů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 smtClean="0"/>
              <a:t>zůstává blokován dokud neobdrží všechny požadované zdroje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 smtClean="0"/>
              <a:t>Cyklus WFG je postačující podmínkou pro detekci </a:t>
            </a:r>
            <a:r>
              <a:rPr lang="cs-CZ" altLang="cs-CZ" sz="1800" dirty="0" err="1" smtClean="0"/>
              <a:t>deadlocku</a:t>
            </a:r>
            <a:endParaRPr lang="cs-CZ" altLang="cs-CZ" sz="1800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 smtClean="0"/>
              <a:t>OR </a:t>
            </a:r>
            <a:r>
              <a:rPr lang="cs-CZ" altLang="cs-CZ" sz="2000" dirty="0" smtClean="0"/>
              <a:t>model (např. komunikace)</a:t>
            </a:r>
            <a:endParaRPr lang="cs-CZ" altLang="cs-CZ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 smtClean="0"/>
              <a:t>proces může najednou požadovat více zdrojů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 smtClean="0"/>
              <a:t>zůstává blokován dokud neobdrží alespoň jeden z požadovaných zdrojů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 smtClean="0"/>
              <a:t>Nalezení smyčky v grafu (knot) je postačující podmínkou pro detekci </a:t>
            </a:r>
            <a:r>
              <a:rPr lang="cs-CZ" altLang="cs-CZ" sz="1800" dirty="0" err="1" smtClean="0"/>
              <a:t>deadlocku</a:t>
            </a:r>
            <a:endParaRPr lang="cs-CZ" alt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27.10.2008</a:t>
            </a:r>
          </a:p>
        </p:txBody>
      </p:sp>
      <p:sp>
        <p:nvSpPr>
          <p:cNvPr id="819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819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A720EA8-388A-46C4-A13F-3FAAFC9BA778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Modely deadlocku</a:t>
            </a:r>
            <a:endParaRPr lang="cs-CZ" altLang="cs-CZ" smtClean="0"/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AND – OR model</a:t>
            </a:r>
          </a:p>
          <a:p>
            <a:pPr lvl="1" eaLnBrk="1" hangingPunct="1"/>
            <a:r>
              <a:rPr lang="cs-CZ" altLang="cs-CZ" smtClean="0"/>
              <a:t>Kombinace požadavků na AND model a OR model</a:t>
            </a:r>
          </a:p>
          <a:p>
            <a:pPr eaLnBrk="1" hangingPunct="1"/>
            <a:r>
              <a:rPr lang="cs-CZ" altLang="cs-CZ" smtClean="0"/>
              <a:t>P-out-of-Q model</a:t>
            </a:r>
          </a:p>
          <a:p>
            <a:pPr lvl="1" eaLnBrk="1" hangingPunct="1"/>
            <a:r>
              <a:rPr lang="cs-CZ" altLang="cs-CZ" smtClean="0"/>
              <a:t>Získání P z Q zdrojů</a:t>
            </a:r>
          </a:p>
          <a:p>
            <a:pPr lvl="1" eaLnBrk="1" hangingPunct="1"/>
            <a:r>
              <a:rPr lang="cs-CZ" altLang="cs-CZ" smtClean="0"/>
              <a:t>Např. přístup k replikám (stačí přístup k P replikám z Q replik)</a:t>
            </a:r>
          </a:p>
          <a:p>
            <a:pPr lvl="1" eaLnBrk="1" hangingPunct="1"/>
            <a:r>
              <a:rPr lang="cs-CZ" altLang="cs-CZ" smtClean="0"/>
              <a:t>Speciální případy</a:t>
            </a:r>
          </a:p>
          <a:p>
            <a:pPr lvl="2" eaLnBrk="1" hangingPunct="1"/>
            <a:r>
              <a:rPr lang="cs-CZ" altLang="cs-CZ" smtClean="0"/>
              <a:t>P = 1 … OR model</a:t>
            </a:r>
          </a:p>
          <a:p>
            <a:pPr lvl="2" eaLnBrk="1" hangingPunct="1"/>
            <a:r>
              <a:rPr lang="cs-CZ" altLang="cs-CZ" smtClean="0"/>
              <a:t>P = Q … AND model</a:t>
            </a:r>
          </a:p>
          <a:p>
            <a:pPr lvl="1" eaLnBrk="1" hangingPunct="1"/>
            <a:r>
              <a:rPr lang="cs-CZ" altLang="cs-CZ" smtClean="0"/>
              <a:t>Nalezení smyčky v grafu (knot) je postačující podmínkou pro detekci deadlocku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6088808">
  <a:themeElements>
    <a:clrScheme name="06088808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060888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06088808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088808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06088808</Template>
  <TotalTime>867</TotalTime>
  <Words>2820</Words>
  <Application>Microsoft Office PowerPoint</Application>
  <PresentationFormat>Předvádění na obrazovce (4:3)</PresentationFormat>
  <Paragraphs>586</Paragraphs>
  <Slides>47</Slides>
  <Notes>44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50" baseType="lpstr">
      <vt:lpstr>Arial</vt:lpstr>
      <vt:lpstr>Wingdings</vt:lpstr>
      <vt:lpstr>06088808</vt:lpstr>
      <vt:lpstr>Distribuovaný deadlock </vt:lpstr>
      <vt:lpstr>Předpoklady</vt:lpstr>
      <vt:lpstr>Charakteristiky deadlocku</vt:lpstr>
      <vt:lpstr>Resource Allocation Graph</vt:lpstr>
      <vt:lpstr>Grafické znázornění - RAG</vt:lpstr>
      <vt:lpstr>Grafické znázornění - RAG</vt:lpstr>
      <vt:lpstr>Grafické znázornění - WFG</vt:lpstr>
      <vt:lpstr>Modely deadlocku</vt:lpstr>
      <vt:lpstr>Modely deadlocku</vt:lpstr>
      <vt:lpstr>Příklad AND modelu</vt:lpstr>
      <vt:lpstr>OR model</vt:lpstr>
      <vt:lpstr>Strategie zpracování deadlocku</vt:lpstr>
      <vt:lpstr>Strategie zpracování deadlocku prevence</vt:lpstr>
      <vt:lpstr>Strategie zpracování deadlocku prevence</vt:lpstr>
      <vt:lpstr>Prevence deadlocku uspořádání podle časových značek</vt:lpstr>
      <vt:lpstr>Strategie zpracování deadlocku - předcházení deadlocku</vt:lpstr>
      <vt:lpstr>Strategie zpracování deadlocku detekce a odstranění</vt:lpstr>
      <vt:lpstr>Strategie zpracování deadlocku detekce a odstranění</vt:lpstr>
      <vt:lpstr>Falešný deadlock</vt:lpstr>
      <vt:lpstr>Falešný deadlock</vt:lpstr>
      <vt:lpstr>Falešný deadlock</vt:lpstr>
      <vt:lpstr>Detekce deadlocku, cyklus a uzel</vt:lpstr>
      <vt:lpstr>Příklad</vt:lpstr>
      <vt:lpstr>Příklad</vt:lpstr>
      <vt:lpstr>Možnosti řešení deadlocku v distribuovaných systémech</vt:lpstr>
      <vt:lpstr>Centralizované algoritmy</vt:lpstr>
      <vt:lpstr>Centralizované algoritmy</vt:lpstr>
      <vt:lpstr>Centralizované algoritmy</vt:lpstr>
      <vt:lpstr>Distribuované algoritmy</vt:lpstr>
      <vt:lpstr>Path-pushing  (propagace nalezených cest)</vt:lpstr>
      <vt:lpstr>Edge-chasing algorithm (odstranění hran)</vt:lpstr>
      <vt:lpstr>Edge-chasing algorithm Algoritmus Chandy-Misra-Hass</vt:lpstr>
      <vt:lpstr>Edge-chasing algorithm Algoritmus Chandy-Misra-Hass</vt:lpstr>
      <vt:lpstr>Edge-chasing algorithm Algoritmus Chandy-Misra-Hass</vt:lpstr>
      <vt:lpstr>Edge-chasing algorithm Mitchell-Meritt Algorithm (pro AND model)</vt:lpstr>
      <vt:lpstr>Edge-chasing algorithm Mitchell-Meritt Algorithm (pro AND model)</vt:lpstr>
      <vt:lpstr>Algoritmy založené na difuzním zpracování</vt:lpstr>
      <vt:lpstr>Difuzní zpracování Chandy-Misra-Hass</vt:lpstr>
      <vt:lpstr>Difuzní zpracování Chandy-Misra-Hass</vt:lpstr>
      <vt:lpstr>Detekce globálního stavu</vt:lpstr>
      <vt:lpstr>Detekce globálního stavu Kshemkalyani-Singhal algorithm</vt:lpstr>
      <vt:lpstr>Detekce globálního stavu Kshemkalyani-Singhal algorithm</vt:lpstr>
      <vt:lpstr>Hierarchická detekce deadlocku</vt:lpstr>
      <vt:lpstr>Hierarchická detekce deadlocku</vt:lpstr>
      <vt:lpstr>Hierarchická detekce deadlocku Menasce-Muntz Algorithm</vt:lpstr>
      <vt:lpstr>Hierarchická detekce deadlocku Menasce-Muntz Algorithm</vt:lpstr>
      <vt:lpstr>Hierarchická detekce deadlocku Menasce-Muntz Algorithm</vt:lpstr>
    </vt:vector>
  </TitlesOfParts>
  <Manager/>
  <Company>ZČU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Distribuovaný deadlock </dc:title>
  <dc:subject/>
  <dc:creator>KIV</dc:creator>
  <cp:keywords/>
  <dc:description/>
  <cp:lastModifiedBy>un331</cp:lastModifiedBy>
  <cp:revision>24</cp:revision>
  <cp:lastPrinted>2012-10-22T05:05:23Z</cp:lastPrinted>
  <dcterms:created xsi:type="dcterms:W3CDTF">2008-10-27T06:11:12Z</dcterms:created>
  <dcterms:modified xsi:type="dcterms:W3CDTF">2017-10-23T06:02:04Z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TC060888081029</vt:lpwstr>
  </property>
</Properties>
</file>