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0" r:id="rId3"/>
    <p:sldId id="312" r:id="rId4"/>
    <p:sldId id="313" r:id="rId5"/>
    <p:sldId id="314" r:id="rId6"/>
    <p:sldId id="315" r:id="rId7"/>
    <p:sldId id="316" r:id="rId8"/>
    <p:sldId id="328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3" r:id="rId17"/>
    <p:sldId id="330" r:id="rId18"/>
    <p:sldId id="326" r:id="rId19"/>
    <p:sldId id="324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27" r:id="rId38"/>
    <p:sldId id="329" r:id="rId3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0300" autoAdjust="0"/>
  </p:normalViewPr>
  <p:slideViewPr>
    <p:cSldViewPr>
      <p:cViewPr varScale="1">
        <p:scale>
          <a:sx n="57" d="100"/>
          <a:sy n="57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46865-B968-41C2-B69C-E44248248E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6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1C0CF3E-05C1-4DB3-B9B3-AA96D61117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4988-9F05-4400-B233-20DAD54A0E8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6F3F2-ED73-48EC-8919-44B37A0FFA38}" type="slidenum">
              <a:rPr lang="cs-CZ"/>
              <a:pPr/>
              <a:t>2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CF3E-05C1-4DB3-B9B3-AA96D61117E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 b="1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B32AAA1-C163-4D52-BDCD-DE121B0FAB6B}" type="datetime1">
              <a:rPr lang="cs-CZ" smtClean="0"/>
              <a:t>6.12.2010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06D21-7C7F-48F0-9A0F-6DE2D248F56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E06A3-87F4-4C25-92F1-9E2163BDCC06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5CE-764D-4E92-B67A-DDA841F228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A5951-69E9-45AA-98B3-507F360BFEB3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C499-2BC3-429E-A9BD-A877A52DB4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590363-968C-4F77-82D1-F90D6489F931}" type="datetime1">
              <a:rPr lang="cs-CZ" smtClean="0"/>
              <a:t>6.12.2010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B64A09-2801-4D06-AB25-37423ED80F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F732-828E-4455-A12F-F7CD9E8A0896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4E14-767D-43DB-8417-171CF9EC27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E63F6-922E-456E-B096-4C516232B809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8665-932F-4A95-810F-22C09FB1CA7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294B8-B340-4ACE-AA6C-83E017D88A85}" type="datetime1">
              <a:rPr lang="cs-CZ" smtClean="0"/>
              <a:t>6.12.2010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9A72-29A2-4141-BDBC-A2F0BB111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C1A77-9BEF-4670-9414-FA4D53D79B3C}" type="datetime1">
              <a:rPr lang="cs-CZ" smtClean="0"/>
              <a:t>6.12.2010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99C1-BD62-4C84-B46F-3CCCBF2FA7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12915-54E5-48A5-9F99-AD26CD418FF8}" type="datetime1">
              <a:rPr lang="cs-CZ" smtClean="0"/>
              <a:t>6.12.2010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C1BA-9E00-4BB0-AB3F-31034F1665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CA841-2A84-4443-AA91-148CE62D76FD}" type="datetime1">
              <a:rPr lang="cs-CZ" smtClean="0"/>
              <a:t>6.12.2010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77F0-8624-4FD9-A0BB-FDF8F7A553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23447-40BC-4134-9E2E-177F7E726A68}" type="datetime1">
              <a:rPr lang="cs-CZ" smtClean="0"/>
              <a:t>6.12.2010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80A7-CF07-49A6-85DF-C32A5E5794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97469-EFCD-405A-A850-1606A92DE46E}" type="datetime1">
              <a:rPr lang="cs-CZ" smtClean="0"/>
              <a:t>6.12.2010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7AB1-E0C7-4BDA-A0C6-25FB030BA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A66EE25D-992B-4ADA-9B8D-98B9E7E05BE4}" type="datetime1">
              <a:rPr lang="cs-CZ" smtClean="0"/>
              <a:t>6.12.2010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A43AB-5F9E-4E66-98AF-54A7501881C0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 dirty="0" smtClean="0"/>
              <a:t>Content Delivery Network (CDN</a:t>
            </a:r>
            <a:r>
              <a:rPr lang="en-US" sz="3600" dirty="0"/>
              <a:t>)</a:t>
            </a:r>
            <a:endParaRPr 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6248400" cy="2362200"/>
          </a:xfrm>
        </p:spPr>
        <p:txBody>
          <a:bodyPr/>
          <a:lstStyle/>
          <a:p>
            <a:r>
              <a:rPr lang="cs-CZ" sz="2800" dirty="0" smtClean="0"/>
              <a:t>Přednášky z Distribuovaných systémů</a:t>
            </a:r>
            <a:endParaRPr lang="cs-CZ" sz="2800" dirty="0"/>
          </a:p>
          <a:p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 lvl="0"/>
            <a:r>
              <a:rPr lang="cs-CZ" dirty="0" smtClean="0"/>
              <a:t>Škálovatelnost</a:t>
            </a:r>
            <a:endParaRPr lang="cs-CZ" dirty="0"/>
          </a:p>
          <a:p>
            <a:pPr lvl="1"/>
            <a:r>
              <a:rPr lang="cs-CZ" dirty="0"/>
              <a:t>schopnost expandovat ve smyslu zpracování velkého objemu dat, transakcí, uživatelů</a:t>
            </a:r>
          </a:p>
          <a:p>
            <a:pPr lvl="1"/>
            <a:r>
              <a:rPr lang="cs-CZ" dirty="0"/>
              <a:t>vyžaduje schopnost dynamického zásobování a doručování obsahu s vysokou kvalitou a nízkou cenou zpracování</a:t>
            </a:r>
          </a:p>
          <a:p>
            <a:pPr lvl="1"/>
            <a:r>
              <a:rPr lang="cs-CZ" dirty="0"/>
              <a:t>trend do budoucna – poskytovatelé i koncoví uživatelé budou platit za vysokou kvalitu služeb</a:t>
            </a:r>
          </a:p>
          <a:p>
            <a:pPr lvl="0"/>
            <a:r>
              <a:rPr lang="cs-CZ" dirty="0"/>
              <a:t>B</a:t>
            </a:r>
            <a:r>
              <a:rPr lang="cs-CZ" dirty="0" smtClean="0"/>
              <a:t>ezpečnost</a:t>
            </a:r>
            <a:endParaRPr lang="cs-CZ" dirty="0"/>
          </a:p>
          <a:p>
            <a:pPr lvl="1"/>
            <a:r>
              <a:rPr lang="cs-CZ" dirty="0"/>
              <a:t>ochrana obsahu proti neautorizovanému přístupu a modifikaci</a:t>
            </a:r>
          </a:p>
          <a:p>
            <a:pPr lvl="1"/>
            <a:r>
              <a:rPr lang="cs-CZ" dirty="0"/>
              <a:t>vyžaduje fyzickou, síťovou, programovou, datovou a procedurální bezpečnost</a:t>
            </a:r>
          </a:p>
          <a:p>
            <a:pPr lvl="1"/>
            <a:r>
              <a:rPr lang="cs-CZ" dirty="0"/>
              <a:t>budoucí trend – redukce omezení přístupu a přerušení přístupu obranou proti </a:t>
            </a:r>
            <a:r>
              <a:rPr lang="cs-CZ" dirty="0" err="1" smtClean="0"/>
              <a:t>DDoS</a:t>
            </a:r>
            <a:r>
              <a:rPr lang="cs-CZ" dirty="0" smtClean="0"/>
              <a:t> </a:t>
            </a:r>
            <a:r>
              <a:rPr lang="cs-CZ" dirty="0"/>
              <a:t>útokům a dalším škodlivým </a:t>
            </a:r>
            <a:r>
              <a:rPr lang="cs-CZ" dirty="0" smtClean="0"/>
              <a:t>aktivitám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B583-BBF5-45BC-A78B-06DE17FB1461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8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</a:t>
            </a:r>
            <a:r>
              <a:rPr lang="cs-CZ" dirty="0" smtClean="0"/>
              <a:t>polehlivost</a:t>
            </a:r>
            <a:r>
              <a:rPr lang="cs-CZ" dirty="0"/>
              <a:t>, schopnost reagovat a výkonnost</a:t>
            </a:r>
          </a:p>
          <a:p>
            <a:pPr lvl="1"/>
            <a:r>
              <a:rPr lang="cs-CZ" dirty="0"/>
              <a:t>dostupnost služeb, zpracování možných nepřístupných stavů, zkušenost koncových uživatelů</a:t>
            </a:r>
          </a:p>
          <a:p>
            <a:pPr lvl="1"/>
            <a:r>
              <a:rPr lang="cs-CZ" dirty="0"/>
              <a:t>vyžaduje síť odolnou proti poruchám a s odpovídajícím vyrovnáváním zátěže</a:t>
            </a:r>
          </a:p>
          <a:p>
            <a:r>
              <a:rPr lang="cs-CZ" dirty="0"/>
              <a:t>B</a:t>
            </a:r>
            <a:r>
              <a:rPr lang="cs-CZ" dirty="0" smtClean="0"/>
              <a:t>udoucí trend</a:t>
            </a:r>
          </a:p>
          <a:p>
            <a:pPr lvl="1"/>
            <a:r>
              <a:rPr lang="cs-CZ" dirty="0" smtClean="0"/>
              <a:t>distribuované </a:t>
            </a:r>
            <a:r>
              <a:rPr lang="cs-CZ" dirty="0"/>
              <a:t>rozmisťování obsahu,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cache a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směrovací mechanizmus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AC12-E1AD-4CFB-B922-49A304CC98E8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7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Jednotný CDN</a:t>
            </a:r>
          </a:p>
          <a:p>
            <a:pPr lvl="1"/>
            <a:r>
              <a:rPr lang="cs-CZ" dirty="0"/>
              <a:t>integrace „Content delivery/distribution“ a Content services</a:t>
            </a:r>
          </a:p>
          <a:p>
            <a:pPr lvl="1"/>
            <a:r>
              <a:rPr lang="cs-CZ" dirty="0"/>
              <a:t>Content Service Network (CSN) jako servisní distribuční kanál pro služby s přidanou hodnotou</a:t>
            </a:r>
          </a:p>
          <a:p>
            <a:pPr lvl="0"/>
            <a:r>
              <a:rPr lang="cs-CZ" dirty="0"/>
              <a:t>Dynamický CDN (Content delivery)</a:t>
            </a:r>
          </a:p>
          <a:p>
            <a:pPr lvl="1"/>
            <a:r>
              <a:rPr lang="cs-CZ" dirty="0"/>
              <a:t>generování obsahu na přání s použitím webových aplikací založených na specifikaci požadavků koncového uživatele (scripty, animace, DHTML, XML)</a:t>
            </a:r>
          </a:p>
          <a:p>
            <a:pPr lvl="1"/>
            <a:r>
              <a:rPr lang="cs-CZ" dirty="0"/>
              <a:t>počítání na hranách (edge computing), kontextově závislé cachování dat (Edge Suite, IBM WebSphere edge services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597-70BF-429F-BC20-E42012217B98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Hostování </a:t>
            </a:r>
            <a:r>
              <a:rPr lang="cs-CZ" dirty="0"/>
              <a:t>– WebServices</a:t>
            </a:r>
          </a:p>
          <a:p>
            <a:pPr lvl="1"/>
            <a:r>
              <a:rPr lang="cs-CZ" dirty="0"/>
              <a:t>použití XML parsování, serializace Java, reflection copy, clone copy</a:t>
            </a:r>
          </a:p>
          <a:p>
            <a:pPr lvl="1"/>
            <a:r>
              <a:rPr lang="cs-CZ" dirty="0"/>
              <a:t>Application delivery network (ADN) pro hostitelské .Net a J2EE aplikace</a:t>
            </a:r>
          </a:p>
          <a:p>
            <a:pPr lvl="1"/>
            <a:r>
              <a:rPr lang="cs-CZ" dirty="0"/>
              <a:t>Capacity provisioning network (CPN) pro obchodování s kapacitami cache</a:t>
            </a:r>
          </a:p>
          <a:p>
            <a:pPr lvl="0"/>
            <a:r>
              <a:rPr lang="cs-CZ" dirty="0"/>
              <a:t>Service Oriented Architecture</a:t>
            </a:r>
          </a:p>
          <a:p>
            <a:pPr lvl="1"/>
            <a:r>
              <a:rPr lang="cs-CZ" dirty="0"/>
              <a:t>očekává se, že řízení obsahu bude motivováno preferencemi uživatele</a:t>
            </a:r>
          </a:p>
          <a:p>
            <a:pPr lvl="1"/>
            <a:r>
              <a:rPr lang="cs-CZ" dirty="0"/>
              <a:t>personální fikce uživatele založené na dolování dat (data mining)</a:t>
            </a:r>
          </a:p>
          <a:p>
            <a:pPr lvl="0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252-824A-45B6-A5E9-FB7FD16DC527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00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trendy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V</a:t>
            </a:r>
            <a:r>
              <a:rPr lang="cs-CZ" sz="2000" dirty="0" smtClean="0"/>
              <a:t>yrovnávání </a:t>
            </a:r>
            <a:r>
              <a:rPr lang="cs-CZ" sz="2000" dirty="0"/>
              <a:t>zátěže a replikace obsahu mezi spolupracujícími doménami</a:t>
            </a:r>
          </a:p>
          <a:p>
            <a:pPr lvl="1"/>
            <a:r>
              <a:rPr lang="cs-CZ" sz="1800" dirty="0"/>
              <a:t>lokalizace požadavků</a:t>
            </a:r>
          </a:p>
          <a:p>
            <a:pPr lvl="1"/>
            <a:r>
              <a:rPr lang="cs-CZ" sz="1800" dirty="0"/>
              <a:t>integrace replikace a cachování</a:t>
            </a:r>
          </a:p>
          <a:p>
            <a:pPr lvl="0"/>
            <a:r>
              <a:rPr lang="cs-CZ" sz="2000" dirty="0"/>
              <a:t>R</a:t>
            </a:r>
            <a:r>
              <a:rPr lang="cs-CZ" sz="2000" dirty="0" smtClean="0"/>
              <a:t>ozvinutí </a:t>
            </a:r>
            <a:r>
              <a:rPr lang="cs-CZ" sz="2000" dirty="0"/>
              <a:t>mechanizmu </a:t>
            </a:r>
            <a:r>
              <a:rPr lang="cs-CZ" sz="2000" dirty="0" smtClean="0"/>
              <a:t>obchodování</a:t>
            </a:r>
            <a:endParaRPr lang="cs-CZ" sz="2000" dirty="0"/>
          </a:p>
          <a:p>
            <a:pPr lvl="1"/>
            <a:r>
              <a:rPr lang="cs-CZ" sz="1800" dirty="0"/>
              <a:t>ekonomické modely založené na </a:t>
            </a:r>
            <a:r>
              <a:rPr lang="cs-CZ" sz="1800" dirty="0" smtClean="0"/>
              <a:t>SOA (</a:t>
            </a:r>
            <a:r>
              <a:rPr lang="cs-CZ" sz="1800" dirty="0" err="1" smtClean="0"/>
              <a:t>Service</a:t>
            </a:r>
            <a:r>
              <a:rPr lang="cs-CZ" sz="1800" dirty="0" smtClean="0"/>
              <a:t> </a:t>
            </a:r>
            <a:r>
              <a:rPr lang="cs-CZ" sz="1800" dirty="0" err="1" smtClean="0"/>
              <a:t>Oriented</a:t>
            </a:r>
            <a:r>
              <a:rPr lang="cs-CZ" sz="1800" dirty="0" smtClean="0"/>
              <a:t> </a:t>
            </a:r>
            <a:r>
              <a:rPr lang="cs-CZ" sz="1800" dirty="0" err="1" smtClean="0"/>
              <a:t>Architecture</a:t>
            </a:r>
            <a:r>
              <a:rPr lang="cs-CZ" sz="1800" dirty="0" smtClean="0"/>
              <a:t>)</a:t>
            </a:r>
            <a:endParaRPr lang="cs-CZ" sz="1800" dirty="0"/>
          </a:p>
          <a:p>
            <a:pPr lvl="0"/>
            <a:r>
              <a:rPr lang="cs-CZ" sz="2000" dirty="0"/>
              <a:t>A</a:t>
            </a:r>
            <a:r>
              <a:rPr lang="cs-CZ" sz="2000" dirty="0" smtClean="0"/>
              <a:t>daptivní </a:t>
            </a:r>
            <a:r>
              <a:rPr lang="cs-CZ" sz="2000" dirty="0"/>
              <a:t>CDN pro streamování média</a:t>
            </a:r>
          </a:p>
          <a:p>
            <a:pPr lvl="1"/>
            <a:r>
              <a:rPr lang="cs-CZ" sz="1800" dirty="0"/>
              <a:t>P2P řešení pro spolupracující média streaming 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obilní </a:t>
            </a:r>
            <a:r>
              <a:rPr lang="cs-CZ" sz="2000" dirty="0"/>
              <a:t>dynamické CDN</a:t>
            </a:r>
          </a:p>
          <a:p>
            <a:pPr lvl="1"/>
            <a:r>
              <a:rPr lang="cs-CZ" sz="1800" dirty="0"/>
              <a:t>velká variabilita na přání podle mobility uživatele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istribuce </a:t>
            </a:r>
            <a:r>
              <a:rPr lang="cs-CZ" sz="2000" dirty="0"/>
              <a:t>obsahu přes internetworking, peering a brokering</a:t>
            </a:r>
          </a:p>
          <a:p>
            <a:r>
              <a:rPr lang="cs-CZ" sz="2000" dirty="0"/>
              <a:t>CDN kooperace pro globální </a:t>
            </a:r>
            <a:r>
              <a:rPr lang="cs-CZ" sz="2000" dirty="0" smtClean="0"/>
              <a:t>zapouzdření </a:t>
            </a:r>
            <a:r>
              <a:rPr lang="cs-CZ" sz="2000" dirty="0"/>
              <a:t>s vysokou výkonností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4DAB-BE6A-4DBA-8FC1-C239CC029BE6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5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cs-CZ" dirty="0" smtClean="0"/>
              <a:t>Organizace CDN</a:t>
            </a:r>
          </a:p>
          <a:p>
            <a:pPr lvl="1"/>
            <a:r>
              <a:rPr lang="cs-CZ" dirty="0" smtClean="0"/>
              <a:t>Overlay pojetí</a:t>
            </a:r>
          </a:p>
          <a:p>
            <a:pPr lvl="2"/>
            <a:r>
              <a:rPr lang="cs-CZ" dirty="0"/>
              <a:t>aplikačně specifické servery a cache na několika místech v síti zpracovávají „content delivery“</a:t>
            </a:r>
          </a:p>
          <a:p>
            <a:pPr lvl="2"/>
            <a:r>
              <a:rPr lang="cs-CZ" dirty="0"/>
              <a:t>síťové komponenty nehrají žádnou roli při doručování obsahu</a:t>
            </a:r>
          </a:p>
          <a:p>
            <a:pPr lvl="2"/>
            <a:r>
              <a:rPr lang="cs-CZ" dirty="0"/>
              <a:t>často používané komerčními poskytovateli </a:t>
            </a:r>
            <a:r>
              <a:rPr lang="cs-CZ" dirty="0" smtClean="0"/>
              <a:t>CDN</a:t>
            </a:r>
          </a:p>
          <a:p>
            <a:pPr lvl="1"/>
            <a:r>
              <a:rPr lang="cs-CZ" dirty="0" smtClean="0"/>
              <a:t>Síťové pojetí</a:t>
            </a:r>
          </a:p>
          <a:p>
            <a:pPr lvl="2"/>
            <a:r>
              <a:rPr lang="cs-CZ" dirty="0"/>
              <a:t>síťové komponenty jsou vybaveny kódem pro identifikaci specifických typů aplikací a pro forwardování požadavků založených na předem definovaných pravidlech</a:t>
            </a:r>
          </a:p>
          <a:p>
            <a:pPr lvl="2"/>
            <a:r>
              <a:rPr lang="cs-CZ" dirty="0"/>
              <a:t>používají pouze některé CDN (Akamai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6F86-AE8A-454A-BE3B-96C43A0D3009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41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Servery </a:t>
            </a:r>
            <a:r>
              <a:rPr lang="cs-CZ" dirty="0"/>
              <a:t>CDN</a:t>
            </a:r>
          </a:p>
          <a:p>
            <a:pPr lvl="1"/>
            <a:r>
              <a:rPr lang="cs-CZ" dirty="0"/>
              <a:t>zdrojový server (výchozí server)</a:t>
            </a:r>
          </a:p>
          <a:p>
            <a:pPr lvl="1"/>
            <a:r>
              <a:rPr lang="cs-CZ" dirty="0"/>
              <a:t>replikační server</a:t>
            </a:r>
          </a:p>
          <a:p>
            <a:pPr lvl="0"/>
            <a:r>
              <a:rPr lang="cs-CZ" dirty="0" smtClean="0"/>
              <a:t>Interakce mezi </a:t>
            </a:r>
            <a:r>
              <a:rPr lang="cs-CZ" dirty="0"/>
              <a:t>komponentami</a:t>
            </a:r>
          </a:p>
          <a:p>
            <a:pPr lvl="1"/>
            <a:r>
              <a:rPr lang="cs-CZ" dirty="0"/>
              <a:t>klient – zástupce (proxy) – výchozí server</a:t>
            </a:r>
          </a:p>
          <a:p>
            <a:pPr lvl="1"/>
            <a:r>
              <a:rPr lang="cs-CZ" dirty="0"/>
              <a:t>síťový prvek – caching proxy</a:t>
            </a:r>
          </a:p>
          <a:p>
            <a:pPr lvl="1"/>
            <a:r>
              <a:rPr lang="cs-CZ" dirty="0"/>
              <a:t>inter-proxy</a:t>
            </a:r>
          </a:p>
          <a:p>
            <a:pPr lvl="2"/>
            <a:r>
              <a:rPr lang="cs-CZ" dirty="0"/>
              <a:t>caching proxy arrays</a:t>
            </a:r>
          </a:p>
          <a:p>
            <a:pPr lvl="2"/>
            <a:r>
              <a:rPr lang="cs-CZ" dirty="0"/>
              <a:t>caching proxy </a:t>
            </a:r>
            <a:r>
              <a:rPr lang="cs-CZ" dirty="0" smtClean="0"/>
              <a:t>meshes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43F3-E0B1-43B5-ACD0-0380381AEB53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2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C2A0-8FCD-4D18-93BB-2A04768BDA3A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01475"/>
              </p:ext>
            </p:extLst>
          </p:nvPr>
        </p:nvGraphicFramePr>
        <p:xfrm>
          <a:off x="609600" y="16002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4" name="Visio" r:id="rId4" imgW="7323521" imgH="4805274" progId="Visio.Drawing.11">
                  <p:embed/>
                </p:oleObj>
              </mc:Choice>
              <mc:Fallback>
                <p:oleObj name="Visio" r:id="rId4" imgW="7323521" imgH="48052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620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39624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Klient – proxy – výchozí server</a:t>
            </a:r>
            <a:endParaRPr lang="cs-C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945467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Síťový prvek – caching proxy</a:t>
            </a:r>
            <a:endParaRPr lang="cs-CZ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209" y="59436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arrays</a:t>
            </a:r>
            <a:endParaRPr lang="cs-CZ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977467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meshes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558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Interakční protokoly</a:t>
            </a:r>
          </a:p>
          <a:p>
            <a:pPr lvl="1"/>
            <a:r>
              <a:rPr lang="cs-CZ" dirty="0" smtClean="0"/>
              <a:t>Interakce </a:t>
            </a:r>
            <a:r>
              <a:rPr lang="cs-CZ" dirty="0"/>
              <a:t>prvků </a:t>
            </a:r>
            <a:r>
              <a:rPr lang="cs-CZ" dirty="0" smtClean="0"/>
              <a:t>sítě</a:t>
            </a:r>
          </a:p>
          <a:p>
            <a:pPr lvl="2"/>
            <a:r>
              <a:rPr lang="cs-CZ" sz="1800" dirty="0" smtClean="0"/>
              <a:t>NECP </a:t>
            </a:r>
            <a:r>
              <a:rPr lang="cs-CZ" sz="1800" dirty="0"/>
              <a:t>- Network Element Control </a:t>
            </a:r>
            <a:r>
              <a:rPr lang="cs-CZ" sz="1800" dirty="0" smtClean="0"/>
              <a:t>Protocol – jednoduchý protokol pro vyrovnávání zátěže mezi servery a prvky sítě </a:t>
            </a:r>
            <a:endParaRPr lang="cs-CZ" sz="1800" dirty="0"/>
          </a:p>
          <a:p>
            <a:pPr lvl="2"/>
            <a:r>
              <a:rPr lang="cs-CZ" sz="1800" dirty="0"/>
              <a:t>WCCP – web cache communication </a:t>
            </a:r>
            <a:r>
              <a:rPr lang="cs-CZ" sz="1800" dirty="0" smtClean="0"/>
              <a:t>protocol – interakce mezi směrovači a web-cache </a:t>
            </a:r>
            <a:endParaRPr lang="cs-CZ" sz="1800" dirty="0"/>
          </a:p>
          <a:p>
            <a:pPr lvl="1"/>
            <a:r>
              <a:rPr lang="cs-CZ" dirty="0" smtClean="0"/>
              <a:t>Interakce </a:t>
            </a:r>
            <a:r>
              <a:rPr lang="cs-CZ" dirty="0"/>
              <a:t>mezi </a:t>
            </a:r>
            <a:r>
              <a:rPr lang="cs-CZ" dirty="0" smtClean="0"/>
              <a:t>cache</a:t>
            </a:r>
            <a:endParaRPr lang="cs-CZ" dirty="0"/>
          </a:p>
          <a:p>
            <a:pPr lvl="2"/>
            <a:r>
              <a:rPr lang="cs-CZ" sz="1800" dirty="0" smtClean="0"/>
              <a:t>CARP </a:t>
            </a:r>
            <a:r>
              <a:rPr lang="cs-CZ" sz="1800" dirty="0"/>
              <a:t>– Common Adress Redundancy </a:t>
            </a:r>
            <a:r>
              <a:rPr lang="cs-CZ" sz="1800" dirty="0" smtClean="0"/>
              <a:t>Protocol – distribuovaný cache protokol </a:t>
            </a:r>
          </a:p>
          <a:p>
            <a:pPr lvl="2"/>
            <a:r>
              <a:rPr lang="cs-CZ" sz="1800" dirty="0" smtClean="0"/>
              <a:t>ICP </a:t>
            </a:r>
            <a:r>
              <a:rPr lang="cs-CZ" sz="1800" dirty="0"/>
              <a:t>– Internet cache </a:t>
            </a:r>
            <a:r>
              <a:rPr lang="cs-CZ" sz="1800" dirty="0" smtClean="0"/>
              <a:t>protocol – jednoduchý formát zpráv použitý pro komunikaci mezi cache </a:t>
            </a:r>
          </a:p>
          <a:p>
            <a:pPr lvl="2"/>
            <a:r>
              <a:rPr lang="cs-CZ" sz="1800" dirty="0" smtClean="0"/>
              <a:t>HTCP </a:t>
            </a:r>
            <a:r>
              <a:rPr lang="cs-CZ" sz="1800" dirty="0"/>
              <a:t>– Hypertext Control </a:t>
            </a:r>
            <a:r>
              <a:rPr lang="cs-CZ" sz="1800" dirty="0" smtClean="0"/>
              <a:t>Protocol – protokol pro vyhledávání HTTP cache, cache dat, údržbu souboru </a:t>
            </a:r>
            <a:r>
              <a:rPr lang="cs-CZ" sz="1800" dirty="0" smtClean="0"/>
              <a:t>HTTP </a:t>
            </a:r>
            <a:r>
              <a:rPr lang="cs-CZ" sz="1800" dirty="0" err="1" smtClean="0"/>
              <a:t>cache</a:t>
            </a:r>
            <a:r>
              <a:rPr lang="cs-CZ" sz="1800" dirty="0" smtClean="0"/>
              <a:t>, monitorování aktivity cache</a:t>
            </a:r>
            <a:endParaRPr lang="cs-CZ" sz="1800" dirty="0"/>
          </a:p>
          <a:p>
            <a:pPr lvl="2"/>
            <a:r>
              <a:rPr lang="cs-CZ" sz="1800" dirty="0"/>
              <a:t>C</a:t>
            </a:r>
            <a:r>
              <a:rPr lang="cs-CZ" sz="1800" dirty="0" smtClean="0"/>
              <a:t>ache Digest – protokol pro výměnu dat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C33C-7853-48B9-BD39-06AC9A442A3D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1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ypy </a:t>
            </a:r>
            <a:r>
              <a:rPr lang="cs-CZ" dirty="0"/>
              <a:t>obsahu/typy služby</a:t>
            </a:r>
          </a:p>
          <a:p>
            <a:pPr lvl="1"/>
            <a:r>
              <a:rPr lang="cs-CZ" dirty="0"/>
              <a:t>statický </a:t>
            </a:r>
            <a:r>
              <a:rPr lang="cs-CZ" dirty="0" smtClean="0"/>
              <a:t>obsah (statické stránky HTML, obrázky, programy, dokumenty, audio nebo video soubory) – nízká frekvence obměn </a:t>
            </a:r>
            <a:endParaRPr lang="cs-CZ" dirty="0"/>
          </a:p>
          <a:p>
            <a:pPr lvl="1"/>
            <a:r>
              <a:rPr lang="cs-CZ" dirty="0"/>
              <a:t>dynamický </a:t>
            </a:r>
            <a:r>
              <a:rPr lang="cs-CZ" dirty="0" smtClean="0"/>
              <a:t>obsah (animace, skripty, DHTML) – personalizované pro uživatele, vytvářené na přání</a:t>
            </a:r>
            <a:endParaRPr lang="cs-CZ" dirty="0"/>
          </a:p>
          <a:p>
            <a:pPr lvl="1"/>
            <a:r>
              <a:rPr lang="cs-CZ" dirty="0"/>
              <a:t>streaming </a:t>
            </a:r>
            <a:r>
              <a:rPr lang="cs-CZ" dirty="0" smtClean="0"/>
              <a:t>média (audio, video on demand, … ) – živé nebo on-demand vysílání</a:t>
            </a:r>
            <a:endParaRPr lang="cs-CZ" dirty="0"/>
          </a:p>
          <a:p>
            <a:pPr lvl="1"/>
            <a:r>
              <a:rPr lang="cs-CZ" dirty="0" smtClean="0"/>
              <a:t>Služby (DNS, e-komerce, přenos souborů …) – služby Internetu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1538-69CD-49D6-B728-2C22CE8CD793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A4AE-D77C-4B9E-8FAC-521C96F26C19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6F2-EF57-40D4-A575-55B2FD8A3D55}" type="slidenum">
              <a:rPr lang="cs-CZ"/>
              <a:pPr/>
              <a:t>2</a:t>
            </a:fld>
            <a:endParaRPr lang="cs-CZ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ea typeface="Calibri"/>
                <a:cs typeface="Times New Roman"/>
              </a:rPr>
              <a:t>Content delivery network</a:t>
            </a:r>
            <a:r>
              <a:rPr lang="cs-CZ" sz="2200" dirty="0">
                <a:ea typeface="Calibri"/>
                <a:cs typeface="Times New Roman"/>
              </a:rPr>
              <a:t> nebo </a:t>
            </a:r>
            <a:r>
              <a:rPr lang="cs-CZ" sz="2200" b="1" dirty="0">
                <a:ea typeface="Calibri"/>
                <a:cs typeface="Times New Roman"/>
              </a:rPr>
              <a:t>content distribution network </a:t>
            </a:r>
            <a:r>
              <a:rPr lang="cs-CZ" sz="2200" dirty="0">
                <a:ea typeface="Calibri"/>
                <a:cs typeface="Times New Roman"/>
              </a:rPr>
              <a:t>je počítačový system, obsahující kopie dat, uložených na různých místech v síti s cílem maximalizovat šířku pásma pro síťový přístup </a:t>
            </a:r>
            <a:r>
              <a:rPr lang="cs-CZ" sz="2200" dirty="0" smtClean="0">
                <a:ea typeface="Calibri"/>
                <a:cs typeface="Times New Roman"/>
              </a:rPr>
              <a:t>klientů </a:t>
            </a:r>
            <a:r>
              <a:rPr lang="cs-CZ" sz="2200" dirty="0">
                <a:ea typeface="Calibri"/>
                <a:cs typeface="Times New Roman"/>
              </a:rPr>
              <a:t>k </a:t>
            </a:r>
            <a:r>
              <a:rPr lang="cs-CZ" sz="2200" dirty="0" smtClean="0">
                <a:ea typeface="Calibri"/>
                <a:cs typeface="Times New Roman"/>
              </a:rPr>
              <a:t>datům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r>
              <a:rPr lang="cs-CZ" sz="2200" dirty="0" smtClean="0">
                <a:ea typeface="Calibri"/>
                <a:cs typeface="Times New Roman"/>
              </a:rPr>
              <a:t>Klient </a:t>
            </a:r>
            <a:r>
              <a:rPr lang="cs-CZ" sz="2200" dirty="0">
                <a:ea typeface="Calibri"/>
                <a:cs typeface="Times New Roman"/>
              </a:rPr>
              <a:t>přistupuje ke kopiím dat </a:t>
            </a:r>
            <a:r>
              <a:rPr lang="cs-CZ" sz="2200" dirty="0" smtClean="0">
                <a:ea typeface="Calibri"/>
                <a:cs typeface="Times New Roman"/>
              </a:rPr>
              <a:t>umístěným blízko klienta. </a:t>
            </a:r>
          </a:p>
          <a:p>
            <a:r>
              <a:rPr lang="cs-CZ" sz="2200" dirty="0" smtClean="0">
                <a:ea typeface="Calibri"/>
                <a:cs typeface="Times New Roman"/>
              </a:rPr>
              <a:t>Na </a:t>
            </a:r>
            <a:r>
              <a:rPr lang="cs-CZ" sz="2200" dirty="0">
                <a:ea typeface="Calibri"/>
                <a:cs typeface="Times New Roman"/>
              </a:rPr>
              <a:t>rozdíl od situace, kdy všichni klienti přistupují k </a:t>
            </a:r>
            <a:r>
              <a:rPr lang="cs-CZ" sz="2200" dirty="0" smtClean="0">
                <a:ea typeface="Calibri"/>
                <a:cs typeface="Times New Roman"/>
              </a:rPr>
              <a:t>informacím umístěným na vzdáleném serveru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r>
              <a:rPr lang="cs-CZ" sz="2200" dirty="0" smtClean="0">
                <a:ea typeface="Calibri"/>
                <a:cs typeface="Times New Roman"/>
              </a:rPr>
              <a:t>Tím </a:t>
            </a:r>
            <a:r>
              <a:rPr lang="cs-CZ" sz="2200" dirty="0">
                <a:ea typeface="Calibri"/>
                <a:cs typeface="Times New Roman"/>
              </a:rPr>
              <a:t>se odstraňuje úzké místo v blízkosti serveru</a:t>
            </a:r>
            <a:r>
              <a:rPr lang="cs-CZ" sz="2200" dirty="0" smtClean="0">
                <a:ea typeface="Calibri"/>
                <a:cs typeface="Times New Roman"/>
              </a:rPr>
              <a:t>.</a:t>
            </a:r>
            <a:r>
              <a:rPr lang="cs-CZ" sz="2200" dirty="0">
                <a:ea typeface="Calibri"/>
                <a:cs typeface="Times New Roman"/>
              </a:rPr>
              <a:t> </a:t>
            </a:r>
            <a:endParaRPr lang="cs-CZ" sz="2200" dirty="0" smtClean="0">
              <a:ea typeface="Calibri"/>
              <a:cs typeface="Times New Roman"/>
            </a:endParaRPr>
          </a:p>
          <a:p>
            <a:r>
              <a:rPr lang="cs-CZ" sz="2200" dirty="0" smtClean="0">
                <a:ea typeface="Calibri"/>
                <a:cs typeface="Times New Roman"/>
              </a:rPr>
              <a:t>Obsah </a:t>
            </a:r>
            <a:r>
              <a:rPr lang="cs-CZ" sz="2200" dirty="0">
                <a:ea typeface="Calibri"/>
                <a:cs typeface="Times New Roman"/>
              </a:rPr>
              <a:t>zahrnuje webové objekty, stahovatelné objekty (média, software, dokumenty), aplikace, mediální streamy v reálném čase a další komponenty dopravované internetem (DNS, cesty, databázové dotazy).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sz="2000" dirty="0" smtClean="0"/>
              <a:t>Výběr replikovaného obsahu</a:t>
            </a:r>
          </a:p>
          <a:p>
            <a:pPr lvl="1"/>
            <a:r>
              <a:rPr lang="cs-CZ" sz="1800" dirty="0" smtClean="0"/>
              <a:t>Replikuje se vše</a:t>
            </a:r>
          </a:p>
          <a:p>
            <a:pPr lvl="1"/>
            <a:r>
              <a:rPr lang="cs-CZ" sz="1800" dirty="0" smtClean="0"/>
              <a:t>Replikuje se část serveru - výběr</a:t>
            </a:r>
          </a:p>
          <a:p>
            <a:r>
              <a:rPr lang="cs-CZ" sz="2000" dirty="0" smtClean="0"/>
              <a:t>Částečná replikace</a:t>
            </a:r>
          </a:p>
          <a:p>
            <a:pPr lvl="1"/>
            <a:r>
              <a:rPr lang="cs-CZ" sz="1800" dirty="0" smtClean="0"/>
              <a:t>Založený na zkušenosti</a:t>
            </a:r>
          </a:p>
          <a:p>
            <a:pPr lvl="2"/>
            <a:r>
              <a:rPr lang="cs-CZ" sz="1800" dirty="0" smtClean="0"/>
              <a:t>Heuristika, administrátor vybere obsah, který má být replikován</a:t>
            </a:r>
          </a:p>
          <a:p>
            <a:pPr lvl="1"/>
            <a:r>
              <a:rPr lang="cs-CZ" sz="1800" dirty="0" smtClean="0"/>
              <a:t>Založený na popularitě</a:t>
            </a:r>
          </a:p>
          <a:p>
            <a:pPr lvl="2"/>
            <a:r>
              <a:rPr lang="cs-CZ" sz="1800" dirty="0" smtClean="0"/>
              <a:t>Replikace podle zájmu uživatelů</a:t>
            </a:r>
          </a:p>
          <a:p>
            <a:pPr lvl="1"/>
            <a:r>
              <a:rPr lang="cs-CZ" sz="1800" dirty="0" smtClean="0"/>
              <a:t>Založený na objektech</a:t>
            </a:r>
          </a:p>
          <a:p>
            <a:pPr lvl="2"/>
            <a:r>
              <a:rPr lang="cs-CZ" sz="1800" dirty="0" smtClean="0"/>
              <a:t>Snaha replikovat celé objekty</a:t>
            </a:r>
          </a:p>
          <a:p>
            <a:pPr lvl="1"/>
            <a:r>
              <a:rPr lang="cs-CZ" sz="1800" dirty="0" smtClean="0"/>
              <a:t>Založený na clusterech</a:t>
            </a:r>
          </a:p>
          <a:p>
            <a:pPr lvl="2"/>
            <a:r>
              <a:rPr lang="cs-CZ" sz="1800" dirty="0" smtClean="0"/>
              <a:t>Seskupování obsahu podle vzájemných vazeb nebo frekvenci přístupu a replikován obsah clusteru (URL, uživatelské relace)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D7B0-7119-4309-9900-C6D4AC6C1A3F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Vyhledání zástupného serveru</a:t>
            </a:r>
          </a:p>
          <a:p>
            <a:pPr lvl="1"/>
            <a:r>
              <a:rPr lang="cs-CZ" sz="1800" dirty="0" smtClean="0"/>
              <a:t>Problém umístění centra – minimalizace vzdálenosti mezi centrem a uzlem</a:t>
            </a:r>
          </a:p>
          <a:p>
            <a:r>
              <a:rPr lang="cs-CZ" dirty="0" smtClean="0"/>
              <a:t>Umístění podle topologie</a:t>
            </a:r>
          </a:p>
          <a:p>
            <a:pPr lvl="1"/>
            <a:r>
              <a:rPr lang="cs-CZ" sz="1800" dirty="0" smtClean="0"/>
              <a:t>Bere v úvahu existující informaci z CDN jako je zatížení a topologie</a:t>
            </a:r>
          </a:p>
          <a:p>
            <a:r>
              <a:rPr lang="cs-CZ" dirty="0" smtClean="0"/>
              <a:t>Umístění podle aktivity</a:t>
            </a:r>
          </a:p>
          <a:p>
            <a:pPr lvl="1"/>
            <a:r>
              <a:rPr lang="cs-CZ" dirty="0" smtClean="0"/>
              <a:t>Bere v úvahu klienty s největší spotřebou</a:t>
            </a:r>
          </a:p>
          <a:p>
            <a:r>
              <a:rPr lang="cs-CZ" dirty="0" smtClean="0"/>
              <a:t>Umístění dle stromové topologie</a:t>
            </a:r>
          </a:p>
          <a:p>
            <a:pPr lvl="1"/>
            <a:r>
              <a:rPr lang="cs-CZ" dirty="0" smtClean="0"/>
              <a:t>Předpokládá existenci stromové topologie</a:t>
            </a:r>
          </a:p>
          <a:p>
            <a:r>
              <a:rPr lang="cs-CZ" dirty="0" smtClean="0"/>
              <a:t>Umístění podle aktuálních potřeb</a:t>
            </a:r>
          </a:p>
          <a:p>
            <a:pPr lvl="1"/>
            <a:r>
              <a:rPr lang="cs-CZ" dirty="0" smtClean="0"/>
              <a:t>Bere v úvahu požadavky klientů a repliky organizuje multicast doručovací srom na aplikační úrovni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AC7-47C9-4B1D-92ED-B9006FFFBAC2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8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Obnova obsahu repliky</a:t>
            </a:r>
          </a:p>
          <a:p>
            <a:r>
              <a:rPr lang="cs-CZ" dirty="0" smtClean="0"/>
              <a:t>Metoda pull – bez spolupráce serverů</a:t>
            </a:r>
          </a:p>
          <a:p>
            <a:pPr lvl="1"/>
            <a:r>
              <a:rPr lang="cs-CZ" dirty="0" smtClean="0"/>
              <a:t>Pokud obsah chybí, server natáhne data z původního serveru</a:t>
            </a:r>
          </a:p>
          <a:p>
            <a:pPr lvl="1"/>
            <a:r>
              <a:rPr lang="cs-CZ" dirty="0" smtClean="0"/>
              <a:t>Používá se nejčastěji</a:t>
            </a:r>
          </a:p>
          <a:p>
            <a:r>
              <a:rPr lang="cs-CZ" dirty="0" smtClean="0"/>
              <a:t>Metoda pull – se spoluprací serverů</a:t>
            </a:r>
          </a:p>
          <a:p>
            <a:pPr lvl="1"/>
            <a:r>
              <a:rPr lang="cs-CZ" dirty="0" smtClean="0"/>
              <a:t>Servery kooperují navzájem a navzájem si vyměňují chybějící informaci</a:t>
            </a:r>
          </a:p>
          <a:p>
            <a:r>
              <a:rPr lang="cs-CZ" dirty="0" smtClean="0"/>
              <a:t>Metoda push – se spoluprací serverů</a:t>
            </a:r>
          </a:p>
          <a:p>
            <a:pPr lvl="1"/>
            <a:r>
              <a:rPr lang="cs-CZ" dirty="0" smtClean="0"/>
              <a:t>Obsah se natahuje s předstihem z původního serveru do replikačního</a:t>
            </a:r>
          </a:p>
          <a:p>
            <a:pPr lvl="1"/>
            <a:r>
              <a:rPr lang="cs-CZ" dirty="0" smtClean="0"/>
              <a:t>Replikační servery spolupracují – snížení ceny natažení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A945-B4C6-45D3-8F44-5BB20DFAB35B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8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132F-6095-4B8A-8439-7147108FD9CF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5235" r="11224" b="5235"/>
          <a:stretch>
            <a:fillRect/>
          </a:stretch>
        </p:blipFill>
        <p:spPr bwMode="auto">
          <a:xfrm>
            <a:off x="1371600" y="1524000"/>
            <a:ext cx="6305794" cy="4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8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EF80-2375-4729-A05B-C182F1ADE513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987" r="9694" b="3348"/>
          <a:stretch>
            <a:fillRect/>
          </a:stretch>
        </p:blipFill>
        <p:spPr bwMode="auto">
          <a:xfrm>
            <a:off x="1219200" y="1524000"/>
            <a:ext cx="6858000" cy="47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9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sz="2000" dirty="0" smtClean="0"/>
              <a:t>Techniky cache (caching)</a:t>
            </a:r>
          </a:p>
          <a:p>
            <a:pPr lvl="1"/>
            <a:r>
              <a:rPr lang="cs-CZ" sz="1800" dirty="0" smtClean="0"/>
              <a:t>Založené a dotazu (query)</a:t>
            </a:r>
          </a:p>
          <a:p>
            <a:pPr lvl="2"/>
            <a:r>
              <a:rPr lang="cs-CZ" sz="1800" dirty="0" smtClean="0"/>
              <a:t>Poslání dotazu odtatním CDN serverům</a:t>
            </a:r>
          </a:p>
          <a:p>
            <a:pPr lvl="1"/>
            <a:r>
              <a:rPr lang="cs-CZ" sz="1800" dirty="0" smtClean="0"/>
              <a:t>Založené na podpisu (digest)</a:t>
            </a:r>
          </a:p>
          <a:p>
            <a:pPr lvl="2"/>
            <a:r>
              <a:rPr lang="cs-CZ" sz="1800" dirty="0" smtClean="0"/>
              <a:t>Každý CDN server si udržuje podpisy obsahu ostatních kooperujících serverů uvnitř klusteru</a:t>
            </a:r>
          </a:p>
          <a:p>
            <a:pPr lvl="1"/>
            <a:r>
              <a:rPr lang="cs-CZ" sz="1800" dirty="0" smtClean="0"/>
              <a:t>Založené na adresářových službách</a:t>
            </a:r>
          </a:p>
          <a:p>
            <a:pPr lvl="2"/>
            <a:r>
              <a:rPr lang="cs-CZ" sz="1800" dirty="0" smtClean="0"/>
              <a:t>Centralizovaná metoda – server udržuje informaci o obsahu ostatních serverů uvnitř klusteru</a:t>
            </a:r>
          </a:p>
          <a:p>
            <a:pPr lvl="1"/>
            <a:r>
              <a:rPr lang="cs-CZ" sz="1800" dirty="0" smtClean="0"/>
              <a:t>Založené na hashování</a:t>
            </a:r>
          </a:p>
          <a:p>
            <a:pPr lvl="2"/>
            <a:r>
              <a:rPr lang="cs-CZ" sz="1800" dirty="0" smtClean="0"/>
              <a:t>Vybraný CDN server udržuje informaci (URL, IP) </a:t>
            </a:r>
          </a:p>
          <a:p>
            <a:pPr lvl="1"/>
            <a:r>
              <a:rPr lang="cs-CZ" sz="1800" dirty="0" smtClean="0"/>
              <a:t>Založené na částečném hashování</a:t>
            </a:r>
          </a:p>
          <a:p>
            <a:pPr lvl="2"/>
            <a:r>
              <a:rPr lang="cs-CZ" sz="1800" dirty="0" smtClean="0"/>
              <a:t>Nejpopulárnější informace je uložena v cache, ostatní dosažitelná hashováním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5710-AC88-4064-A5A8-92681A1E524A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Údržba cache – problém údržby replik</a:t>
            </a:r>
          </a:p>
          <a:p>
            <a:pPr lvl="1"/>
            <a:r>
              <a:rPr lang="cs-CZ" dirty="0" smtClean="0"/>
              <a:t>Periodicky</a:t>
            </a:r>
          </a:p>
          <a:p>
            <a:pPr lvl="1"/>
            <a:r>
              <a:rPr lang="cs-CZ" dirty="0" smtClean="0"/>
              <a:t>Propagace změn</a:t>
            </a:r>
          </a:p>
          <a:p>
            <a:pPr lvl="1"/>
            <a:r>
              <a:rPr lang="cs-CZ" dirty="0" smtClean="0"/>
              <a:t>Rozesílání změn na požádání</a:t>
            </a:r>
          </a:p>
          <a:p>
            <a:pPr lvl="1"/>
            <a:r>
              <a:rPr lang="cs-CZ" dirty="0" smtClean="0"/>
              <a:t>Invalidace obsahu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0B89-05AD-4531-BC8A-3E8231B53868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00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Směrování podle požadavků</a:t>
            </a:r>
          </a:p>
          <a:p>
            <a:pPr lvl="1"/>
            <a:r>
              <a:rPr lang="cs-CZ" dirty="0" smtClean="0"/>
              <a:t>Adaptivní – při výběru cache pro doručení obsahu bere v úvahu stav systému</a:t>
            </a:r>
          </a:p>
          <a:p>
            <a:pPr lvl="1"/>
            <a:r>
              <a:rPr lang="cs-CZ" dirty="0" smtClean="0"/>
              <a:t>Neadaptivní – k výběru serveru využívá heuristiku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7479-1D5B-4398-9A25-666284A4A9AF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54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Global Server Load Balancing</a:t>
            </a:r>
          </a:p>
          <a:p>
            <a:pPr lvl="2"/>
            <a:r>
              <a:rPr lang="cs-CZ" dirty="0" smtClean="0"/>
              <a:t>Přidělování podle globální situace nebo „chytrého“ autoritativního DNS</a:t>
            </a:r>
          </a:p>
          <a:p>
            <a:pPr lvl="1"/>
            <a:r>
              <a:rPr lang="cs-CZ" dirty="0" smtClean="0"/>
              <a:t>DNS-dispatching</a:t>
            </a:r>
          </a:p>
          <a:p>
            <a:pPr lvl="2"/>
            <a:r>
              <a:rPr lang="cs-CZ" dirty="0" smtClean="0"/>
              <a:t>Modifikovaný DNS server</a:t>
            </a:r>
          </a:p>
          <a:p>
            <a:pPr lvl="1"/>
            <a:r>
              <a:rPr lang="cs-CZ" dirty="0" smtClean="0"/>
              <a:t>HTTP redirection</a:t>
            </a:r>
          </a:p>
          <a:p>
            <a:pPr lvl="2"/>
            <a:r>
              <a:rPr lang="cs-CZ" dirty="0" smtClean="0"/>
              <a:t>Informace o replikačním serveru je uložena v HTTP záhlaví</a:t>
            </a:r>
          </a:p>
          <a:p>
            <a:pPr lvl="1"/>
            <a:r>
              <a:rPr lang="cs-CZ" dirty="0" smtClean="0"/>
              <a:t>URL rewriting</a:t>
            </a:r>
          </a:p>
          <a:p>
            <a:pPr lvl="2"/>
            <a:r>
              <a:rPr lang="cs-CZ" dirty="0" smtClean="0"/>
              <a:t>Přepis URL odkazů na dymanicky generované stránky</a:t>
            </a:r>
          </a:p>
          <a:p>
            <a:pPr lvl="1"/>
            <a:r>
              <a:rPr lang="cs-CZ" dirty="0" smtClean="0"/>
              <a:t>Anycasting</a:t>
            </a:r>
          </a:p>
          <a:p>
            <a:pPr lvl="2"/>
            <a:r>
              <a:rPr lang="cs-CZ" dirty="0" smtClean="0"/>
              <a:t>IP anycasting a aplikační anycasting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18E-A2DB-4918-B907-629B0557881C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0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CDN peering</a:t>
            </a:r>
          </a:p>
          <a:p>
            <a:pPr lvl="2"/>
            <a:r>
              <a:rPr lang="cs-CZ" dirty="0" smtClean="0"/>
              <a:t>Centralizovaný adresářový model – centralizovaný adresář</a:t>
            </a:r>
          </a:p>
          <a:p>
            <a:pPr lvl="2"/>
            <a:r>
              <a:rPr lang="cs-CZ" dirty="0" smtClean="0"/>
              <a:t>Distribuovaná hashovací tabulka – indexování pomocí hashovaných klíčů</a:t>
            </a:r>
          </a:p>
          <a:p>
            <a:pPr lvl="2"/>
            <a:r>
              <a:rPr lang="cs-CZ" dirty="0" smtClean="0"/>
              <a:t>Záplavový model – dotazy se posílají záplavově v klusteru</a:t>
            </a:r>
          </a:p>
          <a:p>
            <a:pPr lvl="2"/>
            <a:r>
              <a:rPr lang="cs-CZ" dirty="0" smtClean="0"/>
              <a:t>Model směrování podle dokumentu – existence autoritativného člena pro odkazy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D6AD-37D7-4ADD-97C5-BF405DC551D3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48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S rychlým rozvojem Internetu a Webu jsou 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problémy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omezení </a:t>
            </a: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výkonnosti síťových i výpočetních zdrojů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pro obchodní weby je důležitá dostupnost a krátká doba odezvy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o přístup k webu se snaží v jednu chvíli velký počet zákazníků – vznikají vlny</a:t>
            </a:r>
            <a:endParaRPr lang="cs-CZ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8B66-E4EE-4F68-B8E0-C85B2B7CAE3F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Vyhodnocování výkonnosti (vnitřní a vnější měření)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ledování úspěšnosti zásahů do cache</a:t>
            </a:r>
          </a:p>
          <a:p>
            <a:pPr lvl="2"/>
            <a:r>
              <a:rPr lang="cs-CZ" dirty="0" smtClean="0"/>
              <a:t> poměr úspěšných ku celkovému počtu</a:t>
            </a:r>
          </a:p>
          <a:p>
            <a:pPr lvl="1"/>
            <a:r>
              <a:rPr lang="cs-CZ" dirty="0" smtClean="0"/>
              <a:t>Podle využití přenosového pásma</a:t>
            </a:r>
          </a:p>
          <a:p>
            <a:pPr lvl="2"/>
            <a:r>
              <a:rPr lang="cs-CZ" dirty="0" smtClean="0"/>
              <a:t>měření šířky pásma využitého původním serverem</a:t>
            </a:r>
          </a:p>
          <a:p>
            <a:pPr lvl="1"/>
            <a:r>
              <a:rPr lang="cs-CZ" dirty="0" smtClean="0"/>
              <a:t>Podle doby odezvy</a:t>
            </a:r>
          </a:p>
          <a:p>
            <a:pPr lvl="2"/>
            <a:r>
              <a:rPr lang="cs-CZ" dirty="0" smtClean="0"/>
              <a:t> doba odezvy vnímaná uživatelem</a:t>
            </a:r>
          </a:p>
          <a:p>
            <a:pPr lvl="1"/>
            <a:r>
              <a:rPr lang="cs-CZ" dirty="0" smtClean="0"/>
              <a:t>Využití zástupného serveru</a:t>
            </a:r>
          </a:p>
          <a:p>
            <a:pPr lvl="2"/>
            <a:r>
              <a:rPr lang="cs-CZ" dirty="0" smtClean="0"/>
              <a:t> procento času kdy jsou zástupné servery zaměstnány</a:t>
            </a:r>
          </a:p>
          <a:p>
            <a:pPr lvl="1"/>
            <a:r>
              <a:rPr lang="cs-CZ" dirty="0" smtClean="0"/>
              <a:t>Podle spolehlivosti</a:t>
            </a:r>
          </a:p>
          <a:p>
            <a:pPr lvl="2"/>
            <a:r>
              <a:rPr lang="cs-CZ" dirty="0" smtClean="0"/>
              <a:t> měření ztráty paketů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AA8-3755-493C-816F-DDA4F635BA0B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1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572000" cy="4572000"/>
          </a:xfrm>
        </p:spPr>
        <p:txBody>
          <a:bodyPr/>
          <a:lstStyle/>
          <a:p>
            <a:r>
              <a:rPr lang="cs-CZ" dirty="0" smtClean="0"/>
              <a:t>Replikace na úrovni front-end</a:t>
            </a:r>
          </a:p>
          <a:p>
            <a:pPr lvl="1"/>
            <a:r>
              <a:rPr lang="cs-CZ" dirty="0" smtClean="0"/>
              <a:t>Replikace pomocí hranových serverů nebo zástupců</a:t>
            </a:r>
          </a:p>
          <a:p>
            <a:r>
              <a:rPr lang="cs-CZ" dirty="0" smtClean="0"/>
              <a:t>Replikace na aplikační úrovni</a:t>
            </a:r>
          </a:p>
          <a:p>
            <a:pPr lvl="1"/>
            <a:r>
              <a:rPr lang="cs-CZ" dirty="0" smtClean="0"/>
              <a:t>Počítání na hranových serverech</a:t>
            </a:r>
          </a:p>
          <a:p>
            <a:r>
              <a:rPr lang="cs-CZ" dirty="0" smtClean="0"/>
              <a:t>Replikace na back-end úrovni</a:t>
            </a:r>
          </a:p>
          <a:p>
            <a:pPr lvl="1"/>
            <a:r>
              <a:rPr lang="cs-CZ" dirty="0" smtClean="0"/>
              <a:t>Generování dynamického obsahu</a:t>
            </a:r>
          </a:p>
          <a:p>
            <a:r>
              <a:rPr lang="cs-CZ" dirty="0" smtClean="0"/>
              <a:t>Replikace na </a:t>
            </a:r>
            <a:r>
              <a:rPr lang="cs-CZ" dirty="0"/>
              <a:t>úrovni</a:t>
            </a:r>
          </a:p>
          <a:p>
            <a:r>
              <a:rPr lang="cs-CZ" dirty="0" smtClean="0"/>
              <a:t>Uživatelského profilu</a:t>
            </a:r>
          </a:p>
          <a:p>
            <a:pPr lvl="1"/>
            <a:r>
              <a:rPr lang="cs-CZ" dirty="0" smtClean="0"/>
              <a:t> Generování personalizovaného obsahu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E0C5-28FE-47B5-A8F1-86CEA7614E77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7715" b="2563"/>
          <a:stretch>
            <a:fillRect/>
          </a:stretch>
        </p:blipFill>
        <p:spPr bwMode="auto">
          <a:xfrm>
            <a:off x="5029200" y="1371600"/>
            <a:ext cx="3657600" cy="532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1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Snaha zlepšit výkonnost a škálovatelnost </a:t>
            </a:r>
            <a:r>
              <a:rPr lang="cs-CZ" sz="2000" b="1" dirty="0" smtClean="0"/>
              <a:t>statického obsahu</a:t>
            </a:r>
          </a:p>
          <a:p>
            <a:pPr lvl="1"/>
            <a:r>
              <a:rPr lang="cs-CZ" sz="1800" dirty="0" smtClean="0"/>
              <a:t>Cache založená na fragmentech</a:t>
            </a:r>
          </a:p>
          <a:p>
            <a:pPr lvl="2"/>
            <a:r>
              <a:rPr lang="cs-CZ" sz="1800" dirty="0" smtClean="0"/>
              <a:t>pouze nejpopulárnější části obsahu</a:t>
            </a:r>
          </a:p>
          <a:p>
            <a:pPr lvl="1"/>
            <a:r>
              <a:rPr lang="cs-CZ" sz="1800" dirty="0" smtClean="0"/>
              <a:t>Sekvenční cache</a:t>
            </a:r>
          </a:p>
          <a:p>
            <a:pPr lvl="2"/>
            <a:r>
              <a:rPr lang="cs-CZ" sz="1800" dirty="0" smtClean="0"/>
              <a:t>Uložení pouze první části obsahu</a:t>
            </a:r>
          </a:p>
          <a:p>
            <a:pPr lvl="1"/>
            <a:r>
              <a:rPr lang="cs-CZ" sz="1800" dirty="0" smtClean="0"/>
              <a:t>Prokládené cache</a:t>
            </a:r>
          </a:p>
          <a:p>
            <a:pPr lvl="2"/>
            <a:r>
              <a:rPr lang="cs-CZ" sz="1800" dirty="0" smtClean="0"/>
              <a:t>Cache s velkým množstvím operací seek</a:t>
            </a:r>
          </a:p>
          <a:p>
            <a:r>
              <a:rPr lang="cs-CZ" sz="2000" dirty="0" smtClean="0"/>
              <a:t>Výhody</a:t>
            </a:r>
          </a:p>
          <a:p>
            <a:pPr lvl="1"/>
            <a:r>
              <a:rPr lang="cs-CZ" sz="1800" dirty="0" smtClean="0"/>
              <a:t>Lepší výkonnost z pohledu uživatele</a:t>
            </a:r>
          </a:p>
          <a:p>
            <a:pPr lvl="1"/>
            <a:r>
              <a:rPr lang="cs-CZ" sz="1800" dirty="0" smtClean="0"/>
              <a:t>Lepší využití disku</a:t>
            </a:r>
          </a:p>
          <a:p>
            <a:pPr lvl="1"/>
            <a:r>
              <a:rPr lang="cs-CZ" sz="1800" dirty="0" smtClean="0"/>
              <a:t>Redukce množství zneplatňování na hranových serverech</a:t>
            </a:r>
          </a:p>
          <a:p>
            <a:r>
              <a:rPr lang="cs-CZ" sz="2000" dirty="0" smtClean="0"/>
              <a:t>Nevýhody</a:t>
            </a:r>
          </a:p>
          <a:p>
            <a:pPr lvl="1"/>
            <a:r>
              <a:rPr lang="cs-CZ" sz="1600" dirty="0" smtClean="0"/>
              <a:t>Není pro dynamický obsah</a:t>
            </a:r>
          </a:p>
          <a:p>
            <a:pPr lvl="1"/>
            <a:r>
              <a:rPr lang="cs-CZ" sz="1600" dirty="0" smtClean="0"/>
              <a:t>Omezená transparentnost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C5D1-98CA-4709-BBA3-EA9C7F8986B0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6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doručování dynamického obsahu</a:t>
            </a:r>
          </a:p>
          <a:p>
            <a:pPr lvl="1"/>
            <a:r>
              <a:rPr lang="cs-CZ" sz="1800" dirty="0" smtClean="0"/>
              <a:t>Aplikační kód pro generování dynamických stránek replikován na hranových serverech</a:t>
            </a:r>
          </a:p>
          <a:p>
            <a:pPr lvl="1"/>
            <a:r>
              <a:rPr lang="cs-CZ" sz="1800" dirty="0" smtClean="0"/>
              <a:t>Hranové servery sdílí původní server</a:t>
            </a:r>
          </a:p>
          <a:p>
            <a:pPr lvl="1"/>
            <a:r>
              <a:rPr lang="cs-CZ" sz="1800" dirty="0" smtClean="0"/>
              <a:t>Nutnost řízení migrace kódu a replikaci aplikací na hranových serverech</a:t>
            </a:r>
          </a:p>
          <a:p>
            <a:r>
              <a:rPr lang="cs-CZ" sz="2200" dirty="0" smtClean="0"/>
              <a:t>Výhody</a:t>
            </a:r>
          </a:p>
          <a:p>
            <a:pPr lvl="1"/>
            <a:r>
              <a:rPr lang="cs-CZ" sz="1800" dirty="0" smtClean="0"/>
              <a:t>Automatické rozmístění</a:t>
            </a:r>
          </a:p>
          <a:p>
            <a:pPr lvl="1"/>
            <a:r>
              <a:rPr lang="cs-CZ" sz="1800" dirty="0" smtClean="0"/>
              <a:t>Zpracování náhodných špiček zatížení</a:t>
            </a:r>
          </a:p>
          <a:p>
            <a:pPr lvl="1"/>
            <a:r>
              <a:rPr lang="cs-CZ" sz="1800" dirty="0" smtClean="0"/>
              <a:t>Dynamické zprovoznění stránek</a:t>
            </a:r>
          </a:p>
          <a:p>
            <a:r>
              <a:rPr lang="cs-CZ" sz="2200" dirty="0" smtClean="0"/>
              <a:t>Nevýhody</a:t>
            </a:r>
          </a:p>
          <a:p>
            <a:pPr lvl="1"/>
            <a:r>
              <a:rPr lang="cs-CZ" sz="1800" dirty="0" smtClean="0"/>
              <a:t>Data umístěna na původním serveru</a:t>
            </a:r>
          </a:p>
          <a:p>
            <a:pPr lvl="1"/>
            <a:r>
              <a:rPr lang="cs-CZ" sz="1800" dirty="0" smtClean="0"/>
              <a:t>Zpoždění přístupu k datům, úzké místo</a:t>
            </a:r>
          </a:p>
          <a:p>
            <a:pPr lvl="1"/>
            <a:endParaRPr lang="cs-CZ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577-B78D-4DA2-A5A9-689D3E79AF7D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49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Back-end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škálovatelnost </a:t>
            </a:r>
          </a:p>
          <a:p>
            <a:pPr lvl="1"/>
            <a:r>
              <a:rPr lang="cs-CZ" sz="1800" dirty="0" smtClean="0"/>
              <a:t>„slepé“ ukládání obsahu</a:t>
            </a:r>
          </a:p>
          <a:p>
            <a:pPr lvl="2"/>
            <a:r>
              <a:rPr lang="cs-CZ" sz="1800" dirty="0" smtClean="0"/>
              <a:t>Každý hranový server ukládá předchozí výsledky dotazů do databáze</a:t>
            </a:r>
          </a:p>
          <a:p>
            <a:pPr lvl="2"/>
            <a:r>
              <a:rPr lang="cs-CZ" sz="1800" dirty="0" smtClean="0"/>
              <a:t>Porovnávání nových dotazů se předchozími a obnova odpovědí</a:t>
            </a:r>
          </a:p>
          <a:p>
            <a:pPr lvl="1"/>
            <a:r>
              <a:rPr lang="cs-CZ" sz="1800" dirty="0" smtClean="0"/>
              <a:t>„vědomé“ ukládání obsahu</a:t>
            </a:r>
          </a:p>
          <a:p>
            <a:pPr lvl="2"/>
            <a:r>
              <a:rPr lang="cs-CZ" sz="1800" dirty="0" smtClean="0"/>
              <a:t>Každý hranový server má vlastní databázi s částečným pohledem na centrální databázi</a:t>
            </a:r>
          </a:p>
          <a:p>
            <a:pPr lvl="1"/>
            <a:r>
              <a:rPr lang="cs-CZ" sz="1800" dirty="0" smtClean="0"/>
              <a:t>Úplná replikace databáze</a:t>
            </a:r>
          </a:p>
          <a:p>
            <a:pPr lvl="2"/>
            <a:r>
              <a:rPr lang="cs-CZ" sz="1800" dirty="0" smtClean="0"/>
              <a:t>Identické kopie databáze na více místech</a:t>
            </a:r>
          </a:p>
          <a:p>
            <a:pPr lvl="2"/>
            <a:r>
              <a:rPr lang="cs-CZ" sz="1800" dirty="0" smtClean="0"/>
              <a:t>Problém s udržením konzistentnosti</a:t>
            </a:r>
          </a:p>
          <a:p>
            <a:pPr lvl="2"/>
            <a:r>
              <a:rPr lang="cs-CZ" sz="1800" dirty="0" smtClean="0"/>
              <a:t>Velké zatížení sítě, max 8 replik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FF36-F340-4746-8232-DAFB695F92D7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5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 na úrovni profilu uživatele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dirty="0" smtClean="0"/>
              <a:t>Snaha o zlepšení konzistentnosti</a:t>
            </a:r>
          </a:p>
          <a:p>
            <a:r>
              <a:rPr lang="cs-CZ" dirty="0" smtClean="0"/>
              <a:t>Personalizované generování obsahu</a:t>
            </a:r>
          </a:p>
          <a:p>
            <a:pPr lvl="1"/>
            <a:r>
              <a:rPr lang="cs-CZ" dirty="0" smtClean="0"/>
              <a:t>Agregace externích datových zdrojů</a:t>
            </a:r>
          </a:p>
          <a:p>
            <a:pPr lvl="1"/>
            <a:r>
              <a:rPr lang="cs-CZ" dirty="0" smtClean="0"/>
              <a:t>Společné filtrování – systémy s možností analýzy</a:t>
            </a:r>
          </a:p>
          <a:p>
            <a:pPr lvl="1"/>
            <a:r>
              <a:rPr lang="cs-CZ" dirty="0" smtClean="0"/>
              <a:t>Služby založené na lokalizaci a okolí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CEBC-B57C-4E58-BE55-72ED2FE2522E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02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Mechanizmy konzistentnosti cache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Konzistentnost cache</a:t>
            </a:r>
          </a:p>
          <a:p>
            <a:pPr lvl="1"/>
            <a:r>
              <a:rPr lang="cs-CZ" sz="1800" dirty="0" smtClean="0"/>
              <a:t>Konzistentnost řízená serverem</a:t>
            </a:r>
          </a:p>
          <a:p>
            <a:pPr lvl="2"/>
            <a:r>
              <a:rPr lang="cs-CZ" sz="1800" dirty="0" smtClean="0"/>
              <a:t>Server informuje o změnách obsahu – invalidace</a:t>
            </a:r>
          </a:p>
          <a:p>
            <a:pPr lvl="1"/>
            <a:r>
              <a:rPr lang="cs-CZ" sz="1800" dirty="0" smtClean="0"/>
              <a:t>Konzistentnost řízená klientem</a:t>
            </a:r>
          </a:p>
          <a:p>
            <a:pPr lvl="2"/>
            <a:r>
              <a:rPr lang="cs-CZ" sz="1800" dirty="0" smtClean="0"/>
              <a:t>Opravená verze objektu je dopravena do všech serverů</a:t>
            </a:r>
          </a:p>
          <a:p>
            <a:pPr lvl="2"/>
            <a:r>
              <a:rPr lang="cs-CZ" sz="1800" dirty="0" smtClean="0"/>
              <a:t>Klient pooling</a:t>
            </a:r>
          </a:p>
          <a:p>
            <a:pPr lvl="1"/>
            <a:r>
              <a:rPr lang="cs-CZ" sz="1800" dirty="0" smtClean="0"/>
              <a:t>Řešení metodou pronájmu</a:t>
            </a:r>
          </a:p>
          <a:p>
            <a:pPr lvl="2"/>
            <a:r>
              <a:rPr lang="cs-CZ" sz="1800" dirty="0" smtClean="0"/>
              <a:t>Majitel objektu musí v určitých intervalech informovat byl-li objekt modifikován</a:t>
            </a:r>
          </a:p>
          <a:p>
            <a:r>
              <a:rPr lang="cs-CZ" sz="2000" dirty="0" smtClean="0"/>
              <a:t>Definování stupně konzistentnosti</a:t>
            </a:r>
          </a:p>
          <a:p>
            <a:pPr lvl="1"/>
            <a:r>
              <a:rPr lang="cs-CZ" sz="1800" dirty="0" smtClean="0"/>
              <a:t>Silně konzistentní – vždy konzistentní</a:t>
            </a:r>
          </a:p>
          <a:p>
            <a:pPr lvl="1"/>
            <a:r>
              <a:rPr lang="cs-CZ" sz="1800" dirty="0" smtClean="0"/>
              <a:t>Delta konzistentní – identická </a:t>
            </a:r>
            <a:r>
              <a:rPr lang="cs-CZ" sz="1800" smtClean="0"/>
              <a:t>po dobu delta </a:t>
            </a:r>
            <a:r>
              <a:rPr lang="cs-CZ" sz="1800" dirty="0" smtClean="0"/>
              <a:t>časových jednotek</a:t>
            </a:r>
          </a:p>
          <a:p>
            <a:pPr lvl="1"/>
            <a:r>
              <a:rPr lang="cs-CZ" sz="1800" dirty="0" smtClean="0"/>
              <a:t>Slabě konzistentní – není vždy opravená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C2-6B9C-431E-B02D-1F5D4D571AFC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54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CDN (nahodile)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Akamai</a:t>
            </a:r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nabídkou </a:t>
            </a:r>
            <a:r>
              <a:rPr lang="cs-CZ" dirty="0" smtClean="0"/>
              <a:t>jsou </a:t>
            </a:r>
            <a:r>
              <a:rPr lang="cs-CZ" dirty="0"/>
              <a:t>distribuční služby </a:t>
            </a:r>
            <a:r>
              <a:rPr lang="cs-CZ" dirty="0" smtClean="0"/>
              <a:t>(HTTP i </a:t>
            </a:r>
            <a:r>
              <a:rPr lang="cs-CZ" dirty="0"/>
              <a:t>vysílání datových </a:t>
            </a:r>
            <a:r>
              <a:rPr lang="cs-CZ" dirty="0" smtClean="0"/>
              <a:t>streamů). Nedávno byly rozšířeny o další služby, </a:t>
            </a:r>
            <a:r>
              <a:rPr lang="cs-CZ" dirty="0"/>
              <a:t>včetně sledování sítě a </a:t>
            </a:r>
            <a:r>
              <a:rPr lang="cs-CZ" dirty="0" smtClean="0"/>
              <a:t>zeměpisnou lokalizaci.</a:t>
            </a:r>
          </a:p>
          <a:p>
            <a:r>
              <a:rPr lang="cs-CZ" dirty="0" smtClean="0"/>
              <a:t>BitGravity</a:t>
            </a:r>
          </a:p>
          <a:p>
            <a:pPr lvl="1"/>
            <a:r>
              <a:rPr lang="cs-CZ" dirty="0" smtClean="0"/>
              <a:t>CDN (2006) pro doručování audia, videa, software a reklamy</a:t>
            </a:r>
          </a:p>
          <a:p>
            <a:r>
              <a:rPr lang="cs-CZ" dirty="0" smtClean="0"/>
              <a:t>LocalMirror</a:t>
            </a:r>
          </a:p>
          <a:p>
            <a:pPr lvl="1"/>
            <a:r>
              <a:rPr lang="cs-CZ" dirty="0" smtClean="0"/>
              <a:t>CDN pro statický obsah, DNS, audio a video</a:t>
            </a:r>
          </a:p>
          <a:p>
            <a:r>
              <a:rPr lang="cs-CZ" dirty="0" smtClean="0"/>
              <a:t>VitalStream</a:t>
            </a:r>
          </a:p>
          <a:p>
            <a:pPr lvl="1"/>
            <a:r>
              <a:rPr lang="cs-CZ" dirty="0" smtClean="0"/>
              <a:t>Streamování médií, zpoplatňovací služby (pay-per-view, on-demand streaming, live-event streaming)  </a:t>
            </a: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219E-183E-47EA-9EC7-15E129657EC0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3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CoDeeN</a:t>
            </a:r>
          </a:p>
          <a:p>
            <a:pPr lvl="1"/>
            <a:r>
              <a:rPr lang="cs-CZ" dirty="0" smtClean="0"/>
              <a:t>Akademická testovací síť</a:t>
            </a:r>
          </a:p>
          <a:p>
            <a:pPr lvl="1"/>
            <a:r>
              <a:rPr lang="cs-CZ" dirty="0" smtClean="0"/>
              <a:t>Cache obsahu a redirekce HTTP požadavků</a:t>
            </a:r>
          </a:p>
          <a:p>
            <a:r>
              <a:rPr lang="cs-CZ" dirty="0" smtClean="0"/>
              <a:t>Coral</a:t>
            </a:r>
          </a:p>
          <a:p>
            <a:pPr lvl="1"/>
            <a:r>
              <a:rPr lang="cs-CZ" dirty="0" smtClean="0"/>
              <a:t>P2P CDN</a:t>
            </a:r>
          </a:p>
          <a:p>
            <a:pPr lvl="1"/>
            <a:r>
              <a:rPr lang="cs-CZ" dirty="0" smtClean="0"/>
              <a:t>Replikace obsahu podle jeho popularity</a:t>
            </a:r>
          </a:p>
          <a:p>
            <a:r>
              <a:rPr lang="cs-CZ" dirty="0" smtClean="0"/>
              <a:t>Globule</a:t>
            </a:r>
          </a:p>
          <a:p>
            <a:pPr lvl="1"/>
            <a:r>
              <a:rPr lang="cs-CZ" dirty="0" smtClean="0"/>
              <a:t>Repikace obsahu, monitorování serverů a redirekce dotazů klientů k dostupným replikám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D95-849C-49D4-9073-CA889D1C569B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Calibri"/>
                <a:cs typeface="Times New Roman"/>
              </a:rPr>
              <a:t>Centralizovaný </a:t>
            </a:r>
            <a:r>
              <a:rPr lang="cs-CZ" dirty="0" smtClean="0">
                <a:ea typeface="Calibri"/>
                <a:cs typeface="Times New Roman"/>
              </a:rPr>
              <a:t>web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pomalý – přenos přes několik páteřních sítí na velké vzdálenosti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nespolehlivý – doručení zasaženo zahlcením nebo problémy s peeringem na páteřních sítích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neškálovatelný – použití </a:t>
            </a:r>
            <a:r>
              <a:rPr lang="cs-CZ" dirty="0" smtClean="0">
                <a:ea typeface="Calibri"/>
                <a:cs typeface="Times New Roman"/>
              </a:rPr>
              <a:t>omezeno </a:t>
            </a:r>
            <a:r>
              <a:rPr lang="cs-CZ" dirty="0">
                <a:ea typeface="Calibri"/>
                <a:cs typeface="Times New Roman"/>
              </a:rPr>
              <a:t>šířkou </a:t>
            </a:r>
            <a:r>
              <a:rPr lang="cs-CZ" dirty="0" smtClean="0">
                <a:ea typeface="Calibri"/>
                <a:cs typeface="Times New Roman"/>
              </a:rPr>
              <a:t>pásma, </a:t>
            </a:r>
            <a:r>
              <a:rPr lang="cs-CZ" dirty="0">
                <a:ea typeface="Calibri"/>
                <a:cs typeface="Times New Roman"/>
              </a:rPr>
              <a:t>dostupnou na straně </a:t>
            </a:r>
            <a:r>
              <a:rPr lang="cs-CZ" dirty="0" smtClean="0">
                <a:ea typeface="Calibri"/>
                <a:cs typeface="Times New Roman"/>
              </a:rPr>
              <a:t>serveru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 smtClean="0">
                <a:ea typeface="Calibri"/>
                <a:cs typeface="Times New Roman"/>
              </a:rPr>
              <a:t>kvalita </a:t>
            </a:r>
            <a:r>
              <a:rPr lang="cs-CZ" dirty="0">
                <a:ea typeface="Calibri"/>
                <a:cs typeface="Times New Roman"/>
              </a:rPr>
              <a:t>streamování – kvalita streamu je zatížena ztrátou paketů, zahlcením, úzkými místy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D92F-6622-4E47-A50D-8A06755866E1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Content Delivery Network (CDN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síť pro doručování obsahu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vytvořen pro řešení degradace služeb Internetu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přesun obsahu (content) na okraje sítě blízko koncovým uživatelům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možnosti – širší přenosové pásmo, web caching, web pre-fatching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DB0F-26CC-4DFA-B82A-A7FC2D78B9A5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5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Výhody CDN 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kontra </a:t>
            </a: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klasické řešení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ea typeface="Calibri"/>
                <a:cs typeface="Arial" pitchFamily="34" charset="0"/>
              </a:rPr>
              <a:t>redukované zatížení serveru </a:t>
            </a:r>
            <a:r>
              <a:rPr lang="cs-CZ" dirty="0" smtClean="0">
                <a:ea typeface="Calibri"/>
                <a:cs typeface="Arial" pitchFamily="34" charset="0"/>
              </a:rPr>
              <a:t>      více </a:t>
            </a:r>
            <a:r>
              <a:rPr lang="cs-CZ" dirty="0">
                <a:ea typeface="Calibri"/>
                <a:cs typeface="Arial" pitchFamily="34" charset="0"/>
              </a:rPr>
              <a:t>serverů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cs-CZ" dirty="0">
                <a:ea typeface="Calibri"/>
                <a:cs typeface="Arial" pitchFamily="34" charset="0"/>
              </a:rPr>
              <a:t>distribuce zatížení sítě </a:t>
            </a:r>
            <a:r>
              <a:rPr lang="cs-CZ" dirty="0" smtClean="0">
                <a:ea typeface="Calibri"/>
                <a:cs typeface="Arial" pitchFamily="34" charset="0"/>
              </a:rPr>
              <a:t>                rozmístění </a:t>
            </a:r>
            <a:r>
              <a:rPr lang="cs-CZ" dirty="0">
                <a:ea typeface="Calibri"/>
                <a:cs typeface="Arial" pitchFamily="34" charset="0"/>
              </a:rPr>
              <a:t>serverů na více </a:t>
            </a:r>
            <a:r>
              <a:rPr lang="cs-CZ" dirty="0" smtClean="0">
                <a:ea typeface="Calibri"/>
                <a:cs typeface="Arial" pitchFamily="34" charset="0"/>
              </a:rPr>
              <a:t>míst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cs-CZ" dirty="0" smtClean="0">
                <a:ea typeface="Calibri"/>
                <a:cs typeface="Arial" pitchFamily="34" charset="0"/>
              </a:rPr>
              <a:t>zmenšení </a:t>
            </a:r>
            <a:r>
              <a:rPr lang="cs-CZ" dirty="0">
                <a:ea typeface="Calibri"/>
                <a:cs typeface="Arial" pitchFamily="34" charset="0"/>
              </a:rPr>
              <a:t>doby odezvy </a:t>
            </a:r>
            <a:r>
              <a:rPr lang="cs-CZ" dirty="0" smtClean="0">
                <a:ea typeface="Calibri"/>
                <a:cs typeface="Arial" pitchFamily="34" charset="0"/>
              </a:rPr>
              <a:t>               semknutí </a:t>
            </a:r>
            <a:r>
              <a:rPr lang="cs-CZ" dirty="0">
                <a:ea typeface="Calibri"/>
                <a:cs typeface="Arial" pitchFamily="34" charset="0"/>
              </a:rPr>
              <a:t>klientů kolem </a:t>
            </a:r>
            <a:r>
              <a:rPr lang="cs-CZ" dirty="0" smtClean="0">
                <a:ea typeface="Calibri"/>
                <a:cs typeface="Arial" pitchFamily="34" charset="0"/>
              </a:rPr>
              <a:t>serveru</a:t>
            </a:r>
          </a:p>
          <a:p>
            <a:r>
              <a:rPr lang="cs-CZ" sz="2800" dirty="0" smtClean="0"/>
              <a:t>Vývoj CDN</a:t>
            </a:r>
            <a:endParaRPr lang="cs-CZ" sz="2800" dirty="0"/>
          </a:p>
          <a:p>
            <a:pPr lvl="1"/>
            <a:r>
              <a:rPr lang="cs-CZ" dirty="0"/>
              <a:t>komerční CDN (Akamai, Edge Stream, LIMELIGHT, Mirror Image)</a:t>
            </a:r>
          </a:p>
          <a:p>
            <a:pPr lvl="1"/>
            <a:r>
              <a:rPr lang="cs-CZ" dirty="0"/>
              <a:t>akademické CDN (CoDeeN, Coral, Globule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694E-D06F-4D8E-8CD1-D9B73549F7F9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1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 - komponenty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sz="2400" dirty="0"/>
              <a:t>zdrojový server a soubor hranových serverů pro replikaci obsahu</a:t>
            </a:r>
          </a:p>
          <a:p>
            <a:pPr lvl="1"/>
            <a:r>
              <a:rPr lang="cs-CZ" sz="2400" dirty="0"/>
              <a:t>komponenty „request routing“</a:t>
            </a:r>
          </a:p>
          <a:p>
            <a:pPr lvl="2"/>
            <a:r>
              <a:rPr lang="cs-CZ" dirty="0"/>
              <a:t>posílá uživatelské požadavky na hranové servery</a:t>
            </a:r>
          </a:p>
          <a:p>
            <a:pPr lvl="2"/>
            <a:r>
              <a:rPr lang="cs-CZ" dirty="0"/>
              <a:t>spolupracuje s distribučními komponentami při udržování aktuálnosti pohledu na obsah</a:t>
            </a:r>
          </a:p>
          <a:p>
            <a:pPr lvl="1"/>
            <a:r>
              <a:rPr lang="cs-CZ" sz="2400" dirty="0"/>
              <a:t>komponenty „content distribution“</a:t>
            </a:r>
          </a:p>
          <a:p>
            <a:pPr lvl="2"/>
            <a:r>
              <a:rPr lang="cs-CZ" dirty="0"/>
              <a:t>posílá obsah ze zdrojového serveru do hranových serverů a zajišťuje konzistentnost jejich obsahu</a:t>
            </a:r>
          </a:p>
          <a:p>
            <a:pPr lvl="1"/>
            <a:r>
              <a:rPr lang="cs-CZ" sz="2400" dirty="0"/>
              <a:t>komponenty „účtování“</a:t>
            </a:r>
          </a:p>
          <a:p>
            <a:pPr lvl="2"/>
            <a:r>
              <a:rPr lang="cs-CZ" dirty="0"/>
              <a:t>udržuje logy s přístupem klientů, zaznamenává využití serverů</a:t>
            </a:r>
          </a:p>
          <a:p>
            <a:pPr lvl="2"/>
            <a:r>
              <a:rPr lang="cs-CZ" dirty="0"/>
              <a:t>asistuje při záznamu přenosů a </a:t>
            </a:r>
            <a:r>
              <a:rPr lang="cs-CZ" dirty="0" smtClean="0"/>
              <a:t>účtování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3B3-D461-4B40-A363-777FFCA2E9D6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0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3BB0-4E9B-4457-8BD1-C561D0A46350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933634"/>
              </p:ext>
            </p:extLst>
          </p:nvPr>
        </p:nvGraphicFramePr>
        <p:xfrm>
          <a:off x="1371600" y="1600200"/>
          <a:ext cx="5791200" cy="4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0" name="Visio" r:id="rId3" imgW="3922785" imgH="3126209" progId="Visio.Drawing.11">
                  <p:embed/>
                </p:oleObj>
              </mc:Choice>
              <mc:Fallback>
                <p:oleObj name="Visio" r:id="rId3" imgW="3922785" imgH="312620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791200" cy="461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70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CDN </a:t>
            </a:r>
            <a:r>
              <a:rPr lang="cs-CZ" dirty="0" smtClean="0"/>
              <a:t>– obsah a služby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Statický </a:t>
            </a:r>
            <a:r>
              <a:rPr lang="cs-CZ" sz="2000" dirty="0"/>
              <a:t>obsah</a:t>
            </a:r>
          </a:p>
          <a:p>
            <a:pPr lvl="1"/>
            <a:r>
              <a:rPr lang="cs-CZ" sz="1800" dirty="0"/>
              <a:t>statické HTML stránky, obrázky, dokumenty, balíčky software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treamovaná </a:t>
            </a:r>
            <a:r>
              <a:rPr lang="cs-CZ" sz="2000" dirty="0"/>
              <a:t>média</a:t>
            </a:r>
          </a:p>
          <a:p>
            <a:pPr lvl="1"/>
            <a:r>
              <a:rPr lang="cs-CZ" sz="1800" dirty="0"/>
              <a:t>audio, real-time video</a:t>
            </a:r>
          </a:p>
          <a:p>
            <a:pPr lvl="0"/>
            <a:r>
              <a:rPr lang="cs-CZ" sz="2000" dirty="0"/>
              <a:t>U</a:t>
            </a:r>
            <a:r>
              <a:rPr lang="cs-CZ" sz="2000" dirty="0" smtClean="0"/>
              <a:t>živatelem </a:t>
            </a:r>
            <a:r>
              <a:rPr lang="cs-CZ" sz="2000" dirty="0"/>
              <a:t>generované video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lužby</a:t>
            </a:r>
            <a:endParaRPr lang="cs-CZ" sz="2000" dirty="0"/>
          </a:p>
          <a:p>
            <a:pPr lvl="1"/>
            <a:r>
              <a:rPr lang="cs-CZ" sz="1800" dirty="0"/>
              <a:t>adresářové služby, e-komerce, služby přenosu souborů</a:t>
            </a:r>
          </a:p>
          <a:p>
            <a:pPr lvl="0"/>
            <a:r>
              <a:rPr lang="cs-CZ" sz="2000" dirty="0"/>
              <a:t>Z</a:t>
            </a:r>
            <a:r>
              <a:rPr lang="cs-CZ" sz="2000" dirty="0" smtClean="0"/>
              <a:t>ákazníci</a:t>
            </a:r>
            <a:endParaRPr lang="cs-CZ" sz="2000" dirty="0"/>
          </a:p>
          <a:p>
            <a:pPr lvl="1"/>
            <a:r>
              <a:rPr lang="cs-CZ" sz="1800" dirty="0"/>
              <a:t>média, poskytovatelé reklamy na Internetu, datová centra, poskytovatelé Internetu, </a:t>
            </a:r>
            <a:r>
              <a:rPr lang="cs-CZ" sz="1800" dirty="0" smtClean="0"/>
              <a:t>obchodníci </a:t>
            </a:r>
            <a:r>
              <a:rPr lang="cs-CZ" sz="1800" dirty="0"/>
              <a:t>s nahrávkami, mobilní operátoři, výrobci spotřební elektroniky, společnosti které něco přenáší</a:t>
            </a:r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azba </a:t>
            </a:r>
            <a:r>
              <a:rPr lang="cs-CZ" sz="2000" dirty="0"/>
              <a:t>na uživatele</a:t>
            </a:r>
          </a:p>
          <a:p>
            <a:pPr lvl="1"/>
            <a:r>
              <a:rPr lang="cs-CZ" sz="1800" dirty="0"/>
              <a:t>mobilní telefon, smart phone/PDA, laptop, desktop</a:t>
            </a:r>
          </a:p>
          <a:p>
            <a:endParaRPr lang="cs-CZ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78D-4880-4270-B756-F1E61EF87E80}" type="datetime1">
              <a:rPr lang="cs-CZ" smtClean="0"/>
              <a:t>6.12.2010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Distribuované systémy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32651"/>
      </p:ext>
    </p:extLst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722</TotalTime>
  <Words>1716</Words>
  <Application>Microsoft Office PowerPoint</Application>
  <PresentationFormat>Předvádění na obrazovce (4:3)</PresentationFormat>
  <Paragraphs>430</Paragraphs>
  <Slides>38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06088808</vt:lpstr>
      <vt:lpstr>Visio</vt:lpstr>
      <vt:lpstr>Content Delivery Network (CDN)</vt:lpstr>
      <vt:lpstr>Úvod</vt:lpstr>
      <vt:lpstr>Úvod</vt:lpstr>
      <vt:lpstr>Úvod</vt:lpstr>
      <vt:lpstr>Úvod</vt:lpstr>
      <vt:lpstr>Úvod</vt:lpstr>
      <vt:lpstr>Architektura CDN - komponenty</vt:lpstr>
      <vt:lpstr>Architektura CDN</vt:lpstr>
      <vt:lpstr>Architektura CDN – obsah a služby</vt:lpstr>
      <vt:lpstr>Požadavky na CDN</vt:lpstr>
      <vt:lpstr>Požadavky na CDN</vt:lpstr>
      <vt:lpstr>Vývojové trendy CDN</vt:lpstr>
      <vt:lpstr>Vývojové trendy CDN</vt:lpstr>
      <vt:lpstr>Vývojové trendy CDN</vt:lpstr>
      <vt:lpstr>Architektura CDN</vt:lpstr>
      <vt:lpstr>Architektura CDN</vt:lpstr>
      <vt:lpstr>Architektura CDN</vt:lpstr>
      <vt:lpstr>Architektura CDN</vt:lpstr>
      <vt:lpstr>Architektura CDN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Replikace</vt:lpstr>
      <vt:lpstr>Front-end replikace</vt:lpstr>
      <vt:lpstr>Front-end replikace</vt:lpstr>
      <vt:lpstr>Back-end replikace</vt:lpstr>
      <vt:lpstr>Replikace na úrovni profilu uživatele</vt:lpstr>
      <vt:lpstr>Mechanizmy konzistentnosti cache</vt:lpstr>
      <vt:lpstr>Příklady CDN (nahodile)</vt:lpstr>
      <vt:lpstr>Akademické CDN</vt:lpstr>
    </vt:vector>
  </TitlesOfParts>
  <Manager/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Síťové útoky </dc:title>
  <dc:subject/>
  <dc:creator>ledvina</dc:creator>
  <cp:keywords/>
  <dc:description/>
  <cp:lastModifiedBy>ledvina</cp:lastModifiedBy>
  <cp:revision>27</cp:revision>
  <dcterms:created xsi:type="dcterms:W3CDTF">2008-04-08T05:42:37Z</dcterms:created>
  <dcterms:modified xsi:type="dcterms:W3CDTF">2010-12-06T06:28:58Z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