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48"/>
  </p:notesMasterIdLst>
  <p:sldIdLst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7" r:id="rId45"/>
    <p:sldId id="302" r:id="rId46"/>
    <p:sldId id="306" r:id="rId47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89734" autoAdjust="0"/>
  </p:normalViewPr>
  <p:slideViewPr>
    <p:cSldViewPr showGuides="1">
      <p:cViewPr varScale="1">
        <p:scale>
          <a:sx n="98" d="100"/>
          <a:sy n="98" d="100"/>
        </p:scale>
        <p:origin x="150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51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Arial" charset="0"/>
              </a:rPr>
              <a:t>Universität Karlsruhe</a:t>
            </a:r>
          </a:p>
          <a:p>
            <a:r>
              <a:rPr lang="en-US" smtClean="0">
                <a:latin typeface="Arial" charset="0"/>
              </a:rPr>
              <a:t>Institut für Telematik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Arial" charset="0"/>
              </a:rPr>
              <a:t>Mobilkommunikation</a:t>
            </a:r>
          </a:p>
          <a:p>
            <a:r>
              <a:rPr lang="en-US" smtClean="0">
                <a:latin typeface="Arial" charset="0"/>
              </a:rPr>
              <a:t>SS 1998</a:t>
            </a:r>
          </a:p>
        </p:txBody>
      </p:sp>
      <p:sp>
        <p:nvSpPr>
          <p:cNvPr id="165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latin typeface="Arial" charset="0"/>
              </a:rPr>
              <a:t>Prof. Dr. Dr. h.c. G. Krüger</a:t>
            </a:r>
          </a:p>
          <a:p>
            <a:r>
              <a:rPr lang="en-US" smtClean="0">
                <a:latin typeface="Arial" charset="0"/>
              </a:rPr>
              <a:t>E. Dorner / Dr. J. Schiller</a:t>
            </a:r>
          </a:p>
        </p:txBody>
      </p:sp>
      <p:sp>
        <p:nvSpPr>
          <p:cNvPr id="165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12D09DF-1B11-4EF6-BCFD-044672ECF8C3}" type="slidenum">
              <a:rPr lang="en-US" smtClean="0">
                <a:latin typeface="Arial" charset="0"/>
              </a:rPr>
              <a:pPr/>
              <a:t>2</a:t>
            </a:fld>
            <a:endParaRPr lang="en-US" smtClean="0">
              <a:latin typeface="Arial" charset="0"/>
            </a:endParaRPr>
          </a:p>
        </p:txBody>
      </p:sp>
      <p:sp>
        <p:nvSpPr>
          <p:cNvPr id="165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5918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Palatino Linotype" panose="0204050205050503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550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91818D-A40D-45E3-A1B5-840F06E3AA52}" type="slidenum">
              <a:rPr lang="de-DE" smtClean="0">
                <a:latin typeface="Arial" charset="0"/>
              </a:rPr>
              <a:pPr/>
              <a:t>41</a:t>
            </a:fld>
            <a:endParaRPr lang="de-DE" smtClean="0">
              <a:latin typeface="Arial" charset="0"/>
            </a:endParaRPr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5998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431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79B9D052-9A0D-45BF-8D79-83B2B2C649DF}" type="datetime1">
              <a:rPr lang="cs-CZ" smtClean="0"/>
              <a:t>26. 11. 2019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8EC01D2-37E2-44C5-8D9E-37B7954C4B1D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1C761-B491-4DE6-9347-DEF671345B1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2FDDB2-3558-4880-866F-C5D7F9ACE35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C68AF-B58E-468E-9828-92E9049F133A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8C3D0-3594-45BA-9653-707C1A9E9EF8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7234B-75C9-4B27-A9F0-033197313F81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3CC90-7099-4B10-84E7-DF4A51D6E06D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59A0B-807D-49C6-AB41-DC2D28043C7C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08B14-D717-4410-BAFF-633FC10028F3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44A19-D327-4145-84BC-AC9017EA26CC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Palatino Linotype" panose="02040502050505030304" pitchFamily="18" charset="0"/>
              </a:defRPr>
            </a:lvl1pPr>
            <a:lvl2pPr>
              <a:defRPr sz="2400">
                <a:latin typeface="Palatino Linotype" panose="02040502050505030304" pitchFamily="18" charset="0"/>
              </a:defRPr>
            </a:lvl2pPr>
            <a:lvl3pPr>
              <a:defRPr sz="2000">
                <a:latin typeface="Palatino Linotype" panose="02040502050505030304" pitchFamily="18" charset="0"/>
              </a:defRPr>
            </a:lvl3pPr>
            <a:lvl4pPr>
              <a:defRPr sz="1800">
                <a:latin typeface="Palatino Linotype" panose="02040502050505030304" pitchFamily="18" charset="0"/>
              </a:defRPr>
            </a:lvl4pPr>
            <a:lvl5pPr>
              <a:defRPr sz="18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47DBA2-AD7A-4A36-979C-C3A9AA1B5B67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D1542-47DF-44E4-884F-279783B4F87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18EEE-C8D7-4B6A-9C15-10232236FF77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E921-559B-4FE9-B1C7-AFA5582C7A9D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61DE-5D18-45F9-963E-133466D0FA9C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5247-ECF9-4D8A-93B7-8F0558B76B62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1FEF-9275-41CB-9FCB-5CFE7705DDDD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7A521-3444-4285-85EA-5A2A12E3A4AF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E02F8-193B-4C94-A1D9-1803CE802C72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BBC91-1643-445E-BC4D-5E2FB8B8B2C3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4440-FE51-48A6-9551-C052A3E110C4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632341-C1A4-47FC-AF04-3518EF8F84EA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83735-63F6-43B1-BB28-F306BE21FA9B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63E23-0D55-4318-ABD3-8329D25FC215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DBC74-0677-499B-8810-87A7DBF450BF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57C97E-9D01-4B97-93D0-DD04C679BADC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44840E-59EB-49B8-8607-531086FC232F}" type="datetime1">
              <a:rPr lang="cs-CZ" smtClean="0"/>
              <a:t>26. 11. 2019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1FFD48-4352-4989-AAD9-A22DF5919AC2}" type="datetime1">
              <a:rPr lang="cs-CZ" smtClean="0"/>
              <a:t>26. 11. 2019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A06CF52-7B3A-4218-974B-C0DE3D9B8793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4ACB73-A1C8-4331-A6D2-AA441428C626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70653AB-F76A-44B4-8C22-4B289250BDB4}" type="datetime1">
              <a:rPr lang="cs-CZ" smtClean="0"/>
              <a:t>26. 11. 2019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61DE1837-1F29-4689-8A3E-07D78CCBC8D5}" type="datetime1">
              <a:rPr lang="cs-CZ" smtClean="0"/>
              <a:t>26. 11. 2019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4661-48A1-4756-9CAA-7CB69730852D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1FCA0-BA22-438C-BFA7-12760D9604E8}" type="datetime1">
              <a:rPr lang="cs-CZ" smtClean="0"/>
              <a:t>26. 11. 2019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z="3600" dirty="0" smtClean="0">
                <a:latin typeface="Palatino Linotype" panose="02040502050505030304" pitchFamily="18" charset="0"/>
              </a:rPr>
              <a:t>Bezdrátové komunikace</a:t>
            </a:r>
            <a:endParaRPr lang="cs-CZ" sz="3600" dirty="0">
              <a:latin typeface="Palatino Linotype" panose="02040502050505030304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smtClean="0"/>
              <a:t>BSS-12-Radiove_komunikace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Rozšíření počtu antén</a:t>
            </a:r>
            <a:endParaRPr lang="en-US" sz="36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02296"/>
            <a:ext cx="7162800" cy="283420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1800" dirty="0" smtClean="0"/>
              <a:t>Seskupení dvou a více antén</a:t>
            </a:r>
            <a:endParaRPr lang="en-US" sz="1800" dirty="0" smtClean="0"/>
          </a:p>
          <a:p>
            <a:pPr lvl="1"/>
            <a:r>
              <a:rPr lang="cs-CZ" sz="1600" dirty="0" smtClean="0"/>
              <a:t>Pole antén s více prvky</a:t>
            </a:r>
            <a:endParaRPr lang="en-US" sz="1600" dirty="0" smtClean="0"/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Zvýšení počtu antén</a:t>
            </a:r>
            <a:endParaRPr lang="en-US" sz="1800" dirty="0" smtClean="0"/>
          </a:p>
          <a:p>
            <a:pPr lvl="1"/>
            <a:r>
              <a:rPr lang="cs-CZ" sz="1600" dirty="0" smtClean="0"/>
              <a:t>Přepínání antén, výběr antény</a:t>
            </a:r>
            <a:endParaRPr lang="en-US" sz="1600" dirty="0" smtClean="0"/>
          </a:p>
          <a:p>
            <a:pPr lvl="2"/>
            <a:r>
              <a:rPr lang="cs-CZ" sz="1400" dirty="0" smtClean="0"/>
              <a:t>Přijímač si vybírá anténu s největším výkonem</a:t>
            </a:r>
            <a:endParaRPr lang="en-US" sz="1400" dirty="0" smtClean="0"/>
          </a:p>
          <a:p>
            <a:pPr lvl="1"/>
            <a:r>
              <a:rPr lang="cs-CZ" sz="1600" dirty="0" smtClean="0"/>
              <a:t>Spojení více antén</a:t>
            </a:r>
            <a:endParaRPr lang="en-US" sz="1600" dirty="0" smtClean="0"/>
          </a:p>
          <a:p>
            <a:pPr lvl="2"/>
            <a:r>
              <a:rPr lang="cs-CZ" sz="1400" dirty="0" smtClean="0"/>
              <a:t>Spojení výstupních výkonů s cílem získat větší zesílení</a:t>
            </a:r>
            <a:endParaRPr lang="en-US" sz="1400" dirty="0" smtClean="0"/>
          </a:p>
          <a:p>
            <a:pPr lvl="2"/>
            <a:r>
              <a:rPr lang="cs-CZ" sz="1400" dirty="0" smtClean="0"/>
              <a:t>Aby se předešlo rušení signálu, je třeba antény sfázovat</a:t>
            </a:r>
            <a:r>
              <a:rPr lang="en-US" sz="1400" dirty="0" smtClean="0"/>
              <a:t> </a:t>
            </a:r>
          </a:p>
          <a:p>
            <a:pPr lvl="1"/>
            <a:endParaRPr lang="en-US" sz="1600" dirty="0" smtClean="0">
              <a:sym typeface="Symbol" pitchFamily="18" charset="2"/>
            </a:endParaRPr>
          </a:p>
        </p:txBody>
      </p:sp>
      <p:sp>
        <p:nvSpPr>
          <p:cNvPr id="23556" name="Line 58"/>
          <p:cNvSpPr>
            <a:spLocks noChangeShapeType="1"/>
          </p:cNvSpPr>
          <p:nvPr/>
        </p:nvSpPr>
        <p:spPr bwMode="auto">
          <a:xfrm>
            <a:off x="27001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7" name="Line 59"/>
          <p:cNvSpPr>
            <a:spLocks noChangeShapeType="1"/>
          </p:cNvSpPr>
          <p:nvPr/>
        </p:nvSpPr>
        <p:spPr bwMode="auto">
          <a:xfrm>
            <a:off x="33859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0"/>
          <p:cNvSpPr>
            <a:spLocks noChangeArrowheads="1"/>
          </p:cNvSpPr>
          <p:nvPr/>
        </p:nvSpPr>
        <p:spPr bwMode="auto">
          <a:xfrm>
            <a:off x="2852539" y="5406752"/>
            <a:ext cx="381000" cy="3048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+</a:t>
            </a:r>
          </a:p>
        </p:txBody>
      </p:sp>
      <p:sp>
        <p:nvSpPr>
          <p:cNvPr id="23559" name="AutoShape 61"/>
          <p:cNvSpPr>
            <a:spLocks noChangeArrowheads="1"/>
          </p:cNvSpPr>
          <p:nvPr/>
        </p:nvSpPr>
        <p:spPr bwMode="auto">
          <a:xfrm>
            <a:off x="2242939" y="4949552"/>
            <a:ext cx="1524000" cy="457200"/>
          </a:xfrm>
          <a:prstGeom prst="parallelogram">
            <a:avLst>
              <a:gd name="adj" fmla="val 8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560" name="AutoShape 62"/>
          <p:cNvCxnSpPr>
            <a:cxnSpLocks noChangeShapeType="1"/>
            <a:stCxn id="23558" idx="1"/>
            <a:endCxn id="23556" idx="1"/>
          </p:cNvCxnSpPr>
          <p:nvPr/>
        </p:nvCxnSpPr>
        <p:spPr bwMode="auto">
          <a:xfrm rot="10800000">
            <a:off x="2700139" y="5197202"/>
            <a:ext cx="152400" cy="3619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cxnSp>
        <p:nvCxnSpPr>
          <p:cNvPr id="23561" name="AutoShape 63"/>
          <p:cNvCxnSpPr>
            <a:cxnSpLocks noChangeShapeType="1"/>
            <a:stCxn id="23558" idx="3"/>
            <a:endCxn id="23557" idx="1"/>
          </p:cNvCxnSpPr>
          <p:nvPr/>
        </p:nvCxnSpPr>
        <p:spPr bwMode="auto">
          <a:xfrm flipV="1">
            <a:off x="3233539" y="5197202"/>
            <a:ext cx="152400" cy="3619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3562" name="Text Box 64"/>
          <p:cNvSpPr txBox="1">
            <a:spLocks noChangeArrowheads="1"/>
          </p:cNvSpPr>
          <p:nvPr/>
        </p:nvSpPr>
        <p:spPr bwMode="auto">
          <a:xfrm>
            <a:off x="3338314" y="4644752"/>
            <a:ext cx="4286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ym typeface="Symbol" pitchFamily="18" charset="2"/>
              </a:rPr>
              <a:t>/4</a:t>
            </a:r>
            <a:endParaRPr lang="en-US" sz="1400"/>
          </a:p>
        </p:txBody>
      </p:sp>
      <p:sp>
        <p:nvSpPr>
          <p:cNvPr id="23563" name="Text Box 65"/>
          <p:cNvSpPr txBox="1">
            <a:spLocks noChangeArrowheads="1"/>
          </p:cNvSpPr>
          <p:nvPr/>
        </p:nvSpPr>
        <p:spPr bwMode="auto">
          <a:xfrm>
            <a:off x="2776339" y="46447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3564" name="Text Box 66"/>
          <p:cNvSpPr txBox="1">
            <a:spLocks noChangeArrowheads="1"/>
          </p:cNvSpPr>
          <p:nvPr/>
        </p:nvSpPr>
        <p:spPr bwMode="auto">
          <a:xfrm>
            <a:off x="2319139" y="46447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/4</a:t>
            </a:r>
            <a:endParaRPr lang="en-US" sz="1400"/>
          </a:p>
        </p:txBody>
      </p:sp>
      <p:sp>
        <p:nvSpPr>
          <p:cNvPr id="23565" name="Line 67"/>
          <p:cNvSpPr>
            <a:spLocks noChangeShapeType="1"/>
          </p:cNvSpPr>
          <p:nvPr/>
        </p:nvSpPr>
        <p:spPr bwMode="auto">
          <a:xfrm flipV="1">
            <a:off x="3538339" y="449235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68"/>
          <p:cNvSpPr>
            <a:spLocks noChangeShapeType="1"/>
          </p:cNvSpPr>
          <p:nvPr/>
        </p:nvSpPr>
        <p:spPr bwMode="auto">
          <a:xfrm>
            <a:off x="3538339" y="4949552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69"/>
          <p:cNvSpPr>
            <a:spLocks noChangeShapeType="1"/>
          </p:cNvSpPr>
          <p:nvPr/>
        </p:nvSpPr>
        <p:spPr bwMode="auto">
          <a:xfrm flipH="1">
            <a:off x="2700139" y="479715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Line 70"/>
          <p:cNvSpPr>
            <a:spLocks noChangeShapeType="1"/>
          </p:cNvSpPr>
          <p:nvPr/>
        </p:nvSpPr>
        <p:spPr bwMode="auto">
          <a:xfrm>
            <a:off x="3157339" y="479715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69" name="Group 71"/>
          <p:cNvGrpSpPr>
            <a:grpSpLocks/>
          </p:cNvGrpSpPr>
          <p:nvPr/>
        </p:nvGrpSpPr>
        <p:grpSpPr bwMode="auto">
          <a:xfrm>
            <a:off x="2547739" y="4492352"/>
            <a:ext cx="0" cy="685800"/>
            <a:chOff x="4224" y="2736"/>
            <a:chExt cx="0" cy="432"/>
          </a:xfrm>
        </p:grpSpPr>
        <p:sp>
          <p:nvSpPr>
            <p:cNvPr id="23591" name="Line 72"/>
            <p:cNvSpPr>
              <a:spLocks noChangeShapeType="1"/>
            </p:cNvSpPr>
            <p:nvPr/>
          </p:nvSpPr>
          <p:spPr bwMode="auto">
            <a:xfrm flipV="1">
              <a:off x="422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2" name="Line 73"/>
            <p:cNvSpPr>
              <a:spLocks noChangeShapeType="1"/>
            </p:cNvSpPr>
            <p:nvPr/>
          </p:nvSpPr>
          <p:spPr bwMode="auto">
            <a:xfrm>
              <a:off x="4224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70" name="Text Box 74"/>
          <p:cNvSpPr txBox="1">
            <a:spLocks noChangeArrowheads="1"/>
          </p:cNvSpPr>
          <p:nvPr/>
        </p:nvSpPr>
        <p:spPr bwMode="auto">
          <a:xfrm>
            <a:off x="1404739" y="5863952"/>
            <a:ext cx="5229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zem</a:t>
            </a:r>
            <a:endParaRPr lang="en-US" sz="1400" dirty="0"/>
          </a:p>
        </p:txBody>
      </p:sp>
      <p:sp>
        <p:nvSpPr>
          <p:cNvPr id="23571" name="Line 75"/>
          <p:cNvSpPr>
            <a:spLocks noChangeShapeType="1"/>
          </p:cNvSpPr>
          <p:nvPr/>
        </p:nvSpPr>
        <p:spPr bwMode="auto">
          <a:xfrm flipV="1">
            <a:off x="2014339" y="5406752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2" name="Line 76"/>
          <p:cNvSpPr>
            <a:spLocks noChangeShapeType="1"/>
          </p:cNvSpPr>
          <p:nvPr/>
        </p:nvSpPr>
        <p:spPr bwMode="auto">
          <a:xfrm>
            <a:off x="49861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Line 77"/>
          <p:cNvSpPr>
            <a:spLocks noChangeShapeType="1"/>
          </p:cNvSpPr>
          <p:nvPr/>
        </p:nvSpPr>
        <p:spPr bwMode="auto">
          <a:xfrm>
            <a:off x="56719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Text Box 78"/>
          <p:cNvSpPr txBox="1">
            <a:spLocks noChangeArrowheads="1"/>
          </p:cNvSpPr>
          <p:nvPr/>
        </p:nvSpPr>
        <p:spPr bwMode="auto">
          <a:xfrm>
            <a:off x="5062339" y="44161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3575" name="Text Box 79"/>
          <p:cNvSpPr txBox="1">
            <a:spLocks noChangeArrowheads="1"/>
          </p:cNvSpPr>
          <p:nvPr/>
        </p:nvSpPr>
        <p:spPr bwMode="auto">
          <a:xfrm>
            <a:off x="4605139" y="46447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3576" name="Line 80"/>
          <p:cNvSpPr>
            <a:spLocks noChangeShapeType="1"/>
          </p:cNvSpPr>
          <p:nvPr/>
        </p:nvSpPr>
        <p:spPr bwMode="auto">
          <a:xfrm flipH="1">
            <a:off x="4986139" y="456855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Line 81"/>
          <p:cNvSpPr>
            <a:spLocks noChangeShapeType="1"/>
          </p:cNvSpPr>
          <p:nvPr/>
        </p:nvSpPr>
        <p:spPr bwMode="auto">
          <a:xfrm>
            <a:off x="5443339" y="456855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578" name="Group 82"/>
          <p:cNvGrpSpPr>
            <a:grpSpLocks/>
          </p:cNvGrpSpPr>
          <p:nvPr/>
        </p:nvGrpSpPr>
        <p:grpSpPr bwMode="auto">
          <a:xfrm>
            <a:off x="4833739" y="4492352"/>
            <a:ext cx="0" cy="685800"/>
            <a:chOff x="4224" y="2736"/>
            <a:chExt cx="0" cy="432"/>
          </a:xfrm>
        </p:grpSpPr>
        <p:sp>
          <p:nvSpPr>
            <p:cNvPr id="23589" name="Line 83"/>
            <p:cNvSpPr>
              <a:spLocks noChangeShapeType="1"/>
            </p:cNvSpPr>
            <p:nvPr/>
          </p:nvSpPr>
          <p:spPr bwMode="auto">
            <a:xfrm flipV="1">
              <a:off x="422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90" name="Line 84"/>
            <p:cNvSpPr>
              <a:spLocks noChangeShapeType="1"/>
            </p:cNvSpPr>
            <p:nvPr/>
          </p:nvSpPr>
          <p:spPr bwMode="auto">
            <a:xfrm>
              <a:off x="4224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3579" name="Rectangle 85"/>
          <p:cNvSpPr>
            <a:spLocks noChangeArrowheads="1"/>
          </p:cNvSpPr>
          <p:nvPr/>
        </p:nvSpPr>
        <p:spPr bwMode="auto">
          <a:xfrm>
            <a:off x="5443339" y="5482952"/>
            <a:ext cx="457200" cy="3048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+</a:t>
            </a:r>
          </a:p>
        </p:txBody>
      </p:sp>
      <p:cxnSp>
        <p:nvCxnSpPr>
          <p:cNvPr id="23580" name="AutoShape 86"/>
          <p:cNvCxnSpPr>
            <a:cxnSpLocks noChangeShapeType="1"/>
            <a:stCxn id="23558" idx="2"/>
          </p:cNvCxnSpPr>
          <p:nvPr/>
        </p:nvCxnSpPr>
        <p:spPr bwMode="auto">
          <a:xfrm>
            <a:off x="3043039" y="5711552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3581" name="AutoShape 87"/>
          <p:cNvCxnSpPr>
            <a:cxnSpLocks noChangeShapeType="1"/>
            <a:stCxn id="23579" idx="2"/>
          </p:cNvCxnSpPr>
          <p:nvPr/>
        </p:nvCxnSpPr>
        <p:spPr bwMode="auto">
          <a:xfrm>
            <a:off x="5671939" y="5787752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3582" name="Text Box 88"/>
          <p:cNvSpPr txBox="1">
            <a:spLocks noChangeArrowheads="1"/>
          </p:cNvSpPr>
          <p:nvPr/>
        </p:nvSpPr>
        <p:spPr bwMode="auto">
          <a:xfrm>
            <a:off x="5748139" y="4416152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3583" name="Line 89"/>
          <p:cNvSpPr>
            <a:spLocks noChangeShapeType="1"/>
          </p:cNvSpPr>
          <p:nvPr/>
        </p:nvSpPr>
        <p:spPr bwMode="auto">
          <a:xfrm flipH="1">
            <a:off x="5671939" y="4568552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4" name="Line 90"/>
          <p:cNvSpPr>
            <a:spLocks noChangeShapeType="1"/>
          </p:cNvSpPr>
          <p:nvPr/>
        </p:nvSpPr>
        <p:spPr bwMode="auto">
          <a:xfrm>
            <a:off x="6129139" y="4568552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Line 91"/>
          <p:cNvSpPr>
            <a:spLocks noChangeShapeType="1"/>
          </p:cNvSpPr>
          <p:nvPr/>
        </p:nvSpPr>
        <p:spPr bwMode="auto">
          <a:xfrm>
            <a:off x="6357739" y="4492352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6" name="Freeform 92"/>
          <p:cNvSpPr>
            <a:spLocks/>
          </p:cNvSpPr>
          <p:nvPr/>
        </p:nvSpPr>
        <p:spPr bwMode="auto">
          <a:xfrm>
            <a:off x="5900539" y="4797152"/>
            <a:ext cx="685800" cy="838200"/>
          </a:xfrm>
          <a:custGeom>
            <a:avLst/>
            <a:gdLst>
              <a:gd name="T0" fmla="*/ 2147483647 w 432"/>
              <a:gd name="T1" fmla="*/ 0 h 528"/>
              <a:gd name="T2" fmla="*/ 2147483647 w 432"/>
              <a:gd name="T3" fmla="*/ 0 h 528"/>
              <a:gd name="T4" fmla="*/ 2147483647 w 432"/>
              <a:gd name="T5" fmla="*/ 2147483647 h 528"/>
              <a:gd name="T6" fmla="*/ 0 w 432"/>
              <a:gd name="T7" fmla="*/ 2147483647 h 5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528">
                <a:moveTo>
                  <a:pt x="288" y="0"/>
                </a:moveTo>
                <a:lnTo>
                  <a:pt x="432" y="0"/>
                </a:lnTo>
                <a:lnTo>
                  <a:pt x="432" y="528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Freeform 93"/>
          <p:cNvSpPr>
            <a:spLocks/>
          </p:cNvSpPr>
          <p:nvPr/>
        </p:nvSpPr>
        <p:spPr bwMode="auto">
          <a:xfrm>
            <a:off x="4986139" y="4797152"/>
            <a:ext cx="457200" cy="838200"/>
          </a:xfrm>
          <a:custGeom>
            <a:avLst/>
            <a:gdLst>
              <a:gd name="T0" fmla="*/ 0 w 336"/>
              <a:gd name="T1" fmla="*/ 0 h 528"/>
              <a:gd name="T2" fmla="*/ 2147483647 w 336"/>
              <a:gd name="T3" fmla="*/ 0 h 528"/>
              <a:gd name="T4" fmla="*/ 2147483647 w 336"/>
              <a:gd name="T5" fmla="*/ 2147483647 h 528"/>
              <a:gd name="T6" fmla="*/ 2147483647 w 336"/>
              <a:gd name="T7" fmla="*/ 2147483647 h 52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528">
                <a:moveTo>
                  <a:pt x="0" y="0"/>
                </a:moveTo>
                <a:lnTo>
                  <a:pt x="144" y="0"/>
                </a:lnTo>
                <a:lnTo>
                  <a:pt x="144" y="528"/>
                </a:lnTo>
                <a:lnTo>
                  <a:pt x="336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8" name="Freeform 94"/>
          <p:cNvSpPr>
            <a:spLocks/>
          </p:cNvSpPr>
          <p:nvPr/>
        </p:nvSpPr>
        <p:spPr bwMode="auto">
          <a:xfrm>
            <a:off x="5671939" y="4797152"/>
            <a:ext cx="228600" cy="685800"/>
          </a:xfrm>
          <a:custGeom>
            <a:avLst/>
            <a:gdLst>
              <a:gd name="T0" fmla="*/ 0 w 144"/>
              <a:gd name="T1" fmla="*/ 0 h 432"/>
              <a:gd name="T2" fmla="*/ 2147483647 w 144"/>
              <a:gd name="T3" fmla="*/ 0 h 432"/>
              <a:gd name="T4" fmla="*/ 2147483647 w 144"/>
              <a:gd name="T5" fmla="*/ 2147483647 h 432"/>
              <a:gd name="T6" fmla="*/ 0 w 144"/>
              <a:gd name="T7" fmla="*/ 2147483647 h 432"/>
              <a:gd name="T8" fmla="*/ 0 w 144"/>
              <a:gd name="T9" fmla="*/ 2147483647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4" h="432">
                <a:moveTo>
                  <a:pt x="0" y="0"/>
                </a:moveTo>
                <a:lnTo>
                  <a:pt x="144" y="0"/>
                </a:lnTo>
                <a:lnTo>
                  <a:pt x="144" y="336"/>
                </a:lnTo>
                <a:lnTo>
                  <a:pt x="0" y="336"/>
                </a:lnTo>
                <a:lnTo>
                  <a:pt x="0" y="43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85DBD-D185-4666-B289-79E261E4BBA2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5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val 4"/>
          <p:cNvSpPr>
            <a:spLocks noChangeArrowheads="1"/>
          </p:cNvSpPr>
          <p:nvPr/>
        </p:nvSpPr>
        <p:spPr bwMode="auto">
          <a:xfrm>
            <a:off x="4589512" y="2582416"/>
            <a:ext cx="3352800" cy="3352800"/>
          </a:xfrm>
          <a:prstGeom prst="ellipse">
            <a:avLst/>
          </a:prstGeom>
          <a:solidFill>
            <a:srgbClr val="EAEAEA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Dosah šíření signálu</a:t>
            </a:r>
            <a:endParaRPr lang="en-US" sz="3600" dirty="0" smtClean="0"/>
          </a:p>
        </p:txBody>
      </p:sp>
      <p:sp>
        <p:nvSpPr>
          <p:cNvPr id="24580" name="Oval 6"/>
          <p:cNvSpPr>
            <a:spLocks noChangeArrowheads="1"/>
          </p:cNvSpPr>
          <p:nvPr/>
        </p:nvSpPr>
        <p:spPr bwMode="auto">
          <a:xfrm>
            <a:off x="5046712" y="3039616"/>
            <a:ext cx="2438400" cy="2438400"/>
          </a:xfrm>
          <a:prstGeom prst="ellipse">
            <a:avLst/>
          </a:prstGeom>
          <a:solidFill>
            <a:srgbClr val="C0C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1" name="Oval 7"/>
          <p:cNvSpPr>
            <a:spLocks noChangeArrowheads="1"/>
          </p:cNvSpPr>
          <p:nvPr/>
        </p:nvSpPr>
        <p:spPr bwMode="auto">
          <a:xfrm>
            <a:off x="5580112" y="3573016"/>
            <a:ext cx="1371600" cy="1371600"/>
          </a:xfrm>
          <a:prstGeom prst="ellipse">
            <a:avLst/>
          </a:prstGeom>
          <a:solidFill>
            <a:srgbClr val="8080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3"/>
          <p:cNvSpPr>
            <a:spLocks noChangeArrowheads="1"/>
          </p:cNvSpPr>
          <p:nvPr/>
        </p:nvSpPr>
        <p:spPr bwMode="auto">
          <a:xfrm>
            <a:off x="6189712" y="4182616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7942312" y="4868416"/>
            <a:ext cx="1040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vzdálenost</a:t>
            </a:r>
            <a:endParaRPr lang="en-US" sz="1400" dirty="0"/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5884912" y="3877816"/>
            <a:ext cx="7328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vysílač</a:t>
            </a:r>
            <a:endParaRPr lang="en-US" sz="1400" dirty="0"/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>
            <a:off x="6265912" y="4258816"/>
            <a:ext cx="1905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Text Box 11"/>
          <p:cNvSpPr txBox="1">
            <a:spLocks noChangeArrowheads="1"/>
          </p:cNvSpPr>
          <p:nvPr/>
        </p:nvSpPr>
        <p:spPr bwMode="auto">
          <a:xfrm>
            <a:off x="5864252" y="4504977"/>
            <a:ext cx="7922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vysílání</a:t>
            </a:r>
            <a:endParaRPr lang="en-US" sz="1400" dirty="0"/>
          </a:p>
        </p:txBody>
      </p:sp>
      <p:sp>
        <p:nvSpPr>
          <p:cNvPr id="24587" name="Text Box 12"/>
          <p:cNvSpPr txBox="1">
            <a:spLocks noChangeArrowheads="1"/>
          </p:cNvSpPr>
          <p:nvPr/>
        </p:nvSpPr>
        <p:spPr bwMode="auto">
          <a:xfrm>
            <a:off x="5854633" y="5027165"/>
            <a:ext cx="8114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detekce</a:t>
            </a:r>
            <a:endParaRPr lang="en-US" sz="1400" dirty="0"/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5919557" y="5549403"/>
            <a:ext cx="6815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rušení</a:t>
            </a:r>
            <a:endParaRPr lang="en-US" sz="1400" dirty="0"/>
          </a:p>
        </p:txBody>
      </p:sp>
      <p:sp>
        <p:nvSpPr>
          <p:cNvPr id="24589" name="Rectangle 15"/>
          <p:cNvSpPr>
            <a:spLocks noGrp="1" noChangeArrowheads="1"/>
          </p:cNvSpPr>
          <p:nvPr>
            <p:ph type="body" idx="1"/>
          </p:nvPr>
        </p:nvSpPr>
        <p:spPr>
          <a:xfrm>
            <a:off x="457200" y="1523554"/>
            <a:ext cx="4248200" cy="4411662"/>
          </a:xfrm>
        </p:spPr>
        <p:txBody>
          <a:bodyPr/>
          <a:lstStyle/>
          <a:p>
            <a:r>
              <a:rPr lang="cs-CZ" sz="1800" dirty="0" smtClean="0"/>
              <a:t>Dosah pro vysílání</a:t>
            </a:r>
            <a:endParaRPr lang="en-US" sz="1800" dirty="0" smtClean="0"/>
          </a:p>
          <a:p>
            <a:pPr lvl="1"/>
            <a:r>
              <a:rPr lang="cs-CZ" sz="1800" dirty="0" smtClean="0"/>
              <a:t>Umožnění komunikace</a:t>
            </a:r>
          </a:p>
          <a:p>
            <a:pPr lvl="1"/>
            <a:r>
              <a:rPr lang="cs-CZ" sz="1800" dirty="0" smtClean="0"/>
              <a:t>Malá chybovost</a:t>
            </a:r>
            <a:endParaRPr lang="en-US" sz="1800" dirty="0" smtClean="0"/>
          </a:p>
          <a:p>
            <a:r>
              <a:rPr lang="cs-CZ" sz="1800" dirty="0" smtClean="0"/>
              <a:t>Dosah pro detekci</a:t>
            </a:r>
            <a:endParaRPr lang="en-US" sz="1800" dirty="0" smtClean="0"/>
          </a:p>
          <a:p>
            <a:pPr lvl="1"/>
            <a:r>
              <a:rPr lang="cs-CZ" sz="1800" dirty="0" smtClean="0"/>
              <a:t>Je možná detekce signálu</a:t>
            </a:r>
            <a:endParaRPr lang="en-US" sz="1800" dirty="0" smtClean="0"/>
          </a:p>
          <a:p>
            <a:pPr lvl="1"/>
            <a:r>
              <a:rPr lang="cs-CZ" sz="1800" dirty="0" smtClean="0"/>
              <a:t>Není možná komunikace</a:t>
            </a:r>
            <a:endParaRPr lang="en-US" sz="1800" dirty="0" smtClean="0"/>
          </a:p>
          <a:p>
            <a:r>
              <a:rPr lang="cs-CZ" sz="1800" dirty="0" smtClean="0"/>
              <a:t>Dosah pro rušení</a:t>
            </a:r>
            <a:endParaRPr lang="en-US" sz="1800" dirty="0" smtClean="0"/>
          </a:p>
          <a:p>
            <a:pPr lvl="1"/>
            <a:r>
              <a:rPr lang="cs-CZ" sz="1800" dirty="0" smtClean="0"/>
              <a:t>Signál nemůže být detekován</a:t>
            </a:r>
            <a:endParaRPr lang="en-US" sz="1800" dirty="0" smtClean="0"/>
          </a:p>
          <a:p>
            <a:pPr lvl="1"/>
            <a:r>
              <a:rPr lang="cs-CZ" sz="1800" dirty="0" smtClean="0"/>
              <a:t>Signál se přidává k šumu pozadí</a:t>
            </a:r>
            <a:endParaRPr lang="en-US" sz="18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7E925-1E84-48E5-AF73-7818AF7CDE03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06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Šíření signálu</a:t>
            </a:r>
            <a:endParaRPr lang="en-US" sz="3600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80" y="1548541"/>
            <a:ext cx="6248400" cy="2724695"/>
          </a:xfrm>
        </p:spPr>
        <p:txBody>
          <a:bodyPr/>
          <a:lstStyle/>
          <a:p>
            <a:r>
              <a:rPr lang="cs-CZ" sz="1600" dirty="0" smtClean="0"/>
              <a:t>Signál se ve volném prostoru šíří jako světlo (přímočaře)</a:t>
            </a:r>
            <a:endParaRPr lang="en-US" sz="1600" dirty="0" smtClean="0"/>
          </a:p>
          <a:p>
            <a:r>
              <a:rPr lang="cs-CZ" sz="1600" dirty="0" smtClean="0"/>
              <a:t>Výkon na straně přijímače klesá se čtvercem vzdálenosti (</a:t>
            </a:r>
            <a:r>
              <a:rPr lang="en-US" sz="1600" dirty="0" smtClean="0"/>
              <a:t>1/d²</a:t>
            </a:r>
            <a:r>
              <a:rPr lang="cs-CZ" sz="1600" dirty="0" smtClean="0"/>
              <a:t>), kde d je vzdálenost mezi vysílačem a přijímačem</a:t>
            </a:r>
          </a:p>
          <a:p>
            <a:r>
              <a:rPr lang="cs-CZ" sz="1600" dirty="0" smtClean="0"/>
              <a:t>Přijímaný výkon je ovlivňován</a:t>
            </a:r>
            <a:endParaRPr lang="en-US" sz="16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útlumem</a:t>
            </a:r>
            <a:r>
              <a:rPr lang="en-US" sz="1400" dirty="0" smtClean="0"/>
              <a:t> (</a:t>
            </a:r>
            <a:r>
              <a:rPr lang="cs-CZ" sz="1400" dirty="0" smtClean="0"/>
              <a:t>závisí na frekvenci</a:t>
            </a:r>
            <a:r>
              <a:rPr lang="en-US" sz="1400" dirty="0" smtClean="0"/>
              <a:t>)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zastíněním</a:t>
            </a:r>
            <a:endParaRPr lang="en-US" sz="14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Odrazem od velkých překážek</a:t>
            </a:r>
            <a:endParaRPr lang="en-US" sz="14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Lom v závislosti na hustotě média</a:t>
            </a:r>
            <a:endParaRPr lang="en-US" sz="14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Rozptylem na malých překážkách</a:t>
            </a:r>
            <a:endParaRPr lang="en-US" sz="1400" dirty="0" smtClean="0"/>
          </a:p>
          <a:p>
            <a:pPr lvl="1">
              <a:buFont typeface="Wingdings" pitchFamily="2" charset="2"/>
              <a:buChar char="q"/>
            </a:pPr>
            <a:r>
              <a:rPr lang="cs-CZ" sz="1400" dirty="0" smtClean="0"/>
              <a:t>Difrakcí na ostrých hranách</a:t>
            </a:r>
            <a:endParaRPr lang="en-US" sz="1400" dirty="0" smtClean="0"/>
          </a:p>
        </p:txBody>
      </p:sp>
      <p:graphicFrame>
        <p:nvGraphicFramePr>
          <p:cNvPr id="25604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934131"/>
              </p:ext>
            </p:extLst>
          </p:nvPr>
        </p:nvGraphicFramePr>
        <p:xfrm>
          <a:off x="2391352" y="4626851"/>
          <a:ext cx="701675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4" name="Clip" r:id="rId3" imgW="2849563" imgH="3902075" progId="">
                  <p:embed/>
                </p:oleObj>
              </mc:Choice>
              <mc:Fallback>
                <p:oleObj name="Clip" r:id="rId3" imgW="2849563" imgH="390207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1352" y="4626851"/>
                        <a:ext cx="701675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Line 33"/>
          <p:cNvSpPr>
            <a:spLocks noChangeShapeType="1"/>
          </p:cNvSpPr>
          <p:nvPr/>
        </p:nvSpPr>
        <p:spPr bwMode="auto">
          <a:xfrm>
            <a:off x="3077152" y="5160251"/>
            <a:ext cx="457200" cy="336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Line 38"/>
          <p:cNvSpPr>
            <a:spLocks noChangeShapeType="1"/>
          </p:cNvSpPr>
          <p:nvPr/>
        </p:nvSpPr>
        <p:spPr bwMode="auto">
          <a:xfrm flipH="1">
            <a:off x="3077152" y="4626851"/>
            <a:ext cx="5334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Text Box 44"/>
          <p:cNvSpPr txBox="1">
            <a:spLocks noChangeArrowheads="1"/>
          </p:cNvSpPr>
          <p:nvPr/>
        </p:nvSpPr>
        <p:spPr bwMode="auto">
          <a:xfrm>
            <a:off x="2391352" y="5631868"/>
            <a:ext cx="85080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 smtClean="0"/>
              <a:t>odraz</a:t>
            </a:r>
            <a:endParaRPr lang="en-US" dirty="0"/>
          </a:p>
        </p:txBody>
      </p:sp>
      <p:graphicFrame>
        <p:nvGraphicFramePr>
          <p:cNvPr id="25608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2176413"/>
              </p:ext>
            </p:extLst>
          </p:nvPr>
        </p:nvGraphicFramePr>
        <p:xfrm>
          <a:off x="5029019" y="4958639"/>
          <a:ext cx="3762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5" name="Clip" r:id="rId5" imgW="2033588" imgH="3390900" progId="">
                  <p:embed/>
                </p:oleObj>
              </mc:Choice>
              <mc:Fallback>
                <p:oleObj name="Clip" r:id="rId5" imgW="2033588" imgH="33909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019" y="4958639"/>
                        <a:ext cx="37623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Line 34"/>
          <p:cNvSpPr>
            <a:spLocks noChangeShapeType="1"/>
          </p:cNvSpPr>
          <p:nvPr/>
        </p:nvSpPr>
        <p:spPr bwMode="auto">
          <a:xfrm flipV="1">
            <a:off x="5410019" y="5034839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0" name="Line 35"/>
          <p:cNvSpPr>
            <a:spLocks noChangeShapeType="1"/>
          </p:cNvSpPr>
          <p:nvPr/>
        </p:nvSpPr>
        <p:spPr bwMode="auto">
          <a:xfrm>
            <a:off x="5410019" y="5111039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Line 36"/>
          <p:cNvSpPr>
            <a:spLocks noChangeShapeType="1"/>
          </p:cNvSpPr>
          <p:nvPr/>
        </p:nvSpPr>
        <p:spPr bwMode="auto">
          <a:xfrm>
            <a:off x="5410019" y="5111039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Line 37"/>
          <p:cNvSpPr>
            <a:spLocks noChangeShapeType="1"/>
          </p:cNvSpPr>
          <p:nvPr/>
        </p:nvSpPr>
        <p:spPr bwMode="auto">
          <a:xfrm flipH="1">
            <a:off x="5410019" y="4653839"/>
            <a:ext cx="381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Text Box 45"/>
          <p:cNvSpPr txBox="1">
            <a:spLocks noChangeArrowheads="1"/>
          </p:cNvSpPr>
          <p:nvPr/>
        </p:nvSpPr>
        <p:spPr bwMode="auto">
          <a:xfrm>
            <a:off x="4818365" y="5593866"/>
            <a:ext cx="86716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 smtClean="0"/>
              <a:t>rozptyl</a:t>
            </a:r>
            <a:endParaRPr lang="en-US" dirty="0"/>
          </a:p>
        </p:txBody>
      </p:sp>
      <p:graphicFrame>
        <p:nvGraphicFramePr>
          <p:cNvPr id="25614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481022"/>
              </p:ext>
            </p:extLst>
          </p:nvPr>
        </p:nvGraphicFramePr>
        <p:xfrm>
          <a:off x="6306286" y="4899924"/>
          <a:ext cx="1425575" cy="69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6" name="Clip" r:id="rId7" imgW="1426464" imgH="692201" progId="">
                  <p:embed/>
                </p:oleObj>
              </mc:Choice>
              <mc:Fallback>
                <p:oleObj name="Clip" r:id="rId7" imgW="1426464" imgH="69220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6286" y="4899924"/>
                        <a:ext cx="1425575" cy="69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5" name="Line 40"/>
          <p:cNvSpPr>
            <a:spLocks noChangeShapeType="1"/>
          </p:cNvSpPr>
          <p:nvPr/>
        </p:nvSpPr>
        <p:spPr bwMode="auto">
          <a:xfrm flipV="1">
            <a:off x="6001486" y="4899924"/>
            <a:ext cx="762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41"/>
          <p:cNvSpPr>
            <a:spLocks noChangeShapeType="1"/>
          </p:cNvSpPr>
          <p:nvPr/>
        </p:nvSpPr>
        <p:spPr bwMode="auto">
          <a:xfrm>
            <a:off x="6763486" y="4899924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Line 42"/>
          <p:cNvSpPr>
            <a:spLocks noChangeShapeType="1"/>
          </p:cNvSpPr>
          <p:nvPr/>
        </p:nvSpPr>
        <p:spPr bwMode="auto">
          <a:xfrm>
            <a:off x="6763486" y="4899924"/>
            <a:ext cx="11430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Text Box 46"/>
          <p:cNvSpPr txBox="1">
            <a:spLocks noChangeArrowheads="1"/>
          </p:cNvSpPr>
          <p:nvPr/>
        </p:nvSpPr>
        <p:spPr bwMode="auto">
          <a:xfrm>
            <a:off x="6500896" y="5615313"/>
            <a:ext cx="12731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 smtClean="0"/>
              <a:t>difrakce</a:t>
            </a:r>
            <a:endParaRPr lang="en-US" dirty="0"/>
          </a:p>
        </p:txBody>
      </p:sp>
      <p:graphicFrame>
        <p:nvGraphicFramePr>
          <p:cNvPr id="25619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489232"/>
              </p:ext>
            </p:extLst>
          </p:nvPr>
        </p:nvGraphicFramePr>
        <p:xfrm flipH="1">
          <a:off x="1035577" y="4549064"/>
          <a:ext cx="649288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7" name="Clip" r:id="rId9" imgW="3032125" imgH="4533900" progId="">
                  <p:embed/>
                </p:oleObj>
              </mc:Choice>
              <mc:Fallback>
                <p:oleObj name="Clip" r:id="rId9" imgW="3032125" imgH="45339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 flipH="1">
                        <a:off x="1035577" y="4549064"/>
                        <a:ext cx="649288" cy="971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20" name="Line 51"/>
          <p:cNvSpPr>
            <a:spLocks noChangeShapeType="1"/>
          </p:cNvSpPr>
          <p:nvPr/>
        </p:nvSpPr>
        <p:spPr bwMode="auto">
          <a:xfrm flipH="1">
            <a:off x="1645177" y="4701464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1" name="Line 52"/>
          <p:cNvSpPr>
            <a:spLocks noChangeShapeType="1"/>
          </p:cNvSpPr>
          <p:nvPr/>
        </p:nvSpPr>
        <p:spPr bwMode="auto">
          <a:xfrm>
            <a:off x="1645177" y="4930064"/>
            <a:ext cx="22860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2" name="Text Box 54"/>
          <p:cNvSpPr txBox="1">
            <a:spLocks noChangeArrowheads="1"/>
          </p:cNvSpPr>
          <p:nvPr/>
        </p:nvSpPr>
        <p:spPr bwMode="auto">
          <a:xfrm>
            <a:off x="752957" y="5641885"/>
            <a:ext cx="11208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 smtClean="0"/>
              <a:t>zastínění</a:t>
            </a:r>
            <a:endParaRPr lang="en-US" dirty="0"/>
          </a:p>
        </p:txBody>
      </p:sp>
      <p:sp>
        <p:nvSpPr>
          <p:cNvPr id="25623" name="Line 55"/>
          <p:cNvSpPr>
            <a:spLocks noChangeShapeType="1"/>
          </p:cNvSpPr>
          <p:nvPr/>
        </p:nvSpPr>
        <p:spPr bwMode="auto">
          <a:xfrm flipH="1">
            <a:off x="1645177" y="4625264"/>
            <a:ext cx="304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4" name="Rectangle 57"/>
          <p:cNvSpPr>
            <a:spLocks noChangeArrowheads="1"/>
          </p:cNvSpPr>
          <p:nvPr/>
        </p:nvSpPr>
        <p:spPr bwMode="auto">
          <a:xfrm>
            <a:off x="3526228" y="5174758"/>
            <a:ext cx="1008062" cy="503237"/>
          </a:xfrm>
          <a:prstGeom prst="rect">
            <a:avLst/>
          </a:prstGeom>
          <a:solidFill>
            <a:srgbClr val="DADAF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5" name="Text Box 58"/>
          <p:cNvSpPr txBox="1">
            <a:spLocks noChangeArrowheads="1"/>
          </p:cNvSpPr>
          <p:nvPr/>
        </p:nvSpPr>
        <p:spPr bwMode="auto">
          <a:xfrm>
            <a:off x="3534352" y="5614218"/>
            <a:ext cx="576113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dirty="0" smtClean="0"/>
              <a:t>lom</a:t>
            </a:r>
            <a:endParaRPr lang="en-US" dirty="0"/>
          </a:p>
        </p:txBody>
      </p:sp>
      <p:sp>
        <p:nvSpPr>
          <p:cNvPr id="25626" name="Line 59"/>
          <p:cNvSpPr>
            <a:spLocks noChangeShapeType="1"/>
          </p:cNvSpPr>
          <p:nvPr/>
        </p:nvSpPr>
        <p:spPr bwMode="auto">
          <a:xfrm flipH="1">
            <a:off x="3958028" y="4788995"/>
            <a:ext cx="504825" cy="3889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27" name="Line 60"/>
          <p:cNvSpPr>
            <a:spLocks noChangeShapeType="1"/>
          </p:cNvSpPr>
          <p:nvPr/>
        </p:nvSpPr>
        <p:spPr bwMode="auto">
          <a:xfrm rot="3912177">
            <a:off x="3712759" y="5199364"/>
            <a:ext cx="292100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243572"/>
            <a:ext cx="2133600" cy="457200"/>
          </a:xfrm>
        </p:spPr>
        <p:txBody>
          <a:bodyPr/>
          <a:lstStyle/>
          <a:p>
            <a:fld id="{71CAB15C-A9B0-426A-9E82-C64353CE821B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488948" y="6243572"/>
            <a:ext cx="2133600" cy="457200"/>
          </a:xfrm>
        </p:spPr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51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527969"/>
            <a:ext cx="8229600" cy="2140519"/>
          </a:xfrm>
        </p:spPr>
        <p:txBody>
          <a:bodyPr/>
          <a:lstStyle/>
          <a:p>
            <a:r>
              <a:rPr lang="cs-CZ" sz="1800" dirty="0" smtClean="0"/>
              <a:t>Signál mezi vysílačem a přijímačem může díky odrazům, rozptylu a difrakci procházet různými cestami</a:t>
            </a:r>
          </a:p>
          <a:p>
            <a:r>
              <a:rPr lang="cs-CZ" sz="1800" dirty="0" smtClean="0"/>
              <a:t>Časový rozptyl</a:t>
            </a:r>
            <a:r>
              <a:rPr lang="en-US" sz="1800" dirty="0" smtClean="0"/>
              <a:t>: </a:t>
            </a:r>
            <a:r>
              <a:rPr lang="cs-CZ" sz="1800" dirty="0" smtClean="0"/>
              <a:t>signál je rozptýlen v čase (různá zpoždění) </a:t>
            </a:r>
          </a:p>
          <a:p>
            <a:pPr lvl="1"/>
            <a:r>
              <a:rPr lang="cs-CZ" sz="1600" dirty="0" smtClean="0"/>
              <a:t>To vede k interferenci mezi sousedními symboly, </a:t>
            </a:r>
            <a:r>
              <a:rPr lang="en-US" sz="1600" dirty="0" smtClean="0"/>
              <a:t>Inter Symbol Interference (ISI)</a:t>
            </a:r>
          </a:p>
          <a:p>
            <a:r>
              <a:rPr lang="cs-CZ" sz="1800" dirty="0" smtClean="0"/>
              <a:t>Signál dosáhne přijímač přímo a fázově posunutý </a:t>
            </a:r>
          </a:p>
          <a:p>
            <a:pPr lvl="1"/>
            <a:r>
              <a:rPr lang="cs-CZ" sz="1600" dirty="0" smtClean="0"/>
              <a:t>Zkreslený signál v závislosti na fázi různých částí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Šíření signálu více směry</a:t>
            </a:r>
            <a:endParaRPr lang="en-US" sz="3600" dirty="0" smtClean="0"/>
          </a:p>
        </p:txBody>
      </p:sp>
      <p:grpSp>
        <p:nvGrpSpPr>
          <p:cNvPr id="27652" name="Group 49"/>
          <p:cNvGrpSpPr>
            <a:grpSpLocks/>
          </p:cNvGrpSpPr>
          <p:nvPr/>
        </p:nvGrpSpPr>
        <p:grpSpPr bwMode="auto">
          <a:xfrm>
            <a:off x="1851273" y="4217764"/>
            <a:ext cx="895350" cy="168275"/>
            <a:chOff x="1358" y="1340"/>
            <a:chExt cx="564" cy="106"/>
          </a:xfrm>
        </p:grpSpPr>
        <p:sp>
          <p:nvSpPr>
            <p:cNvPr id="27699" name="Freeform 45"/>
            <p:cNvSpPr>
              <a:spLocks/>
            </p:cNvSpPr>
            <p:nvPr/>
          </p:nvSpPr>
          <p:spPr bwMode="auto">
            <a:xfrm>
              <a:off x="1747" y="1384"/>
              <a:ext cx="175" cy="62"/>
            </a:xfrm>
            <a:custGeom>
              <a:avLst/>
              <a:gdLst>
                <a:gd name="T0" fmla="*/ 0 w 701"/>
                <a:gd name="T1" fmla="*/ 0 h 368"/>
                <a:gd name="T2" fmla="*/ 1 w 701"/>
                <a:gd name="T3" fmla="*/ 0 h 368"/>
                <a:gd name="T4" fmla="*/ 1 w 701"/>
                <a:gd name="T5" fmla="*/ 0 h 368"/>
                <a:gd name="T6" fmla="*/ 2 w 701"/>
                <a:gd name="T7" fmla="*/ 0 h 368"/>
                <a:gd name="T8" fmla="*/ 2 w 701"/>
                <a:gd name="T9" fmla="*/ 0 h 368"/>
                <a:gd name="T10" fmla="*/ 3 w 701"/>
                <a:gd name="T11" fmla="*/ 0 h 36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01" h="368">
                  <a:moveTo>
                    <a:pt x="0" y="368"/>
                  </a:moveTo>
                  <a:lnTo>
                    <a:pt x="185" y="242"/>
                  </a:lnTo>
                  <a:lnTo>
                    <a:pt x="197" y="303"/>
                  </a:lnTo>
                  <a:lnTo>
                    <a:pt x="483" y="99"/>
                  </a:lnTo>
                  <a:lnTo>
                    <a:pt x="495" y="134"/>
                  </a:lnTo>
                  <a:lnTo>
                    <a:pt x="701" y="0"/>
                  </a:lnTo>
                </a:path>
              </a:pathLst>
            </a:custGeom>
            <a:noFill/>
            <a:ln w="7938">
              <a:solidFill>
                <a:srgbClr val="FE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0" name="Freeform 46"/>
            <p:cNvSpPr>
              <a:spLocks/>
            </p:cNvSpPr>
            <p:nvPr/>
          </p:nvSpPr>
          <p:spPr bwMode="auto">
            <a:xfrm>
              <a:off x="1669" y="1340"/>
              <a:ext cx="122" cy="93"/>
            </a:xfrm>
            <a:custGeom>
              <a:avLst/>
              <a:gdLst>
                <a:gd name="T0" fmla="*/ 0 w 488"/>
                <a:gd name="T1" fmla="*/ 0 h 559"/>
                <a:gd name="T2" fmla="*/ 0 w 488"/>
                <a:gd name="T3" fmla="*/ 0 h 559"/>
                <a:gd name="T4" fmla="*/ 1 w 488"/>
                <a:gd name="T5" fmla="*/ 0 h 559"/>
                <a:gd name="T6" fmla="*/ 1 w 488"/>
                <a:gd name="T7" fmla="*/ 0 h 559"/>
                <a:gd name="T8" fmla="*/ 2 w 488"/>
                <a:gd name="T9" fmla="*/ 0 h 559"/>
                <a:gd name="T10" fmla="*/ 2 w 488"/>
                <a:gd name="T11" fmla="*/ 0 h 5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8" h="559">
                  <a:moveTo>
                    <a:pt x="0" y="559"/>
                  </a:moveTo>
                  <a:lnTo>
                    <a:pt x="69" y="398"/>
                  </a:lnTo>
                  <a:lnTo>
                    <a:pt x="152" y="449"/>
                  </a:lnTo>
                  <a:lnTo>
                    <a:pt x="308" y="158"/>
                  </a:lnTo>
                  <a:lnTo>
                    <a:pt x="373" y="197"/>
                  </a:lnTo>
                  <a:lnTo>
                    <a:pt x="488" y="0"/>
                  </a:lnTo>
                </a:path>
              </a:pathLst>
            </a:custGeom>
            <a:noFill/>
            <a:ln w="7938">
              <a:solidFill>
                <a:srgbClr val="FE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1" name="Freeform 47"/>
            <p:cNvSpPr>
              <a:spLocks/>
            </p:cNvSpPr>
            <p:nvPr/>
          </p:nvSpPr>
          <p:spPr bwMode="auto">
            <a:xfrm>
              <a:off x="1487" y="1340"/>
              <a:ext cx="123" cy="93"/>
            </a:xfrm>
            <a:custGeom>
              <a:avLst/>
              <a:gdLst>
                <a:gd name="T0" fmla="*/ 2 w 492"/>
                <a:gd name="T1" fmla="*/ 0 h 559"/>
                <a:gd name="T2" fmla="*/ 2 w 492"/>
                <a:gd name="T3" fmla="*/ 0 h 559"/>
                <a:gd name="T4" fmla="*/ 1 w 492"/>
                <a:gd name="T5" fmla="*/ 0 h 559"/>
                <a:gd name="T6" fmla="*/ 1 w 492"/>
                <a:gd name="T7" fmla="*/ 0 h 559"/>
                <a:gd name="T8" fmla="*/ 1 w 492"/>
                <a:gd name="T9" fmla="*/ 0 h 559"/>
                <a:gd name="T10" fmla="*/ 0 w 492"/>
                <a:gd name="T11" fmla="*/ 0 h 5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92" h="559">
                  <a:moveTo>
                    <a:pt x="492" y="559"/>
                  </a:moveTo>
                  <a:lnTo>
                    <a:pt x="418" y="404"/>
                  </a:lnTo>
                  <a:lnTo>
                    <a:pt x="330" y="451"/>
                  </a:lnTo>
                  <a:lnTo>
                    <a:pt x="170" y="158"/>
                  </a:lnTo>
                  <a:lnTo>
                    <a:pt x="109" y="203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FE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702" name="Freeform 48"/>
            <p:cNvSpPr>
              <a:spLocks/>
            </p:cNvSpPr>
            <p:nvPr/>
          </p:nvSpPr>
          <p:spPr bwMode="auto">
            <a:xfrm>
              <a:off x="1358" y="1385"/>
              <a:ext cx="173" cy="61"/>
            </a:xfrm>
            <a:custGeom>
              <a:avLst/>
              <a:gdLst>
                <a:gd name="T0" fmla="*/ 3 w 690"/>
                <a:gd name="T1" fmla="*/ 0 h 367"/>
                <a:gd name="T2" fmla="*/ 2 w 690"/>
                <a:gd name="T3" fmla="*/ 0 h 367"/>
                <a:gd name="T4" fmla="*/ 2 w 690"/>
                <a:gd name="T5" fmla="*/ 0 h 367"/>
                <a:gd name="T6" fmla="*/ 1 w 690"/>
                <a:gd name="T7" fmla="*/ 0 h 367"/>
                <a:gd name="T8" fmla="*/ 1 w 690"/>
                <a:gd name="T9" fmla="*/ 0 h 367"/>
                <a:gd name="T10" fmla="*/ 0 w 690"/>
                <a:gd name="T11" fmla="*/ 0 h 3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90" h="367">
                  <a:moveTo>
                    <a:pt x="690" y="367"/>
                  </a:moveTo>
                  <a:lnTo>
                    <a:pt x="504" y="232"/>
                  </a:lnTo>
                  <a:lnTo>
                    <a:pt x="500" y="293"/>
                  </a:lnTo>
                  <a:lnTo>
                    <a:pt x="218" y="86"/>
                  </a:lnTo>
                  <a:lnTo>
                    <a:pt x="200" y="135"/>
                  </a:lnTo>
                  <a:lnTo>
                    <a:pt x="0" y="0"/>
                  </a:lnTo>
                </a:path>
              </a:pathLst>
            </a:custGeom>
            <a:noFill/>
            <a:ln w="7938">
              <a:solidFill>
                <a:srgbClr val="FE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53" name="Group 66"/>
          <p:cNvGrpSpPr>
            <a:grpSpLocks/>
          </p:cNvGrpSpPr>
          <p:nvPr/>
        </p:nvGrpSpPr>
        <p:grpSpPr bwMode="auto">
          <a:xfrm>
            <a:off x="2214811" y="4403502"/>
            <a:ext cx="177800" cy="796925"/>
            <a:chOff x="1587" y="1457"/>
            <a:chExt cx="112" cy="502"/>
          </a:xfrm>
        </p:grpSpPr>
        <p:sp>
          <p:nvSpPr>
            <p:cNvPr id="27683" name="Line 50"/>
            <p:cNvSpPr>
              <a:spLocks noChangeShapeType="1"/>
            </p:cNvSpPr>
            <p:nvPr/>
          </p:nvSpPr>
          <p:spPr bwMode="auto">
            <a:xfrm>
              <a:off x="1627" y="1637"/>
              <a:ext cx="36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84" name="Group 65"/>
            <p:cNvGrpSpPr>
              <a:grpSpLocks/>
            </p:cNvGrpSpPr>
            <p:nvPr/>
          </p:nvGrpSpPr>
          <p:grpSpPr bwMode="auto">
            <a:xfrm>
              <a:off x="1587" y="1457"/>
              <a:ext cx="112" cy="502"/>
              <a:chOff x="1587" y="1457"/>
              <a:chExt cx="112" cy="502"/>
            </a:xfrm>
          </p:grpSpPr>
          <p:sp>
            <p:nvSpPr>
              <p:cNvPr id="27685" name="Line 51"/>
              <p:cNvSpPr>
                <a:spLocks noChangeShapeType="1"/>
              </p:cNvSpPr>
              <p:nvPr/>
            </p:nvSpPr>
            <p:spPr bwMode="auto">
              <a:xfrm flipV="1">
                <a:off x="1643" y="1464"/>
                <a:ext cx="1" cy="10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6" name="Line 52"/>
              <p:cNvSpPr>
                <a:spLocks noChangeShapeType="1"/>
              </p:cNvSpPr>
              <p:nvPr/>
            </p:nvSpPr>
            <p:spPr bwMode="auto">
              <a:xfrm flipV="1">
                <a:off x="1587" y="1562"/>
                <a:ext cx="45" cy="397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7" name="Line 53"/>
              <p:cNvSpPr>
                <a:spLocks noChangeShapeType="1"/>
              </p:cNvSpPr>
              <p:nvPr/>
            </p:nvSpPr>
            <p:spPr bwMode="auto">
              <a:xfrm>
                <a:off x="1654" y="1563"/>
                <a:ext cx="45" cy="396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8" name="Line 54"/>
              <p:cNvSpPr>
                <a:spLocks noChangeShapeType="1"/>
              </p:cNvSpPr>
              <p:nvPr/>
            </p:nvSpPr>
            <p:spPr bwMode="auto">
              <a:xfrm>
                <a:off x="1590" y="1948"/>
                <a:ext cx="108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9" name="Line 55"/>
              <p:cNvSpPr>
                <a:spLocks noChangeShapeType="1"/>
              </p:cNvSpPr>
              <p:nvPr/>
            </p:nvSpPr>
            <p:spPr bwMode="auto">
              <a:xfrm>
                <a:off x="1603" y="1840"/>
                <a:ext cx="85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0" name="Line 56"/>
              <p:cNvSpPr>
                <a:spLocks noChangeShapeType="1"/>
              </p:cNvSpPr>
              <p:nvPr/>
            </p:nvSpPr>
            <p:spPr bwMode="auto">
              <a:xfrm>
                <a:off x="1602" y="1841"/>
                <a:ext cx="93" cy="110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1" name="Line 57"/>
              <p:cNvSpPr>
                <a:spLocks noChangeShapeType="1"/>
              </p:cNvSpPr>
              <p:nvPr/>
            </p:nvSpPr>
            <p:spPr bwMode="auto">
              <a:xfrm flipH="1">
                <a:off x="1592" y="1840"/>
                <a:ext cx="94" cy="109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2" name="Line 58"/>
              <p:cNvSpPr>
                <a:spLocks noChangeShapeType="1"/>
              </p:cNvSpPr>
              <p:nvPr/>
            </p:nvSpPr>
            <p:spPr bwMode="auto">
              <a:xfrm>
                <a:off x="1615" y="1735"/>
                <a:ext cx="59" cy="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3" name="Line 59"/>
              <p:cNvSpPr>
                <a:spLocks noChangeShapeType="1"/>
              </p:cNvSpPr>
              <p:nvPr/>
            </p:nvSpPr>
            <p:spPr bwMode="auto">
              <a:xfrm>
                <a:off x="1614" y="1734"/>
                <a:ext cx="69" cy="106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4" name="Line 60"/>
              <p:cNvSpPr>
                <a:spLocks noChangeShapeType="1"/>
              </p:cNvSpPr>
              <p:nvPr/>
            </p:nvSpPr>
            <p:spPr bwMode="auto">
              <a:xfrm flipV="1">
                <a:off x="1599" y="1734"/>
                <a:ext cx="72" cy="105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5" name="Line 61"/>
              <p:cNvSpPr>
                <a:spLocks noChangeShapeType="1"/>
              </p:cNvSpPr>
              <p:nvPr/>
            </p:nvSpPr>
            <p:spPr bwMode="auto">
              <a:xfrm>
                <a:off x="1622" y="1637"/>
                <a:ext cx="53" cy="99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6" name="Line 62"/>
              <p:cNvSpPr>
                <a:spLocks noChangeShapeType="1"/>
              </p:cNvSpPr>
              <p:nvPr/>
            </p:nvSpPr>
            <p:spPr bwMode="auto">
              <a:xfrm flipV="1">
                <a:off x="1611" y="1636"/>
                <a:ext cx="50" cy="100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7" name="Line 63"/>
              <p:cNvSpPr>
                <a:spLocks noChangeShapeType="1"/>
              </p:cNvSpPr>
              <p:nvPr/>
            </p:nvSpPr>
            <p:spPr bwMode="auto">
              <a:xfrm flipV="1">
                <a:off x="1620" y="1563"/>
                <a:ext cx="35" cy="77"/>
              </a:xfrm>
              <a:prstGeom prst="line">
                <a:avLst/>
              </a:prstGeom>
              <a:noFill/>
              <a:ln w="7938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98" name="Oval 64"/>
              <p:cNvSpPr>
                <a:spLocks noChangeArrowheads="1"/>
              </p:cNvSpPr>
              <p:nvPr/>
            </p:nvSpPr>
            <p:spPr bwMode="auto">
              <a:xfrm>
                <a:off x="1629" y="1457"/>
                <a:ext cx="29" cy="12"/>
              </a:xfrm>
              <a:prstGeom prst="ellipse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7654" name="Line 24"/>
          <p:cNvSpPr>
            <a:spLocks noChangeShapeType="1"/>
          </p:cNvSpPr>
          <p:nvPr/>
        </p:nvSpPr>
        <p:spPr bwMode="auto">
          <a:xfrm>
            <a:off x="5594598" y="4833714"/>
            <a:ext cx="1524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655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4351103"/>
              </p:ext>
            </p:extLst>
          </p:nvPr>
        </p:nvGraphicFramePr>
        <p:xfrm>
          <a:off x="5004048" y="3919314"/>
          <a:ext cx="59055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7" name="Clip" r:id="rId3" imgW="2849563" imgH="3902075" progId="">
                  <p:embed/>
                </p:oleObj>
              </mc:Choice>
              <mc:Fallback>
                <p:oleObj name="Clip" r:id="rId3" imgW="2849563" imgH="390207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3919314"/>
                        <a:ext cx="59055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6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679341"/>
              </p:ext>
            </p:extLst>
          </p:nvPr>
        </p:nvGraphicFramePr>
        <p:xfrm>
          <a:off x="4083298" y="5062314"/>
          <a:ext cx="376238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Clip" r:id="rId5" imgW="2033588" imgH="3390900" progId="">
                  <p:embed/>
                </p:oleObj>
              </mc:Choice>
              <mc:Fallback>
                <p:oleObj name="Clip" r:id="rId5" imgW="2033588" imgH="33909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298" y="5062314"/>
                        <a:ext cx="376238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Freeform 30"/>
          <p:cNvSpPr>
            <a:spLocks/>
          </p:cNvSpPr>
          <p:nvPr/>
        </p:nvSpPr>
        <p:spPr bwMode="auto">
          <a:xfrm>
            <a:off x="2283073" y="4405089"/>
            <a:ext cx="3311525" cy="657225"/>
          </a:xfrm>
          <a:custGeom>
            <a:avLst/>
            <a:gdLst>
              <a:gd name="T0" fmla="*/ 0 w 2976"/>
              <a:gd name="T1" fmla="*/ 0 h 414"/>
              <a:gd name="T2" fmla="*/ 2147483647 w 2976"/>
              <a:gd name="T3" fmla="*/ 2147483647 h 414"/>
              <a:gd name="T4" fmla="*/ 2147483647 w 2976"/>
              <a:gd name="T5" fmla="*/ 2147483647 h 41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76" h="414">
                <a:moveTo>
                  <a:pt x="0" y="0"/>
                </a:moveTo>
                <a:lnTo>
                  <a:pt x="1854" y="414"/>
                </a:lnTo>
                <a:lnTo>
                  <a:pt x="2976" y="27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Freeform 32"/>
          <p:cNvSpPr>
            <a:spLocks/>
          </p:cNvSpPr>
          <p:nvPr/>
        </p:nvSpPr>
        <p:spPr bwMode="auto">
          <a:xfrm>
            <a:off x="2283073" y="4405089"/>
            <a:ext cx="3311525" cy="428625"/>
          </a:xfrm>
          <a:custGeom>
            <a:avLst/>
            <a:gdLst>
              <a:gd name="T0" fmla="*/ 0 w 2976"/>
              <a:gd name="T1" fmla="*/ 0 h 270"/>
              <a:gd name="T2" fmla="*/ 2147483647 w 2976"/>
              <a:gd name="T3" fmla="*/ 2147483647 h 270"/>
              <a:gd name="T4" fmla="*/ 2147483647 w 2976"/>
              <a:gd name="T5" fmla="*/ 2147483647 h 2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76" h="270">
                <a:moveTo>
                  <a:pt x="0" y="0"/>
                </a:moveTo>
                <a:lnTo>
                  <a:pt x="2592" y="102"/>
                </a:lnTo>
                <a:lnTo>
                  <a:pt x="2976" y="27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Freeform 33"/>
          <p:cNvSpPr>
            <a:spLocks/>
          </p:cNvSpPr>
          <p:nvPr/>
        </p:nvSpPr>
        <p:spPr bwMode="auto">
          <a:xfrm>
            <a:off x="2283073" y="4414614"/>
            <a:ext cx="3311525" cy="419100"/>
          </a:xfrm>
          <a:custGeom>
            <a:avLst/>
            <a:gdLst>
              <a:gd name="T0" fmla="*/ 0 w 2982"/>
              <a:gd name="T1" fmla="*/ 0 h 264"/>
              <a:gd name="T2" fmla="*/ 2147483647 w 2982"/>
              <a:gd name="T3" fmla="*/ 2147483647 h 26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2982" h="264">
                <a:moveTo>
                  <a:pt x="0" y="0"/>
                </a:moveTo>
                <a:lnTo>
                  <a:pt x="2982" y="264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7660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2718033"/>
              </p:ext>
            </p:extLst>
          </p:nvPr>
        </p:nvGraphicFramePr>
        <p:xfrm>
          <a:off x="5594598" y="4909914"/>
          <a:ext cx="111918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Clip" r:id="rId7" imgW="2239366" imgH="1209751" progId="">
                  <p:embed/>
                </p:oleObj>
              </mc:Choice>
              <mc:Fallback>
                <p:oleObj name="Clip" r:id="rId7" imgW="2239366" imgH="120975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598" y="4909914"/>
                        <a:ext cx="1119188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61" name="Text Box 38"/>
          <p:cNvSpPr txBox="1">
            <a:spLocks noChangeArrowheads="1"/>
          </p:cNvSpPr>
          <p:nvPr/>
        </p:nvSpPr>
        <p:spPr bwMode="auto">
          <a:xfrm>
            <a:off x="986086" y="5519514"/>
            <a:ext cx="13958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Vysílaný signál</a:t>
            </a:r>
            <a:endParaRPr lang="en-US" sz="1400" dirty="0">
              <a:latin typeface="Palatino Linotype" panose="02040502050505030304" pitchFamily="18" charset="0"/>
            </a:endParaRPr>
          </a:p>
        </p:txBody>
      </p:sp>
      <p:sp>
        <p:nvSpPr>
          <p:cNvPr id="27662" name="Text Box 39"/>
          <p:cNvSpPr txBox="1">
            <a:spLocks noChangeArrowheads="1"/>
          </p:cNvSpPr>
          <p:nvPr/>
        </p:nvSpPr>
        <p:spPr bwMode="auto">
          <a:xfrm>
            <a:off x="6918573" y="5856064"/>
            <a:ext cx="14830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Přijímaný signál</a:t>
            </a:r>
            <a:endParaRPr lang="en-US" sz="1400" dirty="0">
              <a:latin typeface="Palatino Linotype" panose="02040502050505030304" pitchFamily="18" charset="0"/>
            </a:endParaRPr>
          </a:p>
        </p:txBody>
      </p:sp>
      <p:grpSp>
        <p:nvGrpSpPr>
          <p:cNvPr id="27663" name="Group 67"/>
          <p:cNvGrpSpPr>
            <a:grpSpLocks/>
          </p:cNvGrpSpPr>
          <p:nvPr/>
        </p:nvGrpSpPr>
        <p:grpSpPr bwMode="auto">
          <a:xfrm>
            <a:off x="1154361" y="4443189"/>
            <a:ext cx="1127125" cy="989013"/>
            <a:chOff x="538" y="1769"/>
            <a:chExt cx="432" cy="288"/>
          </a:xfrm>
        </p:grpSpPr>
        <p:grpSp>
          <p:nvGrpSpPr>
            <p:cNvPr id="27678" name="Group 37"/>
            <p:cNvGrpSpPr>
              <a:grpSpLocks/>
            </p:cNvGrpSpPr>
            <p:nvPr/>
          </p:nvGrpSpPr>
          <p:grpSpPr bwMode="auto">
            <a:xfrm>
              <a:off x="538" y="1769"/>
              <a:ext cx="432" cy="288"/>
              <a:chOff x="480" y="1680"/>
              <a:chExt cx="432" cy="288"/>
            </a:xfrm>
          </p:grpSpPr>
          <p:sp>
            <p:nvSpPr>
              <p:cNvPr id="27680" name="Line 15"/>
              <p:cNvSpPr>
                <a:spLocks noChangeShapeType="1"/>
              </p:cNvSpPr>
              <p:nvPr/>
            </p:nvSpPr>
            <p:spPr bwMode="auto">
              <a:xfrm flipV="1">
                <a:off x="480" y="1680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1" name="Line 16"/>
              <p:cNvSpPr>
                <a:spLocks noChangeShapeType="1"/>
              </p:cNvSpPr>
              <p:nvPr/>
            </p:nvSpPr>
            <p:spPr bwMode="auto">
              <a:xfrm>
                <a:off x="480" y="1968"/>
                <a:ext cx="4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82" name="Freeform 20"/>
              <p:cNvSpPr>
                <a:spLocks/>
              </p:cNvSpPr>
              <p:nvPr/>
            </p:nvSpPr>
            <p:spPr bwMode="auto">
              <a:xfrm>
                <a:off x="528" y="1680"/>
                <a:ext cx="48" cy="288"/>
              </a:xfrm>
              <a:custGeom>
                <a:avLst/>
                <a:gdLst>
                  <a:gd name="T0" fmla="*/ 48 w 48"/>
                  <a:gd name="T1" fmla="*/ 288 h 288"/>
                  <a:gd name="T2" fmla="*/ 48 w 48"/>
                  <a:gd name="T3" fmla="*/ 96 h 288"/>
                  <a:gd name="T4" fmla="*/ 48 w 48"/>
                  <a:gd name="T5" fmla="*/ 0 h 288"/>
                  <a:gd name="T6" fmla="*/ 0 w 48"/>
                  <a:gd name="T7" fmla="*/ 0 h 288"/>
                  <a:gd name="T8" fmla="*/ 0 w 48"/>
                  <a:gd name="T9" fmla="*/ 288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" h="288">
                    <a:moveTo>
                      <a:pt x="48" y="288"/>
                    </a:moveTo>
                    <a:lnTo>
                      <a:pt x="48" y="96"/>
                    </a:lnTo>
                    <a:lnTo>
                      <a:pt x="48" y="0"/>
                    </a:lnTo>
                    <a:lnTo>
                      <a:pt x="0" y="0"/>
                    </a:lnTo>
                    <a:lnTo>
                      <a:pt x="0" y="288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9" name="Freeform 43"/>
            <p:cNvSpPr>
              <a:spLocks/>
            </p:cNvSpPr>
            <p:nvPr/>
          </p:nvSpPr>
          <p:spPr bwMode="auto">
            <a:xfrm>
              <a:off x="720" y="1865"/>
              <a:ext cx="48" cy="192"/>
            </a:xfrm>
            <a:custGeom>
              <a:avLst/>
              <a:gdLst>
                <a:gd name="T0" fmla="*/ 0 w 48"/>
                <a:gd name="T1" fmla="*/ 192 h 192"/>
                <a:gd name="T2" fmla="*/ 0 w 48"/>
                <a:gd name="T3" fmla="*/ 0 h 192"/>
                <a:gd name="T4" fmla="*/ 48 w 48"/>
                <a:gd name="T5" fmla="*/ 0 h 192"/>
                <a:gd name="T6" fmla="*/ 48 w 48"/>
                <a:gd name="T7" fmla="*/ 192 h 19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8" h="192">
                  <a:moveTo>
                    <a:pt x="0" y="192"/>
                  </a:moveTo>
                  <a:lnTo>
                    <a:pt x="0" y="0"/>
                  </a:lnTo>
                  <a:lnTo>
                    <a:pt x="48" y="0"/>
                  </a:lnTo>
                  <a:lnTo>
                    <a:pt x="48" y="192"/>
                  </a:lnTo>
                </a:path>
              </a:pathLst>
            </a:custGeom>
            <a:noFill/>
            <a:ln w="1270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664" name="Group 68"/>
          <p:cNvGrpSpPr>
            <a:grpSpLocks/>
          </p:cNvGrpSpPr>
          <p:nvPr/>
        </p:nvGrpSpPr>
        <p:grpSpPr bwMode="auto">
          <a:xfrm>
            <a:off x="6982073" y="4803552"/>
            <a:ext cx="1279525" cy="944562"/>
            <a:chOff x="4570" y="2016"/>
            <a:chExt cx="624" cy="240"/>
          </a:xfrm>
        </p:grpSpPr>
        <p:grpSp>
          <p:nvGrpSpPr>
            <p:cNvPr id="27673" name="Group 34"/>
            <p:cNvGrpSpPr>
              <a:grpSpLocks/>
            </p:cNvGrpSpPr>
            <p:nvPr/>
          </p:nvGrpSpPr>
          <p:grpSpPr bwMode="auto">
            <a:xfrm>
              <a:off x="4570" y="2016"/>
              <a:ext cx="624" cy="240"/>
              <a:chOff x="4896" y="1680"/>
              <a:chExt cx="624" cy="240"/>
            </a:xfrm>
          </p:grpSpPr>
          <p:sp>
            <p:nvSpPr>
              <p:cNvPr id="27675" name="Line 17"/>
              <p:cNvSpPr>
                <a:spLocks noChangeShapeType="1"/>
              </p:cNvSpPr>
              <p:nvPr/>
            </p:nvSpPr>
            <p:spPr bwMode="auto">
              <a:xfrm flipV="1">
                <a:off x="4896" y="168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6" name="Line 18"/>
              <p:cNvSpPr>
                <a:spLocks noChangeShapeType="1"/>
              </p:cNvSpPr>
              <p:nvPr/>
            </p:nvSpPr>
            <p:spPr bwMode="auto">
              <a:xfrm>
                <a:off x="4896" y="192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77" name="Freeform 21"/>
              <p:cNvSpPr>
                <a:spLocks/>
              </p:cNvSpPr>
              <p:nvPr/>
            </p:nvSpPr>
            <p:spPr bwMode="auto">
              <a:xfrm>
                <a:off x="4992" y="1776"/>
                <a:ext cx="288" cy="144"/>
              </a:xfrm>
              <a:custGeom>
                <a:avLst/>
                <a:gdLst>
                  <a:gd name="T0" fmla="*/ 0 w 288"/>
                  <a:gd name="T1" fmla="*/ 144 h 144"/>
                  <a:gd name="T2" fmla="*/ 48 w 288"/>
                  <a:gd name="T3" fmla="*/ 0 h 144"/>
                  <a:gd name="T4" fmla="*/ 96 w 288"/>
                  <a:gd name="T5" fmla="*/ 144 h 144"/>
                  <a:gd name="T6" fmla="*/ 144 w 288"/>
                  <a:gd name="T7" fmla="*/ 48 h 144"/>
                  <a:gd name="T8" fmla="*/ 192 w 288"/>
                  <a:gd name="T9" fmla="*/ 144 h 144"/>
                  <a:gd name="T10" fmla="*/ 246 w 288"/>
                  <a:gd name="T11" fmla="*/ 90 h 144"/>
                  <a:gd name="T12" fmla="*/ 288 w 288"/>
                  <a:gd name="T13" fmla="*/ 144 h 14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88" h="144">
                    <a:moveTo>
                      <a:pt x="0" y="144"/>
                    </a:moveTo>
                    <a:lnTo>
                      <a:pt x="48" y="0"/>
                    </a:lnTo>
                    <a:lnTo>
                      <a:pt x="96" y="144"/>
                    </a:lnTo>
                    <a:lnTo>
                      <a:pt x="144" y="48"/>
                    </a:lnTo>
                    <a:lnTo>
                      <a:pt x="192" y="144"/>
                    </a:lnTo>
                    <a:lnTo>
                      <a:pt x="246" y="90"/>
                    </a:lnTo>
                    <a:lnTo>
                      <a:pt x="288" y="144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7674" name="Freeform 44"/>
            <p:cNvSpPr>
              <a:spLocks/>
            </p:cNvSpPr>
            <p:nvPr/>
          </p:nvSpPr>
          <p:spPr bwMode="auto">
            <a:xfrm>
              <a:off x="4848" y="2160"/>
              <a:ext cx="288" cy="96"/>
            </a:xfrm>
            <a:custGeom>
              <a:avLst/>
              <a:gdLst>
                <a:gd name="T0" fmla="*/ 0 w 288"/>
                <a:gd name="T1" fmla="*/ 96 h 96"/>
                <a:gd name="T2" fmla="*/ 48 w 288"/>
                <a:gd name="T3" fmla="*/ 0 h 96"/>
                <a:gd name="T4" fmla="*/ 96 w 288"/>
                <a:gd name="T5" fmla="*/ 96 h 96"/>
                <a:gd name="T6" fmla="*/ 144 w 288"/>
                <a:gd name="T7" fmla="*/ 48 h 96"/>
                <a:gd name="T8" fmla="*/ 192 w 288"/>
                <a:gd name="T9" fmla="*/ 96 h 96"/>
                <a:gd name="T10" fmla="*/ 240 w 288"/>
                <a:gd name="T11" fmla="*/ 48 h 96"/>
                <a:gd name="T12" fmla="*/ 288 w 288"/>
                <a:gd name="T13" fmla="*/ 96 h 9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88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  <a:lnTo>
                    <a:pt x="144" y="48"/>
                  </a:lnTo>
                  <a:lnTo>
                    <a:pt x="192" y="96"/>
                  </a:lnTo>
                  <a:lnTo>
                    <a:pt x="240" y="48"/>
                  </a:lnTo>
                  <a:lnTo>
                    <a:pt x="288" y="96"/>
                  </a:lnTo>
                </a:path>
              </a:pathLst>
            </a:custGeom>
            <a:noFill/>
            <a:ln w="19050" cap="flat" cmpd="sng">
              <a:solidFill>
                <a:schemeClr val="accent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7665" name="Text Box 69"/>
          <p:cNvSpPr txBox="1">
            <a:spLocks noChangeArrowheads="1"/>
          </p:cNvSpPr>
          <p:nvPr/>
        </p:nvSpPr>
        <p:spPr bwMode="auto">
          <a:xfrm>
            <a:off x="6733929" y="3686247"/>
            <a:ext cx="8996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Ztracené</a:t>
            </a:r>
          </a:p>
          <a:p>
            <a:r>
              <a:rPr lang="cs-CZ" sz="1400" dirty="0" smtClean="0">
                <a:latin typeface="Palatino Linotype" panose="02040502050505030304" pitchFamily="18" charset="0"/>
              </a:rPr>
              <a:t> impulzy</a:t>
            </a:r>
            <a:endParaRPr lang="de-DE" sz="1400" dirty="0">
              <a:latin typeface="Palatino Linotype" panose="02040502050505030304" pitchFamily="18" charset="0"/>
            </a:endParaRPr>
          </a:p>
        </p:txBody>
      </p:sp>
      <p:cxnSp>
        <p:nvCxnSpPr>
          <p:cNvPr id="27666" name="AutoShape 70"/>
          <p:cNvCxnSpPr>
            <a:cxnSpLocks noChangeShapeType="1"/>
            <a:stCxn id="27665" idx="2"/>
            <a:endCxn id="27677" idx="1"/>
          </p:cNvCxnSpPr>
          <p:nvPr/>
        </p:nvCxnSpPr>
        <p:spPr bwMode="auto">
          <a:xfrm>
            <a:off x="7183732" y="4209467"/>
            <a:ext cx="93616" cy="97191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67" name="AutoShape 71"/>
          <p:cNvCxnSpPr>
            <a:cxnSpLocks noChangeShapeType="1"/>
            <a:stCxn id="27665" idx="2"/>
            <a:endCxn id="27674" idx="1"/>
          </p:cNvCxnSpPr>
          <p:nvPr/>
        </p:nvCxnSpPr>
        <p:spPr bwMode="auto">
          <a:xfrm>
            <a:off x="7183732" y="4209467"/>
            <a:ext cx="466811" cy="116082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7668" name="Text Box 72"/>
          <p:cNvSpPr txBox="1">
            <a:spLocks noChangeArrowheads="1"/>
          </p:cNvSpPr>
          <p:nvPr/>
        </p:nvSpPr>
        <p:spPr bwMode="auto">
          <a:xfrm>
            <a:off x="7650543" y="3663251"/>
            <a:ext cx="1214287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Impulzy </a:t>
            </a:r>
          </a:p>
          <a:p>
            <a:r>
              <a:rPr lang="cs-CZ" sz="1400" dirty="0" smtClean="0">
                <a:latin typeface="Palatino Linotype" panose="02040502050505030304" pitchFamily="18" charset="0"/>
              </a:rPr>
              <a:t>z více směrů</a:t>
            </a:r>
          </a:p>
          <a:p>
            <a:r>
              <a:rPr lang="cs-CZ" sz="1400" dirty="0" smtClean="0">
                <a:latin typeface="Palatino Linotype" panose="02040502050505030304" pitchFamily="18" charset="0"/>
              </a:rPr>
              <a:t>(více cest)</a:t>
            </a:r>
            <a:endParaRPr lang="de-DE" sz="1400" dirty="0">
              <a:latin typeface="Palatino Linotype" panose="02040502050505030304" pitchFamily="18" charset="0"/>
            </a:endParaRPr>
          </a:p>
        </p:txBody>
      </p:sp>
      <p:cxnSp>
        <p:nvCxnSpPr>
          <p:cNvPr id="27669" name="AutoShape 73"/>
          <p:cNvCxnSpPr>
            <a:cxnSpLocks noChangeShapeType="1"/>
            <a:stCxn id="27668" idx="2"/>
            <a:endCxn id="27674" idx="5"/>
          </p:cNvCxnSpPr>
          <p:nvPr/>
        </p:nvCxnSpPr>
        <p:spPr bwMode="auto">
          <a:xfrm flipH="1">
            <a:off x="8044243" y="4401915"/>
            <a:ext cx="213444" cy="1157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70" name="AutoShape 74"/>
          <p:cNvCxnSpPr>
            <a:cxnSpLocks noChangeShapeType="1"/>
            <a:stCxn id="27668" idx="2"/>
            <a:endCxn id="27674" idx="3"/>
          </p:cNvCxnSpPr>
          <p:nvPr/>
        </p:nvCxnSpPr>
        <p:spPr bwMode="auto">
          <a:xfrm flipH="1">
            <a:off x="7847393" y="4401915"/>
            <a:ext cx="410294" cy="1157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71" name="AutoShape 75"/>
          <p:cNvCxnSpPr>
            <a:cxnSpLocks noChangeShapeType="1"/>
            <a:stCxn id="27668" idx="2"/>
            <a:endCxn id="27677" idx="3"/>
          </p:cNvCxnSpPr>
          <p:nvPr/>
        </p:nvCxnSpPr>
        <p:spPr bwMode="auto">
          <a:xfrm flipH="1">
            <a:off x="7474198" y="4401915"/>
            <a:ext cx="783489" cy="96837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7672" name="AutoShape 76"/>
          <p:cNvCxnSpPr>
            <a:cxnSpLocks noChangeShapeType="1"/>
            <a:stCxn id="27668" idx="2"/>
          </p:cNvCxnSpPr>
          <p:nvPr/>
        </p:nvCxnSpPr>
        <p:spPr bwMode="auto">
          <a:xfrm flipH="1">
            <a:off x="7701591" y="4401915"/>
            <a:ext cx="556096" cy="112498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0D6A-773F-474C-9226-C33ADA6E1841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30" name="TextovéPole 29"/>
          <p:cNvSpPr txBox="1"/>
          <p:nvPr/>
        </p:nvSpPr>
        <p:spPr>
          <a:xfrm>
            <a:off x="4896227" y="3589445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Palatino Linotype" panose="02040502050505030304" pitchFamily="18" charset="0"/>
              </a:rPr>
              <a:t>odraz</a:t>
            </a:r>
            <a:endParaRPr lang="cs-CZ" dirty="0">
              <a:latin typeface="Palatino Linotype" panose="02040502050505030304" pitchFamily="18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3848865" y="5795962"/>
            <a:ext cx="8451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Palatino Linotype" panose="02040502050505030304" pitchFamily="18" charset="0"/>
              </a:rPr>
              <a:t>rozptyl</a:t>
            </a:r>
            <a:endParaRPr lang="cs-CZ" sz="1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03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Vlivy mobility</a:t>
            </a:r>
            <a:endParaRPr lang="en-US" sz="36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587501"/>
            <a:ext cx="4580995" cy="4411662"/>
          </a:xfrm>
        </p:spPr>
        <p:txBody>
          <a:bodyPr/>
          <a:lstStyle/>
          <a:p>
            <a:r>
              <a:rPr lang="cs-CZ" sz="1600" dirty="0" smtClean="0"/>
              <a:t>Charakteristiky kanálu se mění v závislosti na čase a místě</a:t>
            </a:r>
          </a:p>
          <a:p>
            <a:pPr lvl="1"/>
            <a:r>
              <a:rPr lang="cs-CZ" sz="1400" dirty="0" smtClean="0"/>
              <a:t>Mění se cesta signálu</a:t>
            </a:r>
            <a:endParaRPr lang="en-US" sz="1400" dirty="0" smtClean="0"/>
          </a:p>
          <a:p>
            <a:pPr lvl="1"/>
            <a:r>
              <a:rPr lang="cs-CZ" sz="1400" dirty="0" smtClean="0"/>
              <a:t>Mění se zpoždění různých částí signálu</a:t>
            </a:r>
            <a:endParaRPr lang="en-US" sz="1400" dirty="0" smtClean="0"/>
          </a:p>
          <a:p>
            <a:pPr lvl="1"/>
            <a:r>
              <a:rPr lang="cs-CZ" sz="1400" dirty="0" smtClean="0"/>
              <a:t>Mění se fáze různých částí signálu</a:t>
            </a:r>
          </a:p>
          <a:p>
            <a:r>
              <a:rPr lang="cs-CZ" sz="1800" dirty="0" smtClean="0"/>
              <a:t>To vede k rychlým změnám přijímaného výkonu (krátkodobý únik)</a:t>
            </a:r>
            <a:endParaRPr lang="en-US" sz="18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cs-CZ" sz="1600" dirty="0" smtClean="0"/>
              <a:t>Další změny</a:t>
            </a:r>
            <a:endParaRPr lang="en-US" sz="1600" dirty="0" smtClean="0"/>
          </a:p>
          <a:p>
            <a:pPr lvl="1"/>
            <a:r>
              <a:rPr lang="cs-CZ" sz="1400" dirty="0" smtClean="0"/>
              <a:t>Vzdálenost k vysílači</a:t>
            </a:r>
            <a:endParaRPr lang="en-US" sz="1400" dirty="0" smtClean="0"/>
          </a:p>
          <a:p>
            <a:pPr lvl="1"/>
            <a:r>
              <a:rPr lang="cs-CZ" sz="1400" dirty="0" smtClean="0"/>
              <a:t>Překážky během cesty</a:t>
            </a:r>
          </a:p>
          <a:p>
            <a:r>
              <a:rPr lang="cs-CZ" sz="1800" dirty="0" smtClean="0"/>
              <a:t>Pomalé změny průměrného přijímaného výkonu (dlouhodobý únik)</a:t>
            </a:r>
            <a:endParaRPr lang="en-US" sz="1800" dirty="0" smtClean="0"/>
          </a:p>
        </p:txBody>
      </p:sp>
      <p:grpSp>
        <p:nvGrpSpPr>
          <p:cNvPr id="28676" name="Group 12"/>
          <p:cNvGrpSpPr>
            <a:grpSpLocks/>
          </p:cNvGrpSpPr>
          <p:nvPr/>
        </p:nvGrpSpPr>
        <p:grpSpPr bwMode="auto">
          <a:xfrm>
            <a:off x="5638800" y="3276600"/>
            <a:ext cx="2590800" cy="1600200"/>
            <a:chOff x="1584" y="3168"/>
            <a:chExt cx="1296" cy="589"/>
          </a:xfrm>
        </p:grpSpPr>
        <p:sp>
          <p:nvSpPr>
            <p:cNvPr id="28683" name="Line 5"/>
            <p:cNvSpPr>
              <a:spLocks noChangeShapeType="1"/>
            </p:cNvSpPr>
            <p:nvPr/>
          </p:nvSpPr>
          <p:spPr bwMode="auto">
            <a:xfrm>
              <a:off x="1584" y="3744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4" name="Line 6"/>
            <p:cNvSpPr>
              <a:spLocks noChangeShapeType="1"/>
            </p:cNvSpPr>
            <p:nvPr/>
          </p:nvSpPr>
          <p:spPr bwMode="auto">
            <a:xfrm flipV="1">
              <a:off x="1584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5" name="Freeform 8"/>
            <p:cNvSpPr>
              <a:spLocks/>
            </p:cNvSpPr>
            <p:nvPr/>
          </p:nvSpPr>
          <p:spPr bwMode="auto">
            <a:xfrm>
              <a:off x="1584" y="3256"/>
              <a:ext cx="1152" cy="501"/>
            </a:xfrm>
            <a:custGeom>
              <a:avLst/>
              <a:gdLst>
                <a:gd name="T0" fmla="*/ 0 w 1152"/>
                <a:gd name="T1" fmla="*/ 104 h 501"/>
                <a:gd name="T2" fmla="*/ 96 w 1152"/>
                <a:gd name="T3" fmla="*/ 56 h 501"/>
                <a:gd name="T4" fmla="*/ 210 w 1152"/>
                <a:gd name="T5" fmla="*/ 62 h 501"/>
                <a:gd name="T6" fmla="*/ 240 w 1152"/>
                <a:gd name="T7" fmla="*/ 392 h 501"/>
                <a:gd name="T8" fmla="*/ 288 w 1152"/>
                <a:gd name="T9" fmla="*/ 392 h 501"/>
                <a:gd name="T10" fmla="*/ 288 w 1152"/>
                <a:gd name="T11" fmla="*/ 56 h 501"/>
                <a:gd name="T12" fmla="*/ 384 w 1152"/>
                <a:gd name="T13" fmla="*/ 56 h 501"/>
                <a:gd name="T14" fmla="*/ 402 w 1152"/>
                <a:gd name="T15" fmla="*/ 296 h 501"/>
                <a:gd name="T16" fmla="*/ 432 w 1152"/>
                <a:gd name="T17" fmla="*/ 296 h 501"/>
                <a:gd name="T18" fmla="*/ 450 w 1152"/>
                <a:gd name="T19" fmla="*/ 62 h 501"/>
                <a:gd name="T20" fmla="*/ 552 w 1152"/>
                <a:gd name="T21" fmla="*/ 26 h 501"/>
                <a:gd name="T22" fmla="*/ 564 w 1152"/>
                <a:gd name="T23" fmla="*/ 200 h 501"/>
                <a:gd name="T24" fmla="*/ 600 w 1152"/>
                <a:gd name="T25" fmla="*/ 200 h 501"/>
                <a:gd name="T26" fmla="*/ 600 w 1152"/>
                <a:gd name="T27" fmla="*/ 62 h 501"/>
                <a:gd name="T28" fmla="*/ 738 w 1152"/>
                <a:gd name="T29" fmla="*/ 68 h 501"/>
                <a:gd name="T30" fmla="*/ 762 w 1152"/>
                <a:gd name="T31" fmla="*/ 284 h 501"/>
                <a:gd name="T32" fmla="*/ 798 w 1152"/>
                <a:gd name="T33" fmla="*/ 326 h 501"/>
                <a:gd name="T34" fmla="*/ 822 w 1152"/>
                <a:gd name="T35" fmla="*/ 110 h 501"/>
                <a:gd name="T36" fmla="*/ 960 w 1152"/>
                <a:gd name="T37" fmla="*/ 104 h 501"/>
                <a:gd name="T38" fmla="*/ 996 w 1152"/>
                <a:gd name="T39" fmla="*/ 434 h 501"/>
                <a:gd name="T40" fmla="*/ 1038 w 1152"/>
                <a:gd name="T41" fmla="*/ 446 h 501"/>
                <a:gd name="T42" fmla="*/ 1056 w 1152"/>
                <a:gd name="T43" fmla="*/ 104 h 501"/>
                <a:gd name="T44" fmla="*/ 1152 w 1152"/>
                <a:gd name="T45" fmla="*/ 104 h 50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1152" h="501">
                  <a:moveTo>
                    <a:pt x="0" y="104"/>
                  </a:moveTo>
                  <a:cubicBezTo>
                    <a:pt x="32" y="84"/>
                    <a:pt x="61" y="63"/>
                    <a:pt x="96" y="56"/>
                  </a:cubicBezTo>
                  <a:cubicBezTo>
                    <a:pt x="131" y="49"/>
                    <a:pt x="186" y="6"/>
                    <a:pt x="210" y="62"/>
                  </a:cubicBezTo>
                  <a:cubicBezTo>
                    <a:pt x="234" y="118"/>
                    <a:pt x="227" y="337"/>
                    <a:pt x="240" y="392"/>
                  </a:cubicBezTo>
                  <a:cubicBezTo>
                    <a:pt x="253" y="447"/>
                    <a:pt x="280" y="448"/>
                    <a:pt x="288" y="392"/>
                  </a:cubicBezTo>
                  <a:cubicBezTo>
                    <a:pt x="296" y="336"/>
                    <a:pt x="272" y="112"/>
                    <a:pt x="288" y="56"/>
                  </a:cubicBezTo>
                  <a:cubicBezTo>
                    <a:pt x="304" y="0"/>
                    <a:pt x="365" y="16"/>
                    <a:pt x="384" y="56"/>
                  </a:cubicBezTo>
                  <a:cubicBezTo>
                    <a:pt x="403" y="96"/>
                    <a:pt x="394" y="256"/>
                    <a:pt x="402" y="296"/>
                  </a:cubicBezTo>
                  <a:cubicBezTo>
                    <a:pt x="410" y="336"/>
                    <a:pt x="424" y="335"/>
                    <a:pt x="432" y="296"/>
                  </a:cubicBezTo>
                  <a:cubicBezTo>
                    <a:pt x="440" y="257"/>
                    <a:pt x="430" y="107"/>
                    <a:pt x="450" y="62"/>
                  </a:cubicBezTo>
                  <a:cubicBezTo>
                    <a:pt x="470" y="17"/>
                    <a:pt x="533" y="3"/>
                    <a:pt x="552" y="26"/>
                  </a:cubicBezTo>
                  <a:cubicBezTo>
                    <a:pt x="571" y="49"/>
                    <a:pt x="556" y="171"/>
                    <a:pt x="564" y="200"/>
                  </a:cubicBezTo>
                  <a:cubicBezTo>
                    <a:pt x="572" y="229"/>
                    <a:pt x="594" y="223"/>
                    <a:pt x="600" y="200"/>
                  </a:cubicBezTo>
                  <a:cubicBezTo>
                    <a:pt x="606" y="177"/>
                    <a:pt x="577" y="84"/>
                    <a:pt x="600" y="62"/>
                  </a:cubicBezTo>
                  <a:cubicBezTo>
                    <a:pt x="623" y="40"/>
                    <a:pt x="711" y="31"/>
                    <a:pt x="738" y="68"/>
                  </a:cubicBezTo>
                  <a:cubicBezTo>
                    <a:pt x="765" y="105"/>
                    <a:pt x="752" y="241"/>
                    <a:pt x="762" y="284"/>
                  </a:cubicBezTo>
                  <a:cubicBezTo>
                    <a:pt x="772" y="327"/>
                    <a:pt x="788" y="355"/>
                    <a:pt x="798" y="326"/>
                  </a:cubicBezTo>
                  <a:cubicBezTo>
                    <a:pt x="808" y="297"/>
                    <a:pt x="795" y="147"/>
                    <a:pt x="822" y="110"/>
                  </a:cubicBezTo>
                  <a:cubicBezTo>
                    <a:pt x="849" y="73"/>
                    <a:pt x="931" y="50"/>
                    <a:pt x="960" y="104"/>
                  </a:cubicBezTo>
                  <a:cubicBezTo>
                    <a:pt x="989" y="158"/>
                    <a:pt x="983" y="377"/>
                    <a:pt x="996" y="434"/>
                  </a:cubicBezTo>
                  <a:cubicBezTo>
                    <a:pt x="1009" y="491"/>
                    <a:pt x="1028" y="501"/>
                    <a:pt x="1038" y="446"/>
                  </a:cubicBezTo>
                  <a:cubicBezTo>
                    <a:pt x="1048" y="391"/>
                    <a:pt x="1037" y="161"/>
                    <a:pt x="1056" y="104"/>
                  </a:cubicBezTo>
                  <a:cubicBezTo>
                    <a:pt x="1075" y="47"/>
                    <a:pt x="1136" y="104"/>
                    <a:pt x="1152" y="104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86" name="Freeform 9"/>
            <p:cNvSpPr>
              <a:spLocks/>
            </p:cNvSpPr>
            <p:nvPr/>
          </p:nvSpPr>
          <p:spPr bwMode="auto">
            <a:xfrm>
              <a:off x="1584" y="3312"/>
              <a:ext cx="1200" cy="200"/>
            </a:xfrm>
            <a:custGeom>
              <a:avLst/>
              <a:gdLst>
                <a:gd name="T0" fmla="*/ 0 w 1200"/>
                <a:gd name="T1" fmla="*/ 96 h 200"/>
                <a:gd name="T2" fmla="*/ 144 w 1200"/>
                <a:gd name="T3" fmla="*/ 48 h 200"/>
                <a:gd name="T4" fmla="*/ 336 w 1200"/>
                <a:gd name="T5" fmla="*/ 48 h 200"/>
                <a:gd name="T6" fmla="*/ 528 w 1200"/>
                <a:gd name="T7" fmla="*/ 0 h 200"/>
                <a:gd name="T8" fmla="*/ 720 w 1200"/>
                <a:gd name="T9" fmla="*/ 48 h 200"/>
                <a:gd name="T10" fmla="*/ 864 w 1200"/>
                <a:gd name="T11" fmla="*/ 96 h 200"/>
                <a:gd name="T12" fmla="*/ 1008 w 1200"/>
                <a:gd name="T13" fmla="*/ 192 h 200"/>
                <a:gd name="T14" fmla="*/ 1200 w 1200"/>
                <a:gd name="T15" fmla="*/ 144 h 2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200" h="200">
                  <a:moveTo>
                    <a:pt x="0" y="96"/>
                  </a:moveTo>
                  <a:cubicBezTo>
                    <a:pt x="44" y="76"/>
                    <a:pt x="88" y="56"/>
                    <a:pt x="144" y="48"/>
                  </a:cubicBezTo>
                  <a:cubicBezTo>
                    <a:pt x="200" y="40"/>
                    <a:pt x="272" y="56"/>
                    <a:pt x="336" y="48"/>
                  </a:cubicBezTo>
                  <a:cubicBezTo>
                    <a:pt x="400" y="40"/>
                    <a:pt x="464" y="0"/>
                    <a:pt x="528" y="0"/>
                  </a:cubicBezTo>
                  <a:cubicBezTo>
                    <a:pt x="592" y="0"/>
                    <a:pt x="664" y="32"/>
                    <a:pt x="720" y="48"/>
                  </a:cubicBezTo>
                  <a:cubicBezTo>
                    <a:pt x="776" y="64"/>
                    <a:pt x="816" y="72"/>
                    <a:pt x="864" y="96"/>
                  </a:cubicBezTo>
                  <a:cubicBezTo>
                    <a:pt x="912" y="120"/>
                    <a:pt x="952" y="184"/>
                    <a:pt x="1008" y="192"/>
                  </a:cubicBezTo>
                  <a:cubicBezTo>
                    <a:pt x="1064" y="200"/>
                    <a:pt x="1168" y="152"/>
                    <a:pt x="1200" y="144"/>
                  </a:cubicBezTo>
                </a:path>
              </a:pathLst>
            </a:custGeom>
            <a:noFill/>
            <a:ln w="9525" cap="flat" cmpd="sng">
              <a:solidFill>
                <a:srgbClr val="FF00FF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8677" name="Text Box 15"/>
          <p:cNvSpPr txBox="1">
            <a:spLocks noChangeArrowheads="1"/>
          </p:cNvSpPr>
          <p:nvPr/>
        </p:nvSpPr>
        <p:spPr bwMode="auto">
          <a:xfrm>
            <a:off x="5181600" y="5029200"/>
            <a:ext cx="208582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Krátkodobý únik signálu</a:t>
            </a:r>
            <a:endParaRPr lang="en-US" sz="1400" dirty="0"/>
          </a:p>
        </p:txBody>
      </p:sp>
      <p:sp>
        <p:nvSpPr>
          <p:cNvPr id="28678" name="Text Box 16"/>
          <p:cNvSpPr txBox="1">
            <a:spLocks noChangeArrowheads="1"/>
          </p:cNvSpPr>
          <p:nvPr/>
        </p:nvSpPr>
        <p:spPr bwMode="auto">
          <a:xfrm>
            <a:off x="7541891" y="2938920"/>
            <a:ext cx="12004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 smtClean="0"/>
              <a:t>Dlouhodobý</a:t>
            </a:r>
          </a:p>
          <a:p>
            <a:r>
              <a:rPr lang="cs-CZ" sz="1400" dirty="0" smtClean="0"/>
              <a:t> únik signálu</a:t>
            </a:r>
            <a:endParaRPr lang="en-US" sz="1400" dirty="0"/>
          </a:p>
        </p:txBody>
      </p:sp>
      <p:cxnSp>
        <p:nvCxnSpPr>
          <p:cNvPr id="28679" name="AutoShape 17"/>
          <p:cNvCxnSpPr>
            <a:cxnSpLocks noChangeShapeType="1"/>
            <a:stCxn id="28678" idx="1"/>
            <a:endCxn id="28686" idx="5"/>
          </p:cNvCxnSpPr>
          <p:nvPr/>
        </p:nvCxnSpPr>
        <p:spPr bwMode="auto">
          <a:xfrm flipH="1">
            <a:off x="7366000" y="3200530"/>
            <a:ext cx="175891" cy="72810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28680" name="AutoShape 18"/>
          <p:cNvCxnSpPr>
            <a:cxnSpLocks noChangeShapeType="1"/>
            <a:stCxn id="28677" idx="0"/>
            <a:endCxn id="28685" idx="3"/>
          </p:cNvCxnSpPr>
          <p:nvPr/>
        </p:nvCxnSpPr>
        <p:spPr bwMode="auto">
          <a:xfrm flipH="1" flipV="1">
            <a:off x="6118578" y="4580668"/>
            <a:ext cx="105936" cy="44853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8681" name="Text Box 21"/>
          <p:cNvSpPr txBox="1">
            <a:spLocks noChangeArrowheads="1"/>
          </p:cNvSpPr>
          <p:nvPr/>
        </p:nvSpPr>
        <p:spPr bwMode="auto">
          <a:xfrm>
            <a:off x="8001000" y="487680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28682" name="Text Box 22"/>
          <p:cNvSpPr txBox="1">
            <a:spLocks noChangeArrowheads="1"/>
          </p:cNvSpPr>
          <p:nvPr/>
        </p:nvSpPr>
        <p:spPr bwMode="auto">
          <a:xfrm>
            <a:off x="4953000" y="3200400"/>
            <a:ext cx="652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výkon</a:t>
            </a:r>
            <a:endParaRPr lang="en-US" sz="1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ED466-705E-444F-B2D0-A25350F86B93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2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4" y="1494136"/>
            <a:ext cx="4619627" cy="4411662"/>
          </a:xfrm>
        </p:spPr>
        <p:txBody>
          <a:bodyPr/>
          <a:lstStyle/>
          <a:p>
            <a:r>
              <a:rPr lang="cs-CZ" sz="1800" dirty="0" smtClean="0"/>
              <a:t>Multiplexování ve čtyřech dimenzích</a:t>
            </a:r>
            <a:endParaRPr lang="en-US" sz="1800" dirty="0" smtClean="0"/>
          </a:p>
          <a:p>
            <a:pPr marL="819150" lvl="1"/>
            <a:r>
              <a:rPr lang="cs-CZ" sz="1600" dirty="0" smtClean="0"/>
              <a:t>Prostor - </a:t>
            </a:r>
            <a:r>
              <a:rPr lang="en-US" sz="1600" dirty="0" smtClean="0"/>
              <a:t>space (</a:t>
            </a:r>
            <a:r>
              <a:rPr lang="en-US" sz="1600" dirty="0" err="1" smtClean="0"/>
              <a:t>s</a:t>
            </a:r>
            <a:r>
              <a:rPr lang="en-US" sz="1600" baseline="-25000" dirty="0" err="1" smtClean="0"/>
              <a:t>i</a:t>
            </a:r>
            <a:r>
              <a:rPr lang="en-US" sz="1600" dirty="0" smtClean="0"/>
              <a:t>)</a:t>
            </a:r>
          </a:p>
          <a:p>
            <a:pPr marL="819150" lvl="1"/>
            <a:r>
              <a:rPr lang="cs-CZ" sz="1600" dirty="0" smtClean="0"/>
              <a:t>Čas - </a:t>
            </a:r>
            <a:r>
              <a:rPr lang="en-US" sz="1600" dirty="0" smtClean="0"/>
              <a:t>time (t)</a:t>
            </a:r>
          </a:p>
          <a:p>
            <a:pPr marL="819150" lvl="1"/>
            <a:r>
              <a:rPr lang="cs-CZ" sz="1600" dirty="0" smtClean="0"/>
              <a:t>Frekvence - </a:t>
            </a:r>
            <a:r>
              <a:rPr lang="en-US" sz="1600" dirty="0" smtClean="0"/>
              <a:t>frequency (f)</a:t>
            </a:r>
          </a:p>
          <a:p>
            <a:pPr marL="819150" lvl="1"/>
            <a:r>
              <a:rPr lang="cs-CZ" sz="1600" dirty="0" smtClean="0"/>
              <a:t>Kód - </a:t>
            </a:r>
            <a:r>
              <a:rPr lang="en-US" sz="1600" dirty="0" smtClean="0"/>
              <a:t>code (c)</a:t>
            </a:r>
          </a:p>
          <a:p>
            <a:endParaRPr lang="en-US" sz="1800" dirty="0" smtClean="0"/>
          </a:p>
          <a:p>
            <a:r>
              <a:rPr lang="cs-CZ" sz="1800" dirty="0" smtClean="0"/>
              <a:t>Cíl: vícenásobné využití sdíleného média</a:t>
            </a:r>
          </a:p>
          <a:p>
            <a:r>
              <a:rPr lang="en-US" sz="1800" dirty="0" smtClean="0"/>
              <a:t>Important: guard spaces needed!</a:t>
            </a:r>
          </a:p>
        </p:txBody>
      </p:sp>
      <p:sp>
        <p:nvSpPr>
          <p:cNvPr id="29699" name="Oval 43"/>
          <p:cNvSpPr>
            <a:spLocks noChangeArrowheads="1"/>
          </p:cNvSpPr>
          <p:nvPr/>
        </p:nvSpPr>
        <p:spPr bwMode="auto">
          <a:xfrm>
            <a:off x="6824664" y="3219387"/>
            <a:ext cx="1371600" cy="1371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9700" name="Oval 44"/>
          <p:cNvSpPr>
            <a:spLocks noChangeArrowheads="1"/>
          </p:cNvSpPr>
          <p:nvPr/>
        </p:nvSpPr>
        <p:spPr bwMode="auto">
          <a:xfrm>
            <a:off x="5832476" y="4822800"/>
            <a:ext cx="1371600" cy="1371600"/>
          </a:xfrm>
          <a:prstGeom prst="ellipse">
            <a:avLst/>
          </a:prstGeom>
          <a:solidFill>
            <a:srgbClr val="FF66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29701" name="Oval 42"/>
          <p:cNvSpPr>
            <a:spLocks noChangeArrowheads="1"/>
          </p:cNvSpPr>
          <p:nvPr/>
        </p:nvSpPr>
        <p:spPr bwMode="auto">
          <a:xfrm>
            <a:off x="4630737" y="3222625"/>
            <a:ext cx="1371600" cy="1371600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/>
              <a:t>s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97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Multiplexování</a:t>
            </a:r>
            <a:endParaRPr lang="en-US" sz="3600" dirty="0" smtClean="0"/>
          </a:p>
        </p:txBody>
      </p:sp>
      <p:sp>
        <p:nvSpPr>
          <p:cNvPr id="29703" name="Line 5"/>
          <p:cNvSpPr>
            <a:spLocks noChangeShapeType="1"/>
          </p:cNvSpPr>
          <p:nvPr/>
        </p:nvSpPr>
        <p:spPr bwMode="auto">
          <a:xfrm flipV="1">
            <a:off x="5316537" y="3286125"/>
            <a:ext cx="91598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Line 6"/>
          <p:cNvSpPr>
            <a:spLocks noChangeShapeType="1"/>
          </p:cNvSpPr>
          <p:nvPr/>
        </p:nvSpPr>
        <p:spPr bwMode="auto">
          <a:xfrm>
            <a:off x="5316537" y="2781300"/>
            <a:ext cx="0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Line 7"/>
          <p:cNvSpPr>
            <a:spLocks noChangeShapeType="1"/>
          </p:cNvSpPr>
          <p:nvPr/>
        </p:nvSpPr>
        <p:spPr bwMode="auto">
          <a:xfrm>
            <a:off x="5316537" y="3908425"/>
            <a:ext cx="1290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Text Box 8"/>
          <p:cNvSpPr txBox="1">
            <a:spLocks noChangeArrowheads="1"/>
          </p:cNvSpPr>
          <p:nvPr/>
        </p:nvSpPr>
        <p:spPr bwMode="auto">
          <a:xfrm>
            <a:off x="6483350" y="3908425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9707" name="Text Box 9"/>
          <p:cNvSpPr txBox="1">
            <a:spLocks noChangeArrowheads="1"/>
          </p:cNvSpPr>
          <p:nvPr/>
        </p:nvSpPr>
        <p:spPr bwMode="auto">
          <a:xfrm>
            <a:off x="5969000" y="300355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08" name="Text Box 10"/>
          <p:cNvSpPr txBox="1">
            <a:spLocks noChangeArrowheads="1"/>
          </p:cNvSpPr>
          <p:nvPr/>
        </p:nvSpPr>
        <p:spPr bwMode="auto">
          <a:xfrm>
            <a:off x="5089525" y="2870201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9709" name="AutoShape 17"/>
          <p:cNvSpPr>
            <a:spLocks noChangeArrowheads="1"/>
          </p:cNvSpPr>
          <p:nvPr/>
        </p:nvSpPr>
        <p:spPr bwMode="auto">
          <a:xfrm>
            <a:off x="5476877" y="212403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29710" name="AutoShape 18"/>
          <p:cNvSpPr>
            <a:spLocks noChangeArrowheads="1"/>
          </p:cNvSpPr>
          <p:nvPr/>
        </p:nvSpPr>
        <p:spPr bwMode="auto">
          <a:xfrm>
            <a:off x="6086477" y="2124038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29711" name="AutoShape 19"/>
          <p:cNvSpPr>
            <a:spLocks noChangeArrowheads="1"/>
          </p:cNvSpPr>
          <p:nvPr/>
        </p:nvSpPr>
        <p:spPr bwMode="auto">
          <a:xfrm>
            <a:off x="6696077" y="2124038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k</a:t>
            </a:r>
            <a:r>
              <a:rPr lang="en-US" baseline="-25000" dirty="0"/>
              <a:t>4</a:t>
            </a:r>
            <a:endParaRPr lang="en-US" dirty="0"/>
          </a:p>
        </p:txBody>
      </p:sp>
      <p:sp>
        <p:nvSpPr>
          <p:cNvPr id="29712" name="AutoShape 20"/>
          <p:cNvSpPr>
            <a:spLocks noChangeArrowheads="1"/>
          </p:cNvSpPr>
          <p:nvPr/>
        </p:nvSpPr>
        <p:spPr bwMode="auto">
          <a:xfrm>
            <a:off x="7305677" y="2124038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29713" name="AutoShape 21"/>
          <p:cNvSpPr>
            <a:spLocks noChangeArrowheads="1"/>
          </p:cNvSpPr>
          <p:nvPr/>
        </p:nvSpPr>
        <p:spPr bwMode="auto">
          <a:xfrm>
            <a:off x="7915277" y="2124038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29714" name="AutoShape 22"/>
          <p:cNvSpPr>
            <a:spLocks noChangeArrowheads="1"/>
          </p:cNvSpPr>
          <p:nvPr/>
        </p:nvSpPr>
        <p:spPr bwMode="auto">
          <a:xfrm>
            <a:off x="4867277" y="2124038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9715" name="Line 29"/>
          <p:cNvSpPr>
            <a:spLocks noChangeShapeType="1"/>
          </p:cNvSpPr>
          <p:nvPr/>
        </p:nvSpPr>
        <p:spPr bwMode="auto">
          <a:xfrm flipV="1">
            <a:off x="7510464" y="3282887"/>
            <a:ext cx="91598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6" name="Line 30"/>
          <p:cNvSpPr>
            <a:spLocks noChangeShapeType="1"/>
          </p:cNvSpPr>
          <p:nvPr/>
        </p:nvSpPr>
        <p:spPr bwMode="auto">
          <a:xfrm>
            <a:off x="7510464" y="2778062"/>
            <a:ext cx="0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31"/>
          <p:cNvSpPr>
            <a:spLocks noChangeShapeType="1"/>
          </p:cNvSpPr>
          <p:nvPr/>
        </p:nvSpPr>
        <p:spPr bwMode="auto">
          <a:xfrm>
            <a:off x="7510464" y="3905187"/>
            <a:ext cx="1290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8" name="Text Box 32"/>
          <p:cNvSpPr txBox="1">
            <a:spLocks noChangeArrowheads="1"/>
          </p:cNvSpPr>
          <p:nvPr/>
        </p:nvSpPr>
        <p:spPr bwMode="auto">
          <a:xfrm>
            <a:off x="8677277" y="3905187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9719" name="Text Box 33"/>
          <p:cNvSpPr txBox="1">
            <a:spLocks noChangeArrowheads="1"/>
          </p:cNvSpPr>
          <p:nvPr/>
        </p:nvSpPr>
        <p:spPr bwMode="auto">
          <a:xfrm>
            <a:off x="8162927" y="3000312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20" name="Text Box 34"/>
          <p:cNvSpPr txBox="1">
            <a:spLocks noChangeArrowheads="1"/>
          </p:cNvSpPr>
          <p:nvPr/>
        </p:nvSpPr>
        <p:spPr bwMode="auto">
          <a:xfrm>
            <a:off x="7248527" y="2619312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9721" name="Line 35"/>
          <p:cNvSpPr>
            <a:spLocks noChangeShapeType="1"/>
          </p:cNvSpPr>
          <p:nvPr/>
        </p:nvSpPr>
        <p:spPr bwMode="auto">
          <a:xfrm flipV="1">
            <a:off x="6518276" y="4886300"/>
            <a:ext cx="915988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Line 36"/>
          <p:cNvSpPr>
            <a:spLocks noChangeShapeType="1"/>
          </p:cNvSpPr>
          <p:nvPr/>
        </p:nvSpPr>
        <p:spPr bwMode="auto">
          <a:xfrm>
            <a:off x="6518276" y="4381475"/>
            <a:ext cx="0" cy="1127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3" name="Line 37"/>
          <p:cNvSpPr>
            <a:spLocks noChangeShapeType="1"/>
          </p:cNvSpPr>
          <p:nvPr/>
        </p:nvSpPr>
        <p:spPr bwMode="auto">
          <a:xfrm>
            <a:off x="6518276" y="5508600"/>
            <a:ext cx="1290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4" name="Text Box 38"/>
          <p:cNvSpPr txBox="1">
            <a:spLocks noChangeArrowheads="1"/>
          </p:cNvSpPr>
          <p:nvPr/>
        </p:nvSpPr>
        <p:spPr bwMode="auto">
          <a:xfrm>
            <a:off x="7685089" y="55086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9725" name="Text Box 39"/>
          <p:cNvSpPr txBox="1">
            <a:spLocks noChangeArrowheads="1"/>
          </p:cNvSpPr>
          <p:nvPr/>
        </p:nvSpPr>
        <p:spPr bwMode="auto">
          <a:xfrm>
            <a:off x="7170739" y="4603725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9726" name="Text Box 40"/>
          <p:cNvSpPr txBox="1">
            <a:spLocks noChangeArrowheads="1"/>
          </p:cNvSpPr>
          <p:nvPr/>
        </p:nvSpPr>
        <p:spPr bwMode="auto">
          <a:xfrm>
            <a:off x="6246019" y="43449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c</a:t>
            </a:r>
          </a:p>
        </p:txBody>
      </p:sp>
      <p:sp>
        <p:nvSpPr>
          <p:cNvPr id="29727" name="Text Box 45"/>
          <p:cNvSpPr txBox="1">
            <a:spLocks noChangeArrowheads="1"/>
          </p:cNvSpPr>
          <p:nvPr/>
        </p:nvSpPr>
        <p:spPr bwMode="auto">
          <a:xfrm>
            <a:off x="6042027" y="1790650"/>
            <a:ext cx="10647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 smtClean="0"/>
              <a:t>kanály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baseline="-25000" dirty="0" err="1"/>
              <a:t>i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FA6D5-3129-413B-BC57-D5DDB3E70E4B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54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3"/>
          <p:cNvSpPr>
            <a:spLocks noChangeShapeType="1"/>
          </p:cNvSpPr>
          <p:nvPr/>
        </p:nvSpPr>
        <p:spPr bwMode="auto">
          <a:xfrm flipV="1">
            <a:off x="3048000" y="3733800"/>
            <a:ext cx="2133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3" name="Line 24"/>
          <p:cNvSpPr>
            <a:spLocks noChangeShapeType="1"/>
          </p:cNvSpPr>
          <p:nvPr/>
        </p:nvSpPr>
        <p:spPr bwMode="auto">
          <a:xfrm>
            <a:off x="5181600" y="3124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Line 25"/>
          <p:cNvSpPr>
            <a:spLocks noChangeShapeType="1"/>
          </p:cNvSpPr>
          <p:nvPr/>
        </p:nvSpPr>
        <p:spPr bwMode="auto">
          <a:xfrm>
            <a:off x="5181600" y="37338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Frekvenční multiplex</a:t>
            </a:r>
            <a:br>
              <a:rPr lang="cs-CZ" sz="3200" dirty="0" smtClean="0"/>
            </a:br>
            <a:r>
              <a:rPr lang="en-US" sz="3200" dirty="0" smtClean="0"/>
              <a:t>Frequency Division Multiplex (FDM)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7674" y="1500201"/>
            <a:ext cx="8162925" cy="1274750"/>
          </a:xfrm>
        </p:spPr>
        <p:txBody>
          <a:bodyPr/>
          <a:lstStyle/>
          <a:p>
            <a:r>
              <a:rPr lang="cs-CZ" sz="1800" dirty="0" smtClean="0"/>
              <a:t>Rozdělení celého spektra na úzká frekvenční pásma</a:t>
            </a:r>
            <a:endParaRPr lang="en-US" sz="1800" dirty="0" smtClean="0"/>
          </a:p>
          <a:p>
            <a:r>
              <a:rPr lang="cs-CZ" sz="1800" dirty="0" smtClean="0"/>
              <a:t>Kanál má k dispozici některé z pásem spektra k dispozici po celou dobu</a:t>
            </a:r>
          </a:p>
        </p:txBody>
      </p:sp>
      <p:sp>
        <p:nvSpPr>
          <p:cNvPr id="30727" name="AutoShape 11"/>
          <p:cNvSpPr>
            <a:spLocks noChangeArrowheads="1"/>
          </p:cNvSpPr>
          <p:nvPr/>
        </p:nvSpPr>
        <p:spPr bwMode="auto">
          <a:xfrm>
            <a:off x="3276600" y="3429000"/>
            <a:ext cx="2286000" cy="2165350"/>
          </a:xfrm>
          <a:prstGeom prst="cube">
            <a:avLst>
              <a:gd name="adj" fmla="val 86069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AutoShape 12"/>
          <p:cNvSpPr>
            <a:spLocks noChangeArrowheads="1"/>
          </p:cNvSpPr>
          <p:nvPr/>
        </p:nvSpPr>
        <p:spPr bwMode="auto">
          <a:xfrm>
            <a:off x="3886200" y="3429000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AutoShape 13"/>
          <p:cNvSpPr>
            <a:spLocks noChangeArrowheads="1"/>
          </p:cNvSpPr>
          <p:nvPr/>
        </p:nvSpPr>
        <p:spPr bwMode="auto">
          <a:xfrm>
            <a:off x="4495800" y="342900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AutoShape 14"/>
          <p:cNvSpPr>
            <a:spLocks noChangeArrowheads="1"/>
          </p:cNvSpPr>
          <p:nvPr/>
        </p:nvSpPr>
        <p:spPr bwMode="auto">
          <a:xfrm>
            <a:off x="5105400" y="342900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AutoShape 15"/>
          <p:cNvSpPr>
            <a:spLocks noChangeArrowheads="1"/>
          </p:cNvSpPr>
          <p:nvPr/>
        </p:nvSpPr>
        <p:spPr bwMode="auto">
          <a:xfrm>
            <a:off x="5715000" y="3429000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2" name="AutoShape 16"/>
          <p:cNvSpPr>
            <a:spLocks noChangeArrowheads="1"/>
          </p:cNvSpPr>
          <p:nvPr/>
        </p:nvSpPr>
        <p:spPr bwMode="auto">
          <a:xfrm>
            <a:off x="6324600" y="342900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AutoShape 17"/>
          <p:cNvSpPr>
            <a:spLocks noChangeArrowheads="1"/>
          </p:cNvSpPr>
          <p:nvPr/>
        </p:nvSpPr>
        <p:spPr bwMode="auto">
          <a:xfrm>
            <a:off x="5791200" y="24384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30734" name="AutoShape 18"/>
          <p:cNvSpPr>
            <a:spLocks noChangeArrowheads="1"/>
          </p:cNvSpPr>
          <p:nvPr/>
        </p:nvSpPr>
        <p:spPr bwMode="auto">
          <a:xfrm>
            <a:off x="6400800" y="24384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30735" name="AutoShape 19"/>
          <p:cNvSpPr>
            <a:spLocks noChangeArrowheads="1"/>
          </p:cNvSpPr>
          <p:nvPr/>
        </p:nvSpPr>
        <p:spPr bwMode="auto">
          <a:xfrm>
            <a:off x="7010400" y="24384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30736" name="AutoShape 20"/>
          <p:cNvSpPr>
            <a:spLocks noChangeArrowheads="1"/>
          </p:cNvSpPr>
          <p:nvPr/>
        </p:nvSpPr>
        <p:spPr bwMode="auto">
          <a:xfrm>
            <a:off x="7620000" y="24384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30737" name="AutoShape 21"/>
          <p:cNvSpPr>
            <a:spLocks noChangeArrowheads="1"/>
          </p:cNvSpPr>
          <p:nvPr/>
        </p:nvSpPr>
        <p:spPr bwMode="auto">
          <a:xfrm>
            <a:off x="8229600" y="24384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30738" name="AutoShape 22"/>
          <p:cNvSpPr>
            <a:spLocks noChangeArrowheads="1"/>
          </p:cNvSpPr>
          <p:nvPr/>
        </p:nvSpPr>
        <p:spPr bwMode="auto">
          <a:xfrm>
            <a:off x="5181600" y="24384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30739" name="Text Box 26"/>
          <p:cNvSpPr txBox="1">
            <a:spLocks noChangeArrowheads="1"/>
          </p:cNvSpPr>
          <p:nvPr/>
        </p:nvSpPr>
        <p:spPr bwMode="auto">
          <a:xfrm>
            <a:off x="8610600" y="33528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0740" name="Text Box 27"/>
          <p:cNvSpPr txBox="1">
            <a:spLocks noChangeArrowheads="1"/>
          </p:cNvSpPr>
          <p:nvPr/>
        </p:nvSpPr>
        <p:spPr bwMode="auto">
          <a:xfrm>
            <a:off x="2819400" y="54102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0741" name="Text Box 28"/>
          <p:cNvSpPr txBox="1">
            <a:spLocks noChangeArrowheads="1"/>
          </p:cNvSpPr>
          <p:nvPr/>
        </p:nvSpPr>
        <p:spPr bwMode="auto">
          <a:xfrm>
            <a:off x="4876800" y="29718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03C2-1976-4CE2-8D96-D7285D40AB12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 bwMode="auto">
          <a:xfrm>
            <a:off x="447673" y="3079751"/>
            <a:ext cx="4429125" cy="16526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dirty="0"/>
              <a:t>Nevýhody</a:t>
            </a:r>
            <a:r>
              <a:rPr lang="en-US" sz="1800" dirty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cs-CZ" sz="1400" dirty="0"/>
              <a:t>Ztráta pásma při nerovnoměrném rozložení provozu</a:t>
            </a:r>
            <a:endParaRPr lang="en-US" sz="1400" dirty="0"/>
          </a:p>
          <a:p>
            <a:pPr lvl="1">
              <a:buFont typeface="Wingdings" pitchFamily="2" charset="2"/>
              <a:buChar char="q"/>
            </a:pPr>
            <a:r>
              <a:rPr lang="cs-CZ" sz="1400" dirty="0"/>
              <a:t>Nepružný</a:t>
            </a:r>
            <a:endParaRPr lang="en-US" sz="1400" dirty="0"/>
          </a:p>
          <a:p>
            <a:pPr lvl="1">
              <a:buFont typeface="Wingdings" pitchFamily="2" charset="2"/>
              <a:buChar char="q"/>
            </a:pPr>
            <a:r>
              <a:rPr lang="cs-CZ" sz="1400" dirty="0"/>
              <a:t>Mezery mezi frekvenčními </a:t>
            </a:r>
            <a:r>
              <a:rPr lang="cs-CZ" sz="1400" dirty="0" smtClean="0"/>
              <a:t>kanály</a:t>
            </a:r>
            <a:endParaRPr lang="en-US" sz="1400" dirty="0"/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457994" y="2157946"/>
            <a:ext cx="4419600" cy="109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800" dirty="0"/>
              <a:t>Výhody</a:t>
            </a:r>
            <a:r>
              <a:rPr lang="en-US" sz="1800" dirty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cs-CZ" sz="1600" dirty="0"/>
              <a:t>Není třeba dynamické koordinace</a:t>
            </a:r>
            <a:endParaRPr lang="en-US" sz="1600" dirty="0"/>
          </a:p>
          <a:p>
            <a:pPr lvl="1">
              <a:buFont typeface="Wingdings" pitchFamily="2" charset="2"/>
              <a:buChar char="q"/>
            </a:pPr>
            <a:r>
              <a:rPr lang="cs-CZ" sz="1600" dirty="0"/>
              <a:t>Pracuje též s analogovými signály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2971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Line 5"/>
          <p:cNvSpPr>
            <a:spLocks noChangeShapeType="1"/>
          </p:cNvSpPr>
          <p:nvPr/>
        </p:nvSpPr>
        <p:spPr bwMode="auto">
          <a:xfrm flipV="1">
            <a:off x="2438400" y="4343400"/>
            <a:ext cx="2819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7" name="Line 6"/>
          <p:cNvSpPr>
            <a:spLocks noChangeShapeType="1"/>
          </p:cNvSpPr>
          <p:nvPr/>
        </p:nvSpPr>
        <p:spPr bwMode="auto">
          <a:xfrm>
            <a:off x="52578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Line 7"/>
          <p:cNvSpPr>
            <a:spLocks noChangeShapeType="1"/>
          </p:cNvSpPr>
          <p:nvPr/>
        </p:nvSpPr>
        <p:spPr bwMode="auto">
          <a:xfrm>
            <a:off x="5257800" y="4343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Text Box 8"/>
          <p:cNvSpPr txBox="1">
            <a:spLocks noChangeArrowheads="1"/>
          </p:cNvSpPr>
          <p:nvPr/>
        </p:nvSpPr>
        <p:spPr bwMode="auto">
          <a:xfrm>
            <a:off x="8534400" y="39624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1750" name="Text Box 9"/>
          <p:cNvSpPr txBox="1">
            <a:spLocks noChangeArrowheads="1"/>
          </p:cNvSpPr>
          <p:nvPr/>
        </p:nvSpPr>
        <p:spPr bwMode="auto">
          <a:xfrm>
            <a:off x="2362200" y="54864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1751" name="Text Box 10"/>
          <p:cNvSpPr txBox="1">
            <a:spLocks noChangeArrowheads="1"/>
          </p:cNvSpPr>
          <p:nvPr/>
        </p:nvSpPr>
        <p:spPr bwMode="auto">
          <a:xfrm>
            <a:off x="4953000" y="35814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1752" name="AutoShape 11"/>
          <p:cNvSpPr>
            <a:spLocks noChangeArrowheads="1"/>
          </p:cNvSpPr>
          <p:nvPr/>
        </p:nvSpPr>
        <p:spPr bwMode="auto">
          <a:xfrm>
            <a:off x="4572000" y="4114800"/>
            <a:ext cx="3886200" cy="45720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AutoShape 12"/>
          <p:cNvSpPr>
            <a:spLocks noChangeArrowheads="1"/>
          </p:cNvSpPr>
          <p:nvPr/>
        </p:nvSpPr>
        <p:spPr bwMode="auto">
          <a:xfrm>
            <a:off x="4191000" y="4343400"/>
            <a:ext cx="3886200" cy="45720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3"/>
          <p:cNvSpPr>
            <a:spLocks noChangeArrowheads="1"/>
          </p:cNvSpPr>
          <p:nvPr/>
        </p:nvSpPr>
        <p:spPr bwMode="auto">
          <a:xfrm>
            <a:off x="3810000" y="4572000"/>
            <a:ext cx="3886200" cy="45720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AutoShape 14"/>
          <p:cNvSpPr>
            <a:spLocks noChangeArrowheads="1"/>
          </p:cNvSpPr>
          <p:nvPr/>
        </p:nvSpPr>
        <p:spPr bwMode="auto">
          <a:xfrm>
            <a:off x="3429000" y="4800600"/>
            <a:ext cx="3886200" cy="45720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5"/>
          <p:cNvSpPr>
            <a:spLocks noChangeArrowheads="1"/>
          </p:cNvSpPr>
          <p:nvPr/>
        </p:nvSpPr>
        <p:spPr bwMode="auto">
          <a:xfrm>
            <a:off x="3048000" y="5029200"/>
            <a:ext cx="3886200" cy="45720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AutoShape 16"/>
          <p:cNvSpPr>
            <a:spLocks noChangeArrowheads="1"/>
          </p:cNvSpPr>
          <p:nvPr/>
        </p:nvSpPr>
        <p:spPr bwMode="auto">
          <a:xfrm>
            <a:off x="2667000" y="5257800"/>
            <a:ext cx="3886200" cy="45720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AutoShape 29"/>
          <p:cNvSpPr>
            <a:spLocks noChangeArrowheads="1"/>
          </p:cNvSpPr>
          <p:nvPr/>
        </p:nvSpPr>
        <p:spPr bwMode="auto">
          <a:xfrm>
            <a:off x="5715000" y="27432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31759" name="AutoShape 30"/>
          <p:cNvSpPr>
            <a:spLocks noChangeArrowheads="1"/>
          </p:cNvSpPr>
          <p:nvPr/>
        </p:nvSpPr>
        <p:spPr bwMode="auto">
          <a:xfrm>
            <a:off x="6324600" y="2743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31760" name="AutoShape 31"/>
          <p:cNvSpPr>
            <a:spLocks noChangeArrowheads="1"/>
          </p:cNvSpPr>
          <p:nvPr/>
        </p:nvSpPr>
        <p:spPr bwMode="auto">
          <a:xfrm>
            <a:off x="6934200" y="2743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31761" name="AutoShape 32"/>
          <p:cNvSpPr>
            <a:spLocks noChangeArrowheads="1"/>
          </p:cNvSpPr>
          <p:nvPr/>
        </p:nvSpPr>
        <p:spPr bwMode="auto">
          <a:xfrm>
            <a:off x="7543800" y="27432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31762" name="AutoShape 33"/>
          <p:cNvSpPr>
            <a:spLocks noChangeArrowheads="1"/>
          </p:cNvSpPr>
          <p:nvPr/>
        </p:nvSpPr>
        <p:spPr bwMode="auto">
          <a:xfrm>
            <a:off x="8153400" y="27432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31763" name="AutoShape 34"/>
          <p:cNvSpPr>
            <a:spLocks noChangeArrowheads="1"/>
          </p:cNvSpPr>
          <p:nvPr/>
        </p:nvSpPr>
        <p:spPr bwMode="auto">
          <a:xfrm>
            <a:off x="5105400" y="27432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31764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Časový multiplex</a:t>
            </a:r>
            <a:br>
              <a:rPr lang="cs-CZ" sz="3200" dirty="0" smtClean="0"/>
            </a:br>
            <a:r>
              <a:rPr lang="en-US" sz="3200" dirty="0" smtClean="0"/>
              <a:t>Time Division Multiplex (TDM)</a:t>
            </a:r>
          </a:p>
        </p:txBody>
      </p:sp>
      <p:sp>
        <p:nvSpPr>
          <p:cNvPr id="31765" name="Rectangle 42"/>
          <p:cNvSpPr>
            <a:spLocks noGrp="1" noChangeArrowheads="1"/>
          </p:cNvSpPr>
          <p:nvPr>
            <p:ph type="body" idx="1"/>
          </p:nvPr>
        </p:nvSpPr>
        <p:spPr>
          <a:xfrm>
            <a:off x="342156" y="1556792"/>
            <a:ext cx="8039100" cy="4539208"/>
          </a:xfrm>
        </p:spPr>
        <p:txBody>
          <a:bodyPr/>
          <a:lstStyle/>
          <a:p>
            <a:r>
              <a:rPr lang="cs-CZ" sz="2000" dirty="0" smtClean="0"/>
              <a:t>Kanál má k dispozici po určitou dobu celé kmitočtové spektrum</a:t>
            </a:r>
            <a:endParaRPr lang="en-US" sz="2000" dirty="0" smtClean="0"/>
          </a:p>
          <a:p>
            <a:r>
              <a:rPr lang="cs-CZ" sz="2000" dirty="0" smtClean="0"/>
              <a:t>Výhody</a:t>
            </a:r>
            <a:r>
              <a:rPr lang="en-US" sz="2000" dirty="0" smtClean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cs-CZ" sz="1600" dirty="0" smtClean="0"/>
              <a:t>Pouze jeden přenos médiem po celou dobu</a:t>
            </a:r>
          </a:p>
          <a:p>
            <a:pPr lvl="1">
              <a:buFont typeface="Wingdings" pitchFamily="2" charset="2"/>
              <a:buChar char="q"/>
            </a:pPr>
            <a:r>
              <a:rPr lang="cs-CZ" sz="1600" dirty="0" smtClean="0"/>
              <a:t>Vysoká propustnost i pro mnoho uživatelů</a:t>
            </a:r>
            <a:endParaRPr lang="en-US" sz="1600" dirty="0" smtClean="0"/>
          </a:p>
          <a:p>
            <a:endParaRPr lang="en-US" sz="1800" dirty="0" smtClean="0"/>
          </a:p>
          <a:p>
            <a:r>
              <a:rPr lang="cs-CZ" sz="2000" dirty="0" smtClean="0"/>
              <a:t>Nevýhody</a:t>
            </a:r>
            <a:r>
              <a:rPr lang="en-US" sz="2000" dirty="0" smtClean="0"/>
              <a:t>:</a:t>
            </a:r>
          </a:p>
          <a:p>
            <a:pPr lvl="1">
              <a:buFont typeface="Wingdings" pitchFamily="2" charset="2"/>
              <a:buChar char="q"/>
            </a:pPr>
            <a:r>
              <a:rPr lang="cs-CZ" sz="1800" dirty="0" smtClean="0"/>
              <a:t>Je třeba přesné časové synchronizace</a:t>
            </a:r>
            <a:endParaRPr lang="en-US" sz="18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56629-B808-408B-B443-084AAB77C287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85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54"/>
          <p:cNvSpPr>
            <a:spLocks noChangeShapeType="1"/>
          </p:cNvSpPr>
          <p:nvPr/>
        </p:nvSpPr>
        <p:spPr bwMode="auto">
          <a:xfrm>
            <a:off x="5257800" y="4267200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1" name="Line 52"/>
          <p:cNvSpPr>
            <a:spLocks noChangeShapeType="1"/>
          </p:cNvSpPr>
          <p:nvPr/>
        </p:nvSpPr>
        <p:spPr bwMode="auto">
          <a:xfrm flipV="1">
            <a:off x="3048000" y="4267200"/>
            <a:ext cx="22098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2" name="Line 53"/>
          <p:cNvSpPr>
            <a:spLocks noChangeShapeType="1"/>
          </p:cNvSpPr>
          <p:nvPr/>
        </p:nvSpPr>
        <p:spPr bwMode="auto">
          <a:xfrm>
            <a:off x="5257800" y="3657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Text Box 55"/>
          <p:cNvSpPr txBox="1">
            <a:spLocks noChangeArrowheads="1"/>
          </p:cNvSpPr>
          <p:nvPr/>
        </p:nvSpPr>
        <p:spPr bwMode="auto">
          <a:xfrm>
            <a:off x="8610600" y="39624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Časový a frekvenční multiplex</a:t>
            </a:r>
            <a:br>
              <a:rPr lang="cs-CZ" sz="3200" dirty="0" smtClean="0"/>
            </a:br>
            <a:r>
              <a:rPr lang="en-US" sz="3200" dirty="0" smtClean="0"/>
              <a:t>Time and frequency multiplex</a:t>
            </a:r>
          </a:p>
        </p:txBody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31938"/>
            <a:ext cx="8229600" cy="4411662"/>
          </a:xfrm>
        </p:spPr>
        <p:txBody>
          <a:bodyPr/>
          <a:lstStyle/>
          <a:p>
            <a:r>
              <a:rPr lang="cs-CZ" sz="2000" dirty="0" smtClean="0"/>
              <a:t>Kombinace obou metod</a:t>
            </a:r>
            <a:endParaRPr lang="en-US" sz="2000" dirty="0" smtClean="0"/>
          </a:p>
          <a:p>
            <a:r>
              <a:rPr lang="cs-CZ" sz="2000" dirty="0" smtClean="0"/>
              <a:t>Kanál získá určité frekvenční pásmo na určitou dobu</a:t>
            </a:r>
          </a:p>
          <a:p>
            <a:r>
              <a:rPr lang="cs-CZ" sz="2000" dirty="0" smtClean="0"/>
              <a:t>Výhody</a:t>
            </a:r>
            <a:r>
              <a:rPr lang="en-US" sz="2000" dirty="0" smtClean="0"/>
              <a:t>:</a:t>
            </a:r>
          </a:p>
          <a:p>
            <a:pPr lvl="1"/>
            <a:r>
              <a:rPr lang="cs-CZ" sz="1800" dirty="0" smtClean="0"/>
              <a:t>Lepší ochrana proti napadení</a:t>
            </a:r>
            <a:endParaRPr lang="en-US" sz="1800" dirty="0" smtClean="0"/>
          </a:p>
          <a:p>
            <a:pPr lvl="1"/>
            <a:r>
              <a:rPr lang="cs-CZ" sz="1800" dirty="0" smtClean="0"/>
              <a:t>Ochrana proti selektivní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cs-CZ" sz="1800" dirty="0" smtClean="0"/>
              <a:t>frekvenční interferenci</a:t>
            </a:r>
            <a:endParaRPr lang="en-US" sz="1800" dirty="0" smtClean="0"/>
          </a:p>
          <a:p>
            <a:pPr lvl="1"/>
            <a:r>
              <a:rPr lang="cs-CZ" sz="1800" dirty="0" smtClean="0"/>
              <a:t>Vyšší rychlost přenášení dat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cs-CZ" sz="1800" dirty="0" smtClean="0"/>
              <a:t>ve srovnání s kódovým multiplexem</a:t>
            </a:r>
            <a:endParaRPr lang="en-US" sz="1800" dirty="0" smtClean="0"/>
          </a:p>
          <a:p>
            <a:r>
              <a:rPr lang="cs-CZ" sz="2000" dirty="0" smtClean="0"/>
              <a:t>Nevýhody:</a:t>
            </a:r>
          </a:p>
          <a:p>
            <a:pPr lvl="1"/>
            <a:r>
              <a:rPr lang="cs-CZ" sz="1600" dirty="0" smtClean="0"/>
              <a:t>Potřeba přesné koordinace</a:t>
            </a:r>
            <a:endParaRPr lang="en-US" sz="1600" dirty="0" smtClean="0"/>
          </a:p>
        </p:txBody>
      </p:sp>
      <p:sp>
        <p:nvSpPr>
          <p:cNvPr id="32776" name="AutoShape 5"/>
          <p:cNvSpPr>
            <a:spLocks noChangeArrowheads="1"/>
          </p:cNvSpPr>
          <p:nvPr/>
        </p:nvSpPr>
        <p:spPr bwMode="auto">
          <a:xfrm>
            <a:off x="5715000" y="39179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7" name="AutoShape 6"/>
          <p:cNvSpPr>
            <a:spLocks noChangeArrowheads="1"/>
          </p:cNvSpPr>
          <p:nvPr/>
        </p:nvSpPr>
        <p:spPr bwMode="auto">
          <a:xfrm>
            <a:off x="6324600" y="3917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8" name="AutoShape 7"/>
          <p:cNvSpPr>
            <a:spLocks noChangeArrowheads="1"/>
          </p:cNvSpPr>
          <p:nvPr/>
        </p:nvSpPr>
        <p:spPr bwMode="auto">
          <a:xfrm>
            <a:off x="6934200" y="39179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AutoShape 8"/>
          <p:cNvSpPr>
            <a:spLocks noChangeArrowheads="1"/>
          </p:cNvSpPr>
          <p:nvPr/>
        </p:nvSpPr>
        <p:spPr bwMode="auto">
          <a:xfrm>
            <a:off x="7543800" y="39179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AutoShape 9"/>
          <p:cNvSpPr>
            <a:spLocks noChangeArrowheads="1"/>
          </p:cNvSpPr>
          <p:nvPr/>
        </p:nvSpPr>
        <p:spPr bwMode="auto">
          <a:xfrm>
            <a:off x="8153400" y="3917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1" name="AutoShape 10"/>
          <p:cNvSpPr>
            <a:spLocks noChangeArrowheads="1"/>
          </p:cNvSpPr>
          <p:nvPr/>
        </p:nvSpPr>
        <p:spPr bwMode="auto">
          <a:xfrm>
            <a:off x="5105400" y="3917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AutoShape 16"/>
          <p:cNvSpPr>
            <a:spLocks noChangeArrowheads="1"/>
          </p:cNvSpPr>
          <p:nvPr/>
        </p:nvSpPr>
        <p:spPr bwMode="auto">
          <a:xfrm>
            <a:off x="5410200" y="41465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AutoShape 17"/>
          <p:cNvSpPr>
            <a:spLocks noChangeArrowheads="1"/>
          </p:cNvSpPr>
          <p:nvPr/>
        </p:nvSpPr>
        <p:spPr bwMode="auto">
          <a:xfrm>
            <a:off x="6019800" y="41465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AutoShape 18"/>
          <p:cNvSpPr>
            <a:spLocks noChangeArrowheads="1"/>
          </p:cNvSpPr>
          <p:nvPr/>
        </p:nvSpPr>
        <p:spPr bwMode="auto">
          <a:xfrm>
            <a:off x="6629400" y="41465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AutoShape 19"/>
          <p:cNvSpPr>
            <a:spLocks noChangeArrowheads="1"/>
          </p:cNvSpPr>
          <p:nvPr/>
        </p:nvSpPr>
        <p:spPr bwMode="auto">
          <a:xfrm>
            <a:off x="7239000" y="41465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AutoShape 20"/>
          <p:cNvSpPr>
            <a:spLocks noChangeArrowheads="1"/>
          </p:cNvSpPr>
          <p:nvPr/>
        </p:nvSpPr>
        <p:spPr bwMode="auto">
          <a:xfrm>
            <a:off x="7848600" y="41465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AutoShape 21"/>
          <p:cNvSpPr>
            <a:spLocks noChangeArrowheads="1"/>
          </p:cNvSpPr>
          <p:nvPr/>
        </p:nvSpPr>
        <p:spPr bwMode="auto">
          <a:xfrm>
            <a:off x="4800600" y="41465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AutoShape 22"/>
          <p:cNvSpPr>
            <a:spLocks noChangeArrowheads="1"/>
          </p:cNvSpPr>
          <p:nvPr/>
        </p:nvSpPr>
        <p:spPr bwMode="auto">
          <a:xfrm>
            <a:off x="5105400" y="43751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AutoShape 23"/>
          <p:cNvSpPr>
            <a:spLocks noChangeArrowheads="1"/>
          </p:cNvSpPr>
          <p:nvPr/>
        </p:nvSpPr>
        <p:spPr bwMode="auto">
          <a:xfrm>
            <a:off x="5715000" y="43751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0" name="AutoShape 24"/>
          <p:cNvSpPr>
            <a:spLocks noChangeArrowheads="1"/>
          </p:cNvSpPr>
          <p:nvPr/>
        </p:nvSpPr>
        <p:spPr bwMode="auto">
          <a:xfrm>
            <a:off x="6324600" y="43751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AutoShape 25"/>
          <p:cNvSpPr>
            <a:spLocks noChangeArrowheads="1"/>
          </p:cNvSpPr>
          <p:nvPr/>
        </p:nvSpPr>
        <p:spPr bwMode="auto">
          <a:xfrm>
            <a:off x="6934200" y="43751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2" name="AutoShape 26"/>
          <p:cNvSpPr>
            <a:spLocks noChangeArrowheads="1"/>
          </p:cNvSpPr>
          <p:nvPr/>
        </p:nvSpPr>
        <p:spPr bwMode="auto">
          <a:xfrm>
            <a:off x="7543800" y="43751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AutoShape 27"/>
          <p:cNvSpPr>
            <a:spLocks noChangeArrowheads="1"/>
          </p:cNvSpPr>
          <p:nvPr/>
        </p:nvSpPr>
        <p:spPr bwMode="auto">
          <a:xfrm>
            <a:off x="4495800" y="43751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AutoShape 28"/>
          <p:cNvSpPr>
            <a:spLocks noChangeArrowheads="1"/>
          </p:cNvSpPr>
          <p:nvPr/>
        </p:nvSpPr>
        <p:spPr bwMode="auto">
          <a:xfrm>
            <a:off x="4800600" y="46037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5" name="AutoShape 29"/>
          <p:cNvSpPr>
            <a:spLocks noChangeArrowheads="1"/>
          </p:cNvSpPr>
          <p:nvPr/>
        </p:nvSpPr>
        <p:spPr bwMode="auto">
          <a:xfrm>
            <a:off x="5410200" y="46037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6" name="AutoShape 30"/>
          <p:cNvSpPr>
            <a:spLocks noChangeArrowheads="1"/>
          </p:cNvSpPr>
          <p:nvPr/>
        </p:nvSpPr>
        <p:spPr bwMode="auto">
          <a:xfrm>
            <a:off x="6019800" y="46037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7" name="AutoShape 31"/>
          <p:cNvSpPr>
            <a:spLocks noChangeArrowheads="1"/>
          </p:cNvSpPr>
          <p:nvPr/>
        </p:nvSpPr>
        <p:spPr bwMode="auto">
          <a:xfrm>
            <a:off x="6629400" y="46037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AutoShape 32"/>
          <p:cNvSpPr>
            <a:spLocks noChangeArrowheads="1"/>
          </p:cNvSpPr>
          <p:nvPr/>
        </p:nvSpPr>
        <p:spPr bwMode="auto">
          <a:xfrm>
            <a:off x="7239000" y="46037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799" name="AutoShape 33"/>
          <p:cNvSpPr>
            <a:spLocks noChangeArrowheads="1"/>
          </p:cNvSpPr>
          <p:nvPr/>
        </p:nvSpPr>
        <p:spPr bwMode="auto">
          <a:xfrm>
            <a:off x="4191000" y="46037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0" name="AutoShape 34"/>
          <p:cNvSpPr>
            <a:spLocks noChangeArrowheads="1"/>
          </p:cNvSpPr>
          <p:nvPr/>
        </p:nvSpPr>
        <p:spPr bwMode="auto">
          <a:xfrm>
            <a:off x="4495800" y="48323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1" name="AutoShape 35"/>
          <p:cNvSpPr>
            <a:spLocks noChangeArrowheads="1"/>
          </p:cNvSpPr>
          <p:nvPr/>
        </p:nvSpPr>
        <p:spPr bwMode="auto">
          <a:xfrm>
            <a:off x="5105400" y="48323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2" name="AutoShape 36"/>
          <p:cNvSpPr>
            <a:spLocks noChangeArrowheads="1"/>
          </p:cNvSpPr>
          <p:nvPr/>
        </p:nvSpPr>
        <p:spPr bwMode="auto">
          <a:xfrm>
            <a:off x="5715000" y="48323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3" name="AutoShape 37"/>
          <p:cNvSpPr>
            <a:spLocks noChangeArrowheads="1"/>
          </p:cNvSpPr>
          <p:nvPr/>
        </p:nvSpPr>
        <p:spPr bwMode="auto">
          <a:xfrm>
            <a:off x="6324600" y="48323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4" name="AutoShape 38"/>
          <p:cNvSpPr>
            <a:spLocks noChangeArrowheads="1"/>
          </p:cNvSpPr>
          <p:nvPr/>
        </p:nvSpPr>
        <p:spPr bwMode="auto">
          <a:xfrm>
            <a:off x="6934200" y="48323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5" name="AutoShape 39"/>
          <p:cNvSpPr>
            <a:spLocks noChangeArrowheads="1"/>
          </p:cNvSpPr>
          <p:nvPr/>
        </p:nvSpPr>
        <p:spPr bwMode="auto">
          <a:xfrm>
            <a:off x="3886200" y="48323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6" name="AutoShape 40"/>
          <p:cNvSpPr>
            <a:spLocks noChangeArrowheads="1"/>
          </p:cNvSpPr>
          <p:nvPr/>
        </p:nvSpPr>
        <p:spPr bwMode="auto">
          <a:xfrm>
            <a:off x="4191000" y="5060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7" name="AutoShape 41"/>
          <p:cNvSpPr>
            <a:spLocks noChangeArrowheads="1"/>
          </p:cNvSpPr>
          <p:nvPr/>
        </p:nvSpPr>
        <p:spPr bwMode="auto">
          <a:xfrm>
            <a:off x="4800600" y="50609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8" name="AutoShape 42"/>
          <p:cNvSpPr>
            <a:spLocks noChangeArrowheads="1"/>
          </p:cNvSpPr>
          <p:nvPr/>
        </p:nvSpPr>
        <p:spPr bwMode="auto">
          <a:xfrm>
            <a:off x="5410200" y="5060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09" name="AutoShape 43"/>
          <p:cNvSpPr>
            <a:spLocks noChangeArrowheads="1"/>
          </p:cNvSpPr>
          <p:nvPr/>
        </p:nvSpPr>
        <p:spPr bwMode="auto">
          <a:xfrm>
            <a:off x="6019800" y="506095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0" name="AutoShape 44"/>
          <p:cNvSpPr>
            <a:spLocks noChangeArrowheads="1"/>
          </p:cNvSpPr>
          <p:nvPr/>
        </p:nvSpPr>
        <p:spPr bwMode="auto">
          <a:xfrm>
            <a:off x="6629400" y="506095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1" name="AutoShape 45"/>
          <p:cNvSpPr>
            <a:spLocks noChangeArrowheads="1"/>
          </p:cNvSpPr>
          <p:nvPr/>
        </p:nvSpPr>
        <p:spPr bwMode="auto">
          <a:xfrm>
            <a:off x="3581400" y="506095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2" name="AutoShape 46"/>
          <p:cNvSpPr>
            <a:spLocks noChangeArrowheads="1"/>
          </p:cNvSpPr>
          <p:nvPr/>
        </p:nvSpPr>
        <p:spPr bwMode="auto">
          <a:xfrm>
            <a:off x="3886200" y="52578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3" name="AutoShape 47"/>
          <p:cNvSpPr>
            <a:spLocks noChangeArrowheads="1"/>
          </p:cNvSpPr>
          <p:nvPr/>
        </p:nvSpPr>
        <p:spPr bwMode="auto">
          <a:xfrm>
            <a:off x="4495800" y="52578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4" name="AutoShape 48"/>
          <p:cNvSpPr>
            <a:spLocks noChangeArrowheads="1"/>
          </p:cNvSpPr>
          <p:nvPr/>
        </p:nvSpPr>
        <p:spPr bwMode="auto">
          <a:xfrm>
            <a:off x="5105400" y="52578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5" name="AutoShape 49"/>
          <p:cNvSpPr>
            <a:spLocks noChangeArrowheads="1"/>
          </p:cNvSpPr>
          <p:nvPr/>
        </p:nvSpPr>
        <p:spPr bwMode="auto">
          <a:xfrm>
            <a:off x="5715000" y="52578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6" name="AutoShape 50"/>
          <p:cNvSpPr>
            <a:spLocks noChangeArrowheads="1"/>
          </p:cNvSpPr>
          <p:nvPr/>
        </p:nvSpPr>
        <p:spPr bwMode="auto">
          <a:xfrm>
            <a:off x="6324600" y="52578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7" name="AutoShape 51"/>
          <p:cNvSpPr>
            <a:spLocks noChangeArrowheads="1"/>
          </p:cNvSpPr>
          <p:nvPr/>
        </p:nvSpPr>
        <p:spPr bwMode="auto">
          <a:xfrm>
            <a:off x="3276600" y="52578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818" name="Text Box 56"/>
          <p:cNvSpPr txBox="1">
            <a:spLocks noChangeArrowheads="1"/>
          </p:cNvSpPr>
          <p:nvPr/>
        </p:nvSpPr>
        <p:spPr bwMode="auto">
          <a:xfrm>
            <a:off x="2971800" y="54864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2819" name="Text Box 57"/>
          <p:cNvSpPr txBox="1">
            <a:spLocks noChangeArrowheads="1"/>
          </p:cNvSpPr>
          <p:nvPr/>
        </p:nvSpPr>
        <p:spPr bwMode="auto">
          <a:xfrm>
            <a:off x="4953000" y="35814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32820" name="AutoShape 58"/>
          <p:cNvSpPr>
            <a:spLocks noChangeArrowheads="1"/>
          </p:cNvSpPr>
          <p:nvPr/>
        </p:nvSpPr>
        <p:spPr bwMode="auto">
          <a:xfrm>
            <a:off x="5867400" y="28956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32821" name="AutoShape 59"/>
          <p:cNvSpPr>
            <a:spLocks noChangeArrowheads="1"/>
          </p:cNvSpPr>
          <p:nvPr/>
        </p:nvSpPr>
        <p:spPr bwMode="auto">
          <a:xfrm>
            <a:off x="6477000" y="289560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32822" name="AutoShape 60"/>
          <p:cNvSpPr>
            <a:spLocks noChangeArrowheads="1"/>
          </p:cNvSpPr>
          <p:nvPr/>
        </p:nvSpPr>
        <p:spPr bwMode="auto">
          <a:xfrm>
            <a:off x="7086600" y="289560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32823" name="AutoShape 61"/>
          <p:cNvSpPr>
            <a:spLocks noChangeArrowheads="1"/>
          </p:cNvSpPr>
          <p:nvPr/>
        </p:nvSpPr>
        <p:spPr bwMode="auto">
          <a:xfrm>
            <a:off x="7696200" y="289560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32824" name="AutoShape 62"/>
          <p:cNvSpPr>
            <a:spLocks noChangeArrowheads="1"/>
          </p:cNvSpPr>
          <p:nvPr/>
        </p:nvSpPr>
        <p:spPr bwMode="auto">
          <a:xfrm>
            <a:off x="8305800" y="289560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32825" name="AutoShape 63"/>
          <p:cNvSpPr>
            <a:spLocks noChangeArrowheads="1"/>
          </p:cNvSpPr>
          <p:nvPr/>
        </p:nvSpPr>
        <p:spPr bwMode="auto">
          <a:xfrm>
            <a:off x="5257800" y="289560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5BC71-DE95-462A-AFE8-F6C09AFECAB1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8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Line 24"/>
          <p:cNvSpPr>
            <a:spLocks noChangeShapeType="1"/>
          </p:cNvSpPr>
          <p:nvPr/>
        </p:nvSpPr>
        <p:spPr bwMode="auto">
          <a:xfrm flipV="1">
            <a:off x="6019800" y="4608910"/>
            <a:ext cx="1600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5" name="Line 25"/>
          <p:cNvSpPr>
            <a:spLocks noChangeShapeType="1"/>
          </p:cNvSpPr>
          <p:nvPr/>
        </p:nvSpPr>
        <p:spPr bwMode="auto">
          <a:xfrm>
            <a:off x="7620000" y="270391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Line 26"/>
          <p:cNvSpPr>
            <a:spLocks noChangeShapeType="1"/>
          </p:cNvSpPr>
          <p:nvPr/>
        </p:nvSpPr>
        <p:spPr bwMode="auto">
          <a:xfrm>
            <a:off x="7620000" y="460891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Kódový multiplex</a:t>
            </a:r>
            <a:br>
              <a:rPr lang="cs-CZ" sz="3200" dirty="0" smtClean="0"/>
            </a:br>
            <a:r>
              <a:rPr lang="en-US" sz="3200" dirty="0" smtClean="0"/>
              <a:t>Code Division Multiplex (CDM)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56792"/>
            <a:ext cx="5438775" cy="4463008"/>
          </a:xfrm>
        </p:spPr>
        <p:txBody>
          <a:bodyPr/>
          <a:lstStyle/>
          <a:p>
            <a:r>
              <a:rPr lang="cs-CZ" sz="1800" dirty="0" smtClean="0"/>
              <a:t>Každý kanál má přidělen unikátní kód</a:t>
            </a:r>
          </a:p>
          <a:p>
            <a:r>
              <a:rPr lang="cs-CZ" sz="1800" dirty="0" smtClean="0"/>
              <a:t>Všechny kanály používají celé spektrum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cs-CZ" sz="1800" dirty="0" smtClean="0"/>
              <a:t>po celou dobu</a:t>
            </a:r>
            <a:endParaRPr lang="en-US" sz="1800" dirty="0" smtClean="0"/>
          </a:p>
          <a:p>
            <a:r>
              <a:rPr lang="cs-CZ" sz="1800" dirty="0" smtClean="0"/>
              <a:t>Výhody</a:t>
            </a:r>
            <a:r>
              <a:rPr lang="en-US" sz="1800" dirty="0" smtClean="0"/>
              <a:t>:</a:t>
            </a:r>
          </a:p>
          <a:p>
            <a:pPr lvl="1"/>
            <a:r>
              <a:rPr lang="cs-CZ" sz="1600" dirty="0" smtClean="0"/>
              <a:t>Efektivní využití pásma</a:t>
            </a:r>
            <a:endParaRPr lang="en-US" sz="1600" dirty="0" smtClean="0"/>
          </a:p>
          <a:p>
            <a:pPr lvl="1"/>
            <a:r>
              <a:rPr lang="cs-CZ" sz="1600" dirty="0" smtClean="0"/>
              <a:t>Není třeba synchronizace a koordinace</a:t>
            </a:r>
            <a:endParaRPr lang="en-US" sz="1600" dirty="0" smtClean="0"/>
          </a:p>
          <a:p>
            <a:pPr lvl="1"/>
            <a:r>
              <a:rPr lang="cs-CZ" sz="1600" dirty="0" smtClean="0"/>
              <a:t>Dobrá ochrana proti interferenci a odposlouchávání</a:t>
            </a:r>
            <a:endParaRPr lang="en-US" sz="1600" dirty="0" smtClean="0"/>
          </a:p>
          <a:p>
            <a:r>
              <a:rPr lang="cs-CZ" sz="1800" dirty="0" smtClean="0"/>
              <a:t>Nevýhody</a:t>
            </a:r>
            <a:r>
              <a:rPr lang="en-US" sz="1800" dirty="0" smtClean="0"/>
              <a:t>:</a:t>
            </a:r>
          </a:p>
          <a:p>
            <a:pPr lvl="1"/>
            <a:r>
              <a:rPr lang="cs-CZ" sz="1600" dirty="0" smtClean="0"/>
              <a:t>Nižší rychlost přenosu uživatelských dat</a:t>
            </a:r>
            <a:endParaRPr lang="en-US" sz="1600" dirty="0" smtClean="0"/>
          </a:p>
          <a:p>
            <a:pPr lvl="1"/>
            <a:r>
              <a:rPr lang="cs-CZ" sz="1600" dirty="0" smtClean="0"/>
              <a:t>Složitější generování signálu</a:t>
            </a:r>
            <a:endParaRPr lang="en-US" sz="1600" dirty="0" smtClean="0"/>
          </a:p>
          <a:p>
            <a:r>
              <a:rPr lang="cs-CZ" sz="1800" dirty="0" smtClean="0"/>
              <a:t>Realizováno technologií rozprostřeného spektra</a:t>
            </a:r>
            <a:endParaRPr lang="en-US" sz="1800" dirty="0" smtClean="0"/>
          </a:p>
        </p:txBody>
      </p:sp>
      <p:sp>
        <p:nvSpPr>
          <p:cNvPr id="33799" name="AutoShape 11"/>
          <p:cNvSpPr>
            <a:spLocks noChangeArrowheads="1"/>
          </p:cNvSpPr>
          <p:nvPr/>
        </p:nvSpPr>
        <p:spPr bwMode="auto">
          <a:xfrm>
            <a:off x="6400800" y="4227910"/>
            <a:ext cx="2286000" cy="2165350"/>
          </a:xfrm>
          <a:prstGeom prst="cube">
            <a:avLst>
              <a:gd name="adj" fmla="val 86069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AutoShape 12"/>
          <p:cNvSpPr>
            <a:spLocks noChangeArrowheads="1"/>
          </p:cNvSpPr>
          <p:nvPr/>
        </p:nvSpPr>
        <p:spPr bwMode="auto">
          <a:xfrm>
            <a:off x="6400800" y="3846910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13"/>
          <p:cNvSpPr>
            <a:spLocks noChangeArrowheads="1"/>
          </p:cNvSpPr>
          <p:nvPr/>
        </p:nvSpPr>
        <p:spPr bwMode="auto">
          <a:xfrm>
            <a:off x="6400800" y="346591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14"/>
          <p:cNvSpPr>
            <a:spLocks noChangeArrowheads="1"/>
          </p:cNvSpPr>
          <p:nvPr/>
        </p:nvSpPr>
        <p:spPr bwMode="auto">
          <a:xfrm>
            <a:off x="6400800" y="308491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AutoShape 15"/>
          <p:cNvSpPr>
            <a:spLocks noChangeArrowheads="1"/>
          </p:cNvSpPr>
          <p:nvPr/>
        </p:nvSpPr>
        <p:spPr bwMode="auto">
          <a:xfrm>
            <a:off x="6400800" y="2703910"/>
            <a:ext cx="2286000" cy="2165350"/>
          </a:xfrm>
          <a:prstGeom prst="cube">
            <a:avLst>
              <a:gd name="adj" fmla="val 8606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AutoShape 16"/>
          <p:cNvSpPr>
            <a:spLocks noChangeArrowheads="1"/>
          </p:cNvSpPr>
          <p:nvPr/>
        </p:nvSpPr>
        <p:spPr bwMode="auto">
          <a:xfrm>
            <a:off x="6400800" y="2322910"/>
            <a:ext cx="2286000" cy="2165350"/>
          </a:xfrm>
          <a:prstGeom prst="cube">
            <a:avLst>
              <a:gd name="adj" fmla="val 86069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AutoShape 17"/>
          <p:cNvSpPr>
            <a:spLocks noChangeArrowheads="1"/>
          </p:cNvSpPr>
          <p:nvPr/>
        </p:nvSpPr>
        <p:spPr bwMode="auto">
          <a:xfrm>
            <a:off x="5867400" y="163711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2</a:t>
            </a:r>
            <a:endParaRPr lang="en-US"/>
          </a:p>
        </p:txBody>
      </p:sp>
      <p:sp>
        <p:nvSpPr>
          <p:cNvPr id="33806" name="AutoShape 18"/>
          <p:cNvSpPr>
            <a:spLocks noChangeArrowheads="1"/>
          </p:cNvSpPr>
          <p:nvPr/>
        </p:nvSpPr>
        <p:spPr bwMode="auto">
          <a:xfrm>
            <a:off x="6477000" y="1637110"/>
            <a:ext cx="457200" cy="488950"/>
          </a:xfrm>
          <a:prstGeom prst="cube">
            <a:avLst>
              <a:gd name="adj" fmla="val 25000"/>
            </a:avLst>
          </a:prstGeom>
          <a:solidFill>
            <a:srgbClr val="FF66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3</a:t>
            </a:r>
            <a:endParaRPr lang="en-US"/>
          </a:p>
        </p:txBody>
      </p:sp>
      <p:sp>
        <p:nvSpPr>
          <p:cNvPr id="33807" name="AutoShape 19"/>
          <p:cNvSpPr>
            <a:spLocks noChangeArrowheads="1"/>
          </p:cNvSpPr>
          <p:nvPr/>
        </p:nvSpPr>
        <p:spPr bwMode="auto">
          <a:xfrm>
            <a:off x="7086600" y="1637110"/>
            <a:ext cx="457200" cy="488950"/>
          </a:xfrm>
          <a:prstGeom prst="cube">
            <a:avLst>
              <a:gd name="adj" fmla="val 25000"/>
            </a:avLst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4</a:t>
            </a:r>
            <a:endParaRPr lang="en-US"/>
          </a:p>
        </p:txBody>
      </p:sp>
      <p:sp>
        <p:nvSpPr>
          <p:cNvPr id="33808" name="AutoShape 20"/>
          <p:cNvSpPr>
            <a:spLocks noChangeArrowheads="1"/>
          </p:cNvSpPr>
          <p:nvPr/>
        </p:nvSpPr>
        <p:spPr bwMode="auto">
          <a:xfrm>
            <a:off x="7696200" y="1637110"/>
            <a:ext cx="457200" cy="488950"/>
          </a:xfrm>
          <a:prstGeom prst="cube">
            <a:avLst>
              <a:gd name="adj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5</a:t>
            </a:r>
            <a:endParaRPr lang="en-US"/>
          </a:p>
        </p:txBody>
      </p:sp>
      <p:sp>
        <p:nvSpPr>
          <p:cNvPr id="33809" name="AutoShape 21"/>
          <p:cNvSpPr>
            <a:spLocks noChangeArrowheads="1"/>
          </p:cNvSpPr>
          <p:nvPr/>
        </p:nvSpPr>
        <p:spPr bwMode="auto">
          <a:xfrm>
            <a:off x="8305800" y="1637110"/>
            <a:ext cx="457200" cy="488950"/>
          </a:xfrm>
          <a:prstGeom prst="cube">
            <a:avLst>
              <a:gd name="adj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6</a:t>
            </a:r>
            <a:endParaRPr lang="en-US"/>
          </a:p>
        </p:txBody>
      </p:sp>
      <p:sp>
        <p:nvSpPr>
          <p:cNvPr id="33810" name="AutoShape 22"/>
          <p:cNvSpPr>
            <a:spLocks noChangeArrowheads="1"/>
          </p:cNvSpPr>
          <p:nvPr/>
        </p:nvSpPr>
        <p:spPr bwMode="auto">
          <a:xfrm>
            <a:off x="5257800" y="1637110"/>
            <a:ext cx="457200" cy="488950"/>
          </a:xfrm>
          <a:prstGeom prst="cube">
            <a:avLst>
              <a:gd name="adj" fmla="val 250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k</a:t>
            </a:r>
            <a:r>
              <a:rPr lang="en-US" baseline="-25000"/>
              <a:t>1</a:t>
            </a:r>
            <a:endParaRPr lang="en-US"/>
          </a:p>
        </p:txBody>
      </p:sp>
      <p:sp>
        <p:nvSpPr>
          <p:cNvPr id="33811" name="Text Box 27"/>
          <p:cNvSpPr txBox="1">
            <a:spLocks noChangeArrowheads="1"/>
          </p:cNvSpPr>
          <p:nvPr/>
        </p:nvSpPr>
        <p:spPr bwMode="auto">
          <a:xfrm>
            <a:off x="8763000" y="422791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33812" name="Text Box 28"/>
          <p:cNvSpPr txBox="1">
            <a:spLocks noChangeArrowheads="1"/>
          </p:cNvSpPr>
          <p:nvPr/>
        </p:nvSpPr>
        <p:spPr bwMode="auto">
          <a:xfrm>
            <a:off x="5867400" y="575191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33813" name="Text Box 29"/>
          <p:cNvSpPr txBox="1">
            <a:spLocks noChangeArrowheads="1"/>
          </p:cNvSpPr>
          <p:nvPr/>
        </p:nvSpPr>
        <p:spPr bwMode="auto">
          <a:xfrm>
            <a:off x="7315200" y="255151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FEBE5-A6B9-4635-9811-1868DCF3A989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8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7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376760"/>
          </a:xfrm>
        </p:spPr>
        <p:txBody>
          <a:bodyPr/>
          <a:lstStyle/>
          <a:p>
            <a:r>
              <a:rPr lang="cs-CZ" sz="3600" dirty="0" smtClean="0"/>
              <a:t>Frekvence pro komunikace</a:t>
            </a:r>
            <a:endParaRPr lang="en-US" sz="3600" dirty="0" smtClean="0"/>
          </a:p>
        </p:txBody>
      </p:sp>
      <p:sp>
        <p:nvSpPr>
          <p:cNvPr id="15363" name="Text Box 82"/>
          <p:cNvSpPr>
            <a:spLocks noGrp="1" noChangeArrowheads="1"/>
          </p:cNvSpPr>
          <p:nvPr>
            <p:ph type="body" idx="1"/>
          </p:nvPr>
        </p:nvSpPr>
        <p:spPr>
          <a:xfrm>
            <a:off x="299195" y="3813571"/>
            <a:ext cx="8534400" cy="2247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600" dirty="0" smtClean="0"/>
              <a:t>VLF = Very Low Frequency			UHF = Ultra High Frequency</a:t>
            </a:r>
          </a:p>
          <a:p>
            <a:pPr marL="0" indent="0">
              <a:buNone/>
            </a:pPr>
            <a:r>
              <a:rPr lang="en-US" sz="1600" dirty="0" smtClean="0"/>
              <a:t>LF = Low Frequency 			</a:t>
            </a:r>
            <a:r>
              <a:rPr lang="cs-CZ" sz="1600" dirty="0" smtClean="0"/>
              <a:t>	</a:t>
            </a:r>
            <a:r>
              <a:rPr lang="en-US" sz="1600" dirty="0" smtClean="0"/>
              <a:t>SHF = Super High Frequency</a:t>
            </a:r>
          </a:p>
          <a:p>
            <a:pPr marL="0" indent="0">
              <a:buNone/>
            </a:pPr>
            <a:r>
              <a:rPr lang="en-US" sz="1600" dirty="0" smtClean="0"/>
              <a:t>MF = Medium Frequency 			EHF = Extra High Frequency	</a:t>
            </a:r>
          </a:p>
          <a:p>
            <a:pPr marL="0" indent="0">
              <a:buNone/>
            </a:pPr>
            <a:r>
              <a:rPr lang="en-US" sz="1600" dirty="0" smtClean="0"/>
              <a:t>HF = High Frequency 			UV = Ultraviolet Light</a:t>
            </a:r>
          </a:p>
          <a:p>
            <a:pPr marL="0" indent="0">
              <a:buNone/>
            </a:pPr>
            <a:r>
              <a:rPr lang="en-US" sz="1600" dirty="0" smtClean="0"/>
              <a:t>VHF = Very High Frequency</a:t>
            </a:r>
          </a:p>
          <a:p>
            <a:pPr marL="0" indent="0">
              <a:buNone/>
            </a:pPr>
            <a:r>
              <a:rPr lang="cs-CZ" sz="1800" dirty="0" smtClean="0"/>
              <a:t>Frekvence a délka vlny</a:t>
            </a:r>
            <a:r>
              <a:rPr lang="en-US" sz="1800" dirty="0" smtClean="0"/>
              <a:t>:</a:t>
            </a:r>
            <a:r>
              <a:rPr lang="cs-CZ" sz="1800" dirty="0" smtClean="0"/>
              <a:t> </a:t>
            </a:r>
            <a:r>
              <a:rPr lang="en-US" sz="1800" dirty="0" smtClean="0">
                <a:latin typeface="Symbol" pitchFamily="18" charset="2"/>
                <a:sym typeface="Symbol" pitchFamily="18" charset="2"/>
              </a:rPr>
              <a:t></a:t>
            </a:r>
            <a:r>
              <a:rPr lang="en-US" dirty="0" smtClean="0">
                <a:latin typeface="Symbol" pitchFamily="18" charset="2"/>
                <a:sym typeface="Symbol" pitchFamily="18" charset="2"/>
              </a:rPr>
              <a:t> </a:t>
            </a:r>
            <a:r>
              <a:rPr lang="en-US" sz="1800" dirty="0" smtClean="0">
                <a:sym typeface="Symbol" pitchFamily="18" charset="2"/>
              </a:rPr>
              <a:t>= c/f </a:t>
            </a:r>
            <a:r>
              <a:rPr lang="cs-CZ" sz="1800" dirty="0" smtClean="0">
                <a:sym typeface="Symbol" pitchFamily="18" charset="2"/>
              </a:rPr>
              <a:t>, kde</a:t>
            </a:r>
          </a:p>
          <a:p>
            <a:pPr marL="0" indent="0">
              <a:buNone/>
            </a:pPr>
            <a:r>
              <a:rPr lang="en-US" sz="1800" dirty="0" smtClean="0">
                <a:sym typeface="Symbol" pitchFamily="18" charset="2"/>
              </a:rPr>
              <a:t> </a:t>
            </a:r>
            <a:r>
              <a:rPr lang="en-US" sz="1800" dirty="0" smtClean="0">
                <a:latin typeface="Symbol" pitchFamily="18" charset="2"/>
                <a:sym typeface="Symbol" pitchFamily="18" charset="2"/>
              </a:rPr>
              <a:t></a:t>
            </a:r>
            <a:r>
              <a:rPr lang="cs-CZ" sz="1800" dirty="0" smtClean="0">
                <a:latin typeface="Symbol" pitchFamily="18" charset="2"/>
                <a:sym typeface="Symbol" pitchFamily="18" charset="2"/>
              </a:rPr>
              <a:t> - </a:t>
            </a:r>
            <a:r>
              <a:rPr lang="cs-CZ" sz="1800" dirty="0">
                <a:sym typeface="Symbol" pitchFamily="18" charset="2"/>
              </a:rPr>
              <a:t> </a:t>
            </a:r>
            <a:r>
              <a:rPr lang="cs-CZ" sz="1800" dirty="0" smtClean="0">
                <a:sym typeface="Symbol" pitchFamily="18" charset="2"/>
              </a:rPr>
              <a:t>délka </a:t>
            </a:r>
            <a:r>
              <a:rPr lang="cs-CZ" sz="1800" dirty="0">
                <a:sym typeface="Symbol" pitchFamily="18" charset="2"/>
              </a:rPr>
              <a:t>vlny</a:t>
            </a:r>
            <a:r>
              <a:rPr lang="en-US" sz="1800" dirty="0" smtClean="0">
                <a:sym typeface="Symbol" pitchFamily="18" charset="2"/>
              </a:rPr>
              <a:t>, </a:t>
            </a:r>
            <a:r>
              <a:rPr lang="cs-CZ" sz="1800" dirty="0" smtClean="0">
                <a:sym typeface="Symbol" pitchFamily="18" charset="2"/>
              </a:rPr>
              <a:t>c – rychlost světla</a:t>
            </a:r>
            <a:r>
              <a:rPr lang="en-US" sz="1800" dirty="0" smtClean="0">
                <a:sym typeface="Symbol" pitchFamily="18" charset="2"/>
              </a:rPr>
              <a:t> c</a:t>
            </a:r>
            <a:r>
              <a:rPr lang="en-US" dirty="0" smtClean="0">
                <a:sym typeface="Symbol" pitchFamily="18" charset="2"/>
              </a:rPr>
              <a:t> </a:t>
            </a:r>
            <a:r>
              <a:rPr lang="en-US" sz="1800" dirty="0" smtClean="0">
                <a:sym typeface="Symbol" pitchFamily="18" charset="2"/>
              </a:rPr>
              <a:t> 3x10</a:t>
            </a:r>
            <a:r>
              <a:rPr lang="en-US" sz="1800" baseline="30000" dirty="0" smtClean="0">
                <a:sym typeface="Symbol" pitchFamily="18" charset="2"/>
              </a:rPr>
              <a:t>8</a:t>
            </a:r>
            <a:r>
              <a:rPr lang="en-US" sz="1800" dirty="0" smtClean="0">
                <a:sym typeface="Symbol" pitchFamily="18" charset="2"/>
              </a:rPr>
              <a:t>m/s, </a:t>
            </a:r>
            <a:r>
              <a:rPr lang="cs-CZ" sz="1800" dirty="0" smtClean="0">
                <a:sym typeface="Symbol" pitchFamily="18" charset="2"/>
              </a:rPr>
              <a:t>f - frekvence</a:t>
            </a:r>
            <a:endParaRPr lang="en-US" sz="1800" dirty="0" smtClean="0">
              <a:sym typeface="Symbol" pitchFamily="18" charset="2"/>
            </a:endParaRPr>
          </a:p>
        </p:txBody>
      </p:sp>
      <p:sp>
        <p:nvSpPr>
          <p:cNvPr id="15364" name="Text Box 101"/>
          <p:cNvSpPr txBox="1">
            <a:spLocks noChangeArrowheads="1"/>
          </p:cNvSpPr>
          <p:nvPr/>
        </p:nvSpPr>
        <p:spPr bwMode="auto">
          <a:xfrm>
            <a:off x="230560" y="2457847"/>
            <a:ext cx="762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/>
              <a:t>1 Mm</a:t>
            </a:r>
          </a:p>
          <a:p>
            <a:pPr algn="ctr"/>
            <a:r>
              <a:rPr lang="en-US" sz="1400"/>
              <a:t>300 Hz</a:t>
            </a:r>
          </a:p>
        </p:txBody>
      </p:sp>
      <p:sp>
        <p:nvSpPr>
          <p:cNvPr id="15365" name="Line 127"/>
          <p:cNvSpPr>
            <a:spLocks noChangeShapeType="1"/>
          </p:cNvSpPr>
          <p:nvPr/>
        </p:nvSpPr>
        <p:spPr bwMode="auto">
          <a:xfrm>
            <a:off x="611560" y="2276872"/>
            <a:ext cx="777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Line 128"/>
          <p:cNvSpPr>
            <a:spLocks noChangeShapeType="1"/>
          </p:cNvSpPr>
          <p:nvPr/>
        </p:nvSpPr>
        <p:spPr bwMode="auto">
          <a:xfrm>
            <a:off x="4550148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Line 129"/>
          <p:cNvSpPr>
            <a:spLocks noChangeShapeType="1"/>
          </p:cNvSpPr>
          <p:nvPr/>
        </p:nvSpPr>
        <p:spPr bwMode="auto">
          <a:xfrm>
            <a:off x="2299073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Line 130"/>
          <p:cNvSpPr>
            <a:spLocks noChangeShapeType="1"/>
          </p:cNvSpPr>
          <p:nvPr/>
        </p:nvSpPr>
        <p:spPr bwMode="auto">
          <a:xfrm>
            <a:off x="3424610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Line 131"/>
          <p:cNvSpPr>
            <a:spLocks noChangeShapeType="1"/>
          </p:cNvSpPr>
          <p:nvPr/>
        </p:nvSpPr>
        <p:spPr bwMode="auto">
          <a:xfrm>
            <a:off x="5675685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Line 132"/>
          <p:cNvSpPr>
            <a:spLocks noChangeShapeType="1"/>
          </p:cNvSpPr>
          <p:nvPr/>
        </p:nvSpPr>
        <p:spPr bwMode="auto">
          <a:xfrm>
            <a:off x="6801223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Line 133"/>
          <p:cNvSpPr>
            <a:spLocks noChangeShapeType="1"/>
          </p:cNvSpPr>
          <p:nvPr/>
        </p:nvSpPr>
        <p:spPr bwMode="auto">
          <a:xfrm>
            <a:off x="7926760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34"/>
          <p:cNvSpPr>
            <a:spLocks noChangeShapeType="1"/>
          </p:cNvSpPr>
          <p:nvPr/>
        </p:nvSpPr>
        <p:spPr bwMode="auto">
          <a:xfrm>
            <a:off x="1173535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35"/>
          <p:cNvSpPr>
            <a:spLocks noChangeShapeType="1"/>
          </p:cNvSpPr>
          <p:nvPr/>
        </p:nvSpPr>
        <p:spPr bwMode="auto">
          <a:xfrm>
            <a:off x="5112123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Line 136"/>
          <p:cNvSpPr>
            <a:spLocks noChangeShapeType="1"/>
          </p:cNvSpPr>
          <p:nvPr/>
        </p:nvSpPr>
        <p:spPr bwMode="auto">
          <a:xfrm>
            <a:off x="611560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Line 137"/>
          <p:cNvSpPr>
            <a:spLocks noChangeShapeType="1"/>
          </p:cNvSpPr>
          <p:nvPr/>
        </p:nvSpPr>
        <p:spPr bwMode="auto">
          <a:xfrm>
            <a:off x="7363198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Line 138"/>
          <p:cNvSpPr>
            <a:spLocks noChangeShapeType="1"/>
          </p:cNvSpPr>
          <p:nvPr/>
        </p:nvSpPr>
        <p:spPr bwMode="auto">
          <a:xfrm>
            <a:off x="1735510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Line 139"/>
          <p:cNvSpPr>
            <a:spLocks noChangeShapeType="1"/>
          </p:cNvSpPr>
          <p:nvPr/>
        </p:nvSpPr>
        <p:spPr bwMode="auto">
          <a:xfrm>
            <a:off x="2861048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Line 140"/>
          <p:cNvSpPr>
            <a:spLocks noChangeShapeType="1"/>
          </p:cNvSpPr>
          <p:nvPr/>
        </p:nvSpPr>
        <p:spPr bwMode="auto">
          <a:xfrm>
            <a:off x="3986585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Line 141"/>
          <p:cNvSpPr>
            <a:spLocks noChangeShapeType="1"/>
          </p:cNvSpPr>
          <p:nvPr/>
        </p:nvSpPr>
        <p:spPr bwMode="auto">
          <a:xfrm>
            <a:off x="6237660" y="20609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Text Box 146"/>
          <p:cNvSpPr txBox="1">
            <a:spLocks noChangeArrowheads="1"/>
          </p:cNvSpPr>
          <p:nvPr/>
        </p:nvSpPr>
        <p:spPr bwMode="auto">
          <a:xfrm>
            <a:off x="1306885" y="2457847"/>
            <a:ext cx="838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/>
              <a:t>10 km</a:t>
            </a:r>
          </a:p>
          <a:p>
            <a:pPr algn="ctr"/>
            <a:r>
              <a:rPr lang="en-US" sz="1400"/>
              <a:t>30 kHz</a:t>
            </a:r>
          </a:p>
        </p:txBody>
      </p:sp>
      <p:sp>
        <p:nvSpPr>
          <p:cNvPr id="15381" name="Text Box 147"/>
          <p:cNvSpPr txBox="1">
            <a:spLocks noChangeArrowheads="1"/>
          </p:cNvSpPr>
          <p:nvPr/>
        </p:nvSpPr>
        <p:spPr bwMode="auto">
          <a:xfrm>
            <a:off x="2468935" y="2457847"/>
            <a:ext cx="762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/>
              <a:t>100 m</a:t>
            </a:r>
          </a:p>
          <a:p>
            <a:pPr algn="ctr"/>
            <a:r>
              <a:rPr lang="en-US" sz="1400"/>
              <a:t>3 MHz</a:t>
            </a:r>
          </a:p>
        </p:txBody>
      </p:sp>
      <p:sp>
        <p:nvSpPr>
          <p:cNvPr id="15382" name="Text Box 148"/>
          <p:cNvSpPr txBox="1">
            <a:spLocks noChangeArrowheads="1"/>
          </p:cNvSpPr>
          <p:nvPr/>
        </p:nvSpPr>
        <p:spPr bwMode="auto">
          <a:xfrm>
            <a:off x="3527798" y="2457847"/>
            <a:ext cx="8937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dirty="0"/>
              <a:t>1 m</a:t>
            </a:r>
          </a:p>
          <a:p>
            <a:pPr algn="ctr"/>
            <a:r>
              <a:rPr lang="en-US" sz="1400" dirty="0"/>
              <a:t>300 MHz</a:t>
            </a:r>
          </a:p>
        </p:txBody>
      </p:sp>
      <p:sp>
        <p:nvSpPr>
          <p:cNvPr id="15383" name="Text Box 149"/>
          <p:cNvSpPr txBox="1">
            <a:spLocks noChangeArrowheads="1"/>
          </p:cNvSpPr>
          <p:nvPr/>
        </p:nvSpPr>
        <p:spPr bwMode="auto">
          <a:xfrm>
            <a:off x="4640635" y="2457847"/>
            <a:ext cx="914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/>
              <a:t>10 mm</a:t>
            </a:r>
          </a:p>
          <a:p>
            <a:pPr algn="ctr"/>
            <a:r>
              <a:rPr lang="en-US" sz="1400"/>
              <a:t>30 GHz</a:t>
            </a:r>
          </a:p>
        </p:txBody>
      </p:sp>
      <p:sp>
        <p:nvSpPr>
          <p:cNvPr id="15384" name="Text Box 150"/>
          <p:cNvSpPr txBox="1">
            <a:spLocks noChangeArrowheads="1"/>
          </p:cNvSpPr>
          <p:nvPr/>
        </p:nvSpPr>
        <p:spPr bwMode="auto">
          <a:xfrm>
            <a:off x="5802685" y="2457847"/>
            <a:ext cx="838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100 </a:t>
            </a:r>
            <a:r>
              <a:rPr lang="en-US" sz="1400">
                <a:sym typeface="Symbol" pitchFamily="18" charset="2"/>
              </a:rPr>
              <a:t>m</a:t>
            </a:r>
          </a:p>
          <a:p>
            <a:pPr algn="ctr"/>
            <a:r>
              <a:rPr lang="en-US" sz="1400">
                <a:sym typeface="Symbol" pitchFamily="18" charset="2"/>
              </a:rPr>
              <a:t>3 THz</a:t>
            </a:r>
            <a:endParaRPr lang="en-US" sz="1400"/>
          </a:p>
        </p:txBody>
      </p:sp>
      <p:sp>
        <p:nvSpPr>
          <p:cNvPr id="15385" name="Text Box 151"/>
          <p:cNvSpPr txBox="1">
            <a:spLocks noChangeArrowheads="1"/>
          </p:cNvSpPr>
          <p:nvPr/>
        </p:nvSpPr>
        <p:spPr bwMode="auto">
          <a:xfrm>
            <a:off x="6883773" y="2457847"/>
            <a:ext cx="9144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/>
              <a:t>1 </a:t>
            </a:r>
            <a:r>
              <a:rPr lang="en-US" sz="1400">
                <a:sym typeface="Symbol" pitchFamily="18" charset="2"/>
              </a:rPr>
              <a:t>m</a:t>
            </a:r>
          </a:p>
          <a:p>
            <a:pPr algn="ctr"/>
            <a:r>
              <a:rPr lang="en-US" sz="1400">
                <a:sym typeface="Symbol" pitchFamily="18" charset="2"/>
              </a:rPr>
              <a:t>300 THz</a:t>
            </a:r>
            <a:endParaRPr lang="en-US" sz="1400"/>
          </a:p>
        </p:txBody>
      </p:sp>
      <p:sp>
        <p:nvSpPr>
          <p:cNvPr id="15386" name="Text Box 123"/>
          <p:cNvSpPr txBox="1">
            <a:spLocks noChangeArrowheads="1"/>
          </p:cNvSpPr>
          <p:nvPr/>
        </p:nvSpPr>
        <p:spPr bwMode="auto">
          <a:xfrm>
            <a:off x="7021885" y="3353197"/>
            <a:ext cx="1082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/>
              <a:t>visible light</a:t>
            </a:r>
          </a:p>
        </p:txBody>
      </p:sp>
      <p:sp>
        <p:nvSpPr>
          <p:cNvPr id="15387" name="Line 84"/>
          <p:cNvSpPr>
            <a:spLocks noChangeShapeType="1"/>
          </p:cNvSpPr>
          <p:nvPr/>
        </p:nvSpPr>
        <p:spPr bwMode="auto">
          <a:xfrm>
            <a:off x="611560" y="3115072"/>
            <a:ext cx="777240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Line 85"/>
          <p:cNvSpPr>
            <a:spLocks noChangeShapeType="1"/>
          </p:cNvSpPr>
          <p:nvPr/>
        </p:nvSpPr>
        <p:spPr bwMode="auto">
          <a:xfrm>
            <a:off x="4550148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Line 86"/>
          <p:cNvSpPr>
            <a:spLocks noChangeShapeType="1"/>
          </p:cNvSpPr>
          <p:nvPr/>
        </p:nvSpPr>
        <p:spPr bwMode="auto">
          <a:xfrm>
            <a:off x="2299073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Line 87"/>
          <p:cNvSpPr>
            <a:spLocks noChangeShapeType="1"/>
          </p:cNvSpPr>
          <p:nvPr/>
        </p:nvSpPr>
        <p:spPr bwMode="auto">
          <a:xfrm>
            <a:off x="3424610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1" name="Line 88"/>
          <p:cNvSpPr>
            <a:spLocks noChangeShapeType="1"/>
          </p:cNvSpPr>
          <p:nvPr/>
        </p:nvSpPr>
        <p:spPr bwMode="auto">
          <a:xfrm>
            <a:off x="5675685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2" name="Line 89"/>
          <p:cNvSpPr>
            <a:spLocks noChangeShapeType="1"/>
          </p:cNvSpPr>
          <p:nvPr/>
        </p:nvSpPr>
        <p:spPr bwMode="auto">
          <a:xfrm>
            <a:off x="6801223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3" name="Line 90"/>
          <p:cNvSpPr>
            <a:spLocks noChangeShapeType="1"/>
          </p:cNvSpPr>
          <p:nvPr/>
        </p:nvSpPr>
        <p:spPr bwMode="auto">
          <a:xfrm>
            <a:off x="7926760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4" name="Line 91"/>
          <p:cNvSpPr>
            <a:spLocks noChangeShapeType="1"/>
          </p:cNvSpPr>
          <p:nvPr/>
        </p:nvSpPr>
        <p:spPr bwMode="auto">
          <a:xfrm>
            <a:off x="1173535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Line 92"/>
          <p:cNvSpPr>
            <a:spLocks noChangeShapeType="1"/>
          </p:cNvSpPr>
          <p:nvPr/>
        </p:nvSpPr>
        <p:spPr bwMode="auto">
          <a:xfrm>
            <a:off x="5112123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Line 93"/>
          <p:cNvSpPr>
            <a:spLocks noChangeShapeType="1"/>
          </p:cNvSpPr>
          <p:nvPr/>
        </p:nvSpPr>
        <p:spPr bwMode="auto">
          <a:xfrm>
            <a:off x="611560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Line 94"/>
          <p:cNvSpPr>
            <a:spLocks noChangeShapeType="1"/>
          </p:cNvSpPr>
          <p:nvPr/>
        </p:nvSpPr>
        <p:spPr bwMode="auto">
          <a:xfrm>
            <a:off x="7363198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Line 95"/>
          <p:cNvSpPr>
            <a:spLocks noChangeShapeType="1"/>
          </p:cNvSpPr>
          <p:nvPr/>
        </p:nvSpPr>
        <p:spPr bwMode="auto">
          <a:xfrm>
            <a:off x="1735510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Line 96"/>
          <p:cNvSpPr>
            <a:spLocks noChangeShapeType="1"/>
          </p:cNvSpPr>
          <p:nvPr/>
        </p:nvSpPr>
        <p:spPr bwMode="auto">
          <a:xfrm>
            <a:off x="2861048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Line 97"/>
          <p:cNvSpPr>
            <a:spLocks noChangeShapeType="1"/>
          </p:cNvSpPr>
          <p:nvPr/>
        </p:nvSpPr>
        <p:spPr bwMode="auto">
          <a:xfrm>
            <a:off x="3986585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Line 98"/>
          <p:cNvSpPr>
            <a:spLocks noChangeShapeType="1"/>
          </p:cNvSpPr>
          <p:nvPr/>
        </p:nvSpPr>
        <p:spPr bwMode="auto">
          <a:xfrm>
            <a:off x="6237660" y="2899172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Text Box 114"/>
          <p:cNvSpPr txBox="1">
            <a:spLocks noChangeArrowheads="1"/>
          </p:cNvSpPr>
          <p:nvPr/>
        </p:nvSpPr>
        <p:spPr bwMode="auto">
          <a:xfrm>
            <a:off x="944935" y="3356372"/>
            <a:ext cx="514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VLF</a:t>
            </a:r>
          </a:p>
        </p:txBody>
      </p:sp>
      <p:sp>
        <p:nvSpPr>
          <p:cNvPr id="15403" name="Text Box 115"/>
          <p:cNvSpPr txBox="1">
            <a:spLocks noChangeArrowheads="1"/>
          </p:cNvSpPr>
          <p:nvPr/>
        </p:nvSpPr>
        <p:spPr bwMode="auto">
          <a:xfrm>
            <a:off x="1868860" y="3356372"/>
            <a:ext cx="460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LF</a:t>
            </a:r>
          </a:p>
        </p:txBody>
      </p:sp>
      <p:sp>
        <p:nvSpPr>
          <p:cNvPr id="15404" name="Text Box 116"/>
          <p:cNvSpPr txBox="1">
            <a:spLocks noChangeArrowheads="1"/>
          </p:cNvSpPr>
          <p:nvPr/>
        </p:nvSpPr>
        <p:spPr bwMode="auto">
          <a:xfrm>
            <a:off x="2407023" y="3356372"/>
            <a:ext cx="442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MF</a:t>
            </a:r>
          </a:p>
        </p:txBody>
      </p:sp>
      <p:sp>
        <p:nvSpPr>
          <p:cNvPr id="15405" name="Text Box 117"/>
          <p:cNvSpPr txBox="1">
            <a:spLocks noChangeArrowheads="1"/>
          </p:cNvSpPr>
          <p:nvPr/>
        </p:nvSpPr>
        <p:spPr bwMode="auto">
          <a:xfrm>
            <a:off x="2929310" y="3356372"/>
            <a:ext cx="420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HF</a:t>
            </a:r>
          </a:p>
        </p:txBody>
      </p:sp>
      <p:sp>
        <p:nvSpPr>
          <p:cNvPr id="15406" name="Text Box 118"/>
          <p:cNvSpPr txBox="1">
            <a:spLocks noChangeArrowheads="1"/>
          </p:cNvSpPr>
          <p:nvPr/>
        </p:nvSpPr>
        <p:spPr bwMode="auto">
          <a:xfrm>
            <a:off x="3476998" y="3356372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VHF</a:t>
            </a:r>
          </a:p>
        </p:txBody>
      </p:sp>
      <p:sp>
        <p:nvSpPr>
          <p:cNvPr id="15407" name="Text Box 119"/>
          <p:cNvSpPr txBox="1">
            <a:spLocks noChangeArrowheads="1"/>
          </p:cNvSpPr>
          <p:nvPr/>
        </p:nvSpPr>
        <p:spPr bwMode="auto">
          <a:xfrm>
            <a:off x="4021510" y="3356372"/>
            <a:ext cx="549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UHF</a:t>
            </a:r>
          </a:p>
        </p:txBody>
      </p:sp>
      <p:sp>
        <p:nvSpPr>
          <p:cNvPr id="15408" name="Text Box 120"/>
          <p:cNvSpPr txBox="1">
            <a:spLocks noChangeArrowheads="1"/>
          </p:cNvSpPr>
          <p:nvPr/>
        </p:nvSpPr>
        <p:spPr bwMode="auto">
          <a:xfrm>
            <a:off x="4627935" y="3356372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SHF</a:t>
            </a:r>
          </a:p>
        </p:txBody>
      </p:sp>
      <p:sp>
        <p:nvSpPr>
          <p:cNvPr id="15409" name="Text Box 121"/>
          <p:cNvSpPr txBox="1">
            <a:spLocks noChangeArrowheads="1"/>
          </p:cNvSpPr>
          <p:nvPr/>
        </p:nvSpPr>
        <p:spPr bwMode="auto">
          <a:xfrm>
            <a:off x="5175623" y="3356372"/>
            <a:ext cx="539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EHF</a:t>
            </a:r>
          </a:p>
        </p:txBody>
      </p:sp>
      <p:sp>
        <p:nvSpPr>
          <p:cNvPr id="15410" name="Text Box 122"/>
          <p:cNvSpPr txBox="1">
            <a:spLocks noChangeArrowheads="1"/>
          </p:cNvSpPr>
          <p:nvPr/>
        </p:nvSpPr>
        <p:spPr bwMode="auto">
          <a:xfrm>
            <a:off x="6039223" y="3356372"/>
            <a:ext cx="784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infrared</a:t>
            </a:r>
          </a:p>
        </p:txBody>
      </p:sp>
      <p:sp>
        <p:nvSpPr>
          <p:cNvPr id="15411" name="Text Box 124"/>
          <p:cNvSpPr txBox="1">
            <a:spLocks noChangeArrowheads="1"/>
          </p:cNvSpPr>
          <p:nvPr/>
        </p:nvSpPr>
        <p:spPr bwMode="auto">
          <a:xfrm>
            <a:off x="8020423" y="3356372"/>
            <a:ext cx="43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UV</a:t>
            </a:r>
          </a:p>
        </p:txBody>
      </p:sp>
      <p:cxnSp>
        <p:nvCxnSpPr>
          <p:cNvPr id="15412" name="AutoShape 156"/>
          <p:cNvCxnSpPr>
            <a:cxnSpLocks noChangeShapeType="1"/>
            <a:stCxn id="15396" idx="1"/>
            <a:endCxn id="15398" idx="1"/>
          </p:cNvCxnSpPr>
          <p:nvPr/>
        </p:nvCxnSpPr>
        <p:spPr bwMode="auto">
          <a:xfrm>
            <a:off x="611560" y="3332560"/>
            <a:ext cx="11239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413" name="AutoShape 157"/>
          <p:cNvCxnSpPr>
            <a:cxnSpLocks noChangeShapeType="1"/>
            <a:stCxn id="15398" idx="1"/>
            <a:endCxn id="15389" idx="1"/>
          </p:cNvCxnSpPr>
          <p:nvPr/>
        </p:nvCxnSpPr>
        <p:spPr bwMode="auto">
          <a:xfrm>
            <a:off x="1735510" y="3332560"/>
            <a:ext cx="5635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414" name="AutoShape 159"/>
          <p:cNvCxnSpPr>
            <a:cxnSpLocks noChangeShapeType="1"/>
            <a:stCxn id="15389" idx="1"/>
            <a:endCxn id="15399" idx="1"/>
          </p:cNvCxnSpPr>
          <p:nvPr/>
        </p:nvCxnSpPr>
        <p:spPr bwMode="auto">
          <a:xfrm>
            <a:off x="2299073" y="3332560"/>
            <a:ext cx="5619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415" name="AutoShape 160"/>
          <p:cNvCxnSpPr>
            <a:cxnSpLocks noChangeShapeType="1"/>
            <a:stCxn id="15399" idx="1"/>
            <a:endCxn id="15390" idx="1"/>
          </p:cNvCxnSpPr>
          <p:nvPr/>
        </p:nvCxnSpPr>
        <p:spPr bwMode="auto">
          <a:xfrm>
            <a:off x="2861048" y="3332560"/>
            <a:ext cx="5635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416" name="AutoShape 161"/>
          <p:cNvCxnSpPr>
            <a:cxnSpLocks noChangeShapeType="1"/>
            <a:stCxn id="15390" idx="1"/>
            <a:endCxn id="15400" idx="1"/>
          </p:cNvCxnSpPr>
          <p:nvPr/>
        </p:nvCxnSpPr>
        <p:spPr bwMode="auto">
          <a:xfrm>
            <a:off x="3424610" y="3332560"/>
            <a:ext cx="5619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417" name="AutoShape 162"/>
          <p:cNvCxnSpPr>
            <a:cxnSpLocks noChangeShapeType="1"/>
            <a:stCxn id="15400" idx="1"/>
            <a:endCxn id="15388" idx="1"/>
          </p:cNvCxnSpPr>
          <p:nvPr/>
        </p:nvCxnSpPr>
        <p:spPr bwMode="auto">
          <a:xfrm>
            <a:off x="3986585" y="3332560"/>
            <a:ext cx="5635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418" name="AutoShape 163"/>
          <p:cNvCxnSpPr>
            <a:cxnSpLocks noChangeShapeType="1"/>
            <a:stCxn id="15388" idx="1"/>
            <a:endCxn id="15395" idx="1"/>
          </p:cNvCxnSpPr>
          <p:nvPr/>
        </p:nvCxnSpPr>
        <p:spPr bwMode="auto">
          <a:xfrm>
            <a:off x="4550148" y="3332560"/>
            <a:ext cx="5619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419" name="AutoShape 164"/>
          <p:cNvCxnSpPr>
            <a:cxnSpLocks noChangeShapeType="1"/>
            <a:stCxn id="15395" idx="1"/>
            <a:endCxn id="15391" idx="1"/>
          </p:cNvCxnSpPr>
          <p:nvPr/>
        </p:nvCxnSpPr>
        <p:spPr bwMode="auto">
          <a:xfrm>
            <a:off x="5112123" y="3332560"/>
            <a:ext cx="5635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420" name="AutoShape 166"/>
          <p:cNvCxnSpPr>
            <a:cxnSpLocks noChangeShapeType="1"/>
            <a:stCxn id="15391" idx="1"/>
            <a:endCxn id="15422" idx="1"/>
          </p:cNvCxnSpPr>
          <p:nvPr/>
        </p:nvCxnSpPr>
        <p:spPr bwMode="auto">
          <a:xfrm>
            <a:off x="5675685" y="3332560"/>
            <a:ext cx="1725613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15421" name="Line 167"/>
          <p:cNvSpPr>
            <a:spLocks noChangeShapeType="1"/>
          </p:cNvSpPr>
          <p:nvPr/>
        </p:nvSpPr>
        <p:spPr bwMode="auto">
          <a:xfrm>
            <a:off x="7710860" y="3203972"/>
            <a:ext cx="1588" cy="130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2" name="Line 168"/>
          <p:cNvSpPr>
            <a:spLocks noChangeShapeType="1"/>
          </p:cNvSpPr>
          <p:nvPr/>
        </p:nvSpPr>
        <p:spPr bwMode="auto">
          <a:xfrm>
            <a:off x="7401298" y="3181747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423" name="AutoShape 169"/>
          <p:cNvCxnSpPr>
            <a:cxnSpLocks noChangeShapeType="1"/>
            <a:stCxn id="15422" idx="1"/>
            <a:endCxn id="15421" idx="1"/>
          </p:cNvCxnSpPr>
          <p:nvPr/>
        </p:nvCxnSpPr>
        <p:spPr bwMode="auto">
          <a:xfrm>
            <a:off x="7401298" y="3334147"/>
            <a:ext cx="31115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424" name="AutoShape 170"/>
          <p:cNvCxnSpPr>
            <a:cxnSpLocks noChangeShapeType="1"/>
            <a:endCxn id="15421" idx="1"/>
          </p:cNvCxnSpPr>
          <p:nvPr/>
        </p:nvCxnSpPr>
        <p:spPr bwMode="auto">
          <a:xfrm flipH="1" flipV="1">
            <a:off x="7712448" y="3334147"/>
            <a:ext cx="693737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425" name="AutoShape 174"/>
          <p:cNvCxnSpPr>
            <a:cxnSpLocks noChangeShapeType="1"/>
            <a:stCxn id="15374" idx="0"/>
          </p:cNvCxnSpPr>
          <p:nvPr/>
        </p:nvCxnSpPr>
        <p:spPr bwMode="auto">
          <a:xfrm>
            <a:off x="611560" y="2060972"/>
            <a:ext cx="3225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426" name="Line 175"/>
          <p:cNvSpPr>
            <a:spLocks noChangeShapeType="1"/>
          </p:cNvSpPr>
          <p:nvPr/>
        </p:nvSpPr>
        <p:spPr bwMode="auto">
          <a:xfrm>
            <a:off x="1173535" y="190857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7" name="Line 176"/>
          <p:cNvSpPr>
            <a:spLocks noChangeShapeType="1"/>
          </p:cNvSpPr>
          <p:nvPr/>
        </p:nvSpPr>
        <p:spPr bwMode="auto">
          <a:xfrm>
            <a:off x="3986585" y="1908572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428" name="AutoShape 177"/>
          <p:cNvCxnSpPr>
            <a:cxnSpLocks noChangeShapeType="1"/>
            <a:stCxn id="15426" idx="0"/>
          </p:cNvCxnSpPr>
          <p:nvPr/>
        </p:nvCxnSpPr>
        <p:spPr bwMode="auto">
          <a:xfrm>
            <a:off x="1173535" y="1908572"/>
            <a:ext cx="314325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429" name="AutoShape 185"/>
          <p:cNvCxnSpPr>
            <a:cxnSpLocks noChangeShapeType="1"/>
          </p:cNvCxnSpPr>
          <p:nvPr/>
        </p:nvCxnSpPr>
        <p:spPr bwMode="auto">
          <a:xfrm>
            <a:off x="7240960" y="2060972"/>
            <a:ext cx="5334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sp>
        <p:nvSpPr>
          <p:cNvPr id="15430" name="Text Box 187"/>
          <p:cNvSpPr txBox="1">
            <a:spLocks noChangeArrowheads="1"/>
          </p:cNvSpPr>
          <p:nvPr/>
        </p:nvSpPr>
        <p:spPr bwMode="auto">
          <a:xfrm>
            <a:off x="6707560" y="1679972"/>
            <a:ext cx="1741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optical transmission</a:t>
            </a:r>
          </a:p>
        </p:txBody>
      </p:sp>
      <p:sp>
        <p:nvSpPr>
          <p:cNvPr id="15431" name="Text Box 189"/>
          <p:cNvSpPr txBox="1">
            <a:spLocks noChangeArrowheads="1"/>
          </p:cNvSpPr>
          <p:nvPr/>
        </p:nvSpPr>
        <p:spPr bwMode="auto">
          <a:xfrm>
            <a:off x="1967285" y="1603772"/>
            <a:ext cx="1031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coax cable</a:t>
            </a:r>
          </a:p>
        </p:txBody>
      </p:sp>
      <p:sp>
        <p:nvSpPr>
          <p:cNvPr id="15432" name="Text Box 190"/>
          <p:cNvSpPr txBox="1">
            <a:spLocks noChangeArrowheads="1"/>
          </p:cNvSpPr>
          <p:nvPr/>
        </p:nvSpPr>
        <p:spPr bwMode="auto">
          <a:xfrm>
            <a:off x="306760" y="1603772"/>
            <a:ext cx="9302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twisted pair</a:t>
            </a:r>
          </a:p>
        </p:txBody>
      </p:sp>
      <p:cxnSp>
        <p:nvCxnSpPr>
          <p:cNvPr id="15433" name="AutoShape 191"/>
          <p:cNvCxnSpPr>
            <a:cxnSpLocks noChangeShapeType="1"/>
            <a:stCxn id="15370" idx="1"/>
            <a:endCxn id="15392" idx="0"/>
          </p:cNvCxnSpPr>
          <p:nvPr/>
        </p:nvCxnSpPr>
        <p:spPr bwMode="auto">
          <a:xfrm>
            <a:off x="6801223" y="2494360"/>
            <a:ext cx="0" cy="404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5434" name="Line 194"/>
          <p:cNvSpPr>
            <a:spLocks noChangeShapeType="1"/>
          </p:cNvSpPr>
          <p:nvPr/>
        </p:nvSpPr>
        <p:spPr bwMode="auto">
          <a:xfrm flipH="1">
            <a:off x="325810" y="3327797"/>
            <a:ext cx="3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35" name="Line 197"/>
          <p:cNvSpPr>
            <a:spLocks noChangeShapeType="1"/>
          </p:cNvSpPr>
          <p:nvPr/>
        </p:nvSpPr>
        <p:spPr bwMode="auto">
          <a:xfrm flipH="1">
            <a:off x="306760" y="2060972"/>
            <a:ext cx="304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2734-9825-453F-A083-3F7E5C97E68E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24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7776864" cy="1084982"/>
          </a:xfrm>
        </p:spPr>
        <p:txBody>
          <a:bodyPr/>
          <a:lstStyle/>
          <a:p>
            <a:r>
              <a:rPr lang="cs-CZ" sz="3200" dirty="0" smtClean="0"/>
              <a:t>Modulační techniky</a:t>
            </a:r>
            <a:r>
              <a:rPr lang="en-US" sz="3200" dirty="0" smtClean="0"/>
              <a:t>: ASK, FSK,</a:t>
            </a:r>
            <a:r>
              <a:rPr lang="cs-CZ" sz="3200" dirty="0" smtClean="0"/>
              <a:t> </a:t>
            </a:r>
            <a:r>
              <a:rPr lang="en-US" sz="3200" dirty="0" smtClean="0"/>
              <a:t>PSK</a:t>
            </a:r>
          </a:p>
        </p:txBody>
      </p:sp>
      <p:sp>
        <p:nvSpPr>
          <p:cNvPr id="34819" name="Rectangle 32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r>
              <a:rPr lang="cs-CZ" sz="1800" dirty="0" smtClean="0"/>
              <a:t>Digitální modulace</a:t>
            </a:r>
            <a:endParaRPr lang="en-US" sz="1800" dirty="0" smtClean="0"/>
          </a:p>
          <a:p>
            <a:pPr lvl="1"/>
            <a:r>
              <a:rPr lang="cs-CZ" sz="1600" dirty="0" smtClean="0"/>
              <a:t>Digitální data jsou převedena na analogový signál (základní pásmo)</a:t>
            </a:r>
            <a:endParaRPr lang="en-US" sz="1600" dirty="0" smtClean="0"/>
          </a:p>
          <a:p>
            <a:pPr lvl="1"/>
            <a:r>
              <a:rPr lang="en-US" sz="1600" dirty="0" smtClean="0"/>
              <a:t>ASK, FSK, PSK – </a:t>
            </a:r>
            <a:r>
              <a:rPr lang="cs-CZ" sz="1600" dirty="0" smtClean="0"/>
              <a:t>amplitudové, frekvenční, fázové klíčování</a:t>
            </a:r>
            <a:endParaRPr lang="en-US" sz="1600" dirty="0" smtClean="0"/>
          </a:p>
          <a:p>
            <a:pPr lvl="1"/>
            <a:r>
              <a:rPr lang="cs-CZ" sz="1600" dirty="0" smtClean="0"/>
              <a:t>Rozdílná spektrální účinnost, výkonová účinnost, robustnost (odolnost)</a:t>
            </a:r>
            <a:endParaRPr lang="en-US" sz="1600" dirty="0" smtClean="0"/>
          </a:p>
          <a:p>
            <a:r>
              <a:rPr lang="cs-CZ" sz="1800" dirty="0" smtClean="0"/>
              <a:t>Analogová modulace</a:t>
            </a:r>
            <a:endParaRPr lang="en-US" sz="1800" dirty="0" smtClean="0"/>
          </a:p>
          <a:p>
            <a:pPr lvl="1"/>
            <a:r>
              <a:rPr lang="cs-CZ" sz="1600" dirty="0" smtClean="0"/>
              <a:t>Posunutí střední frekvence signálu v základním pásmu na nosnou frekvenci rádia</a:t>
            </a:r>
            <a:endParaRPr lang="en-US" sz="1600" dirty="0" smtClean="0"/>
          </a:p>
          <a:p>
            <a:r>
              <a:rPr lang="cs-CZ" sz="1800" dirty="0" smtClean="0"/>
              <a:t>Motivace </a:t>
            </a:r>
            <a:endParaRPr lang="en-US" sz="1800" dirty="0" smtClean="0"/>
          </a:p>
          <a:p>
            <a:pPr lvl="1"/>
            <a:r>
              <a:rPr lang="cs-CZ" sz="1600" dirty="0" smtClean="0"/>
              <a:t>Malé antény </a:t>
            </a:r>
            <a:r>
              <a:rPr lang="en-US" sz="1600" dirty="0" smtClean="0"/>
              <a:t>(</a:t>
            </a:r>
            <a:r>
              <a:rPr lang="cs-CZ" sz="1600" dirty="0" err="1" smtClean="0"/>
              <a:t>např</a:t>
            </a:r>
            <a:r>
              <a:rPr lang="en-US" sz="1600" dirty="0" smtClean="0"/>
              <a:t>., </a:t>
            </a:r>
            <a:r>
              <a:rPr lang="en-US" sz="1600" dirty="0" smtClean="0">
                <a:sym typeface="Symbol" pitchFamily="18" charset="2"/>
              </a:rPr>
              <a:t>/4</a:t>
            </a:r>
            <a:r>
              <a:rPr lang="en-US" sz="1600" dirty="0" smtClean="0"/>
              <a:t>)</a:t>
            </a:r>
          </a:p>
          <a:p>
            <a:pPr lvl="1"/>
            <a:r>
              <a:rPr lang="cs-CZ" sz="1600" dirty="0" smtClean="0"/>
              <a:t>Frekvenční multiplex (různé nosné frekvence)</a:t>
            </a:r>
            <a:endParaRPr lang="en-US" sz="1600" dirty="0" smtClean="0"/>
          </a:p>
          <a:p>
            <a:pPr lvl="1"/>
            <a:r>
              <a:rPr lang="cs-CZ" sz="1600" dirty="0" smtClean="0"/>
              <a:t>Charakteristiky média (propustné pásmo média)</a:t>
            </a:r>
            <a:endParaRPr lang="en-US" sz="1600" dirty="0" smtClean="0"/>
          </a:p>
          <a:p>
            <a:r>
              <a:rPr lang="cs-CZ" sz="1800" dirty="0" smtClean="0"/>
              <a:t>Základní typy modulací</a:t>
            </a:r>
            <a:endParaRPr lang="en-US" sz="1800" dirty="0" smtClean="0"/>
          </a:p>
          <a:p>
            <a:pPr lvl="1"/>
            <a:r>
              <a:rPr lang="cs-CZ" sz="1600" dirty="0" smtClean="0"/>
              <a:t>Amplitudová modulace </a:t>
            </a:r>
            <a:r>
              <a:rPr lang="en-US" sz="1600" dirty="0" smtClean="0"/>
              <a:t>(AM)</a:t>
            </a:r>
          </a:p>
          <a:p>
            <a:pPr lvl="1"/>
            <a:r>
              <a:rPr lang="cs-CZ" sz="1600" dirty="0" smtClean="0"/>
              <a:t>Frekvenční modulace </a:t>
            </a:r>
            <a:r>
              <a:rPr lang="en-US" sz="1600" dirty="0" smtClean="0"/>
              <a:t>(FM)</a:t>
            </a:r>
          </a:p>
          <a:p>
            <a:pPr lvl="1"/>
            <a:r>
              <a:rPr lang="cs-CZ" sz="1600" dirty="0" smtClean="0"/>
              <a:t>Fázová modulace</a:t>
            </a:r>
            <a:r>
              <a:rPr lang="en-US" sz="1600" dirty="0" smtClean="0"/>
              <a:t> (PM)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C57F6-C5DE-4663-982D-3487A90F0BA8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6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Modulace a demodulace</a:t>
            </a:r>
            <a:endParaRPr lang="en-US" sz="3200" dirty="0" smtClean="0">
              <a:latin typeface="Palatino Linotype" panose="02040502050505030304" pitchFamily="18" charset="0"/>
            </a:endParaRPr>
          </a:p>
        </p:txBody>
      </p:sp>
      <p:sp>
        <p:nvSpPr>
          <p:cNvPr id="35843" name="Rectangle 17"/>
          <p:cNvSpPr>
            <a:spLocks noChangeArrowheads="1"/>
          </p:cNvSpPr>
          <p:nvPr/>
        </p:nvSpPr>
        <p:spPr bwMode="auto">
          <a:xfrm flipH="1">
            <a:off x="3810000" y="4267200"/>
            <a:ext cx="14478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synchronizace</a:t>
            </a:r>
            <a:endParaRPr lang="en-US" sz="1400" dirty="0"/>
          </a:p>
        </p:txBody>
      </p:sp>
      <p:sp>
        <p:nvSpPr>
          <p:cNvPr id="35844" name="Text Box 18"/>
          <p:cNvSpPr txBox="1">
            <a:spLocks noChangeArrowheads="1"/>
          </p:cNvSpPr>
          <p:nvPr/>
        </p:nvSpPr>
        <p:spPr bwMode="auto">
          <a:xfrm flipH="1">
            <a:off x="5676900" y="4038600"/>
            <a:ext cx="83227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Digitální</a:t>
            </a:r>
          </a:p>
          <a:p>
            <a:pPr algn="ctr"/>
            <a:r>
              <a:rPr lang="cs-CZ" sz="1400" dirty="0" smtClean="0"/>
              <a:t>data</a:t>
            </a:r>
            <a:endParaRPr lang="en-US" sz="1400" dirty="0"/>
          </a:p>
        </p:txBody>
      </p:sp>
      <p:cxnSp>
        <p:nvCxnSpPr>
          <p:cNvPr id="35845" name="AutoShape 19"/>
          <p:cNvCxnSpPr>
            <a:cxnSpLocks noChangeShapeType="1"/>
            <a:endCxn id="35843" idx="1"/>
          </p:cNvCxnSpPr>
          <p:nvPr/>
        </p:nvCxnSpPr>
        <p:spPr bwMode="auto">
          <a:xfrm flipH="1">
            <a:off x="5257800" y="4570413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35846" name="Rectangle 20"/>
          <p:cNvSpPr>
            <a:spLocks noChangeArrowheads="1"/>
          </p:cNvSpPr>
          <p:nvPr/>
        </p:nvSpPr>
        <p:spPr bwMode="auto">
          <a:xfrm flipH="1">
            <a:off x="1600200" y="4267200"/>
            <a:ext cx="13716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Analogová</a:t>
            </a:r>
          </a:p>
          <a:p>
            <a:pPr algn="ctr"/>
            <a:r>
              <a:rPr lang="cs-CZ" sz="1400" dirty="0" smtClean="0"/>
              <a:t>demodulace</a:t>
            </a:r>
            <a:endParaRPr lang="en-US" sz="1400" dirty="0"/>
          </a:p>
        </p:txBody>
      </p:sp>
      <p:cxnSp>
        <p:nvCxnSpPr>
          <p:cNvPr id="35847" name="AutoShape 21"/>
          <p:cNvCxnSpPr>
            <a:cxnSpLocks noChangeShapeType="1"/>
            <a:endCxn id="35846" idx="2"/>
          </p:cNvCxnSpPr>
          <p:nvPr/>
        </p:nvCxnSpPr>
        <p:spPr bwMode="auto">
          <a:xfrm flipH="1" flipV="1">
            <a:off x="2286000" y="4875213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848" name="Text Box 22"/>
          <p:cNvSpPr txBox="1">
            <a:spLocks noChangeArrowheads="1"/>
          </p:cNvSpPr>
          <p:nvPr/>
        </p:nvSpPr>
        <p:spPr bwMode="auto">
          <a:xfrm flipH="1">
            <a:off x="2362201" y="5072390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Nosná</a:t>
            </a:r>
          </a:p>
          <a:p>
            <a:pPr algn="ctr"/>
            <a:r>
              <a:rPr lang="cs-CZ" sz="1400" dirty="0" smtClean="0"/>
              <a:t>frekvence</a:t>
            </a:r>
            <a:endParaRPr lang="en-US" sz="1400" dirty="0"/>
          </a:p>
        </p:txBody>
      </p:sp>
      <p:cxnSp>
        <p:nvCxnSpPr>
          <p:cNvPr id="35849" name="AutoShape 23"/>
          <p:cNvCxnSpPr>
            <a:cxnSpLocks noChangeShapeType="1"/>
            <a:stCxn id="35843" idx="3"/>
            <a:endCxn id="35846" idx="1"/>
          </p:cNvCxnSpPr>
          <p:nvPr/>
        </p:nvCxnSpPr>
        <p:spPr bwMode="auto">
          <a:xfrm flipH="1">
            <a:off x="2971800" y="4570413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35850" name="Text Box 24"/>
          <p:cNvSpPr txBox="1">
            <a:spLocks noChangeArrowheads="1"/>
          </p:cNvSpPr>
          <p:nvPr/>
        </p:nvSpPr>
        <p:spPr bwMode="auto">
          <a:xfrm flipH="1">
            <a:off x="2807526" y="3567869"/>
            <a:ext cx="118974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Analogový </a:t>
            </a:r>
          </a:p>
          <a:p>
            <a:pPr algn="ctr"/>
            <a:r>
              <a:rPr lang="cs-CZ" sz="1400" dirty="0" smtClean="0"/>
              <a:t>signál </a:t>
            </a:r>
          </a:p>
          <a:p>
            <a:pPr algn="ctr"/>
            <a:r>
              <a:rPr lang="cs-CZ" sz="1400" dirty="0" smtClean="0"/>
              <a:t>v základním </a:t>
            </a:r>
          </a:p>
          <a:p>
            <a:pPr algn="ctr"/>
            <a:r>
              <a:rPr lang="cs-CZ" sz="1400" dirty="0" smtClean="0"/>
              <a:t>pásmu</a:t>
            </a:r>
            <a:endParaRPr lang="en-US" sz="1400" dirty="0"/>
          </a:p>
        </p:txBody>
      </p:sp>
      <p:sp>
        <p:nvSpPr>
          <p:cNvPr id="35851" name="Text Box 25"/>
          <p:cNvSpPr txBox="1">
            <a:spLocks noChangeArrowheads="1"/>
          </p:cNvSpPr>
          <p:nvPr/>
        </p:nvSpPr>
        <p:spPr bwMode="auto">
          <a:xfrm flipH="1">
            <a:off x="5330825" y="4572000"/>
            <a:ext cx="1069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101101001</a:t>
            </a:r>
          </a:p>
        </p:txBody>
      </p:sp>
      <p:sp>
        <p:nvSpPr>
          <p:cNvPr id="35852" name="Freeform 26"/>
          <p:cNvSpPr>
            <a:spLocks/>
          </p:cNvSpPr>
          <p:nvPr/>
        </p:nvSpPr>
        <p:spPr bwMode="auto">
          <a:xfrm>
            <a:off x="3048000" y="4648200"/>
            <a:ext cx="685800" cy="228600"/>
          </a:xfrm>
          <a:custGeom>
            <a:avLst/>
            <a:gdLst>
              <a:gd name="T0" fmla="*/ 0 w 480"/>
              <a:gd name="T1" fmla="*/ 2147483647 h 144"/>
              <a:gd name="T2" fmla="*/ 2147483647 w 480"/>
              <a:gd name="T3" fmla="*/ 0 h 144"/>
              <a:gd name="T4" fmla="*/ 2147483647 w 480"/>
              <a:gd name="T5" fmla="*/ 2147483647 h 144"/>
              <a:gd name="T6" fmla="*/ 2147483647 w 480"/>
              <a:gd name="T7" fmla="*/ 0 h 144"/>
              <a:gd name="T8" fmla="*/ 2147483647 w 480"/>
              <a:gd name="T9" fmla="*/ 2147483647 h 144"/>
              <a:gd name="T10" fmla="*/ 2147483647 w 480"/>
              <a:gd name="T11" fmla="*/ 0 h 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32" y="72"/>
                  <a:pt x="64" y="0"/>
                  <a:pt x="96" y="0"/>
                </a:cubicBezTo>
                <a:cubicBezTo>
                  <a:pt x="128" y="0"/>
                  <a:pt x="160" y="144"/>
                  <a:pt x="192" y="144"/>
                </a:cubicBezTo>
                <a:cubicBezTo>
                  <a:pt x="224" y="144"/>
                  <a:pt x="256" y="0"/>
                  <a:pt x="288" y="0"/>
                </a:cubicBezTo>
                <a:cubicBezTo>
                  <a:pt x="320" y="0"/>
                  <a:pt x="352" y="144"/>
                  <a:pt x="384" y="144"/>
                </a:cubicBezTo>
                <a:cubicBezTo>
                  <a:pt x="416" y="144"/>
                  <a:pt x="448" y="72"/>
                  <a:pt x="48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Freeform 27"/>
          <p:cNvSpPr>
            <a:spLocks/>
          </p:cNvSpPr>
          <p:nvPr/>
        </p:nvSpPr>
        <p:spPr bwMode="auto">
          <a:xfrm>
            <a:off x="1676400" y="5105400"/>
            <a:ext cx="533400" cy="228600"/>
          </a:xfrm>
          <a:custGeom>
            <a:avLst/>
            <a:gdLst>
              <a:gd name="T0" fmla="*/ 0 w 336"/>
              <a:gd name="T1" fmla="*/ 2147483647 h 144"/>
              <a:gd name="T2" fmla="*/ 2147483647 w 336"/>
              <a:gd name="T3" fmla="*/ 0 h 144"/>
              <a:gd name="T4" fmla="*/ 2147483647 w 336"/>
              <a:gd name="T5" fmla="*/ 2147483647 h 144"/>
              <a:gd name="T6" fmla="*/ 2147483647 w 336"/>
              <a:gd name="T7" fmla="*/ 0 h 144"/>
              <a:gd name="T8" fmla="*/ 2147483647 w 336"/>
              <a:gd name="T9" fmla="*/ 2147483647 h 144"/>
              <a:gd name="T10" fmla="*/ 2147483647 w 336"/>
              <a:gd name="T11" fmla="*/ 0 h 144"/>
              <a:gd name="T12" fmla="*/ 2147483647 w 336"/>
              <a:gd name="T13" fmla="*/ 2147483647 h 144"/>
              <a:gd name="T14" fmla="*/ 2147483647 w 336"/>
              <a:gd name="T15" fmla="*/ 0 h 1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36" h="144">
                <a:moveTo>
                  <a:pt x="0" y="144"/>
                </a:moveTo>
                <a:cubicBezTo>
                  <a:pt x="16" y="72"/>
                  <a:pt x="32" y="0"/>
                  <a:pt x="48" y="0"/>
                </a:cubicBezTo>
                <a:cubicBezTo>
                  <a:pt x="64" y="0"/>
                  <a:pt x="80" y="144"/>
                  <a:pt x="96" y="144"/>
                </a:cubicBezTo>
                <a:cubicBezTo>
                  <a:pt x="112" y="144"/>
                  <a:pt x="128" y="0"/>
                  <a:pt x="144" y="0"/>
                </a:cubicBezTo>
                <a:cubicBezTo>
                  <a:pt x="160" y="0"/>
                  <a:pt x="176" y="144"/>
                  <a:pt x="192" y="144"/>
                </a:cubicBezTo>
                <a:cubicBezTo>
                  <a:pt x="208" y="144"/>
                  <a:pt x="224" y="0"/>
                  <a:pt x="240" y="0"/>
                </a:cubicBezTo>
                <a:cubicBezTo>
                  <a:pt x="256" y="0"/>
                  <a:pt x="272" y="144"/>
                  <a:pt x="288" y="144"/>
                </a:cubicBezTo>
                <a:cubicBezTo>
                  <a:pt x="304" y="144"/>
                  <a:pt x="320" y="72"/>
                  <a:pt x="33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4" name="Freeform 28"/>
          <p:cNvSpPr>
            <a:spLocks/>
          </p:cNvSpPr>
          <p:nvPr/>
        </p:nvSpPr>
        <p:spPr bwMode="auto">
          <a:xfrm>
            <a:off x="533400" y="4038600"/>
            <a:ext cx="533400" cy="573088"/>
          </a:xfrm>
          <a:custGeom>
            <a:avLst/>
            <a:gdLst>
              <a:gd name="T0" fmla="*/ 0 w 336"/>
              <a:gd name="T1" fmla="*/ 2147483647 h 361"/>
              <a:gd name="T2" fmla="*/ 2147483647 w 336"/>
              <a:gd name="T3" fmla="*/ 2147483647 h 361"/>
              <a:gd name="T4" fmla="*/ 2147483647 w 336"/>
              <a:gd name="T5" fmla="*/ 2147483647 h 361"/>
              <a:gd name="T6" fmla="*/ 2147483647 w 336"/>
              <a:gd name="T7" fmla="*/ 2147483647 h 361"/>
              <a:gd name="T8" fmla="*/ 2147483647 w 336"/>
              <a:gd name="T9" fmla="*/ 2147483647 h 361"/>
              <a:gd name="T10" fmla="*/ 2147483647 w 336"/>
              <a:gd name="T11" fmla="*/ 2147483647 h 361"/>
              <a:gd name="T12" fmla="*/ 2147483647 w 336"/>
              <a:gd name="T13" fmla="*/ 2147483647 h 361"/>
              <a:gd name="T14" fmla="*/ 2147483647 w 336"/>
              <a:gd name="T15" fmla="*/ 2147483647 h 36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36" h="361">
                <a:moveTo>
                  <a:pt x="0" y="247"/>
                </a:moveTo>
                <a:cubicBezTo>
                  <a:pt x="16" y="175"/>
                  <a:pt x="32" y="103"/>
                  <a:pt x="48" y="103"/>
                </a:cubicBezTo>
                <a:cubicBezTo>
                  <a:pt x="64" y="103"/>
                  <a:pt x="80" y="261"/>
                  <a:pt x="96" y="247"/>
                </a:cubicBezTo>
                <a:cubicBezTo>
                  <a:pt x="112" y="233"/>
                  <a:pt x="125" y="0"/>
                  <a:pt x="141" y="16"/>
                </a:cubicBezTo>
                <a:cubicBezTo>
                  <a:pt x="157" y="32"/>
                  <a:pt x="178" y="331"/>
                  <a:pt x="195" y="346"/>
                </a:cubicBezTo>
                <a:cubicBezTo>
                  <a:pt x="212" y="361"/>
                  <a:pt x="225" y="119"/>
                  <a:pt x="240" y="103"/>
                </a:cubicBezTo>
                <a:cubicBezTo>
                  <a:pt x="255" y="87"/>
                  <a:pt x="272" y="247"/>
                  <a:pt x="288" y="247"/>
                </a:cubicBezTo>
                <a:cubicBezTo>
                  <a:pt x="304" y="247"/>
                  <a:pt x="320" y="175"/>
                  <a:pt x="336" y="10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55" name="AutoShape 29"/>
          <p:cNvCxnSpPr>
            <a:cxnSpLocks noChangeShapeType="1"/>
            <a:stCxn id="35846" idx="3"/>
          </p:cNvCxnSpPr>
          <p:nvPr/>
        </p:nvCxnSpPr>
        <p:spPr bwMode="auto">
          <a:xfrm flipH="1" flipV="1">
            <a:off x="1219200" y="4113213"/>
            <a:ext cx="381000" cy="457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35856" name="Text Box 30"/>
          <p:cNvSpPr txBox="1">
            <a:spLocks noChangeArrowheads="1"/>
          </p:cNvSpPr>
          <p:nvPr/>
        </p:nvSpPr>
        <p:spPr bwMode="auto">
          <a:xfrm>
            <a:off x="6934200" y="4495800"/>
            <a:ext cx="8723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 dirty="0" smtClean="0"/>
              <a:t>přijímač</a:t>
            </a:r>
            <a:endParaRPr lang="en-US" sz="1400" b="1" dirty="0"/>
          </a:p>
        </p:txBody>
      </p:sp>
      <p:sp>
        <p:nvSpPr>
          <p:cNvPr id="35857" name="Rectangle 32"/>
          <p:cNvSpPr>
            <a:spLocks noChangeArrowheads="1"/>
          </p:cNvSpPr>
          <p:nvPr/>
        </p:nvSpPr>
        <p:spPr bwMode="auto">
          <a:xfrm>
            <a:off x="1776962" y="2249439"/>
            <a:ext cx="14478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Digitální</a:t>
            </a:r>
          </a:p>
          <a:p>
            <a:pPr algn="ctr"/>
            <a:r>
              <a:rPr lang="cs-CZ" sz="1400" dirty="0" smtClean="0"/>
              <a:t>modulace</a:t>
            </a:r>
            <a:endParaRPr lang="en-US" sz="1400" dirty="0"/>
          </a:p>
        </p:txBody>
      </p:sp>
      <p:sp>
        <p:nvSpPr>
          <p:cNvPr id="35858" name="Text Box 33"/>
          <p:cNvSpPr txBox="1">
            <a:spLocks noChangeArrowheads="1"/>
          </p:cNvSpPr>
          <p:nvPr/>
        </p:nvSpPr>
        <p:spPr bwMode="auto">
          <a:xfrm>
            <a:off x="590550" y="2019350"/>
            <a:ext cx="12298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Digitální data</a:t>
            </a:r>
            <a:endParaRPr lang="en-US" sz="1400" dirty="0"/>
          </a:p>
        </p:txBody>
      </p:sp>
      <p:cxnSp>
        <p:nvCxnSpPr>
          <p:cNvPr id="35859" name="AutoShape 34"/>
          <p:cNvCxnSpPr>
            <a:cxnSpLocks noChangeShapeType="1"/>
            <a:endCxn id="35857" idx="1"/>
          </p:cNvCxnSpPr>
          <p:nvPr/>
        </p:nvCxnSpPr>
        <p:spPr bwMode="auto">
          <a:xfrm>
            <a:off x="633962" y="2554239"/>
            <a:ext cx="11430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860" name="Rectangle 35"/>
          <p:cNvSpPr>
            <a:spLocks noChangeArrowheads="1"/>
          </p:cNvSpPr>
          <p:nvPr/>
        </p:nvSpPr>
        <p:spPr bwMode="auto">
          <a:xfrm>
            <a:off x="4062962" y="2249439"/>
            <a:ext cx="1371600" cy="6096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Analogová</a:t>
            </a:r>
          </a:p>
          <a:p>
            <a:pPr algn="ctr"/>
            <a:r>
              <a:rPr lang="cs-CZ" sz="1400" dirty="0" smtClean="0"/>
              <a:t>modulace</a:t>
            </a:r>
            <a:endParaRPr lang="en-US" sz="1400" dirty="0"/>
          </a:p>
        </p:txBody>
      </p:sp>
      <p:cxnSp>
        <p:nvCxnSpPr>
          <p:cNvPr id="35861" name="AutoShape 36"/>
          <p:cNvCxnSpPr>
            <a:cxnSpLocks noChangeShapeType="1"/>
            <a:endCxn id="35860" idx="2"/>
          </p:cNvCxnSpPr>
          <p:nvPr/>
        </p:nvCxnSpPr>
        <p:spPr bwMode="auto">
          <a:xfrm flipV="1">
            <a:off x="4748762" y="2859039"/>
            <a:ext cx="0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862" name="Text Box 37"/>
          <p:cNvSpPr txBox="1">
            <a:spLocks noChangeArrowheads="1"/>
          </p:cNvSpPr>
          <p:nvPr/>
        </p:nvSpPr>
        <p:spPr bwMode="auto">
          <a:xfrm>
            <a:off x="3804068" y="2978430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Nosná </a:t>
            </a:r>
          </a:p>
          <a:p>
            <a:pPr algn="ctr"/>
            <a:r>
              <a:rPr lang="cs-CZ" sz="1400" dirty="0" smtClean="0"/>
              <a:t>frekvence</a:t>
            </a:r>
            <a:endParaRPr lang="en-US" sz="1400" dirty="0"/>
          </a:p>
        </p:txBody>
      </p:sp>
      <p:cxnSp>
        <p:nvCxnSpPr>
          <p:cNvPr id="35863" name="AutoShape 38"/>
          <p:cNvCxnSpPr>
            <a:cxnSpLocks noChangeShapeType="1"/>
            <a:stCxn id="35857" idx="3"/>
            <a:endCxn id="35860" idx="1"/>
          </p:cNvCxnSpPr>
          <p:nvPr/>
        </p:nvCxnSpPr>
        <p:spPr bwMode="auto">
          <a:xfrm>
            <a:off x="3224762" y="2554239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5864" name="Text Box 39"/>
          <p:cNvSpPr txBox="1">
            <a:spLocks noChangeArrowheads="1"/>
          </p:cNvSpPr>
          <p:nvPr/>
        </p:nvSpPr>
        <p:spPr bwMode="auto">
          <a:xfrm>
            <a:off x="3058606" y="1523932"/>
            <a:ext cx="117051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cs-CZ" sz="1400" dirty="0" smtClean="0"/>
              <a:t>Analogový</a:t>
            </a:r>
          </a:p>
          <a:p>
            <a:pPr algn="ctr"/>
            <a:r>
              <a:rPr lang="cs-CZ" sz="1400" dirty="0" smtClean="0"/>
              <a:t>signál</a:t>
            </a:r>
          </a:p>
          <a:p>
            <a:pPr algn="ctr"/>
            <a:r>
              <a:rPr lang="cs-CZ" sz="1400" dirty="0" smtClean="0"/>
              <a:t>v základním</a:t>
            </a:r>
          </a:p>
          <a:p>
            <a:pPr algn="ctr"/>
            <a:r>
              <a:rPr lang="cs-CZ" sz="1400" dirty="0" smtClean="0"/>
              <a:t>pásmu</a:t>
            </a:r>
            <a:endParaRPr lang="en-US" sz="1400" dirty="0"/>
          </a:p>
        </p:txBody>
      </p:sp>
      <p:sp>
        <p:nvSpPr>
          <p:cNvPr id="35865" name="Text Box 40"/>
          <p:cNvSpPr txBox="1">
            <a:spLocks noChangeArrowheads="1"/>
          </p:cNvSpPr>
          <p:nvPr/>
        </p:nvSpPr>
        <p:spPr bwMode="auto">
          <a:xfrm>
            <a:off x="633962" y="2554239"/>
            <a:ext cx="1069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101101001</a:t>
            </a:r>
          </a:p>
        </p:txBody>
      </p:sp>
      <p:sp>
        <p:nvSpPr>
          <p:cNvPr id="35866" name="Freeform 41"/>
          <p:cNvSpPr>
            <a:spLocks/>
          </p:cNvSpPr>
          <p:nvPr/>
        </p:nvSpPr>
        <p:spPr bwMode="auto">
          <a:xfrm>
            <a:off x="3300962" y="2630439"/>
            <a:ext cx="685800" cy="228600"/>
          </a:xfrm>
          <a:custGeom>
            <a:avLst/>
            <a:gdLst>
              <a:gd name="T0" fmla="*/ 0 w 480"/>
              <a:gd name="T1" fmla="*/ 2147483647 h 144"/>
              <a:gd name="T2" fmla="*/ 2147483647 w 480"/>
              <a:gd name="T3" fmla="*/ 0 h 144"/>
              <a:gd name="T4" fmla="*/ 2147483647 w 480"/>
              <a:gd name="T5" fmla="*/ 2147483647 h 144"/>
              <a:gd name="T6" fmla="*/ 2147483647 w 480"/>
              <a:gd name="T7" fmla="*/ 0 h 144"/>
              <a:gd name="T8" fmla="*/ 2147483647 w 480"/>
              <a:gd name="T9" fmla="*/ 2147483647 h 144"/>
              <a:gd name="T10" fmla="*/ 2147483647 w 480"/>
              <a:gd name="T11" fmla="*/ 0 h 14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80" h="144">
                <a:moveTo>
                  <a:pt x="0" y="144"/>
                </a:moveTo>
                <a:cubicBezTo>
                  <a:pt x="32" y="72"/>
                  <a:pt x="64" y="0"/>
                  <a:pt x="96" y="0"/>
                </a:cubicBezTo>
                <a:cubicBezTo>
                  <a:pt x="128" y="0"/>
                  <a:pt x="160" y="144"/>
                  <a:pt x="192" y="144"/>
                </a:cubicBezTo>
                <a:cubicBezTo>
                  <a:pt x="224" y="144"/>
                  <a:pt x="256" y="0"/>
                  <a:pt x="288" y="0"/>
                </a:cubicBezTo>
                <a:cubicBezTo>
                  <a:pt x="320" y="0"/>
                  <a:pt x="352" y="144"/>
                  <a:pt x="384" y="144"/>
                </a:cubicBezTo>
                <a:cubicBezTo>
                  <a:pt x="416" y="144"/>
                  <a:pt x="448" y="72"/>
                  <a:pt x="48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7" name="Freeform 42"/>
          <p:cNvSpPr>
            <a:spLocks/>
          </p:cNvSpPr>
          <p:nvPr/>
        </p:nvSpPr>
        <p:spPr bwMode="auto">
          <a:xfrm>
            <a:off x="4824962" y="3087639"/>
            <a:ext cx="533400" cy="228600"/>
          </a:xfrm>
          <a:custGeom>
            <a:avLst/>
            <a:gdLst>
              <a:gd name="T0" fmla="*/ 0 w 336"/>
              <a:gd name="T1" fmla="*/ 2147483647 h 144"/>
              <a:gd name="T2" fmla="*/ 2147483647 w 336"/>
              <a:gd name="T3" fmla="*/ 0 h 144"/>
              <a:gd name="T4" fmla="*/ 2147483647 w 336"/>
              <a:gd name="T5" fmla="*/ 2147483647 h 144"/>
              <a:gd name="T6" fmla="*/ 2147483647 w 336"/>
              <a:gd name="T7" fmla="*/ 0 h 144"/>
              <a:gd name="T8" fmla="*/ 2147483647 w 336"/>
              <a:gd name="T9" fmla="*/ 2147483647 h 144"/>
              <a:gd name="T10" fmla="*/ 2147483647 w 336"/>
              <a:gd name="T11" fmla="*/ 0 h 144"/>
              <a:gd name="T12" fmla="*/ 2147483647 w 336"/>
              <a:gd name="T13" fmla="*/ 2147483647 h 144"/>
              <a:gd name="T14" fmla="*/ 2147483647 w 336"/>
              <a:gd name="T15" fmla="*/ 0 h 14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36" h="144">
                <a:moveTo>
                  <a:pt x="0" y="144"/>
                </a:moveTo>
                <a:cubicBezTo>
                  <a:pt x="16" y="72"/>
                  <a:pt x="32" y="0"/>
                  <a:pt x="48" y="0"/>
                </a:cubicBezTo>
                <a:cubicBezTo>
                  <a:pt x="64" y="0"/>
                  <a:pt x="80" y="144"/>
                  <a:pt x="96" y="144"/>
                </a:cubicBezTo>
                <a:cubicBezTo>
                  <a:pt x="112" y="144"/>
                  <a:pt x="128" y="0"/>
                  <a:pt x="144" y="0"/>
                </a:cubicBezTo>
                <a:cubicBezTo>
                  <a:pt x="160" y="0"/>
                  <a:pt x="176" y="144"/>
                  <a:pt x="192" y="144"/>
                </a:cubicBezTo>
                <a:cubicBezTo>
                  <a:pt x="208" y="144"/>
                  <a:pt x="224" y="0"/>
                  <a:pt x="240" y="0"/>
                </a:cubicBezTo>
                <a:cubicBezTo>
                  <a:pt x="256" y="0"/>
                  <a:pt x="272" y="144"/>
                  <a:pt x="288" y="144"/>
                </a:cubicBezTo>
                <a:cubicBezTo>
                  <a:pt x="304" y="144"/>
                  <a:pt x="320" y="72"/>
                  <a:pt x="336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Freeform 43"/>
          <p:cNvSpPr>
            <a:spLocks/>
          </p:cNvSpPr>
          <p:nvPr/>
        </p:nvSpPr>
        <p:spPr bwMode="auto">
          <a:xfrm>
            <a:off x="5967962" y="2020839"/>
            <a:ext cx="533400" cy="573088"/>
          </a:xfrm>
          <a:custGeom>
            <a:avLst/>
            <a:gdLst>
              <a:gd name="T0" fmla="*/ 0 w 336"/>
              <a:gd name="T1" fmla="*/ 2147483647 h 361"/>
              <a:gd name="T2" fmla="*/ 2147483647 w 336"/>
              <a:gd name="T3" fmla="*/ 2147483647 h 361"/>
              <a:gd name="T4" fmla="*/ 2147483647 w 336"/>
              <a:gd name="T5" fmla="*/ 2147483647 h 361"/>
              <a:gd name="T6" fmla="*/ 2147483647 w 336"/>
              <a:gd name="T7" fmla="*/ 2147483647 h 361"/>
              <a:gd name="T8" fmla="*/ 2147483647 w 336"/>
              <a:gd name="T9" fmla="*/ 2147483647 h 361"/>
              <a:gd name="T10" fmla="*/ 2147483647 w 336"/>
              <a:gd name="T11" fmla="*/ 2147483647 h 361"/>
              <a:gd name="T12" fmla="*/ 2147483647 w 336"/>
              <a:gd name="T13" fmla="*/ 2147483647 h 361"/>
              <a:gd name="T14" fmla="*/ 2147483647 w 336"/>
              <a:gd name="T15" fmla="*/ 2147483647 h 361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336" h="361">
                <a:moveTo>
                  <a:pt x="0" y="247"/>
                </a:moveTo>
                <a:cubicBezTo>
                  <a:pt x="16" y="175"/>
                  <a:pt x="32" y="103"/>
                  <a:pt x="48" y="103"/>
                </a:cubicBezTo>
                <a:cubicBezTo>
                  <a:pt x="64" y="103"/>
                  <a:pt x="80" y="261"/>
                  <a:pt x="96" y="247"/>
                </a:cubicBezTo>
                <a:cubicBezTo>
                  <a:pt x="112" y="233"/>
                  <a:pt x="125" y="0"/>
                  <a:pt x="141" y="16"/>
                </a:cubicBezTo>
                <a:cubicBezTo>
                  <a:pt x="157" y="32"/>
                  <a:pt x="178" y="331"/>
                  <a:pt x="195" y="346"/>
                </a:cubicBezTo>
                <a:cubicBezTo>
                  <a:pt x="212" y="361"/>
                  <a:pt x="225" y="119"/>
                  <a:pt x="240" y="103"/>
                </a:cubicBezTo>
                <a:cubicBezTo>
                  <a:pt x="255" y="87"/>
                  <a:pt x="272" y="247"/>
                  <a:pt x="288" y="247"/>
                </a:cubicBezTo>
                <a:cubicBezTo>
                  <a:pt x="304" y="247"/>
                  <a:pt x="320" y="175"/>
                  <a:pt x="336" y="103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69" name="AutoShape 44"/>
          <p:cNvCxnSpPr>
            <a:cxnSpLocks noChangeShapeType="1"/>
            <a:stCxn id="35860" idx="3"/>
          </p:cNvCxnSpPr>
          <p:nvPr/>
        </p:nvCxnSpPr>
        <p:spPr bwMode="auto">
          <a:xfrm flipV="1">
            <a:off x="5434562" y="2097039"/>
            <a:ext cx="381000" cy="45720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35870" name="Text Box 45"/>
          <p:cNvSpPr txBox="1">
            <a:spLocks noChangeArrowheads="1"/>
          </p:cNvSpPr>
          <p:nvPr/>
        </p:nvSpPr>
        <p:spPr bwMode="auto">
          <a:xfrm>
            <a:off x="7018887" y="2489152"/>
            <a:ext cx="7809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 dirty="0" smtClean="0"/>
              <a:t>vysílač</a:t>
            </a:r>
            <a:endParaRPr lang="en-US" sz="1400" b="1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87B17-9C6E-4AF2-A1C1-A56B54C51A48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8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32"/>
          <p:cNvSpPr>
            <a:spLocks noChangeShapeType="1"/>
          </p:cNvSpPr>
          <p:nvPr/>
        </p:nvSpPr>
        <p:spPr bwMode="auto">
          <a:xfrm>
            <a:off x="5862637" y="254890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Digitální modulace</a:t>
            </a:r>
            <a:endParaRPr lang="en-US" sz="3600" dirty="0" smtClean="0"/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8925"/>
            <a:ext cx="5357812" cy="4411662"/>
          </a:xfrm>
        </p:spPr>
        <p:txBody>
          <a:bodyPr/>
          <a:lstStyle/>
          <a:p>
            <a:r>
              <a:rPr lang="cs-CZ" sz="1600" dirty="0" smtClean="0"/>
              <a:t>Modulace digitálním signálem se označuje jako klíčování</a:t>
            </a:r>
            <a:endParaRPr lang="en-US" sz="1600" dirty="0" smtClean="0"/>
          </a:p>
          <a:p>
            <a:r>
              <a:rPr lang="cs-CZ" sz="1600" dirty="0" smtClean="0"/>
              <a:t>Amplitudové klíčování - </a:t>
            </a:r>
            <a:r>
              <a:rPr lang="en-US" sz="1600" dirty="0" smtClean="0"/>
              <a:t>Amplitude Shift Keying (ASK):</a:t>
            </a:r>
          </a:p>
          <a:p>
            <a:pPr lvl="1"/>
            <a:r>
              <a:rPr lang="cs-CZ" sz="1400" dirty="0" smtClean="0"/>
              <a:t>Velmi jednoduché</a:t>
            </a:r>
            <a:endParaRPr lang="en-US" sz="1400" dirty="0" smtClean="0"/>
          </a:p>
          <a:p>
            <a:pPr lvl="1"/>
            <a:r>
              <a:rPr lang="cs-CZ" sz="1400" dirty="0" smtClean="0"/>
              <a:t>Malé požadavky na šířku pásma</a:t>
            </a:r>
            <a:endParaRPr lang="en-US" sz="1400" dirty="0" smtClean="0"/>
          </a:p>
          <a:p>
            <a:pPr lvl="1"/>
            <a:r>
              <a:rPr lang="cs-CZ" sz="1400" dirty="0" smtClean="0"/>
              <a:t>Velmi náchylné k rušení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 smtClean="0"/>
          </a:p>
          <a:p>
            <a:r>
              <a:rPr lang="cs-CZ" sz="1600" dirty="0" smtClean="0"/>
              <a:t>Frekvenční klíčování - </a:t>
            </a:r>
            <a:r>
              <a:rPr lang="en-US" sz="1600" dirty="0" smtClean="0"/>
              <a:t>Frequency Shift Keying (FSK):</a:t>
            </a:r>
          </a:p>
          <a:p>
            <a:pPr lvl="1"/>
            <a:r>
              <a:rPr lang="cs-CZ" sz="1400" dirty="0" smtClean="0"/>
              <a:t>Vyžaduje širší pásmo</a:t>
            </a:r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r>
              <a:rPr lang="cs-CZ" sz="1600" dirty="0" smtClean="0"/>
              <a:t>Fázové klíčování - </a:t>
            </a:r>
            <a:r>
              <a:rPr lang="en-US" sz="1600" dirty="0" smtClean="0"/>
              <a:t>Phase Shift Keying (PSK):</a:t>
            </a:r>
          </a:p>
          <a:p>
            <a:pPr lvl="1"/>
            <a:r>
              <a:rPr lang="cs-CZ" sz="1400" dirty="0" smtClean="0"/>
              <a:t>Složitější </a:t>
            </a:r>
            <a:endParaRPr lang="en-US" sz="1400" dirty="0" smtClean="0"/>
          </a:p>
          <a:p>
            <a:pPr lvl="1"/>
            <a:r>
              <a:rPr lang="cs-CZ" sz="1400" dirty="0" smtClean="0"/>
              <a:t>Odolné vůči rušení</a:t>
            </a:r>
            <a:endParaRPr lang="en-US" sz="1400" dirty="0" smtClean="0"/>
          </a:p>
        </p:txBody>
      </p:sp>
      <p:sp>
        <p:nvSpPr>
          <p:cNvPr id="36869" name="Line 11"/>
          <p:cNvSpPr>
            <a:spLocks noChangeShapeType="1"/>
          </p:cNvSpPr>
          <p:nvPr/>
        </p:nvSpPr>
        <p:spPr bwMode="auto">
          <a:xfrm>
            <a:off x="6853237" y="2548905"/>
            <a:ext cx="914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0" name="Freeform 12"/>
          <p:cNvSpPr>
            <a:spLocks/>
          </p:cNvSpPr>
          <p:nvPr/>
        </p:nvSpPr>
        <p:spPr bwMode="auto">
          <a:xfrm>
            <a:off x="7767637" y="18631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Freeform 8"/>
          <p:cNvSpPr>
            <a:spLocks/>
          </p:cNvSpPr>
          <p:nvPr/>
        </p:nvSpPr>
        <p:spPr bwMode="auto">
          <a:xfrm>
            <a:off x="5938837" y="1863105"/>
            <a:ext cx="438150" cy="1465263"/>
          </a:xfrm>
          <a:custGeom>
            <a:avLst/>
            <a:gdLst>
              <a:gd name="T0" fmla="*/ 0 w 276"/>
              <a:gd name="T1" fmla="*/ 2147483647 h 923"/>
              <a:gd name="T2" fmla="*/ 2147483647 w 276"/>
              <a:gd name="T3" fmla="*/ 2147483647 h 923"/>
              <a:gd name="T4" fmla="*/ 2147483647 w 276"/>
              <a:gd name="T5" fmla="*/ 2147483647 h 923"/>
              <a:gd name="T6" fmla="*/ 2147483647 w 276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6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72" y="799"/>
                  <a:pt x="204" y="861"/>
                </a:cubicBezTo>
                <a:cubicBezTo>
                  <a:pt x="236" y="923"/>
                  <a:pt x="261" y="531"/>
                  <a:pt x="276" y="444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2" name="Freeform 10"/>
          <p:cNvSpPr>
            <a:spLocks/>
          </p:cNvSpPr>
          <p:nvPr/>
        </p:nvSpPr>
        <p:spPr bwMode="auto">
          <a:xfrm>
            <a:off x="6386512" y="1859930"/>
            <a:ext cx="466725" cy="1468438"/>
          </a:xfrm>
          <a:custGeom>
            <a:avLst/>
            <a:gdLst>
              <a:gd name="T0" fmla="*/ 0 w 294"/>
              <a:gd name="T1" fmla="*/ 2147483647 h 925"/>
              <a:gd name="T2" fmla="*/ 2147483647 w 294"/>
              <a:gd name="T3" fmla="*/ 2147483647 h 925"/>
              <a:gd name="T4" fmla="*/ 2147483647 w 294"/>
              <a:gd name="T5" fmla="*/ 2147483647 h 925"/>
              <a:gd name="T6" fmla="*/ 2147483647 w 294"/>
              <a:gd name="T7" fmla="*/ 2147483647 h 92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5">
                <a:moveTo>
                  <a:pt x="0" y="434"/>
                </a:moveTo>
                <a:cubicBezTo>
                  <a:pt x="13" y="374"/>
                  <a:pt x="50" y="0"/>
                  <a:pt x="84" y="71"/>
                </a:cubicBezTo>
                <a:cubicBezTo>
                  <a:pt x="118" y="142"/>
                  <a:pt x="169" y="801"/>
                  <a:pt x="204" y="863"/>
                </a:cubicBezTo>
                <a:cubicBezTo>
                  <a:pt x="239" y="925"/>
                  <a:pt x="275" y="530"/>
                  <a:pt x="294" y="443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Freeform 15"/>
          <p:cNvSpPr>
            <a:spLocks/>
          </p:cNvSpPr>
          <p:nvPr/>
        </p:nvSpPr>
        <p:spPr bwMode="auto">
          <a:xfrm>
            <a:off x="5938837" y="3387105"/>
            <a:ext cx="438150" cy="1466850"/>
          </a:xfrm>
          <a:custGeom>
            <a:avLst/>
            <a:gdLst>
              <a:gd name="T0" fmla="*/ 0 w 276"/>
              <a:gd name="T1" fmla="*/ 2147483647 h 924"/>
              <a:gd name="T2" fmla="*/ 2147483647 w 276"/>
              <a:gd name="T3" fmla="*/ 2147483647 h 924"/>
              <a:gd name="T4" fmla="*/ 2147483647 w 276"/>
              <a:gd name="T5" fmla="*/ 2147483647 h 924"/>
              <a:gd name="T6" fmla="*/ 2147483647 w 276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76" h="924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72" y="798"/>
                  <a:pt x="204" y="861"/>
                </a:cubicBezTo>
                <a:cubicBezTo>
                  <a:pt x="236" y="924"/>
                  <a:pt x="261" y="536"/>
                  <a:pt x="276" y="450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Freeform 16"/>
          <p:cNvSpPr>
            <a:spLocks/>
          </p:cNvSpPr>
          <p:nvPr/>
        </p:nvSpPr>
        <p:spPr bwMode="auto">
          <a:xfrm>
            <a:off x="6386512" y="33871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Freeform 17"/>
          <p:cNvSpPr>
            <a:spLocks/>
          </p:cNvSpPr>
          <p:nvPr/>
        </p:nvSpPr>
        <p:spPr bwMode="auto">
          <a:xfrm>
            <a:off x="6843712" y="3395043"/>
            <a:ext cx="876300" cy="1465262"/>
          </a:xfrm>
          <a:custGeom>
            <a:avLst/>
            <a:gdLst>
              <a:gd name="T0" fmla="*/ 0 w 552"/>
              <a:gd name="T1" fmla="*/ 2147483647 h 923"/>
              <a:gd name="T2" fmla="*/ 2147483647 w 552"/>
              <a:gd name="T3" fmla="*/ 2147483647 h 923"/>
              <a:gd name="T4" fmla="*/ 2147483647 w 552"/>
              <a:gd name="T5" fmla="*/ 2147483647 h 923"/>
              <a:gd name="T6" fmla="*/ 2147483647 w 552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52" h="923">
                <a:moveTo>
                  <a:pt x="0" y="457"/>
                </a:moveTo>
                <a:cubicBezTo>
                  <a:pt x="25" y="393"/>
                  <a:pt x="82" y="0"/>
                  <a:pt x="150" y="67"/>
                </a:cubicBezTo>
                <a:cubicBezTo>
                  <a:pt x="218" y="134"/>
                  <a:pt x="341" y="795"/>
                  <a:pt x="408" y="859"/>
                </a:cubicBezTo>
                <a:cubicBezTo>
                  <a:pt x="475" y="923"/>
                  <a:pt x="522" y="536"/>
                  <a:pt x="552" y="45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Freeform 18"/>
          <p:cNvSpPr>
            <a:spLocks/>
          </p:cNvSpPr>
          <p:nvPr/>
        </p:nvSpPr>
        <p:spPr bwMode="auto">
          <a:xfrm>
            <a:off x="7720012" y="3390280"/>
            <a:ext cx="514350" cy="1462088"/>
          </a:xfrm>
          <a:custGeom>
            <a:avLst/>
            <a:gdLst>
              <a:gd name="T0" fmla="*/ 0 w 324"/>
              <a:gd name="T1" fmla="*/ 2147483647 h 921"/>
              <a:gd name="T2" fmla="*/ 2147483647 w 324"/>
              <a:gd name="T3" fmla="*/ 2147483647 h 921"/>
              <a:gd name="T4" fmla="*/ 2147483647 w 324"/>
              <a:gd name="T5" fmla="*/ 2147483647 h 921"/>
              <a:gd name="T6" fmla="*/ 2147483647 w 324"/>
              <a:gd name="T7" fmla="*/ 2147483647 h 921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24" h="921">
                <a:moveTo>
                  <a:pt x="0" y="454"/>
                </a:moveTo>
                <a:cubicBezTo>
                  <a:pt x="18" y="389"/>
                  <a:pt x="75" y="0"/>
                  <a:pt x="114" y="67"/>
                </a:cubicBezTo>
                <a:cubicBezTo>
                  <a:pt x="153" y="134"/>
                  <a:pt x="199" y="797"/>
                  <a:pt x="234" y="859"/>
                </a:cubicBezTo>
                <a:cubicBezTo>
                  <a:pt x="269" y="921"/>
                  <a:pt x="305" y="526"/>
                  <a:pt x="324" y="439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Freeform 19"/>
          <p:cNvSpPr>
            <a:spLocks/>
          </p:cNvSpPr>
          <p:nvPr/>
        </p:nvSpPr>
        <p:spPr bwMode="auto">
          <a:xfrm>
            <a:off x="68532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Freeform 20"/>
          <p:cNvSpPr>
            <a:spLocks/>
          </p:cNvSpPr>
          <p:nvPr/>
        </p:nvSpPr>
        <p:spPr bwMode="auto">
          <a:xfrm>
            <a:off x="73104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9" name="Freeform 21"/>
          <p:cNvSpPr>
            <a:spLocks/>
          </p:cNvSpPr>
          <p:nvPr/>
        </p:nvSpPr>
        <p:spPr bwMode="auto">
          <a:xfrm flipV="1">
            <a:off x="59388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Freeform 22"/>
          <p:cNvSpPr>
            <a:spLocks/>
          </p:cNvSpPr>
          <p:nvPr/>
        </p:nvSpPr>
        <p:spPr bwMode="auto">
          <a:xfrm flipV="1">
            <a:off x="63960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1" name="Freeform 23"/>
          <p:cNvSpPr>
            <a:spLocks/>
          </p:cNvSpPr>
          <p:nvPr/>
        </p:nvSpPr>
        <p:spPr bwMode="auto">
          <a:xfrm flipV="1">
            <a:off x="7767637" y="4987305"/>
            <a:ext cx="466725" cy="1465263"/>
          </a:xfrm>
          <a:custGeom>
            <a:avLst/>
            <a:gdLst>
              <a:gd name="T0" fmla="*/ 0 w 294"/>
              <a:gd name="T1" fmla="*/ 2147483647 h 923"/>
              <a:gd name="T2" fmla="*/ 2147483647 w 294"/>
              <a:gd name="T3" fmla="*/ 2147483647 h 923"/>
              <a:gd name="T4" fmla="*/ 2147483647 w 294"/>
              <a:gd name="T5" fmla="*/ 2147483647 h 923"/>
              <a:gd name="T6" fmla="*/ 2147483647 w 294"/>
              <a:gd name="T7" fmla="*/ 2147483647 h 9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94" h="923">
                <a:moveTo>
                  <a:pt x="0" y="447"/>
                </a:moveTo>
                <a:cubicBezTo>
                  <a:pt x="14" y="384"/>
                  <a:pt x="50" y="0"/>
                  <a:pt x="84" y="69"/>
                </a:cubicBezTo>
                <a:cubicBezTo>
                  <a:pt x="118" y="138"/>
                  <a:pt x="169" y="799"/>
                  <a:pt x="204" y="861"/>
                </a:cubicBezTo>
                <a:cubicBezTo>
                  <a:pt x="239" y="923"/>
                  <a:pt x="275" y="528"/>
                  <a:pt x="294" y="441"/>
                </a:cubicBezTo>
              </a:path>
            </a:pathLst>
          </a:custGeom>
          <a:noFill/>
          <a:ln w="9525" cap="flat" cmpd="sng">
            <a:solidFill>
              <a:schemeClr val="accent2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Line 25"/>
          <p:cNvSpPr>
            <a:spLocks noChangeShapeType="1"/>
          </p:cNvSpPr>
          <p:nvPr/>
        </p:nvSpPr>
        <p:spPr bwMode="auto">
          <a:xfrm>
            <a:off x="6853237" y="1863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Line 26"/>
          <p:cNvSpPr>
            <a:spLocks noChangeShapeType="1"/>
          </p:cNvSpPr>
          <p:nvPr/>
        </p:nvSpPr>
        <p:spPr bwMode="auto">
          <a:xfrm>
            <a:off x="7767637" y="1863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4" name="Line 27"/>
          <p:cNvSpPr>
            <a:spLocks noChangeShapeType="1"/>
          </p:cNvSpPr>
          <p:nvPr/>
        </p:nvSpPr>
        <p:spPr bwMode="auto">
          <a:xfrm>
            <a:off x="5938837" y="1863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Text Box 29"/>
          <p:cNvSpPr txBox="1">
            <a:spLocks noChangeArrowheads="1"/>
          </p:cNvSpPr>
          <p:nvPr/>
        </p:nvSpPr>
        <p:spPr bwMode="auto">
          <a:xfrm>
            <a:off x="6245225" y="1671812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886" name="Text Box 30"/>
          <p:cNvSpPr txBox="1">
            <a:spLocks noChangeArrowheads="1"/>
          </p:cNvSpPr>
          <p:nvPr/>
        </p:nvSpPr>
        <p:spPr bwMode="auto">
          <a:xfrm>
            <a:off x="7152481" y="168929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6887" name="Text Box 31"/>
          <p:cNvSpPr txBox="1">
            <a:spLocks noChangeArrowheads="1"/>
          </p:cNvSpPr>
          <p:nvPr/>
        </p:nvSpPr>
        <p:spPr bwMode="auto">
          <a:xfrm>
            <a:off x="7847805" y="168929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888" name="Text Box 33"/>
          <p:cNvSpPr txBox="1">
            <a:spLocks noChangeArrowheads="1"/>
          </p:cNvSpPr>
          <p:nvPr/>
        </p:nvSpPr>
        <p:spPr bwMode="auto">
          <a:xfrm>
            <a:off x="8301037" y="2548905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36889" name="Line 34"/>
          <p:cNvSpPr>
            <a:spLocks noChangeShapeType="1"/>
          </p:cNvSpPr>
          <p:nvPr/>
        </p:nvSpPr>
        <p:spPr bwMode="auto">
          <a:xfrm>
            <a:off x="5862637" y="407290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0" name="Line 35"/>
          <p:cNvSpPr>
            <a:spLocks noChangeShapeType="1"/>
          </p:cNvSpPr>
          <p:nvPr/>
        </p:nvSpPr>
        <p:spPr bwMode="auto">
          <a:xfrm>
            <a:off x="6853237" y="3387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1" name="Line 36"/>
          <p:cNvSpPr>
            <a:spLocks noChangeShapeType="1"/>
          </p:cNvSpPr>
          <p:nvPr/>
        </p:nvSpPr>
        <p:spPr bwMode="auto">
          <a:xfrm>
            <a:off x="5938837" y="3387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Text Box 37"/>
          <p:cNvSpPr txBox="1">
            <a:spLocks noChangeArrowheads="1"/>
          </p:cNvSpPr>
          <p:nvPr/>
        </p:nvSpPr>
        <p:spPr bwMode="auto">
          <a:xfrm>
            <a:off x="6243637" y="31585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6893" name="Text Box 38"/>
          <p:cNvSpPr txBox="1">
            <a:spLocks noChangeArrowheads="1"/>
          </p:cNvSpPr>
          <p:nvPr/>
        </p:nvSpPr>
        <p:spPr bwMode="auto">
          <a:xfrm>
            <a:off x="7158037" y="31585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6894" name="Text Box 39"/>
          <p:cNvSpPr txBox="1">
            <a:spLocks noChangeArrowheads="1"/>
          </p:cNvSpPr>
          <p:nvPr/>
        </p:nvSpPr>
        <p:spPr bwMode="auto">
          <a:xfrm>
            <a:off x="7996237" y="31585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6895" name="Text Box 40"/>
          <p:cNvSpPr txBox="1">
            <a:spLocks noChangeArrowheads="1"/>
          </p:cNvSpPr>
          <p:nvPr/>
        </p:nvSpPr>
        <p:spPr bwMode="auto">
          <a:xfrm>
            <a:off x="8301037" y="4072905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36896" name="Line 41"/>
          <p:cNvSpPr>
            <a:spLocks noChangeShapeType="1"/>
          </p:cNvSpPr>
          <p:nvPr/>
        </p:nvSpPr>
        <p:spPr bwMode="auto">
          <a:xfrm>
            <a:off x="5862637" y="567310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7" name="Line 42"/>
          <p:cNvSpPr>
            <a:spLocks noChangeShapeType="1"/>
          </p:cNvSpPr>
          <p:nvPr/>
        </p:nvSpPr>
        <p:spPr bwMode="auto">
          <a:xfrm>
            <a:off x="6853237" y="49873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Line 43"/>
          <p:cNvSpPr>
            <a:spLocks noChangeShapeType="1"/>
          </p:cNvSpPr>
          <p:nvPr/>
        </p:nvSpPr>
        <p:spPr bwMode="auto">
          <a:xfrm>
            <a:off x="5938837" y="49873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9" name="Text Box 44"/>
          <p:cNvSpPr txBox="1">
            <a:spLocks noChangeArrowheads="1"/>
          </p:cNvSpPr>
          <p:nvPr/>
        </p:nvSpPr>
        <p:spPr bwMode="auto">
          <a:xfrm>
            <a:off x="6243637" y="47587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6900" name="Text Box 45"/>
          <p:cNvSpPr txBox="1">
            <a:spLocks noChangeArrowheads="1"/>
          </p:cNvSpPr>
          <p:nvPr/>
        </p:nvSpPr>
        <p:spPr bwMode="auto">
          <a:xfrm>
            <a:off x="7158037" y="47587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0</a:t>
            </a:r>
          </a:p>
        </p:txBody>
      </p:sp>
      <p:sp>
        <p:nvSpPr>
          <p:cNvPr id="36901" name="Text Box 46"/>
          <p:cNvSpPr txBox="1">
            <a:spLocks noChangeArrowheads="1"/>
          </p:cNvSpPr>
          <p:nvPr/>
        </p:nvSpPr>
        <p:spPr bwMode="auto">
          <a:xfrm>
            <a:off x="7996237" y="475870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36902" name="Text Box 47"/>
          <p:cNvSpPr txBox="1">
            <a:spLocks noChangeArrowheads="1"/>
          </p:cNvSpPr>
          <p:nvPr/>
        </p:nvSpPr>
        <p:spPr bwMode="auto">
          <a:xfrm>
            <a:off x="8301037" y="5673105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36903" name="Line 48"/>
          <p:cNvSpPr>
            <a:spLocks noChangeShapeType="1"/>
          </p:cNvSpPr>
          <p:nvPr/>
        </p:nvSpPr>
        <p:spPr bwMode="auto">
          <a:xfrm>
            <a:off x="7767637" y="33871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Line 49"/>
          <p:cNvSpPr>
            <a:spLocks noChangeShapeType="1"/>
          </p:cNvSpPr>
          <p:nvPr/>
        </p:nvSpPr>
        <p:spPr bwMode="auto">
          <a:xfrm>
            <a:off x="7767637" y="4987305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2473-3B89-44D5-A742-070D8DAAA694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45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4918" y="168747"/>
            <a:ext cx="7543800" cy="1295400"/>
          </a:xfrm>
        </p:spPr>
        <p:txBody>
          <a:bodyPr/>
          <a:lstStyle/>
          <a:p>
            <a:r>
              <a:rPr lang="cs-CZ" sz="3600" dirty="0" smtClean="0"/>
              <a:t>Pokročilé frekvenční klíčování</a:t>
            </a:r>
            <a:endParaRPr lang="en-US" sz="3600" dirty="0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0917" y="1628800"/>
            <a:ext cx="7772400" cy="4251176"/>
          </a:xfrm>
        </p:spPr>
        <p:txBody>
          <a:bodyPr/>
          <a:lstStyle/>
          <a:p>
            <a:r>
              <a:rPr lang="cs-CZ" sz="1800" dirty="0" smtClean="0"/>
              <a:t>Šířka pásma potřebná pro FSK závisí na vzdálenosti mezi nosnými frekvencemi</a:t>
            </a:r>
            <a:endParaRPr lang="en-US" sz="1800" dirty="0" smtClean="0"/>
          </a:p>
          <a:p>
            <a:r>
              <a:rPr lang="cs-CZ" sz="1800" dirty="0" smtClean="0"/>
              <a:t>Speciální </a:t>
            </a:r>
            <a:r>
              <a:rPr lang="cs-CZ" sz="1800" dirty="0"/>
              <a:t>předběžné výpočty zabraňují náhlým posunům </a:t>
            </a:r>
            <a:r>
              <a:rPr lang="cs-CZ" sz="1800" dirty="0" smtClean="0"/>
              <a:t>fází</a:t>
            </a:r>
          </a:p>
          <a:p>
            <a:pPr lvl="1"/>
            <a:r>
              <a:rPr lang="cs-CZ" sz="1600" dirty="0" smtClean="0"/>
              <a:t>MSK – Minimum Shift </a:t>
            </a:r>
            <a:r>
              <a:rPr lang="cs-CZ" sz="1600" dirty="0" err="1" smtClean="0"/>
              <a:t>Keying</a:t>
            </a:r>
            <a:r>
              <a:rPr lang="en-US" sz="1600" dirty="0" smtClean="0"/>
              <a:t> </a:t>
            </a:r>
            <a:endParaRPr lang="cs-CZ" sz="1600" dirty="0" smtClean="0"/>
          </a:p>
          <a:p>
            <a:r>
              <a:rPr lang="cs-CZ" sz="1800" dirty="0" smtClean="0"/>
              <a:t>Bity jsou rozděleny na sudé a liché, doba trvání jednoho bitu se zdvojnásobí</a:t>
            </a:r>
            <a:r>
              <a:rPr lang="en-US" sz="1800" dirty="0" smtClean="0"/>
              <a:t> </a:t>
            </a:r>
            <a:r>
              <a:rPr lang="cs-CZ" sz="1800" dirty="0" smtClean="0"/>
              <a:t>(dva bity se uvažují souběžně)</a:t>
            </a:r>
            <a:endParaRPr lang="en-US" sz="1800" dirty="0" smtClean="0"/>
          </a:p>
          <a:p>
            <a:r>
              <a:rPr lang="cs-CZ" sz="1800" dirty="0" smtClean="0"/>
              <a:t>V </a:t>
            </a:r>
            <a:r>
              <a:rPr lang="cs-CZ" sz="1800" dirty="0"/>
              <a:t>závislosti na bitových hodnotách </a:t>
            </a:r>
            <a:r>
              <a:rPr lang="cs-CZ" sz="1800" dirty="0" smtClean="0"/>
              <a:t>(0, 1) a pořadí (sudá</a:t>
            </a:r>
            <a:r>
              <a:rPr lang="cs-CZ" sz="1800" dirty="0"/>
              <a:t>, lichá) je zvolena vyšší nebo nižší frekvence, původní nebo </a:t>
            </a:r>
            <a:r>
              <a:rPr lang="cs-CZ" sz="1800" dirty="0" smtClean="0"/>
              <a:t>invertovaná</a:t>
            </a:r>
          </a:p>
          <a:p>
            <a:r>
              <a:rPr lang="cs-CZ" sz="1800" dirty="0" smtClean="0"/>
              <a:t>Používají se dvě frekvence, jedna je dvojnásobkem druhé. Obě frekvence jsou synchronizovány</a:t>
            </a:r>
            <a:endParaRPr lang="en-US" sz="1800" dirty="0" smtClean="0"/>
          </a:p>
          <a:p>
            <a:r>
              <a:rPr lang="cs-CZ" sz="1800" dirty="0" smtClean="0"/>
              <a:t>Vyšší efektivnosti využití pásma se dosáhne aplikací dolní propusti realizované jako Gaussův filtr </a:t>
            </a:r>
          </a:p>
          <a:p>
            <a:pPr lvl="1"/>
            <a:r>
              <a:rPr lang="en-US" sz="1600" dirty="0" smtClean="0"/>
              <a:t>GMSK (Gaussian MSK), </a:t>
            </a:r>
            <a:r>
              <a:rPr lang="cs-CZ" sz="1600" dirty="0" smtClean="0"/>
              <a:t>používá se v</a:t>
            </a:r>
            <a:r>
              <a:rPr lang="en-US" sz="1600" dirty="0" smtClean="0"/>
              <a:t> GSM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09B5-C7A0-4B27-AD09-6FC46632639F}" type="datetime1">
              <a:rPr lang="cs-CZ" smtClean="0"/>
              <a:t>26. 11. 2019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7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354137"/>
          </a:xfrm>
        </p:spPr>
        <p:txBody>
          <a:bodyPr/>
          <a:lstStyle/>
          <a:p>
            <a:r>
              <a:rPr lang="cs-CZ" sz="3200" dirty="0" smtClean="0">
                <a:latin typeface="Palatino Linotype" panose="02040502050505030304" pitchFamily="18" charset="0"/>
              </a:rPr>
              <a:t>Příklad </a:t>
            </a:r>
            <a:r>
              <a:rPr lang="en-US" sz="3200" dirty="0" smtClean="0">
                <a:latin typeface="Palatino Linotype" panose="02040502050505030304" pitchFamily="18" charset="0"/>
              </a:rPr>
              <a:t>MSK</a:t>
            </a:r>
            <a:r>
              <a:rPr lang="cs-CZ" sz="3200" dirty="0" smtClean="0">
                <a:latin typeface="Palatino Linotype" panose="02040502050505030304" pitchFamily="18" charset="0"/>
              </a:rPr>
              <a:t> (Minimum Shift </a:t>
            </a:r>
            <a:r>
              <a:rPr lang="cs-CZ" sz="3200" dirty="0" err="1" smtClean="0">
                <a:latin typeface="Palatino Linotype" panose="02040502050505030304" pitchFamily="18" charset="0"/>
              </a:rPr>
              <a:t>Keying</a:t>
            </a:r>
            <a:r>
              <a:rPr lang="cs-CZ" sz="3200" dirty="0" smtClean="0">
                <a:latin typeface="Palatino Linotype" panose="02040502050505030304" pitchFamily="18" charset="0"/>
              </a:rPr>
              <a:t>)</a:t>
            </a:r>
            <a:endParaRPr lang="en-US" sz="3200" dirty="0" smtClean="0">
              <a:latin typeface="Palatino Linotype" panose="02040502050505030304" pitchFamily="18" charset="0"/>
            </a:endParaRPr>
          </a:p>
        </p:txBody>
      </p:sp>
      <p:sp>
        <p:nvSpPr>
          <p:cNvPr id="38915" name="Line 4"/>
          <p:cNvSpPr>
            <a:spLocks noChangeShapeType="1"/>
          </p:cNvSpPr>
          <p:nvPr/>
        </p:nvSpPr>
        <p:spPr bwMode="auto">
          <a:xfrm>
            <a:off x="1295400" y="20574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441325" y="1839913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data</a:t>
            </a:r>
          </a:p>
        </p:txBody>
      </p:sp>
      <p:sp>
        <p:nvSpPr>
          <p:cNvPr id="38917" name="Text Box 6"/>
          <p:cNvSpPr txBox="1">
            <a:spLocks noChangeArrowheads="1"/>
          </p:cNvSpPr>
          <p:nvPr/>
        </p:nvSpPr>
        <p:spPr bwMode="auto">
          <a:xfrm>
            <a:off x="376237" y="2382698"/>
            <a:ext cx="9012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s</a:t>
            </a:r>
            <a:r>
              <a:rPr lang="cs-CZ" sz="1400" dirty="0" smtClean="0"/>
              <a:t>udé bity</a:t>
            </a:r>
            <a:endParaRPr lang="en-US" sz="1400" dirty="0"/>
          </a:p>
        </p:txBody>
      </p:sp>
      <p:sp>
        <p:nvSpPr>
          <p:cNvPr id="38918" name="Text Box 7"/>
          <p:cNvSpPr txBox="1">
            <a:spLocks noChangeArrowheads="1"/>
          </p:cNvSpPr>
          <p:nvPr/>
        </p:nvSpPr>
        <p:spPr bwMode="auto">
          <a:xfrm>
            <a:off x="457200" y="2971800"/>
            <a:ext cx="8819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l</a:t>
            </a:r>
            <a:r>
              <a:rPr lang="cs-CZ" sz="1400" dirty="0" smtClean="0"/>
              <a:t>iché bity</a:t>
            </a:r>
            <a:endParaRPr lang="en-US" sz="1400" dirty="0"/>
          </a:p>
        </p:txBody>
      </p:sp>
      <p:sp>
        <p:nvSpPr>
          <p:cNvPr id="38919" name="Line 8"/>
          <p:cNvSpPr>
            <a:spLocks noChangeShapeType="1"/>
          </p:cNvSpPr>
          <p:nvPr/>
        </p:nvSpPr>
        <p:spPr bwMode="auto">
          <a:xfrm>
            <a:off x="1295400" y="25908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Line 9"/>
          <p:cNvSpPr>
            <a:spLocks noChangeShapeType="1"/>
          </p:cNvSpPr>
          <p:nvPr/>
        </p:nvSpPr>
        <p:spPr bwMode="auto">
          <a:xfrm>
            <a:off x="1295400" y="3200400"/>
            <a:ext cx="586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Line 10"/>
          <p:cNvSpPr>
            <a:spLocks noChangeShapeType="1"/>
          </p:cNvSpPr>
          <p:nvPr/>
        </p:nvSpPr>
        <p:spPr bwMode="auto">
          <a:xfrm>
            <a:off x="1524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2" name="Line 11"/>
          <p:cNvSpPr>
            <a:spLocks noChangeShapeType="1"/>
          </p:cNvSpPr>
          <p:nvPr/>
        </p:nvSpPr>
        <p:spPr bwMode="auto">
          <a:xfrm>
            <a:off x="2286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3" name="Line 12"/>
          <p:cNvSpPr>
            <a:spLocks noChangeShapeType="1"/>
          </p:cNvSpPr>
          <p:nvPr/>
        </p:nvSpPr>
        <p:spPr bwMode="auto">
          <a:xfrm>
            <a:off x="3048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Line 13"/>
          <p:cNvSpPr>
            <a:spLocks noChangeShapeType="1"/>
          </p:cNvSpPr>
          <p:nvPr/>
        </p:nvSpPr>
        <p:spPr bwMode="auto">
          <a:xfrm>
            <a:off x="3810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5" name="Line 14"/>
          <p:cNvSpPr>
            <a:spLocks noChangeShapeType="1"/>
          </p:cNvSpPr>
          <p:nvPr/>
        </p:nvSpPr>
        <p:spPr bwMode="auto">
          <a:xfrm>
            <a:off x="4572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6" name="Line 15"/>
          <p:cNvSpPr>
            <a:spLocks noChangeShapeType="1"/>
          </p:cNvSpPr>
          <p:nvPr/>
        </p:nvSpPr>
        <p:spPr bwMode="auto">
          <a:xfrm>
            <a:off x="5334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7" name="Line 16"/>
          <p:cNvSpPr>
            <a:spLocks noChangeShapeType="1"/>
          </p:cNvSpPr>
          <p:nvPr/>
        </p:nvSpPr>
        <p:spPr bwMode="auto">
          <a:xfrm>
            <a:off x="6096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8" name="Line 17"/>
          <p:cNvSpPr>
            <a:spLocks noChangeShapeType="1"/>
          </p:cNvSpPr>
          <p:nvPr/>
        </p:nvSpPr>
        <p:spPr bwMode="auto">
          <a:xfrm>
            <a:off x="6858000" y="1676400"/>
            <a:ext cx="0" cy="457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29" name="Freeform 18"/>
          <p:cNvSpPr>
            <a:spLocks/>
          </p:cNvSpPr>
          <p:nvPr/>
        </p:nvSpPr>
        <p:spPr bwMode="auto">
          <a:xfrm>
            <a:off x="1524000" y="1828800"/>
            <a:ext cx="5334000" cy="228600"/>
          </a:xfrm>
          <a:custGeom>
            <a:avLst/>
            <a:gdLst>
              <a:gd name="T0" fmla="*/ 0 w 3360"/>
              <a:gd name="T1" fmla="*/ 2147483647 h 144"/>
              <a:gd name="T2" fmla="*/ 0 w 3360"/>
              <a:gd name="T3" fmla="*/ 0 h 144"/>
              <a:gd name="T4" fmla="*/ 2147483647 w 3360"/>
              <a:gd name="T5" fmla="*/ 0 h 144"/>
              <a:gd name="T6" fmla="*/ 2147483647 w 3360"/>
              <a:gd name="T7" fmla="*/ 2147483647 h 144"/>
              <a:gd name="T8" fmla="*/ 2147483647 w 3360"/>
              <a:gd name="T9" fmla="*/ 2147483647 h 144"/>
              <a:gd name="T10" fmla="*/ 2147483647 w 3360"/>
              <a:gd name="T11" fmla="*/ 0 h 144"/>
              <a:gd name="T12" fmla="*/ 2147483647 w 3360"/>
              <a:gd name="T13" fmla="*/ 0 h 144"/>
              <a:gd name="T14" fmla="*/ 2147483647 w 3360"/>
              <a:gd name="T15" fmla="*/ 2147483647 h 144"/>
              <a:gd name="T16" fmla="*/ 2147483647 w 3360"/>
              <a:gd name="T17" fmla="*/ 2147483647 h 144"/>
              <a:gd name="T18" fmla="*/ 2147483647 w 3360"/>
              <a:gd name="T19" fmla="*/ 0 h 144"/>
              <a:gd name="T20" fmla="*/ 2147483647 w 3360"/>
              <a:gd name="T21" fmla="*/ 0 h 144"/>
              <a:gd name="T22" fmla="*/ 2147483647 w 3360"/>
              <a:gd name="T23" fmla="*/ 2147483647 h 144"/>
              <a:gd name="T24" fmla="*/ 2147483647 w 3360"/>
              <a:gd name="T25" fmla="*/ 2147483647 h 1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3360" h="144">
                <a:moveTo>
                  <a:pt x="0" y="144"/>
                </a:moveTo>
                <a:lnTo>
                  <a:pt x="0" y="0"/>
                </a:lnTo>
                <a:lnTo>
                  <a:pt x="480" y="0"/>
                </a:lnTo>
                <a:lnTo>
                  <a:pt x="480" y="144"/>
                </a:lnTo>
                <a:lnTo>
                  <a:pt x="960" y="144"/>
                </a:lnTo>
                <a:lnTo>
                  <a:pt x="960" y="0"/>
                </a:lnTo>
                <a:lnTo>
                  <a:pt x="1920" y="0"/>
                </a:lnTo>
                <a:lnTo>
                  <a:pt x="1920" y="144"/>
                </a:lnTo>
                <a:lnTo>
                  <a:pt x="2400" y="144"/>
                </a:lnTo>
                <a:lnTo>
                  <a:pt x="2400" y="0"/>
                </a:lnTo>
                <a:lnTo>
                  <a:pt x="2880" y="0"/>
                </a:lnTo>
                <a:lnTo>
                  <a:pt x="2880" y="144"/>
                </a:lnTo>
                <a:lnTo>
                  <a:pt x="3360" y="144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Text Box 19"/>
          <p:cNvSpPr txBox="1">
            <a:spLocks noChangeArrowheads="1"/>
          </p:cNvSpPr>
          <p:nvPr/>
        </p:nvSpPr>
        <p:spPr bwMode="auto">
          <a:xfrm>
            <a:off x="1736725" y="1535113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38931" name="Text Box 20"/>
          <p:cNvSpPr txBox="1">
            <a:spLocks noChangeArrowheads="1"/>
          </p:cNvSpPr>
          <p:nvPr/>
        </p:nvSpPr>
        <p:spPr bwMode="auto">
          <a:xfrm>
            <a:off x="3276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1</a:t>
            </a:r>
          </a:p>
        </p:txBody>
      </p:sp>
      <p:sp>
        <p:nvSpPr>
          <p:cNvPr id="38932" name="Text Box 21"/>
          <p:cNvSpPr txBox="1">
            <a:spLocks noChangeArrowheads="1"/>
          </p:cNvSpPr>
          <p:nvPr/>
        </p:nvSpPr>
        <p:spPr bwMode="auto">
          <a:xfrm>
            <a:off x="4038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38933" name="Text Box 22"/>
          <p:cNvSpPr txBox="1">
            <a:spLocks noChangeArrowheads="1"/>
          </p:cNvSpPr>
          <p:nvPr/>
        </p:nvSpPr>
        <p:spPr bwMode="auto">
          <a:xfrm>
            <a:off x="5562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38934" name="Text Box 23"/>
          <p:cNvSpPr txBox="1">
            <a:spLocks noChangeArrowheads="1"/>
          </p:cNvSpPr>
          <p:nvPr/>
        </p:nvSpPr>
        <p:spPr bwMode="auto">
          <a:xfrm>
            <a:off x="6324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8935" name="Text Box 24"/>
          <p:cNvSpPr txBox="1">
            <a:spLocks noChangeArrowheads="1"/>
          </p:cNvSpPr>
          <p:nvPr/>
        </p:nvSpPr>
        <p:spPr bwMode="auto">
          <a:xfrm>
            <a:off x="4800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8936" name="Text Box 25"/>
          <p:cNvSpPr txBox="1">
            <a:spLocks noChangeArrowheads="1"/>
          </p:cNvSpPr>
          <p:nvPr/>
        </p:nvSpPr>
        <p:spPr bwMode="auto">
          <a:xfrm>
            <a:off x="2514600" y="1524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38937" name="Freeform 26"/>
          <p:cNvSpPr>
            <a:spLocks/>
          </p:cNvSpPr>
          <p:nvPr/>
        </p:nvSpPr>
        <p:spPr bwMode="auto">
          <a:xfrm>
            <a:off x="1512888" y="2438400"/>
            <a:ext cx="5345112" cy="306388"/>
          </a:xfrm>
          <a:custGeom>
            <a:avLst/>
            <a:gdLst>
              <a:gd name="T0" fmla="*/ 0 w 3367"/>
              <a:gd name="T1" fmla="*/ 2147483647 h 193"/>
              <a:gd name="T2" fmla="*/ 2147483647 w 3367"/>
              <a:gd name="T3" fmla="*/ 2147483647 h 193"/>
              <a:gd name="T4" fmla="*/ 2147483647 w 3367"/>
              <a:gd name="T5" fmla="*/ 0 h 193"/>
              <a:gd name="T6" fmla="*/ 2147483647 w 3367"/>
              <a:gd name="T7" fmla="*/ 0 h 193"/>
              <a:gd name="T8" fmla="*/ 2147483647 w 3367"/>
              <a:gd name="T9" fmla="*/ 0 h 1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367" h="193">
                <a:moveTo>
                  <a:pt x="0" y="193"/>
                </a:moveTo>
                <a:lnTo>
                  <a:pt x="1447" y="192"/>
                </a:lnTo>
                <a:lnTo>
                  <a:pt x="1447" y="0"/>
                </a:lnTo>
                <a:lnTo>
                  <a:pt x="2407" y="0"/>
                </a:lnTo>
                <a:lnTo>
                  <a:pt x="3367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38" name="Line 27"/>
          <p:cNvSpPr>
            <a:spLocks noChangeShapeType="1"/>
          </p:cNvSpPr>
          <p:nvPr/>
        </p:nvSpPr>
        <p:spPr bwMode="auto">
          <a:xfrm flipH="1">
            <a:off x="1371600" y="2057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39" name="Freeform 28"/>
          <p:cNvSpPr>
            <a:spLocks/>
          </p:cNvSpPr>
          <p:nvPr/>
        </p:nvSpPr>
        <p:spPr bwMode="auto">
          <a:xfrm>
            <a:off x="1524000" y="3048000"/>
            <a:ext cx="5334000" cy="304800"/>
          </a:xfrm>
          <a:custGeom>
            <a:avLst/>
            <a:gdLst>
              <a:gd name="T0" fmla="*/ 0 w 3360"/>
              <a:gd name="T1" fmla="*/ 0 h 192"/>
              <a:gd name="T2" fmla="*/ 2147483647 w 3360"/>
              <a:gd name="T3" fmla="*/ 0 h 192"/>
              <a:gd name="T4" fmla="*/ 2147483647 w 3360"/>
              <a:gd name="T5" fmla="*/ 0 h 192"/>
              <a:gd name="T6" fmla="*/ 2147483647 w 3360"/>
              <a:gd name="T7" fmla="*/ 2147483647 h 192"/>
              <a:gd name="T8" fmla="*/ 2147483647 w 3360"/>
              <a:gd name="T9" fmla="*/ 2147483647 h 192"/>
              <a:gd name="T10" fmla="*/ 2147483647 w 3360"/>
              <a:gd name="T11" fmla="*/ 2147483647 h 19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360" h="192">
                <a:moveTo>
                  <a:pt x="0" y="0"/>
                </a:moveTo>
                <a:lnTo>
                  <a:pt x="960" y="0"/>
                </a:lnTo>
                <a:lnTo>
                  <a:pt x="1920" y="0"/>
                </a:lnTo>
                <a:lnTo>
                  <a:pt x="1920" y="192"/>
                </a:lnTo>
                <a:lnTo>
                  <a:pt x="2880" y="192"/>
                </a:lnTo>
                <a:lnTo>
                  <a:pt x="3360" y="19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0" name="Line 29"/>
          <p:cNvSpPr>
            <a:spLocks noChangeShapeType="1"/>
          </p:cNvSpPr>
          <p:nvPr/>
        </p:nvSpPr>
        <p:spPr bwMode="auto">
          <a:xfrm>
            <a:off x="1905000" y="1828800"/>
            <a:ext cx="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1" name="Line 30"/>
          <p:cNvSpPr>
            <a:spLocks noChangeShapeType="1"/>
          </p:cNvSpPr>
          <p:nvPr/>
        </p:nvSpPr>
        <p:spPr bwMode="auto">
          <a:xfrm>
            <a:off x="1905000" y="1828800"/>
            <a:ext cx="76200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2" name="Line 31"/>
          <p:cNvSpPr>
            <a:spLocks noChangeShapeType="1"/>
          </p:cNvSpPr>
          <p:nvPr/>
        </p:nvSpPr>
        <p:spPr bwMode="auto">
          <a:xfrm>
            <a:off x="2667000" y="2057400"/>
            <a:ext cx="0" cy="685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3" name="Line 32"/>
          <p:cNvSpPr>
            <a:spLocks noChangeShapeType="1"/>
          </p:cNvSpPr>
          <p:nvPr/>
        </p:nvSpPr>
        <p:spPr bwMode="auto">
          <a:xfrm>
            <a:off x="2667000" y="2057400"/>
            <a:ext cx="762000" cy="6858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4" name="Text Box 33"/>
          <p:cNvSpPr txBox="1">
            <a:spLocks noChangeArrowheads="1"/>
          </p:cNvSpPr>
          <p:nvPr/>
        </p:nvSpPr>
        <p:spPr bwMode="auto">
          <a:xfrm>
            <a:off x="6934200" y="586740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38945" name="Text Box 34"/>
          <p:cNvSpPr txBox="1">
            <a:spLocks noChangeArrowheads="1"/>
          </p:cNvSpPr>
          <p:nvPr/>
        </p:nvSpPr>
        <p:spPr bwMode="auto">
          <a:xfrm>
            <a:off x="457200" y="3657600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n</a:t>
            </a:r>
            <a:r>
              <a:rPr lang="cs-CZ" sz="1400" dirty="0" smtClean="0"/>
              <a:t>ízká</a:t>
            </a:r>
          </a:p>
          <a:p>
            <a:r>
              <a:rPr lang="cs-CZ" sz="1400" dirty="0" smtClean="0"/>
              <a:t>frekvence</a:t>
            </a:r>
            <a:endParaRPr lang="en-US" sz="1400" dirty="0"/>
          </a:p>
        </p:txBody>
      </p:sp>
      <p:sp>
        <p:nvSpPr>
          <p:cNvPr id="38946" name="Text Box 35"/>
          <p:cNvSpPr txBox="1">
            <a:spLocks noChangeArrowheads="1"/>
          </p:cNvSpPr>
          <p:nvPr/>
        </p:nvSpPr>
        <p:spPr bwMode="auto">
          <a:xfrm>
            <a:off x="457200" y="4572000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v</a:t>
            </a:r>
            <a:r>
              <a:rPr lang="cs-CZ" sz="1400" dirty="0" smtClean="0"/>
              <a:t>ysoká</a:t>
            </a:r>
          </a:p>
          <a:p>
            <a:r>
              <a:rPr lang="cs-CZ" sz="1400" dirty="0" smtClean="0"/>
              <a:t>frekvence</a:t>
            </a:r>
            <a:endParaRPr lang="en-US" sz="1400" dirty="0"/>
          </a:p>
        </p:txBody>
      </p:sp>
      <p:sp>
        <p:nvSpPr>
          <p:cNvPr id="38947" name="Line 36"/>
          <p:cNvSpPr>
            <a:spLocks noChangeShapeType="1"/>
          </p:cNvSpPr>
          <p:nvPr/>
        </p:nvSpPr>
        <p:spPr bwMode="auto">
          <a:xfrm flipV="1">
            <a:off x="1295400" y="3886200"/>
            <a:ext cx="586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8" name="Freeform 37"/>
          <p:cNvSpPr>
            <a:spLocks/>
          </p:cNvSpPr>
          <p:nvPr/>
        </p:nvSpPr>
        <p:spPr bwMode="auto">
          <a:xfrm>
            <a:off x="1524000" y="3505200"/>
            <a:ext cx="5334000" cy="827088"/>
          </a:xfrm>
          <a:custGeom>
            <a:avLst/>
            <a:gdLst>
              <a:gd name="T0" fmla="*/ 0 w 3360"/>
              <a:gd name="T1" fmla="*/ 2147483647 h 521"/>
              <a:gd name="T2" fmla="*/ 2147483647 w 3360"/>
              <a:gd name="T3" fmla="*/ 2147483647 h 521"/>
              <a:gd name="T4" fmla="*/ 2147483647 w 3360"/>
              <a:gd name="T5" fmla="*/ 2147483647 h 521"/>
              <a:gd name="T6" fmla="*/ 2147483647 w 3360"/>
              <a:gd name="T7" fmla="*/ 2147483647 h 521"/>
              <a:gd name="T8" fmla="*/ 2147483647 w 3360"/>
              <a:gd name="T9" fmla="*/ 2147483647 h 521"/>
              <a:gd name="T10" fmla="*/ 2147483647 w 3360"/>
              <a:gd name="T11" fmla="*/ 2147483647 h 521"/>
              <a:gd name="T12" fmla="*/ 2147483647 w 3360"/>
              <a:gd name="T13" fmla="*/ 2147483647 h 521"/>
              <a:gd name="T14" fmla="*/ 2147483647 w 3360"/>
              <a:gd name="T15" fmla="*/ 2147483647 h 521"/>
              <a:gd name="T16" fmla="*/ 2147483647 w 3360"/>
              <a:gd name="T17" fmla="*/ 2147483647 h 52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3360" h="521">
                <a:moveTo>
                  <a:pt x="0" y="241"/>
                </a:moveTo>
                <a:cubicBezTo>
                  <a:pt x="44" y="281"/>
                  <a:pt x="142" y="521"/>
                  <a:pt x="262" y="481"/>
                </a:cubicBezTo>
                <a:cubicBezTo>
                  <a:pt x="382" y="441"/>
                  <a:pt x="564" y="1"/>
                  <a:pt x="720" y="1"/>
                </a:cubicBezTo>
                <a:cubicBezTo>
                  <a:pt x="876" y="1"/>
                  <a:pt x="1040" y="481"/>
                  <a:pt x="1200" y="481"/>
                </a:cubicBezTo>
                <a:cubicBezTo>
                  <a:pt x="1360" y="481"/>
                  <a:pt x="1520" y="1"/>
                  <a:pt x="1680" y="1"/>
                </a:cubicBezTo>
                <a:cubicBezTo>
                  <a:pt x="1840" y="1"/>
                  <a:pt x="2000" y="481"/>
                  <a:pt x="2160" y="481"/>
                </a:cubicBezTo>
                <a:cubicBezTo>
                  <a:pt x="2320" y="481"/>
                  <a:pt x="2484" y="2"/>
                  <a:pt x="2640" y="1"/>
                </a:cubicBezTo>
                <a:cubicBezTo>
                  <a:pt x="2796" y="0"/>
                  <a:pt x="2976" y="435"/>
                  <a:pt x="3096" y="475"/>
                </a:cubicBezTo>
                <a:cubicBezTo>
                  <a:pt x="3216" y="515"/>
                  <a:pt x="3305" y="290"/>
                  <a:pt x="3360" y="24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49" name="Line 38"/>
          <p:cNvSpPr>
            <a:spLocks noChangeShapeType="1"/>
          </p:cNvSpPr>
          <p:nvPr/>
        </p:nvSpPr>
        <p:spPr bwMode="auto">
          <a:xfrm flipV="1">
            <a:off x="1295400" y="4800600"/>
            <a:ext cx="586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8950" name="Group 39"/>
          <p:cNvGrpSpPr>
            <a:grpSpLocks/>
          </p:cNvGrpSpPr>
          <p:nvPr/>
        </p:nvGrpSpPr>
        <p:grpSpPr bwMode="auto">
          <a:xfrm flipV="1">
            <a:off x="1524000" y="4364038"/>
            <a:ext cx="5334000" cy="884237"/>
            <a:chOff x="864" y="2317"/>
            <a:chExt cx="3360" cy="557"/>
          </a:xfrm>
        </p:grpSpPr>
        <p:sp>
          <p:nvSpPr>
            <p:cNvPr id="38965" name="Freeform 40"/>
            <p:cNvSpPr>
              <a:spLocks/>
            </p:cNvSpPr>
            <p:nvPr/>
          </p:nvSpPr>
          <p:spPr bwMode="auto">
            <a:xfrm>
              <a:off x="864" y="2353"/>
              <a:ext cx="1680" cy="521"/>
            </a:xfrm>
            <a:custGeom>
              <a:avLst/>
              <a:gdLst>
                <a:gd name="T0" fmla="*/ 0 w 3360"/>
                <a:gd name="T1" fmla="*/ 241 h 521"/>
                <a:gd name="T2" fmla="*/ 17 w 3360"/>
                <a:gd name="T3" fmla="*/ 481 h 521"/>
                <a:gd name="T4" fmla="*/ 45 w 3360"/>
                <a:gd name="T5" fmla="*/ 1 h 521"/>
                <a:gd name="T6" fmla="*/ 75 w 3360"/>
                <a:gd name="T7" fmla="*/ 481 h 521"/>
                <a:gd name="T8" fmla="*/ 105 w 3360"/>
                <a:gd name="T9" fmla="*/ 1 h 521"/>
                <a:gd name="T10" fmla="*/ 135 w 3360"/>
                <a:gd name="T11" fmla="*/ 481 h 521"/>
                <a:gd name="T12" fmla="*/ 165 w 3360"/>
                <a:gd name="T13" fmla="*/ 1 h 521"/>
                <a:gd name="T14" fmla="*/ 194 w 3360"/>
                <a:gd name="T15" fmla="*/ 475 h 521"/>
                <a:gd name="T16" fmla="*/ 210 w 3360"/>
                <a:gd name="T17" fmla="*/ 241 h 5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60" h="521">
                  <a:moveTo>
                    <a:pt x="0" y="241"/>
                  </a:moveTo>
                  <a:cubicBezTo>
                    <a:pt x="44" y="281"/>
                    <a:pt x="142" y="521"/>
                    <a:pt x="262" y="481"/>
                  </a:cubicBezTo>
                  <a:cubicBezTo>
                    <a:pt x="382" y="441"/>
                    <a:pt x="564" y="1"/>
                    <a:pt x="720" y="1"/>
                  </a:cubicBezTo>
                  <a:cubicBezTo>
                    <a:pt x="876" y="1"/>
                    <a:pt x="1040" y="481"/>
                    <a:pt x="1200" y="481"/>
                  </a:cubicBezTo>
                  <a:cubicBezTo>
                    <a:pt x="1360" y="481"/>
                    <a:pt x="1520" y="1"/>
                    <a:pt x="1680" y="1"/>
                  </a:cubicBezTo>
                  <a:cubicBezTo>
                    <a:pt x="1840" y="1"/>
                    <a:pt x="2000" y="481"/>
                    <a:pt x="2160" y="481"/>
                  </a:cubicBezTo>
                  <a:cubicBezTo>
                    <a:pt x="2320" y="481"/>
                    <a:pt x="2484" y="2"/>
                    <a:pt x="2640" y="1"/>
                  </a:cubicBezTo>
                  <a:cubicBezTo>
                    <a:pt x="2796" y="0"/>
                    <a:pt x="2976" y="435"/>
                    <a:pt x="3096" y="475"/>
                  </a:cubicBezTo>
                  <a:cubicBezTo>
                    <a:pt x="3216" y="515"/>
                    <a:pt x="3305" y="290"/>
                    <a:pt x="3360" y="241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6" name="Freeform 41"/>
            <p:cNvSpPr>
              <a:spLocks/>
            </p:cNvSpPr>
            <p:nvPr/>
          </p:nvSpPr>
          <p:spPr bwMode="auto">
            <a:xfrm flipV="1">
              <a:off x="2544" y="2317"/>
              <a:ext cx="1680" cy="521"/>
            </a:xfrm>
            <a:custGeom>
              <a:avLst/>
              <a:gdLst>
                <a:gd name="T0" fmla="*/ 0 w 3360"/>
                <a:gd name="T1" fmla="*/ 241 h 521"/>
                <a:gd name="T2" fmla="*/ 17 w 3360"/>
                <a:gd name="T3" fmla="*/ 481 h 521"/>
                <a:gd name="T4" fmla="*/ 45 w 3360"/>
                <a:gd name="T5" fmla="*/ 1 h 521"/>
                <a:gd name="T6" fmla="*/ 75 w 3360"/>
                <a:gd name="T7" fmla="*/ 481 h 521"/>
                <a:gd name="T8" fmla="*/ 105 w 3360"/>
                <a:gd name="T9" fmla="*/ 1 h 521"/>
                <a:gd name="T10" fmla="*/ 135 w 3360"/>
                <a:gd name="T11" fmla="*/ 481 h 521"/>
                <a:gd name="T12" fmla="*/ 165 w 3360"/>
                <a:gd name="T13" fmla="*/ 1 h 521"/>
                <a:gd name="T14" fmla="*/ 194 w 3360"/>
                <a:gd name="T15" fmla="*/ 475 h 521"/>
                <a:gd name="T16" fmla="*/ 210 w 3360"/>
                <a:gd name="T17" fmla="*/ 241 h 52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3360" h="521">
                  <a:moveTo>
                    <a:pt x="0" y="241"/>
                  </a:moveTo>
                  <a:cubicBezTo>
                    <a:pt x="44" y="281"/>
                    <a:pt x="142" y="521"/>
                    <a:pt x="262" y="481"/>
                  </a:cubicBezTo>
                  <a:cubicBezTo>
                    <a:pt x="382" y="441"/>
                    <a:pt x="564" y="1"/>
                    <a:pt x="720" y="1"/>
                  </a:cubicBezTo>
                  <a:cubicBezTo>
                    <a:pt x="876" y="1"/>
                    <a:pt x="1040" y="481"/>
                    <a:pt x="1200" y="481"/>
                  </a:cubicBezTo>
                  <a:cubicBezTo>
                    <a:pt x="1360" y="481"/>
                    <a:pt x="1520" y="1"/>
                    <a:pt x="1680" y="1"/>
                  </a:cubicBezTo>
                  <a:cubicBezTo>
                    <a:pt x="1840" y="1"/>
                    <a:pt x="2000" y="481"/>
                    <a:pt x="2160" y="481"/>
                  </a:cubicBezTo>
                  <a:cubicBezTo>
                    <a:pt x="2320" y="481"/>
                    <a:pt x="2484" y="2"/>
                    <a:pt x="2640" y="1"/>
                  </a:cubicBezTo>
                  <a:cubicBezTo>
                    <a:pt x="2796" y="0"/>
                    <a:pt x="2976" y="435"/>
                    <a:pt x="3096" y="475"/>
                  </a:cubicBezTo>
                  <a:cubicBezTo>
                    <a:pt x="3216" y="515"/>
                    <a:pt x="3305" y="290"/>
                    <a:pt x="3360" y="241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51" name="Text Box 42"/>
          <p:cNvSpPr txBox="1">
            <a:spLocks noChangeArrowheads="1"/>
          </p:cNvSpPr>
          <p:nvPr/>
        </p:nvSpPr>
        <p:spPr bwMode="auto">
          <a:xfrm>
            <a:off x="457200" y="5562600"/>
            <a:ext cx="6527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MSK</a:t>
            </a:r>
          </a:p>
          <a:p>
            <a:r>
              <a:rPr lang="cs-CZ" sz="1400" dirty="0" smtClean="0"/>
              <a:t>signál</a:t>
            </a:r>
            <a:endParaRPr lang="en-US" sz="1400" dirty="0"/>
          </a:p>
        </p:txBody>
      </p:sp>
      <p:sp>
        <p:nvSpPr>
          <p:cNvPr id="38952" name="Line 43"/>
          <p:cNvSpPr>
            <a:spLocks noChangeShapeType="1"/>
          </p:cNvSpPr>
          <p:nvPr/>
        </p:nvSpPr>
        <p:spPr bwMode="auto">
          <a:xfrm flipV="1">
            <a:off x="1295400" y="5791200"/>
            <a:ext cx="5867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53" name="Rectangle 44"/>
          <p:cNvSpPr>
            <a:spLocks noChangeArrowheads="1"/>
          </p:cNvSpPr>
          <p:nvPr/>
        </p:nvSpPr>
        <p:spPr bwMode="auto">
          <a:xfrm>
            <a:off x="7315200" y="1828800"/>
            <a:ext cx="1752600" cy="30480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54" name="Text Box 45"/>
          <p:cNvSpPr txBox="1">
            <a:spLocks noChangeArrowheads="1"/>
          </p:cNvSpPr>
          <p:nvPr/>
        </p:nvSpPr>
        <p:spPr bwMode="auto">
          <a:xfrm>
            <a:off x="7315200" y="1828800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bit</a:t>
            </a:r>
          </a:p>
        </p:txBody>
      </p:sp>
      <p:sp>
        <p:nvSpPr>
          <p:cNvPr id="38955" name="Text Box 46"/>
          <p:cNvSpPr txBox="1">
            <a:spLocks noChangeArrowheads="1"/>
          </p:cNvSpPr>
          <p:nvPr/>
        </p:nvSpPr>
        <p:spPr bwMode="auto">
          <a:xfrm>
            <a:off x="7315200" y="2133600"/>
            <a:ext cx="1639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sudý</a:t>
            </a:r>
            <a:r>
              <a:rPr lang="en-US" sz="1400" dirty="0"/>
              <a:t>	0 1 0 1</a:t>
            </a:r>
          </a:p>
        </p:txBody>
      </p:sp>
      <p:sp>
        <p:nvSpPr>
          <p:cNvPr id="38956" name="Text Box 47"/>
          <p:cNvSpPr txBox="1">
            <a:spLocks noChangeArrowheads="1"/>
          </p:cNvSpPr>
          <p:nvPr/>
        </p:nvSpPr>
        <p:spPr bwMode="auto">
          <a:xfrm>
            <a:off x="7315200" y="2438400"/>
            <a:ext cx="1639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lichý</a:t>
            </a:r>
            <a:r>
              <a:rPr lang="en-US" sz="1400" dirty="0"/>
              <a:t>	0 0 1 1</a:t>
            </a:r>
          </a:p>
        </p:txBody>
      </p:sp>
      <p:sp>
        <p:nvSpPr>
          <p:cNvPr id="38957" name="Text Box 48"/>
          <p:cNvSpPr txBox="1">
            <a:spLocks noChangeArrowheads="1"/>
          </p:cNvSpPr>
          <p:nvPr/>
        </p:nvSpPr>
        <p:spPr bwMode="auto">
          <a:xfrm>
            <a:off x="7315200" y="2895600"/>
            <a:ext cx="16834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sign</a:t>
            </a:r>
            <a:r>
              <a:rPr lang="cs-CZ" sz="1400" dirty="0" smtClean="0"/>
              <a:t>á</a:t>
            </a:r>
            <a:r>
              <a:rPr lang="en-US" sz="1400" dirty="0" smtClean="0"/>
              <a:t>l</a:t>
            </a:r>
            <a:r>
              <a:rPr lang="en-US" sz="1400" dirty="0"/>
              <a:t>	h n </a:t>
            </a:r>
            <a:r>
              <a:rPr lang="en-US" sz="1400" dirty="0" err="1"/>
              <a:t>n</a:t>
            </a:r>
            <a:r>
              <a:rPr lang="en-US" sz="1400" dirty="0"/>
              <a:t> h</a:t>
            </a:r>
            <a:br>
              <a:rPr lang="en-US" sz="1400" dirty="0"/>
            </a:br>
            <a:r>
              <a:rPr lang="cs-CZ" sz="1400" dirty="0" smtClean="0"/>
              <a:t>hodnota</a:t>
            </a:r>
            <a:r>
              <a:rPr lang="en-US" sz="1400" dirty="0"/>
              <a:t>	-  -  + +</a:t>
            </a:r>
          </a:p>
        </p:txBody>
      </p:sp>
      <p:sp>
        <p:nvSpPr>
          <p:cNvPr id="38958" name="Text Box 49"/>
          <p:cNvSpPr txBox="1">
            <a:spLocks noChangeArrowheads="1"/>
          </p:cNvSpPr>
          <p:nvPr/>
        </p:nvSpPr>
        <p:spPr bwMode="auto">
          <a:xfrm>
            <a:off x="7315200" y="3733800"/>
            <a:ext cx="182614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h: </a:t>
            </a:r>
            <a:r>
              <a:rPr lang="cs-CZ" sz="1400" dirty="0" smtClean="0"/>
              <a:t>vysoká frekvence</a:t>
            </a:r>
            <a:endParaRPr lang="en-US" sz="1400" dirty="0"/>
          </a:p>
          <a:p>
            <a:r>
              <a:rPr lang="en-US" sz="1400" dirty="0"/>
              <a:t>n: </a:t>
            </a:r>
            <a:r>
              <a:rPr lang="cs-CZ" sz="1400" dirty="0" smtClean="0"/>
              <a:t>nízká frekvence</a:t>
            </a:r>
            <a:endParaRPr lang="en-US" sz="1400" dirty="0"/>
          </a:p>
          <a:p>
            <a:r>
              <a:rPr lang="en-US" sz="1400" dirty="0"/>
              <a:t>+: </a:t>
            </a:r>
            <a:r>
              <a:rPr lang="cs-CZ" sz="1400" dirty="0" smtClean="0"/>
              <a:t>originální signál</a:t>
            </a:r>
            <a:endParaRPr lang="en-US" sz="1400" dirty="0"/>
          </a:p>
          <a:p>
            <a:r>
              <a:rPr lang="en-US" sz="1400" dirty="0"/>
              <a:t>-:  </a:t>
            </a:r>
            <a:r>
              <a:rPr lang="cs-CZ" sz="1400" dirty="0" smtClean="0"/>
              <a:t>invertovaný signál</a:t>
            </a:r>
            <a:endParaRPr lang="en-US" sz="1400" dirty="0"/>
          </a:p>
        </p:txBody>
      </p:sp>
      <p:sp>
        <p:nvSpPr>
          <p:cNvPr id="38959" name="Freeform 50"/>
          <p:cNvSpPr>
            <a:spLocks/>
          </p:cNvSpPr>
          <p:nvPr/>
        </p:nvSpPr>
        <p:spPr bwMode="auto">
          <a:xfrm>
            <a:off x="3810000" y="5410200"/>
            <a:ext cx="762000" cy="762000"/>
          </a:xfrm>
          <a:custGeom>
            <a:avLst/>
            <a:gdLst>
              <a:gd name="T0" fmla="*/ 0 w 960"/>
              <a:gd name="T1" fmla="*/ 2147483647 h 480"/>
              <a:gd name="T2" fmla="*/ 2147483647 w 960"/>
              <a:gd name="T3" fmla="*/ 0 h 480"/>
              <a:gd name="T4" fmla="*/ 2147483647 w 960"/>
              <a:gd name="T5" fmla="*/ 2147483647 h 480"/>
              <a:gd name="T6" fmla="*/ 2147483647 w 960"/>
              <a:gd name="T7" fmla="*/ 2147483647 h 480"/>
              <a:gd name="T8" fmla="*/ 2147483647 w 960"/>
              <a:gd name="T9" fmla="*/ 2147483647 h 4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60" h="480">
                <a:moveTo>
                  <a:pt x="0" y="240"/>
                </a:moveTo>
                <a:cubicBezTo>
                  <a:pt x="80" y="120"/>
                  <a:pt x="160" y="0"/>
                  <a:pt x="240" y="0"/>
                </a:cubicBezTo>
                <a:cubicBezTo>
                  <a:pt x="320" y="0"/>
                  <a:pt x="400" y="160"/>
                  <a:pt x="480" y="240"/>
                </a:cubicBezTo>
                <a:cubicBezTo>
                  <a:pt x="560" y="320"/>
                  <a:pt x="640" y="480"/>
                  <a:pt x="720" y="480"/>
                </a:cubicBezTo>
                <a:cubicBezTo>
                  <a:pt x="800" y="480"/>
                  <a:pt x="880" y="360"/>
                  <a:pt x="96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0" name="Freeform 51"/>
          <p:cNvSpPr>
            <a:spLocks/>
          </p:cNvSpPr>
          <p:nvPr/>
        </p:nvSpPr>
        <p:spPr bwMode="auto">
          <a:xfrm>
            <a:off x="1524000" y="5410200"/>
            <a:ext cx="2286000" cy="762000"/>
          </a:xfrm>
          <a:custGeom>
            <a:avLst/>
            <a:gdLst>
              <a:gd name="T0" fmla="*/ 0 w 1440"/>
              <a:gd name="T1" fmla="*/ 2147483647 h 480"/>
              <a:gd name="T2" fmla="*/ 2147483647 w 1440"/>
              <a:gd name="T3" fmla="*/ 2147483647 h 480"/>
              <a:gd name="T4" fmla="*/ 2147483647 w 1440"/>
              <a:gd name="T5" fmla="*/ 2147483647 h 480"/>
              <a:gd name="T6" fmla="*/ 2147483647 w 1440"/>
              <a:gd name="T7" fmla="*/ 0 h 480"/>
              <a:gd name="T8" fmla="*/ 2147483647 w 1440"/>
              <a:gd name="T9" fmla="*/ 2147483647 h 480"/>
              <a:gd name="T10" fmla="*/ 2147483647 w 1440"/>
              <a:gd name="T11" fmla="*/ 2147483647 h 480"/>
              <a:gd name="T12" fmla="*/ 2147483647 w 1440"/>
              <a:gd name="T13" fmla="*/ 2147483647 h 4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40" h="480">
                <a:moveTo>
                  <a:pt x="0" y="240"/>
                </a:moveTo>
                <a:cubicBezTo>
                  <a:pt x="80" y="360"/>
                  <a:pt x="160" y="480"/>
                  <a:pt x="240" y="480"/>
                </a:cubicBezTo>
                <a:cubicBezTo>
                  <a:pt x="320" y="480"/>
                  <a:pt x="400" y="320"/>
                  <a:pt x="480" y="240"/>
                </a:cubicBezTo>
                <a:cubicBezTo>
                  <a:pt x="560" y="160"/>
                  <a:pt x="640" y="0"/>
                  <a:pt x="720" y="0"/>
                </a:cubicBezTo>
                <a:cubicBezTo>
                  <a:pt x="800" y="0"/>
                  <a:pt x="880" y="160"/>
                  <a:pt x="960" y="240"/>
                </a:cubicBezTo>
                <a:cubicBezTo>
                  <a:pt x="1040" y="320"/>
                  <a:pt x="1120" y="480"/>
                  <a:pt x="1200" y="480"/>
                </a:cubicBezTo>
                <a:cubicBezTo>
                  <a:pt x="1280" y="480"/>
                  <a:pt x="1360" y="360"/>
                  <a:pt x="144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1" name="Freeform 52"/>
          <p:cNvSpPr>
            <a:spLocks/>
          </p:cNvSpPr>
          <p:nvPr/>
        </p:nvSpPr>
        <p:spPr bwMode="auto">
          <a:xfrm>
            <a:off x="4572000" y="5410200"/>
            <a:ext cx="2286000" cy="762000"/>
          </a:xfrm>
          <a:custGeom>
            <a:avLst/>
            <a:gdLst>
              <a:gd name="T0" fmla="*/ 0 w 1440"/>
              <a:gd name="T1" fmla="*/ 2147483647 h 480"/>
              <a:gd name="T2" fmla="*/ 2147483647 w 1440"/>
              <a:gd name="T3" fmla="*/ 0 h 480"/>
              <a:gd name="T4" fmla="*/ 2147483647 w 1440"/>
              <a:gd name="T5" fmla="*/ 2147483647 h 480"/>
              <a:gd name="T6" fmla="*/ 2147483647 w 1440"/>
              <a:gd name="T7" fmla="*/ 2147483647 h 480"/>
              <a:gd name="T8" fmla="*/ 2147483647 w 1440"/>
              <a:gd name="T9" fmla="*/ 2147483647 h 480"/>
              <a:gd name="T10" fmla="*/ 2147483647 w 1440"/>
              <a:gd name="T11" fmla="*/ 0 h 480"/>
              <a:gd name="T12" fmla="*/ 2147483647 w 1440"/>
              <a:gd name="T13" fmla="*/ 2147483647 h 4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40" h="480">
                <a:moveTo>
                  <a:pt x="0" y="240"/>
                </a:moveTo>
                <a:cubicBezTo>
                  <a:pt x="80" y="120"/>
                  <a:pt x="160" y="0"/>
                  <a:pt x="240" y="0"/>
                </a:cubicBezTo>
                <a:cubicBezTo>
                  <a:pt x="320" y="0"/>
                  <a:pt x="400" y="160"/>
                  <a:pt x="480" y="240"/>
                </a:cubicBezTo>
                <a:cubicBezTo>
                  <a:pt x="560" y="320"/>
                  <a:pt x="640" y="480"/>
                  <a:pt x="720" y="480"/>
                </a:cubicBezTo>
                <a:cubicBezTo>
                  <a:pt x="800" y="480"/>
                  <a:pt x="880" y="320"/>
                  <a:pt x="960" y="240"/>
                </a:cubicBezTo>
                <a:cubicBezTo>
                  <a:pt x="1040" y="160"/>
                  <a:pt x="1120" y="0"/>
                  <a:pt x="1200" y="0"/>
                </a:cubicBezTo>
                <a:cubicBezTo>
                  <a:pt x="1280" y="0"/>
                  <a:pt x="1360" y="120"/>
                  <a:pt x="1440" y="24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2" name="Line 53"/>
          <p:cNvSpPr>
            <a:spLocks noChangeShapeType="1"/>
          </p:cNvSpPr>
          <p:nvPr/>
        </p:nvSpPr>
        <p:spPr bwMode="auto">
          <a:xfrm>
            <a:off x="7391400" y="2819400"/>
            <a:ext cx="1524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3" name="Line 54"/>
          <p:cNvSpPr>
            <a:spLocks noChangeShapeType="1"/>
          </p:cNvSpPr>
          <p:nvPr/>
        </p:nvSpPr>
        <p:spPr bwMode="auto">
          <a:xfrm>
            <a:off x="8229600" y="2209800"/>
            <a:ext cx="0" cy="1143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964" name="Text Box 55"/>
          <p:cNvSpPr txBox="1">
            <a:spLocks noChangeArrowheads="1"/>
          </p:cNvSpPr>
          <p:nvPr/>
        </p:nvSpPr>
        <p:spPr bwMode="auto">
          <a:xfrm>
            <a:off x="6969033" y="5169098"/>
            <a:ext cx="19463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solidFill>
                  <a:srgbClr val="FE0000"/>
                </a:solidFill>
              </a:rPr>
              <a:t>Bez fázového posuvu</a:t>
            </a:r>
            <a:r>
              <a:rPr lang="en-US" sz="1400" dirty="0" smtClean="0">
                <a:solidFill>
                  <a:srgbClr val="FE0000"/>
                </a:solidFill>
              </a:rPr>
              <a:t>!</a:t>
            </a:r>
            <a:endParaRPr lang="en-US" sz="1400" dirty="0">
              <a:solidFill>
                <a:srgbClr val="FE0000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F72E7-D3A0-4C3A-9D08-B7EC478F770B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8" name="Line 32"/>
          <p:cNvSpPr>
            <a:spLocks noChangeShapeType="1"/>
          </p:cNvSpPr>
          <p:nvPr/>
        </p:nvSpPr>
        <p:spPr bwMode="auto">
          <a:xfrm>
            <a:off x="4179887" y="1839912"/>
            <a:ext cx="786607" cy="585789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32"/>
          <p:cNvSpPr>
            <a:spLocks noChangeShapeType="1"/>
          </p:cNvSpPr>
          <p:nvPr/>
        </p:nvSpPr>
        <p:spPr bwMode="auto">
          <a:xfrm flipH="1">
            <a:off x="4191000" y="1828799"/>
            <a:ext cx="11114" cy="596902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32"/>
          <p:cNvSpPr>
            <a:spLocks noChangeShapeType="1"/>
          </p:cNvSpPr>
          <p:nvPr/>
        </p:nvSpPr>
        <p:spPr bwMode="auto">
          <a:xfrm>
            <a:off x="5728493" y="1839912"/>
            <a:ext cx="748508" cy="566738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32"/>
          <p:cNvSpPr>
            <a:spLocks noChangeShapeType="1"/>
          </p:cNvSpPr>
          <p:nvPr/>
        </p:nvSpPr>
        <p:spPr bwMode="auto">
          <a:xfrm>
            <a:off x="5720556" y="1847850"/>
            <a:ext cx="11116" cy="606425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29"/>
          <p:cNvSpPr>
            <a:spLocks noChangeShapeType="1"/>
          </p:cNvSpPr>
          <p:nvPr/>
        </p:nvSpPr>
        <p:spPr bwMode="auto">
          <a:xfrm>
            <a:off x="3454400" y="1839119"/>
            <a:ext cx="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30"/>
          <p:cNvSpPr>
            <a:spLocks noChangeShapeType="1"/>
          </p:cNvSpPr>
          <p:nvPr/>
        </p:nvSpPr>
        <p:spPr bwMode="auto">
          <a:xfrm>
            <a:off x="3454400" y="1839119"/>
            <a:ext cx="762000" cy="121920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29"/>
          <p:cNvSpPr>
            <a:spLocks noChangeShapeType="1"/>
          </p:cNvSpPr>
          <p:nvPr/>
        </p:nvSpPr>
        <p:spPr bwMode="auto">
          <a:xfrm>
            <a:off x="4966491" y="2049463"/>
            <a:ext cx="7939" cy="12890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Line 30"/>
          <p:cNvSpPr>
            <a:spLocks noChangeShapeType="1"/>
          </p:cNvSpPr>
          <p:nvPr/>
        </p:nvSpPr>
        <p:spPr bwMode="auto">
          <a:xfrm>
            <a:off x="4966492" y="2049463"/>
            <a:ext cx="762000" cy="12890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Line 29"/>
          <p:cNvSpPr>
            <a:spLocks noChangeShapeType="1"/>
          </p:cNvSpPr>
          <p:nvPr/>
        </p:nvSpPr>
        <p:spPr bwMode="auto">
          <a:xfrm>
            <a:off x="6488113" y="2060575"/>
            <a:ext cx="7939" cy="12890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>
            <a:off x="6488114" y="2060575"/>
            <a:ext cx="762000" cy="128905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ovéPole 4"/>
          <p:cNvSpPr txBox="1"/>
          <p:nvPr/>
        </p:nvSpPr>
        <p:spPr>
          <a:xfrm>
            <a:off x="1754917" y="3380771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0</a:t>
            </a:r>
          </a:p>
          <a:p>
            <a:r>
              <a:rPr lang="cs-CZ" sz="1400" dirty="0"/>
              <a:t>1</a:t>
            </a:r>
          </a:p>
        </p:txBody>
      </p:sp>
      <p:sp>
        <p:nvSpPr>
          <p:cNvPr id="69" name="TextovéPole 68"/>
          <p:cNvSpPr txBox="1"/>
          <p:nvPr/>
        </p:nvSpPr>
        <p:spPr>
          <a:xfrm>
            <a:off x="2525825" y="3384412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0</a:t>
            </a:r>
          </a:p>
          <a:p>
            <a:r>
              <a:rPr lang="cs-CZ" sz="1400" dirty="0"/>
              <a:t>1</a:t>
            </a:r>
          </a:p>
        </p:txBody>
      </p:sp>
      <p:sp>
        <p:nvSpPr>
          <p:cNvPr id="70" name="TextovéPole 69"/>
          <p:cNvSpPr txBox="1"/>
          <p:nvPr/>
        </p:nvSpPr>
        <p:spPr>
          <a:xfrm>
            <a:off x="3316398" y="3405515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0</a:t>
            </a:r>
          </a:p>
          <a:p>
            <a:r>
              <a:rPr lang="cs-CZ" sz="1400" dirty="0"/>
              <a:t>1</a:t>
            </a:r>
          </a:p>
        </p:txBody>
      </p:sp>
      <p:sp>
        <p:nvSpPr>
          <p:cNvPr id="71" name="TextovéPole 70"/>
          <p:cNvSpPr txBox="1"/>
          <p:nvPr/>
        </p:nvSpPr>
        <p:spPr>
          <a:xfrm>
            <a:off x="4059349" y="3395196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1</a:t>
            </a:r>
            <a:endParaRPr lang="cs-CZ" sz="1400" dirty="0" smtClean="0"/>
          </a:p>
          <a:p>
            <a:r>
              <a:rPr lang="cs-CZ" sz="1400" dirty="0"/>
              <a:t>1</a:t>
            </a:r>
          </a:p>
        </p:txBody>
      </p:sp>
      <p:sp>
        <p:nvSpPr>
          <p:cNvPr id="72" name="TextovéPole 71"/>
          <p:cNvSpPr txBox="1"/>
          <p:nvPr/>
        </p:nvSpPr>
        <p:spPr>
          <a:xfrm>
            <a:off x="4802300" y="3384877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1</a:t>
            </a:r>
          </a:p>
          <a:p>
            <a:r>
              <a:rPr lang="cs-CZ" sz="1400" dirty="0" smtClean="0"/>
              <a:t>0</a:t>
            </a:r>
            <a:endParaRPr lang="cs-CZ" sz="1400" dirty="0"/>
          </a:p>
        </p:txBody>
      </p:sp>
      <p:sp>
        <p:nvSpPr>
          <p:cNvPr id="73" name="TextovéPole 72"/>
          <p:cNvSpPr txBox="1"/>
          <p:nvPr/>
        </p:nvSpPr>
        <p:spPr>
          <a:xfrm>
            <a:off x="5545251" y="3374558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1</a:t>
            </a:r>
            <a:endParaRPr lang="cs-CZ" sz="1400" dirty="0" smtClean="0"/>
          </a:p>
          <a:p>
            <a:r>
              <a:rPr lang="cs-CZ" sz="1400" dirty="0" smtClean="0"/>
              <a:t>0</a:t>
            </a:r>
            <a:endParaRPr lang="cs-CZ" sz="1400" dirty="0"/>
          </a:p>
        </p:txBody>
      </p:sp>
      <p:sp>
        <p:nvSpPr>
          <p:cNvPr id="74" name="TextovéPole 73"/>
          <p:cNvSpPr txBox="1"/>
          <p:nvPr/>
        </p:nvSpPr>
        <p:spPr>
          <a:xfrm>
            <a:off x="6383449" y="3389967"/>
            <a:ext cx="284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1</a:t>
            </a:r>
            <a:endParaRPr lang="cs-CZ" sz="1400" dirty="0" smtClean="0"/>
          </a:p>
          <a:p>
            <a:r>
              <a:rPr lang="cs-CZ" sz="1400" dirty="0" smtClean="0"/>
              <a:t>0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341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Pokročilé </a:t>
            </a:r>
            <a:r>
              <a:rPr lang="cs-CZ" sz="3200" dirty="0" smtClean="0"/>
              <a:t>fázové </a:t>
            </a:r>
            <a:r>
              <a:rPr lang="cs-CZ" sz="3200" dirty="0"/>
              <a:t>klíčování</a:t>
            </a:r>
            <a:endParaRPr lang="en-US" sz="3200" dirty="0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799" y="1565276"/>
            <a:ext cx="5456237" cy="4530724"/>
          </a:xfrm>
        </p:spPr>
        <p:txBody>
          <a:bodyPr/>
          <a:lstStyle/>
          <a:p>
            <a:r>
              <a:rPr lang="en-US" sz="1800" dirty="0" smtClean="0"/>
              <a:t>BPSK (Binary Phase Shift Keying):</a:t>
            </a:r>
          </a:p>
          <a:p>
            <a:pPr lvl="1"/>
            <a:r>
              <a:rPr lang="cs-CZ" sz="1600" dirty="0" smtClean="0"/>
              <a:t>Bit s hodnotou 0 je reprezentován sinusovou vlnou</a:t>
            </a:r>
            <a:endParaRPr lang="en-US" sz="1600" dirty="0" smtClean="0"/>
          </a:p>
          <a:p>
            <a:pPr lvl="1"/>
            <a:r>
              <a:rPr lang="cs-CZ" sz="1600" dirty="0" smtClean="0"/>
              <a:t>Bit s hodnotou 1 je reprezentován inverzní sinusovou vlnou</a:t>
            </a:r>
            <a:endParaRPr lang="en-US" sz="1600" dirty="0" smtClean="0"/>
          </a:p>
          <a:p>
            <a:pPr lvl="1"/>
            <a:r>
              <a:rPr lang="cs-CZ" sz="1600" dirty="0" smtClean="0"/>
              <a:t>Velmi jednoduchá fázová modulace</a:t>
            </a:r>
            <a:endParaRPr lang="en-US" sz="1600" dirty="0" smtClean="0"/>
          </a:p>
          <a:p>
            <a:pPr lvl="1"/>
            <a:r>
              <a:rPr lang="cs-CZ" sz="1600" dirty="0"/>
              <a:t>A</a:t>
            </a:r>
            <a:r>
              <a:rPr lang="cs-CZ" sz="1600" dirty="0" smtClean="0"/>
              <a:t>le nízká spektrální účinnost</a:t>
            </a:r>
            <a:endParaRPr lang="en-US" sz="1600" dirty="0" smtClean="0"/>
          </a:p>
          <a:p>
            <a:pPr lvl="1"/>
            <a:r>
              <a:rPr lang="cs-CZ" sz="1600" dirty="0" smtClean="0"/>
              <a:t>Robustní, používá se ve satelitních systémech</a:t>
            </a:r>
            <a:endParaRPr lang="en-US" sz="1600" dirty="0" smtClean="0"/>
          </a:p>
          <a:p>
            <a:r>
              <a:rPr lang="en-US" sz="1800" dirty="0" smtClean="0"/>
              <a:t>QPSK (Quadrature Phase Shift Keying):</a:t>
            </a:r>
          </a:p>
          <a:p>
            <a:pPr lvl="1"/>
            <a:r>
              <a:rPr lang="cs-CZ" sz="1600" dirty="0" smtClean="0"/>
              <a:t>Dva bity jsou kódovány jako jeden symbol</a:t>
            </a:r>
            <a:endParaRPr lang="en-US" sz="1600" dirty="0" smtClean="0"/>
          </a:p>
          <a:p>
            <a:pPr lvl="1"/>
            <a:r>
              <a:rPr lang="cs-CZ" sz="1600" dirty="0" smtClean="0"/>
              <a:t>Symbol určuje posuv fáze sinové vlny</a:t>
            </a:r>
          </a:p>
          <a:p>
            <a:pPr lvl="1"/>
            <a:r>
              <a:rPr lang="cs-CZ" sz="1600" dirty="0" smtClean="0"/>
              <a:t>Vyžaduje užší pásmo v porovnání než BPSK</a:t>
            </a:r>
            <a:endParaRPr lang="en-US" sz="1600" dirty="0" smtClean="0"/>
          </a:p>
          <a:p>
            <a:pPr lvl="1"/>
            <a:r>
              <a:rPr lang="cs-CZ" sz="1600" dirty="0" smtClean="0"/>
              <a:t>Zato je složitější</a:t>
            </a:r>
            <a:endParaRPr lang="en-US" sz="1600" dirty="0" smtClean="0"/>
          </a:p>
          <a:p>
            <a:r>
              <a:rPr lang="cs-CZ" sz="1800" dirty="0"/>
              <a:t>Často </a:t>
            </a:r>
            <a:r>
              <a:rPr lang="cs-CZ" sz="1800" dirty="0" smtClean="0"/>
              <a:t>se také používá přenos </a:t>
            </a:r>
            <a:r>
              <a:rPr lang="cs-CZ" sz="1800" dirty="0"/>
              <a:t>relativního, ne absolutního fázového posunu: DQPSK - diferenciální </a:t>
            </a:r>
            <a:r>
              <a:rPr lang="cs-CZ" sz="1800" dirty="0" smtClean="0"/>
              <a:t>QPSK</a:t>
            </a:r>
            <a:endParaRPr lang="en-US" sz="1600" dirty="0" smtClean="0"/>
          </a:p>
        </p:txBody>
      </p:sp>
      <p:sp>
        <p:nvSpPr>
          <p:cNvPr id="39940" name="Line 38"/>
          <p:cNvSpPr>
            <a:spLocks noChangeShapeType="1"/>
          </p:cNvSpPr>
          <p:nvPr/>
        </p:nvSpPr>
        <p:spPr bwMode="auto">
          <a:xfrm flipV="1">
            <a:off x="5853112" y="3879453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39"/>
          <p:cNvSpPr>
            <a:spLocks noChangeShapeType="1"/>
          </p:cNvSpPr>
          <p:nvPr/>
        </p:nvSpPr>
        <p:spPr bwMode="auto">
          <a:xfrm>
            <a:off x="5853112" y="4565253"/>
            <a:ext cx="274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Freeform 40"/>
          <p:cNvSpPr>
            <a:spLocks/>
          </p:cNvSpPr>
          <p:nvPr/>
        </p:nvSpPr>
        <p:spPr bwMode="auto">
          <a:xfrm>
            <a:off x="5929312" y="3803253"/>
            <a:ext cx="485775" cy="1430338"/>
          </a:xfrm>
          <a:custGeom>
            <a:avLst/>
            <a:gdLst>
              <a:gd name="T0" fmla="*/ 0 w 306"/>
              <a:gd name="T1" fmla="*/ 2147483647 h 901"/>
              <a:gd name="T2" fmla="*/ 2147483647 w 306"/>
              <a:gd name="T3" fmla="*/ 2147483647 h 901"/>
              <a:gd name="T4" fmla="*/ 2147483647 w 306"/>
              <a:gd name="T5" fmla="*/ 2147483647 h 901"/>
              <a:gd name="T6" fmla="*/ 2147483647 w 306"/>
              <a:gd name="T7" fmla="*/ 2147483647 h 901"/>
              <a:gd name="T8" fmla="*/ 2147483647 w 306"/>
              <a:gd name="T9" fmla="*/ 2147483647 h 9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Freeform 42"/>
          <p:cNvSpPr>
            <a:spLocks/>
          </p:cNvSpPr>
          <p:nvPr/>
        </p:nvSpPr>
        <p:spPr bwMode="auto">
          <a:xfrm flipH="1">
            <a:off x="6538912" y="3803253"/>
            <a:ext cx="485775" cy="1430338"/>
          </a:xfrm>
          <a:custGeom>
            <a:avLst/>
            <a:gdLst>
              <a:gd name="T0" fmla="*/ 0 w 306"/>
              <a:gd name="T1" fmla="*/ 2147483647 h 901"/>
              <a:gd name="T2" fmla="*/ 2147483647 w 306"/>
              <a:gd name="T3" fmla="*/ 2147483647 h 901"/>
              <a:gd name="T4" fmla="*/ 2147483647 w 306"/>
              <a:gd name="T5" fmla="*/ 2147483647 h 901"/>
              <a:gd name="T6" fmla="*/ 2147483647 w 306"/>
              <a:gd name="T7" fmla="*/ 2147483647 h 901"/>
              <a:gd name="T8" fmla="*/ 2147483647 w 306"/>
              <a:gd name="T9" fmla="*/ 2147483647 h 9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Freeform 43"/>
          <p:cNvSpPr>
            <a:spLocks/>
          </p:cNvSpPr>
          <p:nvPr/>
        </p:nvSpPr>
        <p:spPr bwMode="auto">
          <a:xfrm flipV="1">
            <a:off x="7148512" y="3879453"/>
            <a:ext cx="485775" cy="1430338"/>
          </a:xfrm>
          <a:custGeom>
            <a:avLst/>
            <a:gdLst>
              <a:gd name="T0" fmla="*/ 0 w 306"/>
              <a:gd name="T1" fmla="*/ 2147483647 h 901"/>
              <a:gd name="T2" fmla="*/ 2147483647 w 306"/>
              <a:gd name="T3" fmla="*/ 2147483647 h 901"/>
              <a:gd name="T4" fmla="*/ 2147483647 w 306"/>
              <a:gd name="T5" fmla="*/ 2147483647 h 901"/>
              <a:gd name="T6" fmla="*/ 2147483647 w 306"/>
              <a:gd name="T7" fmla="*/ 2147483647 h 901"/>
              <a:gd name="T8" fmla="*/ 2147483647 w 306"/>
              <a:gd name="T9" fmla="*/ 2147483647 h 9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Freeform 44"/>
          <p:cNvSpPr>
            <a:spLocks/>
          </p:cNvSpPr>
          <p:nvPr/>
        </p:nvSpPr>
        <p:spPr bwMode="auto">
          <a:xfrm flipH="1" flipV="1">
            <a:off x="7834312" y="3879453"/>
            <a:ext cx="485775" cy="1430338"/>
          </a:xfrm>
          <a:custGeom>
            <a:avLst/>
            <a:gdLst>
              <a:gd name="T0" fmla="*/ 0 w 306"/>
              <a:gd name="T1" fmla="*/ 2147483647 h 901"/>
              <a:gd name="T2" fmla="*/ 2147483647 w 306"/>
              <a:gd name="T3" fmla="*/ 2147483647 h 901"/>
              <a:gd name="T4" fmla="*/ 2147483647 w 306"/>
              <a:gd name="T5" fmla="*/ 2147483647 h 901"/>
              <a:gd name="T6" fmla="*/ 2147483647 w 306"/>
              <a:gd name="T7" fmla="*/ 2147483647 h 901"/>
              <a:gd name="T8" fmla="*/ 2147483647 w 306"/>
              <a:gd name="T9" fmla="*/ 2147483647 h 90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06" h="901">
                <a:moveTo>
                  <a:pt x="0" y="281"/>
                </a:moveTo>
                <a:cubicBezTo>
                  <a:pt x="12" y="250"/>
                  <a:pt x="42" y="0"/>
                  <a:pt x="72" y="95"/>
                </a:cubicBezTo>
                <a:cubicBezTo>
                  <a:pt x="102" y="190"/>
                  <a:pt x="145" y="801"/>
                  <a:pt x="180" y="851"/>
                </a:cubicBezTo>
                <a:cubicBezTo>
                  <a:pt x="215" y="901"/>
                  <a:pt x="261" y="490"/>
                  <a:pt x="282" y="395"/>
                </a:cubicBezTo>
                <a:cubicBezTo>
                  <a:pt x="303" y="300"/>
                  <a:pt x="301" y="305"/>
                  <a:pt x="306" y="28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Text Box 45"/>
          <p:cNvSpPr txBox="1">
            <a:spLocks noChangeArrowheads="1"/>
          </p:cNvSpPr>
          <p:nvPr/>
        </p:nvSpPr>
        <p:spPr bwMode="auto">
          <a:xfrm>
            <a:off x="5837237" y="5109766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11</a:t>
            </a:r>
          </a:p>
        </p:txBody>
      </p:sp>
      <p:sp>
        <p:nvSpPr>
          <p:cNvPr id="39947" name="Text Box 46"/>
          <p:cNvSpPr txBox="1">
            <a:spLocks noChangeArrowheads="1"/>
          </p:cNvSpPr>
          <p:nvPr/>
        </p:nvSpPr>
        <p:spPr bwMode="auto">
          <a:xfrm>
            <a:off x="6446837" y="5109766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10</a:t>
            </a:r>
          </a:p>
        </p:txBody>
      </p:sp>
      <p:sp>
        <p:nvSpPr>
          <p:cNvPr id="39948" name="Text Box 47"/>
          <p:cNvSpPr txBox="1">
            <a:spLocks noChangeArrowheads="1"/>
          </p:cNvSpPr>
          <p:nvPr/>
        </p:nvSpPr>
        <p:spPr bwMode="auto">
          <a:xfrm>
            <a:off x="7285037" y="5109766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00</a:t>
            </a:r>
          </a:p>
        </p:txBody>
      </p:sp>
      <p:sp>
        <p:nvSpPr>
          <p:cNvPr id="39949" name="Text Box 48"/>
          <p:cNvSpPr txBox="1">
            <a:spLocks noChangeArrowheads="1"/>
          </p:cNvSpPr>
          <p:nvPr/>
        </p:nvSpPr>
        <p:spPr bwMode="auto">
          <a:xfrm>
            <a:off x="7910512" y="5098653"/>
            <a:ext cx="3968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/>
              <a:t>01</a:t>
            </a:r>
          </a:p>
        </p:txBody>
      </p:sp>
      <p:grpSp>
        <p:nvGrpSpPr>
          <p:cNvPr id="39950" name="Group 66"/>
          <p:cNvGrpSpPr>
            <a:grpSpLocks/>
          </p:cNvGrpSpPr>
          <p:nvPr/>
        </p:nvGrpSpPr>
        <p:grpSpPr bwMode="auto">
          <a:xfrm>
            <a:off x="5309393" y="1933335"/>
            <a:ext cx="1385888" cy="1454150"/>
            <a:chOff x="4080" y="576"/>
            <a:chExt cx="873" cy="916"/>
          </a:xfrm>
        </p:grpSpPr>
        <p:sp>
          <p:nvSpPr>
            <p:cNvPr id="39973" name="AutoShape 25"/>
            <p:cNvSpPr>
              <a:spLocks noChangeArrowheads="1"/>
            </p:cNvSpPr>
            <p:nvPr/>
          </p:nvSpPr>
          <p:spPr bwMode="auto">
            <a:xfrm>
              <a:off x="4800" y="1200"/>
              <a:ext cx="48" cy="48"/>
            </a:xfrm>
            <a:prstGeom prst="flowChartConnector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4" name="AutoShape 21"/>
            <p:cNvSpPr>
              <a:spLocks noChangeArrowheads="1"/>
            </p:cNvSpPr>
            <p:nvPr/>
          </p:nvSpPr>
          <p:spPr bwMode="auto">
            <a:xfrm>
              <a:off x="4615" y="1108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5" name="AutoShape 22"/>
            <p:cNvSpPr>
              <a:spLocks noChangeArrowheads="1"/>
            </p:cNvSpPr>
            <p:nvPr/>
          </p:nvSpPr>
          <p:spPr bwMode="auto">
            <a:xfrm flipV="1">
              <a:off x="4183" y="1108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76" name="Text Box 30"/>
            <p:cNvSpPr txBox="1">
              <a:spLocks noChangeArrowheads="1"/>
            </p:cNvSpPr>
            <p:nvPr/>
          </p:nvSpPr>
          <p:spPr bwMode="auto">
            <a:xfrm>
              <a:off x="4321" y="576"/>
              <a:ext cx="203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Q</a:t>
              </a:r>
            </a:p>
          </p:txBody>
        </p:sp>
        <p:sp>
          <p:nvSpPr>
            <p:cNvPr id="39977" name="Text Box 31"/>
            <p:cNvSpPr txBox="1">
              <a:spLocks noChangeArrowheads="1"/>
            </p:cNvSpPr>
            <p:nvPr/>
          </p:nvSpPr>
          <p:spPr bwMode="auto">
            <a:xfrm>
              <a:off x="4806" y="1035"/>
              <a:ext cx="14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I</a:t>
              </a:r>
            </a:p>
          </p:txBody>
        </p:sp>
        <p:sp>
          <p:nvSpPr>
            <p:cNvPr id="39978" name="Text Box 36"/>
            <p:cNvSpPr txBox="1">
              <a:spLocks noChangeArrowheads="1"/>
            </p:cNvSpPr>
            <p:nvPr/>
          </p:nvSpPr>
          <p:spPr bwMode="auto">
            <a:xfrm>
              <a:off x="4551" y="1137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0</a:t>
              </a:r>
            </a:p>
          </p:txBody>
        </p:sp>
        <p:sp>
          <p:nvSpPr>
            <p:cNvPr id="39979" name="Text Box 37"/>
            <p:cNvSpPr txBox="1">
              <a:spLocks noChangeArrowheads="1"/>
            </p:cNvSpPr>
            <p:nvPr/>
          </p:nvSpPr>
          <p:spPr bwMode="auto">
            <a:xfrm>
              <a:off x="4117" y="1137"/>
              <a:ext cx="17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/>
                <a:t>1</a:t>
              </a:r>
            </a:p>
          </p:txBody>
        </p:sp>
        <p:sp>
          <p:nvSpPr>
            <p:cNvPr id="39980" name="Line 52"/>
            <p:cNvSpPr>
              <a:spLocks noChangeShapeType="1"/>
            </p:cNvSpPr>
            <p:nvPr/>
          </p:nvSpPr>
          <p:spPr bwMode="auto">
            <a:xfrm>
              <a:off x="4423" y="77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81" name="Line 54"/>
            <p:cNvSpPr>
              <a:spLocks noChangeShapeType="1"/>
            </p:cNvSpPr>
            <p:nvPr/>
          </p:nvSpPr>
          <p:spPr bwMode="auto">
            <a:xfrm rot="-5400000">
              <a:off x="4440" y="77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951" name="Group 65"/>
          <p:cNvGrpSpPr>
            <a:grpSpLocks/>
          </p:cNvGrpSpPr>
          <p:nvPr/>
        </p:nvGrpSpPr>
        <p:grpSpPr bwMode="auto">
          <a:xfrm>
            <a:off x="6815137" y="1919049"/>
            <a:ext cx="1841500" cy="1728787"/>
            <a:chOff x="3840" y="1632"/>
            <a:chExt cx="1160" cy="1089"/>
          </a:xfrm>
        </p:grpSpPr>
        <p:sp>
          <p:nvSpPr>
            <p:cNvPr id="39954" name="AutoShape 7"/>
            <p:cNvSpPr>
              <a:spLocks noChangeArrowheads="1"/>
            </p:cNvSpPr>
            <p:nvPr/>
          </p:nvSpPr>
          <p:spPr bwMode="auto">
            <a:xfrm>
              <a:off x="4756" y="180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5" name="AutoShape 8"/>
            <p:cNvSpPr>
              <a:spLocks noChangeArrowheads="1"/>
            </p:cNvSpPr>
            <p:nvPr/>
          </p:nvSpPr>
          <p:spPr bwMode="auto">
            <a:xfrm flipV="1">
              <a:off x="4756" y="252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6" name="AutoShape 9"/>
            <p:cNvSpPr>
              <a:spLocks noChangeArrowheads="1"/>
            </p:cNvSpPr>
            <p:nvPr/>
          </p:nvSpPr>
          <p:spPr bwMode="auto">
            <a:xfrm>
              <a:off x="4036" y="252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AutoShape 10"/>
            <p:cNvSpPr>
              <a:spLocks noChangeArrowheads="1"/>
            </p:cNvSpPr>
            <p:nvPr/>
          </p:nvSpPr>
          <p:spPr bwMode="auto">
            <a:xfrm flipH="1" flipV="1">
              <a:off x="4036" y="1801"/>
              <a:ext cx="48" cy="48"/>
            </a:xfrm>
            <a:prstGeom prst="flowChartConnector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9958" name="AutoShape 11"/>
            <p:cNvCxnSpPr>
              <a:cxnSpLocks noChangeShapeType="1"/>
              <a:stCxn id="39956" idx="7"/>
              <a:endCxn id="39954" idx="3"/>
            </p:cNvCxnSpPr>
            <p:nvPr/>
          </p:nvCxnSpPr>
          <p:spPr bwMode="auto">
            <a:xfrm flipV="1">
              <a:off x="4077" y="1842"/>
              <a:ext cx="686" cy="68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39959" name="AutoShape 12"/>
            <p:cNvCxnSpPr>
              <a:cxnSpLocks noChangeShapeType="1"/>
              <a:stCxn id="39957" idx="1"/>
              <a:endCxn id="39955" idx="3"/>
            </p:cNvCxnSpPr>
            <p:nvPr/>
          </p:nvCxnSpPr>
          <p:spPr bwMode="auto">
            <a:xfrm>
              <a:off x="4076" y="1841"/>
              <a:ext cx="687" cy="68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39960" name="AutoShape 13"/>
            <p:cNvCxnSpPr>
              <a:cxnSpLocks noChangeShapeType="1"/>
              <a:stCxn id="39956" idx="6"/>
              <a:endCxn id="39955" idx="2"/>
            </p:cNvCxnSpPr>
            <p:nvPr/>
          </p:nvCxnSpPr>
          <p:spPr bwMode="auto">
            <a:xfrm>
              <a:off x="4084" y="2545"/>
              <a:ext cx="6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39961" name="AutoShape 14"/>
            <p:cNvCxnSpPr>
              <a:cxnSpLocks noChangeShapeType="1"/>
              <a:stCxn id="39956" idx="0"/>
              <a:endCxn id="39957" idx="0"/>
            </p:cNvCxnSpPr>
            <p:nvPr/>
          </p:nvCxnSpPr>
          <p:spPr bwMode="auto">
            <a:xfrm flipV="1">
              <a:off x="4060" y="1849"/>
              <a:ext cx="0" cy="6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cxnSp>
          <p:nvCxnSpPr>
            <p:cNvPr id="39962" name="AutoShape 15"/>
            <p:cNvCxnSpPr>
              <a:cxnSpLocks noChangeShapeType="1"/>
              <a:stCxn id="39957" idx="2"/>
              <a:endCxn id="39954" idx="2"/>
            </p:cNvCxnSpPr>
            <p:nvPr/>
          </p:nvCxnSpPr>
          <p:spPr bwMode="auto">
            <a:xfrm>
              <a:off x="4084" y="1825"/>
              <a:ext cx="672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</p:cxnSp>
        <p:grpSp>
          <p:nvGrpSpPr>
            <p:cNvPr id="39963" name="Group 58"/>
            <p:cNvGrpSpPr>
              <a:grpSpLocks/>
            </p:cNvGrpSpPr>
            <p:nvPr/>
          </p:nvGrpSpPr>
          <p:grpSpPr bwMode="auto">
            <a:xfrm>
              <a:off x="3840" y="1632"/>
              <a:ext cx="1160" cy="1089"/>
              <a:chOff x="3740" y="1751"/>
              <a:chExt cx="1160" cy="1089"/>
            </a:xfrm>
          </p:grpSpPr>
          <p:cxnSp>
            <p:nvCxnSpPr>
              <p:cNvPr id="39966" name="AutoShape 16"/>
              <p:cNvCxnSpPr>
                <a:cxnSpLocks noChangeShapeType="1"/>
              </p:cNvCxnSpPr>
              <p:nvPr/>
            </p:nvCxnSpPr>
            <p:spPr bwMode="auto">
              <a:xfrm flipH="1">
                <a:off x="4679" y="1968"/>
                <a:ext cx="1" cy="672"/>
              </a:xfrm>
              <a:prstGeom prst="straightConnector1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</p:cxnSp>
          <p:sp>
            <p:nvSpPr>
              <p:cNvPr id="39967" name="Text Box 17"/>
              <p:cNvSpPr txBox="1">
                <a:spLocks noChangeArrowheads="1"/>
              </p:cNvSpPr>
              <p:nvPr/>
            </p:nvSpPr>
            <p:spPr bwMode="auto">
              <a:xfrm>
                <a:off x="4218" y="1751"/>
                <a:ext cx="2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en-US" sz="1400"/>
                  <a:t>Q</a:t>
                </a:r>
              </a:p>
            </p:txBody>
          </p:sp>
          <p:sp>
            <p:nvSpPr>
              <p:cNvPr id="39968" name="Text Box 18"/>
              <p:cNvSpPr txBox="1">
                <a:spLocks noChangeArrowheads="1"/>
              </p:cNvSpPr>
              <p:nvPr/>
            </p:nvSpPr>
            <p:spPr bwMode="auto">
              <a:xfrm>
                <a:off x="4683" y="2207"/>
                <a:ext cx="14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I</a:t>
                </a:r>
              </a:p>
            </p:txBody>
          </p:sp>
          <p:sp>
            <p:nvSpPr>
              <p:cNvPr id="39969" name="Text Box 32"/>
              <p:cNvSpPr txBox="1">
                <a:spLocks noChangeArrowheads="1"/>
              </p:cNvSpPr>
              <p:nvPr/>
            </p:nvSpPr>
            <p:spPr bwMode="auto">
              <a:xfrm>
                <a:off x="4660" y="1771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11</a:t>
                </a:r>
              </a:p>
            </p:txBody>
          </p:sp>
          <p:sp>
            <p:nvSpPr>
              <p:cNvPr id="39970" name="Text Box 33"/>
              <p:cNvSpPr txBox="1">
                <a:spLocks noChangeArrowheads="1"/>
              </p:cNvSpPr>
              <p:nvPr/>
            </p:nvSpPr>
            <p:spPr bwMode="auto">
              <a:xfrm>
                <a:off x="4660" y="2648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01</a:t>
                </a:r>
              </a:p>
            </p:txBody>
          </p:sp>
          <p:sp>
            <p:nvSpPr>
              <p:cNvPr id="39971" name="Text Box 34"/>
              <p:cNvSpPr txBox="1">
                <a:spLocks noChangeArrowheads="1"/>
              </p:cNvSpPr>
              <p:nvPr/>
            </p:nvSpPr>
            <p:spPr bwMode="auto">
              <a:xfrm>
                <a:off x="3740" y="1772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10</a:t>
                </a:r>
              </a:p>
            </p:txBody>
          </p:sp>
          <p:sp>
            <p:nvSpPr>
              <p:cNvPr id="39972" name="Text Box 35"/>
              <p:cNvSpPr txBox="1">
                <a:spLocks noChangeArrowheads="1"/>
              </p:cNvSpPr>
              <p:nvPr/>
            </p:nvSpPr>
            <p:spPr bwMode="auto">
              <a:xfrm>
                <a:off x="3740" y="2644"/>
                <a:ext cx="24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/>
                  <a:t>00</a:t>
                </a:r>
              </a:p>
            </p:txBody>
          </p:sp>
        </p:grpSp>
        <p:sp>
          <p:nvSpPr>
            <p:cNvPr id="39964" name="Line 53"/>
            <p:cNvSpPr>
              <a:spLocks noChangeShapeType="1"/>
            </p:cNvSpPr>
            <p:nvPr/>
          </p:nvSpPr>
          <p:spPr bwMode="auto">
            <a:xfrm>
              <a:off x="4422" y="183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5" name="Line 55"/>
            <p:cNvSpPr>
              <a:spLocks noChangeShapeType="1"/>
            </p:cNvSpPr>
            <p:nvPr/>
          </p:nvSpPr>
          <p:spPr bwMode="auto">
            <a:xfrm rot="-5400000">
              <a:off x="4419" y="182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52" name="Text Box 63"/>
          <p:cNvSpPr txBox="1">
            <a:spLocks noChangeArrowheads="1"/>
          </p:cNvSpPr>
          <p:nvPr/>
        </p:nvSpPr>
        <p:spPr bwMode="auto">
          <a:xfrm>
            <a:off x="5534023" y="3803253"/>
            <a:ext cx="303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A</a:t>
            </a:r>
          </a:p>
        </p:txBody>
      </p:sp>
      <p:sp>
        <p:nvSpPr>
          <p:cNvPr id="39953" name="Text Box 64"/>
          <p:cNvSpPr txBox="1">
            <a:spLocks noChangeArrowheads="1"/>
          </p:cNvSpPr>
          <p:nvPr/>
        </p:nvSpPr>
        <p:spPr bwMode="auto">
          <a:xfrm>
            <a:off x="8428037" y="4565253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D5DBF-5D65-4AFF-B1FA-4E0AAECA8543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573967" y="5465922"/>
            <a:ext cx="3177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Palatino Linotype" panose="02040502050505030304" pitchFamily="18" charset="0"/>
              </a:rPr>
              <a:t>Kvadraturní fázové klíčování</a:t>
            </a:r>
            <a:endParaRPr lang="cs-CZ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73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val 1124"/>
          <p:cNvSpPr>
            <a:spLocks noChangeArrowheads="1"/>
          </p:cNvSpPr>
          <p:nvPr/>
        </p:nvSpPr>
        <p:spPr bwMode="auto">
          <a:xfrm>
            <a:off x="692696" y="4136752"/>
            <a:ext cx="1993900" cy="19939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Oval 1123"/>
          <p:cNvSpPr>
            <a:spLocks noChangeArrowheads="1"/>
          </p:cNvSpPr>
          <p:nvPr/>
        </p:nvSpPr>
        <p:spPr bwMode="auto">
          <a:xfrm>
            <a:off x="943521" y="4381227"/>
            <a:ext cx="1498600" cy="149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Oval 1122"/>
          <p:cNvSpPr>
            <a:spLocks noChangeArrowheads="1"/>
          </p:cNvSpPr>
          <p:nvPr/>
        </p:nvSpPr>
        <p:spPr bwMode="auto">
          <a:xfrm>
            <a:off x="1353096" y="4797152"/>
            <a:ext cx="673100" cy="6731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93701"/>
            <a:ext cx="7543800" cy="1295400"/>
          </a:xfrm>
        </p:spPr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</a:rPr>
              <a:t>Kvadraturní amplitudová modulace</a:t>
            </a:r>
            <a:br>
              <a:rPr lang="cs-CZ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Quadrature Amplitude Modulation</a:t>
            </a:r>
            <a:endParaRPr lang="en-US" sz="3200" dirty="0" smtClean="0"/>
          </a:p>
        </p:txBody>
      </p:sp>
      <p:sp>
        <p:nvSpPr>
          <p:cNvPr id="4096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99"/>
            <a:ext cx="7924800" cy="1884065"/>
          </a:xfrm>
        </p:spPr>
        <p:txBody>
          <a:bodyPr/>
          <a:lstStyle/>
          <a:p>
            <a:r>
              <a:rPr lang="cs-CZ" sz="1600" dirty="0" smtClean="0"/>
              <a:t>Kvadraturní amplitudová modulace </a:t>
            </a:r>
            <a:r>
              <a:rPr lang="en-US" sz="1600" dirty="0" smtClean="0"/>
              <a:t>(QAM): </a:t>
            </a:r>
            <a:r>
              <a:rPr lang="cs-CZ" sz="1600" dirty="0" smtClean="0"/>
              <a:t>kombinuje amplitudovou a fázovou modulaci</a:t>
            </a:r>
            <a:endParaRPr lang="en-US" sz="1600" dirty="0" smtClean="0"/>
          </a:p>
          <a:p>
            <a:r>
              <a:rPr lang="cs-CZ" sz="1600" dirty="0" smtClean="0"/>
              <a:t>Dává možnost kódovat n bitů jedním symbolem</a:t>
            </a:r>
            <a:endParaRPr lang="en-US" sz="1600" dirty="0" smtClean="0"/>
          </a:p>
          <a:p>
            <a:r>
              <a:rPr lang="cs-CZ" sz="1600" dirty="0" smtClean="0"/>
              <a:t>Pro n bitů vyžaduje </a:t>
            </a:r>
            <a:r>
              <a:rPr lang="en-US" sz="1600" dirty="0" smtClean="0"/>
              <a:t>2</a:t>
            </a:r>
            <a:r>
              <a:rPr lang="en-US" sz="1600" baseline="30000" dirty="0" smtClean="0"/>
              <a:t>n</a:t>
            </a:r>
            <a:r>
              <a:rPr lang="en-US" sz="1600" dirty="0" smtClean="0"/>
              <a:t> </a:t>
            </a:r>
            <a:r>
              <a:rPr lang="cs-CZ" sz="1600" dirty="0" smtClean="0"/>
              <a:t>diskrétních úrovní</a:t>
            </a:r>
            <a:r>
              <a:rPr lang="en-US" sz="1600" dirty="0" smtClean="0"/>
              <a:t>, </a:t>
            </a:r>
            <a:r>
              <a:rPr lang="cs-CZ" sz="1600" dirty="0" smtClean="0"/>
              <a:t>pro </a:t>
            </a:r>
            <a:r>
              <a:rPr lang="en-US" sz="1600" dirty="0" smtClean="0"/>
              <a:t>n=2 </a:t>
            </a:r>
            <a:r>
              <a:rPr lang="cs-CZ" sz="1600" dirty="0" smtClean="0"/>
              <a:t>je totožná s </a:t>
            </a:r>
            <a:r>
              <a:rPr lang="en-US" sz="1600" dirty="0" smtClean="0"/>
              <a:t>QPSK</a:t>
            </a:r>
            <a:r>
              <a:rPr lang="cs-CZ" sz="1600" dirty="0" smtClean="0"/>
              <a:t> (jedna amplituda, dvě fáze)</a:t>
            </a:r>
            <a:endParaRPr lang="en-US" sz="1600" dirty="0" smtClean="0"/>
          </a:p>
          <a:p>
            <a:r>
              <a:rPr lang="cs-CZ" sz="1600" dirty="0" smtClean="0"/>
              <a:t>Bitová chybovost se zvyšuje s n, ale méně v porovnání s podobnými PSK schématy</a:t>
            </a:r>
            <a:endParaRPr lang="en-US" sz="1600" dirty="0" smtClean="0"/>
          </a:p>
          <a:p>
            <a:pPr lvl="1">
              <a:buFont typeface="Wingdings" pitchFamily="2" charset="2"/>
              <a:buNone/>
            </a:pPr>
            <a:r>
              <a:rPr lang="en-US" sz="1400" dirty="0" smtClean="0"/>
              <a:t>				</a:t>
            </a:r>
          </a:p>
          <a:p>
            <a:pPr lvl="1">
              <a:buFont typeface="Wingdings" pitchFamily="2" charset="2"/>
              <a:buNone/>
            </a:pPr>
            <a:endParaRPr lang="en-US" sz="1400" dirty="0" smtClean="0"/>
          </a:p>
          <a:p>
            <a:pPr lvl="1">
              <a:buFont typeface="Wingdings" pitchFamily="2" charset="2"/>
              <a:buNone/>
            </a:pPr>
            <a:r>
              <a:rPr lang="en-US" sz="1400" dirty="0" smtClean="0"/>
              <a:t>				</a:t>
            </a:r>
            <a:endParaRPr lang="en-US" sz="1100" dirty="0" smtClean="0"/>
          </a:p>
        </p:txBody>
      </p:sp>
      <p:sp>
        <p:nvSpPr>
          <p:cNvPr id="40967" name="Line 1031"/>
          <p:cNvSpPr>
            <a:spLocks noChangeShapeType="1"/>
          </p:cNvSpPr>
          <p:nvPr/>
        </p:nvSpPr>
        <p:spPr bwMode="auto">
          <a:xfrm rot="16200000" flipH="1">
            <a:off x="1770609" y="3946252"/>
            <a:ext cx="0" cy="23749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1032"/>
          <p:cNvSpPr>
            <a:spLocks noChangeArrowheads="1"/>
          </p:cNvSpPr>
          <p:nvPr/>
        </p:nvSpPr>
        <p:spPr bwMode="auto">
          <a:xfrm>
            <a:off x="1880146" y="4843190"/>
            <a:ext cx="100013" cy="100012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Oval 1033"/>
          <p:cNvSpPr>
            <a:spLocks noChangeArrowheads="1"/>
          </p:cNvSpPr>
          <p:nvPr/>
        </p:nvSpPr>
        <p:spPr bwMode="auto">
          <a:xfrm>
            <a:off x="2351634" y="4844777"/>
            <a:ext cx="100012" cy="100013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Oval 1034"/>
          <p:cNvSpPr>
            <a:spLocks noChangeArrowheads="1"/>
          </p:cNvSpPr>
          <p:nvPr/>
        </p:nvSpPr>
        <p:spPr bwMode="auto">
          <a:xfrm>
            <a:off x="1876971" y="4363765"/>
            <a:ext cx="100013" cy="100012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Oval 1035"/>
          <p:cNvSpPr>
            <a:spLocks noChangeArrowheads="1"/>
          </p:cNvSpPr>
          <p:nvPr/>
        </p:nvSpPr>
        <p:spPr bwMode="auto">
          <a:xfrm>
            <a:off x="2351634" y="4362177"/>
            <a:ext cx="100012" cy="100013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Oval 1046"/>
          <p:cNvSpPr>
            <a:spLocks noChangeArrowheads="1"/>
          </p:cNvSpPr>
          <p:nvPr/>
        </p:nvSpPr>
        <p:spPr bwMode="auto">
          <a:xfrm>
            <a:off x="1880146" y="5792515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Oval 1047"/>
          <p:cNvSpPr>
            <a:spLocks noChangeArrowheads="1"/>
          </p:cNvSpPr>
          <p:nvPr/>
        </p:nvSpPr>
        <p:spPr bwMode="auto">
          <a:xfrm>
            <a:off x="2356396" y="57941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Oval 1048"/>
          <p:cNvSpPr>
            <a:spLocks noChangeArrowheads="1"/>
          </p:cNvSpPr>
          <p:nvPr/>
        </p:nvSpPr>
        <p:spPr bwMode="auto">
          <a:xfrm>
            <a:off x="1886496" y="53242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Oval 1049"/>
          <p:cNvSpPr>
            <a:spLocks noChangeArrowheads="1"/>
          </p:cNvSpPr>
          <p:nvPr/>
        </p:nvSpPr>
        <p:spPr bwMode="auto">
          <a:xfrm>
            <a:off x="2354809" y="53242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Oval 1057"/>
          <p:cNvSpPr>
            <a:spLocks noChangeArrowheads="1"/>
          </p:cNvSpPr>
          <p:nvPr/>
        </p:nvSpPr>
        <p:spPr bwMode="auto">
          <a:xfrm>
            <a:off x="938759" y="57941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Oval 1058"/>
          <p:cNvSpPr>
            <a:spLocks noChangeArrowheads="1"/>
          </p:cNvSpPr>
          <p:nvPr/>
        </p:nvSpPr>
        <p:spPr bwMode="auto">
          <a:xfrm>
            <a:off x="1408659" y="5795690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Oval 1059"/>
          <p:cNvSpPr>
            <a:spLocks noChangeArrowheads="1"/>
          </p:cNvSpPr>
          <p:nvPr/>
        </p:nvSpPr>
        <p:spPr bwMode="auto">
          <a:xfrm>
            <a:off x="940346" y="53242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Oval 1060"/>
          <p:cNvSpPr>
            <a:spLocks noChangeArrowheads="1"/>
          </p:cNvSpPr>
          <p:nvPr/>
        </p:nvSpPr>
        <p:spPr bwMode="auto">
          <a:xfrm>
            <a:off x="1407071" y="5324202"/>
            <a:ext cx="92075" cy="92075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80" name="AutoShape 1063"/>
          <p:cNvCxnSpPr>
            <a:cxnSpLocks noChangeShapeType="1"/>
            <a:stCxn id="40978" idx="6"/>
            <a:endCxn id="40979" idx="2"/>
          </p:cNvCxnSpPr>
          <p:nvPr/>
        </p:nvCxnSpPr>
        <p:spPr bwMode="auto">
          <a:xfrm>
            <a:off x="1032421" y="5370240"/>
            <a:ext cx="37465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81" name="AutoShape 1073"/>
          <p:cNvCxnSpPr>
            <a:cxnSpLocks noChangeShapeType="1"/>
            <a:stCxn id="40987" idx="4"/>
            <a:endCxn id="40985" idx="0"/>
          </p:cNvCxnSpPr>
          <p:nvPr/>
        </p:nvCxnSpPr>
        <p:spPr bwMode="auto">
          <a:xfrm flipH="1">
            <a:off x="1451521" y="4460602"/>
            <a:ext cx="1588" cy="382588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82" name="AutoShape 1074"/>
          <p:cNvCxnSpPr>
            <a:cxnSpLocks noChangeShapeType="1"/>
            <a:stCxn id="40986" idx="6"/>
            <a:endCxn id="40987" idx="2"/>
          </p:cNvCxnSpPr>
          <p:nvPr/>
        </p:nvCxnSpPr>
        <p:spPr bwMode="auto">
          <a:xfrm flipV="1">
            <a:off x="1035596" y="4411390"/>
            <a:ext cx="369888" cy="1587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83" name="AutoShape 1075"/>
          <p:cNvCxnSpPr>
            <a:cxnSpLocks noChangeShapeType="1"/>
            <a:stCxn id="40986" idx="4"/>
            <a:endCxn id="40984" idx="0"/>
          </p:cNvCxnSpPr>
          <p:nvPr/>
        </p:nvCxnSpPr>
        <p:spPr bwMode="auto">
          <a:xfrm>
            <a:off x="987971" y="4462190"/>
            <a:ext cx="0" cy="379412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sp>
        <p:nvSpPr>
          <p:cNvPr id="40984" name="Oval 1068"/>
          <p:cNvSpPr>
            <a:spLocks noChangeArrowheads="1"/>
          </p:cNvSpPr>
          <p:nvPr/>
        </p:nvSpPr>
        <p:spPr bwMode="auto">
          <a:xfrm>
            <a:off x="940346" y="4841602"/>
            <a:ext cx="95250" cy="100013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5" name="Oval 1069"/>
          <p:cNvSpPr>
            <a:spLocks noChangeArrowheads="1"/>
          </p:cNvSpPr>
          <p:nvPr/>
        </p:nvSpPr>
        <p:spPr bwMode="auto">
          <a:xfrm>
            <a:off x="1403896" y="4843190"/>
            <a:ext cx="95250" cy="100012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6" name="Oval 1070"/>
          <p:cNvSpPr>
            <a:spLocks noChangeArrowheads="1"/>
          </p:cNvSpPr>
          <p:nvPr/>
        </p:nvSpPr>
        <p:spPr bwMode="auto">
          <a:xfrm>
            <a:off x="940346" y="4362177"/>
            <a:ext cx="95250" cy="100013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7" name="Oval 1071"/>
          <p:cNvSpPr>
            <a:spLocks noChangeArrowheads="1"/>
          </p:cNvSpPr>
          <p:nvPr/>
        </p:nvSpPr>
        <p:spPr bwMode="auto">
          <a:xfrm>
            <a:off x="1405484" y="4360590"/>
            <a:ext cx="95250" cy="100012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88" name="AutoShape 1081"/>
          <p:cNvCxnSpPr>
            <a:cxnSpLocks noChangeShapeType="1"/>
            <a:stCxn id="40979" idx="6"/>
            <a:endCxn id="40974" idx="2"/>
          </p:cNvCxnSpPr>
          <p:nvPr/>
        </p:nvCxnSpPr>
        <p:spPr bwMode="auto">
          <a:xfrm>
            <a:off x="1499146" y="5370240"/>
            <a:ext cx="38735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89" name="AutoShape 1083"/>
          <p:cNvCxnSpPr>
            <a:cxnSpLocks noChangeShapeType="1"/>
            <a:stCxn id="40985" idx="6"/>
            <a:endCxn id="40968" idx="2"/>
          </p:cNvCxnSpPr>
          <p:nvPr/>
        </p:nvCxnSpPr>
        <p:spPr bwMode="auto">
          <a:xfrm>
            <a:off x="1499146" y="4893990"/>
            <a:ext cx="38100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sp>
        <p:nvSpPr>
          <p:cNvPr id="40990" name="Line 1085"/>
          <p:cNvSpPr>
            <a:spLocks noChangeShapeType="1"/>
          </p:cNvSpPr>
          <p:nvPr/>
        </p:nvSpPr>
        <p:spPr bwMode="auto">
          <a:xfrm>
            <a:off x="1691234" y="3982765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91" name="AutoShape 1091"/>
          <p:cNvCxnSpPr>
            <a:cxnSpLocks noChangeShapeType="1"/>
            <a:stCxn id="40985" idx="6"/>
            <a:endCxn id="40968" idx="2"/>
          </p:cNvCxnSpPr>
          <p:nvPr/>
        </p:nvCxnSpPr>
        <p:spPr bwMode="auto">
          <a:xfrm>
            <a:off x="1499146" y="4893990"/>
            <a:ext cx="38100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92" name="AutoShape 1094"/>
          <p:cNvCxnSpPr>
            <a:cxnSpLocks noChangeShapeType="1"/>
            <a:stCxn id="40979" idx="6"/>
            <a:endCxn id="40974" idx="2"/>
          </p:cNvCxnSpPr>
          <p:nvPr/>
        </p:nvCxnSpPr>
        <p:spPr bwMode="auto">
          <a:xfrm>
            <a:off x="1499146" y="5370240"/>
            <a:ext cx="387350" cy="0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cxnSp>
        <p:nvCxnSpPr>
          <p:cNvPr id="40993" name="AutoShape 1097"/>
          <p:cNvCxnSpPr>
            <a:cxnSpLocks noChangeShapeType="1"/>
            <a:stCxn id="40984" idx="0"/>
            <a:endCxn id="40986" idx="4"/>
          </p:cNvCxnSpPr>
          <p:nvPr/>
        </p:nvCxnSpPr>
        <p:spPr bwMode="auto">
          <a:xfrm flipV="1">
            <a:off x="987971" y="4462190"/>
            <a:ext cx="0" cy="379412"/>
          </a:xfrm>
          <a:prstGeom prst="straightConnector1">
            <a:avLst/>
          </a:prstGeom>
          <a:noFill/>
          <a:ln w="9525">
            <a:noFill/>
            <a:round/>
            <a:headEnd/>
            <a:tailEnd/>
          </a:ln>
          <a:effectLst/>
        </p:spPr>
      </p:cxnSp>
      <p:sp>
        <p:nvSpPr>
          <p:cNvPr id="40994" name="Text Box 1107"/>
          <p:cNvSpPr txBox="1">
            <a:spLocks noChangeArrowheads="1"/>
          </p:cNvSpPr>
          <p:nvPr/>
        </p:nvSpPr>
        <p:spPr bwMode="auto">
          <a:xfrm>
            <a:off x="2478634" y="4700315"/>
            <a:ext cx="393700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0000</a:t>
            </a:r>
          </a:p>
        </p:txBody>
      </p:sp>
      <p:sp>
        <p:nvSpPr>
          <p:cNvPr id="40995" name="Text Box 1108"/>
          <p:cNvSpPr txBox="1">
            <a:spLocks noChangeArrowheads="1"/>
          </p:cNvSpPr>
          <p:nvPr/>
        </p:nvSpPr>
        <p:spPr bwMode="auto">
          <a:xfrm>
            <a:off x="2478634" y="4246290"/>
            <a:ext cx="393700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0001</a:t>
            </a:r>
          </a:p>
        </p:txBody>
      </p:sp>
      <p:sp>
        <p:nvSpPr>
          <p:cNvPr id="40996" name="Text Box 1109"/>
          <p:cNvSpPr txBox="1">
            <a:spLocks noChangeArrowheads="1"/>
          </p:cNvSpPr>
          <p:nvPr/>
        </p:nvSpPr>
        <p:spPr bwMode="auto">
          <a:xfrm>
            <a:off x="1827759" y="4614590"/>
            <a:ext cx="393700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0011</a:t>
            </a:r>
          </a:p>
        </p:txBody>
      </p:sp>
      <p:sp>
        <p:nvSpPr>
          <p:cNvPr id="40997" name="Text Box 1110"/>
          <p:cNvSpPr txBox="1">
            <a:spLocks noChangeArrowheads="1"/>
          </p:cNvSpPr>
          <p:nvPr/>
        </p:nvSpPr>
        <p:spPr bwMode="auto">
          <a:xfrm>
            <a:off x="2478634" y="5413102"/>
            <a:ext cx="393700" cy="212725"/>
          </a:xfrm>
          <a:prstGeom prst="rect">
            <a:avLst/>
          </a:prstGeom>
          <a:solidFill>
            <a:schemeClr val="bg1"/>
          </a:solidFill>
          <a:ln w="9525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1000</a:t>
            </a:r>
          </a:p>
        </p:txBody>
      </p:sp>
      <p:sp>
        <p:nvSpPr>
          <p:cNvPr id="40998" name="Text Box 1117"/>
          <p:cNvSpPr txBox="1">
            <a:spLocks noChangeArrowheads="1"/>
          </p:cNvSpPr>
          <p:nvPr/>
        </p:nvSpPr>
        <p:spPr bwMode="auto">
          <a:xfrm>
            <a:off x="1492796" y="3897040"/>
            <a:ext cx="138113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Q</a:t>
            </a:r>
          </a:p>
        </p:txBody>
      </p:sp>
      <p:sp>
        <p:nvSpPr>
          <p:cNvPr id="40999" name="Text Box 1118"/>
          <p:cNvSpPr txBox="1">
            <a:spLocks noChangeArrowheads="1"/>
          </p:cNvSpPr>
          <p:nvPr/>
        </p:nvSpPr>
        <p:spPr bwMode="auto">
          <a:xfrm>
            <a:off x="2718346" y="5095602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I</a:t>
            </a:r>
          </a:p>
        </p:txBody>
      </p:sp>
      <p:sp>
        <p:nvSpPr>
          <p:cNvPr id="41000" name="Text Box 1119"/>
          <p:cNvSpPr txBox="1">
            <a:spLocks noChangeArrowheads="1"/>
          </p:cNvSpPr>
          <p:nvPr/>
        </p:nvSpPr>
        <p:spPr bwMode="auto">
          <a:xfrm>
            <a:off x="1878559" y="4125640"/>
            <a:ext cx="393700" cy="212725"/>
          </a:xfrm>
          <a:prstGeom prst="rect">
            <a:avLst/>
          </a:prstGeom>
          <a:solidFill>
            <a:schemeClr val="bg1"/>
          </a:solidFill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400"/>
              <a:t>0010</a:t>
            </a:r>
          </a:p>
        </p:txBody>
      </p:sp>
      <p:cxnSp>
        <p:nvCxnSpPr>
          <p:cNvPr id="41001" name="AutoShape 1121"/>
          <p:cNvCxnSpPr>
            <a:cxnSpLocks noChangeShapeType="1"/>
            <a:endCxn id="40969" idx="2"/>
          </p:cNvCxnSpPr>
          <p:nvPr/>
        </p:nvCxnSpPr>
        <p:spPr bwMode="auto">
          <a:xfrm flipV="1">
            <a:off x="1686471" y="4895577"/>
            <a:ext cx="665163" cy="236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002" name="Arc 1126"/>
          <p:cNvSpPr>
            <a:spLocks/>
          </p:cNvSpPr>
          <p:nvPr/>
        </p:nvSpPr>
        <p:spPr bwMode="auto">
          <a:xfrm flipV="1">
            <a:off x="2080171" y="4944790"/>
            <a:ext cx="176213" cy="184150"/>
          </a:xfrm>
          <a:custGeom>
            <a:avLst/>
            <a:gdLst>
              <a:gd name="T0" fmla="*/ 77127476 w 21600"/>
              <a:gd name="T1" fmla="*/ 0 h 25040"/>
              <a:gd name="T2" fmla="*/ 78770939 w 21600"/>
              <a:gd name="T3" fmla="*/ 73246001 h 25040"/>
              <a:gd name="T4" fmla="*/ 0 w 21600"/>
              <a:gd name="T5" fmla="*/ 37386296 h 2504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5040" fill="none" extrusionOk="0">
                <a:moveTo>
                  <a:pt x="17412" y="0"/>
                </a:moveTo>
                <a:cubicBezTo>
                  <a:pt x="20133" y="3706"/>
                  <a:pt x="21600" y="8183"/>
                  <a:pt x="21600" y="12781"/>
                </a:cubicBezTo>
                <a:cubicBezTo>
                  <a:pt x="21600" y="17159"/>
                  <a:pt x="20269" y="21434"/>
                  <a:pt x="17784" y="25040"/>
                </a:cubicBezTo>
              </a:path>
              <a:path w="21600" h="25040" stroke="0" extrusionOk="0">
                <a:moveTo>
                  <a:pt x="17412" y="0"/>
                </a:moveTo>
                <a:cubicBezTo>
                  <a:pt x="20133" y="3706"/>
                  <a:pt x="21600" y="8183"/>
                  <a:pt x="21600" y="12781"/>
                </a:cubicBezTo>
                <a:cubicBezTo>
                  <a:pt x="21600" y="17159"/>
                  <a:pt x="20269" y="21434"/>
                  <a:pt x="17784" y="25040"/>
                </a:cubicBezTo>
                <a:lnTo>
                  <a:pt x="0" y="12781"/>
                </a:lnTo>
                <a:lnTo>
                  <a:pt x="17412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3" name="Text Box 1127"/>
          <p:cNvSpPr txBox="1">
            <a:spLocks noChangeArrowheads="1"/>
          </p:cNvSpPr>
          <p:nvPr/>
        </p:nvSpPr>
        <p:spPr bwMode="auto">
          <a:xfrm>
            <a:off x="2008734" y="4906690"/>
            <a:ext cx="2667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l-GR" sz="1000" dirty="0">
                <a:cs typeface="Arial" charset="0"/>
              </a:rPr>
              <a:t>φ</a:t>
            </a:r>
          </a:p>
        </p:txBody>
      </p:sp>
      <p:sp>
        <p:nvSpPr>
          <p:cNvPr id="41004" name="AutoShape 1128"/>
          <p:cNvSpPr>
            <a:spLocks/>
          </p:cNvSpPr>
          <p:nvPr/>
        </p:nvSpPr>
        <p:spPr bwMode="auto">
          <a:xfrm rot="-5400000">
            <a:off x="2029371" y="4806678"/>
            <a:ext cx="73025" cy="742950"/>
          </a:xfrm>
          <a:prstGeom prst="leftBrace">
            <a:avLst>
              <a:gd name="adj1" fmla="val 8478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05" name="Text Box 1129"/>
          <p:cNvSpPr txBox="1">
            <a:spLocks noChangeArrowheads="1"/>
          </p:cNvSpPr>
          <p:nvPr/>
        </p:nvSpPr>
        <p:spPr bwMode="auto">
          <a:xfrm>
            <a:off x="1938884" y="5143227"/>
            <a:ext cx="254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000">
                <a:cs typeface="Arial" charset="0"/>
              </a:rPr>
              <a:t>a</a:t>
            </a:r>
            <a:endParaRPr lang="el-GR" sz="1000">
              <a:cs typeface="Arial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B75AA-2600-4A23-A8FF-B990C9FEC1F8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24758" y="3775625"/>
            <a:ext cx="562184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buFont typeface="Wingdings" pitchFamily="2" charset="2"/>
              <a:buNone/>
            </a:pPr>
            <a:r>
              <a:rPr lang="cs-CZ" sz="1600" dirty="0" smtClean="0">
                <a:latin typeface="Palatino Linotype" panose="02040502050505030304" pitchFamily="18" charset="0"/>
              </a:rPr>
              <a:t>Příklad</a:t>
            </a:r>
            <a:r>
              <a:rPr lang="en-US" sz="1600" dirty="0" smtClean="0">
                <a:latin typeface="Palatino Linotype" panose="02040502050505030304" pitchFamily="18" charset="0"/>
              </a:rPr>
              <a:t>: </a:t>
            </a:r>
            <a:r>
              <a:rPr lang="en-US" sz="1600" dirty="0">
                <a:latin typeface="Palatino Linotype" panose="02040502050505030304" pitchFamily="18" charset="0"/>
              </a:rPr>
              <a:t>16-QAM (4 bits = 1 symbol</a:t>
            </a:r>
            <a:r>
              <a:rPr lang="en-US" sz="1600" dirty="0" smtClean="0">
                <a:latin typeface="Palatino Linotype" panose="02040502050505030304" pitchFamily="18" charset="0"/>
              </a:rPr>
              <a:t>)</a:t>
            </a:r>
            <a:endParaRPr lang="cs-CZ" sz="1600" dirty="0" smtClean="0">
              <a:latin typeface="Palatino Linotype" panose="02040502050505030304" pitchFamily="18" charset="0"/>
            </a:endParaRPr>
          </a:p>
          <a:p>
            <a:pPr marL="0" lvl="1">
              <a:buFont typeface="Wingdings" pitchFamily="2" charset="2"/>
              <a:buNone/>
            </a:pPr>
            <a:endParaRPr lang="en-US" sz="1600" dirty="0">
              <a:latin typeface="Palatino Linotype" panose="02040502050505030304" pitchFamily="18" charset="0"/>
            </a:endParaRPr>
          </a:p>
          <a:p>
            <a:pPr marL="285750" indent="-285750">
              <a:buSzPct val="120000"/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Palatino Linotype" panose="02040502050505030304" pitchFamily="18" charset="0"/>
              </a:rPr>
              <a:t>Symboly</a:t>
            </a:r>
            <a:r>
              <a:rPr lang="en-US" sz="1600" dirty="0" smtClean="0">
                <a:latin typeface="Palatino Linotype" panose="02040502050505030304" pitchFamily="18" charset="0"/>
              </a:rPr>
              <a:t> </a:t>
            </a:r>
            <a:r>
              <a:rPr lang="en-US" sz="1600" dirty="0">
                <a:latin typeface="Palatino Linotype" panose="02040502050505030304" pitchFamily="18" charset="0"/>
              </a:rPr>
              <a:t>0011 </a:t>
            </a:r>
            <a:r>
              <a:rPr lang="en-US" sz="1600" dirty="0" smtClean="0">
                <a:latin typeface="Palatino Linotype" panose="02040502050505030304" pitchFamily="18" charset="0"/>
              </a:rPr>
              <a:t>a </a:t>
            </a:r>
            <a:r>
              <a:rPr lang="en-US" sz="1600" dirty="0">
                <a:latin typeface="Palatino Linotype" panose="02040502050505030304" pitchFamily="18" charset="0"/>
              </a:rPr>
              <a:t>0001 </a:t>
            </a:r>
            <a:r>
              <a:rPr lang="cs-CZ" sz="1600" dirty="0" smtClean="0">
                <a:latin typeface="Palatino Linotype" panose="02040502050505030304" pitchFamily="18" charset="0"/>
              </a:rPr>
              <a:t>budou mít tutéž fázi </a:t>
            </a:r>
            <a:r>
              <a:rPr lang="el-GR" sz="1600" i="1" dirty="0" smtClean="0">
                <a:latin typeface="Palatino Linotype" panose="02040502050505030304" pitchFamily="18" charset="0"/>
                <a:cs typeface="Arial" charset="0"/>
              </a:rPr>
              <a:t>φ</a:t>
            </a:r>
            <a:r>
              <a:rPr lang="en-US" sz="1600" dirty="0">
                <a:latin typeface="Palatino Linotype" panose="02040502050505030304" pitchFamily="18" charset="0"/>
              </a:rPr>
              <a:t>, </a:t>
            </a:r>
            <a:r>
              <a:rPr lang="cs-CZ" sz="1600" dirty="0" smtClean="0">
                <a:latin typeface="Palatino Linotype" panose="02040502050505030304" pitchFamily="18" charset="0"/>
              </a:rPr>
              <a:t>ale různou amplitudu</a:t>
            </a:r>
            <a:r>
              <a:rPr lang="en-US" sz="1600" dirty="0" smtClean="0">
                <a:latin typeface="Palatino Linotype" panose="02040502050505030304" pitchFamily="18" charset="0"/>
              </a:rPr>
              <a:t> </a:t>
            </a:r>
            <a:r>
              <a:rPr lang="en-US" sz="1600" i="1" dirty="0">
                <a:latin typeface="Palatino Linotype" panose="02040502050505030304" pitchFamily="18" charset="0"/>
              </a:rPr>
              <a:t>a</a:t>
            </a:r>
            <a:r>
              <a:rPr lang="en-US" sz="1600" dirty="0">
                <a:latin typeface="Palatino Linotype" panose="02040502050505030304" pitchFamily="18" charset="0"/>
              </a:rPr>
              <a:t>. </a:t>
            </a:r>
            <a:endParaRPr lang="cs-CZ" sz="1600" dirty="0" smtClean="0">
              <a:latin typeface="Palatino Linotype" panose="02040502050505030304" pitchFamily="18" charset="0"/>
            </a:endParaRPr>
          </a:p>
          <a:p>
            <a:pPr marL="285750" indent="-285750">
              <a:buSzPct val="120000"/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Palatino Linotype" panose="02040502050505030304" pitchFamily="18" charset="0"/>
              </a:rPr>
              <a:t>Symboly </a:t>
            </a:r>
            <a:r>
              <a:rPr lang="en-US" sz="1600" dirty="0" smtClean="0">
                <a:latin typeface="Palatino Linotype" panose="02040502050505030304" pitchFamily="18" charset="0"/>
              </a:rPr>
              <a:t>0000 a </a:t>
            </a:r>
            <a:r>
              <a:rPr lang="en-US" sz="1600" dirty="0">
                <a:latin typeface="Palatino Linotype" panose="02040502050505030304" pitchFamily="18" charset="0"/>
              </a:rPr>
              <a:t>1000 </a:t>
            </a:r>
            <a:r>
              <a:rPr lang="cs-CZ" sz="1600" dirty="0" smtClean="0">
                <a:latin typeface="Palatino Linotype" panose="02040502050505030304" pitchFamily="18" charset="0"/>
              </a:rPr>
              <a:t>budou mít různou fázi, ale stejnou amplitudu</a:t>
            </a:r>
            <a:r>
              <a:rPr lang="en-US" sz="1600" dirty="0">
                <a:latin typeface="Palatino Linotype" panose="02040502050505030304" pitchFamily="18" charset="0"/>
              </a:rPr>
              <a:t>		</a:t>
            </a:r>
            <a:endParaRPr lang="cs-CZ" sz="1600" dirty="0" smtClean="0">
              <a:latin typeface="Palatino Linotype" panose="02040502050505030304" pitchFamily="18" charset="0"/>
            </a:endParaRPr>
          </a:p>
          <a:p>
            <a:pPr marL="285750" indent="-285750">
              <a:buSzPct val="120000"/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Palatino Linotype" panose="02040502050505030304" pitchFamily="18" charset="0"/>
                <a:sym typeface="Wingdings" pitchFamily="2" charset="2"/>
              </a:rPr>
              <a:t>Používá se (používalo) ve standardních modemech s rychlostí přenosu </a:t>
            </a:r>
            <a:r>
              <a:rPr lang="en-US" sz="1600" dirty="0" smtClean="0">
                <a:latin typeface="Palatino Linotype" panose="02040502050505030304" pitchFamily="18" charset="0"/>
              </a:rPr>
              <a:t>9600 bit/s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98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Hierarchická modulace</a:t>
            </a:r>
            <a:endParaRPr lang="de-DE" sz="3600" dirty="0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1782"/>
            <a:ext cx="5287962" cy="4411662"/>
          </a:xfrm>
        </p:spPr>
        <p:txBody>
          <a:bodyPr/>
          <a:lstStyle/>
          <a:p>
            <a:r>
              <a:rPr lang="de-DE" sz="1600" dirty="0" smtClean="0"/>
              <a:t>DVB-T </a:t>
            </a:r>
            <a:r>
              <a:rPr lang="cs-CZ" sz="1600" dirty="0" smtClean="0"/>
              <a:t>moduluje dva oddělené </a:t>
            </a:r>
            <a:r>
              <a:rPr lang="cs-CZ" sz="1600" dirty="0" err="1" smtClean="0"/>
              <a:t>streamy</a:t>
            </a:r>
            <a:r>
              <a:rPr lang="cs-CZ" sz="1600" dirty="0" smtClean="0"/>
              <a:t> do jednoho </a:t>
            </a:r>
            <a:r>
              <a:rPr lang="de-DE" sz="1600" dirty="0" smtClean="0"/>
              <a:t>DVB-T </a:t>
            </a:r>
            <a:r>
              <a:rPr lang="cs-CZ" sz="1600" dirty="0" err="1" smtClean="0"/>
              <a:t>streamu</a:t>
            </a:r>
            <a:endParaRPr lang="de-DE" sz="1600" dirty="0" smtClean="0"/>
          </a:p>
          <a:p>
            <a:r>
              <a:rPr lang="cs-CZ" sz="1600" dirty="0" smtClean="0"/>
              <a:t>Stream s vysokou prioritou </a:t>
            </a:r>
            <a:r>
              <a:rPr lang="de-DE" sz="1600" dirty="0" smtClean="0"/>
              <a:t>(HP) </a:t>
            </a:r>
            <a:r>
              <a:rPr lang="cs-CZ" sz="1600" dirty="0" smtClean="0"/>
              <a:t>je zapouzdřen do </a:t>
            </a:r>
            <a:r>
              <a:rPr lang="cs-CZ" sz="1600" dirty="0" err="1" smtClean="0"/>
              <a:t>streamu</a:t>
            </a:r>
            <a:r>
              <a:rPr lang="cs-CZ" sz="1600" dirty="0" smtClean="0"/>
              <a:t> s nízkou prioritou</a:t>
            </a:r>
            <a:r>
              <a:rPr lang="de-DE" sz="1600" dirty="0" smtClean="0"/>
              <a:t> (LP) stream</a:t>
            </a:r>
            <a:endParaRPr lang="cs-CZ" sz="1600" dirty="0" smtClean="0"/>
          </a:p>
          <a:p>
            <a:r>
              <a:rPr lang="cs-CZ" sz="1600" dirty="0" smtClean="0"/>
              <a:t>Jedná se o systém s mnoha nosnými (</a:t>
            </a:r>
            <a:r>
              <a:rPr lang="de-DE" sz="1600" dirty="0" smtClean="0"/>
              <a:t>2000 </a:t>
            </a:r>
            <a:r>
              <a:rPr lang="cs-CZ" sz="1600" dirty="0" smtClean="0"/>
              <a:t>nebo</a:t>
            </a:r>
            <a:r>
              <a:rPr lang="de-DE" sz="1600" dirty="0" smtClean="0"/>
              <a:t> 8000 </a:t>
            </a:r>
            <a:r>
              <a:rPr lang="cs-CZ" sz="1600" dirty="0" smtClean="0"/>
              <a:t>nosných)</a:t>
            </a:r>
            <a:endParaRPr lang="de-DE" sz="1600" dirty="0" smtClean="0"/>
          </a:p>
          <a:p>
            <a:r>
              <a:rPr lang="de-DE" sz="1600" dirty="0" smtClean="0"/>
              <a:t>QPSK, 16 QAM, 64QAM</a:t>
            </a:r>
          </a:p>
          <a:p>
            <a:r>
              <a:rPr lang="cs-CZ" sz="1600" dirty="0" smtClean="0"/>
              <a:t>Příklad</a:t>
            </a:r>
            <a:r>
              <a:rPr lang="de-DE" sz="1600" dirty="0" smtClean="0"/>
              <a:t>: 64QAM</a:t>
            </a:r>
          </a:p>
          <a:p>
            <a:pPr lvl="1"/>
            <a:r>
              <a:rPr lang="cs-CZ" sz="1400" dirty="0" smtClean="0"/>
              <a:t>Dobrý příjem</a:t>
            </a:r>
            <a:r>
              <a:rPr lang="de-DE" sz="1400" dirty="0" smtClean="0"/>
              <a:t>: </a:t>
            </a:r>
            <a:r>
              <a:rPr lang="cs-CZ" sz="1400" dirty="0" smtClean="0"/>
              <a:t>zpracuje celé  </a:t>
            </a:r>
            <a:r>
              <a:rPr lang="de-DE" sz="1400" dirty="0" smtClean="0"/>
              <a:t>64QAM </a:t>
            </a:r>
            <a:r>
              <a:rPr lang="cs-CZ" sz="1400" dirty="0" smtClean="0"/>
              <a:t>uspořádání</a:t>
            </a:r>
            <a:endParaRPr lang="de-DE" sz="1400" dirty="0" smtClean="0"/>
          </a:p>
          <a:p>
            <a:pPr lvl="1"/>
            <a:r>
              <a:rPr lang="cs-CZ" sz="1400" dirty="0" smtClean="0"/>
              <a:t>Špatný (chudý) příjem:</a:t>
            </a:r>
            <a:r>
              <a:rPr lang="de-DE" sz="1400" dirty="0" smtClean="0"/>
              <a:t> </a:t>
            </a:r>
            <a:r>
              <a:rPr lang="cs-CZ" sz="1400" dirty="0" smtClean="0"/>
              <a:t>mobilní příjem</a:t>
            </a:r>
            <a:r>
              <a:rPr lang="de-DE" sz="1400" dirty="0" smtClean="0"/>
              <a:t>: </a:t>
            </a:r>
            <a:r>
              <a:rPr lang="cs-CZ" sz="1400" dirty="0" smtClean="0"/>
              <a:t>zpracuje pouze část </a:t>
            </a:r>
            <a:r>
              <a:rPr lang="de-DE" sz="1400" dirty="0" smtClean="0"/>
              <a:t>QPSK</a:t>
            </a:r>
          </a:p>
          <a:p>
            <a:pPr lvl="1"/>
            <a:r>
              <a:rPr lang="de-DE" sz="1400" dirty="0" smtClean="0"/>
              <a:t>6 </a:t>
            </a:r>
            <a:r>
              <a:rPr lang="de-DE" sz="1400" dirty="0" err="1" smtClean="0"/>
              <a:t>bit</a:t>
            </a:r>
            <a:r>
              <a:rPr lang="de-DE" sz="1400" dirty="0" smtClean="0"/>
              <a:t> </a:t>
            </a:r>
            <a:r>
              <a:rPr lang="cs-CZ" sz="1400" dirty="0" smtClean="0"/>
              <a:t>na jeden</a:t>
            </a:r>
            <a:r>
              <a:rPr lang="de-DE" sz="1400" dirty="0" smtClean="0"/>
              <a:t> QAM </a:t>
            </a:r>
            <a:r>
              <a:rPr lang="de-DE" sz="1400" dirty="0" err="1" smtClean="0"/>
              <a:t>symbol</a:t>
            </a:r>
            <a:r>
              <a:rPr lang="de-DE" sz="1400" dirty="0" smtClean="0"/>
              <a:t>, 2 </a:t>
            </a:r>
            <a:r>
              <a:rPr lang="cs-CZ" sz="1400" dirty="0" smtClean="0"/>
              <a:t>dva nejvýznamnější určují </a:t>
            </a:r>
            <a:r>
              <a:rPr lang="de-DE" sz="1400" dirty="0" smtClean="0"/>
              <a:t>QPSK</a:t>
            </a:r>
          </a:p>
          <a:p>
            <a:pPr lvl="1"/>
            <a:r>
              <a:rPr lang="de-DE" sz="1400" dirty="0" smtClean="0"/>
              <a:t>HP</a:t>
            </a:r>
            <a:r>
              <a:rPr lang="cs-CZ" sz="1400" dirty="0" smtClean="0"/>
              <a:t> (vysoká priorita)</a:t>
            </a:r>
            <a:r>
              <a:rPr lang="de-DE" sz="1400" dirty="0" smtClean="0"/>
              <a:t> </a:t>
            </a:r>
            <a:r>
              <a:rPr lang="cs-CZ" sz="1400" dirty="0" smtClean="0"/>
              <a:t>je kódována </a:t>
            </a:r>
            <a:r>
              <a:rPr lang="de-DE" sz="1400" dirty="0" smtClean="0"/>
              <a:t>QPSK (2 </a:t>
            </a:r>
            <a:r>
              <a:rPr lang="cs-CZ" sz="1400" dirty="0" smtClean="0"/>
              <a:t>bity</a:t>
            </a:r>
            <a:r>
              <a:rPr lang="de-DE" sz="1400" dirty="0" smtClean="0"/>
              <a:t>), </a:t>
            </a:r>
            <a:br>
              <a:rPr lang="de-DE" sz="1400" dirty="0" smtClean="0"/>
            </a:br>
            <a:r>
              <a:rPr lang="de-DE" sz="1400" dirty="0" smtClean="0"/>
              <a:t>LP </a:t>
            </a:r>
            <a:r>
              <a:rPr lang="cs-CZ" sz="1400" dirty="0" smtClean="0"/>
              <a:t>(nízká priorita) je kódována zbývajícími </a:t>
            </a:r>
            <a:r>
              <a:rPr lang="de-DE" sz="1400" dirty="0" smtClean="0"/>
              <a:t>4 </a:t>
            </a:r>
            <a:r>
              <a:rPr lang="cs-CZ" sz="1400" dirty="0" smtClean="0"/>
              <a:t>bity</a:t>
            </a:r>
            <a:endParaRPr lang="de-DE" sz="1400" dirty="0" smtClean="0"/>
          </a:p>
        </p:txBody>
      </p:sp>
      <p:sp>
        <p:nvSpPr>
          <p:cNvPr id="41988" name="Line 5"/>
          <p:cNvSpPr>
            <a:spLocks noChangeShapeType="1"/>
          </p:cNvSpPr>
          <p:nvPr/>
        </p:nvSpPr>
        <p:spPr bwMode="auto">
          <a:xfrm rot="16200000" flipH="1">
            <a:off x="7462044" y="2780309"/>
            <a:ext cx="0" cy="24495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Line 22"/>
          <p:cNvSpPr>
            <a:spLocks noChangeShapeType="1"/>
          </p:cNvSpPr>
          <p:nvPr/>
        </p:nvSpPr>
        <p:spPr bwMode="auto">
          <a:xfrm>
            <a:off x="7419975" y="2806504"/>
            <a:ext cx="0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Text Box 27"/>
          <p:cNvSpPr txBox="1">
            <a:spLocks noChangeArrowheads="1"/>
          </p:cNvSpPr>
          <p:nvPr/>
        </p:nvSpPr>
        <p:spPr bwMode="auto">
          <a:xfrm>
            <a:off x="7102475" y="2662041"/>
            <a:ext cx="3222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Q</a:t>
            </a:r>
          </a:p>
        </p:txBody>
      </p:sp>
      <p:sp>
        <p:nvSpPr>
          <p:cNvPr id="41991" name="Text Box 28"/>
          <p:cNvSpPr txBox="1">
            <a:spLocks noChangeArrowheads="1"/>
          </p:cNvSpPr>
          <p:nvPr/>
        </p:nvSpPr>
        <p:spPr bwMode="auto">
          <a:xfrm>
            <a:off x="8542337" y="4030466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I</a:t>
            </a:r>
          </a:p>
        </p:txBody>
      </p:sp>
      <p:grpSp>
        <p:nvGrpSpPr>
          <p:cNvPr id="41992" name="Group 45"/>
          <p:cNvGrpSpPr>
            <a:grpSpLocks/>
          </p:cNvGrpSpPr>
          <p:nvPr/>
        </p:nvGrpSpPr>
        <p:grpSpPr bwMode="auto">
          <a:xfrm>
            <a:off x="6237287" y="2806504"/>
            <a:ext cx="1152525" cy="1152525"/>
            <a:chOff x="612" y="2568"/>
            <a:chExt cx="726" cy="726"/>
          </a:xfrm>
        </p:grpSpPr>
        <p:sp>
          <p:nvSpPr>
            <p:cNvPr id="42055" name="Oval 46"/>
            <p:cNvSpPr>
              <a:spLocks noChangeArrowheads="1"/>
            </p:cNvSpPr>
            <p:nvPr/>
          </p:nvSpPr>
          <p:spPr bwMode="auto">
            <a:xfrm>
              <a:off x="612" y="2568"/>
              <a:ext cx="726" cy="726"/>
            </a:xfrm>
            <a:prstGeom prst="ellipse">
              <a:avLst/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6" name="Oval 47"/>
            <p:cNvSpPr>
              <a:spLocks noChangeArrowheads="1"/>
            </p:cNvSpPr>
            <p:nvPr/>
          </p:nvSpPr>
          <p:spPr bwMode="auto">
            <a:xfrm>
              <a:off x="748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7" name="Oval 48"/>
            <p:cNvSpPr>
              <a:spLocks noChangeArrowheads="1"/>
            </p:cNvSpPr>
            <p:nvPr/>
          </p:nvSpPr>
          <p:spPr bwMode="auto">
            <a:xfrm>
              <a:off x="885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8" name="Oval 49"/>
            <p:cNvSpPr>
              <a:spLocks noChangeArrowheads="1"/>
            </p:cNvSpPr>
            <p:nvPr/>
          </p:nvSpPr>
          <p:spPr bwMode="auto">
            <a:xfrm>
              <a:off x="1157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9" name="Oval 50"/>
            <p:cNvSpPr>
              <a:spLocks noChangeArrowheads="1"/>
            </p:cNvSpPr>
            <p:nvPr/>
          </p:nvSpPr>
          <p:spPr bwMode="auto">
            <a:xfrm>
              <a:off x="1021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0" name="Oval 51"/>
            <p:cNvSpPr>
              <a:spLocks noChangeArrowheads="1"/>
            </p:cNvSpPr>
            <p:nvPr/>
          </p:nvSpPr>
          <p:spPr bwMode="auto">
            <a:xfrm>
              <a:off x="748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1" name="Oval 52"/>
            <p:cNvSpPr>
              <a:spLocks noChangeArrowheads="1"/>
            </p:cNvSpPr>
            <p:nvPr/>
          </p:nvSpPr>
          <p:spPr bwMode="auto">
            <a:xfrm>
              <a:off x="885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2" name="Oval 53"/>
            <p:cNvSpPr>
              <a:spLocks noChangeArrowheads="1"/>
            </p:cNvSpPr>
            <p:nvPr/>
          </p:nvSpPr>
          <p:spPr bwMode="auto">
            <a:xfrm>
              <a:off x="1157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3" name="Oval 54"/>
            <p:cNvSpPr>
              <a:spLocks noChangeArrowheads="1"/>
            </p:cNvSpPr>
            <p:nvPr/>
          </p:nvSpPr>
          <p:spPr bwMode="auto">
            <a:xfrm>
              <a:off x="1021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4" name="Oval 55"/>
            <p:cNvSpPr>
              <a:spLocks noChangeArrowheads="1"/>
            </p:cNvSpPr>
            <p:nvPr/>
          </p:nvSpPr>
          <p:spPr bwMode="auto">
            <a:xfrm>
              <a:off x="748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5" name="Oval 56"/>
            <p:cNvSpPr>
              <a:spLocks noChangeArrowheads="1"/>
            </p:cNvSpPr>
            <p:nvPr/>
          </p:nvSpPr>
          <p:spPr bwMode="auto">
            <a:xfrm>
              <a:off x="885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6" name="Oval 57"/>
            <p:cNvSpPr>
              <a:spLocks noChangeArrowheads="1"/>
            </p:cNvSpPr>
            <p:nvPr/>
          </p:nvSpPr>
          <p:spPr bwMode="auto">
            <a:xfrm>
              <a:off x="1157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7" name="Oval 58"/>
            <p:cNvSpPr>
              <a:spLocks noChangeArrowheads="1"/>
            </p:cNvSpPr>
            <p:nvPr/>
          </p:nvSpPr>
          <p:spPr bwMode="auto">
            <a:xfrm>
              <a:off x="1021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8" name="Oval 59"/>
            <p:cNvSpPr>
              <a:spLocks noChangeArrowheads="1"/>
            </p:cNvSpPr>
            <p:nvPr/>
          </p:nvSpPr>
          <p:spPr bwMode="auto">
            <a:xfrm>
              <a:off x="748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69" name="Oval 60"/>
            <p:cNvSpPr>
              <a:spLocks noChangeArrowheads="1"/>
            </p:cNvSpPr>
            <p:nvPr/>
          </p:nvSpPr>
          <p:spPr bwMode="auto">
            <a:xfrm>
              <a:off x="885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0" name="Oval 61"/>
            <p:cNvSpPr>
              <a:spLocks noChangeArrowheads="1"/>
            </p:cNvSpPr>
            <p:nvPr/>
          </p:nvSpPr>
          <p:spPr bwMode="auto">
            <a:xfrm>
              <a:off x="1157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71" name="Oval 62"/>
            <p:cNvSpPr>
              <a:spLocks noChangeArrowheads="1"/>
            </p:cNvSpPr>
            <p:nvPr/>
          </p:nvSpPr>
          <p:spPr bwMode="auto">
            <a:xfrm>
              <a:off x="1021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993" name="Group 63"/>
          <p:cNvGrpSpPr>
            <a:grpSpLocks/>
          </p:cNvGrpSpPr>
          <p:nvPr/>
        </p:nvGrpSpPr>
        <p:grpSpPr bwMode="auto">
          <a:xfrm>
            <a:off x="7461250" y="2806504"/>
            <a:ext cx="1152525" cy="1152525"/>
            <a:chOff x="612" y="2568"/>
            <a:chExt cx="726" cy="726"/>
          </a:xfrm>
        </p:grpSpPr>
        <p:sp>
          <p:nvSpPr>
            <p:cNvPr id="42038" name="Oval 64"/>
            <p:cNvSpPr>
              <a:spLocks noChangeArrowheads="1"/>
            </p:cNvSpPr>
            <p:nvPr/>
          </p:nvSpPr>
          <p:spPr bwMode="auto">
            <a:xfrm>
              <a:off x="612" y="2568"/>
              <a:ext cx="726" cy="726"/>
            </a:xfrm>
            <a:prstGeom prst="ellipse">
              <a:avLst/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9" name="Oval 65"/>
            <p:cNvSpPr>
              <a:spLocks noChangeArrowheads="1"/>
            </p:cNvSpPr>
            <p:nvPr/>
          </p:nvSpPr>
          <p:spPr bwMode="auto">
            <a:xfrm>
              <a:off x="748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0" name="Oval 66"/>
            <p:cNvSpPr>
              <a:spLocks noChangeArrowheads="1"/>
            </p:cNvSpPr>
            <p:nvPr/>
          </p:nvSpPr>
          <p:spPr bwMode="auto">
            <a:xfrm>
              <a:off x="885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1" name="Oval 67"/>
            <p:cNvSpPr>
              <a:spLocks noChangeArrowheads="1"/>
            </p:cNvSpPr>
            <p:nvPr/>
          </p:nvSpPr>
          <p:spPr bwMode="auto">
            <a:xfrm>
              <a:off x="1157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2" name="Oval 68"/>
            <p:cNvSpPr>
              <a:spLocks noChangeArrowheads="1"/>
            </p:cNvSpPr>
            <p:nvPr/>
          </p:nvSpPr>
          <p:spPr bwMode="auto">
            <a:xfrm>
              <a:off x="1021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3" name="Oval 69"/>
            <p:cNvSpPr>
              <a:spLocks noChangeArrowheads="1"/>
            </p:cNvSpPr>
            <p:nvPr/>
          </p:nvSpPr>
          <p:spPr bwMode="auto">
            <a:xfrm>
              <a:off x="748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4" name="Oval 70"/>
            <p:cNvSpPr>
              <a:spLocks noChangeArrowheads="1"/>
            </p:cNvSpPr>
            <p:nvPr/>
          </p:nvSpPr>
          <p:spPr bwMode="auto">
            <a:xfrm>
              <a:off x="885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5" name="Oval 71"/>
            <p:cNvSpPr>
              <a:spLocks noChangeArrowheads="1"/>
            </p:cNvSpPr>
            <p:nvPr/>
          </p:nvSpPr>
          <p:spPr bwMode="auto">
            <a:xfrm>
              <a:off x="1157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6" name="Oval 72"/>
            <p:cNvSpPr>
              <a:spLocks noChangeArrowheads="1"/>
            </p:cNvSpPr>
            <p:nvPr/>
          </p:nvSpPr>
          <p:spPr bwMode="auto">
            <a:xfrm>
              <a:off x="1021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7" name="Oval 73"/>
            <p:cNvSpPr>
              <a:spLocks noChangeArrowheads="1"/>
            </p:cNvSpPr>
            <p:nvPr/>
          </p:nvSpPr>
          <p:spPr bwMode="auto">
            <a:xfrm>
              <a:off x="748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8" name="Oval 74"/>
            <p:cNvSpPr>
              <a:spLocks noChangeArrowheads="1"/>
            </p:cNvSpPr>
            <p:nvPr/>
          </p:nvSpPr>
          <p:spPr bwMode="auto">
            <a:xfrm>
              <a:off x="885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49" name="Oval 75"/>
            <p:cNvSpPr>
              <a:spLocks noChangeArrowheads="1"/>
            </p:cNvSpPr>
            <p:nvPr/>
          </p:nvSpPr>
          <p:spPr bwMode="auto">
            <a:xfrm>
              <a:off x="1157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0" name="Oval 76"/>
            <p:cNvSpPr>
              <a:spLocks noChangeArrowheads="1"/>
            </p:cNvSpPr>
            <p:nvPr/>
          </p:nvSpPr>
          <p:spPr bwMode="auto">
            <a:xfrm>
              <a:off x="1021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1" name="Oval 77"/>
            <p:cNvSpPr>
              <a:spLocks noChangeArrowheads="1"/>
            </p:cNvSpPr>
            <p:nvPr/>
          </p:nvSpPr>
          <p:spPr bwMode="auto">
            <a:xfrm>
              <a:off x="748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2" name="Oval 78"/>
            <p:cNvSpPr>
              <a:spLocks noChangeArrowheads="1"/>
            </p:cNvSpPr>
            <p:nvPr/>
          </p:nvSpPr>
          <p:spPr bwMode="auto">
            <a:xfrm>
              <a:off x="885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3" name="Oval 79"/>
            <p:cNvSpPr>
              <a:spLocks noChangeArrowheads="1"/>
            </p:cNvSpPr>
            <p:nvPr/>
          </p:nvSpPr>
          <p:spPr bwMode="auto">
            <a:xfrm>
              <a:off x="1157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54" name="Oval 80"/>
            <p:cNvSpPr>
              <a:spLocks noChangeArrowheads="1"/>
            </p:cNvSpPr>
            <p:nvPr/>
          </p:nvSpPr>
          <p:spPr bwMode="auto">
            <a:xfrm>
              <a:off x="1021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994" name="Group 81"/>
          <p:cNvGrpSpPr>
            <a:grpSpLocks/>
          </p:cNvGrpSpPr>
          <p:nvPr/>
        </p:nvGrpSpPr>
        <p:grpSpPr bwMode="auto">
          <a:xfrm>
            <a:off x="6237287" y="4030466"/>
            <a:ext cx="1152525" cy="1152525"/>
            <a:chOff x="612" y="2568"/>
            <a:chExt cx="726" cy="726"/>
          </a:xfrm>
        </p:grpSpPr>
        <p:sp>
          <p:nvSpPr>
            <p:cNvPr id="42021" name="Oval 82"/>
            <p:cNvSpPr>
              <a:spLocks noChangeArrowheads="1"/>
            </p:cNvSpPr>
            <p:nvPr/>
          </p:nvSpPr>
          <p:spPr bwMode="auto">
            <a:xfrm>
              <a:off x="612" y="2568"/>
              <a:ext cx="726" cy="726"/>
            </a:xfrm>
            <a:prstGeom prst="ellipse">
              <a:avLst/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2" name="Oval 83"/>
            <p:cNvSpPr>
              <a:spLocks noChangeArrowheads="1"/>
            </p:cNvSpPr>
            <p:nvPr/>
          </p:nvSpPr>
          <p:spPr bwMode="auto">
            <a:xfrm>
              <a:off x="748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3" name="Oval 84"/>
            <p:cNvSpPr>
              <a:spLocks noChangeArrowheads="1"/>
            </p:cNvSpPr>
            <p:nvPr/>
          </p:nvSpPr>
          <p:spPr bwMode="auto">
            <a:xfrm>
              <a:off x="885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4" name="Oval 85"/>
            <p:cNvSpPr>
              <a:spLocks noChangeArrowheads="1"/>
            </p:cNvSpPr>
            <p:nvPr/>
          </p:nvSpPr>
          <p:spPr bwMode="auto">
            <a:xfrm>
              <a:off x="1157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5" name="Oval 86"/>
            <p:cNvSpPr>
              <a:spLocks noChangeArrowheads="1"/>
            </p:cNvSpPr>
            <p:nvPr/>
          </p:nvSpPr>
          <p:spPr bwMode="auto">
            <a:xfrm>
              <a:off x="1021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6" name="Oval 87"/>
            <p:cNvSpPr>
              <a:spLocks noChangeArrowheads="1"/>
            </p:cNvSpPr>
            <p:nvPr/>
          </p:nvSpPr>
          <p:spPr bwMode="auto">
            <a:xfrm>
              <a:off x="748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7" name="Oval 88"/>
            <p:cNvSpPr>
              <a:spLocks noChangeArrowheads="1"/>
            </p:cNvSpPr>
            <p:nvPr/>
          </p:nvSpPr>
          <p:spPr bwMode="auto">
            <a:xfrm>
              <a:off x="885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8" name="Oval 89"/>
            <p:cNvSpPr>
              <a:spLocks noChangeArrowheads="1"/>
            </p:cNvSpPr>
            <p:nvPr/>
          </p:nvSpPr>
          <p:spPr bwMode="auto">
            <a:xfrm>
              <a:off x="1157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9" name="Oval 90"/>
            <p:cNvSpPr>
              <a:spLocks noChangeArrowheads="1"/>
            </p:cNvSpPr>
            <p:nvPr/>
          </p:nvSpPr>
          <p:spPr bwMode="auto">
            <a:xfrm>
              <a:off x="1021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0" name="Oval 91"/>
            <p:cNvSpPr>
              <a:spLocks noChangeArrowheads="1"/>
            </p:cNvSpPr>
            <p:nvPr/>
          </p:nvSpPr>
          <p:spPr bwMode="auto">
            <a:xfrm>
              <a:off x="748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1" name="Oval 92"/>
            <p:cNvSpPr>
              <a:spLocks noChangeArrowheads="1"/>
            </p:cNvSpPr>
            <p:nvPr/>
          </p:nvSpPr>
          <p:spPr bwMode="auto">
            <a:xfrm>
              <a:off x="885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2" name="Oval 93"/>
            <p:cNvSpPr>
              <a:spLocks noChangeArrowheads="1"/>
            </p:cNvSpPr>
            <p:nvPr/>
          </p:nvSpPr>
          <p:spPr bwMode="auto">
            <a:xfrm>
              <a:off x="1157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3" name="Oval 94"/>
            <p:cNvSpPr>
              <a:spLocks noChangeArrowheads="1"/>
            </p:cNvSpPr>
            <p:nvPr/>
          </p:nvSpPr>
          <p:spPr bwMode="auto">
            <a:xfrm>
              <a:off x="1021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4" name="Oval 95"/>
            <p:cNvSpPr>
              <a:spLocks noChangeArrowheads="1"/>
            </p:cNvSpPr>
            <p:nvPr/>
          </p:nvSpPr>
          <p:spPr bwMode="auto">
            <a:xfrm>
              <a:off x="748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5" name="Oval 96"/>
            <p:cNvSpPr>
              <a:spLocks noChangeArrowheads="1"/>
            </p:cNvSpPr>
            <p:nvPr/>
          </p:nvSpPr>
          <p:spPr bwMode="auto">
            <a:xfrm>
              <a:off x="885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6" name="Oval 97"/>
            <p:cNvSpPr>
              <a:spLocks noChangeArrowheads="1"/>
            </p:cNvSpPr>
            <p:nvPr/>
          </p:nvSpPr>
          <p:spPr bwMode="auto">
            <a:xfrm>
              <a:off x="1157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7" name="Oval 98"/>
            <p:cNvSpPr>
              <a:spLocks noChangeArrowheads="1"/>
            </p:cNvSpPr>
            <p:nvPr/>
          </p:nvSpPr>
          <p:spPr bwMode="auto">
            <a:xfrm>
              <a:off x="1021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995" name="Group 99"/>
          <p:cNvGrpSpPr>
            <a:grpSpLocks/>
          </p:cNvGrpSpPr>
          <p:nvPr/>
        </p:nvGrpSpPr>
        <p:grpSpPr bwMode="auto">
          <a:xfrm>
            <a:off x="7461250" y="4030466"/>
            <a:ext cx="1152525" cy="1152525"/>
            <a:chOff x="612" y="2568"/>
            <a:chExt cx="726" cy="726"/>
          </a:xfrm>
        </p:grpSpPr>
        <p:sp>
          <p:nvSpPr>
            <p:cNvPr id="42004" name="Oval 100"/>
            <p:cNvSpPr>
              <a:spLocks noChangeArrowheads="1"/>
            </p:cNvSpPr>
            <p:nvPr/>
          </p:nvSpPr>
          <p:spPr bwMode="auto">
            <a:xfrm>
              <a:off x="612" y="2568"/>
              <a:ext cx="726" cy="726"/>
            </a:xfrm>
            <a:prstGeom prst="ellipse">
              <a:avLst/>
            </a:prstGeom>
            <a:solidFill>
              <a:srgbClr val="DDDDDD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5" name="Oval 101"/>
            <p:cNvSpPr>
              <a:spLocks noChangeArrowheads="1"/>
            </p:cNvSpPr>
            <p:nvPr/>
          </p:nvSpPr>
          <p:spPr bwMode="auto">
            <a:xfrm>
              <a:off x="748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6" name="Oval 102"/>
            <p:cNvSpPr>
              <a:spLocks noChangeArrowheads="1"/>
            </p:cNvSpPr>
            <p:nvPr/>
          </p:nvSpPr>
          <p:spPr bwMode="auto">
            <a:xfrm>
              <a:off x="885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7" name="Oval 103"/>
            <p:cNvSpPr>
              <a:spLocks noChangeArrowheads="1"/>
            </p:cNvSpPr>
            <p:nvPr/>
          </p:nvSpPr>
          <p:spPr bwMode="auto">
            <a:xfrm>
              <a:off x="1157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Oval 104"/>
            <p:cNvSpPr>
              <a:spLocks noChangeArrowheads="1"/>
            </p:cNvSpPr>
            <p:nvPr/>
          </p:nvSpPr>
          <p:spPr bwMode="auto">
            <a:xfrm>
              <a:off x="1021" y="2704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9" name="Oval 105"/>
            <p:cNvSpPr>
              <a:spLocks noChangeArrowheads="1"/>
            </p:cNvSpPr>
            <p:nvPr/>
          </p:nvSpPr>
          <p:spPr bwMode="auto">
            <a:xfrm>
              <a:off x="748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0" name="Oval 106"/>
            <p:cNvSpPr>
              <a:spLocks noChangeArrowheads="1"/>
            </p:cNvSpPr>
            <p:nvPr/>
          </p:nvSpPr>
          <p:spPr bwMode="auto">
            <a:xfrm>
              <a:off x="885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1" name="Oval 107"/>
            <p:cNvSpPr>
              <a:spLocks noChangeArrowheads="1"/>
            </p:cNvSpPr>
            <p:nvPr/>
          </p:nvSpPr>
          <p:spPr bwMode="auto">
            <a:xfrm>
              <a:off x="1157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2" name="Oval 108"/>
            <p:cNvSpPr>
              <a:spLocks noChangeArrowheads="1"/>
            </p:cNvSpPr>
            <p:nvPr/>
          </p:nvSpPr>
          <p:spPr bwMode="auto">
            <a:xfrm>
              <a:off x="1021" y="2840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3" name="Oval 109"/>
            <p:cNvSpPr>
              <a:spLocks noChangeArrowheads="1"/>
            </p:cNvSpPr>
            <p:nvPr/>
          </p:nvSpPr>
          <p:spPr bwMode="auto">
            <a:xfrm>
              <a:off x="748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4" name="Oval 110"/>
            <p:cNvSpPr>
              <a:spLocks noChangeArrowheads="1"/>
            </p:cNvSpPr>
            <p:nvPr/>
          </p:nvSpPr>
          <p:spPr bwMode="auto">
            <a:xfrm>
              <a:off x="885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5" name="Oval 111"/>
            <p:cNvSpPr>
              <a:spLocks noChangeArrowheads="1"/>
            </p:cNvSpPr>
            <p:nvPr/>
          </p:nvSpPr>
          <p:spPr bwMode="auto">
            <a:xfrm>
              <a:off x="1157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6" name="Oval 112"/>
            <p:cNvSpPr>
              <a:spLocks noChangeArrowheads="1"/>
            </p:cNvSpPr>
            <p:nvPr/>
          </p:nvSpPr>
          <p:spPr bwMode="auto">
            <a:xfrm>
              <a:off x="1021" y="2976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7" name="Oval 113"/>
            <p:cNvSpPr>
              <a:spLocks noChangeArrowheads="1"/>
            </p:cNvSpPr>
            <p:nvPr/>
          </p:nvSpPr>
          <p:spPr bwMode="auto">
            <a:xfrm>
              <a:off x="748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8" name="Oval 114"/>
            <p:cNvSpPr>
              <a:spLocks noChangeArrowheads="1"/>
            </p:cNvSpPr>
            <p:nvPr/>
          </p:nvSpPr>
          <p:spPr bwMode="auto">
            <a:xfrm>
              <a:off x="885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9" name="Oval 115"/>
            <p:cNvSpPr>
              <a:spLocks noChangeArrowheads="1"/>
            </p:cNvSpPr>
            <p:nvPr/>
          </p:nvSpPr>
          <p:spPr bwMode="auto">
            <a:xfrm>
              <a:off x="1157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0" name="Oval 116"/>
            <p:cNvSpPr>
              <a:spLocks noChangeArrowheads="1"/>
            </p:cNvSpPr>
            <p:nvPr/>
          </p:nvSpPr>
          <p:spPr bwMode="auto">
            <a:xfrm>
              <a:off x="1021" y="3112"/>
              <a:ext cx="60" cy="63"/>
            </a:xfrm>
            <a:prstGeom prst="ellipse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41996" name="AutoShape 117"/>
          <p:cNvCxnSpPr>
            <a:cxnSpLocks noChangeShapeType="1"/>
            <a:stCxn id="41997" idx="0"/>
            <a:endCxn id="42021" idx="2"/>
          </p:cNvCxnSpPr>
          <p:nvPr/>
        </p:nvCxnSpPr>
        <p:spPr bwMode="auto">
          <a:xfrm flipV="1">
            <a:off x="5853112" y="4606729"/>
            <a:ext cx="384175" cy="3603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997" name="Text Box 118"/>
          <p:cNvSpPr txBox="1">
            <a:spLocks noChangeArrowheads="1"/>
          </p:cNvSpPr>
          <p:nvPr/>
        </p:nvSpPr>
        <p:spPr bwMode="auto">
          <a:xfrm>
            <a:off x="5662612" y="4967091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400" b="1"/>
              <a:t>00</a:t>
            </a:r>
          </a:p>
        </p:txBody>
      </p:sp>
      <p:cxnSp>
        <p:nvCxnSpPr>
          <p:cNvPr id="41998" name="AutoShape 119"/>
          <p:cNvCxnSpPr>
            <a:cxnSpLocks noChangeShapeType="1"/>
            <a:stCxn id="41999" idx="0"/>
            <a:endCxn id="42055" idx="2"/>
          </p:cNvCxnSpPr>
          <p:nvPr/>
        </p:nvCxnSpPr>
        <p:spPr bwMode="auto">
          <a:xfrm flipV="1">
            <a:off x="5878512" y="3382766"/>
            <a:ext cx="358775" cy="360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999" name="Text Box 120"/>
          <p:cNvSpPr txBox="1">
            <a:spLocks noChangeArrowheads="1"/>
          </p:cNvSpPr>
          <p:nvPr/>
        </p:nvSpPr>
        <p:spPr bwMode="auto">
          <a:xfrm>
            <a:off x="5688012" y="3743129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400" b="1"/>
              <a:t>10</a:t>
            </a:r>
          </a:p>
        </p:txBody>
      </p:sp>
      <p:sp>
        <p:nvSpPr>
          <p:cNvPr id="42000" name="Text Box 121"/>
          <p:cNvSpPr txBox="1">
            <a:spLocks noChangeArrowheads="1"/>
          </p:cNvSpPr>
          <p:nvPr/>
        </p:nvSpPr>
        <p:spPr bwMode="auto">
          <a:xfrm>
            <a:off x="5878512" y="5327454"/>
            <a:ext cx="77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400" b="1"/>
              <a:t>00</a:t>
            </a:r>
            <a:r>
              <a:rPr lang="de-DE" sz="1400"/>
              <a:t>0010</a:t>
            </a:r>
            <a:endParaRPr lang="de-DE" sz="1400" b="1"/>
          </a:p>
        </p:txBody>
      </p:sp>
      <p:cxnSp>
        <p:nvCxnSpPr>
          <p:cNvPr id="42001" name="AutoShape 122"/>
          <p:cNvCxnSpPr>
            <a:cxnSpLocks noChangeShapeType="1"/>
            <a:stCxn id="42000" idx="0"/>
            <a:endCxn id="42037" idx="3"/>
          </p:cNvCxnSpPr>
          <p:nvPr/>
        </p:nvCxnSpPr>
        <p:spPr bwMode="auto">
          <a:xfrm flipV="1">
            <a:off x="6265862" y="4979791"/>
            <a:ext cx="635000" cy="3476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2002" name="Text Box 123"/>
          <p:cNvSpPr txBox="1">
            <a:spLocks noChangeArrowheads="1"/>
          </p:cNvSpPr>
          <p:nvPr/>
        </p:nvSpPr>
        <p:spPr bwMode="auto">
          <a:xfrm>
            <a:off x="7318375" y="5327454"/>
            <a:ext cx="77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de-DE" sz="1400" b="1"/>
              <a:t>01</a:t>
            </a:r>
            <a:r>
              <a:rPr lang="de-DE" sz="1400"/>
              <a:t>0101</a:t>
            </a:r>
            <a:endParaRPr lang="de-DE" sz="1400" b="1"/>
          </a:p>
        </p:txBody>
      </p:sp>
      <p:cxnSp>
        <p:nvCxnSpPr>
          <p:cNvPr id="42003" name="AutoShape 124"/>
          <p:cNvCxnSpPr>
            <a:cxnSpLocks noChangeShapeType="1"/>
            <a:stCxn id="42002" idx="0"/>
            <a:endCxn id="42014" idx="3"/>
          </p:cNvCxnSpPr>
          <p:nvPr/>
        </p:nvCxnSpPr>
        <p:spPr bwMode="auto">
          <a:xfrm flipV="1">
            <a:off x="7705725" y="4763891"/>
            <a:ext cx="203200" cy="563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FB0D-490C-40FA-AC24-7E0234365171}" type="datetime1">
              <a:rPr lang="cs-CZ" smtClean="0"/>
              <a:t>26. 11. 2019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53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Technologie rozprostřeného spektra</a:t>
            </a:r>
            <a:endParaRPr lang="en-US" sz="3200" dirty="0" smtClean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793" y="1524000"/>
            <a:ext cx="8432007" cy="1123950"/>
          </a:xfrm>
        </p:spPr>
        <p:txBody>
          <a:bodyPr/>
          <a:lstStyle/>
          <a:p>
            <a:r>
              <a:rPr lang="cs-CZ" sz="1600" dirty="0" smtClean="0"/>
              <a:t>Problémem rádiových přenosů je frekvenčně závislé kolísání (únik), který může vymazat signály úzkého pásma po dobu trvání rušení</a:t>
            </a:r>
            <a:endParaRPr lang="en-US" sz="1600" dirty="0" smtClean="0"/>
          </a:p>
          <a:p>
            <a:r>
              <a:rPr lang="cs-CZ" sz="1600" dirty="0" smtClean="0"/>
              <a:t>Řešení: rozprostřít úzkopásmový signál do širokopásmového signálu s použitím speciálního kódování</a:t>
            </a:r>
          </a:p>
          <a:p>
            <a:r>
              <a:rPr lang="cs-CZ" sz="1600" dirty="0" smtClean="0"/>
              <a:t>Metoda spočívá v násobení signálu širokopásmovým náhodným signálem (pseudonáhodným), kdy výsledkem je širokopásmový signál rušení i širokopásmový signál datový.</a:t>
            </a:r>
          </a:p>
          <a:p>
            <a:endParaRPr lang="cs-CZ" sz="1600" dirty="0" smtClean="0"/>
          </a:p>
          <a:p>
            <a:pPr marL="0" indent="0">
              <a:buNone/>
            </a:pPr>
            <a:r>
              <a:rPr lang="en-US" sz="1050" dirty="0" smtClean="0"/>
              <a:t>			</a:t>
            </a:r>
            <a:endParaRPr lang="en-US" sz="1600" dirty="0" smtClean="0"/>
          </a:p>
        </p:txBody>
      </p:sp>
      <p:sp>
        <p:nvSpPr>
          <p:cNvPr id="43012" name="Line 5"/>
          <p:cNvSpPr>
            <a:spLocks noChangeShapeType="1"/>
          </p:cNvSpPr>
          <p:nvPr/>
        </p:nvSpPr>
        <p:spPr bwMode="auto">
          <a:xfrm>
            <a:off x="1228991" y="469599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3" name="Line 6"/>
          <p:cNvSpPr>
            <a:spLocks noChangeShapeType="1"/>
          </p:cNvSpPr>
          <p:nvPr/>
        </p:nvSpPr>
        <p:spPr bwMode="auto">
          <a:xfrm flipV="1">
            <a:off x="1228991" y="355299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4" name="Freeform 7"/>
          <p:cNvSpPr>
            <a:spLocks/>
          </p:cNvSpPr>
          <p:nvPr/>
        </p:nvSpPr>
        <p:spPr bwMode="auto">
          <a:xfrm>
            <a:off x="1305191" y="3987965"/>
            <a:ext cx="2286000" cy="708025"/>
          </a:xfrm>
          <a:custGeom>
            <a:avLst/>
            <a:gdLst>
              <a:gd name="T0" fmla="*/ 0 w 1440"/>
              <a:gd name="T1" fmla="*/ 2147483647 h 446"/>
              <a:gd name="T2" fmla="*/ 2147483647 w 1440"/>
              <a:gd name="T3" fmla="*/ 2147483647 h 446"/>
              <a:gd name="T4" fmla="*/ 2147483647 w 1440"/>
              <a:gd name="T5" fmla="*/ 2147483647 h 446"/>
              <a:gd name="T6" fmla="*/ 2147483647 w 1440"/>
              <a:gd name="T7" fmla="*/ 2147483647 h 446"/>
              <a:gd name="T8" fmla="*/ 2147483647 w 1440"/>
              <a:gd name="T9" fmla="*/ 2147483647 h 446"/>
              <a:gd name="T10" fmla="*/ 2147483647 w 1440"/>
              <a:gd name="T11" fmla="*/ 2147483647 h 446"/>
              <a:gd name="T12" fmla="*/ 2147483647 w 1440"/>
              <a:gd name="T13" fmla="*/ 2147483647 h 446"/>
              <a:gd name="T14" fmla="*/ 2147483647 w 1440"/>
              <a:gd name="T15" fmla="*/ 2147483647 h 446"/>
              <a:gd name="T16" fmla="*/ 2147483647 w 1440"/>
              <a:gd name="T17" fmla="*/ 2147483647 h 446"/>
              <a:gd name="T18" fmla="*/ 2147483647 w 1440"/>
              <a:gd name="T19" fmla="*/ 2147483647 h 44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1440" h="446">
                <a:moveTo>
                  <a:pt x="0" y="446"/>
                </a:moveTo>
                <a:cubicBezTo>
                  <a:pt x="5" y="420"/>
                  <a:pt x="14" y="306"/>
                  <a:pt x="30" y="290"/>
                </a:cubicBezTo>
                <a:cubicBezTo>
                  <a:pt x="46" y="274"/>
                  <a:pt x="72" y="380"/>
                  <a:pt x="96" y="350"/>
                </a:cubicBezTo>
                <a:cubicBezTo>
                  <a:pt x="120" y="320"/>
                  <a:pt x="78" y="166"/>
                  <a:pt x="174" y="110"/>
                </a:cubicBezTo>
                <a:cubicBezTo>
                  <a:pt x="270" y="54"/>
                  <a:pt x="545" y="28"/>
                  <a:pt x="672" y="14"/>
                </a:cubicBezTo>
                <a:cubicBezTo>
                  <a:pt x="799" y="0"/>
                  <a:pt x="840" y="10"/>
                  <a:pt x="936" y="26"/>
                </a:cubicBezTo>
                <a:cubicBezTo>
                  <a:pt x="1032" y="42"/>
                  <a:pt x="1179" y="56"/>
                  <a:pt x="1248" y="110"/>
                </a:cubicBezTo>
                <a:cubicBezTo>
                  <a:pt x="1317" y="164"/>
                  <a:pt x="1325" y="321"/>
                  <a:pt x="1350" y="350"/>
                </a:cubicBezTo>
                <a:cubicBezTo>
                  <a:pt x="1375" y="379"/>
                  <a:pt x="1383" y="268"/>
                  <a:pt x="1398" y="284"/>
                </a:cubicBezTo>
                <a:cubicBezTo>
                  <a:pt x="1413" y="300"/>
                  <a:pt x="1431" y="412"/>
                  <a:pt x="1440" y="446"/>
                </a:cubicBezTo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Freeform 8"/>
          <p:cNvSpPr>
            <a:spLocks/>
          </p:cNvSpPr>
          <p:nvPr/>
        </p:nvSpPr>
        <p:spPr bwMode="auto">
          <a:xfrm>
            <a:off x="2371991" y="3629190"/>
            <a:ext cx="228600" cy="1066800"/>
          </a:xfrm>
          <a:custGeom>
            <a:avLst/>
            <a:gdLst>
              <a:gd name="T0" fmla="*/ 0 w 144"/>
              <a:gd name="T1" fmla="*/ 2147483647 h 672"/>
              <a:gd name="T2" fmla="*/ 2147483647 w 144"/>
              <a:gd name="T3" fmla="*/ 0 h 672"/>
              <a:gd name="T4" fmla="*/ 2147483647 w 144"/>
              <a:gd name="T5" fmla="*/ 2147483647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4" h="672">
                <a:moveTo>
                  <a:pt x="0" y="672"/>
                </a:moveTo>
                <a:cubicBezTo>
                  <a:pt x="12" y="336"/>
                  <a:pt x="24" y="0"/>
                  <a:pt x="48" y="0"/>
                </a:cubicBezTo>
                <a:cubicBezTo>
                  <a:pt x="72" y="0"/>
                  <a:pt x="108" y="336"/>
                  <a:pt x="144" y="672"/>
                </a:cubicBezTo>
              </a:path>
            </a:pathLst>
          </a:cu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Line 9"/>
          <p:cNvSpPr>
            <a:spLocks noChangeShapeType="1"/>
          </p:cNvSpPr>
          <p:nvPr/>
        </p:nvSpPr>
        <p:spPr bwMode="auto">
          <a:xfrm>
            <a:off x="5191391" y="469599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7" name="Line 10"/>
          <p:cNvSpPr>
            <a:spLocks noChangeShapeType="1"/>
          </p:cNvSpPr>
          <p:nvPr/>
        </p:nvSpPr>
        <p:spPr bwMode="auto">
          <a:xfrm flipV="1">
            <a:off x="5191391" y="355299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8" name="Freeform 11"/>
          <p:cNvSpPr>
            <a:spLocks/>
          </p:cNvSpPr>
          <p:nvPr/>
        </p:nvSpPr>
        <p:spPr bwMode="auto">
          <a:xfrm>
            <a:off x="5191391" y="4545178"/>
            <a:ext cx="2362200" cy="150812"/>
          </a:xfrm>
          <a:custGeom>
            <a:avLst/>
            <a:gdLst>
              <a:gd name="T0" fmla="*/ 0 w 1488"/>
              <a:gd name="T1" fmla="*/ 2147483647 h 95"/>
              <a:gd name="T2" fmla="*/ 2147483647 w 1488"/>
              <a:gd name="T3" fmla="*/ 2147483647 h 95"/>
              <a:gd name="T4" fmla="*/ 2147483647 w 1488"/>
              <a:gd name="T5" fmla="*/ 2147483647 h 95"/>
              <a:gd name="T6" fmla="*/ 2147483647 w 1488"/>
              <a:gd name="T7" fmla="*/ 2147483647 h 95"/>
              <a:gd name="T8" fmla="*/ 2147483647 w 1488"/>
              <a:gd name="T9" fmla="*/ 2147483647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88" h="95">
                <a:moveTo>
                  <a:pt x="0" y="95"/>
                </a:moveTo>
                <a:cubicBezTo>
                  <a:pt x="23" y="90"/>
                  <a:pt x="10" y="80"/>
                  <a:pt x="138" y="65"/>
                </a:cubicBezTo>
                <a:cubicBezTo>
                  <a:pt x="266" y="50"/>
                  <a:pt x="594" y="10"/>
                  <a:pt x="768" y="5"/>
                </a:cubicBezTo>
                <a:cubicBezTo>
                  <a:pt x="942" y="0"/>
                  <a:pt x="1062" y="20"/>
                  <a:pt x="1182" y="35"/>
                </a:cubicBezTo>
                <a:cubicBezTo>
                  <a:pt x="1302" y="50"/>
                  <a:pt x="1424" y="83"/>
                  <a:pt x="1488" y="95"/>
                </a:cubicBezTo>
              </a:path>
            </a:pathLst>
          </a:custGeom>
          <a:solidFill>
            <a:srgbClr val="FF00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19" name="Freeform 12"/>
          <p:cNvSpPr>
            <a:spLocks/>
          </p:cNvSpPr>
          <p:nvPr/>
        </p:nvSpPr>
        <p:spPr bwMode="auto">
          <a:xfrm>
            <a:off x="6181991" y="4086390"/>
            <a:ext cx="533400" cy="609600"/>
          </a:xfrm>
          <a:custGeom>
            <a:avLst/>
            <a:gdLst>
              <a:gd name="T0" fmla="*/ 0 w 336"/>
              <a:gd name="T1" fmla="*/ 2147483647 h 384"/>
              <a:gd name="T2" fmla="*/ 2147483647 w 336"/>
              <a:gd name="T3" fmla="*/ 2147483647 h 384"/>
              <a:gd name="T4" fmla="*/ 2147483647 w 336"/>
              <a:gd name="T5" fmla="*/ 2147483647 h 384"/>
              <a:gd name="T6" fmla="*/ 2147483647 w 336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384">
                <a:moveTo>
                  <a:pt x="0" y="384"/>
                </a:moveTo>
                <a:cubicBezTo>
                  <a:pt x="10" y="330"/>
                  <a:pt x="18" y="115"/>
                  <a:pt x="60" y="60"/>
                </a:cubicBezTo>
                <a:cubicBezTo>
                  <a:pt x="102" y="5"/>
                  <a:pt x="206" y="0"/>
                  <a:pt x="252" y="54"/>
                </a:cubicBezTo>
                <a:cubicBezTo>
                  <a:pt x="298" y="108"/>
                  <a:pt x="319" y="315"/>
                  <a:pt x="336" y="384"/>
                </a:cubicBezTo>
              </a:path>
            </a:pathLst>
          </a:custGeom>
          <a:solidFill>
            <a:schemeClr val="hlink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0" name="AutoShape 13"/>
          <p:cNvSpPr>
            <a:spLocks noChangeArrowheads="1"/>
          </p:cNvSpPr>
          <p:nvPr/>
        </p:nvSpPr>
        <p:spPr bwMode="auto">
          <a:xfrm>
            <a:off x="4124591" y="3933990"/>
            <a:ext cx="685800" cy="152400"/>
          </a:xfrm>
          <a:prstGeom prst="rightArrow">
            <a:avLst>
              <a:gd name="adj1" fmla="val 50000"/>
              <a:gd name="adj2" fmla="val 112500"/>
            </a:avLst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1" name="Text Box 14"/>
          <p:cNvSpPr txBox="1">
            <a:spLocks noChangeArrowheads="1"/>
          </p:cNvSpPr>
          <p:nvPr/>
        </p:nvSpPr>
        <p:spPr bwMode="auto">
          <a:xfrm>
            <a:off x="4137290" y="4085832"/>
            <a:ext cx="960519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Detekce</a:t>
            </a:r>
          </a:p>
          <a:p>
            <a:r>
              <a:rPr lang="cs-CZ" sz="1400" dirty="0" smtClean="0"/>
              <a:t>Na straně</a:t>
            </a:r>
          </a:p>
          <a:p>
            <a:r>
              <a:rPr lang="cs-CZ" sz="1400" dirty="0" smtClean="0"/>
              <a:t>přijímače</a:t>
            </a:r>
            <a:endParaRPr lang="en-US" sz="1400" dirty="0"/>
          </a:p>
        </p:txBody>
      </p:sp>
      <p:sp>
        <p:nvSpPr>
          <p:cNvPr id="43022" name="Text Box 22"/>
          <p:cNvSpPr txBox="1">
            <a:spLocks noChangeArrowheads="1"/>
          </p:cNvSpPr>
          <p:nvPr/>
        </p:nvSpPr>
        <p:spPr bwMode="auto">
          <a:xfrm>
            <a:off x="1269193" y="3430971"/>
            <a:ext cx="68159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rušení</a:t>
            </a:r>
            <a:endParaRPr lang="en-US" sz="1400" dirty="0"/>
          </a:p>
        </p:txBody>
      </p:sp>
      <p:sp>
        <p:nvSpPr>
          <p:cNvPr id="43023" name="Text Box 23"/>
          <p:cNvSpPr txBox="1">
            <a:spLocks noChangeArrowheads="1"/>
          </p:cNvSpPr>
          <p:nvPr/>
        </p:nvSpPr>
        <p:spPr bwMode="auto">
          <a:xfrm>
            <a:off x="2816492" y="3216932"/>
            <a:ext cx="1206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 smtClean="0"/>
              <a:t>rozprostřený </a:t>
            </a:r>
          </a:p>
          <a:p>
            <a:pPr algn="ctr"/>
            <a:r>
              <a:rPr lang="cs-CZ" sz="1400" dirty="0" smtClean="0"/>
              <a:t>signál</a:t>
            </a:r>
            <a:endParaRPr lang="en-US" sz="1400" dirty="0"/>
          </a:p>
        </p:txBody>
      </p:sp>
      <p:sp>
        <p:nvSpPr>
          <p:cNvPr id="43024" name="Text Box 24"/>
          <p:cNvSpPr txBox="1">
            <a:spLocks noChangeArrowheads="1"/>
          </p:cNvSpPr>
          <p:nvPr/>
        </p:nvSpPr>
        <p:spPr bwMode="auto">
          <a:xfrm>
            <a:off x="6410591" y="3400590"/>
            <a:ext cx="652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signál</a:t>
            </a:r>
            <a:endParaRPr lang="en-US" sz="1400" dirty="0"/>
          </a:p>
        </p:txBody>
      </p:sp>
      <p:sp>
        <p:nvSpPr>
          <p:cNvPr id="43025" name="Text Box 25"/>
          <p:cNvSpPr txBox="1">
            <a:spLocks noChangeArrowheads="1"/>
          </p:cNvSpPr>
          <p:nvPr/>
        </p:nvSpPr>
        <p:spPr bwMode="auto">
          <a:xfrm>
            <a:off x="7324991" y="3857790"/>
            <a:ext cx="1311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 smtClean="0"/>
              <a:t>Rozprostřené </a:t>
            </a:r>
          </a:p>
          <a:p>
            <a:pPr algn="ctr"/>
            <a:r>
              <a:rPr lang="cs-CZ" sz="1400" dirty="0" smtClean="0"/>
              <a:t>rušení</a:t>
            </a:r>
            <a:endParaRPr lang="en-US" sz="1400" dirty="0"/>
          </a:p>
        </p:txBody>
      </p:sp>
      <p:sp>
        <p:nvSpPr>
          <p:cNvPr id="43030" name="Text Box 31"/>
          <p:cNvSpPr txBox="1">
            <a:spLocks noChangeArrowheads="1"/>
          </p:cNvSpPr>
          <p:nvPr/>
        </p:nvSpPr>
        <p:spPr bwMode="auto">
          <a:xfrm>
            <a:off x="3667391" y="469599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</a:p>
        </p:txBody>
      </p:sp>
      <p:sp>
        <p:nvSpPr>
          <p:cNvPr id="43031" name="Text Box 32"/>
          <p:cNvSpPr txBox="1">
            <a:spLocks noChangeArrowheads="1"/>
          </p:cNvSpPr>
          <p:nvPr/>
        </p:nvSpPr>
        <p:spPr bwMode="auto">
          <a:xfrm>
            <a:off x="7553591" y="4695990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</a:p>
        </p:txBody>
      </p:sp>
      <p:sp>
        <p:nvSpPr>
          <p:cNvPr id="43032" name="Text Box 33"/>
          <p:cNvSpPr txBox="1">
            <a:spLocks noChangeArrowheads="1"/>
          </p:cNvSpPr>
          <p:nvPr/>
        </p:nvSpPr>
        <p:spPr bwMode="auto">
          <a:xfrm>
            <a:off x="552543" y="3549009"/>
            <a:ext cx="652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výkon</a:t>
            </a:r>
            <a:endParaRPr lang="en-US" sz="1400" dirty="0"/>
          </a:p>
        </p:txBody>
      </p:sp>
      <p:sp>
        <p:nvSpPr>
          <p:cNvPr id="43033" name="Text Box 34"/>
          <p:cNvSpPr txBox="1">
            <a:spLocks noChangeArrowheads="1"/>
          </p:cNvSpPr>
          <p:nvPr/>
        </p:nvSpPr>
        <p:spPr bwMode="auto">
          <a:xfrm>
            <a:off x="4505591" y="3476790"/>
            <a:ext cx="65274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výkon</a:t>
            </a:r>
            <a:endParaRPr lang="en-US" sz="1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A207-6C6B-4222-97E2-E5C64935B0FE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75299" y="4974004"/>
            <a:ext cx="80410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latin typeface="Palatino Linotype" panose="02040502050505030304" pitchFamily="18" charset="0"/>
              </a:rPr>
              <a:t>Vedlejší efekty</a:t>
            </a:r>
            <a:r>
              <a:rPr lang="en-US" sz="1600" dirty="0" smtClean="0">
                <a:latin typeface="Palatino Linotype" panose="02040502050505030304" pitchFamily="18" charset="0"/>
              </a:rPr>
              <a:t>:</a:t>
            </a:r>
            <a:endParaRPr lang="en-US" sz="1600" dirty="0">
              <a:latin typeface="Palatino Linotype" panose="02040502050505030304" pitchFamily="18" charset="0"/>
            </a:endParaRPr>
          </a:p>
          <a:p>
            <a:pPr lvl="1"/>
            <a:r>
              <a:rPr lang="cs-CZ" sz="1600" dirty="0">
                <a:latin typeface="Palatino Linotype" panose="02040502050505030304" pitchFamily="18" charset="0"/>
              </a:rPr>
              <a:t>koexistence několika signálů bez dynamické </a:t>
            </a:r>
            <a:r>
              <a:rPr lang="cs-CZ" sz="1600" dirty="0" smtClean="0">
                <a:latin typeface="Palatino Linotype" panose="02040502050505030304" pitchFamily="18" charset="0"/>
              </a:rPr>
              <a:t>koordinace odolnosti </a:t>
            </a:r>
            <a:r>
              <a:rPr lang="cs-CZ" sz="1600" dirty="0">
                <a:latin typeface="Palatino Linotype" panose="02040502050505030304" pitchFamily="18" charset="0"/>
              </a:rPr>
              <a:t>vůči </a:t>
            </a:r>
            <a:r>
              <a:rPr lang="cs-CZ" sz="1600" dirty="0" smtClean="0">
                <a:latin typeface="Palatino Linotype" panose="02040502050505030304" pitchFamily="18" charset="0"/>
              </a:rPr>
              <a:t>napadení</a:t>
            </a:r>
            <a:endParaRPr lang="en-US" sz="1600" dirty="0">
              <a:latin typeface="Palatino Linotype" panose="02040502050505030304" pitchFamily="18" charset="0"/>
            </a:endParaRPr>
          </a:p>
          <a:p>
            <a:r>
              <a:rPr lang="cs-CZ" sz="1600" dirty="0" smtClean="0">
                <a:latin typeface="Palatino Linotype" panose="02040502050505030304" pitchFamily="18" charset="0"/>
              </a:rPr>
              <a:t>Alternativy</a:t>
            </a:r>
            <a:r>
              <a:rPr lang="en-US" sz="1600" dirty="0" smtClean="0">
                <a:latin typeface="Palatino Linotype" panose="02040502050505030304" pitchFamily="18" charset="0"/>
              </a:rPr>
              <a:t>: </a:t>
            </a:r>
            <a:endParaRPr lang="cs-CZ" sz="1600" dirty="0" smtClean="0">
              <a:latin typeface="Palatino Linotype" panose="02040502050505030304" pitchFamily="18" charset="0"/>
            </a:endParaRPr>
          </a:p>
          <a:p>
            <a:pPr lvl="1"/>
            <a:r>
              <a:rPr lang="cs-CZ" sz="1600" dirty="0" smtClean="0">
                <a:latin typeface="Palatino Linotype" panose="02040502050505030304" pitchFamily="18" charset="0"/>
              </a:rPr>
              <a:t>přímá posloupnost (Direct </a:t>
            </a:r>
            <a:r>
              <a:rPr lang="cs-CZ" sz="1600" dirty="0" err="1" smtClean="0">
                <a:latin typeface="Palatino Linotype" panose="02040502050505030304" pitchFamily="18" charset="0"/>
              </a:rPr>
              <a:t>Sequence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  <a:r>
              <a:rPr lang="cs-CZ" sz="1600" dirty="0" err="1" smtClean="0">
                <a:latin typeface="Palatino Linotype" panose="02040502050505030304" pitchFamily="18" charset="0"/>
              </a:rPr>
              <a:t>Spread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  <a:r>
              <a:rPr lang="cs-CZ" sz="1600" dirty="0" err="1" smtClean="0">
                <a:latin typeface="Palatino Linotype" panose="02040502050505030304" pitchFamily="18" charset="0"/>
              </a:rPr>
              <a:t>Spectrum</a:t>
            </a:r>
            <a:r>
              <a:rPr lang="cs-CZ" sz="1600" dirty="0" smtClean="0">
                <a:latin typeface="Palatino Linotype" panose="02040502050505030304" pitchFamily="18" charset="0"/>
              </a:rPr>
              <a:t> - DSSS)</a:t>
            </a:r>
            <a:r>
              <a:rPr lang="en-US" sz="1600" dirty="0" smtClean="0">
                <a:latin typeface="Palatino Linotype" panose="02040502050505030304" pitchFamily="18" charset="0"/>
              </a:rPr>
              <a:t>,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</a:p>
          <a:p>
            <a:pPr lvl="1"/>
            <a:r>
              <a:rPr lang="cs-CZ" sz="1600" dirty="0" smtClean="0">
                <a:latin typeface="Palatino Linotype" panose="02040502050505030304" pitchFamily="18" charset="0"/>
              </a:rPr>
              <a:t>frekvenční přeskakování (Frequency </a:t>
            </a:r>
            <a:r>
              <a:rPr lang="cs-CZ" sz="1600" dirty="0" err="1" smtClean="0">
                <a:latin typeface="Palatino Linotype" panose="02040502050505030304" pitchFamily="18" charset="0"/>
              </a:rPr>
              <a:t>hopping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  <a:r>
              <a:rPr lang="cs-CZ" sz="1600" dirty="0" err="1" smtClean="0">
                <a:latin typeface="Palatino Linotype" panose="02040502050505030304" pitchFamily="18" charset="0"/>
              </a:rPr>
              <a:t>Spread</a:t>
            </a:r>
            <a:r>
              <a:rPr lang="cs-CZ" sz="1600" dirty="0" smtClean="0">
                <a:latin typeface="Palatino Linotype" panose="02040502050505030304" pitchFamily="18" charset="0"/>
              </a:rPr>
              <a:t> </a:t>
            </a:r>
            <a:r>
              <a:rPr lang="cs-CZ" sz="1600" dirty="0" err="1" smtClean="0">
                <a:latin typeface="Palatino Linotype" panose="02040502050505030304" pitchFamily="18" charset="0"/>
              </a:rPr>
              <a:t>Spectrum</a:t>
            </a:r>
            <a:r>
              <a:rPr lang="cs-CZ" sz="1600" dirty="0" smtClean="0">
                <a:latin typeface="Palatino Linotype" panose="02040502050505030304" pitchFamily="18" charset="0"/>
              </a:rPr>
              <a:t> - FHSS)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939181" y="4863321"/>
            <a:ext cx="3265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Ochrana proti úzkopásmovému rušení</a:t>
            </a:r>
            <a:endParaRPr lang="en-US" sz="2400" dirty="0">
              <a:latin typeface="Palatino Linotype" panose="02040502050505030304" pitchFamily="18" charset="0"/>
            </a:endParaRPr>
          </a:p>
        </p:txBody>
      </p:sp>
      <p:cxnSp>
        <p:nvCxnSpPr>
          <p:cNvPr id="20" name="Přímá spojnice 19"/>
          <p:cNvCxnSpPr>
            <a:stCxn id="43023" idx="2"/>
          </p:cNvCxnSpPr>
          <p:nvPr/>
        </p:nvCxnSpPr>
        <p:spPr bwMode="auto">
          <a:xfrm flipH="1">
            <a:off x="3133991" y="3740152"/>
            <a:ext cx="285751" cy="3587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Přímá spojnice 47"/>
          <p:cNvCxnSpPr>
            <a:stCxn id="43024" idx="2"/>
          </p:cNvCxnSpPr>
          <p:nvPr/>
        </p:nvCxnSpPr>
        <p:spPr bwMode="auto">
          <a:xfrm flipH="1">
            <a:off x="6458001" y="3708367"/>
            <a:ext cx="278962" cy="4081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Přímá spojnice 49"/>
          <p:cNvCxnSpPr>
            <a:stCxn id="43025" idx="2"/>
          </p:cNvCxnSpPr>
          <p:nvPr/>
        </p:nvCxnSpPr>
        <p:spPr bwMode="auto">
          <a:xfrm flipH="1">
            <a:off x="7112095" y="4381010"/>
            <a:ext cx="868534" cy="2141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" name="Přímá spojnice 51"/>
          <p:cNvCxnSpPr>
            <a:stCxn id="43022" idx="2"/>
          </p:cNvCxnSpPr>
          <p:nvPr/>
        </p:nvCxnSpPr>
        <p:spPr bwMode="auto">
          <a:xfrm>
            <a:off x="1609992" y="3738748"/>
            <a:ext cx="802536" cy="20407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8256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436523"/>
          </a:xfrm>
        </p:spPr>
        <p:txBody>
          <a:bodyPr/>
          <a:lstStyle/>
          <a:p>
            <a:r>
              <a:rPr lang="cs-CZ" sz="3200" dirty="0">
                <a:latin typeface="Palatino Linotype" panose="02040502050505030304" pitchFamily="18" charset="0"/>
              </a:rPr>
              <a:t>Účinky </a:t>
            </a:r>
            <a:r>
              <a:rPr lang="cs-CZ" sz="3200" dirty="0" smtClean="0">
                <a:latin typeface="Palatino Linotype" panose="02040502050505030304" pitchFamily="18" charset="0"/>
              </a:rPr>
              <a:t>rozprostření signálu </a:t>
            </a:r>
            <a:r>
              <a:rPr lang="cs-CZ" sz="3200" dirty="0">
                <a:latin typeface="Palatino Linotype" panose="02040502050505030304" pitchFamily="18" charset="0"/>
              </a:rPr>
              <a:t>a </a:t>
            </a:r>
            <a:r>
              <a:rPr lang="cs-CZ" sz="3200" dirty="0" smtClean="0">
                <a:latin typeface="Palatino Linotype" panose="02040502050505030304" pitchFamily="18" charset="0"/>
              </a:rPr>
              <a:t>rušení</a:t>
            </a:r>
            <a:endParaRPr lang="en-US" sz="3200" dirty="0" smtClean="0">
              <a:latin typeface="Palatino Linotype" panose="02040502050505030304" pitchFamily="18" charset="0"/>
            </a:endParaRPr>
          </a:p>
        </p:txBody>
      </p:sp>
      <p:sp>
        <p:nvSpPr>
          <p:cNvPr id="44035" name="Rectangle 1059"/>
          <p:cNvSpPr>
            <a:spLocks noChangeArrowheads="1"/>
          </p:cNvSpPr>
          <p:nvPr/>
        </p:nvSpPr>
        <p:spPr bwMode="auto">
          <a:xfrm>
            <a:off x="1103382" y="5330825"/>
            <a:ext cx="1538288" cy="14922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Rectangle 1060"/>
          <p:cNvSpPr>
            <a:spLocks noChangeArrowheads="1"/>
          </p:cNvSpPr>
          <p:nvPr/>
        </p:nvSpPr>
        <p:spPr bwMode="auto">
          <a:xfrm>
            <a:off x="1651070" y="4875213"/>
            <a:ext cx="441325" cy="4556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Rectangle 1061"/>
          <p:cNvSpPr>
            <a:spLocks noChangeArrowheads="1"/>
          </p:cNvSpPr>
          <p:nvPr/>
        </p:nvSpPr>
        <p:spPr bwMode="auto">
          <a:xfrm>
            <a:off x="6705670" y="4875213"/>
            <a:ext cx="439737" cy="455612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Rectangle 1062"/>
          <p:cNvSpPr>
            <a:spLocks noChangeArrowheads="1"/>
          </p:cNvSpPr>
          <p:nvPr/>
        </p:nvSpPr>
        <p:spPr bwMode="auto">
          <a:xfrm>
            <a:off x="6705670" y="5330825"/>
            <a:ext cx="439737" cy="149225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1063"/>
          <p:cNvSpPr>
            <a:spLocks noChangeArrowheads="1"/>
          </p:cNvSpPr>
          <p:nvPr/>
        </p:nvSpPr>
        <p:spPr bwMode="auto">
          <a:xfrm>
            <a:off x="6705670" y="5480050"/>
            <a:ext cx="439737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1064"/>
          <p:cNvSpPr>
            <a:spLocks noChangeArrowheads="1"/>
          </p:cNvSpPr>
          <p:nvPr/>
        </p:nvSpPr>
        <p:spPr bwMode="auto">
          <a:xfrm>
            <a:off x="4179957" y="4875213"/>
            <a:ext cx="438150" cy="455612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1065"/>
          <p:cNvSpPr>
            <a:spLocks noChangeArrowheads="1"/>
          </p:cNvSpPr>
          <p:nvPr/>
        </p:nvSpPr>
        <p:spPr bwMode="auto">
          <a:xfrm>
            <a:off x="3629095" y="5330825"/>
            <a:ext cx="1538287" cy="149225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1066"/>
          <p:cNvSpPr>
            <a:spLocks noChangeArrowheads="1"/>
          </p:cNvSpPr>
          <p:nvPr/>
        </p:nvSpPr>
        <p:spPr bwMode="auto">
          <a:xfrm>
            <a:off x="3629095" y="5480050"/>
            <a:ext cx="1538287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067"/>
          <p:cNvSpPr>
            <a:spLocks noChangeArrowheads="1"/>
          </p:cNvSpPr>
          <p:nvPr/>
        </p:nvSpPr>
        <p:spPr bwMode="auto">
          <a:xfrm>
            <a:off x="1103382" y="5480050"/>
            <a:ext cx="1538288" cy="152400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068"/>
          <p:cNvSpPr>
            <a:spLocks noChangeArrowheads="1"/>
          </p:cNvSpPr>
          <p:nvPr/>
        </p:nvSpPr>
        <p:spPr bwMode="auto">
          <a:xfrm>
            <a:off x="1542857" y="2847893"/>
            <a:ext cx="441325" cy="758825"/>
          </a:xfrm>
          <a:prstGeom prst="rect">
            <a:avLst/>
          </a:prstGeom>
          <a:solidFill>
            <a:srgbClr val="77777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069"/>
          <p:cNvSpPr>
            <a:spLocks noChangeShapeType="1"/>
          </p:cNvSpPr>
          <p:nvPr/>
        </p:nvSpPr>
        <p:spPr bwMode="auto">
          <a:xfrm>
            <a:off x="774507" y="3606718"/>
            <a:ext cx="1978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Line 1070"/>
          <p:cNvSpPr>
            <a:spLocks noChangeShapeType="1"/>
          </p:cNvSpPr>
          <p:nvPr/>
        </p:nvSpPr>
        <p:spPr bwMode="auto">
          <a:xfrm flipV="1">
            <a:off x="1763519" y="2547856"/>
            <a:ext cx="0" cy="1058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Text Box 1071"/>
          <p:cNvSpPr txBox="1">
            <a:spLocks noChangeArrowheads="1"/>
          </p:cNvSpPr>
          <p:nvPr/>
        </p:nvSpPr>
        <p:spPr bwMode="auto">
          <a:xfrm>
            <a:off x="1026919" y="2238293"/>
            <a:ext cx="77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dP/df</a:t>
            </a:r>
          </a:p>
        </p:txBody>
      </p:sp>
      <p:sp>
        <p:nvSpPr>
          <p:cNvPr id="44048" name="Text Box 1072"/>
          <p:cNvSpPr txBox="1">
            <a:spLocks noChangeArrowheads="1"/>
          </p:cNvSpPr>
          <p:nvPr/>
        </p:nvSpPr>
        <p:spPr bwMode="auto">
          <a:xfrm>
            <a:off x="2446144" y="3546393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f</a:t>
            </a:r>
          </a:p>
        </p:txBody>
      </p:sp>
      <p:sp>
        <p:nvSpPr>
          <p:cNvPr id="44049" name="Text Box 1073"/>
          <p:cNvSpPr txBox="1">
            <a:spLocks noChangeArrowheads="1"/>
          </p:cNvSpPr>
          <p:nvPr/>
        </p:nvSpPr>
        <p:spPr bwMode="auto">
          <a:xfrm>
            <a:off x="523682" y="3146343"/>
            <a:ext cx="325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i)</a:t>
            </a:r>
          </a:p>
        </p:txBody>
      </p:sp>
      <p:sp>
        <p:nvSpPr>
          <p:cNvPr id="44050" name="Rectangle 1074"/>
          <p:cNvSpPr>
            <a:spLocks noChangeArrowheads="1"/>
          </p:cNvSpPr>
          <p:nvPr/>
        </p:nvSpPr>
        <p:spPr bwMode="auto">
          <a:xfrm>
            <a:off x="3520882" y="3455906"/>
            <a:ext cx="1538287" cy="150812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Line 1075"/>
          <p:cNvSpPr>
            <a:spLocks noChangeShapeType="1"/>
          </p:cNvSpPr>
          <p:nvPr/>
        </p:nvSpPr>
        <p:spPr bwMode="auto">
          <a:xfrm>
            <a:off x="3301807" y="3606718"/>
            <a:ext cx="1976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1076"/>
          <p:cNvSpPr>
            <a:spLocks noChangeShapeType="1"/>
          </p:cNvSpPr>
          <p:nvPr/>
        </p:nvSpPr>
        <p:spPr bwMode="auto">
          <a:xfrm flipV="1">
            <a:off x="4290819" y="2547856"/>
            <a:ext cx="0" cy="1058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Text Box 1077"/>
          <p:cNvSpPr txBox="1">
            <a:spLocks noChangeArrowheads="1"/>
          </p:cNvSpPr>
          <p:nvPr/>
        </p:nvSpPr>
        <p:spPr bwMode="auto">
          <a:xfrm>
            <a:off x="3552632" y="2238293"/>
            <a:ext cx="776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dP/df</a:t>
            </a:r>
          </a:p>
        </p:txBody>
      </p:sp>
      <p:sp>
        <p:nvSpPr>
          <p:cNvPr id="44054" name="Text Box 1078"/>
          <p:cNvSpPr txBox="1">
            <a:spLocks noChangeArrowheads="1"/>
          </p:cNvSpPr>
          <p:nvPr/>
        </p:nvSpPr>
        <p:spPr bwMode="auto">
          <a:xfrm>
            <a:off x="4916294" y="3546393"/>
            <a:ext cx="252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f</a:t>
            </a:r>
          </a:p>
        </p:txBody>
      </p:sp>
      <p:sp>
        <p:nvSpPr>
          <p:cNvPr id="44055" name="Text Box 1079"/>
          <p:cNvSpPr txBox="1">
            <a:spLocks noChangeArrowheads="1"/>
          </p:cNvSpPr>
          <p:nvPr/>
        </p:nvSpPr>
        <p:spPr bwMode="auto">
          <a:xfrm>
            <a:off x="2990657" y="3146343"/>
            <a:ext cx="382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ii)</a:t>
            </a:r>
          </a:p>
        </p:txBody>
      </p:sp>
      <p:sp>
        <p:nvSpPr>
          <p:cNvPr id="44056" name="Text Box 1080"/>
          <p:cNvSpPr txBox="1">
            <a:spLocks noChangeArrowheads="1"/>
          </p:cNvSpPr>
          <p:nvPr/>
        </p:nvSpPr>
        <p:spPr bwMode="auto">
          <a:xfrm>
            <a:off x="2496784" y="3901993"/>
            <a:ext cx="9685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cs-CZ" sz="2000" dirty="0" smtClean="0"/>
              <a:t>vysílač</a:t>
            </a:r>
            <a:endParaRPr lang="de-DE" sz="2000" dirty="0"/>
          </a:p>
        </p:txBody>
      </p:sp>
      <p:sp>
        <p:nvSpPr>
          <p:cNvPr id="44057" name="Line 1081"/>
          <p:cNvSpPr>
            <a:spLocks noChangeShapeType="1"/>
          </p:cNvSpPr>
          <p:nvPr/>
        </p:nvSpPr>
        <p:spPr bwMode="auto">
          <a:xfrm>
            <a:off x="882720" y="5632450"/>
            <a:ext cx="1978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1082"/>
          <p:cNvSpPr>
            <a:spLocks noChangeShapeType="1"/>
          </p:cNvSpPr>
          <p:nvPr/>
        </p:nvSpPr>
        <p:spPr bwMode="auto">
          <a:xfrm flipV="1">
            <a:off x="1871732" y="4572000"/>
            <a:ext cx="0" cy="106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Text Box 1083"/>
          <p:cNvSpPr txBox="1">
            <a:spLocks noChangeArrowheads="1"/>
          </p:cNvSpPr>
          <p:nvPr/>
        </p:nvSpPr>
        <p:spPr bwMode="auto">
          <a:xfrm>
            <a:off x="1135132" y="4264025"/>
            <a:ext cx="776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dP/df</a:t>
            </a:r>
          </a:p>
        </p:txBody>
      </p:sp>
      <p:sp>
        <p:nvSpPr>
          <p:cNvPr id="44060" name="Text Box 1084"/>
          <p:cNvSpPr txBox="1">
            <a:spLocks noChangeArrowheads="1"/>
          </p:cNvSpPr>
          <p:nvPr/>
        </p:nvSpPr>
        <p:spPr bwMode="auto">
          <a:xfrm>
            <a:off x="2497207" y="5588000"/>
            <a:ext cx="25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f</a:t>
            </a:r>
          </a:p>
        </p:txBody>
      </p:sp>
      <p:sp>
        <p:nvSpPr>
          <p:cNvPr id="44061" name="Text Box 1085"/>
          <p:cNvSpPr txBox="1">
            <a:spLocks noChangeArrowheads="1"/>
          </p:cNvSpPr>
          <p:nvPr/>
        </p:nvSpPr>
        <p:spPr bwMode="auto">
          <a:xfrm>
            <a:off x="514420" y="5172075"/>
            <a:ext cx="439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iii)</a:t>
            </a:r>
          </a:p>
        </p:txBody>
      </p:sp>
      <p:sp>
        <p:nvSpPr>
          <p:cNvPr id="44062" name="Line 1086"/>
          <p:cNvSpPr>
            <a:spLocks noChangeShapeType="1"/>
          </p:cNvSpPr>
          <p:nvPr/>
        </p:nvSpPr>
        <p:spPr bwMode="auto">
          <a:xfrm>
            <a:off x="3410020" y="5632450"/>
            <a:ext cx="19764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Line 1087"/>
          <p:cNvSpPr>
            <a:spLocks noChangeShapeType="1"/>
          </p:cNvSpPr>
          <p:nvPr/>
        </p:nvSpPr>
        <p:spPr bwMode="auto">
          <a:xfrm flipV="1">
            <a:off x="4399032" y="4572000"/>
            <a:ext cx="0" cy="106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Text Box 1088"/>
          <p:cNvSpPr txBox="1">
            <a:spLocks noChangeArrowheads="1"/>
          </p:cNvSpPr>
          <p:nvPr/>
        </p:nvSpPr>
        <p:spPr bwMode="auto">
          <a:xfrm>
            <a:off x="3660845" y="4264025"/>
            <a:ext cx="776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dP/df</a:t>
            </a:r>
          </a:p>
        </p:txBody>
      </p:sp>
      <p:sp>
        <p:nvSpPr>
          <p:cNvPr id="44065" name="Text Box 1089"/>
          <p:cNvSpPr txBox="1">
            <a:spLocks noChangeArrowheads="1"/>
          </p:cNvSpPr>
          <p:nvPr/>
        </p:nvSpPr>
        <p:spPr bwMode="auto">
          <a:xfrm>
            <a:off x="5024507" y="5588000"/>
            <a:ext cx="2524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f</a:t>
            </a:r>
          </a:p>
        </p:txBody>
      </p:sp>
      <p:sp>
        <p:nvSpPr>
          <p:cNvPr id="44066" name="Text Box 1090"/>
          <p:cNvSpPr txBox="1">
            <a:spLocks noChangeArrowheads="1"/>
          </p:cNvSpPr>
          <p:nvPr/>
        </p:nvSpPr>
        <p:spPr bwMode="auto">
          <a:xfrm>
            <a:off x="3027432" y="5172075"/>
            <a:ext cx="452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iv)</a:t>
            </a:r>
          </a:p>
        </p:txBody>
      </p:sp>
      <p:sp>
        <p:nvSpPr>
          <p:cNvPr id="44067" name="Text Box 1091"/>
          <p:cNvSpPr txBox="1">
            <a:spLocks noChangeArrowheads="1"/>
          </p:cNvSpPr>
          <p:nvPr/>
        </p:nvSpPr>
        <p:spPr bwMode="auto">
          <a:xfrm>
            <a:off x="2586433" y="5778500"/>
            <a:ext cx="10823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cs-CZ" sz="2000" dirty="0" smtClean="0"/>
              <a:t>přijímač</a:t>
            </a:r>
            <a:endParaRPr lang="de-DE" sz="2000" dirty="0"/>
          </a:p>
        </p:txBody>
      </p:sp>
      <p:sp>
        <p:nvSpPr>
          <p:cNvPr id="44068" name="Line 1092"/>
          <p:cNvSpPr>
            <a:spLocks noChangeShapeType="1"/>
          </p:cNvSpPr>
          <p:nvPr/>
        </p:nvSpPr>
        <p:spPr bwMode="auto">
          <a:xfrm>
            <a:off x="5937320" y="5632450"/>
            <a:ext cx="1978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Line 1093"/>
          <p:cNvSpPr>
            <a:spLocks noChangeShapeType="1"/>
          </p:cNvSpPr>
          <p:nvPr/>
        </p:nvSpPr>
        <p:spPr bwMode="auto">
          <a:xfrm flipV="1">
            <a:off x="6924745" y="4572000"/>
            <a:ext cx="0" cy="106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Text Box 1094"/>
          <p:cNvSpPr txBox="1">
            <a:spLocks noChangeArrowheads="1"/>
          </p:cNvSpPr>
          <p:nvPr/>
        </p:nvSpPr>
        <p:spPr bwMode="auto">
          <a:xfrm>
            <a:off x="7550220" y="5588000"/>
            <a:ext cx="2555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f</a:t>
            </a:r>
          </a:p>
        </p:txBody>
      </p:sp>
      <p:sp>
        <p:nvSpPr>
          <p:cNvPr id="44071" name="Text Box 1095"/>
          <p:cNvSpPr txBox="1">
            <a:spLocks noChangeArrowheads="1"/>
          </p:cNvSpPr>
          <p:nvPr/>
        </p:nvSpPr>
        <p:spPr bwMode="auto">
          <a:xfrm>
            <a:off x="5611882" y="5172075"/>
            <a:ext cx="39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v)</a:t>
            </a:r>
          </a:p>
        </p:txBody>
      </p:sp>
      <p:sp>
        <p:nvSpPr>
          <p:cNvPr id="44072" name="Rectangle 1096"/>
          <p:cNvSpPr>
            <a:spLocks noChangeArrowheads="1"/>
          </p:cNvSpPr>
          <p:nvPr/>
        </p:nvSpPr>
        <p:spPr bwMode="auto">
          <a:xfrm>
            <a:off x="5608444" y="2851068"/>
            <a:ext cx="220663" cy="303213"/>
          </a:xfrm>
          <a:prstGeom prst="rect">
            <a:avLst/>
          </a:prstGeom>
          <a:solidFill>
            <a:srgbClr val="777777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1097"/>
          <p:cNvSpPr>
            <a:spLocks noChangeArrowheads="1"/>
          </p:cNvSpPr>
          <p:nvPr/>
        </p:nvSpPr>
        <p:spPr bwMode="auto">
          <a:xfrm>
            <a:off x="5608444" y="3154281"/>
            <a:ext cx="220663" cy="303212"/>
          </a:xfrm>
          <a:prstGeom prst="rect">
            <a:avLst/>
          </a:prstGeom>
          <a:solidFill>
            <a:srgbClr val="DDDDDD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1098"/>
          <p:cNvSpPr>
            <a:spLocks noChangeArrowheads="1"/>
          </p:cNvSpPr>
          <p:nvPr/>
        </p:nvSpPr>
        <p:spPr bwMode="auto">
          <a:xfrm>
            <a:off x="5608444" y="3457493"/>
            <a:ext cx="220663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Text Box 1099"/>
          <p:cNvSpPr txBox="1">
            <a:spLocks noChangeArrowheads="1"/>
          </p:cNvSpPr>
          <p:nvPr/>
        </p:nvSpPr>
        <p:spPr bwMode="auto">
          <a:xfrm>
            <a:off x="5829107" y="2784393"/>
            <a:ext cx="273504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dirty="0" smtClean="0"/>
              <a:t>Signál uživatele</a:t>
            </a:r>
            <a:endParaRPr lang="de-DE" sz="2000" dirty="0"/>
          </a:p>
          <a:p>
            <a:r>
              <a:rPr lang="cs-CZ" sz="2000" dirty="0" smtClean="0"/>
              <a:t>Širokopásmové rušení</a:t>
            </a:r>
            <a:endParaRPr lang="de-DE" sz="2000" dirty="0"/>
          </a:p>
          <a:p>
            <a:r>
              <a:rPr lang="cs-CZ" sz="2000" dirty="0" smtClean="0"/>
              <a:t>Úzkopásmové rušení</a:t>
            </a:r>
            <a:endParaRPr lang="de-DE" sz="2000" dirty="0"/>
          </a:p>
        </p:txBody>
      </p:sp>
      <p:sp>
        <p:nvSpPr>
          <p:cNvPr id="44076" name="Text Box 1104"/>
          <p:cNvSpPr txBox="1">
            <a:spLocks noChangeArrowheads="1"/>
          </p:cNvSpPr>
          <p:nvPr/>
        </p:nvSpPr>
        <p:spPr bwMode="auto">
          <a:xfrm>
            <a:off x="6191320" y="4191000"/>
            <a:ext cx="776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de-DE" sz="2000"/>
              <a:t>dP/df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F0C7E-5AD9-4DC5-9123-989B19ACE406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29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 bwMode="auto">
          <a:xfrm flipV="1">
            <a:off x="2246375" y="3130452"/>
            <a:ext cx="1175012" cy="31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Přímá spojnice se šipkou 52"/>
          <p:cNvCxnSpPr/>
          <p:nvPr/>
        </p:nvCxnSpPr>
        <p:spPr bwMode="auto">
          <a:xfrm flipV="1">
            <a:off x="2485833" y="5079978"/>
            <a:ext cx="1175012" cy="31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Přímá spojnice se šipkou 53"/>
          <p:cNvCxnSpPr/>
          <p:nvPr/>
        </p:nvCxnSpPr>
        <p:spPr bwMode="auto">
          <a:xfrm flipV="1">
            <a:off x="5079532" y="5084596"/>
            <a:ext cx="1175012" cy="316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ovéPole 4"/>
          <p:cNvSpPr txBox="1"/>
          <p:nvPr/>
        </p:nvSpPr>
        <p:spPr>
          <a:xfrm>
            <a:off x="5833042" y="1917333"/>
            <a:ext cx="14967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Palatino Linotype" panose="02040502050505030304" pitchFamily="18" charset="0"/>
              </a:rPr>
              <a:t>P – výkon</a:t>
            </a:r>
          </a:p>
          <a:p>
            <a:r>
              <a:rPr lang="cs-CZ" dirty="0" smtClean="0">
                <a:latin typeface="Palatino Linotype" panose="02040502050505030304" pitchFamily="18" charset="0"/>
              </a:rPr>
              <a:t>F - frekvence</a:t>
            </a:r>
            <a:endParaRPr lang="cs-CZ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85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Frekvence pro mobilní komunikace</a:t>
            </a:r>
            <a:endParaRPr lang="en-US" sz="3600" dirty="0" smtClean="0"/>
          </a:p>
        </p:txBody>
      </p:sp>
      <p:sp>
        <p:nvSpPr>
          <p:cNvPr id="163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8077200" cy="432048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VHF/UHF</a:t>
            </a:r>
            <a:r>
              <a:rPr lang="cs-CZ" sz="2000" dirty="0" smtClean="0"/>
              <a:t>- rozsahy pro bezdrátové mobilní sítě</a:t>
            </a:r>
            <a:endParaRPr lang="en-US" sz="2000" dirty="0" smtClean="0"/>
          </a:p>
          <a:p>
            <a:pPr lvl="1"/>
            <a:r>
              <a:rPr lang="cs-CZ" sz="1800" dirty="0" smtClean="0"/>
              <a:t>Jednoduchá, malá anténa pro auta</a:t>
            </a:r>
            <a:endParaRPr lang="en-US" sz="1800" dirty="0" smtClean="0"/>
          </a:p>
          <a:p>
            <a:pPr lvl="1"/>
            <a:r>
              <a:rPr lang="cs-CZ" sz="1800" dirty="0" smtClean="0"/>
              <a:t>Deterministické charakteristiky vysílání, spolehlivá spojení</a:t>
            </a: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SHF </a:t>
            </a:r>
            <a:r>
              <a:rPr lang="cs-CZ" sz="2000" dirty="0" smtClean="0"/>
              <a:t>a vyšší, použití na přímou viditelnost</a:t>
            </a:r>
            <a:r>
              <a:rPr lang="en-US" sz="2000" dirty="0" smtClean="0"/>
              <a:t>, </a:t>
            </a:r>
            <a:r>
              <a:rPr lang="cs-CZ" sz="2000" dirty="0" smtClean="0"/>
              <a:t>satelitní komunikace</a:t>
            </a:r>
            <a:endParaRPr lang="en-US" sz="2000" dirty="0" smtClean="0"/>
          </a:p>
          <a:p>
            <a:pPr lvl="1"/>
            <a:r>
              <a:rPr lang="cs-CZ" sz="1800" dirty="0" smtClean="0"/>
              <a:t>Malá anténa, směrování</a:t>
            </a:r>
            <a:endParaRPr lang="en-US" sz="1800" dirty="0" smtClean="0"/>
          </a:p>
          <a:p>
            <a:pPr lvl="1"/>
            <a:r>
              <a:rPr lang="cs-CZ" sz="1800" dirty="0" smtClean="0"/>
              <a:t>Široké přenosové pásmo</a:t>
            </a: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cs-CZ" sz="2000" b="1" dirty="0" smtClean="0"/>
              <a:t>Bezdrátové sítě LAN používají frekvence UHF a SHF</a:t>
            </a:r>
            <a:endParaRPr lang="en-US" sz="2000" b="1" dirty="0" smtClean="0"/>
          </a:p>
          <a:p>
            <a:pPr lvl="1"/>
            <a:r>
              <a:rPr lang="cs-CZ" sz="1800" b="1" dirty="0" smtClean="0"/>
              <a:t>Některé systémy používají </a:t>
            </a:r>
            <a:r>
              <a:rPr lang="en-US" sz="1800" b="1" dirty="0" smtClean="0"/>
              <a:t>EHF</a:t>
            </a:r>
          </a:p>
          <a:p>
            <a:pPr lvl="1"/>
            <a:r>
              <a:rPr lang="cs-CZ" sz="1800" b="1" dirty="0" smtClean="0"/>
              <a:t>Frekvence je omezena absorpcí elektromagnetického záření vodou a molekulami kyslíku (rezonanční frekvence, mikrovlnná trouba)</a:t>
            </a:r>
            <a:endParaRPr lang="en-US" sz="1800" b="1" dirty="0" smtClean="0"/>
          </a:p>
          <a:p>
            <a:pPr marL="1162050" lvl="2"/>
            <a:r>
              <a:rPr lang="cs-CZ" sz="1600" b="1" dirty="0" smtClean="0"/>
              <a:t>Na počasí závisí úniky, ztráta signálu vlivem prudkého deště, atd.</a:t>
            </a:r>
            <a:endParaRPr lang="en-US" sz="20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CB34B-3D2A-40CF-9C83-D985D7F414D8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193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499176" cy="1385599"/>
          </a:xfrm>
        </p:spPr>
        <p:txBody>
          <a:bodyPr/>
          <a:lstStyle/>
          <a:p>
            <a:r>
              <a:rPr lang="cs-CZ" sz="2400" dirty="0">
                <a:latin typeface="Palatino Linotype" panose="02040502050505030304" pitchFamily="18" charset="0"/>
              </a:rPr>
              <a:t>Šíření a </a:t>
            </a:r>
            <a:r>
              <a:rPr lang="cs-CZ" sz="2400" dirty="0" smtClean="0">
                <a:latin typeface="Palatino Linotype" panose="02040502050505030304" pitchFamily="18" charset="0"/>
              </a:rPr>
              <a:t>frekvenčně </a:t>
            </a:r>
            <a:r>
              <a:rPr lang="cs-CZ" sz="2400" dirty="0">
                <a:latin typeface="Palatino Linotype" panose="02040502050505030304" pitchFamily="18" charset="0"/>
              </a:rPr>
              <a:t>selektivní </a:t>
            </a:r>
            <a:r>
              <a:rPr lang="cs-CZ" sz="2400" dirty="0" smtClean="0">
                <a:latin typeface="Palatino Linotype" panose="02040502050505030304" pitchFamily="18" charset="0"/>
              </a:rPr>
              <a:t>zeslabení </a:t>
            </a:r>
            <a:r>
              <a:rPr lang="cs-CZ" sz="2400" dirty="0">
                <a:latin typeface="Palatino Linotype" panose="02040502050505030304" pitchFamily="18" charset="0"/>
              </a:rPr>
              <a:t>signálu</a:t>
            </a:r>
            <a:endParaRPr lang="en-US" sz="2400" dirty="0" smtClean="0">
              <a:latin typeface="Palatino Linotype" panose="02040502050505030304" pitchFamily="18" charset="0"/>
            </a:endParaRPr>
          </a:p>
        </p:txBody>
      </p:sp>
      <p:sp>
        <p:nvSpPr>
          <p:cNvPr id="45059" name="Line 4"/>
          <p:cNvSpPr>
            <a:spLocks noChangeShapeType="1"/>
          </p:cNvSpPr>
          <p:nvPr/>
        </p:nvSpPr>
        <p:spPr bwMode="auto">
          <a:xfrm>
            <a:off x="1662194" y="3302397"/>
            <a:ext cx="3397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Line 5"/>
          <p:cNvSpPr>
            <a:spLocks noChangeShapeType="1"/>
          </p:cNvSpPr>
          <p:nvPr/>
        </p:nvSpPr>
        <p:spPr bwMode="auto">
          <a:xfrm flipV="1">
            <a:off x="1662194" y="1648222"/>
            <a:ext cx="0" cy="165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Text Box 6"/>
          <p:cNvSpPr txBox="1">
            <a:spLocks noChangeArrowheads="1"/>
          </p:cNvSpPr>
          <p:nvPr/>
        </p:nvSpPr>
        <p:spPr bwMode="auto">
          <a:xfrm>
            <a:off x="4094161" y="3280172"/>
            <a:ext cx="9605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cs-CZ" sz="1400" dirty="0" smtClean="0"/>
              <a:t>frekvence</a:t>
            </a:r>
            <a:endParaRPr lang="de-DE" sz="1400" dirty="0"/>
          </a:p>
        </p:txBody>
      </p:sp>
      <p:sp>
        <p:nvSpPr>
          <p:cNvPr id="45062" name="Text Box 7"/>
          <p:cNvSpPr txBox="1">
            <a:spLocks noChangeArrowheads="1"/>
          </p:cNvSpPr>
          <p:nvPr/>
        </p:nvSpPr>
        <p:spPr bwMode="auto">
          <a:xfrm>
            <a:off x="269762" y="1625997"/>
            <a:ext cx="13003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cs-CZ" sz="1400" dirty="0" smtClean="0"/>
              <a:t>Kvalita kanálu</a:t>
            </a:r>
            <a:endParaRPr lang="de-DE" sz="1400" dirty="0"/>
          </a:p>
        </p:txBody>
      </p:sp>
      <p:sp>
        <p:nvSpPr>
          <p:cNvPr id="45063" name="Rectangle 8"/>
          <p:cNvSpPr>
            <a:spLocks noChangeArrowheads="1"/>
          </p:cNvSpPr>
          <p:nvPr/>
        </p:nvSpPr>
        <p:spPr bwMode="auto">
          <a:xfrm>
            <a:off x="1790781" y="2249885"/>
            <a:ext cx="255588" cy="1052512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400"/>
              <a:t>1</a:t>
            </a:r>
          </a:p>
        </p:txBody>
      </p:sp>
      <p:sp>
        <p:nvSpPr>
          <p:cNvPr id="45064" name="Rectangle 9"/>
          <p:cNvSpPr>
            <a:spLocks noChangeArrowheads="1"/>
          </p:cNvSpPr>
          <p:nvPr/>
        </p:nvSpPr>
        <p:spPr bwMode="auto">
          <a:xfrm>
            <a:off x="2303544" y="2099072"/>
            <a:ext cx="255587" cy="1203325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400"/>
              <a:t>2</a:t>
            </a:r>
          </a:p>
        </p:txBody>
      </p:sp>
      <p:sp>
        <p:nvSpPr>
          <p:cNvPr id="45065" name="Rectangle 10"/>
          <p:cNvSpPr>
            <a:spLocks noChangeArrowheads="1"/>
          </p:cNvSpPr>
          <p:nvPr/>
        </p:nvSpPr>
        <p:spPr bwMode="auto">
          <a:xfrm>
            <a:off x="2816306" y="2549922"/>
            <a:ext cx="255588" cy="752475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400"/>
              <a:t>3</a:t>
            </a:r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3329069" y="3002360"/>
            <a:ext cx="255587" cy="300037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400"/>
              <a:t>4</a:t>
            </a:r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3841831" y="2249885"/>
            <a:ext cx="255588" cy="1052512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400"/>
              <a:t>5</a:t>
            </a:r>
          </a:p>
        </p:txBody>
      </p:sp>
      <p:sp>
        <p:nvSpPr>
          <p:cNvPr id="45068" name="Rectangle 13"/>
          <p:cNvSpPr>
            <a:spLocks noChangeArrowheads="1"/>
          </p:cNvSpPr>
          <p:nvPr/>
        </p:nvSpPr>
        <p:spPr bwMode="auto">
          <a:xfrm>
            <a:off x="4354594" y="2249885"/>
            <a:ext cx="255587" cy="1052512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de-DE" sz="1400"/>
              <a:t>6</a:t>
            </a:r>
          </a:p>
        </p:txBody>
      </p:sp>
      <p:sp>
        <p:nvSpPr>
          <p:cNvPr id="45069" name="Freeform 14"/>
          <p:cNvSpPr>
            <a:spLocks/>
          </p:cNvSpPr>
          <p:nvPr/>
        </p:nvSpPr>
        <p:spPr bwMode="auto">
          <a:xfrm>
            <a:off x="1662194" y="1848247"/>
            <a:ext cx="3076575" cy="1254125"/>
          </a:xfrm>
          <a:custGeom>
            <a:avLst/>
            <a:gdLst>
              <a:gd name="T0" fmla="*/ 0 w 1152"/>
              <a:gd name="T1" fmla="*/ 2147483647 h 400"/>
              <a:gd name="T2" fmla="*/ 2147483647 w 1152"/>
              <a:gd name="T3" fmla="*/ 2147483647 h 400"/>
              <a:gd name="T4" fmla="*/ 2147483647 w 1152"/>
              <a:gd name="T5" fmla="*/ 2147483647 h 400"/>
              <a:gd name="T6" fmla="*/ 2147483647 w 1152"/>
              <a:gd name="T7" fmla="*/ 2147483647 h 400"/>
              <a:gd name="T8" fmla="*/ 2147483647 w 1152"/>
              <a:gd name="T9" fmla="*/ 2147483647 h 400"/>
              <a:gd name="T10" fmla="*/ 2147483647 w 1152"/>
              <a:gd name="T11" fmla="*/ 2147483647 h 400"/>
              <a:gd name="T12" fmla="*/ 2147483647 w 1152"/>
              <a:gd name="T13" fmla="*/ 2147483647 h 400"/>
              <a:gd name="T14" fmla="*/ 2147483647 w 1152"/>
              <a:gd name="T15" fmla="*/ 2147483647 h 400"/>
              <a:gd name="T16" fmla="*/ 2147483647 w 1152"/>
              <a:gd name="T17" fmla="*/ 2147483647 h 400"/>
              <a:gd name="T18" fmla="*/ 2147483647 w 1152"/>
              <a:gd name="T19" fmla="*/ 2147483647 h 400"/>
              <a:gd name="T20" fmla="*/ 2147483647 w 1152"/>
              <a:gd name="T21" fmla="*/ 2147483647 h 4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52" h="400">
                <a:moveTo>
                  <a:pt x="0" y="32"/>
                </a:moveTo>
                <a:cubicBezTo>
                  <a:pt x="44" y="80"/>
                  <a:pt x="88" y="128"/>
                  <a:pt x="144" y="128"/>
                </a:cubicBezTo>
                <a:cubicBezTo>
                  <a:pt x="200" y="128"/>
                  <a:pt x="288" y="48"/>
                  <a:pt x="336" y="32"/>
                </a:cubicBezTo>
                <a:cubicBezTo>
                  <a:pt x="384" y="16"/>
                  <a:pt x="400" y="0"/>
                  <a:pt x="432" y="32"/>
                </a:cubicBezTo>
                <a:cubicBezTo>
                  <a:pt x="464" y="64"/>
                  <a:pt x="495" y="164"/>
                  <a:pt x="528" y="224"/>
                </a:cubicBezTo>
                <a:cubicBezTo>
                  <a:pt x="561" y="284"/>
                  <a:pt x="598" y="400"/>
                  <a:pt x="630" y="392"/>
                </a:cubicBezTo>
                <a:cubicBezTo>
                  <a:pt x="662" y="384"/>
                  <a:pt x="697" y="212"/>
                  <a:pt x="720" y="176"/>
                </a:cubicBezTo>
                <a:cubicBezTo>
                  <a:pt x="743" y="140"/>
                  <a:pt x="736" y="192"/>
                  <a:pt x="768" y="176"/>
                </a:cubicBezTo>
                <a:cubicBezTo>
                  <a:pt x="800" y="160"/>
                  <a:pt x="872" y="104"/>
                  <a:pt x="912" y="80"/>
                </a:cubicBezTo>
                <a:cubicBezTo>
                  <a:pt x="952" y="56"/>
                  <a:pt x="968" y="16"/>
                  <a:pt x="1008" y="32"/>
                </a:cubicBezTo>
                <a:cubicBezTo>
                  <a:pt x="1048" y="48"/>
                  <a:pt x="1100" y="112"/>
                  <a:pt x="1152" y="17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AutoShape 15"/>
          <p:cNvSpPr>
            <a:spLocks/>
          </p:cNvSpPr>
          <p:nvPr/>
        </p:nvSpPr>
        <p:spPr bwMode="auto">
          <a:xfrm rot="-5400000">
            <a:off x="2355931" y="3250010"/>
            <a:ext cx="150813" cy="255587"/>
          </a:xfrm>
          <a:prstGeom prst="leftBrace">
            <a:avLst>
              <a:gd name="adj1" fmla="val 141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AutoShape 16"/>
          <p:cNvSpPr>
            <a:spLocks/>
          </p:cNvSpPr>
          <p:nvPr/>
        </p:nvSpPr>
        <p:spPr bwMode="auto">
          <a:xfrm rot="-5400000">
            <a:off x="3637837" y="3249216"/>
            <a:ext cx="150813" cy="257175"/>
          </a:xfrm>
          <a:prstGeom prst="leftBrace">
            <a:avLst>
              <a:gd name="adj1" fmla="val 142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Text Box 17"/>
          <p:cNvSpPr txBox="1">
            <a:spLocks noChangeArrowheads="1"/>
          </p:cNvSpPr>
          <p:nvPr/>
        </p:nvSpPr>
        <p:spPr bwMode="auto">
          <a:xfrm>
            <a:off x="344682" y="3506138"/>
            <a:ext cx="1827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cs-CZ" sz="1400" dirty="0" smtClean="0"/>
              <a:t>Úzkopásmový signál</a:t>
            </a:r>
            <a:endParaRPr lang="de-DE" sz="1400" dirty="0"/>
          </a:p>
        </p:txBody>
      </p:sp>
      <p:sp>
        <p:nvSpPr>
          <p:cNvPr id="45073" name="Text Box 18"/>
          <p:cNvSpPr txBox="1">
            <a:spLocks noChangeArrowheads="1"/>
          </p:cNvSpPr>
          <p:nvPr/>
        </p:nvSpPr>
        <p:spPr bwMode="auto">
          <a:xfrm>
            <a:off x="2179883" y="3704739"/>
            <a:ext cx="27510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cs-CZ" sz="1400" dirty="0"/>
              <a:t>O</a:t>
            </a:r>
            <a:r>
              <a:rPr lang="cs-CZ" sz="1400" dirty="0" smtClean="0"/>
              <a:t>chranná mezera mezi kmitočty</a:t>
            </a:r>
            <a:endParaRPr lang="de-DE" sz="1400" dirty="0"/>
          </a:p>
        </p:txBody>
      </p:sp>
      <p:cxnSp>
        <p:nvCxnSpPr>
          <p:cNvPr id="45074" name="AutoShape 19"/>
          <p:cNvCxnSpPr>
            <a:cxnSpLocks noChangeShapeType="1"/>
            <a:endCxn id="45070" idx="1"/>
          </p:cNvCxnSpPr>
          <p:nvPr/>
        </p:nvCxnSpPr>
        <p:spPr bwMode="auto">
          <a:xfrm flipV="1">
            <a:off x="1814594" y="3454797"/>
            <a:ext cx="617537" cy="98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5075" name="AutoShape 20"/>
          <p:cNvCxnSpPr>
            <a:cxnSpLocks noChangeShapeType="1"/>
            <a:stCxn id="45073" idx="0"/>
            <a:endCxn id="45071" idx="1"/>
          </p:cNvCxnSpPr>
          <p:nvPr/>
        </p:nvCxnSpPr>
        <p:spPr bwMode="auto">
          <a:xfrm flipV="1">
            <a:off x="3555420" y="3453210"/>
            <a:ext cx="157824" cy="25152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45076" name="Group 21"/>
          <p:cNvGrpSpPr>
            <a:grpSpLocks/>
          </p:cNvGrpSpPr>
          <p:nvPr/>
        </p:nvGrpSpPr>
        <p:grpSpPr bwMode="auto">
          <a:xfrm>
            <a:off x="187590" y="3985622"/>
            <a:ext cx="5058457" cy="2204616"/>
            <a:chOff x="3095" y="608"/>
            <a:chExt cx="1897" cy="717"/>
          </a:xfrm>
        </p:grpSpPr>
        <p:sp>
          <p:nvSpPr>
            <p:cNvPr id="45079" name="Rectangle 22"/>
            <p:cNvSpPr>
              <a:spLocks noChangeArrowheads="1"/>
            </p:cNvSpPr>
            <p:nvPr/>
          </p:nvSpPr>
          <p:spPr bwMode="auto">
            <a:xfrm>
              <a:off x="3936" y="720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de-DE" sz="1400"/>
                <a:t>2</a:t>
              </a:r>
            </a:p>
          </p:txBody>
        </p:sp>
        <p:sp>
          <p:nvSpPr>
            <p:cNvPr id="45080" name="Rectangle 23"/>
            <p:cNvSpPr>
              <a:spLocks noChangeArrowheads="1"/>
            </p:cNvSpPr>
            <p:nvPr/>
          </p:nvSpPr>
          <p:spPr bwMode="auto">
            <a:xfrm>
              <a:off x="3888" y="768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de-DE" sz="1400"/>
                <a:t>2</a:t>
              </a:r>
            </a:p>
          </p:txBody>
        </p:sp>
        <p:sp>
          <p:nvSpPr>
            <p:cNvPr id="45081" name="Rectangle 24"/>
            <p:cNvSpPr>
              <a:spLocks noChangeArrowheads="1"/>
            </p:cNvSpPr>
            <p:nvPr/>
          </p:nvSpPr>
          <p:spPr bwMode="auto">
            <a:xfrm>
              <a:off x="3840" y="816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de-DE" sz="1400"/>
                <a:t>2</a:t>
              </a:r>
            </a:p>
          </p:txBody>
        </p:sp>
        <p:sp>
          <p:nvSpPr>
            <p:cNvPr id="45082" name="Rectangle 25"/>
            <p:cNvSpPr>
              <a:spLocks noChangeArrowheads="1"/>
            </p:cNvSpPr>
            <p:nvPr/>
          </p:nvSpPr>
          <p:spPr bwMode="auto">
            <a:xfrm>
              <a:off x="3792" y="864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de-DE" sz="1400"/>
                <a:t>2</a:t>
              </a:r>
            </a:p>
          </p:txBody>
        </p:sp>
        <p:sp>
          <p:nvSpPr>
            <p:cNvPr id="45083" name="Rectangle 26"/>
            <p:cNvSpPr>
              <a:spLocks noChangeArrowheads="1"/>
            </p:cNvSpPr>
            <p:nvPr/>
          </p:nvSpPr>
          <p:spPr bwMode="auto">
            <a:xfrm>
              <a:off x="3744" y="912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de-DE" sz="1400"/>
                <a:t>2</a:t>
              </a:r>
            </a:p>
          </p:txBody>
        </p:sp>
        <p:sp>
          <p:nvSpPr>
            <p:cNvPr id="45084" name="Line 27"/>
            <p:cNvSpPr>
              <a:spLocks noChangeShapeType="1"/>
            </p:cNvSpPr>
            <p:nvPr/>
          </p:nvSpPr>
          <p:spPr bwMode="auto">
            <a:xfrm>
              <a:off x="3648" y="1152"/>
              <a:ext cx="12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5" name="Line 28"/>
            <p:cNvSpPr>
              <a:spLocks noChangeShapeType="1"/>
            </p:cNvSpPr>
            <p:nvPr/>
          </p:nvSpPr>
          <p:spPr bwMode="auto">
            <a:xfrm flipV="1">
              <a:off x="3648" y="624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6" name="Text Box 29"/>
            <p:cNvSpPr txBox="1">
              <a:spLocks noChangeArrowheads="1"/>
            </p:cNvSpPr>
            <p:nvPr/>
          </p:nvSpPr>
          <p:spPr bwMode="auto">
            <a:xfrm>
              <a:off x="4558" y="1145"/>
              <a:ext cx="360" cy="1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de-DE" sz="1400" dirty="0"/>
                <a:t/>
              </a:r>
              <a:br>
                <a:rPr lang="de-DE" sz="1400" dirty="0"/>
              </a:br>
              <a:r>
                <a:rPr lang="cs-CZ" sz="1400" dirty="0" smtClean="0"/>
                <a:t>frekvence</a:t>
              </a:r>
              <a:endParaRPr lang="de-DE" sz="1400" dirty="0"/>
            </a:p>
          </p:txBody>
        </p:sp>
        <p:sp>
          <p:nvSpPr>
            <p:cNvPr id="45087" name="Text Box 30"/>
            <p:cNvSpPr txBox="1">
              <a:spLocks noChangeArrowheads="1"/>
            </p:cNvSpPr>
            <p:nvPr/>
          </p:nvSpPr>
          <p:spPr bwMode="auto">
            <a:xfrm>
              <a:off x="3095" y="608"/>
              <a:ext cx="488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cs-CZ" sz="1400" dirty="0" smtClean="0"/>
                <a:t>Kvalita kanálu</a:t>
              </a:r>
              <a:endParaRPr lang="de-DE" sz="1400" dirty="0"/>
            </a:p>
          </p:txBody>
        </p:sp>
        <p:sp>
          <p:nvSpPr>
            <p:cNvPr id="45088" name="Rectangle 31"/>
            <p:cNvSpPr>
              <a:spLocks noChangeArrowheads="1"/>
            </p:cNvSpPr>
            <p:nvPr/>
          </p:nvSpPr>
          <p:spPr bwMode="auto">
            <a:xfrm>
              <a:off x="3696" y="960"/>
              <a:ext cx="1056" cy="192"/>
            </a:xfrm>
            <a:prstGeom prst="rect">
              <a:avLst/>
            </a:prstGeom>
            <a:solidFill>
              <a:srgbClr val="DADAF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de-DE" sz="1400"/>
                <a:t>1</a:t>
              </a:r>
            </a:p>
          </p:txBody>
        </p:sp>
        <p:sp>
          <p:nvSpPr>
            <p:cNvPr id="45089" name="AutoShape 32"/>
            <p:cNvSpPr>
              <a:spLocks/>
            </p:cNvSpPr>
            <p:nvPr/>
          </p:nvSpPr>
          <p:spPr bwMode="auto">
            <a:xfrm rot="-5400000">
              <a:off x="4176" y="672"/>
              <a:ext cx="96" cy="1056"/>
            </a:xfrm>
            <a:prstGeom prst="leftBrace">
              <a:avLst>
                <a:gd name="adj1" fmla="val 91667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0" name="Text Box 33"/>
            <p:cNvSpPr txBox="1">
              <a:spLocks noChangeArrowheads="1"/>
            </p:cNvSpPr>
            <p:nvPr/>
          </p:nvSpPr>
          <p:spPr bwMode="auto">
            <a:xfrm>
              <a:off x="3144" y="1225"/>
              <a:ext cx="946" cy="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cs-CZ" sz="1400" dirty="0" smtClean="0"/>
                <a:t>Signál rozprostřeného pásma</a:t>
              </a:r>
              <a:endParaRPr lang="de-DE" sz="1400" dirty="0"/>
            </a:p>
          </p:txBody>
        </p:sp>
        <p:cxnSp>
          <p:nvCxnSpPr>
            <p:cNvPr id="45091" name="AutoShape 34"/>
            <p:cNvCxnSpPr>
              <a:cxnSpLocks noChangeShapeType="1"/>
              <a:stCxn id="45090" idx="3"/>
              <a:endCxn id="45089" idx="1"/>
            </p:cNvCxnSpPr>
            <p:nvPr/>
          </p:nvCxnSpPr>
          <p:spPr bwMode="auto">
            <a:xfrm flipV="1">
              <a:off x="4090" y="1248"/>
              <a:ext cx="134" cy="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5092" name="Freeform 35"/>
            <p:cNvSpPr>
              <a:spLocks/>
            </p:cNvSpPr>
            <p:nvPr/>
          </p:nvSpPr>
          <p:spPr bwMode="auto">
            <a:xfrm>
              <a:off x="3648" y="672"/>
              <a:ext cx="1152" cy="400"/>
            </a:xfrm>
            <a:custGeom>
              <a:avLst/>
              <a:gdLst>
                <a:gd name="T0" fmla="*/ 0 w 1152"/>
                <a:gd name="T1" fmla="*/ 32 h 400"/>
                <a:gd name="T2" fmla="*/ 144 w 1152"/>
                <a:gd name="T3" fmla="*/ 128 h 400"/>
                <a:gd name="T4" fmla="*/ 336 w 1152"/>
                <a:gd name="T5" fmla="*/ 32 h 400"/>
                <a:gd name="T6" fmla="*/ 432 w 1152"/>
                <a:gd name="T7" fmla="*/ 32 h 400"/>
                <a:gd name="T8" fmla="*/ 528 w 1152"/>
                <a:gd name="T9" fmla="*/ 224 h 400"/>
                <a:gd name="T10" fmla="*/ 630 w 1152"/>
                <a:gd name="T11" fmla="*/ 392 h 400"/>
                <a:gd name="T12" fmla="*/ 720 w 1152"/>
                <a:gd name="T13" fmla="*/ 176 h 400"/>
                <a:gd name="T14" fmla="*/ 768 w 1152"/>
                <a:gd name="T15" fmla="*/ 176 h 400"/>
                <a:gd name="T16" fmla="*/ 912 w 1152"/>
                <a:gd name="T17" fmla="*/ 80 h 400"/>
                <a:gd name="T18" fmla="*/ 1008 w 1152"/>
                <a:gd name="T19" fmla="*/ 32 h 400"/>
                <a:gd name="T20" fmla="*/ 1152 w 1152"/>
                <a:gd name="T21" fmla="*/ 176 h 40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52" h="400">
                  <a:moveTo>
                    <a:pt x="0" y="32"/>
                  </a:moveTo>
                  <a:cubicBezTo>
                    <a:pt x="44" y="80"/>
                    <a:pt x="88" y="128"/>
                    <a:pt x="144" y="128"/>
                  </a:cubicBezTo>
                  <a:cubicBezTo>
                    <a:pt x="200" y="128"/>
                    <a:pt x="288" y="48"/>
                    <a:pt x="336" y="32"/>
                  </a:cubicBezTo>
                  <a:cubicBezTo>
                    <a:pt x="384" y="16"/>
                    <a:pt x="400" y="0"/>
                    <a:pt x="432" y="32"/>
                  </a:cubicBezTo>
                  <a:cubicBezTo>
                    <a:pt x="464" y="64"/>
                    <a:pt x="495" y="164"/>
                    <a:pt x="528" y="224"/>
                  </a:cubicBezTo>
                  <a:cubicBezTo>
                    <a:pt x="561" y="284"/>
                    <a:pt x="598" y="400"/>
                    <a:pt x="630" y="392"/>
                  </a:cubicBezTo>
                  <a:cubicBezTo>
                    <a:pt x="662" y="384"/>
                    <a:pt x="697" y="212"/>
                    <a:pt x="720" y="176"/>
                  </a:cubicBezTo>
                  <a:cubicBezTo>
                    <a:pt x="743" y="140"/>
                    <a:pt x="736" y="192"/>
                    <a:pt x="768" y="176"/>
                  </a:cubicBezTo>
                  <a:cubicBezTo>
                    <a:pt x="800" y="160"/>
                    <a:pt x="872" y="104"/>
                    <a:pt x="912" y="80"/>
                  </a:cubicBezTo>
                  <a:cubicBezTo>
                    <a:pt x="952" y="56"/>
                    <a:pt x="968" y="16"/>
                    <a:pt x="1008" y="32"/>
                  </a:cubicBezTo>
                  <a:cubicBezTo>
                    <a:pt x="1048" y="48"/>
                    <a:pt x="1100" y="112"/>
                    <a:pt x="1152" y="176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77" name="Text Box 37"/>
          <p:cNvSpPr txBox="1">
            <a:spLocks noChangeArrowheads="1"/>
          </p:cNvSpPr>
          <p:nvPr/>
        </p:nvSpPr>
        <p:spPr bwMode="auto">
          <a:xfrm>
            <a:off x="6023056" y="2464197"/>
            <a:ext cx="23775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 smtClean="0"/>
              <a:t>Úzkopásmové kanály</a:t>
            </a:r>
            <a:endParaRPr lang="en-US" sz="1800" dirty="0"/>
          </a:p>
        </p:txBody>
      </p:sp>
      <p:sp>
        <p:nvSpPr>
          <p:cNvPr id="45078" name="Text Box 38"/>
          <p:cNvSpPr txBox="1">
            <a:spLocks noChangeArrowheads="1"/>
          </p:cNvSpPr>
          <p:nvPr/>
        </p:nvSpPr>
        <p:spPr bwMode="auto">
          <a:xfrm>
            <a:off x="6023056" y="4181232"/>
            <a:ext cx="24929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800" dirty="0" smtClean="0"/>
              <a:t>Kanál s rozprostřeným</a:t>
            </a:r>
          </a:p>
          <a:p>
            <a:r>
              <a:rPr lang="cs-CZ" sz="1800" dirty="0" smtClean="0"/>
              <a:t> pásmem</a:t>
            </a:r>
            <a:endParaRPr lang="en-US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E987B-7F5A-48F2-9FB1-0C6731C3C202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67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DSSS (Direct Sequence Spread Spectrum) I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Rozprostřené pásmo s kódováním sekvencí bitů</a:t>
            </a:r>
            <a:endParaRPr lang="en-US" sz="2400" dirty="0" smtClean="0"/>
          </a:p>
        </p:txBody>
      </p:sp>
      <p:sp>
        <p:nvSpPr>
          <p:cNvPr id="46083" name="Rectangle 101"/>
          <p:cNvSpPr>
            <a:spLocks noGrp="1" noChangeArrowheads="1"/>
          </p:cNvSpPr>
          <p:nvPr>
            <p:ph type="body" idx="1"/>
          </p:nvPr>
        </p:nvSpPr>
        <p:spPr>
          <a:xfrm>
            <a:off x="492652" y="1519667"/>
            <a:ext cx="4606574" cy="4510076"/>
          </a:xfrm>
        </p:spPr>
        <p:txBody>
          <a:bodyPr/>
          <a:lstStyle/>
          <a:p>
            <a:r>
              <a:rPr lang="en-US" sz="1800" dirty="0" smtClean="0"/>
              <a:t>XOR </a:t>
            </a:r>
            <a:r>
              <a:rPr lang="cs-CZ" sz="1800" dirty="0" smtClean="0"/>
              <a:t>užitečný signál s pseudonáhodným číslem (čipová sekvence)</a:t>
            </a:r>
            <a:endParaRPr lang="en-US" sz="1800" dirty="0" smtClean="0"/>
          </a:p>
          <a:p>
            <a:pPr lvl="1"/>
            <a:r>
              <a:rPr lang="cs-CZ" sz="1600" dirty="0" smtClean="0"/>
              <a:t>Čím více čipů na bit </a:t>
            </a:r>
            <a:r>
              <a:rPr lang="en-US" sz="1600" dirty="0" smtClean="0"/>
              <a:t>(</a:t>
            </a:r>
            <a:r>
              <a:rPr lang="cs-CZ" sz="1600" dirty="0" err="1" smtClean="0"/>
              <a:t>např</a:t>
            </a:r>
            <a:r>
              <a:rPr lang="en-US" sz="1600" dirty="0" smtClean="0"/>
              <a:t>. 128) </a:t>
            </a:r>
            <a:r>
              <a:rPr lang="cs-CZ" sz="1600" dirty="0" smtClean="0"/>
              <a:t>tím větší šířka pásma užitečného signálu</a:t>
            </a:r>
            <a:endParaRPr lang="en-US" sz="1600" dirty="0" smtClean="0"/>
          </a:p>
          <a:p>
            <a:r>
              <a:rPr lang="cs-CZ" sz="1800" dirty="0" smtClean="0"/>
              <a:t>Výhody</a:t>
            </a:r>
            <a:endParaRPr lang="en-US" sz="1800" dirty="0" smtClean="0"/>
          </a:p>
          <a:p>
            <a:pPr lvl="1"/>
            <a:r>
              <a:rPr lang="cs-CZ" sz="1600" dirty="0" smtClean="0"/>
              <a:t>Redukuje frekvenčně závislé zeslabení signálu</a:t>
            </a:r>
            <a:endParaRPr lang="en-US" sz="1600" dirty="0" smtClean="0"/>
          </a:p>
          <a:p>
            <a:pPr lvl="1"/>
            <a:r>
              <a:rPr lang="cs-CZ" sz="1600" dirty="0" smtClean="0"/>
              <a:t>V celulárních sítích</a:t>
            </a:r>
            <a:r>
              <a:rPr lang="en-US" sz="1600" dirty="0" smtClean="0"/>
              <a:t> </a:t>
            </a:r>
          </a:p>
          <a:p>
            <a:pPr lvl="2"/>
            <a:r>
              <a:rPr lang="cs-CZ" sz="1400" dirty="0" smtClean="0"/>
              <a:t>Základnová stanice může použít tentýž rozsah frekvencí</a:t>
            </a:r>
            <a:endParaRPr lang="en-US" sz="1400" dirty="0" smtClean="0"/>
          </a:p>
          <a:p>
            <a:pPr lvl="2"/>
            <a:r>
              <a:rPr lang="cs-CZ" sz="1400" dirty="0" smtClean="0"/>
              <a:t>Několik základnových stanic může detekovat a obnovit signál</a:t>
            </a:r>
            <a:endParaRPr lang="en-US" sz="1400" dirty="0" smtClean="0"/>
          </a:p>
          <a:p>
            <a:pPr lvl="2"/>
            <a:r>
              <a:rPr lang="cs-CZ" sz="1400" dirty="0" smtClean="0"/>
              <a:t>Připojení mobilu do více buněk najednou (plynulý přechod mezi buňkami)</a:t>
            </a:r>
            <a:endParaRPr lang="en-US" sz="1400" dirty="0" smtClean="0"/>
          </a:p>
          <a:p>
            <a:r>
              <a:rPr lang="cs-CZ" sz="1800" dirty="0" smtClean="0"/>
              <a:t>Nevýhoda</a:t>
            </a:r>
            <a:endParaRPr lang="en-US" sz="1800" dirty="0" smtClean="0"/>
          </a:p>
          <a:p>
            <a:pPr lvl="1"/>
            <a:r>
              <a:rPr lang="cs-CZ" sz="1600" dirty="0" smtClean="0"/>
              <a:t>Je třeba precizní řízení výkonu</a:t>
            </a:r>
            <a:endParaRPr lang="en-US" sz="1600" dirty="0" smtClean="0"/>
          </a:p>
        </p:txBody>
      </p:sp>
      <p:sp>
        <p:nvSpPr>
          <p:cNvPr id="46084" name="Line 102"/>
          <p:cNvSpPr>
            <a:spLocks noChangeShapeType="1"/>
          </p:cNvSpPr>
          <p:nvPr/>
        </p:nvSpPr>
        <p:spPr bwMode="auto">
          <a:xfrm flipV="1">
            <a:off x="52578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085" name="Line 103"/>
          <p:cNvSpPr>
            <a:spLocks noChangeShapeType="1"/>
          </p:cNvSpPr>
          <p:nvPr/>
        </p:nvSpPr>
        <p:spPr bwMode="auto">
          <a:xfrm>
            <a:off x="5257800" y="39624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086" name="Line 104"/>
          <p:cNvSpPr>
            <a:spLocks noChangeShapeType="1"/>
          </p:cNvSpPr>
          <p:nvPr/>
        </p:nvSpPr>
        <p:spPr bwMode="auto">
          <a:xfrm flipV="1">
            <a:off x="5257800" y="2362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087" name="Line 105"/>
          <p:cNvSpPr>
            <a:spLocks noChangeShapeType="1"/>
          </p:cNvSpPr>
          <p:nvPr/>
        </p:nvSpPr>
        <p:spPr bwMode="auto">
          <a:xfrm>
            <a:off x="5257800" y="28956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088" name="Line 106"/>
          <p:cNvSpPr>
            <a:spLocks noChangeShapeType="1"/>
          </p:cNvSpPr>
          <p:nvPr/>
        </p:nvSpPr>
        <p:spPr bwMode="auto">
          <a:xfrm flipV="1">
            <a:off x="5257800" y="441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089" name="Line 107"/>
          <p:cNvSpPr>
            <a:spLocks noChangeShapeType="1"/>
          </p:cNvSpPr>
          <p:nvPr/>
        </p:nvSpPr>
        <p:spPr bwMode="auto">
          <a:xfrm>
            <a:off x="5257800" y="4953000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090" name="Text Box 108"/>
          <p:cNvSpPr txBox="1">
            <a:spLocks noChangeArrowheads="1"/>
          </p:cNvSpPr>
          <p:nvPr/>
        </p:nvSpPr>
        <p:spPr bwMode="auto">
          <a:xfrm>
            <a:off x="7391400" y="2527499"/>
            <a:ext cx="14991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Uživatelská data</a:t>
            </a:r>
            <a:endParaRPr lang="en-US" sz="1400" dirty="0">
              <a:latin typeface="Palatino Linotype" panose="02040502050505030304" pitchFamily="18" charset="0"/>
            </a:endParaRPr>
          </a:p>
        </p:txBody>
      </p:sp>
      <p:sp>
        <p:nvSpPr>
          <p:cNvPr id="46091" name="Text Box 109"/>
          <p:cNvSpPr txBox="1">
            <a:spLocks noChangeArrowheads="1"/>
          </p:cNvSpPr>
          <p:nvPr/>
        </p:nvSpPr>
        <p:spPr bwMode="auto">
          <a:xfrm>
            <a:off x="7620000" y="3505200"/>
            <a:ext cx="9013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Čipová </a:t>
            </a:r>
          </a:p>
          <a:p>
            <a:r>
              <a:rPr lang="cs-CZ" sz="1400" dirty="0" smtClean="0">
                <a:latin typeface="Palatino Linotype" panose="02040502050505030304" pitchFamily="18" charset="0"/>
              </a:rPr>
              <a:t>sekvence</a:t>
            </a:r>
            <a:endParaRPr lang="en-US" sz="1400" dirty="0">
              <a:latin typeface="Palatino Linotype" panose="02040502050505030304" pitchFamily="18" charset="0"/>
            </a:endParaRPr>
          </a:p>
        </p:txBody>
      </p:sp>
      <p:sp>
        <p:nvSpPr>
          <p:cNvPr id="46092" name="Text Box 110"/>
          <p:cNvSpPr txBox="1">
            <a:spLocks noChangeArrowheads="1"/>
          </p:cNvSpPr>
          <p:nvPr/>
        </p:nvSpPr>
        <p:spPr bwMode="auto">
          <a:xfrm>
            <a:off x="7620000" y="4419600"/>
            <a:ext cx="9412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>
                <a:latin typeface="Palatino Linotype" panose="02040502050505030304" pitchFamily="18" charset="0"/>
              </a:rPr>
              <a:t>Výsledný</a:t>
            </a:r>
          </a:p>
          <a:p>
            <a:r>
              <a:rPr lang="cs-CZ" sz="1400" dirty="0" smtClean="0">
                <a:latin typeface="Palatino Linotype" panose="02040502050505030304" pitchFamily="18" charset="0"/>
              </a:rPr>
              <a:t> signál</a:t>
            </a:r>
            <a:endParaRPr lang="en-US" sz="1400" dirty="0">
              <a:latin typeface="Palatino Linotype" panose="02040502050505030304" pitchFamily="18" charset="0"/>
            </a:endParaRPr>
          </a:p>
        </p:txBody>
      </p:sp>
      <p:sp>
        <p:nvSpPr>
          <p:cNvPr id="46093" name="Text Box 111"/>
          <p:cNvSpPr txBox="1">
            <a:spLocks noChangeArrowheads="1"/>
          </p:cNvSpPr>
          <p:nvPr/>
        </p:nvSpPr>
        <p:spPr bwMode="auto">
          <a:xfrm>
            <a:off x="5638800" y="2895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094" name="Text Box 112"/>
          <p:cNvSpPr txBox="1">
            <a:spLocks noChangeArrowheads="1"/>
          </p:cNvSpPr>
          <p:nvPr/>
        </p:nvSpPr>
        <p:spPr bwMode="auto">
          <a:xfrm>
            <a:off x="6705600" y="28956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095" name="Text Box 113"/>
          <p:cNvSpPr txBox="1">
            <a:spLocks noChangeArrowheads="1"/>
          </p:cNvSpPr>
          <p:nvPr/>
        </p:nvSpPr>
        <p:spPr bwMode="auto">
          <a:xfrm>
            <a:off x="51816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096" name="Text Box 114"/>
          <p:cNvSpPr txBox="1">
            <a:spLocks noChangeArrowheads="1"/>
          </p:cNvSpPr>
          <p:nvPr/>
        </p:nvSpPr>
        <p:spPr bwMode="auto">
          <a:xfrm>
            <a:off x="54864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097" name="Text Box 115"/>
          <p:cNvSpPr txBox="1">
            <a:spLocks noChangeArrowheads="1"/>
          </p:cNvSpPr>
          <p:nvPr/>
        </p:nvSpPr>
        <p:spPr bwMode="auto">
          <a:xfrm>
            <a:off x="57912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098" name="Text Box 116"/>
          <p:cNvSpPr txBox="1">
            <a:spLocks noChangeArrowheads="1"/>
          </p:cNvSpPr>
          <p:nvPr/>
        </p:nvSpPr>
        <p:spPr bwMode="auto">
          <a:xfrm>
            <a:off x="59436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099" name="Text Box 117"/>
          <p:cNvSpPr txBox="1">
            <a:spLocks noChangeArrowheads="1"/>
          </p:cNvSpPr>
          <p:nvPr/>
        </p:nvSpPr>
        <p:spPr bwMode="auto">
          <a:xfrm>
            <a:off x="64008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00" name="Text Box 118"/>
          <p:cNvSpPr txBox="1">
            <a:spLocks noChangeArrowheads="1"/>
          </p:cNvSpPr>
          <p:nvPr/>
        </p:nvSpPr>
        <p:spPr bwMode="auto">
          <a:xfrm>
            <a:off x="67056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01" name="Text Box 119"/>
          <p:cNvSpPr txBox="1">
            <a:spLocks noChangeArrowheads="1"/>
          </p:cNvSpPr>
          <p:nvPr/>
        </p:nvSpPr>
        <p:spPr bwMode="auto">
          <a:xfrm>
            <a:off x="68580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02" name="Text Box 120"/>
          <p:cNvSpPr txBox="1">
            <a:spLocks noChangeArrowheads="1"/>
          </p:cNvSpPr>
          <p:nvPr/>
        </p:nvSpPr>
        <p:spPr bwMode="auto">
          <a:xfrm>
            <a:off x="70104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03" name="Text Box 121"/>
          <p:cNvSpPr txBox="1">
            <a:spLocks noChangeArrowheads="1"/>
          </p:cNvSpPr>
          <p:nvPr/>
        </p:nvSpPr>
        <p:spPr bwMode="auto">
          <a:xfrm>
            <a:off x="53340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04" name="Text Box 122"/>
          <p:cNvSpPr txBox="1">
            <a:spLocks noChangeArrowheads="1"/>
          </p:cNvSpPr>
          <p:nvPr/>
        </p:nvSpPr>
        <p:spPr bwMode="auto">
          <a:xfrm>
            <a:off x="56388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05" name="Text Box 123"/>
          <p:cNvSpPr txBox="1">
            <a:spLocks noChangeArrowheads="1"/>
          </p:cNvSpPr>
          <p:nvPr/>
        </p:nvSpPr>
        <p:spPr bwMode="auto">
          <a:xfrm>
            <a:off x="62484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06" name="Text Box 124"/>
          <p:cNvSpPr txBox="1">
            <a:spLocks noChangeArrowheads="1"/>
          </p:cNvSpPr>
          <p:nvPr/>
        </p:nvSpPr>
        <p:spPr bwMode="auto">
          <a:xfrm>
            <a:off x="65532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07" name="Text Box 125"/>
          <p:cNvSpPr txBox="1">
            <a:spLocks noChangeArrowheads="1"/>
          </p:cNvSpPr>
          <p:nvPr/>
        </p:nvSpPr>
        <p:spPr bwMode="auto">
          <a:xfrm>
            <a:off x="71628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08" name="Freeform 126"/>
          <p:cNvSpPr>
            <a:spLocks/>
          </p:cNvSpPr>
          <p:nvPr/>
        </p:nvSpPr>
        <p:spPr bwMode="auto">
          <a:xfrm>
            <a:off x="6324600" y="2438400"/>
            <a:ext cx="1066800" cy="457200"/>
          </a:xfrm>
          <a:custGeom>
            <a:avLst/>
            <a:gdLst>
              <a:gd name="T0" fmla="*/ 0 w 672"/>
              <a:gd name="T1" fmla="*/ 2147483647 h 288"/>
              <a:gd name="T2" fmla="*/ 0 w 672"/>
              <a:gd name="T3" fmla="*/ 0 h 288"/>
              <a:gd name="T4" fmla="*/ 2147483647 w 672"/>
              <a:gd name="T5" fmla="*/ 0 h 288"/>
              <a:gd name="T6" fmla="*/ 2147483647 w 672"/>
              <a:gd name="T7" fmla="*/ 2147483647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72" h="288">
                <a:moveTo>
                  <a:pt x="0" y="288"/>
                </a:moveTo>
                <a:lnTo>
                  <a:pt x="0" y="0"/>
                </a:lnTo>
                <a:lnTo>
                  <a:pt x="672" y="0"/>
                </a:lnTo>
                <a:lnTo>
                  <a:pt x="67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109" name="Text Box 127"/>
          <p:cNvSpPr txBox="1">
            <a:spLocks noChangeArrowheads="1"/>
          </p:cNvSpPr>
          <p:nvPr/>
        </p:nvSpPr>
        <p:spPr bwMode="auto">
          <a:xfrm>
            <a:off x="6096000" y="39624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10" name="Text Box 128"/>
          <p:cNvSpPr txBox="1">
            <a:spLocks noChangeArrowheads="1"/>
          </p:cNvSpPr>
          <p:nvPr/>
        </p:nvSpPr>
        <p:spPr bwMode="auto">
          <a:xfrm>
            <a:off x="7772400" y="2895600"/>
            <a:ext cx="58221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Palatino Linotype" panose="02040502050505030304" pitchFamily="18" charset="0"/>
              </a:rPr>
              <a:t>XOR</a:t>
            </a:r>
          </a:p>
        </p:txBody>
      </p:sp>
      <p:sp>
        <p:nvSpPr>
          <p:cNvPr id="46111" name="Text Box 129"/>
          <p:cNvSpPr txBox="1">
            <a:spLocks noChangeArrowheads="1"/>
          </p:cNvSpPr>
          <p:nvPr/>
        </p:nvSpPr>
        <p:spPr bwMode="auto">
          <a:xfrm>
            <a:off x="51816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12" name="Text Box 130"/>
          <p:cNvSpPr txBox="1">
            <a:spLocks noChangeArrowheads="1"/>
          </p:cNvSpPr>
          <p:nvPr/>
        </p:nvSpPr>
        <p:spPr bwMode="auto">
          <a:xfrm>
            <a:off x="54864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13" name="Text Box 131"/>
          <p:cNvSpPr txBox="1">
            <a:spLocks noChangeArrowheads="1"/>
          </p:cNvSpPr>
          <p:nvPr/>
        </p:nvSpPr>
        <p:spPr bwMode="auto">
          <a:xfrm>
            <a:off x="57912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14" name="Text Box 132"/>
          <p:cNvSpPr txBox="1">
            <a:spLocks noChangeArrowheads="1"/>
          </p:cNvSpPr>
          <p:nvPr/>
        </p:nvSpPr>
        <p:spPr bwMode="auto">
          <a:xfrm>
            <a:off x="59436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15" name="Text Box 133"/>
          <p:cNvSpPr txBox="1">
            <a:spLocks noChangeArrowheads="1"/>
          </p:cNvSpPr>
          <p:nvPr/>
        </p:nvSpPr>
        <p:spPr bwMode="auto">
          <a:xfrm>
            <a:off x="64008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16" name="Text Box 134"/>
          <p:cNvSpPr txBox="1">
            <a:spLocks noChangeArrowheads="1"/>
          </p:cNvSpPr>
          <p:nvPr/>
        </p:nvSpPr>
        <p:spPr bwMode="auto">
          <a:xfrm>
            <a:off x="67056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17" name="Text Box 135"/>
          <p:cNvSpPr txBox="1">
            <a:spLocks noChangeArrowheads="1"/>
          </p:cNvSpPr>
          <p:nvPr/>
        </p:nvSpPr>
        <p:spPr bwMode="auto">
          <a:xfrm>
            <a:off x="68580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18" name="Text Box 136"/>
          <p:cNvSpPr txBox="1">
            <a:spLocks noChangeArrowheads="1"/>
          </p:cNvSpPr>
          <p:nvPr/>
        </p:nvSpPr>
        <p:spPr bwMode="auto">
          <a:xfrm>
            <a:off x="70104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19" name="Text Box 137"/>
          <p:cNvSpPr txBox="1">
            <a:spLocks noChangeArrowheads="1"/>
          </p:cNvSpPr>
          <p:nvPr/>
        </p:nvSpPr>
        <p:spPr bwMode="auto">
          <a:xfrm>
            <a:off x="53340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20" name="Text Box 138"/>
          <p:cNvSpPr txBox="1">
            <a:spLocks noChangeArrowheads="1"/>
          </p:cNvSpPr>
          <p:nvPr/>
        </p:nvSpPr>
        <p:spPr bwMode="auto">
          <a:xfrm>
            <a:off x="56388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21" name="Text Box 139"/>
          <p:cNvSpPr txBox="1">
            <a:spLocks noChangeArrowheads="1"/>
          </p:cNvSpPr>
          <p:nvPr/>
        </p:nvSpPr>
        <p:spPr bwMode="auto">
          <a:xfrm>
            <a:off x="62484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22" name="Text Box 140"/>
          <p:cNvSpPr txBox="1">
            <a:spLocks noChangeArrowheads="1"/>
          </p:cNvSpPr>
          <p:nvPr/>
        </p:nvSpPr>
        <p:spPr bwMode="auto">
          <a:xfrm>
            <a:off x="65532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23" name="Text Box 141"/>
          <p:cNvSpPr txBox="1">
            <a:spLocks noChangeArrowheads="1"/>
          </p:cNvSpPr>
          <p:nvPr/>
        </p:nvSpPr>
        <p:spPr bwMode="auto">
          <a:xfrm>
            <a:off x="71628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0</a:t>
            </a:r>
          </a:p>
        </p:txBody>
      </p:sp>
      <p:sp>
        <p:nvSpPr>
          <p:cNvPr id="46124" name="Text Box 142"/>
          <p:cNvSpPr txBox="1">
            <a:spLocks noChangeArrowheads="1"/>
          </p:cNvSpPr>
          <p:nvPr/>
        </p:nvSpPr>
        <p:spPr bwMode="auto">
          <a:xfrm>
            <a:off x="6096000" y="4953000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1</a:t>
            </a:r>
          </a:p>
        </p:txBody>
      </p:sp>
      <p:sp>
        <p:nvSpPr>
          <p:cNvPr id="46125" name="Text Box 143"/>
          <p:cNvSpPr txBox="1">
            <a:spLocks noChangeArrowheads="1"/>
          </p:cNvSpPr>
          <p:nvPr/>
        </p:nvSpPr>
        <p:spPr bwMode="auto">
          <a:xfrm>
            <a:off x="7848600" y="4038600"/>
            <a:ext cx="2744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latin typeface="Palatino Linotype" panose="02040502050505030304" pitchFamily="18" charset="0"/>
              </a:rPr>
              <a:t>=</a:t>
            </a:r>
          </a:p>
        </p:txBody>
      </p:sp>
      <p:sp>
        <p:nvSpPr>
          <p:cNvPr id="46126" name="Text Box 144"/>
          <p:cNvSpPr txBox="1">
            <a:spLocks noChangeArrowheads="1"/>
          </p:cNvSpPr>
          <p:nvPr/>
        </p:nvSpPr>
        <p:spPr bwMode="auto">
          <a:xfrm>
            <a:off x="5638800" y="2057400"/>
            <a:ext cx="3097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t</a:t>
            </a:r>
            <a:r>
              <a:rPr lang="en-US" sz="1400" baseline="-25000">
                <a:latin typeface="Palatino Linotype" panose="02040502050505030304" pitchFamily="18" charset="0"/>
              </a:rPr>
              <a:t>b</a:t>
            </a:r>
            <a:endParaRPr lang="en-US" sz="1400">
              <a:latin typeface="Palatino Linotype" panose="02040502050505030304" pitchFamily="18" charset="0"/>
            </a:endParaRPr>
          </a:p>
        </p:txBody>
      </p:sp>
      <p:sp>
        <p:nvSpPr>
          <p:cNvPr id="46127" name="Text Box 145"/>
          <p:cNvSpPr txBox="1">
            <a:spLocks noChangeArrowheads="1"/>
          </p:cNvSpPr>
          <p:nvPr/>
        </p:nvSpPr>
        <p:spPr bwMode="auto">
          <a:xfrm>
            <a:off x="5791200" y="3200400"/>
            <a:ext cx="29687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latin typeface="Palatino Linotype" panose="02040502050505030304" pitchFamily="18" charset="0"/>
              </a:rPr>
              <a:t>t</a:t>
            </a:r>
            <a:r>
              <a:rPr lang="en-US" sz="1400" baseline="-25000">
                <a:latin typeface="Palatino Linotype" panose="02040502050505030304" pitchFamily="18" charset="0"/>
              </a:rPr>
              <a:t>c</a:t>
            </a:r>
            <a:endParaRPr lang="en-US" sz="1400">
              <a:latin typeface="Palatino Linotype" panose="02040502050505030304" pitchFamily="18" charset="0"/>
            </a:endParaRPr>
          </a:p>
        </p:txBody>
      </p:sp>
      <p:sp>
        <p:nvSpPr>
          <p:cNvPr id="46128" name="Line 146"/>
          <p:cNvSpPr>
            <a:spLocks noChangeShapeType="1"/>
          </p:cNvSpPr>
          <p:nvPr/>
        </p:nvSpPr>
        <p:spPr bwMode="auto">
          <a:xfrm>
            <a:off x="5943600" y="220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129" name="Line 147"/>
          <p:cNvSpPr>
            <a:spLocks noChangeShapeType="1"/>
          </p:cNvSpPr>
          <p:nvPr/>
        </p:nvSpPr>
        <p:spPr bwMode="auto">
          <a:xfrm>
            <a:off x="5257800" y="2209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130" name="Freeform 148"/>
          <p:cNvSpPr>
            <a:spLocks/>
          </p:cNvSpPr>
          <p:nvPr/>
        </p:nvSpPr>
        <p:spPr bwMode="auto">
          <a:xfrm>
            <a:off x="5410200" y="3505200"/>
            <a:ext cx="1981200" cy="457200"/>
          </a:xfrm>
          <a:custGeom>
            <a:avLst/>
            <a:gdLst>
              <a:gd name="T0" fmla="*/ 0 w 1248"/>
              <a:gd name="T1" fmla="*/ 2147483647 h 288"/>
              <a:gd name="T2" fmla="*/ 0 w 1248"/>
              <a:gd name="T3" fmla="*/ 0 h 288"/>
              <a:gd name="T4" fmla="*/ 2147483647 w 1248"/>
              <a:gd name="T5" fmla="*/ 0 h 288"/>
              <a:gd name="T6" fmla="*/ 2147483647 w 1248"/>
              <a:gd name="T7" fmla="*/ 2147483647 h 288"/>
              <a:gd name="T8" fmla="*/ 2147483647 w 1248"/>
              <a:gd name="T9" fmla="*/ 2147483647 h 288"/>
              <a:gd name="T10" fmla="*/ 2147483647 w 1248"/>
              <a:gd name="T11" fmla="*/ 0 h 288"/>
              <a:gd name="T12" fmla="*/ 2147483647 w 1248"/>
              <a:gd name="T13" fmla="*/ 0 h 288"/>
              <a:gd name="T14" fmla="*/ 2147483647 w 1248"/>
              <a:gd name="T15" fmla="*/ 2147483647 h 288"/>
              <a:gd name="T16" fmla="*/ 2147483647 w 1248"/>
              <a:gd name="T17" fmla="*/ 2147483647 h 288"/>
              <a:gd name="T18" fmla="*/ 2147483647 w 1248"/>
              <a:gd name="T19" fmla="*/ 0 h 288"/>
              <a:gd name="T20" fmla="*/ 2147483647 w 1248"/>
              <a:gd name="T21" fmla="*/ 0 h 288"/>
              <a:gd name="T22" fmla="*/ 2147483647 w 1248"/>
              <a:gd name="T23" fmla="*/ 2147483647 h 288"/>
              <a:gd name="T24" fmla="*/ 2147483647 w 1248"/>
              <a:gd name="T25" fmla="*/ 2147483647 h 288"/>
              <a:gd name="T26" fmla="*/ 2147483647 w 1248"/>
              <a:gd name="T27" fmla="*/ 0 h 288"/>
              <a:gd name="T28" fmla="*/ 2147483647 w 1248"/>
              <a:gd name="T29" fmla="*/ 0 h 288"/>
              <a:gd name="T30" fmla="*/ 2147483647 w 1248"/>
              <a:gd name="T31" fmla="*/ 2147483647 h 288"/>
              <a:gd name="T32" fmla="*/ 2147483647 w 1248"/>
              <a:gd name="T33" fmla="*/ 2147483647 h 288"/>
              <a:gd name="T34" fmla="*/ 2147483647 w 1248"/>
              <a:gd name="T35" fmla="*/ 0 h 288"/>
              <a:gd name="T36" fmla="*/ 2147483647 w 1248"/>
              <a:gd name="T37" fmla="*/ 0 h 288"/>
              <a:gd name="T38" fmla="*/ 2147483647 w 1248"/>
              <a:gd name="T39" fmla="*/ 2147483647 h 288"/>
              <a:gd name="T40" fmla="*/ 2147483647 w 1248"/>
              <a:gd name="T41" fmla="*/ 2147483647 h 288"/>
              <a:gd name="T42" fmla="*/ 2147483647 w 1248"/>
              <a:gd name="T43" fmla="*/ 0 h 288"/>
              <a:gd name="T44" fmla="*/ 2147483647 w 1248"/>
              <a:gd name="T45" fmla="*/ 0 h 288"/>
              <a:gd name="T46" fmla="*/ 2147483647 w 1248"/>
              <a:gd name="T47" fmla="*/ 2147483647 h 288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1248" h="288">
                <a:moveTo>
                  <a:pt x="0" y="288"/>
                </a:moveTo>
                <a:lnTo>
                  <a:pt x="0" y="0"/>
                </a:lnTo>
                <a:lnTo>
                  <a:pt x="192" y="0"/>
                </a:lnTo>
                <a:lnTo>
                  <a:pt x="192" y="288"/>
                </a:lnTo>
                <a:lnTo>
                  <a:pt x="288" y="288"/>
                </a:lnTo>
                <a:lnTo>
                  <a:pt x="288" y="0"/>
                </a:lnTo>
                <a:lnTo>
                  <a:pt x="384" y="0"/>
                </a:lnTo>
                <a:lnTo>
                  <a:pt x="384" y="288"/>
                </a:lnTo>
                <a:lnTo>
                  <a:pt x="480" y="288"/>
                </a:lnTo>
                <a:lnTo>
                  <a:pt x="480" y="0"/>
                </a:lnTo>
                <a:lnTo>
                  <a:pt x="576" y="0"/>
                </a:lnTo>
                <a:lnTo>
                  <a:pt x="576" y="288"/>
                </a:lnTo>
                <a:lnTo>
                  <a:pt x="672" y="288"/>
                </a:lnTo>
                <a:lnTo>
                  <a:pt x="672" y="0"/>
                </a:lnTo>
                <a:lnTo>
                  <a:pt x="864" y="0"/>
                </a:lnTo>
                <a:lnTo>
                  <a:pt x="864" y="288"/>
                </a:lnTo>
                <a:lnTo>
                  <a:pt x="960" y="288"/>
                </a:lnTo>
                <a:lnTo>
                  <a:pt x="960" y="0"/>
                </a:lnTo>
                <a:lnTo>
                  <a:pt x="1056" y="0"/>
                </a:lnTo>
                <a:lnTo>
                  <a:pt x="1056" y="288"/>
                </a:lnTo>
                <a:lnTo>
                  <a:pt x="1152" y="288"/>
                </a:lnTo>
                <a:lnTo>
                  <a:pt x="1152" y="0"/>
                </a:lnTo>
                <a:lnTo>
                  <a:pt x="1248" y="0"/>
                </a:lnTo>
                <a:lnTo>
                  <a:pt x="1248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131" name="Freeform 149"/>
          <p:cNvSpPr>
            <a:spLocks/>
          </p:cNvSpPr>
          <p:nvPr/>
        </p:nvSpPr>
        <p:spPr bwMode="auto">
          <a:xfrm>
            <a:off x="5410200" y="4495800"/>
            <a:ext cx="1828800" cy="457200"/>
          </a:xfrm>
          <a:custGeom>
            <a:avLst/>
            <a:gdLst>
              <a:gd name="T0" fmla="*/ 0 w 1152"/>
              <a:gd name="T1" fmla="*/ 2147483647 h 288"/>
              <a:gd name="T2" fmla="*/ 0 w 1152"/>
              <a:gd name="T3" fmla="*/ 0 h 288"/>
              <a:gd name="T4" fmla="*/ 2147483647 w 1152"/>
              <a:gd name="T5" fmla="*/ 0 h 288"/>
              <a:gd name="T6" fmla="*/ 2147483647 w 1152"/>
              <a:gd name="T7" fmla="*/ 2147483647 h 288"/>
              <a:gd name="T8" fmla="*/ 2147483647 w 1152"/>
              <a:gd name="T9" fmla="*/ 2147483647 h 288"/>
              <a:gd name="T10" fmla="*/ 2147483647 w 1152"/>
              <a:gd name="T11" fmla="*/ 0 h 288"/>
              <a:gd name="T12" fmla="*/ 2147483647 w 1152"/>
              <a:gd name="T13" fmla="*/ 0 h 288"/>
              <a:gd name="T14" fmla="*/ 2147483647 w 1152"/>
              <a:gd name="T15" fmla="*/ 2147483647 h 288"/>
              <a:gd name="T16" fmla="*/ 2147483647 w 1152"/>
              <a:gd name="T17" fmla="*/ 2147483647 h 288"/>
              <a:gd name="T18" fmla="*/ 2147483647 w 1152"/>
              <a:gd name="T19" fmla="*/ 0 h 288"/>
              <a:gd name="T20" fmla="*/ 2147483647 w 1152"/>
              <a:gd name="T21" fmla="*/ 0 h 288"/>
              <a:gd name="T22" fmla="*/ 2147483647 w 1152"/>
              <a:gd name="T23" fmla="*/ 2147483647 h 288"/>
              <a:gd name="T24" fmla="*/ 2147483647 w 1152"/>
              <a:gd name="T25" fmla="*/ 2147483647 h 288"/>
              <a:gd name="T26" fmla="*/ 2147483647 w 1152"/>
              <a:gd name="T27" fmla="*/ 0 h 288"/>
              <a:gd name="T28" fmla="*/ 2147483647 w 1152"/>
              <a:gd name="T29" fmla="*/ 0 h 288"/>
              <a:gd name="T30" fmla="*/ 2147483647 w 1152"/>
              <a:gd name="T31" fmla="*/ 2147483647 h 288"/>
              <a:gd name="T32" fmla="*/ 2147483647 w 1152"/>
              <a:gd name="T33" fmla="*/ 2147483647 h 288"/>
              <a:gd name="T34" fmla="*/ 2147483647 w 1152"/>
              <a:gd name="T35" fmla="*/ 0 h 288"/>
              <a:gd name="T36" fmla="*/ 2147483647 w 1152"/>
              <a:gd name="T37" fmla="*/ 0 h 288"/>
              <a:gd name="T38" fmla="*/ 2147483647 w 1152"/>
              <a:gd name="T39" fmla="*/ 2147483647 h 28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152" h="288">
                <a:moveTo>
                  <a:pt x="0" y="288"/>
                </a:moveTo>
                <a:lnTo>
                  <a:pt x="0" y="0"/>
                </a:lnTo>
                <a:lnTo>
                  <a:pt x="192" y="0"/>
                </a:lnTo>
                <a:lnTo>
                  <a:pt x="192" y="288"/>
                </a:lnTo>
                <a:lnTo>
                  <a:pt x="288" y="288"/>
                </a:lnTo>
                <a:lnTo>
                  <a:pt x="288" y="0"/>
                </a:lnTo>
                <a:lnTo>
                  <a:pt x="384" y="0"/>
                </a:lnTo>
                <a:lnTo>
                  <a:pt x="384" y="288"/>
                </a:lnTo>
                <a:lnTo>
                  <a:pt x="480" y="288"/>
                </a:lnTo>
                <a:lnTo>
                  <a:pt x="480" y="0"/>
                </a:lnTo>
                <a:lnTo>
                  <a:pt x="672" y="0"/>
                </a:lnTo>
                <a:lnTo>
                  <a:pt x="672" y="288"/>
                </a:lnTo>
                <a:lnTo>
                  <a:pt x="864" y="288"/>
                </a:lnTo>
                <a:lnTo>
                  <a:pt x="864" y="0"/>
                </a:lnTo>
                <a:lnTo>
                  <a:pt x="960" y="0"/>
                </a:lnTo>
                <a:lnTo>
                  <a:pt x="960" y="288"/>
                </a:lnTo>
                <a:lnTo>
                  <a:pt x="1056" y="288"/>
                </a:lnTo>
                <a:lnTo>
                  <a:pt x="1056" y="0"/>
                </a:lnTo>
                <a:lnTo>
                  <a:pt x="1152" y="0"/>
                </a:lnTo>
                <a:lnTo>
                  <a:pt x="115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Palatino Linotype" panose="02040502050505030304" pitchFamily="18" charset="0"/>
            </a:endParaRPr>
          </a:p>
        </p:txBody>
      </p:sp>
      <p:sp>
        <p:nvSpPr>
          <p:cNvPr id="46132" name="Text Box 150"/>
          <p:cNvSpPr txBox="1">
            <a:spLocks noChangeArrowheads="1"/>
          </p:cNvSpPr>
          <p:nvPr/>
        </p:nvSpPr>
        <p:spPr bwMode="auto">
          <a:xfrm>
            <a:off x="5715000" y="5334000"/>
            <a:ext cx="1590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dirty="0" err="1">
                <a:latin typeface="Palatino Linotype" panose="02040502050505030304" pitchFamily="18" charset="0"/>
              </a:rPr>
              <a:t>t</a:t>
            </a:r>
            <a:r>
              <a:rPr lang="en-US" sz="1600" baseline="-25000" dirty="0" err="1">
                <a:latin typeface="Palatino Linotype" panose="02040502050505030304" pitchFamily="18" charset="0"/>
              </a:rPr>
              <a:t>b</a:t>
            </a:r>
            <a:r>
              <a:rPr lang="en-US" sz="1600" dirty="0">
                <a:latin typeface="Palatino Linotype" panose="02040502050505030304" pitchFamily="18" charset="0"/>
              </a:rPr>
              <a:t>: </a:t>
            </a:r>
            <a:r>
              <a:rPr lang="cs-CZ" sz="1400" dirty="0" smtClean="0">
                <a:latin typeface="Palatino Linotype" panose="02040502050505030304" pitchFamily="18" charset="0"/>
              </a:rPr>
              <a:t>bitová perioda</a:t>
            </a:r>
            <a:endParaRPr lang="en-US" sz="1600" dirty="0">
              <a:latin typeface="Palatino Linotype" panose="02040502050505030304" pitchFamily="18" charset="0"/>
            </a:endParaRPr>
          </a:p>
          <a:p>
            <a:r>
              <a:rPr lang="en-US" sz="1600" dirty="0" err="1">
                <a:latin typeface="Palatino Linotype" panose="02040502050505030304" pitchFamily="18" charset="0"/>
              </a:rPr>
              <a:t>t</a:t>
            </a:r>
            <a:r>
              <a:rPr lang="en-US" sz="1600" baseline="-25000" dirty="0" err="1">
                <a:latin typeface="Palatino Linotype" panose="02040502050505030304" pitchFamily="18" charset="0"/>
              </a:rPr>
              <a:t>c</a:t>
            </a:r>
            <a:r>
              <a:rPr lang="en-US" sz="1600" dirty="0">
                <a:latin typeface="Palatino Linotype" panose="02040502050505030304" pitchFamily="18" charset="0"/>
              </a:rPr>
              <a:t>: </a:t>
            </a:r>
            <a:r>
              <a:rPr lang="cs-CZ" sz="1400" dirty="0" smtClean="0">
                <a:latin typeface="Palatino Linotype" panose="02040502050505030304" pitchFamily="18" charset="0"/>
              </a:rPr>
              <a:t>čipová perioda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EABCC-509E-465C-BD9E-A82EBC7762B8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92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87"/>
          <p:cNvSpPr>
            <a:spLocks noChangeArrowheads="1"/>
          </p:cNvSpPr>
          <p:nvPr/>
        </p:nvSpPr>
        <p:spPr bwMode="auto">
          <a:xfrm>
            <a:off x="3886200" y="4287935"/>
            <a:ext cx="20574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405132"/>
          </a:xfrm>
        </p:spPr>
        <p:txBody>
          <a:bodyPr/>
          <a:lstStyle/>
          <a:p>
            <a:r>
              <a:rPr lang="en-US" sz="2400" dirty="0" smtClean="0">
                <a:latin typeface="Palatino Linotype" panose="02040502050505030304" pitchFamily="18" charset="0"/>
              </a:rPr>
              <a:t>DSSS (Direct Sequence Spread Spectrum) II</a:t>
            </a:r>
            <a:r>
              <a:rPr lang="cs-CZ" sz="2400" dirty="0" smtClean="0">
                <a:latin typeface="Palatino Linotype" panose="02040502050505030304" pitchFamily="18" charset="0"/>
              </a:rPr>
              <a:t/>
            </a:r>
            <a:br>
              <a:rPr lang="cs-CZ" sz="2400" dirty="0" smtClean="0">
                <a:latin typeface="Palatino Linotype" panose="02040502050505030304" pitchFamily="18" charset="0"/>
              </a:rPr>
            </a:br>
            <a:r>
              <a:rPr lang="cs-CZ" sz="2400" dirty="0">
                <a:latin typeface="Palatino Linotype" panose="02040502050505030304" pitchFamily="18" charset="0"/>
              </a:rPr>
              <a:t>Rozprostřené </a:t>
            </a:r>
            <a:r>
              <a:rPr lang="cs-CZ" sz="2400" dirty="0" smtClean="0">
                <a:latin typeface="Palatino Linotype" panose="02040502050505030304" pitchFamily="18" charset="0"/>
              </a:rPr>
              <a:t>pásmo </a:t>
            </a:r>
            <a:r>
              <a:rPr lang="cs-CZ" sz="2400" dirty="0">
                <a:latin typeface="Palatino Linotype" panose="02040502050505030304" pitchFamily="18" charset="0"/>
              </a:rPr>
              <a:t>s kódováním sekvencí bitů</a:t>
            </a:r>
            <a:endParaRPr lang="en-US" sz="2400" dirty="0" smtClean="0">
              <a:latin typeface="Palatino Linotype" panose="02040502050505030304" pitchFamily="18" charset="0"/>
            </a:endParaRPr>
          </a:p>
        </p:txBody>
      </p:sp>
      <p:sp>
        <p:nvSpPr>
          <p:cNvPr id="47108" name="Rectangle 53"/>
          <p:cNvSpPr>
            <a:spLocks noChangeArrowheads="1"/>
          </p:cNvSpPr>
          <p:nvPr/>
        </p:nvSpPr>
        <p:spPr bwMode="auto">
          <a:xfrm>
            <a:off x="2747399" y="2543272"/>
            <a:ext cx="4572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X</a:t>
            </a:r>
          </a:p>
        </p:txBody>
      </p:sp>
      <p:cxnSp>
        <p:nvCxnSpPr>
          <p:cNvPr id="47109" name="AutoShape 54"/>
          <p:cNvCxnSpPr>
            <a:cxnSpLocks noChangeShapeType="1"/>
            <a:endCxn id="47108" idx="1"/>
          </p:cNvCxnSpPr>
          <p:nvPr/>
        </p:nvCxnSpPr>
        <p:spPr bwMode="auto">
          <a:xfrm>
            <a:off x="1680599" y="2771872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10" name="Text Box 55"/>
          <p:cNvSpPr txBox="1">
            <a:spLocks noChangeArrowheads="1"/>
          </p:cNvSpPr>
          <p:nvPr/>
        </p:nvSpPr>
        <p:spPr bwMode="auto">
          <a:xfrm>
            <a:off x="1107247" y="2430028"/>
            <a:ext cx="14686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u</a:t>
            </a:r>
            <a:r>
              <a:rPr lang="cs-CZ" sz="1400" dirty="0" smtClean="0"/>
              <a:t>živatelská data</a:t>
            </a:r>
            <a:endParaRPr lang="en-US" sz="1400" dirty="0"/>
          </a:p>
        </p:txBody>
      </p:sp>
      <p:cxnSp>
        <p:nvCxnSpPr>
          <p:cNvPr id="47111" name="AutoShape 56"/>
          <p:cNvCxnSpPr>
            <a:cxnSpLocks noChangeShapeType="1"/>
            <a:endCxn id="47108" idx="2"/>
          </p:cNvCxnSpPr>
          <p:nvPr/>
        </p:nvCxnSpPr>
        <p:spPr bwMode="auto">
          <a:xfrm flipV="1">
            <a:off x="2975999" y="3000472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12" name="Text Box 57"/>
          <p:cNvSpPr txBox="1">
            <a:spLocks noChangeArrowheads="1"/>
          </p:cNvSpPr>
          <p:nvPr/>
        </p:nvSpPr>
        <p:spPr bwMode="auto">
          <a:xfrm>
            <a:off x="1451354" y="3257340"/>
            <a:ext cx="15488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Čipová sekvence</a:t>
            </a:r>
            <a:endParaRPr lang="en-US" sz="1400" dirty="0"/>
          </a:p>
        </p:txBody>
      </p:sp>
      <p:sp>
        <p:nvSpPr>
          <p:cNvPr id="47113" name="Rectangle 58"/>
          <p:cNvSpPr>
            <a:spLocks noChangeArrowheads="1"/>
          </p:cNvSpPr>
          <p:nvPr/>
        </p:nvSpPr>
        <p:spPr bwMode="auto">
          <a:xfrm>
            <a:off x="4195199" y="2543272"/>
            <a:ext cx="9144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modulator</a:t>
            </a:r>
          </a:p>
        </p:txBody>
      </p:sp>
      <p:cxnSp>
        <p:nvCxnSpPr>
          <p:cNvPr id="47114" name="AutoShape 59"/>
          <p:cNvCxnSpPr>
            <a:cxnSpLocks noChangeShapeType="1"/>
            <a:stCxn id="47108" idx="3"/>
            <a:endCxn id="47113" idx="1"/>
          </p:cNvCxnSpPr>
          <p:nvPr/>
        </p:nvCxnSpPr>
        <p:spPr bwMode="auto">
          <a:xfrm>
            <a:off x="3204599" y="2771872"/>
            <a:ext cx="990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15" name="Text Box 60"/>
          <p:cNvSpPr txBox="1">
            <a:spLocks noChangeArrowheads="1"/>
          </p:cNvSpPr>
          <p:nvPr/>
        </p:nvSpPr>
        <p:spPr bwMode="auto">
          <a:xfrm>
            <a:off x="3170193" y="3255498"/>
            <a:ext cx="14975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n</a:t>
            </a:r>
            <a:r>
              <a:rPr lang="cs-CZ" sz="1400" dirty="0" smtClean="0"/>
              <a:t>osná frekvence</a:t>
            </a:r>
            <a:endParaRPr lang="en-US" sz="1400" dirty="0"/>
          </a:p>
        </p:txBody>
      </p:sp>
      <p:cxnSp>
        <p:nvCxnSpPr>
          <p:cNvPr id="47116" name="AutoShape 61"/>
          <p:cNvCxnSpPr>
            <a:cxnSpLocks noChangeShapeType="1"/>
            <a:endCxn id="47113" idx="2"/>
          </p:cNvCxnSpPr>
          <p:nvPr/>
        </p:nvCxnSpPr>
        <p:spPr bwMode="auto">
          <a:xfrm flipV="1">
            <a:off x="4652399" y="3000472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17" name="Text Box 62"/>
          <p:cNvSpPr txBox="1">
            <a:spLocks noChangeArrowheads="1"/>
          </p:cNvSpPr>
          <p:nvPr/>
        </p:nvSpPr>
        <p:spPr bwMode="auto">
          <a:xfrm>
            <a:off x="3261563" y="1887837"/>
            <a:ext cx="14366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s</a:t>
            </a:r>
            <a:r>
              <a:rPr lang="cs-CZ" sz="1400" dirty="0" smtClean="0"/>
              <a:t>ignál</a:t>
            </a:r>
          </a:p>
          <a:p>
            <a:r>
              <a:rPr lang="cs-CZ" sz="1400" dirty="0" smtClean="0"/>
              <a:t>rozprostřeného </a:t>
            </a:r>
          </a:p>
          <a:p>
            <a:r>
              <a:rPr lang="cs-CZ" sz="1400" dirty="0" smtClean="0"/>
              <a:t>pásma</a:t>
            </a:r>
            <a:endParaRPr lang="en-US" sz="1400" dirty="0"/>
          </a:p>
        </p:txBody>
      </p:sp>
      <p:cxnSp>
        <p:nvCxnSpPr>
          <p:cNvPr id="47118" name="AutoShape 63"/>
          <p:cNvCxnSpPr>
            <a:cxnSpLocks noChangeShapeType="1"/>
            <a:stCxn id="47113" idx="3"/>
            <a:endCxn id="47119" idx="3"/>
          </p:cNvCxnSpPr>
          <p:nvPr/>
        </p:nvCxnSpPr>
        <p:spPr bwMode="auto">
          <a:xfrm flipV="1">
            <a:off x="5109599" y="2521146"/>
            <a:ext cx="1459476" cy="250726"/>
          </a:xfrm>
          <a:prstGeom prst="bentConnector3">
            <a:avLst>
              <a:gd name="adj1" fmla="val 11566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47119" name="Text Box 64"/>
          <p:cNvSpPr txBox="1">
            <a:spLocks noChangeArrowheads="1"/>
          </p:cNvSpPr>
          <p:nvPr/>
        </p:nvSpPr>
        <p:spPr bwMode="auto">
          <a:xfrm>
            <a:off x="5195237" y="2367257"/>
            <a:ext cx="13738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Vysílaný signál</a:t>
            </a:r>
            <a:endParaRPr lang="en-US" sz="1400" dirty="0"/>
          </a:p>
        </p:txBody>
      </p:sp>
      <p:sp>
        <p:nvSpPr>
          <p:cNvPr id="47120" name="Text Box 65"/>
          <p:cNvSpPr txBox="1">
            <a:spLocks noChangeArrowheads="1"/>
          </p:cNvSpPr>
          <p:nvPr/>
        </p:nvSpPr>
        <p:spPr bwMode="auto">
          <a:xfrm>
            <a:off x="3242355" y="3484842"/>
            <a:ext cx="7809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 dirty="0" smtClean="0"/>
              <a:t>vysílač</a:t>
            </a:r>
            <a:endParaRPr lang="en-US" sz="1400" b="1" dirty="0"/>
          </a:p>
        </p:txBody>
      </p:sp>
      <p:sp>
        <p:nvSpPr>
          <p:cNvPr id="47121" name="Rectangle 66"/>
          <p:cNvSpPr>
            <a:spLocks noChangeArrowheads="1"/>
          </p:cNvSpPr>
          <p:nvPr/>
        </p:nvSpPr>
        <p:spPr bwMode="auto">
          <a:xfrm>
            <a:off x="2133600" y="4821335"/>
            <a:ext cx="12192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demodulátor</a:t>
            </a:r>
            <a:endParaRPr lang="en-US" sz="1400" dirty="0"/>
          </a:p>
        </p:txBody>
      </p:sp>
      <p:cxnSp>
        <p:nvCxnSpPr>
          <p:cNvPr id="47122" name="AutoShape 67"/>
          <p:cNvCxnSpPr>
            <a:cxnSpLocks noChangeShapeType="1"/>
            <a:stCxn id="47123" idx="1"/>
            <a:endCxn id="47121" idx="1"/>
          </p:cNvCxnSpPr>
          <p:nvPr/>
        </p:nvCxnSpPr>
        <p:spPr bwMode="auto">
          <a:xfrm rot="10800000" flipH="1" flipV="1">
            <a:off x="1021474" y="4589605"/>
            <a:ext cx="1112125" cy="460330"/>
          </a:xfrm>
          <a:prstGeom prst="bentConnector3">
            <a:avLst>
              <a:gd name="adj1" fmla="val -20555"/>
            </a:avLst>
          </a:prstGeom>
          <a:noFill/>
          <a:ln w="9525">
            <a:solidFill>
              <a:schemeClr val="tx1"/>
            </a:solidFill>
            <a:miter lim="800000"/>
            <a:headEnd type="arrow" w="med" len="med"/>
            <a:tailEnd/>
          </a:ln>
          <a:effectLst/>
        </p:spPr>
      </p:cxnSp>
      <p:sp>
        <p:nvSpPr>
          <p:cNvPr id="47123" name="Text Box 68"/>
          <p:cNvSpPr txBox="1">
            <a:spLocks noChangeArrowheads="1"/>
          </p:cNvSpPr>
          <p:nvPr/>
        </p:nvSpPr>
        <p:spPr bwMode="auto">
          <a:xfrm>
            <a:off x="1021475" y="4327995"/>
            <a:ext cx="9605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p</a:t>
            </a:r>
            <a:r>
              <a:rPr lang="cs-CZ" sz="1400" dirty="0" smtClean="0"/>
              <a:t>řijímaný </a:t>
            </a:r>
          </a:p>
          <a:p>
            <a:r>
              <a:rPr lang="cs-CZ" sz="1400" dirty="0" smtClean="0"/>
              <a:t>signál</a:t>
            </a:r>
            <a:endParaRPr lang="en-US" sz="1400" dirty="0"/>
          </a:p>
        </p:txBody>
      </p:sp>
      <p:cxnSp>
        <p:nvCxnSpPr>
          <p:cNvPr id="47124" name="AutoShape 69"/>
          <p:cNvCxnSpPr>
            <a:cxnSpLocks noChangeShapeType="1"/>
            <a:endCxn id="47121" idx="2"/>
          </p:cNvCxnSpPr>
          <p:nvPr/>
        </p:nvCxnSpPr>
        <p:spPr bwMode="auto">
          <a:xfrm flipV="1">
            <a:off x="2743200" y="5278535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25" name="Text Box 70"/>
          <p:cNvSpPr txBox="1">
            <a:spLocks noChangeArrowheads="1"/>
          </p:cNvSpPr>
          <p:nvPr/>
        </p:nvSpPr>
        <p:spPr bwMode="auto">
          <a:xfrm>
            <a:off x="1290265" y="5429446"/>
            <a:ext cx="14975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n</a:t>
            </a:r>
            <a:r>
              <a:rPr lang="cs-CZ" sz="1400" dirty="0" smtClean="0"/>
              <a:t>osná frekvence</a:t>
            </a:r>
            <a:endParaRPr lang="en-US" sz="1400" dirty="0"/>
          </a:p>
        </p:txBody>
      </p:sp>
      <p:sp>
        <p:nvSpPr>
          <p:cNvPr id="47126" name="Rectangle 71"/>
          <p:cNvSpPr>
            <a:spLocks noChangeArrowheads="1"/>
          </p:cNvSpPr>
          <p:nvPr/>
        </p:nvSpPr>
        <p:spPr bwMode="auto">
          <a:xfrm>
            <a:off x="4038600" y="4821335"/>
            <a:ext cx="4572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/>
              <a:t>X</a:t>
            </a:r>
          </a:p>
        </p:txBody>
      </p:sp>
      <p:cxnSp>
        <p:nvCxnSpPr>
          <p:cNvPr id="47127" name="AutoShape 72"/>
          <p:cNvCxnSpPr>
            <a:cxnSpLocks noChangeShapeType="1"/>
            <a:stCxn id="47121" idx="3"/>
            <a:endCxn id="47126" idx="1"/>
          </p:cNvCxnSpPr>
          <p:nvPr/>
        </p:nvCxnSpPr>
        <p:spPr bwMode="auto">
          <a:xfrm>
            <a:off x="3352800" y="5049935"/>
            <a:ext cx="685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28" name="Text Box 73"/>
          <p:cNvSpPr txBox="1">
            <a:spLocks noChangeArrowheads="1"/>
          </p:cNvSpPr>
          <p:nvPr/>
        </p:nvSpPr>
        <p:spPr bwMode="auto">
          <a:xfrm>
            <a:off x="3276600" y="5354735"/>
            <a:ext cx="9412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č</a:t>
            </a:r>
            <a:r>
              <a:rPr lang="cs-CZ" sz="1400" dirty="0" smtClean="0"/>
              <a:t>ipová </a:t>
            </a:r>
          </a:p>
          <a:p>
            <a:r>
              <a:rPr lang="cs-CZ" sz="1400" dirty="0" smtClean="0"/>
              <a:t>sekvence</a:t>
            </a:r>
            <a:endParaRPr lang="en-US" sz="1400" dirty="0"/>
          </a:p>
        </p:txBody>
      </p:sp>
      <p:cxnSp>
        <p:nvCxnSpPr>
          <p:cNvPr id="47129" name="AutoShape 74"/>
          <p:cNvCxnSpPr>
            <a:cxnSpLocks noChangeShapeType="1"/>
            <a:endCxn id="47126" idx="2"/>
          </p:cNvCxnSpPr>
          <p:nvPr/>
        </p:nvCxnSpPr>
        <p:spPr bwMode="auto">
          <a:xfrm flipV="1">
            <a:off x="4267200" y="5278535"/>
            <a:ext cx="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30" name="Text Box 75"/>
          <p:cNvSpPr txBox="1">
            <a:spLocks noChangeArrowheads="1"/>
          </p:cNvSpPr>
          <p:nvPr/>
        </p:nvSpPr>
        <p:spPr bwMode="auto">
          <a:xfrm>
            <a:off x="3060777" y="3905329"/>
            <a:ext cx="14285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ú</a:t>
            </a:r>
            <a:r>
              <a:rPr lang="cs-CZ" sz="1400" dirty="0" smtClean="0"/>
              <a:t>zkopásmovým</a:t>
            </a:r>
          </a:p>
          <a:p>
            <a:r>
              <a:rPr lang="cs-CZ" sz="1400" dirty="0"/>
              <a:t>f</a:t>
            </a:r>
            <a:r>
              <a:rPr lang="cs-CZ" sz="1400" dirty="0" smtClean="0"/>
              <a:t>iltrem </a:t>
            </a:r>
          </a:p>
          <a:p>
            <a:r>
              <a:rPr lang="cs-CZ" sz="1400" dirty="0" smtClean="0"/>
              <a:t>omezený </a:t>
            </a:r>
          </a:p>
          <a:p>
            <a:r>
              <a:rPr lang="cs-CZ" sz="1400" dirty="0" smtClean="0"/>
              <a:t>signál</a:t>
            </a:r>
            <a:endParaRPr lang="en-US" sz="1400" dirty="0"/>
          </a:p>
        </p:txBody>
      </p:sp>
      <p:sp>
        <p:nvSpPr>
          <p:cNvPr id="47131" name="Text Box 78"/>
          <p:cNvSpPr txBox="1">
            <a:spLocks noChangeArrowheads="1"/>
          </p:cNvSpPr>
          <p:nvPr/>
        </p:nvSpPr>
        <p:spPr bwMode="auto">
          <a:xfrm>
            <a:off x="3258025" y="5893160"/>
            <a:ext cx="8723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 dirty="0" smtClean="0"/>
              <a:t>přijímač</a:t>
            </a:r>
            <a:endParaRPr lang="en-US" sz="1400" b="1" dirty="0"/>
          </a:p>
        </p:txBody>
      </p:sp>
      <p:sp>
        <p:nvSpPr>
          <p:cNvPr id="47132" name="Rectangle 79"/>
          <p:cNvSpPr>
            <a:spLocks noChangeArrowheads="1"/>
          </p:cNvSpPr>
          <p:nvPr/>
        </p:nvSpPr>
        <p:spPr bwMode="auto">
          <a:xfrm>
            <a:off x="4953000" y="4821335"/>
            <a:ext cx="9144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integrátor</a:t>
            </a:r>
            <a:endParaRPr lang="en-US" sz="1400" dirty="0"/>
          </a:p>
        </p:txBody>
      </p:sp>
      <p:cxnSp>
        <p:nvCxnSpPr>
          <p:cNvPr id="47133" name="AutoShape 80"/>
          <p:cNvCxnSpPr>
            <a:cxnSpLocks noChangeShapeType="1"/>
            <a:stCxn id="47126" idx="3"/>
            <a:endCxn id="47132" idx="1"/>
          </p:cNvCxnSpPr>
          <p:nvPr/>
        </p:nvCxnSpPr>
        <p:spPr bwMode="auto">
          <a:xfrm>
            <a:off x="4495800" y="5049935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34" name="Text Box 81"/>
          <p:cNvSpPr txBox="1">
            <a:spLocks noChangeArrowheads="1"/>
          </p:cNvSpPr>
          <p:nvPr/>
        </p:nvSpPr>
        <p:spPr bwMode="auto">
          <a:xfrm>
            <a:off x="4399750" y="4519836"/>
            <a:ext cx="702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součin</a:t>
            </a:r>
            <a:endParaRPr lang="en-US" sz="1400" dirty="0"/>
          </a:p>
        </p:txBody>
      </p:sp>
      <p:sp>
        <p:nvSpPr>
          <p:cNvPr id="47135" name="Rectangle 82"/>
          <p:cNvSpPr>
            <a:spLocks noChangeArrowheads="1"/>
          </p:cNvSpPr>
          <p:nvPr/>
        </p:nvSpPr>
        <p:spPr bwMode="auto">
          <a:xfrm>
            <a:off x="6324600" y="4821335"/>
            <a:ext cx="12192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/>
              <a:t>r</a:t>
            </a:r>
            <a:r>
              <a:rPr lang="cs-CZ" sz="1400" dirty="0" smtClean="0"/>
              <a:t>ozhodovací </a:t>
            </a:r>
          </a:p>
          <a:p>
            <a:pPr algn="ctr"/>
            <a:r>
              <a:rPr lang="cs-CZ" sz="1400" dirty="0" smtClean="0"/>
              <a:t>člen</a:t>
            </a:r>
            <a:endParaRPr lang="en-US" sz="1400" dirty="0"/>
          </a:p>
        </p:txBody>
      </p:sp>
      <p:cxnSp>
        <p:nvCxnSpPr>
          <p:cNvPr id="47136" name="AutoShape 83"/>
          <p:cNvCxnSpPr>
            <a:cxnSpLocks noChangeShapeType="1"/>
          </p:cNvCxnSpPr>
          <p:nvPr/>
        </p:nvCxnSpPr>
        <p:spPr bwMode="auto">
          <a:xfrm>
            <a:off x="7543800" y="5049935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37" name="Text Box 84"/>
          <p:cNvSpPr txBox="1">
            <a:spLocks noChangeArrowheads="1"/>
          </p:cNvSpPr>
          <p:nvPr/>
        </p:nvSpPr>
        <p:spPr bwMode="auto">
          <a:xfrm>
            <a:off x="7736681" y="4707036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data</a:t>
            </a:r>
          </a:p>
        </p:txBody>
      </p:sp>
      <p:cxnSp>
        <p:nvCxnSpPr>
          <p:cNvPr id="47138" name="AutoShape 85"/>
          <p:cNvCxnSpPr>
            <a:cxnSpLocks noChangeShapeType="1"/>
            <a:stCxn id="47132" idx="3"/>
            <a:endCxn id="47135" idx="1"/>
          </p:cNvCxnSpPr>
          <p:nvPr/>
        </p:nvCxnSpPr>
        <p:spPr bwMode="auto">
          <a:xfrm>
            <a:off x="5867400" y="5049935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7139" name="Text Box 86"/>
          <p:cNvSpPr txBox="1">
            <a:spLocks noChangeArrowheads="1"/>
          </p:cNvSpPr>
          <p:nvPr/>
        </p:nvSpPr>
        <p:spPr bwMode="auto">
          <a:xfrm>
            <a:off x="5715000" y="4287935"/>
            <a:ext cx="13484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err="1"/>
              <a:t>n</a:t>
            </a:r>
            <a:r>
              <a:rPr lang="cs-CZ" sz="1400" dirty="0" err="1" smtClean="0"/>
              <a:t>avzorkované</a:t>
            </a:r>
            <a:r>
              <a:rPr lang="cs-CZ" sz="1400" dirty="0" smtClean="0"/>
              <a:t> </a:t>
            </a:r>
          </a:p>
          <a:p>
            <a:r>
              <a:rPr lang="cs-CZ" sz="1400" dirty="0" smtClean="0"/>
              <a:t>součty</a:t>
            </a:r>
            <a:endParaRPr lang="en-US" sz="1400" dirty="0"/>
          </a:p>
        </p:txBody>
      </p:sp>
      <p:sp>
        <p:nvSpPr>
          <p:cNvPr id="47140" name="Text Box 88"/>
          <p:cNvSpPr txBox="1">
            <a:spLocks noChangeArrowheads="1"/>
          </p:cNvSpPr>
          <p:nvPr/>
        </p:nvSpPr>
        <p:spPr bwMode="auto">
          <a:xfrm>
            <a:off x="4479925" y="3994248"/>
            <a:ext cx="8803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err="1" smtClean="0"/>
              <a:t>kolerátor</a:t>
            </a:r>
            <a:endParaRPr lang="en-US" sz="1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5C6A3-7231-4F62-9F6C-A0D0C2354E11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0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3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7571184" cy="1295400"/>
          </a:xfrm>
        </p:spPr>
        <p:txBody>
          <a:bodyPr/>
          <a:lstStyle/>
          <a:p>
            <a:r>
              <a:rPr lang="en-US" sz="2400" dirty="0" smtClean="0"/>
              <a:t>FHSS (Frequency Hopping Spread Spectrum) I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/>
              <a:t>Rozprostřené pásmo s </a:t>
            </a:r>
            <a:r>
              <a:rPr lang="cs-CZ" sz="2400" dirty="0" smtClean="0"/>
              <a:t>frekvenčními přeskoky</a:t>
            </a:r>
            <a:endParaRPr lang="en-US" sz="2400" dirty="0" smtClean="0"/>
          </a:p>
        </p:txBody>
      </p:sp>
      <p:sp>
        <p:nvSpPr>
          <p:cNvPr id="48131" name="Rectangle 7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0" smtClean="0"/>
              <a:t>Diskrétní změny nosné frekvence</a:t>
            </a:r>
            <a:endParaRPr lang="en-US" sz="1800" dirty="0" smtClean="0"/>
          </a:p>
          <a:p>
            <a:pPr lvl="1"/>
            <a:r>
              <a:rPr lang="cs-CZ" sz="1600" dirty="0" smtClean="0"/>
              <a:t>Posloupnost frekvencí se mění deterministicky podle pseudonáhodné posloupnosti čísel</a:t>
            </a:r>
          </a:p>
          <a:p>
            <a:pPr lvl="1"/>
            <a:r>
              <a:rPr lang="cs-CZ" sz="1600" dirty="0" smtClean="0"/>
              <a:t>Existují dvě verze</a:t>
            </a:r>
            <a:endParaRPr lang="en-US" sz="1800" dirty="0" smtClean="0"/>
          </a:p>
          <a:p>
            <a:pPr lvl="2"/>
            <a:r>
              <a:rPr lang="cs-CZ" sz="1400" dirty="0" smtClean="0"/>
              <a:t>Rychlé přeskakování</a:t>
            </a:r>
            <a:r>
              <a:rPr lang="en-US" sz="1400" dirty="0" smtClean="0"/>
              <a:t>: </a:t>
            </a:r>
            <a:r>
              <a:rPr lang="cs-CZ" sz="1400" dirty="0" smtClean="0"/>
              <a:t> několik frekvencí na jeden uživatelský bit</a:t>
            </a:r>
            <a:endParaRPr lang="en-US" sz="1400" dirty="0" smtClean="0"/>
          </a:p>
          <a:p>
            <a:pPr lvl="2"/>
            <a:r>
              <a:rPr lang="cs-CZ" sz="1400" dirty="0" smtClean="0"/>
              <a:t>Pomalé přeskakování</a:t>
            </a:r>
            <a:r>
              <a:rPr lang="en-US" sz="1400" dirty="0" smtClean="0"/>
              <a:t>: </a:t>
            </a:r>
            <a:r>
              <a:rPr lang="cs-CZ" sz="1400" dirty="0" smtClean="0"/>
              <a:t>několik uživatelských bitů na jednu frekvenci</a:t>
            </a:r>
            <a:endParaRPr lang="en-US" sz="1400" dirty="0" smtClean="0"/>
          </a:p>
          <a:p>
            <a:r>
              <a:rPr lang="cs-CZ" sz="1800" dirty="0" smtClean="0"/>
              <a:t>Výhody</a:t>
            </a:r>
            <a:endParaRPr lang="en-US" sz="1800" dirty="0" smtClean="0"/>
          </a:p>
          <a:p>
            <a:pPr lvl="1"/>
            <a:r>
              <a:rPr lang="cs-CZ" sz="1600" dirty="0" smtClean="0"/>
              <a:t>Zeslabení signálu závislé na frekvenci a rušení je omezeno na krátkou periodu</a:t>
            </a:r>
          </a:p>
          <a:p>
            <a:pPr lvl="1"/>
            <a:r>
              <a:rPr lang="cs-CZ" sz="1600" dirty="0" smtClean="0"/>
              <a:t>Jednoduchá implementace</a:t>
            </a:r>
            <a:endParaRPr lang="en-US" sz="1600" dirty="0" smtClean="0"/>
          </a:p>
          <a:p>
            <a:pPr lvl="1"/>
            <a:r>
              <a:rPr lang="cs-CZ" sz="1600" dirty="0" smtClean="0"/>
              <a:t>V daný okamžik využívá pouze malou část spektra</a:t>
            </a:r>
            <a:endParaRPr lang="en-US" sz="1600" dirty="0" smtClean="0"/>
          </a:p>
          <a:p>
            <a:r>
              <a:rPr lang="cs-CZ" sz="1800" dirty="0" smtClean="0"/>
              <a:t>Nevýhody</a:t>
            </a:r>
            <a:endParaRPr lang="en-US" sz="1800" dirty="0" smtClean="0"/>
          </a:p>
          <a:p>
            <a:pPr lvl="1"/>
            <a:r>
              <a:rPr lang="cs-CZ" sz="1600" dirty="0" smtClean="0"/>
              <a:t>Není tak odolné jako </a:t>
            </a:r>
            <a:r>
              <a:rPr lang="en-US" sz="1600" dirty="0" smtClean="0"/>
              <a:t>DSSS</a:t>
            </a:r>
          </a:p>
          <a:p>
            <a:pPr lvl="1"/>
            <a:r>
              <a:rPr lang="cs-CZ" sz="1600" dirty="0" smtClean="0"/>
              <a:t>Jednodušeji detekovatelné</a:t>
            </a:r>
            <a:endParaRPr lang="en-US" sz="1600" dirty="0" smtClean="0"/>
          </a:p>
          <a:p>
            <a:endParaRPr lang="en-US" sz="18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5F645-6530-4490-8120-6ED9C26A7427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295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7"/>
            <a:ext cx="7571184" cy="1401329"/>
          </a:xfrm>
        </p:spPr>
        <p:txBody>
          <a:bodyPr/>
          <a:lstStyle/>
          <a:p>
            <a:r>
              <a:rPr lang="en-US" sz="2400" dirty="0" smtClean="0">
                <a:latin typeface="Palatino Linotype" panose="02040502050505030304" pitchFamily="18" charset="0"/>
              </a:rPr>
              <a:t>FHSS (Frequency Hopping Spread Spectrum) II</a:t>
            </a:r>
            <a:r>
              <a:rPr lang="cs-CZ" sz="2400" dirty="0" smtClean="0">
                <a:latin typeface="Palatino Linotype" panose="02040502050505030304" pitchFamily="18" charset="0"/>
              </a:rPr>
              <a:t/>
            </a:r>
            <a:br>
              <a:rPr lang="cs-CZ" sz="2400" dirty="0" smtClean="0">
                <a:latin typeface="Palatino Linotype" panose="02040502050505030304" pitchFamily="18" charset="0"/>
              </a:rPr>
            </a:br>
            <a:r>
              <a:rPr lang="cs-CZ" sz="2400" dirty="0">
                <a:latin typeface="Palatino Linotype" panose="02040502050505030304" pitchFamily="18" charset="0"/>
              </a:rPr>
              <a:t>Rozprostřené pásmo s frekvenčními přeskoky</a:t>
            </a:r>
            <a:endParaRPr lang="en-US" sz="2400" dirty="0" smtClean="0">
              <a:latin typeface="Palatino Linotype" panose="02040502050505030304" pitchFamily="18" charset="0"/>
            </a:endParaRP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V="1">
            <a:off x="838200" y="2854596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838200" y="4073796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838200" y="1787796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838200" y="2397396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Text Box 9"/>
          <p:cNvSpPr txBox="1">
            <a:spLocks noChangeArrowheads="1"/>
          </p:cNvSpPr>
          <p:nvPr/>
        </p:nvSpPr>
        <p:spPr bwMode="auto">
          <a:xfrm>
            <a:off x="6795032" y="1974616"/>
            <a:ext cx="14686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u</a:t>
            </a:r>
            <a:r>
              <a:rPr lang="cs-CZ" sz="1400" dirty="0" smtClean="0"/>
              <a:t>živatelská data</a:t>
            </a:r>
            <a:endParaRPr lang="en-US" sz="1400" dirty="0"/>
          </a:p>
        </p:txBody>
      </p:sp>
      <p:sp>
        <p:nvSpPr>
          <p:cNvPr id="49160" name="Text Box 10"/>
          <p:cNvSpPr txBox="1">
            <a:spLocks noChangeArrowheads="1"/>
          </p:cNvSpPr>
          <p:nvPr/>
        </p:nvSpPr>
        <p:spPr bwMode="auto">
          <a:xfrm>
            <a:off x="6781800" y="3159396"/>
            <a:ext cx="16562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Pomalé přeskoky</a:t>
            </a:r>
            <a:endParaRPr lang="en-US" sz="1400" dirty="0"/>
          </a:p>
          <a:p>
            <a:r>
              <a:rPr lang="en-US" sz="1400" dirty="0"/>
              <a:t>(3 </a:t>
            </a:r>
            <a:r>
              <a:rPr lang="cs-CZ" sz="1400" dirty="0" smtClean="0"/>
              <a:t>bity na přeskok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9161" name="Text Box 11"/>
          <p:cNvSpPr txBox="1">
            <a:spLocks noChangeArrowheads="1"/>
          </p:cNvSpPr>
          <p:nvPr/>
        </p:nvSpPr>
        <p:spPr bwMode="auto">
          <a:xfrm>
            <a:off x="6781800" y="4683396"/>
            <a:ext cx="16562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r</a:t>
            </a:r>
            <a:r>
              <a:rPr lang="cs-CZ" sz="1400" dirty="0" smtClean="0"/>
              <a:t>ychlé přeskoky</a:t>
            </a:r>
            <a:endParaRPr lang="en-US" sz="1400" dirty="0"/>
          </a:p>
          <a:p>
            <a:r>
              <a:rPr lang="en-US" sz="1400" dirty="0"/>
              <a:t>(3 </a:t>
            </a:r>
            <a:r>
              <a:rPr lang="cs-CZ" sz="1400" dirty="0" smtClean="0"/>
              <a:t>přeskoky na bit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49162" name="Text Box 12"/>
          <p:cNvSpPr txBox="1">
            <a:spLocks noChangeArrowheads="1"/>
          </p:cNvSpPr>
          <p:nvPr/>
        </p:nvSpPr>
        <p:spPr bwMode="auto">
          <a:xfrm>
            <a:off x="1295400" y="2397396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49163" name="Text Box 13"/>
          <p:cNvSpPr txBox="1">
            <a:spLocks noChangeArrowheads="1"/>
          </p:cNvSpPr>
          <p:nvPr/>
        </p:nvSpPr>
        <p:spPr bwMode="auto">
          <a:xfrm>
            <a:off x="2362200" y="2397396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49164" name="Freeform 27"/>
          <p:cNvSpPr>
            <a:spLocks/>
          </p:cNvSpPr>
          <p:nvPr/>
        </p:nvSpPr>
        <p:spPr bwMode="auto">
          <a:xfrm>
            <a:off x="1981200" y="1940196"/>
            <a:ext cx="1143000" cy="457200"/>
          </a:xfrm>
          <a:custGeom>
            <a:avLst/>
            <a:gdLst>
              <a:gd name="T0" fmla="*/ 0 w 672"/>
              <a:gd name="T1" fmla="*/ 2147483647 h 288"/>
              <a:gd name="T2" fmla="*/ 0 w 672"/>
              <a:gd name="T3" fmla="*/ 0 h 288"/>
              <a:gd name="T4" fmla="*/ 2147483647 w 672"/>
              <a:gd name="T5" fmla="*/ 0 h 288"/>
              <a:gd name="T6" fmla="*/ 2147483647 w 672"/>
              <a:gd name="T7" fmla="*/ 2147483647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72" h="288">
                <a:moveTo>
                  <a:pt x="0" y="288"/>
                </a:moveTo>
                <a:lnTo>
                  <a:pt x="0" y="0"/>
                </a:lnTo>
                <a:lnTo>
                  <a:pt x="672" y="0"/>
                </a:lnTo>
                <a:lnTo>
                  <a:pt x="67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Text Box 45"/>
          <p:cNvSpPr txBox="1">
            <a:spLocks noChangeArrowheads="1"/>
          </p:cNvSpPr>
          <p:nvPr/>
        </p:nvSpPr>
        <p:spPr bwMode="auto">
          <a:xfrm>
            <a:off x="2362200" y="1559196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  <a:r>
              <a:rPr lang="en-US" sz="1400" baseline="-25000"/>
              <a:t>b</a:t>
            </a:r>
            <a:endParaRPr lang="en-US" sz="1400"/>
          </a:p>
        </p:txBody>
      </p:sp>
      <p:sp>
        <p:nvSpPr>
          <p:cNvPr id="49166" name="Line 47"/>
          <p:cNvSpPr>
            <a:spLocks noChangeShapeType="1"/>
          </p:cNvSpPr>
          <p:nvPr/>
        </p:nvSpPr>
        <p:spPr bwMode="auto">
          <a:xfrm>
            <a:off x="2667000" y="17115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48"/>
          <p:cNvSpPr>
            <a:spLocks noChangeShapeType="1"/>
          </p:cNvSpPr>
          <p:nvPr/>
        </p:nvSpPr>
        <p:spPr bwMode="auto">
          <a:xfrm>
            <a:off x="1981200" y="17115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Freeform 52"/>
          <p:cNvSpPr>
            <a:spLocks/>
          </p:cNvSpPr>
          <p:nvPr/>
        </p:nvSpPr>
        <p:spPr bwMode="auto">
          <a:xfrm>
            <a:off x="4267200" y="1940196"/>
            <a:ext cx="2286000" cy="457200"/>
          </a:xfrm>
          <a:custGeom>
            <a:avLst/>
            <a:gdLst>
              <a:gd name="T0" fmla="*/ 0 w 672"/>
              <a:gd name="T1" fmla="*/ 2147483647 h 288"/>
              <a:gd name="T2" fmla="*/ 0 w 672"/>
              <a:gd name="T3" fmla="*/ 0 h 288"/>
              <a:gd name="T4" fmla="*/ 2147483647 w 672"/>
              <a:gd name="T5" fmla="*/ 0 h 288"/>
              <a:gd name="T6" fmla="*/ 2147483647 w 672"/>
              <a:gd name="T7" fmla="*/ 2147483647 h 2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72" h="288">
                <a:moveTo>
                  <a:pt x="0" y="288"/>
                </a:moveTo>
                <a:lnTo>
                  <a:pt x="0" y="0"/>
                </a:lnTo>
                <a:lnTo>
                  <a:pt x="672" y="0"/>
                </a:lnTo>
                <a:lnTo>
                  <a:pt x="672" y="28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Text Box 54"/>
          <p:cNvSpPr txBox="1">
            <a:spLocks noChangeArrowheads="1"/>
          </p:cNvSpPr>
          <p:nvPr/>
        </p:nvSpPr>
        <p:spPr bwMode="auto">
          <a:xfrm>
            <a:off x="3581400" y="2397396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0</a:t>
            </a:r>
          </a:p>
        </p:txBody>
      </p:sp>
      <p:sp>
        <p:nvSpPr>
          <p:cNvPr id="49170" name="Text Box 55"/>
          <p:cNvSpPr txBox="1">
            <a:spLocks noChangeArrowheads="1"/>
          </p:cNvSpPr>
          <p:nvPr/>
        </p:nvSpPr>
        <p:spPr bwMode="auto">
          <a:xfrm>
            <a:off x="4724400" y="2397396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49171" name="Text Box 57"/>
          <p:cNvSpPr txBox="1">
            <a:spLocks noChangeArrowheads="1"/>
          </p:cNvSpPr>
          <p:nvPr/>
        </p:nvSpPr>
        <p:spPr bwMode="auto">
          <a:xfrm>
            <a:off x="5867400" y="2397396"/>
            <a:ext cx="2825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1</a:t>
            </a:r>
          </a:p>
        </p:txBody>
      </p:sp>
      <p:sp>
        <p:nvSpPr>
          <p:cNvPr id="49172" name="Text Box 58"/>
          <p:cNvSpPr txBox="1">
            <a:spLocks noChangeArrowheads="1"/>
          </p:cNvSpPr>
          <p:nvPr/>
        </p:nvSpPr>
        <p:spPr bwMode="auto">
          <a:xfrm>
            <a:off x="6553200" y="2397396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49173" name="Text Box 59"/>
          <p:cNvSpPr txBox="1">
            <a:spLocks noChangeArrowheads="1"/>
          </p:cNvSpPr>
          <p:nvPr/>
        </p:nvSpPr>
        <p:spPr bwMode="auto">
          <a:xfrm>
            <a:off x="533400" y="2702196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</a:p>
        </p:txBody>
      </p:sp>
      <p:sp>
        <p:nvSpPr>
          <p:cNvPr id="49174" name="Text Box 60"/>
          <p:cNvSpPr txBox="1">
            <a:spLocks noChangeArrowheads="1"/>
          </p:cNvSpPr>
          <p:nvPr/>
        </p:nvSpPr>
        <p:spPr bwMode="auto">
          <a:xfrm>
            <a:off x="533400" y="3692796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  <a:r>
              <a:rPr lang="en-US" sz="1400" baseline="-25000"/>
              <a:t>1</a:t>
            </a:r>
            <a:endParaRPr lang="en-US" sz="1400"/>
          </a:p>
        </p:txBody>
      </p:sp>
      <p:sp>
        <p:nvSpPr>
          <p:cNvPr id="49175" name="Text Box 61"/>
          <p:cNvSpPr txBox="1">
            <a:spLocks noChangeArrowheads="1"/>
          </p:cNvSpPr>
          <p:nvPr/>
        </p:nvSpPr>
        <p:spPr bwMode="auto">
          <a:xfrm>
            <a:off x="533400" y="3387996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  <a:r>
              <a:rPr lang="en-US" sz="1400" baseline="-25000"/>
              <a:t>2</a:t>
            </a:r>
            <a:endParaRPr lang="en-US" sz="1400"/>
          </a:p>
        </p:txBody>
      </p:sp>
      <p:sp>
        <p:nvSpPr>
          <p:cNvPr id="49176" name="Text Box 62"/>
          <p:cNvSpPr txBox="1">
            <a:spLocks noChangeArrowheads="1"/>
          </p:cNvSpPr>
          <p:nvPr/>
        </p:nvSpPr>
        <p:spPr bwMode="auto">
          <a:xfrm>
            <a:off x="533400" y="3083196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  <a:r>
              <a:rPr lang="en-US" sz="1400" baseline="-25000"/>
              <a:t>3</a:t>
            </a:r>
            <a:endParaRPr lang="en-US" sz="1400"/>
          </a:p>
        </p:txBody>
      </p:sp>
      <p:sp>
        <p:nvSpPr>
          <p:cNvPr id="49177" name="Line 67"/>
          <p:cNvSpPr>
            <a:spLocks noChangeShapeType="1"/>
          </p:cNvSpPr>
          <p:nvPr/>
        </p:nvSpPr>
        <p:spPr bwMode="auto">
          <a:xfrm>
            <a:off x="1981200" y="1635396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Line 68"/>
          <p:cNvSpPr>
            <a:spLocks noChangeShapeType="1"/>
          </p:cNvSpPr>
          <p:nvPr/>
        </p:nvSpPr>
        <p:spPr bwMode="auto">
          <a:xfrm>
            <a:off x="3124200" y="1635396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Line 69"/>
          <p:cNvSpPr>
            <a:spLocks noChangeShapeType="1"/>
          </p:cNvSpPr>
          <p:nvPr/>
        </p:nvSpPr>
        <p:spPr bwMode="auto">
          <a:xfrm>
            <a:off x="4267200" y="1635396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Line 70"/>
          <p:cNvSpPr>
            <a:spLocks noChangeShapeType="1"/>
          </p:cNvSpPr>
          <p:nvPr/>
        </p:nvSpPr>
        <p:spPr bwMode="auto">
          <a:xfrm>
            <a:off x="5410200" y="1635396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Text Box 73"/>
          <p:cNvSpPr txBox="1">
            <a:spLocks noChangeArrowheads="1"/>
          </p:cNvSpPr>
          <p:nvPr/>
        </p:nvSpPr>
        <p:spPr bwMode="auto">
          <a:xfrm>
            <a:off x="6553200" y="4073796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49182" name="Text Box 74"/>
          <p:cNvSpPr txBox="1">
            <a:spLocks noChangeArrowheads="1"/>
          </p:cNvSpPr>
          <p:nvPr/>
        </p:nvSpPr>
        <p:spPr bwMode="auto">
          <a:xfrm>
            <a:off x="2362200" y="2854596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  <a:r>
              <a:rPr lang="en-US" sz="1400" baseline="-25000"/>
              <a:t>d</a:t>
            </a:r>
            <a:endParaRPr lang="en-US" sz="1400"/>
          </a:p>
        </p:txBody>
      </p:sp>
      <p:sp>
        <p:nvSpPr>
          <p:cNvPr id="49183" name="Line 75"/>
          <p:cNvSpPr>
            <a:spLocks noChangeShapeType="1"/>
          </p:cNvSpPr>
          <p:nvPr/>
        </p:nvSpPr>
        <p:spPr bwMode="auto">
          <a:xfrm>
            <a:off x="2667000" y="3006996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Line 76"/>
          <p:cNvSpPr>
            <a:spLocks noChangeShapeType="1"/>
          </p:cNvSpPr>
          <p:nvPr/>
        </p:nvSpPr>
        <p:spPr bwMode="auto">
          <a:xfrm>
            <a:off x="838200" y="3006996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Line 78"/>
          <p:cNvSpPr>
            <a:spLocks noChangeShapeType="1"/>
          </p:cNvSpPr>
          <p:nvPr/>
        </p:nvSpPr>
        <p:spPr bwMode="auto">
          <a:xfrm flipV="1">
            <a:off x="838200" y="4378596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6" name="Line 79"/>
          <p:cNvSpPr>
            <a:spLocks noChangeShapeType="1"/>
          </p:cNvSpPr>
          <p:nvPr/>
        </p:nvSpPr>
        <p:spPr bwMode="auto">
          <a:xfrm>
            <a:off x="838200" y="5597796"/>
            <a:ext cx="594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87" name="Text Box 80"/>
          <p:cNvSpPr txBox="1">
            <a:spLocks noChangeArrowheads="1"/>
          </p:cNvSpPr>
          <p:nvPr/>
        </p:nvSpPr>
        <p:spPr bwMode="auto">
          <a:xfrm>
            <a:off x="533400" y="4226196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</a:p>
        </p:txBody>
      </p:sp>
      <p:sp>
        <p:nvSpPr>
          <p:cNvPr id="49188" name="Text Box 81"/>
          <p:cNvSpPr txBox="1">
            <a:spLocks noChangeArrowheads="1"/>
          </p:cNvSpPr>
          <p:nvPr/>
        </p:nvSpPr>
        <p:spPr bwMode="auto">
          <a:xfrm>
            <a:off x="533400" y="5216796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  <a:r>
              <a:rPr lang="en-US" sz="1400" baseline="-25000"/>
              <a:t>1</a:t>
            </a:r>
            <a:endParaRPr lang="en-US" sz="1400"/>
          </a:p>
        </p:txBody>
      </p:sp>
      <p:sp>
        <p:nvSpPr>
          <p:cNvPr id="49189" name="Text Box 82"/>
          <p:cNvSpPr txBox="1">
            <a:spLocks noChangeArrowheads="1"/>
          </p:cNvSpPr>
          <p:nvPr/>
        </p:nvSpPr>
        <p:spPr bwMode="auto">
          <a:xfrm>
            <a:off x="533400" y="4911996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  <a:r>
              <a:rPr lang="en-US" sz="1400" baseline="-25000"/>
              <a:t>2</a:t>
            </a:r>
            <a:endParaRPr lang="en-US" sz="1400"/>
          </a:p>
        </p:txBody>
      </p:sp>
      <p:sp>
        <p:nvSpPr>
          <p:cNvPr id="49190" name="Text Box 83"/>
          <p:cNvSpPr txBox="1">
            <a:spLocks noChangeArrowheads="1"/>
          </p:cNvSpPr>
          <p:nvPr/>
        </p:nvSpPr>
        <p:spPr bwMode="auto">
          <a:xfrm>
            <a:off x="533400" y="4607196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f</a:t>
            </a:r>
            <a:r>
              <a:rPr lang="en-US" sz="1400" baseline="-25000"/>
              <a:t>3</a:t>
            </a:r>
            <a:endParaRPr lang="en-US" sz="1400"/>
          </a:p>
        </p:txBody>
      </p:sp>
      <p:sp>
        <p:nvSpPr>
          <p:cNvPr id="49191" name="Text Box 87"/>
          <p:cNvSpPr txBox="1">
            <a:spLocks noChangeArrowheads="1"/>
          </p:cNvSpPr>
          <p:nvPr/>
        </p:nvSpPr>
        <p:spPr bwMode="auto">
          <a:xfrm>
            <a:off x="6553200" y="5597796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</a:p>
        </p:txBody>
      </p:sp>
      <p:sp>
        <p:nvSpPr>
          <p:cNvPr id="49192" name="Text Box 88"/>
          <p:cNvSpPr txBox="1">
            <a:spLocks noChangeArrowheads="1"/>
          </p:cNvSpPr>
          <p:nvPr/>
        </p:nvSpPr>
        <p:spPr bwMode="auto">
          <a:xfrm>
            <a:off x="2057400" y="4149996"/>
            <a:ext cx="296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</a:t>
            </a:r>
            <a:r>
              <a:rPr lang="en-US" sz="1400" baseline="-25000"/>
              <a:t>d</a:t>
            </a:r>
            <a:endParaRPr lang="en-US" sz="1400"/>
          </a:p>
        </p:txBody>
      </p:sp>
      <p:sp>
        <p:nvSpPr>
          <p:cNvPr id="49193" name="Line 89"/>
          <p:cNvSpPr>
            <a:spLocks noChangeShapeType="1"/>
          </p:cNvSpPr>
          <p:nvPr/>
        </p:nvSpPr>
        <p:spPr bwMode="auto">
          <a:xfrm>
            <a:off x="1981200" y="44547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94" name="Line 102"/>
          <p:cNvSpPr>
            <a:spLocks noChangeShapeType="1"/>
          </p:cNvSpPr>
          <p:nvPr/>
        </p:nvSpPr>
        <p:spPr bwMode="auto">
          <a:xfrm>
            <a:off x="838200" y="3616596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95" name="Line 107"/>
          <p:cNvSpPr>
            <a:spLocks noChangeShapeType="1"/>
          </p:cNvSpPr>
          <p:nvPr/>
        </p:nvSpPr>
        <p:spPr bwMode="auto">
          <a:xfrm>
            <a:off x="838200" y="5064396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96" name="Line 108"/>
          <p:cNvSpPr>
            <a:spLocks noChangeShapeType="1"/>
          </p:cNvSpPr>
          <p:nvPr/>
        </p:nvSpPr>
        <p:spPr bwMode="auto">
          <a:xfrm>
            <a:off x="838200" y="4759596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97" name="Line 109"/>
          <p:cNvSpPr>
            <a:spLocks noChangeShapeType="1"/>
          </p:cNvSpPr>
          <p:nvPr/>
        </p:nvSpPr>
        <p:spPr bwMode="auto">
          <a:xfrm>
            <a:off x="838200" y="5369196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98" name="Line 110"/>
          <p:cNvSpPr>
            <a:spLocks noChangeShapeType="1"/>
          </p:cNvSpPr>
          <p:nvPr/>
        </p:nvSpPr>
        <p:spPr bwMode="auto">
          <a:xfrm>
            <a:off x="838200" y="54453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99" name="Line 111"/>
          <p:cNvSpPr>
            <a:spLocks noChangeShapeType="1"/>
          </p:cNvSpPr>
          <p:nvPr/>
        </p:nvSpPr>
        <p:spPr bwMode="auto">
          <a:xfrm>
            <a:off x="1219200" y="48357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0" name="Line 112"/>
          <p:cNvSpPr>
            <a:spLocks noChangeShapeType="1"/>
          </p:cNvSpPr>
          <p:nvPr/>
        </p:nvSpPr>
        <p:spPr bwMode="auto">
          <a:xfrm>
            <a:off x="1600200" y="51405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1" name="Line 113"/>
          <p:cNvSpPr>
            <a:spLocks noChangeShapeType="1"/>
          </p:cNvSpPr>
          <p:nvPr/>
        </p:nvSpPr>
        <p:spPr bwMode="auto">
          <a:xfrm>
            <a:off x="1981200" y="46833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2" name="Line 114"/>
          <p:cNvSpPr>
            <a:spLocks noChangeShapeType="1"/>
          </p:cNvSpPr>
          <p:nvPr/>
        </p:nvSpPr>
        <p:spPr bwMode="auto">
          <a:xfrm>
            <a:off x="2362200" y="52929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3" name="Line 115"/>
          <p:cNvSpPr>
            <a:spLocks noChangeShapeType="1"/>
          </p:cNvSpPr>
          <p:nvPr/>
        </p:nvSpPr>
        <p:spPr bwMode="auto">
          <a:xfrm>
            <a:off x="2743200" y="49881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4" name="Line 116"/>
          <p:cNvSpPr>
            <a:spLocks noChangeShapeType="1"/>
          </p:cNvSpPr>
          <p:nvPr/>
        </p:nvSpPr>
        <p:spPr bwMode="auto">
          <a:xfrm>
            <a:off x="3124200" y="48357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5" name="Line 117"/>
          <p:cNvSpPr>
            <a:spLocks noChangeShapeType="1"/>
          </p:cNvSpPr>
          <p:nvPr/>
        </p:nvSpPr>
        <p:spPr bwMode="auto">
          <a:xfrm>
            <a:off x="3505200" y="51405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6" name="Line 118"/>
          <p:cNvSpPr>
            <a:spLocks noChangeShapeType="1"/>
          </p:cNvSpPr>
          <p:nvPr/>
        </p:nvSpPr>
        <p:spPr bwMode="auto">
          <a:xfrm>
            <a:off x="3886200" y="48357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7" name="Line 119"/>
          <p:cNvSpPr>
            <a:spLocks noChangeShapeType="1"/>
          </p:cNvSpPr>
          <p:nvPr/>
        </p:nvSpPr>
        <p:spPr bwMode="auto">
          <a:xfrm>
            <a:off x="4267200" y="52929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8" name="Line 120"/>
          <p:cNvSpPr>
            <a:spLocks noChangeShapeType="1"/>
          </p:cNvSpPr>
          <p:nvPr/>
        </p:nvSpPr>
        <p:spPr bwMode="auto">
          <a:xfrm>
            <a:off x="4648200" y="49881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09" name="Line 121"/>
          <p:cNvSpPr>
            <a:spLocks noChangeShapeType="1"/>
          </p:cNvSpPr>
          <p:nvPr/>
        </p:nvSpPr>
        <p:spPr bwMode="auto">
          <a:xfrm>
            <a:off x="5029200" y="52929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0" name="Line 122"/>
          <p:cNvSpPr>
            <a:spLocks noChangeShapeType="1"/>
          </p:cNvSpPr>
          <p:nvPr/>
        </p:nvSpPr>
        <p:spPr bwMode="auto">
          <a:xfrm>
            <a:off x="5410200" y="46833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1" name="Line 123"/>
          <p:cNvSpPr>
            <a:spLocks noChangeShapeType="1"/>
          </p:cNvSpPr>
          <p:nvPr/>
        </p:nvSpPr>
        <p:spPr bwMode="auto">
          <a:xfrm>
            <a:off x="6172200" y="49881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2" name="Line 124"/>
          <p:cNvSpPr>
            <a:spLocks noChangeShapeType="1"/>
          </p:cNvSpPr>
          <p:nvPr/>
        </p:nvSpPr>
        <p:spPr bwMode="auto">
          <a:xfrm>
            <a:off x="5791200" y="5292996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3" name="Line 125"/>
          <p:cNvSpPr>
            <a:spLocks noChangeShapeType="1"/>
          </p:cNvSpPr>
          <p:nvPr/>
        </p:nvSpPr>
        <p:spPr bwMode="auto">
          <a:xfrm>
            <a:off x="838200" y="3540396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4" name="Line 126"/>
          <p:cNvSpPr>
            <a:spLocks noChangeShapeType="1"/>
          </p:cNvSpPr>
          <p:nvPr/>
        </p:nvSpPr>
        <p:spPr bwMode="auto">
          <a:xfrm>
            <a:off x="838200" y="3235596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5" name="Line 127"/>
          <p:cNvSpPr>
            <a:spLocks noChangeShapeType="1"/>
          </p:cNvSpPr>
          <p:nvPr/>
        </p:nvSpPr>
        <p:spPr bwMode="auto">
          <a:xfrm>
            <a:off x="838200" y="3845196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6" name="Line 128"/>
          <p:cNvSpPr>
            <a:spLocks noChangeShapeType="1"/>
          </p:cNvSpPr>
          <p:nvPr/>
        </p:nvSpPr>
        <p:spPr bwMode="auto">
          <a:xfrm>
            <a:off x="1981200" y="3464196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7" name="Line 129"/>
          <p:cNvSpPr>
            <a:spLocks noChangeShapeType="1"/>
          </p:cNvSpPr>
          <p:nvPr/>
        </p:nvSpPr>
        <p:spPr bwMode="auto">
          <a:xfrm>
            <a:off x="3124200" y="3616596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8" name="Line 130"/>
          <p:cNvSpPr>
            <a:spLocks noChangeShapeType="1"/>
          </p:cNvSpPr>
          <p:nvPr/>
        </p:nvSpPr>
        <p:spPr bwMode="auto">
          <a:xfrm>
            <a:off x="4267200" y="3159396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19" name="Line 131"/>
          <p:cNvSpPr>
            <a:spLocks noChangeShapeType="1"/>
          </p:cNvSpPr>
          <p:nvPr/>
        </p:nvSpPr>
        <p:spPr bwMode="auto">
          <a:xfrm>
            <a:off x="5410200" y="3159396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220" name="Text Box 132"/>
          <p:cNvSpPr txBox="1">
            <a:spLocks noChangeArrowheads="1"/>
          </p:cNvSpPr>
          <p:nvPr/>
        </p:nvSpPr>
        <p:spPr bwMode="auto">
          <a:xfrm>
            <a:off x="2411760" y="5876221"/>
            <a:ext cx="34628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/>
              <a:t>t</a:t>
            </a:r>
            <a:r>
              <a:rPr lang="en-US" baseline="-25000" dirty="0" err="1"/>
              <a:t>b</a:t>
            </a:r>
            <a:r>
              <a:rPr lang="en-US" dirty="0"/>
              <a:t>: </a:t>
            </a:r>
            <a:r>
              <a:rPr lang="cs-CZ" dirty="0" smtClean="0"/>
              <a:t>bitová perioda</a:t>
            </a:r>
            <a:r>
              <a:rPr lang="en-US" dirty="0"/>
              <a:t>	t</a:t>
            </a:r>
            <a:r>
              <a:rPr lang="en-US" baseline="-25000" dirty="0"/>
              <a:t>d</a:t>
            </a:r>
            <a:r>
              <a:rPr lang="en-US" dirty="0"/>
              <a:t>: </a:t>
            </a:r>
            <a:r>
              <a:rPr lang="cs-CZ" dirty="0" smtClean="0"/>
              <a:t>doba trvání</a:t>
            </a:r>
            <a:endParaRPr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0D94-C171-4876-9617-57DE40CD6EB4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698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396064"/>
          </a:xfrm>
        </p:spPr>
        <p:txBody>
          <a:bodyPr/>
          <a:lstStyle/>
          <a:p>
            <a:r>
              <a:rPr lang="en-US" sz="2400" dirty="0" smtClean="0"/>
              <a:t>FHSS (Frequency Hopping Spread Spectrum) III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>Rozprostřené pásmo s frekvenčními přeskoky</a:t>
            </a:r>
            <a:endParaRPr lang="en-US" sz="2400" dirty="0" smtClean="0"/>
          </a:p>
        </p:txBody>
      </p:sp>
      <p:sp>
        <p:nvSpPr>
          <p:cNvPr id="50179" name="Rectangle 4"/>
          <p:cNvSpPr>
            <a:spLocks noChangeArrowheads="1"/>
          </p:cNvSpPr>
          <p:nvPr/>
        </p:nvSpPr>
        <p:spPr bwMode="auto">
          <a:xfrm>
            <a:off x="2577411" y="2111701"/>
            <a:ext cx="9906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modulátor</a:t>
            </a:r>
            <a:endParaRPr lang="en-US" sz="1400" dirty="0"/>
          </a:p>
        </p:txBody>
      </p:sp>
      <p:cxnSp>
        <p:nvCxnSpPr>
          <p:cNvPr id="50180" name="AutoShape 5"/>
          <p:cNvCxnSpPr>
            <a:cxnSpLocks noChangeShapeType="1"/>
            <a:endCxn id="50179" idx="1"/>
          </p:cNvCxnSpPr>
          <p:nvPr/>
        </p:nvCxnSpPr>
        <p:spPr bwMode="auto">
          <a:xfrm>
            <a:off x="1510611" y="2340301"/>
            <a:ext cx="10668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1" name="Text Box 6"/>
          <p:cNvSpPr txBox="1">
            <a:spLocks noChangeArrowheads="1"/>
          </p:cNvSpPr>
          <p:nvPr/>
        </p:nvSpPr>
        <p:spPr bwMode="auto">
          <a:xfrm>
            <a:off x="1154483" y="2000774"/>
            <a:ext cx="14686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u</a:t>
            </a:r>
            <a:r>
              <a:rPr lang="cs-CZ" sz="1400" dirty="0" smtClean="0"/>
              <a:t>živatelská data</a:t>
            </a:r>
            <a:endParaRPr lang="en-US" sz="1400" dirty="0"/>
          </a:p>
        </p:txBody>
      </p:sp>
      <p:sp>
        <p:nvSpPr>
          <p:cNvPr id="50182" name="Text Box 8"/>
          <p:cNvSpPr txBox="1">
            <a:spLocks noChangeArrowheads="1"/>
          </p:cNvSpPr>
          <p:nvPr/>
        </p:nvSpPr>
        <p:spPr bwMode="auto">
          <a:xfrm>
            <a:off x="5854010" y="2949901"/>
            <a:ext cx="12530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/>
              <a:t>p</a:t>
            </a:r>
            <a:r>
              <a:rPr lang="cs-CZ" sz="1400" dirty="0" smtClean="0"/>
              <a:t>řeskakující</a:t>
            </a:r>
          </a:p>
          <a:p>
            <a:r>
              <a:rPr lang="cs-CZ" sz="1400" dirty="0" smtClean="0"/>
              <a:t>frekvence</a:t>
            </a:r>
            <a:endParaRPr lang="en-US" sz="1400" dirty="0"/>
          </a:p>
        </p:txBody>
      </p:sp>
      <p:sp>
        <p:nvSpPr>
          <p:cNvPr id="50183" name="Rectangle 9"/>
          <p:cNvSpPr>
            <a:spLocks noChangeArrowheads="1"/>
          </p:cNvSpPr>
          <p:nvPr/>
        </p:nvSpPr>
        <p:spPr bwMode="auto">
          <a:xfrm>
            <a:off x="4406211" y="2111701"/>
            <a:ext cx="9144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modulátor</a:t>
            </a:r>
            <a:endParaRPr lang="en-US" sz="1400" dirty="0"/>
          </a:p>
        </p:txBody>
      </p:sp>
      <p:cxnSp>
        <p:nvCxnSpPr>
          <p:cNvPr id="50184" name="AutoShape 10"/>
          <p:cNvCxnSpPr>
            <a:cxnSpLocks noChangeShapeType="1"/>
            <a:stCxn id="50179" idx="3"/>
            <a:endCxn id="50183" idx="1"/>
          </p:cNvCxnSpPr>
          <p:nvPr/>
        </p:nvCxnSpPr>
        <p:spPr bwMode="auto">
          <a:xfrm>
            <a:off x="3568011" y="2340301"/>
            <a:ext cx="838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0185" name="AutoShape 12"/>
          <p:cNvCxnSpPr>
            <a:cxnSpLocks noChangeShapeType="1"/>
            <a:stCxn id="50197" idx="0"/>
            <a:endCxn id="50183" idx="2"/>
          </p:cNvCxnSpPr>
          <p:nvPr/>
        </p:nvCxnSpPr>
        <p:spPr bwMode="auto">
          <a:xfrm flipV="1">
            <a:off x="4863411" y="2568901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86" name="Text Box 13"/>
          <p:cNvSpPr txBox="1">
            <a:spLocks noChangeArrowheads="1"/>
          </p:cNvSpPr>
          <p:nvPr/>
        </p:nvSpPr>
        <p:spPr bwMode="auto">
          <a:xfrm>
            <a:off x="3491811" y="1654501"/>
            <a:ext cx="13099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úzkopásmový</a:t>
            </a:r>
          </a:p>
          <a:p>
            <a:r>
              <a:rPr lang="cs-CZ" sz="1400" dirty="0" smtClean="0"/>
              <a:t>signál</a:t>
            </a:r>
            <a:endParaRPr lang="en-US" sz="1400" dirty="0"/>
          </a:p>
        </p:txBody>
      </p:sp>
      <p:cxnSp>
        <p:nvCxnSpPr>
          <p:cNvPr id="50187" name="AutoShape 14"/>
          <p:cNvCxnSpPr>
            <a:cxnSpLocks noChangeShapeType="1"/>
            <a:stCxn id="50183" idx="3"/>
            <a:endCxn id="50188" idx="3"/>
          </p:cNvCxnSpPr>
          <p:nvPr/>
        </p:nvCxnSpPr>
        <p:spPr bwMode="auto">
          <a:xfrm flipV="1">
            <a:off x="5320611" y="1930343"/>
            <a:ext cx="1786442" cy="409958"/>
          </a:xfrm>
          <a:prstGeom prst="bentConnector3">
            <a:avLst>
              <a:gd name="adj1" fmla="val 11279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arrow" w="med" len="med"/>
          </a:ln>
          <a:effectLst/>
        </p:spPr>
      </p:cxnSp>
      <p:sp>
        <p:nvSpPr>
          <p:cNvPr id="50188" name="Text Box 15"/>
          <p:cNvSpPr txBox="1">
            <a:spLocks noChangeArrowheads="1"/>
          </p:cNvSpPr>
          <p:nvPr/>
        </p:nvSpPr>
        <p:spPr bwMode="auto">
          <a:xfrm>
            <a:off x="5670441" y="1561011"/>
            <a:ext cx="14366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p</a:t>
            </a:r>
            <a:r>
              <a:rPr lang="cs-CZ" sz="1400" dirty="0" smtClean="0"/>
              <a:t>řenos </a:t>
            </a:r>
          </a:p>
          <a:p>
            <a:r>
              <a:rPr lang="cs-CZ" sz="1400" dirty="0" smtClean="0"/>
              <a:t>rozprostřeného </a:t>
            </a:r>
          </a:p>
          <a:p>
            <a:r>
              <a:rPr lang="cs-CZ" sz="1400" dirty="0" smtClean="0"/>
              <a:t>signálu</a:t>
            </a:r>
            <a:endParaRPr lang="en-US" sz="1400" dirty="0"/>
          </a:p>
        </p:txBody>
      </p:sp>
      <p:sp>
        <p:nvSpPr>
          <p:cNvPr id="50189" name="Text Box 16"/>
          <p:cNvSpPr txBox="1">
            <a:spLocks noChangeArrowheads="1"/>
          </p:cNvSpPr>
          <p:nvPr/>
        </p:nvSpPr>
        <p:spPr bwMode="auto">
          <a:xfrm>
            <a:off x="2932217" y="2960816"/>
            <a:ext cx="78098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 dirty="0" smtClean="0"/>
              <a:t>vysílač</a:t>
            </a:r>
            <a:endParaRPr lang="en-US" sz="1400" b="1" dirty="0"/>
          </a:p>
        </p:txBody>
      </p:sp>
      <p:cxnSp>
        <p:nvCxnSpPr>
          <p:cNvPr id="50190" name="AutoShape 18"/>
          <p:cNvCxnSpPr>
            <a:cxnSpLocks noChangeShapeType="1"/>
            <a:stCxn id="50191" idx="1"/>
            <a:endCxn id="50200" idx="1"/>
          </p:cNvCxnSpPr>
          <p:nvPr/>
        </p:nvCxnSpPr>
        <p:spPr bwMode="auto">
          <a:xfrm rot="10800000" flipH="1" flipV="1">
            <a:off x="1325979" y="4236043"/>
            <a:ext cx="1606237" cy="378153"/>
          </a:xfrm>
          <a:prstGeom prst="bentConnector3">
            <a:avLst>
              <a:gd name="adj1" fmla="val -14232"/>
            </a:avLst>
          </a:prstGeom>
          <a:noFill/>
          <a:ln w="9525">
            <a:solidFill>
              <a:schemeClr val="tx1"/>
            </a:solidFill>
            <a:miter lim="800000"/>
            <a:headEnd type="arrow" w="med" len="med"/>
            <a:tailEnd/>
          </a:ln>
          <a:effectLst/>
        </p:spPr>
      </p:cxnSp>
      <p:sp>
        <p:nvSpPr>
          <p:cNvPr id="50191" name="Text Box 19"/>
          <p:cNvSpPr txBox="1">
            <a:spLocks noChangeArrowheads="1"/>
          </p:cNvSpPr>
          <p:nvPr/>
        </p:nvSpPr>
        <p:spPr bwMode="auto">
          <a:xfrm>
            <a:off x="1325980" y="3974434"/>
            <a:ext cx="91082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p</a:t>
            </a:r>
            <a:r>
              <a:rPr lang="cs-CZ" sz="1400" dirty="0" smtClean="0"/>
              <a:t>řijímaný</a:t>
            </a:r>
          </a:p>
          <a:p>
            <a:r>
              <a:rPr lang="cs-CZ" sz="1400" dirty="0" smtClean="0"/>
              <a:t>signál</a:t>
            </a:r>
            <a:endParaRPr lang="en-US" sz="1400" dirty="0"/>
          </a:p>
        </p:txBody>
      </p:sp>
      <p:cxnSp>
        <p:nvCxnSpPr>
          <p:cNvPr id="50192" name="AutoShape 23"/>
          <p:cNvCxnSpPr>
            <a:cxnSpLocks noChangeShapeType="1"/>
            <a:stCxn id="50200" idx="3"/>
            <a:endCxn id="50194" idx="1"/>
          </p:cNvCxnSpPr>
          <p:nvPr/>
        </p:nvCxnSpPr>
        <p:spPr bwMode="auto">
          <a:xfrm>
            <a:off x="3999017" y="4614197"/>
            <a:ext cx="6096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93" name="Text Box 27"/>
          <p:cNvSpPr txBox="1">
            <a:spLocks noChangeArrowheads="1"/>
          </p:cNvSpPr>
          <p:nvPr/>
        </p:nvSpPr>
        <p:spPr bwMode="auto">
          <a:xfrm>
            <a:off x="4531623" y="5381811"/>
            <a:ext cx="8723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b="1" dirty="0" smtClean="0"/>
              <a:t>přijímač</a:t>
            </a:r>
            <a:endParaRPr lang="en-US" sz="1400" b="1" dirty="0"/>
          </a:p>
        </p:txBody>
      </p:sp>
      <p:sp>
        <p:nvSpPr>
          <p:cNvPr id="50194" name="Rectangle 31"/>
          <p:cNvSpPr>
            <a:spLocks noChangeArrowheads="1"/>
          </p:cNvSpPr>
          <p:nvPr/>
        </p:nvSpPr>
        <p:spPr bwMode="auto">
          <a:xfrm>
            <a:off x="4608617" y="4385597"/>
            <a:ext cx="12192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/>
              <a:t>demodulátor</a:t>
            </a:r>
            <a:endParaRPr lang="en-US" sz="1400" dirty="0"/>
          </a:p>
        </p:txBody>
      </p:sp>
      <p:cxnSp>
        <p:nvCxnSpPr>
          <p:cNvPr id="50195" name="AutoShape 32"/>
          <p:cNvCxnSpPr>
            <a:cxnSpLocks noChangeShapeType="1"/>
            <a:stCxn id="50194" idx="3"/>
          </p:cNvCxnSpPr>
          <p:nvPr/>
        </p:nvCxnSpPr>
        <p:spPr bwMode="auto">
          <a:xfrm>
            <a:off x="5827817" y="4614197"/>
            <a:ext cx="4572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96" name="Text Box 33"/>
          <p:cNvSpPr txBox="1">
            <a:spLocks noChangeArrowheads="1"/>
          </p:cNvSpPr>
          <p:nvPr/>
        </p:nvSpPr>
        <p:spPr bwMode="auto">
          <a:xfrm>
            <a:off x="5827817" y="4233197"/>
            <a:ext cx="528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data</a:t>
            </a:r>
          </a:p>
        </p:txBody>
      </p:sp>
      <p:sp>
        <p:nvSpPr>
          <p:cNvPr id="50197" name="Rectangle 36"/>
          <p:cNvSpPr>
            <a:spLocks noChangeArrowheads="1"/>
          </p:cNvSpPr>
          <p:nvPr/>
        </p:nvSpPr>
        <p:spPr bwMode="auto">
          <a:xfrm>
            <a:off x="4330011" y="2949901"/>
            <a:ext cx="1066800" cy="5334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/>
              <a:t>f</a:t>
            </a:r>
            <a:r>
              <a:rPr lang="cs-CZ" sz="1400" dirty="0" smtClean="0"/>
              <a:t>rekvenční</a:t>
            </a:r>
          </a:p>
          <a:p>
            <a:pPr algn="ctr"/>
            <a:r>
              <a:rPr lang="cs-CZ" sz="1400" dirty="0" smtClean="0"/>
              <a:t>syntetizér</a:t>
            </a:r>
            <a:endParaRPr lang="en-US" sz="1400" dirty="0"/>
          </a:p>
        </p:txBody>
      </p:sp>
      <p:cxnSp>
        <p:nvCxnSpPr>
          <p:cNvPr id="50198" name="AutoShape 37"/>
          <p:cNvCxnSpPr>
            <a:cxnSpLocks noChangeShapeType="1"/>
            <a:stCxn id="50182" idx="1"/>
            <a:endCxn id="50197" idx="3"/>
          </p:cNvCxnSpPr>
          <p:nvPr/>
        </p:nvCxnSpPr>
        <p:spPr bwMode="auto">
          <a:xfrm flipH="1">
            <a:off x="5396811" y="3211511"/>
            <a:ext cx="457199" cy="50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199" name="Text Box 38"/>
          <p:cNvSpPr txBox="1">
            <a:spLocks noChangeArrowheads="1"/>
          </p:cNvSpPr>
          <p:nvPr/>
        </p:nvSpPr>
        <p:spPr bwMode="auto">
          <a:xfrm>
            <a:off x="1325978" y="5223797"/>
            <a:ext cx="12633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400" dirty="0"/>
              <a:t>přeskakující</a:t>
            </a:r>
          </a:p>
          <a:p>
            <a:r>
              <a:rPr lang="cs-CZ" sz="1400" dirty="0"/>
              <a:t>frekvence</a:t>
            </a:r>
            <a:endParaRPr lang="en-US" sz="1400" dirty="0"/>
          </a:p>
        </p:txBody>
      </p:sp>
      <p:sp>
        <p:nvSpPr>
          <p:cNvPr id="50200" name="Rectangle 39"/>
          <p:cNvSpPr>
            <a:spLocks noChangeArrowheads="1"/>
          </p:cNvSpPr>
          <p:nvPr/>
        </p:nvSpPr>
        <p:spPr bwMode="auto">
          <a:xfrm>
            <a:off x="2932217" y="4385597"/>
            <a:ext cx="1066800" cy="4572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 smtClean="0"/>
              <a:t>demodulátor</a:t>
            </a:r>
            <a:endParaRPr lang="en-US" sz="1400" dirty="0"/>
          </a:p>
        </p:txBody>
      </p:sp>
      <p:cxnSp>
        <p:nvCxnSpPr>
          <p:cNvPr id="50201" name="AutoShape 40"/>
          <p:cNvCxnSpPr>
            <a:cxnSpLocks noChangeShapeType="1"/>
            <a:stCxn id="50202" idx="0"/>
            <a:endCxn id="50200" idx="2"/>
          </p:cNvCxnSpPr>
          <p:nvPr/>
        </p:nvCxnSpPr>
        <p:spPr bwMode="auto">
          <a:xfrm flipV="1">
            <a:off x="3465617" y="4842797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202" name="Rectangle 41"/>
          <p:cNvSpPr>
            <a:spLocks noChangeArrowheads="1"/>
          </p:cNvSpPr>
          <p:nvPr/>
        </p:nvSpPr>
        <p:spPr bwMode="auto">
          <a:xfrm>
            <a:off x="2932217" y="5223797"/>
            <a:ext cx="1066800" cy="533400"/>
          </a:xfrm>
          <a:prstGeom prst="rect">
            <a:avLst/>
          </a:prstGeom>
          <a:solidFill>
            <a:srgbClr val="DADAF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sz="1400" dirty="0"/>
              <a:t>frekvenční</a:t>
            </a:r>
          </a:p>
          <a:p>
            <a:pPr algn="ctr"/>
            <a:r>
              <a:rPr lang="cs-CZ" sz="1400" dirty="0"/>
              <a:t>syntetizér</a:t>
            </a:r>
            <a:endParaRPr lang="en-US" sz="1400" dirty="0"/>
          </a:p>
        </p:txBody>
      </p:sp>
      <p:cxnSp>
        <p:nvCxnSpPr>
          <p:cNvPr id="50203" name="AutoShape 42"/>
          <p:cNvCxnSpPr>
            <a:cxnSpLocks noChangeShapeType="1"/>
            <a:stCxn id="50199" idx="3"/>
            <a:endCxn id="50202" idx="1"/>
          </p:cNvCxnSpPr>
          <p:nvPr/>
        </p:nvCxnSpPr>
        <p:spPr bwMode="auto">
          <a:xfrm>
            <a:off x="2589317" y="5485407"/>
            <a:ext cx="342900" cy="50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0204" name="Text Box 43"/>
          <p:cNvSpPr txBox="1">
            <a:spLocks noChangeArrowheads="1"/>
          </p:cNvSpPr>
          <p:nvPr/>
        </p:nvSpPr>
        <p:spPr bwMode="auto">
          <a:xfrm>
            <a:off x="3846617" y="3852197"/>
            <a:ext cx="127951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úzkopásmový</a:t>
            </a:r>
          </a:p>
          <a:p>
            <a:r>
              <a:rPr lang="cs-CZ" sz="1400" dirty="0"/>
              <a:t>signál</a:t>
            </a:r>
            <a:endParaRPr lang="en-US" sz="1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AC780-47AA-4DAC-BC9D-AB8AB2551541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33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Přijímač: demodulace</a:t>
            </a:r>
            <a:endParaRPr lang="en-US" sz="3200" dirty="0" smtClean="0"/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800" dirty="0"/>
              <a:t>Přijímač se podívá na </a:t>
            </a:r>
            <a:r>
              <a:rPr lang="cs-CZ" sz="1800" dirty="0" smtClean="0"/>
              <a:t>přijatý tvar vlny a vyhledá datový bit, </a:t>
            </a:r>
            <a:r>
              <a:rPr lang="cs-CZ" sz="1800" dirty="0"/>
              <a:t>který způsobil, že vysílač </a:t>
            </a:r>
            <a:r>
              <a:rPr lang="cs-CZ" sz="1800" dirty="0" smtClean="0"/>
              <a:t>vygeneroval tento tvar vlny</a:t>
            </a:r>
          </a:p>
          <a:p>
            <a:pPr lvl="1"/>
            <a:r>
              <a:rPr lang="cs-CZ" sz="1600" dirty="0" smtClean="0"/>
              <a:t>Je nezbytné, aby existovalo vzájemně jednoznačné mapování mezi daty a tvarem vlny</a:t>
            </a:r>
            <a:endParaRPr lang="en-US" sz="1600" dirty="0" smtClean="0"/>
          </a:p>
          <a:p>
            <a:pPr lvl="1"/>
            <a:r>
              <a:rPr lang="cs-CZ" sz="1600" dirty="0"/>
              <a:t>Kvůli nedostatkům kanálů je to v nejlepším případě možné pro digitální signály, ale ne pro analogové </a:t>
            </a:r>
            <a:r>
              <a:rPr lang="cs-CZ" sz="1600" dirty="0" smtClean="0"/>
              <a:t>signály</a:t>
            </a:r>
            <a:endParaRPr lang="en-US" sz="1600" dirty="0" smtClean="0"/>
          </a:p>
          <a:p>
            <a:r>
              <a:rPr lang="cs-CZ" sz="1800" dirty="0" smtClean="0"/>
              <a:t>Problémy jsou způsobeny</a:t>
            </a:r>
            <a:endParaRPr lang="en-US" sz="1800" dirty="0" smtClean="0"/>
          </a:p>
          <a:p>
            <a:pPr lvl="1"/>
            <a:r>
              <a:rPr lang="cs-CZ" sz="1600" dirty="0" smtClean="0"/>
              <a:t>Synchronizací nosné vlny: frekvence mezi vysílačem a příjemcem se může měnit (drift, změny teploty, </a:t>
            </a:r>
            <a:r>
              <a:rPr lang="en-US" sz="1600" dirty="0" smtClean="0"/>
              <a:t>Carrier synchronization: frequency can vary between sender and receiver (drift, temperature changes, </a:t>
            </a:r>
            <a:r>
              <a:rPr lang="cs-CZ" sz="1600" dirty="0" smtClean="0"/>
              <a:t>stárnutí</a:t>
            </a:r>
            <a:r>
              <a:rPr lang="en-US" sz="1600" dirty="0" smtClean="0"/>
              <a:t>, …)</a:t>
            </a:r>
          </a:p>
          <a:p>
            <a:pPr lvl="1"/>
            <a:r>
              <a:rPr lang="cs-CZ" sz="1600" dirty="0" smtClean="0"/>
              <a:t>Bitová synchronizace (synchronizace symbolů): kde je začátek a konec bitů?</a:t>
            </a:r>
            <a:endParaRPr lang="en-US" sz="1600" dirty="0" smtClean="0"/>
          </a:p>
          <a:p>
            <a:pPr lvl="1"/>
            <a:r>
              <a:rPr lang="cs-CZ" sz="1600" dirty="0" smtClean="0"/>
              <a:t>Synchronizace rámců: kde je začátek a konec rámce?</a:t>
            </a:r>
            <a:r>
              <a:rPr lang="en-US" sz="1600" dirty="0" smtClean="0"/>
              <a:t> </a:t>
            </a:r>
          </a:p>
          <a:p>
            <a:pPr lvl="1"/>
            <a:r>
              <a:rPr lang="cs-CZ" sz="1600" dirty="0" smtClean="0"/>
              <a:t>Největší problém: přijímaný a vysílaný signál se liší</a:t>
            </a:r>
            <a:endParaRPr lang="en-US" sz="16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1949E-5863-47F6-A9E2-30323889AB31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3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Útlum způsobuje ztrátu spojení</a:t>
            </a:r>
            <a:endParaRPr lang="en-US" sz="3200" dirty="0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 smtClean="0"/>
              <a:t>Efekt útlumu: intenzita přijímaného signálu je funkcí vzdálenosti </a:t>
            </a:r>
            <a:r>
              <a:rPr lang="cs-CZ" sz="2000" b="1" i="1" dirty="0" smtClean="0"/>
              <a:t>d</a:t>
            </a:r>
            <a:r>
              <a:rPr lang="cs-CZ" sz="2000" dirty="0" smtClean="0"/>
              <a:t> mezi vysílačem a přijímačem</a:t>
            </a:r>
          </a:p>
          <a:p>
            <a:r>
              <a:rPr lang="cs-CZ" sz="2000" dirty="0" smtClean="0"/>
              <a:t>Rovnice pro výpočet útlumu pro volný prostor (</a:t>
            </a:r>
            <a:r>
              <a:rPr lang="en-US" sz="2000" b="1" i="1" dirty="0" err="1" smtClean="0"/>
              <a:t>Friis</a:t>
            </a:r>
            <a:r>
              <a:rPr lang="en-US" sz="2000" b="1" i="1" dirty="0" smtClean="0"/>
              <a:t> free-space equation</a:t>
            </a:r>
            <a:r>
              <a:rPr lang="cs-CZ" sz="2000" b="1" i="1" dirty="0" smtClean="0"/>
              <a:t>)</a:t>
            </a:r>
            <a:endParaRPr lang="en-US" sz="2000" b="1" i="1" dirty="0" smtClean="0"/>
          </a:p>
          <a:p>
            <a:pPr lvl="1"/>
            <a:r>
              <a:rPr lang="cs-CZ" sz="1800" dirty="0" smtClean="0"/>
              <a:t>Určuje intenzitu signálu ve vzdálenosti </a:t>
            </a:r>
            <a:r>
              <a:rPr lang="cs-CZ" sz="1800" b="1" i="1" dirty="0" smtClean="0"/>
              <a:t>d </a:t>
            </a:r>
            <a:r>
              <a:rPr lang="cs-CZ" sz="1800" dirty="0" smtClean="0"/>
              <a:t>relativně vzhledem k referenční vzdálenosti </a:t>
            </a:r>
            <a:r>
              <a:rPr lang="en-US" sz="1800" b="1" i="1" dirty="0" smtClean="0"/>
              <a:t>d</a:t>
            </a:r>
            <a:r>
              <a:rPr lang="en-US" sz="1800" b="1" i="1" baseline="-25000" dirty="0" smtClean="0"/>
              <a:t>0</a:t>
            </a:r>
            <a:r>
              <a:rPr lang="en-US" sz="1800" b="1" i="1" dirty="0" smtClean="0"/>
              <a:t> &lt; d </a:t>
            </a:r>
            <a:r>
              <a:rPr lang="cs-CZ" sz="1800" dirty="0" smtClean="0"/>
              <a:t>pro kterou je síla signálu známa</a:t>
            </a:r>
            <a:r>
              <a:rPr lang="en-US" sz="1800" dirty="0" smtClean="0"/>
              <a:t> </a:t>
            </a:r>
            <a:r>
              <a:rPr lang="en-US" sz="1800" b="1" i="1" dirty="0" smtClean="0"/>
              <a:t> </a:t>
            </a:r>
          </a:p>
          <a:p>
            <a:pPr lvl="1"/>
            <a:r>
              <a:rPr lang="en-US" sz="1800" b="1" i="1" dirty="0" smtClean="0"/>
              <a:t>d</a:t>
            </a:r>
            <a:r>
              <a:rPr lang="en-US" sz="1800" b="1" i="1" baseline="-25000" dirty="0" smtClean="0"/>
              <a:t>0</a:t>
            </a:r>
            <a:r>
              <a:rPr lang="en-US" sz="1800" dirty="0" smtClean="0"/>
              <a:t> </a:t>
            </a:r>
            <a:r>
              <a:rPr lang="cs-CZ" sz="1800" dirty="0" smtClean="0"/>
              <a:t>je</a:t>
            </a:r>
            <a:r>
              <a:rPr lang="en-US" sz="1800" dirty="0" smtClean="0"/>
              <a:t> </a:t>
            </a:r>
            <a:r>
              <a:rPr lang="cs-CZ" sz="1800" dirty="0" smtClean="0"/>
              <a:t>dostatečná vzdálenost od zdroje, kde se pole vysílače mění pomalu a závisí na technologii antény</a:t>
            </a:r>
            <a:endParaRPr lang="en-US" sz="2000" b="1" i="1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6442-F3F6-4BB0-94E8-9679BEDDA7A6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37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539552" y="4293096"/>
                <a:ext cx="7158113" cy="7766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𝑡𝑥</m:t>
                              </m:r>
                            </m:sub>
                          </m:sSub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𝑡𝑥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d>
                        <m:d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cs-CZ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293096"/>
                <a:ext cx="7158113" cy="77662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171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Obecný výraz pro útlum</a:t>
            </a:r>
            <a:endParaRPr lang="en-US" sz="32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8CFE0-AAD3-4C1A-A13C-7A70871DD3C1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043609" y="185220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 silnější útlum se volí exponent ztráty </a:t>
            </a:r>
            <a:r>
              <a:rPr lang="el-GR" dirty="0" smtClean="0"/>
              <a:t>γ</a:t>
            </a:r>
            <a:r>
              <a:rPr lang="cs-CZ" dirty="0" smtClean="0"/>
              <a:t> </a:t>
            </a:r>
            <a:r>
              <a:rPr lang="en-US" dirty="0" smtClean="0"/>
              <a:t>&gt; 2</a:t>
            </a:r>
            <a:r>
              <a:rPr lang="cs-CZ" dirty="0" smtClean="0"/>
              <a:t>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427984" y="1821566"/>
                <a:ext cx="2945037" cy="6879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r>
                  <a:rPr lang="cs-CZ" sz="2400" dirty="0" smtClean="0"/>
                  <a:t>.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cs-CZ" sz="24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cs-CZ" sz="2400" b="0" i="1" dirty="0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</m:e>
                                  <m:sub>
                                    <m:r>
                                      <a:rPr lang="cs-CZ" sz="24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p>
                    </m:sSup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1821566"/>
                <a:ext cx="2945037" cy="687945"/>
              </a:xfrm>
              <a:prstGeom prst="rect">
                <a:avLst/>
              </a:prstGeom>
              <a:blipFill rotWithShape="0">
                <a:blip r:embed="rId2"/>
                <a:stretch>
                  <a:fillRect b="-619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1043608" y="2579284"/>
            <a:ext cx="4976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Přepsáno do logaritmické podoby (v dB)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268807" y="3018389"/>
                <a:ext cx="6628289" cy="6817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𝑃𝑙𝑜𝑔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𝑃𝑙𝑜𝑔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cs-CZ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cs-CZ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sSub>
                              <m:sSubPr>
                                <m:ctrlPr>
                                  <a:rPr lang="cs-CZ" sz="240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8807" y="3018389"/>
                <a:ext cx="6628289" cy="6817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899592" y="4921850"/>
                <a:ext cx="7913128" cy="6817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𝑃𝑙𝑜𝑔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𝑃𝑙𝑜𝑔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b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+10</m:t>
                    </m:r>
                  </m:oMath>
                </a14:m>
                <a:r>
                  <a:rPr lang="cs-CZ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  <m:sSub>
                      <m:sSubPr>
                        <m:ctrlP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𝑙𝑜𝑔</m:t>
                        </m:r>
                      </m:e>
                      <m:sub>
                        <m:r>
                          <a:rPr lang="cs-CZ" sz="24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sub>
                    </m:sSub>
                    <m:d>
                      <m:dPr>
                        <m:ctrlP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cs-CZ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sSub>
                              <m:sSubPr>
                                <m:ctrlPr>
                                  <a:rPr lang="cs-CZ" sz="240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cs-CZ" sz="2400" b="0" i="1" dirty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cs-CZ" sz="24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dirty="0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cs-CZ" sz="24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cs-CZ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400" b="0" i="1" dirty="0" smtClean="0">
                            <a:latin typeface="Cambria Math" panose="02040503050406030204" pitchFamily="18" charset="0"/>
                          </a:rPr>
                          <m:t>𝑑𝐵</m:t>
                        </m:r>
                      </m:e>
                    </m:d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921850"/>
                <a:ext cx="7913128" cy="681725"/>
              </a:xfrm>
              <a:prstGeom prst="rect">
                <a:avLst/>
              </a:prstGeom>
              <a:blipFill rotWithShape="0">
                <a:blip r:embed="rId4"/>
                <a:stretch>
                  <a:fillRect b="-8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043609" y="3758423"/>
                <a:ext cx="64807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Zohlednění překážek náhodnými změnami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cs-CZ" dirty="0" smtClean="0"/>
                  <a:t>Přidání Gaussovské náhodné proměnné s nulovou střední hodnotou a rozptylem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 v dB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9" y="3758423"/>
                <a:ext cx="6480720" cy="1200329"/>
              </a:xfrm>
              <a:prstGeom prst="rect">
                <a:avLst/>
              </a:prstGeom>
              <a:blipFill rotWithShape="0">
                <a:blip r:embed="rId5"/>
                <a:stretch>
                  <a:fillRect l="-564" t="-306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488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Šum a rušení</a:t>
            </a:r>
            <a:endParaRPr lang="en-US" sz="32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44116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 smtClean="0"/>
              <a:t>Zatím jsme předpokládali pouze jeden vysílač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cs-CZ" sz="1800" dirty="0" smtClean="0"/>
              <a:t>Pouze rušení vlastním signálem díky vícecestnému šíření signálu</a:t>
            </a:r>
            <a:endParaRPr lang="en-US" sz="1800" dirty="0" smtClean="0"/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Ve skutečnosti je třeba zahrnout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cs-CZ" sz="1800" b="1" i="1" dirty="0" smtClean="0"/>
              <a:t>Šum</a:t>
            </a:r>
            <a:r>
              <a:rPr lang="en-US" sz="1800" dirty="0" smtClean="0"/>
              <a:t> – </a:t>
            </a:r>
            <a:r>
              <a:rPr lang="cs-CZ" sz="1800" dirty="0" smtClean="0"/>
              <a:t>způsobený elektronikou přijímače, závisí na teplotě</a:t>
            </a:r>
            <a:endParaRPr lang="en-US" sz="1800" dirty="0" smtClean="0"/>
          </a:p>
          <a:p>
            <a:pPr lvl="2">
              <a:lnSpc>
                <a:spcPct val="90000"/>
              </a:lnSpc>
            </a:pPr>
            <a:r>
              <a:rPr lang="cs-CZ" sz="1600" dirty="0" smtClean="0"/>
              <a:t>Typický model: Aditivní </a:t>
            </a:r>
            <a:r>
              <a:rPr lang="cs-CZ" sz="1600" dirty="0" err="1" smtClean="0"/>
              <a:t>Gausovské</a:t>
            </a:r>
            <a:r>
              <a:rPr lang="cs-CZ" sz="1600" dirty="0" smtClean="0"/>
              <a:t> rozdělení s nulovou střední hodnotou a bez korelace v čase</a:t>
            </a:r>
            <a:endParaRPr lang="en-US" sz="1600" dirty="0" smtClean="0"/>
          </a:p>
          <a:p>
            <a:pPr lvl="1">
              <a:lnSpc>
                <a:spcPct val="90000"/>
              </a:lnSpc>
            </a:pPr>
            <a:r>
              <a:rPr lang="cs-CZ" sz="1800" b="1" i="1" dirty="0" smtClean="0"/>
              <a:t>Interference signálů třetích stran</a:t>
            </a:r>
            <a:endParaRPr lang="en-US" sz="1800" dirty="0" smtClean="0"/>
          </a:p>
          <a:p>
            <a:pPr lvl="2">
              <a:lnSpc>
                <a:spcPct val="90000"/>
              </a:lnSpc>
            </a:pPr>
            <a:r>
              <a:rPr lang="cs-CZ" sz="1600" dirty="0" smtClean="0"/>
              <a:t>Interference společného kanálu: jiný vysílač používá totéž frekvenční spektrum</a:t>
            </a:r>
            <a:endParaRPr lang="en-US" sz="1600" dirty="0" smtClean="0"/>
          </a:p>
          <a:p>
            <a:pPr lvl="2">
              <a:lnSpc>
                <a:spcPct val="90000"/>
              </a:lnSpc>
            </a:pPr>
            <a:r>
              <a:rPr lang="cs-CZ" sz="1600" dirty="0" smtClean="0"/>
              <a:t>Interference sousedních kanálů</a:t>
            </a:r>
            <a:r>
              <a:rPr lang="en-US" sz="1600" dirty="0" smtClean="0"/>
              <a:t>: </a:t>
            </a:r>
            <a:r>
              <a:rPr lang="cs-CZ" sz="1600" dirty="0" smtClean="0"/>
              <a:t>jiný vysílač používá jinou část frekvenčního spektra, ale filtry přijímače nejsou dost dobré na to, aby rušivý signál potlačily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Výsledek</a:t>
            </a:r>
            <a:r>
              <a:rPr lang="en-US" sz="2000" dirty="0" smtClean="0"/>
              <a:t>: </a:t>
            </a:r>
            <a:r>
              <a:rPr lang="cs-CZ" sz="2000" dirty="0" smtClean="0"/>
              <a:t>Přijatý signál je poškozený šumem a rušením</a:t>
            </a:r>
            <a:endParaRPr lang="en-US" sz="2000" dirty="0" smtClean="0"/>
          </a:p>
          <a:p>
            <a:pPr lvl="1">
              <a:lnSpc>
                <a:spcPct val="90000"/>
              </a:lnSpc>
            </a:pPr>
            <a:r>
              <a:rPr lang="cs-CZ" sz="1800" dirty="0" smtClean="0"/>
              <a:t>Jak se to projeví na přijatých bitech</a:t>
            </a:r>
            <a:r>
              <a:rPr lang="en-US" sz="1800" dirty="0" smtClean="0"/>
              <a:t>? 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3B620-2BD3-4E60-9567-77354BFC8585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60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Signály</a:t>
            </a:r>
            <a:endParaRPr lang="en-US" sz="3600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200" dirty="0" smtClean="0"/>
              <a:t>Fyzická reprezentace dat</a:t>
            </a:r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cs-CZ" sz="2200" dirty="0" smtClean="0"/>
              <a:t>Funkce času a místa</a:t>
            </a:r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cs-CZ" sz="2200" dirty="0" smtClean="0"/>
              <a:t>Parametry signálu: signály reprezentující hodnoty dat</a:t>
            </a:r>
            <a:endParaRPr lang="en-US" sz="2200" dirty="0" smtClean="0"/>
          </a:p>
          <a:p>
            <a:pPr>
              <a:buFont typeface="Wingdings" pitchFamily="2" charset="2"/>
              <a:buChar char="q"/>
            </a:pPr>
            <a:r>
              <a:rPr lang="cs-CZ" sz="2200" dirty="0" smtClean="0"/>
              <a:t>Klasifikace</a:t>
            </a:r>
            <a:endParaRPr lang="en-US" sz="2200" dirty="0" smtClean="0"/>
          </a:p>
          <a:p>
            <a:pPr lvl="1"/>
            <a:r>
              <a:rPr lang="cs-CZ" sz="1800" dirty="0" smtClean="0"/>
              <a:t>Spojitý/diskrétní čas</a:t>
            </a:r>
            <a:endParaRPr lang="en-US" sz="1800" dirty="0" smtClean="0"/>
          </a:p>
          <a:p>
            <a:pPr lvl="1"/>
            <a:r>
              <a:rPr lang="cs-CZ" sz="1800" dirty="0" smtClean="0"/>
              <a:t>Spojité/diskrétní hodnoty</a:t>
            </a:r>
            <a:endParaRPr lang="en-US" sz="1800" dirty="0" smtClean="0"/>
          </a:p>
          <a:p>
            <a:pPr lvl="1"/>
            <a:r>
              <a:rPr lang="cs-CZ" sz="1800" dirty="0" smtClean="0"/>
              <a:t>Analogový signál = spojitý čas i spojité hodnoty</a:t>
            </a:r>
            <a:endParaRPr lang="en-US" sz="1800" dirty="0" smtClean="0"/>
          </a:p>
          <a:p>
            <a:pPr lvl="1"/>
            <a:r>
              <a:rPr lang="cs-CZ" sz="1800" dirty="0" smtClean="0"/>
              <a:t>Digitální signál </a:t>
            </a:r>
            <a:r>
              <a:rPr lang="en-US" sz="1800" dirty="0" smtClean="0"/>
              <a:t>= </a:t>
            </a:r>
            <a:r>
              <a:rPr lang="cs-CZ" sz="1800" dirty="0" smtClean="0"/>
              <a:t>diskrétní čas i diskrétní hodnoty</a:t>
            </a:r>
          </a:p>
          <a:p>
            <a:pPr lvl="1"/>
            <a:r>
              <a:rPr lang="cs-CZ" sz="1800" dirty="0" smtClean="0"/>
              <a:t>Parametry periodického signálu: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cs-CZ" sz="1800" dirty="0" smtClean="0"/>
              <a:t>T – perioda, f = 1/T frekvence, A – amplituda, </a:t>
            </a:r>
            <a:r>
              <a:rPr lang="en-US" sz="1800" dirty="0" smtClean="0">
                <a:sym typeface="Symbol" pitchFamily="18" charset="2"/>
              </a:rPr>
              <a:t></a:t>
            </a:r>
            <a:r>
              <a:rPr lang="cs-CZ" sz="1800" dirty="0" smtClean="0">
                <a:sym typeface="Symbol" pitchFamily="18" charset="2"/>
              </a:rPr>
              <a:t> - fáze</a:t>
            </a:r>
            <a:endParaRPr lang="en-US" sz="1800" dirty="0" smtClean="0"/>
          </a:p>
          <a:p>
            <a:pPr lvl="1"/>
            <a:r>
              <a:rPr lang="cs-CZ" sz="1800" dirty="0" smtClean="0"/>
              <a:t>Sinus je speciální případ periodického signálu: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s(t) = A</a:t>
            </a:r>
            <a:r>
              <a:rPr lang="en-US" sz="1800" baseline="-25000" dirty="0" smtClean="0"/>
              <a:t>t</a:t>
            </a:r>
            <a:r>
              <a:rPr lang="en-US" sz="1800" dirty="0" smtClean="0"/>
              <a:t> sin(2</a:t>
            </a:r>
            <a:r>
              <a:rPr lang="en-US" sz="1800" dirty="0" smtClean="0">
                <a:sym typeface="Symbol" pitchFamily="18" charset="2"/>
              </a:rPr>
              <a:t> </a:t>
            </a:r>
            <a:r>
              <a:rPr lang="en-US" sz="1800" dirty="0" err="1" smtClean="0">
                <a:sym typeface="Symbol" pitchFamily="18" charset="2"/>
              </a:rPr>
              <a:t>f</a:t>
            </a:r>
            <a:r>
              <a:rPr lang="en-US" sz="1800" baseline="-25000" dirty="0" err="1" smtClean="0">
                <a:sym typeface="Symbol" pitchFamily="18" charset="2"/>
              </a:rPr>
              <a:t>t</a:t>
            </a:r>
            <a:r>
              <a:rPr lang="en-US" sz="1800" baseline="-25000" dirty="0" smtClean="0">
                <a:sym typeface="Symbol" pitchFamily="18" charset="2"/>
              </a:rPr>
              <a:t> </a:t>
            </a:r>
            <a:r>
              <a:rPr lang="en-US" sz="1800" dirty="0" smtClean="0">
                <a:sym typeface="Symbol" pitchFamily="18" charset="2"/>
              </a:rPr>
              <a:t>t + </a:t>
            </a:r>
            <a:r>
              <a:rPr lang="en-US" sz="1800" baseline="-25000" dirty="0" smtClean="0">
                <a:sym typeface="Symbol" pitchFamily="18" charset="2"/>
              </a:rPr>
              <a:t>t</a:t>
            </a:r>
            <a:r>
              <a:rPr lang="en-US" sz="1800" dirty="0" smtClean="0">
                <a:sym typeface="Symbol" pitchFamily="18" charset="2"/>
              </a:rPr>
              <a:t>)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5378-16AA-473C-AED7-4660696984E5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678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Symboly a bitová chybovost</a:t>
            </a:r>
            <a:endParaRPr lang="en-US" sz="3200" dirty="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69840"/>
            <a:ext cx="8229600" cy="491008"/>
          </a:xfrm>
        </p:spPr>
        <p:txBody>
          <a:bodyPr/>
          <a:lstStyle/>
          <a:p>
            <a:r>
              <a:rPr lang="cs-CZ" sz="1600" dirty="0" smtClean="0"/>
              <a:t>Extrahování symbolů z poškozeného signálu je plné chyb</a:t>
            </a:r>
            <a:endParaRPr lang="en-US" sz="1600" dirty="0" smtClean="0"/>
          </a:p>
          <a:p>
            <a:pPr lvl="1"/>
            <a:r>
              <a:rPr lang="cs-CZ" sz="1400" dirty="0" smtClean="0"/>
              <a:t>Závisí na síle přijatého signálu v porovnání s poškozením</a:t>
            </a:r>
            <a:endParaRPr lang="en-US" sz="1400" dirty="0" smtClean="0"/>
          </a:p>
          <a:p>
            <a:pPr lvl="1"/>
            <a:r>
              <a:rPr lang="cs-CZ" sz="1400" dirty="0" smtClean="0"/>
              <a:t>Závislost se vyjadřuje jako SINR (</a:t>
            </a:r>
            <a:r>
              <a:rPr lang="en-US" sz="1400" dirty="0" smtClean="0"/>
              <a:t>signal to noise and interference ratio</a:t>
            </a:r>
            <a:r>
              <a:rPr lang="cs-CZ" sz="1400" dirty="0" smtClean="0"/>
              <a:t>)</a:t>
            </a:r>
          </a:p>
          <a:p>
            <a:pPr lvl="1"/>
            <a:r>
              <a:rPr lang="cs-CZ" sz="1400" dirty="0" smtClean="0"/>
              <a:t>Výkonový poměr signálu k šumu a rušení.</a:t>
            </a:r>
            <a:endParaRPr lang="en-US" sz="1400" dirty="0" smtClean="0"/>
          </a:p>
          <a:p>
            <a:pPr lvl="1"/>
            <a:endParaRPr lang="en-US" sz="1400" b="1" i="1" dirty="0" smtClean="0"/>
          </a:p>
          <a:p>
            <a:pPr lvl="1"/>
            <a:endParaRPr lang="en-US" sz="1050" b="1" i="1" dirty="0" smtClean="0"/>
          </a:p>
          <a:p>
            <a:pPr lvl="1"/>
            <a:endParaRPr lang="en-US" sz="900" b="1" i="1" dirty="0" smtClean="0"/>
          </a:p>
          <a:p>
            <a:pPr marL="344487" lvl="1" indent="0">
              <a:buNone/>
            </a:pPr>
            <a:endParaRPr lang="cs-CZ" sz="1200" dirty="0"/>
          </a:p>
          <a:p>
            <a:pPr marL="344487" lvl="1" indent="0">
              <a:buNone/>
            </a:pPr>
            <a:endParaRPr lang="en-US" sz="14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FD43B-4CFA-4E3D-9E9A-56777B43615A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40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340934" y="2734266"/>
                <a:ext cx="3205814" cy="631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𝑆𝐼𝑁𝑅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𝑙𝑜𝑔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b>
                      </m:sSub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hr m:val="∑"/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𝐼</m:t>
                                      </m:r>
                                    </m:e>
                                    <m:sub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934" y="2734266"/>
                <a:ext cx="3205814" cy="63113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4283968" y="4461125"/>
                <a:ext cx="1549399" cy="567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cs-CZ" sz="2000" dirty="0" smtClean="0"/>
                  <a:t> = </a:t>
                </a:r>
                <a:r>
                  <a:rPr lang="cs-CZ" sz="2000" i="1" dirty="0" smtClean="0"/>
                  <a:t>SINR.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den>
                    </m:f>
                  </m:oMath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461125"/>
                <a:ext cx="1549399" cy="5677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3440432"/>
            <a:ext cx="8229600" cy="491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1600" dirty="0"/>
              <a:t>SINR dovoluje vypočítat chybovost BER (bit </a:t>
            </a:r>
            <a:r>
              <a:rPr lang="cs-CZ" sz="1600" dirty="0" err="1"/>
              <a:t>error</a:t>
            </a:r>
            <a:r>
              <a:rPr lang="cs-CZ" sz="1600" dirty="0"/>
              <a:t> </a:t>
            </a:r>
            <a:r>
              <a:rPr lang="cs-CZ" sz="1600" dirty="0" err="1"/>
              <a:t>rate</a:t>
            </a:r>
            <a:r>
              <a:rPr lang="cs-CZ" sz="1600" dirty="0"/>
              <a:t>) pro danou modulaci</a:t>
            </a:r>
          </a:p>
          <a:p>
            <a:pPr lvl="1"/>
            <a:r>
              <a:rPr lang="cs-CZ" sz="1400" dirty="0"/>
              <a:t>Závisí na rychlosti přenosu modulací</a:t>
            </a:r>
          </a:p>
          <a:p>
            <a:pPr lvl="1"/>
            <a:r>
              <a:rPr lang="cs-CZ" sz="1400" dirty="0"/>
              <a:t>Např. pro jednoduchou </a:t>
            </a:r>
            <a:r>
              <a:rPr lang="cs-CZ" sz="1400" dirty="0" smtClean="0"/>
              <a:t>QPSK platí</a:t>
            </a:r>
            <a:endParaRPr lang="en-US" sz="1200" b="1" i="1" kern="0" dirty="0" smtClean="0"/>
          </a:p>
          <a:p>
            <a:pPr lvl="1"/>
            <a:endParaRPr lang="en-US" sz="900" b="1" i="1" kern="0" dirty="0" smtClean="0"/>
          </a:p>
          <a:p>
            <a:pPr marL="344487" lvl="1" indent="0">
              <a:buFont typeface="Wingdings" pitchFamily="2" charset="2"/>
              <a:buNone/>
            </a:pPr>
            <a:endParaRPr lang="cs-CZ" sz="1200" kern="0" dirty="0" smtClean="0"/>
          </a:p>
          <a:p>
            <a:pPr marL="344487" lvl="1" indent="0">
              <a:buFont typeface="Wingdings" pitchFamily="2" charset="2"/>
              <a:buNone/>
            </a:pPr>
            <a:endParaRPr lang="en-US" sz="1400" kern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3"/>
              <p:cNvSpPr txBox="1">
                <a:spLocks noChangeArrowheads="1"/>
              </p:cNvSpPr>
              <p:nvPr/>
            </p:nvSpPr>
            <p:spPr bwMode="auto">
              <a:xfrm>
                <a:off x="457200" y="4408956"/>
                <a:ext cx="3826768" cy="4910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0000"/>
                  <a:buFont typeface="Wingdings" pitchFamily="2" charset="2"/>
                  <a:buChar char="l"/>
                  <a:defRPr sz="2800">
                    <a:solidFill>
                      <a:schemeClr val="tx1"/>
                    </a:solidFill>
                    <a:latin typeface="Palatino Linotype" panose="02040502050505030304" pitchFamily="18" charset="0"/>
                    <a:ea typeface="+mn-ea"/>
                    <a:cs typeface="+mn-cs"/>
                  </a:defRPr>
                </a:lvl1pPr>
                <a:lvl2pPr marL="692150" indent="-34766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2pPr>
                <a:lvl3pPr marL="987425" indent="-293688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0000"/>
                  <a:buFont typeface="Wingdings" pitchFamily="2" charset="2"/>
                  <a:buChar char="l"/>
                  <a:defRPr sz="20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3pPr>
                <a:lvl4pPr marL="1281113" indent="-2921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75000"/>
                  <a:buFont typeface="Wingdings" pitchFamily="2" charset="2"/>
                  <a:buChar char="§"/>
                  <a:defRPr sz="18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4pPr>
                <a:lvl5pPr marL="1598613" indent="-315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1800">
                    <a:solidFill>
                      <a:schemeClr val="tx1"/>
                    </a:solidFill>
                    <a:latin typeface="Palatino Linotype" panose="02040502050505030304" pitchFamily="18" charset="0"/>
                  </a:defRPr>
                </a:lvl5pPr>
                <a:lvl6pPr marL="2055813" indent="-315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6pPr>
                <a:lvl7pPr marL="2513013" indent="-315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7pPr>
                <a:lvl8pPr marL="2970213" indent="-315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8pPr>
                <a:lvl9pPr marL="3427413" indent="-315913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 typeface="Wingdings" pitchFamily="2" charset="2"/>
                  <a:buChar char="§"/>
                  <a:defRPr sz="20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>
                          <a:latin typeface="Cambria Math" panose="02040503050406030204" pitchFamily="18" charset="0"/>
                        </a:rPr>
                        <m:t>𝐵𝐸𝑅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𝑆𝐼𝑁𝑅</m:t>
                          </m:r>
                        </m:e>
                      </m:d>
                      <m:r>
                        <a:rPr lang="cs-CZ" sz="1800" i="1">
                          <a:latin typeface="Cambria Math" panose="02040503050406030204" pitchFamily="18" charset="0"/>
                        </a:rPr>
                        <m:t>=0.5</m:t>
                      </m:r>
                      <m:sSup>
                        <m:sSup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den>
                          </m:f>
                        </m:sup>
                      </m:sSup>
                    </m:oMath>
                  </m:oMathPara>
                </a14:m>
                <a:endParaRPr lang="en-US" sz="1000" b="1" i="1" kern="0" dirty="0" smtClean="0"/>
              </a:p>
              <a:p>
                <a:pPr marL="344487" lvl="1" indent="0">
                  <a:buFont typeface="Wingdings" pitchFamily="2" charset="2"/>
                  <a:buNone/>
                </a:pPr>
                <a:endParaRPr lang="cs-CZ" sz="1400" kern="0" dirty="0" smtClean="0"/>
              </a:p>
              <a:p>
                <a:pPr marL="344487" lvl="1" indent="0">
                  <a:buFont typeface="Wingdings" pitchFamily="2" charset="2"/>
                  <a:buNone/>
                </a:pPr>
                <a:endParaRPr lang="en-US" sz="1600" kern="0" dirty="0" smtClean="0"/>
              </a:p>
            </p:txBody>
          </p:sp>
        </mc:Choice>
        <mc:Fallback xmlns="">
          <p:sp>
            <p:nvSpPr>
              <p:cNvPr id="1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4408956"/>
                <a:ext cx="3826768" cy="4910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04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6415"/>
            <a:ext cx="7543800" cy="1295400"/>
          </a:xfrm>
        </p:spPr>
        <p:txBody>
          <a:bodyPr/>
          <a:lstStyle/>
          <a:p>
            <a:r>
              <a:rPr lang="cs-CZ" sz="3200" dirty="0" smtClean="0"/>
              <a:t>Příklad: závislost BER na SINR</a:t>
            </a:r>
            <a:endParaRPr lang="en-US" sz="3200" dirty="0" smtClean="0"/>
          </a:p>
        </p:txBody>
      </p:sp>
      <p:pic>
        <p:nvPicPr>
          <p:cNvPr id="57347" name="Picture 4" descr="bl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78829" y="1674429"/>
            <a:ext cx="6098629" cy="4573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8" name="Text Box 5"/>
          <p:cNvSpPr txBox="1">
            <a:spLocks noChangeArrowheads="1"/>
          </p:cNvSpPr>
          <p:nvPr/>
        </p:nvSpPr>
        <p:spPr bwMode="auto">
          <a:xfrm>
            <a:off x="395536" y="3183364"/>
            <a:ext cx="708025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BER</a:t>
            </a:r>
          </a:p>
        </p:txBody>
      </p:sp>
      <p:sp>
        <p:nvSpPr>
          <p:cNvPr id="57349" name="Text Box 6"/>
          <p:cNvSpPr txBox="1">
            <a:spLocks noChangeArrowheads="1"/>
          </p:cNvSpPr>
          <p:nvPr/>
        </p:nvSpPr>
        <p:spPr bwMode="auto">
          <a:xfrm>
            <a:off x="4572000" y="3350185"/>
            <a:ext cx="792162" cy="3968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SINR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8374-1548-4DF6-8AF3-45C58B3B31A8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138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Typické modely kanálů pro WSN</a:t>
            </a:r>
            <a:endParaRPr lang="en-US" sz="3200" dirty="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531938"/>
            <a:ext cx="8229600" cy="4411662"/>
          </a:xfrm>
        </p:spPr>
        <p:txBody>
          <a:bodyPr/>
          <a:lstStyle/>
          <a:p>
            <a:r>
              <a:rPr lang="cs-CZ" sz="2000" dirty="0" smtClean="0"/>
              <a:t>Typické vlastnosti WSN</a:t>
            </a:r>
            <a:endParaRPr lang="en-US" sz="2000" dirty="0" smtClean="0"/>
          </a:p>
          <a:p>
            <a:pPr lvl="1"/>
            <a:r>
              <a:rPr lang="cs-CZ" sz="1800" dirty="0" smtClean="0"/>
              <a:t>Malá přenosová vzdálenost</a:t>
            </a:r>
            <a:endParaRPr lang="en-US" sz="1800" dirty="0" smtClean="0"/>
          </a:p>
          <a:p>
            <a:pPr lvl="1"/>
            <a:r>
              <a:rPr lang="cs-CZ" sz="1800" dirty="0" smtClean="0"/>
              <a:t>Implikuje malý rozptyl zpoždění (nanosekundy v porovnání s trváním bitu - mikro nebo milisekundy)</a:t>
            </a:r>
          </a:p>
          <a:p>
            <a:pPr lvl="1"/>
            <a:r>
              <a:rPr lang="cs-CZ" sz="1800" dirty="0" smtClean="0"/>
              <a:t>Frekvenčně nezávislý únik</a:t>
            </a:r>
          </a:p>
          <a:p>
            <a:pPr lvl="1"/>
            <a:r>
              <a:rPr lang="cs-CZ" sz="1800" dirty="0" smtClean="0"/>
              <a:t>Malá nebo zanedbatelná interference mezi symboly</a:t>
            </a:r>
          </a:p>
          <a:p>
            <a:pPr lvl="1"/>
            <a:r>
              <a:rPr lang="cs-CZ" sz="1800" dirty="0" smtClean="0"/>
              <a:t>Koherentní šířka pásma často : 50MHz</a:t>
            </a:r>
            <a:endParaRPr lang="en-US" sz="1800" dirty="0" smtClean="0"/>
          </a:p>
          <a:p>
            <a:r>
              <a:rPr lang="cs-CZ" sz="2000" dirty="0" smtClean="0"/>
              <a:t>Některé příklady měření</a:t>
            </a:r>
            <a:endParaRPr lang="en-US" sz="2000" dirty="0" smtClean="0"/>
          </a:p>
          <a:p>
            <a:pPr lvl="1"/>
            <a:r>
              <a:rPr lang="en-US" sz="1800" dirty="0" smtClean="0"/>
              <a:t> </a:t>
            </a:r>
            <a:r>
              <a:rPr lang="en-US" sz="1800" dirty="0" smtClean="0">
                <a:latin typeface="Symbol" pitchFamily="18" charset="2"/>
                <a:sym typeface="Symbol" pitchFamily="18" charset="2"/>
              </a:rPr>
              <a:t></a:t>
            </a:r>
            <a:r>
              <a:rPr lang="en-US" sz="1800" dirty="0" smtClean="0"/>
              <a:t> </a:t>
            </a:r>
            <a:r>
              <a:rPr lang="cs-CZ" sz="1800" dirty="0" smtClean="0"/>
              <a:t>exponent útlumu</a:t>
            </a:r>
            <a:endParaRPr lang="en-US" sz="1800" dirty="0" smtClean="0"/>
          </a:p>
          <a:p>
            <a:pPr lvl="1"/>
            <a:r>
              <a:rPr lang="cs-CZ" sz="1800" dirty="0" smtClean="0"/>
              <a:t>Rozptyl </a:t>
            </a:r>
            <a:r>
              <a:rPr lang="en-US" sz="1800" dirty="0" smtClean="0">
                <a:latin typeface="Symbol" pitchFamily="18" charset="2"/>
                <a:sym typeface="Symbol" pitchFamily="18" charset="2"/>
              </a:rPr>
              <a:t></a:t>
            </a:r>
            <a:r>
              <a:rPr lang="en-US" sz="1800" baseline="30000" dirty="0" smtClean="0">
                <a:sym typeface="Symbol" pitchFamily="18" charset="2"/>
              </a:rPr>
              <a:t>2</a:t>
            </a:r>
            <a:r>
              <a:rPr lang="en-US" sz="1800" dirty="0" smtClean="0"/>
              <a:t> </a:t>
            </a:r>
          </a:p>
          <a:p>
            <a:pPr lvl="1"/>
            <a:r>
              <a:rPr lang="cs-CZ" sz="1800" dirty="0" smtClean="0"/>
              <a:t>Referenční útlum na 1m</a:t>
            </a:r>
            <a:endParaRPr lang="en-US" sz="18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4422-8BB8-4D2E-8327-2F9D45C7049D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Typické modely kanálů pro WSN</a:t>
            </a:r>
            <a:endParaRPr lang="en-US" sz="32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4422-8BB8-4D2E-8327-2F9D45C7049D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43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ulk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7804039"/>
                  </p:ext>
                </p:extLst>
              </p:nvPr>
            </p:nvGraphicFramePr>
            <p:xfrm>
              <a:off x="827584" y="1700808"/>
              <a:ext cx="7256647" cy="43204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4906"/>
                    <a:gridCol w="1283944"/>
                    <a:gridCol w="1497935"/>
                    <a:gridCol w="1044931"/>
                    <a:gridCol w="1044931"/>
                  </a:tblGrid>
                  <a:tr h="586147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Umístění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Průměrná </a:t>
                          </a:r>
                          <a:r>
                            <a:rPr lang="el-GR" sz="1600" b="0" i="1" dirty="0" smtClean="0"/>
                            <a:t>γ</a:t>
                          </a:r>
                          <a:endParaRPr lang="cs-CZ" sz="1600" b="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Průměrná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cs-CZ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6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e>
                                <m:sup>
                                  <m:r>
                                    <a:rPr lang="cs-CZ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endParaRPr lang="cs-CZ" sz="16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Rozsah</a:t>
                          </a:r>
                          <a:r>
                            <a:rPr lang="cs-CZ" sz="1600" baseline="0" dirty="0" smtClean="0"/>
                            <a:t> </a:t>
                          </a:r>
                          <a:r>
                            <a:rPr lang="cs-CZ" sz="1600" baseline="0" dirty="0" err="1" smtClean="0"/>
                            <a:t>Plog</a:t>
                          </a:r>
                          <a:r>
                            <a:rPr lang="cs-CZ" sz="1600" baseline="0" dirty="0" smtClean="0"/>
                            <a:t> (1m) </a:t>
                          </a:r>
                          <a:r>
                            <a:rPr lang="en-US" sz="1600" baseline="0" dirty="0" smtClean="0"/>
                            <a:t>[dB]</a:t>
                          </a:r>
                          <a:endParaRPr lang="cs-CZ" sz="16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</a:tr>
                  <a:tr h="355735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inženýrské budovy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1.9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5.7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-55.5 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-39.0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bytová hala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-38.2 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-35.0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parkovací konstrukce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7.9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-36.0 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-32.7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jednostranná chodba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1.9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-44.2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-33.5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jednostranná terasa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3.7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-39.0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-34.2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betonový kaňon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2.7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10.2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-48.7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-44.0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plot plotů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4.9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9.4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-38.2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-34.5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malé balvany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3.5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12.8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-41.5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-37.2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písečná pláž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4.2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4.0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-40.8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-37.5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hustý bambus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5.0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11.6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-38.2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-35.2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suchý vysoký podrost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3.6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8.4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-36.4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-33.2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ulka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67804039"/>
                  </p:ext>
                </p:extLst>
              </p:nvPr>
            </p:nvGraphicFramePr>
            <p:xfrm>
              <a:off x="827584" y="1700808"/>
              <a:ext cx="7256647" cy="4320482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384906"/>
                    <a:gridCol w="1283944"/>
                    <a:gridCol w="1497935"/>
                    <a:gridCol w="1044931"/>
                    <a:gridCol w="1044931"/>
                  </a:tblGrid>
                  <a:tr h="586147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Umístění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Průměrná </a:t>
                          </a:r>
                          <a:r>
                            <a:rPr lang="el-GR" sz="1600" b="0" i="1" dirty="0" smtClean="0"/>
                            <a:t>γ</a:t>
                          </a:r>
                          <a:endParaRPr lang="cs-CZ" sz="1600" b="0" i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45528" t="-3125" r="-141057" b="-651042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Rozsah</a:t>
                          </a:r>
                          <a:r>
                            <a:rPr lang="cs-CZ" sz="1600" baseline="0" dirty="0" smtClean="0"/>
                            <a:t> </a:t>
                          </a:r>
                          <a:r>
                            <a:rPr lang="cs-CZ" sz="1600" baseline="0" dirty="0" err="1" smtClean="0"/>
                            <a:t>Plog</a:t>
                          </a:r>
                          <a:r>
                            <a:rPr lang="cs-CZ" sz="1600" baseline="0" dirty="0" smtClean="0"/>
                            <a:t> (1m) </a:t>
                          </a:r>
                          <a:r>
                            <a:rPr lang="en-US" sz="1600" baseline="0" dirty="0" smtClean="0"/>
                            <a:t>[dB]</a:t>
                          </a:r>
                          <a:endParaRPr lang="cs-CZ" sz="16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/>
                    </a:tc>
                  </a:tr>
                  <a:tr h="355735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inženýrské budovy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1.9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5.7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-55.5 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-39.0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bytová hala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-38.2 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-35.0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parkovací konstrukce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7.9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-36.0 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-32.7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jednostranná chodba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1.9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-44.2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-33.5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jednostranná terasa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3.7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-39.0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-34.2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betonový kaňon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2.7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10.2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-48.7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-44.0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plot plotů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4.9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9.4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-38.2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-34.5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malé balvany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3.5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12.8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-41.5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-37.2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písečná pláž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4.2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4.0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-40.8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-37.5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hustý bambus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5.0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11.6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-38.2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-35.2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  <a:tr h="337860">
                    <a:tc>
                      <a:txBody>
                        <a:bodyPr/>
                        <a:lstStyle/>
                        <a:p>
                          <a:r>
                            <a:rPr lang="cs-CZ" sz="1600" dirty="0" smtClean="0"/>
                            <a:t>suchý vysoký podrost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3.6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8.4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-36.4</a:t>
                          </a:r>
                          <a:endParaRPr lang="cs-CZ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 smtClean="0"/>
                            <a:t>-33.2</a:t>
                          </a:r>
                          <a:endParaRPr lang="cs-CZ" sz="1600" dirty="0" smtClean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815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Souhrn</a:t>
            </a:r>
            <a:endParaRPr lang="en-US" sz="3200" dirty="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7188"/>
            <a:ext cx="8229600" cy="4411662"/>
          </a:xfrm>
        </p:spPr>
        <p:txBody>
          <a:bodyPr/>
          <a:lstStyle/>
          <a:p>
            <a:r>
              <a:rPr lang="cs-CZ" sz="2000" dirty="0" smtClean="0"/>
              <a:t>Bezdrátová komunikace přináší do komunikačního systému mnoho nejistot a nejasností.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cs-CZ" sz="2000" dirty="0" smtClean="0"/>
              <a:t>Pro komunikační protokoly je velkou výzvou </a:t>
            </a:r>
          </a:p>
          <a:p>
            <a:pPr lvl="1"/>
            <a:r>
              <a:rPr lang="cs-CZ" sz="1600" dirty="0"/>
              <a:t>Ř</a:t>
            </a:r>
            <a:r>
              <a:rPr lang="cs-CZ" sz="1600" dirty="0" smtClean="0"/>
              <a:t>ešení chyb.</a:t>
            </a:r>
          </a:p>
          <a:p>
            <a:pPr lvl="1"/>
            <a:r>
              <a:rPr lang="cs-CZ" sz="1600" dirty="0" smtClean="0"/>
              <a:t>Omezená šířka pásma</a:t>
            </a:r>
          </a:p>
          <a:p>
            <a:pPr lvl="1"/>
            <a:r>
              <a:rPr lang="cs-CZ" sz="1600" dirty="0" smtClean="0"/>
              <a:t>Energetická úspora</a:t>
            </a:r>
            <a:endParaRPr lang="en-US" sz="16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MANET </a:t>
            </a:r>
            <a:r>
              <a:rPr lang="cs-CZ" sz="2000" dirty="0" smtClean="0"/>
              <a:t>a</a:t>
            </a:r>
            <a:r>
              <a:rPr lang="en-US" sz="2000" dirty="0" smtClean="0"/>
              <a:t> WSN </a:t>
            </a:r>
            <a:r>
              <a:rPr lang="cs-CZ" sz="2000" dirty="0" smtClean="0"/>
              <a:t>jsou si velmi podobné. Hlavní rozdíly jsou</a:t>
            </a:r>
          </a:p>
          <a:p>
            <a:pPr lvl="1"/>
            <a:r>
              <a:rPr lang="cs-CZ" sz="1600" dirty="0" smtClean="0"/>
              <a:t>V přenosových rychlostech</a:t>
            </a:r>
          </a:p>
          <a:p>
            <a:pPr lvl="1"/>
            <a:r>
              <a:rPr lang="cs-CZ" sz="1600" dirty="0" smtClean="0"/>
              <a:t>V technikách rozprostřeného pásma</a:t>
            </a:r>
            <a:endParaRPr lang="en-US" sz="1600" dirty="0" smtClean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6ED65-1AAB-40E9-8ECF-9E7D2D0E5A28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736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>
                <a:latin typeface="Palatino Linotype" panose="02040502050505030304" pitchFamily="18" charset="0"/>
              </a:rPr>
              <a:t>Fourierova reprezentace periodických signálů</a:t>
            </a:r>
            <a:endParaRPr lang="en-US" sz="3600" dirty="0" smtClean="0">
              <a:latin typeface="Palatino Linotype" panose="02040502050505030304" pitchFamily="18" charset="0"/>
            </a:endParaRP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2057400" y="1524000"/>
          <a:ext cx="4857750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Formel" r:id="rId3" imgW="2819400" imgH="431800" progId="Equation.3">
                  <p:embed/>
                </p:oleObj>
              </mc:Choice>
              <mc:Fallback>
                <p:oleObj name="Formel" r:id="rId3" imgW="28194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524000"/>
                        <a:ext cx="4857750" cy="741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939800" y="3060700"/>
            <a:ext cx="0" cy="1001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930275" y="4062413"/>
            <a:ext cx="246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Freeform 6"/>
          <p:cNvSpPr>
            <a:spLocks/>
          </p:cNvSpPr>
          <p:nvPr/>
        </p:nvSpPr>
        <p:spPr bwMode="auto">
          <a:xfrm>
            <a:off x="914400" y="3124200"/>
            <a:ext cx="1295400" cy="914400"/>
          </a:xfrm>
          <a:custGeom>
            <a:avLst/>
            <a:gdLst>
              <a:gd name="T0" fmla="*/ 0 w 816"/>
              <a:gd name="T1" fmla="*/ 2147483647 h 576"/>
              <a:gd name="T2" fmla="*/ 2147483647 w 816"/>
              <a:gd name="T3" fmla="*/ 2147483647 h 576"/>
              <a:gd name="T4" fmla="*/ 2147483647 w 816"/>
              <a:gd name="T5" fmla="*/ 0 h 576"/>
              <a:gd name="T6" fmla="*/ 2147483647 w 816"/>
              <a:gd name="T7" fmla="*/ 0 h 576"/>
              <a:gd name="T8" fmla="*/ 2147483647 w 816"/>
              <a:gd name="T9" fmla="*/ 2147483647 h 576"/>
              <a:gd name="T10" fmla="*/ 2147483647 w 816"/>
              <a:gd name="T11" fmla="*/ 2147483647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16" h="576">
                <a:moveTo>
                  <a:pt x="0" y="576"/>
                </a:moveTo>
                <a:lnTo>
                  <a:pt x="288" y="576"/>
                </a:lnTo>
                <a:lnTo>
                  <a:pt x="288" y="0"/>
                </a:lnTo>
                <a:lnTo>
                  <a:pt x="528" y="0"/>
                </a:lnTo>
                <a:lnTo>
                  <a:pt x="528" y="576"/>
                </a:lnTo>
                <a:lnTo>
                  <a:pt x="816" y="576"/>
                </a:lnTo>
              </a:path>
            </a:pathLst>
          </a:custGeom>
          <a:noFill/>
          <a:ln w="38100" cap="flat" cmpd="sng">
            <a:solidFill>
              <a:srgbClr val="FF993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39" name="Freeform 7"/>
          <p:cNvSpPr>
            <a:spLocks/>
          </p:cNvSpPr>
          <p:nvPr/>
        </p:nvSpPr>
        <p:spPr bwMode="auto">
          <a:xfrm>
            <a:off x="1752600" y="3124200"/>
            <a:ext cx="1295400" cy="914400"/>
          </a:xfrm>
          <a:custGeom>
            <a:avLst/>
            <a:gdLst>
              <a:gd name="T0" fmla="*/ 0 w 816"/>
              <a:gd name="T1" fmla="*/ 2147483647 h 576"/>
              <a:gd name="T2" fmla="*/ 2147483647 w 816"/>
              <a:gd name="T3" fmla="*/ 2147483647 h 576"/>
              <a:gd name="T4" fmla="*/ 2147483647 w 816"/>
              <a:gd name="T5" fmla="*/ 0 h 576"/>
              <a:gd name="T6" fmla="*/ 2147483647 w 816"/>
              <a:gd name="T7" fmla="*/ 0 h 576"/>
              <a:gd name="T8" fmla="*/ 2147483647 w 816"/>
              <a:gd name="T9" fmla="*/ 2147483647 h 576"/>
              <a:gd name="T10" fmla="*/ 2147483647 w 816"/>
              <a:gd name="T11" fmla="*/ 2147483647 h 57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16" h="576">
                <a:moveTo>
                  <a:pt x="0" y="576"/>
                </a:moveTo>
                <a:lnTo>
                  <a:pt x="288" y="576"/>
                </a:lnTo>
                <a:lnTo>
                  <a:pt x="288" y="0"/>
                </a:lnTo>
                <a:lnTo>
                  <a:pt x="528" y="0"/>
                </a:lnTo>
                <a:lnTo>
                  <a:pt x="528" y="576"/>
                </a:lnTo>
                <a:lnTo>
                  <a:pt x="816" y="576"/>
                </a:lnTo>
              </a:path>
            </a:pathLst>
          </a:custGeom>
          <a:noFill/>
          <a:ln w="38100" cap="flat" cmpd="sng">
            <a:solidFill>
              <a:srgbClr val="FF9933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593725" y="295592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593725" y="379412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5664200" y="3060700"/>
            <a:ext cx="0" cy="1001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5654675" y="4062413"/>
            <a:ext cx="246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5318125" y="295592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/>
              <a:t>1</a:t>
            </a:r>
          </a:p>
        </p:txBody>
      </p:sp>
      <p:sp>
        <p:nvSpPr>
          <p:cNvPr id="18445" name="Text Box 13"/>
          <p:cNvSpPr txBox="1">
            <a:spLocks noChangeArrowheads="1"/>
          </p:cNvSpPr>
          <p:nvPr/>
        </p:nvSpPr>
        <p:spPr bwMode="auto">
          <a:xfrm>
            <a:off x="5318125" y="3794125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/>
              <a:t>0</a:t>
            </a:r>
          </a:p>
        </p:txBody>
      </p:sp>
      <p:sp>
        <p:nvSpPr>
          <p:cNvPr id="18446" name="Freeform 14"/>
          <p:cNvSpPr>
            <a:spLocks/>
          </p:cNvSpPr>
          <p:nvPr/>
        </p:nvSpPr>
        <p:spPr bwMode="auto">
          <a:xfrm>
            <a:off x="5638800" y="3670300"/>
            <a:ext cx="2438400" cy="850900"/>
          </a:xfrm>
          <a:custGeom>
            <a:avLst/>
            <a:gdLst>
              <a:gd name="T0" fmla="*/ 0 w 1536"/>
              <a:gd name="T1" fmla="*/ 2147483647 h 536"/>
              <a:gd name="T2" fmla="*/ 2147483647 w 1536"/>
              <a:gd name="T3" fmla="*/ 2147483647 h 536"/>
              <a:gd name="T4" fmla="*/ 2147483647 w 1536"/>
              <a:gd name="T5" fmla="*/ 2147483647 h 536"/>
              <a:gd name="T6" fmla="*/ 2147483647 w 1536"/>
              <a:gd name="T7" fmla="*/ 2147483647 h 53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36" h="536">
                <a:moveTo>
                  <a:pt x="0" y="232"/>
                </a:moveTo>
                <a:cubicBezTo>
                  <a:pt x="184" y="116"/>
                  <a:pt x="368" y="0"/>
                  <a:pt x="576" y="40"/>
                </a:cubicBezTo>
                <a:cubicBezTo>
                  <a:pt x="784" y="80"/>
                  <a:pt x="1088" y="408"/>
                  <a:pt x="1248" y="472"/>
                </a:cubicBezTo>
                <a:cubicBezTo>
                  <a:pt x="1408" y="536"/>
                  <a:pt x="1488" y="432"/>
                  <a:pt x="1536" y="424"/>
                </a:cubicBezTo>
              </a:path>
            </a:pathLst>
          </a:custGeom>
          <a:noFill/>
          <a:ln w="38100" cap="flat" cmpd="sng">
            <a:solidFill>
              <a:srgbClr val="0066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7" name="AutoShape 15"/>
          <p:cNvSpPr>
            <a:spLocks noChangeArrowheads="1"/>
          </p:cNvSpPr>
          <p:nvPr/>
        </p:nvSpPr>
        <p:spPr bwMode="auto">
          <a:xfrm>
            <a:off x="4038600" y="3886200"/>
            <a:ext cx="762000" cy="30480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FF505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endParaRPr lang="en-US" sz="2400">
              <a:solidFill>
                <a:srgbClr val="FF6600"/>
              </a:solidFill>
            </a:endParaRPr>
          </a:p>
        </p:txBody>
      </p:sp>
      <p:sp>
        <p:nvSpPr>
          <p:cNvPr id="18448" name="Freeform 16"/>
          <p:cNvSpPr>
            <a:spLocks/>
          </p:cNvSpPr>
          <p:nvPr/>
        </p:nvSpPr>
        <p:spPr bwMode="auto">
          <a:xfrm>
            <a:off x="5715000" y="3725863"/>
            <a:ext cx="2362200" cy="674687"/>
          </a:xfrm>
          <a:custGeom>
            <a:avLst/>
            <a:gdLst>
              <a:gd name="T0" fmla="*/ 0 w 1488"/>
              <a:gd name="T1" fmla="*/ 2147483647 h 425"/>
              <a:gd name="T2" fmla="*/ 2147483647 w 1488"/>
              <a:gd name="T3" fmla="*/ 2147483647 h 425"/>
              <a:gd name="T4" fmla="*/ 2147483647 w 1488"/>
              <a:gd name="T5" fmla="*/ 2147483647 h 425"/>
              <a:gd name="T6" fmla="*/ 2147483647 w 1488"/>
              <a:gd name="T7" fmla="*/ 2147483647 h 425"/>
              <a:gd name="T8" fmla="*/ 2147483647 w 1488"/>
              <a:gd name="T9" fmla="*/ 2147483647 h 425"/>
              <a:gd name="T10" fmla="*/ 2147483647 w 1488"/>
              <a:gd name="T11" fmla="*/ 2147483647 h 425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488" h="425">
                <a:moveTo>
                  <a:pt x="0" y="197"/>
                </a:moveTo>
                <a:cubicBezTo>
                  <a:pt x="27" y="170"/>
                  <a:pt x="80" y="0"/>
                  <a:pt x="160" y="32"/>
                </a:cubicBezTo>
                <a:cubicBezTo>
                  <a:pt x="240" y="64"/>
                  <a:pt x="355" y="393"/>
                  <a:pt x="480" y="389"/>
                </a:cubicBezTo>
                <a:cubicBezTo>
                  <a:pt x="605" y="385"/>
                  <a:pt x="781" y="12"/>
                  <a:pt x="913" y="10"/>
                </a:cubicBezTo>
                <a:cubicBezTo>
                  <a:pt x="1045" y="8"/>
                  <a:pt x="1175" y="331"/>
                  <a:pt x="1271" y="378"/>
                </a:cubicBezTo>
                <a:cubicBezTo>
                  <a:pt x="1367" y="425"/>
                  <a:pt x="1443" y="311"/>
                  <a:pt x="1488" y="293"/>
                </a:cubicBezTo>
              </a:path>
            </a:pathLst>
          </a:custGeom>
          <a:noFill/>
          <a:ln w="38100" cap="flat" cmpd="sng">
            <a:solidFill>
              <a:srgbClr val="00CC66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49" name="Freeform 17"/>
          <p:cNvSpPr>
            <a:spLocks/>
          </p:cNvSpPr>
          <p:nvPr/>
        </p:nvSpPr>
        <p:spPr bwMode="auto">
          <a:xfrm>
            <a:off x="5638800" y="3770313"/>
            <a:ext cx="2438400" cy="547687"/>
          </a:xfrm>
          <a:custGeom>
            <a:avLst/>
            <a:gdLst>
              <a:gd name="T0" fmla="*/ 0 w 1536"/>
              <a:gd name="T1" fmla="*/ 2147483647 h 345"/>
              <a:gd name="T2" fmla="*/ 2147483647 w 1536"/>
              <a:gd name="T3" fmla="*/ 2147483647 h 345"/>
              <a:gd name="T4" fmla="*/ 2147483647 w 1536"/>
              <a:gd name="T5" fmla="*/ 2147483647 h 345"/>
              <a:gd name="T6" fmla="*/ 2147483647 w 1536"/>
              <a:gd name="T7" fmla="*/ 2147483647 h 345"/>
              <a:gd name="T8" fmla="*/ 2147483647 w 1536"/>
              <a:gd name="T9" fmla="*/ 2147483647 h 345"/>
              <a:gd name="T10" fmla="*/ 2147483647 w 1536"/>
              <a:gd name="T11" fmla="*/ 2147483647 h 345"/>
              <a:gd name="T12" fmla="*/ 2147483647 w 1536"/>
              <a:gd name="T13" fmla="*/ 2147483647 h 345"/>
              <a:gd name="T14" fmla="*/ 2147483647 w 1536"/>
              <a:gd name="T15" fmla="*/ 2147483647 h 345"/>
              <a:gd name="T16" fmla="*/ 2147483647 w 1536"/>
              <a:gd name="T17" fmla="*/ 2147483647 h 345"/>
              <a:gd name="T18" fmla="*/ 2147483647 w 1536"/>
              <a:gd name="T19" fmla="*/ 2147483647 h 345"/>
              <a:gd name="T20" fmla="*/ 2147483647 w 1536"/>
              <a:gd name="T21" fmla="*/ 2147483647 h 345"/>
              <a:gd name="T22" fmla="*/ 2147483647 w 1536"/>
              <a:gd name="T23" fmla="*/ 2147483647 h 34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536" h="345">
                <a:moveTo>
                  <a:pt x="0" y="169"/>
                </a:moveTo>
                <a:cubicBezTo>
                  <a:pt x="52" y="85"/>
                  <a:pt x="99" y="0"/>
                  <a:pt x="144" y="25"/>
                </a:cubicBezTo>
                <a:cubicBezTo>
                  <a:pt x="189" y="50"/>
                  <a:pt x="221" y="317"/>
                  <a:pt x="269" y="317"/>
                </a:cubicBezTo>
                <a:cubicBezTo>
                  <a:pt x="317" y="317"/>
                  <a:pt x="386" y="26"/>
                  <a:pt x="432" y="25"/>
                </a:cubicBezTo>
                <a:cubicBezTo>
                  <a:pt x="478" y="24"/>
                  <a:pt x="508" y="309"/>
                  <a:pt x="548" y="311"/>
                </a:cubicBezTo>
                <a:cubicBezTo>
                  <a:pt x="588" y="313"/>
                  <a:pt x="626" y="37"/>
                  <a:pt x="671" y="37"/>
                </a:cubicBezTo>
                <a:cubicBezTo>
                  <a:pt x="716" y="37"/>
                  <a:pt x="768" y="315"/>
                  <a:pt x="816" y="313"/>
                </a:cubicBezTo>
                <a:cubicBezTo>
                  <a:pt x="864" y="311"/>
                  <a:pt x="904" y="25"/>
                  <a:pt x="960" y="25"/>
                </a:cubicBezTo>
                <a:cubicBezTo>
                  <a:pt x="1016" y="25"/>
                  <a:pt x="1096" y="313"/>
                  <a:pt x="1152" y="313"/>
                </a:cubicBezTo>
                <a:cubicBezTo>
                  <a:pt x="1208" y="313"/>
                  <a:pt x="1248" y="25"/>
                  <a:pt x="1296" y="25"/>
                </a:cubicBezTo>
                <a:cubicBezTo>
                  <a:pt x="1344" y="25"/>
                  <a:pt x="1400" y="281"/>
                  <a:pt x="1440" y="313"/>
                </a:cubicBezTo>
                <a:cubicBezTo>
                  <a:pt x="1480" y="345"/>
                  <a:pt x="1508" y="281"/>
                  <a:pt x="1536" y="217"/>
                </a:cubicBezTo>
              </a:path>
            </a:pathLst>
          </a:custGeom>
          <a:noFill/>
          <a:ln w="38100" cap="flat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3124200" y="4113213"/>
            <a:ext cx="2413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/>
              <a:t>t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8077200" y="4113213"/>
            <a:ext cx="241300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de-DE"/>
              <a:t>t</a:t>
            </a:r>
          </a:p>
        </p:txBody>
      </p:sp>
      <p:sp>
        <p:nvSpPr>
          <p:cNvPr id="18452" name="Freeform 20"/>
          <p:cNvSpPr>
            <a:spLocks/>
          </p:cNvSpPr>
          <p:nvPr/>
        </p:nvSpPr>
        <p:spPr bwMode="auto">
          <a:xfrm>
            <a:off x="5638800" y="3441700"/>
            <a:ext cx="2362200" cy="977900"/>
          </a:xfrm>
          <a:custGeom>
            <a:avLst/>
            <a:gdLst>
              <a:gd name="T0" fmla="*/ 0 w 1488"/>
              <a:gd name="T1" fmla="*/ 2147483647 h 616"/>
              <a:gd name="T2" fmla="*/ 2147483647 w 1488"/>
              <a:gd name="T3" fmla="*/ 2147483647 h 616"/>
              <a:gd name="T4" fmla="*/ 2147483647 w 1488"/>
              <a:gd name="T5" fmla="*/ 2147483647 h 616"/>
              <a:gd name="T6" fmla="*/ 2147483647 w 1488"/>
              <a:gd name="T7" fmla="*/ 2147483647 h 616"/>
              <a:gd name="T8" fmla="*/ 2147483647 w 1488"/>
              <a:gd name="T9" fmla="*/ 2147483647 h 616"/>
              <a:gd name="T10" fmla="*/ 2147483647 w 1488"/>
              <a:gd name="T11" fmla="*/ 2147483647 h 616"/>
              <a:gd name="T12" fmla="*/ 2147483647 w 1488"/>
              <a:gd name="T13" fmla="*/ 2147483647 h 616"/>
              <a:gd name="T14" fmla="*/ 2147483647 w 1488"/>
              <a:gd name="T15" fmla="*/ 2147483647 h 616"/>
              <a:gd name="T16" fmla="*/ 2147483647 w 1488"/>
              <a:gd name="T17" fmla="*/ 2147483647 h 616"/>
              <a:gd name="T18" fmla="*/ 2147483647 w 1488"/>
              <a:gd name="T19" fmla="*/ 2147483647 h 616"/>
              <a:gd name="T20" fmla="*/ 2147483647 w 1488"/>
              <a:gd name="T21" fmla="*/ 2147483647 h 616"/>
              <a:gd name="T22" fmla="*/ 2147483647 w 1488"/>
              <a:gd name="T23" fmla="*/ 2147483647 h 616"/>
              <a:gd name="T24" fmla="*/ 2147483647 w 1488"/>
              <a:gd name="T25" fmla="*/ 2147483647 h 616"/>
              <a:gd name="T26" fmla="*/ 2147483647 w 1488"/>
              <a:gd name="T27" fmla="*/ 2147483647 h 616"/>
              <a:gd name="T28" fmla="*/ 2147483647 w 1488"/>
              <a:gd name="T29" fmla="*/ 2147483647 h 616"/>
              <a:gd name="T30" fmla="*/ 2147483647 w 1488"/>
              <a:gd name="T31" fmla="*/ 2147483647 h 616"/>
              <a:gd name="T32" fmla="*/ 2147483647 w 1488"/>
              <a:gd name="T33" fmla="*/ 2147483647 h 61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488" h="616">
                <a:moveTo>
                  <a:pt x="0" y="376"/>
                </a:moveTo>
                <a:cubicBezTo>
                  <a:pt x="32" y="188"/>
                  <a:pt x="64" y="0"/>
                  <a:pt x="96" y="40"/>
                </a:cubicBezTo>
                <a:cubicBezTo>
                  <a:pt x="128" y="80"/>
                  <a:pt x="160" y="616"/>
                  <a:pt x="192" y="616"/>
                </a:cubicBezTo>
                <a:cubicBezTo>
                  <a:pt x="224" y="616"/>
                  <a:pt x="256" y="40"/>
                  <a:pt x="288" y="40"/>
                </a:cubicBezTo>
                <a:cubicBezTo>
                  <a:pt x="320" y="40"/>
                  <a:pt x="352" y="616"/>
                  <a:pt x="384" y="616"/>
                </a:cubicBezTo>
                <a:cubicBezTo>
                  <a:pt x="416" y="616"/>
                  <a:pt x="448" y="40"/>
                  <a:pt x="480" y="40"/>
                </a:cubicBezTo>
                <a:cubicBezTo>
                  <a:pt x="512" y="40"/>
                  <a:pt x="544" y="616"/>
                  <a:pt x="576" y="616"/>
                </a:cubicBezTo>
                <a:cubicBezTo>
                  <a:pt x="608" y="616"/>
                  <a:pt x="640" y="40"/>
                  <a:pt x="672" y="40"/>
                </a:cubicBezTo>
                <a:cubicBezTo>
                  <a:pt x="704" y="40"/>
                  <a:pt x="736" y="616"/>
                  <a:pt x="768" y="616"/>
                </a:cubicBezTo>
                <a:cubicBezTo>
                  <a:pt x="800" y="616"/>
                  <a:pt x="832" y="40"/>
                  <a:pt x="864" y="40"/>
                </a:cubicBezTo>
                <a:cubicBezTo>
                  <a:pt x="896" y="40"/>
                  <a:pt x="928" y="616"/>
                  <a:pt x="960" y="616"/>
                </a:cubicBezTo>
                <a:cubicBezTo>
                  <a:pt x="992" y="616"/>
                  <a:pt x="1024" y="40"/>
                  <a:pt x="1056" y="40"/>
                </a:cubicBezTo>
                <a:cubicBezTo>
                  <a:pt x="1088" y="40"/>
                  <a:pt x="1120" y="616"/>
                  <a:pt x="1152" y="616"/>
                </a:cubicBezTo>
                <a:cubicBezTo>
                  <a:pt x="1184" y="616"/>
                  <a:pt x="1216" y="40"/>
                  <a:pt x="1248" y="40"/>
                </a:cubicBezTo>
                <a:cubicBezTo>
                  <a:pt x="1280" y="40"/>
                  <a:pt x="1312" y="616"/>
                  <a:pt x="1344" y="616"/>
                </a:cubicBezTo>
                <a:cubicBezTo>
                  <a:pt x="1376" y="616"/>
                  <a:pt x="1416" y="80"/>
                  <a:pt x="1440" y="40"/>
                </a:cubicBezTo>
                <a:cubicBezTo>
                  <a:pt x="1464" y="0"/>
                  <a:pt x="1476" y="188"/>
                  <a:pt x="1488" y="376"/>
                </a:cubicBezTo>
              </a:path>
            </a:pathLst>
          </a:custGeom>
          <a:noFill/>
          <a:ln w="38100" cap="flat" cmpd="sng">
            <a:solidFill>
              <a:srgbClr val="FF5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53" name="Text Box 21"/>
          <p:cNvSpPr txBox="1">
            <a:spLocks noChangeArrowheads="1"/>
          </p:cNvSpPr>
          <p:nvPr/>
        </p:nvSpPr>
        <p:spPr bwMode="auto">
          <a:xfrm>
            <a:off x="1066800" y="4341813"/>
            <a:ext cx="24978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cs-CZ" sz="2400" dirty="0" smtClean="0"/>
              <a:t>Periodický signál</a:t>
            </a:r>
            <a:endParaRPr lang="de-DE" sz="2400" dirty="0"/>
          </a:p>
        </p:txBody>
      </p:sp>
      <p:sp>
        <p:nvSpPr>
          <p:cNvPr id="18454" name="Text Box 22"/>
          <p:cNvSpPr txBox="1">
            <a:spLocks noChangeArrowheads="1"/>
          </p:cNvSpPr>
          <p:nvPr/>
        </p:nvSpPr>
        <p:spPr bwMode="auto">
          <a:xfrm>
            <a:off x="5410200" y="4419600"/>
            <a:ext cx="305023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cs-CZ" sz="2400" dirty="0" smtClean="0"/>
              <a:t>Rozložený na harmonické složky</a:t>
            </a:r>
            <a:endParaRPr lang="de-DE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37009-DCAE-4323-B699-0EE039A3615F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C99E3-CF39-4FA0-A4EE-2489BD2849D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76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38150" y="1518692"/>
            <a:ext cx="8077200" cy="878433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1800" dirty="0" smtClean="0"/>
              <a:t>Různá reprezentace signálů</a:t>
            </a:r>
            <a:r>
              <a:rPr lang="en-US" sz="1800" dirty="0" smtClean="0"/>
              <a:t> </a:t>
            </a:r>
          </a:p>
          <a:p>
            <a:pPr lvl="1"/>
            <a:r>
              <a:rPr lang="cs-CZ" sz="1600" dirty="0" smtClean="0"/>
              <a:t>Časová (časová doména)</a:t>
            </a:r>
            <a:endParaRPr lang="en-US" sz="1600" dirty="0" smtClean="0"/>
          </a:p>
          <a:p>
            <a:pPr lvl="1"/>
            <a:r>
              <a:rPr lang="cs-CZ" sz="1600" dirty="0" smtClean="0"/>
              <a:t>Frekvenční (frekvenční doména)</a:t>
            </a:r>
            <a:endParaRPr lang="en-US" sz="1600" dirty="0" smtClean="0"/>
          </a:p>
          <a:p>
            <a:pPr lvl="1"/>
            <a:r>
              <a:rPr lang="cs-CZ" sz="1600" dirty="0" smtClean="0"/>
              <a:t>Fázová </a:t>
            </a:r>
            <a:r>
              <a:rPr lang="en-US" sz="1600" dirty="0" smtClean="0"/>
              <a:t>(</a:t>
            </a:r>
            <a:r>
              <a:rPr lang="cs-CZ" sz="1600" dirty="0" smtClean="0"/>
              <a:t>amplituda a fáze v polárních souřadnicích</a:t>
            </a:r>
            <a:r>
              <a:rPr lang="en-US" sz="1600" dirty="0" smtClean="0">
                <a:sym typeface="Symbol" pitchFamily="18" charset="2"/>
              </a:rPr>
              <a:t>)</a:t>
            </a:r>
            <a:endParaRPr lang="en-US" sz="1600" dirty="0" smtClean="0"/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Složený signál je převeden do frekvenční </a:t>
            </a:r>
            <a:r>
              <a:rPr lang="cs-CZ" sz="1800" dirty="0"/>
              <a:t>d</a:t>
            </a:r>
            <a:r>
              <a:rPr lang="cs-CZ" sz="1800" dirty="0" smtClean="0"/>
              <a:t>omény Fourierovou transformací</a:t>
            </a: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Přenos digitálního signálu potřebuje</a:t>
            </a:r>
            <a:endParaRPr lang="en-US" sz="1800" dirty="0" smtClean="0"/>
          </a:p>
          <a:p>
            <a:pPr lvl="1"/>
            <a:r>
              <a:rPr lang="cs-CZ" sz="1600" dirty="0" smtClean="0"/>
              <a:t>Neomezené frekvence pro ideální přenos</a:t>
            </a:r>
          </a:p>
          <a:p>
            <a:pPr lvl="1"/>
            <a:r>
              <a:rPr lang="cs-CZ" sz="1600" dirty="0" smtClean="0"/>
              <a:t>Modulaci nosné frekvence pro přenos (analogový signál)</a:t>
            </a:r>
            <a:endParaRPr lang="en-US" sz="1600" dirty="0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Signály</a:t>
            </a:r>
            <a:endParaRPr lang="en-US" sz="3600" dirty="0" smtClean="0"/>
          </a:p>
        </p:txBody>
      </p:sp>
      <p:sp>
        <p:nvSpPr>
          <p:cNvPr id="19460" name="Line 14"/>
          <p:cNvSpPr>
            <a:spLocks noChangeShapeType="1"/>
          </p:cNvSpPr>
          <p:nvPr/>
        </p:nvSpPr>
        <p:spPr bwMode="auto">
          <a:xfrm flipV="1">
            <a:off x="3952875" y="3123240"/>
            <a:ext cx="0" cy="95346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1" name="Line 15"/>
          <p:cNvSpPr>
            <a:spLocks noChangeShapeType="1"/>
          </p:cNvSpPr>
          <p:nvPr/>
        </p:nvSpPr>
        <p:spPr bwMode="auto">
          <a:xfrm>
            <a:off x="3943350" y="40767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Line 16"/>
          <p:cNvSpPr>
            <a:spLocks noChangeShapeType="1"/>
          </p:cNvSpPr>
          <p:nvPr/>
        </p:nvSpPr>
        <p:spPr bwMode="auto">
          <a:xfrm flipV="1">
            <a:off x="4476750" y="3441060"/>
            <a:ext cx="0" cy="6356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Text Box 22"/>
          <p:cNvSpPr txBox="1">
            <a:spLocks noChangeArrowheads="1"/>
          </p:cNvSpPr>
          <p:nvPr/>
        </p:nvSpPr>
        <p:spPr bwMode="auto">
          <a:xfrm>
            <a:off x="5625306" y="4076700"/>
            <a:ext cx="5984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f [Hz]</a:t>
            </a:r>
          </a:p>
        </p:txBody>
      </p:sp>
      <p:sp>
        <p:nvSpPr>
          <p:cNvPr id="19464" name="Text Box 23"/>
          <p:cNvSpPr txBox="1">
            <a:spLocks noChangeArrowheads="1"/>
          </p:cNvSpPr>
          <p:nvPr/>
        </p:nvSpPr>
        <p:spPr bwMode="auto">
          <a:xfrm>
            <a:off x="3567906" y="2792413"/>
            <a:ext cx="56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/>
              <a:t>A [V]</a:t>
            </a:r>
          </a:p>
        </p:txBody>
      </p:sp>
      <p:sp>
        <p:nvSpPr>
          <p:cNvPr id="19465" name="Line 27"/>
          <p:cNvSpPr>
            <a:spLocks noChangeShapeType="1"/>
          </p:cNvSpPr>
          <p:nvPr/>
        </p:nvSpPr>
        <p:spPr bwMode="auto">
          <a:xfrm flipV="1">
            <a:off x="7162800" y="3324225"/>
            <a:ext cx="304800" cy="4572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Freeform 29"/>
          <p:cNvSpPr>
            <a:spLocks/>
          </p:cNvSpPr>
          <p:nvPr/>
        </p:nvSpPr>
        <p:spPr bwMode="auto">
          <a:xfrm>
            <a:off x="7458075" y="3340100"/>
            <a:ext cx="152400" cy="228600"/>
          </a:xfrm>
          <a:custGeom>
            <a:avLst/>
            <a:gdLst>
              <a:gd name="T0" fmla="*/ 2147483647 w 96"/>
              <a:gd name="T1" fmla="*/ 2147483647 h 144"/>
              <a:gd name="T2" fmla="*/ 2147483647 w 96"/>
              <a:gd name="T3" fmla="*/ 2147483647 h 144"/>
              <a:gd name="T4" fmla="*/ 2147483647 w 96"/>
              <a:gd name="T5" fmla="*/ 2147483647 h 144"/>
              <a:gd name="T6" fmla="*/ 0 w 96"/>
              <a:gd name="T7" fmla="*/ 0 h 14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96" h="144">
                <a:moveTo>
                  <a:pt x="96" y="144"/>
                </a:moveTo>
                <a:cubicBezTo>
                  <a:pt x="93" y="133"/>
                  <a:pt x="87" y="98"/>
                  <a:pt x="78" y="78"/>
                </a:cubicBezTo>
                <a:cubicBezTo>
                  <a:pt x="69" y="58"/>
                  <a:pt x="55" y="37"/>
                  <a:pt x="42" y="24"/>
                </a:cubicBezTo>
                <a:cubicBezTo>
                  <a:pt x="29" y="11"/>
                  <a:pt x="9" y="5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7" name="Rectangle 31"/>
          <p:cNvSpPr>
            <a:spLocks noChangeArrowheads="1"/>
          </p:cNvSpPr>
          <p:nvPr/>
        </p:nvSpPr>
        <p:spPr bwMode="auto">
          <a:xfrm>
            <a:off x="7553325" y="324953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 dirty="0">
                <a:sym typeface="Symbol" pitchFamily="18" charset="2"/>
              </a:rPr>
              <a:t></a:t>
            </a:r>
          </a:p>
        </p:txBody>
      </p:sp>
      <p:sp>
        <p:nvSpPr>
          <p:cNvPr id="19468" name="Oval 32"/>
          <p:cNvSpPr>
            <a:spLocks noChangeArrowheads="1"/>
          </p:cNvSpPr>
          <p:nvPr/>
        </p:nvSpPr>
        <p:spPr bwMode="auto">
          <a:xfrm flipH="1">
            <a:off x="7753697" y="3283495"/>
            <a:ext cx="76200" cy="76200"/>
          </a:xfrm>
          <a:prstGeom prst="ellipse">
            <a:avLst/>
          </a:prstGeom>
          <a:solidFill>
            <a:srgbClr val="DADAF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Text Box 33"/>
          <p:cNvSpPr txBox="1">
            <a:spLocks noChangeArrowheads="1"/>
          </p:cNvSpPr>
          <p:nvPr/>
        </p:nvSpPr>
        <p:spPr bwMode="auto">
          <a:xfrm>
            <a:off x="7568407" y="3829050"/>
            <a:ext cx="101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I= M cos </a:t>
            </a:r>
            <a:r>
              <a:rPr lang="en-US" sz="1400" dirty="0">
                <a:sym typeface="Symbol" pitchFamily="18" charset="2"/>
              </a:rPr>
              <a:t></a:t>
            </a:r>
          </a:p>
        </p:txBody>
      </p:sp>
      <p:sp>
        <p:nvSpPr>
          <p:cNvPr id="19470" name="Text Box 34"/>
          <p:cNvSpPr txBox="1">
            <a:spLocks noChangeArrowheads="1"/>
          </p:cNvSpPr>
          <p:nvPr/>
        </p:nvSpPr>
        <p:spPr bwMode="auto">
          <a:xfrm>
            <a:off x="6762750" y="2830513"/>
            <a:ext cx="110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Q = M sin </a:t>
            </a:r>
            <a:r>
              <a:rPr lang="en-US" sz="1400" dirty="0">
                <a:sym typeface="Symbol" pitchFamily="18" charset="2"/>
              </a:rPr>
              <a:t></a:t>
            </a:r>
          </a:p>
        </p:txBody>
      </p:sp>
      <p:sp>
        <p:nvSpPr>
          <p:cNvPr id="19471" name="Text Box 20"/>
          <p:cNvSpPr txBox="1">
            <a:spLocks noChangeArrowheads="1"/>
          </p:cNvSpPr>
          <p:nvPr/>
        </p:nvSpPr>
        <p:spPr bwMode="auto">
          <a:xfrm>
            <a:off x="790575" y="37909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</a:t>
            </a:r>
            <a:endParaRPr lang="en-US" sz="1400"/>
          </a:p>
        </p:txBody>
      </p:sp>
      <p:sp>
        <p:nvSpPr>
          <p:cNvPr id="19472" name="Line 10"/>
          <p:cNvSpPr>
            <a:spLocks noChangeShapeType="1"/>
          </p:cNvSpPr>
          <p:nvPr/>
        </p:nvSpPr>
        <p:spPr bwMode="auto">
          <a:xfrm flipV="1">
            <a:off x="838200" y="268605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3" name="Line 19"/>
          <p:cNvSpPr>
            <a:spLocks noChangeShapeType="1"/>
          </p:cNvSpPr>
          <p:nvPr/>
        </p:nvSpPr>
        <p:spPr bwMode="auto">
          <a:xfrm>
            <a:off x="1066800" y="3276600"/>
            <a:ext cx="0" cy="5334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4" name="Freeform 17"/>
          <p:cNvSpPr>
            <a:spLocks/>
          </p:cNvSpPr>
          <p:nvPr/>
        </p:nvSpPr>
        <p:spPr bwMode="auto">
          <a:xfrm>
            <a:off x="823119" y="3001963"/>
            <a:ext cx="2357438" cy="1166812"/>
          </a:xfrm>
          <a:custGeom>
            <a:avLst/>
            <a:gdLst>
              <a:gd name="T0" fmla="*/ 0 w 1485"/>
              <a:gd name="T1" fmla="*/ 2147483647 h 735"/>
              <a:gd name="T2" fmla="*/ 2147483647 w 1485"/>
              <a:gd name="T3" fmla="*/ 2147483647 h 735"/>
              <a:gd name="T4" fmla="*/ 2147483647 w 1485"/>
              <a:gd name="T5" fmla="*/ 2147483647 h 735"/>
              <a:gd name="T6" fmla="*/ 2147483647 w 1485"/>
              <a:gd name="T7" fmla="*/ 2147483647 h 735"/>
              <a:gd name="T8" fmla="*/ 2147483647 w 1485"/>
              <a:gd name="T9" fmla="*/ 2147483647 h 735"/>
              <a:gd name="T10" fmla="*/ 2147483647 w 1485"/>
              <a:gd name="T11" fmla="*/ 2147483647 h 735"/>
              <a:gd name="T12" fmla="*/ 2147483647 w 1485"/>
              <a:gd name="T13" fmla="*/ 2147483647 h 735"/>
              <a:gd name="T14" fmla="*/ 2147483647 w 1485"/>
              <a:gd name="T15" fmla="*/ 2147483647 h 735"/>
              <a:gd name="T16" fmla="*/ 2147483647 w 1485"/>
              <a:gd name="T17" fmla="*/ 2147483647 h 735"/>
              <a:gd name="T18" fmla="*/ 2147483647 w 1485"/>
              <a:gd name="T19" fmla="*/ 2147483647 h 735"/>
              <a:gd name="T20" fmla="*/ 2147483647 w 1485"/>
              <a:gd name="T21" fmla="*/ 2147483647 h 735"/>
              <a:gd name="T22" fmla="*/ 2147483647 w 1485"/>
              <a:gd name="T23" fmla="*/ 2147483647 h 735"/>
              <a:gd name="T24" fmla="*/ 2147483647 w 1485"/>
              <a:gd name="T25" fmla="*/ 2147483647 h 735"/>
              <a:gd name="T26" fmla="*/ 2147483647 w 1485"/>
              <a:gd name="T27" fmla="*/ 2147483647 h 735"/>
              <a:gd name="T28" fmla="*/ 2147483647 w 1485"/>
              <a:gd name="T29" fmla="*/ 2147483647 h 735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1485" h="735">
                <a:moveTo>
                  <a:pt x="0" y="714"/>
                </a:moveTo>
                <a:cubicBezTo>
                  <a:pt x="3" y="712"/>
                  <a:pt x="10" y="710"/>
                  <a:pt x="16" y="701"/>
                </a:cubicBezTo>
                <a:cubicBezTo>
                  <a:pt x="22" y="692"/>
                  <a:pt x="27" y="686"/>
                  <a:pt x="39" y="660"/>
                </a:cubicBezTo>
                <a:cubicBezTo>
                  <a:pt x="51" y="634"/>
                  <a:pt x="71" y="590"/>
                  <a:pt x="88" y="543"/>
                </a:cubicBezTo>
                <a:cubicBezTo>
                  <a:pt x="105" y="496"/>
                  <a:pt x="110" y="468"/>
                  <a:pt x="142" y="380"/>
                </a:cubicBezTo>
                <a:cubicBezTo>
                  <a:pt x="174" y="292"/>
                  <a:pt x="235" y="15"/>
                  <a:pt x="283" y="14"/>
                </a:cubicBezTo>
                <a:cubicBezTo>
                  <a:pt x="331" y="13"/>
                  <a:pt x="381" y="254"/>
                  <a:pt x="430" y="374"/>
                </a:cubicBezTo>
                <a:cubicBezTo>
                  <a:pt x="479" y="493"/>
                  <a:pt x="528" y="735"/>
                  <a:pt x="576" y="735"/>
                </a:cubicBezTo>
                <a:cubicBezTo>
                  <a:pt x="625" y="735"/>
                  <a:pt x="672" y="494"/>
                  <a:pt x="721" y="374"/>
                </a:cubicBezTo>
                <a:cubicBezTo>
                  <a:pt x="770" y="254"/>
                  <a:pt x="822" y="15"/>
                  <a:pt x="871" y="15"/>
                </a:cubicBezTo>
                <a:cubicBezTo>
                  <a:pt x="920" y="15"/>
                  <a:pt x="968" y="254"/>
                  <a:pt x="1017" y="374"/>
                </a:cubicBezTo>
                <a:cubicBezTo>
                  <a:pt x="1066" y="494"/>
                  <a:pt x="1116" y="735"/>
                  <a:pt x="1165" y="735"/>
                </a:cubicBezTo>
                <a:cubicBezTo>
                  <a:pt x="1214" y="735"/>
                  <a:pt x="1266" y="487"/>
                  <a:pt x="1311" y="374"/>
                </a:cubicBezTo>
                <a:cubicBezTo>
                  <a:pt x="1356" y="261"/>
                  <a:pt x="1409" y="114"/>
                  <a:pt x="1438" y="57"/>
                </a:cubicBezTo>
                <a:cubicBezTo>
                  <a:pt x="1467" y="0"/>
                  <a:pt x="1475" y="35"/>
                  <a:pt x="1485" y="29"/>
                </a:cubicBezTo>
              </a:path>
            </a:pathLst>
          </a:custGeom>
          <a:noFill/>
          <a:ln w="9525" cap="flat" cmpd="sng">
            <a:solidFill>
              <a:srgbClr val="FF00FF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Freeform 9"/>
          <p:cNvSpPr>
            <a:spLocks/>
          </p:cNvSpPr>
          <p:nvPr/>
        </p:nvSpPr>
        <p:spPr bwMode="auto">
          <a:xfrm>
            <a:off x="843757" y="3631407"/>
            <a:ext cx="2508250" cy="1588"/>
          </a:xfrm>
          <a:custGeom>
            <a:avLst/>
            <a:gdLst>
              <a:gd name="T0" fmla="*/ 0 w 1580"/>
              <a:gd name="T1" fmla="*/ 0 h 1"/>
              <a:gd name="T2" fmla="*/ 2147483647 w 1580"/>
              <a:gd name="T3" fmla="*/ 2147483647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580" h="1">
                <a:moveTo>
                  <a:pt x="0" y="0"/>
                </a:moveTo>
                <a:lnTo>
                  <a:pt x="1580" y="1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21"/>
          <p:cNvSpPr>
            <a:spLocks noChangeShapeType="1"/>
          </p:cNvSpPr>
          <p:nvPr/>
        </p:nvSpPr>
        <p:spPr bwMode="auto">
          <a:xfrm flipV="1">
            <a:off x="838200" y="3810000"/>
            <a:ext cx="228600" cy="19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Text Box 24"/>
          <p:cNvSpPr txBox="1">
            <a:spLocks noChangeArrowheads="1"/>
          </p:cNvSpPr>
          <p:nvPr/>
        </p:nvSpPr>
        <p:spPr bwMode="auto">
          <a:xfrm>
            <a:off x="351780" y="2721769"/>
            <a:ext cx="5699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/>
              <a:t>A [V]</a:t>
            </a:r>
          </a:p>
        </p:txBody>
      </p:sp>
      <p:sp>
        <p:nvSpPr>
          <p:cNvPr id="19478" name="Freeform 52"/>
          <p:cNvSpPr>
            <a:spLocks/>
          </p:cNvSpPr>
          <p:nvPr/>
        </p:nvSpPr>
        <p:spPr bwMode="auto">
          <a:xfrm>
            <a:off x="837407" y="3048000"/>
            <a:ext cx="2416175" cy="1144588"/>
          </a:xfrm>
          <a:custGeom>
            <a:avLst/>
            <a:gdLst>
              <a:gd name="T0" fmla="*/ 0 w 1522"/>
              <a:gd name="T1" fmla="*/ 2147483647 h 721"/>
              <a:gd name="T2" fmla="*/ 2147483647 w 1522"/>
              <a:gd name="T3" fmla="*/ 0 h 721"/>
              <a:gd name="T4" fmla="*/ 2147483647 w 1522"/>
              <a:gd name="T5" fmla="*/ 2147483647 h 721"/>
              <a:gd name="T6" fmla="*/ 2147483647 w 1522"/>
              <a:gd name="T7" fmla="*/ 2147483647 h 721"/>
              <a:gd name="T8" fmla="*/ 2147483647 w 1522"/>
              <a:gd name="T9" fmla="*/ 2147483647 h 721"/>
              <a:gd name="T10" fmla="*/ 2147483647 w 1522"/>
              <a:gd name="T11" fmla="*/ 2147483647 h 721"/>
              <a:gd name="T12" fmla="*/ 2147483647 w 1522"/>
              <a:gd name="T13" fmla="*/ 2147483647 h 721"/>
              <a:gd name="T14" fmla="*/ 2147483647 w 1522"/>
              <a:gd name="T15" fmla="*/ 2147483647 h 721"/>
              <a:gd name="T16" fmla="*/ 2147483647 w 1522"/>
              <a:gd name="T17" fmla="*/ 2147483647 h 721"/>
              <a:gd name="T18" fmla="*/ 2147483647 w 1522"/>
              <a:gd name="T19" fmla="*/ 2147483647 h 721"/>
              <a:gd name="T20" fmla="*/ 2147483647 w 1522"/>
              <a:gd name="T21" fmla="*/ 2147483647 h 721"/>
              <a:gd name="T22" fmla="*/ 2147483647 w 1522"/>
              <a:gd name="T23" fmla="*/ 2147483647 h 721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1522" h="721">
                <a:moveTo>
                  <a:pt x="0" y="363"/>
                </a:moveTo>
                <a:cubicBezTo>
                  <a:pt x="24" y="303"/>
                  <a:pt x="95" y="0"/>
                  <a:pt x="143" y="0"/>
                </a:cubicBezTo>
                <a:cubicBezTo>
                  <a:pt x="191" y="0"/>
                  <a:pt x="241" y="240"/>
                  <a:pt x="290" y="360"/>
                </a:cubicBezTo>
                <a:cubicBezTo>
                  <a:pt x="339" y="479"/>
                  <a:pt x="388" y="721"/>
                  <a:pt x="436" y="721"/>
                </a:cubicBezTo>
                <a:cubicBezTo>
                  <a:pt x="485" y="721"/>
                  <a:pt x="532" y="480"/>
                  <a:pt x="581" y="360"/>
                </a:cubicBezTo>
                <a:cubicBezTo>
                  <a:pt x="630" y="240"/>
                  <a:pt x="682" y="1"/>
                  <a:pt x="731" y="1"/>
                </a:cubicBezTo>
                <a:cubicBezTo>
                  <a:pt x="780" y="1"/>
                  <a:pt x="828" y="240"/>
                  <a:pt x="877" y="360"/>
                </a:cubicBezTo>
                <a:cubicBezTo>
                  <a:pt x="926" y="480"/>
                  <a:pt x="976" y="721"/>
                  <a:pt x="1025" y="721"/>
                </a:cubicBezTo>
                <a:cubicBezTo>
                  <a:pt x="1074" y="721"/>
                  <a:pt x="1122" y="480"/>
                  <a:pt x="1171" y="360"/>
                </a:cubicBezTo>
                <a:cubicBezTo>
                  <a:pt x="1220" y="240"/>
                  <a:pt x="1269" y="4"/>
                  <a:pt x="1317" y="3"/>
                </a:cubicBezTo>
                <a:cubicBezTo>
                  <a:pt x="1365" y="2"/>
                  <a:pt x="1427" y="261"/>
                  <a:pt x="1461" y="356"/>
                </a:cubicBezTo>
                <a:cubicBezTo>
                  <a:pt x="1495" y="451"/>
                  <a:pt x="1512" y="536"/>
                  <a:pt x="1522" y="57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Line 56"/>
          <p:cNvSpPr>
            <a:spLocks noChangeShapeType="1"/>
          </p:cNvSpPr>
          <p:nvPr/>
        </p:nvSpPr>
        <p:spPr bwMode="auto">
          <a:xfrm>
            <a:off x="7150100" y="312324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Freeform 57"/>
          <p:cNvSpPr>
            <a:spLocks/>
          </p:cNvSpPr>
          <p:nvPr/>
        </p:nvSpPr>
        <p:spPr bwMode="auto">
          <a:xfrm flipV="1">
            <a:off x="6502400" y="3695534"/>
            <a:ext cx="1308100" cy="74612"/>
          </a:xfrm>
          <a:custGeom>
            <a:avLst/>
            <a:gdLst>
              <a:gd name="T0" fmla="*/ 0 w 894"/>
              <a:gd name="T1" fmla="*/ 0 h 1"/>
              <a:gd name="T2" fmla="*/ 2147483647 w 894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894" h="1">
                <a:moveTo>
                  <a:pt x="0" y="0"/>
                </a:moveTo>
                <a:lnTo>
                  <a:pt x="894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Text Box 58"/>
          <p:cNvSpPr txBox="1">
            <a:spLocks noChangeArrowheads="1"/>
          </p:cNvSpPr>
          <p:nvPr/>
        </p:nvSpPr>
        <p:spPr bwMode="auto">
          <a:xfrm>
            <a:off x="3108325" y="2982913"/>
            <a:ext cx="420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t[s]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9FC5E-005E-4425-97FC-C458F93122F3}" type="datetime1">
              <a:rPr lang="cs-CZ" smtClean="0"/>
              <a:t>26. 11. 2019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109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1800" dirty="0" smtClean="0"/>
              <a:t>Vyzařování a příjem elektromagnetických vln,</a:t>
            </a:r>
            <a:r>
              <a:rPr lang="cs-CZ" sz="1800" dirty="0"/>
              <a:t> </a:t>
            </a:r>
            <a:r>
              <a:rPr lang="cs-CZ" sz="1800" dirty="0" smtClean="0"/>
              <a:t>připojení vodičů k radiovému přenosu</a:t>
            </a:r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Izotropní vyzařování: stejné vyzařování do všech směrů (ve třech dimenzích) – jedná se pouze o teoretickou referenční anténu</a:t>
            </a:r>
            <a:endParaRPr lang="en-US" sz="1800" dirty="0" smtClean="0"/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Reálné antény mají vždy stranový efekt (vertikálně nebo horizontálně)</a:t>
            </a:r>
            <a:r>
              <a:rPr lang="en-US" sz="1800" dirty="0" smtClean="0"/>
              <a:t> </a:t>
            </a:r>
          </a:p>
          <a:p>
            <a:pPr>
              <a:buFont typeface="Wingdings" pitchFamily="2" charset="2"/>
              <a:buChar char="q"/>
            </a:pPr>
            <a:r>
              <a:rPr lang="cs-CZ" sz="1800" dirty="0" smtClean="0"/>
              <a:t>Vyzařovací diagram</a:t>
            </a:r>
            <a:r>
              <a:rPr lang="en-US" sz="1800" dirty="0" smtClean="0"/>
              <a:t>: </a:t>
            </a:r>
            <a:r>
              <a:rPr lang="cs-CZ" sz="1800" dirty="0" smtClean="0"/>
              <a:t>měření vyzařování v okolí antény</a:t>
            </a:r>
            <a:endParaRPr lang="en-US" sz="1800" dirty="0" smtClean="0"/>
          </a:p>
          <a:p>
            <a:pPr>
              <a:buFont typeface="Wingdings" pitchFamily="2" charset="2"/>
              <a:buChar char="q"/>
            </a:pPr>
            <a:endParaRPr lang="en-US" sz="1800" dirty="0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Antény</a:t>
            </a:r>
            <a:r>
              <a:rPr lang="en-US" sz="3600" dirty="0" smtClean="0"/>
              <a:t>: </a:t>
            </a:r>
            <a:r>
              <a:rPr lang="cs-CZ" sz="3600" dirty="0" smtClean="0"/>
              <a:t>izotropní zářič</a:t>
            </a:r>
            <a:endParaRPr lang="en-US" sz="3600" dirty="0" smtClean="0"/>
          </a:p>
        </p:txBody>
      </p:sp>
      <p:sp>
        <p:nvSpPr>
          <p:cNvPr id="20484" name="Line 20"/>
          <p:cNvSpPr>
            <a:spLocks noChangeShapeType="1"/>
          </p:cNvSpPr>
          <p:nvPr/>
        </p:nvSpPr>
        <p:spPr bwMode="auto">
          <a:xfrm rot="-2554885">
            <a:off x="4120380" y="4206875"/>
            <a:ext cx="1778000" cy="784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Line 21"/>
          <p:cNvSpPr>
            <a:spLocks noChangeShapeType="1"/>
          </p:cNvSpPr>
          <p:nvPr/>
        </p:nvSpPr>
        <p:spPr bwMode="auto">
          <a:xfrm rot="-2554885" flipH="1" flipV="1">
            <a:off x="4800600" y="3962400"/>
            <a:ext cx="393700" cy="1298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Line 22"/>
          <p:cNvSpPr>
            <a:spLocks noChangeShapeType="1"/>
          </p:cNvSpPr>
          <p:nvPr/>
        </p:nvSpPr>
        <p:spPr bwMode="auto">
          <a:xfrm rot="19045115" flipV="1">
            <a:off x="4267200" y="41910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Line 23"/>
          <p:cNvSpPr>
            <a:spLocks noChangeShapeType="1"/>
          </p:cNvSpPr>
          <p:nvPr/>
        </p:nvSpPr>
        <p:spPr bwMode="auto">
          <a:xfrm>
            <a:off x="1524000" y="44958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Line 24"/>
          <p:cNvSpPr>
            <a:spLocks noChangeShapeType="1"/>
          </p:cNvSpPr>
          <p:nvPr/>
        </p:nvSpPr>
        <p:spPr bwMode="auto">
          <a:xfrm flipV="1">
            <a:off x="2362200" y="39624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Line 25"/>
          <p:cNvSpPr>
            <a:spLocks noChangeShapeType="1"/>
          </p:cNvSpPr>
          <p:nvPr/>
        </p:nvSpPr>
        <p:spPr bwMode="auto">
          <a:xfrm flipV="1">
            <a:off x="1676400" y="4114800"/>
            <a:ext cx="1524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Text Box 26"/>
          <p:cNvSpPr txBox="1">
            <a:spLocks noChangeArrowheads="1"/>
          </p:cNvSpPr>
          <p:nvPr/>
        </p:nvSpPr>
        <p:spPr bwMode="auto">
          <a:xfrm>
            <a:off x="2895600" y="3886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0491" name="Text Box 27"/>
          <p:cNvSpPr txBox="1">
            <a:spLocks noChangeArrowheads="1"/>
          </p:cNvSpPr>
          <p:nvPr/>
        </p:nvSpPr>
        <p:spPr bwMode="auto">
          <a:xfrm>
            <a:off x="2057400" y="3886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0492" name="Text Box 28"/>
          <p:cNvSpPr txBox="1">
            <a:spLocks noChangeArrowheads="1"/>
          </p:cNvSpPr>
          <p:nvPr/>
        </p:nvSpPr>
        <p:spPr bwMode="auto">
          <a:xfrm>
            <a:off x="3048000" y="44958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0493" name="Oval 29"/>
          <p:cNvSpPr>
            <a:spLocks noChangeArrowheads="1"/>
          </p:cNvSpPr>
          <p:nvPr/>
        </p:nvSpPr>
        <p:spPr bwMode="auto">
          <a:xfrm>
            <a:off x="2324100" y="4457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Oval 30"/>
          <p:cNvSpPr>
            <a:spLocks noChangeArrowheads="1"/>
          </p:cNvSpPr>
          <p:nvPr/>
        </p:nvSpPr>
        <p:spPr bwMode="auto">
          <a:xfrm>
            <a:off x="1981200" y="4114800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Oval 31"/>
          <p:cNvSpPr>
            <a:spLocks noChangeArrowheads="1"/>
          </p:cNvSpPr>
          <p:nvPr/>
        </p:nvSpPr>
        <p:spPr bwMode="auto">
          <a:xfrm>
            <a:off x="4964113" y="4560888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Oval 32"/>
          <p:cNvSpPr>
            <a:spLocks noChangeArrowheads="1"/>
          </p:cNvSpPr>
          <p:nvPr/>
        </p:nvSpPr>
        <p:spPr bwMode="auto">
          <a:xfrm>
            <a:off x="4608513" y="4202113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Text Box 33"/>
          <p:cNvSpPr txBox="1">
            <a:spLocks noChangeArrowheads="1"/>
          </p:cNvSpPr>
          <p:nvPr/>
        </p:nvSpPr>
        <p:spPr bwMode="auto">
          <a:xfrm>
            <a:off x="5029200" y="37338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0498" name="Text Box 34"/>
          <p:cNvSpPr txBox="1">
            <a:spLocks noChangeArrowheads="1"/>
          </p:cNvSpPr>
          <p:nvPr/>
        </p:nvSpPr>
        <p:spPr bwMode="auto">
          <a:xfrm>
            <a:off x="4267200" y="4267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0499" name="Text Box 35"/>
          <p:cNvSpPr txBox="1">
            <a:spLocks noChangeArrowheads="1"/>
          </p:cNvSpPr>
          <p:nvPr/>
        </p:nvSpPr>
        <p:spPr bwMode="auto">
          <a:xfrm>
            <a:off x="5715000" y="4267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0500" name="Text Box 36"/>
          <p:cNvSpPr txBox="1">
            <a:spLocks noChangeArrowheads="1"/>
          </p:cNvSpPr>
          <p:nvPr/>
        </p:nvSpPr>
        <p:spPr bwMode="auto">
          <a:xfrm>
            <a:off x="6858001" y="4191000"/>
            <a:ext cx="1600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 smtClean="0"/>
              <a:t>Ideální izotropní vyzařování</a:t>
            </a:r>
            <a:endParaRPr lang="en-US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3F35A-0304-48F2-8365-114B13E62E54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2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Antény: jednoduché dipóly</a:t>
            </a:r>
            <a:endParaRPr lang="en-US" sz="3600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0427"/>
            <a:ext cx="5489848" cy="1253729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1800" dirty="0" smtClean="0"/>
              <a:t>Reálné antény nejsou izotropní zářiče, ale např. dipóly délky </a:t>
            </a:r>
            <a:r>
              <a:rPr lang="en-US" sz="1800" dirty="0">
                <a:sym typeface="Symbol" pitchFamily="18" charset="2"/>
              </a:rPr>
              <a:t>/4 </a:t>
            </a:r>
            <a:r>
              <a:rPr lang="cs-CZ" sz="1800" dirty="0" smtClean="0">
                <a:sym typeface="Symbol" pitchFamily="18" charset="2"/>
              </a:rPr>
              <a:t> na střechách automobilů nebo </a:t>
            </a:r>
            <a:r>
              <a:rPr lang="en-US" sz="1800" dirty="0">
                <a:sym typeface="Symbol" pitchFamily="18" charset="2"/>
              </a:rPr>
              <a:t>/</a:t>
            </a:r>
            <a:r>
              <a:rPr lang="en-US" sz="1800" dirty="0" smtClean="0">
                <a:sym typeface="Symbol" pitchFamily="18" charset="2"/>
              </a:rPr>
              <a:t>2</a:t>
            </a:r>
            <a:r>
              <a:rPr lang="cs-CZ" sz="1800" dirty="0" smtClean="0">
                <a:sym typeface="Symbol" pitchFamily="18" charset="2"/>
              </a:rPr>
              <a:t> ideální (</a:t>
            </a:r>
            <a:r>
              <a:rPr lang="cs-CZ" sz="1800" dirty="0" err="1" smtClean="0">
                <a:sym typeface="Symbol" pitchFamily="18" charset="2"/>
              </a:rPr>
              <a:t>Herzův</a:t>
            </a:r>
            <a:r>
              <a:rPr lang="cs-CZ" sz="1800" dirty="0" smtClean="0">
                <a:sym typeface="Symbol" pitchFamily="18" charset="2"/>
              </a:rPr>
              <a:t>) dipól – délka a tvar antény je úměrný vlnové délce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</p:txBody>
      </p:sp>
      <p:sp>
        <p:nvSpPr>
          <p:cNvPr id="21508" name="Line 11"/>
          <p:cNvSpPr>
            <a:spLocks noChangeShapeType="1"/>
          </p:cNvSpPr>
          <p:nvPr/>
        </p:nvSpPr>
        <p:spPr bwMode="auto">
          <a:xfrm flipV="1">
            <a:off x="1645936" y="30260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Line 12"/>
          <p:cNvSpPr>
            <a:spLocks noChangeShapeType="1"/>
          </p:cNvSpPr>
          <p:nvPr/>
        </p:nvSpPr>
        <p:spPr bwMode="auto">
          <a:xfrm>
            <a:off x="883936" y="3559411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13"/>
          <p:cNvSpPr>
            <a:spLocks noChangeArrowheads="1"/>
          </p:cNvSpPr>
          <p:nvPr/>
        </p:nvSpPr>
        <p:spPr bwMode="auto">
          <a:xfrm>
            <a:off x="1649111" y="3254611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Oval 14"/>
          <p:cNvSpPr>
            <a:spLocks noChangeArrowheads="1"/>
          </p:cNvSpPr>
          <p:nvPr/>
        </p:nvSpPr>
        <p:spPr bwMode="auto">
          <a:xfrm>
            <a:off x="1033161" y="3254611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15"/>
          <p:cNvSpPr>
            <a:spLocks noChangeShapeType="1"/>
          </p:cNvSpPr>
          <p:nvPr/>
        </p:nvSpPr>
        <p:spPr bwMode="auto">
          <a:xfrm>
            <a:off x="1645936" y="3254611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16"/>
          <p:cNvSpPr txBox="1">
            <a:spLocks noChangeArrowheads="1"/>
          </p:cNvSpPr>
          <p:nvPr/>
        </p:nvSpPr>
        <p:spPr bwMode="auto">
          <a:xfrm>
            <a:off x="322389" y="4114504"/>
            <a:ext cx="24032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ze strany </a:t>
            </a:r>
            <a:r>
              <a:rPr lang="en-US" sz="1400" dirty="0" smtClean="0"/>
              <a:t>(</a:t>
            </a:r>
            <a:r>
              <a:rPr lang="cs-CZ" sz="1400" dirty="0" smtClean="0"/>
              <a:t>rovina </a:t>
            </a:r>
            <a:r>
              <a:rPr lang="en-US" sz="1400" dirty="0" err="1" smtClean="0"/>
              <a:t>xy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1514" name="Text Box 17"/>
          <p:cNvSpPr txBox="1">
            <a:spLocks noChangeArrowheads="1"/>
          </p:cNvSpPr>
          <p:nvPr/>
        </p:nvSpPr>
        <p:spPr bwMode="auto">
          <a:xfrm>
            <a:off x="2392061" y="3570524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1515" name="Text Box 18"/>
          <p:cNvSpPr txBox="1">
            <a:spLocks noChangeArrowheads="1"/>
          </p:cNvSpPr>
          <p:nvPr/>
        </p:nvSpPr>
        <p:spPr bwMode="auto">
          <a:xfrm>
            <a:off x="1341136" y="2949811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1516" name="Line 19"/>
          <p:cNvSpPr>
            <a:spLocks noChangeShapeType="1"/>
          </p:cNvSpPr>
          <p:nvPr/>
        </p:nvSpPr>
        <p:spPr bwMode="auto">
          <a:xfrm flipV="1">
            <a:off x="3703336" y="30260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7" name="Line 20"/>
          <p:cNvSpPr>
            <a:spLocks noChangeShapeType="1"/>
          </p:cNvSpPr>
          <p:nvPr/>
        </p:nvSpPr>
        <p:spPr bwMode="auto">
          <a:xfrm>
            <a:off x="2941336" y="3559411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8" name="Oval 21"/>
          <p:cNvSpPr>
            <a:spLocks noChangeArrowheads="1"/>
          </p:cNvSpPr>
          <p:nvPr/>
        </p:nvSpPr>
        <p:spPr bwMode="auto">
          <a:xfrm>
            <a:off x="3706511" y="3254611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Oval 22"/>
          <p:cNvSpPr>
            <a:spLocks noChangeArrowheads="1"/>
          </p:cNvSpPr>
          <p:nvPr/>
        </p:nvSpPr>
        <p:spPr bwMode="auto">
          <a:xfrm>
            <a:off x="3090561" y="3254611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23"/>
          <p:cNvSpPr>
            <a:spLocks noChangeShapeType="1"/>
          </p:cNvSpPr>
          <p:nvPr/>
        </p:nvSpPr>
        <p:spPr bwMode="auto">
          <a:xfrm>
            <a:off x="3703336" y="3254611"/>
            <a:ext cx="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Text Box 24"/>
          <p:cNvSpPr txBox="1">
            <a:spLocks noChangeArrowheads="1"/>
          </p:cNvSpPr>
          <p:nvPr/>
        </p:nvSpPr>
        <p:spPr bwMode="auto">
          <a:xfrm>
            <a:off x="2666999" y="4127996"/>
            <a:ext cx="24032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/>
              <a:t>Pohled ze strany </a:t>
            </a:r>
            <a:r>
              <a:rPr lang="en-US" sz="1400" dirty="0"/>
              <a:t>(</a:t>
            </a:r>
            <a:r>
              <a:rPr lang="cs-CZ" sz="1400" dirty="0"/>
              <a:t>rovina </a:t>
            </a:r>
            <a:r>
              <a:rPr lang="cs-CZ" sz="1400" dirty="0" err="1" smtClean="0"/>
              <a:t>zy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1522" name="Text Box 25"/>
          <p:cNvSpPr txBox="1">
            <a:spLocks noChangeArrowheads="1"/>
          </p:cNvSpPr>
          <p:nvPr/>
        </p:nvSpPr>
        <p:spPr bwMode="auto">
          <a:xfrm>
            <a:off x="4449461" y="3570524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1523" name="Text Box 26"/>
          <p:cNvSpPr txBox="1">
            <a:spLocks noChangeArrowheads="1"/>
          </p:cNvSpPr>
          <p:nvPr/>
        </p:nvSpPr>
        <p:spPr bwMode="auto">
          <a:xfrm>
            <a:off x="3398536" y="2949811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1524" name="Line 27"/>
          <p:cNvSpPr>
            <a:spLocks noChangeShapeType="1"/>
          </p:cNvSpPr>
          <p:nvPr/>
        </p:nvSpPr>
        <p:spPr bwMode="auto">
          <a:xfrm flipV="1">
            <a:off x="5684536" y="3026011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8"/>
          <p:cNvSpPr>
            <a:spLocks noChangeShapeType="1"/>
          </p:cNvSpPr>
          <p:nvPr/>
        </p:nvSpPr>
        <p:spPr bwMode="auto">
          <a:xfrm>
            <a:off x="4922536" y="3559411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Oval 29"/>
          <p:cNvSpPr>
            <a:spLocks noChangeArrowheads="1"/>
          </p:cNvSpPr>
          <p:nvPr/>
        </p:nvSpPr>
        <p:spPr bwMode="auto">
          <a:xfrm>
            <a:off x="5303536" y="3178411"/>
            <a:ext cx="7620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Text Box 30"/>
          <p:cNvSpPr txBox="1">
            <a:spLocks noChangeArrowheads="1"/>
          </p:cNvSpPr>
          <p:nvPr/>
        </p:nvSpPr>
        <p:spPr bwMode="auto">
          <a:xfrm>
            <a:off x="4980972" y="4122677"/>
            <a:ext cx="21739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shora (rovina </a:t>
            </a:r>
            <a:r>
              <a:rPr lang="cs-CZ" sz="1400" dirty="0" err="1" smtClean="0"/>
              <a:t>xz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1528" name="Text Box 31"/>
          <p:cNvSpPr txBox="1">
            <a:spLocks noChangeArrowheads="1"/>
          </p:cNvSpPr>
          <p:nvPr/>
        </p:nvSpPr>
        <p:spPr bwMode="auto">
          <a:xfrm>
            <a:off x="6430661" y="3570524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1529" name="Text Box 32"/>
          <p:cNvSpPr txBox="1">
            <a:spLocks noChangeArrowheads="1"/>
          </p:cNvSpPr>
          <p:nvPr/>
        </p:nvSpPr>
        <p:spPr bwMode="auto">
          <a:xfrm>
            <a:off x="5379736" y="2949811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1530" name="Oval 33"/>
          <p:cNvSpPr>
            <a:spLocks noChangeArrowheads="1"/>
          </p:cNvSpPr>
          <p:nvPr/>
        </p:nvSpPr>
        <p:spPr bwMode="auto">
          <a:xfrm>
            <a:off x="5646436" y="3521311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Text Box 34"/>
          <p:cNvSpPr txBox="1">
            <a:spLocks noChangeArrowheads="1"/>
          </p:cNvSpPr>
          <p:nvPr/>
        </p:nvSpPr>
        <p:spPr bwMode="auto">
          <a:xfrm>
            <a:off x="7156719" y="3336645"/>
            <a:ext cx="14234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 smtClean="0"/>
              <a:t>Jednoduchý dipól</a:t>
            </a:r>
            <a:endParaRPr lang="en-US" sz="1800" dirty="0"/>
          </a:p>
        </p:txBody>
      </p:sp>
      <p:sp>
        <p:nvSpPr>
          <p:cNvPr id="21532" name="AutoShape 35"/>
          <p:cNvSpPr>
            <a:spLocks noChangeArrowheads="1"/>
          </p:cNvSpPr>
          <p:nvPr/>
        </p:nvSpPr>
        <p:spPr bwMode="auto">
          <a:xfrm>
            <a:off x="6023248" y="2316956"/>
            <a:ext cx="762000" cy="228600"/>
          </a:xfrm>
          <a:prstGeom prst="parallelogram">
            <a:avLst>
              <a:gd name="adj" fmla="val 833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Text Box 36"/>
          <p:cNvSpPr txBox="1">
            <a:spLocks noChangeArrowheads="1"/>
          </p:cNvSpPr>
          <p:nvPr/>
        </p:nvSpPr>
        <p:spPr bwMode="auto">
          <a:xfrm>
            <a:off x="6023248" y="2012156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/4</a:t>
            </a:r>
            <a:endParaRPr lang="en-US" sz="1400"/>
          </a:p>
        </p:txBody>
      </p:sp>
      <p:sp>
        <p:nvSpPr>
          <p:cNvPr id="21534" name="Line 38"/>
          <p:cNvSpPr>
            <a:spLocks noChangeShapeType="1"/>
          </p:cNvSpPr>
          <p:nvPr/>
        </p:nvSpPr>
        <p:spPr bwMode="auto">
          <a:xfrm>
            <a:off x="6404248" y="1783556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35" name="Group 39"/>
          <p:cNvGrpSpPr>
            <a:grpSpLocks/>
          </p:cNvGrpSpPr>
          <p:nvPr/>
        </p:nvGrpSpPr>
        <p:grpSpPr bwMode="auto">
          <a:xfrm>
            <a:off x="6251848" y="1783556"/>
            <a:ext cx="0" cy="685800"/>
            <a:chOff x="4224" y="2736"/>
            <a:chExt cx="0" cy="432"/>
          </a:xfrm>
        </p:grpSpPr>
        <p:sp>
          <p:nvSpPr>
            <p:cNvPr id="21544" name="Line 40"/>
            <p:cNvSpPr>
              <a:spLocks noChangeShapeType="1"/>
            </p:cNvSpPr>
            <p:nvPr/>
          </p:nvSpPr>
          <p:spPr bwMode="auto">
            <a:xfrm flipV="1">
              <a:off x="4224" y="273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5" name="Line 41"/>
            <p:cNvSpPr>
              <a:spLocks noChangeShapeType="1"/>
            </p:cNvSpPr>
            <p:nvPr/>
          </p:nvSpPr>
          <p:spPr bwMode="auto">
            <a:xfrm>
              <a:off x="4224" y="302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36" name="Line 42"/>
          <p:cNvSpPr>
            <a:spLocks noChangeShapeType="1"/>
          </p:cNvSpPr>
          <p:nvPr/>
        </p:nvSpPr>
        <p:spPr bwMode="auto">
          <a:xfrm>
            <a:off x="6404248" y="246935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Line 43"/>
          <p:cNvSpPr>
            <a:spLocks noChangeShapeType="1"/>
          </p:cNvSpPr>
          <p:nvPr/>
        </p:nvSpPr>
        <p:spPr bwMode="auto">
          <a:xfrm>
            <a:off x="7702823" y="2313781"/>
            <a:ext cx="0" cy="4857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8" name="Line 44"/>
          <p:cNvSpPr>
            <a:spLocks noChangeShapeType="1"/>
          </p:cNvSpPr>
          <p:nvPr/>
        </p:nvSpPr>
        <p:spPr bwMode="auto">
          <a:xfrm>
            <a:off x="7547248" y="2288381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9" name="Line 45"/>
          <p:cNvSpPr>
            <a:spLocks noChangeShapeType="1"/>
          </p:cNvSpPr>
          <p:nvPr/>
        </p:nvSpPr>
        <p:spPr bwMode="auto">
          <a:xfrm>
            <a:off x="7547248" y="2316956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0" name="Text Box 46"/>
          <p:cNvSpPr txBox="1">
            <a:spLocks noChangeArrowheads="1"/>
          </p:cNvSpPr>
          <p:nvPr/>
        </p:nvSpPr>
        <p:spPr bwMode="auto">
          <a:xfrm>
            <a:off x="7699648" y="2088356"/>
            <a:ext cx="45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400">
                <a:sym typeface="Symbol" pitchFamily="18" charset="2"/>
              </a:rPr>
              <a:t>/2</a:t>
            </a:r>
            <a:endParaRPr lang="en-US" sz="1400"/>
          </a:p>
        </p:txBody>
      </p:sp>
      <p:sp>
        <p:nvSpPr>
          <p:cNvPr id="21541" name="Line 47"/>
          <p:cNvSpPr>
            <a:spLocks noChangeShapeType="1"/>
          </p:cNvSpPr>
          <p:nvPr/>
        </p:nvSpPr>
        <p:spPr bwMode="auto">
          <a:xfrm>
            <a:off x="7928248" y="241061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Line 48"/>
          <p:cNvSpPr>
            <a:spLocks noChangeShapeType="1"/>
          </p:cNvSpPr>
          <p:nvPr/>
        </p:nvSpPr>
        <p:spPr bwMode="auto">
          <a:xfrm flipV="1">
            <a:off x="7928248" y="178355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Line 49"/>
          <p:cNvSpPr>
            <a:spLocks noChangeShapeType="1"/>
          </p:cNvSpPr>
          <p:nvPr/>
        </p:nvSpPr>
        <p:spPr bwMode="auto">
          <a:xfrm>
            <a:off x="7704411" y="1783556"/>
            <a:ext cx="0" cy="5048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CD209-2E68-4A41-B601-9F532248198D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47" name="Rectangle 3"/>
          <p:cNvSpPr txBox="1">
            <a:spLocks noChangeArrowheads="1"/>
          </p:cNvSpPr>
          <p:nvPr/>
        </p:nvSpPr>
        <p:spPr bwMode="auto">
          <a:xfrm>
            <a:off x="605548" y="4510485"/>
            <a:ext cx="7447537" cy="1253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cs-CZ" sz="1800" dirty="0" smtClean="0"/>
              <a:t>Příklad</a:t>
            </a:r>
            <a:r>
              <a:rPr lang="en-US" sz="1800" dirty="0" smtClean="0"/>
              <a:t>: </a:t>
            </a:r>
            <a:r>
              <a:rPr lang="cs-CZ" sz="1800" dirty="0" smtClean="0"/>
              <a:t>Vyzařovací diagram ideálního dipólu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cs-CZ" sz="1800" dirty="0" smtClean="0"/>
              <a:t>Zesílení</a:t>
            </a:r>
            <a:r>
              <a:rPr lang="en-US" sz="1800" dirty="0" smtClean="0"/>
              <a:t>: </a:t>
            </a:r>
            <a:r>
              <a:rPr lang="cs-CZ" sz="1800" dirty="0"/>
              <a:t>maximální výkon ve směru hlavního laloku ve srovnání s výkonem izotropního </a:t>
            </a:r>
            <a:r>
              <a:rPr lang="cs-CZ" sz="1800" dirty="0" smtClean="0"/>
              <a:t>zářiče </a:t>
            </a:r>
            <a:r>
              <a:rPr lang="cs-CZ" sz="1800" dirty="0"/>
              <a:t>(se stejným průměrným výkonem)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9805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Antény: směrové a sektorové</a:t>
            </a:r>
            <a:endParaRPr lang="en-US" sz="3600" dirty="0" smtClean="0"/>
          </a:p>
        </p:txBody>
      </p:sp>
      <p:sp>
        <p:nvSpPr>
          <p:cNvPr id="22531" name="Line 56"/>
          <p:cNvSpPr>
            <a:spLocks noChangeShapeType="1"/>
          </p:cNvSpPr>
          <p:nvPr/>
        </p:nvSpPr>
        <p:spPr bwMode="auto">
          <a:xfrm flipV="1">
            <a:off x="15240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2" name="Line 57"/>
          <p:cNvSpPr>
            <a:spLocks noChangeShapeType="1"/>
          </p:cNvSpPr>
          <p:nvPr/>
        </p:nvSpPr>
        <p:spPr bwMode="auto">
          <a:xfrm>
            <a:off x="762000" y="266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Line 60"/>
          <p:cNvSpPr>
            <a:spLocks noChangeShapeType="1"/>
          </p:cNvSpPr>
          <p:nvPr/>
        </p:nvSpPr>
        <p:spPr bwMode="auto">
          <a:xfrm>
            <a:off x="1524000" y="2514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Text Box 61"/>
          <p:cNvSpPr txBox="1">
            <a:spLocks noChangeArrowheads="1"/>
          </p:cNvSpPr>
          <p:nvPr/>
        </p:nvSpPr>
        <p:spPr bwMode="auto">
          <a:xfrm>
            <a:off x="232028" y="3420020"/>
            <a:ext cx="24032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ze strany </a:t>
            </a:r>
            <a:r>
              <a:rPr lang="en-US" sz="1400" dirty="0" smtClean="0"/>
              <a:t>(</a:t>
            </a:r>
            <a:r>
              <a:rPr lang="cs-CZ" sz="1400" dirty="0" smtClean="0"/>
              <a:t>rovina </a:t>
            </a:r>
            <a:r>
              <a:rPr lang="cs-CZ" sz="1400" dirty="0" err="1" smtClean="0"/>
              <a:t>xy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2535" name="Text Box 62"/>
          <p:cNvSpPr txBox="1">
            <a:spLocks noChangeArrowheads="1"/>
          </p:cNvSpPr>
          <p:nvPr/>
        </p:nvSpPr>
        <p:spPr bwMode="auto">
          <a:xfrm>
            <a:off x="2270125" y="26781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2536" name="Text Box 63"/>
          <p:cNvSpPr txBox="1">
            <a:spLocks noChangeArrowheads="1"/>
          </p:cNvSpPr>
          <p:nvPr/>
        </p:nvSpPr>
        <p:spPr bwMode="auto">
          <a:xfrm>
            <a:off x="1219200" y="2057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2537" name="Line 64"/>
          <p:cNvSpPr>
            <a:spLocks noChangeShapeType="1"/>
          </p:cNvSpPr>
          <p:nvPr/>
        </p:nvSpPr>
        <p:spPr bwMode="auto">
          <a:xfrm flipV="1">
            <a:off x="35814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65"/>
          <p:cNvSpPr>
            <a:spLocks noChangeShapeType="1"/>
          </p:cNvSpPr>
          <p:nvPr/>
        </p:nvSpPr>
        <p:spPr bwMode="auto">
          <a:xfrm>
            <a:off x="2819400" y="266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Oval 67"/>
          <p:cNvSpPr>
            <a:spLocks noChangeArrowheads="1"/>
          </p:cNvSpPr>
          <p:nvPr/>
        </p:nvSpPr>
        <p:spPr bwMode="auto">
          <a:xfrm>
            <a:off x="3276600" y="23622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Text Box 69"/>
          <p:cNvSpPr txBox="1">
            <a:spLocks noChangeArrowheads="1"/>
          </p:cNvSpPr>
          <p:nvPr/>
        </p:nvSpPr>
        <p:spPr bwMode="auto">
          <a:xfrm>
            <a:off x="2395665" y="3162725"/>
            <a:ext cx="240322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ze strany (rovina </a:t>
            </a:r>
            <a:r>
              <a:rPr lang="cs-CZ" sz="1400" dirty="0" err="1" smtClean="0"/>
              <a:t>zy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2541" name="Text Box 70"/>
          <p:cNvSpPr txBox="1">
            <a:spLocks noChangeArrowheads="1"/>
          </p:cNvSpPr>
          <p:nvPr/>
        </p:nvSpPr>
        <p:spPr bwMode="auto">
          <a:xfrm>
            <a:off x="4327525" y="26781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2542" name="Text Box 71"/>
          <p:cNvSpPr txBox="1">
            <a:spLocks noChangeArrowheads="1"/>
          </p:cNvSpPr>
          <p:nvPr/>
        </p:nvSpPr>
        <p:spPr bwMode="auto">
          <a:xfrm>
            <a:off x="3276600" y="2057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y</a:t>
            </a:r>
          </a:p>
        </p:txBody>
      </p:sp>
      <p:sp>
        <p:nvSpPr>
          <p:cNvPr id="22543" name="Line 72"/>
          <p:cNvSpPr>
            <a:spLocks noChangeShapeType="1"/>
          </p:cNvSpPr>
          <p:nvPr/>
        </p:nvSpPr>
        <p:spPr bwMode="auto">
          <a:xfrm flipV="1">
            <a:off x="5562600" y="213360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4" name="Line 73"/>
          <p:cNvSpPr>
            <a:spLocks noChangeShapeType="1"/>
          </p:cNvSpPr>
          <p:nvPr/>
        </p:nvSpPr>
        <p:spPr bwMode="auto">
          <a:xfrm>
            <a:off x="4800600" y="2667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Text Box 75"/>
          <p:cNvSpPr txBox="1">
            <a:spLocks noChangeArrowheads="1"/>
          </p:cNvSpPr>
          <p:nvPr/>
        </p:nvSpPr>
        <p:spPr bwMode="auto">
          <a:xfrm>
            <a:off x="5013101" y="3450105"/>
            <a:ext cx="21242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shora (rovina </a:t>
            </a:r>
            <a:r>
              <a:rPr lang="cs-CZ" sz="1400" dirty="0" err="1" smtClean="0"/>
              <a:t>xz</a:t>
            </a:r>
            <a:r>
              <a:rPr lang="en-US" sz="1400" dirty="0" smtClean="0"/>
              <a:t>)</a:t>
            </a:r>
            <a:endParaRPr lang="en-US" sz="1400" dirty="0"/>
          </a:p>
        </p:txBody>
      </p:sp>
      <p:sp>
        <p:nvSpPr>
          <p:cNvPr id="22546" name="Text Box 76"/>
          <p:cNvSpPr txBox="1">
            <a:spLocks noChangeArrowheads="1"/>
          </p:cNvSpPr>
          <p:nvPr/>
        </p:nvSpPr>
        <p:spPr bwMode="auto">
          <a:xfrm>
            <a:off x="6308725" y="26781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2547" name="Text Box 77"/>
          <p:cNvSpPr txBox="1">
            <a:spLocks noChangeArrowheads="1"/>
          </p:cNvSpPr>
          <p:nvPr/>
        </p:nvSpPr>
        <p:spPr bwMode="auto">
          <a:xfrm>
            <a:off x="5257800" y="2057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2548" name="Freeform 81"/>
          <p:cNvSpPr>
            <a:spLocks/>
          </p:cNvSpPr>
          <p:nvPr/>
        </p:nvSpPr>
        <p:spPr bwMode="auto">
          <a:xfrm>
            <a:off x="1524000" y="2425700"/>
            <a:ext cx="762000" cy="482600"/>
          </a:xfrm>
          <a:custGeom>
            <a:avLst/>
            <a:gdLst>
              <a:gd name="T0" fmla="*/ 0 w 480"/>
              <a:gd name="T1" fmla="*/ 2147483647 h 304"/>
              <a:gd name="T2" fmla="*/ 2147483647 w 480"/>
              <a:gd name="T3" fmla="*/ 2147483647 h 304"/>
              <a:gd name="T4" fmla="*/ 2147483647 w 480"/>
              <a:gd name="T5" fmla="*/ 2147483647 h 304"/>
              <a:gd name="T6" fmla="*/ 2147483647 w 480"/>
              <a:gd name="T7" fmla="*/ 2147483647 h 304"/>
              <a:gd name="T8" fmla="*/ 0 w 480"/>
              <a:gd name="T9" fmla="*/ 2147483647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0" h="304">
                <a:moveTo>
                  <a:pt x="0" y="104"/>
                </a:moveTo>
                <a:cubicBezTo>
                  <a:pt x="152" y="52"/>
                  <a:pt x="304" y="0"/>
                  <a:pt x="384" y="8"/>
                </a:cubicBezTo>
                <a:cubicBezTo>
                  <a:pt x="464" y="16"/>
                  <a:pt x="480" y="104"/>
                  <a:pt x="480" y="152"/>
                </a:cubicBezTo>
                <a:cubicBezTo>
                  <a:pt x="480" y="200"/>
                  <a:pt x="464" y="288"/>
                  <a:pt x="384" y="296"/>
                </a:cubicBezTo>
                <a:cubicBezTo>
                  <a:pt x="304" y="304"/>
                  <a:pt x="152" y="252"/>
                  <a:pt x="0" y="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83"/>
          <p:cNvSpPr>
            <a:spLocks noChangeShapeType="1"/>
          </p:cNvSpPr>
          <p:nvPr/>
        </p:nvSpPr>
        <p:spPr bwMode="auto">
          <a:xfrm>
            <a:off x="5562600" y="2514600"/>
            <a:ext cx="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Freeform 84"/>
          <p:cNvSpPr>
            <a:spLocks/>
          </p:cNvSpPr>
          <p:nvPr/>
        </p:nvSpPr>
        <p:spPr bwMode="auto">
          <a:xfrm>
            <a:off x="5562600" y="2438400"/>
            <a:ext cx="762000" cy="482600"/>
          </a:xfrm>
          <a:custGeom>
            <a:avLst/>
            <a:gdLst>
              <a:gd name="T0" fmla="*/ 0 w 480"/>
              <a:gd name="T1" fmla="*/ 2147483647 h 304"/>
              <a:gd name="T2" fmla="*/ 2147483647 w 480"/>
              <a:gd name="T3" fmla="*/ 2147483647 h 304"/>
              <a:gd name="T4" fmla="*/ 2147483647 w 480"/>
              <a:gd name="T5" fmla="*/ 2147483647 h 304"/>
              <a:gd name="T6" fmla="*/ 2147483647 w 480"/>
              <a:gd name="T7" fmla="*/ 2147483647 h 304"/>
              <a:gd name="T8" fmla="*/ 0 w 480"/>
              <a:gd name="T9" fmla="*/ 2147483647 h 3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80" h="304">
                <a:moveTo>
                  <a:pt x="0" y="104"/>
                </a:moveTo>
                <a:cubicBezTo>
                  <a:pt x="152" y="52"/>
                  <a:pt x="304" y="0"/>
                  <a:pt x="384" y="8"/>
                </a:cubicBezTo>
                <a:cubicBezTo>
                  <a:pt x="464" y="16"/>
                  <a:pt x="480" y="104"/>
                  <a:pt x="480" y="152"/>
                </a:cubicBezTo>
                <a:cubicBezTo>
                  <a:pt x="480" y="200"/>
                  <a:pt x="464" y="288"/>
                  <a:pt x="384" y="296"/>
                </a:cubicBezTo>
                <a:cubicBezTo>
                  <a:pt x="304" y="304"/>
                  <a:pt x="152" y="252"/>
                  <a:pt x="0" y="20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1" name="Rectangle 85"/>
          <p:cNvSpPr>
            <a:spLocks noChangeArrowheads="1"/>
          </p:cNvSpPr>
          <p:nvPr/>
        </p:nvSpPr>
        <p:spPr bwMode="auto">
          <a:xfrm>
            <a:off x="3505200" y="2590800"/>
            <a:ext cx="152400" cy="1524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Line 87"/>
          <p:cNvSpPr>
            <a:spLocks noChangeShapeType="1"/>
          </p:cNvSpPr>
          <p:nvPr/>
        </p:nvSpPr>
        <p:spPr bwMode="auto">
          <a:xfrm flipV="1">
            <a:off x="1752600" y="4038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88"/>
          <p:cNvSpPr>
            <a:spLocks noChangeShapeType="1"/>
          </p:cNvSpPr>
          <p:nvPr/>
        </p:nvSpPr>
        <p:spPr bwMode="auto">
          <a:xfrm>
            <a:off x="990600" y="48006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4" name="Text Box 89"/>
          <p:cNvSpPr txBox="1">
            <a:spLocks noChangeArrowheads="1"/>
          </p:cNvSpPr>
          <p:nvPr/>
        </p:nvSpPr>
        <p:spPr bwMode="auto">
          <a:xfrm>
            <a:off x="914400" y="5562600"/>
            <a:ext cx="206498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shora, 3 sektory</a:t>
            </a:r>
            <a:endParaRPr lang="en-US" sz="1400" dirty="0"/>
          </a:p>
        </p:txBody>
      </p:sp>
      <p:sp>
        <p:nvSpPr>
          <p:cNvPr id="22555" name="Text Box 90"/>
          <p:cNvSpPr txBox="1">
            <a:spLocks noChangeArrowheads="1"/>
          </p:cNvSpPr>
          <p:nvPr/>
        </p:nvSpPr>
        <p:spPr bwMode="auto">
          <a:xfrm>
            <a:off x="2498725" y="4811713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2556" name="Text Box 91"/>
          <p:cNvSpPr txBox="1">
            <a:spLocks noChangeArrowheads="1"/>
          </p:cNvSpPr>
          <p:nvPr/>
        </p:nvSpPr>
        <p:spPr bwMode="auto">
          <a:xfrm>
            <a:off x="1752600" y="3962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2557" name="AutoShape 92"/>
          <p:cNvSpPr>
            <a:spLocks noChangeArrowheads="1"/>
          </p:cNvSpPr>
          <p:nvPr/>
        </p:nvSpPr>
        <p:spPr bwMode="auto">
          <a:xfrm rot="1800000">
            <a:off x="1693863" y="4724400"/>
            <a:ext cx="127000" cy="111125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8" name="Text Box 93"/>
          <p:cNvSpPr txBox="1">
            <a:spLocks noChangeArrowheads="1"/>
          </p:cNvSpPr>
          <p:nvPr/>
        </p:nvSpPr>
        <p:spPr bwMode="auto">
          <a:xfrm>
            <a:off x="3733800" y="5562600"/>
            <a:ext cx="207460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 dirty="0" smtClean="0"/>
              <a:t>Pohled shora, 6 sektorů</a:t>
            </a:r>
            <a:endParaRPr lang="en-US" sz="1400" dirty="0"/>
          </a:p>
        </p:txBody>
      </p:sp>
      <p:sp>
        <p:nvSpPr>
          <p:cNvPr id="22559" name="Oval 94"/>
          <p:cNvSpPr>
            <a:spLocks noChangeArrowheads="1"/>
          </p:cNvSpPr>
          <p:nvPr/>
        </p:nvSpPr>
        <p:spPr bwMode="auto">
          <a:xfrm>
            <a:off x="1752600" y="4495800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0" name="Oval 95"/>
          <p:cNvSpPr>
            <a:spLocks noChangeArrowheads="1"/>
          </p:cNvSpPr>
          <p:nvPr/>
        </p:nvSpPr>
        <p:spPr bwMode="auto">
          <a:xfrm>
            <a:off x="1266825" y="471963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1" name="Oval 96"/>
          <p:cNvSpPr>
            <a:spLocks noChangeArrowheads="1"/>
          </p:cNvSpPr>
          <p:nvPr/>
        </p:nvSpPr>
        <p:spPr bwMode="auto">
          <a:xfrm>
            <a:off x="1309688" y="4205288"/>
            <a:ext cx="609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2" name="Text Box 97"/>
          <p:cNvSpPr txBox="1">
            <a:spLocks noChangeArrowheads="1"/>
          </p:cNvSpPr>
          <p:nvPr/>
        </p:nvSpPr>
        <p:spPr bwMode="auto">
          <a:xfrm>
            <a:off x="5257800" y="4724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x</a:t>
            </a:r>
          </a:p>
        </p:txBody>
      </p:sp>
      <p:sp>
        <p:nvSpPr>
          <p:cNvPr id="22563" name="Text Box 98"/>
          <p:cNvSpPr txBox="1">
            <a:spLocks noChangeArrowheads="1"/>
          </p:cNvSpPr>
          <p:nvPr/>
        </p:nvSpPr>
        <p:spPr bwMode="auto">
          <a:xfrm>
            <a:off x="4572000" y="38100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/>
              <a:t>z</a:t>
            </a:r>
          </a:p>
        </p:txBody>
      </p:sp>
      <p:sp>
        <p:nvSpPr>
          <p:cNvPr id="22564" name="Line 99"/>
          <p:cNvSpPr>
            <a:spLocks noChangeShapeType="1"/>
          </p:cNvSpPr>
          <p:nvPr/>
        </p:nvSpPr>
        <p:spPr bwMode="auto">
          <a:xfrm>
            <a:off x="3692525" y="4776788"/>
            <a:ext cx="1793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5" name="Line 100"/>
          <p:cNvSpPr>
            <a:spLocks noChangeShapeType="1"/>
          </p:cNvSpPr>
          <p:nvPr/>
        </p:nvSpPr>
        <p:spPr bwMode="auto">
          <a:xfrm>
            <a:off x="4513263" y="3962400"/>
            <a:ext cx="0" cy="1552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6" name="AutoShape 101"/>
          <p:cNvSpPr>
            <a:spLocks noChangeArrowheads="1"/>
          </p:cNvSpPr>
          <p:nvPr/>
        </p:nvSpPr>
        <p:spPr bwMode="auto">
          <a:xfrm>
            <a:off x="4437063" y="4710113"/>
            <a:ext cx="152400" cy="133350"/>
          </a:xfrm>
          <a:prstGeom prst="hexagon">
            <a:avLst>
              <a:gd name="adj" fmla="val 28571"/>
              <a:gd name="vf" fmla="val 115470"/>
            </a:avLst>
          </a:prstGeom>
          <a:solidFill>
            <a:srgbClr val="0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7" name="Freeform 102"/>
          <p:cNvSpPr>
            <a:spLocks/>
          </p:cNvSpPr>
          <p:nvPr/>
        </p:nvSpPr>
        <p:spPr bwMode="auto">
          <a:xfrm>
            <a:off x="3867150" y="4300538"/>
            <a:ext cx="612775" cy="527050"/>
          </a:xfrm>
          <a:custGeom>
            <a:avLst/>
            <a:gdLst>
              <a:gd name="T0" fmla="*/ 2147483647 w 386"/>
              <a:gd name="T1" fmla="*/ 2147483647 h 332"/>
              <a:gd name="T2" fmla="*/ 2147483647 w 386"/>
              <a:gd name="T3" fmla="*/ 2147483647 h 332"/>
              <a:gd name="T4" fmla="*/ 2147483647 w 386"/>
              <a:gd name="T5" fmla="*/ 2147483647 h 332"/>
              <a:gd name="T6" fmla="*/ 2147483647 w 386"/>
              <a:gd name="T7" fmla="*/ 2147483647 h 332"/>
              <a:gd name="T8" fmla="*/ 2147483647 w 386"/>
              <a:gd name="T9" fmla="*/ 2147483647 h 3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" h="332">
                <a:moveTo>
                  <a:pt x="359" y="300"/>
                </a:moveTo>
                <a:cubicBezTo>
                  <a:pt x="243" y="316"/>
                  <a:pt x="127" y="332"/>
                  <a:pt x="71" y="300"/>
                </a:cubicBezTo>
                <a:cubicBezTo>
                  <a:pt x="15" y="268"/>
                  <a:pt x="0" y="153"/>
                  <a:pt x="23" y="108"/>
                </a:cubicBezTo>
                <a:cubicBezTo>
                  <a:pt x="46" y="63"/>
                  <a:pt x="149" y="0"/>
                  <a:pt x="209" y="27"/>
                </a:cubicBezTo>
                <a:cubicBezTo>
                  <a:pt x="269" y="54"/>
                  <a:pt x="327" y="162"/>
                  <a:pt x="386" y="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Freeform 103"/>
          <p:cNvSpPr>
            <a:spLocks/>
          </p:cNvSpPr>
          <p:nvPr/>
        </p:nvSpPr>
        <p:spPr bwMode="auto">
          <a:xfrm rot="3600000">
            <a:off x="4227512" y="4124326"/>
            <a:ext cx="612775" cy="527050"/>
          </a:xfrm>
          <a:custGeom>
            <a:avLst/>
            <a:gdLst>
              <a:gd name="T0" fmla="*/ 2147483647 w 386"/>
              <a:gd name="T1" fmla="*/ 2147483647 h 332"/>
              <a:gd name="T2" fmla="*/ 2147483647 w 386"/>
              <a:gd name="T3" fmla="*/ 2147483647 h 332"/>
              <a:gd name="T4" fmla="*/ 2147483647 w 386"/>
              <a:gd name="T5" fmla="*/ 2147483647 h 332"/>
              <a:gd name="T6" fmla="*/ 2147483647 w 386"/>
              <a:gd name="T7" fmla="*/ 2147483647 h 332"/>
              <a:gd name="T8" fmla="*/ 2147483647 w 386"/>
              <a:gd name="T9" fmla="*/ 2147483647 h 3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" h="332">
                <a:moveTo>
                  <a:pt x="359" y="300"/>
                </a:moveTo>
                <a:cubicBezTo>
                  <a:pt x="243" y="316"/>
                  <a:pt x="127" y="332"/>
                  <a:pt x="71" y="300"/>
                </a:cubicBezTo>
                <a:cubicBezTo>
                  <a:pt x="15" y="268"/>
                  <a:pt x="0" y="153"/>
                  <a:pt x="23" y="108"/>
                </a:cubicBezTo>
                <a:cubicBezTo>
                  <a:pt x="46" y="63"/>
                  <a:pt x="149" y="0"/>
                  <a:pt x="209" y="27"/>
                </a:cubicBezTo>
                <a:cubicBezTo>
                  <a:pt x="269" y="54"/>
                  <a:pt x="327" y="162"/>
                  <a:pt x="386" y="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Freeform 104"/>
          <p:cNvSpPr>
            <a:spLocks/>
          </p:cNvSpPr>
          <p:nvPr/>
        </p:nvSpPr>
        <p:spPr bwMode="auto">
          <a:xfrm rot="7200000">
            <a:off x="4565650" y="4333876"/>
            <a:ext cx="612775" cy="527050"/>
          </a:xfrm>
          <a:custGeom>
            <a:avLst/>
            <a:gdLst>
              <a:gd name="T0" fmla="*/ 2147483647 w 386"/>
              <a:gd name="T1" fmla="*/ 2147483647 h 332"/>
              <a:gd name="T2" fmla="*/ 2147483647 w 386"/>
              <a:gd name="T3" fmla="*/ 2147483647 h 332"/>
              <a:gd name="T4" fmla="*/ 2147483647 w 386"/>
              <a:gd name="T5" fmla="*/ 2147483647 h 332"/>
              <a:gd name="T6" fmla="*/ 2147483647 w 386"/>
              <a:gd name="T7" fmla="*/ 2147483647 h 332"/>
              <a:gd name="T8" fmla="*/ 2147483647 w 386"/>
              <a:gd name="T9" fmla="*/ 2147483647 h 3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86" h="332">
                <a:moveTo>
                  <a:pt x="359" y="300"/>
                </a:moveTo>
                <a:cubicBezTo>
                  <a:pt x="243" y="316"/>
                  <a:pt x="127" y="332"/>
                  <a:pt x="71" y="300"/>
                </a:cubicBezTo>
                <a:cubicBezTo>
                  <a:pt x="15" y="268"/>
                  <a:pt x="0" y="153"/>
                  <a:pt x="23" y="108"/>
                </a:cubicBezTo>
                <a:cubicBezTo>
                  <a:pt x="46" y="63"/>
                  <a:pt x="149" y="0"/>
                  <a:pt x="209" y="27"/>
                </a:cubicBezTo>
                <a:cubicBezTo>
                  <a:pt x="269" y="54"/>
                  <a:pt x="327" y="162"/>
                  <a:pt x="386" y="27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70" name="Group 105"/>
          <p:cNvGrpSpPr>
            <a:grpSpLocks/>
          </p:cNvGrpSpPr>
          <p:nvPr/>
        </p:nvGrpSpPr>
        <p:grpSpPr bwMode="auto">
          <a:xfrm rot="21469953" flipV="1">
            <a:off x="3886200" y="4648200"/>
            <a:ext cx="1268413" cy="822325"/>
            <a:chOff x="1933" y="2844"/>
            <a:chExt cx="799" cy="518"/>
          </a:xfrm>
        </p:grpSpPr>
        <p:sp>
          <p:nvSpPr>
            <p:cNvPr id="22574" name="Freeform 106"/>
            <p:cNvSpPr>
              <a:spLocks/>
            </p:cNvSpPr>
            <p:nvPr/>
          </p:nvSpPr>
          <p:spPr bwMode="auto">
            <a:xfrm>
              <a:off x="1933" y="2982"/>
              <a:ext cx="386" cy="332"/>
            </a:xfrm>
            <a:custGeom>
              <a:avLst/>
              <a:gdLst>
                <a:gd name="T0" fmla="*/ 359 w 386"/>
                <a:gd name="T1" fmla="*/ 300 h 332"/>
                <a:gd name="T2" fmla="*/ 71 w 386"/>
                <a:gd name="T3" fmla="*/ 300 h 332"/>
                <a:gd name="T4" fmla="*/ 23 w 386"/>
                <a:gd name="T5" fmla="*/ 108 h 332"/>
                <a:gd name="T6" fmla="*/ 209 w 386"/>
                <a:gd name="T7" fmla="*/ 27 h 332"/>
                <a:gd name="T8" fmla="*/ 386 w 386"/>
                <a:gd name="T9" fmla="*/ 270 h 3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6" h="332">
                  <a:moveTo>
                    <a:pt x="359" y="300"/>
                  </a:moveTo>
                  <a:cubicBezTo>
                    <a:pt x="243" y="316"/>
                    <a:pt x="127" y="332"/>
                    <a:pt x="71" y="300"/>
                  </a:cubicBezTo>
                  <a:cubicBezTo>
                    <a:pt x="15" y="268"/>
                    <a:pt x="0" y="153"/>
                    <a:pt x="23" y="108"/>
                  </a:cubicBezTo>
                  <a:cubicBezTo>
                    <a:pt x="46" y="63"/>
                    <a:pt x="149" y="0"/>
                    <a:pt x="209" y="27"/>
                  </a:cubicBezTo>
                  <a:cubicBezTo>
                    <a:pt x="269" y="54"/>
                    <a:pt x="327" y="162"/>
                    <a:pt x="386" y="27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5" name="Freeform 107"/>
            <p:cNvSpPr>
              <a:spLocks/>
            </p:cNvSpPr>
            <p:nvPr/>
          </p:nvSpPr>
          <p:spPr bwMode="auto">
            <a:xfrm rot="3600000">
              <a:off x="2160" y="2871"/>
              <a:ext cx="386" cy="332"/>
            </a:xfrm>
            <a:custGeom>
              <a:avLst/>
              <a:gdLst>
                <a:gd name="T0" fmla="*/ 359 w 386"/>
                <a:gd name="T1" fmla="*/ 300 h 332"/>
                <a:gd name="T2" fmla="*/ 71 w 386"/>
                <a:gd name="T3" fmla="*/ 300 h 332"/>
                <a:gd name="T4" fmla="*/ 23 w 386"/>
                <a:gd name="T5" fmla="*/ 108 h 332"/>
                <a:gd name="T6" fmla="*/ 209 w 386"/>
                <a:gd name="T7" fmla="*/ 27 h 332"/>
                <a:gd name="T8" fmla="*/ 386 w 386"/>
                <a:gd name="T9" fmla="*/ 270 h 3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6" h="332">
                  <a:moveTo>
                    <a:pt x="359" y="300"/>
                  </a:moveTo>
                  <a:cubicBezTo>
                    <a:pt x="243" y="316"/>
                    <a:pt x="127" y="332"/>
                    <a:pt x="71" y="300"/>
                  </a:cubicBezTo>
                  <a:cubicBezTo>
                    <a:pt x="15" y="268"/>
                    <a:pt x="0" y="153"/>
                    <a:pt x="23" y="108"/>
                  </a:cubicBezTo>
                  <a:cubicBezTo>
                    <a:pt x="46" y="63"/>
                    <a:pt x="149" y="0"/>
                    <a:pt x="209" y="27"/>
                  </a:cubicBezTo>
                  <a:cubicBezTo>
                    <a:pt x="269" y="54"/>
                    <a:pt x="327" y="162"/>
                    <a:pt x="386" y="27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76" name="Freeform 108"/>
            <p:cNvSpPr>
              <a:spLocks/>
            </p:cNvSpPr>
            <p:nvPr/>
          </p:nvSpPr>
          <p:spPr bwMode="auto">
            <a:xfrm rot="7200000">
              <a:off x="2373" y="3003"/>
              <a:ext cx="386" cy="332"/>
            </a:xfrm>
            <a:custGeom>
              <a:avLst/>
              <a:gdLst>
                <a:gd name="T0" fmla="*/ 359 w 386"/>
                <a:gd name="T1" fmla="*/ 300 h 332"/>
                <a:gd name="T2" fmla="*/ 71 w 386"/>
                <a:gd name="T3" fmla="*/ 300 h 332"/>
                <a:gd name="T4" fmla="*/ 23 w 386"/>
                <a:gd name="T5" fmla="*/ 108 h 332"/>
                <a:gd name="T6" fmla="*/ 209 w 386"/>
                <a:gd name="T7" fmla="*/ 27 h 332"/>
                <a:gd name="T8" fmla="*/ 386 w 386"/>
                <a:gd name="T9" fmla="*/ 270 h 3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86" h="332">
                  <a:moveTo>
                    <a:pt x="359" y="300"/>
                  </a:moveTo>
                  <a:cubicBezTo>
                    <a:pt x="243" y="316"/>
                    <a:pt x="127" y="332"/>
                    <a:pt x="71" y="300"/>
                  </a:cubicBezTo>
                  <a:cubicBezTo>
                    <a:pt x="15" y="268"/>
                    <a:pt x="0" y="153"/>
                    <a:pt x="23" y="108"/>
                  </a:cubicBezTo>
                  <a:cubicBezTo>
                    <a:pt x="46" y="63"/>
                    <a:pt x="149" y="0"/>
                    <a:pt x="209" y="27"/>
                  </a:cubicBezTo>
                  <a:cubicBezTo>
                    <a:pt x="269" y="54"/>
                    <a:pt x="327" y="162"/>
                    <a:pt x="386" y="27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71" name="Rectangle 109"/>
          <p:cNvSpPr>
            <a:spLocks noGrp="1" noChangeArrowheads="1"/>
          </p:cNvSpPr>
          <p:nvPr>
            <p:ph type="body" idx="1"/>
          </p:nvPr>
        </p:nvSpPr>
        <p:spPr>
          <a:xfrm>
            <a:off x="419099" y="1511301"/>
            <a:ext cx="8229600" cy="587602"/>
          </a:xfrm>
        </p:spPr>
        <p:txBody>
          <a:bodyPr/>
          <a:lstStyle/>
          <a:p>
            <a:r>
              <a:rPr lang="cs-CZ" sz="1800" dirty="0" smtClean="0"/>
              <a:t>Často používané pro mikrovlnné spoje nebo základnové stanice pro mobilní telefony</a:t>
            </a:r>
            <a:endParaRPr lang="en-US" sz="1800" dirty="0" smtClean="0"/>
          </a:p>
        </p:txBody>
      </p:sp>
      <p:sp>
        <p:nvSpPr>
          <p:cNvPr id="22572" name="Text Box 110"/>
          <p:cNvSpPr txBox="1">
            <a:spLocks noChangeArrowheads="1"/>
          </p:cNvSpPr>
          <p:nvPr/>
        </p:nvSpPr>
        <p:spPr bwMode="auto">
          <a:xfrm>
            <a:off x="6656952" y="2362200"/>
            <a:ext cx="12298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 smtClean="0"/>
              <a:t>Směrová anténa</a:t>
            </a:r>
            <a:endParaRPr lang="en-US" sz="1800" dirty="0"/>
          </a:p>
        </p:txBody>
      </p:sp>
      <p:sp>
        <p:nvSpPr>
          <p:cNvPr id="22573" name="Text Box 111"/>
          <p:cNvSpPr txBox="1">
            <a:spLocks noChangeArrowheads="1"/>
          </p:cNvSpPr>
          <p:nvPr/>
        </p:nvSpPr>
        <p:spPr bwMode="auto">
          <a:xfrm>
            <a:off x="5440966" y="3856213"/>
            <a:ext cx="12721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sz="1800" dirty="0" smtClean="0"/>
              <a:t>Sektorová anténa</a:t>
            </a:r>
            <a:endParaRPr lang="en-US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8F5BA-E067-4B97-AF2C-51AA3F9806D0}" type="datetime1">
              <a:rPr lang="cs-CZ" smtClean="0"/>
              <a:t>26. 11. 2019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646" y="1980793"/>
            <a:ext cx="622935" cy="155733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019" y="4597401"/>
            <a:ext cx="952500" cy="165735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7014535" y="3844759"/>
            <a:ext cx="1609736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/>
              <a:t>Zisk: 17 </a:t>
            </a:r>
            <a:r>
              <a:rPr lang="cs-CZ" sz="1400" dirty="0" err="1" smtClean="0"/>
              <a:t>dBi</a:t>
            </a:r>
            <a:endParaRPr lang="cs-CZ" sz="1400" dirty="0" smtClean="0"/>
          </a:p>
          <a:p>
            <a:r>
              <a:rPr lang="cs-CZ" sz="1400" dirty="0"/>
              <a:t>Horizontálně 120</a:t>
            </a:r>
            <a:r>
              <a:rPr lang="cs-CZ" sz="1400" dirty="0" smtClean="0"/>
              <a:t>°</a:t>
            </a:r>
          </a:p>
          <a:p>
            <a:r>
              <a:rPr lang="cs-CZ" sz="1400" dirty="0"/>
              <a:t>Vertikálně 14° </a:t>
            </a:r>
          </a:p>
        </p:txBody>
      </p:sp>
    </p:spTree>
    <p:extLst>
      <p:ext uri="{BB962C8B-B14F-4D97-AF65-F5344CB8AC3E}">
        <p14:creationId xmlns:p14="http://schemas.microsoft.com/office/powerpoint/2010/main" val="95513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1485</TotalTime>
  <Words>3085</Words>
  <Application>Microsoft Office PowerPoint</Application>
  <PresentationFormat>Předvádění na obrazovce (4:3)</PresentationFormat>
  <Paragraphs>1005</Paragraphs>
  <Slides>44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44</vt:i4>
      </vt:variant>
    </vt:vector>
  </HeadingPairs>
  <TitlesOfParts>
    <vt:vector size="56" baseType="lpstr">
      <vt:lpstr>Arial</vt:lpstr>
      <vt:lpstr>Calibri</vt:lpstr>
      <vt:lpstr>Calibri Light</vt:lpstr>
      <vt:lpstr>Cambria Math</vt:lpstr>
      <vt:lpstr>Palatino Linotype</vt:lpstr>
      <vt:lpstr>Symbol</vt:lpstr>
      <vt:lpstr>Wingdings</vt:lpstr>
      <vt:lpstr>06088808</vt:lpstr>
      <vt:lpstr>Vlastní návrh</vt:lpstr>
      <vt:lpstr>1_Vlastní návrh</vt:lpstr>
      <vt:lpstr>Formel</vt:lpstr>
      <vt:lpstr>Clip</vt:lpstr>
      <vt:lpstr>Bezdrátové komunikace</vt:lpstr>
      <vt:lpstr>Frekvence pro komunikace</vt:lpstr>
      <vt:lpstr>Frekvence pro mobilní komunikace</vt:lpstr>
      <vt:lpstr>Signály</vt:lpstr>
      <vt:lpstr>Fourierova reprezentace periodických signálů</vt:lpstr>
      <vt:lpstr>Signály</vt:lpstr>
      <vt:lpstr>Antény: izotropní zářič</vt:lpstr>
      <vt:lpstr>Antény: jednoduché dipóly</vt:lpstr>
      <vt:lpstr>Antény: směrové a sektorové</vt:lpstr>
      <vt:lpstr>Rozšíření počtu antén</vt:lpstr>
      <vt:lpstr>Dosah šíření signálu</vt:lpstr>
      <vt:lpstr>Šíření signálu</vt:lpstr>
      <vt:lpstr>Šíření signálu více směry</vt:lpstr>
      <vt:lpstr>Vlivy mobility</vt:lpstr>
      <vt:lpstr>Multiplexování</vt:lpstr>
      <vt:lpstr>Frekvenční multiplex Frequency Division Multiplex (FDM)</vt:lpstr>
      <vt:lpstr>Časový multiplex Time Division Multiplex (TDM)</vt:lpstr>
      <vt:lpstr>Časový a frekvenční multiplex Time and frequency multiplex</vt:lpstr>
      <vt:lpstr>Kódový multiplex Code Division Multiplex (CDM)</vt:lpstr>
      <vt:lpstr>Modulační techniky: ASK, FSK, PSK</vt:lpstr>
      <vt:lpstr>Modulace a demodulace</vt:lpstr>
      <vt:lpstr>Digitální modulace</vt:lpstr>
      <vt:lpstr>Pokročilé frekvenční klíčování</vt:lpstr>
      <vt:lpstr>Příklad MSK (Minimum Shift Keying)</vt:lpstr>
      <vt:lpstr>Pokročilé fázové klíčování</vt:lpstr>
      <vt:lpstr>Kvadraturní amplitudová modulace Quadrature Amplitude Modulation</vt:lpstr>
      <vt:lpstr>Hierarchická modulace</vt:lpstr>
      <vt:lpstr>Technologie rozprostřeného spektra</vt:lpstr>
      <vt:lpstr>Účinky rozprostření signálu a rušení</vt:lpstr>
      <vt:lpstr>Šíření a frekvenčně selektivní zeslabení signálu</vt:lpstr>
      <vt:lpstr>DSSS (Direct Sequence Spread Spectrum) I Rozprostřené pásmo s kódováním sekvencí bitů</vt:lpstr>
      <vt:lpstr>DSSS (Direct Sequence Spread Spectrum) II Rozprostřené pásmo s kódováním sekvencí bitů</vt:lpstr>
      <vt:lpstr>FHSS (Frequency Hopping Spread Spectrum) I Rozprostřené pásmo s frekvenčními přeskoky</vt:lpstr>
      <vt:lpstr>FHSS (Frequency Hopping Spread Spectrum) II Rozprostřené pásmo s frekvenčními přeskoky</vt:lpstr>
      <vt:lpstr>FHSS (Frequency Hopping Spread Spectrum) III Rozprostřené pásmo s frekvenčními přeskoky</vt:lpstr>
      <vt:lpstr>Přijímač: demodulace</vt:lpstr>
      <vt:lpstr>Útlum způsobuje ztrátu spojení</vt:lpstr>
      <vt:lpstr>Obecný výraz pro útlum</vt:lpstr>
      <vt:lpstr>Šum a rušení</vt:lpstr>
      <vt:lpstr>Symboly a bitová chybovost</vt:lpstr>
      <vt:lpstr>Příklad: závislost BER na SINR</vt:lpstr>
      <vt:lpstr>Typické modely kanálů pro WSN</vt:lpstr>
      <vt:lpstr>Typické modely kanálů pro WSN</vt:lpstr>
      <vt:lpstr>Souhrn</vt:lpstr>
    </vt:vector>
  </TitlesOfParts>
  <Company>UWB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</dc:title>
  <dc:creator>ledvina</dc:creator>
  <cp:lastModifiedBy>un331</cp:lastModifiedBy>
  <cp:revision>122</cp:revision>
  <dcterms:created xsi:type="dcterms:W3CDTF">2011-05-03T04:12:24Z</dcterms:created>
  <dcterms:modified xsi:type="dcterms:W3CDTF">2019-11-26T08:46:36Z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