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3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7" r:id="rId3"/>
    <p:sldId id="260" r:id="rId4"/>
    <p:sldId id="261" r:id="rId5"/>
    <p:sldId id="262" r:id="rId6"/>
    <p:sldId id="280" r:id="rId7"/>
    <p:sldId id="263" r:id="rId8"/>
    <p:sldId id="264" r:id="rId9"/>
    <p:sldId id="265" r:id="rId10"/>
    <p:sldId id="266" r:id="rId11"/>
    <p:sldId id="267" r:id="rId12"/>
    <p:sldId id="268" r:id="rId13"/>
    <p:sldId id="950" r:id="rId14"/>
    <p:sldId id="951" r:id="rId15"/>
    <p:sldId id="269" r:id="rId16"/>
    <p:sldId id="952" r:id="rId17"/>
    <p:sldId id="955" r:id="rId18"/>
    <p:sldId id="956" r:id="rId19"/>
    <p:sldId id="953" r:id="rId20"/>
    <p:sldId id="954" r:id="rId21"/>
    <p:sldId id="272" r:id="rId22"/>
    <p:sldId id="273" r:id="rId23"/>
    <p:sldId id="270" r:id="rId24"/>
    <p:sldId id="271" r:id="rId25"/>
    <p:sldId id="274" r:id="rId26"/>
    <p:sldId id="275" r:id="rId27"/>
  </p:sldIdLst>
  <p:sldSz cx="9144000" cy="6858000" type="screen4x3"/>
  <p:notesSz cx="7099300" cy="102235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7" autoAdjust="0"/>
    <p:restoredTop sz="90224" autoAdjust="0"/>
  </p:normalViewPr>
  <p:slideViewPr>
    <p:cSldViewPr>
      <p:cViewPr varScale="1">
        <p:scale>
          <a:sx n="64" d="100"/>
          <a:sy n="64" d="100"/>
        </p:scale>
        <p:origin x="62" y="21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797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8" d="100"/>
        <a:sy n="98" d="100"/>
      </p:scale>
      <p:origin x="0" y="-8981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4988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006" tIns="47503" rIns="95006" bIns="47503" numCol="1" anchor="t" anchorCtr="0" compatLnSpc="1">
            <a:prstTxWarp prst="textNoShape">
              <a:avLst/>
            </a:prstTxWarp>
          </a:bodyPr>
          <a:lstStyle>
            <a:lvl1pPr defTabSz="949325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4988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006" tIns="47503" rIns="95006" bIns="47503" numCol="1" anchor="t" anchorCtr="0" compatLnSpc="1">
            <a:prstTxWarp prst="textNoShape">
              <a:avLst/>
            </a:prstTxWarp>
          </a:bodyPr>
          <a:lstStyle>
            <a:lvl1pPr algn="r" defTabSz="949325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145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10738"/>
            <a:ext cx="3074988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006" tIns="47503" rIns="95006" bIns="47503" numCol="1" anchor="b" anchorCtr="0" compatLnSpc="1">
            <a:prstTxWarp prst="textNoShape">
              <a:avLst/>
            </a:prstTxWarp>
          </a:bodyPr>
          <a:lstStyle>
            <a:lvl1pPr defTabSz="949325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145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10738"/>
            <a:ext cx="3074988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006" tIns="47503" rIns="95006" bIns="47503" numCol="1" anchor="b" anchorCtr="0" compatLnSpc="1">
            <a:prstTxWarp prst="textNoShape">
              <a:avLst/>
            </a:prstTxWarp>
          </a:bodyPr>
          <a:lstStyle>
            <a:lvl1pPr algn="r" defTabSz="949325" eaLnBrk="1" hangingPunct="1">
              <a:defRPr sz="1200"/>
            </a:lvl1pPr>
          </a:lstStyle>
          <a:p>
            <a:pPr>
              <a:defRPr/>
            </a:pPr>
            <a:fld id="{2990FA2F-7C1D-4E18-83DB-DC548E5F215C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294231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4988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57" tIns="48330" rIns="96657" bIns="48330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4988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57" tIns="48330" rIns="96657" bIns="48330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5363" y="768350"/>
            <a:ext cx="5110162" cy="38322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57750"/>
            <a:ext cx="5680075" cy="459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57" tIns="48330" rIns="96657" bIns="48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noProof="0"/>
              <a:t>Klepnutím lze upravit styly předlohy textu.</a:t>
            </a:r>
          </a:p>
          <a:p>
            <a:pPr lvl="1"/>
            <a:r>
              <a:rPr lang="cs-CZ" altLang="cs-CZ" noProof="0"/>
              <a:t>Druhá úroveň</a:t>
            </a:r>
          </a:p>
          <a:p>
            <a:pPr lvl="2"/>
            <a:r>
              <a:rPr lang="cs-CZ" altLang="cs-CZ" noProof="0"/>
              <a:t>Třetí úroveň</a:t>
            </a:r>
          </a:p>
          <a:p>
            <a:pPr lvl="3"/>
            <a:r>
              <a:rPr lang="cs-CZ" altLang="cs-CZ" noProof="0"/>
              <a:t>Čtvrtá úroveň</a:t>
            </a:r>
          </a:p>
          <a:p>
            <a:pPr lvl="4"/>
            <a:r>
              <a:rPr lang="cs-CZ" altLang="cs-CZ" noProof="0"/>
              <a:t>Pátá úroveň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10738"/>
            <a:ext cx="3074988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57" tIns="48330" rIns="96657" bIns="48330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10738"/>
            <a:ext cx="3074988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57" tIns="48330" rIns="96657" bIns="48330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/>
            </a:lvl1pPr>
          </a:lstStyle>
          <a:p>
            <a:pPr>
              <a:defRPr/>
            </a:pPr>
            <a:fld id="{559F3B19-239F-49B9-B058-762A6DB92C7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075297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4" name="CustomShape 1"/>
          <p:cNvSpPr/>
          <p:nvPr/>
        </p:nvSpPr>
        <p:spPr>
          <a:xfrm>
            <a:off x="3963960" y="8818560"/>
            <a:ext cx="3031200" cy="462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880" tIns="46440" rIns="92880" bIns="46440" anchor="b"/>
          <a:lstStyle/>
          <a:p>
            <a:pPr algn="r">
              <a:lnSpc>
                <a:spcPct val="100000"/>
              </a:lnSpc>
            </a:pPr>
            <a:fld id="{D289401E-6241-4BCD-8787-AC83ABCE1861}" type="slidenum">
              <a:rPr lang="cs-CZ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1</a:t>
            </a:fld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75" name="PlaceHolder 2"/>
          <p:cNvSpPr>
            <a:spLocks noGrp="1"/>
          </p:cNvSpPr>
          <p:nvPr>
            <p:ph type="body"/>
          </p:nvPr>
        </p:nvSpPr>
        <p:spPr>
          <a:xfrm>
            <a:off x="700200" y="4410000"/>
            <a:ext cx="5596560" cy="4175640"/>
          </a:xfrm>
          <a:prstGeom prst="rect">
            <a:avLst/>
          </a:prstGeom>
        </p:spPr>
        <p:txBody>
          <a:bodyPr lIns="92880" tIns="46440" rIns="92880" bIns="46440"/>
          <a:lstStyle/>
          <a:p>
            <a:r>
              <a:rPr lang="cs-CZ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Klepněte a vložte poznámky.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4" name="PlaceHolder 1"/>
          <p:cNvSpPr>
            <a:spLocks noGrp="1"/>
          </p:cNvSpPr>
          <p:nvPr>
            <p:ph type="body"/>
          </p:nvPr>
        </p:nvSpPr>
        <p:spPr>
          <a:xfrm>
            <a:off x="700200" y="4410000"/>
            <a:ext cx="5596200" cy="4175280"/>
          </a:xfrm>
          <a:prstGeom prst="rect">
            <a:avLst/>
          </a:prstGeom>
        </p:spPr>
        <p:txBody>
          <a:bodyPr lIns="92880" tIns="46440" rIns="92880" bIns="46440"/>
          <a:lstStyle/>
          <a:p>
            <a:endParaRPr lang="cs-CZ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95" name="CustomShape 2"/>
          <p:cNvSpPr/>
          <p:nvPr/>
        </p:nvSpPr>
        <p:spPr>
          <a:xfrm>
            <a:off x="3963960" y="8818560"/>
            <a:ext cx="3030840" cy="462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880" tIns="46440" rIns="92880" bIns="46440" anchor="b"/>
          <a:lstStyle/>
          <a:p>
            <a:pPr algn="r">
              <a:lnSpc>
                <a:spcPct val="100000"/>
              </a:lnSpc>
            </a:pPr>
            <a:fld id="{59648F00-231D-4D54-A95D-82A91F615BE6}" type="slidenum">
              <a:rPr lang="cs-CZ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+mn-ea"/>
              </a:rPr>
              <a:t>10</a:t>
            </a:fld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6" name="PlaceHolder 1"/>
          <p:cNvSpPr>
            <a:spLocks noGrp="1"/>
          </p:cNvSpPr>
          <p:nvPr>
            <p:ph type="body"/>
          </p:nvPr>
        </p:nvSpPr>
        <p:spPr>
          <a:xfrm>
            <a:off x="700200" y="4410000"/>
            <a:ext cx="5596200" cy="4175280"/>
          </a:xfrm>
          <a:prstGeom prst="rect">
            <a:avLst/>
          </a:prstGeom>
        </p:spPr>
        <p:txBody>
          <a:bodyPr lIns="92880" tIns="46440" rIns="92880" bIns="46440"/>
          <a:lstStyle/>
          <a:p>
            <a:endParaRPr lang="cs-CZ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97" name="CustomShape 2"/>
          <p:cNvSpPr/>
          <p:nvPr/>
        </p:nvSpPr>
        <p:spPr>
          <a:xfrm>
            <a:off x="3963960" y="8818560"/>
            <a:ext cx="3030840" cy="462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880" tIns="46440" rIns="92880" bIns="46440" anchor="b"/>
          <a:lstStyle/>
          <a:p>
            <a:pPr algn="r">
              <a:lnSpc>
                <a:spcPct val="100000"/>
              </a:lnSpc>
            </a:pPr>
            <a:fld id="{EB59CEB4-4193-450E-9989-6FA3655AEF0D}" type="slidenum">
              <a:rPr lang="cs-CZ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+mn-ea"/>
              </a:rPr>
              <a:t>11</a:t>
            </a:fld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8" name="PlaceHolder 1"/>
          <p:cNvSpPr>
            <a:spLocks noGrp="1"/>
          </p:cNvSpPr>
          <p:nvPr>
            <p:ph type="body"/>
          </p:nvPr>
        </p:nvSpPr>
        <p:spPr>
          <a:xfrm>
            <a:off x="700200" y="4410000"/>
            <a:ext cx="5596200" cy="4175280"/>
          </a:xfrm>
          <a:prstGeom prst="rect">
            <a:avLst/>
          </a:prstGeom>
        </p:spPr>
        <p:txBody>
          <a:bodyPr lIns="92880" tIns="46440" rIns="92880" bIns="46440"/>
          <a:lstStyle/>
          <a:p>
            <a:endParaRPr lang="cs-CZ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99" name="CustomShape 2"/>
          <p:cNvSpPr/>
          <p:nvPr/>
        </p:nvSpPr>
        <p:spPr>
          <a:xfrm>
            <a:off x="3963960" y="8818560"/>
            <a:ext cx="3030840" cy="462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880" tIns="46440" rIns="92880" bIns="46440" anchor="b"/>
          <a:lstStyle/>
          <a:p>
            <a:pPr algn="r">
              <a:lnSpc>
                <a:spcPct val="100000"/>
              </a:lnSpc>
            </a:pPr>
            <a:fld id="{F7A8BD36-A128-46C8-AAD3-A63B41220CD0}" type="slidenum">
              <a:rPr lang="cs-CZ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+mn-ea"/>
              </a:rPr>
              <a:t>12</a:t>
            </a:fld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PlaceHolder 1"/>
          <p:cNvSpPr>
            <a:spLocks noGrp="1"/>
          </p:cNvSpPr>
          <p:nvPr>
            <p:ph type="body"/>
          </p:nvPr>
        </p:nvSpPr>
        <p:spPr>
          <a:xfrm>
            <a:off x="700200" y="4410000"/>
            <a:ext cx="5595120" cy="4174200"/>
          </a:xfrm>
          <a:prstGeom prst="rect">
            <a:avLst/>
          </a:prstGeom>
        </p:spPr>
        <p:txBody>
          <a:bodyPr lIns="92880" tIns="46440" rIns="92880" bIns="46440"/>
          <a:lstStyle/>
          <a:p>
            <a:endParaRPr/>
          </a:p>
        </p:txBody>
      </p:sp>
      <p:sp>
        <p:nvSpPr>
          <p:cNvPr id="497" name="CustomShape 2"/>
          <p:cNvSpPr/>
          <p:nvPr/>
        </p:nvSpPr>
        <p:spPr>
          <a:xfrm>
            <a:off x="3963960" y="8818560"/>
            <a:ext cx="3029760" cy="461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880" tIns="46440" rIns="92880" bIns="46440" anchor="b"/>
          <a:lstStyle/>
          <a:p>
            <a:pPr algn="r">
              <a:lnSpc>
                <a:spcPct val="100000"/>
              </a:lnSpc>
            </a:pPr>
            <a:fld id="{67F3FD1A-C91A-458B-8934-DBDA6EB48BC1}" type="slidenum">
              <a:rPr lang="cs-CZ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+mn-ea"/>
              </a:rPr>
              <a:t>13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578625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" name="PlaceHolder 1"/>
          <p:cNvSpPr>
            <a:spLocks noGrp="1"/>
          </p:cNvSpPr>
          <p:nvPr>
            <p:ph type="body"/>
          </p:nvPr>
        </p:nvSpPr>
        <p:spPr>
          <a:xfrm>
            <a:off x="700200" y="4410000"/>
            <a:ext cx="5595120" cy="4174200"/>
          </a:xfrm>
          <a:prstGeom prst="rect">
            <a:avLst/>
          </a:prstGeom>
        </p:spPr>
        <p:txBody>
          <a:bodyPr lIns="92880" tIns="46440" rIns="92880" bIns="46440"/>
          <a:lstStyle/>
          <a:p>
            <a:endParaRPr/>
          </a:p>
        </p:txBody>
      </p:sp>
      <p:sp>
        <p:nvSpPr>
          <p:cNvPr id="499" name="CustomShape 2"/>
          <p:cNvSpPr/>
          <p:nvPr/>
        </p:nvSpPr>
        <p:spPr>
          <a:xfrm>
            <a:off x="3963960" y="8818560"/>
            <a:ext cx="3029760" cy="461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880" tIns="46440" rIns="92880" bIns="46440" anchor="b"/>
          <a:lstStyle/>
          <a:p>
            <a:pPr algn="r">
              <a:lnSpc>
                <a:spcPct val="100000"/>
              </a:lnSpc>
            </a:pPr>
            <a:fld id="{2C79E134-4F1D-4239-B5BA-EAE39D17A0E6}" type="slidenum">
              <a:rPr lang="cs-CZ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+mn-ea"/>
              </a:rPr>
              <a:t>14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7115791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0" name="PlaceHolder 1"/>
          <p:cNvSpPr>
            <a:spLocks noGrp="1"/>
          </p:cNvSpPr>
          <p:nvPr>
            <p:ph type="body"/>
          </p:nvPr>
        </p:nvSpPr>
        <p:spPr>
          <a:xfrm>
            <a:off x="700200" y="4410000"/>
            <a:ext cx="5596200" cy="4175280"/>
          </a:xfrm>
          <a:prstGeom prst="rect">
            <a:avLst/>
          </a:prstGeom>
        </p:spPr>
        <p:txBody>
          <a:bodyPr lIns="92880" tIns="46440" rIns="92880" bIns="46440"/>
          <a:lstStyle/>
          <a:p>
            <a:endParaRPr lang="cs-CZ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01" name="CustomShape 2"/>
          <p:cNvSpPr/>
          <p:nvPr/>
        </p:nvSpPr>
        <p:spPr>
          <a:xfrm>
            <a:off x="3963960" y="8818560"/>
            <a:ext cx="3030840" cy="462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880" tIns="46440" rIns="92880" bIns="46440" anchor="b"/>
          <a:lstStyle/>
          <a:p>
            <a:pPr algn="r">
              <a:lnSpc>
                <a:spcPct val="100000"/>
              </a:lnSpc>
            </a:pPr>
            <a:fld id="{8FE8B2A2-1CEB-4103-BB90-1C834E049B3D}" type="slidenum">
              <a:rPr lang="cs-CZ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+mn-ea"/>
              </a:rPr>
              <a:t>15</a:t>
            </a:fld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" name="PlaceHolder 1"/>
          <p:cNvSpPr>
            <a:spLocks noGrp="1"/>
          </p:cNvSpPr>
          <p:nvPr>
            <p:ph type="body"/>
          </p:nvPr>
        </p:nvSpPr>
        <p:spPr>
          <a:xfrm>
            <a:off x="700200" y="4410000"/>
            <a:ext cx="5595120" cy="4174200"/>
          </a:xfrm>
          <a:prstGeom prst="rect">
            <a:avLst/>
          </a:prstGeom>
        </p:spPr>
        <p:txBody>
          <a:bodyPr lIns="92880" tIns="46440" rIns="92880" bIns="46440"/>
          <a:lstStyle/>
          <a:p>
            <a:endParaRPr/>
          </a:p>
        </p:txBody>
      </p:sp>
      <p:sp>
        <p:nvSpPr>
          <p:cNvPr id="509" name="CustomShape 2"/>
          <p:cNvSpPr/>
          <p:nvPr/>
        </p:nvSpPr>
        <p:spPr>
          <a:xfrm>
            <a:off x="3963960" y="8818560"/>
            <a:ext cx="3029760" cy="461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880" tIns="46440" rIns="92880" bIns="46440" anchor="b"/>
          <a:lstStyle/>
          <a:p>
            <a:pPr algn="r">
              <a:lnSpc>
                <a:spcPct val="100000"/>
              </a:lnSpc>
            </a:pPr>
            <a:fld id="{58CD1886-AD46-48D0-AAA8-C30D4608CB71}" type="slidenum">
              <a:rPr lang="cs-CZ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+mn-ea"/>
              </a:rPr>
              <a:t>16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4139512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PlaceHolder 1"/>
          <p:cNvSpPr>
            <a:spLocks noGrp="1"/>
          </p:cNvSpPr>
          <p:nvPr>
            <p:ph type="body"/>
          </p:nvPr>
        </p:nvSpPr>
        <p:spPr>
          <a:xfrm>
            <a:off x="700200" y="4410000"/>
            <a:ext cx="5595120" cy="4174200"/>
          </a:xfrm>
          <a:prstGeom prst="rect">
            <a:avLst/>
          </a:prstGeom>
        </p:spPr>
        <p:txBody>
          <a:bodyPr lIns="92880" tIns="46440" rIns="92880" bIns="46440"/>
          <a:lstStyle/>
          <a:p>
            <a:endParaRPr/>
          </a:p>
        </p:txBody>
      </p:sp>
      <p:sp>
        <p:nvSpPr>
          <p:cNvPr id="511" name="CustomShape 2"/>
          <p:cNvSpPr/>
          <p:nvPr/>
        </p:nvSpPr>
        <p:spPr>
          <a:xfrm>
            <a:off x="3963960" y="8818560"/>
            <a:ext cx="3029760" cy="461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880" tIns="46440" rIns="92880" bIns="46440" anchor="b"/>
          <a:lstStyle/>
          <a:p>
            <a:pPr algn="r">
              <a:lnSpc>
                <a:spcPct val="100000"/>
              </a:lnSpc>
            </a:pPr>
            <a:fld id="{34F4D8D4-2D96-4DF6-8B11-878FD3ECC5EB}" type="slidenum">
              <a:rPr lang="cs-CZ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+mn-ea"/>
              </a:rPr>
              <a:t>19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3300531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6" name="PlaceHolder 1"/>
          <p:cNvSpPr>
            <a:spLocks noGrp="1"/>
          </p:cNvSpPr>
          <p:nvPr>
            <p:ph type="body"/>
          </p:nvPr>
        </p:nvSpPr>
        <p:spPr>
          <a:xfrm>
            <a:off x="700200" y="4410000"/>
            <a:ext cx="5596200" cy="4175280"/>
          </a:xfrm>
          <a:prstGeom prst="rect">
            <a:avLst/>
          </a:prstGeom>
        </p:spPr>
        <p:txBody>
          <a:bodyPr lIns="92880" tIns="46440" rIns="92880" bIns="46440"/>
          <a:lstStyle/>
          <a:p>
            <a:endParaRPr lang="cs-CZ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07" name="CustomShape 2"/>
          <p:cNvSpPr/>
          <p:nvPr/>
        </p:nvSpPr>
        <p:spPr>
          <a:xfrm>
            <a:off x="3963960" y="8818560"/>
            <a:ext cx="3030840" cy="462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880" tIns="46440" rIns="92880" bIns="46440" anchor="b"/>
          <a:lstStyle/>
          <a:p>
            <a:pPr algn="r">
              <a:lnSpc>
                <a:spcPct val="100000"/>
              </a:lnSpc>
            </a:pPr>
            <a:fld id="{9D914E54-E5D7-47C4-9C0E-3213E1EF506D}" type="slidenum">
              <a:rPr lang="cs-CZ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+mn-ea"/>
              </a:rPr>
              <a:t>21</a:t>
            </a:fld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8" name="PlaceHolder 1"/>
          <p:cNvSpPr>
            <a:spLocks noGrp="1"/>
          </p:cNvSpPr>
          <p:nvPr>
            <p:ph type="body"/>
          </p:nvPr>
        </p:nvSpPr>
        <p:spPr>
          <a:xfrm>
            <a:off x="700200" y="4410000"/>
            <a:ext cx="5596200" cy="4175280"/>
          </a:xfrm>
          <a:prstGeom prst="rect">
            <a:avLst/>
          </a:prstGeom>
        </p:spPr>
        <p:txBody>
          <a:bodyPr lIns="92880" tIns="46440" rIns="92880" bIns="46440"/>
          <a:lstStyle/>
          <a:p>
            <a:endParaRPr lang="cs-CZ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09" name="CustomShape 2"/>
          <p:cNvSpPr/>
          <p:nvPr/>
        </p:nvSpPr>
        <p:spPr>
          <a:xfrm>
            <a:off x="3963960" y="8818560"/>
            <a:ext cx="3030840" cy="462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880" tIns="46440" rIns="92880" bIns="46440" anchor="b"/>
          <a:lstStyle/>
          <a:p>
            <a:pPr algn="r">
              <a:lnSpc>
                <a:spcPct val="100000"/>
              </a:lnSpc>
            </a:pPr>
            <a:fld id="{EBACF66B-43F5-41D1-BA4B-5B6680BF7149}" type="slidenum">
              <a:rPr lang="cs-CZ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+mn-ea"/>
              </a:rPr>
              <a:t>22</a:t>
            </a:fld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6" name="PlaceHolder 1"/>
          <p:cNvSpPr>
            <a:spLocks noGrp="1"/>
          </p:cNvSpPr>
          <p:nvPr>
            <p:ph type="body"/>
          </p:nvPr>
        </p:nvSpPr>
        <p:spPr>
          <a:xfrm>
            <a:off x="700200" y="4410000"/>
            <a:ext cx="5596200" cy="4175280"/>
          </a:xfrm>
          <a:prstGeom prst="rect">
            <a:avLst/>
          </a:prstGeom>
        </p:spPr>
        <p:txBody>
          <a:bodyPr lIns="92880" tIns="46440" rIns="92880" bIns="46440"/>
          <a:lstStyle/>
          <a:p>
            <a:endParaRPr lang="cs-CZ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77" name="CustomShape 2"/>
          <p:cNvSpPr/>
          <p:nvPr/>
        </p:nvSpPr>
        <p:spPr>
          <a:xfrm>
            <a:off x="3963960" y="8818560"/>
            <a:ext cx="3030840" cy="462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880" tIns="46440" rIns="92880" bIns="46440" anchor="b"/>
          <a:lstStyle/>
          <a:p>
            <a:pPr algn="r">
              <a:lnSpc>
                <a:spcPct val="100000"/>
              </a:lnSpc>
            </a:pPr>
            <a:fld id="{982BB35B-0599-47F9-9A4D-119B4C066B4B}" type="slidenum">
              <a:rPr lang="cs-CZ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+mn-ea"/>
              </a:rPr>
              <a:t>2</a:t>
            </a:fld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" name="PlaceHolder 1"/>
          <p:cNvSpPr>
            <a:spLocks noGrp="1"/>
          </p:cNvSpPr>
          <p:nvPr>
            <p:ph type="body"/>
          </p:nvPr>
        </p:nvSpPr>
        <p:spPr>
          <a:xfrm>
            <a:off x="700200" y="4410000"/>
            <a:ext cx="5596200" cy="4175280"/>
          </a:xfrm>
          <a:prstGeom prst="rect">
            <a:avLst/>
          </a:prstGeom>
        </p:spPr>
        <p:txBody>
          <a:bodyPr lIns="92880" tIns="46440" rIns="92880" bIns="46440"/>
          <a:lstStyle/>
          <a:p>
            <a:endParaRPr lang="cs-CZ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03" name="CustomShape 2"/>
          <p:cNvSpPr/>
          <p:nvPr/>
        </p:nvSpPr>
        <p:spPr>
          <a:xfrm>
            <a:off x="3963960" y="8818560"/>
            <a:ext cx="3030840" cy="462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880" tIns="46440" rIns="92880" bIns="46440" anchor="b"/>
          <a:lstStyle/>
          <a:p>
            <a:pPr algn="r">
              <a:lnSpc>
                <a:spcPct val="100000"/>
              </a:lnSpc>
            </a:pPr>
            <a:fld id="{B8B31E52-30DC-4794-B2D5-E567D3A4737F}" type="slidenum">
              <a:rPr lang="cs-CZ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+mn-ea"/>
              </a:rPr>
              <a:t>23</a:t>
            </a:fld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4" name="PlaceHolder 1"/>
          <p:cNvSpPr>
            <a:spLocks noGrp="1"/>
          </p:cNvSpPr>
          <p:nvPr>
            <p:ph type="body"/>
          </p:nvPr>
        </p:nvSpPr>
        <p:spPr>
          <a:xfrm>
            <a:off x="700200" y="4410000"/>
            <a:ext cx="5596200" cy="4175280"/>
          </a:xfrm>
          <a:prstGeom prst="rect">
            <a:avLst/>
          </a:prstGeom>
        </p:spPr>
        <p:txBody>
          <a:bodyPr lIns="92880" tIns="46440" rIns="92880" bIns="46440"/>
          <a:lstStyle/>
          <a:p>
            <a:endParaRPr lang="cs-CZ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05" name="CustomShape 2"/>
          <p:cNvSpPr/>
          <p:nvPr/>
        </p:nvSpPr>
        <p:spPr>
          <a:xfrm>
            <a:off x="3963960" y="8818560"/>
            <a:ext cx="3030840" cy="462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880" tIns="46440" rIns="92880" bIns="46440" anchor="b"/>
          <a:lstStyle/>
          <a:p>
            <a:pPr algn="r">
              <a:lnSpc>
                <a:spcPct val="100000"/>
              </a:lnSpc>
            </a:pPr>
            <a:fld id="{17EA8724-2641-42C7-B53E-FF50F5288B52}" type="slidenum">
              <a:rPr lang="cs-CZ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+mn-ea"/>
              </a:rPr>
              <a:t>24</a:t>
            </a:fld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0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4960" cy="41133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11" name="CustomShape 2"/>
          <p:cNvSpPr/>
          <p:nvPr/>
        </p:nvSpPr>
        <p:spPr>
          <a:xfrm>
            <a:off x="3884760" y="8685360"/>
            <a:ext cx="297036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E1E83C13-811B-4B04-8273-4D424AA03B88}" type="slidenum">
              <a:rPr lang="cs-CZ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25</a:t>
            </a:fld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2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4960" cy="41133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13" name="CustomShape 2"/>
          <p:cNvSpPr/>
          <p:nvPr/>
        </p:nvSpPr>
        <p:spPr>
          <a:xfrm>
            <a:off x="3884760" y="8685360"/>
            <a:ext cx="297036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26BF562D-0E2D-4867-B796-A6ED0C727988}" type="slidenum">
              <a:rPr lang="cs-CZ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26</a:t>
            </a:fld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" name="PlaceHolder 1"/>
          <p:cNvSpPr>
            <a:spLocks noGrp="1"/>
          </p:cNvSpPr>
          <p:nvPr>
            <p:ph type="body"/>
          </p:nvPr>
        </p:nvSpPr>
        <p:spPr>
          <a:xfrm>
            <a:off x="700200" y="4410000"/>
            <a:ext cx="5596200" cy="4175280"/>
          </a:xfrm>
          <a:prstGeom prst="rect">
            <a:avLst/>
          </a:prstGeom>
        </p:spPr>
        <p:txBody>
          <a:bodyPr lIns="92880" tIns="46440" rIns="92880" bIns="46440"/>
          <a:lstStyle/>
          <a:p>
            <a:endParaRPr lang="cs-CZ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83" name="CustomShape 2"/>
          <p:cNvSpPr/>
          <p:nvPr/>
        </p:nvSpPr>
        <p:spPr>
          <a:xfrm>
            <a:off x="3963960" y="8818560"/>
            <a:ext cx="3030840" cy="462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880" tIns="46440" rIns="92880" bIns="46440" anchor="b"/>
          <a:lstStyle/>
          <a:p>
            <a:pPr algn="r">
              <a:lnSpc>
                <a:spcPct val="100000"/>
              </a:lnSpc>
            </a:pPr>
            <a:fld id="{30562587-6DAD-4695-A725-A07FB6EA09DA}" type="slidenum">
              <a:rPr lang="cs-CZ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+mn-ea"/>
              </a:rPr>
              <a:t>3</a:t>
            </a:fld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4" name="PlaceHolder 1"/>
          <p:cNvSpPr>
            <a:spLocks noGrp="1"/>
          </p:cNvSpPr>
          <p:nvPr>
            <p:ph type="body"/>
          </p:nvPr>
        </p:nvSpPr>
        <p:spPr>
          <a:xfrm>
            <a:off x="700200" y="4410000"/>
            <a:ext cx="5596200" cy="4175280"/>
          </a:xfrm>
          <a:prstGeom prst="rect">
            <a:avLst/>
          </a:prstGeom>
        </p:spPr>
        <p:txBody>
          <a:bodyPr lIns="92880" tIns="46440" rIns="92880" bIns="46440"/>
          <a:lstStyle/>
          <a:p>
            <a:endParaRPr lang="cs-CZ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85" name="CustomShape 2"/>
          <p:cNvSpPr/>
          <p:nvPr/>
        </p:nvSpPr>
        <p:spPr>
          <a:xfrm>
            <a:off x="3963960" y="8818560"/>
            <a:ext cx="3030840" cy="462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880" tIns="46440" rIns="92880" bIns="46440" anchor="b"/>
          <a:lstStyle/>
          <a:p>
            <a:pPr algn="r">
              <a:lnSpc>
                <a:spcPct val="100000"/>
              </a:lnSpc>
            </a:pPr>
            <a:fld id="{4F2D9CFF-3744-4B9F-9672-D969A4E18802}" type="slidenum">
              <a:rPr lang="cs-CZ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+mn-ea"/>
              </a:rPr>
              <a:t>4</a:t>
            </a:fld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6" name="PlaceHolder 1"/>
          <p:cNvSpPr>
            <a:spLocks noGrp="1"/>
          </p:cNvSpPr>
          <p:nvPr>
            <p:ph type="body"/>
          </p:nvPr>
        </p:nvSpPr>
        <p:spPr>
          <a:xfrm>
            <a:off x="700200" y="4410000"/>
            <a:ext cx="5596200" cy="4175280"/>
          </a:xfrm>
          <a:prstGeom prst="rect">
            <a:avLst/>
          </a:prstGeom>
        </p:spPr>
        <p:txBody>
          <a:bodyPr lIns="92880" tIns="46440" rIns="92880" bIns="46440"/>
          <a:lstStyle/>
          <a:p>
            <a:endParaRPr lang="cs-CZ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87" name="CustomShape 2"/>
          <p:cNvSpPr/>
          <p:nvPr/>
        </p:nvSpPr>
        <p:spPr>
          <a:xfrm>
            <a:off x="3963960" y="8818560"/>
            <a:ext cx="3030840" cy="462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880" tIns="46440" rIns="92880" bIns="46440" anchor="b"/>
          <a:lstStyle/>
          <a:p>
            <a:pPr algn="r">
              <a:lnSpc>
                <a:spcPct val="100000"/>
              </a:lnSpc>
            </a:pPr>
            <a:fld id="{ABB06EE6-C417-4BB4-B035-EDB9DF73576B}" type="slidenum">
              <a:rPr lang="cs-CZ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+mn-ea"/>
              </a:rPr>
              <a:t>5</a:t>
            </a:fld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" name="PlaceHolder 1"/>
          <p:cNvSpPr>
            <a:spLocks noGrp="1"/>
          </p:cNvSpPr>
          <p:nvPr>
            <p:ph type="body"/>
          </p:nvPr>
        </p:nvSpPr>
        <p:spPr>
          <a:xfrm>
            <a:off x="700200" y="4410000"/>
            <a:ext cx="5595120" cy="4174200"/>
          </a:xfrm>
          <a:prstGeom prst="rect">
            <a:avLst/>
          </a:prstGeom>
        </p:spPr>
        <p:txBody>
          <a:bodyPr lIns="92880" tIns="46440" rIns="92880" bIns="46440"/>
          <a:lstStyle/>
          <a:p>
            <a:endParaRPr/>
          </a:p>
        </p:txBody>
      </p:sp>
      <p:sp>
        <p:nvSpPr>
          <p:cNvPr id="491" name="CustomShape 2"/>
          <p:cNvSpPr/>
          <p:nvPr/>
        </p:nvSpPr>
        <p:spPr>
          <a:xfrm>
            <a:off x="3963960" y="8818560"/>
            <a:ext cx="3029760" cy="461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880" tIns="46440" rIns="92880" bIns="46440" anchor="b"/>
          <a:lstStyle/>
          <a:p>
            <a:pPr algn="r">
              <a:lnSpc>
                <a:spcPct val="100000"/>
              </a:lnSpc>
            </a:pPr>
            <a:fld id="{19984F40-8CB8-45C0-8FD6-087598B9F51C}" type="slidenum">
              <a:rPr lang="cs-CZ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+mn-ea"/>
              </a:rPr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186095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8" name="PlaceHolder 1"/>
          <p:cNvSpPr>
            <a:spLocks noGrp="1"/>
          </p:cNvSpPr>
          <p:nvPr>
            <p:ph type="body"/>
          </p:nvPr>
        </p:nvSpPr>
        <p:spPr>
          <a:xfrm>
            <a:off x="700200" y="4410000"/>
            <a:ext cx="5596200" cy="4175280"/>
          </a:xfrm>
          <a:prstGeom prst="rect">
            <a:avLst/>
          </a:prstGeom>
        </p:spPr>
        <p:txBody>
          <a:bodyPr lIns="92880" tIns="46440" rIns="92880" bIns="46440"/>
          <a:lstStyle/>
          <a:p>
            <a:endParaRPr lang="cs-CZ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89" name="CustomShape 2"/>
          <p:cNvSpPr/>
          <p:nvPr/>
        </p:nvSpPr>
        <p:spPr>
          <a:xfrm>
            <a:off x="3963960" y="8818560"/>
            <a:ext cx="3030840" cy="462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880" tIns="46440" rIns="92880" bIns="46440" anchor="b"/>
          <a:lstStyle/>
          <a:p>
            <a:pPr algn="r">
              <a:lnSpc>
                <a:spcPct val="100000"/>
              </a:lnSpc>
            </a:pPr>
            <a:fld id="{77BC44DA-62A6-4CC3-93D2-54C433C36939}" type="slidenum">
              <a:rPr lang="cs-CZ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+mn-ea"/>
              </a:rPr>
              <a:t>7</a:t>
            </a:fld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0" name="PlaceHolder 1"/>
          <p:cNvSpPr>
            <a:spLocks noGrp="1"/>
          </p:cNvSpPr>
          <p:nvPr>
            <p:ph type="body"/>
          </p:nvPr>
        </p:nvSpPr>
        <p:spPr>
          <a:xfrm>
            <a:off x="700200" y="4410000"/>
            <a:ext cx="5596200" cy="4175280"/>
          </a:xfrm>
          <a:prstGeom prst="rect">
            <a:avLst/>
          </a:prstGeom>
        </p:spPr>
        <p:txBody>
          <a:bodyPr lIns="92880" tIns="46440" rIns="92880" bIns="46440"/>
          <a:lstStyle/>
          <a:p>
            <a:endParaRPr lang="cs-CZ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91" name="CustomShape 2"/>
          <p:cNvSpPr/>
          <p:nvPr/>
        </p:nvSpPr>
        <p:spPr>
          <a:xfrm>
            <a:off x="3963960" y="8818560"/>
            <a:ext cx="3030840" cy="462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880" tIns="46440" rIns="92880" bIns="46440" anchor="b"/>
          <a:lstStyle/>
          <a:p>
            <a:pPr algn="r">
              <a:lnSpc>
                <a:spcPct val="100000"/>
              </a:lnSpc>
            </a:pPr>
            <a:fld id="{76E51561-37D9-4CF9-9188-B2BE67CC2DEC}" type="slidenum">
              <a:rPr lang="cs-CZ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+mn-ea"/>
              </a:rPr>
              <a:t>8</a:t>
            </a:fld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" name="PlaceHolder 1"/>
          <p:cNvSpPr>
            <a:spLocks noGrp="1"/>
          </p:cNvSpPr>
          <p:nvPr>
            <p:ph type="body"/>
          </p:nvPr>
        </p:nvSpPr>
        <p:spPr>
          <a:xfrm>
            <a:off x="700200" y="4410000"/>
            <a:ext cx="5596200" cy="4175280"/>
          </a:xfrm>
          <a:prstGeom prst="rect">
            <a:avLst/>
          </a:prstGeom>
        </p:spPr>
        <p:txBody>
          <a:bodyPr lIns="92880" tIns="46440" rIns="92880" bIns="46440"/>
          <a:lstStyle/>
          <a:p>
            <a:endParaRPr lang="cs-CZ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93" name="CustomShape 2"/>
          <p:cNvSpPr/>
          <p:nvPr/>
        </p:nvSpPr>
        <p:spPr>
          <a:xfrm>
            <a:off x="3963960" y="8818560"/>
            <a:ext cx="3030840" cy="462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880" tIns="46440" rIns="92880" bIns="46440" anchor="b"/>
          <a:lstStyle/>
          <a:p>
            <a:pPr algn="r">
              <a:lnSpc>
                <a:spcPct val="100000"/>
              </a:lnSpc>
            </a:pPr>
            <a:fld id="{74173D7B-6700-4662-AAEA-E14C270F07DE}" type="slidenum">
              <a:rPr lang="cs-CZ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+mn-ea"/>
              </a:rPr>
              <a:t>9</a:t>
            </a:fld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1752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838200" y="2819400"/>
            <a:ext cx="6477000" cy="0"/>
          </a:xfrm>
          <a:prstGeom prst="line">
            <a:avLst/>
          </a:prstGeom>
          <a:noFill/>
          <a:ln w="63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" name="Group 9" descr="decorative graphic made up of dots"/>
          <p:cNvGrpSpPr>
            <a:grpSpLocks/>
          </p:cNvGrpSpPr>
          <p:nvPr/>
        </p:nvGrpSpPr>
        <p:grpSpPr bwMode="auto">
          <a:xfrm>
            <a:off x="7467600" y="1219200"/>
            <a:ext cx="792163" cy="1295400"/>
            <a:chOff x="5136" y="960"/>
            <a:chExt cx="528" cy="864"/>
          </a:xfrm>
        </p:grpSpPr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5472" y="1072"/>
              <a:ext cx="75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5136" y="1184"/>
              <a:ext cx="80" cy="75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248" y="1184"/>
              <a:ext cx="79" cy="75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360" y="1184"/>
              <a:ext cx="76" cy="7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72" y="1184"/>
              <a:ext cx="75" cy="7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5584" y="1184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5472" y="1296"/>
              <a:ext cx="75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72" y="1408"/>
              <a:ext cx="75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5472" y="1520"/>
              <a:ext cx="75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5472" y="1632"/>
              <a:ext cx="75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/>
            </a:p>
          </p:txBody>
        </p:sp>
        <p:sp>
          <p:nvSpPr>
            <p:cNvPr id="37" name="Oval 40"/>
            <p:cNvSpPr>
              <a:spLocks noChangeArrowheads="1"/>
            </p:cNvSpPr>
            <p:nvPr/>
          </p:nvSpPr>
          <p:spPr bwMode="auto">
            <a:xfrm>
              <a:off x="5472" y="1744"/>
              <a:ext cx="75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/>
            </a:p>
          </p:txBody>
        </p:sp>
      </p:grpSp>
      <p:grpSp>
        <p:nvGrpSpPr>
          <p:cNvPr id="38" name="Group 41" descr="decorative graphic made up of dots"/>
          <p:cNvGrpSpPr>
            <a:grpSpLocks/>
          </p:cNvGrpSpPr>
          <p:nvPr/>
        </p:nvGrpSpPr>
        <p:grpSpPr bwMode="auto">
          <a:xfrm>
            <a:off x="7467600" y="1219200"/>
            <a:ext cx="792163" cy="1295400"/>
            <a:chOff x="5136" y="960"/>
            <a:chExt cx="528" cy="864"/>
          </a:xfrm>
        </p:grpSpPr>
        <p:sp>
          <p:nvSpPr>
            <p:cNvPr id="39" name="Oval 42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/>
            </a:p>
          </p:txBody>
        </p:sp>
        <p:sp>
          <p:nvSpPr>
            <p:cNvPr id="40" name="Oval 43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/>
            </a:p>
          </p:txBody>
        </p:sp>
        <p:sp>
          <p:nvSpPr>
            <p:cNvPr id="41" name="Oval 44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/>
            </a:p>
          </p:txBody>
        </p:sp>
        <p:sp>
          <p:nvSpPr>
            <p:cNvPr id="42" name="Oval 45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/>
            </a:p>
          </p:txBody>
        </p:sp>
        <p:sp>
          <p:nvSpPr>
            <p:cNvPr id="43" name="Oval 46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/>
            </a:p>
          </p:txBody>
        </p:sp>
        <p:sp>
          <p:nvSpPr>
            <p:cNvPr id="44" name="Oval 47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/>
            </a:p>
          </p:txBody>
        </p:sp>
        <p:sp>
          <p:nvSpPr>
            <p:cNvPr id="45" name="Oval 48"/>
            <p:cNvSpPr>
              <a:spLocks noChangeArrowheads="1"/>
            </p:cNvSpPr>
            <p:nvPr/>
          </p:nvSpPr>
          <p:spPr bwMode="auto">
            <a:xfrm>
              <a:off x="5472" y="1072"/>
              <a:ext cx="75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/>
            </a:p>
          </p:txBody>
        </p:sp>
        <p:sp>
          <p:nvSpPr>
            <p:cNvPr id="46" name="Oval 49"/>
            <p:cNvSpPr>
              <a:spLocks noChangeArrowheads="1"/>
            </p:cNvSpPr>
            <p:nvPr/>
          </p:nvSpPr>
          <p:spPr bwMode="auto">
            <a:xfrm>
              <a:off x="5136" y="1184"/>
              <a:ext cx="80" cy="75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/>
            </a:p>
          </p:txBody>
        </p:sp>
        <p:sp>
          <p:nvSpPr>
            <p:cNvPr id="47" name="Oval 50"/>
            <p:cNvSpPr>
              <a:spLocks noChangeArrowheads="1"/>
            </p:cNvSpPr>
            <p:nvPr/>
          </p:nvSpPr>
          <p:spPr bwMode="auto">
            <a:xfrm>
              <a:off x="5248" y="1184"/>
              <a:ext cx="79" cy="75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/>
            </a:p>
          </p:txBody>
        </p:sp>
        <p:sp>
          <p:nvSpPr>
            <p:cNvPr id="48" name="Oval 51"/>
            <p:cNvSpPr>
              <a:spLocks noChangeArrowheads="1"/>
            </p:cNvSpPr>
            <p:nvPr/>
          </p:nvSpPr>
          <p:spPr bwMode="auto">
            <a:xfrm>
              <a:off x="5360" y="1184"/>
              <a:ext cx="76" cy="7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/>
            </a:p>
          </p:txBody>
        </p:sp>
        <p:sp>
          <p:nvSpPr>
            <p:cNvPr id="49" name="Oval 52"/>
            <p:cNvSpPr>
              <a:spLocks noChangeArrowheads="1"/>
            </p:cNvSpPr>
            <p:nvPr/>
          </p:nvSpPr>
          <p:spPr bwMode="auto">
            <a:xfrm>
              <a:off x="5472" y="1184"/>
              <a:ext cx="75" cy="7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/>
            </a:p>
          </p:txBody>
        </p:sp>
        <p:sp>
          <p:nvSpPr>
            <p:cNvPr id="50" name="Oval 53"/>
            <p:cNvSpPr>
              <a:spLocks noChangeArrowheads="1"/>
            </p:cNvSpPr>
            <p:nvPr/>
          </p:nvSpPr>
          <p:spPr bwMode="auto">
            <a:xfrm>
              <a:off x="5584" y="1184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/>
            </a:p>
          </p:txBody>
        </p:sp>
        <p:sp>
          <p:nvSpPr>
            <p:cNvPr id="51" name="Oval 54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/>
            </a:p>
          </p:txBody>
        </p:sp>
        <p:sp>
          <p:nvSpPr>
            <p:cNvPr id="52" name="Oval 55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/>
            </a:p>
          </p:txBody>
        </p:sp>
        <p:sp>
          <p:nvSpPr>
            <p:cNvPr id="53" name="Oval 56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/>
            </a:p>
          </p:txBody>
        </p:sp>
        <p:sp>
          <p:nvSpPr>
            <p:cNvPr id="54" name="Oval 57"/>
            <p:cNvSpPr>
              <a:spLocks noChangeArrowheads="1"/>
            </p:cNvSpPr>
            <p:nvPr/>
          </p:nvSpPr>
          <p:spPr bwMode="auto">
            <a:xfrm>
              <a:off x="5472" y="1296"/>
              <a:ext cx="75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/>
            </a:p>
          </p:txBody>
        </p:sp>
        <p:sp>
          <p:nvSpPr>
            <p:cNvPr id="55" name="Oval 58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/>
            </a:p>
          </p:txBody>
        </p:sp>
        <p:sp>
          <p:nvSpPr>
            <p:cNvPr id="56" name="Oval 59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/>
            </a:p>
          </p:txBody>
        </p:sp>
        <p:sp>
          <p:nvSpPr>
            <p:cNvPr id="57" name="Oval 60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/>
            </a:p>
          </p:txBody>
        </p:sp>
        <p:sp>
          <p:nvSpPr>
            <p:cNvPr id="58" name="Oval 61"/>
            <p:cNvSpPr>
              <a:spLocks noChangeArrowheads="1"/>
            </p:cNvSpPr>
            <p:nvPr/>
          </p:nvSpPr>
          <p:spPr bwMode="auto">
            <a:xfrm>
              <a:off x="5472" y="1408"/>
              <a:ext cx="75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/>
            </a:p>
          </p:txBody>
        </p:sp>
        <p:sp>
          <p:nvSpPr>
            <p:cNvPr id="59" name="Oval 62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/>
            </a:p>
          </p:txBody>
        </p:sp>
        <p:sp>
          <p:nvSpPr>
            <p:cNvPr id="60" name="Oval 63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/>
            </a:p>
          </p:txBody>
        </p:sp>
        <p:sp>
          <p:nvSpPr>
            <p:cNvPr id="61" name="Oval 64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/>
            </a:p>
          </p:txBody>
        </p:sp>
        <p:sp>
          <p:nvSpPr>
            <p:cNvPr id="62" name="Oval 65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/>
            </a:p>
          </p:txBody>
        </p:sp>
        <p:sp>
          <p:nvSpPr>
            <p:cNvPr id="63" name="Oval 66"/>
            <p:cNvSpPr>
              <a:spLocks noChangeArrowheads="1"/>
            </p:cNvSpPr>
            <p:nvPr/>
          </p:nvSpPr>
          <p:spPr bwMode="auto">
            <a:xfrm>
              <a:off x="5472" y="1520"/>
              <a:ext cx="75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/>
            </a:p>
          </p:txBody>
        </p:sp>
        <p:sp>
          <p:nvSpPr>
            <p:cNvPr id="64" name="Oval 67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/>
            </a:p>
          </p:txBody>
        </p:sp>
        <p:sp>
          <p:nvSpPr>
            <p:cNvPr id="65" name="Oval 68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/>
            </a:p>
          </p:txBody>
        </p:sp>
        <p:sp>
          <p:nvSpPr>
            <p:cNvPr id="66" name="Oval 69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/>
            </a:p>
          </p:txBody>
        </p:sp>
        <p:sp>
          <p:nvSpPr>
            <p:cNvPr id="67" name="Oval 70"/>
            <p:cNvSpPr>
              <a:spLocks noChangeArrowheads="1"/>
            </p:cNvSpPr>
            <p:nvPr/>
          </p:nvSpPr>
          <p:spPr bwMode="auto">
            <a:xfrm>
              <a:off x="5472" y="1632"/>
              <a:ext cx="75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/>
            </a:p>
          </p:txBody>
        </p:sp>
        <p:sp>
          <p:nvSpPr>
            <p:cNvPr id="68" name="Oval 71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/>
            </a:p>
          </p:txBody>
        </p:sp>
        <p:sp>
          <p:nvSpPr>
            <p:cNvPr id="69" name="Oval 72"/>
            <p:cNvSpPr>
              <a:spLocks noChangeArrowheads="1"/>
            </p:cNvSpPr>
            <p:nvPr/>
          </p:nvSpPr>
          <p:spPr bwMode="auto">
            <a:xfrm>
              <a:off x="5472" y="1744"/>
              <a:ext cx="75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/>
            </a:p>
          </p:txBody>
        </p:sp>
      </p:grpSp>
      <p:sp>
        <p:nvSpPr>
          <p:cNvPr id="665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457200"/>
            <a:ext cx="6389688" cy="2133600"/>
          </a:xfrm>
        </p:spPr>
        <p:txBody>
          <a:bodyPr/>
          <a:lstStyle>
            <a:lvl1pPr>
              <a:defRPr sz="3300"/>
            </a:lvl1pPr>
          </a:lstStyle>
          <a:p>
            <a:pPr lvl="0"/>
            <a:r>
              <a:rPr lang="cs-CZ" altLang="cs-CZ" noProof="0"/>
              <a:t>Klepnutím lze upravit styl předlohy nadpisů.</a:t>
            </a: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1" charset="2"/>
              <a:buNone/>
              <a:defRPr sz="2200"/>
            </a:lvl1pPr>
          </a:lstStyle>
          <a:p>
            <a:pPr lvl="0"/>
            <a:r>
              <a:rPr lang="cs-CZ" altLang="cs-CZ" noProof="0"/>
              <a:t>Klepnutím lze upravit styl předlohy podnadpisů.</a:t>
            </a:r>
          </a:p>
        </p:txBody>
      </p:sp>
      <p:sp>
        <p:nvSpPr>
          <p:cNvPr id="70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E842E0-45E2-4F99-A9C2-B7680F5445EB}" type="datetime1">
              <a:rPr lang="cs-CZ" altLang="cs-CZ"/>
              <a:pPr>
                <a:defRPr/>
              </a:pPr>
              <a:t>30.03.2023</a:t>
            </a:fld>
            <a:endParaRPr lang="cs-CZ" altLang="cs-CZ"/>
          </a:p>
        </p:txBody>
      </p:sp>
      <p:sp>
        <p:nvSpPr>
          <p:cNvPr id="71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Bezdrátové senzorické sítě</a:t>
            </a:r>
          </a:p>
        </p:txBody>
      </p:sp>
      <p:sp>
        <p:nvSpPr>
          <p:cNvPr id="72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E08CE9-9A95-4B92-8472-CAE8214904E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01697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5FEFE4-6CE4-4259-B43D-D90FCD437CCC}" type="datetime1">
              <a:rPr lang="cs-CZ" altLang="cs-CZ"/>
              <a:pPr>
                <a:defRPr/>
              </a:pPr>
              <a:t>30.03.2023</a:t>
            </a:fld>
            <a:endParaRPr lang="cs-CZ" alt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Bezdrátové senzorické sítě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C28304-8882-484E-84F2-149424E47F1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14220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6B4916-31F3-47C2-90BC-4EE5D0B20EBA}" type="datetime1">
              <a:rPr lang="cs-CZ" altLang="cs-CZ"/>
              <a:pPr>
                <a:defRPr/>
              </a:pPr>
              <a:t>30.03.2023</a:t>
            </a:fld>
            <a:endParaRPr lang="cs-CZ" alt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Bezdrátové senzorické sítě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99D420-C399-4FD6-B00E-BAB0CDD2D92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340422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A04C71-CA7D-404C-8C98-AABBAE83DAFC}" type="datetime1">
              <a:rPr lang="cs-CZ" altLang="cs-CZ"/>
              <a:pPr>
                <a:defRPr/>
              </a:pPr>
              <a:t>30.03.2023</a:t>
            </a:fld>
            <a:endParaRPr lang="cs-CZ" alt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Bezdrátové senzorické sítě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41E95D-D6A6-4D5A-8C0E-BFA76AC6AD1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84008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F922B-81D8-4843-B837-DEAA33EFBE5B}" type="datetime1">
              <a:rPr lang="cs-CZ" altLang="cs-CZ"/>
              <a:pPr>
                <a:defRPr/>
              </a:pPr>
              <a:t>30.03.2023</a:t>
            </a:fld>
            <a:endParaRPr lang="cs-CZ" alt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Bezdrátové senzorické sítě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61BBE9-A9A6-4E62-A341-9267CDB68B5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55784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F08208-57FC-4C8A-89FB-A2C40C3F969F}" type="datetime1">
              <a:rPr lang="cs-CZ" altLang="cs-CZ"/>
              <a:pPr>
                <a:defRPr/>
              </a:pPr>
              <a:t>30.03.2023</a:t>
            </a:fld>
            <a:endParaRPr lang="cs-CZ" alt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Bezdrátové senzorické sítě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B313F6-A874-4C93-86A7-EEC13A0136B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29669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D8A97F-B278-4F87-AA3C-120A2FAD6682}" type="datetime1">
              <a:rPr lang="cs-CZ" altLang="cs-CZ"/>
              <a:pPr>
                <a:defRPr/>
              </a:pPr>
              <a:t>30.03.2023</a:t>
            </a:fld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Bezdrátové senzorické sítě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82454A-3F22-4811-817B-3B84A6E6090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69787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C6CDAD-6D7C-457B-B120-6F111EB6A46A}" type="datetime1">
              <a:rPr lang="cs-CZ" altLang="cs-CZ"/>
              <a:pPr>
                <a:defRPr/>
              </a:pPr>
              <a:t>30.03.2023</a:t>
            </a:fld>
            <a:endParaRPr lang="cs-CZ" alt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Bezdrátové senzorické sítě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46E181-20E5-4965-9ADD-368D0560ED8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2859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9C5D92-F96B-4396-AB96-A0E1F3D4DE55}" type="datetime1">
              <a:rPr lang="cs-CZ" altLang="cs-CZ"/>
              <a:pPr>
                <a:defRPr/>
              </a:pPr>
              <a:t>30.03.2023</a:t>
            </a:fld>
            <a:endParaRPr lang="cs-CZ" alt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Bezdrátové senzorické sítě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975C94-162B-43FE-BEAB-DF763CB6417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69598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8DEAAD-4239-4BCF-82FD-C203AF5497E8}" type="datetime1">
              <a:rPr lang="cs-CZ" altLang="cs-CZ"/>
              <a:pPr>
                <a:defRPr/>
              </a:pPr>
              <a:t>30.03.2023</a:t>
            </a:fld>
            <a:endParaRPr lang="cs-CZ" alt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Bezdrátové senzorické sítě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676B87-5086-4D9C-9004-85132DC7778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51242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EF8E7E-2794-4490-8E3E-8FCA74E5526E}" type="datetime1">
              <a:rPr lang="cs-CZ" altLang="cs-CZ"/>
              <a:pPr>
                <a:defRPr/>
              </a:pPr>
              <a:t>30.03.2023</a:t>
            </a:fld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Bezdrátové senzorické sítě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A00D3E-40BE-4FCF-A0BA-041FD6C3045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16443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C78390-CE23-4E29-B344-1E97E32C9C42}" type="datetime1">
              <a:rPr lang="cs-CZ" altLang="cs-CZ"/>
              <a:pPr>
                <a:defRPr/>
              </a:pPr>
              <a:t>30.03.2023</a:t>
            </a:fld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Bezdrátové senzorické sítě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07FA80-E240-443C-9306-126479061E3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81159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fol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8001000" y="0"/>
            <a:ext cx="0" cy="1524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  <a:p>
            <a:pPr lvl="2"/>
            <a:r>
              <a:rPr lang="cs-CZ" altLang="cs-CZ" dirty="0"/>
              <a:t>Třetí úroveň</a:t>
            </a:r>
          </a:p>
          <a:p>
            <a:pPr lvl="3"/>
            <a:r>
              <a:rPr lang="cs-CZ" altLang="cs-CZ" dirty="0"/>
              <a:t>Čtvrtá úroveň</a:t>
            </a:r>
          </a:p>
          <a:p>
            <a:pPr lvl="4"/>
            <a:r>
              <a:rPr lang="cs-CZ" altLang="cs-CZ" dirty="0"/>
              <a:t>Pátá úroveň</a:t>
            </a:r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fld id="{C89634C7-4EEC-4E29-A3D3-D52B57F22050}" type="datetime1">
              <a:rPr lang="cs-CZ" altLang="cs-CZ"/>
              <a:pPr>
                <a:defRPr/>
              </a:pPr>
              <a:t>30.03.2023</a:t>
            </a:fld>
            <a:endParaRPr lang="cs-CZ" altLang="cs-CZ"/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r>
              <a:rPr lang="cs-CZ" altLang="cs-CZ"/>
              <a:t>Bezdrátové senzorické sítě</a:t>
            </a:r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69D127E7-0982-4B9E-8B23-BCBDF59F47C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grpSp>
        <p:nvGrpSpPr>
          <p:cNvPr id="1032" name="Group 8" descr="decorative graphic made up of dots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034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/>
            </a:p>
          </p:txBody>
        </p:sp>
        <p:sp>
          <p:nvSpPr>
            <p:cNvPr id="1035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/>
            </a:p>
          </p:txBody>
        </p:sp>
        <p:sp>
          <p:nvSpPr>
            <p:cNvPr id="1036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/>
            </a:p>
          </p:txBody>
        </p:sp>
        <p:sp>
          <p:nvSpPr>
            <p:cNvPr id="1037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/>
            </a:p>
          </p:txBody>
        </p:sp>
        <p:sp>
          <p:nvSpPr>
            <p:cNvPr id="1038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/>
            </a:p>
          </p:txBody>
        </p:sp>
        <p:sp>
          <p:nvSpPr>
            <p:cNvPr id="1039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/>
            </a:p>
          </p:txBody>
        </p:sp>
        <p:sp>
          <p:nvSpPr>
            <p:cNvPr id="1040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5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/>
            </a:p>
          </p:txBody>
        </p:sp>
        <p:sp>
          <p:nvSpPr>
            <p:cNvPr id="1041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5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/>
            </a:p>
          </p:txBody>
        </p:sp>
        <p:sp>
          <p:nvSpPr>
            <p:cNvPr id="1042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5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/>
            </a:p>
          </p:txBody>
        </p:sp>
        <p:sp>
          <p:nvSpPr>
            <p:cNvPr id="1043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6" cy="7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/>
            </a:p>
          </p:txBody>
        </p:sp>
        <p:sp>
          <p:nvSpPr>
            <p:cNvPr id="1044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5" cy="7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/>
            </a:p>
          </p:txBody>
        </p:sp>
        <p:sp>
          <p:nvSpPr>
            <p:cNvPr id="1045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/>
            </a:p>
          </p:txBody>
        </p:sp>
        <p:sp>
          <p:nvSpPr>
            <p:cNvPr id="1046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/>
            </a:p>
          </p:txBody>
        </p:sp>
        <p:sp>
          <p:nvSpPr>
            <p:cNvPr id="1047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/>
            </a:p>
          </p:txBody>
        </p:sp>
        <p:sp>
          <p:nvSpPr>
            <p:cNvPr id="1048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/>
            </a:p>
          </p:txBody>
        </p:sp>
        <p:sp>
          <p:nvSpPr>
            <p:cNvPr id="1049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5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/>
            </a:p>
          </p:txBody>
        </p:sp>
        <p:sp>
          <p:nvSpPr>
            <p:cNvPr id="1050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/>
            </a:p>
          </p:txBody>
        </p:sp>
        <p:sp>
          <p:nvSpPr>
            <p:cNvPr id="1051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/>
            </a:p>
          </p:txBody>
        </p:sp>
        <p:sp>
          <p:nvSpPr>
            <p:cNvPr id="1052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/>
            </a:p>
          </p:txBody>
        </p:sp>
        <p:sp>
          <p:nvSpPr>
            <p:cNvPr id="1053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5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/>
            </a:p>
          </p:txBody>
        </p:sp>
        <p:sp>
          <p:nvSpPr>
            <p:cNvPr id="1054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/>
            </a:p>
          </p:txBody>
        </p:sp>
        <p:sp>
          <p:nvSpPr>
            <p:cNvPr id="1055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/>
            </a:p>
          </p:txBody>
        </p:sp>
        <p:sp>
          <p:nvSpPr>
            <p:cNvPr id="1056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/>
            </a:p>
          </p:txBody>
        </p:sp>
        <p:sp>
          <p:nvSpPr>
            <p:cNvPr id="1057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/>
            </a:p>
          </p:txBody>
        </p:sp>
        <p:sp>
          <p:nvSpPr>
            <p:cNvPr id="1058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5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/>
            </a:p>
          </p:txBody>
        </p:sp>
        <p:sp>
          <p:nvSpPr>
            <p:cNvPr id="1059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/>
            </a:p>
          </p:txBody>
        </p:sp>
        <p:sp>
          <p:nvSpPr>
            <p:cNvPr id="1060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/>
            </a:p>
          </p:txBody>
        </p:sp>
        <p:sp>
          <p:nvSpPr>
            <p:cNvPr id="1061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/>
            </a:p>
          </p:txBody>
        </p:sp>
        <p:sp>
          <p:nvSpPr>
            <p:cNvPr id="1062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5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/>
            </a:p>
          </p:txBody>
        </p:sp>
        <p:sp>
          <p:nvSpPr>
            <p:cNvPr id="1063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/>
            </a:p>
          </p:txBody>
        </p:sp>
        <p:sp>
          <p:nvSpPr>
            <p:cNvPr id="1064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5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/>
            </a:p>
          </p:txBody>
        </p:sp>
      </p:grpSp>
      <p:sp>
        <p:nvSpPr>
          <p:cNvPr id="1033" name="Line 40"/>
          <p:cNvSpPr>
            <a:spLocks noChangeShapeType="1"/>
          </p:cNvSpPr>
          <p:nvPr/>
        </p:nvSpPr>
        <p:spPr bwMode="auto">
          <a:xfrm>
            <a:off x="457200" y="1524000"/>
            <a:ext cx="75438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  <p:sldLayoutId id="2147483752" r:id="rId1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Palatino Linotype" panose="02040502050505030304" pitchFamily="18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24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000">
          <a:solidFill>
            <a:schemeClr val="tx1"/>
          </a:solidFill>
          <a:latin typeface="Palatino Linotype" panose="02040502050505030304" pitchFamily="18" charset="0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000">
          <a:solidFill>
            <a:schemeClr val="tx1"/>
          </a:solidFill>
          <a:latin typeface="Palatino Linotype" panose="02040502050505030304" pitchFamily="18" charset="0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Palatino Linotype" panose="02040502050505030304" pitchFamily="18" charset="0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Palatino Linotype" panose="02040502050505030304" pitchFamily="18" charset="0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1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1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1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1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" name="CustomShape 1"/>
          <p:cNvSpPr/>
          <p:nvPr/>
        </p:nvSpPr>
        <p:spPr>
          <a:xfrm>
            <a:off x="611640" y="457200"/>
            <a:ext cx="6623640" cy="2322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cs-CZ" sz="3900" b="1" strike="noStrike" spc="-1">
                <a:solidFill>
                  <a:srgbClr val="330066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Bezdrátové sítě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94" name="CustomShape 2"/>
          <p:cNvSpPr/>
          <p:nvPr/>
        </p:nvSpPr>
        <p:spPr>
          <a:xfrm>
            <a:off x="611640" y="3049560"/>
            <a:ext cx="6695640" cy="2361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r>
              <a:rPr lang="cs-CZ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Lokalizace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cs-CZ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Lekce 7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cs-CZ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Ing. Jiří Ledvina, CSc.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" name="CustomShape 1"/>
          <p:cNvSpPr/>
          <p:nvPr/>
        </p:nvSpPr>
        <p:spPr>
          <a:xfrm>
            <a:off x="457200" y="122400"/>
            <a:ext cx="7542360" cy="1293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cs-CZ" sz="3900" b="1" strike="noStrike" spc="-1">
                <a:solidFill>
                  <a:srgbClr val="330066"/>
                </a:solidFill>
                <a:uFill>
                  <a:solidFill>
                    <a:srgbClr val="FFFFFF"/>
                  </a:solidFill>
                </a:uFill>
                <a:latin typeface="Palatino Linotype"/>
                <a:ea typeface="DejaVu Sans"/>
              </a:rPr>
              <a:t>TOA - GPS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3" name="CustomShape 2"/>
          <p:cNvSpPr/>
          <p:nvPr/>
        </p:nvSpPr>
        <p:spPr>
          <a:xfrm>
            <a:off x="457200" y="1719360"/>
            <a:ext cx="8228160" cy="4410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32000" indent="-32292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3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Měření času příchodu signálu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292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3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GPS – 27 satelitů – 24 aktivních, 3 záložní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2920">
              <a:lnSpc>
                <a:spcPct val="100000"/>
              </a:lnSpc>
              <a:buClr>
                <a:srgbClr val="FFFFFF"/>
              </a:buClr>
              <a:buSzPct val="75000"/>
              <a:buFont typeface="Symbol"/>
              <a:buChar char=""/>
            </a:pPr>
            <a:r>
              <a:rPr lang="cs-CZ" sz="23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Přísná synchronizace hodit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2920">
              <a:lnSpc>
                <a:spcPct val="100000"/>
              </a:lnSpc>
              <a:buClr>
                <a:srgbClr val="FFFFFF"/>
              </a:buClr>
              <a:buSzPct val="75000"/>
              <a:buFont typeface="Symbol"/>
              <a:buChar char=""/>
            </a:pPr>
            <a:r>
              <a:rPr lang="cs-CZ" sz="23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Přímá viditelnost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2920">
              <a:lnSpc>
                <a:spcPct val="100000"/>
              </a:lnSpc>
              <a:buClr>
                <a:srgbClr val="FFFFFF"/>
              </a:buClr>
              <a:buSzPct val="75000"/>
              <a:buFont typeface="Symbol"/>
              <a:buChar char=""/>
            </a:pPr>
            <a:r>
              <a:rPr lang="cs-CZ" sz="23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Drahá infrastruktura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2920">
              <a:lnSpc>
                <a:spcPct val="100000"/>
              </a:lnSpc>
              <a:buClr>
                <a:srgbClr val="FFFFFF"/>
              </a:buClr>
              <a:buSzPct val="75000"/>
              <a:buFont typeface="Symbol"/>
              <a:buChar char=""/>
            </a:pPr>
            <a:r>
              <a:rPr lang="cs-CZ" sz="23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GPS moduly jsou pro WSN drahé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2920">
              <a:lnSpc>
                <a:spcPct val="100000"/>
              </a:lnSpc>
              <a:buClr>
                <a:srgbClr val="FFFFFF"/>
              </a:buClr>
              <a:buSzPct val="75000"/>
              <a:buFont typeface="Symbol"/>
              <a:buChar char=""/>
            </a:pPr>
            <a:r>
              <a:rPr lang="cs-CZ" sz="23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Problém s velikostí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4" name="CustomShape 3"/>
          <p:cNvSpPr/>
          <p:nvPr/>
        </p:nvSpPr>
        <p:spPr>
          <a:xfrm>
            <a:off x="457200" y="6248520"/>
            <a:ext cx="213228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8. 12. 2015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5" name="CustomShape 4"/>
          <p:cNvSpPr/>
          <p:nvPr/>
        </p:nvSpPr>
        <p:spPr>
          <a:xfrm>
            <a:off x="3124080" y="6248520"/>
            <a:ext cx="2894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cs-CZ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Bezdrátové senzorické sítě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6" name="CustomShape 5"/>
          <p:cNvSpPr/>
          <p:nvPr/>
        </p:nvSpPr>
        <p:spPr>
          <a:xfrm>
            <a:off x="6553080" y="6248520"/>
            <a:ext cx="213228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fld id="{99554114-AE92-4314-8E37-5BC35FB61B97}" type="slidenum">
              <a:rPr lang="cs-CZ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10</a:t>
            </a:fld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" name="CustomShape 1"/>
          <p:cNvSpPr/>
          <p:nvPr/>
        </p:nvSpPr>
        <p:spPr>
          <a:xfrm>
            <a:off x="457200" y="122400"/>
            <a:ext cx="7542360" cy="1293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cs-CZ" sz="3900" b="1" strike="noStrike" spc="-1">
                <a:solidFill>
                  <a:srgbClr val="330066"/>
                </a:solidFill>
                <a:uFill>
                  <a:solidFill>
                    <a:srgbClr val="FFFFFF"/>
                  </a:solidFill>
                </a:uFill>
                <a:latin typeface="Palatino Linotype"/>
                <a:ea typeface="DejaVu Sans"/>
              </a:rPr>
              <a:t>TOA - GPS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8" name="CustomShape 2"/>
          <p:cNvSpPr/>
          <p:nvPr/>
        </p:nvSpPr>
        <p:spPr>
          <a:xfrm>
            <a:off x="457200" y="1719360"/>
            <a:ext cx="4005720" cy="4410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1640">
              <a:lnSpc>
                <a:spcPct val="100000"/>
              </a:lnSpc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3 satelity stačí pro určení polohy v rovině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1640">
              <a:lnSpc>
                <a:spcPct val="100000"/>
              </a:lnSpc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4 satelity pro určení polohy v prostoru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1640">
              <a:lnSpc>
                <a:spcPct val="100000"/>
              </a:lnSpc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Přesnost do 10m po většinu času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1640">
              <a:lnSpc>
                <a:spcPct val="100000"/>
              </a:lnSpc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Typicky 2 až 3m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1640">
              <a:lnSpc>
                <a:spcPct val="100000"/>
              </a:lnSpc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Nemusí být dostatečně přesné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9" name="CustomShape 3"/>
          <p:cNvSpPr/>
          <p:nvPr/>
        </p:nvSpPr>
        <p:spPr>
          <a:xfrm>
            <a:off x="457200" y="6248520"/>
            <a:ext cx="213228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8. 12. 2015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0" name="CustomShape 4"/>
          <p:cNvSpPr/>
          <p:nvPr/>
        </p:nvSpPr>
        <p:spPr>
          <a:xfrm>
            <a:off x="3124080" y="6248520"/>
            <a:ext cx="2894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cs-CZ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Bezdrátové senzorické sítě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1" name="CustomShape 5"/>
          <p:cNvSpPr/>
          <p:nvPr/>
        </p:nvSpPr>
        <p:spPr>
          <a:xfrm>
            <a:off x="6553080" y="6248520"/>
            <a:ext cx="213228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fld id="{1C0D2AB9-FAD9-4AA5-BD67-0B3E9ABC694E}" type="slidenum">
              <a:rPr lang="cs-CZ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11</a:t>
            </a:fld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582" name="Picture 4"/>
          <p:cNvPicPr/>
          <p:nvPr/>
        </p:nvPicPr>
        <p:blipFill>
          <a:blip r:embed="rId3"/>
          <a:stretch/>
        </p:blipFill>
        <p:spPr>
          <a:xfrm>
            <a:off x="5258160" y="1552680"/>
            <a:ext cx="3020760" cy="44967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" name="CustomShape 1"/>
          <p:cNvSpPr/>
          <p:nvPr/>
        </p:nvSpPr>
        <p:spPr>
          <a:xfrm>
            <a:off x="457200" y="122400"/>
            <a:ext cx="7542360" cy="1293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cs-CZ" sz="3900" b="1" strike="noStrike" spc="-1">
                <a:solidFill>
                  <a:srgbClr val="330066"/>
                </a:solidFill>
                <a:uFill>
                  <a:solidFill>
                    <a:srgbClr val="FFFFFF"/>
                  </a:solidFill>
                </a:uFill>
                <a:latin typeface="Palatino Linotype"/>
                <a:ea typeface="DejaVu Sans"/>
              </a:rPr>
              <a:t>TDOA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4" name="CustomShape 2"/>
          <p:cNvSpPr/>
          <p:nvPr/>
        </p:nvSpPr>
        <p:spPr>
          <a:xfrm>
            <a:off x="457200" y="1719360"/>
            <a:ext cx="8228160" cy="4410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32000" indent="-32292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3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Souběžné vysílání ultrazvuku a RF signálu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2920">
              <a:lnSpc>
                <a:spcPct val="100000"/>
              </a:lnSpc>
              <a:buClr>
                <a:srgbClr val="FFFFFF"/>
              </a:buClr>
              <a:buSzPct val="75000"/>
              <a:buFont typeface="Symbol"/>
              <a:buChar char=""/>
            </a:pPr>
            <a:r>
              <a:rPr lang="cs-CZ" sz="23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Měří rozdíl časů příchodu signálu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292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3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Rychlost šíření zvuku ovlivňuje prostředí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2920">
              <a:lnSpc>
                <a:spcPct val="100000"/>
              </a:lnSpc>
              <a:buClr>
                <a:srgbClr val="FFFFFF"/>
              </a:buClr>
              <a:buSzPct val="75000"/>
              <a:buFont typeface="Symbol"/>
              <a:buChar char=""/>
            </a:pPr>
            <a:r>
              <a:rPr lang="cs-CZ" sz="23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Teplota, vlhkost vzduchu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292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3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Problém s určením okamžiku, kdy se spustil zvukový signál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292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3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Složité zpracování na straně přijímače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5" name="CustomShape 3"/>
          <p:cNvSpPr/>
          <p:nvPr/>
        </p:nvSpPr>
        <p:spPr>
          <a:xfrm>
            <a:off x="457200" y="6248520"/>
            <a:ext cx="213228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8. 12. 2015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6" name="CustomShape 4"/>
          <p:cNvSpPr/>
          <p:nvPr/>
        </p:nvSpPr>
        <p:spPr>
          <a:xfrm>
            <a:off x="3124080" y="6248520"/>
            <a:ext cx="2894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cs-CZ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Bezdrátové senzorické sítě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7" name="CustomShape 5"/>
          <p:cNvSpPr/>
          <p:nvPr/>
        </p:nvSpPr>
        <p:spPr>
          <a:xfrm>
            <a:off x="6553080" y="6248520"/>
            <a:ext cx="213228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fld id="{B954C915-A358-4CF2-BEC7-1BDB8BA36A6B}" type="slidenum">
              <a:rPr lang="cs-CZ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12</a:t>
            </a:fld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CustomShape 1"/>
          <p:cNvSpPr/>
          <p:nvPr/>
        </p:nvSpPr>
        <p:spPr>
          <a:xfrm>
            <a:off x="457200" y="122400"/>
            <a:ext cx="7541280" cy="1292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cs-CZ" sz="3900" b="1" strike="noStrike" spc="-1">
                <a:solidFill>
                  <a:srgbClr val="330066"/>
                </a:solidFill>
                <a:uFill>
                  <a:solidFill>
                    <a:srgbClr val="FFFFFF"/>
                  </a:solidFill>
                </a:uFill>
                <a:latin typeface="Palatino Linotype"/>
                <a:ea typeface="DejaVu Sans"/>
              </a:rPr>
              <a:t>Angle of Arrival (AOA)</a:t>
            </a:r>
            <a:endParaRPr/>
          </a:p>
        </p:txBody>
      </p:sp>
      <p:sp>
        <p:nvSpPr>
          <p:cNvPr id="347" name="CustomShape 2"/>
          <p:cNvSpPr/>
          <p:nvPr/>
        </p:nvSpPr>
        <p:spPr>
          <a:xfrm>
            <a:off x="457200" y="1719360"/>
            <a:ext cx="4581720" cy="4409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32000" indent="-32184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3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Speciální přijímač</a:t>
            </a:r>
            <a:endParaRPr/>
          </a:p>
          <a:p>
            <a:pPr marL="432000" indent="-32184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3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Schopnost přijímat signál z více směrů</a:t>
            </a:r>
            <a:endParaRPr/>
          </a:p>
          <a:p>
            <a:pPr marL="432000" indent="-32184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3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Medusa</a:t>
            </a:r>
            <a:endParaRPr/>
          </a:p>
          <a:p>
            <a:pPr marL="432000" lvl="1" indent="-21492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3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Příjem ultrazvuku z 6 směrů</a:t>
            </a:r>
            <a:endParaRPr/>
          </a:p>
        </p:txBody>
      </p:sp>
      <p:sp>
        <p:nvSpPr>
          <p:cNvPr id="348" name="CustomShape 3"/>
          <p:cNvSpPr/>
          <p:nvPr/>
        </p:nvSpPr>
        <p:spPr>
          <a:xfrm>
            <a:off x="457200" y="6248520"/>
            <a:ext cx="2131200" cy="45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8. 12. 2015</a:t>
            </a:r>
            <a:endParaRPr/>
          </a:p>
        </p:txBody>
      </p:sp>
      <p:sp>
        <p:nvSpPr>
          <p:cNvPr id="349" name="CustomShape 4"/>
          <p:cNvSpPr/>
          <p:nvPr/>
        </p:nvSpPr>
        <p:spPr>
          <a:xfrm>
            <a:off x="3124080" y="6248520"/>
            <a:ext cx="2892960" cy="45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cs-CZ" sz="1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Bezdrátové senzorické sítě</a:t>
            </a:r>
            <a:endParaRPr/>
          </a:p>
        </p:txBody>
      </p:sp>
      <p:sp>
        <p:nvSpPr>
          <p:cNvPr id="350" name="CustomShape 5"/>
          <p:cNvSpPr/>
          <p:nvPr/>
        </p:nvSpPr>
        <p:spPr>
          <a:xfrm>
            <a:off x="6553080" y="6248520"/>
            <a:ext cx="2131200" cy="45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fld id="{0B1B54CA-3D70-42C4-832E-45E73AD15B33}" type="slidenum">
              <a:rPr lang="cs-CZ" sz="1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13</a:t>
            </a:fld>
            <a:endParaRPr/>
          </a:p>
        </p:txBody>
      </p:sp>
      <p:pic>
        <p:nvPicPr>
          <p:cNvPr id="351" name="Obrázek 350"/>
          <p:cNvPicPr/>
          <p:nvPr/>
        </p:nvPicPr>
        <p:blipFill>
          <a:blip r:embed="rId3"/>
          <a:stretch/>
        </p:blipFill>
        <p:spPr>
          <a:xfrm>
            <a:off x="5040000" y="1632960"/>
            <a:ext cx="3094920" cy="4557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CustomShape 1"/>
          <p:cNvSpPr/>
          <p:nvPr/>
        </p:nvSpPr>
        <p:spPr>
          <a:xfrm>
            <a:off x="457200" y="122400"/>
            <a:ext cx="7541280" cy="1292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cs-CZ" sz="3900" b="1" strike="noStrike" spc="-1">
                <a:solidFill>
                  <a:srgbClr val="330066"/>
                </a:solidFill>
                <a:uFill>
                  <a:solidFill>
                    <a:srgbClr val="FFFFFF"/>
                  </a:solidFill>
                </a:uFill>
                <a:latin typeface="Palatino Linotype"/>
                <a:ea typeface="DejaVu Sans"/>
              </a:rPr>
              <a:t>Angle of Arrival (AOA)</a:t>
            </a:r>
            <a:endParaRPr/>
          </a:p>
        </p:txBody>
      </p:sp>
      <p:sp>
        <p:nvSpPr>
          <p:cNvPr id="353" name="CustomShape 2"/>
          <p:cNvSpPr/>
          <p:nvPr/>
        </p:nvSpPr>
        <p:spPr>
          <a:xfrm>
            <a:off x="457200" y="1719360"/>
            <a:ext cx="4581720" cy="4409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54" name="CustomShape 3"/>
          <p:cNvSpPr/>
          <p:nvPr/>
        </p:nvSpPr>
        <p:spPr>
          <a:xfrm>
            <a:off x="457200" y="6248520"/>
            <a:ext cx="2131200" cy="45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8. 12. 2015</a:t>
            </a:r>
            <a:endParaRPr/>
          </a:p>
        </p:txBody>
      </p:sp>
      <p:sp>
        <p:nvSpPr>
          <p:cNvPr id="355" name="CustomShape 4"/>
          <p:cNvSpPr/>
          <p:nvPr/>
        </p:nvSpPr>
        <p:spPr>
          <a:xfrm>
            <a:off x="3124080" y="6248520"/>
            <a:ext cx="2892960" cy="45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cs-CZ" sz="1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Bezdrátové senzorické sítě</a:t>
            </a:r>
            <a:endParaRPr/>
          </a:p>
        </p:txBody>
      </p:sp>
      <p:sp>
        <p:nvSpPr>
          <p:cNvPr id="356" name="CustomShape 5"/>
          <p:cNvSpPr/>
          <p:nvPr/>
        </p:nvSpPr>
        <p:spPr>
          <a:xfrm>
            <a:off x="6553080" y="6248520"/>
            <a:ext cx="2131200" cy="45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fld id="{861C8365-916D-4D5E-B64F-43B7E40A63A5}" type="slidenum">
              <a:rPr lang="cs-CZ" sz="1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14</a:t>
            </a:fld>
            <a:endParaRPr/>
          </a:p>
        </p:txBody>
      </p:sp>
      <p:pic>
        <p:nvPicPr>
          <p:cNvPr id="357" name="Obrázek 356"/>
          <p:cNvPicPr/>
          <p:nvPr/>
        </p:nvPicPr>
        <p:blipFill>
          <a:blip r:embed="rId3"/>
          <a:stretch/>
        </p:blipFill>
        <p:spPr>
          <a:xfrm>
            <a:off x="1512000" y="2088000"/>
            <a:ext cx="6053400" cy="40215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8" name="CustomShape 1"/>
          <p:cNvSpPr/>
          <p:nvPr/>
        </p:nvSpPr>
        <p:spPr>
          <a:xfrm>
            <a:off x="457200" y="122400"/>
            <a:ext cx="7542360" cy="1293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cs-CZ" sz="3900" b="1" strike="noStrike" spc="-1">
                <a:solidFill>
                  <a:srgbClr val="330066"/>
                </a:solidFill>
                <a:uFill>
                  <a:solidFill>
                    <a:srgbClr val="FFFFFF"/>
                  </a:solidFill>
                </a:uFill>
                <a:latin typeface="Palatino Linotype"/>
                <a:ea typeface="DejaVu Sans"/>
              </a:rPr>
              <a:t>Received Signal Strength (RSSI)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9" name="CustomShape 2"/>
          <p:cNvSpPr/>
          <p:nvPr/>
        </p:nvSpPr>
        <p:spPr>
          <a:xfrm>
            <a:off x="457200" y="1719360"/>
            <a:ext cx="8228160" cy="4410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32000" indent="-32292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3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Převod intenzity signálu na vzdálenost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2920">
              <a:lnSpc>
                <a:spcPct val="100000"/>
              </a:lnSpc>
              <a:buClr>
                <a:srgbClr val="FFFFFF"/>
              </a:buClr>
              <a:buSzPct val="75000"/>
              <a:buFont typeface="Symbol"/>
              <a:buChar char=""/>
            </a:pPr>
            <a:r>
              <a:rPr lang="cs-CZ" sz="23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Vychází se ze vztahu pro útlumu signálu při šíření prostředím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2920">
              <a:lnSpc>
                <a:spcPct val="100000"/>
              </a:lnSpc>
              <a:buClr>
                <a:srgbClr val="FFFFFF"/>
              </a:buClr>
              <a:buSzPct val="75000"/>
              <a:buFont typeface="Symbol"/>
              <a:buChar char=""/>
            </a:pPr>
            <a:r>
              <a:rPr lang="cs-CZ" sz="23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Přibližně intenzita klesá se čtvercem vzdálenosti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292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3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Problémy s šířením signálu, odrazy, interferencí se zemí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2920">
              <a:lnSpc>
                <a:spcPct val="100000"/>
              </a:lnSpc>
              <a:buClr>
                <a:srgbClr val="FFFFFF"/>
              </a:buClr>
              <a:buSzPct val="75000"/>
              <a:buFont typeface="Symbol"/>
              <a:buChar char=""/>
            </a:pPr>
            <a:r>
              <a:rPr lang="cs-CZ" sz="23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Pro přesné měření skoro nepoužitelné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2920">
              <a:lnSpc>
                <a:spcPct val="100000"/>
              </a:lnSpc>
              <a:buClr>
                <a:srgbClr val="FFFFFF"/>
              </a:buClr>
              <a:buSzPct val="75000"/>
              <a:buFont typeface="Symbol"/>
              <a:buChar char=""/>
            </a:pPr>
            <a:r>
              <a:rPr lang="cs-CZ" sz="23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Nerovnoměrný vyzařovací diagram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90" name="CustomShape 3"/>
          <p:cNvSpPr/>
          <p:nvPr/>
        </p:nvSpPr>
        <p:spPr>
          <a:xfrm>
            <a:off x="457200" y="6248520"/>
            <a:ext cx="213228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8. 12. 2015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91" name="CustomShape 4"/>
          <p:cNvSpPr/>
          <p:nvPr/>
        </p:nvSpPr>
        <p:spPr>
          <a:xfrm>
            <a:off x="3124080" y="6248520"/>
            <a:ext cx="2894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cs-CZ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Bezdrátové senzorické sítě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92" name="CustomShape 5"/>
          <p:cNvSpPr/>
          <p:nvPr/>
        </p:nvSpPr>
        <p:spPr>
          <a:xfrm>
            <a:off x="6553080" y="6248520"/>
            <a:ext cx="213228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fld id="{C194B0F6-4A90-4E48-B0B2-8C3FCC7A2DD8}" type="slidenum">
              <a:rPr lang="cs-CZ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15</a:t>
            </a:fld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CustomShape 1"/>
          <p:cNvSpPr/>
          <p:nvPr/>
        </p:nvSpPr>
        <p:spPr>
          <a:xfrm>
            <a:off x="457200" y="122400"/>
            <a:ext cx="7541280" cy="1292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cs-CZ" sz="3900" b="1" strike="noStrike" spc="-1">
                <a:solidFill>
                  <a:srgbClr val="330066"/>
                </a:solidFill>
                <a:uFill>
                  <a:solidFill>
                    <a:srgbClr val="FFFFFF"/>
                  </a:solidFill>
                </a:uFill>
                <a:latin typeface="Palatino Linotype"/>
                <a:ea typeface="DejaVu Sans"/>
              </a:rPr>
              <a:t>DV hop lokalizace</a:t>
            </a:r>
            <a:endParaRPr/>
          </a:p>
        </p:txBody>
      </p:sp>
      <p:sp>
        <p:nvSpPr>
          <p:cNvPr id="380" name="CustomShape 2"/>
          <p:cNvSpPr/>
          <p:nvPr/>
        </p:nvSpPr>
        <p:spPr>
          <a:xfrm>
            <a:off x="457200" y="1719360"/>
            <a:ext cx="8227080" cy="4409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0560">
              <a:lnSpc>
                <a:spcPct val="100000"/>
              </a:lnSpc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sz="2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Kotvy vysílají signál </a:t>
            </a:r>
            <a:r>
              <a:rPr lang="cs-CZ" sz="220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broadcast</a:t>
            </a:r>
            <a:endParaRPr dirty="0"/>
          </a:p>
          <a:p>
            <a:pPr marL="432000" lvl="1" indent="-21492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2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Pozici a čítač přeskoků</a:t>
            </a:r>
            <a:endParaRPr dirty="0"/>
          </a:p>
          <a:p>
            <a:pPr marL="432000" lvl="1" indent="-21492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2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Přijímač registruje minimální počet přeskoků, větší ignoruje</a:t>
            </a:r>
            <a:endParaRPr dirty="0"/>
          </a:p>
          <a:p>
            <a:pPr marL="432000" lvl="1" indent="-21492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2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Vysílá paket s čítačem zvýšeným o jedna sousedům</a:t>
            </a:r>
            <a:endParaRPr dirty="0"/>
          </a:p>
          <a:p>
            <a:pPr marL="432000" lvl="1" indent="-21492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2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Tím získají informaci o počtu přeskoků ke kotvě.</a:t>
            </a:r>
            <a:endParaRPr dirty="0"/>
          </a:p>
          <a:p>
            <a:pPr marL="343080" indent="-340560">
              <a:lnSpc>
                <a:spcPct val="100000"/>
              </a:lnSpc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sz="2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Kotva vypočte průměrnou vzdálenost mezi přeskoky </a:t>
            </a:r>
            <a:r>
              <a:rPr lang="cs-CZ" sz="220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HopSize</a:t>
            </a:r>
            <a:r>
              <a:rPr lang="cs-CZ" sz="2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a vyšle ji </a:t>
            </a:r>
            <a:r>
              <a:rPr lang="cs-CZ" sz="220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broadcastem</a:t>
            </a:r>
            <a:r>
              <a:rPr lang="cs-CZ" sz="2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do sítě</a:t>
            </a:r>
            <a:endParaRPr dirty="0"/>
          </a:p>
          <a:p>
            <a:pPr marL="343080" indent="-340560">
              <a:lnSpc>
                <a:spcPct val="100000"/>
              </a:lnSpc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sz="2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Uzly spočítají své pozice </a:t>
            </a:r>
            <a:endParaRPr dirty="0"/>
          </a:p>
        </p:txBody>
      </p:sp>
      <p:sp>
        <p:nvSpPr>
          <p:cNvPr id="381" name="CustomShape 3"/>
          <p:cNvSpPr/>
          <p:nvPr/>
        </p:nvSpPr>
        <p:spPr>
          <a:xfrm>
            <a:off x="457200" y="6248520"/>
            <a:ext cx="2131200" cy="45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8. 12. 2015</a:t>
            </a:r>
            <a:endParaRPr/>
          </a:p>
        </p:txBody>
      </p:sp>
      <p:sp>
        <p:nvSpPr>
          <p:cNvPr id="382" name="CustomShape 4"/>
          <p:cNvSpPr/>
          <p:nvPr/>
        </p:nvSpPr>
        <p:spPr>
          <a:xfrm>
            <a:off x="3124080" y="6248520"/>
            <a:ext cx="2892960" cy="45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cs-CZ" sz="1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Bezdrátové senzorické sítě</a:t>
            </a:r>
            <a:endParaRPr/>
          </a:p>
        </p:txBody>
      </p:sp>
      <p:sp>
        <p:nvSpPr>
          <p:cNvPr id="383" name="CustomShape 5"/>
          <p:cNvSpPr/>
          <p:nvPr/>
        </p:nvSpPr>
        <p:spPr>
          <a:xfrm>
            <a:off x="6553080" y="6248520"/>
            <a:ext cx="2131200" cy="45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fld id="{4EFFBD44-419B-45A0-BB94-A9880946FA77}" type="slidenum">
              <a:rPr lang="cs-CZ" sz="1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16</a:t>
            </a:fld>
            <a:endParaRPr/>
          </a:p>
        </p:txBody>
      </p:sp>
      <p:pic>
        <p:nvPicPr>
          <p:cNvPr id="384" name="Obrázek 383"/>
          <p:cNvPicPr/>
          <p:nvPr/>
        </p:nvPicPr>
        <p:blipFill>
          <a:blip r:embed="rId3"/>
          <a:stretch/>
        </p:blipFill>
        <p:spPr>
          <a:xfrm>
            <a:off x="3888000" y="4608000"/>
            <a:ext cx="4750920" cy="1317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1E9BA6-CBD3-3B5A-1EFD-9982B5199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DV hop lokalizace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37C148B-EDF0-22D6-5E61-8E63879A2B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Maják vysílá periodicky svou pozici a počet přeskoků k sousednímu uzlu (0)</a:t>
            </a:r>
          </a:p>
          <a:p>
            <a:r>
              <a:rPr lang="cs-CZ" dirty="0"/>
              <a:t>Uzel po přijetí zprávy ji posílá dál s počtem přeskoků zvětšeným o jedničku. </a:t>
            </a:r>
          </a:p>
          <a:p>
            <a:r>
              <a:rPr lang="cs-CZ" dirty="0"/>
              <a:t>Zprávy s čítačem větším zahazuje.</a:t>
            </a:r>
          </a:p>
          <a:p>
            <a:r>
              <a:rPr lang="cs-CZ" dirty="0"/>
              <a:t>Každý uzel si tak zapamatuje minimální počet přeskoků k majáku.</a:t>
            </a:r>
          </a:p>
          <a:p>
            <a:r>
              <a:rPr lang="cs-CZ" dirty="0"/>
              <a:t>Mezi majáky se vypočte jejich vzájemná vzdálenost přepočtená na průměrný počet přeskoků mezi nimi (na základě znalosti pozice (GPS) a přijetí zpráv od sousedních anonymních uzlů).</a:t>
            </a:r>
          </a:p>
          <a:p>
            <a:endParaRPr lang="cs-CZ" dirty="0"/>
          </a:p>
          <a:p>
            <a:r>
              <a:rPr lang="cs-CZ" dirty="0"/>
              <a:t> 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EF10964-DC28-96FE-DAE4-83007D03C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ADF922B-81D8-4843-B837-DEAA33EFBE5B}" type="datetime1">
              <a:rPr lang="cs-CZ" altLang="cs-CZ" smtClean="0"/>
              <a:pPr>
                <a:defRPr/>
              </a:pPr>
              <a:t>30.03.2023</a:t>
            </a:fld>
            <a:endParaRPr lang="cs-CZ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379D692-DB93-03D1-43EF-14C2600E8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/>
              <a:t>Bezdrátové senzorické sítě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C1414EF-10AF-8A12-0BB9-BD8B72C59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61BBE9-A9A6-4E62-A341-9267CDB68B58}" type="slidenum">
              <a:rPr lang="cs-CZ" altLang="cs-CZ" smtClean="0"/>
              <a:pPr>
                <a:defRPr/>
              </a:pPr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728941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1E9BA6-CBD3-3B5A-1EFD-9982B5199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DV hop lokalizace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37C148B-EDF0-22D6-5E61-8E63879A2B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Uzel si spočte vzdálenost k majáku (počet přeskoků krát průměrná vzdálenost)</a:t>
            </a:r>
          </a:p>
          <a:p>
            <a:r>
              <a:rPr lang="cs-CZ" dirty="0"/>
              <a:t>Pokud má těchto odhadů k dispozici více, vypočte svoji pozici </a:t>
            </a:r>
            <a:r>
              <a:rPr lang="cs-CZ" dirty="0" err="1"/>
              <a:t>trilaterací</a:t>
            </a:r>
            <a:r>
              <a:rPr lang="cs-CZ" dirty="0"/>
              <a:t> nebo metodou nejmenších čtverců.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EF10964-DC28-96FE-DAE4-83007D03C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ADF922B-81D8-4843-B837-DEAA33EFBE5B}" type="datetime1">
              <a:rPr lang="cs-CZ" altLang="cs-CZ" smtClean="0"/>
              <a:pPr>
                <a:defRPr/>
              </a:pPr>
              <a:t>30.03.2023</a:t>
            </a:fld>
            <a:endParaRPr lang="cs-CZ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379D692-DB93-03D1-43EF-14C2600E8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/>
              <a:t>Bezdrátové senzorické sítě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C1414EF-10AF-8A12-0BB9-BD8B72C59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61BBE9-A9A6-4E62-A341-9267CDB68B58}" type="slidenum">
              <a:rPr lang="cs-CZ" altLang="cs-CZ" smtClean="0"/>
              <a:pPr>
                <a:defRPr/>
              </a:pPr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150437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CustomShape 1"/>
          <p:cNvSpPr/>
          <p:nvPr/>
        </p:nvSpPr>
        <p:spPr>
          <a:xfrm>
            <a:off x="457200" y="122400"/>
            <a:ext cx="7541280" cy="1292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cs-CZ" sz="3900" b="1" strike="noStrike" spc="-1">
                <a:solidFill>
                  <a:srgbClr val="330066"/>
                </a:solidFill>
                <a:uFill>
                  <a:solidFill>
                    <a:srgbClr val="FFFFFF"/>
                  </a:solidFill>
                </a:uFill>
                <a:latin typeface="Palatino Linotype"/>
                <a:ea typeface="DejaVu Sans"/>
              </a:rPr>
              <a:t>Nezávislá na vzdálenostech</a:t>
            </a:r>
            <a:endParaRPr/>
          </a:p>
          <a:p>
            <a:pPr>
              <a:lnSpc>
                <a:spcPct val="100000"/>
              </a:lnSpc>
            </a:pPr>
            <a:r>
              <a:rPr lang="cs-CZ" sz="3900" b="1" strike="noStrike" spc="-1">
                <a:solidFill>
                  <a:srgbClr val="330066"/>
                </a:solidFill>
                <a:uFill>
                  <a:solidFill>
                    <a:srgbClr val="FFFFFF"/>
                  </a:solidFill>
                </a:uFill>
                <a:latin typeface="Palatino Linotype"/>
                <a:ea typeface="DejaVu Sans"/>
              </a:rPr>
              <a:t>Centroid algoritmus</a:t>
            </a:r>
            <a:endParaRPr/>
          </a:p>
        </p:txBody>
      </p:sp>
      <p:sp>
        <p:nvSpPr>
          <p:cNvPr id="386" name="CustomShape 2"/>
          <p:cNvSpPr/>
          <p:nvPr/>
        </p:nvSpPr>
        <p:spPr>
          <a:xfrm>
            <a:off x="457200" y="1719360"/>
            <a:ext cx="4077360" cy="4409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32000" indent="-32184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26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Kotvy vysílají periodicky svou polohu (x,y)</a:t>
            </a:r>
            <a:endParaRPr/>
          </a:p>
          <a:p>
            <a:pPr marL="432000" indent="-32184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26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Uzly počítají svou polohu vzhledem ke kotvám (průměrování)</a:t>
            </a:r>
            <a:endParaRPr/>
          </a:p>
          <a:p>
            <a:pPr marL="432000" indent="-32184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26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Pozice uzlu je těžištěm mezi kotvami</a:t>
            </a:r>
            <a:endParaRPr/>
          </a:p>
          <a:p>
            <a:pPr marL="432000" indent="-32184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26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Záleží na dobrém rozložení kotev</a:t>
            </a:r>
            <a:endParaRPr/>
          </a:p>
        </p:txBody>
      </p:sp>
      <p:sp>
        <p:nvSpPr>
          <p:cNvPr id="387" name="CustomShape 3"/>
          <p:cNvSpPr/>
          <p:nvPr/>
        </p:nvSpPr>
        <p:spPr>
          <a:xfrm>
            <a:off x="457200" y="6248520"/>
            <a:ext cx="2131200" cy="45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8. 12. 2015</a:t>
            </a:r>
            <a:endParaRPr/>
          </a:p>
        </p:txBody>
      </p:sp>
      <p:sp>
        <p:nvSpPr>
          <p:cNvPr id="388" name="CustomShape 4"/>
          <p:cNvSpPr/>
          <p:nvPr/>
        </p:nvSpPr>
        <p:spPr>
          <a:xfrm>
            <a:off x="3124080" y="6248520"/>
            <a:ext cx="2892960" cy="45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cs-CZ" sz="1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Bezdrátové senzorické sítě</a:t>
            </a:r>
            <a:endParaRPr/>
          </a:p>
        </p:txBody>
      </p:sp>
      <p:sp>
        <p:nvSpPr>
          <p:cNvPr id="389" name="CustomShape 5"/>
          <p:cNvSpPr/>
          <p:nvPr/>
        </p:nvSpPr>
        <p:spPr>
          <a:xfrm>
            <a:off x="6553080" y="6248520"/>
            <a:ext cx="2131200" cy="45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fld id="{558BF269-8E05-4AF7-9ACC-B4AE034AD555}" type="slidenum">
              <a:rPr lang="cs-CZ" sz="1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19</a:t>
            </a:fld>
            <a:endParaRPr/>
          </a:p>
        </p:txBody>
      </p:sp>
      <p:sp>
        <p:nvSpPr>
          <p:cNvPr id="390" name="Line 6"/>
          <p:cNvSpPr/>
          <p:nvPr/>
        </p:nvSpPr>
        <p:spPr>
          <a:xfrm flipV="1">
            <a:off x="4861440" y="3921120"/>
            <a:ext cx="358920" cy="141120"/>
          </a:xfrm>
          <a:prstGeom prst="line">
            <a:avLst/>
          </a:prstGeom>
          <a:ln w="19080">
            <a:solidFill>
              <a:schemeClr val="hlink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91" name="Line 7"/>
          <p:cNvSpPr/>
          <p:nvPr/>
        </p:nvSpPr>
        <p:spPr>
          <a:xfrm flipV="1">
            <a:off x="4752000" y="2876400"/>
            <a:ext cx="293760" cy="1185840"/>
          </a:xfrm>
          <a:prstGeom prst="line">
            <a:avLst/>
          </a:prstGeom>
          <a:ln w="19080">
            <a:solidFill>
              <a:schemeClr val="hlink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92" name="Line 8"/>
          <p:cNvSpPr/>
          <p:nvPr/>
        </p:nvSpPr>
        <p:spPr>
          <a:xfrm>
            <a:off x="6199920" y="3181320"/>
            <a:ext cx="784080" cy="293760"/>
          </a:xfrm>
          <a:prstGeom prst="line">
            <a:avLst/>
          </a:prstGeom>
          <a:ln w="1908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93" name="Line 9"/>
          <p:cNvSpPr/>
          <p:nvPr/>
        </p:nvSpPr>
        <p:spPr>
          <a:xfrm flipV="1">
            <a:off x="6995160" y="3170160"/>
            <a:ext cx="750960" cy="293760"/>
          </a:xfrm>
          <a:prstGeom prst="line">
            <a:avLst/>
          </a:prstGeom>
          <a:ln w="1908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94" name="Line 10"/>
          <p:cNvSpPr/>
          <p:nvPr/>
        </p:nvSpPr>
        <p:spPr>
          <a:xfrm flipH="1">
            <a:off x="6852240" y="3463920"/>
            <a:ext cx="142920" cy="555480"/>
          </a:xfrm>
          <a:prstGeom prst="line">
            <a:avLst/>
          </a:prstGeom>
          <a:ln w="1908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95" name="CustomShape 11"/>
          <p:cNvSpPr/>
          <p:nvPr/>
        </p:nvSpPr>
        <p:spPr>
          <a:xfrm>
            <a:off x="5404680" y="2887920"/>
            <a:ext cx="160920" cy="160920"/>
          </a:xfrm>
          <a:prstGeom prst="ellipse">
            <a:avLst/>
          </a:prstGeom>
          <a:solidFill>
            <a:srgbClr val="00CC00"/>
          </a:solidFill>
          <a:ln w="1908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96" name="CustomShape 12"/>
          <p:cNvSpPr/>
          <p:nvPr/>
        </p:nvSpPr>
        <p:spPr>
          <a:xfrm>
            <a:off x="5752440" y="3497400"/>
            <a:ext cx="160920" cy="160920"/>
          </a:xfrm>
          <a:prstGeom prst="ellipse">
            <a:avLst/>
          </a:prstGeom>
          <a:solidFill>
            <a:srgbClr val="00CC00"/>
          </a:solidFill>
          <a:ln w="1908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97" name="CustomShape 13"/>
          <p:cNvSpPr/>
          <p:nvPr/>
        </p:nvSpPr>
        <p:spPr>
          <a:xfrm>
            <a:off x="6089040" y="3094200"/>
            <a:ext cx="160920" cy="160920"/>
          </a:xfrm>
          <a:prstGeom prst="ellipse">
            <a:avLst/>
          </a:prstGeom>
          <a:solidFill>
            <a:schemeClr val="hlink"/>
          </a:solidFill>
          <a:ln w="1908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98" name="CustomShape 14"/>
          <p:cNvSpPr/>
          <p:nvPr/>
        </p:nvSpPr>
        <p:spPr>
          <a:xfrm>
            <a:off x="6077880" y="3921120"/>
            <a:ext cx="160920" cy="160920"/>
          </a:xfrm>
          <a:prstGeom prst="ellipse">
            <a:avLst/>
          </a:prstGeom>
          <a:solidFill>
            <a:srgbClr val="00CC00"/>
          </a:solidFill>
          <a:ln w="1908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99" name="CustomShape 15"/>
          <p:cNvSpPr/>
          <p:nvPr/>
        </p:nvSpPr>
        <p:spPr>
          <a:xfrm>
            <a:off x="6458760" y="3595680"/>
            <a:ext cx="160920" cy="160920"/>
          </a:xfrm>
          <a:prstGeom prst="ellipse">
            <a:avLst/>
          </a:prstGeom>
          <a:solidFill>
            <a:srgbClr val="00CC00"/>
          </a:solidFill>
          <a:ln w="1908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00" name="CustomShape 16"/>
          <p:cNvSpPr/>
          <p:nvPr/>
        </p:nvSpPr>
        <p:spPr>
          <a:xfrm>
            <a:off x="6415920" y="2898720"/>
            <a:ext cx="160920" cy="160920"/>
          </a:xfrm>
          <a:prstGeom prst="ellipse">
            <a:avLst/>
          </a:prstGeom>
          <a:solidFill>
            <a:srgbClr val="00CC00"/>
          </a:solidFill>
          <a:ln w="1908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01" name="CustomShape 17"/>
          <p:cNvSpPr/>
          <p:nvPr/>
        </p:nvSpPr>
        <p:spPr>
          <a:xfrm>
            <a:off x="6927120" y="3387960"/>
            <a:ext cx="160920" cy="160920"/>
          </a:xfrm>
          <a:prstGeom prst="ellipse">
            <a:avLst/>
          </a:prstGeom>
          <a:solidFill>
            <a:srgbClr val="FFFF00"/>
          </a:solidFill>
          <a:ln w="1908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02" name="CustomShape 18"/>
          <p:cNvSpPr/>
          <p:nvPr/>
        </p:nvSpPr>
        <p:spPr>
          <a:xfrm>
            <a:off x="6774840" y="2865600"/>
            <a:ext cx="160920" cy="160920"/>
          </a:xfrm>
          <a:prstGeom prst="ellipse">
            <a:avLst/>
          </a:prstGeom>
          <a:solidFill>
            <a:srgbClr val="00CC00"/>
          </a:solidFill>
          <a:ln w="1908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03" name="CustomShape 19"/>
          <p:cNvSpPr/>
          <p:nvPr/>
        </p:nvSpPr>
        <p:spPr>
          <a:xfrm>
            <a:off x="6678000" y="3159360"/>
            <a:ext cx="160920" cy="160920"/>
          </a:xfrm>
          <a:prstGeom prst="ellipse">
            <a:avLst/>
          </a:prstGeom>
          <a:solidFill>
            <a:srgbClr val="00CC00"/>
          </a:solidFill>
          <a:ln w="1908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04" name="CustomShape 20"/>
          <p:cNvSpPr/>
          <p:nvPr/>
        </p:nvSpPr>
        <p:spPr>
          <a:xfrm>
            <a:off x="7200000" y="2713320"/>
            <a:ext cx="160920" cy="160920"/>
          </a:xfrm>
          <a:prstGeom prst="ellipse">
            <a:avLst/>
          </a:prstGeom>
          <a:solidFill>
            <a:srgbClr val="00CC00"/>
          </a:solidFill>
          <a:ln w="1908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05" name="CustomShape 21"/>
          <p:cNvSpPr/>
          <p:nvPr/>
        </p:nvSpPr>
        <p:spPr>
          <a:xfrm>
            <a:off x="7242840" y="3746520"/>
            <a:ext cx="160920" cy="160920"/>
          </a:xfrm>
          <a:prstGeom prst="ellipse">
            <a:avLst/>
          </a:prstGeom>
          <a:solidFill>
            <a:srgbClr val="00CC00"/>
          </a:solidFill>
          <a:ln w="1908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06" name="CustomShape 22"/>
          <p:cNvSpPr/>
          <p:nvPr/>
        </p:nvSpPr>
        <p:spPr>
          <a:xfrm>
            <a:off x="7678080" y="3103560"/>
            <a:ext cx="160920" cy="160920"/>
          </a:xfrm>
          <a:prstGeom prst="ellipse">
            <a:avLst/>
          </a:prstGeom>
          <a:solidFill>
            <a:schemeClr val="hlink"/>
          </a:solidFill>
          <a:ln w="1908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07" name="CustomShape 23"/>
          <p:cNvSpPr/>
          <p:nvPr/>
        </p:nvSpPr>
        <p:spPr>
          <a:xfrm>
            <a:off x="7962120" y="3551400"/>
            <a:ext cx="160920" cy="160920"/>
          </a:xfrm>
          <a:prstGeom prst="ellipse">
            <a:avLst/>
          </a:prstGeom>
          <a:solidFill>
            <a:srgbClr val="00CC00"/>
          </a:solidFill>
          <a:ln w="1908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08" name="CustomShape 24"/>
          <p:cNvSpPr/>
          <p:nvPr/>
        </p:nvSpPr>
        <p:spPr>
          <a:xfrm>
            <a:off x="5730120" y="3703680"/>
            <a:ext cx="160920" cy="160920"/>
          </a:xfrm>
          <a:prstGeom prst="ellipse">
            <a:avLst/>
          </a:prstGeom>
          <a:solidFill>
            <a:srgbClr val="00CC00"/>
          </a:solidFill>
          <a:ln w="1908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09" name="CustomShape 25"/>
          <p:cNvSpPr/>
          <p:nvPr/>
        </p:nvSpPr>
        <p:spPr>
          <a:xfrm>
            <a:off x="5141160" y="3409920"/>
            <a:ext cx="160920" cy="160920"/>
          </a:xfrm>
          <a:prstGeom prst="ellipse">
            <a:avLst/>
          </a:prstGeom>
          <a:solidFill>
            <a:srgbClr val="00CC00"/>
          </a:solidFill>
          <a:ln w="1908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10" name="CustomShape 26"/>
          <p:cNvSpPr/>
          <p:nvPr/>
        </p:nvSpPr>
        <p:spPr>
          <a:xfrm>
            <a:off x="5217480" y="3802320"/>
            <a:ext cx="160920" cy="160920"/>
          </a:xfrm>
          <a:prstGeom prst="ellipse">
            <a:avLst/>
          </a:prstGeom>
          <a:solidFill>
            <a:schemeClr val="hlink"/>
          </a:solidFill>
          <a:ln w="1908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11" name="CustomShape 27"/>
          <p:cNvSpPr/>
          <p:nvPr/>
        </p:nvSpPr>
        <p:spPr>
          <a:xfrm>
            <a:off x="5826960" y="2637000"/>
            <a:ext cx="160920" cy="160920"/>
          </a:xfrm>
          <a:prstGeom prst="ellipse">
            <a:avLst/>
          </a:prstGeom>
          <a:solidFill>
            <a:srgbClr val="00CC00"/>
          </a:solidFill>
          <a:ln w="1908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12" name="CustomShape 28"/>
          <p:cNvSpPr/>
          <p:nvPr/>
        </p:nvSpPr>
        <p:spPr>
          <a:xfrm>
            <a:off x="5490360" y="4084920"/>
            <a:ext cx="160920" cy="160920"/>
          </a:xfrm>
          <a:prstGeom prst="ellipse">
            <a:avLst/>
          </a:prstGeom>
          <a:solidFill>
            <a:srgbClr val="00CC00"/>
          </a:solidFill>
          <a:ln w="1908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13" name="CustomShape 29"/>
          <p:cNvSpPr/>
          <p:nvPr/>
        </p:nvSpPr>
        <p:spPr>
          <a:xfrm>
            <a:off x="6753960" y="3954600"/>
            <a:ext cx="160920" cy="160920"/>
          </a:xfrm>
          <a:prstGeom prst="ellipse">
            <a:avLst/>
          </a:prstGeom>
          <a:solidFill>
            <a:schemeClr val="hlink"/>
          </a:solidFill>
          <a:ln w="1908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14" name="CustomShape 30"/>
          <p:cNvSpPr/>
          <p:nvPr/>
        </p:nvSpPr>
        <p:spPr>
          <a:xfrm>
            <a:off x="7666920" y="3976920"/>
            <a:ext cx="160920" cy="160920"/>
          </a:xfrm>
          <a:prstGeom prst="ellipse">
            <a:avLst/>
          </a:prstGeom>
          <a:solidFill>
            <a:srgbClr val="00CC00"/>
          </a:solidFill>
          <a:ln w="1908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15" name="CustomShape 31"/>
          <p:cNvSpPr/>
          <p:nvPr/>
        </p:nvSpPr>
        <p:spPr>
          <a:xfrm>
            <a:off x="7809840" y="2691000"/>
            <a:ext cx="160920" cy="160920"/>
          </a:xfrm>
          <a:prstGeom prst="ellipse">
            <a:avLst/>
          </a:prstGeom>
          <a:solidFill>
            <a:srgbClr val="00CC00"/>
          </a:solidFill>
          <a:ln w="1908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16" name="CustomShape 32"/>
          <p:cNvSpPr/>
          <p:nvPr/>
        </p:nvSpPr>
        <p:spPr>
          <a:xfrm>
            <a:off x="8157240" y="3986280"/>
            <a:ext cx="160920" cy="160920"/>
          </a:xfrm>
          <a:prstGeom prst="ellipse">
            <a:avLst/>
          </a:prstGeom>
          <a:solidFill>
            <a:schemeClr val="hlink"/>
          </a:solidFill>
          <a:ln w="1908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17" name="CustomShape 33"/>
          <p:cNvSpPr/>
          <p:nvPr/>
        </p:nvSpPr>
        <p:spPr>
          <a:xfrm>
            <a:off x="6447600" y="4259520"/>
            <a:ext cx="160920" cy="160920"/>
          </a:xfrm>
          <a:prstGeom prst="ellipse">
            <a:avLst/>
          </a:prstGeom>
          <a:solidFill>
            <a:srgbClr val="00CC00"/>
          </a:solidFill>
          <a:ln w="1908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18" name="CustomShape 34"/>
          <p:cNvSpPr/>
          <p:nvPr/>
        </p:nvSpPr>
        <p:spPr>
          <a:xfrm>
            <a:off x="7200000" y="4051440"/>
            <a:ext cx="160920" cy="160920"/>
          </a:xfrm>
          <a:prstGeom prst="ellipse">
            <a:avLst/>
          </a:prstGeom>
          <a:solidFill>
            <a:srgbClr val="00CC00"/>
          </a:solidFill>
          <a:ln w="1908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19" name="CustomShape 35"/>
          <p:cNvSpPr/>
          <p:nvPr/>
        </p:nvSpPr>
        <p:spPr>
          <a:xfrm>
            <a:off x="5815800" y="4203720"/>
            <a:ext cx="160920" cy="160920"/>
          </a:xfrm>
          <a:prstGeom prst="ellipse">
            <a:avLst/>
          </a:prstGeom>
          <a:solidFill>
            <a:srgbClr val="00CC00"/>
          </a:solidFill>
          <a:ln w="1908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20" name="CustomShape 36"/>
          <p:cNvSpPr/>
          <p:nvPr/>
        </p:nvSpPr>
        <p:spPr>
          <a:xfrm>
            <a:off x="4979160" y="2789280"/>
            <a:ext cx="160920" cy="160920"/>
          </a:xfrm>
          <a:prstGeom prst="ellipse">
            <a:avLst/>
          </a:prstGeom>
          <a:solidFill>
            <a:schemeClr val="hlink"/>
          </a:solidFill>
          <a:ln w="1908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21" name="CustomShape 37"/>
          <p:cNvSpPr/>
          <p:nvPr/>
        </p:nvSpPr>
        <p:spPr>
          <a:xfrm>
            <a:off x="8146440" y="3127320"/>
            <a:ext cx="160920" cy="160920"/>
          </a:xfrm>
          <a:prstGeom prst="ellipse">
            <a:avLst/>
          </a:prstGeom>
          <a:solidFill>
            <a:srgbClr val="00CC00"/>
          </a:solidFill>
          <a:ln w="1908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22" name="CustomShape 38"/>
          <p:cNvSpPr/>
          <p:nvPr/>
        </p:nvSpPr>
        <p:spPr>
          <a:xfrm>
            <a:off x="7438320" y="3365640"/>
            <a:ext cx="160920" cy="160920"/>
          </a:xfrm>
          <a:prstGeom prst="ellipse">
            <a:avLst/>
          </a:prstGeom>
          <a:solidFill>
            <a:srgbClr val="00CC00"/>
          </a:solidFill>
          <a:ln w="1908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23" name="CustomShape 39"/>
          <p:cNvSpPr/>
          <p:nvPr/>
        </p:nvSpPr>
        <p:spPr>
          <a:xfrm>
            <a:off x="4392000" y="5412240"/>
            <a:ext cx="892080" cy="331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cs-CZ" sz="1600" strike="noStrike" spc="-1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Tahoma"/>
                <a:ea typeface="DejaVu Sans"/>
              </a:rPr>
              <a:t>Anchors</a:t>
            </a:r>
            <a:endParaRPr/>
          </a:p>
        </p:txBody>
      </p:sp>
      <p:sp>
        <p:nvSpPr>
          <p:cNvPr id="424" name="CustomShape 40"/>
          <p:cNvSpPr/>
          <p:nvPr/>
        </p:nvSpPr>
        <p:spPr>
          <a:xfrm>
            <a:off x="5958720" y="2448000"/>
            <a:ext cx="2045520" cy="2045520"/>
          </a:xfrm>
          <a:prstGeom prst="ellipse">
            <a:avLst/>
          </a:prstGeom>
          <a:noFill/>
          <a:ln w="19080">
            <a:solidFill>
              <a:srgbClr val="FF99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" name="CustomShape 1"/>
          <p:cNvSpPr/>
          <p:nvPr/>
        </p:nvSpPr>
        <p:spPr>
          <a:xfrm>
            <a:off x="457200" y="122400"/>
            <a:ext cx="7542360" cy="1293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cs-CZ" sz="3900" b="1" strike="noStrike" spc="-1">
                <a:solidFill>
                  <a:srgbClr val="330066"/>
                </a:solidFill>
                <a:uFill>
                  <a:solidFill>
                    <a:srgbClr val="FFFFFF"/>
                  </a:solidFill>
                </a:uFill>
                <a:latin typeface="Palatino Linotype"/>
                <a:ea typeface="DejaVu Sans"/>
              </a:rPr>
              <a:t>Lokalizace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96" name="CustomShape 2"/>
          <p:cNvSpPr/>
          <p:nvPr/>
        </p:nvSpPr>
        <p:spPr>
          <a:xfrm>
            <a:off x="457200" y="1719360"/>
            <a:ext cx="8228160" cy="4410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1640">
              <a:lnSpc>
                <a:spcPct val="100000"/>
              </a:lnSpc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Jeden z nejzákladnějších problémů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1640">
              <a:lnSpc>
                <a:spcPct val="100000"/>
              </a:lnSpc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Jeden z nejsložitějších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1640">
              <a:lnSpc>
                <a:spcPct val="100000"/>
              </a:lnSpc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Jeden z nejsledovanějších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1640">
              <a:lnSpc>
                <a:spcPct val="100000"/>
              </a:lnSpc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Lokalizace s mnoha parametry a požadavky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1640">
              <a:lnSpc>
                <a:spcPct val="100000"/>
              </a:lnSpc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Dobře řešitelná za určitých podmínek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97" name="CustomShape 3"/>
          <p:cNvSpPr/>
          <p:nvPr/>
        </p:nvSpPr>
        <p:spPr>
          <a:xfrm>
            <a:off x="457200" y="6248520"/>
            <a:ext cx="213228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8. 12. 2015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98" name="CustomShape 4"/>
          <p:cNvSpPr/>
          <p:nvPr/>
        </p:nvSpPr>
        <p:spPr>
          <a:xfrm>
            <a:off x="3124080" y="6248520"/>
            <a:ext cx="2894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cs-CZ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Bezdrátové senzorické sítě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99" name="CustomShape 5"/>
          <p:cNvSpPr/>
          <p:nvPr/>
        </p:nvSpPr>
        <p:spPr>
          <a:xfrm>
            <a:off x="6553080" y="6248520"/>
            <a:ext cx="213228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fld id="{E2EB5E9A-1C16-40EC-8655-6100B14BC1D2}" type="slidenum">
              <a:rPr lang="cs-CZ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2</a:t>
            </a:fld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A6B71F-3C61-B2F7-370F-A5ED6E855F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Centroid</a:t>
            </a:r>
            <a:r>
              <a:rPr lang="cs-CZ" dirty="0"/>
              <a:t> lokalizace - těžiště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E88BCE-457B-14CE-2224-70F75CEF09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Odhad vzdálenosti: Každý okolní uzel měří svou vzdálenost k cílovému uzlu pomocí technik, jako je doba letu (</a:t>
            </a:r>
            <a:r>
              <a:rPr lang="cs-CZ" dirty="0" err="1"/>
              <a:t>ToF</a:t>
            </a:r>
            <a:r>
              <a:rPr lang="cs-CZ" dirty="0"/>
              <a:t>) nebo síla přijatého signálu (RSSI).</a:t>
            </a:r>
          </a:p>
          <a:p>
            <a:r>
              <a:rPr lang="cs-CZ" dirty="0"/>
              <a:t>Výpočet váženého těžiště: Umístění cílového uzlu se odhaduje výpočtem váženého těžiště okolních uzlů. Váha každého uzlu je určena na základě jeho dosahu k cílovému uzlu, kde uzlům, které jsou blíže k cílovému uzlu, jsou přiřazeny vyšší váhy.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56DBCDF-6C2D-6F7D-CDEC-37CD3E4B0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ADF922B-81D8-4843-B837-DEAA33EFBE5B}" type="datetime1">
              <a:rPr lang="cs-CZ" altLang="cs-CZ" smtClean="0"/>
              <a:pPr>
                <a:defRPr/>
              </a:pPr>
              <a:t>30.03.2023</a:t>
            </a:fld>
            <a:endParaRPr lang="cs-CZ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FF1CA62-EB6A-8A3F-3B3F-0B5144BB4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/>
              <a:t>Bezdrátové senzorické sítě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5CC270F-D11E-C678-E69E-9A6E23B22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61BBE9-A9A6-4E62-A341-9267CDB68B58}" type="slidenum">
              <a:rPr lang="cs-CZ" altLang="cs-CZ" smtClean="0"/>
              <a:pPr>
                <a:defRPr/>
              </a:pPr>
              <a:t>20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025857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" name="CustomShape 1"/>
          <p:cNvSpPr/>
          <p:nvPr/>
        </p:nvSpPr>
        <p:spPr>
          <a:xfrm>
            <a:off x="457200" y="122400"/>
            <a:ext cx="7542360" cy="1293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cs-CZ" sz="3900" b="1" strike="noStrike" spc="-1">
                <a:solidFill>
                  <a:srgbClr val="330066"/>
                </a:solidFill>
                <a:uFill>
                  <a:solidFill>
                    <a:srgbClr val="FFFFFF"/>
                  </a:solidFill>
                </a:uFill>
                <a:latin typeface="Palatino Linotype"/>
                <a:ea typeface="DejaVu Sans"/>
              </a:rPr>
              <a:t>PIT předpoklady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3" name="CustomShape 2"/>
          <p:cNvSpPr/>
          <p:nvPr/>
        </p:nvSpPr>
        <p:spPr>
          <a:xfrm>
            <a:off x="457200" y="1719360"/>
            <a:ext cx="8228160" cy="4410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32000" indent="-32292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3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Existence malého procenta uzlů – kotev se známým umístěním (1 až 2 %)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292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3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Velký rozsah kotevních vysílačů (10x více než WSN uzlů)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292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3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Každý uzel musí rozpoznat, je-li k dané kotvě blíž než jeho bezprostřední sousedé.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4" name="CustomShape 3"/>
          <p:cNvSpPr/>
          <p:nvPr/>
        </p:nvSpPr>
        <p:spPr>
          <a:xfrm>
            <a:off x="457200" y="6248520"/>
            <a:ext cx="213228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8. 12. 2015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5" name="CustomShape 4"/>
          <p:cNvSpPr/>
          <p:nvPr/>
        </p:nvSpPr>
        <p:spPr>
          <a:xfrm>
            <a:off x="3124080" y="6248520"/>
            <a:ext cx="2894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cs-CZ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Bezdrátové senzorické sítě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6" name="CustomShape 5"/>
          <p:cNvSpPr/>
          <p:nvPr/>
        </p:nvSpPr>
        <p:spPr>
          <a:xfrm>
            <a:off x="6553080" y="6248520"/>
            <a:ext cx="213228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fld id="{4A525323-0F25-4454-8493-6028CD13B13A}" type="slidenum">
              <a:rPr lang="cs-CZ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21</a:t>
            </a:fld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7" name="CustomShape 1"/>
          <p:cNvSpPr/>
          <p:nvPr/>
        </p:nvSpPr>
        <p:spPr>
          <a:xfrm>
            <a:off x="457200" y="122400"/>
            <a:ext cx="7542360" cy="1293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cs-CZ" sz="3900" b="1" strike="noStrike" spc="-1">
                <a:solidFill>
                  <a:srgbClr val="330066"/>
                </a:solidFill>
                <a:uFill>
                  <a:solidFill>
                    <a:srgbClr val="FFFFFF"/>
                  </a:solidFill>
                </a:uFill>
                <a:latin typeface="Palatino Linotype"/>
                <a:ea typeface="DejaVu Sans"/>
              </a:rPr>
              <a:t>PIT výsledky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8" name="CustomShape 2"/>
          <p:cNvSpPr/>
          <p:nvPr/>
        </p:nvSpPr>
        <p:spPr>
          <a:xfrm>
            <a:off x="457200" y="1719360"/>
            <a:ext cx="8228160" cy="4410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32000" indent="-32292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3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Dobře funguje 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2920">
              <a:lnSpc>
                <a:spcPct val="100000"/>
              </a:lnSpc>
              <a:buClr>
                <a:srgbClr val="FFFFFF"/>
              </a:buClr>
              <a:buSzPct val="75000"/>
              <a:buFont typeface="Symbol"/>
              <a:buChar char=""/>
            </a:pPr>
            <a:r>
              <a:rPr lang="cs-CZ" sz="23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Nepravidelné sítě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2920">
              <a:lnSpc>
                <a:spcPct val="100000"/>
              </a:lnSpc>
              <a:buClr>
                <a:srgbClr val="FFFFFF"/>
              </a:buClr>
              <a:buSzPct val="75000"/>
              <a:buFont typeface="Symbol"/>
              <a:buChar char=""/>
            </a:pPr>
            <a:r>
              <a:rPr lang="cs-CZ" sz="23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Náhodné umístění uzlů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2920">
              <a:lnSpc>
                <a:spcPct val="100000"/>
              </a:lnSpc>
              <a:buClr>
                <a:srgbClr val="FFFFFF"/>
              </a:buClr>
              <a:buSzPct val="75000"/>
              <a:buFont typeface="Symbol"/>
              <a:buChar char=""/>
            </a:pPr>
            <a:r>
              <a:rPr lang="cs-CZ" sz="23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Velký počet uzlů (&gt;1000)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292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3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Nízká režie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2920">
              <a:lnSpc>
                <a:spcPct val="100000"/>
              </a:lnSpc>
              <a:buClr>
                <a:srgbClr val="FFFFFF"/>
              </a:buClr>
              <a:buSzPct val="75000"/>
              <a:buFont typeface="Symbol"/>
              <a:buChar char=""/>
            </a:pPr>
            <a:r>
              <a:rPr lang="cs-CZ" sz="23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Asi 2500 zpráv pro APIT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2920">
              <a:lnSpc>
                <a:spcPct val="100000"/>
              </a:lnSpc>
              <a:buClr>
                <a:srgbClr val="FFFFFF"/>
              </a:buClr>
              <a:buSzPct val="75000"/>
              <a:buFont typeface="Symbol"/>
              <a:buChar char=""/>
            </a:pPr>
            <a:r>
              <a:rPr lang="cs-CZ" sz="23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Asi 25000 zpráv pro </a:t>
            </a:r>
            <a:r>
              <a:rPr lang="cs-CZ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Amorphous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292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cs-CZ" sz="3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9" name="CustomShape 3"/>
          <p:cNvSpPr/>
          <p:nvPr/>
        </p:nvSpPr>
        <p:spPr>
          <a:xfrm>
            <a:off x="457200" y="6248520"/>
            <a:ext cx="213228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8. 12. 2015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40" name="CustomShape 4"/>
          <p:cNvSpPr/>
          <p:nvPr/>
        </p:nvSpPr>
        <p:spPr>
          <a:xfrm>
            <a:off x="3124080" y="6248520"/>
            <a:ext cx="2894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cs-CZ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Bezdrátové senzorické sítě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41" name="CustomShape 5"/>
          <p:cNvSpPr/>
          <p:nvPr/>
        </p:nvSpPr>
        <p:spPr>
          <a:xfrm>
            <a:off x="6553080" y="6248520"/>
            <a:ext cx="213228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fld id="{B9EBA39C-5A51-428D-990B-539EF5AAA4BA}" type="slidenum">
              <a:rPr lang="cs-CZ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22</a:t>
            </a:fld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" name="CustomShape 1"/>
          <p:cNvSpPr/>
          <p:nvPr/>
        </p:nvSpPr>
        <p:spPr>
          <a:xfrm>
            <a:off x="457200" y="122400"/>
            <a:ext cx="7542360" cy="1293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r>
              <a:rPr lang="cs-CZ" sz="3900" b="1" strike="noStrike" spc="-1">
                <a:solidFill>
                  <a:srgbClr val="330066"/>
                </a:solidFill>
                <a:uFill>
                  <a:solidFill>
                    <a:srgbClr val="FFFFFF"/>
                  </a:solidFill>
                </a:uFill>
                <a:latin typeface="Palatino Linotype"/>
                <a:ea typeface="DejaVu Sans"/>
              </a:rPr>
              <a:t>Nezávislé na vzdálenostech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3900" b="1" strike="noStrike" spc="-1">
                <a:solidFill>
                  <a:srgbClr val="330066"/>
                </a:solidFill>
                <a:uFill>
                  <a:solidFill>
                    <a:srgbClr val="FFFFFF"/>
                  </a:solidFill>
                </a:uFill>
                <a:latin typeface="Palatino Linotype"/>
                <a:ea typeface="DejaVu Sans"/>
              </a:rPr>
              <a:t>APIT algorithm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94" name="CustomShape 2"/>
          <p:cNvSpPr/>
          <p:nvPr/>
        </p:nvSpPr>
        <p:spPr>
          <a:xfrm>
            <a:off x="457200" y="1719360"/>
            <a:ext cx="4149720" cy="4410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32000" indent="-32292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APIT – Point In Triangulation Test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292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Předpoklad: oblast je uzavřena heterogenními uzly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292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Kotevní uzly vybaveny výkonnými vysílači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292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Informace o umístění získaná z GPS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292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Odhad umístění na základě určení oblastí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292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Lokalizace podle umístění bodu uvnitř nebo vně trojúhelníků tvořených kotvami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95" name="CustomShape 3"/>
          <p:cNvSpPr/>
          <p:nvPr/>
        </p:nvSpPr>
        <p:spPr>
          <a:xfrm>
            <a:off x="457200" y="6248520"/>
            <a:ext cx="213228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8. 12. 2015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96" name="CustomShape 4"/>
          <p:cNvSpPr/>
          <p:nvPr/>
        </p:nvSpPr>
        <p:spPr>
          <a:xfrm>
            <a:off x="3124080" y="6248520"/>
            <a:ext cx="2894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cs-CZ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Bezdrátové senzorické sítě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97" name="CustomShape 5"/>
          <p:cNvSpPr/>
          <p:nvPr/>
        </p:nvSpPr>
        <p:spPr>
          <a:xfrm>
            <a:off x="6553080" y="6248520"/>
            <a:ext cx="213228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fld id="{F33A6B83-9704-47A1-ACCE-35A9999C1FAF}" type="slidenum">
              <a:rPr lang="cs-CZ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23</a:t>
            </a:fld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98" name="CustomShape 6"/>
          <p:cNvSpPr/>
          <p:nvPr/>
        </p:nvSpPr>
        <p:spPr>
          <a:xfrm>
            <a:off x="6665400" y="1870200"/>
            <a:ext cx="150840" cy="150840"/>
          </a:xfrm>
          <a:prstGeom prst="ellipse">
            <a:avLst/>
          </a:prstGeom>
          <a:solidFill>
            <a:schemeClr val="accent1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99" name="CustomShape 7"/>
          <p:cNvSpPr/>
          <p:nvPr/>
        </p:nvSpPr>
        <p:spPr>
          <a:xfrm>
            <a:off x="5446080" y="2708280"/>
            <a:ext cx="150840" cy="150840"/>
          </a:xfrm>
          <a:prstGeom prst="ellipse">
            <a:avLst/>
          </a:prstGeom>
          <a:solidFill>
            <a:schemeClr val="accent1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00" name="CustomShape 8"/>
          <p:cNvSpPr/>
          <p:nvPr/>
        </p:nvSpPr>
        <p:spPr>
          <a:xfrm>
            <a:off x="5446080" y="4003560"/>
            <a:ext cx="150840" cy="150840"/>
          </a:xfrm>
          <a:prstGeom prst="ellipse">
            <a:avLst/>
          </a:prstGeom>
          <a:solidFill>
            <a:schemeClr val="accent1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01" name="CustomShape 9"/>
          <p:cNvSpPr/>
          <p:nvPr/>
        </p:nvSpPr>
        <p:spPr>
          <a:xfrm>
            <a:off x="5827320" y="5680080"/>
            <a:ext cx="150840" cy="150840"/>
          </a:xfrm>
          <a:prstGeom prst="ellipse">
            <a:avLst/>
          </a:prstGeom>
          <a:solidFill>
            <a:schemeClr val="accent1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02" name="CustomShape 10"/>
          <p:cNvSpPr/>
          <p:nvPr/>
        </p:nvSpPr>
        <p:spPr>
          <a:xfrm>
            <a:off x="8113320" y="5680080"/>
            <a:ext cx="150840" cy="150840"/>
          </a:xfrm>
          <a:prstGeom prst="ellipse">
            <a:avLst/>
          </a:prstGeom>
          <a:solidFill>
            <a:schemeClr val="accent1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03" name="CustomShape 11"/>
          <p:cNvSpPr/>
          <p:nvPr/>
        </p:nvSpPr>
        <p:spPr>
          <a:xfrm>
            <a:off x="8646480" y="4003560"/>
            <a:ext cx="150840" cy="150840"/>
          </a:xfrm>
          <a:prstGeom prst="ellipse">
            <a:avLst/>
          </a:prstGeom>
          <a:solidFill>
            <a:schemeClr val="accent1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04" name="CustomShape 12"/>
          <p:cNvSpPr/>
          <p:nvPr/>
        </p:nvSpPr>
        <p:spPr>
          <a:xfrm>
            <a:off x="7808400" y="2174760"/>
            <a:ext cx="150840" cy="150840"/>
          </a:xfrm>
          <a:prstGeom prst="ellipse">
            <a:avLst/>
          </a:prstGeom>
          <a:solidFill>
            <a:schemeClr val="accent1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05" name="CustomShape 13"/>
          <p:cNvSpPr/>
          <p:nvPr/>
        </p:nvSpPr>
        <p:spPr>
          <a:xfrm>
            <a:off x="5598720" y="4765680"/>
            <a:ext cx="150840" cy="150840"/>
          </a:xfrm>
          <a:prstGeom prst="ellipse">
            <a:avLst/>
          </a:prstGeom>
          <a:solidFill>
            <a:schemeClr val="accent1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06" name="CustomShape 14"/>
          <p:cNvSpPr/>
          <p:nvPr/>
        </p:nvSpPr>
        <p:spPr>
          <a:xfrm>
            <a:off x="6894000" y="3394080"/>
            <a:ext cx="150840" cy="150840"/>
          </a:xfrm>
          <a:prstGeom prst="ellipse">
            <a:avLst/>
          </a:prstGeom>
          <a:solidFill>
            <a:schemeClr val="hlink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07" name="CustomShape 15"/>
          <p:cNvSpPr/>
          <p:nvPr/>
        </p:nvSpPr>
        <p:spPr>
          <a:xfrm>
            <a:off x="5903280" y="2022480"/>
            <a:ext cx="2284560" cy="3732480"/>
          </a:xfrm>
          <a:prstGeom prst="triangle">
            <a:avLst>
              <a:gd name="adj" fmla="val 36944"/>
            </a:avLst>
          </a:prstGeom>
          <a:solidFill>
            <a:schemeClr val="accent1">
              <a:alpha val="14999"/>
            </a:schemeClr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08" name="CustomShape 16"/>
          <p:cNvSpPr/>
          <p:nvPr/>
        </p:nvSpPr>
        <p:spPr>
          <a:xfrm>
            <a:off x="5522400" y="2784600"/>
            <a:ext cx="3198960" cy="1293840"/>
          </a:xfrm>
          <a:prstGeom prst="rtTriangle">
            <a:avLst/>
          </a:prstGeom>
          <a:solidFill>
            <a:schemeClr val="accent2">
              <a:alpha val="25000"/>
            </a:schemeClr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09" name="CustomShape 17"/>
          <p:cNvSpPr/>
          <p:nvPr/>
        </p:nvSpPr>
        <p:spPr>
          <a:xfrm>
            <a:off x="5903280" y="2022480"/>
            <a:ext cx="150840" cy="150840"/>
          </a:xfrm>
          <a:prstGeom prst="ellipse">
            <a:avLst/>
          </a:prstGeom>
          <a:solidFill>
            <a:schemeClr val="accent1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10" name="CustomShape 18"/>
          <p:cNvSpPr/>
          <p:nvPr/>
        </p:nvSpPr>
        <p:spPr>
          <a:xfrm>
            <a:off x="8113320" y="3089160"/>
            <a:ext cx="150840" cy="150840"/>
          </a:xfrm>
          <a:prstGeom prst="ellipse">
            <a:avLst/>
          </a:prstGeom>
          <a:solidFill>
            <a:schemeClr val="accent1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11" name="CustomShape 19"/>
          <p:cNvSpPr/>
          <p:nvPr/>
        </p:nvSpPr>
        <p:spPr>
          <a:xfrm>
            <a:off x="8494200" y="2479680"/>
            <a:ext cx="150840" cy="150840"/>
          </a:xfrm>
          <a:prstGeom prst="ellipse">
            <a:avLst/>
          </a:prstGeom>
          <a:solidFill>
            <a:schemeClr val="accent1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12" name="CustomShape 20"/>
          <p:cNvSpPr/>
          <p:nvPr/>
        </p:nvSpPr>
        <p:spPr>
          <a:xfrm>
            <a:off x="8494200" y="3622680"/>
            <a:ext cx="150840" cy="150840"/>
          </a:xfrm>
          <a:prstGeom prst="ellipse">
            <a:avLst/>
          </a:prstGeom>
          <a:solidFill>
            <a:schemeClr val="accent1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13" name="CustomShape 21"/>
          <p:cNvSpPr/>
          <p:nvPr/>
        </p:nvSpPr>
        <p:spPr>
          <a:xfrm>
            <a:off x="4608000" y="4079880"/>
            <a:ext cx="150840" cy="150840"/>
          </a:xfrm>
          <a:prstGeom prst="ellipse">
            <a:avLst/>
          </a:prstGeom>
          <a:solidFill>
            <a:schemeClr val="accent1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14" name="CustomShape 22"/>
          <p:cNvSpPr/>
          <p:nvPr/>
        </p:nvSpPr>
        <p:spPr>
          <a:xfrm>
            <a:off x="8341920" y="5070600"/>
            <a:ext cx="150840" cy="150840"/>
          </a:xfrm>
          <a:prstGeom prst="ellipse">
            <a:avLst/>
          </a:prstGeom>
          <a:solidFill>
            <a:schemeClr val="accent1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15" name="CustomShape 23"/>
          <p:cNvSpPr/>
          <p:nvPr/>
        </p:nvSpPr>
        <p:spPr>
          <a:xfrm>
            <a:off x="6284520" y="3317760"/>
            <a:ext cx="1141560" cy="760680"/>
          </a:xfrm>
          <a:custGeom>
            <a:avLst/>
            <a:gdLst/>
            <a:ahLst/>
            <a:cxnLst/>
            <a:rect l="l" t="t" r="r" b="b"/>
            <a:pathLst>
              <a:path w="720" h="480">
                <a:moveTo>
                  <a:pt x="336" y="0"/>
                </a:moveTo>
                <a:lnTo>
                  <a:pt x="624" y="96"/>
                </a:lnTo>
                <a:lnTo>
                  <a:pt x="720" y="336"/>
                </a:lnTo>
                <a:lnTo>
                  <a:pt x="624" y="480"/>
                </a:lnTo>
                <a:lnTo>
                  <a:pt x="0" y="480"/>
                </a:lnTo>
                <a:lnTo>
                  <a:pt x="96" y="96"/>
                </a:lnTo>
                <a:lnTo>
                  <a:pt x="336" y="0"/>
                </a:lnTo>
                <a:close/>
              </a:path>
            </a:pathLst>
          </a:custGeom>
          <a:noFill/>
          <a:ln w="31680">
            <a:solidFill>
              <a:schemeClr val="tx2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16" name="CustomShape 24"/>
          <p:cNvSpPr/>
          <p:nvPr/>
        </p:nvSpPr>
        <p:spPr>
          <a:xfrm>
            <a:off x="6665400" y="4156200"/>
            <a:ext cx="455760" cy="684360"/>
          </a:xfrm>
          <a:prstGeom prst="upArrow">
            <a:avLst>
              <a:gd name="adj1" fmla="val 50000"/>
              <a:gd name="adj2" fmla="val 37500"/>
            </a:avLst>
          </a:prstGeom>
          <a:solidFill>
            <a:schemeClr val="accent2">
              <a:alpha val="25000"/>
            </a:schemeClr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17" name="CustomShape 25"/>
          <p:cNvSpPr/>
          <p:nvPr/>
        </p:nvSpPr>
        <p:spPr>
          <a:xfrm>
            <a:off x="6131880" y="4765680"/>
            <a:ext cx="1598760" cy="637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cs-CZ" sz="1800" b="0" strike="noStrike" spc="-1">
                <a:solidFill>
                  <a:srgbClr val="C0504D"/>
                </a:solidFill>
                <a:uFill>
                  <a:solidFill>
                    <a:srgbClr val="FFFFFF"/>
                  </a:solidFill>
                </a:uFill>
                <a:latin typeface="Tahoma"/>
                <a:ea typeface="宋体"/>
              </a:rPr>
              <a:t>Estimated Location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8" name="CustomShape 26"/>
          <p:cNvSpPr/>
          <p:nvPr/>
        </p:nvSpPr>
        <p:spPr>
          <a:xfrm>
            <a:off x="6894000" y="3165480"/>
            <a:ext cx="303480" cy="363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  <a:ea typeface="宋体"/>
              </a:rPr>
              <a:t>A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9" name="CustomShape 27"/>
          <p:cNvSpPr/>
          <p:nvPr/>
        </p:nvSpPr>
        <p:spPr>
          <a:xfrm>
            <a:off x="6589080" y="3622680"/>
            <a:ext cx="74880" cy="150840"/>
          </a:xfrm>
          <a:prstGeom prst="ellipse">
            <a:avLst/>
          </a:prstGeom>
          <a:solidFill>
            <a:srgbClr val="FF0000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20" name="CustomShape 28"/>
          <p:cNvSpPr/>
          <p:nvPr/>
        </p:nvSpPr>
        <p:spPr>
          <a:xfrm>
            <a:off x="6741720" y="3774960"/>
            <a:ext cx="74880" cy="150840"/>
          </a:xfrm>
          <a:prstGeom prst="ellipse">
            <a:avLst/>
          </a:prstGeom>
          <a:solidFill>
            <a:srgbClr val="FF0000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21" name="CustomShape 29"/>
          <p:cNvSpPr/>
          <p:nvPr/>
        </p:nvSpPr>
        <p:spPr>
          <a:xfrm>
            <a:off x="6970320" y="3622680"/>
            <a:ext cx="74880" cy="150840"/>
          </a:xfrm>
          <a:prstGeom prst="ellipse">
            <a:avLst/>
          </a:prstGeom>
          <a:solidFill>
            <a:srgbClr val="FF0000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22" name="CustomShape 30"/>
          <p:cNvSpPr/>
          <p:nvPr/>
        </p:nvSpPr>
        <p:spPr>
          <a:xfrm>
            <a:off x="7198920" y="3699000"/>
            <a:ext cx="74880" cy="150840"/>
          </a:xfrm>
          <a:prstGeom prst="ellipse">
            <a:avLst/>
          </a:prstGeom>
          <a:solidFill>
            <a:srgbClr val="FF0000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23" name="Line 31"/>
          <p:cNvSpPr/>
          <p:nvPr/>
        </p:nvSpPr>
        <p:spPr>
          <a:xfrm>
            <a:off x="5979600" y="2098440"/>
            <a:ext cx="1828800" cy="228600"/>
          </a:xfrm>
          <a:prstGeom prst="line">
            <a:avLst/>
          </a:prstGeom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24" name="Line 32"/>
          <p:cNvSpPr/>
          <p:nvPr/>
        </p:nvSpPr>
        <p:spPr>
          <a:xfrm flipV="1">
            <a:off x="6055560" y="1946160"/>
            <a:ext cx="685800" cy="152280"/>
          </a:xfrm>
          <a:prstGeom prst="line">
            <a:avLst/>
          </a:prstGeom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25" name="Line 33"/>
          <p:cNvSpPr/>
          <p:nvPr/>
        </p:nvSpPr>
        <p:spPr>
          <a:xfrm>
            <a:off x="6817680" y="1946160"/>
            <a:ext cx="1066680" cy="380880"/>
          </a:xfrm>
          <a:prstGeom prst="line">
            <a:avLst/>
          </a:prstGeom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" name="CustomShape 1"/>
          <p:cNvSpPr/>
          <p:nvPr/>
        </p:nvSpPr>
        <p:spPr>
          <a:xfrm>
            <a:off x="457200" y="122400"/>
            <a:ext cx="7542360" cy="1293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cs-CZ" sz="3900" b="1" strike="noStrike" spc="-1">
                <a:solidFill>
                  <a:srgbClr val="330066"/>
                </a:solidFill>
                <a:uFill>
                  <a:solidFill>
                    <a:srgbClr val="FFFFFF"/>
                  </a:solidFill>
                </a:uFill>
                <a:latin typeface="Palatino Linotype"/>
                <a:ea typeface="DejaVu Sans"/>
              </a:rPr>
              <a:t>APIT algoritmus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27" name="CustomShape 2"/>
          <p:cNvSpPr/>
          <p:nvPr/>
        </p:nvSpPr>
        <p:spPr>
          <a:xfrm>
            <a:off x="457200" y="6248520"/>
            <a:ext cx="213228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8. 12. 2015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28" name="CustomShape 3"/>
          <p:cNvSpPr/>
          <p:nvPr/>
        </p:nvSpPr>
        <p:spPr>
          <a:xfrm>
            <a:off x="3124080" y="6248520"/>
            <a:ext cx="2894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cs-CZ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Bezdrátové senzorické sítě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29" name="CustomShape 4"/>
          <p:cNvSpPr/>
          <p:nvPr/>
        </p:nvSpPr>
        <p:spPr>
          <a:xfrm>
            <a:off x="6553080" y="6248520"/>
            <a:ext cx="213228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fld id="{8C5067DA-5231-44A7-9BD9-D500A45D792B}" type="slidenum">
              <a:rPr lang="cs-CZ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24</a:t>
            </a:fld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630" name="Obrázek 629"/>
          <p:cNvPicPr/>
          <p:nvPr/>
        </p:nvPicPr>
        <p:blipFill>
          <a:blip r:embed="rId3"/>
          <a:stretch/>
        </p:blipFill>
        <p:spPr>
          <a:xfrm>
            <a:off x="792000" y="2114280"/>
            <a:ext cx="3916080" cy="2061360"/>
          </a:xfrm>
          <a:prstGeom prst="rect">
            <a:avLst/>
          </a:prstGeom>
          <a:ln>
            <a:noFill/>
          </a:ln>
        </p:spPr>
      </p:pic>
      <p:pic>
        <p:nvPicPr>
          <p:cNvPr id="631" name="Obrázek 630"/>
          <p:cNvPicPr/>
          <p:nvPr/>
        </p:nvPicPr>
        <p:blipFill>
          <a:blip r:embed="rId4"/>
          <a:stretch/>
        </p:blipFill>
        <p:spPr>
          <a:xfrm>
            <a:off x="4392000" y="4032000"/>
            <a:ext cx="3948480" cy="19314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2" name="CustomShape 1"/>
          <p:cNvSpPr/>
          <p:nvPr/>
        </p:nvSpPr>
        <p:spPr>
          <a:xfrm>
            <a:off x="1291435" y="261432"/>
            <a:ext cx="6475680" cy="668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cs-CZ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 panose="02040502050505030304" pitchFamily="18" charset="0"/>
                <a:ea typeface="宋体"/>
              </a:rPr>
              <a:t> Amorfní lokalizace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alatino Linotype" panose="02040502050505030304" pitchFamily="18" charset="0"/>
            </a:endParaRPr>
          </a:p>
        </p:txBody>
      </p:sp>
      <p:grpSp>
        <p:nvGrpSpPr>
          <p:cNvPr id="2" name="Skupina 1">
            <a:extLst>
              <a:ext uri="{FF2B5EF4-FFF2-40B4-BE49-F238E27FC236}">
                <a16:creationId xmlns:a16="http://schemas.microsoft.com/office/drawing/2014/main" id="{4096CD36-BD23-44F6-9A2C-C1424F583BAA}"/>
              </a:ext>
            </a:extLst>
          </p:cNvPr>
          <p:cNvGrpSpPr/>
          <p:nvPr/>
        </p:nvGrpSpPr>
        <p:grpSpPr>
          <a:xfrm>
            <a:off x="5580112" y="2204864"/>
            <a:ext cx="3126696" cy="2808312"/>
            <a:chOff x="2133720" y="1676520"/>
            <a:chExt cx="6169320" cy="5180040"/>
          </a:xfrm>
        </p:grpSpPr>
        <p:sp>
          <p:nvSpPr>
            <p:cNvPr id="643" name="CustomShape 2"/>
            <p:cNvSpPr/>
            <p:nvPr/>
          </p:nvSpPr>
          <p:spPr>
            <a:xfrm>
              <a:off x="5026320" y="3425400"/>
              <a:ext cx="150840" cy="150840"/>
            </a:xfrm>
            <a:prstGeom prst="ellipse">
              <a:avLst/>
            </a:prstGeom>
            <a:solidFill>
              <a:srgbClr val="000000"/>
            </a:solidFill>
            <a:ln w="9360">
              <a:solidFill>
                <a:schemeClr val="tx1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44" name="CustomShape 3"/>
            <p:cNvSpPr/>
            <p:nvPr/>
          </p:nvSpPr>
          <p:spPr>
            <a:xfrm>
              <a:off x="4875480" y="3274560"/>
              <a:ext cx="455760" cy="455760"/>
            </a:xfrm>
            <a:prstGeom prst="ellipse">
              <a:avLst/>
            </a:prstGeom>
            <a:noFill/>
            <a:ln w="9360">
              <a:solidFill>
                <a:schemeClr val="tx1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45" name="CustomShape 4"/>
            <p:cNvSpPr/>
            <p:nvPr/>
          </p:nvSpPr>
          <p:spPr>
            <a:xfrm>
              <a:off x="4647240" y="3047040"/>
              <a:ext cx="912600" cy="912600"/>
            </a:xfrm>
            <a:prstGeom prst="ellipse">
              <a:avLst/>
            </a:prstGeom>
            <a:noFill/>
            <a:ln w="9360">
              <a:solidFill>
                <a:schemeClr val="tx1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46" name="CustomShape 5"/>
            <p:cNvSpPr/>
            <p:nvPr/>
          </p:nvSpPr>
          <p:spPr>
            <a:xfrm>
              <a:off x="4418640" y="2819160"/>
              <a:ext cx="1369080" cy="1369080"/>
            </a:xfrm>
            <a:prstGeom prst="ellipse">
              <a:avLst/>
            </a:prstGeom>
            <a:noFill/>
            <a:ln w="9360">
              <a:solidFill>
                <a:schemeClr val="tx1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47" name="CustomShape 6"/>
            <p:cNvSpPr/>
            <p:nvPr/>
          </p:nvSpPr>
          <p:spPr>
            <a:xfrm>
              <a:off x="4190040" y="2590560"/>
              <a:ext cx="1826280" cy="1826280"/>
            </a:xfrm>
            <a:prstGeom prst="ellipse">
              <a:avLst/>
            </a:prstGeom>
            <a:noFill/>
            <a:ln w="9360">
              <a:solidFill>
                <a:schemeClr val="tx1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48" name="CustomShape 7"/>
            <p:cNvSpPr/>
            <p:nvPr/>
          </p:nvSpPr>
          <p:spPr>
            <a:xfrm>
              <a:off x="3504240" y="1905120"/>
              <a:ext cx="3197520" cy="3197520"/>
            </a:xfrm>
            <a:prstGeom prst="ellipse">
              <a:avLst/>
            </a:prstGeom>
            <a:noFill/>
            <a:ln w="9360">
              <a:solidFill>
                <a:schemeClr val="tx1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49" name="CustomShape 8"/>
            <p:cNvSpPr/>
            <p:nvPr/>
          </p:nvSpPr>
          <p:spPr>
            <a:xfrm>
              <a:off x="3276720" y="1676520"/>
              <a:ext cx="3654720" cy="3654720"/>
            </a:xfrm>
            <a:prstGeom prst="ellipse">
              <a:avLst/>
            </a:prstGeom>
            <a:noFill/>
            <a:ln w="9360">
              <a:solidFill>
                <a:schemeClr val="tx1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50" name="CustomShape 9"/>
            <p:cNvSpPr/>
            <p:nvPr/>
          </p:nvSpPr>
          <p:spPr>
            <a:xfrm>
              <a:off x="3732840" y="2133360"/>
              <a:ext cx="2740320" cy="2740320"/>
            </a:xfrm>
            <a:prstGeom prst="ellipse">
              <a:avLst/>
            </a:prstGeom>
            <a:noFill/>
            <a:ln w="9360">
              <a:solidFill>
                <a:schemeClr val="tx1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51" name="CustomShape 10"/>
            <p:cNvSpPr/>
            <p:nvPr/>
          </p:nvSpPr>
          <p:spPr>
            <a:xfrm>
              <a:off x="3934480" y="2342400"/>
              <a:ext cx="2283120" cy="2283120"/>
            </a:xfrm>
            <a:prstGeom prst="ellipse">
              <a:avLst/>
            </a:prstGeom>
            <a:noFill/>
            <a:ln w="9360">
              <a:solidFill>
                <a:schemeClr val="tx1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52" name="CustomShape 11"/>
            <p:cNvSpPr/>
            <p:nvPr/>
          </p:nvSpPr>
          <p:spPr>
            <a:xfrm>
              <a:off x="3883320" y="4951080"/>
              <a:ext cx="150840" cy="150840"/>
            </a:xfrm>
            <a:prstGeom prst="ellipse">
              <a:avLst/>
            </a:prstGeom>
            <a:solidFill>
              <a:srgbClr val="000000"/>
            </a:solidFill>
            <a:ln w="9360">
              <a:solidFill>
                <a:srgbClr val="0000FF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53" name="CustomShape 12"/>
            <p:cNvSpPr/>
            <p:nvPr/>
          </p:nvSpPr>
          <p:spPr>
            <a:xfrm>
              <a:off x="3732480" y="4800240"/>
              <a:ext cx="455760" cy="455760"/>
            </a:xfrm>
            <a:prstGeom prst="ellipse">
              <a:avLst/>
            </a:prstGeom>
            <a:noFill/>
            <a:ln w="9360">
              <a:solidFill>
                <a:srgbClr val="0000FF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54" name="CustomShape 13"/>
            <p:cNvSpPr/>
            <p:nvPr/>
          </p:nvSpPr>
          <p:spPr>
            <a:xfrm>
              <a:off x="3504240" y="4572360"/>
              <a:ext cx="912600" cy="912600"/>
            </a:xfrm>
            <a:prstGeom prst="ellipse">
              <a:avLst/>
            </a:prstGeom>
            <a:noFill/>
            <a:ln w="9360">
              <a:solidFill>
                <a:srgbClr val="0000FF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55" name="CustomShape 14"/>
            <p:cNvSpPr/>
            <p:nvPr/>
          </p:nvSpPr>
          <p:spPr>
            <a:xfrm>
              <a:off x="3275640" y="4344840"/>
              <a:ext cx="1369080" cy="1369080"/>
            </a:xfrm>
            <a:prstGeom prst="ellipse">
              <a:avLst/>
            </a:prstGeom>
            <a:noFill/>
            <a:ln w="9360">
              <a:solidFill>
                <a:srgbClr val="0000FF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56" name="CustomShape 15"/>
            <p:cNvSpPr/>
            <p:nvPr/>
          </p:nvSpPr>
          <p:spPr>
            <a:xfrm>
              <a:off x="3047040" y="4116240"/>
              <a:ext cx="1826280" cy="1826280"/>
            </a:xfrm>
            <a:prstGeom prst="ellipse">
              <a:avLst/>
            </a:prstGeom>
            <a:noFill/>
            <a:ln w="9360">
              <a:solidFill>
                <a:srgbClr val="0000FF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57" name="CustomShape 16"/>
            <p:cNvSpPr/>
            <p:nvPr/>
          </p:nvSpPr>
          <p:spPr>
            <a:xfrm>
              <a:off x="2361240" y="3430440"/>
              <a:ext cx="3197520" cy="3197520"/>
            </a:xfrm>
            <a:prstGeom prst="ellipse">
              <a:avLst/>
            </a:prstGeom>
            <a:noFill/>
            <a:ln w="9360">
              <a:solidFill>
                <a:srgbClr val="0000FF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58" name="CustomShape 17"/>
            <p:cNvSpPr/>
            <p:nvPr/>
          </p:nvSpPr>
          <p:spPr>
            <a:xfrm>
              <a:off x="2133720" y="3201840"/>
              <a:ext cx="3654720" cy="3654720"/>
            </a:xfrm>
            <a:prstGeom prst="ellipse">
              <a:avLst/>
            </a:prstGeom>
            <a:noFill/>
            <a:ln w="9360">
              <a:solidFill>
                <a:srgbClr val="0000FF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59" name="CustomShape 18"/>
            <p:cNvSpPr/>
            <p:nvPr/>
          </p:nvSpPr>
          <p:spPr>
            <a:xfrm>
              <a:off x="2589840" y="3659040"/>
              <a:ext cx="2740320" cy="2740320"/>
            </a:xfrm>
            <a:prstGeom prst="ellipse">
              <a:avLst/>
            </a:prstGeom>
            <a:noFill/>
            <a:ln w="9360">
              <a:solidFill>
                <a:srgbClr val="0000FF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60" name="CustomShape 19"/>
            <p:cNvSpPr/>
            <p:nvPr/>
          </p:nvSpPr>
          <p:spPr>
            <a:xfrm>
              <a:off x="2818440" y="3887640"/>
              <a:ext cx="2283120" cy="2283120"/>
            </a:xfrm>
            <a:prstGeom prst="ellipse">
              <a:avLst/>
            </a:prstGeom>
            <a:noFill/>
            <a:ln w="9360">
              <a:solidFill>
                <a:srgbClr val="0000FF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61" name="CustomShape 20"/>
            <p:cNvSpPr/>
            <p:nvPr/>
          </p:nvSpPr>
          <p:spPr>
            <a:xfrm>
              <a:off x="6397920" y="4951080"/>
              <a:ext cx="150840" cy="150840"/>
            </a:xfrm>
            <a:prstGeom prst="ellipse">
              <a:avLst/>
            </a:prstGeom>
            <a:solidFill>
              <a:srgbClr val="000000"/>
            </a:solidFill>
            <a:ln w="9360">
              <a:solidFill>
                <a:srgbClr val="FF0000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62" name="CustomShape 21"/>
            <p:cNvSpPr/>
            <p:nvPr/>
          </p:nvSpPr>
          <p:spPr>
            <a:xfrm>
              <a:off x="6247080" y="4800240"/>
              <a:ext cx="455760" cy="455760"/>
            </a:xfrm>
            <a:prstGeom prst="ellipse">
              <a:avLst/>
            </a:prstGeom>
            <a:noFill/>
            <a:ln w="9360">
              <a:solidFill>
                <a:srgbClr val="FF0000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63" name="CustomShape 22"/>
            <p:cNvSpPr/>
            <p:nvPr/>
          </p:nvSpPr>
          <p:spPr>
            <a:xfrm>
              <a:off x="6018840" y="4572360"/>
              <a:ext cx="912600" cy="912600"/>
            </a:xfrm>
            <a:prstGeom prst="ellipse">
              <a:avLst/>
            </a:prstGeom>
            <a:noFill/>
            <a:ln w="9360">
              <a:solidFill>
                <a:srgbClr val="FF0000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64" name="CustomShape 23"/>
            <p:cNvSpPr/>
            <p:nvPr/>
          </p:nvSpPr>
          <p:spPr>
            <a:xfrm>
              <a:off x="5790240" y="4344840"/>
              <a:ext cx="1369080" cy="1369080"/>
            </a:xfrm>
            <a:prstGeom prst="ellipse">
              <a:avLst/>
            </a:prstGeom>
            <a:noFill/>
            <a:ln w="9360">
              <a:solidFill>
                <a:srgbClr val="FF0000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65" name="CustomShape 24"/>
            <p:cNvSpPr/>
            <p:nvPr/>
          </p:nvSpPr>
          <p:spPr>
            <a:xfrm>
              <a:off x="5561640" y="4116240"/>
              <a:ext cx="1826280" cy="1826280"/>
            </a:xfrm>
            <a:prstGeom prst="ellipse">
              <a:avLst/>
            </a:prstGeom>
            <a:noFill/>
            <a:ln w="9360">
              <a:solidFill>
                <a:srgbClr val="FF0000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66" name="CustomShape 25"/>
            <p:cNvSpPr/>
            <p:nvPr/>
          </p:nvSpPr>
          <p:spPr>
            <a:xfrm>
              <a:off x="4875840" y="3430440"/>
              <a:ext cx="3197520" cy="3197520"/>
            </a:xfrm>
            <a:prstGeom prst="ellipse">
              <a:avLst/>
            </a:prstGeom>
            <a:noFill/>
            <a:ln w="9360">
              <a:solidFill>
                <a:srgbClr val="FF0000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67" name="CustomShape 26"/>
            <p:cNvSpPr/>
            <p:nvPr/>
          </p:nvSpPr>
          <p:spPr>
            <a:xfrm>
              <a:off x="4648320" y="3201840"/>
              <a:ext cx="3654720" cy="3654720"/>
            </a:xfrm>
            <a:prstGeom prst="ellipse">
              <a:avLst/>
            </a:prstGeom>
            <a:noFill/>
            <a:ln w="9360">
              <a:solidFill>
                <a:srgbClr val="FF0000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68" name="CustomShape 27"/>
            <p:cNvSpPr/>
            <p:nvPr/>
          </p:nvSpPr>
          <p:spPr>
            <a:xfrm>
              <a:off x="5104440" y="3659040"/>
              <a:ext cx="2740320" cy="2740320"/>
            </a:xfrm>
            <a:prstGeom prst="ellipse">
              <a:avLst/>
            </a:prstGeom>
            <a:noFill/>
            <a:ln w="9360">
              <a:solidFill>
                <a:srgbClr val="FF0000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69" name="CustomShape 28"/>
            <p:cNvSpPr/>
            <p:nvPr/>
          </p:nvSpPr>
          <p:spPr>
            <a:xfrm>
              <a:off x="5333040" y="3887640"/>
              <a:ext cx="2283120" cy="2283120"/>
            </a:xfrm>
            <a:prstGeom prst="ellipse">
              <a:avLst/>
            </a:prstGeom>
            <a:noFill/>
            <a:ln w="9360">
              <a:solidFill>
                <a:srgbClr val="FF0000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70" name="CustomShape 29"/>
            <p:cNvSpPr/>
            <p:nvPr/>
          </p:nvSpPr>
          <p:spPr>
            <a:xfrm>
              <a:off x="4572000" y="3886200"/>
              <a:ext cx="455760" cy="455760"/>
            </a:xfrm>
            <a:prstGeom prst="ellipse">
              <a:avLst/>
            </a:prstGeom>
            <a:solidFill>
              <a:schemeClr val="accent2">
                <a:alpha val="25000"/>
              </a:schemeClr>
            </a:solidFill>
            <a:ln w="9360">
              <a:solidFill>
                <a:schemeClr val="tx1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71" name="Line 30"/>
            <p:cNvSpPr/>
            <p:nvPr/>
          </p:nvSpPr>
          <p:spPr>
            <a:xfrm>
              <a:off x="2743200" y="2895480"/>
              <a:ext cx="1904760" cy="1143000"/>
            </a:xfrm>
            <a:prstGeom prst="line">
              <a:avLst/>
            </a:prstGeom>
            <a:ln w="9360">
              <a:solidFill>
                <a:schemeClr val="tx1"/>
              </a:solidFill>
              <a:round/>
              <a:tailEnd type="triangl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672" name="CustomShape 31"/>
          <p:cNvSpPr/>
          <p:nvPr/>
        </p:nvSpPr>
        <p:spPr>
          <a:xfrm>
            <a:off x="1371600" y="3581280"/>
            <a:ext cx="760680" cy="365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73" name="CustomShape 32"/>
          <p:cNvSpPr/>
          <p:nvPr/>
        </p:nvSpPr>
        <p:spPr>
          <a:xfrm>
            <a:off x="756752" y="1709771"/>
            <a:ext cx="3984132" cy="487135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●"/>
            </a:pPr>
            <a:r>
              <a:rPr lang="cs-CZ" sz="2400" dirty="0"/>
              <a:t>Vypočte polohu uzlu na základě několika daných uzlů. 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●"/>
            </a:pPr>
            <a:r>
              <a:rPr lang="cs-CZ" sz="2400" dirty="0"/>
              <a:t>Na základě počtu skoků a odhadované vzdálenosti mezi uzly. 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●"/>
            </a:pPr>
            <a:r>
              <a:rPr lang="cs-CZ" sz="2400" dirty="0"/>
              <a:t>Vypočítejte odhadovanou vzdálenost na základě znalosti velikosti plochy a hustoty.</a:t>
            </a:r>
            <a:endParaRPr lang="cs-CZ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 nodeType="clickEffect">
                      <p:stCondLst>
                        <p:cond delay="0"/>
                      </p:stCondLst>
                      <p:childTnLst>
                        <p:par>
                          <p:cTn id="4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4" name="CustomShape 1"/>
          <p:cNvSpPr/>
          <p:nvPr/>
        </p:nvSpPr>
        <p:spPr>
          <a:xfrm>
            <a:off x="1327320" y="285840"/>
            <a:ext cx="6475680" cy="668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Amorfní lokalizace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75" name="CustomShape 2"/>
          <p:cNvSpPr/>
          <p:nvPr/>
        </p:nvSpPr>
        <p:spPr>
          <a:xfrm>
            <a:off x="838080" y="1700808"/>
            <a:ext cx="7948800" cy="489511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164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Pokud je uzel A 7 skoků od uzlu B a průměrná vzdálenost skoku je 33 m, pak jsou A </a:t>
            </a:r>
            <a:r>
              <a:rPr lang="cs-CZ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</a:t>
            </a: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B od sebe vzdáleny 7x33 = 231 m</a:t>
            </a:r>
          </a:p>
          <a:p>
            <a:pPr marL="343080" indent="-34164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Získejte alespoň 3 měření vzdálenosti (ne v přímce) a </a:t>
            </a:r>
            <a:r>
              <a:rPr lang="cs-CZ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triangulujte</a:t>
            </a:r>
            <a:endParaRPr lang="cs-CZ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  <a:ea typeface="DejaVu Sans"/>
            </a:endParaRPr>
          </a:p>
          <a:p>
            <a:pPr marL="343080" indent="-34164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Vypočítejte průměrnou vzdálenost skoku</a:t>
            </a:r>
          </a:p>
          <a:p>
            <a:pPr marL="343080" indent="-34164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Plocha 100 m x 100 m = 10 000 m2</a:t>
            </a:r>
          </a:p>
          <a:p>
            <a:pPr marL="343080" indent="-34164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300 uzlů</a:t>
            </a:r>
          </a:p>
          <a:p>
            <a:pPr marL="343080" indent="-34164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Jeden uzel každých 33 m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CustomShape 1"/>
          <p:cNvSpPr/>
          <p:nvPr/>
        </p:nvSpPr>
        <p:spPr>
          <a:xfrm>
            <a:off x="457200" y="122400"/>
            <a:ext cx="7542360" cy="1293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cs-CZ" sz="3900" b="1" strike="noStrike" spc="-1">
                <a:solidFill>
                  <a:srgbClr val="330066"/>
                </a:solidFill>
                <a:uFill>
                  <a:solidFill>
                    <a:srgbClr val="FFFFFF"/>
                  </a:solidFill>
                </a:uFill>
                <a:latin typeface="Palatino Linotype"/>
                <a:ea typeface="DejaVu Sans"/>
              </a:rPr>
              <a:t>Lokalizace uzlu - parametry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11" name="CustomShape 2"/>
          <p:cNvSpPr/>
          <p:nvPr/>
        </p:nvSpPr>
        <p:spPr>
          <a:xfrm>
            <a:off x="457200" y="1719360"/>
            <a:ext cx="8228160" cy="4410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1640">
              <a:lnSpc>
                <a:spcPct val="100000"/>
              </a:lnSpc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sz="2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Cena – extra hardware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1640">
              <a:lnSpc>
                <a:spcPct val="100000"/>
              </a:lnSpc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sz="2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Beacons (ukotvení) – výkon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1640">
              <a:lnSpc>
                <a:spcPct val="100000"/>
              </a:lnSpc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sz="2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Potřebná přesnost určení polohy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1640">
              <a:lnSpc>
                <a:spcPct val="100000"/>
              </a:lnSpc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sz="2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Vnitřní/vnější umístění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1640">
              <a:lnSpc>
                <a:spcPct val="100000"/>
              </a:lnSpc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sz="2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Přímá viditelnost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1640">
              <a:lnSpc>
                <a:spcPct val="100000"/>
              </a:lnSpc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sz="2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2D nebo 3D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1640">
              <a:lnSpc>
                <a:spcPct val="100000"/>
              </a:lnSpc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sz="2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Efektivnost – počet přenášených zpráv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1640">
              <a:lnSpc>
                <a:spcPct val="100000"/>
              </a:lnSpc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sz="2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Čas potřebný k lokalizaci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1640">
              <a:lnSpc>
                <a:spcPct val="100000"/>
              </a:lnSpc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sz="2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Požadovaná přesnost hodin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1640">
              <a:lnSpc>
                <a:spcPct val="100000"/>
              </a:lnSpc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sz="2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Předpoklady o chybách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1640">
              <a:lnSpc>
                <a:spcPct val="100000"/>
              </a:lnSpc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sz="2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Útoky - bezpečnost 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12" name="CustomShape 3"/>
          <p:cNvSpPr/>
          <p:nvPr/>
        </p:nvSpPr>
        <p:spPr>
          <a:xfrm>
            <a:off x="457200" y="6248520"/>
            <a:ext cx="213228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8. 12. 2015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13" name="CustomShape 4"/>
          <p:cNvSpPr/>
          <p:nvPr/>
        </p:nvSpPr>
        <p:spPr>
          <a:xfrm>
            <a:off x="3124080" y="6248520"/>
            <a:ext cx="2894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cs-CZ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Bezdrátové senzorické sítě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14" name="CustomShape 5"/>
          <p:cNvSpPr/>
          <p:nvPr/>
        </p:nvSpPr>
        <p:spPr>
          <a:xfrm>
            <a:off x="6553080" y="6248520"/>
            <a:ext cx="213228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fld id="{ABE25237-C998-444B-9567-470A92CE357A}" type="slidenum">
              <a:rPr lang="cs-CZ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3</a:t>
            </a:fld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" name="CustomShape 1"/>
          <p:cNvSpPr/>
          <p:nvPr/>
        </p:nvSpPr>
        <p:spPr>
          <a:xfrm>
            <a:off x="457200" y="122400"/>
            <a:ext cx="7542360" cy="1293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cs-CZ" sz="3900" b="1" strike="noStrike" spc="-1">
                <a:solidFill>
                  <a:srgbClr val="330066"/>
                </a:solidFill>
                <a:uFill>
                  <a:solidFill>
                    <a:srgbClr val="FFFFFF"/>
                  </a:solidFill>
                </a:uFill>
                <a:latin typeface="Palatino Linotype"/>
                <a:ea typeface="DejaVu Sans"/>
              </a:rPr>
              <a:t>Použití lokalizace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16" name="CustomShape 2"/>
          <p:cNvSpPr/>
          <p:nvPr/>
        </p:nvSpPr>
        <p:spPr>
          <a:xfrm>
            <a:off x="457200" y="1719360"/>
            <a:ext cx="8228160" cy="4410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1640">
              <a:lnSpc>
                <a:spcPct val="100000"/>
              </a:lnSpc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Lokalizace senzorů pro identifikaci kde se senzor nachází</a:t>
            </a:r>
            <a:r>
              <a:rPr lang="cs-CZ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-</a:t>
            </a:r>
            <a:r>
              <a:rPr lang="cs-CZ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</a:t>
            </a: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žadovaná přesnost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1640">
              <a:lnSpc>
                <a:spcPct val="100000"/>
              </a:lnSpc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Směrovací protokoly, směrování do dané oblasti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1640">
              <a:lnSpc>
                <a:spcPct val="100000"/>
              </a:lnSpc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Určení oblasti snímání dat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1640">
              <a:lnSpc>
                <a:spcPct val="100000"/>
              </a:lnSpc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Adresářové služby pro určení polohy (poloha osob)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17" name="CustomShape 3"/>
          <p:cNvSpPr/>
          <p:nvPr/>
        </p:nvSpPr>
        <p:spPr>
          <a:xfrm>
            <a:off x="457200" y="6248520"/>
            <a:ext cx="213228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8. 12. 2015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18" name="CustomShape 4"/>
          <p:cNvSpPr/>
          <p:nvPr/>
        </p:nvSpPr>
        <p:spPr>
          <a:xfrm>
            <a:off x="3124080" y="6248520"/>
            <a:ext cx="2894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cs-CZ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Bezdrátové senzorické sítě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19" name="CustomShape 5"/>
          <p:cNvSpPr/>
          <p:nvPr/>
        </p:nvSpPr>
        <p:spPr>
          <a:xfrm>
            <a:off x="6553080" y="6248520"/>
            <a:ext cx="213228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fld id="{324D49D6-F55A-4CCE-A1ED-4910047C5386}" type="slidenum">
              <a:rPr lang="cs-CZ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4</a:t>
            </a:fld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" name="CustomShape 1"/>
          <p:cNvSpPr/>
          <p:nvPr/>
        </p:nvSpPr>
        <p:spPr>
          <a:xfrm>
            <a:off x="457200" y="122400"/>
            <a:ext cx="7542360" cy="1293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cs-CZ" sz="3900" b="1" strike="noStrike" spc="-1">
                <a:solidFill>
                  <a:srgbClr val="330066"/>
                </a:solidFill>
                <a:uFill>
                  <a:solidFill>
                    <a:srgbClr val="FFFFFF"/>
                  </a:solidFill>
                </a:uFill>
                <a:latin typeface="Palatino Linotype"/>
                <a:ea typeface="DejaVu Sans"/>
              </a:rPr>
              <a:t>Typy lokalizace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1" name="CustomShape 2"/>
          <p:cNvSpPr/>
          <p:nvPr/>
        </p:nvSpPr>
        <p:spPr>
          <a:xfrm>
            <a:off x="457200" y="1719360"/>
            <a:ext cx="8228160" cy="4410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1640">
              <a:lnSpc>
                <a:spcPct val="100000"/>
              </a:lnSpc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Založené na měření vzdáleností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2920">
              <a:lnSpc>
                <a:spcPct val="100000"/>
              </a:lnSpc>
              <a:buClr>
                <a:srgbClr val="FFFFFF"/>
              </a:buClr>
              <a:buSzPct val="75000"/>
              <a:buFont typeface="Symbol"/>
              <a:buChar char=""/>
            </a:pPr>
            <a:r>
              <a:rPr lang="cs-CZ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Určují vzdálenosti mezi uzly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2920">
              <a:lnSpc>
                <a:spcPct val="100000"/>
              </a:lnSpc>
              <a:buClr>
                <a:srgbClr val="FFFFFF"/>
              </a:buClr>
              <a:buSzPct val="75000"/>
              <a:buFont typeface="Symbol"/>
              <a:buChar char=""/>
            </a:pPr>
            <a:r>
              <a:rPr lang="cs-CZ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Umístění vypočtou ze vzdáleností s použitím geometrie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1640">
              <a:lnSpc>
                <a:spcPct val="100000"/>
              </a:lnSpc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Nezávislé na vzdálenostech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2920">
              <a:lnSpc>
                <a:spcPct val="100000"/>
              </a:lnSpc>
              <a:buClr>
                <a:srgbClr val="FFFFFF"/>
              </a:buClr>
              <a:buSzPct val="75000"/>
              <a:buFont typeface="Symbol"/>
              <a:buChar char=""/>
            </a:pPr>
            <a:r>
              <a:rPr lang="cs-CZ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Není třeba určovat vzdálenosti přímo, místo toho používají čítač přeskoků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2920">
              <a:lnSpc>
                <a:spcPct val="100000"/>
              </a:lnSpc>
              <a:buClr>
                <a:srgbClr val="FFFFFF"/>
              </a:buClr>
              <a:buSzPct val="75000"/>
              <a:buFont typeface="Symbol"/>
              <a:buChar char=""/>
            </a:pPr>
            <a:r>
              <a:rPr lang="cs-CZ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K výpočtu vzdáleností používají průměrné vzdálenosti mezi uzly (průměrné délky přeskoků)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2920">
              <a:lnSpc>
                <a:spcPct val="100000"/>
              </a:lnSpc>
              <a:buClr>
                <a:srgbClr val="FFFFFF"/>
              </a:buClr>
              <a:buSzPct val="75000"/>
              <a:buFont typeface="Symbol"/>
              <a:buChar char=""/>
            </a:pPr>
            <a:r>
              <a:rPr lang="cs-CZ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Následuje geometrický výpočet umístění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2" name="CustomShape 3"/>
          <p:cNvSpPr/>
          <p:nvPr/>
        </p:nvSpPr>
        <p:spPr>
          <a:xfrm>
            <a:off x="457200" y="6248520"/>
            <a:ext cx="213228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8. 12. 2015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3" name="CustomShape 4"/>
          <p:cNvSpPr/>
          <p:nvPr/>
        </p:nvSpPr>
        <p:spPr>
          <a:xfrm>
            <a:off x="3124080" y="6248520"/>
            <a:ext cx="2894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cs-CZ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Bezdrátové senzorické sítě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4" name="CustomShape 5"/>
          <p:cNvSpPr/>
          <p:nvPr/>
        </p:nvSpPr>
        <p:spPr>
          <a:xfrm>
            <a:off x="6553080" y="6248520"/>
            <a:ext cx="213228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fld id="{DD8375A8-E4D9-421F-9DCE-E030FADBCFC6}" type="slidenum">
              <a:rPr lang="cs-CZ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5</a:t>
            </a:fld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CustomShape 1"/>
          <p:cNvSpPr/>
          <p:nvPr/>
        </p:nvSpPr>
        <p:spPr>
          <a:xfrm>
            <a:off x="457200" y="122400"/>
            <a:ext cx="7541280" cy="1292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cs-CZ" sz="3900" b="1" strike="noStrike" spc="-1" dirty="0">
                <a:solidFill>
                  <a:srgbClr val="330066"/>
                </a:solidFill>
                <a:uFill>
                  <a:solidFill>
                    <a:srgbClr val="FFFFFF"/>
                  </a:solidFill>
                </a:uFill>
                <a:latin typeface="Palatino Linotype"/>
                <a:ea typeface="DejaVu Sans"/>
              </a:rPr>
              <a:t>Typy lokalizace</a:t>
            </a:r>
            <a:endParaRPr dirty="0"/>
          </a:p>
        </p:txBody>
      </p:sp>
      <p:sp>
        <p:nvSpPr>
          <p:cNvPr id="299" name="CustomShape 2"/>
          <p:cNvSpPr/>
          <p:nvPr/>
        </p:nvSpPr>
        <p:spPr>
          <a:xfrm>
            <a:off x="457200" y="1719360"/>
            <a:ext cx="8227080" cy="4409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0560">
              <a:lnSpc>
                <a:spcPct val="100000"/>
              </a:lnSpc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sz="26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Lokalizační algoritmy</a:t>
            </a:r>
          </a:p>
          <a:p>
            <a:pPr marL="800280" lvl="1" indent="-340560"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dirty="0"/>
              <a:t>Založené na měření vzdáleností nebo úhlů (</a:t>
            </a:r>
            <a:r>
              <a:rPr lang="cs-CZ" dirty="0" err="1"/>
              <a:t>range</a:t>
            </a:r>
            <a:r>
              <a:rPr lang="cs-CZ" dirty="0"/>
              <a:t> </a:t>
            </a:r>
            <a:r>
              <a:rPr lang="cs-CZ" dirty="0" err="1"/>
              <a:t>based</a:t>
            </a:r>
            <a:r>
              <a:rPr lang="cs-CZ" dirty="0"/>
              <a:t>)</a:t>
            </a:r>
          </a:p>
          <a:p>
            <a:pPr marL="1257480" lvl="2" indent="-340560"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dirty="0"/>
              <a:t>Vyžadují další hardware a spotřebovávaní hodně energie</a:t>
            </a:r>
          </a:p>
          <a:p>
            <a:pPr marL="1257480" lvl="2" indent="-340560"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dirty="0" err="1"/>
              <a:t>ToA</a:t>
            </a:r>
            <a:r>
              <a:rPr lang="cs-CZ" dirty="0"/>
              <a:t> – Time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Arrival</a:t>
            </a:r>
            <a:endParaRPr lang="cs-CZ" dirty="0"/>
          </a:p>
          <a:p>
            <a:pPr marL="1257480" lvl="2" indent="-340560"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dirty="0" err="1"/>
              <a:t>TDoA</a:t>
            </a:r>
            <a:r>
              <a:rPr lang="cs-CZ" dirty="0"/>
              <a:t> – Time </a:t>
            </a:r>
            <a:r>
              <a:rPr lang="cs-CZ" dirty="0" err="1"/>
              <a:t>Difference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Arrival</a:t>
            </a:r>
            <a:endParaRPr lang="cs-CZ" dirty="0"/>
          </a:p>
          <a:p>
            <a:pPr marL="1257480" lvl="2" indent="-340560"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dirty="0" err="1"/>
              <a:t>AoA</a:t>
            </a:r>
            <a:r>
              <a:rPr lang="cs-CZ" dirty="0"/>
              <a:t> – </a:t>
            </a:r>
            <a:r>
              <a:rPr lang="cs-CZ" dirty="0" err="1"/>
              <a:t>Angle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Arrival</a:t>
            </a:r>
            <a:endParaRPr lang="cs-CZ" dirty="0"/>
          </a:p>
          <a:p>
            <a:pPr marL="1257480" lvl="2" indent="-340560"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dirty="0"/>
              <a:t>RSS – </a:t>
            </a:r>
            <a:r>
              <a:rPr lang="cs-CZ" dirty="0" err="1"/>
              <a:t>Received</a:t>
            </a:r>
            <a:r>
              <a:rPr lang="cs-CZ" dirty="0"/>
              <a:t> </a:t>
            </a:r>
            <a:r>
              <a:rPr lang="cs-CZ" dirty="0" err="1"/>
              <a:t>Signal</a:t>
            </a:r>
            <a:r>
              <a:rPr lang="cs-CZ" dirty="0"/>
              <a:t> </a:t>
            </a:r>
            <a:r>
              <a:rPr lang="cs-CZ" dirty="0" err="1"/>
              <a:t>Strench</a:t>
            </a:r>
            <a:endParaRPr lang="cs-CZ" dirty="0"/>
          </a:p>
          <a:p>
            <a:pPr marL="800280" lvl="1" indent="-340560"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dirty="0"/>
              <a:t>Nezávislé na měření úhlů nebo vzdáleností</a:t>
            </a:r>
          </a:p>
          <a:p>
            <a:pPr marL="1257480" lvl="2" indent="-340560"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dirty="0"/>
              <a:t>Závisí pouze na propojení uzlů</a:t>
            </a:r>
          </a:p>
          <a:p>
            <a:pPr marL="1257480" lvl="2" indent="-340560"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dirty="0"/>
              <a:t>CLA – </a:t>
            </a:r>
            <a:r>
              <a:rPr lang="cs-CZ" dirty="0" err="1"/>
              <a:t>Centroid</a:t>
            </a:r>
            <a:r>
              <a:rPr lang="cs-CZ" dirty="0"/>
              <a:t> </a:t>
            </a:r>
            <a:r>
              <a:rPr lang="cs-CZ" dirty="0" err="1"/>
              <a:t>Localisation</a:t>
            </a:r>
            <a:r>
              <a:rPr lang="cs-CZ" dirty="0"/>
              <a:t> </a:t>
            </a:r>
            <a:r>
              <a:rPr lang="cs-CZ" dirty="0" err="1"/>
              <a:t>Algorithm</a:t>
            </a:r>
            <a:r>
              <a:rPr lang="cs-CZ" dirty="0"/>
              <a:t> (těžiště)</a:t>
            </a:r>
          </a:p>
          <a:p>
            <a:pPr marL="1257480" lvl="2" indent="-340560"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dirty="0"/>
              <a:t>APIT – </a:t>
            </a:r>
            <a:r>
              <a:rPr lang="cs-CZ" dirty="0" err="1"/>
              <a:t>Approximate</a:t>
            </a:r>
            <a:r>
              <a:rPr lang="cs-CZ" dirty="0"/>
              <a:t> in </a:t>
            </a:r>
            <a:r>
              <a:rPr lang="cs-CZ" dirty="0" err="1"/>
              <a:t>triangulation</a:t>
            </a:r>
            <a:r>
              <a:rPr lang="cs-CZ" dirty="0"/>
              <a:t> test</a:t>
            </a:r>
          </a:p>
          <a:p>
            <a:pPr marL="1257480" lvl="2" indent="-340560"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dirty="0" err="1"/>
              <a:t>Amorphous</a:t>
            </a:r>
            <a:r>
              <a:rPr lang="cs-CZ" dirty="0"/>
              <a:t> </a:t>
            </a:r>
            <a:r>
              <a:rPr lang="cs-CZ" dirty="0" err="1"/>
              <a:t>algorithms</a:t>
            </a:r>
            <a:r>
              <a:rPr lang="cs-CZ" dirty="0"/>
              <a:t> – algoritmy, které nepředpokládají znalost topologie </a:t>
            </a:r>
          </a:p>
          <a:p>
            <a:pPr marL="1257480" lvl="2" indent="-340560"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dirty="0"/>
              <a:t>DV-Hop – Distance </a:t>
            </a:r>
            <a:r>
              <a:rPr lang="cs-CZ" dirty="0" err="1"/>
              <a:t>Vector</a:t>
            </a:r>
            <a:r>
              <a:rPr lang="cs-CZ" dirty="0"/>
              <a:t>-hop – určuje vzdálenost z počtu přeskoků mezi majákem a uzlem.</a:t>
            </a:r>
          </a:p>
          <a:p>
            <a:pPr marL="343080" indent="-340560">
              <a:buClr>
                <a:srgbClr val="330066"/>
              </a:buClr>
              <a:buSzPct val="70000"/>
              <a:buFont typeface="Wingdings" charset="2"/>
              <a:buChar char=""/>
            </a:pPr>
            <a:endParaRPr dirty="0"/>
          </a:p>
        </p:txBody>
      </p:sp>
      <p:sp>
        <p:nvSpPr>
          <p:cNvPr id="300" name="CustomShape 3"/>
          <p:cNvSpPr/>
          <p:nvPr/>
        </p:nvSpPr>
        <p:spPr>
          <a:xfrm>
            <a:off x="457200" y="6248520"/>
            <a:ext cx="2131200" cy="45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8. 12. 2015</a:t>
            </a:r>
            <a:endParaRPr/>
          </a:p>
        </p:txBody>
      </p:sp>
      <p:sp>
        <p:nvSpPr>
          <p:cNvPr id="301" name="CustomShape 4"/>
          <p:cNvSpPr/>
          <p:nvPr/>
        </p:nvSpPr>
        <p:spPr>
          <a:xfrm>
            <a:off x="3124080" y="6248520"/>
            <a:ext cx="2892960" cy="45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cs-CZ" sz="1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Bezdrátové senzorické sítě</a:t>
            </a:r>
            <a:endParaRPr/>
          </a:p>
        </p:txBody>
      </p:sp>
      <p:sp>
        <p:nvSpPr>
          <p:cNvPr id="302" name="CustomShape 5"/>
          <p:cNvSpPr/>
          <p:nvPr/>
        </p:nvSpPr>
        <p:spPr>
          <a:xfrm>
            <a:off x="6553080" y="6248520"/>
            <a:ext cx="2131200" cy="45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fld id="{CE8D8580-A9D0-41EE-8F5C-1BD830586214}" type="slidenum">
              <a:rPr lang="cs-CZ" sz="1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124957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CustomShape 1"/>
          <p:cNvSpPr/>
          <p:nvPr/>
        </p:nvSpPr>
        <p:spPr>
          <a:xfrm>
            <a:off x="457200" y="122400"/>
            <a:ext cx="7542360" cy="1293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cs-CZ" sz="3900" b="1" strike="noStrike" spc="-1">
                <a:solidFill>
                  <a:srgbClr val="330066"/>
                </a:solidFill>
                <a:uFill>
                  <a:solidFill>
                    <a:srgbClr val="FFFFFF"/>
                  </a:solidFill>
                </a:uFill>
                <a:latin typeface="Palatino Linotype"/>
                <a:ea typeface="DejaVu Sans"/>
              </a:rPr>
              <a:t>Měření vzdáleností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6" name="CustomShape 2"/>
          <p:cNvSpPr/>
          <p:nvPr/>
        </p:nvSpPr>
        <p:spPr>
          <a:xfrm>
            <a:off x="457200" y="6248520"/>
            <a:ext cx="213228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8. 12. 2015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7" name="CustomShape 3"/>
          <p:cNvSpPr/>
          <p:nvPr/>
        </p:nvSpPr>
        <p:spPr>
          <a:xfrm>
            <a:off x="3124080" y="6248520"/>
            <a:ext cx="2894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cs-CZ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Bezdrátové senzorické sítě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8" name="CustomShape 4"/>
          <p:cNvSpPr/>
          <p:nvPr/>
        </p:nvSpPr>
        <p:spPr>
          <a:xfrm>
            <a:off x="6553080" y="6248520"/>
            <a:ext cx="213228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fld id="{3107C412-B743-413C-987F-CD8D54D2316D}" type="slidenum">
              <a:rPr lang="cs-CZ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7</a:t>
            </a:fld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9" name="CustomShape 5"/>
          <p:cNvSpPr/>
          <p:nvPr/>
        </p:nvSpPr>
        <p:spPr>
          <a:xfrm>
            <a:off x="576000" y="2471040"/>
            <a:ext cx="1827360" cy="1675080"/>
          </a:xfrm>
          <a:prstGeom prst="ellipse">
            <a:avLst/>
          </a:prstGeom>
          <a:noFill/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30" name="CustomShape 6"/>
          <p:cNvSpPr/>
          <p:nvPr/>
        </p:nvSpPr>
        <p:spPr>
          <a:xfrm>
            <a:off x="1871280" y="2471040"/>
            <a:ext cx="1827360" cy="1675080"/>
          </a:xfrm>
          <a:prstGeom prst="ellipse">
            <a:avLst/>
          </a:prstGeom>
          <a:noFill/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31" name="CustomShape 7"/>
          <p:cNvSpPr/>
          <p:nvPr/>
        </p:nvSpPr>
        <p:spPr>
          <a:xfrm>
            <a:off x="880920" y="3842640"/>
            <a:ext cx="2132280" cy="2132280"/>
          </a:xfrm>
          <a:prstGeom prst="ellipse">
            <a:avLst/>
          </a:prstGeom>
          <a:noFill/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32" name="Line 8"/>
          <p:cNvSpPr/>
          <p:nvPr/>
        </p:nvSpPr>
        <p:spPr>
          <a:xfrm flipV="1">
            <a:off x="2862000" y="2851920"/>
            <a:ext cx="609480" cy="457200"/>
          </a:xfrm>
          <a:prstGeom prst="line">
            <a:avLst/>
          </a:prstGeom>
          <a:ln w="9360">
            <a:solidFill>
              <a:schemeClr val="tx1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33" name="Line 9"/>
          <p:cNvSpPr/>
          <p:nvPr/>
        </p:nvSpPr>
        <p:spPr>
          <a:xfrm flipV="1">
            <a:off x="1414080" y="2547360"/>
            <a:ext cx="360" cy="761760"/>
          </a:xfrm>
          <a:prstGeom prst="line">
            <a:avLst/>
          </a:prstGeom>
          <a:ln w="9360">
            <a:solidFill>
              <a:schemeClr val="tx1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34" name="Line 10"/>
          <p:cNvSpPr/>
          <p:nvPr/>
        </p:nvSpPr>
        <p:spPr>
          <a:xfrm>
            <a:off x="1947600" y="4985640"/>
            <a:ext cx="609480" cy="685800"/>
          </a:xfrm>
          <a:prstGeom prst="line">
            <a:avLst/>
          </a:prstGeom>
          <a:ln w="9360">
            <a:solidFill>
              <a:schemeClr val="tx1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35" name="CustomShape 11"/>
          <p:cNvSpPr/>
          <p:nvPr/>
        </p:nvSpPr>
        <p:spPr>
          <a:xfrm>
            <a:off x="2099880" y="3842640"/>
            <a:ext cx="74880" cy="150840"/>
          </a:xfrm>
          <a:prstGeom prst="ellipse">
            <a:avLst/>
          </a:prstGeom>
          <a:solidFill>
            <a:schemeClr val="accent1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36" name="CustomShape 12"/>
          <p:cNvSpPr/>
          <p:nvPr/>
        </p:nvSpPr>
        <p:spPr>
          <a:xfrm>
            <a:off x="1298160" y="3045960"/>
            <a:ext cx="298800" cy="363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X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7" name="CustomShape 13"/>
          <p:cNvSpPr/>
          <p:nvPr/>
        </p:nvSpPr>
        <p:spPr>
          <a:xfrm>
            <a:off x="2822040" y="3045960"/>
            <a:ext cx="298800" cy="363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X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8" name="CustomShape 14"/>
          <p:cNvSpPr/>
          <p:nvPr/>
        </p:nvSpPr>
        <p:spPr>
          <a:xfrm>
            <a:off x="1907640" y="4646160"/>
            <a:ext cx="298800" cy="363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X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9" name="CustomShape 15"/>
          <p:cNvSpPr/>
          <p:nvPr/>
        </p:nvSpPr>
        <p:spPr>
          <a:xfrm>
            <a:off x="1000800" y="2664720"/>
            <a:ext cx="435960" cy="363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D1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0" name="CustomShape 16"/>
          <p:cNvSpPr/>
          <p:nvPr/>
        </p:nvSpPr>
        <p:spPr>
          <a:xfrm>
            <a:off x="2905920" y="2360160"/>
            <a:ext cx="435960" cy="363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D2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1" name="CustomShape 17"/>
          <p:cNvSpPr/>
          <p:nvPr/>
        </p:nvSpPr>
        <p:spPr>
          <a:xfrm>
            <a:off x="2448720" y="4874760"/>
            <a:ext cx="435960" cy="363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D3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2" name="CustomShape 18"/>
          <p:cNvSpPr/>
          <p:nvPr/>
        </p:nvSpPr>
        <p:spPr>
          <a:xfrm>
            <a:off x="2023920" y="2699640"/>
            <a:ext cx="150840" cy="74880"/>
          </a:xfrm>
          <a:prstGeom prst="ellipse">
            <a:avLst/>
          </a:prstGeom>
          <a:solidFill>
            <a:srgbClr val="FFFF00"/>
          </a:solidFill>
          <a:ln w="9360">
            <a:solidFill>
              <a:srgbClr val="FF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43" name="CustomShape 19"/>
          <p:cNvSpPr/>
          <p:nvPr/>
        </p:nvSpPr>
        <p:spPr>
          <a:xfrm>
            <a:off x="1232640" y="1728000"/>
            <a:ext cx="1574280" cy="345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Ideální případ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4" name="CustomShape 20"/>
          <p:cNvSpPr/>
          <p:nvPr/>
        </p:nvSpPr>
        <p:spPr>
          <a:xfrm>
            <a:off x="4988880" y="2593800"/>
            <a:ext cx="1827360" cy="1675080"/>
          </a:xfrm>
          <a:prstGeom prst="ellipse">
            <a:avLst/>
          </a:prstGeom>
          <a:noFill/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45" name="CustomShape 21"/>
          <p:cNvSpPr/>
          <p:nvPr/>
        </p:nvSpPr>
        <p:spPr>
          <a:xfrm>
            <a:off x="6284160" y="2593800"/>
            <a:ext cx="1827360" cy="1675080"/>
          </a:xfrm>
          <a:prstGeom prst="ellipse">
            <a:avLst/>
          </a:prstGeom>
          <a:noFill/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46" name="CustomShape 22"/>
          <p:cNvSpPr/>
          <p:nvPr/>
        </p:nvSpPr>
        <p:spPr>
          <a:xfrm>
            <a:off x="5293800" y="4118040"/>
            <a:ext cx="2132280" cy="2132280"/>
          </a:xfrm>
          <a:prstGeom prst="ellipse">
            <a:avLst/>
          </a:prstGeom>
          <a:noFill/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47" name="Line 23"/>
          <p:cNvSpPr/>
          <p:nvPr/>
        </p:nvSpPr>
        <p:spPr>
          <a:xfrm flipV="1">
            <a:off x="7274880" y="2974680"/>
            <a:ext cx="609480" cy="457200"/>
          </a:xfrm>
          <a:prstGeom prst="line">
            <a:avLst/>
          </a:prstGeom>
          <a:ln w="9360">
            <a:solidFill>
              <a:schemeClr val="tx1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48" name="Line 24"/>
          <p:cNvSpPr/>
          <p:nvPr/>
        </p:nvSpPr>
        <p:spPr>
          <a:xfrm flipV="1">
            <a:off x="5826960" y="2670120"/>
            <a:ext cx="360" cy="761760"/>
          </a:xfrm>
          <a:prstGeom prst="line">
            <a:avLst/>
          </a:prstGeom>
          <a:ln w="9360">
            <a:solidFill>
              <a:schemeClr val="tx1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49" name="Line 25"/>
          <p:cNvSpPr/>
          <p:nvPr/>
        </p:nvSpPr>
        <p:spPr>
          <a:xfrm>
            <a:off x="6360480" y="5184720"/>
            <a:ext cx="609480" cy="685800"/>
          </a:xfrm>
          <a:prstGeom prst="line">
            <a:avLst/>
          </a:prstGeom>
          <a:ln w="9360">
            <a:solidFill>
              <a:schemeClr val="tx1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50" name="CustomShape 26"/>
          <p:cNvSpPr/>
          <p:nvPr/>
        </p:nvSpPr>
        <p:spPr>
          <a:xfrm>
            <a:off x="6512760" y="3965400"/>
            <a:ext cx="74880" cy="150840"/>
          </a:xfrm>
          <a:prstGeom prst="ellipse">
            <a:avLst/>
          </a:prstGeom>
          <a:solidFill>
            <a:schemeClr val="accent1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51" name="CustomShape 27"/>
          <p:cNvSpPr/>
          <p:nvPr/>
        </p:nvSpPr>
        <p:spPr>
          <a:xfrm>
            <a:off x="5711040" y="3168720"/>
            <a:ext cx="298800" cy="363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X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52" name="CustomShape 28"/>
          <p:cNvSpPr/>
          <p:nvPr/>
        </p:nvSpPr>
        <p:spPr>
          <a:xfrm>
            <a:off x="7234920" y="3168720"/>
            <a:ext cx="298800" cy="363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X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53" name="CustomShape 29"/>
          <p:cNvSpPr/>
          <p:nvPr/>
        </p:nvSpPr>
        <p:spPr>
          <a:xfrm>
            <a:off x="6320520" y="4768920"/>
            <a:ext cx="298800" cy="363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X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54" name="CustomShape 30"/>
          <p:cNvSpPr/>
          <p:nvPr/>
        </p:nvSpPr>
        <p:spPr>
          <a:xfrm>
            <a:off x="5413680" y="2787480"/>
            <a:ext cx="435960" cy="363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D1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55" name="CustomShape 31"/>
          <p:cNvSpPr/>
          <p:nvPr/>
        </p:nvSpPr>
        <p:spPr>
          <a:xfrm>
            <a:off x="7318800" y="2482920"/>
            <a:ext cx="435960" cy="363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D2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56" name="CustomShape 32"/>
          <p:cNvSpPr/>
          <p:nvPr/>
        </p:nvSpPr>
        <p:spPr>
          <a:xfrm>
            <a:off x="6861600" y="5108400"/>
            <a:ext cx="435960" cy="363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D3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57" name="CustomShape 33"/>
          <p:cNvSpPr/>
          <p:nvPr/>
        </p:nvSpPr>
        <p:spPr>
          <a:xfrm>
            <a:off x="6436800" y="2822400"/>
            <a:ext cx="150840" cy="74880"/>
          </a:xfrm>
          <a:prstGeom prst="ellipse">
            <a:avLst/>
          </a:prstGeom>
          <a:solidFill>
            <a:srgbClr val="FFFF00"/>
          </a:solidFill>
          <a:ln w="9360">
            <a:solidFill>
              <a:srgbClr val="FF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58" name="CustomShape 34"/>
          <p:cNvSpPr/>
          <p:nvPr/>
        </p:nvSpPr>
        <p:spPr>
          <a:xfrm>
            <a:off x="5979600" y="2441520"/>
            <a:ext cx="2360880" cy="1979640"/>
          </a:xfrm>
          <a:prstGeom prst="ellipse">
            <a:avLst/>
          </a:prstGeom>
          <a:noFill/>
          <a:ln w="9360">
            <a:solidFill>
              <a:srgbClr val="FF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59" name="CustomShape 35"/>
          <p:cNvSpPr/>
          <p:nvPr/>
        </p:nvSpPr>
        <p:spPr>
          <a:xfrm>
            <a:off x="4608000" y="2365200"/>
            <a:ext cx="2513160" cy="2055960"/>
          </a:xfrm>
          <a:prstGeom prst="ellipse">
            <a:avLst/>
          </a:prstGeom>
          <a:noFill/>
          <a:ln w="9360">
            <a:solidFill>
              <a:srgbClr val="FF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60" name="CustomShape 36"/>
          <p:cNvSpPr/>
          <p:nvPr/>
        </p:nvSpPr>
        <p:spPr>
          <a:xfrm>
            <a:off x="4683960" y="3889440"/>
            <a:ext cx="3579840" cy="2589480"/>
          </a:xfrm>
          <a:prstGeom prst="ellipse">
            <a:avLst/>
          </a:prstGeom>
          <a:noFill/>
          <a:ln w="9360">
            <a:solidFill>
              <a:srgbClr val="FF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61" name="CustomShape 37"/>
          <p:cNvSpPr/>
          <p:nvPr/>
        </p:nvSpPr>
        <p:spPr>
          <a:xfrm>
            <a:off x="5472000" y="1728000"/>
            <a:ext cx="1598400" cy="345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Reálný případ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CustomShape 1"/>
          <p:cNvSpPr/>
          <p:nvPr/>
        </p:nvSpPr>
        <p:spPr>
          <a:xfrm>
            <a:off x="457200" y="122400"/>
            <a:ext cx="7542360" cy="1293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cs-CZ" sz="3900" b="1" strike="noStrike" spc="-1" dirty="0">
                <a:solidFill>
                  <a:srgbClr val="330066"/>
                </a:solidFill>
                <a:uFill>
                  <a:solidFill>
                    <a:srgbClr val="FFFFFF"/>
                  </a:solidFill>
                </a:uFill>
                <a:latin typeface="Palatino Linotype"/>
                <a:ea typeface="DejaVu Sans"/>
              </a:rPr>
              <a:t>Měření vzdáleností - </a:t>
            </a:r>
            <a:r>
              <a:rPr lang="cs-CZ" sz="3900" b="1" strike="noStrike" spc="-1" dirty="0" err="1">
                <a:solidFill>
                  <a:srgbClr val="330066"/>
                </a:solidFill>
                <a:uFill>
                  <a:solidFill>
                    <a:srgbClr val="FFFFFF"/>
                  </a:solidFill>
                </a:uFill>
                <a:latin typeface="Palatino Linotype"/>
                <a:ea typeface="DejaVu Sans"/>
              </a:rPr>
              <a:t>trilaterace</a:t>
            </a:r>
            <a:r>
              <a:rPr lang="cs-CZ" sz="3900" b="1" strike="noStrike" spc="-1" dirty="0">
                <a:solidFill>
                  <a:srgbClr val="330066"/>
                </a:solidFill>
                <a:uFill>
                  <a:solidFill>
                    <a:srgbClr val="FFFFFF"/>
                  </a:solidFill>
                </a:uFill>
                <a:latin typeface="Palatino Linotype"/>
                <a:ea typeface="DejaVu Sans"/>
              </a:rPr>
              <a:t> 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3" name="CustomShape 2"/>
          <p:cNvSpPr/>
          <p:nvPr/>
        </p:nvSpPr>
        <p:spPr>
          <a:xfrm>
            <a:off x="457200" y="1719360"/>
            <a:ext cx="8228160" cy="4410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1640">
              <a:lnSpc>
                <a:spcPct val="100000"/>
              </a:lnSpc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Používá odhad absolutní vzdálenosti nebo odhad úhlu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2920">
              <a:lnSpc>
                <a:spcPct val="100000"/>
              </a:lnSpc>
              <a:buClr>
                <a:srgbClr val="FFFFFF"/>
              </a:buClr>
              <a:buSzPct val="75000"/>
              <a:buFont typeface="Symbol"/>
              <a:buChar char=""/>
            </a:pPr>
            <a:r>
              <a:rPr lang="cs-CZ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Metoda TOA (Time of Arrival) – GPS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2920">
              <a:lnSpc>
                <a:spcPct val="100000"/>
              </a:lnSpc>
              <a:buClr>
                <a:srgbClr val="FFFFFF"/>
              </a:buClr>
              <a:buSzPct val="75000"/>
              <a:buFont typeface="Symbol"/>
              <a:buChar char=""/>
            </a:pPr>
            <a:r>
              <a:rPr lang="cs-CZ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Metoda TDOA (Time Difference of Arrival)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296000" lvl="2" indent="-28692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UCLA AHLoS (ad hoc Localization System) 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728000" lvl="3" indent="-214920">
              <a:lnSpc>
                <a:spcPct val="100000"/>
              </a:lnSpc>
              <a:buClr>
                <a:srgbClr val="FFFFFF"/>
              </a:buClr>
              <a:buSzPct val="75000"/>
              <a:buFont typeface="Symbol"/>
              <a:buChar char=""/>
            </a:pPr>
            <a:r>
              <a:rPr lang="cs-CZ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Měří rozdíl mezi časem příchodu ultrazvukového signálu (rychlost zvuku) a rádiového signálu (rychlost světla)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4" name="CustomShape 3"/>
          <p:cNvSpPr/>
          <p:nvPr/>
        </p:nvSpPr>
        <p:spPr>
          <a:xfrm>
            <a:off x="457200" y="6248520"/>
            <a:ext cx="213228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8. 12. 2015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5" name="CustomShape 4"/>
          <p:cNvSpPr/>
          <p:nvPr/>
        </p:nvSpPr>
        <p:spPr>
          <a:xfrm>
            <a:off x="3124080" y="6248520"/>
            <a:ext cx="2894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cs-CZ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Bezdrátové senzorické sítě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6" name="CustomShape 5"/>
          <p:cNvSpPr/>
          <p:nvPr/>
        </p:nvSpPr>
        <p:spPr>
          <a:xfrm>
            <a:off x="6553080" y="6248520"/>
            <a:ext cx="213228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fld id="{F5AA1D2D-D267-4505-BEA5-85E3BFD85A1C}" type="slidenum">
              <a:rPr lang="cs-CZ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8</a:t>
            </a:fld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CustomShape 1"/>
          <p:cNvSpPr/>
          <p:nvPr/>
        </p:nvSpPr>
        <p:spPr>
          <a:xfrm>
            <a:off x="457200" y="122400"/>
            <a:ext cx="7542360" cy="1293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cs-CZ" sz="3900" b="1" strike="noStrike" spc="-1" dirty="0">
                <a:solidFill>
                  <a:srgbClr val="330066"/>
                </a:solidFill>
                <a:uFill>
                  <a:solidFill>
                    <a:srgbClr val="FFFFFF"/>
                  </a:solidFill>
                </a:uFill>
                <a:latin typeface="Palatino Linotype"/>
                <a:ea typeface="DejaVu Sans"/>
              </a:rPr>
              <a:t>Měření vzdáleností - triangulace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8" name="CustomShape 2"/>
          <p:cNvSpPr/>
          <p:nvPr/>
        </p:nvSpPr>
        <p:spPr>
          <a:xfrm>
            <a:off x="457200" y="1719360"/>
            <a:ext cx="8228160" cy="4410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1640">
              <a:lnSpc>
                <a:spcPct val="100000"/>
              </a:lnSpc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Používá odhad absolutní vzdálenosti nebo odhad úhlu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2920">
              <a:lnSpc>
                <a:spcPct val="100000"/>
              </a:lnSpc>
              <a:buClr>
                <a:srgbClr val="FFFFFF"/>
              </a:buClr>
              <a:buSzPct val="75000"/>
              <a:buFont typeface="Symbol"/>
              <a:buChar char=""/>
            </a:pPr>
            <a:r>
              <a:rPr lang="cs-CZ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Metoda AOA (Angle of Arrival)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296000" lvl="2" indent="-28692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Letecké systémy, Ruthers APS (Ad hoc Positioning System)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2920">
              <a:lnSpc>
                <a:spcPct val="100000"/>
              </a:lnSpc>
              <a:buClr>
                <a:srgbClr val="FFFFFF"/>
              </a:buClr>
              <a:buSzPct val="75000"/>
              <a:buFont typeface="Symbol"/>
              <a:buChar char=""/>
            </a:pPr>
            <a:r>
              <a:rPr lang="cs-CZ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Metoda měření síly signálu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296000" lvl="2" indent="-28692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Microsoft RADAR, UW SpotOn (vnitřní systémy)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296000" lvl="2" indent="-28692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Předpokládá, že intenzita signálu je úměrná vzdálnosti (RSS – Receive Signal Strength indicator)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9" name="CustomShape 3"/>
          <p:cNvSpPr/>
          <p:nvPr/>
        </p:nvSpPr>
        <p:spPr>
          <a:xfrm>
            <a:off x="457200" y="6248520"/>
            <a:ext cx="213228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8. 12. 2015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0" name="CustomShape 4"/>
          <p:cNvSpPr/>
          <p:nvPr/>
        </p:nvSpPr>
        <p:spPr>
          <a:xfrm>
            <a:off x="3124080" y="6248520"/>
            <a:ext cx="2894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cs-CZ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Bezdrátové senzorické sítě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1" name="CustomShape 5"/>
          <p:cNvSpPr/>
          <p:nvPr/>
        </p:nvSpPr>
        <p:spPr>
          <a:xfrm>
            <a:off x="6553080" y="6248520"/>
            <a:ext cx="213228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fld id="{1CD4F920-244C-4BF1-A4E7-F6A34B4E9EBB}" type="slidenum">
              <a:rPr lang="cs-CZ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9</a:t>
            </a:fld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06088808">
  <a:themeElements>
    <a:clrScheme name="06088808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0608880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06088808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088808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06088808</Template>
  <TotalTime>1099</TotalTime>
  <Words>1271</Words>
  <Application>Microsoft Office PowerPoint</Application>
  <PresentationFormat>Předvádění na obrazovce (4:3)</PresentationFormat>
  <Paragraphs>268</Paragraphs>
  <Slides>26</Slides>
  <Notes>23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4" baseType="lpstr">
      <vt:lpstr>Arial</vt:lpstr>
      <vt:lpstr>Calibri</vt:lpstr>
      <vt:lpstr>Palatino Linotype</vt:lpstr>
      <vt:lpstr>Symbol</vt:lpstr>
      <vt:lpstr>Tahoma</vt:lpstr>
      <vt:lpstr>Times New Roman</vt:lpstr>
      <vt:lpstr>Wingdings</vt:lpstr>
      <vt:lpstr>06088808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DV hop lokalizace</vt:lpstr>
      <vt:lpstr>DV hop lokalizace</vt:lpstr>
      <vt:lpstr>Prezentace aplikace PowerPoint</vt:lpstr>
      <vt:lpstr>Centroid lokalizace - těžiště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Manager/>
  <Company>ZČU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P2P sítí</dc:title>
  <dc:subject/>
  <dc:creator>kiv</dc:creator>
  <cp:keywords/>
  <dc:description/>
  <cp:lastModifiedBy>UC LEDVINA Jiří</cp:lastModifiedBy>
  <cp:revision>72</cp:revision>
  <dcterms:created xsi:type="dcterms:W3CDTF">2006-12-11T06:01:19Z</dcterms:created>
  <dcterms:modified xsi:type="dcterms:W3CDTF">2023-03-31T04:37:57Z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TC060888081029</vt:lpwstr>
  </property>
</Properties>
</file>