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3" r:id="rId1"/>
  </p:sldMasterIdLst>
  <p:notesMasterIdLst>
    <p:notesMasterId r:id="rId38"/>
  </p:notesMasterIdLst>
  <p:handoutMasterIdLst>
    <p:handoutMasterId r:id="rId39"/>
  </p:handoutMasterIdLst>
  <p:sldIdLst>
    <p:sldId id="256" r:id="rId2"/>
    <p:sldId id="282" r:id="rId3"/>
    <p:sldId id="283" r:id="rId4"/>
    <p:sldId id="284" r:id="rId5"/>
    <p:sldId id="416" r:id="rId6"/>
    <p:sldId id="285" r:id="rId7"/>
    <p:sldId id="415" r:id="rId8"/>
    <p:sldId id="286" r:id="rId9"/>
    <p:sldId id="287" r:id="rId10"/>
    <p:sldId id="289" r:id="rId11"/>
    <p:sldId id="288" r:id="rId12"/>
    <p:sldId id="291" r:id="rId13"/>
    <p:sldId id="417" r:id="rId14"/>
    <p:sldId id="292" r:id="rId15"/>
    <p:sldId id="293" r:id="rId16"/>
    <p:sldId id="393" r:id="rId17"/>
    <p:sldId id="420" r:id="rId18"/>
    <p:sldId id="419" r:id="rId19"/>
    <p:sldId id="394" r:id="rId20"/>
    <p:sldId id="395" r:id="rId21"/>
    <p:sldId id="396" r:id="rId22"/>
    <p:sldId id="407" r:id="rId23"/>
    <p:sldId id="397" r:id="rId24"/>
    <p:sldId id="398" r:id="rId25"/>
    <p:sldId id="408" r:id="rId26"/>
    <p:sldId id="320" r:id="rId27"/>
    <p:sldId id="321" r:id="rId28"/>
    <p:sldId id="410" r:id="rId29"/>
    <p:sldId id="409" r:id="rId30"/>
    <p:sldId id="297" r:id="rId31"/>
    <p:sldId id="298" r:id="rId32"/>
    <p:sldId id="411" r:id="rId33"/>
    <p:sldId id="412" r:id="rId34"/>
    <p:sldId id="413" r:id="rId35"/>
    <p:sldId id="414" r:id="rId36"/>
    <p:sldId id="299" r:id="rId37"/>
  </p:sldIdLst>
  <p:sldSz cx="9144000" cy="6858000" type="screen4x3"/>
  <p:notesSz cx="6858000" cy="994727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3" autoAdjust="0"/>
    <p:restoredTop sz="90241" autoAdjust="0"/>
  </p:normalViewPr>
  <p:slideViewPr>
    <p:cSldViewPr showGuides="1">
      <p:cViewPr varScale="1">
        <p:scale>
          <a:sx n="118" d="100"/>
          <a:sy n="118" d="100"/>
        </p:scale>
        <p:origin x="1404" y="13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36" d="100"/>
        <a:sy n="13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handoutMaster" Target="handoutMasters/handoutMaster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593" cy="49838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852" y="0"/>
            <a:ext cx="2971593" cy="49838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F18457-2322-4D6A-A0A5-36322185003D}" type="datetimeFigureOut">
              <a:rPr lang="en-US" smtClean="0"/>
              <a:t>4/21/2023</a:t>
            </a:fld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48892"/>
            <a:ext cx="2971593" cy="4983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852" y="9448892"/>
            <a:ext cx="2971593" cy="4983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4DEA47-FEED-4814-9C51-480A7333B9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355331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593" cy="4966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029" tIns="46516" rIns="93029" bIns="46516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/>
            </a:lvl1pPr>
          </a:lstStyle>
          <a:p>
            <a:endParaRPr lang="cs-CZ"/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852" y="0"/>
            <a:ext cx="2971593" cy="4966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029" tIns="46516" rIns="93029" bIns="46516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/>
            </a:lvl1pPr>
          </a:lstStyle>
          <a:p>
            <a:endParaRPr lang="cs-CZ"/>
          </a:p>
        </p:txBody>
      </p:sp>
      <p:sp>
        <p:nvSpPr>
          <p:cNvPr id="450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42975" y="746125"/>
            <a:ext cx="4972050" cy="37306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506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6112" y="4725296"/>
            <a:ext cx="5485778" cy="44752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029" tIns="46516" rIns="93029" bIns="4651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506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8891"/>
            <a:ext cx="2971593" cy="4966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029" tIns="46516" rIns="93029" bIns="46516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/>
            </a:lvl1pPr>
          </a:lstStyle>
          <a:p>
            <a:endParaRPr lang="cs-CZ"/>
          </a:p>
        </p:txBody>
      </p:sp>
      <p:sp>
        <p:nvSpPr>
          <p:cNvPr id="4506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852" y="9448891"/>
            <a:ext cx="2971593" cy="4966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029" tIns="46516" rIns="93029" bIns="46516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/>
            </a:lvl1pPr>
          </a:lstStyle>
          <a:p>
            <a:fld id="{A6DE7E79-9E1B-4C6B-975F-14D913DD3C14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2882744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8CDA81A-9641-42DE-AF2D-3C861B6BA555}" type="slidenum">
              <a:rPr lang="cs-CZ"/>
              <a:pPr/>
              <a:t>1</a:t>
            </a:fld>
            <a:endParaRPr lang="cs-CZ"/>
          </a:p>
        </p:txBody>
      </p:sp>
      <p:sp>
        <p:nvSpPr>
          <p:cNvPr id="49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/>
              <a:t>Klepněte a vložte poznámky.</a:t>
            </a:r>
          </a:p>
        </p:txBody>
      </p:sp>
    </p:spTree>
    <p:extLst>
      <p:ext uri="{BB962C8B-B14F-4D97-AF65-F5344CB8AC3E}">
        <p14:creationId xmlns:p14="http://schemas.microsoft.com/office/powerpoint/2010/main" val="356484425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DE7E79-9E1B-4C6B-975F-14D913DD3C14}" type="slidenum">
              <a:rPr lang="cs-CZ" smtClean="0"/>
              <a:pPr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2902317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DE7E79-9E1B-4C6B-975F-14D913DD3C14}" type="slidenum">
              <a:rPr lang="cs-CZ" smtClean="0"/>
              <a:pPr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2902317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DE7E79-9E1B-4C6B-975F-14D913DD3C14}" type="slidenum">
              <a:rPr lang="cs-CZ" smtClean="0"/>
              <a:pPr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2902317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DE7E79-9E1B-4C6B-975F-14D913DD3C14}" type="slidenum">
              <a:rPr lang="cs-CZ" smtClean="0"/>
              <a:pPr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8209933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DE7E79-9E1B-4C6B-975F-14D913DD3C14}" type="slidenum">
              <a:rPr lang="cs-CZ" smtClean="0"/>
              <a:pPr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2902317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DE7E79-9E1B-4C6B-975F-14D913DD3C14}" type="slidenum">
              <a:rPr lang="cs-CZ" smtClean="0"/>
              <a:pPr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2902317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DE7E79-9E1B-4C6B-975F-14D913DD3C14}" type="slidenum">
              <a:rPr lang="cs-CZ" smtClean="0"/>
              <a:pPr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104659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DE7E79-9E1B-4C6B-975F-14D913DD3C14}" type="slidenum">
              <a:rPr lang="cs-CZ" smtClean="0"/>
              <a:pPr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1539198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DE7E79-9E1B-4C6B-975F-14D913DD3C14}" type="slidenum">
              <a:rPr lang="cs-CZ" smtClean="0"/>
              <a:pPr/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7340988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DE7E79-9E1B-4C6B-975F-14D913DD3C14}" type="slidenum">
              <a:rPr lang="cs-CZ" smtClean="0"/>
              <a:pPr/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66879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DE7E79-9E1B-4C6B-975F-14D913DD3C14}" type="slidenum">
              <a:rPr lang="cs-CZ" smtClean="0"/>
              <a:pPr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2902317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DE7E79-9E1B-4C6B-975F-14D913DD3C14}" type="slidenum">
              <a:rPr lang="cs-CZ" smtClean="0"/>
              <a:pPr/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9766296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B6C871-DBAF-4018-96D3-E716B2A65FEF}" type="slidenum">
              <a:rPr lang="cs-CZ" smtClean="0"/>
              <a:t>26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2292388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B6C871-DBAF-4018-96D3-E716B2A65FEF}" type="slidenum">
              <a:rPr lang="cs-CZ" smtClean="0"/>
              <a:t>27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24283060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B6C871-DBAF-4018-96D3-E716B2A65FEF}" type="slidenum">
              <a:rPr lang="cs-CZ" smtClean="0"/>
              <a:t>28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50524854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B6C871-DBAF-4018-96D3-E716B2A65FEF}" type="slidenum">
              <a:rPr lang="cs-CZ" smtClean="0"/>
              <a:t>29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38333796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DE7E79-9E1B-4C6B-975F-14D913DD3C14}" type="slidenum">
              <a:rPr lang="cs-CZ" smtClean="0"/>
              <a:pPr/>
              <a:t>30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29023175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DE7E79-9E1B-4C6B-975F-14D913DD3C14}" type="slidenum">
              <a:rPr lang="cs-CZ" smtClean="0"/>
              <a:pPr/>
              <a:t>31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29023175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DE7E79-9E1B-4C6B-975F-14D913DD3C14}" type="slidenum">
              <a:rPr lang="cs-CZ" smtClean="0"/>
              <a:pPr/>
              <a:t>32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04645624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DE7E79-9E1B-4C6B-975F-14D913DD3C14}" type="slidenum">
              <a:rPr lang="cs-CZ" smtClean="0"/>
              <a:pPr/>
              <a:t>33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46036521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DE7E79-9E1B-4C6B-975F-14D913DD3C14}" type="slidenum">
              <a:rPr lang="cs-CZ" smtClean="0"/>
              <a:pPr/>
              <a:t>34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068696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DE7E79-9E1B-4C6B-975F-14D913DD3C14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29023175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DE7E79-9E1B-4C6B-975F-14D913DD3C14}" type="slidenum">
              <a:rPr lang="cs-CZ" smtClean="0"/>
              <a:pPr/>
              <a:t>35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12130531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DE7E79-9E1B-4C6B-975F-14D913DD3C14}" type="slidenum">
              <a:rPr lang="cs-CZ" smtClean="0"/>
              <a:pPr/>
              <a:t>36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290231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DE7E79-9E1B-4C6B-975F-14D913DD3C14}" type="slidenum">
              <a:rPr lang="cs-CZ" smtClean="0"/>
              <a:pPr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2902317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DE7E79-9E1B-4C6B-975F-14D913DD3C14}" type="slidenum">
              <a:rPr lang="cs-CZ" smtClean="0"/>
              <a:pPr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6031204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DE7E79-9E1B-4C6B-975F-14D913DD3C14}" type="slidenum">
              <a:rPr lang="cs-CZ" smtClean="0"/>
              <a:pPr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2902317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DE7E79-9E1B-4C6B-975F-14D913DD3C14}" type="slidenum">
              <a:rPr lang="cs-CZ" smtClean="0"/>
              <a:pPr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5365637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DE7E79-9E1B-4C6B-975F-14D913DD3C14}" type="slidenum">
              <a:rPr lang="cs-CZ" smtClean="0"/>
              <a:pPr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2902317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DE7E79-9E1B-4C6B-975F-14D913DD3C14}" type="slidenum">
              <a:rPr lang="cs-CZ" smtClean="0"/>
              <a:pPr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290231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Line 2"/>
          <p:cNvSpPr>
            <a:spLocks noChangeShapeType="1"/>
          </p:cNvSpPr>
          <p:nvPr/>
        </p:nvSpPr>
        <p:spPr bwMode="auto">
          <a:xfrm>
            <a:off x="7315200" y="1066800"/>
            <a:ext cx="0" cy="17526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762000" y="457200"/>
            <a:ext cx="6389688" cy="21336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smtClean="0"/>
              <a:t>Kliknutím lze upravit styl.</a:t>
            </a:r>
          </a:p>
        </p:txBody>
      </p:sp>
      <p:sp>
        <p:nvSpPr>
          <p:cNvPr id="6656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849313" y="3049588"/>
            <a:ext cx="6248400" cy="23622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/>
            </a:lvl1pPr>
          </a:lstStyle>
          <a:p>
            <a:pPr lvl="0"/>
            <a:r>
              <a:rPr lang="cs-CZ" noProof="0" smtClean="0"/>
              <a:t>Kliknutím lze upravit styl předlohy.</a:t>
            </a:r>
          </a:p>
        </p:txBody>
      </p:sp>
      <p:sp>
        <p:nvSpPr>
          <p:cNvPr id="66565" name="Rectangle 5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fld id="{4F9F1A94-A5DB-44B3-9D20-83A7A61D04D5}" type="datetime1">
              <a:rPr lang="cs-CZ" smtClean="0"/>
              <a:pPr/>
              <a:t>21.04.2023</a:t>
            </a:fld>
            <a:endParaRPr lang="cs-CZ"/>
          </a:p>
        </p:txBody>
      </p:sp>
      <p:sp>
        <p:nvSpPr>
          <p:cNvPr id="66566" name="Rectangle 6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 smtClean="0"/>
              <a:t>Bezdrátové senzorické sítě</a:t>
            </a:r>
            <a:endParaRPr lang="cs-CZ" dirty="0"/>
          </a:p>
        </p:txBody>
      </p:sp>
      <p:sp>
        <p:nvSpPr>
          <p:cNvPr id="66567" name="Rectangle 7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55329A2A-8BF4-463F-B7E1-4BD143DD36D2}" type="slidenum">
              <a:rPr lang="cs-CZ" smtClean="0"/>
              <a:pPr/>
              <a:t>‹#›</a:t>
            </a:fld>
            <a:r>
              <a:rPr lang="cs-CZ" smtClean="0"/>
              <a:t> z 66</a:t>
            </a:r>
            <a:endParaRPr lang="cs-CZ" dirty="0"/>
          </a:p>
        </p:txBody>
      </p:sp>
      <p:sp>
        <p:nvSpPr>
          <p:cNvPr id="66568" name="Line 8"/>
          <p:cNvSpPr>
            <a:spLocks noChangeShapeType="1"/>
          </p:cNvSpPr>
          <p:nvPr/>
        </p:nvSpPr>
        <p:spPr bwMode="auto">
          <a:xfrm>
            <a:off x="838200" y="2819400"/>
            <a:ext cx="6477000" cy="0"/>
          </a:xfrm>
          <a:prstGeom prst="line">
            <a:avLst/>
          </a:prstGeom>
          <a:noFill/>
          <a:ln w="635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grpSp>
        <p:nvGrpSpPr>
          <p:cNvPr id="66569" name="Group 9" descr="decorative graphic made up of dots"/>
          <p:cNvGrpSpPr>
            <a:grpSpLocks/>
          </p:cNvGrpSpPr>
          <p:nvPr/>
        </p:nvGrpSpPr>
        <p:grpSpPr bwMode="auto">
          <a:xfrm>
            <a:off x="7467600" y="1219200"/>
            <a:ext cx="792163" cy="1295400"/>
            <a:chOff x="5136" y="960"/>
            <a:chExt cx="528" cy="864"/>
          </a:xfrm>
        </p:grpSpPr>
        <p:sp>
          <p:nvSpPr>
            <p:cNvPr id="66570" name="Oval 10"/>
            <p:cNvSpPr>
              <a:spLocks noChangeArrowheads="1"/>
            </p:cNvSpPr>
            <p:nvPr/>
          </p:nvSpPr>
          <p:spPr bwMode="auto">
            <a:xfrm>
              <a:off x="5136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71" name="Oval 11"/>
            <p:cNvSpPr>
              <a:spLocks noChangeArrowheads="1"/>
            </p:cNvSpPr>
            <p:nvPr/>
          </p:nvSpPr>
          <p:spPr bwMode="auto">
            <a:xfrm>
              <a:off x="5248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72" name="Oval 12"/>
            <p:cNvSpPr>
              <a:spLocks noChangeArrowheads="1"/>
            </p:cNvSpPr>
            <p:nvPr/>
          </p:nvSpPr>
          <p:spPr bwMode="auto">
            <a:xfrm>
              <a:off x="5360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73" name="Oval 13"/>
            <p:cNvSpPr>
              <a:spLocks noChangeArrowheads="1"/>
            </p:cNvSpPr>
            <p:nvPr/>
          </p:nvSpPr>
          <p:spPr bwMode="auto">
            <a:xfrm>
              <a:off x="5136" y="1072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74" name="Oval 14"/>
            <p:cNvSpPr>
              <a:spLocks noChangeArrowheads="1"/>
            </p:cNvSpPr>
            <p:nvPr/>
          </p:nvSpPr>
          <p:spPr bwMode="auto">
            <a:xfrm>
              <a:off x="5248" y="1072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75" name="Oval 15"/>
            <p:cNvSpPr>
              <a:spLocks noChangeArrowheads="1"/>
            </p:cNvSpPr>
            <p:nvPr/>
          </p:nvSpPr>
          <p:spPr bwMode="auto">
            <a:xfrm>
              <a:off x="5360" y="1072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76" name="Oval 16"/>
            <p:cNvSpPr>
              <a:spLocks noChangeArrowheads="1"/>
            </p:cNvSpPr>
            <p:nvPr/>
          </p:nvSpPr>
          <p:spPr bwMode="auto">
            <a:xfrm>
              <a:off x="5472" y="1072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77" name="Oval 17"/>
            <p:cNvSpPr>
              <a:spLocks noChangeArrowheads="1"/>
            </p:cNvSpPr>
            <p:nvPr/>
          </p:nvSpPr>
          <p:spPr bwMode="auto">
            <a:xfrm>
              <a:off x="5136" y="1184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78" name="Oval 18"/>
            <p:cNvSpPr>
              <a:spLocks noChangeArrowheads="1"/>
            </p:cNvSpPr>
            <p:nvPr/>
          </p:nvSpPr>
          <p:spPr bwMode="auto">
            <a:xfrm>
              <a:off x="5248" y="1184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79" name="Oval 19"/>
            <p:cNvSpPr>
              <a:spLocks noChangeArrowheads="1"/>
            </p:cNvSpPr>
            <p:nvPr/>
          </p:nvSpPr>
          <p:spPr bwMode="auto">
            <a:xfrm>
              <a:off x="5360" y="1184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80" name="Oval 20"/>
            <p:cNvSpPr>
              <a:spLocks noChangeArrowheads="1"/>
            </p:cNvSpPr>
            <p:nvPr/>
          </p:nvSpPr>
          <p:spPr bwMode="auto">
            <a:xfrm>
              <a:off x="5472" y="1184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81" name="Oval 21"/>
            <p:cNvSpPr>
              <a:spLocks noChangeArrowheads="1"/>
            </p:cNvSpPr>
            <p:nvPr/>
          </p:nvSpPr>
          <p:spPr bwMode="auto">
            <a:xfrm>
              <a:off x="5584" y="1184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82" name="Oval 22"/>
            <p:cNvSpPr>
              <a:spLocks noChangeArrowheads="1"/>
            </p:cNvSpPr>
            <p:nvPr/>
          </p:nvSpPr>
          <p:spPr bwMode="auto">
            <a:xfrm>
              <a:off x="5136" y="1296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83" name="Oval 23"/>
            <p:cNvSpPr>
              <a:spLocks noChangeArrowheads="1"/>
            </p:cNvSpPr>
            <p:nvPr/>
          </p:nvSpPr>
          <p:spPr bwMode="auto">
            <a:xfrm>
              <a:off x="5248" y="1296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84" name="Oval 24"/>
            <p:cNvSpPr>
              <a:spLocks noChangeArrowheads="1"/>
            </p:cNvSpPr>
            <p:nvPr/>
          </p:nvSpPr>
          <p:spPr bwMode="auto">
            <a:xfrm>
              <a:off x="5360" y="1296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85" name="Oval 25"/>
            <p:cNvSpPr>
              <a:spLocks noChangeArrowheads="1"/>
            </p:cNvSpPr>
            <p:nvPr/>
          </p:nvSpPr>
          <p:spPr bwMode="auto">
            <a:xfrm>
              <a:off x="5472" y="1296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86" name="Oval 26"/>
            <p:cNvSpPr>
              <a:spLocks noChangeArrowheads="1"/>
            </p:cNvSpPr>
            <p:nvPr/>
          </p:nvSpPr>
          <p:spPr bwMode="auto">
            <a:xfrm>
              <a:off x="5136" y="1408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87" name="Oval 27"/>
            <p:cNvSpPr>
              <a:spLocks noChangeArrowheads="1"/>
            </p:cNvSpPr>
            <p:nvPr/>
          </p:nvSpPr>
          <p:spPr bwMode="auto">
            <a:xfrm>
              <a:off x="5248" y="1408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88" name="Oval 28"/>
            <p:cNvSpPr>
              <a:spLocks noChangeArrowheads="1"/>
            </p:cNvSpPr>
            <p:nvPr/>
          </p:nvSpPr>
          <p:spPr bwMode="auto">
            <a:xfrm>
              <a:off x="5360" y="1408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89" name="Oval 29"/>
            <p:cNvSpPr>
              <a:spLocks noChangeArrowheads="1"/>
            </p:cNvSpPr>
            <p:nvPr/>
          </p:nvSpPr>
          <p:spPr bwMode="auto">
            <a:xfrm>
              <a:off x="5472" y="1408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90" name="Oval 30"/>
            <p:cNvSpPr>
              <a:spLocks noChangeArrowheads="1"/>
            </p:cNvSpPr>
            <p:nvPr/>
          </p:nvSpPr>
          <p:spPr bwMode="auto">
            <a:xfrm>
              <a:off x="5584" y="1408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91" name="Oval 31"/>
            <p:cNvSpPr>
              <a:spLocks noChangeArrowheads="1"/>
            </p:cNvSpPr>
            <p:nvPr/>
          </p:nvSpPr>
          <p:spPr bwMode="auto">
            <a:xfrm>
              <a:off x="5136" y="1520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92" name="Oval 32"/>
            <p:cNvSpPr>
              <a:spLocks noChangeArrowheads="1"/>
            </p:cNvSpPr>
            <p:nvPr/>
          </p:nvSpPr>
          <p:spPr bwMode="auto">
            <a:xfrm>
              <a:off x="5248" y="1520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93" name="Oval 33"/>
            <p:cNvSpPr>
              <a:spLocks noChangeArrowheads="1"/>
            </p:cNvSpPr>
            <p:nvPr/>
          </p:nvSpPr>
          <p:spPr bwMode="auto">
            <a:xfrm>
              <a:off x="5360" y="1520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94" name="Oval 34"/>
            <p:cNvSpPr>
              <a:spLocks noChangeArrowheads="1"/>
            </p:cNvSpPr>
            <p:nvPr/>
          </p:nvSpPr>
          <p:spPr bwMode="auto">
            <a:xfrm>
              <a:off x="5472" y="1520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95" name="Oval 35"/>
            <p:cNvSpPr>
              <a:spLocks noChangeArrowheads="1"/>
            </p:cNvSpPr>
            <p:nvPr/>
          </p:nvSpPr>
          <p:spPr bwMode="auto">
            <a:xfrm>
              <a:off x="5136" y="1632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96" name="Oval 36"/>
            <p:cNvSpPr>
              <a:spLocks noChangeArrowheads="1"/>
            </p:cNvSpPr>
            <p:nvPr/>
          </p:nvSpPr>
          <p:spPr bwMode="auto">
            <a:xfrm>
              <a:off x="5248" y="1632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97" name="Oval 37"/>
            <p:cNvSpPr>
              <a:spLocks noChangeArrowheads="1"/>
            </p:cNvSpPr>
            <p:nvPr/>
          </p:nvSpPr>
          <p:spPr bwMode="auto">
            <a:xfrm>
              <a:off x="5360" y="1632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98" name="Oval 38"/>
            <p:cNvSpPr>
              <a:spLocks noChangeArrowheads="1"/>
            </p:cNvSpPr>
            <p:nvPr/>
          </p:nvSpPr>
          <p:spPr bwMode="auto">
            <a:xfrm>
              <a:off x="5472" y="1632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99" name="Oval 39"/>
            <p:cNvSpPr>
              <a:spLocks noChangeArrowheads="1"/>
            </p:cNvSpPr>
            <p:nvPr/>
          </p:nvSpPr>
          <p:spPr bwMode="auto">
            <a:xfrm>
              <a:off x="5248" y="1744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00" name="Oval 40"/>
            <p:cNvSpPr>
              <a:spLocks noChangeArrowheads="1"/>
            </p:cNvSpPr>
            <p:nvPr/>
          </p:nvSpPr>
          <p:spPr bwMode="auto">
            <a:xfrm>
              <a:off x="5472" y="1744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  <p:grpSp>
        <p:nvGrpSpPr>
          <p:cNvPr id="66601" name="Group 41" descr="decorative graphic made up of dots"/>
          <p:cNvGrpSpPr>
            <a:grpSpLocks/>
          </p:cNvGrpSpPr>
          <p:nvPr/>
        </p:nvGrpSpPr>
        <p:grpSpPr bwMode="auto">
          <a:xfrm>
            <a:off x="7467600" y="1219200"/>
            <a:ext cx="792163" cy="1295400"/>
            <a:chOff x="5136" y="960"/>
            <a:chExt cx="528" cy="864"/>
          </a:xfrm>
        </p:grpSpPr>
        <p:sp>
          <p:nvSpPr>
            <p:cNvPr id="66602" name="Oval 42"/>
            <p:cNvSpPr>
              <a:spLocks noChangeArrowheads="1"/>
            </p:cNvSpPr>
            <p:nvPr/>
          </p:nvSpPr>
          <p:spPr bwMode="auto">
            <a:xfrm>
              <a:off x="5136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03" name="Oval 43"/>
            <p:cNvSpPr>
              <a:spLocks noChangeArrowheads="1"/>
            </p:cNvSpPr>
            <p:nvPr/>
          </p:nvSpPr>
          <p:spPr bwMode="auto">
            <a:xfrm>
              <a:off x="5248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04" name="Oval 44"/>
            <p:cNvSpPr>
              <a:spLocks noChangeArrowheads="1"/>
            </p:cNvSpPr>
            <p:nvPr/>
          </p:nvSpPr>
          <p:spPr bwMode="auto">
            <a:xfrm>
              <a:off x="5360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05" name="Oval 45"/>
            <p:cNvSpPr>
              <a:spLocks noChangeArrowheads="1"/>
            </p:cNvSpPr>
            <p:nvPr/>
          </p:nvSpPr>
          <p:spPr bwMode="auto">
            <a:xfrm>
              <a:off x="5136" y="1072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06" name="Oval 46"/>
            <p:cNvSpPr>
              <a:spLocks noChangeArrowheads="1"/>
            </p:cNvSpPr>
            <p:nvPr/>
          </p:nvSpPr>
          <p:spPr bwMode="auto">
            <a:xfrm>
              <a:off x="5248" y="1072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07" name="Oval 47"/>
            <p:cNvSpPr>
              <a:spLocks noChangeArrowheads="1"/>
            </p:cNvSpPr>
            <p:nvPr/>
          </p:nvSpPr>
          <p:spPr bwMode="auto">
            <a:xfrm>
              <a:off x="5360" y="1072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08" name="Oval 48"/>
            <p:cNvSpPr>
              <a:spLocks noChangeArrowheads="1"/>
            </p:cNvSpPr>
            <p:nvPr/>
          </p:nvSpPr>
          <p:spPr bwMode="auto">
            <a:xfrm>
              <a:off x="5472" y="1072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09" name="Oval 49"/>
            <p:cNvSpPr>
              <a:spLocks noChangeArrowheads="1"/>
            </p:cNvSpPr>
            <p:nvPr/>
          </p:nvSpPr>
          <p:spPr bwMode="auto">
            <a:xfrm>
              <a:off x="5136" y="1184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10" name="Oval 50"/>
            <p:cNvSpPr>
              <a:spLocks noChangeArrowheads="1"/>
            </p:cNvSpPr>
            <p:nvPr/>
          </p:nvSpPr>
          <p:spPr bwMode="auto">
            <a:xfrm>
              <a:off x="5248" y="1184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11" name="Oval 51"/>
            <p:cNvSpPr>
              <a:spLocks noChangeArrowheads="1"/>
            </p:cNvSpPr>
            <p:nvPr/>
          </p:nvSpPr>
          <p:spPr bwMode="auto">
            <a:xfrm>
              <a:off x="5360" y="1184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12" name="Oval 52"/>
            <p:cNvSpPr>
              <a:spLocks noChangeArrowheads="1"/>
            </p:cNvSpPr>
            <p:nvPr/>
          </p:nvSpPr>
          <p:spPr bwMode="auto">
            <a:xfrm>
              <a:off x="5472" y="1184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13" name="Oval 53"/>
            <p:cNvSpPr>
              <a:spLocks noChangeArrowheads="1"/>
            </p:cNvSpPr>
            <p:nvPr/>
          </p:nvSpPr>
          <p:spPr bwMode="auto">
            <a:xfrm>
              <a:off x="5584" y="1184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14" name="Oval 54"/>
            <p:cNvSpPr>
              <a:spLocks noChangeArrowheads="1"/>
            </p:cNvSpPr>
            <p:nvPr/>
          </p:nvSpPr>
          <p:spPr bwMode="auto">
            <a:xfrm>
              <a:off x="5136" y="1296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15" name="Oval 55"/>
            <p:cNvSpPr>
              <a:spLocks noChangeArrowheads="1"/>
            </p:cNvSpPr>
            <p:nvPr/>
          </p:nvSpPr>
          <p:spPr bwMode="auto">
            <a:xfrm>
              <a:off x="5248" y="1296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16" name="Oval 56"/>
            <p:cNvSpPr>
              <a:spLocks noChangeArrowheads="1"/>
            </p:cNvSpPr>
            <p:nvPr/>
          </p:nvSpPr>
          <p:spPr bwMode="auto">
            <a:xfrm>
              <a:off x="5360" y="1296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17" name="Oval 57"/>
            <p:cNvSpPr>
              <a:spLocks noChangeArrowheads="1"/>
            </p:cNvSpPr>
            <p:nvPr/>
          </p:nvSpPr>
          <p:spPr bwMode="auto">
            <a:xfrm>
              <a:off x="5472" y="1296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18" name="Oval 58"/>
            <p:cNvSpPr>
              <a:spLocks noChangeArrowheads="1"/>
            </p:cNvSpPr>
            <p:nvPr/>
          </p:nvSpPr>
          <p:spPr bwMode="auto">
            <a:xfrm>
              <a:off x="5136" y="1408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19" name="Oval 59"/>
            <p:cNvSpPr>
              <a:spLocks noChangeArrowheads="1"/>
            </p:cNvSpPr>
            <p:nvPr/>
          </p:nvSpPr>
          <p:spPr bwMode="auto">
            <a:xfrm>
              <a:off x="5248" y="1408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20" name="Oval 60"/>
            <p:cNvSpPr>
              <a:spLocks noChangeArrowheads="1"/>
            </p:cNvSpPr>
            <p:nvPr/>
          </p:nvSpPr>
          <p:spPr bwMode="auto">
            <a:xfrm>
              <a:off x="5360" y="1408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21" name="Oval 61"/>
            <p:cNvSpPr>
              <a:spLocks noChangeArrowheads="1"/>
            </p:cNvSpPr>
            <p:nvPr/>
          </p:nvSpPr>
          <p:spPr bwMode="auto">
            <a:xfrm>
              <a:off x="5472" y="1408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22" name="Oval 62"/>
            <p:cNvSpPr>
              <a:spLocks noChangeArrowheads="1"/>
            </p:cNvSpPr>
            <p:nvPr/>
          </p:nvSpPr>
          <p:spPr bwMode="auto">
            <a:xfrm>
              <a:off x="5584" y="1408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23" name="Oval 63"/>
            <p:cNvSpPr>
              <a:spLocks noChangeArrowheads="1"/>
            </p:cNvSpPr>
            <p:nvPr/>
          </p:nvSpPr>
          <p:spPr bwMode="auto">
            <a:xfrm>
              <a:off x="5136" y="1520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24" name="Oval 64"/>
            <p:cNvSpPr>
              <a:spLocks noChangeArrowheads="1"/>
            </p:cNvSpPr>
            <p:nvPr/>
          </p:nvSpPr>
          <p:spPr bwMode="auto">
            <a:xfrm>
              <a:off x="5248" y="1520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25" name="Oval 65"/>
            <p:cNvSpPr>
              <a:spLocks noChangeArrowheads="1"/>
            </p:cNvSpPr>
            <p:nvPr/>
          </p:nvSpPr>
          <p:spPr bwMode="auto">
            <a:xfrm>
              <a:off x="5360" y="1520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26" name="Oval 66"/>
            <p:cNvSpPr>
              <a:spLocks noChangeArrowheads="1"/>
            </p:cNvSpPr>
            <p:nvPr/>
          </p:nvSpPr>
          <p:spPr bwMode="auto">
            <a:xfrm>
              <a:off x="5472" y="1520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27" name="Oval 67"/>
            <p:cNvSpPr>
              <a:spLocks noChangeArrowheads="1"/>
            </p:cNvSpPr>
            <p:nvPr/>
          </p:nvSpPr>
          <p:spPr bwMode="auto">
            <a:xfrm>
              <a:off x="5136" y="1632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28" name="Oval 68"/>
            <p:cNvSpPr>
              <a:spLocks noChangeArrowheads="1"/>
            </p:cNvSpPr>
            <p:nvPr/>
          </p:nvSpPr>
          <p:spPr bwMode="auto">
            <a:xfrm>
              <a:off x="5248" y="1632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29" name="Oval 69"/>
            <p:cNvSpPr>
              <a:spLocks noChangeArrowheads="1"/>
            </p:cNvSpPr>
            <p:nvPr/>
          </p:nvSpPr>
          <p:spPr bwMode="auto">
            <a:xfrm>
              <a:off x="5360" y="1632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30" name="Oval 70"/>
            <p:cNvSpPr>
              <a:spLocks noChangeArrowheads="1"/>
            </p:cNvSpPr>
            <p:nvPr/>
          </p:nvSpPr>
          <p:spPr bwMode="auto">
            <a:xfrm>
              <a:off x="5472" y="1632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31" name="Oval 71"/>
            <p:cNvSpPr>
              <a:spLocks noChangeArrowheads="1"/>
            </p:cNvSpPr>
            <p:nvPr/>
          </p:nvSpPr>
          <p:spPr bwMode="auto">
            <a:xfrm>
              <a:off x="5248" y="1744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32" name="Oval 72"/>
            <p:cNvSpPr>
              <a:spLocks noChangeArrowheads="1"/>
            </p:cNvSpPr>
            <p:nvPr/>
          </p:nvSpPr>
          <p:spPr bwMode="auto">
            <a:xfrm>
              <a:off x="5472" y="1744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6B61925-D027-480C-8CB2-8100CF9842D3}" type="datetime1">
              <a:rPr lang="cs-CZ" smtClean="0"/>
              <a:pPr/>
              <a:t>21.04.2023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Projektování distribuovaných systémů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4A4BF2-CA8D-4800-9B9E-3EA48FCB7FB8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53825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122238"/>
            <a:ext cx="2057400" cy="6008687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22238"/>
            <a:ext cx="6019800" cy="6008687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20DB13F-720B-422B-9C88-C46F2BA0C6B7}" type="datetime1">
              <a:rPr lang="cs-CZ" smtClean="0"/>
              <a:pPr/>
              <a:t>21.04.2023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Projektování distribuovaných systémů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6D8123D-821B-492F-B9E6-E8DA22E946C6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450957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12954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86AD2CBA-3289-4316-9197-C4CB46944416}" type="datetime1">
              <a:rPr lang="cs-CZ" smtClean="0"/>
              <a:pPr/>
              <a:t>21.04.2023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cs-CZ" dirty="0" smtClean="0"/>
              <a:t>Počítačové sítě</a:t>
            </a:r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5754ED3A-27F3-42BF-94CF-C5B015A44F6E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089274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Palatino Linotype" pitchFamily="18" charset="0"/>
              </a:defRPr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0B7E857-CA2F-4858-B275-A89DF78A0829}" type="datetime1">
              <a:rPr lang="cs-CZ" smtClean="0"/>
              <a:pPr/>
              <a:t>21.04.2023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 smtClean="0"/>
              <a:t>Bezdrátové senzorické sítě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9B87D9-9FF2-47CD-B9B9-80F4D380F43F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33578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C416C6F-9450-4B94-801A-9566947F943B}" type="datetime1">
              <a:rPr lang="cs-CZ" smtClean="0"/>
              <a:pPr/>
              <a:t>21.04.2023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 smtClean="0"/>
              <a:t>Počítačové sítě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738509-4E5D-4968-896D-1E76473E30C4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466940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DAB5FB1-FE45-4091-A415-04699921DE8D}" type="datetime1">
              <a:rPr lang="cs-CZ" smtClean="0"/>
              <a:pPr/>
              <a:t>21.04.2023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 smtClean="0"/>
              <a:t>Počítačové sítě</a:t>
            </a:r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039BCD0-EA33-4F72-B858-EDCEBAEE45CD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953901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72C5CD1-7959-4919-8995-83E328F08FAE}" type="datetime1">
              <a:rPr lang="cs-CZ" smtClean="0"/>
              <a:pPr/>
              <a:t>21.04.2023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 smtClean="0"/>
              <a:t>Počítačové sítě</a:t>
            </a:r>
            <a:endParaRPr lang="cs-CZ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01F36C-B5E0-4FED-982A-E15C1986EDA9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76831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75BF46B-2CB7-4752-81BA-6C59AC9D0B44}" type="datetime1">
              <a:rPr lang="cs-CZ" smtClean="0"/>
              <a:pPr/>
              <a:t>21.04.2023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Projektování distribuovaných systémů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53C99E3-CF39-4FA0-A4EE-2489BD2849DE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57321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52C84B9-17B8-46B1-AE41-8F0225FCDD58}" type="datetime1">
              <a:rPr lang="cs-CZ" smtClean="0"/>
              <a:pPr/>
              <a:t>21.04.2023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Projektování distribuovaných systémů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41DA43C-04C9-470B-9031-26B037ACA33A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180552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3492744-0D6B-43DD-B927-333A0D77059F}" type="datetime1">
              <a:rPr lang="cs-CZ" smtClean="0"/>
              <a:pPr/>
              <a:t>21.04.2023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Projektování distribuovaných systémů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779AB7-6A89-40C3-81AE-7E26F204BC71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57852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82DB375-038F-4DFB-961E-11A5E013E744}" type="datetime1">
              <a:rPr lang="cs-CZ" smtClean="0"/>
              <a:pPr/>
              <a:t>21.04.2023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 smtClean="0"/>
              <a:t>Počítačové sítě</a:t>
            </a:r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9471A4-A861-4056-A74A-BF2FDD3196E4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459841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folHlink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Line 2"/>
          <p:cNvSpPr>
            <a:spLocks noChangeShapeType="1"/>
          </p:cNvSpPr>
          <p:nvPr/>
        </p:nvSpPr>
        <p:spPr bwMode="auto">
          <a:xfrm>
            <a:off x="8001000" y="0"/>
            <a:ext cx="0" cy="15240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2238"/>
            <a:ext cx="7543800" cy="129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65540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19263"/>
            <a:ext cx="8229600" cy="4411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65541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/>
            </a:lvl1pPr>
          </a:lstStyle>
          <a:p>
            <a:fld id="{EF328D51-FEFC-452C-B9EF-9B2D3CD71C82}" type="datetime1">
              <a:rPr lang="cs-CZ" smtClean="0"/>
              <a:pPr/>
              <a:t>21.04.2023</a:t>
            </a:fld>
            <a:endParaRPr lang="cs-CZ"/>
          </a:p>
        </p:txBody>
      </p:sp>
      <p:sp>
        <p:nvSpPr>
          <p:cNvPr id="65542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/>
            </a:lvl1pPr>
          </a:lstStyle>
          <a:p>
            <a:r>
              <a:rPr lang="cs-CZ" dirty="0" smtClean="0"/>
              <a:t>Počítačové sítě</a:t>
            </a:r>
            <a:endParaRPr lang="cs-CZ" dirty="0"/>
          </a:p>
        </p:txBody>
      </p:sp>
      <p:sp>
        <p:nvSpPr>
          <p:cNvPr id="65543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/>
            </a:lvl1pPr>
          </a:lstStyle>
          <a:p>
            <a:fld id="{1CAF1C22-4A48-496A-AB95-29BFE4D94AD7}" type="slidenum">
              <a:rPr lang="cs-CZ" smtClean="0"/>
              <a:pPr/>
              <a:t>‹#›</a:t>
            </a:fld>
            <a:r>
              <a:rPr lang="cs-CZ" dirty="0" smtClean="0"/>
              <a:t> z  66</a:t>
            </a:r>
            <a:endParaRPr lang="cs-CZ" dirty="0"/>
          </a:p>
        </p:txBody>
      </p:sp>
      <p:grpSp>
        <p:nvGrpSpPr>
          <p:cNvPr id="65544" name="Group 8" descr="decorative graphic made up of dots"/>
          <p:cNvGrpSpPr>
            <a:grpSpLocks/>
          </p:cNvGrpSpPr>
          <p:nvPr/>
        </p:nvGrpSpPr>
        <p:grpSpPr bwMode="auto">
          <a:xfrm>
            <a:off x="8153400" y="152400"/>
            <a:ext cx="792163" cy="1295400"/>
            <a:chOff x="5136" y="960"/>
            <a:chExt cx="528" cy="864"/>
          </a:xfrm>
        </p:grpSpPr>
        <p:sp>
          <p:nvSpPr>
            <p:cNvPr id="65545" name="Oval 9"/>
            <p:cNvSpPr>
              <a:spLocks noChangeArrowheads="1"/>
            </p:cNvSpPr>
            <p:nvPr/>
          </p:nvSpPr>
          <p:spPr bwMode="auto">
            <a:xfrm>
              <a:off x="5136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46" name="Oval 10"/>
            <p:cNvSpPr>
              <a:spLocks noChangeArrowheads="1"/>
            </p:cNvSpPr>
            <p:nvPr/>
          </p:nvSpPr>
          <p:spPr bwMode="auto">
            <a:xfrm>
              <a:off x="5248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47" name="Oval 11"/>
            <p:cNvSpPr>
              <a:spLocks noChangeArrowheads="1"/>
            </p:cNvSpPr>
            <p:nvPr/>
          </p:nvSpPr>
          <p:spPr bwMode="auto">
            <a:xfrm>
              <a:off x="5360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48" name="Oval 12"/>
            <p:cNvSpPr>
              <a:spLocks noChangeArrowheads="1"/>
            </p:cNvSpPr>
            <p:nvPr/>
          </p:nvSpPr>
          <p:spPr bwMode="auto">
            <a:xfrm>
              <a:off x="5136" y="1072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49" name="Oval 13"/>
            <p:cNvSpPr>
              <a:spLocks noChangeArrowheads="1"/>
            </p:cNvSpPr>
            <p:nvPr/>
          </p:nvSpPr>
          <p:spPr bwMode="auto">
            <a:xfrm>
              <a:off x="5248" y="1072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50" name="Oval 14"/>
            <p:cNvSpPr>
              <a:spLocks noChangeArrowheads="1"/>
            </p:cNvSpPr>
            <p:nvPr/>
          </p:nvSpPr>
          <p:spPr bwMode="auto">
            <a:xfrm>
              <a:off x="5360" y="1072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51" name="Oval 15"/>
            <p:cNvSpPr>
              <a:spLocks noChangeArrowheads="1"/>
            </p:cNvSpPr>
            <p:nvPr/>
          </p:nvSpPr>
          <p:spPr bwMode="auto">
            <a:xfrm>
              <a:off x="5472" y="1072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52" name="Oval 16"/>
            <p:cNvSpPr>
              <a:spLocks noChangeArrowheads="1"/>
            </p:cNvSpPr>
            <p:nvPr/>
          </p:nvSpPr>
          <p:spPr bwMode="auto">
            <a:xfrm>
              <a:off x="5136" y="1184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53" name="Oval 17"/>
            <p:cNvSpPr>
              <a:spLocks noChangeArrowheads="1"/>
            </p:cNvSpPr>
            <p:nvPr/>
          </p:nvSpPr>
          <p:spPr bwMode="auto">
            <a:xfrm>
              <a:off x="5248" y="1184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54" name="Oval 18"/>
            <p:cNvSpPr>
              <a:spLocks noChangeArrowheads="1"/>
            </p:cNvSpPr>
            <p:nvPr/>
          </p:nvSpPr>
          <p:spPr bwMode="auto">
            <a:xfrm>
              <a:off x="5360" y="1184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55" name="Oval 19"/>
            <p:cNvSpPr>
              <a:spLocks noChangeArrowheads="1"/>
            </p:cNvSpPr>
            <p:nvPr/>
          </p:nvSpPr>
          <p:spPr bwMode="auto">
            <a:xfrm>
              <a:off x="5472" y="1184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56" name="Oval 20"/>
            <p:cNvSpPr>
              <a:spLocks noChangeArrowheads="1"/>
            </p:cNvSpPr>
            <p:nvPr/>
          </p:nvSpPr>
          <p:spPr bwMode="auto">
            <a:xfrm>
              <a:off x="5584" y="1184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57" name="Oval 21"/>
            <p:cNvSpPr>
              <a:spLocks noChangeArrowheads="1"/>
            </p:cNvSpPr>
            <p:nvPr/>
          </p:nvSpPr>
          <p:spPr bwMode="auto">
            <a:xfrm>
              <a:off x="5136" y="1296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58" name="Oval 22"/>
            <p:cNvSpPr>
              <a:spLocks noChangeArrowheads="1"/>
            </p:cNvSpPr>
            <p:nvPr/>
          </p:nvSpPr>
          <p:spPr bwMode="auto">
            <a:xfrm>
              <a:off x="5248" y="1296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59" name="Oval 23"/>
            <p:cNvSpPr>
              <a:spLocks noChangeArrowheads="1"/>
            </p:cNvSpPr>
            <p:nvPr/>
          </p:nvSpPr>
          <p:spPr bwMode="auto">
            <a:xfrm>
              <a:off x="5360" y="1296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60" name="Oval 24"/>
            <p:cNvSpPr>
              <a:spLocks noChangeArrowheads="1"/>
            </p:cNvSpPr>
            <p:nvPr/>
          </p:nvSpPr>
          <p:spPr bwMode="auto">
            <a:xfrm>
              <a:off x="5472" y="1296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61" name="Oval 25"/>
            <p:cNvSpPr>
              <a:spLocks noChangeArrowheads="1"/>
            </p:cNvSpPr>
            <p:nvPr/>
          </p:nvSpPr>
          <p:spPr bwMode="auto">
            <a:xfrm>
              <a:off x="5136" y="1408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62" name="Oval 26"/>
            <p:cNvSpPr>
              <a:spLocks noChangeArrowheads="1"/>
            </p:cNvSpPr>
            <p:nvPr/>
          </p:nvSpPr>
          <p:spPr bwMode="auto">
            <a:xfrm>
              <a:off x="5248" y="1408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63" name="Oval 27"/>
            <p:cNvSpPr>
              <a:spLocks noChangeArrowheads="1"/>
            </p:cNvSpPr>
            <p:nvPr/>
          </p:nvSpPr>
          <p:spPr bwMode="auto">
            <a:xfrm>
              <a:off x="5360" y="1408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64" name="Oval 28"/>
            <p:cNvSpPr>
              <a:spLocks noChangeArrowheads="1"/>
            </p:cNvSpPr>
            <p:nvPr/>
          </p:nvSpPr>
          <p:spPr bwMode="auto">
            <a:xfrm>
              <a:off x="5472" y="1408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65" name="Oval 29"/>
            <p:cNvSpPr>
              <a:spLocks noChangeArrowheads="1"/>
            </p:cNvSpPr>
            <p:nvPr/>
          </p:nvSpPr>
          <p:spPr bwMode="auto">
            <a:xfrm>
              <a:off x="5584" y="1408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66" name="Oval 30"/>
            <p:cNvSpPr>
              <a:spLocks noChangeArrowheads="1"/>
            </p:cNvSpPr>
            <p:nvPr/>
          </p:nvSpPr>
          <p:spPr bwMode="auto">
            <a:xfrm>
              <a:off x="5136" y="1520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67" name="Oval 31"/>
            <p:cNvSpPr>
              <a:spLocks noChangeArrowheads="1"/>
            </p:cNvSpPr>
            <p:nvPr/>
          </p:nvSpPr>
          <p:spPr bwMode="auto">
            <a:xfrm>
              <a:off x="5248" y="1520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68" name="Oval 32"/>
            <p:cNvSpPr>
              <a:spLocks noChangeArrowheads="1"/>
            </p:cNvSpPr>
            <p:nvPr/>
          </p:nvSpPr>
          <p:spPr bwMode="auto">
            <a:xfrm>
              <a:off x="5360" y="1520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69" name="Oval 33"/>
            <p:cNvSpPr>
              <a:spLocks noChangeArrowheads="1"/>
            </p:cNvSpPr>
            <p:nvPr/>
          </p:nvSpPr>
          <p:spPr bwMode="auto">
            <a:xfrm>
              <a:off x="5472" y="1520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70" name="Oval 34"/>
            <p:cNvSpPr>
              <a:spLocks noChangeArrowheads="1"/>
            </p:cNvSpPr>
            <p:nvPr/>
          </p:nvSpPr>
          <p:spPr bwMode="auto">
            <a:xfrm>
              <a:off x="5136" y="1632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71" name="Oval 35"/>
            <p:cNvSpPr>
              <a:spLocks noChangeArrowheads="1"/>
            </p:cNvSpPr>
            <p:nvPr/>
          </p:nvSpPr>
          <p:spPr bwMode="auto">
            <a:xfrm>
              <a:off x="5248" y="1632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72" name="Oval 36"/>
            <p:cNvSpPr>
              <a:spLocks noChangeArrowheads="1"/>
            </p:cNvSpPr>
            <p:nvPr/>
          </p:nvSpPr>
          <p:spPr bwMode="auto">
            <a:xfrm>
              <a:off x="5360" y="1632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73" name="Oval 37"/>
            <p:cNvSpPr>
              <a:spLocks noChangeArrowheads="1"/>
            </p:cNvSpPr>
            <p:nvPr/>
          </p:nvSpPr>
          <p:spPr bwMode="auto">
            <a:xfrm>
              <a:off x="5472" y="1632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74" name="Oval 38"/>
            <p:cNvSpPr>
              <a:spLocks noChangeArrowheads="1"/>
            </p:cNvSpPr>
            <p:nvPr/>
          </p:nvSpPr>
          <p:spPr bwMode="auto">
            <a:xfrm>
              <a:off x="5248" y="1744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75" name="Oval 39"/>
            <p:cNvSpPr>
              <a:spLocks noChangeArrowheads="1"/>
            </p:cNvSpPr>
            <p:nvPr/>
          </p:nvSpPr>
          <p:spPr bwMode="auto">
            <a:xfrm>
              <a:off x="5472" y="1744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  <p:sp>
        <p:nvSpPr>
          <p:cNvPr id="65576" name="Line 40"/>
          <p:cNvSpPr>
            <a:spLocks noChangeShapeType="1"/>
          </p:cNvSpPr>
          <p:nvPr/>
        </p:nvSpPr>
        <p:spPr bwMode="auto">
          <a:xfrm>
            <a:off x="457200" y="1524000"/>
            <a:ext cx="7543800" cy="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  <p:sldLayoutId id="2147483675" r:id="rId12"/>
  </p:sldLayoutIdLst>
  <p:hf hd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l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92150" indent="-347663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2600">
          <a:solidFill>
            <a:schemeClr val="tx1"/>
          </a:solidFill>
          <a:latin typeface="+mn-lt"/>
        </a:defRPr>
      </a:lvl2pPr>
      <a:lvl3pPr marL="987425" indent="-293688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300">
          <a:solidFill>
            <a:schemeClr val="tx1"/>
          </a:solidFill>
          <a:latin typeface="+mn-lt"/>
        </a:defRPr>
      </a:lvl3pPr>
      <a:lvl4pPr marL="1281113" indent="-2921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1598613" indent="-315913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055813" indent="-315913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13013" indent="-315913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2970213" indent="-315913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427413" indent="-315913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11560" y="457200"/>
            <a:ext cx="6624736" cy="2323728"/>
          </a:xfrm>
        </p:spPr>
        <p:txBody>
          <a:bodyPr/>
          <a:lstStyle/>
          <a:p>
            <a:r>
              <a:rPr lang="cs-CZ" sz="3600" dirty="0" smtClean="0">
                <a:latin typeface="Palatino Linotype" panose="02040502050505030304" pitchFamily="18" charset="0"/>
              </a:rPr>
              <a:t>Časová synchronizace</a:t>
            </a:r>
            <a:endParaRPr lang="cs-CZ" sz="3600" dirty="0">
              <a:latin typeface="Palatino Linotype" panose="02040502050505030304" pitchFamily="18" charset="0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67544" y="3049588"/>
            <a:ext cx="6840759" cy="2362200"/>
          </a:xfrm>
        </p:spPr>
        <p:txBody>
          <a:bodyPr/>
          <a:lstStyle/>
          <a:p>
            <a:r>
              <a:rPr lang="cs-CZ" sz="2400" dirty="0" smtClean="0"/>
              <a:t>Bezdrátové senzorové sítě</a:t>
            </a:r>
          </a:p>
          <a:p>
            <a:r>
              <a:rPr lang="cs-CZ" sz="2400" dirty="0" smtClean="0"/>
              <a:t>Ing</a:t>
            </a:r>
            <a:r>
              <a:rPr lang="cs-CZ" sz="2400" dirty="0"/>
              <a:t>. Jiří Ledvina, CSc.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499176" cy="1295400"/>
          </a:xfrm>
        </p:spPr>
        <p:txBody>
          <a:bodyPr/>
          <a:lstStyle/>
          <a:p>
            <a:pPr algn="ctr"/>
            <a:r>
              <a:rPr lang="cs-CZ" sz="3600" dirty="0"/>
              <a:t>Základní protokoly pro časovou synchronizaci ve WSN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z="2400" dirty="0"/>
              <a:t>Reference Broadcast Synchronization </a:t>
            </a:r>
            <a:r>
              <a:rPr lang="en-US" sz="2400" dirty="0" smtClean="0"/>
              <a:t>(</a:t>
            </a:r>
            <a:r>
              <a:rPr lang="cs-CZ" sz="2400" dirty="0" smtClean="0"/>
              <a:t>RBS</a:t>
            </a:r>
            <a:r>
              <a:rPr lang="en-US" sz="2400" dirty="0" smtClean="0"/>
              <a:t>)</a:t>
            </a:r>
            <a:endParaRPr lang="cs-CZ" sz="2400" dirty="0" smtClean="0"/>
          </a:p>
          <a:p>
            <a:pPr lvl="1"/>
            <a:r>
              <a:rPr lang="cs-CZ" sz="2000" dirty="0" smtClean="0"/>
              <a:t>Difuzní šíření </a:t>
            </a:r>
            <a:r>
              <a:rPr lang="cs-CZ" sz="2000" dirty="0" err="1" smtClean="0"/>
              <a:t>broadcastu</a:t>
            </a:r>
            <a:endParaRPr lang="cs-CZ" sz="2000" dirty="0" smtClean="0"/>
          </a:p>
          <a:p>
            <a:pPr lvl="1"/>
            <a:r>
              <a:rPr lang="cs-CZ" sz="2000" dirty="0" err="1" smtClean="0"/>
              <a:t>receiver</a:t>
            </a:r>
            <a:r>
              <a:rPr lang="cs-CZ" sz="2000" dirty="0" smtClean="0"/>
              <a:t>-to-</a:t>
            </a:r>
            <a:r>
              <a:rPr lang="cs-CZ" sz="2000" dirty="0" err="1" smtClean="0"/>
              <a:t>receiver</a:t>
            </a:r>
            <a:r>
              <a:rPr lang="cs-CZ" sz="2000" dirty="0" smtClean="0"/>
              <a:t> synchronizace</a:t>
            </a:r>
          </a:p>
          <a:p>
            <a:r>
              <a:rPr lang="cs-CZ" sz="2400" dirty="0" err="1" smtClean="0"/>
              <a:t>Time</a:t>
            </a:r>
            <a:r>
              <a:rPr lang="cs-CZ" sz="2400" dirty="0" err="1"/>
              <a:t>-</a:t>
            </a:r>
            <a:r>
              <a:rPr lang="cs-CZ" sz="2400" dirty="0" err="1" smtClean="0"/>
              <a:t>Diffusion</a:t>
            </a:r>
            <a:r>
              <a:rPr lang="cs-CZ" sz="2400" dirty="0" smtClean="0"/>
              <a:t> </a:t>
            </a:r>
            <a:r>
              <a:rPr lang="cs-CZ" sz="2400" dirty="0" err="1" smtClean="0"/>
              <a:t>Synchronization</a:t>
            </a:r>
            <a:r>
              <a:rPr lang="cs-CZ" sz="2400" dirty="0" smtClean="0"/>
              <a:t> </a:t>
            </a:r>
            <a:r>
              <a:rPr lang="cs-CZ" sz="2400" dirty="0" err="1" smtClean="0"/>
              <a:t>Protocol</a:t>
            </a:r>
            <a:r>
              <a:rPr lang="cs-CZ" sz="2400" dirty="0" smtClean="0"/>
              <a:t> (TDP)</a:t>
            </a:r>
            <a:endParaRPr lang="cs-CZ" sz="2400" dirty="0"/>
          </a:p>
          <a:p>
            <a:pPr lvl="0"/>
            <a:r>
              <a:rPr lang="en-US" sz="2400" dirty="0"/>
              <a:t>Timing-sync Protocol for Sensor Networks (TPSN</a:t>
            </a:r>
            <a:r>
              <a:rPr lang="en-US" sz="2400" dirty="0" smtClean="0"/>
              <a:t>)</a:t>
            </a:r>
            <a:endParaRPr lang="cs-CZ" sz="2400" dirty="0" smtClean="0"/>
          </a:p>
          <a:p>
            <a:pPr lvl="1"/>
            <a:r>
              <a:rPr lang="cs-CZ" sz="2000" dirty="0" smtClean="0"/>
              <a:t>Stromová topologie</a:t>
            </a:r>
          </a:p>
          <a:p>
            <a:pPr lvl="1"/>
            <a:r>
              <a:rPr lang="cs-CZ" sz="2000" dirty="0" err="1" smtClean="0"/>
              <a:t>Transmitter</a:t>
            </a:r>
            <a:r>
              <a:rPr lang="cs-CZ" sz="2000" dirty="0" smtClean="0"/>
              <a:t>-to-</a:t>
            </a:r>
            <a:r>
              <a:rPr lang="cs-CZ" sz="2000" dirty="0" err="1" smtClean="0"/>
              <a:t>receiver</a:t>
            </a:r>
            <a:r>
              <a:rPr lang="cs-CZ" sz="2000" dirty="0" smtClean="0"/>
              <a:t> synchronizace</a:t>
            </a:r>
          </a:p>
          <a:p>
            <a:r>
              <a:rPr lang="cs-CZ" sz="2400" dirty="0" err="1" smtClean="0"/>
              <a:t>Lightweight</a:t>
            </a:r>
            <a:r>
              <a:rPr lang="cs-CZ" sz="2400" dirty="0" smtClean="0"/>
              <a:t> </a:t>
            </a:r>
            <a:r>
              <a:rPr lang="cs-CZ" sz="2400" dirty="0" err="1" smtClean="0"/>
              <a:t>Time</a:t>
            </a:r>
            <a:r>
              <a:rPr lang="cs-CZ" sz="2400" dirty="0" smtClean="0"/>
              <a:t> </a:t>
            </a:r>
            <a:r>
              <a:rPr lang="cs-CZ" sz="2400" dirty="0" err="1" smtClean="0"/>
              <a:t>Synchronization</a:t>
            </a:r>
            <a:r>
              <a:rPr lang="cs-CZ" sz="2400" dirty="0" smtClean="0"/>
              <a:t> (LTS)</a:t>
            </a:r>
            <a:endParaRPr lang="cs-CZ" sz="2400" dirty="0"/>
          </a:p>
          <a:p>
            <a:pPr lvl="0"/>
            <a:r>
              <a:rPr lang="en-US" sz="2400" dirty="0"/>
              <a:t>Flooding Time Synchronization Protocol (FTSP</a:t>
            </a:r>
            <a:r>
              <a:rPr lang="en-US" sz="2400" dirty="0" smtClean="0"/>
              <a:t>)</a:t>
            </a:r>
            <a:endParaRPr lang="cs-CZ" sz="2400" dirty="0" smtClean="0"/>
          </a:p>
          <a:p>
            <a:pPr lvl="1"/>
            <a:r>
              <a:rPr lang="cs-CZ" sz="2000" dirty="0" smtClean="0"/>
              <a:t>Obecná topologie</a:t>
            </a:r>
          </a:p>
          <a:p>
            <a:pPr lvl="1"/>
            <a:r>
              <a:rPr lang="cs-CZ" sz="2000" dirty="0" smtClean="0"/>
              <a:t>Synchronizace na MAC úrovni</a:t>
            </a:r>
            <a:endParaRPr lang="cs-CZ" sz="200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7E857-CA2F-4858-B275-A89DF78A0829}" type="datetime1">
              <a:rPr lang="cs-CZ" smtClean="0"/>
              <a:pPr/>
              <a:t>21.04.2023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Bezdrátové senzorické sítě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10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11084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71184" cy="1295400"/>
          </a:xfrm>
        </p:spPr>
        <p:txBody>
          <a:bodyPr/>
          <a:lstStyle/>
          <a:p>
            <a:pPr lvl="0" algn="ctr"/>
            <a:r>
              <a:rPr lang="en-US" sz="3600" dirty="0"/>
              <a:t>Reference Broadcast Synchronization (RBS</a:t>
            </a:r>
            <a:r>
              <a:rPr lang="en-US" sz="3600" dirty="0" smtClean="0"/>
              <a:t>)</a:t>
            </a:r>
            <a:r>
              <a:rPr lang="cs-CZ" sz="3600" dirty="0" smtClean="0"/>
              <a:t> </a:t>
            </a:r>
            <a:r>
              <a:rPr lang="en-US" sz="3600" dirty="0" smtClean="0"/>
              <a:t>(1)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z="2100" dirty="0"/>
              <a:t>Z</a:t>
            </a:r>
            <a:r>
              <a:rPr lang="cs-CZ" sz="2100" dirty="0" smtClean="0"/>
              <a:t>aložen </a:t>
            </a:r>
            <a:r>
              <a:rPr lang="cs-CZ" sz="2100" dirty="0"/>
              <a:t>na využití vlastností bezdrátového </a:t>
            </a:r>
            <a:r>
              <a:rPr lang="cs-CZ" sz="2100" dirty="0" smtClean="0"/>
              <a:t>média.</a:t>
            </a:r>
          </a:p>
          <a:p>
            <a:pPr lvl="0"/>
            <a:r>
              <a:rPr lang="cs-CZ" sz="2100" dirty="0"/>
              <a:t>D</a:t>
            </a:r>
            <a:r>
              <a:rPr lang="cs-CZ" sz="2100" dirty="0" smtClean="0"/>
              <a:t>ifuzním </a:t>
            </a:r>
            <a:r>
              <a:rPr lang="cs-CZ" sz="2100" dirty="0"/>
              <a:t>šířením </a:t>
            </a:r>
            <a:r>
              <a:rPr lang="cs-CZ" sz="2100" dirty="0" smtClean="0"/>
              <a:t>signálu.</a:t>
            </a:r>
          </a:p>
          <a:p>
            <a:pPr lvl="0"/>
            <a:r>
              <a:rPr lang="cs-CZ" sz="2100" dirty="0" smtClean="0"/>
              <a:t>Využívá </a:t>
            </a:r>
            <a:r>
              <a:rPr lang="cs-CZ" sz="2100" dirty="0" err="1" smtClean="0"/>
              <a:t>receiver</a:t>
            </a:r>
            <a:r>
              <a:rPr lang="cs-CZ" sz="2100" dirty="0" smtClean="0"/>
              <a:t>–to–</a:t>
            </a:r>
            <a:r>
              <a:rPr lang="cs-CZ" sz="2100" dirty="0" err="1" smtClean="0"/>
              <a:t>receiver</a:t>
            </a:r>
            <a:r>
              <a:rPr lang="cs-CZ" sz="2100" dirty="0" smtClean="0"/>
              <a:t> synchronizaci.</a:t>
            </a:r>
          </a:p>
          <a:p>
            <a:pPr lvl="0"/>
            <a:r>
              <a:rPr lang="cs-CZ" sz="2100" dirty="0" smtClean="0"/>
              <a:t>Třetí </a:t>
            </a:r>
            <a:r>
              <a:rPr lang="cs-CZ" sz="2100" dirty="0"/>
              <a:t>strana vysílá </a:t>
            </a:r>
            <a:r>
              <a:rPr lang="cs-CZ" sz="2100" dirty="0" err="1"/>
              <a:t>beacon</a:t>
            </a:r>
            <a:r>
              <a:rPr lang="cs-CZ" sz="2100" dirty="0"/>
              <a:t> rámec pro všechny </a:t>
            </a:r>
            <a:r>
              <a:rPr lang="cs-CZ" sz="2100" dirty="0" smtClean="0"/>
              <a:t>příjemce.</a:t>
            </a:r>
          </a:p>
          <a:p>
            <a:pPr lvl="0"/>
            <a:r>
              <a:rPr lang="cs-CZ" sz="2100" dirty="0" smtClean="0"/>
              <a:t>Příjemci </a:t>
            </a:r>
            <a:r>
              <a:rPr lang="cs-CZ" sz="2100" dirty="0"/>
              <a:t>si vzájemně porovnají časy příjmu a vypočtou vzájemný offset lokálních </a:t>
            </a:r>
            <a:r>
              <a:rPr lang="cs-CZ" sz="2100" dirty="0" smtClean="0"/>
              <a:t>hodin.</a:t>
            </a:r>
          </a:p>
          <a:p>
            <a:pPr lvl="0"/>
            <a:r>
              <a:rPr lang="cs-CZ" sz="2100" dirty="0" smtClean="0"/>
              <a:t>Jediné </a:t>
            </a:r>
            <a:r>
              <a:rPr lang="cs-CZ" sz="2100" dirty="0"/>
              <a:t>zdroje nepřesností, které jsou spojeny s RBS synchronizací jsou doba šíření signálu a čas příjmu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7E857-CA2F-4858-B275-A89DF78A0829}" type="datetime1">
              <a:rPr lang="cs-CZ" smtClean="0"/>
              <a:pPr/>
              <a:t>21.04.2023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Bezdrátové senzorické sítě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11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90784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02737" cy="1295400"/>
          </a:xfrm>
        </p:spPr>
        <p:txBody>
          <a:bodyPr/>
          <a:lstStyle/>
          <a:p>
            <a:pPr lvl="0" algn="ctr"/>
            <a:r>
              <a:rPr lang="en-US" sz="3600" dirty="0"/>
              <a:t>Reference Broadcast Synchronization (RBS</a:t>
            </a:r>
            <a:r>
              <a:rPr lang="en-US" sz="3600" dirty="0" smtClean="0"/>
              <a:t>) (2)</a:t>
            </a:r>
            <a:endParaRPr lang="cs-CZ" sz="360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7E857-CA2F-4858-B275-A89DF78A0829}" type="datetime1">
              <a:rPr lang="cs-CZ" smtClean="0"/>
              <a:pPr/>
              <a:t>21.04.2023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Bezdrátové senzorické sítě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12</a:t>
            </a:fld>
            <a:endParaRPr lang="cs-CZ" dirty="0"/>
          </a:p>
        </p:txBody>
      </p:sp>
      <p:pic>
        <p:nvPicPr>
          <p:cNvPr id="8" name="Obrázek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7584" y="2204864"/>
            <a:ext cx="7132353" cy="3486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0219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71184" cy="1295400"/>
          </a:xfrm>
        </p:spPr>
        <p:txBody>
          <a:bodyPr/>
          <a:lstStyle/>
          <a:p>
            <a:pPr lvl="0" algn="ctr"/>
            <a:r>
              <a:rPr lang="en-US" sz="3600" dirty="0"/>
              <a:t>Reference Broadcast Synchronization (RBS</a:t>
            </a:r>
            <a:r>
              <a:rPr lang="en-US" sz="3600" dirty="0" smtClean="0"/>
              <a:t>) (3)</a:t>
            </a:r>
            <a:endParaRPr lang="cs-CZ" sz="360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7E857-CA2F-4858-B275-A89DF78A0829}" type="datetime1">
              <a:rPr lang="cs-CZ" smtClean="0"/>
              <a:pPr/>
              <a:t>21.04.2023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Bezdrátové senzorické sítě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13</a:t>
            </a:fld>
            <a:endParaRPr lang="cs-CZ" dirty="0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4000" y="1579874"/>
            <a:ext cx="5688632" cy="45062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8531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71184" cy="1295400"/>
          </a:xfrm>
        </p:spPr>
        <p:txBody>
          <a:bodyPr/>
          <a:lstStyle/>
          <a:p>
            <a:pPr lvl="0" algn="ctr"/>
            <a:r>
              <a:rPr lang="en-US" sz="3600" dirty="0"/>
              <a:t>Reference Broadcast Synchronization (RBS</a:t>
            </a:r>
            <a:r>
              <a:rPr lang="en-US" sz="3600" dirty="0" smtClean="0"/>
              <a:t>) (4)</a:t>
            </a:r>
            <a:endParaRPr lang="cs-CZ" sz="360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7E857-CA2F-4858-B275-A89DF78A0829}" type="datetime1">
              <a:rPr lang="cs-CZ" smtClean="0"/>
              <a:pPr/>
              <a:t>21.04.2023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Bezdrátové senzorické sítě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14</a:t>
            </a:fld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Výhody:</a:t>
            </a:r>
          </a:p>
          <a:p>
            <a:pPr lvl="1"/>
            <a:r>
              <a:rPr lang="cs-CZ" dirty="0"/>
              <a:t>Eliminuje velké zdroje chyb (čas odeslání, přístupová doba)</a:t>
            </a:r>
          </a:p>
          <a:p>
            <a:pPr lvl="1"/>
            <a:r>
              <a:rPr lang="cs-CZ" dirty="0"/>
              <a:t>Offset a </a:t>
            </a:r>
            <a:r>
              <a:rPr lang="cs-CZ" dirty="0" err="1"/>
              <a:t>skew</a:t>
            </a:r>
            <a:r>
              <a:rPr lang="cs-CZ" dirty="0"/>
              <a:t> jsou odhadovány nezávisle na ostatních uzlech</a:t>
            </a:r>
          </a:p>
          <a:p>
            <a:pPr lvl="1"/>
            <a:r>
              <a:rPr lang="cs-CZ" dirty="0"/>
              <a:t>Šetří energii na drahých korekcích hodin</a:t>
            </a:r>
          </a:p>
          <a:p>
            <a:pPr lvl="1"/>
            <a:r>
              <a:rPr lang="cs-CZ" dirty="0"/>
              <a:t>Optimální pro sítě bez přeskoků</a:t>
            </a:r>
          </a:p>
          <a:p>
            <a:pPr lvl="1"/>
            <a:r>
              <a:rPr lang="cs-CZ" dirty="0"/>
              <a:t>Zajišťuje podporu </a:t>
            </a:r>
            <a:r>
              <a:rPr lang="cs-CZ" dirty="0" smtClean="0"/>
              <a:t>sítí s přeskoky využitím </a:t>
            </a:r>
            <a:r>
              <a:rPr lang="cs-CZ" dirty="0"/>
              <a:t>některých uzlů jako bran.</a:t>
            </a:r>
          </a:p>
          <a:p>
            <a:pPr lvl="1"/>
            <a:r>
              <a:rPr lang="cs-CZ" dirty="0"/>
              <a:t>Lze použít pro drátové i bezdrátové </a:t>
            </a:r>
            <a:r>
              <a:rPr lang="cs-CZ" dirty="0" smtClean="0"/>
              <a:t>sítě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89259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71184" cy="1295400"/>
          </a:xfrm>
        </p:spPr>
        <p:txBody>
          <a:bodyPr/>
          <a:lstStyle/>
          <a:p>
            <a:pPr lvl="0" algn="ctr"/>
            <a:r>
              <a:rPr lang="en-US" sz="3600" dirty="0"/>
              <a:t>Reference Broadcast Synchronization (RBS</a:t>
            </a:r>
            <a:r>
              <a:rPr lang="en-US" sz="3600" dirty="0" smtClean="0"/>
              <a:t>) (5)</a:t>
            </a:r>
            <a:endParaRPr lang="cs-CZ" sz="360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7E857-CA2F-4858-B275-A89DF78A0829}" type="datetime1">
              <a:rPr lang="cs-CZ" smtClean="0"/>
              <a:pPr/>
              <a:t>21.04.2023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Bezdrátové senzorické sítě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15</a:t>
            </a:fld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Nevýhody:</a:t>
            </a:r>
          </a:p>
          <a:p>
            <a:pPr lvl="1"/>
            <a:r>
              <a:rPr lang="cs-CZ" dirty="0"/>
              <a:t>Nemůže být použita v dvoubodových sítích, závisí na přenosové vzdálenosti</a:t>
            </a:r>
          </a:p>
          <a:p>
            <a:pPr lvl="1"/>
            <a:r>
              <a:rPr lang="cs-CZ" dirty="0"/>
              <a:t>Referenční uzel nemůže být synchronizován tímto algoritmem</a:t>
            </a:r>
          </a:p>
          <a:p>
            <a:pPr lvl="1"/>
            <a:r>
              <a:rPr lang="cs-CZ" dirty="0"/>
              <a:t>Velmi velký počet vyměňovaných zpráv</a:t>
            </a:r>
          </a:p>
          <a:p>
            <a:pPr lvl="1"/>
            <a:r>
              <a:rPr lang="cs-CZ" dirty="0"/>
              <a:t>Dlouhá doba synchronizace díky velkému počtu vyměňovaných </a:t>
            </a:r>
            <a:r>
              <a:rPr lang="cs-CZ" dirty="0" smtClean="0"/>
              <a:t>zpráv</a:t>
            </a:r>
          </a:p>
          <a:p>
            <a:pPr lvl="1"/>
            <a:r>
              <a:rPr lang="cs-CZ" dirty="0" smtClean="0"/>
              <a:t>Přesnost 29.1 µs pro jeden přeskok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15039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3600" dirty="0" err="1" smtClean="0"/>
              <a:t>Time-Diffusion</a:t>
            </a:r>
            <a:r>
              <a:rPr lang="cs-CZ" sz="3600" dirty="0" smtClean="0"/>
              <a:t> </a:t>
            </a:r>
            <a:r>
              <a:rPr lang="cs-CZ" sz="3600" dirty="0" err="1" smtClean="0"/>
              <a:t>Synchronization</a:t>
            </a:r>
            <a:r>
              <a:rPr lang="cs-CZ" sz="3600" dirty="0" smtClean="0"/>
              <a:t> </a:t>
            </a:r>
            <a:r>
              <a:rPr lang="cs-CZ" sz="3600" dirty="0" err="1" smtClean="0"/>
              <a:t>Protocol</a:t>
            </a:r>
            <a:r>
              <a:rPr lang="en-US" sz="3600" dirty="0" smtClean="0"/>
              <a:t> (</a:t>
            </a:r>
            <a:r>
              <a:rPr lang="cs-CZ" sz="3600" dirty="0" smtClean="0"/>
              <a:t>TDP</a:t>
            </a:r>
            <a:r>
              <a:rPr lang="en-US" sz="3600" dirty="0" smtClean="0"/>
              <a:t>) (1)</a:t>
            </a:r>
            <a:r>
              <a:rPr lang="cs-CZ" sz="3600" dirty="0" smtClean="0"/>
              <a:t> </a:t>
            </a:r>
            <a:endParaRPr lang="en-US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 smtClean="0"/>
              <a:t>Automatická konfigurace (časové servery, master, </a:t>
            </a:r>
            <a:r>
              <a:rPr lang="cs-CZ" sz="2400" dirty="0" err="1" smtClean="0"/>
              <a:t>slave</a:t>
            </a:r>
            <a:r>
              <a:rPr lang="cs-CZ" sz="2400" dirty="0" smtClean="0"/>
              <a:t>, cluster)</a:t>
            </a:r>
          </a:p>
          <a:p>
            <a:r>
              <a:rPr lang="cs-CZ" sz="2400" dirty="0" smtClean="0"/>
              <a:t>Citlivý na energetické požadavky</a:t>
            </a:r>
          </a:p>
          <a:p>
            <a:r>
              <a:rPr lang="cs-CZ" sz="2400" dirty="0" smtClean="0"/>
              <a:t>Pokud existují přesné časové servery, odhad času s velkou přesností</a:t>
            </a:r>
          </a:p>
          <a:p>
            <a:r>
              <a:rPr lang="cs-CZ" sz="2400" dirty="0" smtClean="0"/>
              <a:t>Pokud neexistují časové servery, konzistentní synchronizace</a:t>
            </a:r>
          </a:p>
          <a:p>
            <a:r>
              <a:rPr lang="cs-CZ" sz="2400" dirty="0" smtClean="0"/>
              <a:t>Při difuzi časových zpráv vytváří strom</a:t>
            </a:r>
          </a:p>
          <a:p>
            <a:r>
              <a:rPr lang="cs-CZ" sz="2400" dirty="0" smtClean="0"/>
              <a:t>Uzly na každé úrovni opravují čas aby odpovídal času hlavního uzlu v závislosti na úrovni, časové diferenci a lokální spolehlivosti.</a:t>
            </a:r>
            <a:endParaRPr lang="en-US" sz="240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7E857-CA2F-4858-B275-A89DF78A0829}" type="datetime1">
              <a:rPr lang="cs-CZ" smtClean="0"/>
              <a:pPr/>
              <a:t>21.04.2023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senzorické sítě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4795910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3600" dirty="0" err="1" smtClean="0"/>
              <a:t>Time-Diffusion</a:t>
            </a:r>
            <a:r>
              <a:rPr lang="cs-CZ" sz="3600" dirty="0" smtClean="0"/>
              <a:t> </a:t>
            </a:r>
            <a:r>
              <a:rPr lang="cs-CZ" sz="3600" dirty="0" err="1" smtClean="0"/>
              <a:t>Synchronization</a:t>
            </a:r>
            <a:r>
              <a:rPr lang="cs-CZ" sz="3600" dirty="0" smtClean="0"/>
              <a:t> </a:t>
            </a:r>
            <a:r>
              <a:rPr lang="cs-CZ" sz="3600" dirty="0" err="1" smtClean="0"/>
              <a:t>Protocol</a:t>
            </a:r>
            <a:r>
              <a:rPr lang="en-US" sz="3600" dirty="0" smtClean="0"/>
              <a:t> (</a:t>
            </a:r>
            <a:r>
              <a:rPr lang="cs-CZ" sz="3600" dirty="0" smtClean="0"/>
              <a:t>TDP</a:t>
            </a:r>
            <a:r>
              <a:rPr lang="en-US" sz="3600" dirty="0" smtClean="0"/>
              <a:t>) (2)</a:t>
            </a:r>
            <a:r>
              <a:rPr lang="cs-CZ" sz="3600" dirty="0" smtClean="0"/>
              <a:t> </a:t>
            </a:r>
            <a:endParaRPr lang="en-US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 smtClean="0"/>
              <a:t>Hlavní (master) uzel</a:t>
            </a:r>
          </a:p>
          <a:p>
            <a:pPr lvl="1"/>
            <a:r>
              <a:rPr lang="cs-CZ" sz="2000" dirty="0" smtClean="0"/>
              <a:t>Hierarchické uspořádání</a:t>
            </a:r>
          </a:p>
          <a:p>
            <a:r>
              <a:rPr lang="cs-CZ" sz="2400" dirty="0" smtClean="0"/>
              <a:t>Leader uzel (další v pořadí pro synchronizaci)</a:t>
            </a:r>
          </a:p>
          <a:p>
            <a:r>
              <a:rPr lang="cs-CZ" sz="2400" dirty="0" smtClean="0"/>
              <a:t>Algoritmus </a:t>
            </a:r>
            <a:r>
              <a:rPr lang="cs-CZ" sz="2400" dirty="0"/>
              <a:t>-</a:t>
            </a:r>
            <a:r>
              <a:rPr lang="cs-CZ" sz="2400" dirty="0" smtClean="0"/>
              <a:t> periodicky se opakuje</a:t>
            </a:r>
          </a:p>
          <a:p>
            <a:pPr lvl="1"/>
            <a:r>
              <a:rPr lang="cs-CZ" sz="2000" dirty="0" smtClean="0"/>
              <a:t>Výběr leadera (decentralizovaně)</a:t>
            </a:r>
          </a:p>
          <a:p>
            <a:pPr lvl="1"/>
            <a:r>
              <a:rPr lang="cs-CZ" sz="2000" dirty="0" smtClean="0"/>
              <a:t>Izolace chybného uzlu – velká odchylka </a:t>
            </a:r>
            <a:r>
              <a:rPr lang="cs-CZ" sz="2000" dirty="0" smtClean="0"/>
              <a:t>hodin</a:t>
            </a:r>
            <a:r>
              <a:rPr lang="en-US" sz="2000" dirty="0" smtClean="0"/>
              <a:t> </a:t>
            </a:r>
            <a:r>
              <a:rPr lang="cs-CZ" sz="2000" dirty="0" smtClean="0"/>
              <a:t>(</a:t>
            </a:r>
            <a:r>
              <a:rPr lang="cs-CZ" sz="2000" dirty="0" err="1" smtClean="0"/>
              <a:t>ticker</a:t>
            </a:r>
            <a:r>
              <a:rPr lang="cs-CZ" sz="2000" dirty="0" smtClean="0"/>
              <a:t>)</a:t>
            </a:r>
          </a:p>
          <a:p>
            <a:pPr lvl="1"/>
            <a:r>
              <a:rPr lang="cs-CZ" sz="2000" dirty="0" smtClean="0"/>
              <a:t>Rozdělení zátěže</a:t>
            </a:r>
          </a:p>
          <a:p>
            <a:pPr lvl="1"/>
            <a:r>
              <a:rPr lang="cs-CZ" sz="2000" dirty="0" smtClean="0"/>
              <a:t>Vyhodnocení peer uzlů</a:t>
            </a:r>
          </a:p>
          <a:p>
            <a:pPr lvl="1"/>
            <a:r>
              <a:rPr lang="cs-CZ" sz="2000" dirty="0" smtClean="0"/>
              <a:t>Difuze času</a:t>
            </a:r>
          </a:p>
          <a:p>
            <a:pPr lvl="1"/>
            <a:r>
              <a:rPr lang="cs-CZ" sz="2000" dirty="0" smtClean="0"/>
              <a:t>Nastavení času</a:t>
            </a:r>
          </a:p>
          <a:p>
            <a:endParaRPr lang="en-US" sz="200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7E857-CA2F-4858-B275-A89DF78A0829}" type="datetime1">
              <a:rPr lang="cs-CZ" smtClean="0"/>
              <a:pPr/>
              <a:t>21.04.2023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senzorické sítě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3838518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3600" dirty="0" err="1" smtClean="0"/>
              <a:t>Time-Diffusion</a:t>
            </a:r>
            <a:r>
              <a:rPr lang="cs-CZ" sz="3600" dirty="0" smtClean="0"/>
              <a:t> </a:t>
            </a:r>
            <a:r>
              <a:rPr lang="cs-CZ" sz="3600" dirty="0" err="1" smtClean="0"/>
              <a:t>Synchronization</a:t>
            </a:r>
            <a:r>
              <a:rPr lang="cs-CZ" sz="3600" dirty="0" smtClean="0"/>
              <a:t> </a:t>
            </a:r>
            <a:r>
              <a:rPr lang="cs-CZ" sz="3600" dirty="0" err="1" smtClean="0"/>
              <a:t>Protocol</a:t>
            </a:r>
            <a:r>
              <a:rPr lang="en-US" sz="3600" dirty="0" smtClean="0"/>
              <a:t> (</a:t>
            </a:r>
            <a:r>
              <a:rPr lang="cs-CZ" sz="3600" dirty="0" smtClean="0"/>
              <a:t>TDP</a:t>
            </a:r>
            <a:r>
              <a:rPr lang="en-US" sz="3600" dirty="0" smtClean="0"/>
              <a:t>) (3)</a:t>
            </a:r>
            <a:r>
              <a:rPr lang="cs-CZ" sz="3600" dirty="0" smtClean="0"/>
              <a:t> </a:t>
            </a:r>
            <a:endParaRPr lang="en-US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Výhody:</a:t>
            </a:r>
            <a:endParaRPr lang="en-US" dirty="0"/>
          </a:p>
          <a:p>
            <a:pPr lvl="1"/>
            <a:r>
              <a:rPr lang="cs-CZ" dirty="0"/>
              <a:t>Odolnost vůči ztrátám zpráv</a:t>
            </a:r>
            <a:endParaRPr lang="en-US" dirty="0"/>
          </a:p>
          <a:p>
            <a:pPr lvl="1"/>
            <a:r>
              <a:rPr lang="cs-CZ" dirty="0" smtClean="0"/>
              <a:t>Nezávisí </a:t>
            </a:r>
            <a:r>
              <a:rPr lang="cs-CZ" dirty="0"/>
              <a:t>na stacionární přenosové struktuře. Z toho vyplývá tolerance vůči chybám</a:t>
            </a:r>
            <a:endParaRPr lang="en-US" dirty="0"/>
          </a:p>
          <a:p>
            <a:pPr lvl="1"/>
            <a:r>
              <a:rPr lang="cs-CZ" dirty="0"/>
              <a:t>Může být použit pro statické i mobilní uzly</a:t>
            </a:r>
            <a:endParaRPr lang="en-US" dirty="0"/>
          </a:p>
          <a:p>
            <a:pPr lvl="1"/>
            <a:r>
              <a:rPr lang="cs-CZ" dirty="0"/>
              <a:t>Dovoluje nastavit stejný čas ve všech uzlech sítě</a:t>
            </a:r>
            <a:endParaRPr lang="en-US" dirty="0"/>
          </a:p>
          <a:p>
            <a:pPr lvl="1"/>
            <a:r>
              <a:rPr lang="cs-CZ" dirty="0"/>
              <a:t>Funguje i bez serverů s precizně nastaveným časem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7E857-CA2F-4858-B275-A89DF78A0829}" type="datetime1">
              <a:rPr lang="cs-CZ" smtClean="0"/>
              <a:pPr/>
              <a:t>21.04.2023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senzorické sítě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0633502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3600" dirty="0" err="1" smtClean="0"/>
              <a:t>Time-Diffusion</a:t>
            </a:r>
            <a:r>
              <a:rPr lang="cs-CZ" sz="3600" dirty="0" smtClean="0"/>
              <a:t> </a:t>
            </a:r>
            <a:r>
              <a:rPr lang="cs-CZ" sz="3600" dirty="0" err="1" smtClean="0"/>
              <a:t>Synchronization</a:t>
            </a:r>
            <a:r>
              <a:rPr lang="cs-CZ" sz="3600" dirty="0" smtClean="0"/>
              <a:t> </a:t>
            </a:r>
            <a:r>
              <a:rPr lang="cs-CZ" sz="3600" dirty="0" err="1" smtClean="0"/>
              <a:t>Protocol</a:t>
            </a:r>
            <a:r>
              <a:rPr lang="en-US" sz="3600" dirty="0" smtClean="0"/>
              <a:t> (</a:t>
            </a:r>
            <a:r>
              <a:rPr lang="cs-CZ" sz="3600" dirty="0" smtClean="0"/>
              <a:t>TDP</a:t>
            </a:r>
            <a:r>
              <a:rPr lang="en-US" sz="3600" dirty="0" smtClean="0"/>
              <a:t>) (4)</a:t>
            </a:r>
            <a:r>
              <a:rPr lang="cs-CZ" sz="3600" dirty="0" smtClean="0"/>
              <a:t> </a:t>
            </a:r>
            <a:endParaRPr lang="en-US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Nevýhody:</a:t>
            </a:r>
            <a:endParaRPr lang="en-US" dirty="0"/>
          </a:p>
          <a:p>
            <a:pPr lvl="1"/>
            <a:r>
              <a:rPr lang="cs-CZ" dirty="0"/>
              <a:t>Vysoká složitost protokolu</a:t>
            </a:r>
            <a:endParaRPr lang="en-US" dirty="0"/>
          </a:p>
          <a:p>
            <a:pPr lvl="1"/>
            <a:r>
              <a:rPr lang="cs-CZ" dirty="0"/>
              <a:t>Existuje možnost nastavení hodin na nižší hodnotu</a:t>
            </a:r>
            <a:endParaRPr lang="en-US" dirty="0"/>
          </a:p>
          <a:p>
            <a:endParaRPr lang="en-US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7E857-CA2F-4858-B275-A89DF78A0829}" type="datetime1">
              <a:rPr lang="cs-CZ" smtClean="0"/>
              <a:pPr/>
              <a:t>21.04.2023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senzorické sítě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85115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1295400"/>
          </a:xfrm>
        </p:spPr>
        <p:txBody>
          <a:bodyPr/>
          <a:lstStyle/>
          <a:p>
            <a:pPr marL="0" indent="0" algn="ctr"/>
            <a:r>
              <a:rPr lang="cs-CZ" sz="3600" dirty="0"/>
              <a:t>Na co je to dobré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z="2400" dirty="0" smtClean="0"/>
              <a:t>Sledování </a:t>
            </a:r>
            <a:r>
              <a:rPr lang="cs-CZ" sz="2400" dirty="0"/>
              <a:t>objektů – velikost, směr, umístění, rychlost, zrychlení</a:t>
            </a:r>
          </a:p>
          <a:p>
            <a:pPr lvl="0"/>
            <a:r>
              <a:rPr lang="cs-CZ" sz="2400" dirty="0"/>
              <a:t>Konzistentní oprava stavu</a:t>
            </a:r>
          </a:p>
          <a:p>
            <a:pPr lvl="0"/>
            <a:r>
              <a:rPr lang="cs-CZ" sz="2400" dirty="0" smtClean="0"/>
              <a:t>Detekce </a:t>
            </a:r>
            <a:r>
              <a:rPr lang="cs-CZ" sz="2400" dirty="0"/>
              <a:t>duplikátů z různých senzorů</a:t>
            </a:r>
          </a:p>
          <a:p>
            <a:pPr lvl="0"/>
            <a:r>
              <a:rPr lang="cs-CZ" sz="2400" dirty="0"/>
              <a:t>Detekce pořadí </a:t>
            </a:r>
            <a:r>
              <a:rPr lang="cs-CZ" sz="2400" dirty="0" smtClean="0"/>
              <a:t>událostí</a:t>
            </a:r>
          </a:p>
          <a:p>
            <a:pPr lvl="0"/>
            <a:r>
              <a:rPr lang="cs-CZ" sz="2400" dirty="0" smtClean="0"/>
              <a:t>Plánování – minimalizace spotřeby na fyzické a MAC úrovni</a:t>
            </a:r>
            <a:endParaRPr lang="cs-CZ" sz="2400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7E857-CA2F-4858-B275-A89DF78A0829}" type="datetime1">
              <a:rPr lang="cs-CZ" smtClean="0"/>
              <a:pPr/>
              <a:t>21.04.2023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Bezdrátové senzorické sítě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68464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71184" cy="1295400"/>
          </a:xfrm>
        </p:spPr>
        <p:txBody>
          <a:bodyPr/>
          <a:lstStyle/>
          <a:p>
            <a:pPr lvl="0" algn="ctr"/>
            <a:r>
              <a:rPr lang="en-US" sz="3600" dirty="0"/>
              <a:t>Timing-sync Protocol for Sensor Networks (TPSN</a:t>
            </a:r>
            <a:r>
              <a:rPr lang="en-US" sz="3600" dirty="0" smtClean="0"/>
              <a:t>) (1)</a:t>
            </a:r>
            <a:endParaRPr lang="cs-CZ" sz="360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7E857-CA2F-4858-B275-A89DF78A0829}" type="datetime1">
              <a:rPr lang="cs-CZ" smtClean="0"/>
              <a:pPr/>
              <a:t>21.04.2023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Bezdrátové senzorické sítě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20</a:t>
            </a:fld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/>
              <a:t>Protokol je založen na vztahu vysílač – přijímač. TPSN je hierarchický algoritmus, který pracuje ve dvou fázích</a:t>
            </a:r>
            <a:r>
              <a:rPr lang="cs-CZ" sz="2400" dirty="0" smtClean="0"/>
              <a:t>.</a:t>
            </a:r>
          </a:p>
          <a:p>
            <a:pPr lvl="1"/>
            <a:r>
              <a:rPr lang="cs-CZ" sz="2100" dirty="0"/>
              <a:t>Fáze vyhledávání úrovně. První fáze probíhá na úrovni uzlů sítě. Uzel, který iniciuje synchronizaci se nazývá kořenový uzel s hodnotou úrovně nula. Je to třeba </a:t>
            </a:r>
            <a:r>
              <a:rPr lang="cs-CZ" sz="2100" dirty="0" smtClean="0"/>
              <a:t>uzel </a:t>
            </a:r>
            <a:r>
              <a:rPr lang="cs-CZ" sz="2100" dirty="0"/>
              <a:t>s GPS přijímačem. Sousedé vzdálené </a:t>
            </a:r>
            <a:r>
              <a:rPr lang="cs-CZ" sz="2100" i="1" dirty="0"/>
              <a:t>n</a:t>
            </a:r>
            <a:r>
              <a:rPr lang="cs-CZ" sz="2100" dirty="0"/>
              <a:t> přeskoků mají hodnotu úrovně </a:t>
            </a:r>
            <a:r>
              <a:rPr lang="cs-CZ" sz="2100" i="1" dirty="0"/>
              <a:t>n</a:t>
            </a:r>
            <a:r>
              <a:rPr lang="cs-CZ" sz="2100" dirty="0"/>
              <a:t>. Tento proces pokračuje do té doby, dokud všichni sousedé nemají atribut úrovně. </a:t>
            </a:r>
          </a:p>
          <a:p>
            <a:pPr lvl="1"/>
            <a:r>
              <a:rPr lang="cs-CZ" sz="2100" dirty="0"/>
              <a:t>Synchronizační fáze. Ve druhé fázi je prováděna párová synchronizace podle hran hierarchické struktury až do úplné synchronizace stromu vytvořeného výměnou zpráv. 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888891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69532"/>
            <a:ext cx="7571184" cy="1415251"/>
          </a:xfrm>
        </p:spPr>
        <p:txBody>
          <a:bodyPr/>
          <a:lstStyle/>
          <a:p>
            <a:pPr lvl="0" algn="ctr"/>
            <a:r>
              <a:rPr lang="en-US" sz="3600" dirty="0"/>
              <a:t>Timing-sync Protocol for Sensor Networks (TPSN</a:t>
            </a:r>
            <a:r>
              <a:rPr lang="en-US" sz="3600" dirty="0" smtClean="0"/>
              <a:t>) (2)</a:t>
            </a:r>
            <a:endParaRPr lang="cs-CZ" sz="360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7E857-CA2F-4858-B275-A89DF78A0829}" type="datetime1">
              <a:rPr lang="cs-CZ" smtClean="0"/>
              <a:pPr/>
              <a:t>21.04.2023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Bezdrátové senzorické sítě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21</a:t>
            </a:fld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z="2000" dirty="0"/>
              <a:t>Synchronizace na úrovni </a:t>
            </a:r>
            <a:r>
              <a:rPr lang="cs-CZ" sz="2000" i="1" dirty="0"/>
              <a:t>n</a:t>
            </a:r>
            <a:r>
              <a:rPr lang="cs-CZ" sz="2000" dirty="0"/>
              <a:t> je zajištěna uzly úrovně </a:t>
            </a:r>
            <a:r>
              <a:rPr lang="cs-CZ" sz="2000" i="1" dirty="0"/>
              <a:t>n-1.</a:t>
            </a:r>
            <a:r>
              <a:rPr lang="cs-CZ" sz="2000" dirty="0"/>
              <a:t> Synchronizace začíná kořenovým uzlem a pokračuje celým stromem do nejnižšího patra. K synchronizaci mezi úrovněmi se používá Christianův algoritmus (T1, T2, T3, T4).</a:t>
            </a:r>
          </a:p>
          <a:p>
            <a:pPr lvl="0"/>
            <a:r>
              <a:rPr lang="cs-CZ" sz="2000" dirty="0"/>
              <a:t>Kořenový uzel provádí periodicky </a:t>
            </a:r>
            <a:r>
              <a:rPr lang="cs-CZ" sz="2000" dirty="0" err="1"/>
              <a:t>resynchronizaci</a:t>
            </a:r>
            <a:r>
              <a:rPr lang="cs-CZ" sz="2000" dirty="0"/>
              <a:t> posláním zprávy </a:t>
            </a:r>
            <a:r>
              <a:rPr lang="cs-CZ" sz="2000" dirty="0" err="1"/>
              <a:t>time_sync</a:t>
            </a:r>
            <a:r>
              <a:rPr lang="cs-CZ" sz="2000" dirty="0"/>
              <a:t>. Uzly po náhodné době synchronizují své </a:t>
            </a:r>
            <a:r>
              <a:rPr lang="cs-CZ" sz="2000" dirty="0" smtClean="0"/>
              <a:t>hodiny (zabránění kolizí).</a:t>
            </a:r>
            <a:endParaRPr lang="cs-CZ" sz="2000" dirty="0"/>
          </a:p>
          <a:p>
            <a:pPr marL="0" indent="0">
              <a:buNone/>
            </a:pPr>
            <a:endParaRPr lang="cs-CZ" sz="2400" dirty="0"/>
          </a:p>
        </p:txBody>
      </p:sp>
      <p:pic>
        <p:nvPicPr>
          <p:cNvPr id="7" name="Obrázek 6"/>
          <p:cNvPicPr/>
          <p:nvPr/>
        </p:nvPicPr>
        <p:blipFill>
          <a:blip r:embed="rId3"/>
          <a:stretch>
            <a:fillRect/>
          </a:stretch>
        </p:blipFill>
        <p:spPr>
          <a:xfrm>
            <a:off x="3275856" y="3794266"/>
            <a:ext cx="3744416" cy="24482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5494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3600" dirty="0"/>
              <a:t>Timing-sync Protocol for Sensor Networks (TPSN</a:t>
            </a:r>
            <a:r>
              <a:rPr lang="en-US" sz="3600" dirty="0" smtClean="0"/>
              <a:t>) (3)</a:t>
            </a:r>
            <a:endParaRPr lang="en-US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27188"/>
            <a:ext cx="8229600" cy="4411662"/>
          </a:xfrm>
        </p:spPr>
        <p:txBody>
          <a:bodyPr/>
          <a:lstStyle/>
          <a:p>
            <a:r>
              <a:rPr lang="en-US" dirty="0" err="1" smtClean="0"/>
              <a:t>Synchroniza</a:t>
            </a:r>
            <a:r>
              <a:rPr lang="cs-CZ" dirty="0" smtClean="0"/>
              <a:t>ční fáze</a:t>
            </a:r>
          </a:p>
          <a:p>
            <a:pPr lvl="1">
              <a:lnSpc>
                <a:spcPct val="80000"/>
              </a:lnSpc>
            </a:pPr>
            <a:r>
              <a:rPr lang="en-US" altLang="zh-TW" sz="2000" i="1" dirty="0">
                <a:ea typeface="新細明體" pitchFamily="18" charset="-120"/>
              </a:rPr>
              <a:t>T</a:t>
            </a:r>
            <a:r>
              <a:rPr lang="en-US" altLang="zh-TW" sz="2000" dirty="0">
                <a:ea typeface="新細明體" pitchFamily="18" charset="-120"/>
              </a:rPr>
              <a:t>1: </a:t>
            </a:r>
            <a:r>
              <a:rPr lang="en-US" altLang="zh-TW" sz="2000" i="1" dirty="0">
                <a:ea typeface="新細明體" pitchFamily="18" charset="-120"/>
              </a:rPr>
              <a:t>A</a:t>
            </a:r>
            <a:r>
              <a:rPr lang="en-US" altLang="zh-TW" sz="2000" dirty="0">
                <a:ea typeface="新細明體" pitchFamily="18" charset="-120"/>
              </a:rPr>
              <a:t> </a:t>
            </a:r>
            <a:r>
              <a:rPr lang="cs-CZ" altLang="zh-TW" sz="2000" dirty="0" smtClean="0">
                <a:ea typeface="新細明體" pitchFamily="18" charset="-120"/>
              </a:rPr>
              <a:t>je vysílač a synchronizaci začíná posláním synchronizační zprávy do B</a:t>
            </a:r>
          </a:p>
          <a:p>
            <a:pPr marL="344487" lvl="1" indent="0">
              <a:lnSpc>
                <a:spcPct val="80000"/>
              </a:lnSpc>
              <a:buNone/>
            </a:pPr>
            <a:endParaRPr lang="de-DE" altLang="zh-TW" sz="2000" dirty="0">
              <a:ea typeface="新細明體" pitchFamily="18" charset="-120"/>
            </a:endParaRPr>
          </a:p>
          <a:p>
            <a:pPr lvl="1">
              <a:lnSpc>
                <a:spcPct val="80000"/>
              </a:lnSpc>
            </a:pPr>
            <a:r>
              <a:rPr lang="de-DE" altLang="zh-TW" sz="2000" i="1" dirty="0">
                <a:ea typeface="新細明體" pitchFamily="18" charset="-120"/>
              </a:rPr>
              <a:t>T</a:t>
            </a:r>
            <a:r>
              <a:rPr lang="de-DE" altLang="zh-TW" sz="2000" dirty="0">
                <a:ea typeface="新細明體" pitchFamily="18" charset="-120"/>
              </a:rPr>
              <a:t>2 = </a:t>
            </a:r>
            <a:r>
              <a:rPr lang="de-DE" altLang="zh-TW" sz="2000" i="1" dirty="0">
                <a:ea typeface="新細明體" pitchFamily="18" charset="-120"/>
              </a:rPr>
              <a:t>T</a:t>
            </a:r>
            <a:r>
              <a:rPr lang="de-DE" altLang="zh-TW" sz="2000" dirty="0">
                <a:ea typeface="新細明體" pitchFamily="18" charset="-120"/>
              </a:rPr>
              <a:t>1 + Δ + </a:t>
            </a:r>
            <a:r>
              <a:rPr lang="de-DE" altLang="zh-TW" sz="2000" i="1" dirty="0">
                <a:ea typeface="新細明體" pitchFamily="18" charset="-120"/>
              </a:rPr>
              <a:t>d</a:t>
            </a:r>
            <a:r>
              <a:rPr lang="de-DE" altLang="zh-TW" sz="2000" dirty="0">
                <a:ea typeface="新細明體" pitchFamily="18" charset="-120"/>
              </a:rPr>
              <a:t>, </a:t>
            </a:r>
            <a:r>
              <a:rPr lang="cs-CZ" altLang="zh-TW" sz="2000" dirty="0" smtClean="0">
                <a:ea typeface="新細明體" pitchFamily="18" charset="-120"/>
              </a:rPr>
              <a:t>kde</a:t>
            </a:r>
            <a:r>
              <a:rPr lang="de-DE" altLang="zh-TW" sz="2000" dirty="0" smtClean="0">
                <a:ea typeface="新細明體" pitchFamily="18" charset="-120"/>
              </a:rPr>
              <a:t> </a:t>
            </a:r>
            <a:endParaRPr lang="de-DE" altLang="zh-TW" sz="2000" dirty="0">
              <a:ea typeface="新細明體" pitchFamily="18" charset="-120"/>
            </a:endParaRPr>
          </a:p>
          <a:p>
            <a:pPr lvl="2">
              <a:lnSpc>
                <a:spcPct val="80000"/>
              </a:lnSpc>
            </a:pPr>
            <a:r>
              <a:rPr lang="en-US" altLang="zh-TW" sz="1800" dirty="0">
                <a:ea typeface="新細明體" pitchFamily="18" charset="-120"/>
              </a:rPr>
              <a:t>Δ </a:t>
            </a:r>
            <a:r>
              <a:rPr lang="cs-CZ" altLang="zh-TW" sz="1800" dirty="0" smtClean="0">
                <a:ea typeface="新細明體" pitchFamily="18" charset="-120"/>
              </a:rPr>
              <a:t>je offset hodin</a:t>
            </a:r>
            <a:endParaRPr lang="en-US" altLang="zh-TW" sz="1800" dirty="0">
              <a:ea typeface="新細明體" pitchFamily="18" charset="-120"/>
            </a:endParaRPr>
          </a:p>
          <a:p>
            <a:pPr lvl="2">
              <a:lnSpc>
                <a:spcPct val="80000"/>
              </a:lnSpc>
            </a:pPr>
            <a:r>
              <a:rPr lang="en-US" altLang="zh-TW" sz="1800" i="1" dirty="0">
                <a:ea typeface="新細明體" pitchFamily="18" charset="-120"/>
              </a:rPr>
              <a:t>d</a:t>
            </a:r>
            <a:r>
              <a:rPr lang="en-US" altLang="zh-TW" sz="1800" dirty="0">
                <a:ea typeface="新細明體" pitchFamily="18" charset="-120"/>
              </a:rPr>
              <a:t> </a:t>
            </a:r>
            <a:r>
              <a:rPr lang="cs-CZ" altLang="zh-TW" sz="1800" dirty="0">
                <a:ea typeface="新細明體" pitchFamily="18" charset="-120"/>
              </a:rPr>
              <a:t> </a:t>
            </a:r>
            <a:r>
              <a:rPr lang="cs-CZ" altLang="zh-TW" sz="1800" dirty="0" smtClean="0">
                <a:ea typeface="新細明體" pitchFamily="18" charset="-120"/>
              </a:rPr>
              <a:t>je doba přenosu</a:t>
            </a:r>
            <a:endParaRPr lang="en-US" altLang="zh-TW" sz="1800" dirty="0">
              <a:ea typeface="新細明體" pitchFamily="18" charset="-120"/>
            </a:endParaRPr>
          </a:p>
          <a:p>
            <a:pPr lvl="2">
              <a:lnSpc>
                <a:spcPct val="80000"/>
              </a:lnSpc>
            </a:pPr>
            <a:endParaRPr lang="en-US" altLang="zh-TW" sz="1800" dirty="0">
              <a:ea typeface="新細明體" pitchFamily="18" charset="-120"/>
            </a:endParaRPr>
          </a:p>
          <a:p>
            <a:pPr lvl="1">
              <a:lnSpc>
                <a:spcPct val="80000"/>
              </a:lnSpc>
            </a:pPr>
            <a:r>
              <a:rPr lang="en-US" altLang="zh-TW" sz="2000" i="1" dirty="0">
                <a:ea typeface="新細明體" pitchFamily="18" charset="-120"/>
              </a:rPr>
              <a:t>T</a:t>
            </a:r>
            <a:r>
              <a:rPr lang="en-US" altLang="zh-TW" sz="2000" dirty="0">
                <a:ea typeface="新細明體" pitchFamily="18" charset="-120"/>
              </a:rPr>
              <a:t>3: </a:t>
            </a:r>
            <a:r>
              <a:rPr lang="en-US" altLang="zh-TW" sz="2000" i="1" dirty="0">
                <a:ea typeface="新細明體" pitchFamily="18" charset="-120"/>
              </a:rPr>
              <a:t>B</a:t>
            </a:r>
            <a:r>
              <a:rPr lang="en-US" altLang="zh-TW" sz="2000" dirty="0">
                <a:ea typeface="新細明體" pitchFamily="18" charset="-120"/>
              </a:rPr>
              <a:t> </a:t>
            </a:r>
            <a:r>
              <a:rPr lang="cs-CZ" altLang="zh-TW" sz="2000" dirty="0" smtClean="0">
                <a:ea typeface="新細明體" pitchFamily="18" charset="-120"/>
              </a:rPr>
              <a:t>vrací potvrzení, obsahující časy </a:t>
            </a:r>
            <a:r>
              <a:rPr lang="en-US" altLang="zh-TW" sz="2000" i="1" dirty="0" smtClean="0">
                <a:ea typeface="新細明體" pitchFamily="18" charset="-120"/>
              </a:rPr>
              <a:t>T</a:t>
            </a:r>
            <a:r>
              <a:rPr lang="en-US" altLang="zh-TW" sz="2000" dirty="0" smtClean="0">
                <a:ea typeface="新細明體" pitchFamily="18" charset="-120"/>
              </a:rPr>
              <a:t>1</a:t>
            </a:r>
            <a:r>
              <a:rPr lang="en-US" altLang="zh-TW" sz="2000" dirty="0">
                <a:ea typeface="新細明體" pitchFamily="18" charset="-120"/>
              </a:rPr>
              <a:t>, </a:t>
            </a:r>
            <a:r>
              <a:rPr lang="en-US" altLang="zh-TW" sz="2000" i="1" dirty="0">
                <a:ea typeface="新細明體" pitchFamily="18" charset="-120"/>
              </a:rPr>
              <a:t>T</a:t>
            </a:r>
            <a:r>
              <a:rPr lang="en-US" altLang="zh-TW" sz="2000" dirty="0">
                <a:ea typeface="新細明體" pitchFamily="18" charset="-120"/>
              </a:rPr>
              <a:t>2, </a:t>
            </a:r>
            <a:r>
              <a:rPr lang="en-US" altLang="zh-TW" sz="2000" i="1" dirty="0">
                <a:ea typeface="新細明體" pitchFamily="18" charset="-120"/>
              </a:rPr>
              <a:t>T</a:t>
            </a:r>
            <a:r>
              <a:rPr lang="en-US" altLang="zh-TW" sz="2000" dirty="0">
                <a:ea typeface="新細明體" pitchFamily="18" charset="-120"/>
              </a:rPr>
              <a:t>3</a:t>
            </a:r>
          </a:p>
          <a:p>
            <a:pPr lvl="1">
              <a:lnSpc>
                <a:spcPct val="80000"/>
              </a:lnSpc>
            </a:pPr>
            <a:endParaRPr lang="en-US" altLang="zh-TW" sz="2000" dirty="0">
              <a:ea typeface="新細明體" pitchFamily="18" charset="-120"/>
            </a:endParaRPr>
          </a:p>
          <a:p>
            <a:pPr lvl="1">
              <a:lnSpc>
                <a:spcPct val="80000"/>
              </a:lnSpc>
            </a:pPr>
            <a:r>
              <a:rPr lang="en-US" altLang="zh-TW" sz="2000" i="1" dirty="0">
                <a:ea typeface="新細明體" pitchFamily="18" charset="-120"/>
              </a:rPr>
              <a:t>T</a:t>
            </a:r>
            <a:r>
              <a:rPr lang="en-US" altLang="zh-TW" sz="2000" dirty="0">
                <a:ea typeface="新細明體" pitchFamily="18" charset="-120"/>
              </a:rPr>
              <a:t>4: </a:t>
            </a:r>
            <a:r>
              <a:rPr lang="cs-CZ" altLang="zh-TW" sz="2000" dirty="0" smtClean="0">
                <a:ea typeface="新細明體" pitchFamily="18" charset="-120"/>
              </a:rPr>
              <a:t>A přijme potvrzení v čase</a:t>
            </a:r>
            <a:r>
              <a:rPr lang="en-US" altLang="zh-TW" sz="2000" i="1" dirty="0" smtClean="0">
                <a:ea typeface="新細明體" pitchFamily="18" charset="-120"/>
              </a:rPr>
              <a:t>T</a:t>
            </a:r>
            <a:r>
              <a:rPr lang="en-US" altLang="zh-TW" sz="2000" dirty="0" smtClean="0">
                <a:ea typeface="新細明體" pitchFamily="18" charset="-120"/>
              </a:rPr>
              <a:t>4 </a:t>
            </a:r>
            <a:r>
              <a:rPr lang="en-US" altLang="zh-TW" sz="2000" dirty="0">
                <a:ea typeface="新細明體" pitchFamily="18" charset="-120"/>
              </a:rPr>
              <a:t>= </a:t>
            </a:r>
            <a:r>
              <a:rPr lang="en-US" altLang="zh-TW" sz="2000" i="1" dirty="0">
                <a:ea typeface="新細明體" pitchFamily="18" charset="-120"/>
              </a:rPr>
              <a:t>T</a:t>
            </a:r>
            <a:r>
              <a:rPr lang="en-US" altLang="zh-TW" sz="2000" dirty="0">
                <a:ea typeface="新細明體" pitchFamily="18" charset="-120"/>
              </a:rPr>
              <a:t>3 – Δ + </a:t>
            </a:r>
            <a:r>
              <a:rPr lang="en-US" altLang="zh-TW" sz="2000" i="1" dirty="0">
                <a:ea typeface="新細明體" pitchFamily="18" charset="-120"/>
              </a:rPr>
              <a:t>d</a:t>
            </a:r>
            <a:r>
              <a:rPr lang="en-US" altLang="zh-TW" sz="2000" dirty="0">
                <a:ea typeface="新細明體" pitchFamily="18" charset="-120"/>
              </a:rPr>
              <a:t>. </a:t>
            </a:r>
            <a:r>
              <a:rPr lang="cs-CZ" altLang="zh-TW" sz="2000" dirty="0" smtClean="0">
                <a:ea typeface="新細明體" pitchFamily="18" charset="-120"/>
              </a:rPr>
              <a:t>a vypočte</a:t>
            </a:r>
            <a:r>
              <a:rPr lang="en-US" altLang="zh-TW" sz="2000" dirty="0" smtClean="0">
                <a:ea typeface="新細明體" pitchFamily="18" charset="-120"/>
              </a:rPr>
              <a:t>:</a:t>
            </a:r>
            <a:endParaRPr lang="en-US" altLang="zh-TW" sz="2000" dirty="0">
              <a:ea typeface="新細明體" pitchFamily="18" charset="-120"/>
            </a:endParaRPr>
          </a:p>
          <a:p>
            <a:pPr lvl="1">
              <a:lnSpc>
                <a:spcPct val="80000"/>
              </a:lnSpc>
            </a:pPr>
            <a:endParaRPr lang="en-US" altLang="zh-TW" sz="2000" dirty="0">
              <a:ea typeface="新細明體" pitchFamily="18" charset="-120"/>
            </a:endParaRPr>
          </a:p>
          <a:p>
            <a:pPr lvl="1">
              <a:lnSpc>
                <a:spcPct val="80000"/>
              </a:lnSpc>
            </a:pPr>
            <a:r>
              <a:rPr lang="el-GR" altLang="zh-TW" sz="2000" dirty="0" smtClean="0">
                <a:ea typeface="新細明體" pitchFamily="18" charset="-120"/>
              </a:rPr>
              <a:t>Δ</a:t>
            </a:r>
            <a:r>
              <a:rPr lang="cs-CZ" altLang="zh-TW" sz="2000" dirty="0" smtClean="0">
                <a:ea typeface="新細明體" pitchFamily="18" charset="-120"/>
              </a:rPr>
              <a:t>	</a:t>
            </a:r>
            <a:r>
              <a:rPr lang="el-GR" altLang="zh-TW" sz="2000" dirty="0" smtClean="0">
                <a:ea typeface="新細明體" pitchFamily="18" charset="-120"/>
              </a:rPr>
              <a:t>= </a:t>
            </a:r>
            <a:r>
              <a:rPr lang="el-GR" altLang="zh-TW" sz="2000" dirty="0">
                <a:ea typeface="新細明體" pitchFamily="18" charset="-120"/>
              </a:rPr>
              <a:t>[(</a:t>
            </a:r>
            <a:r>
              <a:rPr lang="en-US" altLang="zh-TW" sz="2000" i="1" dirty="0">
                <a:ea typeface="新細明體" pitchFamily="18" charset="-120"/>
              </a:rPr>
              <a:t>T</a:t>
            </a:r>
            <a:r>
              <a:rPr lang="en-US" altLang="zh-TW" sz="2000" dirty="0">
                <a:ea typeface="新細明體" pitchFamily="18" charset="-120"/>
              </a:rPr>
              <a:t>2</a:t>
            </a:r>
            <a:r>
              <a:rPr lang="en-US" altLang="zh-TW" sz="2000" i="1" dirty="0">
                <a:ea typeface="新細明體" pitchFamily="18" charset="-120"/>
              </a:rPr>
              <a:t> </a:t>
            </a:r>
            <a:r>
              <a:rPr lang="en-US" altLang="en-US" sz="1400" dirty="0" smtClean="0"/>
              <a:t>－</a:t>
            </a:r>
            <a:r>
              <a:rPr lang="en-US" altLang="zh-TW" sz="2000" i="1" dirty="0" smtClean="0">
                <a:ea typeface="新細明體" pitchFamily="18" charset="-120"/>
              </a:rPr>
              <a:t>T</a:t>
            </a:r>
            <a:r>
              <a:rPr lang="en-US" altLang="zh-TW" sz="2000" dirty="0" smtClean="0">
                <a:ea typeface="新細明體" pitchFamily="18" charset="-120"/>
              </a:rPr>
              <a:t>1</a:t>
            </a:r>
            <a:r>
              <a:rPr lang="en-US" altLang="zh-TW" sz="2000" dirty="0">
                <a:ea typeface="新細明體" pitchFamily="18" charset="-120"/>
              </a:rPr>
              <a:t>) </a:t>
            </a:r>
            <a:r>
              <a:rPr lang="en-US" altLang="en-US" sz="1400" dirty="0"/>
              <a:t>－</a:t>
            </a:r>
            <a:r>
              <a:rPr lang="en-US" altLang="zh-TW" sz="2000" dirty="0">
                <a:ea typeface="新細明體" pitchFamily="18" charset="-120"/>
              </a:rPr>
              <a:t> (</a:t>
            </a:r>
            <a:r>
              <a:rPr lang="en-US" altLang="zh-TW" sz="2000" i="1" dirty="0">
                <a:ea typeface="新細明體" pitchFamily="18" charset="-120"/>
              </a:rPr>
              <a:t>T</a:t>
            </a:r>
            <a:r>
              <a:rPr lang="en-US" altLang="zh-TW" sz="2000" dirty="0">
                <a:ea typeface="新細明體" pitchFamily="18" charset="-120"/>
              </a:rPr>
              <a:t>4</a:t>
            </a:r>
            <a:r>
              <a:rPr lang="en-US" altLang="zh-TW" sz="2000" i="1" dirty="0">
                <a:ea typeface="新細明體" pitchFamily="18" charset="-120"/>
              </a:rPr>
              <a:t> </a:t>
            </a:r>
            <a:r>
              <a:rPr lang="en-US" altLang="en-US" sz="1400" dirty="0" smtClean="0"/>
              <a:t>－</a:t>
            </a:r>
            <a:r>
              <a:rPr lang="en-US" altLang="zh-TW" sz="2000" i="1" dirty="0" smtClean="0">
                <a:ea typeface="新細明體" pitchFamily="18" charset="-120"/>
              </a:rPr>
              <a:t>T</a:t>
            </a:r>
            <a:r>
              <a:rPr lang="en-US" altLang="zh-TW" sz="2000" dirty="0" smtClean="0">
                <a:ea typeface="新細明體" pitchFamily="18" charset="-120"/>
              </a:rPr>
              <a:t>3</a:t>
            </a:r>
            <a:r>
              <a:rPr lang="en-US" altLang="zh-TW" sz="2000" dirty="0">
                <a:ea typeface="新細明體" pitchFamily="18" charset="-120"/>
              </a:rPr>
              <a:t>)] / 2</a:t>
            </a:r>
          </a:p>
          <a:p>
            <a:pPr lvl="1">
              <a:lnSpc>
                <a:spcPct val="80000"/>
              </a:lnSpc>
            </a:pPr>
            <a:r>
              <a:rPr lang="en-US" altLang="zh-TW" sz="2000" i="1" dirty="0" smtClean="0">
                <a:ea typeface="新細明體" pitchFamily="18" charset="-120"/>
              </a:rPr>
              <a:t>D</a:t>
            </a:r>
            <a:r>
              <a:rPr lang="cs-CZ" altLang="zh-TW" sz="2000" dirty="0" smtClean="0">
                <a:ea typeface="新細明體" pitchFamily="18" charset="-120"/>
              </a:rPr>
              <a:t>	</a:t>
            </a:r>
            <a:r>
              <a:rPr lang="en-US" altLang="zh-TW" sz="2000" dirty="0" smtClean="0">
                <a:ea typeface="新細明體" pitchFamily="18" charset="-120"/>
              </a:rPr>
              <a:t>= </a:t>
            </a:r>
            <a:r>
              <a:rPr lang="en-US" altLang="zh-TW" sz="2000" dirty="0">
                <a:ea typeface="新細明體" pitchFamily="18" charset="-120"/>
              </a:rPr>
              <a:t>[(</a:t>
            </a:r>
            <a:r>
              <a:rPr lang="en-US" altLang="zh-TW" sz="2000" i="1" dirty="0">
                <a:ea typeface="新細明體" pitchFamily="18" charset="-120"/>
              </a:rPr>
              <a:t>T</a:t>
            </a:r>
            <a:r>
              <a:rPr lang="en-US" altLang="zh-TW" sz="2000" dirty="0">
                <a:ea typeface="新細明體" pitchFamily="18" charset="-120"/>
              </a:rPr>
              <a:t>2</a:t>
            </a:r>
            <a:r>
              <a:rPr lang="en-US" altLang="zh-TW" sz="2000" i="1" dirty="0">
                <a:ea typeface="新細明體" pitchFamily="18" charset="-120"/>
              </a:rPr>
              <a:t> </a:t>
            </a:r>
            <a:r>
              <a:rPr lang="en-US" altLang="en-US" sz="1400" dirty="0" smtClean="0"/>
              <a:t>－</a:t>
            </a:r>
            <a:r>
              <a:rPr lang="en-US" altLang="zh-TW" sz="2000" i="1" dirty="0" smtClean="0">
                <a:ea typeface="新細明體" pitchFamily="18" charset="-120"/>
              </a:rPr>
              <a:t>T</a:t>
            </a:r>
            <a:r>
              <a:rPr lang="en-US" altLang="zh-TW" sz="2000" dirty="0" smtClean="0">
                <a:ea typeface="新細明體" pitchFamily="18" charset="-120"/>
              </a:rPr>
              <a:t>1</a:t>
            </a:r>
            <a:r>
              <a:rPr lang="en-US" altLang="zh-TW" sz="2000" dirty="0">
                <a:ea typeface="新細明體" pitchFamily="18" charset="-120"/>
              </a:rPr>
              <a:t>) </a:t>
            </a:r>
            <a:r>
              <a:rPr lang="en-US" altLang="en-US" sz="2000" dirty="0" smtClean="0">
                <a:ea typeface="新細明體" pitchFamily="18" charset="-120"/>
              </a:rPr>
              <a:t>＋</a:t>
            </a:r>
            <a:r>
              <a:rPr lang="en-US" altLang="zh-TW" sz="2000" dirty="0" smtClean="0">
                <a:ea typeface="新細明體" pitchFamily="18" charset="-120"/>
              </a:rPr>
              <a:t> </a:t>
            </a:r>
            <a:r>
              <a:rPr lang="en-US" altLang="zh-TW" sz="2000" dirty="0">
                <a:ea typeface="新細明體" pitchFamily="18" charset="-120"/>
              </a:rPr>
              <a:t>(</a:t>
            </a:r>
            <a:r>
              <a:rPr lang="en-US" altLang="zh-TW" sz="2000" i="1" dirty="0">
                <a:ea typeface="新細明體" pitchFamily="18" charset="-120"/>
              </a:rPr>
              <a:t>T</a:t>
            </a:r>
            <a:r>
              <a:rPr lang="en-US" altLang="zh-TW" sz="2000" dirty="0">
                <a:ea typeface="新細明體" pitchFamily="18" charset="-120"/>
              </a:rPr>
              <a:t>4</a:t>
            </a:r>
            <a:r>
              <a:rPr lang="en-US" altLang="zh-TW" sz="2000" i="1" dirty="0">
                <a:ea typeface="新細明體" pitchFamily="18" charset="-120"/>
              </a:rPr>
              <a:t> </a:t>
            </a:r>
            <a:r>
              <a:rPr lang="en-US" altLang="en-US" sz="1400" dirty="0" smtClean="0"/>
              <a:t>－</a:t>
            </a:r>
            <a:r>
              <a:rPr lang="en-US" altLang="zh-TW" sz="2000" i="1" dirty="0" smtClean="0">
                <a:ea typeface="新細明體" pitchFamily="18" charset="-120"/>
              </a:rPr>
              <a:t>T</a:t>
            </a:r>
            <a:r>
              <a:rPr lang="en-US" altLang="zh-TW" sz="2000" dirty="0" smtClean="0">
                <a:ea typeface="新細明體" pitchFamily="18" charset="-120"/>
              </a:rPr>
              <a:t>3</a:t>
            </a:r>
            <a:r>
              <a:rPr lang="en-US" altLang="zh-TW" sz="2000" dirty="0">
                <a:ea typeface="新細明體" pitchFamily="18" charset="-120"/>
              </a:rPr>
              <a:t>)] / 2</a:t>
            </a:r>
            <a:r>
              <a:rPr lang="zh-TW" altLang="en-US" sz="1800" b="1" i="1" dirty="0"/>
              <a:t> </a:t>
            </a:r>
          </a:p>
          <a:p>
            <a:endParaRPr lang="en-US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7E857-CA2F-4858-B275-A89DF78A0829}" type="datetime1">
              <a:rPr lang="cs-CZ" smtClean="0"/>
              <a:pPr/>
              <a:t>21.04.2023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senzorické sítě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724976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71184" cy="1295400"/>
          </a:xfrm>
        </p:spPr>
        <p:txBody>
          <a:bodyPr/>
          <a:lstStyle/>
          <a:p>
            <a:pPr lvl="0" algn="ctr"/>
            <a:r>
              <a:rPr lang="en-US" sz="3600" dirty="0"/>
              <a:t>Timing-sync Protocol for Sensor Networks (TPSN</a:t>
            </a:r>
            <a:r>
              <a:rPr lang="en-US" sz="3600" dirty="0" smtClean="0"/>
              <a:t>) (4)</a:t>
            </a:r>
            <a:endParaRPr lang="cs-CZ" sz="360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7E857-CA2F-4858-B275-A89DF78A0829}" type="datetime1">
              <a:rPr lang="cs-CZ" smtClean="0"/>
              <a:pPr/>
              <a:t>21.04.2023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Bezdrátové senzorické sítě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23</a:t>
            </a:fld>
            <a:endParaRPr lang="cs-CZ" dirty="0"/>
          </a:p>
        </p:txBody>
      </p:sp>
      <p:pic>
        <p:nvPicPr>
          <p:cNvPr id="7" name="Zástupný symbol pro obsah 6"/>
          <p:cNvPicPr>
            <a:picLocks noGrp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251394" y="1719263"/>
            <a:ext cx="6641211" cy="44116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9530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71184" cy="1295400"/>
          </a:xfrm>
        </p:spPr>
        <p:txBody>
          <a:bodyPr/>
          <a:lstStyle/>
          <a:p>
            <a:pPr lvl="0" algn="ctr"/>
            <a:r>
              <a:rPr lang="en-US" sz="3600" dirty="0"/>
              <a:t>Timing-sync Protocol for Sensor Networks (TPSN</a:t>
            </a:r>
            <a:r>
              <a:rPr lang="en-US" sz="3600" dirty="0" smtClean="0"/>
              <a:t>) (5)</a:t>
            </a:r>
            <a:endParaRPr lang="cs-CZ" sz="360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7E857-CA2F-4858-B275-A89DF78A0829}" type="datetime1">
              <a:rPr lang="cs-CZ" smtClean="0"/>
              <a:pPr/>
              <a:t>21.04.2023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Bezdrátové senzorické sítě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24</a:t>
            </a:fld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/>
              <a:t>Výhody: </a:t>
            </a:r>
          </a:p>
          <a:p>
            <a:pPr lvl="1"/>
            <a:r>
              <a:rPr lang="cs-CZ" sz="2000" dirty="0"/>
              <a:t>Protokol pro sítě s přeskoky</a:t>
            </a:r>
          </a:p>
          <a:p>
            <a:pPr lvl="1"/>
            <a:r>
              <a:rPr lang="cs-CZ" sz="2000" dirty="0"/>
              <a:t>Nezávisí na rozsahu přenosů</a:t>
            </a:r>
          </a:p>
          <a:p>
            <a:pPr lvl="1"/>
            <a:r>
              <a:rPr lang="cs-CZ" sz="2000" dirty="0"/>
              <a:t>Dobrá </a:t>
            </a:r>
            <a:r>
              <a:rPr lang="cs-CZ" sz="2000" dirty="0" smtClean="0"/>
              <a:t>přesnost (16.9 µs pro jeden přeskok)</a:t>
            </a:r>
            <a:endParaRPr lang="cs-CZ" sz="2000" dirty="0"/>
          </a:p>
          <a:p>
            <a:r>
              <a:rPr lang="cs-CZ" sz="2400" dirty="0"/>
              <a:t>Nevýhody:</a:t>
            </a:r>
          </a:p>
          <a:p>
            <a:pPr lvl="1"/>
            <a:r>
              <a:rPr lang="cs-CZ" sz="2000" dirty="0"/>
              <a:t>Neumí efektivně zpracovat dynamické změny topologie</a:t>
            </a:r>
          </a:p>
          <a:p>
            <a:pPr lvl="1"/>
            <a:r>
              <a:rPr lang="cs-CZ" sz="2000" dirty="0"/>
              <a:t>Vyžaduje hodně energie, nerovnoměrně rozložená na jednotlivých uzlech</a:t>
            </a:r>
          </a:p>
          <a:p>
            <a:pPr lvl="1"/>
            <a:r>
              <a:rPr lang="cs-CZ" sz="2000" dirty="0"/>
              <a:t>Při výpadku kořenového uzlu se musí spustit synchronizační metoda znovu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060454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71184" cy="1295400"/>
          </a:xfrm>
        </p:spPr>
        <p:txBody>
          <a:bodyPr/>
          <a:lstStyle/>
          <a:p>
            <a:pPr lvl="0" algn="ctr"/>
            <a:r>
              <a:rPr lang="en-US" sz="3600" dirty="0"/>
              <a:t>Timing-sync Protocol for Sensor Networks (</a:t>
            </a:r>
            <a:r>
              <a:rPr lang="en-US" sz="3600"/>
              <a:t>TPSN</a:t>
            </a:r>
            <a:r>
              <a:rPr lang="en-US" sz="3600" smtClean="0"/>
              <a:t>) (6)</a:t>
            </a:r>
            <a:endParaRPr lang="cs-CZ" sz="360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7E857-CA2F-4858-B275-A89DF78A0829}" type="datetime1">
              <a:rPr lang="cs-CZ" smtClean="0"/>
              <a:pPr/>
              <a:t>21.04.2023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Bezdrátové senzorické sítě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25</a:t>
            </a:fld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err="1" smtClean="0"/>
              <a:t>Chybovost</a:t>
            </a:r>
            <a:r>
              <a:rPr lang="cs-CZ" sz="2400" dirty="0" smtClean="0"/>
              <a:t> (simulace)</a:t>
            </a:r>
            <a:endParaRPr lang="cs-CZ" sz="1600" dirty="0"/>
          </a:p>
          <a:p>
            <a:pPr lvl="1"/>
            <a:r>
              <a:rPr lang="cs-CZ" sz="2000" dirty="0" smtClean="0"/>
              <a:t>Průměrná chyba 15 µs</a:t>
            </a:r>
          </a:p>
          <a:p>
            <a:pPr lvl="1"/>
            <a:r>
              <a:rPr lang="cs-CZ" sz="2000" dirty="0" smtClean="0"/>
              <a:t>Nejhorší chyba 44 µs</a:t>
            </a:r>
          </a:p>
          <a:p>
            <a:pPr lvl="1"/>
            <a:r>
              <a:rPr lang="cs-CZ" sz="2000" dirty="0" smtClean="0"/>
              <a:t>Procento chyb lepších než průměr  64</a:t>
            </a:r>
            <a:r>
              <a:rPr lang="en-US" sz="2000" dirty="0" smtClean="0"/>
              <a:t>%</a:t>
            </a:r>
            <a:endParaRPr lang="cs-CZ" sz="2000" dirty="0" smtClean="0"/>
          </a:p>
          <a:p>
            <a:r>
              <a:rPr lang="en-US" sz="2400" dirty="0" err="1" smtClean="0"/>
              <a:t>Chybovost</a:t>
            </a:r>
            <a:r>
              <a:rPr lang="en-US" sz="2400" dirty="0" smtClean="0"/>
              <a:t> </a:t>
            </a:r>
            <a:r>
              <a:rPr lang="en-US" sz="2400" dirty="0" err="1" smtClean="0"/>
              <a:t>podle</a:t>
            </a:r>
            <a:r>
              <a:rPr lang="en-US" sz="2400" dirty="0" smtClean="0"/>
              <a:t> </a:t>
            </a:r>
            <a:r>
              <a:rPr lang="cs-CZ" sz="2400" dirty="0" smtClean="0"/>
              <a:t>počtu přeskoků</a:t>
            </a:r>
          </a:p>
          <a:p>
            <a:pPr lvl="1"/>
            <a:r>
              <a:rPr lang="en-US" sz="2000" dirty="0" smtClean="0"/>
              <a:t>1		2	3	4	5</a:t>
            </a:r>
            <a:endParaRPr lang="cs-CZ" sz="2000" dirty="0" smtClean="0"/>
          </a:p>
          <a:p>
            <a:pPr lvl="1"/>
            <a:r>
              <a:rPr lang="en-US" sz="2000" dirty="0" smtClean="0"/>
              <a:t>17,61	20,91	23,23	21,44	22,66</a:t>
            </a:r>
          </a:p>
          <a:p>
            <a:pPr lvl="1"/>
            <a:r>
              <a:rPr lang="en-US" sz="2000" dirty="0" smtClean="0"/>
              <a:t>45	51	66	64	76</a:t>
            </a:r>
          </a:p>
          <a:p>
            <a:pPr lvl="1"/>
            <a:r>
              <a:rPr lang="en-US" sz="2000" dirty="0" smtClean="0"/>
              <a:t>62	57	63	54	64</a:t>
            </a:r>
            <a:endParaRPr lang="cs-CZ" sz="2000" dirty="0" smtClean="0"/>
          </a:p>
          <a:p>
            <a:pPr lvl="1"/>
            <a:endParaRPr lang="cs-CZ" sz="2000" dirty="0" smtClean="0"/>
          </a:p>
          <a:p>
            <a:pPr lvl="1"/>
            <a:endParaRPr lang="cs-CZ" sz="2000" dirty="0" smtClean="0"/>
          </a:p>
        </p:txBody>
      </p:sp>
    </p:spTree>
    <p:extLst>
      <p:ext uri="{BB962C8B-B14F-4D97-AF65-F5344CB8AC3E}">
        <p14:creationId xmlns:p14="http://schemas.microsoft.com/office/powerpoint/2010/main" val="3164296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68274"/>
            <a:ext cx="7571184" cy="1316509"/>
          </a:xfrm>
        </p:spPr>
        <p:txBody>
          <a:bodyPr/>
          <a:lstStyle/>
          <a:p>
            <a:pPr algn="ctr" eaLnBrk="1" hangingPunct="1"/>
            <a:r>
              <a:rPr lang="en-US" altLang="zh-TW" sz="3600" dirty="0" smtClean="0"/>
              <a:t>LTS </a:t>
            </a:r>
            <a:r>
              <a:rPr lang="en-US" altLang="zh-TW" sz="3600" dirty="0" smtClean="0">
                <a:latin typeface="Arial" pitchFamily="34" charset="0"/>
              </a:rPr>
              <a:t>–</a:t>
            </a:r>
            <a:r>
              <a:rPr lang="en-US" altLang="zh-TW" sz="3600" dirty="0" smtClean="0"/>
              <a:t> Lightweight </a:t>
            </a:r>
            <a:r>
              <a:rPr lang="cs-CZ" altLang="zh-TW" sz="3600" dirty="0" err="1" smtClean="0"/>
              <a:t>Time</a:t>
            </a:r>
            <a:r>
              <a:rPr lang="cs-CZ" altLang="zh-TW" sz="3600" dirty="0" smtClean="0"/>
              <a:t> </a:t>
            </a:r>
            <a:r>
              <a:rPr lang="en-US" altLang="zh-TW" sz="3600" dirty="0" smtClean="0"/>
              <a:t>Synchronization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28800"/>
            <a:ext cx="8229600" cy="4383509"/>
          </a:xfrm>
        </p:spPr>
        <p:txBody>
          <a:bodyPr/>
          <a:lstStyle/>
          <a:p>
            <a:r>
              <a:rPr lang="en-US" dirty="0" smtClean="0"/>
              <a:t>O</a:t>
            </a:r>
            <a:r>
              <a:rPr lang="cs-CZ" dirty="0" smtClean="0"/>
              <a:t>d </a:t>
            </a:r>
            <a:r>
              <a:rPr lang="cs-CZ" dirty="0"/>
              <a:t>ostatních </a:t>
            </a:r>
            <a:r>
              <a:rPr lang="en-US" dirty="0" smtClean="0"/>
              <a:t>se </a:t>
            </a:r>
            <a:r>
              <a:rPr lang="cs-CZ" dirty="0" smtClean="0"/>
              <a:t>liší </a:t>
            </a:r>
            <a:r>
              <a:rPr lang="cs-CZ" dirty="0"/>
              <a:t>v tom smyslu, že cílem není maximalizovat přesnost ale redukovat složitost </a:t>
            </a:r>
            <a:r>
              <a:rPr lang="cs-CZ" dirty="0" smtClean="0"/>
              <a:t>synchronizace</a:t>
            </a:r>
            <a:endParaRPr lang="en-US" dirty="0" smtClean="0"/>
          </a:p>
          <a:p>
            <a:r>
              <a:rPr lang="en-US" dirty="0" smtClean="0"/>
              <a:t>R</a:t>
            </a:r>
            <a:r>
              <a:rPr lang="cs-CZ" dirty="0" err="1" smtClean="0"/>
              <a:t>ealizace</a:t>
            </a:r>
            <a:r>
              <a:rPr lang="cs-CZ" dirty="0" smtClean="0"/>
              <a:t> </a:t>
            </a:r>
            <a:r>
              <a:rPr lang="cs-CZ" dirty="0"/>
              <a:t>synchronizačního algoritmu s minimální složitostí pro dosažení zadané </a:t>
            </a:r>
            <a:r>
              <a:rPr lang="cs-CZ" dirty="0" smtClean="0"/>
              <a:t>přesnosti</a:t>
            </a:r>
            <a:endParaRPr lang="cs-CZ" dirty="0">
              <a:solidFill>
                <a:srgbClr val="FF0000"/>
              </a:solidFill>
            </a:endParaRPr>
          </a:p>
          <a:p>
            <a:r>
              <a:rPr lang="cs-CZ" dirty="0" smtClean="0"/>
              <a:t>Uzly synchronizovány vzhledem k referenčním bodům (možnost GPS)</a:t>
            </a:r>
          </a:p>
          <a:p>
            <a:pPr lvl="1"/>
            <a:r>
              <a:rPr lang="cs-CZ" dirty="0" smtClean="0"/>
              <a:t>Vzájemná synchronizace uzlů</a:t>
            </a:r>
          </a:p>
          <a:p>
            <a:pPr lvl="1"/>
            <a:r>
              <a:rPr lang="cs-CZ" dirty="0" smtClean="0"/>
              <a:t>Síťová synchronizace uzlů</a:t>
            </a:r>
          </a:p>
          <a:p>
            <a:endParaRPr lang="en-US" dirty="0" smtClean="0"/>
          </a:p>
        </p:txBody>
      </p:sp>
      <p:sp>
        <p:nvSpPr>
          <p:cNvPr id="33796" name="投影片編號版面配置區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6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 sz="26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 sz="26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 sz="26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 sz="26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6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6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6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6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eaLnBrk="1" hangingPunct="1"/>
            <a:fld id="{072D0068-FE8D-4643-B466-70102D740BDD}" type="slidenum">
              <a:rPr kumimoji="0" lang="zh-TW" altLang="en-US" sz="1400">
                <a:solidFill>
                  <a:schemeClr val="tx2"/>
                </a:solidFill>
                <a:latin typeface="Times New Roman" pitchFamily="18" charset="0"/>
                <a:ea typeface="DFKai-SB" pitchFamily="65" charset="-120"/>
              </a:rPr>
              <a:pPr eaLnBrk="1" hangingPunct="1"/>
              <a:t>26</a:t>
            </a:fld>
            <a:endParaRPr kumimoji="0" lang="en-US" altLang="zh-TW" sz="1400">
              <a:solidFill>
                <a:schemeClr val="tx2"/>
              </a:solidFill>
              <a:latin typeface="Times New Roman" pitchFamily="18" charset="0"/>
              <a:ea typeface="DFKai-SB" pitchFamily="65" charset="-120"/>
            </a:endParaRPr>
          </a:p>
        </p:txBody>
      </p:sp>
      <p:sp>
        <p:nvSpPr>
          <p:cNvPr id="33797" name="日期版面配置區 4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6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 sz="26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 sz="26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 sz="26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 sz="26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6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6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6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6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eaLnBrk="1" hangingPunct="1"/>
            <a:fld id="{7692C2C4-BA1B-4D5A-9626-7273DA59EFCA}" type="datetime1">
              <a:rPr kumimoji="0" lang="zh-TW" altLang="en-US" sz="1400">
                <a:solidFill>
                  <a:schemeClr val="tx2"/>
                </a:solidFill>
                <a:latin typeface="Times New Roman" pitchFamily="18" charset="0"/>
                <a:ea typeface="DFKai-SB" pitchFamily="65" charset="-120"/>
              </a:rPr>
              <a:pPr eaLnBrk="1" hangingPunct="1"/>
              <a:t>2023/4/21</a:t>
            </a:fld>
            <a:endParaRPr kumimoji="0" lang="zh-TW" altLang="en-US" sz="1400">
              <a:solidFill>
                <a:schemeClr val="tx2"/>
              </a:solidFill>
              <a:latin typeface="Times New Roman" pitchFamily="18" charset="0"/>
              <a:ea typeface="DFKai-SB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11938247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7571184" cy="1404392"/>
          </a:xfrm>
        </p:spPr>
        <p:txBody>
          <a:bodyPr/>
          <a:lstStyle/>
          <a:p>
            <a:pPr algn="ctr" eaLnBrk="1" hangingPunct="1"/>
            <a:r>
              <a:rPr lang="en-US" altLang="zh-TW" sz="3600" dirty="0" smtClean="0"/>
              <a:t>LTS – Lightweight Time Synchronization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772816"/>
            <a:ext cx="8229600" cy="4535909"/>
          </a:xfrm>
        </p:spPr>
        <p:txBody>
          <a:bodyPr/>
          <a:lstStyle/>
          <a:p>
            <a:pPr eaLnBrk="1" hangingPunct="1"/>
            <a:r>
              <a:rPr lang="cs-CZ" altLang="zh-TW" sz="2800" dirty="0" smtClean="0"/>
              <a:t>Vzájemná synchronizace uzlů</a:t>
            </a:r>
          </a:p>
          <a:p>
            <a:pPr lvl="1"/>
            <a:r>
              <a:rPr lang="cs-CZ" altLang="zh-TW" dirty="0" smtClean="0"/>
              <a:t>Založena na technice typu vysílač/přijímač</a:t>
            </a:r>
          </a:p>
          <a:p>
            <a:pPr lvl="1"/>
            <a:r>
              <a:rPr lang="cs-CZ" altLang="zh-TW" dirty="0" smtClean="0"/>
              <a:t>Používá </a:t>
            </a:r>
            <a:r>
              <a:rPr lang="cs-CZ" altLang="zh-TW" dirty="0" err="1" smtClean="0"/>
              <a:t>Christiansův</a:t>
            </a:r>
            <a:r>
              <a:rPr lang="cs-CZ" altLang="zh-TW" dirty="0" smtClean="0"/>
              <a:t> algoritmus</a:t>
            </a:r>
          </a:p>
          <a:p>
            <a:r>
              <a:rPr lang="cs-CZ" altLang="zh-TW" dirty="0" smtClean="0"/>
              <a:t>Zdroje nepřesnosti</a:t>
            </a:r>
            <a:r>
              <a:rPr lang="en-US" altLang="zh-TW" dirty="0" smtClean="0"/>
              <a:t>:</a:t>
            </a:r>
            <a:endParaRPr lang="en-US" altLang="zh-TW" dirty="0"/>
          </a:p>
          <a:p>
            <a:pPr lvl="1"/>
            <a:r>
              <a:rPr lang="cs-CZ" altLang="zh-TW" dirty="0" smtClean="0"/>
              <a:t>Zpoždění při přístupu k médiu</a:t>
            </a:r>
            <a:endParaRPr lang="en-US" altLang="zh-TW" dirty="0"/>
          </a:p>
          <a:p>
            <a:pPr lvl="1"/>
            <a:r>
              <a:rPr lang="cs-CZ" altLang="zh-TW" dirty="0" smtClean="0"/>
              <a:t>Zpoždění při příjmu paketu</a:t>
            </a:r>
            <a:endParaRPr lang="en-US" altLang="zh-TW" dirty="0"/>
          </a:p>
          <a:p>
            <a:pPr lvl="1"/>
            <a:r>
              <a:rPr lang="cs-CZ" altLang="zh-TW" dirty="0" smtClean="0"/>
              <a:t>Zpoždění mezi přijetím paketu a vytvořením časové značky</a:t>
            </a:r>
            <a:endParaRPr lang="en-US" altLang="zh-TW" dirty="0"/>
          </a:p>
          <a:p>
            <a:pPr lvl="1"/>
            <a:r>
              <a:rPr lang="cs-CZ" altLang="zh-TW" dirty="0" smtClean="0"/>
              <a:t>Zpoždění v operačním systému a protokolovém zásobníku</a:t>
            </a:r>
            <a:endParaRPr lang="en-US" altLang="zh-TW" dirty="0"/>
          </a:p>
          <a:p>
            <a:endParaRPr lang="en-US" altLang="zh-TW" dirty="0" smtClean="0"/>
          </a:p>
        </p:txBody>
      </p:sp>
      <p:sp>
        <p:nvSpPr>
          <p:cNvPr id="34820" name="投影片編號版面配置區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6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 sz="26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 sz="26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 sz="26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 sz="26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6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6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6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6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eaLnBrk="1" hangingPunct="1"/>
            <a:fld id="{961521F9-EFB8-4729-A8CB-98D6201C2CEF}" type="slidenum">
              <a:rPr kumimoji="0" lang="zh-TW" altLang="en-US" sz="1400">
                <a:solidFill>
                  <a:schemeClr val="tx2"/>
                </a:solidFill>
                <a:latin typeface="Times New Roman" pitchFamily="18" charset="0"/>
                <a:ea typeface="DFKai-SB" pitchFamily="65" charset="-120"/>
              </a:rPr>
              <a:pPr eaLnBrk="1" hangingPunct="1"/>
              <a:t>27</a:t>
            </a:fld>
            <a:endParaRPr kumimoji="0" lang="en-US" altLang="zh-TW" sz="1400">
              <a:solidFill>
                <a:schemeClr val="tx2"/>
              </a:solidFill>
              <a:latin typeface="Times New Roman" pitchFamily="18" charset="0"/>
              <a:ea typeface="DFKai-SB" pitchFamily="65" charset="-120"/>
            </a:endParaRPr>
          </a:p>
        </p:txBody>
      </p:sp>
      <p:sp>
        <p:nvSpPr>
          <p:cNvPr id="34821" name="日期版面配置區 4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6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 sz="26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 sz="26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 sz="26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 sz="26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6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6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6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6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eaLnBrk="1" hangingPunct="1"/>
            <a:fld id="{365E2ED7-63B1-4B2A-B85C-D6D68AE41E59}" type="datetime1">
              <a:rPr kumimoji="0" lang="zh-TW" altLang="en-US" sz="1400">
                <a:solidFill>
                  <a:schemeClr val="tx2"/>
                </a:solidFill>
                <a:latin typeface="Times New Roman" pitchFamily="18" charset="0"/>
                <a:ea typeface="DFKai-SB" pitchFamily="65" charset="-120"/>
              </a:rPr>
              <a:pPr eaLnBrk="1" hangingPunct="1"/>
              <a:t>2023/4/21</a:t>
            </a:fld>
            <a:endParaRPr kumimoji="0" lang="zh-TW" altLang="en-US" sz="1400">
              <a:solidFill>
                <a:schemeClr val="tx2"/>
              </a:solidFill>
              <a:latin typeface="Times New Roman" pitchFamily="18" charset="0"/>
              <a:ea typeface="DFKai-SB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73073776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7571184" cy="1404392"/>
          </a:xfrm>
        </p:spPr>
        <p:txBody>
          <a:bodyPr/>
          <a:lstStyle/>
          <a:p>
            <a:pPr algn="ctr" eaLnBrk="1" hangingPunct="1"/>
            <a:r>
              <a:rPr lang="en-US" altLang="zh-TW" sz="3600" dirty="0" smtClean="0"/>
              <a:t>LTS – Lightweight Time Synchronization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772816"/>
            <a:ext cx="8229600" cy="4535909"/>
          </a:xfrm>
        </p:spPr>
        <p:txBody>
          <a:bodyPr/>
          <a:lstStyle/>
          <a:p>
            <a:r>
              <a:rPr lang="cs-CZ" altLang="zh-TW" sz="2400" dirty="0" smtClean="0"/>
              <a:t>t</a:t>
            </a:r>
            <a:r>
              <a:rPr lang="en-US" altLang="zh-TW" sz="2400" dirty="0" smtClean="0"/>
              <a:t>0 – </a:t>
            </a:r>
            <a:r>
              <a:rPr lang="cs-CZ" altLang="zh-TW" sz="2400" dirty="0" smtClean="0"/>
              <a:t>vznik požadavku </a:t>
            </a:r>
            <a:r>
              <a:rPr lang="cs-CZ" altLang="zh-TW" sz="2400" dirty="0" err="1" smtClean="0"/>
              <a:t>resynchronizace</a:t>
            </a:r>
            <a:endParaRPr lang="en-US" altLang="zh-TW" sz="2400" dirty="0" smtClean="0"/>
          </a:p>
          <a:p>
            <a:r>
              <a:rPr lang="cs-CZ" altLang="zh-TW" sz="2400" dirty="0" smtClean="0"/>
              <a:t>t</a:t>
            </a:r>
            <a:r>
              <a:rPr lang="en-US" altLang="zh-TW" sz="2400" dirty="0" smtClean="0"/>
              <a:t>1</a:t>
            </a:r>
            <a:r>
              <a:rPr lang="cs-CZ" altLang="zh-TW" sz="2400" dirty="0" smtClean="0"/>
              <a:t> – vytvoření časové značky</a:t>
            </a:r>
            <a:endParaRPr lang="en-US" altLang="zh-TW" sz="2400" dirty="0" smtClean="0"/>
          </a:p>
          <a:p>
            <a:r>
              <a:rPr lang="cs-CZ" altLang="zh-TW" sz="2400" dirty="0" smtClean="0"/>
              <a:t>t</a:t>
            </a:r>
            <a:r>
              <a:rPr lang="en-US" altLang="zh-TW" sz="2400" dirty="0" smtClean="0"/>
              <a:t>2</a:t>
            </a:r>
            <a:r>
              <a:rPr lang="cs-CZ" altLang="zh-TW" sz="2400" dirty="0" smtClean="0"/>
              <a:t> – start odesílání paketu</a:t>
            </a:r>
            <a:endParaRPr lang="en-US" altLang="zh-TW" sz="2400" dirty="0" smtClean="0"/>
          </a:p>
          <a:p>
            <a:r>
              <a:rPr lang="cs-CZ" altLang="zh-TW" sz="2400" dirty="0" smtClean="0"/>
              <a:t>t</a:t>
            </a:r>
            <a:r>
              <a:rPr lang="en-US" altLang="zh-TW" sz="2400" dirty="0" smtClean="0"/>
              <a:t>3</a:t>
            </a:r>
            <a:r>
              <a:rPr lang="cs-CZ" altLang="zh-TW" sz="2400" dirty="0" smtClean="0"/>
              <a:t> – příchod paketu</a:t>
            </a:r>
            <a:endParaRPr lang="en-US" altLang="zh-TW" sz="2400" dirty="0" smtClean="0"/>
          </a:p>
          <a:p>
            <a:r>
              <a:rPr lang="cs-CZ" altLang="zh-TW" sz="2400" dirty="0" smtClean="0"/>
              <a:t>t</a:t>
            </a:r>
            <a:r>
              <a:rPr lang="en-US" altLang="zh-TW" sz="2400" dirty="0" smtClean="0"/>
              <a:t>4</a:t>
            </a:r>
            <a:r>
              <a:rPr lang="cs-CZ" altLang="zh-TW" sz="2400" dirty="0" smtClean="0"/>
              <a:t> – generování přerušení</a:t>
            </a:r>
            <a:endParaRPr lang="en-US" altLang="zh-TW" sz="2400" dirty="0" smtClean="0"/>
          </a:p>
          <a:p>
            <a:r>
              <a:rPr lang="cs-CZ" altLang="zh-TW" sz="2400" dirty="0" smtClean="0"/>
              <a:t>t</a:t>
            </a:r>
            <a:r>
              <a:rPr lang="en-US" altLang="zh-TW" sz="2400" dirty="0" smtClean="0"/>
              <a:t>5</a:t>
            </a:r>
            <a:r>
              <a:rPr lang="cs-CZ" altLang="zh-TW" sz="2400" dirty="0" smtClean="0"/>
              <a:t> – časová značka příjmu</a:t>
            </a:r>
            <a:endParaRPr lang="en-US" altLang="zh-TW" sz="2400" dirty="0" smtClean="0"/>
          </a:p>
          <a:p>
            <a:r>
              <a:rPr lang="cs-CZ" altLang="zh-TW" sz="2400" dirty="0" smtClean="0"/>
              <a:t>t</a:t>
            </a:r>
            <a:r>
              <a:rPr lang="en-US" altLang="zh-TW" sz="2400" dirty="0" smtClean="0"/>
              <a:t>6</a:t>
            </a:r>
            <a:r>
              <a:rPr lang="cs-CZ" altLang="zh-TW" sz="2400" dirty="0" smtClean="0"/>
              <a:t> – časová značka odeslání</a:t>
            </a:r>
            <a:endParaRPr lang="en-US" altLang="zh-TW" sz="2400" dirty="0" smtClean="0"/>
          </a:p>
          <a:p>
            <a:r>
              <a:rPr lang="cs-CZ" altLang="zh-TW" sz="2400" dirty="0" smtClean="0"/>
              <a:t>t</a:t>
            </a:r>
            <a:r>
              <a:rPr lang="en-US" altLang="zh-TW" sz="2400" dirty="0" smtClean="0"/>
              <a:t>7</a:t>
            </a:r>
            <a:r>
              <a:rPr lang="cs-CZ" altLang="zh-TW" sz="2400" dirty="0" smtClean="0"/>
              <a:t> – přerušení pří příjmu odpovědi</a:t>
            </a:r>
            <a:endParaRPr lang="en-US" altLang="zh-TW" sz="2400" dirty="0" smtClean="0"/>
          </a:p>
          <a:p>
            <a:r>
              <a:rPr lang="cs-CZ" altLang="zh-TW" sz="2400" dirty="0" smtClean="0"/>
              <a:t>t</a:t>
            </a:r>
            <a:r>
              <a:rPr lang="en-US" altLang="zh-TW" sz="2400" dirty="0" smtClean="0"/>
              <a:t>8</a:t>
            </a:r>
            <a:r>
              <a:rPr lang="cs-CZ" altLang="zh-TW" sz="2400" dirty="0" smtClean="0"/>
              <a:t> – časová značka</a:t>
            </a:r>
            <a:endParaRPr lang="en-US" altLang="zh-TW" sz="2400" dirty="0" smtClean="0"/>
          </a:p>
        </p:txBody>
      </p:sp>
      <p:sp>
        <p:nvSpPr>
          <p:cNvPr id="34820" name="投影片編號版面配置區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6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 sz="26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 sz="26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 sz="26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 sz="26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6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6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6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6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eaLnBrk="1" hangingPunct="1"/>
            <a:fld id="{961521F9-EFB8-4729-A8CB-98D6201C2CEF}" type="slidenum">
              <a:rPr kumimoji="0" lang="zh-TW" altLang="en-US" sz="1400">
                <a:solidFill>
                  <a:schemeClr val="tx2"/>
                </a:solidFill>
                <a:latin typeface="Times New Roman" pitchFamily="18" charset="0"/>
                <a:ea typeface="DFKai-SB" pitchFamily="65" charset="-120"/>
              </a:rPr>
              <a:pPr eaLnBrk="1" hangingPunct="1"/>
              <a:t>28</a:t>
            </a:fld>
            <a:endParaRPr kumimoji="0" lang="en-US" altLang="zh-TW" sz="1400">
              <a:solidFill>
                <a:schemeClr val="tx2"/>
              </a:solidFill>
              <a:latin typeface="Times New Roman" pitchFamily="18" charset="0"/>
              <a:ea typeface="DFKai-SB" pitchFamily="65" charset="-120"/>
            </a:endParaRPr>
          </a:p>
        </p:txBody>
      </p:sp>
      <p:sp>
        <p:nvSpPr>
          <p:cNvPr id="34821" name="日期版面配置區 4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6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 sz="26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 sz="26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 sz="26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 sz="26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6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6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6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6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eaLnBrk="1" hangingPunct="1"/>
            <a:fld id="{365E2ED7-63B1-4B2A-B85C-D6D68AE41E59}" type="datetime1">
              <a:rPr kumimoji="0" lang="zh-TW" altLang="en-US" sz="1400">
                <a:solidFill>
                  <a:schemeClr val="tx2"/>
                </a:solidFill>
                <a:latin typeface="Times New Roman" pitchFamily="18" charset="0"/>
                <a:ea typeface="DFKai-SB" pitchFamily="65" charset="-120"/>
              </a:rPr>
              <a:pPr eaLnBrk="1" hangingPunct="1"/>
              <a:t>2023/4/21</a:t>
            </a:fld>
            <a:endParaRPr kumimoji="0" lang="zh-TW" altLang="en-US" sz="1400">
              <a:solidFill>
                <a:schemeClr val="tx2"/>
              </a:solidFill>
              <a:latin typeface="Times New Roman" pitchFamily="18" charset="0"/>
              <a:ea typeface="DFKai-SB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47726800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7571184" cy="1404392"/>
          </a:xfrm>
        </p:spPr>
        <p:txBody>
          <a:bodyPr/>
          <a:lstStyle/>
          <a:p>
            <a:pPr algn="ctr" eaLnBrk="1" hangingPunct="1"/>
            <a:r>
              <a:rPr lang="en-US" altLang="zh-TW" sz="3600" dirty="0" smtClean="0"/>
              <a:t>LTS – Lightweight Time Synchronization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772816"/>
            <a:ext cx="8229600" cy="4535909"/>
          </a:xfrm>
        </p:spPr>
        <p:txBody>
          <a:bodyPr/>
          <a:lstStyle/>
          <a:p>
            <a:pPr eaLnBrk="1" hangingPunct="1"/>
            <a:r>
              <a:rPr lang="cs-CZ" altLang="zh-TW" sz="2800" dirty="0" smtClean="0"/>
              <a:t>Síťová synchronizace uzlů</a:t>
            </a:r>
          </a:p>
          <a:p>
            <a:pPr lvl="1"/>
            <a:r>
              <a:rPr lang="cs-CZ" altLang="zh-TW" dirty="0" smtClean="0"/>
              <a:t>Vytvoří se </a:t>
            </a:r>
            <a:r>
              <a:rPr lang="cs-CZ" altLang="zh-TW" dirty="0" err="1" smtClean="0"/>
              <a:t>Spanning</a:t>
            </a:r>
            <a:r>
              <a:rPr lang="cs-CZ" altLang="zh-TW" dirty="0" smtClean="0"/>
              <a:t> </a:t>
            </a:r>
            <a:r>
              <a:rPr lang="cs-CZ" altLang="zh-TW" dirty="0" err="1" smtClean="0"/>
              <a:t>tree</a:t>
            </a:r>
            <a:r>
              <a:rPr lang="cs-CZ" altLang="zh-TW" dirty="0" smtClean="0"/>
              <a:t> s kořenem v referenčním bodě</a:t>
            </a:r>
          </a:p>
          <a:p>
            <a:pPr lvl="1"/>
            <a:r>
              <a:rPr lang="cs-CZ" altLang="zh-TW" dirty="0" smtClean="0"/>
              <a:t>Každý potomek je synchronizován vzhledem o ostatním potomkům</a:t>
            </a:r>
            <a:endParaRPr lang="en-US" altLang="zh-TW" dirty="0"/>
          </a:p>
          <a:p>
            <a:pPr lvl="1"/>
            <a:r>
              <a:rPr lang="cs-CZ" altLang="zh-TW" dirty="0" smtClean="0"/>
              <a:t>Za předpokladu, že synchronizační chyby jsou vzájemně nezávislé</a:t>
            </a:r>
            <a:endParaRPr lang="en-US" altLang="zh-TW" dirty="0"/>
          </a:p>
          <a:p>
            <a:pPr lvl="1"/>
            <a:r>
              <a:rPr lang="cs-CZ" altLang="zh-TW" dirty="0" smtClean="0"/>
              <a:t>Minimální </a:t>
            </a:r>
            <a:r>
              <a:rPr lang="cs-CZ" altLang="zh-TW" dirty="0" err="1" smtClean="0"/>
              <a:t>Spanning</a:t>
            </a:r>
            <a:r>
              <a:rPr lang="cs-CZ" altLang="zh-TW" dirty="0" smtClean="0"/>
              <a:t> </a:t>
            </a:r>
            <a:r>
              <a:rPr lang="cs-CZ" altLang="zh-TW" dirty="0" err="1" smtClean="0"/>
              <a:t>tree</a:t>
            </a:r>
            <a:r>
              <a:rPr lang="cs-CZ" altLang="zh-TW" dirty="0" smtClean="0"/>
              <a:t> minimalizuje i chyby</a:t>
            </a:r>
            <a:endParaRPr lang="en-US" altLang="zh-TW" dirty="0"/>
          </a:p>
          <a:p>
            <a:pPr eaLnBrk="1" hangingPunct="1"/>
            <a:endParaRPr lang="en-US" altLang="zh-TW" dirty="0" smtClean="0"/>
          </a:p>
        </p:txBody>
      </p:sp>
      <p:sp>
        <p:nvSpPr>
          <p:cNvPr id="34820" name="投影片編號版面配置區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6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 sz="26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 sz="26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 sz="26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 sz="26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6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6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6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6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eaLnBrk="1" hangingPunct="1"/>
            <a:fld id="{961521F9-EFB8-4729-A8CB-98D6201C2CEF}" type="slidenum">
              <a:rPr kumimoji="0" lang="zh-TW" altLang="en-US" sz="1400">
                <a:solidFill>
                  <a:schemeClr val="tx2"/>
                </a:solidFill>
                <a:latin typeface="Times New Roman" pitchFamily="18" charset="0"/>
                <a:ea typeface="DFKai-SB" pitchFamily="65" charset="-120"/>
              </a:rPr>
              <a:pPr eaLnBrk="1" hangingPunct="1"/>
              <a:t>29</a:t>
            </a:fld>
            <a:endParaRPr kumimoji="0" lang="en-US" altLang="zh-TW" sz="1400">
              <a:solidFill>
                <a:schemeClr val="tx2"/>
              </a:solidFill>
              <a:latin typeface="Times New Roman" pitchFamily="18" charset="0"/>
              <a:ea typeface="DFKai-SB" pitchFamily="65" charset="-120"/>
            </a:endParaRPr>
          </a:p>
        </p:txBody>
      </p:sp>
      <p:sp>
        <p:nvSpPr>
          <p:cNvPr id="34821" name="日期版面配置區 4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6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 sz="26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 sz="26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 sz="26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 sz="26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6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6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6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6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eaLnBrk="1" hangingPunct="1"/>
            <a:fld id="{365E2ED7-63B1-4B2A-B85C-D6D68AE41E59}" type="datetime1">
              <a:rPr kumimoji="0" lang="zh-TW" altLang="en-US" sz="1400">
                <a:solidFill>
                  <a:schemeClr val="tx2"/>
                </a:solidFill>
                <a:latin typeface="Times New Roman" pitchFamily="18" charset="0"/>
                <a:ea typeface="DFKai-SB" pitchFamily="65" charset="-120"/>
              </a:rPr>
              <a:pPr eaLnBrk="1" hangingPunct="1"/>
              <a:t>2023/4/21</a:t>
            </a:fld>
            <a:endParaRPr kumimoji="0" lang="zh-TW" altLang="en-US" sz="1400">
              <a:solidFill>
                <a:schemeClr val="tx2"/>
              </a:solidFill>
              <a:latin typeface="Times New Roman" pitchFamily="18" charset="0"/>
              <a:ea typeface="DFKai-SB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5894995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 algn="ctr"/>
            <a:r>
              <a:rPr lang="cs-CZ" sz="3600" dirty="0"/>
              <a:t>Základní pojmy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z="2400" dirty="0" smtClean="0"/>
              <a:t>Čas </a:t>
            </a:r>
            <a:r>
              <a:rPr lang="cs-CZ" sz="2400" dirty="0"/>
              <a:t>– aktuální hodnota hodin</a:t>
            </a:r>
          </a:p>
          <a:p>
            <a:pPr lvl="0"/>
            <a:r>
              <a:rPr lang="cs-CZ" sz="2400" dirty="0"/>
              <a:t>Frekvence – první derivace času</a:t>
            </a:r>
          </a:p>
          <a:p>
            <a:pPr lvl="0"/>
            <a:r>
              <a:rPr lang="cs-CZ" sz="2400" dirty="0"/>
              <a:t>Stabilita – míra </a:t>
            </a:r>
            <a:r>
              <a:rPr lang="cs-CZ" sz="2400" dirty="0" smtClean="0"/>
              <a:t>udržení </a:t>
            </a:r>
            <a:r>
              <a:rPr lang="cs-CZ" sz="2400" dirty="0"/>
              <a:t>konstantní frekvence</a:t>
            </a:r>
          </a:p>
          <a:p>
            <a:pPr lvl="0"/>
            <a:r>
              <a:rPr lang="cs-CZ" sz="2400" dirty="0"/>
              <a:t>Přesnost – jak přesně frekvence nebo čas odpovídá standardu</a:t>
            </a:r>
          </a:p>
          <a:p>
            <a:pPr lvl="0"/>
            <a:r>
              <a:rPr lang="cs-CZ" sz="2400" dirty="0"/>
              <a:t>Offset – rozdíl časů </a:t>
            </a:r>
            <a:r>
              <a:rPr lang="cs-CZ" sz="2400" dirty="0" smtClean="0"/>
              <a:t>referenčních hodin a hodin v uzlu</a:t>
            </a:r>
            <a:endParaRPr lang="cs-CZ" sz="2400" dirty="0"/>
          </a:p>
          <a:p>
            <a:pPr lvl="0"/>
            <a:r>
              <a:rPr lang="cs-CZ" sz="2400" dirty="0" err="1"/>
              <a:t>Skew</a:t>
            </a:r>
            <a:r>
              <a:rPr lang="cs-CZ" sz="2400" dirty="0"/>
              <a:t> – </a:t>
            </a:r>
            <a:r>
              <a:rPr lang="cs-CZ" sz="2400" dirty="0" smtClean="0"/>
              <a:t>rozdíl frekvencí hodin a referenčních hodin</a:t>
            </a:r>
            <a:endParaRPr lang="cs-CZ" sz="2400" dirty="0"/>
          </a:p>
          <a:p>
            <a:pPr lvl="0"/>
            <a:r>
              <a:rPr lang="cs-CZ" sz="2400" dirty="0"/>
              <a:t>Drift – </a:t>
            </a:r>
            <a:r>
              <a:rPr lang="cs-CZ" sz="2400" dirty="0" smtClean="0"/>
              <a:t>rychlost změny frekvence hodin (druhá derivace času)</a:t>
            </a:r>
          </a:p>
          <a:p>
            <a:r>
              <a:rPr lang="cs-CZ" sz="2400" dirty="0" err="1" smtClean="0"/>
              <a:t>ppm</a:t>
            </a:r>
            <a:r>
              <a:rPr lang="cs-CZ" sz="2400" dirty="0" smtClean="0"/>
              <a:t> (</a:t>
            </a:r>
            <a:r>
              <a:rPr lang="cs-CZ" sz="2400" dirty="0" err="1" smtClean="0"/>
              <a:t>parts</a:t>
            </a:r>
            <a:r>
              <a:rPr lang="cs-CZ" sz="2400" dirty="0" smtClean="0"/>
              <a:t> per milion)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7E857-CA2F-4858-B275-A89DF78A0829}" type="datetime1">
              <a:rPr lang="cs-CZ" smtClean="0"/>
              <a:pPr/>
              <a:t>21.04.2023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Bezdrátové senzorické sítě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5404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71184" cy="1295400"/>
          </a:xfrm>
        </p:spPr>
        <p:txBody>
          <a:bodyPr/>
          <a:lstStyle/>
          <a:p>
            <a:pPr lvl="0" algn="ctr"/>
            <a:r>
              <a:rPr lang="en-US" sz="3600" dirty="0"/>
              <a:t>Flooding Time Synchronization Protocol (FTSP)</a:t>
            </a:r>
            <a:endParaRPr lang="cs-CZ" sz="360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7E857-CA2F-4858-B275-A89DF78A0829}" type="datetime1">
              <a:rPr lang="cs-CZ" smtClean="0"/>
              <a:pPr/>
              <a:t>21.04.2023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Bezdrátové senzorické sítě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30</a:t>
            </a:fld>
            <a:endParaRPr lang="cs-CZ" dirty="0"/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/>
              <a:t>Cílem je dosažení lokální synchronizace s lokálními zúčastněnými uzly. </a:t>
            </a:r>
            <a:endParaRPr lang="cs-CZ" sz="2400" dirty="0" smtClean="0"/>
          </a:p>
          <a:p>
            <a:r>
              <a:rPr lang="cs-CZ" sz="2400" dirty="0" smtClean="0"/>
              <a:t>Za </a:t>
            </a:r>
            <a:r>
              <a:rPr lang="cs-CZ" sz="2400" dirty="0"/>
              <a:t>předpokladu, že každý uzel má lokální hodiny se synchronizační </a:t>
            </a:r>
            <a:r>
              <a:rPr lang="cs-CZ" sz="2400" dirty="0" smtClean="0"/>
              <a:t>chybou, </a:t>
            </a:r>
            <a:r>
              <a:rPr lang="cs-CZ" sz="2400" dirty="0"/>
              <a:t>a že může komunikovat přes nedostatek spolehlivosti, musí být chyby korigovány mechanizmem výměny zpráv. </a:t>
            </a:r>
            <a:endParaRPr lang="cs-CZ" sz="2400" dirty="0" smtClean="0"/>
          </a:p>
          <a:p>
            <a:r>
              <a:rPr lang="cs-CZ" sz="2400" dirty="0" smtClean="0"/>
              <a:t>Tento </a:t>
            </a:r>
            <a:r>
              <a:rPr lang="cs-CZ" sz="2400" dirty="0"/>
              <a:t>mechanizmus může dosáhnout velké přesnosti mezi dvěma senzory i udržet synchronní komunikaci. WSN typicky komunikují ve větší oblasti, než je dosah jednoho uzlu. </a:t>
            </a:r>
          </a:p>
        </p:txBody>
      </p:sp>
    </p:spTree>
    <p:extLst>
      <p:ext uri="{BB962C8B-B14F-4D97-AF65-F5344CB8AC3E}">
        <p14:creationId xmlns:p14="http://schemas.microsoft.com/office/powerpoint/2010/main" val="4208072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499176" cy="1295400"/>
          </a:xfrm>
        </p:spPr>
        <p:txBody>
          <a:bodyPr/>
          <a:lstStyle/>
          <a:p>
            <a:pPr lvl="0" algn="ctr"/>
            <a:r>
              <a:rPr lang="en-US" sz="3600" dirty="0"/>
              <a:t>Flooding Time Synchronization Protocol (FTSP)</a:t>
            </a:r>
            <a:endParaRPr lang="cs-CZ" sz="360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7E857-CA2F-4858-B275-A89DF78A0829}" type="datetime1">
              <a:rPr lang="cs-CZ" smtClean="0"/>
              <a:pPr/>
              <a:t>21.04.2023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Bezdrátové senzorické sítě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31</a:t>
            </a:fld>
            <a:endParaRPr lang="cs-CZ" dirty="0"/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/>
              <a:t>Takže FTSP synchronizuje uzly s více přeskoky</a:t>
            </a:r>
            <a:r>
              <a:rPr lang="cs-CZ" sz="2400" dirty="0" smtClean="0"/>
              <a:t>.</a:t>
            </a:r>
          </a:p>
          <a:p>
            <a:r>
              <a:rPr lang="cs-CZ" sz="2400" dirty="0" smtClean="0"/>
              <a:t> </a:t>
            </a:r>
            <a:r>
              <a:rPr lang="cs-CZ" sz="2400" dirty="0"/>
              <a:t>Základem je vybraný kořenový uzel, který udržuje celkově čas pro ostatní uzly, aby mohly synchronizovat své hodiny. </a:t>
            </a:r>
            <a:endParaRPr lang="cs-CZ" sz="2400" dirty="0" smtClean="0"/>
          </a:p>
          <a:p>
            <a:r>
              <a:rPr lang="cs-CZ" sz="2400" dirty="0" smtClean="0"/>
              <a:t>Uzly </a:t>
            </a:r>
            <a:r>
              <a:rPr lang="cs-CZ" sz="2400" dirty="0"/>
              <a:t>tvoří ad-hoc strukturu (nikoliv strom) aby mohly přenášet globální čas od kořene k ostatním uzlům. </a:t>
            </a:r>
            <a:endParaRPr lang="cs-CZ" sz="2400" dirty="0" smtClean="0"/>
          </a:p>
          <a:p>
            <a:r>
              <a:rPr lang="cs-CZ" sz="2400" dirty="0" smtClean="0"/>
              <a:t>Algoritmus </a:t>
            </a:r>
            <a:r>
              <a:rPr lang="cs-CZ" sz="2400" dirty="0"/>
              <a:t>je odolný proti poruchám linek mezi uzly a dynamickým změnám topologie</a:t>
            </a:r>
            <a:r>
              <a:rPr lang="cs-CZ" sz="2400" dirty="0" smtClean="0"/>
              <a:t>.</a:t>
            </a:r>
          </a:p>
          <a:p>
            <a:r>
              <a:rPr lang="cs-CZ" sz="2400" dirty="0" smtClean="0"/>
              <a:t> </a:t>
            </a:r>
            <a:r>
              <a:rPr lang="cs-CZ" sz="2400" dirty="0"/>
              <a:t>K synchronizaci využívá MAC úroveň, synchronizační značka je umístěna na začátku </a:t>
            </a:r>
            <a:r>
              <a:rPr lang="cs-CZ" sz="2400" dirty="0" smtClean="0"/>
              <a:t>rámce. 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746292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499176" cy="1295400"/>
          </a:xfrm>
        </p:spPr>
        <p:txBody>
          <a:bodyPr/>
          <a:lstStyle/>
          <a:p>
            <a:pPr lvl="0" algn="ctr"/>
            <a:r>
              <a:rPr lang="en-US" sz="3600" dirty="0"/>
              <a:t>Flooding Time Synchronization Protocol (FTSP)</a:t>
            </a:r>
            <a:endParaRPr lang="cs-CZ" sz="360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7E857-CA2F-4858-B275-A89DF78A0829}" type="datetime1">
              <a:rPr lang="cs-CZ" smtClean="0"/>
              <a:pPr/>
              <a:t>21.04.2023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Bezdrátové senzorické sítě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32</a:t>
            </a:fld>
            <a:endParaRPr lang="cs-CZ" dirty="0"/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zh-TW" dirty="0" smtClean="0"/>
              <a:t>Síťový model</a:t>
            </a:r>
            <a:endParaRPr lang="en-US" altLang="zh-TW" dirty="0"/>
          </a:p>
          <a:p>
            <a:pPr lvl="1"/>
            <a:r>
              <a:rPr lang="cs-CZ" altLang="zh-TW" dirty="0" smtClean="0"/>
              <a:t>Každý uzel v síti má unikátní ID</a:t>
            </a:r>
            <a:endParaRPr lang="en-US" altLang="zh-TW" dirty="0"/>
          </a:p>
          <a:p>
            <a:pPr lvl="1"/>
            <a:r>
              <a:rPr lang="cs-CZ" altLang="zh-TW" dirty="0" smtClean="0"/>
              <a:t>Každá synchronizační zpráva obsahuje</a:t>
            </a:r>
          </a:p>
          <a:p>
            <a:pPr lvl="2"/>
            <a:r>
              <a:rPr lang="cs-CZ" altLang="zh-TW" dirty="0" smtClean="0"/>
              <a:t>Časovou značku</a:t>
            </a:r>
            <a:endParaRPr lang="en-US" altLang="zh-TW" dirty="0"/>
          </a:p>
          <a:p>
            <a:pPr lvl="2"/>
            <a:r>
              <a:rPr lang="cs-CZ" altLang="zh-TW" dirty="0" smtClean="0"/>
              <a:t>ID kořene</a:t>
            </a:r>
            <a:endParaRPr lang="en-US" altLang="zh-TW" dirty="0"/>
          </a:p>
          <a:p>
            <a:pPr lvl="2"/>
            <a:r>
              <a:rPr lang="cs-CZ" altLang="zh-TW" dirty="0" smtClean="0"/>
              <a:t>Sekvenční číslo</a:t>
            </a:r>
            <a:endParaRPr lang="en-US" altLang="zh-TW" dirty="0"/>
          </a:p>
          <a:p>
            <a:pPr lvl="1"/>
            <a:r>
              <a:rPr lang="cs-CZ" altLang="zh-TW" dirty="0" smtClean="0"/>
              <a:t>Uzel s nejmenším ID je kořen</a:t>
            </a:r>
            <a:endParaRPr lang="en-US" altLang="zh-TW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293187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71184" cy="1295400"/>
          </a:xfrm>
        </p:spPr>
        <p:txBody>
          <a:bodyPr/>
          <a:lstStyle/>
          <a:p>
            <a:pPr lvl="0" algn="ctr"/>
            <a:r>
              <a:rPr lang="en-US" sz="3600" dirty="0"/>
              <a:t>Flooding Time Synchronization Protocol (FTSP)</a:t>
            </a:r>
            <a:endParaRPr lang="cs-CZ" sz="360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7E857-CA2F-4858-B275-A89DF78A0829}" type="datetime1">
              <a:rPr lang="cs-CZ" smtClean="0"/>
              <a:pPr/>
              <a:t>21.04.2023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Bezdrátové senzorické sítě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33</a:t>
            </a:fld>
            <a:endParaRPr lang="cs-CZ" dirty="0"/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zh-TW" dirty="0" smtClean="0"/>
              <a:t>Fáze výběru kořene</a:t>
            </a:r>
            <a:endParaRPr lang="en-US" altLang="zh-TW" dirty="0"/>
          </a:p>
          <a:p>
            <a:pPr lvl="1"/>
            <a:r>
              <a:rPr lang="cs-CZ" altLang="zh-TW" dirty="0" smtClean="0"/>
              <a:t>Využívá jednoduchý algoritmus výběru 1 z N podle minimálního ID</a:t>
            </a:r>
          </a:p>
          <a:p>
            <a:r>
              <a:rPr lang="cs-CZ" altLang="zh-TW" dirty="0" smtClean="0"/>
              <a:t>Rekonfigurace</a:t>
            </a:r>
          </a:p>
          <a:p>
            <a:pPr lvl="1"/>
            <a:r>
              <a:rPr lang="cs-CZ" altLang="zh-TW" dirty="0" smtClean="0"/>
              <a:t>Pokud uzel neobdrží synchronizační zprávu po dobu několika period, prohlásí se za kořen </a:t>
            </a:r>
          </a:p>
          <a:p>
            <a:pPr lvl="1"/>
            <a:r>
              <a:rPr lang="cs-CZ" altLang="zh-TW" dirty="0" smtClean="0"/>
              <a:t>Pokud uzel přijme zprávu a má vyšší ID, posílá ji dál</a:t>
            </a:r>
          </a:p>
          <a:p>
            <a:pPr lvl="1"/>
            <a:r>
              <a:rPr lang="cs-CZ" altLang="zh-TW" dirty="0" smtClean="0"/>
              <a:t>Pokud má nižší ID, propaguje vlastní zprávy jako by byl kořen.</a:t>
            </a:r>
          </a:p>
          <a:p>
            <a:pPr marL="0" indent="0">
              <a:buNone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010270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71184" cy="1295400"/>
          </a:xfrm>
        </p:spPr>
        <p:txBody>
          <a:bodyPr/>
          <a:lstStyle/>
          <a:p>
            <a:pPr lvl="0" algn="ctr"/>
            <a:r>
              <a:rPr lang="en-US" sz="3600" dirty="0"/>
              <a:t>Flooding Time Synchronization Protocol (FTSP)</a:t>
            </a:r>
            <a:endParaRPr lang="cs-CZ" sz="360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7E857-CA2F-4858-B275-A89DF78A0829}" type="datetime1">
              <a:rPr lang="cs-CZ" smtClean="0"/>
              <a:pPr/>
              <a:t>21.04.2023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Bezdrátové senzorické sítě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34</a:t>
            </a:fld>
            <a:endParaRPr lang="cs-CZ" dirty="0"/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zh-TW" dirty="0" smtClean="0"/>
              <a:t>Synchronizační fáze</a:t>
            </a:r>
          </a:p>
          <a:p>
            <a:pPr lvl="1"/>
            <a:r>
              <a:rPr lang="cs-CZ" altLang="zh-TW" dirty="0" smtClean="0"/>
              <a:t>Kořen a synchronizované uzly posílají synchronizační zprávy </a:t>
            </a:r>
            <a:r>
              <a:rPr lang="cs-CZ" altLang="zh-TW" dirty="0" err="1" smtClean="0"/>
              <a:t>broadcastem</a:t>
            </a:r>
            <a:endParaRPr lang="cs-CZ" altLang="zh-TW" dirty="0" smtClean="0"/>
          </a:p>
          <a:p>
            <a:pPr lvl="1"/>
            <a:r>
              <a:rPr lang="cs-CZ" altLang="zh-TW" dirty="0" smtClean="0"/>
              <a:t>Ostatní uzly přijímají synchronizační zprávy od kořene nebo synchronizovaných uzlů</a:t>
            </a:r>
            <a:endParaRPr lang="en-US" altLang="zh-TW" dirty="0"/>
          </a:p>
          <a:p>
            <a:pPr lvl="1"/>
            <a:r>
              <a:rPr lang="cs-CZ" altLang="zh-TW" dirty="0" err="1" smtClean="0"/>
              <a:t>Jakomile</a:t>
            </a:r>
            <a:r>
              <a:rPr lang="cs-CZ" altLang="zh-TW" dirty="0" smtClean="0"/>
              <a:t> uzel nashromáždí dostatek synchronizačních zpráv, odhadne odchylku a stává se synchronizovaným uzlem</a:t>
            </a:r>
          </a:p>
          <a:p>
            <a:pPr marL="0" indent="0">
              <a:buNone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229256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71184" cy="1295400"/>
          </a:xfrm>
        </p:spPr>
        <p:txBody>
          <a:bodyPr/>
          <a:lstStyle/>
          <a:p>
            <a:pPr lvl="0" algn="ctr"/>
            <a:r>
              <a:rPr lang="en-US" sz="3600" dirty="0"/>
              <a:t>Flooding Time Synchronization Protocol (FTSP)</a:t>
            </a:r>
            <a:endParaRPr lang="cs-CZ" sz="360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7E857-CA2F-4858-B275-A89DF78A0829}" type="datetime1">
              <a:rPr lang="cs-CZ" smtClean="0"/>
              <a:pPr/>
              <a:t>21.04.2023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Bezdrátové senzorické sítě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35</a:t>
            </a:fld>
            <a:endParaRPr lang="cs-CZ" dirty="0"/>
          </a:p>
        </p:txBody>
      </p:sp>
      <p:sp>
        <p:nvSpPr>
          <p:cNvPr id="9" name="橢圓 41"/>
          <p:cNvSpPr/>
          <p:nvPr/>
        </p:nvSpPr>
        <p:spPr>
          <a:xfrm>
            <a:off x="2195736" y="1700808"/>
            <a:ext cx="4176464" cy="4392488"/>
          </a:xfrm>
          <a:prstGeom prst="ellipse">
            <a:avLst/>
          </a:prstGeom>
          <a:solidFill>
            <a:srgbClr val="33CCFF">
              <a:alpha val="31000"/>
            </a:srgbClr>
          </a:solidFill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anchor="ctr"/>
          <a:lstStyle>
            <a:lvl1pPr eaLnBrk="0" hangingPunct="0">
              <a:defRPr kumimoji="1" sz="26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 sz="26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 sz="26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 sz="26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 sz="26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6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6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6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6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algn="ctr" eaLnBrk="1" hangingPunct="1"/>
            <a:endParaRPr kumimoji="0" lang="zh-TW" altLang="en-US" sz="18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3" name="橢圓 7"/>
          <p:cNvSpPr/>
          <p:nvPr/>
        </p:nvSpPr>
        <p:spPr>
          <a:xfrm>
            <a:off x="2397944" y="4010025"/>
            <a:ext cx="928687" cy="857250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 kumimoji="1" sz="26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 sz="26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 sz="26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 sz="26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 sz="26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6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6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6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6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algn="ctr" eaLnBrk="1" hangingPunct="1"/>
            <a:r>
              <a:rPr kumimoji="0" lang="en-US" altLang="zh-TW" sz="1800">
                <a:solidFill>
                  <a:srgbClr val="FFFFFF"/>
                </a:solidFill>
                <a:latin typeface="Times New Roman" pitchFamily="18" charset="0"/>
              </a:rPr>
              <a:t>B</a:t>
            </a:r>
            <a:endParaRPr kumimoji="0" lang="zh-TW" altLang="en-US" sz="1800">
              <a:solidFill>
                <a:srgbClr val="FFFFFF"/>
              </a:solidFill>
              <a:latin typeface="Times New Roman" pitchFamily="18" charset="0"/>
            </a:endParaRPr>
          </a:p>
        </p:txBody>
      </p:sp>
      <p:sp>
        <p:nvSpPr>
          <p:cNvPr id="14" name="橢圓 9"/>
          <p:cNvSpPr/>
          <p:nvPr/>
        </p:nvSpPr>
        <p:spPr>
          <a:xfrm>
            <a:off x="4226445" y="4938713"/>
            <a:ext cx="928687" cy="857250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 kumimoji="1" sz="26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 sz="26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 sz="26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 sz="26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 sz="26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6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6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6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6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algn="ctr" eaLnBrk="1" hangingPunct="1"/>
            <a:r>
              <a:rPr kumimoji="0" lang="en-US" altLang="zh-TW" sz="1800">
                <a:solidFill>
                  <a:srgbClr val="FFFFFF"/>
                </a:solidFill>
                <a:latin typeface="Times New Roman" pitchFamily="18" charset="0"/>
              </a:rPr>
              <a:t>C</a:t>
            </a:r>
            <a:endParaRPr kumimoji="0" lang="zh-TW" altLang="en-US" sz="1800">
              <a:solidFill>
                <a:srgbClr val="FFFFFF"/>
              </a:solidFill>
              <a:latin typeface="Times New Roman" pitchFamily="18" charset="0"/>
            </a:endParaRPr>
          </a:p>
        </p:txBody>
      </p:sp>
      <p:grpSp>
        <p:nvGrpSpPr>
          <p:cNvPr id="15" name="群組 33"/>
          <p:cNvGrpSpPr>
            <a:grpSpLocks/>
          </p:cNvGrpSpPr>
          <p:nvPr/>
        </p:nvGrpSpPr>
        <p:grpSpPr bwMode="auto">
          <a:xfrm>
            <a:off x="1284257" y="3845323"/>
            <a:ext cx="983878" cy="1021952"/>
            <a:chOff x="7214412" y="2358224"/>
            <a:chExt cx="1500992" cy="1500992"/>
          </a:xfrm>
        </p:grpSpPr>
        <p:cxnSp>
          <p:nvCxnSpPr>
            <p:cNvPr id="16" name="直線單箭頭接點 34"/>
            <p:cNvCxnSpPr/>
            <p:nvPr/>
          </p:nvCxnSpPr>
          <p:spPr>
            <a:xfrm rot="5400000" flipH="1" flipV="1">
              <a:off x="6465504" y="3107132"/>
              <a:ext cx="1499405" cy="1589"/>
            </a:xfrm>
            <a:prstGeom prst="straightConnector1">
              <a:avLst/>
            </a:prstGeom>
            <a:ln w="254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直線單箭頭接點 35"/>
            <p:cNvCxnSpPr/>
            <p:nvPr/>
          </p:nvCxnSpPr>
          <p:spPr>
            <a:xfrm>
              <a:off x="7214412" y="3857629"/>
              <a:ext cx="1500992" cy="1587"/>
            </a:xfrm>
            <a:prstGeom prst="straightConnector1">
              <a:avLst/>
            </a:prstGeom>
            <a:ln w="254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橢圓 36"/>
            <p:cNvSpPr/>
            <p:nvPr/>
          </p:nvSpPr>
          <p:spPr>
            <a:xfrm>
              <a:off x="7786218" y="3500628"/>
              <a:ext cx="71476" cy="46013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 eaLnBrk="0" hangingPunct="0">
                <a:defRPr kumimoji="1" sz="2600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1pPr>
              <a:lvl2pPr marL="742950" indent="-285750" eaLnBrk="0" hangingPunct="0">
                <a:defRPr kumimoji="1" sz="2600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2pPr>
              <a:lvl3pPr marL="1143000" indent="-228600" eaLnBrk="0" hangingPunct="0">
                <a:defRPr kumimoji="1" sz="2600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3pPr>
              <a:lvl4pPr marL="1600200" indent="-228600" eaLnBrk="0" hangingPunct="0">
                <a:defRPr kumimoji="1" sz="2600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4pPr>
              <a:lvl5pPr marL="2057400" indent="-228600" eaLnBrk="0" hangingPunct="0">
                <a:defRPr kumimoji="1" sz="2600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600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600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600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600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9pPr>
            </a:lstStyle>
            <a:p>
              <a:pPr algn="ctr" eaLnBrk="1" hangingPunct="1"/>
              <a:endParaRPr kumimoji="0" lang="zh-TW" altLang="en-US" sz="1800">
                <a:solidFill>
                  <a:srgbClr val="FFFFFF"/>
                </a:solidFill>
                <a:latin typeface="Times New Roman" pitchFamily="18" charset="0"/>
              </a:endParaRPr>
            </a:p>
          </p:txBody>
        </p:sp>
        <p:sp>
          <p:nvSpPr>
            <p:cNvPr id="19" name="橢圓 37"/>
            <p:cNvSpPr/>
            <p:nvPr/>
          </p:nvSpPr>
          <p:spPr>
            <a:xfrm>
              <a:off x="7500315" y="3429227"/>
              <a:ext cx="71476" cy="4601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 eaLnBrk="0" hangingPunct="0">
                <a:defRPr kumimoji="1" sz="2600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1pPr>
              <a:lvl2pPr marL="742950" indent="-285750" eaLnBrk="0" hangingPunct="0">
                <a:defRPr kumimoji="1" sz="2600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2pPr>
              <a:lvl3pPr marL="1143000" indent="-228600" eaLnBrk="0" hangingPunct="0">
                <a:defRPr kumimoji="1" sz="2600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3pPr>
              <a:lvl4pPr marL="1600200" indent="-228600" eaLnBrk="0" hangingPunct="0">
                <a:defRPr kumimoji="1" sz="2600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4pPr>
              <a:lvl5pPr marL="2057400" indent="-228600" eaLnBrk="0" hangingPunct="0">
                <a:defRPr kumimoji="1" sz="2600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600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600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600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600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9pPr>
            </a:lstStyle>
            <a:p>
              <a:pPr algn="ctr" eaLnBrk="1" hangingPunct="1"/>
              <a:endParaRPr kumimoji="0" lang="zh-TW" altLang="en-US" sz="1800">
                <a:solidFill>
                  <a:srgbClr val="FFFFFF"/>
                </a:solidFill>
                <a:latin typeface="Times New Roman" pitchFamily="18" charset="0"/>
              </a:endParaRPr>
            </a:p>
          </p:txBody>
        </p:sp>
        <p:sp>
          <p:nvSpPr>
            <p:cNvPr id="20" name="橢圓 38"/>
            <p:cNvSpPr/>
            <p:nvPr/>
          </p:nvSpPr>
          <p:spPr>
            <a:xfrm>
              <a:off x="8286549" y="2858025"/>
              <a:ext cx="71475" cy="4601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 eaLnBrk="0" hangingPunct="0">
                <a:defRPr kumimoji="1" sz="2600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1pPr>
              <a:lvl2pPr marL="742950" indent="-285750" eaLnBrk="0" hangingPunct="0">
                <a:defRPr kumimoji="1" sz="2600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2pPr>
              <a:lvl3pPr marL="1143000" indent="-228600" eaLnBrk="0" hangingPunct="0">
                <a:defRPr kumimoji="1" sz="2600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3pPr>
              <a:lvl4pPr marL="1600200" indent="-228600" eaLnBrk="0" hangingPunct="0">
                <a:defRPr kumimoji="1" sz="2600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4pPr>
              <a:lvl5pPr marL="2057400" indent="-228600" eaLnBrk="0" hangingPunct="0">
                <a:defRPr kumimoji="1" sz="2600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600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600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600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600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9pPr>
            </a:lstStyle>
            <a:p>
              <a:pPr algn="ctr" eaLnBrk="1" hangingPunct="1"/>
              <a:endParaRPr kumimoji="0" lang="zh-TW" altLang="en-US" sz="1800">
                <a:solidFill>
                  <a:srgbClr val="FFFFFF"/>
                </a:solidFill>
                <a:latin typeface="Times New Roman" pitchFamily="18" charset="0"/>
              </a:endParaRPr>
            </a:p>
          </p:txBody>
        </p:sp>
        <p:sp>
          <p:nvSpPr>
            <p:cNvPr id="21" name="橢圓 39"/>
            <p:cNvSpPr/>
            <p:nvPr/>
          </p:nvSpPr>
          <p:spPr>
            <a:xfrm>
              <a:off x="8000646" y="3215027"/>
              <a:ext cx="71475" cy="46013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 eaLnBrk="0" hangingPunct="0">
                <a:defRPr kumimoji="1" sz="2600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1pPr>
              <a:lvl2pPr marL="742950" indent="-285750" eaLnBrk="0" hangingPunct="0">
                <a:defRPr kumimoji="1" sz="2600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2pPr>
              <a:lvl3pPr marL="1143000" indent="-228600" eaLnBrk="0" hangingPunct="0">
                <a:defRPr kumimoji="1" sz="2600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3pPr>
              <a:lvl4pPr marL="1600200" indent="-228600" eaLnBrk="0" hangingPunct="0">
                <a:defRPr kumimoji="1" sz="2600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4pPr>
              <a:lvl5pPr marL="2057400" indent="-228600" eaLnBrk="0" hangingPunct="0">
                <a:defRPr kumimoji="1" sz="2600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600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600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600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600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9pPr>
            </a:lstStyle>
            <a:p>
              <a:pPr algn="ctr" eaLnBrk="1" hangingPunct="1"/>
              <a:endParaRPr kumimoji="0" lang="zh-TW" altLang="en-US" sz="1800">
                <a:solidFill>
                  <a:srgbClr val="FFFFFF"/>
                </a:solidFill>
                <a:latin typeface="Times New Roman" pitchFamily="18" charset="0"/>
              </a:endParaRPr>
            </a:p>
          </p:txBody>
        </p:sp>
        <p:cxnSp>
          <p:nvCxnSpPr>
            <p:cNvPr id="22" name="直線接點 40"/>
            <p:cNvCxnSpPr/>
            <p:nvPr/>
          </p:nvCxnSpPr>
          <p:spPr>
            <a:xfrm flipV="1">
              <a:off x="7428840" y="2715225"/>
              <a:ext cx="1143613" cy="928204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3" name="橢圓 3"/>
          <p:cNvSpPr/>
          <p:nvPr/>
        </p:nvSpPr>
        <p:spPr>
          <a:xfrm>
            <a:off x="3190875" y="1999456"/>
            <a:ext cx="928687" cy="85725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 kumimoji="1" sz="26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 sz="26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 sz="26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 sz="26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 sz="26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6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6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6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6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algn="ctr" eaLnBrk="1" hangingPunct="1"/>
            <a:r>
              <a:rPr kumimoji="0" lang="en-US" altLang="zh-TW" sz="1800" dirty="0">
                <a:solidFill>
                  <a:srgbClr val="FFFFFF"/>
                </a:solidFill>
                <a:latin typeface="Times New Roman" pitchFamily="18" charset="0"/>
              </a:rPr>
              <a:t>Root</a:t>
            </a:r>
            <a:endParaRPr kumimoji="0" lang="zh-TW" altLang="en-US" sz="1800" dirty="0">
              <a:solidFill>
                <a:srgbClr val="FFFFFF"/>
              </a:solidFill>
              <a:latin typeface="Times New Roman" pitchFamily="18" charset="0"/>
            </a:endParaRPr>
          </a:p>
        </p:txBody>
      </p:sp>
      <p:sp>
        <p:nvSpPr>
          <p:cNvPr id="24" name="橢圓 8"/>
          <p:cNvSpPr/>
          <p:nvPr/>
        </p:nvSpPr>
        <p:spPr>
          <a:xfrm>
            <a:off x="4940301" y="3109119"/>
            <a:ext cx="928687" cy="857250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 kumimoji="1" sz="26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 sz="26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 sz="26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 sz="26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 sz="26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6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6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6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6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algn="ctr" eaLnBrk="1" hangingPunct="1"/>
            <a:r>
              <a:rPr kumimoji="0" lang="en-US" altLang="zh-TW" sz="1800">
                <a:solidFill>
                  <a:srgbClr val="FFFFFF"/>
                </a:solidFill>
                <a:latin typeface="Times New Roman" pitchFamily="18" charset="0"/>
              </a:rPr>
              <a:t>A</a:t>
            </a:r>
            <a:endParaRPr kumimoji="0" lang="zh-TW" altLang="en-US" sz="1800">
              <a:solidFill>
                <a:srgbClr val="FFFFFF"/>
              </a:solidFill>
              <a:latin typeface="Times New Roman" pitchFamily="18" charset="0"/>
            </a:endParaRPr>
          </a:p>
        </p:txBody>
      </p:sp>
      <p:grpSp>
        <p:nvGrpSpPr>
          <p:cNvPr id="25" name="群組 32"/>
          <p:cNvGrpSpPr>
            <a:grpSpLocks/>
          </p:cNvGrpSpPr>
          <p:nvPr/>
        </p:nvGrpSpPr>
        <p:grpSpPr bwMode="auto">
          <a:xfrm>
            <a:off x="5986464" y="2395277"/>
            <a:ext cx="877664" cy="1105731"/>
            <a:chOff x="7214412" y="2358224"/>
            <a:chExt cx="1500992" cy="1500992"/>
          </a:xfrm>
        </p:grpSpPr>
        <p:cxnSp>
          <p:nvCxnSpPr>
            <p:cNvPr id="26" name="直線單箭頭接點 21"/>
            <p:cNvCxnSpPr/>
            <p:nvPr/>
          </p:nvCxnSpPr>
          <p:spPr>
            <a:xfrm rot="5400000" flipH="1" flipV="1">
              <a:off x="6465504" y="3107132"/>
              <a:ext cx="1499405" cy="1588"/>
            </a:xfrm>
            <a:prstGeom prst="straightConnector1">
              <a:avLst/>
            </a:prstGeom>
            <a:ln w="254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直線單箭頭接點 23"/>
            <p:cNvCxnSpPr/>
            <p:nvPr/>
          </p:nvCxnSpPr>
          <p:spPr>
            <a:xfrm>
              <a:off x="7214412" y="3857629"/>
              <a:ext cx="1500992" cy="1587"/>
            </a:xfrm>
            <a:prstGeom prst="straightConnector1">
              <a:avLst/>
            </a:prstGeom>
            <a:ln w="254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橢圓 24"/>
            <p:cNvSpPr/>
            <p:nvPr/>
          </p:nvSpPr>
          <p:spPr>
            <a:xfrm>
              <a:off x="7857694" y="3500628"/>
              <a:ext cx="71476" cy="46013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 eaLnBrk="0" hangingPunct="0">
                <a:defRPr kumimoji="1" sz="2600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1pPr>
              <a:lvl2pPr marL="742950" indent="-285750" eaLnBrk="0" hangingPunct="0">
                <a:defRPr kumimoji="1" sz="2600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2pPr>
              <a:lvl3pPr marL="1143000" indent="-228600" eaLnBrk="0" hangingPunct="0">
                <a:defRPr kumimoji="1" sz="2600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3pPr>
              <a:lvl4pPr marL="1600200" indent="-228600" eaLnBrk="0" hangingPunct="0">
                <a:defRPr kumimoji="1" sz="2600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4pPr>
              <a:lvl5pPr marL="2057400" indent="-228600" eaLnBrk="0" hangingPunct="0">
                <a:defRPr kumimoji="1" sz="2600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600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600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600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600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9pPr>
            </a:lstStyle>
            <a:p>
              <a:pPr algn="ctr" eaLnBrk="1" hangingPunct="1"/>
              <a:endParaRPr kumimoji="0" lang="zh-TW" altLang="en-US" sz="1800">
                <a:solidFill>
                  <a:srgbClr val="FFFFFF"/>
                </a:solidFill>
                <a:latin typeface="Times New Roman" pitchFamily="18" charset="0"/>
              </a:endParaRPr>
            </a:p>
          </p:txBody>
        </p:sp>
        <p:sp>
          <p:nvSpPr>
            <p:cNvPr id="29" name="橢圓 25"/>
            <p:cNvSpPr/>
            <p:nvPr/>
          </p:nvSpPr>
          <p:spPr>
            <a:xfrm>
              <a:off x="7428839" y="3429227"/>
              <a:ext cx="71476" cy="4601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 eaLnBrk="0" hangingPunct="0">
                <a:defRPr kumimoji="1" sz="2600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1pPr>
              <a:lvl2pPr marL="742950" indent="-285750" eaLnBrk="0" hangingPunct="0">
                <a:defRPr kumimoji="1" sz="2600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2pPr>
              <a:lvl3pPr marL="1143000" indent="-228600" eaLnBrk="0" hangingPunct="0">
                <a:defRPr kumimoji="1" sz="2600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3pPr>
              <a:lvl4pPr marL="1600200" indent="-228600" eaLnBrk="0" hangingPunct="0">
                <a:defRPr kumimoji="1" sz="2600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4pPr>
              <a:lvl5pPr marL="2057400" indent="-228600" eaLnBrk="0" hangingPunct="0">
                <a:defRPr kumimoji="1" sz="2600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600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600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600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600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9pPr>
            </a:lstStyle>
            <a:p>
              <a:pPr algn="ctr" eaLnBrk="1" hangingPunct="1"/>
              <a:endParaRPr kumimoji="0" lang="zh-TW" altLang="en-US" sz="1800">
                <a:solidFill>
                  <a:srgbClr val="FFFFFF"/>
                </a:solidFill>
                <a:latin typeface="Times New Roman" pitchFamily="18" charset="0"/>
              </a:endParaRPr>
            </a:p>
          </p:txBody>
        </p:sp>
        <p:sp>
          <p:nvSpPr>
            <p:cNvPr id="30" name="橢圓 26"/>
            <p:cNvSpPr/>
            <p:nvPr/>
          </p:nvSpPr>
          <p:spPr>
            <a:xfrm>
              <a:off x="8429501" y="2858025"/>
              <a:ext cx="71476" cy="44427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 eaLnBrk="0" hangingPunct="0">
                <a:defRPr kumimoji="1" sz="2600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1pPr>
              <a:lvl2pPr marL="742950" indent="-285750" eaLnBrk="0" hangingPunct="0">
                <a:defRPr kumimoji="1" sz="2600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2pPr>
              <a:lvl3pPr marL="1143000" indent="-228600" eaLnBrk="0" hangingPunct="0">
                <a:defRPr kumimoji="1" sz="2600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3pPr>
              <a:lvl4pPr marL="1600200" indent="-228600" eaLnBrk="0" hangingPunct="0">
                <a:defRPr kumimoji="1" sz="2600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4pPr>
              <a:lvl5pPr marL="2057400" indent="-228600" eaLnBrk="0" hangingPunct="0">
                <a:defRPr kumimoji="1" sz="2600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600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600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600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600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9pPr>
            </a:lstStyle>
            <a:p>
              <a:pPr algn="ctr" eaLnBrk="1" hangingPunct="1"/>
              <a:endParaRPr kumimoji="0" lang="zh-TW" altLang="en-US" sz="1800">
                <a:solidFill>
                  <a:srgbClr val="FFFFFF"/>
                </a:solidFill>
                <a:latin typeface="Times New Roman" pitchFamily="18" charset="0"/>
              </a:endParaRPr>
            </a:p>
          </p:txBody>
        </p:sp>
        <p:sp>
          <p:nvSpPr>
            <p:cNvPr id="31" name="橢圓 27"/>
            <p:cNvSpPr/>
            <p:nvPr/>
          </p:nvSpPr>
          <p:spPr>
            <a:xfrm>
              <a:off x="8000646" y="2929426"/>
              <a:ext cx="71476" cy="46013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 eaLnBrk="0" hangingPunct="0">
                <a:defRPr kumimoji="1" sz="2600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1pPr>
              <a:lvl2pPr marL="742950" indent="-285750" eaLnBrk="0" hangingPunct="0">
                <a:defRPr kumimoji="1" sz="2600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2pPr>
              <a:lvl3pPr marL="1143000" indent="-228600" eaLnBrk="0" hangingPunct="0">
                <a:defRPr kumimoji="1" sz="2600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3pPr>
              <a:lvl4pPr marL="1600200" indent="-228600" eaLnBrk="0" hangingPunct="0">
                <a:defRPr kumimoji="1" sz="2600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4pPr>
              <a:lvl5pPr marL="2057400" indent="-228600" eaLnBrk="0" hangingPunct="0">
                <a:defRPr kumimoji="1" sz="2600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600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600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600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600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9pPr>
            </a:lstStyle>
            <a:p>
              <a:pPr algn="ctr" eaLnBrk="1" hangingPunct="1"/>
              <a:endParaRPr kumimoji="0" lang="zh-TW" altLang="en-US" sz="1800">
                <a:solidFill>
                  <a:srgbClr val="FFFFFF"/>
                </a:solidFill>
                <a:latin typeface="Times New Roman" pitchFamily="18" charset="0"/>
              </a:endParaRPr>
            </a:p>
          </p:txBody>
        </p:sp>
        <p:cxnSp>
          <p:nvCxnSpPr>
            <p:cNvPr id="32" name="直線接點 31"/>
            <p:cNvCxnSpPr/>
            <p:nvPr/>
          </p:nvCxnSpPr>
          <p:spPr>
            <a:xfrm flipV="1">
              <a:off x="7357364" y="2786626"/>
              <a:ext cx="1143613" cy="928203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1" name="群組 46"/>
          <p:cNvGrpSpPr>
            <a:grpSpLocks/>
          </p:cNvGrpSpPr>
          <p:nvPr/>
        </p:nvGrpSpPr>
        <p:grpSpPr bwMode="auto">
          <a:xfrm>
            <a:off x="5413573" y="4793068"/>
            <a:ext cx="1160835" cy="1004482"/>
            <a:chOff x="7214412" y="2358224"/>
            <a:chExt cx="1500992" cy="1500992"/>
          </a:xfrm>
        </p:grpSpPr>
        <p:cxnSp>
          <p:nvCxnSpPr>
            <p:cNvPr id="42" name="直線單箭頭接點 47"/>
            <p:cNvCxnSpPr/>
            <p:nvPr/>
          </p:nvCxnSpPr>
          <p:spPr>
            <a:xfrm rot="5400000" flipH="1" flipV="1">
              <a:off x="6465503" y="3107133"/>
              <a:ext cx="1499405" cy="1587"/>
            </a:xfrm>
            <a:prstGeom prst="straightConnector1">
              <a:avLst/>
            </a:prstGeom>
            <a:ln w="254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直線單箭頭接點 48"/>
            <p:cNvCxnSpPr/>
            <p:nvPr/>
          </p:nvCxnSpPr>
          <p:spPr>
            <a:xfrm>
              <a:off x="7215999" y="3857629"/>
              <a:ext cx="1499405" cy="1587"/>
            </a:xfrm>
            <a:prstGeom prst="straightConnector1">
              <a:avLst/>
            </a:prstGeom>
            <a:ln w="254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4" name="橢圓 49"/>
            <p:cNvSpPr/>
            <p:nvPr/>
          </p:nvSpPr>
          <p:spPr>
            <a:xfrm>
              <a:off x="7785614" y="3500628"/>
              <a:ext cx="71401" cy="46013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 eaLnBrk="0" hangingPunct="0">
                <a:defRPr kumimoji="1" sz="2600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1pPr>
              <a:lvl2pPr marL="742950" indent="-285750" eaLnBrk="0" hangingPunct="0">
                <a:defRPr kumimoji="1" sz="2600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2pPr>
              <a:lvl3pPr marL="1143000" indent="-228600" eaLnBrk="0" hangingPunct="0">
                <a:defRPr kumimoji="1" sz="2600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3pPr>
              <a:lvl4pPr marL="1600200" indent="-228600" eaLnBrk="0" hangingPunct="0">
                <a:defRPr kumimoji="1" sz="2600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4pPr>
              <a:lvl5pPr marL="2057400" indent="-228600" eaLnBrk="0" hangingPunct="0">
                <a:defRPr kumimoji="1" sz="2600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600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600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600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600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9pPr>
            </a:lstStyle>
            <a:p>
              <a:pPr algn="ctr" eaLnBrk="1" hangingPunct="1"/>
              <a:endParaRPr kumimoji="0" lang="zh-TW" altLang="en-US" sz="1800">
                <a:solidFill>
                  <a:srgbClr val="FFFFFF"/>
                </a:solidFill>
                <a:latin typeface="Times New Roman" pitchFamily="18" charset="0"/>
              </a:endParaRPr>
            </a:p>
          </p:txBody>
        </p:sp>
        <p:sp>
          <p:nvSpPr>
            <p:cNvPr id="45" name="橢圓 50"/>
            <p:cNvSpPr/>
            <p:nvPr/>
          </p:nvSpPr>
          <p:spPr>
            <a:xfrm>
              <a:off x="7500013" y="3429227"/>
              <a:ext cx="71401" cy="4601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 eaLnBrk="0" hangingPunct="0">
                <a:defRPr kumimoji="1" sz="2600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1pPr>
              <a:lvl2pPr marL="742950" indent="-285750" eaLnBrk="0" hangingPunct="0">
                <a:defRPr kumimoji="1" sz="2600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2pPr>
              <a:lvl3pPr marL="1143000" indent="-228600" eaLnBrk="0" hangingPunct="0">
                <a:defRPr kumimoji="1" sz="2600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3pPr>
              <a:lvl4pPr marL="1600200" indent="-228600" eaLnBrk="0" hangingPunct="0">
                <a:defRPr kumimoji="1" sz="2600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4pPr>
              <a:lvl5pPr marL="2057400" indent="-228600" eaLnBrk="0" hangingPunct="0">
                <a:defRPr kumimoji="1" sz="2600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600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600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600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600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9pPr>
            </a:lstStyle>
            <a:p>
              <a:pPr algn="ctr" eaLnBrk="1" hangingPunct="1"/>
              <a:endParaRPr kumimoji="0" lang="zh-TW" altLang="en-US" sz="1800">
                <a:solidFill>
                  <a:srgbClr val="FFFFFF"/>
                </a:solidFill>
                <a:latin typeface="Times New Roman" pitchFamily="18" charset="0"/>
              </a:endParaRPr>
            </a:p>
          </p:txBody>
        </p:sp>
        <p:sp>
          <p:nvSpPr>
            <p:cNvPr id="46" name="橢圓 51"/>
            <p:cNvSpPr/>
            <p:nvPr/>
          </p:nvSpPr>
          <p:spPr>
            <a:xfrm>
              <a:off x="8285416" y="2858025"/>
              <a:ext cx="71400" cy="4601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 eaLnBrk="0" hangingPunct="0">
                <a:defRPr kumimoji="1" sz="2600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1pPr>
              <a:lvl2pPr marL="742950" indent="-285750" eaLnBrk="0" hangingPunct="0">
                <a:defRPr kumimoji="1" sz="2600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2pPr>
              <a:lvl3pPr marL="1143000" indent="-228600" eaLnBrk="0" hangingPunct="0">
                <a:defRPr kumimoji="1" sz="2600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3pPr>
              <a:lvl4pPr marL="1600200" indent="-228600" eaLnBrk="0" hangingPunct="0">
                <a:defRPr kumimoji="1" sz="2600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4pPr>
              <a:lvl5pPr marL="2057400" indent="-228600" eaLnBrk="0" hangingPunct="0">
                <a:defRPr kumimoji="1" sz="2600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600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600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600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600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9pPr>
            </a:lstStyle>
            <a:p>
              <a:pPr algn="ctr" eaLnBrk="1" hangingPunct="1"/>
              <a:endParaRPr kumimoji="0" lang="zh-TW" altLang="en-US" sz="1800">
                <a:solidFill>
                  <a:srgbClr val="FFFFFF"/>
                </a:solidFill>
                <a:latin typeface="Times New Roman" pitchFamily="18" charset="0"/>
              </a:endParaRPr>
            </a:p>
          </p:txBody>
        </p:sp>
        <p:sp>
          <p:nvSpPr>
            <p:cNvPr id="47" name="橢圓 52"/>
            <p:cNvSpPr/>
            <p:nvPr/>
          </p:nvSpPr>
          <p:spPr>
            <a:xfrm>
              <a:off x="7999815" y="3215027"/>
              <a:ext cx="71400" cy="46013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 eaLnBrk="0" hangingPunct="0">
                <a:defRPr kumimoji="1" sz="2600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1pPr>
              <a:lvl2pPr marL="742950" indent="-285750" eaLnBrk="0" hangingPunct="0">
                <a:defRPr kumimoji="1" sz="2600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2pPr>
              <a:lvl3pPr marL="1143000" indent="-228600" eaLnBrk="0" hangingPunct="0">
                <a:defRPr kumimoji="1" sz="2600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3pPr>
              <a:lvl4pPr marL="1600200" indent="-228600" eaLnBrk="0" hangingPunct="0">
                <a:defRPr kumimoji="1" sz="2600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4pPr>
              <a:lvl5pPr marL="2057400" indent="-228600" eaLnBrk="0" hangingPunct="0">
                <a:defRPr kumimoji="1" sz="2600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600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600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600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600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9pPr>
            </a:lstStyle>
            <a:p>
              <a:pPr algn="ctr" eaLnBrk="1" hangingPunct="1"/>
              <a:endParaRPr kumimoji="0" lang="zh-TW" altLang="en-US" sz="1800">
                <a:solidFill>
                  <a:srgbClr val="FFFFFF"/>
                </a:solidFill>
                <a:latin typeface="Times New Roman" pitchFamily="18" charset="0"/>
              </a:endParaRPr>
            </a:p>
          </p:txBody>
        </p:sp>
        <p:cxnSp>
          <p:nvCxnSpPr>
            <p:cNvPr id="48" name="直線接點 53"/>
            <p:cNvCxnSpPr/>
            <p:nvPr/>
          </p:nvCxnSpPr>
          <p:spPr>
            <a:xfrm flipV="1">
              <a:off x="7428613" y="2715225"/>
              <a:ext cx="1142404" cy="928204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1003671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9" grpId="1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7509520" cy="1295400"/>
          </a:xfrm>
        </p:spPr>
        <p:txBody>
          <a:bodyPr/>
          <a:lstStyle/>
          <a:p>
            <a:pPr lvl="0" algn="ctr"/>
            <a:r>
              <a:rPr lang="en-US" sz="3600" dirty="0"/>
              <a:t>Flooding Time Synchronization Protocol (FTSP)</a:t>
            </a:r>
            <a:endParaRPr lang="cs-CZ" sz="360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7E857-CA2F-4858-B275-A89DF78A0829}" type="datetime1">
              <a:rPr lang="cs-CZ" smtClean="0"/>
              <a:pPr/>
              <a:t>21.04.2023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Bezdrátové senzorické sítě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36</a:t>
            </a:fld>
            <a:endParaRPr lang="cs-CZ" dirty="0"/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Výhody:</a:t>
            </a:r>
          </a:p>
          <a:p>
            <a:pPr lvl="1"/>
            <a:r>
              <a:rPr lang="cs-CZ" dirty="0"/>
              <a:t>Vysoká přesnost </a:t>
            </a:r>
            <a:r>
              <a:rPr lang="cs-CZ" dirty="0" smtClean="0"/>
              <a:t>synchronizace (1.48µs pro jeden přeskok)</a:t>
            </a:r>
            <a:endParaRPr lang="cs-CZ" dirty="0"/>
          </a:p>
          <a:p>
            <a:pPr lvl="1"/>
            <a:r>
              <a:rPr lang="cs-CZ" dirty="0"/>
              <a:t>Synchronizace přes mezilehlé uzly</a:t>
            </a:r>
          </a:p>
          <a:p>
            <a:pPr lvl="1"/>
            <a:r>
              <a:rPr lang="cs-CZ" dirty="0"/>
              <a:t>Velká robustnost vzhledem ke změnám topologie a výpadkům uzlů.</a:t>
            </a:r>
          </a:p>
          <a:p>
            <a:r>
              <a:rPr lang="cs-CZ" dirty="0"/>
              <a:t>Nevýhoda:</a:t>
            </a:r>
          </a:p>
          <a:p>
            <a:pPr lvl="1"/>
            <a:r>
              <a:rPr lang="cs-CZ" dirty="0"/>
              <a:t>Vyžaduje inicializační periodu</a:t>
            </a:r>
          </a:p>
        </p:txBody>
      </p:sp>
    </p:spTree>
    <p:extLst>
      <p:ext uri="{BB962C8B-B14F-4D97-AF65-F5344CB8AC3E}">
        <p14:creationId xmlns:p14="http://schemas.microsoft.com/office/powerpoint/2010/main" val="3241994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 algn="ctr"/>
            <a:r>
              <a:rPr lang="cs-CZ" sz="3600" dirty="0"/>
              <a:t>Prostředky pro synchronizaci času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z="2000" dirty="0" smtClean="0"/>
              <a:t>NTP </a:t>
            </a:r>
            <a:r>
              <a:rPr lang="cs-CZ" sz="2000" dirty="0"/>
              <a:t>– Network </a:t>
            </a:r>
            <a:r>
              <a:rPr lang="cs-CZ" sz="2000" dirty="0" err="1"/>
              <a:t>Time</a:t>
            </a:r>
            <a:r>
              <a:rPr lang="cs-CZ" sz="2000" dirty="0"/>
              <a:t> </a:t>
            </a:r>
            <a:r>
              <a:rPr lang="cs-CZ" sz="2000" dirty="0" err="1"/>
              <a:t>Protocol</a:t>
            </a:r>
            <a:endParaRPr lang="cs-CZ" sz="2000" dirty="0"/>
          </a:p>
          <a:p>
            <a:pPr lvl="1"/>
            <a:r>
              <a:rPr lang="cs-CZ" sz="1800" dirty="0"/>
              <a:t>Velmi přesné hodiny na serveru</a:t>
            </a:r>
          </a:p>
          <a:p>
            <a:pPr lvl="1"/>
            <a:r>
              <a:rPr lang="cs-CZ" sz="1800" dirty="0"/>
              <a:t>Klient posílá požadavek na zaslání času pomocí UDP</a:t>
            </a:r>
          </a:p>
          <a:p>
            <a:pPr lvl="1"/>
            <a:r>
              <a:rPr lang="cs-CZ" sz="1800" dirty="0"/>
              <a:t>Vyžaduje deterministické zpoždění, stejné zpoždění v obou směrech</a:t>
            </a:r>
          </a:p>
          <a:p>
            <a:pPr lvl="0"/>
            <a:r>
              <a:rPr lang="cs-CZ" sz="2000" dirty="0"/>
              <a:t>GPS – </a:t>
            </a:r>
            <a:r>
              <a:rPr lang="cs-CZ" sz="2000" dirty="0" err="1"/>
              <a:t>Global</a:t>
            </a:r>
            <a:r>
              <a:rPr lang="cs-CZ" sz="2000" dirty="0"/>
              <a:t> </a:t>
            </a:r>
            <a:r>
              <a:rPr lang="cs-CZ" sz="2000" dirty="0" err="1"/>
              <a:t>Positioning</a:t>
            </a:r>
            <a:r>
              <a:rPr lang="cs-CZ" sz="2000" dirty="0"/>
              <a:t> </a:t>
            </a:r>
            <a:r>
              <a:rPr lang="cs-CZ" sz="2000" dirty="0" err="1"/>
              <a:t>System</a:t>
            </a:r>
            <a:endParaRPr lang="cs-CZ" sz="2000" dirty="0"/>
          </a:p>
          <a:p>
            <a:pPr lvl="1"/>
            <a:r>
              <a:rPr lang="cs-CZ" sz="1800" dirty="0"/>
              <a:t>dosažitelná přesnost méně než 200 </a:t>
            </a:r>
            <a:r>
              <a:rPr lang="cs-CZ" sz="1800" dirty="0" err="1" smtClean="0"/>
              <a:t>ns</a:t>
            </a:r>
            <a:endParaRPr lang="cs-CZ" sz="1800" dirty="0"/>
          </a:p>
          <a:p>
            <a:pPr lvl="1"/>
            <a:r>
              <a:rPr lang="cs-CZ" sz="1800" dirty="0"/>
              <a:t>drahé zařízení, energetická </a:t>
            </a:r>
            <a:r>
              <a:rPr lang="cs-CZ" sz="1800" dirty="0" smtClean="0"/>
              <a:t>náročnost </a:t>
            </a:r>
            <a:endParaRPr lang="cs-CZ" sz="1800" dirty="0"/>
          </a:p>
          <a:p>
            <a:pPr lvl="1"/>
            <a:r>
              <a:rPr lang="cs-CZ" sz="1800" dirty="0"/>
              <a:t>přímá viditelnost, přesnost závisí na počtu družic</a:t>
            </a:r>
          </a:p>
          <a:p>
            <a:pPr lvl="1"/>
            <a:r>
              <a:rPr lang="cs-CZ" sz="1800" dirty="0"/>
              <a:t>přílišná </a:t>
            </a:r>
            <a:r>
              <a:rPr lang="cs-CZ" sz="1800" dirty="0" smtClean="0"/>
              <a:t>velikost</a:t>
            </a:r>
            <a:r>
              <a:rPr lang="en-US" sz="1800" dirty="0" smtClean="0"/>
              <a:t> </a:t>
            </a:r>
            <a:r>
              <a:rPr lang="en-US" sz="1800" dirty="0" err="1" smtClean="0"/>
              <a:t>modul</a:t>
            </a:r>
            <a:r>
              <a:rPr lang="cs-CZ" sz="1800" dirty="0"/>
              <a:t>ů</a:t>
            </a:r>
          </a:p>
          <a:p>
            <a:pPr lvl="0"/>
            <a:r>
              <a:rPr lang="cs-CZ" sz="2000" dirty="0"/>
              <a:t>Ř</a:t>
            </a:r>
            <a:r>
              <a:rPr lang="cs-CZ" sz="2000" dirty="0" smtClean="0"/>
              <a:t>ešení to pro </a:t>
            </a:r>
            <a:r>
              <a:rPr lang="cs-CZ" sz="2000" dirty="0"/>
              <a:t>WSN není, omezení</a:t>
            </a:r>
          </a:p>
          <a:p>
            <a:pPr lvl="1"/>
            <a:r>
              <a:rPr lang="cs-CZ" sz="1800" dirty="0"/>
              <a:t>Velikost, výkon, složitost, cena 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7E857-CA2F-4858-B275-A89DF78A0829}" type="datetime1">
              <a:rPr lang="cs-CZ" smtClean="0"/>
              <a:pPr/>
              <a:t>21.04.2023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Bezdrátové senzorické sítě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21664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 algn="ctr"/>
            <a:r>
              <a:rPr lang="cs-CZ" sz="3600" dirty="0" smtClean="0"/>
              <a:t>Možná řešení synchronizace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z="2400" dirty="0" smtClean="0"/>
              <a:t>Neexistuje globální čas</a:t>
            </a:r>
          </a:p>
          <a:p>
            <a:pPr lvl="0"/>
            <a:r>
              <a:rPr lang="cs-CZ" sz="2400" dirty="0" smtClean="0"/>
              <a:t>Fyzické a logické hodiny</a:t>
            </a:r>
          </a:p>
          <a:p>
            <a:pPr lvl="0"/>
            <a:r>
              <a:rPr lang="cs-CZ" sz="2400" dirty="0" smtClean="0"/>
              <a:t>Synchronizace typu master-</a:t>
            </a:r>
            <a:r>
              <a:rPr lang="cs-CZ" sz="2400" dirty="0" err="1" smtClean="0"/>
              <a:t>slave</a:t>
            </a:r>
            <a:endParaRPr lang="cs-CZ" sz="2400" dirty="0" smtClean="0"/>
          </a:p>
          <a:p>
            <a:pPr lvl="0"/>
            <a:r>
              <a:rPr lang="cs-CZ" sz="2400" dirty="0" smtClean="0"/>
              <a:t>Synchronizace mezi uzly</a:t>
            </a:r>
          </a:p>
          <a:p>
            <a:pPr lvl="0"/>
            <a:r>
              <a:rPr lang="cs-CZ" sz="2400" dirty="0" smtClean="0"/>
              <a:t>Synchronizace s vnějším zdrojem (maják)</a:t>
            </a:r>
          </a:p>
          <a:p>
            <a:pPr lvl="0"/>
            <a:r>
              <a:rPr lang="cs-CZ" sz="2400" dirty="0" smtClean="0"/>
              <a:t>Globální a lokální časová synchronizace</a:t>
            </a:r>
          </a:p>
          <a:p>
            <a:pPr lvl="0"/>
            <a:r>
              <a:rPr lang="cs-CZ" sz="2400" dirty="0" smtClean="0"/>
              <a:t>Řešení na úrovni MAC – standardní řešení</a:t>
            </a:r>
            <a:endParaRPr lang="cs-CZ" sz="240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7E857-CA2F-4858-B275-A89DF78A0829}" type="datetime1">
              <a:rPr lang="cs-CZ" smtClean="0"/>
              <a:pPr/>
              <a:t>21.04.2023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Bezdrátové senzorické sítě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23444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3600" dirty="0"/>
              <a:t>Základní typy synchronizace ve </a:t>
            </a:r>
            <a:r>
              <a:rPr lang="cs-CZ" sz="3600" dirty="0" smtClean="0"/>
              <a:t>WSN (1)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z="2400" dirty="0"/>
              <a:t>Relativní </a:t>
            </a:r>
            <a:r>
              <a:rPr lang="cs-CZ" sz="2400" dirty="0" smtClean="0"/>
              <a:t>časování (v uzlu)</a:t>
            </a:r>
            <a:endParaRPr lang="cs-CZ" sz="2400" dirty="0"/>
          </a:p>
          <a:p>
            <a:pPr lvl="1"/>
            <a:r>
              <a:rPr lang="cs-CZ" sz="2000" dirty="0"/>
              <a:t>Spočívá v uspořádání zpráv a událostí</a:t>
            </a:r>
          </a:p>
          <a:p>
            <a:pPr lvl="1"/>
            <a:r>
              <a:rPr lang="cs-CZ" sz="2000" dirty="0"/>
              <a:t>Schopnost určit pořadí událostí na základě lokálních hodin</a:t>
            </a:r>
          </a:p>
          <a:p>
            <a:pPr lvl="1"/>
            <a:r>
              <a:rPr lang="cs-CZ" sz="2000" dirty="0"/>
              <a:t>Synchronizace není třeba</a:t>
            </a:r>
          </a:p>
          <a:p>
            <a:pPr lvl="0"/>
            <a:r>
              <a:rPr lang="cs-CZ" sz="2400" dirty="0"/>
              <a:t>Relativní časování se synchronizací okolních uzlů</a:t>
            </a:r>
          </a:p>
          <a:p>
            <a:pPr lvl="1"/>
            <a:r>
              <a:rPr lang="cs-CZ" sz="2000" dirty="0"/>
              <a:t>Uzly si pamatují drift a offset vzhledem k sousedním uzlům</a:t>
            </a:r>
          </a:p>
          <a:p>
            <a:pPr lvl="1"/>
            <a:r>
              <a:rPr lang="cs-CZ" sz="2000" dirty="0"/>
              <a:t>Schopnost synchronizovat vlastní hodiny vzhledem k ostatním</a:t>
            </a:r>
          </a:p>
          <a:p>
            <a:pPr lvl="0"/>
            <a:r>
              <a:rPr lang="cs-CZ" sz="2400" dirty="0"/>
              <a:t>Globální synchronizace s konstantním časováním v celé síti</a:t>
            </a:r>
          </a:p>
          <a:p>
            <a:pPr lvl="1"/>
            <a:r>
              <a:rPr lang="cs-CZ" sz="2000" dirty="0"/>
              <a:t>Obtížné dosáhnout, složitá, mnohdy není vůbec třeba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7E857-CA2F-4858-B275-A89DF78A0829}" type="datetime1">
              <a:rPr lang="cs-CZ" smtClean="0"/>
              <a:pPr/>
              <a:t>21.04.2023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Bezdrátové senzorické sítě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67653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3600" dirty="0"/>
              <a:t>Základní typy synchronizace ve </a:t>
            </a:r>
            <a:r>
              <a:rPr lang="cs-CZ" sz="3600" dirty="0" smtClean="0"/>
              <a:t>WSN (2)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z="2400" dirty="0" smtClean="0"/>
              <a:t>Synchronizace po události (synchronizace na požádání)</a:t>
            </a:r>
          </a:p>
          <a:p>
            <a:pPr lvl="1"/>
            <a:r>
              <a:rPr lang="cs-CZ" sz="2000" dirty="0" smtClean="0"/>
              <a:t>Základní myšlenka – udržování stálé synchronizace  čerpá mnoho energie</a:t>
            </a:r>
          </a:p>
          <a:p>
            <a:pPr lvl="1"/>
            <a:r>
              <a:rPr lang="cs-CZ" sz="2000" dirty="0" smtClean="0"/>
              <a:t>Jakmile uzel zaznamená událost, uloží si událost s časovou značkou s lokálním časem </a:t>
            </a:r>
          </a:p>
          <a:p>
            <a:pPr lvl="1"/>
            <a:r>
              <a:rPr lang="cs-CZ" sz="2000" dirty="0" smtClean="0"/>
              <a:t>Začne zjišťovat rozdíl lokálního času a globálního času (synchronizace se sousedním uzlem)</a:t>
            </a:r>
            <a:endParaRPr lang="cs-CZ" sz="200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7E857-CA2F-4858-B275-A89DF78A0829}" type="datetime1">
              <a:rPr lang="cs-CZ" smtClean="0"/>
              <a:pPr/>
              <a:t>21.04.2023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Bezdrátové senzorické sítě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4233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3600" dirty="0"/>
              <a:t>Zdroj chyb časové synchronizace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z="2400" dirty="0"/>
              <a:t>Čas odesílání – </a:t>
            </a:r>
            <a:r>
              <a:rPr lang="cs-CZ" sz="2000" dirty="0"/>
              <a:t>čas potřebný pro vytvoření zprávy a její odeslání. Závisí na programovém vybavení (aplikace, operační systém).</a:t>
            </a:r>
          </a:p>
          <a:p>
            <a:pPr lvl="0"/>
            <a:r>
              <a:rPr lang="cs-CZ" sz="2400" dirty="0"/>
              <a:t>Přístupový čas – </a:t>
            </a:r>
            <a:r>
              <a:rPr lang="cs-CZ" sz="2000" dirty="0"/>
              <a:t>čas čekání na přístup ke kanálu po dosažení MAC úrovně. Závisí na MAC protokolu.</a:t>
            </a:r>
          </a:p>
          <a:p>
            <a:pPr lvl="0"/>
            <a:r>
              <a:rPr lang="cs-CZ" sz="2400" dirty="0"/>
              <a:t>Doba vysílání – </a:t>
            </a:r>
            <a:r>
              <a:rPr lang="cs-CZ" sz="2000" dirty="0"/>
              <a:t>tato doba je předem odhadnutelná z délky rámce a rychlosti vysílání.</a:t>
            </a:r>
          </a:p>
          <a:p>
            <a:pPr lvl="0"/>
            <a:r>
              <a:rPr lang="cs-CZ" sz="2400" dirty="0"/>
              <a:t>Doba přenosu – </a:t>
            </a:r>
            <a:r>
              <a:rPr lang="cs-CZ" sz="2000" dirty="0"/>
              <a:t>čas potřebný pro překonání vzdálenosti mezi vysílačem a přijímačem.</a:t>
            </a:r>
          </a:p>
          <a:p>
            <a:pPr lvl="0"/>
            <a:r>
              <a:rPr lang="cs-CZ" sz="2400" dirty="0"/>
              <a:t>Doba přijímání – </a:t>
            </a:r>
            <a:r>
              <a:rPr lang="cs-CZ" sz="2000" dirty="0"/>
              <a:t>je stejná jako doba vysílání.</a:t>
            </a:r>
          </a:p>
          <a:p>
            <a:pPr lvl="0"/>
            <a:r>
              <a:rPr lang="cs-CZ" sz="2400" dirty="0"/>
              <a:t>Doba zpracování příjmu – </a:t>
            </a:r>
            <a:r>
              <a:rPr lang="cs-CZ" sz="2000" dirty="0"/>
              <a:t>čas strávený přijetím zprávy, vytvářením rámce, předáním do aplikace, dekódování zprávy.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7E857-CA2F-4858-B275-A89DF78A0829}" type="datetime1">
              <a:rPr lang="cs-CZ" smtClean="0"/>
              <a:pPr/>
              <a:t>21.04.2023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Bezdrátové senzorické sítě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88297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71184" cy="1295400"/>
          </a:xfrm>
        </p:spPr>
        <p:txBody>
          <a:bodyPr/>
          <a:lstStyle/>
          <a:p>
            <a:pPr algn="ctr"/>
            <a:r>
              <a:rPr lang="cs-CZ" sz="3600" dirty="0"/>
              <a:t>Požadavky na algoritmus časové synchronizace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z="2100" dirty="0" smtClean="0"/>
              <a:t>Přesnost</a:t>
            </a:r>
            <a:endParaRPr lang="cs-CZ" sz="2100" dirty="0"/>
          </a:p>
          <a:p>
            <a:pPr lvl="0"/>
            <a:r>
              <a:rPr lang="cs-CZ" sz="2100" dirty="0" smtClean="0"/>
              <a:t>Nízká energetická účinnost</a:t>
            </a:r>
            <a:endParaRPr lang="cs-CZ" sz="2100" dirty="0"/>
          </a:p>
          <a:p>
            <a:pPr lvl="0"/>
            <a:r>
              <a:rPr lang="cs-CZ" sz="2100" dirty="0" smtClean="0"/>
              <a:t>Škálovatelnost – minimální závislost (energie, čas) na počtu uzlů</a:t>
            </a:r>
            <a:endParaRPr lang="cs-CZ" sz="2100" dirty="0"/>
          </a:p>
          <a:p>
            <a:pPr lvl="0"/>
            <a:r>
              <a:rPr lang="cs-CZ" sz="2100" dirty="0" smtClean="0"/>
              <a:t>Složitost</a:t>
            </a:r>
            <a:endParaRPr lang="cs-CZ" sz="2100" dirty="0"/>
          </a:p>
          <a:p>
            <a:pPr lvl="0"/>
            <a:r>
              <a:rPr lang="cs-CZ" sz="2100" dirty="0" smtClean="0"/>
              <a:t>Robustnost – odolnost proti vlivům okolí (napadení sítě, výpadky uzlů) </a:t>
            </a:r>
          </a:p>
          <a:p>
            <a:pPr lvl="0"/>
            <a:r>
              <a:rPr lang="cs-CZ" sz="2100" dirty="0" smtClean="0"/>
              <a:t>Cena </a:t>
            </a:r>
          </a:p>
          <a:p>
            <a:pPr lvl="0"/>
            <a:r>
              <a:rPr lang="cs-CZ" sz="2100" dirty="0" smtClean="0"/>
              <a:t>Rozsah </a:t>
            </a:r>
            <a:r>
              <a:rPr lang="cs-CZ" sz="2100" dirty="0"/>
              <a:t>– protokol pro časovou synchronizaci zavádí společný čas pro všechny uzly nebo jen pro uzavřenou množinu uzlů.</a:t>
            </a:r>
          </a:p>
          <a:p>
            <a:pPr lvl="0"/>
            <a:r>
              <a:rPr lang="cs-CZ" sz="2100" dirty="0"/>
              <a:t>Zpoždění – celkový čas potřebný pro časovou synchronizaci uzlů. Některé aplikace vyžadují minimalizovat potřebnou dobu pro synchronizaci.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7E857-CA2F-4858-B275-A89DF78A0829}" type="datetime1">
              <a:rPr lang="cs-CZ" smtClean="0"/>
              <a:pPr/>
              <a:t>21.04.2023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Bezdrátové senzorické sítě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82053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06088808">
  <a:themeElements>
    <a:clrScheme name="1_Network 10">
      <a:dk1>
        <a:srgbClr val="000000"/>
      </a:dk1>
      <a:lt1>
        <a:srgbClr val="FFFFFF"/>
      </a:lt1>
      <a:dk2>
        <a:srgbClr val="330066"/>
      </a:dk2>
      <a:lt2>
        <a:srgbClr val="808080"/>
      </a:lt2>
      <a:accent1>
        <a:srgbClr val="CCCC00"/>
      </a:accent1>
      <a:accent2>
        <a:srgbClr val="669999"/>
      </a:accent2>
      <a:accent3>
        <a:srgbClr val="FFFFFF"/>
      </a:accent3>
      <a:accent4>
        <a:srgbClr val="000000"/>
      </a:accent4>
      <a:accent5>
        <a:srgbClr val="E2E2AA"/>
      </a:accent5>
      <a:accent6>
        <a:srgbClr val="5C8A8A"/>
      </a:accent6>
      <a:hlink>
        <a:srgbClr val="7E9CE8"/>
      </a:hlink>
      <a:folHlink>
        <a:srgbClr val="D8D8EC"/>
      </a:folHlink>
    </a:clrScheme>
    <a:fontScheme name="1_Network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1_Network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Network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Network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Network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Network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Network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Network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Network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Network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Network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06088808</Template>
  <TotalTime>1156</TotalTime>
  <Words>2135</Words>
  <Application>Microsoft Office PowerPoint</Application>
  <PresentationFormat>Předvádění na obrazovce (4:3)</PresentationFormat>
  <Paragraphs>381</Paragraphs>
  <Slides>36</Slides>
  <Notes>31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36</vt:i4>
      </vt:variant>
    </vt:vector>
  </HeadingPairs>
  <TitlesOfParts>
    <vt:vector size="43" baseType="lpstr">
      <vt:lpstr>Arial</vt:lpstr>
      <vt:lpstr>DFKai-SB</vt:lpstr>
      <vt:lpstr>Palatino Linotype</vt:lpstr>
      <vt:lpstr>新細明體</vt:lpstr>
      <vt:lpstr>Times New Roman</vt:lpstr>
      <vt:lpstr>Wingdings</vt:lpstr>
      <vt:lpstr>06088808</vt:lpstr>
      <vt:lpstr>Časová synchronizace</vt:lpstr>
      <vt:lpstr>Na co je to dobré</vt:lpstr>
      <vt:lpstr>Základní pojmy</vt:lpstr>
      <vt:lpstr>Prostředky pro synchronizaci času </vt:lpstr>
      <vt:lpstr>Možná řešení synchronizace</vt:lpstr>
      <vt:lpstr>Základní typy synchronizace ve WSN (1)</vt:lpstr>
      <vt:lpstr>Základní typy synchronizace ve WSN (2)</vt:lpstr>
      <vt:lpstr>Zdroj chyb časové synchronizace</vt:lpstr>
      <vt:lpstr>Požadavky na algoritmus časové synchronizace</vt:lpstr>
      <vt:lpstr>Základní protokoly pro časovou synchronizaci ve WSN</vt:lpstr>
      <vt:lpstr>Reference Broadcast Synchronization (RBS) (1)</vt:lpstr>
      <vt:lpstr>Reference Broadcast Synchronization (RBS) (2)</vt:lpstr>
      <vt:lpstr>Reference Broadcast Synchronization (RBS) (3)</vt:lpstr>
      <vt:lpstr>Reference Broadcast Synchronization (RBS) (4)</vt:lpstr>
      <vt:lpstr>Reference Broadcast Synchronization (RBS) (5)</vt:lpstr>
      <vt:lpstr>Time-Diffusion Synchronization Protocol (TDP) (1) </vt:lpstr>
      <vt:lpstr>Time-Diffusion Synchronization Protocol (TDP) (2) </vt:lpstr>
      <vt:lpstr>Time-Diffusion Synchronization Protocol (TDP) (3) </vt:lpstr>
      <vt:lpstr>Time-Diffusion Synchronization Protocol (TDP) (4) </vt:lpstr>
      <vt:lpstr>Timing-sync Protocol for Sensor Networks (TPSN) (1)</vt:lpstr>
      <vt:lpstr>Timing-sync Protocol for Sensor Networks (TPSN) (2)</vt:lpstr>
      <vt:lpstr>Timing-sync Protocol for Sensor Networks (TPSN) (3)</vt:lpstr>
      <vt:lpstr>Timing-sync Protocol for Sensor Networks (TPSN) (4)</vt:lpstr>
      <vt:lpstr>Timing-sync Protocol for Sensor Networks (TPSN) (5)</vt:lpstr>
      <vt:lpstr>Timing-sync Protocol for Sensor Networks (TPSN) (6)</vt:lpstr>
      <vt:lpstr>LTS – Lightweight Time Synchronization</vt:lpstr>
      <vt:lpstr>LTS – Lightweight Time Synchronization</vt:lpstr>
      <vt:lpstr>LTS – Lightweight Time Synchronization</vt:lpstr>
      <vt:lpstr>LTS – Lightweight Time Synchronization</vt:lpstr>
      <vt:lpstr>Flooding Time Synchronization Protocol (FTSP)</vt:lpstr>
      <vt:lpstr>Flooding Time Synchronization Protocol (FTSP)</vt:lpstr>
      <vt:lpstr>Flooding Time Synchronization Protocol (FTSP)</vt:lpstr>
      <vt:lpstr>Flooding Time Synchronization Protocol (FTSP)</vt:lpstr>
      <vt:lpstr>Flooding Time Synchronization Protocol (FTSP)</vt:lpstr>
      <vt:lpstr>Flooding Time Synchronization Protocol (FTSP)</vt:lpstr>
      <vt:lpstr>Flooding Time Synchronization Protocol (FTSP)</vt:lpstr>
    </vt:vector>
  </TitlesOfParts>
  <Company>UWB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školicí prezentace</dc:title>
  <dc:creator>ledvina</dc:creator>
  <cp:lastModifiedBy>Jiri</cp:lastModifiedBy>
  <cp:revision>58</cp:revision>
  <cp:lastPrinted>2016-12-05T17:34:47Z</cp:lastPrinted>
  <dcterms:created xsi:type="dcterms:W3CDTF">2011-05-03T04:12:24Z</dcterms:created>
  <dcterms:modified xsi:type="dcterms:W3CDTF">2023-04-21T08:12:55Z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TC060888081029</vt:lpwstr>
  </property>
</Properties>
</file>