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3" r:id="rId1"/>
    <p:sldMasterId id="2147483676" r:id="rId2"/>
    <p:sldMasterId id="2147483688" r:id="rId3"/>
  </p:sldMasterIdLst>
  <p:notesMasterIdLst>
    <p:notesMasterId r:id="rId59"/>
  </p:notesMasterIdLst>
  <p:handoutMasterIdLst>
    <p:handoutMasterId r:id="rId60"/>
  </p:handoutMasterIdLst>
  <p:sldIdLst>
    <p:sldId id="25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308" r:id="rId39"/>
    <p:sldId id="292" r:id="rId40"/>
    <p:sldId id="293" r:id="rId41"/>
    <p:sldId id="309" r:id="rId42"/>
    <p:sldId id="294" r:id="rId43"/>
    <p:sldId id="295" r:id="rId44"/>
    <p:sldId id="296" r:id="rId45"/>
    <p:sldId id="310" r:id="rId46"/>
    <p:sldId id="297" r:id="rId47"/>
    <p:sldId id="298" r:id="rId48"/>
    <p:sldId id="311" r:id="rId49"/>
    <p:sldId id="299" r:id="rId50"/>
    <p:sldId id="300" r:id="rId51"/>
    <p:sldId id="301" r:id="rId52"/>
    <p:sldId id="302" r:id="rId53"/>
    <p:sldId id="303" r:id="rId54"/>
    <p:sldId id="304" r:id="rId55"/>
    <p:sldId id="305" r:id="rId56"/>
    <p:sldId id="306" r:id="rId57"/>
    <p:sldId id="307" r:id="rId58"/>
  </p:sldIdLst>
  <p:sldSz cx="9144000" cy="6858000" type="screen4x3"/>
  <p:notesSz cx="6737350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46" autoAdjust="0"/>
    <p:restoredTop sz="90192" autoAdjust="0"/>
  </p:normalViewPr>
  <p:slideViewPr>
    <p:cSldViewPr showGuides="1">
      <p:cViewPr varScale="1">
        <p:scale>
          <a:sx n="99" d="100"/>
          <a:sy n="99" d="100"/>
        </p:scale>
        <p:origin x="147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52" d="100"/>
        <a:sy n="52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63" Type="http://schemas.openxmlformats.org/officeDocument/2006/relationships/theme" Target="theme/theme1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slide" Target="slides/slide55.xml"/><Relationship Id="rId5" Type="http://schemas.openxmlformats.org/officeDocument/2006/relationships/slide" Target="slides/slide2.xml"/><Relationship Id="rId61" Type="http://schemas.openxmlformats.org/officeDocument/2006/relationships/presProps" Target="presProps.xml"/><Relationship Id="rId19" Type="http://schemas.openxmlformats.org/officeDocument/2006/relationships/slide" Target="slides/slide1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64" Type="http://schemas.openxmlformats.org/officeDocument/2006/relationships/tableStyles" Target="tableStyles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notesMaster" Target="notesMasters/notesMaster1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10" Type="http://schemas.openxmlformats.org/officeDocument/2006/relationships/slide" Target="slides/slide7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0252" cy="49704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5524" y="0"/>
            <a:ext cx="2920252" cy="49704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499801-9C70-4CE3-B014-61356ADB262D}" type="datetimeFigureOut">
              <a:rPr lang="cs-CZ" smtClean="0"/>
              <a:t>26. 11. 2019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2767"/>
            <a:ext cx="2920252" cy="4970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5524" y="9432767"/>
            <a:ext cx="2920252" cy="4970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9CADA7-58B9-4797-8E11-1F09312864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51499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919315" cy="4958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/>
            </a:lvl1pPr>
          </a:lstStyle>
          <a:p>
            <a:endParaRPr lang="cs-CZ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508" y="2"/>
            <a:ext cx="2919315" cy="4958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/>
            </a:lvl1pPr>
          </a:lstStyle>
          <a:p>
            <a:endParaRPr lang="cs-CZ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5825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4043" y="4717002"/>
            <a:ext cx="5389268" cy="4467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305"/>
            <a:ext cx="2919315" cy="4958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/>
            </a:lvl1pPr>
          </a:lstStyle>
          <a:p>
            <a:endParaRPr lang="cs-CZ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508" y="9432305"/>
            <a:ext cx="2919315" cy="4958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/>
            </a:lvl1pPr>
          </a:lstStyle>
          <a:p>
            <a:fld id="{A6DE7E79-9E1B-4C6B-975F-14D913DD3C1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88274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CDA81A-9641-42DE-AF2D-3C861B6BA555}" type="slidenum">
              <a:rPr lang="cs-CZ"/>
              <a:pPr/>
              <a:t>1</a:t>
            </a:fld>
            <a:endParaRPr lang="cs-CZ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Klepněte a vložte poznámky.</a:t>
            </a:r>
          </a:p>
        </p:txBody>
      </p:sp>
    </p:spTree>
    <p:extLst>
      <p:ext uri="{BB962C8B-B14F-4D97-AF65-F5344CB8AC3E}">
        <p14:creationId xmlns:p14="http://schemas.microsoft.com/office/powerpoint/2010/main" val="637592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Line 2"/>
          <p:cNvSpPr>
            <a:spLocks noChangeShapeType="1"/>
          </p:cNvSpPr>
          <p:nvPr/>
        </p:nvSpPr>
        <p:spPr bwMode="auto">
          <a:xfrm>
            <a:off x="7315200" y="1066800"/>
            <a:ext cx="0" cy="1752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457200"/>
            <a:ext cx="6389688" cy="2133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smtClean="0"/>
              <a:t>Kliknutím lze upravit styl.</a:t>
            </a: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pPr lvl="0"/>
            <a:r>
              <a:rPr lang="cs-CZ" noProof="0" smtClean="0"/>
              <a:t>Kliknutím lze upravit styl předlohy.</a:t>
            </a:r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6AFBA8AA-A681-46ED-9BA8-47668D0840F7}" type="datetime1">
              <a:rPr lang="cs-CZ" smtClean="0"/>
              <a:t>26. 11. 2019</a:t>
            </a:fld>
            <a:endParaRPr lang="cs-CZ"/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66567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5329A2A-8BF4-463F-B7E1-4BD143DD36D2}" type="slidenum">
              <a:rPr lang="cs-CZ" smtClean="0"/>
              <a:pPr/>
              <a:t>‹#›</a:t>
            </a:fld>
            <a:r>
              <a:rPr lang="cs-CZ" smtClean="0"/>
              <a:t> z 66</a:t>
            </a:r>
            <a:endParaRPr lang="cs-CZ" dirty="0"/>
          </a:p>
        </p:txBody>
      </p:sp>
      <p:sp>
        <p:nvSpPr>
          <p:cNvPr id="66568" name="Line 8"/>
          <p:cNvSpPr>
            <a:spLocks noChangeShapeType="1"/>
          </p:cNvSpPr>
          <p:nvPr/>
        </p:nvSpPr>
        <p:spPr bwMode="auto">
          <a:xfrm>
            <a:off x="838200" y="2819400"/>
            <a:ext cx="6477000" cy="0"/>
          </a:xfrm>
          <a:prstGeom prst="line">
            <a:avLst/>
          </a:prstGeom>
          <a:noFill/>
          <a:ln w="63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66569" name="Group 9" descr="decorative graphic made up of dots"/>
          <p:cNvGrpSpPr>
            <a:grpSpLocks/>
          </p:cNvGrpSpPr>
          <p:nvPr/>
        </p:nvGrpSpPr>
        <p:grpSpPr bwMode="auto">
          <a:xfrm>
            <a:off x="7467600" y="1219200"/>
            <a:ext cx="792163" cy="1295400"/>
            <a:chOff x="5136" y="960"/>
            <a:chExt cx="528" cy="864"/>
          </a:xfrm>
        </p:grpSpPr>
        <p:sp>
          <p:nvSpPr>
            <p:cNvPr id="66570" name="Oval 10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1" name="Oval 11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2" name="Oval 12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3" name="Oval 13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4" name="Oval 14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5" name="Oval 15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6" name="Oval 16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7" name="Oval 17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8" name="Oval 18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9" name="Oval 19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0" name="Oval 20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1" name="Oval 21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2" name="Oval 22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3" name="Oval 23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4" name="Oval 24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5" name="Oval 25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6" name="Oval 26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7" name="Oval 27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8" name="Oval 28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9" name="Oval 29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0" name="Oval 30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1" name="Oval 31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2" name="Oval 32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3" name="Oval 33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4" name="Oval 34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5" name="Oval 35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6" name="Oval 36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7" name="Oval 37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8" name="Oval 38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9" name="Oval 39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0" name="Oval 40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66601" name="Group 41" descr="decorative graphic made up of dots"/>
          <p:cNvGrpSpPr>
            <a:grpSpLocks/>
          </p:cNvGrpSpPr>
          <p:nvPr/>
        </p:nvGrpSpPr>
        <p:grpSpPr bwMode="auto">
          <a:xfrm>
            <a:off x="7467600" y="1219200"/>
            <a:ext cx="792163" cy="1295400"/>
            <a:chOff x="5136" y="960"/>
            <a:chExt cx="528" cy="864"/>
          </a:xfrm>
        </p:grpSpPr>
        <p:sp>
          <p:nvSpPr>
            <p:cNvPr id="66602" name="Oval 42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3" name="Oval 43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4" name="Oval 44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5" name="Oval 45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6" name="Oval 46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7" name="Oval 47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8" name="Oval 48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9" name="Oval 49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0" name="Oval 50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1" name="Oval 51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2" name="Oval 52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3" name="Oval 53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4" name="Oval 54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5" name="Oval 55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6" name="Oval 56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7" name="Oval 57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8" name="Oval 58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9" name="Oval 59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0" name="Oval 60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1" name="Oval 61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2" name="Oval 62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3" name="Oval 63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4" name="Oval 64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5" name="Oval 65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6" name="Oval 66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7" name="Oval 67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8" name="Oval 68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9" name="Oval 69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30" name="Oval 70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31" name="Oval 71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32" name="Oval 72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25029C04-326B-487A-8D5F-8A2843FB661B}" type="datetime1">
              <a:rPr lang="cs-CZ" smtClean="0"/>
              <a:t>26. 11. 2019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5754ED3A-27F3-42BF-94CF-C5B015A44F6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8927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4D69D-36AA-4886-85DE-6AABCCBBC83C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1039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35E8C-2E2E-4395-BFA3-4BE5FC464270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12572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A2C6D-610B-4428-822E-C5F661FBD24D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11827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A8AEB-1F77-491B-9DEF-95BA881BBDB9}" type="datetime1">
              <a:rPr lang="cs-CZ" smtClean="0"/>
              <a:t>26. 11. 2019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12271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D9B5C-F769-46EB-9AB2-981E7FA79A3A}" type="datetime1">
              <a:rPr lang="cs-CZ" smtClean="0"/>
              <a:t>26. 11. 2019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83948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27F3B-FE25-4177-A470-D844FA8FF838}" type="datetime1">
              <a:rPr lang="cs-CZ" smtClean="0"/>
              <a:t>26. 11. 2019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47071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BBE96-898C-4CA5-91F2-962E8DD9B854}" type="datetime1">
              <a:rPr lang="cs-CZ" smtClean="0"/>
              <a:t>26. 11. 2019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09898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FBE98-0984-4550-84C0-5C6E57CA3413}" type="datetime1">
              <a:rPr lang="cs-CZ" smtClean="0"/>
              <a:t>26. 11. 2019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92969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EBA38-FFD1-4D19-9271-C2DC9D6FAF1A}" type="datetime1">
              <a:rPr lang="cs-CZ" smtClean="0"/>
              <a:t>26. 11. 2019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4303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Palatino Linotype" pitchFamily="18" charset="0"/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21061AE-A485-4C97-903B-B8528547F5F0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9B87D9-9FF2-47CD-B9B9-80F4D380F43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33578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481F4-090D-402A-84B6-9405D6F01868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30332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70723-64EA-44A5-8D3C-420BC2CB2234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08220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770BC-E672-43F7-80CA-3FBC8E8D91AF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8977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865C8-502B-4E5E-AFF1-2EE726A4F590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21655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3DDE7-D852-4142-8914-A427820F7731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88756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9D48B-83DE-4B3F-A651-F946169970C6}" type="datetime1">
              <a:rPr lang="cs-CZ" smtClean="0"/>
              <a:t>26. 11. 2019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766326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0AD97-D466-4951-892F-DBE82F11BA9A}" type="datetime1">
              <a:rPr lang="cs-CZ" smtClean="0"/>
              <a:t>26. 11. 2019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62485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386AD-2C26-4D90-8BD9-CAEAF8A85C50}" type="datetime1">
              <a:rPr lang="cs-CZ" smtClean="0"/>
              <a:t>26. 11. 2019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508604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C1ED7-8142-44A7-B5C1-364AB3567786}" type="datetime1">
              <a:rPr lang="cs-CZ" smtClean="0"/>
              <a:t>26. 11. 2019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804477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0838B-D6C2-4D14-8810-16B3F8F9E514}" type="datetime1">
              <a:rPr lang="cs-CZ" smtClean="0"/>
              <a:t>26. 11. 2019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2977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0C8FC31-5AA6-4D0F-89D0-35CA1F44D4AC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738509-4E5D-4968-896D-1E76473E30C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669404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34639-359C-40A3-A1DA-6737F6C5C4C7}" type="datetime1">
              <a:rPr lang="cs-CZ" smtClean="0"/>
              <a:t>26. 11. 2019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573705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C24C6-FF79-4787-96C6-BEB006F770C0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403966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D160C-3345-41E9-B65F-CF3337403DC2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0970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9B85A9-F703-462E-983E-CCC22AC8D8E9}" type="datetime1">
              <a:rPr lang="cs-CZ" smtClean="0"/>
              <a:t>26. 11. 2019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39BCD0-EA33-4F72-B858-EDCEBAEE45CD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5390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5EF15B4-141F-4B55-9B20-2EBCCFCA16E5}" type="datetime1">
              <a:rPr lang="cs-CZ" smtClean="0"/>
              <a:t>26. 11. 2019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01F36C-B5E0-4FED-982A-E15C1986EDA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7683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F7ACA22-053D-4EDA-B9F4-15B96AFC9E50}" type="datetime1">
              <a:rPr lang="cs-CZ" smtClean="0"/>
              <a:t>26. 11. 2019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3C99E3-CF39-4FA0-A4EE-2489BD2849D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5732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451040-0AEC-47B2-96F6-AB79C04B2805}" type="datetime1">
              <a:rPr lang="cs-CZ" smtClean="0"/>
              <a:t>26. 11. 2019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1DA43C-04C9-470B-9031-26B037ACA33A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8055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5262F9E-10B3-4518-9701-757715575FF1}" type="datetime1">
              <a:rPr lang="cs-CZ" smtClean="0"/>
              <a:t>26. 11. 2019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779AB7-6A89-40C3-81AE-7E26F204BC71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785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EE6823-E091-4831-9C4B-75CF7ED154C4}" type="datetime1">
              <a:rPr lang="cs-CZ" smtClean="0"/>
              <a:t>26. 11. 2019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9471A4-A861-4056-A74A-BF2FDD3196E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5984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Line 2"/>
          <p:cNvSpPr>
            <a:spLocks noChangeShapeType="1"/>
          </p:cNvSpPr>
          <p:nvPr/>
        </p:nvSpPr>
        <p:spPr bwMode="auto">
          <a:xfrm>
            <a:off x="8001000" y="0"/>
            <a:ext cx="0" cy="1524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fld id="{235F7D07-AA2E-4AFB-B02C-80401D68CAA5}" type="datetime1">
              <a:rPr lang="cs-CZ" smtClean="0"/>
              <a:t>26. 11. 2019</a:t>
            </a:fld>
            <a:endParaRPr lang="cs-CZ"/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1CAF1C22-4A48-496A-AB95-29BFE4D94AD7}" type="slidenum">
              <a:rPr lang="cs-CZ" smtClean="0"/>
              <a:pPr/>
              <a:t>‹#›</a:t>
            </a:fld>
            <a:r>
              <a:rPr lang="cs-CZ" dirty="0" smtClean="0"/>
              <a:t> z  66</a:t>
            </a:r>
            <a:endParaRPr lang="cs-CZ" dirty="0"/>
          </a:p>
        </p:txBody>
      </p:sp>
      <p:grpSp>
        <p:nvGrpSpPr>
          <p:cNvPr id="65544" name="Group 8" descr="decorative graphic made up of dots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65545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46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47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48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49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0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1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2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3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4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5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6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7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8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9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0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1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2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3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4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5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6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7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8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9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0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1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2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3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4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5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65576" name="Line 40"/>
          <p:cNvSpPr>
            <a:spLocks noChangeShapeType="1"/>
          </p:cNvSpPr>
          <p:nvPr/>
        </p:nvSpPr>
        <p:spPr bwMode="auto">
          <a:xfrm>
            <a:off x="457200" y="1524000"/>
            <a:ext cx="75438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5" r:id="rId10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83E72C-AE9E-4DDF-AFF1-0C84061DA428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3334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9363A8-9B0B-4835-BFDD-C1BFB31FB478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4555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560" y="457200"/>
            <a:ext cx="6624736" cy="2323728"/>
          </a:xfrm>
        </p:spPr>
        <p:txBody>
          <a:bodyPr/>
          <a:lstStyle/>
          <a:p>
            <a:pPr algn="ctr"/>
            <a:r>
              <a:rPr lang="cs-CZ" sz="3600" dirty="0" smtClean="0">
                <a:latin typeface="Palatino Linotype" panose="02040502050505030304" pitchFamily="18" charset="0"/>
              </a:rPr>
              <a:t>Bezdrátové senzorické sítě</a:t>
            </a:r>
            <a:br>
              <a:rPr lang="cs-CZ" sz="3600" dirty="0" smtClean="0">
                <a:latin typeface="Palatino Linotype" panose="02040502050505030304" pitchFamily="18" charset="0"/>
              </a:rPr>
            </a:br>
            <a:r>
              <a:rPr lang="cs-CZ" sz="3600" dirty="0" smtClean="0">
                <a:latin typeface="Palatino Linotype" panose="02040502050505030304" pitchFamily="18" charset="0"/>
              </a:rPr>
              <a:t>Protokoly síťové vrstvy</a:t>
            </a:r>
            <a:endParaRPr lang="cs-CZ" sz="3600" dirty="0">
              <a:latin typeface="Palatino Linotype" panose="02040502050505030304" pitchFamily="18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560" y="3049588"/>
            <a:ext cx="6696743" cy="2362200"/>
          </a:xfrm>
        </p:spPr>
        <p:txBody>
          <a:bodyPr/>
          <a:lstStyle/>
          <a:p>
            <a:r>
              <a:rPr lang="cs-CZ" sz="2400" dirty="0" smtClean="0"/>
              <a:t>Bezdrátové senzorické sítě</a:t>
            </a:r>
          </a:p>
          <a:p>
            <a:r>
              <a:rPr lang="cs-CZ" sz="2400"/>
              <a:t>BSS-06-Bezdratove_site_network</a:t>
            </a:r>
          </a:p>
          <a:p>
            <a:r>
              <a:rPr lang="cs-CZ" sz="2400" smtClean="0"/>
              <a:t>Ing</a:t>
            </a:r>
            <a:r>
              <a:rPr lang="cs-CZ" sz="2400" dirty="0"/>
              <a:t>. Jiří Ledvina, CSc.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/>
              <a:t>Data </a:t>
            </a:r>
            <a:r>
              <a:rPr lang="cs-CZ" sz="3600" dirty="0" err="1"/>
              <a:t>centric</a:t>
            </a:r>
            <a:r>
              <a:rPr lang="cs-CZ" sz="3600" dirty="0"/>
              <a:t> protokoly, </a:t>
            </a: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dirty="0" err="1" smtClean="0"/>
              <a:t>flat</a:t>
            </a:r>
            <a:r>
              <a:rPr lang="cs-CZ" sz="3600" dirty="0" smtClean="0"/>
              <a:t> architektura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Velký rozdíl mezi WSN a klasickými sítěmi</a:t>
            </a:r>
            <a:endParaRPr lang="en-US" dirty="0"/>
          </a:p>
          <a:p>
            <a:r>
              <a:rPr lang="cs-CZ" dirty="0"/>
              <a:t>Problém přidělení ID každému uzlu</a:t>
            </a:r>
            <a:endParaRPr lang="en-US" dirty="0"/>
          </a:p>
          <a:p>
            <a:r>
              <a:rPr lang="cs-CZ" dirty="0"/>
              <a:t>Nelze použít směrování založené na adresování</a:t>
            </a:r>
            <a:endParaRPr lang="en-US" dirty="0"/>
          </a:p>
          <a:p>
            <a:r>
              <a:rPr lang="cs-CZ" dirty="0" smtClean="0"/>
              <a:t>Př.: </a:t>
            </a:r>
          </a:p>
          <a:p>
            <a:pPr lvl="1"/>
            <a:r>
              <a:rPr lang="cs-CZ" dirty="0"/>
              <a:t>Z</a:t>
            </a:r>
            <a:r>
              <a:rPr lang="cs-CZ" dirty="0" smtClean="0"/>
              <a:t>jištění </a:t>
            </a:r>
            <a:r>
              <a:rPr lang="cs-CZ" dirty="0"/>
              <a:t>oblasti, kde je teplota vyšší než 10</a:t>
            </a:r>
            <a:r>
              <a:rPr lang="cs-CZ" baseline="30000" dirty="0"/>
              <a:t>◦</a:t>
            </a:r>
            <a:r>
              <a:rPr lang="cs-CZ" dirty="0"/>
              <a:t>C</a:t>
            </a:r>
            <a:endParaRPr lang="en-US" dirty="0"/>
          </a:p>
          <a:p>
            <a:r>
              <a:rPr lang="cs-CZ" dirty="0"/>
              <a:t>Protokoly jsou založeny na dotazech posílaných z kořene stromu</a:t>
            </a:r>
            <a:endParaRPr lang="en-US" dirty="0"/>
          </a:p>
          <a:p>
            <a:r>
              <a:rPr lang="cs-CZ" dirty="0"/>
              <a:t>Používají se atributy místo adres (</a:t>
            </a:r>
            <a:r>
              <a:rPr lang="cs-CZ" dirty="0" err="1"/>
              <a:t>attribute</a:t>
            </a:r>
            <a:r>
              <a:rPr lang="cs-CZ" dirty="0"/>
              <a:t> </a:t>
            </a:r>
            <a:r>
              <a:rPr lang="cs-CZ" dirty="0" err="1"/>
              <a:t>based</a:t>
            </a:r>
            <a:r>
              <a:rPr lang="cs-CZ" dirty="0"/>
              <a:t> </a:t>
            </a:r>
            <a:r>
              <a:rPr lang="cs-CZ" dirty="0" err="1"/>
              <a:t>naming</a:t>
            </a:r>
            <a:r>
              <a:rPr lang="cs-CZ" dirty="0"/>
              <a:t>)</a:t>
            </a:r>
            <a:endParaRPr lang="en-US" dirty="0"/>
          </a:p>
          <a:p>
            <a:r>
              <a:rPr lang="cs-CZ" dirty="0"/>
              <a:t>Příklady protokolů</a:t>
            </a:r>
            <a:endParaRPr lang="en-US" dirty="0"/>
          </a:p>
          <a:p>
            <a:r>
              <a:rPr lang="cs-CZ" dirty="0" err="1"/>
              <a:t>Záplavování</a:t>
            </a:r>
            <a:r>
              <a:rPr lang="cs-CZ" dirty="0"/>
              <a:t>, klábosení (</a:t>
            </a:r>
            <a:r>
              <a:rPr lang="cs-CZ" dirty="0" err="1"/>
              <a:t>gossiping</a:t>
            </a:r>
            <a:r>
              <a:rPr lang="cs-CZ" dirty="0"/>
              <a:t>), SPAN, směrové </a:t>
            </a:r>
            <a:r>
              <a:rPr lang="cs-CZ" dirty="0" err="1"/>
              <a:t>záplavování</a:t>
            </a:r>
            <a:r>
              <a:rPr lang="cs-CZ" dirty="0"/>
              <a:t>, šeptanda (rumor </a:t>
            </a:r>
            <a:r>
              <a:rPr lang="cs-CZ" dirty="0" err="1"/>
              <a:t>routing</a:t>
            </a:r>
            <a:r>
              <a:rPr lang="cs-CZ" dirty="0"/>
              <a:t>), směrování podle </a:t>
            </a:r>
            <a:r>
              <a:rPr lang="cs-CZ" dirty="0" err="1"/>
              <a:t>gradiendu</a:t>
            </a:r>
            <a:r>
              <a:rPr lang="cs-CZ" dirty="0"/>
              <a:t>, SPIN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1C4A-D2E3-4A87-A3FC-40700A8A93E8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82063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>
                <a:latin typeface="Palatino Linotype" panose="02040502050505030304" pitchFamily="18" charset="0"/>
              </a:rPr>
              <a:t>Zjištění teplotního pole</a:t>
            </a:r>
            <a:endParaRPr lang="en-US" sz="3600" dirty="0">
              <a:latin typeface="Palatino Linotype" panose="02040502050505030304" pitchFamily="18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100" y="2559571"/>
            <a:ext cx="1864519" cy="2078831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3060" y="2600499"/>
            <a:ext cx="1878806" cy="2100263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15307" y="2600499"/>
            <a:ext cx="1871663" cy="2121694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60411" y="2571924"/>
            <a:ext cx="1828800" cy="2128838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528241" y="5174417"/>
            <a:ext cx="2159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Čtení každého uzlu</a:t>
            </a:r>
            <a:endParaRPr lang="en-US" dirty="0"/>
          </a:p>
        </p:txBody>
      </p:sp>
      <p:sp>
        <p:nvSpPr>
          <p:cNvPr id="8" name="TextovéPole 7"/>
          <p:cNvSpPr txBox="1"/>
          <p:nvPr/>
        </p:nvSpPr>
        <p:spPr>
          <a:xfrm>
            <a:off x="2594143" y="5174417"/>
            <a:ext cx="2069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Inicializace dotazu</a:t>
            </a:r>
            <a:endParaRPr lang="en-US" dirty="0"/>
          </a:p>
        </p:txBody>
      </p:sp>
      <p:sp>
        <p:nvSpPr>
          <p:cNvPr id="9" name="TextovéPole 8"/>
          <p:cNvSpPr txBox="1"/>
          <p:nvPr/>
        </p:nvSpPr>
        <p:spPr>
          <a:xfrm>
            <a:off x="4295536" y="5174417"/>
            <a:ext cx="3121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Uzly odpovídající požadavku</a:t>
            </a:r>
            <a:endParaRPr lang="en-US" dirty="0"/>
          </a:p>
        </p:txBody>
      </p:sp>
      <p:sp>
        <p:nvSpPr>
          <p:cNvPr id="10" name="TextovéPole 9"/>
          <p:cNvSpPr txBox="1"/>
          <p:nvPr/>
        </p:nvSpPr>
        <p:spPr>
          <a:xfrm>
            <a:off x="6738507" y="5174417"/>
            <a:ext cx="1877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Generování cest</a:t>
            </a:r>
            <a:endParaRPr lang="en-US" dirty="0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0AA40-3EAD-4EA2-A2EF-FE8C477AB42D}" type="datetime1">
              <a:rPr lang="cs-CZ" smtClean="0"/>
              <a:t>26. 11. 2019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99E3-CF39-4FA0-A4EE-2489BD2849DE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54842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 smtClean="0"/>
              <a:t>Záplavování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Nejjednodušší pro sítě s mezilehlými uzly (</a:t>
            </a:r>
            <a:r>
              <a:rPr lang="cs-CZ" dirty="0" smtClean="0"/>
              <a:t>přeskoky</a:t>
            </a:r>
            <a:r>
              <a:rPr lang="cs-CZ" dirty="0"/>
              <a:t>)</a:t>
            </a:r>
            <a:endParaRPr lang="en-US" dirty="0"/>
          </a:p>
          <a:p>
            <a:r>
              <a:rPr lang="cs-CZ" dirty="0"/>
              <a:t>Používá </a:t>
            </a:r>
            <a:r>
              <a:rPr lang="cs-CZ" dirty="0" err="1"/>
              <a:t>broadcast</a:t>
            </a:r>
            <a:endParaRPr lang="en-US" dirty="0"/>
          </a:p>
          <a:p>
            <a:r>
              <a:rPr lang="cs-CZ" dirty="0"/>
              <a:t>Po přijetí zprávy rozesílá zprávu sousedům</a:t>
            </a:r>
            <a:endParaRPr lang="en-US" dirty="0"/>
          </a:p>
          <a:p>
            <a:r>
              <a:rPr lang="cs-CZ" dirty="0"/>
              <a:t>Přenos paketu celou sítí</a:t>
            </a:r>
            <a:endParaRPr lang="en-US" dirty="0"/>
          </a:p>
          <a:p>
            <a:r>
              <a:rPr lang="cs-CZ" dirty="0"/>
              <a:t>Omezení dané průměrem sítě (počet přeskoků) nebo dosažením cíle</a:t>
            </a:r>
            <a:endParaRPr lang="en-US" dirty="0"/>
          </a:p>
          <a:p>
            <a:r>
              <a:rPr lang="cs-CZ" dirty="0"/>
              <a:t>Patří mezi reaktivní protokoly</a:t>
            </a:r>
            <a:endParaRPr lang="en-US" dirty="0"/>
          </a:p>
          <a:p>
            <a:r>
              <a:rPr lang="cs-CZ" dirty="0"/>
              <a:t>Vytváření cesty na přání</a:t>
            </a:r>
            <a:endParaRPr lang="en-US" dirty="0"/>
          </a:p>
          <a:p>
            <a:r>
              <a:rPr lang="cs-CZ" dirty="0"/>
              <a:t>Jednoduchý decentralizovaný protokol</a:t>
            </a:r>
            <a:endParaRPr lang="en-US" dirty="0"/>
          </a:p>
          <a:p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5632C-93C9-4CA2-B45F-91D7D2CC0A1B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48429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 smtClean="0">
                <a:latin typeface="Palatino Linotype" panose="02040502050505030304" pitchFamily="18" charset="0"/>
              </a:rPr>
              <a:t>Záplavování</a:t>
            </a:r>
            <a:endParaRPr lang="en-US" sz="3600" dirty="0">
              <a:latin typeface="Palatino Linotype" panose="02040502050505030304" pitchFamily="18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5863" y="1922886"/>
            <a:ext cx="3262764" cy="3622537"/>
          </a:xfrm>
          <a:prstGeom prst="rect">
            <a:avLst/>
          </a:prstGeom>
        </p:spPr>
      </p:pic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C6043-499A-4090-A4BA-166E06DA8E10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99E3-CF39-4FA0-A4EE-2489BD2849DE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20458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 smtClean="0"/>
              <a:t>Záplavování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Problémy</a:t>
            </a:r>
            <a:endParaRPr lang="en-US" dirty="0" smtClean="0"/>
          </a:p>
          <a:p>
            <a:pPr lvl="1"/>
            <a:r>
              <a:rPr lang="cs-CZ" dirty="0" smtClean="0"/>
              <a:t>Imploze (zhroucení)</a:t>
            </a:r>
            <a:endParaRPr lang="en-US" dirty="0" smtClean="0"/>
          </a:p>
          <a:p>
            <a:pPr lvl="1"/>
            <a:r>
              <a:rPr lang="cs-CZ" dirty="0" smtClean="0"/>
              <a:t>Přenos paketů více cestami do cíle – nadměrné zatížení cest k cíli i cílového uzlu</a:t>
            </a:r>
            <a:endParaRPr lang="en-US" dirty="0" smtClean="0"/>
          </a:p>
          <a:p>
            <a:pPr lvl="1"/>
            <a:r>
              <a:rPr lang="cs-CZ" dirty="0" smtClean="0"/>
              <a:t>Duplicitní zprávy</a:t>
            </a:r>
            <a:endParaRPr lang="en-US" dirty="0" smtClean="0"/>
          </a:p>
          <a:p>
            <a:pPr lvl="1"/>
            <a:r>
              <a:rPr lang="cs-CZ" dirty="0" smtClean="0"/>
              <a:t>Překrytí (</a:t>
            </a:r>
            <a:r>
              <a:rPr lang="cs-CZ" dirty="0" err="1" smtClean="0"/>
              <a:t>overlap</a:t>
            </a:r>
            <a:r>
              <a:rPr lang="cs-CZ" dirty="0" smtClean="0"/>
              <a:t>) – překrytí oblastí – duplicitní zprávy pochází od různých uzlů</a:t>
            </a:r>
            <a:endParaRPr lang="en-US" dirty="0" smtClean="0"/>
          </a:p>
          <a:p>
            <a:pPr lvl="1"/>
            <a:r>
              <a:rPr lang="cs-CZ" dirty="0" smtClean="0"/>
              <a:t>Oslepnutí zdrojů (</a:t>
            </a:r>
            <a:r>
              <a:rPr lang="cs-CZ" dirty="0" err="1" smtClean="0"/>
              <a:t>resource</a:t>
            </a:r>
            <a:r>
              <a:rPr lang="cs-CZ" dirty="0" smtClean="0"/>
              <a:t> </a:t>
            </a:r>
            <a:r>
              <a:rPr lang="cs-CZ" dirty="0" err="1" smtClean="0"/>
              <a:t>blindness</a:t>
            </a:r>
            <a:r>
              <a:rPr lang="cs-CZ" dirty="0" smtClean="0"/>
              <a:t>) – </a:t>
            </a:r>
            <a:r>
              <a:rPr lang="cs-CZ" dirty="0" err="1" smtClean="0"/>
              <a:t>záplavování</a:t>
            </a:r>
            <a:r>
              <a:rPr lang="cs-CZ" dirty="0" smtClean="0"/>
              <a:t> nebere v úvahu spotřebu energie</a:t>
            </a:r>
            <a:endParaRPr lang="en-US" dirty="0" smtClean="0"/>
          </a:p>
          <a:p>
            <a:r>
              <a:rPr lang="cs-CZ" dirty="0" err="1" smtClean="0"/>
              <a:t>Energy</a:t>
            </a:r>
            <a:r>
              <a:rPr lang="cs-CZ" dirty="0" smtClean="0"/>
              <a:t> </a:t>
            </a:r>
            <a:r>
              <a:rPr lang="cs-CZ" dirty="0" err="1" smtClean="0"/>
              <a:t>resource</a:t>
            </a:r>
            <a:r>
              <a:rPr lang="cs-CZ" dirty="0" smtClean="0"/>
              <a:t>- </a:t>
            </a:r>
            <a:r>
              <a:rPr lang="cs-CZ" dirty="0" err="1" smtClean="0"/>
              <a:t>aware</a:t>
            </a:r>
            <a:r>
              <a:rPr lang="cs-CZ" dirty="0" smtClean="0"/>
              <a:t> </a:t>
            </a:r>
            <a:r>
              <a:rPr lang="cs-CZ" dirty="0" err="1" smtClean="0"/>
              <a:t>protocol</a:t>
            </a:r>
            <a:r>
              <a:rPr lang="cs-CZ" dirty="0" smtClean="0"/>
              <a:t> (protokol s uvědoměním si zdrojů) – zjišťování energie uzlů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B321F-9BEB-413A-BA31-0C4C471F2072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35731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 smtClean="0">
                <a:latin typeface="Palatino Linotype" panose="02040502050505030304" pitchFamily="18" charset="0"/>
              </a:rPr>
              <a:t>Záplavování</a:t>
            </a:r>
            <a:endParaRPr lang="en-US" sz="3600" dirty="0">
              <a:latin typeface="Palatino Linotype" panose="02040502050505030304" pitchFamily="18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2502186"/>
            <a:ext cx="2103308" cy="2305549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33605" y="2502186"/>
            <a:ext cx="3355397" cy="2305549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1334608" y="4962864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Imploze</a:t>
            </a:r>
            <a:endParaRPr lang="en-US" dirty="0"/>
          </a:p>
        </p:txBody>
      </p:sp>
      <p:sp>
        <p:nvSpPr>
          <p:cNvPr id="6" name="TextovéPole 5"/>
          <p:cNvSpPr txBox="1"/>
          <p:nvPr/>
        </p:nvSpPr>
        <p:spPr>
          <a:xfrm>
            <a:off x="4813688" y="4962864"/>
            <a:ext cx="1723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Překrytí oblastí</a:t>
            </a:r>
            <a:endParaRPr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0DD2B-7ECD-486C-945D-DECDC9596C02}" type="datetime1">
              <a:rPr lang="cs-CZ" smtClean="0"/>
              <a:t>26. 11. 2019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99E3-CF39-4FA0-A4EE-2489BD2849DE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10520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/>
              <a:t>Gossiping</a:t>
            </a:r>
            <a:r>
              <a:rPr lang="cs-CZ" sz="3600" dirty="0"/>
              <a:t> (klábosení</a:t>
            </a:r>
            <a:r>
              <a:rPr lang="cs-CZ" sz="3600" dirty="0" smtClean="0"/>
              <a:t>)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Protokol odvozený od </a:t>
            </a:r>
            <a:r>
              <a:rPr lang="cs-CZ" dirty="0" err="1"/>
              <a:t>záplavování</a:t>
            </a:r>
            <a:endParaRPr lang="en-US" dirty="0"/>
          </a:p>
          <a:p>
            <a:r>
              <a:rPr lang="cs-CZ" dirty="0"/>
              <a:t>Algoritmus </a:t>
            </a:r>
            <a:r>
              <a:rPr lang="cs-CZ" dirty="0" err="1"/>
              <a:t>záplavování</a:t>
            </a:r>
            <a:r>
              <a:rPr lang="cs-CZ" dirty="0"/>
              <a:t> má problém s </a:t>
            </a:r>
            <a:r>
              <a:rPr lang="cs-CZ" dirty="0" err="1"/>
              <a:t>dupicitami</a:t>
            </a:r>
            <a:endParaRPr lang="en-US" dirty="0"/>
          </a:p>
          <a:p>
            <a:r>
              <a:rPr lang="cs-CZ" dirty="0"/>
              <a:t>Pro předání zprávy se náhodně vybere jeden sousední uzel</a:t>
            </a:r>
            <a:endParaRPr lang="en-US" dirty="0"/>
          </a:p>
          <a:p>
            <a:r>
              <a:rPr lang="cs-CZ" dirty="0"/>
              <a:t>Nevýhoda je prodloužení doby odezvy</a:t>
            </a:r>
            <a:endParaRPr lang="en-US" dirty="0"/>
          </a:p>
          <a:p>
            <a:r>
              <a:rPr lang="cs-CZ" dirty="0"/>
              <a:t>Výhoda je snížení spotřeby energie</a:t>
            </a:r>
            <a:endParaRPr lang="en-US" dirty="0"/>
          </a:p>
          <a:p>
            <a:r>
              <a:rPr lang="cs-CZ" dirty="0" err="1"/>
              <a:t>Záplavování</a:t>
            </a:r>
            <a:r>
              <a:rPr lang="cs-CZ" dirty="0"/>
              <a:t> nebo klábosení je vhodné v protokolech kde se použije ve  specifických funkcích</a:t>
            </a:r>
            <a:endParaRPr lang="en-US" dirty="0"/>
          </a:p>
          <a:p>
            <a:r>
              <a:rPr lang="cs-CZ" dirty="0"/>
              <a:t>Př.: </a:t>
            </a:r>
            <a:endParaRPr lang="cs-CZ" dirty="0" smtClean="0"/>
          </a:p>
          <a:p>
            <a:pPr lvl="1"/>
            <a:r>
              <a:rPr lang="cs-CZ" dirty="0" smtClean="0"/>
              <a:t>fáze </a:t>
            </a:r>
            <a:r>
              <a:rPr lang="cs-CZ" dirty="0"/>
              <a:t>rozmisťování uzlů – zjištění aktivních uzlů</a:t>
            </a:r>
            <a:endParaRPr lang="en-US" dirty="0"/>
          </a:p>
          <a:p>
            <a:pPr lvl="1"/>
            <a:r>
              <a:rPr lang="cs-CZ" dirty="0"/>
              <a:t>Fáze inicializace – zachycení informace od sousedů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C5829-B747-4A1E-9134-32D1D08068E2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79362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/>
              <a:t>SPIN – Sensor </a:t>
            </a:r>
            <a:r>
              <a:rPr lang="cs-CZ" sz="3600" dirty="0" err="1"/>
              <a:t>Protocol</a:t>
            </a:r>
            <a:r>
              <a:rPr lang="cs-CZ" sz="3600" dirty="0"/>
              <a:t> </a:t>
            </a:r>
            <a:r>
              <a:rPr lang="cs-CZ" sz="3600" dirty="0" err="1"/>
              <a:t>for</a:t>
            </a:r>
            <a:r>
              <a:rPr lang="cs-CZ" sz="3600" dirty="0"/>
              <a:t> </a:t>
            </a:r>
            <a:r>
              <a:rPr lang="cs-CZ" sz="3600" dirty="0" err="1"/>
              <a:t>Information</a:t>
            </a:r>
            <a:r>
              <a:rPr lang="cs-CZ" sz="3600" dirty="0"/>
              <a:t> via </a:t>
            </a:r>
            <a:r>
              <a:rPr lang="cs-CZ" sz="3600" dirty="0" err="1" smtClean="0"/>
              <a:t>Negotiation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Negotiation</a:t>
            </a:r>
            <a:r>
              <a:rPr lang="cs-CZ" dirty="0"/>
              <a:t> – vyjednávání</a:t>
            </a:r>
            <a:endParaRPr lang="en-US" dirty="0"/>
          </a:p>
          <a:p>
            <a:r>
              <a:rPr lang="cs-CZ" dirty="0"/>
              <a:t>Jedná se o rodinu protokolů, data </a:t>
            </a:r>
            <a:r>
              <a:rPr lang="cs-CZ" dirty="0" err="1"/>
              <a:t>centric</a:t>
            </a:r>
            <a:r>
              <a:rPr lang="cs-CZ" dirty="0"/>
              <a:t> </a:t>
            </a:r>
            <a:r>
              <a:rPr lang="cs-CZ" dirty="0" err="1"/>
              <a:t>routing</a:t>
            </a:r>
            <a:endParaRPr lang="en-US" dirty="0"/>
          </a:p>
          <a:p>
            <a:r>
              <a:rPr lang="cs-CZ" dirty="0"/>
              <a:t>Hodí se pro přenosy od zdroje dat (senzoru) k cíli (výstupu z WSN)</a:t>
            </a:r>
            <a:endParaRPr lang="en-US" dirty="0"/>
          </a:p>
          <a:p>
            <a:r>
              <a:rPr lang="cs-CZ" dirty="0"/>
              <a:t>První fáze – před odesláním dat si uzly vymění informaci s popisem dat</a:t>
            </a:r>
            <a:endParaRPr lang="en-US" dirty="0"/>
          </a:p>
          <a:p>
            <a:r>
              <a:rPr lang="cs-CZ" dirty="0"/>
              <a:t>Data jsou poslána pouze do uzlů, které je požadují</a:t>
            </a:r>
            <a:endParaRPr lang="en-US" dirty="0"/>
          </a:p>
          <a:p>
            <a:r>
              <a:rPr lang="cs-CZ" dirty="0"/>
              <a:t>Druhá fáze – každý uzel monitoruje zdroj energie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21D18-8105-4DB6-B9DC-2662D8A85156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79832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smtClean="0"/>
              <a:t>SPIN – Sensor </a:t>
            </a:r>
            <a:r>
              <a:rPr lang="cs-CZ" sz="3600" dirty="0" err="1" smtClean="0"/>
              <a:t>Protocol</a:t>
            </a:r>
            <a:r>
              <a:rPr lang="cs-CZ" sz="3600" dirty="0" smtClean="0"/>
              <a:t> </a:t>
            </a:r>
            <a:r>
              <a:rPr lang="cs-CZ" sz="3600" dirty="0" err="1" smtClean="0"/>
              <a:t>for</a:t>
            </a:r>
            <a:r>
              <a:rPr lang="cs-CZ" sz="3600" dirty="0" smtClean="0"/>
              <a:t> </a:t>
            </a:r>
            <a:r>
              <a:rPr lang="cs-CZ" sz="3600" dirty="0" err="1" smtClean="0"/>
              <a:t>Information</a:t>
            </a:r>
            <a:r>
              <a:rPr lang="cs-CZ" sz="3600" dirty="0" smtClean="0"/>
              <a:t> via </a:t>
            </a:r>
            <a:r>
              <a:rPr lang="cs-CZ" sz="3600" dirty="0" err="1" smtClean="0"/>
              <a:t>Negotiation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Protokol používá zprávy</a:t>
            </a:r>
            <a:endParaRPr lang="en-US" dirty="0"/>
          </a:p>
          <a:p>
            <a:r>
              <a:rPr lang="cs-CZ" dirty="0"/>
              <a:t>ADV – </a:t>
            </a:r>
            <a:r>
              <a:rPr lang="cs-CZ" dirty="0" err="1"/>
              <a:t>adverticement</a:t>
            </a:r>
            <a:r>
              <a:rPr lang="cs-CZ" dirty="0"/>
              <a:t> – nabídka dat</a:t>
            </a:r>
            <a:endParaRPr lang="en-US" dirty="0"/>
          </a:p>
          <a:p>
            <a:r>
              <a:rPr lang="cs-CZ" dirty="0"/>
              <a:t>REQ – </a:t>
            </a:r>
            <a:r>
              <a:rPr lang="cs-CZ" dirty="0" err="1"/>
              <a:t>request</a:t>
            </a:r>
            <a:r>
              <a:rPr lang="cs-CZ" dirty="0"/>
              <a:t> – požadavek na zaslání dat</a:t>
            </a:r>
            <a:endParaRPr lang="en-US" dirty="0"/>
          </a:p>
          <a:p>
            <a:r>
              <a:rPr lang="cs-CZ" dirty="0"/>
              <a:t>DATA – vlastní datový rámec</a:t>
            </a:r>
            <a:endParaRPr lang="en-US" dirty="0"/>
          </a:p>
          <a:p>
            <a:r>
              <a:rPr lang="cs-CZ" dirty="0"/>
              <a:t>Existují modifikace</a:t>
            </a:r>
            <a:endParaRPr lang="en-US" dirty="0"/>
          </a:p>
          <a:p>
            <a:pPr lvl="1"/>
            <a:r>
              <a:rPr lang="cs-CZ" dirty="0"/>
              <a:t>SPIN-PP – point-to-point komunikace, posílá data pouze vybraným uzlům (dvoubodový spoj)</a:t>
            </a:r>
            <a:endParaRPr lang="en-US" dirty="0"/>
          </a:p>
          <a:p>
            <a:pPr lvl="1"/>
            <a:r>
              <a:rPr lang="cs-CZ" dirty="0"/>
              <a:t>SPIN-EC – </a:t>
            </a:r>
            <a:r>
              <a:rPr lang="cs-CZ" dirty="0" err="1"/>
              <a:t>energy</a:t>
            </a:r>
            <a:r>
              <a:rPr lang="cs-CZ" dirty="0"/>
              <a:t> </a:t>
            </a:r>
            <a:r>
              <a:rPr lang="cs-CZ" dirty="0" err="1"/>
              <a:t>consuption</a:t>
            </a:r>
            <a:r>
              <a:rPr lang="cs-CZ" dirty="0"/>
              <a:t> – monitoruje stav zdroje</a:t>
            </a:r>
            <a:endParaRPr lang="en-US" dirty="0"/>
          </a:p>
          <a:p>
            <a:pPr lvl="1"/>
            <a:r>
              <a:rPr lang="cs-CZ" dirty="0"/>
              <a:t>SPIN-BC – používá pro přenos dat </a:t>
            </a:r>
            <a:r>
              <a:rPr lang="cs-CZ" dirty="0" err="1"/>
              <a:t>broadcast</a:t>
            </a:r>
            <a:endParaRPr lang="en-US" dirty="0"/>
          </a:p>
          <a:p>
            <a:pPr lvl="1"/>
            <a:r>
              <a:rPr lang="cs-CZ" dirty="0"/>
              <a:t>SPIN-RL – zajišťuje spolehlivý přenos dat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1FDB0-0493-4DE9-8286-5D90BF56FCE2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22777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>
                <a:latin typeface="Palatino Linotype" panose="02040502050505030304" pitchFamily="18" charset="0"/>
              </a:rPr>
              <a:t>SPIN protokol</a:t>
            </a:r>
            <a:endParaRPr lang="en-US" sz="3600" dirty="0">
              <a:latin typeface="Palatino Linotype" panose="02040502050505030304" pitchFamily="18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6772" y="2145351"/>
            <a:ext cx="4930457" cy="3082878"/>
          </a:xfrm>
          <a:prstGeom prst="rect">
            <a:avLst/>
          </a:prstGeom>
        </p:spPr>
      </p:pic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3F24E-34B3-4E45-9671-BA805DD7A70D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99E3-CF39-4FA0-A4EE-2489BD2849DE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0880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Rozdělení </a:t>
            </a:r>
            <a:r>
              <a:rPr lang="cs-CZ" sz="3600" dirty="0" smtClean="0"/>
              <a:t>protokolů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Protokoly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Data </a:t>
            </a:r>
            <a:r>
              <a:rPr lang="cs-CZ" dirty="0" err="1"/>
              <a:t>centric</a:t>
            </a:r>
            <a:endParaRPr lang="en-US" dirty="0"/>
          </a:p>
          <a:p>
            <a:pPr lvl="1"/>
            <a:r>
              <a:rPr lang="cs-CZ" dirty="0" err="1" smtClean="0"/>
              <a:t>Záplavování</a:t>
            </a:r>
            <a:r>
              <a:rPr lang="cs-CZ" dirty="0" smtClean="0"/>
              <a:t> (</a:t>
            </a:r>
            <a:r>
              <a:rPr lang="cs-CZ" dirty="0" err="1" smtClean="0"/>
              <a:t>Flooding</a:t>
            </a:r>
            <a:r>
              <a:rPr lang="cs-CZ" dirty="0" smtClean="0"/>
              <a:t>)</a:t>
            </a:r>
            <a:endParaRPr lang="en-US" sz="1500" dirty="0"/>
          </a:p>
          <a:p>
            <a:pPr lvl="1"/>
            <a:r>
              <a:rPr lang="cs-CZ" dirty="0" smtClean="0"/>
              <a:t>Klábosení</a:t>
            </a:r>
            <a:r>
              <a:rPr lang="en-US" dirty="0" smtClean="0"/>
              <a:t> </a:t>
            </a:r>
            <a:r>
              <a:rPr lang="cs-CZ" dirty="0" smtClean="0"/>
              <a:t>(</a:t>
            </a:r>
            <a:r>
              <a:rPr lang="cs-CZ" dirty="0"/>
              <a:t>G</a:t>
            </a:r>
            <a:r>
              <a:rPr lang="en-US" dirty="0" err="1" smtClean="0"/>
              <a:t>ossiping</a:t>
            </a:r>
            <a:r>
              <a:rPr lang="cs-CZ" dirty="0" smtClean="0"/>
              <a:t>)</a:t>
            </a:r>
            <a:endParaRPr lang="en-US" sz="1500" dirty="0"/>
          </a:p>
          <a:p>
            <a:pPr lvl="1"/>
            <a:r>
              <a:rPr lang="cs-CZ" dirty="0" smtClean="0"/>
              <a:t>SPIN (Sensor </a:t>
            </a:r>
            <a:r>
              <a:rPr lang="cs-CZ" dirty="0" err="1" smtClean="0"/>
              <a:t>Protocol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Information</a:t>
            </a:r>
            <a:r>
              <a:rPr lang="cs-CZ" dirty="0" smtClean="0"/>
              <a:t> via </a:t>
            </a:r>
            <a:r>
              <a:rPr lang="cs-CZ" dirty="0" err="1" smtClean="0"/>
              <a:t>Negotiation</a:t>
            </a:r>
            <a:r>
              <a:rPr lang="cs-CZ" dirty="0" smtClean="0"/>
              <a:t>)</a:t>
            </a:r>
            <a:endParaRPr lang="en-US" sz="1500" dirty="0"/>
          </a:p>
          <a:p>
            <a:pPr lvl="1"/>
            <a:r>
              <a:rPr lang="cs-CZ" dirty="0"/>
              <a:t>Řízené </a:t>
            </a:r>
            <a:r>
              <a:rPr lang="cs-CZ" dirty="0" err="1" smtClean="0"/>
              <a:t>záplavování</a:t>
            </a:r>
            <a:r>
              <a:rPr lang="cs-CZ" dirty="0" smtClean="0"/>
              <a:t> (</a:t>
            </a:r>
            <a:r>
              <a:rPr lang="cs-CZ" dirty="0" err="1" smtClean="0"/>
              <a:t>Directed</a:t>
            </a:r>
            <a:r>
              <a:rPr lang="cs-CZ" dirty="0" smtClean="0"/>
              <a:t> </a:t>
            </a:r>
            <a:r>
              <a:rPr lang="cs-CZ" dirty="0" err="1" smtClean="0"/>
              <a:t>diffusion</a:t>
            </a:r>
            <a:r>
              <a:rPr lang="cs-CZ" dirty="0" smtClean="0"/>
              <a:t>)</a:t>
            </a:r>
            <a:endParaRPr lang="en-US" sz="1500" dirty="0"/>
          </a:p>
          <a:p>
            <a:r>
              <a:rPr lang="cs-CZ" dirty="0"/>
              <a:t>Hierarchické protokoly</a:t>
            </a:r>
            <a:endParaRPr lang="en-US" dirty="0"/>
          </a:p>
          <a:p>
            <a:pPr lvl="1"/>
            <a:r>
              <a:rPr lang="cs-CZ" dirty="0" smtClean="0"/>
              <a:t>LEACH (</a:t>
            </a:r>
            <a:r>
              <a:rPr lang="en-US" dirty="0" smtClean="0"/>
              <a:t>low-energy</a:t>
            </a:r>
            <a:r>
              <a:rPr lang="cs-CZ" dirty="0" smtClean="0"/>
              <a:t> </a:t>
            </a:r>
            <a:r>
              <a:rPr lang="en-US" dirty="0" smtClean="0"/>
              <a:t>adaptive </a:t>
            </a:r>
            <a:r>
              <a:rPr lang="en-US" dirty="0"/>
              <a:t>clustering </a:t>
            </a:r>
            <a:r>
              <a:rPr lang="en-US" dirty="0" smtClean="0"/>
              <a:t>hierarchy</a:t>
            </a:r>
            <a:r>
              <a:rPr lang="cs-CZ" dirty="0" smtClean="0"/>
              <a:t>)</a:t>
            </a:r>
            <a:r>
              <a:rPr lang="en-US" dirty="0" smtClean="0"/>
              <a:t> </a:t>
            </a:r>
            <a:endParaRPr lang="en-US" dirty="0"/>
          </a:p>
          <a:p>
            <a:pPr lvl="1"/>
            <a:r>
              <a:rPr lang="cs-CZ" dirty="0" smtClean="0"/>
              <a:t>PEGASIS (</a:t>
            </a:r>
            <a:r>
              <a:rPr lang="en-US" dirty="0"/>
              <a:t>power-efficient gathering in sensor information systems </a:t>
            </a:r>
            <a:r>
              <a:rPr lang="cs-CZ" dirty="0" smtClean="0"/>
              <a:t>)</a:t>
            </a:r>
            <a:endParaRPr lang="en-US" dirty="0"/>
          </a:p>
          <a:p>
            <a:pPr lvl="1"/>
            <a:r>
              <a:rPr lang="cs-CZ" dirty="0" smtClean="0"/>
              <a:t>TEEN (</a:t>
            </a:r>
            <a:r>
              <a:rPr lang="en-US" dirty="0"/>
              <a:t>threshold-sensitive energy-efficient sensor network </a:t>
            </a:r>
            <a:r>
              <a:rPr lang="cs-CZ" dirty="0" smtClean="0"/>
              <a:t>)</a:t>
            </a:r>
            <a:endParaRPr lang="en-US" dirty="0"/>
          </a:p>
          <a:p>
            <a:pPr lvl="1"/>
            <a:r>
              <a:rPr lang="cs-CZ" dirty="0" smtClean="0"/>
              <a:t>APTEEN (</a:t>
            </a:r>
            <a:r>
              <a:rPr lang="en-US" dirty="0" smtClean="0"/>
              <a:t>adaptive</a:t>
            </a:r>
            <a:r>
              <a:rPr lang="cs-CZ" dirty="0" smtClean="0"/>
              <a:t> </a:t>
            </a:r>
            <a:r>
              <a:rPr lang="en-US" dirty="0" smtClean="0"/>
              <a:t>threshold-sensitive </a:t>
            </a:r>
            <a:r>
              <a:rPr lang="en-US" dirty="0"/>
              <a:t>energy-efficient sensor network </a:t>
            </a:r>
            <a:r>
              <a:rPr lang="cs-CZ" dirty="0" smtClean="0"/>
              <a:t>)</a:t>
            </a:r>
            <a:endParaRPr lang="en-US" dirty="0"/>
          </a:p>
          <a:p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FA798-1537-4AE6-82B9-63967FD586A2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15688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Protokol </a:t>
            </a:r>
            <a:r>
              <a:rPr lang="cs-CZ" sz="3600" dirty="0" smtClean="0"/>
              <a:t>SPIN-PP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Uzel, který má data k odeslání pošle okolním uzlům informaci s popisem dat (ADV)</a:t>
            </a:r>
            <a:endParaRPr lang="en-US" dirty="0"/>
          </a:p>
          <a:p>
            <a:r>
              <a:rPr lang="cs-CZ" dirty="0"/>
              <a:t>Uzly odpoví zprávou REQ</a:t>
            </a:r>
            <a:endParaRPr lang="en-US" dirty="0"/>
          </a:p>
          <a:p>
            <a:r>
              <a:rPr lang="cs-CZ" dirty="0"/>
              <a:t>Uzel pošle data konkrétním uzlům dvoubodovým spojem (vícenásobné poslání téhož)</a:t>
            </a:r>
            <a:endParaRPr lang="en-US" dirty="0"/>
          </a:p>
          <a:p>
            <a:r>
              <a:rPr lang="cs-CZ" dirty="0"/>
              <a:t>Nemá mechanizmus pro odstranění kolizí (REQ)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AFABB-B46C-4152-9C41-8807D81B2FDB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31740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Protokol </a:t>
            </a:r>
            <a:r>
              <a:rPr lang="cs-CZ" sz="3600" dirty="0" smtClean="0"/>
              <a:t>SPIN-EC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Vychází z SPIN-PP</a:t>
            </a:r>
            <a:endParaRPr lang="en-US" dirty="0"/>
          </a:p>
          <a:p>
            <a:r>
              <a:rPr lang="cs-CZ" dirty="0"/>
              <a:t>Navíc monitoruje stav zdroje</a:t>
            </a:r>
            <a:endParaRPr lang="en-US" dirty="0"/>
          </a:p>
          <a:p>
            <a:r>
              <a:rPr lang="cs-CZ" dirty="0"/>
              <a:t>Pokud je energie zdroje pod prahovou hodnotou, neposílá REQ</a:t>
            </a:r>
            <a:endParaRPr lang="en-US" dirty="0"/>
          </a:p>
          <a:p>
            <a:r>
              <a:rPr lang="cs-CZ" dirty="0"/>
              <a:t>Je-li energie dost, funguje stejně jako SPIN-PP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91715-3CCD-4CED-B294-87102F6A4D5D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88726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Protokol </a:t>
            </a:r>
            <a:r>
              <a:rPr lang="cs-CZ" sz="3600" dirty="0" smtClean="0"/>
              <a:t>SPIN-BC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Vychází z SPIN-PP</a:t>
            </a:r>
            <a:endParaRPr lang="en-US" dirty="0"/>
          </a:p>
          <a:p>
            <a:r>
              <a:rPr lang="cs-CZ" dirty="0"/>
              <a:t>Používá náhodný mechanizmus pro vysílání REQ </a:t>
            </a:r>
            <a:r>
              <a:rPr lang="cs-CZ" dirty="0" err="1"/>
              <a:t>broadcastem</a:t>
            </a:r>
            <a:endParaRPr lang="en-US" dirty="0"/>
          </a:p>
          <a:p>
            <a:r>
              <a:rPr lang="cs-CZ" dirty="0"/>
              <a:t>Slyší-li cizí REQ, čeká na odvysílání DATA paketu</a:t>
            </a:r>
            <a:endParaRPr lang="en-US" dirty="0"/>
          </a:p>
          <a:p>
            <a:r>
              <a:rPr lang="cs-CZ" dirty="0"/>
              <a:t>DATA posílá jako </a:t>
            </a:r>
            <a:r>
              <a:rPr lang="cs-CZ" dirty="0" err="1"/>
              <a:t>broadcast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CB64A-BF99-455F-94E0-9509D9D850DE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88559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Protokol </a:t>
            </a:r>
            <a:r>
              <a:rPr lang="cs-CZ" sz="3600" dirty="0" smtClean="0"/>
              <a:t>SPIN-RL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Protokol zavádí periodu vysílání</a:t>
            </a:r>
            <a:endParaRPr lang="en-US" dirty="0"/>
          </a:p>
          <a:p>
            <a:r>
              <a:rPr lang="cs-CZ" dirty="0"/>
              <a:t>Pokud uzel přijme ADV, ale nepřijme data</a:t>
            </a:r>
            <a:endParaRPr lang="en-US" dirty="0"/>
          </a:p>
          <a:p>
            <a:r>
              <a:rPr lang="cs-CZ" dirty="0"/>
              <a:t>Vysílá opakovaně REQ před uplynutím periody, ale po vyčerpání </a:t>
            </a:r>
            <a:r>
              <a:rPr lang="cs-CZ" dirty="0" err="1"/>
              <a:t>timeoutu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E078B-0B14-4C3D-9EC2-5BC25D6963B1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03558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/>
              <a:t>Directed</a:t>
            </a:r>
            <a:r>
              <a:rPr lang="cs-CZ" sz="3600" dirty="0"/>
              <a:t> </a:t>
            </a:r>
            <a:r>
              <a:rPr lang="cs-CZ" sz="3600" dirty="0" err="1" smtClean="0"/>
              <a:t>Diffusion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Uživatel požaduje specifickou informaci od uzlů</a:t>
            </a:r>
            <a:endParaRPr lang="en-US" dirty="0"/>
          </a:p>
          <a:p>
            <a:r>
              <a:rPr lang="cs-CZ" dirty="0"/>
              <a:t>Protokol rozeznává čtyři stavy</a:t>
            </a:r>
            <a:endParaRPr lang="en-US" dirty="0"/>
          </a:p>
          <a:p>
            <a:pPr lvl="1"/>
            <a:r>
              <a:rPr lang="cs-CZ" dirty="0"/>
              <a:t>Propagace požadavku na dosažení cíle</a:t>
            </a:r>
            <a:endParaRPr lang="en-US" dirty="0"/>
          </a:p>
          <a:p>
            <a:pPr lvl="1"/>
            <a:r>
              <a:rPr lang="cs-CZ" dirty="0"/>
              <a:t>Vytvoření </a:t>
            </a:r>
            <a:r>
              <a:rPr lang="cs-CZ" dirty="0" err="1"/>
              <a:t>gradiendu</a:t>
            </a:r>
            <a:r>
              <a:rPr lang="cs-CZ" dirty="0"/>
              <a:t> (gradient </a:t>
            </a:r>
            <a:r>
              <a:rPr lang="cs-CZ" dirty="0" err="1"/>
              <a:t>setup</a:t>
            </a:r>
            <a:r>
              <a:rPr lang="cs-CZ" dirty="0"/>
              <a:t>)</a:t>
            </a:r>
            <a:endParaRPr lang="en-US" dirty="0"/>
          </a:p>
          <a:p>
            <a:pPr lvl="1"/>
            <a:r>
              <a:rPr lang="cs-CZ" dirty="0" err="1"/>
              <a:t>Reinforcement</a:t>
            </a:r>
            <a:r>
              <a:rPr lang="cs-CZ" dirty="0"/>
              <a:t> (posilování cesty)</a:t>
            </a:r>
            <a:endParaRPr lang="en-US" dirty="0"/>
          </a:p>
          <a:p>
            <a:pPr lvl="1"/>
            <a:r>
              <a:rPr lang="cs-CZ" dirty="0"/>
              <a:t>Doručování dat</a:t>
            </a:r>
            <a:endParaRPr lang="en-US" dirty="0"/>
          </a:p>
          <a:p>
            <a:r>
              <a:rPr lang="cs-CZ" dirty="0"/>
              <a:t>Propagace požadavku – vysílá „</a:t>
            </a:r>
            <a:r>
              <a:rPr lang="cs-CZ" dirty="0" err="1"/>
              <a:t>Interest</a:t>
            </a:r>
            <a:r>
              <a:rPr lang="cs-CZ" dirty="0"/>
              <a:t> </a:t>
            </a:r>
            <a:r>
              <a:rPr lang="cs-CZ" dirty="0" err="1"/>
              <a:t>message</a:t>
            </a:r>
            <a:r>
              <a:rPr lang="cs-CZ" dirty="0"/>
              <a:t>“ od kořene sítě</a:t>
            </a:r>
            <a:endParaRPr lang="en-US" dirty="0"/>
          </a:p>
          <a:p>
            <a:r>
              <a:rPr lang="cs-CZ" dirty="0"/>
              <a:t>Posílá zprávu záplavově do všech uzlů sítě</a:t>
            </a:r>
            <a:endParaRPr lang="en-US" dirty="0"/>
          </a:p>
          <a:p>
            <a:r>
              <a:rPr lang="cs-CZ" dirty="0"/>
              <a:t>Využívá periodické vysílání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EB785-CA1B-4795-A886-38B3A08617E0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01704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>
                <a:latin typeface="Palatino Linotype" panose="02040502050505030304" pitchFamily="18" charset="0"/>
              </a:rPr>
              <a:t>Directed</a:t>
            </a:r>
            <a:r>
              <a:rPr lang="cs-CZ" sz="3600" dirty="0">
                <a:latin typeface="Palatino Linotype" panose="02040502050505030304" pitchFamily="18" charset="0"/>
              </a:rPr>
              <a:t> </a:t>
            </a:r>
            <a:r>
              <a:rPr lang="cs-CZ" sz="3600" dirty="0" err="1">
                <a:latin typeface="Palatino Linotype" panose="02040502050505030304" pitchFamily="18" charset="0"/>
              </a:rPr>
              <a:t>Diffusion</a:t>
            </a:r>
            <a:endParaRPr lang="en-US" sz="3600" dirty="0">
              <a:latin typeface="Palatino Linotype" panose="02040502050505030304" pitchFamily="18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2332024"/>
            <a:ext cx="1985963" cy="957263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2676" y="2332024"/>
            <a:ext cx="2028825" cy="950119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4095" y="3939720"/>
            <a:ext cx="2007394" cy="964406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32676" y="3939720"/>
            <a:ext cx="2035969" cy="921544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2844384" y="2657043"/>
            <a:ext cx="82586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500" dirty="0" err="1"/>
              <a:t>Interest</a:t>
            </a:r>
            <a:endParaRPr lang="en-US" sz="15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6879068" y="2658015"/>
            <a:ext cx="144783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500" dirty="0"/>
              <a:t>Gradient </a:t>
            </a:r>
            <a:r>
              <a:rPr lang="cs-CZ" sz="1500" dirty="0" err="1"/>
              <a:t>setup</a:t>
            </a:r>
            <a:endParaRPr lang="en-US" sz="15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2743423" y="4271881"/>
            <a:ext cx="143821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500" dirty="0" err="1"/>
              <a:t>Reinforcement</a:t>
            </a:r>
            <a:endParaRPr lang="en-US" sz="15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6889071" y="4271881"/>
            <a:ext cx="130997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500" dirty="0"/>
              <a:t>Data </a:t>
            </a:r>
            <a:r>
              <a:rPr lang="cs-CZ" sz="1500" dirty="0" err="1"/>
              <a:t>delivery</a:t>
            </a:r>
            <a:endParaRPr lang="en-US" sz="1500" dirty="0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34A23-417C-48F6-B272-656D471F6F9B}" type="datetime1">
              <a:rPr lang="cs-CZ" smtClean="0"/>
              <a:t>26. 11. 2019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99E3-CF39-4FA0-A4EE-2489BD2849DE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66777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/>
              <a:t>Directed</a:t>
            </a:r>
            <a:r>
              <a:rPr lang="cs-CZ" sz="3600" dirty="0"/>
              <a:t> </a:t>
            </a:r>
            <a:r>
              <a:rPr lang="cs-CZ" sz="3600" dirty="0" err="1"/>
              <a:t>Diffusion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Po přijetí uloží uzel zprávu do paměti a pošle ji dál (záplavově, nebo podle popisu)</a:t>
            </a:r>
            <a:endParaRPr lang="en-US" dirty="0"/>
          </a:p>
          <a:p>
            <a:r>
              <a:rPr lang="cs-CZ" dirty="0"/>
              <a:t>V paměti se ukládá</a:t>
            </a:r>
            <a:endParaRPr lang="en-US" dirty="0"/>
          </a:p>
          <a:p>
            <a:pPr lvl="1"/>
            <a:r>
              <a:rPr lang="cs-CZ" dirty="0"/>
              <a:t>Časová značka – čas příjmu zprávy</a:t>
            </a:r>
            <a:endParaRPr lang="en-US" dirty="0"/>
          </a:p>
          <a:p>
            <a:pPr lvl="1"/>
            <a:r>
              <a:rPr lang="cs-CZ" dirty="0" err="1" smtClean="0"/>
              <a:t>Gradien</a:t>
            </a:r>
            <a:r>
              <a:rPr lang="en-US" dirty="0" smtClean="0"/>
              <a:t>t</a:t>
            </a:r>
            <a:r>
              <a:rPr lang="cs-CZ" dirty="0" smtClean="0"/>
              <a:t> </a:t>
            </a:r>
            <a:r>
              <a:rPr lang="cs-CZ" dirty="0"/>
              <a:t>– uzel, odkud byla zpráva přijata</a:t>
            </a:r>
            <a:endParaRPr lang="en-US" dirty="0"/>
          </a:p>
          <a:p>
            <a:pPr lvl="1"/>
            <a:r>
              <a:rPr lang="cs-CZ" dirty="0" smtClean="0"/>
              <a:t>Interval – perioda opakování</a:t>
            </a:r>
            <a:endParaRPr lang="en-US" dirty="0"/>
          </a:p>
          <a:p>
            <a:pPr lvl="1"/>
            <a:r>
              <a:rPr lang="cs-CZ" dirty="0"/>
              <a:t>Doba trvání – doba, po kterou má být informace uložena</a:t>
            </a:r>
            <a:endParaRPr lang="en-US" dirty="0"/>
          </a:p>
          <a:p>
            <a:r>
              <a:rPr lang="cs-CZ" dirty="0"/>
              <a:t>Pro vytvoření </a:t>
            </a:r>
            <a:r>
              <a:rPr lang="cs-CZ" dirty="0" err="1" smtClean="0"/>
              <a:t>gradien</a:t>
            </a:r>
            <a:r>
              <a:rPr lang="en-US" dirty="0" smtClean="0"/>
              <a:t>t</a:t>
            </a:r>
            <a:r>
              <a:rPr lang="cs-CZ" dirty="0" smtClean="0"/>
              <a:t>u </a:t>
            </a:r>
            <a:r>
              <a:rPr lang="cs-CZ" dirty="0"/>
              <a:t>mohou být použity různé techniky</a:t>
            </a:r>
            <a:endParaRPr lang="en-US" dirty="0"/>
          </a:p>
          <a:p>
            <a:pPr lvl="1"/>
            <a:r>
              <a:rPr lang="cs-CZ" dirty="0"/>
              <a:t>První, kdo poslal „</a:t>
            </a:r>
            <a:r>
              <a:rPr lang="cs-CZ" dirty="0" err="1"/>
              <a:t>interest</a:t>
            </a:r>
            <a:r>
              <a:rPr lang="cs-CZ" dirty="0"/>
              <a:t> </a:t>
            </a:r>
            <a:r>
              <a:rPr lang="cs-CZ" dirty="0" err="1"/>
              <a:t>message</a:t>
            </a:r>
            <a:r>
              <a:rPr lang="cs-CZ" dirty="0"/>
              <a:t>“</a:t>
            </a:r>
            <a:endParaRPr lang="en-US" dirty="0"/>
          </a:p>
          <a:p>
            <a:pPr lvl="1"/>
            <a:r>
              <a:rPr lang="cs-CZ" dirty="0"/>
              <a:t>Podle toho, kdo má nejvíce energie</a:t>
            </a:r>
            <a:endParaRPr lang="en-US" dirty="0"/>
          </a:p>
          <a:p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B660-4D98-4FBF-AD7E-0279E4B73286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13158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/>
              <a:t>Directed</a:t>
            </a:r>
            <a:r>
              <a:rPr lang="cs-CZ" sz="3600" dirty="0"/>
              <a:t> </a:t>
            </a:r>
            <a:r>
              <a:rPr lang="cs-CZ" sz="3600" dirty="0" err="1"/>
              <a:t>Diffusion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Zpráva „gradient“ se posílá po zpětné cestě</a:t>
            </a:r>
            <a:endParaRPr lang="en-US" dirty="0"/>
          </a:p>
          <a:p>
            <a:r>
              <a:rPr lang="cs-CZ" dirty="0"/>
              <a:t>Postup vede k více cestám – výběr cesty pomocí další zprávy „</a:t>
            </a:r>
            <a:r>
              <a:rPr lang="cs-CZ" dirty="0" err="1"/>
              <a:t>Interest</a:t>
            </a:r>
            <a:r>
              <a:rPr lang="cs-CZ" dirty="0"/>
              <a:t> </a:t>
            </a:r>
            <a:r>
              <a:rPr lang="cs-CZ" dirty="0" err="1"/>
              <a:t>message</a:t>
            </a:r>
            <a:r>
              <a:rPr lang="cs-CZ" dirty="0"/>
              <a:t>“</a:t>
            </a:r>
            <a:endParaRPr lang="en-US" dirty="0"/>
          </a:p>
          <a:p>
            <a:r>
              <a:rPr lang="cs-CZ" dirty="0"/>
              <a:t>Výběr cesty podle </a:t>
            </a:r>
            <a:endParaRPr lang="en-US" dirty="0"/>
          </a:p>
          <a:p>
            <a:pPr lvl="1"/>
            <a:r>
              <a:rPr lang="cs-CZ" dirty="0"/>
              <a:t>Kvality linky</a:t>
            </a:r>
            <a:endParaRPr lang="en-US" dirty="0"/>
          </a:p>
          <a:p>
            <a:pPr lvl="1"/>
            <a:r>
              <a:rPr lang="cs-CZ" dirty="0"/>
              <a:t>Minima zpoždění</a:t>
            </a:r>
            <a:endParaRPr lang="en-US" dirty="0"/>
          </a:p>
          <a:p>
            <a:pPr lvl="1"/>
            <a:r>
              <a:rPr lang="cs-CZ" dirty="0"/>
              <a:t>Počtu paketů z daného směru</a:t>
            </a:r>
            <a:endParaRPr lang="en-US" dirty="0"/>
          </a:p>
          <a:p>
            <a:r>
              <a:rPr lang="cs-CZ" dirty="0"/>
              <a:t>Vytvoří se cesta zdroj – cíl</a:t>
            </a:r>
            <a:endParaRPr lang="en-US" dirty="0"/>
          </a:p>
          <a:p>
            <a:r>
              <a:rPr lang="cs-CZ" dirty="0"/>
              <a:t>Pomocí zprávy „</a:t>
            </a:r>
            <a:r>
              <a:rPr lang="cs-CZ" dirty="0" err="1"/>
              <a:t>Reinforcement</a:t>
            </a:r>
            <a:r>
              <a:rPr lang="cs-CZ" dirty="0"/>
              <a:t>“ se dá cesta potvrdit, nebo odstranit (negativní </a:t>
            </a:r>
            <a:r>
              <a:rPr lang="cs-CZ" dirty="0" err="1"/>
              <a:t>reinforcement</a:t>
            </a:r>
            <a:r>
              <a:rPr lang="cs-CZ" dirty="0"/>
              <a:t>)</a:t>
            </a:r>
            <a:endParaRPr lang="en-US" dirty="0"/>
          </a:p>
          <a:p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8280C-A984-4C60-8929-4792D594AA44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448719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>
                <a:latin typeface="Palatino Linotype" panose="02040502050505030304" pitchFamily="18" charset="0"/>
              </a:rPr>
              <a:t>Directed</a:t>
            </a:r>
            <a:r>
              <a:rPr lang="cs-CZ" sz="3600" dirty="0">
                <a:latin typeface="Palatino Linotype" panose="02040502050505030304" pitchFamily="18" charset="0"/>
              </a:rPr>
              <a:t> </a:t>
            </a:r>
            <a:r>
              <a:rPr lang="cs-CZ" sz="3600" dirty="0" err="1">
                <a:latin typeface="Palatino Linotype" panose="02040502050505030304" pitchFamily="18" charset="0"/>
              </a:rPr>
              <a:t>Diffusion</a:t>
            </a:r>
            <a:endParaRPr lang="en-US" sz="3600" dirty="0">
              <a:latin typeface="Palatino Linotype" panose="02040502050505030304" pitchFamily="18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2125266"/>
            <a:ext cx="3453835" cy="2273411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4458" y="2125266"/>
            <a:ext cx="4320893" cy="2273411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1589443" y="4636005"/>
            <a:ext cx="111601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500" dirty="0"/>
              <a:t>Přenos dat</a:t>
            </a:r>
            <a:endParaRPr lang="en-US" sz="15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4642531" y="4636005"/>
            <a:ext cx="225734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500" dirty="0"/>
              <a:t>Negativní </a:t>
            </a:r>
            <a:r>
              <a:rPr lang="cs-CZ" sz="1500" dirty="0" err="1"/>
              <a:t>reinforcement</a:t>
            </a:r>
            <a:endParaRPr lang="cs-CZ" sz="1500" dirty="0"/>
          </a:p>
          <a:p>
            <a:pPr algn="ctr"/>
            <a:r>
              <a:rPr lang="cs-CZ" sz="1500" dirty="0"/>
              <a:t>(zesílení, posílení)</a:t>
            </a:r>
            <a:endParaRPr lang="en-US" sz="1500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29E90-63E0-4CDE-B290-6349AD55C4BC}" type="datetime1">
              <a:rPr lang="cs-CZ" smtClean="0"/>
              <a:t>26. 11. 2019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99E3-CF39-4FA0-A4EE-2489BD2849DE}" type="slidenum">
              <a:rPr lang="cs-CZ" smtClean="0"/>
              <a:pPr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898567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>
                <a:latin typeface="Palatino Linotype" panose="02040502050505030304" pitchFamily="18" charset="0"/>
              </a:rPr>
              <a:t>Directed</a:t>
            </a:r>
            <a:r>
              <a:rPr lang="cs-CZ" sz="3600" dirty="0">
                <a:latin typeface="Palatino Linotype" panose="02040502050505030304" pitchFamily="18" charset="0"/>
              </a:rPr>
              <a:t> </a:t>
            </a:r>
            <a:r>
              <a:rPr lang="cs-CZ" sz="3600" dirty="0" err="1">
                <a:latin typeface="Palatino Linotype" panose="02040502050505030304" pitchFamily="18" charset="0"/>
              </a:rPr>
              <a:t>Diffusion</a:t>
            </a:r>
            <a:endParaRPr lang="en-US" sz="3600" dirty="0">
              <a:latin typeface="Palatino Linotype" panose="02040502050505030304" pitchFamily="18" charset="0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2531991"/>
            <a:ext cx="3434143" cy="2136509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1101777" y="5005778"/>
            <a:ext cx="14952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Nová cesta</a:t>
            </a:r>
            <a:endParaRPr lang="en-US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D31DD-9E2E-4EF1-A2A4-D13179542209}" type="datetime1">
              <a:rPr lang="cs-CZ" smtClean="0"/>
              <a:t>26. 11. 2019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99E3-CF39-4FA0-A4EE-2489BD2849DE}" type="slidenum">
              <a:rPr lang="cs-CZ" smtClean="0"/>
              <a:pPr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3295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Rozdělení protokolů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Geografické směrování</a:t>
            </a:r>
          </a:p>
          <a:p>
            <a:pPr lvl="1"/>
            <a:r>
              <a:rPr lang="cs-CZ" dirty="0" smtClean="0"/>
              <a:t>MECN (</a:t>
            </a:r>
            <a:r>
              <a:rPr lang="en-US" dirty="0"/>
              <a:t>Minimum Energy Communication Network </a:t>
            </a:r>
            <a:r>
              <a:rPr lang="cs-CZ" dirty="0" smtClean="0"/>
              <a:t>)</a:t>
            </a:r>
            <a:endParaRPr lang="en-US" dirty="0"/>
          </a:p>
          <a:p>
            <a:pPr lvl="1"/>
            <a:r>
              <a:rPr lang="cs-CZ" dirty="0" smtClean="0"/>
              <a:t>SMECN (</a:t>
            </a:r>
            <a:r>
              <a:rPr lang="cs-CZ" dirty="0" err="1" smtClean="0"/>
              <a:t>Small</a:t>
            </a:r>
            <a:r>
              <a:rPr lang="cs-CZ" dirty="0" smtClean="0"/>
              <a:t> MECN)</a:t>
            </a:r>
            <a:endParaRPr lang="en-US" dirty="0"/>
          </a:p>
          <a:p>
            <a:pPr lvl="1"/>
            <a:r>
              <a:rPr lang="cs-CZ" dirty="0" smtClean="0"/>
              <a:t>PRADA (</a:t>
            </a:r>
            <a:r>
              <a:rPr lang="en-US" dirty="0"/>
              <a:t>probe-based distributed protocol for knowledge range adjustment </a:t>
            </a:r>
            <a:r>
              <a:rPr lang="cs-CZ" dirty="0" smtClean="0"/>
              <a:t>)</a:t>
            </a:r>
            <a:endParaRPr lang="en-US" dirty="0"/>
          </a:p>
          <a:p>
            <a:r>
              <a:rPr lang="cs-CZ" dirty="0" smtClean="0"/>
              <a:t>Založené na </a:t>
            </a:r>
            <a:r>
              <a:rPr lang="cs-CZ" dirty="0" err="1" smtClean="0"/>
              <a:t>QoS</a:t>
            </a:r>
            <a:endParaRPr lang="cs-CZ" dirty="0" smtClean="0"/>
          </a:p>
          <a:p>
            <a:pPr lvl="1"/>
            <a:r>
              <a:rPr lang="cs-CZ" dirty="0" smtClean="0"/>
              <a:t>SAR (</a:t>
            </a:r>
            <a:r>
              <a:rPr lang="en-US" dirty="0"/>
              <a:t>Sequential Assignment Routing </a:t>
            </a:r>
            <a:r>
              <a:rPr lang="cs-CZ" dirty="0" smtClean="0"/>
              <a:t>)</a:t>
            </a:r>
            <a:endParaRPr lang="en-US" dirty="0"/>
          </a:p>
          <a:p>
            <a:pPr lvl="1"/>
            <a:r>
              <a:rPr lang="cs-CZ" dirty="0"/>
              <a:t>SPEED</a:t>
            </a:r>
            <a:endParaRPr lang="en-US" dirty="0"/>
          </a:p>
          <a:p>
            <a:pPr lvl="1"/>
            <a:r>
              <a:rPr lang="cs-CZ" dirty="0" err="1"/>
              <a:t>Minumum</a:t>
            </a:r>
            <a:r>
              <a:rPr lang="cs-CZ" dirty="0"/>
              <a:t> </a:t>
            </a:r>
            <a:r>
              <a:rPr lang="cs-CZ" dirty="0" err="1"/>
              <a:t>Cost</a:t>
            </a:r>
            <a:r>
              <a:rPr lang="cs-CZ" dirty="0"/>
              <a:t> </a:t>
            </a:r>
            <a:r>
              <a:rPr lang="cs-CZ" dirty="0" err="1"/>
              <a:t>Path</a:t>
            </a:r>
            <a:endParaRPr lang="en-US" dirty="0"/>
          </a:p>
          <a:p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1DC36-72E0-4F65-BAAA-DE8A712AB725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091653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/>
              <a:t>Directed</a:t>
            </a:r>
            <a:r>
              <a:rPr lang="cs-CZ" sz="3600" dirty="0"/>
              <a:t> </a:t>
            </a:r>
            <a:r>
              <a:rPr lang="cs-CZ" sz="3600" dirty="0" err="1"/>
              <a:t>Diffusion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Rušení cesty – dovoluje vícenásobné směrování</a:t>
            </a:r>
            <a:endParaRPr lang="en-US" dirty="0"/>
          </a:p>
          <a:p>
            <a:r>
              <a:rPr lang="cs-CZ" dirty="0" err="1" smtClean="0"/>
              <a:t>Two</a:t>
            </a:r>
            <a:r>
              <a:rPr lang="cs-CZ" dirty="0" smtClean="0"/>
              <a:t> </a:t>
            </a:r>
            <a:r>
              <a:rPr lang="cs-CZ" dirty="0" err="1"/>
              <a:t>phase</a:t>
            </a:r>
            <a:r>
              <a:rPr lang="cs-CZ" dirty="0"/>
              <a:t> </a:t>
            </a:r>
            <a:r>
              <a:rPr lang="cs-CZ" dirty="0" err="1"/>
              <a:t>pull</a:t>
            </a:r>
            <a:r>
              <a:rPr lang="cs-CZ" dirty="0"/>
              <a:t> </a:t>
            </a:r>
            <a:endParaRPr lang="cs-CZ" dirty="0" smtClean="0"/>
          </a:p>
          <a:p>
            <a:pPr lvl="1"/>
            <a:r>
              <a:rPr lang="cs-CZ" dirty="0" smtClean="0"/>
              <a:t>Režim </a:t>
            </a:r>
            <a:r>
              <a:rPr lang="cs-CZ" dirty="0"/>
              <a:t>záplavového posílání zprávy </a:t>
            </a:r>
            <a:r>
              <a:rPr lang="cs-CZ" dirty="0" smtClean="0"/>
              <a:t>„</a:t>
            </a:r>
            <a:r>
              <a:rPr lang="cs-CZ" dirty="0" err="1"/>
              <a:t>I</a:t>
            </a:r>
            <a:r>
              <a:rPr lang="cs-CZ" dirty="0" err="1" smtClean="0"/>
              <a:t>nterest</a:t>
            </a:r>
            <a:r>
              <a:rPr lang="cs-CZ" dirty="0"/>
              <a:t>“ od okraje sítě k cíli je označován </a:t>
            </a:r>
            <a:r>
              <a:rPr lang="cs-CZ" dirty="0" err="1"/>
              <a:t>two</a:t>
            </a:r>
            <a:r>
              <a:rPr lang="cs-CZ" dirty="0"/>
              <a:t> </a:t>
            </a:r>
            <a:r>
              <a:rPr lang="cs-CZ" dirty="0" err="1"/>
              <a:t>phase</a:t>
            </a:r>
            <a:r>
              <a:rPr lang="cs-CZ" dirty="0"/>
              <a:t> </a:t>
            </a:r>
            <a:r>
              <a:rPr lang="cs-CZ" dirty="0" err="1"/>
              <a:t>pull</a:t>
            </a:r>
            <a:endParaRPr lang="en-US" dirty="0"/>
          </a:p>
          <a:p>
            <a:r>
              <a:rPr lang="cs-CZ" dirty="0" err="1"/>
              <a:t>Push</a:t>
            </a:r>
            <a:r>
              <a:rPr lang="cs-CZ" dirty="0"/>
              <a:t> </a:t>
            </a:r>
            <a:r>
              <a:rPr lang="cs-CZ" dirty="0" err="1"/>
              <a:t>diffusion</a:t>
            </a:r>
            <a:r>
              <a:rPr lang="cs-CZ" dirty="0"/>
              <a:t> – inicializace datového toku senzorem</a:t>
            </a:r>
            <a:endParaRPr lang="en-US" dirty="0"/>
          </a:p>
          <a:p>
            <a:pPr lvl="1"/>
            <a:r>
              <a:rPr lang="cs-CZ" dirty="0"/>
              <a:t>Uzly nabízí svá data (jako SPIN)</a:t>
            </a:r>
            <a:endParaRPr lang="en-US" dirty="0"/>
          </a:p>
          <a:p>
            <a:pPr lvl="1"/>
            <a:r>
              <a:rPr lang="cs-CZ" dirty="0" err="1"/>
              <a:t>Adverticement</a:t>
            </a:r>
            <a:r>
              <a:rPr lang="cs-CZ" dirty="0"/>
              <a:t> – </a:t>
            </a:r>
            <a:r>
              <a:rPr lang="cs-CZ" dirty="0" err="1"/>
              <a:t>reinforcement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261DA-D695-40FE-BCED-679EB9E9C000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762527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smtClean="0"/>
              <a:t>Zhodnocení </a:t>
            </a:r>
            <a:r>
              <a:rPr lang="cs-CZ" sz="3600" dirty="0"/>
              <a:t>- Data </a:t>
            </a:r>
            <a:r>
              <a:rPr lang="cs-CZ" sz="3600" dirty="0" err="1" smtClean="0"/>
              <a:t>centric</a:t>
            </a:r>
            <a:r>
              <a:rPr lang="cs-CZ" sz="3600" dirty="0" smtClean="0"/>
              <a:t> protokoly</a:t>
            </a:r>
            <a:r>
              <a:rPr lang="cs-CZ" sz="3600" dirty="0"/>
              <a:t>, </a:t>
            </a:r>
            <a:r>
              <a:rPr lang="cs-CZ" sz="3600" dirty="0" err="1" smtClean="0"/>
              <a:t>flat</a:t>
            </a:r>
            <a:r>
              <a:rPr lang="cs-CZ" sz="3600" dirty="0" smtClean="0"/>
              <a:t> </a:t>
            </a:r>
            <a:r>
              <a:rPr lang="cs-CZ" sz="3600" dirty="0"/>
              <a:t>architektura 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Problémy s „</a:t>
            </a:r>
            <a:r>
              <a:rPr lang="cs-CZ" dirty="0" err="1"/>
              <a:t>flat</a:t>
            </a:r>
            <a:r>
              <a:rPr lang="cs-CZ" dirty="0"/>
              <a:t>“ topologií</a:t>
            </a:r>
            <a:endParaRPr lang="en-US" dirty="0"/>
          </a:p>
          <a:p>
            <a:r>
              <a:rPr lang="cs-CZ" dirty="0"/>
              <a:t>Problém škálovatelnost</a:t>
            </a:r>
            <a:endParaRPr lang="en-US" dirty="0"/>
          </a:p>
          <a:p>
            <a:r>
              <a:rPr lang="cs-CZ" dirty="0"/>
              <a:t>Problém kolizí</a:t>
            </a:r>
            <a:endParaRPr lang="en-US" dirty="0"/>
          </a:p>
          <a:p>
            <a:r>
              <a:rPr lang="cs-CZ" dirty="0"/>
              <a:t>Příliš mnoho zpráv – nutnost použít agregaci dat</a:t>
            </a:r>
            <a:endParaRPr lang="en-US" dirty="0"/>
          </a:p>
          <a:p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1FE73-73B9-4B4E-8697-7A3A260E4030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874757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Hierarchické </a:t>
            </a:r>
            <a:r>
              <a:rPr lang="cs-CZ" sz="3600" dirty="0" smtClean="0"/>
              <a:t>protokoly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Plochá architektura – uzly v okolí uzlu pro napojení sítě jsou více zatěžovány než ostatní</a:t>
            </a:r>
            <a:endParaRPr lang="en-US" dirty="0"/>
          </a:p>
          <a:p>
            <a:r>
              <a:rPr lang="cs-CZ" dirty="0"/>
              <a:t>Limitující faktor pro škálovatelnost</a:t>
            </a:r>
            <a:endParaRPr lang="en-US" dirty="0"/>
          </a:p>
          <a:p>
            <a:r>
              <a:rPr lang="cs-CZ" dirty="0"/>
              <a:t>Hierarchická architektura</a:t>
            </a:r>
            <a:endParaRPr lang="en-US" dirty="0"/>
          </a:p>
          <a:p>
            <a:r>
              <a:rPr lang="cs-CZ" dirty="0"/>
              <a:t>Založena na vytváření klastrů</a:t>
            </a:r>
            <a:endParaRPr lang="en-US" dirty="0"/>
          </a:p>
          <a:p>
            <a:r>
              <a:rPr lang="cs-CZ" dirty="0"/>
              <a:t>V čele klastru je vybraný uzel (cluster </a:t>
            </a:r>
            <a:r>
              <a:rPr lang="cs-CZ" dirty="0" err="1"/>
              <a:t>head</a:t>
            </a:r>
            <a:r>
              <a:rPr lang="cs-CZ" dirty="0"/>
              <a:t>) – uzel, který klastr organizuje a slouží i k přenosu zpráv z klastru</a:t>
            </a:r>
            <a:endParaRPr lang="en-US" dirty="0"/>
          </a:p>
          <a:p>
            <a:r>
              <a:rPr lang="cs-CZ" dirty="0"/>
              <a:t>Hlavním úkolem vybraného uzlu je agregace dat – data se agregují do paketu, který nemění svoji velikost</a:t>
            </a:r>
            <a:endParaRPr lang="en-US" dirty="0"/>
          </a:p>
          <a:p>
            <a:r>
              <a:rPr lang="cs-CZ" dirty="0"/>
              <a:t>Hierarchická struktura může být i vícevrstvá – vybrané uzly různých klastrů mohou vytvářet další klastry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52CDB-7CE1-4140-9584-107DD3865ADE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583191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Hierarchické protokoly</a:t>
            </a:r>
            <a:endParaRPr lang="en-US" sz="36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6817" y="2156594"/>
            <a:ext cx="3670365" cy="2765945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2905221" y="5073233"/>
            <a:ext cx="37112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Architektura založená na klastrech</a:t>
            </a:r>
            <a:endParaRPr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B3B50-AE5D-4632-91D8-A16A7A5D01ED}" type="datetime1">
              <a:rPr lang="cs-CZ" smtClean="0"/>
              <a:t>26. 11. 2019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99E3-CF39-4FA0-A4EE-2489BD2849DE}" type="slidenum">
              <a:rPr lang="cs-CZ" smtClean="0"/>
              <a:pPr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338136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Hierarchické protokoly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 této skupiny patří protokoly</a:t>
            </a:r>
            <a:endParaRPr lang="en-US" dirty="0"/>
          </a:p>
          <a:p>
            <a:pPr lvl="1"/>
            <a:r>
              <a:rPr lang="cs-CZ" dirty="0"/>
              <a:t>LEACH – </a:t>
            </a:r>
            <a:r>
              <a:rPr lang="cs-CZ" dirty="0" err="1" smtClean="0"/>
              <a:t>Low-Energy</a:t>
            </a:r>
            <a:r>
              <a:rPr lang="cs-CZ" dirty="0" smtClean="0"/>
              <a:t> </a:t>
            </a:r>
            <a:r>
              <a:rPr lang="cs-CZ" dirty="0" err="1"/>
              <a:t>A</a:t>
            </a:r>
            <a:r>
              <a:rPr lang="cs-CZ" dirty="0" err="1" smtClean="0"/>
              <a:t>daptive</a:t>
            </a:r>
            <a:r>
              <a:rPr lang="cs-CZ" dirty="0" smtClean="0"/>
              <a:t> </a:t>
            </a:r>
            <a:r>
              <a:rPr lang="cs-CZ" dirty="0" err="1"/>
              <a:t>C</a:t>
            </a:r>
            <a:r>
              <a:rPr lang="cs-CZ" dirty="0" err="1" smtClean="0"/>
              <a:t>lustering</a:t>
            </a:r>
            <a:r>
              <a:rPr lang="cs-CZ" dirty="0" smtClean="0"/>
              <a:t> </a:t>
            </a:r>
            <a:r>
              <a:rPr lang="cs-CZ" dirty="0"/>
              <a:t>H</a:t>
            </a:r>
            <a:r>
              <a:rPr lang="cs-CZ" dirty="0" smtClean="0"/>
              <a:t>ierarchy</a:t>
            </a:r>
            <a:endParaRPr lang="en-US" dirty="0"/>
          </a:p>
          <a:p>
            <a:pPr lvl="1"/>
            <a:r>
              <a:rPr lang="cs-CZ" dirty="0"/>
              <a:t>PEGASIS – </a:t>
            </a:r>
            <a:r>
              <a:rPr lang="cs-CZ" dirty="0" err="1" smtClean="0"/>
              <a:t>Power-Efficient</a:t>
            </a:r>
            <a:r>
              <a:rPr lang="cs-CZ" dirty="0" smtClean="0"/>
              <a:t> </a:t>
            </a:r>
            <a:r>
              <a:rPr lang="cs-CZ" dirty="0" err="1" smtClean="0"/>
              <a:t>Gathering</a:t>
            </a:r>
            <a:r>
              <a:rPr lang="cs-CZ" dirty="0" smtClean="0"/>
              <a:t> </a:t>
            </a:r>
            <a:r>
              <a:rPr lang="cs-CZ" dirty="0"/>
              <a:t>in </a:t>
            </a:r>
            <a:r>
              <a:rPr lang="cs-CZ" dirty="0" smtClean="0"/>
              <a:t>Sensor </a:t>
            </a:r>
            <a:r>
              <a:rPr lang="cs-CZ" dirty="0" err="1" smtClean="0"/>
              <a:t>Information</a:t>
            </a:r>
            <a:r>
              <a:rPr lang="cs-CZ" dirty="0" smtClean="0"/>
              <a:t> Systems</a:t>
            </a:r>
            <a:endParaRPr lang="en-US" dirty="0"/>
          </a:p>
          <a:p>
            <a:pPr lvl="1"/>
            <a:r>
              <a:rPr lang="cs-CZ" dirty="0"/>
              <a:t>TEEN – </a:t>
            </a:r>
            <a:r>
              <a:rPr lang="cs-CZ" dirty="0" err="1" smtClean="0"/>
              <a:t>Treshold</a:t>
            </a:r>
            <a:r>
              <a:rPr lang="cs-CZ" dirty="0" smtClean="0"/>
              <a:t>-sensitiv </a:t>
            </a:r>
            <a:r>
              <a:rPr lang="cs-CZ" dirty="0" err="1" smtClean="0"/>
              <a:t>Energy-Efficiet</a:t>
            </a:r>
            <a:r>
              <a:rPr lang="cs-CZ" dirty="0" smtClean="0"/>
              <a:t> </a:t>
            </a:r>
            <a:r>
              <a:rPr lang="cs-CZ" dirty="0"/>
              <a:t>sensor network</a:t>
            </a:r>
            <a:endParaRPr lang="en-US" dirty="0"/>
          </a:p>
          <a:p>
            <a:pPr lvl="1"/>
            <a:r>
              <a:rPr lang="cs-CZ" dirty="0"/>
              <a:t>APTEEN – </a:t>
            </a:r>
            <a:r>
              <a:rPr lang="cs-CZ" dirty="0" err="1" smtClean="0"/>
              <a:t>Adaptive</a:t>
            </a:r>
            <a:r>
              <a:rPr lang="cs-CZ" dirty="0" smtClean="0"/>
              <a:t> </a:t>
            </a:r>
            <a:r>
              <a:rPr lang="cs-CZ" dirty="0"/>
              <a:t>TEEN</a:t>
            </a:r>
            <a:endParaRPr lang="en-US" dirty="0"/>
          </a:p>
          <a:p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AD5CA-E1D0-460F-886D-1755B5CAE1AD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206570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Protokol </a:t>
            </a:r>
            <a:r>
              <a:rPr lang="cs-CZ" sz="3600" dirty="0" smtClean="0"/>
              <a:t>LEACH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Minimalizuje spotřebu energie</a:t>
            </a:r>
            <a:endParaRPr lang="en-US" dirty="0"/>
          </a:p>
          <a:p>
            <a:r>
              <a:rPr lang="cs-CZ" dirty="0"/>
              <a:t>Založen na klastrech</a:t>
            </a:r>
            <a:endParaRPr lang="en-US" dirty="0"/>
          </a:p>
          <a:p>
            <a:r>
              <a:rPr lang="cs-CZ" dirty="0"/>
              <a:t>Provádí agregaci dat</a:t>
            </a:r>
            <a:endParaRPr lang="en-US" dirty="0"/>
          </a:p>
          <a:p>
            <a:r>
              <a:rPr lang="cs-CZ" dirty="0"/>
              <a:t>Vedoucí klastru komunikuje přímo s cílovou stanicí</a:t>
            </a:r>
            <a:endParaRPr lang="en-US" dirty="0"/>
          </a:p>
          <a:p>
            <a:r>
              <a:rPr lang="cs-CZ" dirty="0"/>
              <a:t>Dynamicky provádí změnu vedoucího klastru z důvodu rovnoměrného energetického zatížení uzlů</a:t>
            </a:r>
            <a:endParaRPr lang="en-US" dirty="0"/>
          </a:p>
          <a:p>
            <a:r>
              <a:rPr lang="cs-CZ" dirty="0"/>
              <a:t>Řízení probíhá v cyklech, rundách (</a:t>
            </a:r>
            <a:r>
              <a:rPr lang="cs-CZ" dirty="0" err="1"/>
              <a:t>rounds</a:t>
            </a:r>
            <a:r>
              <a:rPr lang="cs-CZ" dirty="0"/>
              <a:t>)</a:t>
            </a:r>
            <a:endParaRPr lang="en-US" dirty="0"/>
          </a:p>
          <a:p>
            <a:r>
              <a:rPr lang="cs-CZ" dirty="0"/>
              <a:t>Každá runda má tři fáze</a:t>
            </a:r>
            <a:endParaRPr lang="en-US" dirty="0"/>
          </a:p>
          <a:p>
            <a:pPr lvl="1"/>
            <a:r>
              <a:rPr lang="cs-CZ" dirty="0"/>
              <a:t>Výběr vedoucího klastru</a:t>
            </a:r>
            <a:endParaRPr lang="en-US" dirty="0"/>
          </a:p>
          <a:p>
            <a:pPr lvl="1"/>
            <a:r>
              <a:rPr lang="cs-CZ" dirty="0" err="1"/>
              <a:t>Setup</a:t>
            </a:r>
            <a:r>
              <a:rPr lang="cs-CZ" dirty="0"/>
              <a:t> fáze – formování klastru, vytvoření plánu přenosů</a:t>
            </a:r>
            <a:endParaRPr lang="en-US" dirty="0"/>
          </a:p>
          <a:p>
            <a:pPr lvl="1"/>
            <a:r>
              <a:rPr lang="cs-CZ" dirty="0"/>
              <a:t>Ustálená fáze – přenos dat</a:t>
            </a:r>
            <a:endParaRPr lang="en-US" dirty="0"/>
          </a:p>
          <a:p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1CD56-2A71-4772-89EC-8E22B65DCEF4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437793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Protokol</a:t>
            </a:r>
            <a:r>
              <a:rPr lang="en-US" dirty="0" smtClean="0"/>
              <a:t> LEACH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061AE-A485-4C97-903B-B8528547F5F0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36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908969"/>
            <a:ext cx="8181975" cy="384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975910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Protokol LEACH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Výběr vedoucího klastru</a:t>
            </a:r>
            <a:endParaRPr lang="en-US" dirty="0"/>
          </a:p>
          <a:p>
            <a:pPr lvl="1"/>
            <a:r>
              <a:rPr lang="cs-CZ" dirty="0"/>
              <a:t>Zpráva </a:t>
            </a:r>
            <a:r>
              <a:rPr lang="cs-CZ" dirty="0" err="1"/>
              <a:t>adverticement</a:t>
            </a:r>
            <a:r>
              <a:rPr lang="cs-CZ" dirty="0"/>
              <a:t> – </a:t>
            </a:r>
            <a:r>
              <a:rPr lang="cs-CZ" dirty="0" err="1"/>
              <a:t>broadcast</a:t>
            </a:r>
            <a:r>
              <a:rPr lang="cs-CZ" dirty="0"/>
              <a:t>, podle procenta, že se uzel může stát vedoucím klastru, podle čísla současné rundy, podle toho, může-li být vybrán jako vedoucí klastru se vypočte prahová hodnota</a:t>
            </a:r>
            <a:endParaRPr lang="en-US" dirty="0"/>
          </a:p>
          <a:p>
            <a:pPr lvl="1"/>
            <a:r>
              <a:rPr lang="cs-CZ" dirty="0"/>
              <a:t>Uzel zvolí náhodné číslo, je-li menší než práh, nesoupeří o vedoucího</a:t>
            </a:r>
            <a:endParaRPr lang="en-US" dirty="0"/>
          </a:p>
          <a:p>
            <a:pPr lvl="1"/>
            <a:r>
              <a:rPr lang="cs-CZ" dirty="0"/>
              <a:t>Zpráva </a:t>
            </a:r>
            <a:r>
              <a:rPr lang="cs-CZ" dirty="0" err="1"/>
              <a:t>adverticement</a:t>
            </a:r>
            <a:r>
              <a:rPr lang="cs-CZ" dirty="0"/>
              <a:t> – určení vedoucího klastru</a:t>
            </a:r>
            <a:endParaRPr lang="en-US" dirty="0"/>
          </a:p>
          <a:p>
            <a:pPr lvl="1"/>
            <a:r>
              <a:rPr lang="cs-CZ" dirty="0"/>
              <a:t>Může se stát, že </a:t>
            </a:r>
            <a:r>
              <a:rPr lang="cs-CZ" dirty="0" smtClean="0"/>
              <a:t>senzor - uzel </a:t>
            </a:r>
            <a:r>
              <a:rPr lang="cs-CZ" dirty="0"/>
              <a:t>přijme více zpráv </a:t>
            </a:r>
            <a:r>
              <a:rPr lang="cs-CZ" dirty="0" err="1"/>
              <a:t>adverticement</a:t>
            </a:r>
            <a:r>
              <a:rPr lang="cs-CZ" dirty="0"/>
              <a:t>, pak si vybere klastr podle síly </a:t>
            </a:r>
            <a:r>
              <a:rPr lang="cs-CZ" dirty="0" smtClean="0"/>
              <a:t>signálu</a:t>
            </a:r>
          </a:p>
          <a:p>
            <a:r>
              <a:rPr lang="cs-CZ" dirty="0" err="1" smtClean="0"/>
              <a:t>Setup</a:t>
            </a:r>
            <a:r>
              <a:rPr lang="cs-CZ" dirty="0" smtClean="0"/>
              <a:t> fáze</a:t>
            </a:r>
            <a:endParaRPr lang="en-US" dirty="0"/>
          </a:p>
          <a:p>
            <a:pPr lvl="1"/>
            <a:r>
              <a:rPr lang="cs-CZ" dirty="0"/>
              <a:t>Uzly informují vedoucího klastru o svém členství v klastru</a:t>
            </a:r>
            <a:endParaRPr lang="en-US" dirty="0"/>
          </a:p>
          <a:p>
            <a:pPr lvl="1"/>
            <a:r>
              <a:rPr lang="cs-CZ" dirty="0"/>
              <a:t>Vedoucí klastru použije metodu TDMA pro bezkolizní přenosy zpráv ze senzorů k vedoucímu klastru</a:t>
            </a:r>
            <a:endParaRPr lang="en-US" dirty="0"/>
          </a:p>
          <a:p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3E9BC-210D-4157-AA60-056508BBE05F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982032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Protokol LEACH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Ustálený stav (</a:t>
            </a:r>
            <a:r>
              <a:rPr lang="cs-CZ" dirty="0" err="1"/>
              <a:t>steady</a:t>
            </a:r>
            <a:r>
              <a:rPr lang="cs-CZ" dirty="0"/>
              <a:t> </a:t>
            </a:r>
            <a:r>
              <a:rPr lang="cs-CZ" dirty="0" err="1"/>
              <a:t>state</a:t>
            </a:r>
            <a:r>
              <a:rPr lang="cs-CZ" dirty="0"/>
              <a:t>)</a:t>
            </a:r>
            <a:endParaRPr lang="en-US" dirty="0"/>
          </a:p>
          <a:p>
            <a:pPr lvl="1"/>
            <a:r>
              <a:rPr lang="cs-CZ" dirty="0"/>
              <a:t>Uzly posílají dat vedoucímu klastru</a:t>
            </a:r>
            <a:endParaRPr lang="en-US" dirty="0"/>
          </a:p>
          <a:p>
            <a:pPr lvl="1"/>
            <a:r>
              <a:rPr lang="cs-CZ" dirty="0"/>
              <a:t>Vedoucí klastru agreguje data</a:t>
            </a:r>
            <a:endParaRPr lang="en-US" dirty="0"/>
          </a:p>
          <a:p>
            <a:pPr lvl="1"/>
            <a:r>
              <a:rPr lang="cs-CZ" dirty="0"/>
              <a:t>Vedoucí klastru posílá data přímo hranovému uzlu (výstup z WSN)</a:t>
            </a:r>
            <a:endParaRPr lang="en-US" dirty="0"/>
          </a:p>
          <a:p>
            <a:pPr lvl="1"/>
            <a:r>
              <a:rPr lang="cs-CZ" dirty="0"/>
              <a:t>Vedoucí klastru je aktivní po celou dobu</a:t>
            </a:r>
            <a:endParaRPr lang="en-US" dirty="0"/>
          </a:p>
          <a:p>
            <a:pPr lvl="1"/>
            <a:r>
              <a:rPr lang="cs-CZ" dirty="0"/>
              <a:t>Vedoucí po nějaké době posílá zprávu </a:t>
            </a:r>
            <a:r>
              <a:rPr lang="cs-CZ" dirty="0" err="1"/>
              <a:t>adverticement</a:t>
            </a:r>
            <a:r>
              <a:rPr lang="cs-CZ" dirty="0"/>
              <a:t> a předává funkci vedoucího klastru dalšímu uzlu</a:t>
            </a:r>
            <a:endParaRPr lang="en-US" dirty="0"/>
          </a:p>
          <a:p>
            <a:r>
              <a:rPr lang="cs-CZ" dirty="0"/>
              <a:t>Protokol spotřebuje 4 až 8 krát méně energie než protokol v plošné síti</a:t>
            </a:r>
            <a:endParaRPr lang="en-US" dirty="0"/>
          </a:p>
          <a:p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4132-52E2-4EDA-BEF3-2C7EFA53B01A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509724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Protokol</a:t>
            </a:r>
            <a:r>
              <a:rPr lang="en-US" dirty="0" smtClean="0"/>
              <a:t> LEACH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061AE-A485-4C97-903B-B8528547F5F0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39</a:t>
            </a:fld>
            <a:endParaRPr lang="cs-CZ"/>
          </a:p>
        </p:txBody>
      </p:sp>
      <p:pic>
        <p:nvPicPr>
          <p:cNvPr id="7" name="Picture 5" descr="LEACH-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916832"/>
            <a:ext cx="8763000" cy="989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" name="Group 26"/>
          <p:cNvGrpSpPr>
            <a:grpSpLocks/>
          </p:cNvGrpSpPr>
          <p:nvPr/>
        </p:nvGrpSpPr>
        <p:grpSpPr bwMode="auto">
          <a:xfrm>
            <a:off x="2770312" y="2755032"/>
            <a:ext cx="5334000" cy="2514600"/>
            <a:chOff x="1776" y="2304"/>
            <a:chExt cx="3360" cy="1584"/>
          </a:xfrm>
        </p:grpSpPr>
        <p:sp>
          <p:nvSpPr>
            <p:cNvPr id="9" name="Line 12"/>
            <p:cNvSpPr>
              <a:spLocks noChangeShapeType="1"/>
            </p:cNvSpPr>
            <p:nvPr/>
          </p:nvSpPr>
          <p:spPr bwMode="auto">
            <a:xfrm flipH="1">
              <a:off x="1776" y="2304"/>
              <a:ext cx="1008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" name="Rectangle 13"/>
            <p:cNvSpPr>
              <a:spLocks noChangeArrowheads="1"/>
            </p:cNvSpPr>
            <p:nvPr/>
          </p:nvSpPr>
          <p:spPr bwMode="auto">
            <a:xfrm>
              <a:off x="1776" y="3312"/>
              <a:ext cx="480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/>
                <a:t>NCH</a:t>
              </a:r>
              <a:r>
                <a:rPr lang="en-US" altLang="zh-TW" baseline="-25000"/>
                <a:t>1</a:t>
              </a:r>
            </a:p>
          </p:txBody>
        </p:sp>
        <p:sp>
          <p:nvSpPr>
            <p:cNvPr id="11" name="Rectangle 14"/>
            <p:cNvSpPr>
              <a:spLocks noChangeArrowheads="1"/>
            </p:cNvSpPr>
            <p:nvPr/>
          </p:nvSpPr>
          <p:spPr bwMode="auto">
            <a:xfrm>
              <a:off x="2256" y="3312"/>
              <a:ext cx="480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/>
                <a:t>NCH</a:t>
              </a:r>
              <a:r>
                <a:rPr lang="en-US" altLang="zh-TW" baseline="-25000"/>
                <a:t>2</a:t>
              </a:r>
            </a:p>
          </p:txBody>
        </p:sp>
        <p:sp>
          <p:nvSpPr>
            <p:cNvPr id="12" name="Rectangle 15"/>
            <p:cNvSpPr>
              <a:spLocks noChangeArrowheads="1"/>
            </p:cNvSpPr>
            <p:nvPr/>
          </p:nvSpPr>
          <p:spPr bwMode="auto">
            <a:xfrm>
              <a:off x="2736" y="3312"/>
              <a:ext cx="480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/>
                <a:t>…</a:t>
              </a:r>
              <a:endParaRPr lang="en-US" altLang="zh-TW" baseline="-25000"/>
            </a:p>
          </p:txBody>
        </p:sp>
        <p:sp>
          <p:nvSpPr>
            <p:cNvPr id="13" name="Rectangle 16"/>
            <p:cNvSpPr>
              <a:spLocks noChangeArrowheads="1"/>
            </p:cNvSpPr>
            <p:nvPr/>
          </p:nvSpPr>
          <p:spPr bwMode="auto">
            <a:xfrm>
              <a:off x="3216" y="3312"/>
              <a:ext cx="480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/>
                <a:t>…</a:t>
              </a:r>
              <a:endParaRPr lang="en-US" altLang="zh-TW" baseline="-25000"/>
            </a:p>
          </p:txBody>
        </p:sp>
        <p:sp>
          <p:nvSpPr>
            <p:cNvPr id="14" name="Rectangle 17"/>
            <p:cNvSpPr>
              <a:spLocks noChangeArrowheads="1"/>
            </p:cNvSpPr>
            <p:nvPr/>
          </p:nvSpPr>
          <p:spPr bwMode="auto">
            <a:xfrm>
              <a:off x="3696" y="3312"/>
              <a:ext cx="480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/>
                <a:t>…</a:t>
              </a:r>
              <a:endParaRPr lang="en-US" altLang="zh-TW" baseline="-25000"/>
            </a:p>
          </p:txBody>
        </p:sp>
        <p:sp>
          <p:nvSpPr>
            <p:cNvPr id="15" name="Rectangle 18"/>
            <p:cNvSpPr>
              <a:spLocks noChangeArrowheads="1"/>
            </p:cNvSpPr>
            <p:nvPr/>
          </p:nvSpPr>
          <p:spPr bwMode="auto">
            <a:xfrm>
              <a:off x="4176" y="3312"/>
              <a:ext cx="480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/>
                <a:t>NCH</a:t>
              </a:r>
              <a:r>
                <a:rPr lang="en-US" altLang="zh-TW" baseline="-25000"/>
                <a:t>m-1</a:t>
              </a:r>
            </a:p>
          </p:txBody>
        </p:sp>
        <p:sp>
          <p:nvSpPr>
            <p:cNvPr id="16" name="Rectangle 19"/>
            <p:cNvSpPr>
              <a:spLocks noChangeArrowheads="1"/>
            </p:cNvSpPr>
            <p:nvPr/>
          </p:nvSpPr>
          <p:spPr bwMode="auto">
            <a:xfrm>
              <a:off x="4656" y="3312"/>
              <a:ext cx="480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/>
                <a:t>NCH</a:t>
              </a:r>
              <a:r>
                <a:rPr lang="en-US" altLang="zh-TW" baseline="-25000"/>
                <a:t>m</a:t>
              </a:r>
            </a:p>
          </p:txBody>
        </p:sp>
        <p:sp>
          <p:nvSpPr>
            <p:cNvPr id="17" name="Line 20"/>
            <p:cNvSpPr>
              <a:spLocks noChangeShapeType="1"/>
            </p:cNvSpPr>
            <p:nvPr/>
          </p:nvSpPr>
          <p:spPr bwMode="auto">
            <a:xfrm>
              <a:off x="3072" y="2304"/>
              <a:ext cx="2064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8" name="Line 21"/>
            <p:cNvSpPr>
              <a:spLocks noChangeShapeType="1"/>
            </p:cNvSpPr>
            <p:nvPr/>
          </p:nvSpPr>
          <p:spPr bwMode="auto">
            <a:xfrm>
              <a:off x="2256" y="3216"/>
              <a:ext cx="48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" name="Text Box 22"/>
            <p:cNvSpPr txBox="1">
              <a:spLocks noChangeArrowheads="1"/>
            </p:cNvSpPr>
            <p:nvPr/>
          </p:nvSpPr>
          <p:spPr bwMode="auto">
            <a:xfrm>
              <a:off x="2191" y="2985"/>
              <a:ext cx="97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/>
                <a:t>Slot for NCH</a:t>
              </a:r>
              <a:r>
                <a:rPr lang="en-US" altLang="zh-TW" baseline="-25000"/>
                <a:t>2</a:t>
              </a:r>
            </a:p>
          </p:txBody>
        </p:sp>
        <p:sp>
          <p:nvSpPr>
            <p:cNvPr id="20" name="Line 23"/>
            <p:cNvSpPr>
              <a:spLocks noChangeShapeType="1"/>
            </p:cNvSpPr>
            <p:nvPr/>
          </p:nvSpPr>
          <p:spPr bwMode="auto">
            <a:xfrm>
              <a:off x="1776" y="3648"/>
              <a:ext cx="33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1" name="Text Box 24"/>
            <p:cNvSpPr txBox="1">
              <a:spLocks noChangeArrowheads="1"/>
            </p:cNvSpPr>
            <p:nvPr/>
          </p:nvSpPr>
          <p:spPr bwMode="auto">
            <a:xfrm>
              <a:off x="3168" y="3657"/>
              <a:ext cx="53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/>
                <a:t>Frame</a:t>
              </a:r>
            </a:p>
          </p:txBody>
        </p:sp>
      </p:grpSp>
      <p:grpSp>
        <p:nvGrpSpPr>
          <p:cNvPr id="22" name="Group 29"/>
          <p:cNvGrpSpPr>
            <a:grpSpLocks/>
          </p:cNvGrpSpPr>
          <p:nvPr/>
        </p:nvGrpSpPr>
        <p:grpSpPr bwMode="auto">
          <a:xfrm>
            <a:off x="103312" y="2755032"/>
            <a:ext cx="2667000" cy="1752600"/>
            <a:chOff x="96" y="2304"/>
            <a:chExt cx="1680" cy="1104"/>
          </a:xfrm>
        </p:grpSpPr>
        <p:sp>
          <p:nvSpPr>
            <p:cNvPr id="23" name="Line 6"/>
            <p:cNvSpPr>
              <a:spLocks noChangeShapeType="1"/>
            </p:cNvSpPr>
            <p:nvPr/>
          </p:nvSpPr>
          <p:spPr bwMode="auto">
            <a:xfrm flipH="1">
              <a:off x="96" y="2304"/>
              <a:ext cx="288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" name="Rectangle 7"/>
            <p:cNvSpPr>
              <a:spLocks noChangeArrowheads="1"/>
            </p:cNvSpPr>
            <p:nvPr/>
          </p:nvSpPr>
          <p:spPr bwMode="auto">
            <a:xfrm>
              <a:off x="96" y="2832"/>
              <a:ext cx="432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/>
                <a:t>ADV</a:t>
              </a:r>
            </a:p>
          </p:txBody>
        </p:sp>
        <p:sp>
          <p:nvSpPr>
            <p:cNvPr id="25" name="Rectangle 8"/>
            <p:cNvSpPr>
              <a:spLocks noChangeArrowheads="1"/>
            </p:cNvSpPr>
            <p:nvPr/>
          </p:nvSpPr>
          <p:spPr bwMode="auto">
            <a:xfrm>
              <a:off x="528" y="2832"/>
              <a:ext cx="768" cy="240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/>
                <a:t>Join-REQ</a:t>
              </a:r>
            </a:p>
          </p:txBody>
        </p:sp>
        <p:sp>
          <p:nvSpPr>
            <p:cNvPr id="26" name="Rectangle 9"/>
            <p:cNvSpPr>
              <a:spLocks noChangeArrowheads="1"/>
            </p:cNvSpPr>
            <p:nvPr/>
          </p:nvSpPr>
          <p:spPr bwMode="auto">
            <a:xfrm>
              <a:off x="1296" y="2832"/>
              <a:ext cx="480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/>
                <a:t>SCH</a:t>
              </a:r>
            </a:p>
          </p:txBody>
        </p:sp>
        <p:sp>
          <p:nvSpPr>
            <p:cNvPr id="27" name="Line 10"/>
            <p:cNvSpPr>
              <a:spLocks noChangeShapeType="1"/>
            </p:cNvSpPr>
            <p:nvPr/>
          </p:nvSpPr>
          <p:spPr bwMode="auto">
            <a:xfrm>
              <a:off x="480" y="2304"/>
              <a:ext cx="1296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8" name="Line 27"/>
            <p:cNvSpPr>
              <a:spLocks noChangeShapeType="1"/>
            </p:cNvSpPr>
            <p:nvPr/>
          </p:nvSpPr>
          <p:spPr bwMode="auto">
            <a:xfrm>
              <a:off x="96" y="3168"/>
              <a:ext cx="16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" name="Text Box 28"/>
            <p:cNvSpPr txBox="1">
              <a:spLocks noChangeArrowheads="1"/>
            </p:cNvSpPr>
            <p:nvPr/>
          </p:nvSpPr>
          <p:spPr bwMode="auto">
            <a:xfrm>
              <a:off x="470" y="3177"/>
              <a:ext cx="97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/>
                <a:t>Set-up phase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47962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smtClean="0"/>
              <a:t>Požadavky na síťové WSN protokoly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Spotřeba </a:t>
            </a:r>
            <a:r>
              <a:rPr lang="cs-CZ" dirty="0" smtClean="0"/>
              <a:t>energie</a:t>
            </a:r>
          </a:p>
          <a:p>
            <a:pPr lvl="1"/>
            <a:r>
              <a:rPr lang="cs-CZ" dirty="0"/>
              <a:t>M</a:t>
            </a:r>
            <a:r>
              <a:rPr lang="cs-CZ" dirty="0" smtClean="0"/>
              <a:t>inimalizace spotřeby</a:t>
            </a:r>
            <a:endParaRPr lang="en-US" dirty="0"/>
          </a:p>
          <a:p>
            <a:r>
              <a:rPr lang="cs-CZ" dirty="0"/>
              <a:t>Zkoumání </a:t>
            </a:r>
            <a:r>
              <a:rPr lang="cs-CZ" dirty="0" smtClean="0"/>
              <a:t>okolí</a:t>
            </a:r>
          </a:p>
          <a:p>
            <a:pPr lvl="1"/>
            <a:r>
              <a:rPr lang="cs-CZ" dirty="0"/>
              <a:t>D</a:t>
            </a:r>
            <a:r>
              <a:rPr lang="cs-CZ" dirty="0" smtClean="0"/>
              <a:t>ynamické rozmístění uzlů</a:t>
            </a:r>
          </a:p>
          <a:p>
            <a:pPr lvl="1"/>
            <a:r>
              <a:rPr lang="cs-CZ" dirty="0" smtClean="0"/>
              <a:t>Určení sousedů</a:t>
            </a:r>
            <a:endParaRPr lang="en-US" dirty="0"/>
          </a:p>
          <a:p>
            <a:r>
              <a:rPr lang="cs-CZ" dirty="0"/>
              <a:t>Komunikace </a:t>
            </a:r>
            <a:r>
              <a:rPr lang="cs-CZ" dirty="0" smtClean="0"/>
              <a:t>/ výpočet</a:t>
            </a:r>
          </a:p>
          <a:p>
            <a:pPr lvl="1"/>
            <a:r>
              <a:rPr lang="cs-CZ" dirty="0"/>
              <a:t>K</a:t>
            </a:r>
            <a:r>
              <a:rPr lang="cs-CZ" dirty="0" smtClean="0"/>
              <a:t>omunikace je výkonově náročnější než výpočet</a:t>
            </a:r>
          </a:p>
          <a:p>
            <a:pPr lvl="1"/>
            <a:r>
              <a:rPr lang="cs-CZ" dirty="0" smtClean="0"/>
              <a:t>Agregace dat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597CF-1B60-414A-9F66-05DF29EE95AF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517895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PEGASIS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Místo množiny uzlů vytváří řetěz uzlů (lineární uskupení)</a:t>
            </a:r>
            <a:endParaRPr lang="en-US" dirty="0"/>
          </a:p>
          <a:p>
            <a:r>
              <a:rPr lang="cs-CZ" dirty="0"/>
              <a:t>Používá algoritmus pro vyhledání nejbližšího souseda, soused vyhledá nejbližšího souseda, …</a:t>
            </a:r>
            <a:endParaRPr lang="en-US" dirty="0"/>
          </a:p>
          <a:p>
            <a:r>
              <a:rPr lang="cs-CZ" dirty="0"/>
              <a:t>Vytváří obousměrný řetěz</a:t>
            </a:r>
            <a:endParaRPr lang="en-US" dirty="0"/>
          </a:p>
          <a:p>
            <a:r>
              <a:rPr lang="cs-CZ" dirty="0"/>
              <a:t>K přenosu dat využívá mechanizmu předávání pověření</a:t>
            </a:r>
            <a:endParaRPr lang="en-US" dirty="0"/>
          </a:p>
          <a:p>
            <a:r>
              <a:rPr lang="cs-CZ" dirty="0"/>
              <a:t>Začíná se od nejvzdálenějšího uzlu, ten vyšle data a předá pověření dalšímu v řadě.</a:t>
            </a:r>
            <a:endParaRPr lang="en-US" dirty="0"/>
          </a:p>
          <a:p>
            <a:r>
              <a:rPr lang="cs-CZ" dirty="0"/>
              <a:t>Data jsou vysílána přímo vedoucímu klastru</a:t>
            </a:r>
            <a:endParaRPr lang="en-US" dirty="0"/>
          </a:p>
          <a:p>
            <a:r>
              <a:rPr lang="cs-CZ" dirty="0"/>
              <a:t>Vedoucí klastru data agreguje a posílá uzlu u výstupu z WSN</a:t>
            </a:r>
            <a:endParaRPr lang="en-US" dirty="0"/>
          </a:p>
          <a:p>
            <a:r>
              <a:rPr lang="cs-CZ" dirty="0"/>
              <a:t>Oproti protokolu LEACH je o 100 až 300</a:t>
            </a:r>
            <a:r>
              <a:rPr lang="en-US" dirty="0"/>
              <a:t>%</a:t>
            </a:r>
            <a:r>
              <a:rPr lang="cs-CZ" dirty="0"/>
              <a:t> lepší</a:t>
            </a:r>
            <a:endParaRPr lang="en-US" dirty="0"/>
          </a:p>
          <a:p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AF26F-2D73-4971-84A6-B639A00CA6FC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969457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PEGASIS</a:t>
            </a:r>
            <a:endParaRPr lang="en-US" sz="36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0137" y="1771452"/>
            <a:ext cx="4868167" cy="3836261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2409914" y="5733256"/>
            <a:ext cx="4249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Protokol PEGASIS, Struktura zřetězení </a:t>
            </a:r>
            <a:endParaRPr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A20EE-0170-4141-AED5-B4936D8A00CB}" type="datetime1">
              <a:rPr lang="cs-CZ" smtClean="0"/>
              <a:t>26. 11. 2019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99E3-CF39-4FA0-A4EE-2489BD2849DE}" type="slidenum">
              <a:rPr lang="cs-CZ" smtClean="0"/>
              <a:pPr/>
              <a:t>41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23441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TEEN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Jedná se o protokol aplikace založené na vzniku událostí</a:t>
            </a:r>
            <a:endParaRPr lang="en-US" sz="2400" dirty="0"/>
          </a:p>
          <a:p>
            <a:r>
              <a:rPr lang="cs-CZ" sz="2400" dirty="0"/>
              <a:t>Vytváří vícestupňovou hierarchii</a:t>
            </a:r>
            <a:endParaRPr lang="en-US" sz="2400" dirty="0"/>
          </a:p>
          <a:p>
            <a:r>
              <a:rPr lang="cs-CZ" sz="2400" dirty="0"/>
              <a:t>Zavádí pevný práh (</a:t>
            </a:r>
            <a:r>
              <a:rPr lang="cs-CZ" sz="2400" dirty="0" err="1" smtClean="0"/>
              <a:t>hart</a:t>
            </a:r>
            <a:r>
              <a:rPr lang="en-US" sz="2400" dirty="0" smtClean="0"/>
              <a:t> H</a:t>
            </a:r>
            <a:r>
              <a:rPr lang="en-US" sz="2400" baseline="-25000" dirty="0" smtClean="0"/>
              <a:t>T</a:t>
            </a:r>
            <a:r>
              <a:rPr lang="cs-CZ" sz="2400" dirty="0" smtClean="0"/>
              <a:t> </a:t>
            </a:r>
            <a:r>
              <a:rPr lang="cs-CZ" sz="2400" dirty="0"/>
              <a:t>) a měkký práh (</a:t>
            </a:r>
            <a:r>
              <a:rPr lang="cs-CZ" sz="2400" dirty="0" smtClean="0"/>
              <a:t>soft</a:t>
            </a:r>
            <a:r>
              <a:rPr lang="en-US" sz="2400" dirty="0" smtClean="0"/>
              <a:t> S</a:t>
            </a:r>
            <a:r>
              <a:rPr lang="en-US" sz="2400" baseline="-25000" dirty="0" smtClean="0"/>
              <a:t>T</a:t>
            </a:r>
            <a:r>
              <a:rPr lang="cs-CZ" sz="2400" dirty="0" smtClean="0"/>
              <a:t>)</a:t>
            </a:r>
            <a:endParaRPr lang="en-US" sz="2400" dirty="0"/>
          </a:p>
          <a:p>
            <a:r>
              <a:rPr lang="cs-CZ" sz="2400" dirty="0"/>
              <a:t>Měřená veličina se posílá vedoucímu klastru, překročí-li její hodnota pevný práh</a:t>
            </a:r>
            <a:endParaRPr lang="en-US" sz="2400" dirty="0"/>
          </a:p>
          <a:p>
            <a:r>
              <a:rPr lang="cs-CZ" sz="2400" dirty="0"/>
              <a:t>Aby se nemusela přenášet každá změna, musí být mezi měřenými hodnotami rozdíl větší, než měkký práh.</a:t>
            </a:r>
            <a:endParaRPr lang="en-US" sz="2400" dirty="0"/>
          </a:p>
          <a:p>
            <a:r>
              <a:rPr lang="cs-CZ" sz="2400" dirty="0"/>
              <a:t>Realizuje agregaci dat</a:t>
            </a:r>
            <a:endParaRPr lang="en-US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C4DE-F8B4-4B68-BC48-E31962130E51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42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013100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TEEN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061AE-A485-4C97-903B-B8528547F5F0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43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0208" y="1988840"/>
            <a:ext cx="6703584" cy="2086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734001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TEEN a APTEEN</a:t>
            </a:r>
            <a:endParaRPr lang="en-US" sz="36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6832" y="1572310"/>
            <a:ext cx="4824536" cy="4320308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2463232" y="5879068"/>
            <a:ext cx="3531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Vícevrstvá hierarchická struktura</a:t>
            </a:r>
            <a:endParaRPr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19973-9D7E-46EA-B805-5C22B9ECB3AE}" type="datetime1">
              <a:rPr lang="cs-CZ" smtClean="0"/>
              <a:t>26. 11. 2019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99E3-CF39-4FA0-A4EE-2489BD2849DE}" type="slidenum">
              <a:rPr lang="cs-CZ" smtClean="0"/>
              <a:pPr/>
              <a:t>44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70855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APTEEN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Rozšíření TEEN</a:t>
            </a:r>
            <a:endParaRPr lang="en-US" dirty="0"/>
          </a:p>
          <a:p>
            <a:r>
              <a:rPr lang="cs-CZ" dirty="0"/>
              <a:t>V klastru se předává právo vysílat podle TDMA</a:t>
            </a:r>
            <a:endParaRPr lang="en-US" dirty="0"/>
          </a:p>
          <a:p>
            <a:r>
              <a:rPr lang="cs-CZ" dirty="0"/>
              <a:t>Periodicky obnovuje informace</a:t>
            </a:r>
            <a:endParaRPr lang="en-US" dirty="0"/>
          </a:p>
          <a:p>
            <a:r>
              <a:rPr lang="cs-CZ" dirty="0"/>
              <a:t>Pevný a měkký práh řídí četnost vysílání dat </a:t>
            </a:r>
            <a:endParaRPr lang="en-US" dirty="0"/>
          </a:p>
          <a:p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5FDC-33B1-4CF4-97ED-CDCFE237AE3A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45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571407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APTEEN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061AE-A485-4C97-903B-B8528547F5F0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46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994" y="1916832"/>
            <a:ext cx="8584012" cy="2887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466385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Geografické </a:t>
            </a:r>
            <a:r>
              <a:rPr lang="cs-CZ" sz="3600" dirty="0" smtClean="0"/>
              <a:t>směrování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Důležité je propojení získaných dat s umístěním senzoru</a:t>
            </a:r>
            <a:endParaRPr lang="en-US" dirty="0"/>
          </a:p>
          <a:p>
            <a:r>
              <a:rPr lang="cs-CZ" dirty="0"/>
              <a:t>GPS nelze použít pro její spotřebu a cenu</a:t>
            </a:r>
            <a:endParaRPr lang="en-US" dirty="0"/>
          </a:p>
          <a:p>
            <a:r>
              <a:rPr lang="cs-CZ" dirty="0"/>
              <a:t>Existují protokoly pro lokalizaci uzlu na základě měření intenzity signálu nebo jeho fáze, relativní vzhledem ke známým polohám hlavních uzlů</a:t>
            </a:r>
            <a:endParaRPr lang="en-US" dirty="0"/>
          </a:p>
          <a:p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D269-1D9B-405A-9403-C9EC756856CB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47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504928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Protokol </a:t>
            </a:r>
            <a:r>
              <a:rPr lang="cs-CZ" sz="3600" dirty="0" smtClean="0"/>
              <a:t>MEC</a:t>
            </a:r>
            <a:r>
              <a:rPr lang="en-US" sz="3600" dirty="0" smtClean="0"/>
              <a:t>N</a:t>
            </a:r>
            <a:r>
              <a:rPr lang="cs-CZ" sz="3600" dirty="0" smtClean="0"/>
              <a:t> </a:t>
            </a:r>
            <a:r>
              <a:rPr lang="cs-CZ" sz="3600" dirty="0"/>
              <a:t>a </a:t>
            </a:r>
            <a:r>
              <a:rPr lang="cs-CZ" sz="3600" dirty="0" smtClean="0"/>
              <a:t>SMEC</a:t>
            </a:r>
            <a:r>
              <a:rPr lang="en-US" sz="3600" dirty="0" smtClean="0"/>
              <a:t>N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Minimum </a:t>
            </a:r>
            <a:r>
              <a:rPr lang="en-US" dirty="0" smtClean="0"/>
              <a:t>E</a:t>
            </a:r>
            <a:r>
              <a:rPr lang="cs-CZ" dirty="0" err="1" smtClean="0"/>
              <a:t>nergy</a:t>
            </a:r>
            <a:r>
              <a:rPr lang="cs-CZ" dirty="0" smtClean="0"/>
              <a:t> </a:t>
            </a:r>
            <a:r>
              <a:rPr lang="en-US" dirty="0" smtClean="0"/>
              <a:t>C</a:t>
            </a:r>
            <a:r>
              <a:rPr lang="cs-CZ" dirty="0" err="1" smtClean="0"/>
              <a:t>ommunication</a:t>
            </a:r>
            <a:r>
              <a:rPr lang="cs-CZ" dirty="0" smtClean="0"/>
              <a:t> </a:t>
            </a:r>
            <a:r>
              <a:rPr lang="en-US" smtClean="0"/>
              <a:t>N</a:t>
            </a:r>
            <a:r>
              <a:rPr lang="cs-CZ" smtClean="0"/>
              <a:t>etwork</a:t>
            </a:r>
            <a:endParaRPr lang="en-US" dirty="0"/>
          </a:p>
          <a:p>
            <a:r>
              <a:rPr lang="cs-CZ" dirty="0"/>
              <a:t>Minimalizuje počet hran v grafu rozmístění uzlů</a:t>
            </a:r>
            <a:endParaRPr lang="en-US" dirty="0"/>
          </a:p>
          <a:p>
            <a:r>
              <a:rPr lang="cs-CZ" dirty="0"/>
              <a:t>Neúplný polygonální graf převádí na minimální graf</a:t>
            </a:r>
            <a:endParaRPr lang="en-US" dirty="0"/>
          </a:p>
          <a:p>
            <a:r>
              <a:rPr lang="cs-CZ" dirty="0"/>
              <a:t>Využívá „</a:t>
            </a:r>
            <a:r>
              <a:rPr lang="cs-CZ" dirty="0" err="1"/>
              <a:t>Relay</a:t>
            </a:r>
            <a:r>
              <a:rPr lang="cs-CZ" dirty="0"/>
              <a:t> region“ pro omezení počtu uzlů, které přicházejí v úvahu pro přenosy</a:t>
            </a:r>
            <a:endParaRPr lang="en-US" dirty="0"/>
          </a:p>
          <a:p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FD108-00D9-4B33-87C4-3CEFD1B85FF1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48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450033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Geografické směrování</a:t>
            </a:r>
            <a:endParaRPr lang="en-US" sz="36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2125267"/>
            <a:ext cx="2946504" cy="2677352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3527" y="2125267"/>
            <a:ext cx="2960670" cy="2677352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1444655" y="4802618"/>
            <a:ext cx="1492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Původní graf</a:t>
            </a:r>
            <a:endParaRPr lang="en-US" dirty="0"/>
          </a:p>
        </p:txBody>
      </p:sp>
      <p:sp>
        <p:nvSpPr>
          <p:cNvPr id="6" name="TextovéPole 5"/>
          <p:cNvSpPr txBox="1"/>
          <p:nvPr/>
        </p:nvSpPr>
        <p:spPr>
          <a:xfrm>
            <a:off x="5650948" y="4802618"/>
            <a:ext cx="16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Upravený graf</a:t>
            </a:r>
            <a:endParaRPr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79E13-4877-4E40-A132-5561D3712E2D}" type="datetime1">
              <a:rPr lang="cs-CZ" smtClean="0"/>
              <a:t>26. 11. 2019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99E3-CF39-4FA0-A4EE-2489BD2849DE}" type="slidenum">
              <a:rPr lang="cs-CZ" smtClean="0"/>
              <a:pPr/>
              <a:t>49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2350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smtClean="0"/>
              <a:t>Požadované vlastnosti protokolů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Škálovatelnost</a:t>
            </a:r>
            <a:endParaRPr lang="en-US" dirty="0"/>
          </a:p>
          <a:p>
            <a:pPr lvl="1"/>
            <a:r>
              <a:rPr lang="cs-CZ" dirty="0"/>
              <a:t>Velký počet uzlů – velká hustota</a:t>
            </a:r>
            <a:endParaRPr lang="en-US" dirty="0"/>
          </a:p>
          <a:p>
            <a:pPr lvl="1"/>
            <a:r>
              <a:rPr lang="cs-CZ" dirty="0"/>
              <a:t>Brání získat obecnou znalost o topologii v každém uzlu</a:t>
            </a:r>
            <a:endParaRPr lang="en-US" dirty="0"/>
          </a:p>
          <a:p>
            <a:pPr lvl="1"/>
            <a:r>
              <a:rPr lang="cs-CZ" dirty="0"/>
              <a:t>Omezení znalosti topologie – zcela distribuovaný protokol</a:t>
            </a:r>
            <a:endParaRPr lang="en-US" dirty="0"/>
          </a:p>
          <a:p>
            <a:pPr lvl="1"/>
            <a:r>
              <a:rPr lang="cs-CZ" dirty="0"/>
              <a:t>Omezená výměna informací</a:t>
            </a:r>
            <a:endParaRPr lang="en-US" dirty="0"/>
          </a:p>
          <a:p>
            <a:pPr lvl="1"/>
            <a:r>
              <a:rPr lang="cs-CZ" dirty="0"/>
              <a:t>Pro uživatele je důležitější globální informace  než informace z každého uzlu</a:t>
            </a:r>
            <a:endParaRPr lang="en-US" dirty="0"/>
          </a:p>
          <a:p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D5E50-AE7E-445D-B302-E79F4CBB4955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409022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Geografické směrování</a:t>
            </a:r>
            <a:endParaRPr lang="en-US" sz="36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6286" y="2125267"/>
            <a:ext cx="4311429" cy="2893499"/>
          </a:xfrm>
          <a:prstGeom prst="rect">
            <a:avLst/>
          </a:prstGeom>
        </p:spPr>
      </p:pic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FBF2A-5F90-4F95-9F0B-C73F5BFC9017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99E3-CF39-4FA0-A4EE-2489BD2849DE}" type="slidenum">
              <a:rPr lang="cs-CZ" smtClean="0"/>
              <a:pPr/>
              <a:t>50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284378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4000" dirty="0" err="1"/>
              <a:t>Geographical</a:t>
            </a:r>
            <a:r>
              <a:rPr lang="cs-CZ" dirty="0"/>
              <a:t> </a:t>
            </a:r>
            <a:r>
              <a:rPr lang="cs-CZ" dirty="0" err="1"/>
              <a:t>Forwarding</a:t>
            </a:r>
            <a:r>
              <a:rPr lang="cs-CZ" dirty="0"/>
              <a:t> </a:t>
            </a:r>
            <a:r>
              <a:rPr lang="cs-CZ" dirty="0" err="1"/>
              <a:t>Schemes</a:t>
            </a:r>
            <a:r>
              <a:rPr lang="cs-CZ" dirty="0"/>
              <a:t>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/>
              <a:t>Lossy</a:t>
            </a:r>
            <a:r>
              <a:rPr lang="cs-CZ" dirty="0"/>
              <a:t> </a:t>
            </a:r>
            <a:r>
              <a:rPr lang="cs-CZ" dirty="0" err="1" smtClean="0"/>
              <a:t>Links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Geografické </a:t>
            </a:r>
            <a:r>
              <a:rPr lang="cs-CZ" dirty="0" err="1"/>
              <a:t>forwardovací</a:t>
            </a:r>
            <a:r>
              <a:rPr lang="cs-CZ" dirty="0"/>
              <a:t> schéma pro ztrátové linky</a:t>
            </a:r>
            <a:endParaRPr lang="en-US" dirty="0"/>
          </a:p>
          <a:p>
            <a:r>
              <a:rPr lang="cs-CZ" dirty="0" err="1"/>
              <a:t>Forwardování</a:t>
            </a:r>
            <a:r>
              <a:rPr lang="cs-CZ" dirty="0"/>
              <a:t> podle stavu kanálu (</a:t>
            </a:r>
            <a:r>
              <a:rPr lang="cs-CZ" dirty="0" err="1"/>
              <a:t>reception-based</a:t>
            </a:r>
            <a:r>
              <a:rPr lang="cs-CZ" dirty="0"/>
              <a:t> </a:t>
            </a:r>
            <a:r>
              <a:rPr lang="cs-CZ" dirty="0" err="1"/>
              <a:t>forwarding</a:t>
            </a:r>
            <a:r>
              <a:rPr lang="cs-CZ" dirty="0"/>
              <a:t>)</a:t>
            </a:r>
            <a:endParaRPr lang="en-US" dirty="0"/>
          </a:p>
          <a:p>
            <a:r>
              <a:rPr lang="cs-CZ" dirty="0" err="1"/>
              <a:t>Forwardování</a:t>
            </a:r>
            <a:r>
              <a:rPr lang="cs-CZ" dirty="0"/>
              <a:t> podle vzdálenosti (distance-</a:t>
            </a:r>
            <a:r>
              <a:rPr lang="cs-CZ" dirty="0" err="1"/>
              <a:t>based</a:t>
            </a:r>
            <a:r>
              <a:rPr lang="cs-CZ" dirty="0"/>
              <a:t> </a:t>
            </a:r>
            <a:r>
              <a:rPr lang="cs-CZ" dirty="0" err="1"/>
              <a:t>forwarding</a:t>
            </a:r>
            <a:r>
              <a:rPr lang="cs-CZ" dirty="0"/>
              <a:t>)</a:t>
            </a:r>
            <a:endParaRPr lang="en-US" dirty="0"/>
          </a:p>
          <a:p>
            <a:r>
              <a:rPr lang="cs-CZ" dirty="0"/>
              <a:t>Vybírá uzel, který je k cíli blíž, než je sám</a:t>
            </a:r>
            <a:endParaRPr lang="en-US" dirty="0"/>
          </a:p>
          <a:p>
            <a:r>
              <a:rPr lang="cs-CZ" dirty="0"/>
              <a:t>Protože je takových uzlů více, lze použít různé metody výběru.</a:t>
            </a:r>
            <a:endParaRPr lang="en-US" dirty="0"/>
          </a:p>
          <a:p>
            <a:r>
              <a:rPr lang="cs-CZ" dirty="0"/>
              <a:t>Vybírá nejvzdálenější uzel</a:t>
            </a:r>
            <a:endParaRPr lang="en-US" dirty="0"/>
          </a:p>
          <a:p>
            <a:r>
              <a:rPr lang="cs-CZ" dirty="0"/>
              <a:t>Nejbližší uzel</a:t>
            </a:r>
            <a:endParaRPr lang="en-US" dirty="0"/>
          </a:p>
          <a:p>
            <a:r>
              <a:rPr lang="cs-CZ" dirty="0"/>
              <a:t>Nejbližší k cíli</a:t>
            </a:r>
            <a:endParaRPr lang="en-US" dirty="0"/>
          </a:p>
          <a:p>
            <a:r>
              <a:rPr lang="cs-CZ" dirty="0"/>
              <a:t>Nejvíce ve směru k cíli</a:t>
            </a:r>
            <a:endParaRPr lang="en-US" dirty="0"/>
          </a:p>
          <a:p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CA172-515A-45B2-9C6B-7E914B288F0B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51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18347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err="1">
                <a:latin typeface="Palatino Linotype" panose="02040502050505030304" pitchFamily="18" charset="0"/>
              </a:rPr>
              <a:t>Geographical</a:t>
            </a:r>
            <a:r>
              <a:rPr lang="cs-CZ" sz="3600" dirty="0">
                <a:latin typeface="Palatino Linotype" panose="02040502050505030304" pitchFamily="18" charset="0"/>
              </a:rPr>
              <a:t> </a:t>
            </a:r>
            <a:r>
              <a:rPr lang="cs-CZ" sz="3600" dirty="0" err="1">
                <a:latin typeface="Palatino Linotype" panose="02040502050505030304" pitchFamily="18" charset="0"/>
              </a:rPr>
              <a:t>Forwarding</a:t>
            </a:r>
            <a:r>
              <a:rPr lang="cs-CZ" sz="3600" dirty="0">
                <a:latin typeface="Palatino Linotype" panose="02040502050505030304" pitchFamily="18" charset="0"/>
              </a:rPr>
              <a:t> </a:t>
            </a:r>
            <a:r>
              <a:rPr lang="cs-CZ" sz="3600" dirty="0" err="1">
                <a:latin typeface="Palatino Linotype" panose="02040502050505030304" pitchFamily="18" charset="0"/>
              </a:rPr>
              <a:t>Schemes</a:t>
            </a:r>
            <a:r>
              <a:rPr lang="cs-CZ" sz="3600" dirty="0">
                <a:latin typeface="Palatino Linotype" panose="02040502050505030304" pitchFamily="18" charset="0"/>
              </a:rPr>
              <a:t> </a:t>
            </a:r>
            <a:br>
              <a:rPr lang="cs-CZ" sz="3600" dirty="0">
                <a:latin typeface="Palatino Linotype" panose="02040502050505030304" pitchFamily="18" charset="0"/>
              </a:rPr>
            </a:br>
            <a:r>
              <a:rPr lang="cs-CZ" sz="3600" dirty="0" err="1">
                <a:latin typeface="Palatino Linotype" panose="02040502050505030304" pitchFamily="18" charset="0"/>
              </a:rPr>
              <a:t>for</a:t>
            </a:r>
            <a:r>
              <a:rPr lang="cs-CZ" sz="3600" dirty="0">
                <a:latin typeface="Palatino Linotype" panose="02040502050505030304" pitchFamily="18" charset="0"/>
              </a:rPr>
              <a:t> </a:t>
            </a:r>
            <a:r>
              <a:rPr lang="cs-CZ" sz="3600" dirty="0" err="1">
                <a:latin typeface="Palatino Linotype" panose="02040502050505030304" pitchFamily="18" charset="0"/>
              </a:rPr>
              <a:t>Lossy</a:t>
            </a:r>
            <a:r>
              <a:rPr lang="cs-CZ" sz="3600" dirty="0">
                <a:latin typeface="Palatino Linotype" panose="02040502050505030304" pitchFamily="18" charset="0"/>
              </a:rPr>
              <a:t> </a:t>
            </a:r>
            <a:r>
              <a:rPr lang="cs-CZ" sz="3600" dirty="0" err="1">
                <a:latin typeface="Palatino Linotype" panose="02040502050505030304" pitchFamily="18" charset="0"/>
              </a:rPr>
              <a:t>Links</a:t>
            </a:r>
            <a:endParaRPr lang="en-US" sz="3600" dirty="0">
              <a:latin typeface="Palatino Linotype" panose="02040502050505030304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3438" y="2125266"/>
            <a:ext cx="4757125" cy="2464535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3435727" y="5039506"/>
            <a:ext cx="2569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Geografické směrování</a:t>
            </a:r>
            <a:endParaRPr lang="en-US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1C4EA-2F63-4A91-A140-F107D86AEE6C}" type="datetime1">
              <a:rPr lang="cs-CZ" smtClean="0"/>
              <a:t>26. 11. 2019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99E3-CF39-4FA0-A4EE-2489BD2849DE}" type="slidenum">
              <a:rPr lang="cs-CZ" smtClean="0"/>
              <a:pPr/>
              <a:t>52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58351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err="1">
                <a:latin typeface="Palatino Linotype" panose="02040502050505030304" pitchFamily="18" charset="0"/>
              </a:rPr>
              <a:t>Geographical</a:t>
            </a:r>
            <a:r>
              <a:rPr lang="cs-CZ" sz="3600" dirty="0">
                <a:latin typeface="Palatino Linotype" panose="02040502050505030304" pitchFamily="18" charset="0"/>
              </a:rPr>
              <a:t> </a:t>
            </a:r>
            <a:r>
              <a:rPr lang="cs-CZ" sz="3600" dirty="0" err="1">
                <a:latin typeface="Palatino Linotype" panose="02040502050505030304" pitchFamily="18" charset="0"/>
              </a:rPr>
              <a:t>Forwarding</a:t>
            </a:r>
            <a:r>
              <a:rPr lang="cs-CZ" sz="3600" dirty="0">
                <a:latin typeface="Palatino Linotype" panose="02040502050505030304" pitchFamily="18" charset="0"/>
              </a:rPr>
              <a:t> </a:t>
            </a:r>
            <a:r>
              <a:rPr lang="cs-CZ" sz="3600" dirty="0" err="1">
                <a:latin typeface="Palatino Linotype" panose="02040502050505030304" pitchFamily="18" charset="0"/>
              </a:rPr>
              <a:t>Schemes</a:t>
            </a:r>
            <a:r>
              <a:rPr lang="cs-CZ" sz="3600" dirty="0">
                <a:latin typeface="Palatino Linotype" panose="02040502050505030304" pitchFamily="18" charset="0"/>
              </a:rPr>
              <a:t> </a:t>
            </a:r>
            <a:br>
              <a:rPr lang="cs-CZ" sz="3600" dirty="0">
                <a:latin typeface="Palatino Linotype" panose="02040502050505030304" pitchFamily="18" charset="0"/>
              </a:rPr>
            </a:br>
            <a:r>
              <a:rPr lang="cs-CZ" sz="3600" dirty="0" err="1">
                <a:latin typeface="Palatino Linotype" panose="02040502050505030304" pitchFamily="18" charset="0"/>
              </a:rPr>
              <a:t>for</a:t>
            </a:r>
            <a:r>
              <a:rPr lang="cs-CZ" sz="3600" dirty="0">
                <a:latin typeface="Palatino Linotype" panose="02040502050505030304" pitchFamily="18" charset="0"/>
              </a:rPr>
              <a:t> </a:t>
            </a:r>
            <a:r>
              <a:rPr lang="cs-CZ" sz="3600" dirty="0" err="1">
                <a:latin typeface="Palatino Linotype" panose="02040502050505030304" pitchFamily="18" charset="0"/>
              </a:rPr>
              <a:t>Lossy</a:t>
            </a:r>
            <a:r>
              <a:rPr lang="cs-CZ" sz="3600" dirty="0">
                <a:latin typeface="Palatino Linotype" panose="02040502050505030304" pitchFamily="18" charset="0"/>
              </a:rPr>
              <a:t> </a:t>
            </a:r>
            <a:r>
              <a:rPr lang="cs-CZ" sz="3600" dirty="0" err="1">
                <a:latin typeface="Palatino Linotype" panose="02040502050505030304" pitchFamily="18" charset="0"/>
              </a:rPr>
              <a:t>Links</a:t>
            </a:r>
            <a:endParaRPr lang="en-US" sz="3600" dirty="0">
              <a:latin typeface="Palatino Linotype" panose="02040502050505030304" pitchFamily="18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1" y="2125266"/>
            <a:ext cx="3639932" cy="1902404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1113019" y="4679743"/>
            <a:ext cx="26132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Chamtivé </a:t>
            </a:r>
            <a:r>
              <a:rPr lang="cs-CZ" dirty="0" err="1"/>
              <a:t>forwardování</a:t>
            </a:r>
            <a:endParaRPr lang="cs-CZ" dirty="0"/>
          </a:p>
          <a:p>
            <a:pPr algn="ctr"/>
            <a:r>
              <a:rPr lang="cs-CZ" dirty="0" err="1"/>
              <a:t>Greedy</a:t>
            </a:r>
            <a:r>
              <a:rPr lang="cs-CZ" dirty="0"/>
              <a:t> </a:t>
            </a:r>
            <a:r>
              <a:rPr lang="cs-CZ" dirty="0" err="1"/>
              <a:t>forwarding</a:t>
            </a:r>
            <a:endParaRPr lang="en-US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97365" y="2125266"/>
            <a:ext cx="3589202" cy="1902404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4597365" y="4679742"/>
            <a:ext cx="39805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Forwardování</a:t>
            </a:r>
            <a:r>
              <a:rPr lang="cs-CZ" dirty="0"/>
              <a:t> založené na </a:t>
            </a:r>
            <a:r>
              <a:rPr lang="cs-CZ" dirty="0" err="1"/>
              <a:t>black</a:t>
            </a:r>
            <a:r>
              <a:rPr lang="cs-CZ" dirty="0"/>
              <a:t> listu</a:t>
            </a:r>
            <a:endParaRPr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E1646-7508-4EF6-867A-139DA7138CBE}" type="datetime1">
              <a:rPr lang="cs-CZ" smtClean="0"/>
              <a:t>26. 11. 2019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99E3-CF39-4FA0-A4EE-2489BD2849DE}" type="slidenum">
              <a:rPr lang="cs-CZ" smtClean="0"/>
              <a:pPr/>
              <a:t>53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40493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err="1">
                <a:latin typeface="Palatino Linotype" panose="02040502050505030304" pitchFamily="18" charset="0"/>
              </a:rPr>
              <a:t>Geographical</a:t>
            </a:r>
            <a:r>
              <a:rPr lang="cs-CZ" sz="3600" dirty="0">
                <a:latin typeface="Palatino Linotype" panose="02040502050505030304" pitchFamily="18" charset="0"/>
              </a:rPr>
              <a:t> </a:t>
            </a:r>
            <a:r>
              <a:rPr lang="cs-CZ" sz="3600" dirty="0" err="1">
                <a:latin typeface="Palatino Linotype" panose="02040502050505030304" pitchFamily="18" charset="0"/>
              </a:rPr>
              <a:t>Forwarding</a:t>
            </a:r>
            <a:r>
              <a:rPr lang="cs-CZ" sz="3600" dirty="0">
                <a:latin typeface="Palatino Linotype" panose="02040502050505030304" pitchFamily="18" charset="0"/>
              </a:rPr>
              <a:t> </a:t>
            </a:r>
            <a:r>
              <a:rPr lang="cs-CZ" sz="3600" dirty="0" err="1">
                <a:latin typeface="Palatino Linotype" panose="02040502050505030304" pitchFamily="18" charset="0"/>
              </a:rPr>
              <a:t>Schemes</a:t>
            </a:r>
            <a:r>
              <a:rPr lang="cs-CZ" sz="3600" dirty="0">
                <a:latin typeface="Palatino Linotype" panose="02040502050505030304" pitchFamily="18" charset="0"/>
              </a:rPr>
              <a:t> </a:t>
            </a:r>
            <a:br>
              <a:rPr lang="cs-CZ" sz="3600" dirty="0">
                <a:latin typeface="Palatino Linotype" panose="02040502050505030304" pitchFamily="18" charset="0"/>
              </a:rPr>
            </a:br>
            <a:r>
              <a:rPr lang="cs-CZ" sz="3600" dirty="0" err="1">
                <a:latin typeface="Palatino Linotype" panose="02040502050505030304" pitchFamily="18" charset="0"/>
              </a:rPr>
              <a:t>for</a:t>
            </a:r>
            <a:r>
              <a:rPr lang="cs-CZ" sz="3600" dirty="0">
                <a:latin typeface="Palatino Linotype" panose="02040502050505030304" pitchFamily="18" charset="0"/>
              </a:rPr>
              <a:t> </a:t>
            </a:r>
            <a:r>
              <a:rPr lang="cs-CZ" sz="3600" dirty="0" err="1">
                <a:latin typeface="Palatino Linotype" panose="02040502050505030304" pitchFamily="18" charset="0"/>
              </a:rPr>
              <a:t>Lossy</a:t>
            </a:r>
            <a:r>
              <a:rPr lang="cs-CZ" sz="3600" dirty="0">
                <a:latin typeface="Palatino Linotype" panose="02040502050505030304" pitchFamily="18" charset="0"/>
              </a:rPr>
              <a:t> </a:t>
            </a:r>
            <a:r>
              <a:rPr lang="cs-CZ" sz="3600" dirty="0" err="1">
                <a:latin typeface="Palatino Linotype" panose="02040502050505030304" pitchFamily="18" charset="0"/>
              </a:rPr>
              <a:t>Links</a:t>
            </a:r>
            <a:endParaRPr lang="en-US" sz="3600" dirty="0">
              <a:latin typeface="Palatino Linotype" panose="02040502050505030304" pitchFamily="18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2125266"/>
            <a:ext cx="3623170" cy="1913646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1322" y="2125266"/>
            <a:ext cx="3514605" cy="1913646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559414" y="4686836"/>
            <a:ext cx="4044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Forwardování</a:t>
            </a:r>
            <a:r>
              <a:rPr lang="cs-CZ" dirty="0"/>
              <a:t> podle nejlepšího příjmu</a:t>
            </a:r>
            <a:endParaRPr lang="en-US" dirty="0"/>
          </a:p>
        </p:txBody>
      </p:sp>
      <p:sp>
        <p:nvSpPr>
          <p:cNvPr id="6" name="TextovéPole 5"/>
          <p:cNvSpPr txBox="1"/>
          <p:nvPr/>
        </p:nvSpPr>
        <p:spPr>
          <a:xfrm>
            <a:off x="4681322" y="4686835"/>
            <a:ext cx="3454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Forwardování</a:t>
            </a:r>
            <a:r>
              <a:rPr lang="cs-CZ" dirty="0"/>
              <a:t> podle vzdáleností</a:t>
            </a:r>
            <a:endParaRPr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E2BC9-47DA-4485-BD86-C33B86F9F18F}" type="datetime1">
              <a:rPr lang="cs-CZ" smtClean="0"/>
              <a:t>26. 11. 2019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99E3-CF39-4FA0-A4EE-2489BD2849DE}" type="slidenum">
              <a:rPr lang="cs-CZ" smtClean="0"/>
              <a:pPr/>
              <a:t>54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464080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PRADA</a:t>
            </a:r>
            <a:endParaRPr lang="en-US" sz="36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5816" y="1700808"/>
            <a:ext cx="3147934" cy="4338246"/>
          </a:xfrm>
          <a:prstGeom prst="rect">
            <a:avLst/>
          </a:prstGeom>
        </p:spPr>
      </p:pic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613FC-21D8-45EE-B452-21189758AFC7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55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58354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/>
              <a:t>Požadované vlastnosti protokolů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Adresování</a:t>
            </a:r>
            <a:endParaRPr lang="en-US" dirty="0"/>
          </a:p>
          <a:p>
            <a:pPr lvl="1"/>
            <a:r>
              <a:rPr lang="cs-CZ" dirty="0"/>
              <a:t>Problém s přiřazením jednoznačné adresy každému uzlu</a:t>
            </a:r>
            <a:endParaRPr lang="en-US" dirty="0"/>
          </a:p>
          <a:p>
            <a:pPr lvl="1"/>
            <a:r>
              <a:rPr lang="cs-CZ" dirty="0"/>
              <a:t>Použití lokálního mechanizmu adresování</a:t>
            </a:r>
            <a:endParaRPr lang="en-US" dirty="0"/>
          </a:p>
          <a:p>
            <a:pPr lvl="1"/>
            <a:r>
              <a:rPr lang="cs-CZ" dirty="0"/>
              <a:t>Nelze použít směrovací protokoly založené na adresování</a:t>
            </a:r>
            <a:endParaRPr lang="en-US" dirty="0"/>
          </a:p>
          <a:p>
            <a:pPr lvl="1"/>
            <a:r>
              <a:rPr lang="cs-CZ" dirty="0"/>
              <a:t>Uživatelé požadují celkovou informaci nezávislou na uzlech</a:t>
            </a:r>
            <a:endParaRPr lang="en-US" dirty="0"/>
          </a:p>
          <a:p>
            <a:pPr lvl="1"/>
            <a:r>
              <a:rPr lang="cs-CZ" dirty="0"/>
              <a:t>Hledají se algoritmy, které nevyžadují unikátní ID pro každý uzel</a:t>
            </a:r>
            <a:endParaRPr lang="en-US" dirty="0"/>
          </a:p>
          <a:p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E1FBA-9FB1-45DB-B515-213FC05A07BE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6885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/>
              <a:t>Požadované vlastnosti protokolů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Robustnost</a:t>
            </a:r>
            <a:endParaRPr lang="en-US" dirty="0"/>
          </a:p>
          <a:p>
            <a:pPr lvl="1"/>
            <a:r>
              <a:rPr lang="cs-CZ" dirty="0"/>
              <a:t>Přenos informace přes mezilehlé uzly</a:t>
            </a:r>
            <a:endParaRPr lang="en-US" dirty="0"/>
          </a:p>
          <a:p>
            <a:pPr lvl="1"/>
            <a:r>
              <a:rPr lang="cs-CZ" dirty="0"/>
              <a:t>Uzly musí fungovat jako směrovače</a:t>
            </a:r>
            <a:endParaRPr lang="en-US" dirty="0"/>
          </a:p>
          <a:p>
            <a:pPr lvl="1"/>
            <a:r>
              <a:rPr lang="cs-CZ" dirty="0"/>
              <a:t>Uzel může vypadnout – úspora energie</a:t>
            </a:r>
            <a:endParaRPr lang="en-US" dirty="0"/>
          </a:p>
          <a:p>
            <a:pPr lvl="1"/>
            <a:r>
              <a:rPr lang="cs-CZ" dirty="0"/>
              <a:t>Směrovací protokoly odolné proti výpadkům uzlů</a:t>
            </a:r>
            <a:endParaRPr lang="en-US" dirty="0"/>
          </a:p>
          <a:p>
            <a:pPr lvl="1"/>
            <a:r>
              <a:rPr lang="cs-CZ" dirty="0"/>
              <a:t>Nesmí záviset na výpadku jednoho uzlu</a:t>
            </a:r>
            <a:endParaRPr lang="en-US" dirty="0"/>
          </a:p>
          <a:p>
            <a:pPr lvl="1"/>
            <a:r>
              <a:rPr lang="cs-CZ" dirty="0"/>
              <a:t>Nesmí záviset na  ztrátě paketu</a:t>
            </a:r>
            <a:endParaRPr lang="en-US" dirty="0"/>
          </a:p>
          <a:p>
            <a:pPr lvl="1"/>
            <a:r>
              <a:rPr lang="cs-CZ" dirty="0"/>
              <a:t>Cílem je dopravit informaci ze senzoru (zdroje) do uzlu spotřeby (</a:t>
            </a:r>
            <a:r>
              <a:rPr lang="cs-CZ" dirty="0" err="1"/>
              <a:t>sink</a:t>
            </a:r>
            <a:r>
              <a:rPr lang="cs-CZ" dirty="0"/>
              <a:t>) (spotřebič)</a:t>
            </a:r>
            <a:endParaRPr lang="en-US" dirty="0"/>
          </a:p>
          <a:p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AE26F-710C-41CD-9447-26FF6FDC91DC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15462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/>
              <a:t>Požadované vlastnosti protokolů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Topologie</a:t>
            </a:r>
            <a:endParaRPr lang="en-US" dirty="0"/>
          </a:p>
          <a:p>
            <a:pPr lvl="1"/>
            <a:r>
              <a:rPr lang="cs-CZ" dirty="0"/>
              <a:t>Směrování </a:t>
            </a:r>
            <a:r>
              <a:rPr lang="cs-CZ" dirty="0" smtClean="0"/>
              <a:t>deterministické/náhodné</a:t>
            </a:r>
            <a:endParaRPr lang="en-US" dirty="0"/>
          </a:p>
          <a:p>
            <a:pPr lvl="1"/>
            <a:r>
              <a:rPr lang="cs-CZ" dirty="0"/>
              <a:t>Deterministická topologie – efektivní algoritmy směrování – není vhodné pro WSN</a:t>
            </a:r>
            <a:endParaRPr lang="en-US" dirty="0"/>
          </a:p>
          <a:p>
            <a:pPr lvl="1"/>
            <a:r>
              <a:rPr lang="cs-CZ" dirty="0"/>
              <a:t>Nedeterministické směrování – mechanizmy vylepšení</a:t>
            </a:r>
            <a:endParaRPr lang="en-US" dirty="0"/>
          </a:p>
          <a:p>
            <a:pPr lvl="1"/>
            <a:r>
              <a:rPr lang="cs-CZ" dirty="0"/>
              <a:t>Relativní umístění sousedů</a:t>
            </a:r>
            <a:endParaRPr lang="en-US" dirty="0"/>
          </a:p>
          <a:p>
            <a:pPr lvl="1"/>
            <a:r>
              <a:rPr lang="cs-CZ" dirty="0"/>
              <a:t>Relativní umístění v síti</a:t>
            </a:r>
            <a:endParaRPr lang="en-US" dirty="0"/>
          </a:p>
          <a:p>
            <a:pPr lvl="1"/>
            <a:r>
              <a:rPr lang="cs-CZ" dirty="0"/>
              <a:t>Směrovací algoritmy musí počítat s fází vyhledávání sousedů</a:t>
            </a:r>
            <a:endParaRPr lang="en-US" dirty="0"/>
          </a:p>
          <a:p>
            <a:pPr lvl="1"/>
            <a:r>
              <a:rPr lang="cs-CZ" dirty="0"/>
              <a:t>Uzel se může připojovat i odpojovat za běhu</a:t>
            </a:r>
            <a:endParaRPr lang="en-US" dirty="0"/>
          </a:p>
          <a:p>
            <a:pPr lvl="1"/>
            <a:r>
              <a:rPr lang="cs-CZ" dirty="0"/>
              <a:t>Uzel se může přemisťovat za běhu sítě</a:t>
            </a:r>
            <a:endParaRPr lang="en-US" dirty="0"/>
          </a:p>
          <a:p>
            <a:pPr lvl="1"/>
            <a:r>
              <a:rPr lang="cs-CZ" dirty="0"/>
              <a:t>Směrovací protokol musí na změny reagovat adaptivně</a:t>
            </a:r>
            <a:endParaRPr lang="en-US" dirty="0"/>
          </a:p>
          <a:p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84170-F7DD-4F48-8D49-95E5865929B9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09688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/>
              <a:t>Požadované vlastnosti protokolů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Aplikace</a:t>
            </a:r>
            <a:endParaRPr lang="en-US" dirty="0"/>
          </a:p>
          <a:p>
            <a:pPr lvl="1"/>
            <a:r>
              <a:rPr lang="cs-CZ" dirty="0"/>
              <a:t>Monitorovací aplikace – periodická komunikace</a:t>
            </a:r>
            <a:endParaRPr lang="en-US" dirty="0"/>
          </a:p>
          <a:p>
            <a:pPr lvl="1"/>
            <a:r>
              <a:rPr lang="cs-CZ" dirty="0"/>
              <a:t>Aplikace založené na událostech – uzly většinu doby spí</a:t>
            </a:r>
            <a:endParaRPr lang="en-US" dirty="0"/>
          </a:p>
          <a:p>
            <a:pPr lvl="1"/>
            <a:r>
              <a:rPr lang="cs-CZ" dirty="0"/>
              <a:t>Vyžaduje se přenos informace v reálném čase (minimální latence)</a:t>
            </a:r>
            <a:endParaRPr lang="en-US" dirty="0"/>
          </a:p>
          <a:p>
            <a:pPr lvl="1"/>
            <a:r>
              <a:rPr lang="cs-CZ" dirty="0"/>
              <a:t>Síť nemusí být statická</a:t>
            </a:r>
            <a:endParaRPr lang="en-US" dirty="0"/>
          </a:p>
          <a:p>
            <a:pPr lvl="1"/>
            <a:r>
              <a:rPr lang="cs-CZ" dirty="0"/>
              <a:t>Nutnost generovat cestu při výskytu události</a:t>
            </a:r>
            <a:endParaRPr lang="en-US" dirty="0"/>
          </a:p>
          <a:p>
            <a:pPr lvl="1"/>
            <a:r>
              <a:rPr lang="cs-CZ" dirty="0"/>
              <a:t>Závěr – pro různé druhy aplikací se mohou požadovat různé algoritmy směrování</a:t>
            </a:r>
            <a:endParaRPr lang="en-US" dirty="0"/>
          </a:p>
          <a:p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9130C-2276-4BE5-BB78-980B82B84B8F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674734"/>
      </p:ext>
    </p:extLst>
  </p:cSld>
  <p:clrMapOvr>
    <a:masterClrMapping/>
  </p:clrMapOvr>
</p:sld>
</file>

<file path=ppt/theme/theme1.xml><?xml version="1.0" encoding="utf-8"?>
<a:theme xmlns:a="http://schemas.openxmlformats.org/drawingml/2006/main" name="06088808">
  <a:themeElements>
    <a:clrScheme name="1_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1_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Vlastní návrh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06088808</Template>
  <TotalTime>865</TotalTime>
  <Words>1356</Words>
  <Application>Microsoft Office PowerPoint</Application>
  <PresentationFormat>Předvádění na obrazovce (4:3)</PresentationFormat>
  <Paragraphs>495</Paragraphs>
  <Slides>55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55</vt:i4>
      </vt:variant>
    </vt:vector>
  </HeadingPairs>
  <TitlesOfParts>
    <vt:vector size="63" baseType="lpstr">
      <vt:lpstr>Arial</vt:lpstr>
      <vt:lpstr>Calibri</vt:lpstr>
      <vt:lpstr>Calibri Light</vt:lpstr>
      <vt:lpstr>Palatino Linotype</vt:lpstr>
      <vt:lpstr>Wingdings</vt:lpstr>
      <vt:lpstr>06088808</vt:lpstr>
      <vt:lpstr>Vlastní návrh</vt:lpstr>
      <vt:lpstr>1_Vlastní návrh</vt:lpstr>
      <vt:lpstr>Bezdrátové senzorické sítě Protokoly síťové vrstvy</vt:lpstr>
      <vt:lpstr>Rozdělení protokolů</vt:lpstr>
      <vt:lpstr>Rozdělení protokolů</vt:lpstr>
      <vt:lpstr>Požadavky na síťové WSN protokoly</vt:lpstr>
      <vt:lpstr>Požadované vlastnosti protokolů</vt:lpstr>
      <vt:lpstr>Požadované vlastnosti protokolů</vt:lpstr>
      <vt:lpstr>Požadované vlastnosti protokolů</vt:lpstr>
      <vt:lpstr>Požadované vlastnosti protokolů</vt:lpstr>
      <vt:lpstr>Požadované vlastnosti protokolů</vt:lpstr>
      <vt:lpstr>Data centric protokoly,  flat architektura</vt:lpstr>
      <vt:lpstr>Zjištění teplotního pole</vt:lpstr>
      <vt:lpstr>Záplavování</vt:lpstr>
      <vt:lpstr>Záplavování</vt:lpstr>
      <vt:lpstr>Záplavování</vt:lpstr>
      <vt:lpstr>Záplavování</vt:lpstr>
      <vt:lpstr>Gossiping (klábosení)</vt:lpstr>
      <vt:lpstr>SPIN – Sensor Protocol for Information via Negotiation</vt:lpstr>
      <vt:lpstr>SPIN – Sensor Protocol for Information via Negotiation</vt:lpstr>
      <vt:lpstr>SPIN protokol</vt:lpstr>
      <vt:lpstr>Protokol SPIN-PP</vt:lpstr>
      <vt:lpstr>Protokol SPIN-EC</vt:lpstr>
      <vt:lpstr>Protokol SPIN-BC</vt:lpstr>
      <vt:lpstr>Protokol SPIN-RL</vt:lpstr>
      <vt:lpstr>Directed Diffusion</vt:lpstr>
      <vt:lpstr>Directed Diffusion</vt:lpstr>
      <vt:lpstr>Directed Diffusion</vt:lpstr>
      <vt:lpstr>Directed Diffusion</vt:lpstr>
      <vt:lpstr>Directed Diffusion</vt:lpstr>
      <vt:lpstr>Directed Diffusion</vt:lpstr>
      <vt:lpstr>Directed Diffusion</vt:lpstr>
      <vt:lpstr>Zhodnocení - Data centric protokoly, flat architektura </vt:lpstr>
      <vt:lpstr>Hierarchické protokoly</vt:lpstr>
      <vt:lpstr>Hierarchické protokoly</vt:lpstr>
      <vt:lpstr>Hierarchické protokoly</vt:lpstr>
      <vt:lpstr>Protokol LEACH</vt:lpstr>
      <vt:lpstr>Protokol LEACH</vt:lpstr>
      <vt:lpstr>Protokol LEACH</vt:lpstr>
      <vt:lpstr>Protokol LEACH</vt:lpstr>
      <vt:lpstr>Protokol LEACH</vt:lpstr>
      <vt:lpstr>PEGASIS</vt:lpstr>
      <vt:lpstr>PEGASIS</vt:lpstr>
      <vt:lpstr>TEEN</vt:lpstr>
      <vt:lpstr>TEEN</vt:lpstr>
      <vt:lpstr>TEEN a APTEEN</vt:lpstr>
      <vt:lpstr>APTEEN</vt:lpstr>
      <vt:lpstr>APTEEN</vt:lpstr>
      <vt:lpstr>Geografické směrování</vt:lpstr>
      <vt:lpstr>Protokol MECN a SMECN</vt:lpstr>
      <vt:lpstr>Geografické směrování</vt:lpstr>
      <vt:lpstr>Geografické směrování</vt:lpstr>
      <vt:lpstr>Geographical Forwarding Schemes  for Lossy Links</vt:lpstr>
      <vt:lpstr>Geographical Forwarding Schemes  for Lossy Links</vt:lpstr>
      <vt:lpstr>Geographical Forwarding Schemes  for Lossy Links</vt:lpstr>
      <vt:lpstr>Geographical Forwarding Schemes  for Lossy Links</vt:lpstr>
      <vt:lpstr>PRADA</vt:lpstr>
    </vt:vector>
  </TitlesOfParts>
  <Company>UWB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školicí prezentace</dc:title>
  <dc:creator>ledvina</dc:creator>
  <cp:lastModifiedBy>un331</cp:lastModifiedBy>
  <cp:revision>37</cp:revision>
  <cp:lastPrinted>2017-10-17T13:24:21Z</cp:lastPrinted>
  <dcterms:created xsi:type="dcterms:W3CDTF">2011-05-03T04:12:24Z</dcterms:created>
  <dcterms:modified xsi:type="dcterms:W3CDTF">2019-11-26T08:35:56Z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TC060888081029</vt:lpwstr>
  </property>
</Properties>
</file>