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50"/>
  </p:notesMasterIdLst>
  <p:sldIdLst>
    <p:sldId id="256" r:id="rId4"/>
    <p:sldId id="317" r:id="rId5"/>
    <p:sldId id="282" r:id="rId6"/>
    <p:sldId id="320" r:id="rId7"/>
    <p:sldId id="318" r:id="rId8"/>
    <p:sldId id="321" r:id="rId9"/>
    <p:sldId id="322" r:id="rId10"/>
    <p:sldId id="323" r:id="rId11"/>
    <p:sldId id="324" r:id="rId12"/>
    <p:sldId id="325" r:id="rId13"/>
    <p:sldId id="319" r:id="rId14"/>
    <p:sldId id="329" r:id="rId15"/>
    <p:sldId id="283" r:id="rId16"/>
    <p:sldId id="285" r:id="rId17"/>
    <p:sldId id="284" r:id="rId18"/>
    <p:sldId id="305" r:id="rId19"/>
    <p:sldId id="286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257" r:id="rId36"/>
    <p:sldId id="259" r:id="rId37"/>
    <p:sldId id="291" r:id="rId38"/>
    <p:sldId id="258" r:id="rId39"/>
    <p:sldId id="260" r:id="rId40"/>
    <p:sldId id="345" r:id="rId41"/>
    <p:sldId id="346" r:id="rId42"/>
    <p:sldId id="293" r:id="rId43"/>
    <p:sldId id="299" r:id="rId44"/>
    <p:sldId id="316" r:id="rId45"/>
    <p:sldId id="287" r:id="rId46"/>
    <p:sldId id="288" r:id="rId47"/>
    <p:sldId id="304" r:id="rId48"/>
    <p:sldId id="265" r:id="rId4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0192" autoAdjust="0"/>
  </p:normalViewPr>
  <p:slideViewPr>
    <p:cSldViewPr showGuides="1">
      <p:cViewPr varScale="1">
        <p:scale>
          <a:sx n="118" d="100"/>
          <a:sy n="118" d="100"/>
        </p:scale>
        <p:origin x="14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83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E42FB-8E32-4E44-9041-AB4EE404A39A}" type="slidenum">
              <a:rPr lang="cs-CZ"/>
              <a:pPr/>
              <a:t>33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79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dirty="0" smtClean="0"/>
              <a:t>Bezdrátové sítě</a:t>
            </a:r>
            <a:br>
              <a:rPr lang="cs-CZ" dirty="0" smtClean="0"/>
            </a:br>
            <a:r>
              <a:rPr lang="cs-CZ" dirty="0" smtClean="0"/>
              <a:t>Protokoly IEEE802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3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1124"/>
          <p:cNvSpPr>
            <a:spLocks noChangeArrowheads="1"/>
          </p:cNvSpPr>
          <p:nvPr/>
        </p:nvSpPr>
        <p:spPr bwMode="auto">
          <a:xfrm>
            <a:off x="692696" y="4136752"/>
            <a:ext cx="1993900" cy="1993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Oval 1123"/>
          <p:cNvSpPr>
            <a:spLocks noChangeArrowheads="1"/>
          </p:cNvSpPr>
          <p:nvPr/>
        </p:nvSpPr>
        <p:spPr bwMode="auto">
          <a:xfrm>
            <a:off x="943521" y="4381227"/>
            <a:ext cx="1498600" cy="149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1122"/>
          <p:cNvSpPr>
            <a:spLocks noChangeArrowheads="1"/>
          </p:cNvSpPr>
          <p:nvPr/>
        </p:nvSpPr>
        <p:spPr bwMode="auto">
          <a:xfrm>
            <a:off x="1353096" y="4797152"/>
            <a:ext cx="673100" cy="673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93701"/>
            <a:ext cx="7543800" cy="1295400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Kvadraturní amplitudová modulace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Quadrature Amplitude Modulation</a:t>
            </a:r>
            <a:endParaRPr lang="en-US" sz="3200" dirty="0" smtClean="0"/>
          </a:p>
        </p:txBody>
      </p:sp>
      <p:sp>
        <p:nvSpPr>
          <p:cNvPr id="4096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99"/>
            <a:ext cx="7924800" cy="1884065"/>
          </a:xfrm>
        </p:spPr>
        <p:txBody>
          <a:bodyPr/>
          <a:lstStyle/>
          <a:p>
            <a:r>
              <a:rPr lang="cs-CZ" sz="1600" dirty="0" smtClean="0"/>
              <a:t>Kvadraturní amplitudová modulace </a:t>
            </a:r>
            <a:r>
              <a:rPr lang="en-US" sz="1600" dirty="0" smtClean="0"/>
              <a:t>(QAM): </a:t>
            </a:r>
            <a:r>
              <a:rPr lang="cs-CZ" sz="1600" dirty="0" smtClean="0"/>
              <a:t>kombinuje amplitudovou a fázovou modulaci</a:t>
            </a:r>
            <a:endParaRPr lang="en-US" sz="1600" dirty="0" smtClean="0"/>
          </a:p>
          <a:p>
            <a:r>
              <a:rPr lang="cs-CZ" sz="1600" dirty="0" smtClean="0"/>
              <a:t>Dává možnost kódovat n bitů jedním symbolem</a:t>
            </a:r>
            <a:endParaRPr lang="en-US" sz="1600" dirty="0" smtClean="0"/>
          </a:p>
          <a:p>
            <a:r>
              <a:rPr lang="cs-CZ" sz="1600" dirty="0" smtClean="0"/>
              <a:t>Pro n bitů vyžaduje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 </a:t>
            </a:r>
            <a:r>
              <a:rPr lang="cs-CZ" sz="1600" dirty="0" smtClean="0"/>
              <a:t>diskrétních úrovní</a:t>
            </a:r>
            <a:r>
              <a:rPr lang="en-US" sz="1600" dirty="0" smtClean="0"/>
              <a:t>, </a:t>
            </a:r>
            <a:r>
              <a:rPr lang="cs-CZ" sz="1600" dirty="0" smtClean="0"/>
              <a:t>pro </a:t>
            </a:r>
            <a:r>
              <a:rPr lang="en-US" sz="1600" dirty="0" smtClean="0"/>
              <a:t>n=2 </a:t>
            </a:r>
            <a:r>
              <a:rPr lang="cs-CZ" sz="1600" dirty="0" smtClean="0"/>
              <a:t>je totožná s </a:t>
            </a:r>
            <a:r>
              <a:rPr lang="en-US" sz="1600" dirty="0" smtClean="0"/>
              <a:t>QPSK</a:t>
            </a:r>
            <a:r>
              <a:rPr lang="cs-CZ" sz="1600" dirty="0" smtClean="0"/>
              <a:t> (jedna amplituda, dvě fáze)</a:t>
            </a:r>
            <a:endParaRPr lang="en-US" sz="1600" dirty="0" smtClean="0"/>
          </a:p>
          <a:p>
            <a:r>
              <a:rPr lang="cs-CZ" sz="1600" dirty="0" smtClean="0"/>
              <a:t>Bitová chybovost se zvyšuje s n, ale méně v porovnání s podobnými PSK schématy</a:t>
            </a:r>
            <a:endParaRPr lang="en-US" sz="1600" dirty="0" smtClean="0"/>
          </a:p>
          <a:p>
            <a:pPr lvl="1">
              <a:buFont typeface="Wingdings" pitchFamily="2" charset="2"/>
              <a:buNone/>
            </a:pPr>
            <a:r>
              <a:rPr lang="en-US" sz="1400" dirty="0" smtClean="0"/>
              <a:t>				</a:t>
            </a:r>
          </a:p>
          <a:p>
            <a:pPr lvl="1">
              <a:buFont typeface="Wingdings" pitchFamily="2" charset="2"/>
              <a:buNone/>
            </a:pPr>
            <a:endParaRPr lang="en-US" sz="1400" dirty="0" smtClean="0"/>
          </a:p>
          <a:p>
            <a:pPr lvl="1">
              <a:buFont typeface="Wingdings" pitchFamily="2" charset="2"/>
              <a:buNone/>
            </a:pPr>
            <a:r>
              <a:rPr lang="en-US" sz="1400" dirty="0" smtClean="0"/>
              <a:t>				</a:t>
            </a:r>
            <a:endParaRPr lang="en-US" sz="1100" dirty="0" smtClean="0"/>
          </a:p>
        </p:txBody>
      </p:sp>
      <p:sp>
        <p:nvSpPr>
          <p:cNvPr id="40967" name="Line 1031"/>
          <p:cNvSpPr>
            <a:spLocks noChangeShapeType="1"/>
          </p:cNvSpPr>
          <p:nvPr/>
        </p:nvSpPr>
        <p:spPr bwMode="auto">
          <a:xfrm rot="16200000" flipH="1">
            <a:off x="1770609" y="3946252"/>
            <a:ext cx="0" cy="23749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1032"/>
          <p:cNvSpPr>
            <a:spLocks noChangeArrowheads="1"/>
          </p:cNvSpPr>
          <p:nvPr/>
        </p:nvSpPr>
        <p:spPr bwMode="auto">
          <a:xfrm>
            <a:off x="1880146" y="4843190"/>
            <a:ext cx="100013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1033"/>
          <p:cNvSpPr>
            <a:spLocks noChangeArrowheads="1"/>
          </p:cNvSpPr>
          <p:nvPr/>
        </p:nvSpPr>
        <p:spPr bwMode="auto">
          <a:xfrm>
            <a:off x="2351634" y="4844777"/>
            <a:ext cx="100012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1034"/>
          <p:cNvSpPr>
            <a:spLocks noChangeArrowheads="1"/>
          </p:cNvSpPr>
          <p:nvPr/>
        </p:nvSpPr>
        <p:spPr bwMode="auto">
          <a:xfrm>
            <a:off x="1876971" y="4363765"/>
            <a:ext cx="100013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Oval 1035"/>
          <p:cNvSpPr>
            <a:spLocks noChangeArrowheads="1"/>
          </p:cNvSpPr>
          <p:nvPr/>
        </p:nvSpPr>
        <p:spPr bwMode="auto">
          <a:xfrm>
            <a:off x="2351634" y="4362177"/>
            <a:ext cx="100012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Oval 1046"/>
          <p:cNvSpPr>
            <a:spLocks noChangeArrowheads="1"/>
          </p:cNvSpPr>
          <p:nvPr/>
        </p:nvSpPr>
        <p:spPr bwMode="auto">
          <a:xfrm>
            <a:off x="1880146" y="5792515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Oval 1047"/>
          <p:cNvSpPr>
            <a:spLocks noChangeArrowheads="1"/>
          </p:cNvSpPr>
          <p:nvPr/>
        </p:nvSpPr>
        <p:spPr bwMode="auto">
          <a:xfrm>
            <a:off x="2356396" y="57941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Oval 1048"/>
          <p:cNvSpPr>
            <a:spLocks noChangeArrowheads="1"/>
          </p:cNvSpPr>
          <p:nvPr/>
        </p:nvSpPr>
        <p:spPr bwMode="auto">
          <a:xfrm>
            <a:off x="1886496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Oval 1049"/>
          <p:cNvSpPr>
            <a:spLocks noChangeArrowheads="1"/>
          </p:cNvSpPr>
          <p:nvPr/>
        </p:nvSpPr>
        <p:spPr bwMode="auto">
          <a:xfrm>
            <a:off x="2354809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Oval 1057"/>
          <p:cNvSpPr>
            <a:spLocks noChangeArrowheads="1"/>
          </p:cNvSpPr>
          <p:nvPr/>
        </p:nvSpPr>
        <p:spPr bwMode="auto">
          <a:xfrm>
            <a:off x="938759" y="57941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1058"/>
          <p:cNvSpPr>
            <a:spLocks noChangeArrowheads="1"/>
          </p:cNvSpPr>
          <p:nvPr/>
        </p:nvSpPr>
        <p:spPr bwMode="auto">
          <a:xfrm>
            <a:off x="1408659" y="5795690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1059"/>
          <p:cNvSpPr>
            <a:spLocks noChangeArrowheads="1"/>
          </p:cNvSpPr>
          <p:nvPr/>
        </p:nvSpPr>
        <p:spPr bwMode="auto">
          <a:xfrm>
            <a:off x="940346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1060"/>
          <p:cNvSpPr>
            <a:spLocks noChangeArrowheads="1"/>
          </p:cNvSpPr>
          <p:nvPr/>
        </p:nvSpPr>
        <p:spPr bwMode="auto">
          <a:xfrm>
            <a:off x="1407071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80" name="AutoShape 1063"/>
          <p:cNvCxnSpPr>
            <a:cxnSpLocks noChangeShapeType="1"/>
            <a:stCxn id="40978" idx="6"/>
            <a:endCxn id="40979" idx="2"/>
          </p:cNvCxnSpPr>
          <p:nvPr/>
        </p:nvCxnSpPr>
        <p:spPr bwMode="auto">
          <a:xfrm>
            <a:off x="1032421" y="5370240"/>
            <a:ext cx="3746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1" name="AutoShape 1073"/>
          <p:cNvCxnSpPr>
            <a:cxnSpLocks noChangeShapeType="1"/>
            <a:stCxn id="40987" idx="4"/>
            <a:endCxn id="40985" idx="0"/>
          </p:cNvCxnSpPr>
          <p:nvPr/>
        </p:nvCxnSpPr>
        <p:spPr bwMode="auto">
          <a:xfrm flipH="1">
            <a:off x="1451521" y="4460602"/>
            <a:ext cx="1588" cy="382588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2" name="AutoShape 1074"/>
          <p:cNvCxnSpPr>
            <a:cxnSpLocks noChangeShapeType="1"/>
            <a:stCxn id="40986" idx="6"/>
            <a:endCxn id="40987" idx="2"/>
          </p:cNvCxnSpPr>
          <p:nvPr/>
        </p:nvCxnSpPr>
        <p:spPr bwMode="auto">
          <a:xfrm flipV="1">
            <a:off x="1035596" y="4411390"/>
            <a:ext cx="369888" cy="1587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3" name="AutoShape 1075"/>
          <p:cNvCxnSpPr>
            <a:cxnSpLocks noChangeShapeType="1"/>
            <a:stCxn id="40986" idx="4"/>
            <a:endCxn id="40984" idx="0"/>
          </p:cNvCxnSpPr>
          <p:nvPr/>
        </p:nvCxnSpPr>
        <p:spPr bwMode="auto">
          <a:xfrm>
            <a:off x="987971" y="4462190"/>
            <a:ext cx="0" cy="379412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84" name="Oval 1068"/>
          <p:cNvSpPr>
            <a:spLocks noChangeArrowheads="1"/>
          </p:cNvSpPr>
          <p:nvPr/>
        </p:nvSpPr>
        <p:spPr bwMode="auto">
          <a:xfrm>
            <a:off x="940346" y="4841602"/>
            <a:ext cx="95250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Oval 1069"/>
          <p:cNvSpPr>
            <a:spLocks noChangeArrowheads="1"/>
          </p:cNvSpPr>
          <p:nvPr/>
        </p:nvSpPr>
        <p:spPr bwMode="auto">
          <a:xfrm>
            <a:off x="1403896" y="4843190"/>
            <a:ext cx="95250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Oval 1070"/>
          <p:cNvSpPr>
            <a:spLocks noChangeArrowheads="1"/>
          </p:cNvSpPr>
          <p:nvPr/>
        </p:nvSpPr>
        <p:spPr bwMode="auto">
          <a:xfrm>
            <a:off x="940346" y="4362177"/>
            <a:ext cx="95250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Oval 1071"/>
          <p:cNvSpPr>
            <a:spLocks noChangeArrowheads="1"/>
          </p:cNvSpPr>
          <p:nvPr/>
        </p:nvSpPr>
        <p:spPr bwMode="auto">
          <a:xfrm>
            <a:off x="1405484" y="4360590"/>
            <a:ext cx="95250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88" name="AutoShape 1081"/>
          <p:cNvCxnSpPr>
            <a:cxnSpLocks noChangeShapeType="1"/>
            <a:stCxn id="40979" idx="6"/>
            <a:endCxn id="40974" idx="2"/>
          </p:cNvCxnSpPr>
          <p:nvPr/>
        </p:nvCxnSpPr>
        <p:spPr bwMode="auto">
          <a:xfrm>
            <a:off x="1499146" y="5370240"/>
            <a:ext cx="3873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9" name="AutoShape 1083"/>
          <p:cNvCxnSpPr>
            <a:cxnSpLocks noChangeShapeType="1"/>
            <a:stCxn id="40985" idx="6"/>
            <a:endCxn id="40968" idx="2"/>
          </p:cNvCxnSpPr>
          <p:nvPr/>
        </p:nvCxnSpPr>
        <p:spPr bwMode="auto">
          <a:xfrm>
            <a:off x="1499146" y="4893990"/>
            <a:ext cx="38100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90" name="Line 1085"/>
          <p:cNvSpPr>
            <a:spLocks noChangeShapeType="1"/>
          </p:cNvSpPr>
          <p:nvPr/>
        </p:nvSpPr>
        <p:spPr bwMode="auto">
          <a:xfrm>
            <a:off x="1691234" y="398276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91" name="AutoShape 1091"/>
          <p:cNvCxnSpPr>
            <a:cxnSpLocks noChangeShapeType="1"/>
            <a:stCxn id="40985" idx="6"/>
            <a:endCxn id="40968" idx="2"/>
          </p:cNvCxnSpPr>
          <p:nvPr/>
        </p:nvCxnSpPr>
        <p:spPr bwMode="auto">
          <a:xfrm>
            <a:off x="1499146" y="4893990"/>
            <a:ext cx="38100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92" name="AutoShape 1094"/>
          <p:cNvCxnSpPr>
            <a:cxnSpLocks noChangeShapeType="1"/>
            <a:stCxn id="40979" idx="6"/>
            <a:endCxn id="40974" idx="2"/>
          </p:cNvCxnSpPr>
          <p:nvPr/>
        </p:nvCxnSpPr>
        <p:spPr bwMode="auto">
          <a:xfrm>
            <a:off x="1499146" y="5370240"/>
            <a:ext cx="3873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93" name="AutoShape 1097"/>
          <p:cNvCxnSpPr>
            <a:cxnSpLocks noChangeShapeType="1"/>
            <a:stCxn id="40984" idx="0"/>
            <a:endCxn id="40986" idx="4"/>
          </p:cNvCxnSpPr>
          <p:nvPr/>
        </p:nvCxnSpPr>
        <p:spPr bwMode="auto">
          <a:xfrm flipV="1">
            <a:off x="987971" y="4462190"/>
            <a:ext cx="0" cy="379412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94" name="Text Box 1107"/>
          <p:cNvSpPr txBox="1">
            <a:spLocks noChangeArrowheads="1"/>
          </p:cNvSpPr>
          <p:nvPr/>
        </p:nvSpPr>
        <p:spPr bwMode="auto">
          <a:xfrm>
            <a:off x="2478634" y="4700315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0000</a:t>
            </a:r>
          </a:p>
        </p:txBody>
      </p:sp>
      <p:sp>
        <p:nvSpPr>
          <p:cNvPr id="40995" name="Text Box 1108"/>
          <p:cNvSpPr txBox="1">
            <a:spLocks noChangeArrowheads="1"/>
          </p:cNvSpPr>
          <p:nvPr/>
        </p:nvSpPr>
        <p:spPr bwMode="auto">
          <a:xfrm>
            <a:off x="2478634" y="424629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0001</a:t>
            </a:r>
          </a:p>
        </p:txBody>
      </p:sp>
      <p:sp>
        <p:nvSpPr>
          <p:cNvPr id="40996" name="Text Box 1109"/>
          <p:cNvSpPr txBox="1">
            <a:spLocks noChangeArrowheads="1"/>
          </p:cNvSpPr>
          <p:nvPr/>
        </p:nvSpPr>
        <p:spPr bwMode="auto">
          <a:xfrm>
            <a:off x="1827759" y="461459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0011</a:t>
            </a:r>
          </a:p>
        </p:txBody>
      </p:sp>
      <p:sp>
        <p:nvSpPr>
          <p:cNvPr id="40997" name="Text Box 1110"/>
          <p:cNvSpPr txBox="1">
            <a:spLocks noChangeArrowheads="1"/>
          </p:cNvSpPr>
          <p:nvPr/>
        </p:nvSpPr>
        <p:spPr bwMode="auto">
          <a:xfrm>
            <a:off x="2478634" y="5413102"/>
            <a:ext cx="393700" cy="212725"/>
          </a:xfrm>
          <a:prstGeom prst="rect">
            <a:avLst/>
          </a:prstGeom>
          <a:solidFill>
            <a:schemeClr val="bg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1000</a:t>
            </a:r>
          </a:p>
        </p:txBody>
      </p:sp>
      <p:sp>
        <p:nvSpPr>
          <p:cNvPr id="40998" name="Text Box 1117"/>
          <p:cNvSpPr txBox="1">
            <a:spLocks noChangeArrowheads="1"/>
          </p:cNvSpPr>
          <p:nvPr/>
        </p:nvSpPr>
        <p:spPr bwMode="auto">
          <a:xfrm>
            <a:off x="1492796" y="3897040"/>
            <a:ext cx="138113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Q</a:t>
            </a:r>
          </a:p>
        </p:txBody>
      </p:sp>
      <p:sp>
        <p:nvSpPr>
          <p:cNvPr id="40999" name="Text Box 1118"/>
          <p:cNvSpPr txBox="1">
            <a:spLocks noChangeArrowheads="1"/>
          </p:cNvSpPr>
          <p:nvPr/>
        </p:nvSpPr>
        <p:spPr bwMode="auto">
          <a:xfrm>
            <a:off x="2718346" y="5095602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I</a:t>
            </a:r>
          </a:p>
        </p:txBody>
      </p:sp>
      <p:sp>
        <p:nvSpPr>
          <p:cNvPr id="41000" name="Text Box 1119"/>
          <p:cNvSpPr txBox="1">
            <a:spLocks noChangeArrowheads="1"/>
          </p:cNvSpPr>
          <p:nvPr/>
        </p:nvSpPr>
        <p:spPr bwMode="auto">
          <a:xfrm>
            <a:off x="1878559" y="412564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0010</a:t>
            </a:r>
          </a:p>
        </p:txBody>
      </p:sp>
      <p:cxnSp>
        <p:nvCxnSpPr>
          <p:cNvPr id="41001" name="AutoShape 1121"/>
          <p:cNvCxnSpPr>
            <a:cxnSpLocks noChangeShapeType="1"/>
            <a:endCxn id="40969" idx="2"/>
          </p:cNvCxnSpPr>
          <p:nvPr/>
        </p:nvCxnSpPr>
        <p:spPr bwMode="auto">
          <a:xfrm flipV="1">
            <a:off x="1686471" y="4895577"/>
            <a:ext cx="665163" cy="236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002" name="Arc 1126"/>
          <p:cNvSpPr>
            <a:spLocks/>
          </p:cNvSpPr>
          <p:nvPr/>
        </p:nvSpPr>
        <p:spPr bwMode="auto">
          <a:xfrm flipV="1">
            <a:off x="2080171" y="4944790"/>
            <a:ext cx="176213" cy="184150"/>
          </a:xfrm>
          <a:custGeom>
            <a:avLst/>
            <a:gdLst>
              <a:gd name="T0" fmla="*/ 77127476 w 21600"/>
              <a:gd name="T1" fmla="*/ 0 h 25040"/>
              <a:gd name="T2" fmla="*/ 78770939 w 21600"/>
              <a:gd name="T3" fmla="*/ 73246001 h 25040"/>
              <a:gd name="T4" fmla="*/ 0 w 21600"/>
              <a:gd name="T5" fmla="*/ 37386296 h 250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5040" fill="none" extrusionOk="0">
                <a:moveTo>
                  <a:pt x="17412" y="0"/>
                </a:moveTo>
                <a:cubicBezTo>
                  <a:pt x="20133" y="3706"/>
                  <a:pt x="21600" y="8183"/>
                  <a:pt x="21600" y="12781"/>
                </a:cubicBezTo>
                <a:cubicBezTo>
                  <a:pt x="21600" y="17159"/>
                  <a:pt x="20269" y="21434"/>
                  <a:pt x="17784" y="25040"/>
                </a:cubicBezTo>
              </a:path>
              <a:path w="21600" h="25040" stroke="0" extrusionOk="0">
                <a:moveTo>
                  <a:pt x="17412" y="0"/>
                </a:moveTo>
                <a:cubicBezTo>
                  <a:pt x="20133" y="3706"/>
                  <a:pt x="21600" y="8183"/>
                  <a:pt x="21600" y="12781"/>
                </a:cubicBezTo>
                <a:cubicBezTo>
                  <a:pt x="21600" y="17159"/>
                  <a:pt x="20269" y="21434"/>
                  <a:pt x="17784" y="25040"/>
                </a:cubicBezTo>
                <a:lnTo>
                  <a:pt x="0" y="12781"/>
                </a:lnTo>
                <a:lnTo>
                  <a:pt x="1741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Text Box 1127"/>
          <p:cNvSpPr txBox="1">
            <a:spLocks noChangeArrowheads="1"/>
          </p:cNvSpPr>
          <p:nvPr/>
        </p:nvSpPr>
        <p:spPr bwMode="auto">
          <a:xfrm>
            <a:off x="2008734" y="4906690"/>
            <a:ext cx="266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000" dirty="0">
                <a:cs typeface="Arial" charset="0"/>
              </a:rPr>
              <a:t>φ</a:t>
            </a:r>
          </a:p>
        </p:txBody>
      </p:sp>
      <p:sp>
        <p:nvSpPr>
          <p:cNvPr id="41004" name="AutoShape 1128"/>
          <p:cNvSpPr>
            <a:spLocks/>
          </p:cNvSpPr>
          <p:nvPr/>
        </p:nvSpPr>
        <p:spPr bwMode="auto">
          <a:xfrm rot="-5400000">
            <a:off x="2029371" y="4806678"/>
            <a:ext cx="73025" cy="742950"/>
          </a:xfrm>
          <a:prstGeom prst="leftBrace">
            <a:avLst>
              <a:gd name="adj1" fmla="val 847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Text Box 1129"/>
          <p:cNvSpPr txBox="1">
            <a:spLocks noChangeArrowheads="1"/>
          </p:cNvSpPr>
          <p:nvPr/>
        </p:nvSpPr>
        <p:spPr bwMode="auto">
          <a:xfrm>
            <a:off x="1938884" y="5143227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000">
                <a:cs typeface="Arial" charset="0"/>
              </a:rPr>
              <a:t>a</a:t>
            </a:r>
            <a:endParaRPr lang="el-GR" sz="1000">
              <a:cs typeface="Arial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75AA-2600-4A23-A8FF-B990C9FEC1F8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24758" y="3775625"/>
            <a:ext cx="56218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None/>
            </a:pPr>
            <a:r>
              <a:rPr lang="cs-CZ" sz="1600" dirty="0" smtClean="0">
                <a:latin typeface="Palatino Linotype" panose="02040502050505030304" pitchFamily="18" charset="0"/>
              </a:rPr>
              <a:t>Příklad</a:t>
            </a:r>
            <a:r>
              <a:rPr lang="en-US" sz="1600" dirty="0" smtClean="0">
                <a:latin typeface="Palatino Linotype" panose="02040502050505030304" pitchFamily="18" charset="0"/>
              </a:rPr>
              <a:t>: </a:t>
            </a:r>
            <a:r>
              <a:rPr lang="en-US" sz="1600" dirty="0">
                <a:latin typeface="Palatino Linotype" panose="02040502050505030304" pitchFamily="18" charset="0"/>
              </a:rPr>
              <a:t>16-QAM (4 bits = 1 symbol</a:t>
            </a:r>
            <a:r>
              <a:rPr lang="en-US" sz="1600" dirty="0" smtClean="0">
                <a:latin typeface="Palatino Linotype" panose="02040502050505030304" pitchFamily="18" charset="0"/>
              </a:rPr>
              <a:t>)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0" lvl="1">
              <a:buFont typeface="Wingdings" pitchFamily="2" charset="2"/>
              <a:buNone/>
            </a:pPr>
            <a:endParaRPr lang="en-US" sz="1600" dirty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</a:rPr>
              <a:t>Symboly</a:t>
            </a:r>
            <a:r>
              <a:rPr lang="en-US" sz="1600" dirty="0" smtClean="0">
                <a:latin typeface="Palatino Linotype" panose="02040502050505030304" pitchFamily="18" charset="0"/>
              </a:rPr>
              <a:t> </a:t>
            </a:r>
            <a:r>
              <a:rPr lang="en-US" sz="1600" dirty="0">
                <a:latin typeface="Palatino Linotype" panose="02040502050505030304" pitchFamily="18" charset="0"/>
              </a:rPr>
              <a:t>0011 </a:t>
            </a:r>
            <a:r>
              <a:rPr lang="en-US" sz="1600" dirty="0" smtClean="0">
                <a:latin typeface="Palatino Linotype" panose="02040502050505030304" pitchFamily="18" charset="0"/>
              </a:rPr>
              <a:t>a </a:t>
            </a:r>
            <a:r>
              <a:rPr lang="en-US" sz="1600" dirty="0">
                <a:latin typeface="Palatino Linotype" panose="02040502050505030304" pitchFamily="18" charset="0"/>
              </a:rPr>
              <a:t>0001 </a:t>
            </a:r>
            <a:r>
              <a:rPr lang="cs-CZ" sz="1600" dirty="0" smtClean="0">
                <a:latin typeface="Palatino Linotype" panose="02040502050505030304" pitchFamily="18" charset="0"/>
              </a:rPr>
              <a:t>budou mít tutéž fázi </a:t>
            </a:r>
            <a:r>
              <a:rPr lang="el-GR" sz="1600" i="1" dirty="0" smtClean="0">
                <a:latin typeface="Palatino Linotype" panose="02040502050505030304" pitchFamily="18" charset="0"/>
                <a:cs typeface="Arial" charset="0"/>
              </a:rPr>
              <a:t>φ</a:t>
            </a:r>
            <a:r>
              <a:rPr lang="en-US" sz="1600" dirty="0">
                <a:latin typeface="Palatino Linotype" panose="02040502050505030304" pitchFamily="18" charset="0"/>
              </a:rPr>
              <a:t>, </a:t>
            </a:r>
            <a:r>
              <a:rPr lang="cs-CZ" sz="1600" dirty="0" smtClean="0">
                <a:latin typeface="Palatino Linotype" panose="02040502050505030304" pitchFamily="18" charset="0"/>
              </a:rPr>
              <a:t>ale různou amplitudu</a:t>
            </a:r>
            <a:r>
              <a:rPr lang="en-US" sz="1600" dirty="0" smtClean="0">
                <a:latin typeface="Palatino Linotype" panose="02040502050505030304" pitchFamily="18" charset="0"/>
              </a:rPr>
              <a:t> </a:t>
            </a:r>
            <a:r>
              <a:rPr lang="en-US" sz="1600" i="1" dirty="0">
                <a:latin typeface="Palatino Linotype" panose="02040502050505030304" pitchFamily="18" charset="0"/>
              </a:rPr>
              <a:t>a</a:t>
            </a:r>
            <a:r>
              <a:rPr lang="en-US" sz="1600" dirty="0">
                <a:latin typeface="Palatino Linotype" panose="02040502050505030304" pitchFamily="18" charset="0"/>
              </a:rPr>
              <a:t>. 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</a:rPr>
              <a:t>Symboly </a:t>
            </a:r>
            <a:r>
              <a:rPr lang="en-US" sz="1600" dirty="0" smtClean="0">
                <a:latin typeface="Palatino Linotype" panose="02040502050505030304" pitchFamily="18" charset="0"/>
              </a:rPr>
              <a:t>0000 a </a:t>
            </a:r>
            <a:r>
              <a:rPr lang="en-US" sz="1600" dirty="0">
                <a:latin typeface="Palatino Linotype" panose="02040502050505030304" pitchFamily="18" charset="0"/>
              </a:rPr>
              <a:t>1000 </a:t>
            </a:r>
            <a:r>
              <a:rPr lang="cs-CZ" sz="1600" dirty="0" smtClean="0">
                <a:latin typeface="Palatino Linotype" panose="02040502050505030304" pitchFamily="18" charset="0"/>
              </a:rPr>
              <a:t>budou mít různou fázi, ale stejnou amplitudu</a:t>
            </a:r>
            <a:r>
              <a:rPr lang="en-US" sz="1600" dirty="0">
                <a:latin typeface="Palatino Linotype" panose="02040502050505030304" pitchFamily="18" charset="0"/>
              </a:rPr>
              <a:t>		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  <a:sym typeface="Wingdings" pitchFamily="2" charset="2"/>
              </a:rPr>
              <a:t>Používá se (používalo) ve standardních modemech s rychlostí přenosu </a:t>
            </a:r>
            <a:r>
              <a:rPr lang="en-US" sz="1600" dirty="0" smtClean="0">
                <a:latin typeface="Palatino Linotype" panose="02040502050505030304" pitchFamily="18" charset="0"/>
              </a:rPr>
              <a:t>9600 bit/s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64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Širokopásmové a úzkopásmové systémy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Širokopásmové</a:t>
            </a:r>
            <a:endParaRPr lang="cs-CZ" dirty="0"/>
          </a:p>
          <a:p>
            <a:pPr lvl="2"/>
            <a:r>
              <a:rPr lang="cs-CZ" dirty="0"/>
              <a:t>výsledkem je změna frekvence při modulaci ve „velkém“ rozsahu</a:t>
            </a:r>
          </a:p>
          <a:p>
            <a:pPr lvl="2"/>
            <a:r>
              <a:rPr lang="cs-CZ" dirty="0"/>
              <a:t>malá hustota energie</a:t>
            </a:r>
          </a:p>
          <a:p>
            <a:pPr lvl="2"/>
            <a:r>
              <a:rPr lang="cs-CZ" dirty="0"/>
              <a:t>podle způsobu modulace větší odolnost proti rušení Systémy</a:t>
            </a:r>
            <a:endParaRPr lang="cs-CZ" dirty="0" smtClean="0"/>
          </a:p>
          <a:p>
            <a:pPr lvl="1"/>
            <a:r>
              <a:rPr lang="cs-CZ" dirty="0" smtClean="0"/>
              <a:t>Úzkopásmové</a:t>
            </a:r>
            <a:endParaRPr lang="cs-CZ" dirty="0" smtClean="0"/>
          </a:p>
          <a:p>
            <a:pPr lvl="2"/>
            <a:r>
              <a:rPr lang="cs-CZ" dirty="0" smtClean="0"/>
              <a:t>výsledkem je změna frekvence při modulaci v „malém“ rozsahu</a:t>
            </a:r>
          </a:p>
          <a:p>
            <a:pPr lvl="2"/>
            <a:r>
              <a:rPr lang="cs-CZ" dirty="0" smtClean="0"/>
              <a:t>velká hustota energie</a:t>
            </a:r>
          </a:p>
          <a:p>
            <a:pPr lvl="2"/>
            <a:r>
              <a:rPr lang="cs-CZ" dirty="0" smtClean="0"/>
              <a:t>málo odolné vůči rušení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35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Technologie rozprostřeného spektra</a:t>
            </a:r>
            <a:endParaRPr lang="en-US" sz="320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793" y="1524000"/>
            <a:ext cx="8432007" cy="1123950"/>
          </a:xfrm>
        </p:spPr>
        <p:txBody>
          <a:bodyPr/>
          <a:lstStyle/>
          <a:p>
            <a:r>
              <a:rPr lang="cs-CZ" sz="1600" dirty="0" smtClean="0"/>
              <a:t>Problémem rádiových přenosů je frekvenčně závislé kolísání (únik), který může vymazat signály úzkého pásma po dobu trvání rušení</a:t>
            </a:r>
            <a:endParaRPr lang="en-US" sz="1600" dirty="0" smtClean="0"/>
          </a:p>
          <a:p>
            <a:r>
              <a:rPr lang="cs-CZ" sz="1600" dirty="0" smtClean="0"/>
              <a:t>Řešení: rozprostřít úzkopásmový signál do širokopásmového signálu s použitím speciálního kódování</a:t>
            </a:r>
          </a:p>
          <a:p>
            <a:r>
              <a:rPr lang="cs-CZ" sz="1600" dirty="0" smtClean="0"/>
              <a:t>Metoda spočívá v násobení signálu širokopásmovým náhodným signálem (pseudonáhodným), kdy výsledkem je širokopásmový signál rušení i širokopásmový signál datový.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en-US" sz="1050" dirty="0" smtClean="0"/>
              <a:t>			</a:t>
            </a:r>
            <a:endParaRPr lang="en-US" sz="1600" dirty="0" smtClean="0"/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>
            <a:off x="1228991" y="469599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V="1">
            <a:off x="1228991" y="355299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Freeform 7"/>
          <p:cNvSpPr>
            <a:spLocks/>
          </p:cNvSpPr>
          <p:nvPr/>
        </p:nvSpPr>
        <p:spPr bwMode="auto">
          <a:xfrm>
            <a:off x="1305191" y="3987965"/>
            <a:ext cx="2286000" cy="708025"/>
          </a:xfrm>
          <a:custGeom>
            <a:avLst/>
            <a:gdLst>
              <a:gd name="T0" fmla="*/ 0 w 1440"/>
              <a:gd name="T1" fmla="*/ 2147483647 h 446"/>
              <a:gd name="T2" fmla="*/ 2147483647 w 1440"/>
              <a:gd name="T3" fmla="*/ 2147483647 h 446"/>
              <a:gd name="T4" fmla="*/ 2147483647 w 1440"/>
              <a:gd name="T5" fmla="*/ 2147483647 h 446"/>
              <a:gd name="T6" fmla="*/ 2147483647 w 1440"/>
              <a:gd name="T7" fmla="*/ 2147483647 h 446"/>
              <a:gd name="T8" fmla="*/ 2147483647 w 1440"/>
              <a:gd name="T9" fmla="*/ 2147483647 h 446"/>
              <a:gd name="T10" fmla="*/ 2147483647 w 1440"/>
              <a:gd name="T11" fmla="*/ 2147483647 h 446"/>
              <a:gd name="T12" fmla="*/ 2147483647 w 1440"/>
              <a:gd name="T13" fmla="*/ 2147483647 h 446"/>
              <a:gd name="T14" fmla="*/ 2147483647 w 1440"/>
              <a:gd name="T15" fmla="*/ 2147483647 h 446"/>
              <a:gd name="T16" fmla="*/ 2147483647 w 1440"/>
              <a:gd name="T17" fmla="*/ 2147483647 h 446"/>
              <a:gd name="T18" fmla="*/ 2147483647 w 1440"/>
              <a:gd name="T19" fmla="*/ 2147483647 h 44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40" h="446">
                <a:moveTo>
                  <a:pt x="0" y="446"/>
                </a:moveTo>
                <a:cubicBezTo>
                  <a:pt x="5" y="420"/>
                  <a:pt x="14" y="306"/>
                  <a:pt x="30" y="290"/>
                </a:cubicBezTo>
                <a:cubicBezTo>
                  <a:pt x="46" y="274"/>
                  <a:pt x="72" y="380"/>
                  <a:pt x="96" y="350"/>
                </a:cubicBezTo>
                <a:cubicBezTo>
                  <a:pt x="120" y="320"/>
                  <a:pt x="78" y="166"/>
                  <a:pt x="174" y="110"/>
                </a:cubicBezTo>
                <a:cubicBezTo>
                  <a:pt x="270" y="54"/>
                  <a:pt x="545" y="28"/>
                  <a:pt x="672" y="14"/>
                </a:cubicBezTo>
                <a:cubicBezTo>
                  <a:pt x="799" y="0"/>
                  <a:pt x="840" y="10"/>
                  <a:pt x="936" y="26"/>
                </a:cubicBezTo>
                <a:cubicBezTo>
                  <a:pt x="1032" y="42"/>
                  <a:pt x="1179" y="56"/>
                  <a:pt x="1248" y="110"/>
                </a:cubicBezTo>
                <a:cubicBezTo>
                  <a:pt x="1317" y="164"/>
                  <a:pt x="1325" y="321"/>
                  <a:pt x="1350" y="350"/>
                </a:cubicBezTo>
                <a:cubicBezTo>
                  <a:pt x="1375" y="379"/>
                  <a:pt x="1383" y="268"/>
                  <a:pt x="1398" y="284"/>
                </a:cubicBezTo>
                <a:cubicBezTo>
                  <a:pt x="1413" y="300"/>
                  <a:pt x="1431" y="412"/>
                  <a:pt x="1440" y="446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Freeform 8"/>
          <p:cNvSpPr>
            <a:spLocks/>
          </p:cNvSpPr>
          <p:nvPr/>
        </p:nvSpPr>
        <p:spPr bwMode="auto">
          <a:xfrm>
            <a:off x="2371991" y="3629190"/>
            <a:ext cx="228600" cy="1066800"/>
          </a:xfrm>
          <a:custGeom>
            <a:avLst/>
            <a:gdLst>
              <a:gd name="T0" fmla="*/ 0 w 144"/>
              <a:gd name="T1" fmla="*/ 2147483647 h 672"/>
              <a:gd name="T2" fmla="*/ 2147483647 w 144"/>
              <a:gd name="T3" fmla="*/ 0 h 672"/>
              <a:gd name="T4" fmla="*/ 2147483647 w 144"/>
              <a:gd name="T5" fmla="*/ 2147483647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672">
                <a:moveTo>
                  <a:pt x="0" y="672"/>
                </a:moveTo>
                <a:cubicBezTo>
                  <a:pt x="12" y="336"/>
                  <a:pt x="24" y="0"/>
                  <a:pt x="48" y="0"/>
                </a:cubicBezTo>
                <a:cubicBezTo>
                  <a:pt x="72" y="0"/>
                  <a:pt x="108" y="336"/>
                  <a:pt x="144" y="672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9"/>
          <p:cNvSpPr>
            <a:spLocks noChangeShapeType="1"/>
          </p:cNvSpPr>
          <p:nvPr/>
        </p:nvSpPr>
        <p:spPr bwMode="auto">
          <a:xfrm>
            <a:off x="5191391" y="469599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 flipV="1">
            <a:off x="5191391" y="355299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Freeform 11"/>
          <p:cNvSpPr>
            <a:spLocks/>
          </p:cNvSpPr>
          <p:nvPr/>
        </p:nvSpPr>
        <p:spPr bwMode="auto">
          <a:xfrm>
            <a:off x="5191391" y="4545178"/>
            <a:ext cx="2362200" cy="150812"/>
          </a:xfrm>
          <a:custGeom>
            <a:avLst/>
            <a:gdLst>
              <a:gd name="T0" fmla="*/ 0 w 1488"/>
              <a:gd name="T1" fmla="*/ 2147483647 h 95"/>
              <a:gd name="T2" fmla="*/ 2147483647 w 1488"/>
              <a:gd name="T3" fmla="*/ 2147483647 h 95"/>
              <a:gd name="T4" fmla="*/ 2147483647 w 1488"/>
              <a:gd name="T5" fmla="*/ 2147483647 h 95"/>
              <a:gd name="T6" fmla="*/ 2147483647 w 1488"/>
              <a:gd name="T7" fmla="*/ 2147483647 h 95"/>
              <a:gd name="T8" fmla="*/ 2147483647 w 1488"/>
              <a:gd name="T9" fmla="*/ 2147483647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88" h="95">
                <a:moveTo>
                  <a:pt x="0" y="95"/>
                </a:moveTo>
                <a:cubicBezTo>
                  <a:pt x="23" y="90"/>
                  <a:pt x="10" y="80"/>
                  <a:pt x="138" y="65"/>
                </a:cubicBezTo>
                <a:cubicBezTo>
                  <a:pt x="266" y="50"/>
                  <a:pt x="594" y="10"/>
                  <a:pt x="768" y="5"/>
                </a:cubicBezTo>
                <a:cubicBezTo>
                  <a:pt x="942" y="0"/>
                  <a:pt x="1062" y="20"/>
                  <a:pt x="1182" y="35"/>
                </a:cubicBezTo>
                <a:cubicBezTo>
                  <a:pt x="1302" y="50"/>
                  <a:pt x="1424" y="83"/>
                  <a:pt x="1488" y="95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Freeform 12"/>
          <p:cNvSpPr>
            <a:spLocks/>
          </p:cNvSpPr>
          <p:nvPr/>
        </p:nvSpPr>
        <p:spPr bwMode="auto">
          <a:xfrm>
            <a:off x="6181991" y="4086390"/>
            <a:ext cx="533400" cy="609600"/>
          </a:xfrm>
          <a:custGeom>
            <a:avLst/>
            <a:gdLst>
              <a:gd name="T0" fmla="*/ 0 w 336"/>
              <a:gd name="T1" fmla="*/ 2147483647 h 384"/>
              <a:gd name="T2" fmla="*/ 2147483647 w 336"/>
              <a:gd name="T3" fmla="*/ 2147483647 h 384"/>
              <a:gd name="T4" fmla="*/ 2147483647 w 336"/>
              <a:gd name="T5" fmla="*/ 2147483647 h 384"/>
              <a:gd name="T6" fmla="*/ 2147483647 w 336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384">
                <a:moveTo>
                  <a:pt x="0" y="384"/>
                </a:moveTo>
                <a:cubicBezTo>
                  <a:pt x="10" y="330"/>
                  <a:pt x="18" y="115"/>
                  <a:pt x="60" y="60"/>
                </a:cubicBezTo>
                <a:cubicBezTo>
                  <a:pt x="102" y="5"/>
                  <a:pt x="206" y="0"/>
                  <a:pt x="252" y="54"/>
                </a:cubicBezTo>
                <a:cubicBezTo>
                  <a:pt x="298" y="108"/>
                  <a:pt x="319" y="315"/>
                  <a:pt x="336" y="384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3"/>
          <p:cNvSpPr>
            <a:spLocks noChangeArrowheads="1"/>
          </p:cNvSpPr>
          <p:nvPr/>
        </p:nvSpPr>
        <p:spPr bwMode="auto">
          <a:xfrm>
            <a:off x="4124591" y="393399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Text Box 14"/>
          <p:cNvSpPr txBox="1">
            <a:spLocks noChangeArrowheads="1"/>
          </p:cNvSpPr>
          <p:nvPr/>
        </p:nvSpPr>
        <p:spPr bwMode="auto">
          <a:xfrm>
            <a:off x="4137290" y="4085832"/>
            <a:ext cx="96051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Detekce</a:t>
            </a:r>
          </a:p>
          <a:p>
            <a:r>
              <a:rPr lang="cs-CZ" sz="1400" dirty="0" smtClean="0"/>
              <a:t>Na straně</a:t>
            </a:r>
          </a:p>
          <a:p>
            <a:r>
              <a:rPr lang="cs-CZ" sz="1400" dirty="0" smtClean="0"/>
              <a:t>přijímače</a:t>
            </a:r>
            <a:endParaRPr lang="en-US" sz="1400" dirty="0"/>
          </a:p>
        </p:txBody>
      </p:sp>
      <p:sp>
        <p:nvSpPr>
          <p:cNvPr id="43022" name="Text Box 22"/>
          <p:cNvSpPr txBox="1">
            <a:spLocks noChangeArrowheads="1"/>
          </p:cNvSpPr>
          <p:nvPr/>
        </p:nvSpPr>
        <p:spPr bwMode="auto">
          <a:xfrm>
            <a:off x="1269193" y="3430971"/>
            <a:ext cx="6815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43023" name="Text Box 23"/>
          <p:cNvSpPr txBox="1">
            <a:spLocks noChangeArrowheads="1"/>
          </p:cNvSpPr>
          <p:nvPr/>
        </p:nvSpPr>
        <p:spPr bwMode="auto">
          <a:xfrm>
            <a:off x="2816492" y="3216932"/>
            <a:ext cx="1206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 smtClean="0"/>
              <a:t>rozprostřený </a:t>
            </a:r>
          </a:p>
          <a:p>
            <a:pPr algn="ctr"/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43024" name="Text Box 24"/>
          <p:cNvSpPr txBox="1">
            <a:spLocks noChangeArrowheads="1"/>
          </p:cNvSpPr>
          <p:nvPr/>
        </p:nvSpPr>
        <p:spPr bwMode="auto">
          <a:xfrm>
            <a:off x="6410591" y="340059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43025" name="Text Box 25"/>
          <p:cNvSpPr txBox="1">
            <a:spLocks noChangeArrowheads="1"/>
          </p:cNvSpPr>
          <p:nvPr/>
        </p:nvSpPr>
        <p:spPr bwMode="auto">
          <a:xfrm>
            <a:off x="7324991" y="3857790"/>
            <a:ext cx="1311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 smtClean="0"/>
              <a:t>Rozprostřené </a:t>
            </a:r>
          </a:p>
          <a:p>
            <a:pPr algn="ctr"/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43030" name="Text Box 31"/>
          <p:cNvSpPr txBox="1">
            <a:spLocks noChangeArrowheads="1"/>
          </p:cNvSpPr>
          <p:nvPr/>
        </p:nvSpPr>
        <p:spPr bwMode="auto">
          <a:xfrm>
            <a:off x="3667391" y="469599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3031" name="Text Box 32"/>
          <p:cNvSpPr txBox="1">
            <a:spLocks noChangeArrowheads="1"/>
          </p:cNvSpPr>
          <p:nvPr/>
        </p:nvSpPr>
        <p:spPr bwMode="auto">
          <a:xfrm>
            <a:off x="7553591" y="469599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3032" name="Text Box 33"/>
          <p:cNvSpPr txBox="1">
            <a:spLocks noChangeArrowheads="1"/>
          </p:cNvSpPr>
          <p:nvPr/>
        </p:nvSpPr>
        <p:spPr bwMode="auto">
          <a:xfrm>
            <a:off x="552543" y="3549009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43033" name="Text Box 34"/>
          <p:cNvSpPr txBox="1">
            <a:spLocks noChangeArrowheads="1"/>
          </p:cNvSpPr>
          <p:nvPr/>
        </p:nvSpPr>
        <p:spPr bwMode="auto">
          <a:xfrm>
            <a:off x="4505591" y="347679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A207-6C6B-4222-97E2-E5C64935B0FE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5299" y="4974004"/>
            <a:ext cx="8041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Palatino Linotype" panose="02040502050505030304" pitchFamily="18" charset="0"/>
              </a:rPr>
              <a:t>Vedlejší efekty</a:t>
            </a:r>
            <a:r>
              <a:rPr lang="en-US" sz="1600" dirty="0" smtClean="0">
                <a:latin typeface="Palatino Linotype" panose="02040502050505030304" pitchFamily="18" charset="0"/>
              </a:rPr>
              <a:t>:</a:t>
            </a:r>
            <a:endParaRPr lang="en-US" sz="1600" dirty="0">
              <a:latin typeface="Palatino Linotype" panose="02040502050505030304" pitchFamily="18" charset="0"/>
            </a:endParaRPr>
          </a:p>
          <a:p>
            <a:pPr lvl="1"/>
            <a:r>
              <a:rPr lang="cs-CZ" sz="1600" dirty="0">
                <a:latin typeface="Palatino Linotype" panose="02040502050505030304" pitchFamily="18" charset="0"/>
              </a:rPr>
              <a:t>koexistence několika signálů bez dynamické </a:t>
            </a:r>
            <a:r>
              <a:rPr lang="cs-CZ" sz="1600" dirty="0" smtClean="0">
                <a:latin typeface="Palatino Linotype" panose="02040502050505030304" pitchFamily="18" charset="0"/>
              </a:rPr>
              <a:t>koordinace odolnosti </a:t>
            </a:r>
            <a:r>
              <a:rPr lang="cs-CZ" sz="1600" dirty="0">
                <a:latin typeface="Palatino Linotype" panose="02040502050505030304" pitchFamily="18" charset="0"/>
              </a:rPr>
              <a:t>vůči </a:t>
            </a:r>
            <a:r>
              <a:rPr lang="cs-CZ" sz="1600" dirty="0" smtClean="0">
                <a:latin typeface="Palatino Linotype" panose="02040502050505030304" pitchFamily="18" charset="0"/>
              </a:rPr>
              <a:t>napadení</a:t>
            </a:r>
            <a:endParaRPr lang="en-US" sz="1600" dirty="0">
              <a:latin typeface="Palatino Linotype" panose="02040502050505030304" pitchFamily="18" charset="0"/>
            </a:endParaRPr>
          </a:p>
          <a:p>
            <a:r>
              <a:rPr lang="cs-CZ" sz="1600" dirty="0" smtClean="0">
                <a:latin typeface="Palatino Linotype" panose="02040502050505030304" pitchFamily="18" charset="0"/>
              </a:rPr>
              <a:t>Alternativy</a:t>
            </a:r>
            <a:r>
              <a:rPr lang="en-US" sz="1600" dirty="0" smtClean="0">
                <a:latin typeface="Palatino Linotype" panose="02040502050505030304" pitchFamily="18" charset="0"/>
              </a:rPr>
              <a:t>: 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přímá posloupnost (Direct </a:t>
            </a:r>
            <a:r>
              <a:rPr lang="cs-CZ" sz="1600" dirty="0" err="1" smtClean="0">
                <a:latin typeface="Palatino Linotype" panose="02040502050505030304" pitchFamily="18" charset="0"/>
              </a:rPr>
              <a:t>Sequence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Spread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Spectrum</a:t>
            </a:r>
            <a:r>
              <a:rPr lang="cs-CZ" sz="1600" dirty="0" smtClean="0">
                <a:latin typeface="Palatino Linotype" panose="02040502050505030304" pitchFamily="18" charset="0"/>
              </a:rPr>
              <a:t> - DSSS)</a:t>
            </a:r>
            <a:r>
              <a:rPr lang="en-US" sz="1600" dirty="0" smtClean="0">
                <a:latin typeface="Palatino Linotype" panose="02040502050505030304" pitchFamily="18" charset="0"/>
              </a:rPr>
              <a:t>,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frekvenční přeskakování (Frequency </a:t>
            </a:r>
            <a:r>
              <a:rPr lang="cs-CZ" sz="1600" dirty="0" err="1" smtClean="0">
                <a:latin typeface="Palatino Linotype" panose="02040502050505030304" pitchFamily="18" charset="0"/>
              </a:rPr>
              <a:t>hopping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Spread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Spectrum</a:t>
            </a:r>
            <a:r>
              <a:rPr lang="cs-CZ" sz="1600" dirty="0" smtClean="0">
                <a:latin typeface="Palatino Linotype" panose="02040502050505030304" pitchFamily="18" charset="0"/>
              </a:rPr>
              <a:t> - FHSS)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39181" y="4863321"/>
            <a:ext cx="3265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Ochrana proti úzkopásmovému rušení</a:t>
            </a:r>
            <a:endParaRPr lang="en-US" sz="2400" dirty="0">
              <a:latin typeface="Palatino Linotype" panose="02040502050505030304" pitchFamily="18" charset="0"/>
            </a:endParaRPr>
          </a:p>
        </p:txBody>
      </p:sp>
      <p:cxnSp>
        <p:nvCxnSpPr>
          <p:cNvPr id="20" name="Přímá spojnice 19"/>
          <p:cNvCxnSpPr>
            <a:stCxn id="43023" idx="2"/>
          </p:cNvCxnSpPr>
          <p:nvPr/>
        </p:nvCxnSpPr>
        <p:spPr bwMode="auto">
          <a:xfrm flipH="1">
            <a:off x="3133991" y="3740152"/>
            <a:ext cx="285751" cy="3587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Přímá spojnice 47"/>
          <p:cNvCxnSpPr>
            <a:stCxn id="43024" idx="2"/>
          </p:cNvCxnSpPr>
          <p:nvPr/>
        </p:nvCxnSpPr>
        <p:spPr bwMode="auto">
          <a:xfrm flipH="1">
            <a:off x="6458001" y="3708367"/>
            <a:ext cx="278962" cy="4081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Přímá spojnice 49"/>
          <p:cNvCxnSpPr>
            <a:stCxn id="43025" idx="2"/>
          </p:cNvCxnSpPr>
          <p:nvPr/>
        </p:nvCxnSpPr>
        <p:spPr bwMode="auto">
          <a:xfrm flipH="1">
            <a:off x="7112095" y="4381010"/>
            <a:ext cx="868534" cy="2141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>
            <a:stCxn id="43022" idx="2"/>
          </p:cNvCxnSpPr>
          <p:nvPr/>
        </p:nvCxnSpPr>
        <p:spPr bwMode="auto">
          <a:xfrm>
            <a:off x="1609992" y="3738748"/>
            <a:ext cx="802536" cy="2040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061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Širokopásmové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Širokopásmové systémy</a:t>
            </a:r>
            <a:endParaRPr lang="cs-CZ" dirty="0" smtClean="0"/>
          </a:p>
          <a:p>
            <a:pPr lvl="1"/>
            <a:r>
              <a:rPr lang="cs-CZ" dirty="0" smtClean="0"/>
              <a:t>výsledkem </a:t>
            </a:r>
            <a:r>
              <a:rPr lang="cs-CZ" dirty="0" smtClean="0"/>
              <a:t>je změna frekvence při modulaci ve „velkém“ rozsahu</a:t>
            </a:r>
          </a:p>
          <a:p>
            <a:pPr lvl="1"/>
            <a:r>
              <a:rPr lang="cs-CZ" dirty="0" smtClean="0"/>
              <a:t>malá hustota energie</a:t>
            </a:r>
          </a:p>
          <a:p>
            <a:pPr lvl="1"/>
            <a:r>
              <a:rPr lang="cs-CZ" dirty="0" smtClean="0"/>
              <a:t>podle způsobu modulace větší odolnost proti rušení</a:t>
            </a:r>
          </a:p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</a:t>
            </a:r>
            <a:r>
              <a:rPr lang="cs-CZ" dirty="0" smtClean="0"/>
              <a:t>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Modulace </a:t>
            </a:r>
            <a:r>
              <a:rPr lang="cs-CZ" dirty="0" smtClean="0"/>
              <a:t>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Rozprostřené pásmo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modulace 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větší vnímavost k odrazům a šumu</a:t>
            </a:r>
          </a:p>
          <a:p>
            <a:pPr lvl="1"/>
            <a:r>
              <a:rPr lang="cs-CZ" dirty="0" smtClean="0"/>
              <a:t>menší odolnost vůči šumu a interferencím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Rozprostřené pásmo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Hedy </a:t>
            </a:r>
            <a:r>
              <a:rPr lang="cs-CZ" dirty="0" err="1" smtClean="0"/>
              <a:t>Lamarr</a:t>
            </a:r>
            <a:r>
              <a:rPr lang="cs-CZ" dirty="0" smtClean="0"/>
              <a:t>, George </a:t>
            </a:r>
            <a:r>
              <a:rPr lang="cs-CZ" dirty="0" err="1" smtClean="0"/>
              <a:t>Antheil</a:t>
            </a:r>
            <a:r>
              <a:rPr lang="cs-CZ" dirty="0" smtClean="0"/>
              <a:t> (1942) –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lepší odolnost proti rušení – výběr kanálu, menší vliv šumu, lepší odolnost vůči odrazům</a:t>
            </a:r>
          </a:p>
          <a:p>
            <a:pPr lvl="1"/>
            <a:r>
              <a:rPr lang="cs-CZ" dirty="0" smtClean="0"/>
              <a:t>změna kanálu je pseudonáhodná (použití při utajení)</a:t>
            </a:r>
          </a:p>
          <a:p>
            <a:pPr lvl="1"/>
            <a:r>
              <a:rPr lang="cs-CZ" dirty="0" smtClean="0"/>
              <a:t>dále se dělí na systémy</a:t>
            </a:r>
          </a:p>
          <a:p>
            <a:pPr lvl="2"/>
            <a:r>
              <a:rPr lang="cs-CZ" dirty="0" smtClean="0"/>
              <a:t>s rychlou změnou kanálu (bit se přenáší na více kanálech)</a:t>
            </a:r>
          </a:p>
          <a:p>
            <a:pPr lvl="2"/>
            <a:r>
              <a:rPr lang="cs-CZ" dirty="0" smtClean="0"/>
              <a:t>s pomalou změnou kanálu (na jednom kanále se přenáší několik bitů)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1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torpéd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58752"/>
            <a:ext cx="337519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 descr="Patent Graphic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0386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9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Multiplexování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sdílení kanálu</a:t>
            </a:r>
          </a:p>
          <a:p>
            <a:pPr lvl="1"/>
            <a:r>
              <a:rPr lang="cs-CZ" dirty="0" smtClean="0"/>
              <a:t>TDMA –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FDMA – </a:t>
            </a:r>
            <a:r>
              <a:rPr lang="cs-CZ" dirty="0" err="1" smtClean="0"/>
              <a:t>Ferquency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CDMA –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2"/>
            <a:r>
              <a:rPr lang="cs-CZ" dirty="0" smtClean="0"/>
              <a:t>synchronní CDMA, ortogonální vektory (a</a:t>
            </a:r>
            <a:r>
              <a:rPr lang="en-US" dirty="0" smtClean="0"/>
              <a:t>*b = 0)</a:t>
            </a:r>
            <a:endParaRPr lang="cs-CZ" dirty="0" smtClean="0"/>
          </a:p>
          <a:p>
            <a:pPr lvl="2"/>
            <a:r>
              <a:rPr lang="cs-CZ" dirty="0" smtClean="0"/>
              <a:t>asynchronní CDMA, pseudonáhodné kódy (</a:t>
            </a:r>
            <a:r>
              <a:rPr lang="cs-CZ" dirty="0" err="1" smtClean="0"/>
              <a:t>pseudošum</a:t>
            </a:r>
            <a:r>
              <a:rPr lang="cs-CZ" dirty="0" smtClean="0"/>
              <a:t>) PN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4" y="1494136"/>
            <a:ext cx="4619627" cy="4411662"/>
          </a:xfrm>
        </p:spPr>
        <p:txBody>
          <a:bodyPr/>
          <a:lstStyle/>
          <a:p>
            <a:r>
              <a:rPr lang="cs-CZ" sz="1800" dirty="0" smtClean="0"/>
              <a:t>Multiplexování ve čtyřech dimenzích</a:t>
            </a:r>
            <a:endParaRPr lang="en-US" sz="1800" dirty="0" smtClean="0"/>
          </a:p>
          <a:p>
            <a:pPr marL="819150" lvl="1"/>
            <a:r>
              <a:rPr lang="cs-CZ" sz="1600" dirty="0" smtClean="0"/>
              <a:t>Prostor - </a:t>
            </a:r>
            <a:r>
              <a:rPr lang="en-US" sz="1600" dirty="0" smtClean="0"/>
              <a:t>space (</a:t>
            </a:r>
            <a:r>
              <a:rPr lang="en-US" sz="1600" dirty="0" err="1" smtClean="0"/>
              <a:t>s</a:t>
            </a:r>
            <a:r>
              <a:rPr lang="en-US" sz="1600" baseline="-25000" dirty="0" err="1" smtClean="0"/>
              <a:t>i</a:t>
            </a:r>
            <a:r>
              <a:rPr lang="en-US" sz="1600" dirty="0" smtClean="0"/>
              <a:t>)</a:t>
            </a:r>
          </a:p>
          <a:p>
            <a:pPr marL="819150" lvl="1"/>
            <a:r>
              <a:rPr lang="cs-CZ" sz="1600" dirty="0" smtClean="0"/>
              <a:t>Čas - </a:t>
            </a:r>
            <a:r>
              <a:rPr lang="en-US" sz="1600" dirty="0" smtClean="0"/>
              <a:t>time (t)</a:t>
            </a:r>
          </a:p>
          <a:p>
            <a:pPr marL="819150" lvl="1"/>
            <a:r>
              <a:rPr lang="cs-CZ" sz="1600" dirty="0" smtClean="0"/>
              <a:t>Frekvence - </a:t>
            </a:r>
            <a:r>
              <a:rPr lang="en-US" sz="1600" dirty="0" smtClean="0"/>
              <a:t>frequency (f)</a:t>
            </a:r>
          </a:p>
          <a:p>
            <a:pPr marL="819150" lvl="1"/>
            <a:r>
              <a:rPr lang="cs-CZ" sz="1600" dirty="0" smtClean="0"/>
              <a:t>Kód - </a:t>
            </a:r>
            <a:r>
              <a:rPr lang="en-US" sz="1600" dirty="0" smtClean="0"/>
              <a:t>code (c)</a:t>
            </a:r>
          </a:p>
          <a:p>
            <a:endParaRPr lang="en-US" sz="1800" dirty="0" smtClean="0"/>
          </a:p>
          <a:p>
            <a:r>
              <a:rPr lang="cs-CZ" sz="1800" dirty="0" smtClean="0"/>
              <a:t>Cíl: vícenásobné využití sdíleného média</a:t>
            </a:r>
          </a:p>
          <a:p>
            <a:r>
              <a:rPr lang="en-US" sz="1800" dirty="0" smtClean="0"/>
              <a:t>Important: guard spaces needed!</a:t>
            </a:r>
          </a:p>
        </p:txBody>
      </p:sp>
      <p:sp>
        <p:nvSpPr>
          <p:cNvPr id="29699" name="Oval 43"/>
          <p:cNvSpPr>
            <a:spLocks noChangeArrowheads="1"/>
          </p:cNvSpPr>
          <p:nvPr/>
        </p:nvSpPr>
        <p:spPr bwMode="auto">
          <a:xfrm>
            <a:off x="6824664" y="3219387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9700" name="Oval 44"/>
          <p:cNvSpPr>
            <a:spLocks noChangeArrowheads="1"/>
          </p:cNvSpPr>
          <p:nvPr/>
        </p:nvSpPr>
        <p:spPr bwMode="auto">
          <a:xfrm>
            <a:off x="5832476" y="4822800"/>
            <a:ext cx="1371600" cy="13716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29701" name="Oval 42"/>
          <p:cNvSpPr>
            <a:spLocks noChangeArrowheads="1"/>
          </p:cNvSpPr>
          <p:nvPr/>
        </p:nvSpPr>
        <p:spPr bwMode="auto">
          <a:xfrm>
            <a:off x="4630737" y="3222625"/>
            <a:ext cx="1371600" cy="1371600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Multiplexování</a:t>
            </a:r>
            <a:endParaRPr lang="en-US" sz="3600" dirty="0" smtClean="0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 flipV="1">
            <a:off x="5316537" y="3286125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5316537" y="2781300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>
            <a:off x="5316537" y="3908425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6483350" y="3908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5969000" y="300355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08" name="Text Box 10"/>
          <p:cNvSpPr txBox="1">
            <a:spLocks noChangeArrowheads="1"/>
          </p:cNvSpPr>
          <p:nvPr/>
        </p:nvSpPr>
        <p:spPr bwMode="auto">
          <a:xfrm>
            <a:off x="5089525" y="2870201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9709" name="AutoShape 17"/>
          <p:cNvSpPr>
            <a:spLocks noChangeArrowheads="1"/>
          </p:cNvSpPr>
          <p:nvPr/>
        </p:nvSpPr>
        <p:spPr bwMode="auto">
          <a:xfrm>
            <a:off x="5476877" y="212403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9710" name="AutoShape 18"/>
          <p:cNvSpPr>
            <a:spLocks noChangeArrowheads="1"/>
          </p:cNvSpPr>
          <p:nvPr/>
        </p:nvSpPr>
        <p:spPr bwMode="auto">
          <a:xfrm>
            <a:off x="60864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29711" name="AutoShape 19"/>
          <p:cNvSpPr>
            <a:spLocks noChangeArrowheads="1"/>
          </p:cNvSpPr>
          <p:nvPr/>
        </p:nvSpPr>
        <p:spPr bwMode="auto">
          <a:xfrm>
            <a:off x="66960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k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712" name="AutoShape 20"/>
          <p:cNvSpPr>
            <a:spLocks noChangeArrowheads="1"/>
          </p:cNvSpPr>
          <p:nvPr/>
        </p:nvSpPr>
        <p:spPr bwMode="auto">
          <a:xfrm>
            <a:off x="7305677" y="212403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29713" name="AutoShape 21"/>
          <p:cNvSpPr>
            <a:spLocks noChangeArrowheads="1"/>
          </p:cNvSpPr>
          <p:nvPr/>
        </p:nvSpPr>
        <p:spPr bwMode="auto">
          <a:xfrm>
            <a:off x="79152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29714" name="AutoShape 22"/>
          <p:cNvSpPr>
            <a:spLocks noChangeArrowheads="1"/>
          </p:cNvSpPr>
          <p:nvPr/>
        </p:nvSpPr>
        <p:spPr bwMode="auto">
          <a:xfrm>
            <a:off x="48672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9715" name="Line 29"/>
          <p:cNvSpPr>
            <a:spLocks noChangeShapeType="1"/>
          </p:cNvSpPr>
          <p:nvPr/>
        </p:nvSpPr>
        <p:spPr bwMode="auto">
          <a:xfrm flipV="1">
            <a:off x="7510464" y="3282887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30"/>
          <p:cNvSpPr>
            <a:spLocks noChangeShapeType="1"/>
          </p:cNvSpPr>
          <p:nvPr/>
        </p:nvSpPr>
        <p:spPr bwMode="auto">
          <a:xfrm>
            <a:off x="7510464" y="2778062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31"/>
          <p:cNvSpPr>
            <a:spLocks noChangeShapeType="1"/>
          </p:cNvSpPr>
          <p:nvPr/>
        </p:nvSpPr>
        <p:spPr bwMode="auto">
          <a:xfrm>
            <a:off x="7510464" y="3905187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32"/>
          <p:cNvSpPr txBox="1">
            <a:spLocks noChangeArrowheads="1"/>
          </p:cNvSpPr>
          <p:nvPr/>
        </p:nvSpPr>
        <p:spPr bwMode="auto">
          <a:xfrm>
            <a:off x="8677277" y="3905187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19" name="Text Box 33"/>
          <p:cNvSpPr txBox="1">
            <a:spLocks noChangeArrowheads="1"/>
          </p:cNvSpPr>
          <p:nvPr/>
        </p:nvSpPr>
        <p:spPr bwMode="auto">
          <a:xfrm>
            <a:off x="8162927" y="3000312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0" name="Text Box 34"/>
          <p:cNvSpPr txBox="1">
            <a:spLocks noChangeArrowheads="1"/>
          </p:cNvSpPr>
          <p:nvPr/>
        </p:nvSpPr>
        <p:spPr bwMode="auto">
          <a:xfrm>
            <a:off x="7248527" y="2619312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9721" name="Line 35"/>
          <p:cNvSpPr>
            <a:spLocks noChangeShapeType="1"/>
          </p:cNvSpPr>
          <p:nvPr/>
        </p:nvSpPr>
        <p:spPr bwMode="auto">
          <a:xfrm flipV="1">
            <a:off x="6518276" y="4886300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Line 36"/>
          <p:cNvSpPr>
            <a:spLocks noChangeShapeType="1"/>
          </p:cNvSpPr>
          <p:nvPr/>
        </p:nvSpPr>
        <p:spPr bwMode="auto">
          <a:xfrm>
            <a:off x="6518276" y="4381475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Line 37"/>
          <p:cNvSpPr>
            <a:spLocks noChangeShapeType="1"/>
          </p:cNvSpPr>
          <p:nvPr/>
        </p:nvSpPr>
        <p:spPr bwMode="auto">
          <a:xfrm>
            <a:off x="6518276" y="5508600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Text Box 38"/>
          <p:cNvSpPr txBox="1">
            <a:spLocks noChangeArrowheads="1"/>
          </p:cNvSpPr>
          <p:nvPr/>
        </p:nvSpPr>
        <p:spPr bwMode="auto">
          <a:xfrm>
            <a:off x="7685089" y="55086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25" name="Text Box 39"/>
          <p:cNvSpPr txBox="1">
            <a:spLocks noChangeArrowheads="1"/>
          </p:cNvSpPr>
          <p:nvPr/>
        </p:nvSpPr>
        <p:spPr bwMode="auto">
          <a:xfrm>
            <a:off x="7170739" y="46037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6" name="Text Box 40"/>
          <p:cNvSpPr txBox="1">
            <a:spLocks noChangeArrowheads="1"/>
          </p:cNvSpPr>
          <p:nvPr/>
        </p:nvSpPr>
        <p:spPr bwMode="auto">
          <a:xfrm>
            <a:off x="6246019" y="43449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9727" name="Text Box 45"/>
          <p:cNvSpPr txBox="1">
            <a:spLocks noChangeArrowheads="1"/>
          </p:cNvSpPr>
          <p:nvPr/>
        </p:nvSpPr>
        <p:spPr bwMode="auto">
          <a:xfrm>
            <a:off x="6042027" y="1790650"/>
            <a:ext cx="10647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 smtClean="0"/>
              <a:t>kanály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6D5-3129-413B-BC57-D5DDB3E70E4B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3"/>
          <p:cNvSpPr>
            <a:spLocks noChangeShapeType="1"/>
          </p:cNvSpPr>
          <p:nvPr/>
        </p:nvSpPr>
        <p:spPr bwMode="auto">
          <a:xfrm flipV="1">
            <a:off x="3048000" y="3733800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Line 24"/>
          <p:cNvSpPr>
            <a:spLocks noChangeShapeType="1"/>
          </p:cNvSpPr>
          <p:nvPr/>
        </p:nvSpPr>
        <p:spPr bwMode="auto">
          <a:xfrm>
            <a:off x="51816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Line 25"/>
          <p:cNvSpPr>
            <a:spLocks noChangeShapeType="1"/>
          </p:cNvSpPr>
          <p:nvPr/>
        </p:nvSpPr>
        <p:spPr bwMode="auto">
          <a:xfrm>
            <a:off x="5181600" y="3733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Frekvenční multiplex</a:t>
            </a:r>
            <a:br>
              <a:rPr lang="cs-CZ" sz="3200" dirty="0" smtClean="0"/>
            </a:br>
            <a:r>
              <a:rPr lang="en-US" sz="3200" dirty="0" smtClean="0"/>
              <a:t>Frequency Division Multiplex (FDM)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4" y="1500201"/>
            <a:ext cx="8162925" cy="1274750"/>
          </a:xfrm>
        </p:spPr>
        <p:txBody>
          <a:bodyPr/>
          <a:lstStyle/>
          <a:p>
            <a:r>
              <a:rPr lang="cs-CZ" sz="1800" dirty="0" smtClean="0"/>
              <a:t>Rozdělení celého spektra na úzká frekvenční pásma</a:t>
            </a:r>
            <a:endParaRPr lang="en-US" sz="1800" dirty="0" smtClean="0"/>
          </a:p>
          <a:p>
            <a:r>
              <a:rPr lang="cs-CZ" sz="1800" dirty="0" smtClean="0"/>
              <a:t>Kanál má k dispozici některé z pásem spektra k dispozici po celou dobu</a:t>
            </a:r>
          </a:p>
        </p:txBody>
      </p:sp>
      <p:sp>
        <p:nvSpPr>
          <p:cNvPr id="30727" name="AutoShape 11"/>
          <p:cNvSpPr>
            <a:spLocks noChangeArrowheads="1"/>
          </p:cNvSpPr>
          <p:nvPr/>
        </p:nvSpPr>
        <p:spPr bwMode="auto">
          <a:xfrm>
            <a:off x="32766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AutoShape 12"/>
          <p:cNvSpPr>
            <a:spLocks noChangeArrowheads="1"/>
          </p:cNvSpPr>
          <p:nvPr/>
        </p:nvSpPr>
        <p:spPr bwMode="auto">
          <a:xfrm>
            <a:off x="3886200" y="342900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AutoShape 13"/>
          <p:cNvSpPr>
            <a:spLocks noChangeArrowheads="1"/>
          </p:cNvSpPr>
          <p:nvPr/>
        </p:nvSpPr>
        <p:spPr bwMode="auto">
          <a:xfrm>
            <a:off x="44958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AutoShape 14"/>
          <p:cNvSpPr>
            <a:spLocks noChangeArrowheads="1"/>
          </p:cNvSpPr>
          <p:nvPr/>
        </p:nvSpPr>
        <p:spPr bwMode="auto">
          <a:xfrm>
            <a:off x="51054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AutoShape 15"/>
          <p:cNvSpPr>
            <a:spLocks noChangeArrowheads="1"/>
          </p:cNvSpPr>
          <p:nvPr/>
        </p:nvSpPr>
        <p:spPr bwMode="auto">
          <a:xfrm>
            <a:off x="5715000" y="342900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AutoShape 16"/>
          <p:cNvSpPr>
            <a:spLocks noChangeArrowheads="1"/>
          </p:cNvSpPr>
          <p:nvPr/>
        </p:nvSpPr>
        <p:spPr bwMode="auto">
          <a:xfrm>
            <a:off x="63246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7"/>
          <p:cNvSpPr>
            <a:spLocks noChangeArrowheads="1"/>
          </p:cNvSpPr>
          <p:nvPr/>
        </p:nvSpPr>
        <p:spPr bwMode="auto">
          <a:xfrm>
            <a:off x="5791200" y="2438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0734" name="AutoShape 18"/>
          <p:cNvSpPr>
            <a:spLocks noChangeArrowheads="1"/>
          </p:cNvSpPr>
          <p:nvPr/>
        </p:nvSpPr>
        <p:spPr bwMode="auto">
          <a:xfrm>
            <a:off x="64008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0735" name="AutoShape 19"/>
          <p:cNvSpPr>
            <a:spLocks noChangeArrowheads="1"/>
          </p:cNvSpPr>
          <p:nvPr/>
        </p:nvSpPr>
        <p:spPr bwMode="auto">
          <a:xfrm>
            <a:off x="70104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0736" name="AutoShape 20"/>
          <p:cNvSpPr>
            <a:spLocks noChangeArrowheads="1"/>
          </p:cNvSpPr>
          <p:nvPr/>
        </p:nvSpPr>
        <p:spPr bwMode="auto">
          <a:xfrm>
            <a:off x="7620000" y="2438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0737" name="AutoShape 21"/>
          <p:cNvSpPr>
            <a:spLocks noChangeArrowheads="1"/>
          </p:cNvSpPr>
          <p:nvPr/>
        </p:nvSpPr>
        <p:spPr bwMode="auto">
          <a:xfrm>
            <a:off x="82296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0738" name="AutoShape 22"/>
          <p:cNvSpPr>
            <a:spLocks noChangeArrowheads="1"/>
          </p:cNvSpPr>
          <p:nvPr/>
        </p:nvSpPr>
        <p:spPr bwMode="auto">
          <a:xfrm>
            <a:off x="51816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0739" name="Text Box 26"/>
          <p:cNvSpPr txBox="1">
            <a:spLocks noChangeArrowheads="1"/>
          </p:cNvSpPr>
          <p:nvPr/>
        </p:nvSpPr>
        <p:spPr bwMode="auto">
          <a:xfrm>
            <a:off x="8610600" y="33528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0740" name="Text Box 27"/>
          <p:cNvSpPr txBox="1">
            <a:spLocks noChangeArrowheads="1"/>
          </p:cNvSpPr>
          <p:nvPr/>
        </p:nvSpPr>
        <p:spPr bwMode="auto">
          <a:xfrm>
            <a:off x="2819400" y="54102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41" name="Text Box 28"/>
          <p:cNvSpPr txBox="1">
            <a:spLocks noChangeArrowheads="1"/>
          </p:cNvSpPr>
          <p:nvPr/>
        </p:nvSpPr>
        <p:spPr bwMode="auto">
          <a:xfrm>
            <a:off x="4876800" y="2971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03C2-1976-4CE2-8D96-D7285D40AB12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47673" y="3079751"/>
            <a:ext cx="4429125" cy="165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dirty="0"/>
              <a:t>Nevýhody</a:t>
            </a:r>
            <a:r>
              <a:rPr lang="en-US" sz="1800" dirty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Ztráta pásma při nerovnoměrném rozložení provozu</a:t>
            </a:r>
            <a:endParaRPr lang="en-US" sz="1400" dirty="0"/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Nepružný</a:t>
            </a:r>
            <a:endParaRPr lang="en-US" sz="1400" dirty="0"/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Mezery mezi frekvenčními </a:t>
            </a:r>
            <a:r>
              <a:rPr lang="cs-CZ" sz="1400" dirty="0" smtClean="0"/>
              <a:t>kanály</a:t>
            </a:r>
            <a:endParaRPr lang="en-US" sz="1400" dirty="0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57994" y="2157946"/>
            <a:ext cx="4419600" cy="109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dirty="0"/>
              <a:t>Výhody</a:t>
            </a:r>
            <a:r>
              <a:rPr lang="en-US" sz="1800" dirty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/>
              <a:t>Není třeba dynamické koordinace</a:t>
            </a:r>
            <a:endParaRPr lang="en-US" sz="1600" dirty="0"/>
          </a:p>
          <a:p>
            <a:pPr lvl="1">
              <a:buFont typeface="Wingdings" pitchFamily="2" charset="2"/>
              <a:buChar char="q"/>
            </a:pPr>
            <a:r>
              <a:rPr lang="cs-CZ" sz="1600" dirty="0"/>
              <a:t>Pracuje též s analogovými signály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86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Druhy </a:t>
            </a:r>
            <a:r>
              <a:rPr lang="cs-CZ" sz="3600" dirty="0" smtClean="0"/>
              <a:t>bezdrátových sítí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20" y="1599020"/>
            <a:ext cx="8229600" cy="4411662"/>
          </a:xfrm>
        </p:spPr>
        <p:txBody>
          <a:bodyPr/>
          <a:lstStyle/>
          <a:p>
            <a:r>
              <a:rPr lang="cs-CZ" sz="1800" dirty="0" smtClean="0"/>
              <a:t>Mobilita</a:t>
            </a:r>
          </a:p>
          <a:p>
            <a:pPr lvl="1"/>
            <a:r>
              <a:rPr lang="cs-CZ" sz="1600" dirty="0" smtClean="0"/>
              <a:t>Fixní</a:t>
            </a:r>
          </a:p>
          <a:p>
            <a:pPr lvl="1"/>
            <a:r>
              <a:rPr lang="cs-CZ" sz="1600" dirty="0" smtClean="0"/>
              <a:t>mobilní</a:t>
            </a:r>
          </a:p>
          <a:p>
            <a:r>
              <a:rPr lang="cs-CZ" sz="1800" dirty="0" smtClean="0"/>
              <a:t>Šířka pásma</a:t>
            </a:r>
          </a:p>
          <a:p>
            <a:pPr lvl="1"/>
            <a:r>
              <a:rPr lang="cs-CZ" sz="1600" dirty="0" smtClean="0"/>
              <a:t>Širokopásmové (wideband, broadband)</a:t>
            </a:r>
          </a:p>
          <a:p>
            <a:pPr lvl="1"/>
            <a:r>
              <a:rPr lang="cs-CZ" sz="1600" dirty="0" smtClean="0"/>
              <a:t>Ultra širokopásmové (ultrawideband)</a:t>
            </a:r>
          </a:p>
          <a:p>
            <a:pPr lvl="1"/>
            <a:r>
              <a:rPr lang="cs-CZ" sz="1600" dirty="0" smtClean="0"/>
              <a:t>Úzkopásmové (narrowband)</a:t>
            </a:r>
          </a:p>
          <a:p>
            <a:r>
              <a:rPr lang="cs-CZ" sz="1800" dirty="0" smtClean="0"/>
              <a:t>Typ signálu</a:t>
            </a:r>
          </a:p>
          <a:p>
            <a:pPr lvl="1"/>
            <a:r>
              <a:rPr lang="cs-CZ" sz="1600" dirty="0" smtClean="0"/>
              <a:t>Rádiové bezdrátové sítě</a:t>
            </a:r>
          </a:p>
          <a:p>
            <a:pPr lvl="1"/>
            <a:r>
              <a:rPr lang="cs-CZ" sz="1600" dirty="0" smtClean="0"/>
              <a:t>Optické bezdrátové sítě</a:t>
            </a:r>
          </a:p>
          <a:p>
            <a:pPr lvl="1"/>
            <a:r>
              <a:rPr lang="cs-CZ" sz="1600" dirty="0" smtClean="0"/>
              <a:t>Infračervené bezdrátové sítě (</a:t>
            </a:r>
            <a:r>
              <a:rPr lang="cs-CZ" sz="1600" dirty="0" err="1" smtClean="0"/>
              <a:t>IrDa</a:t>
            </a:r>
            <a:r>
              <a:rPr lang="cs-CZ" sz="1600" dirty="0" smtClean="0"/>
              <a:t>)</a:t>
            </a:r>
          </a:p>
          <a:p>
            <a:r>
              <a:rPr lang="cs-CZ" sz="1800" dirty="0" smtClean="0"/>
              <a:t>Použití</a:t>
            </a:r>
          </a:p>
          <a:p>
            <a:pPr lvl="1"/>
            <a:r>
              <a:rPr lang="cs-CZ" sz="1400" dirty="0" smtClean="0"/>
              <a:t>WMAN – Metropolitní sítě</a:t>
            </a:r>
          </a:p>
          <a:p>
            <a:pPr lvl="1"/>
            <a:r>
              <a:rPr lang="cs-CZ" sz="1400" dirty="0" smtClean="0"/>
              <a:t>WLAN – Local Area Networks</a:t>
            </a:r>
          </a:p>
          <a:p>
            <a:pPr lvl="1"/>
            <a:r>
              <a:rPr lang="cs-CZ" sz="1400" dirty="0" smtClean="0"/>
              <a:t>WPAN – Personal Area Networks</a:t>
            </a:r>
          </a:p>
          <a:p>
            <a:pPr lvl="1"/>
            <a:r>
              <a:rPr lang="cs-CZ" sz="1400" dirty="0" smtClean="0"/>
              <a:t>WBAN – Body Area Networks</a:t>
            </a:r>
            <a:endParaRPr lang="cs-CZ" sz="1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93E5-3ACC-4879-9702-57819EF1A953}" type="datetime1">
              <a:rPr lang="cs-CZ" altLang="cs-CZ" smtClean="0"/>
              <a:t>24.02.2023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414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5"/>
          <p:cNvSpPr>
            <a:spLocks noChangeShapeType="1"/>
          </p:cNvSpPr>
          <p:nvPr/>
        </p:nvSpPr>
        <p:spPr bwMode="auto">
          <a:xfrm flipV="1">
            <a:off x="2438400" y="4343400"/>
            <a:ext cx="2819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Line 6"/>
          <p:cNvSpPr>
            <a:spLocks noChangeShapeType="1"/>
          </p:cNvSpPr>
          <p:nvPr/>
        </p:nvSpPr>
        <p:spPr bwMode="auto">
          <a:xfrm>
            <a:off x="5257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7"/>
          <p:cNvSpPr>
            <a:spLocks noChangeShapeType="1"/>
          </p:cNvSpPr>
          <p:nvPr/>
        </p:nvSpPr>
        <p:spPr bwMode="auto">
          <a:xfrm>
            <a:off x="5257800" y="4343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8534400" y="3962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2362200" y="5486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4953000" y="3581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752" name="AutoShape 11"/>
          <p:cNvSpPr>
            <a:spLocks noChangeArrowheads="1"/>
          </p:cNvSpPr>
          <p:nvPr/>
        </p:nvSpPr>
        <p:spPr bwMode="auto">
          <a:xfrm>
            <a:off x="4572000" y="41148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12"/>
          <p:cNvSpPr>
            <a:spLocks noChangeArrowheads="1"/>
          </p:cNvSpPr>
          <p:nvPr/>
        </p:nvSpPr>
        <p:spPr bwMode="auto">
          <a:xfrm>
            <a:off x="4191000" y="4343400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3"/>
          <p:cNvSpPr>
            <a:spLocks noChangeArrowheads="1"/>
          </p:cNvSpPr>
          <p:nvPr/>
        </p:nvSpPr>
        <p:spPr bwMode="auto">
          <a:xfrm>
            <a:off x="3810000" y="45720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4"/>
          <p:cNvSpPr>
            <a:spLocks noChangeArrowheads="1"/>
          </p:cNvSpPr>
          <p:nvPr/>
        </p:nvSpPr>
        <p:spPr bwMode="auto">
          <a:xfrm>
            <a:off x="3429000" y="48006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5"/>
          <p:cNvSpPr>
            <a:spLocks noChangeArrowheads="1"/>
          </p:cNvSpPr>
          <p:nvPr/>
        </p:nvSpPr>
        <p:spPr bwMode="auto">
          <a:xfrm>
            <a:off x="3048000" y="5029200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2667000" y="5257800"/>
            <a:ext cx="3886200" cy="45720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AutoShape 29"/>
          <p:cNvSpPr>
            <a:spLocks noChangeArrowheads="1"/>
          </p:cNvSpPr>
          <p:nvPr/>
        </p:nvSpPr>
        <p:spPr bwMode="auto">
          <a:xfrm>
            <a:off x="5715000" y="274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1759" name="AutoShape 30"/>
          <p:cNvSpPr>
            <a:spLocks noChangeArrowheads="1"/>
          </p:cNvSpPr>
          <p:nvPr/>
        </p:nvSpPr>
        <p:spPr bwMode="auto">
          <a:xfrm>
            <a:off x="63246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1760" name="AutoShape 31"/>
          <p:cNvSpPr>
            <a:spLocks noChangeArrowheads="1"/>
          </p:cNvSpPr>
          <p:nvPr/>
        </p:nvSpPr>
        <p:spPr bwMode="auto">
          <a:xfrm>
            <a:off x="69342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1761" name="AutoShape 32"/>
          <p:cNvSpPr>
            <a:spLocks noChangeArrowheads="1"/>
          </p:cNvSpPr>
          <p:nvPr/>
        </p:nvSpPr>
        <p:spPr bwMode="auto">
          <a:xfrm>
            <a:off x="7543800" y="274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1762" name="AutoShape 33"/>
          <p:cNvSpPr>
            <a:spLocks noChangeArrowheads="1"/>
          </p:cNvSpPr>
          <p:nvPr/>
        </p:nvSpPr>
        <p:spPr bwMode="auto">
          <a:xfrm>
            <a:off x="81534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1763" name="AutoShape 34"/>
          <p:cNvSpPr>
            <a:spLocks noChangeArrowheads="1"/>
          </p:cNvSpPr>
          <p:nvPr/>
        </p:nvSpPr>
        <p:spPr bwMode="auto">
          <a:xfrm>
            <a:off x="51054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1764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Časový multiplex</a:t>
            </a:r>
            <a:br>
              <a:rPr lang="cs-CZ" sz="3200" dirty="0" smtClean="0"/>
            </a:br>
            <a:r>
              <a:rPr lang="en-US" sz="3200" dirty="0" smtClean="0"/>
              <a:t>Time Division Multiplex (TDM)</a:t>
            </a:r>
          </a:p>
        </p:txBody>
      </p:sp>
      <p:sp>
        <p:nvSpPr>
          <p:cNvPr id="31765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42156" y="1556792"/>
            <a:ext cx="8039100" cy="4539208"/>
          </a:xfrm>
        </p:spPr>
        <p:txBody>
          <a:bodyPr/>
          <a:lstStyle/>
          <a:p>
            <a:r>
              <a:rPr lang="cs-CZ" sz="2000" dirty="0" smtClean="0"/>
              <a:t>Kanál má k dispozici po určitou dobu celé kmitočtové spektrum</a:t>
            </a:r>
            <a:endParaRPr lang="en-US" sz="2000" dirty="0" smtClean="0"/>
          </a:p>
          <a:p>
            <a:r>
              <a:rPr lang="cs-CZ" sz="2000" dirty="0" smtClean="0"/>
              <a:t>Výhody</a:t>
            </a:r>
            <a:r>
              <a:rPr lang="en-US" sz="2000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 smtClean="0"/>
              <a:t>Pouze jeden přenos médiem po celou dobu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 smtClean="0"/>
              <a:t>Vysoká propustnost i pro mnoho uživatelů</a:t>
            </a:r>
            <a:endParaRPr lang="en-US" sz="1600" dirty="0" smtClean="0"/>
          </a:p>
          <a:p>
            <a:endParaRPr lang="en-US" sz="1800" dirty="0" smtClean="0"/>
          </a:p>
          <a:p>
            <a:r>
              <a:rPr lang="cs-CZ" sz="2000" dirty="0" smtClean="0"/>
              <a:t>Nevýhody</a:t>
            </a:r>
            <a:r>
              <a:rPr lang="en-US" sz="2000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800" dirty="0" smtClean="0"/>
              <a:t>Je třeba přesné časové synchronizace</a:t>
            </a:r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6629-B808-408B-B443-084AAB77C287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54"/>
          <p:cNvSpPr>
            <a:spLocks noChangeShapeType="1"/>
          </p:cNvSpPr>
          <p:nvPr/>
        </p:nvSpPr>
        <p:spPr bwMode="auto">
          <a:xfrm>
            <a:off x="5257800" y="4267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52"/>
          <p:cNvSpPr>
            <a:spLocks noChangeShapeType="1"/>
          </p:cNvSpPr>
          <p:nvPr/>
        </p:nvSpPr>
        <p:spPr bwMode="auto">
          <a:xfrm flipV="1">
            <a:off x="3048000" y="4267200"/>
            <a:ext cx="2209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Line 53"/>
          <p:cNvSpPr>
            <a:spLocks noChangeShapeType="1"/>
          </p:cNvSpPr>
          <p:nvPr/>
        </p:nvSpPr>
        <p:spPr bwMode="auto">
          <a:xfrm>
            <a:off x="5257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Text Box 55"/>
          <p:cNvSpPr txBox="1">
            <a:spLocks noChangeArrowheads="1"/>
          </p:cNvSpPr>
          <p:nvPr/>
        </p:nvSpPr>
        <p:spPr bwMode="auto">
          <a:xfrm>
            <a:off x="8610600" y="3962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Časový a frekvenční multiplex</a:t>
            </a:r>
            <a:br>
              <a:rPr lang="cs-CZ" sz="3200" dirty="0" smtClean="0"/>
            </a:br>
            <a:r>
              <a:rPr lang="en-US" sz="3200" dirty="0" smtClean="0"/>
              <a:t>Time and frequency multiplex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411662"/>
          </a:xfrm>
        </p:spPr>
        <p:txBody>
          <a:bodyPr/>
          <a:lstStyle/>
          <a:p>
            <a:r>
              <a:rPr lang="cs-CZ" sz="2000" dirty="0" smtClean="0"/>
              <a:t>Kombinace obou metod</a:t>
            </a:r>
            <a:endParaRPr lang="en-US" sz="2000" dirty="0" smtClean="0"/>
          </a:p>
          <a:p>
            <a:r>
              <a:rPr lang="cs-CZ" sz="2000" dirty="0" smtClean="0"/>
              <a:t>Kanál získá určité frekvenční pásmo na určitou dobu</a:t>
            </a:r>
          </a:p>
          <a:p>
            <a:r>
              <a:rPr lang="cs-CZ" sz="2000" dirty="0" smtClean="0"/>
              <a:t>Výhody</a:t>
            </a:r>
            <a:r>
              <a:rPr lang="en-US" sz="2000" dirty="0" smtClean="0"/>
              <a:t>:</a:t>
            </a:r>
          </a:p>
          <a:p>
            <a:pPr lvl="1"/>
            <a:r>
              <a:rPr lang="cs-CZ" sz="1800" dirty="0" smtClean="0"/>
              <a:t>Lepší ochrana proti napadení</a:t>
            </a:r>
            <a:endParaRPr lang="en-US" sz="1800" dirty="0" smtClean="0"/>
          </a:p>
          <a:p>
            <a:pPr lvl="1"/>
            <a:r>
              <a:rPr lang="cs-CZ" sz="1800" dirty="0" smtClean="0"/>
              <a:t>Ochrana proti selektivní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cs-CZ" sz="1800" dirty="0" smtClean="0"/>
              <a:t>frekvenční interferenci</a:t>
            </a:r>
            <a:endParaRPr lang="en-US" sz="1800" dirty="0" smtClean="0"/>
          </a:p>
          <a:p>
            <a:pPr lvl="1"/>
            <a:r>
              <a:rPr lang="cs-CZ" sz="1800" dirty="0" smtClean="0"/>
              <a:t>Vyšší rychlost přenášení dat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cs-CZ" sz="1800" dirty="0" smtClean="0"/>
              <a:t>ve srovnání s kódovým multiplexem</a:t>
            </a:r>
            <a:endParaRPr lang="en-US" sz="1800" dirty="0" smtClean="0"/>
          </a:p>
          <a:p>
            <a:r>
              <a:rPr lang="cs-CZ" sz="2000" dirty="0" smtClean="0"/>
              <a:t>Nevýhody:</a:t>
            </a:r>
          </a:p>
          <a:p>
            <a:pPr lvl="1"/>
            <a:r>
              <a:rPr lang="cs-CZ" sz="1600" dirty="0" smtClean="0"/>
              <a:t>Potřeba přesné koordinace</a:t>
            </a:r>
            <a:endParaRPr lang="en-US" sz="1600" dirty="0" smtClean="0"/>
          </a:p>
        </p:txBody>
      </p:sp>
      <p:sp>
        <p:nvSpPr>
          <p:cNvPr id="32776" name="AutoShape 5"/>
          <p:cNvSpPr>
            <a:spLocks noChangeArrowheads="1"/>
          </p:cNvSpPr>
          <p:nvPr/>
        </p:nvSpPr>
        <p:spPr bwMode="auto">
          <a:xfrm>
            <a:off x="5715000" y="3917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6"/>
          <p:cNvSpPr>
            <a:spLocks noChangeArrowheads="1"/>
          </p:cNvSpPr>
          <p:nvPr/>
        </p:nvSpPr>
        <p:spPr bwMode="auto">
          <a:xfrm>
            <a:off x="63246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7"/>
          <p:cNvSpPr>
            <a:spLocks noChangeArrowheads="1"/>
          </p:cNvSpPr>
          <p:nvPr/>
        </p:nvSpPr>
        <p:spPr bwMode="auto">
          <a:xfrm>
            <a:off x="6934200" y="3917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AutoShape 8"/>
          <p:cNvSpPr>
            <a:spLocks noChangeArrowheads="1"/>
          </p:cNvSpPr>
          <p:nvPr/>
        </p:nvSpPr>
        <p:spPr bwMode="auto">
          <a:xfrm>
            <a:off x="75438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AutoShape 9"/>
          <p:cNvSpPr>
            <a:spLocks noChangeArrowheads="1"/>
          </p:cNvSpPr>
          <p:nvPr/>
        </p:nvSpPr>
        <p:spPr bwMode="auto">
          <a:xfrm>
            <a:off x="81534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AutoShape 10"/>
          <p:cNvSpPr>
            <a:spLocks noChangeArrowheads="1"/>
          </p:cNvSpPr>
          <p:nvPr/>
        </p:nvSpPr>
        <p:spPr bwMode="auto">
          <a:xfrm>
            <a:off x="51054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AutoShape 16"/>
          <p:cNvSpPr>
            <a:spLocks noChangeArrowheads="1"/>
          </p:cNvSpPr>
          <p:nvPr/>
        </p:nvSpPr>
        <p:spPr bwMode="auto">
          <a:xfrm>
            <a:off x="54102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AutoShape 17"/>
          <p:cNvSpPr>
            <a:spLocks noChangeArrowheads="1"/>
          </p:cNvSpPr>
          <p:nvPr/>
        </p:nvSpPr>
        <p:spPr bwMode="auto">
          <a:xfrm>
            <a:off x="60198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8"/>
          <p:cNvSpPr>
            <a:spLocks noChangeArrowheads="1"/>
          </p:cNvSpPr>
          <p:nvPr/>
        </p:nvSpPr>
        <p:spPr bwMode="auto">
          <a:xfrm>
            <a:off x="6629400" y="41465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AutoShape 19"/>
          <p:cNvSpPr>
            <a:spLocks noChangeArrowheads="1"/>
          </p:cNvSpPr>
          <p:nvPr/>
        </p:nvSpPr>
        <p:spPr bwMode="auto">
          <a:xfrm>
            <a:off x="72390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AutoShape 20"/>
          <p:cNvSpPr>
            <a:spLocks noChangeArrowheads="1"/>
          </p:cNvSpPr>
          <p:nvPr/>
        </p:nvSpPr>
        <p:spPr bwMode="auto">
          <a:xfrm>
            <a:off x="7848600" y="41465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21"/>
          <p:cNvSpPr>
            <a:spLocks noChangeArrowheads="1"/>
          </p:cNvSpPr>
          <p:nvPr/>
        </p:nvSpPr>
        <p:spPr bwMode="auto">
          <a:xfrm>
            <a:off x="48006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2"/>
          <p:cNvSpPr>
            <a:spLocks noChangeArrowheads="1"/>
          </p:cNvSpPr>
          <p:nvPr/>
        </p:nvSpPr>
        <p:spPr bwMode="auto">
          <a:xfrm>
            <a:off x="51054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AutoShape 23"/>
          <p:cNvSpPr>
            <a:spLocks noChangeArrowheads="1"/>
          </p:cNvSpPr>
          <p:nvPr/>
        </p:nvSpPr>
        <p:spPr bwMode="auto">
          <a:xfrm>
            <a:off x="5715000" y="43751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AutoShape 24"/>
          <p:cNvSpPr>
            <a:spLocks noChangeArrowheads="1"/>
          </p:cNvSpPr>
          <p:nvPr/>
        </p:nvSpPr>
        <p:spPr bwMode="auto">
          <a:xfrm>
            <a:off x="63246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AutoShape 25"/>
          <p:cNvSpPr>
            <a:spLocks noChangeArrowheads="1"/>
          </p:cNvSpPr>
          <p:nvPr/>
        </p:nvSpPr>
        <p:spPr bwMode="auto">
          <a:xfrm>
            <a:off x="69342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AutoShape 26"/>
          <p:cNvSpPr>
            <a:spLocks noChangeArrowheads="1"/>
          </p:cNvSpPr>
          <p:nvPr/>
        </p:nvSpPr>
        <p:spPr bwMode="auto">
          <a:xfrm>
            <a:off x="75438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AutoShape 27"/>
          <p:cNvSpPr>
            <a:spLocks noChangeArrowheads="1"/>
          </p:cNvSpPr>
          <p:nvPr/>
        </p:nvSpPr>
        <p:spPr bwMode="auto">
          <a:xfrm>
            <a:off x="4495800" y="43751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AutoShape 28"/>
          <p:cNvSpPr>
            <a:spLocks noChangeArrowheads="1"/>
          </p:cNvSpPr>
          <p:nvPr/>
        </p:nvSpPr>
        <p:spPr bwMode="auto">
          <a:xfrm>
            <a:off x="48006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AutoShape 29"/>
          <p:cNvSpPr>
            <a:spLocks noChangeArrowheads="1"/>
          </p:cNvSpPr>
          <p:nvPr/>
        </p:nvSpPr>
        <p:spPr bwMode="auto">
          <a:xfrm>
            <a:off x="54102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AutoShape 30"/>
          <p:cNvSpPr>
            <a:spLocks noChangeArrowheads="1"/>
          </p:cNvSpPr>
          <p:nvPr/>
        </p:nvSpPr>
        <p:spPr bwMode="auto">
          <a:xfrm>
            <a:off x="6019800" y="46037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AutoShape 31"/>
          <p:cNvSpPr>
            <a:spLocks noChangeArrowheads="1"/>
          </p:cNvSpPr>
          <p:nvPr/>
        </p:nvSpPr>
        <p:spPr bwMode="auto">
          <a:xfrm>
            <a:off x="6629400" y="46037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AutoShape 32"/>
          <p:cNvSpPr>
            <a:spLocks noChangeArrowheads="1"/>
          </p:cNvSpPr>
          <p:nvPr/>
        </p:nvSpPr>
        <p:spPr bwMode="auto">
          <a:xfrm>
            <a:off x="72390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AutoShape 33"/>
          <p:cNvSpPr>
            <a:spLocks noChangeArrowheads="1"/>
          </p:cNvSpPr>
          <p:nvPr/>
        </p:nvSpPr>
        <p:spPr bwMode="auto">
          <a:xfrm>
            <a:off x="41910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AutoShape 34"/>
          <p:cNvSpPr>
            <a:spLocks noChangeArrowheads="1"/>
          </p:cNvSpPr>
          <p:nvPr/>
        </p:nvSpPr>
        <p:spPr bwMode="auto">
          <a:xfrm>
            <a:off x="44958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AutoShape 35"/>
          <p:cNvSpPr>
            <a:spLocks noChangeArrowheads="1"/>
          </p:cNvSpPr>
          <p:nvPr/>
        </p:nvSpPr>
        <p:spPr bwMode="auto">
          <a:xfrm>
            <a:off x="5105400" y="48323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AutoShape 36"/>
          <p:cNvSpPr>
            <a:spLocks noChangeArrowheads="1"/>
          </p:cNvSpPr>
          <p:nvPr/>
        </p:nvSpPr>
        <p:spPr bwMode="auto">
          <a:xfrm>
            <a:off x="57150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3" name="AutoShape 37"/>
          <p:cNvSpPr>
            <a:spLocks noChangeArrowheads="1"/>
          </p:cNvSpPr>
          <p:nvPr/>
        </p:nvSpPr>
        <p:spPr bwMode="auto">
          <a:xfrm>
            <a:off x="63246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4" name="AutoShape 38"/>
          <p:cNvSpPr>
            <a:spLocks noChangeArrowheads="1"/>
          </p:cNvSpPr>
          <p:nvPr/>
        </p:nvSpPr>
        <p:spPr bwMode="auto">
          <a:xfrm>
            <a:off x="69342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5" name="AutoShape 39"/>
          <p:cNvSpPr>
            <a:spLocks noChangeArrowheads="1"/>
          </p:cNvSpPr>
          <p:nvPr/>
        </p:nvSpPr>
        <p:spPr bwMode="auto">
          <a:xfrm>
            <a:off x="3886200" y="48323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AutoShape 40"/>
          <p:cNvSpPr>
            <a:spLocks noChangeArrowheads="1"/>
          </p:cNvSpPr>
          <p:nvPr/>
        </p:nvSpPr>
        <p:spPr bwMode="auto">
          <a:xfrm>
            <a:off x="41910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AutoShape 41"/>
          <p:cNvSpPr>
            <a:spLocks noChangeArrowheads="1"/>
          </p:cNvSpPr>
          <p:nvPr/>
        </p:nvSpPr>
        <p:spPr bwMode="auto">
          <a:xfrm>
            <a:off x="4800600" y="5060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8" name="AutoShape 42"/>
          <p:cNvSpPr>
            <a:spLocks noChangeArrowheads="1"/>
          </p:cNvSpPr>
          <p:nvPr/>
        </p:nvSpPr>
        <p:spPr bwMode="auto">
          <a:xfrm>
            <a:off x="54102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9" name="AutoShape 43"/>
          <p:cNvSpPr>
            <a:spLocks noChangeArrowheads="1"/>
          </p:cNvSpPr>
          <p:nvPr/>
        </p:nvSpPr>
        <p:spPr bwMode="auto">
          <a:xfrm>
            <a:off x="60198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0" name="AutoShape 44"/>
          <p:cNvSpPr>
            <a:spLocks noChangeArrowheads="1"/>
          </p:cNvSpPr>
          <p:nvPr/>
        </p:nvSpPr>
        <p:spPr bwMode="auto">
          <a:xfrm>
            <a:off x="6629400" y="5060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1" name="AutoShape 45"/>
          <p:cNvSpPr>
            <a:spLocks noChangeArrowheads="1"/>
          </p:cNvSpPr>
          <p:nvPr/>
        </p:nvSpPr>
        <p:spPr bwMode="auto">
          <a:xfrm>
            <a:off x="35814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2" name="AutoShape 46"/>
          <p:cNvSpPr>
            <a:spLocks noChangeArrowheads="1"/>
          </p:cNvSpPr>
          <p:nvPr/>
        </p:nvSpPr>
        <p:spPr bwMode="auto">
          <a:xfrm>
            <a:off x="3886200" y="5257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3" name="AutoShape 47"/>
          <p:cNvSpPr>
            <a:spLocks noChangeArrowheads="1"/>
          </p:cNvSpPr>
          <p:nvPr/>
        </p:nvSpPr>
        <p:spPr bwMode="auto">
          <a:xfrm>
            <a:off x="44958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4" name="AutoShape 48"/>
          <p:cNvSpPr>
            <a:spLocks noChangeArrowheads="1"/>
          </p:cNvSpPr>
          <p:nvPr/>
        </p:nvSpPr>
        <p:spPr bwMode="auto">
          <a:xfrm>
            <a:off x="51054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5" name="AutoShape 49"/>
          <p:cNvSpPr>
            <a:spLocks noChangeArrowheads="1"/>
          </p:cNvSpPr>
          <p:nvPr/>
        </p:nvSpPr>
        <p:spPr bwMode="auto">
          <a:xfrm>
            <a:off x="5715000" y="5257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6" name="AutoShape 50"/>
          <p:cNvSpPr>
            <a:spLocks noChangeArrowheads="1"/>
          </p:cNvSpPr>
          <p:nvPr/>
        </p:nvSpPr>
        <p:spPr bwMode="auto">
          <a:xfrm>
            <a:off x="63246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7" name="AutoShape 51"/>
          <p:cNvSpPr>
            <a:spLocks noChangeArrowheads="1"/>
          </p:cNvSpPr>
          <p:nvPr/>
        </p:nvSpPr>
        <p:spPr bwMode="auto">
          <a:xfrm>
            <a:off x="32766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Text Box 56"/>
          <p:cNvSpPr txBox="1">
            <a:spLocks noChangeArrowheads="1"/>
          </p:cNvSpPr>
          <p:nvPr/>
        </p:nvSpPr>
        <p:spPr bwMode="auto">
          <a:xfrm>
            <a:off x="2971800" y="5486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19" name="Text Box 57"/>
          <p:cNvSpPr txBox="1">
            <a:spLocks noChangeArrowheads="1"/>
          </p:cNvSpPr>
          <p:nvPr/>
        </p:nvSpPr>
        <p:spPr bwMode="auto">
          <a:xfrm>
            <a:off x="4953000" y="3581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2820" name="AutoShape 58"/>
          <p:cNvSpPr>
            <a:spLocks noChangeArrowheads="1"/>
          </p:cNvSpPr>
          <p:nvPr/>
        </p:nvSpPr>
        <p:spPr bwMode="auto">
          <a:xfrm>
            <a:off x="5867400" y="2895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2821" name="AutoShape 59"/>
          <p:cNvSpPr>
            <a:spLocks noChangeArrowheads="1"/>
          </p:cNvSpPr>
          <p:nvPr/>
        </p:nvSpPr>
        <p:spPr bwMode="auto">
          <a:xfrm>
            <a:off x="64770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2822" name="AutoShape 60"/>
          <p:cNvSpPr>
            <a:spLocks noChangeArrowheads="1"/>
          </p:cNvSpPr>
          <p:nvPr/>
        </p:nvSpPr>
        <p:spPr bwMode="auto">
          <a:xfrm>
            <a:off x="70866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2823" name="AutoShape 61"/>
          <p:cNvSpPr>
            <a:spLocks noChangeArrowheads="1"/>
          </p:cNvSpPr>
          <p:nvPr/>
        </p:nvSpPr>
        <p:spPr bwMode="auto">
          <a:xfrm>
            <a:off x="7696200" y="2895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2824" name="AutoShape 62"/>
          <p:cNvSpPr>
            <a:spLocks noChangeArrowheads="1"/>
          </p:cNvSpPr>
          <p:nvPr/>
        </p:nvSpPr>
        <p:spPr bwMode="auto">
          <a:xfrm>
            <a:off x="83058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2825" name="AutoShape 63"/>
          <p:cNvSpPr>
            <a:spLocks noChangeArrowheads="1"/>
          </p:cNvSpPr>
          <p:nvPr/>
        </p:nvSpPr>
        <p:spPr bwMode="auto">
          <a:xfrm>
            <a:off x="52578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C71-DE95-462A-AFE8-F6C09AFECAB1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4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4"/>
          <p:cNvSpPr>
            <a:spLocks noChangeShapeType="1"/>
          </p:cNvSpPr>
          <p:nvPr/>
        </p:nvSpPr>
        <p:spPr bwMode="auto">
          <a:xfrm flipV="1">
            <a:off x="6019800" y="4608910"/>
            <a:ext cx="1600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Line 25"/>
          <p:cNvSpPr>
            <a:spLocks noChangeShapeType="1"/>
          </p:cNvSpPr>
          <p:nvPr/>
        </p:nvSpPr>
        <p:spPr bwMode="auto">
          <a:xfrm>
            <a:off x="7620000" y="270391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26"/>
          <p:cNvSpPr>
            <a:spLocks noChangeShapeType="1"/>
          </p:cNvSpPr>
          <p:nvPr/>
        </p:nvSpPr>
        <p:spPr bwMode="auto">
          <a:xfrm>
            <a:off x="7620000" y="460891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Kódový multiplex</a:t>
            </a:r>
            <a:br>
              <a:rPr lang="cs-CZ" sz="3200" dirty="0" smtClean="0"/>
            </a:br>
            <a:r>
              <a:rPr lang="en-US" sz="3200" dirty="0" smtClean="0"/>
              <a:t>Code Division Multiplex (CDM)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6792"/>
            <a:ext cx="5438775" cy="4463008"/>
          </a:xfrm>
        </p:spPr>
        <p:txBody>
          <a:bodyPr/>
          <a:lstStyle/>
          <a:p>
            <a:r>
              <a:rPr lang="cs-CZ" sz="1800" dirty="0" smtClean="0"/>
              <a:t>Každý kanál má přidělen unikátní kód</a:t>
            </a:r>
          </a:p>
          <a:p>
            <a:r>
              <a:rPr lang="cs-CZ" sz="1800" dirty="0" smtClean="0"/>
              <a:t>Všechny kanály používají celé spektrum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cs-CZ" sz="1800" dirty="0" smtClean="0"/>
              <a:t>po celou dobu</a:t>
            </a:r>
            <a:endParaRPr lang="en-US" sz="1800" dirty="0" smtClean="0"/>
          </a:p>
          <a:p>
            <a:r>
              <a:rPr lang="cs-CZ" sz="1800" dirty="0" smtClean="0"/>
              <a:t>Výhody</a:t>
            </a:r>
            <a:r>
              <a:rPr lang="en-US" sz="1800" dirty="0" smtClean="0"/>
              <a:t>:</a:t>
            </a:r>
          </a:p>
          <a:p>
            <a:pPr lvl="1"/>
            <a:r>
              <a:rPr lang="cs-CZ" sz="1600" dirty="0" smtClean="0"/>
              <a:t>Efektivní využití pásma</a:t>
            </a:r>
            <a:endParaRPr lang="en-US" sz="1600" dirty="0" smtClean="0"/>
          </a:p>
          <a:p>
            <a:pPr lvl="1"/>
            <a:r>
              <a:rPr lang="cs-CZ" sz="1600" dirty="0" smtClean="0"/>
              <a:t>Není třeba synchronizace a koordinace</a:t>
            </a:r>
            <a:endParaRPr lang="en-US" sz="1600" dirty="0" smtClean="0"/>
          </a:p>
          <a:p>
            <a:pPr lvl="1"/>
            <a:r>
              <a:rPr lang="cs-CZ" sz="1600" dirty="0" smtClean="0"/>
              <a:t>Dobrá ochrana proti interferenci a odposlouchávání</a:t>
            </a:r>
            <a:endParaRPr lang="en-US" sz="1600" dirty="0" smtClean="0"/>
          </a:p>
          <a:p>
            <a:r>
              <a:rPr lang="cs-CZ" sz="1800" dirty="0" smtClean="0"/>
              <a:t>Nevýhody</a:t>
            </a:r>
            <a:r>
              <a:rPr lang="en-US" sz="1800" dirty="0" smtClean="0"/>
              <a:t>:</a:t>
            </a:r>
          </a:p>
          <a:p>
            <a:pPr lvl="1"/>
            <a:r>
              <a:rPr lang="cs-CZ" sz="1600" dirty="0" smtClean="0"/>
              <a:t>Nižší rychlost přenosu uživatelských dat</a:t>
            </a:r>
            <a:endParaRPr lang="en-US" sz="1600" dirty="0" smtClean="0"/>
          </a:p>
          <a:p>
            <a:pPr lvl="1"/>
            <a:r>
              <a:rPr lang="cs-CZ" sz="1600" dirty="0" smtClean="0"/>
              <a:t>Složitější generování signálu</a:t>
            </a:r>
            <a:endParaRPr lang="en-US" sz="1600" dirty="0" smtClean="0"/>
          </a:p>
          <a:p>
            <a:r>
              <a:rPr lang="cs-CZ" sz="1800" dirty="0" smtClean="0"/>
              <a:t>Realizováno technologií rozprostřeného spektra</a:t>
            </a:r>
            <a:endParaRPr lang="en-US" sz="1800" dirty="0" smtClean="0"/>
          </a:p>
        </p:txBody>
      </p:sp>
      <p:sp>
        <p:nvSpPr>
          <p:cNvPr id="33799" name="AutoShape 11"/>
          <p:cNvSpPr>
            <a:spLocks noChangeArrowheads="1"/>
          </p:cNvSpPr>
          <p:nvPr/>
        </p:nvSpPr>
        <p:spPr bwMode="auto">
          <a:xfrm>
            <a:off x="6400800" y="4227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12"/>
          <p:cNvSpPr>
            <a:spLocks noChangeArrowheads="1"/>
          </p:cNvSpPr>
          <p:nvPr/>
        </p:nvSpPr>
        <p:spPr bwMode="auto">
          <a:xfrm>
            <a:off x="6400800" y="384691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13"/>
          <p:cNvSpPr>
            <a:spLocks noChangeArrowheads="1"/>
          </p:cNvSpPr>
          <p:nvPr/>
        </p:nvSpPr>
        <p:spPr bwMode="auto">
          <a:xfrm>
            <a:off x="6400800" y="3465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14"/>
          <p:cNvSpPr>
            <a:spLocks noChangeArrowheads="1"/>
          </p:cNvSpPr>
          <p:nvPr/>
        </p:nvSpPr>
        <p:spPr bwMode="auto">
          <a:xfrm>
            <a:off x="6400800" y="3084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5"/>
          <p:cNvSpPr>
            <a:spLocks noChangeArrowheads="1"/>
          </p:cNvSpPr>
          <p:nvPr/>
        </p:nvSpPr>
        <p:spPr bwMode="auto">
          <a:xfrm>
            <a:off x="6400800" y="270391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6"/>
          <p:cNvSpPr>
            <a:spLocks noChangeArrowheads="1"/>
          </p:cNvSpPr>
          <p:nvPr/>
        </p:nvSpPr>
        <p:spPr bwMode="auto">
          <a:xfrm>
            <a:off x="6400800" y="2322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AutoShape 17"/>
          <p:cNvSpPr>
            <a:spLocks noChangeArrowheads="1"/>
          </p:cNvSpPr>
          <p:nvPr/>
        </p:nvSpPr>
        <p:spPr bwMode="auto">
          <a:xfrm>
            <a:off x="5867400" y="163711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3806" name="AutoShape 18"/>
          <p:cNvSpPr>
            <a:spLocks noChangeArrowheads="1"/>
          </p:cNvSpPr>
          <p:nvPr/>
        </p:nvSpPr>
        <p:spPr bwMode="auto">
          <a:xfrm>
            <a:off x="64770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3807" name="AutoShape 19"/>
          <p:cNvSpPr>
            <a:spLocks noChangeArrowheads="1"/>
          </p:cNvSpPr>
          <p:nvPr/>
        </p:nvSpPr>
        <p:spPr bwMode="auto">
          <a:xfrm>
            <a:off x="70866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3808" name="AutoShape 20"/>
          <p:cNvSpPr>
            <a:spLocks noChangeArrowheads="1"/>
          </p:cNvSpPr>
          <p:nvPr/>
        </p:nvSpPr>
        <p:spPr bwMode="auto">
          <a:xfrm>
            <a:off x="7696200" y="163711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3809" name="AutoShape 21"/>
          <p:cNvSpPr>
            <a:spLocks noChangeArrowheads="1"/>
          </p:cNvSpPr>
          <p:nvPr/>
        </p:nvSpPr>
        <p:spPr bwMode="auto">
          <a:xfrm>
            <a:off x="83058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3810" name="AutoShape 22"/>
          <p:cNvSpPr>
            <a:spLocks noChangeArrowheads="1"/>
          </p:cNvSpPr>
          <p:nvPr/>
        </p:nvSpPr>
        <p:spPr bwMode="auto">
          <a:xfrm>
            <a:off x="52578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3811" name="Text Box 27"/>
          <p:cNvSpPr txBox="1">
            <a:spLocks noChangeArrowheads="1"/>
          </p:cNvSpPr>
          <p:nvPr/>
        </p:nvSpPr>
        <p:spPr bwMode="auto">
          <a:xfrm>
            <a:off x="8763000" y="422791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3812" name="Text Box 28"/>
          <p:cNvSpPr txBox="1">
            <a:spLocks noChangeArrowheads="1"/>
          </p:cNvSpPr>
          <p:nvPr/>
        </p:nvSpPr>
        <p:spPr bwMode="auto">
          <a:xfrm>
            <a:off x="5867400" y="575191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13" name="Text Box 29"/>
          <p:cNvSpPr txBox="1">
            <a:spLocks noChangeArrowheads="1"/>
          </p:cNvSpPr>
          <p:nvPr/>
        </p:nvSpPr>
        <p:spPr bwMode="auto">
          <a:xfrm>
            <a:off x="7315200" y="255151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EBE5-A6B9-4635-9811-1868DCF3A989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0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Vyzařování a příjem elektromagnetických vln,</a:t>
            </a:r>
            <a:r>
              <a:rPr lang="cs-CZ" sz="1800" dirty="0"/>
              <a:t> </a:t>
            </a:r>
            <a:r>
              <a:rPr lang="cs-CZ" sz="1800" dirty="0" smtClean="0"/>
              <a:t>připojení vodičů k radiovému přenosu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Izotropní vyzařování: stejné vyzařování do všech směrů (ve třech dimenzích) – jedná se pouze o teoretickou referenční anténu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Reálné antény mají vždy stranový efekt (vertikálně nebo horizontálně)</a:t>
            </a:r>
            <a:r>
              <a:rPr lang="en-US" sz="1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Vyzařovací diagram</a:t>
            </a:r>
            <a:r>
              <a:rPr lang="en-US" sz="1800" dirty="0" smtClean="0"/>
              <a:t>: </a:t>
            </a:r>
            <a:r>
              <a:rPr lang="cs-CZ" sz="1800" dirty="0" smtClean="0"/>
              <a:t>měření vyzařování v okolí antény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Antény</a:t>
            </a:r>
            <a:r>
              <a:rPr lang="en-US" sz="3600" dirty="0" smtClean="0"/>
              <a:t>: </a:t>
            </a:r>
            <a:r>
              <a:rPr lang="cs-CZ" sz="3600" dirty="0" smtClean="0"/>
              <a:t>izotropní zářič</a:t>
            </a:r>
            <a:endParaRPr lang="en-US" sz="3600" dirty="0" smtClean="0"/>
          </a:p>
        </p:txBody>
      </p:sp>
      <p:sp>
        <p:nvSpPr>
          <p:cNvPr id="20484" name="Line 20"/>
          <p:cNvSpPr>
            <a:spLocks noChangeShapeType="1"/>
          </p:cNvSpPr>
          <p:nvPr/>
        </p:nvSpPr>
        <p:spPr bwMode="auto">
          <a:xfrm rot="-2554885">
            <a:off x="4120380" y="4206875"/>
            <a:ext cx="1778000" cy="78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21"/>
          <p:cNvSpPr>
            <a:spLocks noChangeShapeType="1"/>
          </p:cNvSpPr>
          <p:nvPr/>
        </p:nvSpPr>
        <p:spPr bwMode="auto">
          <a:xfrm rot="-2554885" flipH="1" flipV="1">
            <a:off x="4800600" y="3962400"/>
            <a:ext cx="393700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22"/>
          <p:cNvSpPr>
            <a:spLocks noChangeShapeType="1"/>
          </p:cNvSpPr>
          <p:nvPr/>
        </p:nvSpPr>
        <p:spPr bwMode="auto">
          <a:xfrm rot="19045115" flipV="1">
            <a:off x="4267200" y="41910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23"/>
          <p:cNvSpPr>
            <a:spLocks noChangeShapeType="1"/>
          </p:cNvSpPr>
          <p:nvPr/>
        </p:nvSpPr>
        <p:spPr bwMode="auto">
          <a:xfrm>
            <a:off x="1524000" y="4495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24"/>
          <p:cNvSpPr>
            <a:spLocks noChangeShapeType="1"/>
          </p:cNvSpPr>
          <p:nvPr/>
        </p:nvSpPr>
        <p:spPr bwMode="auto">
          <a:xfrm flipV="1">
            <a:off x="2362200" y="3962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25"/>
          <p:cNvSpPr>
            <a:spLocks noChangeShapeType="1"/>
          </p:cNvSpPr>
          <p:nvPr/>
        </p:nvSpPr>
        <p:spPr bwMode="auto">
          <a:xfrm flipV="1">
            <a:off x="1676400" y="41148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26"/>
          <p:cNvSpPr txBox="1">
            <a:spLocks noChangeArrowheads="1"/>
          </p:cNvSpPr>
          <p:nvPr/>
        </p:nvSpPr>
        <p:spPr bwMode="auto">
          <a:xfrm>
            <a:off x="2895600" y="3886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0491" name="Text Box 27"/>
          <p:cNvSpPr txBox="1">
            <a:spLocks noChangeArrowheads="1"/>
          </p:cNvSpPr>
          <p:nvPr/>
        </p:nvSpPr>
        <p:spPr bwMode="auto">
          <a:xfrm>
            <a:off x="2057400" y="3886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0492" name="Text Box 28"/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0493" name="Oval 29"/>
          <p:cNvSpPr>
            <a:spLocks noChangeArrowheads="1"/>
          </p:cNvSpPr>
          <p:nvPr/>
        </p:nvSpPr>
        <p:spPr bwMode="auto">
          <a:xfrm>
            <a:off x="2324100" y="4457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Oval 30"/>
          <p:cNvSpPr>
            <a:spLocks noChangeArrowheads="1"/>
          </p:cNvSpPr>
          <p:nvPr/>
        </p:nvSpPr>
        <p:spPr bwMode="auto">
          <a:xfrm>
            <a:off x="1981200" y="4114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Oval 31"/>
          <p:cNvSpPr>
            <a:spLocks noChangeArrowheads="1"/>
          </p:cNvSpPr>
          <p:nvPr/>
        </p:nvSpPr>
        <p:spPr bwMode="auto">
          <a:xfrm>
            <a:off x="4964113" y="45608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Oval 32"/>
          <p:cNvSpPr>
            <a:spLocks noChangeArrowheads="1"/>
          </p:cNvSpPr>
          <p:nvPr/>
        </p:nvSpPr>
        <p:spPr bwMode="auto">
          <a:xfrm>
            <a:off x="4608513" y="4202113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Text Box 33"/>
          <p:cNvSpPr txBox="1">
            <a:spLocks noChangeArrowheads="1"/>
          </p:cNvSpPr>
          <p:nvPr/>
        </p:nvSpPr>
        <p:spPr bwMode="auto">
          <a:xfrm>
            <a:off x="5029200" y="3733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0498" name="Text Box 34"/>
          <p:cNvSpPr txBox="1">
            <a:spLocks noChangeArrowheads="1"/>
          </p:cNvSpPr>
          <p:nvPr/>
        </p:nvSpPr>
        <p:spPr bwMode="auto">
          <a:xfrm>
            <a:off x="4267200" y="4267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0499" name="Text Box 35"/>
          <p:cNvSpPr txBox="1">
            <a:spLocks noChangeArrowheads="1"/>
          </p:cNvSpPr>
          <p:nvPr/>
        </p:nvSpPr>
        <p:spPr bwMode="auto">
          <a:xfrm>
            <a:off x="5715000" y="4267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0500" name="Text Box 36"/>
          <p:cNvSpPr txBox="1">
            <a:spLocks noChangeArrowheads="1"/>
          </p:cNvSpPr>
          <p:nvPr/>
        </p:nvSpPr>
        <p:spPr bwMode="auto">
          <a:xfrm>
            <a:off x="6858001" y="4191000"/>
            <a:ext cx="1600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Ideální izotropní vyzařování</a:t>
            </a:r>
            <a:endParaRPr 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F35A-0304-48F2-8365-114B13E62E54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3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Antény: jednoduché dipóly</a:t>
            </a:r>
            <a:endParaRPr lang="en-US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0427"/>
            <a:ext cx="5489848" cy="125372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Reálné antény nejsou izotropní zářiče, ale např. dipóly délky </a:t>
            </a:r>
            <a:r>
              <a:rPr lang="en-US" sz="1800" dirty="0">
                <a:sym typeface="Symbol" pitchFamily="18" charset="2"/>
              </a:rPr>
              <a:t>/4 </a:t>
            </a:r>
            <a:r>
              <a:rPr lang="cs-CZ" sz="1800" dirty="0" smtClean="0">
                <a:sym typeface="Symbol" pitchFamily="18" charset="2"/>
              </a:rPr>
              <a:t> na střechách automobilů nebo </a:t>
            </a:r>
            <a:r>
              <a:rPr lang="en-US" sz="1800" dirty="0">
                <a:sym typeface="Symbol" pitchFamily="18" charset="2"/>
              </a:rPr>
              <a:t>/</a:t>
            </a:r>
            <a:r>
              <a:rPr lang="en-US" sz="1800" dirty="0" smtClean="0">
                <a:sym typeface="Symbol" pitchFamily="18" charset="2"/>
              </a:rPr>
              <a:t>2</a:t>
            </a:r>
            <a:r>
              <a:rPr lang="cs-CZ" sz="1800" dirty="0" smtClean="0">
                <a:sym typeface="Symbol" pitchFamily="18" charset="2"/>
              </a:rPr>
              <a:t> ideální (</a:t>
            </a:r>
            <a:r>
              <a:rPr lang="cs-CZ" sz="1800" dirty="0" err="1" smtClean="0">
                <a:sym typeface="Symbol" pitchFamily="18" charset="2"/>
              </a:rPr>
              <a:t>Herzův</a:t>
            </a:r>
            <a:r>
              <a:rPr lang="cs-CZ" sz="1800" dirty="0" smtClean="0">
                <a:sym typeface="Symbol" pitchFamily="18" charset="2"/>
              </a:rPr>
              <a:t>) dipól – délka a tvar antény je úměrný vlnové délce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1508" name="Line 11"/>
          <p:cNvSpPr>
            <a:spLocks noChangeShapeType="1"/>
          </p:cNvSpPr>
          <p:nvPr/>
        </p:nvSpPr>
        <p:spPr bwMode="auto">
          <a:xfrm flipV="1">
            <a:off x="16459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12"/>
          <p:cNvSpPr>
            <a:spLocks noChangeShapeType="1"/>
          </p:cNvSpPr>
          <p:nvPr/>
        </p:nvSpPr>
        <p:spPr bwMode="auto">
          <a:xfrm>
            <a:off x="8839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3"/>
          <p:cNvSpPr>
            <a:spLocks noChangeArrowheads="1"/>
          </p:cNvSpPr>
          <p:nvPr/>
        </p:nvSpPr>
        <p:spPr bwMode="auto">
          <a:xfrm>
            <a:off x="164911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14"/>
          <p:cNvSpPr>
            <a:spLocks noChangeArrowheads="1"/>
          </p:cNvSpPr>
          <p:nvPr/>
        </p:nvSpPr>
        <p:spPr bwMode="auto">
          <a:xfrm>
            <a:off x="103316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15"/>
          <p:cNvSpPr>
            <a:spLocks noChangeShapeType="1"/>
          </p:cNvSpPr>
          <p:nvPr/>
        </p:nvSpPr>
        <p:spPr bwMode="auto">
          <a:xfrm>
            <a:off x="1645936" y="3254611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322389" y="4114504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</a:t>
            </a:r>
            <a:r>
              <a:rPr lang="en-US" sz="1400" dirty="0" smtClean="0"/>
              <a:t>(</a:t>
            </a:r>
            <a:r>
              <a:rPr lang="cs-CZ" sz="1400" dirty="0" smtClean="0"/>
              <a:t>rovina </a:t>
            </a:r>
            <a:r>
              <a:rPr lang="en-US" sz="1400" dirty="0" err="1" smtClean="0"/>
              <a:t>xy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14" name="Text Box 17"/>
          <p:cNvSpPr txBox="1">
            <a:spLocks noChangeArrowheads="1"/>
          </p:cNvSpPr>
          <p:nvPr/>
        </p:nvSpPr>
        <p:spPr bwMode="auto">
          <a:xfrm>
            <a:off x="23920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1515" name="Text Box 18"/>
          <p:cNvSpPr txBox="1">
            <a:spLocks noChangeArrowheads="1"/>
          </p:cNvSpPr>
          <p:nvPr/>
        </p:nvSpPr>
        <p:spPr bwMode="auto">
          <a:xfrm>
            <a:off x="13411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1516" name="Line 19"/>
          <p:cNvSpPr>
            <a:spLocks noChangeShapeType="1"/>
          </p:cNvSpPr>
          <p:nvPr/>
        </p:nvSpPr>
        <p:spPr bwMode="auto">
          <a:xfrm flipV="1">
            <a:off x="37033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20"/>
          <p:cNvSpPr>
            <a:spLocks noChangeShapeType="1"/>
          </p:cNvSpPr>
          <p:nvPr/>
        </p:nvSpPr>
        <p:spPr bwMode="auto">
          <a:xfrm>
            <a:off x="29413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Oval 21"/>
          <p:cNvSpPr>
            <a:spLocks noChangeArrowheads="1"/>
          </p:cNvSpPr>
          <p:nvPr/>
        </p:nvSpPr>
        <p:spPr bwMode="auto">
          <a:xfrm>
            <a:off x="370651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Oval 22"/>
          <p:cNvSpPr>
            <a:spLocks noChangeArrowheads="1"/>
          </p:cNvSpPr>
          <p:nvPr/>
        </p:nvSpPr>
        <p:spPr bwMode="auto">
          <a:xfrm>
            <a:off x="309056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23"/>
          <p:cNvSpPr>
            <a:spLocks noChangeShapeType="1"/>
          </p:cNvSpPr>
          <p:nvPr/>
        </p:nvSpPr>
        <p:spPr bwMode="auto">
          <a:xfrm>
            <a:off x="3703336" y="3254611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Text Box 24"/>
          <p:cNvSpPr txBox="1">
            <a:spLocks noChangeArrowheads="1"/>
          </p:cNvSpPr>
          <p:nvPr/>
        </p:nvSpPr>
        <p:spPr bwMode="auto">
          <a:xfrm>
            <a:off x="2666999" y="4127996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Pohled ze strany </a:t>
            </a:r>
            <a:r>
              <a:rPr lang="en-US" sz="1400" dirty="0"/>
              <a:t>(</a:t>
            </a:r>
            <a:r>
              <a:rPr lang="cs-CZ" sz="1400" dirty="0"/>
              <a:t>rovina </a:t>
            </a:r>
            <a:r>
              <a:rPr lang="cs-CZ" sz="1400" dirty="0" err="1" smtClean="0"/>
              <a:t>zy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22" name="Text Box 25"/>
          <p:cNvSpPr txBox="1">
            <a:spLocks noChangeArrowheads="1"/>
          </p:cNvSpPr>
          <p:nvPr/>
        </p:nvSpPr>
        <p:spPr bwMode="auto">
          <a:xfrm>
            <a:off x="44494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1523" name="Text Box 26"/>
          <p:cNvSpPr txBox="1">
            <a:spLocks noChangeArrowheads="1"/>
          </p:cNvSpPr>
          <p:nvPr/>
        </p:nvSpPr>
        <p:spPr bwMode="auto">
          <a:xfrm>
            <a:off x="33985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1524" name="Line 27"/>
          <p:cNvSpPr>
            <a:spLocks noChangeShapeType="1"/>
          </p:cNvSpPr>
          <p:nvPr/>
        </p:nvSpPr>
        <p:spPr bwMode="auto">
          <a:xfrm flipV="1">
            <a:off x="56845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8"/>
          <p:cNvSpPr>
            <a:spLocks noChangeShapeType="1"/>
          </p:cNvSpPr>
          <p:nvPr/>
        </p:nvSpPr>
        <p:spPr bwMode="auto">
          <a:xfrm>
            <a:off x="49225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Oval 29"/>
          <p:cNvSpPr>
            <a:spLocks noChangeArrowheads="1"/>
          </p:cNvSpPr>
          <p:nvPr/>
        </p:nvSpPr>
        <p:spPr bwMode="auto">
          <a:xfrm>
            <a:off x="5303536" y="3178411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30"/>
          <p:cNvSpPr txBox="1">
            <a:spLocks noChangeArrowheads="1"/>
          </p:cNvSpPr>
          <p:nvPr/>
        </p:nvSpPr>
        <p:spPr bwMode="auto">
          <a:xfrm>
            <a:off x="4980972" y="4122677"/>
            <a:ext cx="2173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 (rovina </a:t>
            </a:r>
            <a:r>
              <a:rPr lang="cs-CZ" sz="1400" dirty="0" err="1" smtClean="0"/>
              <a:t>xz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28" name="Text Box 31"/>
          <p:cNvSpPr txBox="1">
            <a:spLocks noChangeArrowheads="1"/>
          </p:cNvSpPr>
          <p:nvPr/>
        </p:nvSpPr>
        <p:spPr bwMode="auto">
          <a:xfrm>
            <a:off x="64306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1529" name="Text Box 32"/>
          <p:cNvSpPr txBox="1">
            <a:spLocks noChangeArrowheads="1"/>
          </p:cNvSpPr>
          <p:nvPr/>
        </p:nvSpPr>
        <p:spPr bwMode="auto">
          <a:xfrm>
            <a:off x="53797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1530" name="Oval 33"/>
          <p:cNvSpPr>
            <a:spLocks noChangeArrowheads="1"/>
          </p:cNvSpPr>
          <p:nvPr/>
        </p:nvSpPr>
        <p:spPr bwMode="auto">
          <a:xfrm>
            <a:off x="5646436" y="3521311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Text Box 34"/>
          <p:cNvSpPr txBox="1">
            <a:spLocks noChangeArrowheads="1"/>
          </p:cNvSpPr>
          <p:nvPr/>
        </p:nvSpPr>
        <p:spPr bwMode="auto">
          <a:xfrm>
            <a:off x="7156719" y="3336645"/>
            <a:ext cx="1423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Jednoduchý dipól</a:t>
            </a:r>
            <a:endParaRPr lang="en-US" sz="1800" dirty="0"/>
          </a:p>
        </p:txBody>
      </p:sp>
      <p:sp>
        <p:nvSpPr>
          <p:cNvPr id="21532" name="AutoShape 35"/>
          <p:cNvSpPr>
            <a:spLocks noChangeArrowheads="1"/>
          </p:cNvSpPr>
          <p:nvPr/>
        </p:nvSpPr>
        <p:spPr bwMode="auto">
          <a:xfrm>
            <a:off x="6023248" y="2316956"/>
            <a:ext cx="762000" cy="2286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Text Box 36"/>
          <p:cNvSpPr txBox="1">
            <a:spLocks noChangeArrowheads="1"/>
          </p:cNvSpPr>
          <p:nvPr/>
        </p:nvSpPr>
        <p:spPr bwMode="auto">
          <a:xfrm>
            <a:off x="6023248" y="2012156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1534" name="Line 38"/>
          <p:cNvSpPr>
            <a:spLocks noChangeShapeType="1"/>
          </p:cNvSpPr>
          <p:nvPr/>
        </p:nvSpPr>
        <p:spPr bwMode="auto">
          <a:xfrm>
            <a:off x="6404248" y="1783556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5" name="Group 39"/>
          <p:cNvGrpSpPr>
            <a:grpSpLocks/>
          </p:cNvGrpSpPr>
          <p:nvPr/>
        </p:nvGrpSpPr>
        <p:grpSpPr bwMode="auto">
          <a:xfrm>
            <a:off x="6251848" y="1783556"/>
            <a:ext cx="0" cy="685800"/>
            <a:chOff x="4224" y="2736"/>
            <a:chExt cx="0" cy="432"/>
          </a:xfrm>
        </p:grpSpPr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6" name="Line 42"/>
          <p:cNvSpPr>
            <a:spLocks noChangeShapeType="1"/>
          </p:cNvSpPr>
          <p:nvPr/>
        </p:nvSpPr>
        <p:spPr bwMode="auto">
          <a:xfrm>
            <a:off x="6404248" y="246935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Line 43"/>
          <p:cNvSpPr>
            <a:spLocks noChangeShapeType="1"/>
          </p:cNvSpPr>
          <p:nvPr/>
        </p:nvSpPr>
        <p:spPr bwMode="auto">
          <a:xfrm>
            <a:off x="7702823" y="2313781"/>
            <a:ext cx="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Line 44"/>
          <p:cNvSpPr>
            <a:spLocks noChangeShapeType="1"/>
          </p:cNvSpPr>
          <p:nvPr/>
        </p:nvSpPr>
        <p:spPr bwMode="auto">
          <a:xfrm>
            <a:off x="7547248" y="228838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Line 45"/>
          <p:cNvSpPr>
            <a:spLocks noChangeShapeType="1"/>
          </p:cNvSpPr>
          <p:nvPr/>
        </p:nvSpPr>
        <p:spPr bwMode="auto">
          <a:xfrm>
            <a:off x="7547248" y="23169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Text Box 46"/>
          <p:cNvSpPr txBox="1">
            <a:spLocks noChangeArrowheads="1"/>
          </p:cNvSpPr>
          <p:nvPr/>
        </p:nvSpPr>
        <p:spPr bwMode="auto">
          <a:xfrm>
            <a:off x="7699648" y="2088356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1541" name="Line 47"/>
          <p:cNvSpPr>
            <a:spLocks noChangeShapeType="1"/>
          </p:cNvSpPr>
          <p:nvPr/>
        </p:nvSpPr>
        <p:spPr bwMode="auto">
          <a:xfrm>
            <a:off x="7928248" y="241061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Line 48"/>
          <p:cNvSpPr>
            <a:spLocks noChangeShapeType="1"/>
          </p:cNvSpPr>
          <p:nvPr/>
        </p:nvSpPr>
        <p:spPr bwMode="auto">
          <a:xfrm flipV="1">
            <a:off x="7928248" y="178355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Line 49"/>
          <p:cNvSpPr>
            <a:spLocks noChangeShapeType="1"/>
          </p:cNvSpPr>
          <p:nvPr/>
        </p:nvSpPr>
        <p:spPr bwMode="auto">
          <a:xfrm>
            <a:off x="7704411" y="1783556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209-2E68-4A41-B601-9F532248198D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 bwMode="auto">
          <a:xfrm>
            <a:off x="605548" y="4510485"/>
            <a:ext cx="7447537" cy="125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Příklad</a:t>
            </a:r>
            <a:r>
              <a:rPr lang="en-US" sz="1800" dirty="0" smtClean="0"/>
              <a:t>: </a:t>
            </a:r>
            <a:r>
              <a:rPr lang="cs-CZ" sz="1800" dirty="0" smtClean="0"/>
              <a:t>Vyzařovací diagram ideálního dipólu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cs-CZ" sz="1800" dirty="0" smtClean="0"/>
              <a:t>Zesílení</a:t>
            </a:r>
            <a:r>
              <a:rPr lang="en-US" sz="1800" dirty="0" smtClean="0"/>
              <a:t>: </a:t>
            </a:r>
            <a:r>
              <a:rPr lang="cs-CZ" sz="1800" dirty="0"/>
              <a:t>maximální výkon ve směru hlavního laloku ve srovnání s výkonem izotropního </a:t>
            </a:r>
            <a:r>
              <a:rPr lang="cs-CZ" sz="1800" dirty="0" smtClean="0"/>
              <a:t>zářiče </a:t>
            </a:r>
            <a:r>
              <a:rPr lang="cs-CZ" sz="1800" dirty="0"/>
              <a:t>(se stejným průměrným výkonem)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945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Antény: směrové a sektorové</a:t>
            </a:r>
            <a:endParaRPr lang="en-US" sz="3600" dirty="0" smtClean="0"/>
          </a:p>
        </p:txBody>
      </p:sp>
      <p:sp>
        <p:nvSpPr>
          <p:cNvPr id="22531" name="Line 56"/>
          <p:cNvSpPr>
            <a:spLocks noChangeShapeType="1"/>
          </p:cNvSpPr>
          <p:nvPr/>
        </p:nvSpPr>
        <p:spPr bwMode="auto">
          <a:xfrm flipV="1">
            <a:off x="15240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57"/>
          <p:cNvSpPr>
            <a:spLocks noChangeShapeType="1"/>
          </p:cNvSpPr>
          <p:nvPr/>
        </p:nvSpPr>
        <p:spPr bwMode="auto">
          <a:xfrm>
            <a:off x="7620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60"/>
          <p:cNvSpPr>
            <a:spLocks noChangeShapeType="1"/>
          </p:cNvSpPr>
          <p:nvPr/>
        </p:nvSpPr>
        <p:spPr bwMode="auto">
          <a:xfrm>
            <a:off x="15240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Text Box 61"/>
          <p:cNvSpPr txBox="1">
            <a:spLocks noChangeArrowheads="1"/>
          </p:cNvSpPr>
          <p:nvPr/>
        </p:nvSpPr>
        <p:spPr bwMode="auto">
          <a:xfrm>
            <a:off x="232028" y="3420020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</a:t>
            </a:r>
            <a:r>
              <a:rPr lang="en-US" sz="1400" dirty="0" smtClean="0"/>
              <a:t>(</a:t>
            </a:r>
            <a:r>
              <a:rPr lang="cs-CZ" sz="1400" dirty="0" smtClean="0"/>
              <a:t>rovina </a:t>
            </a:r>
            <a:r>
              <a:rPr lang="cs-CZ" sz="1400" dirty="0" err="1" smtClean="0"/>
              <a:t>xy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35" name="Text Box 62"/>
          <p:cNvSpPr txBox="1">
            <a:spLocks noChangeArrowheads="1"/>
          </p:cNvSpPr>
          <p:nvPr/>
        </p:nvSpPr>
        <p:spPr bwMode="auto">
          <a:xfrm>
            <a:off x="22701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36" name="Text Box 63"/>
          <p:cNvSpPr txBox="1">
            <a:spLocks noChangeArrowheads="1"/>
          </p:cNvSpPr>
          <p:nvPr/>
        </p:nvSpPr>
        <p:spPr bwMode="auto">
          <a:xfrm>
            <a:off x="12192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2537" name="Line 64"/>
          <p:cNvSpPr>
            <a:spLocks noChangeShapeType="1"/>
          </p:cNvSpPr>
          <p:nvPr/>
        </p:nvSpPr>
        <p:spPr bwMode="auto">
          <a:xfrm flipV="1">
            <a:off x="35814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65"/>
          <p:cNvSpPr>
            <a:spLocks noChangeShapeType="1"/>
          </p:cNvSpPr>
          <p:nvPr/>
        </p:nvSpPr>
        <p:spPr bwMode="auto">
          <a:xfrm>
            <a:off x="28194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Oval 67"/>
          <p:cNvSpPr>
            <a:spLocks noChangeArrowheads="1"/>
          </p:cNvSpPr>
          <p:nvPr/>
        </p:nvSpPr>
        <p:spPr bwMode="auto">
          <a:xfrm>
            <a:off x="3276600" y="2362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69"/>
          <p:cNvSpPr txBox="1">
            <a:spLocks noChangeArrowheads="1"/>
          </p:cNvSpPr>
          <p:nvPr/>
        </p:nvSpPr>
        <p:spPr bwMode="auto">
          <a:xfrm>
            <a:off x="2395665" y="3162725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(rovina </a:t>
            </a:r>
            <a:r>
              <a:rPr lang="cs-CZ" sz="1400" dirty="0" err="1" smtClean="0"/>
              <a:t>zy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41" name="Text Box 70"/>
          <p:cNvSpPr txBox="1">
            <a:spLocks noChangeArrowheads="1"/>
          </p:cNvSpPr>
          <p:nvPr/>
        </p:nvSpPr>
        <p:spPr bwMode="auto">
          <a:xfrm>
            <a:off x="43275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42" name="Text Box 71"/>
          <p:cNvSpPr txBox="1">
            <a:spLocks noChangeArrowheads="1"/>
          </p:cNvSpPr>
          <p:nvPr/>
        </p:nvSpPr>
        <p:spPr bwMode="auto">
          <a:xfrm>
            <a:off x="32766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2543" name="Line 72"/>
          <p:cNvSpPr>
            <a:spLocks noChangeShapeType="1"/>
          </p:cNvSpPr>
          <p:nvPr/>
        </p:nvSpPr>
        <p:spPr bwMode="auto">
          <a:xfrm flipV="1">
            <a:off x="55626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73"/>
          <p:cNvSpPr>
            <a:spLocks noChangeShapeType="1"/>
          </p:cNvSpPr>
          <p:nvPr/>
        </p:nvSpPr>
        <p:spPr bwMode="auto">
          <a:xfrm>
            <a:off x="48006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Text Box 75"/>
          <p:cNvSpPr txBox="1">
            <a:spLocks noChangeArrowheads="1"/>
          </p:cNvSpPr>
          <p:nvPr/>
        </p:nvSpPr>
        <p:spPr bwMode="auto">
          <a:xfrm>
            <a:off x="5013101" y="3450105"/>
            <a:ext cx="21242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 (rovina </a:t>
            </a:r>
            <a:r>
              <a:rPr lang="cs-CZ" sz="1400" dirty="0" err="1" smtClean="0"/>
              <a:t>xz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46" name="Text Box 76"/>
          <p:cNvSpPr txBox="1">
            <a:spLocks noChangeArrowheads="1"/>
          </p:cNvSpPr>
          <p:nvPr/>
        </p:nvSpPr>
        <p:spPr bwMode="auto">
          <a:xfrm>
            <a:off x="63087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47" name="Text Box 77"/>
          <p:cNvSpPr txBox="1">
            <a:spLocks noChangeArrowheads="1"/>
          </p:cNvSpPr>
          <p:nvPr/>
        </p:nvSpPr>
        <p:spPr bwMode="auto">
          <a:xfrm>
            <a:off x="52578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48" name="Freeform 81"/>
          <p:cNvSpPr>
            <a:spLocks/>
          </p:cNvSpPr>
          <p:nvPr/>
        </p:nvSpPr>
        <p:spPr bwMode="auto">
          <a:xfrm>
            <a:off x="1524000" y="2425700"/>
            <a:ext cx="762000" cy="482600"/>
          </a:xfrm>
          <a:custGeom>
            <a:avLst/>
            <a:gdLst>
              <a:gd name="T0" fmla="*/ 0 w 480"/>
              <a:gd name="T1" fmla="*/ 2147483647 h 304"/>
              <a:gd name="T2" fmla="*/ 2147483647 w 480"/>
              <a:gd name="T3" fmla="*/ 2147483647 h 304"/>
              <a:gd name="T4" fmla="*/ 2147483647 w 480"/>
              <a:gd name="T5" fmla="*/ 2147483647 h 304"/>
              <a:gd name="T6" fmla="*/ 2147483647 w 480"/>
              <a:gd name="T7" fmla="*/ 2147483647 h 304"/>
              <a:gd name="T8" fmla="*/ 0 w 480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83"/>
          <p:cNvSpPr>
            <a:spLocks noChangeShapeType="1"/>
          </p:cNvSpPr>
          <p:nvPr/>
        </p:nvSpPr>
        <p:spPr bwMode="auto">
          <a:xfrm>
            <a:off x="55626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Freeform 84"/>
          <p:cNvSpPr>
            <a:spLocks/>
          </p:cNvSpPr>
          <p:nvPr/>
        </p:nvSpPr>
        <p:spPr bwMode="auto">
          <a:xfrm>
            <a:off x="5562600" y="2438400"/>
            <a:ext cx="762000" cy="482600"/>
          </a:xfrm>
          <a:custGeom>
            <a:avLst/>
            <a:gdLst>
              <a:gd name="T0" fmla="*/ 0 w 480"/>
              <a:gd name="T1" fmla="*/ 2147483647 h 304"/>
              <a:gd name="T2" fmla="*/ 2147483647 w 480"/>
              <a:gd name="T3" fmla="*/ 2147483647 h 304"/>
              <a:gd name="T4" fmla="*/ 2147483647 w 480"/>
              <a:gd name="T5" fmla="*/ 2147483647 h 304"/>
              <a:gd name="T6" fmla="*/ 2147483647 w 480"/>
              <a:gd name="T7" fmla="*/ 2147483647 h 304"/>
              <a:gd name="T8" fmla="*/ 0 w 480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85"/>
          <p:cNvSpPr>
            <a:spLocks noChangeArrowheads="1"/>
          </p:cNvSpPr>
          <p:nvPr/>
        </p:nvSpPr>
        <p:spPr bwMode="auto">
          <a:xfrm>
            <a:off x="3505200" y="25908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87"/>
          <p:cNvSpPr>
            <a:spLocks noChangeShapeType="1"/>
          </p:cNvSpPr>
          <p:nvPr/>
        </p:nvSpPr>
        <p:spPr bwMode="auto">
          <a:xfrm flipV="1">
            <a:off x="1752600" y="4038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88"/>
          <p:cNvSpPr>
            <a:spLocks noChangeShapeType="1"/>
          </p:cNvSpPr>
          <p:nvPr/>
        </p:nvSpPr>
        <p:spPr bwMode="auto">
          <a:xfrm>
            <a:off x="990600" y="4800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Text Box 89"/>
          <p:cNvSpPr txBox="1">
            <a:spLocks noChangeArrowheads="1"/>
          </p:cNvSpPr>
          <p:nvPr/>
        </p:nvSpPr>
        <p:spPr bwMode="auto">
          <a:xfrm>
            <a:off x="914400" y="5562600"/>
            <a:ext cx="20649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shora, 3 sektory</a:t>
            </a:r>
            <a:endParaRPr lang="en-US" sz="1400" dirty="0"/>
          </a:p>
        </p:txBody>
      </p:sp>
      <p:sp>
        <p:nvSpPr>
          <p:cNvPr id="22555" name="Text Box 90"/>
          <p:cNvSpPr txBox="1">
            <a:spLocks noChangeArrowheads="1"/>
          </p:cNvSpPr>
          <p:nvPr/>
        </p:nvSpPr>
        <p:spPr bwMode="auto">
          <a:xfrm>
            <a:off x="2498725" y="48117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56" name="Text Box 91"/>
          <p:cNvSpPr txBox="1">
            <a:spLocks noChangeArrowheads="1"/>
          </p:cNvSpPr>
          <p:nvPr/>
        </p:nvSpPr>
        <p:spPr bwMode="auto">
          <a:xfrm>
            <a:off x="17526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57" name="AutoShape 92"/>
          <p:cNvSpPr>
            <a:spLocks noChangeArrowheads="1"/>
          </p:cNvSpPr>
          <p:nvPr/>
        </p:nvSpPr>
        <p:spPr bwMode="auto">
          <a:xfrm rot="1800000">
            <a:off x="1693863" y="4724400"/>
            <a:ext cx="127000" cy="1111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93"/>
          <p:cNvSpPr txBox="1">
            <a:spLocks noChangeArrowheads="1"/>
          </p:cNvSpPr>
          <p:nvPr/>
        </p:nvSpPr>
        <p:spPr bwMode="auto">
          <a:xfrm>
            <a:off x="3733800" y="5562600"/>
            <a:ext cx="20746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shora, 6 sektorů</a:t>
            </a:r>
            <a:endParaRPr lang="en-US" sz="1400" dirty="0"/>
          </a:p>
        </p:txBody>
      </p:sp>
      <p:sp>
        <p:nvSpPr>
          <p:cNvPr id="22559" name="Oval 94"/>
          <p:cNvSpPr>
            <a:spLocks noChangeArrowheads="1"/>
          </p:cNvSpPr>
          <p:nvPr/>
        </p:nvSpPr>
        <p:spPr bwMode="auto">
          <a:xfrm>
            <a:off x="17526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Oval 95"/>
          <p:cNvSpPr>
            <a:spLocks noChangeArrowheads="1"/>
          </p:cNvSpPr>
          <p:nvPr/>
        </p:nvSpPr>
        <p:spPr bwMode="auto">
          <a:xfrm>
            <a:off x="1266825" y="471963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Oval 96"/>
          <p:cNvSpPr>
            <a:spLocks noChangeArrowheads="1"/>
          </p:cNvSpPr>
          <p:nvPr/>
        </p:nvSpPr>
        <p:spPr bwMode="auto">
          <a:xfrm>
            <a:off x="1309688" y="420528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Text Box 97"/>
          <p:cNvSpPr txBox="1">
            <a:spLocks noChangeArrowheads="1"/>
          </p:cNvSpPr>
          <p:nvPr/>
        </p:nvSpPr>
        <p:spPr bwMode="auto">
          <a:xfrm>
            <a:off x="5257800" y="4724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63" name="Text Box 98"/>
          <p:cNvSpPr txBox="1">
            <a:spLocks noChangeArrowheads="1"/>
          </p:cNvSpPr>
          <p:nvPr/>
        </p:nvSpPr>
        <p:spPr bwMode="auto">
          <a:xfrm>
            <a:off x="4572000" y="38100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64" name="Line 99"/>
          <p:cNvSpPr>
            <a:spLocks noChangeShapeType="1"/>
          </p:cNvSpPr>
          <p:nvPr/>
        </p:nvSpPr>
        <p:spPr bwMode="auto">
          <a:xfrm>
            <a:off x="3692525" y="4776788"/>
            <a:ext cx="1793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Line 100"/>
          <p:cNvSpPr>
            <a:spLocks noChangeShapeType="1"/>
          </p:cNvSpPr>
          <p:nvPr/>
        </p:nvSpPr>
        <p:spPr bwMode="auto">
          <a:xfrm>
            <a:off x="4513263" y="3962400"/>
            <a:ext cx="0" cy="155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AutoShape 101"/>
          <p:cNvSpPr>
            <a:spLocks noChangeArrowheads="1"/>
          </p:cNvSpPr>
          <p:nvPr/>
        </p:nvSpPr>
        <p:spPr bwMode="auto">
          <a:xfrm>
            <a:off x="4437063" y="4710113"/>
            <a:ext cx="152400" cy="13335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Freeform 102"/>
          <p:cNvSpPr>
            <a:spLocks/>
          </p:cNvSpPr>
          <p:nvPr/>
        </p:nvSpPr>
        <p:spPr bwMode="auto">
          <a:xfrm>
            <a:off x="3867150" y="4300538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Freeform 103"/>
          <p:cNvSpPr>
            <a:spLocks/>
          </p:cNvSpPr>
          <p:nvPr/>
        </p:nvSpPr>
        <p:spPr bwMode="auto">
          <a:xfrm rot="3600000">
            <a:off x="4227512" y="4124326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Freeform 104"/>
          <p:cNvSpPr>
            <a:spLocks/>
          </p:cNvSpPr>
          <p:nvPr/>
        </p:nvSpPr>
        <p:spPr bwMode="auto">
          <a:xfrm rot="7200000">
            <a:off x="4565650" y="4333876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70" name="Group 105"/>
          <p:cNvGrpSpPr>
            <a:grpSpLocks/>
          </p:cNvGrpSpPr>
          <p:nvPr/>
        </p:nvGrpSpPr>
        <p:grpSpPr bwMode="auto">
          <a:xfrm rot="21469953" flipV="1">
            <a:off x="3886200" y="4648200"/>
            <a:ext cx="1268413" cy="822325"/>
            <a:chOff x="1933" y="2844"/>
            <a:chExt cx="799" cy="518"/>
          </a:xfrm>
        </p:grpSpPr>
        <p:sp>
          <p:nvSpPr>
            <p:cNvPr id="22574" name="Freeform 106"/>
            <p:cNvSpPr>
              <a:spLocks/>
            </p:cNvSpPr>
            <p:nvPr/>
          </p:nvSpPr>
          <p:spPr bwMode="auto">
            <a:xfrm>
              <a:off x="1933" y="2982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Freeform 107"/>
            <p:cNvSpPr>
              <a:spLocks/>
            </p:cNvSpPr>
            <p:nvPr/>
          </p:nvSpPr>
          <p:spPr bwMode="auto">
            <a:xfrm rot="3600000">
              <a:off x="2160" y="2871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Freeform 108"/>
            <p:cNvSpPr>
              <a:spLocks/>
            </p:cNvSpPr>
            <p:nvPr/>
          </p:nvSpPr>
          <p:spPr bwMode="auto">
            <a:xfrm rot="7200000">
              <a:off x="2373" y="3003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1" name="Rectangle 109"/>
          <p:cNvSpPr>
            <a:spLocks noGrp="1" noChangeArrowheads="1"/>
          </p:cNvSpPr>
          <p:nvPr>
            <p:ph type="body" idx="1"/>
          </p:nvPr>
        </p:nvSpPr>
        <p:spPr>
          <a:xfrm>
            <a:off x="419099" y="1511301"/>
            <a:ext cx="8229600" cy="587602"/>
          </a:xfrm>
        </p:spPr>
        <p:txBody>
          <a:bodyPr/>
          <a:lstStyle/>
          <a:p>
            <a:r>
              <a:rPr lang="cs-CZ" sz="1800" dirty="0" smtClean="0"/>
              <a:t>Často používané pro mikrovlnné spoje nebo základnové stanice pro mobilní telefony</a:t>
            </a:r>
            <a:endParaRPr lang="en-US" sz="1800" dirty="0" smtClean="0"/>
          </a:p>
        </p:txBody>
      </p:sp>
      <p:sp>
        <p:nvSpPr>
          <p:cNvPr id="22572" name="Text Box 110"/>
          <p:cNvSpPr txBox="1">
            <a:spLocks noChangeArrowheads="1"/>
          </p:cNvSpPr>
          <p:nvPr/>
        </p:nvSpPr>
        <p:spPr bwMode="auto">
          <a:xfrm>
            <a:off x="6656952" y="2362200"/>
            <a:ext cx="1229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Směrová anténa</a:t>
            </a:r>
            <a:endParaRPr lang="en-US" sz="1800" dirty="0"/>
          </a:p>
        </p:txBody>
      </p:sp>
      <p:sp>
        <p:nvSpPr>
          <p:cNvPr id="22573" name="Text Box 111"/>
          <p:cNvSpPr txBox="1">
            <a:spLocks noChangeArrowheads="1"/>
          </p:cNvSpPr>
          <p:nvPr/>
        </p:nvSpPr>
        <p:spPr bwMode="auto">
          <a:xfrm>
            <a:off x="5440966" y="3856213"/>
            <a:ext cx="12721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Sektorová anténa</a:t>
            </a:r>
            <a:endParaRPr 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F5BA-E067-4B97-AF2C-51AA3F9806D0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646" y="1980793"/>
            <a:ext cx="622935" cy="155733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019" y="4597401"/>
            <a:ext cx="952500" cy="16573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014535" y="3844759"/>
            <a:ext cx="16097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Zisk: 17 </a:t>
            </a:r>
            <a:r>
              <a:rPr lang="cs-CZ" sz="1400" dirty="0" err="1" smtClean="0"/>
              <a:t>dBi</a:t>
            </a:r>
            <a:endParaRPr lang="cs-CZ" sz="1400" dirty="0" smtClean="0"/>
          </a:p>
          <a:p>
            <a:r>
              <a:rPr lang="cs-CZ" sz="1400" dirty="0"/>
              <a:t>Horizontálně 120</a:t>
            </a:r>
            <a:r>
              <a:rPr lang="cs-CZ" sz="1400" dirty="0" smtClean="0"/>
              <a:t>°</a:t>
            </a:r>
          </a:p>
          <a:p>
            <a:r>
              <a:rPr lang="cs-CZ" sz="1400" dirty="0"/>
              <a:t>Vertikálně 14° </a:t>
            </a:r>
          </a:p>
        </p:txBody>
      </p:sp>
    </p:spTree>
    <p:extLst>
      <p:ext uri="{BB962C8B-B14F-4D97-AF65-F5344CB8AC3E}">
        <p14:creationId xmlns:p14="http://schemas.microsoft.com/office/powerpoint/2010/main" val="302850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Rozšíření počtu antén</a:t>
            </a:r>
            <a:endParaRPr lang="en-US" sz="3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2296"/>
            <a:ext cx="7162800" cy="28342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Seskupení dvou a více antén</a:t>
            </a:r>
            <a:endParaRPr lang="en-US" sz="1800" dirty="0" smtClean="0"/>
          </a:p>
          <a:p>
            <a:pPr lvl="1"/>
            <a:r>
              <a:rPr lang="cs-CZ" sz="1600" dirty="0" smtClean="0"/>
              <a:t>Pole antén s více prvky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Zvýšení počtu antén</a:t>
            </a:r>
            <a:endParaRPr lang="en-US" sz="1800" dirty="0" smtClean="0"/>
          </a:p>
          <a:p>
            <a:pPr lvl="1"/>
            <a:r>
              <a:rPr lang="cs-CZ" sz="1600" dirty="0" smtClean="0"/>
              <a:t>Přepínání antén, výběr antény</a:t>
            </a:r>
            <a:endParaRPr lang="en-US" sz="1600" dirty="0" smtClean="0"/>
          </a:p>
          <a:p>
            <a:pPr lvl="2"/>
            <a:r>
              <a:rPr lang="cs-CZ" sz="1400" dirty="0" smtClean="0"/>
              <a:t>Přijímač si vybírá anténu s největším výkonem</a:t>
            </a:r>
            <a:endParaRPr lang="en-US" sz="1400" dirty="0" smtClean="0"/>
          </a:p>
          <a:p>
            <a:pPr lvl="1"/>
            <a:r>
              <a:rPr lang="cs-CZ" sz="1600" dirty="0" smtClean="0"/>
              <a:t>Spojení více antén</a:t>
            </a:r>
            <a:endParaRPr lang="en-US" sz="1600" dirty="0" smtClean="0"/>
          </a:p>
          <a:p>
            <a:pPr lvl="2"/>
            <a:r>
              <a:rPr lang="cs-CZ" sz="1400" dirty="0" smtClean="0"/>
              <a:t>Spojení výstupních výkonů s cílem získat větší zesílení</a:t>
            </a:r>
            <a:endParaRPr lang="en-US" sz="1400" dirty="0" smtClean="0"/>
          </a:p>
          <a:p>
            <a:pPr lvl="2"/>
            <a:r>
              <a:rPr lang="cs-CZ" sz="1400" dirty="0" smtClean="0"/>
              <a:t>Aby se předešlo rušení signálu, je třeba antény sfázovat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>
              <a:sym typeface="Symbol" pitchFamily="18" charset="2"/>
            </a:endParaRPr>
          </a:p>
        </p:txBody>
      </p:sp>
      <p:sp>
        <p:nvSpPr>
          <p:cNvPr id="23556" name="Line 58"/>
          <p:cNvSpPr>
            <a:spLocks noChangeShapeType="1"/>
          </p:cNvSpPr>
          <p:nvPr/>
        </p:nvSpPr>
        <p:spPr bwMode="auto">
          <a:xfrm>
            <a:off x="27001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9"/>
          <p:cNvSpPr>
            <a:spLocks noChangeShapeType="1"/>
          </p:cNvSpPr>
          <p:nvPr/>
        </p:nvSpPr>
        <p:spPr bwMode="auto">
          <a:xfrm>
            <a:off x="33859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0"/>
          <p:cNvSpPr>
            <a:spLocks noChangeArrowheads="1"/>
          </p:cNvSpPr>
          <p:nvPr/>
        </p:nvSpPr>
        <p:spPr bwMode="auto">
          <a:xfrm>
            <a:off x="2852539" y="5406752"/>
            <a:ext cx="3810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+</a:t>
            </a:r>
          </a:p>
        </p:txBody>
      </p:sp>
      <p:sp>
        <p:nvSpPr>
          <p:cNvPr id="23559" name="AutoShape 61"/>
          <p:cNvSpPr>
            <a:spLocks noChangeArrowheads="1"/>
          </p:cNvSpPr>
          <p:nvPr/>
        </p:nvSpPr>
        <p:spPr bwMode="auto">
          <a:xfrm>
            <a:off x="2242939" y="4949552"/>
            <a:ext cx="1524000" cy="4572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60" name="AutoShape 62"/>
          <p:cNvCxnSpPr>
            <a:cxnSpLocks noChangeShapeType="1"/>
            <a:stCxn id="23558" idx="1"/>
            <a:endCxn id="23556" idx="1"/>
          </p:cNvCxnSpPr>
          <p:nvPr/>
        </p:nvCxnSpPr>
        <p:spPr bwMode="auto">
          <a:xfrm rot="10800000">
            <a:off x="2700139" y="5197202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3561" name="AutoShape 63"/>
          <p:cNvCxnSpPr>
            <a:cxnSpLocks noChangeShapeType="1"/>
            <a:stCxn id="23558" idx="3"/>
            <a:endCxn id="23557" idx="1"/>
          </p:cNvCxnSpPr>
          <p:nvPr/>
        </p:nvCxnSpPr>
        <p:spPr bwMode="auto">
          <a:xfrm flipV="1">
            <a:off x="3233539" y="5197202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3562" name="Text Box 64"/>
          <p:cNvSpPr txBox="1">
            <a:spLocks noChangeArrowheads="1"/>
          </p:cNvSpPr>
          <p:nvPr/>
        </p:nvSpPr>
        <p:spPr bwMode="auto">
          <a:xfrm>
            <a:off x="3338314" y="4644752"/>
            <a:ext cx="428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3563" name="Text Box 65"/>
          <p:cNvSpPr txBox="1">
            <a:spLocks noChangeArrowheads="1"/>
          </p:cNvSpPr>
          <p:nvPr/>
        </p:nvSpPr>
        <p:spPr bwMode="auto">
          <a:xfrm>
            <a:off x="27763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64" name="Text Box 66"/>
          <p:cNvSpPr txBox="1">
            <a:spLocks noChangeArrowheads="1"/>
          </p:cNvSpPr>
          <p:nvPr/>
        </p:nvSpPr>
        <p:spPr bwMode="auto">
          <a:xfrm>
            <a:off x="23191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3565" name="Line 67"/>
          <p:cNvSpPr>
            <a:spLocks noChangeShapeType="1"/>
          </p:cNvSpPr>
          <p:nvPr/>
        </p:nvSpPr>
        <p:spPr bwMode="auto">
          <a:xfrm flipV="1">
            <a:off x="3538339" y="449235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68"/>
          <p:cNvSpPr>
            <a:spLocks noChangeShapeType="1"/>
          </p:cNvSpPr>
          <p:nvPr/>
        </p:nvSpPr>
        <p:spPr bwMode="auto">
          <a:xfrm>
            <a:off x="3538339" y="494955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69"/>
          <p:cNvSpPr>
            <a:spLocks noChangeShapeType="1"/>
          </p:cNvSpPr>
          <p:nvPr/>
        </p:nvSpPr>
        <p:spPr bwMode="auto">
          <a:xfrm flipH="1">
            <a:off x="2700139" y="47971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70"/>
          <p:cNvSpPr>
            <a:spLocks noChangeShapeType="1"/>
          </p:cNvSpPr>
          <p:nvPr/>
        </p:nvSpPr>
        <p:spPr bwMode="auto">
          <a:xfrm>
            <a:off x="3157339" y="47971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9" name="Group 71"/>
          <p:cNvGrpSpPr>
            <a:grpSpLocks/>
          </p:cNvGrpSpPr>
          <p:nvPr/>
        </p:nvGrpSpPr>
        <p:grpSpPr bwMode="auto">
          <a:xfrm>
            <a:off x="2547739" y="4492352"/>
            <a:ext cx="0" cy="685800"/>
            <a:chOff x="4224" y="2736"/>
            <a:chExt cx="0" cy="432"/>
          </a:xfrm>
        </p:grpSpPr>
        <p:sp>
          <p:nvSpPr>
            <p:cNvPr id="23591" name="Line 72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Line 73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0" name="Text Box 74"/>
          <p:cNvSpPr txBox="1">
            <a:spLocks noChangeArrowheads="1"/>
          </p:cNvSpPr>
          <p:nvPr/>
        </p:nvSpPr>
        <p:spPr bwMode="auto">
          <a:xfrm>
            <a:off x="1404739" y="5863952"/>
            <a:ext cx="522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zem</a:t>
            </a:r>
            <a:endParaRPr lang="en-US" sz="1400" dirty="0"/>
          </a:p>
        </p:txBody>
      </p:sp>
      <p:sp>
        <p:nvSpPr>
          <p:cNvPr id="23571" name="Line 75"/>
          <p:cNvSpPr>
            <a:spLocks noChangeShapeType="1"/>
          </p:cNvSpPr>
          <p:nvPr/>
        </p:nvSpPr>
        <p:spPr bwMode="auto">
          <a:xfrm flipV="1">
            <a:off x="2014339" y="5406752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76"/>
          <p:cNvSpPr>
            <a:spLocks noChangeShapeType="1"/>
          </p:cNvSpPr>
          <p:nvPr/>
        </p:nvSpPr>
        <p:spPr bwMode="auto">
          <a:xfrm>
            <a:off x="49861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77"/>
          <p:cNvSpPr>
            <a:spLocks noChangeShapeType="1"/>
          </p:cNvSpPr>
          <p:nvPr/>
        </p:nvSpPr>
        <p:spPr bwMode="auto">
          <a:xfrm>
            <a:off x="56719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 Box 78"/>
          <p:cNvSpPr txBox="1">
            <a:spLocks noChangeArrowheads="1"/>
          </p:cNvSpPr>
          <p:nvPr/>
        </p:nvSpPr>
        <p:spPr bwMode="auto">
          <a:xfrm>
            <a:off x="5062339" y="44161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75" name="Text Box 79"/>
          <p:cNvSpPr txBox="1">
            <a:spLocks noChangeArrowheads="1"/>
          </p:cNvSpPr>
          <p:nvPr/>
        </p:nvSpPr>
        <p:spPr bwMode="auto">
          <a:xfrm>
            <a:off x="46051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76" name="Line 80"/>
          <p:cNvSpPr>
            <a:spLocks noChangeShapeType="1"/>
          </p:cNvSpPr>
          <p:nvPr/>
        </p:nvSpPr>
        <p:spPr bwMode="auto">
          <a:xfrm flipH="1">
            <a:off x="4986139" y="45685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Line 81"/>
          <p:cNvSpPr>
            <a:spLocks noChangeShapeType="1"/>
          </p:cNvSpPr>
          <p:nvPr/>
        </p:nvSpPr>
        <p:spPr bwMode="auto">
          <a:xfrm>
            <a:off x="5443339" y="45685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78" name="Group 82"/>
          <p:cNvGrpSpPr>
            <a:grpSpLocks/>
          </p:cNvGrpSpPr>
          <p:nvPr/>
        </p:nvGrpSpPr>
        <p:grpSpPr bwMode="auto">
          <a:xfrm>
            <a:off x="4833739" y="4492352"/>
            <a:ext cx="0" cy="685800"/>
            <a:chOff x="4224" y="2736"/>
            <a:chExt cx="0" cy="432"/>
          </a:xfrm>
        </p:grpSpPr>
        <p:sp>
          <p:nvSpPr>
            <p:cNvPr id="23589" name="Line 83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Line 84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9" name="Rectangle 85"/>
          <p:cNvSpPr>
            <a:spLocks noChangeArrowheads="1"/>
          </p:cNvSpPr>
          <p:nvPr/>
        </p:nvSpPr>
        <p:spPr bwMode="auto">
          <a:xfrm>
            <a:off x="5443339" y="5482952"/>
            <a:ext cx="4572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+</a:t>
            </a:r>
          </a:p>
        </p:txBody>
      </p:sp>
      <p:cxnSp>
        <p:nvCxnSpPr>
          <p:cNvPr id="23580" name="AutoShape 86"/>
          <p:cNvCxnSpPr>
            <a:cxnSpLocks noChangeShapeType="1"/>
            <a:stCxn id="23558" idx="2"/>
          </p:cNvCxnSpPr>
          <p:nvPr/>
        </p:nvCxnSpPr>
        <p:spPr bwMode="auto">
          <a:xfrm>
            <a:off x="3043039" y="5711552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581" name="AutoShape 87"/>
          <p:cNvCxnSpPr>
            <a:cxnSpLocks noChangeShapeType="1"/>
            <a:stCxn id="23579" idx="2"/>
          </p:cNvCxnSpPr>
          <p:nvPr/>
        </p:nvCxnSpPr>
        <p:spPr bwMode="auto">
          <a:xfrm>
            <a:off x="5671939" y="5787752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3582" name="Text Box 88"/>
          <p:cNvSpPr txBox="1">
            <a:spLocks noChangeArrowheads="1"/>
          </p:cNvSpPr>
          <p:nvPr/>
        </p:nvSpPr>
        <p:spPr bwMode="auto">
          <a:xfrm>
            <a:off x="5748139" y="44161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83" name="Line 89"/>
          <p:cNvSpPr>
            <a:spLocks noChangeShapeType="1"/>
          </p:cNvSpPr>
          <p:nvPr/>
        </p:nvSpPr>
        <p:spPr bwMode="auto">
          <a:xfrm flipH="1">
            <a:off x="5671939" y="45685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Line 90"/>
          <p:cNvSpPr>
            <a:spLocks noChangeShapeType="1"/>
          </p:cNvSpPr>
          <p:nvPr/>
        </p:nvSpPr>
        <p:spPr bwMode="auto">
          <a:xfrm>
            <a:off x="6129139" y="45685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Line 91"/>
          <p:cNvSpPr>
            <a:spLocks noChangeShapeType="1"/>
          </p:cNvSpPr>
          <p:nvPr/>
        </p:nvSpPr>
        <p:spPr bwMode="auto">
          <a:xfrm>
            <a:off x="63577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Freeform 92"/>
          <p:cNvSpPr>
            <a:spLocks/>
          </p:cNvSpPr>
          <p:nvPr/>
        </p:nvSpPr>
        <p:spPr bwMode="auto">
          <a:xfrm>
            <a:off x="5900539" y="4797152"/>
            <a:ext cx="685800" cy="838200"/>
          </a:xfrm>
          <a:custGeom>
            <a:avLst/>
            <a:gdLst>
              <a:gd name="T0" fmla="*/ 2147483647 w 432"/>
              <a:gd name="T1" fmla="*/ 0 h 528"/>
              <a:gd name="T2" fmla="*/ 2147483647 w 432"/>
              <a:gd name="T3" fmla="*/ 0 h 528"/>
              <a:gd name="T4" fmla="*/ 2147483647 w 432"/>
              <a:gd name="T5" fmla="*/ 2147483647 h 528"/>
              <a:gd name="T6" fmla="*/ 0 w 432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528">
                <a:moveTo>
                  <a:pt x="288" y="0"/>
                </a:moveTo>
                <a:lnTo>
                  <a:pt x="432" y="0"/>
                </a:lnTo>
                <a:lnTo>
                  <a:pt x="432" y="528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Freeform 93"/>
          <p:cNvSpPr>
            <a:spLocks/>
          </p:cNvSpPr>
          <p:nvPr/>
        </p:nvSpPr>
        <p:spPr bwMode="auto">
          <a:xfrm>
            <a:off x="4986139" y="4797152"/>
            <a:ext cx="457200" cy="838200"/>
          </a:xfrm>
          <a:custGeom>
            <a:avLst/>
            <a:gdLst>
              <a:gd name="T0" fmla="*/ 0 w 336"/>
              <a:gd name="T1" fmla="*/ 0 h 528"/>
              <a:gd name="T2" fmla="*/ 2147483647 w 336"/>
              <a:gd name="T3" fmla="*/ 0 h 528"/>
              <a:gd name="T4" fmla="*/ 2147483647 w 336"/>
              <a:gd name="T5" fmla="*/ 2147483647 h 528"/>
              <a:gd name="T6" fmla="*/ 2147483647 w 336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528">
                <a:moveTo>
                  <a:pt x="0" y="0"/>
                </a:moveTo>
                <a:lnTo>
                  <a:pt x="144" y="0"/>
                </a:lnTo>
                <a:lnTo>
                  <a:pt x="144" y="528"/>
                </a:lnTo>
                <a:lnTo>
                  <a:pt x="336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Freeform 94"/>
          <p:cNvSpPr>
            <a:spLocks/>
          </p:cNvSpPr>
          <p:nvPr/>
        </p:nvSpPr>
        <p:spPr bwMode="auto">
          <a:xfrm>
            <a:off x="5671939" y="4797152"/>
            <a:ext cx="228600" cy="685800"/>
          </a:xfrm>
          <a:custGeom>
            <a:avLst/>
            <a:gdLst>
              <a:gd name="T0" fmla="*/ 0 w 144"/>
              <a:gd name="T1" fmla="*/ 0 h 432"/>
              <a:gd name="T2" fmla="*/ 2147483647 w 144"/>
              <a:gd name="T3" fmla="*/ 0 h 432"/>
              <a:gd name="T4" fmla="*/ 2147483647 w 144"/>
              <a:gd name="T5" fmla="*/ 2147483647 h 432"/>
              <a:gd name="T6" fmla="*/ 0 w 144"/>
              <a:gd name="T7" fmla="*/ 2147483647 h 432"/>
              <a:gd name="T8" fmla="*/ 0 w 14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" h="432">
                <a:moveTo>
                  <a:pt x="0" y="0"/>
                </a:moveTo>
                <a:lnTo>
                  <a:pt x="144" y="0"/>
                </a:lnTo>
                <a:lnTo>
                  <a:pt x="144" y="336"/>
                </a:lnTo>
                <a:lnTo>
                  <a:pt x="0" y="336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5DBD-D185-4666-B289-79E261E4BBA2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4"/>
          <p:cNvSpPr>
            <a:spLocks noChangeArrowheads="1"/>
          </p:cNvSpPr>
          <p:nvPr/>
        </p:nvSpPr>
        <p:spPr bwMode="auto">
          <a:xfrm>
            <a:off x="4589512" y="2582416"/>
            <a:ext cx="3352800" cy="33528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Dosah šíření signálu</a:t>
            </a:r>
            <a:endParaRPr lang="en-US" sz="3600" dirty="0" smtClean="0"/>
          </a:p>
        </p:txBody>
      </p:sp>
      <p:sp>
        <p:nvSpPr>
          <p:cNvPr id="24580" name="Oval 6"/>
          <p:cNvSpPr>
            <a:spLocks noChangeArrowheads="1"/>
          </p:cNvSpPr>
          <p:nvPr/>
        </p:nvSpPr>
        <p:spPr bwMode="auto">
          <a:xfrm>
            <a:off x="5046712" y="3039616"/>
            <a:ext cx="2438400" cy="2438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5580112" y="3573016"/>
            <a:ext cx="1371600" cy="13716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6189712" y="418261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7942312" y="4868416"/>
            <a:ext cx="1040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vzdálenost</a:t>
            </a:r>
            <a:endParaRPr lang="en-US" sz="14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884912" y="3877816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vysílač</a:t>
            </a:r>
            <a:endParaRPr lang="en-US" sz="1400" dirty="0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6265912" y="4258816"/>
            <a:ext cx="1905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5864252" y="4504977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vysílání</a:t>
            </a:r>
            <a:endParaRPr lang="en-US" sz="1400" dirty="0"/>
          </a:p>
        </p:txBody>
      </p:sp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5854633" y="5027165"/>
            <a:ext cx="8114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detekce</a:t>
            </a:r>
            <a:endParaRPr lang="en-US" sz="1400" dirty="0"/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5919557" y="5549403"/>
            <a:ext cx="6815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2458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457200" y="1523554"/>
            <a:ext cx="4248200" cy="4411662"/>
          </a:xfrm>
        </p:spPr>
        <p:txBody>
          <a:bodyPr/>
          <a:lstStyle/>
          <a:p>
            <a:r>
              <a:rPr lang="cs-CZ" sz="1800" dirty="0" smtClean="0"/>
              <a:t>Dosah pro vysílání</a:t>
            </a:r>
            <a:endParaRPr lang="en-US" sz="1800" dirty="0" smtClean="0"/>
          </a:p>
          <a:p>
            <a:pPr lvl="1"/>
            <a:r>
              <a:rPr lang="cs-CZ" sz="1800" dirty="0" smtClean="0"/>
              <a:t>Umožnění komunikace</a:t>
            </a:r>
          </a:p>
          <a:p>
            <a:pPr lvl="1"/>
            <a:r>
              <a:rPr lang="cs-CZ" sz="1800" dirty="0" smtClean="0"/>
              <a:t>Malá chybovost</a:t>
            </a:r>
            <a:endParaRPr lang="en-US" sz="1800" dirty="0" smtClean="0"/>
          </a:p>
          <a:p>
            <a:r>
              <a:rPr lang="cs-CZ" sz="1800" dirty="0" smtClean="0"/>
              <a:t>Dosah pro detekci</a:t>
            </a:r>
            <a:endParaRPr lang="en-US" sz="1800" dirty="0" smtClean="0"/>
          </a:p>
          <a:p>
            <a:pPr lvl="1"/>
            <a:r>
              <a:rPr lang="cs-CZ" sz="1800" dirty="0" smtClean="0"/>
              <a:t>Je možná detekce signálu</a:t>
            </a:r>
            <a:endParaRPr lang="en-US" sz="1800" dirty="0" smtClean="0"/>
          </a:p>
          <a:p>
            <a:pPr lvl="1"/>
            <a:r>
              <a:rPr lang="cs-CZ" sz="1800" dirty="0" smtClean="0"/>
              <a:t>Není možná komunikace</a:t>
            </a:r>
            <a:endParaRPr lang="en-US" sz="1800" dirty="0" smtClean="0"/>
          </a:p>
          <a:p>
            <a:r>
              <a:rPr lang="cs-CZ" sz="1800" dirty="0" smtClean="0"/>
              <a:t>Dosah pro rušení</a:t>
            </a:r>
            <a:endParaRPr lang="en-US" sz="1800" dirty="0" smtClean="0"/>
          </a:p>
          <a:p>
            <a:pPr lvl="1"/>
            <a:r>
              <a:rPr lang="cs-CZ" sz="1800" dirty="0" smtClean="0"/>
              <a:t>Signál nemůže být detekován</a:t>
            </a:r>
            <a:endParaRPr lang="en-US" sz="1800" dirty="0" smtClean="0"/>
          </a:p>
          <a:p>
            <a:pPr lvl="1"/>
            <a:r>
              <a:rPr lang="cs-CZ" sz="1800" dirty="0" smtClean="0"/>
              <a:t>Signál se přidává k šumu pozadí</a:t>
            </a:r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E925-1E84-48E5-AF73-7818AF7CDE03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4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Šíření signálu</a:t>
            </a:r>
            <a:endParaRPr lang="en-US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80" y="1548541"/>
            <a:ext cx="6248400" cy="2724695"/>
          </a:xfrm>
        </p:spPr>
        <p:txBody>
          <a:bodyPr/>
          <a:lstStyle/>
          <a:p>
            <a:r>
              <a:rPr lang="cs-CZ" sz="1600" dirty="0" smtClean="0"/>
              <a:t>Signál se ve volném prostoru šíří jako světlo (přímočaře)</a:t>
            </a:r>
            <a:endParaRPr lang="en-US" sz="1600" dirty="0" smtClean="0"/>
          </a:p>
          <a:p>
            <a:r>
              <a:rPr lang="cs-CZ" sz="1600" dirty="0" smtClean="0"/>
              <a:t>Výkon na straně přijímače klesá se čtvercem vzdálenosti (</a:t>
            </a:r>
            <a:r>
              <a:rPr lang="en-US" sz="1600" dirty="0" smtClean="0"/>
              <a:t>1/d²</a:t>
            </a:r>
            <a:r>
              <a:rPr lang="cs-CZ" sz="1600" dirty="0" smtClean="0"/>
              <a:t>), kde d je vzdálenost mezi vysílačem a přijímačem</a:t>
            </a:r>
          </a:p>
          <a:p>
            <a:r>
              <a:rPr lang="cs-CZ" sz="1600" dirty="0" smtClean="0"/>
              <a:t>Přijímaný výkon je ovlivňován</a:t>
            </a:r>
            <a:endParaRPr lang="en-US" sz="16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útlumem</a:t>
            </a:r>
            <a:r>
              <a:rPr lang="en-US" sz="1400" dirty="0" smtClean="0"/>
              <a:t> (</a:t>
            </a:r>
            <a:r>
              <a:rPr lang="cs-CZ" sz="1400" dirty="0" smtClean="0"/>
              <a:t>závisí na frekvenci</a:t>
            </a:r>
            <a:r>
              <a:rPr lang="en-US" sz="1400" dirty="0" smtClean="0"/>
              <a:t>)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zastíněním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Odrazem od velkých překážek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Lom v závislosti na hustotě média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Rozptylem na malých překážkách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Difrakcí na ostrých hranách</a:t>
            </a:r>
            <a:endParaRPr lang="en-US" sz="1400" dirty="0" smtClean="0"/>
          </a:p>
        </p:txBody>
      </p:sp>
      <p:graphicFrame>
        <p:nvGraphicFramePr>
          <p:cNvPr id="25604" name="Object 25"/>
          <p:cNvGraphicFramePr>
            <a:graphicFrameLocks noChangeAspect="1"/>
          </p:cNvGraphicFramePr>
          <p:nvPr>
            <p:extLst/>
          </p:nvPr>
        </p:nvGraphicFramePr>
        <p:xfrm>
          <a:off x="2391352" y="4626851"/>
          <a:ext cx="7016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3" imgW="2849563" imgH="3902075" progId="">
                  <p:embed/>
                </p:oleObj>
              </mc:Choice>
              <mc:Fallback>
                <p:oleObj name="Clip" r:id="rId3" imgW="2849563" imgH="3902075" progId="">
                  <p:embed/>
                  <p:pic>
                    <p:nvPicPr>
                      <p:cNvPr id="2560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1352" y="4626851"/>
                        <a:ext cx="70167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Line 33"/>
          <p:cNvSpPr>
            <a:spLocks noChangeShapeType="1"/>
          </p:cNvSpPr>
          <p:nvPr/>
        </p:nvSpPr>
        <p:spPr bwMode="auto">
          <a:xfrm>
            <a:off x="3077152" y="5160251"/>
            <a:ext cx="45720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38"/>
          <p:cNvSpPr>
            <a:spLocks noChangeShapeType="1"/>
          </p:cNvSpPr>
          <p:nvPr/>
        </p:nvSpPr>
        <p:spPr bwMode="auto">
          <a:xfrm flipH="1">
            <a:off x="3077152" y="4626851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44"/>
          <p:cNvSpPr txBox="1">
            <a:spLocks noChangeArrowheads="1"/>
          </p:cNvSpPr>
          <p:nvPr/>
        </p:nvSpPr>
        <p:spPr bwMode="auto">
          <a:xfrm>
            <a:off x="2391352" y="5631868"/>
            <a:ext cx="8508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odraz</a:t>
            </a:r>
            <a:endParaRPr lang="en-US" dirty="0"/>
          </a:p>
        </p:txBody>
      </p:sp>
      <p:graphicFrame>
        <p:nvGraphicFramePr>
          <p:cNvPr id="25608" name="Object 26"/>
          <p:cNvGraphicFramePr>
            <a:graphicFrameLocks noChangeAspect="1"/>
          </p:cNvGraphicFramePr>
          <p:nvPr>
            <p:extLst/>
          </p:nvPr>
        </p:nvGraphicFramePr>
        <p:xfrm>
          <a:off x="5029019" y="4958639"/>
          <a:ext cx="3762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lip" r:id="rId5" imgW="2033588" imgH="3390900" progId="">
                  <p:embed/>
                </p:oleObj>
              </mc:Choice>
              <mc:Fallback>
                <p:oleObj name="Clip" r:id="rId5" imgW="2033588" imgH="3390900" progId="">
                  <p:embed/>
                  <p:pic>
                    <p:nvPicPr>
                      <p:cNvPr id="2560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019" y="4958639"/>
                        <a:ext cx="3762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Line 34"/>
          <p:cNvSpPr>
            <a:spLocks noChangeShapeType="1"/>
          </p:cNvSpPr>
          <p:nvPr/>
        </p:nvSpPr>
        <p:spPr bwMode="auto">
          <a:xfrm flipV="1">
            <a:off x="5410019" y="5034839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35"/>
          <p:cNvSpPr>
            <a:spLocks noChangeShapeType="1"/>
          </p:cNvSpPr>
          <p:nvPr/>
        </p:nvSpPr>
        <p:spPr bwMode="auto">
          <a:xfrm>
            <a:off x="5410019" y="5111039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36"/>
          <p:cNvSpPr>
            <a:spLocks noChangeShapeType="1"/>
          </p:cNvSpPr>
          <p:nvPr/>
        </p:nvSpPr>
        <p:spPr bwMode="auto">
          <a:xfrm>
            <a:off x="5410019" y="5111039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37"/>
          <p:cNvSpPr>
            <a:spLocks noChangeShapeType="1"/>
          </p:cNvSpPr>
          <p:nvPr/>
        </p:nvSpPr>
        <p:spPr bwMode="auto">
          <a:xfrm flipH="1">
            <a:off x="5410019" y="4653839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45"/>
          <p:cNvSpPr txBox="1">
            <a:spLocks noChangeArrowheads="1"/>
          </p:cNvSpPr>
          <p:nvPr/>
        </p:nvSpPr>
        <p:spPr bwMode="auto">
          <a:xfrm>
            <a:off x="4818365" y="5593866"/>
            <a:ext cx="867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rozptyl</a:t>
            </a:r>
            <a:endParaRPr lang="en-US" dirty="0"/>
          </a:p>
        </p:txBody>
      </p:sp>
      <p:graphicFrame>
        <p:nvGraphicFramePr>
          <p:cNvPr id="25614" name="Object 39"/>
          <p:cNvGraphicFramePr>
            <a:graphicFrameLocks noChangeAspect="1"/>
          </p:cNvGraphicFramePr>
          <p:nvPr>
            <p:extLst/>
          </p:nvPr>
        </p:nvGraphicFramePr>
        <p:xfrm>
          <a:off x="6306286" y="4899924"/>
          <a:ext cx="14255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lip" r:id="rId7" imgW="1426464" imgH="692201" progId="">
                  <p:embed/>
                </p:oleObj>
              </mc:Choice>
              <mc:Fallback>
                <p:oleObj name="Clip" r:id="rId7" imgW="1426464" imgH="692201" progId="">
                  <p:embed/>
                  <p:pic>
                    <p:nvPicPr>
                      <p:cNvPr id="25614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6286" y="4899924"/>
                        <a:ext cx="1425575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5" name="Line 40"/>
          <p:cNvSpPr>
            <a:spLocks noChangeShapeType="1"/>
          </p:cNvSpPr>
          <p:nvPr/>
        </p:nvSpPr>
        <p:spPr bwMode="auto">
          <a:xfrm flipV="1">
            <a:off x="6001486" y="4899924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41"/>
          <p:cNvSpPr>
            <a:spLocks noChangeShapeType="1"/>
          </p:cNvSpPr>
          <p:nvPr/>
        </p:nvSpPr>
        <p:spPr bwMode="auto">
          <a:xfrm>
            <a:off x="6763486" y="4899924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42"/>
          <p:cNvSpPr>
            <a:spLocks noChangeShapeType="1"/>
          </p:cNvSpPr>
          <p:nvPr/>
        </p:nvSpPr>
        <p:spPr bwMode="auto">
          <a:xfrm>
            <a:off x="6763486" y="4899924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Text Box 46"/>
          <p:cNvSpPr txBox="1">
            <a:spLocks noChangeArrowheads="1"/>
          </p:cNvSpPr>
          <p:nvPr/>
        </p:nvSpPr>
        <p:spPr bwMode="auto">
          <a:xfrm>
            <a:off x="6500896" y="5615313"/>
            <a:ext cx="1273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difrakce</a:t>
            </a:r>
            <a:endParaRPr lang="en-US" dirty="0"/>
          </a:p>
        </p:txBody>
      </p:sp>
      <p:graphicFrame>
        <p:nvGraphicFramePr>
          <p:cNvPr id="25619" name="Object 50"/>
          <p:cNvGraphicFramePr>
            <a:graphicFrameLocks noChangeAspect="1"/>
          </p:cNvGraphicFramePr>
          <p:nvPr>
            <p:extLst/>
          </p:nvPr>
        </p:nvGraphicFramePr>
        <p:xfrm flipH="1">
          <a:off x="1035577" y="4549064"/>
          <a:ext cx="6492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lip" r:id="rId9" imgW="3032125" imgH="4533900" progId="">
                  <p:embed/>
                </p:oleObj>
              </mc:Choice>
              <mc:Fallback>
                <p:oleObj name="Clip" r:id="rId9" imgW="3032125" imgH="4533900" progId="">
                  <p:embed/>
                  <p:pic>
                    <p:nvPicPr>
                      <p:cNvPr id="25619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035577" y="4549064"/>
                        <a:ext cx="649288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0" name="Line 51"/>
          <p:cNvSpPr>
            <a:spLocks noChangeShapeType="1"/>
          </p:cNvSpPr>
          <p:nvPr/>
        </p:nvSpPr>
        <p:spPr bwMode="auto">
          <a:xfrm flipH="1">
            <a:off x="1645177" y="4701464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52"/>
          <p:cNvSpPr>
            <a:spLocks noChangeShapeType="1"/>
          </p:cNvSpPr>
          <p:nvPr/>
        </p:nvSpPr>
        <p:spPr bwMode="auto">
          <a:xfrm>
            <a:off x="1645177" y="4930064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54"/>
          <p:cNvSpPr txBox="1">
            <a:spLocks noChangeArrowheads="1"/>
          </p:cNvSpPr>
          <p:nvPr/>
        </p:nvSpPr>
        <p:spPr bwMode="auto">
          <a:xfrm>
            <a:off x="752957" y="5641885"/>
            <a:ext cx="1120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 smtClean="0"/>
              <a:t>zastínění</a:t>
            </a:r>
            <a:endParaRPr lang="en-US" dirty="0"/>
          </a:p>
        </p:txBody>
      </p:sp>
      <p:sp>
        <p:nvSpPr>
          <p:cNvPr id="25623" name="Line 55"/>
          <p:cNvSpPr>
            <a:spLocks noChangeShapeType="1"/>
          </p:cNvSpPr>
          <p:nvPr/>
        </p:nvSpPr>
        <p:spPr bwMode="auto">
          <a:xfrm flipH="1">
            <a:off x="1645177" y="4625264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57"/>
          <p:cNvSpPr>
            <a:spLocks noChangeArrowheads="1"/>
          </p:cNvSpPr>
          <p:nvPr/>
        </p:nvSpPr>
        <p:spPr bwMode="auto">
          <a:xfrm>
            <a:off x="3526228" y="5174758"/>
            <a:ext cx="1008062" cy="503237"/>
          </a:xfrm>
          <a:prstGeom prst="rect">
            <a:avLst/>
          </a:prstGeom>
          <a:solidFill>
            <a:srgbClr val="DADAF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Text Box 58"/>
          <p:cNvSpPr txBox="1">
            <a:spLocks noChangeArrowheads="1"/>
          </p:cNvSpPr>
          <p:nvPr/>
        </p:nvSpPr>
        <p:spPr bwMode="auto">
          <a:xfrm>
            <a:off x="3534352" y="5614218"/>
            <a:ext cx="57611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lom</a:t>
            </a:r>
            <a:endParaRPr lang="en-US" dirty="0"/>
          </a:p>
        </p:txBody>
      </p:sp>
      <p:sp>
        <p:nvSpPr>
          <p:cNvPr id="25626" name="Line 59"/>
          <p:cNvSpPr>
            <a:spLocks noChangeShapeType="1"/>
          </p:cNvSpPr>
          <p:nvPr/>
        </p:nvSpPr>
        <p:spPr bwMode="auto">
          <a:xfrm flipH="1">
            <a:off x="3958028" y="4788995"/>
            <a:ext cx="504825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60"/>
          <p:cNvSpPr>
            <a:spLocks noChangeShapeType="1"/>
          </p:cNvSpPr>
          <p:nvPr/>
        </p:nvSpPr>
        <p:spPr bwMode="auto">
          <a:xfrm rot="3912177">
            <a:off x="3712759" y="5199364"/>
            <a:ext cx="29210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243572"/>
            <a:ext cx="2133600" cy="457200"/>
          </a:xfrm>
        </p:spPr>
        <p:txBody>
          <a:bodyPr/>
          <a:lstStyle/>
          <a:p>
            <a:fld id="{71CAB15C-A9B0-426A-9E82-C64353CE821B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8948" y="6243572"/>
            <a:ext cx="2133600" cy="457200"/>
          </a:xfrm>
        </p:spPr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4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527969"/>
            <a:ext cx="8229600" cy="2140519"/>
          </a:xfrm>
        </p:spPr>
        <p:txBody>
          <a:bodyPr/>
          <a:lstStyle/>
          <a:p>
            <a:r>
              <a:rPr lang="cs-CZ" sz="1800" dirty="0" smtClean="0"/>
              <a:t>Signál mezi vysílačem a přijímačem může díky odrazům, rozptylu a difrakci procházet různými cestami</a:t>
            </a:r>
          </a:p>
          <a:p>
            <a:r>
              <a:rPr lang="cs-CZ" sz="1800" dirty="0" smtClean="0"/>
              <a:t>Časový rozptyl</a:t>
            </a:r>
            <a:r>
              <a:rPr lang="en-US" sz="1800" dirty="0" smtClean="0"/>
              <a:t>: </a:t>
            </a:r>
            <a:r>
              <a:rPr lang="cs-CZ" sz="1800" dirty="0" smtClean="0"/>
              <a:t>signál je rozptýlen v čase (různá zpoždění) </a:t>
            </a:r>
          </a:p>
          <a:p>
            <a:pPr lvl="1"/>
            <a:r>
              <a:rPr lang="cs-CZ" sz="1600" dirty="0" smtClean="0"/>
              <a:t>To vede k interferenci mezi sousedními symboly, </a:t>
            </a:r>
            <a:r>
              <a:rPr lang="en-US" sz="1600" dirty="0" smtClean="0"/>
              <a:t>Inter Symbol Interference (ISI)</a:t>
            </a:r>
          </a:p>
          <a:p>
            <a:r>
              <a:rPr lang="cs-CZ" sz="1800" dirty="0" smtClean="0"/>
              <a:t>Signál dosáhne přijímač přímo a fázově posunutý </a:t>
            </a:r>
          </a:p>
          <a:p>
            <a:pPr lvl="1"/>
            <a:r>
              <a:rPr lang="cs-CZ" sz="1600" dirty="0" smtClean="0"/>
              <a:t>Zkreslený signál v závislosti na fázi různých částí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Šíření signálu více směry</a:t>
            </a:r>
            <a:endParaRPr lang="en-US" sz="3600" dirty="0" smtClean="0"/>
          </a:p>
        </p:txBody>
      </p:sp>
      <p:grpSp>
        <p:nvGrpSpPr>
          <p:cNvPr id="27652" name="Group 49"/>
          <p:cNvGrpSpPr>
            <a:grpSpLocks/>
          </p:cNvGrpSpPr>
          <p:nvPr/>
        </p:nvGrpSpPr>
        <p:grpSpPr bwMode="auto">
          <a:xfrm>
            <a:off x="1851273" y="4217764"/>
            <a:ext cx="895350" cy="168275"/>
            <a:chOff x="1358" y="1340"/>
            <a:chExt cx="564" cy="106"/>
          </a:xfrm>
        </p:grpSpPr>
        <p:sp>
          <p:nvSpPr>
            <p:cNvPr id="27699" name="Freeform 45"/>
            <p:cNvSpPr>
              <a:spLocks/>
            </p:cNvSpPr>
            <p:nvPr/>
          </p:nvSpPr>
          <p:spPr bwMode="auto">
            <a:xfrm>
              <a:off x="1747" y="1384"/>
              <a:ext cx="175" cy="62"/>
            </a:xfrm>
            <a:custGeom>
              <a:avLst/>
              <a:gdLst>
                <a:gd name="T0" fmla="*/ 0 w 701"/>
                <a:gd name="T1" fmla="*/ 0 h 368"/>
                <a:gd name="T2" fmla="*/ 1 w 701"/>
                <a:gd name="T3" fmla="*/ 0 h 368"/>
                <a:gd name="T4" fmla="*/ 1 w 701"/>
                <a:gd name="T5" fmla="*/ 0 h 368"/>
                <a:gd name="T6" fmla="*/ 2 w 701"/>
                <a:gd name="T7" fmla="*/ 0 h 368"/>
                <a:gd name="T8" fmla="*/ 2 w 701"/>
                <a:gd name="T9" fmla="*/ 0 h 368"/>
                <a:gd name="T10" fmla="*/ 3 w 701"/>
                <a:gd name="T11" fmla="*/ 0 h 3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1" h="368">
                  <a:moveTo>
                    <a:pt x="0" y="368"/>
                  </a:moveTo>
                  <a:lnTo>
                    <a:pt x="185" y="242"/>
                  </a:lnTo>
                  <a:lnTo>
                    <a:pt x="197" y="303"/>
                  </a:lnTo>
                  <a:lnTo>
                    <a:pt x="483" y="99"/>
                  </a:lnTo>
                  <a:lnTo>
                    <a:pt x="495" y="134"/>
                  </a:lnTo>
                  <a:lnTo>
                    <a:pt x="701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Freeform 46"/>
            <p:cNvSpPr>
              <a:spLocks/>
            </p:cNvSpPr>
            <p:nvPr/>
          </p:nvSpPr>
          <p:spPr bwMode="auto">
            <a:xfrm>
              <a:off x="1669" y="1340"/>
              <a:ext cx="122" cy="93"/>
            </a:xfrm>
            <a:custGeom>
              <a:avLst/>
              <a:gdLst>
                <a:gd name="T0" fmla="*/ 0 w 488"/>
                <a:gd name="T1" fmla="*/ 0 h 559"/>
                <a:gd name="T2" fmla="*/ 0 w 488"/>
                <a:gd name="T3" fmla="*/ 0 h 559"/>
                <a:gd name="T4" fmla="*/ 1 w 488"/>
                <a:gd name="T5" fmla="*/ 0 h 559"/>
                <a:gd name="T6" fmla="*/ 1 w 488"/>
                <a:gd name="T7" fmla="*/ 0 h 559"/>
                <a:gd name="T8" fmla="*/ 2 w 488"/>
                <a:gd name="T9" fmla="*/ 0 h 559"/>
                <a:gd name="T10" fmla="*/ 2 w 488"/>
                <a:gd name="T11" fmla="*/ 0 h 5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8" h="559">
                  <a:moveTo>
                    <a:pt x="0" y="559"/>
                  </a:moveTo>
                  <a:lnTo>
                    <a:pt x="69" y="398"/>
                  </a:lnTo>
                  <a:lnTo>
                    <a:pt x="152" y="449"/>
                  </a:lnTo>
                  <a:lnTo>
                    <a:pt x="308" y="158"/>
                  </a:lnTo>
                  <a:lnTo>
                    <a:pt x="373" y="197"/>
                  </a:lnTo>
                  <a:lnTo>
                    <a:pt x="488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Freeform 47"/>
            <p:cNvSpPr>
              <a:spLocks/>
            </p:cNvSpPr>
            <p:nvPr/>
          </p:nvSpPr>
          <p:spPr bwMode="auto">
            <a:xfrm>
              <a:off x="1487" y="1340"/>
              <a:ext cx="123" cy="93"/>
            </a:xfrm>
            <a:custGeom>
              <a:avLst/>
              <a:gdLst>
                <a:gd name="T0" fmla="*/ 2 w 492"/>
                <a:gd name="T1" fmla="*/ 0 h 559"/>
                <a:gd name="T2" fmla="*/ 2 w 492"/>
                <a:gd name="T3" fmla="*/ 0 h 559"/>
                <a:gd name="T4" fmla="*/ 1 w 492"/>
                <a:gd name="T5" fmla="*/ 0 h 559"/>
                <a:gd name="T6" fmla="*/ 1 w 492"/>
                <a:gd name="T7" fmla="*/ 0 h 559"/>
                <a:gd name="T8" fmla="*/ 1 w 492"/>
                <a:gd name="T9" fmla="*/ 0 h 559"/>
                <a:gd name="T10" fmla="*/ 0 w 492"/>
                <a:gd name="T11" fmla="*/ 0 h 5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2" h="559">
                  <a:moveTo>
                    <a:pt x="492" y="559"/>
                  </a:moveTo>
                  <a:lnTo>
                    <a:pt x="418" y="404"/>
                  </a:lnTo>
                  <a:lnTo>
                    <a:pt x="330" y="451"/>
                  </a:lnTo>
                  <a:lnTo>
                    <a:pt x="170" y="158"/>
                  </a:lnTo>
                  <a:lnTo>
                    <a:pt x="109" y="20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Freeform 48"/>
            <p:cNvSpPr>
              <a:spLocks/>
            </p:cNvSpPr>
            <p:nvPr/>
          </p:nvSpPr>
          <p:spPr bwMode="auto">
            <a:xfrm>
              <a:off x="1358" y="1385"/>
              <a:ext cx="173" cy="61"/>
            </a:xfrm>
            <a:custGeom>
              <a:avLst/>
              <a:gdLst>
                <a:gd name="T0" fmla="*/ 3 w 690"/>
                <a:gd name="T1" fmla="*/ 0 h 367"/>
                <a:gd name="T2" fmla="*/ 2 w 690"/>
                <a:gd name="T3" fmla="*/ 0 h 367"/>
                <a:gd name="T4" fmla="*/ 2 w 690"/>
                <a:gd name="T5" fmla="*/ 0 h 367"/>
                <a:gd name="T6" fmla="*/ 1 w 690"/>
                <a:gd name="T7" fmla="*/ 0 h 367"/>
                <a:gd name="T8" fmla="*/ 1 w 690"/>
                <a:gd name="T9" fmla="*/ 0 h 367"/>
                <a:gd name="T10" fmla="*/ 0 w 690"/>
                <a:gd name="T11" fmla="*/ 0 h 3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0" h="367">
                  <a:moveTo>
                    <a:pt x="690" y="367"/>
                  </a:moveTo>
                  <a:lnTo>
                    <a:pt x="504" y="232"/>
                  </a:lnTo>
                  <a:lnTo>
                    <a:pt x="500" y="293"/>
                  </a:lnTo>
                  <a:lnTo>
                    <a:pt x="218" y="86"/>
                  </a:lnTo>
                  <a:lnTo>
                    <a:pt x="200" y="135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53" name="Group 66"/>
          <p:cNvGrpSpPr>
            <a:grpSpLocks/>
          </p:cNvGrpSpPr>
          <p:nvPr/>
        </p:nvGrpSpPr>
        <p:grpSpPr bwMode="auto">
          <a:xfrm>
            <a:off x="2214811" y="4403502"/>
            <a:ext cx="177800" cy="796925"/>
            <a:chOff x="1587" y="1457"/>
            <a:chExt cx="112" cy="502"/>
          </a:xfrm>
        </p:grpSpPr>
        <p:sp>
          <p:nvSpPr>
            <p:cNvPr id="27683" name="Line 50"/>
            <p:cNvSpPr>
              <a:spLocks noChangeShapeType="1"/>
            </p:cNvSpPr>
            <p:nvPr/>
          </p:nvSpPr>
          <p:spPr bwMode="auto">
            <a:xfrm>
              <a:off x="1627" y="1637"/>
              <a:ext cx="3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84" name="Group 65"/>
            <p:cNvGrpSpPr>
              <a:grpSpLocks/>
            </p:cNvGrpSpPr>
            <p:nvPr/>
          </p:nvGrpSpPr>
          <p:grpSpPr bwMode="auto">
            <a:xfrm>
              <a:off x="1587" y="1457"/>
              <a:ext cx="112" cy="502"/>
              <a:chOff x="1587" y="1457"/>
              <a:chExt cx="112" cy="502"/>
            </a:xfrm>
          </p:grpSpPr>
          <p:sp>
            <p:nvSpPr>
              <p:cNvPr id="27685" name="Line 51"/>
              <p:cNvSpPr>
                <a:spLocks noChangeShapeType="1"/>
              </p:cNvSpPr>
              <p:nvPr/>
            </p:nvSpPr>
            <p:spPr bwMode="auto">
              <a:xfrm flipV="1">
                <a:off x="1643" y="1464"/>
                <a:ext cx="1" cy="10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52"/>
              <p:cNvSpPr>
                <a:spLocks noChangeShapeType="1"/>
              </p:cNvSpPr>
              <p:nvPr/>
            </p:nvSpPr>
            <p:spPr bwMode="auto">
              <a:xfrm flipV="1">
                <a:off x="1587" y="1562"/>
                <a:ext cx="45" cy="39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53"/>
              <p:cNvSpPr>
                <a:spLocks noChangeShapeType="1"/>
              </p:cNvSpPr>
              <p:nvPr/>
            </p:nvSpPr>
            <p:spPr bwMode="auto">
              <a:xfrm>
                <a:off x="1654" y="1563"/>
                <a:ext cx="45" cy="3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54"/>
              <p:cNvSpPr>
                <a:spLocks noChangeShapeType="1"/>
              </p:cNvSpPr>
              <p:nvPr/>
            </p:nvSpPr>
            <p:spPr bwMode="auto">
              <a:xfrm>
                <a:off x="1590" y="1948"/>
                <a:ext cx="108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55"/>
              <p:cNvSpPr>
                <a:spLocks noChangeShapeType="1"/>
              </p:cNvSpPr>
              <p:nvPr/>
            </p:nvSpPr>
            <p:spPr bwMode="auto">
              <a:xfrm>
                <a:off x="1603" y="1840"/>
                <a:ext cx="85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0" name="Line 56"/>
              <p:cNvSpPr>
                <a:spLocks noChangeShapeType="1"/>
              </p:cNvSpPr>
              <p:nvPr/>
            </p:nvSpPr>
            <p:spPr bwMode="auto">
              <a:xfrm>
                <a:off x="1602" y="1841"/>
                <a:ext cx="93" cy="110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1" name="Line 57"/>
              <p:cNvSpPr>
                <a:spLocks noChangeShapeType="1"/>
              </p:cNvSpPr>
              <p:nvPr/>
            </p:nvSpPr>
            <p:spPr bwMode="auto">
              <a:xfrm flipH="1">
                <a:off x="1592" y="1840"/>
                <a:ext cx="94" cy="109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2" name="Line 58"/>
              <p:cNvSpPr>
                <a:spLocks noChangeShapeType="1"/>
              </p:cNvSpPr>
              <p:nvPr/>
            </p:nvSpPr>
            <p:spPr bwMode="auto">
              <a:xfrm>
                <a:off x="1615" y="1735"/>
                <a:ext cx="59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3" name="Line 59"/>
              <p:cNvSpPr>
                <a:spLocks noChangeShapeType="1"/>
              </p:cNvSpPr>
              <p:nvPr/>
            </p:nvSpPr>
            <p:spPr bwMode="auto">
              <a:xfrm>
                <a:off x="1614" y="1734"/>
                <a:ext cx="69" cy="106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4" name="Line 60"/>
              <p:cNvSpPr>
                <a:spLocks noChangeShapeType="1"/>
              </p:cNvSpPr>
              <p:nvPr/>
            </p:nvSpPr>
            <p:spPr bwMode="auto">
              <a:xfrm flipV="1">
                <a:off x="1599" y="1734"/>
                <a:ext cx="72" cy="105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5" name="Line 61"/>
              <p:cNvSpPr>
                <a:spLocks noChangeShapeType="1"/>
              </p:cNvSpPr>
              <p:nvPr/>
            </p:nvSpPr>
            <p:spPr bwMode="auto">
              <a:xfrm>
                <a:off x="1622" y="1637"/>
                <a:ext cx="53" cy="99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62"/>
              <p:cNvSpPr>
                <a:spLocks noChangeShapeType="1"/>
              </p:cNvSpPr>
              <p:nvPr/>
            </p:nvSpPr>
            <p:spPr bwMode="auto">
              <a:xfrm flipV="1">
                <a:off x="1611" y="1636"/>
                <a:ext cx="50" cy="100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Line 63"/>
              <p:cNvSpPr>
                <a:spLocks noChangeShapeType="1"/>
              </p:cNvSpPr>
              <p:nvPr/>
            </p:nvSpPr>
            <p:spPr bwMode="auto">
              <a:xfrm flipV="1">
                <a:off x="1620" y="1563"/>
                <a:ext cx="35" cy="77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Oval 64"/>
              <p:cNvSpPr>
                <a:spLocks noChangeArrowheads="1"/>
              </p:cNvSpPr>
              <p:nvPr/>
            </p:nvSpPr>
            <p:spPr bwMode="auto">
              <a:xfrm>
                <a:off x="1629" y="1457"/>
                <a:ext cx="29" cy="1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654" name="Line 24"/>
          <p:cNvSpPr>
            <a:spLocks noChangeShapeType="1"/>
          </p:cNvSpPr>
          <p:nvPr/>
        </p:nvSpPr>
        <p:spPr bwMode="auto">
          <a:xfrm>
            <a:off x="5594598" y="4833714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55" name="Object 26"/>
          <p:cNvGraphicFramePr>
            <a:graphicFrameLocks noChangeAspect="1"/>
          </p:cNvGraphicFramePr>
          <p:nvPr>
            <p:extLst/>
          </p:nvPr>
        </p:nvGraphicFramePr>
        <p:xfrm>
          <a:off x="5004048" y="3919314"/>
          <a:ext cx="5905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3" imgW="2849563" imgH="3902075" progId="">
                  <p:embed/>
                </p:oleObj>
              </mc:Choice>
              <mc:Fallback>
                <p:oleObj name="Clip" r:id="rId3" imgW="2849563" imgH="3902075" progId="">
                  <p:embed/>
                  <p:pic>
                    <p:nvPicPr>
                      <p:cNvPr id="2765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919314"/>
                        <a:ext cx="59055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27"/>
          <p:cNvGraphicFramePr>
            <a:graphicFrameLocks noChangeAspect="1"/>
          </p:cNvGraphicFramePr>
          <p:nvPr>
            <p:extLst/>
          </p:nvPr>
        </p:nvGraphicFramePr>
        <p:xfrm>
          <a:off x="4083298" y="5062314"/>
          <a:ext cx="3762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5" imgW="2033588" imgH="3390900" progId="">
                  <p:embed/>
                </p:oleObj>
              </mc:Choice>
              <mc:Fallback>
                <p:oleObj name="Clip" r:id="rId5" imgW="2033588" imgH="3390900" progId="">
                  <p:embed/>
                  <p:pic>
                    <p:nvPicPr>
                      <p:cNvPr id="2765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298" y="5062314"/>
                        <a:ext cx="3762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Freeform 30"/>
          <p:cNvSpPr>
            <a:spLocks/>
          </p:cNvSpPr>
          <p:nvPr/>
        </p:nvSpPr>
        <p:spPr bwMode="auto">
          <a:xfrm>
            <a:off x="2283073" y="4405089"/>
            <a:ext cx="3311525" cy="657225"/>
          </a:xfrm>
          <a:custGeom>
            <a:avLst/>
            <a:gdLst>
              <a:gd name="T0" fmla="*/ 0 w 2976"/>
              <a:gd name="T1" fmla="*/ 0 h 414"/>
              <a:gd name="T2" fmla="*/ 2147483647 w 2976"/>
              <a:gd name="T3" fmla="*/ 2147483647 h 414"/>
              <a:gd name="T4" fmla="*/ 2147483647 w 2976"/>
              <a:gd name="T5" fmla="*/ 2147483647 h 4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414">
                <a:moveTo>
                  <a:pt x="0" y="0"/>
                </a:moveTo>
                <a:lnTo>
                  <a:pt x="1854" y="414"/>
                </a:lnTo>
                <a:lnTo>
                  <a:pt x="2976" y="27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Freeform 32"/>
          <p:cNvSpPr>
            <a:spLocks/>
          </p:cNvSpPr>
          <p:nvPr/>
        </p:nvSpPr>
        <p:spPr bwMode="auto">
          <a:xfrm>
            <a:off x="2283073" y="4405089"/>
            <a:ext cx="3311525" cy="428625"/>
          </a:xfrm>
          <a:custGeom>
            <a:avLst/>
            <a:gdLst>
              <a:gd name="T0" fmla="*/ 0 w 2976"/>
              <a:gd name="T1" fmla="*/ 0 h 270"/>
              <a:gd name="T2" fmla="*/ 2147483647 w 2976"/>
              <a:gd name="T3" fmla="*/ 2147483647 h 270"/>
              <a:gd name="T4" fmla="*/ 2147483647 w 2976"/>
              <a:gd name="T5" fmla="*/ 2147483647 h 2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270">
                <a:moveTo>
                  <a:pt x="0" y="0"/>
                </a:moveTo>
                <a:lnTo>
                  <a:pt x="2592" y="102"/>
                </a:lnTo>
                <a:lnTo>
                  <a:pt x="2976" y="27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Freeform 33"/>
          <p:cNvSpPr>
            <a:spLocks/>
          </p:cNvSpPr>
          <p:nvPr/>
        </p:nvSpPr>
        <p:spPr bwMode="auto">
          <a:xfrm>
            <a:off x="2283073" y="4414614"/>
            <a:ext cx="3311525" cy="419100"/>
          </a:xfrm>
          <a:custGeom>
            <a:avLst/>
            <a:gdLst>
              <a:gd name="T0" fmla="*/ 0 w 2982"/>
              <a:gd name="T1" fmla="*/ 0 h 264"/>
              <a:gd name="T2" fmla="*/ 2147483647 w 2982"/>
              <a:gd name="T3" fmla="*/ 2147483647 h 2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82" h="264">
                <a:moveTo>
                  <a:pt x="0" y="0"/>
                </a:moveTo>
                <a:lnTo>
                  <a:pt x="2982" y="26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60" name="Object 36"/>
          <p:cNvGraphicFramePr>
            <a:graphicFrameLocks noChangeAspect="1"/>
          </p:cNvGraphicFramePr>
          <p:nvPr>
            <p:extLst/>
          </p:nvPr>
        </p:nvGraphicFramePr>
        <p:xfrm>
          <a:off x="5594598" y="4909914"/>
          <a:ext cx="11191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7" imgW="2239366" imgH="1209751" progId="">
                  <p:embed/>
                </p:oleObj>
              </mc:Choice>
              <mc:Fallback>
                <p:oleObj name="Clip" r:id="rId7" imgW="2239366" imgH="1209751" progId="">
                  <p:embed/>
                  <p:pic>
                    <p:nvPicPr>
                      <p:cNvPr id="2766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598" y="4909914"/>
                        <a:ext cx="111918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38"/>
          <p:cNvSpPr txBox="1">
            <a:spLocks noChangeArrowheads="1"/>
          </p:cNvSpPr>
          <p:nvPr/>
        </p:nvSpPr>
        <p:spPr bwMode="auto">
          <a:xfrm>
            <a:off x="986086" y="5519514"/>
            <a:ext cx="13958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Vysílaný signál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sp>
        <p:nvSpPr>
          <p:cNvPr id="27662" name="Text Box 39"/>
          <p:cNvSpPr txBox="1">
            <a:spLocks noChangeArrowheads="1"/>
          </p:cNvSpPr>
          <p:nvPr/>
        </p:nvSpPr>
        <p:spPr bwMode="auto">
          <a:xfrm>
            <a:off x="6918573" y="5856064"/>
            <a:ext cx="14830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Přijímaný signál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grpSp>
        <p:nvGrpSpPr>
          <p:cNvPr id="27663" name="Group 67"/>
          <p:cNvGrpSpPr>
            <a:grpSpLocks/>
          </p:cNvGrpSpPr>
          <p:nvPr/>
        </p:nvGrpSpPr>
        <p:grpSpPr bwMode="auto">
          <a:xfrm>
            <a:off x="1154361" y="4443189"/>
            <a:ext cx="1127125" cy="989013"/>
            <a:chOff x="538" y="1769"/>
            <a:chExt cx="432" cy="288"/>
          </a:xfrm>
        </p:grpSpPr>
        <p:grpSp>
          <p:nvGrpSpPr>
            <p:cNvPr id="27678" name="Group 37"/>
            <p:cNvGrpSpPr>
              <a:grpSpLocks/>
            </p:cNvGrpSpPr>
            <p:nvPr/>
          </p:nvGrpSpPr>
          <p:grpSpPr bwMode="auto">
            <a:xfrm>
              <a:off x="538" y="1769"/>
              <a:ext cx="432" cy="288"/>
              <a:chOff x="480" y="1680"/>
              <a:chExt cx="432" cy="288"/>
            </a:xfrm>
          </p:grpSpPr>
          <p:sp>
            <p:nvSpPr>
              <p:cNvPr id="27680" name="Line 15"/>
              <p:cNvSpPr>
                <a:spLocks noChangeShapeType="1"/>
              </p:cNvSpPr>
              <p:nvPr/>
            </p:nvSpPr>
            <p:spPr bwMode="auto">
              <a:xfrm flipV="1">
                <a:off x="480" y="168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1" name="Line 16"/>
              <p:cNvSpPr>
                <a:spLocks noChangeShapeType="1"/>
              </p:cNvSpPr>
              <p:nvPr/>
            </p:nvSpPr>
            <p:spPr bwMode="auto">
              <a:xfrm>
                <a:off x="480" y="196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Freeform 20"/>
              <p:cNvSpPr>
                <a:spLocks/>
              </p:cNvSpPr>
              <p:nvPr/>
            </p:nvSpPr>
            <p:spPr bwMode="auto">
              <a:xfrm>
                <a:off x="528" y="1680"/>
                <a:ext cx="48" cy="288"/>
              </a:xfrm>
              <a:custGeom>
                <a:avLst/>
                <a:gdLst>
                  <a:gd name="T0" fmla="*/ 48 w 48"/>
                  <a:gd name="T1" fmla="*/ 288 h 288"/>
                  <a:gd name="T2" fmla="*/ 48 w 48"/>
                  <a:gd name="T3" fmla="*/ 96 h 288"/>
                  <a:gd name="T4" fmla="*/ 48 w 48"/>
                  <a:gd name="T5" fmla="*/ 0 h 288"/>
                  <a:gd name="T6" fmla="*/ 0 w 48"/>
                  <a:gd name="T7" fmla="*/ 0 h 288"/>
                  <a:gd name="T8" fmla="*/ 0 w 48"/>
                  <a:gd name="T9" fmla="*/ 288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288">
                    <a:moveTo>
                      <a:pt x="48" y="288"/>
                    </a:moveTo>
                    <a:lnTo>
                      <a:pt x="48" y="96"/>
                    </a:lnTo>
                    <a:lnTo>
                      <a:pt x="48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9" name="Freeform 43"/>
            <p:cNvSpPr>
              <a:spLocks/>
            </p:cNvSpPr>
            <p:nvPr/>
          </p:nvSpPr>
          <p:spPr bwMode="auto">
            <a:xfrm>
              <a:off x="720" y="1865"/>
              <a:ext cx="48" cy="192"/>
            </a:xfrm>
            <a:custGeom>
              <a:avLst/>
              <a:gdLst>
                <a:gd name="T0" fmla="*/ 0 w 48"/>
                <a:gd name="T1" fmla="*/ 192 h 192"/>
                <a:gd name="T2" fmla="*/ 0 w 48"/>
                <a:gd name="T3" fmla="*/ 0 h 192"/>
                <a:gd name="T4" fmla="*/ 48 w 48"/>
                <a:gd name="T5" fmla="*/ 0 h 192"/>
                <a:gd name="T6" fmla="*/ 48 w 48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92">
                  <a:moveTo>
                    <a:pt x="0" y="192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192"/>
                  </a:ln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64" name="Group 68"/>
          <p:cNvGrpSpPr>
            <a:grpSpLocks/>
          </p:cNvGrpSpPr>
          <p:nvPr/>
        </p:nvGrpSpPr>
        <p:grpSpPr bwMode="auto">
          <a:xfrm>
            <a:off x="6982073" y="4803552"/>
            <a:ext cx="1279525" cy="944562"/>
            <a:chOff x="4570" y="2016"/>
            <a:chExt cx="624" cy="240"/>
          </a:xfrm>
        </p:grpSpPr>
        <p:grpSp>
          <p:nvGrpSpPr>
            <p:cNvPr id="27673" name="Group 34"/>
            <p:cNvGrpSpPr>
              <a:grpSpLocks/>
            </p:cNvGrpSpPr>
            <p:nvPr/>
          </p:nvGrpSpPr>
          <p:grpSpPr bwMode="auto">
            <a:xfrm>
              <a:off x="4570" y="2016"/>
              <a:ext cx="624" cy="240"/>
              <a:chOff x="4896" y="1680"/>
              <a:chExt cx="624" cy="240"/>
            </a:xfrm>
          </p:grpSpPr>
          <p:sp>
            <p:nvSpPr>
              <p:cNvPr id="27675" name="Line 17"/>
              <p:cNvSpPr>
                <a:spLocks noChangeShapeType="1"/>
              </p:cNvSpPr>
              <p:nvPr/>
            </p:nvSpPr>
            <p:spPr bwMode="auto">
              <a:xfrm flipV="1">
                <a:off x="4896" y="168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Line 18"/>
              <p:cNvSpPr>
                <a:spLocks noChangeShapeType="1"/>
              </p:cNvSpPr>
              <p:nvPr/>
            </p:nvSpPr>
            <p:spPr bwMode="auto">
              <a:xfrm>
                <a:off x="4896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7" name="Freeform 21"/>
              <p:cNvSpPr>
                <a:spLocks/>
              </p:cNvSpPr>
              <p:nvPr/>
            </p:nvSpPr>
            <p:spPr bwMode="auto">
              <a:xfrm>
                <a:off x="4992" y="1776"/>
                <a:ext cx="288" cy="144"/>
              </a:xfrm>
              <a:custGeom>
                <a:avLst/>
                <a:gdLst>
                  <a:gd name="T0" fmla="*/ 0 w 288"/>
                  <a:gd name="T1" fmla="*/ 144 h 144"/>
                  <a:gd name="T2" fmla="*/ 48 w 288"/>
                  <a:gd name="T3" fmla="*/ 0 h 144"/>
                  <a:gd name="T4" fmla="*/ 96 w 288"/>
                  <a:gd name="T5" fmla="*/ 144 h 144"/>
                  <a:gd name="T6" fmla="*/ 144 w 288"/>
                  <a:gd name="T7" fmla="*/ 48 h 144"/>
                  <a:gd name="T8" fmla="*/ 192 w 288"/>
                  <a:gd name="T9" fmla="*/ 144 h 144"/>
                  <a:gd name="T10" fmla="*/ 246 w 288"/>
                  <a:gd name="T11" fmla="*/ 90 h 144"/>
                  <a:gd name="T12" fmla="*/ 288 w 288"/>
                  <a:gd name="T13" fmla="*/ 144 h 1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8" h="144">
                    <a:moveTo>
                      <a:pt x="0" y="144"/>
                    </a:moveTo>
                    <a:lnTo>
                      <a:pt x="48" y="0"/>
                    </a:lnTo>
                    <a:lnTo>
                      <a:pt x="96" y="144"/>
                    </a:lnTo>
                    <a:lnTo>
                      <a:pt x="144" y="48"/>
                    </a:lnTo>
                    <a:lnTo>
                      <a:pt x="192" y="144"/>
                    </a:lnTo>
                    <a:lnTo>
                      <a:pt x="246" y="90"/>
                    </a:lnTo>
                    <a:lnTo>
                      <a:pt x="288" y="144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4" name="Freeform 44"/>
            <p:cNvSpPr>
              <a:spLocks/>
            </p:cNvSpPr>
            <p:nvPr/>
          </p:nvSpPr>
          <p:spPr bwMode="auto">
            <a:xfrm>
              <a:off x="4848" y="2160"/>
              <a:ext cx="288" cy="96"/>
            </a:xfrm>
            <a:custGeom>
              <a:avLst/>
              <a:gdLst>
                <a:gd name="T0" fmla="*/ 0 w 288"/>
                <a:gd name="T1" fmla="*/ 96 h 96"/>
                <a:gd name="T2" fmla="*/ 48 w 288"/>
                <a:gd name="T3" fmla="*/ 0 h 96"/>
                <a:gd name="T4" fmla="*/ 96 w 288"/>
                <a:gd name="T5" fmla="*/ 96 h 96"/>
                <a:gd name="T6" fmla="*/ 144 w 288"/>
                <a:gd name="T7" fmla="*/ 48 h 96"/>
                <a:gd name="T8" fmla="*/ 192 w 288"/>
                <a:gd name="T9" fmla="*/ 96 h 96"/>
                <a:gd name="T10" fmla="*/ 240 w 288"/>
                <a:gd name="T11" fmla="*/ 48 h 96"/>
                <a:gd name="T12" fmla="*/ 288 w 288"/>
                <a:gd name="T13" fmla="*/ 96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8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144" y="48"/>
                  </a:lnTo>
                  <a:lnTo>
                    <a:pt x="192" y="96"/>
                  </a:lnTo>
                  <a:lnTo>
                    <a:pt x="240" y="48"/>
                  </a:lnTo>
                  <a:lnTo>
                    <a:pt x="288" y="96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5" name="Text Box 69"/>
          <p:cNvSpPr txBox="1">
            <a:spLocks noChangeArrowheads="1"/>
          </p:cNvSpPr>
          <p:nvPr/>
        </p:nvSpPr>
        <p:spPr bwMode="auto">
          <a:xfrm>
            <a:off x="6733929" y="3686247"/>
            <a:ext cx="8996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Ztracené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 impulzy</a:t>
            </a:r>
            <a:endParaRPr lang="de-DE" sz="1400" dirty="0">
              <a:latin typeface="Palatino Linotype" panose="02040502050505030304" pitchFamily="18" charset="0"/>
            </a:endParaRPr>
          </a:p>
        </p:txBody>
      </p:sp>
      <p:cxnSp>
        <p:nvCxnSpPr>
          <p:cNvPr id="27666" name="AutoShape 70"/>
          <p:cNvCxnSpPr>
            <a:cxnSpLocks noChangeShapeType="1"/>
            <a:stCxn id="27665" idx="2"/>
            <a:endCxn id="27677" idx="1"/>
          </p:cNvCxnSpPr>
          <p:nvPr/>
        </p:nvCxnSpPr>
        <p:spPr bwMode="auto">
          <a:xfrm>
            <a:off x="7183732" y="4209467"/>
            <a:ext cx="93616" cy="9719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67" name="AutoShape 71"/>
          <p:cNvCxnSpPr>
            <a:cxnSpLocks noChangeShapeType="1"/>
            <a:stCxn id="27665" idx="2"/>
            <a:endCxn id="27674" idx="1"/>
          </p:cNvCxnSpPr>
          <p:nvPr/>
        </p:nvCxnSpPr>
        <p:spPr bwMode="auto">
          <a:xfrm>
            <a:off x="7183732" y="4209467"/>
            <a:ext cx="466811" cy="116082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668" name="Text Box 72"/>
          <p:cNvSpPr txBox="1">
            <a:spLocks noChangeArrowheads="1"/>
          </p:cNvSpPr>
          <p:nvPr/>
        </p:nvSpPr>
        <p:spPr bwMode="auto">
          <a:xfrm>
            <a:off x="7650543" y="3663251"/>
            <a:ext cx="12142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Impulzy 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z více směrů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(více cest)</a:t>
            </a:r>
            <a:endParaRPr lang="de-DE" sz="1400" dirty="0">
              <a:latin typeface="Palatino Linotype" panose="02040502050505030304" pitchFamily="18" charset="0"/>
            </a:endParaRPr>
          </a:p>
        </p:txBody>
      </p:sp>
      <p:cxnSp>
        <p:nvCxnSpPr>
          <p:cNvPr id="27669" name="AutoShape 73"/>
          <p:cNvCxnSpPr>
            <a:cxnSpLocks noChangeShapeType="1"/>
            <a:stCxn id="27668" idx="2"/>
            <a:endCxn id="27674" idx="5"/>
          </p:cNvCxnSpPr>
          <p:nvPr/>
        </p:nvCxnSpPr>
        <p:spPr bwMode="auto">
          <a:xfrm flipH="1">
            <a:off x="8044243" y="4401915"/>
            <a:ext cx="213444" cy="1157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0" name="AutoShape 74"/>
          <p:cNvCxnSpPr>
            <a:cxnSpLocks noChangeShapeType="1"/>
            <a:stCxn id="27668" idx="2"/>
            <a:endCxn id="27674" idx="3"/>
          </p:cNvCxnSpPr>
          <p:nvPr/>
        </p:nvCxnSpPr>
        <p:spPr bwMode="auto">
          <a:xfrm flipH="1">
            <a:off x="7847393" y="4401915"/>
            <a:ext cx="410294" cy="1157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1" name="AutoShape 75"/>
          <p:cNvCxnSpPr>
            <a:cxnSpLocks noChangeShapeType="1"/>
            <a:stCxn id="27668" idx="2"/>
            <a:endCxn id="27677" idx="3"/>
          </p:cNvCxnSpPr>
          <p:nvPr/>
        </p:nvCxnSpPr>
        <p:spPr bwMode="auto">
          <a:xfrm flipH="1">
            <a:off x="7474198" y="4401915"/>
            <a:ext cx="783489" cy="9683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2" name="AutoShape 76"/>
          <p:cNvCxnSpPr>
            <a:cxnSpLocks noChangeShapeType="1"/>
            <a:stCxn id="27668" idx="2"/>
          </p:cNvCxnSpPr>
          <p:nvPr/>
        </p:nvCxnSpPr>
        <p:spPr bwMode="auto">
          <a:xfrm flipH="1">
            <a:off x="7701591" y="4401915"/>
            <a:ext cx="556096" cy="11249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0D6A-773F-474C-9226-C33ADA6E1841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4896227" y="358944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odraz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848865" y="5795962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Palatino Linotype" panose="02040502050505030304" pitchFamily="18" charset="0"/>
              </a:rPr>
              <a:t>rozptyl</a:t>
            </a:r>
            <a:endParaRPr lang="cs-CZ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Modulace a kódování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Modulace a kódování</a:t>
            </a:r>
          </a:p>
          <a:p>
            <a:pPr lvl="1"/>
            <a:r>
              <a:rPr lang="cs-CZ" dirty="0" smtClean="0"/>
              <a:t>Modulace</a:t>
            </a:r>
          </a:p>
          <a:p>
            <a:pPr lvl="2"/>
            <a:r>
              <a:rPr lang="cs-CZ" dirty="0" err="1" smtClean="0"/>
              <a:t>Amlitudová</a:t>
            </a:r>
            <a:endParaRPr lang="cs-CZ" dirty="0" smtClean="0"/>
          </a:p>
          <a:p>
            <a:pPr lvl="2"/>
            <a:r>
              <a:rPr lang="cs-CZ" dirty="0" smtClean="0"/>
              <a:t>Frekvenční</a:t>
            </a:r>
          </a:p>
          <a:p>
            <a:pPr lvl="2"/>
            <a:r>
              <a:rPr lang="cs-CZ" dirty="0" smtClean="0"/>
              <a:t>Fázová</a:t>
            </a:r>
            <a:r>
              <a:rPr lang="cs-CZ" dirty="0" smtClean="0"/>
              <a:t>	</a:t>
            </a:r>
            <a:endParaRPr lang="cs-CZ" dirty="0" smtClean="0"/>
          </a:p>
          <a:p>
            <a:pPr lvl="1"/>
            <a:r>
              <a:rPr lang="cs-CZ" dirty="0" smtClean="0"/>
              <a:t>Kódování </a:t>
            </a:r>
            <a:r>
              <a:rPr lang="cs-CZ" dirty="0" smtClean="0"/>
              <a:t>datového signálu na nosnou vlnu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smtClean="0"/>
              <a:t>shift“ – modulace, ale </a:t>
            </a:r>
            <a:r>
              <a:rPr lang="cs-CZ" dirty="0" smtClean="0"/>
              <a:t>datový signál nabývá </a:t>
            </a:r>
            <a:r>
              <a:rPr lang="cs-CZ" dirty="0" smtClean="0"/>
              <a:t>pouze diskrétních </a:t>
            </a:r>
            <a:r>
              <a:rPr lang="cs-CZ" dirty="0" smtClean="0"/>
              <a:t>hodnot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Vlivy mobility</a:t>
            </a:r>
            <a:endParaRPr lang="en-US" sz="36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87501"/>
            <a:ext cx="4580995" cy="4411662"/>
          </a:xfrm>
        </p:spPr>
        <p:txBody>
          <a:bodyPr/>
          <a:lstStyle/>
          <a:p>
            <a:r>
              <a:rPr lang="cs-CZ" sz="1600" dirty="0" smtClean="0"/>
              <a:t>Charakteristiky kanálu se mění v závislosti na čase a místě</a:t>
            </a:r>
          </a:p>
          <a:p>
            <a:pPr lvl="1"/>
            <a:r>
              <a:rPr lang="cs-CZ" sz="1400" dirty="0" smtClean="0"/>
              <a:t>Mění se cesta signálu</a:t>
            </a:r>
            <a:endParaRPr lang="en-US" sz="1400" dirty="0" smtClean="0"/>
          </a:p>
          <a:p>
            <a:pPr lvl="1"/>
            <a:r>
              <a:rPr lang="cs-CZ" sz="1400" dirty="0" smtClean="0"/>
              <a:t>Mění se zpoždění různých částí signálu</a:t>
            </a:r>
            <a:endParaRPr lang="en-US" sz="1400" dirty="0" smtClean="0"/>
          </a:p>
          <a:p>
            <a:pPr lvl="1"/>
            <a:r>
              <a:rPr lang="cs-CZ" sz="1400" dirty="0" smtClean="0"/>
              <a:t>Mění se fáze různých částí signálu</a:t>
            </a:r>
          </a:p>
          <a:p>
            <a:r>
              <a:rPr lang="cs-CZ" sz="1800" dirty="0" smtClean="0"/>
              <a:t>To vede k rychlým změnám přijímaného výkonu (krátkodobý únik)</a:t>
            </a:r>
            <a:endParaRPr lang="en-US" sz="18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cs-CZ" sz="1600" dirty="0" smtClean="0"/>
              <a:t>Další změny</a:t>
            </a:r>
            <a:endParaRPr lang="en-US" sz="1600" dirty="0" smtClean="0"/>
          </a:p>
          <a:p>
            <a:pPr lvl="1"/>
            <a:r>
              <a:rPr lang="cs-CZ" sz="1400" dirty="0" smtClean="0"/>
              <a:t>Vzdálenost k vysílači</a:t>
            </a:r>
            <a:endParaRPr lang="en-US" sz="1400" dirty="0" smtClean="0"/>
          </a:p>
          <a:p>
            <a:pPr lvl="1"/>
            <a:r>
              <a:rPr lang="cs-CZ" sz="1400" dirty="0" smtClean="0"/>
              <a:t>Překážky během cesty</a:t>
            </a:r>
          </a:p>
          <a:p>
            <a:r>
              <a:rPr lang="cs-CZ" sz="1800" dirty="0" smtClean="0"/>
              <a:t>Pomalé změny průměrného přijímaného výkonu (dlouhodobý únik)</a:t>
            </a:r>
            <a:endParaRPr lang="en-US" sz="1800" dirty="0" smtClean="0"/>
          </a:p>
        </p:txBody>
      </p:sp>
      <p:grpSp>
        <p:nvGrpSpPr>
          <p:cNvPr id="28676" name="Group 12"/>
          <p:cNvGrpSpPr>
            <a:grpSpLocks/>
          </p:cNvGrpSpPr>
          <p:nvPr/>
        </p:nvGrpSpPr>
        <p:grpSpPr bwMode="auto">
          <a:xfrm>
            <a:off x="5638800" y="3276600"/>
            <a:ext cx="2590800" cy="1600200"/>
            <a:chOff x="1584" y="3168"/>
            <a:chExt cx="1296" cy="589"/>
          </a:xfrm>
        </p:grpSpPr>
        <p:sp>
          <p:nvSpPr>
            <p:cNvPr id="28683" name="Line 5"/>
            <p:cNvSpPr>
              <a:spLocks noChangeShapeType="1"/>
            </p:cNvSpPr>
            <p:nvPr/>
          </p:nvSpPr>
          <p:spPr bwMode="auto">
            <a:xfrm>
              <a:off x="1584" y="3744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Line 6"/>
            <p:cNvSpPr>
              <a:spLocks noChangeShapeType="1"/>
            </p:cNvSpPr>
            <p:nvPr/>
          </p:nvSpPr>
          <p:spPr bwMode="auto">
            <a:xfrm flipV="1">
              <a:off x="15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Freeform 8"/>
            <p:cNvSpPr>
              <a:spLocks/>
            </p:cNvSpPr>
            <p:nvPr/>
          </p:nvSpPr>
          <p:spPr bwMode="auto">
            <a:xfrm>
              <a:off x="1584" y="3256"/>
              <a:ext cx="1152" cy="501"/>
            </a:xfrm>
            <a:custGeom>
              <a:avLst/>
              <a:gdLst>
                <a:gd name="T0" fmla="*/ 0 w 1152"/>
                <a:gd name="T1" fmla="*/ 104 h 501"/>
                <a:gd name="T2" fmla="*/ 96 w 1152"/>
                <a:gd name="T3" fmla="*/ 56 h 501"/>
                <a:gd name="T4" fmla="*/ 210 w 1152"/>
                <a:gd name="T5" fmla="*/ 62 h 501"/>
                <a:gd name="T6" fmla="*/ 240 w 1152"/>
                <a:gd name="T7" fmla="*/ 392 h 501"/>
                <a:gd name="T8" fmla="*/ 288 w 1152"/>
                <a:gd name="T9" fmla="*/ 392 h 501"/>
                <a:gd name="T10" fmla="*/ 288 w 1152"/>
                <a:gd name="T11" fmla="*/ 56 h 501"/>
                <a:gd name="T12" fmla="*/ 384 w 1152"/>
                <a:gd name="T13" fmla="*/ 56 h 501"/>
                <a:gd name="T14" fmla="*/ 402 w 1152"/>
                <a:gd name="T15" fmla="*/ 296 h 501"/>
                <a:gd name="T16" fmla="*/ 432 w 1152"/>
                <a:gd name="T17" fmla="*/ 296 h 501"/>
                <a:gd name="T18" fmla="*/ 450 w 1152"/>
                <a:gd name="T19" fmla="*/ 62 h 501"/>
                <a:gd name="T20" fmla="*/ 552 w 1152"/>
                <a:gd name="T21" fmla="*/ 26 h 501"/>
                <a:gd name="T22" fmla="*/ 564 w 1152"/>
                <a:gd name="T23" fmla="*/ 200 h 501"/>
                <a:gd name="T24" fmla="*/ 600 w 1152"/>
                <a:gd name="T25" fmla="*/ 200 h 501"/>
                <a:gd name="T26" fmla="*/ 600 w 1152"/>
                <a:gd name="T27" fmla="*/ 62 h 501"/>
                <a:gd name="T28" fmla="*/ 738 w 1152"/>
                <a:gd name="T29" fmla="*/ 68 h 501"/>
                <a:gd name="T30" fmla="*/ 762 w 1152"/>
                <a:gd name="T31" fmla="*/ 284 h 501"/>
                <a:gd name="T32" fmla="*/ 798 w 1152"/>
                <a:gd name="T33" fmla="*/ 326 h 501"/>
                <a:gd name="T34" fmla="*/ 822 w 1152"/>
                <a:gd name="T35" fmla="*/ 110 h 501"/>
                <a:gd name="T36" fmla="*/ 960 w 1152"/>
                <a:gd name="T37" fmla="*/ 104 h 501"/>
                <a:gd name="T38" fmla="*/ 996 w 1152"/>
                <a:gd name="T39" fmla="*/ 434 h 501"/>
                <a:gd name="T40" fmla="*/ 1038 w 1152"/>
                <a:gd name="T41" fmla="*/ 446 h 501"/>
                <a:gd name="T42" fmla="*/ 1056 w 1152"/>
                <a:gd name="T43" fmla="*/ 104 h 501"/>
                <a:gd name="T44" fmla="*/ 1152 w 1152"/>
                <a:gd name="T45" fmla="*/ 104 h 5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52" h="501">
                  <a:moveTo>
                    <a:pt x="0" y="104"/>
                  </a:moveTo>
                  <a:cubicBezTo>
                    <a:pt x="32" y="84"/>
                    <a:pt x="61" y="63"/>
                    <a:pt x="96" y="56"/>
                  </a:cubicBezTo>
                  <a:cubicBezTo>
                    <a:pt x="131" y="49"/>
                    <a:pt x="186" y="6"/>
                    <a:pt x="210" y="62"/>
                  </a:cubicBezTo>
                  <a:cubicBezTo>
                    <a:pt x="234" y="118"/>
                    <a:pt x="227" y="337"/>
                    <a:pt x="240" y="392"/>
                  </a:cubicBezTo>
                  <a:cubicBezTo>
                    <a:pt x="253" y="447"/>
                    <a:pt x="280" y="448"/>
                    <a:pt x="288" y="392"/>
                  </a:cubicBezTo>
                  <a:cubicBezTo>
                    <a:pt x="296" y="336"/>
                    <a:pt x="272" y="112"/>
                    <a:pt x="288" y="56"/>
                  </a:cubicBezTo>
                  <a:cubicBezTo>
                    <a:pt x="304" y="0"/>
                    <a:pt x="365" y="16"/>
                    <a:pt x="384" y="56"/>
                  </a:cubicBezTo>
                  <a:cubicBezTo>
                    <a:pt x="403" y="96"/>
                    <a:pt x="394" y="256"/>
                    <a:pt x="402" y="296"/>
                  </a:cubicBezTo>
                  <a:cubicBezTo>
                    <a:pt x="410" y="336"/>
                    <a:pt x="424" y="335"/>
                    <a:pt x="432" y="296"/>
                  </a:cubicBezTo>
                  <a:cubicBezTo>
                    <a:pt x="440" y="257"/>
                    <a:pt x="430" y="107"/>
                    <a:pt x="450" y="62"/>
                  </a:cubicBezTo>
                  <a:cubicBezTo>
                    <a:pt x="470" y="17"/>
                    <a:pt x="533" y="3"/>
                    <a:pt x="552" y="26"/>
                  </a:cubicBezTo>
                  <a:cubicBezTo>
                    <a:pt x="571" y="49"/>
                    <a:pt x="556" y="171"/>
                    <a:pt x="564" y="200"/>
                  </a:cubicBezTo>
                  <a:cubicBezTo>
                    <a:pt x="572" y="229"/>
                    <a:pt x="594" y="223"/>
                    <a:pt x="600" y="200"/>
                  </a:cubicBezTo>
                  <a:cubicBezTo>
                    <a:pt x="606" y="177"/>
                    <a:pt x="577" y="84"/>
                    <a:pt x="600" y="62"/>
                  </a:cubicBezTo>
                  <a:cubicBezTo>
                    <a:pt x="623" y="40"/>
                    <a:pt x="711" y="31"/>
                    <a:pt x="738" y="68"/>
                  </a:cubicBezTo>
                  <a:cubicBezTo>
                    <a:pt x="765" y="105"/>
                    <a:pt x="752" y="241"/>
                    <a:pt x="762" y="284"/>
                  </a:cubicBezTo>
                  <a:cubicBezTo>
                    <a:pt x="772" y="327"/>
                    <a:pt x="788" y="355"/>
                    <a:pt x="798" y="326"/>
                  </a:cubicBezTo>
                  <a:cubicBezTo>
                    <a:pt x="808" y="297"/>
                    <a:pt x="795" y="147"/>
                    <a:pt x="822" y="110"/>
                  </a:cubicBezTo>
                  <a:cubicBezTo>
                    <a:pt x="849" y="73"/>
                    <a:pt x="931" y="50"/>
                    <a:pt x="960" y="104"/>
                  </a:cubicBezTo>
                  <a:cubicBezTo>
                    <a:pt x="989" y="158"/>
                    <a:pt x="983" y="377"/>
                    <a:pt x="996" y="434"/>
                  </a:cubicBezTo>
                  <a:cubicBezTo>
                    <a:pt x="1009" y="491"/>
                    <a:pt x="1028" y="501"/>
                    <a:pt x="1038" y="446"/>
                  </a:cubicBezTo>
                  <a:cubicBezTo>
                    <a:pt x="1048" y="391"/>
                    <a:pt x="1037" y="161"/>
                    <a:pt x="1056" y="104"/>
                  </a:cubicBezTo>
                  <a:cubicBezTo>
                    <a:pt x="1075" y="47"/>
                    <a:pt x="1136" y="104"/>
                    <a:pt x="1152" y="10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Freeform 9"/>
            <p:cNvSpPr>
              <a:spLocks/>
            </p:cNvSpPr>
            <p:nvPr/>
          </p:nvSpPr>
          <p:spPr bwMode="auto">
            <a:xfrm>
              <a:off x="1584" y="3312"/>
              <a:ext cx="1200" cy="200"/>
            </a:xfrm>
            <a:custGeom>
              <a:avLst/>
              <a:gdLst>
                <a:gd name="T0" fmla="*/ 0 w 1200"/>
                <a:gd name="T1" fmla="*/ 96 h 200"/>
                <a:gd name="T2" fmla="*/ 144 w 1200"/>
                <a:gd name="T3" fmla="*/ 48 h 200"/>
                <a:gd name="T4" fmla="*/ 336 w 1200"/>
                <a:gd name="T5" fmla="*/ 48 h 200"/>
                <a:gd name="T6" fmla="*/ 528 w 1200"/>
                <a:gd name="T7" fmla="*/ 0 h 200"/>
                <a:gd name="T8" fmla="*/ 720 w 1200"/>
                <a:gd name="T9" fmla="*/ 48 h 200"/>
                <a:gd name="T10" fmla="*/ 864 w 1200"/>
                <a:gd name="T11" fmla="*/ 96 h 200"/>
                <a:gd name="T12" fmla="*/ 1008 w 1200"/>
                <a:gd name="T13" fmla="*/ 192 h 200"/>
                <a:gd name="T14" fmla="*/ 1200 w 1200"/>
                <a:gd name="T15" fmla="*/ 144 h 2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0" h="200">
                  <a:moveTo>
                    <a:pt x="0" y="96"/>
                  </a:moveTo>
                  <a:cubicBezTo>
                    <a:pt x="44" y="76"/>
                    <a:pt x="88" y="56"/>
                    <a:pt x="144" y="48"/>
                  </a:cubicBezTo>
                  <a:cubicBezTo>
                    <a:pt x="200" y="40"/>
                    <a:pt x="272" y="56"/>
                    <a:pt x="336" y="48"/>
                  </a:cubicBezTo>
                  <a:cubicBezTo>
                    <a:pt x="400" y="40"/>
                    <a:pt x="464" y="0"/>
                    <a:pt x="528" y="0"/>
                  </a:cubicBezTo>
                  <a:cubicBezTo>
                    <a:pt x="592" y="0"/>
                    <a:pt x="664" y="32"/>
                    <a:pt x="720" y="48"/>
                  </a:cubicBezTo>
                  <a:cubicBezTo>
                    <a:pt x="776" y="64"/>
                    <a:pt x="816" y="72"/>
                    <a:pt x="864" y="96"/>
                  </a:cubicBezTo>
                  <a:cubicBezTo>
                    <a:pt x="912" y="120"/>
                    <a:pt x="952" y="184"/>
                    <a:pt x="1008" y="192"/>
                  </a:cubicBezTo>
                  <a:cubicBezTo>
                    <a:pt x="1064" y="200"/>
                    <a:pt x="1168" y="152"/>
                    <a:pt x="1200" y="144"/>
                  </a:cubicBezTo>
                </a:path>
              </a:pathLst>
            </a:custGeom>
            <a:noFill/>
            <a:ln w="9525" cap="flat" cmpd="sng">
              <a:solidFill>
                <a:srgbClr val="FF00FF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7" name="Text Box 15"/>
          <p:cNvSpPr txBox="1">
            <a:spLocks noChangeArrowheads="1"/>
          </p:cNvSpPr>
          <p:nvPr/>
        </p:nvSpPr>
        <p:spPr bwMode="auto">
          <a:xfrm>
            <a:off x="5181600" y="5029200"/>
            <a:ext cx="2085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Krátkodobý únik signálu</a:t>
            </a:r>
            <a:endParaRPr lang="en-US" sz="1400" dirty="0"/>
          </a:p>
        </p:txBody>
      </p:sp>
      <p:sp>
        <p:nvSpPr>
          <p:cNvPr id="28678" name="Text Box 16"/>
          <p:cNvSpPr txBox="1">
            <a:spLocks noChangeArrowheads="1"/>
          </p:cNvSpPr>
          <p:nvPr/>
        </p:nvSpPr>
        <p:spPr bwMode="auto">
          <a:xfrm>
            <a:off x="7541891" y="2938920"/>
            <a:ext cx="12004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Dlouhodobý</a:t>
            </a:r>
          </a:p>
          <a:p>
            <a:r>
              <a:rPr lang="cs-CZ" sz="1400" dirty="0" smtClean="0"/>
              <a:t> únik signálu</a:t>
            </a:r>
            <a:endParaRPr lang="en-US" sz="1400" dirty="0"/>
          </a:p>
        </p:txBody>
      </p:sp>
      <p:cxnSp>
        <p:nvCxnSpPr>
          <p:cNvPr id="28679" name="AutoShape 17"/>
          <p:cNvCxnSpPr>
            <a:cxnSpLocks noChangeShapeType="1"/>
            <a:stCxn id="28678" idx="1"/>
            <a:endCxn id="28686" idx="5"/>
          </p:cNvCxnSpPr>
          <p:nvPr/>
        </p:nvCxnSpPr>
        <p:spPr bwMode="auto">
          <a:xfrm flipH="1">
            <a:off x="7366000" y="3200530"/>
            <a:ext cx="175891" cy="7281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8680" name="AutoShape 18"/>
          <p:cNvCxnSpPr>
            <a:cxnSpLocks noChangeShapeType="1"/>
            <a:stCxn id="28677" idx="0"/>
            <a:endCxn id="28685" idx="3"/>
          </p:cNvCxnSpPr>
          <p:nvPr/>
        </p:nvCxnSpPr>
        <p:spPr bwMode="auto">
          <a:xfrm flipH="1" flipV="1">
            <a:off x="6118578" y="4580668"/>
            <a:ext cx="105936" cy="4485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8001000" y="487680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28682" name="Text Box 22"/>
          <p:cNvSpPr txBox="1">
            <a:spLocks noChangeArrowheads="1"/>
          </p:cNvSpPr>
          <p:nvPr/>
        </p:nvSpPr>
        <p:spPr bwMode="auto">
          <a:xfrm>
            <a:off x="4953000" y="320040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D466-705E-444F-B2D0-A25350F86B93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Útlum způsobuje ztrátu spojení</a:t>
            </a:r>
            <a:endParaRPr lang="en-US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Efekt útlumu: intenzita přijímaného signálu je funkcí vzdálenosti </a:t>
            </a:r>
            <a:r>
              <a:rPr lang="cs-CZ" sz="2000" b="1" i="1" dirty="0" smtClean="0"/>
              <a:t>d</a:t>
            </a:r>
            <a:r>
              <a:rPr lang="cs-CZ" sz="2000" dirty="0" smtClean="0"/>
              <a:t> mezi vysílačem a přijímačem</a:t>
            </a:r>
          </a:p>
          <a:p>
            <a:r>
              <a:rPr lang="cs-CZ" sz="2000" dirty="0" smtClean="0"/>
              <a:t>Rovnice pro výpočet útlumu pro volný prostor (</a:t>
            </a:r>
            <a:r>
              <a:rPr lang="en-US" sz="2000" b="1" i="1" dirty="0" err="1" smtClean="0"/>
              <a:t>Friis</a:t>
            </a:r>
            <a:r>
              <a:rPr lang="en-US" sz="2000" b="1" i="1" dirty="0" smtClean="0"/>
              <a:t> free-space equation</a:t>
            </a:r>
            <a:r>
              <a:rPr lang="cs-CZ" sz="2000" b="1" i="1" dirty="0" smtClean="0"/>
              <a:t>)</a:t>
            </a:r>
            <a:endParaRPr lang="en-US" sz="2000" b="1" i="1" dirty="0" smtClean="0"/>
          </a:p>
          <a:p>
            <a:pPr lvl="1"/>
            <a:r>
              <a:rPr lang="cs-CZ" sz="1800" dirty="0" smtClean="0"/>
              <a:t>Určuje intenzitu signálu ve vzdálenosti </a:t>
            </a:r>
            <a:r>
              <a:rPr lang="cs-CZ" sz="1800" b="1" i="1" dirty="0" smtClean="0"/>
              <a:t>d </a:t>
            </a:r>
            <a:r>
              <a:rPr lang="cs-CZ" sz="1800" dirty="0" smtClean="0"/>
              <a:t>relativně vzhledem k referenční vzdálenosti </a:t>
            </a:r>
            <a:r>
              <a:rPr lang="en-US" sz="1800" b="1" i="1" dirty="0" smtClean="0"/>
              <a:t>d</a:t>
            </a:r>
            <a:r>
              <a:rPr lang="en-US" sz="1800" b="1" i="1" baseline="-25000" dirty="0" smtClean="0"/>
              <a:t>0</a:t>
            </a:r>
            <a:r>
              <a:rPr lang="en-US" sz="1800" b="1" i="1" dirty="0" smtClean="0"/>
              <a:t> &lt; d </a:t>
            </a:r>
            <a:r>
              <a:rPr lang="cs-CZ" sz="1800" dirty="0" smtClean="0"/>
              <a:t>pro kterou je síla signálu známa</a:t>
            </a:r>
            <a:r>
              <a:rPr lang="en-US" sz="1800" dirty="0" smtClean="0"/>
              <a:t> </a:t>
            </a:r>
            <a:r>
              <a:rPr lang="en-US" sz="1800" b="1" i="1" dirty="0" smtClean="0"/>
              <a:t> </a:t>
            </a:r>
          </a:p>
          <a:p>
            <a:pPr lvl="1"/>
            <a:r>
              <a:rPr lang="en-US" sz="1800" b="1" i="1" dirty="0" smtClean="0"/>
              <a:t>d</a:t>
            </a:r>
            <a:r>
              <a:rPr lang="en-US" sz="1800" b="1" i="1" baseline="-25000" dirty="0" smtClean="0"/>
              <a:t>0</a:t>
            </a:r>
            <a:r>
              <a:rPr lang="en-US" sz="1800" dirty="0" smtClean="0"/>
              <a:t> </a:t>
            </a:r>
            <a:r>
              <a:rPr lang="cs-CZ" sz="1800" dirty="0" smtClean="0"/>
              <a:t>je</a:t>
            </a:r>
            <a:r>
              <a:rPr lang="en-US" sz="1800" dirty="0" smtClean="0"/>
              <a:t> </a:t>
            </a:r>
            <a:r>
              <a:rPr lang="cs-CZ" sz="1800" dirty="0" smtClean="0"/>
              <a:t>dostatečná vzdálenost od zdroje, kde se pole vysílače mění pomalu a závisí na technologii antény</a:t>
            </a:r>
            <a:endParaRPr lang="en-US" sz="2000" b="1" i="1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442-F3F6-4BB0-94E8-9679BEDDA7A6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39552" y="4293096"/>
                <a:ext cx="7158113" cy="776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𝑡𝑥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𝑡𝑥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293096"/>
                <a:ext cx="7158113" cy="7766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9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Obecný výraz pro útlum</a:t>
            </a:r>
            <a:endParaRPr lang="en-US" sz="32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CFE0-AAD3-4C1A-A13C-7A70871DD3C1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43609" y="185220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 silnější útlum se volí exponent ztráty </a:t>
            </a:r>
            <a:r>
              <a:rPr lang="el-GR" dirty="0" smtClean="0"/>
              <a:t>γ</a:t>
            </a:r>
            <a:r>
              <a:rPr lang="cs-CZ" dirty="0" smtClean="0"/>
              <a:t> </a:t>
            </a:r>
            <a:r>
              <a:rPr lang="en-US" dirty="0" smtClean="0"/>
              <a:t>&gt; 2</a:t>
            </a:r>
            <a:r>
              <a:rPr lang="cs-CZ" dirty="0" smtClean="0"/>
              <a:t>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427984" y="1821566"/>
                <a:ext cx="2945037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400" dirty="0" smtClean="0"/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cs-CZ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b="0" i="1" dirty="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cs-CZ" sz="24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p>
                    </m:sSup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821566"/>
                <a:ext cx="2945037" cy="687945"/>
              </a:xfrm>
              <a:prstGeom prst="rect">
                <a:avLst/>
              </a:prstGeom>
              <a:blipFill rotWithShape="0">
                <a:blip r:embed="rId2"/>
                <a:stretch>
                  <a:fillRect b="-61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043608" y="2579284"/>
            <a:ext cx="497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Přepsáno do logaritmické podoby (v dB)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268807" y="3018389"/>
                <a:ext cx="6628289" cy="681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807" y="3018389"/>
                <a:ext cx="6628289" cy="681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899592" y="4921850"/>
                <a:ext cx="7913128" cy="681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cs-CZ" sz="2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21850"/>
                <a:ext cx="7913128" cy="681725"/>
              </a:xfrm>
              <a:prstGeom prst="rect">
                <a:avLst/>
              </a:prstGeom>
              <a:blipFill rotWithShape="0">
                <a:blip r:embed="rId4"/>
                <a:stretch>
                  <a:fillRect b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043609" y="3758423"/>
                <a:ext cx="64807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Zohlednění překážek náhodnými změnami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Přidání Gaussovské náhodné proměnné s nulovou střední hodnotou a rozptylem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v dB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9" y="3758423"/>
                <a:ext cx="6480720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564" t="-3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9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Standardy IEEE802.x</a:t>
            </a:r>
            <a:endParaRPr lang="cs-CZ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Wireless LAN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(WLAN)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 (WPAN)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802.16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 (WMAN)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802.18 –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RR-TAG (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Regulatory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802.19 – koexistence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802.20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mobility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802.22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Regional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(WRAN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8419-A8FA-4B1A-A8B8-D617A5358406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Proprietární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(HAN)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Wibree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Wimedia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WiHART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ISA100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5D2D-4294-4C80-ADDF-7F60C6E00DD0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8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</a:t>
            </a:r>
            <a:r>
              <a:rPr lang="cs-CZ" sz="3600" dirty="0" smtClean="0"/>
              <a:t>802.11 </a:t>
            </a:r>
            <a:r>
              <a:rPr lang="cs-CZ" sz="3600" dirty="0"/>
              <a:t>– </a:t>
            </a:r>
            <a:r>
              <a:rPr lang="cs-CZ" sz="3600" dirty="0" err="1"/>
              <a:t>Wireless</a:t>
            </a:r>
            <a:r>
              <a:rPr lang="cs-CZ" sz="3600" dirty="0"/>
              <a:t> </a:t>
            </a:r>
            <a:r>
              <a:rPr lang="cs-CZ" sz="3600" dirty="0" smtClean="0"/>
              <a:t>LAN </a:t>
            </a:r>
            <a:r>
              <a:rPr lang="cs-CZ" sz="3600" dirty="0"/>
              <a:t>(</a:t>
            </a:r>
            <a:r>
              <a:rPr lang="cs-CZ" sz="3600" dirty="0" smtClean="0"/>
              <a:t>WLAN</a:t>
            </a:r>
            <a:r>
              <a:rPr lang="cs-CZ" sz="36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původní síť, ISM pásmo 2,4GHz, 2Mb/s, DSSS, FHSS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 – 5GHz, 54Mb/s, OFDM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802.11b – 2,4GHz, 11Mb/s, DSSS, až 12km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802.11g – 2,4GHz, 54Mb/s,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802.11n – 2,4 nebo 5GHz, 600Mb/s, MIMO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802.11y – 3,7GHz, 54Mb/s (USA)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802.11ac – 2,4 a zároveň 5GHz, 1Gb/s, MU-MIMO, OFDM</a:t>
            </a:r>
          </a:p>
          <a:p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9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802.15 – </a:t>
            </a:r>
            <a:r>
              <a:rPr lang="cs-CZ" sz="3600" dirty="0" err="1"/>
              <a:t>Wireless</a:t>
            </a:r>
            <a:r>
              <a:rPr lang="cs-CZ" sz="3600" dirty="0"/>
              <a:t> PAN (WPAN)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802.15.1 -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802.15.2 – koexistence WPAN (802.15) a WLAN (802.11) 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802.15.3 – HR WPAN – vysokorychlostní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802.15.4 – LR WPAN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nízkorychlostní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802.15.5 – rozšíření pro smyčkové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sítě</a:t>
            </a:r>
          </a:p>
          <a:p>
            <a:pPr lvl="0"/>
            <a:r>
              <a:rPr lang="cs-CZ" sz="2400" dirty="0" smtClean="0"/>
              <a:t>IEEE 802.15.5e – MBAN – </a:t>
            </a:r>
            <a:r>
              <a:rPr lang="cs-CZ" sz="2400" dirty="0" err="1" smtClean="0"/>
              <a:t>Medical</a:t>
            </a:r>
            <a:r>
              <a:rPr lang="cs-CZ" sz="2400" dirty="0" smtClean="0"/>
              <a:t> BAN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802.15.6 –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WBAN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Body Area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802.15.7 – VLC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802.15.8 – PCS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0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802.15.1 </a:t>
            </a:r>
            <a:r>
              <a:rPr lang="cs-CZ" dirty="0"/>
              <a:t>– </a:t>
            </a:r>
            <a:r>
              <a:rPr lang="cs-CZ" dirty="0" err="1" smtClean="0"/>
              <a:t>Bluetooth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Laciná síť použitelná pro malé vzdálenosti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ropojení PC s telefony a dalšími zařízeními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řenos dat i multimédií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aloženo na </a:t>
            </a:r>
            <a:r>
              <a:rPr lang="cs-CZ" sz="2400" dirty="0" err="1" smtClean="0"/>
              <a:t>Piconet</a:t>
            </a:r>
            <a:r>
              <a:rPr lang="cs-CZ" sz="2400" dirty="0" smtClean="0"/>
              <a:t> – 1 master, 7 </a:t>
            </a:r>
            <a:r>
              <a:rPr lang="cs-CZ" sz="2400" dirty="0" err="1" smtClean="0"/>
              <a:t>slave</a:t>
            </a:r>
            <a:r>
              <a:rPr lang="cs-CZ" sz="2400" dirty="0" smtClean="0"/>
              <a:t>, jeden kanál</a:t>
            </a:r>
          </a:p>
          <a:p>
            <a:r>
              <a:rPr lang="cs-CZ" sz="2400" dirty="0" err="1" smtClean="0"/>
              <a:t>Scatternet</a:t>
            </a:r>
            <a:r>
              <a:rPr lang="cs-CZ" sz="2400" dirty="0" smtClean="0"/>
              <a:t> – propojení sítí </a:t>
            </a:r>
            <a:r>
              <a:rPr lang="cs-CZ" sz="2400" dirty="0" err="1" smtClean="0"/>
              <a:t>Piconet</a:t>
            </a:r>
            <a:endParaRPr lang="cs-CZ" sz="2400" dirty="0" smtClean="0"/>
          </a:p>
          <a:p>
            <a:r>
              <a:rPr lang="cs-CZ" sz="2400" dirty="0" err="1" smtClean="0"/>
              <a:t>Add</a:t>
            </a:r>
            <a:r>
              <a:rPr lang="cs-CZ" sz="2400" dirty="0"/>
              <a:t>-</a:t>
            </a:r>
            <a:r>
              <a:rPr lang="cs-CZ" sz="2400" dirty="0" smtClean="0"/>
              <a:t>hoc síť, </a:t>
            </a:r>
            <a:r>
              <a:rPr lang="cs-CZ" sz="2400" dirty="0" smtClean="0"/>
              <a:t>šifrování</a:t>
            </a:r>
          </a:p>
          <a:p>
            <a:r>
              <a:rPr lang="cs-CZ" sz="2400" dirty="0" smtClean="0"/>
              <a:t>BLE – </a:t>
            </a:r>
            <a:r>
              <a:rPr lang="cs-CZ" sz="2400" dirty="0" err="1" smtClean="0"/>
              <a:t>Bluetooth</a:t>
            </a:r>
            <a:r>
              <a:rPr lang="cs-CZ" sz="2400" dirty="0" smtClean="0"/>
              <a:t> </a:t>
            </a:r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Energy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0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Verze </a:t>
            </a:r>
            <a:r>
              <a:rPr lang="cs-CZ" dirty="0" err="1" smtClean="0"/>
              <a:t>Bluetooth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2420" y="1871663"/>
            <a:ext cx="3754760" cy="4411662"/>
          </a:xfrm>
        </p:spPr>
        <p:txBody>
          <a:bodyPr/>
          <a:lstStyle/>
          <a:p>
            <a:r>
              <a:rPr lang="cs-CZ" sz="1800" dirty="0" err="1" smtClean="0"/>
              <a:t>Bluetooth</a:t>
            </a:r>
            <a:r>
              <a:rPr lang="cs-CZ" sz="1800" dirty="0" smtClean="0"/>
              <a:t> v 3.0</a:t>
            </a:r>
          </a:p>
          <a:p>
            <a:pPr lvl="1"/>
            <a:r>
              <a:rPr lang="cs-CZ" sz="1600" dirty="0" smtClean="0"/>
              <a:t>24 Mb/s</a:t>
            </a:r>
          </a:p>
          <a:p>
            <a:pPr lvl="1"/>
            <a:r>
              <a:rPr lang="cs-CZ" sz="1600" dirty="0"/>
              <a:t>Z</a:t>
            </a:r>
            <a:r>
              <a:rPr lang="cs-CZ" sz="1600" dirty="0" smtClean="0"/>
              <a:t>pětně kompatibilní V2.1</a:t>
            </a:r>
          </a:p>
          <a:p>
            <a:r>
              <a:rPr lang="cs-CZ" sz="1800" dirty="0" err="1"/>
              <a:t>Bluetooth</a:t>
            </a:r>
            <a:r>
              <a:rPr lang="cs-CZ" sz="1800" dirty="0"/>
              <a:t> v </a:t>
            </a:r>
            <a:r>
              <a:rPr lang="cs-CZ" sz="1800" dirty="0" smtClean="0"/>
              <a:t>4.0</a:t>
            </a:r>
            <a:endParaRPr lang="cs-CZ" sz="1800" dirty="0"/>
          </a:p>
          <a:p>
            <a:pPr lvl="1"/>
            <a:r>
              <a:rPr lang="cs-CZ" sz="1600" dirty="0" smtClean="0"/>
              <a:t>24 Mb/s</a:t>
            </a:r>
            <a:endParaRPr lang="cs-CZ" sz="1600" dirty="0"/>
          </a:p>
          <a:p>
            <a:pPr lvl="1"/>
            <a:r>
              <a:rPr lang="cs-CZ" sz="1600" dirty="0"/>
              <a:t>Zpětně kompatibilní </a:t>
            </a:r>
            <a:r>
              <a:rPr lang="cs-CZ" sz="1600" dirty="0" smtClean="0"/>
              <a:t>V3.0</a:t>
            </a:r>
            <a:endParaRPr lang="cs-CZ" sz="1600" dirty="0"/>
          </a:p>
          <a:p>
            <a:r>
              <a:rPr lang="cs-CZ" sz="1800" dirty="0" err="1"/>
              <a:t>Bluetooth</a:t>
            </a:r>
            <a:r>
              <a:rPr lang="cs-CZ" sz="1800" dirty="0"/>
              <a:t> v </a:t>
            </a:r>
            <a:r>
              <a:rPr lang="cs-CZ" sz="1800" dirty="0" smtClean="0"/>
              <a:t>4.1</a:t>
            </a:r>
            <a:endParaRPr lang="cs-CZ" sz="1800" dirty="0"/>
          </a:p>
          <a:p>
            <a:pPr lvl="1"/>
            <a:r>
              <a:rPr lang="cs-CZ" sz="1600" dirty="0" smtClean="0"/>
              <a:t>1 Mb/s</a:t>
            </a:r>
            <a:endParaRPr lang="cs-CZ" sz="1600" dirty="0"/>
          </a:p>
          <a:p>
            <a:pPr lvl="1"/>
            <a:r>
              <a:rPr lang="cs-CZ" sz="1600" dirty="0"/>
              <a:t>Zpětně kompatibilní </a:t>
            </a:r>
            <a:r>
              <a:rPr lang="cs-CZ" sz="1600" dirty="0" smtClean="0"/>
              <a:t>předchozím verzím</a:t>
            </a:r>
          </a:p>
          <a:p>
            <a:r>
              <a:rPr lang="cs-CZ" sz="2000" dirty="0" err="1" smtClean="0"/>
              <a:t>Bluetooth</a:t>
            </a:r>
            <a:r>
              <a:rPr lang="cs-CZ" sz="2000" dirty="0" smtClean="0"/>
              <a:t> v 5.0</a:t>
            </a:r>
          </a:p>
          <a:p>
            <a:pPr lvl="1"/>
            <a:r>
              <a:rPr lang="cs-CZ" sz="1600" dirty="0" smtClean="0"/>
              <a:t>Poslední specifikace</a:t>
            </a:r>
          </a:p>
          <a:p>
            <a:pPr lvl="1"/>
            <a:r>
              <a:rPr lang="cs-CZ" sz="1600" dirty="0" smtClean="0"/>
              <a:t>Zahrnuje klasické </a:t>
            </a:r>
            <a:r>
              <a:rPr lang="cs-CZ" sz="1600" dirty="0" err="1" smtClean="0"/>
              <a:t>Bluetooth</a:t>
            </a:r>
            <a:r>
              <a:rPr lang="cs-CZ" sz="1600" dirty="0" smtClean="0"/>
              <a:t> i BLE (</a:t>
            </a:r>
            <a:r>
              <a:rPr lang="cs-CZ" sz="1600" dirty="0" err="1" smtClean="0"/>
              <a:t>Bluetooth</a:t>
            </a:r>
            <a:r>
              <a:rPr lang="cs-CZ" sz="1600" dirty="0" smtClean="0"/>
              <a:t> </a:t>
            </a:r>
            <a:r>
              <a:rPr lang="cs-CZ" sz="1600" dirty="0" err="1" smtClean="0"/>
              <a:t>Low</a:t>
            </a:r>
            <a:r>
              <a:rPr lang="cs-CZ" sz="1600" dirty="0" smtClean="0"/>
              <a:t> </a:t>
            </a:r>
            <a:r>
              <a:rPr lang="cs-CZ" sz="1600" dirty="0" err="1" smtClean="0"/>
              <a:t>Energy</a:t>
            </a:r>
            <a:r>
              <a:rPr lang="cs-CZ" sz="1600" smtClean="0"/>
              <a:t>)</a:t>
            </a:r>
            <a:endParaRPr lang="cs-CZ" sz="16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61C3-CE5A-4CEC-9BAD-993CB07BC28E}" type="datetime1">
              <a:rPr lang="cs-CZ" altLang="cs-CZ" smtClean="0"/>
              <a:t>24.02.2023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38</a:t>
            </a:fld>
            <a:endParaRPr lang="cs-CZ" alt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609600" y="1871663"/>
            <a:ext cx="375476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err="1" smtClean="0"/>
              <a:t>Bluetooth</a:t>
            </a:r>
            <a:r>
              <a:rPr lang="cs-CZ" sz="1800" dirty="0" smtClean="0"/>
              <a:t> v 1.2</a:t>
            </a:r>
          </a:p>
          <a:p>
            <a:pPr lvl="1"/>
            <a:r>
              <a:rPr lang="cs-CZ" sz="1600" dirty="0" smtClean="0"/>
              <a:t>720 </a:t>
            </a:r>
            <a:r>
              <a:rPr lang="cs-CZ" sz="1600" dirty="0" err="1" smtClean="0"/>
              <a:t>kb</a:t>
            </a:r>
            <a:r>
              <a:rPr lang="cs-CZ" sz="1600" dirty="0" smtClean="0"/>
              <a:t>/s</a:t>
            </a:r>
          </a:p>
          <a:p>
            <a:pPr lvl="1"/>
            <a:r>
              <a:rPr lang="cs-CZ" sz="1600" dirty="0" smtClean="0"/>
              <a:t>Zpětně kompatibilní V1.1</a:t>
            </a:r>
          </a:p>
          <a:p>
            <a:r>
              <a:rPr lang="cs-CZ" sz="1800" dirty="0" err="1" smtClean="0"/>
              <a:t>Bluetooth</a:t>
            </a:r>
            <a:r>
              <a:rPr lang="cs-CZ" sz="1800" dirty="0" smtClean="0"/>
              <a:t> v 2.0</a:t>
            </a:r>
          </a:p>
          <a:p>
            <a:pPr lvl="1"/>
            <a:r>
              <a:rPr lang="cs-CZ" sz="1600" dirty="0" smtClean="0"/>
              <a:t>1.4 Mb/s</a:t>
            </a:r>
          </a:p>
          <a:p>
            <a:pPr lvl="1"/>
            <a:r>
              <a:rPr lang="cs-CZ" sz="1600" dirty="0" smtClean="0"/>
              <a:t>Zpětně kompatibilní V1.2</a:t>
            </a:r>
          </a:p>
          <a:p>
            <a:r>
              <a:rPr lang="cs-CZ" sz="1800" dirty="0" err="1" smtClean="0"/>
              <a:t>Bluetooth</a:t>
            </a:r>
            <a:r>
              <a:rPr lang="cs-CZ" sz="1800" dirty="0" smtClean="0"/>
              <a:t> v 2.1</a:t>
            </a:r>
          </a:p>
          <a:p>
            <a:pPr lvl="1"/>
            <a:r>
              <a:rPr lang="cs-CZ" sz="1600" dirty="0" smtClean="0"/>
              <a:t>2 Mb/s</a:t>
            </a:r>
          </a:p>
          <a:p>
            <a:pPr lvl="1"/>
            <a:r>
              <a:rPr lang="cs-CZ" sz="1600" dirty="0" smtClean="0"/>
              <a:t>Zpětně kompatibilní V1.2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694395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Bluetooth </a:t>
            </a:r>
            <a:r>
              <a:rPr lang="cs-CZ" sz="3600" dirty="0" err="1" smtClean="0"/>
              <a:t>Low</a:t>
            </a:r>
            <a:r>
              <a:rPr lang="cs-CZ" sz="3600" dirty="0" smtClean="0"/>
              <a:t> </a:t>
            </a:r>
            <a:r>
              <a:rPr lang="cs-CZ" sz="3600" dirty="0" err="1" smtClean="0"/>
              <a:t>Energy</a:t>
            </a:r>
            <a:endParaRPr lang="en-US" sz="36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3AF0-ED3E-4CC4-AE44-3652F789ADD7}" type="datetime1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91608"/>
          </a:xfrm>
        </p:spPr>
        <p:txBody>
          <a:bodyPr/>
          <a:lstStyle/>
          <a:p>
            <a:pPr lvl="0"/>
            <a:r>
              <a:rPr lang="cs-CZ" sz="2400" dirty="0" smtClean="0"/>
              <a:t>Původně Bluetooth Smart, WPAN</a:t>
            </a:r>
          </a:p>
          <a:p>
            <a:pPr lvl="0"/>
            <a:r>
              <a:rPr lang="cs-CZ" sz="2400" dirty="0" smtClean="0"/>
              <a:t>SIG – Bluetooth Special Interest Group</a:t>
            </a:r>
          </a:p>
          <a:p>
            <a:pPr lvl="0"/>
            <a:r>
              <a:rPr lang="cs-CZ" sz="2400" dirty="0" smtClean="0"/>
              <a:t>Malá spotřeba, nízká cena, podpora mnoha zařízení a OS</a:t>
            </a:r>
          </a:p>
          <a:p>
            <a:pPr lvl="0"/>
            <a:r>
              <a:rPr lang="cs-CZ" sz="2400" dirty="0" smtClean="0"/>
              <a:t>Použití</a:t>
            </a:r>
          </a:p>
          <a:p>
            <a:pPr lvl="1"/>
            <a:r>
              <a:rPr lang="cs-CZ" sz="2000" dirty="0" smtClean="0"/>
              <a:t>Zdraví, sport a fitness, bezpečnost, průmysl</a:t>
            </a:r>
          </a:p>
          <a:p>
            <a:pPr lvl="1"/>
            <a:r>
              <a:rPr lang="cs-CZ" sz="2000" dirty="0" smtClean="0"/>
              <a:t>Připojení do Internetu, senzory, baterie</a:t>
            </a:r>
          </a:p>
          <a:p>
            <a:pPr lvl="0"/>
            <a:r>
              <a:rPr lang="en-US" sz="2400" dirty="0" smtClean="0"/>
              <a:t>Standard</a:t>
            </a:r>
            <a:r>
              <a:rPr lang="en-US" sz="2400" dirty="0"/>
              <a:t>: Bluetooth 4.2 core specification</a:t>
            </a:r>
            <a:endParaRPr lang="cs-CZ" sz="2400" dirty="0"/>
          </a:p>
          <a:p>
            <a:pPr lvl="0"/>
            <a:r>
              <a:rPr lang="en-US" sz="2400" dirty="0"/>
              <a:t>Frequency: 2.4GHz (ISM)</a:t>
            </a:r>
            <a:endParaRPr lang="cs-CZ" sz="2400" dirty="0"/>
          </a:p>
          <a:p>
            <a:pPr lvl="0"/>
            <a:r>
              <a:rPr lang="cs-CZ" sz="2400" dirty="0" smtClean="0"/>
              <a:t>Dosah</a:t>
            </a:r>
            <a:r>
              <a:rPr lang="en-US" sz="2400" dirty="0" smtClean="0"/>
              <a:t>: </a:t>
            </a:r>
            <a:r>
              <a:rPr lang="en-US" sz="2400" dirty="0"/>
              <a:t>50-150m (Smart/BLE)</a:t>
            </a:r>
            <a:endParaRPr lang="cs-CZ" sz="2400" dirty="0"/>
          </a:p>
          <a:p>
            <a:pPr lvl="0"/>
            <a:r>
              <a:rPr lang="cs-CZ" sz="2400" dirty="0" smtClean="0"/>
              <a:t>Přenosová rychlost</a:t>
            </a:r>
            <a:r>
              <a:rPr lang="en-US" sz="2400" dirty="0" smtClean="0"/>
              <a:t>: </a:t>
            </a:r>
            <a:r>
              <a:rPr lang="en-US" sz="2400" dirty="0"/>
              <a:t>1Mbps (Smart/BLE)</a:t>
            </a:r>
            <a:endParaRPr lang="cs-CZ" sz="2400" dirty="0"/>
          </a:p>
          <a:p>
            <a:endParaRPr lang="cs-CZ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0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Modulace a demodulace</a:t>
            </a:r>
            <a:endParaRPr lang="en-US" sz="3200" dirty="0" smtClean="0">
              <a:latin typeface="Palatino Linotype" panose="02040502050505030304" pitchFamily="18" charset="0"/>
            </a:endParaRPr>
          </a:p>
        </p:txBody>
      </p:sp>
      <p:sp>
        <p:nvSpPr>
          <p:cNvPr id="35843" name="Rectangle 17"/>
          <p:cNvSpPr>
            <a:spLocks noChangeArrowheads="1"/>
          </p:cNvSpPr>
          <p:nvPr/>
        </p:nvSpPr>
        <p:spPr bwMode="auto">
          <a:xfrm flipH="1">
            <a:off x="3810000" y="4267200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synchronizace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5844" name="Text Box 18"/>
          <p:cNvSpPr txBox="1">
            <a:spLocks noChangeArrowheads="1"/>
          </p:cNvSpPr>
          <p:nvPr/>
        </p:nvSpPr>
        <p:spPr bwMode="auto">
          <a:xfrm flipH="1">
            <a:off x="5676900" y="4038600"/>
            <a:ext cx="832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Digitální</a:t>
            </a:r>
          </a:p>
          <a:p>
            <a:pPr algn="ctr"/>
            <a:r>
              <a:rPr lang="cs-CZ" sz="1400" dirty="0" smtClean="0"/>
              <a:t>data</a:t>
            </a:r>
            <a:endParaRPr lang="en-US" sz="1400" dirty="0"/>
          </a:p>
        </p:txBody>
      </p:sp>
      <p:cxnSp>
        <p:nvCxnSpPr>
          <p:cNvPr id="35845" name="AutoShape 19"/>
          <p:cNvCxnSpPr>
            <a:cxnSpLocks noChangeShapeType="1"/>
            <a:endCxn id="35843" idx="1"/>
          </p:cNvCxnSpPr>
          <p:nvPr/>
        </p:nvCxnSpPr>
        <p:spPr bwMode="auto">
          <a:xfrm flipH="1">
            <a:off x="5257800" y="4570413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35846" name="Rectangle 20"/>
          <p:cNvSpPr>
            <a:spLocks noChangeArrowheads="1"/>
          </p:cNvSpPr>
          <p:nvPr/>
        </p:nvSpPr>
        <p:spPr bwMode="auto">
          <a:xfrm flipH="1">
            <a:off x="1600200" y="4267200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Analogová</a:t>
            </a:r>
          </a:p>
          <a:p>
            <a:pPr algn="ctr"/>
            <a:r>
              <a:rPr lang="cs-CZ" sz="1400" dirty="0" smtClean="0"/>
              <a:t>demodulace</a:t>
            </a:r>
            <a:endParaRPr lang="en-US" sz="1400" dirty="0"/>
          </a:p>
        </p:txBody>
      </p:sp>
      <p:cxnSp>
        <p:nvCxnSpPr>
          <p:cNvPr id="35847" name="AutoShape 21"/>
          <p:cNvCxnSpPr>
            <a:cxnSpLocks noChangeShapeType="1"/>
            <a:endCxn id="35846" idx="2"/>
          </p:cNvCxnSpPr>
          <p:nvPr/>
        </p:nvCxnSpPr>
        <p:spPr bwMode="auto">
          <a:xfrm flipH="1" flipV="1">
            <a:off x="2286000" y="4875213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48" name="Text Box 22"/>
          <p:cNvSpPr txBox="1">
            <a:spLocks noChangeArrowheads="1"/>
          </p:cNvSpPr>
          <p:nvPr/>
        </p:nvSpPr>
        <p:spPr bwMode="auto">
          <a:xfrm flipH="1">
            <a:off x="2362201" y="507239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Nosná</a:t>
            </a:r>
          </a:p>
          <a:p>
            <a:pPr algn="ctr"/>
            <a:r>
              <a:rPr lang="cs-CZ" sz="1400" dirty="0" smtClean="0"/>
              <a:t>frekvence</a:t>
            </a:r>
            <a:endParaRPr lang="en-US" sz="1400" dirty="0"/>
          </a:p>
        </p:txBody>
      </p:sp>
      <p:cxnSp>
        <p:nvCxnSpPr>
          <p:cNvPr id="35849" name="AutoShape 23"/>
          <p:cNvCxnSpPr>
            <a:cxnSpLocks noChangeShapeType="1"/>
            <a:stCxn id="35843" idx="3"/>
            <a:endCxn id="35846" idx="1"/>
          </p:cNvCxnSpPr>
          <p:nvPr/>
        </p:nvCxnSpPr>
        <p:spPr bwMode="auto">
          <a:xfrm flipH="1">
            <a:off x="2971800" y="4570413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35850" name="Text Box 24"/>
          <p:cNvSpPr txBox="1">
            <a:spLocks noChangeArrowheads="1"/>
          </p:cNvSpPr>
          <p:nvPr/>
        </p:nvSpPr>
        <p:spPr bwMode="auto">
          <a:xfrm flipH="1">
            <a:off x="2807526" y="3567869"/>
            <a:ext cx="11897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Analogový </a:t>
            </a:r>
          </a:p>
          <a:p>
            <a:pPr algn="ctr"/>
            <a:r>
              <a:rPr lang="cs-CZ" sz="1400" dirty="0" smtClean="0"/>
              <a:t>signál </a:t>
            </a:r>
          </a:p>
          <a:p>
            <a:pPr algn="ctr"/>
            <a:r>
              <a:rPr lang="cs-CZ" sz="1400" dirty="0" smtClean="0"/>
              <a:t>v základním </a:t>
            </a:r>
          </a:p>
          <a:p>
            <a:pPr algn="ctr"/>
            <a:r>
              <a:rPr lang="cs-CZ" sz="1400" dirty="0" smtClean="0"/>
              <a:t>pásmu</a:t>
            </a:r>
            <a:endParaRPr lang="en-US" sz="1400" dirty="0"/>
          </a:p>
        </p:txBody>
      </p:sp>
      <p:sp>
        <p:nvSpPr>
          <p:cNvPr id="35851" name="Text Box 25"/>
          <p:cNvSpPr txBox="1">
            <a:spLocks noChangeArrowheads="1"/>
          </p:cNvSpPr>
          <p:nvPr/>
        </p:nvSpPr>
        <p:spPr bwMode="auto">
          <a:xfrm flipH="1">
            <a:off x="5330825" y="4572000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101101001</a:t>
            </a:r>
          </a:p>
        </p:txBody>
      </p:sp>
      <p:sp>
        <p:nvSpPr>
          <p:cNvPr id="35852" name="Freeform 26"/>
          <p:cNvSpPr>
            <a:spLocks/>
          </p:cNvSpPr>
          <p:nvPr/>
        </p:nvSpPr>
        <p:spPr bwMode="auto">
          <a:xfrm>
            <a:off x="3048000" y="4648200"/>
            <a:ext cx="685800" cy="228600"/>
          </a:xfrm>
          <a:custGeom>
            <a:avLst/>
            <a:gdLst>
              <a:gd name="T0" fmla="*/ 0 w 480"/>
              <a:gd name="T1" fmla="*/ 2147483647 h 144"/>
              <a:gd name="T2" fmla="*/ 2147483647 w 480"/>
              <a:gd name="T3" fmla="*/ 0 h 144"/>
              <a:gd name="T4" fmla="*/ 2147483647 w 480"/>
              <a:gd name="T5" fmla="*/ 2147483647 h 144"/>
              <a:gd name="T6" fmla="*/ 2147483647 w 480"/>
              <a:gd name="T7" fmla="*/ 0 h 144"/>
              <a:gd name="T8" fmla="*/ 2147483647 w 480"/>
              <a:gd name="T9" fmla="*/ 2147483647 h 144"/>
              <a:gd name="T10" fmla="*/ 2147483647 w 480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Freeform 27"/>
          <p:cNvSpPr>
            <a:spLocks/>
          </p:cNvSpPr>
          <p:nvPr/>
        </p:nvSpPr>
        <p:spPr bwMode="auto">
          <a:xfrm>
            <a:off x="1676400" y="5105400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0 h 144"/>
              <a:gd name="T4" fmla="*/ 2147483647 w 336"/>
              <a:gd name="T5" fmla="*/ 2147483647 h 144"/>
              <a:gd name="T6" fmla="*/ 2147483647 w 336"/>
              <a:gd name="T7" fmla="*/ 0 h 144"/>
              <a:gd name="T8" fmla="*/ 2147483647 w 336"/>
              <a:gd name="T9" fmla="*/ 2147483647 h 144"/>
              <a:gd name="T10" fmla="*/ 2147483647 w 336"/>
              <a:gd name="T11" fmla="*/ 0 h 144"/>
              <a:gd name="T12" fmla="*/ 2147483647 w 336"/>
              <a:gd name="T13" fmla="*/ 2147483647 h 144"/>
              <a:gd name="T14" fmla="*/ 2147483647 w 336"/>
              <a:gd name="T15" fmla="*/ 0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Freeform 28"/>
          <p:cNvSpPr>
            <a:spLocks/>
          </p:cNvSpPr>
          <p:nvPr/>
        </p:nvSpPr>
        <p:spPr bwMode="auto">
          <a:xfrm>
            <a:off x="533400" y="4038600"/>
            <a:ext cx="533400" cy="573088"/>
          </a:xfrm>
          <a:custGeom>
            <a:avLst/>
            <a:gdLst>
              <a:gd name="T0" fmla="*/ 0 w 336"/>
              <a:gd name="T1" fmla="*/ 2147483647 h 361"/>
              <a:gd name="T2" fmla="*/ 2147483647 w 336"/>
              <a:gd name="T3" fmla="*/ 2147483647 h 361"/>
              <a:gd name="T4" fmla="*/ 2147483647 w 336"/>
              <a:gd name="T5" fmla="*/ 2147483647 h 361"/>
              <a:gd name="T6" fmla="*/ 2147483647 w 336"/>
              <a:gd name="T7" fmla="*/ 2147483647 h 361"/>
              <a:gd name="T8" fmla="*/ 2147483647 w 336"/>
              <a:gd name="T9" fmla="*/ 2147483647 h 361"/>
              <a:gd name="T10" fmla="*/ 2147483647 w 336"/>
              <a:gd name="T11" fmla="*/ 2147483647 h 361"/>
              <a:gd name="T12" fmla="*/ 2147483647 w 336"/>
              <a:gd name="T13" fmla="*/ 2147483647 h 361"/>
              <a:gd name="T14" fmla="*/ 2147483647 w 336"/>
              <a:gd name="T15" fmla="*/ 2147483647 h 3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5" name="AutoShape 29"/>
          <p:cNvCxnSpPr>
            <a:cxnSpLocks noChangeShapeType="1"/>
            <a:stCxn id="35846" idx="3"/>
          </p:cNvCxnSpPr>
          <p:nvPr/>
        </p:nvCxnSpPr>
        <p:spPr bwMode="auto">
          <a:xfrm flipH="1" flipV="1">
            <a:off x="1219200" y="4113213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35856" name="Text Box 30"/>
          <p:cNvSpPr txBox="1">
            <a:spLocks noChangeArrowheads="1"/>
          </p:cNvSpPr>
          <p:nvPr/>
        </p:nvSpPr>
        <p:spPr bwMode="auto">
          <a:xfrm>
            <a:off x="6934200" y="4495800"/>
            <a:ext cx="8723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přijímač</a:t>
            </a:r>
            <a:endParaRPr lang="en-US" sz="1400" b="1" dirty="0"/>
          </a:p>
        </p:txBody>
      </p:sp>
      <p:sp>
        <p:nvSpPr>
          <p:cNvPr id="35857" name="Rectangle 32"/>
          <p:cNvSpPr>
            <a:spLocks noChangeArrowheads="1"/>
          </p:cNvSpPr>
          <p:nvPr/>
        </p:nvSpPr>
        <p:spPr bwMode="auto">
          <a:xfrm>
            <a:off x="1776962" y="2249439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Digitální</a:t>
            </a:r>
          </a:p>
          <a:p>
            <a:pPr algn="ctr"/>
            <a:r>
              <a:rPr lang="cs-CZ" sz="1400" dirty="0" smtClean="0"/>
              <a:t>modulace</a:t>
            </a:r>
            <a:endParaRPr lang="en-US" sz="1400" dirty="0"/>
          </a:p>
        </p:txBody>
      </p:sp>
      <p:sp>
        <p:nvSpPr>
          <p:cNvPr id="35858" name="Text Box 33"/>
          <p:cNvSpPr txBox="1">
            <a:spLocks noChangeArrowheads="1"/>
          </p:cNvSpPr>
          <p:nvPr/>
        </p:nvSpPr>
        <p:spPr bwMode="auto">
          <a:xfrm>
            <a:off x="590550" y="2019350"/>
            <a:ext cx="1229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Digitální data</a:t>
            </a:r>
            <a:endParaRPr lang="en-US" sz="1400" dirty="0"/>
          </a:p>
        </p:txBody>
      </p:sp>
      <p:cxnSp>
        <p:nvCxnSpPr>
          <p:cNvPr id="35859" name="AutoShape 34"/>
          <p:cNvCxnSpPr>
            <a:cxnSpLocks noChangeShapeType="1"/>
            <a:endCxn id="35857" idx="1"/>
          </p:cNvCxnSpPr>
          <p:nvPr/>
        </p:nvCxnSpPr>
        <p:spPr bwMode="auto">
          <a:xfrm>
            <a:off x="633962" y="2554239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0" name="Rectangle 35"/>
          <p:cNvSpPr>
            <a:spLocks noChangeArrowheads="1"/>
          </p:cNvSpPr>
          <p:nvPr/>
        </p:nvSpPr>
        <p:spPr bwMode="auto">
          <a:xfrm>
            <a:off x="4062962" y="2249439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Analogová</a:t>
            </a:r>
          </a:p>
          <a:p>
            <a:pPr algn="ctr"/>
            <a:r>
              <a:rPr lang="cs-CZ" sz="1400" dirty="0" smtClean="0"/>
              <a:t>modulace</a:t>
            </a:r>
            <a:endParaRPr lang="en-US" sz="1400" dirty="0"/>
          </a:p>
        </p:txBody>
      </p:sp>
      <p:cxnSp>
        <p:nvCxnSpPr>
          <p:cNvPr id="35861" name="AutoShape 36"/>
          <p:cNvCxnSpPr>
            <a:cxnSpLocks noChangeShapeType="1"/>
            <a:endCxn id="35860" idx="2"/>
          </p:cNvCxnSpPr>
          <p:nvPr/>
        </p:nvCxnSpPr>
        <p:spPr bwMode="auto">
          <a:xfrm flipV="1">
            <a:off x="4748762" y="2859039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2" name="Text Box 37"/>
          <p:cNvSpPr txBox="1">
            <a:spLocks noChangeArrowheads="1"/>
          </p:cNvSpPr>
          <p:nvPr/>
        </p:nvSpPr>
        <p:spPr bwMode="auto">
          <a:xfrm>
            <a:off x="3804068" y="297843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Nosná </a:t>
            </a:r>
          </a:p>
          <a:p>
            <a:pPr algn="ctr"/>
            <a:r>
              <a:rPr lang="cs-CZ" sz="1400" dirty="0" smtClean="0"/>
              <a:t>frekvence</a:t>
            </a:r>
            <a:endParaRPr lang="en-US" sz="1400" dirty="0"/>
          </a:p>
        </p:txBody>
      </p:sp>
      <p:cxnSp>
        <p:nvCxnSpPr>
          <p:cNvPr id="35863" name="AutoShape 38"/>
          <p:cNvCxnSpPr>
            <a:cxnSpLocks noChangeShapeType="1"/>
            <a:stCxn id="35857" idx="3"/>
            <a:endCxn id="35860" idx="1"/>
          </p:cNvCxnSpPr>
          <p:nvPr/>
        </p:nvCxnSpPr>
        <p:spPr bwMode="auto">
          <a:xfrm>
            <a:off x="3224762" y="2554239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4" name="Text Box 39"/>
          <p:cNvSpPr txBox="1">
            <a:spLocks noChangeArrowheads="1"/>
          </p:cNvSpPr>
          <p:nvPr/>
        </p:nvSpPr>
        <p:spPr bwMode="auto">
          <a:xfrm>
            <a:off x="3058606" y="1523932"/>
            <a:ext cx="11705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Analogový</a:t>
            </a:r>
          </a:p>
          <a:p>
            <a:pPr algn="ctr"/>
            <a:r>
              <a:rPr lang="cs-CZ" sz="1400" dirty="0" smtClean="0"/>
              <a:t>signál</a:t>
            </a:r>
          </a:p>
          <a:p>
            <a:pPr algn="ctr"/>
            <a:r>
              <a:rPr lang="cs-CZ" sz="1400" dirty="0" smtClean="0"/>
              <a:t>v základním</a:t>
            </a:r>
          </a:p>
          <a:p>
            <a:pPr algn="ctr"/>
            <a:r>
              <a:rPr lang="cs-CZ" sz="1400" dirty="0" smtClean="0"/>
              <a:t>pásmu</a:t>
            </a:r>
            <a:endParaRPr lang="en-US" sz="1400" dirty="0"/>
          </a:p>
        </p:txBody>
      </p:sp>
      <p:sp>
        <p:nvSpPr>
          <p:cNvPr id="35865" name="Text Box 40"/>
          <p:cNvSpPr txBox="1">
            <a:spLocks noChangeArrowheads="1"/>
          </p:cNvSpPr>
          <p:nvPr/>
        </p:nvSpPr>
        <p:spPr bwMode="auto">
          <a:xfrm>
            <a:off x="633962" y="2554239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101101001</a:t>
            </a:r>
          </a:p>
        </p:txBody>
      </p:sp>
      <p:sp>
        <p:nvSpPr>
          <p:cNvPr id="35866" name="Freeform 41"/>
          <p:cNvSpPr>
            <a:spLocks/>
          </p:cNvSpPr>
          <p:nvPr/>
        </p:nvSpPr>
        <p:spPr bwMode="auto">
          <a:xfrm>
            <a:off x="3300962" y="2630439"/>
            <a:ext cx="685800" cy="228600"/>
          </a:xfrm>
          <a:custGeom>
            <a:avLst/>
            <a:gdLst>
              <a:gd name="T0" fmla="*/ 0 w 480"/>
              <a:gd name="T1" fmla="*/ 2147483647 h 144"/>
              <a:gd name="T2" fmla="*/ 2147483647 w 480"/>
              <a:gd name="T3" fmla="*/ 0 h 144"/>
              <a:gd name="T4" fmla="*/ 2147483647 w 480"/>
              <a:gd name="T5" fmla="*/ 2147483647 h 144"/>
              <a:gd name="T6" fmla="*/ 2147483647 w 480"/>
              <a:gd name="T7" fmla="*/ 0 h 144"/>
              <a:gd name="T8" fmla="*/ 2147483647 w 480"/>
              <a:gd name="T9" fmla="*/ 2147483647 h 144"/>
              <a:gd name="T10" fmla="*/ 2147483647 w 480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Freeform 42"/>
          <p:cNvSpPr>
            <a:spLocks/>
          </p:cNvSpPr>
          <p:nvPr/>
        </p:nvSpPr>
        <p:spPr bwMode="auto">
          <a:xfrm>
            <a:off x="4824962" y="3087639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0 h 144"/>
              <a:gd name="T4" fmla="*/ 2147483647 w 336"/>
              <a:gd name="T5" fmla="*/ 2147483647 h 144"/>
              <a:gd name="T6" fmla="*/ 2147483647 w 336"/>
              <a:gd name="T7" fmla="*/ 0 h 144"/>
              <a:gd name="T8" fmla="*/ 2147483647 w 336"/>
              <a:gd name="T9" fmla="*/ 2147483647 h 144"/>
              <a:gd name="T10" fmla="*/ 2147483647 w 336"/>
              <a:gd name="T11" fmla="*/ 0 h 144"/>
              <a:gd name="T12" fmla="*/ 2147483647 w 336"/>
              <a:gd name="T13" fmla="*/ 2147483647 h 144"/>
              <a:gd name="T14" fmla="*/ 2147483647 w 336"/>
              <a:gd name="T15" fmla="*/ 0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Freeform 43"/>
          <p:cNvSpPr>
            <a:spLocks/>
          </p:cNvSpPr>
          <p:nvPr/>
        </p:nvSpPr>
        <p:spPr bwMode="auto">
          <a:xfrm>
            <a:off x="5967962" y="2020839"/>
            <a:ext cx="533400" cy="573088"/>
          </a:xfrm>
          <a:custGeom>
            <a:avLst/>
            <a:gdLst>
              <a:gd name="T0" fmla="*/ 0 w 336"/>
              <a:gd name="T1" fmla="*/ 2147483647 h 361"/>
              <a:gd name="T2" fmla="*/ 2147483647 w 336"/>
              <a:gd name="T3" fmla="*/ 2147483647 h 361"/>
              <a:gd name="T4" fmla="*/ 2147483647 w 336"/>
              <a:gd name="T5" fmla="*/ 2147483647 h 361"/>
              <a:gd name="T6" fmla="*/ 2147483647 w 336"/>
              <a:gd name="T7" fmla="*/ 2147483647 h 361"/>
              <a:gd name="T8" fmla="*/ 2147483647 w 336"/>
              <a:gd name="T9" fmla="*/ 2147483647 h 361"/>
              <a:gd name="T10" fmla="*/ 2147483647 w 336"/>
              <a:gd name="T11" fmla="*/ 2147483647 h 361"/>
              <a:gd name="T12" fmla="*/ 2147483647 w 336"/>
              <a:gd name="T13" fmla="*/ 2147483647 h 361"/>
              <a:gd name="T14" fmla="*/ 2147483647 w 336"/>
              <a:gd name="T15" fmla="*/ 2147483647 h 3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69" name="AutoShape 44"/>
          <p:cNvCxnSpPr>
            <a:cxnSpLocks noChangeShapeType="1"/>
            <a:stCxn id="35860" idx="3"/>
          </p:cNvCxnSpPr>
          <p:nvPr/>
        </p:nvCxnSpPr>
        <p:spPr bwMode="auto">
          <a:xfrm flipV="1">
            <a:off x="5434562" y="2097039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35870" name="Text Box 45"/>
          <p:cNvSpPr txBox="1">
            <a:spLocks noChangeArrowheads="1"/>
          </p:cNvSpPr>
          <p:nvPr/>
        </p:nvSpPr>
        <p:spPr bwMode="auto">
          <a:xfrm>
            <a:off x="7018887" y="2489152"/>
            <a:ext cx="780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vysílač</a:t>
            </a:r>
            <a:endParaRPr lang="en-US" sz="1400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7B17-9C6E-4AF2-A1C1-A56B54C51A48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802.15.2 </a:t>
            </a:r>
            <a:br>
              <a:rPr lang="cs-CZ" dirty="0" smtClean="0"/>
            </a:br>
            <a:r>
              <a:rPr lang="cs-CZ" dirty="0" smtClean="0"/>
              <a:t>koexistence 802.15.4 a 802.11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57" y="1698940"/>
            <a:ext cx="724308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8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Protokol IEEE 802.15.</a:t>
            </a:r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 smtClean="0"/>
              <a:t>Low Rate WPAN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a linková úroveň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požadavky na malou spotřebu, malý výkon</a:t>
            </a:r>
          </a:p>
          <a:p>
            <a:r>
              <a:rPr lang="cs-CZ" dirty="0" smtClean="0"/>
              <a:t>ISM pásma, 2,4GHz, 16 kanálů po 250kb/s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DSSS, 4 bity, 32bitové ortogonální sekvence (modulační rychlost 2Mb/s)</a:t>
            </a:r>
          </a:p>
          <a:p>
            <a:r>
              <a:rPr lang="cs-CZ" dirty="0" smtClean="0"/>
              <a:t>rozdělování pásma – </a:t>
            </a:r>
            <a:r>
              <a:rPr lang="cs-CZ" dirty="0" err="1" smtClean="0"/>
              <a:t>beecon</a:t>
            </a:r>
            <a:r>
              <a:rPr lang="cs-CZ" dirty="0" smtClean="0"/>
              <a:t> rámec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</a:t>
            </a:r>
            <a:r>
              <a:rPr lang="en-US" dirty="0" smtClean="0"/>
              <a:t>IEEE 802.15.4</a:t>
            </a:r>
            <a:endParaRPr lang="cs-CZ" dirty="0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81112"/>
          </a:xfrm>
        </p:spPr>
        <p:txBody>
          <a:bodyPr/>
          <a:lstStyle/>
          <a:p>
            <a:r>
              <a:rPr lang="cs-CZ" smtClean="0"/>
              <a:t>Hvězdicová síť</a:t>
            </a:r>
          </a:p>
          <a:p>
            <a:r>
              <a:rPr lang="cs-CZ" smtClean="0"/>
              <a:t>Koordinátor- kořen stromu</a:t>
            </a:r>
          </a:p>
          <a:p>
            <a:r>
              <a:rPr lang="cs-CZ" smtClean="0"/>
              <a:t>Beacon režim</a:t>
            </a:r>
          </a:p>
          <a:p>
            <a:r>
              <a:rPr lang="cs-CZ" smtClean="0"/>
              <a:t>Normální režim</a:t>
            </a:r>
          </a:p>
        </p:txBody>
      </p:sp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231A79-1FFF-4F1E-AEA5-95D2051E4C82}" type="datetime1">
              <a:rPr lang="cs-CZ" smtClean="0"/>
              <a:t>24.02.2023</a:t>
            </a:fld>
            <a:endParaRPr lang="cs-CZ"/>
          </a:p>
        </p:txBody>
      </p:sp>
      <p:sp>
        <p:nvSpPr>
          <p:cNvPr id="2355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35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479071-707B-4A23-8995-E69B09C6D7DF}" type="slidenum">
              <a:rPr lang="cs-CZ" smtClean="0"/>
              <a:pPr/>
              <a:t>42</a:t>
            </a:fld>
            <a:endParaRPr lang="cs-CZ" smtClean="0"/>
          </a:p>
        </p:txBody>
      </p:sp>
      <p:graphicFrame>
        <p:nvGraphicFramePr>
          <p:cNvPr id="23559" name="Object 2"/>
          <p:cNvGraphicFramePr>
            <a:graphicFrameLocks noChangeAspect="1"/>
          </p:cNvGraphicFramePr>
          <p:nvPr/>
        </p:nvGraphicFramePr>
        <p:xfrm>
          <a:off x="428625" y="4000500"/>
          <a:ext cx="4740275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Visio" r:id="rId3" imgW="6798516" imgH="3000837" progId="Visio.Drawing.11">
                  <p:embed/>
                </p:oleObj>
              </mc:Choice>
              <mc:Fallback>
                <p:oleObj name="Visio" r:id="rId3" imgW="6798516" imgH="300083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000500"/>
                        <a:ext cx="4740275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306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3"/>
          <p:cNvGraphicFramePr>
            <a:graphicFrameLocks noChangeAspect="1"/>
          </p:cNvGraphicFramePr>
          <p:nvPr/>
        </p:nvGraphicFramePr>
        <p:xfrm>
          <a:off x="5572125" y="1857375"/>
          <a:ext cx="2857500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Visio" r:id="rId5" imgW="3646820" imgH="5179602" progId="Visio.Drawing.11">
                  <p:embed/>
                </p:oleObj>
              </mc:Choice>
              <mc:Fallback>
                <p:oleObj name="Visio" r:id="rId5" imgW="3646820" imgH="51796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1857375"/>
                        <a:ext cx="2857500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306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9024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IEEE 802.15.5e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 - MBAN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Nositelné aplikace</a:t>
            </a:r>
          </a:p>
          <a:p>
            <a:pPr lvl="1"/>
            <a:r>
              <a:rPr lang="cs-CZ" dirty="0" smtClean="0"/>
              <a:t>starost o zdraví</a:t>
            </a:r>
          </a:p>
          <a:p>
            <a:pPr lvl="2"/>
            <a:r>
              <a:rPr lang="cs-CZ" sz="1800" dirty="0" smtClean="0"/>
              <a:t>EEG, teplota, ...</a:t>
            </a:r>
          </a:p>
          <a:p>
            <a:r>
              <a:rPr lang="cs-CZ" dirty="0" err="1" smtClean="0"/>
              <a:t>Implantovatelné</a:t>
            </a:r>
            <a:r>
              <a:rPr lang="cs-CZ" dirty="0" smtClean="0"/>
              <a:t> aplikace</a:t>
            </a:r>
          </a:p>
          <a:p>
            <a:pPr lvl="1"/>
            <a:r>
              <a:rPr lang="cs-CZ" dirty="0" err="1" smtClean="0"/>
              <a:t>neurostimulátory</a:t>
            </a:r>
            <a:endParaRPr lang="cs-CZ" dirty="0" smtClean="0"/>
          </a:p>
          <a:p>
            <a:pPr lvl="1"/>
            <a:r>
              <a:rPr lang="cs-CZ" dirty="0" smtClean="0"/>
              <a:t>pacemaker, čerpadlo na léky, měření cukru</a:t>
            </a:r>
          </a:p>
          <a:p>
            <a:pPr lvl="1"/>
            <a:r>
              <a:rPr lang="cs-CZ" dirty="0" smtClean="0"/>
              <a:t>kapsulární endoskopie</a:t>
            </a:r>
          </a:p>
          <a:p>
            <a:r>
              <a:rPr lang="cs-CZ" dirty="0"/>
              <a:t>V</a:t>
            </a:r>
            <a:r>
              <a:rPr lang="cs-CZ" dirty="0" smtClean="0"/>
              <a:t>lastnosti</a:t>
            </a:r>
          </a:p>
          <a:p>
            <a:pPr lvl="1"/>
            <a:r>
              <a:rPr lang="cs-CZ" dirty="0" smtClean="0"/>
              <a:t>malý výkon, malý dosah (do 3m)</a:t>
            </a:r>
          </a:p>
          <a:p>
            <a:pPr lvl="1"/>
            <a:r>
              <a:rPr lang="cs-CZ" dirty="0" smtClean="0"/>
              <a:t>v okolí těla jedno nebo více zařízení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1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629617"/>
          </a:xfrm>
        </p:spPr>
        <p:txBody>
          <a:bodyPr/>
          <a:lstStyle/>
          <a:p>
            <a:r>
              <a:rPr lang="cs-CZ" dirty="0" smtClean="0"/>
              <a:t>Základní požadavky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44</a:t>
            </a:fld>
            <a:endParaRPr lang="cs-CZ"/>
          </a:p>
        </p:txBody>
      </p:sp>
      <p:graphicFrame>
        <p:nvGraphicFramePr>
          <p:cNvPr id="7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674905"/>
              </p:ext>
            </p:extLst>
          </p:nvPr>
        </p:nvGraphicFramePr>
        <p:xfrm>
          <a:off x="606388" y="2348880"/>
          <a:ext cx="7931224" cy="3712631"/>
        </p:xfrm>
        <a:graphic>
          <a:graphicData uri="http://schemas.openxmlformats.org/drawingml/2006/table">
            <a:tbl>
              <a:tblPr/>
              <a:tblGrid>
                <a:gridCol w="249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Wearable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Implantable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Traffics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Video, audio and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Data, image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Radio 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&lt;3m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 dependent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5~10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10Mbps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3Mbps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(distant dependent)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Duty 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 ~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0.1% ~ 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Interference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6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Simultaneous operating piconets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BAN</a:t>
            </a:r>
            <a:br>
              <a:rPr lang="cs-CZ" dirty="0"/>
            </a:br>
            <a:r>
              <a:rPr lang="cs-CZ" dirty="0"/>
              <a:t>Body 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rozlehlost 2 až 5m</a:t>
            </a:r>
          </a:p>
          <a:p>
            <a:r>
              <a:rPr lang="cs-CZ" sz="2400" dirty="0" smtClean="0"/>
              <a:t>hustota sítí 2 až 4 na m</a:t>
            </a:r>
            <a:r>
              <a:rPr lang="cs-CZ" sz="2400" baseline="30000" dirty="0" smtClean="0"/>
              <a:t>2</a:t>
            </a:r>
          </a:p>
          <a:p>
            <a:r>
              <a:rPr lang="cs-CZ" sz="2400" dirty="0" smtClean="0"/>
              <a:t>počet zařízení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</a:t>
            </a:r>
          </a:p>
          <a:p>
            <a:r>
              <a:rPr lang="cs-CZ" sz="2400" dirty="0" smtClean="0"/>
              <a:t>propustnost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100Mb/s</a:t>
            </a:r>
          </a:p>
          <a:p>
            <a:r>
              <a:rPr lang="cs-CZ" sz="2400" dirty="0" smtClean="0"/>
              <a:t>výkon 1mW na </a:t>
            </a:r>
            <a:r>
              <a:rPr lang="cs-CZ" sz="2400" dirty="0" err="1" smtClean="0"/>
              <a:t>Mb</a:t>
            </a:r>
            <a:r>
              <a:rPr lang="cs-CZ" sz="2400" dirty="0" smtClean="0"/>
              <a:t>/s a vzdálenost 1m</a:t>
            </a:r>
          </a:p>
          <a:p>
            <a:r>
              <a:rPr lang="cs-CZ" sz="2400" dirty="0" smtClean="0"/>
              <a:t>výkonné režimy uspání</a:t>
            </a:r>
          </a:p>
          <a:p>
            <a:r>
              <a:rPr lang="cs-CZ" sz="2400" dirty="0" smtClean="0"/>
              <a:t>vzdálené buzení</a:t>
            </a:r>
          </a:p>
          <a:p>
            <a:r>
              <a:rPr lang="cs-CZ" sz="2400" dirty="0" smtClean="0"/>
              <a:t>bezpečnost</a:t>
            </a:r>
          </a:p>
          <a:p>
            <a:r>
              <a:rPr lang="cs-CZ" sz="2400" dirty="0" smtClean="0"/>
              <a:t>komunikace bod-bod i bod-</a:t>
            </a:r>
            <a:r>
              <a:rPr lang="cs-CZ" sz="2400" dirty="0" err="1" smtClean="0"/>
              <a:t>multibod</a:t>
            </a:r>
            <a:endParaRPr lang="cs-CZ" sz="2400" dirty="0"/>
          </a:p>
          <a:p>
            <a:r>
              <a:rPr lang="cs-CZ" sz="2400" dirty="0" smtClean="0"/>
              <a:t>zajištění </a:t>
            </a:r>
            <a:r>
              <a:rPr lang="cs-CZ" sz="2400" dirty="0" err="1" smtClean="0"/>
              <a:t>QoS</a:t>
            </a:r>
            <a:r>
              <a:rPr lang="cs-CZ" sz="2400" dirty="0" smtClean="0"/>
              <a:t>, garantovaná šířka pásma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6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802.15.8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/>
              <a:t>Space</a:t>
            </a:r>
            <a:r>
              <a:rPr lang="cs-CZ" dirty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>
                <a:solidFill>
                  <a:schemeClr val="tx1"/>
                </a:solidFill>
              </a:rPr>
              <a:t>Založeno 1/2010</a:t>
            </a:r>
          </a:p>
          <a:p>
            <a:pPr lvl="0"/>
            <a:r>
              <a:rPr lang="cs-CZ" sz="2100" dirty="0" err="1">
                <a:solidFill>
                  <a:schemeClr val="tx1"/>
                </a:solidFill>
              </a:rPr>
              <a:t>Personal</a:t>
            </a:r>
            <a:r>
              <a:rPr lang="cs-CZ" sz="2100" dirty="0">
                <a:solidFill>
                  <a:schemeClr val="tx1"/>
                </a:solidFill>
              </a:rPr>
              <a:t> </a:t>
            </a:r>
            <a:r>
              <a:rPr lang="cs-CZ" sz="2100" dirty="0" err="1">
                <a:solidFill>
                  <a:schemeClr val="tx1"/>
                </a:solidFill>
              </a:rPr>
              <a:t>Space</a:t>
            </a:r>
            <a:r>
              <a:rPr lang="cs-CZ" sz="2100" dirty="0">
                <a:solidFill>
                  <a:schemeClr val="tx1"/>
                </a:solidFill>
              </a:rPr>
              <a:t> (osobní prostor) je definován jako fyzický nebo virtuální prostor, který člověk považuje psychologicky za svůj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 tento standard je definován jako fyzický prostor, ve kterém jsou zařízení ovládána osobou nebo pro osobu a nebo komunikace mezi zařízeními v tomto prostoru.</a:t>
            </a:r>
          </a:p>
          <a:p>
            <a:pPr lvl="0"/>
            <a:r>
              <a:rPr lang="cs-CZ" sz="2100" dirty="0" smtClean="0"/>
              <a:t>S</a:t>
            </a:r>
            <a:r>
              <a:rPr lang="cs-CZ" sz="2100" dirty="0" smtClean="0">
                <a:solidFill>
                  <a:schemeClr val="tx1"/>
                </a:solidFill>
              </a:rPr>
              <a:t>pojení </a:t>
            </a:r>
            <a:r>
              <a:rPr lang="cs-CZ" sz="2100" dirty="0">
                <a:solidFill>
                  <a:schemeClr val="tx1"/>
                </a:solidFill>
              </a:rPr>
              <a:t>mezi osobou a zařízením nebo mezi zařízeními v osobním prostoru jsou spojená s osobou.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Probíhají bez intervence člověka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jednou osobou (jeden osobní prostor)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více </a:t>
            </a:r>
            <a:r>
              <a:rPr lang="cs-CZ" sz="2100" dirty="0" err="1">
                <a:solidFill>
                  <a:schemeClr val="tx1"/>
                </a:solidFill>
              </a:rPr>
              <a:t>osabami</a:t>
            </a:r>
            <a:r>
              <a:rPr lang="cs-CZ" sz="2100" dirty="0">
                <a:solidFill>
                  <a:schemeClr val="tx1"/>
                </a:solidFill>
              </a:rPr>
              <a:t> (více osobních prostorů)</a:t>
            </a:r>
          </a:p>
          <a:p>
            <a:endParaRPr lang="cs-CZ" sz="21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457200"/>
          </a:xfrm>
        </p:spPr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776864" cy="1084982"/>
          </a:xfrm>
        </p:spPr>
        <p:txBody>
          <a:bodyPr/>
          <a:lstStyle/>
          <a:p>
            <a:r>
              <a:rPr lang="cs-CZ" sz="3200" dirty="0" smtClean="0"/>
              <a:t>Modulační techniky</a:t>
            </a:r>
            <a:r>
              <a:rPr lang="en-US" sz="3200" dirty="0" smtClean="0"/>
              <a:t>: ASK, FSK,</a:t>
            </a:r>
            <a:r>
              <a:rPr lang="cs-CZ" sz="3200" dirty="0" smtClean="0"/>
              <a:t> </a:t>
            </a:r>
            <a:r>
              <a:rPr lang="en-US" sz="3200" dirty="0" smtClean="0"/>
              <a:t>PSK</a:t>
            </a:r>
          </a:p>
        </p:txBody>
      </p:sp>
      <p:sp>
        <p:nvSpPr>
          <p:cNvPr id="34819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sz="1800" dirty="0" smtClean="0"/>
              <a:t>Digitální modulace</a:t>
            </a:r>
            <a:endParaRPr lang="en-US" sz="1800" dirty="0" smtClean="0"/>
          </a:p>
          <a:p>
            <a:pPr lvl="1"/>
            <a:r>
              <a:rPr lang="cs-CZ" sz="1600" dirty="0" smtClean="0"/>
              <a:t>Digitální data jsou převedena na analogový signál (základní pásmo)</a:t>
            </a:r>
            <a:endParaRPr lang="en-US" sz="1600" dirty="0" smtClean="0"/>
          </a:p>
          <a:p>
            <a:pPr lvl="1"/>
            <a:r>
              <a:rPr lang="en-US" sz="1600" dirty="0" smtClean="0"/>
              <a:t>ASK, FSK, PSK – </a:t>
            </a:r>
            <a:r>
              <a:rPr lang="cs-CZ" sz="1600" dirty="0" smtClean="0"/>
              <a:t>amplitudové, frekvenční, fázové klíčování</a:t>
            </a:r>
            <a:endParaRPr lang="en-US" sz="1600" dirty="0" smtClean="0"/>
          </a:p>
          <a:p>
            <a:pPr lvl="1"/>
            <a:r>
              <a:rPr lang="cs-CZ" sz="1600" dirty="0" smtClean="0"/>
              <a:t>Rozdílná spektrální účinnost, výkonová účinnost, robustnost (odolnost)</a:t>
            </a:r>
            <a:endParaRPr lang="en-US" sz="1600" dirty="0" smtClean="0"/>
          </a:p>
          <a:p>
            <a:r>
              <a:rPr lang="cs-CZ" sz="1800" dirty="0" smtClean="0"/>
              <a:t>Analogová modulace</a:t>
            </a:r>
            <a:endParaRPr lang="en-US" sz="1800" dirty="0" smtClean="0"/>
          </a:p>
          <a:p>
            <a:pPr lvl="1"/>
            <a:r>
              <a:rPr lang="cs-CZ" sz="1600" dirty="0" smtClean="0"/>
              <a:t>Posunutí střední frekvence signálu v základním pásmu na nosnou frekvenci rádia</a:t>
            </a:r>
            <a:endParaRPr lang="en-US" sz="1600" dirty="0" smtClean="0"/>
          </a:p>
          <a:p>
            <a:r>
              <a:rPr lang="cs-CZ" sz="1800" dirty="0" smtClean="0"/>
              <a:t>Motivace </a:t>
            </a:r>
            <a:endParaRPr lang="en-US" sz="1800" dirty="0" smtClean="0"/>
          </a:p>
          <a:p>
            <a:pPr lvl="1"/>
            <a:r>
              <a:rPr lang="cs-CZ" sz="1600" dirty="0" smtClean="0"/>
              <a:t>Malé antény </a:t>
            </a:r>
            <a:r>
              <a:rPr lang="en-US" sz="1600" dirty="0" smtClean="0"/>
              <a:t>(</a:t>
            </a:r>
            <a:r>
              <a:rPr lang="cs-CZ" sz="1600" dirty="0" err="1" smtClean="0"/>
              <a:t>např</a:t>
            </a:r>
            <a:r>
              <a:rPr lang="en-US" sz="1600" dirty="0" smtClean="0"/>
              <a:t>., </a:t>
            </a:r>
            <a:r>
              <a:rPr lang="en-US" sz="1600" dirty="0" smtClean="0">
                <a:sym typeface="Symbol" pitchFamily="18" charset="2"/>
              </a:rPr>
              <a:t>/4</a:t>
            </a:r>
            <a:r>
              <a:rPr lang="en-US" sz="1600" dirty="0" smtClean="0"/>
              <a:t>)</a:t>
            </a:r>
          </a:p>
          <a:p>
            <a:pPr lvl="1"/>
            <a:r>
              <a:rPr lang="cs-CZ" sz="1600" dirty="0" smtClean="0"/>
              <a:t>Frekvenční multiplex (různé nosné frekvence)</a:t>
            </a:r>
            <a:endParaRPr lang="en-US" sz="1600" dirty="0" smtClean="0"/>
          </a:p>
          <a:p>
            <a:pPr lvl="1"/>
            <a:r>
              <a:rPr lang="cs-CZ" sz="1600" dirty="0" smtClean="0"/>
              <a:t>Charakteristiky média (propustné pásmo média)</a:t>
            </a:r>
            <a:endParaRPr lang="en-US" sz="1600" dirty="0" smtClean="0"/>
          </a:p>
          <a:p>
            <a:r>
              <a:rPr lang="cs-CZ" sz="1800" dirty="0" smtClean="0"/>
              <a:t>Základní typy modulací</a:t>
            </a:r>
            <a:endParaRPr lang="en-US" sz="1800" dirty="0" smtClean="0"/>
          </a:p>
          <a:p>
            <a:pPr lvl="1"/>
            <a:r>
              <a:rPr lang="cs-CZ" sz="1600" dirty="0" smtClean="0"/>
              <a:t>Amplitudová modulace </a:t>
            </a:r>
            <a:r>
              <a:rPr lang="en-US" sz="1600" dirty="0" smtClean="0"/>
              <a:t>(AM)</a:t>
            </a:r>
          </a:p>
          <a:p>
            <a:pPr lvl="1"/>
            <a:r>
              <a:rPr lang="cs-CZ" sz="1600" dirty="0" smtClean="0"/>
              <a:t>Frekvenční modulace </a:t>
            </a:r>
            <a:r>
              <a:rPr lang="en-US" sz="1600" dirty="0" smtClean="0"/>
              <a:t>(FM)</a:t>
            </a:r>
          </a:p>
          <a:p>
            <a:pPr lvl="1"/>
            <a:r>
              <a:rPr lang="cs-CZ" sz="1600" dirty="0" smtClean="0"/>
              <a:t>Fázová modulace</a:t>
            </a:r>
            <a:r>
              <a:rPr lang="en-US" sz="1600" dirty="0" smtClean="0"/>
              <a:t> (PM)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57F6-C5DE-4663-982D-3487A90F0BA8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32"/>
          <p:cNvSpPr>
            <a:spLocks noChangeShapeType="1"/>
          </p:cNvSpPr>
          <p:nvPr/>
        </p:nvSpPr>
        <p:spPr bwMode="auto">
          <a:xfrm>
            <a:off x="5862637" y="25489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Digitální modulace</a:t>
            </a:r>
            <a:endParaRPr lang="en-US" sz="3600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8925"/>
            <a:ext cx="5357812" cy="4411662"/>
          </a:xfrm>
        </p:spPr>
        <p:txBody>
          <a:bodyPr/>
          <a:lstStyle/>
          <a:p>
            <a:r>
              <a:rPr lang="cs-CZ" sz="1600" dirty="0" smtClean="0"/>
              <a:t>Modulace digitálním signálem se označuje jako klíčování</a:t>
            </a:r>
            <a:endParaRPr lang="en-US" sz="1600" dirty="0" smtClean="0"/>
          </a:p>
          <a:p>
            <a:r>
              <a:rPr lang="cs-CZ" sz="1600" dirty="0" smtClean="0"/>
              <a:t>Amplitudové klíčování - </a:t>
            </a:r>
            <a:r>
              <a:rPr lang="en-US" sz="1600" dirty="0" smtClean="0"/>
              <a:t>Amplitude Shift Keying (ASK):</a:t>
            </a:r>
          </a:p>
          <a:p>
            <a:pPr lvl="1"/>
            <a:r>
              <a:rPr lang="cs-CZ" sz="1400" dirty="0" smtClean="0"/>
              <a:t>Velmi jednoduché</a:t>
            </a:r>
            <a:endParaRPr lang="en-US" sz="1400" dirty="0" smtClean="0"/>
          </a:p>
          <a:p>
            <a:pPr lvl="1"/>
            <a:r>
              <a:rPr lang="cs-CZ" sz="1400" dirty="0" smtClean="0"/>
              <a:t>Malé požadavky na šířku pásma</a:t>
            </a:r>
            <a:endParaRPr lang="en-US" sz="1400" dirty="0" smtClean="0"/>
          </a:p>
          <a:p>
            <a:pPr lvl="1"/>
            <a:r>
              <a:rPr lang="cs-CZ" sz="1400" dirty="0" smtClean="0"/>
              <a:t>Velmi náchylné k rušení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cs-CZ" sz="1600" dirty="0" smtClean="0"/>
              <a:t>Frekvenční klíčování - </a:t>
            </a:r>
            <a:r>
              <a:rPr lang="en-US" sz="1600" dirty="0" smtClean="0"/>
              <a:t>Frequency Shift Keying (FSK):</a:t>
            </a:r>
          </a:p>
          <a:p>
            <a:pPr lvl="1"/>
            <a:r>
              <a:rPr lang="cs-CZ" sz="1400" dirty="0" smtClean="0"/>
              <a:t>Vyžaduje širší pásmo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cs-CZ" sz="1600" dirty="0" smtClean="0"/>
              <a:t>Fázové klíčování - </a:t>
            </a:r>
            <a:r>
              <a:rPr lang="en-US" sz="1600" dirty="0" smtClean="0"/>
              <a:t>Phase Shift Keying (PSK):</a:t>
            </a:r>
          </a:p>
          <a:p>
            <a:pPr lvl="1"/>
            <a:r>
              <a:rPr lang="cs-CZ" sz="1400" dirty="0" smtClean="0"/>
              <a:t>Složitější </a:t>
            </a:r>
            <a:endParaRPr lang="en-US" sz="1400" dirty="0" smtClean="0"/>
          </a:p>
          <a:p>
            <a:pPr lvl="1"/>
            <a:r>
              <a:rPr lang="cs-CZ" sz="1400" dirty="0" smtClean="0"/>
              <a:t>Odolné vůči rušení</a:t>
            </a:r>
            <a:endParaRPr lang="en-US" sz="1400" dirty="0" smtClean="0"/>
          </a:p>
        </p:txBody>
      </p:sp>
      <p:sp>
        <p:nvSpPr>
          <p:cNvPr id="36869" name="Line 11"/>
          <p:cNvSpPr>
            <a:spLocks noChangeShapeType="1"/>
          </p:cNvSpPr>
          <p:nvPr/>
        </p:nvSpPr>
        <p:spPr bwMode="auto">
          <a:xfrm>
            <a:off x="6853237" y="2548905"/>
            <a:ext cx="914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Freeform 12"/>
          <p:cNvSpPr>
            <a:spLocks/>
          </p:cNvSpPr>
          <p:nvPr/>
        </p:nvSpPr>
        <p:spPr bwMode="auto">
          <a:xfrm>
            <a:off x="7767637" y="18631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Freeform 8"/>
          <p:cNvSpPr>
            <a:spLocks/>
          </p:cNvSpPr>
          <p:nvPr/>
        </p:nvSpPr>
        <p:spPr bwMode="auto">
          <a:xfrm>
            <a:off x="5938837" y="1863105"/>
            <a:ext cx="438150" cy="1465263"/>
          </a:xfrm>
          <a:custGeom>
            <a:avLst/>
            <a:gdLst>
              <a:gd name="T0" fmla="*/ 0 w 276"/>
              <a:gd name="T1" fmla="*/ 2147483647 h 923"/>
              <a:gd name="T2" fmla="*/ 2147483647 w 276"/>
              <a:gd name="T3" fmla="*/ 2147483647 h 923"/>
              <a:gd name="T4" fmla="*/ 2147483647 w 276"/>
              <a:gd name="T5" fmla="*/ 2147483647 h 923"/>
              <a:gd name="T6" fmla="*/ 2147483647 w 276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6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9"/>
                  <a:pt x="204" y="861"/>
                </a:cubicBezTo>
                <a:cubicBezTo>
                  <a:pt x="236" y="923"/>
                  <a:pt x="261" y="531"/>
                  <a:pt x="276" y="444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Freeform 10"/>
          <p:cNvSpPr>
            <a:spLocks/>
          </p:cNvSpPr>
          <p:nvPr/>
        </p:nvSpPr>
        <p:spPr bwMode="auto">
          <a:xfrm>
            <a:off x="6386512" y="1859930"/>
            <a:ext cx="466725" cy="1468438"/>
          </a:xfrm>
          <a:custGeom>
            <a:avLst/>
            <a:gdLst>
              <a:gd name="T0" fmla="*/ 0 w 294"/>
              <a:gd name="T1" fmla="*/ 2147483647 h 925"/>
              <a:gd name="T2" fmla="*/ 2147483647 w 294"/>
              <a:gd name="T3" fmla="*/ 2147483647 h 925"/>
              <a:gd name="T4" fmla="*/ 2147483647 w 294"/>
              <a:gd name="T5" fmla="*/ 2147483647 h 925"/>
              <a:gd name="T6" fmla="*/ 2147483647 w 294"/>
              <a:gd name="T7" fmla="*/ 2147483647 h 9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5">
                <a:moveTo>
                  <a:pt x="0" y="434"/>
                </a:moveTo>
                <a:cubicBezTo>
                  <a:pt x="13" y="374"/>
                  <a:pt x="50" y="0"/>
                  <a:pt x="84" y="71"/>
                </a:cubicBezTo>
                <a:cubicBezTo>
                  <a:pt x="118" y="142"/>
                  <a:pt x="169" y="801"/>
                  <a:pt x="204" y="863"/>
                </a:cubicBezTo>
                <a:cubicBezTo>
                  <a:pt x="239" y="925"/>
                  <a:pt x="275" y="530"/>
                  <a:pt x="294" y="443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Freeform 15"/>
          <p:cNvSpPr>
            <a:spLocks/>
          </p:cNvSpPr>
          <p:nvPr/>
        </p:nvSpPr>
        <p:spPr bwMode="auto">
          <a:xfrm>
            <a:off x="5938837" y="3387105"/>
            <a:ext cx="438150" cy="1466850"/>
          </a:xfrm>
          <a:custGeom>
            <a:avLst/>
            <a:gdLst>
              <a:gd name="T0" fmla="*/ 0 w 276"/>
              <a:gd name="T1" fmla="*/ 2147483647 h 924"/>
              <a:gd name="T2" fmla="*/ 2147483647 w 276"/>
              <a:gd name="T3" fmla="*/ 2147483647 h 924"/>
              <a:gd name="T4" fmla="*/ 2147483647 w 276"/>
              <a:gd name="T5" fmla="*/ 2147483647 h 924"/>
              <a:gd name="T6" fmla="*/ 2147483647 w 276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6" h="924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8"/>
                  <a:pt x="204" y="861"/>
                </a:cubicBezTo>
                <a:cubicBezTo>
                  <a:pt x="236" y="924"/>
                  <a:pt x="261" y="536"/>
                  <a:pt x="276" y="45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Freeform 16"/>
          <p:cNvSpPr>
            <a:spLocks/>
          </p:cNvSpPr>
          <p:nvPr/>
        </p:nvSpPr>
        <p:spPr bwMode="auto">
          <a:xfrm>
            <a:off x="6386512" y="33871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Freeform 17"/>
          <p:cNvSpPr>
            <a:spLocks/>
          </p:cNvSpPr>
          <p:nvPr/>
        </p:nvSpPr>
        <p:spPr bwMode="auto">
          <a:xfrm>
            <a:off x="6843712" y="3395043"/>
            <a:ext cx="876300" cy="1465262"/>
          </a:xfrm>
          <a:custGeom>
            <a:avLst/>
            <a:gdLst>
              <a:gd name="T0" fmla="*/ 0 w 552"/>
              <a:gd name="T1" fmla="*/ 2147483647 h 923"/>
              <a:gd name="T2" fmla="*/ 2147483647 w 552"/>
              <a:gd name="T3" fmla="*/ 2147483647 h 923"/>
              <a:gd name="T4" fmla="*/ 2147483647 w 552"/>
              <a:gd name="T5" fmla="*/ 2147483647 h 923"/>
              <a:gd name="T6" fmla="*/ 2147483647 w 552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2" h="923">
                <a:moveTo>
                  <a:pt x="0" y="457"/>
                </a:moveTo>
                <a:cubicBezTo>
                  <a:pt x="25" y="393"/>
                  <a:pt x="82" y="0"/>
                  <a:pt x="150" y="67"/>
                </a:cubicBezTo>
                <a:cubicBezTo>
                  <a:pt x="218" y="134"/>
                  <a:pt x="341" y="795"/>
                  <a:pt x="408" y="859"/>
                </a:cubicBezTo>
                <a:cubicBezTo>
                  <a:pt x="475" y="923"/>
                  <a:pt x="522" y="536"/>
                  <a:pt x="552" y="45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Freeform 18"/>
          <p:cNvSpPr>
            <a:spLocks/>
          </p:cNvSpPr>
          <p:nvPr/>
        </p:nvSpPr>
        <p:spPr bwMode="auto">
          <a:xfrm>
            <a:off x="7720012" y="3390280"/>
            <a:ext cx="514350" cy="1462088"/>
          </a:xfrm>
          <a:custGeom>
            <a:avLst/>
            <a:gdLst>
              <a:gd name="T0" fmla="*/ 0 w 324"/>
              <a:gd name="T1" fmla="*/ 2147483647 h 921"/>
              <a:gd name="T2" fmla="*/ 2147483647 w 324"/>
              <a:gd name="T3" fmla="*/ 2147483647 h 921"/>
              <a:gd name="T4" fmla="*/ 2147483647 w 324"/>
              <a:gd name="T5" fmla="*/ 2147483647 h 921"/>
              <a:gd name="T6" fmla="*/ 2147483647 w 324"/>
              <a:gd name="T7" fmla="*/ 2147483647 h 9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4" h="921">
                <a:moveTo>
                  <a:pt x="0" y="454"/>
                </a:moveTo>
                <a:cubicBezTo>
                  <a:pt x="18" y="389"/>
                  <a:pt x="75" y="0"/>
                  <a:pt x="114" y="67"/>
                </a:cubicBezTo>
                <a:cubicBezTo>
                  <a:pt x="153" y="134"/>
                  <a:pt x="199" y="797"/>
                  <a:pt x="234" y="859"/>
                </a:cubicBezTo>
                <a:cubicBezTo>
                  <a:pt x="269" y="921"/>
                  <a:pt x="305" y="526"/>
                  <a:pt x="324" y="439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Freeform 19"/>
          <p:cNvSpPr>
            <a:spLocks/>
          </p:cNvSpPr>
          <p:nvPr/>
        </p:nvSpPr>
        <p:spPr bwMode="auto">
          <a:xfrm>
            <a:off x="68532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Freeform 20"/>
          <p:cNvSpPr>
            <a:spLocks/>
          </p:cNvSpPr>
          <p:nvPr/>
        </p:nvSpPr>
        <p:spPr bwMode="auto">
          <a:xfrm>
            <a:off x="73104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Freeform 21"/>
          <p:cNvSpPr>
            <a:spLocks/>
          </p:cNvSpPr>
          <p:nvPr/>
        </p:nvSpPr>
        <p:spPr bwMode="auto">
          <a:xfrm flipV="1">
            <a:off x="59388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Freeform 22"/>
          <p:cNvSpPr>
            <a:spLocks/>
          </p:cNvSpPr>
          <p:nvPr/>
        </p:nvSpPr>
        <p:spPr bwMode="auto">
          <a:xfrm flipV="1">
            <a:off x="63960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Freeform 23"/>
          <p:cNvSpPr>
            <a:spLocks/>
          </p:cNvSpPr>
          <p:nvPr/>
        </p:nvSpPr>
        <p:spPr bwMode="auto">
          <a:xfrm flipV="1">
            <a:off x="77676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25"/>
          <p:cNvSpPr>
            <a:spLocks noChangeShapeType="1"/>
          </p:cNvSpPr>
          <p:nvPr/>
        </p:nvSpPr>
        <p:spPr bwMode="auto">
          <a:xfrm>
            <a:off x="68532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Line 26"/>
          <p:cNvSpPr>
            <a:spLocks noChangeShapeType="1"/>
          </p:cNvSpPr>
          <p:nvPr/>
        </p:nvSpPr>
        <p:spPr bwMode="auto">
          <a:xfrm>
            <a:off x="77676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Line 27"/>
          <p:cNvSpPr>
            <a:spLocks noChangeShapeType="1"/>
          </p:cNvSpPr>
          <p:nvPr/>
        </p:nvSpPr>
        <p:spPr bwMode="auto">
          <a:xfrm>
            <a:off x="59388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Text Box 29"/>
          <p:cNvSpPr txBox="1">
            <a:spLocks noChangeArrowheads="1"/>
          </p:cNvSpPr>
          <p:nvPr/>
        </p:nvSpPr>
        <p:spPr bwMode="auto">
          <a:xfrm>
            <a:off x="6245225" y="1671812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886" name="Text Box 30"/>
          <p:cNvSpPr txBox="1">
            <a:spLocks noChangeArrowheads="1"/>
          </p:cNvSpPr>
          <p:nvPr/>
        </p:nvSpPr>
        <p:spPr bwMode="auto">
          <a:xfrm>
            <a:off x="7152481" y="168929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6887" name="Text Box 31"/>
          <p:cNvSpPr txBox="1">
            <a:spLocks noChangeArrowheads="1"/>
          </p:cNvSpPr>
          <p:nvPr/>
        </p:nvSpPr>
        <p:spPr bwMode="auto">
          <a:xfrm>
            <a:off x="7847805" y="168929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888" name="Text Box 33"/>
          <p:cNvSpPr txBox="1">
            <a:spLocks noChangeArrowheads="1"/>
          </p:cNvSpPr>
          <p:nvPr/>
        </p:nvSpPr>
        <p:spPr bwMode="auto">
          <a:xfrm>
            <a:off x="8301037" y="25489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889" name="Line 34"/>
          <p:cNvSpPr>
            <a:spLocks noChangeShapeType="1"/>
          </p:cNvSpPr>
          <p:nvPr/>
        </p:nvSpPr>
        <p:spPr bwMode="auto">
          <a:xfrm>
            <a:off x="5862637" y="40729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0" name="Line 35"/>
          <p:cNvSpPr>
            <a:spLocks noChangeShapeType="1"/>
          </p:cNvSpPr>
          <p:nvPr/>
        </p:nvSpPr>
        <p:spPr bwMode="auto">
          <a:xfrm>
            <a:off x="68532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1" name="Line 36"/>
          <p:cNvSpPr>
            <a:spLocks noChangeShapeType="1"/>
          </p:cNvSpPr>
          <p:nvPr/>
        </p:nvSpPr>
        <p:spPr bwMode="auto">
          <a:xfrm>
            <a:off x="59388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Text Box 37"/>
          <p:cNvSpPr txBox="1">
            <a:spLocks noChangeArrowheads="1"/>
          </p:cNvSpPr>
          <p:nvPr/>
        </p:nvSpPr>
        <p:spPr bwMode="auto">
          <a:xfrm>
            <a:off x="62436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893" name="Text Box 38"/>
          <p:cNvSpPr txBox="1">
            <a:spLocks noChangeArrowheads="1"/>
          </p:cNvSpPr>
          <p:nvPr/>
        </p:nvSpPr>
        <p:spPr bwMode="auto">
          <a:xfrm>
            <a:off x="71580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6894" name="Text Box 39"/>
          <p:cNvSpPr txBox="1">
            <a:spLocks noChangeArrowheads="1"/>
          </p:cNvSpPr>
          <p:nvPr/>
        </p:nvSpPr>
        <p:spPr bwMode="auto">
          <a:xfrm>
            <a:off x="79962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895" name="Text Box 40"/>
          <p:cNvSpPr txBox="1">
            <a:spLocks noChangeArrowheads="1"/>
          </p:cNvSpPr>
          <p:nvPr/>
        </p:nvSpPr>
        <p:spPr bwMode="auto">
          <a:xfrm>
            <a:off x="8301037" y="40729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896" name="Line 41"/>
          <p:cNvSpPr>
            <a:spLocks noChangeShapeType="1"/>
          </p:cNvSpPr>
          <p:nvPr/>
        </p:nvSpPr>
        <p:spPr bwMode="auto">
          <a:xfrm>
            <a:off x="5862637" y="56731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7" name="Line 42"/>
          <p:cNvSpPr>
            <a:spLocks noChangeShapeType="1"/>
          </p:cNvSpPr>
          <p:nvPr/>
        </p:nvSpPr>
        <p:spPr bwMode="auto">
          <a:xfrm>
            <a:off x="68532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Line 43"/>
          <p:cNvSpPr>
            <a:spLocks noChangeShapeType="1"/>
          </p:cNvSpPr>
          <p:nvPr/>
        </p:nvSpPr>
        <p:spPr bwMode="auto">
          <a:xfrm>
            <a:off x="59388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9" name="Text Box 44"/>
          <p:cNvSpPr txBox="1">
            <a:spLocks noChangeArrowheads="1"/>
          </p:cNvSpPr>
          <p:nvPr/>
        </p:nvSpPr>
        <p:spPr bwMode="auto">
          <a:xfrm>
            <a:off x="62436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900" name="Text Box 45"/>
          <p:cNvSpPr txBox="1">
            <a:spLocks noChangeArrowheads="1"/>
          </p:cNvSpPr>
          <p:nvPr/>
        </p:nvSpPr>
        <p:spPr bwMode="auto">
          <a:xfrm>
            <a:off x="71580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6901" name="Text Box 46"/>
          <p:cNvSpPr txBox="1">
            <a:spLocks noChangeArrowheads="1"/>
          </p:cNvSpPr>
          <p:nvPr/>
        </p:nvSpPr>
        <p:spPr bwMode="auto">
          <a:xfrm>
            <a:off x="79962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902" name="Text Box 47"/>
          <p:cNvSpPr txBox="1">
            <a:spLocks noChangeArrowheads="1"/>
          </p:cNvSpPr>
          <p:nvPr/>
        </p:nvSpPr>
        <p:spPr bwMode="auto">
          <a:xfrm>
            <a:off x="8301037" y="56731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903" name="Line 48"/>
          <p:cNvSpPr>
            <a:spLocks noChangeShapeType="1"/>
          </p:cNvSpPr>
          <p:nvPr/>
        </p:nvSpPr>
        <p:spPr bwMode="auto">
          <a:xfrm>
            <a:off x="77676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Line 49"/>
          <p:cNvSpPr>
            <a:spLocks noChangeShapeType="1"/>
          </p:cNvSpPr>
          <p:nvPr/>
        </p:nvSpPr>
        <p:spPr bwMode="auto">
          <a:xfrm>
            <a:off x="77676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2473-3B89-44D5-A742-070D8DAAA694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3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4918" y="168747"/>
            <a:ext cx="7543800" cy="1295400"/>
          </a:xfrm>
        </p:spPr>
        <p:txBody>
          <a:bodyPr/>
          <a:lstStyle/>
          <a:p>
            <a:r>
              <a:rPr lang="cs-CZ" sz="3600" dirty="0" smtClean="0"/>
              <a:t>Pokročilé frekvenční klíčování</a:t>
            </a:r>
            <a:endParaRPr lang="en-US" sz="36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917" y="1628800"/>
            <a:ext cx="7772400" cy="4251176"/>
          </a:xfrm>
        </p:spPr>
        <p:txBody>
          <a:bodyPr/>
          <a:lstStyle/>
          <a:p>
            <a:r>
              <a:rPr lang="cs-CZ" sz="1800" dirty="0" smtClean="0"/>
              <a:t>Šířka pásma potřebná pro FSK závisí na vzdálenosti mezi nosnými frekvencemi</a:t>
            </a:r>
            <a:endParaRPr lang="en-US" sz="1800" dirty="0" smtClean="0"/>
          </a:p>
          <a:p>
            <a:r>
              <a:rPr lang="cs-CZ" sz="1800" dirty="0" smtClean="0"/>
              <a:t>Speciální </a:t>
            </a:r>
            <a:r>
              <a:rPr lang="cs-CZ" sz="1800" dirty="0"/>
              <a:t>předběžné výpočty zabraňují náhlým posunům </a:t>
            </a:r>
            <a:r>
              <a:rPr lang="cs-CZ" sz="1800" dirty="0" smtClean="0"/>
              <a:t>fází</a:t>
            </a:r>
          </a:p>
          <a:p>
            <a:pPr lvl="1"/>
            <a:r>
              <a:rPr lang="cs-CZ" sz="1600" dirty="0" smtClean="0"/>
              <a:t>MSK – Minimum Shift </a:t>
            </a:r>
            <a:r>
              <a:rPr lang="cs-CZ" sz="1600" dirty="0" err="1" smtClean="0"/>
              <a:t>Keying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800" dirty="0" smtClean="0"/>
              <a:t>Bity jsou rozděleny na sudé a liché, doba trvání jednoho bitu se zdvojnásobí</a:t>
            </a:r>
            <a:r>
              <a:rPr lang="en-US" sz="1800" dirty="0" smtClean="0"/>
              <a:t> </a:t>
            </a:r>
            <a:r>
              <a:rPr lang="cs-CZ" sz="1800" dirty="0" smtClean="0"/>
              <a:t>(dva bity se uvažují souběžně)</a:t>
            </a:r>
            <a:endParaRPr lang="en-US" sz="1800" dirty="0" smtClean="0"/>
          </a:p>
          <a:p>
            <a:r>
              <a:rPr lang="cs-CZ" sz="1800" dirty="0" smtClean="0"/>
              <a:t>V </a:t>
            </a:r>
            <a:r>
              <a:rPr lang="cs-CZ" sz="1800" dirty="0"/>
              <a:t>závislosti na bitových hodnotách </a:t>
            </a:r>
            <a:r>
              <a:rPr lang="cs-CZ" sz="1800" dirty="0" smtClean="0"/>
              <a:t>(0, 1) a pořadí (sudá</a:t>
            </a:r>
            <a:r>
              <a:rPr lang="cs-CZ" sz="1800" dirty="0"/>
              <a:t>, lichá) je zvolena vyšší nebo nižší frekvence, původní nebo </a:t>
            </a:r>
            <a:r>
              <a:rPr lang="cs-CZ" sz="1800" dirty="0" smtClean="0"/>
              <a:t>invertovaná</a:t>
            </a:r>
          </a:p>
          <a:p>
            <a:r>
              <a:rPr lang="cs-CZ" sz="1800" dirty="0" smtClean="0"/>
              <a:t>Používají se dvě frekvence, jedna je dvojnásobkem druhé. Obě frekvence jsou synchronizovány</a:t>
            </a:r>
            <a:endParaRPr lang="en-US" sz="1800" dirty="0" smtClean="0"/>
          </a:p>
          <a:p>
            <a:r>
              <a:rPr lang="cs-CZ" sz="1800" dirty="0" smtClean="0"/>
              <a:t>Vyšší efektivnosti využití pásma se dosáhne aplikací dolní propusti realizované jako Gaussův filtr </a:t>
            </a:r>
          </a:p>
          <a:p>
            <a:pPr lvl="1"/>
            <a:r>
              <a:rPr lang="en-US" sz="1600" dirty="0" smtClean="0"/>
              <a:t>GMSK (Gaussian MSK), </a:t>
            </a:r>
            <a:r>
              <a:rPr lang="cs-CZ" sz="1600" dirty="0" smtClean="0"/>
              <a:t>používá se v</a:t>
            </a:r>
            <a:r>
              <a:rPr lang="en-US" sz="1600" dirty="0" smtClean="0"/>
              <a:t> GSM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09B5-C7A0-4B27-AD09-6FC46632639F}" type="datetime1">
              <a:rPr lang="cs-CZ" smtClean="0"/>
              <a:t>24.02.2023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354137"/>
          </a:xfrm>
        </p:spPr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Příklad </a:t>
            </a:r>
            <a:r>
              <a:rPr lang="en-US" sz="3200" dirty="0" smtClean="0">
                <a:latin typeface="Palatino Linotype" panose="02040502050505030304" pitchFamily="18" charset="0"/>
              </a:rPr>
              <a:t>MSK</a:t>
            </a:r>
            <a:r>
              <a:rPr lang="cs-CZ" sz="3200" dirty="0" smtClean="0">
                <a:latin typeface="Palatino Linotype" panose="02040502050505030304" pitchFamily="18" charset="0"/>
              </a:rPr>
              <a:t> (Minimum Shift </a:t>
            </a:r>
            <a:r>
              <a:rPr lang="cs-CZ" sz="3200" dirty="0" err="1" smtClean="0">
                <a:latin typeface="Palatino Linotype" panose="02040502050505030304" pitchFamily="18" charset="0"/>
              </a:rPr>
              <a:t>Keying</a:t>
            </a:r>
            <a:r>
              <a:rPr lang="cs-CZ" sz="3200" dirty="0" smtClean="0">
                <a:latin typeface="Palatino Linotype" panose="02040502050505030304" pitchFamily="18" charset="0"/>
              </a:rPr>
              <a:t>)</a:t>
            </a:r>
            <a:endParaRPr lang="en-US" sz="3200" dirty="0" smtClean="0">
              <a:latin typeface="Palatino Linotype" panose="02040502050505030304" pitchFamily="18" charset="0"/>
            </a:endParaRPr>
          </a:p>
        </p:txBody>
      </p:sp>
      <p:sp>
        <p:nvSpPr>
          <p:cNvPr id="38915" name="Line 4"/>
          <p:cNvSpPr>
            <a:spLocks noChangeShapeType="1"/>
          </p:cNvSpPr>
          <p:nvPr/>
        </p:nvSpPr>
        <p:spPr bwMode="auto">
          <a:xfrm>
            <a:off x="1295400" y="2057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441325" y="1839913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data</a:t>
            </a: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376237" y="2382698"/>
            <a:ext cx="9012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s</a:t>
            </a:r>
            <a:r>
              <a:rPr lang="cs-CZ" sz="1400" dirty="0" smtClean="0"/>
              <a:t>udé bity</a:t>
            </a:r>
            <a:endParaRPr lang="en-US" sz="1400" dirty="0"/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881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l</a:t>
            </a:r>
            <a:r>
              <a:rPr lang="cs-CZ" sz="1400" dirty="0" smtClean="0"/>
              <a:t>iché bity</a:t>
            </a:r>
            <a:endParaRPr lang="en-US" sz="1400" dirty="0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95400" y="2590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>
            <a:off x="1295400" y="3200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0"/>
          <p:cNvSpPr>
            <a:spLocks noChangeShapeType="1"/>
          </p:cNvSpPr>
          <p:nvPr/>
        </p:nvSpPr>
        <p:spPr bwMode="auto">
          <a:xfrm>
            <a:off x="1524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1"/>
          <p:cNvSpPr>
            <a:spLocks noChangeShapeType="1"/>
          </p:cNvSpPr>
          <p:nvPr/>
        </p:nvSpPr>
        <p:spPr bwMode="auto">
          <a:xfrm>
            <a:off x="2286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>
            <a:off x="3048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>
            <a:off x="3810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>
            <a:off x="4572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5"/>
          <p:cNvSpPr>
            <a:spLocks noChangeShapeType="1"/>
          </p:cNvSpPr>
          <p:nvPr/>
        </p:nvSpPr>
        <p:spPr bwMode="auto">
          <a:xfrm>
            <a:off x="5334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6"/>
          <p:cNvSpPr>
            <a:spLocks noChangeShapeType="1"/>
          </p:cNvSpPr>
          <p:nvPr/>
        </p:nvSpPr>
        <p:spPr bwMode="auto">
          <a:xfrm>
            <a:off x="6096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7"/>
          <p:cNvSpPr>
            <a:spLocks noChangeShapeType="1"/>
          </p:cNvSpPr>
          <p:nvPr/>
        </p:nvSpPr>
        <p:spPr bwMode="auto">
          <a:xfrm>
            <a:off x="6858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Freeform 18"/>
          <p:cNvSpPr>
            <a:spLocks/>
          </p:cNvSpPr>
          <p:nvPr/>
        </p:nvSpPr>
        <p:spPr bwMode="auto">
          <a:xfrm>
            <a:off x="1524000" y="1828800"/>
            <a:ext cx="5334000" cy="228600"/>
          </a:xfrm>
          <a:custGeom>
            <a:avLst/>
            <a:gdLst>
              <a:gd name="T0" fmla="*/ 0 w 3360"/>
              <a:gd name="T1" fmla="*/ 2147483647 h 144"/>
              <a:gd name="T2" fmla="*/ 0 w 3360"/>
              <a:gd name="T3" fmla="*/ 0 h 144"/>
              <a:gd name="T4" fmla="*/ 2147483647 w 3360"/>
              <a:gd name="T5" fmla="*/ 0 h 144"/>
              <a:gd name="T6" fmla="*/ 2147483647 w 3360"/>
              <a:gd name="T7" fmla="*/ 2147483647 h 144"/>
              <a:gd name="T8" fmla="*/ 2147483647 w 3360"/>
              <a:gd name="T9" fmla="*/ 2147483647 h 144"/>
              <a:gd name="T10" fmla="*/ 2147483647 w 3360"/>
              <a:gd name="T11" fmla="*/ 0 h 144"/>
              <a:gd name="T12" fmla="*/ 2147483647 w 3360"/>
              <a:gd name="T13" fmla="*/ 0 h 144"/>
              <a:gd name="T14" fmla="*/ 2147483647 w 3360"/>
              <a:gd name="T15" fmla="*/ 2147483647 h 144"/>
              <a:gd name="T16" fmla="*/ 2147483647 w 3360"/>
              <a:gd name="T17" fmla="*/ 2147483647 h 144"/>
              <a:gd name="T18" fmla="*/ 2147483647 w 3360"/>
              <a:gd name="T19" fmla="*/ 0 h 144"/>
              <a:gd name="T20" fmla="*/ 2147483647 w 3360"/>
              <a:gd name="T21" fmla="*/ 0 h 144"/>
              <a:gd name="T22" fmla="*/ 2147483647 w 3360"/>
              <a:gd name="T23" fmla="*/ 2147483647 h 144"/>
              <a:gd name="T24" fmla="*/ 2147483647 w 3360"/>
              <a:gd name="T25" fmla="*/ 2147483647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60" h="144">
                <a:moveTo>
                  <a:pt x="0" y="144"/>
                </a:moveTo>
                <a:lnTo>
                  <a:pt x="0" y="0"/>
                </a:lnTo>
                <a:lnTo>
                  <a:pt x="480" y="0"/>
                </a:lnTo>
                <a:lnTo>
                  <a:pt x="480" y="144"/>
                </a:lnTo>
                <a:lnTo>
                  <a:pt x="960" y="144"/>
                </a:lnTo>
                <a:lnTo>
                  <a:pt x="960" y="0"/>
                </a:lnTo>
                <a:lnTo>
                  <a:pt x="1920" y="0"/>
                </a:lnTo>
                <a:lnTo>
                  <a:pt x="1920" y="144"/>
                </a:lnTo>
                <a:lnTo>
                  <a:pt x="2400" y="144"/>
                </a:lnTo>
                <a:lnTo>
                  <a:pt x="2400" y="0"/>
                </a:lnTo>
                <a:lnTo>
                  <a:pt x="2880" y="0"/>
                </a:lnTo>
                <a:lnTo>
                  <a:pt x="2880" y="144"/>
                </a:lnTo>
                <a:lnTo>
                  <a:pt x="3360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1736725" y="1535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1" name="Text Box 20"/>
          <p:cNvSpPr txBox="1">
            <a:spLocks noChangeArrowheads="1"/>
          </p:cNvSpPr>
          <p:nvPr/>
        </p:nvSpPr>
        <p:spPr bwMode="auto">
          <a:xfrm>
            <a:off x="3276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38932" name="Text Box 21"/>
          <p:cNvSpPr txBox="1">
            <a:spLocks noChangeArrowheads="1"/>
          </p:cNvSpPr>
          <p:nvPr/>
        </p:nvSpPr>
        <p:spPr bwMode="auto">
          <a:xfrm>
            <a:off x="4038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3" name="Text Box 22"/>
          <p:cNvSpPr txBox="1">
            <a:spLocks noChangeArrowheads="1"/>
          </p:cNvSpPr>
          <p:nvPr/>
        </p:nvSpPr>
        <p:spPr bwMode="auto">
          <a:xfrm>
            <a:off x="5562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4" name="Text Box 23"/>
          <p:cNvSpPr txBox="1">
            <a:spLocks noChangeArrowheads="1"/>
          </p:cNvSpPr>
          <p:nvPr/>
        </p:nvSpPr>
        <p:spPr bwMode="auto">
          <a:xfrm>
            <a:off x="6324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5" name="Text Box 24"/>
          <p:cNvSpPr txBox="1">
            <a:spLocks noChangeArrowheads="1"/>
          </p:cNvSpPr>
          <p:nvPr/>
        </p:nvSpPr>
        <p:spPr bwMode="auto">
          <a:xfrm>
            <a:off x="4800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6" name="Text Box 25"/>
          <p:cNvSpPr txBox="1">
            <a:spLocks noChangeArrowheads="1"/>
          </p:cNvSpPr>
          <p:nvPr/>
        </p:nvSpPr>
        <p:spPr bwMode="auto">
          <a:xfrm>
            <a:off x="2514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7" name="Freeform 26"/>
          <p:cNvSpPr>
            <a:spLocks/>
          </p:cNvSpPr>
          <p:nvPr/>
        </p:nvSpPr>
        <p:spPr bwMode="auto">
          <a:xfrm>
            <a:off x="1512888" y="2438400"/>
            <a:ext cx="5345112" cy="306388"/>
          </a:xfrm>
          <a:custGeom>
            <a:avLst/>
            <a:gdLst>
              <a:gd name="T0" fmla="*/ 0 w 3367"/>
              <a:gd name="T1" fmla="*/ 2147483647 h 193"/>
              <a:gd name="T2" fmla="*/ 2147483647 w 3367"/>
              <a:gd name="T3" fmla="*/ 2147483647 h 193"/>
              <a:gd name="T4" fmla="*/ 2147483647 w 3367"/>
              <a:gd name="T5" fmla="*/ 0 h 193"/>
              <a:gd name="T6" fmla="*/ 2147483647 w 3367"/>
              <a:gd name="T7" fmla="*/ 0 h 193"/>
              <a:gd name="T8" fmla="*/ 2147483647 w 3367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7" h="193">
                <a:moveTo>
                  <a:pt x="0" y="193"/>
                </a:moveTo>
                <a:lnTo>
                  <a:pt x="1447" y="192"/>
                </a:lnTo>
                <a:lnTo>
                  <a:pt x="1447" y="0"/>
                </a:lnTo>
                <a:lnTo>
                  <a:pt x="2407" y="0"/>
                </a:lnTo>
                <a:lnTo>
                  <a:pt x="336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8" name="Line 27"/>
          <p:cNvSpPr>
            <a:spLocks noChangeShapeType="1"/>
          </p:cNvSpPr>
          <p:nvPr/>
        </p:nvSpPr>
        <p:spPr bwMode="auto">
          <a:xfrm flipH="1">
            <a:off x="1371600" y="205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Freeform 28"/>
          <p:cNvSpPr>
            <a:spLocks/>
          </p:cNvSpPr>
          <p:nvPr/>
        </p:nvSpPr>
        <p:spPr bwMode="auto">
          <a:xfrm>
            <a:off x="1524000" y="3048000"/>
            <a:ext cx="5334000" cy="304800"/>
          </a:xfrm>
          <a:custGeom>
            <a:avLst/>
            <a:gdLst>
              <a:gd name="T0" fmla="*/ 0 w 3360"/>
              <a:gd name="T1" fmla="*/ 0 h 192"/>
              <a:gd name="T2" fmla="*/ 2147483647 w 3360"/>
              <a:gd name="T3" fmla="*/ 0 h 192"/>
              <a:gd name="T4" fmla="*/ 2147483647 w 3360"/>
              <a:gd name="T5" fmla="*/ 0 h 192"/>
              <a:gd name="T6" fmla="*/ 2147483647 w 3360"/>
              <a:gd name="T7" fmla="*/ 2147483647 h 192"/>
              <a:gd name="T8" fmla="*/ 2147483647 w 3360"/>
              <a:gd name="T9" fmla="*/ 2147483647 h 192"/>
              <a:gd name="T10" fmla="*/ 2147483647 w 3360"/>
              <a:gd name="T11" fmla="*/ 2147483647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60" h="192">
                <a:moveTo>
                  <a:pt x="0" y="0"/>
                </a:moveTo>
                <a:lnTo>
                  <a:pt x="960" y="0"/>
                </a:lnTo>
                <a:lnTo>
                  <a:pt x="1920" y="0"/>
                </a:lnTo>
                <a:lnTo>
                  <a:pt x="1920" y="192"/>
                </a:lnTo>
                <a:lnTo>
                  <a:pt x="2880" y="192"/>
                </a:lnTo>
                <a:lnTo>
                  <a:pt x="3360" y="19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Line 29"/>
          <p:cNvSpPr>
            <a:spLocks noChangeShapeType="1"/>
          </p:cNvSpPr>
          <p:nvPr/>
        </p:nvSpPr>
        <p:spPr bwMode="auto">
          <a:xfrm>
            <a:off x="1905000" y="1828800"/>
            <a:ext cx="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Line 30"/>
          <p:cNvSpPr>
            <a:spLocks noChangeShapeType="1"/>
          </p:cNvSpPr>
          <p:nvPr/>
        </p:nvSpPr>
        <p:spPr bwMode="auto">
          <a:xfrm>
            <a:off x="1905000" y="1828800"/>
            <a:ext cx="7620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Line 31"/>
          <p:cNvSpPr>
            <a:spLocks noChangeShapeType="1"/>
          </p:cNvSpPr>
          <p:nvPr/>
        </p:nvSpPr>
        <p:spPr bwMode="auto">
          <a:xfrm>
            <a:off x="2667000" y="2057400"/>
            <a:ext cx="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Line 32"/>
          <p:cNvSpPr>
            <a:spLocks noChangeShapeType="1"/>
          </p:cNvSpPr>
          <p:nvPr/>
        </p:nvSpPr>
        <p:spPr bwMode="auto">
          <a:xfrm>
            <a:off x="2667000" y="2057400"/>
            <a:ext cx="76200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Text Box 33"/>
          <p:cNvSpPr txBox="1">
            <a:spLocks noChangeArrowheads="1"/>
          </p:cNvSpPr>
          <p:nvPr/>
        </p:nvSpPr>
        <p:spPr bwMode="auto">
          <a:xfrm>
            <a:off x="6934200" y="586740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8945" name="Text Box 34"/>
          <p:cNvSpPr txBox="1">
            <a:spLocks noChangeArrowheads="1"/>
          </p:cNvSpPr>
          <p:nvPr/>
        </p:nvSpPr>
        <p:spPr bwMode="auto">
          <a:xfrm>
            <a:off x="457200" y="365760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n</a:t>
            </a:r>
            <a:r>
              <a:rPr lang="cs-CZ" sz="1400" dirty="0" smtClean="0"/>
              <a:t>ízká</a:t>
            </a:r>
          </a:p>
          <a:p>
            <a:r>
              <a:rPr lang="cs-CZ" sz="1400" dirty="0" smtClean="0"/>
              <a:t>frekvence</a:t>
            </a:r>
            <a:endParaRPr lang="en-US" sz="1400" dirty="0"/>
          </a:p>
        </p:txBody>
      </p:sp>
      <p:sp>
        <p:nvSpPr>
          <p:cNvPr id="38946" name="Text Box 35"/>
          <p:cNvSpPr txBox="1">
            <a:spLocks noChangeArrowheads="1"/>
          </p:cNvSpPr>
          <p:nvPr/>
        </p:nvSpPr>
        <p:spPr bwMode="auto">
          <a:xfrm>
            <a:off x="457200" y="457200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v</a:t>
            </a:r>
            <a:r>
              <a:rPr lang="cs-CZ" sz="1400" dirty="0" smtClean="0"/>
              <a:t>ysoká</a:t>
            </a:r>
          </a:p>
          <a:p>
            <a:r>
              <a:rPr lang="cs-CZ" sz="1400" dirty="0" smtClean="0"/>
              <a:t>frekvence</a:t>
            </a:r>
            <a:endParaRPr lang="en-US" sz="1400" dirty="0"/>
          </a:p>
        </p:txBody>
      </p:sp>
      <p:sp>
        <p:nvSpPr>
          <p:cNvPr id="38947" name="Line 36"/>
          <p:cNvSpPr>
            <a:spLocks noChangeShapeType="1"/>
          </p:cNvSpPr>
          <p:nvPr/>
        </p:nvSpPr>
        <p:spPr bwMode="auto">
          <a:xfrm flipV="1">
            <a:off x="1295400" y="38862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Freeform 37"/>
          <p:cNvSpPr>
            <a:spLocks/>
          </p:cNvSpPr>
          <p:nvPr/>
        </p:nvSpPr>
        <p:spPr bwMode="auto">
          <a:xfrm>
            <a:off x="1524000" y="3505200"/>
            <a:ext cx="5334000" cy="827088"/>
          </a:xfrm>
          <a:custGeom>
            <a:avLst/>
            <a:gdLst>
              <a:gd name="T0" fmla="*/ 0 w 3360"/>
              <a:gd name="T1" fmla="*/ 2147483647 h 521"/>
              <a:gd name="T2" fmla="*/ 2147483647 w 3360"/>
              <a:gd name="T3" fmla="*/ 2147483647 h 521"/>
              <a:gd name="T4" fmla="*/ 2147483647 w 3360"/>
              <a:gd name="T5" fmla="*/ 2147483647 h 521"/>
              <a:gd name="T6" fmla="*/ 2147483647 w 3360"/>
              <a:gd name="T7" fmla="*/ 2147483647 h 521"/>
              <a:gd name="T8" fmla="*/ 2147483647 w 3360"/>
              <a:gd name="T9" fmla="*/ 2147483647 h 521"/>
              <a:gd name="T10" fmla="*/ 2147483647 w 3360"/>
              <a:gd name="T11" fmla="*/ 2147483647 h 521"/>
              <a:gd name="T12" fmla="*/ 2147483647 w 3360"/>
              <a:gd name="T13" fmla="*/ 2147483647 h 521"/>
              <a:gd name="T14" fmla="*/ 2147483647 w 3360"/>
              <a:gd name="T15" fmla="*/ 2147483647 h 521"/>
              <a:gd name="T16" fmla="*/ 2147483647 w 3360"/>
              <a:gd name="T17" fmla="*/ 2147483647 h 5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60" h="521">
                <a:moveTo>
                  <a:pt x="0" y="241"/>
                </a:moveTo>
                <a:cubicBezTo>
                  <a:pt x="44" y="281"/>
                  <a:pt x="142" y="521"/>
                  <a:pt x="262" y="481"/>
                </a:cubicBezTo>
                <a:cubicBezTo>
                  <a:pt x="382" y="441"/>
                  <a:pt x="564" y="1"/>
                  <a:pt x="720" y="1"/>
                </a:cubicBezTo>
                <a:cubicBezTo>
                  <a:pt x="876" y="1"/>
                  <a:pt x="1040" y="481"/>
                  <a:pt x="1200" y="481"/>
                </a:cubicBezTo>
                <a:cubicBezTo>
                  <a:pt x="1360" y="481"/>
                  <a:pt x="1520" y="1"/>
                  <a:pt x="1680" y="1"/>
                </a:cubicBezTo>
                <a:cubicBezTo>
                  <a:pt x="1840" y="1"/>
                  <a:pt x="2000" y="481"/>
                  <a:pt x="2160" y="481"/>
                </a:cubicBezTo>
                <a:cubicBezTo>
                  <a:pt x="2320" y="481"/>
                  <a:pt x="2484" y="2"/>
                  <a:pt x="2640" y="1"/>
                </a:cubicBezTo>
                <a:cubicBezTo>
                  <a:pt x="2796" y="0"/>
                  <a:pt x="2976" y="435"/>
                  <a:pt x="3096" y="475"/>
                </a:cubicBezTo>
                <a:cubicBezTo>
                  <a:pt x="3216" y="515"/>
                  <a:pt x="3305" y="290"/>
                  <a:pt x="3360" y="24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9" name="Line 38"/>
          <p:cNvSpPr>
            <a:spLocks noChangeShapeType="1"/>
          </p:cNvSpPr>
          <p:nvPr/>
        </p:nvSpPr>
        <p:spPr bwMode="auto">
          <a:xfrm flipV="1">
            <a:off x="1295400" y="48006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50" name="Group 39"/>
          <p:cNvGrpSpPr>
            <a:grpSpLocks/>
          </p:cNvGrpSpPr>
          <p:nvPr/>
        </p:nvGrpSpPr>
        <p:grpSpPr bwMode="auto">
          <a:xfrm flipV="1">
            <a:off x="1524000" y="4364038"/>
            <a:ext cx="5334000" cy="884237"/>
            <a:chOff x="864" y="2317"/>
            <a:chExt cx="3360" cy="557"/>
          </a:xfrm>
        </p:grpSpPr>
        <p:sp>
          <p:nvSpPr>
            <p:cNvPr id="38965" name="Freeform 40"/>
            <p:cNvSpPr>
              <a:spLocks/>
            </p:cNvSpPr>
            <p:nvPr/>
          </p:nvSpPr>
          <p:spPr bwMode="auto">
            <a:xfrm>
              <a:off x="864" y="2353"/>
              <a:ext cx="1680" cy="521"/>
            </a:xfrm>
            <a:custGeom>
              <a:avLst/>
              <a:gdLst>
                <a:gd name="T0" fmla="*/ 0 w 3360"/>
                <a:gd name="T1" fmla="*/ 241 h 521"/>
                <a:gd name="T2" fmla="*/ 17 w 3360"/>
                <a:gd name="T3" fmla="*/ 481 h 521"/>
                <a:gd name="T4" fmla="*/ 45 w 3360"/>
                <a:gd name="T5" fmla="*/ 1 h 521"/>
                <a:gd name="T6" fmla="*/ 75 w 3360"/>
                <a:gd name="T7" fmla="*/ 481 h 521"/>
                <a:gd name="T8" fmla="*/ 105 w 3360"/>
                <a:gd name="T9" fmla="*/ 1 h 521"/>
                <a:gd name="T10" fmla="*/ 135 w 3360"/>
                <a:gd name="T11" fmla="*/ 481 h 521"/>
                <a:gd name="T12" fmla="*/ 165 w 3360"/>
                <a:gd name="T13" fmla="*/ 1 h 521"/>
                <a:gd name="T14" fmla="*/ 194 w 3360"/>
                <a:gd name="T15" fmla="*/ 475 h 521"/>
                <a:gd name="T16" fmla="*/ 210 w 3360"/>
                <a:gd name="T17" fmla="*/ 241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Freeform 41"/>
            <p:cNvSpPr>
              <a:spLocks/>
            </p:cNvSpPr>
            <p:nvPr/>
          </p:nvSpPr>
          <p:spPr bwMode="auto">
            <a:xfrm flipV="1">
              <a:off x="2544" y="2317"/>
              <a:ext cx="1680" cy="521"/>
            </a:xfrm>
            <a:custGeom>
              <a:avLst/>
              <a:gdLst>
                <a:gd name="T0" fmla="*/ 0 w 3360"/>
                <a:gd name="T1" fmla="*/ 241 h 521"/>
                <a:gd name="T2" fmla="*/ 17 w 3360"/>
                <a:gd name="T3" fmla="*/ 481 h 521"/>
                <a:gd name="T4" fmla="*/ 45 w 3360"/>
                <a:gd name="T5" fmla="*/ 1 h 521"/>
                <a:gd name="T6" fmla="*/ 75 w 3360"/>
                <a:gd name="T7" fmla="*/ 481 h 521"/>
                <a:gd name="T8" fmla="*/ 105 w 3360"/>
                <a:gd name="T9" fmla="*/ 1 h 521"/>
                <a:gd name="T10" fmla="*/ 135 w 3360"/>
                <a:gd name="T11" fmla="*/ 481 h 521"/>
                <a:gd name="T12" fmla="*/ 165 w 3360"/>
                <a:gd name="T13" fmla="*/ 1 h 521"/>
                <a:gd name="T14" fmla="*/ 194 w 3360"/>
                <a:gd name="T15" fmla="*/ 475 h 521"/>
                <a:gd name="T16" fmla="*/ 210 w 3360"/>
                <a:gd name="T17" fmla="*/ 241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51" name="Text Box 42"/>
          <p:cNvSpPr txBox="1">
            <a:spLocks noChangeArrowheads="1"/>
          </p:cNvSpPr>
          <p:nvPr/>
        </p:nvSpPr>
        <p:spPr bwMode="auto">
          <a:xfrm>
            <a:off x="457200" y="5562600"/>
            <a:ext cx="652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MSK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38952" name="Line 43"/>
          <p:cNvSpPr>
            <a:spLocks noChangeShapeType="1"/>
          </p:cNvSpPr>
          <p:nvPr/>
        </p:nvSpPr>
        <p:spPr bwMode="auto">
          <a:xfrm flipV="1">
            <a:off x="1295400" y="57912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53" name="Rectangle 44"/>
          <p:cNvSpPr>
            <a:spLocks noChangeArrowheads="1"/>
          </p:cNvSpPr>
          <p:nvPr/>
        </p:nvSpPr>
        <p:spPr bwMode="auto">
          <a:xfrm>
            <a:off x="7315200" y="1828800"/>
            <a:ext cx="1752600" cy="30480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Text Box 45"/>
          <p:cNvSpPr txBox="1">
            <a:spLocks noChangeArrowheads="1"/>
          </p:cNvSpPr>
          <p:nvPr/>
        </p:nvSpPr>
        <p:spPr bwMode="auto">
          <a:xfrm>
            <a:off x="7315200" y="18288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bit</a:t>
            </a:r>
          </a:p>
        </p:txBody>
      </p:sp>
      <p:sp>
        <p:nvSpPr>
          <p:cNvPr id="38955" name="Text Box 46"/>
          <p:cNvSpPr txBox="1">
            <a:spLocks noChangeArrowheads="1"/>
          </p:cNvSpPr>
          <p:nvPr/>
        </p:nvSpPr>
        <p:spPr bwMode="auto">
          <a:xfrm>
            <a:off x="7315200" y="2133600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sudý</a:t>
            </a:r>
            <a:r>
              <a:rPr lang="en-US" sz="1400" dirty="0"/>
              <a:t>	0 1 0 1</a:t>
            </a:r>
          </a:p>
        </p:txBody>
      </p:sp>
      <p:sp>
        <p:nvSpPr>
          <p:cNvPr id="38956" name="Text Box 47"/>
          <p:cNvSpPr txBox="1">
            <a:spLocks noChangeArrowheads="1"/>
          </p:cNvSpPr>
          <p:nvPr/>
        </p:nvSpPr>
        <p:spPr bwMode="auto">
          <a:xfrm>
            <a:off x="7315200" y="2438400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lichý</a:t>
            </a:r>
            <a:r>
              <a:rPr lang="en-US" sz="1400" dirty="0"/>
              <a:t>	0 0 1 1</a:t>
            </a:r>
          </a:p>
        </p:txBody>
      </p:sp>
      <p:sp>
        <p:nvSpPr>
          <p:cNvPr id="38957" name="Text Box 48"/>
          <p:cNvSpPr txBox="1">
            <a:spLocks noChangeArrowheads="1"/>
          </p:cNvSpPr>
          <p:nvPr/>
        </p:nvSpPr>
        <p:spPr bwMode="auto">
          <a:xfrm>
            <a:off x="7315200" y="2895600"/>
            <a:ext cx="168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sign</a:t>
            </a:r>
            <a:r>
              <a:rPr lang="cs-CZ" sz="1400" dirty="0" smtClean="0"/>
              <a:t>á</a:t>
            </a:r>
            <a:r>
              <a:rPr lang="en-US" sz="1400" dirty="0" smtClean="0"/>
              <a:t>l</a:t>
            </a:r>
            <a:r>
              <a:rPr lang="en-US" sz="1400" dirty="0"/>
              <a:t>	h n </a:t>
            </a:r>
            <a:r>
              <a:rPr lang="en-US" sz="1400" dirty="0" err="1"/>
              <a:t>n</a:t>
            </a:r>
            <a:r>
              <a:rPr lang="en-US" sz="1400" dirty="0"/>
              <a:t> h</a:t>
            </a:r>
            <a:br>
              <a:rPr lang="en-US" sz="1400" dirty="0"/>
            </a:br>
            <a:r>
              <a:rPr lang="cs-CZ" sz="1400" dirty="0" smtClean="0"/>
              <a:t>hodnota</a:t>
            </a:r>
            <a:r>
              <a:rPr lang="en-US" sz="1400" dirty="0"/>
              <a:t>	-  -  + +</a:t>
            </a:r>
          </a:p>
        </p:txBody>
      </p:sp>
      <p:sp>
        <p:nvSpPr>
          <p:cNvPr id="38958" name="Text Box 49"/>
          <p:cNvSpPr txBox="1">
            <a:spLocks noChangeArrowheads="1"/>
          </p:cNvSpPr>
          <p:nvPr/>
        </p:nvSpPr>
        <p:spPr bwMode="auto">
          <a:xfrm>
            <a:off x="7315200" y="3733800"/>
            <a:ext cx="18261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h: </a:t>
            </a:r>
            <a:r>
              <a:rPr lang="cs-CZ" sz="1400" dirty="0" smtClean="0"/>
              <a:t>vysoká frekvence</a:t>
            </a:r>
            <a:endParaRPr lang="en-US" sz="1400" dirty="0"/>
          </a:p>
          <a:p>
            <a:r>
              <a:rPr lang="en-US" sz="1400" dirty="0"/>
              <a:t>n: </a:t>
            </a:r>
            <a:r>
              <a:rPr lang="cs-CZ" sz="1400" dirty="0" smtClean="0"/>
              <a:t>nízká frekvence</a:t>
            </a:r>
            <a:endParaRPr lang="en-US" sz="1400" dirty="0"/>
          </a:p>
          <a:p>
            <a:r>
              <a:rPr lang="en-US" sz="1400" dirty="0"/>
              <a:t>+: </a:t>
            </a:r>
            <a:r>
              <a:rPr lang="cs-CZ" sz="1400" dirty="0" smtClean="0"/>
              <a:t>originální signál</a:t>
            </a:r>
            <a:endParaRPr lang="en-US" sz="1400" dirty="0"/>
          </a:p>
          <a:p>
            <a:r>
              <a:rPr lang="en-US" sz="1400" dirty="0"/>
              <a:t>-:  </a:t>
            </a:r>
            <a:r>
              <a:rPr lang="cs-CZ" sz="1400" dirty="0" smtClean="0"/>
              <a:t>invertovaný signál</a:t>
            </a:r>
            <a:endParaRPr lang="en-US" sz="1400" dirty="0"/>
          </a:p>
        </p:txBody>
      </p:sp>
      <p:sp>
        <p:nvSpPr>
          <p:cNvPr id="38959" name="Freeform 50"/>
          <p:cNvSpPr>
            <a:spLocks/>
          </p:cNvSpPr>
          <p:nvPr/>
        </p:nvSpPr>
        <p:spPr bwMode="auto">
          <a:xfrm>
            <a:off x="3810000" y="5410200"/>
            <a:ext cx="762000" cy="762000"/>
          </a:xfrm>
          <a:custGeom>
            <a:avLst/>
            <a:gdLst>
              <a:gd name="T0" fmla="*/ 0 w 960"/>
              <a:gd name="T1" fmla="*/ 2147483647 h 480"/>
              <a:gd name="T2" fmla="*/ 2147483647 w 960"/>
              <a:gd name="T3" fmla="*/ 0 h 480"/>
              <a:gd name="T4" fmla="*/ 2147483647 w 960"/>
              <a:gd name="T5" fmla="*/ 2147483647 h 480"/>
              <a:gd name="T6" fmla="*/ 2147483647 w 960"/>
              <a:gd name="T7" fmla="*/ 2147483647 h 480"/>
              <a:gd name="T8" fmla="*/ 2147483647 w 960"/>
              <a:gd name="T9" fmla="*/ 2147483647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6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60"/>
                  <a:pt x="96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0" name="Freeform 51"/>
          <p:cNvSpPr>
            <a:spLocks/>
          </p:cNvSpPr>
          <p:nvPr/>
        </p:nvSpPr>
        <p:spPr bwMode="auto">
          <a:xfrm>
            <a:off x="1524000" y="5410200"/>
            <a:ext cx="2286000" cy="762000"/>
          </a:xfrm>
          <a:custGeom>
            <a:avLst/>
            <a:gdLst>
              <a:gd name="T0" fmla="*/ 0 w 1440"/>
              <a:gd name="T1" fmla="*/ 2147483647 h 480"/>
              <a:gd name="T2" fmla="*/ 2147483647 w 1440"/>
              <a:gd name="T3" fmla="*/ 2147483647 h 480"/>
              <a:gd name="T4" fmla="*/ 2147483647 w 1440"/>
              <a:gd name="T5" fmla="*/ 2147483647 h 480"/>
              <a:gd name="T6" fmla="*/ 2147483647 w 1440"/>
              <a:gd name="T7" fmla="*/ 0 h 480"/>
              <a:gd name="T8" fmla="*/ 2147483647 w 1440"/>
              <a:gd name="T9" fmla="*/ 2147483647 h 480"/>
              <a:gd name="T10" fmla="*/ 2147483647 w 1440"/>
              <a:gd name="T11" fmla="*/ 2147483647 h 480"/>
              <a:gd name="T12" fmla="*/ 2147483647 w 1440"/>
              <a:gd name="T13" fmla="*/ 2147483647 h 4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360"/>
                  <a:pt x="160" y="480"/>
                  <a:pt x="240" y="480"/>
                </a:cubicBezTo>
                <a:cubicBezTo>
                  <a:pt x="320" y="480"/>
                  <a:pt x="400" y="320"/>
                  <a:pt x="480" y="240"/>
                </a:cubicBezTo>
                <a:cubicBezTo>
                  <a:pt x="560" y="160"/>
                  <a:pt x="640" y="0"/>
                  <a:pt x="720" y="0"/>
                </a:cubicBezTo>
                <a:cubicBezTo>
                  <a:pt x="800" y="0"/>
                  <a:pt x="880" y="160"/>
                  <a:pt x="960" y="240"/>
                </a:cubicBezTo>
                <a:cubicBezTo>
                  <a:pt x="1040" y="320"/>
                  <a:pt x="1120" y="480"/>
                  <a:pt x="1200" y="480"/>
                </a:cubicBezTo>
                <a:cubicBezTo>
                  <a:pt x="1280" y="480"/>
                  <a:pt x="1360" y="36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1" name="Freeform 52"/>
          <p:cNvSpPr>
            <a:spLocks/>
          </p:cNvSpPr>
          <p:nvPr/>
        </p:nvSpPr>
        <p:spPr bwMode="auto">
          <a:xfrm>
            <a:off x="4572000" y="5410200"/>
            <a:ext cx="2286000" cy="762000"/>
          </a:xfrm>
          <a:custGeom>
            <a:avLst/>
            <a:gdLst>
              <a:gd name="T0" fmla="*/ 0 w 1440"/>
              <a:gd name="T1" fmla="*/ 2147483647 h 480"/>
              <a:gd name="T2" fmla="*/ 2147483647 w 1440"/>
              <a:gd name="T3" fmla="*/ 0 h 480"/>
              <a:gd name="T4" fmla="*/ 2147483647 w 1440"/>
              <a:gd name="T5" fmla="*/ 2147483647 h 480"/>
              <a:gd name="T6" fmla="*/ 2147483647 w 1440"/>
              <a:gd name="T7" fmla="*/ 2147483647 h 480"/>
              <a:gd name="T8" fmla="*/ 2147483647 w 1440"/>
              <a:gd name="T9" fmla="*/ 2147483647 h 480"/>
              <a:gd name="T10" fmla="*/ 2147483647 w 1440"/>
              <a:gd name="T11" fmla="*/ 0 h 480"/>
              <a:gd name="T12" fmla="*/ 2147483647 w 1440"/>
              <a:gd name="T13" fmla="*/ 2147483647 h 4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20"/>
                  <a:pt x="960" y="240"/>
                </a:cubicBezTo>
                <a:cubicBezTo>
                  <a:pt x="1040" y="160"/>
                  <a:pt x="1120" y="0"/>
                  <a:pt x="1200" y="0"/>
                </a:cubicBezTo>
                <a:cubicBezTo>
                  <a:pt x="1280" y="0"/>
                  <a:pt x="1360" y="12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2" name="Line 53"/>
          <p:cNvSpPr>
            <a:spLocks noChangeShapeType="1"/>
          </p:cNvSpPr>
          <p:nvPr/>
        </p:nvSpPr>
        <p:spPr bwMode="auto">
          <a:xfrm>
            <a:off x="7391400" y="28194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3" name="Line 54"/>
          <p:cNvSpPr>
            <a:spLocks noChangeShapeType="1"/>
          </p:cNvSpPr>
          <p:nvPr/>
        </p:nvSpPr>
        <p:spPr bwMode="auto">
          <a:xfrm>
            <a:off x="8229600" y="22098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4" name="Text Box 55"/>
          <p:cNvSpPr txBox="1">
            <a:spLocks noChangeArrowheads="1"/>
          </p:cNvSpPr>
          <p:nvPr/>
        </p:nvSpPr>
        <p:spPr bwMode="auto">
          <a:xfrm>
            <a:off x="6969033" y="5169098"/>
            <a:ext cx="19463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solidFill>
                  <a:srgbClr val="FE0000"/>
                </a:solidFill>
              </a:rPr>
              <a:t>Bez fázového posuvu</a:t>
            </a:r>
            <a:r>
              <a:rPr lang="en-US" sz="1400" dirty="0" smtClean="0">
                <a:solidFill>
                  <a:srgbClr val="FE0000"/>
                </a:solidFill>
              </a:rPr>
              <a:t>!</a:t>
            </a:r>
            <a:endParaRPr lang="en-US" sz="1400" dirty="0">
              <a:solidFill>
                <a:srgbClr val="FE0000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2E7-D3A0-4C3A-9D08-B7EC478F770B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8" name="Line 32"/>
          <p:cNvSpPr>
            <a:spLocks noChangeShapeType="1"/>
          </p:cNvSpPr>
          <p:nvPr/>
        </p:nvSpPr>
        <p:spPr bwMode="auto">
          <a:xfrm>
            <a:off x="4179887" y="1839912"/>
            <a:ext cx="786607" cy="585789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32"/>
          <p:cNvSpPr>
            <a:spLocks noChangeShapeType="1"/>
          </p:cNvSpPr>
          <p:nvPr/>
        </p:nvSpPr>
        <p:spPr bwMode="auto">
          <a:xfrm flipH="1">
            <a:off x="4191000" y="1828799"/>
            <a:ext cx="11114" cy="59690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32"/>
          <p:cNvSpPr>
            <a:spLocks noChangeShapeType="1"/>
          </p:cNvSpPr>
          <p:nvPr/>
        </p:nvSpPr>
        <p:spPr bwMode="auto">
          <a:xfrm>
            <a:off x="5728493" y="1839912"/>
            <a:ext cx="748508" cy="5667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720556" y="1847850"/>
            <a:ext cx="11116" cy="6064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3454400" y="1839119"/>
            <a:ext cx="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3454400" y="1839119"/>
            <a:ext cx="7620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29"/>
          <p:cNvSpPr>
            <a:spLocks noChangeShapeType="1"/>
          </p:cNvSpPr>
          <p:nvPr/>
        </p:nvSpPr>
        <p:spPr bwMode="auto">
          <a:xfrm>
            <a:off x="4966491" y="2049463"/>
            <a:ext cx="7939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30"/>
          <p:cNvSpPr>
            <a:spLocks noChangeShapeType="1"/>
          </p:cNvSpPr>
          <p:nvPr/>
        </p:nvSpPr>
        <p:spPr bwMode="auto">
          <a:xfrm>
            <a:off x="4966492" y="2049463"/>
            <a:ext cx="762000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6488113" y="2060575"/>
            <a:ext cx="7939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6488114" y="2060575"/>
            <a:ext cx="762000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1754917" y="3380771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2525825" y="3384412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3316398" y="3405515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4059349" y="3395196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/>
              <a:t>1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4802300" y="3384877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1</a:t>
            </a:r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545251" y="3374558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6383449" y="3389967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99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Pokročilé </a:t>
            </a:r>
            <a:r>
              <a:rPr lang="cs-CZ" sz="3200" dirty="0" smtClean="0"/>
              <a:t>fázové </a:t>
            </a:r>
            <a:r>
              <a:rPr lang="cs-CZ" sz="3200" dirty="0"/>
              <a:t>klíčování</a:t>
            </a:r>
            <a:endParaRPr lang="en-US" sz="32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565276"/>
            <a:ext cx="5456237" cy="4530724"/>
          </a:xfrm>
        </p:spPr>
        <p:txBody>
          <a:bodyPr/>
          <a:lstStyle/>
          <a:p>
            <a:r>
              <a:rPr lang="en-US" sz="1800" dirty="0" smtClean="0"/>
              <a:t>BPSK (Binary Phase Shift Keying):</a:t>
            </a:r>
          </a:p>
          <a:p>
            <a:pPr lvl="1"/>
            <a:r>
              <a:rPr lang="cs-CZ" sz="1600" dirty="0" smtClean="0"/>
              <a:t>Bit s hodnotou 0 je reprezentován sinusovou vlnou</a:t>
            </a:r>
            <a:endParaRPr lang="en-US" sz="1600" dirty="0" smtClean="0"/>
          </a:p>
          <a:p>
            <a:pPr lvl="1"/>
            <a:r>
              <a:rPr lang="cs-CZ" sz="1600" dirty="0" smtClean="0"/>
              <a:t>Bit s hodnotou 1 je reprezentován inverzní sinusovou vlnou</a:t>
            </a:r>
            <a:endParaRPr lang="en-US" sz="1600" dirty="0" smtClean="0"/>
          </a:p>
          <a:p>
            <a:pPr lvl="1"/>
            <a:r>
              <a:rPr lang="cs-CZ" sz="1600" dirty="0" smtClean="0"/>
              <a:t>Velmi jednoduchá fázová modulace</a:t>
            </a:r>
            <a:endParaRPr lang="en-US" sz="1600" dirty="0" smtClean="0"/>
          </a:p>
          <a:p>
            <a:pPr lvl="1"/>
            <a:r>
              <a:rPr lang="cs-CZ" sz="1600" dirty="0"/>
              <a:t>A</a:t>
            </a:r>
            <a:r>
              <a:rPr lang="cs-CZ" sz="1600" dirty="0" smtClean="0"/>
              <a:t>le nízká spektrální účinnost</a:t>
            </a:r>
            <a:endParaRPr lang="en-US" sz="1600" dirty="0" smtClean="0"/>
          </a:p>
          <a:p>
            <a:pPr lvl="1"/>
            <a:r>
              <a:rPr lang="cs-CZ" sz="1600" dirty="0" smtClean="0"/>
              <a:t>Robustní, používá se ve satelitních systémech</a:t>
            </a:r>
            <a:endParaRPr lang="en-US" sz="1600" dirty="0" smtClean="0"/>
          </a:p>
          <a:p>
            <a:r>
              <a:rPr lang="en-US" sz="1800" dirty="0" smtClean="0"/>
              <a:t>QPSK (Quadrature Phase Shift Keying):</a:t>
            </a:r>
          </a:p>
          <a:p>
            <a:pPr lvl="1"/>
            <a:r>
              <a:rPr lang="cs-CZ" sz="1600" dirty="0" smtClean="0"/>
              <a:t>Dva bity jsou kódovány jako jeden symbol</a:t>
            </a:r>
            <a:endParaRPr lang="en-US" sz="1600" dirty="0" smtClean="0"/>
          </a:p>
          <a:p>
            <a:pPr lvl="1"/>
            <a:r>
              <a:rPr lang="cs-CZ" sz="1600" dirty="0" smtClean="0"/>
              <a:t>Symbol určuje posuv fáze sinové vlny</a:t>
            </a:r>
          </a:p>
          <a:p>
            <a:pPr lvl="1"/>
            <a:r>
              <a:rPr lang="cs-CZ" sz="1600" dirty="0" smtClean="0"/>
              <a:t>Vyžaduje užší pásmo v porovnání než BPSK</a:t>
            </a:r>
            <a:endParaRPr lang="en-US" sz="1600" dirty="0" smtClean="0"/>
          </a:p>
          <a:p>
            <a:pPr lvl="1"/>
            <a:r>
              <a:rPr lang="cs-CZ" sz="1600" dirty="0" smtClean="0"/>
              <a:t>Zato je složitější</a:t>
            </a:r>
            <a:endParaRPr lang="en-US" sz="1600" dirty="0" smtClean="0"/>
          </a:p>
          <a:p>
            <a:r>
              <a:rPr lang="cs-CZ" sz="1800" dirty="0"/>
              <a:t>Často </a:t>
            </a:r>
            <a:r>
              <a:rPr lang="cs-CZ" sz="1800" dirty="0" smtClean="0"/>
              <a:t>se také používá přenos </a:t>
            </a:r>
            <a:r>
              <a:rPr lang="cs-CZ" sz="1800" dirty="0"/>
              <a:t>relativního, ne absolutního fázového posunu: DQPSK - diferenciální </a:t>
            </a:r>
            <a:r>
              <a:rPr lang="cs-CZ" sz="1800" dirty="0" smtClean="0"/>
              <a:t>QPSK</a:t>
            </a:r>
            <a:endParaRPr lang="en-US" sz="1600" dirty="0" smtClean="0"/>
          </a:p>
        </p:txBody>
      </p:sp>
      <p:sp>
        <p:nvSpPr>
          <p:cNvPr id="39940" name="Line 38"/>
          <p:cNvSpPr>
            <a:spLocks noChangeShapeType="1"/>
          </p:cNvSpPr>
          <p:nvPr/>
        </p:nvSpPr>
        <p:spPr bwMode="auto">
          <a:xfrm flipV="1">
            <a:off x="5853112" y="387945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39"/>
          <p:cNvSpPr>
            <a:spLocks noChangeShapeType="1"/>
          </p:cNvSpPr>
          <p:nvPr/>
        </p:nvSpPr>
        <p:spPr bwMode="auto">
          <a:xfrm>
            <a:off x="5853112" y="456525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Freeform 40"/>
          <p:cNvSpPr>
            <a:spLocks/>
          </p:cNvSpPr>
          <p:nvPr/>
        </p:nvSpPr>
        <p:spPr bwMode="auto">
          <a:xfrm>
            <a:off x="5929312" y="38032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Freeform 42"/>
          <p:cNvSpPr>
            <a:spLocks/>
          </p:cNvSpPr>
          <p:nvPr/>
        </p:nvSpPr>
        <p:spPr bwMode="auto">
          <a:xfrm flipH="1">
            <a:off x="6538912" y="38032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Freeform 43"/>
          <p:cNvSpPr>
            <a:spLocks/>
          </p:cNvSpPr>
          <p:nvPr/>
        </p:nvSpPr>
        <p:spPr bwMode="auto">
          <a:xfrm flipV="1">
            <a:off x="7148512" y="38794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Freeform 44"/>
          <p:cNvSpPr>
            <a:spLocks/>
          </p:cNvSpPr>
          <p:nvPr/>
        </p:nvSpPr>
        <p:spPr bwMode="auto">
          <a:xfrm flipH="1" flipV="1">
            <a:off x="7834312" y="38794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Text Box 45"/>
          <p:cNvSpPr txBox="1">
            <a:spLocks noChangeArrowheads="1"/>
          </p:cNvSpPr>
          <p:nvPr/>
        </p:nvSpPr>
        <p:spPr bwMode="auto">
          <a:xfrm>
            <a:off x="58372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11</a:t>
            </a:r>
          </a:p>
        </p:txBody>
      </p:sp>
      <p:sp>
        <p:nvSpPr>
          <p:cNvPr id="39947" name="Text Box 46"/>
          <p:cNvSpPr txBox="1">
            <a:spLocks noChangeArrowheads="1"/>
          </p:cNvSpPr>
          <p:nvPr/>
        </p:nvSpPr>
        <p:spPr bwMode="auto">
          <a:xfrm>
            <a:off x="64468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39948" name="Text Box 47"/>
          <p:cNvSpPr txBox="1">
            <a:spLocks noChangeArrowheads="1"/>
          </p:cNvSpPr>
          <p:nvPr/>
        </p:nvSpPr>
        <p:spPr bwMode="auto">
          <a:xfrm>
            <a:off x="72850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39949" name="Text Box 48"/>
          <p:cNvSpPr txBox="1">
            <a:spLocks noChangeArrowheads="1"/>
          </p:cNvSpPr>
          <p:nvPr/>
        </p:nvSpPr>
        <p:spPr bwMode="auto">
          <a:xfrm>
            <a:off x="7910512" y="5098653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01</a:t>
            </a:r>
          </a:p>
        </p:txBody>
      </p:sp>
      <p:grpSp>
        <p:nvGrpSpPr>
          <p:cNvPr id="39950" name="Group 66"/>
          <p:cNvGrpSpPr>
            <a:grpSpLocks/>
          </p:cNvGrpSpPr>
          <p:nvPr/>
        </p:nvGrpSpPr>
        <p:grpSpPr bwMode="auto">
          <a:xfrm>
            <a:off x="5309393" y="1933335"/>
            <a:ext cx="1385888" cy="1454150"/>
            <a:chOff x="4080" y="576"/>
            <a:chExt cx="873" cy="916"/>
          </a:xfrm>
        </p:grpSpPr>
        <p:sp>
          <p:nvSpPr>
            <p:cNvPr id="39973" name="AutoShape 25"/>
            <p:cNvSpPr>
              <a:spLocks noChangeArrowheads="1"/>
            </p:cNvSpPr>
            <p:nvPr/>
          </p:nvSpPr>
          <p:spPr bwMode="auto">
            <a:xfrm>
              <a:off x="4800" y="1200"/>
              <a:ext cx="48" cy="48"/>
            </a:xfrm>
            <a:prstGeom prst="flowChartConnector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AutoShape 21"/>
            <p:cNvSpPr>
              <a:spLocks noChangeArrowheads="1"/>
            </p:cNvSpPr>
            <p:nvPr/>
          </p:nvSpPr>
          <p:spPr bwMode="auto">
            <a:xfrm>
              <a:off x="4615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5" name="AutoShape 22"/>
            <p:cNvSpPr>
              <a:spLocks noChangeArrowheads="1"/>
            </p:cNvSpPr>
            <p:nvPr/>
          </p:nvSpPr>
          <p:spPr bwMode="auto">
            <a:xfrm flipV="1">
              <a:off x="4183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Text Box 30"/>
            <p:cNvSpPr txBox="1">
              <a:spLocks noChangeArrowheads="1"/>
            </p:cNvSpPr>
            <p:nvPr/>
          </p:nvSpPr>
          <p:spPr bwMode="auto">
            <a:xfrm>
              <a:off x="4321" y="576"/>
              <a:ext cx="2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Q</a:t>
              </a:r>
            </a:p>
          </p:txBody>
        </p:sp>
        <p:sp>
          <p:nvSpPr>
            <p:cNvPr id="39977" name="Text Box 31"/>
            <p:cNvSpPr txBox="1">
              <a:spLocks noChangeArrowheads="1"/>
            </p:cNvSpPr>
            <p:nvPr/>
          </p:nvSpPr>
          <p:spPr bwMode="auto">
            <a:xfrm>
              <a:off x="4806" y="1035"/>
              <a:ext cx="1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I</a:t>
              </a:r>
            </a:p>
          </p:txBody>
        </p:sp>
        <p:sp>
          <p:nvSpPr>
            <p:cNvPr id="39978" name="Text Box 36"/>
            <p:cNvSpPr txBox="1">
              <a:spLocks noChangeArrowheads="1"/>
            </p:cNvSpPr>
            <p:nvPr/>
          </p:nvSpPr>
          <p:spPr bwMode="auto">
            <a:xfrm>
              <a:off x="4551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9979" name="Text Box 37"/>
            <p:cNvSpPr txBox="1">
              <a:spLocks noChangeArrowheads="1"/>
            </p:cNvSpPr>
            <p:nvPr/>
          </p:nvSpPr>
          <p:spPr bwMode="auto">
            <a:xfrm>
              <a:off x="4117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  <p:sp>
          <p:nvSpPr>
            <p:cNvPr id="39980" name="Line 52"/>
            <p:cNvSpPr>
              <a:spLocks noChangeShapeType="1"/>
            </p:cNvSpPr>
            <p:nvPr/>
          </p:nvSpPr>
          <p:spPr bwMode="auto">
            <a:xfrm>
              <a:off x="4423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Line 54"/>
            <p:cNvSpPr>
              <a:spLocks noChangeShapeType="1"/>
            </p:cNvSpPr>
            <p:nvPr/>
          </p:nvSpPr>
          <p:spPr bwMode="auto">
            <a:xfrm rot="-5400000">
              <a:off x="4440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51" name="Group 65"/>
          <p:cNvGrpSpPr>
            <a:grpSpLocks/>
          </p:cNvGrpSpPr>
          <p:nvPr/>
        </p:nvGrpSpPr>
        <p:grpSpPr bwMode="auto">
          <a:xfrm>
            <a:off x="6815137" y="1919049"/>
            <a:ext cx="1841500" cy="1728787"/>
            <a:chOff x="3840" y="1632"/>
            <a:chExt cx="1160" cy="1089"/>
          </a:xfrm>
        </p:grpSpPr>
        <p:sp>
          <p:nvSpPr>
            <p:cNvPr id="39954" name="AutoShape 7"/>
            <p:cNvSpPr>
              <a:spLocks noChangeArrowheads="1"/>
            </p:cNvSpPr>
            <p:nvPr/>
          </p:nvSpPr>
          <p:spPr bwMode="auto">
            <a:xfrm>
              <a:off x="475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AutoShape 8"/>
            <p:cNvSpPr>
              <a:spLocks noChangeArrowheads="1"/>
            </p:cNvSpPr>
            <p:nvPr/>
          </p:nvSpPr>
          <p:spPr bwMode="auto">
            <a:xfrm flipV="1">
              <a:off x="475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AutoShape 9"/>
            <p:cNvSpPr>
              <a:spLocks noChangeArrowheads="1"/>
            </p:cNvSpPr>
            <p:nvPr/>
          </p:nvSpPr>
          <p:spPr bwMode="auto">
            <a:xfrm>
              <a:off x="403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AutoShape 10"/>
            <p:cNvSpPr>
              <a:spLocks noChangeArrowheads="1"/>
            </p:cNvSpPr>
            <p:nvPr/>
          </p:nvSpPr>
          <p:spPr bwMode="auto">
            <a:xfrm flipH="1" flipV="1">
              <a:off x="403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958" name="AutoShape 11"/>
            <p:cNvCxnSpPr>
              <a:cxnSpLocks noChangeShapeType="1"/>
              <a:stCxn id="39956" idx="7"/>
              <a:endCxn id="39954" idx="3"/>
            </p:cNvCxnSpPr>
            <p:nvPr/>
          </p:nvCxnSpPr>
          <p:spPr bwMode="auto">
            <a:xfrm flipV="1">
              <a:off x="4077" y="1842"/>
              <a:ext cx="686" cy="6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59" name="AutoShape 12"/>
            <p:cNvCxnSpPr>
              <a:cxnSpLocks noChangeShapeType="1"/>
              <a:stCxn id="39957" idx="1"/>
              <a:endCxn id="39955" idx="3"/>
            </p:cNvCxnSpPr>
            <p:nvPr/>
          </p:nvCxnSpPr>
          <p:spPr bwMode="auto">
            <a:xfrm>
              <a:off x="4076" y="1841"/>
              <a:ext cx="687" cy="6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0" name="AutoShape 13"/>
            <p:cNvCxnSpPr>
              <a:cxnSpLocks noChangeShapeType="1"/>
              <a:stCxn id="39956" idx="6"/>
              <a:endCxn id="39955" idx="2"/>
            </p:cNvCxnSpPr>
            <p:nvPr/>
          </p:nvCxnSpPr>
          <p:spPr bwMode="auto">
            <a:xfrm>
              <a:off x="4084" y="254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1" name="AutoShape 14"/>
            <p:cNvCxnSpPr>
              <a:cxnSpLocks noChangeShapeType="1"/>
              <a:stCxn id="39956" idx="0"/>
              <a:endCxn id="39957" idx="0"/>
            </p:cNvCxnSpPr>
            <p:nvPr/>
          </p:nvCxnSpPr>
          <p:spPr bwMode="auto">
            <a:xfrm flipV="1">
              <a:off x="4060" y="1849"/>
              <a:ext cx="0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2" name="AutoShape 15"/>
            <p:cNvCxnSpPr>
              <a:cxnSpLocks noChangeShapeType="1"/>
              <a:stCxn id="39957" idx="2"/>
              <a:endCxn id="39954" idx="2"/>
            </p:cNvCxnSpPr>
            <p:nvPr/>
          </p:nvCxnSpPr>
          <p:spPr bwMode="auto">
            <a:xfrm>
              <a:off x="4084" y="182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grpSp>
          <p:nvGrpSpPr>
            <p:cNvPr id="39963" name="Group 58"/>
            <p:cNvGrpSpPr>
              <a:grpSpLocks/>
            </p:cNvGrpSpPr>
            <p:nvPr/>
          </p:nvGrpSpPr>
          <p:grpSpPr bwMode="auto">
            <a:xfrm>
              <a:off x="3840" y="1632"/>
              <a:ext cx="1160" cy="1089"/>
              <a:chOff x="3740" y="1751"/>
              <a:chExt cx="1160" cy="1089"/>
            </a:xfrm>
          </p:grpSpPr>
          <p:cxnSp>
            <p:nvCxnSpPr>
              <p:cNvPr id="39966" name="AutoShape 16"/>
              <p:cNvCxnSpPr>
                <a:cxnSpLocks noChangeShapeType="1"/>
              </p:cNvCxnSpPr>
              <p:nvPr/>
            </p:nvCxnSpPr>
            <p:spPr bwMode="auto">
              <a:xfrm flipH="1">
                <a:off x="4679" y="1968"/>
                <a:ext cx="1" cy="6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</p:cxnSp>
          <p:sp>
            <p:nvSpPr>
              <p:cNvPr id="39967" name="Text Box 17"/>
              <p:cNvSpPr txBox="1">
                <a:spLocks noChangeArrowheads="1"/>
              </p:cNvSpPr>
              <p:nvPr/>
            </p:nvSpPr>
            <p:spPr bwMode="auto">
              <a:xfrm>
                <a:off x="4218" y="1751"/>
                <a:ext cx="2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400"/>
                  <a:t>Q</a:t>
                </a:r>
              </a:p>
            </p:txBody>
          </p:sp>
          <p:sp>
            <p:nvSpPr>
              <p:cNvPr id="39968" name="Text Box 18"/>
              <p:cNvSpPr txBox="1">
                <a:spLocks noChangeArrowheads="1"/>
              </p:cNvSpPr>
              <p:nvPr/>
            </p:nvSpPr>
            <p:spPr bwMode="auto">
              <a:xfrm>
                <a:off x="4683" y="2207"/>
                <a:ext cx="1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I</a:t>
                </a:r>
              </a:p>
            </p:txBody>
          </p:sp>
          <p:sp>
            <p:nvSpPr>
              <p:cNvPr id="39969" name="Text Box 32"/>
              <p:cNvSpPr txBox="1">
                <a:spLocks noChangeArrowheads="1"/>
              </p:cNvSpPr>
              <p:nvPr/>
            </p:nvSpPr>
            <p:spPr bwMode="auto">
              <a:xfrm>
                <a:off x="4660" y="1771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11</a:t>
                </a:r>
              </a:p>
            </p:txBody>
          </p:sp>
          <p:sp>
            <p:nvSpPr>
              <p:cNvPr id="39970" name="Text Box 33"/>
              <p:cNvSpPr txBox="1">
                <a:spLocks noChangeArrowheads="1"/>
              </p:cNvSpPr>
              <p:nvPr/>
            </p:nvSpPr>
            <p:spPr bwMode="auto">
              <a:xfrm>
                <a:off x="4660" y="2648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01</a:t>
                </a:r>
              </a:p>
            </p:txBody>
          </p:sp>
          <p:sp>
            <p:nvSpPr>
              <p:cNvPr id="39971" name="Text Box 34"/>
              <p:cNvSpPr txBox="1">
                <a:spLocks noChangeArrowheads="1"/>
              </p:cNvSpPr>
              <p:nvPr/>
            </p:nvSpPr>
            <p:spPr bwMode="auto">
              <a:xfrm>
                <a:off x="3740" y="1772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10</a:t>
                </a:r>
              </a:p>
            </p:txBody>
          </p:sp>
          <p:sp>
            <p:nvSpPr>
              <p:cNvPr id="39972" name="Text Box 35"/>
              <p:cNvSpPr txBox="1">
                <a:spLocks noChangeArrowheads="1"/>
              </p:cNvSpPr>
              <p:nvPr/>
            </p:nvSpPr>
            <p:spPr bwMode="auto">
              <a:xfrm>
                <a:off x="3740" y="264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00</a:t>
                </a:r>
              </a:p>
            </p:txBody>
          </p:sp>
        </p:grpSp>
        <p:sp>
          <p:nvSpPr>
            <p:cNvPr id="39964" name="Line 53"/>
            <p:cNvSpPr>
              <a:spLocks noChangeShapeType="1"/>
            </p:cNvSpPr>
            <p:nvPr/>
          </p:nvSpPr>
          <p:spPr bwMode="auto">
            <a:xfrm>
              <a:off x="4422" y="183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55"/>
            <p:cNvSpPr>
              <a:spLocks noChangeShapeType="1"/>
            </p:cNvSpPr>
            <p:nvPr/>
          </p:nvSpPr>
          <p:spPr bwMode="auto">
            <a:xfrm rot="-5400000">
              <a:off x="4419" y="182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2" name="Text Box 63"/>
          <p:cNvSpPr txBox="1">
            <a:spLocks noChangeArrowheads="1"/>
          </p:cNvSpPr>
          <p:nvPr/>
        </p:nvSpPr>
        <p:spPr bwMode="auto">
          <a:xfrm>
            <a:off x="5534023" y="380325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39953" name="Text Box 64"/>
          <p:cNvSpPr txBox="1">
            <a:spLocks noChangeArrowheads="1"/>
          </p:cNvSpPr>
          <p:nvPr/>
        </p:nvSpPr>
        <p:spPr bwMode="auto">
          <a:xfrm>
            <a:off x="8428037" y="4565253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5DBF-5D65-4AFF-B1FA-4E0AAECA8543}" type="datetime1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573967" y="5465922"/>
            <a:ext cx="3177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Kvadraturní fázové klíčování</a:t>
            </a:r>
            <a:endParaRPr lang="cs-CZ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619</TotalTime>
  <Words>3318</Words>
  <Application>Microsoft Office PowerPoint</Application>
  <PresentationFormat>Předvádění na obrazovce (4:3)</PresentationFormat>
  <Paragraphs>787</Paragraphs>
  <Slides>46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Palatino Linotype</vt:lpstr>
      <vt:lpstr>Symbol</vt:lpstr>
      <vt:lpstr>Wingdings</vt:lpstr>
      <vt:lpstr>06088808</vt:lpstr>
      <vt:lpstr>Vlastní návrh</vt:lpstr>
      <vt:lpstr>1_Vlastní návrh</vt:lpstr>
      <vt:lpstr>Visio</vt:lpstr>
      <vt:lpstr>Clip</vt:lpstr>
      <vt:lpstr>Bezdrátové sítě Protokoly IEEE802</vt:lpstr>
      <vt:lpstr>Druhy bezdrátových sítí</vt:lpstr>
      <vt:lpstr> Modulace a kódování</vt:lpstr>
      <vt:lpstr>Modulace a demodulace</vt:lpstr>
      <vt:lpstr>Modulační techniky: ASK, FSK, PSK</vt:lpstr>
      <vt:lpstr>Digitální modulace</vt:lpstr>
      <vt:lpstr>Pokročilé frekvenční klíčování</vt:lpstr>
      <vt:lpstr>Příklad MSK (Minimum Shift Keying)</vt:lpstr>
      <vt:lpstr>Pokročilé fázové klíčování</vt:lpstr>
      <vt:lpstr>Kvadraturní amplitudová modulace Quadrature Amplitude Modulation</vt:lpstr>
      <vt:lpstr>Širokopásmové a úzkopásmové systémy</vt:lpstr>
      <vt:lpstr>Technologie rozprostřeného spektra</vt:lpstr>
      <vt:lpstr>Širokopásmové systémy</vt:lpstr>
      <vt:lpstr>Rozprostřené pásmo</vt:lpstr>
      <vt:lpstr>Rozprostřené pásmo</vt:lpstr>
      <vt:lpstr>Řízení torpéd</vt:lpstr>
      <vt:lpstr>Multiplexování</vt:lpstr>
      <vt:lpstr>Multiplexování</vt:lpstr>
      <vt:lpstr>Frekvenční multiplex Frequency Division Multiplex (FDM)</vt:lpstr>
      <vt:lpstr>Časový multiplex Time Division Multiplex (TDM)</vt:lpstr>
      <vt:lpstr>Časový a frekvenční multiplex Time and frequency multiplex</vt:lpstr>
      <vt:lpstr>Kódový multiplex Code Division Multiplex (CDM)</vt:lpstr>
      <vt:lpstr>Antény: izotropní zářič</vt:lpstr>
      <vt:lpstr>Antény: jednoduché dipóly</vt:lpstr>
      <vt:lpstr>Antény: směrové a sektorové</vt:lpstr>
      <vt:lpstr>Rozšíření počtu antén</vt:lpstr>
      <vt:lpstr>Dosah šíření signálu</vt:lpstr>
      <vt:lpstr>Šíření signálu</vt:lpstr>
      <vt:lpstr>Šíření signálu více směry</vt:lpstr>
      <vt:lpstr>Vlivy mobility</vt:lpstr>
      <vt:lpstr>Útlum způsobuje ztrátu spojení</vt:lpstr>
      <vt:lpstr>Obecný výraz pro útlum</vt:lpstr>
      <vt:lpstr>Standardy IEEE802.x</vt:lpstr>
      <vt:lpstr>Proprietární sítě</vt:lpstr>
      <vt:lpstr>IEEE 802.11 – Wireless LAN (WLAN)</vt:lpstr>
      <vt:lpstr>IEEE 802.15 – Wireless PAN (WPAN)</vt:lpstr>
      <vt:lpstr>IEEE 802.15.1 – Bluetooth</vt:lpstr>
      <vt:lpstr>Verze Bluetooth</vt:lpstr>
      <vt:lpstr>Bluetooth Low Energy</vt:lpstr>
      <vt:lpstr>IEEE 802.15.2  koexistence 802.15.4 a 802.11</vt:lpstr>
      <vt:lpstr>Protokol IEEE 802.15.4 Low Rate WPAN</vt:lpstr>
      <vt:lpstr>Protokol IEEE 802.15.4</vt:lpstr>
      <vt:lpstr>Protokol IEEE 802.15.5e Medical BAN - MBAN</vt:lpstr>
      <vt:lpstr>IEEE 802.15.5e – MBAN Medical BAN</vt:lpstr>
      <vt:lpstr>IEEE 802.15.6 – BAN Body Area Networks</vt:lpstr>
      <vt:lpstr>IEEE 802.15.8  Personal Space Communication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Jiri</cp:lastModifiedBy>
  <cp:revision>23</cp:revision>
  <dcterms:created xsi:type="dcterms:W3CDTF">2011-05-03T04:12:24Z</dcterms:created>
  <dcterms:modified xsi:type="dcterms:W3CDTF">2023-02-24T08:12:12Z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