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3" r:id="rId1"/>
  </p:sldMasterIdLst>
  <p:notesMasterIdLst>
    <p:notesMasterId r:id="rId35"/>
  </p:notesMasterIdLst>
  <p:handoutMasterIdLst>
    <p:handoutMasterId r:id="rId36"/>
  </p:handoutMasterIdLst>
  <p:sldIdLst>
    <p:sldId id="258" r:id="rId2"/>
    <p:sldId id="290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  <p:sldId id="286" r:id="rId33"/>
    <p:sldId id="289" r:id="rId34"/>
  </p:sldIdLst>
  <p:sldSz cx="9144000" cy="6858000" type="screen4x3"/>
  <p:notesSz cx="7099300" cy="10223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0224" autoAdjust="0"/>
  </p:normalViewPr>
  <p:slideViewPr>
    <p:cSldViewPr>
      <p:cViewPr varScale="1">
        <p:scale>
          <a:sx n="94" d="100"/>
          <a:sy n="94" d="100"/>
        </p:scale>
        <p:origin x="10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9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5D0830AE-5A96-49DE-82D4-CB71469E61C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0162" cy="3832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7750"/>
            <a:ext cx="5680075" cy="459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/>
            </a:lvl1pPr>
          </a:lstStyle>
          <a:p>
            <a:pPr>
              <a:defRPr/>
            </a:pPr>
            <a:fld id="{7642CC2D-0B68-41BA-8877-7C65A35C48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AEFBA9-025F-4083-973C-C488B75EBD4C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2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3853519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 sz="33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1" charset="2"/>
              <a:buNone/>
              <a:defRPr sz="22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4C5A0-DF3D-4163-94D8-CB66E3C2112D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51B2A-2AC2-4772-A279-CC7D3DC121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317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82FE2-1A79-4F96-B3A7-2D663426620D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27D51-C8EE-4C45-B5E1-BF31BEEC2F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877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414C3-BBE4-42DE-8359-C7A7064DF27F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95A3B-853C-4DC7-AE63-7240C2D131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1903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CA775-400B-42EA-A194-D458E4BBACAD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8E407-5D2F-4E25-9FB3-0FFAA574A9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3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8A25A-9706-42C1-B02E-130CEEE383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106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8AE67-342C-45F9-A65B-756E8403CFF7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2E952-B5A6-4D08-9F38-66EA4CBE4B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107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7CD8E-50B9-4522-888C-EFACD5480F49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6792D-0AD2-4590-B5A6-329DDFFA94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320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681A9-2FFC-4621-A3B0-6D15F9E4B549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FC2DD-A40F-4A60-A302-52C116B2F1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17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0012D-584F-44CF-B654-437711F8B510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29812-EAE6-4DC4-9A55-E6AEBC0FD7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628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21A7B-C4DD-4902-8746-998694567975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38CA9-A0CA-4FBB-A63A-03EAD89C2B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565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94D21-AA6F-4431-8353-2E3A3A6BAD5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FE889-2FCC-4F7B-A128-717E5404AE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06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3DB6F-1F96-4044-B75C-4EA0BAB14BAE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16B2F-2F00-449F-AECB-3660FD37E2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961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00E5AAB1-8834-4D5E-AB4E-4764A89966E5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2B8ED97A-947A-42AF-B5BD-B61E0D6EC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zh-CN" sz="3600" dirty="0" err="1" smtClean="0"/>
              <a:t>Bezpe</a:t>
            </a:r>
            <a:r>
              <a:rPr lang="cs-CZ" altLang="zh-CN" sz="3600" dirty="0" err="1" smtClean="0"/>
              <a:t>čnost</a:t>
            </a:r>
            <a:r>
              <a:rPr lang="cs-CZ" altLang="zh-CN" sz="3600" dirty="0" smtClean="0"/>
              <a:t> v senzorických sítích</a:t>
            </a:r>
            <a:endParaRPr lang="cs-CZ" altLang="cs-CZ" sz="3600" dirty="0" smtClean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fyzické 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5310"/>
            <a:ext cx="8229600" cy="4411662"/>
          </a:xfrm>
        </p:spPr>
        <p:txBody>
          <a:bodyPr/>
          <a:lstStyle/>
          <a:p>
            <a:pPr lvl="0"/>
            <a:r>
              <a:rPr lang="cs-CZ" sz="2000" dirty="0" err="1"/>
              <a:t>Tempering</a:t>
            </a:r>
            <a:r>
              <a:rPr lang="cs-CZ" sz="2000" dirty="0"/>
              <a:t> – otevření uzlu a analýza informace v něm uložené</a:t>
            </a:r>
            <a:endParaRPr lang="en-US" sz="2000" dirty="0"/>
          </a:p>
          <a:p>
            <a:pPr lvl="0"/>
            <a:r>
              <a:rPr lang="cs-CZ" sz="2000" dirty="0" err="1"/>
              <a:t>Jamming</a:t>
            </a:r>
            <a:r>
              <a:rPr lang="cs-CZ" sz="2000" dirty="0"/>
              <a:t> – rušení přenosu z uzlu</a:t>
            </a:r>
            <a:endParaRPr lang="en-US" sz="2000" dirty="0"/>
          </a:p>
          <a:p>
            <a:pPr lvl="0"/>
            <a:r>
              <a:rPr lang="cs-CZ" sz="2000" dirty="0"/>
              <a:t>Odezírání a analýza toku dat</a:t>
            </a:r>
            <a:endParaRPr lang="en-US" sz="2000" dirty="0"/>
          </a:p>
          <a:p>
            <a:pPr marL="0" indent="0">
              <a:buNone/>
            </a:pPr>
            <a:r>
              <a:rPr lang="cs-CZ" sz="2000" dirty="0"/>
              <a:t>Obrana na fyzické úrovni</a:t>
            </a:r>
            <a:endParaRPr lang="en-US" sz="2000" dirty="0"/>
          </a:p>
          <a:p>
            <a:pPr lvl="0"/>
            <a:r>
              <a:rPr lang="cs-CZ" sz="2000" dirty="0"/>
              <a:t>Sledování polohy na základě akcelerometru, GPS</a:t>
            </a:r>
            <a:endParaRPr lang="en-US" sz="2000" dirty="0"/>
          </a:p>
          <a:p>
            <a:pPr lvl="0"/>
            <a:r>
              <a:rPr lang="cs-CZ" sz="2000" dirty="0"/>
              <a:t>Označování dat ostatními uzly, že může jít o kompromitovaný uzel</a:t>
            </a:r>
            <a:endParaRPr lang="en-US" sz="2000" dirty="0"/>
          </a:p>
          <a:p>
            <a:pPr lvl="0"/>
            <a:r>
              <a:rPr lang="cs-CZ" sz="2000" dirty="0"/>
              <a:t>Rušení a odezírání – komunikace v rozprostřeném pásmu</a:t>
            </a:r>
            <a:endParaRPr lang="en-US" sz="2000" dirty="0"/>
          </a:p>
          <a:p>
            <a:pPr lvl="0"/>
            <a:r>
              <a:rPr lang="cs-CZ" sz="2000" dirty="0"/>
              <a:t>Přepínání frekvenčních kanálů podle pseudonáhodného pořadí</a:t>
            </a:r>
            <a:endParaRPr lang="en-US" sz="2000" dirty="0"/>
          </a:p>
          <a:p>
            <a:pPr lvl="0"/>
            <a:r>
              <a:rPr lang="cs-CZ" sz="2000" dirty="0"/>
              <a:t>Nebezpečí při kompromitace jednoho uzlu</a:t>
            </a:r>
            <a:endParaRPr lang="en-US" sz="2000" dirty="0"/>
          </a:p>
          <a:p>
            <a:pPr lvl="0"/>
            <a:r>
              <a:rPr lang="cs-CZ" sz="2000" dirty="0"/>
              <a:t>Zvyšuje nároky na příkon uzlů</a:t>
            </a:r>
            <a:endParaRPr lang="en-US" sz="2000" dirty="0"/>
          </a:p>
          <a:p>
            <a:pPr lvl="0"/>
            <a:r>
              <a:rPr lang="cs-CZ" sz="2000" dirty="0"/>
              <a:t>Nebezpečí kompromitace klíčů</a:t>
            </a:r>
            <a:endParaRPr lang="en-US" sz="2000" dirty="0"/>
          </a:p>
          <a:p>
            <a:pPr lvl="0"/>
            <a:r>
              <a:rPr lang="cs-CZ" sz="2000" dirty="0"/>
              <a:t>Analýza toku dat – problematická obrana – uzly by musely vysílat stále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6631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linkové </a:t>
            </a:r>
            <a:r>
              <a:rPr lang="cs-CZ" dirty="0" smtClean="0"/>
              <a:t>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721" y="1627188"/>
            <a:ext cx="8229600" cy="4411662"/>
          </a:xfrm>
        </p:spPr>
        <p:txBody>
          <a:bodyPr/>
          <a:lstStyle/>
          <a:p>
            <a:pPr lvl="0"/>
            <a:r>
              <a:rPr lang="cs-CZ" sz="2000" dirty="0"/>
              <a:t>Útoky narušení MAC protokolu (</a:t>
            </a:r>
            <a:r>
              <a:rPr lang="cs-CZ" sz="2000" dirty="0" err="1"/>
              <a:t>protocol</a:t>
            </a:r>
            <a:r>
              <a:rPr lang="cs-CZ" sz="2000" dirty="0"/>
              <a:t> </a:t>
            </a:r>
            <a:r>
              <a:rPr lang="cs-CZ" sz="2000" dirty="0" err="1"/>
              <a:t>violations</a:t>
            </a:r>
            <a:r>
              <a:rPr lang="cs-CZ" sz="2000" dirty="0"/>
              <a:t>)</a:t>
            </a:r>
            <a:endParaRPr lang="en-US" sz="1800" dirty="0"/>
          </a:p>
          <a:p>
            <a:pPr lvl="1"/>
            <a:r>
              <a:rPr lang="cs-CZ" sz="1800" dirty="0"/>
              <a:t>Využití kolizí k narušení přenosu dat</a:t>
            </a:r>
            <a:endParaRPr lang="en-US" sz="1600" dirty="0"/>
          </a:p>
          <a:p>
            <a:pPr lvl="1"/>
            <a:r>
              <a:rPr lang="cs-CZ" sz="1800" dirty="0"/>
              <a:t>Uzel vysílá data opakovaně ve snaze přenést data v pořádku</a:t>
            </a:r>
            <a:endParaRPr lang="en-US" sz="1600" dirty="0"/>
          </a:p>
          <a:p>
            <a:pPr lvl="1"/>
            <a:r>
              <a:rPr lang="cs-CZ" sz="1800" dirty="0"/>
              <a:t>Trvalé obsazení komunikačního kanálu</a:t>
            </a:r>
            <a:endParaRPr lang="en-US" sz="1600" dirty="0"/>
          </a:p>
          <a:p>
            <a:pPr lvl="1"/>
            <a:r>
              <a:rPr lang="cs-CZ" sz="1800" dirty="0"/>
              <a:t>V důsledku </a:t>
            </a:r>
            <a:r>
              <a:rPr lang="cs-CZ" sz="1800" dirty="0" err="1"/>
              <a:t>DoS</a:t>
            </a:r>
            <a:r>
              <a:rPr lang="cs-CZ" sz="1800" dirty="0"/>
              <a:t> útok</a:t>
            </a:r>
            <a:endParaRPr lang="en-US" sz="1600" dirty="0"/>
          </a:p>
          <a:p>
            <a:pPr lvl="0"/>
            <a:r>
              <a:rPr lang="cs-CZ" sz="2000" dirty="0"/>
              <a:t>Falešná identita (identity </a:t>
            </a:r>
            <a:r>
              <a:rPr lang="cs-CZ" sz="2000" dirty="0" err="1"/>
              <a:t>spoofing</a:t>
            </a:r>
            <a:r>
              <a:rPr lang="cs-CZ" sz="2000" dirty="0"/>
              <a:t>)</a:t>
            </a:r>
            <a:endParaRPr lang="en-US" sz="1800" dirty="0"/>
          </a:p>
          <a:p>
            <a:pPr lvl="1"/>
            <a:r>
              <a:rPr lang="cs-CZ" sz="1800" dirty="0"/>
              <a:t>Adresy uzlů se vysílají do sítě v záhlaví zpráv</a:t>
            </a:r>
            <a:endParaRPr lang="en-US" sz="1600" dirty="0"/>
          </a:p>
          <a:p>
            <a:pPr lvl="1"/>
            <a:r>
              <a:rPr lang="cs-CZ" sz="1800" dirty="0"/>
              <a:t>Útočník může odposlechnout adresy a využít je k maškarádě jako libovolný z uzlů</a:t>
            </a:r>
            <a:endParaRPr lang="en-US" sz="1600" dirty="0"/>
          </a:p>
          <a:p>
            <a:pPr lvl="1"/>
            <a:r>
              <a:rPr lang="cs-CZ" sz="1800" dirty="0"/>
              <a:t>Pokud se schová za agregační uzel, může narušit činnost sítě globálně</a:t>
            </a:r>
            <a:endParaRPr lang="en-US" sz="1600" dirty="0"/>
          </a:p>
          <a:p>
            <a:pPr lvl="1"/>
            <a:r>
              <a:rPr lang="cs-CZ" sz="1800" dirty="0" err="1"/>
              <a:t>Sybil</a:t>
            </a:r>
            <a:r>
              <a:rPr lang="cs-CZ" sz="1800" dirty="0"/>
              <a:t> </a:t>
            </a:r>
            <a:r>
              <a:rPr lang="cs-CZ" sz="1800" dirty="0" err="1"/>
              <a:t>attack</a:t>
            </a:r>
            <a:r>
              <a:rPr lang="cs-CZ" sz="1800" dirty="0"/>
              <a:t> – napadající uzel se prezentuje jako různé identity v různých časech </a:t>
            </a:r>
            <a:endParaRPr lang="en-US" sz="1600" dirty="0"/>
          </a:p>
          <a:p>
            <a:pPr lvl="1"/>
            <a:r>
              <a:rPr lang="cs-CZ" sz="1800" dirty="0"/>
              <a:t>Vytváří dojem, že je součástí sítě</a:t>
            </a:r>
            <a:endParaRPr lang="en-US" sz="1600" dirty="0"/>
          </a:p>
          <a:p>
            <a:pPr lvl="1"/>
            <a:r>
              <a:rPr lang="cs-CZ" sz="1800" dirty="0"/>
              <a:t>Založeno na získání falešné identity</a:t>
            </a:r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1948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Obrana na linkové 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Využití korekčních kódů pokud je napadení slabé</a:t>
            </a:r>
            <a:endParaRPr lang="en-US" sz="2000" dirty="0"/>
          </a:p>
          <a:p>
            <a:pPr lvl="0"/>
            <a:r>
              <a:rPr lang="cs-CZ" sz="2000" dirty="0"/>
              <a:t>Ignorování požadavků překračujících prahovou hodnotu</a:t>
            </a:r>
            <a:endParaRPr lang="en-US" sz="2000" dirty="0"/>
          </a:p>
          <a:p>
            <a:pPr lvl="0"/>
            <a:r>
              <a:rPr lang="cs-CZ" sz="2000" dirty="0"/>
              <a:t>Využití frekvenčního multiplexu pro omezení času stráveného na napadeném kanálu</a:t>
            </a:r>
            <a:endParaRPr lang="en-US" sz="2000" dirty="0"/>
          </a:p>
          <a:p>
            <a:pPr lvl="0"/>
            <a:r>
              <a:rPr lang="cs-CZ" sz="2000" dirty="0"/>
              <a:t>Omezení využití falešné identity spojením ID s tajným klíčem</a:t>
            </a:r>
            <a:endParaRPr lang="en-US" sz="2000" dirty="0"/>
          </a:p>
          <a:p>
            <a:pPr lvl="0"/>
            <a:r>
              <a:rPr lang="cs-CZ" sz="2000" dirty="0"/>
              <a:t>Předávání informace o pozici v síti</a:t>
            </a:r>
            <a:endParaRPr lang="en-US" sz="2000" dirty="0"/>
          </a:p>
          <a:p>
            <a:pPr lvl="0"/>
            <a:r>
              <a:rPr lang="cs-CZ" sz="2000" dirty="0"/>
              <a:t>Verifikace identity registrací u centrálního uzlu a následným ověřováním </a:t>
            </a:r>
            <a:endParaRPr lang="en-US" sz="2000" dirty="0"/>
          </a:p>
          <a:p>
            <a:pPr lvl="0"/>
            <a:r>
              <a:rPr lang="cs-CZ" sz="2000" dirty="0"/>
              <a:t>Osvědčováním (</a:t>
            </a:r>
            <a:r>
              <a:rPr lang="cs-CZ" sz="2000" dirty="0" err="1"/>
              <a:t>attestation</a:t>
            </a:r>
            <a:r>
              <a:rPr lang="cs-CZ" sz="2000" dirty="0"/>
              <a:t>) obsahu paměti s legitimními uzly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3577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síťovou </a:t>
            </a:r>
            <a:r>
              <a:rPr lang="cs-CZ" dirty="0" smtClean="0"/>
              <a:t>úroveň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Manipulace se směrováním</a:t>
            </a:r>
            <a:endParaRPr lang="en-US" sz="1800" dirty="0"/>
          </a:p>
          <a:p>
            <a:pPr lvl="1"/>
            <a:r>
              <a:rPr lang="cs-CZ" sz="1800" dirty="0" err="1"/>
              <a:t>Sinkhole</a:t>
            </a:r>
            <a:r>
              <a:rPr lang="cs-CZ" sz="1800" dirty="0"/>
              <a:t> </a:t>
            </a:r>
            <a:r>
              <a:rPr lang="cs-CZ" sz="1800" dirty="0" err="1"/>
              <a:t>attack</a:t>
            </a:r>
            <a:r>
              <a:rPr lang="cs-CZ" sz="1800" dirty="0"/>
              <a:t> – manipulace se směrovací informací tak, že velký počet uzlů směruje data na napadající uzel</a:t>
            </a:r>
            <a:endParaRPr lang="en-US" sz="1600" dirty="0"/>
          </a:p>
          <a:p>
            <a:pPr lvl="1"/>
            <a:r>
              <a:rPr lang="cs-CZ" sz="1800" dirty="0" err="1"/>
              <a:t>Wormhole</a:t>
            </a:r>
            <a:r>
              <a:rPr lang="cs-CZ" sz="1800" dirty="0"/>
              <a:t> </a:t>
            </a:r>
            <a:r>
              <a:rPr lang="cs-CZ" sz="1800" dirty="0" err="1"/>
              <a:t>attack</a:t>
            </a:r>
            <a:r>
              <a:rPr lang="cs-CZ" sz="1800" dirty="0"/>
              <a:t> – vytvoření tunelu (kratší cesty) pro přenos dat, vyloučení uzlů z komunikace, vytvoření podmínek pro odezírání dat</a:t>
            </a:r>
            <a:endParaRPr lang="en-US" sz="1600" dirty="0"/>
          </a:p>
          <a:p>
            <a:pPr lvl="1"/>
            <a:r>
              <a:rPr lang="cs-CZ" sz="1800" dirty="0"/>
              <a:t>Útok zaplavením HELLO pakety – vytvoření sousedství, přenos dat přes napadající uzel, zahazování dat, opakované vysílání, zahlcení cest</a:t>
            </a:r>
            <a:endParaRPr lang="en-US" sz="1600" dirty="0"/>
          </a:p>
          <a:p>
            <a:pPr lvl="1"/>
            <a:r>
              <a:rPr lang="cs-CZ" sz="1800" dirty="0"/>
              <a:t>Zaplavení potvrzovacími pakety – vytvoření falešného dojmu, že je přijímací uzel aktivní, vytvoření chybného pohledu na topologii sítě</a:t>
            </a:r>
            <a:endParaRPr lang="en-US" sz="1600" dirty="0"/>
          </a:p>
          <a:p>
            <a:pPr lvl="1"/>
            <a:r>
              <a:rPr lang="cs-CZ" sz="1800" dirty="0"/>
              <a:t>Selektivní přeposílání (</a:t>
            </a:r>
            <a:r>
              <a:rPr lang="cs-CZ" sz="1800" dirty="0" err="1"/>
              <a:t>forwarding</a:t>
            </a:r>
            <a:r>
              <a:rPr lang="cs-CZ" sz="1800" dirty="0"/>
              <a:t>) – využití velkého výkonu (nejkratší cesta v síti), přeposílání části zpráv, zahazování všech zpráv, spolupráce s </a:t>
            </a:r>
            <a:r>
              <a:rPr lang="cs-CZ" sz="1800" dirty="0" err="1"/>
              <a:t>black</a:t>
            </a:r>
            <a:r>
              <a:rPr lang="cs-CZ" sz="1800" dirty="0"/>
              <a:t> hole (černá díra)  nebo </a:t>
            </a:r>
            <a:r>
              <a:rPr lang="cs-CZ" sz="1800" dirty="0" err="1"/>
              <a:t>grey</a:t>
            </a:r>
            <a:r>
              <a:rPr lang="cs-CZ" sz="1800" dirty="0"/>
              <a:t> hole (šedá díra)</a:t>
            </a:r>
            <a:endParaRPr lang="en-US" sz="1600" dirty="0"/>
          </a:p>
          <a:p>
            <a:pPr lvl="0"/>
            <a:r>
              <a:rPr lang="cs-CZ" sz="2000" dirty="0"/>
              <a:t>Přeplnění směrovací tabulky – naplnění směrovací tabulky nesmyslnými cestami, přeplnění tabulky a vypuštění legálních cest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4687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Obrana na síťové </a:t>
            </a:r>
            <a:r>
              <a:rPr lang="cs-CZ" dirty="0" smtClean="0"/>
              <a:t>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Použití vícecestného směrování zmírňuje efekt napadení</a:t>
            </a:r>
            <a:endParaRPr lang="en-US" dirty="0"/>
          </a:p>
          <a:p>
            <a:pPr lvl="0"/>
            <a:r>
              <a:rPr lang="cs-CZ" dirty="0"/>
              <a:t>Použití ověřovacích schémat pro úpravy směrovacích tabulek (MAC)</a:t>
            </a:r>
            <a:endParaRPr lang="en-US" dirty="0"/>
          </a:p>
          <a:p>
            <a:pPr lvl="0"/>
            <a:r>
              <a:rPr lang="cs-CZ" dirty="0"/>
              <a:t>Využití precizní časové synchronizace mezi komunikujícími uzly k odhadu vzdálenosti při přenosu paketu</a:t>
            </a:r>
            <a:endParaRPr lang="en-US" dirty="0"/>
          </a:p>
          <a:p>
            <a:r>
              <a:rPr lang="cs-CZ" dirty="0"/>
              <a:t>Geografické směrovací protokoly – omezení nebo detekce zaplavování HELLO pakety nebo zaplavení falešnými potvrzovacími pakety.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8396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transportní </a:t>
            </a:r>
            <a:r>
              <a:rPr lang="cs-CZ" dirty="0" smtClean="0"/>
              <a:t>úroveň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Odmítnutí služby – využívá se faktu, že si transportní protokoly pamatují stav transportní relace (aktivní spojení), útočník otevírá velké množství spojení v krátkém čase, stavová informace zahltí paměť</a:t>
            </a:r>
            <a:endParaRPr lang="en-US" sz="2000" dirty="0"/>
          </a:p>
          <a:p>
            <a:pPr lvl="0"/>
            <a:r>
              <a:rPr lang="cs-CZ" sz="2000" dirty="0"/>
              <a:t>Desynchronizace spojení – posílání falešných zpráv, vynucení opakovaného vysílání nebo rušení spojení, výsledkem je zvýšená spotřeba energie nebo zvýšená spotřeba paměti pro opakované přenosy</a:t>
            </a:r>
            <a:endParaRPr lang="en-US" sz="2000" dirty="0"/>
          </a:p>
          <a:p>
            <a:pPr marL="0" indent="0">
              <a:buNone/>
            </a:pPr>
            <a:r>
              <a:rPr lang="cs-CZ" sz="2000" dirty="0"/>
              <a:t>Obrana na transportní úrovni</a:t>
            </a:r>
            <a:endParaRPr lang="en-US" sz="2000" dirty="0"/>
          </a:p>
          <a:p>
            <a:pPr lvl="0"/>
            <a:r>
              <a:rPr lang="cs-CZ" sz="2000" dirty="0"/>
              <a:t>Ověřování přenášených zpráv</a:t>
            </a:r>
            <a:endParaRPr lang="en-US" sz="2000" dirty="0"/>
          </a:p>
          <a:p>
            <a:pPr lvl="0"/>
            <a:r>
              <a:rPr lang="cs-CZ" sz="2000" dirty="0"/>
              <a:t>Využití přenosu stavové informace do iniciátoru při navazování spojení</a:t>
            </a:r>
            <a:endParaRPr lang="en-US" sz="2000" dirty="0"/>
          </a:p>
          <a:p>
            <a:r>
              <a:rPr lang="cs-CZ" sz="2000" dirty="0"/>
              <a:t>Je třeba si pamatovat minimum informace nebo žádnou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196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aplikační </a:t>
            </a:r>
            <a:r>
              <a:rPr lang="cs-CZ" dirty="0" smtClean="0"/>
              <a:t>úrovni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Útok na proces agregace dat – narušení agregace dat, zahazování agregovaných dat, základnová stanice vyvolá akce na základě chybných informací</a:t>
            </a:r>
            <a:endParaRPr lang="en-US" dirty="0"/>
          </a:p>
          <a:p>
            <a:pPr lvl="0"/>
            <a:r>
              <a:rPr lang="cs-CZ" dirty="0"/>
              <a:t>Útok na synchronizaci hodin – vyvolání událostí mimo správný čas (desynchronizace spolupráce uzlů), narušení všech funkcí, využívajících přesný čas (ověřování, časové značky sběru dat)</a:t>
            </a:r>
            <a:endParaRPr lang="en-US" dirty="0"/>
          </a:p>
          <a:p>
            <a:pPr lvl="0"/>
            <a:r>
              <a:rPr lang="cs-CZ" dirty="0"/>
              <a:t>Útok typu selektivní </a:t>
            </a:r>
            <a:r>
              <a:rPr lang="cs-CZ" dirty="0" err="1"/>
              <a:t>forwardování</a:t>
            </a:r>
            <a:r>
              <a:rPr lang="cs-CZ" dirty="0"/>
              <a:t> – změna směrování na základě obsahu zpráv.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Obrana na aplikační úrovni</a:t>
            </a:r>
            <a:endParaRPr lang="en-US" dirty="0"/>
          </a:p>
          <a:p>
            <a:r>
              <a:rPr lang="cs-CZ" dirty="0"/>
              <a:t>Ověřování zpráv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666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Kryptografie v senzorických </a:t>
            </a:r>
            <a:r>
              <a:rPr lang="cs-CZ" dirty="0" smtClean="0"/>
              <a:t>sítích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Symetrická kryptografie</a:t>
            </a:r>
            <a:endParaRPr lang="en-US" sz="2000" dirty="0"/>
          </a:p>
          <a:p>
            <a:pPr lvl="1"/>
            <a:r>
              <a:rPr lang="cs-CZ" dirty="0"/>
              <a:t>Náhodná </a:t>
            </a:r>
            <a:r>
              <a:rPr lang="cs-CZ" dirty="0" err="1"/>
              <a:t>predistribuce</a:t>
            </a:r>
            <a:r>
              <a:rPr lang="cs-CZ" dirty="0"/>
              <a:t> klíče</a:t>
            </a:r>
            <a:endParaRPr lang="en-US" sz="1800" dirty="0"/>
          </a:p>
          <a:p>
            <a:pPr lvl="1"/>
            <a:r>
              <a:rPr lang="cs-CZ" dirty="0"/>
              <a:t>Varianty náhodné </a:t>
            </a:r>
            <a:r>
              <a:rPr lang="cs-CZ" dirty="0" err="1"/>
              <a:t>predistribuce</a:t>
            </a:r>
            <a:endParaRPr lang="en-US" sz="1800" dirty="0"/>
          </a:p>
          <a:p>
            <a:pPr lvl="1"/>
            <a:r>
              <a:rPr lang="cs-CZ" dirty="0"/>
              <a:t>Deterministická distribuce klíče</a:t>
            </a:r>
            <a:endParaRPr lang="en-US" sz="1800" dirty="0"/>
          </a:p>
          <a:p>
            <a:pPr lvl="0"/>
            <a:r>
              <a:rPr lang="cs-CZ" dirty="0"/>
              <a:t>Asymetrická kryptografie</a:t>
            </a:r>
            <a:endParaRPr lang="en-US" sz="2000" dirty="0"/>
          </a:p>
          <a:p>
            <a:r>
              <a:rPr lang="cs-CZ" dirty="0" err="1" smtClean="0"/>
              <a:t>Hashovací</a:t>
            </a:r>
            <a:r>
              <a:rPr lang="cs-CZ" dirty="0" smtClean="0"/>
              <a:t> funkce (MAC)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6997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Algoritmy distribuce klíčů pro symetrickou </a:t>
            </a:r>
            <a:r>
              <a:rPr lang="cs-CZ" dirty="0" smtClean="0"/>
              <a:t>kryptografii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r>
              <a:rPr lang="cs-CZ" sz="2000" dirty="0" smtClean="0"/>
              <a:t>Mezní řešení</a:t>
            </a:r>
          </a:p>
          <a:p>
            <a:pPr lvl="1"/>
            <a:r>
              <a:rPr lang="cs-CZ" sz="1800" dirty="0"/>
              <a:t>Jeden globální klíč</a:t>
            </a:r>
            <a:endParaRPr lang="en-US" sz="1800" dirty="0"/>
          </a:p>
          <a:p>
            <a:pPr lvl="1"/>
            <a:r>
              <a:rPr lang="cs-CZ" sz="1800" dirty="0"/>
              <a:t>Párové klíče</a:t>
            </a:r>
            <a:endParaRPr lang="en-US" sz="1800" dirty="0"/>
          </a:p>
          <a:p>
            <a:pPr lvl="1"/>
            <a:r>
              <a:rPr lang="cs-CZ" sz="1800" dirty="0"/>
              <a:t>Něco </a:t>
            </a:r>
            <a:r>
              <a:rPr lang="cs-CZ" sz="1800" dirty="0" smtClean="0"/>
              <a:t>mezi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Základní metody distribuce</a:t>
            </a:r>
            <a:endParaRPr lang="en-US" sz="1800" dirty="0"/>
          </a:p>
          <a:p>
            <a:pPr lvl="1"/>
            <a:r>
              <a:rPr lang="cs-CZ" sz="1800" dirty="0"/>
              <a:t>Založené na hlavním klíči</a:t>
            </a:r>
            <a:endParaRPr lang="en-US" sz="1600" dirty="0"/>
          </a:p>
          <a:p>
            <a:pPr lvl="1"/>
            <a:r>
              <a:rPr lang="cs-CZ" sz="1800" dirty="0"/>
              <a:t>Založené na spoluúčasti základnové stanice</a:t>
            </a:r>
            <a:endParaRPr lang="en-US" sz="1600" dirty="0"/>
          </a:p>
          <a:p>
            <a:pPr lvl="1"/>
            <a:r>
              <a:rPr lang="cs-CZ" sz="1800" dirty="0"/>
              <a:t>Založené na důvěryhodnosti třetí strany</a:t>
            </a:r>
            <a:endParaRPr lang="en-US" sz="1600" dirty="0"/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Distribuční schéma založené na párových klíčích</a:t>
            </a:r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Čistě pravděpodobnostní distribuční schéma</a:t>
            </a:r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Distribuční schéma založené na polynomech</a:t>
            </a:r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Distribuční schéma založené na maticích</a:t>
            </a:r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Asymetrická distribuční schémata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cs-CZ" sz="2000" dirty="0" smtClean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9473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</a:t>
            </a:r>
            <a:r>
              <a:rPr lang="cs-CZ" dirty="0" smtClean="0"/>
              <a:t>distribuce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pPr lvl="0"/>
            <a:r>
              <a:rPr lang="cs-CZ" sz="2000" dirty="0"/>
              <a:t>Distribuce klíče a jeho vytvoření je založeno na důvěře</a:t>
            </a:r>
            <a:endParaRPr lang="en-US" sz="2000" dirty="0"/>
          </a:p>
          <a:p>
            <a:pPr marL="0" indent="0">
              <a:buNone/>
            </a:pPr>
            <a:r>
              <a:rPr lang="cs-CZ" dirty="0"/>
              <a:t>Metody založené na hlavním klíči</a:t>
            </a:r>
            <a:endParaRPr lang="en-US" dirty="0"/>
          </a:p>
          <a:p>
            <a:pPr lvl="0"/>
            <a:r>
              <a:rPr lang="cs-CZ" sz="2000" dirty="0"/>
              <a:t>Hlavní klíč je předem distribuován do všech uzlů</a:t>
            </a:r>
            <a:endParaRPr lang="en-US" sz="2000" dirty="0"/>
          </a:p>
          <a:p>
            <a:pPr lvl="0"/>
            <a:r>
              <a:rPr lang="cs-CZ" sz="2000" dirty="0"/>
              <a:t>Párový klíč je vytvořen z náhodného čísla</a:t>
            </a:r>
            <a:endParaRPr lang="en-US" sz="2000" dirty="0"/>
          </a:p>
          <a:p>
            <a:pPr lvl="0"/>
            <a:r>
              <a:rPr lang="cs-CZ" sz="2000" dirty="0"/>
              <a:t>Distribuce párového klíče v zašifrované podobě (použit hlavní klíč)</a:t>
            </a:r>
            <a:endParaRPr lang="en-US" sz="2000" dirty="0"/>
          </a:p>
          <a:p>
            <a:pPr lvl="0"/>
            <a:r>
              <a:rPr lang="cs-CZ" sz="2000" dirty="0"/>
              <a:t>Neomezená škálovatelnost</a:t>
            </a:r>
            <a:endParaRPr lang="en-US" sz="2000" dirty="0"/>
          </a:p>
          <a:p>
            <a:pPr lvl="0"/>
            <a:r>
              <a:rPr lang="cs-CZ" sz="2000" dirty="0"/>
              <a:t>Problém s kompromitací hlavního klíče</a:t>
            </a:r>
            <a:endParaRPr lang="en-US" sz="2000" dirty="0"/>
          </a:p>
          <a:p>
            <a:pPr lvl="0"/>
            <a:r>
              <a:rPr lang="cs-CZ" sz="2000" dirty="0"/>
              <a:t>Bez ověřování, všechny uzly sdílí hlavní klíč</a:t>
            </a:r>
            <a:endParaRPr lang="en-US" sz="2000" dirty="0"/>
          </a:p>
          <a:p>
            <a:pPr lvl="0"/>
            <a:r>
              <a:rPr lang="cs-CZ" sz="2000" dirty="0"/>
              <a:t>Vylepšení – hlavní klíč se po distribuci párových klíčů </a:t>
            </a:r>
            <a:r>
              <a:rPr lang="cs-CZ" sz="2000" dirty="0" smtClean="0"/>
              <a:t>smaže, krát </a:t>
            </a:r>
            <a:r>
              <a:rPr lang="cs-CZ" sz="2000" dirty="0"/>
              <a:t>– problém s přidáváním uzlů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800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z="3600" dirty="0" smtClean="0">
                <a:latin typeface="Palatino Linotype" panose="02040502050505030304" pitchFamily="18" charset="0"/>
              </a:rPr>
              <a:t>Bezdrátové senzorické sítě</a:t>
            </a:r>
            <a:br>
              <a:rPr lang="cs-CZ" sz="3600" dirty="0" smtClean="0">
                <a:latin typeface="Palatino Linotype" panose="02040502050505030304" pitchFamily="18" charset="0"/>
              </a:rPr>
            </a:br>
            <a:r>
              <a:rPr lang="cs-CZ" sz="3600" dirty="0" smtClean="0">
                <a:latin typeface="Palatino Linotype" panose="02040502050505030304" pitchFamily="18" charset="0"/>
              </a:rPr>
              <a:t>Bezpečnost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dirty="0" smtClean="0"/>
              <a:t>Lekce </a:t>
            </a:r>
            <a:r>
              <a:rPr lang="cs-CZ" sz="2400" dirty="0" smtClean="0"/>
              <a:t>9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  <p:extLst>
      <p:ext uri="{BB962C8B-B14F-4D97-AF65-F5344CB8AC3E}">
        <p14:creationId xmlns:p14="http://schemas.microsoft.com/office/powerpoint/2010/main" val="242276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</a:t>
            </a:r>
            <a:r>
              <a:rPr lang="cs-CZ" dirty="0" smtClean="0"/>
              <a:t>distribuce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Založené na spoluúčasti základnové stanice</a:t>
            </a:r>
            <a:endParaRPr lang="en-US" sz="2200" dirty="0"/>
          </a:p>
          <a:p>
            <a:pPr lvl="0"/>
            <a:r>
              <a:rPr lang="cs-CZ" sz="2000" dirty="0"/>
              <a:t>Protokol SPINS</a:t>
            </a:r>
            <a:endParaRPr lang="en-US" sz="2000" dirty="0"/>
          </a:p>
          <a:p>
            <a:pPr lvl="0"/>
            <a:r>
              <a:rPr lang="cs-CZ" sz="2000" dirty="0"/>
              <a:t>Každý uzel sdílí se základnovou stanicí </a:t>
            </a:r>
            <a:endParaRPr lang="en-US" sz="2000" dirty="0"/>
          </a:p>
          <a:p>
            <a:pPr lvl="0"/>
            <a:r>
              <a:rPr lang="cs-CZ" sz="2000" dirty="0"/>
              <a:t>Základnová stanice posílá párový klíč šifrovaný hlavním klíčem</a:t>
            </a:r>
            <a:endParaRPr lang="en-US" sz="2000" dirty="0"/>
          </a:p>
          <a:p>
            <a:pPr lvl="0"/>
            <a:r>
              <a:rPr lang="cs-CZ" sz="2000" dirty="0"/>
              <a:t>Špatná škálovatelnost</a:t>
            </a:r>
            <a:endParaRPr lang="en-US" sz="2000" dirty="0"/>
          </a:p>
          <a:p>
            <a:pPr lvl="0"/>
            <a:r>
              <a:rPr lang="cs-CZ" sz="2000" dirty="0"/>
              <a:t>Základnová stanice musí poslat párové klíče do všech </a:t>
            </a:r>
            <a:r>
              <a:rPr lang="cs-CZ" sz="2000" dirty="0" smtClean="0"/>
              <a:t>uzlů</a:t>
            </a:r>
          </a:p>
          <a:p>
            <a:pPr marL="0" lv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cs-CZ" sz="2200" dirty="0"/>
              <a:t>Založené na důvěryhodnosti třetí strany</a:t>
            </a:r>
            <a:endParaRPr lang="en-US" sz="2200" dirty="0"/>
          </a:p>
          <a:p>
            <a:pPr lvl="0"/>
            <a:r>
              <a:rPr lang="cs-CZ" sz="2000" dirty="0"/>
              <a:t>PIKE – </a:t>
            </a:r>
            <a:r>
              <a:rPr lang="en-US" sz="2000" dirty="0"/>
              <a:t>Peer Intermediaries for Key Establishment</a:t>
            </a:r>
          </a:p>
          <a:p>
            <a:pPr lvl="0"/>
            <a:r>
              <a:rPr lang="cs-CZ" sz="2000" dirty="0"/>
              <a:t>Společná důvěryhodná třetí strana</a:t>
            </a:r>
            <a:endParaRPr lang="en-US" sz="2000" dirty="0"/>
          </a:p>
          <a:p>
            <a:r>
              <a:rPr lang="cs-CZ" sz="2000" dirty="0"/>
              <a:t>Princip - uzel C sdílí klíč s uzly A </a:t>
            </a:r>
            <a:r>
              <a:rPr lang="cs-CZ" sz="2000" dirty="0" err="1"/>
              <a:t>a</a:t>
            </a:r>
            <a:r>
              <a:rPr lang="cs-CZ" sz="2000" dirty="0"/>
              <a:t> B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9143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</a:t>
            </a:r>
            <a:r>
              <a:rPr lang="cs-CZ" dirty="0" smtClean="0"/>
              <a:t>distribuce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Distribuční schéma založené na párových klíčích</a:t>
            </a:r>
            <a:endParaRPr lang="en-US" dirty="0"/>
          </a:p>
          <a:p>
            <a:pPr lvl="0"/>
            <a:r>
              <a:rPr lang="cs-CZ" sz="2000" dirty="0"/>
              <a:t>Předem generovaný párový klíč mezi všemi dvojicemi</a:t>
            </a:r>
            <a:endParaRPr lang="en-US" sz="2000" dirty="0"/>
          </a:p>
          <a:p>
            <a:pPr lvl="0"/>
            <a:r>
              <a:rPr lang="cs-CZ" sz="2000" dirty="0"/>
              <a:t>Perfektní pružnost a ověřování</a:t>
            </a:r>
            <a:endParaRPr lang="en-US" sz="2000" dirty="0"/>
          </a:p>
          <a:p>
            <a:pPr lvl="0"/>
            <a:r>
              <a:rPr lang="cs-CZ" sz="2000" dirty="0"/>
              <a:t>Při odhalení jednoho uzlu se ostatní neohrozí</a:t>
            </a:r>
            <a:endParaRPr lang="en-US" sz="2000" dirty="0"/>
          </a:p>
          <a:p>
            <a:pPr lvl="0"/>
            <a:r>
              <a:rPr lang="cs-CZ" sz="2000" dirty="0"/>
              <a:t>Ne příliš dobrá škálovatelnost</a:t>
            </a:r>
            <a:endParaRPr lang="en-US" sz="2000" dirty="0"/>
          </a:p>
          <a:p>
            <a:pPr lvl="0"/>
            <a:r>
              <a:rPr lang="cs-CZ" sz="2000" dirty="0"/>
              <a:t>Problém s přidělováním klíče za běhu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6103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Neukládá všechny párové klíče</a:t>
            </a:r>
            <a:endParaRPr lang="en-US" sz="2000" dirty="0"/>
          </a:p>
          <a:p>
            <a:pPr lvl="0"/>
            <a:r>
              <a:rPr lang="cs-CZ" dirty="0"/>
              <a:t>Nastavení komunikačních klíčů probíhá ve třech fázích</a:t>
            </a:r>
            <a:endParaRPr lang="en-US" sz="2000" dirty="0"/>
          </a:p>
          <a:p>
            <a:pPr lvl="1"/>
            <a:r>
              <a:rPr lang="cs-CZ" dirty="0"/>
              <a:t>Distribuce klíčů</a:t>
            </a:r>
            <a:endParaRPr lang="en-US" sz="1800" dirty="0"/>
          </a:p>
          <a:p>
            <a:pPr lvl="1"/>
            <a:r>
              <a:rPr lang="cs-CZ" dirty="0"/>
              <a:t>Vyhledání sdíleného klíče (párového klíče)</a:t>
            </a:r>
            <a:endParaRPr lang="en-US" sz="1800" dirty="0"/>
          </a:p>
          <a:p>
            <a:pPr lvl="1"/>
            <a:r>
              <a:rPr lang="cs-CZ" dirty="0"/>
              <a:t>Vytvoření cesty (linku, seznamu) mezi uzly se stejným klíčem</a:t>
            </a:r>
            <a:endParaRPr lang="en-US" sz="1800" dirty="0"/>
          </a:p>
          <a:p>
            <a:pPr marL="0" lvl="0" indent="0">
              <a:buNone/>
            </a:pPr>
            <a:r>
              <a:rPr lang="cs-CZ" dirty="0"/>
              <a:t>Distribuce klíčů</a:t>
            </a:r>
            <a:endParaRPr lang="en-US" sz="2000" dirty="0"/>
          </a:p>
          <a:p>
            <a:pPr lvl="1"/>
            <a:r>
              <a:rPr lang="cs-CZ" dirty="0"/>
              <a:t>Základnová stanice vytvoří velkou množinu klíčů P</a:t>
            </a:r>
            <a:endParaRPr lang="en-US" sz="1800" dirty="0"/>
          </a:p>
          <a:p>
            <a:pPr lvl="1"/>
            <a:r>
              <a:rPr lang="cs-CZ" dirty="0"/>
              <a:t>Do paměti uzlu je umístěno náhodně vybraných k klíčů, kde P</a:t>
            </a:r>
            <a:r>
              <a:rPr lang="en-US" dirty="0"/>
              <a:t>&gt;&gt;k</a:t>
            </a:r>
            <a:endParaRPr lang="en-US" sz="1800" dirty="0"/>
          </a:p>
          <a:p>
            <a:pPr lvl="1"/>
            <a:r>
              <a:rPr lang="cs-CZ" dirty="0"/>
              <a:t>Ukládá se klíč a jeho ID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2427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Vyhledání sdíleného klíče</a:t>
            </a:r>
            <a:endParaRPr lang="en-US" sz="2000" dirty="0"/>
          </a:p>
          <a:p>
            <a:pPr lvl="1"/>
            <a:r>
              <a:rPr lang="cs-CZ" dirty="0"/>
              <a:t>Probíhá během nastavení sítě (počáteční fáze po rozmístění)</a:t>
            </a:r>
            <a:endParaRPr lang="en-US" sz="1800" dirty="0"/>
          </a:p>
          <a:p>
            <a:pPr lvl="1"/>
            <a:r>
              <a:rPr lang="cs-CZ" dirty="0"/>
              <a:t>Každý uzel vyhledá ve svém okolí sousedy </a:t>
            </a:r>
            <a:endParaRPr lang="en-US" sz="1800" dirty="0"/>
          </a:p>
          <a:p>
            <a:pPr lvl="1"/>
            <a:r>
              <a:rPr lang="cs-CZ" dirty="0" err="1"/>
              <a:t>Broadcastem</a:t>
            </a:r>
            <a:r>
              <a:rPr lang="cs-CZ" dirty="0"/>
              <a:t> si s nimi vymění seznam ID klíčů</a:t>
            </a:r>
            <a:endParaRPr lang="en-US" sz="1800" dirty="0"/>
          </a:p>
          <a:p>
            <a:pPr lvl="1"/>
            <a:r>
              <a:rPr lang="cs-CZ" dirty="0"/>
              <a:t>Pokud se seznam se sousedním uzlem kryje, dohodnou se na sdíleném klíči</a:t>
            </a:r>
            <a:endParaRPr lang="en-US" sz="1800" dirty="0"/>
          </a:p>
          <a:p>
            <a:pPr lvl="1"/>
            <a:r>
              <a:rPr lang="cs-CZ" dirty="0"/>
              <a:t>Problém s využitím téhož párového klíče více sousedy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8048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Fáze vytvoření cesty mezi uzly se stejným klíčem</a:t>
            </a:r>
            <a:endParaRPr lang="en-US" sz="2000" dirty="0"/>
          </a:p>
          <a:p>
            <a:pPr lvl="1"/>
            <a:r>
              <a:rPr lang="cs-CZ" dirty="0"/>
              <a:t>Pokud není nalezen sdílený klíč, hledá se pomocí spojení mezi uzly</a:t>
            </a:r>
            <a:endParaRPr lang="en-US" sz="1800" dirty="0"/>
          </a:p>
          <a:p>
            <a:pPr lvl="1"/>
            <a:r>
              <a:rPr lang="cs-CZ" dirty="0"/>
              <a:t>Uzly mohou být propojeny dvěma nebo více linkami</a:t>
            </a:r>
            <a:endParaRPr lang="en-US" sz="1800" dirty="0"/>
          </a:p>
          <a:p>
            <a:pPr lvl="1"/>
            <a:r>
              <a:rPr lang="cs-CZ" dirty="0"/>
              <a:t>Přenos seznamu ID spojeními</a:t>
            </a:r>
            <a:endParaRPr lang="en-US" sz="1800" dirty="0"/>
          </a:p>
          <a:p>
            <a:pPr lvl="1"/>
            <a:r>
              <a:rPr lang="cs-CZ" dirty="0"/>
              <a:t>Vyhledání stejného klíče, vytvoření sdíleného klíče (důvěra mezi uzly)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4054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Problém změny klíče</a:t>
            </a:r>
            <a:endParaRPr lang="en-US" sz="2000" dirty="0"/>
          </a:p>
          <a:p>
            <a:pPr lvl="1"/>
            <a:r>
              <a:rPr lang="cs-CZ" dirty="0"/>
              <a:t>Dojde-li ke kompromitaci klíče, kompromitaci uzlu nebo k vyčerpání doby platnosti</a:t>
            </a:r>
            <a:endParaRPr lang="en-US" sz="1800" dirty="0"/>
          </a:p>
          <a:p>
            <a:pPr lvl="1"/>
            <a:r>
              <a:rPr lang="cs-CZ" dirty="0"/>
              <a:t>Sdílený (é) klíče uzlu se musí zneplatnit</a:t>
            </a:r>
            <a:endParaRPr lang="en-US" sz="1800" dirty="0"/>
          </a:p>
          <a:p>
            <a:pPr lvl="1"/>
            <a:r>
              <a:rPr lang="cs-CZ" dirty="0"/>
              <a:t>Vyšle se </a:t>
            </a:r>
            <a:r>
              <a:rPr lang="cs-CZ" dirty="0" err="1"/>
              <a:t>broadcastem</a:t>
            </a:r>
            <a:r>
              <a:rPr lang="cs-CZ" dirty="0"/>
              <a:t> zpráva odvolání klíče (</a:t>
            </a:r>
            <a:r>
              <a:rPr lang="cs-CZ" dirty="0" err="1"/>
              <a:t>revocation</a:t>
            </a:r>
            <a:r>
              <a:rPr lang="cs-CZ" dirty="0"/>
              <a:t>)</a:t>
            </a:r>
            <a:endParaRPr lang="en-US" sz="1800" dirty="0"/>
          </a:p>
          <a:p>
            <a:pPr lvl="1"/>
            <a:r>
              <a:rPr lang="cs-CZ" dirty="0"/>
              <a:t>Uzly si klíč vymažou nebo přesunou do seznamu odvolaných klíčů</a:t>
            </a:r>
            <a:endParaRPr lang="en-US" sz="1800" dirty="0"/>
          </a:p>
          <a:p>
            <a:pPr lvl="1"/>
            <a:r>
              <a:rPr lang="cs-CZ" dirty="0"/>
              <a:t>Následuje fáze vyhledání nového klíče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32774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distribuční </a:t>
            </a:r>
            <a:r>
              <a:rPr lang="cs-CZ" dirty="0" smtClean="0"/>
              <a:t>schéma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Různá vylepšení</a:t>
            </a:r>
            <a:endParaRPr lang="en-US" sz="2000" dirty="0"/>
          </a:p>
          <a:p>
            <a:pPr lvl="1"/>
            <a:r>
              <a:rPr lang="cs-CZ" dirty="0"/>
              <a:t>Každý klíč je sdílen pouze jednou dvojicí</a:t>
            </a:r>
            <a:endParaRPr lang="en-US" sz="1800" dirty="0"/>
          </a:p>
          <a:p>
            <a:pPr lvl="1"/>
            <a:r>
              <a:rPr lang="cs-CZ" dirty="0"/>
              <a:t>Pro nalezení sdíleného klíče se vytvoří více cest</a:t>
            </a:r>
            <a:endParaRPr lang="en-US" sz="1800" dirty="0"/>
          </a:p>
          <a:p>
            <a:pPr lvl="1"/>
            <a:r>
              <a:rPr lang="cs-CZ" dirty="0"/>
              <a:t>Množina klíčů se rozdělí na menší celky (klíče clusteru)</a:t>
            </a:r>
            <a:endParaRPr lang="en-US" sz="1800" dirty="0"/>
          </a:p>
          <a:p>
            <a:pPr lvl="1"/>
            <a:r>
              <a:rPr lang="cs-CZ" dirty="0"/>
              <a:t>Různé množiny klíčů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5785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polynomech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Nad polem </a:t>
            </a:r>
            <a:r>
              <a:rPr lang="cs-CZ" dirty="0" err="1"/>
              <a:t>Fq</a:t>
            </a:r>
            <a:r>
              <a:rPr lang="cs-CZ" dirty="0"/>
              <a:t> (q – prvočíslo) se vytvoří polynom se dvěma proměnnými (</a:t>
            </a:r>
            <a:r>
              <a:rPr lang="cs-CZ" dirty="0" err="1"/>
              <a:t>bivariantní</a:t>
            </a:r>
            <a:r>
              <a:rPr lang="cs-CZ" dirty="0"/>
              <a:t>)</a:t>
            </a:r>
            <a:endParaRPr lang="en-US" dirty="0"/>
          </a:p>
          <a:p>
            <a:pPr lvl="0"/>
            <a:r>
              <a:rPr lang="cs-CZ" dirty="0"/>
              <a:t>Polynom je symetrický f(</a:t>
            </a:r>
            <a:r>
              <a:rPr lang="cs-CZ" dirty="0" err="1"/>
              <a:t>x,y</a:t>
            </a:r>
            <a:r>
              <a:rPr lang="cs-CZ" dirty="0"/>
              <a:t>) = f(</a:t>
            </a:r>
            <a:r>
              <a:rPr lang="cs-CZ" dirty="0" err="1"/>
              <a:t>y,x</a:t>
            </a:r>
            <a:r>
              <a:rPr lang="cs-CZ" dirty="0"/>
              <a:t>)</a:t>
            </a:r>
            <a:endParaRPr lang="en-US" dirty="0"/>
          </a:p>
          <a:p>
            <a:pPr lvl="0"/>
            <a:r>
              <a:rPr lang="cs-CZ" dirty="0"/>
              <a:t>Základnový uzel i  vypočte pro každý uzel sítě koeficienty pro f(</a:t>
            </a:r>
            <a:r>
              <a:rPr lang="cs-CZ" dirty="0" err="1"/>
              <a:t>i,y</a:t>
            </a:r>
            <a:r>
              <a:rPr lang="cs-CZ" dirty="0"/>
              <a:t>)</a:t>
            </a:r>
            <a:endParaRPr lang="en-US" dirty="0"/>
          </a:p>
          <a:p>
            <a:pPr lvl="0"/>
            <a:r>
              <a:rPr lang="cs-CZ" dirty="0"/>
              <a:t>Pro uzel j koeficienty pro f(</a:t>
            </a:r>
            <a:r>
              <a:rPr lang="cs-CZ" dirty="0" err="1"/>
              <a:t>j,y</a:t>
            </a:r>
            <a:r>
              <a:rPr lang="cs-CZ" dirty="0"/>
              <a:t>)</a:t>
            </a:r>
            <a:endParaRPr lang="en-US" dirty="0"/>
          </a:p>
          <a:p>
            <a:pPr lvl="0"/>
            <a:r>
              <a:rPr lang="cs-CZ" dirty="0"/>
              <a:t>Uzly stanoví sdílený klíč tak, že si vzájemně pošlou svá ID</a:t>
            </a:r>
            <a:endParaRPr lang="en-US" dirty="0"/>
          </a:p>
          <a:p>
            <a:pPr lvl="0"/>
            <a:r>
              <a:rPr lang="cs-CZ" dirty="0"/>
              <a:t>f(</a:t>
            </a:r>
            <a:r>
              <a:rPr lang="cs-CZ" dirty="0" err="1"/>
              <a:t>i,j</a:t>
            </a:r>
            <a:r>
              <a:rPr lang="cs-CZ" dirty="0"/>
              <a:t>) = f(</a:t>
            </a:r>
            <a:r>
              <a:rPr lang="cs-CZ" dirty="0" err="1"/>
              <a:t>j,i</a:t>
            </a:r>
            <a:r>
              <a:rPr lang="cs-CZ" dirty="0"/>
              <a:t>)</a:t>
            </a:r>
            <a:endParaRPr lang="en-US" dirty="0"/>
          </a:p>
          <a:p>
            <a:pPr lvl="0"/>
            <a:r>
              <a:rPr lang="cs-CZ" dirty="0"/>
              <a:t>Vylepšení – množina více náhodných polynomů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17295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polynomech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Vytvoření párového klíče</a:t>
            </a:r>
            <a:endParaRPr lang="en-US" sz="2000" dirty="0"/>
          </a:p>
          <a:p>
            <a:pPr lvl="1"/>
            <a:r>
              <a:rPr lang="cs-CZ" dirty="0"/>
              <a:t>Při spouštění vygeneruje základnová stanice (server) množinu polynomů</a:t>
            </a:r>
            <a:endParaRPr lang="en-US" sz="1800" dirty="0"/>
          </a:p>
          <a:p>
            <a:pPr lvl="1"/>
            <a:r>
              <a:rPr lang="cs-CZ" dirty="0"/>
              <a:t>Distribuuje náhodně polynomy do uzlů</a:t>
            </a:r>
            <a:endParaRPr lang="en-US" sz="1800" dirty="0"/>
          </a:p>
          <a:p>
            <a:pPr lvl="1"/>
            <a:r>
              <a:rPr lang="cs-CZ" dirty="0"/>
              <a:t>Uzly nesdílí klíče, ale funkce</a:t>
            </a:r>
            <a:endParaRPr lang="en-US" sz="1800" dirty="0"/>
          </a:p>
          <a:p>
            <a:pPr lvl="1"/>
            <a:r>
              <a:rPr lang="cs-CZ" dirty="0"/>
              <a:t>Vytvoření cesty ke společné funkci – generování párového klíče</a:t>
            </a:r>
            <a:endParaRPr lang="en-US" sz="1800" dirty="0"/>
          </a:p>
          <a:p>
            <a:pPr lvl="0"/>
            <a:r>
              <a:rPr lang="cs-CZ" dirty="0"/>
              <a:t>Vylepšení</a:t>
            </a:r>
            <a:endParaRPr lang="en-US" sz="2000" dirty="0"/>
          </a:p>
          <a:p>
            <a:pPr lvl="1"/>
            <a:r>
              <a:rPr lang="cs-CZ" dirty="0" err="1"/>
              <a:t>Predistribuční</a:t>
            </a:r>
            <a:r>
              <a:rPr lang="cs-CZ" dirty="0"/>
              <a:t> schéma založené na mřížce</a:t>
            </a:r>
            <a:endParaRPr lang="en-US" sz="1800" dirty="0"/>
          </a:p>
          <a:p>
            <a:pPr lvl="1"/>
            <a:r>
              <a:rPr lang="cs-CZ" dirty="0"/>
              <a:t>Server přidělí funkce podle umístění ve mřížce</a:t>
            </a:r>
            <a:endParaRPr lang="en-US" sz="1800" dirty="0"/>
          </a:p>
          <a:p>
            <a:pPr lvl="1"/>
            <a:r>
              <a:rPr lang="cs-CZ" dirty="0"/>
              <a:t>Vytvoření průniku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88910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maticích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 vytvoření klíče se použijí maticové operace</a:t>
            </a:r>
            <a:endParaRPr lang="en-US" dirty="0"/>
          </a:p>
          <a:p>
            <a:pPr lvl="0"/>
            <a:r>
              <a:rPr lang="cs-CZ" dirty="0"/>
              <a:t>Symetrická matice K(</a:t>
            </a:r>
            <a:r>
              <a:rPr lang="cs-CZ" dirty="0" err="1"/>
              <a:t>n,n</a:t>
            </a:r>
            <a:r>
              <a:rPr lang="cs-CZ" dirty="0"/>
              <a:t>) obsahuje všechny párové klíče</a:t>
            </a:r>
            <a:endParaRPr lang="en-US" dirty="0"/>
          </a:p>
          <a:p>
            <a:pPr lvl="0"/>
            <a:r>
              <a:rPr lang="cs-CZ" dirty="0"/>
              <a:t>D – symetrická matice D(λ+1 ,λ+1)</a:t>
            </a:r>
            <a:endParaRPr lang="en-US" dirty="0"/>
          </a:p>
          <a:p>
            <a:pPr lvl="0"/>
            <a:r>
              <a:rPr lang="cs-CZ" dirty="0"/>
              <a:t>G – veřejná matice G(λ+1, n)</a:t>
            </a:r>
            <a:endParaRPr lang="en-US" dirty="0"/>
          </a:p>
          <a:p>
            <a:pPr lvl="0"/>
            <a:r>
              <a:rPr lang="cs-CZ" dirty="0"/>
              <a:t>(DG)</a:t>
            </a:r>
            <a:r>
              <a:rPr lang="cs-CZ" baseline="30000" dirty="0"/>
              <a:t>T</a:t>
            </a:r>
            <a:r>
              <a:rPr lang="cs-CZ" dirty="0"/>
              <a:t> – tajná matice ve všech uzlech (její část)</a:t>
            </a:r>
            <a:endParaRPr lang="en-US" dirty="0"/>
          </a:p>
          <a:p>
            <a:pPr lvl="0"/>
            <a:r>
              <a:rPr lang="cs-CZ" dirty="0"/>
              <a:t>V každém uzlu i se ukládá i-</a:t>
            </a:r>
            <a:r>
              <a:rPr lang="cs-CZ" dirty="0" err="1"/>
              <a:t>tý</a:t>
            </a:r>
            <a:r>
              <a:rPr lang="cs-CZ" dirty="0"/>
              <a:t> řádek a i-</a:t>
            </a:r>
            <a:r>
              <a:rPr lang="cs-CZ" dirty="0" err="1"/>
              <a:t>tý</a:t>
            </a:r>
            <a:r>
              <a:rPr lang="cs-CZ" dirty="0"/>
              <a:t> sloupec (DG)</a:t>
            </a:r>
            <a:endParaRPr lang="en-US" dirty="0"/>
          </a:p>
          <a:p>
            <a:pPr lvl="0"/>
            <a:r>
              <a:rPr lang="cs-CZ" dirty="0"/>
              <a:t>Výpočet klíče K = (DG)</a:t>
            </a:r>
            <a:r>
              <a:rPr lang="cs-CZ" baseline="30000" dirty="0"/>
              <a:t>T</a:t>
            </a:r>
            <a:r>
              <a:rPr lang="cs-CZ" dirty="0"/>
              <a:t>G symetrická, </a:t>
            </a:r>
            <a:r>
              <a:rPr lang="cs-CZ" dirty="0" err="1"/>
              <a:t>k</a:t>
            </a:r>
            <a:r>
              <a:rPr lang="cs-CZ" baseline="-25000" dirty="0" err="1"/>
              <a:t>i,j</a:t>
            </a:r>
            <a:r>
              <a:rPr lang="cs-CZ" dirty="0"/>
              <a:t> = </a:t>
            </a:r>
            <a:r>
              <a:rPr lang="cs-CZ" dirty="0" err="1"/>
              <a:t>k</a:t>
            </a:r>
            <a:r>
              <a:rPr lang="cs-CZ" baseline="-25000" dirty="0" err="1"/>
              <a:t>j,i</a:t>
            </a:r>
            <a:endParaRPr lang="en-US" dirty="0"/>
          </a:p>
          <a:p>
            <a:pPr lvl="0"/>
            <a:r>
              <a:rPr lang="cs-CZ" dirty="0"/>
              <a:t> λ  bezpečnost – po napadení λ uzlů je možné odvodit celou matici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824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Šest základních </a:t>
            </a:r>
            <a:r>
              <a:rPr lang="cs-CZ" dirty="0" smtClean="0"/>
              <a:t>požadavků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Autentikace</a:t>
            </a:r>
            <a:endParaRPr lang="en-US" dirty="0"/>
          </a:p>
          <a:p>
            <a:pPr lvl="0"/>
            <a:r>
              <a:rPr lang="cs-CZ" dirty="0"/>
              <a:t>Důvěrnost</a:t>
            </a:r>
            <a:endParaRPr lang="en-US" dirty="0"/>
          </a:p>
          <a:p>
            <a:pPr lvl="0"/>
            <a:r>
              <a:rPr lang="cs-CZ" dirty="0"/>
              <a:t>Integrita</a:t>
            </a:r>
            <a:endParaRPr lang="en-US" dirty="0"/>
          </a:p>
          <a:p>
            <a:pPr lvl="0"/>
            <a:r>
              <a:rPr lang="cs-CZ" dirty="0"/>
              <a:t>Spolehlivost</a:t>
            </a:r>
            <a:endParaRPr lang="en-US" dirty="0"/>
          </a:p>
          <a:p>
            <a:pPr lvl="0"/>
            <a:r>
              <a:rPr lang="cs-CZ" dirty="0"/>
              <a:t>Dostupnost</a:t>
            </a:r>
            <a:endParaRPr lang="en-US" dirty="0"/>
          </a:p>
          <a:p>
            <a:pPr lvl="0"/>
            <a:r>
              <a:rPr lang="cs-CZ" dirty="0"/>
              <a:t>Čerstvá 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0373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maticích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30</a:t>
            </a:fld>
            <a:endParaRPr lang="cs-CZ" alt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76872"/>
            <a:ext cx="751049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92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schéma založené na </a:t>
            </a:r>
            <a:r>
              <a:rPr lang="cs-CZ" dirty="0" smtClean="0"/>
              <a:t>maticích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31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638" y="1748396"/>
            <a:ext cx="7240936" cy="384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389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Asymetrická distribuční </a:t>
            </a:r>
            <a:r>
              <a:rPr lang="cs-CZ" dirty="0" smtClean="0"/>
              <a:t>schémata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Založená na použití RSA  - modulární exponenciální funkce</a:t>
            </a:r>
            <a:endParaRPr lang="en-US" dirty="0"/>
          </a:p>
          <a:p>
            <a:pPr lvl="0"/>
            <a:r>
              <a:rPr lang="cs-CZ" dirty="0"/>
              <a:t>Založená na ECC – </a:t>
            </a:r>
            <a:r>
              <a:rPr lang="cs-CZ" dirty="0" err="1"/>
              <a:t>elliptic</a:t>
            </a:r>
            <a:r>
              <a:rPr lang="cs-CZ" dirty="0"/>
              <a:t> </a:t>
            </a:r>
            <a:r>
              <a:rPr lang="cs-CZ" dirty="0" err="1"/>
              <a:t>curve</a:t>
            </a:r>
            <a:r>
              <a:rPr lang="cs-CZ" dirty="0"/>
              <a:t> </a:t>
            </a:r>
            <a:r>
              <a:rPr lang="cs-CZ" dirty="0" err="1"/>
              <a:t>cryptography</a:t>
            </a:r>
            <a:r>
              <a:rPr lang="cs-CZ" dirty="0"/>
              <a:t> – operace násobení </a:t>
            </a:r>
            <a:endParaRPr lang="en-US" dirty="0"/>
          </a:p>
          <a:p>
            <a:r>
              <a:rPr lang="cs-CZ" dirty="0" err="1"/>
              <a:t>Deffie</a:t>
            </a:r>
            <a:r>
              <a:rPr lang="cs-CZ" dirty="0"/>
              <a:t> Hellman distribuce </a:t>
            </a:r>
            <a:r>
              <a:rPr lang="cs-CZ" dirty="0" smtClean="0"/>
              <a:t>klíče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Certifikáty</a:t>
            </a:r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32</a:t>
            </a:fld>
            <a:endParaRPr lang="cs-CZ" alt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207" y="4077072"/>
            <a:ext cx="6812793" cy="33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03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Asymetrická distribuční </a:t>
            </a:r>
            <a:r>
              <a:rPr lang="cs-CZ" dirty="0" smtClean="0"/>
              <a:t>schémata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33</a:t>
            </a:fld>
            <a:endParaRPr lang="cs-CZ" alt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3414" y="1844824"/>
            <a:ext cx="6214930" cy="315705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822469" y="5080770"/>
            <a:ext cx="5476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ECDLP – </a:t>
            </a:r>
            <a:r>
              <a:rPr lang="cs-CZ" dirty="0" err="1" smtClean="0"/>
              <a:t>Elliptic</a:t>
            </a:r>
            <a:r>
              <a:rPr lang="cs-CZ" dirty="0" smtClean="0"/>
              <a:t> </a:t>
            </a:r>
            <a:r>
              <a:rPr lang="cs-CZ" dirty="0" err="1" smtClean="0"/>
              <a:t>Curve</a:t>
            </a:r>
            <a:r>
              <a:rPr lang="cs-CZ" dirty="0" smtClean="0"/>
              <a:t> </a:t>
            </a:r>
            <a:r>
              <a:rPr lang="cs-CZ" dirty="0" err="1" smtClean="0"/>
              <a:t>Discrete</a:t>
            </a:r>
            <a:r>
              <a:rPr lang="cs-CZ" dirty="0" smtClean="0"/>
              <a:t> </a:t>
            </a:r>
            <a:r>
              <a:rPr lang="cs-CZ" dirty="0" err="1" smtClean="0"/>
              <a:t>Logarithm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487784" y="5615508"/>
            <a:ext cx="8507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</a:t>
            </a:r>
            <a:r>
              <a:rPr lang="en-US" baseline="30000" dirty="0"/>
              <a:t>2</a:t>
            </a:r>
            <a:r>
              <a:rPr lang="en-US" dirty="0"/>
              <a:t> mod p = x</a:t>
            </a:r>
            <a:r>
              <a:rPr lang="en-US" baseline="30000" dirty="0"/>
              <a:t>3</a:t>
            </a:r>
            <a:r>
              <a:rPr lang="en-US" dirty="0"/>
              <a:t> + ax + b mod p has an underlying field of </a:t>
            </a:r>
            <a:r>
              <a:rPr lang="en-US" dirty="0" err="1"/>
              <a:t>Fp</a:t>
            </a:r>
            <a:r>
              <a:rPr lang="en-US" dirty="0"/>
              <a:t> if a and b are in Fp.</a:t>
            </a:r>
          </a:p>
        </p:txBody>
      </p:sp>
    </p:spTree>
    <p:extLst>
      <p:ext uri="{BB962C8B-B14F-4D97-AF65-F5344CB8AC3E}">
        <p14:creationId xmlns:p14="http://schemas.microsoft.com/office/powerpoint/2010/main" val="104741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 různých typů útoků</a:t>
            </a:r>
            <a:endParaRPr lang="en-US" dirty="0"/>
          </a:p>
          <a:p>
            <a:r>
              <a:rPr lang="cs-CZ" dirty="0"/>
              <a:t>Narušení výše uvedených požadavků</a:t>
            </a:r>
            <a:endParaRPr lang="en-US" dirty="0"/>
          </a:p>
          <a:p>
            <a:r>
              <a:rPr lang="cs-CZ" dirty="0"/>
              <a:t>Mechanizmy obrany</a:t>
            </a:r>
            <a:endParaRPr lang="en-US" dirty="0"/>
          </a:p>
          <a:p>
            <a:r>
              <a:rPr lang="cs-CZ" dirty="0"/>
              <a:t>WSN se liší od klasických sítí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761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WSN vzhledem k útokům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Omezené zdroje</a:t>
            </a:r>
            <a:endParaRPr lang="en-US" sz="2000" dirty="0"/>
          </a:p>
          <a:p>
            <a:pPr lvl="0"/>
            <a:r>
              <a:rPr lang="cs-CZ" dirty="0"/>
              <a:t>Rozmístění v rozlehlé oblasti</a:t>
            </a:r>
            <a:endParaRPr lang="en-US" sz="2000" dirty="0"/>
          </a:p>
          <a:p>
            <a:pPr lvl="1"/>
            <a:r>
              <a:rPr lang="cs-CZ" dirty="0"/>
              <a:t>Mnoho uzlů</a:t>
            </a:r>
            <a:endParaRPr lang="en-US" sz="1800" dirty="0"/>
          </a:p>
          <a:p>
            <a:pPr lvl="1"/>
            <a:r>
              <a:rPr lang="cs-CZ" dirty="0"/>
              <a:t>Jeden napadený uzel může kompromitovat celou síť</a:t>
            </a:r>
            <a:endParaRPr lang="en-US" sz="1800" dirty="0"/>
          </a:p>
          <a:p>
            <a:pPr lvl="0"/>
            <a:r>
              <a:rPr lang="cs-CZ" dirty="0"/>
              <a:t>Rozmisťování ve volném prostoru</a:t>
            </a:r>
            <a:endParaRPr lang="en-US" sz="2000" dirty="0"/>
          </a:p>
          <a:p>
            <a:pPr lvl="1"/>
            <a:r>
              <a:rPr lang="cs-CZ" dirty="0"/>
              <a:t>Rozmístění ve volném prostoru</a:t>
            </a:r>
            <a:endParaRPr lang="en-US" sz="1800" dirty="0"/>
          </a:p>
          <a:p>
            <a:pPr lvl="1"/>
            <a:r>
              <a:rPr lang="cs-CZ" dirty="0"/>
              <a:t>Snadný přístup k uzlům sítě</a:t>
            </a:r>
            <a:endParaRPr lang="en-US" sz="1800" dirty="0"/>
          </a:p>
          <a:p>
            <a:pPr lvl="0"/>
            <a:r>
              <a:rPr lang="cs-CZ" dirty="0"/>
              <a:t>Bezdrátové propojení</a:t>
            </a:r>
            <a:endParaRPr lang="en-US" sz="2000" dirty="0"/>
          </a:p>
          <a:p>
            <a:pPr lvl="1"/>
            <a:r>
              <a:rPr lang="cs-CZ" dirty="0"/>
              <a:t>Možnost odposlouchávání komunikace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771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bezpečnost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Autentikace</a:t>
            </a:r>
            <a:endParaRPr lang="en-US" sz="2000" dirty="0"/>
          </a:p>
          <a:p>
            <a:pPr lvl="1"/>
            <a:r>
              <a:rPr lang="cs-CZ" dirty="0"/>
              <a:t>Potvrzení identity uzlů</a:t>
            </a:r>
            <a:endParaRPr lang="en-US" sz="1800" dirty="0"/>
          </a:p>
          <a:p>
            <a:pPr lvl="1"/>
            <a:r>
              <a:rPr lang="cs-CZ" dirty="0"/>
              <a:t>Pomáhá verifikovat zdroj paketů</a:t>
            </a:r>
            <a:endParaRPr lang="en-US" sz="1800" dirty="0"/>
          </a:p>
          <a:p>
            <a:pPr lvl="1"/>
            <a:r>
              <a:rPr lang="cs-CZ" dirty="0"/>
              <a:t>Odlišení falešných paketů nebo zlomyslně vložených</a:t>
            </a:r>
            <a:endParaRPr lang="en-US" sz="1800" dirty="0"/>
          </a:p>
          <a:p>
            <a:pPr lvl="1"/>
            <a:r>
              <a:rPr lang="cs-CZ" dirty="0"/>
              <a:t>Používá se MAC (</a:t>
            </a:r>
            <a:r>
              <a:rPr lang="cs-CZ" dirty="0" err="1"/>
              <a:t>Message</a:t>
            </a:r>
            <a:r>
              <a:rPr lang="cs-CZ" dirty="0"/>
              <a:t> </a:t>
            </a:r>
            <a:r>
              <a:rPr lang="cs-CZ" dirty="0" err="1"/>
              <a:t>authentication</a:t>
            </a:r>
            <a:r>
              <a:rPr lang="cs-CZ" dirty="0"/>
              <a:t> </a:t>
            </a:r>
            <a:r>
              <a:rPr lang="cs-CZ" dirty="0" err="1"/>
              <a:t>code</a:t>
            </a:r>
            <a:r>
              <a:rPr lang="cs-CZ" dirty="0"/>
              <a:t>)</a:t>
            </a:r>
            <a:endParaRPr lang="en-US" sz="1800" dirty="0"/>
          </a:p>
          <a:p>
            <a:pPr lvl="0"/>
            <a:r>
              <a:rPr lang="cs-CZ" dirty="0"/>
              <a:t>Důvěrnost</a:t>
            </a:r>
            <a:endParaRPr lang="en-US" sz="2000" dirty="0"/>
          </a:p>
          <a:p>
            <a:pPr lvl="1"/>
            <a:r>
              <a:rPr lang="cs-CZ" dirty="0"/>
              <a:t>Zajišťuje, že informace je srozumitelná pouze uzlům, kterým je určena</a:t>
            </a:r>
            <a:endParaRPr lang="en-US" sz="1800" dirty="0"/>
          </a:p>
          <a:p>
            <a:pPr lvl="1"/>
            <a:r>
              <a:rPr lang="cs-CZ" dirty="0"/>
              <a:t>Používá se šifrování celého paketu nebo jeho části</a:t>
            </a:r>
            <a:endParaRPr lang="en-US" sz="1800" dirty="0"/>
          </a:p>
          <a:p>
            <a:pPr lvl="1"/>
            <a:r>
              <a:rPr lang="cs-CZ" dirty="0"/>
              <a:t>Úplné šifrování pomáhá skrýt identitu uzlu, což snižuje šanci, že bude identita uzlu zneužita ve falešných zprávách po tajných odposleších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94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bezpečnost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Integrita</a:t>
            </a:r>
            <a:endParaRPr lang="en-US" sz="2000" dirty="0"/>
          </a:p>
          <a:p>
            <a:pPr lvl="1"/>
            <a:r>
              <a:rPr lang="cs-CZ" dirty="0"/>
              <a:t>Zajišťuje, zpráva přenesená mezi dvěma uzly nebude modifikovaná</a:t>
            </a:r>
            <a:endParaRPr lang="en-US" sz="1800" dirty="0"/>
          </a:p>
          <a:p>
            <a:pPr lvl="1"/>
            <a:r>
              <a:rPr lang="cs-CZ" dirty="0"/>
              <a:t>Nebezpečné je narušení časové synchronizace nebo směrovací informace</a:t>
            </a:r>
            <a:endParaRPr lang="en-US" sz="1800" dirty="0"/>
          </a:p>
          <a:p>
            <a:pPr lvl="1"/>
            <a:r>
              <a:rPr lang="cs-CZ" dirty="0"/>
              <a:t>Agregace dat</a:t>
            </a:r>
            <a:endParaRPr lang="en-US" sz="1800" dirty="0"/>
          </a:p>
          <a:p>
            <a:pPr lvl="2"/>
            <a:r>
              <a:rPr lang="cs-CZ" dirty="0"/>
              <a:t>Může být narušen výpočet minimální, maximální nebo průměrné hodnoty</a:t>
            </a:r>
            <a:endParaRPr lang="en-US" sz="1800" dirty="0"/>
          </a:p>
          <a:p>
            <a:pPr lvl="1"/>
            <a:r>
              <a:rPr lang="cs-CZ" dirty="0"/>
              <a:t>Používá se symetrický klíč uložený před zprávou a za zprávou pro výpočet MAC</a:t>
            </a:r>
            <a:endParaRPr lang="en-US" sz="1800" dirty="0"/>
          </a:p>
          <a:p>
            <a:pPr lvl="1"/>
            <a:r>
              <a:rPr lang="cs-CZ" dirty="0"/>
              <a:t>Klíč se nepřenáší, kontrola se provede přepočítáním MAC na straně příjemce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346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bezpečnost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Dostupnost</a:t>
            </a:r>
            <a:endParaRPr lang="en-US" sz="2000" dirty="0"/>
          </a:p>
          <a:p>
            <a:pPr lvl="1"/>
            <a:r>
              <a:rPr lang="cs-CZ" dirty="0"/>
              <a:t>Zajištění funkčnosti po celou dobu</a:t>
            </a:r>
            <a:endParaRPr lang="en-US" sz="1800" dirty="0"/>
          </a:p>
          <a:p>
            <a:pPr lvl="1"/>
            <a:r>
              <a:rPr lang="cs-CZ" dirty="0"/>
              <a:t>Zajištění spolehlivosti na úrovni uzlu i sítě (odolnost proti poruchám)</a:t>
            </a:r>
            <a:endParaRPr lang="en-US" sz="1800" dirty="0"/>
          </a:p>
          <a:p>
            <a:pPr lvl="1"/>
            <a:r>
              <a:rPr lang="cs-CZ" dirty="0"/>
              <a:t>Zajištění odolnosti proti útokům typu </a:t>
            </a:r>
            <a:r>
              <a:rPr lang="cs-CZ" dirty="0" err="1"/>
              <a:t>DoS</a:t>
            </a:r>
            <a:endParaRPr lang="en-US" sz="1800" dirty="0"/>
          </a:p>
          <a:p>
            <a:pPr lvl="0"/>
            <a:r>
              <a:rPr lang="cs-CZ" dirty="0"/>
              <a:t>Čerstvost dat</a:t>
            </a:r>
            <a:endParaRPr lang="en-US" sz="2000" dirty="0"/>
          </a:p>
          <a:p>
            <a:pPr lvl="1"/>
            <a:r>
              <a:rPr lang="cs-CZ" dirty="0"/>
              <a:t>Uzly WSN typicky průběžně snímají data z prostředí a posílají je do sítě</a:t>
            </a:r>
            <a:endParaRPr lang="en-US" sz="1800" dirty="0"/>
          </a:p>
          <a:p>
            <a:pPr lvl="1"/>
            <a:r>
              <a:rPr lang="cs-CZ" dirty="0"/>
              <a:t>Nebo posílají data na základě nějaké události</a:t>
            </a:r>
            <a:endParaRPr lang="en-US" sz="1800" dirty="0"/>
          </a:p>
          <a:p>
            <a:pPr lvl="1"/>
            <a:r>
              <a:rPr lang="cs-CZ" dirty="0"/>
              <a:t>Vyžaduje spolehlivý transport a směrování, které minimalizuje ztráty i zpoždění při přenosu.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424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WSN a obrana proti </a:t>
            </a:r>
            <a:r>
              <a:rPr lang="cs-CZ" dirty="0" smtClean="0"/>
              <a:t>nim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Existují různá kritéria pro kategorizaci útoků</a:t>
            </a:r>
            <a:endParaRPr lang="en-US" sz="2000" dirty="0"/>
          </a:p>
          <a:p>
            <a:pPr lvl="1"/>
            <a:r>
              <a:rPr lang="cs-CZ" dirty="0"/>
              <a:t>Aktivní útoky – narušují funkčnost sítě</a:t>
            </a:r>
            <a:endParaRPr lang="en-US" sz="1800" dirty="0"/>
          </a:p>
          <a:p>
            <a:pPr lvl="1"/>
            <a:r>
              <a:rPr lang="cs-CZ" dirty="0"/>
              <a:t>Pasivní útoky – nenarušují funkčnost sítě, odposlech a analýza zpráv nebo analýza toků.</a:t>
            </a:r>
            <a:endParaRPr lang="en-US" sz="1800" dirty="0"/>
          </a:p>
          <a:p>
            <a:pPr lvl="0"/>
            <a:r>
              <a:rPr lang="cs-CZ" dirty="0"/>
              <a:t>Podle umístění útočníka</a:t>
            </a:r>
            <a:endParaRPr lang="en-US" sz="2000" dirty="0"/>
          </a:p>
          <a:p>
            <a:pPr lvl="1"/>
            <a:r>
              <a:rPr lang="cs-CZ" dirty="0"/>
              <a:t>Vnější útoky – rušení</a:t>
            </a:r>
            <a:r>
              <a:rPr lang="cs-CZ" dirty="0" smtClean="0"/>
              <a:t>, útok </a:t>
            </a:r>
            <a:r>
              <a:rPr lang="cs-CZ" dirty="0"/>
              <a:t>na základě získání oprávnění</a:t>
            </a:r>
            <a:endParaRPr lang="en-US" sz="1800" dirty="0"/>
          </a:p>
          <a:p>
            <a:pPr lvl="1"/>
            <a:r>
              <a:rPr lang="cs-CZ" dirty="0"/>
              <a:t>Vnitřní útoky – </a:t>
            </a:r>
            <a:r>
              <a:rPr lang="cs-CZ" dirty="0" err="1"/>
              <a:t>Sybil</a:t>
            </a:r>
            <a:r>
              <a:rPr lang="cs-CZ" dirty="0"/>
              <a:t> </a:t>
            </a:r>
            <a:r>
              <a:rPr lang="cs-CZ" dirty="0" err="1"/>
              <a:t>attack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B69C0-61C3-4FE2-89D0-1F255712B4A6}" type="datetime1">
              <a:rPr lang="cs-CZ" altLang="cs-CZ" smtClean="0"/>
              <a:t>02.01.2017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Úvod do počítačových sítí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8A25A-9706-42C1-B02E-130CEEE3837A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636906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537</TotalTime>
  <Words>1265</Words>
  <Application>Microsoft Office PowerPoint</Application>
  <PresentationFormat>Předvádění na obrazovce (4:3)</PresentationFormat>
  <Paragraphs>342</Paragraphs>
  <Slides>33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Palatino Linotype</vt:lpstr>
      <vt:lpstr>Wingdings</vt:lpstr>
      <vt:lpstr>06088808</vt:lpstr>
      <vt:lpstr>Bezpečnost v senzorických sítích</vt:lpstr>
      <vt:lpstr>Bezdrátové senzorické sítě Bezpečnost</vt:lpstr>
      <vt:lpstr>Šest základních požadavků</vt:lpstr>
      <vt:lpstr>Prezentace aplikace PowerPoint</vt:lpstr>
      <vt:lpstr>Vlastnosti WSN vzhledem k útokům</vt:lpstr>
      <vt:lpstr>Požadavky na bezpečnost</vt:lpstr>
      <vt:lpstr>Požadavky na bezpečnost</vt:lpstr>
      <vt:lpstr>Požadavky na bezpečnost</vt:lpstr>
      <vt:lpstr>Útoky na WSN a obrana proti nim</vt:lpstr>
      <vt:lpstr>Útoky na fyzické úrovni</vt:lpstr>
      <vt:lpstr>Útoky na linkové úrovni</vt:lpstr>
      <vt:lpstr>Obrana na linkové úrovni</vt:lpstr>
      <vt:lpstr>Útoky na síťovou úroveň</vt:lpstr>
      <vt:lpstr>Obrana na síťové úrovni</vt:lpstr>
      <vt:lpstr>Útoky na transportní úroveň</vt:lpstr>
      <vt:lpstr>Útoky na aplikační úrovni</vt:lpstr>
      <vt:lpstr>Kryptografie v senzorických sítích</vt:lpstr>
      <vt:lpstr>Algoritmy distribuce klíčů pro symetrickou kryptografii</vt:lpstr>
      <vt:lpstr>Základní metody distribuce</vt:lpstr>
      <vt:lpstr>Základní metody distribuce</vt:lpstr>
      <vt:lpstr>Základní metody distribuce</vt:lpstr>
      <vt:lpstr>Pravděpodobnostní distribuční schéma</vt:lpstr>
      <vt:lpstr>Pravděpodobnostní distribuční schéma</vt:lpstr>
      <vt:lpstr>Pravděpodobnostní distribuční schéma</vt:lpstr>
      <vt:lpstr>Pravděpodobnostní distribuční schéma</vt:lpstr>
      <vt:lpstr>Pravděpodobnostní distribuční schéma</vt:lpstr>
      <vt:lpstr>Distribuční schéma založené na polynomech</vt:lpstr>
      <vt:lpstr>Distribuční schéma založené na polynomech</vt:lpstr>
      <vt:lpstr>Distribuční schéma založené na maticích</vt:lpstr>
      <vt:lpstr>Distribuční schéma založené na maticích</vt:lpstr>
      <vt:lpstr>Distribuční schéma založené na maticích</vt:lpstr>
      <vt:lpstr>Asymetrická distribuční schémata</vt:lpstr>
      <vt:lpstr>Asymetrická distribuční schémata</vt:lpstr>
    </vt:vector>
  </TitlesOfParts>
  <Manager/>
  <Company>ZČU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P2P sítí</dc:title>
  <dc:subject/>
  <dc:creator>kiv</dc:creator>
  <cp:keywords/>
  <dc:description/>
  <cp:lastModifiedBy>un331</cp:lastModifiedBy>
  <cp:revision>59</cp:revision>
  <dcterms:created xsi:type="dcterms:W3CDTF">2006-12-11T06:01:19Z</dcterms:created>
  <dcterms:modified xsi:type="dcterms:W3CDTF">2017-01-02T09:16:28Z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