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87" r:id="rId2"/>
    <p:sldMasterId id="2147483674" r:id="rId3"/>
  </p:sldMasterIdLst>
  <p:notesMasterIdLst>
    <p:notesMasterId r:id="rId25"/>
  </p:notesMasterIdLst>
  <p:sldIdLst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997700" cy="92837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spc="-1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27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spc="-1">
                <a:latin typeface="Times New Roman"/>
              </a:rPr>
              <a:t>&lt;záhlaví&gt;</a:t>
            </a:r>
            <a:endParaRPr/>
          </a:p>
        </p:txBody>
      </p:sp>
      <p:sp>
        <p:nvSpPr>
          <p:cNvPr id="27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spc="-1">
                <a:latin typeface="Times New Roman"/>
              </a:rPr>
              <a:t>&lt;datum/čas&gt;</a:t>
            </a:r>
            <a:endParaRPr/>
          </a:p>
        </p:txBody>
      </p:sp>
      <p:sp>
        <p:nvSpPr>
          <p:cNvPr id="27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spc="-1">
                <a:latin typeface="Times New Roman"/>
              </a:rPr>
              <a:t>&lt;zápatí&gt;</a:t>
            </a:r>
            <a:endParaRPr/>
          </a:p>
        </p:txBody>
      </p:sp>
      <p:sp>
        <p:nvSpPr>
          <p:cNvPr id="27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BF2E44E-5607-493A-9B04-5C300EA0AE32}" type="slidenum">
              <a:rPr lang="cs-CZ" sz="1400" spc="-1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6931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E82EF9-2E59-40AE-939F-92412197A1D6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0162" cy="3832225"/>
          </a:xfrm>
          <a:prstGeom prst="rect">
            <a:avLst/>
          </a:prstGeo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417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99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2C79E134-4F1D-4239-B5BA-EAE39D17A0E6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1157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01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F6C3DEC8-8A61-41DC-ABD1-76E6024837A3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8314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03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2FFF7A21-1212-4767-898A-D9AB61C25E93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475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05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65C3FF48-0AE7-43B2-9777-B5B2676E5DB0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7216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07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89C45793-6413-48C3-B08C-78EC6E91CE28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49416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09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58CD1886-AD46-48D0-AAA8-C30D4608CB71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13951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11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34F4D8D4-2D96-4DF6-8B11-878FD3ECC5EB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30053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13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D627D56D-018C-4C52-8E82-2D3A8A203773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316972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15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5865B2A1-80CA-430B-A753-8D2AB0DADEDC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7098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17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32892C1E-3AF4-45A3-A448-216B250E6B7D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0039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83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2BB80D08-18B3-42E7-8F61-FE264B70DAD2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46271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19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043636F4-ECEA-4152-A9A7-A74449FB7E4C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1290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21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D520EC21-34F6-4E54-93CD-4AA67BA16C77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6535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85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86FC1507-0B68-4C34-A3E1-6B3AA0ADB9D0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6117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87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5BB296C5-AA27-4FF5-9047-2E2190630696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590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89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8D38AB58-D9BF-4BAF-9636-EEE59374E379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698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91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19984F40-8CB8-45C0-8FD6-087598B9F51C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082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93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80F15A4D-6740-4BA7-9576-E43D15608F0B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7444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95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0E6D7E61-F628-426B-A91E-0E3166C55A67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9150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97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67F3FD1A-C91A-458B-8934-DBDA6EB48BC1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786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200" name="Obrázek 19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201" name="Obrázek 20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914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293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851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12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672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5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29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756360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9" name="PlaceHolder 2"/>
          <p:cNvSpPr>
            <a:spLocks noGrp="1"/>
          </p:cNvSpPr>
          <p:nvPr>
            <p:ph type="subTitle"/>
          </p:nvPr>
        </p:nvSpPr>
        <p:spPr>
          <a:xfrm>
            <a:off x="457200" y="2167200"/>
            <a:ext cx="8229240" cy="3414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5889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045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5456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399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269" name="Obrázek 26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270" name="Obrázek 26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ne 1"/>
          <p:cNvSpPr/>
          <p:nvPr/>
        </p:nvSpPr>
        <p:spPr>
          <a:xfrm>
            <a:off x="8001000" y="0"/>
            <a:ext cx="0" cy="152388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2"/>
          <p:cNvSpPr/>
          <p:nvPr/>
        </p:nvSpPr>
        <p:spPr>
          <a:xfrm>
            <a:off x="8153280" y="15228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5" name="CustomShape 3"/>
          <p:cNvSpPr/>
          <p:nvPr/>
        </p:nvSpPr>
        <p:spPr>
          <a:xfrm>
            <a:off x="8321400" y="15228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4"/>
          <p:cNvSpPr/>
          <p:nvPr/>
        </p:nvSpPr>
        <p:spPr>
          <a:xfrm>
            <a:off x="8489520" y="15228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5"/>
          <p:cNvSpPr/>
          <p:nvPr/>
        </p:nvSpPr>
        <p:spPr>
          <a:xfrm>
            <a:off x="8153280" y="32040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6"/>
          <p:cNvSpPr/>
          <p:nvPr/>
        </p:nvSpPr>
        <p:spPr>
          <a:xfrm>
            <a:off x="8321400" y="32040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7"/>
          <p:cNvSpPr/>
          <p:nvPr/>
        </p:nvSpPr>
        <p:spPr>
          <a:xfrm>
            <a:off x="8489520" y="32040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CustomShape 8"/>
          <p:cNvSpPr/>
          <p:nvPr/>
        </p:nvSpPr>
        <p:spPr>
          <a:xfrm>
            <a:off x="8657640" y="32040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9"/>
          <p:cNvSpPr/>
          <p:nvPr/>
        </p:nvSpPr>
        <p:spPr>
          <a:xfrm>
            <a:off x="8153280" y="48816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CustomShape 10"/>
          <p:cNvSpPr/>
          <p:nvPr/>
        </p:nvSpPr>
        <p:spPr>
          <a:xfrm>
            <a:off x="8321400" y="48816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CustomShape 11"/>
          <p:cNvSpPr/>
          <p:nvPr/>
        </p:nvSpPr>
        <p:spPr>
          <a:xfrm>
            <a:off x="8489520" y="48816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12"/>
          <p:cNvSpPr/>
          <p:nvPr/>
        </p:nvSpPr>
        <p:spPr>
          <a:xfrm>
            <a:off x="8657640" y="48816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5" name="CustomShape 13"/>
          <p:cNvSpPr/>
          <p:nvPr/>
        </p:nvSpPr>
        <p:spPr>
          <a:xfrm>
            <a:off x="8825400" y="48816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6" name="CustomShape 14"/>
          <p:cNvSpPr/>
          <p:nvPr/>
        </p:nvSpPr>
        <p:spPr>
          <a:xfrm>
            <a:off x="8153280" y="65628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7" name="CustomShape 15"/>
          <p:cNvSpPr/>
          <p:nvPr/>
        </p:nvSpPr>
        <p:spPr>
          <a:xfrm>
            <a:off x="8321400" y="65628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CustomShape 16"/>
          <p:cNvSpPr/>
          <p:nvPr/>
        </p:nvSpPr>
        <p:spPr>
          <a:xfrm>
            <a:off x="8489520" y="65628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17"/>
          <p:cNvSpPr/>
          <p:nvPr/>
        </p:nvSpPr>
        <p:spPr>
          <a:xfrm>
            <a:off x="8657640" y="65628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18"/>
          <p:cNvSpPr/>
          <p:nvPr/>
        </p:nvSpPr>
        <p:spPr>
          <a:xfrm>
            <a:off x="8153280" y="82404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1" name="CustomShape 19"/>
          <p:cNvSpPr/>
          <p:nvPr/>
        </p:nvSpPr>
        <p:spPr>
          <a:xfrm>
            <a:off x="8321400" y="82404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CustomShape 20"/>
          <p:cNvSpPr/>
          <p:nvPr/>
        </p:nvSpPr>
        <p:spPr>
          <a:xfrm>
            <a:off x="8489520" y="82404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21"/>
          <p:cNvSpPr/>
          <p:nvPr/>
        </p:nvSpPr>
        <p:spPr>
          <a:xfrm>
            <a:off x="8657640" y="82404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22"/>
          <p:cNvSpPr/>
          <p:nvPr/>
        </p:nvSpPr>
        <p:spPr>
          <a:xfrm>
            <a:off x="8825400" y="82404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23"/>
          <p:cNvSpPr/>
          <p:nvPr/>
        </p:nvSpPr>
        <p:spPr>
          <a:xfrm>
            <a:off x="8153280" y="99216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CustomShape 24"/>
          <p:cNvSpPr/>
          <p:nvPr/>
        </p:nvSpPr>
        <p:spPr>
          <a:xfrm>
            <a:off x="8321400" y="99216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7" name="CustomShape 25"/>
          <p:cNvSpPr/>
          <p:nvPr/>
        </p:nvSpPr>
        <p:spPr>
          <a:xfrm>
            <a:off x="8489520" y="99216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CustomShape 26"/>
          <p:cNvSpPr/>
          <p:nvPr/>
        </p:nvSpPr>
        <p:spPr>
          <a:xfrm>
            <a:off x="8657640" y="99216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27"/>
          <p:cNvSpPr/>
          <p:nvPr/>
        </p:nvSpPr>
        <p:spPr>
          <a:xfrm>
            <a:off x="8153280" y="115992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28"/>
          <p:cNvSpPr/>
          <p:nvPr/>
        </p:nvSpPr>
        <p:spPr>
          <a:xfrm>
            <a:off x="8321400" y="115992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29"/>
          <p:cNvSpPr/>
          <p:nvPr/>
        </p:nvSpPr>
        <p:spPr>
          <a:xfrm>
            <a:off x="8489520" y="115992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2" name="CustomShape 30"/>
          <p:cNvSpPr/>
          <p:nvPr/>
        </p:nvSpPr>
        <p:spPr>
          <a:xfrm>
            <a:off x="8657640" y="115992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31"/>
          <p:cNvSpPr/>
          <p:nvPr/>
        </p:nvSpPr>
        <p:spPr>
          <a:xfrm>
            <a:off x="8321400" y="132768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32"/>
          <p:cNvSpPr/>
          <p:nvPr/>
        </p:nvSpPr>
        <p:spPr>
          <a:xfrm>
            <a:off x="8657640" y="132768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Line 33"/>
          <p:cNvSpPr/>
          <p:nvPr/>
        </p:nvSpPr>
        <p:spPr>
          <a:xfrm>
            <a:off x="457200" y="1523880"/>
            <a:ext cx="7543800" cy="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PlaceHolder 3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spc="-1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67" name="PlaceHolder 3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200" spc="-1">
                <a:latin typeface="Arial"/>
              </a:rPr>
              <a:t>Klikněte pro úpravu formátu textu osnovy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800" spc="-1">
                <a:latin typeface="Arial"/>
              </a:rPr>
              <a:t>Druhá úroveň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spc="-1">
                <a:latin typeface="Arial"/>
              </a:rPr>
              <a:t>Třetí úroveň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000" spc="-1">
                <a:latin typeface="Arial"/>
              </a:rPr>
              <a:t>Čtvrtá úroveň osnovy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pc="-1">
                <a:latin typeface="Arial"/>
              </a:rPr>
              <a:t>Pátá úroveň osnovy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pc="-1">
                <a:latin typeface="Arial"/>
              </a:rPr>
              <a:t>Šestá úroveň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pc="-1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77F1E-31A3-4A5C-9F14-CEE221D35181}" type="datetimeFigureOut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73BF4-4482-4D13-93E1-C7F3D555F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27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Line 1"/>
          <p:cNvSpPr/>
          <p:nvPr/>
        </p:nvSpPr>
        <p:spPr>
          <a:xfrm>
            <a:off x="8001000" y="0"/>
            <a:ext cx="0" cy="152388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2"/>
          <p:cNvSpPr/>
          <p:nvPr/>
        </p:nvSpPr>
        <p:spPr>
          <a:xfrm>
            <a:off x="8153280" y="15228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CustomShape 3"/>
          <p:cNvSpPr/>
          <p:nvPr/>
        </p:nvSpPr>
        <p:spPr>
          <a:xfrm>
            <a:off x="8321400" y="15228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CustomShape 4"/>
          <p:cNvSpPr/>
          <p:nvPr/>
        </p:nvSpPr>
        <p:spPr>
          <a:xfrm>
            <a:off x="8489520" y="15228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CustomShape 5"/>
          <p:cNvSpPr/>
          <p:nvPr/>
        </p:nvSpPr>
        <p:spPr>
          <a:xfrm>
            <a:off x="8153280" y="32040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7" name="CustomShape 6"/>
          <p:cNvSpPr/>
          <p:nvPr/>
        </p:nvSpPr>
        <p:spPr>
          <a:xfrm>
            <a:off x="8321400" y="32040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8" name="CustomShape 7"/>
          <p:cNvSpPr/>
          <p:nvPr/>
        </p:nvSpPr>
        <p:spPr>
          <a:xfrm>
            <a:off x="8489520" y="32040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CustomShape 8"/>
          <p:cNvSpPr/>
          <p:nvPr/>
        </p:nvSpPr>
        <p:spPr>
          <a:xfrm>
            <a:off x="8657640" y="32040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" name="CustomShape 9"/>
          <p:cNvSpPr/>
          <p:nvPr/>
        </p:nvSpPr>
        <p:spPr>
          <a:xfrm>
            <a:off x="8153280" y="48816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10"/>
          <p:cNvSpPr/>
          <p:nvPr/>
        </p:nvSpPr>
        <p:spPr>
          <a:xfrm>
            <a:off x="8321400" y="48816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CustomShape 11"/>
          <p:cNvSpPr/>
          <p:nvPr/>
        </p:nvSpPr>
        <p:spPr>
          <a:xfrm>
            <a:off x="8489520" y="48816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3" name="CustomShape 12"/>
          <p:cNvSpPr/>
          <p:nvPr/>
        </p:nvSpPr>
        <p:spPr>
          <a:xfrm>
            <a:off x="8657640" y="48816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4" name="CustomShape 13"/>
          <p:cNvSpPr/>
          <p:nvPr/>
        </p:nvSpPr>
        <p:spPr>
          <a:xfrm>
            <a:off x="8825400" y="48816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5" name="CustomShape 14"/>
          <p:cNvSpPr/>
          <p:nvPr/>
        </p:nvSpPr>
        <p:spPr>
          <a:xfrm>
            <a:off x="8153280" y="656280"/>
            <a:ext cx="117360" cy="1173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6" name="CustomShape 15"/>
          <p:cNvSpPr/>
          <p:nvPr/>
        </p:nvSpPr>
        <p:spPr>
          <a:xfrm>
            <a:off x="8321400" y="65628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CustomShape 16"/>
          <p:cNvSpPr/>
          <p:nvPr/>
        </p:nvSpPr>
        <p:spPr>
          <a:xfrm>
            <a:off x="8489520" y="65628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8" name="CustomShape 17"/>
          <p:cNvSpPr/>
          <p:nvPr/>
        </p:nvSpPr>
        <p:spPr>
          <a:xfrm>
            <a:off x="8657640" y="65628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9" name="CustomShape 18"/>
          <p:cNvSpPr/>
          <p:nvPr/>
        </p:nvSpPr>
        <p:spPr>
          <a:xfrm>
            <a:off x="8153280" y="82404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19"/>
          <p:cNvSpPr/>
          <p:nvPr/>
        </p:nvSpPr>
        <p:spPr>
          <a:xfrm>
            <a:off x="8321400" y="82404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CustomShape 20"/>
          <p:cNvSpPr/>
          <p:nvPr/>
        </p:nvSpPr>
        <p:spPr>
          <a:xfrm>
            <a:off x="8489520" y="82404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2" name="CustomShape 21"/>
          <p:cNvSpPr/>
          <p:nvPr/>
        </p:nvSpPr>
        <p:spPr>
          <a:xfrm>
            <a:off x="8657640" y="82404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CustomShape 22"/>
          <p:cNvSpPr/>
          <p:nvPr/>
        </p:nvSpPr>
        <p:spPr>
          <a:xfrm>
            <a:off x="8825400" y="82404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4" name="CustomShape 23"/>
          <p:cNvSpPr/>
          <p:nvPr/>
        </p:nvSpPr>
        <p:spPr>
          <a:xfrm>
            <a:off x="8153280" y="992160"/>
            <a:ext cx="117360" cy="117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5" name="CustomShape 24"/>
          <p:cNvSpPr/>
          <p:nvPr/>
        </p:nvSpPr>
        <p:spPr>
          <a:xfrm>
            <a:off x="8321400" y="99216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6" name="CustomShape 25"/>
          <p:cNvSpPr/>
          <p:nvPr/>
        </p:nvSpPr>
        <p:spPr>
          <a:xfrm>
            <a:off x="8489520" y="99216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26"/>
          <p:cNvSpPr/>
          <p:nvPr/>
        </p:nvSpPr>
        <p:spPr>
          <a:xfrm>
            <a:off x="8657640" y="99216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CustomShape 27"/>
          <p:cNvSpPr/>
          <p:nvPr/>
        </p:nvSpPr>
        <p:spPr>
          <a:xfrm>
            <a:off x="8153280" y="115992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CustomShape 28"/>
          <p:cNvSpPr/>
          <p:nvPr/>
        </p:nvSpPr>
        <p:spPr>
          <a:xfrm>
            <a:off x="8321400" y="1159920"/>
            <a:ext cx="117360" cy="1173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CustomShape 29"/>
          <p:cNvSpPr/>
          <p:nvPr/>
        </p:nvSpPr>
        <p:spPr>
          <a:xfrm>
            <a:off x="8489520" y="115992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30"/>
          <p:cNvSpPr/>
          <p:nvPr/>
        </p:nvSpPr>
        <p:spPr>
          <a:xfrm>
            <a:off x="8657640" y="115992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CustomShape 31"/>
          <p:cNvSpPr/>
          <p:nvPr/>
        </p:nvSpPr>
        <p:spPr>
          <a:xfrm>
            <a:off x="8321400" y="132768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CustomShape 32"/>
          <p:cNvSpPr/>
          <p:nvPr/>
        </p:nvSpPr>
        <p:spPr>
          <a:xfrm>
            <a:off x="8657640" y="1327680"/>
            <a:ext cx="117360" cy="1173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4" name="Line 33"/>
          <p:cNvSpPr/>
          <p:nvPr/>
        </p:nvSpPr>
        <p:spPr>
          <a:xfrm>
            <a:off x="457200" y="1523880"/>
            <a:ext cx="7543800" cy="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PlaceHolder 3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spc="-1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236" name="PlaceHolder 3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200" spc="-1">
                <a:latin typeface="Arial"/>
              </a:rPr>
              <a:t>Klikněte pro úpravu formátu textu osnovy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800" spc="-1">
                <a:latin typeface="Arial"/>
              </a:rPr>
              <a:t>Druhá úroveň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spc="-1">
                <a:latin typeface="Arial"/>
              </a:rPr>
              <a:t>Třetí úroveň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000" spc="-1">
                <a:latin typeface="Arial"/>
              </a:rPr>
              <a:t>Čtvrtá úroveň osnovy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pc="-1">
                <a:latin typeface="Arial"/>
              </a:rPr>
              <a:t>Pátá úroveň osnovy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pc="-1">
                <a:latin typeface="Arial"/>
              </a:rPr>
              <a:t>Šestá úroveň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pc="-1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9620"/>
            <a:ext cx="7536180" cy="6487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000" b="1" spc="-1" dirty="0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Lokalizace</a:t>
            </a:r>
            <a:endParaRPr lang="cs-CZ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/>
          </p:nvPr>
        </p:nvSpPr>
        <p:spPr>
          <a:xfrm>
            <a:off x="3916680" y="2057400"/>
            <a:ext cx="4769760" cy="195072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Palatino Linotype" panose="02040502050505030304" pitchFamily="18" charset="0"/>
              </a:rPr>
              <a:t>Bezdrátové senzorové sítě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Palatino Linotype" panose="02040502050505030304" pitchFamily="18" charset="0"/>
              </a:rPr>
              <a:t>Lekce </a:t>
            </a:r>
            <a:r>
              <a:rPr lang="cs-CZ" altLang="cs-CZ" sz="2800" dirty="0" smtClean="0">
                <a:latin typeface="Palatino Linotype" panose="02040502050505030304" pitchFamily="18" charset="0"/>
              </a:rPr>
              <a:t>8</a:t>
            </a:r>
            <a:endParaRPr lang="cs-CZ" altLang="cs-CZ" sz="2800" dirty="0" smtClean="0">
              <a:latin typeface="Palatino Linotype" panose="0204050205050503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Palatino Linotype" panose="02040502050505030304" pitchFamily="18" charset="0"/>
              </a:rPr>
              <a:t>Ing. Jiří Ledvina, CSc.</a:t>
            </a:r>
          </a:p>
        </p:txBody>
      </p:sp>
    </p:spTree>
    <p:extLst>
      <p:ext uri="{BB962C8B-B14F-4D97-AF65-F5344CB8AC3E}">
        <p14:creationId xmlns:p14="http://schemas.microsoft.com/office/powerpoint/2010/main" val="128362876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Angle of Arrival (AOA)</a:t>
            </a:r>
            <a:endParaRPr/>
          </a:p>
        </p:txBody>
      </p:sp>
      <p:sp>
        <p:nvSpPr>
          <p:cNvPr id="353" name="CustomShape 2"/>
          <p:cNvSpPr/>
          <p:nvPr/>
        </p:nvSpPr>
        <p:spPr>
          <a:xfrm>
            <a:off x="457200" y="1719360"/>
            <a:ext cx="458172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4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55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56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861C8365-916D-4D5E-B64F-43B7E40A63A5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</a:t>
            </a:fld>
            <a:endParaRPr/>
          </a:p>
        </p:txBody>
      </p:sp>
      <p:pic>
        <p:nvPicPr>
          <p:cNvPr id="357" name="Obrázek 356"/>
          <p:cNvPicPr/>
          <p:nvPr/>
        </p:nvPicPr>
        <p:blipFill>
          <a:blip r:embed="rId3"/>
          <a:stretch/>
        </p:blipFill>
        <p:spPr>
          <a:xfrm>
            <a:off x="1512000" y="2088000"/>
            <a:ext cx="6053400" cy="4021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TDOA</a:t>
            </a:r>
            <a:endParaRPr/>
          </a:p>
        </p:txBody>
      </p:sp>
      <p:sp>
        <p:nvSpPr>
          <p:cNvPr id="359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Souběžné vysílání ultrazvuku a RF signálu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Měří rozdíl časů příchodu signálu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Rychlost šíření zvuku ovlivňuje prostředí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Teplota, vlhkost vzduchu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Problém s určením okamžiku, kdy se spustil zvukový signál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Složité zpracování na straně přijímače</a:t>
            </a:r>
            <a:endParaRPr/>
          </a:p>
        </p:txBody>
      </p:sp>
      <p:sp>
        <p:nvSpPr>
          <p:cNvPr id="360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61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62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D7F3E242-945F-4A13-A75B-B2D8F57EC80E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TOA - GPS</a:t>
            </a:r>
            <a:endParaRPr/>
          </a:p>
        </p:txBody>
      </p:sp>
      <p:sp>
        <p:nvSpPr>
          <p:cNvPr id="364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Měření času příchodu signálu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GPS – 27 satelitů – 24 aktivních, 3 záložní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Přísná synchronizace hodit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Přímá viditelnost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Drahá infrastruktura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GPS moduly jsou pro WSN drahé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Problém s velikostí</a:t>
            </a:r>
            <a:endParaRPr/>
          </a:p>
        </p:txBody>
      </p:sp>
      <p:sp>
        <p:nvSpPr>
          <p:cNvPr id="365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66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67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BD925956-50C5-4D94-AD49-54BD1EFE498B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TOA - GPS</a:t>
            </a:r>
            <a:endParaRPr/>
          </a:p>
        </p:txBody>
      </p:sp>
      <p:sp>
        <p:nvSpPr>
          <p:cNvPr id="369" name="CustomShape 2"/>
          <p:cNvSpPr/>
          <p:nvPr/>
        </p:nvSpPr>
        <p:spPr>
          <a:xfrm>
            <a:off x="457200" y="1719360"/>
            <a:ext cx="400464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satelity stačí pro určení polohy v rovině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satelity pro určení polohy v prostoru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Přesnost do 10m po většinu času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Typicky 2 až 3m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Nemusí být dostatečně přesné</a:t>
            </a:r>
            <a:endParaRPr/>
          </a:p>
        </p:txBody>
      </p:sp>
      <p:sp>
        <p:nvSpPr>
          <p:cNvPr id="370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71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72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6494EE9E-DBE1-4508-B72E-D0931184E26F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13</a:t>
            </a:fld>
            <a:endParaRPr/>
          </a:p>
        </p:txBody>
      </p:sp>
      <p:pic>
        <p:nvPicPr>
          <p:cNvPr id="373" name="Picture 4"/>
          <p:cNvPicPr/>
          <p:nvPr/>
        </p:nvPicPr>
        <p:blipFill>
          <a:blip r:embed="rId3"/>
          <a:stretch/>
        </p:blipFill>
        <p:spPr>
          <a:xfrm>
            <a:off x="5258160" y="1552680"/>
            <a:ext cx="3019680" cy="4495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Typy lokalizace (2)</a:t>
            </a:r>
            <a:endParaRPr/>
          </a:p>
        </p:txBody>
      </p:sp>
      <p:sp>
        <p:nvSpPr>
          <p:cNvPr id="375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Nezávislé na vzdálenostech (range free)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Není třeba určovat vzdálenosti přímo, místo toho používají čítač přeskoků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 výpočtu vzdáleností používají průměrné vzdálenosti mezi uzly (průměrné délky přeskoků)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Následuje geometrický výpočet umístění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Příklady algoritmů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Distance Vector hop (DV hop)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Centroid systém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Approximate Point in Triangulation (APIT)</a:t>
            </a:r>
            <a:endParaRPr/>
          </a:p>
        </p:txBody>
      </p:sp>
      <p:sp>
        <p:nvSpPr>
          <p:cNvPr id="376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77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78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1F3A63DD-79A4-4351-BDD2-A1E28FAB585B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DV hop lokalizace</a:t>
            </a:r>
            <a:endParaRPr/>
          </a:p>
        </p:txBody>
      </p:sp>
      <p:sp>
        <p:nvSpPr>
          <p:cNvPr id="380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Kotvy vysílají jako broadcast</a:t>
            </a:r>
            <a:endParaRPr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Pozici a čítač přeskoků</a:t>
            </a:r>
            <a:endParaRPr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Přijímač registruje minimální počet přeskoků, větší ignoruje</a:t>
            </a:r>
            <a:endParaRPr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Vysílá paket s čítačem zvýšeným o jedna sousedům</a:t>
            </a:r>
            <a:endParaRPr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Tím získají informaci o počtu přeskoků ke kotvě.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Kotva vypočte průměrnou vzdálenost mezi přeskoky HopSize a vyšle ji broadcastem do sítě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Uzly spočítají své pozice </a:t>
            </a:r>
            <a:endParaRPr/>
          </a:p>
        </p:txBody>
      </p:sp>
      <p:sp>
        <p:nvSpPr>
          <p:cNvPr id="381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82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83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4EFFBD44-419B-45A0-BB94-A9880946FA77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15</a:t>
            </a:fld>
            <a:endParaRPr/>
          </a:p>
        </p:txBody>
      </p:sp>
      <p:pic>
        <p:nvPicPr>
          <p:cNvPr id="384" name="Obrázek 383"/>
          <p:cNvPicPr/>
          <p:nvPr/>
        </p:nvPicPr>
        <p:blipFill>
          <a:blip r:embed="rId3"/>
          <a:stretch/>
        </p:blipFill>
        <p:spPr>
          <a:xfrm>
            <a:off x="3888000" y="4608000"/>
            <a:ext cx="4750920" cy="1317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Nezávislá na vzdálenostech</a:t>
            </a:r>
            <a:endParaRPr/>
          </a:p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Centroid algoritmus</a:t>
            </a:r>
            <a:endParaRPr/>
          </a:p>
        </p:txBody>
      </p:sp>
      <p:sp>
        <p:nvSpPr>
          <p:cNvPr id="386" name="CustomShape 2"/>
          <p:cNvSpPr/>
          <p:nvPr/>
        </p:nvSpPr>
        <p:spPr>
          <a:xfrm>
            <a:off x="457200" y="1719360"/>
            <a:ext cx="407736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Kotvy vysílají periodicky svou polohu (x,y)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Uzly počítají svou polohu vzhledem ke kotvám (průměrování)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Pozice uzlu je těžištěm mezi kotvami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Záleží na dobrém rozložení kotev</a:t>
            </a:r>
            <a:endParaRPr/>
          </a:p>
        </p:txBody>
      </p:sp>
      <p:sp>
        <p:nvSpPr>
          <p:cNvPr id="387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88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89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558BF269-8E05-4AF7-9ACC-B4AE034AD555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</a:t>
            </a:fld>
            <a:endParaRPr/>
          </a:p>
        </p:txBody>
      </p:sp>
      <p:sp>
        <p:nvSpPr>
          <p:cNvPr id="390" name="Line 6"/>
          <p:cNvSpPr/>
          <p:nvPr/>
        </p:nvSpPr>
        <p:spPr>
          <a:xfrm flipV="1">
            <a:off x="4861440" y="3921120"/>
            <a:ext cx="358920" cy="141120"/>
          </a:xfrm>
          <a:prstGeom prst="line">
            <a:avLst/>
          </a:prstGeom>
          <a:ln w="19080">
            <a:solidFill>
              <a:schemeClr val="hlink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1" name="Line 7"/>
          <p:cNvSpPr/>
          <p:nvPr/>
        </p:nvSpPr>
        <p:spPr>
          <a:xfrm flipV="1">
            <a:off x="4752000" y="2876400"/>
            <a:ext cx="293760" cy="1185840"/>
          </a:xfrm>
          <a:prstGeom prst="line">
            <a:avLst/>
          </a:prstGeom>
          <a:ln w="19080">
            <a:solidFill>
              <a:schemeClr val="hlink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2" name="Line 8"/>
          <p:cNvSpPr/>
          <p:nvPr/>
        </p:nvSpPr>
        <p:spPr>
          <a:xfrm>
            <a:off x="6199920" y="3181320"/>
            <a:ext cx="784080" cy="293760"/>
          </a:xfrm>
          <a:prstGeom prst="line">
            <a:avLst/>
          </a:prstGeom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3" name="Line 9"/>
          <p:cNvSpPr/>
          <p:nvPr/>
        </p:nvSpPr>
        <p:spPr>
          <a:xfrm flipV="1">
            <a:off x="6995160" y="3170160"/>
            <a:ext cx="750960" cy="293760"/>
          </a:xfrm>
          <a:prstGeom prst="line">
            <a:avLst/>
          </a:prstGeom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4" name="Line 10"/>
          <p:cNvSpPr/>
          <p:nvPr/>
        </p:nvSpPr>
        <p:spPr>
          <a:xfrm flipH="1">
            <a:off x="6852240" y="3463920"/>
            <a:ext cx="142920" cy="555480"/>
          </a:xfrm>
          <a:prstGeom prst="line">
            <a:avLst/>
          </a:prstGeom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5" name="CustomShape 11"/>
          <p:cNvSpPr/>
          <p:nvPr/>
        </p:nvSpPr>
        <p:spPr>
          <a:xfrm>
            <a:off x="5404680" y="28879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6" name="CustomShape 12"/>
          <p:cNvSpPr/>
          <p:nvPr/>
        </p:nvSpPr>
        <p:spPr>
          <a:xfrm>
            <a:off x="5752440" y="34974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7" name="CustomShape 13"/>
          <p:cNvSpPr/>
          <p:nvPr/>
        </p:nvSpPr>
        <p:spPr>
          <a:xfrm>
            <a:off x="6089040" y="309420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8" name="CustomShape 14"/>
          <p:cNvSpPr/>
          <p:nvPr/>
        </p:nvSpPr>
        <p:spPr>
          <a:xfrm>
            <a:off x="6077880" y="39211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9" name="CustomShape 15"/>
          <p:cNvSpPr/>
          <p:nvPr/>
        </p:nvSpPr>
        <p:spPr>
          <a:xfrm>
            <a:off x="6458760" y="359568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0" name="CustomShape 16"/>
          <p:cNvSpPr/>
          <p:nvPr/>
        </p:nvSpPr>
        <p:spPr>
          <a:xfrm>
            <a:off x="6415920" y="28987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1" name="CustomShape 17"/>
          <p:cNvSpPr/>
          <p:nvPr/>
        </p:nvSpPr>
        <p:spPr>
          <a:xfrm>
            <a:off x="6927120" y="3387960"/>
            <a:ext cx="160920" cy="160920"/>
          </a:xfrm>
          <a:prstGeom prst="ellipse">
            <a:avLst/>
          </a:prstGeom>
          <a:solidFill>
            <a:srgbClr val="FFFF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2" name="CustomShape 18"/>
          <p:cNvSpPr/>
          <p:nvPr/>
        </p:nvSpPr>
        <p:spPr>
          <a:xfrm>
            <a:off x="6774840" y="28656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3" name="CustomShape 19"/>
          <p:cNvSpPr/>
          <p:nvPr/>
        </p:nvSpPr>
        <p:spPr>
          <a:xfrm>
            <a:off x="6678000" y="315936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4" name="CustomShape 20"/>
          <p:cNvSpPr/>
          <p:nvPr/>
        </p:nvSpPr>
        <p:spPr>
          <a:xfrm>
            <a:off x="7200000" y="27133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5" name="CustomShape 21"/>
          <p:cNvSpPr/>
          <p:nvPr/>
        </p:nvSpPr>
        <p:spPr>
          <a:xfrm>
            <a:off x="7242840" y="37465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6" name="CustomShape 22"/>
          <p:cNvSpPr/>
          <p:nvPr/>
        </p:nvSpPr>
        <p:spPr>
          <a:xfrm>
            <a:off x="7678080" y="310356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7" name="CustomShape 23"/>
          <p:cNvSpPr/>
          <p:nvPr/>
        </p:nvSpPr>
        <p:spPr>
          <a:xfrm>
            <a:off x="7962120" y="35514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8" name="CustomShape 24"/>
          <p:cNvSpPr/>
          <p:nvPr/>
        </p:nvSpPr>
        <p:spPr>
          <a:xfrm>
            <a:off x="5730120" y="370368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9" name="CustomShape 25"/>
          <p:cNvSpPr/>
          <p:nvPr/>
        </p:nvSpPr>
        <p:spPr>
          <a:xfrm>
            <a:off x="5141160" y="34099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0" name="CustomShape 26"/>
          <p:cNvSpPr/>
          <p:nvPr/>
        </p:nvSpPr>
        <p:spPr>
          <a:xfrm>
            <a:off x="5217480" y="380232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1" name="CustomShape 27"/>
          <p:cNvSpPr/>
          <p:nvPr/>
        </p:nvSpPr>
        <p:spPr>
          <a:xfrm>
            <a:off x="5826960" y="26370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2" name="CustomShape 28"/>
          <p:cNvSpPr/>
          <p:nvPr/>
        </p:nvSpPr>
        <p:spPr>
          <a:xfrm>
            <a:off x="5490360" y="40849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3" name="CustomShape 29"/>
          <p:cNvSpPr/>
          <p:nvPr/>
        </p:nvSpPr>
        <p:spPr>
          <a:xfrm>
            <a:off x="6753960" y="395460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4" name="CustomShape 30"/>
          <p:cNvSpPr/>
          <p:nvPr/>
        </p:nvSpPr>
        <p:spPr>
          <a:xfrm>
            <a:off x="7666920" y="39769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5" name="CustomShape 31"/>
          <p:cNvSpPr/>
          <p:nvPr/>
        </p:nvSpPr>
        <p:spPr>
          <a:xfrm>
            <a:off x="7809840" y="26910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6" name="CustomShape 32"/>
          <p:cNvSpPr/>
          <p:nvPr/>
        </p:nvSpPr>
        <p:spPr>
          <a:xfrm>
            <a:off x="8157240" y="398628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7" name="CustomShape 33"/>
          <p:cNvSpPr/>
          <p:nvPr/>
        </p:nvSpPr>
        <p:spPr>
          <a:xfrm>
            <a:off x="6447600" y="42595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8" name="CustomShape 34"/>
          <p:cNvSpPr/>
          <p:nvPr/>
        </p:nvSpPr>
        <p:spPr>
          <a:xfrm>
            <a:off x="7200000" y="405144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9" name="CustomShape 35"/>
          <p:cNvSpPr/>
          <p:nvPr/>
        </p:nvSpPr>
        <p:spPr>
          <a:xfrm>
            <a:off x="5815800" y="42037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0" name="CustomShape 36"/>
          <p:cNvSpPr/>
          <p:nvPr/>
        </p:nvSpPr>
        <p:spPr>
          <a:xfrm>
            <a:off x="4979160" y="278928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1" name="CustomShape 37"/>
          <p:cNvSpPr/>
          <p:nvPr/>
        </p:nvSpPr>
        <p:spPr>
          <a:xfrm>
            <a:off x="8146440" y="31273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2" name="CustomShape 38"/>
          <p:cNvSpPr/>
          <p:nvPr/>
        </p:nvSpPr>
        <p:spPr>
          <a:xfrm>
            <a:off x="7438320" y="336564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3" name="CustomShape 39"/>
          <p:cNvSpPr/>
          <p:nvPr/>
        </p:nvSpPr>
        <p:spPr>
          <a:xfrm>
            <a:off x="4392000" y="5412240"/>
            <a:ext cx="892080" cy="33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60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Anchors</a:t>
            </a:r>
            <a:endParaRPr/>
          </a:p>
        </p:txBody>
      </p:sp>
      <p:sp>
        <p:nvSpPr>
          <p:cNvPr id="424" name="CustomShape 40"/>
          <p:cNvSpPr/>
          <p:nvPr/>
        </p:nvSpPr>
        <p:spPr>
          <a:xfrm>
            <a:off x="5958720" y="2448000"/>
            <a:ext cx="2045520" cy="2045520"/>
          </a:xfrm>
          <a:prstGeom prst="ellipse">
            <a:avLst/>
          </a:prstGeom>
          <a:noFill/>
          <a:ln w="19080">
            <a:solidFill>
              <a:srgbClr val="FF99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Nezávislé na vzdálenostech</a:t>
            </a:r>
            <a:endParaRPr/>
          </a:p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APIT algorithm</a:t>
            </a:r>
            <a:endParaRPr/>
          </a:p>
        </p:txBody>
      </p:sp>
      <p:sp>
        <p:nvSpPr>
          <p:cNvPr id="426" name="CustomShape 2"/>
          <p:cNvSpPr/>
          <p:nvPr/>
        </p:nvSpPr>
        <p:spPr>
          <a:xfrm>
            <a:off x="457200" y="1719360"/>
            <a:ext cx="414864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APIT – Point In Triangulation Test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Předpoklad: oblast je uzavřena heterogenními uzly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Kotevní uzly vybaveny výkonnými vysílači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Informace o umístění získaná z GPS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Odhad umístění na základě určení oblastí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 podle umístění bodu uvnitř nebo vně trojúhelníků tvořených kotvami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27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428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429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3210E996-B267-4421-94AD-C39E69704FF4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17</a:t>
            </a:fld>
            <a:endParaRPr/>
          </a:p>
        </p:txBody>
      </p:sp>
      <p:sp>
        <p:nvSpPr>
          <p:cNvPr id="430" name="CustomShape 6"/>
          <p:cNvSpPr/>
          <p:nvPr/>
        </p:nvSpPr>
        <p:spPr>
          <a:xfrm>
            <a:off x="6665400" y="187020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1" name="CustomShape 7"/>
          <p:cNvSpPr/>
          <p:nvPr/>
        </p:nvSpPr>
        <p:spPr>
          <a:xfrm>
            <a:off x="5446080" y="270828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2" name="CustomShape 8"/>
          <p:cNvSpPr/>
          <p:nvPr/>
        </p:nvSpPr>
        <p:spPr>
          <a:xfrm>
            <a:off x="5446080" y="400356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3" name="CustomShape 9"/>
          <p:cNvSpPr/>
          <p:nvPr/>
        </p:nvSpPr>
        <p:spPr>
          <a:xfrm>
            <a:off x="5827320" y="568008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4" name="CustomShape 10"/>
          <p:cNvSpPr/>
          <p:nvPr/>
        </p:nvSpPr>
        <p:spPr>
          <a:xfrm>
            <a:off x="8113320" y="568008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5" name="CustomShape 11"/>
          <p:cNvSpPr/>
          <p:nvPr/>
        </p:nvSpPr>
        <p:spPr>
          <a:xfrm>
            <a:off x="8646480" y="400356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6" name="CustomShape 12"/>
          <p:cNvSpPr/>
          <p:nvPr/>
        </p:nvSpPr>
        <p:spPr>
          <a:xfrm>
            <a:off x="7808400" y="217476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7" name="CustomShape 13"/>
          <p:cNvSpPr/>
          <p:nvPr/>
        </p:nvSpPr>
        <p:spPr>
          <a:xfrm>
            <a:off x="5598720" y="476568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8" name="CustomShape 14"/>
          <p:cNvSpPr/>
          <p:nvPr/>
        </p:nvSpPr>
        <p:spPr>
          <a:xfrm>
            <a:off x="6894000" y="3394080"/>
            <a:ext cx="149760" cy="149760"/>
          </a:xfrm>
          <a:prstGeom prst="ellipse">
            <a:avLst/>
          </a:prstGeom>
          <a:solidFill>
            <a:schemeClr val="hlink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9" name="CustomShape 15"/>
          <p:cNvSpPr/>
          <p:nvPr/>
        </p:nvSpPr>
        <p:spPr>
          <a:xfrm>
            <a:off x="5903280" y="2022480"/>
            <a:ext cx="2283480" cy="3731400"/>
          </a:xfrm>
          <a:prstGeom prst="triangle">
            <a:avLst>
              <a:gd name="adj" fmla="val 36944"/>
            </a:avLst>
          </a:prstGeom>
          <a:solidFill>
            <a:schemeClr val="accent1">
              <a:alpha val="14999"/>
            </a:schemeClr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0" name="CustomShape 16"/>
          <p:cNvSpPr/>
          <p:nvPr/>
        </p:nvSpPr>
        <p:spPr>
          <a:xfrm>
            <a:off x="5522400" y="2784600"/>
            <a:ext cx="3197880" cy="1292760"/>
          </a:xfrm>
          <a:prstGeom prst="rtTriangle">
            <a:avLst/>
          </a:prstGeom>
          <a:solidFill>
            <a:schemeClr val="accent2">
              <a:alpha val="25000"/>
            </a:schemeClr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1" name="CustomShape 17"/>
          <p:cNvSpPr/>
          <p:nvPr/>
        </p:nvSpPr>
        <p:spPr>
          <a:xfrm>
            <a:off x="5903280" y="202248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2" name="CustomShape 18"/>
          <p:cNvSpPr/>
          <p:nvPr/>
        </p:nvSpPr>
        <p:spPr>
          <a:xfrm>
            <a:off x="8113320" y="308916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3" name="CustomShape 19"/>
          <p:cNvSpPr/>
          <p:nvPr/>
        </p:nvSpPr>
        <p:spPr>
          <a:xfrm>
            <a:off x="8494200" y="247968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4" name="CustomShape 20"/>
          <p:cNvSpPr/>
          <p:nvPr/>
        </p:nvSpPr>
        <p:spPr>
          <a:xfrm>
            <a:off x="8494200" y="362268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5" name="CustomShape 21"/>
          <p:cNvSpPr/>
          <p:nvPr/>
        </p:nvSpPr>
        <p:spPr>
          <a:xfrm>
            <a:off x="4608000" y="407988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6" name="CustomShape 22"/>
          <p:cNvSpPr/>
          <p:nvPr/>
        </p:nvSpPr>
        <p:spPr>
          <a:xfrm>
            <a:off x="8341920" y="5070600"/>
            <a:ext cx="14976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7" name="CustomShape 23"/>
          <p:cNvSpPr/>
          <p:nvPr/>
        </p:nvSpPr>
        <p:spPr>
          <a:xfrm>
            <a:off x="6284520" y="3317760"/>
            <a:ext cx="1140480" cy="759600"/>
          </a:xfrm>
          <a:custGeom>
            <a:avLst/>
            <a:gdLst/>
            <a:ahLst/>
            <a:cxnLst/>
            <a:rect l="l" t="t" r="r" b="b"/>
            <a:pathLst>
              <a:path w="720" h="480">
                <a:moveTo>
                  <a:pt x="336" y="0"/>
                </a:moveTo>
                <a:lnTo>
                  <a:pt x="624" y="96"/>
                </a:lnTo>
                <a:lnTo>
                  <a:pt x="720" y="336"/>
                </a:lnTo>
                <a:lnTo>
                  <a:pt x="624" y="480"/>
                </a:lnTo>
                <a:lnTo>
                  <a:pt x="0" y="480"/>
                </a:lnTo>
                <a:lnTo>
                  <a:pt x="96" y="96"/>
                </a:lnTo>
                <a:lnTo>
                  <a:pt x="336" y="0"/>
                </a:lnTo>
                <a:close/>
              </a:path>
            </a:pathLst>
          </a:custGeom>
          <a:noFill/>
          <a:ln w="31680">
            <a:solidFill>
              <a:schemeClr val="tx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8" name="CustomShape 24"/>
          <p:cNvSpPr/>
          <p:nvPr/>
        </p:nvSpPr>
        <p:spPr>
          <a:xfrm>
            <a:off x="6665400" y="4156200"/>
            <a:ext cx="454680" cy="68328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2">
              <a:alpha val="25000"/>
            </a:schemeClr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9" name="CustomShape 25"/>
          <p:cNvSpPr/>
          <p:nvPr/>
        </p:nvSpPr>
        <p:spPr>
          <a:xfrm>
            <a:off x="6131880" y="4765680"/>
            <a:ext cx="1597680" cy="63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800" strike="noStrike" spc="-1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Tahoma"/>
                <a:ea typeface="宋体"/>
              </a:rPr>
              <a:t>Estimated Location</a:t>
            </a:r>
            <a:endParaRPr/>
          </a:p>
        </p:txBody>
      </p:sp>
      <p:sp>
        <p:nvSpPr>
          <p:cNvPr id="450" name="CustomShape 26"/>
          <p:cNvSpPr/>
          <p:nvPr/>
        </p:nvSpPr>
        <p:spPr>
          <a:xfrm>
            <a:off x="6894000" y="3165480"/>
            <a:ext cx="30240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宋体"/>
              </a:rPr>
              <a:t>A</a:t>
            </a:r>
            <a:endParaRPr/>
          </a:p>
        </p:txBody>
      </p:sp>
      <p:sp>
        <p:nvSpPr>
          <p:cNvPr id="451" name="CustomShape 27"/>
          <p:cNvSpPr/>
          <p:nvPr/>
        </p:nvSpPr>
        <p:spPr>
          <a:xfrm>
            <a:off x="6589080" y="3622680"/>
            <a:ext cx="73800" cy="14976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2" name="CustomShape 28"/>
          <p:cNvSpPr/>
          <p:nvPr/>
        </p:nvSpPr>
        <p:spPr>
          <a:xfrm>
            <a:off x="6741720" y="3774960"/>
            <a:ext cx="73800" cy="14976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3" name="CustomShape 29"/>
          <p:cNvSpPr/>
          <p:nvPr/>
        </p:nvSpPr>
        <p:spPr>
          <a:xfrm>
            <a:off x="6970320" y="3622680"/>
            <a:ext cx="73800" cy="14976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4" name="CustomShape 30"/>
          <p:cNvSpPr/>
          <p:nvPr/>
        </p:nvSpPr>
        <p:spPr>
          <a:xfrm>
            <a:off x="7198920" y="3699000"/>
            <a:ext cx="73800" cy="14976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5" name="Line 31"/>
          <p:cNvSpPr/>
          <p:nvPr/>
        </p:nvSpPr>
        <p:spPr>
          <a:xfrm>
            <a:off x="5979600" y="2098440"/>
            <a:ext cx="1828800" cy="22860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6" name="Line 32"/>
          <p:cNvSpPr/>
          <p:nvPr/>
        </p:nvSpPr>
        <p:spPr>
          <a:xfrm flipV="1">
            <a:off x="6055560" y="1946160"/>
            <a:ext cx="685800" cy="15228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7" name="Line 33"/>
          <p:cNvSpPr/>
          <p:nvPr/>
        </p:nvSpPr>
        <p:spPr>
          <a:xfrm>
            <a:off x="6817680" y="1946160"/>
            <a:ext cx="1066680" cy="38088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APIT algoritmus</a:t>
            </a:r>
            <a:endParaRPr/>
          </a:p>
        </p:txBody>
      </p:sp>
      <p:sp>
        <p:nvSpPr>
          <p:cNvPr id="459" name="CustomShape 2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460" name="CustomShape 3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461" name="CustomShape 4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D505D113-4110-4117-B167-2511D0D50C65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18</a:t>
            </a:fld>
            <a:endParaRPr/>
          </a:p>
        </p:txBody>
      </p:sp>
      <p:pic>
        <p:nvPicPr>
          <p:cNvPr id="462" name="Obrázek 461"/>
          <p:cNvPicPr/>
          <p:nvPr/>
        </p:nvPicPr>
        <p:blipFill>
          <a:blip r:embed="rId3"/>
          <a:stretch/>
        </p:blipFill>
        <p:spPr>
          <a:xfrm>
            <a:off x="792000" y="2114280"/>
            <a:ext cx="3915000" cy="2060280"/>
          </a:xfrm>
          <a:prstGeom prst="rect">
            <a:avLst/>
          </a:prstGeom>
          <a:ln>
            <a:noFill/>
          </a:ln>
        </p:spPr>
      </p:pic>
      <p:pic>
        <p:nvPicPr>
          <p:cNvPr id="463" name="Obrázek 462"/>
          <p:cNvPicPr/>
          <p:nvPr/>
        </p:nvPicPr>
        <p:blipFill>
          <a:blip r:embed="rId4"/>
          <a:stretch/>
        </p:blipFill>
        <p:spPr>
          <a:xfrm>
            <a:off x="4392000" y="4032000"/>
            <a:ext cx="3947400" cy="1930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PIT předpoklady</a:t>
            </a:r>
            <a:endParaRPr/>
          </a:p>
        </p:txBody>
      </p:sp>
      <p:sp>
        <p:nvSpPr>
          <p:cNvPr id="465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Existence malého procenta uzlů – kotev se známým umístěním (1 až 2 %)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Velký rozsah kotevních vysílačů (10x více než WSN uzlů)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Každý uzel musí rozpoznat, je-li k dané kotvě blíž než jeho bezprostřední sousedé.</a:t>
            </a:r>
            <a:endParaRPr/>
          </a:p>
        </p:txBody>
      </p:sp>
      <p:sp>
        <p:nvSpPr>
          <p:cNvPr id="466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467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468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4674BF07-14CB-41D9-AD3F-AEDF49EE876A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 dirty="0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</a:t>
            </a:r>
            <a:endParaRPr dirty="0"/>
          </a:p>
        </p:txBody>
      </p:sp>
      <p:sp>
        <p:nvSpPr>
          <p:cNvPr id="279" name="CustomShape 2"/>
          <p:cNvSpPr/>
          <p:nvPr/>
        </p:nvSpPr>
        <p:spPr>
          <a:xfrm>
            <a:off x="43308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Jeden z nejzákladnějších problémů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Jeden z nejsložitějších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Jeden z nejsledovanějších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 s mnoha parametry a požadavky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Dobře řešitelná za určitých podmínek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Triangulace – měření úhlů (Angle of Arrival - AoA)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Trilaterace – geometrický výpočet na základě vzdáleností od pevného bodu (RSSI)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Multilaterace – měření času vzniku událostí – striktní časová synchronizace (Time Difference of Arrival - TDoA)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80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281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282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F085A060-625F-4832-9219-2F93EDE29067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PIT výsledky</a:t>
            </a:r>
            <a:endParaRPr/>
          </a:p>
        </p:txBody>
      </p:sp>
      <p:sp>
        <p:nvSpPr>
          <p:cNvPr id="470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Dobře funguje 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Nepravidelné sítě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Náhodné umístění uzlů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Velký počet uzlů (&gt;1000)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Nízká režie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Asi 2500 zpráv pro APIT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Asi 25000 zpráv pro </a:t>
            </a: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Amorphous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</p:txBody>
      </p:sp>
      <p:sp>
        <p:nvSpPr>
          <p:cNvPr id="471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472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473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A5F94F7A-1E97-4428-80EE-B2580F09A743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 spotlight</a:t>
            </a:r>
            <a:endParaRPr/>
          </a:p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(bodové světlo)</a:t>
            </a:r>
            <a:endParaRPr/>
          </a:p>
        </p:txBody>
      </p:sp>
      <p:sp>
        <p:nvSpPr>
          <p:cNvPr id="475" name="CustomShape 2"/>
          <p:cNvSpPr/>
          <p:nvPr/>
        </p:nvSpPr>
        <p:spPr>
          <a:xfrm>
            <a:off x="457200" y="1719360"/>
            <a:ext cx="328536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Senzory náhodně rozmístěné (např. Helikoptérou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Sami se zorganizují, synchronizují se pomocí time-sync protokolu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Helikoptéra letí nad senzory a vysílá neviditelné světlo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Senzory detekují událost a vysílají časové značky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Helikoptéra vypočítá umístění senzorů</a:t>
            </a:r>
            <a:endParaRPr/>
          </a:p>
        </p:txBody>
      </p:sp>
      <p:sp>
        <p:nvSpPr>
          <p:cNvPr id="476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477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478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D4930D04-7A34-4F33-9A6F-D2E0B0ADEF5D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21</a:t>
            </a:fld>
            <a:endParaRPr/>
          </a:p>
        </p:txBody>
      </p:sp>
      <p:pic>
        <p:nvPicPr>
          <p:cNvPr id="479" name="Picture 2"/>
          <p:cNvPicPr/>
          <p:nvPr/>
        </p:nvPicPr>
        <p:blipFill>
          <a:blip r:embed="rId3"/>
          <a:stretch/>
        </p:blipFill>
        <p:spPr>
          <a:xfrm>
            <a:off x="3672720" y="2688120"/>
            <a:ext cx="5103000" cy="27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Použití lokalizace</a:t>
            </a:r>
            <a:endParaRPr/>
          </a:p>
        </p:txBody>
      </p:sp>
      <p:sp>
        <p:nvSpPr>
          <p:cNvPr id="284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 senzorů pro identifikaci kde se senzor nachází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Požadovaná přesnost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Směrovací protokoly, směrování do dané oblasti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Určení oblasti snímání dat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Adresářové služby pro určení polohy (poloha osob)</a:t>
            </a:r>
            <a:endParaRPr/>
          </a:p>
        </p:txBody>
      </p:sp>
      <p:sp>
        <p:nvSpPr>
          <p:cNvPr id="285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286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287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DF655F44-6EC4-4DD2-AD74-EC2C7FCC44BE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 uzlu - parametry</a:t>
            </a:r>
            <a:endParaRPr/>
          </a:p>
        </p:txBody>
      </p:sp>
      <p:sp>
        <p:nvSpPr>
          <p:cNvPr id="289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– extra hardware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Beacons (ukotvení) – výkon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Potřebná přesnost určení polohy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Vnitřní/vnější umístění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Přímá viditelnost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2D nebo 3D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Efektivnost – počet přenášených zpráv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Čas potřebný k lokalizaci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Požadovaná přesnost hodin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Předpoklady o chybách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Útoky - bezpečnost </a:t>
            </a:r>
            <a:endParaRPr/>
          </a:p>
        </p:txBody>
      </p:sp>
      <p:sp>
        <p:nvSpPr>
          <p:cNvPr id="290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291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292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45E17343-CC17-4D37-B98F-70827DB069AC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</a:t>
            </a:r>
            <a:endParaRPr/>
          </a:p>
        </p:txBody>
      </p:sp>
      <p:sp>
        <p:nvSpPr>
          <p:cNvPr id="294" name="CustomShape 2"/>
          <p:cNvSpPr/>
          <p:nvPr/>
        </p:nvSpPr>
        <p:spPr>
          <a:xfrm>
            <a:off x="457200" y="156564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Statické lokalizační body, statické uzly</a:t>
            </a:r>
            <a:endParaRPr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Založené na měření vzdáleností nebo úhlů (range based)</a:t>
            </a:r>
            <a:endParaRPr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Nezávislé na vzdálenostech (range free)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Statické lokalizační body, mobilní uzly</a:t>
            </a:r>
            <a:endParaRPr/>
          </a:p>
          <a:p>
            <a:pPr marL="432000" lvl="1" indent="-21456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Historické informační lokalizační algoritmy</a:t>
            </a:r>
            <a:endParaRPr/>
          </a:p>
          <a:p>
            <a:pPr marL="432000" lvl="1" indent="-21456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Cluster – based lokalizační algoritmy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Mobilní lokalizační body, statické uzly</a:t>
            </a:r>
            <a:endParaRPr/>
          </a:p>
          <a:p>
            <a:pPr marL="648000" lvl="2" indent="-21456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Geometrické lokalizační algoritmy</a:t>
            </a:r>
            <a:endParaRPr/>
          </a:p>
          <a:p>
            <a:pPr marL="648000" lvl="2" indent="-21456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Path planning lokalizační algoritmy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Mobilní lokalizační body, mobilní uzly</a:t>
            </a:r>
            <a:endParaRPr/>
          </a:p>
          <a:p>
            <a:pPr marL="648000" lvl="2" indent="-21456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Časové lokalizační algoritmy</a:t>
            </a:r>
            <a:endParaRPr/>
          </a:p>
          <a:p>
            <a:pPr marL="648000" lvl="2" indent="-21456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Pravděpodobnostní distribuované lokalizační algoritmy</a:t>
            </a:r>
            <a:endParaRPr/>
          </a:p>
        </p:txBody>
      </p:sp>
      <p:sp>
        <p:nvSpPr>
          <p:cNvPr id="295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296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297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A719AD2C-FAFE-4EEF-BE71-A8CF866E05C7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Typy lokalizace (1)</a:t>
            </a:r>
            <a:endParaRPr/>
          </a:p>
        </p:txBody>
      </p:sp>
      <p:sp>
        <p:nvSpPr>
          <p:cNvPr id="299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Založené na měření vzdáleností (range based)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Určují vzdálenosti mezi uzly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Umístění vypočtou ze vzdáleností s použitím geometrie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Příklady algoritmů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Received Signal Strength Indication (RSSI)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Angle of Arrival (AOA)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Time Difference of Arrival (TDOA)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Time of Arrival (TOA)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</p:txBody>
      </p:sp>
      <p:sp>
        <p:nvSpPr>
          <p:cNvPr id="300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01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02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CE8D8580-A9D0-41EE-8F5C-1BD830586214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Měření vzdáleností</a:t>
            </a:r>
            <a:endParaRPr/>
          </a:p>
        </p:txBody>
      </p:sp>
      <p:sp>
        <p:nvSpPr>
          <p:cNvPr id="304" name="CustomShape 2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05" name="CustomShape 3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06" name="CustomShape 4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255AB78B-CD54-4D75-AAD9-70DF30E7748D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</a:t>
            </a:fld>
            <a:endParaRPr/>
          </a:p>
        </p:txBody>
      </p:sp>
      <p:sp>
        <p:nvSpPr>
          <p:cNvPr id="307" name="CustomShape 5"/>
          <p:cNvSpPr/>
          <p:nvPr/>
        </p:nvSpPr>
        <p:spPr>
          <a:xfrm>
            <a:off x="576000" y="2471040"/>
            <a:ext cx="1826280" cy="167400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8" name="CustomShape 6"/>
          <p:cNvSpPr/>
          <p:nvPr/>
        </p:nvSpPr>
        <p:spPr>
          <a:xfrm>
            <a:off x="1871280" y="2471040"/>
            <a:ext cx="1826280" cy="167400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9" name="CustomShape 7"/>
          <p:cNvSpPr/>
          <p:nvPr/>
        </p:nvSpPr>
        <p:spPr>
          <a:xfrm>
            <a:off x="880920" y="3842640"/>
            <a:ext cx="2131200" cy="213120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0" name="Line 8"/>
          <p:cNvSpPr/>
          <p:nvPr/>
        </p:nvSpPr>
        <p:spPr>
          <a:xfrm flipV="1">
            <a:off x="2862000" y="2851920"/>
            <a:ext cx="609480" cy="4572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Line 9"/>
          <p:cNvSpPr/>
          <p:nvPr/>
        </p:nvSpPr>
        <p:spPr>
          <a:xfrm flipV="1">
            <a:off x="1414080" y="2547360"/>
            <a:ext cx="0" cy="7617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2" name="Line 10"/>
          <p:cNvSpPr/>
          <p:nvPr/>
        </p:nvSpPr>
        <p:spPr>
          <a:xfrm>
            <a:off x="1947600" y="4985640"/>
            <a:ext cx="609480" cy="6858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3" name="CustomShape 11"/>
          <p:cNvSpPr/>
          <p:nvPr/>
        </p:nvSpPr>
        <p:spPr>
          <a:xfrm>
            <a:off x="2099880" y="3842640"/>
            <a:ext cx="7380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4" name="CustomShape 12"/>
          <p:cNvSpPr/>
          <p:nvPr/>
        </p:nvSpPr>
        <p:spPr>
          <a:xfrm>
            <a:off x="1298160" y="3045960"/>
            <a:ext cx="29772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/>
          </a:p>
        </p:txBody>
      </p:sp>
      <p:sp>
        <p:nvSpPr>
          <p:cNvPr id="315" name="CustomShape 13"/>
          <p:cNvSpPr/>
          <p:nvPr/>
        </p:nvSpPr>
        <p:spPr>
          <a:xfrm>
            <a:off x="2822040" y="3045960"/>
            <a:ext cx="29772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/>
          </a:p>
        </p:txBody>
      </p:sp>
      <p:sp>
        <p:nvSpPr>
          <p:cNvPr id="316" name="CustomShape 14"/>
          <p:cNvSpPr/>
          <p:nvPr/>
        </p:nvSpPr>
        <p:spPr>
          <a:xfrm>
            <a:off x="1907640" y="4646160"/>
            <a:ext cx="29772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/>
          </a:p>
        </p:txBody>
      </p:sp>
      <p:sp>
        <p:nvSpPr>
          <p:cNvPr id="317" name="CustomShape 15"/>
          <p:cNvSpPr/>
          <p:nvPr/>
        </p:nvSpPr>
        <p:spPr>
          <a:xfrm>
            <a:off x="1000800" y="2664720"/>
            <a:ext cx="43488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D1</a:t>
            </a:r>
            <a:endParaRPr/>
          </a:p>
        </p:txBody>
      </p:sp>
      <p:sp>
        <p:nvSpPr>
          <p:cNvPr id="318" name="CustomShape 16"/>
          <p:cNvSpPr/>
          <p:nvPr/>
        </p:nvSpPr>
        <p:spPr>
          <a:xfrm>
            <a:off x="2905920" y="2360160"/>
            <a:ext cx="43488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D2</a:t>
            </a:r>
            <a:endParaRPr/>
          </a:p>
        </p:txBody>
      </p:sp>
      <p:sp>
        <p:nvSpPr>
          <p:cNvPr id="319" name="CustomShape 17"/>
          <p:cNvSpPr/>
          <p:nvPr/>
        </p:nvSpPr>
        <p:spPr>
          <a:xfrm>
            <a:off x="2448720" y="4874760"/>
            <a:ext cx="43488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D3</a:t>
            </a:r>
            <a:endParaRPr/>
          </a:p>
        </p:txBody>
      </p:sp>
      <p:sp>
        <p:nvSpPr>
          <p:cNvPr id="320" name="CustomShape 18"/>
          <p:cNvSpPr/>
          <p:nvPr/>
        </p:nvSpPr>
        <p:spPr>
          <a:xfrm>
            <a:off x="2023920" y="2699640"/>
            <a:ext cx="149760" cy="738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1" name="CustomShape 19"/>
          <p:cNvSpPr/>
          <p:nvPr/>
        </p:nvSpPr>
        <p:spPr>
          <a:xfrm>
            <a:off x="1232640" y="1728000"/>
            <a:ext cx="1573200" cy="34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Ideální případ</a:t>
            </a:r>
            <a:endParaRPr/>
          </a:p>
        </p:txBody>
      </p:sp>
      <p:sp>
        <p:nvSpPr>
          <p:cNvPr id="322" name="CustomShape 20"/>
          <p:cNvSpPr/>
          <p:nvPr/>
        </p:nvSpPr>
        <p:spPr>
          <a:xfrm>
            <a:off x="4988880" y="2593800"/>
            <a:ext cx="1826280" cy="167400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3" name="CustomShape 21"/>
          <p:cNvSpPr/>
          <p:nvPr/>
        </p:nvSpPr>
        <p:spPr>
          <a:xfrm>
            <a:off x="6284160" y="2593800"/>
            <a:ext cx="1826280" cy="167400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4" name="CustomShape 22"/>
          <p:cNvSpPr/>
          <p:nvPr/>
        </p:nvSpPr>
        <p:spPr>
          <a:xfrm>
            <a:off x="5293800" y="4118040"/>
            <a:ext cx="2131200" cy="213120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5" name="Line 23"/>
          <p:cNvSpPr/>
          <p:nvPr/>
        </p:nvSpPr>
        <p:spPr>
          <a:xfrm flipV="1">
            <a:off x="7274880" y="2974680"/>
            <a:ext cx="609480" cy="4572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6" name="Line 24"/>
          <p:cNvSpPr/>
          <p:nvPr/>
        </p:nvSpPr>
        <p:spPr>
          <a:xfrm flipV="1">
            <a:off x="5826960" y="2670120"/>
            <a:ext cx="0" cy="7617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7" name="Line 25"/>
          <p:cNvSpPr/>
          <p:nvPr/>
        </p:nvSpPr>
        <p:spPr>
          <a:xfrm>
            <a:off x="6360480" y="5184720"/>
            <a:ext cx="609480" cy="6858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8" name="CustomShape 26"/>
          <p:cNvSpPr/>
          <p:nvPr/>
        </p:nvSpPr>
        <p:spPr>
          <a:xfrm>
            <a:off x="6512760" y="3965400"/>
            <a:ext cx="73800" cy="14976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9" name="CustomShape 27"/>
          <p:cNvSpPr/>
          <p:nvPr/>
        </p:nvSpPr>
        <p:spPr>
          <a:xfrm>
            <a:off x="5711040" y="3168720"/>
            <a:ext cx="29772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/>
          </a:p>
        </p:txBody>
      </p:sp>
      <p:sp>
        <p:nvSpPr>
          <p:cNvPr id="330" name="CustomShape 28"/>
          <p:cNvSpPr/>
          <p:nvPr/>
        </p:nvSpPr>
        <p:spPr>
          <a:xfrm>
            <a:off x="7234920" y="3168720"/>
            <a:ext cx="29772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/>
          </a:p>
        </p:txBody>
      </p:sp>
      <p:sp>
        <p:nvSpPr>
          <p:cNvPr id="331" name="CustomShape 29"/>
          <p:cNvSpPr/>
          <p:nvPr/>
        </p:nvSpPr>
        <p:spPr>
          <a:xfrm>
            <a:off x="6320520" y="4768920"/>
            <a:ext cx="29772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/>
          </a:p>
        </p:txBody>
      </p:sp>
      <p:sp>
        <p:nvSpPr>
          <p:cNvPr id="332" name="CustomShape 30"/>
          <p:cNvSpPr/>
          <p:nvPr/>
        </p:nvSpPr>
        <p:spPr>
          <a:xfrm>
            <a:off x="5413680" y="2787480"/>
            <a:ext cx="43488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D1</a:t>
            </a:r>
            <a:endParaRPr/>
          </a:p>
        </p:txBody>
      </p:sp>
      <p:sp>
        <p:nvSpPr>
          <p:cNvPr id="333" name="CustomShape 31"/>
          <p:cNvSpPr/>
          <p:nvPr/>
        </p:nvSpPr>
        <p:spPr>
          <a:xfrm>
            <a:off x="7318800" y="2482920"/>
            <a:ext cx="43488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D2</a:t>
            </a:r>
            <a:endParaRPr/>
          </a:p>
        </p:txBody>
      </p:sp>
      <p:sp>
        <p:nvSpPr>
          <p:cNvPr id="334" name="CustomShape 32"/>
          <p:cNvSpPr/>
          <p:nvPr/>
        </p:nvSpPr>
        <p:spPr>
          <a:xfrm>
            <a:off x="6861600" y="5108400"/>
            <a:ext cx="434880" cy="36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D3</a:t>
            </a:r>
            <a:endParaRPr/>
          </a:p>
        </p:txBody>
      </p:sp>
      <p:sp>
        <p:nvSpPr>
          <p:cNvPr id="335" name="CustomShape 33"/>
          <p:cNvSpPr/>
          <p:nvPr/>
        </p:nvSpPr>
        <p:spPr>
          <a:xfrm>
            <a:off x="6436800" y="2822400"/>
            <a:ext cx="149760" cy="738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6" name="CustomShape 34"/>
          <p:cNvSpPr/>
          <p:nvPr/>
        </p:nvSpPr>
        <p:spPr>
          <a:xfrm>
            <a:off x="5979600" y="2441520"/>
            <a:ext cx="2359800" cy="197856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7" name="CustomShape 35"/>
          <p:cNvSpPr/>
          <p:nvPr/>
        </p:nvSpPr>
        <p:spPr>
          <a:xfrm>
            <a:off x="4608000" y="2365200"/>
            <a:ext cx="2512080" cy="205488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8" name="CustomShape 36"/>
          <p:cNvSpPr/>
          <p:nvPr/>
        </p:nvSpPr>
        <p:spPr>
          <a:xfrm>
            <a:off x="4683960" y="3889440"/>
            <a:ext cx="3578760" cy="258840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9" name="CustomShape 37"/>
          <p:cNvSpPr/>
          <p:nvPr/>
        </p:nvSpPr>
        <p:spPr>
          <a:xfrm>
            <a:off x="5472000" y="1728000"/>
            <a:ext cx="1597320" cy="34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Reálný případ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Received Signal Strength (RSSI)</a:t>
            </a:r>
            <a:endParaRPr/>
          </a:p>
        </p:txBody>
      </p:sp>
      <p:sp>
        <p:nvSpPr>
          <p:cNvPr id="341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Převod intenzity signálu na vzdálenost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Vychází se ze vztahu pro útlumu signálu při šíření prostředím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Přibližně intenzita klesá se čtvercem vzdálenosti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Problémy s šířením signálu, odrazy, interferencí se zemí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 přesné měření skoro nepoužitelné</a:t>
            </a:r>
            <a:endParaRPr/>
          </a:p>
          <a:p>
            <a:pPr marL="864000" lvl="1" indent="-32184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Nerovnoměrný vyzařovací diagram</a:t>
            </a:r>
            <a:endParaRPr/>
          </a:p>
        </p:txBody>
      </p:sp>
      <p:sp>
        <p:nvSpPr>
          <p:cNvPr id="342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43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44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7889214B-5968-4958-A0FF-141954964E58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</a:t>
            </a:fld>
            <a:endParaRPr/>
          </a:p>
        </p:txBody>
      </p:sp>
      <p:pic>
        <p:nvPicPr>
          <p:cNvPr id="345" name="Obrázek 344"/>
          <p:cNvPicPr/>
          <p:nvPr/>
        </p:nvPicPr>
        <p:blipFill>
          <a:blip r:embed="rId3"/>
          <a:stretch/>
        </p:blipFill>
        <p:spPr>
          <a:xfrm>
            <a:off x="1512000" y="5054040"/>
            <a:ext cx="5056200" cy="1193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Angle of Arrival (AOA)</a:t>
            </a:r>
            <a:endParaRPr/>
          </a:p>
        </p:txBody>
      </p:sp>
      <p:sp>
        <p:nvSpPr>
          <p:cNvPr id="347" name="CustomShape 2"/>
          <p:cNvSpPr/>
          <p:nvPr/>
        </p:nvSpPr>
        <p:spPr>
          <a:xfrm>
            <a:off x="457200" y="1719360"/>
            <a:ext cx="458172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Speciální přijímač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Schopnost přijímat signál z více směrů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Medusa</a:t>
            </a:r>
            <a:endParaRPr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Příjem ultrazvuku z 6 směrů</a:t>
            </a:r>
            <a:endParaRPr/>
          </a:p>
        </p:txBody>
      </p:sp>
      <p:sp>
        <p:nvSpPr>
          <p:cNvPr id="348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49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50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0B1B54CA-3D70-42C4-832E-45E73AD15B33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</a:t>
            </a:fld>
            <a:endParaRPr/>
          </a:p>
        </p:txBody>
      </p:sp>
      <p:pic>
        <p:nvPicPr>
          <p:cNvPr id="351" name="Obrázek 350"/>
          <p:cNvPicPr/>
          <p:nvPr/>
        </p:nvPicPr>
        <p:blipFill>
          <a:blip r:embed="rId3"/>
          <a:stretch/>
        </p:blipFill>
        <p:spPr>
          <a:xfrm>
            <a:off x="5040000" y="1632960"/>
            <a:ext cx="3094920" cy="4557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lastní 1">
      <a:majorFont>
        <a:latin typeface="Palatino Linotype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618</TotalTime>
  <Words>970</Words>
  <Application>Microsoft Office PowerPoint</Application>
  <PresentationFormat>Předvádění na obrazovce (4:3)</PresentationFormat>
  <Paragraphs>241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21</vt:i4>
      </vt:variant>
    </vt:vector>
  </HeadingPairs>
  <TitlesOfParts>
    <vt:vector size="34" baseType="lpstr">
      <vt:lpstr>宋体</vt:lpstr>
      <vt:lpstr>Arial</vt:lpstr>
      <vt:lpstr>Calibri</vt:lpstr>
      <vt:lpstr>Calibri Light</vt:lpstr>
      <vt:lpstr>DejaVu Sans</vt:lpstr>
      <vt:lpstr>Palatino Linotype</vt:lpstr>
      <vt:lpstr>Symbol</vt:lpstr>
      <vt:lpstr>Tahoma</vt:lpstr>
      <vt:lpstr>Times New Roman</vt:lpstr>
      <vt:lpstr>Wingdings</vt:lpstr>
      <vt:lpstr>Office Theme</vt:lpstr>
      <vt:lpstr>Vlastní návrh</vt:lpstr>
      <vt:lpstr>Office Theme</vt:lpstr>
      <vt:lpstr>Lokalizace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33</cp:revision>
  <dcterms:created xsi:type="dcterms:W3CDTF">2011-05-03T04:12:24Z</dcterms:created>
  <dcterms:modified xsi:type="dcterms:W3CDTF">2017-01-02T09:07:45Z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UWB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20</vt:i4>
  </property>
  <property fmtid="{D5CDD505-2E9C-101B-9397-08002B2CF9AE}" pid="13" name="_TemplateID">
    <vt:lpwstr>TC060888081029</vt:lpwstr>
  </property>
</Properties>
</file>