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3" r:id="rId1"/>
    <p:sldMasterId id="2147483676" r:id="rId2"/>
    <p:sldMasterId id="2147483688" r:id="rId3"/>
  </p:sldMasterIdLst>
  <p:notesMasterIdLst>
    <p:notesMasterId r:id="rId16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</p:sldIdLst>
  <p:sldSz cx="9144000" cy="6858000" type="screen4x3"/>
  <p:notesSz cx="69977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2946" autoAdjust="0"/>
    <p:restoredTop sz="90192" autoAdjust="0"/>
  </p:normalViewPr>
  <p:slideViewPr>
    <p:cSldViewPr showGuides="1">
      <p:cViewPr varScale="1">
        <p:scale>
          <a:sx n="71" d="100"/>
          <a:sy n="71" d="100"/>
        </p:scale>
        <p:origin x="121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39" d="100"/>
        <a:sy n="39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/>
            </a:lvl1pPr>
          </a:lstStyle>
          <a:p>
            <a:endParaRPr lang="cs-CZ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/>
            </a:lvl1pPr>
          </a:lstStyle>
          <a:p>
            <a:endParaRPr lang="cs-CZ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/>
            </a:lvl1pPr>
          </a:lstStyle>
          <a:p>
            <a:endParaRPr lang="cs-CZ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/>
            </a:lvl1pPr>
          </a:lstStyle>
          <a:p>
            <a:fld id="{A6DE7E79-9E1B-4C6B-975F-14D913DD3C1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88274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CDA81A-9641-42DE-AF2D-3C861B6BA555}" type="slidenum">
              <a:rPr lang="cs-CZ"/>
              <a:pPr/>
              <a:t>1</a:t>
            </a:fld>
            <a:endParaRPr lang="cs-CZ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Klepněte a vložte poznámky.</a:t>
            </a:r>
          </a:p>
        </p:txBody>
      </p:sp>
    </p:spTree>
    <p:extLst>
      <p:ext uri="{BB962C8B-B14F-4D97-AF65-F5344CB8AC3E}">
        <p14:creationId xmlns:p14="http://schemas.microsoft.com/office/powerpoint/2010/main" val="637592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Line 2"/>
          <p:cNvSpPr>
            <a:spLocks noChangeShapeType="1"/>
          </p:cNvSpPr>
          <p:nvPr/>
        </p:nvSpPr>
        <p:spPr bwMode="auto">
          <a:xfrm>
            <a:off x="7315200" y="1066800"/>
            <a:ext cx="0" cy="1752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457200"/>
            <a:ext cx="6389688" cy="2133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smtClean="0"/>
              <a:t>Kliknutím lze upravit styl.</a:t>
            </a: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pPr lvl="0"/>
            <a:r>
              <a:rPr lang="cs-CZ" noProof="0" smtClean="0"/>
              <a:t>Kliknutím lze upravit styl předlohy.</a:t>
            </a:r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4F9F1A94-A5DB-44B3-9D20-83A7A61D04D5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66567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5329A2A-8BF4-463F-B7E1-4BD143DD36D2}" type="slidenum">
              <a:rPr lang="cs-CZ" smtClean="0"/>
              <a:pPr/>
              <a:t>‹#›</a:t>
            </a:fld>
            <a:r>
              <a:rPr lang="cs-CZ" smtClean="0"/>
              <a:t> z 66</a:t>
            </a:r>
            <a:endParaRPr lang="cs-CZ" dirty="0"/>
          </a:p>
        </p:txBody>
      </p:sp>
      <p:sp>
        <p:nvSpPr>
          <p:cNvPr id="66568" name="Line 8"/>
          <p:cNvSpPr>
            <a:spLocks noChangeShapeType="1"/>
          </p:cNvSpPr>
          <p:nvPr/>
        </p:nvSpPr>
        <p:spPr bwMode="auto">
          <a:xfrm>
            <a:off x="838200" y="2819400"/>
            <a:ext cx="6477000" cy="0"/>
          </a:xfrm>
          <a:prstGeom prst="line">
            <a:avLst/>
          </a:prstGeom>
          <a:noFill/>
          <a:ln w="63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66569" name="Group 9" descr="decorative graphic made up of dots"/>
          <p:cNvGrpSpPr>
            <a:grpSpLocks/>
          </p:cNvGrpSpPr>
          <p:nvPr/>
        </p:nvGrpSpPr>
        <p:grpSpPr bwMode="auto">
          <a:xfrm>
            <a:off x="7467600" y="1219200"/>
            <a:ext cx="792163" cy="1295400"/>
            <a:chOff x="5136" y="960"/>
            <a:chExt cx="528" cy="864"/>
          </a:xfrm>
        </p:grpSpPr>
        <p:sp>
          <p:nvSpPr>
            <p:cNvPr id="66570" name="Oval 10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1" name="Oval 11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2" name="Oval 12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3" name="Oval 13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4" name="Oval 14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5" name="Oval 15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6" name="Oval 16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7" name="Oval 17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8" name="Oval 18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9" name="Oval 19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0" name="Oval 20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1" name="Oval 21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2" name="Oval 22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3" name="Oval 23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4" name="Oval 24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5" name="Oval 25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6" name="Oval 26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7" name="Oval 27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8" name="Oval 28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9" name="Oval 29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0" name="Oval 30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1" name="Oval 31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2" name="Oval 32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3" name="Oval 33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4" name="Oval 34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5" name="Oval 35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6" name="Oval 36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7" name="Oval 37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8" name="Oval 38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9" name="Oval 39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0" name="Oval 40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66601" name="Group 41" descr="decorative graphic made up of dots"/>
          <p:cNvGrpSpPr>
            <a:grpSpLocks/>
          </p:cNvGrpSpPr>
          <p:nvPr/>
        </p:nvGrpSpPr>
        <p:grpSpPr bwMode="auto">
          <a:xfrm>
            <a:off x="7467600" y="1219200"/>
            <a:ext cx="792163" cy="1295400"/>
            <a:chOff x="5136" y="960"/>
            <a:chExt cx="528" cy="864"/>
          </a:xfrm>
        </p:grpSpPr>
        <p:sp>
          <p:nvSpPr>
            <p:cNvPr id="66602" name="Oval 42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3" name="Oval 43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4" name="Oval 44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5" name="Oval 45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6" name="Oval 46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7" name="Oval 47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8" name="Oval 48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9" name="Oval 49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0" name="Oval 50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1" name="Oval 51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2" name="Oval 52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3" name="Oval 53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4" name="Oval 54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5" name="Oval 55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6" name="Oval 56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7" name="Oval 57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8" name="Oval 58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9" name="Oval 59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0" name="Oval 60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1" name="Oval 61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2" name="Oval 62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3" name="Oval 63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4" name="Oval 64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5" name="Oval 65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6" name="Oval 66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7" name="Oval 67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8" name="Oval 68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9" name="Oval 69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30" name="Oval 70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31" name="Oval 71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32" name="Oval 72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86AD2CBA-3289-4316-9197-C4CB46944416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5754ED3A-27F3-42BF-94CF-C5B015A44F6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8927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414EE-B792-44D2-A60D-A6D08F999EBB}" type="datetimeFigureOut">
              <a:rPr lang="cs-CZ" smtClean="0"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1039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414EE-B792-44D2-A60D-A6D08F999EBB}" type="datetimeFigureOut">
              <a:rPr lang="cs-CZ" smtClean="0"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12572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414EE-B792-44D2-A60D-A6D08F999EBB}" type="datetimeFigureOut">
              <a:rPr lang="cs-CZ" smtClean="0"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11827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414EE-B792-44D2-A60D-A6D08F999EBB}" type="datetimeFigureOut">
              <a:rPr lang="cs-CZ" smtClean="0"/>
              <a:t>18/10/2016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12271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414EE-B792-44D2-A60D-A6D08F999EBB}" type="datetimeFigureOut">
              <a:rPr lang="cs-CZ" smtClean="0"/>
              <a:t>18/10/2016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83948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414EE-B792-44D2-A60D-A6D08F999EBB}" type="datetimeFigureOut">
              <a:rPr lang="cs-CZ" smtClean="0"/>
              <a:t>18/10/2016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47071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414EE-B792-44D2-A60D-A6D08F999EBB}" type="datetimeFigureOut">
              <a:rPr lang="cs-CZ" smtClean="0"/>
              <a:t>18/10/2016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09898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414EE-B792-44D2-A60D-A6D08F999EBB}" type="datetimeFigureOut">
              <a:rPr lang="cs-CZ" smtClean="0"/>
              <a:t>18/10/2016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92969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414EE-B792-44D2-A60D-A6D08F999EBB}" type="datetimeFigureOut">
              <a:rPr lang="cs-CZ" smtClean="0"/>
              <a:t>18/10/2016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4303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Palatino Linotype" pitchFamily="18" charset="0"/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B7E857-CA2F-4858-B275-A89DF78A0829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9B87D9-9FF2-47CD-B9B9-80F4D380F43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33578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414EE-B792-44D2-A60D-A6D08F999EBB}" type="datetimeFigureOut">
              <a:rPr lang="cs-CZ" smtClean="0"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30332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414EE-B792-44D2-A60D-A6D08F999EBB}" type="datetimeFigureOut">
              <a:rPr lang="cs-CZ" smtClean="0"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08220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C989-49A5-4B08-AFE9-FB7980EF1884}" type="datetimeFigureOut">
              <a:rPr lang="cs-CZ" smtClean="0"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8977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C989-49A5-4B08-AFE9-FB7980EF1884}" type="datetimeFigureOut">
              <a:rPr lang="cs-CZ" smtClean="0"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21655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C989-49A5-4B08-AFE9-FB7980EF1884}" type="datetimeFigureOut">
              <a:rPr lang="cs-CZ" smtClean="0"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88756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C989-49A5-4B08-AFE9-FB7980EF1884}" type="datetimeFigureOut">
              <a:rPr lang="cs-CZ" smtClean="0"/>
              <a:t>18/10/2016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766326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C989-49A5-4B08-AFE9-FB7980EF1884}" type="datetimeFigureOut">
              <a:rPr lang="cs-CZ" smtClean="0"/>
              <a:t>18/10/2016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62485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C989-49A5-4B08-AFE9-FB7980EF1884}" type="datetimeFigureOut">
              <a:rPr lang="cs-CZ" smtClean="0"/>
              <a:t>18/10/2016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508604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C989-49A5-4B08-AFE9-FB7980EF1884}" type="datetimeFigureOut">
              <a:rPr lang="cs-CZ" smtClean="0"/>
              <a:t>18/10/2016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804477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C989-49A5-4B08-AFE9-FB7980EF1884}" type="datetimeFigureOut">
              <a:rPr lang="cs-CZ" smtClean="0"/>
              <a:t>18/10/2016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2977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C416C6F-9450-4B94-801A-9566947F943B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738509-4E5D-4968-896D-1E76473E30C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669404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C989-49A5-4B08-AFE9-FB7980EF1884}" type="datetimeFigureOut">
              <a:rPr lang="cs-CZ" smtClean="0"/>
              <a:t>18/10/2016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573705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C989-49A5-4B08-AFE9-FB7980EF1884}" type="datetimeFigureOut">
              <a:rPr lang="cs-CZ" smtClean="0"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403966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8C989-49A5-4B08-AFE9-FB7980EF1884}" type="datetimeFigureOut">
              <a:rPr lang="cs-CZ" smtClean="0"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0970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DAB5FB1-FE45-4091-A415-04699921DE8D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39BCD0-EA33-4F72-B858-EDCEBAEE45CD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5390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72C5CD1-7959-4919-8995-83E328F08FAE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01F36C-B5E0-4FED-982A-E15C1986EDA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7683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75BF46B-2CB7-4752-81BA-6C59AC9D0B44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3C99E3-CF39-4FA0-A4EE-2489BD2849D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5732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52C84B9-17B8-46B1-AE41-8F0225FCDD58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1DA43C-04C9-470B-9031-26B037ACA33A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8055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492744-0D6B-43DD-B927-333A0D77059F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779AB7-6A89-40C3-81AE-7E26F204BC71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785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2DB375-038F-4DFB-961E-11A5E013E744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9471A4-A861-4056-A74A-BF2FDD3196E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5984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Line 2"/>
          <p:cNvSpPr>
            <a:spLocks noChangeShapeType="1"/>
          </p:cNvSpPr>
          <p:nvPr/>
        </p:nvSpPr>
        <p:spPr bwMode="auto">
          <a:xfrm>
            <a:off x="8001000" y="0"/>
            <a:ext cx="0" cy="1524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fld id="{EF328D51-FEFC-452C-B9EF-9B2D3CD71C82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1CAF1C22-4A48-496A-AB95-29BFE4D94AD7}" type="slidenum">
              <a:rPr lang="cs-CZ" smtClean="0"/>
              <a:pPr/>
              <a:t>‹#›</a:t>
            </a:fld>
            <a:r>
              <a:rPr lang="cs-CZ" dirty="0" smtClean="0"/>
              <a:t> z  66</a:t>
            </a:r>
            <a:endParaRPr lang="cs-CZ" dirty="0"/>
          </a:p>
        </p:txBody>
      </p:sp>
      <p:grpSp>
        <p:nvGrpSpPr>
          <p:cNvPr id="65544" name="Group 8" descr="decorative graphic made up of dots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65545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46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47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48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49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0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1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2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3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4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5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6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7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8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9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0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1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2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3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4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5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6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7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8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9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0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1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2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3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4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5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65576" name="Line 40"/>
          <p:cNvSpPr>
            <a:spLocks noChangeShapeType="1"/>
          </p:cNvSpPr>
          <p:nvPr/>
        </p:nvSpPr>
        <p:spPr bwMode="auto">
          <a:xfrm>
            <a:off x="457200" y="1524000"/>
            <a:ext cx="75438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5" r:id="rId10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F414EE-B792-44D2-A60D-A6D08F999EBB}" type="datetimeFigureOut">
              <a:rPr lang="cs-CZ" smtClean="0"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3334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8C989-49A5-4B08-AFE9-FB7980EF1884}" type="datetimeFigureOut">
              <a:rPr lang="cs-CZ" smtClean="0"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4555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560" y="457200"/>
            <a:ext cx="6624736" cy="2323728"/>
          </a:xfrm>
        </p:spPr>
        <p:txBody>
          <a:bodyPr/>
          <a:lstStyle/>
          <a:p>
            <a:pPr algn="ctr"/>
            <a:r>
              <a:rPr lang="cs-CZ" dirty="0" err="1" smtClean="0"/>
              <a:t>ZigBee</a:t>
            </a:r>
            <a:endParaRPr lang="cs-CZ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560" y="3049588"/>
            <a:ext cx="6696743" cy="2362200"/>
          </a:xfrm>
        </p:spPr>
        <p:txBody>
          <a:bodyPr/>
          <a:lstStyle/>
          <a:p>
            <a:r>
              <a:rPr lang="cs-CZ" sz="2400" dirty="0" smtClean="0"/>
              <a:t>Bezdrátové senzorické sítě</a:t>
            </a:r>
          </a:p>
          <a:p>
            <a:r>
              <a:rPr lang="cs-CZ" sz="2400" dirty="0" smtClean="0"/>
              <a:t>Lekce </a:t>
            </a:r>
            <a:r>
              <a:rPr lang="en-US" sz="2400" dirty="0" smtClean="0"/>
              <a:t>4</a:t>
            </a:r>
            <a:endParaRPr lang="cs-CZ" sz="2400" dirty="0"/>
          </a:p>
          <a:p>
            <a:r>
              <a:rPr lang="cs-CZ" sz="2400" dirty="0"/>
              <a:t>Ing. Jiří Ledvina, CSc.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ZigBee</a:t>
            </a:r>
            <a:r>
              <a:rPr lang="cs-CZ" dirty="0" smtClean="0"/>
              <a:t> profily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435280" cy="4411662"/>
          </a:xfrm>
        </p:spPr>
        <p:txBody>
          <a:bodyPr/>
          <a:lstStyle/>
          <a:p>
            <a:r>
              <a:rPr lang="cs-CZ" sz="2400" dirty="0" err="1" smtClean="0">
                <a:solidFill>
                  <a:schemeClr val="tx1"/>
                </a:solidFill>
                <a:latin typeface="+mn-lt"/>
              </a:rPr>
              <a:t>Home</a:t>
            </a: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latin typeface="+mn-lt"/>
              </a:rPr>
              <a:t>Automation</a:t>
            </a:r>
            <a:endParaRPr lang="cs-CZ" sz="2400" dirty="0" smtClean="0">
              <a:solidFill>
                <a:schemeClr val="tx1"/>
              </a:solidFill>
              <a:latin typeface="+mn-lt"/>
            </a:endParaRP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Domácí automatizace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Inteligentní domácnost, ovládání spotřebičů, ovládání světel, životní prostředí, hospodaření s energií, bezpečnost (EZS, EPS)</a:t>
            </a:r>
          </a:p>
          <a:p>
            <a:r>
              <a:rPr lang="cs-CZ" dirty="0" smtClean="0">
                <a:solidFill>
                  <a:schemeClr val="tx1"/>
                </a:solidFill>
                <a:latin typeface="+mn-lt"/>
              </a:rPr>
              <a:t>Input </a:t>
            </a:r>
            <a:r>
              <a:rPr lang="cs-CZ" dirty="0" err="1" smtClean="0">
                <a:solidFill>
                  <a:schemeClr val="tx1"/>
                </a:solidFill>
                <a:latin typeface="+mn-lt"/>
              </a:rPr>
              <a:t>Device</a:t>
            </a:r>
            <a:endParaRPr lang="cs-CZ" dirty="0" smtClean="0">
              <a:solidFill>
                <a:schemeClr val="tx1"/>
              </a:solidFill>
              <a:latin typeface="+mn-lt"/>
            </a:endParaRP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Vstupní zařízení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Ovládání myši, klávesnice, 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touchepad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, ...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Zvětšení vzdálenosti pro ovládání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Určeno pro </a:t>
            </a:r>
            <a:r>
              <a:rPr lang="cs-CZ" dirty="0" smtClean="0">
                <a:solidFill>
                  <a:schemeClr val="tx1"/>
                </a:solidFill>
                <a:latin typeface="+mn-lt"/>
              </a:rPr>
              <a:t>RF4CE</a:t>
            </a:r>
            <a:endParaRPr lang="cs-CZ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9561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ZigBee</a:t>
            </a:r>
            <a:r>
              <a:rPr lang="cs-CZ" dirty="0" smtClean="0"/>
              <a:t> profily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435280" cy="4411662"/>
          </a:xfrm>
        </p:spPr>
        <p:txBody>
          <a:bodyPr/>
          <a:lstStyle/>
          <a:p>
            <a:r>
              <a:rPr lang="cs-CZ" sz="2400" dirty="0" smtClean="0">
                <a:solidFill>
                  <a:schemeClr val="tx1"/>
                </a:solidFill>
                <a:latin typeface="+mn-lt"/>
              </a:rPr>
              <a:t>Retail </a:t>
            </a:r>
            <a:r>
              <a:rPr lang="cs-CZ" sz="2400" dirty="0" err="1" smtClean="0">
                <a:solidFill>
                  <a:schemeClr val="tx1"/>
                </a:solidFill>
                <a:latin typeface="+mn-lt"/>
              </a:rPr>
              <a:t>Services</a:t>
            </a:r>
            <a:endParaRPr lang="cs-CZ" sz="2400" dirty="0" smtClean="0">
              <a:solidFill>
                <a:schemeClr val="tx1"/>
              </a:solidFill>
              <a:latin typeface="+mn-lt"/>
            </a:endParaRP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Nakupování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Sledování, kontrola a automatizace nákupu a doručování zboží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Řízení dodavatelských </a:t>
            </a:r>
            <a:r>
              <a:rPr lang="cs-CZ" dirty="0" smtClean="0">
                <a:solidFill>
                  <a:schemeClr val="tx1"/>
                </a:solidFill>
                <a:latin typeface="+mn-lt"/>
              </a:rPr>
              <a:t>řetězců</a:t>
            </a:r>
            <a:endParaRPr lang="cs-CZ" sz="2400" dirty="0" smtClean="0">
              <a:solidFill>
                <a:schemeClr val="tx1"/>
              </a:solidFill>
              <a:latin typeface="+mn-lt"/>
            </a:endParaRPr>
          </a:p>
          <a:p>
            <a:r>
              <a:rPr lang="cs-CZ" sz="2400" dirty="0" smtClean="0">
                <a:solidFill>
                  <a:schemeClr val="tx1"/>
                </a:solidFill>
                <a:latin typeface="+mn-lt"/>
              </a:rPr>
              <a:t>Telecom </a:t>
            </a:r>
            <a:r>
              <a:rPr lang="cs-CZ" sz="2400" dirty="0" err="1" smtClean="0">
                <a:solidFill>
                  <a:schemeClr val="tx1"/>
                </a:solidFill>
                <a:latin typeface="+mn-lt"/>
              </a:rPr>
              <a:t>Services</a:t>
            </a:r>
            <a:endParaRPr lang="cs-CZ" sz="2400" dirty="0" smtClean="0">
              <a:solidFill>
                <a:schemeClr val="tx1"/>
              </a:solidFill>
              <a:latin typeface="+mn-lt"/>
            </a:endParaRP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Služby s přidanou hodnotou, doručování informací, hry, služby podle umístění, mobilní platby, mobilní reklama, fakturace, řízení přístupu k mobilní 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kamceláři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, sdílení dat v p2p sítích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Použití mobilních </a:t>
            </a:r>
            <a:r>
              <a:rPr lang="cs-CZ" dirty="0" smtClean="0">
                <a:solidFill>
                  <a:schemeClr val="tx1"/>
                </a:solidFill>
                <a:latin typeface="+mn-lt"/>
              </a:rPr>
              <a:t>telefonů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18/10/2016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5566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ZigBee</a:t>
            </a:r>
            <a:r>
              <a:rPr lang="cs-CZ" dirty="0" smtClean="0"/>
              <a:t> profily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435280" cy="4411662"/>
          </a:xfrm>
        </p:spPr>
        <p:txBody>
          <a:bodyPr/>
          <a:lstStyle/>
          <a:p>
            <a:r>
              <a:rPr lang="cs-CZ" sz="2400" dirty="0" smtClean="0">
                <a:solidFill>
                  <a:schemeClr val="tx1"/>
                </a:solidFill>
                <a:latin typeface="+mn-lt"/>
              </a:rPr>
              <a:t>3D </a:t>
            </a:r>
            <a:r>
              <a:rPr lang="cs-CZ" sz="2400" dirty="0" err="1" smtClean="0">
                <a:solidFill>
                  <a:schemeClr val="tx1"/>
                </a:solidFill>
                <a:latin typeface="+mn-lt"/>
              </a:rPr>
              <a:t>Sync</a:t>
            </a:r>
            <a:endParaRPr lang="cs-CZ" sz="2400" dirty="0" smtClean="0">
              <a:solidFill>
                <a:schemeClr val="tx1"/>
              </a:solidFill>
              <a:latin typeface="+mn-lt"/>
            </a:endParaRP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Komunikace s 3DHD TV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3D brýle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Eliminace narušení obrazu při pohybu hlavy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Minimalizace rušení okolním </a:t>
            </a:r>
            <a:r>
              <a:rPr lang="cs-CZ" dirty="0" smtClean="0">
                <a:solidFill>
                  <a:schemeClr val="tx1"/>
                </a:solidFill>
                <a:latin typeface="+mn-lt"/>
              </a:rPr>
              <a:t>světlem</a:t>
            </a:r>
            <a:endParaRPr lang="cs-CZ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18/10/2016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687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ZigBee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Levné, malá spotřeba</a:t>
            </a:r>
          </a:p>
          <a:p>
            <a:pPr lvl="0"/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LR </a:t>
            </a: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WPAN (</a:t>
            </a:r>
            <a:r>
              <a:rPr lang="cs-CZ" sz="24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Low</a:t>
            </a: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Rate</a:t>
            </a: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WPAN)</a:t>
            </a:r>
            <a:endParaRPr lang="cs-CZ" sz="24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cs-CZ" sz="2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ZigBee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aliance</a:t>
            </a:r>
          </a:p>
          <a:p>
            <a:pPr lvl="0"/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Sdružuje mnoho výrobců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+mn-lt"/>
              </a:rPr>
              <a:t>TI, Sony, Philips, Panasonic, Samsung, </a:t>
            </a:r>
            <a:r>
              <a:rPr lang="cs-CZ" sz="2000" dirty="0" err="1">
                <a:solidFill>
                  <a:schemeClr val="tx1"/>
                </a:solidFill>
                <a:latin typeface="+mn-lt"/>
              </a:rPr>
              <a:t>Freescale</a:t>
            </a:r>
            <a:r>
              <a:rPr lang="cs-CZ" sz="2000" dirty="0">
                <a:solidFill>
                  <a:schemeClr val="tx1"/>
                </a:solidFill>
                <a:latin typeface="+mn-lt"/>
              </a:rPr>
              <a:t>, OKI</a:t>
            </a:r>
          </a:p>
          <a:p>
            <a:pPr lvl="0"/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Využívá IEEE 802.15.4 – 2003, IEEE 802.15.4 – 2006</a:t>
            </a:r>
          </a:p>
          <a:p>
            <a:pPr lvl="0"/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Tři frekvenční pásma, mimo jiné 2,4GHz ISM (</a:t>
            </a:r>
            <a:r>
              <a:rPr lang="cs-CZ" sz="2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Industrial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cs-CZ" sz="2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Scientific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cs-CZ" sz="2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Medical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</a:p>
          <a:p>
            <a:pPr lvl="0"/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Dosah 10 až 100m, </a:t>
            </a:r>
            <a:r>
              <a:rPr lang="cs-CZ" sz="2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spec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Vybavení až </a:t>
            </a: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400m</a:t>
            </a:r>
          </a:p>
          <a:p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Rychlost přenosu 20 až 250kb/s</a:t>
            </a:r>
          </a:p>
          <a:p>
            <a:pPr marL="0" lvl="0" indent="0">
              <a:buNone/>
            </a:pPr>
            <a:endParaRPr lang="cs-CZ" sz="24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cs-CZ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1763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ZigBee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Zpoždění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+mn-lt"/>
              </a:rPr>
              <a:t>Připojení 30ms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+mn-lt"/>
              </a:rPr>
              <a:t>Nový </a:t>
            </a:r>
            <a:r>
              <a:rPr lang="cs-CZ" sz="2000" dirty="0" err="1">
                <a:solidFill>
                  <a:schemeClr val="tx1"/>
                </a:solidFill>
                <a:latin typeface="+mn-lt"/>
              </a:rPr>
              <a:t>slave</a:t>
            </a:r>
            <a:r>
              <a:rPr lang="cs-CZ" sz="2000" dirty="0">
                <a:solidFill>
                  <a:schemeClr val="tx1"/>
                </a:solidFill>
                <a:latin typeface="+mn-lt"/>
              </a:rPr>
              <a:t> 30ms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+mn-lt"/>
              </a:rPr>
              <a:t>Aktivace </a:t>
            </a:r>
            <a:r>
              <a:rPr lang="cs-CZ" sz="2000" dirty="0" err="1">
                <a:solidFill>
                  <a:schemeClr val="tx1"/>
                </a:solidFill>
                <a:latin typeface="+mn-lt"/>
              </a:rPr>
              <a:t>slave</a:t>
            </a:r>
            <a:r>
              <a:rPr lang="cs-CZ" sz="2000" dirty="0">
                <a:solidFill>
                  <a:schemeClr val="tx1"/>
                </a:solidFill>
                <a:latin typeface="+mn-lt"/>
              </a:rPr>
              <a:t> 15ms</a:t>
            </a:r>
          </a:p>
          <a:p>
            <a:pPr lvl="0"/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Topologie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+mn-lt"/>
              </a:rPr>
              <a:t>Ad-hoc, hvězda, smyčka, hybridní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+mn-lt"/>
              </a:rPr>
              <a:t>Počet zařízení 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&lt; </a:t>
            </a:r>
            <a:r>
              <a:rPr lang="cs-CZ" sz="2000" dirty="0">
                <a:solidFill>
                  <a:schemeClr val="tx1"/>
                </a:solidFill>
                <a:latin typeface="+mn-lt"/>
              </a:rPr>
              <a:t>65000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+mn-lt"/>
              </a:rPr>
              <a:t>Bezpečnost 128b AES</a:t>
            </a:r>
          </a:p>
          <a:p>
            <a:pPr lvl="0"/>
            <a:r>
              <a:rPr lang="cs-CZ" sz="2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ZigBee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zařízení</a:t>
            </a:r>
            <a:endParaRPr lang="cs-CZ" sz="2000" dirty="0">
              <a:solidFill>
                <a:schemeClr val="tx1"/>
              </a:solidFill>
              <a:latin typeface="+mn-lt"/>
            </a:endParaRPr>
          </a:p>
          <a:p>
            <a:pPr lvl="1"/>
            <a:r>
              <a:rPr lang="cs-CZ" sz="2000" dirty="0">
                <a:solidFill>
                  <a:schemeClr val="tx1"/>
                </a:solidFill>
                <a:latin typeface="+mn-lt"/>
              </a:rPr>
              <a:t>FFD Full </a:t>
            </a:r>
            <a:r>
              <a:rPr lang="cs-CZ" sz="2000" dirty="0" err="1">
                <a:solidFill>
                  <a:schemeClr val="tx1"/>
                </a:solidFill>
                <a:latin typeface="+mn-lt"/>
              </a:rPr>
              <a:t>function</a:t>
            </a:r>
            <a:r>
              <a:rPr lang="cs-CZ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cs-CZ" sz="2000" dirty="0" err="1">
                <a:solidFill>
                  <a:schemeClr val="tx1"/>
                </a:solidFill>
                <a:latin typeface="+mn-lt"/>
              </a:rPr>
              <a:t>devices</a:t>
            </a:r>
            <a:endParaRPr lang="cs-CZ" sz="2000" dirty="0">
              <a:solidFill>
                <a:schemeClr val="tx1"/>
              </a:solidFill>
              <a:latin typeface="+mn-lt"/>
            </a:endParaRPr>
          </a:p>
          <a:p>
            <a:pPr lvl="1"/>
            <a:r>
              <a:rPr lang="cs-CZ" sz="2000" dirty="0">
                <a:solidFill>
                  <a:schemeClr val="tx1"/>
                </a:solidFill>
                <a:latin typeface="+mn-lt"/>
              </a:rPr>
              <a:t>RFD </a:t>
            </a:r>
            <a:r>
              <a:rPr lang="cs-CZ" sz="2000" dirty="0" err="1">
                <a:solidFill>
                  <a:schemeClr val="tx1"/>
                </a:solidFill>
                <a:latin typeface="+mn-lt"/>
              </a:rPr>
              <a:t>reduced</a:t>
            </a:r>
            <a:r>
              <a:rPr lang="cs-CZ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cs-CZ" sz="2000" dirty="0" err="1">
                <a:solidFill>
                  <a:schemeClr val="tx1"/>
                </a:solidFill>
                <a:latin typeface="+mn-lt"/>
              </a:rPr>
              <a:t>function</a:t>
            </a:r>
            <a:r>
              <a:rPr lang="cs-CZ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cs-CZ" sz="2000" dirty="0" err="1">
                <a:solidFill>
                  <a:schemeClr val="tx1"/>
                </a:solidFill>
                <a:latin typeface="+mn-lt"/>
              </a:rPr>
              <a:t>devices</a:t>
            </a:r>
            <a:endParaRPr lang="cs-CZ" sz="2000" dirty="0">
              <a:solidFill>
                <a:schemeClr val="tx1"/>
              </a:solidFill>
              <a:latin typeface="+mn-lt"/>
            </a:endParaRPr>
          </a:p>
          <a:p>
            <a:pPr marL="0" lvl="0" indent="0">
              <a:buNone/>
            </a:pPr>
            <a:endParaRPr lang="cs-CZ" sz="2000" dirty="0">
              <a:solidFill>
                <a:schemeClr val="tx1"/>
              </a:solidFill>
            </a:endParaRPr>
          </a:p>
          <a:p>
            <a:endParaRPr lang="cs-CZ" sz="20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senzorové sítě</a:t>
            </a:r>
          </a:p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146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ZigBee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Architektura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NWK – network 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layer</a:t>
            </a:r>
            <a:endParaRPr lang="cs-CZ" dirty="0">
              <a:solidFill>
                <a:schemeClr val="tx1"/>
              </a:solidFill>
              <a:latin typeface="+mn-lt"/>
            </a:endParaRP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APS – </a:t>
            </a:r>
            <a:r>
              <a:rPr lang="cs-CZ" dirty="0" err="1" smtClean="0">
                <a:solidFill>
                  <a:schemeClr val="tx1"/>
                </a:solidFill>
                <a:latin typeface="+mn-lt"/>
              </a:rPr>
              <a:t>application</a:t>
            </a:r>
            <a:r>
              <a:rPr lang="cs-CZ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layer</a:t>
            </a:r>
            <a:endParaRPr lang="cs-CZ" dirty="0">
              <a:solidFill>
                <a:schemeClr val="tx1"/>
              </a:solidFill>
              <a:latin typeface="+mn-lt"/>
            </a:endParaRPr>
          </a:p>
          <a:p>
            <a:pPr lvl="1"/>
            <a:r>
              <a:rPr lang="cs-CZ" dirty="0" err="1">
                <a:solidFill>
                  <a:schemeClr val="tx1"/>
                </a:solidFill>
                <a:latin typeface="+mn-lt"/>
              </a:rPr>
              <a:t>ZigBee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 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device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 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object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 – 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application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 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object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 0 </a:t>
            </a:r>
            <a:r>
              <a:rPr lang="cs-CZ" dirty="0" smtClean="0">
                <a:solidFill>
                  <a:schemeClr val="tx1"/>
                </a:solidFill>
                <a:latin typeface="+mn-lt"/>
              </a:rPr>
              <a:t>– </a:t>
            </a:r>
            <a:r>
              <a:rPr lang="cs-CZ" dirty="0" err="1" smtClean="0">
                <a:solidFill>
                  <a:schemeClr val="tx1"/>
                </a:solidFill>
                <a:latin typeface="+mn-lt"/>
              </a:rPr>
              <a:t>device</a:t>
            </a:r>
            <a:r>
              <a:rPr lang="cs-CZ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management</a:t>
            </a:r>
          </a:p>
          <a:p>
            <a:pPr lvl="1"/>
            <a:r>
              <a:rPr lang="cs-CZ" dirty="0" err="1">
                <a:solidFill>
                  <a:schemeClr val="tx1"/>
                </a:solidFill>
                <a:latin typeface="+mn-lt"/>
              </a:rPr>
              <a:t>Security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 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services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 – pro APS, NWK i MAC</a:t>
            </a:r>
          </a:p>
          <a:p>
            <a:pPr marL="0" lvl="0" indent="0">
              <a:buNone/>
            </a:pPr>
            <a:endParaRPr lang="cs-CZ" sz="2000" dirty="0">
              <a:solidFill>
                <a:schemeClr val="tx1"/>
              </a:solidFill>
            </a:endParaRPr>
          </a:p>
          <a:p>
            <a:endParaRPr lang="cs-CZ" sz="20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senzorové sítě</a:t>
            </a:r>
          </a:p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8417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ZigBee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BF46B-2CB7-4752-81BA-6C59AC9D0B44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senzorové sítě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99E3-CF39-4FA0-A4EE-2489BD2849DE}" type="slidenum">
              <a:rPr lang="cs-CZ" smtClean="0"/>
              <a:pPr/>
              <a:t>5</a:t>
            </a:fld>
            <a:endParaRPr lang="cs-CZ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772816"/>
            <a:ext cx="7650596" cy="3203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8747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ZigBee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BF46B-2CB7-4752-81BA-6C59AC9D0B44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senzorové sítě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99E3-CF39-4FA0-A4EE-2489BD2849DE}" type="slidenum">
              <a:rPr lang="cs-CZ" smtClean="0"/>
              <a:pPr/>
              <a:t>6</a:t>
            </a:fld>
            <a:endParaRPr lang="cs-CZ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556792"/>
            <a:ext cx="6984776" cy="4449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205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ZigBee</a:t>
            </a:r>
            <a:r>
              <a:rPr lang="cs-CZ" dirty="0" smtClean="0"/>
              <a:t> profily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solidFill>
                  <a:schemeClr val="tx1"/>
                </a:solidFill>
                <a:latin typeface="+mn-lt"/>
              </a:rPr>
              <a:t>Smart </a:t>
            </a:r>
            <a:r>
              <a:rPr lang="cs-CZ" sz="2400" dirty="0" err="1" smtClean="0">
                <a:solidFill>
                  <a:schemeClr val="tx1"/>
                </a:solidFill>
                <a:latin typeface="+mn-lt"/>
              </a:rPr>
              <a:t>Energy</a:t>
            </a:r>
            <a:endParaRPr lang="cs-CZ" sz="2400" dirty="0" smtClean="0">
              <a:solidFill>
                <a:schemeClr val="tx1"/>
              </a:solidFill>
              <a:latin typeface="+mn-lt"/>
            </a:endParaRPr>
          </a:p>
          <a:p>
            <a:r>
              <a:rPr lang="cs-CZ" sz="2400" dirty="0" err="1">
                <a:solidFill>
                  <a:schemeClr val="tx1"/>
                </a:solidFill>
                <a:latin typeface="+mn-lt"/>
              </a:rPr>
              <a:t>Building</a:t>
            </a:r>
            <a:r>
              <a:rPr lang="cs-CZ" sz="2400" dirty="0">
                <a:solidFill>
                  <a:schemeClr val="tx1"/>
                </a:solidFill>
                <a:latin typeface="+mn-lt"/>
              </a:rPr>
              <a:t> </a:t>
            </a:r>
            <a:r>
              <a:rPr lang="cs-CZ" sz="2400" dirty="0" err="1">
                <a:solidFill>
                  <a:schemeClr val="tx1"/>
                </a:solidFill>
                <a:latin typeface="+mn-lt"/>
              </a:rPr>
              <a:t>Automation</a:t>
            </a:r>
            <a:endParaRPr lang="cs-CZ" sz="2400" dirty="0">
              <a:solidFill>
                <a:schemeClr val="tx1"/>
              </a:solidFill>
              <a:latin typeface="+mn-lt"/>
            </a:endParaRPr>
          </a:p>
          <a:p>
            <a:r>
              <a:rPr lang="cs-CZ" sz="2400" dirty="0" err="1" smtClean="0">
                <a:solidFill>
                  <a:schemeClr val="tx1"/>
                </a:solidFill>
                <a:latin typeface="+mn-lt"/>
              </a:rPr>
              <a:t>Remote</a:t>
            </a: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cs-CZ" sz="2400" dirty="0" err="1">
                <a:solidFill>
                  <a:schemeClr val="tx1"/>
                </a:solidFill>
                <a:latin typeface="+mn-lt"/>
              </a:rPr>
              <a:t>Control</a:t>
            </a:r>
            <a:endParaRPr lang="cs-CZ" sz="2400" dirty="0">
              <a:solidFill>
                <a:schemeClr val="tx1"/>
              </a:solidFill>
              <a:latin typeface="+mn-lt"/>
            </a:endParaRPr>
          </a:p>
          <a:p>
            <a:r>
              <a:rPr lang="cs-CZ" sz="2400" dirty="0" err="1" smtClean="0">
                <a:solidFill>
                  <a:schemeClr val="tx1"/>
                </a:solidFill>
                <a:latin typeface="+mn-lt"/>
              </a:rPr>
              <a:t>Health</a:t>
            </a: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cs-CZ" sz="2400" dirty="0">
                <a:solidFill>
                  <a:schemeClr val="tx1"/>
                </a:solidFill>
                <a:latin typeface="+mn-lt"/>
              </a:rPr>
              <a:t>Care</a:t>
            </a:r>
          </a:p>
          <a:p>
            <a:r>
              <a:rPr lang="cs-CZ" sz="2400" dirty="0" err="1" smtClean="0">
                <a:solidFill>
                  <a:schemeClr val="tx1"/>
                </a:solidFill>
                <a:latin typeface="+mn-lt"/>
              </a:rPr>
              <a:t>Home</a:t>
            </a: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cs-CZ" sz="2400" dirty="0" err="1">
                <a:solidFill>
                  <a:schemeClr val="tx1"/>
                </a:solidFill>
                <a:latin typeface="+mn-lt"/>
              </a:rPr>
              <a:t>Automation</a:t>
            </a:r>
            <a:endParaRPr lang="cs-CZ" sz="2400" dirty="0">
              <a:solidFill>
                <a:schemeClr val="tx1"/>
              </a:solidFill>
              <a:latin typeface="+mn-lt"/>
            </a:endParaRPr>
          </a:p>
          <a:p>
            <a:r>
              <a:rPr lang="cs-CZ" sz="2400" dirty="0" smtClean="0">
                <a:solidFill>
                  <a:schemeClr val="tx1"/>
                </a:solidFill>
                <a:latin typeface="+mn-lt"/>
              </a:rPr>
              <a:t>Input </a:t>
            </a:r>
            <a:r>
              <a:rPr lang="cs-CZ" sz="2400" dirty="0" err="1">
                <a:solidFill>
                  <a:schemeClr val="tx1"/>
                </a:solidFill>
                <a:latin typeface="+mn-lt"/>
              </a:rPr>
              <a:t>Device</a:t>
            </a:r>
            <a:endParaRPr lang="cs-CZ" sz="2400" dirty="0">
              <a:solidFill>
                <a:schemeClr val="tx1"/>
              </a:solidFill>
              <a:latin typeface="+mn-lt"/>
            </a:endParaRPr>
          </a:p>
          <a:p>
            <a:r>
              <a:rPr lang="cs-CZ" sz="2400" dirty="0" smtClean="0">
                <a:solidFill>
                  <a:schemeClr val="tx1"/>
                </a:solidFill>
                <a:latin typeface="+mn-lt"/>
              </a:rPr>
              <a:t>Retail </a:t>
            </a:r>
            <a:r>
              <a:rPr lang="cs-CZ" sz="2400" dirty="0" err="1">
                <a:solidFill>
                  <a:schemeClr val="tx1"/>
                </a:solidFill>
                <a:latin typeface="+mn-lt"/>
              </a:rPr>
              <a:t>Services</a:t>
            </a:r>
            <a:endParaRPr lang="cs-CZ" sz="2400" dirty="0">
              <a:solidFill>
                <a:schemeClr val="tx1"/>
              </a:solidFill>
              <a:latin typeface="+mn-lt"/>
            </a:endParaRPr>
          </a:p>
          <a:p>
            <a:r>
              <a:rPr lang="cs-CZ" sz="2400" dirty="0" smtClean="0">
                <a:solidFill>
                  <a:schemeClr val="tx1"/>
                </a:solidFill>
                <a:latin typeface="+mn-lt"/>
              </a:rPr>
              <a:t>Telecom </a:t>
            </a:r>
            <a:r>
              <a:rPr lang="cs-CZ" sz="2400" dirty="0" err="1" smtClean="0">
                <a:solidFill>
                  <a:schemeClr val="tx1"/>
                </a:solidFill>
                <a:latin typeface="+mn-lt"/>
              </a:rPr>
              <a:t>Services</a:t>
            </a:r>
            <a:endParaRPr lang="cs-CZ" sz="2400" dirty="0">
              <a:solidFill>
                <a:schemeClr val="tx1"/>
              </a:solidFill>
              <a:latin typeface="+mn-lt"/>
            </a:endParaRPr>
          </a:p>
          <a:p>
            <a:r>
              <a:rPr lang="cs-CZ" sz="2400" dirty="0">
                <a:solidFill>
                  <a:schemeClr val="tx1"/>
                </a:solidFill>
                <a:latin typeface="+mn-lt"/>
              </a:rPr>
              <a:t>3D </a:t>
            </a:r>
            <a:r>
              <a:rPr lang="cs-CZ" sz="2400" dirty="0" err="1" smtClean="0">
                <a:solidFill>
                  <a:schemeClr val="tx1"/>
                </a:solidFill>
                <a:latin typeface="+mn-lt"/>
              </a:rPr>
              <a:t>Sync</a:t>
            </a:r>
            <a:endParaRPr lang="cs-CZ" sz="2400" dirty="0">
              <a:solidFill>
                <a:schemeClr val="tx1"/>
              </a:solidFill>
              <a:latin typeface="+mn-lt"/>
            </a:endParaRPr>
          </a:p>
          <a:p>
            <a:pPr marL="0" lvl="0" indent="0">
              <a:buNone/>
            </a:pPr>
            <a:endParaRPr lang="cs-CZ" sz="1800" dirty="0">
              <a:solidFill>
                <a:schemeClr val="tx1"/>
              </a:solidFill>
            </a:endParaRPr>
          </a:p>
          <a:p>
            <a:endParaRPr lang="cs-CZ" sz="18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6459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ZigBee</a:t>
            </a:r>
            <a:r>
              <a:rPr lang="cs-CZ" dirty="0" smtClean="0"/>
              <a:t> profily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435280" cy="4411662"/>
          </a:xfrm>
        </p:spPr>
        <p:txBody>
          <a:bodyPr/>
          <a:lstStyle/>
          <a:p>
            <a:r>
              <a:rPr lang="cs-CZ" sz="2400" dirty="0">
                <a:solidFill>
                  <a:schemeClr val="tx1"/>
                </a:solidFill>
                <a:latin typeface="+mn-lt"/>
              </a:rPr>
              <a:t>Smart </a:t>
            </a:r>
            <a:r>
              <a:rPr lang="cs-CZ" sz="2400" dirty="0" err="1" smtClean="0">
                <a:solidFill>
                  <a:schemeClr val="tx1"/>
                </a:solidFill>
                <a:latin typeface="+mn-lt"/>
              </a:rPr>
              <a:t>Energy</a:t>
            </a:r>
            <a:endParaRPr lang="cs-CZ" sz="2400" dirty="0" smtClean="0">
              <a:solidFill>
                <a:schemeClr val="tx1"/>
              </a:solidFill>
              <a:latin typeface="+mn-lt"/>
            </a:endParaRPr>
          </a:p>
          <a:p>
            <a:pPr lvl="1"/>
            <a:r>
              <a:rPr lang="cs-CZ" sz="2000" dirty="0">
                <a:solidFill>
                  <a:schemeClr val="tx1"/>
                </a:solidFill>
                <a:latin typeface="+mn-lt"/>
              </a:rPr>
              <a:t>Standard pro monitorování, řízení, informování a automatizaci dodávek a využití vody a </a:t>
            </a:r>
            <a:r>
              <a:rPr lang="cs-CZ" sz="2000" dirty="0" smtClean="0">
                <a:solidFill>
                  <a:schemeClr val="tx1"/>
                </a:solidFill>
                <a:latin typeface="+mn-lt"/>
              </a:rPr>
              <a:t>energií</a:t>
            </a:r>
          </a:p>
          <a:p>
            <a:r>
              <a:rPr lang="cs-CZ" sz="2400" dirty="0" err="1">
                <a:solidFill>
                  <a:schemeClr val="tx1"/>
                </a:solidFill>
                <a:latin typeface="+mn-lt"/>
              </a:rPr>
              <a:t>Building</a:t>
            </a:r>
            <a:r>
              <a:rPr lang="cs-CZ" sz="2400" dirty="0">
                <a:solidFill>
                  <a:schemeClr val="tx1"/>
                </a:solidFill>
                <a:latin typeface="+mn-lt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latin typeface="+mn-lt"/>
              </a:rPr>
              <a:t>Automation</a:t>
            </a:r>
            <a:endParaRPr lang="cs-CZ" sz="2400" dirty="0" smtClean="0">
              <a:solidFill>
                <a:schemeClr val="tx1"/>
              </a:solidFill>
              <a:latin typeface="+mn-lt"/>
            </a:endParaRP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Bezpečné a spolehlivé 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mnitorování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 a řízení systémů komerčních budov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Náhrada 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BACnet</a:t>
            </a:r>
            <a:endParaRPr lang="cs-CZ" dirty="0">
              <a:solidFill>
                <a:schemeClr val="tx1"/>
              </a:solidFill>
              <a:latin typeface="+mn-lt"/>
            </a:endParaRPr>
          </a:p>
          <a:p>
            <a:pPr lvl="2"/>
            <a:r>
              <a:rPr lang="cs-CZ" dirty="0" err="1">
                <a:solidFill>
                  <a:schemeClr val="tx1"/>
                </a:solidFill>
                <a:latin typeface="+mn-lt"/>
              </a:rPr>
              <a:t>Building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 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Automation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 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Control</a:t>
            </a:r>
            <a:endParaRPr lang="cs-CZ" dirty="0">
              <a:solidFill>
                <a:schemeClr val="tx1"/>
              </a:solidFill>
              <a:latin typeface="+mn-lt"/>
            </a:endParaRPr>
          </a:p>
          <a:p>
            <a:pPr lvl="2"/>
            <a:r>
              <a:rPr lang="cs-CZ" dirty="0">
                <a:solidFill>
                  <a:schemeClr val="tx1"/>
                </a:solidFill>
                <a:latin typeface="+mn-lt"/>
              </a:rPr>
              <a:t>Drátová </a:t>
            </a:r>
            <a:r>
              <a:rPr lang="cs-CZ" dirty="0" smtClean="0">
                <a:solidFill>
                  <a:schemeClr val="tx1"/>
                </a:solidFill>
                <a:latin typeface="+mn-lt"/>
              </a:rPr>
              <a:t>síť</a:t>
            </a:r>
            <a:endParaRPr lang="cs-CZ" sz="2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2963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ZigBee</a:t>
            </a:r>
            <a:r>
              <a:rPr lang="cs-CZ" dirty="0" smtClean="0"/>
              <a:t> profily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435280" cy="4411662"/>
          </a:xfrm>
        </p:spPr>
        <p:txBody>
          <a:bodyPr/>
          <a:lstStyle/>
          <a:p>
            <a:r>
              <a:rPr lang="cs-CZ" sz="2400" dirty="0" err="1" smtClean="0">
                <a:solidFill>
                  <a:schemeClr val="tx1"/>
                </a:solidFill>
                <a:latin typeface="+mn-lt"/>
              </a:rPr>
              <a:t>Remote</a:t>
            </a: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latin typeface="+mn-lt"/>
              </a:rPr>
              <a:t>Control</a:t>
            </a:r>
            <a:endParaRPr lang="cs-CZ" sz="2400" dirty="0" smtClean="0">
              <a:solidFill>
                <a:schemeClr val="tx1"/>
              </a:solidFill>
              <a:latin typeface="+mn-lt"/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  <a:latin typeface="+mn-lt"/>
              </a:rPr>
              <a:t>Náhrada infračervené technologie pro dálkové ovládání přístrojů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latin typeface="+mn-lt"/>
              </a:rPr>
              <a:t>Použití RF4CE standardu</a:t>
            </a:r>
            <a:endParaRPr lang="cs-CZ" sz="1800" dirty="0" smtClean="0"/>
          </a:p>
          <a:p>
            <a:r>
              <a:rPr lang="cs-CZ" sz="2400" dirty="0" err="1" smtClean="0">
                <a:solidFill>
                  <a:schemeClr val="tx1"/>
                </a:solidFill>
                <a:latin typeface="+mn-lt"/>
              </a:rPr>
              <a:t>Health</a:t>
            </a: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 Care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Bezpečné a spolehlivé 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minitorování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 a řízení nekritických nedůležitých služeb zdravotní péče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+mn-lt"/>
              </a:rPr>
              <a:t>Zaměřeno na chronické nemoci, samostatnost stárnutí, péče o zdraví, relaxaci a </a:t>
            </a:r>
            <a:r>
              <a:rPr lang="cs-CZ" dirty="0" smtClean="0">
                <a:solidFill>
                  <a:schemeClr val="tx1"/>
                </a:solidFill>
                <a:latin typeface="+mn-lt"/>
              </a:rPr>
              <a:t>fitness</a:t>
            </a:r>
            <a:endParaRPr lang="cs-CZ" sz="24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7E857-CA2F-4858-B275-A89DF78A0829}" type="datetime1">
              <a:rPr lang="cs-CZ" smtClean="0"/>
              <a:pPr/>
              <a:t>18/10/2016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Bezdrátové senzorové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821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6088808">
  <a:themeElements>
    <a:clrScheme name="1_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1_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Vlastní návrh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06088808</Template>
  <TotalTime>571</TotalTime>
  <Words>356</Words>
  <Application>Microsoft Office PowerPoint</Application>
  <PresentationFormat>Předvádění na obrazovce (4:3)</PresentationFormat>
  <Paragraphs>117</Paragraphs>
  <Slides>12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12</vt:i4>
      </vt:variant>
    </vt:vector>
  </HeadingPairs>
  <TitlesOfParts>
    <vt:vector size="20" baseType="lpstr">
      <vt:lpstr>Arial</vt:lpstr>
      <vt:lpstr>Calibri</vt:lpstr>
      <vt:lpstr>Calibri Light</vt:lpstr>
      <vt:lpstr>Palatino Linotype</vt:lpstr>
      <vt:lpstr>Wingdings</vt:lpstr>
      <vt:lpstr>06088808</vt:lpstr>
      <vt:lpstr>Vlastní návrh</vt:lpstr>
      <vt:lpstr>1_Vlastní návrh</vt:lpstr>
      <vt:lpstr>ZigBee</vt:lpstr>
      <vt:lpstr>ZigBee</vt:lpstr>
      <vt:lpstr>ZigBee</vt:lpstr>
      <vt:lpstr>ZigBee</vt:lpstr>
      <vt:lpstr>ZigBee</vt:lpstr>
      <vt:lpstr>ZigBee</vt:lpstr>
      <vt:lpstr>ZigBee profily</vt:lpstr>
      <vt:lpstr>ZigBee profily</vt:lpstr>
      <vt:lpstr>ZigBee profily</vt:lpstr>
      <vt:lpstr>ZigBee profily</vt:lpstr>
      <vt:lpstr>ZigBee profily</vt:lpstr>
      <vt:lpstr>ZigBee profily</vt:lpstr>
    </vt:vector>
  </TitlesOfParts>
  <Company>UWB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školicí prezentace</dc:title>
  <dc:creator>ledvina</dc:creator>
  <cp:lastModifiedBy>Jiří Ledvina</cp:lastModifiedBy>
  <cp:revision>24</cp:revision>
  <dcterms:created xsi:type="dcterms:W3CDTF">2011-05-03T04:12:24Z</dcterms:created>
  <dcterms:modified xsi:type="dcterms:W3CDTF">2016-10-17T23:59:08Z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TC060888081029</vt:lpwstr>
  </property>
</Properties>
</file>