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3" r:id="rId1"/>
    <p:sldMasterId id="2147483676" r:id="rId2"/>
    <p:sldMasterId id="2147483688" r:id="rId3"/>
  </p:sldMasterIdLst>
  <p:notesMasterIdLst>
    <p:notesMasterId r:id="rId39"/>
  </p:notesMasterIdLst>
  <p:sldIdLst>
    <p:sldId id="256" r:id="rId4"/>
    <p:sldId id="257" r:id="rId5"/>
    <p:sldId id="275" r:id="rId6"/>
    <p:sldId id="276" r:id="rId7"/>
    <p:sldId id="277" r:id="rId8"/>
    <p:sldId id="278" r:id="rId9"/>
    <p:sldId id="279" r:id="rId10"/>
    <p:sldId id="280" r:id="rId11"/>
    <p:sldId id="258" r:id="rId12"/>
    <p:sldId id="296" r:id="rId13"/>
    <p:sldId id="297" r:id="rId14"/>
    <p:sldId id="281" r:id="rId15"/>
    <p:sldId id="260" r:id="rId16"/>
    <p:sldId id="282" r:id="rId17"/>
    <p:sldId id="283" r:id="rId18"/>
    <p:sldId id="284" r:id="rId19"/>
    <p:sldId id="259" r:id="rId20"/>
    <p:sldId id="285" r:id="rId21"/>
    <p:sldId id="286" r:id="rId22"/>
    <p:sldId id="287" r:id="rId23"/>
    <p:sldId id="288" r:id="rId24"/>
    <p:sldId id="289" r:id="rId25"/>
    <p:sldId id="290" r:id="rId26"/>
    <p:sldId id="291" r:id="rId27"/>
    <p:sldId id="292" r:id="rId28"/>
    <p:sldId id="295" r:id="rId29"/>
    <p:sldId id="293" r:id="rId30"/>
    <p:sldId id="294" r:id="rId31"/>
    <p:sldId id="298" r:id="rId32"/>
    <p:sldId id="299" r:id="rId33"/>
    <p:sldId id="261" r:id="rId34"/>
    <p:sldId id="300" r:id="rId35"/>
    <p:sldId id="301" r:id="rId36"/>
    <p:sldId id="262" r:id="rId37"/>
    <p:sldId id="263" r:id="rId38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946" autoAdjust="0"/>
    <p:restoredTop sz="90192" autoAdjust="0"/>
  </p:normalViewPr>
  <p:slideViewPr>
    <p:cSldViewPr showGuides="1">
      <p:cViewPr varScale="1">
        <p:scale>
          <a:sx n="66" d="100"/>
          <a:sy n="66" d="100"/>
        </p:scale>
        <p:origin x="714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-90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notesMaster" Target="notesMasters/notesMaster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theme" Target="theme/theme1.xml"/><Relationship Id="rId7" Type="http://schemas.openxmlformats.org/officeDocument/2006/relationships/slide" Target="slides/slide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tableStyles" Target="tableStyles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3988" y="0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50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0088" y="4410075"/>
            <a:ext cx="5597525" cy="417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50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/>
            </a:lvl1pPr>
          </a:lstStyle>
          <a:p>
            <a:endParaRPr lang="cs-CZ"/>
          </a:p>
        </p:txBody>
      </p:sp>
      <p:sp>
        <p:nvSpPr>
          <p:cNvPr id="450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3988" y="8818563"/>
            <a:ext cx="3032125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029" tIns="46516" rIns="93029" bIns="46516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/>
            </a:lvl1pPr>
          </a:lstStyle>
          <a:p>
            <a:fld id="{A6DE7E79-9E1B-4C6B-975F-14D913DD3C1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882744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8CDA81A-9641-42DE-AF2D-3C861B6BA555}" type="slidenum">
              <a:rPr lang="cs-CZ"/>
              <a:pPr/>
              <a:t>1</a:t>
            </a:fld>
            <a:endParaRPr lang="cs-CZ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75923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349765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0898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67347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77938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306021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37890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33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82054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6DB03C01-C7A5-4991-816C-555F4552AEAE}" type="slidenum">
              <a:rPr lang="en-US" altLang="en-US">
                <a:latin typeface="Times New Roman" panose="02020603050405020304" pitchFamily="18" charset="0"/>
              </a:rPr>
              <a:pPr/>
              <a:t>4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7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72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591861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1C97D877-F19D-4033-889B-60CDD802A881}" type="slidenum">
              <a:rPr lang="en-US" altLang="en-US">
                <a:latin typeface="Times New Roman" panose="02020603050405020304" pitchFamily="18" charset="0"/>
              </a:rPr>
              <a:pPr/>
              <a:t>5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581345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 defTabSz="93345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0B66E384-CFCD-41A3-9ECD-61F256DD0947}" type="slidenum">
              <a:rPr lang="en-US" altLang="en-US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89060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CC64170-E69E-4FE0-912F-3D27068CE84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93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652463"/>
            <a:ext cx="4633913" cy="3475037"/>
          </a:xfrm>
          <a:ln/>
        </p:spPr>
      </p:sp>
      <p:sp>
        <p:nvSpPr>
          <p:cNvPr id="193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344988"/>
            <a:ext cx="5008562" cy="4125912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1288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04454E-CF38-4C9D-BAE5-3B254258F645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4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95375" y="652463"/>
            <a:ext cx="4633913" cy="3475037"/>
          </a:xfrm>
          <a:ln/>
        </p:spPr>
      </p:sp>
      <p:sp>
        <p:nvSpPr>
          <p:cNvPr id="194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9638" y="4344988"/>
            <a:ext cx="5008562" cy="4125912"/>
          </a:xfrm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23320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93CB59F9-F898-48E4-BDE1-EEC3EFD85BBB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394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smtClean="0">
              <a:latin typeface="Arial" panose="020B0604020202020204" pitchFamily="34" charset="0"/>
            </a:endParaRP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7D384AAA-6F28-49AB-A9D8-7E489FCB287E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21</a:t>
            </a:fld>
            <a:endParaRPr lang="en-US" altLang="en-US" smtClean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702414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DE7E79-9E1B-4C6B-975F-14D913DD3C14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2632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Line 2"/>
          <p:cNvSpPr>
            <a:spLocks noChangeShapeType="1"/>
          </p:cNvSpPr>
          <p:nvPr/>
        </p:nvSpPr>
        <p:spPr bwMode="auto">
          <a:xfrm>
            <a:off x="7315200" y="1066800"/>
            <a:ext cx="0" cy="17526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457200"/>
            <a:ext cx="6389688" cy="21336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Kliknutím lze upravit styl.</a:t>
            </a:r>
          </a:p>
        </p:txBody>
      </p:sp>
      <p:sp>
        <p:nvSpPr>
          <p:cNvPr id="665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849313" y="3049588"/>
            <a:ext cx="6248400" cy="23622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Kliknutím lze upravit styl předlohy.</a:t>
            </a:r>
          </a:p>
        </p:txBody>
      </p:sp>
      <p:sp>
        <p:nvSpPr>
          <p:cNvPr id="6656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8F7393D0-591E-45ED-A09E-8E60758DCB6A}" type="datetime1">
              <a:rPr lang="cs-CZ" smtClean="0"/>
              <a:t>02.01.2017</a:t>
            </a:fld>
            <a:endParaRPr lang="cs-CZ"/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5329A2A-8BF4-463F-B7E1-4BD143DD36D2}" type="slidenum">
              <a:rPr lang="cs-CZ" smtClean="0"/>
              <a:pPr/>
              <a:t>‹#›</a:t>
            </a:fld>
            <a:r>
              <a:rPr lang="cs-CZ" smtClean="0"/>
              <a:t> z 66</a:t>
            </a:r>
            <a:endParaRPr lang="cs-CZ" dirty="0"/>
          </a:p>
        </p:txBody>
      </p:sp>
      <p:sp>
        <p:nvSpPr>
          <p:cNvPr id="66568" name="Line 8"/>
          <p:cNvSpPr>
            <a:spLocks noChangeShapeType="1"/>
          </p:cNvSpPr>
          <p:nvPr/>
        </p:nvSpPr>
        <p:spPr bwMode="auto">
          <a:xfrm>
            <a:off x="838200" y="2819400"/>
            <a:ext cx="6477000" cy="0"/>
          </a:xfrm>
          <a:prstGeom prst="line">
            <a:avLst/>
          </a:prstGeom>
          <a:noFill/>
          <a:ln w="6350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grpSp>
        <p:nvGrpSpPr>
          <p:cNvPr id="66569" name="Group 9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570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1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2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3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4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5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6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7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8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79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0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1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2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3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4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5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6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7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8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89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0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1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2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3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4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5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6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7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8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599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0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grpSp>
        <p:nvGrpSpPr>
          <p:cNvPr id="66601" name="Group 41" descr="decorative graphic made up of dots"/>
          <p:cNvGrpSpPr>
            <a:grpSpLocks/>
          </p:cNvGrpSpPr>
          <p:nvPr/>
        </p:nvGrpSpPr>
        <p:grpSpPr bwMode="auto">
          <a:xfrm>
            <a:off x="7467600" y="1219200"/>
            <a:ext cx="792163" cy="1295400"/>
            <a:chOff x="5136" y="960"/>
            <a:chExt cx="528" cy="864"/>
          </a:xfrm>
        </p:grpSpPr>
        <p:sp>
          <p:nvSpPr>
            <p:cNvPr id="66602" name="Oval 42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3" name="Oval 43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4" name="Oval 44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5" name="Oval 45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6" name="Oval 46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7" name="Oval 47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8" name="Oval 48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09" name="Oval 49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0" name="Oval 50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1" name="Oval 51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2" name="Oval 52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3" name="Oval 53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4" name="Oval 54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5" name="Oval 55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6" name="Oval 56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7" name="Oval 57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8" name="Oval 58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19" name="Oval 59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0" name="Oval 60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1" name="Oval 61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2" name="Oval 62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3" name="Oval 63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4" name="Oval 64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5" name="Oval 65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6" name="Oval 66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7" name="Oval 67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8" name="Oval 68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29" name="Oval 69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0" name="Oval 70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1" name="Oval 71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6632" name="Oval 72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22238"/>
            <a:ext cx="7543800" cy="12954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39724F7-EFD0-45F3-B3F9-7921F380F1DB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5754ED3A-27F3-42BF-94CF-C5B015A44F6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89274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5F9E8-AAF7-4D16-B590-D758BBAFDB1E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10391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95EAA-EE71-4F94-B466-DED3E7254BBD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572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DFC6BC-419F-4842-AF3C-B46286371004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118275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74A8A-A6BE-423F-BEF8-4610FC2D1EB6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12271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4BACDB-B45C-4981-B8DF-68F1E647D7FC}" type="datetime1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83948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5E4437-E2AA-4E48-8DA9-A20FCB7846DB}" type="datetime1">
              <a:rPr lang="cs-CZ" smtClean="0"/>
              <a:t>02.01.2017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70710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6885F9-4451-46A1-9EB9-C647598FC89E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098989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3F13A-CFAB-4A8C-9893-F650169EFD34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92969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DEA68-1E3D-4A6D-BFB0-C7D1018A32F5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303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Palatino Linotype" pitchFamily="18" charset="0"/>
              </a:defRPr>
            </a:lvl1pPr>
          </a:lstStyle>
          <a:p>
            <a:r>
              <a:rPr lang="cs-CZ" dirty="0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dirty="0" smtClean="0"/>
              <a:t>Kliknutím lze upravit styly předlohy textu.</a:t>
            </a:r>
          </a:p>
          <a:p>
            <a:pPr lvl="1"/>
            <a:r>
              <a:rPr lang="cs-CZ" dirty="0" smtClean="0"/>
              <a:t>Druhá úroveň</a:t>
            </a:r>
          </a:p>
          <a:p>
            <a:pPr lvl="2"/>
            <a:r>
              <a:rPr lang="cs-CZ" dirty="0" smtClean="0"/>
              <a:t>Třetí úroveň</a:t>
            </a:r>
          </a:p>
          <a:p>
            <a:pPr lvl="3"/>
            <a:r>
              <a:rPr lang="cs-CZ" dirty="0" smtClean="0"/>
              <a:t>Čtvrtá úroveň</a:t>
            </a:r>
          </a:p>
          <a:p>
            <a:pPr lvl="4"/>
            <a:r>
              <a:rPr lang="cs-CZ" dirty="0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E372740-2B32-4EC7-8E0A-3AC747021862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B87D9-9FF2-47CD-B9B9-80F4D380F43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33578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8542AC-423E-4B9C-B99F-CA9A6FDF587B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0332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3C836A-D6EC-4FC0-A587-71AC4882C56E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08220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560C5-AD5D-474D-B037-D01E24537FC1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9778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619E1-F6C1-41C6-BC30-5B0052611174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216555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A6B8A-47B5-4F9B-B604-A492826E0CFA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887565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FCD1A-DC25-4E24-B064-781887ED5F27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766326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B06C21-A7CD-4C66-A318-238E51CB0C02}" type="datetime1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62485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E5BA57-9B55-4135-B183-F72148C2214A}" type="datetime1">
              <a:rPr lang="cs-CZ" smtClean="0"/>
              <a:t>02.01.2017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50860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546EC-C38D-4A28-A657-E21B70A616B6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8044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F30D6-A6B2-4901-A017-E6882647EEF2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29775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0BF7300-08EE-45C1-88DA-65B7EC686AC6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738509-4E5D-4968-896D-1E76473E30C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69404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BF865-5999-4777-A8FD-16BBB617BA88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7370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25AC3-E3D3-4027-B3D3-D1F4635E6A6C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8403966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7C5B-2045-4FCE-ACAE-B0C404BE8542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0970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719263"/>
            <a:ext cx="4038600" cy="441166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1A1599A-030F-41A5-A72C-043F903C5E9C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39BCD0-EA33-4F72-B858-EDCEBAEE45CD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953901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45C1B1B-60A2-4304-B81E-FF10F5F4DE7B}" type="datetime1">
              <a:rPr lang="cs-CZ" smtClean="0"/>
              <a:t>02.01.2017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01F36C-B5E0-4FED-982A-E15C1986EDA9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76831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55B7122-8196-48ED-AE7C-4E9D108B30F4}" type="datetime1">
              <a:rPr lang="cs-CZ" smtClean="0"/>
              <a:t>02.01.2017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3C99E3-CF39-4FA0-A4EE-2489BD2849DE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57321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8829D60-1877-4930-9D40-C399BFF7F492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1DA43C-04C9-470B-9031-26B037ACA3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80552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0ECDA8-0E7D-470F-8A35-754658625985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779AB7-6A89-40C3-81AE-7E26F204BC7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785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1F68AFF-28BB-496A-BB10-0C0A9BE35C18}" type="datetime1">
              <a:rPr lang="cs-CZ" smtClean="0"/>
              <a:t>02.01.2017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9471A4-A861-4056-A74A-BF2FDD3196E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59841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11" Type="http://schemas.openxmlformats.org/officeDocument/2006/relationships/slideLayout" Target="../slideLayouts/slideLayout21.xml"/><Relationship Id="rId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11" Type="http://schemas.openxmlformats.org/officeDocument/2006/relationships/slideLayout" Target="../slideLayouts/slideLayout32.xml"/><Relationship Id="rId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31.xml"/><Relationship Id="rId4" Type="http://schemas.openxmlformats.org/officeDocument/2006/relationships/slideLayout" Target="../slideLayouts/slideLayout25.xml"/><Relationship Id="rId9" Type="http://schemas.openxmlformats.org/officeDocument/2006/relationships/slideLayout" Target="../slideLayouts/slideLayout3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folHlink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Line 2"/>
          <p:cNvSpPr>
            <a:spLocks noChangeShapeType="1"/>
          </p:cNvSpPr>
          <p:nvPr/>
        </p:nvSpPr>
        <p:spPr bwMode="auto">
          <a:xfrm>
            <a:off x="8001000" y="0"/>
            <a:ext cx="0" cy="15240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122238"/>
            <a:ext cx="7543800" cy="1295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719263"/>
            <a:ext cx="8229600" cy="44116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/>
            </a:lvl1pPr>
          </a:lstStyle>
          <a:p>
            <a:fld id="{DD292618-6D93-44E3-9EA0-840630B66544}" type="datetime1">
              <a:rPr lang="cs-CZ" smtClean="0"/>
              <a:t>02.01.2017</a:t>
            </a:fld>
            <a:endParaRPr lang="cs-CZ"/>
          </a:p>
        </p:txBody>
      </p:sp>
      <p:sp>
        <p:nvSpPr>
          <p:cNvPr id="6554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/>
            </a:lvl1pPr>
          </a:lstStyle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fld id="{1CAF1C22-4A48-496A-AB95-29BFE4D94AD7}" type="slidenum">
              <a:rPr lang="cs-CZ" smtClean="0"/>
              <a:pPr/>
              <a:t>‹#›</a:t>
            </a:fld>
            <a:r>
              <a:rPr lang="cs-CZ" dirty="0" smtClean="0"/>
              <a:t> z  66</a:t>
            </a:r>
            <a:endParaRPr lang="cs-CZ" dirty="0"/>
          </a:p>
        </p:txBody>
      </p:sp>
      <p:grpSp>
        <p:nvGrpSpPr>
          <p:cNvPr id="65544" name="Group 8" descr="decorative graphic made up of dots"/>
          <p:cNvGrpSpPr>
            <a:grpSpLocks/>
          </p:cNvGrpSpPr>
          <p:nvPr/>
        </p:nvGrpSpPr>
        <p:grpSpPr bwMode="auto">
          <a:xfrm>
            <a:off x="8153400" y="152400"/>
            <a:ext cx="792163" cy="1295400"/>
            <a:chOff x="5136" y="960"/>
            <a:chExt cx="528" cy="864"/>
          </a:xfrm>
        </p:grpSpPr>
        <p:sp>
          <p:nvSpPr>
            <p:cNvPr id="65545" name="Oval 9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6" name="Oval 10"/>
            <p:cNvSpPr>
              <a:spLocks noChangeArrowheads="1"/>
            </p:cNvSpPr>
            <p:nvPr/>
          </p:nvSpPr>
          <p:spPr bwMode="auto">
            <a:xfrm>
              <a:off x="5248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7" name="Oval 11"/>
            <p:cNvSpPr>
              <a:spLocks noChangeArrowheads="1"/>
            </p:cNvSpPr>
            <p:nvPr/>
          </p:nvSpPr>
          <p:spPr bwMode="auto">
            <a:xfrm>
              <a:off x="5360" y="960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8" name="Oval 12"/>
            <p:cNvSpPr>
              <a:spLocks noChangeArrowheads="1"/>
            </p:cNvSpPr>
            <p:nvPr/>
          </p:nvSpPr>
          <p:spPr bwMode="auto">
            <a:xfrm>
              <a:off x="5136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49" name="Oval 13"/>
            <p:cNvSpPr>
              <a:spLocks noChangeArrowheads="1"/>
            </p:cNvSpPr>
            <p:nvPr/>
          </p:nvSpPr>
          <p:spPr bwMode="auto">
            <a:xfrm>
              <a:off x="5248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0" name="Oval 14"/>
            <p:cNvSpPr>
              <a:spLocks noChangeArrowheads="1"/>
            </p:cNvSpPr>
            <p:nvPr/>
          </p:nvSpPr>
          <p:spPr bwMode="auto">
            <a:xfrm>
              <a:off x="5360" y="1072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1" name="Oval 15"/>
            <p:cNvSpPr>
              <a:spLocks noChangeArrowheads="1"/>
            </p:cNvSpPr>
            <p:nvPr/>
          </p:nvSpPr>
          <p:spPr bwMode="auto">
            <a:xfrm>
              <a:off x="5472" y="1072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2" name="Oval 16"/>
            <p:cNvSpPr>
              <a:spLocks noChangeArrowheads="1"/>
            </p:cNvSpPr>
            <p:nvPr/>
          </p:nvSpPr>
          <p:spPr bwMode="auto">
            <a:xfrm>
              <a:off x="5136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3" name="Oval 17"/>
            <p:cNvSpPr>
              <a:spLocks noChangeArrowheads="1"/>
            </p:cNvSpPr>
            <p:nvPr/>
          </p:nvSpPr>
          <p:spPr bwMode="auto">
            <a:xfrm>
              <a:off x="5248" y="1184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4" name="Oval 18"/>
            <p:cNvSpPr>
              <a:spLocks noChangeArrowheads="1"/>
            </p:cNvSpPr>
            <p:nvPr/>
          </p:nvSpPr>
          <p:spPr bwMode="auto">
            <a:xfrm>
              <a:off x="5360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5" name="Oval 19"/>
            <p:cNvSpPr>
              <a:spLocks noChangeArrowheads="1"/>
            </p:cNvSpPr>
            <p:nvPr/>
          </p:nvSpPr>
          <p:spPr bwMode="auto">
            <a:xfrm>
              <a:off x="5472" y="1184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6" name="Oval 20"/>
            <p:cNvSpPr>
              <a:spLocks noChangeArrowheads="1"/>
            </p:cNvSpPr>
            <p:nvPr/>
          </p:nvSpPr>
          <p:spPr bwMode="auto">
            <a:xfrm>
              <a:off x="5584" y="1184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7" name="Oval 21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8" name="Oval 22"/>
            <p:cNvSpPr>
              <a:spLocks noChangeArrowheads="1"/>
            </p:cNvSpPr>
            <p:nvPr/>
          </p:nvSpPr>
          <p:spPr bwMode="auto">
            <a:xfrm>
              <a:off x="5248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59" name="Oval 23"/>
            <p:cNvSpPr>
              <a:spLocks noChangeArrowheads="1"/>
            </p:cNvSpPr>
            <p:nvPr/>
          </p:nvSpPr>
          <p:spPr bwMode="auto">
            <a:xfrm>
              <a:off x="5360" y="1296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0" name="Oval 24"/>
            <p:cNvSpPr>
              <a:spLocks noChangeArrowheads="1"/>
            </p:cNvSpPr>
            <p:nvPr/>
          </p:nvSpPr>
          <p:spPr bwMode="auto">
            <a:xfrm>
              <a:off x="5472" y="1296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1" name="Oval 25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2" name="Oval 26"/>
            <p:cNvSpPr>
              <a:spLocks noChangeArrowheads="1"/>
            </p:cNvSpPr>
            <p:nvPr/>
          </p:nvSpPr>
          <p:spPr bwMode="auto">
            <a:xfrm>
              <a:off x="5248" y="1408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3" name="Oval 27"/>
            <p:cNvSpPr>
              <a:spLocks noChangeArrowheads="1"/>
            </p:cNvSpPr>
            <p:nvPr/>
          </p:nvSpPr>
          <p:spPr bwMode="auto">
            <a:xfrm>
              <a:off x="5360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4" name="Oval 28"/>
            <p:cNvSpPr>
              <a:spLocks noChangeArrowheads="1"/>
            </p:cNvSpPr>
            <p:nvPr/>
          </p:nvSpPr>
          <p:spPr bwMode="auto">
            <a:xfrm>
              <a:off x="5472" y="1408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5" name="Oval 29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6" name="Oval 30"/>
            <p:cNvSpPr>
              <a:spLocks noChangeArrowheads="1"/>
            </p:cNvSpPr>
            <p:nvPr/>
          </p:nvSpPr>
          <p:spPr bwMode="auto">
            <a:xfrm>
              <a:off x="5136" y="1520"/>
              <a:ext cx="80" cy="8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7" name="Oval 31"/>
            <p:cNvSpPr>
              <a:spLocks noChangeArrowheads="1"/>
            </p:cNvSpPr>
            <p:nvPr/>
          </p:nvSpPr>
          <p:spPr bwMode="auto">
            <a:xfrm>
              <a:off x="5248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8" name="Oval 32"/>
            <p:cNvSpPr>
              <a:spLocks noChangeArrowheads="1"/>
            </p:cNvSpPr>
            <p:nvPr/>
          </p:nvSpPr>
          <p:spPr bwMode="auto">
            <a:xfrm>
              <a:off x="5360" y="1520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69" name="Oval 33"/>
            <p:cNvSpPr>
              <a:spLocks noChangeArrowheads="1"/>
            </p:cNvSpPr>
            <p:nvPr/>
          </p:nvSpPr>
          <p:spPr bwMode="auto">
            <a:xfrm>
              <a:off x="5472" y="1520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0" name="Oval 34"/>
            <p:cNvSpPr>
              <a:spLocks noChangeArrowheads="1"/>
            </p:cNvSpPr>
            <p:nvPr/>
          </p:nvSpPr>
          <p:spPr bwMode="auto">
            <a:xfrm>
              <a:off x="5136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1" name="Oval 35"/>
            <p:cNvSpPr>
              <a:spLocks noChangeArrowheads="1"/>
            </p:cNvSpPr>
            <p:nvPr/>
          </p:nvSpPr>
          <p:spPr bwMode="auto">
            <a:xfrm>
              <a:off x="5248" y="1632"/>
              <a:ext cx="80" cy="80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2" name="Oval 36"/>
            <p:cNvSpPr>
              <a:spLocks noChangeArrowheads="1"/>
            </p:cNvSpPr>
            <p:nvPr/>
          </p:nvSpPr>
          <p:spPr bwMode="auto">
            <a:xfrm>
              <a:off x="5360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3" name="Oval 37"/>
            <p:cNvSpPr>
              <a:spLocks noChangeArrowheads="1"/>
            </p:cNvSpPr>
            <p:nvPr/>
          </p:nvSpPr>
          <p:spPr bwMode="auto">
            <a:xfrm>
              <a:off x="5472" y="1632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4" name="Oval 38"/>
            <p:cNvSpPr>
              <a:spLocks noChangeArrowheads="1"/>
            </p:cNvSpPr>
            <p:nvPr/>
          </p:nvSpPr>
          <p:spPr bwMode="auto">
            <a:xfrm>
              <a:off x="5248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  <p:sp>
          <p:nvSpPr>
            <p:cNvPr id="65575" name="Oval 39"/>
            <p:cNvSpPr>
              <a:spLocks noChangeArrowheads="1"/>
            </p:cNvSpPr>
            <p:nvPr/>
          </p:nvSpPr>
          <p:spPr bwMode="auto">
            <a:xfrm>
              <a:off x="5472" y="1744"/>
              <a:ext cx="80" cy="80"/>
            </a:xfrm>
            <a:prstGeom prst="ellipse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cs-CZ"/>
            </a:p>
          </p:txBody>
        </p:sp>
      </p:grpSp>
      <p:sp>
        <p:nvSpPr>
          <p:cNvPr id="65576" name="Line 40"/>
          <p:cNvSpPr>
            <a:spLocks noChangeShapeType="1"/>
          </p:cNvSpPr>
          <p:nvPr/>
        </p:nvSpPr>
        <p:spPr bwMode="auto">
          <a:xfrm>
            <a:off x="457200" y="1524000"/>
            <a:ext cx="7543800" cy="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5" r:id="rId10"/>
  </p:sldLayoutIdLst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9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l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92150" indent="-347663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l"/>
        <a:defRPr sz="2600">
          <a:solidFill>
            <a:schemeClr val="tx1"/>
          </a:solidFill>
          <a:latin typeface="+mn-lt"/>
        </a:defRPr>
      </a:lvl2pPr>
      <a:lvl3pPr marL="987425" indent="-293688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0000"/>
        <a:buFont typeface="Wingdings" pitchFamily="2" charset="2"/>
        <a:buChar char="l"/>
        <a:defRPr sz="2300">
          <a:solidFill>
            <a:schemeClr val="tx1"/>
          </a:solidFill>
          <a:latin typeface="+mn-lt"/>
        </a:defRPr>
      </a:lvl3pPr>
      <a:lvl4pPr marL="1281113" indent="-2921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15986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0558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130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29702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427413" indent="-315913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7AE871-3A24-475B-B27D-A88E0CDA4CFF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0064E7-1D32-4F2B-B14B-4CC4F22885B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33344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5DA35D-D716-410F-8EBA-56A8292855FB}" type="datetime1">
              <a:rPr lang="cs-CZ" smtClean="0"/>
              <a:t>02.01.2017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cs-CZ" smtClean="0"/>
              <a:t>Bezdrátové senzorové sítě</a:t>
            </a: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B03CA-CB91-40E6-B7E5-7CA39F8FE4A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455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1560" y="457200"/>
            <a:ext cx="6624736" cy="2323728"/>
          </a:xfrm>
        </p:spPr>
        <p:txBody>
          <a:bodyPr/>
          <a:lstStyle/>
          <a:p>
            <a:pPr algn="ctr"/>
            <a:r>
              <a:rPr lang="cs-CZ" smtClean="0"/>
              <a:t>Bezdrátové sítě 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en-US" dirty="0" smtClean="0"/>
              <a:t>Medium Access Control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1560" y="3049588"/>
            <a:ext cx="6696743" cy="2362200"/>
          </a:xfrm>
        </p:spPr>
        <p:txBody>
          <a:bodyPr/>
          <a:lstStyle/>
          <a:p>
            <a:r>
              <a:rPr lang="cs-CZ" sz="2400" dirty="0" smtClean="0"/>
              <a:t>Bezdrátové senzorické sítě</a:t>
            </a:r>
          </a:p>
          <a:p>
            <a:r>
              <a:rPr lang="cs-CZ" sz="2400" dirty="0" smtClean="0"/>
              <a:t>Lekce </a:t>
            </a:r>
            <a:r>
              <a:rPr lang="en-US" sz="2400" dirty="0" smtClean="0"/>
              <a:t>4</a:t>
            </a:r>
            <a:endParaRPr lang="cs-CZ" sz="2400" dirty="0"/>
          </a:p>
          <a:p>
            <a:r>
              <a:rPr lang="cs-CZ" sz="2400" dirty="0"/>
              <a:t>Ing. Jiří Ledvina, CSc.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Přístupová vrstva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10407"/>
            <a:ext cx="8229600" cy="4411662"/>
          </a:xfrm>
        </p:spPr>
        <p:txBody>
          <a:bodyPr/>
          <a:lstStyle/>
          <a:p>
            <a:r>
              <a:rPr lang="en-US" sz="1800" dirty="0" err="1" smtClean="0"/>
              <a:t>Vy</a:t>
            </a:r>
            <a:r>
              <a:rPr lang="cs-CZ" sz="1800" dirty="0" smtClean="0"/>
              <a:t>užití uspání k úspoře energie</a:t>
            </a:r>
          </a:p>
          <a:p>
            <a:r>
              <a:rPr lang="cs-CZ" sz="1800" dirty="0" smtClean="0"/>
              <a:t>Klíčové parametry</a:t>
            </a:r>
          </a:p>
          <a:p>
            <a:pPr lvl="1"/>
            <a:r>
              <a:rPr lang="cs-CZ" sz="1600" dirty="0" smtClean="0"/>
              <a:t>Doba spaní (</a:t>
            </a:r>
            <a:r>
              <a:rPr lang="cs-CZ" sz="1600" dirty="0" err="1" smtClean="0"/>
              <a:t>sleep</a:t>
            </a:r>
            <a:r>
              <a:rPr lang="cs-CZ" sz="1600" dirty="0" smtClean="0"/>
              <a:t>), stav spaní</a:t>
            </a:r>
          </a:p>
          <a:p>
            <a:pPr lvl="1"/>
            <a:r>
              <a:rPr lang="cs-CZ" sz="1600" dirty="0" smtClean="0"/>
              <a:t>Doba bdění (</a:t>
            </a:r>
            <a:r>
              <a:rPr lang="cs-CZ" sz="1600" dirty="0" err="1" smtClean="0"/>
              <a:t>wakeup</a:t>
            </a:r>
            <a:r>
              <a:rPr lang="cs-CZ" sz="1600" dirty="0" smtClean="0"/>
              <a:t>), stav bdění</a:t>
            </a:r>
          </a:p>
          <a:p>
            <a:pPr lvl="1"/>
            <a:r>
              <a:rPr lang="cs-CZ" sz="1600" dirty="0" smtClean="0"/>
              <a:t>Energie, která se spotřebuje v době spaní a době bdění</a:t>
            </a:r>
          </a:p>
          <a:p>
            <a:r>
              <a:rPr lang="cs-CZ" sz="1800" dirty="0" smtClean="0"/>
              <a:t>Stavy se periodicky opakují</a:t>
            </a:r>
          </a:p>
          <a:p>
            <a:pPr lvl="1"/>
            <a:r>
              <a:rPr lang="cs-CZ" sz="1600" dirty="0" smtClean="0"/>
              <a:t>Délka periody = doba spaní + doba bdění</a:t>
            </a:r>
          </a:p>
          <a:p>
            <a:r>
              <a:rPr lang="cs-CZ" sz="1800" dirty="0" smtClean="0"/>
              <a:t>Problém zbytečného naslouchání</a:t>
            </a:r>
          </a:p>
          <a:p>
            <a:pPr lvl="1"/>
            <a:r>
              <a:rPr lang="cs-CZ" sz="1600" dirty="0" smtClean="0"/>
              <a:t>Zbytečně potřebovává energii</a:t>
            </a:r>
          </a:p>
          <a:p>
            <a:pPr lvl="1"/>
            <a:r>
              <a:rPr lang="cs-CZ" sz="1600" dirty="0" smtClean="0"/>
              <a:t>Synchronizované protokoly</a:t>
            </a:r>
          </a:p>
          <a:p>
            <a:pPr lvl="2"/>
            <a:r>
              <a:rPr lang="cs-CZ" sz="1600" dirty="0" smtClean="0"/>
              <a:t>Buzení podle plánu</a:t>
            </a:r>
          </a:p>
          <a:p>
            <a:pPr lvl="1"/>
            <a:r>
              <a:rPr lang="cs-CZ" sz="1600" dirty="0" smtClean="0"/>
              <a:t>Nesynchronizované protokoly</a:t>
            </a:r>
          </a:p>
          <a:p>
            <a:pPr lvl="2"/>
            <a:r>
              <a:rPr lang="cs-CZ" sz="1600" dirty="0" smtClean="0"/>
              <a:t>Naslouchání s nízkou spotřebou (</a:t>
            </a:r>
            <a:r>
              <a:rPr lang="cs-CZ" sz="1600" dirty="0" err="1" smtClean="0"/>
              <a:t>Low</a:t>
            </a:r>
            <a:r>
              <a:rPr lang="cs-CZ" sz="1600" dirty="0" smtClean="0"/>
              <a:t> </a:t>
            </a:r>
            <a:r>
              <a:rPr lang="cs-CZ" sz="1600" dirty="0" err="1" smtClean="0"/>
              <a:t>power</a:t>
            </a:r>
            <a:r>
              <a:rPr lang="cs-CZ" sz="1600" dirty="0" smtClean="0"/>
              <a:t> </a:t>
            </a:r>
            <a:r>
              <a:rPr lang="cs-CZ" sz="1600" dirty="0" err="1" smtClean="0"/>
              <a:t>listenning</a:t>
            </a:r>
            <a:r>
              <a:rPr lang="cs-CZ" sz="1600" dirty="0" smtClean="0"/>
              <a:t>)</a:t>
            </a:r>
          </a:p>
          <a:p>
            <a:pPr lvl="1"/>
            <a:r>
              <a:rPr lang="cs-CZ" sz="1600" dirty="0" smtClean="0"/>
              <a:t>Hybridní protokoly</a:t>
            </a:r>
          </a:p>
          <a:p>
            <a:pPr lvl="2"/>
            <a:r>
              <a:rPr lang="cs-CZ" sz="1600" dirty="0" smtClean="0"/>
              <a:t>Kombinace předchozích</a:t>
            </a:r>
          </a:p>
          <a:p>
            <a:pPr lvl="1"/>
            <a:endParaRPr lang="cs-CZ" sz="1600" dirty="0" smtClean="0"/>
          </a:p>
          <a:p>
            <a:endParaRPr lang="cs-CZ" sz="2000" dirty="0" smtClean="0"/>
          </a:p>
        </p:txBody>
      </p:sp>
      <p:sp>
        <p:nvSpPr>
          <p:cNvPr id="1536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75E4A36-4610-4756-8257-92EB7CDB45FB}" type="datetime1">
              <a:rPr lang="cs-CZ" smtClean="0"/>
              <a:t>02.01.2017</a:t>
            </a:fld>
            <a:endParaRPr lang="cs-CZ"/>
          </a:p>
        </p:txBody>
      </p:sp>
      <p:sp>
        <p:nvSpPr>
          <p:cNvPr id="1536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1536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273B8B-390E-49EF-9421-C67294E1D278}" type="slidenum">
              <a:rPr lang="cs-CZ" smtClean="0"/>
              <a:pPr/>
              <a:t>10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42569762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Přístupová vrstva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10407"/>
            <a:ext cx="8229600" cy="1098513"/>
          </a:xfrm>
        </p:spPr>
        <p:txBody>
          <a:bodyPr/>
          <a:lstStyle/>
          <a:p>
            <a:r>
              <a:rPr lang="cs-CZ" sz="2000" dirty="0" err="1" smtClean="0"/>
              <a:t>Low</a:t>
            </a:r>
            <a:r>
              <a:rPr lang="cs-CZ" sz="2000" dirty="0" smtClean="0"/>
              <a:t> </a:t>
            </a:r>
            <a:r>
              <a:rPr lang="cs-CZ" sz="2000" dirty="0" err="1" smtClean="0"/>
              <a:t>Power</a:t>
            </a:r>
            <a:r>
              <a:rPr lang="cs-CZ" sz="2000" dirty="0" smtClean="0"/>
              <a:t> </a:t>
            </a:r>
            <a:r>
              <a:rPr lang="cs-CZ" sz="2000" dirty="0" err="1" smtClean="0"/>
              <a:t>Listenning</a:t>
            </a:r>
            <a:endParaRPr lang="cs-CZ" sz="2000" dirty="0" smtClean="0"/>
          </a:p>
          <a:p>
            <a:pPr lvl="1"/>
            <a:r>
              <a:rPr lang="cs-CZ" sz="1600" dirty="0" smtClean="0"/>
              <a:t>Vysílač využije dlouhé preambule</a:t>
            </a:r>
          </a:p>
          <a:p>
            <a:pPr lvl="1"/>
            <a:r>
              <a:rPr lang="cs-CZ" sz="1600" dirty="0" smtClean="0"/>
              <a:t>Přijímač se budí periodicky, na krátkou dobu</a:t>
            </a:r>
          </a:p>
          <a:p>
            <a:pPr lvl="2"/>
            <a:endParaRPr lang="cs-CZ" sz="1200" dirty="0" smtClean="0"/>
          </a:p>
          <a:p>
            <a:endParaRPr lang="cs-CZ" sz="2000" dirty="0" smtClean="0"/>
          </a:p>
        </p:txBody>
      </p:sp>
      <p:sp>
        <p:nvSpPr>
          <p:cNvPr id="1536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75E4A36-4610-4756-8257-92EB7CDB45FB}" type="datetime1">
              <a:rPr lang="cs-CZ" smtClean="0"/>
              <a:t>02.01.2017</a:t>
            </a:fld>
            <a:endParaRPr lang="cs-CZ"/>
          </a:p>
        </p:txBody>
      </p:sp>
      <p:sp>
        <p:nvSpPr>
          <p:cNvPr id="1536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1536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273B8B-390E-49EF-9421-C67294E1D278}" type="slidenum">
              <a:rPr lang="cs-CZ" smtClean="0"/>
              <a:pPr/>
              <a:t>11</a:t>
            </a:fld>
            <a:endParaRPr lang="cs-CZ" smtClean="0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576" y="2708920"/>
            <a:ext cx="6347048" cy="17844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Zástupný symbol pro obsah 2"/>
          <p:cNvSpPr txBox="1">
            <a:spLocks/>
          </p:cNvSpPr>
          <p:nvPr/>
        </p:nvSpPr>
        <p:spPr bwMode="auto">
          <a:xfrm>
            <a:off x="457200" y="4523907"/>
            <a:ext cx="8229600" cy="1098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 err="1" smtClean="0"/>
              <a:t>Clear</a:t>
            </a:r>
            <a:r>
              <a:rPr lang="cs-CZ" sz="2000" kern="0" dirty="0" smtClean="0"/>
              <a:t> </a:t>
            </a:r>
            <a:r>
              <a:rPr lang="cs-CZ" sz="2000" kern="0" dirty="0" err="1" smtClean="0"/>
              <a:t>Channel</a:t>
            </a:r>
            <a:r>
              <a:rPr lang="cs-CZ" sz="2000" kern="0" dirty="0" smtClean="0"/>
              <a:t> </a:t>
            </a:r>
            <a:r>
              <a:rPr lang="cs-CZ" sz="2000" kern="0" dirty="0" err="1" smtClean="0"/>
              <a:t>Assessment</a:t>
            </a:r>
            <a:endParaRPr lang="cs-CZ" sz="2000" kern="0" dirty="0" smtClean="0"/>
          </a:p>
          <a:p>
            <a:pPr lvl="1"/>
            <a:r>
              <a:rPr lang="cs-CZ" sz="1600" kern="0" dirty="0" smtClean="0"/>
              <a:t>Posouzení stavu kanálu</a:t>
            </a:r>
          </a:p>
          <a:p>
            <a:pPr lvl="1"/>
            <a:r>
              <a:rPr lang="cs-CZ" sz="1600" kern="0" dirty="0" smtClean="0"/>
              <a:t>Detekce aktivity kanálu</a:t>
            </a:r>
            <a:endParaRPr lang="cs-CZ" sz="1200" kern="0" dirty="0" smtClean="0"/>
          </a:p>
          <a:p>
            <a:endParaRPr lang="cs-CZ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1614757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Zdroje energetické neefektivnosti </a:t>
            </a:r>
            <a:endParaRPr lang="en-US" altLang="en-US" sz="3600" dirty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dirty="0" smtClean="0"/>
              <a:t>Kolize ve vysílání</a:t>
            </a:r>
            <a:endParaRPr lang="en-US" altLang="en-US" dirty="0"/>
          </a:p>
          <a:p>
            <a:r>
              <a:rPr lang="cs-CZ" altLang="en-US" dirty="0" smtClean="0"/>
              <a:t>Odposlouchávání cizích přenosů</a:t>
            </a:r>
            <a:endParaRPr lang="en-US" altLang="en-US" dirty="0"/>
          </a:p>
          <a:p>
            <a:r>
              <a:rPr lang="cs-CZ" altLang="en-US" dirty="0" smtClean="0"/>
              <a:t>Režie přenosu řídicích paketů</a:t>
            </a:r>
            <a:endParaRPr lang="en-US" altLang="en-US" dirty="0"/>
          </a:p>
          <a:p>
            <a:r>
              <a:rPr lang="cs-CZ" altLang="en-US" dirty="0" smtClean="0"/>
              <a:t>Naslouchání bez užitku</a:t>
            </a:r>
            <a:endParaRPr lang="en-US" alt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159F15-202D-4724-A3F9-B6B7999C7DB6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88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Přístupová vrstva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S-MAC</a:t>
            </a:r>
            <a:endParaRPr lang="cs-CZ" sz="3600" dirty="0" smtClean="0"/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141537"/>
          </a:xfrm>
        </p:spPr>
        <p:txBody>
          <a:bodyPr/>
          <a:lstStyle/>
          <a:p>
            <a:r>
              <a:rPr lang="cs-CZ" smtClean="0"/>
              <a:t>S-MAC (Sensor MAC)</a:t>
            </a:r>
          </a:p>
          <a:p>
            <a:r>
              <a:rPr lang="cs-CZ" smtClean="0">
                <a:ea typeface="Calibri" pitchFamily="34" charset="0"/>
                <a:cs typeface="Times New Roman" pitchFamily="18" charset="0"/>
              </a:rPr>
              <a:t>Pro: časová synchronizace, nutnost naslouchání (redukce úsporným režimem</a:t>
            </a:r>
          </a:p>
          <a:p>
            <a:r>
              <a:rPr lang="cs-CZ" smtClean="0">
                <a:ea typeface="Calibri" pitchFamily="34" charset="0"/>
                <a:cs typeface="Times New Roman" pitchFamily="18" charset="0"/>
              </a:rPr>
              <a:t>Proti: broadcast nepoužívá RTS/CTS (kolize), pevné nastavení periody naslouchání, příjem zpráv, které patří jinému.</a:t>
            </a:r>
            <a:endParaRPr lang="cs-CZ" smtClean="0"/>
          </a:p>
        </p:txBody>
      </p:sp>
      <p:sp>
        <p:nvSpPr>
          <p:cNvPr id="17412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B45200C-3D7E-47C5-8C5A-F101B7D7C101}" type="datetime1">
              <a:rPr lang="cs-CZ" smtClean="0"/>
              <a:t>02.01.2017</a:t>
            </a:fld>
            <a:endParaRPr lang="cs-CZ"/>
          </a:p>
        </p:txBody>
      </p:sp>
      <p:sp>
        <p:nvSpPr>
          <p:cNvPr id="17413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17414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F3A7991-CD54-4AF5-8DF6-051A98331E24}" type="slidenum">
              <a:rPr lang="cs-CZ" smtClean="0"/>
              <a:pPr/>
              <a:t>13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4647356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Protokol S-MAC</a:t>
            </a:r>
            <a:br>
              <a:rPr lang="cs-CZ" altLang="en-US" sz="3600" dirty="0" smtClean="0"/>
            </a:br>
            <a:r>
              <a:rPr lang="cs-CZ" altLang="en-US" sz="3600" dirty="0" smtClean="0"/>
              <a:t>Sensor MAC</a:t>
            </a:r>
            <a:endParaRPr lang="en-US" altLang="en-US" sz="3600" dirty="0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400" dirty="0" smtClean="0"/>
              <a:t>Cíle při návrhu protokolu</a:t>
            </a:r>
          </a:p>
          <a:p>
            <a:pPr lvl="1"/>
            <a:r>
              <a:rPr lang="cs-CZ" altLang="en-US" sz="2000" dirty="0" smtClean="0"/>
              <a:t>Redukovat spotřebu energie</a:t>
            </a:r>
          </a:p>
          <a:p>
            <a:pPr lvl="2"/>
            <a:r>
              <a:rPr lang="cs-CZ" altLang="en-US" sz="1800" dirty="0" smtClean="0"/>
              <a:t>Snaha o maximální prodloužení života napájecích zdrojů</a:t>
            </a:r>
          </a:p>
          <a:p>
            <a:pPr lvl="1"/>
            <a:r>
              <a:rPr lang="cs-CZ" altLang="en-US" sz="2000" dirty="0" smtClean="0"/>
              <a:t>Podpora škálovatelnosti</a:t>
            </a:r>
          </a:p>
          <a:p>
            <a:pPr lvl="2"/>
            <a:r>
              <a:rPr lang="cs-CZ" altLang="en-US" sz="1800" dirty="0" smtClean="0"/>
              <a:t>Možnost realizovat síť s velkým počtem uzlů bez neadekvátního zvýšení nároků na energie, </a:t>
            </a:r>
            <a:r>
              <a:rPr lang="cs-CZ" altLang="en-US" sz="1800" dirty="0" err="1" smtClean="0"/>
              <a:t>prodložení</a:t>
            </a:r>
            <a:r>
              <a:rPr lang="cs-CZ" altLang="en-US" sz="1800" dirty="0" smtClean="0"/>
              <a:t> doby odezvy, …</a:t>
            </a:r>
          </a:p>
          <a:p>
            <a:pPr lvl="1"/>
            <a:r>
              <a:rPr lang="cs-CZ" altLang="en-US" sz="2000" dirty="0" err="1" smtClean="0"/>
              <a:t>Autokonfigurace</a:t>
            </a:r>
            <a:endParaRPr lang="cs-CZ" altLang="en-US" sz="2000" dirty="0" smtClean="0"/>
          </a:p>
          <a:p>
            <a:pPr lvl="2"/>
            <a:r>
              <a:rPr lang="cs-CZ" altLang="en-US" sz="1800" dirty="0" smtClean="0"/>
              <a:t>Možnost vytvoření topologie sítě bez nutnosti zadávat konfigurační parametry</a:t>
            </a:r>
          </a:p>
          <a:p>
            <a:pPr lvl="2"/>
            <a:r>
              <a:rPr lang="cs-CZ" altLang="en-US" sz="1800" dirty="0" smtClean="0"/>
              <a:t>Přidávání a ubírání uzlů za chodu</a:t>
            </a:r>
          </a:p>
          <a:p>
            <a:pPr lvl="2"/>
            <a:r>
              <a:rPr lang="cs-CZ" altLang="en-US" sz="1800" dirty="0" smtClean="0"/>
              <a:t>Dynamická změna topologie sítě</a:t>
            </a:r>
            <a:endParaRPr lang="en-US" altLang="en-US" sz="18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DB737-8CDC-4DC3-8AEB-B2DA6114B39E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4478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/>
              <a:t>S-MAC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400" dirty="0" smtClean="0"/>
              <a:t>Vychází z protokolů IEEE 802.11</a:t>
            </a:r>
          </a:p>
          <a:p>
            <a:pPr lvl="1"/>
            <a:r>
              <a:rPr lang="cs-CZ" altLang="en-US" sz="2000" dirty="0" smtClean="0"/>
              <a:t>Změny v protokolu zavedené na základě analýzy energetických ztrát</a:t>
            </a:r>
          </a:p>
          <a:p>
            <a:r>
              <a:rPr lang="cs-CZ" altLang="en-US" sz="2400" dirty="0" smtClean="0"/>
              <a:t>Minimalizace spotřeby energie způsobené</a:t>
            </a:r>
          </a:p>
          <a:p>
            <a:pPr lvl="1"/>
            <a:r>
              <a:rPr lang="cs-CZ" altLang="en-US" sz="2000" dirty="0" smtClean="0"/>
              <a:t>Kolizemi – využití krátkých řídicích zpráv pro signalizaci vysílání</a:t>
            </a:r>
          </a:p>
          <a:p>
            <a:pPr lvl="1"/>
            <a:r>
              <a:rPr lang="cs-CZ" altLang="en-US" sz="2000" dirty="0" smtClean="0"/>
              <a:t>Odposloucháváním – přenosem informace o adrese cílového uzlu a vypínáním přijímače pokud není zpráva určena danému uzlu</a:t>
            </a:r>
          </a:p>
          <a:p>
            <a:pPr lvl="1"/>
            <a:r>
              <a:rPr lang="cs-CZ" altLang="en-US" sz="2000" dirty="0" smtClean="0"/>
              <a:t>Režií přenosu řídicích paketů – minimalizace počtu a délky řídicích paketů</a:t>
            </a:r>
          </a:p>
          <a:p>
            <a:pPr lvl="1"/>
            <a:r>
              <a:rPr lang="cs-CZ" altLang="en-US" sz="2000" dirty="0" smtClean="0"/>
              <a:t>Nasloucháním bez užitku – zavedením techniky periodického naslouchání a uspávání.</a:t>
            </a:r>
            <a:endParaRPr lang="en-US" altLang="en-US" sz="20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A5BF0-A413-4C5A-B46B-67140D86FBA0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981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Sensor MAC (S-MAC)</a:t>
            </a:r>
          </a:p>
        </p:txBody>
      </p:sp>
      <p:sp>
        <p:nvSpPr>
          <p:cNvPr id="563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en-US" sz="2000" dirty="0" smtClean="0"/>
              <a:t>Základní myšlenka protokolu – cyklické rozdělení času na dobu spánku a dobu bdění, kdy se naslouchá a případně i vysílá</a:t>
            </a:r>
            <a:endParaRPr lang="en-US" altLang="en-US" sz="2000" dirty="0" smtClean="0"/>
          </a:p>
          <a:p>
            <a:endParaRPr lang="en-US" altLang="en-US" sz="2000" dirty="0" smtClean="0"/>
          </a:p>
          <a:p>
            <a:endParaRPr lang="en-US" altLang="en-US" sz="2000" dirty="0" smtClean="0"/>
          </a:p>
          <a:p>
            <a:pPr marL="0" indent="0">
              <a:buNone/>
            </a:pPr>
            <a:endParaRPr lang="en-US" altLang="en-US" sz="2000" dirty="0" smtClean="0"/>
          </a:p>
          <a:p>
            <a:r>
              <a:rPr lang="cs-CZ" altLang="en-US" sz="2000" dirty="0" smtClean="0"/>
              <a:t>Všechny uzly volí a nabízí plán buzení, nebo přejímají tento plán od sousedů</a:t>
            </a:r>
            <a:endParaRPr lang="en-US" altLang="en-US" sz="2000" dirty="0" smtClean="0"/>
          </a:p>
          <a:p>
            <a:pPr lvl="1"/>
            <a:r>
              <a:rPr lang="cs-CZ" altLang="en-US" sz="1800" dirty="0" smtClean="0"/>
              <a:t>Dochází k synchronizaci sousedních uzlů</a:t>
            </a:r>
            <a:r>
              <a:rPr lang="en-US" altLang="en-US" sz="1800" dirty="0" smtClean="0"/>
              <a:t>.</a:t>
            </a:r>
            <a:endParaRPr lang="en-US" altLang="en-US" sz="2000" dirty="0" smtClean="0"/>
          </a:p>
          <a:p>
            <a:r>
              <a:rPr lang="cs-CZ" altLang="en-US" sz="2000" dirty="0" smtClean="0"/>
              <a:t>RTS/CTS je použito k rozpoznání soupeření uzlů během intervalů naslouchání.</a:t>
            </a:r>
            <a:endParaRPr lang="en-US" altLang="en-US" sz="2000" dirty="0" smtClean="0"/>
          </a:p>
          <a:p>
            <a:pPr lvl="1"/>
            <a:r>
              <a:rPr lang="cs-CZ" altLang="en-US" sz="1800" dirty="0" smtClean="0"/>
              <a:t>Dovoluje interferujícím uzlům přejít do režimu spánku během výměny dat.</a:t>
            </a:r>
            <a:endParaRPr lang="en-US" altLang="en-US" sz="2000" dirty="0" smtClean="0"/>
          </a:p>
        </p:txBody>
      </p:sp>
      <p:grpSp>
        <p:nvGrpSpPr>
          <p:cNvPr id="56324" name="Gruppieren 21"/>
          <p:cNvGrpSpPr>
            <a:grpSpLocks/>
          </p:cNvGrpSpPr>
          <p:nvPr/>
        </p:nvGrpSpPr>
        <p:grpSpPr bwMode="auto">
          <a:xfrm>
            <a:off x="1400541" y="2420888"/>
            <a:ext cx="5657118" cy="1155339"/>
            <a:chOff x="1490775" y="3434991"/>
            <a:chExt cx="5656472" cy="1155836"/>
          </a:xfrm>
        </p:grpSpPr>
        <p:cxnSp>
          <p:nvCxnSpPr>
            <p:cNvPr id="56326" name="Gerade Verbindung mit Pfeil 6"/>
            <p:cNvCxnSpPr>
              <a:cxnSpLocks noChangeShapeType="1"/>
            </p:cNvCxnSpPr>
            <p:nvPr/>
          </p:nvCxnSpPr>
          <p:spPr bwMode="auto">
            <a:xfrm>
              <a:off x="1490775" y="4289576"/>
              <a:ext cx="5271752" cy="1262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6327" name="Gerade Verbindung 11"/>
            <p:cNvCxnSpPr>
              <a:cxnSpLocks noChangeShapeType="1"/>
            </p:cNvCxnSpPr>
            <p:nvPr/>
          </p:nvCxnSpPr>
          <p:spPr bwMode="auto">
            <a:xfrm rot="5400000">
              <a:off x="1606943" y="3838478"/>
              <a:ext cx="442920" cy="794"/>
            </a:xfrm>
            <a:prstGeom prst="line">
              <a:avLst/>
            </a:prstGeom>
            <a:noFill/>
            <a:ln w="1587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28" name="Rechteck 7"/>
            <p:cNvSpPr>
              <a:spLocks noChangeArrowheads="1"/>
            </p:cNvSpPr>
            <p:nvPr/>
          </p:nvSpPr>
          <p:spPr bwMode="auto">
            <a:xfrm>
              <a:off x="1828801" y="3949002"/>
              <a:ext cx="1376625" cy="331596"/>
            </a:xfrm>
            <a:prstGeom prst="rect">
              <a:avLst/>
            </a:prstGeom>
            <a:solidFill>
              <a:srgbClr val="A6C1F8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i="0" dirty="0" smtClean="0"/>
                <a:t>naslouchání</a:t>
              </a:r>
              <a:endParaRPr lang="en-US" altLang="en-US" sz="1600" i="0" dirty="0"/>
            </a:p>
          </p:txBody>
        </p:sp>
        <p:cxnSp>
          <p:nvCxnSpPr>
            <p:cNvPr id="56329" name="Gerade Verbindung 13"/>
            <p:cNvCxnSpPr>
              <a:cxnSpLocks noChangeShapeType="1"/>
            </p:cNvCxnSpPr>
            <p:nvPr/>
          </p:nvCxnSpPr>
          <p:spPr bwMode="auto">
            <a:xfrm rot="5400000">
              <a:off x="3978354" y="3838478"/>
              <a:ext cx="442920" cy="794"/>
            </a:xfrm>
            <a:prstGeom prst="line">
              <a:avLst/>
            </a:prstGeom>
            <a:noFill/>
            <a:ln w="15875" algn="ctr">
              <a:solidFill>
                <a:schemeClr val="tx1"/>
              </a:solidFill>
              <a:prstDash val="dash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30" name="Textfeld 14"/>
            <p:cNvSpPr txBox="1">
              <a:spLocks noChangeArrowheads="1"/>
            </p:cNvSpPr>
            <p:nvPr/>
          </p:nvSpPr>
          <p:spPr bwMode="auto">
            <a:xfrm>
              <a:off x="3205426" y="3938954"/>
              <a:ext cx="845006" cy="33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i="0" dirty="0" smtClean="0"/>
                <a:t>spánek</a:t>
              </a:r>
              <a:endParaRPr lang="en-US" altLang="en-US" sz="1600" i="0" dirty="0"/>
            </a:p>
          </p:txBody>
        </p:sp>
        <p:sp>
          <p:nvSpPr>
            <p:cNvPr id="56331" name="Textfeld 15"/>
            <p:cNvSpPr txBox="1">
              <a:spLocks noChangeArrowheads="1"/>
            </p:cNvSpPr>
            <p:nvPr/>
          </p:nvSpPr>
          <p:spPr bwMode="auto">
            <a:xfrm>
              <a:off x="5647175" y="3938954"/>
              <a:ext cx="845006" cy="33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i="0" dirty="0" smtClean="0"/>
                <a:t>spánek</a:t>
              </a:r>
              <a:endParaRPr lang="en-US" altLang="en-US" sz="1600" i="0" dirty="0"/>
            </a:p>
          </p:txBody>
        </p:sp>
        <p:cxnSp>
          <p:nvCxnSpPr>
            <p:cNvPr id="56332" name="Gerade Verbindung mit Pfeil 17"/>
            <p:cNvCxnSpPr>
              <a:cxnSpLocks noChangeShapeType="1"/>
            </p:cNvCxnSpPr>
            <p:nvPr/>
          </p:nvCxnSpPr>
          <p:spPr bwMode="auto">
            <a:xfrm>
              <a:off x="1828800" y="3758084"/>
              <a:ext cx="2351314" cy="1588"/>
            </a:xfrm>
            <a:prstGeom prst="straightConnector1">
              <a:avLst/>
            </a:prstGeom>
            <a:noFill/>
            <a:ln w="15875" algn="ctr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56333" name="Rechteck 18"/>
            <p:cNvSpPr>
              <a:spLocks noChangeArrowheads="1"/>
            </p:cNvSpPr>
            <p:nvPr/>
          </p:nvSpPr>
          <p:spPr bwMode="auto">
            <a:xfrm>
              <a:off x="4190162" y="3949002"/>
              <a:ext cx="1307234" cy="331596"/>
            </a:xfrm>
            <a:prstGeom prst="rect">
              <a:avLst/>
            </a:prstGeom>
            <a:solidFill>
              <a:srgbClr val="A6C1F8"/>
            </a:solidFill>
            <a:ln w="9525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/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i="0" dirty="0" smtClean="0"/>
                <a:t>naslouchání</a:t>
              </a:r>
              <a:endParaRPr lang="en-US" altLang="en-US" sz="1600" i="0" dirty="0"/>
            </a:p>
          </p:txBody>
        </p:sp>
        <p:sp>
          <p:nvSpPr>
            <p:cNvPr id="56334" name="Textfeld 19"/>
            <p:cNvSpPr txBox="1">
              <a:spLocks noChangeArrowheads="1"/>
            </p:cNvSpPr>
            <p:nvPr/>
          </p:nvSpPr>
          <p:spPr bwMode="auto">
            <a:xfrm>
              <a:off x="2256582" y="3434991"/>
              <a:ext cx="1495751" cy="33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dirty="0" smtClean="0"/>
                <a:t>Časový rámec</a:t>
              </a:r>
              <a:endParaRPr lang="en-US" altLang="en-US" sz="1600" i="0" dirty="0"/>
            </a:p>
          </p:txBody>
        </p:sp>
        <p:sp>
          <p:nvSpPr>
            <p:cNvPr id="56335" name="Textfeld 20"/>
            <p:cNvSpPr txBox="1">
              <a:spLocks noChangeArrowheads="1"/>
            </p:cNvSpPr>
            <p:nvPr/>
          </p:nvSpPr>
          <p:spPr bwMode="auto">
            <a:xfrm>
              <a:off x="6643640" y="4252127"/>
              <a:ext cx="503607" cy="3387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Char char="•"/>
                <a:defRPr sz="2000">
                  <a:solidFill>
                    <a:srgbClr val="000000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cs-CZ" altLang="en-US" sz="1600" dirty="0" smtClean="0"/>
                <a:t>čas</a:t>
              </a:r>
              <a:endParaRPr lang="en-US" altLang="en-US" sz="1600" i="0" dirty="0"/>
            </a:p>
          </p:txBody>
        </p:sp>
      </p:grpSp>
      <p:sp>
        <p:nvSpPr>
          <p:cNvPr id="23" name="Rechteckige Legende 22"/>
          <p:cNvSpPr>
            <a:spLocks noChangeArrowheads="1"/>
          </p:cNvSpPr>
          <p:nvPr/>
        </p:nvSpPr>
        <p:spPr bwMode="auto">
          <a:xfrm>
            <a:off x="6019800" y="2496009"/>
            <a:ext cx="2579819" cy="369888"/>
          </a:xfrm>
          <a:prstGeom prst="wedgeRectCallout">
            <a:avLst>
              <a:gd name="adj1" fmla="val -49981"/>
              <a:gd name="adj2" fmla="val 92301"/>
            </a:avLst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en-US" sz="1800" dirty="0" smtClean="0"/>
              <a:t>Zvýšení doby latence</a:t>
            </a:r>
            <a:endParaRPr lang="en-US" altLang="en-US" sz="1800" i="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6B4E1-E815-42B9-B791-C8895550E14C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8622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Přístupová vrstva</a:t>
            </a:r>
          </a:p>
        </p:txBody>
      </p:sp>
      <p:sp>
        <p:nvSpPr>
          <p:cNvPr id="1638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19263"/>
            <a:ext cx="8229600" cy="2141537"/>
          </a:xfrm>
        </p:spPr>
        <p:txBody>
          <a:bodyPr/>
          <a:lstStyle/>
          <a:p>
            <a:r>
              <a:rPr lang="cs-CZ" sz="2400" dirty="0" smtClean="0"/>
              <a:t>Příklady nadstavbových protokolů MAC úrovně</a:t>
            </a:r>
          </a:p>
          <a:p>
            <a:pPr lvl="1"/>
            <a:r>
              <a:rPr lang="cs-CZ" sz="2000" dirty="0" smtClean="0"/>
              <a:t>S-MAC, T-MAC, B-MAC, ER-MAC, LEARCH, TRAMA, E-MAC</a:t>
            </a:r>
          </a:p>
          <a:p>
            <a:r>
              <a:rPr lang="cs-CZ" sz="2400" dirty="0" smtClean="0"/>
              <a:t>S-MAC (Sensor MAC)</a:t>
            </a:r>
          </a:p>
          <a:p>
            <a:pPr lvl="1"/>
            <a:r>
              <a:rPr lang="cs-CZ" sz="2000" dirty="0" smtClean="0"/>
              <a:t>Časové sloty pro (</a:t>
            </a:r>
            <a:r>
              <a:rPr lang="cs-CZ" sz="2000" dirty="0" err="1" smtClean="0"/>
              <a:t>Carrier</a:t>
            </a:r>
            <a:r>
              <a:rPr lang="cs-CZ" sz="2000" dirty="0" smtClean="0"/>
              <a:t> Sence + synchronizaci), (CS + RTS), CTS</a:t>
            </a:r>
          </a:p>
        </p:txBody>
      </p:sp>
      <p:sp>
        <p:nvSpPr>
          <p:cNvPr id="16388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3CF49D79-0713-4DE5-89CE-E2E44FFE3FD1}" type="datetime1">
              <a:rPr lang="cs-CZ" smtClean="0"/>
              <a:t>02.01.2017</a:t>
            </a:fld>
            <a:endParaRPr lang="cs-CZ"/>
          </a:p>
        </p:txBody>
      </p:sp>
      <p:sp>
        <p:nvSpPr>
          <p:cNvPr id="16389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smtClean="0"/>
              <a:t>Bezdrátové senzorové sítě</a:t>
            </a:r>
            <a:endParaRPr lang="cs-CZ" dirty="0" smtClean="0"/>
          </a:p>
        </p:txBody>
      </p:sp>
      <p:sp>
        <p:nvSpPr>
          <p:cNvPr id="16390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A02842B-2951-455F-AD68-208EB8943ADF}" type="slidenum">
              <a:rPr lang="cs-CZ" smtClean="0"/>
              <a:pPr/>
              <a:t>17</a:t>
            </a:fld>
            <a:endParaRPr lang="cs-CZ" smtClean="0"/>
          </a:p>
        </p:txBody>
      </p:sp>
      <p:pic>
        <p:nvPicPr>
          <p:cNvPr id="16391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3415179"/>
            <a:ext cx="6049963" cy="2808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815304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en-US" sz="3600" dirty="0" smtClean="0"/>
              <a:t>Komponenty protokolu</a:t>
            </a:r>
            <a:r>
              <a:rPr lang="en-US" altLang="en-US" sz="3600" dirty="0" smtClean="0"/>
              <a:t> </a:t>
            </a:r>
            <a:r>
              <a:rPr lang="en-US" altLang="en-US" sz="3600" dirty="0"/>
              <a:t>S-MAC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dirty="0" smtClean="0"/>
              <a:t>Periodické naslouchání a spánek</a:t>
            </a:r>
            <a:endParaRPr lang="en-US" altLang="en-US" dirty="0"/>
          </a:p>
          <a:p>
            <a:r>
              <a:rPr lang="cs-CZ" altLang="en-US" dirty="0" smtClean="0"/>
              <a:t>Předcházení kolizím a odposlouchávání</a:t>
            </a:r>
          </a:p>
          <a:p>
            <a:r>
              <a:rPr lang="cs-CZ" altLang="en-US" dirty="0" smtClean="0"/>
              <a:t>Přenos zpráv</a:t>
            </a:r>
            <a:endParaRPr lang="en-US" alt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D5DD6-CD2F-4828-A40C-6859F25173DB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82961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Volba a údržba plánování (časových rozvrhů)</a:t>
            </a:r>
            <a:endParaRPr lang="en-US" altLang="en-US" sz="3600" dirty="0"/>
          </a:p>
        </p:txBody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400" dirty="0" smtClean="0"/>
              <a:t>Každý uzel si udržuje rozvrhovací tabulku</a:t>
            </a:r>
          </a:p>
          <a:p>
            <a:r>
              <a:rPr lang="cs-CZ" altLang="en-US" sz="2400" dirty="0" smtClean="0"/>
              <a:t>Počáteční rozvrhování je vytvořeno</a:t>
            </a:r>
            <a:endParaRPr lang="cs-CZ" altLang="en-US" dirty="0" smtClean="0"/>
          </a:p>
          <a:p>
            <a:pPr lvl="1"/>
            <a:r>
              <a:rPr lang="cs-CZ" altLang="en-US" dirty="0" smtClean="0"/>
              <a:t>Synchronizátorem</a:t>
            </a:r>
          </a:p>
          <a:p>
            <a:pPr lvl="2"/>
            <a:r>
              <a:rPr lang="cs-CZ" altLang="en-US" dirty="0" smtClean="0"/>
              <a:t>Uzlem, který vytváří rozvrhovací tabulku jako první</a:t>
            </a:r>
          </a:p>
          <a:p>
            <a:pPr lvl="2"/>
            <a:r>
              <a:rPr lang="cs-CZ" altLang="en-US" dirty="0" smtClean="0"/>
              <a:t>Periodicky vysílá rozvrhovací tabulku do svého okolí</a:t>
            </a:r>
          </a:p>
          <a:p>
            <a:pPr lvl="1"/>
            <a:r>
              <a:rPr lang="cs-CZ" altLang="en-US" dirty="0" err="1" smtClean="0"/>
              <a:t>Follower</a:t>
            </a:r>
            <a:r>
              <a:rPr lang="cs-CZ" altLang="en-US" dirty="0" smtClean="0"/>
              <a:t> (následník) – při startu zaslechne cizí rozvrhovací tabulku</a:t>
            </a:r>
          </a:p>
          <a:p>
            <a:pPr lvl="2"/>
            <a:r>
              <a:rPr lang="cs-CZ" altLang="en-US" dirty="0" smtClean="0"/>
              <a:t>Použije tabulku pro svůj časový rozvrh</a:t>
            </a:r>
          </a:p>
          <a:p>
            <a:pPr lvl="2"/>
            <a:r>
              <a:rPr lang="cs-CZ" altLang="en-US" dirty="0" smtClean="0"/>
              <a:t>Pokud slyší rozvrhovací tabulku od jiného uzlu, přijme ji též (řídí se více plánovacími plány)</a:t>
            </a:r>
            <a:endParaRPr lang="en-US" altLang="en-US" dirty="0"/>
          </a:p>
          <a:p>
            <a:r>
              <a:rPr lang="cs-CZ" altLang="en-US" sz="2400" dirty="0" smtClean="0"/>
              <a:t>Pravidla pro připojení uzlu (viz výše)</a:t>
            </a:r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BBDAD0-96B8-4244-A195-4301363FC627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1920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Přístupové metody</a:t>
            </a:r>
          </a:p>
        </p:txBody>
      </p:sp>
      <p:sp>
        <p:nvSpPr>
          <p:cNvPr id="14339" name="Zástupný symbol pro datum 2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AD17AC1-0A23-4102-BD03-8E1FEAE574F4}" type="datetime1">
              <a:rPr lang="cs-CZ" smtClean="0"/>
              <a:t>02.01.2017</a:t>
            </a:fld>
            <a:endParaRPr lang="cs-CZ"/>
          </a:p>
        </p:txBody>
      </p:sp>
      <p:sp>
        <p:nvSpPr>
          <p:cNvPr id="14340" name="Zástupný symbol pro zápatí 3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14341" name="Zástupný symbol pro číslo snímku 4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61D3602C-1530-41E4-90EE-260D868F64E2}" type="slidenum">
              <a:rPr lang="cs-CZ" smtClean="0"/>
              <a:pPr/>
              <a:t>2</a:t>
            </a:fld>
            <a:endParaRPr lang="cs-CZ" smtClean="0"/>
          </a:p>
        </p:txBody>
      </p:sp>
      <p:sp>
        <p:nvSpPr>
          <p:cNvPr id="14342" name="Rectangle 4"/>
          <p:cNvSpPr>
            <a:spLocks noChangeArrowheads="1"/>
          </p:cNvSpPr>
          <p:nvPr/>
        </p:nvSpPr>
        <p:spPr bwMode="auto">
          <a:xfrm>
            <a:off x="3536950" y="1662113"/>
            <a:ext cx="2108200" cy="369887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r>
              <a:rPr lang="cs-CZ"/>
              <a:t>Přístupové metody</a:t>
            </a:r>
            <a:endParaRPr lang="en-US"/>
          </a:p>
        </p:txBody>
      </p:sp>
      <p:sp>
        <p:nvSpPr>
          <p:cNvPr id="14343" name="Rectangle 5"/>
          <p:cNvSpPr>
            <a:spLocks noChangeArrowheads="1"/>
          </p:cNvSpPr>
          <p:nvPr/>
        </p:nvSpPr>
        <p:spPr bwMode="auto">
          <a:xfrm>
            <a:off x="2428875" y="2786063"/>
            <a:ext cx="1671638" cy="369887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r>
              <a:rPr lang="cs-CZ"/>
              <a:t>centralizované</a:t>
            </a:r>
            <a:endParaRPr lang="en-US"/>
          </a:p>
        </p:txBody>
      </p:sp>
      <p:sp>
        <p:nvSpPr>
          <p:cNvPr id="14344" name="Rectangle 6"/>
          <p:cNvSpPr>
            <a:spLocks noChangeArrowheads="1"/>
          </p:cNvSpPr>
          <p:nvPr/>
        </p:nvSpPr>
        <p:spPr bwMode="auto">
          <a:xfrm>
            <a:off x="5572125" y="2786063"/>
            <a:ext cx="1557338" cy="369887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r>
              <a:rPr lang="cs-CZ"/>
              <a:t>distribuované</a:t>
            </a:r>
            <a:endParaRPr lang="en-US"/>
          </a:p>
        </p:txBody>
      </p:sp>
      <p:sp>
        <p:nvSpPr>
          <p:cNvPr id="14345" name="Rectangle 7"/>
          <p:cNvSpPr>
            <a:spLocks noChangeArrowheads="1"/>
          </p:cNvSpPr>
          <p:nvPr/>
        </p:nvSpPr>
        <p:spPr bwMode="auto">
          <a:xfrm>
            <a:off x="7286625" y="3786188"/>
            <a:ext cx="1504950" cy="369887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r>
              <a:rPr lang="cs-CZ"/>
              <a:t>neplánované</a:t>
            </a:r>
            <a:endParaRPr lang="en-US"/>
          </a:p>
        </p:txBody>
      </p:sp>
      <p:sp>
        <p:nvSpPr>
          <p:cNvPr id="14346" name="Rectangle 8"/>
          <p:cNvSpPr>
            <a:spLocks noChangeArrowheads="1"/>
          </p:cNvSpPr>
          <p:nvPr/>
        </p:nvSpPr>
        <p:spPr bwMode="auto">
          <a:xfrm>
            <a:off x="5072063" y="4429125"/>
            <a:ext cx="1249362" cy="369888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r>
              <a:rPr lang="cs-CZ"/>
              <a:t>plánované</a:t>
            </a:r>
            <a:endParaRPr lang="en-US"/>
          </a:p>
        </p:txBody>
      </p:sp>
      <p:cxnSp>
        <p:nvCxnSpPr>
          <p:cNvPr id="14347" name="AutoShape 9"/>
          <p:cNvCxnSpPr>
            <a:cxnSpLocks noChangeShapeType="1"/>
            <a:stCxn id="14342" idx="2"/>
            <a:endCxn id="14343" idx="0"/>
          </p:cNvCxnSpPr>
          <p:nvPr/>
        </p:nvCxnSpPr>
        <p:spPr bwMode="auto">
          <a:xfrm rot="5400000">
            <a:off x="3551237" y="1746251"/>
            <a:ext cx="754063" cy="1325562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8" name="AutoShape 10"/>
          <p:cNvCxnSpPr>
            <a:cxnSpLocks noChangeShapeType="1"/>
            <a:stCxn id="14342" idx="2"/>
            <a:endCxn id="14344" idx="0"/>
          </p:cNvCxnSpPr>
          <p:nvPr/>
        </p:nvCxnSpPr>
        <p:spPr bwMode="auto">
          <a:xfrm rot="16200000" flipH="1">
            <a:off x="5093493" y="1529557"/>
            <a:ext cx="754063" cy="1758950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49" name="AutoShape 11"/>
          <p:cNvCxnSpPr>
            <a:cxnSpLocks noChangeShapeType="1"/>
            <a:stCxn id="14344" idx="2"/>
            <a:endCxn id="14345" idx="0"/>
          </p:cNvCxnSpPr>
          <p:nvPr/>
        </p:nvCxnSpPr>
        <p:spPr bwMode="auto">
          <a:xfrm rot="16200000" flipH="1">
            <a:off x="6879431" y="2626519"/>
            <a:ext cx="630238" cy="1689100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0" name="AutoShape 12"/>
          <p:cNvCxnSpPr>
            <a:cxnSpLocks noChangeShapeType="1"/>
            <a:stCxn id="14344" idx="2"/>
            <a:endCxn id="14346" idx="0"/>
          </p:cNvCxnSpPr>
          <p:nvPr/>
        </p:nvCxnSpPr>
        <p:spPr bwMode="auto">
          <a:xfrm rot="5400000">
            <a:off x="5386387" y="3465513"/>
            <a:ext cx="1273175" cy="654050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5" name="Rectangle 13"/>
          <p:cNvSpPr>
            <a:spLocks noChangeArrowheads="1"/>
          </p:cNvSpPr>
          <p:nvPr/>
        </p:nvSpPr>
        <p:spPr bwMode="auto">
          <a:xfrm>
            <a:off x="4071938" y="5500688"/>
            <a:ext cx="1787525" cy="369887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>
            <a:spAutoFit/>
          </a:bodyPr>
          <a:lstStyle/>
          <a:p>
            <a:r>
              <a:rPr lang="cs-CZ"/>
              <a:t>Pevné přidělení</a:t>
            </a:r>
            <a:endParaRPr lang="en-US"/>
          </a:p>
        </p:txBody>
      </p:sp>
      <p:sp>
        <p:nvSpPr>
          <p:cNvPr id="14352" name="Rectangle 14"/>
          <p:cNvSpPr>
            <a:spLocks noChangeArrowheads="1"/>
          </p:cNvSpPr>
          <p:nvPr/>
        </p:nvSpPr>
        <p:spPr bwMode="auto">
          <a:xfrm>
            <a:off x="6715125" y="5286375"/>
            <a:ext cx="1671638" cy="923925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cs-CZ"/>
              <a:t>Přidělení podle </a:t>
            </a:r>
          </a:p>
          <a:p>
            <a:r>
              <a:rPr lang="cs-CZ"/>
              <a:t>požadavku</a:t>
            </a:r>
            <a:endParaRPr lang="en-US"/>
          </a:p>
        </p:txBody>
      </p:sp>
      <p:cxnSp>
        <p:nvCxnSpPr>
          <p:cNvPr id="14353" name="AutoShape 15"/>
          <p:cNvCxnSpPr>
            <a:cxnSpLocks noChangeShapeType="1"/>
            <a:stCxn id="14346" idx="2"/>
            <a:endCxn id="15" idx="0"/>
          </p:cNvCxnSpPr>
          <p:nvPr/>
        </p:nvCxnSpPr>
        <p:spPr bwMode="auto">
          <a:xfrm rot="5400000">
            <a:off x="4979987" y="4784726"/>
            <a:ext cx="701675" cy="730250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4" name="AutoShape 16"/>
          <p:cNvCxnSpPr>
            <a:cxnSpLocks noChangeShapeType="1"/>
            <a:stCxn id="14346" idx="2"/>
            <a:endCxn id="14352" idx="0"/>
          </p:cNvCxnSpPr>
          <p:nvPr/>
        </p:nvCxnSpPr>
        <p:spPr bwMode="auto">
          <a:xfrm rot="16200000" flipH="1">
            <a:off x="6380163" y="4114800"/>
            <a:ext cx="487362" cy="1855788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5" name="Rectangle 17"/>
          <p:cNvSpPr>
            <a:spLocks noChangeArrowheads="1"/>
          </p:cNvSpPr>
          <p:nvPr/>
        </p:nvSpPr>
        <p:spPr bwMode="auto">
          <a:xfrm>
            <a:off x="3643313" y="3786188"/>
            <a:ext cx="1509712" cy="369887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cs-CZ"/>
              <a:t>neplánované</a:t>
            </a:r>
            <a:endParaRPr lang="en-US"/>
          </a:p>
        </p:txBody>
      </p:sp>
      <p:sp>
        <p:nvSpPr>
          <p:cNvPr id="14356" name="Rectangle 18"/>
          <p:cNvSpPr>
            <a:spLocks noChangeArrowheads="1"/>
          </p:cNvSpPr>
          <p:nvPr/>
        </p:nvSpPr>
        <p:spPr bwMode="auto">
          <a:xfrm>
            <a:off x="1127125" y="3924300"/>
            <a:ext cx="1341438" cy="369888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cs-CZ"/>
              <a:t>plánované</a:t>
            </a:r>
            <a:endParaRPr lang="en-US"/>
          </a:p>
        </p:txBody>
      </p:sp>
      <p:cxnSp>
        <p:nvCxnSpPr>
          <p:cNvPr id="14357" name="AutoShape 19"/>
          <p:cNvCxnSpPr>
            <a:cxnSpLocks noChangeShapeType="1"/>
            <a:stCxn id="14343" idx="2"/>
            <a:endCxn id="14355" idx="0"/>
          </p:cNvCxnSpPr>
          <p:nvPr/>
        </p:nvCxnSpPr>
        <p:spPr bwMode="auto">
          <a:xfrm rot="16200000" flipH="1">
            <a:off x="3516313" y="2905125"/>
            <a:ext cx="630238" cy="1131887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58" name="AutoShape 20"/>
          <p:cNvCxnSpPr>
            <a:cxnSpLocks noChangeShapeType="1"/>
            <a:stCxn id="14343" idx="2"/>
            <a:endCxn id="14356" idx="0"/>
          </p:cNvCxnSpPr>
          <p:nvPr/>
        </p:nvCxnSpPr>
        <p:spPr bwMode="auto">
          <a:xfrm rot="5400000">
            <a:off x="2147888" y="2806700"/>
            <a:ext cx="768350" cy="1466850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4359" name="Rectangle 21"/>
          <p:cNvSpPr>
            <a:spLocks noChangeArrowheads="1"/>
          </p:cNvSpPr>
          <p:nvPr/>
        </p:nvSpPr>
        <p:spPr bwMode="auto">
          <a:xfrm>
            <a:off x="231775" y="5124450"/>
            <a:ext cx="1495425" cy="646113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cs-CZ"/>
              <a:t>Pevné přidělení</a:t>
            </a:r>
            <a:endParaRPr lang="en-US"/>
          </a:p>
        </p:txBody>
      </p:sp>
      <p:sp>
        <p:nvSpPr>
          <p:cNvPr id="14360" name="Rectangle 22"/>
          <p:cNvSpPr>
            <a:spLocks noChangeArrowheads="1"/>
          </p:cNvSpPr>
          <p:nvPr/>
        </p:nvSpPr>
        <p:spPr bwMode="auto">
          <a:xfrm>
            <a:off x="1949450" y="5124450"/>
            <a:ext cx="1495425" cy="646113"/>
          </a:xfrm>
          <a:prstGeom prst="rect">
            <a:avLst/>
          </a:prstGeom>
          <a:noFill/>
          <a:ln w="12700" algn="ctr">
            <a:solidFill>
              <a:srgbClr val="003065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r>
              <a:rPr lang="cs-CZ"/>
              <a:t>Přidělení dle požadavku</a:t>
            </a:r>
            <a:endParaRPr lang="en-US"/>
          </a:p>
        </p:txBody>
      </p:sp>
      <p:cxnSp>
        <p:nvCxnSpPr>
          <p:cNvPr id="14361" name="AutoShape 23"/>
          <p:cNvCxnSpPr>
            <a:cxnSpLocks noChangeShapeType="1"/>
            <a:stCxn id="14356" idx="2"/>
            <a:endCxn id="14359" idx="0"/>
          </p:cNvCxnSpPr>
          <p:nvPr/>
        </p:nvCxnSpPr>
        <p:spPr bwMode="auto">
          <a:xfrm rot="5400000">
            <a:off x="973932" y="4299744"/>
            <a:ext cx="830262" cy="819150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4362" name="AutoShape 24"/>
          <p:cNvCxnSpPr>
            <a:cxnSpLocks noChangeShapeType="1"/>
            <a:stCxn id="14356" idx="2"/>
            <a:endCxn id="14360" idx="0"/>
          </p:cNvCxnSpPr>
          <p:nvPr/>
        </p:nvCxnSpPr>
        <p:spPr bwMode="auto">
          <a:xfrm rot="16200000" flipH="1">
            <a:off x="1831976" y="4259262"/>
            <a:ext cx="830262" cy="900113"/>
          </a:xfrm>
          <a:prstGeom prst="straightConnector1">
            <a:avLst/>
          </a:prstGeom>
          <a:noFill/>
          <a:ln w="12700">
            <a:solidFill>
              <a:srgbClr val="003065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  <p:extLst>
      <p:ext uri="{BB962C8B-B14F-4D97-AF65-F5344CB8AC3E}">
        <p14:creationId xmlns:p14="http://schemas.microsoft.com/office/powerpoint/2010/main" val="8492877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15">
                                            <p:txEl>
                                              <p:charRg st="4294967295" end="4294967295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Údržba synchronizace</a:t>
            </a:r>
            <a:endParaRPr lang="en-US" altLang="en-US" sz="3600" dirty="0"/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altLang="en-US" sz="2400" dirty="0" smtClean="0"/>
              <a:t>Je třeba předcházet časovému posunu hodin v jednotlivých uzlech</a:t>
            </a:r>
          </a:p>
          <a:p>
            <a:pPr>
              <a:lnSpc>
                <a:spcPct val="90000"/>
              </a:lnSpc>
            </a:pPr>
            <a:r>
              <a:rPr lang="cs-CZ" altLang="en-US" sz="2400" dirty="0" smtClean="0"/>
              <a:t>Realizuje se periodickým vysíláním SYNC paketu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cs-CZ" altLang="en-US" sz="2400" dirty="0" smtClean="0"/>
              <a:t>Přijímače nastaví časové čítače</a:t>
            </a:r>
            <a:endParaRPr lang="en-US" altLang="en-US" sz="2400" dirty="0"/>
          </a:p>
          <a:p>
            <a:pPr>
              <a:lnSpc>
                <a:spcPct val="90000"/>
              </a:lnSpc>
            </a:pPr>
            <a:r>
              <a:rPr lang="cs-CZ" altLang="en-US" sz="2400" dirty="0" smtClean="0"/>
              <a:t>Interval naslouchání je rozdělen do dvou částí</a:t>
            </a:r>
          </a:p>
          <a:p>
            <a:pPr lvl="1">
              <a:lnSpc>
                <a:spcPct val="90000"/>
              </a:lnSpc>
            </a:pPr>
            <a:r>
              <a:rPr lang="cs-CZ" altLang="en-US" sz="2000" dirty="0" smtClean="0"/>
              <a:t>Každá část je dále rozdělena na časové sloty</a:t>
            </a:r>
            <a:endParaRPr lang="en-US" altLang="en-US" sz="2400" dirty="0"/>
          </a:p>
          <a:p>
            <a:pPr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400" dirty="0"/>
              <a:t>  </a:t>
            </a:r>
          </a:p>
          <a:p>
            <a:pPr>
              <a:lnSpc>
                <a:spcPct val="90000"/>
              </a:lnSpc>
            </a:pPr>
            <a:endParaRPr lang="en-US" altLang="en-US" sz="2400" dirty="0"/>
          </a:p>
          <a:p>
            <a:pPr>
              <a:lnSpc>
                <a:spcPct val="90000"/>
              </a:lnSpc>
            </a:pPr>
            <a:endParaRPr lang="en-US" altLang="en-US" sz="2400" dirty="0"/>
          </a:p>
        </p:txBody>
      </p:sp>
      <p:sp>
        <p:nvSpPr>
          <p:cNvPr id="68612" name="Rectangle 4"/>
          <p:cNvSpPr>
            <a:spLocks noChangeArrowheads="1"/>
          </p:cNvSpPr>
          <p:nvPr/>
        </p:nvSpPr>
        <p:spPr bwMode="auto">
          <a:xfrm>
            <a:off x="609600" y="3048000"/>
            <a:ext cx="22860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3" name="Rectangle 5"/>
          <p:cNvSpPr>
            <a:spLocks noChangeArrowheads="1"/>
          </p:cNvSpPr>
          <p:nvPr/>
        </p:nvSpPr>
        <p:spPr bwMode="auto">
          <a:xfrm>
            <a:off x="2895600" y="3048000"/>
            <a:ext cx="3044552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8616" name="Text Box 8"/>
          <p:cNvSpPr txBox="1">
            <a:spLocks noChangeArrowheads="1"/>
          </p:cNvSpPr>
          <p:nvPr/>
        </p:nvSpPr>
        <p:spPr bwMode="auto">
          <a:xfrm>
            <a:off x="609600" y="3124200"/>
            <a:ext cx="2209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altLang="en-US" b="1" dirty="0" smtClean="0">
                <a:latin typeface="Tahoma" panose="020B0604030504040204" pitchFamily="34" charset="0"/>
              </a:rPr>
              <a:t>ID uzlu vysílače</a:t>
            </a:r>
            <a:endParaRPr lang="en-US" altLang="en-US" b="1" dirty="0">
              <a:latin typeface="Tahoma" panose="020B0604030504040204" pitchFamily="34" charset="0"/>
            </a:endParaRPr>
          </a:p>
        </p:txBody>
      </p:sp>
      <p:sp>
        <p:nvSpPr>
          <p:cNvPr id="68617" name="Text Box 9"/>
          <p:cNvSpPr txBox="1">
            <a:spLocks noChangeArrowheads="1"/>
          </p:cNvSpPr>
          <p:nvPr/>
        </p:nvSpPr>
        <p:spPr bwMode="auto">
          <a:xfrm>
            <a:off x="3382950" y="3091934"/>
            <a:ext cx="206985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cs-CZ" altLang="en-US" b="1" dirty="0" smtClean="0">
                <a:latin typeface="Tahoma" panose="020B0604030504040204" pitchFamily="34" charset="0"/>
              </a:rPr>
              <a:t>Doba do uspání</a:t>
            </a:r>
            <a:endParaRPr lang="en-US" altLang="en-US" b="1" dirty="0">
              <a:latin typeface="Tahoma" panose="020B0604030504040204" pitchFamily="34" charset="0"/>
            </a:endParaRPr>
          </a:p>
        </p:txBody>
      </p:sp>
      <p:sp>
        <p:nvSpPr>
          <p:cNvPr id="68625" name="Text Box 17"/>
          <p:cNvSpPr txBox="1">
            <a:spLocks noChangeArrowheads="1"/>
          </p:cNvSpPr>
          <p:nvPr/>
        </p:nvSpPr>
        <p:spPr bwMode="auto">
          <a:xfrm>
            <a:off x="1981200" y="3657600"/>
            <a:ext cx="2590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000" b="1">
                <a:latin typeface="Tahoma" panose="020B0604030504040204" pitchFamily="34" charset="0"/>
              </a:rPr>
              <a:t>SYNC Packet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BE168A-6785-4480-877E-F1B300E900B9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43773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/>
              <a:t>Sensor MAC (S-MAC)</a:t>
            </a:r>
          </a:p>
        </p:txBody>
      </p:sp>
      <p:sp>
        <p:nvSpPr>
          <p:cNvPr id="58371" name="Content Placeholder 2"/>
          <p:cNvSpPr>
            <a:spLocks noGrp="1"/>
          </p:cNvSpPr>
          <p:nvPr>
            <p:ph idx="1"/>
          </p:nvPr>
        </p:nvSpPr>
        <p:spPr>
          <a:xfrm>
            <a:off x="412749" y="1949574"/>
            <a:ext cx="2795464" cy="1926905"/>
          </a:xfrm>
        </p:spPr>
        <p:txBody>
          <a:bodyPr/>
          <a:lstStyle/>
          <a:p>
            <a:r>
              <a:rPr lang="cs-CZ" altLang="en-US" sz="2000" dirty="0" smtClean="0"/>
              <a:t>Problém – uzly se musí řídit více časovými plány.</a:t>
            </a:r>
          </a:p>
          <a:p>
            <a:pPr lvl="1"/>
            <a:r>
              <a:rPr lang="cs-CZ" altLang="en-US" sz="1800" dirty="0" smtClean="0"/>
              <a:t>Bráníme se rozdělení sítě na více částí.</a:t>
            </a:r>
            <a:endParaRPr lang="en-US" altLang="en-US" sz="1800" dirty="0" smtClean="0"/>
          </a:p>
        </p:txBody>
      </p:sp>
      <p:sp>
        <p:nvSpPr>
          <p:cNvPr id="17" name="Ellipse 16"/>
          <p:cNvSpPr/>
          <p:nvPr/>
        </p:nvSpPr>
        <p:spPr bwMode="auto">
          <a:xfrm>
            <a:off x="5117182" y="3291557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2" name="Ellipse 21"/>
          <p:cNvSpPr/>
          <p:nvPr/>
        </p:nvSpPr>
        <p:spPr bwMode="auto">
          <a:xfrm>
            <a:off x="4366294" y="2801019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4" name="Ellipse 23"/>
          <p:cNvSpPr/>
          <p:nvPr/>
        </p:nvSpPr>
        <p:spPr bwMode="auto">
          <a:xfrm>
            <a:off x="4856832" y="2758157"/>
            <a:ext cx="173037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5" name="Ellipse 24"/>
          <p:cNvSpPr/>
          <p:nvPr/>
        </p:nvSpPr>
        <p:spPr bwMode="auto">
          <a:xfrm>
            <a:off x="4529807" y="2323182"/>
            <a:ext cx="174625" cy="1730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6" name="Ellipse 25"/>
          <p:cNvSpPr/>
          <p:nvPr/>
        </p:nvSpPr>
        <p:spPr bwMode="auto">
          <a:xfrm>
            <a:off x="5466432" y="2899444"/>
            <a:ext cx="173037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7" name="Ellipse 26"/>
          <p:cNvSpPr/>
          <p:nvPr/>
        </p:nvSpPr>
        <p:spPr bwMode="auto">
          <a:xfrm>
            <a:off x="5258469" y="2343819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8" name="Ellipse 27"/>
          <p:cNvSpPr/>
          <p:nvPr/>
        </p:nvSpPr>
        <p:spPr bwMode="auto">
          <a:xfrm>
            <a:off x="6380832" y="3226469"/>
            <a:ext cx="173037" cy="1730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29" name="Ellipse 28"/>
          <p:cNvSpPr/>
          <p:nvPr/>
        </p:nvSpPr>
        <p:spPr bwMode="auto">
          <a:xfrm>
            <a:off x="6325269" y="1942182"/>
            <a:ext cx="174625" cy="1730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0" name="Ellipse 29"/>
          <p:cNvSpPr/>
          <p:nvPr/>
        </p:nvSpPr>
        <p:spPr bwMode="auto">
          <a:xfrm>
            <a:off x="6488782" y="2354932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1" name="Ellipse 30"/>
          <p:cNvSpPr/>
          <p:nvPr/>
        </p:nvSpPr>
        <p:spPr bwMode="auto">
          <a:xfrm>
            <a:off x="5868069" y="2137444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2" name="Ellipse 31"/>
          <p:cNvSpPr/>
          <p:nvPr/>
        </p:nvSpPr>
        <p:spPr bwMode="auto">
          <a:xfrm>
            <a:off x="6096669" y="2877219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3" name="Ellipse 32"/>
          <p:cNvSpPr/>
          <p:nvPr/>
        </p:nvSpPr>
        <p:spPr bwMode="auto">
          <a:xfrm>
            <a:off x="6858669" y="2812132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7120607" y="2191419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7326982" y="3237582"/>
            <a:ext cx="174625" cy="1730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6" name="Ellipse 35"/>
          <p:cNvSpPr/>
          <p:nvPr/>
        </p:nvSpPr>
        <p:spPr bwMode="auto">
          <a:xfrm>
            <a:off x="7447632" y="2704182"/>
            <a:ext cx="173037" cy="173037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7" name="Ellipse 36"/>
          <p:cNvSpPr/>
          <p:nvPr/>
        </p:nvSpPr>
        <p:spPr bwMode="auto">
          <a:xfrm>
            <a:off x="3963069" y="2180307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8" name="Ellipse 37"/>
          <p:cNvSpPr/>
          <p:nvPr/>
        </p:nvSpPr>
        <p:spPr bwMode="auto">
          <a:xfrm>
            <a:off x="7795294" y="2235869"/>
            <a:ext cx="174625" cy="173038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39" name="Ellipse 38"/>
          <p:cNvSpPr/>
          <p:nvPr/>
        </p:nvSpPr>
        <p:spPr bwMode="auto">
          <a:xfrm>
            <a:off x="4050382" y="3247107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0" name="Ellipse 39"/>
          <p:cNvSpPr/>
          <p:nvPr/>
        </p:nvSpPr>
        <p:spPr bwMode="auto">
          <a:xfrm>
            <a:off x="4964782" y="1886619"/>
            <a:ext cx="174625" cy="174625"/>
          </a:xfrm>
          <a:prstGeom prst="ellipse">
            <a:avLst/>
          </a:prstGeom>
          <a:solidFill>
            <a:schemeClr val="bg1">
              <a:lumMod val="8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algn="ctr" eaLnBrk="1" hangingPunct="1">
              <a:defRPr/>
            </a:pPr>
            <a:endParaRPr lang="en-US" i="0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41" name="Ellipse 40"/>
          <p:cNvSpPr>
            <a:spLocks noChangeArrowheads="1"/>
          </p:cNvSpPr>
          <p:nvPr/>
        </p:nvSpPr>
        <p:spPr bwMode="auto">
          <a:xfrm>
            <a:off x="5114007" y="3285207"/>
            <a:ext cx="174625" cy="173037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2" name="Ellipse 41"/>
          <p:cNvSpPr>
            <a:spLocks noChangeArrowheads="1"/>
          </p:cNvSpPr>
          <p:nvPr/>
        </p:nvSpPr>
        <p:spPr bwMode="auto">
          <a:xfrm>
            <a:off x="4363119" y="2794669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3" name="Ellipse 42"/>
          <p:cNvSpPr>
            <a:spLocks noChangeArrowheads="1"/>
          </p:cNvSpPr>
          <p:nvPr/>
        </p:nvSpPr>
        <p:spPr bwMode="auto">
          <a:xfrm>
            <a:off x="4852069" y="2751807"/>
            <a:ext cx="174625" cy="173037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4" name="Ellipse 43"/>
          <p:cNvSpPr>
            <a:spLocks noChangeArrowheads="1"/>
          </p:cNvSpPr>
          <p:nvPr/>
        </p:nvSpPr>
        <p:spPr bwMode="auto">
          <a:xfrm>
            <a:off x="4526632" y="2315244"/>
            <a:ext cx="173037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5" name="Ellipse 44"/>
          <p:cNvSpPr>
            <a:spLocks noChangeArrowheads="1"/>
          </p:cNvSpPr>
          <p:nvPr/>
        </p:nvSpPr>
        <p:spPr bwMode="auto">
          <a:xfrm>
            <a:off x="5461669" y="2893094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6" name="Ellipse 45"/>
          <p:cNvSpPr>
            <a:spLocks noChangeArrowheads="1"/>
          </p:cNvSpPr>
          <p:nvPr/>
        </p:nvSpPr>
        <p:spPr bwMode="auto">
          <a:xfrm>
            <a:off x="5255294" y="2337469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7" name="Ellipse 46"/>
          <p:cNvSpPr>
            <a:spLocks noChangeArrowheads="1"/>
          </p:cNvSpPr>
          <p:nvPr/>
        </p:nvSpPr>
        <p:spPr bwMode="auto">
          <a:xfrm>
            <a:off x="6376069" y="3220119"/>
            <a:ext cx="174625" cy="17303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8" name="Ellipse 47"/>
          <p:cNvSpPr>
            <a:spLocks noChangeArrowheads="1"/>
          </p:cNvSpPr>
          <p:nvPr/>
        </p:nvSpPr>
        <p:spPr bwMode="auto">
          <a:xfrm>
            <a:off x="6322094" y="1934244"/>
            <a:ext cx="174625" cy="17462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49" name="Ellipse 48"/>
          <p:cNvSpPr>
            <a:spLocks noChangeArrowheads="1"/>
          </p:cNvSpPr>
          <p:nvPr/>
        </p:nvSpPr>
        <p:spPr bwMode="auto">
          <a:xfrm>
            <a:off x="6485607" y="2348582"/>
            <a:ext cx="174625" cy="17462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0" name="Ellipse 49"/>
          <p:cNvSpPr>
            <a:spLocks noChangeArrowheads="1"/>
          </p:cNvSpPr>
          <p:nvPr/>
        </p:nvSpPr>
        <p:spPr bwMode="auto">
          <a:xfrm>
            <a:off x="5864894" y="2131094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1" name="Ellipse 50"/>
          <p:cNvSpPr>
            <a:spLocks noChangeArrowheads="1"/>
          </p:cNvSpPr>
          <p:nvPr/>
        </p:nvSpPr>
        <p:spPr bwMode="auto">
          <a:xfrm>
            <a:off x="6093494" y="2870869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2" name="Ellipse 51"/>
          <p:cNvSpPr>
            <a:spLocks noChangeArrowheads="1"/>
          </p:cNvSpPr>
          <p:nvPr/>
        </p:nvSpPr>
        <p:spPr bwMode="auto">
          <a:xfrm>
            <a:off x="6855494" y="2805782"/>
            <a:ext cx="174625" cy="17462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3" name="Ellipse 52"/>
          <p:cNvSpPr>
            <a:spLocks noChangeArrowheads="1"/>
          </p:cNvSpPr>
          <p:nvPr/>
        </p:nvSpPr>
        <p:spPr bwMode="auto">
          <a:xfrm>
            <a:off x="7117432" y="2185069"/>
            <a:ext cx="173037" cy="17462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4" name="Ellipse 53"/>
          <p:cNvSpPr>
            <a:spLocks noChangeArrowheads="1"/>
          </p:cNvSpPr>
          <p:nvPr/>
        </p:nvSpPr>
        <p:spPr bwMode="auto">
          <a:xfrm>
            <a:off x="7323807" y="3229644"/>
            <a:ext cx="174625" cy="17462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5" name="Ellipse 54"/>
          <p:cNvSpPr>
            <a:spLocks noChangeArrowheads="1"/>
          </p:cNvSpPr>
          <p:nvPr/>
        </p:nvSpPr>
        <p:spPr bwMode="auto">
          <a:xfrm>
            <a:off x="7442869" y="2696244"/>
            <a:ext cx="174625" cy="174625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6" name="Ellipse 55"/>
          <p:cNvSpPr>
            <a:spLocks noChangeArrowheads="1"/>
          </p:cNvSpPr>
          <p:nvPr/>
        </p:nvSpPr>
        <p:spPr bwMode="auto">
          <a:xfrm>
            <a:off x="3959894" y="2173957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7" name="Ellipse 56"/>
          <p:cNvSpPr>
            <a:spLocks noChangeArrowheads="1"/>
          </p:cNvSpPr>
          <p:nvPr/>
        </p:nvSpPr>
        <p:spPr bwMode="auto">
          <a:xfrm>
            <a:off x="7792119" y="2229519"/>
            <a:ext cx="174625" cy="173038"/>
          </a:xfrm>
          <a:prstGeom prst="ellipse">
            <a:avLst/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8" name="Ellipse 57"/>
          <p:cNvSpPr>
            <a:spLocks noChangeArrowheads="1"/>
          </p:cNvSpPr>
          <p:nvPr/>
        </p:nvSpPr>
        <p:spPr bwMode="auto">
          <a:xfrm>
            <a:off x="4047207" y="3240757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59" name="Ellipse 58"/>
          <p:cNvSpPr>
            <a:spLocks noChangeArrowheads="1"/>
          </p:cNvSpPr>
          <p:nvPr/>
        </p:nvSpPr>
        <p:spPr bwMode="auto">
          <a:xfrm>
            <a:off x="4961607" y="1880269"/>
            <a:ext cx="174625" cy="174625"/>
          </a:xfrm>
          <a:prstGeom prst="ellipse">
            <a:avLst/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cxnSp>
        <p:nvCxnSpPr>
          <p:cNvPr id="65" name="Gerade Verbindung 64"/>
          <p:cNvCxnSpPr>
            <a:stCxn id="43" idx="1"/>
            <a:endCxn id="44" idx="5"/>
          </p:cNvCxnSpPr>
          <p:nvPr/>
        </p:nvCxnSpPr>
        <p:spPr bwMode="auto">
          <a:xfrm rot="16200000" flipV="1">
            <a:off x="4619500" y="2519238"/>
            <a:ext cx="312738" cy="20320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6" name="Gerade Verbindung 65"/>
          <p:cNvCxnSpPr>
            <a:stCxn id="45" idx="2"/>
            <a:endCxn id="43" idx="5"/>
          </p:cNvCxnSpPr>
          <p:nvPr/>
        </p:nvCxnSpPr>
        <p:spPr bwMode="auto">
          <a:xfrm rot="10800000">
            <a:off x="5001294" y="2899444"/>
            <a:ext cx="460375" cy="80963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0" name="Gerade Verbindung 69"/>
          <p:cNvCxnSpPr>
            <a:stCxn id="43" idx="2"/>
            <a:endCxn id="42" idx="6"/>
          </p:cNvCxnSpPr>
          <p:nvPr/>
        </p:nvCxnSpPr>
        <p:spPr bwMode="auto">
          <a:xfrm rot="10800000" flipV="1">
            <a:off x="4537744" y="2839119"/>
            <a:ext cx="314325" cy="42863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3" name="Gerade Verbindung 72"/>
          <p:cNvCxnSpPr>
            <a:stCxn id="44" idx="3"/>
            <a:endCxn id="42" idx="0"/>
          </p:cNvCxnSpPr>
          <p:nvPr/>
        </p:nvCxnSpPr>
        <p:spPr bwMode="auto">
          <a:xfrm rot="5400000">
            <a:off x="4336132" y="2578769"/>
            <a:ext cx="330200" cy="10160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6" name="Gerade Verbindung 75"/>
          <p:cNvCxnSpPr>
            <a:stCxn id="55" idx="4"/>
            <a:endCxn id="54" idx="0"/>
          </p:cNvCxnSpPr>
          <p:nvPr/>
        </p:nvCxnSpPr>
        <p:spPr bwMode="auto">
          <a:xfrm rot="5400000">
            <a:off x="7291263" y="2990725"/>
            <a:ext cx="358775" cy="119063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9" name="Gerade Verbindung 78"/>
          <p:cNvCxnSpPr>
            <a:stCxn id="57" idx="3"/>
            <a:endCxn id="55" idx="7"/>
          </p:cNvCxnSpPr>
          <p:nvPr/>
        </p:nvCxnSpPr>
        <p:spPr bwMode="auto">
          <a:xfrm rot="5400000">
            <a:off x="7531769" y="2437482"/>
            <a:ext cx="346075" cy="225425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2" name="Gerade Verbindung 81"/>
          <p:cNvCxnSpPr>
            <a:stCxn id="46" idx="3"/>
            <a:endCxn id="43" idx="7"/>
          </p:cNvCxnSpPr>
          <p:nvPr/>
        </p:nvCxnSpPr>
        <p:spPr bwMode="auto">
          <a:xfrm rot="5400000">
            <a:off x="4995737" y="2492251"/>
            <a:ext cx="290513" cy="27940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5" name="Gerade Verbindung 84"/>
          <p:cNvCxnSpPr>
            <a:stCxn id="50" idx="2"/>
            <a:endCxn id="46" idx="7"/>
          </p:cNvCxnSpPr>
          <p:nvPr/>
        </p:nvCxnSpPr>
        <p:spPr bwMode="auto">
          <a:xfrm rot="10800000" flipV="1">
            <a:off x="5404519" y="2218407"/>
            <a:ext cx="460375" cy="144462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8" name="Gerade Verbindung 87"/>
          <p:cNvCxnSpPr>
            <a:stCxn id="55" idx="2"/>
            <a:endCxn id="52" idx="6"/>
          </p:cNvCxnSpPr>
          <p:nvPr/>
        </p:nvCxnSpPr>
        <p:spPr bwMode="auto">
          <a:xfrm rot="10800000" flipV="1">
            <a:off x="7030119" y="2783557"/>
            <a:ext cx="412750" cy="109537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1" name="Gerade Verbindung 90"/>
          <p:cNvCxnSpPr>
            <a:stCxn id="54" idx="1"/>
            <a:endCxn id="52" idx="5"/>
          </p:cNvCxnSpPr>
          <p:nvPr/>
        </p:nvCxnSpPr>
        <p:spPr bwMode="auto">
          <a:xfrm rot="16200000" flipV="1">
            <a:off x="7026150" y="2933576"/>
            <a:ext cx="301625" cy="344488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4" name="Gerade Verbindung 93"/>
          <p:cNvCxnSpPr>
            <a:stCxn id="52" idx="3"/>
            <a:endCxn id="47" idx="7"/>
          </p:cNvCxnSpPr>
          <p:nvPr/>
        </p:nvCxnSpPr>
        <p:spPr bwMode="auto">
          <a:xfrm rot="5400000">
            <a:off x="6557838" y="2922463"/>
            <a:ext cx="290512" cy="35560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7" name="Gerade Verbindung 96"/>
          <p:cNvCxnSpPr>
            <a:stCxn id="44" idx="2"/>
            <a:endCxn id="56" idx="6"/>
          </p:cNvCxnSpPr>
          <p:nvPr/>
        </p:nvCxnSpPr>
        <p:spPr bwMode="auto">
          <a:xfrm rot="10800000">
            <a:off x="4134519" y="2261269"/>
            <a:ext cx="392113" cy="141288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0" name="Gerade Verbindung 99"/>
          <p:cNvCxnSpPr>
            <a:stCxn id="42" idx="3"/>
            <a:endCxn id="58" idx="7"/>
          </p:cNvCxnSpPr>
          <p:nvPr/>
        </p:nvCxnSpPr>
        <p:spPr bwMode="auto">
          <a:xfrm rot="5400000">
            <a:off x="4131344" y="3008982"/>
            <a:ext cx="322263" cy="192087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3" name="Gerade Verbindung 102"/>
          <p:cNvCxnSpPr>
            <a:stCxn id="42" idx="1"/>
            <a:endCxn id="56" idx="5"/>
          </p:cNvCxnSpPr>
          <p:nvPr/>
        </p:nvCxnSpPr>
        <p:spPr bwMode="auto">
          <a:xfrm rot="16200000" flipV="1">
            <a:off x="4000375" y="2431926"/>
            <a:ext cx="496887" cy="27940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7" name="Gerade Verbindung 106"/>
          <p:cNvCxnSpPr>
            <a:stCxn id="49" idx="5"/>
            <a:endCxn id="52" idx="1"/>
          </p:cNvCxnSpPr>
          <p:nvPr/>
        </p:nvCxnSpPr>
        <p:spPr bwMode="auto">
          <a:xfrm rot="16200000" flipH="1">
            <a:off x="6591175" y="2541464"/>
            <a:ext cx="333375" cy="246062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0" name="Gerade Verbindung 109"/>
          <p:cNvCxnSpPr>
            <a:stCxn id="48" idx="5"/>
            <a:endCxn id="49" idx="0"/>
          </p:cNvCxnSpPr>
          <p:nvPr/>
        </p:nvCxnSpPr>
        <p:spPr bwMode="auto">
          <a:xfrm rot="16200000" flipH="1">
            <a:off x="6389562" y="2165226"/>
            <a:ext cx="265113" cy="10160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Gerade Verbindung 113"/>
          <p:cNvCxnSpPr>
            <a:stCxn id="43" idx="4"/>
            <a:endCxn id="41" idx="1"/>
          </p:cNvCxnSpPr>
          <p:nvPr/>
        </p:nvCxnSpPr>
        <p:spPr bwMode="auto">
          <a:xfrm rot="16200000" flipH="1">
            <a:off x="4846513" y="3017713"/>
            <a:ext cx="385763" cy="200025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7" name="Gerade Verbindung 116"/>
          <p:cNvCxnSpPr>
            <a:stCxn id="41" idx="7"/>
            <a:endCxn id="45" idx="3"/>
          </p:cNvCxnSpPr>
          <p:nvPr/>
        </p:nvCxnSpPr>
        <p:spPr bwMode="auto">
          <a:xfrm rot="5400000" flipH="1" flipV="1">
            <a:off x="5241007" y="3064544"/>
            <a:ext cx="268288" cy="223837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0" name="Gerade Verbindung 119"/>
          <p:cNvCxnSpPr>
            <a:stCxn id="45" idx="6"/>
            <a:endCxn id="51" idx="2"/>
          </p:cNvCxnSpPr>
          <p:nvPr/>
        </p:nvCxnSpPr>
        <p:spPr bwMode="auto">
          <a:xfrm flipV="1">
            <a:off x="5636294" y="2958182"/>
            <a:ext cx="457200" cy="22225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3" name="Gerade Verbindung 122"/>
          <p:cNvCxnSpPr>
            <a:stCxn id="53" idx="5"/>
            <a:endCxn id="55" idx="1"/>
          </p:cNvCxnSpPr>
          <p:nvPr/>
        </p:nvCxnSpPr>
        <p:spPr bwMode="auto">
          <a:xfrm rot="16200000" flipH="1">
            <a:off x="7172200" y="2427163"/>
            <a:ext cx="388938" cy="203200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7" name="Gerade Verbindung 126"/>
          <p:cNvCxnSpPr>
            <a:stCxn id="53" idx="6"/>
            <a:endCxn id="57" idx="2"/>
          </p:cNvCxnSpPr>
          <p:nvPr/>
        </p:nvCxnSpPr>
        <p:spPr bwMode="auto">
          <a:xfrm>
            <a:off x="7290469" y="2272382"/>
            <a:ext cx="501650" cy="42862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Gerade Verbindung 129"/>
          <p:cNvCxnSpPr>
            <a:stCxn id="49" idx="6"/>
            <a:endCxn id="53" idx="2"/>
          </p:cNvCxnSpPr>
          <p:nvPr/>
        </p:nvCxnSpPr>
        <p:spPr bwMode="auto">
          <a:xfrm flipV="1">
            <a:off x="6660232" y="2272382"/>
            <a:ext cx="457200" cy="163512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Gerade Verbindung 132"/>
          <p:cNvCxnSpPr>
            <a:stCxn id="44" idx="7"/>
            <a:endCxn id="59" idx="3"/>
          </p:cNvCxnSpPr>
          <p:nvPr/>
        </p:nvCxnSpPr>
        <p:spPr bwMode="auto">
          <a:xfrm rot="5400000" flipH="1" flipV="1">
            <a:off x="4674269" y="2029494"/>
            <a:ext cx="312738" cy="312738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Gerade Verbindung 135"/>
          <p:cNvCxnSpPr>
            <a:stCxn id="46" idx="0"/>
            <a:endCxn id="59" idx="5"/>
          </p:cNvCxnSpPr>
          <p:nvPr/>
        </p:nvCxnSpPr>
        <p:spPr bwMode="auto">
          <a:xfrm rot="16200000" flipV="1">
            <a:off x="5072732" y="2067594"/>
            <a:ext cx="307975" cy="231775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9" name="Gerade Verbindung 138"/>
          <p:cNvCxnSpPr>
            <a:stCxn id="45" idx="0"/>
            <a:endCxn id="46" idx="5"/>
          </p:cNvCxnSpPr>
          <p:nvPr/>
        </p:nvCxnSpPr>
        <p:spPr bwMode="auto">
          <a:xfrm rot="16200000" flipV="1">
            <a:off x="5273551" y="2617662"/>
            <a:ext cx="406400" cy="144463"/>
          </a:xfrm>
          <a:prstGeom prst="line">
            <a:avLst/>
          </a:prstGeom>
          <a:ln w="15875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2" name="Gerade Verbindung 141"/>
          <p:cNvCxnSpPr>
            <a:stCxn id="47" idx="1"/>
            <a:endCxn id="51" idx="5"/>
          </p:cNvCxnSpPr>
          <p:nvPr/>
        </p:nvCxnSpPr>
        <p:spPr bwMode="auto">
          <a:xfrm rot="16200000" flipV="1">
            <a:off x="6209381" y="3053432"/>
            <a:ext cx="225425" cy="158750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5" name="Gerade Verbindung 144"/>
          <p:cNvCxnSpPr>
            <a:stCxn id="49" idx="3"/>
            <a:endCxn id="51" idx="7"/>
          </p:cNvCxnSpPr>
          <p:nvPr/>
        </p:nvCxnSpPr>
        <p:spPr bwMode="auto">
          <a:xfrm rot="5400000">
            <a:off x="6177632" y="2562894"/>
            <a:ext cx="398462" cy="268288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8" name="Gerade Verbindung 147"/>
          <p:cNvCxnSpPr>
            <a:stCxn id="49" idx="2"/>
            <a:endCxn id="50" idx="6"/>
          </p:cNvCxnSpPr>
          <p:nvPr/>
        </p:nvCxnSpPr>
        <p:spPr bwMode="auto">
          <a:xfrm rot="10800000">
            <a:off x="6039519" y="2218407"/>
            <a:ext cx="446088" cy="217487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1" name="Gerade Verbindung 150"/>
          <p:cNvCxnSpPr>
            <a:stCxn id="48" idx="2"/>
            <a:endCxn id="50" idx="7"/>
          </p:cNvCxnSpPr>
          <p:nvPr/>
        </p:nvCxnSpPr>
        <p:spPr bwMode="auto">
          <a:xfrm rot="10800000" flipV="1">
            <a:off x="6014119" y="2021557"/>
            <a:ext cx="307975" cy="134937"/>
          </a:xfrm>
          <a:prstGeom prst="line">
            <a:avLst/>
          </a:prstGeom>
          <a:ln w="15875">
            <a:prstDash val="dash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4" name="Gerade Verbindung 153"/>
          <p:cNvCxnSpPr>
            <a:stCxn id="47" idx="1"/>
            <a:endCxn id="51" idx="5"/>
          </p:cNvCxnSpPr>
          <p:nvPr/>
        </p:nvCxnSpPr>
        <p:spPr bwMode="auto">
          <a:xfrm rot="16200000" flipV="1">
            <a:off x="6209381" y="3053432"/>
            <a:ext cx="225425" cy="158750"/>
          </a:xfrm>
          <a:prstGeom prst="line">
            <a:avLst/>
          </a:prstGeom>
          <a:ln w="15875">
            <a:prstDash val="solid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5" name="Gerade Verbindung 154"/>
          <p:cNvCxnSpPr>
            <a:stCxn id="49" idx="3"/>
            <a:endCxn id="51" idx="7"/>
          </p:cNvCxnSpPr>
          <p:nvPr/>
        </p:nvCxnSpPr>
        <p:spPr bwMode="auto">
          <a:xfrm rot="5400000">
            <a:off x="6177632" y="2562894"/>
            <a:ext cx="398462" cy="268288"/>
          </a:xfrm>
          <a:prstGeom prst="line">
            <a:avLst/>
          </a:prstGeom>
          <a:ln w="15875">
            <a:prstDash val="solid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6" name="Gerade Verbindung 155"/>
          <p:cNvCxnSpPr>
            <a:stCxn id="49" idx="2"/>
            <a:endCxn id="50" idx="6"/>
          </p:cNvCxnSpPr>
          <p:nvPr/>
        </p:nvCxnSpPr>
        <p:spPr bwMode="auto">
          <a:xfrm rot="10800000">
            <a:off x="6039519" y="2218407"/>
            <a:ext cx="446088" cy="217487"/>
          </a:xfrm>
          <a:prstGeom prst="line">
            <a:avLst/>
          </a:prstGeom>
          <a:ln w="15875">
            <a:prstDash val="solid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7" name="Gerade Verbindung 156"/>
          <p:cNvCxnSpPr>
            <a:stCxn id="48" idx="2"/>
            <a:endCxn id="50" idx="7"/>
          </p:cNvCxnSpPr>
          <p:nvPr/>
        </p:nvCxnSpPr>
        <p:spPr bwMode="auto">
          <a:xfrm rot="10800000" flipV="1">
            <a:off x="6014119" y="2021557"/>
            <a:ext cx="307975" cy="134937"/>
          </a:xfrm>
          <a:prstGeom prst="line">
            <a:avLst/>
          </a:prstGeom>
          <a:ln w="15875">
            <a:prstDash val="solid"/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70" name="Rechteckige Legende 169"/>
          <p:cNvSpPr>
            <a:spLocks noChangeArrowheads="1"/>
          </p:cNvSpPr>
          <p:nvPr/>
        </p:nvSpPr>
        <p:spPr bwMode="auto">
          <a:xfrm>
            <a:off x="3550319" y="2215232"/>
            <a:ext cx="1362075" cy="330200"/>
          </a:xfrm>
          <a:prstGeom prst="wedgeRectCallout">
            <a:avLst>
              <a:gd name="adj1" fmla="val 46310"/>
              <a:gd name="adj2" fmla="val 118384"/>
            </a:avLst>
          </a:prstGeom>
          <a:solidFill>
            <a:srgbClr val="A6C1F8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i="0"/>
              <a:t>Schedule 1</a:t>
            </a:r>
          </a:p>
        </p:txBody>
      </p:sp>
      <p:sp>
        <p:nvSpPr>
          <p:cNvPr id="171" name="Rechteckige Legende 170"/>
          <p:cNvSpPr>
            <a:spLocks noChangeArrowheads="1"/>
          </p:cNvSpPr>
          <p:nvPr/>
        </p:nvSpPr>
        <p:spPr bwMode="auto">
          <a:xfrm>
            <a:off x="7525419" y="2115219"/>
            <a:ext cx="1362075" cy="330200"/>
          </a:xfrm>
          <a:prstGeom prst="wedgeRectCallout">
            <a:avLst>
              <a:gd name="adj1" fmla="val -47264"/>
              <a:gd name="adj2" fmla="val 124264"/>
            </a:avLst>
          </a:prstGeom>
          <a:solidFill>
            <a:srgbClr val="FFFF0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i="0"/>
              <a:t>Schedule 2</a:t>
            </a:r>
          </a:p>
        </p:txBody>
      </p:sp>
      <p:sp>
        <p:nvSpPr>
          <p:cNvPr id="172" name="Rechteckige Legende 171"/>
          <p:cNvSpPr>
            <a:spLocks noChangeArrowheads="1"/>
          </p:cNvSpPr>
          <p:nvPr/>
        </p:nvSpPr>
        <p:spPr bwMode="auto">
          <a:xfrm>
            <a:off x="6607844" y="1711994"/>
            <a:ext cx="1457325" cy="331788"/>
          </a:xfrm>
          <a:prstGeom prst="wedgeRectCallout">
            <a:avLst>
              <a:gd name="adj1" fmla="val -48597"/>
              <a:gd name="adj2" fmla="val 144852"/>
            </a:avLst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1600" i="0"/>
              <a:t>Schedule 1+2</a:t>
            </a:r>
          </a:p>
        </p:txBody>
      </p:sp>
      <p:sp>
        <p:nvSpPr>
          <p:cNvPr id="173" name="Ellipse 172"/>
          <p:cNvSpPr>
            <a:spLocks noChangeArrowheads="1"/>
          </p:cNvSpPr>
          <p:nvPr/>
        </p:nvSpPr>
        <p:spPr bwMode="auto">
          <a:xfrm>
            <a:off x="6379244" y="3223294"/>
            <a:ext cx="174625" cy="173038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174" name="Ellipse 173"/>
          <p:cNvSpPr>
            <a:spLocks noChangeArrowheads="1"/>
          </p:cNvSpPr>
          <p:nvPr/>
        </p:nvSpPr>
        <p:spPr bwMode="auto">
          <a:xfrm>
            <a:off x="6325269" y="1937419"/>
            <a:ext cx="174625" cy="17462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175" name="Ellipse 174"/>
          <p:cNvSpPr>
            <a:spLocks noChangeArrowheads="1"/>
          </p:cNvSpPr>
          <p:nvPr/>
        </p:nvSpPr>
        <p:spPr bwMode="auto">
          <a:xfrm>
            <a:off x="6488782" y="2351757"/>
            <a:ext cx="174625" cy="17462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176" name="Ellipse 175"/>
          <p:cNvSpPr>
            <a:spLocks noChangeArrowheads="1"/>
          </p:cNvSpPr>
          <p:nvPr/>
        </p:nvSpPr>
        <p:spPr bwMode="auto">
          <a:xfrm>
            <a:off x="6096669" y="2874044"/>
            <a:ext cx="174625" cy="174625"/>
          </a:xfrm>
          <a:prstGeom prst="ellipse">
            <a:avLst/>
          </a:prstGeom>
          <a:solidFill>
            <a:srgbClr val="92D050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>
            <a:lvl1pPr>
              <a:spcBef>
                <a:spcPct val="20000"/>
              </a:spcBef>
              <a:buChar char="•"/>
              <a:defRPr sz="2000">
                <a:solidFill>
                  <a:srgbClr val="000000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16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2400" i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FD95FD-E08E-4D1D-B464-7CF68CEF05D2}" type="datetime1">
              <a:rPr lang="cs-CZ" smtClean="0"/>
              <a:t>02.01.2017</a:t>
            </a:fld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21</a:t>
            </a:fld>
            <a:endParaRPr lang="cs-CZ"/>
          </a:p>
        </p:txBody>
      </p:sp>
      <p:sp>
        <p:nvSpPr>
          <p:cNvPr id="89" name="Content Placeholder 2"/>
          <p:cNvSpPr txBox="1">
            <a:spLocks/>
          </p:cNvSpPr>
          <p:nvPr/>
        </p:nvSpPr>
        <p:spPr bwMode="auto">
          <a:xfrm>
            <a:off x="490370" y="4256691"/>
            <a:ext cx="8072524" cy="17615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0000"/>
              <a:buFont typeface="Wingdings" pitchFamily="2" charset="2"/>
              <a:buChar char="l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92150" indent="-34766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70000"/>
              <a:buFont typeface="Wingdings" pitchFamily="2" charset="2"/>
              <a:buChar char="l"/>
              <a:defRPr sz="2400">
                <a:solidFill>
                  <a:schemeClr val="tx1"/>
                </a:solidFill>
                <a:latin typeface="+mn-lt"/>
              </a:defRPr>
            </a:lvl2pPr>
            <a:lvl3pPr marL="987425" indent="-293688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70000"/>
              <a:buFont typeface="Wingdings" pitchFamily="2" charset="2"/>
              <a:buChar char="l"/>
              <a:defRPr sz="2000">
                <a:solidFill>
                  <a:schemeClr val="tx1"/>
                </a:solidFill>
                <a:latin typeface="+mn-lt"/>
              </a:defRPr>
            </a:lvl3pPr>
            <a:lvl4pPr marL="1281113" indent="-2921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4pPr>
            <a:lvl5pPr marL="15986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1800">
                <a:solidFill>
                  <a:schemeClr val="tx1"/>
                </a:solidFill>
                <a:latin typeface="+mn-lt"/>
              </a:defRPr>
            </a:lvl5pPr>
            <a:lvl6pPr marL="20558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130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29702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427413" indent="-315913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cs-CZ" sz="2000" kern="0" dirty="0">
                <a:solidFill>
                  <a:srgbClr val="000000"/>
                </a:solidFill>
              </a:rPr>
              <a:t>Fixní poměr spaní/vzbuzení není vždy optimální</a:t>
            </a:r>
            <a:r>
              <a:rPr lang="cs-CZ" altLang="en-US" sz="2000" kern="0" dirty="0" smtClean="0"/>
              <a:t>.</a:t>
            </a:r>
          </a:p>
          <a:p>
            <a:pPr lvl="1"/>
            <a:r>
              <a:rPr lang="cs-CZ" sz="1800" kern="0" dirty="0">
                <a:solidFill>
                  <a:srgbClr val="000000"/>
                </a:solidFill>
              </a:rPr>
              <a:t>Proměnné zatížení sítě</a:t>
            </a:r>
            <a:endParaRPr lang="en-US" sz="1800" kern="0" dirty="0">
              <a:solidFill>
                <a:srgbClr val="000000"/>
              </a:solidFill>
            </a:endParaRPr>
          </a:p>
          <a:p>
            <a:r>
              <a:rPr lang="cs-CZ" sz="2000" kern="0" dirty="0">
                <a:solidFill>
                  <a:srgbClr val="000000"/>
                </a:solidFill>
              </a:rPr>
              <a:t>Vylepšení – Přizpůsobit interval naslouchání v závislosti na okamžitém zatížení </a:t>
            </a:r>
            <a:r>
              <a:rPr lang="cs-CZ" sz="2000" kern="0" dirty="0" smtClean="0">
                <a:solidFill>
                  <a:srgbClr val="000000"/>
                </a:solidFill>
              </a:rPr>
              <a:t>sítě</a:t>
            </a:r>
          </a:p>
          <a:p>
            <a:pPr lvl="1"/>
            <a:r>
              <a:rPr lang="cs-CZ" sz="1600" kern="0" dirty="0" smtClean="0">
                <a:solidFill>
                  <a:srgbClr val="000000"/>
                </a:solidFill>
              </a:rPr>
              <a:t>Protokol T-MAC</a:t>
            </a:r>
            <a:endParaRPr lang="cs-CZ" sz="1600" kern="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altLang="en-US" sz="2200" kern="0" dirty="0" smtClean="0"/>
          </a:p>
        </p:txBody>
      </p:sp>
    </p:spTree>
    <p:extLst>
      <p:ext uri="{BB962C8B-B14F-4D97-AF65-F5344CB8AC3E}">
        <p14:creationId xmlns:p14="http://schemas.microsoft.com/office/powerpoint/2010/main" val="2830429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0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8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xit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 nodeType="afterGroup">
                            <p:stCondLst>
                              <p:cond delay="400"/>
                            </p:stCondLst>
                            <p:childTnLst>
                              <p:par>
                                <p:cTn id="55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xit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 nodeType="afterGroup">
                            <p:stCondLst>
                              <p:cond delay="80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3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 nodeType="afterGroup">
                            <p:stCondLst>
                              <p:cond delay="16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 nodeType="afterGroup">
                            <p:stCondLst>
                              <p:cond delay="18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03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4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xit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 nodeType="afterGroup">
                            <p:stCondLst>
                              <p:cond delay="26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24" presetID="1" presetClass="entr" presetSubtype="0" fill="hold" grpId="0" nodeType="after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grpId="0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0" presetID="1" presetClass="entr" presetSubtype="0" fill="hold" nodeType="withEffect">
                                  <p:stCondLst>
                                    <p:cond delay="30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33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0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ntr" presetSubtype="0" fill="hold" nodeType="withEffect">
                                  <p:stCondLst>
                                    <p:cond delay="10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34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0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3600"/>
                            </p:stCondLst>
                            <p:childTnLst>
                              <p:par>
                                <p:cTn id="151" presetID="1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3" presetID="1" presetClass="exit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5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7" presetID="1" presetClass="entr" presetSubtype="0" fill="hold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0" presetID="1" presetClass="entr" presetSubtype="0" fill="hold" nodeType="after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ntr" presetSubtype="0" fill="hold" nodeType="withEffect">
                                  <p:stCondLst>
                                    <p:cond delay="20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 nodeType="clickPar">
                      <p:stCondLst>
                        <p:cond delay="indefinite"/>
                      </p:stCondLst>
                      <p:childTnLst>
                        <p:par>
                          <p:cTn id="1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2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1" grpId="0" animBg="1"/>
      <p:bldP spid="51" grpId="1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170" grpId="0" animBg="1"/>
      <p:bldP spid="170" grpId="1" animBg="1"/>
      <p:bldP spid="171" grpId="0" animBg="1"/>
      <p:bldP spid="171" grpId="1" animBg="1"/>
      <p:bldP spid="172" grpId="0" animBg="1"/>
      <p:bldP spid="173" grpId="0" animBg="1"/>
      <p:bldP spid="174" grpId="0" animBg="1"/>
      <p:bldP spid="175" grpId="0" animBg="1"/>
      <p:bldP spid="17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Časování S-MAC</a:t>
            </a:r>
            <a:endParaRPr lang="en-US" altLang="en-US" sz="3600" dirty="0"/>
          </a:p>
        </p:txBody>
      </p:sp>
      <p:pic>
        <p:nvPicPr>
          <p:cNvPr id="6656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371600" y="1524000"/>
            <a:ext cx="6248400" cy="5100638"/>
          </a:xfrm>
          <a:noFill/>
          <a:ln/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635839-2AE2-4D5F-ADE3-77BD09828C93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654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Algoritmus předcházení kolizím</a:t>
            </a:r>
            <a:endParaRPr lang="en-US" altLang="en-US" sz="3600" dirty="0"/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altLang="en-US" sz="2400" dirty="0" smtClean="0"/>
              <a:t>Podobně jako IEEE 802.11 používá mechanizmus RTS/CTS.</a:t>
            </a:r>
          </a:p>
          <a:p>
            <a:r>
              <a:rPr lang="cs-CZ" altLang="en-US" sz="2400" dirty="0" smtClean="0"/>
              <a:t>Provádí algoritmus detekce nosné před vysíláním</a:t>
            </a:r>
          </a:p>
          <a:p>
            <a:pPr lvl="1"/>
            <a:r>
              <a:rPr lang="cs-CZ" altLang="en-US" sz="2000" dirty="0" smtClean="0"/>
              <a:t>Existuje detekce fyzické nosné (slyší ji)</a:t>
            </a:r>
          </a:p>
          <a:p>
            <a:pPr lvl="1"/>
            <a:r>
              <a:rPr lang="cs-CZ" altLang="en-US" sz="2000" dirty="0" smtClean="0"/>
              <a:t>Virtuální nosná – doba vysílání cizí stanice, která není slyšet.</a:t>
            </a:r>
          </a:p>
          <a:p>
            <a:pPr lvl="1"/>
            <a:r>
              <a:rPr lang="en-US" altLang="en-US" sz="2000" dirty="0" smtClean="0"/>
              <a:t>RTS/CTS </a:t>
            </a:r>
            <a:r>
              <a:rPr lang="cs-CZ" altLang="en-US" sz="2000" dirty="0" smtClean="0"/>
              <a:t>je určeno pro řešení problému skryté stanice</a:t>
            </a:r>
          </a:p>
          <a:p>
            <a:r>
              <a:rPr lang="cs-CZ" altLang="en-US" sz="2400" dirty="0" smtClean="0"/>
              <a:t>NAV (network </a:t>
            </a:r>
            <a:r>
              <a:rPr lang="cs-CZ" altLang="en-US" sz="2400" dirty="0" err="1" smtClean="0"/>
              <a:t>allocation</a:t>
            </a:r>
            <a:r>
              <a:rPr lang="cs-CZ" altLang="en-US" sz="2400" dirty="0" smtClean="0"/>
              <a:t> </a:t>
            </a:r>
            <a:r>
              <a:rPr lang="cs-CZ" altLang="en-US" sz="2400" dirty="0" err="1" smtClean="0"/>
              <a:t>vector</a:t>
            </a:r>
            <a:r>
              <a:rPr lang="cs-CZ" altLang="en-US" sz="2400" dirty="0" smtClean="0"/>
              <a:t>) </a:t>
            </a:r>
          </a:p>
          <a:p>
            <a:pPr lvl="1"/>
            <a:r>
              <a:rPr lang="cs-CZ" altLang="en-US" sz="2000" dirty="0" smtClean="0"/>
              <a:t>Určuje, jak dlouho bude trvat vysílání</a:t>
            </a: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5DC11-213F-4E5F-A439-70A76FB3E4A6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2445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Předcházení naslouchání bez užitku</a:t>
            </a:r>
            <a:endParaRPr lang="en-US" altLang="en-US" sz="3600" dirty="0"/>
          </a:p>
        </p:txBody>
      </p:sp>
      <p:sp>
        <p:nvSpPr>
          <p:cNvPr id="7168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7848600" cy="4533900"/>
          </a:xfrm>
        </p:spPr>
        <p:txBody>
          <a:bodyPr/>
          <a:lstStyle/>
          <a:p>
            <a:r>
              <a:rPr lang="cs-CZ" altLang="en-US" sz="2400" dirty="0" smtClean="0"/>
              <a:t>Interferující uzly se uspí poté, co slyší RTS nebo CTS paket .</a:t>
            </a:r>
          </a:p>
          <a:p>
            <a:r>
              <a:rPr lang="cs-CZ" altLang="en-US" sz="2400" dirty="0" smtClean="0"/>
              <a:t>Médium je obsazeno pokud je hodnota NAV nenulová </a:t>
            </a:r>
            <a:endParaRPr lang="en-US" altLang="en-US" sz="2400" dirty="0"/>
          </a:p>
          <a:p>
            <a:r>
              <a:rPr lang="cs-CZ" altLang="en-US" sz="2400" dirty="0" smtClean="0"/>
              <a:t>Všichni bezprostřední sousedé vysílačů a příjemců by se měly uspat. </a:t>
            </a: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r>
              <a:rPr lang="en-US" altLang="en-US" sz="2400" dirty="0"/>
              <a:t>    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2CAC6-10F2-459B-95A2-051B79F8DB86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4ED3A-27F3-42BF-94CF-C5B015A44F6E}" type="slidenum">
              <a:rPr lang="cs-CZ" smtClean="0"/>
              <a:pPr/>
              <a:t>24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6850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dirty="0" smtClean="0"/>
              <a:t>Přenos zpráv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en-US" sz="2400" dirty="0" smtClean="0"/>
              <a:t>Jak chápat zprávu</a:t>
            </a:r>
            <a:r>
              <a:rPr lang="en-US" altLang="en-US" sz="2400" dirty="0" smtClean="0"/>
              <a:t>?</a:t>
            </a:r>
            <a:endParaRPr lang="en-US" altLang="en-US" sz="2400" dirty="0"/>
          </a:p>
          <a:p>
            <a:r>
              <a:rPr lang="cs-CZ" altLang="en-US" sz="2400" dirty="0" smtClean="0"/>
              <a:t>Přenos zpráv pomocí dlouhých paketů vede k vysoké ceně při opakování přenosu vlivem chyby při přenosu.</a:t>
            </a:r>
          </a:p>
          <a:p>
            <a:r>
              <a:rPr lang="cs-CZ" altLang="en-US" sz="2400" dirty="0" smtClean="0"/>
              <a:t>Proto zprávy dělíme do malých paketů.</a:t>
            </a:r>
          </a:p>
          <a:p>
            <a:pPr lvl="1"/>
            <a:r>
              <a:rPr lang="cs-CZ" altLang="en-US" sz="2000" dirty="0" smtClean="0"/>
              <a:t>Zvýšení režie při přenosu řídicích zpráv.</a:t>
            </a:r>
            <a:r>
              <a:rPr lang="en-US" altLang="en-US" sz="2000" dirty="0" smtClean="0"/>
              <a:t> </a:t>
            </a:r>
            <a:endParaRPr lang="cs-CZ" altLang="en-US" sz="2000" dirty="0" smtClean="0"/>
          </a:p>
          <a:p>
            <a:r>
              <a:rPr lang="cs-CZ" altLang="en-US" sz="2400" dirty="0" smtClean="0"/>
              <a:t>Nevýhody</a:t>
            </a:r>
            <a:r>
              <a:rPr lang="en-US" altLang="en-US" sz="2400" dirty="0" smtClean="0"/>
              <a:t> </a:t>
            </a:r>
            <a:r>
              <a:rPr lang="cs-CZ" altLang="en-US" sz="2400" dirty="0" smtClean="0"/>
              <a:t>– větší režie, přenos ACK</a:t>
            </a: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6705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dirty="0" smtClean="0"/>
              <a:t>Protokol T-MAC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en-US" sz="2400" dirty="0" smtClean="0"/>
              <a:t>Základní protokol vychází z IEEE 802.11</a:t>
            </a:r>
          </a:p>
          <a:p>
            <a:r>
              <a:rPr lang="cs-CZ" altLang="en-US" sz="2400" dirty="0" smtClean="0"/>
              <a:t>Uzel střídá aktivní část periody a část kdy spí</a:t>
            </a:r>
          </a:p>
          <a:p>
            <a:r>
              <a:rPr lang="cs-CZ" altLang="en-US" sz="2400" dirty="0" smtClean="0"/>
              <a:t>Zprávy, které je třeba odvysílat jsou řazeny do fronty</a:t>
            </a:r>
          </a:p>
          <a:p>
            <a:r>
              <a:rPr lang="cs-CZ" altLang="en-US" sz="2400" dirty="0" smtClean="0"/>
              <a:t>Komunikace mezi uzly typu RTS/CTS, data, ACK</a:t>
            </a:r>
          </a:p>
          <a:p>
            <a:r>
              <a:rPr lang="cs-CZ" altLang="en-US" sz="2400" dirty="0" smtClean="0"/>
              <a:t>Aktivační událost pro přechod spaní</a:t>
            </a:r>
            <a:r>
              <a:rPr lang="cs-CZ" sz="2400" dirty="0"/>
              <a:t> </a:t>
            </a:r>
            <a:r>
              <a:rPr lang="cs-CZ" sz="2400" dirty="0" smtClean="0"/>
              <a:t>→ aktivita</a:t>
            </a:r>
          </a:p>
          <a:p>
            <a:pPr lvl="1"/>
            <a:r>
              <a:rPr lang="cs-CZ" altLang="en-US" sz="2000" dirty="0" smtClean="0"/>
              <a:t>Aktivace časovačem pro periodické buzení</a:t>
            </a:r>
          </a:p>
          <a:p>
            <a:pPr lvl="1"/>
            <a:r>
              <a:rPr lang="cs-CZ" altLang="en-US" sz="2000" dirty="0" smtClean="0"/>
              <a:t>Aktivace přijímačem při příjmu jakýchkoliv dat </a:t>
            </a:r>
          </a:p>
          <a:p>
            <a:pPr lvl="1"/>
            <a:r>
              <a:rPr lang="cs-CZ" altLang="en-US" sz="2000" dirty="0" smtClean="0"/>
              <a:t>RSSI během kolize</a:t>
            </a:r>
          </a:p>
          <a:p>
            <a:pPr lvl="1"/>
            <a:r>
              <a:rPr lang="cs-CZ" altLang="en-US" sz="2000" dirty="0" smtClean="0"/>
              <a:t>Konec vysílání vlastních dat nebo ACK</a:t>
            </a:r>
          </a:p>
          <a:p>
            <a:pPr lvl="1"/>
            <a:r>
              <a:rPr lang="cs-CZ" altLang="en-US" sz="2000" dirty="0" smtClean="0"/>
              <a:t>Odhadnutý konec vysílání cizí stanice dle příjmu RTS/CTS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68596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dirty="0" smtClean="0"/>
              <a:t>Protokol T-MAC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199"/>
            <a:ext cx="2757486" cy="3909337"/>
          </a:xfrm>
        </p:spPr>
        <p:txBody>
          <a:bodyPr/>
          <a:lstStyle/>
          <a:p>
            <a:r>
              <a:rPr lang="cs-CZ" altLang="en-US" sz="2400" dirty="0" smtClean="0"/>
              <a:t>Modifikace S-MAC</a:t>
            </a:r>
          </a:p>
          <a:p>
            <a:pPr lvl="1"/>
            <a:r>
              <a:rPr lang="cs-CZ" altLang="en-US" sz="2000" dirty="0" smtClean="0"/>
              <a:t>Adaptivní volba času naslouchání</a:t>
            </a:r>
          </a:p>
          <a:p>
            <a:pPr lvl="1"/>
            <a:r>
              <a:rPr lang="cs-CZ" altLang="en-US" sz="2000" dirty="0" smtClean="0"/>
              <a:t>Důvod – snížení spotřeby</a:t>
            </a:r>
          </a:p>
          <a:p>
            <a:pPr lvl="1"/>
            <a:r>
              <a:rPr lang="cs-CZ" altLang="en-US" sz="2000" dirty="0" smtClean="0"/>
              <a:t>TA určuje minimální dobu zbytečného naslouchání.</a:t>
            </a:r>
          </a:p>
          <a:p>
            <a:pPr lvl="1"/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27</a:t>
            </a:fld>
            <a:endParaRPr lang="cs-CZ"/>
          </a:p>
        </p:txBody>
      </p:sp>
      <p:pic>
        <p:nvPicPr>
          <p:cNvPr id="7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7" y="1768116"/>
            <a:ext cx="5472113" cy="17288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" name="Picture 1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14686" y="3651570"/>
            <a:ext cx="5472113" cy="1857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8425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/>
              <a:t>Protokol T-MAC</a:t>
            </a:r>
            <a:br>
              <a:rPr lang="cs-CZ" altLang="en-US" sz="3600" dirty="0" smtClean="0"/>
            </a:br>
            <a:r>
              <a:rPr lang="cs-CZ" altLang="en-US" sz="3600" dirty="0" smtClean="0"/>
              <a:t>problém včasného naslouchání</a:t>
            </a:r>
            <a:endParaRPr lang="en-US" altLang="en-US" sz="36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28</a:t>
            </a:fld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457200" y="4653136"/>
            <a:ext cx="810574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TA - DS – potvrzení, že budou posílána data</a:t>
            </a:r>
          </a:p>
          <a:p>
            <a:r>
              <a:rPr lang="cs-CZ" dirty="0" smtClean="0"/>
              <a:t>FRTS – </a:t>
            </a:r>
            <a:r>
              <a:rPr lang="cs-CZ" dirty="0" err="1" smtClean="0"/>
              <a:t>Future</a:t>
            </a:r>
            <a:r>
              <a:rPr lang="cs-CZ" dirty="0" smtClean="0"/>
              <a:t> </a:t>
            </a:r>
            <a:r>
              <a:rPr lang="cs-CZ" dirty="0" err="1" smtClean="0"/>
              <a:t>Request</a:t>
            </a:r>
            <a:r>
              <a:rPr lang="cs-CZ" dirty="0" smtClean="0"/>
              <a:t> to </a:t>
            </a:r>
            <a:r>
              <a:rPr lang="cs-CZ" dirty="0" err="1" smtClean="0"/>
              <a:t>Send</a:t>
            </a:r>
            <a:r>
              <a:rPr lang="cs-CZ" dirty="0" smtClean="0"/>
              <a:t> – sděluje, aby uzel neusnul, </a:t>
            </a:r>
            <a:r>
              <a:rPr lang="cs-CZ" smtClean="0"/>
              <a:t>že dostane data</a:t>
            </a:r>
            <a:endParaRPr lang="en-US" dirty="0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599904"/>
            <a:ext cx="8391058" cy="2104299"/>
          </a:xfrm>
          <a:prstGeom prst="rect">
            <a:avLst/>
          </a:prstGeom>
        </p:spPr>
      </p:pic>
      <p:sp>
        <p:nvSpPr>
          <p:cNvPr id="11" name="TextovéPole 10"/>
          <p:cNvSpPr txBox="1"/>
          <p:nvPr/>
        </p:nvSpPr>
        <p:spPr>
          <a:xfrm>
            <a:off x="2574178" y="3886469"/>
            <a:ext cx="37626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Přenos mezi uzly A → B → C → D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1090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dirty="0" smtClean="0"/>
              <a:t>Protokol B-MAC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en-US" sz="2400" dirty="0" smtClean="0"/>
              <a:t>Používá lokální plánování</a:t>
            </a:r>
          </a:p>
          <a:p>
            <a:r>
              <a:rPr lang="cs-CZ" altLang="en-US" sz="2400" dirty="0" smtClean="0"/>
              <a:t>Vysílá preambuli, která je o trošku delší než perioda spaní</a:t>
            </a:r>
          </a:p>
          <a:p>
            <a:r>
              <a:rPr lang="cs-CZ" altLang="en-US" sz="2400" dirty="0" smtClean="0"/>
              <a:t>Délka preambule zajistí, že soused přijme paket</a:t>
            </a:r>
          </a:p>
          <a:p>
            <a:r>
              <a:rPr lang="cs-CZ" altLang="en-US" sz="2400" dirty="0" smtClean="0"/>
              <a:t>Obsahuje API pro úpravu periody spaní</a:t>
            </a:r>
          </a:p>
          <a:p>
            <a:r>
              <a:rPr lang="cs-CZ" altLang="en-US" sz="2400" dirty="0" smtClean="0"/>
              <a:t>Trpí problémem odposlouchání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29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327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C3A47C4-B3C1-4FAF-BB30-1BFE0308813C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193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/>
              <a:t>The 802.11 MAC Sublayer Protocol</a:t>
            </a:r>
          </a:p>
        </p:txBody>
      </p:sp>
      <p:sp>
        <p:nvSpPr>
          <p:cNvPr id="193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5511800"/>
            <a:ext cx="6289675" cy="1098550"/>
          </a:xfrm>
        </p:spPr>
        <p:txBody>
          <a:bodyPr/>
          <a:lstStyle/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(a)</a:t>
            </a:r>
            <a:r>
              <a:rPr lang="en-US" altLang="en-US" sz="2000" dirty="0"/>
              <a:t> The hidden station problem.</a:t>
            </a:r>
          </a:p>
          <a:p>
            <a:pPr marL="609600" indent="-609600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en-US" altLang="en-US" sz="2000" dirty="0">
                <a:solidFill>
                  <a:schemeClr val="accent2"/>
                </a:solidFill>
              </a:rPr>
              <a:t>(b)</a:t>
            </a:r>
            <a:r>
              <a:rPr lang="en-US" altLang="en-US" sz="2000" dirty="0"/>
              <a:t> The exposed station problem.</a:t>
            </a:r>
          </a:p>
        </p:txBody>
      </p:sp>
      <p:pic>
        <p:nvPicPr>
          <p:cNvPr id="1936388" name="Picture 4" descr="4-2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5038" y="1835150"/>
            <a:ext cx="7642225" cy="3349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ED5102-9448-46CD-AEBA-7092CB39C6D3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57891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dirty="0" smtClean="0"/>
              <a:t>Protokol </a:t>
            </a:r>
            <a:r>
              <a:rPr lang="cs-CZ" altLang="en-US" dirty="0" err="1" smtClean="0"/>
              <a:t>WiseMAC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en-US" sz="2400" dirty="0" smtClean="0"/>
              <a:t>Redukuje délku preambule</a:t>
            </a:r>
          </a:p>
          <a:p>
            <a:r>
              <a:rPr lang="cs-CZ" altLang="en-US" sz="2400" dirty="0" smtClean="0"/>
              <a:t>Nastavuje následující čas buzení v ACK</a:t>
            </a:r>
          </a:p>
          <a:p>
            <a:r>
              <a:rPr lang="cs-CZ" altLang="en-US" sz="2400" dirty="0" smtClean="0"/>
              <a:t>Vysílá do uzlu pouze těsně před časem </a:t>
            </a:r>
            <a:r>
              <a:rPr lang="cs-CZ" altLang="en-US" sz="2400" dirty="0" err="1" smtClean="0"/>
              <a:t>buzenídaným</a:t>
            </a:r>
            <a:r>
              <a:rPr lang="cs-CZ" altLang="en-US" sz="2400" dirty="0" smtClean="0"/>
              <a:t> v ACK</a:t>
            </a:r>
          </a:p>
          <a:p>
            <a:r>
              <a:rPr lang="cs-CZ" altLang="en-US" sz="2400" dirty="0" smtClean="0"/>
              <a:t>Používá </a:t>
            </a:r>
            <a:r>
              <a:rPr lang="cs-CZ" altLang="en-US" sz="2400" dirty="0" err="1" smtClean="0"/>
              <a:t>hardwareový</a:t>
            </a:r>
            <a:r>
              <a:rPr lang="cs-CZ" altLang="en-US" sz="2400" dirty="0" smtClean="0"/>
              <a:t> mechanizmus</a:t>
            </a:r>
          </a:p>
          <a:p>
            <a:pPr lvl="1"/>
            <a:r>
              <a:rPr lang="cs-CZ" altLang="en-US" sz="1600" dirty="0" smtClean="0"/>
              <a:t>Obvod pro LPL (</a:t>
            </a:r>
            <a:r>
              <a:rPr lang="cs-CZ" altLang="en-US" sz="1600" dirty="0" err="1" smtClean="0"/>
              <a:t>Low</a:t>
            </a:r>
            <a:r>
              <a:rPr lang="cs-CZ" altLang="en-US" sz="1600" dirty="0" smtClean="0"/>
              <a:t> </a:t>
            </a:r>
            <a:r>
              <a:rPr lang="cs-CZ" altLang="en-US" sz="1600" dirty="0" err="1" smtClean="0"/>
              <a:t>Power</a:t>
            </a:r>
            <a:r>
              <a:rPr lang="cs-CZ" altLang="en-US" sz="1600" dirty="0" smtClean="0"/>
              <a:t> </a:t>
            </a:r>
            <a:r>
              <a:rPr lang="cs-CZ" altLang="en-US" sz="1600" dirty="0" err="1" smtClean="0"/>
              <a:t>Listenning</a:t>
            </a:r>
            <a:r>
              <a:rPr lang="cs-CZ" altLang="en-US" sz="1600" dirty="0" smtClean="0"/>
              <a:t>)</a:t>
            </a:r>
          </a:p>
          <a:p>
            <a:pPr lvl="1"/>
            <a:r>
              <a:rPr lang="cs-CZ" altLang="en-US" sz="1600" dirty="0" err="1" smtClean="0"/>
              <a:t>Wake</a:t>
            </a:r>
            <a:r>
              <a:rPr lang="cs-CZ" altLang="en-US" sz="1600" dirty="0" smtClean="0"/>
              <a:t>-on-</a:t>
            </a:r>
            <a:r>
              <a:rPr lang="cs-CZ" altLang="en-US" sz="1600" dirty="0" err="1" smtClean="0"/>
              <a:t>Radio</a:t>
            </a:r>
            <a:r>
              <a:rPr lang="cs-CZ" altLang="en-US" sz="1600" dirty="0" smtClean="0"/>
              <a:t> periodicky naslouchá a pokud rozpozná signál, budí hlavní přijímač</a:t>
            </a:r>
            <a:endParaRPr lang="en-US" altLang="en-US" sz="16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0761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Přístupová vrstva</a:t>
            </a:r>
            <a:r>
              <a:rPr lang="en-US" dirty="0"/>
              <a:t/>
            </a:r>
            <a:br>
              <a:rPr lang="en-US" dirty="0"/>
            </a:br>
            <a:r>
              <a:rPr lang="en-US" dirty="0" err="1" smtClean="0"/>
              <a:t>WiseMAC</a:t>
            </a:r>
            <a:endParaRPr lang="cs-CZ" dirty="0" smtClean="0"/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>
          <a:xfrm>
            <a:off x="179388" y="1700213"/>
            <a:ext cx="3539660" cy="4375150"/>
          </a:xfrm>
        </p:spPr>
        <p:txBody>
          <a:bodyPr/>
          <a:lstStyle/>
          <a:p>
            <a:r>
              <a:rPr lang="cs-CZ" sz="2400" dirty="0" err="1" smtClean="0"/>
              <a:t>WiseMAC</a:t>
            </a:r>
            <a:endParaRPr lang="cs-CZ" sz="2400" dirty="0" smtClean="0"/>
          </a:p>
          <a:p>
            <a:pPr lvl="1"/>
            <a:r>
              <a:rPr lang="cs-CZ" sz="2000" dirty="0" smtClean="0"/>
              <a:t>Pro: data TDMA, pro řízení nenaléhající CSMA</a:t>
            </a:r>
          </a:p>
          <a:p>
            <a:pPr lvl="1"/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Pro: lepší než S-MAC</a:t>
            </a:r>
          </a:p>
          <a:p>
            <a:pPr lvl="1"/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Proti: problém s 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broadcastem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 – různé peri</a:t>
            </a:r>
            <a:r>
              <a:rPr lang="en-US" sz="2000" dirty="0" smtClean="0">
                <a:ea typeface="Calibri" pitchFamily="34" charset="0"/>
                <a:cs typeface="Times New Roman" pitchFamily="18" charset="0"/>
              </a:rPr>
              <a:t>o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dy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 aktivace uzlů</a:t>
            </a:r>
          </a:p>
          <a:p>
            <a:pPr lvl="1"/>
            <a:endParaRPr lang="cs-CZ" sz="2000" dirty="0" smtClean="0"/>
          </a:p>
        </p:txBody>
      </p:sp>
      <p:sp>
        <p:nvSpPr>
          <p:cNvPr id="18436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11A00DE0-C770-400B-AF6E-13CB06FA0DD2}" type="datetime1">
              <a:rPr lang="cs-CZ" smtClean="0"/>
              <a:t>02.01.2017</a:t>
            </a:fld>
            <a:endParaRPr lang="cs-CZ"/>
          </a:p>
        </p:txBody>
      </p:sp>
      <p:sp>
        <p:nvSpPr>
          <p:cNvPr id="18437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18438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FB9B7A6C-4B64-4778-BDE4-4746296FE7BC}" type="slidenum">
              <a:rPr lang="cs-CZ" smtClean="0"/>
              <a:pPr/>
              <a:t>31</a:t>
            </a:fld>
            <a:endParaRPr lang="cs-CZ" smtClean="0"/>
          </a:p>
        </p:txBody>
      </p:sp>
      <p:pic>
        <p:nvPicPr>
          <p:cNvPr id="18439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19048" y="1916113"/>
            <a:ext cx="5101102" cy="3313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9567048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dirty="0" smtClean="0"/>
              <a:t>Protokol X-MAC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r>
              <a:rPr lang="cs-CZ" altLang="en-US" sz="2400" dirty="0" smtClean="0"/>
              <a:t>Krátká preambule</a:t>
            </a:r>
          </a:p>
          <a:p>
            <a:pPr lvl="1"/>
            <a:r>
              <a:rPr lang="cs-CZ" altLang="en-US" sz="2000" dirty="0" smtClean="0"/>
              <a:t>Redukuje latenci a spotřebu energie</a:t>
            </a:r>
          </a:p>
          <a:p>
            <a:r>
              <a:rPr lang="cs-CZ" altLang="en-US" sz="2400" dirty="0" smtClean="0"/>
              <a:t>Cíl je uveden v preambuli</a:t>
            </a:r>
          </a:p>
          <a:p>
            <a:pPr lvl="1"/>
            <a:r>
              <a:rPr lang="cs-CZ" altLang="en-US" sz="2000" dirty="0" smtClean="0"/>
              <a:t>Minimalizuje problém odposlouchávání</a:t>
            </a:r>
          </a:p>
          <a:p>
            <a:r>
              <a:rPr lang="cs-CZ" altLang="en-US" sz="2400" dirty="0" smtClean="0"/>
              <a:t>Vzorkuje preambuli</a:t>
            </a:r>
          </a:p>
          <a:p>
            <a:pPr lvl="1"/>
            <a:r>
              <a:rPr lang="cs-CZ" altLang="en-US" sz="2000" dirty="0" smtClean="0"/>
              <a:t>Redukuje latenci v případě, kdy cíl je vzbuzen před ukončením preambule</a:t>
            </a:r>
          </a:p>
          <a:p>
            <a:r>
              <a:rPr lang="cs-CZ" altLang="en-US" sz="2400" dirty="0" smtClean="0"/>
              <a:t>Používá dynamický algoritmus pro délku cyklu</a:t>
            </a:r>
            <a:endParaRPr lang="en-US" altLang="en-US" sz="20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00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dirty="0" smtClean="0"/>
              <a:t>Protokol X-MAC</a:t>
            </a:r>
            <a:endParaRPr lang="en-US" alt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pPr>
              <a:buFont typeface="Wingdings" panose="05000000000000000000" pitchFamily="2" charset="2"/>
              <a:buNone/>
            </a:pPr>
            <a:endParaRPr lang="en-US" altLang="en-US" sz="2400" dirty="0"/>
          </a:p>
          <a:p>
            <a:endParaRPr lang="en-US" altLang="en-US" sz="24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D751E-8595-40FA-B4D6-8D36D0B181D0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dirty="0" smtClean="0"/>
              <a:t>Bezdrátové senzorové sítě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9B87D9-9FF2-47CD-B9B9-80F4D380F43F}" type="slidenum">
              <a:rPr lang="cs-CZ" smtClean="0"/>
              <a:pPr/>
              <a:t>33</a:t>
            </a:fld>
            <a:endParaRPr lang="cs-CZ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0283" y="1600200"/>
            <a:ext cx="5762367" cy="43464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229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Přístupová vrstva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TRAMA</a:t>
            </a:r>
            <a:endParaRPr lang="cs-CZ" sz="3600" dirty="0" smtClean="0"/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250825" y="1700213"/>
            <a:ext cx="3322638" cy="3798887"/>
          </a:xfrm>
        </p:spPr>
        <p:txBody>
          <a:bodyPr/>
          <a:lstStyle/>
          <a:p>
            <a:r>
              <a:rPr lang="cs-CZ" sz="2400" dirty="0" smtClean="0"/>
              <a:t>TRAMA</a:t>
            </a:r>
            <a:endParaRPr lang="en-US" sz="2400" dirty="0" smtClean="0">
              <a:ea typeface="Calibri" pitchFamily="34" charset="0"/>
              <a:cs typeface="Times New Roman" pitchFamily="18" charset="0"/>
            </a:endParaRPr>
          </a:p>
          <a:p>
            <a:pPr lvl="1"/>
            <a:r>
              <a:rPr lang="en-US" sz="2000" dirty="0" err="1" smtClean="0">
                <a:ea typeface="Calibri" pitchFamily="34" charset="0"/>
                <a:cs typeface="Times New Roman" pitchFamily="18" charset="0"/>
              </a:rPr>
              <a:t>Vhodn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é pro 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convergecast</a:t>
            </a:r>
            <a:endParaRPr lang="cs-CZ" sz="2000" dirty="0" smtClean="0">
              <a:ea typeface="Calibri" pitchFamily="34" charset="0"/>
              <a:cs typeface="Times New Roman" pitchFamily="18" charset="0"/>
            </a:endParaRPr>
          </a:p>
          <a:p>
            <a:pPr lvl="1"/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Traffic-Adaptive</a:t>
            </a:r>
            <a:r>
              <a:rPr lang="cs-CZ" sz="2000" dirty="0" smtClean="0">
                <a:ea typeface="Calibri" pitchFamily="34" charset="0"/>
                <a:cs typeface="Times New Roman" pitchFamily="18" charset="0"/>
              </a:rPr>
              <a:t> MAC </a:t>
            </a:r>
            <a:r>
              <a:rPr lang="cs-CZ" sz="2000" dirty="0" err="1" smtClean="0">
                <a:ea typeface="Calibri" pitchFamily="34" charset="0"/>
                <a:cs typeface="Times New Roman" pitchFamily="18" charset="0"/>
              </a:rPr>
              <a:t>protocol</a:t>
            </a:r>
            <a:endParaRPr lang="cs-CZ" sz="2000" dirty="0" smtClean="0"/>
          </a:p>
          <a:p>
            <a:pPr lvl="1"/>
            <a:r>
              <a:rPr lang="cs-CZ" sz="2000" dirty="0" smtClean="0">
                <a:cs typeface="Calibri" pitchFamily="34" charset="0"/>
              </a:rPr>
              <a:t>Založený na TDMA, počet slotů odpovídá počtu sousedů</a:t>
            </a:r>
            <a:endParaRPr lang="cs-CZ" sz="2000" dirty="0" smtClean="0"/>
          </a:p>
        </p:txBody>
      </p:sp>
      <p:sp>
        <p:nvSpPr>
          <p:cNvPr id="19460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18EAF41-B286-4EE9-BAFF-FBB684B04143}" type="datetime1">
              <a:rPr lang="cs-CZ" smtClean="0"/>
              <a:t>02.01.2017</a:t>
            </a:fld>
            <a:endParaRPr lang="cs-CZ"/>
          </a:p>
        </p:txBody>
      </p:sp>
      <p:sp>
        <p:nvSpPr>
          <p:cNvPr id="19461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19462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D854D537-0093-42C3-AC73-B18EE1AD2AD8}" type="slidenum">
              <a:rPr lang="cs-CZ" smtClean="0"/>
              <a:pPr/>
              <a:t>34</a:t>
            </a:fld>
            <a:endParaRPr lang="cs-CZ" smtClean="0"/>
          </a:p>
        </p:txBody>
      </p:sp>
      <p:pic>
        <p:nvPicPr>
          <p:cNvPr id="19463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938" y="1989138"/>
            <a:ext cx="5403850" cy="3240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473141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z="3600" dirty="0" smtClean="0"/>
              <a:t>Složitější protokoly</a:t>
            </a:r>
          </a:p>
        </p:txBody>
      </p:sp>
      <p:sp>
        <p:nvSpPr>
          <p:cNvPr id="6147" name="Zástupný symbol pro obsah 2"/>
          <p:cNvSpPr>
            <a:spLocks noGrp="1"/>
          </p:cNvSpPr>
          <p:nvPr>
            <p:ph idx="1"/>
          </p:nvPr>
        </p:nvSpPr>
        <p:spPr>
          <a:xfrm>
            <a:off x="539750" y="1557338"/>
            <a:ext cx="7993063" cy="4319587"/>
          </a:xfrm>
        </p:spPr>
        <p:txBody>
          <a:bodyPr/>
          <a:lstStyle/>
          <a:p>
            <a:pPr>
              <a:defRPr/>
            </a:pPr>
            <a:r>
              <a:rPr lang="cs-CZ" sz="2000" dirty="0" smtClean="0">
                <a:ea typeface="Calibri"/>
                <a:cs typeface="Times New Roman"/>
              </a:rPr>
              <a:t>ZigBee (standard, domácí sítě)</a:t>
            </a:r>
          </a:p>
          <a:p>
            <a:pPr marL="342900" lvl="1" indent="-342900">
              <a:buClr>
                <a:schemeClr val="tx2"/>
              </a:buClr>
              <a:defRPr/>
            </a:pPr>
            <a:r>
              <a:rPr lang="cs-CZ" sz="2000" dirty="0" smtClean="0"/>
              <a:t>BACnet - </a:t>
            </a:r>
            <a:r>
              <a:rPr lang="en-US" sz="2000" dirty="0" smtClean="0"/>
              <a:t>A Data Communication Protocol for Building Automation and Control Networks</a:t>
            </a:r>
            <a:endParaRPr lang="cs-CZ" sz="2000" dirty="0" smtClean="0">
              <a:ea typeface="Calibri"/>
              <a:cs typeface="Times New Roman"/>
            </a:endParaRPr>
          </a:p>
          <a:p>
            <a:pPr>
              <a:defRPr/>
            </a:pPr>
            <a:r>
              <a:rPr lang="cs-CZ" sz="2000" dirty="0" smtClean="0">
                <a:ea typeface="Calibri"/>
                <a:cs typeface="Times New Roman"/>
              </a:rPr>
              <a:t>MiWi (Microchip Techology, průmyslové a domácí sítě), 6LoWPAN (standard IETF, implementace IPv6 pro WPAN sítě), </a:t>
            </a:r>
          </a:p>
          <a:p>
            <a:pPr>
              <a:defRPr/>
            </a:pPr>
            <a:r>
              <a:rPr lang="cs-CZ" sz="2000" dirty="0" smtClean="0">
                <a:ea typeface="Calibri"/>
                <a:cs typeface="Times New Roman"/>
              </a:rPr>
              <a:t>WirelessHART (Highway Adresable Remote Transducer, protokol pro přenos v průmyslových sítích)</a:t>
            </a:r>
          </a:p>
          <a:p>
            <a:pPr>
              <a:defRPr/>
            </a:pPr>
            <a:r>
              <a:rPr lang="cs-CZ" sz="2000" dirty="0" smtClean="0"/>
              <a:t>Různé „fieldbus“ – aplikační sběrnicové systémy pro automatizaci výroby</a:t>
            </a:r>
          </a:p>
          <a:p>
            <a:pPr lvl="1">
              <a:defRPr/>
            </a:pPr>
            <a:r>
              <a:rPr lang="cs-CZ" sz="2000" dirty="0" smtClean="0"/>
              <a:t>Pracují v reálném čase</a:t>
            </a:r>
          </a:p>
          <a:p>
            <a:pPr lvl="1">
              <a:defRPr/>
            </a:pPr>
            <a:r>
              <a:rPr lang="cs-CZ" sz="2000" dirty="0" smtClean="0"/>
              <a:t>Jsou uspořádané (mají adresy)</a:t>
            </a:r>
          </a:p>
          <a:p>
            <a:pPr lvl="1">
              <a:defRPr/>
            </a:pPr>
            <a:r>
              <a:rPr lang="cs-CZ" sz="2000" dirty="0" smtClean="0"/>
              <a:t>Není jich moc (na rozdíl od uzlů WSN)</a:t>
            </a:r>
          </a:p>
        </p:txBody>
      </p:sp>
      <p:sp>
        <p:nvSpPr>
          <p:cNvPr id="2048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76D8558D-7926-493C-96A2-DF3B741AE85A}" type="datetime1">
              <a:rPr lang="cs-CZ" smtClean="0"/>
              <a:t>02.01.2017</a:t>
            </a:fld>
            <a:endParaRPr lang="cs-CZ"/>
          </a:p>
        </p:txBody>
      </p:sp>
      <p:sp>
        <p:nvSpPr>
          <p:cNvPr id="2048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2048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C4F2AC4-872C-4ED6-AD7E-8DB53C2CA5F6}" type="slidenum">
              <a:rPr lang="cs-CZ" smtClean="0"/>
              <a:pPr/>
              <a:t>35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2916720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FC00BCE1-3127-40B3-B15F-04D6606980CC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136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dirty="0" smtClean="0">
                <a:ea typeface="ＭＳ Ｐゴシック" panose="020B0600070205080204" pitchFamily="34" charset="-128"/>
              </a:rPr>
              <a:t>802.11 MAC (DCF)</a:t>
            </a:r>
          </a:p>
        </p:txBody>
      </p:sp>
      <p:pic>
        <p:nvPicPr>
          <p:cNvPr id="136196" name="Picture 3" descr="hidde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1700808"/>
            <a:ext cx="7315200" cy="3570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E2F9BF-5980-4F54-905C-094E0C5DE2DC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6594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4DA4546C-28C1-4512-94F5-1BDE94802AD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870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altLang="en-US" sz="3600" dirty="0" smtClean="0">
                <a:ea typeface="ＭＳ Ｐゴシック" panose="020B0600070205080204" pitchFamily="34" charset="-128"/>
              </a:rPr>
              <a:t>Optimalizace</a:t>
            </a:r>
            <a:r>
              <a:rPr lang="en-US" altLang="en-US" sz="3600" dirty="0" smtClean="0">
                <a:ea typeface="ＭＳ Ｐゴシック" panose="020B0600070205080204" pitchFamily="34" charset="-128"/>
              </a:rPr>
              <a:t> 802.11</a:t>
            </a:r>
          </a:p>
        </p:txBody>
      </p:sp>
      <p:sp>
        <p:nvSpPr>
          <p:cNvPr id="87044" name="Line 4"/>
          <p:cNvSpPr>
            <a:spLocks noChangeShapeType="1"/>
          </p:cNvSpPr>
          <p:nvPr/>
        </p:nvSpPr>
        <p:spPr bwMode="auto">
          <a:xfrm>
            <a:off x="591344" y="24384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5" name="Line 5"/>
          <p:cNvSpPr>
            <a:spLocks noChangeShapeType="1"/>
          </p:cNvSpPr>
          <p:nvPr/>
        </p:nvSpPr>
        <p:spPr bwMode="auto">
          <a:xfrm>
            <a:off x="2039144" y="24384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6" name="Line 6"/>
          <p:cNvSpPr>
            <a:spLocks noChangeShapeType="1"/>
          </p:cNvSpPr>
          <p:nvPr/>
        </p:nvSpPr>
        <p:spPr bwMode="auto">
          <a:xfrm>
            <a:off x="591344" y="2590800"/>
            <a:ext cx="14478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7" name="Line 7"/>
          <p:cNvSpPr>
            <a:spLocks noChangeShapeType="1"/>
          </p:cNvSpPr>
          <p:nvPr/>
        </p:nvSpPr>
        <p:spPr bwMode="auto">
          <a:xfrm flipH="1">
            <a:off x="591344" y="2895600"/>
            <a:ext cx="1447800" cy="2286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8" name="Line 8"/>
          <p:cNvSpPr>
            <a:spLocks noChangeShapeType="1"/>
          </p:cNvSpPr>
          <p:nvPr/>
        </p:nvSpPr>
        <p:spPr bwMode="auto">
          <a:xfrm>
            <a:off x="591344" y="3200400"/>
            <a:ext cx="1447800" cy="304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49" name="Line 9"/>
          <p:cNvSpPr>
            <a:spLocks noChangeShapeType="1"/>
          </p:cNvSpPr>
          <p:nvPr/>
        </p:nvSpPr>
        <p:spPr bwMode="auto">
          <a:xfrm flipH="1">
            <a:off x="591344" y="3581400"/>
            <a:ext cx="1447800" cy="3048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0" name="Oval 10"/>
          <p:cNvSpPr>
            <a:spLocks noChangeArrowheads="1"/>
          </p:cNvSpPr>
          <p:nvPr/>
        </p:nvSpPr>
        <p:spPr bwMode="auto">
          <a:xfrm>
            <a:off x="438944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87051" name="Oval 11"/>
          <p:cNvSpPr>
            <a:spLocks noChangeArrowheads="1"/>
          </p:cNvSpPr>
          <p:nvPr/>
        </p:nvSpPr>
        <p:spPr bwMode="auto">
          <a:xfrm>
            <a:off x="1886744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87052" name="Text Box 12"/>
          <p:cNvSpPr txBox="1">
            <a:spLocks noChangeArrowheads="1"/>
          </p:cNvSpPr>
          <p:nvPr/>
        </p:nvSpPr>
        <p:spPr bwMode="auto">
          <a:xfrm>
            <a:off x="1277144" y="2438400"/>
            <a:ext cx="481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87053" name="Text Box 13"/>
          <p:cNvSpPr txBox="1">
            <a:spLocks noChangeArrowheads="1"/>
          </p:cNvSpPr>
          <p:nvPr/>
        </p:nvSpPr>
        <p:spPr bwMode="auto">
          <a:xfrm>
            <a:off x="819944" y="2809875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</a:p>
        </p:txBody>
      </p:sp>
      <p:sp>
        <p:nvSpPr>
          <p:cNvPr id="87054" name="Text Box 14"/>
          <p:cNvSpPr txBox="1">
            <a:spLocks noChangeArrowheads="1"/>
          </p:cNvSpPr>
          <p:nvPr/>
        </p:nvSpPr>
        <p:spPr bwMode="auto">
          <a:xfrm>
            <a:off x="1277144" y="3124200"/>
            <a:ext cx="4968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</p:txBody>
      </p:sp>
      <p:sp>
        <p:nvSpPr>
          <p:cNvPr id="87055" name="Text Box 15"/>
          <p:cNvSpPr txBox="1">
            <a:spLocks noChangeArrowheads="1"/>
          </p:cNvSpPr>
          <p:nvPr/>
        </p:nvSpPr>
        <p:spPr bwMode="auto">
          <a:xfrm>
            <a:off x="743744" y="3533775"/>
            <a:ext cx="5222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ACK</a:t>
            </a:r>
          </a:p>
        </p:txBody>
      </p:sp>
      <p:sp>
        <p:nvSpPr>
          <p:cNvPr id="87056" name="Line 16"/>
          <p:cNvSpPr>
            <a:spLocks noChangeShapeType="1"/>
          </p:cNvSpPr>
          <p:nvPr/>
        </p:nvSpPr>
        <p:spPr bwMode="auto">
          <a:xfrm>
            <a:off x="591344" y="4418013"/>
            <a:ext cx="14478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7" name="Line 17"/>
          <p:cNvSpPr>
            <a:spLocks noChangeShapeType="1"/>
          </p:cNvSpPr>
          <p:nvPr/>
        </p:nvSpPr>
        <p:spPr bwMode="auto">
          <a:xfrm flipH="1">
            <a:off x="591344" y="4722813"/>
            <a:ext cx="1447800" cy="2286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8" name="Line 18"/>
          <p:cNvSpPr>
            <a:spLocks noChangeShapeType="1"/>
          </p:cNvSpPr>
          <p:nvPr/>
        </p:nvSpPr>
        <p:spPr bwMode="auto">
          <a:xfrm>
            <a:off x="591344" y="5027613"/>
            <a:ext cx="1447800" cy="304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59" name="Line 19"/>
          <p:cNvSpPr>
            <a:spLocks noChangeShapeType="1"/>
          </p:cNvSpPr>
          <p:nvPr/>
        </p:nvSpPr>
        <p:spPr bwMode="auto">
          <a:xfrm flipH="1">
            <a:off x="591344" y="5408613"/>
            <a:ext cx="1447800" cy="304800"/>
          </a:xfrm>
          <a:prstGeom prst="line">
            <a:avLst/>
          </a:prstGeom>
          <a:noFill/>
          <a:ln w="38100">
            <a:solidFill>
              <a:srgbClr val="0066FF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0" name="Text Box 20"/>
          <p:cNvSpPr txBox="1">
            <a:spLocks noChangeArrowheads="1"/>
          </p:cNvSpPr>
          <p:nvPr/>
        </p:nvSpPr>
        <p:spPr bwMode="auto">
          <a:xfrm>
            <a:off x="1277144" y="4267200"/>
            <a:ext cx="481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87061" name="Text Box 21"/>
          <p:cNvSpPr txBox="1">
            <a:spLocks noChangeArrowheads="1"/>
          </p:cNvSpPr>
          <p:nvPr/>
        </p:nvSpPr>
        <p:spPr bwMode="auto">
          <a:xfrm>
            <a:off x="819944" y="4638675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</a:p>
        </p:txBody>
      </p:sp>
      <p:sp>
        <p:nvSpPr>
          <p:cNvPr id="87062" name="Text Box 22"/>
          <p:cNvSpPr txBox="1">
            <a:spLocks noChangeArrowheads="1"/>
          </p:cNvSpPr>
          <p:nvPr/>
        </p:nvSpPr>
        <p:spPr bwMode="auto">
          <a:xfrm>
            <a:off x="1277144" y="4953000"/>
            <a:ext cx="4968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</a:p>
        </p:txBody>
      </p:sp>
      <p:sp>
        <p:nvSpPr>
          <p:cNvPr id="87063" name="Text Box 23"/>
          <p:cNvSpPr txBox="1">
            <a:spLocks noChangeArrowheads="1"/>
          </p:cNvSpPr>
          <p:nvPr/>
        </p:nvSpPr>
        <p:spPr bwMode="auto">
          <a:xfrm>
            <a:off x="743744" y="5362575"/>
            <a:ext cx="522288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ACK</a:t>
            </a:r>
          </a:p>
        </p:txBody>
      </p:sp>
      <p:sp>
        <p:nvSpPr>
          <p:cNvPr id="87064" name="Line 24"/>
          <p:cNvSpPr>
            <a:spLocks noChangeShapeType="1"/>
          </p:cNvSpPr>
          <p:nvPr/>
        </p:nvSpPr>
        <p:spPr bwMode="auto">
          <a:xfrm>
            <a:off x="3410744" y="24384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5" name="Line 25"/>
          <p:cNvSpPr>
            <a:spLocks noChangeShapeType="1"/>
          </p:cNvSpPr>
          <p:nvPr/>
        </p:nvSpPr>
        <p:spPr bwMode="auto">
          <a:xfrm>
            <a:off x="4858544" y="24384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6" name="Line 26"/>
          <p:cNvSpPr>
            <a:spLocks noChangeShapeType="1"/>
          </p:cNvSpPr>
          <p:nvPr/>
        </p:nvSpPr>
        <p:spPr bwMode="auto">
          <a:xfrm>
            <a:off x="3410744" y="2590800"/>
            <a:ext cx="14478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7" name="Line 27"/>
          <p:cNvSpPr>
            <a:spLocks noChangeShapeType="1"/>
          </p:cNvSpPr>
          <p:nvPr/>
        </p:nvSpPr>
        <p:spPr bwMode="auto">
          <a:xfrm flipH="1">
            <a:off x="3410744" y="2895600"/>
            <a:ext cx="1447800" cy="2286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8" name="Line 28"/>
          <p:cNvSpPr>
            <a:spLocks noChangeShapeType="1"/>
          </p:cNvSpPr>
          <p:nvPr/>
        </p:nvSpPr>
        <p:spPr bwMode="auto">
          <a:xfrm>
            <a:off x="3410744" y="3200400"/>
            <a:ext cx="1447800" cy="304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69" name="Oval 29"/>
          <p:cNvSpPr>
            <a:spLocks noChangeArrowheads="1"/>
          </p:cNvSpPr>
          <p:nvPr/>
        </p:nvSpPr>
        <p:spPr bwMode="auto">
          <a:xfrm>
            <a:off x="3258344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87070" name="Oval 30"/>
          <p:cNvSpPr>
            <a:spLocks noChangeArrowheads="1"/>
          </p:cNvSpPr>
          <p:nvPr/>
        </p:nvSpPr>
        <p:spPr bwMode="auto">
          <a:xfrm>
            <a:off x="4706144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87071" name="Text Box 31"/>
          <p:cNvSpPr txBox="1">
            <a:spLocks noChangeArrowheads="1"/>
          </p:cNvSpPr>
          <p:nvPr/>
        </p:nvSpPr>
        <p:spPr bwMode="auto">
          <a:xfrm>
            <a:off x="4096544" y="2438400"/>
            <a:ext cx="481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87072" name="Text Box 32"/>
          <p:cNvSpPr txBox="1">
            <a:spLocks noChangeArrowheads="1"/>
          </p:cNvSpPr>
          <p:nvPr/>
        </p:nvSpPr>
        <p:spPr bwMode="auto">
          <a:xfrm>
            <a:off x="3639344" y="2809875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</a:p>
        </p:txBody>
      </p:sp>
      <p:sp>
        <p:nvSpPr>
          <p:cNvPr id="87073" name="Text Box 33"/>
          <p:cNvSpPr txBox="1">
            <a:spLocks noChangeArrowheads="1"/>
          </p:cNvSpPr>
          <p:nvPr/>
        </p:nvSpPr>
        <p:spPr bwMode="auto">
          <a:xfrm>
            <a:off x="4096544" y="3124200"/>
            <a:ext cx="577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Data1</a:t>
            </a:r>
          </a:p>
        </p:txBody>
      </p:sp>
      <p:sp>
        <p:nvSpPr>
          <p:cNvPr id="87074" name="Line 34"/>
          <p:cNvSpPr>
            <a:spLocks noChangeShapeType="1"/>
          </p:cNvSpPr>
          <p:nvPr/>
        </p:nvSpPr>
        <p:spPr bwMode="auto">
          <a:xfrm>
            <a:off x="3410744" y="3992563"/>
            <a:ext cx="14478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75" name="Line 35"/>
          <p:cNvSpPr>
            <a:spLocks noChangeShapeType="1"/>
          </p:cNvSpPr>
          <p:nvPr/>
        </p:nvSpPr>
        <p:spPr bwMode="auto">
          <a:xfrm flipH="1">
            <a:off x="3410744" y="4286250"/>
            <a:ext cx="1447800" cy="2286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76" name="Line 36"/>
          <p:cNvSpPr>
            <a:spLocks noChangeShapeType="1"/>
          </p:cNvSpPr>
          <p:nvPr/>
        </p:nvSpPr>
        <p:spPr bwMode="auto">
          <a:xfrm>
            <a:off x="3410744" y="4591050"/>
            <a:ext cx="1447800" cy="304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77" name="Text Box 37"/>
          <p:cNvSpPr txBox="1">
            <a:spLocks noChangeArrowheads="1"/>
          </p:cNvSpPr>
          <p:nvPr/>
        </p:nvSpPr>
        <p:spPr bwMode="auto">
          <a:xfrm>
            <a:off x="4096544" y="3840163"/>
            <a:ext cx="481013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87078" name="Text Box 38"/>
          <p:cNvSpPr txBox="1">
            <a:spLocks noChangeArrowheads="1"/>
          </p:cNvSpPr>
          <p:nvPr/>
        </p:nvSpPr>
        <p:spPr bwMode="auto">
          <a:xfrm>
            <a:off x="3410744" y="4162425"/>
            <a:ext cx="10842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CTS +ACK1 </a:t>
            </a:r>
          </a:p>
        </p:txBody>
      </p:sp>
      <p:sp>
        <p:nvSpPr>
          <p:cNvPr id="87079" name="Text Box 39"/>
          <p:cNvSpPr txBox="1">
            <a:spLocks noChangeArrowheads="1"/>
          </p:cNvSpPr>
          <p:nvPr/>
        </p:nvSpPr>
        <p:spPr bwMode="auto">
          <a:xfrm>
            <a:off x="4096544" y="4495800"/>
            <a:ext cx="577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Data2</a:t>
            </a:r>
          </a:p>
        </p:txBody>
      </p:sp>
      <p:sp>
        <p:nvSpPr>
          <p:cNvPr id="87080" name="Line 40"/>
          <p:cNvSpPr>
            <a:spLocks noChangeShapeType="1"/>
          </p:cNvSpPr>
          <p:nvPr/>
        </p:nvSpPr>
        <p:spPr bwMode="auto">
          <a:xfrm>
            <a:off x="6230144" y="24384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81" name="Line 41"/>
          <p:cNvSpPr>
            <a:spLocks noChangeShapeType="1"/>
          </p:cNvSpPr>
          <p:nvPr/>
        </p:nvSpPr>
        <p:spPr bwMode="auto">
          <a:xfrm>
            <a:off x="7677944" y="2438400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82" name="Line 42"/>
          <p:cNvSpPr>
            <a:spLocks noChangeShapeType="1"/>
          </p:cNvSpPr>
          <p:nvPr/>
        </p:nvSpPr>
        <p:spPr bwMode="auto">
          <a:xfrm>
            <a:off x="6230144" y="2590800"/>
            <a:ext cx="14478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83" name="Line 43"/>
          <p:cNvSpPr>
            <a:spLocks noChangeShapeType="1"/>
          </p:cNvSpPr>
          <p:nvPr/>
        </p:nvSpPr>
        <p:spPr bwMode="auto">
          <a:xfrm flipH="1">
            <a:off x="6230144" y="2895600"/>
            <a:ext cx="1447800" cy="228600"/>
          </a:xfrm>
          <a:prstGeom prst="line">
            <a:avLst/>
          </a:prstGeom>
          <a:noFill/>
          <a:ln w="38100">
            <a:solidFill>
              <a:srgbClr val="80808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84" name="Line 44"/>
          <p:cNvSpPr>
            <a:spLocks noChangeShapeType="1"/>
          </p:cNvSpPr>
          <p:nvPr/>
        </p:nvSpPr>
        <p:spPr bwMode="auto">
          <a:xfrm>
            <a:off x="6230144" y="3200400"/>
            <a:ext cx="1447800" cy="304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85" name="Oval 45"/>
          <p:cNvSpPr>
            <a:spLocks noChangeArrowheads="1"/>
          </p:cNvSpPr>
          <p:nvPr/>
        </p:nvSpPr>
        <p:spPr bwMode="auto">
          <a:xfrm>
            <a:off x="6077744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</a:p>
        </p:txBody>
      </p:sp>
      <p:sp>
        <p:nvSpPr>
          <p:cNvPr id="87086" name="Oval 46"/>
          <p:cNvSpPr>
            <a:spLocks noChangeArrowheads="1"/>
          </p:cNvSpPr>
          <p:nvPr/>
        </p:nvSpPr>
        <p:spPr bwMode="auto">
          <a:xfrm>
            <a:off x="7525544" y="2133600"/>
            <a:ext cx="304800" cy="3048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/>
            <a:r>
              <a:rPr lang="en-US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</a:p>
        </p:txBody>
      </p:sp>
      <p:sp>
        <p:nvSpPr>
          <p:cNvPr id="87087" name="Text Box 47"/>
          <p:cNvSpPr txBox="1">
            <a:spLocks noChangeArrowheads="1"/>
          </p:cNvSpPr>
          <p:nvPr/>
        </p:nvSpPr>
        <p:spPr bwMode="auto">
          <a:xfrm>
            <a:off x="6915944" y="2438400"/>
            <a:ext cx="481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87088" name="Text Box 48"/>
          <p:cNvSpPr txBox="1">
            <a:spLocks noChangeArrowheads="1"/>
          </p:cNvSpPr>
          <p:nvPr/>
        </p:nvSpPr>
        <p:spPr bwMode="auto">
          <a:xfrm>
            <a:off x="6458744" y="2809875"/>
            <a:ext cx="6096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CTS</a:t>
            </a:r>
          </a:p>
        </p:txBody>
      </p:sp>
      <p:sp>
        <p:nvSpPr>
          <p:cNvPr id="87089" name="Text Box 49"/>
          <p:cNvSpPr txBox="1">
            <a:spLocks noChangeArrowheads="1"/>
          </p:cNvSpPr>
          <p:nvPr/>
        </p:nvSpPr>
        <p:spPr bwMode="auto">
          <a:xfrm>
            <a:off x="6915944" y="3124200"/>
            <a:ext cx="577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Data1</a:t>
            </a:r>
          </a:p>
        </p:txBody>
      </p:sp>
      <p:sp>
        <p:nvSpPr>
          <p:cNvPr id="87090" name="Line 50"/>
          <p:cNvSpPr>
            <a:spLocks noChangeShapeType="1"/>
          </p:cNvSpPr>
          <p:nvPr/>
        </p:nvSpPr>
        <p:spPr bwMode="auto">
          <a:xfrm flipH="1">
            <a:off x="6230144" y="4038600"/>
            <a:ext cx="1447800" cy="2286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1" name="Line 51"/>
          <p:cNvSpPr>
            <a:spLocks noChangeShapeType="1"/>
          </p:cNvSpPr>
          <p:nvPr/>
        </p:nvSpPr>
        <p:spPr bwMode="auto">
          <a:xfrm>
            <a:off x="6230144" y="4343400"/>
            <a:ext cx="1447800" cy="304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2" name="Text Box 52"/>
          <p:cNvSpPr txBox="1">
            <a:spLocks noChangeArrowheads="1"/>
          </p:cNvSpPr>
          <p:nvPr/>
        </p:nvSpPr>
        <p:spPr bwMode="auto">
          <a:xfrm>
            <a:off x="6287294" y="3916363"/>
            <a:ext cx="990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Poll +ACK1 </a:t>
            </a:r>
          </a:p>
        </p:txBody>
      </p:sp>
      <p:sp>
        <p:nvSpPr>
          <p:cNvPr id="87093" name="Text Box 53"/>
          <p:cNvSpPr txBox="1">
            <a:spLocks noChangeArrowheads="1"/>
          </p:cNvSpPr>
          <p:nvPr/>
        </p:nvSpPr>
        <p:spPr bwMode="auto">
          <a:xfrm>
            <a:off x="6952457" y="4267200"/>
            <a:ext cx="577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Data2</a:t>
            </a:r>
          </a:p>
        </p:txBody>
      </p:sp>
      <p:sp>
        <p:nvSpPr>
          <p:cNvPr id="87094" name="Line 54"/>
          <p:cNvSpPr>
            <a:spLocks noChangeShapeType="1"/>
          </p:cNvSpPr>
          <p:nvPr/>
        </p:nvSpPr>
        <p:spPr bwMode="auto">
          <a:xfrm>
            <a:off x="3410744" y="5486400"/>
            <a:ext cx="1447800" cy="228600"/>
          </a:xfrm>
          <a:prstGeom prst="line">
            <a:avLst/>
          </a:prstGeom>
          <a:noFill/>
          <a:ln w="38100">
            <a:solidFill>
              <a:srgbClr val="CC00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5" name="Line 55"/>
          <p:cNvSpPr>
            <a:spLocks noChangeShapeType="1"/>
          </p:cNvSpPr>
          <p:nvPr/>
        </p:nvSpPr>
        <p:spPr bwMode="auto">
          <a:xfrm flipH="1">
            <a:off x="3410744" y="5867400"/>
            <a:ext cx="1447800" cy="2286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096" name="Text Box 56"/>
          <p:cNvSpPr txBox="1">
            <a:spLocks noChangeArrowheads="1"/>
          </p:cNvSpPr>
          <p:nvPr/>
        </p:nvSpPr>
        <p:spPr bwMode="auto">
          <a:xfrm>
            <a:off x="4096544" y="5334000"/>
            <a:ext cx="4810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RTS</a:t>
            </a:r>
          </a:p>
        </p:txBody>
      </p:sp>
      <p:sp>
        <p:nvSpPr>
          <p:cNvPr id="87097" name="Text Box 57"/>
          <p:cNvSpPr txBox="1">
            <a:spLocks noChangeArrowheads="1"/>
          </p:cNvSpPr>
          <p:nvPr/>
        </p:nvSpPr>
        <p:spPr bwMode="auto">
          <a:xfrm>
            <a:off x="3410744" y="5715000"/>
            <a:ext cx="1147763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CTS +ACK2 </a:t>
            </a:r>
          </a:p>
        </p:txBody>
      </p:sp>
      <p:sp>
        <p:nvSpPr>
          <p:cNvPr id="87098" name="AutoShape 58"/>
          <p:cNvSpPr>
            <a:spLocks/>
          </p:cNvSpPr>
          <p:nvPr/>
        </p:nvSpPr>
        <p:spPr bwMode="auto">
          <a:xfrm>
            <a:off x="362744" y="388620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099" name="Text Box 59"/>
          <p:cNvSpPr txBox="1">
            <a:spLocks noChangeArrowheads="1"/>
          </p:cNvSpPr>
          <p:nvPr/>
        </p:nvSpPr>
        <p:spPr bwMode="auto">
          <a:xfrm rot="-5400000">
            <a:off x="-165893" y="3954463"/>
            <a:ext cx="776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  <a:endParaRPr lang="en-US" altLang="en-US" sz="1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7100" name="AutoShape 60"/>
          <p:cNvSpPr>
            <a:spLocks/>
          </p:cNvSpPr>
          <p:nvPr/>
        </p:nvSpPr>
        <p:spPr bwMode="auto">
          <a:xfrm>
            <a:off x="3182144" y="3490913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01" name="Text Box 61"/>
          <p:cNvSpPr txBox="1">
            <a:spLocks noChangeArrowheads="1"/>
          </p:cNvSpPr>
          <p:nvPr/>
        </p:nvSpPr>
        <p:spPr bwMode="auto">
          <a:xfrm rot="-5400000">
            <a:off x="2717800" y="3574257"/>
            <a:ext cx="776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</a:p>
        </p:txBody>
      </p:sp>
      <p:sp>
        <p:nvSpPr>
          <p:cNvPr id="87102" name="AutoShape 62"/>
          <p:cNvSpPr>
            <a:spLocks/>
          </p:cNvSpPr>
          <p:nvPr/>
        </p:nvSpPr>
        <p:spPr bwMode="auto">
          <a:xfrm>
            <a:off x="3239294" y="495300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03" name="Text Box 63"/>
          <p:cNvSpPr txBox="1">
            <a:spLocks noChangeArrowheads="1"/>
          </p:cNvSpPr>
          <p:nvPr/>
        </p:nvSpPr>
        <p:spPr bwMode="auto">
          <a:xfrm rot="-5400000">
            <a:off x="2774950" y="5036344"/>
            <a:ext cx="776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</a:p>
        </p:txBody>
      </p:sp>
      <p:sp>
        <p:nvSpPr>
          <p:cNvPr id="87104" name="Line 64"/>
          <p:cNvSpPr>
            <a:spLocks noChangeShapeType="1"/>
          </p:cNvSpPr>
          <p:nvPr/>
        </p:nvSpPr>
        <p:spPr bwMode="auto">
          <a:xfrm>
            <a:off x="3410744" y="6172200"/>
            <a:ext cx="762000" cy="152400"/>
          </a:xfrm>
          <a:prstGeom prst="line">
            <a:avLst/>
          </a:prstGeom>
          <a:noFill/>
          <a:ln w="76200">
            <a:solidFill>
              <a:schemeClr val="folHlink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05" name="AutoShape 65"/>
          <p:cNvSpPr>
            <a:spLocks/>
          </p:cNvSpPr>
          <p:nvPr/>
        </p:nvSpPr>
        <p:spPr bwMode="auto">
          <a:xfrm flipH="1">
            <a:off x="7677944" y="350520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06" name="Text Box 66"/>
          <p:cNvSpPr txBox="1">
            <a:spLocks noChangeArrowheads="1"/>
          </p:cNvSpPr>
          <p:nvPr/>
        </p:nvSpPr>
        <p:spPr bwMode="auto">
          <a:xfrm rot="-5400000">
            <a:off x="7537450" y="3544094"/>
            <a:ext cx="776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</a:p>
        </p:txBody>
      </p:sp>
      <p:sp>
        <p:nvSpPr>
          <p:cNvPr id="87107" name="Line 67"/>
          <p:cNvSpPr>
            <a:spLocks noChangeShapeType="1"/>
          </p:cNvSpPr>
          <p:nvPr/>
        </p:nvSpPr>
        <p:spPr bwMode="auto">
          <a:xfrm flipH="1">
            <a:off x="6230144" y="5181600"/>
            <a:ext cx="1447800" cy="228600"/>
          </a:xfrm>
          <a:prstGeom prst="line">
            <a:avLst/>
          </a:prstGeom>
          <a:noFill/>
          <a:ln w="38100">
            <a:solidFill>
              <a:srgbClr val="FF9900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08" name="Line 68"/>
          <p:cNvSpPr>
            <a:spLocks noChangeShapeType="1"/>
          </p:cNvSpPr>
          <p:nvPr/>
        </p:nvSpPr>
        <p:spPr bwMode="auto">
          <a:xfrm>
            <a:off x="6230144" y="5486400"/>
            <a:ext cx="1447800" cy="30480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09" name="Text Box 69"/>
          <p:cNvSpPr txBox="1">
            <a:spLocks noChangeArrowheads="1"/>
          </p:cNvSpPr>
          <p:nvPr/>
        </p:nvSpPr>
        <p:spPr bwMode="auto">
          <a:xfrm>
            <a:off x="6287294" y="5059363"/>
            <a:ext cx="990600" cy="274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Poll +ACK2 </a:t>
            </a:r>
          </a:p>
        </p:txBody>
      </p:sp>
      <p:sp>
        <p:nvSpPr>
          <p:cNvPr id="87110" name="Text Box 70"/>
          <p:cNvSpPr txBox="1">
            <a:spLocks noChangeArrowheads="1"/>
          </p:cNvSpPr>
          <p:nvPr/>
        </p:nvSpPr>
        <p:spPr bwMode="auto">
          <a:xfrm>
            <a:off x="6952457" y="5410200"/>
            <a:ext cx="57785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200" b="1">
                <a:latin typeface="Times New Roman" panose="02020603050405020304" pitchFamily="18" charset="0"/>
                <a:cs typeface="Times New Roman" panose="02020603050405020304" pitchFamily="18" charset="0"/>
              </a:rPr>
              <a:t>Data3</a:t>
            </a:r>
          </a:p>
        </p:txBody>
      </p:sp>
      <p:sp>
        <p:nvSpPr>
          <p:cNvPr id="87111" name="AutoShape 71"/>
          <p:cNvSpPr>
            <a:spLocks/>
          </p:cNvSpPr>
          <p:nvPr/>
        </p:nvSpPr>
        <p:spPr bwMode="auto">
          <a:xfrm flipH="1">
            <a:off x="7677944" y="4648200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12" name="Text Box 72"/>
          <p:cNvSpPr txBox="1">
            <a:spLocks noChangeArrowheads="1"/>
          </p:cNvSpPr>
          <p:nvPr/>
        </p:nvSpPr>
        <p:spPr bwMode="auto">
          <a:xfrm rot="-5400000">
            <a:off x="7537450" y="4687094"/>
            <a:ext cx="7762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</a:p>
        </p:txBody>
      </p:sp>
      <p:sp>
        <p:nvSpPr>
          <p:cNvPr id="87113" name="AutoShape 73"/>
          <p:cNvSpPr>
            <a:spLocks/>
          </p:cNvSpPr>
          <p:nvPr/>
        </p:nvSpPr>
        <p:spPr bwMode="auto">
          <a:xfrm flipH="1">
            <a:off x="7677944" y="5776913"/>
            <a:ext cx="152400" cy="533400"/>
          </a:xfrm>
          <a:prstGeom prst="leftBrace">
            <a:avLst>
              <a:gd name="adj1" fmla="val 2916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14" name="Text Box 74"/>
          <p:cNvSpPr txBox="1">
            <a:spLocks noChangeArrowheads="1"/>
          </p:cNvSpPr>
          <p:nvPr/>
        </p:nvSpPr>
        <p:spPr bwMode="auto">
          <a:xfrm rot="-5400000">
            <a:off x="7537450" y="5815807"/>
            <a:ext cx="776287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Backoff</a:t>
            </a:r>
          </a:p>
        </p:txBody>
      </p:sp>
      <p:sp>
        <p:nvSpPr>
          <p:cNvPr id="596043" name="Text Box 75"/>
          <p:cNvSpPr txBox="1">
            <a:spLocks noChangeArrowheads="1"/>
          </p:cNvSpPr>
          <p:nvPr/>
        </p:nvSpPr>
        <p:spPr bwMode="auto">
          <a:xfrm>
            <a:off x="896144" y="1519238"/>
            <a:ext cx="812800" cy="366712"/>
          </a:xfrm>
          <a:prstGeom prst="rect">
            <a:avLst/>
          </a:prstGeom>
          <a:solidFill>
            <a:srgbClr val="CCFF33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>
                <a:latin typeface="Times New Roman" charset="0"/>
                <a:ea typeface="Times New Roman" charset="0"/>
                <a:cs typeface="Times New Roman" charset="0"/>
              </a:rPr>
              <a:t>802.11</a:t>
            </a:r>
          </a:p>
        </p:txBody>
      </p:sp>
      <p:sp>
        <p:nvSpPr>
          <p:cNvPr id="596044" name="Text Box 76"/>
          <p:cNvSpPr txBox="1">
            <a:spLocks noChangeArrowheads="1"/>
          </p:cNvSpPr>
          <p:nvPr/>
        </p:nvSpPr>
        <p:spPr bwMode="auto">
          <a:xfrm>
            <a:off x="3334544" y="1538288"/>
            <a:ext cx="1524000" cy="366712"/>
          </a:xfrm>
          <a:prstGeom prst="rect">
            <a:avLst/>
          </a:prstGeom>
          <a:solidFill>
            <a:srgbClr val="FF9900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>
                <a:latin typeface="Times New Roman" charset="0"/>
                <a:ea typeface="Times New Roman" charset="0"/>
                <a:cs typeface="Times New Roman" charset="0"/>
              </a:rPr>
              <a:t>Implicit ACK</a:t>
            </a:r>
          </a:p>
        </p:txBody>
      </p:sp>
      <p:sp>
        <p:nvSpPr>
          <p:cNvPr id="596045" name="Text Box 77"/>
          <p:cNvSpPr txBox="1">
            <a:spLocks noChangeArrowheads="1"/>
          </p:cNvSpPr>
          <p:nvPr/>
        </p:nvSpPr>
        <p:spPr bwMode="auto">
          <a:xfrm>
            <a:off x="5849144" y="1519238"/>
            <a:ext cx="2482850" cy="366712"/>
          </a:xfrm>
          <a:prstGeom prst="rect">
            <a:avLst/>
          </a:prstGeom>
          <a:solidFill>
            <a:srgbClr val="CC0000"/>
          </a:solidFill>
          <a:ln w="9525">
            <a:noFill/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b="1">
                <a:solidFill>
                  <a:schemeClr val="bg1"/>
                </a:solidFill>
                <a:latin typeface="Times New Roman" charset="0"/>
                <a:ea typeface="Times New Roman" charset="0"/>
                <a:cs typeface="Times New Roman" charset="0"/>
              </a:rPr>
              <a:t>Hybrid Channel Access</a:t>
            </a:r>
          </a:p>
        </p:txBody>
      </p:sp>
      <p:sp>
        <p:nvSpPr>
          <p:cNvPr id="87118" name="Rectangle 78"/>
          <p:cNvSpPr>
            <a:spLocks noChangeArrowheads="1"/>
          </p:cNvSpPr>
          <p:nvPr/>
        </p:nvSpPr>
        <p:spPr bwMode="auto">
          <a:xfrm>
            <a:off x="3029744" y="2209800"/>
            <a:ext cx="152400" cy="3810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19" name="Line 79"/>
          <p:cNvSpPr>
            <a:spLocks noChangeShapeType="1"/>
          </p:cNvSpPr>
          <p:nvPr/>
        </p:nvSpPr>
        <p:spPr bwMode="auto">
          <a:xfrm>
            <a:off x="3029744" y="2514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0" name="Line 80"/>
          <p:cNvSpPr>
            <a:spLocks noChangeShapeType="1"/>
          </p:cNvSpPr>
          <p:nvPr/>
        </p:nvSpPr>
        <p:spPr bwMode="auto">
          <a:xfrm>
            <a:off x="3029744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1" name="Line 81"/>
          <p:cNvSpPr>
            <a:spLocks noChangeShapeType="1"/>
          </p:cNvSpPr>
          <p:nvPr/>
        </p:nvSpPr>
        <p:spPr bwMode="auto">
          <a:xfrm>
            <a:off x="3029744" y="2362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2" name="Line 82"/>
          <p:cNvSpPr>
            <a:spLocks noChangeShapeType="1"/>
          </p:cNvSpPr>
          <p:nvPr/>
        </p:nvSpPr>
        <p:spPr bwMode="auto">
          <a:xfrm>
            <a:off x="3029744" y="2286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3" name="Line 83"/>
          <p:cNvSpPr>
            <a:spLocks noChangeShapeType="1"/>
          </p:cNvSpPr>
          <p:nvPr/>
        </p:nvSpPr>
        <p:spPr bwMode="auto">
          <a:xfrm flipV="1">
            <a:off x="3182144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4" name="Line 84"/>
          <p:cNvSpPr>
            <a:spLocks noChangeShapeType="1"/>
          </p:cNvSpPr>
          <p:nvPr/>
        </p:nvSpPr>
        <p:spPr bwMode="auto">
          <a:xfrm flipV="1">
            <a:off x="3029744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5" name="Rectangle 85"/>
          <p:cNvSpPr>
            <a:spLocks noChangeArrowheads="1"/>
          </p:cNvSpPr>
          <p:nvPr/>
        </p:nvSpPr>
        <p:spPr bwMode="auto">
          <a:xfrm>
            <a:off x="5849144" y="2209800"/>
            <a:ext cx="152400" cy="381000"/>
          </a:xfrm>
          <a:prstGeom prst="rect">
            <a:avLst/>
          </a:prstGeom>
          <a:solidFill>
            <a:srgbClr val="CC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endParaRPr lang="en-US" altLang="en-US"/>
          </a:p>
        </p:txBody>
      </p:sp>
      <p:sp>
        <p:nvSpPr>
          <p:cNvPr id="87126" name="Line 86"/>
          <p:cNvSpPr>
            <a:spLocks noChangeShapeType="1"/>
          </p:cNvSpPr>
          <p:nvPr/>
        </p:nvSpPr>
        <p:spPr bwMode="auto">
          <a:xfrm>
            <a:off x="5849144" y="25146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7" name="Line 87"/>
          <p:cNvSpPr>
            <a:spLocks noChangeShapeType="1"/>
          </p:cNvSpPr>
          <p:nvPr/>
        </p:nvSpPr>
        <p:spPr bwMode="auto">
          <a:xfrm>
            <a:off x="5849144" y="2438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8" name="Line 88"/>
          <p:cNvSpPr>
            <a:spLocks noChangeShapeType="1"/>
          </p:cNvSpPr>
          <p:nvPr/>
        </p:nvSpPr>
        <p:spPr bwMode="auto">
          <a:xfrm>
            <a:off x="5849144" y="23622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29" name="Line 89"/>
          <p:cNvSpPr>
            <a:spLocks noChangeShapeType="1"/>
          </p:cNvSpPr>
          <p:nvPr/>
        </p:nvSpPr>
        <p:spPr bwMode="auto">
          <a:xfrm>
            <a:off x="5849144" y="2286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30" name="Line 90"/>
          <p:cNvSpPr>
            <a:spLocks noChangeShapeType="1"/>
          </p:cNvSpPr>
          <p:nvPr/>
        </p:nvSpPr>
        <p:spPr bwMode="auto">
          <a:xfrm flipV="1">
            <a:off x="6001544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7131" name="Line 91"/>
          <p:cNvSpPr>
            <a:spLocks noChangeShapeType="1"/>
          </p:cNvSpPr>
          <p:nvPr/>
        </p:nvSpPr>
        <p:spPr bwMode="auto">
          <a:xfrm flipV="1">
            <a:off x="5849144" y="20574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>
          <a:xfrm>
            <a:off x="286544" y="5943600"/>
            <a:ext cx="2133600" cy="457200"/>
          </a:xfrm>
        </p:spPr>
        <p:txBody>
          <a:bodyPr/>
          <a:lstStyle/>
          <a:p>
            <a:fld id="{9480D30C-5415-4F1E-97B5-185B1534B48D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>
          <a:xfrm>
            <a:off x="2953544" y="5943600"/>
            <a:ext cx="2895600" cy="457200"/>
          </a:xfrm>
        </p:spPr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3567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1pPr>
            <a:lvl2pPr marL="37931725" indent="-37474525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omic Sans MS" panose="030F0702030302020204" pitchFamily="66" charset="0"/>
                <a:ea typeface="ＭＳ Ｐゴシック" panose="020B0600070205080204" pitchFamily="34" charset="-128"/>
              </a:defRPr>
            </a:lvl9pPr>
          </a:lstStyle>
          <a:p>
            <a:fld id="{15787E0A-363E-4F6A-AB0E-BAA4B16EE39B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38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smtClean="0">
                <a:ea typeface="ＭＳ Ｐゴシック" panose="020B0600070205080204" pitchFamily="34" charset="-128"/>
              </a:rPr>
              <a:t>CSMA/CA</a:t>
            </a:r>
            <a:r>
              <a:rPr lang="cs-CZ" altLang="en-US" dirty="0" smtClean="0">
                <a:ea typeface="ＭＳ Ｐゴシック" panose="020B0600070205080204" pitchFamily="34" charset="-128"/>
              </a:rPr>
              <a:t> a </a:t>
            </a:r>
            <a:r>
              <a:rPr lang="en-US" altLang="en-US" dirty="0" err="1" smtClean="0">
                <a:ea typeface="ＭＳ Ｐゴシック" panose="020B0600070205080204" pitchFamily="34" charset="-128"/>
              </a:rPr>
              <a:t>Backoff</a:t>
            </a:r>
            <a:r>
              <a:rPr lang="cs-CZ" altLang="en-US" dirty="0" smtClean="0">
                <a:ea typeface="ＭＳ Ｐゴシック" panose="020B0600070205080204" pitchFamily="34" charset="-128"/>
              </a:rPr>
              <a:t> (ústup)</a:t>
            </a:r>
            <a:endParaRPr lang="en-US" altLang="en-US" dirty="0" smtClean="0">
              <a:ea typeface="ＭＳ Ｐゴシック" panose="020B0600070205080204" pitchFamily="34" charset="-128"/>
            </a:endParaRPr>
          </a:p>
        </p:txBody>
      </p:sp>
      <p:pic>
        <p:nvPicPr>
          <p:cNvPr id="138244" name="Picture 3" descr="backof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9781" y="2845847"/>
            <a:ext cx="6297019" cy="328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CB51-9318-4F01-8BA6-8E03C03C3A82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27387" y="1531578"/>
            <a:ext cx="524374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DCF </a:t>
            </a:r>
            <a:r>
              <a:rPr lang="en-US" dirty="0" err="1" smtClean="0"/>
              <a:t>protokol</a:t>
            </a:r>
            <a:endParaRPr lang="en-US" dirty="0" smtClean="0"/>
          </a:p>
          <a:p>
            <a:r>
              <a:rPr lang="cs-CZ" dirty="0" smtClean="0"/>
              <a:t>DFS – </a:t>
            </a:r>
            <a:r>
              <a:rPr lang="cs-CZ" dirty="0" err="1" smtClean="0"/>
              <a:t>Distributed</a:t>
            </a:r>
            <a:r>
              <a:rPr lang="cs-CZ" dirty="0" smtClean="0"/>
              <a:t> </a:t>
            </a:r>
            <a:r>
              <a:rPr lang="cs-CZ" dirty="0" err="1" smtClean="0"/>
              <a:t>Coordination</a:t>
            </a:r>
            <a:r>
              <a:rPr lang="cs-CZ" dirty="0" smtClean="0"/>
              <a:t> </a:t>
            </a:r>
            <a:r>
              <a:rPr lang="cs-CZ" dirty="0" err="1" smtClean="0"/>
              <a:t>Function</a:t>
            </a:r>
            <a:endParaRPr lang="cs-CZ" dirty="0" smtClean="0"/>
          </a:p>
          <a:p>
            <a:r>
              <a:rPr lang="cs-CZ" dirty="0" smtClean="0"/>
              <a:t>DIFS – DFS </a:t>
            </a:r>
            <a:r>
              <a:rPr lang="cs-CZ" dirty="0" err="1" smtClean="0"/>
              <a:t>Interframe</a:t>
            </a:r>
            <a:r>
              <a:rPr lang="cs-CZ" dirty="0" smtClean="0"/>
              <a:t> </a:t>
            </a:r>
            <a:r>
              <a:rPr lang="cs-CZ" dirty="0" err="1" smtClean="0"/>
              <a:t>Space</a:t>
            </a:r>
            <a:r>
              <a:rPr lang="cs-CZ" dirty="0" smtClean="0"/>
              <a:t> SIFS+(2</a:t>
            </a:r>
            <a:r>
              <a:rPr lang="en-US" dirty="0" smtClean="0"/>
              <a:t>*Slot time)</a:t>
            </a:r>
          </a:p>
          <a:p>
            <a:r>
              <a:rPr lang="en-US" dirty="0" smtClean="0"/>
              <a:t>Slot time = 9 </a:t>
            </a:r>
            <a:r>
              <a:rPr lang="en-US" dirty="0" err="1" smtClean="0"/>
              <a:t>nebo</a:t>
            </a:r>
            <a:r>
              <a:rPr lang="en-US" dirty="0" smtClean="0"/>
              <a:t> 20 µs</a:t>
            </a:r>
            <a:endParaRPr lang="cs-CZ" dirty="0" smtClean="0"/>
          </a:p>
          <a:p>
            <a:r>
              <a:rPr lang="cs-CZ" dirty="0" smtClean="0"/>
              <a:t>SIFS – </a:t>
            </a:r>
            <a:r>
              <a:rPr lang="cs-CZ" dirty="0" err="1" smtClean="0"/>
              <a:t>Short</a:t>
            </a:r>
            <a:r>
              <a:rPr lang="cs-CZ" dirty="0" smtClean="0"/>
              <a:t> Interface </a:t>
            </a:r>
            <a:r>
              <a:rPr lang="cs-CZ" dirty="0" err="1" smtClean="0"/>
              <a:t>Space</a:t>
            </a:r>
            <a:r>
              <a:rPr lang="cs-CZ" dirty="0" smtClean="0"/>
              <a:t> (10µs)</a:t>
            </a:r>
          </a:p>
        </p:txBody>
      </p:sp>
    </p:spTree>
    <p:extLst>
      <p:ext uri="{BB962C8B-B14F-4D97-AF65-F5344CB8AC3E}">
        <p14:creationId xmlns:p14="http://schemas.microsoft.com/office/powerpoint/2010/main" val="19633057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69C9165-4200-4E80-9A75-E96276243BEE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93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6850"/>
            <a:ext cx="9144000" cy="1287934"/>
          </a:xfrm>
        </p:spPr>
        <p:txBody>
          <a:bodyPr/>
          <a:lstStyle/>
          <a:p>
            <a:pPr algn="ctr"/>
            <a:r>
              <a:rPr lang="en-US" altLang="en-US" sz="3600" dirty="0" smtClean="0"/>
              <a:t/>
            </a:r>
            <a:br>
              <a:rPr lang="en-US" altLang="en-US" sz="3600" dirty="0" smtClean="0"/>
            </a:br>
            <a:r>
              <a:rPr lang="en-US" altLang="en-US" sz="3600" dirty="0" smtClean="0"/>
              <a:t>C</a:t>
            </a:r>
            <a:r>
              <a:rPr lang="cs-CZ" altLang="en-US" sz="3600" dirty="0" err="1" smtClean="0"/>
              <a:t>íle</a:t>
            </a:r>
            <a:r>
              <a:rPr lang="cs-CZ" altLang="en-US" sz="3600" dirty="0" smtClean="0"/>
              <a:t> návrhu MAC protokolu</a:t>
            </a:r>
            <a:br>
              <a:rPr lang="cs-CZ" altLang="en-US" sz="3600" dirty="0" smtClean="0"/>
            </a:br>
            <a:r>
              <a:rPr lang="cs-CZ" altLang="en-US" sz="3600" dirty="0" smtClean="0"/>
              <a:t>pro ad hoc bezdrátové sítě</a:t>
            </a:r>
            <a:endParaRPr lang="en-US" altLang="en-US" sz="3600" dirty="0"/>
          </a:p>
        </p:txBody>
      </p:sp>
      <p:sp>
        <p:nvSpPr>
          <p:cNvPr id="193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484784"/>
            <a:ext cx="8655050" cy="5101754"/>
          </a:xfrm>
        </p:spPr>
        <p:txBody>
          <a:bodyPr/>
          <a:lstStyle/>
          <a:p>
            <a:pPr marL="628650" lvl="1" indent="-285750"/>
            <a:r>
              <a:rPr lang="cs-CZ" altLang="en-US" sz="1600" dirty="0" smtClean="0"/>
              <a:t>Operace protokolu musí být decentralizované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Protokol by mohl zajišťovat </a:t>
            </a:r>
            <a:r>
              <a:rPr lang="cs-CZ" altLang="en-US" sz="1600" dirty="0" err="1" smtClean="0"/>
              <a:t>QoS</a:t>
            </a:r>
            <a:r>
              <a:rPr lang="cs-CZ" altLang="en-US" sz="1600" dirty="0" smtClean="0"/>
              <a:t> podporu pro přenosy v reálném čase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Musí udržet na nízké úrovni průměrné zpoždění při přenosu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Efektivní využití dostupného přenosového pásma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Spravedlivé rozdělení přenosového pásma mezi uzly.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Minimalizace počtu režijních zpráv</a:t>
            </a:r>
            <a:r>
              <a:rPr lang="en-US" altLang="en-US" sz="1600" dirty="0" smtClean="0"/>
              <a:t>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Minimalizace problému skrytých a vystavených uzlů.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Škálovatelnost protokolu – použitelnost pro rozlehlé sítě.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Měl by mít mechanizmus pro řízení výkonu.</a:t>
            </a:r>
            <a:endParaRPr lang="en-US" altLang="en-US" sz="1600" dirty="0"/>
          </a:p>
          <a:p>
            <a:pPr marL="628650" lvl="1" indent="-285750"/>
            <a:r>
              <a:rPr lang="cs-CZ" altLang="en-US" sz="1600" dirty="0" smtClean="0"/>
              <a:t>Měl by mít mechanizmus pro adaptivní řízení rychlosti přenosu.</a:t>
            </a:r>
          </a:p>
          <a:p>
            <a:pPr marL="628650" lvl="1" indent="-285750"/>
            <a:r>
              <a:rPr lang="cs-CZ" altLang="en-US" sz="1600" dirty="0" smtClean="0"/>
              <a:t>Zajímavé je využití směrových antén jako prostředku pro sdílení komunikačního média.</a:t>
            </a:r>
            <a:endParaRPr lang="cs-CZ" altLang="en-US" sz="1600" dirty="0"/>
          </a:p>
          <a:p>
            <a:pPr marL="628650" lvl="1" indent="-285750"/>
            <a:r>
              <a:rPr lang="cs-CZ" altLang="en-US" sz="1600" dirty="0" smtClean="0"/>
              <a:t>Měl by poskytovat synchronizaci mezi uzly</a:t>
            </a:r>
            <a:r>
              <a:rPr lang="en-US" altLang="en-US" sz="1600" dirty="0" smtClean="0"/>
              <a:t>.</a:t>
            </a:r>
            <a:endParaRPr lang="en-US" altLang="en-US" sz="1600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5A175-7DF6-4291-8F88-C1C1D9A84F8E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29913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Zástupný symbol pro číslo snímku 8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8F772F9-3A92-429E-B21A-14CF9C878B64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94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96849"/>
            <a:ext cx="8028384" cy="1327149"/>
          </a:xfrm>
        </p:spPr>
        <p:txBody>
          <a:bodyPr/>
          <a:lstStyle/>
          <a:p>
            <a:pPr algn="ctr"/>
            <a:r>
              <a:rPr lang="cs-CZ" altLang="en-US" dirty="0" smtClean="0"/>
              <a:t>Klasifikace ad hoc MAC protokolů</a:t>
            </a:r>
            <a:endParaRPr lang="en-US" altLang="en-US" dirty="0"/>
          </a:p>
        </p:txBody>
      </p:sp>
      <p:sp>
        <p:nvSpPr>
          <p:cNvPr id="194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4475" y="1523999"/>
            <a:ext cx="8655050" cy="1162051"/>
          </a:xfrm>
        </p:spPr>
        <p:txBody>
          <a:bodyPr/>
          <a:lstStyle/>
          <a:p>
            <a:pPr marL="279400" indent="-285750">
              <a:lnSpc>
                <a:spcPct val="90000"/>
              </a:lnSpc>
            </a:pPr>
            <a:r>
              <a:rPr lang="cs-CZ" altLang="en-US" sz="1800" dirty="0" smtClean="0"/>
              <a:t>Protokoly založené na soupeření</a:t>
            </a:r>
            <a:endParaRPr lang="en-US" altLang="en-US" sz="1800" dirty="0"/>
          </a:p>
          <a:p>
            <a:pPr marL="279400" indent="-285750">
              <a:lnSpc>
                <a:spcPct val="90000"/>
              </a:lnSpc>
            </a:pPr>
            <a:r>
              <a:rPr lang="cs-CZ" altLang="en-US" sz="1800" dirty="0" smtClean="0"/>
              <a:t>Protokoly založené na soupeření a s mechanizmem rezervace</a:t>
            </a:r>
          </a:p>
          <a:p>
            <a:pPr marL="279400" indent="-285750">
              <a:lnSpc>
                <a:spcPct val="90000"/>
              </a:lnSpc>
            </a:pPr>
            <a:r>
              <a:rPr lang="cs-CZ" altLang="en-US" sz="1800" dirty="0" smtClean="0"/>
              <a:t>Protokoly založené na soupeření a s mechanizmem plánování</a:t>
            </a:r>
          </a:p>
          <a:p>
            <a:pPr marL="279400" indent="-285750">
              <a:lnSpc>
                <a:spcPct val="90000"/>
              </a:lnSpc>
            </a:pPr>
            <a:r>
              <a:rPr lang="cs-CZ" altLang="en-US" sz="1800" dirty="0" smtClean="0"/>
              <a:t>Ostatní MAC protokoly</a:t>
            </a:r>
            <a:endParaRPr lang="en-US" altLang="en-US" sz="1800" dirty="0"/>
          </a:p>
        </p:txBody>
      </p:sp>
      <p:sp>
        <p:nvSpPr>
          <p:cNvPr id="1941508" name="Rectangle 4"/>
          <p:cNvSpPr>
            <a:spLocks noChangeArrowheads="1"/>
          </p:cNvSpPr>
          <p:nvPr/>
        </p:nvSpPr>
        <p:spPr bwMode="auto">
          <a:xfrm>
            <a:off x="3038475" y="2525713"/>
            <a:ext cx="2719387" cy="5413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MAC protokoly pro ad hoc </a:t>
            </a:r>
            <a:br>
              <a:rPr lang="cs-CZ" altLang="en-US" sz="1400" dirty="0" smtClean="0">
                <a:latin typeface="Times New Roman" panose="02020603050405020304" pitchFamily="18" charset="0"/>
              </a:rPr>
            </a:br>
            <a:r>
              <a:rPr lang="cs-CZ" altLang="en-US" sz="1400" dirty="0" smtClean="0">
                <a:latin typeface="Times New Roman" panose="02020603050405020304" pitchFamily="18" charset="0"/>
              </a:rPr>
              <a:t>bezdrátové sítě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33" name="Rectangle 29"/>
          <p:cNvSpPr>
            <a:spLocks noChangeArrowheads="1"/>
          </p:cNvSpPr>
          <p:nvPr/>
        </p:nvSpPr>
        <p:spPr bwMode="auto">
          <a:xfrm>
            <a:off x="976313" y="3617913"/>
            <a:ext cx="1419225" cy="655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Protokoly založené </a:t>
            </a:r>
            <a:br>
              <a:rPr lang="cs-CZ" altLang="en-US" sz="1400" dirty="0" smtClean="0">
                <a:latin typeface="Times New Roman" panose="02020603050405020304" pitchFamily="18" charset="0"/>
              </a:rPr>
            </a:br>
            <a:r>
              <a:rPr lang="cs-CZ" altLang="en-US" sz="1400" dirty="0" smtClean="0">
                <a:latin typeface="Times New Roman" panose="02020603050405020304" pitchFamily="18" charset="0"/>
              </a:rPr>
              <a:t>na soupeření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34" name="Rectangle 30"/>
          <p:cNvSpPr>
            <a:spLocks noChangeArrowheads="1"/>
          </p:cNvSpPr>
          <p:nvPr/>
        </p:nvSpPr>
        <p:spPr bwMode="auto">
          <a:xfrm>
            <a:off x="3035300" y="3627438"/>
            <a:ext cx="2005013" cy="6556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/>
              <a:t>Protokoly založené </a:t>
            </a:r>
            <a:br>
              <a:rPr lang="cs-CZ" altLang="en-US" sz="1400" dirty="0" smtClean="0"/>
            </a:br>
            <a:r>
              <a:rPr lang="cs-CZ" altLang="en-US" sz="1400" dirty="0" smtClean="0"/>
              <a:t>na soupeření </a:t>
            </a:r>
            <a:br>
              <a:rPr lang="cs-CZ" altLang="en-US" sz="1400" dirty="0" smtClean="0"/>
            </a:br>
            <a:r>
              <a:rPr lang="cs-CZ" altLang="en-US" sz="1400" dirty="0" smtClean="0"/>
              <a:t>a s rezervací</a:t>
            </a:r>
            <a:endParaRPr lang="en-US" altLang="en-US" sz="1400" dirty="0"/>
          </a:p>
        </p:txBody>
      </p:sp>
      <p:sp>
        <p:nvSpPr>
          <p:cNvPr id="1941536" name="Rectangle 32"/>
          <p:cNvSpPr>
            <a:spLocks noChangeArrowheads="1"/>
          </p:cNvSpPr>
          <p:nvPr/>
        </p:nvSpPr>
        <p:spPr bwMode="auto">
          <a:xfrm>
            <a:off x="7586663" y="3622675"/>
            <a:ext cx="1233487" cy="5842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Ostatní </a:t>
            </a:r>
            <a:br>
              <a:rPr lang="cs-CZ" altLang="en-US" sz="1400" dirty="0" smtClean="0">
                <a:latin typeface="Times New Roman" panose="02020603050405020304" pitchFamily="18" charset="0"/>
              </a:rPr>
            </a:br>
            <a:r>
              <a:rPr lang="cs-CZ" altLang="en-US" sz="1400" dirty="0" smtClean="0">
                <a:latin typeface="Times New Roman" panose="02020603050405020304" pitchFamily="18" charset="0"/>
              </a:rPr>
              <a:t>MAC protokoly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37" name="Rectangle 33"/>
          <p:cNvSpPr>
            <a:spLocks noChangeArrowheads="1"/>
          </p:cNvSpPr>
          <p:nvPr/>
        </p:nvSpPr>
        <p:spPr bwMode="auto">
          <a:xfrm>
            <a:off x="5326063" y="3622675"/>
            <a:ext cx="2019300" cy="66992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/>
              <a:t>Protokoly založené</a:t>
            </a:r>
            <a:br>
              <a:rPr lang="cs-CZ" altLang="en-US" sz="1400" dirty="0" smtClean="0"/>
            </a:br>
            <a:r>
              <a:rPr lang="cs-CZ" altLang="en-US" sz="1400" dirty="0" smtClean="0"/>
              <a:t>na soupeření </a:t>
            </a:r>
            <a:br>
              <a:rPr lang="cs-CZ" altLang="en-US" sz="1400" dirty="0" smtClean="0"/>
            </a:br>
            <a:r>
              <a:rPr lang="cs-CZ" altLang="en-US" sz="1400" dirty="0" smtClean="0"/>
              <a:t>a s plánováním</a:t>
            </a:r>
            <a:endParaRPr lang="en-US" altLang="en-US" sz="1400" dirty="0"/>
          </a:p>
        </p:txBody>
      </p:sp>
      <p:sp>
        <p:nvSpPr>
          <p:cNvPr id="1941538" name="Line 34"/>
          <p:cNvSpPr>
            <a:spLocks noChangeShapeType="1"/>
          </p:cNvSpPr>
          <p:nvPr/>
        </p:nvSpPr>
        <p:spPr bwMode="auto">
          <a:xfrm>
            <a:off x="1716088" y="3368675"/>
            <a:ext cx="6540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42" name="Line 38"/>
          <p:cNvSpPr>
            <a:spLocks noChangeShapeType="1"/>
          </p:cNvSpPr>
          <p:nvPr/>
        </p:nvSpPr>
        <p:spPr bwMode="auto">
          <a:xfrm flipH="1">
            <a:off x="4287838" y="3098802"/>
            <a:ext cx="0" cy="25717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43" name="Line 39"/>
          <p:cNvSpPr>
            <a:spLocks noChangeShapeType="1"/>
          </p:cNvSpPr>
          <p:nvPr/>
        </p:nvSpPr>
        <p:spPr bwMode="auto">
          <a:xfrm>
            <a:off x="4068763" y="3368675"/>
            <a:ext cx="0" cy="257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44" name="Line 40"/>
          <p:cNvSpPr>
            <a:spLocks noChangeShapeType="1"/>
          </p:cNvSpPr>
          <p:nvPr/>
        </p:nvSpPr>
        <p:spPr bwMode="auto">
          <a:xfrm>
            <a:off x="6351588" y="3368675"/>
            <a:ext cx="0" cy="24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46" name="Rectangle 42"/>
          <p:cNvSpPr>
            <a:spLocks noChangeArrowheads="1"/>
          </p:cNvSpPr>
          <p:nvPr/>
        </p:nvSpPr>
        <p:spPr bwMode="auto">
          <a:xfrm>
            <a:off x="158750" y="4603750"/>
            <a:ext cx="1233488" cy="450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Iniciované</a:t>
            </a:r>
            <a:br>
              <a:rPr lang="cs-CZ" altLang="en-US" sz="1400" dirty="0" smtClean="0">
                <a:latin typeface="Times New Roman" panose="02020603050405020304" pitchFamily="18" charset="0"/>
              </a:rPr>
            </a:br>
            <a:r>
              <a:rPr lang="cs-CZ" altLang="en-US" sz="1400" dirty="0" smtClean="0">
                <a:latin typeface="Times New Roman" panose="02020603050405020304" pitchFamily="18" charset="0"/>
              </a:rPr>
              <a:t>vysílačem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47" name="Rectangle 43"/>
          <p:cNvSpPr>
            <a:spLocks noChangeArrowheads="1"/>
          </p:cNvSpPr>
          <p:nvPr/>
        </p:nvSpPr>
        <p:spPr bwMode="auto">
          <a:xfrm>
            <a:off x="1560513" y="4611688"/>
            <a:ext cx="1343025" cy="43973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Iniciované</a:t>
            </a:r>
            <a:br>
              <a:rPr lang="cs-CZ" altLang="en-US" sz="1400" dirty="0" smtClean="0">
                <a:latin typeface="Times New Roman" panose="02020603050405020304" pitchFamily="18" charset="0"/>
              </a:rPr>
            </a:br>
            <a:r>
              <a:rPr lang="cs-CZ" altLang="en-US" sz="1400" dirty="0" smtClean="0">
                <a:latin typeface="Times New Roman" panose="02020603050405020304" pitchFamily="18" charset="0"/>
              </a:rPr>
              <a:t>přijímačem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48" name="Rectangle 44"/>
          <p:cNvSpPr>
            <a:spLocks noChangeArrowheads="1"/>
          </p:cNvSpPr>
          <p:nvPr/>
        </p:nvSpPr>
        <p:spPr bwMode="auto">
          <a:xfrm>
            <a:off x="3054350" y="4611688"/>
            <a:ext cx="1233488" cy="450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Synchronní</a:t>
            </a:r>
            <a:br>
              <a:rPr lang="cs-CZ" altLang="en-US" sz="1400" dirty="0" smtClean="0">
                <a:latin typeface="Times New Roman" panose="02020603050405020304" pitchFamily="18" charset="0"/>
              </a:rPr>
            </a:br>
            <a:r>
              <a:rPr lang="cs-CZ" altLang="en-US" sz="1400" dirty="0" smtClean="0">
                <a:latin typeface="Times New Roman" panose="02020603050405020304" pitchFamily="18" charset="0"/>
              </a:rPr>
              <a:t>protokoly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49" name="Rectangle 45"/>
          <p:cNvSpPr>
            <a:spLocks noChangeArrowheads="1"/>
          </p:cNvSpPr>
          <p:nvPr/>
        </p:nvSpPr>
        <p:spPr bwMode="auto">
          <a:xfrm>
            <a:off x="4543425" y="4621213"/>
            <a:ext cx="1233488" cy="450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Asynchronní</a:t>
            </a:r>
            <a:br>
              <a:rPr lang="cs-CZ" altLang="en-US" sz="1400" dirty="0" smtClean="0">
                <a:latin typeface="Times New Roman" panose="02020603050405020304" pitchFamily="18" charset="0"/>
              </a:rPr>
            </a:br>
            <a:r>
              <a:rPr lang="cs-CZ" altLang="en-US" sz="1400" dirty="0" smtClean="0">
                <a:latin typeface="Times New Roman" panose="02020603050405020304" pitchFamily="18" charset="0"/>
              </a:rPr>
              <a:t>protokoly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50" name="Rectangle 46"/>
          <p:cNvSpPr>
            <a:spLocks noChangeArrowheads="1"/>
          </p:cNvSpPr>
          <p:nvPr/>
        </p:nvSpPr>
        <p:spPr bwMode="auto">
          <a:xfrm>
            <a:off x="158750" y="5386388"/>
            <a:ext cx="1233488" cy="450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Jednokanálové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51" name="Rectangle 47"/>
          <p:cNvSpPr>
            <a:spLocks noChangeArrowheads="1"/>
          </p:cNvSpPr>
          <p:nvPr/>
        </p:nvSpPr>
        <p:spPr bwMode="auto">
          <a:xfrm>
            <a:off x="1525588" y="5395913"/>
            <a:ext cx="1041400" cy="45085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cs-CZ" altLang="en-US" sz="1400" dirty="0" smtClean="0">
                <a:latin typeface="Times New Roman" panose="02020603050405020304" pitchFamily="18" charset="0"/>
              </a:rPr>
              <a:t>Vícekanálové</a:t>
            </a:r>
            <a:endParaRPr lang="en-US" altLang="en-US" sz="1400" dirty="0">
              <a:latin typeface="Times New Roman" panose="02020603050405020304" pitchFamily="18" charset="0"/>
            </a:endParaRPr>
          </a:p>
        </p:txBody>
      </p:sp>
      <p:sp>
        <p:nvSpPr>
          <p:cNvPr id="1941552" name="Line 48"/>
          <p:cNvSpPr>
            <a:spLocks noChangeShapeType="1"/>
          </p:cNvSpPr>
          <p:nvPr/>
        </p:nvSpPr>
        <p:spPr bwMode="auto">
          <a:xfrm>
            <a:off x="782638" y="4438650"/>
            <a:ext cx="1516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55" name="Line 51"/>
          <p:cNvSpPr>
            <a:spLocks noChangeShapeType="1"/>
          </p:cNvSpPr>
          <p:nvPr/>
        </p:nvSpPr>
        <p:spPr bwMode="auto">
          <a:xfrm>
            <a:off x="8261350" y="3378200"/>
            <a:ext cx="0" cy="242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56" name="Line 52"/>
          <p:cNvSpPr>
            <a:spLocks noChangeShapeType="1"/>
          </p:cNvSpPr>
          <p:nvPr/>
        </p:nvSpPr>
        <p:spPr bwMode="auto">
          <a:xfrm>
            <a:off x="1711325" y="3373438"/>
            <a:ext cx="0" cy="242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57" name="Line 53"/>
          <p:cNvSpPr>
            <a:spLocks noChangeShapeType="1"/>
          </p:cNvSpPr>
          <p:nvPr/>
        </p:nvSpPr>
        <p:spPr bwMode="auto">
          <a:xfrm>
            <a:off x="1552575" y="4270375"/>
            <a:ext cx="0" cy="15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66" name="Line 62"/>
          <p:cNvSpPr>
            <a:spLocks noChangeShapeType="1"/>
          </p:cNvSpPr>
          <p:nvPr/>
        </p:nvSpPr>
        <p:spPr bwMode="auto">
          <a:xfrm>
            <a:off x="782638" y="4438650"/>
            <a:ext cx="0" cy="157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67" name="Line 63"/>
          <p:cNvSpPr>
            <a:spLocks noChangeShapeType="1"/>
          </p:cNvSpPr>
          <p:nvPr/>
        </p:nvSpPr>
        <p:spPr bwMode="auto">
          <a:xfrm>
            <a:off x="2298700" y="4438650"/>
            <a:ext cx="0" cy="168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68" name="Line 64"/>
          <p:cNvSpPr>
            <a:spLocks noChangeShapeType="1"/>
          </p:cNvSpPr>
          <p:nvPr/>
        </p:nvSpPr>
        <p:spPr bwMode="auto">
          <a:xfrm>
            <a:off x="3460750" y="4457700"/>
            <a:ext cx="15160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69" name="Line 65"/>
          <p:cNvSpPr>
            <a:spLocks noChangeShapeType="1"/>
          </p:cNvSpPr>
          <p:nvPr/>
        </p:nvSpPr>
        <p:spPr bwMode="auto">
          <a:xfrm>
            <a:off x="4254500" y="4289425"/>
            <a:ext cx="0" cy="15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70" name="Line 66"/>
          <p:cNvSpPr>
            <a:spLocks noChangeShapeType="1"/>
          </p:cNvSpPr>
          <p:nvPr/>
        </p:nvSpPr>
        <p:spPr bwMode="auto">
          <a:xfrm>
            <a:off x="3460750" y="4457700"/>
            <a:ext cx="0" cy="157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71" name="Line 67"/>
          <p:cNvSpPr>
            <a:spLocks noChangeShapeType="1"/>
          </p:cNvSpPr>
          <p:nvPr/>
        </p:nvSpPr>
        <p:spPr bwMode="auto">
          <a:xfrm>
            <a:off x="4976813" y="4457700"/>
            <a:ext cx="0" cy="168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72" name="Line 68"/>
          <p:cNvSpPr>
            <a:spLocks noChangeShapeType="1"/>
          </p:cNvSpPr>
          <p:nvPr/>
        </p:nvSpPr>
        <p:spPr bwMode="auto">
          <a:xfrm>
            <a:off x="442913" y="5227638"/>
            <a:ext cx="15160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73" name="Line 69"/>
          <p:cNvSpPr>
            <a:spLocks noChangeShapeType="1"/>
          </p:cNvSpPr>
          <p:nvPr/>
        </p:nvSpPr>
        <p:spPr bwMode="auto">
          <a:xfrm>
            <a:off x="1212850" y="5059363"/>
            <a:ext cx="0" cy="15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74" name="Line 70"/>
          <p:cNvSpPr>
            <a:spLocks noChangeShapeType="1"/>
          </p:cNvSpPr>
          <p:nvPr/>
        </p:nvSpPr>
        <p:spPr bwMode="auto">
          <a:xfrm>
            <a:off x="442913" y="5227638"/>
            <a:ext cx="0" cy="157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75" name="Line 71"/>
          <p:cNvSpPr>
            <a:spLocks noChangeShapeType="1"/>
          </p:cNvSpPr>
          <p:nvPr/>
        </p:nvSpPr>
        <p:spPr bwMode="auto">
          <a:xfrm>
            <a:off x="1958975" y="5227638"/>
            <a:ext cx="0" cy="168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76" name="Line 72"/>
          <p:cNvSpPr>
            <a:spLocks noChangeShapeType="1"/>
          </p:cNvSpPr>
          <p:nvPr/>
        </p:nvSpPr>
        <p:spPr bwMode="auto">
          <a:xfrm>
            <a:off x="287338" y="5838825"/>
            <a:ext cx="0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1577" name="AutoShape 73"/>
          <p:cNvCxnSpPr>
            <a:cxnSpLocks noChangeShapeType="1"/>
            <a:stCxn id="1941576" idx="1"/>
          </p:cNvCxnSpPr>
          <p:nvPr/>
        </p:nvCxnSpPr>
        <p:spPr bwMode="auto">
          <a:xfrm>
            <a:off x="287338" y="6230938"/>
            <a:ext cx="92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1580" name="Line 76"/>
          <p:cNvSpPr>
            <a:spLocks noChangeShapeType="1"/>
          </p:cNvSpPr>
          <p:nvPr/>
        </p:nvSpPr>
        <p:spPr bwMode="auto">
          <a:xfrm>
            <a:off x="287338" y="6048375"/>
            <a:ext cx="117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83" name="Line 79"/>
          <p:cNvSpPr>
            <a:spLocks noChangeShapeType="1"/>
          </p:cNvSpPr>
          <p:nvPr/>
        </p:nvSpPr>
        <p:spPr bwMode="auto">
          <a:xfrm>
            <a:off x="1619250" y="585152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1588" name="AutoShape 84"/>
          <p:cNvCxnSpPr>
            <a:cxnSpLocks noChangeShapeType="1"/>
            <a:stCxn id="1941583" idx="1"/>
          </p:cNvCxnSpPr>
          <p:nvPr/>
        </p:nvCxnSpPr>
        <p:spPr bwMode="auto">
          <a:xfrm>
            <a:off x="1619250" y="6426200"/>
            <a:ext cx="1301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1595" name="Line 91"/>
          <p:cNvSpPr>
            <a:spLocks noChangeShapeType="1"/>
          </p:cNvSpPr>
          <p:nvPr/>
        </p:nvSpPr>
        <p:spPr bwMode="auto">
          <a:xfrm>
            <a:off x="1619250" y="6048375"/>
            <a:ext cx="13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96" name="Line 92"/>
          <p:cNvSpPr>
            <a:spLocks noChangeShapeType="1"/>
          </p:cNvSpPr>
          <p:nvPr/>
        </p:nvSpPr>
        <p:spPr bwMode="auto">
          <a:xfrm>
            <a:off x="1617663" y="6253163"/>
            <a:ext cx="131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597" name="Line 93"/>
          <p:cNvSpPr>
            <a:spLocks noChangeShapeType="1"/>
          </p:cNvSpPr>
          <p:nvPr/>
        </p:nvSpPr>
        <p:spPr bwMode="auto">
          <a:xfrm>
            <a:off x="2673350" y="5064125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1598" name="AutoShape 94"/>
          <p:cNvCxnSpPr>
            <a:cxnSpLocks noChangeShapeType="1"/>
            <a:stCxn id="1941597" idx="1"/>
          </p:cNvCxnSpPr>
          <p:nvPr/>
        </p:nvCxnSpPr>
        <p:spPr bwMode="auto">
          <a:xfrm>
            <a:off x="2673350" y="5638800"/>
            <a:ext cx="1301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1599" name="Line 95"/>
          <p:cNvSpPr>
            <a:spLocks noChangeShapeType="1"/>
          </p:cNvSpPr>
          <p:nvPr/>
        </p:nvSpPr>
        <p:spPr bwMode="auto">
          <a:xfrm>
            <a:off x="2673350" y="5260975"/>
            <a:ext cx="13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00" name="Line 96"/>
          <p:cNvSpPr>
            <a:spLocks noChangeShapeType="1"/>
          </p:cNvSpPr>
          <p:nvPr/>
        </p:nvSpPr>
        <p:spPr bwMode="auto">
          <a:xfrm>
            <a:off x="2671763" y="5465763"/>
            <a:ext cx="131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01" name="Line 97"/>
          <p:cNvSpPr>
            <a:spLocks noChangeShapeType="1"/>
          </p:cNvSpPr>
          <p:nvPr/>
        </p:nvSpPr>
        <p:spPr bwMode="auto">
          <a:xfrm>
            <a:off x="6111875" y="4303713"/>
            <a:ext cx="0" cy="57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1602" name="AutoShape 98"/>
          <p:cNvCxnSpPr>
            <a:cxnSpLocks noChangeShapeType="1"/>
            <a:stCxn id="1941601" idx="1"/>
          </p:cNvCxnSpPr>
          <p:nvPr/>
        </p:nvCxnSpPr>
        <p:spPr bwMode="auto">
          <a:xfrm>
            <a:off x="6111875" y="4878388"/>
            <a:ext cx="1301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1603" name="Line 99"/>
          <p:cNvSpPr>
            <a:spLocks noChangeShapeType="1"/>
          </p:cNvSpPr>
          <p:nvPr/>
        </p:nvSpPr>
        <p:spPr bwMode="auto">
          <a:xfrm>
            <a:off x="6111875" y="4500563"/>
            <a:ext cx="131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04" name="Line 100"/>
          <p:cNvSpPr>
            <a:spLocks noChangeShapeType="1"/>
          </p:cNvSpPr>
          <p:nvPr/>
        </p:nvSpPr>
        <p:spPr bwMode="auto">
          <a:xfrm>
            <a:off x="6110288" y="4705350"/>
            <a:ext cx="131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05" name="Line 101"/>
          <p:cNvSpPr>
            <a:spLocks noChangeShapeType="1"/>
          </p:cNvSpPr>
          <p:nvPr/>
        </p:nvSpPr>
        <p:spPr bwMode="auto">
          <a:xfrm>
            <a:off x="5321300" y="5076825"/>
            <a:ext cx="0" cy="392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cxnSp>
        <p:nvCxnSpPr>
          <p:cNvPr id="1941606" name="AutoShape 102"/>
          <p:cNvCxnSpPr>
            <a:cxnSpLocks noChangeShapeType="1"/>
            <a:stCxn id="1941605" idx="1"/>
          </p:cNvCxnSpPr>
          <p:nvPr/>
        </p:nvCxnSpPr>
        <p:spPr bwMode="auto">
          <a:xfrm>
            <a:off x="5321300" y="5468938"/>
            <a:ext cx="9207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41607" name="Line 103"/>
          <p:cNvSpPr>
            <a:spLocks noChangeShapeType="1"/>
          </p:cNvSpPr>
          <p:nvPr/>
        </p:nvSpPr>
        <p:spPr bwMode="auto">
          <a:xfrm>
            <a:off x="5321300" y="5286375"/>
            <a:ext cx="117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08" name="Line 104"/>
          <p:cNvSpPr>
            <a:spLocks noChangeShapeType="1"/>
          </p:cNvSpPr>
          <p:nvPr/>
        </p:nvSpPr>
        <p:spPr bwMode="auto">
          <a:xfrm>
            <a:off x="3708400" y="5073650"/>
            <a:ext cx="0" cy="1069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09" name="Line 105"/>
          <p:cNvSpPr>
            <a:spLocks noChangeShapeType="1"/>
          </p:cNvSpPr>
          <p:nvPr/>
        </p:nvSpPr>
        <p:spPr bwMode="auto">
          <a:xfrm>
            <a:off x="3711575" y="5248275"/>
            <a:ext cx="117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10" name="Line 106"/>
          <p:cNvSpPr>
            <a:spLocks noChangeShapeType="1"/>
          </p:cNvSpPr>
          <p:nvPr/>
        </p:nvSpPr>
        <p:spPr bwMode="auto">
          <a:xfrm>
            <a:off x="3708400" y="5448300"/>
            <a:ext cx="11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15" name="Line 111"/>
          <p:cNvSpPr>
            <a:spLocks noChangeShapeType="1"/>
          </p:cNvSpPr>
          <p:nvPr/>
        </p:nvSpPr>
        <p:spPr bwMode="auto">
          <a:xfrm>
            <a:off x="3708400" y="6143625"/>
            <a:ext cx="128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16" name="Line 112"/>
          <p:cNvSpPr>
            <a:spLocks noChangeShapeType="1"/>
          </p:cNvSpPr>
          <p:nvPr/>
        </p:nvSpPr>
        <p:spPr bwMode="auto">
          <a:xfrm>
            <a:off x="3708400" y="5692775"/>
            <a:ext cx="1158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17" name="Line 113"/>
          <p:cNvSpPr>
            <a:spLocks noChangeShapeType="1"/>
          </p:cNvSpPr>
          <p:nvPr/>
        </p:nvSpPr>
        <p:spPr bwMode="auto">
          <a:xfrm>
            <a:off x="3708400" y="5924550"/>
            <a:ext cx="1285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18" name="Line 114"/>
          <p:cNvSpPr>
            <a:spLocks noChangeShapeType="1"/>
          </p:cNvSpPr>
          <p:nvPr/>
        </p:nvSpPr>
        <p:spPr bwMode="auto">
          <a:xfrm>
            <a:off x="7740650" y="4198938"/>
            <a:ext cx="0" cy="1390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20" name="Line 116"/>
          <p:cNvSpPr>
            <a:spLocks noChangeShapeType="1"/>
          </p:cNvSpPr>
          <p:nvPr/>
        </p:nvSpPr>
        <p:spPr bwMode="auto">
          <a:xfrm flipV="1">
            <a:off x="7753350" y="4391025"/>
            <a:ext cx="14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21" name="Line 117"/>
          <p:cNvSpPr>
            <a:spLocks noChangeShapeType="1"/>
          </p:cNvSpPr>
          <p:nvPr/>
        </p:nvSpPr>
        <p:spPr bwMode="auto">
          <a:xfrm flipV="1">
            <a:off x="7751763" y="4813300"/>
            <a:ext cx="141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23" name="Line 119"/>
          <p:cNvSpPr>
            <a:spLocks noChangeShapeType="1"/>
          </p:cNvSpPr>
          <p:nvPr/>
        </p:nvSpPr>
        <p:spPr bwMode="auto">
          <a:xfrm flipV="1">
            <a:off x="7762875" y="5594350"/>
            <a:ext cx="14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24" name="Line 120"/>
          <p:cNvSpPr>
            <a:spLocks noChangeShapeType="1"/>
          </p:cNvSpPr>
          <p:nvPr/>
        </p:nvSpPr>
        <p:spPr bwMode="auto">
          <a:xfrm flipV="1">
            <a:off x="7748588" y="5376863"/>
            <a:ext cx="1412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25" name="Line 121"/>
          <p:cNvSpPr>
            <a:spLocks noChangeShapeType="1"/>
          </p:cNvSpPr>
          <p:nvPr/>
        </p:nvSpPr>
        <p:spPr bwMode="auto">
          <a:xfrm flipV="1">
            <a:off x="7750175" y="5095875"/>
            <a:ext cx="1412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41628" name="Text Box 124"/>
          <p:cNvSpPr txBox="1">
            <a:spLocks noChangeArrowheads="1"/>
          </p:cNvSpPr>
          <p:nvPr/>
        </p:nvSpPr>
        <p:spPr bwMode="auto">
          <a:xfrm>
            <a:off x="436563" y="5872163"/>
            <a:ext cx="8747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MACAW</a:t>
            </a:r>
          </a:p>
        </p:txBody>
      </p:sp>
      <p:sp>
        <p:nvSpPr>
          <p:cNvPr id="1941629" name="Text Box 125"/>
          <p:cNvSpPr txBox="1">
            <a:spLocks noChangeArrowheads="1"/>
          </p:cNvSpPr>
          <p:nvPr/>
        </p:nvSpPr>
        <p:spPr bwMode="auto">
          <a:xfrm>
            <a:off x="434975" y="6089650"/>
            <a:ext cx="7588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FAMA</a:t>
            </a:r>
          </a:p>
        </p:txBody>
      </p:sp>
      <p:sp>
        <p:nvSpPr>
          <p:cNvPr id="1941630" name="Text Box 126"/>
          <p:cNvSpPr txBox="1">
            <a:spLocks noChangeArrowheads="1"/>
          </p:cNvSpPr>
          <p:nvPr/>
        </p:nvSpPr>
        <p:spPr bwMode="auto">
          <a:xfrm>
            <a:off x="1800225" y="5870575"/>
            <a:ext cx="874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BTMA</a:t>
            </a:r>
          </a:p>
        </p:txBody>
      </p:sp>
      <p:sp>
        <p:nvSpPr>
          <p:cNvPr id="1941631" name="Text Box 127"/>
          <p:cNvSpPr txBox="1">
            <a:spLocks noChangeArrowheads="1"/>
          </p:cNvSpPr>
          <p:nvPr/>
        </p:nvSpPr>
        <p:spPr bwMode="auto">
          <a:xfrm>
            <a:off x="1797050" y="6099175"/>
            <a:ext cx="874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DBTMA</a:t>
            </a:r>
          </a:p>
        </p:txBody>
      </p:sp>
      <p:sp>
        <p:nvSpPr>
          <p:cNvPr id="1941632" name="Text Box 128"/>
          <p:cNvSpPr txBox="1">
            <a:spLocks noChangeArrowheads="1"/>
          </p:cNvSpPr>
          <p:nvPr/>
        </p:nvSpPr>
        <p:spPr bwMode="auto">
          <a:xfrm>
            <a:off x="1795463" y="6329363"/>
            <a:ext cx="8747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ICSMA</a:t>
            </a:r>
          </a:p>
        </p:txBody>
      </p:sp>
      <p:sp>
        <p:nvSpPr>
          <p:cNvPr id="1941633" name="Text Box 129"/>
          <p:cNvSpPr txBox="1">
            <a:spLocks noChangeArrowheads="1"/>
          </p:cNvSpPr>
          <p:nvPr/>
        </p:nvSpPr>
        <p:spPr bwMode="auto">
          <a:xfrm>
            <a:off x="2763838" y="5083175"/>
            <a:ext cx="8747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RI-BTMA</a:t>
            </a:r>
          </a:p>
        </p:txBody>
      </p:sp>
      <p:sp>
        <p:nvSpPr>
          <p:cNvPr id="1941634" name="Text Box 130"/>
          <p:cNvSpPr txBox="1">
            <a:spLocks noChangeArrowheads="1"/>
          </p:cNvSpPr>
          <p:nvPr/>
        </p:nvSpPr>
        <p:spPr bwMode="auto">
          <a:xfrm>
            <a:off x="2760663" y="5311775"/>
            <a:ext cx="8747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MACA-BI</a:t>
            </a:r>
          </a:p>
        </p:txBody>
      </p:sp>
      <p:sp>
        <p:nvSpPr>
          <p:cNvPr id="1941635" name="Text Box 131"/>
          <p:cNvSpPr txBox="1">
            <a:spLocks noChangeArrowheads="1"/>
          </p:cNvSpPr>
          <p:nvPr/>
        </p:nvSpPr>
        <p:spPr bwMode="auto">
          <a:xfrm>
            <a:off x="2759075" y="5541963"/>
            <a:ext cx="8747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MARCH</a:t>
            </a:r>
          </a:p>
        </p:txBody>
      </p:sp>
      <p:sp>
        <p:nvSpPr>
          <p:cNvPr id="1941636" name="Text Box 132"/>
          <p:cNvSpPr txBox="1">
            <a:spLocks noChangeArrowheads="1"/>
          </p:cNvSpPr>
          <p:nvPr/>
        </p:nvSpPr>
        <p:spPr bwMode="auto">
          <a:xfrm>
            <a:off x="3805238" y="5094288"/>
            <a:ext cx="8747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D-PRMA</a:t>
            </a:r>
          </a:p>
        </p:txBody>
      </p:sp>
      <p:sp>
        <p:nvSpPr>
          <p:cNvPr id="1941637" name="Text Box 133"/>
          <p:cNvSpPr txBox="1">
            <a:spLocks noChangeArrowheads="1"/>
          </p:cNvSpPr>
          <p:nvPr/>
        </p:nvSpPr>
        <p:spPr bwMode="auto">
          <a:xfrm>
            <a:off x="3802063" y="5322888"/>
            <a:ext cx="8747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CATA</a:t>
            </a:r>
          </a:p>
        </p:txBody>
      </p:sp>
      <p:sp>
        <p:nvSpPr>
          <p:cNvPr id="1941638" name="Text Box 134"/>
          <p:cNvSpPr txBox="1">
            <a:spLocks noChangeArrowheads="1"/>
          </p:cNvSpPr>
          <p:nvPr/>
        </p:nvSpPr>
        <p:spPr bwMode="auto">
          <a:xfrm>
            <a:off x="3800475" y="5553075"/>
            <a:ext cx="874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HRMA</a:t>
            </a:r>
          </a:p>
        </p:txBody>
      </p:sp>
      <p:sp>
        <p:nvSpPr>
          <p:cNvPr id="1941639" name="Text Box 135"/>
          <p:cNvSpPr txBox="1">
            <a:spLocks noChangeArrowheads="1"/>
          </p:cNvSpPr>
          <p:nvPr/>
        </p:nvSpPr>
        <p:spPr bwMode="auto">
          <a:xfrm>
            <a:off x="6175375" y="4321175"/>
            <a:ext cx="874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RI-BTMA</a:t>
            </a:r>
          </a:p>
        </p:txBody>
      </p:sp>
      <p:sp>
        <p:nvSpPr>
          <p:cNvPr id="1941640" name="Text Box 136"/>
          <p:cNvSpPr txBox="1">
            <a:spLocks noChangeArrowheads="1"/>
          </p:cNvSpPr>
          <p:nvPr/>
        </p:nvSpPr>
        <p:spPr bwMode="auto">
          <a:xfrm>
            <a:off x="6172200" y="4549775"/>
            <a:ext cx="874713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MACA-BI</a:t>
            </a:r>
          </a:p>
        </p:txBody>
      </p:sp>
      <p:sp>
        <p:nvSpPr>
          <p:cNvPr id="1941641" name="Text Box 137"/>
          <p:cNvSpPr txBox="1">
            <a:spLocks noChangeArrowheads="1"/>
          </p:cNvSpPr>
          <p:nvPr/>
        </p:nvSpPr>
        <p:spPr bwMode="auto">
          <a:xfrm>
            <a:off x="6170613" y="4779963"/>
            <a:ext cx="87471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MARCH</a:t>
            </a:r>
          </a:p>
        </p:txBody>
      </p:sp>
      <p:sp>
        <p:nvSpPr>
          <p:cNvPr id="1941642" name="Text Box 138"/>
          <p:cNvSpPr txBox="1">
            <a:spLocks noChangeArrowheads="1"/>
          </p:cNvSpPr>
          <p:nvPr/>
        </p:nvSpPr>
        <p:spPr bwMode="auto">
          <a:xfrm>
            <a:off x="3798888" y="5781675"/>
            <a:ext cx="8747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SRMA/PA</a:t>
            </a:r>
          </a:p>
        </p:txBody>
      </p:sp>
      <p:sp>
        <p:nvSpPr>
          <p:cNvPr id="1941643" name="Text Box 139"/>
          <p:cNvSpPr txBox="1">
            <a:spLocks noChangeArrowheads="1"/>
          </p:cNvSpPr>
          <p:nvPr/>
        </p:nvSpPr>
        <p:spPr bwMode="auto">
          <a:xfrm>
            <a:off x="3808413" y="6038850"/>
            <a:ext cx="8747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FPRP</a:t>
            </a:r>
          </a:p>
        </p:txBody>
      </p:sp>
      <p:sp>
        <p:nvSpPr>
          <p:cNvPr id="1941644" name="Text Box 140"/>
          <p:cNvSpPr txBox="1">
            <a:spLocks noChangeArrowheads="1"/>
          </p:cNvSpPr>
          <p:nvPr/>
        </p:nvSpPr>
        <p:spPr bwMode="auto">
          <a:xfrm>
            <a:off x="5413375" y="5145088"/>
            <a:ext cx="8747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MACA/PR</a:t>
            </a:r>
          </a:p>
        </p:txBody>
      </p:sp>
      <p:sp>
        <p:nvSpPr>
          <p:cNvPr id="1941645" name="Text Box 141"/>
          <p:cNvSpPr txBox="1">
            <a:spLocks noChangeArrowheads="1"/>
          </p:cNvSpPr>
          <p:nvPr/>
        </p:nvSpPr>
        <p:spPr bwMode="auto">
          <a:xfrm>
            <a:off x="5387975" y="5322888"/>
            <a:ext cx="8747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RTMAC</a:t>
            </a:r>
          </a:p>
        </p:txBody>
      </p:sp>
      <p:sp>
        <p:nvSpPr>
          <p:cNvPr id="1941646" name="Text Box 142"/>
          <p:cNvSpPr txBox="1">
            <a:spLocks noChangeArrowheads="1"/>
          </p:cNvSpPr>
          <p:nvPr/>
        </p:nvSpPr>
        <p:spPr bwMode="auto">
          <a:xfrm>
            <a:off x="7859713" y="4229100"/>
            <a:ext cx="8747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DirectionalAntennas</a:t>
            </a:r>
          </a:p>
        </p:txBody>
      </p:sp>
      <p:sp>
        <p:nvSpPr>
          <p:cNvPr id="1941647" name="Text Box 143"/>
          <p:cNvSpPr txBox="1">
            <a:spLocks noChangeArrowheads="1"/>
          </p:cNvSpPr>
          <p:nvPr/>
        </p:nvSpPr>
        <p:spPr bwMode="auto">
          <a:xfrm>
            <a:off x="7856538" y="4664075"/>
            <a:ext cx="8747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MMAC</a:t>
            </a:r>
          </a:p>
        </p:txBody>
      </p:sp>
      <p:sp>
        <p:nvSpPr>
          <p:cNvPr id="1941648" name="Text Box 144"/>
          <p:cNvSpPr txBox="1">
            <a:spLocks noChangeArrowheads="1"/>
          </p:cNvSpPr>
          <p:nvPr/>
        </p:nvSpPr>
        <p:spPr bwMode="auto">
          <a:xfrm>
            <a:off x="7854950" y="4970463"/>
            <a:ext cx="8747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MCSMA</a:t>
            </a:r>
          </a:p>
        </p:txBody>
      </p:sp>
      <p:sp>
        <p:nvSpPr>
          <p:cNvPr id="1941649" name="Text Box 145"/>
          <p:cNvSpPr txBox="1">
            <a:spLocks noChangeArrowheads="1"/>
          </p:cNvSpPr>
          <p:nvPr/>
        </p:nvSpPr>
        <p:spPr bwMode="auto">
          <a:xfrm>
            <a:off x="7853363" y="5226050"/>
            <a:ext cx="87471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PCM</a:t>
            </a:r>
          </a:p>
        </p:txBody>
      </p:sp>
      <p:sp>
        <p:nvSpPr>
          <p:cNvPr id="1941650" name="Text Box 146"/>
          <p:cNvSpPr txBox="1">
            <a:spLocks noChangeArrowheads="1"/>
          </p:cNvSpPr>
          <p:nvPr/>
        </p:nvSpPr>
        <p:spPr bwMode="auto">
          <a:xfrm>
            <a:off x="7861300" y="5468938"/>
            <a:ext cx="87471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1200">
                <a:latin typeface="Times New Roman" panose="02020603050405020304" pitchFamily="18" charset="0"/>
              </a:rPr>
              <a:t>RBAR</a:t>
            </a:r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543C9-7CE0-4B43-B42F-7BA6EFE96B40}" type="datetime1">
              <a:rPr lang="cs-CZ" smtClean="0"/>
              <a:t>02.01.2017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 smtClean="0"/>
              <a:t>Bezdrátové senzorové sítě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1506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Přístupová vrstva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Nadstavbové protokoly MAC úrovně</a:t>
            </a:r>
          </a:p>
          <a:p>
            <a:r>
              <a:rPr lang="cs-CZ" sz="2400" dirty="0" smtClean="0"/>
              <a:t>Vychází z metod náhodného přístupu a metod rovnoměrného přístupu (časové okénko)</a:t>
            </a:r>
          </a:p>
          <a:p>
            <a:r>
              <a:rPr lang="cs-CZ" sz="2400" dirty="0" smtClean="0"/>
              <a:t>Obecně na principu MACA (MAC </a:t>
            </a:r>
            <a:r>
              <a:rPr lang="cs-CZ" sz="2400" dirty="0" err="1" smtClean="0"/>
              <a:t>Collision</a:t>
            </a:r>
            <a:r>
              <a:rPr lang="cs-CZ" sz="2400" dirty="0" smtClean="0"/>
              <a:t> </a:t>
            </a:r>
            <a:r>
              <a:rPr lang="cs-CZ" sz="2400" dirty="0" err="1" smtClean="0"/>
              <a:t>Avoidance</a:t>
            </a:r>
            <a:r>
              <a:rPr lang="cs-CZ" sz="2400" dirty="0" smtClean="0"/>
              <a:t>)</a:t>
            </a:r>
          </a:p>
          <a:p>
            <a:pPr lvl="1"/>
            <a:r>
              <a:rPr lang="cs-CZ" sz="2000" dirty="0" smtClean="0"/>
              <a:t>Používá IEEE802.11 (</a:t>
            </a:r>
            <a:r>
              <a:rPr lang="cs-CZ" sz="2000" dirty="0" smtClean="0">
                <a:latin typeface="Calibri" pitchFamily="34" charset="0"/>
                <a:ea typeface="Calibri" pitchFamily="34" charset="0"/>
                <a:cs typeface="Times New Roman" pitchFamily="18" charset="0"/>
              </a:rPr>
              <a:t>třífázové navazování spojení RTS/CTS)</a:t>
            </a:r>
          </a:p>
          <a:p>
            <a:r>
              <a:rPr lang="cs-CZ" sz="2400" dirty="0" smtClean="0">
                <a:latin typeface="Calibri" pitchFamily="34" charset="0"/>
                <a:cs typeface="Times New Roman" pitchFamily="18" charset="0"/>
              </a:rPr>
              <a:t>Hlavní požadavek je úspora energie</a:t>
            </a:r>
          </a:p>
          <a:p>
            <a:r>
              <a:rPr lang="cs-CZ" sz="2400" dirty="0" smtClean="0">
                <a:latin typeface="Calibri" pitchFamily="34" charset="0"/>
                <a:cs typeface="Times New Roman" pitchFamily="18" charset="0"/>
              </a:rPr>
              <a:t>Tři stavy</a:t>
            </a:r>
          </a:p>
          <a:p>
            <a:pPr lvl="1"/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Naslouchání (velká spotřeba)</a:t>
            </a:r>
          </a:p>
          <a:p>
            <a:pPr lvl="1"/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Vysílání (spotřeba podle výkonu – srovnatelná s nasloucháním)</a:t>
            </a:r>
          </a:p>
          <a:p>
            <a:pPr lvl="1"/>
            <a:r>
              <a:rPr lang="cs-CZ" sz="2000" dirty="0" smtClean="0">
                <a:latin typeface="Calibri" pitchFamily="34" charset="0"/>
                <a:cs typeface="Times New Roman" pitchFamily="18" charset="0"/>
              </a:rPr>
              <a:t>Neaktivní (minimální spotřeba, ale nic neslyší)</a:t>
            </a:r>
            <a:endParaRPr lang="cs-CZ" sz="2000" dirty="0" smtClean="0"/>
          </a:p>
        </p:txBody>
      </p:sp>
      <p:sp>
        <p:nvSpPr>
          <p:cNvPr id="15364" name="Zástupný symbol pro datum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875E4A36-4610-4756-8257-92EB7CDB45FB}" type="datetime1">
              <a:rPr lang="cs-CZ" smtClean="0"/>
              <a:t>02.01.2017</a:t>
            </a:fld>
            <a:endParaRPr lang="cs-CZ"/>
          </a:p>
        </p:txBody>
      </p:sp>
      <p:sp>
        <p:nvSpPr>
          <p:cNvPr id="15365" name="Zástupný symbol pro zápatí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cs-CZ" dirty="0"/>
              <a:t>Bezdrátové senzorové sítě</a:t>
            </a:r>
          </a:p>
        </p:txBody>
      </p:sp>
      <p:sp>
        <p:nvSpPr>
          <p:cNvPr id="15366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fld id="{B4273B8B-390E-49EF-9421-C67294E1D278}" type="slidenum">
              <a:rPr lang="cs-CZ" smtClean="0"/>
              <a:pPr/>
              <a:t>9</a:t>
            </a:fld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2872941013"/>
      </p:ext>
    </p:extLst>
  </p:cSld>
  <p:clrMapOvr>
    <a:masterClrMapping/>
  </p:clrMapOvr>
</p:sld>
</file>

<file path=ppt/theme/theme1.xml><?xml version="1.0" encoding="utf-8"?>
<a:theme xmlns:a="http://schemas.openxmlformats.org/drawingml/2006/main" name="06088808">
  <a:themeElements>
    <a:clrScheme name="1_Network 10">
      <a:dk1>
        <a:srgbClr val="000000"/>
      </a:dk1>
      <a:lt1>
        <a:srgbClr val="FFFFFF"/>
      </a:lt1>
      <a:dk2>
        <a:srgbClr val="330066"/>
      </a:dk2>
      <a:lt2>
        <a:srgbClr val="808080"/>
      </a:lt2>
      <a:accent1>
        <a:srgbClr val="CCCC00"/>
      </a:accent1>
      <a:accent2>
        <a:srgbClr val="669999"/>
      </a:accent2>
      <a:accent3>
        <a:srgbClr val="FFFFFF"/>
      </a:accent3>
      <a:accent4>
        <a:srgbClr val="000000"/>
      </a:accent4>
      <a:accent5>
        <a:srgbClr val="E2E2AA"/>
      </a:accent5>
      <a:accent6>
        <a:srgbClr val="5C8A8A"/>
      </a:accent6>
      <a:hlink>
        <a:srgbClr val="7E9CE8"/>
      </a:hlink>
      <a:folHlink>
        <a:srgbClr val="D8D8EC"/>
      </a:folHlink>
    </a:clrScheme>
    <a:fontScheme name="1_Netwo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twork 1">
        <a:dk1>
          <a:srgbClr val="4F747B"/>
        </a:dk1>
        <a:lt1>
          <a:srgbClr val="FFFFFF"/>
        </a:lt1>
        <a:dk2>
          <a:srgbClr val="000000"/>
        </a:dk2>
        <a:lt2>
          <a:srgbClr val="C0C0C0"/>
        </a:lt2>
        <a:accent1>
          <a:srgbClr val="859868"/>
        </a:accent1>
        <a:accent2>
          <a:srgbClr val="5F5F5F"/>
        </a:accent2>
        <a:accent3>
          <a:srgbClr val="AAAAAA"/>
        </a:accent3>
        <a:accent4>
          <a:srgbClr val="DADADA"/>
        </a:accent4>
        <a:accent5>
          <a:srgbClr val="C2CAB9"/>
        </a:accent5>
        <a:accent6>
          <a:srgbClr val="555555"/>
        </a:accent6>
        <a:hlink>
          <a:srgbClr val="5F5F5F"/>
        </a:hlink>
        <a:folHlink>
          <a:srgbClr val="BA121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2">
        <a:dk1>
          <a:srgbClr val="3C0000"/>
        </a:dk1>
        <a:lt1>
          <a:srgbClr val="FFFFFF"/>
        </a:lt1>
        <a:dk2>
          <a:srgbClr val="4D0B0B"/>
        </a:dk2>
        <a:lt2>
          <a:srgbClr val="FFFFFF"/>
        </a:lt2>
        <a:accent1>
          <a:srgbClr val="666633"/>
        </a:accent1>
        <a:accent2>
          <a:srgbClr val="CC3300"/>
        </a:accent2>
        <a:accent3>
          <a:srgbClr val="B2AAAA"/>
        </a:accent3>
        <a:accent4>
          <a:srgbClr val="DADADA"/>
        </a:accent4>
        <a:accent5>
          <a:srgbClr val="B8B8AD"/>
        </a:accent5>
        <a:accent6>
          <a:srgbClr val="B92D00"/>
        </a:accent6>
        <a:hlink>
          <a:srgbClr val="CC9900"/>
        </a:hlink>
        <a:folHlink>
          <a:srgbClr val="CCCC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3">
        <a:dk1>
          <a:srgbClr val="666699"/>
        </a:dk1>
        <a:lt1>
          <a:srgbClr val="FFFFFF"/>
        </a:lt1>
        <a:dk2>
          <a:srgbClr val="15192B"/>
        </a:dk2>
        <a:lt2>
          <a:srgbClr val="CCCCFF"/>
        </a:lt2>
        <a:accent1>
          <a:srgbClr val="4F893D"/>
        </a:accent1>
        <a:accent2>
          <a:srgbClr val="666699"/>
        </a:accent2>
        <a:accent3>
          <a:srgbClr val="AAABAC"/>
        </a:accent3>
        <a:accent4>
          <a:srgbClr val="DADADA"/>
        </a:accent4>
        <a:accent5>
          <a:srgbClr val="B2C4AF"/>
        </a:accent5>
        <a:accent6>
          <a:srgbClr val="5C5C8A"/>
        </a:accent6>
        <a:hlink>
          <a:srgbClr val="CC9900"/>
        </a:hlink>
        <a:folHlink>
          <a:srgbClr val="4837C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4">
        <a:dk1>
          <a:srgbClr val="666699"/>
        </a:dk1>
        <a:lt1>
          <a:srgbClr val="FFFFFF"/>
        </a:lt1>
        <a:dk2>
          <a:srgbClr val="86001A"/>
        </a:dk2>
        <a:lt2>
          <a:srgbClr val="CCCC66"/>
        </a:lt2>
        <a:accent1>
          <a:srgbClr val="FF3300"/>
        </a:accent1>
        <a:accent2>
          <a:srgbClr val="FF6600"/>
        </a:accent2>
        <a:accent3>
          <a:srgbClr val="C3AAAB"/>
        </a:accent3>
        <a:accent4>
          <a:srgbClr val="DADADA"/>
        </a:accent4>
        <a:accent5>
          <a:srgbClr val="FFADAA"/>
        </a:accent5>
        <a:accent6>
          <a:srgbClr val="E75C00"/>
        </a:accent6>
        <a:hlink>
          <a:srgbClr val="CC9900"/>
        </a:hlink>
        <a:folHlink>
          <a:srgbClr val="FF0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5">
        <a:dk1>
          <a:srgbClr val="666699"/>
        </a:dk1>
        <a:lt1>
          <a:srgbClr val="FFFFFF"/>
        </a:lt1>
        <a:dk2>
          <a:srgbClr val="000054"/>
        </a:dk2>
        <a:lt2>
          <a:srgbClr val="FFFFFF"/>
        </a:lt2>
        <a:accent1>
          <a:srgbClr val="3333FF"/>
        </a:accent1>
        <a:accent2>
          <a:srgbClr val="006699"/>
        </a:accent2>
        <a:accent3>
          <a:srgbClr val="AAAAB3"/>
        </a:accent3>
        <a:accent4>
          <a:srgbClr val="DADADA"/>
        </a:accent4>
        <a:accent5>
          <a:srgbClr val="ADADFF"/>
        </a:accent5>
        <a:accent6>
          <a:srgbClr val="005C8A"/>
        </a:accent6>
        <a:hlink>
          <a:srgbClr val="669900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6">
        <a:dk1>
          <a:srgbClr val="808080"/>
        </a:dk1>
        <a:lt1>
          <a:srgbClr val="FFFFFF"/>
        </a:lt1>
        <a:dk2>
          <a:srgbClr val="30054B"/>
        </a:dk2>
        <a:lt2>
          <a:srgbClr val="FFFFFF"/>
        </a:lt2>
        <a:accent1>
          <a:srgbClr val="797B9B"/>
        </a:accent1>
        <a:accent2>
          <a:srgbClr val="6B4FB1"/>
        </a:accent2>
        <a:accent3>
          <a:srgbClr val="ADAAB1"/>
        </a:accent3>
        <a:accent4>
          <a:srgbClr val="DADADA"/>
        </a:accent4>
        <a:accent5>
          <a:srgbClr val="BEBFCB"/>
        </a:accent5>
        <a:accent6>
          <a:srgbClr val="6047A0"/>
        </a:accent6>
        <a:hlink>
          <a:srgbClr val="7AACCE"/>
        </a:hlink>
        <a:folHlink>
          <a:srgbClr val="D8D8E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7">
        <a:dk1>
          <a:srgbClr val="808080"/>
        </a:dk1>
        <a:lt1>
          <a:srgbClr val="FFFFCC"/>
        </a:lt1>
        <a:dk2>
          <a:srgbClr val="29527B"/>
        </a:dk2>
        <a:lt2>
          <a:srgbClr val="FFFFFF"/>
        </a:lt2>
        <a:accent1>
          <a:srgbClr val="CCCC00"/>
        </a:accent1>
        <a:accent2>
          <a:srgbClr val="669999"/>
        </a:accent2>
        <a:accent3>
          <a:srgbClr val="ACB3BF"/>
        </a:accent3>
        <a:accent4>
          <a:srgbClr val="DADAAE"/>
        </a:accent4>
        <a:accent5>
          <a:srgbClr val="E2E2AA"/>
        </a:accent5>
        <a:accent6>
          <a:srgbClr val="5C8A8A"/>
        </a:accent6>
        <a:hlink>
          <a:srgbClr val="D8D8EC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8">
        <a:dk1>
          <a:srgbClr val="666699"/>
        </a:dk1>
        <a:lt1>
          <a:srgbClr val="FFFFFF"/>
        </a:lt1>
        <a:dk2>
          <a:srgbClr val="476949"/>
        </a:dk2>
        <a:lt2>
          <a:srgbClr val="FFFFFF"/>
        </a:lt2>
        <a:accent1>
          <a:srgbClr val="CC6600"/>
        </a:accent1>
        <a:accent2>
          <a:srgbClr val="CC9900"/>
        </a:accent2>
        <a:accent3>
          <a:srgbClr val="B1B9B1"/>
        </a:accent3>
        <a:accent4>
          <a:srgbClr val="DADADA"/>
        </a:accent4>
        <a:accent5>
          <a:srgbClr val="E2B8AA"/>
        </a:accent5>
        <a:accent6>
          <a:srgbClr val="B98A00"/>
        </a:accent6>
        <a:hlink>
          <a:srgbClr val="669900"/>
        </a:hlink>
        <a:folHlink>
          <a:srgbClr val="A45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twork 9">
        <a:dk1>
          <a:srgbClr val="000000"/>
        </a:dk1>
        <a:lt1>
          <a:srgbClr val="FFFFFF"/>
        </a:lt1>
        <a:dk2>
          <a:srgbClr val="7C1302"/>
        </a:dk2>
        <a:lt2>
          <a:srgbClr val="CC9900"/>
        </a:lt2>
        <a:accent1>
          <a:srgbClr val="CC9900"/>
        </a:accent1>
        <a:accent2>
          <a:srgbClr val="CC3300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B92D00"/>
        </a:accent6>
        <a:hlink>
          <a:srgbClr val="80808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twork 10">
        <a:dk1>
          <a:srgbClr val="000000"/>
        </a:dk1>
        <a:lt1>
          <a:srgbClr val="FFFFFF"/>
        </a:lt1>
        <a:dk2>
          <a:srgbClr val="330066"/>
        </a:dk2>
        <a:lt2>
          <a:srgbClr val="808080"/>
        </a:lt2>
        <a:accent1>
          <a:srgbClr val="CCCC00"/>
        </a:accent1>
        <a:accent2>
          <a:srgbClr val="669999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5C8A8A"/>
        </a:accent6>
        <a:hlink>
          <a:srgbClr val="7E9CE8"/>
        </a:hlink>
        <a:folHlink>
          <a:srgbClr val="D8D8E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06088808</Template>
  <TotalTime>5</TotalTime>
  <Words>1628</Words>
  <Application>Microsoft Office PowerPoint</Application>
  <PresentationFormat>Předvádění na obrazovce (4:3)</PresentationFormat>
  <Paragraphs>463</Paragraphs>
  <Slides>35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9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35</vt:i4>
      </vt:variant>
    </vt:vector>
  </HeadingPairs>
  <TitlesOfParts>
    <vt:vector size="47" baseType="lpstr">
      <vt:lpstr>ＭＳ Ｐゴシック</vt:lpstr>
      <vt:lpstr>Arial</vt:lpstr>
      <vt:lpstr>Calibri</vt:lpstr>
      <vt:lpstr>Calibri Light</vt:lpstr>
      <vt:lpstr>Comic Sans MS</vt:lpstr>
      <vt:lpstr>Palatino Linotype</vt:lpstr>
      <vt:lpstr>Tahoma</vt:lpstr>
      <vt:lpstr>Times New Roman</vt:lpstr>
      <vt:lpstr>Wingdings</vt:lpstr>
      <vt:lpstr>06088808</vt:lpstr>
      <vt:lpstr>Vlastní návrh</vt:lpstr>
      <vt:lpstr>1_Vlastní návrh</vt:lpstr>
      <vt:lpstr>Bezdrátové sítě  Medium Access Control</vt:lpstr>
      <vt:lpstr>Přístupové metody</vt:lpstr>
      <vt:lpstr>The 802.11 MAC Sublayer Protocol</vt:lpstr>
      <vt:lpstr>802.11 MAC (DCF)</vt:lpstr>
      <vt:lpstr>Optimalizace 802.11</vt:lpstr>
      <vt:lpstr>CSMA/CA a Backoff (ústup)</vt:lpstr>
      <vt:lpstr> Cíle návrhu MAC protokolu pro ad hoc bezdrátové sítě</vt:lpstr>
      <vt:lpstr>Klasifikace ad hoc MAC protokolů</vt:lpstr>
      <vt:lpstr>Přístupová vrstva</vt:lpstr>
      <vt:lpstr>Přístupová vrstva</vt:lpstr>
      <vt:lpstr>Přístupová vrstva</vt:lpstr>
      <vt:lpstr>Zdroje energetické neefektivnosti </vt:lpstr>
      <vt:lpstr>Přístupová vrstva S-MAC</vt:lpstr>
      <vt:lpstr>Protokol S-MAC Sensor MAC</vt:lpstr>
      <vt:lpstr>S-MAC</vt:lpstr>
      <vt:lpstr>Sensor MAC (S-MAC)</vt:lpstr>
      <vt:lpstr>Přístupová vrstva</vt:lpstr>
      <vt:lpstr>Komponenty protokolu S-MAC</vt:lpstr>
      <vt:lpstr>Volba a údržba plánování (časových rozvrhů)</vt:lpstr>
      <vt:lpstr>Údržba synchronizace</vt:lpstr>
      <vt:lpstr>Sensor MAC (S-MAC)</vt:lpstr>
      <vt:lpstr>Časování S-MAC</vt:lpstr>
      <vt:lpstr>Algoritmus předcházení kolizím</vt:lpstr>
      <vt:lpstr>Předcházení naslouchání bez užitku</vt:lpstr>
      <vt:lpstr>Přenos zpráv</vt:lpstr>
      <vt:lpstr>Protokol T-MAC</vt:lpstr>
      <vt:lpstr>Protokol T-MAC</vt:lpstr>
      <vt:lpstr>Protokol T-MAC problém včasného naslouchání</vt:lpstr>
      <vt:lpstr>Protokol B-MAC</vt:lpstr>
      <vt:lpstr>Protokol WiseMAC</vt:lpstr>
      <vt:lpstr>Přístupová vrstva WiseMAC</vt:lpstr>
      <vt:lpstr>Protokol X-MAC</vt:lpstr>
      <vt:lpstr>Protokol X-MAC</vt:lpstr>
      <vt:lpstr>Přístupová vrstva TRAMA</vt:lpstr>
      <vt:lpstr>Složitější protokoly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CSMA  Medium Access Control</dc:title>
  <dc:creator/>
  <cp:lastModifiedBy>un331</cp:lastModifiedBy>
  <cp:revision>3</cp:revision>
  <dcterms:created xsi:type="dcterms:W3CDTF">2016-11-01T14:22:08Z</dcterms:created>
  <dcterms:modified xsi:type="dcterms:W3CDTF">2017-01-02T08:12:24Z</dcterms:modified>
</cp:coreProperties>
</file>