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45"/>
  </p:notesMasterIdLst>
  <p:sldIdLst>
    <p:sldId id="256" r:id="rId4"/>
    <p:sldId id="282" r:id="rId5"/>
    <p:sldId id="283" r:id="rId6"/>
    <p:sldId id="284" r:id="rId7"/>
    <p:sldId id="305" r:id="rId8"/>
    <p:sldId id="285" r:id="rId9"/>
    <p:sldId id="286" r:id="rId10"/>
    <p:sldId id="257" r:id="rId11"/>
    <p:sldId id="298" r:id="rId12"/>
    <p:sldId id="259" r:id="rId13"/>
    <p:sldId id="291" r:id="rId14"/>
    <p:sldId id="258" r:id="rId15"/>
    <p:sldId id="260" r:id="rId16"/>
    <p:sldId id="293" r:id="rId17"/>
    <p:sldId id="292" r:id="rId18"/>
    <p:sldId id="297" r:id="rId19"/>
    <p:sldId id="299" r:id="rId20"/>
    <p:sldId id="314" r:id="rId21"/>
    <p:sldId id="315" r:id="rId22"/>
    <p:sldId id="316" r:id="rId23"/>
    <p:sldId id="301" r:id="rId24"/>
    <p:sldId id="287" r:id="rId25"/>
    <p:sldId id="303" r:id="rId26"/>
    <p:sldId id="288" r:id="rId27"/>
    <p:sldId id="289" r:id="rId28"/>
    <p:sldId id="290" r:id="rId29"/>
    <p:sldId id="262" r:id="rId30"/>
    <p:sldId id="304" r:id="rId31"/>
    <p:sldId id="302" r:id="rId32"/>
    <p:sldId id="263" r:id="rId33"/>
    <p:sldId id="264" r:id="rId34"/>
    <p:sldId id="265" r:id="rId35"/>
    <p:sldId id="266" r:id="rId36"/>
    <p:sldId id="267" r:id="rId37"/>
    <p:sldId id="268" r:id="rId38"/>
    <p:sldId id="269" r:id="rId39"/>
    <p:sldId id="270" r:id="rId40"/>
    <p:sldId id="271" r:id="rId41"/>
    <p:sldId id="272" r:id="rId42"/>
    <p:sldId id="300" r:id="rId43"/>
    <p:sldId id="306" r:id="rId44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0192" autoAdjust="0"/>
  </p:normalViewPr>
  <p:slideViewPr>
    <p:cSldViewPr showGuides="1">
      <p:cViewPr varScale="1">
        <p:scale>
          <a:sx n="71" d="100"/>
          <a:sy n="71" d="100"/>
        </p:scale>
        <p:origin x="11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E42FB-8E32-4E44-9041-AB4EE404A39A}" type="slidenum">
              <a:rPr lang="cs-CZ"/>
              <a:pPr/>
              <a:t>8</a:t>
            </a:fld>
            <a:endParaRPr lang="cs-CZ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79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F9F1A94-A5DB-44B3-9D20-83A7A61D04D5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6AD2CBA-3289-4316-9197-C4CB46944416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16C6F-9450-4B94-801A-9566947F943B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B5FB1-FE45-4091-A415-04699921DE8D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C5CD1-7959-4919-8995-83E328F08FAE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5BF46B-2CB7-4752-81BA-6C59AC9D0B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2C84B9-17B8-46B1-AE41-8F0225FCDD58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492744-0D6B-43DD-B927-333A0D77059F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DB375-038F-4DFB-961E-11A5E013E7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EF328D51-FEFC-452C-B9EF-9B2D3CD71C82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dirty="0" smtClean="0"/>
              <a:t>Bezdrátové </a:t>
            </a:r>
            <a:r>
              <a:rPr lang="cs-CZ" dirty="0" smtClean="0"/>
              <a:t>sítě</a:t>
            </a:r>
            <a:br>
              <a:rPr lang="cs-CZ" dirty="0" smtClean="0"/>
            </a:br>
            <a:r>
              <a:rPr lang="cs-CZ" dirty="0" smtClean="0"/>
              <a:t>Protokoly IEEE802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dirty="0" smtClean="0"/>
              <a:t>Lekce 3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Proprietární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Area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(HAN)</a:t>
            </a: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Aliance</a:t>
            </a: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Bluetooth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Wibree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Wimedia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WiHART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ISA100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5D2D-4294-4C80-ADDF-7F60C6E00DD0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83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IEEE </a:t>
            </a:r>
            <a:r>
              <a:rPr lang="cs-CZ" sz="3600" dirty="0" smtClean="0"/>
              <a:t>802.11 </a:t>
            </a:r>
            <a:r>
              <a:rPr lang="cs-CZ" sz="3600" dirty="0"/>
              <a:t>– </a:t>
            </a:r>
            <a:r>
              <a:rPr lang="cs-CZ" sz="3600" dirty="0" err="1"/>
              <a:t>Wireless</a:t>
            </a:r>
            <a:r>
              <a:rPr lang="cs-CZ" sz="3600" dirty="0"/>
              <a:t> </a:t>
            </a:r>
            <a:r>
              <a:rPr lang="cs-CZ" sz="3600" dirty="0" smtClean="0"/>
              <a:t>LAN </a:t>
            </a:r>
            <a:r>
              <a:rPr lang="cs-CZ" sz="3600" dirty="0"/>
              <a:t>(</a:t>
            </a:r>
            <a:r>
              <a:rPr lang="cs-CZ" sz="3600" dirty="0" smtClean="0"/>
              <a:t>WLAN</a:t>
            </a:r>
            <a:r>
              <a:rPr lang="cs-CZ" sz="36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 – původní síť, ISM pásmo 2,4GHz, 2Mb/s, DSSS, FHSS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802.11a – 5GHz, 54Mb/s, OFDM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802.11b – 2,4GHz, 11Mb/s, DSSS, až 12km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802.11g – 2,4GHz, 54Mb/s, OFDM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802.11n – 2,4 nebo 5GHz, 600Mb/s, MIMO OFDM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802.11y – 3,7GHz, 54Mb/s (USA)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802.11ac – 2,4 a zároveň 5GHz, 1Gb/s, MU-MIMO, OFDM</a:t>
            </a:r>
          </a:p>
          <a:p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CBCB-77DD-4C7F-A159-D3C1C529B685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92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IEEE 802.15 – </a:t>
            </a:r>
            <a:r>
              <a:rPr lang="cs-CZ" sz="3600" dirty="0" err="1"/>
              <a:t>Wireless</a:t>
            </a:r>
            <a:r>
              <a:rPr lang="cs-CZ" sz="3600" dirty="0"/>
              <a:t> PAN (WPAN)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802.15.1 -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Bluetooth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802.15.2 – koexistence WPAN (802.15) a WLAN (802.11) 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802.15.3 – HR WPAN – vysokorychlostní WPAN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802.15.4 – LR WPAN –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nízkorychlostní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WPAN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802.15.5 – rozšíření pro smyčkové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sítě</a:t>
            </a:r>
          </a:p>
          <a:p>
            <a:pPr lvl="0"/>
            <a:r>
              <a:rPr lang="cs-CZ" sz="2400" dirty="0" smtClean="0"/>
              <a:t>IEEE 802.15.5e – MBAN – </a:t>
            </a:r>
            <a:r>
              <a:rPr lang="cs-CZ" sz="2400" dirty="0" err="1" smtClean="0"/>
              <a:t>Medical</a:t>
            </a:r>
            <a:r>
              <a:rPr lang="cs-CZ" sz="2400" dirty="0" smtClean="0"/>
              <a:t> BAN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802.15.6 –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WBAN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Body Area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Networks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802.15.7 – VLC –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Visible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Communications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802.15.8 – PCS –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Space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CBCB-77DD-4C7F-A159-D3C1C529B685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0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802.15.1 </a:t>
            </a:r>
            <a:r>
              <a:rPr lang="cs-CZ" dirty="0"/>
              <a:t>– </a:t>
            </a:r>
            <a:r>
              <a:rPr lang="cs-CZ" dirty="0" err="1" smtClean="0"/>
              <a:t>Bluetooth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Laciná síť použitelná pro malé vzdálenosti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ropojení PC s telefony a dalšími zařízeními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řenos dat i multimédií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aloženo na </a:t>
            </a:r>
            <a:r>
              <a:rPr lang="cs-CZ" sz="2400" dirty="0" err="1" smtClean="0"/>
              <a:t>Piconet</a:t>
            </a:r>
            <a:r>
              <a:rPr lang="cs-CZ" sz="2400" dirty="0" smtClean="0"/>
              <a:t> – 1 master, 7 </a:t>
            </a:r>
            <a:r>
              <a:rPr lang="cs-CZ" sz="2400" dirty="0" err="1" smtClean="0"/>
              <a:t>slave</a:t>
            </a:r>
            <a:r>
              <a:rPr lang="cs-CZ" sz="2400" dirty="0" smtClean="0"/>
              <a:t>, jeden kanál</a:t>
            </a:r>
          </a:p>
          <a:p>
            <a:r>
              <a:rPr lang="cs-CZ" sz="2400" dirty="0" err="1" smtClean="0"/>
              <a:t>Scatternet</a:t>
            </a:r>
            <a:r>
              <a:rPr lang="cs-CZ" sz="2400" dirty="0" smtClean="0"/>
              <a:t> – propojení sítí </a:t>
            </a:r>
            <a:r>
              <a:rPr lang="cs-CZ" sz="2400" dirty="0" err="1" smtClean="0"/>
              <a:t>Piconet</a:t>
            </a:r>
            <a:endParaRPr lang="cs-CZ" sz="2400" dirty="0" smtClean="0"/>
          </a:p>
          <a:p>
            <a:r>
              <a:rPr lang="cs-CZ" sz="2400" dirty="0" err="1" smtClean="0"/>
              <a:t>Add</a:t>
            </a:r>
            <a:r>
              <a:rPr lang="cs-CZ" sz="2400" dirty="0"/>
              <a:t>-</a:t>
            </a:r>
            <a:r>
              <a:rPr lang="cs-CZ" sz="2400" dirty="0" smtClean="0"/>
              <a:t>hoc síť, šifrování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0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802.15.2 </a:t>
            </a:r>
            <a:br>
              <a:rPr lang="cs-CZ" dirty="0" smtClean="0"/>
            </a:br>
            <a:r>
              <a:rPr lang="cs-CZ" dirty="0" smtClean="0"/>
              <a:t>koexistence 802.15.4 a 802.11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57" y="1698940"/>
            <a:ext cx="7243086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87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802.15.3 – HR </a:t>
            </a:r>
            <a:r>
              <a:rPr lang="cs-CZ" dirty="0" smtClean="0"/>
              <a:t>WPAN Vysokorychlostní WPAN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802.15.3a UWB, Ultra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Band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3,1GHZ až 10,6 GHz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Vysílání v rozprostřeném pásmu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Nízká energetická hustota, velká šířka pásma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latin typeface="+mn-lt"/>
              </a:rPr>
              <a:t>2(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f</a:t>
            </a:r>
            <a:r>
              <a:rPr lang="cs-CZ" sz="1800" baseline="-25000" dirty="0" err="1">
                <a:solidFill>
                  <a:schemeClr val="tx1"/>
                </a:solidFill>
                <a:latin typeface="+mn-lt"/>
              </a:rPr>
              <a:t>H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f</a:t>
            </a:r>
            <a:r>
              <a:rPr lang="cs-CZ" sz="1800" baseline="-25000" dirty="0" err="1">
                <a:solidFill>
                  <a:schemeClr val="tx1"/>
                </a:solidFill>
                <a:latin typeface="+mn-lt"/>
              </a:rPr>
              <a:t>L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)/(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f</a:t>
            </a:r>
            <a:r>
              <a:rPr lang="cs-CZ" sz="1800" baseline="-25000" dirty="0" err="1">
                <a:solidFill>
                  <a:schemeClr val="tx1"/>
                </a:solidFill>
                <a:latin typeface="+mn-lt"/>
              </a:rPr>
              <a:t>H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 + 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f</a:t>
            </a:r>
            <a:r>
              <a:rPr lang="cs-CZ" sz="1800" baseline="-25000" dirty="0" err="1">
                <a:solidFill>
                  <a:schemeClr val="tx1"/>
                </a:solidFill>
                <a:latin typeface="+mn-lt"/>
              </a:rPr>
              <a:t>L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) &gt; 0,2, nebo více než 500MHz¨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latin typeface="+mn-lt"/>
              </a:rPr>
              <a:t>Jednoduché vysílače (impulzní modulace)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latin typeface="+mn-lt"/>
              </a:rPr>
              <a:t>Velmi úzký impulz (sub 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ns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) – 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Dirakův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 impulz, mnoho frekvencí, široké pásmo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latin typeface="+mn-lt"/>
              </a:rPr>
              <a:t>Praktické řešení velké množství 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subnosných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 kmitočtů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Pásmo rozděleno do 14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subpásem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každé pásmo 122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subnisných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kmitočtů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Přenosová rychlost 55 až 480Mb/s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Síť rozdělena do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pikonetů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(4 až 16)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47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IEEE 802.15.3c </a:t>
            </a:r>
            <a:r>
              <a:rPr lang="cs-CZ" dirty="0" smtClean="0"/>
              <a:t>UWB</a:t>
            </a:r>
            <a:br>
              <a:rPr lang="cs-CZ" dirty="0" smtClean="0"/>
            </a:br>
            <a:r>
              <a:rPr lang="cs-CZ" dirty="0" smtClean="0"/>
              <a:t>Ultra </a:t>
            </a:r>
            <a:r>
              <a:rPr lang="cs-CZ" dirty="0" err="1"/>
              <a:t>Wide</a:t>
            </a:r>
            <a:r>
              <a:rPr lang="cs-CZ" dirty="0"/>
              <a:t> Band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</a:rPr>
              <a:t>Milimetrové vlny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57 až 64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GHz</a:t>
            </a:r>
          </a:p>
          <a:p>
            <a:r>
              <a:rPr lang="cs-CZ" dirty="0" smtClean="0"/>
              <a:t>Spektrální maska – omezení výkonu (licencované spektrum)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Rychlost přenosu 1Gb/s a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více na malé vzdálenosti (1000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Mb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/s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* m)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Použití video on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demand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domácí divadlo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4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Protokol IEEE 802.15.</a:t>
            </a:r>
            <a:r>
              <a:rPr lang="en-US" dirty="0" smtClean="0"/>
              <a:t>4</a:t>
            </a:r>
            <a:br>
              <a:rPr lang="en-US" dirty="0" smtClean="0"/>
            </a:br>
            <a:r>
              <a:rPr lang="en-US" dirty="0" smtClean="0"/>
              <a:t>Low Rate WPAN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Fyzická a linková úroveň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požadavky na malou spotřebu, malý výkon</a:t>
            </a:r>
          </a:p>
          <a:p>
            <a:r>
              <a:rPr lang="cs-CZ" dirty="0" smtClean="0"/>
              <a:t>ISM pásma, 2,4GHz, 16 kanálů po 250kb/s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DSSS, 4 bity, 32bitové ortogonální sekvence (modulační rychlost 2Mb/s)</a:t>
            </a:r>
          </a:p>
          <a:p>
            <a:r>
              <a:rPr lang="cs-CZ" dirty="0" smtClean="0"/>
              <a:t>rozdělování pásma – </a:t>
            </a:r>
            <a:r>
              <a:rPr lang="cs-CZ" dirty="0" err="1" smtClean="0"/>
              <a:t>beecon</a:t>
            </a:r>
            <a:r>
              <a:rPr lang="cs-CZ" dirty="0" smtClean="0"/>
              <a:t> rámec</a:t>
            </a:r>
          </a:p>
          <a:p>
            <a:endParaRPr lang="cs-CZ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84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Protokol IEEE802.15.4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39750" y="1700213"/>
            <a:ext cx="7993063" cy="4321175"/>
          </a:xfrm>
        </p:spPr>
        <p:txBody>
          <a:bodyPr/>
          <a:lstStyle/>
          <a:p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Low-Rate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Wireless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Personal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Area Network</a:t>
            </a:r>
          </a:p>
          <a:p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Fyzická a linková vrstva</a:t>
            </a:r>
          </a:p>
          <a:p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Typy zařízení – FFD (Full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Function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Devices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, koordinátor,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router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sítě), RFD (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Reduced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Function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Devices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, jednoduché zařízení, komunikuje s FFD, není schopný procovat jako mezilehlý uzel)</a:t>
            </a:r>
          </a:p>
          <a:p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Topologie sítě – hvězdicová, peer-to-peer, kombinace obou</a:t>
            </a:r>
          </a:p>
          <a:p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Komunikace – pomocí super-rámců, nebo bez nich</a:t>
            </a:r>
          </a:p>
        </p:txBody>
      </p:sp>
      <p:sp>
        <p:nvSpPr>
          <p:cNvPr id="2150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270B8D0-91C0-4EFB-8A78-4FB18924ACBB}" type="datetime1">
              <a:rPr lang="cs-CZ" smtClean="0"/>
              <a:t>18/10/2016</a:t>
            </a:fld>
            <a:endParaRPr lang="cs-CZ"/>
          </a:p>
        </p:txBody>
      </p:sp>
      <p:sp>
        <p:nvSpPr>
          <p:cNvPr id="2150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2151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292F319-A60E-41AB-8AC7-0DAF40EB411E}" type="slidenum">
              <a:rPr lang="cs-CZ" smtClean="0"/>
              <a:pPr/>
              <a:t>18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55655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Protokol IEEE802.15.4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539750" y="1700213"/>
            <a:ext cx="7993063" cy="4321175"/>
          </a:xfrm>
        </p:spPr>
        <p:txBody>
          <a:bodyPr/>
          <a:lstStyle/>
          <a:p>
            <a:r>
              <a:rPr lang="cs-CZ" smtClean="0">
                <a:ea typeface="Calibri" pitchFamily="34" charset="0"/>
                <a:cs typeface="Times New Roman" pitchFamily="18" charset="0"/>
              </a:rPr>
              <a:t>Super-rámec – sdružení rámců do jednoho celku, začíná beacon rámcem (signalizace), následuje 15 slotů, může mít část aktivní a neaktivní (přechod do úsporného režimu)</a:t>
            </a:r>
          </a:p>
          <a:p>
            <a:r>
              <a:rPr lang="cs-CZ" smtClean="0">
                <a:ea typeface="Calibri" pitchFamily="34" charset="0"/>
                <a:cs typeface="Times New Roman" pitchFamily="18" charset="0"/>
              </a:rPr>
              <a:t>Sloty super-rámce – rezervované (pro koordinátor, zajištění bezkolizního vysílání), nerezervované</a:t>
            </a:r>
          </a:p>
          <a:p>
            <a:r>
              <a:rPr lang="cs-CZ" smtClean="0">
                <a:ea typeface="Calibri" pitchFamily="34" charset="0"/>
                <a:cs typeface="Times New Roman" pitchFamily="18" charset="0"/>
              </a:rPr>
              <a:t>Adresa 16bitů nebo 64bitů</a:t>
            </a:r>
          </a:p>
        </p:txBody>
      </p:sp>
      <p:sp>
        <p:nvSpPr>
          <p:cNvPr id="2253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C766BAB-8EE2-4CA8-8989-4C387908263E}" type="datetime1">
              <a:rPr lang="cs-CZ" smtClean="0"/>
              <a:t>18/10/2016</a:t>
            </a:fld>
            <a:endParaRPr lang="cs-CZ"/>
          </a:p>
        </p:txBody>
      </p:sp>
      <p:sp>
        <p:nvSpPr>
          <p:cNvPr id="2253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2253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ACA22A-0473-400A-82C0-7C991A0524D1}" type="slidenum">
              <a:rPr lang="cs-CZ" smtClean="0"/>
              <a:pPr/>
              <a:t>19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64235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Šíření datového signálu </a:t>
            </a:r>
          </a:p>
          <a:p>
            <a:pPr lvl="1"/>
            <a:r>
              <a:rPr lang="cs-CZ" dirty="0" smtClean="0"/>
              <a:t>kódování datového signálu na nosnou vlnu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key</a:t>
            </a:r>
            <a:r>
              <a:rPr lang="cs-CZ" dirty="0" smtClean="0"/>
              <a:t> shift“ – modulace, ale nabývá pouze diskrétních hodnot</a:t>
            </a:r>
          </a:p>
          <a:p>
            <a:r>
              <a:rPr lang="cs-CZ" dirty="0"/>
              <a:t>S</a:t>
            </a:r>
            <a:r>
              <a:rPr lang="cs-CZ" dirty="0" smtClean="0"/>
              <a:t>ystémy</a:t>
            </a:r>
          </a:p>
          <a:p>
            <a:pPr lvl="1"/>
            <a:r>
              <a:rPr lang="cs-CZ" dirty="0" smtClean="0"/>
              <a:t>úzkopásmové</a:t>
            </a:r>
          </a:p>
          <a:p>
            <a:pPr lvl="2"/>
            <a:r>
              <a:rPr lang="cs-CZ" dirty="0" smtClean="0"/>
              <a:t>výsledkem je změna frekvence při modulaci v „malém“ rozsahu</a:t>
            </a:r>
          </a:p>
          <a:p>
            <a:pPr lvl="2"/>
            <a:r>
              <a:rPr lang="cs-CZ" dirty="0" smtClean="0"/>
              <a:t>velká hustota energie</a:t>
            </a:r>
          </a:p>
          <a:p>
            <a:pPr lvl="2"/>
            <a:r>
              <a:rPr lang="cs-CZ" dirty="0" smtClean="0"/>
              <a:t>málo odolné vůči rušení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46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Protokol </a:t>
            </a:r>
            <a:r>
              <a:rPr lang="en-US" dirty="0" smtClean="0"/>
              <a:t>IEEE 802.15.4</a:t>
            </a:r>
            <a:endParaRPr lang="cs-CZ" dirty="0" smtClean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281112"/>
          </a:xfrm>
        </p:spPr>
        <p:txBody>
          <a:bodyPr/>
          <a:lstStyle/>
          <a:p>
            <a:r>
              <a:rPr lang="cs-CZ" smtClean="0"/>
              <a:t>Hvězdicová síť</a:t>
            </a:r>
          </a:p>
          <a:p>
            <a:r>
              <a:rPr lang="cs-CZ" smtClean="0"/>
              <a:t>Koordinátor- kořen stromu</a:t>
            </a:r>
          </a:p>
          <a:p>
            <a:r>
              <a:rPr lang="cs-CZ" smtClean="0"/>
              <a:t>Beacon režim</a:t>
            </a:r>
          </a:p>
          <a:p>
            <a:r>
              <a:rPr lang="cs-CZ" smtClean="0"/>
              <a:t>Normální režim</a:t>
            </a:r>
          </a:p>
        </p:txBody>
      </p:sp>
      <p:sp>
        <p:nvSpPr>
          <p:cNvPr id="2355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231A79-1FFF-4F1E-AEA5-95D2051E4C82}" type="datetime1">
              <a:rPr lang="cs-CZ" smtClean="0"/>
              <a:t>18/10/2016</a:t>
            </a:fld>
            <a:endParaRPr lang="cs-CZ"/>
          </a:p>
        </p:txBody>
      </p:sp>
      <p:sp>
        <p:nvSpPr>
          <p:cNvPr id="2355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235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1479071-707B-4A23-8995-E69B09C6D7DF}" type="slidenum">
              <a:rPr lang="cs-CZ" smtClean="0"/>
              <a:pPr/>
              <a:t>20</a:t>
            </a:fld>
            <a:endParaRPr lang="cs-CZ" smtClean="0"/>
          </a:p>
        </p:txBody>
      </p:sp>
      <p:graphicFrame>
        <p:nvGraphicFramePr>
          <p:cNvPr id="23559" name="Object 2"/>
          <p:cNvGraphicFramePr>
            <a:graphicFrameLocks noChangeAspect="1"/>
          </p:cNvGraphicFramePr>
          <p:nvPr/>
        </p:nvGraphicFramePr>
        <p:xfrm>
          <a:off x="428625" y="4000500"/>
          <a:ext cx="4740275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Visio" r:id="rId3" imgW="6798516" imgH="3000837" progId="Visio.Drawing.11">
                  <p:embed/>
                </p:oleObj>
              </mc:Choice>
              <mc:Fallback>
                <p:oleObj name="Visio" r:id="rId3" imgW="6798516" imgH="300083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4000500"/>
                        <a:ext cx="4740275" cy="211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algn="ctr">
                            <a:solidFill>
                              <a:srgbClr val="003065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3"/>
          <p:cNvGraphicFramePr>
            <a:graphicFrameLocks noChangeAspect="1"/>
          </p:cNvGraphicFramePr>
          <p:nvPr/>
        </p:nvGraphicFramePr>
        <p:xfrm>
          <a:off x="5572125" y="1857375"/>
          <a:ext cx="2857500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Visio" r:id="rId5" imgW="3646820" imgH="5179602" progId="Visio.Drawing.11">
                  <p:embed/>
                </p:oleObj>
              </mc:Choice>
              <mc:Fallback>
                <p:oleObj name="Visio" r:id="rId5" imgW="3646820" imgH="51796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1857375"/>
                        <a:ext cx="2857500" cy="433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algn="ctr">
                            <a:solidFill>
                              <a:srgbClr val="003065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902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Protokol IEEE 802.15.5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Smyčkové sítě</a:t>
            </a:r>
          </a:p>
          <a:p>
            <a:endParaRPr lang="cs-CZ" dirty="0" smtClean="0"/>
          </a:p>
          <a:p>
            <a:endParaRPr lang="cs-CZ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Protokol IEEE 802.15.5e</a:t>
            </a:r>
            <a:br>
              <a:rPr lang="cs-CZ" dirty="0" smtClean="0"/>
            </a:br>
            <a:r>
              <a:rPr lang="cs-CZ" dirty="0" err="1" smtClean="0"/>
              <a:t>Medical</a:t>
            </a:r>
            <a:r>
              <a:rPr lang="cs-CZ" dirty="0" smtClean="0"/>
              <a:t> BAN - MBAN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Nositelné aplikace</a:t>
            </a:r>
          </a:p>
          <a:p>
            <a:pPr lvl="1"/>
            <a:r>
              <a:rPr lang="cs-CZ" dirty="0" smtClean="0"/>
              <a:t>starost o zdraví</a:t>
            </a:r>
          </a:p>
          <a:p>
            <a:pPr lvl="2"/>
            <a:r>
              <a:rPr lang="cs-CZ" sz="1800" dirty="0" smtClean="0"/>
              <a:t>EEG, teplota, ...</a:t>
            </a:r>
          </a:p>
          <a:p>
            <a:r>
              <a:rPr lang="cs-CZ" dirty="0" err="1" smtClean="0"/>
              <a:t>Implantovatelné</a:t>
            </a:r>
            <a:r>
              <a:rPr lang="cs-CZ" dirty="0" smtClean="0"/>
              <a:t> aplikace</a:t>
            </a:r>
          </a:p>
          <a:p>
            <a:pPr lvl="1"/>
            <a:r>
              <a:rPr lang="cs-CZ" dirty="0" err="1" smtClean="0"/>
              <a:t>neurostimulátory</a:t>
            </a:r>
            <a:endParaRPr lang="cs-CZ" dirty="0" smtClean="0"/>
          </a:p>
          <a:p>
            <a:pPr lvl="1"/>
            <a:r>
              <a:rPr lang="cs-CZ" dirty="0" smtClean="0"/>
              <a:t>pacemaker, čerpadlo na léky, měření cukru</a:t>
            </a:r>
          </a:p>
          <a:p>
            <a:pPr lvl="1"/>
            <a:r>
              <a:rPr lang="cs-CZ" dirty="0" smtClean="0"/>
              <a:t>kapsulární endoskopie</a:t>
            </a:r>
          </a:p>
          <a:p>
            <a:r>
              <a:rPr lang="cs-CZ" dirty="0"/>
              <a:t>V</a:t>
            </a:r>
            <a:r>
              <a:rPr lang="cs-CZ" dirty="0" smtClean="0"/>
              <a:t>lastnosti</a:t>
            </a:r>
          </a:p>
          <a:p>
            <a:pPr lvl="1"/>
            <a:r>
              <a:rPr lang="cs-CZ" dirty="0" smtClean="0"/>
              <a:t>malý výkon, malý dosah (do 3m)</a:t>
            </a:r>
          </a:p>
          <a:p>
            <a:pPr lvl="1"/>
            <a:r>
              <a:rPr lang="cs-CZ" dirty="0" smtClean="0"/>
              <a:t>v okolí těla jedno nebo více zařízení 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10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Protokol IEEE 802.15.5e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smtClean="0"/>
              <a:t>BAN - MBAN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46B-2CB7-4752-81BA-6C59AC9D0B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23</a:t>
            </a:fld>
            <a:endParaRPr lang="cs-CZ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28800"/>
            <a:ext cx="551497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256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802.15.5e </a:t>
            </a:r>
            <a:r>
              <a:rPr lang="cs-CZ" dirty="0"/>
              <a:t>– </a:t>
            </a:r>
            <a:r>
              <a:rPr lang="cs-CZ" dirty="0" smtClean="0"/>
              <a:t>MBAN</a:t>
            </a:r>
            <a:br>
              <a:rPr lang="cs-CZ" dirty="0" smtClean="0"/>
            </a:br>
            <a:r>
              <a:rPr lang="cs-CZ" dirty="0" err="1" smtClean="0"/>
              <a:t>Medical</a:t>
            </a:r>
            <a:r>
              <a:rPr lang="cs-CZ" dirty="0" smtClean="0"/>
              <a:t> 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629617"/>
          </a:xfrm>
        </p:spPr>
        <p:txBody>
          <a:bodyPr/>
          <a:lstStyle/>
          <a:p>
            <a:r>
              <a:rPr lang="cs-CZ" dirty="0" smtClean="0"/>
              <a:t>Základní požadavky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24</a:t>
            </a:fld>
            <a:endParaRPr lang="cs-CZ"/>
          </a:p>
        </p:txBody>
      </p:sp>
      <p:graphicFrame>
        <p:nvGraphicFramePr>
          <p:cNvPr id="7" name="Group 1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674905"/>
              </p:ext>
            </p:extLst>
          </p:nvPr>
        </p:nvGraphicFramePr>
        <p:xfrm>
          <a:off x="606388" y="2348880"/>
          <a:ext cx="7931224" cy="3712631"/>
        </p:xfrm>
        <a:graphic>
          <a:graphicData uri="http://schemas.openxmlformats.org/drawingml/2006/table">
            <a:tbl>
              <a:tblPr/>
              <a:tblGrid>
                <a:gridCol w="249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0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7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Wearable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Implantable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Traffics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Video, audio and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Data, image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Radio 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&lt;3m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&lt;2m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lifetime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Application dependent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5~10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1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10kbps ~ 10Mbps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10kbps ~ 3Mbps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(distant dependent)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0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Duty 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1% ~ 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0.1% ~ 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6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Interference 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6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Simultaneous operating piconets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77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802.15.5e </a:t>
            </a:r>
            <a:r>
              <a:rPr lang="cs-CZ" dirty="0"/>
              <a:t>– </a:t>
            </a:r>
            <a:r>
              <a:rPr lang="cs-CZ" dirty="0" smtClean="0"/>
              <a:t>MBAN</a:t>
            </a:r>
            <a:br>
              <a:rPr lang="cs-CZ" dirty="0" smtClean="0"/>
            </a:br>
            <a:r>
              <a:rPr lang="cs-CZ" dirty="0" err="1" smtClean="0"/>
              <a:t>Medical</a:t>
            </a:r>
            <a:r>
              <a:rPr lang="cs-CZ" dirty="0" smtClean="0"/>
              <a:t> 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Rádiové rozhraní</a:t>
            </a:r>
          </a:p>
          <a:p>
            <a:r>
              <a:rPr lang="cs-CZ" sz="2000" dirty="0" smtClean="0"/>
              <a:t>Základní </a:t>
            </a:r>
            <a:r>
              <a:rPr lang="cs-CZ" sz="2000" dirty="0" err="1" smtClean="0"/>
              <a:t>nízkovýkonový</a:t>
            </a:r>
            <a:r>
              <a:rPr lang="cs-CZ" sz="2000" dirty="0"/>
              <a:t> </a:t>
            </a:r>
            <a:r>
              <a:rPr lang="cs-CZ" sz="2000" dirty="0" smtClean="0"/>
              <a:t>rádiový přenos</a:t>
            </a:r>
            <a:endParaRPr lang="en-US" sz="2400" dirty="0" smtClean="0"/>
          </a:p>
          <a:p>
            <a:pPr lvl="1"/>
            <a:r>
              <a:rPr lang="en-US" sz="2000" dirty="0" smtClean="0"/>
              <a:t>ISM band </a:t>
            </a:r>
          </a:p>
          <a:p>
            <a:pPr lvl="1"/>
            <a:r>
              <a:rPr lang="en-US" sz="2000" dirty="0" smtClean="0"/>
              <a:t>UWB band</a:t>
            </a:r>
          </a:p>
          <a:p>
            <a:r>
              <a:rPr lang="cs-CZ" sz="2000" dirty="0" smtClean="0"/>
              <a:t>Rádiový přenos v medicínských pásme</a:t>
            </a:r>
            <a:r>
              <a:rPr lang="cs-CZ" sz="2400" dirty="0" smtClean="0"/>
              <a:t>ch</a:t>
            </a:r>
            <a:endParaRPr lang="en-US" sz="2400" dirty="0" smtClean="0"/>
          </a:p>
          <a:p>
            <a:pPr lvl="1"/>
            <a:r>
              <a:rPr lang="en-US" sz="2000" dirty="0" smtClean="0"/>
              <a:t>MICS (medical implant communication service) band</a:t>
            </a:r>
            <a:endParaRPr lang="cs-CZ" sz="2000" dirty="0" smtClean="0"/>
          </a:p>
          <a:p>
            <a:pPr lvl="2"/>
            <a:r>
              <a:rPr lang="cs-CZ" sz="1800" dirty="0" smtClean="0"/>
              <a:t>402 až 405 MHz, kanál </a:t>
            </a:r>
            <a:r>
              <a:rPr lang="en-US" sz="1800" dirty="0" smtClean="0"/>
              <a:t>&lt; 300kHz, </a:t>
            </a:r>
            <a:r>
              <a:rPr lang="cs-CZ" sz="1800" dirty="0" smtClean="0"/>
              <a:t> </a:t>
            </a:r>
            <a:r>
              <a:rPr lang="cs-CZ" sz="1800" dirty="0" err="1" smtClean="0"/>
              <a:t>max</a:t>
            </a:r>
            <a:r>
              <a:rPr lang="cs-CZ" sz="1800" dirty="0" smtClean="0"/>
              <a:t> EIRP výkon 25</a:t>
            </a:r>
            <a:r>
              <a:rPr lang="cs-CZ" sz="1800" dirty="0" smtClean="0">
                <a:sym typeface="Symbol"/>
              </a:rPr>
              <a:t>W</a:t>
            </a:r>
            <a:endParaRPr lang="en-US" sz="1800" dirty="0" smtClean="0"/>
          </a:p>
          <a:p>
            <a:pPr lvl="1"/>
            <a:r>
              <a:rPr lang="en-US" sz="2000" dirty="0" smtClean="0"/>
              <a:t>WMTS (wireless medical telemetry service) band</a:t>
            </a:r>
            <a:endParaRPr lang="cs-CZ" sz="2000" dirty="0" smtClean="0"/>
          </a:p>
          <a:p>
            <a:pPr lvl="2"/>
            <a:r>
              <a:rPr lang="cs-CZ" sz="1600" dirty="0" smtClean="0"/>
              <a:t>608 až 614MHz (kanál 1,5MHz), 1395 až 1400MHz a 1427 až 1429,5MHz, </a:t>
            </a:r>
            <a:r>
              <a:rPr lang="cs-CZ" sz="1600" dirty="0" err="1" smtClean="0"/>
              <a:t>voice</a:t>
            </a:r>
            <a:r>
              <a:rPr lang="cs-CZ" sz="1600" dirty="0" smtClean="0"/>
              <a:t> a video, oběma směry</a:t>
            </a:r>
            <a:endParaRPr lang="en-US" sz="1600" dirty="0" smtClean="0"/>
          </a:p>
          <a:p>
            <a:pPr lvl="1"/>
            <a:r>
              <a:rPr lang="en-US" sz="2000" dirty="0" smtClean="0"/>
              <a:t>MEDS (medical data service) band</a:t>
            </a:r>
            <a:endParaRPr lang="cs-CZ" sz="2000" dirty="0" smtClean="0"/>
          </a:p>
          <a:p>
            <a:pPr lvl="2"/>
            <a:r>
              <a:rPr lang="cs-CZ" sz="1600" dirty="0" smtClean="0"/>
              <a:t>401 až 402 MHz a 405 až 406 MHz, kanál 100kHz , 250nW/25</a:t>
            </a:r>
            <a:r>
              <a:rPr lang="cs-CZ" sz="1600" dirty="0" smtClean="0">
                <a:sym typeface="Symbol"/>
              </a:rPr>
              <a:t> W</a:t>
            </a:r>
            <a:endParaRPr lang="cs-CZ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84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</a:t>
            </a:r>
            <a:r>
              <a:rPr lang="cs-CZ" dirty="0" smtClean="0"/>
              <a:t>802.15.5e </a:t>
            </a:r>
            <a:r>
              <a:rPr lang="cs-CZ" dirty="0"/>
              <a:t>– </a:t>
            </a:r>
            <a:r>
              <a:rPr lang="cs-CZ" dirty="0" smtClean="0"/>
              <a:t>MBAN</a:t>
            </a:r>
            <a:br>
              <a:rPr lang="cs-CZ" dirty="0" smtClean="0"/>
            </a:br>
            <a:r>
              <a:rPr lang="cs-CZ" dirty="0" err="1" smtClean="0"/>
              <a:t>Medical</a:t>
            </a:r>
            <a:r>
              <a:rPr lang="cs-CZ" dirty="0" smtClean="0"/>
              <a:t> 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Tvrdí, že 802.11 ani 802.15 nejsou navrženy pro životně kritické aplikace</a:t>
            </a:r>
          </a:p>
          <a:p>
            <a:pPr lvl="1"/>
            <a:r>
              <a:rPr lang="cs-CZ" sz="2000" dirty="0" smtClean="0"/>
              <a:t>pacemaker, </a:t>
            </a:r>
            <a:r>
              <a:rPr lang="cs-CZ" sz="2000" dirty="0" err="1" smtClean="0"/>
              <a:t>implantovatelný</a:t>
            </a:r>
            <a:r>
              <a:rPr lang="cs-CZ" sz="2000" dirty="0" smtClean="0"/>
              <a:t> </a:t>
            </a:r>
            <a:r>
              <a:rPr lang="cs-CZ" sz="2000" dirty="0" err="1" smtClean="0"/>
              <a:t>defibrillator</a:t>
            </a:r>
            <a:r>
              <a:rPr lang="cs-CZ" sz="2000" dirty="0" smtClean="0"/>
              <a:t>, ECG (detekce anginy pectoris)</a:t>
            </a:r>
            <a:endParaRPr lang="en-US" sz="2000" dirty="0" smtClean="0"/>
          </a:p>
          <a:p>
            <a:pPr lvl="1"/>
            <a:r>
              <a:rPr lang="cs-CZ" sz="2000" dirty="0" smtClean="0"/>
              <a:t>mozkový </a:t>
            </a:r>
            <a:r>
              <a:rPr lang="cs-CZ" sz="2000" dirty="0" err="1" smtClean="0"/>
              <a:t>pacemarker</a:t>
            </a:r>
            <a:endParaRPr lang="cs-CZ" sz="2000" dirty="0" smtClean="0"/>
          </a:p>
          <a:p>
            <a:pPr lvl="1"/>
            <a:r>
              <a:rPr lang="cs-CZ" sz="2000" dirty="0" smtClean="0"/>
              <a:t>léková pumpa</a:t>
            </a:r>
          </a:p>
          <a:p>
            <a:pPr lvl="1"/>
            <a:r>
              <a:rPr lang="cs-CZ" sz="2000" dirty="0" smtClean="0"/>
              <a:t>nebezpečné operace související s</a:t>
            </a:r>
          </a:p>
          <a:p>
            <a:pPr lvl="2"/>
            <a:r>
              <a:rPr lang="cs-CZ" sz="1600" dirty="0" smtClean="0"/>
              <a:t>vojenstvím</a:t>
            </a:r>
          </a:p>
          <a:p>
            <a:pPr lvl="2"/>
            <a:r>
              <a:rPr lang="cs-CZ" sz="1600" dirty="0" smtClean="0"/>
              <a:t>hasiči</a:t>
            </a:r>
          </a:p>
          <a:p>
            <a:pPr lvl="2"/>
            <a:r>
              <a:rPr lang="cs-CZ" sz="1600" dirty="0" smtClean="0"/>
              <a:t>zemětřesením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ACAA-B074-4B33-ACD4-5530B7E41F62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01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802.15.6 – </a:t>
            </a:r>
            <a:r>
              <a:rPr lang="cs-CZ" dirty="0" smtClean="0"/>
              <a:t>BAN</a:t>
            </a:r>
            <a:br>
              <a:rPr lang="cs-CZ" dirty="0" smtClean="0"/>
            </a:br>
            <a:r>
              <a:rPr lang="cs-CZ" dirty="0" smtClean="0"/>
              <a:t>Body </a:t>
            </a:r>
            <a:r>
              <a:rPr lang="cs-CZ" dirty="0"/>
              <a:t>Area </a:t>
            </a:r>
            <a:r>
              <a:rPr lang="cs-CZ" dirty="0" err="1"/>
              <a:t>Networks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Medicína, sport, zábava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Nízké přenosové rychlosti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Snímání dat s velkou periodou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Snímání proudu dat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Zařízení s 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minimální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spotřebou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Topologie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Rozdělení do clusterů (kanál X, kanál Y)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Base station,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terminal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station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Komunikace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komunikace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BS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– BS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Podpora až 256 nebo více uzlů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9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802.15.6 – BAN</a:t>
            </a:r>
            <a:br>
              <a:rPr lang="cs-CZ" dirty="0"/>
            </a:br>
            <a:r>
              <a:rPr lang="cs-CZ" dirty="0"/>
              <a:t>Body Area </a:t>
            </a:r>
            <a:r>
              <a:rPr lang="cs-CZ" dirty="0" err="1"/>
              <a:t>Networks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rozlehlost 2 až 5m</a:t>
            </a:r>
          </a:p>
          <a:p>
            <a:r>
              <a:rPr lang="cs-CZ" sz="2400" dirty="0" smtClean="0"/>
              <a:t>hustota sítí 2 až 4 na m</a:t>
            </a:r>
            <a:r>
              <a:rPr lang="cs-CZ" sz="2400" baseline="30000" dirty="0" smtClean="0"/>
              <a:t>2</a:t>
            </a:r>
          </a:p>
          <a:p>
            <a:r>
              <a:rPr lang="cs-CZ" sz="2400" dirty="0" smtClean="0"/>
              <a:t>počet zařízení </a:t>
            </a:r>
            <a:r>
              <a:rPr lang="cs-CZ" sz="2400" dirty="0" err="1" smtClean="0"/>
              <a:t>max</a:t>
            </a:r>
            <a:r>
              <a:rPr lang="cs-CZ" sz="2400" dirty="0" smtClean="0"/>
              <a:t> 100</a:t>
            </a:r>
          </a:p>
          <a:p>
            <a:r>
              <a:rPr lang="cs-CZ" sz="2400" dirty="0" smtClean="0"/>
              <a:t>propustnost </a:t>
            </a:r>
            <a:r>
              <a:rPr lang="cs-CZ" sz="2400" dirty="0" err="1" smtClean="0"/>
              <a:t>max</a:t>
            </a:r>
            <a:r>
              <a:rPr lang="cs-CZ" sz="2400" dirty="0" smtClean="0"/>
              <a:t> 100Mb/s</a:t>
            </a:r>
          </a:p>
          <a:p>
            <a:r>
              <a:rPr lang="cs-CZ" sz="2400" dirty="0" smtClean="0"/>
              <a:t>výkon 1mW na </a:t>
            </a:r>
            <a:r>
              <a:rPr lang="cs-CZ" sz="2400" dirty="0" err="1" smtClean="0"/>
              <a:t>Mb</a:t>
            </a:r>
            <a:r>
              <a:rPr lang="cs-CZ" sz="2400" dirty="0" smtClean="0"/>
              <a:t>/s a vzdálenost 1m</a:t>
            </a:r>
          </a:p>
          <a:p>
            <a:r>
              <a:rPr lang="cs-CZ" sz="2400" dirty="0" smtClean="0"/>
              <a:t>výkonné režimy uspání</a:t>
            </a:r>
          </a:p>
          <a:p>
            <a:r>
              <a:rPr lang="cs-CZ" sz="2400" dirty="0" smtClean="0"/>
              <a:t>vzdálené buzení</a:t>
            </a:r>
          </a:p>
          <a:p>
            <a:r>
              <a:rPr lang="cs-CZ" sz="2400" dirty="0" smtClean="0"/>
              <a:t>bezpečnost</a:t>
            </a:r>
          </a:p>
          <a:p>
            <a:r>
              <a:rPr lang="cs-CZ" sz="2400" dirty="0" smtClean="0"/>
              <a:t>komunikace bod-bod i bod-</a:t>
            </a:r>
            <a:r>
              <a:rPr lang="cs-CZ" sz="2400" dirty="0" err="1" smtClean="0"/>
              <a:t>multibod</a:t>
            </a:r>
            <a:endParaRPr lang="cs-CZ" sz="2400" dirty="0"/>
          </a:p>
          <a:p>
            <a:r>
              <a:rPr lang="cs-CZ" sz="2400" dirty="0" smtClean="0"/>
              <a:t>zajištění </a:t>
            </a:r>
            <a:r>
              <a:rPr lang="cs-CZ" sz="2400" dirty="0" err="1" smtClean="0"/>
              <a:t>QoS</a:t>
            </a:r>
            <a:r>
              <a:rPr lang="cs-CZ" sz="2400" dirty="0" smtClean="0"/>
              <a:t>, garantovaná šířka pásma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6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802.15.6 – BAN</a:t>
            </a:r>
            <a:br>
              <a:rPr lang="cs-CZ" dirty="0"/>
            </a:br>
            <a:r>
              <a:rPr lang="cs-CZ" dirty="0"/>
              <a:t>Body Area </a:t>
            </a:r>
            <a:r>
              <a:rPr lang="cs-CZ" dirty="0" err="1"/>
              <a:t>Networks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46B-2CB7-4752-81BA-6C59AC9D0B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6" name="AutoShape 1026"/>
          <p:cNvSpPr>
            <a:spLocks noChangeArrowheads="1"/>
          </p:cNvSpPr>
          <p:nvPr/>
        </p:nvSpPr>
        <p:spPr bwMode="auto">
          <a:xfrm>
            <a:off x="759208" y="2130425"/>
            <a:ext cx="7162800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2431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AutoShape 1027"/>
          <p:cNvSpPr>
            <a:spLocks noChangeArrowheads="1"/>
          </p:cNvSpPr>
          <p:nvPr/>
        </p:nvSpPr>
        <p:spPr bwMode="auto">
          <a:xfrm>
            <a:off x="759208" y="3197225"/>
            <a:ext cx="7162800" cy="914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hlink">
                  <a:gamma/>
                  <a:tint val="2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8" name="AutoShape 1028"/>
          <p:cNvSpPr>
            <a:spLocks noChangeArrowheads="1"/>
          </p:cNvSpPr>
          <p:nvPr/>
        </p:nvSpPr>
        <p:spPr bwMode="auto">
          <a:xfrm>
            <a:off x="759208" y="4340225"/>
            <a:ext cx="7162800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2431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Text Box 1032"/>
          <p:cNvSpPr txBox="1">
            <a:spLocks noChangeArrowheads="1"/>
          </p:cNvSpPr>
          <p:nvPr/>
        </p:nvSpPr>
        <p:spPr bwMode="auto">
          <a:xfrm>
            <a:off x="7207633" y="5926137"/>
            <a:ext cx="8874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1000 mW</a:t>
            </a:r>
          </a:p>
        </p:txBody>
      </p:sp>
      <p:sp>
        <p:nvSpPr>
          <p:cNvPr id="10" name="Text Box 1033"/>
          <p:cNvSpPr txBox="1">
            <a:spLocks noChangeArrowheads="1"/>
          </p:cNvSpPr>
          <p:nvPr/>
        </p:nvSpPr>
        <p:spPr bwMode="auto">
          <a:xfrm>
            <a:off x="6340858" y="5926137"/>
            <a:ext cx="803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500 mW</a:t>
            </a:r>
          </a:p>
        </p:txBody>
      </p:sp>
      <p:sp>
        <p:nvSpPr>
          <p:cNvPr id="11" name="Text Box 1034"/>
          <p:cNvSpPr txBox="1">
            <a:spLocks noChangeArrowheads="1"/>
          </p:cNvSpPr>
          <p:nvPr/>
        </p:nvSpPr>
        <p:spPr bwMode="auto">
          <a:xfrm>
            <a:off x="4564445" y="5926137"/>
            <a:ext cx="803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100 mW</a:t>
            </a:r>
          </a:p>
        </p:txBody>
      </p:sp>
      <p:sp>
        <p:nvSpPr>
          <p:cNvPr id="12" name="Text Box 1035"/>
          <p:cNvSpPr txBox="1">
            <a:spLocks noChangeArrowheads="1"/>
          </p:cNvSpPr>
          <p:nvPr/>
        </p:nvSpPr>
        <p:spPr bwMode="auto">
          <a:xfrm>
            <a:off x="3738945" y="5927725"/>
            <a:ext cx="762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50 mW</a:t>
            </a:r>
          </a:p>
        </p:txBody>
      </p:sp>
      <p:sp>
        <p:nvSpPr>
          <p:cNvPr id="13" name="Text Box 1036"/>
          <p:cNvSpPr txBox="1">
            <a:spLocks noChangeArrowheads="1"/>
          </p:cNvSpPr>
          <p:nvPr/>
        </p:nvSpPr>
        <p:spPr bwMode="auto">
          <a:xfrm>
            <a:off x="2087945" y="5927725"/>
            <a:ext cx="762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10 mW</a:t>
            </a:r>
          </a:p>
        </p:txBody>
      </p:sp>
      <p:sp>
        <p:nvSpPr>
          <p:cNvPr id="14" name="Oval 1044"/>
          <p:cNvSpPr>
            <a:spLocks noChangeArrowheads="1"/>
          </p:cNvSpPr>
          <p:nvPr/>
        </p:nvSpPr>
        <p:spPr bwMode="auto">
          <a:xfrm>
            <a:off x="5102608" y="2211387"/>
            <a:ext cx="1676400" cy="590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  <a:latin typeface="Gill Sans MT" pitchFamily="34" charset="0"/>
              </a:rPr>
              <a:t>Wireless USB</a:t>
            </a:r>
          </a:p>
        </p:txBody>
      </p:sp>
      <p:sp>
        <p:nvSpPr>
          <p:cNvPr id="15" name="Oval 1045"/>
          <p:cNvSpPr>
            <a:spLocks noChangeArrowheads="1"/>
          </p:cNvSpPr>
          <p:nvPr/>
        </p:nvSpPr>
        <p:spPr bwMode="auto">
          <a:xfrm>
            <a:off x="5712208" y="2840037"/>
            <a:ext cx="2389187" cy="841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  <a:latin typeface="Gill Sans MT" pitchFamily="34" charset="0"/>
              </a:rPr>
              <a:t>IEEE 802.11 a/b/g</a:t>
            </a:r>
          </a:p>
        </p:txBody>
      </p:sp>
      <p:sp>
        <p:nvSpPr>
          <p:cNvPr id="16" name="Oval 1046"/>
          <p:cNvSpPr>
            <a:spLocks noChangeArrowheads="1"/>
          </p:cNvSpPr>
          <p:nvPr/>
        </p:nvSpPr>
        <p:spPr bwMode="auto">
          <a:xfrm>
            <a:off x="4416808" y="3462337"/>
            <a:ext cx="1698625" cy="722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  <a:latin typeface="Gill Sans MT" pitchFamily="34" charset="0"/>
              </a:rPr>
              <a:t>Bluetooth</a:t>
            </a:r>
          </a:p>
        </p:txBody>
      </p:sp>
      <p:sp>
        <p:nvSpPr>
          <p:cNvPr id="17" name="Oval 1047"/>
          <p:cNvSpPr>
            <a:spLocks noChangeArrowheads="1"/>
          </p:cNvSpPr>
          <p:nvPr/>
        </p:nvSpPr>
        <p:spPr bwMode="auto">
          <a:xfrm>
            <a:off x="3197608" y="4067175"/>
            <a:ext cx="1566862" cy="552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  <a:latin typeface="Gill Sans MT" pitchFamily="34" charset="0"/>
              </a:rPr>
              <a:t>ZigBee </a:t>
            </a:r>
          </a:p>
        </p:txBody>
      </p:sp>
      <p:sp>
        <p:nvSpPr>
          <p:cNvPr id="18" name="Text Box 1048"/>
          <p:cNvSpPr txBox="1">
            <a:spLocks noChangeArrowheads="1"/>
          </p:cNvSpPr>
          <p:nvPr/>
        </p:nvSpPr>
        <p:spPr bwMode="auto">
          <a:xfrm>
            <a:off x="5431220" y="5926137"/>
            <a:ext cx="846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200 mW</a:t>
            </a:r>
          </a:p>
        </p:txBody>
      </p:sp>
      <p:sp>
        <p:nvSpPr>
          <p:cNvPr id="19" name="Text Box 1049"/>
          <p:cNvSpPr txBox="1">
            <a:spLocks noChangeArrowheads="1"/>
          </p:cNvSpPr>
          <p:nvPr/>
        </p:nvSpPr>
        <p:spPr bwMode="auto">
          <a:xfrm>
            <a:off x="2913445" y="5927725"/>
            <a:ext cx="762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20 mW</a:t>
            </a:r>
          </a:p>
        </p:txBody>
      </p:sp>
      <p:sp>
        <p:nvSpPr>
          <p:cNvPr id="20" name="Line 1051"/>
          <p:cNvSpPr>
            <a:spLocks noChangeShapeType="1"/>
          </p:cNvSpPr>
          <p:nvPr/>
        </p:nvSpPr>
        <p:spPr bwMode="auto">
          <a:xfrm>
            <a:off x="530608" y="5864225"/>
            <a:ext cx="7543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Oval 1054"/>
          <p:cNvSpPr>
            <a:spLocks noChangeArrowheads="1"/>
          </p:cNvSpPr>
          <p:nvPr/>
        </p:nvSpPr>
        <p:spPr bwMode="auto">
          <a:xfrm rot="14329277" flipH="1">
            <a:off x="1686308" y="1617662"/>
            <a:ext cx="1150938" cy="4510087"/>
          </a:xfrm>
          <a:prstGeom prst="ellipse">
            <a:avLst/>
          </a:prstGeom>
          <a:gradFill rotWithShape="0">
            <a:gsLst>
              <a:gs pos="0">
                <a:srgbClr val="FFFF99"/>
              </a:gs>
              <a:gs pos="100000">
                <a:srgbClr val="FFFF00"/>
              </a:gs>
            </a:gsLst>
            <a:lin ang="5400000" scaled="1"/>
          </a:gradFill>
          <a:ln w="28575">
            <a:solidFill>
              <a:srgbClr val="339966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400" b="1">
                <a:latin typeface="Gill Sans MT" pitchFamily="34" charset="0"/>
              </a:rPr>
              <a:t>Body Area Network</a:t>
            </a:r>
            <a:endParaRPr lang="en-GB" sz="1400" b="1">
              <a:latin typeface="Gill Sans MT" pitchFamily="34" charset="0"/>
            </a:endParaRPr>
          </a:p>
        </p:txBody>
      </p:sp>
      <p:sp>
        <p:nvSpPr>
          <p:cNvPr id="22" name="Text Box 1052"/>
          <p:cNvSpPr txBox="1">
            <a:spLocks noChangeArrowheads="1"/>
          </p:cNvSpPr>
          <p:nvPr/>
        </p:nvSpPr>
        <p:spPr bwMode="auto">
          <a:xfrm>
            <a:off x="1346583" y="5927725"/>
            <a:ext cx="6778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5 mW</a:t>
            </a:r>
          </a:p>
        </p:txBody>
      </p:sp>
      <p:sp>
        <p:nvSpPr>
          <p:cNvPr id="23" name="Text Box 1053"/>
          <p:cNvSpPr txBox="1">
            <a:spLocks noChangeArrowheads="1"/>
          </p:cNvSpPr>
          <p:nvPr/>
        </p:nvSpPr>
        <p:spPr bwMode="auto">
          <a:xfrm>
            <a:off x="606808" y="5927725"/>
            <a:ext cx="6778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latin typeface="Gill Sans MT" pitchFamily="34" charset="0"/>
              </a:rPr>
              <a:t> 2 mW</a:t>
            </a:r>
          </a:p>
        </p:txBody>
      </p:sp>
      <p:sp>
        <p:nvSpPr>
          <p:cNvPr id="24" name="Line 1030"/>
          <p:cNvSpPr>
            <a:spLocks noChangeShapeType="1"/>
          </p:cNvSpPr>
          <p:nvPr/>
        </p:nvSpPr>
        <p:spPr bwMode="auto">
          <a:xfrm>
            <a:off x="641733" y="1633537"/>
            <a:ext cx="0" cy="4324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05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Systémy</a:t>
            </a:r>
          </a:p>
          <a:p>
            <a:pPr lvl="1"/>
            <a:r>
              <a:rPr lang="cs-CZ" dirty="0" smtClean="0"/>
              <a:t>širokopásmové</a:t>
            </a:r>
          </a:p>
          <a:p>
            <a:pPr lvl="2"/>
            <a:r>
              <a:rPr lang="cs-CZ" dirty="0" smtClean="0"/>
              <a:t>výsledkem je změna frekvence při modulaci ve „velkém“ rozsahu</a:t>
            </a:r>
          </a:p>
          <a:p>
            <a:pPr lvl="2"/>
            <a:r>
              <a:rPr lang="cs-CZ" dirty="0" smtClean="0"/>
              <a:t>malá hustota energie</a:t>
            </a:r>
          </a:p>
          <a:p>
            <a:pPr lvl="2"/>
            <a:r>
              <a:rPr lang="cs-CZ" dirty="0" smtClean="0"/>
              <a:t>podle způsobu modulace větší odolnost proti rušení</a:t>
            </a:r>
          </a:p>
          <a:p>
            <a:r>
              <a:rPr lang="cs-CZ" dirty="0" smtClean="0"/>
              <a:t>Systémy pracující v rozprostřeném pásmu</a:t>
            </a:r>
          </a:p>
          <a:p>
            <a:pPr lvl="1"/>
            <a:r>
              <a:rPr lang="cs-CZ" dirty="0" smtClean="0"/>
              <a:t>přeskakování mezi frekvencemi (FHSS –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Hopping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modulace jednotlivých bitů sekvencí změn signálu (DSSS – Direct </a:t>
            </a:r>
            <a:r>
              <a:rPr lang="cs-CZ" dirty="0" err="1" smtClean="0"/>
              <a:t>Sequence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69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802.15.7 – </a:t>
            </a:r>
            <a:r>
              <a:rPr lang="cs-CZ" dirty="0" smtClean="0"/>
              <a:t>VLC</a:t>
            </a:r>
            <a:br>
              <a:rPr lang="cs-CZ" dirty="0" smtClean="0"/>
            </a:br>
            <a:r>
              <a:rPr lang="cs-CZ" dirty="0" err="1" smtClean="0"/>
              <a:t>Visible</a:t>
            </a:r>
            <a:r>
              <a:rPr lang="cs-CZ" dirty="0" smtClean="0"/>
              <a:t> </a:t>
            </a:r>
            <a:r>
              <a:rPr lang="cs-CZ" dirty="0" err="1"/>
              <a:t>Light</a:t>
            </a:r>
            <a:r>
              <a:rPr lang="cs-CZ" dirty="0"/>
              <a:t> </a:t>
            </a:r>
            <a:r>
              <a:rPr lang="cs-CZ" dirty="0" smtClean="0"/>
              <a:t>Communications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Historie</a:t>
            </a:r>
          </a:p>
          <a:p>
            <a:pPr lvl="1"/>
            <a:r>
              <a:rPr lang="cs-CZ" dirty="0" err="1">
                <a:solidFill>
                  <a:schemeClr val="tx1"/>
                </a:solidFill>
                <a:latin typeface="+mn-lt"/>
              </a:rPr>
              <a:t>Nizkorychlostní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přenosy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Odraz zrcadlem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Použití ohně, lampy, Morseův kód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Světelná signalizace (RGB)</a:t>
            </a:r>
          </a:p>
          <a:p>
            <a:pPr lvl="1"/>
            <a:r>
              <a:rPr lang="cs-CZ" dirty="0" err="1">
                <a:solidFill>
                  <a:schemeClr val="tx1"/>
                </a:solidFill>
                <a:latin typeface="+mn-lt"/>
              </a:rPr>
              <a:t>Photophone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Bell,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photophone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Zdroj – sluneční světlo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Modulace – vibrující zrcadlo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Přijímač – parabolické zrcadlo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Vzdálenost – 700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stop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64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802.15.7 – </a:t>
            </a:r>
            <a:r>
              <a:rPr lang="cs-CZ" dirty="0" smtClean="0"/>
              <a:t>VLC</a:t>
            </a:r>
            <a:br>
              <a:rPr lang="cs-CZ" dirty="0" smtClean="0"/>
            </a:br>
            <a:r>
              <a:rPr lang="cs-CZ" dirty="0" err="1" smtClean="0"/>
              <a:t>Visible</a:t>
            </a:r>
            <a:r>
              <a:rPr lang="cs-CZ" dirty="0" smtClean="0"/>
              <a:t> </a:t>
            </a:r>
            <a:r>
              <a:rPr lang="cs-CZ" dirty="0" err="1"/>
              <a:t>Light</a:t>
            </a:r>
            <a:r>
              <a:rPr lang="cs-CZ" dirty="0"/>
              <a:t> </a:t>
            </a:r>
            <a:r>
              <a:rPr lang="cs-CZ" dirty="0" smtClean="0"/>
              <a:t>Communications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400nm až 700nm (428THz až 750THz)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Použití LED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40Mb/s až 500Mb/s (RCLED)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Mobil – to – mobil (100Mb/s)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Vysílání hudby (10Mb/s)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Vysílání zvuku(100kb/s)</a:t>
            </a:r>
          </a:p>
          <a:p>
            <a:pPr lvl="0"/>
            <a:r>
              <a:rPr lang="cs-CZ" sz="2400" dirty="0">
                <a:solidFill>
                  <a:schemeClr val="tx1"/>
                </a:solidFill>
              </a:rPr>
              <a:t>Využití světla k osvětlení i přenosu </a:t>
            </a:r>
            <a:r>
              <a:rPr lang="cs-CZ" sz="2400" dirty="0" smtClean="0">
                <a:solidFill>
                  <a:schemeClr val="tx1"/>
                </a:solidFill>
              </a:rPr>
              <a:t>informací</a:t>
            </a:r>
            <a:endParaRPr lang="cs-CZ" sz="2400" dirty="0" smtClean="0"/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Identifikace v obchodech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Sledování pohybu</a:t>
            </a:r>
          </a:p>
          <a:p>
            <a:pPr marL="344487" lvl="1" indent="0">
              <a:buNone/>
            </a:pP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8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IEEE 802.15.8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/>
              <a:t>Space</a:t>
            </a:r>
            <a:r>
              <a:rPr lang="cs-CZ" dirty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100" dirty="0">
                <a:solidFill>
                  <a:schemeClr val="tx1"/>
                </a:solidFill>
              </a:rPr>
              <a:t>Založeno 1/2010</a:t>
            </a:r>
          </a:p>
          <a:p>
            <a:pPr lvl="0"/>
            <a:r>
              <a:rPr lang="cs-CZ" sz="2100" dirty="0" err="1">
                <a:solidFill>
                  <a:schemeClr val="tx1"/>
                </a:solidFill>
              </a:rPr>
              <a:t>Personal</a:t>
            </a:r>
            <a:r>
              <a:rPr lang="cs-CZ" sz="2100" dirty="0">
                <a:solidFill>
                  <a:schemeClr val="tx1"/>
                </a:solidFill>
              </a:rPr>
              <a:t> </a:t>
            </a:r>
            <a:r>
              <a:rPr lang="cs-CZ" sz="2100" dirty="0" err="1">
                <a:solidFill>
                  <a:schemeClr val="tx1"/>
                </a:solidFill>
              </a:rPr>
              <a:t>Space</a:t>
            </a:r>
            <a:r>
              <a:rPr lang="cs-CZ" sz="2100" dirty="0">
                <a:solidFill>
                  <a:schemeClr val="tx1"/>
                </a:solidFill>
              </a:rPr>
              <a:t> (osobní prostor) je definován jako fyzický nebo virtuální prostor, který člověk považuje psychologicky za svůj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Pro tento standard je definován jako fyzický prostor, ve kterém jsou zařízení ovládána osobou nebo pro osobu a nebo komunikace mezi zařízeními v tomto prostoru.</a:t>
            </a:r>
          </a:p>
          <a:p>
            <a:pPr lvl="0"/>
            <a:r>
              <a:rPr lang="cs-CZ" sz="2100" dirty="0" smtClean="0"/>
              <a:t>S</a:t>
            </a:r>
            <a:r>
              <a:rPr lang="cs-CZ" sz="2100" dirty="0" smtClean="0">
                <a:solidFill>
                  <a:schemeClr val="tx1"/>
                </a:solidFill>
              </a:rPr>
              <a:t>pojení </a:t>
            </a:r>
            <a:r>
              <a:rPr lang="cs-CZ" sz="2100" dirty="0">
                <a:solidFill>
                  <a:schemeClr val="tx1"/>
                </a:solidFill>
              </a:rPr>
              <a:t>mezi osobou a zařízením nebo mezi zařízeními v osobním prostoru jsou spojená s osobou.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Probíhají bez intervence člověka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Veřejný prostor obsazený jednou osobou (jeden osobní prostor)</a:t>
            </a:r>
          </a:p>
          <a:p>
            <a:pPr lvl="0"/>
            <a:r>
              <a:rPr lang="cs-CZ" sz="2100" dirty="0">
                <a:solidFill>
                  <a:schemeClr val="tx1"/>
                </a:solidFill>
              </a:rPr>
              <a:t>Veřejný prostor obsazený více </a:t>
            </a:r>
            <a:r>
              <a:rPr lang="cs-CZ" sz="2100" dirty="0" err="1">
                <a:solidFill>
                  <a:schemeClr val="tx1"/>
                </a:solidFill>
              </a:rPr>
              <a:t>osabami</a:t>
            </a:r>
            <a:r>
              <a:rPr lang="cs-CZ" sz="2100" dirty="0">
                <a:solidFill>
                  <a:schemeClr val="tx1"/>
                </a:solidFill>
              </a:rPr>
              <a:t> (více osobních prostorů)</a:t>
            </a:r>
          </a:p>
          <a:p>
            <a:endParaRPr lang="cs-CZ" sz="21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31840" y="6248400"/>
            <a:ext cx="2895600" cy="457200"/>
          </a:xfrm>
        </p:spPr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26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PCS aplikace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PCS přizpůsobení pro Smart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Phone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Načítání dat z přístupových bodů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Lokalizační služby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Navigační služby uvnitř budov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Kiosky, muzea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Sledování pohybu osob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Rozšíření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pokrytí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PCS aplikace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Bezdrátová interakce se všemi zařízeními v osobním prostoru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Zvuk/video přes PCS</a:t>
            </a:r>
          </a:p>
          <a:p>
            <a:pPr lvl="3"/>
            <a:r>
              <a:rPr lang="cs-CZ" dirty="0" err="1">
                <a:solidFill>
                  <a:schemeClr val="tx1"/>
                </a:solidFill>
                <a:latin typeface="+mn-lt"/>
              </a:rPr>
              <a:t>VoIP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IPTV, Internet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Radio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WebCam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Smart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camera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speaker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microphone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3"/>
            <a:r>
              <a:rPr lang="cs-CZ" dirty="0" err="1">
                <a:solidFill>
                  <a:schemeClr val="tx1"/>
                </a:solidFill>
                <a:latin typeface="+mn-lt"/>
              </a:rPr>
              <a:t>Multijazykový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interpretační systém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Audio v 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autorestauracích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Bezdrátový průvodce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Stereo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karaoke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60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PCS aplikace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Bezdrátová interakce se všemi zařízeními v osobním prostoru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Interakce se zařízeními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Domácí automatizace, chytré budovy, kontrola cen, sledování provozu, navigace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Použití periferií počítače</a:t>
            </a:r>
          </a:p>
          <a:p>
            <a:pPr lvl="3"/>
            <a:r>
              <a:rPr lang="cs-CZ" dirty="0">
                <a:solidFill>
                  <a:schemeClr val="tx1"/>
                </a:solidFill>
                <a:latin typeface="+mn-lt"/>
              </a:rPr>
              <a:t>Dálkové ovládání</a:t>
            </a:r>
          </a:p>
          <a:p>
            <a:pPr lvl="3"/>
            <a:r>
              <a:rPr lang="cs-CZ" dirty="0" smtClean="0">
                <a:solidFill>
                  <a:schemeClr val="tx1"/>
                </a:solidFill>
                <a:latin typeface="+mn-lt"/>
              </a:rPr>
              <a:t>Hry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PCS zajišťuje pomalou i rychlou komunikaci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Ovládání a řízení + prohlížení videa</a:t>
            </a:r>
          </a:p>
          <a:p>
            <a:pPr marL="344487" lvl="1" indent="0">
              <a:buNone/>
            </a:pP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79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Napojení na 3G sítě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vlastnosti pro podporu aplikací PCS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Čisté řešení, není třeba kombinovaná řešení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Dynamické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škálování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velkého rozsahu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100kb/s až 50Mb/s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Velký rozsah spotřeby energie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Dosah do 30m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Zpoždění menší než 20ms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Lokalizace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Použití nelicencovaných pásem včetně 2,4GHz a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60GHz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71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vlastnosti pro podporu aplikací PCS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Rychlá synchronizace a připojování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Rychlé vyhledávání sousedů a odpojování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Redukovaná výměna zpráv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Výrazné šetření energií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Bezpečnost a soukromí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Více komunikačních režimů – individuální, skupinová komunikace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Asymetrické připojení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21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vlastnosti pro podporu aplikací PCS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Zajištění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QoS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Periodický přístup</a:t>
            </a:r>
          </a:p>
          <a:p>
            <a:pPr lvl="2"/>
            <a:r>
              <a:rPr lang="cs-CZ" dirty="0" err="1">
                <a:solidFill>
                  <a:schemeClr val="tx1"/>
                </a:solidFill>
                <a:latin typeface="+mn-lt"/>
              </a:rPr>
              <a:t>Realtime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streaming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Spolehlivý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broadcast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aplikace citlivé na dobu odezvy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Lokalizace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Vnitřní lokalizace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Služby založené na lokalizaci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Sledování pohybu – průvodce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Ukládání informace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Reklama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0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802.15.8 </a:t>
            </a:r>
            <a:br>
              <a:rPr lang="cs-CZ" dirty="0" smtClean="0"/>
            </a:b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vlastnosti pro podporu aplikací PCS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Koexistence a kooperace s ostatními PCS sítěmi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Dynamická skupinová komunikace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Rozšíření pokrytí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48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Systémy pracující v rozprostřeném pásmu</a:t>
            </a:r>
          </a:p>
          <a:p>
            <a:pPr lvl="1"/>
            <a:r>
              <a:rPr lang="cs-CZ" dirty="0" smtClean="0"/>
              <a:t>přeskakování mezi frekvencemi (FHSS –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Hopping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Hedy </a:t>
            </a:r>
            <a:r>
              <a:rPr lang="cs-CZ" dirty="0" err="1" smtClean="0"/>
              <a:t>Lamarr</a:t>
            </a:r>
            <a:r>
              <a:rPr lang="cs-CZ" dirty="0" smtClean="0"/>
              <a:t>, George </a:t>
            </a:r>
            <a:r>
              <a:rPr lang="cs-CZ" dirty="0" err="1" smtClean="0"/>
              <a:t>Antheil</a:t>
            </a:r>
            <a:r>
              <a:rPr lang="cs-CZ" dirty="0" smtClean="0"/>
              <a:t> (1942) – </a:t>
            </a:r>
            <a:r>
              <a:rPr lang="cs-CZ" dirty="0" err="1" smtClean="0"/>
              <a:t>secret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lepší odolnost proti rušení – výběr kanálu, menší vliv šumu, lepší odolnost vůči odrazům</a:t>
            </a:r>
          </a:p>
          <a:p>
            <a:pPr lvl="1"/>
            <a:r>
              <a:rPr lang="cs-CZ" dirty="0" smtClean="0"/>
              <a:t>změna kanálu je pseudonáhodná (použití při utajení)</a:t>
            </a:r>
          </a:p>
          <a:p>
            <a:pPr lvl="1"/>
            <a:r>
              <a:rPr lang="cs-CZ" dirty="0" smtClean="0"/>
              <a:t>dále se dělí na systémy</a:t>
            </a:r>
          </a:p>
          <a:p>
            <a:pPr lvl="2"/>
            <a:r>
              <a:rPr lang="cs-CZ" dirty="0" smtClean="0"/>
              <a:t>s rychlou změnou kanálu (bit se přenáší na více kanálech)</a:t>
            </a:r>
          </a:p>
          <a:p>
            <a:pPr lvl="2"/>
            <a:r>
              <a:rPr lang="cs-CZ" dirty="0" smtClean="0"/>
              <a:t>s pomalou změnou kanálu (na jednom kanále se přenáší několik bitů)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16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</a:t>
            </a:r>
            <a:r>
              <a:rPr lang="en-US" dirty="0" smtClean="0"/>
              <a:t>16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en-US" dirty="0" smtClean="0"/>
              <a:t>Wireless MAN - </a:t>
            </a:r>
            <a:r>
              <a:rPr lang="cs-CZ" dirty="0" err="1" smtClean="0"/>
              <a:t>WiMAX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WiMAX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forum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(jako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WiFi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cs-CZ" sz="2400" dirty="0" smtClean="0"/>
              <a:t>technika širokopásmového bezdrátového přístupu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10 až 66GHz</a:t>
            </a:r>
          </a:p>
          <a:p>
            <a:pPr lvl="0"/>
            <a:r>
              <a:rPr lang="cs-CZ" sz="2400" dirty="0" smtClean="0"/>
              <a:t>IEEE 802.16a – 2 až 11GHz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IEEE 802.16e – mobilní klienti</a:t>
            </a:r>
          </a:p>
          <a:p>
            <a:pPr lvl="0"/>
            <a:r>
              <a:rPr lang="cs-CZ" sz="2400" dirty="0" smtClean="0"/>
              <a:t>7 až 10km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65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IEEE 802.20 - Mobile </a:t>
            </a:r>
            <a:r>
              <a:rPr lang="cs-CZ" dirty="0" err="1" smtClean="0"/>
              <a:t>Broadband</a:t>
            </a:r>
            <a:r>
              <a:rPr lang="cs-CZ" dirty="0" smtClean="0"/>
              <a:t> </a:t>
            </a:r>
            <a:r>
              <a:rPr lang="cs-CZ" dirty="0" err="1" smtClean="0"/>
              <a:t>Wireless</a:t>
            </a:r>
            <a:r>
              <a:rPr lang="cs-CZ" dirty="0" smtClean="0"/>
              <a:t> Access (MBWA)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šířka pásma 5, 10 a 20MHz</a:t>
            </a:r>
          </a:p>
          <a:p>
            <a:pPr lvl="0"/>
            <a:r>
              <a:rPr lang="cs-CZ" sz="2400" dirty="0" err="1" smtClean="0"/>
              <a:t>max</a:t>
            </a:r>
            <a:r>
              <a:rPr lang="cs-CZ" sz="2400" dirty="0" smtClean="0"/>
              <a:t> přenosová rychlost 80Mb/s</a:t>
            </a:r>
          </a:p>
          <a:p>
            <a:pPr lvl="0"/>
            <a:r>
              <a:rPr lang="cs-CZ" sz="2400" dirty="0" smtClean="0"/>
              <a:t>podporuje </a:t>
            </a:r>
            <a:r>
              <a:rPr lang="cs-CZ" sz="2400" dirty="0" err="1" smtClean="0"/>
              <a:t>max</a:t>
            </a:r>
            <a:r>
              <a:rPr lang="cs-CZ" sz="2400" dirty="0" smtClean="0"/>
              <a:t> přenosovou rychlost na uživatele nad 1Mb/s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</a:rPr>
              <a:t>FHSS</a:t>
            </a:r>
          </a:p>
          <a:p>
            <a:pPr lvl="0"/>
            <a:r>
              <a:rPr lang="cs-CZ" sz="2400" dirty="0" smtClean="0"/>
              <a:t>optimalizováno pro mobilitu (250km/h)</a:t>
            </a:r>
            <a:endParaRPr lang="cs-CZ" sz="2400" dirty="0"/>
          </a:p>
          <a:p>
            <a:pPr lvl="0"/>
            <a:r>
              <a:rPr lang="cs-CZ" sz="2400" dirty="0" smtClean="0">
                <a:solidFill>
                  <a:schemeClr val="tx1"/>
                </a:solidFill>
              </a:rPr>
              <a:t>3/2011 standard </a:t>
            </a:r>
            <a:r>
              <a:rPr lang="cs-CZ" sz="2400" dirty="0" err="1" smtClean="0">
                <a:solidFill>
                  <a:schemeClr val="tx1"/>
                </a:solidFill>
              </a:rPr>
              <a:t>hybernován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0"/>
            <a:r>
              <a:rPr lang="cs-CZ" sz="2400" dirty="0" smtClean="0"/>
              <a:t>licenční pásmo do 3,5GHz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04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46B-2CB7-4752-81BA-6C59AC9D0B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58752"/>
            <a:ext cx="3375198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8" descr="Patent Graphic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56792"/>
            <a:ext cx="40386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9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Systémy pracující v rozprostřeném pásmu</a:t>
            </a:r>
          </a:p>
          <a:p>
            <a:pPr lvl="1"/>
            <a:r>
              <a:rPr lang="cs-CZ" dirty="0" smtClean="0"/>
              <a:t>modulace jednotlivých bitů sekvencí změn signálu (DSSS – Direct </a:t>
            </a:r>
            <a:r>
              <a:rPr lang="cs-CZ" dirty="0" err="1" smtClean="0"/>
              <a:t>Sequence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větší vnímavost k odrazům a šumu</a:t>
            </a:r>
          </a:p>
          <a:p>
            <a:pPr lvl="1"/>
            <a:r>
              <a:rPr lang="cs-CZ" dirty="0" smtClean="0"/>
              <a:t>menší odolnost vůči šumu a interferencím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sdílení kanálu</a:t>
            </a:r>
          </a:p>
          <a:p>
            <a:pPr lvl="1"/>
            <a:r>
              <a:rPr lang="cs-CZ" dirty="0" smtClean="0"/>
              <a:t>TDMA –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Multiple</a:t>
            </a:r>
            <a:r>
              <a:rPr lang="cs-CZ" dirty="0" smtClean="0"/>
              <a:t> Access</a:t>
            </a:r>
          </a:p>
          <a:p>
            <a:pPr lvl="1"/>
            <a:r>
              <a:rPr lang="cs-CZ" dirty="0" smtClean="0"/>
              <a:t>FDMA – </a:t>
            </a:r>
            <a:r>
              <a:rPr lang="cs-CZ" dirty="0" err="1" smtClean="0"/>
              <a:t>Ferquency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Multiple</a:t>
            </a:r>
            <a:r>
              <a:rPr lang="cs-CZ" dirty="0" smtClean="0"/>
              <a:t> Access</a:t>
            </a:r>
          </a:p>
          <a:p>
            <a:pPr lvl="1"/>
            <a:r>
              <a:rPr lang="cs-CZ" dirty="0" smtClean="0"/>
              <a:t>CDMA –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Multiple</a:t>
            </a:r>
            <a:r>
              <a:rPr lang="cs-CZ" dirty="0" smtClean="0"/>
              <a:t> Access</a:t>
            </a:r>
          </a:p>
          <a:p>
            <a:pPr lvl="2"/>
            <a:r>
              <a:rPr lang="cs-CZ" dirty="0" smtClean="0"/>
              <a:t>synchronní CDMA, ortogonální vektory (a</a:t>
            </a:r>
            <a:r>
              <a:rPr lang="en-US" dirty="0" smtClean="0"/>
              <a:t>*b = 0)</a:t>
            </a:r>
            <a:endParaRPr lang="cs-CZ" dirty="0" smtClean="0"/>
          </a:p>
          <a:p>
            <a:pPr lvl="2"/>
            <a:r>
              <a:rPr lang="cs-CZ" dirty="0" smtClean="0"/>
              <a:t>asynchronní CDMA, pseudonáhodné kódy (</a:t>
            </a:r>
            <a:r>
              <a:rPr lang="cs-CZ" dirty="0" err="1" smtClean="0"/>
              <a:t>pseudošum</a:t>
            </a:r>
            <a:r>
              <a:rPr lang="cs-CZ" dirty="0" smtClean="0"/>
              <a:t>) PN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8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Standardy IEEE802.x</a:t>
            </a:r>
            <a:endParaRPr lang="cs-CZ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802.11 – Wireless LAN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(WLAN)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802.15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 (WPAN)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802.16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MAN (WMAN)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802.18 –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RR-TAG (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Regulatory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802.19 – koexistence 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802.20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mobility 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802.22 –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Wireless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Regional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Area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(WRAN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8419-A8FA-4B1A-A8B8-D617A5358406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46B-2CB7-4752-81BA-6C59AC9D0B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9</a:t>
            </a:fld>
            <a:endParaRPr lang="cs-CZ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141753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927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578</TotalTime>
  <Words>1655</Words>
  <Application>Microsoft Office PowerPoint</Application>
  <PresentationFormat>Předvádění na obrazovce (4:3)</PresentationFormat>
  <Paragraphs>459</Paragraphs>
  <Slides>41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53" baseType="lpstr">
      <vt:lpstr>Arial</vt:lpstr>
      <vt:lpstr>Calibri</vt:lpstr>
      <vt:lpstr>Calibri Light</vt:lpstr>
      <vt:lpstr>Gill Sans MT</vt:lpstr>
      <vt:lpstr>Palatino Linotype</vt:lpstr>
      <vt:lpstr>Symbol</vt:lpstr>
      <vt:lpstr>Times New Roman</vt:lpstr>
      <vt:lpstr>Wingdings</vt:lpstr>
      <vt:lpstr>06088808</vt:lpstr>
      <vt:lpstr>Vlastní návrh</vt:lpstr>
      <vt:lpstr>1_Vlastní návrh</vt:lpstr>
      <vt:lpstr>Visio</vt:lpstr>
      <vt:lpstr>Bezdrátové sítě Protokoly IEEE802</vt:lpstr>
      <vt:lpstr>Úvod</vt:lpstr>
      <vt:lpstr>Úvod</vt:lpstr>
      <vt:lpstr>Úvod</vt:lpstr>
      <vt:lpstr>Úvod</vt:lpstr>
      <vt:lpstr>Úvod</vt:lpstr>
      <vt:lpstr>Úvod</vt:lpstr>
      <vt:lpstr>Standardy IEEE802.x</vt:lpstr>
      <vt:lpstr>Prezentace aplikace PowerPoint</vt:lpstr>
      <vt:lpstr>Proprietární sítě</vt:lpstr>
      <vt:lpstr>IEEE 802.11 – Wireless LAN (WLAN)</vt:lpstr>
      <vt:lpstr>IEEE 802.15 – Wireless PAN (WPAN)</vt:lpstr>
      <vt:lpstr>IEEE 802.15.1 – Bluetooth</vt:lpstr>
      <vt:lpstr>IEEE 802.15.2  koexistence 802.15.4 a 802.11</vt:lpstr>
      <vt:lpstr>IEEE 802.15.3 – HR WPAN Vysokorychlostní WPAN</vt:lpstr>
      <vt:lpstr>IEEE 802.15.3c UWB Ultra Wide Band</vt:lpstr>
      <vt:lpstr>Protokol IEEE 802.15.4 Low Rate WPAN</vt:lpstr>
      <vt:lpstr>Protokol IEEE802.15.4</vt:lpstr>
      <vt:lpstr>Protokol IEEE802.15.4</vt:lpstr>
      <vt:lpstr>Protokol IEEE 802.15.4</vt:lpstr>
      <vt:lpstr>Protokol IEEE 802.15.5</vt:lpstr>
      <vt:lpstr>Protokol IEEE 802.15.5e Medical BAN - MBAN</vt:lpstr>
      <vt:lpstr>Protokol IEEE 802.15.5e Medical BAN - MBAN</vt:lpstr>
      <vt:lpstr>IEEE 802.15.5e – MBAN Medical BAN</vt:lpstr>
      <vt:lpstr>IEEE 802.15.5e – MBAN Medical BAN</vt:lpstr>
      <vt:lpstr>IEEE 802.15.5e – MBAN Medical BAN</vt:lpstr>
      <vt:lpstr>IEEE 802.15.6 – BAN Body Area Networks</vt:lpstr>
      <vt:lpstr>IEEE 802.15.6 – BAN Body Area Networks</vt:lpstr>
      <vt:lpstr>IEEE 802.15.6 – BAN Body Area Networks</vt:lpstr>
      <vt:lpstr>IEEE 802.15.7 – VLC Visible Light Communications</vt:lpstr>
      <vt:lpstr>IEEE 802.15.7 – VLC Visible Light Communications</vt:lpstr>
      <vt:lpstr>IEEE 802.15.8  Personal Space Communication</vt:lpstr>
      <vt:lpstr>IEEE 802.15.8  Personal Space Communication</vt:lpstr>
      <vt:lpstr>IEEE 802.15.8  Personal Space Communication</vt:lpstr>
      <vt:lpstr>IEEE 802.15.8  Personal Space Communication</vt:lpstr>
      <vt:lpstr>IEEE 802.15.8  Personal Space Communication</vt:lpstr>
      <vt:lpstr>IEEE 802.15.8  Personal Space Communication</vt:lpstr>
      <vt:lpstr>IEEE 802.15.8  Personal Space Communication</vt:lpstr>
      <vt:lpstr>IEEE 802.15.8  Personal Space Communication</vt:lpstr>
      <vt:lpstr>IEEE 802.16  Wireless MAN - WiMAX</vt:lpstr>
      <vt:lpstr>IEEE 802.20 - Mobile Broadband Wireless Access (MBWA)</vt:lpstr>
    </vt:vector>
  </TitlesOfParts>
  <Company>UWB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Jiří Ledvina</cp:lastModifiedBy>
  <cp:revision>18</cp:revision>
  <dcterms:created xsi:type="dcterms:W3CDTF">2011-05-03T04:12:24Z</dcterms:created>
  <dcterms:modified xsi:type="dcterms:W3CDTF">2016-10-18T00:00:06Z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